
<file path=[Content_Types].xml><?xml version="1.0" encoding="utf-8"?>
<Types xmlns="http://schemas.openxmlformats.org/package/2006/content-types">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1"/>
  </p:notesMasterIdLst>
  <p:sldIdLst>
    <p:sldId id="256" r:id="rId2"/>
    <p:sldId id="263" r:id="rId3"/>
    <p:sldId id="262" r:id="rId4"/>
    <p:sldId id="434" r:id="rId5"/>
    <p:sldId id="309" r:id="rId6"/>
    <p:sldId id="303" r:id="rId7"/>
    <p:sldId id="306" r:id="rId8"/>
    <p:sldId id="308" r:id="rId9"/>
    <p:sldId id="310" r:id="rId10"/>
    <p:sldId id="311" r:id="rId11"/>
    <p:sldId id="304" r:id="rId12"/>
    <p:sldId id="313" r:id="rId13"/>
    <p:sldId id="314" r:id="rId14"/>
    <p:sldId id="312" r:id="rId15"/>
    <p:sldId id="433" r:id="rId16"/>
    <p:sldId id="330" r:id="rId17"/>
    <p:sldId id="331" r:id="rId18"/>
    <p:sldId id="332" r:id="rId19"/>
    <p:sldId id="333" r:id="rId20"/>
    <p:sldId id="338" r:id="rId21"/>
    <p:sldId id="336" r:id="rId22"/>
    <p:sldId id="352" r:id="rId23"/>
    <p:sldId id="335" r:id="rId24"/>
    <p:sldId id="432" r:id="rId25"/>
    <p:sldId id="337" r:id="rId26"/>
    <p:sldId id="334" r:id="rId27"/>
    <p:sldId id="339" r:id="rId28"/>
    <p:sldId id="364" r:id="rId29"/>
    <p:sldId id="340" r:id="rId30"/>
    <p:sldId id="351" r:id="rId31"/>
    <p:sldId id="341" r:id="rId32"/>
    <p:sldId id="381" r:id="rId33"/>
    <p:sldId id="382" r:id="rId34"/>
    <p:sldId id="383" r:id="rId35"/>
    <p:sldId id="386" r:id="rId36"/>
    <p:sldId id="387" r:id="rId37"/>
    <p:sldId id="390" r:id="rId38"/>
    <p:sldId id="388" r:id="rId39"/>
    <p:sldId id="389" r:id="rId40"/>
    <p:sldId id="391" r:id="rId41"/>
    <p:sldId id="392" r:id="rId42"/>
    <p:sldId id="393" r:id="rId43"/>
    <p:sldId id="394" r:id="rId44"/>
    <p:sldId id="395" r:id="rId45"/>
    <p:sldId id="396" r:id="rId46"/>
    <p:sldId id="397" r:id="rId47"/>
    <p:sldId id="398" r:id="rId48"/>
    <p:sldId id="399" r:id="rId49"/>
    <p:sldId id="400" r:id="rId50"/>
    <p:sldId id="401" r:id="rId51"/>
    <p:sldId id="402" r:id="rId52"/>
    <p:sldId id="403" r:id="rId53"/>
    <p:sldId id="404" r:id="rId54"/>
    <p:sldId id="405" r:id="rId55"/>
    <p:sldId id="406" r:id="rId56"/>
    <p:sldId id="407" r:id="rId57"/>
    <p:sldId id="408" r:id="rId58"/>
    <p:sldId id="409" r:id="rId59"/>
    <p:sldId id="410" r:id="rId60"/>
    <p:sldId id="411" r:id="rId61"/>
    <p:sldId id="380" r:id="rId62"/>
    <p:sldId id="412" r:id="rId63"/>
    <p:sldId id="413" r:id="rId64"/>
    <p:sldId id="414" r:id="rId65"/>
    <p:sldId id="415" r:id="rId66"/>
    <p:sldId id="416" r:id="rId67"/>
    <p:sldId id="417" r:id="rId68"/>
    <p:sldId id="418" r:id="rId69"/>
    <p:sldId id="419" r:id="rId70"/>
    <p:sldId id="420" r:id="rId71"/>
    <p:sldId id="437" r:id="rId72"/>
    <p:sldId id="421" r:id="rId73"/>
    <p:sldId id="422" r:id="rId74"/>
    <p:sldId id="369" r:id="rId75"/>
    <p:sldId id="435" r:id="rId76"/>
    <p:sldId id="371" r:id="rId77"/>
    <p:sldId id="425" r:id="rId78"/>
    <p:sldId id="436" r:id="rId79"/>
    <p:sldId id="431" r:id="rId8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853"/>
    <p:restoredTop sz="96296"/>
  </p:normalViewPr>
  <p:slideViewPr>
    <p:cSldViewPr snapToGrid="0" snapToObjects="1">
      <p:cViewPr varScale="1">
        <p:scale>
          <a:sx n="128" d="100"/>
          <a:sy n="128" d="100"/>
        </p:scale>
        <p:origin x="1400" y="176"/>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80" d="100"/>
          <a:sy n="80" d="100"/>
        </p:scale>
        <p:origin x="-2152"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0B01930-78EC-3C49-BE25-36D0FF14DE01}" type="datetimeFigureOut">
              <a:rPr lang="en-US" smtClean="0"/>
              <a:pPr/>
              <a:t>11/20/24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153C6FE-0FC4-5543-B3DD-BB4E3E5F347F}" type="slidenum">
              <a:rPr lang="en-US" smtClean="0"/>
              <a:pPr/>
              <a:t>‹#›</a:t>
            </a:fld>
            <a:endParaRPr lang="en-US"/>
          </a:p>
        </p:txBody>
      </p:sp>
    </p:spTree>
    <p:extLst>
      <p:ext uri="{BB962C8B-B14F-4D97-AF65-F5344CB8AC3E}">
        <p14:creationId xmlns:p14="http://schemas.microsoft.com/office/powerpoint/2010/main" val="215833062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153C6FE-0FC4-5543-B3DD-BB4E3E5F347F}" type="slidenum">
              <a:rPr lang="en-US" smtClean="0"/>
              <a:pPr/>
              <a:t>10</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153C6FE-0FC4-5543-B3DD-BB4E3E5F347F}" type="slidenum">
              <a:rPr lang="en-US" smtClean="0"/>
              <a:pPr/>
              <a:t>72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A9DAEB5-2ADD-224F-8324-3F162BF62DA9}" type="datetimeFigureOut">
              <a:rPr lang="en-US" smtClean="0"/>
              <a:pPr/>
              <a:t>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F1008E-1FB1-984F-9249-CBE3D8BE196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9DAEB5-2ADD-224F-8324-3F162BF62DA9}" type="datetimeFigureOut">
              <a:rPr lang="en-US" smtClean="0"/>
              <a:pPr/>
              <a:t>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F1008E-1FB1-984F-9249-CBE3D8BE196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A9DAEB5-2ADD-224F-8324-3F162BF62DA9}" type="datetimeFigureOut">
              <a:rPr lang="en-US" smtClean="0"/>
              <a:pPr/>
              <a:t>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F1008E-1FB1-984F-9249-CBE3D8BE196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A9DAEB5-2ADD-224F-8324-3F162BF62DA9}" type="datetimeFigureOut">
              <a:rPr lang="en-US" smtClean="0"/>
              <a:pPr/>
              <a:t>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F1008E-1FB1-984F-9249-CBE3D8BE196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A9DAEB5-2ADD-224F-8324-3F162BF62DA9}" type="datetimeFigureOut">
              <a:rPr lang="en-US" smtClean="0"/>
              <a:pPr/>
              <a:t>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2F1008E-1FB1-984F-9249-CBE3D8BE196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A9DAEB5-2ADD-224F-8324-3F162BF62DA9}" type="datetimeFigureOut">
              <a:rPr lang="en-US" smtClean="0"/>
              <a:pPr/>
              <a:t>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2F1008E-1FB1-984F-9249-CBE3D8BE196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9DAEB5-2ADD-224F-8324-3F162BF62DA9}" type="datetimeFigureOut">
              <a:rPr lang="en-US" smtClean="0"/>
              <a:pPr/>
              <a:t>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2F1008E-1FB1-984F-9249-CBE3D8BE196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9DAEB5-2ADD-224F-8324-3F162BF62DA9}" type="datetimeFigureOut">
              <a:rPr lang="en-US" smtClean="0"/>
              <a:pPr/>
              <a:t>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F1008E-1FB1-984F-9249-CBE3D8BE196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9DAEB5-2ADD-224F-8324-3F162BF62DA9}" type="datetimeFigureOut">
              <a:rPr lang="en-US" smtClean="0"/>
              <a:pPr/>
              <a:t>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F1008E-1FB1-984F-9249-CBE3D8BE196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9DAEB5-2ADD-224F-8324-3F162BF62DA9}" type="datetimeFigureOut">
              <a:rPr lang="en-US" smtClean="0"/>
              <a:pPr/>
              <a:t>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F1008E-1FB1-984F-9249-CBE3D8BE196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9DAEB5-2ADD-224F-8324-3F162BF62DA9}" type="datetimeFigureOut">
              <a:rPr lang="en-US" smtClean="0"/>
              <a:pPr/>
              <a:t>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F1008E-1FB1-984F-9249-CBE3D8BE196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9DAEB5-2ADD-224F-8324-3F162BF62DA9}" type="datetimeFigureOut">
              <a:rPr lang="en-US" smtClean="0"/>
              <a:pPr/>
              <a:t>11/20/24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F1008E-1FB1-984F-9249-CBE3D8BE196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accent2">
              <a:lumMod val="75000"/>
            </a:schemeClr>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MS&amp;E 214</a:t>
            </a:r>
            <a:br>
              <a:rPr lang="en-US" dirty="0"/>
            </a:br>
            <a:r>
              <a:rPr lang="en-US" dirty="0"/>
              <a:t>Minimum Cost Flow LP</a:t>
            </a:r>
          </a:p>
        </p:txBody>
      </p:sp>
      <p:sp>
        <p:nvSpPr>
          <p:cNvPr id="3" name="Subtitle 2"/>
          <p:cNvSpPr>
            <a:spLocks noGrp="1"/>
          </p:cNvSpPr>
          <p:nvPr>
            <p:ph type="subTitle" idx="1"/>
          </p:nvPr>
        </p:nvSpPr>
        <p:spPr/>
        <p:txBody>
          <a:bodyPr/>
          <a:lstStyle/>
          <a:p>
            <a:r>
              <a:rPr lang="en-US" dirty="0" err="1"/>
              <a:t>Ashish</a:t>
            </a:r>
            <a:r>
              <a:rPr lang="en-US" dirty="0"/>
              <a:t> </a:t>
            </a:r>
            <a:r>
              <a:rPr lang="en-US" dirty="0" err="1"/>
              <a:t>Goel</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Roadmap for Rest of the Class</a:t>
            </a:r>
          </a:p>
        </p:txBody>
      </p:sp>
      <p:sp>
        <p:nvSpPr>
          <p:cNvPr id="3" name="Content Placeholder 2"/>
          <p:cNvSpPr>
            <a:spLocks noGrp="1"/>
          </p:cNvSpPr>
          <p:nvPr>
            <p:ph idx="1"/>
          </p:nvPr>
        </p:nvSpPr>
        <p:spPr/>
        <p:txBody>
          <a:bodyPr>
            <a:normAutofit fontScale="77500" lnSpcReduction="20000"/>
          </a:bodyPr>
          <a:lstStyle/>
          <a:p>
            <a:r>
              <a:rPr lang="en-US" dirty="0"/>
              <a:t>Next and Final Applied Module: Business Logistics and Revenue Management</a:t>
            </a:r>
          </a:p>
          <a:p>
            <a:r>
              <a:rPr lang="en-US" dirty="0"/>
              <a:t>Need our last technique: Network Flows (today)</a:t>
            </a:r>
          </a:p>
          <a:p>
            <a:pPr lvl="2"/>
            <a:r>
              <a:rPr lang="en-US" dirty="0"/>
              <a:t>Revisit Basic Feasible Solutions</a:t>
            </a:r>
          </a:p>
          <a:p>
            <a:r>
              <a:rPr lang="en-US" dirty="0"/>
              <a:t>Example Problems</a:t>
            </a:r>
          </a:p>
          <a:p>
            <a:pPr lvl="1"/>
            <a:r>
              <a:rPr lang="en-US" dirty="0"/>
              <a:t>Routing</a:t>
            </a:r>
          </a:p>
          <a:p>
            <a:pPr lvl="1"/>
            <a:r>
              <a:rPr lang="en-US" dirty="0"/>
              <a:t>Scheduling</a:t>
            </a:r>
          </a:p>
          <a:p>
            <a:pPr lvl="1"/>
            <a:r>
              <a:rPr lang="en-US" dirty="0"/>
              <a:t>Assignment</a:t>
            </a:r>
          </a:p>
          <a:p>
            <a:pPr lvl="1"/>
            <a:r>
              <a:rPr lang="en-US" dirty="0"/>
              <a:t>Warehouse planning</a:t>
            </a:r>
          </a:p>
          <a:p>
            <a:pPr lvl="1"/>
            <a:r>
              <a:rPr lang="en-US" dirty="0"/>
              <a:t>Supply Chains</a:t>
            </a:r>
          </a:p>
          <a:p>
            <a:pPr lvl="1"/>
            <a:r>
              <a:rPr lang="en-US" dirty="0"/>
              <a:t>Pricing and Revenue Management</a:t>
            </a:r>
          </a:p>
          <a:p>
            <a:pPr lvl="1"/>
            <a:r>
              <a:rPr lang="en-US" dirty="0"/>
              <a:t>Special problem</a:t>
            </a:r>
          </a:p>
          <a:p>
            <a:r>
              <a:rPr lang="en-US" dirty="0"/>
              <a:t>Revisit Duality using Production Problems</a:t>
            </a:r>
          </a:p>
          <a:p>
            <a:pPr lvl="1"/>
            <a:endParaRPr lang="en-US" dirty="0">
              <a:solidFill>
                <a:srgbClr val="3366FF"/>
              </a:solidFill>
            </a:endParaRPr>
          </a:p>
          <a:p>
            <a:endParaRPr lang="en-US" dirty="0"/>
          </a:p>
          <a:p>
            <a:pPr lvl="1"/>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val 4"/>
          <p:cNvSpPr>
            <a:spLocks noChangeArrowheads="1"/>
          </p:cNvSpPr>
          <p:nvPr/>
        </p:nvSpPr>
        <p:spPr bwMode="auto">
          <a:xfrm>
            <a:off x="2209800" y="2971800"/>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10" name="Oval 5"/>
          <p:cNvSpPr>
            <a:spLocks noChangeArrowheads="1"/>
          </p:cNvSpPr>
          <p:nvPr/>
        </p:nvSpPr>
        <p:spPr bwMode="auto">
          <a:xfrm>
            <a:off x="3886200" y="1905000"/>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11" name="Oval 6"/>
          <p:cNvSpPr>
            <a:spLocks noChangeArrowheads="1"/>
          </p:cNvSpPr>
          <p:nvPr/>
        </p:nvSpPr>
        <p:spPr bwMode="auto">
          <a:xfrm>
            <a:off x="3733800" y="4419600"/>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12" name="Oval 7"/>
          <p:cNvSpPr>
            <a:spLocks noChangeArrowheads="1"/>
          </p:cNvSpPr>
          <p:nvPr/>
        </p:nvSpPr>
        <p:spPr bwMode="auto">
          <a:xfrm>
            <a:off x="6629400" y="2743200"/>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13" name="Oval 8"/>
          <p:cNvSpPr>
            <a:spLocks noChangeArrowheads="1"/>
          </p:cNvSpPr>
          <p:nvPr/>
        </p:nvSpPr>
        <p:spPr bwMode="auto">
          <a:xfrm>
            <a:off x="5486400" y="4114800"/>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cxnSp>
        <p:nvCxnSpPr>
          <p:cNvPr id="14" name="AutoShape 10"/>
          <p:cNvCxnSpPr>
            <a:cxnSpLocks noChangeShapeType="1"/>
            <a:stCxn id="9" idx="1"/>
            <a:endCxn id="10" idx="2"/>
          </p:cNvCxnSpPr>
          <p:nvPr/>
        </p:nvCxnSpPr>
        <p:spPr bwMode="auto">
          <a:xfrm rot="16200000">
            <a:off x="2552700" y="1660525"/>
            <a:ext cx="1012825" cy="1654175"/>
          </a:xfrm>
          <a:prstGeom prst="curvedConnector2">
            <a:avLst/>
          </a:prstGeom>
          <a:noFill/>
          <a:ln w="9525">
            <a:solidFill>
              <a:schemeClr val="tx1"/>
            </a:solidFill>
            <a:round/>
            <a:headEnd/>
            <a:tailEnd type="triangle" w="med" len="med"/>
          </a:ln>
        </p:spPr>
      </p:cxnSp>
      <p:cxnSp>
        <p:nvCxnSpPr>
          <p:cNvPr id="15" name="AutoShape 11"/>
          <p:cNvCxnSpPr>
            <a:cxnSpLocks noChangeShapeType="1"/>
            <a:stCxn id="10" idx="4"/>
            <a:endCxn id="9" idx="6"/>
          </p:cNvCxnSpPr>
          <p:nvPr/>
        </p:nvCxnSpPr>
        <p:spPr bwMode="auto">
          <a:xfrm rot="5400000">
            <a:off x="2667000" y="1752600"/>
            <a:ext cx="990600" cy="1600200"/>
          </a:xfrm>
          <a:prstGeom prst="curvedConnector2">
            <a:avLst/>
          </a:prstGeom>
          <a:noFill/>
          <a:ln w="9525">
            <a:solidFill>
              <a:schemeClr val="tx1"/>
            </a:solidFill>
            <a:round/>
            <a:headEnd/>
            <a:tailEnd type="triangle" w="med" len="med"/>
          </a:ln>
        </p:spPr>
      </p:cxnSp>
      <p:cxnSp>
        <p:nvCxnSpPr>
          <p:cNvPr id="16" name="AutoShape 12"/>
          <p:cNvCxnSpPr>
            <a:cxnSpLocks noChangeShapeType="1"/>
            <a:stCxn id="10" idx="6"/>
            <a:endCxn id="12" idx="1"/>
          </p:cNvCxnSpPr>
          <p:nvPr/>
        </p:nvCxnSpPr>
        <p:spPr bwMode="auto">
          <a:xfrm>
            <a:off x="4038600" y="1981200"/>
            <a:ext cx="2613025" cy="784225"/>
          </a:xfrm>
          <a:prstGeom prst="curvedConnector2">
            <a:avLst/>
          </a:prstGeom>
          <a:noFill/>
          <a:ln w="9525">
            <a:solidFill>
              <a:schemeClr val="tx1"/>
            </a:solidFill>
            <a:round/>
            <a:headEnd/>
            <a:tailEnd type="triangle" w="med" len="med"/>
          </a:ln>
        </p:spPr>
      </p:cxnSp>
      <p:cxnSp>
        <p:nvCxnSpPr>
          <p:cNvPr id="17" name="AutoShape 13"/>
          <p:cNvCxnSpPr>
            <a:cxnSpLocks noChangeShapeType="1"/>
            <a:stCxn id="13" idx="6"/>
            <a:endCxn id="12" idx="5"/>
          </p:cNvCxnSpPr>
          <p:nvPr/>
        </p:nvCxnSpPr>
        <p:spPr bwMode="auto">
          <a:xfrm flipV="1">
            <a:off x="5638800" y="2873375"/>
            <a:ext cx="1120775" cy="1317625"/>
          </a:xfrm>
          <a:prstGeom prst="curvedConnector2">
            <a:avLst/>
          </a:prstGeom>
          <a:noFill/>
          <a:ln w="9525">
            <a:solidFill>
              <a:schemeClr val="tx1"/>
            </a:solidFill>
            <a:round/>
            <a:headEnd/>
            <a:tailEnd type="triangle" w="med" len="med"/>
          </a:ln>
        </p:spPr>
      </p:cxnSp>
      <p:cxnSp>
        <p:nvCxnSpPr>
          <p:cNvPr id="18" name="AutoShape 14"/>
          <p:cNvCxnSpPr>
            <a:cxnSpLocks noChangeShapeType="1"/>
            <a:stCxn id="11" idx="6"/>
            <a:endCxn id="13" idx="3"/>
          </p:cNvCxnSpPr>
          <p:nvPr/>
        </p:nvCxnSpPr>
        <p:spPr bwMode="auto">
          <a:xfrm flipV="1">
            <a:off x="3886200" y="4244975"/>
            <a:ext cx="1622425" cy="250825"/>
          </a:xfrm>
          <a:prstGeom prst="curvedConnector2">
            <a:avLst/>
          </a:prstGeom>
          <a:noFill/>
          <a:ln w="9525">
            <a:solidFill>
              <a:schemeClr val="tx1"/>
            </a:solidFill>
            <a:round/>
            <a:headEnd/>
            <a:tailEnd type="triangle" w="med" len="med"/>
          </a:ln>
        </p:spPr>
      </p:cxnSp>
      <p:cxnSp>
        <p:nvCxnSpPr>
          <p:cNvPr id="19" name="AutoShape 20"/>
          <p:cNvCxnSpPr>
            <a:cxnSpLocks noChangeShapeType="1"/>
            <a:stCxn id="11" idx="3"/>
            <a:endCxn id="9" idx="4"/>
          </p:cNvCxnSpPr>
          <p:nvPr/>
        </p:nvCxnSpPr>
        <p:spPr bwMode="auto">
          <a:xfrm rot="16200000" flipV="1">
            <a:off x="2308225" y="3101975"/>
            <a:ext cx="1425575" cy="1470025"/>
          </a:xfrm>
          <a:prstGeom prst="curvedConnector3">
            <a:avLst>
              <a:gd name="adj1" fmla="val -17593"/>
            </a:avLst>
          </a:prstGeom>
          <a:noFill/>
          <a:ln w="9525">
            <a:solidFill>
              <a:schemeClr val="tx1"/>
            </a:solidFill>
            <a:round/>
            <a:headEnd/>
            <a:tailEnd type="triangle" w="med" len="med"/>
          </a:ln>
        </p:spPr>
      </p:cxnSp>
      <p:cxnSp>
        <p:nvCxnSpPr>
          <p:cNvPr id="20" name="AutoShape 22"/>
          <p:cNvCxnSpPr>
            <a:cxnSpLocks noChangeShapeType="1"/>
            <a:stCxn id="9" idx="5"/>
            <a:endCxn id="11" idx="0"/>
          </p:cNvCxnSpPr>
          <p:nvPr/>
        </p:nvCxnSpPr>
        <p:spPr bwMode="auto">
          <a:xfrm rot="16200000" flipH="1">
            <a:off x="2416175" y="3025775"/>
            <a:ext cx="1317625" cy="1470025"/>
          </a:xfrm>
          <a:prstGeom prst="curvedConnector3">
            <a:avLst>
              <a:gd name="adj1" fmla="val 50843"/>
            </a:avLst>
          </a:prstGeom>
          <a:noFill/>
          <a:ln w="9525">
            <a:solidFill>
              <a:schemeClr val="tx1"/>
            </a:solidFill>
            <a:round/>
            <a:headEnd/>
            <a:tailEnd type="triangle" w="med" len="med"/>
          </a:ln>
        </p:spPr>
      </p:cxnSp>
      <p:sp>
        <p:nvSpPr>
          <p:cNvPr id="21" name="Text Box 24"/>
          <p:cNvSpPr txBox="1">
            <a:spLocks noChangeArrowheads="1"/>
          </p:cNvSpPr>
          <p:nvPr/>
        </p:nvSpPr>
        <p:spPr bwMode="auto">
          <a:xfrm>
            <a:off x="5486400" y="1752600"/>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6</a:t>
            </a:r>
            <a:endParaRPr lang="en-US" sz="2400" dirty="0"/>
          </a:p>
        </p:txBody>
      </p:sp>
      <p:sp>
        <p:nvSpPr>
          <p:cNvPr id="22" name="Text Box 25"/>
          <p:cNvSpPr txBox="1">
            <a:spLocks noChangeArrowheads="1"/>
          </p:cNvSpPr>
          <p:nvPr/>
        </p:nvSpPr>
        <p:spPr bwMode="auto">
          <a:xfrm>
            <a:off x="3352800" y="2667000"/>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2</a:t>
            </a:r>
          </a:p>
        </p:txBody>
      </p:sp>
      <p:sp>
        <p:nvSpPr>
          <p:cNvPr id="23" name="Text Box 27"/>
          <p:cNvSpPr txBox="1">
            <a:spLocks noChangeArrowheads="1"/>
          </p:cNvSpPr>
          <p:nvPr/>
        </p:nvSpPr>
        <p:spPr bwMode="auto">
          <a:xfrm>
            <a:off x="2133600" y="4114800"/>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4</a:t>
            </a:r>
            <a:endParaRPr lang="en-US" sz="2400" dirty="0"/>
          </a:p>
        </p:txBody>
      </p:sp>
      <p:sp>
        <p:nvSpPr>
          <p:cNvPr id="24" name="Text Box 30"/>
          <p:cNvSpPr txBox="1">
            <a:spLocks noChangeArrowheads="1"/>
          </p:cNvSpPr>
          <p:nvPr/>
        </p:nvSpPr>
        <p:spPr bwMode="auto">
          <a:xfrm>
            <a:off x="1889125" y="2782888"/>
            <a:ext cx="305041" cy="461665"/>
          </a:xfrm>
          <a:prstGeom prst="rect">
            <a:avLst/>
          </a:prstGeom>
          <a:noFill/>
          <a:ln w="9525">
            <a:noFill/>
            <a:miter lim="800000"/>
            <a:headEnd/>
            <a:tailEnd/>
          </a:ln>
        </p:spPr>
        <p:txBody>
          <a:bodyPr wrap="none">
            <a:prstTxWarp prst="textNoShape">
              <a:avLst/>
            </a:prstTxWarp>
            <a:spAutoFit/>
          </a:bodyPr>
          <a:lstStyle/>
          <a:p>
            <a:r>
              <a:rPr lang="en-US" sz="2400" dirty="0" err="1"/>
              <a:t>s</a:t>
            </a:r>
            <a:endParaRPr lang="en-US" sz="2400" dirty="0"/>
          </a:p>
        </p:txBody>
      </p:sp>
      <p:sp>
        <p:nvSpPr>
          <p:cNvPr id="25" name="Text Box 31"/>
          <p:cNvSpPr txBox="1">
            <a:spLocks noChangeArrowheads="1"/>
          </p:cNvSpPr>
          <p:nvPr/>
        </p:nvSpPr>
        <p:spPr bwMode="auto">
          <a:xfrm>
            <a:off x="6842125" y="2478088"/>
            <a:ext cx="287759" cy="461665"/>
          </a:xfrm>
          <a:prstGeom prst="rect">
            <a:avLst/>
          </a:prstGeom>
          <a:noFill/>
          <a:ln w="9525">
            <a:noFill/>
            <a:miter lim="800000"/>
            <a:headEnd/>
            <a:tailEnd/>
          </a:ln>
        </p:spPr>
        <p:txBody>
          <a:bodyPr wrap="none">
            <a:prstTxWarp prst="textNoShape">
              <a:avLst/>
            </a:prstTxWarp>
            <a:spAutoFit/>
          </a:bodyPr>
          <a:lstStyle/>
          <a:p>
            <a:r>
              <a:rPr lang="en-US" sz="2400" dirty="0" err="1"/>
              <a:t>t</a:t>
            </a:r>
            <a:endParaRPr lang="en-US" sz="2400" dirty="0"/>
          </a:p>
        </p:txBody>
      </p:sp>
      <p:sp>
        <p:nvSpPr>
          <p:cNvPr id="26" name="Text Box 32"/>
          <p:cNvSpPr txBox="1">
            <a:spLocks noChangeArrowheads="1"/>
          </p:cNvSpPr>
          <p:nvPr/>
        </p:nvSpPr>
        <p:spPr bwMode="auto">
          <a:xfrm>
            <a:off x="3733800" y="1412130"/>
            <a:ext cx="354013" cy="457200"/>
          </a:xfrm>
          <a:prstGeom prst="rect">
            <a:avLst/>
          </a:prstGeom>
          <a:noFill/>
          <a:ln w="9525">
            <a:noFill/>
            <a:miter lim="800000"/>
            <a:headEnd/>
            <a:tailEnd/>
          </a:ln>
        </p:spPr>
        <p:txBody>
          <a:bodyPr wrap="none">
            <a:prstTxWarp prst="textNoShape">
              <a:avLst/>
            </a:prstTxWarp>
            <a:spAutoFit/>
          </a:bodyPr>
          <a:lstStyle/>
          <a:p>
            <a:r>
              <a:rPr lang="en-US" sz="2400" dirty="0" err="1"/>
              <a:t>p</a:t>
            </a:r>
            <a:endParaRPr lang="en-US" sz="2400" dirty="0"/>
          </a:p>
        </p:txBody>
      </p:sp>
      <p:sp>
        <p:nvSpPr>
          <p:cNvPr id="27" name="Text Box 33"/>
          <p:cNvSpPr txBox="1">
            <a:spLocks noChangeArrowheads="1"/>
          </p:cNvSpPr>
          <p:nvPr/>
        </p:nvSpPr>
        <p:spPr bwMode="auto">
          <a:xfrm>
            <a:off x="3733800" y="4419600"/>
            <a:ext cx="354013" cy="457200"/>
          </a:xfrm>
          <a:prstGeom prst="rect">
            <a:avLst/>
          </a:prstGeom>
          <a:noFill/>
          <a:ln w="9525">
            <a:noFill/>
            <a:miter lim="800000"/>
            <a:headEnd/>
            <a:tailEnd/>
          </a:ln>
        </p:spPr>
        <p:txBody>
          <a:bodyPr wrap="none">
            <a:prstTxWarp prst="textNoShape">
              <a:avLst/>
            </a:prstTxWarp>
            <a:spAutoFit/>
          </a:bodyPr>
          <a:lstStyle/>
          <a:p>
            <a:r>
              <a:rPr lang="en-US" sz="2400" dirty="0" err="1"/>
              <a:t>q</a:t>
            </a:r>
            <a:endParaRPr lang="en-US" sz="2400" dirty="0"/>
          </a:p>
        </p:txBody>
      </p:sp>
      <p:sp>
        <p:nvSpPr>
          <p:cNvPr id="28" name="Text Box 34"/>
          <p:cNvSpPr txBox="1">
            <a:spLocks noChangeArrowheads="1"/>
          </p:cNvSpPr>
          <p:nvPr/>
        </p:nvSpPr>
        <p:spPr bwMode="auto">
          <a:xfrm>
            <a:off x="5562600" y="4114800"/>
            <a:ext cx="291967" cy="461665"/>
          </a:xfrm>
          <a:prstGeom prst="rect">
            <a:avLst/>
          </a:prstGeom>
          <a:noFill/>
          <a:ln w="9525">
            <a:noFill/>
            <a:miter lim="800000"/>
            <a:headEnd/>
            <a:tailEnd/>
          </a:ln>
        </p:spPr>
        <p:txBody>
          <a:bodyPr wrap="none">
            <a:prstTxWarp prst="textNoShape">
              <a:avLst/>
            </a:prstTxWarp>
            <a:spAutoFit/>
          </a:bodyPr>
          <a:lstStyle/>
          <a:p>
            <a:r>
              <a:rPr lang="en-US" sz="2400" dirty="0" err="1"/>
              <a:t>r</a:t>
            </a:r>
            <a:endParaRPr lang="en-US" sz="2400" dirty="0"/>
          </a:p>
        </p:txBody>
      </p:sp>
      <p:sp>
        <p:nvSpPr>
          <p:cNvPr id="29" name="Text Box 35"/>
          <p:cNvSpPr txBox="1">
            <a:spLocks noChangeArrowheads="1"/>
          </p:cNvSpPr>
          <p:nvPr/>
        </p:nvSpPr>
        <p:spPr bwMode="auto">
          <a:xfrm>
            <a:off x="6477000" y="3505200"/>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1</a:t>
            </a:r>
            <a:endParaRPr lang="en-US" sz="2400" dirty="0"/>
          </a:p>
        </p:txBody>
      </p:sp>
      <p:sp>
        <p:nvSpPr>
          <p:cNvPr id="30" name="Text Box 36"/>
          <p:cNvSpPr txBox="1">
            <a:spLocks noChangeArrowheads="1"/>
          </p:cNvSpPr>
          <p:nvPr/>
        </p:nvSpPr>
        <p:spPr bwMode="auto">
          <a:xfrm>
            <a:off x="4419600" y="4038600"/>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2</a:t>
            </a:r>
            <a:endParaRPr lang="en-US" sz="2400" dirty="0"/>
          </a:p>
        </p:txBody>
      </p:sp>
      <p:sp>
        <p:nvSpPr>
          <p:cNvPr id="31" name="Text Box 37"/>
          <p:cNvSpPr txBox="1">
            <a:spLocks noChangeArrowheads="1"/>
          </p:cNvSpPr>
          <p:nvPr/>
        </p:nvSpPr>
        <p:spPr bwMode="auto">
          <a:xfrm>
            <a:off x="3124200" y="3366144"/>
            <a:ext cx="340658" cy="461665"/>
          </a:xfrm>
          <a:prstGeom prst="rect">
            <a:avLst/>
          </a:prstGeom>
          <a:noFill/>
          <a:ln w="9525">
            <a:noFill/>
            <a:miter lim="800000"/>
            <a:headEnd/>
            <a:tailEnd/>
          </a:ln>
        </p:spPr>
        <p:txBody>
          <a:bodyPr wrap="square">
            <a:prstTxWarp prst="textNoShape">
              <a:avLst/>
            </a:prstTxWarp>
            <a:spAutoFit/>
          </a:bodyPr>
          <a:lstStyle/>
          <a:p>
            <a:r>
              <a:rPr lang="en-US" sz="2400" dirty="0">
                <a:solidFill>
                  <a:schemeClr val="hlink"/>
                </a:solidFill>
              </a:rPr>
              <a:t>3</a:t>
            </a:r>
            <a:endParaRPr lang="en-US" sz="2400" dirty="0"/>
          </a:p>
        </p:txBody>
      </p:sp>
      <p:sp>
        <p:nvSpPr>
          <p:cNvPr id="32" name="Text Box 38"/>
          <p:cNvSpPr txBox="1">
            <a:spLocks noChangeArrowheads="1"/>
          </p:cNvSpPr>
          <p:nvPr/>
        </p:nvSpPr>
        <p:spPr bwMode="auto">
          <a:xfrm>
            <a:off x="2362200" y="1828800"/>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4</a:t>
            </a:r>
            <a:endParaRPr lang="en-US"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Shortest Path Problem</a:t>
            </a:r>
          </a:p>
        </p:txBody>
      </p:sp>
      <p:sp>
        <p:nvSpPr>
          <p:cNvPr id="3" name="Content Placeholder 2"/>
          <p:cNvSpPr>
            <a:spLocks noGrp="1"/>
          </p:cNvSpPr>
          <p:nvPr>
            <p:ph idx="1"/>
          </p:nvPr>
        </p:nvSpPr>
        <p:spPr/>
        <p:txBody>
          <a:bodyPr>
            <a:normAutofit fontScale="92500" lnSpcReduction="10000"/>
          </a:bodyPr>
          <a:lstStyle/>
          <a:p>
            <a:r>
              <a:rPr lang="en-US" dirty="0"/>
              <a:t>Find the shortest path from </a:t>
            </a:r>
            <a:r>
              <a:rPr lang="en-US" dirty="0" err="1">
                <a:solidFill>
                  <a:srgbClr val="3366FF"/>
                </a:solidFill>
              </a:rPr>
              <a:t>s</a:t>
            </a:r>
            <a:r>
              <a:rPr lang="en-US" dirty="0">
                <a:solidFill>
                  <a:srgbClr val="3366FF"/>
                </a:solidFill>
              </a:rPr>
              <a:t> </a:t>
            </a:r>
            <a:r>
              <a:rPr lang="en-US" dirty="0"/>
              <a:t>to </a:t>
            </a:r>
            <a:r>
              <a:rPr lang="en-US" dirty="0" err="1">
                <a:solidFill>
                  <a:srgbClr val="3366FF"/>
                </a:solidFill>
              </a:rPr>
              <a:t>t</a:t>
            </a:r>
            <a:endParaRPr lang="en-US" dirty="0">
              <a:solidFill>
                <a:srgbClr val="3366FF"/>
              </a:solidFill>
            </a:endParaRPr>
          </a:p>
          <a:p>
            <a:pPr lvl="1"/>
            <a:r>
              <a:rPr lang="en-US" dirty="0"/>
              <a:t>Using linear programs</a:t>
            </a:r>
          </a:p>
          <a:p>
            <a:r>
              <a:rPr lang="en-US" dirty="0"/>
              <a:t>Many direct applications</a:t>
            </a:r>
          </a:p>
          <a:p>
            <a:pPr lvl="1"/>
            <a:r>
              <a:rPr lang="en-US" dirty="0"/>
              <a:t>Web applications to compute routes</a:t>
            </a:r>
          </a:p>
          <a:p>
            <a:r>
              <a:rPr lang="en-US" dirty="0"/>
              <a:t>Indirect applications</a:t>
            </a:r>
          </a:p>
          <a:p>
            <a:pPr lvl="1"/>
            <a:r>
              <a:rPr lang="en-US" dirty="0"/>
              <a:t>Currency arbitrage</a:t>
            </a:r>
          </a:p>
          <a:p>
            <a:pPr lvl="1"/>
            <a:r>
              <a:rPr lang="en-US" dirty="0"/>
              <a:t>Most reliable path</a:t>
            </a:r>
          </a:p>
          <a:p>
            <a:r>
              <a:rPr lang="en-US" dirty="0"/>
              <a:t>Beautiful structure: </a:t>
            </a:r>
            <a:r>
              <a:rPr lang="en-US" dirty="0" err="1"/>
              <a:t>BFSs</a:t>
            </a:r>
            <a:r>
              <a:rPr lang="en-US" dirty="0"/>
              <a:t>, duality</a:t>
            </a:r>
          </a:p>
          <a:p>
            <a:r>
              <a:rPr lang="en-US" dirty="0"/>
              <a:t>Generalizes to Min-cost Flows</a:t>
            </a:r>
          </a:p>
          <a:p>
            <a:endParaRPr lang="en-US" dirty="0"/>
          </a:p>
          <a:p>
            <a:pPr lvl="1"/>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Notation</a:t>
            </a:r>
          </a:p>
        </p:txBody>
      </p:sp>
      <p:sp>
        <p:nvSpPr>
          <p:cNvPr id="3" name="Content Placeholder 2"/>
          <p:cNvSpPr>
            <a:spLocks noGrp="1"/>
          </p:cNvSpPr>
          <p:nvPr>
            <p:ph idx="1"/>
          </p:nvPr>
        </p:nvSpPr>
        <p:spPr>
          <a:xfrm>
            <a:off x="442913" y="1299816"/>
            <a:ext cx="8229600" cy="4525963"/>
          </a:xfrm>
        </p:spPr>
        <p:txBody>
          <a:bodyPr/>
          <a:lstStyle/>
          <a:p>
            <a:r>
              <a:rPr lang="en-US" dirty="0"/>
              <a:t>Given a directed graph </a:t>
            </a:r>
            <a:r>
              <a:rPr lang="en-US" dirty="0">
                <a:solidFill>
                  <a:srgbClr val="3366FF"/>
                </a:solidFill>
              </a:rPr>
              <a:t>G</a:t>
            </a:r>
          </a:p>
          <a:p>
            <a:pPr lvl="1"/>
            <a:r>
              <a:rPr lang="en-US" dirty="0">
                <a:solidFill>
                  <a:srgbClr val="3366FF"/>
                </a:solidFill>
              </a:rPr>
              <a:t>V </a:t>
            </a:r>
            <a:r>
              <a:rPr lang="en-US" dirty="0"/>
              <a:t>= Set of nodes in the graph, </a:t>
            </a:r>
            <a:r>
              <a:rPr lang="en-US" dirty="0" err="1"/>
              <a:t>eg</a:t>
            </a:r>
            <a:r>
              <a:rPr lang="en-US" dirty="0"/>
              <a:t>. </a:t>
            </a:r>
            <a:r>
              <a:rPr lang="en-US" dirty="0">
                <a:solidFill>
                  <a:srgbClr val="3366FF"/>
                </a:solidFill>
              </a:rPr>
              <a:t>{</a:t>
            </a:r>
            <a:r>
              <a:rPr lang="en-US" dirty="0" err="1">
                <a:solidFill>
                  <a:srgbClr val="3366FF"/>
                </a:solidFill>
              </a:rPr>
              <a:t>s</a:t>
            </a:r>
            <a:r>
              <a:rPr lang="en-US" dirty="0">
                <a:solidFill>
                  <a:srgbClr val="3366FF"/>
                </a:solidFill>
              </a:rPr>
              <a:t>, </a:t>
            </a:r>
            <a:r>
              <a:rPr lang="en-US" dirty="0" err="1">
                <a:solidFill>
                  <a:srgbClr val="3366FF"/>
                </a:solidFill>
              </a:rPr>
              <a:t>p</a:t>
            </a:r>
            <a:r>
              <a:rPr lang="en-US" dirty="0">
                <a:solidFill>
                  <a:srgbClr val="3366FF"/>
                </a:solidFill>
              </a:rPr>
              <a:t>, </a:t>
            </a:r>
            <a:r>
              <a:rPr lang="en-US" dirty="0" err="1">
                <a:solidFill>
                  <a:srgbClr val="3366FF"/>
                </a:solidFill>
              </a:rPr>
              <a:t>q</a:t>
            </a:r>
            <a:r>
              <a:rPr lang="en-US" dirty="0">
                <a:solidFill>
                  <a:srgbClr val="3366FF"/>
                </a:solidFill>
              </a:rPr>
              <a:t>, </a:t>
            </a:r>
            <a:r>
              <a:rPr lang="en-US" dirty="0" err="1">
                <a:solidFill>
                  <a:srgbClr val="3366FF"/>
                </a:solidFill>
              </a:rPr>
              <a:t>r</a:t>
            </a:r>
            <a:r>
              <a:rPr lang="en-US" dirty="0">
                <a:solidFill>
                  <a:srgbClr val="3366FF"/>
                </a:solidFill>
              </a:rPr>
              <a:t>, </a:t>
            </a:r>
            <a:r>
              <a:rPr lang="en-US" dirty="0" err="1">
                <a:solidFill>
                  <a:srgbClr val="3366FF"/>
                </a:solidFill>
              </a:rPr>
              <a:t>t</a:t>
            </a:r>
            <a:r>
              <a:rPr lang="en-US" dirty="0">
                <a:solidFill>
                  <a:srgbClr val="3366FF"/>
                </a:solidFill>
              </a:rPr>
              <a:t>}</a:t>
            </a:r>
          </a:p>
          <a:p>
            <a:pPr lvl="1"/>
            <a:r>
              <a:rPr lang="en-US" dirty="0">
                <a:solidFill>
                  <a:srgbClr val="3366FF"/>
                </a:solidFill>
              </a:rPr>
              <a:t>N </a:t>
            </a:r>
            <a:r>
              <a:rPr lang="en-US" dirty="0"/>
              <a:t>= Number of nodes, </a:t>
            </a:r>
            <a:r>
              <a:rPr lang="en-US" dirty="0" err="1"/>
              <a:t>eg</a:t>
            </a:r>
            <a:r>
              <a:rPr lang="en-US" dirty="0"/>
              <a:t>. </a:t>
            </a:r>
            <a:r>
              <a:rPr lang="en-US" dirty="0">
                <a:solidFill>
                  <a:srgbClr val="3366FF"/>
                </a:solidFill>
              </a:rPr>
              <a:t>N = 5 </a:t>
            </a:r>
          </a:p>
        </p:txBody>
      </p:sp>
      <p:sp>
        <p:nvSpPr>
          <p:cNvPr id="52" name="Oval 4"/>
          <p:cNvSpPr>
            <a:spLocks noChangeArrowheads="1"/>
          </p:cNvSpPr>
          <p:nvPr/>
        </p:nvSpPr>
        <p:spPr bwMode="auto">
          <a:xfrm>
            <a:off x="4093789" y="4843462"/>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53" name="Oval 5"/>
          <p:cNvSpPr>
            <a:spLocks noChangeArrowheads="1"/>
          </p:cNvSpPr>
          <p:nvPr/>
        </p:nvSpPr>
        <p:spPr bwMode="auto">
          <a:xfrm>
            <a:off x="5770189" y="3776662"/>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54" name="Oval 6"/>
          <p:cNvSpPr>
            <a:spLocks noChangeArrowheads="1"/>
          </p:cNvSpPr>
          <p:nvPr/>
        </p:nvSpPr>
        <p:spPr bwMode="auto">
          <a:xfrm>
            <a:off x="5617789" y="6291262"/>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55" name="Oval 7"/>
          <p:cNvSpPr>
            <a:spLocks noChangeArrowheads="1"/>
          </p:cNvSpPr>
          <p:nvPr/>
        </p:nvSpPr>
        <p:spPr bwMode="auto">
          <a:xfrm>
            <a:off x="8513389" y="4614862"/>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56" name="Oval 8"/>
          <p:cNvSpPr>
            <a:spLocks noChangeArrowheads="1"/>
          </p:cNvSpPr>
          <p:nvPr/>
        </p:nvSpPr>
        <p:spPr bwMode="auto">
          <a:xfrm>
            <a:off x="7370389" y="5986462"/>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cxnSp>
        <p:nvCxnSpPr>
          <p:cNvPr id="57" name="AutoShape 10"/>
          <p:cNvCxnSpPr>
            <a:cxnSpLocks noChangeShapeType="1"/>
            <a:stCxn id="52" idx="1"/>
            <a:endCxn id="53" idx="2"/>
          </p:cNvCxnSpPr>
          <p:nvPr/>
        </p:nvCxnSpPr>
        <p:spPr bwMode="auto">
          <a:xfrm rot="16200000">
            <a:off x="4436689" y="3532187"/>
            <a:ext cx="1012825" cy="1654175"/>
          </a:xfrm>
          <a:prstGeom prst="curvedConnector2">
            <a:avLst/>
          </a:prstGeom>
          <a:noFill/>
          <a:ln w="9525">
            <a:solidFill>
              <a:schemeClr val="tx1"/>
            </a:solidFill>
            <a:round/>
            <a:headEnd/>
            <a:tailEnd type="triangle" w="med" len="med"/>
          </a:ln>
        </p:spPr>
      </p:cxnSp>
      <p:cxnSp>
        <p:nvCxnSpPr>
          <p:cNvPr id="58" name="AutoShape 11"/>
          <p:cNvCxnSpPr>
            <a:cxnSpLocks noChangeShapeType="1"/>
            <a:stCxn id="53" idx="4"/>
            <a:endCxn id="52" idx="6"/>
          </p:cNvCxnSpPr>
          <p:nvPr/>
        </p:nvCxnSpPr>
        <p:spPr bwMode="auto">
          <a:xfrm rot="5400000">
            <a:off x="4550989" y="3624262"/>
            <a:ext cx="990600" cy="1600200"/>
          </a:xfrm>
          <a:prstGeom prst="curvedConnector2">
            <a:avLst/>
          </a:prstGeom>
          <a:noFill/>
          <a:ln w="9525">
            <a:solidFill>
              <a:schemeClr val="tx1"/>
            </a:solidFill>
            <a:round/>
            <a:headEnd/>
            <a:tailEnd type="triangle" w="med" len="med"/>
          </a:ln>
        </p:spPr>
      </p:cxnSp>
      <p:cxnSp>
        <p:nvCxnSpPr>
          <p:cNvPr id="59" name="AutoShape 12"/>
          <p:cNvCxnSpPr>
            <a:cxnSpLocks noChangeShapeType="1"/>
            <a:stCxn id="53" idx="6"/>
            <a:endCxn id="55" idx="1"/>
          </p:cNvCxnSpPr>
          <p:nvPr/>
        </p:nvCxnSpPr>
        <p:spPr bwMode="auto">
          <a:xfrm>
            <a:off x="5922589" y="3852862"/>
            <a:ext cx="2613025" cy="784225"/>
          </a:xfrm>
          <a:prstGeom prst="curvedConnector2">
            <a:avLst/>
          </a:prstGeom>
          <a:noFill/>
          <a:ln w="9525">
            <a:solidFill>
              <a:schemeClr val="tx1"/>
            </a:solidFill>
            <a:round/>
            <a:headEnd/>
            <a:tailEnd type="triangle" w="med" len="med"/>
          </a:ln>
        </p:spPr>
      </p:cxnSp>
      <p:cxnSp>
        <p:nvCxnSpPr>
          <p:cNvPr id="60" name="AutoShape 13"/>
          <p:cNvCxnSpPr>
            <a:cxnSpLocks noChangeShapeType="1"/>
            <a:stCxn id="56" idx="6"/>
            <a:endCxn id="55" idx="5"/>
          </p:cNvCxnSpPr>
          <p:nvPr/>
        </p:nvCxnSpPr>
        <p:spPr bwMode="auto">
          <a:xfrm flipV="1">
            <a:off x="7522789" y="4745037"/>
            <a:ext cx="1120775" cy="1317625"/>
          </a:xfrm>
          <a:prstGeom prst="curvedConnector2">
            <a:avLst/>
          </a:prstGeom>
          <a:noFill/>
          <a:ln w="9525">
            <a:solidFill>
              <a:schemeClr val="tx1"/>
            </a:solidFill>
            <a:round/>
            <a:headEnd/>
            <a:tailEnd type="triangle" w="med" len="med"/>
          </a:ln>
        </p:spPr>
      </p:cxnSp>
      <p:cxnSp>
        <p:nvCxnSpPr>
          <p:cNvPr id="61" name="AutoShape 14"/>
          <p:cNvCxnSpPr>
            <a:cxnSpLocks noChangeShapeType="1"/>
            <a:stCxn id="54" idx="6"/>
            <a:endCxn id="56" idx="3"/>
          </p:cNvCxnSpPr>
          <p:nvPr/>
        </p:nvCxnSpPr>
        <p:spPr bwMode="auto">
          <a:xfrm flipV="1">
            <a:off x="5770189" y="6116637"/>
            <a:ext cx="1622425" cy="250825"/>
          </a:xfrm>
          <a:prstGeom prst="curvedConnector2">
            <a:avLst/>
          </a:prstGeom>
          <a:noFill/>
          <a:ln w="9525">
            <a:solidFill>
              <a:schemeClr val="tx1"/>
            </a:solidFill>
            <a:round/>
            <a:headEnd/>
            <a:tailEnd type="triangle" w="med" len="med"/>
          </a:ln>
        </p:spPr>
      </p:cxnSp>
      <p:cxnSp>
        <p:nvCxnSpPr>
          <p:cNvPr id="62" name="AutoShape 20"/>
          <p:cNvCxnSpPr>
            <a:cxnSpLocks noChangeShapeType="1"/>
            <a:stCxn id="54" idx="3"/>
            <a:endCxn id="52" idx="4"/>
          </p:cNvCxnSpPr>
          <p:nvPr/>
        </p:nvCxnSpPr>
        <p:spPr bwMode="auto">
          <a:xfrm rot="16200000" flipV="1">
            <a:off x="4192214" y="4973637"/>
            <a:ext cx="1425575" cy="1470025"/>
          </a:xfrm>
          <a:prstGeom prst="curvedConnector3">
            <a:avLst>
              <a:gd name="adj1" fmla="val -17593"/>
            </a:avLst>
          </a:prstGeom>
          <a:noFill/>
          <a:ln w="9525">
            <a:solidFill>
              <a:schemeClr val="tx1"/>
            </a:solidFill>
            <a:round/>
            <a:headEnd/>
            <a:tailEnd type="triangle" w="med" len="med"/>
          </a:ln>
        </p:spPr>
      </p:cxnSp>
      <p:cxnSp>
        <p:nvCxnSpPr>
          <p:cNvPr id="63" name="AutoShape 22"/>
          <p:cNvCxnSpPr>
            <a:cxnSpLocks noChangeShapeType="1"/>
            <a:stCxn id="52" idx="5"/>
            <a:endCxn id="54" idx="0"/>
          </p:cNvCxnSpPr>
          <p:nvPr/>
        </p:nvCxnSpPr>
        <p:spPr bwMode="auto">
          <a:xfrm rot="16200000" flipH="1">
            <a:off x="4300164" y="4897437"/>
            <a:ext cx="1317625" cy="1470025"/>
          </a:xfrm>
          <a:prstGeom prst="curvedConnector3">
            <a:avLst>
              <a:gd name="adj1" fmla="val 50843"/>
            </a:avLst>
          </a:prstGeom>
          <a:noFill/>
          <a:ln w="9525">
            <a:solidFill>
              <a:schemeClr val="tx1"/>
            </a:solidFill>
            <a:round/>
            <a:headEnd/>
            <a:tailEnd type="triangle" w="med" len="med"/>
          </a:ln>
        </p:spPr>
      </p:cxnSp>
      <p:sp>
        <p:nvSpPr>
          <p:cNvPr id="64" name="Text Box 24"/>
          <p:cNvSpPr txBox="1">
            <a:spLocks noChangeArrowheads="1"/>
          </p:cNvSpPr>
          <p:nvPr/>
        </p:nvSpPr>
        <p:spPr bwMode="auto">
          <a:xfrm>
            <a:off x="7370389" y="3624262"/>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6</a:t>
            </a:r>
            <a:endParaRPr lang="en-US" sz="2400" dirty="0"/>
          </a:p>
        </p:txBody>
      </p:sp>
      <p:sp>
        <p:nvSpPr>
          <p:cNvPr id="65" name="Text Box 25"/>
          <p:cNvSpPr txBox="1">
            <a:spLocks noChangeArrowheads="1"/>
          </p:cNvSpPr>
          <p:nvPr/>
        </p:nvSpPr>
        <p:spPr bwMode="auto">
          <a:xfrm>
            <a:off x="5236789" y="4538662"/>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2</a:t>
            </a:r>
          </a:p>
        </p:txBody>
      </p:sp>
      <p:sp>
        <p:nvSpPr>
          <p:cNvPr id="66" name="Text Box 27"/>
          <p:cNvSpPr txBox="1">
            <a:spLocks noChangeArrowheads="1"/>
          </p:cNvSpPr>
          <p:nvPr/>
        </p:nvSpPr>
        <p:spPr bwMode="auto">
          <a:xfrm>
            <a:off x="4017589" y="5986462"/>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4</a:t>
            </a:r>
            <a:endParaRPr lang="en-US" sz="2400" dirty="0"/>
          </a:p>
        </p:txBody>
      </p:sp>
      <p:sp>
        <p:nvSpPr>
          <p:cNvPr id="67" name="Text Box 30"/>
          <p:cNvSpPr txBox="1">
            <a:spLocks noChangeArrowheads="1"/>
          </p:cNvSpPr>
          <p:nvPr/>
        </p:nvSpPr>
        <p:spPr bwMode="auto">
          <a:xfrm>
            <a:off x="3773114" y="4654550"/>
            <a:ext cx="305041" cy="461665"/>
          </a:xfrm>
          <a:prstGeom prst="rect">
            <a:avLst/>
          </a:prstGeom>
          <a:noFill/>
          <a:ln w="9525">
            <a:noFill/>
            <a:miter lim="800000"/>
            <a:headEnd/>
            <a:tailEnd/>
          </a:ln>
        </p:spPr>
        <p:txBody>
          <a:bodyPr wrap="none">
            <a:prstTxWarp prst="textNoShape">
              <a:avLst/>
            </a:prstTxWarp>
            <a:spAutoFit/>
          </a:bodyPr>
          <a:lstStyle/>
          <a:p>
            <a:r>
              <a:rPr lang="en-US" sz="2400" dirty="0" err="1"/>
              <a:t>s</a:t>
            </a:r>
            <a:endParaRPr lang="en-US" sz="2400" dirty="0"/>
          </a:p>
        </p:txBody>
      </p:sp>
      <p:sp>
        <p:nvSpPr>
          <p:cNvPr id="68" name="Text Box 31"/>
          <p:cNvSpPr txBox="1">
            <a:spLocks noChangeArrowheads="1"/>
          </p:cNvSpPr>
          <p:nvPr/>
        </p:nvSpPr>
        <p:spPr bwMode="auto">
          <a:xfrm>
            <a:off x="8726114" y="4349750"/>
            <a:ext cx="287759" cy="461665"/>
          </a:xfrm>
          <a:prstGeom prst="rect">
            <a:avLst/>
          </a:prstGeom>
          <a:noFill/>
          <a:ln w="9525">
            <a:noFill/>
            <a:miter lim="800000"/>
            <a:headEnd/>
            <a:tailEnd/>
          </a:ln>
        </p:spPr>
        <p:txBody>
          <a:bodyPr wrap="none">
            <a:prstTxWarp prst="textNoShape">
              <a:avLst/>
            </a:prstTxWarp>
            <a:spAutoFit/>
          </a:bodyPr>
          <a:lstStyle/>
          <a:p>
            <a:r>
              <a:rPr lang="en-US" sz="2400" dirty="0" err="1"/>
              <a:t>t</a:t>
            </a:r>
            <a:endParaRPr lang="en-US" sz="2400" dirty="0"/>
          </a:p>
        </p:txBody>
      </p:sp>
      <p:sp>
        <p:nvSpPr>
          <p:cNvPr id="69" name="Text Box 32"/>
          <p:cNvSpPr txBox="1">
            <a:spLocks noChangeArrowheads="1"/>
          </p:cNvSpPr>
          <p:nvPr/>
        </p:nvSpPr>
        <p:spPr bwMode="auto">
          <a:xfrm>
            <a:off x="5617789" y="3283792"/>
            <a:ext cx="354013" cy="457200"/>
          </a:xfrm>
          <a:prstGeom prst="rect">
            <a:avLst/>
          </a:prstGeom>
          <a:noFill/>
          <a:ln w="9525">
            <a:noFill/>
            <a:miter lim="800000"/>
            <a:headEnd/>
            <a:tailEnd/>
          </a:ln>
        </p:spPr>
        <p:txBody>
          <a:bodyPr wrap="none">
            <a:prstTxWarp prst="textNoShape">
              <a:avLst/>
            </a:prstTxWarp>
            <a:spAutoFit/>
          </a:bodyPr>
          <a:lstStyle/>
          <a:p>
            <a:r>
              <a:rPr lang="en-US" sz="2400" dirty="0" err="1"/>
              <a:t>p</a:t>
            </a:r>
            <a:endParaRPr lang="en-US" sz="2400" dirty="0"/>
          </a:p>
        </p:txBody>
      </p:sp>
      <p:sp>
        <p:nvSpPr>
          <p:cNvPr id="70" name="Text Box 33"/>
          <p:cNvSpPr txBox="1">
            <a:spLocks noChangeArrowheads="1"/>
          </p:cNvSpPr>
          <p:nvPr/>
        </p:nvSpPr>
        <p:spPr bwMode="auto">
          <a:xfrm>
            <a:off x="5617789" y="6291262"/>
            <a:ext cx="354013" cy="457200"/>
          </a:xfrm>
          <a:prstGeom prst="rect">
            <a:avLst/>
          </a:prstGeom>
          <a:noFill/>
          <a:ln w="9525">
            <a:noFill/>
            <a:miter lim="800000"/>
            <a:headEnd/>
            <a:tailEnd/>
          </a:ln>
        </p:spPr>
        <p:txBody>
          <a:bodyPr wrap="none">
            <a:prstTxWarp prst="textNoShape">
              <a:avLst/>
            </a:prstTxWarp>
            <a:spAutoFit/>
          </a:bodyPr>
          <a:lstStyle/>
          <a:p>
            <a:r>
              <a:rPr lang="en-US" sz="2400" dirty="0" err="1"/>
              <a:t>q</a:t>
            </a:r>
            <a:endParaRPr lang="en-US" sz="2400" dirty="0"/>
          </a:p>
        </p:txBody>
      </p:sp>
      <p:sp>
        <p:nvSpPr>
          <p:cNvPr id="71" name="Text Box 34"/>
          <p:cNvSpPr txBox="1">
            <a:spLocks noChangeArrowheads="1"/>
          </p:cNvSpPr>
          <p:nvPr/>
        </p:nvSpPr>
        <p:spPr bwMode="auto">
          <a:xfrm>
            <a:off x="7446589" y="5986462"/>
            <a:ext cx="291967" cy="461665"/>
          </a:xfrm>
          <a:prstGeom prst="rect">
            <a:avLst/>
          </a:prstGeom>
          <a:noFill/>
          <a:ln w="9525">
            <a:noFill/>
            <a:miter lim="800000"/>
            <a:headEnd/>
            <a:tailEnd/>
          </a:ln>
        </p:spPr>
        <p:txBody>
          <a:bodyPr wrap="none">
            <a:prstTxWarp prst="textNoShape">
              <a:avLst/>
            </a:prstTxWarp>
            <a:spAutoFit/>
          </a:bodyPr>
          <a:lstStyle/>
          <a:p>
            <a:r>
              <a:rPr lang="en-US" sz="2400" dirty="0" err="1"/>
              <a:t>r</a:t>
            </a:r>
            <a:endParaRPr lang="en-US" sz="2400" dirty="0"/>
          </a:p>
        </p:txBody>
      </p:sp>
      <p:sp>
        <p:nvSpPr>
          <p:cNvPr id="72" name="Text Box 35"/>
          <p:cNvSpPr txBox="1">
            <a:spLocks noChangeArrowheads="1"/>
          </p:cNvSpPr>
          <p:nvPr/>
        </p:nvSpPr>
        <p:spPr bwMode="auto">
          <a:xfrm>
            <a:off x="8360989" y="5376862"/>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1</a:t>
            </a:r>
            <a:endParaRPr lang="en-US" sz="2400" dirty="0"/>
          </a:p>
        </p:txBody>
      </p:sp>
      <p:sp>
        <p:nvSpPr>
          <p:cNvPr id="73" name="Text Box 36"/>
          <p:cNvSpPr txBox="1">
            <a:spLocks noChangeArrowheads="1"/>
          </p:cNvSpPr>
          <p:nvPr/>
        </p:nvSpPr>
        <p:spPr bwMode="auto">
          <a:xfrm>
            <a:off x="6303589" y="5910262"/>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2</a:t>
            </a:r>
            <a:endParaRPr lang="en-US" sz="2400" dirty="0"/>
          </a:p>
        </p:txBody>
      </p:sp>
      <p:sp>
        <p:nvSpPr>
          <p:cNvPr id="74" name="Text Box 37"/>
          <p:cNvSpPr txBox="1">
            <a:spLocks noChangeArrowheads="1"/>
          </p:cNvSpPr>
          <p:nvPr/>
        </p:nvSpPr>
        <p:spPr bwMode="auto">
          <a:xfrm>
            <a:off x="5008189" y="5237806"/>
            <a:ext cx="340658" cy="461665"/>
          </a:xfrm>
          <a:prstGeom prst="rect">
            <a:avLst/>
          </a:prstGeom>
          <a:noFill/>
          <a:ln w="9525">
            <a:noFill/>
            <a:miter lim="800000"/>
            <a:headEnd/>
            <a:tailEnd/>
          </a:ln>
        </p:spPr>
        <p:txBody>
          <a:bodyPr wrap="square">
            <a:prstTxWarp prst="textNoShape">
              <a:avLst/>
            </a:prstTxWarp>
            <a:spAutoFit/>
          </a:bodyPr>
          <a:lstStyle/>
          <a:p>
            <a:r>
              <a:rPr lang="en-US" sz="2400" dirty="0">
                <a:solidFill>
                  <a:schemeClr val="hlink"/>
                </a:solidFill>
              </a:rPr>
              <a:t>3</a:t>
            </a:r>
            <a:endParaRPr lang="en-US" sz="2400" dirty="0"/>
          </a:p>
        </p:txBody>
      </p:sp>
      <p:sp>
        <p:nvSpPr>
          <p:cNvPr id="75" name="Text Box 38"/>
          <p:cNvSpPr txBox="1">
            <a:spLocks noChangeArrowheads="1"/>
          </p:cNvSpPr>
          <p:nvPr/>
        </p:nvSpPr>
        <p:spPr bwMode="auto">
          <a:xfrm>
            <a:off x="4246189" y="3700462"/>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4</a:t>
            </a:r>
            <a:endParaRPr lang="en-US" sz="2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Notation</a:t>
            </a:r>
          </a:p>
        </p:txBody>
      </p:sp>
      <p:sp>
        <p:nvSpPr>
          <p:cNvPr id="3" name="Content Placeholder 2"/>
          <p:cNvSpPr>
            <a:spLocks noGrp="1"/>
          </p:cNvSpPr>
          <p:nvPr>
            <p:ph idx="1"/>
          </p:nvPr>
        </p:nvSpPr>
        <p:spPr>
          <a:xfrm>
            <a:off x="442913" y="1299816"/>
            <a:ext cx="8229600" cy="4525963"/>
          </a:xfrm>
        </p:spPr>
        <p:txBody>
          <a:bodyPr/>
          <a:lstStyle/>
          <a:p>
            <a:r>
              <a:rPr lang="en-US" dirty="0"/>
              <a:t>Given a directed graph </a:t>
            </a:r>
            <a:r>
              <a:rPr lang="en-US" dirty="0">
                <a:solidFill>
                  <a:srgbClr val="3366FF"/>
                </a:solidFill>
              </a:rPr>
              <a:t>G</a:t>
            </a:r>
          </a:p>
          <a:p>
            <a:pPr lvl="1"/>
            <a:r>
              <a:rPr lang="en-US" dirty="0">
                <a:solidFill>
                  <a:srgbClr val="3366FF"/>
                </a:solidFill>
              </a:rPr>
              <a:t>E </a:t>
            </a:r>
            <a:r>
              <a:rPr lang="en-US" dirty="0"/>
              <a:t>= Set of edges, </a:t>
            </a:r>
            <a:r>
              <a:rPr lang="en-US" dirty="0" err="1"/>
              <a:t>eg</a:t>
            </a:r>
            <a:r>
              <a:rPr lang="en-US" dirty="0"/>
              <a:t>. </a:t>
            </a:r>
            <a:r>
              <a:rPr lang="en-US" dirty="0">
                <a:solidFill>
                  <a:srgbClr val="3366FF"/>
                </a:solidFill>
              </a:rPr>
              <a:t>{(</a:t>
            </a:r>
            <a:r>
              <a:rPr lang="en-US" dirty="0" err="1">
                <a:solidFill>
                  <a:srgbClr val="3366FF"/>
                </a:solidFill>
              </a:rPr>
              <a:t>s,p</a:t>
            </a:r>
            <a:r>
              <a:rPr lang="en-US" dirty="0">
                <a:solidFill>
                  <a:srgbClr val="3366FF"/>
                </a:solidFill>
              </a:rPr>
              <a:t>), (</a:t>
            </a:r>
            <a:r>
              <a:rPr lang="en-US" dirty="0" err="1">
                <a:solidFill>
                  <a:srgbClr val="3366FF"/>
                </a:solidFill>
              </a:rPr>
              <a:t>p,s</a:t>
            </a:r>
            <a:r>
              <a:rPr lang="en-US" dirty="0">
                <a:solidFill>
                  <a:srgbClr val="3366FF"/>
                </a:solidFill>
              </a:rPr>
              <a:t>), (</a:t>
            </a:r>
            <a:r>
              <a:rPr lang="en-US" dirty="0" err="1">
                <a:solidFill>
                  <a:srgbClr val="3366FF"/>
                </a:solidFill>
              </a:rPr>
              <a:t>s,q</a:t>
            </a:r>
            <a:r>
              <a:rPr lang="en-US" dirty="0">
                <a:solidFill>
                  <a:srgbClr val="3366FF"/>
                </a:solidFill>
              </a:rPr>
              <a:t>), (</a:t>
            </a:r>
            <a:r>
              <a:rPr lang="en-US" dirty="0" err="1">
                <a:solidFill>
                  <a:srgbClr val="3366FF"/>
                </a:solidFill>
              </a:rPr>
              <a:t>q,s),(p,t</a:t>
            </a:r>
            <a:r>
              <a:rPr lang="en-US" dirty="0">
                <a:solidFill>
                  <a:srgbClr val="3366FF"/>
                </a:solidFill>
              </a:rPr>
              <a:t>), (</a:t>
            </a:r>
            <a:r>
              <a:rPr lang="en-US" dirty="0" err="1">
                <a:solidFill>
                  <a:srgbClr val="3366FF"/>
                </a:solidFill>
              </a:rPr>
              <a:t>q,r</a:t>
            </a:r>
            <a:r>
              <a:rPr lang="en-US" dirty="0">
                <a:solidFill>
                  <a:srgbClr val="3366FF"/>
                </a:solidFill>
              </a:rPr>
              <a:t>), (</a:t>
            </a:r>
            <a:r>
              <a:rPr lang="en-US" dirty="0" err="1">
                <a:solidFill>
                  <a:srgbClr val="3366FF"/>
                </a:solidFill>
              </a:rPr>
              <a:t>r,t</a:t>
            </a:r>
            <a:r>
              <a:rPr lang="en-US" dirty="0">
                <a:solidFill>
                  <a:srgbClr val="3366FF"/>
                </a:solidFill>
              </a:rPr>
              <a:t>)}</a:t>
            </a:r>
          </a:p>
          <a:p>
            <a:pPr lvl="1"/>
            <a:r>
              <a:rPr lang="en-US" dirty="0">
                <a:solidFill>
                  <a:srgbClr val="3366FF"/>
                </a:solidFill>
              </a:rPr>
              <a:t>M </a:t>
            </a:r>
            <a:r>
              <a:rPr lang="en-US" dirty="0"/>
              <a:t>= Number of edges, </a:t>
            </a:r>
            <a:r>
              <a:rPr lang="en-US" dirty="0" err="1"/>
              <a:t>eg</a:t>
            </a:r>
            <a:r>
              <a:rPr lang="en-US" dirty="0"/>
              <a:t>. </a:t>
            </a:r>
            <a:r>
              <a:rPr lang="en-US" dirty="0">
                <a:solidFill>
                  <a:srgbClr val="3366FF"/>
                </a:solidFill>
              </a:rPr>
              <a:t>M = 7</a:t>
            </a:r>
          </a:p>
        </p:txBody>
      </p:sp>
      <p:sp>
        <p:nvSpPr>
          <p:cNvPr id="28" name="Oval 4"/>
          <p:cNvSpPr>
            <a:spLocks noChangeArrowheads="1"/>
          </p:cNvSpPr>
          <p:nvPr/>
        </p:nvSpPr>
        <p:spPr bwMode="auto">
          <a:xfrm>
            <a:off x="4093789" y="4843462"/>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29" name="Oval 5"/>
          <p:cNvSpPr>
            <a:spLocks noChangeArrowheads="1"/>
          </p:cNvSpPr>
          <p:nvPr/>
        </p:nvSpPr>
        <p:spPr bwMode="auto">
          <a:xfrm>
            <a:off x="5770189" y="3776662"/>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30" name="Oval 6"/>
          <p:cNvSpPr>
            <a:spLocks noChangeArrowheads="1"/>
          </p:cNvSpPr>
          <p:nvPr/>
        </p:nvSpPr>
        <p:spPr bwMode="auto">
          <a:xfrm>
            <a:off x="5617789" y="6291262"/>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31" name="Oval 7"/>
          <p:cNvSpPr>
            <a:spLocks noChangeArrowheads="1"/>
          </p:cNvSpPr>
          <p:nvPr/>
        </p:nvSpPr>
        <p:spPr bwMode="auto">
          <a:xfrm>
            <a:off x="8513389" y="4614862"/>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32" name="Oval 8"/>
          <p:cNvSpPr>
            <a:spLocks noChangeArrowheads="1"/>
          </p:cNvSpPr>
          <p:nvPr/>
        </p:nvSpPr>
        <p:spPr bwMode="auto">
          <a:xfrm>
            <a:off x="7370389" y="5986462"/>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cxnSp>
        <p:nvCxnSpPr>
          <p:cNvPr id="33" name="AutoShape 10"/>
          <p:cNvCxnSpPr>
            <a:cxnSpLocks noChangeShapeType="1"/>
            <a:stCxn id="28" idx="1"/>
            <a:endCxn id="29" idx="2"/>
          </p:cNvCxnSpPr>
          <p:nvPr/>
        </p:nvCxnSpPr>
        <p:spPr bwMode="auto">
          <a:xfrm rot="16200000">
            <a:off x="4436689" y="3532187"/>
            <a:ext cx="1012825" cy="1654175"/>
          </a:xfrm>
          <a:prstGeom prst="curvedConnector2">
            <a:avLst/>
          </a:prstGeom>
          <a:noFill/>
          <a:ln w="9525">
            <a:solidFill>
              <a:schemeClr val="tx1"/>
            </a:solidFill>
            <a:round/>
            <a:headEnd/>
            <a:tailEnd type="triangle" w="med" len="med"/>
          </a:ln>
        </p:spPr>
      </p:cxnSp>
      <p:cxnSp>
        <p:nvCxnSpPr>
          <p:cNvPr id="34" name="AutoShape 11"/>
          <p:cNvCxnSpPr>
            <a:cxnSpLocks noChangeShapeType="1"/>
            <a:stCxn id="29" idx="4"/>
            <a:endCxn id="28" idx="6"/>
          </p:cNvCxnSpPr>
          <p:nvPr/>
        </p:nvCxnSpPr>
        <p:spPr bwMode="auto">
          <a:xfrm rot="5400000">
            <a:off x="4550989" y="3624262"/>
            <a:ext cx="990600" cy="1600200"/>
          </a:xfrm>
          <a:prstGeom prst="curvedConnector2">
            <a:avLst/>
          </a:prstGeom>
          <a:noFill/>
          <a:ln w="9525">
            <a:solidFill>
              <a:schemeClr val="tx1"/>
            </a:solidFill>
            <a:round/>
            <a:headEnd/>
            <a:tailEnd type="triangle" w="med" len="med"/>
          </a:ln>
        </p:spPr>
      </p:cxnSp>
      <p:cxnSp>
        <p:nvCxnSpPr>
          <p:cNvPr id="35" name="AutoShape 12"/>
          <p:cNvCxnSpPr>
            <a:cxnSpLocks noChangeShapeType="1"/>
            <a:stCxn id="29" idx="6"/>
            <a:endCxn id="31" idx="1"/>
          </p:cNvCxnSpPr>
          <p:nvPr/>
        </p:nvCxnSpPr>
        <p:spPr bwMode="auto">
          <a:xfrm>
            <a:off x="5922589" y="3852862"/>
            <a:ext cx="2613025" cy="784225"/>
          </a:xfrm>
          <a:prstGeom prst="curvedConnector2">
            <a:avLst/>
          </a:prstGeom>
          <a:noFill/>
          <a:ln w="9525">
            <a:solidFill>
              <a:schemeClr val="tx1"/>
            </a:solidFill>
            <a:round/>
            <a:headEnd/>
            <a:tailEnd type="triangle" w="med" len="med"/>
          </a:ln>
        </p:spPr>
      </p:cxnSp>
      <p:cxnSp>
        <p:nvCxnSpPr>
          <p:cNvPr id="36" name="AutoShape 13"/>
          <p:cNvCxnSpPr>
            <a:cxnSpLocks noChangeShapeType="1"/>
            <a:stCxn id="32" idx="6"/>
            <a:endCxn id="31" idx="5"/>
          </p:cNvCxnSpPr>
          <p:nvPr/>
        </p:nvCxnSpPr>
        <p:spPr bwMode="auto">
          <a:xfrm flipV="1">
            <a:off x="7522789" y="4745037"/>
            <a:ext cx="1120775" cy="1317625"/>
          </a:xfrm>
          <a:prstGeom prst="curvedConnector2">
            <a:avLst/>
          </a:prstGeom>
          <a:noFill/>
          <a:ln w="9525">
            <a:solidFill>
              <a:schemeClr val="tx1"/>
            </a:solidFill>
            <a:round/>
            <a:headEnd/>
            <a:tailEnd type="triangle" w="med" len="med"/>
          </a:ln>
        </p:spPr>
      </p:cxnSp>
      <p:cxnSp>
        <p:nvCxnSpPr>
          <p:cNvPr id="37" name="AutoShape 14"/>
          <p:cNvCxnSpPr>
            <a:cxnSpLocks noChangeShapeType="1"/>
            <a:stCxn id="30" idx="6"/>
            <a:endCxn id="32" idx="3"/>
          </p:cNvCxnSpPr>
          <p:nvPr/>
        </p:nvCxnSpPr>
        <p:spPr bwMode="auto">
          <a:xfrm flipV="1">
            <a:off x="5770189" y="6116637"/>
            <a:ext cx="1622425" cy="250825"/>
          </a:xfrm>
          <a:prstGeom prst="curvedConnector2">
            <a:avLst/>
          </a:prstGeom>
          <a:noFill/>
          <a:ln w="9525">
            <a:solidFill>
              <a:schemeClr val="tx1"/>
            </a:solidFill>
            <a:round/>
            <a:headEnd/>
            <a:tailEnd type="triangle" w="med" len="med"/>
          </a:ln>
        </p:spPr>
      </p:cxnSp>
      <p:cxnSp>
        <p:nvCxnSpPr>
          <p:cNvPr id="38" name="AutoShape 20"/>
          <p:cNvCxnSpPr>
            <a:cxnSpLocks noChangeShapeType="1"/>
            <a:stCxn id="30" idx="3"/>
            <a:endCxn id="28" idx="4"/>
          </p:cNvCxnSpPr>
          <p:nvPr/>
        </p:nvCxnSpPr>
        <p:spPr bwMode="auto">
          <a:xfrm rot="16200000" flipV="1">
            <a:off x="4192214" y="4973637"/>
            <a:ext cx="1425575" cy="1470025"/>
          </a:xfrm>
          <a:prstGeom prst="curvedConnector3">
            <a:avLst>
              <a:gd name="adj1" fmla="val -17593"/>
            </a:avLst>
          </a:prstGeom>
          <a:noFill/>
          <a:ln w="9525">
            <a:solidFill>
              <a:schemeClr val="tx1"/>
            </a:solidFill>
            <a:round/>
            <a:headEnd/>
            <a:tailEnd type="triangle" w="med" len="med"/>
          </a:ln>
        </p:spPr>
      </p:cxnSp>
      <p:cxnSp>
        <p:nvCxnSpPr>
          <p:cNvPr id="39" name="AutoShape 22"/>
          <p:cNvCxnSpPr>
            <a:cxnSpLocks noChangeShapeType="1"/>
            <a:stCxn id="28" idx="5"/>
            <a:endCxn id="30" idx="0"/>
          </p:cNvCxnSpPr>
          <p:nvPr/>
        </p:nvCxnSpPr>
        <p:spPr bwMode="auto">
          <a:xfrm rot="16200000" flipH="1">
            <a:off x="4300164" y="4897437"/>
            <a:ext cx="1317625" cy="1470025"/>
          </a:xfrm>
          <a:prstGeom prst="curvedConnector3">
            <a:avLst>
              <a:gd name="adj1" fmla="val 50843"/>
            </a:avLst>
          </a:prstGeom>
          <a:noFill/>
          <a:ln w="9525">
            <a:solidFill>
              <a:schemeClr val="tx1"/>
            </a:solidFill>
            <a:round/>
            <a:headEnd/>
            <a:tailEnd type="triangle" w="med" len="med"/>
          </a:ln>
        </p:spPr>
      </p:cxnSp>
      <p:sp>
        <p:nvSpPr>
          <p:cNvPr id="40" name="Text Box 24"/>
          <p:cNvSpPr txBox="1">
            <a:spLocks noChangeArrowheads="1"/>
          </p:cNvSpPr>
          <p:nvPr/>
        </p:nvSpPr>
        <p:spPr bwMode="auto">
          <a:xfrm>
            <a:off x="7370389" y="3624262"/>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6</a:t>
            </a:r>
            <a:endParaRPr lang="en-US" sz="2400" dirty="0"/>
          </a:p>
        </p:txBody>
      </p:sp>
      <p:sp>
        <p:nvSpPr>
          <p:cNvPr id="41" name="Text Box 25"/>
          <p:cNvSpPr txBox="1">
            <a:spLocks noChangeArrowheads="1"/>
          </p:cNvSpPr>
          <p:nvPr/>
        </p:nvSpPr>
        <p:spPr bwMode="auto">
          <a:xfrm>
            <a:off x="5236789" y="4538662"/>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2</a:t>
            </a:r>
          </a:p>
        </p:txBody>
      </p:sp>
      <p:sp>
        <p:nvSpPr>
          <p:cNvPr id="42" name="Text Box 27"/>
          <p:cNvSpPr txBox="1">
            <a:spLocks noChangeArrowheads="1"/>
          </p:cNvSpPr>
          <p:nvPr/>
        </p:nvSpPr>
        <p:spPr bwMode="auto">
          <a:xfrm>
            <a:off x="4017589" y="5986462"/>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4</a:t>
            </a:r>
            <a:endParaRPr lang="en-US" sz="2400" dirty="0"/>
          </a:p>
        </p:txBody>
      </p:sp>
      <p:sp>
        <p:nvSpPr>
          <p:cNvPr id="43" name="Text Box 30"/>
          <p:cNvSpPr txBox="1">
            <a:spLocks noChangeArrowheads="1"/>
          </p:cNvSpPr>
          <p:nvPr/>
        </p:nvSpPr>
        <p:spPr bwMode="auto">
          <a:xfrm>
            <a:off x="3773114" y="4654550"/>
            <a:ext cx="305041" cy="461665"/>
          </a:xfrm>
          <a:prstGeom prst="rect">
            <a:avLst/>
          </a:prstGeom>
          <a:noFill/>
          <a:ln w="9525">
            <a:noFill/>
            <a:miter lim="800000"/>
            <a:headEnd/>
            <a:tailEnd/>
          </a:ln>
        </p:spPr>
        <p:txBody>
          <a:bodyPr wrap="none">
            <a:prstTxWarp prst="textNoShape">
              <a:avLst/>
            </a:prstTxWarp>
            <a:spAutoFit/>
          </a:bodyPr>
          <a:lstStyle/>
          <a:p>
            <a:r>
              <a:rPr lang="en-US" sz="2400" dirty="0" err="1"/>
              <a:t>s</a:t>
            </a:r>
            <a:endParaRPr lang="en-US" sz="2400" dirty="0"/>
          </a:p>
        </p:txBody>
      </p:sp>
      <p:sp>
        <p:nvSpPr>
          <p:cNvPr id="44" name="Text Box 31"/>
          <p:cNvSpPr txBox="1">
            <a:spLocks noChangeArrowheads="1"/>
          </p:cNvSpPr>
          <p:nvPr/>
        </p:nvSpPr>
        <p:spPr bwMode="auto">
          <a:xfrm>
            <a:off x="8726114" y="4349750"/>
            <a:ext cx="287759" cy="461665"/>
          </a:xfrm>
          <a:prstGeom prst="rect">
            <a:avLst/>
          </a:prstGeom>
          <a:noFill/>
          <a:ln w="9525">
            <a:noFill/>
            <a:miter lim="800000"/>
            <a:headEnd/>
            <a:tailEnd/>
          </a:ln>
        </p:spPr>
        <p:txBody>
          <a:bodyPr wrap="none">
            <a:prstTxWarp prst="textNoShape">
              <a:avLst/>
            </a:prstTxWarp>
            <a:spAutoFit/>
          </a:bodyPr>
          <a:lstStyle/>
          <a:p>
            <a:r>
              <a:rPr lang="en-US" sz="2400" dirty="0" err="1"/>
              <a:t>t</a:t>
            </a:r>
            <a:endParaRPr lang="en-US" sz="2400" dirty="0"/>
          </a:p>
        </p:txBody>
      </p:sp>
      <p:sp>
        <p:nvSpPr>
          <p:cNvPr id="45" name="Text Box 32"/>
          <p:cNvSpPr txBox="1">
            <a:spLocks noChangeArrowheads="1"/>
          </p:cNvSpPr>
          <p:nvPr/>
        </p:nvSpPr>
        <p:spPr bwMode="auto">
          <a:xfrm>
            <a:off x="5617789" y="3283792"/>
            <a:ext cx="354013" cy="457200"/>
          </a:xfrm>
          <a:prstGeom prst="rect">
            <a:avLst/>
          </a:prstGeom>
          <a:noFill/>
          <a:ln w="9525">
            <a:noFill/>
            <a:miter lim="800000"/>
            <a:headEnd/>
            <a:tailEnd/>
          </a:ln>
        </p:spPr>
        <p:txBody>
          <a:bodyPr wrap="none">
            <a:prstTxWarp prst="textNoShape">
              <a:avLst/>
            </a:prstTxWarp>
            <a:spAutoFit/>
          </a:bodyPr>
          <a:lstStyle/>
          <a:p>
            <a:r>
              <a:rPr lang="en-US" sz="2400" dirty="0" err="1"/>
              <a:t>p</a:t>
            </a:r>
            <a:endParaRPr lang="en-US" sz="2400" dirty="0"/>
          </a:p>
        </p:txBody>
      </p:sp>
      <p:sp>
        <p:nvSpPr>
          <p:cNvPr id="46" name="Text Box 33"/>
          <p:cNvSpPr txBox="1">
            <a:spLocks noChangeArrowheads="1"/>
          </p:cNvSpPr>
          <p:nvPr/>
        </p:nvSpPr>
        <p:spPr bwMode="auto">
          <a:xfrm>
            <a:off x="5617789" y="6291262"/>
            <a:ext cx="354013" cy="457200"/>
          </a:xfrm>
          <a:prstGeom prst="rect">
            <a:avLst/>
          </a:prstGeom>
          <a:noFill/>
          <a:ln w="9525">
            <a:noFill/>
            <a:miter lim="800000"/>
            <a:headEnd/>
            <a:tailEnd/>
          </a:ln>
        </p:spPr>
        <p:txBody>
          <a:bodyPr wrap="none">
            <a:prstTxWarp prst="textNoShape">
              <a:avLst/>
            </a:prstTxWarp>
            <a:spAutoFit/>
          </a:bodyPr>
          <a:lstStyle/>
          <a:p>
            <a:r>
              <a:rPr lang="en-US" sz="2400" dirty="0" err="1"/>
              <a:t>q</a:t>
            </a:r>
            <a:endParaRPr lang="en-US" sz="2400" dirty="0"/>
          </a:p>
        </p:txBody>
      </p:sp>
      <p:sp>
        <p:nvSpPr>
          <p:cNvPr id="47" name="Text Box 34"/>
          <p:cNvSpPr txBox="1">
            <a:spLocks noChangeArrowheads="1"/>
          </p:cNvSpPr>
          <p:nvPr/>
        </p:nvSpPr>
        <p:spPr bwMode="auto">
          <a:xfrm>
            <a:off x="7446589" y="5986462"/>
            <a:ext cx="291967" cy="461665"/>
          </a:xfrm>
          <a:prstGeom prst="rect">
            <a:avLst/>
          </a:prstGeom>
          <a:noFill/>
          <a:ln w="9525">
            <a:noFill/>
            <a:miter lim="800000"/>
            <a:headEnd/>
            <a:tailEnd/>
          </a:ln>
        </p:spPr>
        <p:txBody>
          <a:bodyPr wrap="none">
            <a:prstTxWarp prst="textNoShape">
              <a:avLst/>
            </a:prstTxWarp>
            <a:spAutoFit/>
          </a:bodyPr>
          <a:lstStyle/>
          <a:p>
            <a:r>
              <a:rPr lang="en-US" sz="2400" dirty="0" err="1"/>
              <a:t>r</a:t>
            </a:r>
            <a:endParaRPr lang="en-US" sz="2400" dirty="0"/>
          </a:p>
        </p:txBody>
      </p:sp>
      <p:sp>
        <p:nvSpPr>
          <p:cNvPr id="48" name="Text Box 35"/>
          <p:cNvSpPr txBox="1">
            <a:spLocks noChangeArrowheads="1"/>
          </p:cNvSpPr>
          <p:nvPr/>
        </p:nvSpPr>
        <p:spPr bwMode="auto">
          <a:xfrm>
            <a:off x="8360989" y="5376862"/>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1</a:t>
            </a:r>
            <a:endParaRPr lang="en-US" sz="2400" dirty="0"/>
          </a:p>
        </p:txBody>
      </p:sp>
      <p:sp>
        <p:nvSpPr>
          <p:cNvPr id="49" name="Text Box 36"/>
          <p:cNvSpPr txBox="1">
            <a:spLocks noChangeArrowheads="1"/>
          </p:cNvSpPr>
          <p:nvPr/>
        </p:nvSpPr>
        <p:spPr bwMode="auto">
          <a:xfrm>
            <a:off x="6303589" y="5910262"/>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2</a:t>
            </a:r>
            <a:endParaRPr lang="en-US" sz="2400" dirty="0"/>
          </a:p>
        </p:txBody>
      </p:sp>
      <p:sp>
        <p:nvSpPr>
          <p:cNvPr id="50" name="Text Box 37"/>
          <p:cNvSpPr txBox="1">
            <a:spLocks noChangeArrowheads="1"/>
          </p:cNvSpPr>
          <p:nvPr/>
        </p:nvSpPr>
        <p:spPr bwMode="auto">
          <a:xfrm>
            <a:off x="5008189" y="5237806"/>
            <a:ext cx="340658" cy="461665"/>
          </a:xfrm>
          <a:prstGeom prst="rect">
            <a:avLst/>
          </a:prstGeom>
          <a:noFill/>
          <a:ln w="9525">
            <a:noFill/>
            <a:miter lim="800000"/>
            <a:headEnd/>
            <a:tailEnd/>
          </a:ln>
        </p:spPr>
        <p:txBody>
          <a:bodyPr wrap="square">
            <a:prstTxWarp prst="textNoShape">
              <a:avLst/>
            </a:prstTxWarp>
            <a:spAutoFit/>
          </a:bodyPr>
          <a:lstStyle/>
          <a:p>
            <a:r>
              <a:rPr lang="en-US" sz="2400" dirty="0">
                <a:solidFill>
                  <a:schemeClr val="hlink"/>
                </a:solidFill>
              </a:rPr>
              <a:t>3</a:t>
            </a:r>
            <a:endParaRPr lang="en-US" sz="2400" dirty="0"/>
          </a:p>
        </p:txBody>
      </p:sp>
      <p:sp>
        <p:nvSpPr>
          <p:cNvPr id="51" name="Text Box 38"/>
          <p:cNvSpPr txBox="1">
            <a:spLocks noChangeArrowheads="1"/>
          </p:cNvSpPr>
          <p:nvPr/>
        </p:nvSpPr>
        <p:spPr bwMode="auto">
          <a:xfrm>
            <a:off x="4246189" y="3700462"/>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4</a:t>
            </a:r>
            <a:endParaRPr lang="en-US"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Notation</a:t>
            </a:r>
          </a:p>
        </p:txBody>
      </p:sp>
      <p:sp>
        <p:nvSpPr>
          <p:cNvPr id="3" name="Content Placeholder 2"/>
          <p:cNvSpPr>
            <a:spLocks noGrp="1"/>
          </p:cNvSpPr>
          <p:nvPr>
            <p:ph idx="1"/>
          </p:nvPr>
        </p:nvSpPr>
        <p:spPr>
          <a:xfrm>
            <a:off x="442913" y="1299816"/>
            <a:ext cx="8229600" cy="4525963"/>
          </a:xfrm>
        </p:spPr>
        <p:txBody>
          <a:bodyPr/>
          <a:lstStyle/>
          <a:p>
            <a:r>
              <a:rPr lang="en-US" dirty="0"/>
              <a:t>Given a directed graph </a:t>
            </a:r>
            <a:r>
              <a:rPr lang="en-US" dirty="0">
                <a:solidFill>
                  <a:srgbClr val="3366FF"/>
                </a:solidFill>
              </a:rPr>
              <a:t>G</a:t>
            </a:r>
          </a:p>
          <a:p>
            <a:pPr lvl="1"/>
            <a:r>
              <a:rPr lang="en-US" dirty="0" err="1">
                <a:solidFill>
                  <a:srgbClr val="3366FF"/>
                </a:solidFill>
              </a:rPr>
              <a:t>c(u,v</a:t>
            </a:r>
            <a:r>
              <a:rPr lang="en-US" dirty="0">
                <a:solidFill>
                  <a:srgbClr val="3366FF"/>
                </a:solidFill>
              </a:rPr>
              <a:t>) </a:t>
            </a:r>
            <a:r>
              <a:rPr lang="en-US" dirty="0"/>
              <a:t>= Cost of edge from </a:t>
            </a:r>
            <a:r>
              <a:rPr lang="en-US" dirty="0" err="1">
                <a:solidFill>
                  <a:srgbClr val="3366FF"/>
                </a:solidFill>
              </a:rPr>
              <a:t>u</a:t>
            </a:r>
            <a:r>
              <a:rPr lang="en-US" dirty="0"/>
              <a:t> to </a:t>
            </a:r>
            <a:r>
              <a:rPr lang="en-US" dirty="0" err="1">
                <a:solidFill>
                  <a:srgbClr val="3366FF"/>
                </a:solidFill>
              </a:rPr>
              <a:t>v</a:t>
            </a:r>
            <a:r>
              <a:rPr lang="en-US" dirty="0"/>
              <a:t>, </a:t>
            </a:r>
            <a:r>
              <a:rPr lang="en-US" dirty="0" err="1"/>
              <a:t>eg</a:t>
            </a:r>
            <a:r>
              <a:rPr lang="en-US" dirty="0"/>
              <a:t>. </a:t>
            </a:r>
            <a:r>
              <a:rPr lang="en-US" dirty="0" err="1">
                <a:solidFill>
                  <a:srgbClr val="3366FF"/>
                </a:solidFill>
              </a:rPr>
              <a:t>c(s,p</a:t>
            </a:r>
            <a:r>
              <a:rPr lang="en-US" dirty="0">
                <a:solidFill>
                  <a:srgbClr val="3366FF"/>
                </a:solidFill>
              </a:rPr>
              <a:t>) = 4</a:t>
            </a:r>
            <a:r>
              <a:rPr lang="en-US" dirty="0"/>
              <a:t>, whereas </a:t>
            </a:r>
            <a:r>
              <a:rPr lang="en-US" dirty="0" err="1">
                <a:solidFill>
                  <a:srgbClr val="3366FF"/>
                </a:solidFill>
              </a:rPr>
              <a:t>c(s,t</a:t>
            </a:r>
            <a:r>
              <a:rPr lang="en-US" dirty="0">
                <a:solidFill>
                  <a:srgbClr val="3366FF"/>
                </a:solidFill>
              </a:rPr>
              <a:t>) </a:t>
            </a:r>
            <a:r>
              <a:rPr lang="en-US" dirty="0"/>
              <a:t>is undefined</a:t>
            </a:r>
            <a:endParaRPr lang="en-US" dirty="0">
              <a:solidFill>
                <a:srgbClr val="3366FF"/>
              </a:solidFill>
            </a:endParaRPr>
          </a:p>
        </p:txBody>
      </p:sp>
      <p:sp>
        <p:nvSpPr>
          <p:cNvPr id="28" name="Oval 4"/>
          <p:cNvSpPr>
            <a:spLocks noChangeArrowheads="1"/>
          </p:cNvSpPr>
          <p:nvPr/>
        </p:nvSpPr>
        <p:spPr bwMode="auto">
          <a:xfrm>
            <a:off x="4093789" y="4843462"/>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29" name="Oval 5"/>
          <p:cNvSpPr>
            <a:spLocks noChangeArrowheads="1"/>
          </p:cNvSpPr>
          <p:nvPr/>
        </p:nvSpPr>
        <p:spPr bwMode="auto">
          <a:xfrm>
            <a:off x="5770189" y="3776662"/>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30" name="Oval 6"/>
          <p:cNvSpPr>
            <a:spLocks noChangeArrowheads="1"/>
          </p:cNvSpPr>
          <p:nvPr/>
        </p:nvSpPr>
        <p:spPr bwMode="auto">
          <a:xfrm>
            <a:off x="5617789" y="6291262"/>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31" name="Oval 7"/>
          <p:cNvSpPr>
            <a:spLocks noChangeArrowheads="1"/>
          </p:cNvSpPr>
          <p:nvPr/>
        </p:nvSpPr>
        <p:spPr bwMode="auto">
          <a:xfrm>
            <a:off x="8513389" y="4614862"/>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32" name="Oval 8"/>
          <p:cNvSpPr>
            <a:spLocks noChangeArrowheads="1"/>
          </p:cNvSpPr>
          <p:nvPr/>
        </p:nvSpPr>
        <p:spPr bwMode="auto">
          <a:xfrm>
            <a:off x="7370389" y="5986462"/>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cxnSp>
        <p:nvCxnSpPr>
          <p:cNvPr id="33" name="AutoShape 10"/>
          <p:cNvCxnSpPr>
            <a:cxnSpLocks noChangeShapeType="1"/>
            <a:stCxn id="28" idx="1"/>
            <a:endCxn id="29" idx="2"/>
          </p:cNvCxnSpPr>
          <p:nvPr/>
        </p:nvCxnSpPr>
        <p:spPr bwMode="auto">
          <a:xfrm rot="16200000">
            <a:off x="4436689" y="3532187"/>
            <a:ext cx="1012825" cy="1654175"/>
          </a:xfrm>
          <a:prstGeom prst="curvedConnector2">
            <a:avLst/>
          </a:prstGeom>
          <a:noFill/>
          <a:ln w="9525">
            <a:solidFill>
              <a:schemeClr val="tx1"/>
            </a:solidFill>
            <a:round/>
            <a:headEnd/>
            <a:tailEnd type="triangle" w="med" len="med"/>
          </a:ln>
        </p:spPr>
      </p:cxnSp>
      <p:cxnSp>
        <p:nvCxnSpPr>
          <p:cNvPr id="34" name="AutoShape 11"/>
          <p:cNvCxnSpPr>
            <a:cxnSpLocks noChangeShapeType="1"/>
            <a:stCxn id="29" idx="4"/>
            <a:endCxn id="28" idx="6"/>
          </p:cNvCxnSpPr>
          <p:nvPr/>
        </p:nvCxnSpPr>
        <p:spPr bwMode="auto">
          <a:xfrm rot="5400000">
            <a:off x="4550989" y="3624262"/>
            <a:ext cx="990600" cy="1600200"/>
          </a:xfrm>
          <a:prstGeom prst="curvedConnector2">
            <a:avLst/>
          </a:prstGeom>
          <a:noFill/>
          <a:ln w="9525">
            <a:solidFill>
              <a:schemeClr val="tx1"/>
            </a:solidFill>
            <a:round/>
            <a:headEnd/>
            <a:tailEnd type="triangle" w="med" len="med"/>
          </a:ln>
        </p:spPr>
      </p:cxnSp>
      <p:cxnSp>
        <p:nvCxnSpPr>
          <p:cNvPr id="35" name="AutoShape 12"/>
          <p:cNvCxnSpPr>
            <a:cxnSpLocks noChangeShapeType="1"/>
            <a:stCxn id="29" idx="6"/>
            <a:endCxn id="31" idx="1"/>
          </p:cNvCxnSpPr>
          <p:nvPr/>
        </p:nvCxnSpPr>
        <p:spPr bwMode="auto">
          <a:xfrm>
            <a:off x="5922589" y="3852862"/>
            <a:ext cx="2613025" cy="784225"/>
          </a:xfrm>
          <a:prstGeom prst="curvedConnector2">
            <a:avLst/>
          </a:prstGeom>
          <a:noFill/>
          <a:ln w="9525">
            <a:solidFill>
              <a:schemeClr val="tx1"/>
            </a:solidFill>
            <a:round/>
            <a:headEnd/>
            <a:tailEnd type="triangle" w="med" len="med"/>
          </a:ln>
        </p:spPr>
      </p:cxnSp>
      <p:cxnSp>
        <p:nvCxnSpPr>
          <p:cNvPr id="36" name="AutoShape 13"/>
          <p:cNvCxnSpPr>
            <a:cxnSpLocks noChangeShapeType="1"/>
            <a:stCxn id="32" idx="6"/>
            <a:endCxn id="31" idx="5"/>
          </p:cNvCxnSpPr>
          <p:nvPr/>
        </p:nvCxnSpPr>
        <p:spPr bwMode="auto">
          <a:xfrm flipV="1">
            <a:off x="7522789" y="4745037"/>
            <a:ext cx="1120775" cy="1317625"/>
          </a:xfrm>
          <a:prstGeom prst="curvedConnector2">
            <a:avLst/>
          </a:prstGeom>
          <a:noFill/>
          <a:ln w="9525">
            <a:solidFill>
              <a:schemeClr val="tx1"/>
            </a:solidFill>
            <a:round/>
            <a:headEnd/>
            <a:tailEnd type="triangle" w="med" len="med"/>
          </a:ln>
        </p:spPr>
      </p:cxnSp>
      <p:cxnSp>
        <p:nvCxnSpPr>
          <p:cNvPr id="37" name="AutoShape 14"/>
          <p:cNvCxnSpPr>
            <a:cxnSpLocks noChangeShapeType="1"/>
            <a:stCxn id="30" idx="6"/>
            <a:endCxn id="32" idx="3"/>
          </p:cNvCxnSpPr>
          <p:nvPr/>
        </p:nvCxnSpPr>
        <p:spPr bwMode="auto">
          <a:xfrm flipV="1">
            <a:off x="5770189" y="6116637"/>
            <a:ext cx="1622425" cy="250825"/>
          </a:xfrm>
          <a:prstGeom prst="curvedConnector2">
            <a:avLst/>
          </a:prstGeom>
          <a:noFill/>
          <a:ln w="9525">
            <a:solidFill>
              <a:schemeClr val="tx1"/>
            </a:solidFill>
            <a:round/>
            <a:headEnd/>
            <a:tailEnd type="triangle" w="med" len="med"/>
          </a:ln>
        </p:spPr>
      </p:cxnSp>
      <p:cxnSp>
        <p:nvCxnSpPr>
          <p:cNvPr id="38" name="AutoShape 20"/>
          <p:cNvCxnSpPr>
            <a:cxnSpLocks noChangeShapeType="1"/>
            <a:stCxn id="30" idx="3"/>
            <a:endCxn id="28" idx="4"/>
          </p:cNvCxnSpPr>
          <p:nvPr/>
        </p:nvCxnSpPr>
        <p:spPr bwMode="auto">
          <a:xfrm rot="16200000" flipV="1">
            <a:off x="4192214" y="4973637"/>
            <a:ext cx="1425575" cy="1470025"/>
          </a:xfrm>
          <a:prstGeom prst="curvedConnector3">
            <a:avLst>
              <a:gd name="adj1" fmla="val -17593"/>
            </a:avLst>
          </a:prstGeom>
          <a:noFill/>
          <a:ln w="9525">
            <a:solidFill>
              <a:schemeClr val="tx1"/>
            </a:solidFill>
            <a:round/>
            <a:headEnd/>
            <a:tailEnd type="triangle" w="med" len="med"/>
          </a:ln>
        </p:spPr>
      </p:cxnSp>
      <p:cxnSp>
        <p:nvCxnSpPr>
          <p:cNvPr id="39" name="AutoShape 22"/>
          <p:cNvCxnSpPr>
            <a:cxnSpLocks noChangeShapeType="1"/>
            <a:stCxn id="28" idx="5"/>
            <a:endCxn id="30" idx="0"/>
          </p:cNvCxnSpPr>
          <p:nvPr/>
        </p:nvCxnSpPr>
        <p:spPr bwMode="auto">
          <a:xfrm rot="16200000" flipH="1">
            <a:off x="4300164" y="4897437"/>
            <a:ext cx="1317625" cy="1470025"/>
          </a:xfrm>
          <a:prstGeom prst="curvedConnector3">
            <a:avLst>
              <a:gd name="adj1" fmla="val 50843"/>
            </a:avLst>
          </a:prstGeom>
          <a:noFill/>
          <a:ln w="9525">
            <a:solidFill>
              <a:schemeClr val="tx1"/>
            </a:solidFill>
            <a:round/>
            <a:headEnd/>
            <a:tailEnd type="triangle" w="med" len="med"/>
          </a:ln>
        </p:spPr>
      </p:cxnSp>
      <p:sp>
        <p:nvSpPr>
          <p:cNvPr id="40" name="Text Box 24"/>
          <p:cNvSpPr txBox="1">
            <a:spLocks noChangeArrowheads="1"/>
          </p:cNvSpPr>
          <p:nvPr/>
        </p:nvSpPr>
        <p:spPr bwMode="auto">
          <a:xfrm>
            <a:off x="7370389" y="3624262"/>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6</a:t>
            </a:r>
            <a:endParaRPr lang="en-US" sz="2400" dirty="0"/>
          </a:p>
        </p:txBody>
      </p:sp>
      <p:sp>
        <p:nvSpPr>
          <p:cNvPr id="41" name="Text Box 25"/>
          <p:cNvSpPr txBox="1">
            <a:spLocks noChangeArrowheads="1"/>
          </p:cNvSpPr>
          <p:nvPr/>
        </p:nvSpPr>
        <p:spPr bwMode="auto">
          <a:xfrm>
            <a:off x="5236789" y="4538662"/>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2</a:t>
            </a:r>
          </a:p>
        </p:txBody>
      </p:sp>
      <p:sp>
        <p:nvSpPr>
          <p:cNvPr id="42" name="Text Box 27"/>
          <p:cNvSpPr txBox="1">
            <a:spLocks noChangeArrowheads="1"/>
          </p:cNvSpPr>
          <p:nvPr/>
        </p:nvSpPr>
        <p:spPr bwMode="auto">
          <a:xfrm>
            <a:off x="4017589" y="5986462"/>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4</a:t>
            </a:r>
            <a:endParaRPr lang="en-US" sz="2400" dirty="0"/>
          </a:p>
        </p:txBody>
      </p:sp>
      <p:sp>
        <p:nvSpPr>
          <p:cNvPr id="43" name="Text Box 30"/>
          <p:cNvSpPr txBox="1">
            <a:spLocks noChangeArrowheads="1"/>
          </p:cNvSpPr>
          <p:nvPr/>
        </p:nvSpPr>
        <p:spPr bwMode="auto">
          <a:xfrm>
            <a:off x="3773114" y="4654550"/>
            <a:ext cx="305041" cy="461665"/>
          </a:xfrm>
          <a:prstGeom prst="rect">
            <a:avLst/>
          </a:prstGeom>
          <a:noFill/>
          <a:ln w="9525">
            <a:noFill/>
            <a:miter lim="800000"/>
            <a:headEnd/>
            <a:tailEnd/>
          </a:ln>
        </p:spPr>
        <p:txBody>
          <a:bodyPr wrap="none">
            <a:prstTxWarp prst="textNoShape">
              <a:avLst/>
            </a:prstTxWarp>
            <a:spAutoFit/>
          </a:bodyPr>
          <a:lstStyle/>
          <a:p>
            <a:r>
              <a:rPr lang="en-US" sz="2400" dirty="0" err="1"/>
              <a:t>s</a:t>
            </a:r>
            <a:endParaRPr lang="en-US" sz="2400" dirty="0"/>
          </a:p>
        </p:txBody>
      </p:sp>
      <p:sp>
        <p:nvSpPr>
          <p:cNvPr id="44" name="Text Box 31"/>
          <p:cNvSpPr txBox="1">
            <a:spLocks noChangeArrowheads="1"/>
          </p:cNvSpPr>
          <p:nvPr/>
        </p:nvSpPr>
        <p:spPr bwMode="auto">
          <a:xfrm>
            <a:off x="8726114" y="4349750"/>
            <a:ext cx="287759" cy="461665"/>
          </a:xfrm>
          <a:prstGeom prst="rect">
            <a:avLst/>
          </a:prstGeom>
          <a:noFill/>
          <a:ln w="9525">
            <a:noFill/>
            <a:miter lim="800000"/>
            <a:headEnd/>
            <a:tailEnd/>
          </a:ln>
        </p:spPr>
        <p:txBody>
          <a:bodyPr wrap="none">
            <a:prstTxWarp prst="textNoShape">
              <a:avLst/>
            </a:prstTxWarp>
            <a:spAutoFit/>
          </a:bodyPr>
          <a:lstStyle/>
          <a:p>
            <a:r>
              <a:rPr lang="en-US" sz="2400" dirty="0" err="1"/>
              <a:t>t</a:t>
            </a:r>
            <a:endParaRPr lang="en-US" sz="2400" dirty="0"/>
          </a:p>
        </p:txBody>
      </p:sp>
      <p:sp>
        <p:nvSpPr>
          <p:cNvPr id="45" name="Text Box 32"/>
          <p:cNvSpPr txBox="1">
            <a:spLocks noChangeArrowheads="1"/>
          </p:cNvSpPr>
          <p:nvPr/>
        </p:nvSpPr>
        <p:spPr bwMode="auto">
          <a:xfrm>
            <a:off x="5617789" y="3283792"/>
            <a:ext cx="354013" cy="457200"/>
          </a:xfrm>
          <a:prstGeom prst="rect">
            <a:avLst/>
          </a:prstGeom>
          <a:noFill/>
          <a:ln w="9525">
            <a:noFill/>
            <a:miter lim="800000"/>
            <a:headEnd/>
            <a:tailEnd/>
          </a:ln>
        </p:spPr>
        <p:txBody>
          <a:bodyPr wrap="none">
            <a:prstTxWarp prst="textNoShape">
              <a:avLst/>
            </a:prstTxWarp>
            <a:spAutoFit/>
          </a:bodyPr>
          <a:lstStyle/>
          <a:p>
            <a:r>
              <a:rPr lang="en-US" sz="2400" dirty="0" err="1"/>
              <a:t>p</a:t>
            </a:r>
            <a:endParaRPr lang="en-US" sz="2400" dirty="0"/>
          </a:p>
        </p:txBody>
      </p:sp>
      <p:sp>
        <p:nvSpPr>
          <p:cNvPr id="46" name="Text Box 33"/>
          <p:cNvSpPr txBox="1">
            <a:spLocks noChangeArrowheads="1"/>
          </p:cNvSpPr>
          <p:nvPr/>
        </p:nvSpPr>
        <p:spPr bwMode="auto">
          <a:xfrm>
            <a:off x="5617789" y="6291262"/>
            <a:ext cx="354013" cy="457200"/>
          </a:xfrm>
          <a:prstGeom prst="rect">
            <a:avLst/>
          </a:prstGeom>
          <a:noFill/>
          <a:ln w="9525">
            <a:noFill/>
            <a:miter lim="800000"/>
            <a:headEnd/>
            <a:tailEnd/>
          </a:ln>
        </p:spPr>
        <p:txBody>
          <a:bodyPr wrap="none">
            <a:prstTxWarp prst="textNoShape">
              <a:avLst/>
            </a:prstTxWarp>
            <a:spAutoFit/>
          </a:bodyPr>
          <a:lstStyle/>
          <a:p>
            <a:r>
              <a:rPr lang="en-US" sz="2400" dirty="0" err="1"/>
              <a:t>q</a:t>
            </a:r>
            <a:endParaRPr lang="en-US" sz="2400" dirty="0"/>
          </a:p>
        </p:txBody>
      </p:sp>
      <p:sp>
        <p:nvSpPr>
          <p:cNvPr id="47" name="Text Box 34"/>
          <p:cNvSpPr txBox="1">
            <a:spLocks noChangeArrowheads="1"/>
          </p:cNvSpPr>
          <p:nvPr/>
        </p:nvSpPr>
        <p:spPr bwMode="auto">
          <a:xfrm>
            <a:off x="7446589" y="5986462"/>
            <a:ext cx="291967" cy="461665"/>
          </a:xfrm>
          <a:prstGeom prst="rect">
            <a:avLst/>
          </a:prstGeom>
          <a:noFill/>
          <a:ln w="9525">
            <a:noFill/>
            <a:miter lim="800000"/>
            <a:headEnd/>
            <a:tailEnd/>
          </a:ln>
        </p:spPr>
        <p:txBody>
          <a:bodyPr wrap="none">
            <a:prstTxWarp prst="textNoShape">
              <a:avLst/>
            </a:prstTxWarp>
            <a:spAutoFit/>
          </a:bodyPr>
          <a:lstStyle/>
          <a:p>
            <a:r>
              <a:rPr lang="en-US" sz="2400" dirty="0" err="1"/>
              <a:t>r</a:t>
            </a:r>
            <a:endParaRPr lang="en-US" sz="2400" dirty="0"/>
          </a:p>
        </p:txBody>
      </p:sp>
      <p:sp>
        <p:nvSpPr>
          <p:cNvPr id="48" name="Text Box 35"/>
          <p:cNvSpPr txBox="1">
            <a:spLocks noChangeArrowheads="1"/>
          </p:cNvSpPr>
          <p:nvPr/>
        </p:nvSpPr>
        <p:spPr bwMode="auto">
          <a:xfrm>
            <a:off x="8360989" y="5376862"/>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1</a:t>
            </a:r>
            <a:endParaRPr lang="en-US" sz="2400" dirty="0"/>
          </a:p>
        </p:txBody>
      </p:sp>
      <p:sp>
        <p:nvSpPr>
          <p:cNvPr id="49" name="Text Box 36"/>
          <p:cNvSpPr txBox="1">
            <a:spLocks noChangeArrowheads="1"/>
          </p:cNvSpPr>
          <p:nvPr/>
        </p:nvSpPr>
        <p:spPr bwMode="auto">
          <a:xfrm>
            <a:off x="6303589" y="5910262"/>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2</a:t>
            </a:r>
            <a:endParaRPr lang="en-US" sz="2400" dirty="0"/>
          </a:p>
        </p:txBody>
      </p:sp>
      <p:sp>
        <p:nvSpPr>
          <p:cNvPr id="50" name="Text Box 37"/>
          <p:cNvSpPr txBox="1">
            <a:spLocks noChangeArrowheads="1"/>
          </p:cNvSpPr>
          <p:nvPr/>
        </p:nvSpPr>
        <p:spPr bwMode="auto">
          <a:xfrm>
            <a:off x="5008189" y="5237806"/>
            <a:ext cx="340658" cy="461665"/>
          </a:xfrm>
          <a:prstGeom prst="rect">
            <a:avLst/>
          </a:prstGeom>
          <a:noFill/>
          <a:ln w="9525">
            <a:noFill/>
            <a:miter lim="800000"/>
            <a:headEnd/>
            <a:tailEnd/>
          </a:ln>
        </p:spPr>
        <p:txBody>
          <a:bodyPr wrap="square">
            <a:prstTxWarp prst="textNoShape">
              <a:avLst/>
            </a:prstTxWarp>
            <a:spAutoFit/>
          </a:bodyPr>
          <a:lstStyle/>
          <a:p>
            <a:r>
              <a:rPr lang="en-US" sz="2400" dirty="0">
                <a:solidFill>
                  <a:schemeClr val="hlink"/>
                </a:solidFill>
              </a:rPr>
              <a:t>3</a:t>
            </a:r>
            <a:endParaRPr lang="en-US" sz="2400" dirty="0"/>
          </a:p>
        </p:txBody>
      </p:sp>
      <p:sp>
        <p:nvSpPr>
          <p:cNvPr id="51" name="Text Box 38"/>
          <p:cNvSpPr txBox="1">
            <a:spLocks noChangeArrowheads="1"/>
          </p:cNvSpPr>
          <p:nvPr/>
        </p:nvSpPr>
        <p:spPr bwMode="auto">
          <a:xfrm>
            <a:off x="4246189" y="3700462"/>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4</a:t>
            </a:r>
            <a:endParaRPr lang="en-US" sz="2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Notation</a:t>
            </a:r>
          </a:p>
        </p:txBody>
      </p:sp>
      <p:sp>
        <p:nvSpPr>
          <p:cNvPr id="3" name="Content Placeholder 2"/>
          <p:cNvSpPr>
            <a:spLocks noGrp="1"/>
          </p:cNvSpPr>
          <p:nvPr>
            <p:ph idx="1"/>
          </p:nvPr>
        </p:nvSpPr>
        <p:spPr>
          <a:xfrm>
            <a:off x="442913" y="1299816"/>
            <a:ext cx="8229600" cy="4525963"/>
          </a:xfrm>
        </p:spPr>
        <p:txBody>
          <a:bodyPr/>
          <a:lstStyle/>
          <a:p>
            <a:r>
              <a:rPr lang="en-US" dirty="0"/>
              <a:t>Given a directed graph </a:t>
            </a:r>
            <a:r>
              <a:rPr lang="en-US" dirty="0">
                <a:solidFill>
                  <a:srgbClr val="3366FF"/>
                </a:solidFill>
              </a:rPr>
              <a:t>G</a:t>
            </a:r>
          </a:p>
          <a:p>
            <a:pPr lvl="1"/>
            <a:r>
              <a:rPr lang="en-US" dirty="0"/>
              <a:t>Assume that </a:t>
            </a:r>
            <a:r>
              <a:rPr lang="en-US" dirty="0" err="1">
                <a:solidFill>
                  <a:srgbClr val="3366FF"/>
                </a:solidFill>
              </a:rPr>
              <a:t>s</a:t>
            </a:r>
            <a:r>
              <a:rPr lang="en-US" dirty="0"/>
              <a:t> is the “start” and </a:t>
            </a:r>
            <a:r>
              <a:rPr lang="en-US" dirty="0" err="1">
                <a:solidFill>
                  <a:srgbClr val="3366FF"/>
                </a:solidFill>
              </a:rPr>
              <a:t>t</a:t>
            </a:r>
            <a:r>
              <a:rPr lang="en-US" dirty="0">
                <a:solidFill>
                  <a:srgbClr val="3366FF"/>
                </a:solidFill>
              </a:rPr>
              <a:t> </a:t>
            </a:r>
            <a:r>
              <a:rPr lang="en-US" dirty="0"/>
              <a:t>the “terminating point” of the path we want to find</a:t>
            </a:r>
            <a:endParaRPr lang="en-US" dirty="0">
              <a:solidFill>
                <a:srgbClr val="3366FF"/>
              </a:solidFill>
            </a:endParaRPr>
          </a:p>
        </p:txBody>
      </p:sp>
      <p:sp>
        <p:nvSpPr>
          <p:cNvPr id="30" name="Oval 4"/>
          <p:cNvSpPr>
            <a:spLocks noChangeArrowheads="1"/>
          </p:cNvSpPr>
          <p:nvPr/>
        </p:nvSpPr>
        <p:spPr bwMode="auto">
          <a:xfrm>
            <a:off x="4093789" y="4843462"/>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31" name="Oval 5"/>
          <p:cNvSpPr>
            <a:spLocks noChangeArrowheads="1"/>
          </p:cNvSpPr>
          <p:nvPr/>
        </p:nvSpPr>
        <p:spPr bwMode="auto">
          <a:xfrm>
            <a:off x="5770189" y="3776662"/>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32" name="Oval 6"/>
          <p:cNvSpPr>
            <a:spLocks noChangeArrowheads="1"/>
          </p:cNvSpPr>
          <p:nvPr/>
        </p:nvSpPr>
        <p:spPr bwMode="auto">
          <a:xfrm>
            <a:off x="5617789" y="6291262"/>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33" name="Oval 7"/>
          <p:cNvSpPr>
            <a:spLocks noChangeArrowheads="1"/>
          </p:cNvSpPr>
          <p:nvPr/>
        </p:nvSpPr>
        <p:spPr bwMode="auto">
          <a:xfrm>
            <a:off x="8513389" y="4614862"/>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34" name="Oval 8"/>
          <p:cNvSpPr>
            <a:spLocks noChangeArrowheads="1"/>
          </p:cNvSpPr>
          <p:nvPr/>
        </p:nvSpPr>
        <p:spPr bwMode="auto">
          <a:xfrm>
            <a:off x="7370389" y="5986462"/>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cxnSp>
        <p:nvCxnSpPr>
          <p:cNvPr id="35" name="AutoShape 10"/>
          <p:cNvCxnSpPr>
            <a:cxnSpLocks noChangeShapeType="1"/>
            <a:stCxn id="30" idx="1"/>
            <a:endCxn id="31" idx="2"/>
          </p:cNvCxnSpPr>
          <p:nvPr/>
        </p:nvCxnSpPr>
        <p:spPr bwMode="auto">
          <a:xfrm rot="16200000">
            <a:off x="4436689" y="3532187"/>
            <a:ext cx="1012825" cy="1654175"/>
          </a:xfrm>
          <a:prstGeom prst="curvedConnector2">
            <a:avLst/>
          </a:prstGeom>
          <a:noFill/>
          <a:ln w="9525">
            <a:solidFill>
              <a:schemeClr val="tx1"/>
            </a:solidFill>
            <a:round/>
            <a:headEnd/>
            <a:tailEnd type="triangle" w="med" len="med"/>
          </a:ln>
        </p:spPr>
      </p:cxnSp>
      <p:cxnSp>
        <p:nvCxnSpPr>
          <p:cNvPr id="36" name="AutoShape 11"/>
          <p:cNvCxnSpPr>
            <a:cxnSpLocks noChangeShapeType="1"/>
            <a:stCxn id="31" idx="4"/>
            <a:endCxn id="30" idx="6"/>
          </p:cNvCxnSpPr>
          <p:nvPr/>
        </p:nvCxnSpPr>
        <p:spPr bwMode="auto">
          <a:xfrm rot="5400000">
            <a:off x="4550989" y="3624262"/>
            <a:ext cx="990600" cy="1600200"/>
          </a:xfrm>
          <a:prstGeom prst="curvedConnector2">
            <a:avLst/>
          </a:prstGeom>
          <a:noFill/>
          <a:ln w="9525">
            <a:solidFill>
              <a:schemeClr val="tx1"/>
            </a:solidFill>
            <a:round/>
            <a:headEnd/>
            <a:tailEnd type="triangle" w="med" len="med"/>
          </a:ln>
        </p:spPr>
      </p:cxnSp>
      <p:cxnSp>
        <p:nvCxnSpPr>
          <p:cNvPr id="37" name="AutoShape 12"/>
          <p:cNvCxnSpPr>
            <a:cxnSpLocks noChangeShapeType="1"/>
            <a:stCxn id="31" idx="6"/>
            <a:endCxn id="33" idx="1"/>
          </p:cNvCxnSpPr>
          <p:nvPr/>
        </p:nvCxnSpPr>
        <p:spPr bwMode="auto">
          <a:xfrm>
            <a:off x="5922589" y="3852862"/>
            <a:ext cx="2613025" cy="784225"/>
          </a:xfrm>
          <a:prstGeom prst="curvedConnector2">
            <a:avLst/>
          </a:prstGeom>
          <a:noFill/>
          <a:ln w="9525">
            <a:solidFill>
              <a:schemeClr val="tx1"/>
            </a:solidFill>
            <a:round/>
            <a:headEnd/>
            <a:tailEnd type="triangle" w="med" len="med"/>
          </a:ln>
        </p:spPr>
      </p:cxnSp>
      <p:cxnSp>
        <p:nvCxnSpPr>
          <p:cNvPr id="38" name="AutoShape 13"/>
          <p:cNvCxnSpPr>
            <a:cxnSpLocks noChangeShapeType="1"/>
            <a:stCxn id="34" idx="6"/>
            <a:endCxn id="33" idx="5"/>
          </p:cNvCxnSpPr>
          <p:nvPr/>
        </p:nvCxnSpPr>
        <p:spPr bwMode="auto">
          <a:xfrm flipV="1">
            <a:off x="7522789" y="4745037"/>
            <a:ext cx="1120775" cy="1317625"/>
          </a:xfrm>
          <a:prstGeom prst="curvedConnector2">
            <a:avLst/>
          </a:prstGeom>
          <a:noFill/>
          <a:ln w="9525">
            <a:solidFill>
              <a:schemeClr val="tx1"/>
            </a:solidFill>
            <a:round/>
            <a:headEnd/>
            <a:tailEnd type="triangle" w="med" len="med"/>
          </a:ln>
        </p:spPr>
      </p:cxnSp>
      <p:cxnSp>
        <p:nvCxnSpPr>
          <p:cNvPr id="39" name="AutoShape 14"/>
          <p:cNvCxnSpPr>
            <a:cxnSpLocks noChangeShapeType="1"/>
            <a:stCxn id="32" idx="6"/>
            <a:endCxn id="34" idx="3"/>
          </p:cNvCxnSpPr>
          <p:nvPr/>
        </p:nvCxnSpPr>
        <p:spPr bwMode="auto">
          <a:xfrm flipV="1">
            <a:off x="5770189" y="6116637"/>
            <a:ext cx="1622425" cy="250825"/>
          </a:xfrm>
          <a:prstGeom prst="curvedConnector2">
            <a:avLst/>
          </a:prstGeom>
          <a:noFill/>
          <a:ln w="9525">
            <a:solidFill>
              <a:schemeClr val="tx1"/>
            </a:solidFill>
            <a:round/>
            <a:headEnd/>
            <a:tailEnd type="triangle" w="med" len="med"/>
          </a:ln>
        </p:spPr>
      </p:cxnSp>
      <p:cxnSp>
        <p:nvCxnSpPr>
          <p:cNvPr id="40" name="AutoShape 20"/>
          <p:cNvCxnSpPr>
            <a:cxnSpLocks noChangeShapeType="1"/>
            <a:stCxn id="32" idx="3"/>
            <a:endCxn id="30" idx="4"/>
          </p:cNvCxnSpPr>
          <p:nvPr/>
        </p:nvCxnSpPr>
        <p:spPr bwMode="auto">
          <a:xfrm rot="16200000" flipV="1">
            <a:off x="4192214" y="4973637"/>
            <a:ext cx="1425575" cy="1470025"/>
          </a:xfrm>
          <a:prstGeom prst="curvedConnector3">
            <a:avLst>
              <a:gd name="adj1" fmla="val -17593"/>
            </a:avLst>
          </a:prstGeom>
          <a:noFill/>
          <a:ln w="9525">
            <a:solidFill>
              <a:schemeClr val="tx1"/>
            </a:solidFill>
            <a:round/>
            <a:headEnd/>
            <a:tailEnd type="triangle" w="med" len="med"/>
          </a:ln>
        </p:spPr>
      </p:cxnSp>
      <p:cxnSp>
        <p:nvCxnSpPr>
          <p:cNvPr id="41" name="AutoShape 22"/>
          <p:cNvCxnSpPr>
            <a:cxnSpLocks noChangeShapeType="1"/>
            <a:stCxn id="30" idx="5"/>
            <a:endCxn id="32" idx="0"/>
          </p:cNvCxnSpPr>
          <p:nvPr/>
        </p:nvCxnSpPr>
        <p:spPr bwMode="auto">
          <a:xfrm rot="16200000" flipH="1">
            <a:off x="4300164" y="4897437"/>
            <a:ext cx="1317625" cy="1470025"/>
          </a:xfrm>
          <a:prstGeom prst="curvedConnector3">
            <a:avLst>
              <a:gd name="adj1" fmla="val 50843"/>
            </a:avLst>
          </a:prstGeom>
          <a:noFill/>
          <a:ln w="9525">
            <a:solidFill>
              <a:schemeClr val="tx1"/>
            </a:solidFill>
            <a:round/>
            <a:headEnd/>
            <a:tailEnd type="triangle" w="med" len="med"/>
          </a:ln>
        </p:spPr>
      </p:cxnSp>
      <p:sp>
        <p:nvSpPr>
          <p:cNvPr id="42" name="Text Box 24"/>
          <p:cNvSpPr txBox="1">
            <a:spLocks noChangeArrowheads="1"/>
          </p:cNvSpPr>
          <p:nvPr/>
        </p:nvSpPr>
        <p:spPr bwMode="auto">
          <a:xfrm>
            <a:off x="7370389" y="3624262"/>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6</a:t>
            </a:r>
            <a:endParaRPr lang="en-US" sz="2400" dirty="0"/>
          </a:p>
        </p:txBody>
      </p:sp>
      <p:sp>
        <p:nvSpPr>
          <p:cNvPr id="43" name="Text Box 25"/>
          <p:cNvSpPr txBox="1">
            <a:spLocks noChangeArrowheads="1"/>
          </p:cNvSpPr>
          <p:nvPr/>
        </p:nvSpPr>
        <p:spPr bwMode="auto">
          <a:xfrm>
            <a:off x="5236789" y="4538662"/>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2</a:t>
            </a:r>
          </a:p>
        </p:txBody>
      </p:sp>
      <p:sp>
        <p:nvSpPr>
          <p:cNvPr id="44" name="Text Box 27"/>
          <p:cNvSpPr txBox="1">
            <a:spLocks noChangeArrowheads="1"/>
          </p:cNvSpPr>
          <p:nvPr/>
        </p:nvSpPr>
        <p:spPr bwMode="auto">
          <a:xfrm>
            <a:off x="4017589" y="5986462"/>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4</a:t>
            </a:r>
            <a:endParaRPr lang="en-US" sz="2400" dirty="0"/>
          </a:p>
        </p:txBody>
      </p:sp>
      <p:sp>
        <p:nvSpPr>
          <p:cNvPr id="45" name="Text Box 30"/>
          <p:cNvSpPr txBox="1">
            <a:spLocks noChangeArrowheads="1"/>
          </p:cNvSpPr>
          <p:nvPr/>
        </p:nvSpPr>
        <p:spPr bwMode="auto">
          <a:xfrm>
            <a:off x="3773114" y="4654550"/>
            <a:ext cx="305041" cy="461665"/>
          </a:xfrm>
          <a:prstGeom prst="rect">
            <a:avLst/>
          </a:prstGeom>
          <a:noFill/>
          <a:ln w="9525">
            <a:noFill/>
            <a:miter lim="800000"/>
            <a:headEnd/>
            <a:tailEnd/>
          </a:ln>
        </p:spPr>
        <p:txBody>
          <a:bodyPr wrap="none">
            <a:prstTxWarp prst="textNoShape">
              <a:avLst/>
            </a:prstTxWarp>
            <a:spAutoFit/>
          </a:bodyPr>
          <a:lstStyle/>
          <a:p>
            <a:r>
              <a:rPr lang="en-US" sz="2400" dirty="0" err="1"/>
              <a:t>s</a:t>
            </a:r>
            <a:endParaRPr lang="en-US" sz="2400" dirty="0"/>
          </a:p>
        </p:txBody>
      </p:sp>
      <p:sp>
        <p:nvSpPr>
          <p:cNvPr id="46" name="Text Box 31"/>
          <p:cNvSpPr txBox="1">
            <a:spLocks noChangeArrowheads="1"/>
          </p:cNvSpPr>
          <p:nvPr/>
        </p:nvSpPr>
        <p:spPr bwMode="auto">
          <a:xfrm>
            <a:off x="8726114" y="4349750"/>
            <a:ext cx="287759" cy="461665"/>
          </a:xfrm>
          <a:prstGeom prst="rect">
            <a:avLst/>
          </a:prstGeom>
          <a:noFill/>
          <a:ln w="9525">
            <a:noFill/>
            <a:miter lim="800000"/>
            <a:headEnd/>
            <a:tailEnd/>
          </a:ln>
        </p:spPr>
        <p:txBody>
          <a:bodyPr wrap="none">
            <a:prstTxWarp prst="textNoShape">
              <a:avLst/>
            </a:prstTxWarp>
            <a:spAutoFit/>
          </a:bodyPr>
          <a:lstStyle/>
          <a:p>
            <a:r>
              <a:rPr lang="en-US" sz="2400" dirty="0" err="1"/>
              <a:t>t</a:t>
            </a:r>
            <a:endParaRPr lang="en-US" sz="2400" dirty="0"/>
          </a:p>
        </p:txBody>
      </p:sp>
      <p:sp>
        <p:nvSpPr>
          <p:cNvPr id="47" name="Text Box 32"/>
          <p:cNvSpPr txBox="1">
            <a:spLocks noChangeArrowheads="1"/>
          </p:cNvSpPr>
          <p:nvPr/>
        </p:nvSpPr>
        <p:spPr bwMode="auto">
          <a:xfrm>
            <a:off x="5617789" y="3283792"/>
            <a:ext cx="354013" cy="457200"/>
          </a:xfrm>
          <a:prstGeom prst="rect">
            <a:avLst/>
          </a:prstGeom>
          <a:noFill/>
          <a:ln w="9525">
            <a:noFill/>
            <a:miter lim="800000"/>
            <a:headEnd/>
            <a:tailEnd/>
          </a:ln>
        </p:spPr>
        <p:txBody>
          <a:bodyPr wrap="none">
            <a:prstTxWarp prst="textNoShape">
              <a:avLst/>
            </a:prstTxWarp>
            <a:spAutoFit/>
          </a:bodyPr>
          <a:lstStyle/>
          <a:p>
            <a:r>
              <a:rPr lang="en-US" sz="2400" dirty="0" err="1"/>
              <a:t>p</a:t>
            </a:r>
            <a:endParaRPr lang="en-US" sz="2400" dirty="0"/>
          </a:p>
        </p:txBody>
      </p:sp>
      <p:sp>
        <p:nvSpPr>
          <p:cNvPr id="48" name="Text Box 33"/>
          <p:cNvSpPr txBox="1">
            <a:spLocks noChangeArrowheads="1"/>
          </p:cNvSpPr>
          <p:nvPr/>
        </p:nvSpPr>
        <p:spPr bwMode="auto">
          <a:xfrm>
            <a:off x="5617789" y="6291262"/>
            <a:ext cx="354013" cy="457200"/>
          </a:xfrm>
          <a:prstGeom prst="rect">
            <a:avLst/>
          </a:prstGeom>
          <a:noFill/>
          <a:ln w="9525">
            <a:noFill/>
            <a:miter lim="800000"/>
            <a:headEnd/>
            <a:tailEnd/>
          </a:ln>
        </p:spPr>
        <p:txBody>
          <a:bodyPr wrap="none">
            <a:prstTxWarp prst="textNoShape">
              <a:avLst/>
            </a:prstTxWarp>
            <a:spAutoFit/>
          </a:bodyPr>
          <a:lstStyle/>
          <a:p>
            <a:r>
              <a:rPr lang="en-US" sz="2400" dirty="0" err="1"/>
              <a:t>q</a:t>
            </a:r>
            <a:endParaRPr lang="en-US" sz="2400" dirty="0"/>
          </a:p>
        </p:txBody>
      </p:sp>
      <p:sp>
        <p:nvSpPr>
          <p:cNvPr id="49" name="Text Box 34"/>
          <p:cNvSpPr txBox="1">
            <a:spLocks noChangeArrowheads="1"/>
          </p:cNvSpPr>
          <p:nvPr/>
        </p:nvSpPr>
        <p:spPr bwMode="auto">
          <a:xfrm>
            <a:off x="7446589" y="5986462"/>
            <a:ext cx="291967" cy="461665"/>
          </a:xfrm>
          <a:prstGeom prst="rect">
            <a:avLst/>
          </a:prstGeom>
          <a:noFill/>
          <a:ln w="9525">
            <a:noFill/>
            <a:miter lim="800000"/>
            <a:headEnd/>
            <a:tailEnd/>
          </a:ln>
        </p:spPr>
        <p:txBody>
          <a:bodyPr wrap="none">
            <a:prstTxWarp prst="textNoShape">
              <a:avLst/>
            </a:prstTxWarp>
            <a:spAutoFit/>
          </a:bodyPr>
          <a:lstStyle/>
          <a:p>
            <a:r>
              <a:rPr lang="en-US" sz="2400" dirty="0" err="1"/>
              <a:t>r</a:t>
            </a:r>
            <a:endParaRPr lang="en-US" sz="2400" dirty="0"/>
          </a:p>
        </p:txBody>
      </p:sp>
      <p:sp>
        <p:nvSpPr>
          <p:cNvPr id="50" name="Text Box 35"/>
          <p:cNvSpPr txBox="1">
            <a:spLocks noChangeArrowheads="1"/>
          </p:cNvSpPr>
          <p:nvPr/>
        </p:nvSpPr>
        <p:spPr bwMode="auto">
          <a:xfrm>
            <a:off x="8360989" y="5376862"/>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1</a:t>
            </a:r>
            <a:endParaRPr lang="en-US" sz="2400" dirty="0"/>
          </a:p>
        </p:txBody>
      </p:sp>
      <p:sp>
        <p:nvSpPr>
          <p:cNvPr id="51" name="Text Box 36"/>
          <p:cNvSpPr txBox="1">
            <a:spLocks noChangeArrowheads="1"/>
          </p:cNvSpPr>
          <p:nvPr/>
        </p:nvSpPr>
        <p:spPr bwMode="auto">
          <a:xfrm>
            <a:off x="6303589" y="5910262"/>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2</a:t>
            </a:r>
            <a:endParaRPr lang="en-US" sz="2400" dirty="0"/>
          </a:p>
        </p:txBody>
      </p:sp>
      <p:sp>
        <p:nvSpPr>
          <p:cNvPr id="52" name="Text Box 37"/>
          <p:cNvSpPr txBox="1">
            <a:spLocks noChangeArrowheads="1"/>
          </p:cNvSpPr>
          <p:nvPr/>
        </p:nvSpPr>
        <p:spPr bwMode="auto">
          <a:xfrm>
            <a:off x="5008189" y="5237806"/>
            <a:ext cx="340658" cy="461665"/>
          </a:xfrm>
          <a:prstGeom prst="rect">
            <a:avLst/>
          </a:prstGeom>
          <a:noFill/>
          <a:ln w="9525">
            <a:noFill/>
            <a:miter lim="800000"/>
            <a:headEnd/>
            <a:tailEnd/>
          </a:ln>
        </p:spPr>
        <p:txBody>
          <a:bodyPr wrap="square">
            <a:prstTxWarp prst="textNoShape">
              <a:avLst/>
            </a:prstTxWarp>
            <a:spAutoFit/>
          </a:bodyPr>
          <a:lstStyle/>
          <a:p>
            <a:r>
              <a:rPr lang="en-US" sz="2400" dirty="0">
                <a:solidFill>
                  <a:schemeClr val="hlink"/>
                </a:solidFill>
              </a:rPr>
              <a:t>3</a:t>
            </a:r>
            <a:endParaRPr lang="en-US" sz="2400" dirty="0"/>
          </a:p>
        </p:txBody>
      </p:sp>
      <p:sp>
        <p:nvSpPr>
          <p:cNvPr id="53" name="Text Box 38"/>
          <p:cNvSpPr txBox="1">
            <a:spLocks noChangeArrowheads="1"/>
          </p:cNvSpPr>
          <p:nvPr/>
        </p:nvSpPr>
        <p:spPr bwMode="auto">
          <a:xfrm>
            <a:off x="4246189" y="3700462"/>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4</a:t>
            </a:r>
            <a:endParaRPr lang="en-US"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Oval 4"/>
          <p:cNvSpPr>
            <a:spLocks noChangeArrowheads="1"/>
          </p:cNvSpPr>
          <p:nvPr/>
        </p:nvSpPr>
        <p:spPr bwMode="auto">
          <a:xfrm>
            <a:off x="4093789" y="4843462"/>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56" name="Oval 5"/>
          <p:cNvSpPr>
            <a:spLocks noChangeArrowheads="1"/>
          </p:cNvSpPr>
          <p:nvPr/>
        </p:nvSpPr>
        <p:spPr bwMode="auto">
          <a:xfrm>
            <a:off x="5770189" y="3776662"/>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57" name="Oval 6"/>
          <p:cNvSpPr>
            <a:spLocks noChangeArrowheads="1"/>
          </p:cNvSpPr>
          <p:nvPr/>
        </p:nvSpPr>
        <p:spPr bwMode="auto">
          <a:xfrm>
            <a:off x="5617789" y="6291262"/>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58" name="Oval 7"/>
          <p:cNvSpPr>
            <a:spLocks noChangeArrowheads="1"/>
          </p:cNvSpPr>
          <p:nvPr/>
        </p:nvSpPr>
        <p:spPr bwMode="auto">
          <a:xfrm>
            <a:off x="8513389" y="4614862"/>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59" name="Oval 8"/>
          <p:cNvSpPr>
            <a:spLocks noChangeArrowheads="1"/>
          </p:cNvSpPr>
          <p:nvPr/>
        </p:nvSpPr>
        <p:spPr bwMode="auto">
          <a:xfrm>
            <a:off x="7370389" y="5986462"/>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cxnSp>
        <p:nvCxnSpPr>
          <p:cNvPr id="60" name="AutoShape 10"/>
          <p:cNvCxnSpPr>
            <a:cxnSpLocks noChangeShapeType="1"/>
            <a:stCxn id="55" idx="1"/>
            <a:endCxn id="56" idx="2"/>
          </p:cNvCxnSpPr>
          <p:nvPr/>
        </p:nvCxnSpPr>
        <p:spPr bwMode="auto">
          <a:xfrm rot="16200000">
            <a:off x="4436689" y="3532187"/>
            <a:ext cx="1012825" cy="1654175"/>
          </a:xfrm>
          <a:prstGeom prst="curvedConnector2">
            <a:avLst/>
          </a:prstGeom>
          <a:noFill/>
          <a:ln w="9525">
            <a:solidFill>
              <a:schemeClr val="tx1"/>
            </a:solidFill>
            <a:round/>
            <a:headEnd/>
            <a:tailEnd type="triangle" w="med" len="med"/>
          </a:ln>
        </p:spPr>
      </p:cxnSp>
      <p:cxnSp>
        <p:nvCxnSpPr>
          <p:cNvPr id="61" name="AutoShape 11"/>
          <p:cNvCxnSpPr>
            <a:cxnSpLocks noChangeShapeType="1"/>
            <a:stCxn id="56" idx="4"/>
            <a:endCxn id="55" idx="6"/>
          </p:cNvCxnSpPr>
          <p:nvPr/>
        </p:nvCxnSpPr>
        <p:spPr bwMode="auto">
          <a:xfrm rot="5400000">
            <a:off x="4550989" y="3624262"/>
            <a:ext cx="990600" cy="1600200"/>
          </a:xfrm>
          <a:prstGeom prst="curvedConnector2">
            <a:avLst/>
          </a:prstGeom>
          <a:noFill/>
          <a:ln w="9525">
            <a:solidFill>
              <a:schemeClr val="tx1"/>
            </a:solidFill>
            <a:round/>
            <a:headEnd/>
            <a:tailEnd type="triangle" w="med" len="med"/>
          </a:ln>
        </p:spPr>
      </p:cxnSp>
      <p:cxnSp>
        <p:nvCxnSpPr>
          <p:cNvPr id="62" name="AutoShape 12"/>
          <p:cNvCxnSpPr>
            <a:cxnSpLocks noChangeShapeType="1"/>
            <a:stCxn id="56" idx="6"/>
            <a:endCxn id="58" idx="1"/>
          </p:cNvCxnSpPr>
          <p:nvPr/>
        </p:nvCxnSpPr>
        <p:spPr bwMode="auto">
          <a:xfrm>
            <a:off x="5922589" y="3852862"/>
            <a:ext cx="2613025" cy="784225"/>
          </a:xfrm>
          <a:prstGeom prst="curvedConnector2">
            <a:avLst/>
          </a:prstGeom>
          <a:noFill/>
          <a:ln w="9525">
            <a:solidFill>
              <a:schemeClr val="tx1"/>
            </a:solidFill>
            <a:round/>
            <a:headEnd/>
            <a:tailEnd type="triangle" w="med" len="med"/>
          </a:ln>
        </p:spPr>
      </p:cxnSp>
      <p:cxnSp>
        <p:nvCxnSpPr>
          <p:cNvPr id="63" name="AutoShape 13"/>
          <p:cNvCxnSpPr>
            <a:cxnSpLocks noChangeShapeType="1"/>
            <a:stCxn id="59" idx="6"/>
            <a:endCxn id="58" idx="5"/>
          </p:cNvCxnSpPr>
          <p:nvPr/>
        </p:nvCxnSpPr>
        <p:spPr bwMode="auto">
          <a:xfrm flipV="1">
            <a:off x="7522789" y="4745037"/>
            <a:ext cx="1120775" cy="1317625"/>
          </a:xfrm>
          <a:prstGeom prst="curvedConnector2">
            <a:avLst/>
          </a:prstGeom>
          <a:noFill/>
          <a:ln w="9525">
            <a:solidFill>
              <a:schemeClr val="tx1"/>
            </a:solidFill>
            <a:round/>
            <a:headEnd/>
            <a:tailEnd type="triangle" w="med" len="med"/>
          </a:ln>
        </p:spPr>
      </p:cxnSp>
      <p:cxnSp>
        <p:nvCxnSpPr>
          <p:cNvPr id="64" name="AutoShape 14"/>
          <p:cNvCxnSpPr>
            <a:cxnSpLocks noChangeShapeType="1"/>
            <a:stCxn id="57" idx="6"/>
            <a:endCxn id="59" idx="3"/>
          </p:cNvCxnSpPr>
          <p:nvPr/>
        </p:nvCxnSpPr>
        <p:spPr bwMode="auto">
          <a:xfrm flipV="1">
            <a:off x="5770189" y="6116637"/>
            <a:ext cx="1622425" cy="250825"/>
          </a:xfrm>
          <a:prstGeom prst="curvedConnector2">
            <a:avLst/>
          </a:prstGeom>
          <a:noFill/>
          <a:ln w="9525">
            <a:solidFill>
              <a:schemeClr val="tx1"/>
            </a:solidFill>
            <a:round/>
            <a:headEnd/>
            <a:tailEnd type="triangle" w="med" len="med"/>
          </a:ln>
        </p:spPr>
      </p:cxnSp>
      <p:cxnSp>
        <p:nvCxnSpPr>
          <p:cNvPr id="65" name="AutoShape 20"/>
          <p:cNvCxnSpPr>
            <a:cxnSpLocks noChangeShapeType="1"/>
            <a:stCxn id="57" idx="3"/>
            <a:endCxn id="55" idx="4"/>
          </p:cNvCxnSpPr>
          <p:nvPr/>
        </p:nvCxnSpPr>
        <p:spPr bwMode="auto">
          <a:xfrm rot="16200000" flipV="1">
            <a:off x="4192214" y="4973637"/>
            <a:ext cx="1425575" cy="1470025"/>
          </a:xfrm>
          <a:prstGeom prst="curvedConnector3">
            <a:avLst>
              <a:gd name="adj1" fmla="val -17593"/>
            </a:avLst>
          </a:prstGeom>
          <a:noFill/>
          <a:ln w="9525">
            <a:solidFill>
              <a:schemeClr val="tx1"/>
            </a:solidFill>
            <a:round/>
            <a:headEnd/>
            <a:tailEnd type="triangle" w="med" len="med"/>
          </a:ln>
        </p:spPr>
      </p:cxnSp>
      <p:cxnSp>
        <p:nvCxnSpPr>
          <p:cNvPr id="66" name="AutoShape 22"/>
          <p:cNvCxnSpPr>
            <a:cxnSpLocks noChangeShapeType="1"/>
            <a:stCxn id="55" idx="5"/>
            <a:endCxn id="57" idx="0"/>
          </p:cNvCxnSpPr>
          <p:nvPr/>
        </p:nvCxnSpPr>
        <p:spPr bwMode="auto">
          <a:xfrm rot="16200000" flipH="1">
            <a:off x="4300164" y="4897437"/>
            <a:ext cx="1317625" cy="1470025"/>
          </a:xfrm>
          <a:prstGeom prst="curvedConnector3">
            <a:avLst>
              <a:gd name="adj1" fmla="val 50843"/>
            </a:avLst>
          </a:prstGeom>
          <a:noFill/>
          <a:ln w="9525">
            <a:solidFill>
              <a:schemeClr val="tx1"/>
            </a:solidFill>
            <a:round/>
            <a:headEnd/>
            <a:tailEnd type="triangle" w="med" len="med"/>
          </a:ln>
        </p:spPr>
      </p:cxnSp>
      <p:sp>
        <p:nvSpPr>
          <p:cNvPr id="67" name="Text Box 24"/>
          <p:cNvSpPr txBox="1">
            <a:spLocks noChangeArrowheads="1"/>
          </p:cNvSpPr>
          <p:nvPr/>
        </p:nvSpPr>
        <p:spPr bwMode="auto">
          <a:xfrm>
            <a:off x="7370389" y="3624262"/>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6</a:t>
            </a:r>
            <a:endParaRPr lang="en-US" sz="2400" dirty="0"/>
          </a:p>
        </p:txBody>
      </p:sp>
      <p:sp>
        <p:nvSpPr>
          <p:cNvPr id="68" name="Text Box 25"/>
          <p:cNvSpPr txBox="1">
            <a:spLocks noChangeArrowheads="1"/>
          </p:cNvSpPr>
          <p:nvPr/>
        </p:nvSpPr>
        <p:spPr bwMode="auto">
          <a:xfrm>
            <a:off x="5236789" y="4538662"/>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2</a:t>
            </a:r>
          </a:p>
        </p:txBody>
      </p:sp>
      <p:sp>
        <p:nvSpPr>
          <p:cNvPr id="69" name="Text Box 27"/>
          <p:cNvSpPr txBox="1">
            <a:spLocks noChangeArrowheads="1"/>
          </p:cNvSpPr>
          <p:nvPr/>
        </p:nvSpPr>
        <p:spPr bwMode="auto">
          <a:xfrm>
            <a:off x="4017589" y="5986462"/>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4</a:t>
            </a:r>
            <a:endParaRPr lang="en-US" sz="2400" dirty="0"/>
          </a:p>
        </p:txBody>
      </p:sp>
      <p:sp>
        <p:nvSpPr>
          <p:cNvPr id="70" name="Text Box 30"/>
          <p:cNvSpPr txBox="1">
            <a:spLocks noChangeArrowheads="1"/>
          </p:cNvSpPr>
          <p:nvPr/>
        </p:nvSpPr>
        <p:spPr bwMode="auto">
          <a:xfrm>
            <a:off x="3773114" y="4654550"/>
            <a:ext cx="305041" cy="461665"/>
          </a:xfrm>
          <a:prstGeom prst="rect">
            <a:avLst/>
          </a:prstGeom>
          <a:noFill/>
          <a:ln w="9525">
            <a:noFill/>
            <a:miter lim="800000"/>
            <a:headEnd/>
            <a:tailEnd/>
          </a:ln>
        </p:spPr>
        <p:txBody>
          <a:bodyPr wrap="none">
            <a:prstTxWarp prst="textNoShape">
              <a:avLst/>
            </a:prstTxWarp>
            <a:spAutoFit/>
          </a:bodyPr>
          <a:lstStyle/>
          <a:p>
            <a:r>
              <a:rPr lang="en-US" sz="2400" dirty="0" err="1"/>
              <a:t>s</a:t>
            </a:r>
            <a:endParaRPr lang="en-US" sz="2400" dirty="0"/>
          </a:p>
        </p:txBody>
      </p:sp>
      <p:sp>
        <p:nvSpPr>
          <p:cNvPr id="71" name="Text Box 31"/>
          <p:cNvSpPr txBox="1">
            <a:spLocks noChangeArrowheads="1"/>
          </p:cNvSpPr>
          <p:nvPr/>
        </p:nvSpPr>
        <p:spPr bwMode="auto">
          <a:xfrm>
            <a:off x="8726114" y="4349750"/>
            <a:ext cx="287759" cy="461665"/>
          </a:xfrm>
          <a:prstGeom prst="rect">
            <a:avLst/>
          </a:prstGeom>
          <a:noFill/>
          <a:ln w="9525">
            <a:noFill/>
            <a:miter lim="800000"/>
            <a:headEnd/>
            <a:tailEnd/>
          </a:ln>
        </p:spPr>
        <p:txBody>
          <a:bodyPr wrap="none">
            <a:prstTxWarp prst="textNoShape">
              <a:avLst/>
            </a:prstTxWarp>
            <a:spAutoFit/>
          </a:bodyPr>
          <a:lstStyle/>
          <a:p>
            <a:r>
              <a:rPr lang="en-US" sz="2400" dirty="0" err="1"/>
              <a:t>t</a:t>
            </a:r>
            <a:endParaRPr lang="en-US" sz="2400" dirty="0"/>
          </a:p>
        </p:txBody>
      </p:sp>
      <p:sp>
        <p:nvSpPr>
          <p:cNvPr id="72" name="Text Box 32"/>
          <p:cNvSpPr txBox="1">
            <a:spLocks noChangeArrowheads="1"/>
          </p:cNvSpPr>
          <p:nvPr/>
        </p:nvSpPr>
        <p:spPr bwMode="auto">
          <a:xfrm>
            <a:off x="5617789" y="3283792"/>
            <a:ext cx="354013" cy="457200"/>
          </a:xfrm>
          <a:prstGeom prst="rect">
            <a:avLst/>
          </a:prstGeom>
          <a:noFill/>
          <a:ln w="9525">
            <a:noFill/>
            <a:miter lim="800000"/>
            <a:headEnd/>
            <a:tailEnd/>
          </a:ln>
        </p:spPr>
        <p:txBody>
          <a:bodyPr wrap="none">
            <a:prstTxWarp prst="textNoShape">
              <a:avLst/>
            </a:prstTxWarp>
            <a:spAutoFit/>
          </a:bodyPr>
          <a:lstStyle/>
          <a:p>
            <a:r>
              <a:rPr lang="en-US" sz="2400" dirty="0" err="1"/>
              <a:t>p</a:t>
            </a:r>
            <a:endParaRPr lang="en-US" sz="2400" dirty="0"/>
          </a:p>
        </p:txBody>
      </p:sp>
      <p:sp>
        <p:nvSpPr>
          <p:cNvPr id="73" name="Text Box 33"/>
          <p:cNvSpPr txBox="1">
            <a:spLocks noChangeArrowheads="1"/>
          </p:cNvSpPr>
          <p:nvPr/>
        </p:nvSpPr>
        <p:spPr bwMode="auto">
          <a:xfrm>
            <a:off x="5617789" y="6291262"/>
            <a:ext cx="354013" cy="457200"/>
          </a:xfrm>
          <a:prstGeom prst="rect">
            <a:avLst/>
          </a:prstGeom>
          <a:noFill/>
          <a:ln w="9525">
            <a:noFill/>
            <a:miter lim="800000"/>
            <a:headEnd/>
            <a:tailEnd/>
          </a:ln>
        </p:spPr>
        <p:txBody>
          <a:bodyPr wrap="none">
            <a:prstTxWarp prst="textNoShape">
              <a:avLst/>
            </a:prstTxWarp>
            <a:spAutoFit/>
          </a:bodyPr>
          <a:lstStyle/>
          <a:p>
            <a:r>
              <a:rPr lang="en-US" sz="2400" dirty="0" err="1"/>
              <a:t>q</a:t>
            </a:r>
            <a:endParaRPr lang="en-US" sz="2400" dirty="0"/>
          </a:p>
        </p:txBody>
      </p:sp>
      <p:sp>
        <p:nvSpPr>
          <p:cNvPr id="74" name="Text Box 34"/>
          <p:cNvSpPr txBox="1">
            <a:spLocks noChangeArrowheads="1"/>
          </p:cNvSpPr>
          <p:nvPr/>
        </p:nvSpPr>
        <p:spPr bwMode="auto">
          <a:xfrm>
            <a:off x="7446589" y="5986462"/>
            <a:ext cx="291967" cy="461665"/>
          </a:xfrm>
          <a:prstGeom prst="rect">
            <a:avLst/>
          </a:prstGeom>
          <a:noFill/>
          <a:ln w="9525">
            <a:noFill/>
            <a:miter lim="800000"/>
            <a:headEnd/>
            <a:tailEnd/>
          </a:ln>
        </p:spPr>
        <p:txBody>
          <a:bodyPr wrap="none">
            <a:prstTxWarp prst="textNoShape">
              <a:avLst/>
            </a:prstTxWarp>
            <a:spAutoFit/>
          </a:bodyPr>
          <a:lstStyle/>
          <a:p>
            <a:r>
              <a:rPr lang="en-US" sz="2400" dirty="0" err="1"/>
              <a:t>r</a:t>
            </a:r>
            <a:endParaRPr lang="en-US" sz="2400" dirty="0"/>
          </a:p>
        </p:txBody>
      </p:sp>
      <p:sp>
        <p:nvSpPr>
          <p:cNvPr id="75" name="Text Box 35"/>
          <p:cNvSpPr txBox="1">
            <a:spLocks noChangeArrowheads="1"/>
          </p:cNvSpPr>
          <p:nvPr/>
        </p:nvSpPr>
        <p:spPr bwMode="auto">
          <a:xfrm>
            <a:off x="8360989" y="5376862"/>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1</a:t>
            </a:r>
            <a:endParaRPr lang="en-US" sz="2400" dirty="0"/>
          </a:p>
        </p:txBody>
      </p:sp>
      <p:sp>
        <p:nvSpPr>
          <p:cNvPr id="76" name="Text Box 36"/>
          <p:cNvSpPr txBox="1">
            <a:spLocks noChangeArrowheads="1"/>
          </p:cNvSpPr>
          <p:nvPr/>
        </p:nvSpPr>
        <p:spPr bwMode="auto">
          <a:xfrm>
            <a:off x="6303589" y="5910262"/>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2</a:t>
            </a:r>
            <a:endParaRPr lang="en-US" sz="2400" dirty="0"/>
          </a:p>
        </p:txBody>
      </p:sp>
      <p:sp>
        <p:nvSpPr>
          <p:cNvPr id="77" name="Text Box 37"/>
          <p:cNvSpPr txBox="1">
            <a:spLocks noChangeArrowheads="1"/>
          </p:cNvSpPr>
          <p:nvPr/>
        </p:nvSpPr>
        <p:spPr bwMode="auto">
          <a:xfrm>
            <a:off x="5008189" y="5237806"/>
            <a:ext cx="340658" cy="461665"/>
          </a:xfrm>
          <a:prstGeom prst="rect">
            <a:avLst/>
          </a:prstGeom>
          <a:noFill/>
          <a:ln w="9525">
            <a:noFill/>
            <a:miter lim="800000"/>
            <a:headEnd/>
            <a:tailEnd/>
          </a:ln>
        </p:spPr>
        <p:txBody>
          <a:bodyPr wrap="square">
            <a:prstTxWarp prst="textNoShape">
              <a:avLst/>
            </a:prstTxWarp>
            <a:spAutoFit/>
          </a:bodyPr>
          <a:lstStyle/>
          <a:p>
            <a:r>
              <a:rPr lang="en-US" sz="2400" dirty="0">
                <a:solidFill>
                  <a:schemeClr val="hlink"/>
                </a:solidFill>
              </a:rPr>
              <a:t>3</a:t>
            </a:r>
            <a:endParaRPr lang="en-US" sz="2400" dirty="0"/>
          </a:p>
        </p:txBody>
      </p:sp>
      <p:sp>
        <p:nvSpPr>
          <p:cNvPr id="78" name="Text Box 38"/>
          <p:cNvSpPr txBox="1">
            <a:spLocks noChangeArrowheads="1"/>
          </p:cNvSpPr>
          <p:nvPr/>
        </p:nvSpPr>
        <p:spPr bwMode="auto">
          <a:xfrm>
            <a:off x="4246189" y="3700462"/>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4</a:t>
            </a:r>
            <a:endParaRPr lang="en-US" sz="2400" dirty="0"/>
          </a:p>
        </p:txBody>
      </p:sp>
      <p:sp>
        <p:nvSpPr>
          <p:cNvPr id="2" name="Title 1"/>
          <p:cNvSpPr>
            <a:spLocks noGrp="1"/>
          </p:cNvSpPr>
          <p:nvPr>
            <p:ph type="title"/>
          </p:nvPr>
        </p:nvSpPr>
        <p:spPr/>
        <p:txBody>
          <a:bodyPr/>
          <a:lstStyle/>
          <a:p>
            <a:r>
              <a:rPr lang="en-US" dirty="0"/>
              <a:t>Notation</a:t>
            </a:r>
          </a:p>
        </p:txBody>
      </p:sp>
      <p:sp>
        <p:nvSpPr>
          <p:cNvPr id="3" name="Content Placeholder 2"/>
          <p:cNvSpPr>
            <a:spLocks noGrp="1"/>
          </p:cNvSpPr>
          <p:nvPr>
            <p:ph idx="1"/>
          </p:nvPr>
        </p:nvSpPr>
        <p:spPr>
          <a:xfrm>
            <a:off x="442913" y="1299816"/>
            <a:ext cx="8229600" cy="4525963"/>
          </a:xfrm>
        </p:spPr>
        <p:txBody>
          <a:bodyPr/>
          <a:lstStyle/>
          <a:p>
            <a:r>
              <a:rPr lang="en-US" dirty="0"/>
              <a:t>Given a directed graph </a:t>
            </a:r>
            <a:r>
              <a:rPr lang="en-US" dirty="0">
                <a:solidFill>
                  <a:srgbClr val="3366FF"/>
                </a:solidFill>
              </a:rPr>
              <a:t>G</a:t>
            </a:r>
          </a:p>
          <a:p>
            <a:pPr lvl="1"/>
            <a:r>
              <a:rPr lang="en-US" dirty="0"/>
              <a:t>Assume that “</a:t>
            </a:r>
            <a:r>
              <a:rPr lang="en-US" dirty="0" err="1">
                <a:solidFill>
                  <a:srgbClr val="3366FF"/>
                </a:solidFill>
              </a:rPr>
              <a:t>s</a:t>
            </a:r>
            <a:r>
              <a:rPr lang="en-US" dirty="0"/>
              <a:t>” is the start and </a:t>
            </a:r>
            <a:r>
              <a:rPr lang="en-US" dirty="0" err="1">
                <a:solidFill>
                  <a:srgbClr val="3366FF"/>
                </a:solidFill>
              </a:rPr>
              <a:t>t</a:t>
            </a:r>
            <a:r>
              <a:rPr lang="en-US" dirty="0">
                <a:solidFill>
                  <a:srgbClr val="3366FF"/>
                </a:solidFill>
              </a:rPr>
              <a:t> </a:t>
            </a:r>
            <a:r>
              <a:rPr lang="en-US" dirty="0"/>
              <a:t>the “terminating point” of the path we want to find</a:t>
            </a:r>
            <a:endParaRPr lang="en-US" dirty="0">
              <a:solidFill>
                <a:srgbClr val="3366FF"/>
              </a:solidFill>
            </a:endParaRPr>
          </a:p>
        </p:txBody>
      </p:sp>
      <p:sp>
        <p:nvSpPr>
          <p:cNvPr id="30" name="Rectangle 29"/>
          <p:cNvSpPr/>
          <p:nvPr/>
        </p:nvSpPr>
        <p:spPr>
          <a:xfrm>
            <a:off x="0" y="0"/>
            <a:ext cx="9144000" cy="6858000"/>
          </a:xfrm>
          <a:prstGeom prst="rect">
            <a:avLst/>
          </a:prstGeom>
          <a:solidFill>
            <a:schemeClr val="bg1">
              <a:alpha val="50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TextBox 28"/>
          <p:cNvSpPr txBox="1"/>
          <p:nvPr/>
        </p:nvSpPr>
        <p:spPr>
          <a:xfrm>
            <a:off x="151860" y="3844768"/>
            <a:ext cx="3472675" cy="1569660"/>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lang="en-US" sz="2400" dirty="0">
                <a:solidFill>
                  <a:srgbClr val="3366FF"/>
                </a:solidFill>
              </a:rPr>
              <a:t>G, V, E, N, M, </a:t>
            </a:r>
            <a:r>
              <a:rPr lang="en-US" sz="2400" dirty="0" err="1">
                <a:solidFill>
                  <a:srgbClr val="3366FF"/>
                </a:solidFill>
              </a:rPr>
              <a:t>c</a:t>
            </a:r>
            <a:r>
              <a:rPr lang="en-US" sz="2400" dirty="0">
                <a:solidFill>
                  <a:srgbClr val="3366FF"/>
                </a:solidFill>
              </a:rPr>
              <a:t>, </a:t>
            </a:r>
            <a:r>
              <a:rPr lang="en-US" sz="2400" dirty="0" err="1">
                <a:solidFill>
                  <a:srgbClr val="3366FF"/>
                </a:solidFill>
              </a:rPr>
              <a:t>s</a:t>
            </a:r>
            <a:r>
              <a:rPr lang="en-US" sz="2400" dirty="0">
                <a:solidFill>
                  <a:srgbClr val="3366FF"/>
                </a:solidFill>
              </a:rPr>
              <a:t>, </a:t>
            </a:r>
            <a:r>
              <a:rPr lang="en-US" sz="2400" dirty="0" err="1">
                <a:solidFill>
                  <a:srgbClr val="3366FF"/>
                </a:solidFill>
              </a:rPr>
              <a:t>t</a:t>
            </a:r>
            <a:endParaRPr lang="en-US" sz="2400" dirty="0">
              <a:solidFill>
                <a:srgbClr val="3366FF"/>
              </a:solidFill>
            </a:endParaRPr>
          </a:p>
          <a:p>
            <a:r>
              <a:rPr lang="en-US" sz="2400" dirty="0"/>
              <a:t>are all just a convention;</a:t>
            </a:r>
          </a:p>
          <a:p>
            <a:r>
              <a:rPr lang="en-US" sz="2400" dirty="0"/>
              <a:t> we will use other symbols</a:t>
            </a:r>
          </a:p>
          <a:p>
            <a:r>
              <a:rPr lang="en-US" sz="2400" dirty="0"/>
              <a:t>where necessary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Linear Program?</a:t>
            </a:r>
          </a:p>
        </p:txBody>
      </p:sp>
      <p:sp>
        <p:nvSpPr>
          <p:cNvPr id="3" name="Content Placeholder 2"/>
          <p:cNvSpPr>
            <a:spLocks noGrp="1"/>
          </p:cNvSpPr>
          <p:nvPr>
            <p:ph idx="1"/>
          </p:nvPr>
        </p:nvSpPr>
        <p:spPr/>
        <p:txBody>
          <a:bodyPr/>
          <a:lstStyle/>
          <a:p>
            <a:r>
              <a:rPr lang="en-US" dirty="0"/>
              <a:t>Decision Variables?</a:t>
            </a:r>
          </a:p>
          <a:p>
            <a:pPr lvl="1"/>
            <a:r>
              <a:rPr lang="en-US" dirty="0"/>
              <a:t>A variable for every </a:t>
            </a:r>
            <a:r>
              <a:rPr lang="en-US"/>
              <a:t>path?</a:t>
            </a:r>
          </a:p>
        </p:txBody>
      </p:sp>
      <p:cxnSp>
        <p:nvCxnSpPr>
          <p:cNvPr id="5" name="Straight Arrow Connector 4"/>
          <p:cNvCxnSpPr/>
          <p:nvPr/>
        </p:nvCxnSpPr>
        <p:spPr>
          <a:xfrm>
            <a:off x="1824071" y="5944388"/>
            <a:ext cx="608024" cy="1351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7" name="Straight Arrow Connector 6"/>
          <p:cNvCxnSpPr/>
          <p:nvPr/>
        </p:nvCxnSpPr>
        <p:spPr>
          <a:xfrm rot="5400000" flipH="1" flipV="1">
            <a:off x="1506587" y="5626904"/>
            <a:ext cx="634969"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a:off x="1822483" y="5310213"/>
            <a:ext cx="608024" cy="1351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rot="5400000" flipH="1" flipV="1">
            <a:off x="2113817" y="5613394"/>
            <a:ext cx="634969"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a:off x="2432095" y="5957897"/>
            <a:ext cx="608024" cy="1351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rot="5400000" flipH="1" flipV="1">
            <a:off x="2114611" y="5640413"/>
            <a:ext cx="634969"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a:off x="2430507" y="5323722"/>
            <a:ext cx="608024" cy="1351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rot="5400000" flipH="1" flipV="1">
            <a:off x="2721841" y="5626903"/>
            <a:ext cx="634969"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rot="5400000" flipH="1" flipV="1">
            <a:off x="2113022" y="5019749"/>
            <a:ext cx="634969"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a:off x="2442873" y="4703058"/>
            <a:ext cx="608024" cy="1351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rot="5400000" flipH="1" flipV="1">
            <a:off x="2720252" y="5006239"/>
            <a:ext cx="634969"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rot="5400000" flipH="1" flipV="1">
            <a:off x="1522262" y="5023539"/>
            <a:ext cx="634969"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1838158" y="4706848"/>
            <a:ext cx="608024" cy="1351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3036940" y="5975197"/>
            <a:ext cx="608024" cy="1351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3035352" y="5341022"/>
            <a:ext cx="608024" cy="1351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rot="5400000" flipH="1" flipV="1">
            <a:off x="3326686" y="5644203"/>
            <a:ext cx="634969"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3644964" y="5988706"/>
            <a:ext cx="608024" cy="1351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rot="5400000" flipH="1" flipV="1">
            <a:off x="3327480" y="5671222"/>
            <a:ext cx="634969"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a:off x="3643376" y="5354531"/>
            <a:ext cx="608024" cy="1351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rot="5400000" flipH="1" flipV="1">
            <a:off x="3934710" y="5657712"/>
            <a:ext cx="634969"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rot="5400000" flipH="1" flipV="1">
            <a:off x="3325891" y="5050558"/>
            <a:ext cx="634969"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rot="5400000" flipH="1" flipV="1">
            <a:off x="3933121" y="5037048"/>
            <a:ext cx="634969"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a:off x="3041708" y="4690443"/>
            <a:ext cx="608024" cy="1351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rot="5400000" flipH="1" flipV="1">
            <a:off x="2724224" y="4372959"/>
            <a:ext cx="634969"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a:off x="3040120" y="4056268"/>
            <a:ext cx="608024" cy="1351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p:nvPr/>
        </p:nvCxnSpPr>
        <p:spPr>
          <a:xfrm rot="5400000" flipH="1" flipV="1">
            <a:off x="3331454" y="4359449"/>
            <a:ext cx="634969"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p:nvPr/>
        </p:nvCxnSpPr>
        <p:spPr>
          <a:xfrm>
            <a:off x="3649732" y="4703952"/>
            <a:ext cx="608024" cy="1351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p:nvPr/>
        </p:nvCxnSpPr>
        <p:spPr>
          <a:xfrm rot="5400000" flipH="1" flipV="1">
            <a:off x="3332248" y="4386468"/>
            <a:ext cx="634969"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p:nvPr/>
        </p:nvCxnSpPr>
        <p:spPr>
          <a:xfrm>
            <a:off x="3648144" y="4069777"/>
            <a:ext cx="608024" cy="1351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p:nvPr/>
        </p:nvCxnSpPr>
        <p:spPr>
          <a:xfrm rot="5400000" flipH="1" flipV="1">
            <a:off x="3939478" y="4372958"/>
            <a:ext cx="634969"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p:nvPr/>
        </p:nvCxnSpPr>
        <p:spPr>
          <a:xfrm rot="5400000" flipH="1" flipV="1">
            <a:off x="3330659" y="3765804"/>
            <a:ext cx="634969"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p:nvPr/>
        </p:nvCxnSpPr>
        <p:spPr>
          <a:xfrm>
            <a:off x="3646555" y="3449113"/>
            <a:ext cx="608024" cy="1351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5" name="Straight Arrow Connector 44"/>
          <p:cNvCxnSpPr/>
          <p:nvPr/>
        </p:nvCxnSpPr>
        <p:spPr>
          <a:xfrm rot="5400000" flipH="1" flipV="1">
            <a:off x="3937889" y="3752294"/>
            <a:ext cx="634969"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rot="5400000" flipH="1" flipV="1">
            <a:off x="2739899" y="3769594"/>
            <a:ext cx="634969"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a:off x="3055795" y="3452903"/>
            <a:ext cx="608024" cy="1351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9" name="Straight Arrow Connector 48"/>
          <p:cNvCxnSpPr/>
          <p:nvPr/>
        </p:nvCxnSpPr>
        <p:spPr>
          <a:xfrm rot="5400000" flipH="1" flipV="1">
            <a:off x="1518953" y="4388570"/>
            <a:ext cx="634969"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p:nvPr/>
        </p:nvCxnSpPr>
        <p:spPr>
          <a:xfrm>
            <a:off x="1834849" y="4071879"/>
            <a:ext cx="608024" cy="1351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51" name="Straight Arrow Connector 50"/>
          <p:cNvCxnSpPr/>
          <p:nvPr/>
        </p:nvCxnSpPr>
        <p:spPr>
          <a:xfrm rot="5400000" flipH="1" flipV="1">
            <a:off x="2126183" y="4375060"/>
            <a:ext cx="634969"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53" name="Straight Arrow Connector 52"/>
          <p:cNvCxnSpPr/>
          <p:nvPr/>
        </p:nvCxnSpPr>
        <p:spPr>
          <a:xfrm rot="5400000" flipH="1" flipV="1">
            <a:off x="2126977" y="4402079"/>
            <a:ext cx="634969"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54" name="Straight Arrow Connector 53"/>
          <p:cNvCxnSpPr/>
          <p:nvPr/>
        </p:nvCxnSpPr>
        <p:spPr>
          <a:xfrm>
            <a:off x="2442873" y="4085388"/>
            <a:ext cx="608024" cy="1351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56" name="Straight Arrow Connector 55"/>
          <p:cNvCxnSpPr/>
          <p:nvPr/>
        </p:nvCxnSpPr>
        <p:spPr>
          <a:xfrm rot="5400000" flipH="1" flipV="1">
            <a:off x="2125388" y="3781415"/>
            <a:ext cx="634969"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57" name="Straight Arrow Connector 56"/>
          <p:cNvCxnSpPr/>
          <p:nvPr/>
        </p:nvCxnSpPr>
        <p:spPr>
          <a:xfrm>
            <a:off x="2441284" y="3464724"/>
            <a:ext cx="608024" cy="1351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59" name="Straight Arrow Connector 58"/>
          <p:cNvCxnSpPr/>
          <p:nvPr/>
        </p:nvCxnSpPr>
        <p:spPr>
          <a:xfrm rot="5400000" flipH="1" flipV="1">
            <a:off x="1534628" y="3785205"/>
            <a:ext cx="634969"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60" name="Straight Arrow Connector 59"/>
          <p:cNvCxnSpPr/>
          <p:nvPr/>
        </p:nvCxnSpPr>
        <p:spPr>
          <a:xfrm>
            <a:off x="1850524" y="3468514"/>
            <a:ext cx="608024" cy="1351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71" name="Text Box 30"/>
          <p:cNvSpPr txBox="1">
            <a:spLocks noChangeArrowheads="1"/>
          </p:cNvSpPr>
          <p:nvPr/>
        </p:nvSpPr>
        <p:spPr bwMode="auto">
          <a:xfrm>
            <a:off x="1532191" y="5771383"/>
            <a:ext cx="305041" cy="461665"/>
          </a:xfrm>
          <a:prstGeom prst="rect">
            <a:avLst/>
          </a:prstGeom>
          <a:noFill/>
          <a:ln w="9525">
            <a:noFill/>
            <a:miter lim="800000"/>
            <a:headEnd/>
            <a:tailEnd/>
          </a:ln>
        </p:spPr>
        <p:txBody>
          <a:bodyPr wrap="none">
            <a:prstTxWarp prst="textNoShape">
              <a:avLst/>
            </a:prstTxWarp>
            <a:spAutoFit/>
          </a:bodyPr>
          <a:lstStyle/>
          <a:p>
            <a:r>
              <a:rPr lang="en-US" sz="2400" dirty="0" err="1"/>
              <a:t>s</a:t>
            </a:r>
            <a:endParaRPr lang="en-US" sz="2400" dirty="0"/>
          </a:p>
        </p:txBody>
      </p:sp>
      <p:sp>
        <p:nvSpPr>
          <p:cNvPr id="72" name="Text Box 30"/>
          <p:cNvSpPr txBox="1">
            <a:spLocks noChangeArrowheads="1"/>
          </p:cNvSpPr>
          <p:nvPr/>
        </p:nvSpPr>
        <p:spPr bwMode="auto">
          <a:xfrm>
            <a:off x="4401636" y="3251191"/>
            <a:ext cx="287759" cy="461665"/>
          </a:xfrm>
          <a:prstGeom prst="rect">
            <a:avLst/>
          </a:prstGeom>
          <a:noFill/>
          <a:ln w="9525">
            <a:noFill/>
            <a:miter lim="800000"/>
            <a:headEnd/>
            <a:tailEnd/>
          </a:ln>
        </p:spPr>
        <p:txBody>
          <a:bodyPr wrap="none">
            <a:prstTxWarp prst="textNoShape">
              <a:avLst/>
            </a:prstTxWarp>
            <a:spAutoFit/>
          </a:bodyPr>
          <a:lstStyle/>
          <a:p>
            <a:r>
              <a:rPr lang="en-US" sz="2400" dirty="0" err="1"/>
              <a:t>t</a:t>
            </a:r>
            <a:endParaRPr lang="en-US" sz="2400" dirty="0"/>
          </a:p>
        </p:txBody>
      </p:sp>
      <p:sp>
        <p:nvSpPr>
          <p:cNvPr id="73" name="TextBox 72"/>
          <p:cNvSpPr txBox="1"/>
          <p:nvPr/>
        </p:nvSpPr>
        <p:spPr>
          <a:xfrm>
            <a:off x="4961764" y="3008250"/>
            <a:ext cx="3226288" cy="3046988"/>
          </a:xfrm>
          <a:prstGeom prst="rect">
            <a:avLst/>
          </a:prstGeom>
          <a:noFill/>
        </p:spPr>
        <p:txBody>
          <a:bodyPr wrap="square" rtlCol="0">
            <a:spAutoFit/>
          </a:bodyPr>
          <a:lstStyle/>
          <a:p>
            <a:r>
              <a:rPr lang="en-US" sz="2400" dirty="0"/>
              <a:t>Number of </a:t>
            </a:r>
            <a:r>
              <a:rPr lang="en-US" sz="2400" dirty="0" err="1"/>
              <a:t>s-t</a:t>
            </a:r>
            <a:r>
              <a:rPr lang="en-US" sz="2400" dirty="0"/>
              <a:t> paths in this graph = 70</a:t>
            </a:r>
          </a:p>
          <a:p>
            <a:endParaRPr lang="en-US" sz="2400" dirty="0"/>
          </a:p>
          <a:p>
            <a:r>
              <a:rPr lang="en-US" sz="2400" dirty="0"/>
              <a:t>Number of </a:t>
            </a:r>
            <a:r>
              <a:rPr lang="en-US" sz="2400" dirty="0" err="1"/>
              <a:t>s-t</a:t>
            </a:r>
            <a:r>
              <a:rPr lang="en-US" sz="2400" dirty="0"/>
              <a:t> paths in 10 X 10 grid = 184,756</a:t>
            </a:r>
          </a:p>
          <a:p>
            <a:endParaRPr lang="en-US" sz="2400" dirty="0"/>
          </a:p>
          <a:p>
            <a:r>
              <a:rPr lang="en-US" sz="2400" dirty="0"/>
              <a:t>In 20 X 20 grid = 137,846,528,820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Linear Program?</a:t>
            </a:r>
          </a:p>
        </p:txBody>
      </p:sp>
      <p:sp>
        <p:nvSpPr>
          <p:cNvPr id="3" name="Content Placeholder 2"/>
          <p:cNvSpPr>
            <a:spLocks noGrp="1"/>
          </p:cNvSpPr>
          <p:nvPr>
            <p:ph idx="1"/>
          </p:nvPr>
        </p:nvSpPr>
        <p:spPr/>
        <p:txBody>
          <a:bodyPr>
            <a:normAutofit fontScale="92500" lnSpcReduction="20000"/>
          </a:bodyPr>
          <a:lstStyle/>
          <a:p>
            <a:r>
              <a:rPr lang="en-US" dirty="0"/>
              <a:t>Decision Variables?</a:t>
            </a:r>
          </a:p>
          <a:p>
            <a:pPr lvl="1"/>
            <a:r>
              <a:rPr lang="en-US" dirty="0"/>
              <a:t>A variable for every edge</a:t>
            </a:r>
          </a:p>
          <a:p>
            <a:pPr lvl="1"/>
            <a:endParaRPr lang="en-US" dirty="0"/>
          </a:p>
          <a:p>
            <a:pPr>
              <a:buNone/>
            </a:pPr>
            <a:r>
              <a:rPr lang="en-US" dirty="0" err="1">
                <a:solidFill>
                  <a:srgbClr val="3366FF"/>
                </a:solidFill>
              </a:rPr>
              <a:t>x(u,v</a:t>
            </a:r>
            <a:r>
              <a:rPr lang="en-US" dirty="0">
                <a:solidFill>
                  <a:srgbClr val="3366FF"/>
                </a:solidFill>
              </a:rPr>
              <a:t>)</a:t>
            </a:r>
            <a:r>
              <a:rPr lang="en-US" dirty="0"/>
              <a:t>: The amount of edge </a:t>
            </a:r>
            <a:r>
              <a:rPr lang="en-US" dirty="0">
                <a:solidFill>
                  <a:srgbClr val="3366FF"/>
                </a:solidFill>
              </a:rPr>
              <a:t>(</a:t>
            </a:r>
            <a:r>
              <a:rPr lang="en-US" dirty="0" err="1">
                <a:solidFill>
                  <a:srgbClr val="3366FF"/>
                </a:solidFill>
              </a:rPr>
              <a:t>u,v</a:t>
            </a:r>
            <a:r>
              <a:rPr lang="en-US" dirty="0">
                <a:solidFill>
                  <a:srgbClr val="3366FF"/>
                </a:solidFill>
              </a:rPr>
              <a:t>)</a:t>
            </a:r>
            <a:r>
              <a:rPr lang="en-US" dirty="0"/>
              <a:t> used in the path, perhaps fractionally</a:t>
            </a:r>
          </a:p>
          <a:p>
            <a:pPr lvl="1">
              <a:buNone/>
            </a:pPr>
            <a:r>
              <a:rPr lang="en-US" dirty="0" err="1">
                <a:solidFill>
                  <a:srgbClr val="3366FF"/>
                </a:solidFill>
              </a:rPr>
              <a:t>x(u,v</a:t>
            </a:r>
            <a:r>
              <a:rPr lang="en-US" dirty="0">
                <a:solidFill>
                  <a:srgbClr val="3366FF"/>
                </a:solidFill>
              </a:rPr>
              <a:t>) = 1  </a:t>
            </a:r>
            <a:r>
              <a:rPr lang="en-US" dirty="0"/>
              <a:t>: The edge is used on the path</a:t>
            </a:r>
          </a:p>
          <a:p>
            <a:pPr lvl="1">
              <a:buNone/>
            </a:pPr>
            <a:r>
              <a:rPr lang="en-US" dirty="0" err="1">
                <a:solidFill>
                  <a:srgbClr val="3366FF"/>
                </a:solidFill>
              </a:rPr>
              <a:t>x(u,v</a:t>
            </a:r>
            <a:r>
              <a:rPr lang="en-US" dirty="0">
                <a:solidFill>
                  <a:srgbClr val="3366FF"/>
                </a:solidFill>
              </a:rPr>
              <a:t>) = 0  </a:t>
            </a:r>
            <a:r>
              <a:rPr lang="en-US" dirty="0"/>
              <a:t>: The edge is not used</a:t>
            </a:r>
          </a:p>
          <a:p>
            <a:pPr lvl="1">
              <a:buNone/>
            </a:pPr>
            <a:r>
              <a:rPr lang="en-US" dirty="0" err="1">
                <a:solidFill>
                  <a:srgbClr val="3366FF"/>
                </a:solidFill>
              </a:rPr>
              <a:t>x(u,v</a:t>
            </a:r>
            <a:r>
              <a:rPr lang="en-US" dirty="0">
                <a:solidFill>
                  <a:srgbClr val="3366FF"/>
                </a:solidFill>
              </a:rPr>
              <a:t>) = ½ </a:t>
            </a:r>
            <a:r>
              <a:rPr lang="en-US" dirty="0"/>
              <a:t>: The edge is used half the time</a:t>
            </a:r>
          </a:p>
          <a:p>
            <a:pPr>
              <a:buNone/>
            </a:pPr>
            <a:endParaRPr lang="en-US" dirty="0">
              <a:solidFill>
                <a:srgbClr val="3366FF"/>
              </a:solidFill>
            </a:endParaRPr>
          </a:p>
          <a:p>
            <a:pPr>
              <a:buNone/>
            </a:pPr>
            <a:r>
              <a:rPr lang="en-US" dirty="0" err="1">
                <a:solidFill>
                  <a:srgbClr val="3366FF"/>
                </a:solidFill>
              </a:rPr>
              <a:t>x(u,v</a:t>
            </a:r>
            <a:r>
              <a:rPr lang="en-US" dirty="0">
                <a:solidFill>
                  <a:srgbClr val="3366FF"/>
                </a:solidFill>
              </a:rPr>
              <a:t>)</a:t>
            </a:r>
            <a:r>
              <a:rPr lang="en-US" dirty="0"/>
              <a:t>: Leave </a:t>
            </a:r>
            <a:r>
              <a:rPr lang="en-US" dirty="0" err="1">
                <a:solidFill>
                  <a:srgbClr val="3366FF"/>
                </a:solidFill>
              </a:rPr>
              <a:t>u</a:t>
            </a:r>
            <a:r>
              <a:rPr lang="en-US" dirty="0"/>
              <a:t>, enter </a:t>
            </a:r>
            <a:r>
              <a:rPr lang="en-US" dirty="0" err="1">
                <a:solidFill>
                  <a:srgbClr val="3366FF"/>
                </a:solidFill>
              </a:rPr>
              <a:t>v</a:t>
            </a:r>
            <a:endParaRPr lang="en-US" dirty="0">
              <a:solidFill>
                <a:srgbClr val="3366FF"/>
              </a:solidFill>
            </a:endParaRPr>
          </a:p>
          <a:p>
            <a:pPr lvl="1">
              <a:buNone/>
            </a:pP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Constraints</a:t>
            </a:r>
          </a:p>
        </p:txBody>
      </p:sp>
      <p:sp>
        <p:nvSpPr>
          <p:cNvPr id="3" name="Content Placeholder 2"/>
          <p:cNvSpPr>
            <a:spLocks noGrp="1"/>
          </p:cNvSpPr>
          <p:nvPr>
            <p:ph idx="1"/>
          </p:nvPr>
        </p:nvSpPr>
        <p:spPr/>
        <p:txBody>
          <a:bodyPr>
            <a:normAutofit fontScale="92500" lnSpcReduction="20000"/>
          </a:bodyPr>
          <a:lstStyle/>
          <a:p>
            <a:pPr>
              <a:buNone/>
            </a:pPr>
            <a:r>
              <a:rPr lang="en-US" dirty="0" err="1">
                <a:solidFill>
                  <a:srgbClr val="3366FF"/>
                </a:solidFill>
              </a:rPr>
              <a:t>x(u,v</a:t>
            </a:r>
            <a:r>
              <a:rPr lang="en-US" dirty="0">
                <a:solidFill>
                  <a:srgbClr val="3366FF"/>
                </a:solidFill>
              </a:rPr>
              <a:t>) ≥ 0</a:t>
            </a:r>
          </a:p>
          <a:p>
            <a:pPr>
              <a:buNone/>
            </a:pPr>
            <a:endParaRPr lang="en-US" dirty="0"/>
          </a:p>
          <a:p>
            <a:pPr>
              <a:buNone/>
            </a:pPr>
            <a:r>
              <a:rPr lang="en-US" dirty="0" err="1">
                <a:solidFill>
                  <a:srgbClr val="3366FF"/>
                </a:solidFill>
              </a:rPr>
              <a:t>x(u,v</a:t>
            </a:r>
            <a:r>
              <a:rPr lang="en-US" dirty="0">
                <a:solidFill>
                  <a:srgbClr val="3366FF"/>
                </a:solidFill>
              </a:rPr>
              <a:t>) ≤ 1</a:t>
            </a:r>
          </a:p>
          <a:p>
            <a:pPr>
              <a:buNone/>
            </a:pPr>
            <a:endParaRPr lang="en-US" dirty="0"/>
          </a:p>
          <a:p>
            <a:pPr>
              <a:buNone/>
            </a:pPr>
            <a:r>
              <a:rPr lang="en-US" dirty="0"/>
              <a:t>If you enter a vertex other than </a:t>
            </a:r>
            <a:r>
              <a:rPr lang="en-US" dirty="0" err="1">
                <a:solidFill>
                  <a:srgbClr val="3366FF"/>
                </a:solidFill>
              </a:rPr>
              <a:t>s</a:t>
            </a:r>
            <a:r>
              <a:rPr lang="en-US" dirty="0">
                <a:solidFill>
                  <a:srgbClr val="3366FF"/>
                </a:solidFill>
              </a:rPr>
              <a:t> </a:t>
            </a:r>
            <a:r>
              <a:rPr lang="en-US" dirty="0"/>
              <a:t>or </a:t>
            </a:r>
            <a:r>
              <a:rPr lang="en-US" dirty="0" err="1">
                <a:solidFill>
                  <a:srgbClr val="3366FF"/>
                </a:solidFill>
              </a:rPr>
              <a:t>t</a:t>
            </a:r>
            <a:r>
              <a:rPr lang="en-US" dirty="0"/>
              <a:t>, you must leave it</a:t>
            </a:r>
          </a:p>
          <a:p>
            <a:pPr>
              <a:buNone/>
            </a:pPr>
            <a:endParaRPr lang="en-US" dirty="0"/>
          </a:p>
          <a:p>
            <a:pPr>
              <a:buNone/>
            </a:pPr>
            <a:r>
              <a:rPr lang="en-US" dirty="0"/>
              <a:t>You must leave </a:t>
            </a:r>
            <a:r>
              <a:rPr lang="en-US" dirty="0" err="1">
                <a:solidFill>
                  <a:srgbClr val="3366FF"/>
                </a:solidFill>
              </a:rPr>
              <a:t>s</a:t>
            </a:r>
            <a:r>
              <a:rPr lang="en-US" dirty="0">
                <a:solidFill>
                  <a:srgbClr val="3366FF"/>
                </a:solidFill>
              </a:rPr>
              <a:t> </a:t>
            </a:r>
            <a:r>
              <a:rPr lang="en-US" dirty="0"/>
              <a:t>once</a:t>
            </a:r>
          </a:p>
          <a:p>
            <a:pPr>
              <a:buNone/>
            </a:pPr>
            <a:endParaRPr lang="en-US" dirty="0"/>
          </a:p>
          <a:p>
            <a:pPr>
              <a:buNone/>
            </a:pPr>
            <a:r>
              <a:rPr lang="en-US" dirty="0"/>
              <a:t>You must enter </a:t>
            </a:r>
            <a:r>
              <a:rPr lang="en-US" dirty="0" err="1">
                <a:solidFill>
                  <a:srgbClr val="3366FF"/>
                </a:solidFill>
              </a:rPr>
              <a:t>t</a:t>
            </a:r>
            <a:r>
              <a:rPr lang="en-US" dirty="0">
                <a:solidFill>
                  <a:srgbClr val="3366FF"/>
                </a:solidFill>
              </a:rPr>
              <a:t> </a:t>
            </a:r>
            <a:r>
              <a:rPr lang="en-US" dirty="0"/>
              <a:t>once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Constraints</a:t>
            </a:r>
          </a:p>
        </p:txBody>
      </p:sp>
      <p:sp>
        <p:nvSpPr>
          <p:cNvPr id="3" name="Content Placeholder 2"/>
          <p:cNvSpPr>
            <a:spLocks noGrp="1"/>
          </p:cNvSpPr>
          <p:nvPr>
            <p:ph idx="1"/>
          </p:nvPr>
        </p:nvSpPr>
        <p:spPr/>
        <p:txBody>
          <a:bodyPr>
            <a:normAutofit fontScale="92500" lnSpcReduction="20000"/>
          </a:bodyPr>
          <a:lstStyle/>
          <a:p>
            <a:pPr>
              <a:buNone/>
            </a:pPr>
            <a:r>
              <a:rPr lang="en-US" dirty="0" err="1">
                <a:solidFill>
                  <a:srgbClr val="3366FF"/>
                </a:solidFill>
              </a:rPr>
              <a:t>x(u,v</a:t>
            </a:r>
            <a:r>
              <a:rPr lang="en-US" dirty="0">
                <a:solidFill>
                  <a:srgbClr val="3366FF"/>
                </a:solidFill>
              </a:rPr>
              <a:t>) ≥ 0</a:t>
            </a:r>
          </a:p>
          <a:p>
            <a:pPr>
              <a:buNone/>
            </a:pPr>
            <a:endParaRPr lang="en-US" dirty="0"/>
          </a:p>
          <a:p>
            <a:pPr>
              <a:buNone/>
            </a:pPr>
            <a:r>
              <a:rPr lang="en-US" dirty="0" err="1">
                <a:solidFill>
                  <a:srgbClr val="3366FF"/>
                </a:solidFill>
              </a:rPr>
              <a:t>x(u,v</a:t>
            </a:r>
            <a:r>
              <a:rPr lang="en-US" dirty="0">
                <a:solidFill>
                  <a:srgbClr val="3366FF"/>
                </a:solidFill>
              </a:rPr>
              <a:t>) ≤ 1</a:t>
            </a:r>
          </a:p>
          <a:p>
            <a:pPr>
              <a:buNone/>
            </a:pPr>
            <a:endParaRPr lang="en-US" dirty="0"/>
          </a:p>
          <a:p>
            <a:pPr>
              <a:buNone/>
            </a:pPr>
            <a:r>
              <a:rPr lang="en-US" dirty="0"/>
              <a:t>If you enter a vertex other than </a:t>
            </a:r>
            <a:r>
              <a:rPr lang="en-US" dirty="0" err="1">
                <a:solidFill>
                  <a:srgbClr val="3366FF"/>
                </a:solidFill>
              </a:rPr>
              <a:t>s</a:t>
            </a:r>
            <a:r>
              <a:rPr lang="en-US" dirty="0">
                <a:solidFill>
                  <a:srgbClr val="3366FF"/>
                </a:solidFill>
              </a:rPr>
              <a:t> </a:t>
            </a:r>
            <a:r>
              <a:rPr lang="en-US" dirty="0"/>
              <a:t>or </a:t>
            </a:r>
            <a:r>
              <a:rPr lang="en-US" dirty="0" err="1">
                <a:solidFill>
                  <a:srgbClr val="3366FF"/>
                </a:solidFill>
              </a:rPr>
              <a:t>t</a:t>
            </a:r>
            <a:r>
              <a:rPr lang="en-US" dirty="0"/>
              <a:t>, you must leave it </a:t>
            </a:r>
            <a:r>
              <a:rPr lang="en-US" dirty="0">
                <a:solidFill>
                  <a:srgbClr val="800000"/>
                </a:solidFill>
              </a:rPr>
              <a:t>exactly as much as you enter it</a:t>
            </a:r>
          </a:p>
          <a:p>
            <a:pPr>
              <a:buNone/>
            </a:pPr>
            <a:endParaRPr lang="en-US" dirty="0"/>
          </a:p>
          <a:p>
            <a:pPr>
              <a:buNone/>
            </a:pPr>
            <a:r>
              <a:rPr lang="en-US" dirty="0"/>
              <a:t>You must leave </a:t>
            </a:r>
            <a:r>
              <a:rPr lang="en-US" dirty="0" err="1">
                <a:solidFill>
                  <a:srgbClr val="3366FF"/>
                </a:solidFill>
              </a:rPr>
              <a:t>s</a:t>
            </a:r>
            <a:r>
              <a:rPr lang="en-US" dirty="0">
                <a:solidFill>
                  <a:srgbClr val="3366FF"/>
                </a:solidFill>
              </a:rPr>
              <a:t> </a:t>
            </a:r>
            <a:r>
              <a:rPr lang="en-US" dirty="0"/>
              <a:t>once </a:t>
            </a:r>
            <a:r>
              <a:rPr lang="en-US" dirty="0">
                <a:solidFill>
                  <a:srgbClr val="800000"/>
                </a:solidFill>
              </a:rPr>
              <a:t>more than you enter it</a:t>
            </a:r>
          </a:p>
          <a:p>
            <a:pPr>
              <a:buNone/>
            </a:pPr>
            <a:endParaRPr lang="en-US" dirty="0"/>
          </a:p>
          <a:p>
            <a:pPr>
              <a:buNone/>
            </a:pPr>
            <a:r>
              <a:rPr lang="en-US" dirty="0"/>
              <a:t>You must enter </a:t>
            </a:r>
            <a:r>
              <a:rPr lang="en-US" dirty="0" err="1">
                <a:solidFill>
                  <a:srgbClr val="3366FF"/>
                </a:solidFill>
              </a:rPr>
              <a:t>t</a:t>
            </a:r>
            <a:r>
              <a:rPr lang="en-US" dirty="0">
                <a:solidFill>
                  <a:srgbClr val="3366FF"/>
                </a:solidFill>
              </a:rPr>
              <a:t> </a:t>
            </a:r>
            <a:r>
              <a:rPr lang="en-US" dirty="0"/>
              <a:t>once </a:t>
            </a:r>
            <a:r>
              <a:rPr lang="en-US" dirty="0">
                <a:solidFill>
                  <a:srgbClr val="800000"/>
                </a:solidFill>
              </a:rPr>
              <a:t>more than you leave it</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Solution for Example</a:t>
            </a:r>
          </a:p>
        </p:txBody>
      </p:sp>
      <p:sp>
        <p:nvSpPr>
          <p:cNvPr id="3" name="Content Placeholder 2"/>
          <p:cNvSpPr>
            <a:spLocks noGrp="1"/>
          </p:cNvSpPr>
          <p:nvPr>
            <p:ph idx="1"/>
          </p:nvPr>
        </p:nvSpPr>
        <p:spPr/>
        <p:txBody>
          <a:bodyPr/>
          <a:lstStyle/>
          <a:p>
            <a:pPr>
              <a:buNone/>
            </a:pPr>
            <a:r>
              <a:rPr lang="en-US" dirty="0" err="1">
                <a:solidFill>
                  <a:srgbClr val="3366FF"/>
                </a:solidFill>
              </a:rPr>
              <a:t>x(s,q</a:t>
            </a:r>
            <a:r>
              <a:rPr lang="en-US" dirty="0">
                <a:solidFill>
                  <a:srgbClr val="3366FF"/>
                </a:solidFill>
              </a:rPr>
              <a:t>) = </a:t>
            </a:r>
            <a:r>
              <a:rPr lang="en-US" dirty="0" err="1">
                <a:solidFill>
                  <a:srgbClr val="3366FF"/>
                </a:solidFill>
              </a:rPr>
              <a:t>x(q,r</a:t>
            </a:r>
            <a:r>
              <a:rPr lang="en-US" dirty="0">
                <a:solidFill>
                  <a:srgbClr val="3366FF"/>
                </a:solidFill>
              </a:rPr>
              <a:t>) = </a:t>
            </a:r>
            <a:r>
              <a:rPr lang="en-US" dirty="0" err="1">
                <a:solidFill>
                  <a:srgbClr val="3366FF"/>
                </a:solidFill>
              </a:rPr>
              <a:t>x(r,t</a:t>
            </a:r>
            <a:r>
              <a:rPr lang="en-US" dirty="0">
                <a:solidFill>
                  <a:srgbClr val="3366FF"/>
                </a:solidFill>
              </a:rPr>
              <a:t>) = 1</a:t>
            </a:r>
            <a:r>
              <a:rPr lang="en-US" dirty="0"/>
              <a:t>; all other </a:t>
            </a:r>
            <a:r>
              <a:rPr lang="en-US" dirty="0" err="1">
                <a:solidFill>
                  <a:srgbClr val="3366FF"/>
                </a:solidFill>
              </a:rPr>
              <a:t>x</a:t>
            </a:r>
            <a:r>
              <a:rPr lang="en-US" dirty="0" err="1"/>
              <a:t>’s</a:t>
            </a:r>
            <a:r>
              <a:rPr lang="en-US" dirty="0"/>
              <a:t> are 0</a:t>
            </a:r>
          </a:p>
        </p:txBody>
      </p:sp>
      <p:sp>
        <p:nvSpPr>
          <p:cNvPr id="28" name="Oval 4"/>
          <p:cNvSpPr>
            <a:spLocks noChangeArrowheads="1"/>
          </p:cNvSpPr>
          <p:nvPr/>
        </p:nvSpPr>
        <p:spPr bwMode="auto">
          <a:xfrm>
            <a:off x="2634493" y="4397632"/>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29" name="Oval 5"/>
          <p:cNvSpPr>
            <a:spLocks noChangeArrowheads="1"/>
          </p:cNvSpPr>
          <p:nvPr/>
        </p:nvSpPr>
        <p:spPr bwMode="auto">
          <a:xfrm>
            <a:off x="4310893" y="3330832"/>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30" name="Oval 6"/>
          <p:cNvSpPr>
            <a:spLocks noChangeArrowheads="1"/>
          </p:cNvSpPr>
          <p:nvPr/>
        </p:nvSpPr>
        <p:spPr bwMode="auto">
          <a:xfrm>
            <a:off x="4158493" y="5845432"/>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31" name="Oval 7"/>
          <p:cNvSpPr>
            <a:spLocks noChangeArrowheads="1"/>
          </p:cNvSpPr>
          <p:nvPr/>
        </p:nvSpPr>
        <p:spPr bwMode="auto">
          <a:xfrm>
            <a:off x="7054093" y="4169032"/>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32" name="Oval 8"/>
          <p:cNvSpPr>
            <a:spLocks noChangeArrowheads="1"/>
          </p:cNvSpPr>
          <p:nvPr/>
        </p:nvSpPr>
        <p:spPr bwMode="auto">
          <a:xfrm>
            <a:off x="5911093" y="5540632"/>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cxnSp>
        <p:nvCxnSpPr>
          <p:cNvPr id="33" name="AutoShape 10"/>
          <p:cNvCxnSpPr>
            <a:cxnSpLocks noChangeShapeType="1"/>
            <a:stCxn id="28" idx="1"/>
            <a:endCxn id="29" idx="2"/>
          </p:cNvCxnSpPr>
          <p:nvPr/>
        </p:nvCxnSpPr>
        <p:spPr bwMode="auto">
          <a:xfrm rot="16200000">
            <a:off x="2977393" y="3086357"/>
            <a:ext cx="1012825" cy="1654175"/>
          </a:xfrm>
          <a:prstGeom prst="curvedConnector2">
            <a:avLst/>
          </a:prstGeom>
          <a:noFill/>
          <a:ln w="9525">
            <a:solidFill>
              <a:schemeClr val="tx1"/>
            </a:solidFill>
            <a:round/>
            <a:headEnd/>
            <a:tailEnd type="triangle" w="med" len="med"/>
          </a:ln>
        </p:spPr>
      </p:cxnSp>
      <p:cxnSp>
        <p:nvCxnSpPr>
          <p:cNvPr id="34" name="AutoShape 11"/>
          <p:cNvCxnSpPr>
            <a:cxnSpLocks noChangeShapeType="1"/>
            <a:stCxn id="29" idx="4"/>
            <a:endCxn id="28" idx="6"/>
          </p:cNvCxnSpPr>
          <p:nvPr/>
        </p:nvCxnSpPr>
        <p:spPr bwMode="auto">
          <a:xfrm rot="5400000">
            <a:off x="3091693" y="3178432"/>
            <a:ext cx="990600" cy="1600200"/>
          </a:xfrm>
          <a:prstGeom prst="curvedConnector2">
            <a:avLst/>
          </a:prstGeom>
          <a:noFill/>
          <a:ln w="9525">
            <a:solidFill>
              <a:schemeClr val="tx1"/>
            </a:solidFill>
            <a:round/>
            <a:headEnd/>
            <a:tailEnd type="triangle" w="med" len="med"/>
          </a:ln>
        </p:spPr>
      </p:cxnSp>
      <p:cxnSp>
        <p:nvCxnSpPr>
          <p:cNvPr id="35" name="AutoShape 12"/>
          <p:cNvCxnSpPr>
            <a:cxnSpLocks noChangeShapeType="1"/>
            <a:stCxn id="29" idx="6"/>
            <a:endCxn id="31" idx="1"/>
          </p:cNvCxnSpPr>
          <p:nvPr/>
        </p:nvCxnSpPr>
        <p:spPr bwMode="auto">
          <a:xfrm>
            <a:off x="4463293" y="3407032"/>
            <a:ext cx="2613025" cy="784225"/>
          </a:xfrm>
          <a:prstGeom prst="curvedConnector2">
            <a:avLst/>
          </a:prstGeom>
          <a:noFill/>
          <a:ln w="9525">
            <a:solidFill>
              <a:schemeClr val="tx1"/>
            </a:solidFill>
            <a:round/>
            <a:headEnd/>
            <a:tailEnd type="triangle" w="med" len="med"/>
          </a:ln>
        </p:spPr>
      </p:cxnSp>
      <p:cxnSp>
        <p:nvCxnSpPr>
          <p:cNvPr id="36" name="AutoShape 13"/>
          <p:cNvCxnSpPr>
            <a:cxnSpLocks noChangeShapeType="1"/>
            <a:stCxn id="32" idx="6"/>
            <a:endCxn id="31" idx="5"/>
          </p:cNvCxnSpPr>
          <p:nvPr/>
        </p:nvCxnSpPr>
        <p:spPr bwMode="auto">
          <a:xfrm flipV="1">
            <a:off x="6063493" y="4299207"/>
            <a:ext cx="1120775" cy="1317625"/>
          </a:xfrm>
          <a:prstGeom prst="curvedConnector2">
            <a:avLst/>
          </a:prstGeom>
          <a:noFill/>
          <a:ln w="9525">
            <a:solidFill>
              <a:schemeClr val="tx1"/>
            </a:solidFill>
            <a:round/>
            <a:headEnd/>
            <a:tailEnd type="triangle" w="med" len="med"/>
          </a:ln>
        </p:spPr>
      </p:cxnSp>
      <p:cxnSp>
        <p:nvCxnSpPr>
          <p:cNvPr id="37" name="AutoShape 14"/>
          <p:cNvCxnSpPr>
            <a:cxnSpLocks noChangeShapeType="1"/>
            <a:stCxn id="30" idx="6"/>
            <a:endCxn id="32" idx="3"/>
          </p:cNvCxnSpPr>
          <p:nvPr/>
        </p:nvCxnSpPr>
        <p:spPr bwMode="auto">
          <a:xfrm flipV="1">
            <a:off x="4310893" y="5670807"/>
            <a:ext cx="1622425" cy="250825"/>
          </a:xfrm>
          <a:prstGeom prst="curvedConnector2">
            <a:avLst/>
          </a:prstGeom>
          <a:noFill/>
          <a:ln w="9525">
            <a:solidFill>
              <a:schemeClr val="tx1"/>
            </a:solidFill>
            <a:round/>
            <a:headEnd/>
            <a:tailEnd type="triangle" w="med" len="med"/>
          </a:ln>
        </p:spPr>
      </p:cxnSp>
      <p:cxnSp>
        <p:nvCxnSpPr>
          <p:cNvPr id="38" name="AutoShape 20"/>
          <p:cNvCxnSpPr>
            <a:cxnSpLocks noChangeShapeType="1"/>
            <a:stCxn id="30" idx="3"/>
            <a:endCxn id="28" idx="4"/>
          </p:cNvCxnSpPr>
          <p:nvPr/>
        </p:nvCxnSpPr>
        <p:spPr bwMode="auto">
          <a:xfrm rot="16200000" flipV="1">
            <a:off x="2732918" y="4527807"/>
            <a:ext cx="1425575" cy="1470025"/>
          </a:xfrm>
          <a:prstGeom prst="curvedConnector3">
            <a:avLst>
              <a:gd name="adj1" fmla="val -17593"/>
            </a:avLst>
          </a:prstGeom>
          <a:noFill/>
          <a:ln w="9525">
            <a:solidFill>
              <a:schemeClr val="tx1"/>
            </a:solidFill>
            <a:round/>
            <a:headEnd/>
            <a:tailEnd type="triangle" w="med" len="med"/>
          </a:ln>
        </p:spPr>
      </p:cxnSp>
      <p:cxnSp>
        <p:nvCxnSpPr>
          <p:cNvPr id="39" name="AutoShape 22"/>
          <p:cNvCxnSpPr>
            <a:cxnSpLocks noChangeShapeType="1"/>
            <a:stCxn id="28" idx="5"/>
            <a:endCxn id="30" idx="0"/>
          </p:cNvCxnSpPr>
          <p:nvPr/>
        </p:nvCxnSpPr>
        <p:spPr bwMode="auto">
          <a:xfrm rot="16200000" flipH="1">
            <a:off x="2840868" y="4451607"/>
            <a:ext cx="1317625" cy="1470025"/>
          </a:xfrm>
          <a:prstGeom prst="curvedConnector3">
            <a:avLst>
              <a:gd name="adj1" fmla="val 50843"/>
            </a:avLst>
          </a:prstGeom>
          <a:noFill/>
          <a:ln w="9525">
            <a:solidFill>
              <a:schemeClr val="tx1"/>
            </a:solidFill>
            <a:round/>
            <a:headEnd/>
            <a:tailEnd type="triangle" w="med" len="med"/>
          </a:ln>
        </p:spPr>
      </p:cxnSp>
      <p:sp>
        <p:nvSpPr>
          <p:cNvPr id="40" name="Text Box 24"/>
          <p:cNvSpPr txBox="1">
            <a:spLocks noChangeArrowheads="1"/>
          </p:cNvSpPr>
          <p:nvPr/>
        </p:nvSpPr>
        <p:spPr bwMode="auto">
          <a:xfrm>
            <a:off x="5911093" y="3178432"/>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6</a:t>
            </a:r>
            <a:endParaRPr lang="en-US" sz="2400" dirty="0"/>
          </a:p>
        </p:txBody>
      </p:sp>
      <p:sp>
        <p:nvSpPr>
          <p:cNvPr id="41" name="Text Box 25"/>
          <p:cNvSpPr txBox="1">
            <a:spLocks noChangeArrowheads="1"/>
          </p:cNvSpPr>
          <p:nvPr/>
        </p:nvSpPr>
        <p:spPr bwMode="auto">
          <a:xfrm>
            <a:off x="3777493" y="4092832"/>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2</a:t>
            </a:r>
          </a:p>
        </p:txBody>
      </p:sp>
      <p:sp>
        <p:nvSpPr>
          <p:cNvPr id="42" name="Text Box 27"/>
          <p:cNvSpPr txBox="1">
            <a:spLocks noChangeArrowheads="1"/>
          </p:cNvSpPr>
          <p:nvPr/>
        </p:nvSpPr>
        <p:spPr bwMode="auto">
          <a:xfrm>
            <a:off x="2558293" y="5540632"/>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4</a:t>
            </a:r>
            <a:endParaRPr lang="en-US" sz="2400" dirty="0"/>
          </a:p>
        </p:txBody>
      </p:sp>
      <p:sp>
        <p:nvSpPr>
          <p:cNvPr id="43" name="Text Box 30"/>
          <p:cNvSpPr txBox="1">
            <a:spLocks noChangeArrowheads="1"/>
          </p:cNvSpPr>
          <p:nvPr/>
        </p:nvSpPr>
        <p:spPr bwMode="auto">
          <a:xfrm>
            <a:off x="2313818" y="4208720"/>
            <a:ext cx="305041" cy="461665"/>
          </a:xfrm>
          <a:prstGeom prst="rect">
            <a:avLst/>
          </a:prstGeom>
          <a:noFill/>
          <a:ln w="9525">
            <a:noFill/>
            <a:miter lim="800000"/>
            <a:headEnd/>
            <a:tailEnd/>
          </a:ln>
        </p:spPr>
        <p:txBody>
          <a:bodyPr wrap="none">
            <a:prstTxWarp prst="textNoShape">
              <a:avLst/>
            </a:prstTxWarp>
            <a:spAutoFit/>
          </a:bodyPr>
          <a:lstStyle/>
          <a:p>
            <a:r>
              <a:rPr lang="en-US" sz="2400" dirty="0" err="1"/>
              <a:t>s</a:t>
            </a:r>
            <a:endParaRPr lang="en-US" sz="2400" dirty="0"/>
          </a:p>
        </p:txBody>
      </p:sp>
      <p:sp>
        <p:nvSpPr>
          <p:cNvPr id="44" name="Text Box 31"/>
          <p:cNvSpPr txBox="1">
            <a:spLocks noChangeArrowheads="1"/>
          </p:cNvSpPr>
          <p:nvPr/>
        </p:nvSpPr>
        <p:spPr bwMode="auto">
          <a:xfrm>
            <a:off x="7266818" y="3903920"/>
            <a:ext cx="287759" cy="461665"/>
          </a:xfrm>
          <a:prstGeom prst="rect">
            <a:avLst/>
          </a:prstGeom>
          <a:noFill/>
          <a:ln w="9525">
            <a:noFill/>
            <a:miter lim="800000"/>
            <a:headEnd/>
            <a:tailEnd/>
          </a:ln>
        </p:spPr>
        <p:txBody>
          <a:bodyPr wrap="none">
            <a:prstTxWarp prst="textNoShape">
              <a:avLst/>
            </a:prstTxWarp>
            <a:spAutoFit/>
          </a:bodyPr>
          <a:lstStyle/>
          <a:p>
            <a:r>
              <a:rPr lang="en-US" sz="2400" dirty="0" err="1"/>
              <a:t>t</a:t>
            </a:r>
            <a:endParaRPr lang="en-US" sz="2400" dirty="0"/>
          </a:p>
        </p:txBody>
      </p:sp>
      <p:sp>
        <p:nvSpPr>
          <p:cNvPr id="45" name="Text Box 32"/>
          <p:cNvSpPr txBox="1">
            <a:spLocks noChangeArrowheads="1"/>
          </p:cNvSpPr>
          <p:nvPr/>
        </p:nvSpPr>
        <p:spPr bwMode="auto">
          <a:xfrm>
            <a:off x="4158493" y="2837962"/>
            <a:ext cx="354013" cy="457200"/>
          </a:xfrm>
          <a:prstGeom prst="rect">
            <a:avLst/>
          </a:prstGeom>
          <a:noFill/>
          <a:ln w="9525">
            <a:noFill/>
            <a:miter lim="800000"/>
            <a:headEnd/>
            <a:tailEnd/>
          </a:ln>
        </p:spPr>
        <p:txBody>
          <a:bodyPr wrap="none">
            <a:prstTxWarp prst="textNoShape">
              <a:avLst/>
            </a:prstTxWarp>
            <a:spAutoFit/>
          </a:bodyPr>
          <a:lstStyle/>
          <a:p>
            <a:r>
              <a:rPr lang="en-US" sz="2400" dirty="0" err="1"/>
              <a:t>p</a:t>
            </a:r>
            <a:endParaRPr lang="en-US" sz="2400" dirty="0"/>
          </a:p>
        </p:txBody>
      </p:sp>
      <p:sp>
        <p:nvSpPr>
          <p:cNvPr id="46" name="Text Box 33"/>
          <p:cNvSpPr txBox="1">
            <a:spLocks noChangeArrowheads="1"/>
          </p:cNvSpPr>
          <p:nvPr/>
        </p:nvSpPr>
        <p:spPr bwMode="auto">
          <a:xfrm>
            <a:off x="4158493" y="5845432"/>
            <a:ext cx="354013" cy="457200"/>
          </a:xfrm>
          <a:prstGeom prst="rect">
            <a:avLst/>
          </a:prstGeom>
          <a:noFill/>
          <a:ln w="9525">
            <a:noFill/>
            <a:miter lim="800000"/>
            <a:headEnd/>
            <a:tailEnd/>
          </a:ln>
        </p:spPr>
        <p:txBody>
          <a:bodyPr wrap="none">
            <a:prstTxWarp prst="textNoShape">
              <a:avLst/>
            </a:prstTxWarp>
            <a:spAutoFit/>
          </a:bodyPr>
          <a:lstStyle/>
          <a:p>
            <a:r>
              <a:rPr lang="en-US" sz="2400" dirty="0" err="1"/>
              <a:t>q</a:t>
            </a:r>
            <a:endParaRPr lang="en-US" sz="2400" dirty="0"/>
          </a:p>
        </p:txBody>
      </p:sp>
      <p:sp>
        <p:nvSpPr>
          <p:cNvPr id="47" name="Text Box 34"/>
          <p:cNvSpPr txBox="1">
            <a:spLocks noChangeArrowheads="1"/>
          </p:cNvSpPr>
          <p:nvPr/>
        </p:nvSpPr>
        <p:spPr bwMode="auto">
          <a:xfrm>
            <a:off x="5987293" y="5540632"/>
            <a:ext cx="291967" cy="461665"/>
          </a:xfrm>
          <a:prstGeom prst="rect">
            <a:avLst/>
          </a:prstGeom>
          <a:noFill/>
          <a:ln w="9525">
            <a:noFill/>
            <a:miter lim="800000"/>
            <a:headEnd/>
            <a:tailEnd/>
          </a:ln>
        </p:spPr>
        <p:txBody>
          <a:bodyPr wrap="none">
            <a:prstTxWarp prst="textNoShape">
              <a:avLst/>
            </a:prstTxWarp>
            <a:spAutoFit/>
          </a:bodyPr>
          <a:lstStyle/>
          <a:p>
            <a:r>
              <a:rPr lang="en-US" sz="2400" dirty="0" err="1"/>
              <a:t>r</a:t>
            </a:r>
            <a:endParaRPr lang="en-US" sz="2400" dirty="0"/>
          </a:p>
        </p:txBody>
      </p:sp>
      <p:sp>
        <p:nvSpPr>
          <p:cNvPr id="48" name="Text Box 35"/>
          <p:cNvSpPr txBox="1">
            <a:spLocks noChangeArrowheads="1"/>
          </p:cNvSpPr>
          <p:nvPr/>
        </p:nvSpPr>
        <p:spPr bwMode="auto">
          <a:xfrm>
            <a:off x="6901693" y="4931032"/>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1</a:t>
            </a:r>
            <a:endParaRPr lang="en-US" sz="2400" dirty="0"/>
          </a:p>
        </p:txBody>
      </p:sp>
      <p:sp>
        <p:nvSpPr>
          <p:cNvPr id="49" name="Text Box 36"/>
          <p:cNvSpPr txBox="1">
            <a:spLocks noChangeArrowheads="1"/>
          </p:cNvSpPr>
          <p:nvPr/>
        </p:nvSpPr>
        <p:spPr bwMode="auto">
          <a:xfrm>
            <a:off x="4844293" y="5464432"/>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2</a:t>
            </a:r>
            <a:endParaRPr lang="en-US" sz="2400" dirty="0"/>
          </a:p>
        </p:txBody>
      </p:sp>
      <p:sp>
        <p:nvSpPr>
          <p:cNvPr id="50" name="Text Box 37"/>
          <p:cNvSpPr txBox="1">
            <a:spLocks noChangeArrowheads="1"/>
          </p:cNvSpPr>
          <p:nvPr/>
        </p:nvSpPr>
        <p:spPr bwMode="auto">
          <a:xfrm>
            <a:off x="3548893" y="4791976"/>
            <a:ext cx="340658" cy="461665"/>
          </a:xfrm>
          <a:prstGeom prst="rect">
            <a:avLst/>
          </a:prstGeom>
          <a:noFill/>
          <a:ln w="9525">
            <a:noFill/>
            <a:miter lim="800000"/>
            <a:headEnd/>
            <a:tailEnd/>
          </a:ln>
        </p:spPr>
        <p:txBody>
          <a:bodyPr wrap="square">
            <a:prstTxWarp prst="textNoShape">
              <a:avLst/>
            </a:prstTxWarp>
            <a:spAutoFit/>
          </a:bodyPr>
          <a:lstStyle/>
          <a:p>
            <a:r>
              <a:rPr lang="en-US" sz="2400" dirty="0">
                <a:solidFill>
                  <a:schemeClr val="hlink"/>
                </a:solidFill>
              </a:rPr>
              <a:t>3</a:t>
            </a:r>
            <a:endParaRPr lang="en-US" sz="2400" dirty="0"/>
          </a:p>
        </p:txBody>
      </p:sp>
      <p:sp>
        <p:nvSpPr>
          <p:cNvPr id="51" name="Text Box 38"/>
          <p:cNvSpPr txBox="1">
            <a:spLocks noChangeArrowheads="1"/>
          </p:cNvSpPr>
          <p:nvPr/>
        </p:nvSpPr>
        <p:spPr bwMode="auto">
          <a:xfrm>
            <a:off x="2786893" y="3254632"/>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4</a:t>
            </a:r>
            <a:endParaRPr lang="en-US" sz="2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Minimum Cost Flow (MCF)	</a:t>
            </a:r>
          </a:p>
        </p:txBody>
      </p:sp>
      <p:sp>
        <p:nvSpPr>
          <p:cNvPr id="3" name="Content Placeholder 2"/>
          <p:cNvSpPr>
            <a:spLocks noGrp="1"/>
          </p:cNvSpPr>
          <p:nvPr>
            <p:ph idx="1"/>
          </p:nvPr>
        </p:nvSpPr>
        <p:spPr/>
        <p:txBody>
          <a:bodyPr>
            <a:normAutofit fontScale="92500" lnSpcReduction="20000"/>
          </a:bodyPr>
          <a:lstStyle/>
          <a:p>
            <a:r>
              <a:rPr lang="en-US" dirty="0"/>
              <a:t>Need to ship some good from “supply” nodes to “demand” nodes over a network</a:t>
            </a:r>
          </a:p>
          <a:p>
            <a:pPr lvl="1"/>
            <a:r>
              <a:rPr lang="en-US" dirty="0"/>
              <a:t>Example: the good could be crude oil; the network could be  a network of pipelines; the supply nodes could be oil fields; the demand nodes could be refineries</a:t>
            </a:r>
          </a:p>
          <a:p>
            <a:r>
              <a:rPr lang="en-US" dirty="0"/>
              <a:t>Assumption: The good is divisible, so we can ship fractional amounts of a good over an edge</a:t>
            </a:r>
          </a:p>
          <a:p>
            <a:r>
              <a:rPr lang="en-US" dirty="0"/>
              <a:t>Fundamental problem: generalizes shortest paths; maximum compatibility matching; max-flow</a:t>
            </a:r>
          </a:p>
          <a:p>
            <a:pPr lvl="1">
              <a:buNone/>
            </a:pPr>
            <a:endParaRPr lang="en-US" dirty="0"/>
          </a:p>
          <a:p>
            <a:pPr lvl="1"/>
            <a:endParaRPr lang="en-US" dirty="0">
              <a:solidFill>
                <a:srgbClr val="3366FF"/>
              </a:solidFill>
            </a:endParaRPr>
          </a:p>
          <a:p>
            <a:endParaRPr lang="en-US" dirty="0"/>
          </a:p>
          <a:p>
            <a:pPr lvl="1"/>
            <a:endParaRPr lang="en-US" dirty="0"/>
          </a:p>
        </p:txBody>
      </p:sp>
    </p:spTree>
    <p:extLst>
      <p:ext uri="{BB962C8B-B14F-4D97-AF65-F5344CB8AC3E}">
        <p14:creationId xmlns:p14="http://schemas.microsoft.com/office/powerpoint/2010/main" val="6894571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Modeling the Network</a:t>
            </a:r>
          </a:p>
        </p:txBody>
      </p:sp>
      <p:sp>
        <p:nvSpPr>
          <p:cNvPr id="3" name="Content Placeholder 2"/>
          <p:cNvSpPr>
            <a:spLocks noGrp="1"/>
          </p:cNvSpPr>
          <p:nvPr>
            <p:ph idx="1"/>
          </p:nvPr>
        </p:nvSpPr>
        <p:spPr/>
        <p:txBody>
          <a:bodyPr>
            <a:normAutofit fontScale="92500" lnSpcReduction="20000"/>
          </a:bodyPr>
          <a:lstStyle/>
          <a:p>
            <a:r>
              <a:rPr lang="en-US" dirty="0"/>
              <a:t>The network is modeled as a directed graph </a:t>
            </a:r>
            <a:r>
              <a:rPr lang="en-US" dirty="0">
                <a:solidFill>
                  <a:srgbClr val="3366FF"/>
                </a:solidFill>
              </a:rPr>
              <a:t>G</a:t>
            </a:r>
          </a:p>
          <a:p>
            <a:pPr lvl="1"/>
            <a:endParaRPr lang="en-US" dirty="0">
              <a:solidFill>
                <a:srgbClr val="3366FF"/>
              </a:solidFill>
            </a:endParaRPr>
          </a:p>
          <a:p>
            <a:pPr lvl="1"/>
            <a:r>
              <a:rPr lang="en-US" dirty="0">
                <a:solidFill>
                  <a:srgbClr val="3366FF"/>
                </a:solidFill>
              </a:rPr>
              <a:t>V</a:t>
            </a:r>
            <a:r>
              <a:rPr lang="en-US" dirty="0"/>
              <a:t> = Set of nodes; </a:t>
            </a:r>
            <a:r>
              <a:rPr lang="en-US" dirty="0">
                <a:solidFill>
                  <a:srgbClr val="3366FF"/>
                </a:solidFill>
              </a:rPr>
              <a:t>E </a:t>
            </a:r>
            <a:r>
              <a:rPr lang="en-US" dirty="0"/>
              <a:t>= Set of edges</a:t>
            </a:r>
          </a:p>
          <a:p>
            <a:pPr lvl="1"/>
            <a:r>
              <a:rPr lang="en-US" dirty="0">
                <a:solidFill>
                  <a:srgbClr val="3366FF"/>
                </a:solidFill>
              </a:rPr>
              <a:t>N </a:t>
            </a:r>
            <a:r>
              <a:rPr lang="en-US" dirty="0"/>
              <a:t>= number of nodes; </a:t>
            </a:r>
            <a:r>
              <a:rPr lang="en-US" dirty="0">
                <a:solidFill>
                  <a:srgbClr val="3366FF"/>
                </a:solidFill>
              </a:rPr>
              <a:t>M </a:t>
            </a:r>
            <a:r>
              <a:rPr lang="en-US" dirty="0"/>
              <a:t>= number of edges</a:t>
            </a:r>
          </a:p>
          <a:p>
            <a:pPr lvl="1"/>
            <a:r>
              <a:rPr lang="en-US" dirty="0" err="1">
                <a:solidFill>
                  <a:srgbClr val="3366FF"/>
                </a:solidFill>
              </a:rPr>
              <a:t>c(v,w</a:t>
            </a:r>
            <a:r>
              <a:rPr lang="en-US" dirty="0">
                <a:solidFill>
                  <a:srgbClr val="3366FF"/>
                </a:solidFill>
              </a:rPr>
              <a:t>) </a:t>
            </a:r>
            <a:r>
              <a:rPr lang="en-US" dirty="0"/>
              <a:t>= cost of edge </a:t>
            </a:r>
            <a:r>
              <a:rPr lang="en-US" dirty="0">
                <a:solidFill>
                  <a:srgbClr val="3366FF"/>
                </a:solidFill>
              </a:rPr>
              <a:t>(</a:t>
            </a:r>
            <a:r>
              <a:rPr lang="en-US" dirty="0" err="1">
                <a:solidFill>
                  <a:srgbClr val="3366FF"/>
                </a:solidFill>
              </a:rPr>
              <a:t>v,w</a:t>
            </a:r>
            <a:r>
              <a:rPr lang="en-US" dirty="0">
                <a:solidFill>
                  <a:srgbClr val="3366FF"/>
                </a:solidFill>
              </a:rPr>
              <a:t>)</a:t>
            </a:r>
          </a:p>
          <a:p>
            <a:pPr lvl="1"/>
            <a:endParaRPr lang="en-US" dirty="0">
              <a:solidFill>
                <a:srgbClr val="3366FF"/>
              </a:solidFill>
            </a:endParaRPr>
          </a:p>
          <a:p>
            <a:pPr lvl="1"/>
            <a:r>
              <a:rPr lang="en-US" dirty="0" err="1">
                <a:solidFill>
                  <a:srgbClr val="3366FF"/>
                </a:solidFill>
              </a:rPr>
              <a:t>u(v,w</a:t>
            </a:r>
            <a:r>
              <a:rPr lang="en-US" dirty="0">
                <a:solidFill>
                  <a:srgbClr val="3366FF"/>
                </a:solidFill>
              </a:rPr>
              <a:t>) </a:t>
            </a:r>
            <a:r>
              <a:rPr lang="en-US" dirty="0"/>
              <a:t>= capacity of edge </a:t>
            </a:r>
            <a:r>
              <a:rPr lang="en-US" dirty="0">
                <a:solidFill>
                  <a:srgbClr val="3366FF"/>
                </a:solidFill>
              </a:rPr>
              <a:t>(</a:t>
            </a:r>
            <a:r>
              <a:rPr lang="en-US" dirty="0" err="1">
                <a:solidFill>
                  <a:srgbClr val="3366FF"/>
                </a:solidFill>
              </a:rPr>
              <a:t>v,w</a:t>
            </a:r>
            <a:r>
              <a:rPr lang="en-US" dirty="0">
                <a:solidFill>
                  <a:srgbClr val="3366FF"/>
                </a:solidFill>
              </a:rPr>
              <a:t>)</a:t>
            </a:r>
          </a:p>
          <a:p>
            <a:endParaRPr lang="en-US" dirty="0"/>
          </a:p>
          <a:p>
            <a:r>
              <a:rPr lang="en-US" dirty="0"/>
              <a:t>Capacity of the edge: the maximum amount of flow on the edge</a:t>
            </a:r>
            <a:endParaRPr lang="en-US" dirty="0">
              <a:solidFill>
                <a:srgbClr val="3366FF"/>
              </a:solidFill>
            </a:endParaRP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2256165"/>
            <a:ext cx="8229600" cy="1715767"/>
          </a:xfrm>
          <a:prstGeom prst="rect">
            <a:avLst/>
          </a:prstGeom>
          <a:solidFill>
            <a:schemeClr val="accent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Modeling the Network</a:t>
            </a:r>
          </a:p>
        </p:txBody>
      </p:sp>
      <p:sp>
        <p:nvSpPr>
          <p:cNvPr id="3" name="Content Placeholder 2"/>
          <p:cNvSpPr>
            <a:spLocks noGrp="1"/>
          </p:cNvSpPr>
          <p:nvPr>
            <p:ph idx="1"/>
          </p:nvPr>
        </p:nvSpPr>
        <p:spPr/>
        <p:txBody>
          <a:bodyPr>
            <a:normAutofit fontScale="92500" lnSpcReduction="20000"/>
          </a:bodyPr>
          <a:lstStyle/>
          <a:p>
            <a:r>
              <a:rPr lang="en-US" dirty="0">
                <a:solidFill>
                  <a:schemeClr val="bg1">
                    <a:lumMod val="75000"/>
                  </a:schemeClr>
                </a:solidFill>
              </a:rPr>
              <a:t>The network is modeled as a directed graph G</a:t>
            </a:r>
          </a:p>
          <a:p>
            <a:pPr lvl="1"/>
            <a:endParaRPr lang="en-US" dirty="0">
              <a:solidFill>
                <a:srgbClr val="3366FF"/>
              </a:solidFill>
            </a:endParaRPr>
          </a:p>
          <a:p>
            <a:pPr lvl="1"/>
            <a:r>
              <a:rPr lang="en-US" dirty="0">
                <a:solidFill>
                  <a:srgbClr val="3366FF"/>
                </a:solidFill>
              </a:rPr>
              <a:t>V</a:t>
            </a:r>
            <a:r>
              <a:rPr lang="en-US" dirty="0"/>
              <a:t> = Set of nodes; </a:t>
            </a:r>
            <a:r>
              <a:rPr lang="en-US" dirty="0">
                <a:solidFill>
                  <a:srgbClr val="3366FF"/>
                </a:solidFill>
              </a:rPr>
              <a:t>E </a:t>
            </a:r>
            <a:r>
              <a:rPr lang="en-US" dirty="0"/>
              <a:t>= Set of edges</a:t>
            </a:r>
          </a:p>
          <a:p>
            <a:pPr lvl="1"/>
            <a:r>
              <a:rPr lang="en-US" dirty="0">
                <a:solidFill>
                  <a:srgbClr val="3366FF"/>
                </a:solidFill>
              </a:rPr>
              <a:t>N </a:t>
            </a:r>
            <a:r>
              <a:rPr lang="en-US" dirty="0"/>
              <a:t>= number of nodes; </a:t>
            </a:r>
            <a:r>
              <a:rPr lang="en-US" dirty="0">
                <a:solidFill>
                  <a:srgbClr val="3366FF"/>
                </a:solidFill>
              </a:rPr>
              <a:t>M </a:t>
            </a:r>
            <a:r>
              <a:rPr lang="en-US" dirty="0"/>
              <a:t>= number of edges</a:t>
            </a:r>
          </a:p>
          <a:p>
            <a:pPr lvl="1"/>
            <a:r>
              <a:rPr lang="en-US" dirty="0" err="1">
                <a:solidFill>
                  <a:srgbClr val="3366FF"/>
                </a:solidFill>
              </a:rPr>
              <a:t>c(v,w</a:t>
            </a:r>
            <a:r>
              <a:rPr lang="en-US" dirty="0">
                <a:solidFill>
                  <a:srgbClr val="3366FF"/>
                </a:solidFill>
              </a:rPr>
              <a:t>) </a:t>
            </a:r>
            <a:r>
              <a:rPr lang="en-US" dirty="0"/>
              <a:t>= cost of edge </a:t>
            </a:r>
            <a:r>
              <a:rPr lang="en-US" dirty="0">
                <a:solidFill>
                  <a:srgbClr val="3366FF"/>
                </a:solidFill>
              </a:rPr>
              <a:t>(</a:t>
            </a:r>
            <a:r>
              <a:rPr lang="en-US" dirty="0" err="1">
                <a:solidFill>
                  <a:srgbClr val="3366FF"/>
                </a:solidFill>
              </a:rPr>
              <a:t>v,w</a:t>
            </a:r>
            <a:r>
              <a:rPr lang="en-US" dirty="0">
                <a:solidFill>
                  <a:srgbClr val="3366FF"/>
                </a:solidFill>
              </a:rPr>
              <a:t>)</a:t>
            </a:r>
          </a:p>
          <a:p>
            <a:pPr lvl="1"/>
            <a:endParaRPr lang="en-US" dirty="0">
              <a:solidFill>
                <a:srgbClr val="3366FF"/>
              </a:solidFill>
            </a:endParaRPr>
          </a:p>
          <a:p>
            <a:pPr lvl="1"/>
            <a:r>
              <a:rPr lang="en-US" dirty="0" err="1">
                <a:solidFill>
                  <a:srgbClr val="BFBFBF"/>
                </a:solidFill>
              </a:rPr>
              <a:t>u(v,w</a:t>
            </a:r>
            <a:r>
              <a:rPr lang="en-US" dirty="0">
                <a:solidFill>
                  <a:srgbClr val="BFBFBF"/>
                </a:solidFill>
              </a:rPr>
              <a:t>) = capacity of edge (</a:t>
            </a:r>
            <a:r>
              <a:rPr lang="en-US" dirty="0" err="1">
                <a:solidFill>
                  <a:srgbClr val="BFBFBF"/>
                </a:solidFill>
              </a:rPr>
              <a:t>v,w</a:t>
            </a:r>
            <a:r>
              <a:rPr lang="en-US" dirty="0">
                <a:solidFill>
                  <a:srgbClr val="BFBFBF"/>
                </a:solidFill>
              </a:rPr>
              <a:t>)</a:t>
            </a:r>
          </a:p>
          <a:p>
            <a:endParaRPr lang="en-US" dirty="0"/>
          </a:p>
          <a:p>
            <a:r>
              <a:rPr lang="en-US" dirty="0">
                <a:solidFill>
                  <a:srgbClr val="BFBFBF"/>
                </a:solidFill>
              </a:rPr>
              <a:t>Capacity of the edge: the maximum amount of flow on the edge</a:t>
            </a: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3809812"/>
            <a:ext cx="8229600" cy="2067026"/>
          </a:xfrm>
          <a:prstGeom prst="rect">
            <a:avLst/>
          </a:prstGeom>
          <a:solidFill>
            <a:schemeClr val="accent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Modeling the Network</a:t>
            </a:r>
          </a:p>
        </p:txBody>
      </p:sp>
      <p:sp>
        <p:nvSpPr>
          <p:cNvPr id="3" name="Content Placeholder 2"/>
          <p:cNvSpPr>
            <a:spLocks noGrp="1"/>
          </p:cNvSpPr>
          <p:nvPr>
            <p:ph idx="1"/>
          </p:nvPr>
        </p:nvSpPr>
        <p:spPr/>
        <p:txBody>
          <a:bodyPr>
            <a:normAutofit fontScale="92500" lnSpcReduction="20000"/>
          </a:bodyPr>
          <a:lstStyle/>
          <a:p>
            <a:r>
              <a:rPr lang="en-US" dirty="0">
                <a:solidFill>
                  <a:srgbClr val="BFBFBF"/>
                </a:solidFill>
              </a:rPr>
              <a:t>The network is modeled as a directed graph G</a:t>
            </a:r>
          </a:p>
          <a:p>
            <a:pPr lvl="1"/>
            <a:endParaRPr lang="en-US" dirty="0">
              <a:solidFill>
                <a:srgbClr val="3366FF"/>
              </a:solidFill>
            </a:endParaRPr>
          </a:p>
          <a:p>
            <a:pPr lvl="1"/>
            <a:r>
              <a:rPr lang="en-US" dirty="0">
                <a:solidFill>
                  <a:srgbClr val="BFBFBF"/>
                </a:solidFill>
              </a:rPr>
              <a:t>V = Set of nodes; E = Set of edges</a:t>
            </a:r>
          </a:p>
          <a:p>
            <a:pPr lvl="1"/>
            <a:r>
              <a:rPr lang="en-US" dirty="0">
                <a:solidFill>
                  <a:srgbClr val="BFBFBF"/>
                </a:solidFill>
              </a:rPr>
              <a:t>N = number of nodes; M = number of edges</a:t>
            </a:r>
          </a:p>
          <a:p>
            <a:pPr lvl="1"/>
            <a:r>
              <a:rPr lang="en-US" dirty="0" err="1">
                <a:solidFill>
                  <a:srgbClr val="BFBFBF"/>
                </a:solidFill>
              </a:rPr>
              <a:t>c(v,w</a:t>
            </a:r>
            <a:r>
              <a:rPr lang="en-US" dirty="0">
                <a:solidFill>
                  <a:srgbClr val="BFBFBF"/>
                </a:solidFill>
              </a:rPr>
              <a:t>) = cost of edge (</a:t>
            </a:r>
            <a:r>
              <a:rPr lang="en-US" dirty="0" err="1">
                <a:solidFill>
                  <a:srgbClr val="BFBFBF"/>
                </a:solidFill>
              </a:rPr>
              <a:t>v,w</a:t>
            </a:r>
            <a:r>
              <a:rPr lang="en-US" dirty="0">
                <a:solidFill>
                  <a:srgbClr val="BFBFBF"/>
                </a:solidFill>
              </a:rPr>
              <a:t>)</a:t>
            </a:r>
          </a:p>
          <a:p>
            <a:pPr lvl="1"/>
            <a:endParaRPr lang="en-US" dirty="0">
              <a:solidFill>
                <a:srgbClr val="3366FF"/>
              </a:solidFill>
            </a:endParaRPr>
          </a:p>
          <a:p>
            <a:pPr lvl="1"/>
            <a:r>
              <a:rPr lang="en-US" dirty="0" err="1">
                <a:solidFill>
                  <a:srgbClr val="3366FF"/>
                </a:solidFill>
              </a:rPr>
              <a:t>u(v,w</a:t>
            </a:r>
            <a:r>
              <a:rPr lang="en-US" dirty="0">
                <a:solidFill>
                  <a:srgbClr val="3366FF"/>
                </a:solidFill>
              </a:rPr>
              <a:t>) </a:t>
            </a:r>
            <a:r>
              <a:rPr lang="en-US" dirty="0"/>
              <a:t>= capacity of edge </a:t>
            </a:r>
            <a:r>
              <a:rPr lang="en-US" dirty="0">
                <a:solidFill>
                  <a:srgbClr val="3366FF"/>
                </a:solidFill>
              </a:rPr>
              <a:t>(</a:t>
            </a:r>
            <a:r>
              <a:rPr lang="en-US" dirty="0" err="1">
                <a:solidFill>
                  <a:srgbClr val="3366FF"/>
                </a:solidFill>
              </a:rPr>
              <a:t>v,w</a:t>
            </a:r>
            <a:r>
              <a:rPr lang="en-US" dirty="0">
                <a:solidFill>
                  <a:srgbClr val="3366FF"/>
                </a:solidFill>
              </a:rPr>
              <a:t>)</a:t>
            </a:r>
          </a:p>
          <a:p>
            <a:endParaRPr lang="en-US" dirty="0"/>
          </a:p>
          <a:p>
            <a:r>
              <a:rPr lang="en-US" dirty="0"/>
              <a:t>Capacity of the edge: the maximum amount of flow on the edge</a:t>
            </a:r>
            <a:endParaRPr lang="en-US" dirty="0">
              <a:solidFill>
                <a:srgbClr val="3366FF"/>
              </a:solidFill>
            </a:endParaRPr>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Modeling Demands</a:t>
            </a:r>
          </a:p>
        </p:txBody>
      </p:sp>
      <p:sp>
        <p:nvSpPr>
          <p:cNvPr id="3" name="Content Placeholder 2"/>
          <p:cNvSpPr>
            <a:spLocks noGrp="1"/>
          </p:cNvSpPr>
          <p:nvPr>
            <p:ph idx="1"/>
          </p:nvPr>
        </p:nvSpPr>
        <p:spPr/>
        <p:txBody>
          <a:bodyPr>
            <a:normAutofit/>
          </a:bodyPr>
          <a:lstStyle/>
          <a:p>
            <a:r>
              <a:rPr lang="en-US" dirty="0"/>
              <a:t>Demand of a node: The amount of the good that a node wants to consume</a:t>
            </a:r>
          </a:p>
          <a:p>
            <a:r>
              <a:rPr lang="en-US" dirty="0"/>
              <a:t>Supply of a node: The amount of the good that a node wants to produce</a:t>
            </a:r>
          </a:p>
          <a:p>
            <a:r>
              <a:rPr lang="en-US" dirty="0"/>
              <a:t>Modeled as a single number, </a:t>
            </a:r>
            <a:r>
              <a:rPr lang="en-US" dirty="0" err="1">
                <a:solidFill>
                  <a:srgbClr val="3366FF"/>
                </a:solidFill>
              </a:rPr>
              <a:t>d(v</a:t>
            </a:r>
            <a:r>
              <a:rPr lang="en-US" dirty="0">
                <a:solidFill>
                  <a:srgbClr val="3366FF"/>
                </a:solidFill>
              </a:rPr>
              <a:t>)</a:t>
            </a:r>
            <a:r>
              <a:rPr lang="en-US" dirty="0"/>
              <a:t>, for node </a:t>
            </a:r>
            <a:r>
              <a:rPr lang="en-US" dirty="0" err="1">
                <a:solidFill>
                  <a:srgbClr val="3366FF"/>
                </a:solidFill>
              </a:rPr>
              <a:t>v</a:t>
            </a:r>
            <a:endParaRPr lang="en-US" dirty="0">
              <a:solidFill>
                <a:srgbClr val="3366FF"/>
              </a:solidFill>
            </a:endParaRPr>
          </a:p>
          <a:p>
            <a:pPr lvl="1"/>
            <a:r>
              <a:rPr lang="en-US" dirty="0" err="1">
                <a:solidFill>
                  <a:srgbClr val="3366FF"/>
                </a:solidFill>
              </a:rPr>
              <a:t>d(v</a:t>
            </a:r>
            <a:r>
              <a:rPr lang="en-US" dirty="0">
                <a:solidFill>
                  <a:srgbClr val="3366FF"/>
                </a:solidFill>
              </a:rPr>
              <a:t>) </a:t>
            </a:r>
            <a:r>
              <a:rPr lang="en-US" dirty="0"/>
              <a:t>is positive for “demand nodes”</a:t>
            </a:r>
          </a:p>
          <a:p>
            <a:pPr lvl="1"/>
            <a:r>
              <a:rPr lang="en-US" dirty="0" err="1">
                <a:solidFill>
                  <a:srgbClr val="3366FF"/>
                </a:solidFill>
              </a:rPr>
              <a:t>d(v</a:t>
            </a:r>
            <a:r>
              <a:rPr lang="en-US" dirty="0">
                <a:solidFill>
                  <a:srgbClr val="3366FF"/>
                </a:solidFill>
              </a:rPr>
              <a:t>) </a:t>
            </a:r>
            <a:r>
              <a:rPr lang="en-US" dirty="0"/>
              <a:t>is negative for “supply nodes”</a:t>
            </a:r>
          </a:p>
          <a:p>
            <a:pPr lvl="1"/>
            <a:r>
              <a:rPr lang="en-US" dirty="0" err="1">
                <a:solidFill>
                  <a:srgbClr val="3366FF"/>
                </a:solidFill>
              </a:rPr>
              <a:t>d(v</a:t>
            </a:r>
            <a:r>
              <a:rPr lang="en-US" dirty="0">
                <a:solidFill>
                  <a:srgbClr val="3366FF"/>
                </a:solidFill>
              </a:rPr>
              <a:t>) = 0 </a:t>
            </a:r>
            <a:r>
              <a:rPr lang="en-US" dirty="0"/>
              <a:t>otherwise</a:t>
            </a:r>
          </a:p>
          <a:p>
            <a:pPr lvl="1"/>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3887299"/>
            <a:ext cx="9144000" cy="644688"/>
          </a:xfrm>
          <a:prstGeom prst="rect">
            <a:avLst/>
          </a:prstGeom>
          <a:solidFill>
            <a:schemeClr val="accent2">
              <a:lumMod val="20000"/>
              <a:lumOff val="80000"/>
            </a:schemeClr>
          </a:solidFill>
          <a:ln>
            <a:solidFill>
              <a:schemeClr val="accent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The Linear Program</a:t>
            </a:r>
          </a:p>
        </p:txBody>
      </p:sp>
      <p:pic>
        <p:nvPicPr>
          <p:cNvPr id="4" name="Content Placeholder 3" descr="equation.pdf"/>
          <p:cNvPicPr>
            <a:picLocks noGrp="1" noChangeAspect="1"/>
          </p:cNvPicPr>
          <p:nvPr>
            <p:ph idx="1"/>
          </p:nvPr>
        </p:nvPicPr>
        <p:blipFill>
          <a:blip r:embed="rId2"/>
          <a:srcRect t="-18950" b="-18950"/>
          <a:stretch>
            <a:fillRect/>
          </a:stretch>
        </p:blipFill>
        <p:spPr/>
      </p:pic>
      <p:sp>
        <p:nvSpPr>
          <p:cNvPr id="8" name="TextBox 7"/>
          <p:cNvSpPr txBox="1"/>
          <p:nvPr/>
        </p:nvSpPr>
        <p:spPr>
          <a:xfrm>
            <a:off x="986349" y="5957898"/>
            <a:ext cx="1656673" cy="646331"/>
          </a:xfrm>
          <a:prstGeom prst="rect">
            <a:avLst/>
          </a:prstGeom>
          <a:solidFill>
            <a:srgbClr val="F2DCDB"/>
          </a:solidFill>
        </p:spPr>
        <p:txBody>
          <a:bodyPr wrap="none" rtlCol="0">
            <a:spAutoFit/>
          </a:bodyPr>
          <a:lstStyle/>
          <a:p>
            <a:r>
              <a:rPr lang="en-US" dirty="0">
                <a:solidFill>
                  <a:schemeClr val="accent2"/>
                </a:solidFill>
              </a:rPr>
              <a:t>CONSERVATION</a:t>
            </a:r>
          </a:p>
          <a:p>
            <a:r>
              <a:rPr lang="en-US" dirty="0">
                <a:solidFill>
                  <a:schemeClr val="accent2"/>
                </a:solidFill>
              </a:rPr>
              <a:t>CONSTRAINTS</a:t>
            </a:r>
          </a:p>
        </p:txBody>
      </p:sp>
      <p:sp>
        <p:nvSpPr>
          <p:cNvPr id="12" name="Bent Arrow 11"/>
          <p:cNvSpPr/>
          <p:nvPr/>
        </p:nvSpPr>
        <p:spPr>
          <a:xfrm rot="16200000" flipV="1">
            <a:off x="2211064" y="4963945"/>
            <a:ext cx="1860250" cy="996334"/>
          </a:xfrm>
          <a:prstGeom prst="bentArrow">
            <a:avLst>
              <a:gd name="adj1" fmla="val 25000"/>
              <a:gd name="adj2" fmla="val 25830"/>
              <a:gd name="adj3" fmla="val 25000"/>
              <a:gd name="adj4" fmla="val 4375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945259" y="4968097"/>
            <a:ext cx="3741540" cy="644688"/>
          </a:xfrm>
          <a:prstGeom prst="rect">
            <a:avLst/>
          </a:prstGeom>
          <a:solidFill>
            <a:schemeClr val="accent2">
              <a:lumMod val="20000"/>
              <a:lumOff val="80000"/>
            </a:schemeClr>
          </a:solidFill>
          <a:ln>
            <a:solidFill>
              <a:schemeClr val="accent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The Linear Program</a:t>
            </a:r>
          </a:p>
        </p:txBody>
      </p:sp>
      <p:pic>
        <p:nvPicPr>
          <p:cNvPr id="4" name="Content Placeholder 3" descr="equation.pdf"/>
          <p:cNvPicPr>
            <a:picLocks noGrp="1" noChangeAspect="1"/>
          </p:cNvPicPr>
          <p:nvPr>
            <p:ph idx="1"/>
          </p:nvPr>
        </p:nvPicPr>
        <p:blipFill>
          <a:blip r:embed="rId2"/>
          <a:srcRect t="-18950" b="-18950"/>
          <a:stretch>
            <a:fillRect/>
          </a:stretch>
        </p:blipFill>
        <p:spPr/>
      </p:pic>
      <p:sp>
        <p:nvSpPr>
          <p:cNvPr id="8" name="TextBox 7"/>
          <p:cNvSpPr txBox="1"/>
          <p:nvPr/>
        </p:nvSpPr>
        <p:spPr>
          <a:xfrm>
            <a:off x="1814685" y="5957898"/>
            <a:ext cx="1508007" cy="646331"/>
          </a:xfrm>
          <a:prstGeom prst="rect">
            <a:avLst/>
          </a:prstGeom>
          <a:solidFill>
            <a:srgbClr val="F2DCDB"/>
          </a:solidFill>
        </p:spPr>
        <p:txBody>
          <a:bodyPr wrap="none" rtlCol="0">
            <a:spAutoFit/>
          </a:bodyPr>
          <a:lstStyle/>
          <a:p>
            <a:r>
              <a:rPr lang="en-US" dirty="0">
                <a:solidFill>
                  <a:schemeClr val="accent2"/>
                </a:solidFill>
              </a:rPr>
              <a:t>CAPACITY</a:t>
            </a:r>
          </a:p>
          <a:p>
            <a:r>
              <a:rPr lang="en-US" dirty="0">
                <a:solidFill>
                  <a:schemeClr val="accent2"/>
                </a:solidFill>
              </a:rPr>
              <a:t>CONSTRAINTS</a:t>
            </a:r>
          </a:p>
        </p:txBody>
      </p:sp>
      <p:sp>
        <p:nvSpPr>
          <p:cNvPr id="12" name="Bent Arrow 11"/>
          <p:cNvSpPr/>
          <p:nvPr/>
        </p:nvSpPr>
        <p:spPr>
          <a:xfrm rot="10800000" flipH="1" flipV="1">
            <a:off x="2875783" y="5127257"/>
            <a:ext cx="2069476" cy="830641"/>
          </a:xfrm>
          <a:prstGeom prst="bentArrow">
            <a:avLst>
              <a:gd name="adj1" fmla="val 25000"/>
              <a:gd name="adj2" fmla="val 25830"/>
              <a:gd name="adj3" fmla="val 25000"/>
              <a:gd name="adj4" fmla="val 4375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 Demands be Arbitrary?</a:t>
            </a:r>
          </a:p>
        </p:txBody>
      </p:sp>
      <p:sp>
        <p:nvSpPr>
          <p:cNvPr id="3" name="Content Placeholder 2"/>
          <p:cNvSpPr>
            <a:spLocks noGrp="1"/>
          </p:cNvSpPr>
          <p:nvPr>
            <p:ph idx="1"/>
          </p:nvPr>
        </p:nvSpPr>
        <p:spPr/>
        <p:txBody>
          <a:bodyPr/>
          <a:lstStyle/>
          <a:p>
            <a:pPr>
              <a:buNone/>
            </a:pPr>
            <a:r>
              <a:rPr lang="en-US" dirty="0"/>
              <a:t>For the problem to be feasible, should the sum of the demands be</a:t>
            </a:r>
          </a:p>
          <a:p>
            <a:pPr>
              <a:buNone/>
            </a:pPr>
            <a:endParaRPr lang="en-US" dirty="0"/>
          </a:p>
          <a:p>
            <a:pPr marL="1771650" lvl="3" indent="-514350">
              <a:buFont typeface="+mj-lt"/>
              <a:buAutoNum type="arabicPeriod"/>
            </a:pPr>
            <a:r>
              <a:rPr lang="en-US" sz="3200" dirty="0"/>
              <a:t>Strictly Negative?</a:t>
            </a:r>
          </a:p>
          <a:p>
            <a:pPr marL="1771650" lvl="3" indent="-514350">
              <a:buFont typeface="+mj-lt"/>
              <a:buAutoNum type="arabicPeriod"/>
            </a:pPr>
            <a:r>
              <a:rPr lang="en-US" sz="3200" dirty="0"/>
              <a:t>Zero</a:t>
            </a:r>
          </a:p>
          <a:p>
            <a:pPr marL="1771650" lvl="3" indent="-514350">
              <a:buFont typeface="+mj-lt"/>
              <a:buAutoNum type="arabicPeriod"/>
            </a:pPr>
            <a:r>
              <a:rPr lang="en-US" sz="3200" dirty="0"/>
              <a:t>Strictly Positive?</a:t>
            </a:r>
          </a:p>
          <a:p>
            <a:pPr marL="1771650" lvl="3" indent="-514350">
              <a:buFont typeface="+mj-lt"/>
              <a:buAutoNum type="arabicPeriod"/>
            </a:pPr>
            <a:r>
              <a:rPr lang="en-US" sz="3200" dirty="0"/>
              <a:t>Doesn’t matter.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3074489" y="3809812"/>
            <a:ext cx="3741540" cy="644688"/>
          </a:xfrm>
          <a:prstGeom prst="rect">
            <a:avLst/>
          </a:prstGeom>
          <a:solidFill>
            <a:schemeClr val="accent2">
              <a:lumMod val="20000"/>
              <a:lumOff val="80000"/>
            </a:schemeClr>
          </a:solidFill>
          <a:ln>
            <a:solidFill>
              <a:schemeClr val="accent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The Linear Program</a:t>
            </a:r>
          </a:p>
        </p:txBody>
      </p:sp>
      <p:pic>
        <p:nvPicPr>
          <p:cNvPr id="4" name="Content Placeholder 3" descr="equation.pdf"/>
          <p:cNvPicPr>
            <a:picLocks noGrp="1" noChangeAspect="1"/>
          </p:cNvPicPr>
          <p:nvPr>
            <p:ph idx="1"/>
          </p:nvPr>
        </p:nvPicPr>
        <p:blipFill>
          <a:blip r:embed="rId2"/>
          <a:srcRect t="-18950" b="-18950"/>
          <a:stretch>
            <a:fillRect/>
          </a:stretch>
        </p:blipFill>
        <p:spPr/>
      </p:pic>
      <p:sp>
        <p:nvSpPr>
          <p:cNvPr id="15" name="TextBox 14"/>
          <p:cNvSpPr txBox="1"/>
          <p:nvPr/>
        </p:nvSpPr>
        <p:spPr>
          <a:xfrm>
            <a:off x="900782" y="5802997"/>
            <a:ext cx="3275256" cy="646331"/>
          </a:xfrm>
          <a:prstGeom prst="rect">
            <a:avLst/>
          </a:prstGeom>
          <a:solidFill>
            <a:srgbClr val="F2DCDB"/>
          </a:solidFill>
        </p:spPr>
        <p:txBody>
          <a:bodyPr wrap="none" rtlCol="0">
            <a:spAutoFit/>
          </a:bodyPr>
          <a:lstStyle/>
          <a:p>
            <a:r>
              <a:rPr lang="en-US" dirty="0">
                <a:solidFill>
                  <a:schemeClr val="accent2"/>
                </a:solidFill>
              </a:rPr>
              <a:t>SUMS TO ZERO, WHEN SUMMED</a:t>
            </a:r>
          </a:p>
          <a:p>
            <a:r>
              <a:rPr lang="en-US" dirty="0">
                <a:solidFill>
                  <a:schemeClr val="accent2"/>
                </a:solidFill>
              </a:rPr>
              <a:t>OVER ALL NODES</a:t>
            </a:r>
          </a:p>
        </p:txBody>
      </p:sp>
      <p:sp>
        <p:nvSpPr>
          <p:cNvPr id="16" name="Bent Arrow 15"/>
          <p:cNvSpPr/>
          <p:nvPr/>
        </p:nvSpPr>
        <p:spPr>
          <a:xfrm rot="16200000" flipV="1">
            <a:off x="3744080" y="4886458"/>
            <a:ext cx="1860250" cy="996334"/>
          </a:xfrm>
          <a:prstGeom prst="bentArrow">
            <a:avLst>
              <a:gd name="adj1" fmla="val 25000"/>
              <a:gd name="adj2" fmla="val 25830"/>
              <a:gd name="adj3" fmla="val 25000"/>
              <a:gd name="adj4" fmla="val 4375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 Demands be Arbitrary?</a:t>
            </a:r>
          </a:p>
        </p:txBody>
      </p:sp>
      <p:sp>
        <p:nvSpPr>
          <p:cNvPr id="3" name="Content Placeholder 2"/>
          <p:cNvSpPr>
            <a:spLocks noGrp="1"/>
          </p:cNvSpPr>
          <p:nvPr>
            <p:ph idx="1"/>
          </p:nvPr>
        </p:nvSpPr>
        <p:spPr/>
        <p:txBody>
          <a:bodyPr/>
          <a:lstStyle/>
          <a:p>
            <a:pPr>
              <a:buNone/>
            </a:pPr>
            <a:r>
              <a:rPr lang="en-US" dirty="0"/>
              <a:t>For the problem to be feasible, should the sum of the demands be</a:t>
            </a:r>
          </a:p>
          <a:p>
            <a:pPr>
              <a:buNone/>
            </a:pPr>
            <a:endParaRPr lang="en-US" dirty="0"/>
          </a:p>
          <a:p>
            <a:pPr marL="1771650" lvl="3" indent="-514350">
              <a:buFont typeface="+mj-lt"/>
              <a:buAutoNum type="arabicPeriod"/>
            </a:pPr>
            <a:r>
              <a:rPr lang="en-US" sz="3200" dirty="0"/>
              <a:t>Strictly Negative?</a:t>
            </a:r>
          </a:p>
          <a:p>
            <a:pPr marL="1771650" lvl="3" indent="-514350">
              <a:buFont typeface="+mj-lt"/>
              <a:buAutoNum type="arabicPeriod"/>
            </a:pPr>
            <a:r>
              <a:rPr lang="en-US" sz="3200" b="1" dirty="0">
                <a:solidFill>
                  <a:schemeClr val="accent2">
                    <a:lumMod val="75000"/>
                  </a:schemeClr>
                </a:solidFill>
              </a:rPr>
              <a:t>Zero</a:t>
            </a:r>
          </a:p>
          <a:p>
            <a:pPr marL="1771650" lvl="3" indent="-514350">
              <a:buFont typeface="+mj-lt"/>
              <a:buAutoNum type="arabicPeriod"/>
            </a:pPr>
            <a:r>
              <a:rPr lang="en-US" sz="3200" dirty="0"/>
              <a:t>Strictly Positive?</a:t>
            </a:r>
          </a:p>
          <a:p>
            <a:pPr marL="1771650" lvl="3" indent="-514350">
              <a:buFont typeface="+mj-lt"/>
              <a:buAutoNum type="arabicPeriod"/>
            </a:pPr>
            <a:r>
              <a:rPr lang="en-US" sz="3200" dirty="0"/>
              <a:t>Doesn’t matter.</a:t>
            </a:r>
          </a:p>
        </p:txBody>
      </p:sp>
    </p:spTree>
    <p:extLst>
      <p:ext uri="{BB962C8B-B14F-4D97-AF65-F5344CB8AC3E}">
        <p14:creationId xmlns:p14="http://schemas.microsoft.com/office/powerpoint/2010/main" val="10985787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Reduction to MCF</a:t>
            </a:r>
          </a:p>
        </p:txBody>
      </p:sp>
      <p:sp>
        <p:nvSpPr>
          <p:cNvPr id="3" name="Content Placeholder 2"/>
          <p:cNvSpPr>
            <a:spLocks noGrp="1"/>
          </p:cNvSpPr>
          <p:nvPr>
            <p:ph idx="1"/>
          </p:nvPr>
        </p:nvSpPr>
        <p:spPr/>
        <p:txBody>
          <a:bodyPr>
            <a:normAutofit fontScale="85000" lnSpcReduction="20000"/>
          </a:bodyPr>
          <a:lstStyle/>
          <a:p>
            <a:r>
              <a:rPr lang="en-US" dirty="0"/>
              <a:t>Reduction to MCF: Model a problem using the general framework of MCF</a:t>
            </a:r>
          </a:p>
          <a:p>
            <a:r>
              <a:rPr lang="en-US" dirty="0"/>
              <a:t>Very powerful tool</a:t>
            </a:r>
          </a:p>
          <a:p>
            <a:r>
              <a:rPr lang="en-US" dirty="0"/>
              <a:t>Suppose we are reducing a problem </a:t>
            </a:r>
            <a:r>
              <a:rPr lang="en-US" dirty="0">
                <a:solidFill>
                  <a:srgbClr val="C0504D"/>
                </a:solidFill>
              </a:rPr>
              <a:t>P </a:t>
            </a:r>
            <a:r>
              <a:rPr lang="en-US" dirty="0"/>
              <a:t>to MCF</a:t>
            </a:r>
          </a:p>
          <a:p>
            <a:r>
              <a:rPr lang="en-US" dirty="0"/>
              <a:t>Must specify how to obtain</a:t>
            </a:r>
          </a:p>
          <a:p>
            <a:pPr lvl="1"/>
            <a:r>
              <a:rPr lang="en-US" dirty="0"/>
              <a:t>The graph </a:t>
            </a:r>
            <a:r>
              <a:rPr lang="en-US" dirty="0">
                <a:solidFill>
                  <a:srgbClr val="3366FF"/>
                </a:solidFill>
              </a:rPr>
              <a:t>G </a:t>
            </a:r>
            <a:r>
              <a:rPr lang="en-US" dirty="0"/>
              <a:t>(nodes, edges)</a:t>
            </a:r>
          </a:p>
          <a:p>
            <a:pPr lvl="1"/>
            <a:r>
              <a:rPr lang="en-US" dirty="0"/>
              <a:t>Edge capacities </a:t>
            </a:r>
            <a:r>
              <a:rPr lang="en-US" dirty="0" err="1">
                <a:solidFill>
                  <a:srgbClr val="3366FF"/>
                </a:solidFill>
              </a:rPr>
              <a:t>u</a:t>
            </a:r>
            <a:r>
              <a:rPr lang="en-US" dirty="0">
                <a:solidFill>
                  <a:srgbClr val="3366FF"/>
                </a:solidFill>
              </a:rPr>
              <a:t> </a:t>
            </a:r>
            <a:r>
              <a:rPr lang="en-US" dirty="0"/>
              <a:t>and costs </a:t>
            </a:r>
            <a:r>
              <a:rPr lang="en-US" dirty="0" err="1">
                <a:solidFill>
                  <a:srgbClr val="3366FF"/>
                </a:solidFill>
              </a:rPr>
              <a:t>c</a:t>
            </a:r>
            <a:endParaRPr lang="en-US" dirty="0">
              <a:solidFill>
                <a:srgbClr val="3366FF"/>
              </a:solidFill>
            </a:endParaRPr>
          </a:p>
          <a:p>
            <a:pPr lvl="1"/>
            <a:r>
              <a:rPr lang="en-US" dirty="0"/>
              <a:t>Node demands </a:t>
            </a:r>
            <a:r>
              <a:rPr lang="en-US" dirty="0" err="1">
                <a:solidFill>
                  <a:srgbClr val="3366FF"/>
                </a:solidFill>
              </a:rPr>
              <a:t>d</a:t>
            </a:r>
            <a:endParaRPr lang="en-US" dirty="0"/>
          </a:p>
          <a:p>
            <a:pPr>
              <a:buNone/>
            </a:pPr>
            <a:r>
              <a:rPr lang="en-US" dirty="0"/>
              <a:t>from the parameters of the given problem </a:t>
            </a:r>
            <a:r>
              <a:rPr lang="en-US" dirty="0">
                <a:solidFill>
                  <a:srgbClr val="800000"/>
                </a:solidFill>
              </a:rPr>
              <a:t>P</a:t>
            </a:r>
          </a:p>
          <a:p>
            <a:r>
              <a:rPr lang="en-US" dirty="0"/>
              <a:t>Must specify how the solution </a:t>
            </a:r>
            <a:r>
              <a:rPr lang="en-US" b="1" dirty="0" err="1"/>
              <a:t>x</a:t>
            </a:r>
            <a:r>
              <a:rPr lang="en-US" b="1" dirty="0"/>
              <a:t> </a:t>
            </a:r>
            <a:r>
              <a:rPr lang="en-US" dirty="0"/>
              <a:t>to MCF gives a solution to </a:t>
            </a:r>
            <a:r>
              <a:rPr lang="en-US" dirty="0">
                <a:solidFill>
                  <a:srgbClr val="800000"/>
                </a:solidFill>
              </a:rPr>
              <a:t>P</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Simple Reduction</a:t>
            </a:r>
          </a:p>
        </p:txBody>
      </p:sp>
      <p:sp>
        <p:nvSpPr>
          <p:cNvPr id="3" name="Content Placeholder 2"/>
          <p:cNvSpPr>
            <a:spLocks noGrp="1"/>
          </p:cNvSpPr>
          <p:nvPr>
            <p:ph idx="1"/>
          </p:nvPr>
        </p:nvSpPr>
        <p:spPr/>
        <p:txBody>
          <a:bodyPr>
            <a:normAutofit lnSpcReduction="10000"/>
          </a:bodyPr>
          <a:lstStyle/>
          <a:p>
            <a:r>
              <a:rPr lang="en-US" dirty="0"/>
              <a:t>Reducing s-t Shortest Paths to MCF</a:t>
            </a:r>
          </a:p>
          <a:p>
            <a:pPr lvl="1"/>
            <a:r>
              <a:rPr lang="en-US" dirty="0"/>
              <a:t>Use the same graph </a:t>
            </a:r>
            <a:r>
              <a:rPr lang="en-US" dirty="0">
                <a:solidFill>
                  <a:srgbClr val="3366FF"/>
                </a:solidFill>
              </a:rPr>
              <a:t>G</a:t>
            </a:r>
            <a:r>
              <a:rPr lang="en-US" dirty="0"/>
              <a:t> and the given costs </a:t>
            </a:r>
            <a:r>
              <a:rPr lang="en-US" dirty="0">
                <a:solidFill>
                  <a:srgbClr val="3366FF"/>
                </a:solidFill>
              </a:rPr>
              <a:t>c</a:t>
            </a:r>
          </a:p>
          <a:p>
            <a:pPr lvl="1"/>
            <a:r>
              <a:rPr lang="en-US" dirty="0"/>
              <a:t>Set </a:t>
            </a:r>
            <a:r>
              <a:rPr lang="en-US" dirty="0" err="1">
                <a:solidFill>
                  <a:srgbClr val="3366FF"/>
                </a:solidFill>
              </a:rPr>
              <a:t>d(s</a:t>
            </a:r>
            <a:r>
              <a:rPr lang="en-US" dirty="0">
                <a:solidFill>
                  <a:srgbClr val="3366FF"/>
                </a:solidFill>
              </a:rPr>
              <a:t>) = -1</a:t>
            </a:r>
            <a:r>
              <a:rPr lang="en-US" dirty="0"/>
              <a:t>, </a:t>
            </a:r>
            <a:r>
              <a:rPr lang="en-US" dirty="0" err="1">
                <a:solidFill>
                  <a:srgbClr val="3366FF"/>
                </a:solidFill>
              </a:rPr>
              <a:t>d(t</a:t>
            </a:r>
            <a:r>
              <a:rPr lang="en-US" dirty="0">
                <a:solidFill>
                  <a:srgbClr val="3366FF"/>
                </a:solidFill>
              </a:rPr>
              <a:t>) = 1</a:t>
            </a:r>
            <a:r>
              <a:rPr lang="en-US" dirty="0"/>
              <a:t>, </a:t>
            </a:r>
            <a:r>
              <a:rPr lang="en-US" dirty="0" err="1">
                <a:solidFill>
                  <a:srgbClr val="3366FF"/>
                </a:solidFill>
              </a:rPr>
              <a:t>d(v</a:t>
            </a:r>
            <a:r>
              <a:rPr lang="en-US" dirty="0">
                <a:solidFill>
                  <a:srgbClr val="3366FF"/>
                </a:solidFill>
              </a:rPr>
              <a:t>) = 0 </a:t>
            </a:r>
            <a:r>
              <a:rPr lang="en-US" dirty="0"/>
              <a:t>for all other nodes</a:t>
            </a:r>
          </a:p>
          <a:p>
            <a:pPr lvl="1"/>
            <a:r>
              <a:rPr lang="en-US" dirty="0"/>
              <a:t>Set </a:t>
            </a:r>
            <a:r>
              <a:rPr lang="en-US" dirty="0" err="1">
                <a:solidFill>
                  <a:srgbClr val="3366FF"/>
                </a:solidFill>
              </a:rPr>
              <a:t>u(v,w</a:t>
            </a:r>
            <a:r>
              <a:rPr lang="en-US" dirty="0">
                <a:solidFill>
                  <a:srgbClr val="3366FF"/>
                </a:solidFill>
              </a:rPr>
              <a:t>) = 1 </a:t>
            </a:r>
            <a:r>
              <a:rPr lang="en-US" dirty="0"/>
              <a:t>for all edges </a:t>
            </a:r>
            <a:r>
              <a:rPr lang="en-US" dirty="0">
                <a:solidFill>
                  <a:srgbClr val="3366FF"/>
                </a:solidFill>
              </a:rPr>
              <a:t>(</a:t>
            </a:r>
            <a:r>
              <a:rPr lang="en-US" dirty="0" err="1">
                <a:solidFill>
                  <a:srgbClr val="3366FF"/>
                </a:solidFill>
              </a:rPr>
              <a:t>v,w</a:t>
            </a:r>
            <a:r>
              <a:rPr lang="en-US" dirty="0">
                <a:solidFill>
                  <a:srgbClr val="3366FF"/>
                </a:solidFill>
              </a:rPr>
              <a:t>)</a:t>
            </a:r>
            <a:br>
              <a:rPr lang="en-US" dirty="0">
                <a:solidFill>
                  <a:srgbClr val="3366FF"/>
                </a:solidFill>
              </a:rPr>
            </a:br>
            <a:r>
              <a:rPr lang="en-US" dirty="0"/>
              <a:t>(Or, set </a:t>
            </a:r>
            <a:r>
              <a:rPr lang="en-US" dirty="0" err="1">
                <a:solidFill>
                  <a:srgbClr val="3366FF"/>
                </a:solidFill>
              </a:rPr>
              <a:t>u(v,w</a:t>
            </a:r>
            <a:r>
              <a:rPr lang="en-US" dirty="0">
                <a:solidFill>
                  <a:srgbClr val="3366FF"/>
                </a:solidFill>
              </a:rPr>
              <a:t>) = ∞ </a:t>
            </a:r>
            <a:r>
              <a:rPr lang="en-US" dirty="0"/>
              <a:t>for all edges </a:t>
            </a:r>
            <a:r>
              <a:rPr lang="en-US" dirty="0">
                <a:solidFill>
                  <a:srgbClr val="3366FF"/>
                </a:solidFill>
              </a:rPr>
              <a:t>(</a:t>
            </a:r>
            <a:r>
              <a:rPr lang="en-US" dirty="0" err="1">
                <a:solidFill>
                  <a:srgbClr val="3366FF"/>
                </a:solidFill>
              </a:rPr>
              <a:t>v,w</a:t>
            </a:r>
            <a:r>
              <a:rPr lang="en-US" dirty="0">
                <a:solidFill>
                  <a:srgbClr val="3366FF"/>
                </a:solidFill>
              </a:rPr>
              <a:t>)</a:t>
            </a:r>
            <a:r>
              <a:rPr lang="en-US" dirty="0"/>
              <a:t>)</a:t>
            </a:r>
            <a:endParaRPr lang="en-US" dirty="0">
              <a:solidFill>
                <a:srgbClr val="3366FF"/>
              </a:solidFill>
            </a:endParaRPr>
          </a:p>
          <a:p>
            <a:pPr lvl="1"/>
            <a:r>
              <a:rPr lang="en-US" dirty="0"/>
              <a:t>The solution </a:t>
            </a:r>
            <a:r>
              <a:rPr lang="en-US" dirty="0" err="1">
                <a:solidFill>
                  <a:srgbClr val="3366FF"/>
                </a:solidFill>
              </a:rPr>
              <a:t>x(v,w</a:t>
            </a:r>
            <a:r>
              <a:rPr lang="en-US" dirty="0">
                <a:solidFill>
                  <a:srgbClr val="3366FF"/>
                </a:solidFill>
              </a:rPr>
              <a:t>)</a:t>
            </a:r>
            <a:r>
              <a:rPr lang="en-US" dirty="0"/>
              <a:t> to the MCF is also a solution to the shortest path problem</a:t>
            </a:r>
          </a:p>
          <a:p>
            <a:r>
              <a:rPr lang="en-US" dirty="0"/>
              <a:t>Hence, MCF is more general than shortest paths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Simple Example</a:t>
            </a:r>
          </a:p>
        </p:txBody>
      </p:sp>
      <p:sp>
        <p:nvSpPr>
          <p:cNvPr id="3" name="Content Placeholder 2"/>
          <p:cNvSpPr>
            <a:spLocks noGrp="1"/>
          </p:cNvSpPr>
          <p:nvPr>
            <p:ph idx="1"/>
          </p:nvPr>
        </p:nvSpPr>
        <p:spPr/>
        <p:txBody>
          <a:bodyPr/>
          <a:lstStyle/>
          <a:p>
            <a:pPr>
              <a:buNone/>
            </a:pPr>
            <a:r>
              <a:rPr lang="en-US" dirty="0"/>
              <a:t>Every edge has a cost and a capacity, written as </a:t>
            </a:r>
            <a:r>
              <a:rPr lang="en-US" dirty="0">
                <a:solidFill>
                  <a:srgbClr val="3366FF"/>
                </a:solidFill>
              </a:rPr>
              <a:t>(</a:t>
            </a:r>
            <a:r>
              <a:rPr lang="en-US" dirty="0" err="1">
                <a:solidFill>
                  <a:srgbClr val="3366FF"/>
                </a:solidFill>
              </a:rPr>
              <a:t>c</a:t>
            </a:r>
            <a:r>
              <a:rPr lang="en-US" dirty="0">
                <a:solidFill>
                  <a:srgbClr val="3366FF"/>
                </a:solidFill>
              </a:rPr>
              <a:t>, </a:t>
            </a:r>
            <a:r>
              <a:rPr lang="en-US" dirty="0" err="1">
                <a:solidFill>
                  <a:srgbClr val="3366FF"/>
                </a:solidFill>
              </a:rPr>
              <a:t>u</a:t>
            </a:r>
            <a:r>
              <a:rPr lang="en-US" dirty="0">
                <a:solidFill>
                  <a:srgbClr val="3366FF"/>
                </a:solidFill>
              </a:rPr>
              <a:t>)</a:t>
            </a:r>
          </a:p>
        </p:txBody>
      </p:sp>
      <p:sp>
        <p:nvSpPr>
          <p:cNvPr id="28" name="Oval 4"/>
          <p:cNvSpPr>
            <a:spLocks noChangeArrowheads="1"/>
          </p:cNvSpPr>
          <p:nvPr/>
        </p:nvSpPr>
        <p:spPr bwMode="auto">
          <a:xfrm>
            <a:off x="2491417" y="4464950"/>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29" name="Oval 5"/>
          <p:cNvSpPr>
            <a:spLocks noChangeArrowheads="1"/>
          </p:cNvSpPr>
          <p:nvPr/>
        </p:nvSpPr>
        <p:spPr bwMode="auto">
          <a:xfrm>
            <a:off x="4167817" y="3398150"/>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30" name="Oval 6"/>
          <p:cNvSpPr>
            <a:spLocks noChangeArrowheads="1"/>
          </p:cNvSpPr>
          <p:nvPr/>
        </p:nvSpPr>
        <p:spPr bwMode="auto">
          <a:xfrm>
            <a:off x="4015417" y="5912750"/>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31" name="Oval 7"/>
          <p:cNvSpPr>
            <a:spLocks noChangeArrowheads="1"/>
          </p:cNvSpPr>
          <p:nvPr/>
        </p:nvSpPr>
        <p:spPr bwMode="auto">
          <a:xfrm>
            <a:off x="6911017" y="4236350"/>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32" name="Oval 8"/>
          <p:cNvSpPr>
            <a:spLocks noChangeArrowheads="1"/>
          </p:cNvSpPr>
          <p:nvPr/>
        </p:nvSpPr>
        <p:spPr bwMode="auto">
          <a:xfrm>
            <a:off x="5768017" y="5607950"/>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cxnSp>
        <p:nvCxnSpPr>
          <p:cNvPr id="33" name="AutoShape 10"/>
          <p:cNvCxnSpPr>
            <a:cxnSpLocks noChangeShapeType="1"/>
            <a:stCxn id="28" idx="1"/>
            <a:endCxn id="29" idx="2"/>
          </p:cNvCxnSpPr>
          <p:nvPr/>
        </p:nvCxnSpPr>
        <p:spPr bwMode="auto">
          <a:xfrm rot="16200000">
            <a:off x="2834317" y="3153675"/>
            <a:ext cx="1012825" cy="1654175"/>
          </a:xfrm>
          <a:prstGeom prst="curvedConnector2">
            <a:avLst/>
          </a:prstGeom>
          <a:noFill/>
          <a:ln w="9525">
            <a:solidFill>
              <a:schemeClr val="tx1"/>
            </a:solidFill>
            <a:round/>
            <a:headEnd/>
            <a:tailEnd type="triangle" w="med" len="med"/>
          </a:ln>
        </p:spPr>
      </p:cxnSp>
      <p:cxnSp>
        <p:nvCxnSpPr>
          <p:cNvPr id="34" name="AutoShape 11"/>
          <p:cNvCxnSpPr>
            <a:cxnSpLocks noChangeShapeType="1"/>
            <a:stCxn id="29" idx="4"/>
            <a:endCxn id="28" idx="6"/>
          </p:cNvCxnSpPr>
          <p:nvPr/>
        </p:nvCxnSpPr>
        <p:spPr bwMode="auto">
          <a:xfrm rot="5400000">
            <a:off x="2948617" y="3245750"/>
            <a:ext cx="990600" cy="1600200"/>
          </a:xfrm>
          <a:prstGeom prst="curvedConnector2">
            <a:avLst/>
          </a:prstGeom>
          <a:noFill/>
          <a:ln w="9525">
            <a:solidFill>
              <a:schemeClr val="tx1"/>
            </a:solidFill>
            <a:round/>
            <a:headEnd/>
            <a:tailEnd type="triangle" w="med" len="med"/>
          </a:ln>
        </p:spPr>
      </p:cxnSp>
      <p:cxnSp>
        <p:nvCxnSpPr>
          <p:cNvPr id="35" name="AutoShape 12"/>
          <p:cNvCxnSpPr>
            <a:cxnSpLocks noChangeShapeType="1"/>
            <a:stCxn id="29" idx="6"/>
            <a:endCxn id="31" idx="1"/>
          </p:cNvCxnSpPr>
          <p:nvPr/>
        </p:nvCxnSpPr>
        <p:spPr bwMode="auto">
          <a:xfrm>
            <a:off x="4320217" y="3474350"/>
            <a:ext cx="2613025" cy="784225"/>
          </a:xfrm>
          <a:prstGeom prst="curvedConnector2">
            <a:avLst/>
          </a:prstGeom>
          <a:noFill/>
          <a:ln w="9525">
            <a:solidFill>
              <a:schemeClr val="tx1"/>
            </a:solidFill>
            <a:round/>
            <a:headEnd/>
            <a:tailEnd type="triangle" w="med" len="med"/>
          </a:ln>
        </p:spPr>
      </p:cxnSp>
      <p:cxnSp>
        <p:nvCxnSpPr>
          <p:cNvPr id="36" name="AutoShape 13"/>
          <p:cNvCxnSpPr>
            <a:cxnSpLocks noChangeShapeType="1"/>
            <a:stCxn id="32" idx="6"/>
            <a:endCxn id="31" idx="5"/>
          </p:cNvCxnSpPr>
          <p:nvPr/>
        </p:nvCxnSpPr>
        <p:spPr bwMode="auto">
          <a:xfrm flipV="1">
            <a:off x="5920417" y="4366525"/>
            <a:ext cx="1120775" cy="1317625"/>
          </a:xfrm>
          <a:prstGeom prst="curvedConnector2">
            <a:avLst/>
          </a:prstGeom>
          <a:noFill/>
          <a:ln w="9525">
            <a:solidFill>
              <a:schemeClr val="tx1"/>
            </a:solidFill>
            <a:round/>
            <a:headEnd/>
            <a:tailEnd type="triangle" w="med" len="med"/>
          </a:ln>
        </p:spPr>
      </p:cxnSp>
      <p:cxnSp>
        <p:nvCxnSpPr>
          <p:cNvPr id="37" name="AutoShape 14"/>
          <p:cNvCxnSpPr>
            <a:cxnSpLocks noChangeShapeType="1"/>
            <a:stCxn id="30" idx="6"/>
            <a:endCxn id="32" idx="3"/>
          </p:cNvCxnSpPr>
          <p:nvPr/>
        </p:nvCxnSpPr>
        <p:spPr bwMode="auto">
          <a:xfrm flipV="1">
            <a:off x="4167817" y="5738125"/>
            <a:ext cx="1622425" cy="250825"/>
          </a:xfrm>
          <a:prstGeom prst="curvedConnector2">
            <a:avLst/>
          </a:prstGeom>
          <a:noFill/>
          <a:ln w="9525">
            <a:solidFill>
              <a:schemeClr val="tx1"/>
            </a:solidFill>
            <a:round/>
            <a:headEnd/>
            <a:tailEnd type="triangle" w="med" len="med"/>
          </a:ln>
        </p:spPr>
      </p:cxnSp>
      <p:cxnSp>
        <p:nvCxnSpPr>
          <p:cNvPr id="38" name="AutoShape 20"/>
          <p:cNvCxnSpPr>
            <a:cxnSpLocks noChangeShapeType="1"/>
            <a:stCxn id="30" idx="3"/>
            <a:endCxn id="28" idx="4"/>
          </p:cNvCxnSpPr>
          <p:nvPr/>
        </p:nvCxnSpPr>
        <p:spPr bwMode="auto">
          <a:xfrm rot="16200000" flipV="1">
            <a:off x="2589842" y="4595125"/>
            <a:ext cx="1425575" cy="1470025"/>
          </a:xfrm>
          <a:prstGeom prst="curvedConnector3">
            <a:avLst>
              <a:gd name="adj1" fmla="val -17593"/>
            </a:avLst>
          </a:prstGeom>
          <a:noFill/>
          <a:ln w="9525">
            <a:solidFill>
              <a:schemeClr val="tx1"/>
            </a:solidFill>
            <a:round/>
            <a:headEnd/>
            <a:tailEnd type="triangle" w="med" len="med"/>
          </a:ln>
        </p:spPr>
      </p:cxnSp>
      <p:cxnSp>
        <p:nvCxnSpPr>
          <p:cNvPr id="39" name="AutoShape 22"/>
          <p:cNvCxnSpPr>
            <a:cxnSpLocks noChangeShapeType="1"/>
            <a:stCxn id="28" idx="5"/>
            <a:endCxn id="30" idx="0"/>
          </p:cNvCxnSpPr>
          <p:nvPr/>
        </p:nvCxnSpPr>
        <p:spPr bwMode="auto">
          <a:xfrm rot="16200000" flipH="1">
            <a:off x="2697792" y="4518925"/>
            <a:ext cx="1317625" cy="1470025"/>
          </a:xfrm>
          <a:prstGeom prst="curvedConnector3">
            <a:avLst>
              <a:gd name="adj1" fmla="val 50843"/>
            </a:avLst>
          </a:prstGeom>
          <a:noFill/>
          <a:ln w="9525">
            <a:solidFill>
              <a:schemeClr val="tx1"/>
            </a:solidFill>
            <a:round/>
            <a:headEnd/>
            <a:tailEnd type="triangle" w="med" len="med"/>
          </a:ln>
        </p:spPr>
      </p:cxnSp>
      <p:sp>
        <p:nvSpPr>
          <p:cNvPr id="40" name="Text Box 24"/>
          <p:cNvSpPr txBox="1">
            <a:spLocks noChangeArrowheads="1"/>
          </p:cNvSpPr>
          <p:nvPr/>
        </p:nvSpPr>
        <p:spPr bwMode="auto">
          <a:xfrm>
            <a:off x="5768017" y="3245750"/>
            <a:ext cx="760094"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(6,1)</a:t>
            </a:r>
            <a:endParaRPr lang="en-US" sz="2400" dirty="0"/>
          </a:p>
        </p:txBody>
      </p:sp>
      <p:sp>
        <p:nvSpPr>
          <p:cNvPr id="41" name="Text Box 25"/>
          <p:cNvSpPr txBox="1">
            <a:spLocks noChangeArrowheads="1"/>
          </p:cNvSpPr>
          <p:nvPr/>
        </p:nvSpPr>
        <p:spPr bwMode="auto">
          <a:xfrm>
            <a:off x="3634417" y="4160150"/>
            <a:ext cx="760094"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(2,1)</a:t>
            </a:r>
          </a:p>
        </p:txBody>
      </p:sp>
      <p:sp>
        <p:nvSpPr>
          <p:cNvPr id="42" name="Text Box 27"/>
          <p:cNvSpPr txBox="1">
            <a:spLocks noChangeArrowheads="1"/>
          </p:cNvSpPr>
          <p:nvPr/>
        </p:nvSpPr>
        <p:spPr bwMode="auto">
          <a:xfrm>
            <a:off x="2133595" y="5603485"/>
            <a:ext cx="760094"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(4,1)</a:t>
            </a:r>
            <a:endParaRPr lang="en-US" sz="2400" dirty="0"/>
          </a:p>
        </p:txBody>
      </p:sp>
      <p:sp>
        <p:nvSpPr>
          <p:cNvPr id="43" name="Text Box 30"/>
          <p:cNvSpPr txBox="1">
            <a:spLocks noChangeArrowheads="1"/>
          </p:cNvSpPr>
          <p:nvPr/>
        </p:nvSpPr>
        <p:spPr bwMode="auto">
          <a:xfrm>
            <a:off x="2170742" y="4276038"/>
            <a:ext cx="305041" cy="461665"/>
          </a:xfrm>
          <a:prstGeom prst="rect">
            <a:avLst/>
          </a:prstGeom>
          <a:noFill/>
          <a:ln w="9525">
            <a:noFill/>
            <a:miter lim="800000"/>
            <a:headEnd/>
            <a:tailEnd/>
          </a:ln>
        </p:spPr>
        <p:txBody>
          <a:bodyPr wrap="none">
            <a:prstTxWarp prst="textNoShape">
              <a:avLst/>
            </a:prstTxWarp>
            <a:spAutoFit/>
          </a:bodyPr>
          <a:lstStyle/>
          <a:p>
            <a:r>
              <a:rPr lang="en-US" sz="2400" dirty="0" err="1"/>
              <a:t>s</a:t>
            </a:r>
            <a:endParaRPr lang="en-US" sz="2400" dirty="0"/>
          </a:p>
        </p:txBody>
      </p:sp>
      <p:sp>
        <p:nvSpPr>
          <p:cNvPr id="44" name="Text Box 31"/>
          <p:cNvSpPr txBox="1">
            <a:spLocks noChangeArrowheads="1"/>
          </p:cNvSpPr>
          <p:nvPr/>
        </p:nvSpPr>
        <p:spPr bwMode="auto">
          <a:xfrm>
            <a:off x="7123742" y="3971238"/>
            <a:ext cx="287759" cy="461665"/>
          </a:xfrm>
          <a:prstGeom prst="rect">
            <a:avLst/>
          </a:prstGeom>
          <a:noFill/>
          <a:ln w="9525">
            <a:noFill/>
            <a:miter lim="800000"/>
            <a:headEnd/>
            <a:tailEnd/>
          </a:ln>
        </p:spPr>
        <p:txBody>
          <a:bodyPr wrap="none">
            <a:prstTxWarp prst="textNoShape">
              <a:avLst/>
            </a:prstTxWarp>
            <a:spAutoFit/>
          </a:bodyPr>
          <a:lstStyle/>
          <a:p>
            <a:r>
              <a:rPr lang="en-US" sz="2400" dirty="0" err="1"/>
              <a:t>t</a:t>
            </a:r>
            <a:endParaRPr lang="en-US" sz="2400" dirty="0"/>
          </a:p>
        </p:txBody>
      </p:sp>
      <p:sp>
        <p:nvSpPr>
          <p:cNvPr id="45" name="Text Box 32"/>
          <p:cNvSpPr txBox="1">
            <a:spLocks noChangeArrowheads="1"/>
          </p:cNvSpPr>
          <p:nvPr/>
        </p:nvSpPr>
        <p:spPr bwMode="auto">
          <a:xfrm>
            <a:off x="4015417" y="2905280"/>
            <a:ext cx="354013" cy="457200"/>
          </a:xfrm>
          <a:prstGeom prst="rect">
            <a:avLst/>
          </a:prstGeom>
          <a:noFill/>
          <a:ln w="9525">
            <a:noFill/>
            <a:miter lim="800000"/>
            <a:headEnd/>
            <a:tailEnd/>
          </a:ln>
        </p:spPr>
        <p:txBody>
          <a:bodyPr wrap="none">
            <a:prstTxWarp prst="textNoShape">
              <a:avLst/>
            </a:prstTxWarp>
            <a:spAutoFit/>
          </a:bodyPr>
          <a:lstStyle/>
          <a:p>
            <a:r>
              <a:rPr lang="en-US" sz="2400" dirty="0" err="1"/>
              <a:t>p</a:t>
            </a:r>
            <a:endParaRPr lang="en-US" sz="2400" dirty="0"/>
          </a:p>
        </p:txBody>
      </p:sp>
      <p:sp>
        <p:nvSpPr>
          <p:cNvPr id="46" name="Text Box 33"/>
          <p:cNvSpPr txBox="1">
            <a:spLocks noChangeArrowheads="1"/>
          </p:cNvSpPr>
          <p:nvPr/>
        </p:nvSpPr>
        <p:spPr bwMode="auto">
          <a:xfrm>
            <a:off x="4015417" y="5912750"/>
            <a:ext cx="354013" cy="457200"/>
          </a:xfrm>
          <a:prstGeom prst="rect">
            <a:avLst/>
          </a:prstGeom>
          <a:noFill/>
          <a:ln w="9525">
            <a:noFill/>
            <a:miter lim="800000"/>
            <a:headEnd/>
            <a:tailEnd/>
          </a:ln>
        </p:spPr>
        <p:txBody>
          <a:bodyPr wrap="none">
            <a:prstTxWarp prst="textNoShape">
              <a:avLst/>
            </a:prstTxWarp>
            <a:spAutoFit/>
          </a:bodyPr>
          <a:lstStyle/>
          <a:p>
            <a:r>
              <a:rPr lang="en-US" sz="2400" dirty="0" err="1"/>
              <a:t>q</a:t>
            </a:r>
            <a:endParaRPr lang="en-US" sz="2400" dirty="0"/>
          </a:p>
        </p:txBody>
      </p:sp>
      <p:sp>
        <p:nvSpPr>
          <p:cNvPr id="47" name="Text Box 34"/>
          <p:cNvSpPr txBox="1">
            <a:spLocks noChangeArrowheads="1"/>
          </p:cNvSpPr>
          <p:nvPr/>
        </p:nvSpPr>
        <p:spPr bwMode="auto">
          <a:xfrm>
            <a:off x="5844217" y="5607950"/>
            <a:ext cx="291967" cy="461665"/>
          </a:xfrm>
          <a:prstGeom prst="rect">
            <a:avLst/>
          </a:prstGeom>
          <a:noFill/>
          <a:ln w="9525">
            <a:noFill/>
            <a:miter lim="800000"/>
            <a:headEnd/>
            <a:tailEnd/>
          </a:ln>
        </p:spPr>
        <p:txBody>
          <a:bodyPr wrap="none">
            <a:prstTxWarp prst="textNoShape">
              <a:avLst/>
            </a:prstTxWarp>
            <a:spAutoFit/>
          </a:bodyPr>
          <a:lstStyle/>
          <a:p>
            <a:r>
              <a:rPr lang="en-US" sz="2400" dirty="0" err="1"/>
              <a:t>r</a:t>
            </a:r>
            <a:endParaRPr lang="en-US" sz="2400" dirty="0"/>
          </a:p>
        </p:txBody>
      </p:sp>
      <p:sp>
        <p:nvSpPr>
          <p:cNvPr id="48" name="Text Box 35"/>
          <p:cNvSpPr txBox="1">
            <a:spLocks noChangeArrowheads="1"/>
          </p:cNvSpPr>
          <p:nvPr/>
        </p:nvSpPr>
        <p:spPr bwMode="auto">
          <a:xfrm>
            <a:off x="6758617" y="4998350"/>
            <a:ext cx="760094"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(1,1)</a:t>
            </a:r>
            <a:endParaRPr lang="en-US" sz="2400" dirty="0"/>
          </a:p>
        </p:txBody>
      </p:sp>
      <p:sp>
        <p:nvSpPr>
          <p:cNvPr id="49" name="Text Box 36"/>
          <p:cNvSpPr txBox="1">
            <a:spLocks noChangeArrowheads="1"/>
          </p:cNvSpPr>
          <p:nvPr/>
        </p:nvSpPr>
        <p:spPr bwMode="auto">
          <a:xfrm>
            <a:off x="4701217" y="5531750"/>
            <a:ext cx="760094"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(2,1)</a:t>
            </a:r>
            <a:endParaRPr lang="en-US" sz="2400" dirty="0"/>
          </a:p>
        </p:txBody>
      </p:sp>
      <p:sp>
        <p:nvSpPr>
          <p:cNvPr id="50" name="Text Box 37"/>
          <p:cNvSpPr txBox="1">
            <a:spLocks noChangeArrowheads="1"/>
          </p:cNvSpPr>
          <p:nvPr/>
        </p:nvSpPr>
        <p:spPr bwMode="auto">
          <a:xfrm>
            <a:off x="3405817" y="4859294"/>
            <a:ext cx="762000" cy="461665"/>
          </a:xfrm>
          <a:prstGeom prst="rect">
            <a:avLst/>
          </a:prstGeom>
          <a:noFill/>
          <a:ln w="9525">
            <a:noFill/>
            <a:miter lim="800000"/>
            <a:headEnd/>
            <a:tailEnd/>
          </a:ln>
        </p:spPr>
        <p:txBody>
          <a:bodyPr wrap="square">
            <a:prstTxWarp prst="textNoShape">
              <a:avLst/>
            </a:prstTxWarp>
            <a:spAutoFit/>
          </a:bodyPr>
          <a:lstStyle/>
          <a:p>
            <a:r>
              <a:rPr lang="en-US" sz="2400" dirty="0">
                <a:solidFill>
                  <a:schemeClr val="hlink"/>
                </a:solidFill>
              </a:rPr>
              <a:t>(3,1)</a:t>
            </a:r>
            <a:endParaRPr lang="en-US" sz="2400" dirty="0"/>
          </a:p>
        </p:txBody>
      </p:sp>
      <p:sp>
        <p:nvSpPr>
          <p:cNvPr id="51" name="Text Box 38"/>
          <p:cNvSpPr txBox="1">
            <a:spLocks noChangeArrowheads="1"/>
          </p:cNvSpPr>
          <p:nvPr/>
        </p:nvSpPr>
        <p:spPr bwMode="auto">
          <a:xfrm>
            <a:off x="2643817" y="3321950"/>
            <a:ext cx="760094"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(4,1)</a:t>
            </a:r>
            <a:endParaRPr lang="en-US" sz="24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Simple Example</a:t>
            </a:r>
          </a:p>
        </p:txBody>
      </p:sp>
      <p:sp>
        <p:nvSpPr>
          <p:cNvPr id="3" name="Content Placeholder 2"/>
          <p:cNvSpPr>
            <a:spLocks noGrp="1"/>
          </p:cNvSpPr>
          <p:nvPr>
            <p:ph idx="1"/>
          </p:nvPr>
        </p:nvSpPr>
        <p:spPr/>
        <p:txBody>
          <a:bodyPr/>
          <a:lstStyle/>
          <a:p>
            <a:pPr>
              <a:buNone/>
            </a:pPr>
            <a:r>
              <a:rPr lang="en-US" dirty="0"/>
              <a:t>Every node has a demand</a:t>
            </a:r>
          </a:p>
        </p:txBody>
      </p:sp>
      <p:sp>
        <p:nvSpPr>
          <p:cNvPr id="4" name="Oval 4"/>
          <p:cNvSpPr>
            <a:spLocks noChangeArrowheads="1"/>
          </p:cNvSpPr>
          <p:nvPr/>
        </p:nvSpPr>
        <p:spPr bwMode="auto">
          <a:xfrm>
            <a:off x="2491417" y="4464950"/>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5" name="Oval 5"/>
          <p:cNvSpPr>
            <a:spLocks noChangeArrowheads="1"/>
          </p:cNvSpPr>
          <p:nvPr/>
        </p:nvSpPr>
        <p:spPr bwMode="auto">
          <a:xfrm>
            <a:off x="4167817" y="3398150"/>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6" name="Oval 6"/>
          <p:cNvSpPr>
            <a:spLocks noChangeArrowheads="1"/>
          </p:cNvSpPr>
          <p:nvPr/>
        </p:nvSpPr>
        <p:spPr bwMode="auto">
          <a:xfrm>
            <a:off x="4015417" y="5912750"/>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7" name="Oval 7"/>
          <p:cNvSpPr>
            <a:spLocks noChangeArrowheads="1"/>
          </p:cNvSpPr>
          <p:nvPr/>
        </p:nvSpPr>
        <p:spPr bwMode="auto">
          <a:xfrm>
            <a:off x="6911017" y="4236350"/>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8" name="Oval 8"/>
          <p:cNvSpPr>
            <a:spLocks noChangeArrowheads="1"/>
          </p:cNvSpPr>
          <p:nvPr/>
        </p:nvSpPr>
        <p:spPr bwMode="auto">
          <a:xfrm>
            <a:off x="5768017" y="5607950"/>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cxnSp>
        <p:nvCxnSpPr>
          <p:cNvPr id="9" name="AutoShape 10"/>
          <p:cNvCxnSpPr>
            <a:cxnSpLocks noChangeShapeType="1"/>
            <a:stCxn id="4" idx="1"/>
            <a:endCxn id="5" idx="2"/>
          </p:cNvCxnSpPr>
          <p:nvPr/>
        </p:nvCxnSpPr>
        <p:spPr bwMode="auto">
          <a:xfrm rot="16200000">
            <a:off x="2834317" y="3153675"/>
            <a:ext cx="1012825" cy="1654175"/>
          </a:xfrm>
          <a:prstGeom prst="curvedConnector2">
            <a:avLst/>
          </a:prstGeom>
          <a:noFill/>
          <a:ln w="9525">
            <a:solidFill>
              <a:schemeClr val="tx1"/>
            </a:solidFill>
            <a:round/>
            <a:headEnd/>
            <a:tailEnd type="triangle" w="med" len="med"/>
          </a:ln>
        </p:spPr>
      </p:cxnSp>
      <p:cxnSp>
        <p:nvCxnSpPr>
          <p:cNvPr id="10" name="AutoShape 11"/>
          <p:cNvCxnSpPr>
            <a:cxnSpLocks noChangeShapeType="1"/>
            <a:stCxn id="5" idx="4"/>
            <a:endCxn id="4" idx="6"/>
          </p:cNvCxnSpPr>
          <p:nvPr/>
        </p:nvCxnSpPr>
        <p:spPr bwMode="auto">
          <a:xfrm rot="5400000">
            <a:off x="2948617" y="3245750"/>
            <a:ext cx="990600" cy="1600200"/>
          </a:xfrm>
          <a:prstGeom prst="curvedConnector2">
            <a:avLst/>
          </a:prstGeom>
          <a:noFill/>
          <a:ln w="9525">
            <a:solidFill>
              <a:schemeClr val="tx1"/>
            </a:solidFill>
            <a:round/>
            <a:headEnd/>
            <a:tailEnd type="triangle" w="med" len="med"/>
          </a:ln>
        </p:spPr>
      </p:cxnSp>
      <p:cxnSp>
        <p:nvCxnSpPr>
          <p:cNvPr id="11" name="AutoShape 12"/>
          <p:cNvCxnSpPr>
            <a:cxnSpLocks noChangeShapeType="1"/>
            <a:stCxn id="5" idx="6"/>
            <a:endCxn id="7" idx="1"/>
          </p:cNvCxnSpPr>
          <p:nvPr/>
        </p:nvCxnSpPr>
        <p:spPr bwMode="auto">
          <a:xfrm>
            <a:off x="4320217" y="3474350"/>
            <a:ext cx="2613025" cy="784225"/>
          </a:xfrm>
          <a:prstGeom prst="curvedConnector2">
            <a:avLst/>
          </a:prstGeom>
          <a:noFill/>
          <a:ln w="9525">
            <a:solidFill>
              <a:schemeClr val="tx1"/>
            </a:solidFill>
            <a:round/>
            <a:headEnd/>
            <a:tailEnd type="triangle" w="med" len="med"/>
          </a:ln>
        </p:spPr>
      </p:cxnSp>
      <p:cxnSp>
        <p:nvCxnSpPr>
          <p:cNvPr id="12" name="AutoShape 13"/>
          <p:cNvCxnSpPr>
            <a:cxnSpLocks noChangeShapeType="1"/>
            <a:stCxn id="8" idx="6"/>
            <a:endCxn id="7" idx="5"/>
          </p:cNvCxnSpPr>
          <p:nvPr/>
        </p:nvCxnSpPr>
        <p:spPr bwMode="auto">
          <a:xfrm flipV="1">
            <a:off x="5920417" y="4366525"/>
            <a:ext cx="1120775" cy="1317625"/>
          </a:xfrm>
          <a:prstGeom prst="curvedConnector2">
            <a:avLst/>
          </a:prstGeom>
          <a:noFill/>
          <a:ln w="9525">
            <a:solidFill>
              <a:schemeClr val="tx1"/>
            </a:solidFill>
            <a:round/>
            <a:headEnd/>
            <a:tailEnd type="triangle" w="med" len="med"/>
          </a:ln>
        </p:spPr>
      </p:cxnSp>
      <p:cxnSp>
        <p:nvCxnSpPr>
          <p:cNvPr id="13" name="AutoShape 14"/>
          <p:cNvCxnSpPr>
            <a:cxnSpLocks noChangeShapeType="1"/>
            <a:stCxn id="6" idx="6"/>
            <a:endCxn id="8" idx="3"/>
          </p:cNvCxnSpPr>
          <p:nvPr/>
        </p:nvCxnSpPr>
        <p:spPr bwMode="auto">
          <a:xfrm flipV="1">
            <a:off x="4167817" y="5738125"/>
            <a:ext cx="1622425" cy="250825"/>
          </a:xfrm>
          <a:prstGeom prst="curvedConnector2">
            <a:avLst/>
          </a:prstGeom>
          <a:noFill/>
          <a:ln w="9525">
            <a:solidFill>
              <a:schemeClr val="tx1"/>
            </a:solidFill>
            <a:round/>
            <a:headEnd/>
            <a:tailEnd type="triangle" w="med" len="med"/>
          </a:ln>
        </p:spPr>
      </p:cxnSp>
      <p:cxnSp>
        <p:nvCxnSpPr>
          <p:cNvPr id="14" name="AutoShape 20"/>
          <p:cNvCxnSpPr>
            <a:cxnSpLocks noChangeShapeType="1"/>
            <a:stCxn id="6" idx="3"/>
            <a:endCxn id="4" idx="4"/>
          </p:cNvCxnSpPr>
          <p:nvPr/>
        </p:nvCxnSpPr>
        <p:spPr bwMode="auto">
          <a:xfrm rot="16200000" flipV="1">
            <a:off x="2589842" y="4595125"/>
            <a:ext cx="1425575" cy="1470025"/>
          </a:xfrm>
          <a:prstGeom prst="curvedConnector3">
            <a:avLst>
              <a:gd name="adj1" fmla="val -17593"/>
            </a:avLst>
          </a:prstGeom>
          <a:noFill/>
          <a:ln w="9525">
            <a:solidFill>
              <a:schemeClr val="tx1"/>
            </a:solidFill>
            <a:round/>
            <a:headEnd/>
            <a:tailEnd type="triangle" w="med" len="med"/>
          </a:ln>
        </p:spPr>
      </p:cxnSp>
      <p:cxnSp>
        <p:nvCxnSpPr>
          <p:cNvPr id="15" name="AutoShape 22"/>
          <p:cNvCxnSpPr>
            <a:cxnSpLocks noChangeShapeType="1"/>
            <a:stCxn id="4" idx="5"/>
            <a:endCxn id="6" idx="0"/>
          </p:cNvCxnSpPr>
          <p:nvPr/>
        </p:nvCxnSpPr>
        <p:spPr bwMode="auto">
          <a:xfrm rot="16200000" flipH="1">
            <a:off x="2697792" y="4518925"/>
            <a:ext cx="1317625" cy="1470025"/>
          </a:xfrm>
          <a:prstGeom prst="curvedConnector3">
            <a:avLst>
              <a:gd name="adj1" fmla="val 50843"/>
            </a:avLst>
          </a:prstGeom>
          <a:noFill/>
          <a:ln w="9525">
            <a:solidFill>
              <a:schemeClr val="tx1"/>
            </a:solidFill>
            <a:round/>
            <a:headEnd/>
            <a:tailEnd type="triangle" w="med" len="med"/>
          </a:ln>
        </p:spPr>
      </p:cxnSp>
      <p:sp>
        <p:nvSpPr>
          <p:cNvPr id="16" name="Text Box 24"/>
          <p:cNvSpPr txBox="1">
            <a:spLocks noChangeArrowheads="1"/>
          </p:cNvSpPr>
          <p:nvPr/>
        </p:nvSpPr>
        <p:spPr bwMode="auto">
          <a:xfrm>
            <a:off x="5768017" y="3245750"/>
            <a:ext cx="760094"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(6,1)</a:t>
            </a:r>
            <a:endParaRPr lang="en-US" sz="2400" dirty="0"/>
          </a:p>
        </p:txBody>
      </p:sp>
      <p:sp>
        <p:nvSpPr>
          <p:cNvPr id="17" name="Text Box 25"/>
          <p:cNvSpPr txBox="1">
            <a:spLocks noChangeArrowheads="1"/>
          </p:cNvSpPr>
          <p:nvPr/>
        </p:nvSpPr>
        <p:spPr bwMode="auto">
          <a:xfrm>
            <a:off x="3634417" y="4160150"/>
            <a:ext cx="760094"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(2,1)</a:t>
            </a:r>
          </a:p>
        </p:txBody>
      </p:sp>
      <p:sp>
        <p:nvSpPr>
          <p:cNvPr id="18" name="Text Box 27"/>
          <p:cNvSpPr txBox="1">
            <a:spLocks noChangeArrowheads="1"/>
          </p:cNvSpPr>
          <p:nvPr/>
        </p:nvSpPr>
        <p:spPr bwMode="auto">
          <a:xfrm>
            <a:off x="2133595" y="5603485"/>
            <a:ext cx="760094"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(4,1)</a:t>
            </a:r>
            <a:endParaRPr lang="en-US" sz="2400" dirty="0"/>
          </a:p>
        </p:txBody>
      </p:sp>
      <p:sp>
        <p:nvSpPr>
          <p:cNvPr id="19" name="Text Box 30"/>
          <p:cNvSpPr txBox="1">
            <a:spLocks noChangeArrowheads="1"/>
          </p:cNvSpPr>
          <p:nvPr/>
        </p:nvSpPr>
        <p:spPr bwMode="auto">
          <a:xfrm>
            <a:off x="2170742" y="4276038"/>
            <a:ext cx="305041" cy="461665"/>
          </a:xfrm>
          <a:prstGeom prst="rect">
            <a:avLst/>
          </a:prstGeom>
          <a:noFill/>
          <a:ln w="9525">
            <a:noFill/>
            <a:miter lim="800000"/>
            <a:headEnd/>
            <a:tailEnd/>
          </a:ln>
        </p:spPr>
        <p:txBody>
          <a:bodyPr wrap="none">
            <a:prstTxWarp prst="textNoShape">
              <a:avLst/>
            </a:prstTxWarp>
            <a:spAutoFit/>
          </a:bodyPr>
          <a:lstStyle/>
          <a:p>
            <a:r>
              <a:rPr lang="en-US" sz="2400" dirty="0" err="1"/>
              <a:t>s</a:t>
            </a:r>
            <a:endParaRPr lang="en-US" sz="2400" dirty="0"/>
          </a:p>
        </p:txBody>
      </p:sp>
      <p:sp>
        <p:nvSpPr>
          <p:cNvPr id="20" name="Text Box 31"/>
          <p:cNvSpPr txBox="1">
            <a:spLocks noChangeArrowheads="1"/>
          </p:cNvSpPr>
          <p:nvPr/>
        </p:nvSpPr>
        <p:spPr bwMode="auto">
          <a:xfrm>
            <a:off x="7123742" y="3971238"/>
            <a:ext cx="287759" cy="461665"/>
          </a:xfrm>
          <a:prstGeom prst="rect">
            <a:avLst/>
          </a:prstGeom>
          <a:noFill/>
          <a:ln w="9525">
            <a:noFill/>
            <a:miter lim="800000"/>
            <a:headEnd/>
            <a:tailEnd/>
          </a:ln>
        </p:spPr>
        <p:txBody>
          <a:bodyPr wrap="none">
            <a:prstTxWarp prst="textNoShape">
              <a:avLst/>
            </a:prstTxWarp>
            <a:spAutoFit/>
          </a:bodyPr>
          <a:lstStyle/>
          <a:p>
            <a:r>
              <a:rPr lang="en-US" sz="2400" dirty="0" err="1"/>
              <a:t>t</a:t>
            </a:r>
            <a:endParaRPr lang="en-US" sz="2400" dirty="0"/>
          </a:p>
        </p:txBody>
      </p:sp>
      <p:sp>
        <p:nvSpPr>
          <p:cNvPr id="21" name="Text Box 32"/>
          <p:cNvSpPr txBox="1">
            <a:spLocks noChangeArrowheads="1"/>
          </p:cNvSpPr>
          <p:nvPr/>
        </p:nvSpPr>
        <p:spPr bwMode="auto">
          <a:xfrm>
            <a:off x="4015417" y="2905280"/>
            <a:ext cx="354013" cy="457200"/>
          </a:xfrm>
          <a:prstGeom prst="rect">
            <a:avLst/>
          </a:prstGeom>
          <a:noFill/>
          <a:ln w="9525">
            <a:noFill/>
            <a:miter lim="800000"/>
            <a:headEnd/>
            <a:tailEnd/>
          </a:ln>
        </p:spPr>
        <p:txBody>
          <a:bodyPr wrap="none">
            <a:prstTxWarp prst="textNoShape">
              <a:avLst/>
            </a:prstTxWarp>
            <a:spAutoFit/>
          </a:bodyPr>
          <a:lstStyle/>
          <a:p>
            <a:r>
              <a:rPr lang="en-US" sz="2400" dirty="0" err="1"/>
              <a:t>p</a:t>
            </a:r>
            <a:endParaRPr lang="en-US" sz="2400" dirty="0"/>
          </a:p>
        </p:txBody>
      </p:sp>
      <p:sp>
        <p:nvSpPr>
          <p:cNvPr id="22" name="Text Box 33"/>
          <p:cNvSpPr txBox="1">
            <a:spLocks noChangeArrowheads="1"/>
          </p:cNvSpPr>
          <p:nvPr/>
        </p:nvSpPr>
        <p:spPr bwMode="auto">
          <a:xfrm>
            <a:off x="4015417" y="5912750"/>
            <a:ext cx="354013" cy="457200"/>
          </a:xfrm>
          <a:prstGeom prst="rect">
            <a:avLst/>
          </a:prstGeom>
          <a:noFill/>
          <a:ln w="9525">
            <a:noFill/>
            <a:miter lim="800000"/>
            <a:headEnd/>
            <a:tailEnd/>
          </a:ln>
        </p:spPr>
        <p:txBody>
          <a:bodyPr wrap="none">
            <a:prstTxWarp prst="textNoShape">
              <a:avLst/>
            </a:prstTxWarp>
            <a:spAutoFit/>
          </a:bodyPr>
          <a:lstStyle/>
          <a:p>
            <a:r>
              <a:rPr lang="en-US" sz="2400" dirty="0" err="1"/>
              <a:t>q</a:t>
            </a:r>
            <a:endParaRPr lang="en-US" sz="2400" dirty="0"/>
          </a:p>
        </p:txBody>
      </p:sp>
      <p:sp>
        <p:nvSpPr>
          <p:cNvPr id="23" name="Text Box 34"/>
          <p:cNvSpPr txBox="1">
            <a:spLocks noChangeArrowheads="1"/>
          </p:cNvSpPr>
          <p:nvPr/>
        </p:nvSpPr>
        <p:spPr bwMode="auto">
          <a:xfrm>
            <a:off x="5844217" y="5607950"/>
            <a:ext cx="291967" cy="461665"/>
          </a:xfrm>
          <a:prstGeom prst="rect">
            <a:avLst/>
          </a:prstGeom>
          <a:noFill/>
          <a:ln w="9525">
            <a:noFill/>
            <a:miter lim="800000"/>
            <a:headEnd/>
            <a:tailEnd/>
          </a:ln>
        </p:spPr>
        <p:txBody>
          <a:bodyPr wrap="none">
            <a:prstTxWarp prst="textNoShape">
              <a:avLst/>
            </a:prstTxWarp>
            <a:spAutoFit/>
          </a:bodyPr>
          <a:lstStyle/>
          <a:p>
            <a:r>
              <a:rPr lang="en-US" sz="2400" dirty="0" err="1"/>
              <a:t>r</a:t>
            </a:r>
            <a:endParaRPr lang="en-US" sz="2400" dirty="0"/>
          </a:p>
        </p:txBody>
      </p:sp>
      <p:sp>
        <p:nvSpPr>
          <p:cNvPr id="24" name="Text Box 35"/>
          <p:cNvSpPr txBox="1">
            <a:spLocks noChangeArrowheads="1"/>
          </p:cNvSpPr>
          <p:nvPr/>
        </p:nvSpPr>
        <p:spPr bwMode="auto">
          <a:xfrm>
            <a:off x="6758617" y="4998350"/>
            <a:ext cx="760094"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(1,1)</a:t>
            </a:r>
            <a:endParaRPr lang="en-US" sz="2400" dirty="0"/>
          </a:p>
        </p:txBody>
      </p:sp>
      <p:sp>
        <p:nvSpPr>
          <p:cNvPr id="25" name="Text Box 36"/>
          <p:cNvSpPr txBox="1">
            <a:spLocks noChangeArrowheads="1"/>
          </p:cNvSpPr>
          <p:nvPr/>
        </p:nvSpPr>
        <p:spPr bwMode="auto">
          <a:xfrm>
            <a:off x="4701217" y="5531750"/>
            <a:ext cx="760094"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(2,1)</a:t>
            </a:r>
            <a:endParaRPr lang="en-US" sz="2400" dirty="0"/>
          </a:p>
        </p:txBody>
      </p:sp>
      <p:sp>
        <p:nvSpPr>
          <p:cNvPr id="26" name="Text Box 37"/>
          <p:cNvSpPr txBox="1">
            <a:spLocks noChangeArrowheads="1"/>
          </p:cNvSpPr>
          <p:nvPr/>
        </p:nvSpPr>
        <p:spPr bwMode="auto">
          <a:xfrm>
            <a:off x="3405817" y="4859294"/>
            <a:ext cx="762000" cy="461665"/>
          </a:xfrm>
          <a:prstGeom prst="rect">
            <a:avLst/>
          </a:prstGeom>
          <a:noFill/>
          <a:ln w="9525">
            <a:noFill/>
            <a:miter lim="800000"/>
            <a:headEnd/>
            <a:tailEnd/>
          </a:ln>
        </p:spPr>
        <p:txBody>
          <a:bodyPr wrap="square">
            <a:prstTxWarp prst="textNoShape">
              <a:avLst/>
            </a:prstTxWarp>
            <a:spAutoFit/>
          </a:bodyPr>
          <a:lstStyle/>
          <a:p>
            <a:r>
              <a:rPr lang="en-US" sz="2400" dirty="0">
                <a:solidFill>
                  <a:schemeClr val="hlink"/>
                </a:solidFill>
              </a:rPr>
              <a:t>(3,1)</a:t>
            </a:r>
            <a:endParaRPr lang="en-US" sz="2400" dirty="0"/>
          </a:p>
        </p:txBody>
      </p:sp>
      <p:sp>
        <p:nvSpPr>
          <p:cNvPr id="27" name="Text Box 38"/>
          <p:cNvSpPr txBox="1">
            <a:spLocks noChangeArrowheads="1"/>
          </p:cNvSpPr>
          <p:nvPr/>
        </p:nvSpPr>
        <p:spPr bwMode="auto">
          <a:xfrm>
            <a:off x="2643817" y="3321950"/>
            <a:ext cx="760094"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(4,1)</a:t>
            </a:r>
            <a:endParaRPr lang="en-US" sz="2400" dirty="0"/>
          </a:p>
        </p:txBody>
      </p:sp>
      <p:sp>
        <p:nvSpPr>
          <p:cNvPr id="28" name="TextBox 27"/>
          <p:cNvSpPr txBox="1"/>
          <p:nvPr/>
        </p:nvSpPr>
        <p:spPr>
          <a:xfrm>
            <a:off x="1457799" y="4356484"/>
            <a:ext cx="71294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-1</a:t>
            </a:r>
          </a:p>
        </p:txBody>
      </p:sp>
      <p:sp>
        <p:nvSpPr>
          <p:cNvPr id="29" name="TextBox 28"/>
          <p:cNvSpPr txBox="1"/>
          <p:nvPr/>
        </p:nvSpPr>
        <p:spPr>
          <a:xfrm>
            <a:off x="7518711" y="4041126"/>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1</a:t>
            </a:r>
          </a:p>
        </p:txBody>
      </p:sp>
      <p:sp>
        <p:nvSpPr>
          <p:cNvPr id="30" name="TextBox 29"/>
          <p:cNvSpPr txBox="1"/>
          <p:nvPr/>
        </p:nvSpPr>
        <p:spPr>
          <a:xfrm>
            <a:off x="3846680" y="2720614"/>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sp>
        <p:nvSpPr>
          <p:cNvPr id="31" name="TextBox 30"/>
          <p:cNvSpPr txBox="1"/>
          <p:nvPr/>
        </p:nvSpPr>
        <p:spPr>
          <a:xfrm>
            <a:off x="3846680" y="6369950"/>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sp>
        <p:nvSpPr>
          <p:cNvPr id="32" name="TextBox 31"/>
          <p:cNvSpPr txBox="1"/>
          <p:nvPr/>
        </p:nvSpPr>
        <p:spPr>
          <a:xfrm>
            <a:off x="5523080" y="5988950"/>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Simple Example</a:t>
            </a:r>
          </a:p>
        </p:txBody>
      </p:sp>
      <p:sp>
        <p:nvSpPr>
          <p:cNvPr id="3" name="Content Placeholder 2"/>
          <p:cNvSpPr>
            <a:spLocks noGrp="1"/>
          </p:cNvSpPr>
          <p:nvPr>
            <p:ph idx="1"/>
          </p:nvPr>
        </p:nvSpPr>
        <p:spPr/>
        <p:txBody>
          <a:bodyPr/>
          <a:lstStyle/>
          <a:p>
            <a:pPr>
              <a:buNone/>
            </a:pPr>
            <a:r>
              <a:rPr lang="en-US" dirty="0"/>
              <a:t>Every node has a demand </a:t>
            </a:r>
            <a:r>
              <a:rPr lang="en-US" dirty="0">
                <a:latin typeface="Cambria Math" panose="02040503050406030204" pitchFamily="18" charset="0"/>
                <a:ea typeface="Cambria Math" panose="02040503050406030204" pitchFamily="18" charset="0"/>
              </a:rPr>
              <a:t>⇒</a:t>
            </a:r>
            <a:r>
              <a:rPr lang="en-US" dirty="0"/>
              <a:t> capacities can be </a:t>
            </a:r>
            <a:r>
              <a:rPr lang="en-US" sz="3200" dirty="0">
                <a:solidFill>
                  <a:schemeClr val="hlink"/>
                </a:solidFill>
              </a:rPr>
              <a:t>∞</a:t>
            </a:r>
            <a:endParaRPr lang="en-US" dirty="0"/>
          </a:p>
        </p:txBody>
      </p:sp>
      <p:sp>
        <p:nvSpPr>
          <p:cNvPr id="4" name="Oval 4"/>
          <p:cNvSpPr>
            <a:spLocks noChangeArrowheads="1"/>
          </p:cNvSpPr>
          <p:nvPr/>
        </p:nvSpPr>
        <p:spPr bwMode="auto">
          <a:xfrm>
            <a:off x="2491417" y="4464950"/>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5" name="Oval 5"/>
          <p:cNvSpPr>
            <a:spLocks noChangeArrowheads="1"/>
          </p:cNvSpPr>
          <p:nvPr/>
        </p:nvSpPr>
        <p:spPr bwMode="auto">
          <a:xfrm>
            <a:off x="4167817" y="3398150"/>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6" name="Oval 6"/>
          <p:cNvSpPr>
            <a:spLocks noChangeArrowheads="1"/>
          </p:cNvSpPr>
          <p:nvPr/>
        </p:nvSpPr>
        <p:spPr bwMode="auto">
          <a:xfrm>
            <a:off x="4015417" y="5912750"/>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7" name="Oval 7"/>
          <p:cNvSpPr>
            <a:spLocks noChangeArrowheads="1"/>
          </p:cNvSpPr>
          <p:nvPr/>
        </p:nvSpPr>
        <p:spPr bwMode="auto">
          <a:xfrm>
            <a:off x="6911017" y="4236350"/>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8" name="Oval 8"/>
          <p:cNvSpPr>
            <a:spLocks noChangeArrowheads="1"/>
          </p:cNvSpPr>
          <p:nvPr/>
        </p:nvSpPr>
        <p:spPr bwMode="auto">
          <a:xfrm>
            <a:off x="5768017" y="5607950"/>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cxnSp>
        <p:nvCxnSpPr>
          <p:cNvPr id="9" name="AutoShape 10"/>
          <p:cNvCxnSpPr>
            <a:cxnSpLocks noChangeShapeType="1"/>
            <a:stCxn id="4" idx="1"/>
            <a:endCxn id="5" idx="2"/>
          </p:cNvCxnSpPr>
          <p:nvPr/>
        </p:nvCxnSpPr>
        <p:spPr bwMode="auto">
          <a:xfrm rot="16200000">
            <a:off x="2834317" y="3153675"/>
            <a:ext cx="1012825" cy="1654175"/>
          </a:xfrm>
          <a:prstGeom prst="curvedConnector2">
            <a:avLst/>
          </a:prstGeom>
          <a:noFill/>
          <a:ln w="9525">
            <a:solidFill>
              <a:schemeClr val="tx1"/>
            </a:solidFill>
            <a:round/>
            <a:headEnd/>
            <a:tailEnd type="triangle" w="med" len="med"/>
          </a:ln>
        </p:spPr>
      </p:cxnSp>
      <p:cxnSp>
        <p:nvCxnSpPr>
          <p:cNvPr id="10" name="AutoShape 11"/>
          <p:cNvCxnSpPr>
            <a:cxnSpLocks noChangeShapeType="1"/>
            <a:stCxn id="5" idx="4"/>
            <a:endCxn id="4" idx="6"/>
          </p:cNvCxnSpPr>
          <p:nvPr/>
        </p:nvCxnSpPr>
        <p:spPr bwMode="auto">
          <a:xfrm rot="5400000">
            <a:off x="2948617" y="3245750"/>
            <a:ext cx="990600" cy="1600200"/>
          </a:xfrm>
          <a:prstGeom prst="curvedConnector2">
            <a:avLst/>
          </a:prstGeom>
          <a:noFill/>
          <a:ln w="9525">
            <a:solidFill>
              <a:schemeClr val="tx1"/>
            </a:solidFill>
            <a:round/>
            <a:headEnd/>
            <a:tailEnd type="triangle" w="med" len="med"/>
          </a:ln>
        </p:spPr>
      </p:cxnSp>
      <p:cxnSp>
        <p:nvCxnSpPr>
          <p:cNvPr id="11" name="AutoShape 12"/>
          <p:cNvCxnSpPr>
            <a:cxnSpLocks noChangeShapeType="1"/>
            <a:stCxn id="5" idx="6"/>
            <a:endCxn id="7" idx="1"/>
          </p:cNvCxnSpPr>
          <p:nvPr/>
        </p:nvCxnSpPr>
        <p:spPr bwMode="auto">
          <a:xfrm>
            <a:off x="4320217" y="3474350"/>
            <a:ext cx="2613025" cy="784225"/>
          </a:xfrm>
          <a:prstGeom prst="curvedConnector2">
            <a:avLst/>
          </a:prstGeom>
          <a:noFill/>
          <a:ln w="9525">
            <a:solidFill>
              <a:schemeClr val="tx1"/>
            </a:solidFill>
            <a:round/>
            <a:headEnd/>
            <a:tailEnd type="triangle" w="med" len="med"/>
          </a:ln>
        </p:spPr>
      </p:cxnSp>
      <p:cxnSp>
        <p:nvCxnSpPr>
          <p:cNvPr id="12" name="AutoShape 13"/>
          <p:cNvCxnSpPr>
            <a:cxnSpLocks noChangeShapeType="1"/>
            <a:stCxn id="8" idx="6"/>
            <a:endCxn id="7" idx="5"/>
          </p:cNvCxnSpPr>
          <p:nvPr/>
        </p:nvCxnSpPr>
        <p:spPr bwMode="auto">
          <a:xfrm flipV="1">
            <a:off x="5920417" y="4366525"/>
            <a:ext cx="1120775" cy="1317625"/>
          </a:xfrm>
          <a:prstGeom prst="curvedConnector2">
            <a:avLst/>
          </a:prstGeom>
          <a:noFill/>
          <a:ln w="9525">
            <a:solidFill>
              <a:schemeClr val="tx1"/>
            </a:solidFill>
            <a:round/>
            <a:headEnd/>
            <a:tailEnd type="triangle" w="med" len="med"/>
          </a:ln>
        </p:spPr>
      </p:cxnSp>
      <p:cxnSp>
        <p:nvCxnSpPr>
          <p:cNvPr id="13" name="AutoShape 14"/>
          <p:cNvCxnSpPr>
            <a:cxnSpLocks noChangeShapeType="1"/>
            <a:stCxn id="6" idx="6"/>
            <a:endCxn id="8" idx="3"/>
          </p:cNvCxnSpPr>
          <p:nvPr/>
        </p:nvCxnSpPr>
        <p:spPr bwMode="auto">
          <a:xfrm flipV="1">
            <a:off x="4167817" y="5738125"/>
            <a:ext cx="1622425" cy="250825"/>
          </a:xfrm>
          <a:prstGeom prst="curvedConnector2">
            <a:avLst/>
          </a:prstGeom>
          <a:noFill/>
          <a:ln w="9525">
            <a:solidFill>
              <a:schemeClr val="tx1"/>
            </a:solidFill>
            <a:round/>
            <a:headEnd/>
            <a:tailEnd type="triangle" w="med" len="med"/>
          </a:ln>
        </p:spPr>
      </p:cxnSp>
      <p:cxnSp>
        <p:nvCxnSpPr>
          <p:cNvPr id="14" name="AutoShape 20"/>
          <p:cNvCxnSpPr>
            <a:cxnSpLocks noChangeShapeType="1"/>
            <a:stCxn id="6" idx="3"/>
            <a:endCxn id="4" idx="4"/>
          </p:cNvCxnSpPr>
          <p:nvPr/>
        </p:nvCxnSpPr>
        <p:spPr bwMode="auto">
          <a:xfrm rot="16200000" flipV="1">
            <a:off x="2589842" y="4595125"/>
            <a:ext cx="1425575" cy="1470025"/>
          </a:xfrm>
          <a:prstGeom prst="curvedConnector3">
            <a:avLst>
              <a:gd name="adj1" fmla="val -17593"/>
            </a:avLst>
          </a:prstGeom>
          <a:noFill/>
          <a:ln w="9525">
            <a:solidFill>
              <a:schemeClr val="tx1"/>
            </a:solidFill>
            <a:round/>
            <a:headEnd/>
            <a:tailEnd type="triangle" w="med" len="med"/>
          </a:ln>
        </p:spPr>
      </p:cxnSp>
      <p:cxnSp>
        <p:nvCxnSpPr>
          <p:cNvPr id="15" name="AutoShape 22"/>
          <p:cNvCxnSpPr>
            <a:cxnSpLocks noChangeShapeType="1"/>
            <a:stCxn id="4" idx="5"/>
            <a:endCxn id="6" idx="0"/>
          </p:cNvCxnSpPr>
          <p:nvPr/>
        </p:nvCxnSpPr>
        <p:spPr bwMode="auto">
          <a:xfrm rot="16200000" flipH="1">
            <a:off x="2697792" y="4518925"/>
            <a:ext cx="1317625" cy="1470025"/>
          </a:xfrm>
          <a:prstGeom prst="curvedConnector3">
            <a:avLst>
              <a:gd name="adj1" fmla="val 50843"/>
            </a:avLst>
          </a:prstGeom>
          <a:noFill/>
          <a:ln w="9525">
            <a:solidFill>
              <a:schemeClr val="tx1"/>
            </a:solidFill>
            <a:round/>
            <a:headEnd/>
            <a:tailEnd type="triangle" w="med" len="med"/>
          </a:ln>
        </p:spPr>
      </p:cxnSp>
      <p:sp>
        <p:nvSpPr>
          <p:cNvPr id="16" name="Text Box 24"/>
          <p:cNvSpPr txBox="1">
            <a:spLocks noChangeArrowheads="1"/>
          </p:cNvSpPr>
          <p:nvPr/>
        </p:nvSpPr>
        <p:spPr bwMode="auto">
          <a:xfrm>
            <a:off x="5768017" y="3245750"/>
            <a:ext cx="936224"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(6, ∞)</a:t>
            </a:r>
            <a:endParaRPr lang="en-US" sz="2400" dirty="0"/>
          </a:p>
        </p:txBody>
      </p:sp>
      <p:sp>
        <p:nvSpPr>
          <p:cNvPr id="17" name="Text Box 25"/>
          <p:cNvSpPr txBox="1">
            <a:spLocks noChangeArrowheads="1"/>
          </p:cNvSpPr>
          <p:nvPr/>
        </p:nvSpPr>
        <p:spPr bwMode="auto">
          <a:xfrm>
            <a:off x="3634417" y="4160150"/>
            <a:ext cx="936224"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(2, ∞)</a:t>
            </a:r>
          </a:p>
        </p:txBody>
      </p:sp>
      <p:sp>
        <p:nvSpPr>
          <p:cNvPr id="18" name="Text Box 27"/>
          <p:cNvSpPr txBox="1">
            <a:spLocks noChangeArrowheads="1"/>
          </p:cNvSpPr>
          <p:nvPr/>
        </p:nvSpPr>
        <p:spPr bwMode="auto">
          <a:xfrm>
            <a:off x="2133595" y="5603485"/>
            <a:ext cx="936224"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(4, ∞)</a:t>
            </a:r>
            <a:endParaRPr lang="en-US" sz="2400" dirty="0"/>
          </a:p>
        </p:txBody>
      </p:sp>
      <p:sp>
        <p:nvSpPr>
          <p:cNvPr id="19" name="Text Box 30"/>
          <p:cNvSpPr txBox="1">
            <a:spLocks noChangeArrowheads="1"/>
          </p:cNvSpPr>
          <p:nvPr/>
        </p:nvSpPr>
        <p:spPr bwMode="auto">
          <a:xfrm>
            <a:off x="2170742" y="4276038"/>
            <a:ext cx="305041" cy="461665"/>
          </a:xfrm>
          <a:prstGeom prst="rect">
            <a:avLst/>
          </a:prstGeom>
          <a:noFill/>
          <a:ln w="9525">
            <a:noFill/>
            <a:miter lim="800000"/>
            <a:headEnd/>
            <a:tailEnd/>
          </a:ln>
        </p:spPr>
        <p:txBody>
          <a:bodyPr wrap="none">
            <a:prstTxWarp prst="textNoShape">
              <a:avLst/>
            </a:prstTxWarp>
            <a:spAutoFit/>
          </a:bodyPr>
          <a:lstStyle/>
          <a:p>
            <a:r>
              <a:rPr lang="en-US" sz="2400" dirty="0" err="1"/>
              <a:t>s</a:t>
            </a:r>
            <a:endParaRPr lang="en-US" sz="2400" dirty="0"/>
          </a:p>
        </p:txBody>
      </p:sp>
      <p:sp>
        <p:nvSpPr>
          <p:cNvPr id="20" name="Text Box 31"/>
          <p:cNvSpPr txBox="1">
            <a:spLocks noChangeArrowheads="1"/>
          </p:cNvSpPr>
          <p:nvPr/>
        </p:nvSpPr>
        <p:spPr bwMode="auto">
          <a:xfrm>
            <a:off x="7123742" y="3971238"/>
            <a:ext cx="287759" cy="461665"/>
          </a:xfrm>
          <a:prstGeom prst="rect">
            <a:avLst/>
          </a:prstGeom>
          <a:noFill/>
          <a:ln w="9525">
            <a:noFill/>
            <a:miter lim="800000"/>
            <a:headEnd/>
            <a:tailEnd/>
          </a:ln>
        </p:spPr>
        <p:txBody>
          <a:bodyPr wrap="none">
            <a:prstTxWarp prst="textNoShape">
              <a:avLst/>
            </a:prstTxWarp>
            <a:spAutoFit/>
          </a:bodyPr>
          <a:lstStyle/>
          <a:p>
            <a:r>
              <a:rPr lang="en-US" sz="2400" dirty="0" err="1"/>
              <a:t>t</a:t>
            </a:r>
            <a:endParaRPr lang="en-US" sz="2400" dirty="0"/>
          </a:p>
        </p:txBody>
      </p:sp>
      <p:sp>
        <p:nvSpPr>
          <p:cNvPr id="21" name="Text Box 32"/>
          <p:cNvSpPr txBox="1">
            <a:spLocks noChangeArrowheads="1"/>
          </p:cNvSpPr>
          <p:nvPr/>
        </p:nvSpPr>
        <p:spPr bwMode="auto">
          <a:xfrm>
            <a:off x="4015417" y="2905280"/>
            <a:ext cx="354013" cy="457200"/>
          </a:xfrm>
          <a:prstGeom prst="rect">
            <a:avLst/>
          </a:prstGeom>
          <a:noFill/>
          <a:ln w="9525">
            <a:noFill/>
            <a:miter lim="800000"/>
            <a:headEnd/>
            <a:tailEnd/>
          </a:ln>
        </p:spPr>
        <p:txBody>
          <a:bodyPr wrap="none">
            <a:prstTxWarp prst="textNoShape">
              <a:avLst/>
            </a:prstTxWarp>
            <a:spAutoFit/>
          </a:bodyPr>
          <a:lstStyle/>
          <a:p>
            <a:r>
              <a:rPr lang="en-US" sz="2400" dirty="0" err="1"/>
              <a:t>p</a:t>
            </a:r>
            <a:endParaRPr lang="en-US" sz="2400" dirty="0"/>
          </a:p>
        </p:txBody>
      </p:sp>
      <p:sp>
        <p:nvSpPr>
          <p:cNvPr id="22" name="Text Box 33"/>
          <p:cNvSpPr txBox="1">
            <a:spLocks noChangeArrowheads="1"/>
          </p:cNvSpPr>
          <p:nvPr/>
        </p:nvSpPr>
        <p:spPr bwMode="auto">
          <a:xfrm>
            <a:off x="4015417" y="5912750"/>
            <a:ext cx="354013" cy="457200"/>
          </a:xfrm>
          <a:prstGeom prst="rect">
            <a:avLst/>
          </a:prstGeom>
          <a:noFill/>
          <a:ln w="9525">
            <a:noFill/>
            <a:miter lim="800000"/>
            <a:headEnd/>
            <a:tailEnd/>
          </a:ln>
        </p:spPr>
        <p:txBody>
          <a:bodyPr wrap="none">
            <a:prstTxWarp prst="textNoShape">
              <a:avLst/>
            </a:prstTxWarp>
            <a:spAutoFit/>
          </a:bodyPr>
          <a:lstStyle/>
          <a:p>
            <a:r>
              <a:rPr lang="en-US" sz="2400" dirty="0" err="1"/>
              <a:t>q</a:t>
            </a:r>
            <a:endParaRPr lang="en-US" sz="2400" dirty="0"/>
          </a:p>
        </p:txBody>
      </p:sp>
      <p:sp>
        <p:nvSpPr>
          <p:cNvPr id="23" name="Text Box 34"/>
          <p:cNvSpPr txBox="1">
            <a:spLocks noChangeArrowheads="1"/>
          </p:cNvSpPr>
          <p:nvPr/>
        </p:nvSpPr>
        <p:spPr bwMode="auto">
          <a:xfrm>
            <a:off x="5844217" y="5607950"/>
            <a:ext cx="291967" cy="461665"/>
          </a:xfrm>
          <a:prstGeom prst="rect">
            <a:avLst/>
          </a:prstGeom>
          <a:noFill/>
          <a:ln w="9525">
            <a:noFill/>
            <a:miter lim="800000"/>
            <a:headEnd/>
            <a:tailEnd/>
          </a:ln>
        </p:spPr>
        <p:txBody>
          <a:bodyPr wrap="none">
            <a:prstTxWarp prst="textNoShape">
              <a:avLst/>
            </a:prstTxWarp>
            <a:spAutoFit/>
          </a:bodyPr>
          <a:lstStyle/>
          <a:p>
            <a:r>
              <a:rPr lang="en-US" sz="2400" dirty="0" err="1"/>
              <a:t>r</a:t>
            </a:r>
            <a:endParaRPr lang="en-US" sz="2400" dirty="0"/>
          </a:p>
        </p:txBody>
      </p:sp>
      <p:sp>
        <p:nvSpPr>
          <p:cNvPr id="24" name="Text Box 35"/>
          <p:cNvSpPr txBox="1">
            <a:spLocks noChangeArrowheads="1"/>
          </p:cNvSpPr>
          <p:nvPr/>
        </p:nvSpPr>
        <p:spPr bwMode="auto">
          <a:xfrm>
            <a:off x="6758617" y="4998350"/>
            <a:ext cx="936224"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(1, ∞)</a:t>
            </a:r>
            <a:endParaRPr lang="en-US" sz="2400" dirty="0"/>
          </a:p>
        </p:txBody>
      </p:sp>
      <p:sp>
        <p:nvSpPr>
          <p:cNvPr id="25" name="Text Box 36"/>
          <p:cNvSpPr txBox="1">
            <a:spLocks noChangeArrowheads="1"/>
          </p:cNvSpPr>
          <p:nvPr/>
        </p:nvSpPr>
        <p:spPr bwMode="auto">
          <a:xfrm>
            <a:off x="4701217" y="5531750"/>
            <a:ext cx="936224"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(2, ∞)</a:t>
            </a:r>
            <a:endParaRPr lang="en-US" sz="2400" dirty="0"/>
          </a:p>
        </p:txBody>
      </p:sp>
      <p:sp>
        <p:nvSpPr>
          <p:cNvPr id="26" name="Text Box 37"/>
          <p:cNvSpPr txBox="1">
            <a:spLocks noChangeArrowheads="1"/>
          </p:cNvSpPr>
          <p:nvPr/>
        </p:nvSpPr>
        <p:spPr bwMode="auto">
          <a:xfrm>
            <a:off x="3405816" y="4859294"/>
            <a:ext cx="963613" cy="461665"/>
          </a:xfrm>
          <a:prstGeom prst="rect">
            <a:avLst/>
          </a:prstGeom>
          <a:noFill/>
          <a:ln w="9525">
            <a:noFill/>
            <a:miter lim="800000"/>
            <a:headEnd/>
            <a:tailEnd/>
          </a:ln>
        </p:spPr>
        <p:txBody>
          <a:bodyPr wrap="square">
            <a:prstTxWarp prst="textNoShape">
              <a:avLst/>
            </a:prstTxWarp>
            <a:spAutoFit/>
          </a:bodyPr>
          <a:lstStyle/>
          <a:p>
            <a:r>
              <a:rPr lang="en-US" sz="2400" dirty="0">
                <a:solidFill>
                  <a:schemeClr val="hlink"/>
                </a:solidFill>
              </a:rPr>
              <a:t>(3, ∞)</a:t>
            </a:r>
            <a:endParaRPr lang="en-US" sz="2400" dirty="0"/>
          </a:p>
        </p:txBody>
      </p:sp>
      <p:sp>
        <p:nvSpPr>
          <p:cNvPr id="27" name="Text Box 38"/>
          <p:cNvSpPr txBox="1">
            <a:spLocks noChangeArrowheads="1"/>
          </p:cNvSpPr>
          <p:nvPr/>
        </p:nvSpPr>
        <p:spPr bwMode="auto">
          <a:xfrm>
            <a:off x="2643817" y="3321950"/>
            <a:ext cx="866643"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(4,∞)</a:t>
            </a:r>
            <a:endParaRPr lang="en-US" sz="2400" dirty="0"/>
          </a:p>
        </p:txBody>
      </p:sp>
      <p:sp>
        <p:nvSpPr>
          <p:cNvPr id="28" name="TextBox 27"/>
          <p:cNvSpPr txBox="1"/>
          <p:nvPr/>
        </p:nvSpPr>
        <p:spPr>
          <a:xfrm>
            <a:off x="1457799" y="4356484"/>
            <a:ext cx="71294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-1</a:t>
            </a:r>
          </a:p>
        </p:txBody>
      </p:sp>
      <p:sp>
        <p:nvSpPr>
          <p:cNvPr id="29" name="TextBox 28"/>
          <p:cNvSpPr txBox="1"/>
          <p:nvPr/>
        </p:nvSpPr>
        <p:spPr>
          <a:xfrm>
            <a:off x="7518711" y="4041126"/>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1</a:t>
            </a:r>
          </a:p>
        </p:txBody>
      </p:sp>
      <p:sp>
        <p:nvSpPr>
          <p:cNvPr id="30" name="TextBox 29"/>
          <p:cNvSpPr txBox="1"/>
          <p:nvPr/>
        </p:nvSpPr>
        <p:spPr>
          <a:xfrm>
            <a:off x="3846680" y="2720614"/>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sp>
        <p:nvSpPr>
          <p:cNvPr id="31" name="TextBox 30"/>
          <p:cNvSpPr txBox="1"/>
          <p:nvPr/>
        </p:nvSpPr>
        <p:spPr>
          <a:xfrm>
            <a:off x="3846680" y="6369950"/>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sp>
        <p:nvSpPr>
          <p:cNvPr id="32" name="TextBox 31"/>
          <p:cNvSpPr txBox="1"/>
          <p:nvPr/>
        </p:nvSpPr>
        <p:spPr>
          <a:xfrm>
            <a:off x="5523080" y="5988950"/>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Infinite Capacities?</a:t>
            </a:r>
          </a:p>
        </p:txBody>
      </p:sp>
      <p:sp>
        <p:nvSpPr>
          <p:cNvPr id="3" name="Content Placeholder 2"/>
          <p:cNvSpPr>
            <a:spLocks noGrp="1"/>
          </p:cNvSpPr>
          <p:nvPr>
            <p:ph idx="1"/>
          </p:nvPr>
        </p:nvSpPr>
        <p:spPr/>
        <p:txBody>
          <a:bodyPr>
            <a:normAutofit lnSpcReduction="10000"/>
          </a:bodyPr>
          <a:lstStyle/>
          <a:p>
            <a:r>
              <a:rPr lang="en-US" dirty="0"/>
              <a:t>Can handle infinite capacity edges by just removing the capacity constraint for those edges</a:t>
            </a:r>
          </a:p>
          <a:p>
            <a:r>
              <a:rPr lang="en-US" dirty="0"/>
              <a:t>For shortest paths</a:t>
            </a:r>
          </a:p>
          <a:p>
            <a:pPr lvl="1"/>
            <a:r>
              <a:rPr lang="en-US" dirty="0"/>
              <a:t>Setting capacity = </a:t>
            </a:r>
            <a:r>
              <a:rPr lang="en-US" dirty="0">
                <a:solidFill>
                  <a:srgbClr val="3366FF"/>
                </a:solidFill>
              </a:rPr>
              <a:t>∞ </a:t>
            </a:r>
            <a:r>
              <a:rPr lang="en-US" dirty="0"/>
              <a:t>guarantees that there will never be an optimum solution if there is a negative cost cycle (better fits the spirit of the problem)</a:t>
            </a:r>
          </a:p>
          <a:p>
            <a:pPr lvl="1"/>
            <a:r>
              <a:rPr lang="en-US" dirty="0"/>
              <a:t>Setting capacity = 1 guarantees that there will be an optimum solution if there is a feasible solution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 Steps</a:t>
            </a:r>
          </a:p>
        </p:txBody>
      </p:sp>
      <p:sp>
        <p:nvSpPr>
          <p:cNvPr id="3" name="Content Placeholder 2"/>
          <p:cNvSpPr>
            <a:spLocks noGrp="1"/>
          </p:cNvSpPr>
          <p:nvPr>
            <p:ph idx="1"/>
          </p:nvPr>
        </p:nvSpPr>
        <p:spPr/>
        <p:txBody>
          <a:bodyPr/>
          <a:lstStyle/>
          <a:p>
            <a:r>
              <a:rPr lang="en-US" dirty="0"/>
              <a:t>Theory: Examine Basic Feasible Solutions</a:t>
            </a:r>
            <a:br>
              <a:rPr lang="en-US" dirty="0"/>
            </a:br>
            <a:endParaRPr lang="en-US" dirty="0"/>
          </a:p>
          <a:p>
            <a:r>
              <a:rPr lang="en-US" dirty="0"/>
              <a:t>Reductions: See two more examples</a:t>
            </a:r>
          </a:p>
          <a:p>
            <a:endParaRPr lang="en-US" dirty="0"/>
          </a:p>
          <a:p>
            <a:r>
              <a:rPr lang="en-US" dirty="0"/>
              <a:t>Hands On: Solve an example problem</a:t>
            </a:r>
          </a:p>
          <a:p>
            <a:pPr lvl="1"/>
            <a:r>
              <a:rPr lang="en-US" dirty="0"/>
              <a:t>Illustrate capacity constraints</a:t>
            </a:r>
          </a:p>
          <a:p>
            <a:pPr lvl="1"/>
            <a:r>
              <a:rPr lang="en-US" dirty="0"/>
              <a:t>A nice trick for generating the constraint matrix </a:t>
            </a:r>
            <a:r>
              <a:rPr lang="en-US" dirty="0">
                <a:solidFill>
                  <a:srgbClr val="3366FF"/>
                </a:solidFill>
              </a:rPr>
              <a:t>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Main Theorem</a:t>
            </a:r>
          </a:p>
        </p:txBody>
      </p:sp>
      <p:sp>
        <p:nvSpPr>
          <p:cNvPr id="3" name="Content Placeholder 2"/>
          <p:cNvSpPr>
            <a:spLocks noGrp="1"/>
          </p:cNvSpPr>
          <p:nvPr>
            <p:ph idx="1"/>
          </p:nvPr>
        </p:nvSpPr>
        <p:spPr/>
        <p:txBody>
          <a:bodyPr>
            <a:normAutofit fontScale="92500" lnSpcReduction="20000"/>
          </a:bodyPr>
          <a:lstStyle/>
          <a:p>
            <a:pPr>
              <a:buNone/>
            </a:pPr>
            <a:r>
              <a:rPr lang="en-US" dirty="0"/>
              <a:t>For an instance of a Minimum Cost Flow Problem, if</a:t>
            </a:r>
          </a:p>
          <a:p>
            <a:pPr>
              <a:buNone/>
            </a:pPr>
            <a:br>
              <a:rPr lang="en-US" dirty="0"/>
            </a:br>
            <a:r>
              <a:rPr lang="en-US" dirty="0"/>
              <a:t>(a) Every demand is integral</a:t>
            </a:r>
            <a:br>
              <a:rPr lang="en-US" dirty="0"/>
            </a:br>
            <a:r>
              <a:rPr lang="en-US" dirty="0"/>
              <a:t>			and</a:t>
            </a:r>
            <a:br>
              <a:rPr lang="en-US" dirty="0"/>
            </a:br>
            <a:r>
              <a:rPr lang="en-US" dirty="0"/>
              <a:t>(</a:t>
            </a:r>
            <a:r>
              <a:rPr lang="en-US" dirty="0" err="1"/>
              <a:t>b</a:t>
            </a:r>
            <a:r>
              <a:rPr lang="en-US" dirty="0"/>
              <a:t>) Every capacity is integral</a:t>
            </a:r>
            <a:br>
              <a:rPr lang="en-US" dirty="0"/>
            </a:br>
            <a:r>
              <a:rPr lang="en-US" dirty="0"/>
              <a:t>			then</a:t>
            </a:r>
            <a:br>
              <a:rPr lang="en-US" dirty="0"/>
            </a:br>
            <a:r>
              <a:rPr lang="en-US" dirty="0"/>
              <a:t>Every Basic Feasible Solution is Integral</a:t>
            </a:r>
          </a:p>
          <a:p>
            <a:endParaRPr lang="en-US" dirty="0"/>
          </a:p>
          <a:p>
            <a:r>
              <a:rPr lang="en-US" dirty="0"/>
              <a:t>Very useful, since in many applications (</a:t>
            </a:r>
            <a:r>
              <a:rPr lang="en-US" dirty="0" err="1"/>
              <a:t>eg</a:t>
            </a:r>
            <a:r>
              <a:rPr lang="en-US" dirty="0"/>
              <a:t>. Shortest paths), fractional solutions do not make sense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Proof Sketch</a:t>
            </a:r>
          </a:p>
        </p:txBody>
      </p:sp>
      <p:sp>
        <p:nvSpPr>
          <p:cNvPr id="3" name="Content Placeholder 2"/>
          <p:cNvSpPr>
            <a:spLocks noGrp="1"/>
          </p:cNvSpPr>
          <p:nvPr>
            <p:ph idx="1"/>
          </p:nvPr>
        </p:nvSpPr>
        <p:spPr/>
        <p:txBody>
          <a:bodyPr>
            <a:normAutofit fontScale="85000" lnSpcReduction="10000"/>
          </a:bodyPr>
          <a:lstStyle/>
          <a:p>
            <a:pPr marL="514350" indent="-514350">
              <a:buFont typeface="+mj-lt"/>
              <a:buAutoNum type="arabicPeriod"/>
            </a:pPr>
            <a:r>
              <a:rPr lang="en-US" dirty="0"/>
              <a:t>Start with any feasible fractional solution</a:t>
            </a:r>
            <a:br>
              <a:rPr lang="en-US" dirty="0"/>
            </a:br>
            <a:endParaRPr lang="en-US" dirty="0"/>
          </a:p>
          <a:p>
            <a:pPr marL="514350" indent="-514350">
              <a:buFont typeface="+mj-lt"/>
              <a:buAutoNum type="arabicPeriod"/>
            </a:pPr>
            <a:r>
              <a:rPr lang="en-US" dirty="0"/>
              <a:t>Find a cycle of edges (ignoring directions) such that every edge on the cycle has fractional flow</a:t>
            </a:r>
            <a:br>
              <a:rPr lang="en-US" dirty="0"/>
            </a:br>
            <a:endParaRPr lang="en-US" dirty="0"/>
          </a:p>
          <a:p>
            <a:pPr marL="514350" indent="-514350">
              <a:buFont typeface="+mj-lt"/>
              <a:buAutoNum type="arabicPeriod"/>
            </a:pPr>
            <a:r>
              <a:rPr lang="en-US" dirty="0"/>
              <a:t>Show that along this cycle, flow can be increased a little clockwise, as well as counterclockwise</a:t>
            </a:r>
          </a:p>
          <a:p>
            <a:pPr marL="514350" indent="-514350">
              <a:buNone/>
            </a:pPr>
            <a:br>
              <a:rPr lang="en-US" dirty="0"/>
            </a:br>
            <a:r>
              <a:rPr lang="en-US" dirty="0" err="1">
                <a:sym typeface="Wingdings"/>
              </a:rPr>
              <a:t></a:t>
            </a:r>
            <a:r>
              <a:rPr lang="en-US" dirty="0">
                <a:sym typeface="Wingdings"/>
              </a:rPr>
              <a:t> The original fractional solution was an average of two other feasible solutions, and hence not a BFS</a:t>
            </a:r>
            <a:endParaRPr lang="en-US" dirty="0"/>
          </a:p>
          <a:p>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Simple Example</a:t>
            </a:r>
          </a:p>
        </p:txBody>
      </p:sp>
      <p:sp>
        <p:nvSpPr>
          <p:cNvPr id="3" name="Content Placeholder 2"/>
          <p:cNvSpPr>
            <a:spLocks noGrp="1"/>
          </p:cNvSpPr>
          <p:nvPr>
            <p:ph idx="1"/>
          </p:nvPr>
        </p:nvSpPr>
        <p:spPr/>
        <p:txBody>
          <a:bodyPr>
            <a:normAutofit/>
          </a:bodyPr>
          <a:lstStyle/>
          <a:p>
            <a:pPr>
              <a:buNone/>
            </a:pPr>
            <a:r>
              <a:rPr lang="en-US" sz="2400" dirty="0"/>
              <a:t>Labels on edges are (costs, capacities)</a:t>
            </a:r>
          </a:p>
        </p:txBody>
      </p:sp>
      <p:grpSp>
        <p:nvGrpSpPr>
          <p:cNvPr id="33" name="Group 32"/>
          <p:cNvGrpSpPr/>
          <p:nvPr/>
        </p:nvGrpSpPr>
        <p:grpSpPr>
          <a:xfrm>
            <a:off x="317841" y="2404700"/>
            <a:ext cx="6703185" cy="4018668"/>
            <a:chOff x="317841" y="2404700"/>
            <a:chExt cx="6703185" cy="4018668"/>
          </a:xfrm>
        </p:grpSpPr>
        <p:sp>
          <p:nvSpPr>
            <p:cNvPr id="4" name="Oval 4"/>
            <p:cNvSpPr>
              <a:spLocks noChangeArrowheads="1"/>
            </p:cNvSpPr>
            <p:nvPr/>
          </p:nvSpPr>
          <p:spPr bwMode="auto">
            <a:xfrm>
              <a:off x="1351459" y="41490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5" name="Oval 5"/>
            <p:cNvSpPr>
              <a:spLocks noChangeArrowheads="1"/>
            </p:cNvSpPr>
            <p:nvPr/>
          </p:nvSpPr>
          <p:spPr bwMode="auto">
            <a:xfrm>
              <a:off x="3027859" y="30822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6" name="Oval 6"/>
            <p:cNvSpPr>
              <a:spLocks noChangeArrowheads="1"/>
            </p:cNvSpPr>
            <p:nvPr/>
          </p:nvSpPr>
          <p:spPr bwMode="auto">
            <a:xfrm>
              <a:off x="2875459" y="55968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7" name="Oval 7"/>
            <p:cNvSpPr>
              <a:spLocks noChangeArrowheads="1"/>
            </p:cNvSpPr>
            <p:nvPr/>
          </p:nvSpPr>
          <p:spPr bwMode="auto">
            <a:xfrm>
              <a:off x="5771059" y="39204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8" name="Oval 8"/>
            <p:cNvSpPr>
              <a:spLocks noChangeArrowheads="1"/>
            </p:cNvSpPr>
            <p:nvPr/>
          </p:nvSpPr>
          <p:spPr bwMode="auto">
            <a:xfrm>
              <a:off x="4628059" y="52920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cxnSp>
          <p:nvCxnSpPr>
            <p:cNvPr id="9" name="AutoShape 10"/>
            <p:cNvCxnSpPr>
              <a:cxnSpLocks noChangeShapeType="1"/>
              <a:stCxn id="4" idx="1"/>
              <a:endCxn id="5" idx="2"/>
            </p:cNvCxnSpPr>
            <p:nvPr/>
          </p:nvCxnSpPr>
          <p:spPr bwMode="auto">
            <a:xfrm rot="16200000">
              <a:off x="1694359" y="2837761"/>
              <a:ext cx="1012825" cy="1654175"/>
            </a:xfrm>
            <a:prstGeom prst="curvedConnector2">
              <a:avLst/>
            </a:prstGeom>
            <a:noFill/>
            <a:ln w="9525">
              <a:solidFill>
                <a:schemeClr val="tx1"/>
              </a:solidFill>
              <a:round/>
              <a:headEnd/>
              <a:tailEnd type="triangle" w="med" len="med"/>
            </a:ln>
          </p:spPr>
        </p:cxnSp>
        <p:cxnSp>
          <p:nvCxnSpPr>
            <p:cNvPr id="10" name="AutoShape 11"/>
            <p:cNvCxnSpPr>
              <a:cxnSpLocks noChangeShapeType="1"/>
              <a:stCxn id="5" idx="4"/>
              <a:endCxn id="4" idx="6"/>
            </p:cNvCxnSpPr>
            <p:nvPr/>
          </p:nvCxnSpPr>
          <p:spPr bwMode="auto">
            <a:xfrm rot="5400000">
              <a:off x="1808659" y="2929836"/>
              <a:ext cx="990600" cy="1600200"/>
            </a:xfrm>
            <a:prstGeom prst="curvedConnector2">
              <a:avLst/>
            </a:prstGeom>
            <a:noFill/>
            <a:ln w="9525">
              <a:solidFill>
                <a:schemeClr val="tx1"/>
              </a:solidFill>
              <a:round/>
              <a:headEnd/>
              <a:tailEnd type="triangle" w="med" len="med"/>
            </a:ln>
          </p:spPr>
        </p:cxnSp>
        <p:cxnSp>
          <p:nvCxnSpPr>
            <p:cNvPr id="11" name="AutoShape 12"/>
            <p:cNvCxnSpPr>
              <a:cxnSpLocks noChangeShapeType="1"/>
              <a:stCxn id="5" idx="6"/>
              <a:endCxn id="7" idx="1"/>
            </p:cNvCxnSpPr>
            <p:nvPr/>
          </p:nvCxnSpPr>
          <p:spPr bwMode="auto">
            <a:xfrm>
              <a:off x="3180259" y="3158436"/>
              <a:ext cx="2613025" cy="784225"/>
            </a:xfrm>
            <a:prstGeom prst="curvedConnector2">
              <a:avLst/>
            </a:prstGeom>
            <a:noFill/>
            <a:ln w="9525">
              <a:solidFill>
                <a:schemeClr val="tx1"/>
              </a:solidFill>
              <a:round/>
              <a:headEnd/>
              <a:tailEnd type="triangle" w="med" len="med"/>
            </a:ln>
          </p:spPr>
        </p:cxnSp>
        <p:cxnSp>
          <p:nvCxnSpPr>
            <p:cNvPr id="12" name="AutoShape 13"/>
            <p:cNvCxnSpPr>
              <a:cxnSpLocks noChangeShapeType="1"/>
              <a:stCxn id="8" idx="6"/>
              <a:endCxn id="7" idx="5"/>
            </p:cNvCxnSpPr>
            <p:nvPr/>
          </p:nvCxnSpPr>
          <p:spPr bwMode="auto">
            <a:xfrm flipV="1">
              <a:off x="4780459" y="4050611"/>
              <a:ext cx="1120775" cy="1317625"/>
            </a:xfrm>
            <a:prstGeom prst="curvedConnector2">
              <a:avLst/>
            </a:prstGeom>
            <a:noFill/>
            <a:ln w="9525">
              <a:solidFill>
                <a:schemeClr val="tx1"/>
              </a:solidFill>
              <a:round/>
              <a:headEnd/>
              <a:tailEnd type="triangle" w="med" len="med"/>
            </a:ln>
          </p:spPr>
        </p:cxnSp>
        <p:cxnSp>
          <p:nvCxnSpPr>
            <p:cNvPr id="13" name="AutoShape 14"/>
            <p:cNvCxnSpPr>
              <a:cxnSpLocks noChangeShapeType="1"/>
              <a:stCxn id="6" idx="6"/>
              <a:endCxn id="8" idx="3"/>
            </p:cNvCxnSpPr>
            <p:nvPr/>
          </p:nvCxnSpPr>
          <p:spPr bwMode="auto">
            <a:xfrm flipV="1">
              <a:off x="3027859" y="5422211"/>
              <a:ext cx="1622425" cy="250825"/>
            </a:xfrm>
            <a:prstGeom prst="curvedConnector2">
              <a:avLst/>
            </a:prstGeom>
            <a:noFill/>
            <a:ln w="9525">
              <a:solidFill>
                <a:schemeClr val="tx1"/>
              </a:solidFill>
              <a:round/>
              <a:headEnd/>
              <a:tailEnd type="triangle" w="med" len="med"/>
            </a:ln>
          </p:spPr>
        </p:cxnSp>
        <p:cxnSp>
          <p:nvCxnSpPr>
            <p:cNvPr id="14" name="AutoShape 20"/>
            <p:cNvCxnSpPr>
              <a:cxnSpLocks noChangeShapeType="1"/>
              <a:stCxn id="6" idx="3"/>
              <a:endCxn id="4" idx="4"/>
            </p:cNvCxnSpPr>
            <p:nvPr/>
          </p:nvCxnSpPr>
          <p:spPr bwMode="auto">
            <a:xfrm rot="16200000" flipV="1">
              <a:off x="1449884" y="4279211"/>
              <a:ext cx="1425575" cy="1470025"/>
            </a:xfrm>
            <a:prstGeom prst="curvedConnector3">
              <a:avLst>
                <a:gd name="adj1" fmla="val -17593"/>
              </a:avLst>
            </a:prstGeom>
            <a:noFill/>
            <a:ln w="9525">
              <a:solidFill>
                <a:schemeClr val="tx1"/>
              </a:solidFill>
              <a:round/>
              <a:headEnd/>
              <a:tailEnd type="triangle" w="med" len="med"/>
            </a:ln>
          </p:spPr>
        </p:cxnSp>
        <p:cxnSp>
          <p:nvCxnSpPr>
            <p:cNvPr id="15" name="AutoShape 22"/>
            <p:cNvCxnSpPr>
              <a:cxnSpLocks noChangeShapeType="1"/>
              <a:stCxn id="4" idx="5"/>
              <a:endCxn id="6" idx="0"/>
            </p:cNvCxnSpPr>
            <p:nvPr/>
          </p:nvCxnSpPr>
          <p:spPr bwMode="auto">
            <a:xfrm rot="16200000" flipH="1">
              <a:off x="1557834" y="4203011"/>
              <a:ext cx="1317625" cy="1470025"/>
            </a:xfrm>
            <a:prstGeom prst="curvedConnector3">
              <a:avLst>
                <a:gd name="adj1" fmla="val 50843"/>
              </a:avLst>
            </a:prstGeom>
            <a:noFill/>
            <a:ln w="9525">
              <a:solidFill>
                <a:schemeClr val="tx1"/>
              </a:solidFill>
              <a:round/>
              <a:headEnd/>
              <a:tailEnd type="triangle" w="med" len="med"/>
            </a:ln>
          </p:spPr>
        </p:cxnSp>
        <p:sp>
          <p:nvSpPr>
            <p:cNvPr id="16" name="Text Box 24"/>
            <p:cNvSpPr txBox="1">
              <a:spLocks noChangeArrowheads="1"/>
            </p:cNvSpPr>
            <p:nvPr/>
          </p:nvSpPr>
          <p:spPr bwMode="auto">
            <a:xfrm>
              <a:off x="4628059" y="2929836"/>
              <a:ext cx="760094"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(6,1)</a:t>
              </a:r>
              <a:endParaRPr lang="en-US" sz="2400" dirty="0"/>
            </a:p>
          </p:txBody>
        </p:sp>
        <p:sp>
          <p:nvSpPr>
            <p:cNvPr id="17" name="Text Box 25"/>
            <p:cNvSpPr txBox="1">
              <a:spLocks noChangeArrowheads="1"/>
            </p:cNvSpPr>
            <p:nvPr/>
          </p:nvSpPr>
          <p:spPr bwMode="auto">
            <a:xfrm>
              <a:off x="2494459" y="3844236"/>
              <a:ext cx="760093"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(2,1)</a:t>
              </a:r>
            </a:p>
          </p:txBody>
        </p:sp>
        <p:sp>
          <p:nvSpPr>
            <p:cNvPr id="18" name="Text Box 27"/>
            <p:cNvSpPr txBox="1">
              <a:spLocks noChangeArrowheads="1"/>
            </p:cNvSpPr>
            <p:nvPr/>
          </p:nvSpPr>
          <p:spPr bwMode="auto">
            <a:xfrm>
              <a:off x="993637" y="5287571"/>
              <a:ext cx="760093"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(4,1)</a:t>
              </a:r>
              <a:endParaRPr lang="en-US" sz="2400" dirty="0"/>
            </a:p>
          </p:txBody>
        </p:sp>
        <p:sp>
          <p:nvSpPr>
            <p:cNvPr id="19" name="Text Box 30"/>
            <p:cNvSpPr txBox="1">
              <a:spLocks noChangeArrowheads="1"/>
            </p:cNvSpPr>
            <p:nvPr/>
          </p:nvSpPr>
          <p:spPr bwMode="auto">
            <a:xfrm>
              <a:off x="1030784" y="3960124"/>
              <a:ext cx="305041" cy="461665"/>
            </a:xfrm>
            <a:prstGeom prst="rect">
              <a:avLst/>
            </a:prstGeom>
            <a:noFill/>
            <a:ln w="9525">
              <a:noFill/>
              <a:miter lim="800000"/>
              <a:headEnd/>
              <a:tailEnd/>
            </a:ln>
          </p:spPr>
          <p:txBody>
            <a:bodyPr wrap="none">
              <a:prstTxWarp prst="textNoShape">
                <a:avLst/>
              </a:prstTxWarp>
              <a:spAutoFit/>
            </a:bodyPr>
            <a:lstStyle/>
            <a:p>
              <a:r>
                <a:rPr lang="en-US" sz="2400" dirty="0" err="1"/>
                <a:t>s</a:t>
              </a:r>
              <a:endParaRPr lang="en-US" sz="2400" dirty="0"/>
            </a:p>
          </p:txBody>
        </p:sp>
        <p:sp>
          <p:nvSpPr>
            <p:cNvPr id="20" name="Text Box 31"/>
            <p:cNvSpPr txBox="1">
              <a:spLocks noChangeArrowheads="1"/>
            </p:cNvSpPr>
            <p:nvPr/>
          </p:nvSpPr>
          <p:spPr bwMode="auto">
            <a:xfrm>
              <a:off x="5983783" y="3655324"/>
              <a:ext cx="287759" cy="461665"/>
            </a:xfrm>
            <a:prstGeom prst="rect">
              <a:avLst/>
            </a:prstGeom>
            <a:noFill/>
            <a:ln w="9525">
              <a:noFill/>
              <a:miter lim="800000"/>
              <a:headEnd/>
              <a:tailEnd/>
            </a:ln>
          </p:spPr>
          <p:txBody>
            <a:bodyPr wrap="none">
              <a:prstTxWarp prst="textNoShape">
                <a:avLst/>
              </a:prstTxWarp>
              <a:spAutoFit/>
            </a:bodyPr>
            <a:lstStyle/>
            <a:p>
              <a:r>
                <a:rPr lang="en-US" sz="2400" dirty="0" err="1"/>
                <a:t>t</a:t>
              </a:r>
              <a:endParaRPr lang="en-US" sz="2400" dirty="0"/>
            </a:p>
          </p:txBody>
        </p:sp>
        <p:sp>
          <p:nvSpPr>
            <p:cNvPr id="21" name="Text Box 32"/>
            <p:cNvSpPr txBox="1">
              <a:spLocks noChangeArrowheads="1"/>
            </p:cNvSpPr>
            <p:nvPr/>
          </p:nvSpPr>
          <p:spPr bwMode="auto">
            <a:xfrm>
              <a:off x="2875459" y="2589366"/>
              <a:ext cx="354013" cy="457200"/>
            </a:xfrm>
            <a:prstGeom prst="rect">
              <a:avLst/>
            </a:prstGeom>
            <a:noFill/>
            <a:ln w="9525">
              <a:noFill/>
              <a:miter lim="800000"/>
              <a:headEnd/>
              <a:tailEnd/>
            </a:ln>
          </p:spPr>
          <p:txBody>
            <a:bodyPr wrap="none">
              <a:prstTxWarp prst="textNoShape">
                <a:avLst/>
              </a:prstTxWarp>
              <a:spAutoFit/>
            </a:bodyPr>
            <a:lstStyle/>
            <a:p>
              <a:r>
                <a:rPr lang="en-US" sz="2400" dirty="0" err="1"/>
                <a:t>p</a:t>
              </a:r>
              <a:endParaRPr lang="en-US" sz="2400" dirty="0"/>
            </a:p>
          </p:txBody>
        </p:sp>
        <p:sp>
          <p:nvSpPr>
            <p:cNvPr id="22" name="Text Box 33"/>
            <p:cNvSpPr txBox="1">
              <a:spLocks noChangeArrowheads="1"/>
            </p:cNvSpPr>
            <p:nvPr/>
          </p:nvSpPr>
          <p:spPr bwMode="auto">
            <a:xfrm>
              <a:off x="2875459" y="5596835"/>
              <a:ext cx="354013" cy="457200"/>
            </a:xfrm>
            <a:prstGeom prst="rect">
              <a:avLst/>
            </a:prstGeom>
            <a:noFill/>
            <a:ln w="9525">
              <a:noFill/>
              <a:miter lim="800000"/>
              <a:headEnd/>
              <a:tailEnd/>
            </a:ln>
          </p:spPr>
          <p:txBody>
            <a:bodyPr wrap="none">
              <a:prstTxWarp prst="textNoShape">
                <a:avLst/>
              </a:prstTxWarp>
              <a:spAutoFit/>
            </a:bodyPr>
            <a:lstStyle/>
            <a:p>
              <a:r>
                <a:rPr lang="en-US" sz="2400" dirty="0" err="1"/>
                <a:t>q</a:t>
              </a:r>
              <a:endParaRPr lang="en-US" sz="2400" dirty="0"/>
            </a:p>
          </p:txBody>
        </p:sp>
        <p:sp>
          <p:nvSpPr>
            <p:cNvPr id="23" name="Text Box 34"/>
            <p:cNvSpPr txBox="1">
              <a:spLocks noChangeArrowheads="1"/>
            </p:cNvSpPr>
            <p:nvPr/>
          </p:nvSpPr>
          <p:spPr bwMode="auto">
            <a:xfrm>
              <a:off x="4704259" y="5292036"/>
              <a:ext cx="291967" cy="461665"/>
            </a:xfrm>
            <a:prstGeom prst="rect">
              <a:avLst/>
            </a:prstGeom>
            <a:noFill/>
            <a:ln w="9525">
              <a:noFill/>
              <a:miter lim="800000"/>
              <a:headEnd/>
              <a:tailEnd/>
            </a:ln>
          </p:spPr>
          <p:txBody>
            <a:bodyPr wrap="none">
              <a:prstTxWarp prst="textNoShape">
                <a:avLst/>
              </a:prstTxWarp>
              <a:spAutoFit/>
            </a:bodyPr>
            <a:lstStyle/>
            <a:p>
              <a:r>
                <a:rPr lang="en-US" sz="2400" dirty="0" err="1"/>
                <a:t>r</a:t>
              </a:r>
              <a:endParaRPr lang="en-US" sz="2400" dirty="0"/>
            </a:p>
          </p:txBody>
        </p:sp>
        <p:sp>
          <p:nvSpPr>
            <p:cNvPr id="24" name="Text Box 35"/>
            <p:cNvSpPr txBox="1">
              <a:spLocks noChangeArrowheads="1"/>
            </p:cNvSpPr>
            <p:nvPr/>
          </p:nvSpPr>
          <p:spPr bwMode="auto">
            <a:xfrm>
              <a:off x="5618659" y="4682436"/>
              <a:ext cx="760093"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(1,1)</a:t>
              </a:r>
              <a:endParaRPr lang="en-US" sz="2400" dirty="0"/>
            </a:p>
          </p:txBody>
        </p:sp>
        <p:sp>
          <p:nvSpPr>
            <p:cNvPr id="25" name="Text Box 36"/>
            <p:cNvSpPr txBox="1">
              <a:spLocks noChangeArrowheads="1"/>
            </p:cNvSpPr>
            <p:nvPr/>
          </p:nvSpPr>
          <p:spPr bwMode="auto">
            <a:xfrm>
              <a:off x="3561260" y="5215836"/>
              <a:ext cx="760093"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(2,1)</a:t>
              </a:r>
              <a:endParaRPr lang="en-US" sz="2400" dirty="0"/>
            </a:p>
          </p:txBody>
        </p:sp>
        <p:sp>
          <p:nvSpPr>
            <p:cNvPr id="26" name="Text Box 37"/>
            <p:cNvSpPr txBox="1">
              <a:spLocks noChangeArrowheads="1"/>
            </p:cNvSpPr>
            <p:nvPr/>
          </p:nvSpPr>
          <p:spPr bwMode="auto">
            <a:xfrm>
              <a:off x="2265859" y="4543380"/>
              <a:ext cx="762000" cy="461665"/>
            </a:xfrm>
            <a:prstGeom prst="rect">
              <a:avLst/>
            </a:prstGeom>
            <a:noFill/>
            <a:ln w="9525">
              <a:noFill/>
              <a:miter lim="800000"/>
              <a:headEnd/>
              <a:tailEnd/>
            </a:ln>
          </p:spPr>
          <p:txBody>
            <a:bodyPr wrap="square">
              <a:prstTxWarp prst="textNoShape">
                <a:avLst/>
              </a:prstTxWarp>
              <a:spAutoFit/>
            </a:bodyPr>
            <a:lstStyle/>
            <a:p>
              <a:r>
                <a:rPr lang="en-US" sz="2400" dirty="0">
                  <a:solidFill>
                    <a:schemeClr val="hlink"/>
                  </a:solidFill>
                </a:rPr>
                <a:t>(3,1)</a:t>
              </a:r>
              <a:endParaRPr lang="en-US" sz="2400" dirty="0"/>
            </a:p>
          </p:txBody>
        </p:sp>
        <p:sp>
          <p:nvSpPr>
            <p:cNvPr id="27" name="Text Box 38"/>
            <p:cNvSpPr txBox="1">
              <a:spLocks noChangeArrowheads="1"/>
            </p:cNvSpPr>
            <p:nvPr/>
          </p:nvSpPr>
          <p:spPr bwMode="auto">
            <a:xfrm>
              <a:off x="1503859" y="3006035"/>
              <a:ext cx="760093"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(4,1)</a:t>
              </a:r>
              <a:endParaRPr lang="en-US" sz="2400" dirty="0"/>
            </a:p>
          </p:txBody>
        </p:sp>
        <p:sp>
          <p:nvSpPr>
            <p:cNvPr id="28" name="TextBox 27"/>
            <p:cNvSpPr txBox="1"/>
            <p:nvPr/>
          </p:nvSpPr>
          <p:spPr>
            <a:xfrm>
              <a:off x="317841" y="4040570"/>
              <a:ext cx="71294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-1</a:t>
              </a:r>
            </a:p>
          </p:txBody>
        </p:sp>
        <p:sp>
          <p:nvSpPr>
            <p:cNvPr id="29" name="TextBox 28"/>
            <p:cNvSpPr txBox="1"/>
            <p:nvPr/>
          </p:nvSpPr>
          <p:spPr>
            <a:xfrm>
              <a:off x="6378753" y="3725212"/>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1</a:t>
              </a:r>
            </a:p>
          </p:txBody>
        </p:sp>
        <p:sp>
          <p:nvSpPr>
            <p:cNvPr id="30" name="TextBox 29"/>
            <p:cNvSpPr txBox="1"/>
            <p:nvPr/>
          </p:nvSpPr>
          <p:spPr>
            <a:xfrm>
              <a:off x="2706721" y="2404700"/>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sp>
          <p:nvSpPr>
            <p:cNvPr id="31" name="TextBox 30"/>
            <p:cNvSpPr txBox="1"/>
            <p:nvPr/>
          </p:nvSpPr>
          <p:spPr>
            <a:xfrm>
              <a:off x="2706721" y="6054036"/>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sp>
          <p:nvSpPr>
            <p:cNvPr id="32" name="TextBox 31"/>
            <p:cNvSpPr txBox="1"/>
            <p:nvPr/>
          </p:nvSpPr>
          <p:spPr>
            <a:xfrm>
              <a:off x="4383121" y="5673036"/>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 1: Start With a Fractional Solution</a:t>
            </a:r>
          </a:p>
        </p:txBody>
      </p:sp>
      <p:sp>
        <p:nvSpPr>
          <p:cNvPr id="3" name="Content Placeholder 2"/>
          <p:cNvSpPr>
            <a:spLocks noGrp="1"/>
          </p:cNvSpPr>
          <p:nvPr>
            <p:ph idx="1"/>
          </p:nvPr>
        </p:nvSpPr>
        <p:spPr/>
        <p:txBody>
          <a:bodyPr>
            <a:normAutofit/>
          </a:bodyPr>
          <a:lstStyle/>
          <a:p>
            <a:pPr>
              <a:buNone/>
            </a:pPr>
            <a:r>
              <a:rPr lang="en-US" sz="2400" dirty="0"/>
              <a:t>Labels on edges are flows</a:t>
            </a:r>
          </a:p>
        </p:txBody>
      </p:sp>
      <p:grpSp>
        <p:nvGrpSpPr>
          <p:cNvPr id="33" name="Group 32"/>
          <p:cNvGrpSpPr/>
          <p:nvPr/>
        </p:nvGrpSpPr>
        <p:grpSpPr>
          <a:xfrm>
            <a:off x="317841" y="2404700"/>
            <a:ext cx="6703185" cy="4018668"/>
            <a:chOff x="317841" y="2404700"/>
            <a:chExt cx="6703185" cy="4018668"/>
          </a:xfrm>
        </p:grpSpPr>
        <p:sp>
          <p:nvSpPr>
            <p:cNvPr id="4" name="Oval 4"/>
            <p:cNvSpPr>
              <a:spLocks noChangeArrowheads="1"/>
            </p:cNvSpPr>
            <p:nvPr/>
          </p:nvSpPr>
          <p:spPr bwMode="auto">
            <a:xfrm>
              <a:off x="1351459" y="41490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5" name="Oval 5"/>
            <p:cNvSpPr>
              <a:spLocks noChangeArrowheads="1"/>
            </p:cNvSpPr>
            <p:nvPr/>
          </p:nvSpPr>
          <p:spPr bwMode="auto">
            <a:xfrm>
              <a:off x="3027859" y="30822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6" name="Oval 6"/>
            <p:cNvSpPr>
              <a:spLocks noChangeArrowheads="1"/>
            </p:cNvSpPr>
            <p:nvPr/>
          </p:nvSpPr>
          <p:spPr bwMode="auto">
            <a:xfrm>
              <a:off x="2875459" y="55968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7" name="Oval 7"/>
            <p:cNvSpPr>
              <a:spLocks noChangeArrowheads="1"/>
            </p:cNvSpPr>
            <p:nvPr/>
          </p:nvSpPr>
          <p:spPr bwMode="auto">
            <a:xfrm>
              <a:off x="5771059" y="39204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8" name="Oval 8"/>
            <p:cNvSpPr>
              <a:spLocks noChangeArrowheads="1"/>
            </p:cNvSpPr>
            <p:nvPr/>
          </p:nvSpPr>
          <p:spPr bwMode="auto">
            <a:xfrm>
              <a:off x="4628059" y="52920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cxnSp>
          <p:nvCxnSpPr>
            <p:cNvPr id="9" name="AutoShape 10"/>
            <p:cNvCxnSpPr>
              <a:cxnSpLocks noChangeShapeType="1"/>
              <a:stCxn id="4" idx="1"/>
              <a:endCxn id="5" idx="2"/>
            </p:cNvCxnSpPr>
            <p:nvPr/>
          </p:nvCxnSpPr>
          <p:spPr bwMode="auto">
            <a:xfrm rot="16200000">
              <a:off x="1694359" y="2837761"/>
              <a:ext cx="1012825" cy="1654175"/>
            </a:xfrm>
            <a:prstGeom prst="curvedConnector2">
              <a:avLst/>
            </a:prstGeom>
            <a:noFill/>
            <a:ln w="9525">
              <a:solidFill>
                <a:schemeClr val="tx1"/>
              </a:solidFill>
              <a:round/>
              <a:headEnd/>
              <a:tailEnd type="triangle" w="med" len="med"/>
            </a:ln>
          </p:spPr>
        </p:cxnSp>
        <p:cxnSp>
          <p:nvCxnSpPr>
            <p:cNvPr id="10" name="AutoShape 11"/>
            <p:cNvCxnSpPr>
              <a:cxnSpLocks noChangeShapeType="1"/>
              <a:stCxn id="5" idx="4"/>
              <a:endCxn id="4" idx="6"/>
            </p:cNvCxnSpPr>
            <p:nvPr/>
          </p:nvCxnSpPr>
          <p:spPr bwMode="auto">
            <a:xfrm rot="5400000">
              <a:off x="1808659" y="2929836"/>
              <a:ext cx="990600" cy="1600200"/>
            </a:xfrm>
            <a:prstGeom prst="curvedConnector2">
              <a:avLst/>
            </a:prstGeom>
            <a:noFill/>
            <a:ln w="9525">
              <a:solidFill>
                <a:schemeClr val="tx1"/>
              </a:solidFill>
              <a:round/>
              <a:headEnd/>
              <a:tailEnd type="triangle" w="med" len="med"/>
            </a:ln>
          </p:spPr>
        </p:cxnSp>
        <p:cxnSp>
          <p:nvCxnSpPr>
            <p:cNvPr id="11" name="AutoShape 12"/>
            <p:cNvCxnSpPr>
              <a:cxnSpLocks noChangeShapeType="1"/>
              <a:stCxn id="5" idx="6"/>
              <a:endCxn id="7" idx="1"/>
            </p:cNvCxnSpPr>
            <p:nvPr/>
          </p:nvCxnSpPr>
          <p:spPr bwMode="auto">
            <a:xfrm>
              <a:off x="3180259" y="3158436"/>
              <a:ext cx="2613025" cy="784225"/>
            </a:xfrm>
            <a:prstGeom prst="curvedConnector2">
              <a:avLst/>
            </a:prstGeom>
            <a:noFill/>
            <a:ln w="9525">
              <a:solidFill>
                <a:schemeClr val="tx1"/>
              </a:solidFill>
              <a:round/>
              <a:headEnd/>
              <a:tailEnd type="triangle" w="med" len="med"/>
            </a:ln>
          </p:spPr>
        </p:cxnSp>
        <p:cxnSp>
          <p:nvCxnSpPr>
            <p:cNvPr id="12" name="AutoShape 13"/>
            <p:cNvCxnSpPr>
              <a:cxnSpLocks noChangeShapeType="1"/>
              <a:stCxn id="8" idx="6"/>
              <a:endCxn id="7" idx="5"/>
            </p:cNvCxnSpPr>
            <p:nvPr/>
          </p:nvCxnSpPr>
          <p:spPr bwMode="auto">
            <a:xfrm flipV="1">
              <a:off x="4780459" y="4050611"/>
              <a:ext cx="1120775" cy="1317625"/>
            </a:xfrm>
            <a:prstGeom prst="curvedConnector2">
              <a:avLst/>
            </a:prstGeom>
            <a:noFill/>
            <a:ln w="9525">
              <a:solidFill>
                <a:schemeClr val="tx1"/>
              </a:solidFill>
              <a:round/>
              <a:headEnd/>
              <a:tailEnd type="triangle" w="med" len="med"/>
            </a:ln>
          </p:spPr>
        </p:cxnSp>
        <p:cxnSp>
          <p:nvCxnSpPr>
            <p:cNvPr id="13" name="AutoShape 14"/>
            <p:cNvCxnSpPr>
              <a:cxnSpLocks noChangeShapeType="1"/>
              <a:stCxn id="6" idx="6"/>
              <a:endCxn id="8" idx="3"/>
            </p:cNvCxnSpPr>
            <p:nvPr/>
          </p:nvCxnSpPr>
          <p:spPr bwMode="auto">
            <a:xfrm flipV="1">
              <a:off x="3027859" y="5422211"/>
              <a:ext cx="1622425" cy="250825"/>
            </a:xfrm>
            <a:prstGeom prst="curvedConnector2">
              <a:avLst/>
            </a:prstGeom>
            <a:noFill/>
            <a:ln w="9525">
              <a:solidFill>
                <a:schemeClr val="tx1"/>
              </a:solidFill>
              <a:round/>
              <a:headEnd/>
              <a:tailEnd type="triangle" w="med" len="med"/>
            </a:ln>
          </p:spPr>
        </p:cxnSp>
        <p:cxnSp>
          <p:nvCxnSpPr>
            <p:cNvPr id="14" name="AutoShape 20"/>
            <p:cNvCxnSpPr>
              <a:cxnSpLocks noChangeShapeType="1"/>
              <a:stCxn id="6" idx="3"/>
              <a:endCxn id="4" idx="4"/>
            </p:cNvCxnSpPr>
            <p:nvPr/>
          </p:nvCxnSpPr>
          <p:spPr bwMode="auto">
            <a:xfrm rot="16200000" flipV="1">
              <a:off x="1449884" y="4279211"/>
              <a:ext cx="1425575" cy="1470025"/>
            </a:xfrm>
            <a:prstGeom prst="curvedConnector3">
              <a:avLst>
                <a:gd name="adj1" fmla="val -17593"/>
              </a:avLst>
            </a:prstGeom>
            <a:noFill/>
            <a:ln w="9525">
              <a:solidFill>
                <a:schemeClr val="tx1"/>
              </a:solidFill>
              <a:round/>
              <a:headEnd/>
              <a:tailEnd type="triangle" w="med" len="med"/>
            </a:ln>
          </p:spPr>
        </p:cxnSp>
        <p:cxnSp>
          <p:nvCxnSpPr>
            <p:cNvPr id="15" name="AutoShape 22"/>
            <p:cNvCxnSpPr>
              <a:cxnSpLocks noChangeShapeType="1"/>
              <a:stCxn id="4" idx="5"/>
              <a:endCxn id="6" idx="0"/>
            </p:cNvCxnSpPr>
            <p:nvPr/>
          </p:nvCxnSpPr>
          <p:spPr bwMode="auto">
            <a:xfrm rot="16200000" flipH="1">
              <a:off x="1557834" y="4203011"/>
              <a:ext cx="1317625" cy="1470025"/>
            </a:xfrm>
            <a:prstGeom prst="curvedConnector3">
              <a:avLst>
                <a:gd name="adj1" fmla="val 50843"/>
              </a:avLst>
            </a:prstGeom>
            <a:noFill/>
            <a:ln w="9525">
              <a:solidFill>
                <a:schemeClr val="tx1"/>
              </a:solidFill>
              <a:round/>
              <a:headEnd/>
              <a:tailEnd type="triangle" w="med" len="med"/>
            </a:ln>
          </p:spPr>
        </p:cxnSp>
        <p:sp>
          <p:nvSpPr>
            <p:cNvPr id="16" name="Text Box 24"/>
            <p:cNvSpPr txBox="1">
              <a:spLocks noChangeArrowheads="1"/>
            </p:cNvSpPr>
            <p:nvPr/>
          </p:nvSpPr>
          <p:spPr bwMode="auto">
            <a:xfrm>
              <a:off x="4628059" y="29298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0.6</a:t>
              </a:r>
              <a:endParaRPr lang="en-US" sz="2400" dirty="0"/>
            </a:p>
          </p:txBody>
        </p:sp>
        <p:sp>
          <p:nvSpPr>
            <p:cNvPr id="17" name="Text Box 25"/>
            <p:cNvSpPr txBox="1">
              <a:spLocks noChangeArrowheads="1"/>
            </p:cNvSpPr>
            <p:nvPr/>
          </p:nvSpPr>
          <p:spPr bwMode="auto">
            <a:xfrm>
              <a:off x="2494459" y="3844236"/>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a:t>
              </a:r>
            </a:p>
          </p:txBody>
        </p:sp>
        <p:sp>
          <p:nvSpPr>
            <p:cNvPr id="18" name="Text Box 27"/>
            <p:cNvSpPr txBox="1">
              <a:spLocks noChangeArrowheads="1"/>
            </p:cNvSpPr>
            <p:nvPr/>
          </p:nvSpPr>
          <p:spPr bwMode="auto">
            <a:xfrm>
              <a:off x="993637" y="5287571"/>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a:t>
              </a:r>
              <a:endParaRPr lang="en-US" sz="2400" dirty="0"/>
            </a:p>
          </p:txBody>
        </p:sp>
        <p:sp>
          <p:nvSpPr>
            <p:cNvPr id="19" name="Text Box 30"/>
            <p:cNvSpPr txBox="1">
              <a:spLocks noChangeArrowheads="1"/>
            </p:cNvSpPr>
            <p:nvPr/>
          </p:nvSpPr>
          <p:spPr bwMode="auto">
            <a:xfrm>
              <a:off x="1030784" y="3960124"/>
              <a:ext cx="305041" cy="461665"/>
            </a:xfrm>
            <a:prstGeom prst="rect">
              <a:avLst/>
            </a:prstGeom>
            <a:noFill/>
            <a:ln w="9525">
              <a:noFill/>
              <a:miter lim="800000"/>
              <a:headEnd/>
              <a:tailEnd/>
            </a:ln>
          </p:spPr>
          <p:txBody>
            <a:bodyPr wrap="none">
              <a:prstTxWarp prst="textNoShape">
                <a:avLst/>
              </a:prstTxWarp>
              <a:spAutoFit/>
            </a:bodyPr>
            <a:lstStyle/>
            <a:p>
              <a:r>
                <a:rPr lang="en-US" sz="2400" dirty="0" err="1"/>
                <a:t>s</a:t>
              </a:r>
              <a:endParaRPr lang="en-US" sz="2400" dirty="0"/>
            </a:p>
          </p:txBody>
        </p:sp>
        <p:sp>
          <p:nvSpPr>
            <p:cNvPr id="20" name="Text Box 31"/>
            <p:cNvSpPr txBox="1">
              <a:spLocks noChangeArrowheads="1"/>
            </p:cNvSpPr>
            <p:nvPr/>
          </p:nvSpPr>
          <p:spPr bwMode="auto">
            <a:xfrm>
              <a:off x="5983783" y="3655324"/>
              <a:ext cx="287759" cy="461665"/>
            </a:xfrm>
            <a:prstGeom prst="rect">
              <a:avLst/>
            </a:prstGeom>
            <a:noFill/>
            <a:ln w="9525">
              <a:noFill/>
              <a:miter lim="800000"/>
              <a:headEnd/>
              <a:tailEnd/>
            </a:ln>
          </p:spPr>
          <p:txBody>
            <a:bodyPr wrap="none">
              <a:prstTxWarp prst="textNoShape">
                <a:avLst/>
              </a:prstTxWarp>
              <a:spAutoFit/>
            </a:bodyPr>
            <a:lstStyle/>
            <a:p>
              <a:r>
                <a:rPr lang="en-US" sz="2400" dirty="0" err="1"/>
                <a:t>t</a:t>
              </a:r>
              <a:endParaRPr lang="en-US" sz="2400" dirty="0"/>
            </a:p>
          </p:txBody>
        </p:sp>
        <p:sp>
          <p:nvSpPr>
            <p:cNvPr id="21" name="Text Box 32"/>
            <p:cNvSpPr txBox="1">
              <a:spLocks noChangeArrowheads="1"/>
            </p:cNvSpPr>
            <p:nvPr/>
          </p:nvSpPr>
          <p:spPr bwMode="auto">
            <a:xfrm>
              <a:off x="2875459" y="2589366"/>
              <a:ext cx="354013" cy="457200"/>
            </a:xfrm>
            <a:prstGeom prst="rect">
              <a:avLst/>
            </a:prstGeom>
            <a:noFill/>
            <a:ln w="9525">
              <a:noFill/>
              <a:miter lim="800000"/>
              <a:headEnd/>
              <a:tailEnd/>
            </a:ln>
          </p:spPr>
          <p:txBody>
            <a:bodyPr wrap="none">
              <a:prstTxWarp prst="textNoShape">
                <a:avLst/>
              </a:prstTxWarp>
              <a:spAutoFit/>
            </a:bodyPr>
            <a:lstStyle/>
            <a:p>
              <a:r>
                <a:rPr lang="en-US" sz="2400" dirty="0" err="1"/>
                <a:t>p</a:t>
              </a:r>
              <a:endParaRPr lang="en-US" sz="2400" dirty="0"/>
            </a:p>
          </p:txBody>
        </p:sp>
        <p:sp>
          <p:nvSpPr>
            <p:cNvPr id="22" name="Text Box 33"/>
            <p:cNvSpPr txBox="1">
              <a:spLocks noChangeArrowheads="1"/>
            </p:cNvSpPr>
            <p:nvPr/>
          </p:nvSpPr>
          <p:spPr bwMode="auto">
            <a:xfrm>
              <a:off x="2875459" y="5596835"/>
              <a:ext cx="354013" cy="457200"/>
            </a:xfrm>
            <a:prstGeom prst="rect">
              <a:avLst/>
            </a:prstGeom>
            <a:noFill/>
            <a:ln w="9525">
              <a:noFill/>
              <a:miter lim="800000"/>
              <a:headEnd/>
              <a:tailEnd/>
            </a:ln>
          </p:spPr>
          <p:txBody>
            <a:bodyPr wrap="none">
              <a:prstTxWarp prst="textNoShape">
                <a:avLst/>
              </a:prstTxWarp>
              <a:spAutoFit/>
            </a:bodyPr>
            <a:lstStyle/>
            <a:p>
              <a:r>
                <a:rPr lang="en-US" sz="2400" dirty="0" err="1"/>
                <a:t>q</a:t>
              </a:r>
              <a:endParaRPr lang="en-US" sz="2400" dirty="0"/>
            </a:p>
          </p:txBody>
        </p:sp>
        <p:sp>
          <p:nvSpPr>
            <p:cNvPr id="23" name="Text Box 34"/>
            <p:cNvSpPr txBox="1">
              <a:spLocks noChangeArrowheads="1"/>
            </p:cNvSpPr>
            <p:nvPr/>
          </p:nvSpPr>
          <p:spPr bwMode="auto">
            <a:xfrm>
              <a:off x="4704259" y="5292036"/>
              <a:ext cx="291967" cy="461665"/>
            </a:xfrm>
            <a:prstGeom prst="rect">
              <a:avLst/>
            </a:prstGeom>
            <a:noFill/>
            <a:ln w="9525">
              <a:noFill/>
              <a:miter lim="800000"/>
              <a:headEnd/>
              <a:tailEnd/>
            </a:ln>
          </p:spPr>
          <p:txBody>
            <a:bodyPr wrap="none">
              <a:prstTxWarp prst="textNoShape">
                <a:avLst/>
              </a:prstTxWarp>
              <a:spAutoFit/>
            </a:bodyPr>
            <a:lstStyle/>
            <a:p>
              <a:r>
                <a:rPr lang="en-US" sz="2400" dirty="0" err="1"/>
                <a:t>r</a:t>
              </a:r>
              <a:endParaRPr lang="en-US" sz="2400" dirty="0"/>
            </a:p>
          </p:txBody>
        </p:sp>
        <p:sp>
          <p:nvSpPr>
            <p:cNvPr id="24" name="Text Box 35"/>
            <p:cNvSpPr txBox="1">
              <a:spLocks noChangeArrowheads="1"/>
            </p:cNvSpPr>
            <p:nvPr/>
          </p:nvSpPr>
          <p:spPr bwMode="auto">
            <a:xfrm>
              <a:off x="5618659" y="46824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0.4</a:t>
              </a:r>
              <a:endParaRPr lang="en-US" sz="2400" dirty="0"/>
            </a:p>
          </p:txBody>
        </p:sp>
        <p:sp>
          <p:nvSpPr>
            <p:cNvPr id="25" name="Text Box 36"/>
            <p:cNvSpPr txBox="1">
              <a:spLocks noChangeArrowheads="1"/>
            </p:cNvSpPr>
            <p:nvPr/>
          </p:nvSpPr>
          <p:spPr bwMode="auto">
            <a:xfrm>
              <a:off x="3561260" y="52158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0.4</a:t>
              </a:r>
              <a:endParaRPr lang="en-US" sz="2400" dirty="0"/>
            </a:p>
          </p:txBody>
        </p:sp>
        <p:sp>
          <p:nvSpPr>
            <p:cNvPr id="26" name="Text Box 37"/>
            <p:cNvSpPr txBox="1">
              <a:spLocks noChangeArrowheads="1"/>
            </p:cNvSpPr>
            <p:nvPr/>
          </p:nvSpPr>
          <p:spPr bwMode="auto">
            <a:xfrm>
              <a:off x="2265859" y="4543380"/>
              <a:ext cx="762000" cy="461665"/>
            </a:xfrm>
            <a:prstGeom prst="rect">
              <a:avLst/>
            </a:prstGeom>
            <a:noFill/>
            <a:ln w="9525">
              <a:noFill/>
              <a:miter lim="800000"/>
              <a:headEnd/>
              <a:tailEnd/>
            </a:ln>
          </p:spPr>
          <p:txBody>
            <a:bodyPr wrap="square">
              <a:prstTxWarp prst="textNoShape">
                <a:avLst/>
              </a:prstTxWarp>
              <a:spAutoFit/>
            </a:bodyPr>
            <a:lstStyle/>
            <a:p>
              <a:r>
                <a:rPr lang="en-US" sz="2400" dirty="0">
                  <a:solidFill>
                    <a:schemeClr val="hlink"/>
                  </a:solidFill>
                </a:rPr>
                <a:t>0.4</a:t>
              </a:r>
              <a:endParaRPr lang="en-US" sz="2400" dirty="0"/>
            </a:p>
          </p:txBody>
        </p:sp>
        <p:sp>
          <p:nvSpPr>
            <p:cNvPr id="27" name="Text Box 38"/>
            <p:cNvSpPr txBox="1">
              <a:spLocks noChangeArrowheads="1"/>
            </p:cNvSpPr>
            <p:nvPr/>
          </p:nvSpPr>
          <p:spPr bwMode="auto">
            <a:xfrm>
              <a:off x="1503859" y="3006035"/>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0.6</a:t>
              </a:r>
              <a:endParaRPr lang="en-US" sz="2400" dirty="0"/>
            </a:p>
          </p:txBody>
        </p:sp>
        <p:sp>
          <p:nvSpPr>
            <p:cNvPr id="28" name="TextBox 27"/>
            <p:cNvSpPr txBox="1"/>
            <p:nvPr/>
          </p:nvSpPr>
          <p:spPr>
            <a:xfrm>
              <a:off x="317841" y="4040570"/>
              <a:ext cx="71294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-1</a:t>
              </a:r>
            </a:p>
          </p:txBody>
        </p:sp>
        <p:sp>
          <p:nvSpPr>
            <p:cNvPr id="29" name="TextBox 28"/>
            <p:cNvSpPr txBox="1"/>
            <p:nvPr/>
          </p:nvSpPr>
          <p:spPr>
            <a:xfrm>
              <a:off x="6378753" y="3725212"/>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1</a:t>
              </a:r>
            </a:p>
          </p:txBody>
        </p:sp>
        <p:sp>
          <p:nvSpPr>
            <p:cNvPr id="30" name="TextBox 29"/>
            <p:cNvSpPr txBox="1"/>
            <p:nvPr/>
          </p:nvSpPr>
          <p:spPr>
            <a:xfrm>
              <a:off x="2706721" y="2404700"/>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sp>
          <p:nvSpPr>
            <p:cNvPr id="31" name="TextBox 30"/>
            <p:cNvSpPr txBox="1"/>
            <p:nvPr/>
          </p:nvSpPr>
          <p:spPr>
            <a:xfrm>
              <a:off x="2706721" y="6054036"/>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sp>
          <p:nvSpPr>
            <p:cNvPr id="32" name="TextBox 31"/>
            <p:cNvSpPr txBox="1"/>
            <p:nvPr/>
          </p:nvSpPr>
          <p:spPr>
            <a:xfrm>
              <a:off x="4383121" y="5673036"/>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gr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 2: Find a Cycle of Fractionally Used Edges</a:t>
            </a:r>
          </a:p>
        </p:txBody>
      </p:sp>
      <p:sp>
        <p:nvSpPr>
          <p:cNvPr id="3" name="Content Placeholder 2"/>
          <p:cNvSpPr>
            <a:spLocks noGrp="1"/>
          </p:cNvSpPr>
          <p:nvPr>
            <p:ph idx="1"/>
          </p:nvPr>
        </p:nvSpPr>
        <p:spPr/>
        <p:txBody>
          <a:bodyPr>
            <a:normAutofit/>
          </a:bodyPr>
          <a:lstStyle/>
          <a:p>
            <a:pPr>
              <a:buNone/>
            </a:pPr>
            <a:r>
              <a:rPr lang="en-US" sz="2400" dirty="0"/>
              <a:t>Labels on edges are flows</a:t>
            </a:r>
          </a:p>
        </p:txBody>
      </p:sp>
      <p:grpSp>
        <p:nvGrpSpPr>
          <p:cNvPr id="33" name="Group 32"/>
          <p:cNvGrpSpPr/>
          <p:nvPr/>
        </p:nvGrpSpPr>
        <p:grpSpPr>
          <a:xfrm>
            <a:off x="317841" y="2404700"/>
            <a:ext cx="6703185" cy="4018668"/>
            <a:chOff x="317841" y="2404700"/>
            <a:chExt cx="6703185" cy="4018668"/>
          </a:xfrm>
        </p:grpSpPr>
        <p:sp>
          <p:nvSpPr>
            <p:cNvPr id="4" name="Oval 4"/>
            <p:cNvSpPr>
              <a:spLocks noChangeArrowheads="1"/>
            </p:cNvSpPr>
            <p:nvPr/>
          </p:nvSpPr>
          <p:spPr bwMode="auto">
            <a:xfrm>
              <a:off x="1351459" y="41490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5" name="Oval 5"/>
            <p:cNvSpPr>
              <a:spLocks noChangeArrowheads="1"/>
            </p:cNvSpPr>
            <p:nvPr/>
          </p:nvSpPr>
          <p:spPr bwMode="auto">
            <a:xfrm>
              <a:off x="3027859" y="30822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6" name="Oval 6"/>
            <p:cNvSpPr>
              <a:spLocks noChangeArrowheads="1"/>
            </p:cNvSpPr>
            <p:nvPr/>
          </p:nvSpPr>
          <p:spPr bwMode="auto">
            <a:xfrm>
              <a:off x="2875459" y="55968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7" name="Oval 7"/>
            <p:cNvSpPr>
              <a:spLocks noChangeArrowheads="1"/>
            </p:cNvSpPr>
            <p:nvPr/>
          </p:nvSpPr>
          <p:spPr bwMode="auto">
            <a:xfrm>
              <a:off x="5771059" y="39204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8" name="Oval 8"/>
            <p:cNvSpPr>
              <a:spLocks noChangeArrowheads="1"/>
            </p:cNvSpPr>
            <p:nvPr/>
          </p:nvSpPr>
          <p:spPr bwMode="auto">
            <a:xfrm>
              <a:off x="4628059" y="52920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cxnSp>
          <p:nvCxnSpPr>
            <p:cNvPr id="9" name="AutoShape 10"/>
            <p:cNvCxnSpPr>
              <a:cxnSpLocks noChangeShapeType="1"/>
              <a:stCxn id="4" idx="1"/>
              <a:endCxn id="5" idx="2"/>
            </p:cNvCxnSpPr>
            <p:nvPr/>
          </p:nvCxnSpPr>
          <p:spPr bwMode="auto">
            <a:xfrm rot="16200000">
              <a:off x="1694359" y="2837761"/>
              <a:ext cx="1012825" cy="1654175"/>
            </a:xfrm>
            <a:prstGeom prst="curvedConnector2">
              <a:avLst/>
            </a:prstGeom>
            <a:noFill/>
            <a:ln w="9525">
              <a:solidFill>
                <a:schemeClr val="tx1"/>
              </a:solidFill>
              <a:round/>
              <a:headEnd/>
              <a:tailEnd type="triangle" w="med" len="med"/>
            </a:ln>
          </p:spPr>
        </p:cxnSp>
        <p:cxnSp>
          <p:nvCxnSpPr>
            <p:cNvPr id="10" name="AutoShape 11"/>
            <p:cNvCxnSpPr>
              <a:cxnSpLocks noChangeShapeType="1"/>
              <a:stCxn id="5" idx="4"/>
              <a:endCxn id="4" idx="6"/>
            </p:cNvCxnSpPr>
            <p:nvPr/>
          </p:nvCxnSpPr>
          <p:spPr bwMode="auto">
            <a:xfrm rot="5400000">
              <a:off x="1808659" y="2929836"/>
              <a:ext cx="990600" cy="1600200"/>
            </a:xfrm>
            <a:prstGeom prst="curvedConnector2">
              <a:avLst/>
            </a:prstGeom>
            <a:noFill/>
            <a:ln w="9525">
              <a:solidFill>
                <a:schemeClr val="tx1"/>
              </a:solidFill>
              <a:round/>
              <a:headEnd/>
              <a:tailEnd type="triangle" w="med" len="med"/>
            </a:ln>
          </p:spPr>
        </p:cxnSp>
        <p:cxnSp>
          <p:nvCxnSpPr>
            <p:cNvPr id="11" name="AutoShape 12"/>
            <p:cNvCxnSpPr>
              <a:cxnSpLocks noChangeShapeType="1"/>
              <a:stCxn id="5" idx="6"/>
              <a:endCxn id="7" idx="1"/>
            </p:cNvCxnSpPr>
            <p:nvPr/>
          </p:nvCxnSpPr>
          <p:spPr bwMode="auto">
            <a:xfrm>
              <a:off x="3180259" y="3158436"/>
              <a:ext cx="2613025" cy="784225"/>
            </a:xfrm>
            <a:prstGeom prst="curvedConnector2">
              <a:avLst/>
            </a:prstGeom>
            <a:noFill/>
            <a:ln w="9525">
              <a:solidFill>
                <a:schemeClr val="tx1"/>
              </a:solidFill>
              <a:round/>
              <a:headEnd/>
              <a:tailEnd type="triangle" w="med" len="med"/>
            </a:ln>
          </p:spPr>
        </p:cxnSp>
        <p:cxnSp>
          <p:nvCxnSpPr>
            <p:cNvPr id="12" name="AutoShape 13"/>
            <p:cNvCxnSpPr>
              <a:cxnSpLocks noChangeShapeType="1"/>
              <a:stCxn id="8" idx="6"/>
              <a:endCxn id="7" idx="5"/>
            </p:cNvCxnSpPr>
            <p:nvPr/>
          </p:nvCxnSpPr>
          <p:spPr bwMode="auto">
            <a:xfrm flipV="1">
              <a:off x="4780459" y="4050611"/>
              <a:ext cx="1120775" cy="1317625"/>
            </a:xfrm>
            <a:prstGeom prst="curvedConnector2">
              <a:avLst/>
            </a:prstGeom>
            <a:noFill/>
            <a:ln w="9525">
              <a:solidFill>
                <a:schemeClr val="tx1"/>
              </a:solidFill>
              <a:round/>
              <a:headEnd/>
              <a:tailEnd type="triangle" w="med" len="med"/>
            </a:ln>
          </p:spPr>
        </p:cxnSp>
        <p:cxnSp>
          <p:nvCxnSpPr>
            <p:cNvPr id="13" name="AutoShape 14"/>
            <p:cNvCxnSpPr>
              <a:cxnSpLocks noChangeShapeType="1"/>
              <a:stCxn id="6" idx="6"/>
              <a:endCxn id="8" idx="3"/>
            </p:cNvCxnSpPr>
            <p:nvPr/>
          </p:nvCxnSpPr>
          <p:spPr bwMode="auto">
            <a:xfrm flipV="1">
              <a:off x="3027859" y="5422211"/>
              <a:ext cx="1622425" cy="250825"/>
            </a:xfrm>
            <a:prstGeom prst="curvedConnector2">
              <a:avLst/>
            </a:prstGeom>
            <a:noFill/>
            <a:ln w="9525">
              <a:solidFill>
                <a:schemeClr val="tx1"/>
              </a:solidFill>
              <a:round/>
              <a:headEnd/>
              <a:tailEnd type="triangle" w="med" len="med"/>
            </a:ln>
          </p:spPr>
        </p:cxnSp>
        <p:cxnSp>
          <p:nvCxnSpPr>
            <p:cNvPr id="14" name="AutoShape 20"/>
            <p:cNvCxnSpPr>
              <a:cxnSpLocks noChangeShapeType="1"/>
              <a:stCxn id="6" idx="3"/>
              <a:endCxn id="4" idx="4"/>
            </p:cNvCxnSpPr>
            <p:nvPr/>
          </p:nvCxnSpPr>
          <p:spPr bwMode="auto">
            <a:xfrm rot="16200000" flipV="1">
              <a:off x="1449884" y="4279211"/>
              <a:ext cx="1425575" cy="1470025"/>
            </a:xfrm>
            <a:prstGeom prst="curvedConnector3">
              <a:avLst>
                <a:gd name="adj1" fmla="val -17593"/>
              </a:avLst>
            </a:prstGeom>
            <a:noFill/>
            <a:ln w="9525">
              <a:solidFill>
                <a:schemeClr val="tx1"/>
              </a:solidFill>
              <a:round/>
              <a:headEnd/>
              <a:tailEnd type="triangle" w="med" len="med"/>
            </a:ln>
          </p:spPr>
        </p:cxnSp>
        <p:cxnSp>
          <p:nvCxnSpPr>
            <p:cNvPr id="15" name="AutoShape 22"/>
            <p:cNvCxnSpPr>
              <a:cxnSpLocks noChangeShapeType="1"/>
              <a:stCxn id="4" idx="5"/>
              <a:endCxn id="6" idx="0"/>
            </p:cNvCxnSpPr>
            <p:nvPr/>
          </p:nvCxnSpPr>
          <p:spPr bwMode="auto">
            <a:xfrm rot="16200000" flipH="1">
              <a:off x="1557834" y="4203011"/>
              <a:ext cx="1317625" cy="1470025"/>
            </a:xfrm>
            <a:prstGeom prst="curvedConnector3">
              <a:avLst>
                <a:gd name="adj1" fmla="val 50843"/>
              </a:avLst>
            </a:prstGeom>
            <a:noFill/>
            <a:ln w="9525">
              <a:solidFill>
                <a:schemeClr val="tx1"/>
              </a:solidFill>
              <a:round/>
              <a:headEnd/>
              <a:tailEnd type="triangle" w="med" len="med"/>
            </a:ln>
          </p:spPr>
        </p:cxnSp>
        <p:sp>
          <p:nvSpPr>
            <p:cNvPr id="16" name="Text Box 24"/>
            <p:cNvSpPr txBox="1">
              <a:spLocks noChangeArrowheads="1"/>
            </p:cNvSpPr>
            <p:nvPr/>
          </p:nvSpPr>
          <p:spPr bwMode="auto">
            <a:xfrm>
              <a:off x="4628059" y="29298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0.6</a:t>
              </a:r>
              <a:endParaRPr lang="en-US" sz="2400" dirty="0"/>
            </a:p>
          </p:txBody>
        </p:sp>
        <p:sp>
          <p:nvSpPr>
            <p:cNvPr id="17" name="Text Box 25"/>
            <p:cNvSpPr txBox="1">
              <a:spLocks noChangeArrowheads="1"/>
            </p:cNvSpPr>
            <p:nvPr/>
          </p:nvSpPr>
          <p:spPr bwMode="auto">
            <a:xfrm>
              <a:off x="2494459" y="3844236"/>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a:t>
              </a:r>
            </a:p>
          </p:txBody>
        </p:sp>
        <p:sp>
          <p:nvSpPr>
            <p:cNvPr id="18" name="Text Box 27"/>
            <p:cNvSpPr txBox="1">
              <a:spLocks noChangeArrowheads="1"/>
            </p:cNvSpPr>
            <p:nvPr/>
          </p:nvSpPr>
          <p:spPr bwMode="auto">
            <a:xfrm>
              <a:off x="993637" y="5287571"/>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a:t>
              </a:r>
              <a:endParaRPr lang="en-US" sz="2400" dirty="0"/>
            </a:p>
          </p:txBody>
        </p:sp>
        <p:sp>
          <p:nvSpPr>
            <p:cNvPr id="19" name="Text Box 30"/>
            <p:cNvSpPr txBox="1">
              <a:spLocks noChangeArrowheads="1"/>
            </p:cNvSpPr>
            <p:nvPr/>
          </p:nvSpPr>
          <p:spPr bwMode="auto">
            <a:xfrm>
              <a:off x="1030784" y="3960124"/>
              <a:ext cx="305041" cy="461665"/>
            </a:xfrm>
            <a:prstGeom prst="rect">
              <a:avLst/>
            </a:prstGeom>
            <a:noFill/>
            <a:ln w="9525">
              <a:noFill/>
              <a:miter lim="800000"/>
              <a:headEnd/>
              <a:tailEnd/>
            </a:ln>
          </p:spPr>
          <p:txBody>
            <a:bodyPr wrap="none">
              <a:prstTxWarp prst="textNoShape">
                <a:avLst/>
              </a:prstTxWarp>
              <a:spAutoFit/>
            </a:bodyPr>
            <a:lstStyle/>
            <a:p>
              <a:r>
                <a:rPr lang="en-US" sz="2400" dirty="0" err="1"/>
                <a:t>s</a:t>
              </a:r>
              <a:endParaRPr lang="en-US" sz="2400" dirty="0"/>
            </a:p>
          </p:txBody>
        </p:sp>
        <p:sp>
          <p:nvSpPr>
            <p:cNvPr id="20" name="Text Box 31"/>
            <p:cNvSpPr txBox="1">
              <a:spLocks noChangeArrowheads="1"/>
            </p:cNvSpPr>
            <p:nvPr/>
          </p:nvSpPr>
          <p:spPr bwMode="auto">
            <a:xfrm>
              <a:off x="5983783" y="3655324"/>
              <a:ext cx="287759" cy="461665"/>
            </a:xfrm>
            <a:prstGeom prst="rect">
              <a:avLst/>
            </a:prstGeom>
            <a:noFill/>
            <a:ln w="9525">
              <a:noFill/>
              <a:miter lim="800000"/>
              <a:headEnd/>
              <a:tailEnd/>
            </a:ln>
          </p:spPr>
          <p:txBody>
            <a:bodyPr wrap="none">
              <a:prstTxWarp prst="textNoShape">
                <a:avLst/>
              </a:prstTxWarp>
              <a:spAutoFit/>
            </a:bodyPr>
            <a:lstStyle/>
            <a:p>
              <a:r>
                <a:rPr lang="en-US" sz="2400" dirty="0" err="1"/>
                <a:t>t</a:t>
              </a:r>
              <a:endParaRPr lang="en-US" sz="2400" dirty="0"/>
            </a:p>
          </p:txBody>
        </p:sp>
        <p:sp>
          <p:nvSpPr>
            <p:cNvPr id="21" name="Text Box 32"/>
            <p:cNvSpPr txBox="1">
              <a:spLocks noChangeArrowheads="1"/>
            </p:cNvSpPr>
            <p:nvPr/>
          </p:nvSpPr>
          <p:spPr bwMode="auto">
            <a:xfrm>
              <a:off x="2875459" y="2589366"/>
              <a:ext cx="354013" cy="457200"/>
            </a:xfrm>
            <a:prstGeom prst="rect">
              <a:avLst/>
            </a:prstGeom>
            <a:noFill/>
            <a:ln w="9525">
              <a:noFill/>
              <a:miter lim="800000"/>
              <a:headEnd/>
              <a:tailEnd/>
            </a:ln>
          </p:spPr>
          <p:txBody>
            <a:bodyPr wrap="none">
              <a:prstTxWarp prst="textNoShape">
                <a:avLst/>
              </a:prstTxWarp>
              <a:spAutoFit/>
            </a:bodyPr>
            <a:lstStyle/>
            <a:p>
              <a:r>
                <a:rPr lang="en-US" sz="2400" dirty="0" err="1"/>
                <a:t>p</a:t>
              </a:r>
              <a:endParaRPr lang="en-US" sz="2400" dirty="0"/>
            </a:p>
          </p:txBody>
        </p:sp>
        <p:sp>
          <p:nvSpPr>
            <p:cNvPr id="22" name="Text Box 33"/>
            <p:cNvSpPr txBox="1">
              <a:spLocks noChangeArrowheads="1"/>
            </p:cNvSpPr>
            <p:nvPr/>
          </p:nvSpPr>
          <p:spPr bwMode="auto">
            <a:xfrm>
              <a:off x="2875459" y="5596835"/>
              <a:ext cx="354013" cy="457200"/>
            </a:xfrm>
            <a:prstGeom prst="rect">
              <a:avLst/>
            </a:prstGeom>
            <a:noFill/>
            <a:ln w="9525">
              <a:noFill/>
              <a:miter lim="800000"/>
              <a:headEnd/>
              <a:tailEnd/>
            </a:ln>
          </p:spPr>
          <p:txBody>
            <a:bodyPr wrap="none">
              <a:prstTxWarp prst="textNoShape">
                <a:avLst/>
              </a:prstTxWarp>
              <a:spAutoFit/>
            </a:bodyPr>
            <a:lstStyle/>
            <a:p>
              <a:r>
                <a:rPr lang="en-US" sz="2400" dirty="0" err="1"/>
                <a:t>q</a:t>
              </a:r>
              <a:endParaRPr lang="en-US" sz="2400" dirty="0"/>
            </a:p>
          </p:txBody>
        </p:sp>
        <p:sp>
          <p:nvSpPr>
            <p:cNvPr id="23" name="Text Box 34"/>
            <p:cNvSpPr txBox="1">
              <a:spLocks noChangeArrowheads="1"/>
            </p:cNvSpPr>
            <p:nvPr/>
          </p:nvSpPr>
          <p:spPr bwMode="auto">
            <a:xfrm>
              <a:off x="4704259" y="5292036"/>
              <a:ext cx="291967" cy="461665"/>
            </a:xfrm>
            <a:prstGeom prst="rect">
              <a:avLst/>
            </a:prstGeom>
            <a:noFill/>
            <a:ln w="9525">
              <a:noFill/>
              <a:miter lim="800000"/>
              <a:headEnd/>
              <a:tailEnd/>
            </a:ln>
          </p:spPr>
          <p:txBody>
            <a:bodyPr wrap="none">
              <a:prstTxWarp prst="textNoShape">
                <a:avLst/>
              </a:prstTxWarp>
              <a:spAutoFit/>
            </a:bodyPr>
            <a:lstStyle/>
            <a:p>
              <a:r>
                <a:rPr lang="en-US" sz="2400" dirty="0" err="1"/>
                <a:t>r</a:t>
              </a:r>
              <a:endParaRPr lang="en-US" sz="2400" dirty="0"/>
            </a:p>
          </p:txBody>
        </p:sp>
        <p:sp>
          <p:nvSpPr>
            <p:cNvPr id="24" name="Text Box 35"/>
            <p:cNvSpPr txBox="1">
              <a:spLocks noChangeArrowheads="1"/>
            </p:cNvSpPr>
            <p:nvPr/>
          </p:nvSpPr>
          <p:spPr bwMode="auto">
            <a:xfrm>
              <a:off x="5618659" y="46824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0.4</a:t>
              </a:r>
              <a:endParaRPr lang="en-US" sz="2400" dirty="0"/>
            </a:p>
          </p:txBody>
        </p:sp>
        <p:sp>
          <p:nvSpPr>
            <p:cNvPr id="25" name="Text Box 36"/>
            <p:cNvSpPr txBox="1">
              <a:spLocks noChangeArrowheads="1"/>
            </p:cNvSpPr>
            <p:nvPr/>
          </p:nvSpPr>
          <p:spPr bwMode="auto">
            <a:xfrm>
              <a:off x="3561260" y="52158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0.4</a:t>
              </a:r>
              <a:endParaRPr lang="en-US" sz="2400" dirty="0"/>
            </a:p>
          </p:txBody>
        </p:sp>
        <p:sp>
          <p:nvSpPr>
            <p:cNvPr id="26" name="Text Box 37"/>
            <p:cNvSpPr txBox="1">
              <a:spLocks noChangeArrowheads="1"/>
            </p:cNvSpPr>
            <p:nvPr/>
          </p:nvSpPr>
          <p:spPr bwMode="auto">
            <a:xfrm>
              <a:off x="2265859" y="4543380"/>
              <a:ext cx="762000" cy="461665"/>
            </a:xfrm>
            <a:prstGeom prst="rect">
              <a:avLst/>
            </a:prstGeom>
            <a:noFill/>
            <a:ln w="9525">
              <a:noFill/>
              <a:miter lim="800000"/>
              <a:headEnd/>
              <a:tailEnd/>
            </a:ln>
          </p:spPr>
          <p:txBody>
            <a:bodyPr wrap="square">
              <a:prstTxWarp prst="textNoShape">
                <a:avLst/>
              </a:prstTxWarp>
              <a:spAutoFit/>
            </a:bodyPr>
            <a:lstStyle/>
            <a:p>
              <a:r>
                <a:rPr lang="en-US" sz="2400" dirty="0">
                  <a:solidFill>
                    <a:schemeClr val="hlink"/>
                  </a:solidFill>
                </a:rPr>
                <a:t>0.4</a:t>
              </a:r>
              <a:endParaRPr lang="en-US" sz="2400" dirty="0"/>
            </a:p>
          </p:txBody>
        </p:sp>
        <p:sp>
          <p:nvSpPr>
            <p:cNvPr id="27" name="Text Box 38"/>
            <p:cNvSpPr txBox="1">
              <a:spLocks noChangeArrowheads="1"/>
            </p:cNvSpPr>
            <p:nvPr/>
          </p:nvSpPr>
          <p:spPr bwMode="auto">
            <a:xfrm>
              <a:off x="1503859" y="3006035"/>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0.6</a:t>
              </a:r>
              <a:endParaRPr lang="en-US" sz="2400" dirty="0"/>
            </a:p>
          </p:txBody>
        </p:sp>
        <p:sp>
          <p:nvSpPr>
            <p:cNvPr id="28" name="TextBox 27"/>
            <p:cNvSpPr txBox="1"/>
            <p:nvPr/>
          </p:nvSpPr>
          <p:spPr>
            <a:xfrm>
              <a:off x="317841" y="4040570"/>
              <a:ext cx="71294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-1</a:t>
              </a:r>
            </a:p>
          </p:txBody>
        </p:sp>
        <p:sp>
          <p:nvSpPr>
            <p:cNvPr id="29" name="TextBox 28"/>
            <p:cNvSpPr txBox="1"/>
            <p:nvPr/>
          </p:nvSpPr>
          <p:spPr>
            <a:xfrm>
              <a:off x="6378753" y="3725212"/>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1</a:t>
              </a:r>
            </a:p>
          </p:txBody>
        </p:sp>
        <p:sp>
          <p:nvSpPr>
            <p:cNvPr id="30" name="TextBox 29"/>
            <p:cNvSpPr txBox="1"/>
            <p:nvPr/>
          </p:nvSpPr>
          <p:spPr>
            <a:xfrm>
              <a:off x="2706721" y="2404700"/>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sp>
          <p:nvSpPr>
            <p:cNvPr id="31" name="TextBox 30"/>
            <p:cNvSpPr txBox="1"/>
            <p:nvPr/>
          </p:nvSpPr>
          <p:spPr>
            <a:xfrm>
              <a:off x="2706721" y="6054036"/>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sp>
          <p:nvSpPr>
            <p:cNvPr id="32" name="TextBox 31"/>
            <p:cNvSpPr txBox="1"/>
            <p:nvPr/>
          </p:nvSpPr>
          <p:spPr>
            <a:xfrm>
              <a:off x="4383121" y="5673036"/>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 2: Find a Cycle of Fractionally Used Edges</a:t>
            </a:r>
          </a:p>
        </p:txBody>
      </p:sp>
      <p:sp>
        <p:nvSpPr>
          <p:cNvPr id="3" name="Content Placeholder 2"/>
          <p:cNvSpPr>
            <a:spLocks noGrp="1"/>
          </p:cNvSpPr>
          <p:nvPr>
            <p:ph idx="1"/>
          </p:nvPr>
        </p:nvSpPr>
        <p:spPr/>
        <p:txBody>
          <a:bodyPr>
            <a:normAutofit/>
          </a:bodyPr>
          <a:lstStyle/>
          <a:p>
            <a:pPr>
              <a:buNone/>
            </a:pPr>
            <a:r>
              <a:rPr lang="en-US" sz="2400" dirty="0"/>
              <a:t>Labels on edges are flows</a:t>
            </a:r>
          </a:p>
        </p:txBody>
      </p:sp>
      <p:grpSp>
        <p:nvGrpSpPr>
          <p:cNvPr id="33" name="Group 32"/>
          <p:cNvGrpSpPr/>
          <p:nvPr/>
        </p:nvGrpSpPr>
        <p:grpSpPr>
          <a:xfrm>
            <a:off x="317841" y="2404700"/>
            <a:ext cx="6703185" cy="4018668"/>
            <a:chOff x="317841" y="2404700"/>
            <a:chExt cx="6703185" cy="4018668"/>
          </a:xfrm>
        </p:grpSpPr>
        <p:sp>
          <p:nvSpPr>
            <p:cNvPr id="4" name="Oval 4"/>
            <p:cNvSpPr>
              <a:spLocks noChangeArrowheads="1"/>
            </p:cNvSpPr>
            <p:nvPr/>
          </p:nvSpPr>
          <p:spPr bwMode="auto">
            <a:xfrm>
              <a:off x="1351459" y="41490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5" name="Oval 5"/>
            <p:cNvSpPr>
              <a:spLocks noChangeArrowheads="1"/>
            </p:cNvSpPr>
            <p:nvPr/>
          </p:nvSpPr>
          <p:spPr bwMode="auto">
            <a:xfrm>
              <a:off x="3027859" y="30822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6" name="Oval 6"/>
            <p:cNvSpPr>
              <a:spLocks noChangeArrowheads="1"/>
            </p:cNvSpPr>
            <p:nvPr/>
          </p:nvSpPr>
          <p:spPr bwMode="auto">
            <a:xfrm>
              <a:off x="2875459" y="55968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7" name="Oval 7"/>
            <p:cNvSpPr>
              <a:spLocks noChangeArrowheads="1"/>
            </p:cNvSpPr>
            <p:nvPr/>
          </p:nvSpPr>
          <p:spPr bwMode="auto">
            <a:xfrm>
              <a:off x="5771059" y="39204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8" name="Oval 8"/>
            <p:cNvSpPr>
              <a:spLocks noChangeArrowheads="1"/>
            </p:cNvSpPr>
            <p:nvPr/>
          </p:nvSpPr>
          <p:spPr bwMode="auto">
            <a:xfrm>
              <a:off x="4628059" y="52920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cxnSp>
          <p:nvCxnSpPr>
            <p:cNvPr id="9" name="AutoShape 10"/>
            <p:cNvCxnSpPr>
              <a:cxnSpLocks noChangeShapeType="1"/>
              <a:stCxn id="4" idx="1"/>
              <a:endCxn id="5" idx="2"/>
            </p:cNvCxnSpPr>
            <p:nvPr/>
          </p:nvCxnSpPr>
          <p:spPr bwMode="auto">
            <a:xfrm rot="16200000">
              <a:off x="1694359" y="2837761"/>
              <a:ext cx="1012825" cy="1654175"/>
            </a:xfrm>
            <a:prstGeom prst="curvedConnector2">
              <a:avLst/>
            </a:prstGeom>
            <a:noFill/>
            <a:ln w="9525">
              <a:solidFill>
                <a:schemeClr val="tx1"/>
              </a:solidFill>
              <a:round/>
              <a:headEnd/>
              <a:tailEnd type="triangle" w="med" len="med"/>
            </a:ln>
          </p:spPr>
        </p:cxnSp>
        <p:cxnSp>
          <p:nvCxnSpPr>
            <p:cNvPr id="10" name="AutoShape 11"/>
            <p:cNvCxnSpPr>
              <a:cxnSpLocks noChangeShapeType="1"/>
              <a:stCxn id="5" idx="4"/>
              <a:endCxn id="4" idx="6"/>
            </p:cNvCxnSpPr>
            <p:nvPr/>
          </p:nvCxnSpPr>
          <p:spPr bwMode="auto">
            <a:xfrm rot="5400000">
              <a:off x="1808659" y="2929836"/>
              <a:ext cx="990600" cy="1600200"/>
            </a:xfrm>
            <a:prstGeom prst="curvedConnector2">
              <a:avLst/>
            </a:prstGeom>
            <a:noFill/>
            <a:ln w="9525">
              <a:solidFill>
                <a:schemeClr val="tx1"/>
              </a:solidFill>
              <a:round/>
              <a:headEnd/>
              <a:tailEnd type="triangle" w="med" len="med"/>
            </a:ln>
          </p:spPr>
        </p:cxnSp>
        <p:cxnSp>
          <p:nvCxnSpPr>
            <p:cNvPr id="11" name="AutoShape 12"/>
            <p:cNvCxnSpPr>
              <a:cxnSpLocks noChangeShapeType="1"/>
              <a:stCxn id="5" idx="6"/>
              <a:endCxn id="7" idx="1"/>
            </p:cNvCxnSpPr>
            <p:nvPr/>
          </p:nvCxnSpPr>
          <p:spPr bwMode="auto">
            <a:xfrm>
              <a:off x="3180259" y="3158436"/>
              <a:ext cx="2613025" cy="784225"/>
            </a:xfrm>
            <a:prstGeom prst="curvedConnector2">
              <a:avLst/>
            </a:prstGeom>
            <a:noFill/>
            <a:ln w="9525">
              <a:solidFill>
                <a:schemeClr val="tx1"/>
              </a:solidFill>
              <a:round/>
              <a:headEnd/>
              <a:tailEnd type="triangle" w="med" len="med"/>
            </a:ln>
          </p:spPr>
        </p:cxnSp>
        <p:cxnSp>
          <p:nvCxnSpPr>
            <p:cNvPr id="12" name="AutoShape 13"/>
            <p:cNvCxnSpPr>
              <a:cxnSpLocks noChangeShapeType="1"/>
              <a:stCxn id="8" idx="6"/>
              <a:endCxn id="7" idx="5"/>
            </p:cNvCxnSpPr>
            <p:nvPr/>
          </p:nvCxnSpPr>
          <p:spPr bwMode="auto">
            <a:xfrm flipV="1">
              <a:off x="4780459" y="4050611"/>
              <a:ext cx="1120775" cy="1317625"/>
            </a:xfrm>
            <a:prstGeom prst="curvedConnector2">
              <a:avLst/>
            </a:prstGeom>
            <a:noFill/>
            <a:ln w="9525">
              <a:solidFill>
                <a:schemeClr val="tx1"/>
              </a:solidFill>
              <a:round/>
              <a:headEnd/>
              <a:tailEnd type="triangle" w="med" len="med"/>
            </a:ln>
          </p:spPr>
        </p:cxnSp>
        <p:cxnSp>
          <p:nvCxnSpPr>
            <p:cNvPr id="13" name="AutoShape 14"/>
            <p:cNvCxnSpPr>
              <a:cxnSpLocks noChangeShapeType="1"/>
              <a:stCxn id="6" idx="6"/>
              <a:endCxn id="8" idx="3"/>
            </p:cNvCxnSpPr>
            <p:nvPr/>
          </p:nvCxnSpPr>
          <p:spPr bwMode="auto">
            <a:xfrm flipV="1">
              <a:off x="3027859" y="5422211"/>
              <a:ext cx="1622425" cy="250825"/>
            </a:xfrm>
            <a:prstGeom prst="curvedConnector2">
              <a:avLst/>
            </a:prstGeom>
            <a:noFill/>
            <a:ln w="9525">
              <a:solidFill>
                <a:schemeClr val="tx1"/>
              </a:solidFill>
              <a:round/>
              <a:headEnd/>
              <a:tailEnd type="triangle" w="med" len="med"/>
            </a:ln>
          </p:spPr>
        </p:cxnSp>
        <p:cxnSp>
          <p:nvCxnSpPr>
            <p:cNvPr id="14" name="AutoShape 20"/>
            <p:cNvCxnSpPr>
              <a:cxnSpLocks noChangeShapeType="1"/>
              <a:stCxn id="6" idx="3"/>
              <a:endCxn id="4" idx="4"/>
            </p:cNvCxnSpPr>
            <p:nvPr/>
          </p:nvCxnSpPr>
          <p:spPr bwMode="auto">
            <a:xfrm rot="16200000" flipV="1">
              <a:off x="1449884" y="4279211"/>
              <a:ext cx="1425575" cy="1470025"/>
            </a:xfrm>
            <a:prstGeom prst="curvedConnector3">
              <a:avLst>
                <a:gd name="adj1" fmla="val -17593"/>
              </a:avLst>
            </a:prstGeom>
            <a:noFill/>
            <a:ln w="9525">
              <a:solidFill>
                <a:schemeClr val="tx1"/>
              </a:solidFill>
              <a:round/>
              <a:headEnd/>
              <a:tailEnd type="triangle" w="med" len="med"/>
            </a:ln>
          </p:spPr>
        </p:cxnSp>
        <p:cxnSp>
          <p:nvCxnSpPr>
            <p:cNvPr id="15" name="AutoShape 22"/>
            <p:cNvCxnSpPr>
              <a:cxnSpLocks noChangeShapeType="1"/>
              <a:stCxn id="4" idx="5"/>
              <a:endCxn id="6" idx="0"/>
            </p:cNvCxnSpPr>
            <p:nvPr/>
          </p:nvCxnSpPr>
          <p:spPr bwMode="auto">
            <a:xfrm rot="16200000" flipH="1">
              <a:off x="1557834" y="4203011"/>
              <a:ext cx="1317625" cy="1470025"/>
            </a:xfrm>
            <a:prstGeom prst="curvedConnector3">
              <a:avLst>
                <a:gd name="adj1" fmla="val 50843"/>
              </a:avLst>
            </a:prstGeom>
            <a:noFill/>
            <a:ln w="9525">
              <a:solidFill>
                <a:schemeClr val="tx1"/>
              </a:solidFill>
              <a:round/>
              <a:headEnd/>
              <a:tailEnd type="triangle" w="med" len="med"/>
            </a:ln>
          </p:spPr>
        </p:cxnSp>
        <p:sp>
          <p:nvSpPr>
            <p:cNvPr id="16" name="Text Box 24"/>
            <p:cNvSpPr txBox="1">
              <a:spLocks noChangeArrowheads="1"/>
            </p:cNvSpPr>
            <p:nvPr/>
          </p:nvSpPr>
          <p:spPr bwMode="auto">
            <a:xfrm>
              <a:off x="4628059" y="29298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0.6</a:t>
              </a:r>
              <a:endParaRPr lang="en-US" sz="2400" dirty="0"/>
            </a:p>
          </p:txBody>
        </p:sp>
        <p:sp>
          <p:nvSpPr>
            <p:cNvPr id="17" name="Text Box 25"/>
            <p:cNvSpPr txBox="1">
              <a:spLocks noChangeArrowheads="1"/>
            </p:cNvSpPr>
            <p:nvPr/>
          </p:nvSpPr>
          <p:spPr bwMode="auto">
            <a:xfrm>
              <a:off x="2494459" y="3844236"/>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a:t>
              </a:r>
            </a:p>
          </p:txBody>
        </p:sp>
        <p:sp>
          <p:nvSpPr>
            <p:cNvPr id="18" name="Text Box 27"/>
            <p:cNvSpPr txBox="1">
              <a:spLocks noChangeArrowheads="1"/>
            </p:cNvSpPr>
            <p:nvPr/>
          </p:nvSpPr>
          <p:spPr bwMode="auto">
            <a:xfrm>
              <a:off x="993637" y="5287571"/>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a:t>
              </a:r>
              <a:endParaRPr lang="en-US" sz="2400" dirty="0"/>
            </a:p>
          </p:txBody>
        </p:sp>
        <p:sp>
          <p:nvSpPr>
            <p:cNvPr id="19" name="Text Box 30"/>
            <p:cNvSpPr txBox="1">
              <a:spLocks noChangeArrowheads="1"/>
            </p:cNvSpPr>
            <p:nvPr/>
          </p:nvSpPr>
          <p:spPr bwMode="auto">
            <a:xfrm>
              <a:off x="1030784" y="3960124"/>
              <a:ext cx="305041" cy="461665"/>
            </a:xfrm>
            <a:prstGeom prst="rect">
              <a:avLst/>
            </a:prstGeom>
            <a:noFill/>
            <a:ln w="9525">
              <a:noFill/>
              <a:miter lim="800000"/>
              <a:headEnd/>
              <a:tailEnd/>
            </a:ln>
          </p:spPr>
          <p:txBody>
            <a:bodyPr wrap="none">
              <a:prstTxWarp prst="textNoShape">
                <a:avLst/>
              </a:prstTxWarp>
              <a:spAutoFit/>
            </a:bodyPr>
            <a:lstStyle/>
            <a:p>
              <a:r>
                <a:rPr lang="en-US" sz="2400" dirty="0" err="1"/>
                <a:t>s</a:t>
              </a:r>
              <a:endParaRPr lang="en-US" sz="2400" dirty="0"/>
            </a:p>
          </p:txBody>
        </p:sp>
        <p:sp>
          <p:nvSpPr>
            <p:cNvPr id="20" name="Text Box 31"/>
            <p:cNvSpPr txBox="1">
              <a:spLocks noChangeArrowheads="1"/>
            </p:cNvSpPr>
            <p:nvPr/>
          </p:nvSpPr>
          <p:spPr bwMode="auto">
            <a:xfrm>
              <a:off x="5983783" y="3655324"/>
              <a:ext cx="287759" cy="461665"/>
            </a:xfrm>
            <a:prstGeom prst="rect">
              <a:avLst/>
            </a:prstGeom>
            <a:noFill/>
            <a:ln w="9525">
              <a:noFill/>
              <a:miter lim="800000"/>
              <a:headEnd/>
              <a:tailEnd/>
            </a:ln>
          </p:spPr>
          <p:txBody>
            <a:bodyPr wrap="none">
              <a:prstTxWarp prst="textNoShape">
                <a:avLst/>
              </a:prstTxWarp>
              <a:spAutoFit/>
            </a:bodyPr>
            <a:lstStyle/>
            <a:p>
              <a:r>
                <a:rPr lang="en-US" sz="2400" dirty="0" err="1"/>
                <a:t>t</a:t>
              </a:r>
              <a:endParaRPr lang="en-US" sz="2400" dirty="0"/>
            </a:p>
          </p:txBody>
        </p:sp>
        <p:sp>
          <p:nvSpPr>
            <p:cNvPr id="21" name="Text Box 32"/>
            <p:cNvSpPr txBox="1">
              <a:spLocks noChangeArrowheads="1"/>
            </p:cNvSpPr>
            <p:nvPr/>
          </p:nvSpPr>
          <p:spPr bwMode="auto">
            <a:xfrm>
              <a:off x="2875459" y="2589366"/>
              <a:ext cx="354013" cy="457200"/>
            </a:xfrm>
            <a:prstGeom prst="rect">
              <a:avLst/>
            </a:prstGeom>
            <a:noFill/>
            <a:ln w="9525">
              <a:noFill/>
              <a:miter lim="800000"/>
              <a:headEnd/>
              <a:tailEnd/>
            </a:ln>
          </p:spPr>
          <p:txBody>
            <a:bodyPr wrap="none">
              <a:prstTxWarp prst="textNoShape">
                <a:avLst/>
              </a:prstTxWarp>
              <a:spAutoFit/>
            </a:bodyPr>
            <a:lstStyle/>
            <a:p>
              <a:r>
                <a:rPr lang="en-US" sz="2400" dirty="0" err="1"/>
                <a:t>p</a:t>
              </a:r>
              <a:endParaRPr lang="en-US" sz="2400" dirty="0"/>
            </a:p>
          </p:txBody>
        </p:sp>
        <p:sp>
          <p:nvSpPr>
            <p:cNvPr id="22" name="Text Box 33"/>
            <p:cNvSpPr txBox="1">
              <a:spLocks noChangeArrowheads="1"/>
            </p:cNvSpPr>
            <p:nvPr/>
          </p:nvSpPr>
          <p:spPr bwMode="auto">
            <a:xfrm>
              <a:off x="2875459" y="5596835"/>
              <a:ext cx="354013" cy="457200"/>
            </a:xfrm>
            <a:prstGeom prst="rect">
              <a:avLst/>
            </a:prstGeom>
            <a:noFill/>
            <a:ln w="9525">
              <a:noFill/>
              <a:miter lim="800000"/>
              <a:headEnd/>
              <a:tailEnd/>
            </a:ln>
          </p:spPr>
          <p:txBody>
            <a:bodyPr wrap="none">
              <a:prstTxWarp prst="textNoShape">
                <a:avLst/>
              </a:prstTxWarp>
              <a:spAutoFit/>
            </a:bodyPr>
            <a:lstStyle/>
            <a:p>
              <a:r>
                <a:rPr lang="en-US" sz="2400" dirty="0" err="1"/>
                <a:t>q</a:t>
              </a:r>
              <a:endParaRPr lang="en-US" sz="2400" dirty="0"/>
            </a:p>
          </p:txBody>
        </p:sp>
        <p:sp>
          <p:nvSpPr>
            <p:cNvPr id="23" name="Text Box 34"/>
            <p:cNvSpPr txBox="1">
              <a:spLocks noChangeArrowheads="1"/>
            </p:cNvSpPr>
            <p:nvPr/>
          </p:nvSpPr>
          <p:spPr bwMode="auto">
            <a:xfrm>
              <a:off x="4704259" y="5292036"/>
              <a:ext cx="291967" cy="461665"/>
            </a:xfrm>
            <a:prstGeom prst="rect">
              <a:avLst/>
            </a:prstGeom>
            <a:noFill/>
            <a:ln w="9525">
              <a:noFill/>
              <a:miter lim="800000"/>
              <a:headEnd/>
              <a:tailEnd/>
            </a:ln>
          </p:spPr>
          <p:txBody>
            <a:bodyPr wrap="none">
              <a:prstTxWarp prst="textNoShape">
                <a:avLst/>
              </a:prstTxWarp>
              <a:spAutoFit/>
            </a:bodyPr>
            <a:lstStyle/>
            <a:p>
              <a:r>
                <a:rPr lang="en-US" sz="2400" dirty="0" err="1"/>
                <a:t>r</a:t>
              </a:r>
              <a:endParaRPr lang="en-US" sz="2400" dirty="0"/>
            </a:p>
          </p:txBody>
        </p:sp>
        <p:sp>
          <p:nvSpPr>
            <p:cNvPr id="24" name="Text Box 35"/>
            <p:cNvSpPr txBox="1">
              <a:spLocks noChangeArrowheads="1"/>
            </p:cNvSpPr>
            <p:nvPr/>
          </p:nvSpPr>
          <p:spPr bwMode="auto">
            <a:xfrm>
              <a:off x="5618659" y="46824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0.4</a:t>
              </a:r>
              <a:endParaRPr lang="en-US" sz="2400" dirty="0"/>
            </a:p>
          </p:txBody>
        </p:sp>
        <p:sp>
          <p:nvSpPr>
            <p:cNvPr id="25" name="Text Box 36"/>
            <p:cNvSpPr txBox="1">
              <a:spLocks noChangeArrowheads="1"/>
            </p:cNvSpPr>
            <p:nvPr/>
          </p:nvSpPr>
          <p:spPr bwMode="auto">
            <a:xfrm>
              <a:off x="3561260" y="52158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0.4</a:t>
              </a:r>
              <a:endParaRPr lang="en-US" sz="2400" dirty="0"/>
            </a:p>
          </p:txBody>
        </p:sp>
        <p:sp>
          <p:nvSpPr>
            <p:cNvPr id="26" name="Text Box 37"/>
            <p:cNvSpPr txBox="1">
              <a:spLocks noChangeArrowheads="1"/>
            </p:cNvSpPr>
            <p:nvPr/>
          </p:nvSpPr>
          <p:spPr bwMode="auto">
            <a:xfrm>
              <a:off x="2265859" y="4543380"/>
              <a:ext cx="762000" cy="461665"/>
            </a:xfrm>
            <a:prstGeom prst="rect">
              <a:avLst/>
            </a:prstGeom>
            <a:noFill/>
            <a:ln w="9525">
              <a:noFill/>
              <a:miter lim="800000"/>
              <a:headEnd/>
              <a:tailEnd/>
            </a:ln>
          </p:spPr>
          <p:txBody>
            <a:bodyPr wrap="square">
              <a:prstTxWarp prst="textNoShape">
                <a:avLst/>
              </a:prstTxWarp>
              <a:spAutoFit/>
            </a:bodyPr>
            <a:lstStyle/>
            <a:p>
              <a:r>
                <a:rPr lang="en-US" sz="2400" dirty="0">
                  <a:solidFill>
                    <a:schemeClr val="hlink"/>
                  </a:solidFill>
                </a:rPr>
                <a:t>0.4</a:t>
              </a:r>
              <a:endParaRPr lang="en-US" sz="2400" dirty="0"/>
            </a:p>
          </p:txBody>
        </p:sp>
        <p:sp>
          <p:nvSpPr>
            <p:cNvPr id="27" name="Text Box 38"/>
            <p:cNvSpPr txBox="1">
              <a:spLocks noChangeArrowheads="1"/>
            </p:cNvSpPr>
            <p:nvPr/>
          </p:nvSpPr>
          <p:spPr bwMode="auto">
            <a:xfrm>
              <a:off x="1503859" y="3006035"/>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0.6</a:t>
              </a:r>
              <a:endParaRPr lang="en-US" sz="2400" dirty="0"/>
            </a:p>
          </p:txBody>
        </p:sp>
        <p:sp>
          <p:nvSpPr>
            <p:cNvPr id="28" name="TextBox 27"/>
            <p:cNvSpPr txBox="1"/>
            <p:nvPr/>
          </p:nvSpPr>
          <p:spPr>
            <a:xfrm>
              <a:off x="317841" y="4040570"/>
              <a:ext cx="71294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-1</a:t>
              </a:r>
            </a:p>
          </p:txBody>
        </p:sp>
        <p:sp>
          <p:nvSpPr>
            <p:cNvPr id="29" name="TextBox 28"/>
            <p:cNvSpPr txBox="1"/>
            <p:nvPr/>
          </p:nvSpPr>
          <p:spPr>
            <a:xfrm>
              <a:off x="6378753" y="3725212"/>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1</a:t>
              </a:r>
            </a:p>
          </p:txBody>
        </p:sp>
        <p:sp>
          <p:nvSpPr>
            <p:cNvPr id="30" name="TextBox 29"/>
            <p:cNvSpPr txBox="1"/>
            <p:nvPr/>
          </p:nvSpPr>
          <p:spPr>
            <a:xfrm>
              <a:off x="2706721" y="2404700"/>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sp>
          <p:nvSpPr>
            <p:cNvPr id="31" name="TextBox 30"/>
            <p:cNvSpPr txBox="1"/>
            <p:nvPr/>
          </p:nvSpPr>
          <p:spPr>
            <a:xfrm>
              <a:off x="2706721" y="6054036"/>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sp>
          <p:nvSpPr>
            <p:cNvPr id="32" name="TextBox 31"/>
            <p:cNvSpPr txBox="1"/>
            <p:nvPr/>
          </p:nvSpPr>
          <p:spPr>
            <a:xfrm>
              <a:off x="4383121" y="5673036"/>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grpSp>
      <p:sp>
        <p:nvSpPr>
          <p:cNvPr id="34" name="TextBox 33"/>
          <p:cNvSpPr txBox="1"/>
          <p:nvPr/>
        </p:nvSpPr>
        <p:spPr>
          <a:xfrm>
            <a:off x="6378753" y="1666036"/>
            <a:ext cx="2439771" cy="1200328"/>
          </a:xfrm>
          <a:prstGeom prst="rect">
            <a:avLst/>
          </a:prstGeom>
          <a:solidFill>
            <a:srgbClr val="008000">
              <a:alpha val="50000"/>
            </a:srgbClr>
          </a:solidFill>
        </p:spPr>
        <p:txBody>
          <a:bodyPr wrap="square" rtlCol="0">
            <a:spAutoFit/>
          </a:bodyPr>
          <a:lstStyle/>
          <a:p>
            <a:r>
              <a:rPr lang="en-US" sz="2400" dirty="0"/>
              <a:t>Start with an arbitrary fractional edge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 2: Find a Cycle of Fractionally Used Edges</a:t>
            </a:r>
          </a:p>
        </p:txBody>
      </p:sp>
      <p:sp>
        <p:nvSpPr>
          <p:cNvPr id="3" name="Content Placeholder 2"/>
          <p:cNvSpPr>
            <a:spLocks noGrp="1"/>
          </p:cNvSpPr>
          <p:nvPr>
            <p:ph idx="1"/>
          </p:nvPr>
        </p:nvSpPr>
        <p:spPr/>
        <p:txBody>
          <a:bodyPr>
            <a:normAutofit/>
          </a:bodyPr>
          <a:lstStyle/>
          <a:p>
            <a:pPr>
              <a:buNone/>
            </a:pPr>
            <a:r>
              <a:rPr lang="en-US" sz="2400" dirty="0"/>
              <a:t>Labels on edges are flows</a:t>
            </a:r>
          </a:p>
        </p:txBody>
      </p:sp>
      <p:grpSp>
        <p:nvGrpSpPr>
          <p:cNvPr id="33" name="Group 32"/>
          <p:cNvGrpSpPr/>
          <p:nvPr/>
        </p:nvGrpSpPr>
        <p:grpSpPr>
          <a:xfrm>
            <a:off x="317841" y="2404700"/>
            <a:ext cx="6703185" cy="4018668"/>
            <a:chOff x="317841" y="2404700"/>
            <a:chExt cx="6703185" cy="4018668"/>
          </a:xfrm>
        </p:grpSpPr>
        <p:sp>
          <p:nvSpPr>
            <p:cNvPr id="4" name="Oval 4"/>
            <p:cNvSpPr>
              <a:spLocks noChangeArrowheads="1"/>
            </p:cNvSpPr>
            <p:nvPr/>
          </p:nvSpPr>
          <p:spPr bwMode="auto">
            <a:xfrm>
              <a:off x="1351459" y="41490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5" name="Oval 5"/>
            <p:cNvSpPr>
              <a:spLocks noChangeArrowheads="1"/>
            </p:cNvSpPr>
            <p:nvPr/>
          </p:nvSpPr>
          <p:spPr bwMode="auto">
            <a:xfrm>
              <a:off x="3027859" y="30822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6" name="Oval 6"/>
            <p:cNvSpPr>
              <a:spLocks noChangeArrowheads="1"/>
            </p:cNvSpPr>
            <p:nvPr/>
          </p:nvSpPr>
          <p:spPr bwMode="auto">
            <a:xfrm>
              <a:off x="2875459" y="55968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7" name="Oval 7"/>
            <p:cNvSpPr>
              <a:spLocks noChangeArrowheads="1"/>
            </p:cNvSpPr>
            <p:nvPr/>
          </p:nvSpPr>
          <p:spPr bwMode="auto">
            <a:xfrm>
              <a:off x="5771059" y="39204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8" name="Oval 8"/>
            <p:cNvSpPr>
              <a:spLocks noChangeArrowheads="1"/>
            </p:cNvSpPr>
            <p:nvPr/>
          </p:nvSpPr>
          <p:spPr bwMode="auto">
            <a:xfrm>
              <a:off x="4628059" y="52920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cxnSp>
          <p:nvCxnSpPr>
            <p:cNvPr id="9" name="AutoShape 10"/>
            <p:cNvCxnSpPr>
              <a:cxnSpLocks noChangeShapeType="1"/>
              <a:stCxn id="4" idx="1"/>
              <a:endCxn id="5" idx="2"/>
            </p:cNvCxnSpPr>
            <p:nvPr/>
          </p:nvCxnSpPr>
          <p:spPr bwMode="auto">
            <a:xfrm rot="16200000">
              <a:off x="1694359" y="2837761"/>
              <a:ext cx="1012825" cy="1654175"/>
            </a:xfrm>
            <a:prstGeom prst="curvedConnector2">
              <a:avLst/>
            </a:prstGeom>
            <a:noFill/>
            <a:ln w="9525">
              <a:solidFill>
                <a:schemeClr val="tx1"/>
              </a:solidFill>
              <a:round/>
              <a:headEnd/>
              <a:tailEnd type="triangle" w="med" len="med"/>
            </a:ln>
          </p:spPr>
        </p:cxnSp>
        <p:cxnSp>
          <p:nvCxnSpPr>
            <p:cNvPr id="10" name="AutoShape 11"/>
            <p:cNvCxnSpPr>
              <a:cxnSpLocks noChangeShapeType="1"/>
              <a:stCxn id="5" idx="4"/>
              <a:endCxn id="4" idx="6"/>
            </p:cNvCxnSpPr>
            <p:nvPr/>
          </p:nvCxnSpPr>
          <p:spPr bwMode="auto">
            <a:xfrm rot="5400000">
              <a:off x="1808659" y="2929836"/>
              <a:ext cx="990600" cy="1600200"/>
            </a:xfrm>
            <a:prstGeom prst="curvedConnector2">
              <a:avLst/>
            </a:prstGeom>
            <a:noFill/>
            <a:ln w="9525">
              <a:solidFill>
                <a:schemeClr val="tx1"/>
              </a:solidFill>
              <a:round/>
              <a:headEnd/>
              <a:tailEnd type="triangle" w="med" len="med"/>
            </a:ln>
          </p:spPr>
        </p:cxnSp>
        <p:cxnSp>
          <p:nvCxnSpPr>
            <p:cNvPr id="11" name="AutoShape 12"/>
            <p:cNvCxnSpPr>
              <a:cxnSpLocks noChangeShapeType="1"/>
              <a:stCxn id="5" idx="6"/>
              <a:endCxn id="7" idx="1"/>
            </p:cNvCxnSpPr>
            <p:nvPr/>
          </p:nvCxnSpPr>
          <p:spPr bwMode="auto">
            <a:xfrm>
              <a:off x="3180259" y="3158436"/>
              <a:ext cx="2613025" cy="784225"/>
            </a:xfrm>
            <a:prstGeom prst="curvedConnector2">
              <a:avLst/>
            </a:prstGeom>
            <a:noFill/>
            <a:ln w="19050" cap="flat" cmpd="sng" algn="ctr">
              <a:solidFill>
                <a:srgbClr val="FF0000"/>
              </a:solidFill>
              <a:prstDash val="solid"/>
              <a:round/>
              <a:headEnd type="none" w="med" len="med"/>
              <a:tailEnd type="triangle" w="med" len="med"/>
            </a:ln>
          </p:spPr>
        </p:cxnSp>
        <p:cxnSp>
          <p:nvCxnSpPr>
            <p:cNvPr id="12" name="AutoShape 13"/>
            <p:cNvCxnSpPr>
              <a:cxnSpLocks noChangeShapeType="1"/>
              <a:stCxn id="8" idx="6"/>
              <a:endCxn id="7" idx="5"/>
            </p:cNvCxnSpPr>
            <p:nvPr/>
          </p:nvCxnSpPr>
          <p:spPr bwMode="auto">
            <a:xfrm flipV="1">
              <a:off x="4780459" y="4050611"/>
              <a:ext cx="1120775" cy="1317625"/>
            </a:xfrm>
            <a:prstGeom prst="curvedConnector2">
              <a:avLst/>
            </a:prstGeom>
            <a:noFill/>
            <a:ln w="9525">
              <a:solidFill>
                <a:schemeClr val="tx1"/>
              </a:solidFill>
              <a:round/>
              <a:headEnd/>
              <a:tailEnd type="triangle" w="med" len="med"/>
            </a:ln>
          </p:spPr>
        </p:cxnSp>
        <p:cxnSp>
          <p:nvCxnSpPr>
            <p:cNvPr id="13" name="AutoShape 14"/>
            <p:cNvCxnSpPr>
              <a:cxnSpLocks noChangeShapeType="1"/>
              <a:stCxn id="6" idx="6"/>
              <a:endCxn id="8" idx="3"/>
            </p:cNvCxnSpPr>
            <p:nvPr/>
          </p:nvCxnSpPr>
          <p:spPr bwMode="auto">
            <a:xfrm flipV="1">
              <a:off x="3027859" y="5422211"/>
              <a:ext cx="1622425" cy="250825"/>
            </a:xfrm>
            <a:prstGeom prst="curvedConnector2">
              <a:avLst/>
            </a:prstGeom>
            <a:noFill/>
            <a:ln w="9525">
              <a:solidFill>
                <a:schemeClr val="tx1"/>
              </a:solidFill>
              <a:round/>
              <a:headEnd/>
              <a:tailEnd type="triangle" w="med" len="med"/>
            </a:ln>
          </p:spPr>
        </p:cxnSp>
        <p:cxnSp>
          <p:nvCxnSpPr>
            <p:cNvPr id="14" name="AutoShape 20"/>
            <p:cNvCxnSpPr>
              <a:cxnSpLocks noChangeShapeType="1"/>
              <a:stCxn id="6" idx="3"/>
              <a:endCxn id="4" idx="4"/>
            </p:cNvCxnSpPr>
            <p:nvPr/>
          </p:nvCxnSpPr>
          <p:spPr bwMode="auto">
            <a:xfrm rot="16200000" flipV="1">
              <a:off x="1449884" y="4279211"/>
              <a:ext cx="1425575" cy="1470025"/>
            </a:xfrm>
            <a:prstGeom prst="curvedConnector3">
              <a:avLst>
                <a:gd name="adj1" fmla="val -17593"/>
              </a:avLst>
            </a:prstGeom>
            <a:noFill/>
            <a:ln w="9525">
              <a:solidFill>
                <a:schemeClr val="tx1"/>
              </a:solidFill>
              <a:round/>
              <a:headEnd/>
              <a:tailEnd type="triangle" w="med" len="med"/>
            </a:ln>
          </p:spPr>
        </p:cxnSp>
        <p:cxnSp>
          <p:nvCxnSpPr>
            <p:cNvPr id="15" name="AutoShape 22"/>
            <p:cNvCxnSpPr>
              <a:cxnSpLocks noChangeShapeType="1"/>
              <a:stCxn id="4" idx="5"/>
              <a:endCxn id="6" idx="0"/>
            </p:cNvCxnSpPr>
            <p:nvPr/>
          </p:nvCxnSpPr>
          <p:spPr bwMode="auto">
            <a:xfrm rot="16200000" flipH="1">
              <a:off x="1557834" y="4203011"/>
              <a:ext cx="1317625" cy="1470025"/>
            </a:xfrm>
            <a:prstGeom prst="curvedConnector3">
              <a:avLst>
                <a:gd name="adj1" fmla="val 50843"/>
              </a:avLst>
            </a:prstGeom>
            <a:noFill/>
            <a:ln w="9525">
              <a:solidFill>
                <a:schemeClr val="tx1"/>
              </a:solidFill>
              <a:round/>
              <a:headEnd/>
              <a:tailEnd type="triangle" w="med" len="med"/>
            </a:ln>
          </p:spPr>
        </p:cxnSp>
        <p:sp>
          <p:nvSpPr>
            <p:cNvPr id="16" name="Text Box 24"/>
            <p:cNvSpPr txBox="1">
              <a:spLocks noChangeArrowheads="1"/>
            </p:cNvSpPr>
            <p:nvPr/>
          </p:nvSpPr>
          <p:spPr bwMode="auto">
            <a:xfrm>
              <a:off x="4628059" y="29298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0.6</a:t>
              </a:r>
              <a:endParaRPr lang="en-US" sz="2400" dirty="0"/>
            </a:p>
          </p:txBody>
        </p:sp>
        <p:sp>
          <p:nvSpPr>
            <p:cNvPr id="17" name="Text Box 25"/>
            <p:cNvSpPr txBox="1">
              <a:spLocks noChangeArrowheads="1"/>
            </p:cNvSpPr>
            <p:nvPr/>
          </p:nvSpPr>
          <p:spPr bwMode="auto">
            <a:xfrm>
              <a:off x="2494459" y="3844236"/>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a:t>
              </a:r>
            </a:p>
          </p:txBody>
        </p:sp>
        <p:sp>
          <p:nvSpPr>
            <p:cNvPr id="18" name="Text Box 27"/>
            <p:cNvSpPr txBox="1">
              <a:spLocks noChangeArrowheads="1"/>
            </p:cNvSpPr>
            <p:nvPr/>
          </p:nvSpPr>
          <p:spPr bwMode="auto">
            <a:xfrm>
              <a:off x="993637" y="5287571"/>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a:t>
              </a:r>
              <a:endParaRPr lang="en-US" sz="2400" dirty="0"/>
            </a:p>
          </p:txBody>
        </p:sp>
        <p:sp>
          <p:nvSpPr>
            <p:cNvPr id="19" name="Text Box 30"/>
            <p:cNvSpPr txBox="1">
              <a:spLocks noChangeArrowheads="1"/>
            </p:cNvSpPr>
            <p:nvPr/>
          </p:nvSpPr>
          <p:spPr bwMode="auto">
            <a:xfrm>
              <a:off x="1030784" y="3960124"/>
              <a:ext cx="305041" cy="461665"/>
            </a:xfrm>
            <a:prstGeom prst="rect">
              <a:avLst/>
            </a:prstGeom>
            <a:noFill/>
            <a:ln w="9525">
              <a:noFill/>
              <a:miter lim="800000"/>
              <a:headEnd/>
              <a:tailEnd/>
            </a:ln>
          </p:spPr>
          <p:txBody>
            <a:bodyPr wrap="none">
              <a:prstTxWarp prst="textNoShape">
                <a:avLst/>
              </a:prstTxWarp>
              <a:spAutoFit/>
            </a:bodyPr>
            <a:lstStyle/>
            <a:p>
              <a:r>
                <a:rPr lang="en-US" sz="2400" dirty="0" err="1"/>
                <a:t>s</a:t>
              </a:r>
              <a:endParaRPr lang="en-US" sz="2400" dirty="0"/>
            </a:p>
          </p:txBody>
        </p:sp>
        <p:sp>
          <p:nvSpPr>
            <p:cNvPr id="20" name="Text Box 31"/>
            <p:cNvSpPr txBox="1">
              <a:spLocks noChangeArrowheads="1"/>
            </p:cNvSpPr>
            <p:nvPr/>
          </p:nvSpPr>
          <p:spPr bwMode="auto">
            <a:xfrm>
              <a:off x="5983783" y="3655324"/>
              <a:ext cx="287759" cy="461665"/>
            </a:xfrm>
            <a:prstGeom prst="rect">
              <a:avLst/>
            </a:prstGeom>
            <a:noFill/>
            <a:ln w="9525">
              <a:noFill/>
              <a:miter lim="800000"/>
              <a:headEnd/>
              <a:tailEnd/>
            </a:ln>
          </p:spPr>
          <p:txBody>
            <a:bodyPr wrap="none">
              <a:prstTxWarp prst="textNoShape">
                <a:avLst/>
              </a:prstTxWarp>
              <a:spAutoFit/>
            </a:bodyPr>
            <a:lstStyle/>
            <a:p>
              <a:r>
                <a:rPr lang="en-US" sz="2400" dirty="0" err="1"/>
                <a:t>t</a:t>
              </a:r>
              <a:endParaRPr lang="en-US" sz="2400" dirty="0"/>
            </a:p>
          </p:txBody>
        </p:sp>
        <p:sp>
          <p:nvSpPr>
            <p:cNvPr id="21" name="Text Box 32"/>
            <p:cNvSpPr txBox="1">
              <a:spLocks noChangeArrowheads="1"/>
            </p:cNvSpPr>
            <p:nvPr/>
          </p:nvSpPr>
          <p:spPr bwMode="auto">
            <a:xfrm>
              <a:off x="2875459" y="2589366"/>
              <a:ext cx="354013" cy="457200"/>
            </a:xfrm>
            <a:prstGeom prst="rect">
              <a:avLst/>
            </a:prstGeom>
            <a:noFill/>
            <a:ln w="9525">
              <a:noFill/>
              <a:miter lim="800000"/>
              <a:headEnd/>
              <a:tailEnd/>
            </a:ln>
          </p:spPr>
          <p:txBody>
            <a:bodyPr wrap="none">
              <a:prstTxWarp prst="textNoShape">
                <a:avLst/>
              </a:prstTxWarp>
              <a:spAutoFit/>
            </a:bodyPr>
            <a:lstStyle/>
            <a:p>
              <a:r>
                <a:rPr lang="en-US" sz="2400" dirty="0" err="1"/>
                <a:t>p</a:t>
              </a:r>
              <a:endParaRPr lang="en-US" sz="2400" dirty="0"/>
            </a:p>
          </p:txBody>
        </p:sp>
        <p:sp>
          <p:nvSpPr>
            <p:cNvPr id="22" name="Text Box 33"/>
            <p:cNvSpPr txBox="1">
              <a:spLocks noChangeArrowheads="1"/>
            </p:cNvSpPr>
            <p:nvPr/>
          </p:nvSpPr>
          <p:spPr bwMode="auto">
            <a:xfrm>
              <a:off x="2875459" y="5596835"/>
              <a:ext cx="354013" cy="457200"/>
            </a:xfrm>
            <a:prstGeom prst="rect">
              <a:avLst/>
            </a:prstGeom>
            <a:noFill/>
            <a:ln w="9525">
              <a:noFill/>
              <a:miter lim="800000"/>
              <a:headEnd/>
              <a:tailEnd/>
            </a:ln>
          </p:spPr>
          <p:txBody>
            <a:bodyPr wrap="none">
              <a:prstTxWarp prst="textNoShape">
                <a:avLst/>
              </a:prstTxWarp>
              <a:spAutoFit/>
            </a:bodyPr>
            <a:lstStyle/>
            <a:p>
              <a:r>
                <a:rPr lang="en-US" sz="2400" dirty="0" err="1"/>
                <a:t>q</a:t>
              </a:r>
              <a:endParaRPr lang="en-US" sz="2400" dirty="0"/>
            </a:p>
          </p:txBody>
        </p:sp>
        <p:sp>
          <p:nvSpPr>
            <p:cNvPr id="23" name="Text Box 34"/>
            <p:cNvSpPr txBox="1">
              <a:spLocks noChangeArrowheads="1"/>
            </p:cNvSpPr>
            <p:nvPr/>
          </p:nvSpPr>
          <p:spPr bwMode="auto">
            <a:xfrm>
              <a:off x="4704259" y="5292036"/>
              <a:ext cx="291967" cy="461665"/>
            </a:xfrm>
            <a:prstGeom prst="rect">
              <a:avLst/>
            </a:prstGeom>
            <a:noFill/>
            <a:ln w="9525">
              <a:noFill/>
              <a:miter lim="800000"/>
              <a:headEnd/>
              <a:tailEnd/>
            </a:ln>
          </p:spPr>
          <p:txBody>
            <a:bodyPr wrap="none">
              <a:prstTxWarp prst="textNoShape">
                <a:avLst/>
              </a:prstTxWarp>
              <a:spAutoFit/>
            </a:bodyPr>
            <a:lstStyle/>
            <a:p>
              <a:r>
                <a:rPr lang="en-US" sz="2400" dirty="0" err="1"/>
                <a:t>r</a:t>
              </a:r>
              <a:endParaRPr lang="en-US" sz="2400" dirty="0"/>
            </a:p>
          </p:txBody>
        </p:sp>
        <p:sp>
          <p:nvSpPr>
            <p:cNvPr id="24" name="Text Box 35"/>
            <p:cNvSpPr txBox="1">
              <a:spLocks noChangeArrowheads="1"/>
            </p:cNvSpPr>
            <p:nvPr/>
          </p:nvSpPr>
          <p:spPr bwMode="auto">
            <a:xfrm>
              <a:off x="5618659" y="46824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0.4</a:t>
              </a:r>
              <a:endParaRPr lang="en-US" sz="2400" dirty="0"/>
            </a:p>
          </p:txBody>
        </p:sp>
        <p:sp>
          <p:nvSpPr>
            <p:cNvPr id="25" name="Text Box 36"/>
            <p:cNvSpPr txBox="1">
              <a:spLocks noChangeArrowheads="1"/>
            </p:cNvSpPr>
            <p:nvPr/>
          </p:nvSpPr>
          <p:spPr bwMode="auto">
            <a:xfrm>
              <a:off x="3561260" y="52158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0.4</a:t>
              </a:r>
              <a:endParaRPr lang="en-US" sz="2400" dirty="0"/>
            </a:p>
          </p:txBody>
        </p:sp>
        <p:sp>
          <p:nvSpPr>
            <p:cNvPr id="26" name="Text Box 37"/>
            <p:cNvSpPr txBox="1">
              <a:spLocks noChangeArrowheads="1"/>
            </p:cNvSpPr>
            <p:nvPr/>
          </p:nvSpPr>
          <p:spPr bwMode="auto">
            <a:xfrm>
              <a:off x="2265859" y="4543380"/>
              <a:ext cx="762000" cy="461665"/>
            </a:xfrm>
            <a:prstGeom prst="rect">
              <a:avLst/>
            </a:prstGeom>
            <a:noFill/>
            <a:ln w="9525">
              <a:noFill/>
              <a:miter lim="800000"/>
              <a:headEnd/>
              <a:tailEnd/>
            </a:ln>
          </p:spPr>
          <p:txBody>
            <a:bodyPr wrap="square">
              <a:prstTxWarp prst="textNoShape">
                <a:avLst/>
              </a:prstTxWarp>
              <a:spAutoFit/>
            </a:bodyPr>
            <a:lstStyle/>
            <a:p>
              <a:r>
                <a:rPr lang="en-US" sz="2400" dirty="0">
                  <a:solidFill>
                    <a:schemeClr val="hlink"/>
                  </a:solidFill>
                </a:rPr>
                <a:t>0.4</a:t>
              </a:r>
              <a:endParaRPr lang="en-US" sz="2400" dirty="0"/>
            </a:p>
          </p:txBody>
        </p:sp>
        <p:sp>
          <p:nvSpPr>
            <p:cNvPr id="27" name="Text Box 38"/>
            <p:cNvSpPr txBox="1">
              <a:spLocks noChangeArrowheads="1"/>
            </p:cNvSpPr>
            <p:nvPr/>
          </p:nvSpPr>
          <p:spPr bwMode="auto">
            <a:xfrm>
              <a:off x="1503859" y="3006035"/>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0.6</a:t>
              </a:r>
              <a:endParaRPr lang="en-US" sz="2400" dirty="0"/>
            </a:p>
          </p:txBody>
        </p:sp>
        <p:sp>
          <p:nvSpPr>
            <p:cNvPr id="28" name="TextBox 27"/>
            <p:cNvSpPr txBox="1"/>
            <p:nvPr/>
          </p:nvSpPr>
          <p:spPr>
            <a:xfrm>
              <a:off x="317841" y="4040570"/>
              <a:ext cx="71294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-1</a:t>
              </a:r>
            </a:p>
          </p:txBody>
        </p:sp>
        <p:sp>
          <p:nvSpPr>
            <p:cNvPr id="29" name="TextBox 28"/>
            <p:cNvSpPr txBox="1"/>
            <p:nvPr/>
          </p:nvSpPr>
          <p:spPr>
            <a:xfrm>
              <a:off x="6378753" y="3725212"/>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1</a:t>
              </a:r>
            </a:p>
          </p:txBody>
        </p:sp>
        <p:sp>
          <p:nvSpPr>
            <p:cNvPr id="30" name="TextBox 29"/>
            <p:cNvSpPr txBox="1"/>
            <p:nvPr/>
          </p:nvSpPr>
          <p:spPr>
            <a:xfrm>
              <a:off x="2706721" y="2404700"/>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sp>
          <p:nvSpPr>
            <p:cNvPr id="31" name="TextBox 30"/>
            <p:cNvSpPr txBox="1"/>
            <p:nvPr/>
          </p:nvSpPr>
          <p:spPr>
            <a:xfrm>
              <a:off x="2706721" y="6054036"/>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sp>
          <p:nvSpPr>
            <p:cNvPr id="32" name="TextBox 31"/>
            <p:cNvSpPr txBox="1"/>
            <p:nvPr/>
          </p:nvSpPr>
          <p:spPr>
            <a:xfrm>
              <a:off x="4383121" y="5673036"/>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grpSp>
      <p:sp>
        <p:nvSpPr>
          <p:cNvPr id="34" name="TextBox 33"/>
          <p:cNvSpPr txBox="1"/>
          <p:nvPr/>
        </p:nvSpPr>
        <p:spPr>
          <a:xfrm>
            <a:off x="6378753" y="1666036"/>
            <a:ext cx="2439771" cy="1200328"/>
          </a:xfrm>
          <a:prstGeom prst="rect">
            <a:avLst/>
          </a:prstGeom>
          <a:solidFill>
            <a:srgbClr val="008000">
              <a:alpha val="50000"/>
            </a:srgbClr>
          </a:solidFill>
        </p:spPr>
        <p:txBody>
          <a:bodyPr wrap="square" rtlCol="0">
            <a:spAutoFit/>
          </a:bodyPr>
          <a:lstStyle/>
          <a:p>
            <a:r>
              <a:rPr lang="en-US" sz="2400" dirty="0"/>
              <a:t>Start with an arbitrary fractional edge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 2: Find a Cycle of Fractionally Used Edges</a:t>
            </a:r>
          </a:p>
        </p:txBody>
      </p:sp>
      <p:sp>
        <p:nvSpPr>
          <p:cNvPr id="3" name="Content Placeholder 2"/>
          <p:cNvSpPr>
            <a:spLocks noGrp="1"/>
          </p:cNvSpPr>
          <p:nvPr>
            <p:ph idx="1"/>
          </p:nvPr>
        </p:nvSpPr>
        <p:spPr/>
        <p:txBody>
          <a:bodyPr>
            <a:normAutofit/>
          </a:bodyPr>
          <a:lstStyle/>
          <a:p>
            <a:pPr>
              <a:buNone/>
            </a:pPr>
            <a:r>
              <a:rPr lang="en-US" sz="2400" dirty="0"/>
              <a:t>Labels on edges are flows</a:t>
            </a:r>
          </a:p>
        </p:txBody>
      </p:sp>
      <p:grpSp>
        <p:nvGrpSpPr>
          <p:cNvPr id="33" name="Group 32"/>
          <p:cNvGrpSpPr/>
          <p:nvPr/>
        </p:nvGrpSpPr>
        <p:grpSpPr>
          <a:xfrm>
            <a:off x="317841" y="2404700"/>
            <a:ext cx="6703185" cy="4018668"/>
            <a:chOff x="317841" y="2404700"/>
            <a:chExt cx="6703185" cy="4018668"/>
          </a:xfrm>
        </p:grpSpPr>
        <p:sp>
          <p:nvSpPr>
            <p:cNvPr id="4" name="Oval 4"/>
            <p:cNvSpPr>
              <a:spLocks noChangeArrowheads="1"/>
            </p:cNvSpPr>
            <p:nvPr/>
          </p:nvSpPr>
          <p:spPr bwMode="auto">
            <a:xfrm>
              <a:off x="1351459" y="41490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5" name="Oval 5"/>
            <p:cNvSpPr>
              <a:spLocks noChangeArrowheads="1"/>
            </p:cNvSpPr>
            <p:nvPr/>
          </p:nvSpPr>
          <p:spPr bwMode="auto">
            <a:xfrm>
              <a:off x="3027859" y="30822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6" name="Oval 6"/>
            <p:cNvSpPr>
              <a:spLocks noChangeArrowheads="1"/>
            </p:cNvSpPr>
            <p:nvPr/>
          </p:nvSpPr>
          <p:spPr bwMode="auto">
            <a:xfrm>
              <a:off x="2875459" y="55968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7" name="Oval 7"/>
            <p:cNvSpPr>
              <a:spLocks noChangeArrowheads="1"/>
            </p:cNvSpPr>
            <p:nvPr/>
          </p:nvSpPr>
          <p:spPr bwMode="auto">
            <a:xfrm>
              <a:off x="5771059" y="39204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8" name="Oval 8"/>
            <p:cNvSpPr>
              <a:spLocks noChangeArrowheads="1"/>
            </p:cNvSpPr>
            <p:nvPr/>
          </p:nvSpPr>
          <p:spPr bwMode="auto">
            <a:xfrm>
              <a:off x="4628059" y="52920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cxnSp>
          <p:nvCxnSpPr>
            <p:cNvPr id="9" name="AutoShape 10"/>
            <p:cNvCxnSpPr>
              <a:cxnSpLocks noChangeShapeType="1"/>
              <a:stCxn id="4" idx="1"/>
              <a:endCxn id="5" idx="2"/>
            </p:cNvCxnSpPr>
            <p:nvPr/>
          </p:nvCxnSpPr>
          <p:spPr bwMode="auto">
            <a:xfrm rot="16200000">
              <a:off x="1694359" y="2837761"/>
              <a:ext cx="1012825" cy="1654175"/>
            </a:xfrm>
            <a:prstGeom prst="curvedConnector2">
              <a:avLst/>
            </a:prstGeom>
            <a:noFill/>
            <a:ln w="9525">
              <a:solidFill>
                <a:schemeClr val="tx1"/>
              </a:solidFill>
              <a:round/>
              <a:headEnd/>
              <a:tailEnd type="triangle" w="med" len="med"/>
            </a:ln>
          </p:spPr>
        </p:cxnSp>
        <p:cxnSp>
          <p:nvCxnSpPr>
            <p:cNvPr id="10" name="AutoShape 11"/>
            <p:cNvCxnSpPr>
              <a:cxnSpLocks noChangeShapeType="1"/>
              <a:stCxn id="5" idx="4"/>
              <a:endCxn id="4" idx="6"/>
            </p:cNvCxnSpPr>
            <p:nvPr/>
          </p:nvCxnSpPr>
          <p:spPr bwMode="auto">
            <a:xfrm rot="5400000">
              <a:off x="1808659" y="2929836"/>
              <a:ext cx="990600" cy="1600200"/>
            </a:xfrm>
            <a:prstGeom prst="curvedConnector2">
              <a:avLst/>
            </a:prstGeom>
            <a:noFill/>
            <a:ln w="9525">
              <a:solidFill>
                <a:schemeClr val="tx1"/>
              </a:solidFill>
              <a:round/>
              <a:headEnd/>
              <a:tailEnd type="triangle" w="med" len="med"/>
            </a:ln>
          </p:spPr>
        </p:cxnSp>
        <p:cxnSp>
          <p:nvCxnSpPr>
            <p:cNvPr id="11" name="AutoShape 12"/>
            <p:cNvCxnSpPr>
              <a:cxnSpLocks noChangeShapeType="1"/>
              <a:stCxn id="5" idx="6"/>
              <a:endCxn id="7" idx="1"/>
            </p:cNvCxnSpPr>
            <p:nvPr/>
          </p:nvCxnSpPr>
          <p:spPr bwMode="auto">
            <a:xfrm>
              <a:off x="3180259" y="3158436"/>
              <a:ext cx="2613025" cy="784225"/>
            </a:xfrm>
            <a:prstGeom prst="curvedConnector2">
              <a:avLst/>
            </a:prstGeom>
            <a:noFill/>
            <a:ln w="19050" cap="flat" cmpd="sng" algn="ctr">
              <a:solidFill>
                <a:srgbClr val="FF0000"/>
              </a:solidFill>
              <a:prstDash val="solid"/>
              <a:round/>
              <a:headEnd type="none" w="med" len="med"/>
              <a:tailEnd type="triangle" w="med" len="med"/>
            </a:ln>
          </p:spPr>
        </p:cxnSp>
        <p:cxnSp>
          <p:nvCxnSpPr>
            <p:cNvPr id="12" name="AutoShape 13"/>
            <p:cNvCxnSpPr>
              <a:cxnSpLocks noChangeShapeType="1"/>
              <a:stCxn id="8" idx="6"/>
              <a:endCxn id="7" idx="5"/>
            </p:cNvCxnSpPr>
            <p:nvPr/>
          </p:nvCxnSpPr>
          <p:spPr bwMode="auto">
            <a:xfrm flipV="1">
              <a:off x="4780459" y="4050611"/>
              <a:ext cx="1120775" cy="1317625"/>
            </a:xfrm>
            <a:prstGeom prst="curvedConnector2">
              <a:avLst/>
            </a:prstGeom>
            <a:noFill/>
            <a:ln w="9525">
              <a:solidFill>
                <a:schemeClr val="tx1"/>
              </a:solidFill>
              <a:round/>
              <a:headEnd/>
              <a:tailEnd type="triangle" w="med" len="med"/>
            </a:ln>
          </p:spPr>
        </p:cxnSp>
        <p:cxnSp>
          <p:nvCxnSpPr>
            <p:cNvPr id="13" name="AutoShape 14"/>
            <p:cNvCxnSpPr>
              <a:cxnSpLocks noChangeShapeType="1"/>
              <a:stCxn id="6" idx="6"/>
              <a:endCxn id="8" idx="3"/>
            </p:cNvCxnSpPr>
            <p:nvPr/>
          </p:nvCxnSpPr>
          <p:spPr bwMode="auto">
            <a:xfrm flipV="1">
              <a:off x="3027859" y="5422211"/>
              <a:ext cx="1622425" cy="250825"/>
            </a:xfrm>
            <a:prstGeom prst="curvedConnector2">
              <a:avLst/>
            </a:prstGeom>
            <a:noFill/>
            <a:ln w="9525">
              <a:solidFill>
                <a:schemeClr val="tx1"/>
              </a:solidFill>
              <a:round/>
              <a:headEnd/>
              <a:tailEnd type="triangle" w="med" len="med"/>
            </a:ln>
          </p:spPr>
        </p:cxnSp>
        <p:cxnSp>
          <p:nvCxnSpPr>
            <p:cNvPr id="14" name="AutoShape 20"/>
            <p:cNvCxnSpPr>
              <a:cxnSpLocks noChangeShapeType="1"/>
              <a:stCxn id="6" idx="3"/>
              <a:endCxn id="4" idx="4"/>
            </p:cNvCxnSpPr>
            <p:nvPr/>
          </p:nvCxnSpPr>
          <p:spPr bwMode="auto">
            <a:xfrm rot="16200000" flipV="1">
              <a:off x="1449884" y="4279211"/>
              <a:ext cx="1425575" cy="1470025"/>
            </a:xfrm>
            <a:prstGeom prst="curvedConnector3">
              <a:avLst>
                <a:gd name="adj1" fmla="val -17593"/>
              </a:avLst>
            </a:prstGeom>
            <a:noFill/>
            <a:ln w="9525">
              <a:solidFill>
                <a:schemeClr val="tx1"/>
              </a:solidFill>
              <a:round/>
              <a:headEnd/>
              <a:tailEnd type="triangle" w="med" len="med"/>
            </a:ln>
          </p:spPr>
        </p:cxnSp>
        <p:cxnSp>
          <p:nvCxnSpPr>
            <p:cNvPr id="15" name="AutoShape 22"/>
            <p:cNvCxnSpPr>
              <a:cxnSpLocks noChangeShapeType="1"/>
              <a:stCxn id="4" idx="5"/>
              <a:endCxn id="6" idx="0"/>
            </p:cNvCxnSpPr>
            <p:nvPr/>
          </p:nvCxnSpPr>
          <p:spPr bwMode="auto">
            <a:xfrm rot="16200000" flipH="1">
              <a:off x="1557834" y="4203011"/>
              <a:ext cx="1317625" cy="1470025"/>
            </a:xfrm>
            <a:prstGeom prst="curvedConnector3">
              <a:avLst>
                <a:gd name="adj1" fmla="val 50843"/>
              </a:avLst>
            </a:prstGeom>
            <a:noFill/>
            <a:ln w="9525">
              <a:solidFill>
                <a:schemeClr val="tx1"/>
              </a:solidFill>
              <a:round/>
              <a:headEnd/>
              <a:tailEnd type="triangle" w="med" len="med"/>
            </a:ln>
          </p:spPr>
        </p:cxnSp>
        <p:sp>
          <p:nvSpPr>
            <p:cNvPr id="16" name="Text Box 24"/>
            <p:cNvSpPr txBox="1">
              <a:spLocks noChangeArrowheads="1"/>
            </p:cNvSpPr>
            <p:nvPr/>
          </p:nvSpPr>
          <p:spPr bwMode="auto">
            <a:xfrm>
              <a:off x="4628059" y="29298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0.6</a:t>
              </a:r>
              <a:endParaRPr lang="en-US" sz="2400" dirty="0"/>
            </a:p>
          </p:txBody>
        </p:sp>
        <p:sp>
          <p:nvSpPr>
            <p:cNvPr id="17" name="Text Box 25"/>
            <p:cNvSpPr txBox="1">
              <a:spLocks noChangeArrowheads="1"/>
            </p:cNvSpPr>
            <p:nvPr/>
          </p:nvSpPr>
          <p:spPr bwMode="auto">
            <a:xfrm>
              <a:off x="2494459" y="3844236"/>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a:t>
              </a:r>
            </a:p>
          </p:txBody>
        </p:sp>
        <p:sp>
          <p:nvSpPr>
            <p:cNvPr id="18" name="Text Box 27"/>
            <p:cNvSpPr txBox="1">
              <a:spLocks noChangeArrowheads="1"/>
            </p:cNvSpPr>
            <p:nvPr/>
          </p:nvSpPr>
          <p:spPr bwMode="auto">
            <a:xfrm>
              <a:off x="993637" y="5287571"/>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a:t>
              </a:r>
              <a:endParaRPr lang="en-US" sz="2400" dirty="0"/>
            </a:p>
          </p:txBody>
        </p:sp>
        <p:sp>
          <p:nvSpPr>
            <p:cNvPr id="19" name="Text Box 30"/>
            <p:cNvSpPr txBox="1">
              <a:spLocks noChangeArrowheads="1"/>
            </p:cNvSpPr>
            <p:nvPr/>
          </p:nvSpPr>
          <p:spPr bwMode="auto">
            <a:xfrm>
              <a:off x="1030784" y="3960124"/>
              <a:ext cx="305041" cy="461665"/>
            </a:xfrm>
            <a:prstGeom prst="rect">
              <a:avLst/>
            </a:prstGeom>
            <a:noFill/>
            <a:ln w="9525">
              <a:noFill/>
              <a:miter lim="800000"/>
              <a:headEnd/>
              <a:tailEnd/>
            </a:ln>
          </p:spPr>
          <p:txBody>
            <a:bodyPr wrap="none">
              <a:prstTxWarp prst="textNoShape">
                <a:avLst/>
              </a:prstTxWarp>
              <a:spAutoFit/>
            </a:bodyPr>
            <a:lstStyle/>
            <a:p>
              <a:r>
                <a:rPr lang="en-US" sz="2400" dirty="0" err="1"/>
                <a:t>s</a:t>
              </a:r>
              <a:endParaRPr lang="en-US" sz="2400" dirty="0"/>
            </a:p>
          </p:txBody>
        </p:sp>
        <p:sp>
          <p:nvSpPr>
            <p:cNvPr id="20" name="Text Box 31"/>
            <p:cNvSpPr txBox="1">
              <a:spLocks noChangeArrowheads="1"/>
            </p:cNvSpPr>
            <p:nvPr/>
          </p:nvSpPr>
          <p:spPr bwMode="auto">
            <a:xfrm>
              <a:off x="5983783" y="3655324"/>
              <a:ext cx="287759" cy="461665"/>
            </a:xfrm>
            <a:prstGeom prst="rect">
              <a:avLst/>
            </a:prstGeom>
            <a:noFill/>
            <a:ln w="9525">
              <a:noFill/>
              <a:miter lim="800000"/>
              <a:headEnd/>
              <a:tailEnd/>
            </a:ln>
          </p:spPr>
          <p:txBody>
            <a:bodyPr wrap="none">
              <a:prstTxWarp prst="textNoShape">
                <a:avLst/>
              </a:prstTxWarp>
              <a:spAutoFit/>
            </a:bodyPr>
            <a:lstStyle/>
            <a:p>
              <a:r>
                <a:rPr lang="en-US" sz="2400" dirty="0" err="1"/>
                <a:t>t</a:t>
              </a:r>
              <a:endParaRPr lang="en-US" sz="2400" dirty="0"/>
            </a:p>
          </p:txBody>
        </p:sp>
        <p:sp>
          <p:nvSpPr>
            <p:cNvPr id="21" name="Text Box 32"/>
            <p:cNvSpPr txBox="1">
              <a:spLocks noChangeArrowheads="1"/>
            </p:cNvSpPr>
            <p:nvPr/>
          </p:nvSpPr>
          <p:spPr bwMode="auto">
            <a:xfrm>
              <a:off x="2875459" y="2589366"/>
              <a:ext cx="354013" cy="457200"/>
            </a:xfrm>
            <a:prstGeom prst="rect">
              <a:avLst/>
            </a:prstGeom>
            <a:noFill/>
            <a:ln w="9525">
              <a:noFill/>
              <a:miter lim="800000"/>
              <a:headEnd/>
              <a:tailEnd/>
            </a:ln>
          </p:spPr>
          <p:txBody>
            <a:bodyPr wrap="none">
              <a:prstTxWarp prst="textNoShape">
                <a:avLst/>
              </a:prstTxWarp>
              <a:spAutoFit/>
            </a:bodyPr>
            <a:lstStyle/>
            <a:p>
              <a:r>
                <a:rPr lang="en-US" sz="2400" dirty="0" err="1"/>
                <a:t>p</a:t>
              </a:r>
              <a:endParaRPr lang="en-US" sz="2400" dirty="0"/>
            </a:p>
          </p:txBody>
        </p:sp>
        <p:sp>
          <p:nvSpPr>
            <p:cNvPr id="22" name="Text Box 33"/>
            <p:cNvSpPr txBox="1">
              <a:spLocks noChangeArrowheads="1"/>
            </p:cNvSpPr>
            <p:nvPr/>
          </p:nvSpPr>
          <p:spPr bwMode="auto">
            <a:xfrm>
              <a:off x="2875459" y="5596835"/>
              <a:ext cx="354013" cy="457200"/>
            </a:xfrm>
            <a:prstGeom prst="rect">
              <a:avLst/>
            </a:prstGeom>
            <a:noFill/>
            <a:ln w="9525">
              <a:noFill/>
              <a:miter lim="800000"/>
              <a:headEnd/>
              <a:tailEnd/>
            </a:ln>
          </p:spPr>
          <p:txBody>
            <a:bodyPr wrap="none">
              <a:prstTxWarp prst="textNoShape">
                <a:avLst/>
              </a:prstTxWarp>
              <a:spAutoFit/>
            </a:bodyPr>
            <a:lstStyle/>
            <a:p>
              <a:r>
                <a:rPr lang="en-US" sz="2400" dirty="0" err="1"/>
                <a:t>q</a:t>
              </a:r>
              <a:endParaRPr lang="en-US" sz="2400" dirty="0"/>
            </a:p>
          </p:txBody>
        </p:sp>
        <p:sp>
          <p:nvSpPr>
            <p:cNvPr id="23" name="Text Box 34"/>
            <p:cNvSpPr txBox="1">
              <a:spLocks noChangeArrowheads="1"/>
            </p:cNvSpPr>
            <p:nvPr/>
          </p:nvSpPr>
          <p:spPr bwMode="auto">
            <a:xfrm>
              <a:off x="4704259" y="5292036"/>
              <a:ext cx="291967" cy="461665"/>
            </a:xfrm>
            <a:prstGeom prst="rect">
              <a:avLst/>
            </a:prstGeom>
            <a:noFill/>
            <a:ln w="9525">
              <a:noFill/>
              <a:miter lim="800000"/>
              <a:headEnd/>
              <a:tailEnd/>
            </a:ln>
          </p:spPr>
          <p:txBody>
            <a:bodyPr wrap="none">
              <a:prstTxWarp prst="textNoShape">
                <a:avLst/>
              </a:prstTxWarp>
              <a:spAutoFit/>
            </a:bodyPr>
            <a:lstStyle/>
            <a:p>
              <a:r>
                <a:rPr lang="en-US" sz="2400" dirty="0" err="1"/>
                <a:t>r</a:t>
              </a:r>
              <a:endParaRPr lang="en-US" sz="2400" dirty="0"/>
            </a:p>
          </p:txBody>
        </p:sp>
        <p:sp>
          <p:nvSpPr>
            <p:cNvPr id="24" name="Text Box 35"/>
            <p:cNvSpPr txBox="1">
              <a:spLocks noChangeArrowheads="1"/>
            </p:cNvSpPr>
            <p:nvPr/>
          </p:nvSpPr>
          <p:spPr bwMode="auto">
            <a:xfrm>
              <a:off x="5618659" y="46824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0.4</a:t>
              </a:r>
              <a:endParaRPr lang="en-US" sz="2400" dirty="0"/>
            </a:p>
          </p:txBody>
        </p:sp>
        <p:sp>
          <p:nvSpPr>
            <p:cNvPr id="25" name="Text Box 36"/>
            <p:cNvSpPr txBox="1">
              <a:spLocks noChangeArrowheads="1"/>
            </p:cNvSpPr>
            <p:nvPr/>
          </p:nvSpPr>
          <p:spPr bwMode="auto">
            <a:xfrm>
              <a:off x="3561260" y="52158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0.4</a:t>
              </a:r>
              <a:endParaRPr lang="en-US" sz="2400" dirty="0"/>
            </a:p>
          </p:txBody>
        </p:sp>
        <p:sp>
          <p:nvSpPr>
            <p:cNvPr id="26" name="Text Box 37"/>
            <p:cNvSpPr txBox="1">
              <a:spLocks noChangeArrowheads="1"/>
            </p:cNvSpPr>
            <p:nvPr/>
          </p:nvSpPr>
          <p:spPr bwMode="auto">
            <a:xfrm>
              <a:off x="2265859" y="4543380"/>
              <a:ext cx="762000" cy="461665"/>
            </a:xfrm>
            <a:prstGeom prst="rect">
              <a:avLst/>
            </a:prstGeom>
            <a:noFill/>
            <a:ln w="9525">
              <a:noFill/>
              <a:miter lim="800000"/>
              <a:headEnd/>
              <a:tailEnd/>
            </a:ln>
          </p:spPr>
          <p:txBody>
            <a:bodyPr wrap="square">
              <a:prstTxWarp prst="textNoShape">
                <a:avLst/>
              </a:prstTxWarp>
              <a:spAutoFit/>
            </a:bodyPr>
            <a:lstStyle/>
            <a:p>
              <a:r>
                <a:rPr lang="en-US" sz="2400" dirty="0">
                  <a:solidFill>
                    <a:schemeClr val="hlink"/>
                  </a:solidFill>
                </a:rPr>
                <a:t>0.4</a:t>
              </a:r>
              <a:endParaRPr lang="en-US" sz="2400" dirty="0"/>
            </a:p>
          </p:txBody>
        </p:sp>
        <p:sp>
          <p:nvSpPr>
            <p:cNvPr id="27" name="Text Box 38"/>
            <p:cNvSpPr txBox="1">
              <a:spLocks noChangeArrowheads="1"/>
            </p:cNvSpPr>
            <p:nvPr/>
          </p:nvSpPr>
          <p:spPr bwMode="auto">
            <a:xfrm>
              <a:off x="1503859" y="3006035"/>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0.6</a:t>
              </a:r>
              <a:endParaRPr lang="en-US" sz="2400" dirty="0"/>
            </a:p>
          </p:txBody>
        </p:sp>
        <p:sp>
          <p:nvSpPr>
            <p:cNvPr id="28" name="TextBox 27"/>
            <p:cNvSpPr txBox="1"/>
            <p:nvPr/>
          </p:nvSpPr>
          <p:spPr>
            <a:xfrm>
              <a:off x="317841" y="4040570"/>
              <a:ext cx="71294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-1</a:t>
              </a:r>
            </a:p>
          </p:txBody>
        </p:sp>
        <p:sp>
          <p:nvSpPr>
            <p:cNvPr id="29" name="TextBox 28"/>
            <p:cNvSpPr txBox="1"/>
            <p:nvPr/>
          </p:nvSpPr>
          <p:spPr>
            <a:xfrm>
              <a:off x="6378753" y="3725212"/>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1</a:t>
              </a:r>
            </a:p>
          </p:txBody>
        </p:sp>
        <p:sp>
          <p:nvSpPr>
            <p:cNvPr id="30" name="TextBox 29"/>
            <p:cNvSpPr txBox="1"/>
            <p:nvPr/>
          </p:nvSpPr>
          <p:spPr>
            <a:xfrm>
              <a:off x="2706721" y="2404700"/>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sp>
          <p:nvSpPr>
            <p:cNvPr id="31" name="TextBox 30"/>
            <p:cNvSpPr txBox="1"/>
            <p:nvPr/>
          </p:nvSpPr>
          <p:spPr>
            <a:xfrm>
              <a:off x="2706721" y="6054036"/>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sp>
          <p:nvSpPr>
            <p:cNvPr id="32" name="TextBox 31"/>
            <p:cNvSpPr txBox="1"/>
            <p:nvPr/>
          </p:nvSpPr>
          <p:spPr>
            <a:xfrm>
              <a:off x="4383121" y="5673036"/>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grpSp>
      <p:sp>
        <p:nvSpPr>
          <p:cNvPr id="34" name="TextBox 33"/>
          <p:cNvSpPr txBox="1"/>
          <p:nvPr/>
        </p:nvSpPr>
        <p:spPr>
          <a:xfrm>
            <a:off x="6378753" y="1250538"/>
            <a:ext cx="2439771" cy="2308324"/>
          </a:xfrm>
          <a:prstGeom prst="rect">
            <a:avLst/>
          </a:prstGeom>
          <a:solidFill>
            <a:srgbClr val="008000">
              <a:alpha val="50000"/>
            </a:srgbClr>
          </a:solidFill>
        </p:spPr>
        <p:txBody>
          <a:bodyPr wrap="square" rtlCol="0">
            <a:spAutoFit/>
          </a:bodyPr>
          <a:lstStyle/>
          <a:p>
            <a:r>
              <a:rPr lang="en-US" sz="2400" dirty="0"/>
              <a:t>Since </a:t>
            </a:r>
            <a:r>
              <a:rPr lang="en-US" sz="2400" dirty="0" err="1">
                <a:solidFill>
                  <a:srgbClr val="3366FF"/>
                </a:solidFill>
              </a:rPr>
              <a:t>t</a:t>
            </a:r>
            <a:r>
              <a:rPr lang="en-US" sz="2400" dirty="0">
                <a:solidFill>
                  <a:srgbClr val="3366FF"/>
                </a:solidFill>
              </a:rPr>
              <a:t> </a:t>
            </a:r>
            <a:r>
              <a:rPr lang="en-US" sz="2400" dirty="0"/>
              <a:t>has integer demand, there must be another edge incident on </a:t>
            </a:r>
            <a:r>
              <a:rPr lang="en-US" sz="2400" dirty="0" err="1">
                <a:solidFill>
                  <a:srgbClr val="3366FF"/>
                </a:solidFill>
              </a:rPr>
              <a:t>t</a:t>
            </a:r>
            <a:r>
              <a:rPr lang="en-US" sz="2400" dirty="0">
                <a:solidFill>
                  <a:srgbClr val="3366FF"/>
                </a:solidFill>
              </a:rPr>
              <a:t> </a:t>
            </a:r>
            <a:r>
              <a:rPr lang="en-US" sz="2400" dirty="0"/>
              <a:t>with fractional flow</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 2: Find a Cycle of Fractionally Used Edges</a:t>
            </a:r>
          </a:p>
        </p:txBody>
      </p:sp>
      <p:sp>
        <p:nvSpPr>
          <p:cNvPr id="3" name="Content Placeholder 2"/>
          <p:cNvSpPr>
            <a:spLocks noGrp="1"/>
          </p:cNvSpPr>
          <p:nvPr>
            <p:ph idx="1"/>
          </p:nvPr>
        </p:nvSpPr>
        <p:spPr/>
        <p:txBody>
          <a:bodyPr>
            <a:normAutofit/>
          </a:bodyPr>
          <a:lstStyle/>
          <a:p>
            <a:pPr>
              <a:buNone/>
            </a:pPr>
            <a:r>
              <a:rPr lang="en-US" sz="2400" dirty="0"/>
              <a:t>Labels on edges are flows</a:t>
            </a:r>
          </a:p>
        </p:txBody>
      </p:sp>
      <p:grpSp>
        <p:nvGrpSpPr>
          <p:cNvPr id="33" name="Group 32"/>
          <p:cNvGrpSpPr/>
          <p:nvPr/>
        </p:nvGrpSpPr>
        <p:grpSpPr>
          <a:xfrm>
            <a:off x="317841" y="2404700"/>
            <a:ext cx="6703185" cy="4018668"/>
            <a:chOff x="317841" y="2404700"/>
            <a:chExt cx="6703185" cy="4018668"/>
          </a:xfrm>
        </p:grpSpPr>
        <p:sp>
          <p:nvSpPr>
            <p:cNvPr id="4" name="Oval 4"/>
            <p:cNvSpPr>
              <a:spLocks noChangeArrowheads="1"/>
            </p:cNvSpPr>
            <p:nvPr/>
          </p:nvSpPr>
          <p:spPr bwMode="auto">
            <a:xfrm>
              <a:off x="1351459" y="41490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5" name="Oval 5"/>
            <p:cNvSpPr>
              <a:spLocks noChangeArrowheads="1"/>
            </p:cNvSpPr>
            <p:nvPr/>
          </p:nvSpPr>
          <p:spPr bwMode="auto">
            <a:xfrm>
              <a:off x="3027859" y="30822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6" name="Oval 6"/>
            <p:cNvSpPr>
              <a:spLocks noChangeArrowheads="1"/>
            </p:cNvSpPr>
            <p:nvPr/>
          </p:nvSpPr>
          <p:spPr bwMode="auto">
            <a:xfrm>
              <a:off x="2875459" y="55968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7" name="Oval 7"/>
            <p:cNvSpPr>
              <a:spLocks noChangeArrowheads="1"/>
            </p:cNvSpPr>
            <p:nvPr/>
          </p:nvSpPr>
          <p:spPr bwMode="auto">
            <a:xfrm>
              <a:off x="5771059" y="39204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8" name="Oval 8"/>
            <p:cNvSpPr>
              <a:spLocks noChangeArrowheads="1"/>
            </p:cNvSpPr>
            <p:nvPr/>
          </p:nvSpPr>
          <p:spPr bwMode="auto">
            <a:xfrm>
              <a:off x="4628059" y="52920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cxnSp>
          <p:nvCxnSpPr>
            <p:cNvPr id="9" name="AutoShape 10"/>
            <p:cNvCxnSpPr>
              <a:cxnSpLocks noChangeShapeType="1"/>
              <a:stCxn id="4" idx="1"/>
              <a:endCxn id="5" idx="2"/>
            </p:cNvCxnSpPr>
            <p:nvPr/>
          </p:nvCxnSpPr>
          <p:spPr bwMode="auto">
            <a:xfrm rot="16200000">
              <a:off x="1694359" y="2837761"/>
              <a:ext cx="1012825" cy="1654175"/>
            </a:xfrm>
            <a:prstGeom prst="curvedConnector2">
              <a:avLst/>
            </a:prstGeom>
            <a:noFill/>
            <a:ln w="9525">
              <a:solidFill>
                <a:schemeClr val="tx1"/>
              </a:solidFill>
              <a:round/>
              <a:headEnd/>
              <a:tailEnd type="triangle" w="med" len="med"/>
            </a:ln>
          </p:spPr>
        </p:cxnSp>
        <p:cxnSp>
          <p:nvCxnSpPr>
            <p:cNvPr id="10" name="AutoShape 11"/>
            <p:cNvCxnSpPr>
              <a:cxnSpLocks noChangeShapeType="1"/>
              <a:stCxn id="5" idx="4"/>
              <a:endCxn id="4" idx="6"/>
            </p:cNvCxnSpPr>
            <p:nvPr/>
          </p:nvCxnSpPr>
          <p:spPr bwMode="auto">
            <a:xfrm rot="5400000">
              <a:off x="1808659" y="2929836"/>
              <a:ext cx="990600" cy="1600200"/>
            </a:xfrm>
            <a:prstGeom prst="curvedConnector2">
              <a:avLst/>
            </a:prstGeom>
            <a:noFill/>
            <a:ln w="9525">
              <a:solidFill>
                <a:schemeClr val="tx1"/>
              </a:solidFill>
              <a:round/>
              <a:headEnd/>
              <a:tailEnd type="triangle" w="med" len="med"/>
            </a:ln>
          </p:spPr>
        </p:cxnSp>
        <p:cxnSp>
          <p:nvCxnSpPr>
            <p:cNvPr id="11" name="AutoShape 12"/>
            <p:cNvCxnSpPr>
              <a:cxnSpLocks noChangeShapeType="1"/>
              <a:stCxn id="5" idx="6"/>
              <a:endCxn id="7" idx="1"/>
            </p:cNvCxnSpPr>
            <p:nvPr/>
          </p:nvCxnSpPr>
          <p:spPr bwMode="auto">
            <a:xfrm>
              <a:off x="3180259" y="3158436"/>
              <a:ext cx="2613025" cy="784225"/>
            </a:xfrm>
            <a:prstGeom prst="curvedConnector2">
              <a:avLst/>
            </a:prstGeom>
            <a:noFill/>
            <a:ln w="19050" cap="flat" cmpd="sng" algn="ctr">
              <a:solidFill>
                <a:srgbClr val="FF0000"/>
              </a:solidFill>
              <a:prstDash val="solid"/>
              <a:round/>
              <a:headEnd type="none" w="med" len="med"/>
              <a:tailEnd type="triangle" w="med" len="med"/>
            </a:ln>
          </p:spPr>
        </p:cxnSp>
        <p:cxnSp>
          <p:nvCxnSpPr>
            <p:cNvPr id="12" name="AutoShape 13"/>
            <p:cNvCxnSpPr>
              <a:cxnSpLocks noChangeShapeType="1"/>
              <a:stCxn id="8" idx="6"/>
              <a:endCxn id="7" idx="5"/>
            </p:cNvCxnSpPr>
            <p:nvPr/>
          </p:nvCxnSpPr>
          <p:spPr bwMode="auto">
            <a:xfrm flipV="1">
              <a:off x="4780459" y="4050611"/>
              <a:ext cx="1120775" cy="1317625"/>
            </a:xfrm>
            <a:prstGeom prst="curvedConnector2">
              <a:avLst/>
            </a:prstGeom>
            <a:noFill/>
            <a:ln w="19050" cap="flat" cmpd="sng" algn="ctr">
              <a:solidFill>
                <a:srgbClr val="FF0000"/>
              </a:solidFill>
              <a:prstDash val="solid"/>
              <a:round/>
              <a:headEnd type="none" w="med" len="med"/>
              <a:tailEnd type="triangle" w="med" len="med"/>
            </a:ln>
          </p:spPr>
        </p:cxnSp>
        <p:cxnSp>
          <p:nvCxnSpPr>
            <p:cNvPr id="13" name="AutoShape 14"/>
            <p:cNvCxnSpPr>
              <a:cxnSpLocks noChangeShapeType="1"/>
              <a:stCxn id="6" idx="6"/>
              <a:endCxn id="8" idx="3"/>
            </p:cNvCxnSpPr>
            <p:nvPr/>
          </p:nvCxnSpPr>
          <p:spPr bwMode="auto">
            <a:xfrm flipV="1">
              <a:off x="3027859" y="5422211"/>
              <a:ext cx="1622425" cy="250825"/>
            </a:xfrm>
            <a:prstGeom prst="curvedConnector2">
              <a:avLst/>
            </a:prstGeom>
            <a:noFill/>
            <a:ln w="9525">
              <a:solidFill>
                <a:schemeClr val="tx1"/>
              </a:solidFill>
              <a:round/>
              <a:headEnd/>
              <a:tailEnd type="triangle" w="med" len="med"/>
            </a:ln>
          </p:spPr>
        </p:cxnSp>
        <p:cxnSp>
          <p:nvCxnSpPr>
            <p:cNvPr id="14" name="AutoShape 20"/>
            <p:cNvCxnSpPr>
              <a:cxnSpLocks noChangeShapeType="1"/>
              <a:stCxn id="6" idx="3"/>
              <a:endCxn id="4" idx="4"/>
            </p:cNvCxnSpPr>
            <p:nvPr/>
          </p:nvCxnSpPr>
          <p:spPr bwMode="auto">
            <a:xfrm rot="16200000" flipV="1">
              <a:off x="1449884" y="4279211"/>
              <a:ext cx="1425575" cy="1470025"/>
            </a:xfrm>
            <a:prstGeom prst="curvedConnector3">
              <a:avLst>
                <a:gd name="adj1" fmla="val -17593"/>
              </a:avLst>
            </a:prstGeom>
            <a:noFill/>
            <a:ln w="9525">
              <a:solidFill>
                <a:schemeClr val="tx1"/>
              </a:solidFill>
              <a:round/>
              <a:headEnd/>
              <a:tailEnd type="triangle" w="med" len="med"/>
            </a:ln>
          </p:spPr>
        </p:cxnSp>
        <p:cxnSp>
          <p:nvCxnSpPr>
            <p:cNvPr id="15" name="AutoShape 22"/>
            <p:cNvCxnSpPr>
              <a:cxnSpLocks noChangeShapeType="1"/>
              <a:stCxn id="4" idx="5"/>
              <a:endCxn id="6" idx="0"/>
            </p:cNvCxnSpPr>
            <p:nvPr/>
          </p:nvCxnSpPr>
          <p:spPr bwMode="auto">
            <a:xfrm rot="16200000" flipH="1">
              <a:off x="1557834" y="4203011"/>
              <a:ext cx="1317625" cy="1470025"/>
            </a:xfrm>
            <a:prstGeom prst="curvedConnector3">
              <a:avLst>
                <a:gd name="adj1" fmla="val 50843"/>
              </a:avLst>
            </a:prstGeom>
            <a:noFill/>
            <a:ln w="9525">
              <a:solidFill>
                <a:schemeClr val="tx1"/>
              </a:solidFill>
              <a:round/>
              <a:headEnd/>
              <a:tailEnd type="triangle" w="med" len="med"/>
            </a:ln>
          </p:spPr>
        </p:cxnSp>
        <p:sp>
          <p:nvSpPr>
            <p:cNvPr id="16" name="Text Box 24"/>
            <p:cNvSpPr txBox="1">
              <a:spLocks noChangeArrowheads="1"/>
            </p:cNvSpPr>
            <p:nvPr/>
          </p:nvSpPr>
          <p:spPr bwMode="auto">
            <a:xfrm>
              <a:off x="4628059" y="29298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0.6</a:t>
              </a:r>
              <a:endParaRPr lang="en-US" sz="2400" dirty="0"/>
            </a:p>
          </p:txBody>
        </p:sp>
        <p:sp>
          <p:nvSpPr>
            <p:cNvPr id="17" name="Text Box 25"/>
            <p:cNvSpPr txBox="1">
              <a:spLocks noChangeArrowheads="1"/>
            </p:cNvSpPr>
            <p:nvPr/>
          </p:nvSpPr>
          <p:spPr bwMode="auto">
            <a:xfrm>
              <a:off x="2494459" y="3844236"/>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a:t>
              </a:r>
            </a:p>
          </p:txBody>
        </p:sp>
        <p:sp>
          <p:nvSpPr>
            <p:cNvPr id="18" name="Text Box 27"/>
            <p:cNvSpPr txBox="1">
              <a:spLocks noChangeArrowheads="1"/>
            </p:cNvSpPr>
            <p:nvPr/>
          </p:nvSpPr>
          <p:spPr bwMode="auto">
            <a:xfrm>
              <a:off x="993637" y="5287571"/>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a:t>
              </a:r>
              <a:endParaRPr lang="en-US" sz="2400" dirty="0"/>
            </a:p>
          </p:txBody>
        </p:sp>
        <p:sp>
          <p:nvSpPr>
            <p:cNvPr id="19" name="Text Box 30"/>
            <p:cNvSpPr txBox="1">
              <a:spLocks noChangeArrowheads="1"/>
            </p:cNvSpPr>
            <p:nvPr/>
          </p:nvSpPr>
          <p:spPr bwMode="auto">
            <a:xfrm>
              <a:off x="1030784" y="3960124"/>
              <a:ext cx="305041" cy="461665"/>
            </a:xfrm>
            <a:prstGeom prst="rect">
              <a:avLst/>
            </a:prstGeom>
            <a:noFill/>
            <a:ln w="9525">
              <a:noFill/>
              <a:miter lim="800000"/>
              <a:headEnd/>
              <a:tailEnd/>
            </a:ln>
          </p:spPr>
          <p:txBody>
            <a:bodyPr wrap="none">
              <a:prstTxWarp prst="textNoShape">
                <a:avLst/>
              </a:prstTxWarp>
              <a:spAutoFit/>
            </a:bodyPr>
            <a:lstStyle/>
            <a:p>
              <a:r>
                <a:rPr lang="en-US" sz="2400" dirty="0" err="1"/>
                <a:t>s</a:t>
              </a:r>
              <a:endParaRPr lang="en-US" sz="2400" dirty="0"/>
            </a:p>
          </p:txBody>
        </p:sp>
        <p:sp>
          <p:nvSpPr>
            <p:cNvPr id="20" name="Text Box 31"/>
            <p:cNvSpPr txBox="1">
              <a:spLocks noChangeArrowheads="1"/>
            </p:cNvSpPr>
            <p:nvPr/>
          </p:nvSpPr>
          <p:spPr bwMode="auto">
            <a:xfrm>
              <a:off x="5983783" y="3655324"/>
              <a:ext cx="287759" cy="461665"/>
            </a:xfrm>
            <a:prstGeom prst="rect">
              <a:avLst/>
            </a:prstGeom>
            <a:noFill/>
            <a:ln w="9525">
              <a:noFill/>
              <a:miter lim="800000"/>
              <a:headEnd/>
              <a:tailEnd/>
            </a:ln>
          </p:spPr>
          <p:txBody>
            <a:bodyPr wrap="none">
              <a:prstTxWarp prst="textNoShape">
                <a:avLst/>
              </a:prstTxWarp>
              <a:spAutoFit/>
            </a:bodyPr>
            <a:lstStyle/>
            <a:p>
              <a:r>
                <a:rPr lang="en-US" sz="2400" dirty="0" err="1"/>
                <a:t>t</a:t>
              </a:r>
              <a:endParaRPr lang="en-US" sz="2400" dirty="0"/>
            </a:p>
          </p:txBody>
        </p:sp>
        <p:sp>
          <p:nvSpPr>
            <p:cNvPr id="21" name="Text Box 32"/>
            <p:cNvSpPr txBox="1">
              <a:spLocks noChangeArrowheads="1"/>
            </p:cNvSpPr>
            <p:nvPr/>
          </p:nvSpPr>
          <p:spPr bwMode="auto">
            <a:xfrm>
              <a:off x="2875459" y="2589366"/>
              <a:ext cx="354013" cy="457200"/>
            </a:xfrm>
            <a:prstGeom prst="rect">
              <a:avLst/>
            </a:prstGeom>
            <a:noFill/>
            <a:ln w="9525">
              <a:noFill/>
              <a:miter lim="800000"/>
              <a:headEnd/>
              <a:tailEnd/>
            </a:ln>
          </p:spPr>
          <p:txBody>
            <a:bodyPr wrap="none">
              <a:prstTxWarp prst="textNoShape">
                <a:avLst/>
              </a:prstTxWarp>
              <a:spAutoFit/>
            </a:bodyPr>
            <a:lstStyle/>
            <a:p>
              <a:r>
                <a:rPr lang="en-US" sz="2400" dirty="0" err="1"/>
                <a:t>p</a:t>
              </a:r>
              <a:endParaRPr lang="en-US" sz="2400" dirty="0"/>
            </a:p>
          </p:txBody>
        </p:sp>
        <p:sp>
          <p:nvSpPr>
            <p:cNvPr id="22" name="Text Box 33"/>
            <p:cNvSpPr txBox="1">
              <a:spLocks noChangeArrowheads="1"/>
            </p:cNvSpPr>
            <p:nvPr/>
          </p:nvSpPr>
          <p:spPr bwMode="auto">
            <a:xfrm>
              <a:off x="2875459" y="5596835"/>
              <a:ext cx="354013" cy="457200"/>
            </a:xfrm>
            <a:prstGeom prst="rect">
              <a:avLst/>
            </a:prstGeom>
            <a:noFill/>
            <a:ln w="9525">
              <a:noFill/>
              <a:miter lim="800000"/>
              <a:headEnd/>
              <a:tailEnd/>
            </a:ln>
          </p:spPr>
          <p:txBody>
            <a:bodyPr wrap="none">
              <a:prstTxWarp prst="textNoShape">
                <a:avLst/>
              </a:prstTxWarp>
              <a:spAutoFit/>
            </a:bodyPr>
            <a:lstStyle/>
            <a:p>
              <a:r>
                <a:rPr lang="en-US" sz="2400" dirty="0" err="1"/>
                <a:t>q</a:t>
              </a:r>
              <a:endParaRPr lang="en-US" sz="2400" dirty="0"/>
            </a:p>
          </p:txBody>
        </p:sp>
        <p:sp>
          <p:nvSpPr>
            <p:cNvPr id="23" name="Text Box 34"/>
            <p:cNvSpPr txBox="1">
              <a:spLocks noChangeArrowheads="1"/>
            </p:cNvSpPr>
            <p:nvPr/>
          </p:nvSpPr>
          <p:spPr bwMode="auto">
            <a:xfrm>
              <a:off x="4704259" y="5292036"/>
              <a:ext cx="291967" cy="461665"/>
            </a:xfrm>
            <a:prstGeom prst="rect">
              <a:avLst/>
            </a:prstGeom>
            <a:noFill/>
            <a:ln w="9525">
              <a:noFill/>
              <a:miter lim="800000"/>
              <a:headEnd/>
              <a:tailEnd/>
            </a:ln>
          </p:spPr>
          <p:txBody>
            <a:bodyPr wrap="none">
              <a:prstTxWarp prst="textNoShape">
                <a:avLst/>
              </a:prstTxWarp>
              <a:spAutoFit/>
            </a:bodyPr>
            <a:lstStyle/>
            <a:p>
              <a:r>
                <a:rPr lang="en-US" sz="2400" dirty="0" err="1"/>
                <a:t>r</a:t>
              </a:r>
              <a:endParaRPr lang="en-US" sz="2400" dirty="0"/>
            </a:p>
          </p:txBody>
        </p:sp>
        <p:sp>
          <p:nvSpPr>
            <p:cNvPr id="24" name="Text Box 35"/>
            <p:cNvSpPr txBox="1">
              <a:spLocks noChangeArrowheads="1"/>
            </p:cNvSpPr>
            <p:nvPr/>
          </p:nvSpPr>
          <p:spPr bwMode="auto">
            <a:xfrm>
              <a:off x="5618659" y="46824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0.4</a:t>
              </a:r>
              <a:endParaRPr lang="en-US" sz="2400" dirty="0"/>
            </a:p>
          </p:txBody>
        </p:sp>
        <p:sp>
          <p:nvSpPr>
            <p:cNvPr id="25" name="Text Box 36"/>
            <p:cNvSpPr txBox="1">
              <a:spLocks noChangeArrowheads="1"/>
            </p:cNvSpPr>
            <p:nvPr/>
          </p:nvSpPr>
          <p:spPr bwMode="auto">
            <a:xfrm>
              <a:off x="3561260" y="52158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0.4</a:t>
              </a:r>
              <a:endParaRPr lang="en-US" sz="2400" dirty="0"/>
            </a:p>
          </p:txBody>
        </p:sp>
        <p:sp>
          <p:nvSpPr>
            <p:cNvPr id="26" name="Text Box 37"/>
            <p:cNvSpPr txBox="1">
              <a:spLocks noChangeArrowheads="1"/>
            </p:cNvSpPr>
            <p:nvPr/>
          </p:nvSpPr>
          <p:spPr bwMode="auto">
            <a:xfrm>
              <a:off x="2265859" y="4543380"/>
              <a:ext cx="762000" cy="461665"/>
            </a:xfrm>
            <a:prstGeom prst="rect">
              <a:avLst/>
            </a:prstGeom>
            <a:noFill/>
            <a:ln w="9525">
              <a:noFill/>
              <a:miter lim="800000"/>
              <a:headEnd/>
              <a:tailEnd/>
            </a:ln>
          </p:spPr>
          <p:txBody>
            <a:bodyPr wrap="square">
              <a:prstTxWarp prst="textNoShape">
                <a:avLst/>
              </a:prstTxWarp>
              <a:spAutoFit/>
            </a:bodyPr>
            <a:lstStyle/>
            <a:p>
              <a:r>
                <a:rPr lang="en-US" sz="2400" dirty="0">
                  <a:solidFill>
                    <a:schemeClr val="hlink"/>
                  </a:solidFill>
                </a:rPr>
                <a:t>0.4</a:t>
              </a:r>
              <a:endParaRPr lang="en-US" sz="2400" dirty="0"/>
            </a:p>
          </p:txBody>
        </p:sp>
        <p:sp>
          <p:nvSpPr>
            <p:cNvPr id="27" name="Text Box 38"/>
            <p:cNvSpPr txBox="1">
              <a:spLocks noChangeArrowheads="1"/>
            </p:cNvSpPr>
            <p:nvPr/>
          </p:nvSpPr>
          <p:spPr bwMode="auto">
            <a:xfrm>
              <a:off x="1503859" y="3006035"/>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0.6</a:t>
              </a:r>
              <a:endParaRPr lang="en-US" sz="2400" dirty="0"/>
            </a:p>
          </p:txBody>
        </p:sp>
        <p:sp>
          <p:nvSpPr>
            <p:cNvPr id="28" name="TextBox 27"/>
            <p:cNvSpPr txBox="1"/>
            <p:nvPr/>
          </p:nvSpPr>
          <p:spPr>
            <a:xfrm>
              <a:off x="317841" y="4040570"/>
              <a:ext cx="71294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-1</a:t>
              </a:r>
            </a:p>
          </p:txBody>
        </p:sp>
        <p:sp>
          <p:nvSpPr>
            <p:cNvPr id="29" name="TextBox 28"/>
            <p:cNvSpPr txBox="1"/>
            <p:nvPr/>
          </p:nvSpPr>
          <p:spPr>
            <a:xfrm>
              <a:off x="6378753" y="3725212"/>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1</a:t>
              </a:r>
            </a:p>
          </p:txBody>
        </p:sp>
        <p:sp>
          <p:nvSpPr>
            <p:cNvPr id="30" name="TextBox 29"/>
            <p:cNvSpPr txBox="1"/>
            <p:nvPr/>
          </p:nvSpPr>
          <p:spPr>
            <a:xfrm>
              <a:off x="2706721" y="2404700"/>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sp>
          <p:nvSpPr>
            <p:cNvPr id="31" name="TextBox 30"/>
            <p:cNvSpPr txBox="1"/>
            <p:nvPr/>
          </p:nvSpPr>
          <p:spPr>
            <a:xfrm>
              <a:off x="2706721" y="6054036"/>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sp>
          <p:nvSpPr>
            <p:cNvPr id="32" name="TextBox 31"/>
            <p:cNvSpPr txBox="1"/>
            <p:nvPr/>
          </p:nvSpPr>
          <p:spPr>
            <a:xfrm>
              <a:off x="4383121" y="5673036"/>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grpSp>
      <p:sp>
        <p:nvSpPr>
          <p:cNvPr id="34" name="TextBox 33"/>
          <p:cNvSpPr txBox="1"/>
          <p:nvPr/>
        </p:nvSpPr>
        <p:spPr>
          <a:xfrm>
            <a:off x="6378753" y="1250538"/>
            <a:ext cx="2439771" cy="2308324"/>
          </a:xfrm>
          <a:prstGeom prst="rect">
            <a:avLst/>
          </a:prstGeom>
          <a:solidFill>
            <a:srgbClr val="008000">
              <a:alpha val="50000"/>
            </a:srgbClr>
          </a:solidFill>
        </p:spPr>
        <p:txBody>
          <a:bodyPr wrap="square" rtlCol="0">
            <a:spAutoFit/>
          </a:bodyPr>
          <a:lstStyle/>
          <a:p>
            <a:r>
              <a:rPr lang="en-US" sz="2400" dirty="0"/>
              <a:t>Since </a:t>
            </a:r>
            <a:r>
              <a:rPr lang="en-US" sz="2400" dirty="0" err="1">
                <a:solidFill>
                  <a:srgbClr val="3366FF"/>
                </a:solidFill>
              </a:rPr>
              <a:t>t</a:t>
            </a:r>
            <a:r>
              <a:rPr lang="en-US" sz="2400" dirty="0">
                <a:solidFill>
                  <a:srgbClr val="3366FF"/>
                </a:solidFill>
              </a:rPr>
              <a:t> </a:t>
            </a:r>
            <a:r>
              <a:rPr lang="en-US" sz="2400" dirty="0"/>
              <a:t>has integer demand, there must be another edge incident on </a:t>
            </a:r>
            <a:r>
              <a:rPr lang="en-US" sz="2400" dirty="0" err="1">
                <a:solidFill>
                  <a:srgbClr val="3366FF"/>
                </a:solidFill>
              </a:rPr>
              <a:t>t</a:t>
            </a:r>
            <a:r>
              <a:rPr lang="en-US" sz="2400" dirty="0">
                <a:solidFill>
                  <a:srgbClr val="3366FF"/>
                </a:solidFill>
              </a:rPr>
              <a:t> </a:t>
            </a:r>
            <a:r>
              <a:rPr lang="en-US" sz="2400" dirty="0"/>
              <a:t>with fractional flow</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 2: Find a Cycle of Fractionally Used Edges</a:t>
            </a:r>
          </a:p>
        </p:txBody>
      </p:sp>
      <p:sp>
        <p:nvSpPr>
          <p:cNvPr id="3" name="Content Placeholder 2"/>
          <p:cNvSpPr>
            <a:spLocks noGrp="1"/>
          </p:cNvSpPr>
          <p:nvPr>
            <p:ph idx="1"/>
          </p:nvPr>
        </p:nvSpPr>
        <p:spPr/>
        <p:txBody>
          <a:bodyPr>
            <a:normAutofit/>
          </a:bodyPr>
          <a:lstStyle/>
          <a:p>
            <a:pPr>
              <a:buNone/>
            </a:pPr>
            <a:r>
              <a:rPr lang="en-US" sz="2400" dirty="0"/>
              <a:t>Labels on edges are flows</a:t>
            </a:r>
          </a:p>
        </p:txBody>
      </p:sp>
      <p:grpSp>
        <p:nvGrpSpPr>
          <p:cNvPr id="33" name="Group 32"/>
          <p:cNvGrpSpPr/>
          <p:nvPr/>
        </p:nvGrpSpPr>
        <p:grpSpPr>
          <a:xfrm>
            <a:off x="317841" y="2404700"/>
            <a:ext cx="6703185" cy="4018668"/>
            <a:chOff x="317841" y="2404700"/>
            <a:chExt cx="6703185" cy="4018668"/>
          </a:xfrm>
        </p:grpSpPr>
        <p:sp>
          <p:nvSpPr>
            <p:cNvPr id="4" name="Oval 4"/>
            <p:cNvSpPr>
              <a:spLocks noChangeArrowheads="1"/>
            </p:cNvSpPr>
            <p:nvPr/>
          </p:nvSpPr>
          <p:spPr bwMode="auto">
            <a:xfrm>
              <a:off x="1351459" y="41490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5" name="Oval 5"/>
            <p:cNvSpPr>
              <a:spLocks noChangeArrowheads="1"/>
            </p:cNvSpPr>
            <p:nvPr/>
          </p:nvSpPr>
          <p:spPr bwMode="auto">
            <a:xfrm>
              <a:off x="3027859" y="30822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6" name="Oval 6"/>
            <p:cNvSpPr>
              <a:spLocks noChangeArrowheads="1"/>
            </p:cNvSpPr>
            <p:nvPr/>
          </p:nvSpPr>
          <p:spPr bwMode="auto">
            <a:xfrm>
              <a:off x="2875459" y="55968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7" name="Oval 7"/>
            <p:cNvSpPr>
              <a:spLocks noChangeArrowheads="1"/>
            </p:cNvSpPr>
            <p:nvPr/>
          </p:nvSpPr>
          <p:spPr bwMode="auto">
            <a:xfrm>
              <a:off x="5771059" y="39204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8" name="Oval 8"/>
            <p:cNvSpPr>
              <a:spLocks noChangeArrowheads="1"/>
            </p:cNvSpPr>
            <p:nvPr/>
          </p:nvSpPr>
          <p:spPr bwMode="auto">
            <a:xfrm>
              <a:off x="4628059" y="52920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cxnSp>
          <p:nvCxnSpPr>
            <p:cNvPr id="9" name="AutoShape 10"/>
            <p:cNvCxnSpPr>
              <a:cxnSpLocks noChangeShapeType="1"/>
              <a:stCxn id="4" idx="1"/>
              <a:endCxn id="5" idx="2"/>
            </p:cNvCxnSpPr>
            <p:nvPr/>
          </p:nvCxnSpPr>
          <p:spPr bwMode="auto">
            <a:xfrm rot="16200000">
              <a:off x="1694359" y="2837761"/>
              <a:ext cx="1012825" cy="1654175"/>
            </a:xfrm>
            <a:prstGeom prst="curvedConnector2">
              <a:avLst/>
            </a:prstGeom>
            <a:noFill/>
            <a:ln w="9525">
              <a:solidFill>
                <a:schemeClr val="tx1"/>
              </a:solidFill>
              <a:round/>
              <a:headEnd/>
              <a:tailEnd type="triangle" w="med" len="med"/>
            </a:ln>
          </p:spPr>
        </p:cxnSp>
        <p:cxnSp>
          <p:nvCxnSpPr>
            <p:cNvPr id="10" name="AutoShape 11"/>
            <p:cNvCxnSpPr>
              <a:cxnSpLocks noChangeShapeType="1"/>
              <a:stCxn id="5" idx="4"/>
              <a:endCxn id="4" idx="6"/>
            </p:cNvCxnSpPr>
            <p:nvPr/>
          </p:nvCxnSpPr>
          <p:spPr bwMode="auto">
            <a:xfrm rot="5400000">
              <a:off x="1808659" y="2929836"/>
              <a:ext cx="990600" cy="1600200"/>
            </a:xfrm>
            <a:prstGeom prst="curvedConnector2">
              <a:avLst/>
            </a:prstGeom>
            <a:noFill/>
            <a:ln w="9525">
              <a:solidFill>
                <a:schemeClr val="tx1"/>
              </a:solidFill>
              <a:round/>
              <a:headEnd/>
              <a:tailEnd type="triangle" w="med" len="med"/>
            </a:ln>
          </p:spPr>
        </p:cxnSp>
        <p:cxnSp>
          <p:nvCxnSpPr>
            <p:cNvPr id="11" name="AutoShape 12"/>
            <p:cNvCxnSpPr>
              <a:cxnSpLocks noChangeShapeType="1"/>
              <a:stCxn id="5" idx="6"/>
              <a:endCxn id="7" idx="1"/>
            </p:cNvCxnSpPr>
            <p:nvPr/>
          </p:nvCxnSpPr>
          <p:spPr bwMode="auto">
            <a:xfrm>
              <a:off x="3180259" y="3158436"/>
              <a:ext cx="2613025" cy="784225"/>
            </a:xfrm>
            <a:prstGeom prst="curvedConnector2">
              <a:avLst/>
            </a:prstGeom>
            <a:noFill/>
            <a:ln w="19050" cap="flat" cmpd="sng" algn="ctr">
              <a:solidFill>
                <a:srgbClr val="FF0000"/>
              </a:solidFill>
              <a:prstDash val="solid"/>
              <a:round/>
              <a:headEnd type="none" w="med" len="med"/>
              <a:tailEnd type="triangle" w="med" len="med"/>
            </a:ln>
          </p:spPr>
        </p:cxnSp>
        <p:cxnSp>
          <p:nvCxnSpPr>
            <p:cNvPr id="12" name="AutoShape 13"/>
            <p:cNvCxnSpPr>
              <a:cxnSpLocks noChangeShapeType="1"/>
              <a:stCxn id="8" idx="6"/>
              <a:endCxn id="7" idx="5"/>
            </p:cNvCxnSpPr>
            <p:nvPr/>
          </p:nvCxnSpPr>
          <p:spPr bwMode="auto">
            <a:xfrm flipV="1">
              <a:off x="4780459" y="4050611"/>
              <a:ext cx="1120775" cy="1317625"/>
            </a:xfrm>
            <a:prstGeom prst="curvedConnector2">
              <a:avLst/>
            </a:prstGeom>
            <a:noFill/>
            <a:ln w="19050" cap="flat" cmpd="sng" algn="ctr">
              <a:solidFill>
                <a:srgbClr val="FF0000"/>
              </a:solidFill>
              <a:prstDash val="solid"/>
              <a:round/>
              <a:headEnd type="none" w="med" len="med"/>
              <a:tailEnd type="triangle" w="med" len="med"/>
            </a:ln>
          </p:spPr>
        </p:cxnSp>
        <p:cxnSp>
          <p:nvCxnSpPr>
            <p:cNvPr id="13" name="AutoShape 14"/>
            <p:cNvCxnSpPr>
              <a:cxnSpLocks noChangeShapeType="1"/>
              <a:stCxn id="6" idx="6"/>
              <a:endCxn id="8" idx="3"/>
            </p:cNvCxnSpPr>
            <p:nvPr/>
          </p:nvCxnSpPr>
          <p:spPr bwMode="auto">
            <a:xfrm flipV="1">
              <a:off x="3027859" y="5422211"/>
              <a:ext cx="1622425" cy="250825"/>
            </a:xfrm>
            <a:prstGeom prst="curvedConnector2">
              <a:avLst/>
            </a:prstGeom>
            <a:noFill/>
            <a:ln w="9525">
              <a:solidFill>
                <a:schemeClr val="tx1"/>
              </a:solidFill>
              <a:round/>
              <a:headEnd/>
              <a:tailEnd type="triangle" w="med" len="med"/>
            </a:ln>
          </p:spPr>
        </p:cxnSp>
        <p:cxnSp>
          <p:nvCxnSpPr>
            <p:cNvPr id="14" name="AutoShape 20"/>
            <p:cNvCxnSpPr>
              <a:cxnSpLocks noChangeShapeType="1"/>
              <a:stCxn id="6" idx="3"/>
              <a:endCxn id="4" idx="4"/>
            </p:cNvCxnSpPr>
            <p:nvPr/>
          </p:nvCxnSpPr>
          <p:spPr bwMode="auto">
            <a:xfrm rot="16200000" flipV="1">
              <a:off x="1449884" y="4279211"/>
              <a:ext cx="1425575" cy="1470025"/>
            </a:xfrm>
            <a:prstGeom prst="curvedConnector3">
              <a:avLst>
                <a:gd name="adj1" fmla="val -17593"/>
              </a:avLst>
            </a:prstGeom>
            <a:noFill/>
            <a:ln w="9525">
              <a:solidFill>
                <a:schemeClr val="tx1"/>
              </a:solidFill>
              <a:round/>
              <a:headEnd/>
              <a:tailEnd type="triangle" w="med" len="med"/>
            </a:ln>
          </p:spPr>
        </p:cxnSp>
        <p:cxnSp>
          <p:nvCxnSpPr>
            <p:cNvPr id="15" name="AutoShape 22"/>
            <p:cNvCxnSpPr>
              <a:cxnSpLocks noChangeShapeType="1"/>
              <a:stCxn id="4" idx="5"/>
              <a:endCxn id="6" idx="0"/>
            </p:cNvCxnSpPr>
            <p:nvPr/>
          </p:nvCxnSpPr>
          <p:spPr bwMode="auto">
            <a:xfrm rot="16200000" flipH="1">
              <a:off x="1557834" y="4203011"/>
              <a:ext cx="1317625" cy="1470025"/>
            </a:xfrm>
            <a:prstGeom prst="curvedConnector3">
              <a:avLst>
                <a:gd name="adj1" fmla="val 50843"/>
              </a:avLst>
            </a:prstGeom>
            <a:noFill/>
            <a:ln w="9525">
              <a:solidFill>
                <a:schemeClr val="tx1"/>
              </a:solidFill>
              <a:round/>
              <a:headEnd/>
              <a:tailEnd type="triangle" w="med" len="med"/>
            </a:ln>
          </p:spPr>
        </p:cxnSp>
        <p:sp>
          <p:nvSpPr>
            <p:cNvPr id="16" name="Text Box 24"/>
            <p:cNvSpPr txBox="1">
              <a:spLocks noChangeArrowheads="1"/>
            </p:cNvSpPr>
            <p:nvPr/>
          </p:nvSpPr>
          <p:spPr bwMode="auto">
            <a:xfrm>
              <a:off x="4628059" y="29298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0.6</a:t>
              </a:r>
              <a:endParaRPr lang="en-US" sz="2400" dirty="0"/>
            </a:p>
          </p:txBody>
        </p:sp>
        <p:sp>
          <p:nvSpPr>
            <p:cNvPr id="17" name="Text Box 25"/>
            <p:cNvSpPr txBox="1">
              <a:spLocks noChangeArrowheads="1"/>
            </p:cNvSpPr>
            <p:nvPr/>
          </p:nvSpPr>
          <p:spPr bwMode="auto">
            <a:xfrm>
              <a:off x="2494459" y="3844236"/>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a:t>
              </a:r>
            </a:p>
          </p:txBody>
        </p:sp>
        <p:sp>
          <p:nvSpPr>
            <p:cNvPr id="18" name="Text Box 27"/>
            <p:cNvSpPr txBox="1">
              <a:spLocks noChangeArrowheads="1"/>
            </p:cNvSpPr>
            <p:nvPr/>
          </p:nvSpPr>
          <p:spPr bwMode="auto">
            <a:xfrm>
              <a:off x="993637" y="5287571"/>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a:t>
              </a:r>
              <a:endParaRPr lang="en-US" sz="2400" dirty="0"/>
            </a:p>
          </p:txBody>
        </p:sp>
        <p:sp>
          <p:nvSpPr>
            <p:cNvPr id="19" name="Text Box 30"/>
            <p:cNvSpPr txBox="1">
              <a:spLocks noChangeArrowheads="1"/>
            </p:cNvSpPr>
            <p:nvPr/>
          </p:nvSpPr>
          <p:spPr bwMode="auto">
            <a:xfrm>
              <a:off x="1030784" y="3960124"/>
              <a:ext cx="305041" cy="461665"/>
            </a:xfrm>
            <a:prstGeom prst="rect">
              <a:avLst/>
            </a:prstGeom>
            <a:noFill/>
            <a:ln w="9525">
              <a:noFill/>
              <a:miter lim="800000"/>
              <a:headEnd/>
              <a:tailEnd/>
            </a:ln>
          </p:spPr>
          <p:txBody>
            <a:bodyPr wrap="none">
              <a:prstTxWarp prst="textNoShape">
                <a:avLst/>
              </a:prstTxWarp>
              <a:spAutoFit/>
            </a:bodyPr>
            <a:lstStyle/>
            <a:p>
              <a:r>
                <a:rPr lang="en-US" sz="2400" dirty="0" err="1"/>
                <a:t>s</a:t>
              </a:r>
              <a:endParaRPr lang="en-US" sz="2400" dirty="0"/>
            </a:p>
          </p:txBody>
        </p:sp>
        <p:sp>
          <p:nvSpPr>
            <p:cNvPr id="20" name="Text Box 31"/>
            <p:cNvSpPr txBox="1">
              <a:spLocks noChangeArrowheads="1"/>
            </p:cNvSpPr>
            <p:nvPr/>
          </p:nvSpPr>
          <p:spPr bwMode="auto">
            <a:xfrm>
              <a:off x="5983783" y="3655324"/>
              <a:ext cx="287759" cy="461665"/>
            </a:xfrm>
            <a:prstGeom prst="rect">
              <a:avLst/>
            </a:prstGeom>
            <a:noFill/>
            <a:ln w="9525">
              <a:noFill/>
              <a:miter lim="800000"/>
              <a:headEnd/>
              <a:tailEnd/>
            </a:ln>
          </p:spPr>
          <p:txBody>
            <a:bodyPr wrap="none">
              <a:prstTxWarp prst="textNoShape">
                <a:avLst/>
              </a:prstTxWarp>
              <a:spAutoFit/>
            </a:bodyPr>
            <a:lstStyle/>
            <a:p>
              <a:r>
                <a:rPr lang="en-US" sz="2400" dirty="0" err="1"/>
                <a:t>t</a:t>
              </a:r>
              <a:endParaRPr lang="en-US" sz="2400" dirty="0"/>
            </a:p>
          </p:txBody>
        </p:sp>
        <p:sp>
          <p:nvSpPr>
            <p:cNvPr id="21" name="Text Box 32"/>
            <p:cNvSpPr txBox="1">
              <a:spLocks noChangeArrowheads="1"/>
            </p:cNvSpPr>
            <p:nvPr/>
          </p:nvSpPr>
          <p:spPr bwMode="auto">
            <a:xfrm>
              <a:off x="2875459" y="2589366"/>
              <a:ext cx="354013" cy="457200"/>
            </a:xfrm>
            <a:prstGeom prst="rect">
              <a:avLst/>
            </a:prstGeom>
            <a:noFill/>
            <a:ln w="9525">
              <a:noFill/>
              <a:miter lim="800000"/>
              <a:headEnd/>
              <a:tailEnd/>
            </a:ln>
          </p:spPr>
          <p:txBody>
            <a:bodyPr wrap="none">
              <a:prstTxWarp prst="textNoShape">
                <a:avLst/>
              </a:prstTxWarp>
              <a:spAutoFit/>
            </a:bodyPr>
            <a:lstStyle/>
            <a:p>
              <a:r>
                <a:rPr lang="en-US" sz="2400" dirty="0" err="1"/>
                <a:t>p</a:t>
              </a:r>
              <a:endParaRPr lang="en-US" sz="2400" dirty="0"/>
            </a:p>
          </p:txBody>
        </p:sp>
        <p:sp>
          <p:nvSpPr>
            <p:cNvPr id="22" name="Text Box 33"/>
            <p:cNvSpPr txBox="1">
              <a:spLocks noChangeArrowheads="1"/>
            </p:cNvSpPr>
            <p:nvPr/>
          </p:nvSpPr>
          <p:spPr bwMode="auto">
            <a:xfrm>
              <a:off x="2875459" y="5596835"/>
              <a:ext cx="354013" cy="457200"/>
            </a:xfrm>
            <a:prstGeom prst="rect">
              <a:avLst/>
            </a:prstGeom>
            <a:noFill/>
            <a:ln w="9525">
              <a:noFill/>
              <a:miter lim="800000"/>
              <a:headEnd/>
              <a:tailEnd/>
            </a:ln>
          </p:spPr>
          <p:txBody>
            <a:bodyPr wrap="none">
              <a:prstTxWarp prst="textNoShape">
                <a:avLst/>
              </a:prstTxWarp>
              <a:spAutoFit/>
            </a:bodyPr>
            <a:lstStyle/>
            <a:p>
              <a:r>
                <a:rPr lang="en-US" sz="2400" dirty="0" err="1"/>
                <a:t>q</a:t>
              </a:r>
              <a:endParaRPr lang="en-US" sz="2400" dirty="0"/>
            </a:p>
          </p:txBody>
        </p:sp>
        <p:sp>
          <p:nvSpPr>
            <p:cNvPr id="23" name="Text Box 34"/>
            <p:cNvSpPr txBox="1">
              <a:spLocks noChangeArrowheads="1"/>
            </p:cNvSpPr>
            <p:nvPr/>
          </p:nvSpPr>
          <p:spPr bwMode="auto">
            <a:xfrm>
              <a:off x="4704259" y="5292036"/>
              <a:ext cx="291967" cy="461665"/>
            </a:xfrm>
            <a:prstGeom prst="rect">
              <a:avLst/>
            </a:prstGeom>
            <a:noFill/>
            <a:ln w="9525">
              <a:noFill/>
              <a:miter lim="800000"/>
              <a:headEnd/>
              <a:tailEnd/>
            </a:ln>
          </p:spPr>
          <p:txBody>
            <a:bodyPr wrap="none">
              <a:prstTxWarp prst="textNoShape">
                <a:avLst/>
              </a:prstTxWarp>
              <a:spAutoFit/>
            </a:bodyPr>
            <a:lstStyle/>
            <a:p>
              <a:r>
                <a:rPr lang="en-US" sz="2400" dirty="0" err="1"/>
                <a:t>r</a:t>
              </a:r>
              <a:endParaRPr lang="en-US" sz="2400" dirty="0"/>
            </a:p>
          </p:txBody>
        </p:sp>
        <p:sp>
          <p:nvSpPr>
            <p:cNvPr id="24" name="Text Box 35"/>
            <p:cNvSpPr txBox="1">
              <a:spLocks noChangeArrowheads="1"/>
            </p:cNvSpPr>
            <p:nvPr/>
          </p:nvSpPr>
          <p:spPr bwMode="auto">
            <a:xfrm>
              <a:off x="5618659" y="46824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0.4</a:t>
              </a:r>
              <a:endParaRPr lang="en-US" sz="2400" dirty="0"/>
            </a:p>
          </p:txBody>
        </p:sp>
        <p:sp>
          <p:nvSpPr>
            <p:cNvPr id="25" name="Text Box 36"/>
            <p:cNvSpPr txBox="1">
              <a:spLocks noChangeArrowheads="1"/>
            </p:cNvSpPr>
            <p:nvPr/>
          </p:nvSpPr>
          <p:spPr bwMode="auto">
            <a:xfrm>
              <a:off x="3561260" y="52158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0.4</a:t>
              </a:r>
              <a:endParaRPr lang="en-US" sz="2400" dirty="0"/>
            </a:p>
          </p:txBody>
        </p:sp>
        <p:sp>
          <p:nvSpPr>
            <p:cNvPr id="26" name="Text Box 37"/>
            <p:cNvSpPr txBox="1">
              <a:spLocks noChangeArrowheads="1"/>
            </p:cNvSpPr>
            <p:nvPr/>
          </p:nvSpPr>
          <p:spPr bwMode="auto">
            <a:xfrm>
              <a:off x="2265859" y="4543380"/>
              <a:ext cx="762000" cy="461665"/>
            </a:xfrm>
            <a:prstGeom prst="rect">
              <a:avLst/>
            </a:prstGeom>
            <a:noFill/>
            <a:ln w="9525">
              <a:noFill/>
              <a:miter lim="800000"/>
              <a:headEnd/>
              <a:tailEnd/>
            </a:ln>
          </p:spPr>
          <p:txBody>
            <a:bodyPr wrap="square">
              <a:prstTxWarp prst="textNoShape">
                <a:avLst/>
              </a:prstTxWarp>
              <a:spAutoFit/>
            </a:bodyPr>
            <a:lstStyle/>
            <a:p>
              <a:r>
                <a:rPr lang="en-US" sz="2400" dirty="0">
                  <a:solidFill>
                    <a:schemeClr val="hlink"/>
                  </a:solidFill>
                </a:rPr>
                <a:t>0.4</a:t>
              </a:r>
              <a:endParaRPr lang="en-US" sz="2400" dirty="0"/>
            </a:p>
          </p:txBody>
        </p:sp>
        <p:sp>
          <p:nvSpPr>
            <p:cNvPr id="27" name="Text Box 38"/>
            <p:cNvSpPr txBox="1">
              <a:spLocks noChangeArrowheads="1"/>
            </p:cNvSpPr>
            <p:nvPr/>
          </p:nvSpPr>
          <p:spPr bwMode="auto">
            <a:xfrm>
              <a:off x="1503859" y="3006035"/>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0.6</a:t>
              </a:r>
              <a:endParaRPr lang="en-US" sz="2400" dirty="0"/>
            </a:p>
          </p:txBody>
        </p:sp>
        <p:sp>
          <p:nvSpPr>
            <p:cNvPr id="28" name="TextBox 27"/>
            <p:cNvSpPr txBox="1"/>
            <p:nvPr/>
          </p:nvSpPr>
          <p:spPr>
            <a:xfrm>
              <a:off x="317841" y="4040570"/>
              <a:ext cx="71294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-1</a:t>
              </a:r>
            </a:p>
          </p:txBody>
        </p:sp>
        <p:sp>
          <p:nvSpPr>
            <p:cNvPr id="29" name="TextBox 28"/>
            <p:cNvSpPr txBox="1"/>
            <p:nvPr/>
          </p:nvSpPr>
          <p:spPr>
            <a:xfrm>
              <a:off x="6378753" y="3725212"/>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1</a:t>
              </a:r>
            </a:p>
          </p:txBody>
        </p:sp>
        <p:sp>
          <p:nvSpPr>
            <p:cNvPr id="30" name="TextBox 29"/>
            <p:cNvSpPr txBox="1"/>
            <p:nvPr/>
          </p:nvSpPr>
          <p:spPr>
            <a:xfrm>
              <a:off x="2706721" y="2404700"/>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sp>
          <p:nvSpPr>
            <p:cNvPr id="31" name="TextBox 30"/>
            <p:cNvSpPr txBox="1"/>
            <p:nvPr/>
          </p:nvSpPr>
          <p:spPr>
            <a:xfrm>
              <a:off x="2706721" y="6054036"/>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sp>
          <p:nvSpPr>
            <p:cNvPr id="32" name="TextBox 31"/>
            <p:cNvSpPr txBox="1"/>
            <p:nvPr/>
          </p:nvSpPr>
          <p:spPr>
            <a:xfrm>
              <a:off x="4383121" y="5673036"/>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grpSp>
      <p:sp>
        <p:nvSpPr>
          <p:cNvPr id="34" name="TextBox 33"/>
          <p:cNvSpPr txBox="1"/>
          <p:nvPr/>
        </p:nvSpPr>
        <p:spPr>
          <a:xfrm>
            <a:off x="6378753" y="1250538"/>
            <a:ext cx="2439771" cy="830997"/>
          </a:xfrm>
          <a:prstGeom prst="rect">
            <a:avLst/>
          </a:prstGeom>
          <a:solidFill>
            <a:srgbClr val="008000">
              <a:alpha val="50000"/>
            </a:srgbClr>
          </a:solidFill>
        </p:spPr>
        <p:txBody>
          <a:bodyPr wrap="square" rtlCol="0">
            <a:spAutoFit/>
          </a:bodyPr>
          <a:lstStyle/>
          <a:p>
            <a:r>
              <a:rPr lang="en-US" sz="2400" dirty="0"/>
              <a:t>Use the same argument at </a:t>
            </a:r>
            <a:r>
              <a:rPr lang="en-US" sz="2400" dirty="0" err="1">
                <a:solidFill>
                  <a:srgbClr val="3366FF"/>
                </a:solidFill>
              </a:rPr>
              <a:t>r</a:t>
            </a:r>
            <a:endParaRPr lang="en-US" sz="2400" dirty="0">
              <a:solidFill>
                <a:srgbClr val="3366FF"/>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 2: Find a Cycle of Fractionally Used Edges</a:t>
            </a:r>
          </a:p>
        </p:txBody>
      </p:sp>
      <p:sp>
        <p:nvSpPr>
          <p:cNvPr id="3" name="Content Placeholder 2"/>
          <p:cNvSpPr>
            <a:spLocks noGrp="1"/>
          </p:cNvSpPr>
          <p:nvPr>
            <p:ph idx="1"/>
          </p:nvPr>
        </p:nvSpPr>
        <p:spPr/>
        <p:txBody>
          <a:bodyPr>
            <a:normAutofit/>
          </a:bodyPr>
          <a:lstStyle/>
          <a:p>
            <a:pPr>
              <a:buNone/>
            </a:pPr>
            <a:r>
              <a:rPr lang="en-US" sz="2400" dirty="0"/>
              <a:t>Labels on edges are flows</a:t>
            </a:r>
          </a:p>
        </p:txBody>
      </p:sp>
      <p:grpSp>
        <p:nvGrpSpPr>
          <p:cNvPr id="33" name="Group 32"/>
          <p:cNvGrpSpPr/>
          <p:nvPr/>
        </p:nvGrpSpPr>
        <p:grpSpPr>
          <a:xfrm>
            <a:off x="317841" y="2404700"/>
            <a:ext cx="6703185" cy="4018668"/>
            <a:chOff x="317841" y="2404700"/>
            <a:chExt cx="6703185" cy="4018668"/>
          </a:xfrm>
        </p:grpSpPr>
        <p:sp>
          <p:nvSpPr>
            <p:cNvPr id="4" name="Oval 4"/>
            <p:cNvSpPr>
              <a:spLocks noChangeArrowheads="1"/>
            </p:cNvSpPr>
            <p:nvPr/>
          </p:nvSpPr>
          <p:spPr bwMode="auto">
            <a:xfrm>
              <a:off x="1351459" y="41490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5" name="Oval 5"/>
            <p:cNvSpPr>
              <a:spLocks noChangeArrowheads="1"/>
            </p:cNvSpPr>
            <p:nvPr/>
          </p:nvSpPr>
          <p:spPr bwMode="auto">
            <a:xfrm>
              <a:off x="3027859" y="30822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6" name="Oval 6"/>
            <p:cNvSpPr>
              <a:spLocks noChangeArrowheads="1"/>
            </p:cNvSpPr>
            <p:nvPr/>
          </p:nvSpPr>
          <p:spPr bwMode="auto">
            <a:xfrm>
              <a:off x="2875459" y="55968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7" name="Oval 7"/>
            <p:cNvSpPr>
              <a:spLocks noChangeArrowheads="1"/>
            </p:cNvSpPr>
            <p:nvPr/>
          </p:nvSpPr>
          <p:spPr bwMode="auto">
            <a:xfrm>
              <a:off x="5771059" y="39204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8" name="Oval 8"/>
            <p:cNvSpPr>
              <a:spLocks noChangeArrowheads="1"/>
            </p:cNvSpPr>
            <p:nvPr/>
          </p:nvSpPr>
          <p:spPr bwMode="auto">
            <a:xfrm>
              <a:off x="4628059" y="52920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cxnSp>
          <p:nvCxnSpPr>
            <p:cNvPr id="9" name="AutoShape 10"/>
            <p:cNvCxnSpPr>
              <a:cxnSpLocks noChangeShapeType="1"/>
              <a:stCxn id="4" idx="1"/>
              <a:endCxn id="5" idx="2"/>
            </p:cNvCxnSpPr>
            <p:nvPr/>
          </p:nvCxnSpPr>
          <p:spPr bwMode="auto">
            <a:xfrm rot="16200000">
              <a:off x="1694359" y="2837761"/>
              <a:ext cx="1012825" cy="1654175"/>
            </a:xfrm>
            <a:prstGeom prst="curvedConnector2">
              <a:avLst/>
            </a:prstGeom>
            <a:noFill/>
            <a:ln w="9525">
              <a:solidFill>
                <a:schemeClr val="tx1"/>
              </a:solidFill>
              <a:round/>
              <a:headEnd/>
              <a:tailEnd type="triangle" w="med" len="med"/>
            </a:ln>
          </p:spPr>
        </p:cxnSp>
        <p:cxnSp>
          <p:nvCxnSpPr>
            <p:cNvPr id="10" name="AutoShape 11"/>
            <p:cNvCxnSpPr>
              <a:cxnSpLocks noChangeShapeType="1"/>
              <a:stCxn id="5" idx="4"/>
              <a:endCxn id="4" idx="6"/>
            </p:cNvCxnSpPr>
            <p:nvPr/>
          </p:nvCxnSpPr>
          <p:spPr bwMode="auto">
            <a:xfrm rot="5400000">
              <a:off x="1808659" y="2929836"/>
              <a:ext cx="990600" cy="1600200"/>
            </a:xfrm>
            <a:prstGeom prst="curvedConnector2">
              <a:avLst/>
            </a:prstGeom>
            <a:noFill/>
            <a:ln w="9525">
              <a:solidFill>
                <a:schemeClr val="tx1"/>
              </a:solidFill>
              <a:round/>
              <a:headEnd/>
              <a:tailEnd type="triangle" w="med" len="med"/>
            </a:ln>
          </p:spPr>
        </p:cxnSp>
        <p:cxnSp>
          <p:nvCxnSpPr>
            <p:cNvPr id="11" name="AutoShape 12"/>
            <p:cNvCxnSpPr>
              <a:cxnSpLocks noChangeShapeType="1"/>
              <a:stCxn id="5" idx="6"/>
              <a:endCxn id="7" idx="1"/>
            </p:cNvCxnSpPr>
            <p:nvPr/>
          </p:nvCxnSpPr>
          <p:spPr bwMode="auto">
            <a:xfrm>
              <a:off x="3180259" y="3158436"/>
              <a:ext cx="2613025" cy="784225"/>
            </a:xfrm>
            <a:prstGeom prst="curvedConnector2">
              <a:avLst/>
            </a:prstGeom>
            <a:noFill/>
            <a:ln w="19050" cap="flat" cmpd="sng" algn="ctr">
              <a:solidFill>
                <a:srgbClr val="FF0000"/>
              </a:solidFill>
              <a:prstDash val="solid"/>
              <a:round/>
              <a:headEnd type="none" w="med" len="med"/>
              <a:tailEnd type="triangle" w="med" len="med"/>
            </a:ln>
          </p:spPr>
        </p:cxnSp>
        <p:cxnSp>
          <p:nvCxnSpPr>
            <p:cNvPr id="12" name="AutoShape 13"/>
            <p:cNvCxnSpPr>
              <a:cxnSpLocks noChangeShapeType="1"/>
              <a:stCxn id="8" idx="6"/>
              <a:endCxn id="7" idx="5"/>
            </p:cNvCxnSpPr>
            <p:nvPr/>
          </p:nvCxnSpPr>
          <p:spPr bwMode="auto">
            <a:xfrm flipV="1">
              <a:off x="4780459" y="4050611"/>
              <a:ext cx="1120775" cy="1317625"/>
            </a:xfrm>
            <a:prstGeom prst="curvedConnector2">
              <a:avLst/>
            </a:prstGeom>
            <a:noFill/>
            <a:ln w="19050" cap="flat" cmpd="sng" algn="ctr">
              <a:solidFill>
                <a:srgbClr val="FF0000"/>
              </a:solidFill>
              <a:prstDash val="solid"/>
              <a:round/>
              <a:headEnd type="none" w="med" len="med"/>
              <a:tailEnd type="triangle" w="med" len="med"/>
            </a:ln>
          </p:spPr>
        </p:cxnSp>
        <p:cxnSp>
          <p:nvCxnSpPr>
            <p:cNvPr id="13" name="AutoShape 14"/>
            <p:cNvCxnSpPr>
              <a:cxnSpLocks noChangeShapeType="1"/>
              <a:stCxn id="6" idx="6"/>
              <a:endCxn id="8" idx="3"/>
            </p:cNvCxnSpPr>
            <p:nvPr/>
          </p:nvCxnSpPr>
          <p:spPr bwMode="auto">
            <a:xfrm flipV="1">
              <a:off x="3027859" y="5422211"/>
              <a:ext cx="1622425" cy="250825"/>
            </a:xfrm>
            <a:prstGeom prst="curvedConnector2">
              <a:avLst/>
            </a:prstGeom>
            <a:noFill/>
            <a:ln w="19050" cap="flat" cmpd="sng" algn="ctr">
              <a:solidFill>
                <a:srgbClr val="FF0000"/>
              </a:solidFill>
              <a:prstDash val="solid"/>
              <a:round/>
              <a:headEnd type="none" w="med" len="med"/>
              <a:tailEnd type="triangle" w="med" len="med"/>
            </a:ln>
          </p:spPr>
        </p:cxnSp>
        <p:cxnSp>
          <p:nvCxnSpPr>
            <p:cNvPr id="14" name="AutoShape 20"/>
            <p:cNvCxnSpPr>
              <a:cxnSpLocks noChangeShapeType="1"/>
              <a:stCxn id="6" idx="3"/>
              <a:endCxn id="4" idx="4"/>
            </p:cNvCxnSpPr>
            <p:nvPr/>
          </p:nvCxnSpPr>
          <p:spPr bwMode="auto">
            <a:xfrm rot="16200000" flipV="1">
              <a:off x="1449884" y="4279211"/>
              <a:ext cx="1425575" cy="1470025"/>
            </a:xfrm>
            <a:prstGeom prst="curvedConnector3">
              <a:avLst>
                <a:gd name="adj1" fmla="val -17593"/>
              </a:avLst>
            </a:prstGeom>
            <a:noFill/>
            <a:ln w="9525">
              <a:solidFill>
                <a:schemeClr val="tx1"/>
              </a:solidFill>
              <a:round/>
              <a:headEnd/>
              <a:tailEnd type="triangle" w="med" len="med"/>
            </a:ln>
          </p:spPr>
        </p:cxnSp>
        <p:cxnSp>
          <p:nvCxnSpPr>
            <p:cNvPr id="15" name="AutoShape 22"/>
            <p:cNvCxnSpPr>
              <a:cxnSpLocks noChangeShapeType="1"/>
              <a:stCxn id="4" idx="5"/>
              <a:endCxn id="6" idx="0"/>
            </p:cNvCxnSpPr>
            <p:nvPr/>
          </p:nvCxnSpPr>
          <p:spPr bwMode="auto">
            <a:xfrm rot="16200000" flipH="1">
              <a:off x="1557834" y="4203011"/>
              <a:ext cx="1317625" cy="1470025"/>
            </a:xfrm>
            <a:prstGeom prst="curvedConnector3">
              <a:avLst>
                <a:gd name="adj1" fmla="val 50843"/>
              </a:avLst>
            </a:prstGeom>
            <a:noFill/>
            <a:ln w="9525">
              <a:solidFill>
                <a:schemeClr val="tx1"/>
              </a:solidFill>
              <a:round/>
              <a:headEnd/>
              <a:tailEnd type="triangle" w="med" len="med"/>
            </a:ln>
          </p:spPr>
        </p:cxnSp>
        <p:sp>
          <p:nvSpPr>
            <p:cNvPr id="16" name="Text Box 24"/>
            <p:cNvSpPr txBox="1">
              <a:spLocks noChangeArrowheads="1"/>
            </p:cNvSpPr>
            <p:nvPr/>
          </p:nvSpPr>
          <p:spPr bwMode="auto">
            <a:xfrm>
              <a:off x="4628059" y="29298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0.6</a:t>
              </a:r>
              <a:endParaRPr lang="en-US" sz="2400" dirty="0"/>
            </a:p>
          </p:txBody>
        </p:sp>
        <p:sp>
          <p:nvSpPr>
            <p:cNvPr id="17" name="Text Box 25"/>
            <p:cNvSpPr txBox="1">
              <a:spLocks noChangeArrowheads="1"/>
            </p:cNvSpPr>
            <p:nvPr/>
          </p:nvSpPr>
          <p:spPr bwMode="auto">
            <a:xfrm>
              <a:off x="2494459" y="3844236"/>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a:t>
              </a:r>
            </a:p>
          </p:txBody>
        </p:sp>
        <p:sp>
          <p:nvSpPr>
            <p:cNvPr id="18" name="Text Box 27"/>
            <p:cNvSpPr txBox="1">
              <a:spLocks noChangeArrowheads="1"/>
            </p:cNvSpPr>
            <p:nvPr/>
          </p:nvSpPr>
          <p:spPr bwMode="auto">
            <a:xfrm>
              <a:off x="993637" y="5287571"/>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a:t>
              </a:r>
              <a:endParaRPr lang="en-US" sz="2400" dirty="0"/>
            </a:p>
          </p:txBody>
        </p:sp>
        <p:sp>
          <p:nvSpPr>
            <p:cNvPr id="19" name="Text Box 30"/>
            <p:cNvSpPr txBox="1">
              <a:spLocks noChangeArrowheads="1"/>
            </p:cNvSpPr>
            <p:nvPr/>
          </p:nvSpPr>
          <p:spPr bwMode="auto">
            <a:xfrm>
              <a:off x="1030784" y="3960124"/>
              <a:ext cx="305041" cy="461665"/>
            </a:xfrm>
            <a:prstGeom prst="rect">
              <a:avLst/>
            </a:prstGeom>
            <a:noFill/>
            <a:ln w="9525">
              <a:noFill/>
              <a:miter lim="800000"/>
              <a:headEnd/>
              <a:tailEnd/>
            </a:ln>
          </p:spPr>
          <p:txBody>
            <a:bodyPr wrap="none">
              <a:prstTxWarp prst="textNoShape">
                <a:avLst/>
              </a:prstTxWarp>
              <a:spAutoFit/>
            </a:bodyPr>
            <a:lstStyle/>
            <a:p>
              <a:r>
                <a:rPr lang="en-US" sz="2400" dirty="0" err="1"/>
                <a:t>s</a:t>
              </a:r>
              <a:endParaRPr lang="en-US" sz="2400" dirty="0"/>
            </a:p>
          </p:txBody>
        </p:sp>
        <p:sp>
          <p:nvSpPr>
            <p:cNvPr id="20" name="Text Box 31"/>
            <p:cNvSpPr txBox="1">
              <a:spLocks noChangeArrowheads="1"/>
            </p:cNvSpPr>
            <p:nvPr/>
          </p:nvSpPr>
          <p:spPr bwMode="auto">
            <a:xfrm>
              <a:off x="5983783" y="3655324"/>
              <a:ext cx="287759" cy="461665"/>
            </a:xfrm>
            <a:prstGeom prst="rect">
              <a:avLst/>
            </a:prstGeom>
            <a:noFill/>
            <a:ln w="9525">
              <a:noFill/>
              <a:miter lim="800000"/>
              <a:headEnd/>
              <a:tailEnd/>
            </a:ln>
          </p:spPr>
          <p:txBody>
            <a:bodyPr wrap="none">
              <a:prstTxWarp prst="textNoShape">
                <a:avLst/>
              </a:prstTxWarp>
              <a:spAutoFit/>
            </a:bodyPr>
            <a:lstStyle/>
            <a:p>
              <a:r>
                <a:rPr lang="en-US" sz="2400" dirty="0" err="1"/>
                <a:t>t</a:t>
              </a:r>
              <a:endParaRPr lang="en-US" sz="2400" dirty="0"/>
            </a:p>
          </p:txBody>
        </p:sp>
        <p:sp>
          <p:nvSpPr>
            <p:cNvPr id="21" name="Text Box 32"/>
            <p:cNvSpPr txBox="1">
              <a:spLocks noChangeArrowheads="1"/>
            </p:cNvSpPr>
            <p:nvPr/>
          </p:nvSpPr>
          <p:spPr bwMode="auto">
            <a:xfrm>
              <a:off x="2875459" y="2589366"/>
              <a:ext cx="354013" cy="457200"/>
            </a:xfrm>
            <a:prstGeom prst="rect">
              <a:avLst/>
            </a:prstGeom>
            <a:noFill/>
            <a:ln w="9525">
              <a:noFill/>
              <a:miter lim="800000"/>
              <a:headEnd/>
              <a:tailEnd/>
            </a:ln>
          </p:spPr>
          <p:txBody>
            <a:bodyPr wrap="none">
              <a:prstTxWarp prst="textNoShape">
                <a:avLst/>
              </a:prstTxWarp>
              <a:spAutoFit/>
            </a:bodyPr>
            <a:lstStyle/>
            <a:p>
              <a:r>
                <a:rPr lang="en-US" sz="2400" dirty="0" err="1"/>
                <a:t>p</a:t>
              </a:r>
              <a:endParaRPr lang="en-US" sz="2400" dirty="0"/>
            </a:p>
          </p:txBody>
        </p:sp>
        <p:sp>
          <p:nvSpPr>
            <p:cNvPr id="22" name="Text Box 33"/>
            <p:cNvSpPr txBox="1">
              <a:spLocks noChangeArrowheads="1"/>
            </p:cNvSpPr>
            <p:nvPr/>
          </p:nvSpPr>
          <p:spPr bwMode="auto">
            <a:xfrm>
              <a:off x="2875459" y="5596835"/>
              <a:ext cx="354013" cy="457200"/>
            </a:xfrm>
            <a:prstGeom prst="rect">
              <a:avLst/>
            </a:prstGeom>
            <a:noFill/>
            <a:ln w="9525">
              <a:noFill/>
              <a:miter lim="800000"/>
              <a:headEnd/>
              <a:tailEnd/>
            </a:ln>
          </p:spPr>
          <p:txBody>
            <a:bodyPr wrap="none">
              <a:prstTxWarp prst="textNoShape">
                <a:avLst/>
              </a:prstTxWarp>
              <a:spAutoFit/>
            </a:bodyPr>
            <a:lstStyle/>
            <a:p>
              <a:r>
                <a:rPr lang="en-US" sz="2400" dirty="0" err="1"/>
                <a:t>q</a:t>
              </a:r>
              <a:endParaRPr lang="en-US" sz="2400" dirty="0"/>
            </a:p>
          </p:txBody>
        </p:sp>
        <p:sp>
          <p:nvSpPr>
            <p:cNvPr id="23" name="Text Box 34"/>
            <p:cNvSpPr txBox="1">
              <a:spLocks noChangeArrowheads="1"/>
            </p:cNvSpPr>
            <p:nvPr/>
          </p:nvSpPr>
          <p:spPr bwMode="auto">
            <a:xfrm>
              <a:off x="4704259" y="5292036"/>
              <a:ext cx="291967" cy="461665"/>
            </a:xfrm>
            <a:prstGeom prst="rect">
              <a:avLst/>
            </a:prstGeom>
            <a:noFill/>
            <a:ln w="9525">
              <a:noFill/>
              <a:miter lim="800000"/>
              <a:headEnd/>
              <a:tailEnd/>
            </a:ln>
          </p:spPr>
          <p:txBody>
            <a:bodyPr wrap="none">
              <a:prstTxWarp prst="textNoShape">
                <a:avLst/>
              </a:prstTxWarp>
              <a:spAutoFit/>
            </a:bodyPr>
            <a:lstStyle/>
            <a:p>
              <a:r>
                <a:rPr lang="en-US" sz="2400" dirty="0" err="1"/>
                <a:t>r</a:t>
              </a:r>
              <a:endParaRPr lang="en-US" sz="2400" dirty="0"/>
            </a:p>
          </p:txBody>
        </p:sp>
        <p:sp>
          <p:nvSpPr>
            <p:cNvPr id="24" name="Text Box 35"/>
            <p:cNvSpPr txBox="1">
              <a:spLocks noChangeArrowheads="1"/>
            </p:cNvSpPr>
            <p:nvPr/>
          </p:nvSpPr>
          <p:spPr bwMode="auto">
            <a:xfrm>
              <a:off x="5618659" y="46824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0.4</a:t>
              </a:r>
              <a:endParaRPr lang="en-US" sz="2400" dirty="0"/>
            </a:p>
          </p:txBody>
        </p:sp>
        <p:sp>
          <p:nvSpPr>
            <p:cNvPr id="25" name="Text Box 36"/>
            <p:cNvSpPr txBox="1">
              <a:spLocks noChangeArrowheads="1"/>
            </p:cNvSpPr>
            <p:nvPr/>
          </p:nvSpPr>
          <p:spPr bwMode="auto">
            <a:xfrm>
              <a:off x="3561260" y="52158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0.4</a:t>
              </a:r>
              <a:endParaRPr lang="en-US" sz="2400" dirty="0"/>
            </a:p>
          </p:txBody>
        </p:sp>
        <p:sp>
          <p:nvSpPr>
            <p:cNvPr id="26" name="Text Box 37"/>
            <p:cNvSpPr txBox="1">
              <a:spLocks noChangeArrowheads="1"/>
            </p:cNvSpPr>
            <p:nvPr/>
          </p:nvSpPr>
          <p:spPr bwMode="auto">
            <a:xfrm>
              <a:off x="2265859" y="4543380"/>
              <a:ext cx="762000" cy="461665"/>
            </a:xfrm>
            <a:prstGeom prst="rect">
              <a:avLst/>
            </a:prstGeom>
            <a:noFill/>
            <a:ln w="9525">
              <a:noFill/>
              <a:miter lim="800000"/>
              <a:headEnd/>
              <a:tailEnd/>
            </a:ln>
          </p:spPr>
          <p:txBody>
            <a:bodyPr wrap="square">
              <a:prstTxWarp prst="textNoShape">
                <a:avLst/>
              </a:prstTxWarp>
              <a:spAutoFit/>
            </a:bodyPr>
            <a:lstStyle/>
            <a:p>
              <a:r>
                <a:rPr lang="en-US" sz="2400" dirty="0">
                  <a:solidFill>
                    <a:schemeClr val="hlink"/>
                  </a:solidFill>
                </a:rPr>
                <a:t>0.4</a:t>
              </a:r>
              <a:endParaRPr lang="en-US" sz="2400" dirty="0"/>
            </a:p>
          </p:txBody>
        </p:sp>
        <p:sp>
          <p:nvSpPr>
            <p:cNvPr id="27" name="Text Box 38"/>
            <p:cNvSpPr txBox="1">
              <a:spLocks noChangeArrowheads="1"/>
            </p:cNvSpPr>
            <p:nvPr/>
          </p:nvSpPr>
          <p:spPr bwMode="auto">
            <a:xfrm>
              <a:off x="1503859" y="3006035"/>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0.6</a:t>
              </a:r>
              <a:endParaRPr lang="en-US" sz="2400" dirty="0"/>
            </a:p>
          </p:txBody>
        </p:sp>
        <p:sp>
          <p:nvSpPr>
            <p:cNvPr id="28" name="TextBox 27"/>
            <p:cNvSpPr txBox="1"/>
            <p:nvPr/>
          </p:nvSpPr>
          <p:spPr>
            <a:xfrm>
              <a:off x="317841" y="4040570"/>
              <a:ext cx="71294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-1</a:t>
              </a:r>
            </a:p>
          </p:txBody>
        </p:sp>
        <p:sp>
          <p:nvSpPr>
            <p:cNvPr id="29" name="TextBox 28"/>
            <p:cNvSpPr txBox="1"/>
            <p:nvPr/>
          </p:nvSpPr>
          <p:spPr>
            <a:xfrm>
              <a:off x="6378753" y="3725212"/>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1</a:t>
              </a:r>
            </a:p>
          </p:txBody>
        </p:sp>
        <p:sp>
          <p:nvSpPr>
            <p:cNvPr id="30" name="TextBox 29"/>
            <p:cNvSpPr txBox="1"/>
            <p:nvPr/>
          </p:nvSpPr>
          <p:spPr>
            <a:xfrm>
              <a:off x="2706721" y="2404700"/>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sp>
          <p:nvSpPr>
            <p:cNvPr id="31" name="TextBox 30"/>
            <p:cNvSpPr txBox="1"/>
            <p:nvPr/>
          </p:nvSpPr>
          <p:spPr>
            <a:xfrm>
              <a:off x="2706721" y="6054036"/>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sp>
          <p:nvSpPr>
            <p:cNvPr id="32" name="TextBox 31"/>
            <p:cNvSpPr txBox="1"/>
            <p:nvPr/>
          </p:nvSpPr>
          <p:spPr>
            <a:xfrm>
              <a:off x="4383121" y="5673036"/>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grpSp>
      <p:sp>
        <p:nvSpPr>
          <p:cNvPr id="34" name="TextBox 33"/>
          <p:cNvSpPr txBox="1"/>
          <p:nvPr/>
        </p:nvSpPr>
        <p:spPr>
          <a:xfrm>
            <a:off x="6378753" y="1250538"/>
            <a:ext cx="2439771" cy="830997"/>
          </a:xfrm>
          <a:prstGeom prst="rect">
            <a:avLst/>
          </a:prstGeom>
          <a:solidFill>
            <a:srgbClr val="008000">
              <a:alpha val="50000"/>
            </a:srgbClr>
          </a:solidFill>
        </p:spPr>
        <p:txBody>
          <a:bodyPr wrap="square" rtlCol="0">
            <a:spAutoFit/>
          </a:bodyPr>
          <a:lstStyle/>
          <a:p>
            <a:r>
              <a:rPr lang="en-US" sz="2400" dirty="0"/>
              <a:t>Use the same argument at </a:t>
            </a:r>
            <a:r>
              <a:rPr lang="en-US" sz="2400" dirty="0" err="1">
                <a:solidFill>
                  <a:srgbClr val="3366FF"/>
                </a:solidFill>
              </a:rPr>
              <a:t>r</a:t>
            </a:r>
            <a:endParaRPr lang="en-US" sz="2400" dirty="0">
              <a:solidFill>
                <a:srgbClr val="3366FF"/>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 2: Find a Cycle of Fractionally Used Edges</a:t>
            </a:r>
          </a:p>
        </p:txBody>
      </p:sp>
      <p:sp>
        <p:nvSpPr>
          <p:cNvPr id="3" name="Content Placeholder 2"/>
          <p:cNvSpPr>
            <a:spLocks noGrp="1"/>
          </p:cNvSpPr>
          <p:nvPr>
            <p:ph idx="1"/>
          </p:nvPr>
        </p:nvSpPr>
        <p:spPr/>
        <p:txBody>
          <a:bodyPr>
            <a:normAutofit/>
          </a:bodyPr>
          <a:lstStyle/>
          <a:p>
            <a:pPr>
              <a:buNone/>
            </a:pPr>
            <a:r>
              <a:rPr lang="en-US" sz="2400" dirty="0"/>
              <a:t>Labels on edges are flows</a:t>
            </a:r>
          </a:p>
        </p:txBody>
      </p:sp>
      <p:grpSp>
        <p:nvGrpSpPr>
          <p:cNvPr id="33" name="Group 32"/>
          <p:cNvGrpSpPr/>
          <p:nvPr/>
        </p:nvGrpSpPr>
        <p:grpSpPr>
          <a:xfrm>
            <a:off x="317841" y="2404700"/>
            <a:ext cx="6703185" cy="4018668"/>
            <a:chOff x="317841" y="2404700"/>
            <a:chExt cx="6703185" cy="4018668"/>
          </a:xfrm>
        </p:grpSpPr>
        <p:sp>
          <p:nvSpPr>
            <p:cNvPr id="4" name="Oval 4"/>
            <p:cNvSpPr>
              <a:spLocks noChangeArrowheads="1"/>
            </p:cNvSpPr>
            <p:nvPr/>
          </p:nvSpPr>
          <p:spPr bwMode="auto">
            <a:xfrm>
              <a:off x="1351459" y="41490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5" name="Oval 5"/>
            <p:cNvSpPr>
              <a:spLocks noChangeArrowheads="1"/>
            </p:cNvSpPr>
            <p:nvPr/>
          </p:nvSpPr>
          <p:spPr bwMode="auto">
            <a:xfrm>
              <a:off x="3027859" y="30822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6" name="Oval 6"/>
            <p:cNvSpPr>
              <a:spLocks noChangeArrowheads="1"/>
            </p:cNvSpPr>
            <p:nvPr/>
          </p:nvSpPr>
          <p:spPr bwMode="auto">
            <a:xfrm>
              <a:off x="2875459" y="55968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7" name="Oval 7"/>
            <p:cNvSpPr>
              <a:spLocks noChangeArrowheads="1"/>
            </p:cNvSpPr>
            <p:nvPr/>
          </p:nvSpPr>
          <p:spPr bwMode="auto">
            <a:xfrm>
              <a:off x="5771059" y="39204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8" name="Oval 8"/>
            <p:cNvSpPr>
              <a:spLocks noChangeArrowheads="1"/>
            </p:cNvSpPr>
            <p:nvPr/>
          </p:nvSpPr>
          <p:spPr bwMode="auto">
            <a:xfrm>
              <a:off x="4628059" y="52920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cxnSp>
          <p:nvCxnSpPr>
            <p:cNvPr id="9" name="AutoShape 10"/>
            <p:cNvCxnSpPr>
              <a:cxnSpLocks noChangeShapeType="1"/>
              <a:stCxn id="4" idx="1"/>
              <a:endCxn id="5" idx="2"/>
            </p:cNvCxnSpPr>
            <p:nvPr/>
          </p:nvCxnSpPr>
          <p:spPr bwMode="auto">
            <a:xfrm rot="16200000">
              <a:off x="1694359" y="2837761"/>
              <a:ext cx="1012825" cy="1654175"/>
            </a:xfrm>
            <a:prstGeom prst="curvedConnector2">
              <a:avLst/>
            </a:prstGeom>
            <a:noFill/>
            <a:ln w="9525">
              <a:solidFill>
                <a:schemeClr val="tx1"/>
              </a:solidFill>
              <a:round/>
              <a:headEnd/>
              <a:tailEnd type="triangle" w="med" len="med"/>
            </a:ln>
          </p:spPr>
        </p:cxnSp>
        <p:cxnSp>
          <p:nvCxnSpPr>
            <p:cNvPr id="10" name="AutoShape 11"/>
            <p:cNvCxnSpPr>
              <a:cxnSpLocks noChangeShapeType="1"/>
              <a:stCxn id="5" idx="4"/>
              <a:endCxn id="4" idx="6"/>
            </p:cNvCxnSpPr>
            <p:nvPr/>
          </p:nvCxnSpPr>
          <p:spPr bwMode="auto">
            <a:xfrm rot="5400000">
              <a:off x="1808659" y="2929836"/>
              <a:ext cx="990600" cy="1600200"/>
            </a:xfrm>
            <a:prstGeom prst="curvedConnector2">
              <a:avLst/>
            </a:prstGeom>
            <a:noFill/>
            <a:ln w="9525">
              <a:solidFill>
                <a:schemeClr val="tx1"/>
              </a:solidFill>
              <a:round/>
              <a:headEnd/>
              <a:tailEnd type="triangle" w="med" len="med"/>
            </a:ln>
          </p:spPr>
        </p:cxnSp>
        <p:cxnSp>
          <p:nvCxnSpPr>
            <p:cNvPr id="11" name="AutoShape 12"/>
            <p:cNvCxnSpPr>
              <a:cxnSpLocks noChangeShapeType="1"/>
              <a:stCxn id="5" idx="6"/>
              <a:endCxn id="7" idx="1"/>
            </p:cNvCxnSpPr>
            <p:nvPr/>
          </p:nvCxnSpPr>
          <p:spPr bwMode="auto">
            <a:xfrm>
              <a:off x="3180259" y="3158436"/>
              <a:ext cx="2613025" cy="784225"/>
            </a:xfrm>
            <a:prstGeom prst="curvedConnector2">
              <a:avLst/>
            </a:prstGeom>
            <a:noFill/>
            <a:ln w="19050" cap="flat" cmpd="sng" algn="ctr">
              <a:solidFill>
                <a:srgbClr val="FF0000"/>
              </a:solidFill>
              <a:prstDash val="solid"/>
              <a:round/>
              <a:headEnd type="none" w="med" len="med"/>
              <a:tailEnd type="triangle" w="med" len="med"/>
            </a:ln>
          </p:spPr>
        </p:cxnSp>
        <p:cxnSp>
          <p:nvCxnSpPr>
            <p:cNvPr id="12" name="AutoShape 13"/>
            <p:cNvCxnSpPr>
              <a:cxnSpLocks noChangeShapeType="1"/>
              <a:stCxn id="8" idx="6"/>
              <a:endCxn id="7" idx="5"/>
            </p:cNvCxnSpPr>
            <p:nvPr/>
          </p:nvCxnSpPr>
          <p:spPr bwMode="auto">
            <a:xfrm flipV="1">
              <a:off x="4780459" y="4050611"/>
              <a:ext cx="1120775" cy="1317625"/>
            </a:xfrm>
            <a:prstGeom prst="curvedConnector2">
              <a:avLst/>
            </a:prstGeom>
            <a:noFill/>
            <a:ln w="19050" cap="flat" cmpd="sng" algn="ctr">
              <a:solidFill>
                <a:srgbClr val="FF0000"/>
              </a:solidFill>
              <a:prstDash val="solid"/>
              <a:round/>
              <a:headEnd type="none" w="med" len="med"/>
              <a:tailEnd type="triangle" w="med" len="med"/>
            </a:ln>
          </p:spPr>
        </p:cxnSp>
        <p:cxnSp>
          <p:nvCxnSpPr>
            <p:cNvPr id="13" name="AutoShape 14"/>
            <p:cNvCxnSpPr>
              <a:cxnSpLocks noChangeShapeType="1"/>
              <a:stCxn id="6" idx="6"/>
              <a:endCxn id="8" idx="3"/>
            </p:cNvCxnSpPr>
            <p:nvPr/>
          </p:nvCxnSpPr>
          <p:spPr bwMode="auto">
            <a:xfrm flipV="1">
              <a:off x="3027859" y="5422211"/>
              <a:ext cx="1622425" cy="250825"/>
            </a:xfrm>
            <a:prstGeom prst="curvedConnector2">
              <a:avLst/>
            </a:prstGeom>
            <a:noFill/>
            <a:ln w="19050" cap="flat" cmpd="sng" algn="ctr">
              <a:solidFill>
                <a:srgbClr val="FF0000"/>
              </a:solidFill>
              <a:prstDash val="solid"/>
              <a:round/>
              <a:headEnd type="none" w="med" len="med"/>
              <a:tailEnd type="triangle" w="med" len="med"/>
            </a:ln>
          </p:spPr>
        </p:cxnSp>
        <p:cxnSp>
          <p:nvCxnSpPr>
            <p:cNvPr id="14" name="AutoShape 20"/>
            <p:cNvCxnSpPr>
              <a:cxnSpLocks noChangeShapeType="1"/>
              <a:stCxn id="6" idx="3"/>
              <a:endCxn id="4" idx="4"/>
            </p:cNvCxnSpPr>
            <p:nvPr/>
          </p:nvCxnSpPr>
          <p:spPr bwMode="auto">
            <a:xfrm rot="16200000" flipV="1">
              <a:off x="1449884" y="4279211"/>
              <a:ext cx="1425575" cy="1470025"/>
            </a:xfrm>
            <a:prstGeom prst="curvedConnector3">
              <a:avLst>
                <a:gd name="adj1" fmla="val -17593"/>
              </a:avLst>
            </a:prstGeom>
            <a:noFill/>
            <a:ln w="9525">
              <a:solidFill>
                <a:schemeClr val="tx1"/>
              </a:solidFill>
              <a:round/>
              <a:headEnd/>
              <a:tailEnd type="triangle" w="med" len="med"/>
            </a:ln>
          </p:spPr>
        </p:cxnSp>
        <p:cxnSp>
          <p:nvCxnSpPr>
            <p:cNvPr id="15" name="AutoShape 22"/>
            <p:cNvCxnSpPr>
              <a:cxnSpLocks noChangeShapeType="1"/>
              <a:stCxn id="4" idx="5"/>
              <a:endCxn id="6" idx="0"/>
            </p:cNvCxnSpPr>
            <p:nvPr/>
          </p:nvCxnSpPr>
          <p:spPr bwMode="auto">
            <a:xfrm rot="16200000" flipH="1">
              <a:off x="1557834" y="4203011"/>
              <a:ext cx="1317625" cy="1470025"/>
            </a:xfrm>
            <a:prstGeom prst="curvedConnector3">
              <a:avLst>
                <a:gd name="adj1" fmla="val 50843"/>
              </a:avLst>
            </a:prstGeom>
            <a:noFill/>
            <a:ln w="9525">
              <a:solidFill>
                <a:schemeClr val="tx1"/>
              </a:solidFill>
              <a:round/>
              <a:headEnd/>
              <a:tailEnd type="triangle" w="med" len="med"/>
            </a:ln>
          </p:spPr>
        </p:cxnSp>
        <p:sp>
          <p:nvSpPr>
            <p:cNvPr id="16" name="Text Box 24"/>
            <p:cNvSpPr txBox="1">
              <a:spLocks noChangeArrowheads="1"/>
            </p:cNvSpPr>
            <p:nvPr/>
          </p:nvSpPr>
          <p:spPr bwMode="auto">
            <a:xfrm>
              <a:off x="4628059" y="29298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0.6</a:t>
              </a:r>
              <a:endParaRPr lang="en-US" sz="2400" dirty="0"/>
            </a:p>
          </p:txBody>
        </p:sp>
        <p:sp>
          <p:nvSpPr>
            <p:cNvPr id="17" name="Text Box 25"/>
            <p:cNvSpPr txBox="1">
              <a:spLocks noChangeArrowheads="1"/>
            </p:cNvSpPr>
            <p:nvPr/>
          </p:nvSpPr>
          <p:spPr bwMode="auto">
            <a:xfrm>
              <a:off x="2494459" y="3844236"/>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a:t>
              </a:r>
            </a:p>
          </p:txBody>
        </p:sp>
        <p:sp>
          <p:nvSpPr>
            <p:cNvPr id="18" name="Text Box 27"/>
            <p:cNvSpPr txBox="1">
              <a:spLocks noChangeArrowheads="1"/>
            </p:cNvSpPr>
            <p:nvPr/>
          </p:nvSpPr>
          <p:spPr bwMode="auto">
            <a:xfrm>
              <a:off x="993637" y="5287571"/>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a:t>
              </a:r>
              <a:endParaRPr lang="en-US" sz="2400" dirty="0"/>
            </a:p>
          </p:txBody>
        </p:sp>
        <p:sp>
          <p:nvSpPr>
            <p:cNvPr id="19" name="Text Box 30"/>
            <p:cNvSpPr txBox="1">
              <a:spLocks noChangeArrowheads="1"/>
            </p:cNvSpPr>
            <p:nvPr/>
          </p:nvSpPr>
          <p:spPr bwMode="auto">
            <a:xfrm>
              <a:off x="1030784" y="3960124"/>
              <a:ext cx="305041" cy="461665"/>
            </a:xfrm>
            <a:prstGeom prst="rect">
              <a:avLst/>
            </a:prstGeom>
            <a:noFill/>
            <a:ln w="9525">
              <a:noFill/>
              <a:miter lim="800000"/>
              <a:headEnd/>
              <a:tailEnd/>
            </a:ln>
          </p:spPr>
          <p:txBody>
            <a:bodyPr wrap="none">
              <a:prstTxWarp prst="textNoShape">
                <a:avLst/>
              </a:prstTxWarp>
              <a:spAutoFit/>
            </a:bodyPr>
            <a:lstStyle/>
            <a:p>
              <a:r>
                <a:rPr lang="en-US" sz="2400" dirty="0" err="1"/>
                <a:t>s</a:t>
              </a:r>
              <a:endParaRPr lang="en-US" sz="2400" dirty="0"/>
            </a:p>
          </p:txBody>
        </p:sp>
        <p:sp>
          <p:nvSpPr>
            <p:cNvPr id="20" name="Text Box 31"/>
            <p:cNvSpPr txBox="1">
              <a:spLocks noChangeArrowheads="1"/>
            </p:cNvSpPr>
            <p:nvPr/>
          </p:nvSpPr>
          <p:spPr bwMode="auto">
            <a:xfrm>
              <a:off x="5983783" y="3655324"/>
              <a:ext cx="287759" cy="461665"/>
            </a:xfrm>
            <a:prstGeom prst="rect">
              <a:avLst/>
            </a:prstGeom>
            <a:noFill/>
            <a:ln w="9525">
              <a:noFill/>
              <a:miter lim="800000"/>
              <a:headEnd/>
              <a:tailEnd/>
            </a:ln>
          </p:spPr>
          <p:txBody>
            <a:bodyPr wrap="none">
              <a:prstTxWarp prst="textNoShape">
                <a:avLst/>
              </a:prstTxWarp>
              <a:spAutoFit/>
            </a:bodyPr>
            <a:lstStyle/>
            <a:p>
              <a:r>
                <a:rPr lang="en-US" sz="2400" dirty="0" err="1"/>
                <a:t>t</a:t>
              </a:r>
              <a:endParaRPr lang="en-US" sz="2400" dirty="0"/>
            </a:p>
          </p:txBody>
        </p:sp>
        <p:sp>
          <p:nvSpPr>
            <p:cNvPr id="21" name="Text Box 32"/>
            <p:cNvSpPr txBox="1">
              <a:spLocks noChangeArrowheads="1"/>
            </p:cNvSpPr>
            <p:nvPr/>
          </p:nvSpPr>
          <p:spPr bwMode="auto">
            <a:xfrm>
              <a:off x="2875459" y="2589366"/>
              <a:ext cx="354013" cy="457200"/>
            </a:xfrm>
            <a:prstGeom prst="rect">
              <a:avLst/>
            </a:prstGeom>
            <a:noFill/>
            <a:ln w="9525">
              <a:noFill/>
              <a:miter lim="800000"/>
              <a:headEnd/>
              <a:tailEnd/>
            </a:ln>
          </p:spPr>
          <p:txBody>
            <a:bodyPr wrap="none">
              <a:prstTxWarp prst="textNoShape">
                <a:avLst/>
              </a:prstTxWarp>
              <a:spAutoFit/>
            </a:bodyPr>
            <a:lstStyle/>
            <a:p>
              <a:r>
                <a:rPr lang="en-US" sz="2400" dirty="0" err="1"/>
                <a:t>p</a:t>
              </a:r>
              <a:endParaRPr lang="en-US" sz="2400" dirty="0"/>
            </a:p>
          </p:txBody>
        </p:sp>
        <p:sp>
          <p:nvSpPr>
            <p:cNvPr id="22" name="Text Box 33"/>
            <p:cNvSpPr txBox="1">
              <a:spLocks noChangeArrowheads="1"/>
            </p:cNvSpPr>
            <p:nvPr/>
          </p:nvSpPr>
          <p:spPr bwMode="auto">
            <a:xfrm>
              <a:off x="2875459" y="5596835"/>
              <a:ext cx="354013" cy="457200"/>
            </a:xfrm>
            <a:prstGeom prst="rect">
              <a:avLst/>
            </a:prstGeom>
            <a:noFill/>
            <a:ln w="9525">
              <a:noFill/>
              <a:miter lim="800000"/>
              <a:headEnd/>
              <a:tailEnd/>
            </a:ln>
          </p:spPr>
          <p:txBody>
            <a:bodyPr wrap="none">
              <a:prstTxWarp prst="textNoShape">
                <a:avLst/>
              </a:prstTxWarp>
              <a:spAutoFit/>
            </a:bodyPr>
            <a:lstStyle/>
            <a:p>
              <a:r>
                <a:rPr lang="en-US" sz="2400" dirty="0" err="1"/>
                <a:t>q</a:t>
              </a:r>
              <a:endParaRPr lang="en-US" sz="2400" dirty="0"/>
            </a:p>
          </p:txBody>
        </p:sp>
        <p:sp>
          <p:nvSpPr>
            <p:cNvPr id="23" name="Text Box 34"/>
            <p:cNvSpPr txBox="1">
              <a:spLocks noChangeArrowheads="1"/>
            </p:cNvSpPr>
            <p:nvPr/>
          </p:nvSpPr>
          <p:spPr bwMode="auto">
            <a:xfrm>
              <a:off x="4704259" y="5292036"/>
              <a:ext cx="291967" cy="461665"/>
            </a:xfrm>
            <a:prstGeom prst="rect">
              <a:avLst/>
            </a:prstGeom>
            <a:noFill/>
            <a:ln w="9525">
              <a:noFill/>
              <a:miter lim="800000"/>
              <a:headEnd/>
              <a:tailEnd/>
            </a:ln>
          </p:spPr>
          <p:txBody>
            <a:bodyPr wrap="none">
              <a:prstTxWarp prst="textNoShape">
                <a:avLst/>
              </a:prstTxWarp>
              <a:spAutoFit/>
            </a:bodyPr>
            <a:lstStyle/>
            <a:p>
              <a:r>
                <a:rPr lang="en-US" sz="2400" dirty="0" err="1"/>
                <a:t>r</a:t>
              </a:r>
              <a:endParaRPr lang="en-US" sz="2400" dirty="0"/>
            </a:p>
          </p:txBody>
        </p:sp>
        <p:sp>
          <p:nvSpPr>
            <p:cNvPr id="24" name="Text Box 35"/>
            <p:cNvSpPr txBox="1">
              <a:spLocks noChangeArrowheads="1"/>
            </p:cNvSpPr>
            <p:nvPr/>
          </p:nvSpPr>
          <p:spPr bwMode="auto">
            <a:xfrm>
              <a:off x="5618659" y="46824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0.4</a:t>
              </a:r>
              <a:endParaRPr lang="en-US" sz="2400" dirty="0"/>
            </a:p>
          </p:txBody>
        </p:sp>
        <p:sp>
          <p:nvSpPr>
            <p:cNvPr id="25" name="Text Box 36"/>
            <p:cNvSpPr txBox="1">
              <a:spLocks noChangeArrowheads="1"/>
            </p:cNvSpPr>
            <p:nvPr/>
          </p:nvSpPr>
          <p:spPr bwMode="auto">
            <a:xfrm>
              <a:off x="3561260" y="52158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0.4</a:t>
              </a:r>
              <a:endParaRPr lang="en-US" sz="2400" dirty="0"/>
            </a:p>
          </p:txBody>
        </p:sp>
        <p:sp>
          <p:nvSpPr>
            <p:cNvPr id="26" name="Text Box 37"/>
            <p:cNvSpPr txBox="1">
              <a:spLocks noChangeArrowheads="1"/>
            </p:cNvSpPr>
            <p:nvPr/>
          </p:nvSpPr>
          <p:spPr bwMode="auto">
            <a:xfrm>
              <a:off x="2265859" y="4543380"/>
              <a:ext cx="762000" cy="461665"/>
            </a:xfrm>
            <a:prstGeom prst="rect">
              <a:avLst/>
            </a:prstGeom>
            <a:noFill/>
            <a:ln w="9525">
              <a:noFill/>
              <a:miter lim="800000"/>
              <a:headEnd/>
              <a:tailEnd/>
            </a:ln>
          </p:spPr>
          <p:txBody>
            <a:bodyPr wrap="square">
              <a:prstTxWarp prst="textNoShape">
                <a:avLst/>
              </a:prstTxWarp>
              <a:spAutoFit/>
            </a:bodyPr>
            <a:lstStyle/>
            <a:p>
              <a:r>
                <a:rPr lang="en-US" sz="2400" dirty="0">
                  <a:solidFill>
                    <a:schemeClr val="hlink"/>
                  </a:solidFill>
                </a:rPr>
                <a:t>0.4</a:t>
              </a:r>
              <a:endParaRPr lang="en-US" sz="2400" dirty="0"/>
            </a:p>
          </p:txBody>
        </p:sp>
        <p:sp>
          <p:nvSpPr>
            <p:cNvPr id="27" name="Text Box 38"/>
            <p:cNvSpPr txBox="1">
              <a:spLocks noChangeArrowheads="1"/>
            </p:cNvSpPr>
            <p:nvPr/>
          </p:nvSpPr>
          <p:spPr bwMode="auto">
            <a:xfrm>
              <a:off x="1503859" y="3006035"/>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0.6</a:t>
              </a:r>
              <a:endParaRPr lang="en-US" sz="2400" dirty="0"/>
            </a:p>
          </p:txBody>
        </p:sp>
        <p:sp>
          <p:nvSpPr>
            <p:cNvPr id="28" name="TextBox 27"/>
            <p:cNvSpPr txBox="1"/>
            <p:nvPr/>
          </p:nvSpPr>
          <p:spPr>
            <a:xfrm>
              <a:off x="317841" y="4040570"/>
              <a:ext cx="71294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-1</a:t>
              </a:r>
            </a:p>
          </p:txBody>
        </p:sp>
        <p:sp>
          <p:nvSpPr>
            <p:cNvPr id="29" name="TextBox 28"/>
            <p:cNvSpPr txBox="1"/>
            <p:nvPr/>
          </p:nvSpPr>
          <p:spPr>
            <a:xfrm>
              <a:off x="6378753" y="3725212"/>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1</a:t>
              </a:r>
            </a:p>
          </p:txBody>
        </p:sp>
        <p:sp>
          <p:nvSpPr>
            <p:cNvPr id="30" name="TextBox 29"/>
            <p:cNvSpPr txBox="1"/>
            <p:nvPr/>
          </p:nvSpPr>
          <p:spPr>
            <a:xfrm>
              <a:off x="2706721" y="2404700"/>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sp>
          <p:nvSpPr>
            <p:cNvPr id="31" name="TextBox 30"/>
            <p:cNvSpPr txBox="1"/>
            <p:nvPr/>
          </p:nvSpPr>
          <p:spPr>
            <a:xfrm>
              <a:off x="2706721" y="6054036"/>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sp>
          <p:nvSpPr>
            <p:cNvPr id="32" name="TextBox 31"/>
            <p:cNvSpPr txBox="1"/>
            <p:nvPr/>
          </p:nvSpPr>
          <p:spPr>
            <a:xfrm>
              <a:off x="4383121" y="5673036"/>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grpSp>
      <p:sp>
        <p:nvSpPr>
          <p:cNvPr id="34" name="TextBox 33"/>
          <p:cNvSpPr txBox="1"/>
          <p:nvPr/>
        </p:nvSpPr>
        <p:spPr>
          <a:xfrm>
            <a:off x="6378753" y="1250538"/>
            <a:ext cx="2439771" cy="830997"/>
          </a:xfrm>
          <a:prstGeom prst="rect">
            <a:avLst/>
          </a:prstGeom>
          <a:solidFill>
            <a:srgbClr val="008000">
              <a:alpha val="50000"/>
            </a:srgbClr>
          </a:solidFill>
        </p:spPr>
        <p:txBody>
          <a:bodyPr wrap="square" rtlCol="0">
            <a:spAutoFit/>
          </a:bodyPr>
          <a:lstStyle/>
          <a:p>
            <a:r>
              <a:rPr lang="en-US" sz="2400" dirty="0"/>
              <a:t>Use the same argument at </a:t>
            </a:r>
            <a:r>
              <a:rPr lang="en-US" sz="2400" dirty="0" err="1">
                <a:solidFill>
                  <a:srgbClr val="3366FF"/>
                </a:solidFill>
              </a:rPr>
              <a:t>q</a:t>
            </a:r>
            <a:endParaRPr lang="en-US" sz="2400" dirty="0">
              <a:solidFill>
                <a:srgbClr val="3366FF"/>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 2: Find a Cycle of Fractionally Used Edges</a:t>
            </a:r>
          </a:p>
        </p:txBody>
      </p:sp>
      <p:sp>
        <p:nvSpPr>
          <p:cNvPr id="3" name="Content Placeholder 2"/>
          <p:cNvSpPr>
            <a:spLocks noGrp="1"/>
          </p:cNvSpPr>
          <p:nvPr>
            <p:ph idx="1"/>
          </p:nvPr>
        </p:nvSpPr>
        <p:spPr/>
        <p:txBody>
          <a:bodyPr>
            <a:normAutofit/>
          </a:bodyPr>
          <a:lstStyle/>
          <a:p>
            <a:pPr>
              <a:buNone/>
            </a:pPr>
            <a:r>
              <a:rPr lang="en-US" sz="2400" dirty="0"/>
              <a:t>Labels on edges are flows</a:t>
            </a:r>
          </a:p>
        </p:txBody>
      </p:sp>
      <p:grpSp>
        <p:nvGrpSpPr>
          <p:cNvPr id="33" name="Group 32"/>
          <p:cNvGrpSpPr/>
          <p:nvPr/>
        </p:nvGrpSpPr>
        <p:grpSpPr>
          <a:xfrm>
            <a:off x="317841" y="2404700"/>
            <a:ext cx="6703185" cy="4018668"/>
            <a:chOff x="317841" y="2404700"/>
            <a:chExt cx="6703185" cy="4018668"/>
          </a:xfrm>
        </p:grpSpPr>
        <p:sp>
          <p:nvSpPr>
            <p:cNvPr id="4" name="Oval 4"/>
            <p:cNvSpPr>
              <a:spLocks noChangeArrowheads="1"/>
            </p:cNvSpPr>
            <p:nvPr/>
          </p:nvSpPr>
          <p:spPr bwMode="auto">
            <a:xfrm>
              <a:off x="1351459" y="41490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5" name="Oval 5"/>
            <p:cNvSpPr>
              <a:spLocks noChangeArrowheads="1"/>
            </p:cNvSpPr>
            <p:nvPr/>
          </p:nvSpPr>
          <p:spPr bwMode="auto">
            <a:xfrm>
              <a:off x="3027859" y="30822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6" name="Oval 6"/>
            <p:cNvSpPr>
              <a:spLocks noChangeArrowheads="1"/>
            </p:cNvSpPr>
            <p:nvPr/>
          </p:nvSpPr>
          <p:spPr bwMode="auto">
            <a:xfrm>
              <a:off x="2875459" y="55968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7" name="Oval 7"/>
            <p:cNvSpPr>
              <a:spLocks noChangeArrowheads="1"/>
            </p:cNvSpPr>
            <p:nvPr/>
          </p:nvSpPr>
          <p:spPr bwMode="auto">
            <a:xfrm>
              <a:off x="5771059" y="39204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8" name="Oval 8"/>
            <p:cNvSpPr>
              <a:spLocks noChangeArrowheads="1"/>
            </p:cNvSpPr>
            <p:nvPr/>
          </p:nvSpPr>
          <p:spPr bwMode="auto">
            <a:xfrm>
              <a:off x="4628059" y="52920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cxnSp>
          <p:nvCxnSpPr>
            <p:cNvPr id="9" name="AutoShape 10"/>
            <p:cNvCxnSpPr>
              <a:cxnSpLocks noChangeShapeType="1"/>
              <a:stCxn id="4" idx="1"/>
              <a:endCxn id="5" idx="2"/>
            </p:cNvCxnSpPr>
            <p:nvPr/>
          </p:nvCxnSpPr>
          <p:spPr bwMode="auto">
            <a:xfrm rot="16200000">
              <a:off x="1694359" y="2837761"/>
              <a:ext cx="1012825" cy="1654175"/>
            </a:xfrm>
            <a:prstGeom prst="curvedConnector2">
              <a:avLst/>
            </a:prstGeom>
            <a:noFill/>
            <a:ln w="9525">
              <a:solidFill>
                <a:schemeClr val="tx1"/>
              </a:solidFill>
              <a:round/>
              <a:headEnd/>
              <a:tailEnd type="triangle" w="med" len="med"/>
            </a:ln>
          </p:spPr>
        </p:cxnSp>
        <p:cxnSp>
          <p:nvCxnSpPr>
            <p:cNvPr id="10" name="AutoShape 11"/>
            <p:cNvCxnSpPr>
              <a:cxnSpLocks noChangeShapeType="1"/>
              <a:stCxn id="5" idx="4"/>
              <a:endCxn id="4" idx="6"/>
            </p:cNvCxnSpPr>
            <p:nvPr/>
          </p:nvCxnSpPr>
          <p:spPr bwMode="auto">
            <a:xfrm rot="5400000">
              <a:off x="1808659" y="2929836"/>
              <a:ext cx="990600" cy="1600200"/>
            </a:xfrm>
            <a:prstGeom prst="curvedConnector2">
              <a:avLst/>
            </a:prstGeom>
            <a:noFill/>
            <a:ln w="9525">
              <a:solidFill>
                <a:schemeClr val="tx1"/>
              </a:solidFill>
              <a:round/>
              <a:headEnd/>
              <a:tailEnd type="triangle" w="med" len="med"/>
            </a:ln>
          </p:spPr>
        </p:cxnSp>
        <p:cxnSp>
          <p:nvCxnSpPr>
            <p:cNvPr id="11" name="AutoShape 12"/>
            <p:cNvCxnSpPr>
              <a:cxnSpLocks noChangeShapeType="1"/>
              <a:stCxn id="5" idx="6"/>
              <a:endCxn id="7" idx="1"/>
            </p:cNvCxnSpPr>
            <p:nvPr/>
          </p:nvCxnSpPr>
          <p:spPr bwMode="auto">
            <a:xfrm>
              <a:off x="3180259" y="3158436"/>
              <a:ext cx="2613025" cy="784225"/>
            </a:xfrm>
            <a:prstGeom prst="curvedConnector2">
              <a:avLst/>
            </a:prstGeom>
            <a:noFill/>
            <a:ln w="19050" cap="flat" cmpd="sng" algn="ctr">
              <a:solidFill>
                <a:srgbClr val="FF0000"/>
              </a:solidFill>
              <a:prstDash val="solid"/>
              <a:round/>
              <a:headEnd type="none" w="med" len="med"/>
              <a:tailEnd type="triangle" w="med" len="med"/>
            </a:ln>
          </p:spPr>
        </p:cxnSp>
        <p:cxnSp>
          <p:nvCxnSpPr>
            <p:cNvPr id="12" name="AutoShape 13"/>
            <p:cNvCxnSpPr>
              <a:cxnSpLocks noChangeShapeType="1"/>
              <a:stCxn id="8" idx="6"/>
              <a:endCxn id="7" idx="5"/>
            </p:cNvCxnSpPr>
            <p:nvPr/>
          </p:nvCxnSpPr>
          <p:spPr bwMode="auto">
            <a:xfrm flipV="1">
              <a:off x="4780459" y="4050611"/>
              <a:ext cx="1120775" cy="1317625"/>
            </a:xfrm>
            <a:prstGeom prst="curvedConnector2">
              <a:avLst/>
            </a:prstGeom>
            <a:noFill/>
            <a:ln w="19050" cap="flat" cmpd="sng" algn="ctr">
              <a:solidFill>
                <a:srgbClr val="FF0000"/>
              </a:solidFill>
              <a:prstDash val="solid"/>
              <a:round/>
              <a:headEnd type="none" w="med" len="med"/>
              <a:tailEnd type="triangle" w="med" len="med"/>
            </a:ln>
          </p:spPr>
        </p:cxnSp>
        <p:cxnSp>
          <p:nvCxnSpPr>
            <p:cNvPr id="13" name="AutoShape 14"/>
            <p:cNvCxnSpPr>
              <a:cxnSpLocks noChangeShapeType="1"/>
              <a:stCxn id="6" idx="6"/>
              <a:endCxn id="8" idx="3"/>
            </p:cNvCxnSpPr>
            <p:nvPr/>
          </p:nvCxnSpPr>
          <p:spPr bwMode="auto">
            <a:xfrm flipV="1">
              <a:off x="3027859" y="5422211"/>
              <a:ext cx="1622425" cy="250825"/>
            </a:xfrm>
            <a:prstGeom prst="curvedConnector2">
              <a:avLst/>
            </a:prstGeom>
            <a:noFill/>
            <a:ln w="19050" cap="flat" cmpd="sng" algn="ctr">
              <a:solidFill>
                <a:srgbClr val="FF0000"/>
              </a:solidFill>
              <a:prstDash val="solid"/>
              <a:round/>
              <a:headEnd type="none" w="med" len="med"/>
              <a:tailEnd type="triangle" w="med" len="med"/>
            </a:ln>
          </p:spPr>
        </p:cxnSp>
        <p:cxnSp>
          <p:nvCxnSpPr>
            <p:cNvPr id="14" name="AutoShape 20"/>
            <p:cNvCxnSpPr>
              <a:cxnSpLocks noChangeShapeType="1"/>
              <a:stCxn id="6" idx="3"/>
              <a:endCxn id="4" idx="4"/>
            </p:cNvCxnSpPr>
            <p:nvPr/>
          </p:nvCxnSpPr>
          <p:spPr bwMode="auto">
            <a:xfrm rot="16200000" flipV="1">
              <a:off x="1449884" y="4279211"/>
              <a:ext cx="1425575" cy="1470025"/>
            </a:xfrm>
            <a:prstGeom prst="curvedConnector3">
              <a:avLst>
                <a:gd name="adj1" fmla="val -17593"/>
              </a:avLst>
            </a:prstGeom>
            <a:noFill/>
            <a:ln w="9525">
              <a:solidFill>
                <a:schemeClr val="tx1"/>
              </a:solidFill>
              <a:round/>
              <a:headEnd/>
              <a:tailEnd type="triangle" w="med" len="med"/>
            </a:ln>
          </p:spPr>
        </p:cxnSp>
        <p:cxnSp>
          <p:nvCxnSpPr>
            <p:cNvPr id="15" name="AutoShape 22"/>
            <p:cNvCxnSpPr>
              <a:cxnSpLocks noChangeShapeType="1"/>
              <a:stCxn id="4" idx="5"/>
              <a:endCxn id="6" idx="0"/>
            </p:cNvCxnSpPr>
            <p:nvPr/>
          </p:nvCxnSpPr>
          <p:spPr bwMode="auto">
            <a:xfrm rot="16200000" flipH="1">
              <a:off x="1557834" y="4203011"/>
              <a:ext cx="1317625" cy="1470025"/>
            </a:xfrm>
            <a:prstGeom prst="curvedConnector3">
              <a:avLst>
                <a:gd name="adj1" fmla="val 50843"/>
              </a:avLst>
            </a:prstGeom>
            <a:noFill/>
            <a:ln w="19050" cap="flat" cmpd="sng" algn="ctr">
              <a:solidFill>
                <a:srgbClr val="FF0000"/>
              </a:solidFill>
              <a:prstDash val="solid"/>
              <a:round/>
              <a:headEnd type="none" w="med" len="med"/>
              <a:tailEnd type="triangle" w="med" len="med"/>
            </a:ln>
          </p:spPr>
        </p:cxnSp>
        <p:sp>
          <p:nvSpPr>
            <p:cNvPr id="16" name="Text Box 24"/>
            <p:cNvSpPr txBox="1">
              <a:spLocks noChangeArrowheads="1"/>
            </p:cNvSpPr>
            <p:nvPr/>
          </p:nvSpPr>
          <p:spPr bwMode="auto">
            <a:xfrm>
              <a:off x="4628059" y="29298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0.6</a:t>
              </a:r>
              <a:endParaRPr lang="en-US" sz="2400" dirty="0"/>
            </a:p>
          </p:txBody>
        </p:sp>
        <p:sp>
          <p:nvSpPr>
            <p:cNvPr id="17" name="Text Box 25"/>
            <p:cNvSpPr txBox="1">
              <a:spLocks noChangeArrowheads="1"/>
            </p:cNvSpPr>
            <p:nvPr/>
          </p:nvSpPr>
          <p:spPr bwMode="auto">
            <a:xfrm>
              <a:off x="2494459" y="3844236"/>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a:t>
              </a:r>
            </a:p>
          </p:txBody>
        </p:sp>
        <p:sp>
          <p:nvSpPr>
            <p:cNvPr id="18" name="Text Box 27"/>
            <p:cNvSpPr txBox="1">
              <a:spLocks noChangeArrowheads="1"/>
            </p:cNvSpPr>
            <p:nvPr/>
          </p:nvSpPr>
          <p:spPr bwMode="auto">
            <a:xfrm>
              <a:off x="993637" y="5287571"/>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a:t>
              </a:r>
              <a:endParaRPr lang="en-US" sz="2400" dirty="0"/>
            </a:p>
          </p:txBody>
        </p:sp>
        <p:sp>
          <p:nvSpPr>
            <p:cNvPr id="19" name="Text Box 30"/>
            <p:cNvSpPr txBox="1">
              <a:spLocks noChangeArrowheads="1"/>
            </p:cNvSpPr>
            <p:nvPr/>
          </p:nvSpPr>
          <p:spPr bwMode="auto">
            <a:xfrm>
              <a:off x="1030784" y="3960124"/>
              <a:ext cx="305041" cy="461665"/>
            </a:xfrm>
            <a:prstGeom prst="rect">
              <a:avLst/>
            </a:prstGeom>
            <a:noFill/>
            <a:ln w="9525">
              <a:noFill/>
              <a:miter lim="800000"/>
              <a:headEnd/>
              <a:tailEnd/>
            </a:ln>
          </p:spPr>
          <p:txBody>
            <a:bodyPr wrap="none">
              <a:prstTxWarp prst="textNoShape">
                <a:avLst/>
              </a:prstTxWarp>
              <a:spAutoFit/>
            </a:bodyPr>
            <a:lstStyle/>
            <a:p>
              <a:r>
                <a:rPr lang="en-US" sz="2400" dirty="0" err="1"/>
                <a:t>s</a:t>
              </a:r>
              <a:endParaRPr lang="en-US" sz="2400" dirty="0"/>
            </a:p>
          </p:txBody>
        </p:sp>
        <p:sp>
          <p:nvSpPr>
            <p:cNvPr id="20" name="Text Box 31"/>
            <p:cNvSpPr txBox="1">
              <a:spLocks noChangeArrowheads="1"/>
            </p:cNvSpPr>
            <p:nvPr/>
          </p:nvSpPr>
          <p:spPr bwMode="auto">
            <a:xfrm>
              <a:off x="5983783" y="3655324"/>
              <a:ext cx="287759" cy="461665"/>
            </a:xfrm>
            <a:prstGeom prst="rect">
              <a:avLst/>
            </a:prstGeom>
            <a:noFill/>
            <a:ln w="9525">
              <a:noFill/>
              <a:miter lim="800000"/>
              <a:headEnd/>
              <a:tailEnd/>
            </a:ln>
          </p:spPr>
          <p:txBody>
            <a:bodyPr wrap="none">
              <a:prstTxWarp prst="textNoShape">
                <a:avLst/>
              </a:prstTxWarp>
              <a:spAutoFit/>
            </a:bodyPr>
            <a:lstStyle/>
            <a:p>
              <a:r>
                <a:rPr lang="en-US" sz="2400" dirty="0" err="1"/>
                <a:t>t</a:t>
              </a:r>
              <a:endParaRPr lang="en-US" sz="2400" dirty="0"/>
            </a:p>
          </p:txBody>
        </p:sp>
        <p:sp>
          <p:nvSpPr>
            <p:cNvPr id="21" name="Text Box 32"/>
            <p:cNvSpPr txBox="1">
              <a:spLocks noChangeArrowheads="1"/>
            </p:cNvSpPr>
            <p:nvPr/>
          </p:nvSpPr>
          <p:spPr bwMode="auto">
            <a:xfrm>
              <a:off x="2875459" y="2589366"/>
              <a:ext cx="354013" cy="457200"/>
            </a:xfrm>
            <a:prstGeom prst="rect">
              <a:avLst/>
            </a:prstGeom>
            <a:noFill/>
            <a:ln w="9525">
              <a:noFill/>
              <a:miter lim="800000"/>
              <a:headEnd/>
              <a:tailEnd/>
            </a:ln>
          </p:spPr>
          <p:txBody>
            <a:bodyPr wrap="none">
              <a:prstTxWarp prst="textNoShape">
                <a:avLst/>
              </a:prstTxWarp>
              <a:spAutoFit/>
            </a:bodyPr>
            <a:lstStyle/>
            <a:p>
              <a:r>
                <a:rPr lang="en-US" sz="2400" dirty="0" err="1"/>
                <a:t>p</a:t>
              </a:r>
              <a:endParaRPr lang="en-US" sz="2400" dirty="0"/>
            </a:p>
          </p:txBody>
        </p:sp>
        <p:sp>
          <p:nvSpPr>
            <p:cNvPr id="22" name="Text Box 33"/>
            <p:cNvSpPr txBox="1">
              <a:spLocks noChangeArrowheads="1"/>
            </p:cNvSpPr>
            <p:nvPr/>
          </p:nvSpPr>
          <p:spPr bwMode="auto">
            <a:xfrm>
              <a:off x="2875459" y="5596835"/>
              <a:ext cx="354013" cy="457200"/>
            </a:xfrm>
            <a:prstGeom prst="rect">
              <a:avLst/>
            </a:prstGeom>
            <a:noFill/>
            <a:ln w="9525">
              <a:noFill/>
              <a:miter lim="800000"/>
              <a:headEnd/>
              <a:tailEnd/>
            </a:ln>
          </p:spPr>
          <p:txBody>
            <a:bodyPr wrap="none">
              <a:prstTxWarp prst="textNoShape">
                <a:avLst/>
              </a:prstTxWarp>
              <a:spAutoFit/>
            </a:bodyPr>
            <a:lstStyle/>
            <a:p>
              <a:r>
                <a:rPr lang="en-US" sz="2400" dirty="0" err="1"/>
                <a:t>q</a:t>
              </a:r>
              <a:endParaRPr lang="en-US" sz="2400" dirty="0"/>
            </a:p>
          </p:txBody>
        </p:sp>
        <p:sp>
          <p:nvSpPr>
            <p:cNvPr id="23" name="Text Box 34"/>
            <p:cNvSpPr txBox="1">
              <a:spLocks noChangeArrowheads="1"/>
            </p:cNvSpPr>
            <p:nvPr/>
          </p:nvSpPr>
          <p:spPr bwMode="auto">
            <a:xfrm>
              <a:off x="4704259" y="5292036"/>
              <a:ext cx="291967" cy="461665"/>
            </a:xfrm>
            <a:prstGeom prst="rect">
              <a:avLst/>
            </a:prstGeom>
            <a:noFill/>
            <a:ln w="9525">
              <a:noFill/>
              <a:miter lim="800000"/>
              <a:headEnd/>
              <a:tailEnd/>
            </a:ln>
          </p:spPr>
          <p:txBody>
            <a:bodyPr wrap="none">
              <a:prstTxWarp prst="textNoShape">
                <a:avLst/>
              </a:prstTxWarp>
              <a:spAutoFit/>
            </a:bodyPr>
            <a:lstStyle/>
            <a:p>
              <a:r>
                <a:rPr lang="en-US" sz="2400" dirty="0" err="1"/>
                <a:t>r</a:t>
              </a:r>
              <a:endParaRPr lang="en-US" sz="2400" dirty="0"/>
            </a:p>
          </p:txBody>
        </p:sp>
        <p:sp>
          <p:nvSpPr>
            <p:cNvPr id="24" name="Text Box 35"/>
            <p:cNvSpPr txBox="1">
              <a:spLocks noChangeArrowheads="1"/>
            </p:cNvSpPr>
            <p:nvPr/>
          </p:nvSpPr>
          <p:spPr bwMode="auto">
            <a:xfrm>
              <a:off x="5618659" y="46824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0.4</a:t>
              </a:r>
              <a:endParaRPr lang="en-US" sz="2400" dirty="0"/>
            </a:p>
          </p:txBody>
        </p:sp>
        <p:sp>
          <p:nvSpPr>
            <p:cNvPr id="25" name="Text Box 36"/>
            <p:cNvSpPr txBox="1">
              <a:spLocks noChangeArrowheads="1"/>
            </p:cNvSpPr>
            <p:nvPr/>
          </p:nvSpPr>
          <p:spPr bwMode="auto">
            <a:xfrm>
              <a:off x="3561260" y="52158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0.4</a:t>
              </a:r>
              <a:endParaRPr lang="en-US" sz="2400" dirty="0"/>
            </a:p>
          </p:txBody>
        </p:sp>
        <p:sp>
          <p:nvSpPr>
            <p:cNvPr id="26" name="Text Box 37"/>
            <p:cNvSpPr txBox="1">
              <a:spLocks noChangeArrowheads="1"/>
            </p:cNvSpPr>
            <p:nvPr/>
          </p:nvSpPr>
          <p:spPr bwMode="auto">
            <a:xfrm>
              <a:off x="2265859" y="4543380"/>
              <a:ext cx="762000" cy="461665"/>
            </a:xfrm>
            <a:prstGeom prst="rect">
              <a:avLst/>
            </a:prstGeom>
            <a:noFill/>
            <a:ln w="9525">
              <a:noFill/>
              <a:miter lim="800000"/>
              <a:headEnd/>
              <a:tailEnd/>
            </a:ln>
          </p:spPr>
          <p:txBody>
            <a:bodyPr wrap="square">
              <a:prstTxWarp prst="textNoShape">
                <a:avLst/>
              </a:prstTxWarp>
              <a:spAutoFit/>
            </a:bodyPr>
            <a:lstStyle/>
            <a:p>
              <a:r>
                <a:rPr lang="en-US" sz="2400" dirty="0">
                  <a:solidFill>
                    <a:schemeClr val="hlink"/>
                  </a:solidFill>
                </a:rPr>
                <a:t>0.4</a:t>
              </a:r>
              <a:endParaRPr lang="en-US" sz="2400" dirty="0"/>
            </a:p>
          </p:txBody>
        </p:sp>
        <p:sp>
          <p:nvSpPr>
            <p:cNvPr id="27" name="Text Box 38"/>
            <p:cNvSpPr txBox="1">
              <a:spLocks noChangeArrowheads="1"/>
            </p:cNvSpPr>
            <p:nvPr/>
          </p:nvSpPr>
          <p:spPr bwMode="auto">
            <a:xfrm>
              <a:off x="1503859" y="3006035"/>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0.6</a:t>
              </a:r>
              <a:endParaRPr lang="en-US" sz="2400" dirty="0"/>
            </a:p>
          </p:txBody>
        </p:sp>
        <p:sp>
          <p:nvSpPr>
            <p:cNvPr id="28" name="TextBox 27"/>
            <p:cNvSpPr txBox="1"/>
            <p:nvPr/>
          </p:nvSpPr>
          <p:spPr>
            <a:xfrm>
              <a:off x="317841" y="4040570"/>
              <a:ext cx="71294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-1</a:t>
              </a:r>
            </a:p>
          </p:txBody>
        </p:sp>
        <p:sp>
          <p:nvSpPr>
            <p:cNvPr id="29" name="TextBox 28"/>
            <p:cNvSpPr txBox="1"/>
            <p:nvPr/>
          </p:nvSpPr>
          <p:spPr>
            <a:xfrm>
              <a:off x="6378753" y="3725212"/>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1</a:t>
              </a:r>
            </a:p>
          </p:txBody>
        </p:sp>
        <p:sp>
          <p:nvSpPr>
            <p:cNvPr id="30" name="TextBox 29"/>
            <p:cNvSpPr txBox="1"/>
            <p:nvPr/>
          </p:nvSpPr>
          <p:spPr>
            <a:xfrm>
              <a:off x="2706721" y="2404700"/>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sp>
          <p:nvSpPr>
            <p:cNvPr id="31" name="TextBox 30"/>
            <p:cNvSpPr txBox="1"/>
            <p:nvPr/>
          </p:nvSpPr>
          <p:spPr>
            <a:xfrm>
              <a:off x="2706721" y="6054036"/>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sp>
          <p:nvSpPr>
            <p:cNvPr id="32" name="TextBox 31"/>
            <p:cNvSpPr txBox="1"/>
            <p:nvPr/>
          </p:nvSpPr>
          <p:spPr>
            <a:xfrm>
              <a:off x="4383121" y="5673036"/>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grpSp>
      <p:sp>
        <p:nvSpPr>
          <p:cNvPr id="34" name="TextBox 33"/>
          <p:cNvSpPr txBox="1"/>
          <p:nvPr/>
        </p:nvSpPr>
        <p:spPr>
          <a:xfrm>
            <a:off x="6378753" y="1250538"/>
            <a:ext cx="2439771" cy="830997"/>
          </a:xfrm>
          <a:prstGeom prst="rect">
            <a:avLst/>
          </a:prstGeom>
          <a:solidFill>
            <a:srgbClr val="008000">
              <a:alpha val="50000"/>
            </a:srgbClr>
          </a:solidFill>
        </p:spPr>
        <p:txBody>
          <a:bodyPr wrap="square" rtlCol="0">
            <a:spAutoFit/>
          </a:bodyPr>
          <a:lstStyle/>
          <a:p>
            <a:r>
              <a:rPr lang="en-US" sz="2400" dirty="0"/>
              <a:t>Use the same argument at </a:t>
            </a:r>
            <a:r>
              <a:rPr lang="en-US" sz="2400" dirty="0" err="1">
                <a:solidFill>
                  <a:srgbClr val="3366FF"/>
                </a:solidFill>
              </a:rPr>
              <a:t>q</a:t>
            </a:r>
            <a:endParaRPr lang="en-US" sz="2400" dirty="0">
              <a:solidFill>
                <a:srgbClr val="3366FF"/>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 2: Find a Cycle of Fractionally Used Edges</a:t>
            </a:r>
          </a:p>
        </p:txBody>
      </p:sp>
      <p:sp>
        <p:nvSpPr>
          <p:cNvPr id="3" name="Content Placeholder 2"/>
          <p:cNvSpPr>
            <a:spLocks noGrp="1"/>
          </p:cNvSpPr>
          <p:nvPr>
            <p:ph idx="1"/>
          </p:nvPr>
        </p:nvSpPr>
        <p:spPr/>
        <p:txBody>
          <a:bodyPr>
            <a:normAutofit/>
          </a:bodyPr>
          <a:lstStyle/>
          <a:p>
            <a:pPr>
              <a:buNone/>
            </a:pPr>
            <a:r>
              <a:rPr lang="en-US" sz="2400" dirty="0"/>
              <a:t>Labels on edges are flows</a:t>
            </a:r>
          </a:p>
        </p:txBody>
      </p:sp>
      <p:grpSp>
        <p:nvGrpSpPr>
          <p:cNvPr id="33" name="Group 32"/>
          <p:cNvGrpSpPr/>
          <p:nvPr/>
        </p:nvGrpSpPr>
        <p:grpSpPr>
          <a:xfrm>
            <a:off x="317841" y="2404700"/>
            <a:ext cx="6703185" cy="4018668"/>
            <a:chOff x="317841" y="2404700"/>
            <a:chExt cx="6703185" cy="4018668"/>
          </a:xfrm>
        </p:grpSpPr>
        <p:sp>
          <p:nvSpPr>
            <p:cNvPr id="4" name="Oval 4"/>
            <p:cNvSpPr>
              <a:spLocks noChangeArrowheads="1"/>
            </p:cNvSpPr>
            <p:nvPr/>
          </p:nvSpPr>
          <p:spPr bwMode="auto">
            <a:xfrm>
              <a:off x="1351459" y="41490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5" name="Oval 5"/>
            <p:cNvSpPr>
              <a:spLocks noChangeArrowheads="1"/>
            </p:cNvSpPr>
            <p:nvPr/>
          </p:nvSpPr>
          <p:spPr bwMode="auto">
            <a:xfrm>
              <a:off x="3027859" y="30822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6" name="Oval 6"/>
            <p:cNvSpPr>
              <a:spLocks noChangeArrowheads="1"/>
            </p:cNvSpPr>
            <p:nvPr/>
          </p:nvSpPr>
          <p:spPr bwMode="auto">
            <a:xfrm>
              <a:off x="2875459" y="55968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7" name="Oval 7"/>
            <p:cNvSpPr>
              <a:spLocks noChangeArrowheads="1"/>
            </p:cNvSpPr>
            <p:nvPr/>
          </p:nvSpPr>
          <p:spPr bwMode="auto">
            <a:xfrm>
              <a:off x="5771059" y="39204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8" name="Oval 8"/>
            <p:cNvSpPr>
              <a:spLocks noChangeArrowheads="1"/>
            </p:cNvSpPr>
            <p:nvPr/>
          </p:nvSpPr>
          <p:spPr bwMode="auto">
            <a:xfrm>
              <a:off x="4628059" y="52920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cxnSp>
          <p:nvCxnSpPr>
            <p:cNvPr id="9" name="AutoShape 10"/>
            <p:cNvCxnSpPr>
              <a:cxnSpLocks noChangeShapeType="1"/>
              <a:stCxn id="4" idx="1"/>
              <a:endCxn id="5" idx="2"/>
            </p:cNvCxnSpPr>
            <p:nvPr/>
          </p:nvCxnSpPr>
          <p:spPr bwMode="auto">
            <a:xfrm rot="16200000">
              <a:off x="1694359" y="2837761"/>
              <a:ext cx="1012825" cy="1654175"/>
            </a:xfrm>
            <a:prstGeom prst="curvedConnector2">
              <a:avLst/>
            </a:prstGeom>
            <a:noFill/>
            <a:ln w="9525">
              <a:solidFill>
                <a:schemeClr val="tx1"/>
              </a:solidFill>
              <a:round/>
              <a:headEnd/>
              <a:tailEnd type="triangle" w="med" len="med"/>
            </a:ln>
          </p:spPr>
        </p:cxnSp>
        <p:cxnSp>
          <p:nvCxnSpPr>
            <p:cNvPr id="10" name="AutoShape 11"/>
            <p:cNvCxnSpPr>
              <a:cxnSpLocks noChangeShapeType="1"/>
              <a:stCxn id="5" idx="4"/>
              <a:endCxn id="4" idx="6"/>
            </p:cNvCxnSpPr>
            <p:nvPr/>
          </p:nvCxnSpPr>
          <p:spPr bwMode="auto">
            <a:xfrm rot="5400000">
              <a:off x="1808659" y="2929836"/>
              <a:ext cx="990600" cy="1600200"/>
            </a:xfrm>
            <a:prstGeom prst="curvedConnector2">
              <a:avLst/>
            </a:prstGeom>
            <a:noFill/>
            <a:ln w="9525">
              <a:solidFill>
                <a:schemeClr val="tx1"/>
              </a:solidFill>
              <a:round/>
              <a:headEnd/>
              <a:tailEnd type="triangle" w="med" len="med"/>
            </a:ln>
          </p:spPr>
        </p:cxnSp>
        <p:cxnSp>
          <p:nvCxnSpPr>
            <p:cNvPr id="11" name="AutoShape 12"/>
            <p:cNvCxnSpPr>
              <a:cxnSpLocks noChangeShapeType="1"/>
              <a:stCxn id="5" idx="6"/>
              <a:endCxn id="7" idx="1"/>
            </p:cNvCxnSpPr>
            <p:nvPr/>
          </p:nvCxnSpPr>
          <p:spPr bwMode="auto">
            <a:xfrm>
              <a:off x="3180259" y="3158436"/>
              <a:ext cx="2613025" cy="784225"/>
            </a:xfrm>
            <a:prstGeom prst="curvedConnector2">
              <a:avLst/>
            </a:prstGeom>
            <a:noFill/>
            <a:ln w="19050" cap="flat" cmpd="sng" algn="ctr">
              <a:solidFill>
                <a:srgbClr val="FF0000"/>
              </a:solidFill>
              <a:prstDash val="solid"/>
              <a:round/>
              <a:headEnd type="none" w="med" len="med"/>
              <a:tailEnd type="triangle" w="med" len="med"/>
            </a:ln>
          </p:spPr>
        </p:cxnSp>
        <p:cxnSp>
          <p:nvCxnSpPr>
            <p:cNvPr id="12" name="AutoShape 13"/>
            <p:cNvCxnSpPr>
              <a:cxnSpLocks noChangeShapeType="1"/>
              <a:stCxn id="8" idx="6"/>
              <a:endCxn id="7" idx="5"/>
            </p:cNvCxnSpPr>
            <p:nvPr/>
          </p:nvCxnSpPr>
          <p:spPr bwMode="auto">
            <a:xfrm flipV="1">
              <a:off x="4780459" y="4050611"/>
              <a:ext cx="1120775" cy="1317625"/>
            </a:xfrm>
            <a:prstGeom prst="curvedConnector2">
              <a:avLst/>
            </a:prstGeom>
            <a:noFill/>
            <a:ln w="19050" cap="flat" cmpd="sng" algn="ctr">
              <a:solidFill>
                <a:srgbClr val="FF0000"/>
              </a:solidFill>
              <a:prstDash val="solid"/>
              <a:round/>
              <a:headEnd type="none" w="med" len="med"/>
              <a:tailEnd type="triangle" w="med" len="med"/>
            </a:ln>
          </p:spPr>
        </p:cxnSp>
        <p:cxnSp>
          <p:nvCxnSpPr>
            <p:cNvPr id="13" name="AutoShape 14"/>
            <p:cNvCxnSpPr>
              <a:cxnSpLocks noChangeShapeType="1"/>
              <a:stCxn id="6" idx="6"/>
              <a:endCxn id="8" idx="3"/>
            </p:cNvCxnSpPr>
            <p:nvPr/>
          </p:nvCxnSpPr>
          <p:spPr bwMode="auto">
            <a:xfrm flipV="1">
              <a:off x="3027859" y="5422211"/>
              <a:ext cx="1622425" cy="250825"/>
            </a:xfrm>
            <a:prstGeom prst="curvedConnector2">
              <a:avLst/>
            </a:prstGeom>
            <a:noFill/>
            <a:ln w="19050" cap="flat" cmpd="sng" algn="ctr">
              <a:solidFill>
                <a:srgbClr val="FF0000"/>
              </a:solidFill>
              <a:prstDash val="solid"/>
              <a:round/>
              <a:headEnd type="none" w="med" len="med"/>
              <a:tailEnd type="triangle" w="med" len="med"/>
            </a:ln>
          </p:spPr>
        </p:cxnSp>
        <p:cxnSp>
          <p:nvCxnSpPr>
            <p:cNvPr id="14" name="AutoShape 20"/>
            <p:cNvCxnSpPr>
              <a:cxnSpLocks noChangeShapeType="1"/>
              <a:stCxn id="6" idx="3"/>
              <a:endCxn id="4" idx="4"/>
            </p:cNvCxnSpPr>
            <p:nvPr/>
          </p:nvCxnSpPr>
          <p:spPr bwMode="auto">
            <a:xfrm rot="16200000" flipV="1">
              <a:off x="1449884" y="4279211"/>
              <a:ext cx="1425575" cy="1470025"/>
            </a:xfrm>
            <a:prstGeom prst="curvedConnector3">
              <a:avLst>
                <a:gd name="adj1" fmla="val -17593"/>
              </a:avLst>
            </a:prstGeom>
            <a:noFill/>
            <a:ln w="9525">
              <a:solidFill>
                <a:schemeClr val="tx1"/>
              </a:solidFill>
              <a:round/>
              <a:headEnd/>
              <a:tailEnd type="triangle" w="med" len="med"/>
            </a:ln>
          </p:spPr>
        </p:cxnSp>
        <p:cxnSp>
          <p:nvCxnSpPr>
            <p:cNvPr id="15" name="AutoShape 22"/>
            <p:cNvCxnSpPr>
              <a:cxnSpLocks noChangeShapeType="1"/>
              <a:stCxn id="4" idx="5"/>
              <a:endCxn id="6" idx="0"/>
            </p:cNvCxnSpPr>
            <p:nvPr/>
          </p:nvCxnSpPr>
          <p:spPr bwMode="auto">
            <a:xfrm rot="16200000" flipH="1">
              <a:off x="1557834" y="4203011"/>
              <a:ext cx="1317625" cy="1470025"/>
            </a:xfrm>
            <a:prstGeom prst="curvedConnector3">
              <a:avLst>
                <a:gd name="adj1" fmla="val 50843"/>
              </a:avLst>
            </a:prstGeom>
            <a:noFill/>
            <a:ln w="19050" cap="flat" cmpd="sng" algn="ctr">
              <a:solidFill>
                <a:srgbClr val="FF0000"/>
              </a:solidFill>
              <a:prstDash val="solid"/>
              <a:round/>
              <a:headEnd type="none" w="med" len="med"/>
              <a:tailEnd type="triangle" w="med" len="med"/>
            </a:ln>
          </p:spPr>
        </p:cxnSp>
        <p:sp>
          <p:nvSpPr>
            <p:cNvPr id="16" name="Text Box 24"/>
            <p:cNvSpPr txBox="1">
              <a:spLocks noChangeArrowheads="1"/>
            </p:cNvSpPr>
            <p:nvPr/>
          </p:nvSpPr>
          <p:spPr bwMode="auto">
            <a:xfrm>
              <a:off x="4628059" y="29298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0.6</a:t>
              </a:r>
              <a:endParaRPr lang="en-US" sz="2400" dirty="0"/>
            </a:p>
          </p:txBody>
        </p:sp>
        <p:sp>
          <p:nvSpPr>
            <p:cNvPr id="17" name="Text Box 25"/>
            <p:cNvSpPr txBox="1">
              <a:spLocks noChangeArrowheads="1"/>
            </p:cNvSpPr>
            <p:nvPr/>
          </p:nvSpPr>
          <p:spPr bwMode="auto">
            <a:xfrm>
              <a:off x="2494459" y="3844236"/>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a:t>
              </a:r>
            </a:p>
          </p:txBody>
        </p:sp>
        <p:sp>
          <p:nvSpPr>
            <p:cNvPr id="18" name="Text Box 27"/>
            <p:cNvSpPr txBox="1">
              <a:spLocks noChangeArrowheads="1"/>
            </p:cNvSpPr>
            <p:nvPr/>
          </p:nvSpPr>
          <p:spPr bwMode="auto">
            <a:xfrm>
              <a:off x="993637" y="5287571"/>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a:t>
              </a:r>
              <a:endParaRPr lang="en-US" sz="2400" dirty="0"/>
            </a:p>
          </p:txBody>
        </p:sp>
        <p:sp>
          <p:nvSpPr>
            <p:cNvPr id="19" name="Text Box 30"/>
            <p:cNvSpPr txBox="1">
              <a:spLocks noChangeArrowheads="1"/>
            </p:cNvSpPr>
            <p:nvPr/>
          </p:nvSpPr>
          <p:spPr bwMode="auto">
            <a:xfrm>
              <a:off x="1030784" y="3960124"/>
              <a:ext cx="305041" cy="461665"/>
            </a:xfrm>
            <a:prstGeom prst="rect">
              <a:avLst/>
            </a:prstGeom>
            <a:noFill/>
            <a:ln w="9525">
              <a:noFill/>
              <a:miter lim="800000"/>
              <a:headEnd/>
              <a:tailEnd/>
            </a:ln>
          </p:spPr>
          <p:txBody>
            <a:bodyPr wrap="none">
              <a:prstTxWarp prst="textNoShape">
                <a:avLst/>
              </a:prstTxWarp>
              <a:spAutoFit/>
            </a:bodyPr>
            <a:lstStyle/>
            <a:p>
              <a:r>
                <a:rPr lang="en-US" sz="2400" dirty="0" err="1"/>
                <a:t>s</a:t>
              </a:r>
              <a:endParaRPr lang="en-US" sz="2400" dirty="0"/>
            </a:p>
          </p:txBody>
        </p:sp>
        <p:sp>
          <p:nvSpPr>
            <p:cNvPr id="20" name="Text Box 31"/>
            <p:cNvSpPr txBox="1">
              <a:spLocks noChangeArrowheads="1"/>
            </p:cNvSpPr>
            <p:nvPr/>
          </p:nvSpPr>
          <p:spPr bwMode="auto">
            <a:xfrm>
              <a:off x="5983783" y="3655324"/>
              <a:ext cx="287759" cy="461665"/>
            </a:xfrm>
            <a:prstGeom prst="rect">
              <a:avLst/>
            </a:prstGeom>
            <a:noFill/>
            <a:ln w="9525">
              <a:noFill/>
              <a:miter lim="800000"/>
              <a:headEnd/>
              <a:tailEnd/>
            </a:ln>
          </p:spPr>
          <p:txBody>
            <a:bodyPr wrap="none">
              <a:prstTxWarp prst="textNoShape">
                <a:avLst/>
              </a:prstTxWarp>
              <a:spAutoFit/>
            </a:bodyPr>
            <a:lstStyle/>
            <a:p>
              <a:r>
                <a:rPr lang="en-US" sz="2400" dirty="0" err="1"/>
                <a:t>t</a:t>
              </a:r>
              <a:endParaRPr lang="en-US" sz="2400" dirty="0"/>
            </a:p>
          </p:txBody>
        </p:sp>
        <p:sp>
          <p:nvSpPr>
            <p:cNvPr id="21" name="Text Box 32"/>
            <p:cNvSpPr txBox="1">
              <a:spLocks noChangeArrowheads="1"/>
            </p:cNvSpPr>
            <p:nvPr/>
          </p:nvSpPr>
          <p:spPr bwMode="auto">
            <a:xfrm>
              <a:off x="2875459" y="2589366"/>
              <a:ext cx="354013" cy="457200"/>
            </a:xfrm>
            <a:prstGeom prst="rect">
              <a:avLst/>
            </a:prstGeom>
            <a:noFill/>
            <a:ln w="9525">
              <a:noFill/>
              <a:miter lim="800000"/>
              <a:headEnd/>
              <a:tailEnd/>
            </a:ln>
          </p:spPr>
          <p:txBody>
            <a:bodyPr wrap="none">
              <a:prstTxWarp prst="textNoShape">
                <a:avLst/>
              </a:prstTxWarp>
              <a:spAutoFit/>
            </a:bodyPr>
            <a:lstStyle/>
            <a:p>
              <a:r>
                <a:rPr lang="en-US" sz="2400" dirty="0" err="1"/>
                <a:t>p</a:t>
              </a:r>
              <a:endParaRPr lang="en-US" sz="2400" dirty="0"/>
            </a:p>
          </p:txBody>
        </p:sp>
        <p:sp>
          <p:nvSpPr>
            <p:cNvPr id="22" name="Text Box 33"/>
            <p:cNvSpPr txBox="1">
              <a:spLocks noChangeArrowheads="1"/>
            </p:cNvSpPr>
            <p:nvPr/>
          </p:nvSpPr>
          <p:spPr bwMode="auto">
            <a:xfrm>
              <a:off x="2875459" y="5596835"/>
              <a:ext cx="354013" cy="457200"/>
            </a:xfrm>
            <a:prstGeom prst="rect">
              <a:avLst/>
            </a:prstGeom>
            <a:noFill/>
            <a:ln w="9525">
              <a:noFill/>
              <a:miter lim="800000"/>
              <a:headEnd/>
              <a:tailEnd/>
            </a:ln>
          </p:spPr>
          <p:txBody>
            <a:bodyPr wrap="none">
              <a:prstTxWarp prst="textNoShape">
                <a:avLst/>
              </a:prstTxWarp>
              <a:spAutoFit/>
            </a:bodyPr>
            <a:lstStyle/>
            <a:p>
              <a:r>
                <a:rPr lang="en-US" sz="2400" dirty="0" err="1"/>
                <a:t>q</a:t>
              </a:r>
              <a:endParaRPr lang="en-US" sz="2400" dirty="0"/>
            </a:p>
          </p:txBody>
        </p:sp>
        <p:sp>
          <p:nvSpPr>
            <p:cNvPr id="23" name="Text Box 34"/>
            <p:cNvSpPr txBox="1">
              <a:spLocks noChangeArrowheads="1"/>
            </p:cNvSpPr>
            <p:nvPr/>
          </p:nvSpPr>
          <p:spPr bwMode="auto">
            <a:xfrm>
              <a:off x="4704259" y="5292036"/>
              <a:ext cx="291967" cy="461665"/>
            </a:xfrm>
            <a:prstGeom prst="rect">
              <a:avLst/>
            </a:prstGeom>
            <a:noFill/>
            <a:ln w="9525">
              <a:noFill/>
              <a:miter lim="800000"/>
              <a:headEnd/>
              <a:tailEnd/>
            </a:ln>
          </p:spPr>
          <p:txBody>
            <a:bodyPr wrap="none">
              <a:prstTxWarp prst="textNoShape">
                <a:avLst/>
              </a:prstTxWarp>
              <a:spAutoFit/>
            </a:bodyPr>
            <a:lstStyle/>
            <a:p>
              <a:r>
                <a:rPr lang="en-US" sz="2400" dirty="0" err="1"/>
                <a:t>r</a:t>
              </a:r>
              <a:endParaRPr lang="en-US" sz="2400" dirty="0"/>
            </a:p>
          </p:txBody>
        </p:sp>
        <p:sp>
          <p:nvSpPr>
            <p:cNvPr id="24" name="Text Box 35"/>
            <p:cNvSpPr txBox="1">
              <a:spLocks noChangeArrowheads="1"/>
            </p:cNvSpPr>
            <p:nvPr/>
          </p:nvSpPr>
          <p:spPr bwMode="auto">
            <a:xfrm>
              <a:off x="5618659" y="46824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0.4</a:t>
              </a:r>
              <a:endParaRPr lang="en-US" sz="2400" dirty="0"/>
            </a:p>
          </p:txBody>
        </p:sp>
        <p:sp>
          <p:nvSpPr>
            <p:cNvPr id="25" name="Text Box 36"/>
            <p:cNvSpPr txBox="1">
              <a:spLocks noChangeArrowheads="1"/>
            </p:cNvSpPr>
            <p:nvPr/>
          </p:nvSpPr>
          <p:spPr bwMode="auto">
            <a:xfrm>
              <a:off x="3561260" y="52158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0.4</a:t>
              </a:r>
              <a:endParaRPr lang="en-US" sz="2400" dirty="0"/>
            </a:p>
          </p:txBody>
        </p:sp>
        <p:sp>
          <p:nvSpPr>
            <p:cNvPr id="26" name="Text Box 37"/>
            <p:cNvSpPr txBox="1">
              <a:spLocks noChangeArrowheads="1"/>
            </p:cNvSpPr>
            <p:nvPr/>
          </p:nvSpPr>
          <p:spPr bwMode="auto">
            <a:xfrm>
              <a:off x="2265859" y="4543380"/>
              <a:ext cx="762000" cy="461665"/>
            </a:xfrm>
            <a:prstGeom prst="rect">
              <a:avLst/>
            </a:prstGeom>
            <a:noFill/>
            <a:ln w="9525">
              <a:noFill/>
              <a:miter lim="800000"/>
              <a:headEnd/>
              <a:tailEnd/>
            </a:ln>
          </p:spPr>
          <p:txBody>
            <a:bodyPr wrap="square">
              <a:prstTxWarp prst="textNoShape">
                <a:avLst/>
              </a:prstTxWarp>
              <a:spAutoFit/>
            </a:bodyPr>
            <a:lstStyle/>
            <a:p>
              <a:r>
                <a:rPr lang="en-US" sz="2400" dirty="0">
                  <a:solidFill>
                    <a:schemeClr val="hlink"/>
                  </a:solidFill>
                </a:rPr>
                <a:t>0.4</a:t>
              </a:r>
              <a:endParaRPr lang="en-US" sz="2400" dirty="0"/>
            </a:p>
          </p:txBody>
        </p:sp>
        <p:sp>
          <p:nvSpPr>
            <p:cNvPr id="27" name="Text Box 38"/>
            <p:cNvSpPr txBox="1">
              <a:spLocks noChangeArrowheads="1"/>
            </p:cNvSpPr>
            <p:nvPr/>
          </p:nvSpPr>
          <p:spPr bwMode="auto">
            <a:xfrm>
              <a:off x="1503859" y="3006035"/>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0.6</a:t>
              </a:r>
              <a:endParaRPr lang="en-US" sz="2400" dirty="0"/>
            </a:p>
          </p:txBody>
        </p:sp>
        <p:sp>
          <p:nvSpPr>
            <p:cNvPr id="28" name="TextBox 27"/>
            <p:cNvSpPr txBox="1"/>
            <p:nvPr/>
          </p:nvSpPr>
          <p:spPr>
            <a:xfrm>
              <a:off x="317841" y="4040570"/>
              <a:ext cx="71294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-1</a:t>
              </a:r>
            </a:p>
          </p:txBody>
        </p:sp>
        <p:sp>
          <p:nvSpPr>
            <p:cNvPr id="29" name="TextBox 28"/>
            <p:cNvSpPr txBox="1"/>
            <p:nvPr/>
          </p:nvSpPr>
          <p:spPr>
            <a:xfrm>
              <a:off x="6378753" y="3725212"/>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1</a:t>
              </a:r>
            </a:p>
          </p:txBody>
        </p:sp>
        <p:sp>
          <p:nvSpPr>
            <p:cNvPr id="30" name="TextBox 29"/>
            <p:cNvSpPr txBox="1"/>
            <p:nvPr/>
          </p:nvSpPr>
          <p:spPr>
            <a:xfrm>
              <a:off x="2706721" y="2404700"/>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sp>
          <p:nvSpPr>
            <p:cNvPr id="31" name="TextBox 30"/>
            <p:cNvSpPr txBox="1"/>
            <p:nvPr/>
          </p:nvSpPr>
          <p:spPr>
            <a:xfrm>
              <a:off x="2706721" y="6054036"/>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sp>
          <p:nvSpPr>
            <p:cNvPr id="32" name="TextBox 31"/>
            <p:cNvSpPr txBox="1"/>
            <p:nvPr/>
          </p:nvSpPr>
          <p:spPr>
            <a:xfrm>
              <a:off x="4383121" y="5673036"/>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grpSp>
      <p:sp>
        <p:nvSpPr>
          <p:cNvPr id="34" name="TextBox 33"/>
          <p:cNvSpPr txBox="1"/>
          <p:nvPr/>
        </p:nvSpPr>
        <p:spPr>
          <a:xfrm>
            <a:off x="6378753" y="1250538"/>
            <a:ext cx="2439771" cy="830997"/>
          </a:xfrm>
          <a:prstGeom prst="rect">
            <a:avLst/>
          </a:prstGeom>
          <a:solidFill>
            <a:srgbClr val="008000">
              <a:alpha val="50000"/>
            </a:srgbClr>
          </a:solidFill>
        </p:spPr>
        <p:txBody>
          <a:bodyPr wrap="square" rtlCol="0">
            <a:spAutoFit/>
          </a:bodyPr>
          <a:lstStyle/>
          <a:p>
            <a:r>
              <a:rPr lang="en-US" sz="2400" dirty="0"/>
              <a:t>Use the same argument at </a:t>
            </a:r>
            <a:r>
              <a:rPr lang="en-US" sz="2400" dirty="0" err="1">
                <a:solidFill>
                  <a:srgbClr val="3366FF"/>
                </a:solidFill>
              </a:rPr>
              <a:t>s</a:t>
            </a:r>
            <a:endParaRPr lang="en-US" sz="2400" dirty="0">
              <a:solidFill>
                <a:srgbClr val="3366FF"/>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 2: Find a Cycle of Fractionally Used Edges</a:t>
            </a:r>
          </a:p>
        </p:txBody>
      </p:sp>
      <p:sp>
        <p:nvSpPr>
          <p:cNvPr id="3" name="Content Placeholder 2"/>
          <p:cNvSpPr>
            <a:spLocks noGrp="1"/>
          </p:cNvSpPr>
          <p:nvPr>
            <p:ph idx="1"/>
          </p:nvPr>
        </p:nvSpPr>
        <p:spPr/>
        <p:txBody>
          <a:bodyPr>
            <a:normAutofit/>
          </a:bodyPr>
          <a:lstStyle/>
          <a:p>
            <a:pPr>
              <a:buNone/>
            </a:pPr>
            <a:r>
              <a:rPr lang="en-US" sz="2400" dirty="0"/>
              <a:t>Labels on edges are flows</a:t>
            </a:r>
          </a:p>
        </p:txBody>
      </p:sp>
      <p:grpSp>
        <p:nvGrpSpPr>
          <p:cNvPr id="33" name="Group 32"/>
          <p:cNvGrpSpPr/>
          <p:nvPr/>
        </p:nvGrpSpPr>
        <p:grpSpPr>
          <a:xfrm>
            <a:off x="317841" y="2404700"/>
            <a:ext cx="6703185" cy="4018668"/>
            <a:chOff x="317841" y="2404700"/>
            <a:chExt cx="6703185" cy="4018668"/>
          </a:xfrm>
        </p:grpSpPr>
        <p:sp>
          <p:nvSpPr>
            <p:cNvPr id="4" name="Oval 4"/>
            <p:cNvSpPr>
              <a:spLocks noChangeArrowheads="1"/>
            </p:cNvSpPr>
            <p:nvPr/>
          </p:nvSpPr>
          <p:spPr bwMode="auto">
            <a:xfrm>
              <a:off x="1351459" y="41490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5" name="Oval 5"/>
            <p:cNvSpPr>
              <a:spLocks noChangeArrowheads="1"/>
            </p:cNvSpPr>
            <p:nvPr/>
          </p:nvSpPr>
          <p:spPr bwMode="auto">
            <a:xfrm>
              <a:off x="3027859" y="30822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6" name="Oval 6"/>
            <p:cNvSpPr>
              <a:spLocks noChangeArrowheads="1"/>
            </p:cNvSpPr>
            <p:nvPr/>
          </p:nvSpPr>
          <p:spPr bwMode="auto">
            <a:xfrm>
              <a:off x="2875459" y="55968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7" name="Oval 7"/>
            <p:cNvSpPr>
              <a:spLocks noChangeArrowheads="1"/>
            </p:cNvSpPr>
            <p:nvPr/>
          </p:nvSpPr>
          <p:spPr bwMode="auto">
            <a:xfrm>
              <a:off x="5771059" y="39204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8" name="Oval 8"/>
            <p:cNvSpPr>
              <a:spLocks noChangeArrowheads="1"/>
            </p:cNvSpPr>
            <p:nvPr/>
          </p:nvSpPr>
          <p:spPr bwMode="auto">
            <a:xfrm>
              <a:off x="4628059" y="52920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cxnSp>
          <p:nvCxnSpPr>
            <p:cNvPr id="9" name="AutoShape 10"/>
            <p:cNvCxnSpPr>
              <a:cxnSpLocks noChangeShapeType="1"/>
              <a:stCxn id="4" idx="1"/>
              <a:endCxn id="5" idx="2"/>
            </p:cNvCxnSpPr>
            <p:nvPr/>
          </p:nvCxnSpPr>
          <p:spPr bwMode="auto">
            <a:xfrm rot="16200000">
              <a:off x="1694359" y="2837761"/>
              <a:ext cx="1012825" cy="1654175"/>
            </a:xfrm>
            <a:prstGeom prst="curvedConnector2">
              <a:avLst/>
            </a:prstGeom>
            <a:noFill/>
            <a:ln w="19050" cap="flat" cmpd="sng" algn="ctr">
              <a:solidFill>
                <a:srgbClr val="FF0000"/>
              </a:solidFill>
              <a:prstDash val="solid"/>
              <a:round/>
              <a:headEnd type="none" w="med" len="med"/>
              <a:tailEnd type="triangle" w="med" len="med"/>
            </a:ln>
          </p:spPr>
        </p:cxnSp>
        <p:cxnSp>
          <p:nvCxnSpPr>
            <p:cNvPr id="10" name="AutoShape 11"/>
            <p:cNvCxnSpPr>
              <a:cxnSpLocks noChangeShapeType="1"/>
              <a:stCxn id="5" idx="4"/>
              <a:endCxn id="4" idx="6"/>
            </p:cNvCxnSpPr>
            <p:nvPr/>
          </p:nvCxnSpPr>
          <p:spPr bwMode="auto">
            <a:xfrm rot="5400000">
              <a:off x="1808659" y="2929836"/>
              <a:ext cx="990600" cy="1600200"/>
            </a:xfrm>
            <a:prstGeom prst="curvedConnector2">
              <a:avLst/>
            </a:prstGeom>
            <a:noFill/>
            <a:ln w="9525">
              <a:solidFill>
                <a:schemeClr val="tx1"/>
              </a:solidFill>
              <a:round/>
              <a:headEnd/>
              <a:tailEnd type="triangle" w="med" len="med"/>
            </a:ln>
          </p:spPr>
        </p:cxnSp>
        <p:cxnSp>
          <p:nvCxnSpPr>
            <p:cNvPr id="11" name="AutoShape 12"/>
            <p:cNvCxnSpPr>
              <a:cxnSpLocks noChangeShapeType="1"/>
              <a:stCxn id="5" idx="6"/>
              <a:endCxn id="7" idx="1"/>
            </p:cNvCxnSpPr>
            <p:nvPr/>
          </p:nvCxnSpPr>
          <p:spPr bwMode="auto">
            <a:xfrm>
              <a:off x="3180259" y="3158436"/>
              <a:ext cx="2613025" cy="784225"/>
            </a:xfrm>
            <a:prstGeom prst="curvedConnector2">
              <a:avLst/>
            </a:prstGeom>
            <a:noFill/>
            <a:ln w="19050" cap="flat" cmpd="sng" algn="ctr">
              <a:solidFill>
                <a:srgbClr val="FF0000"/>
              </a:solidFill>
              <a:prstDash val="solid"/>
              <a:round/>
              <a:headEnd type="none" w="med" len="med"/>
              <a:tailEnd type="triangle" w="med" len="med"/>
            </a:ln>
          </p:spPr>
        </p:cxnSp>
        <p:cxnSp>
          <p:nvCxnSpPr>
            <p:cNvPr id="12" name="AutoShape 13"/>
            <p:cNvCxnSpPr>
              <a:cxnSpLocks noChangeShapeType="1"/>
              <a:stCxn id="8" idx="6"/>
              <a:endCxn id="7" idx="5"/>
            </p:cNvCxnSpPr>
            <p:nvPr/>
          </p:nvCxnSpPr>
          <p:spPr bwMode="auto">
            <a:xfrm flipV="1">
              <a:off x="4780459" y="4050611"/>
              <a:ext cx="1120775" cy="1317625"/>
            </a:xfrm>
            <a:prstGeom prst="curvedConnector2">
              <a:avLst/>
            </a:prstGeom>
            <a:noFill/>
            <a:ln w="19050" cap="flat" cmpd="sng" algn="ctr">
              <a:solidFill>
                <a:srgbClr val="FF0000"/>
              </a:solidFill>
              <a:prstDash val="solid"/>
              <a:round/>
              <a:headEnd type="none" w="med" len="med"/>
              <a:tailEnd type="triangle" w="med" len="med"/>
            </a:ln>
          </p:spPr>
        </p:cxnSp>
        <p:cxnSp>
          <p:nvCxnSpPr>
            <p:cNvPr id="13" name="AutoShape 14"/>
            <p:cNvCxnSpPr>
              <a:cxnSpLocks noChangeShapeType="1"/>
              <a:stCxn id="6" idx="6"/>
              <a:endCxn id="8" idx="3"/>
            </p:cNvCxnSpPr>
            <p:nvPr/>
          </p:nvCxnSpPr>
          <p:spPr bwMode="auto">
            <a:xfrm flipV="1">
              <a:off x="3027859" y="5422211"/>
              <a:ext cx="1622425" cy="250825"/>
            </a:xfrm>
            <a:prstGeom prst="curvedConnector2">
              <a:avLst/>
            </a:prstGeom>
            <a:noFill/>
            <a:ln w="19050" cap="flat" cmpd="sng" algn="ctr">
              <a:solidFill>
                <a:srgbClr val="FF0000"/>
              </a:solidFill>
              <a:prstDash val="solid"/>
              <a:round/>
              <a:headEnd type="none" w="med" len="med"/>
              <a:tailEnd type="triangle" w="med" len="med"/>
            </a:ln>
          </p:spPr>
        </p:cxnSp>
        <p:cxnSp>
          <p:nvCxnSpPr>
            <p:cNvPr id="14" name="AutoShape 20"/>
            <p:cNvCxnSpPr>
              <a:cxnSpLocks noChangeShapeType="1"/>
              <a:stCxn id="6" idx="3"/>
              <a:endCxn id="4" idx="4"/>
            </p:cNvCxnSpPr>
            <p:nvPr/>
          </p:nvCxnSpPr>
          <p:spPr bwMode="auto">
            <a:xfrm rot="16200000" flipV="1">
              <a:off x="1449884" y="4279211"/>
              <a:ext cx="1425575" cy="1470025"/>
            </a:xfrm>
            <a:prstGeom prst="curvedConnector3">
              <a:avLst>
                <a:gd name="adj1" fmla="val -17593"/>
              </a:avLst>
            </a:prstGeom>
            <a:noFill/>
            <a:ln w="9525">
              <a:solidFill>
                <a:schemeClr val="tx1"/>
              </a:solidFill>
              <a:round/>
              <a:headEnd/>
              <a:tailEnd type="triangle" w="med" len="med"/>
            </a:ln>
          </p:spPr>
        </p:cxnSp>
        <p:cxnSp>
          <p:nvCxnSpPr>
            <p:cNvPr id="15" name="AutoShape 22"/>
            <p:cNvCxnSpPr>
              <a:cxnSpLocks noChangeShapeType="1"/>
              <a:stCxn id="4" idx="5"/>
              <a:endCxn id="6" idx="0"/>
            </p:cNvCxnSpPr>
            <p:nvPr/>
          </p:nvCxnSpPr>
          <p:spPr bwMode="auto">
            <a:xfrm rot="16200000" flipH="1">
              <a:off x="1557834" y="4203011"/>
              <a:ext cx="1317625" cy="1470025"/>
            </a:xfrm>
            <a:prstGeom prst="curvedConnector3">
              <a:avLst>
                <a:gd name="adj1" fmla="val 50843"/>
              </a:avLst>
            </a:prstGeom>
            <a:noFill/>
            <a:ln w="19050" cap="flat" cmpd="sng" algn="ctr">
              <a:solidFill>
                <a:srgbClr val="FF0000"/>
              </a:solidFill>
              <a:prstDash val="solid"/>
              <a:round/>
              <a:headEnd type="none" w="med" len="med"/>
              <a:tailEnd type="triangle" w="med" len="med"/>
            </a:ln>
          </p:spPr>
        </p:cxnSp>
        <p:sp>
          <p:nvSpPr>
            <p:cNvPr id="16" name="Text Box 24"/>
            <p:cNvSpPr txBox="1">
              <a:spLocks noChangeArrowheads="1"/>
            </p:cNvSpPr>
            <p:nvPr/>
          </p:nvSpPr>
          <p:spPr bwMode="auto">
            <a:xfrm>
              <a:off x="4628059" y="29298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0.6</a:t>
              </a:r>
              <a:endParaRPr lang="en-US" sz="2400" dirty="0"/>
            </a:p>
          </p:txBody>
        </p:sp>
        <p:sp>
          <p:nvSpPr>
            <p:cNvPr id="17" name="Text Box 25"/>
            <p:cNvSpPr txBox="1">
              <a:spLocks noChangeArrowheads="1"/>
            </p:cNvSpPr>
            <p:nvPr/>
          </p:nvSpPr>
          <p:spPr bwMode="auto">
            <a:xfrm>
              <a:off x="2494459" y="3844236"/>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a:t>
              </a:r>
            </a:p>
          </p:txBody>
        </p:sp>
        <p:sp>
          <p:nvSpPr>
            <p:cNvPr id="18" name="Text Box 27"/>
            <p:cNvSpPr txBox="1">
              <a:spLocks noChangeArrowheads="1"/>
            </p:cNvSpPr>
            <p:nvPr/>
          </p:nvSpPr>
          <p:spPr bwMode="auto">
            <a:xfrm>
              <a:off x="993637" y="5287571"/>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a:t>
              </a:r>
              <a:endParaRPr lang="en-US" sz="2400" dirty="0"/>
            </a:p>
          </p:txBody>
        </p:sp>
        <p:sp>
          <p:nvSpPr>
            <p:cNvPr id="19" name="Text Box 30"/>
            <p:cNvSpPr txBox="1">
              <a:spLocks noChangeArrowheads="1"/>
            </p:cNvSpPr>
            <p:nvPr/>
          </p:nvSpPr>
          <p:spPr bwMode="auto">
            <a:xfrm>
              <a:off x="1030784" y="3960124"/>
              <a:ext cx="305041" cy="461665"/>
            </a:xfrm>
            <a:prstGeom prst="rect">
              <a:avLst/>
            </a:prstGeom>
            <a:noFill/>
            <a:ln w="9525">
              <a:noFill/>
              <a:miter lim="800000"/>
              <a:headEnd/>
              <a:tailEnd/>
            </a:ln>
          </p:spPr>
          <p:txBody>
            <a:bodyPr wrap="none">
              <a:prstTxWarp prst="textNoShape">
                <a:avLst/>
              </a:prstTxWarp>
              <a:spAutoFit/>
            </a:bodyPr>
            <a:lstStyle/>
            <a:p>
              <a:r>
                <a:rPr lang="en-US" sz="2400" dirty="0" err="1"/>
                <a:t>s</a:t>
              </a:r>
              <a:endParaRPr lang="en-US" sz="2400" dirty="0"/>
            </a:p>
          </p:txBody>
        </p:sp>
        <p:sp>
          <p:nvSpPr>
            <p:cNvPr id="20" name="Text Box 31"/>
            <p:cNvSpPr txBox="1">
              <a:spLocks noChangeArrowheads="1"/>
            </p:cNvSpPr>
            <p:nvPr/>
          </p:nvSpPr>
          <p:spPr bwMode="auto">
            <a:xfrm>
              <a:off x="5983783" y="3655324"/>
              <a:ext cx="287759" cy="461665"/>
            </a:xfrm>
            <a:prstGeom prst="rect">
              <a:avLst/>
            </a:prstGeom>
            <a:noFill/>
            <a:ln w="9525">
              <a:noFill/>
              <a:miter lim="800000"/>
              <a:headEnd/>
              <a:tailEnd/>
            </a:ln>
          </p:spPr>
          <p:txBody>
            <a:bodyPr wrap="none">
              <a:prstTxWarp prst="textNoShape">
                <a:avLst/>
              </a:prstTxWarp>
              <a:spAutoFit/>
            </a:bodyPr>
            <a:lstStyle/>
            <a:p>
              <a:r>
                <a:rPr lang="en-US" sz="2400" dirty="0" err="1"/>
                <a:t>t</a:t>
              </a:r>
              <a:endParaRPr lang="en-US" sz="2400" dirty="0"/>
            </a:p>
          </p:txBody>
        </p:sp>
        <p:sp>
          <p:nvSpPr>
            <p:cNvPr id="21" name="Text Box 32"/>
            <p:cNvSpPr txBox="1">
              <a:spLocks noChangeArrowheads="1"/>
            </p:cNvSpPr>
            <p:nvPr/>
          </p:nvSpPr>
          <p:spPr bwMode="auto">
            <a:xfrm>
              <a:off x="2875459" y="2589366"/>
              <a:ext cx="354013" cy="457200"/>
            </a:xfrm>
            <a:prstGeom prst="rect">
              <a:avLst/>
            </a:prstGeom>
            <a:noFill/>
            <a:ln w="9525">
              <a:noFill/>
              <a:miter lim="800000"/>
              <a:headEnd/>
              <a:tailEnd/>
            </a:ln>
          </p:spPr>
          <p:txBody>
            <a:bodyPr wrap="none">
              <a:prstTxWarp prst="textNoShape">
                <a:avLst/>
              </a:prstTxWarp>
              <a:spAutoFit/>
            </a:bodyPr>
            <a:lstStyle/>
            <a:p>
              <a:r>
                <a:rPr lang="en-US" sz="2400" dirty="0" err="1"/>
                <a:t>p</a:t>
              </a:r>
              <a:endParaRPr lang="en-US" sz="2400" dirty="0"/>
            </a:p>
          </p:txBody>
        </p:sp>
        <p:sp>
          <p:nvSpPr>
            <p:cNvPr id="22" name="Text Box 33"/>
            <p:cNvSpPr txBox="1">
              <a:spLocks noChangeArrowheads="1"/>
            </p:cNvSpPr>
            <p:nvPr/>
          </p:nvSpPr>
          <p:spPr bwMode="auto">
            <a:xfrm>
              <a:off x="2875459" y="5596835"/>
              <a:ext cx="354013" cy="457200"/>
            </a:xfrm>
            <a:prstGeom prst="rect">
              <a:avLst/>
            </a:prstGeom>
            <a:noFill/>
            <a:ln w="9525">
              <a:noFill/>
              <a:miter lim="800000"/>
              <a:headEnd/>
              <a:tailEnd/>
            </a:ln>
          </p:spPr>
          <p:txBody>
            <a:bodyPr wrap="none">
              <a:prstTxWarp prst="textNoShape">
                <a:avLst/>
              </a:prstTxWarp>
              <a:spAutoFit/>
            </a:bodyPr>
            <a:lstStyle/>
            <a:p>
              <a:r>
                <a:rPr lang="en-US" sz="2400" dirty="0" err="1"/>
                <a:t>q</a:t>
              </a:r>
              <a:endParaRPr lang="en-US" sz="2400" dirty="0"/>
            </a:p>
          </p:txBody>
        </p:sp>
        <p:sp>
          <p:nvSpPr>
            <p:cNvPr id="23" name="Text Box 34"/>
            <p:cNvSpPr txBox="1">
              <a:spLocks noChangeArrowheads="1"/>
            </p:cNvSpPr>
            <p:nvPr/>
          </p:nvSpPr>
          <p:spPr bwMode="auto">
            <a:xfrm>
              <a:off x="4704259" y="5292036"/>
              <a:ext cx="291967" cy="461665"/>
            </a:xfrm>
            <a:prstGeom prst="rect">
              <a:avLst/>
            </a:prstGeom>
            <a:noFill/>
            <a:ln w="9525">
              <a:noFill/>
              <a:miter lim="800000"/>
              <a:headEnd/>
              <a:tailEnd/>
            </a:ln>
          </p:spPr>
          <p:txBody>
            <a:bodyPr wrap="none">
              <a:prstTxWarp prst="textNoShape">
                <a:avLst/>
              </a:prstTxWarp>
              <a:spAutoFit/>
            </a:bodyPr>
            <a:lstStyle/>
            <a:p>
              <a:r>
                <a:rPr lang="en-US" sz="2400" dirty="0" err="1"/>
                <a:t>r</a:t>
              </a:r>
              <a:endParaRPr lang="en-US" sz="2400" dirty="0"/>
            </a:p>
          </p:txBody>
        </p:sp>
        <p:sp>
          <p:nvSpPr>
            <p:cNvPr id="24" name="Text Box 35"/>
            <p:cNvSpPr txBox="1">
              <a:spLocks noChangeArrowheads="1"/>
            </p:cNvSpPr>
            <p:nvPr/>
          </p:nvSpPr>
          <p:spPr bwMode="auto">
            <a:xfrm>
              <a:off x="5618659" y="46824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0.4</a:t>
              </a:r>
              <a:endParaRPr lang="en-US" sz="2400" dirty="0"/>
            </a:p>
          </p:txBody>
        </p:sp>
        <p:sp>
          <p:nvSpPr>
            <p:cNvPr id="25" name="Text Box 36"/>
            <p:cNvSpPr txBox="1">
              <a:spLocks noChangeArrowheads="1"/>
            </p:cNvSpPr>
            <p:nvPr/>
          </p:nvSpPr>
          <p:spPr bwMode="auto">
            <a:xfrm>
              <a:off x="3561260" y="52158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0.4</a:t>
              </a:r>
              <a:endParaRPr lang="en-US" sz="2400" dirty="0"/>
            </a:p>
          </p:txBody>
        </p:sp>
        <p:sp>
          <p:nvSpPr>
            <p:cNvPr id="26" name="Text Box 37"/>
            <p:cNvSpPr txBox="1">
              <a:spLocks noChangeArrowheads="1"/>
            </p:cNvSpPr>
            <p:nvPr/>
          </p:nvSpPr>
          <p:spPr bwMode="auto">
            <a:xfrm>
              <a:off x="2265859" y="4543380"/>
              <a:ext cx="762000" cy="461665"/>
            </a:xfrm>
            <a:prstGeom prst="rect">
              <a:avLst/>
            </a:prstGeom>
            <a:noFill/>
            <a:ln w="9525">
              <a:noFill/>
              <a:miter lim="800000"/>
              <a:headEnd/>
              <a:tailEnd/>
            </a:ln>
          </p:spPr>
          <p:txBody>
            <a:bodyPr wrap="square">
              <a:prstTxWarp prst="textNoShape">
                <a:avLst/>
              </a:prstTxWarp>
              <a:spAutoFit/>
            </a:bodyPr>
            <a:lstStyle/>
            <a:p>
              <a:r>
                <a:rPr lang="en-US" sz="2400" dirty="0">
                  <a:solidFill>
                    <a:schemeClr val="hlink"/>
                  </a:solidFill>
                </a:rPr>
                <a:t>0.4</a:t>
              </a:r>
              <a:endParaRPr lang="en-US" sz="2400" dirty="0"/>
            </a:p>
          </p:txBody>
        </p:sp>
        <p:sp>
          <p:nvSpPr>
            <p:cNvPr id="27" name="Text Box 38"/>
            <p:cNvSpPr txBox="1">
              <a:spLocks noChangeArrowheads="1"/>
            </p:cNvSpPr>
            <p:nvPr/>
          </p:nvSpPr>
          <p:spPr bwMode="auto">
            <a:xfrm>
              <a:off x="1503859" y="3006035"/>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0.6</a:t>
              </a:r>
              <a:endParaRPr lang="en-US" sz="2400" dirty="0"/>
            </a:p>
          </p:txBody>
        </p:sp>
        <p:sp>
          <p:nvSpPr>
            <p:cNvPr id="28" name="TextBox 27"/>
            <p:cNvSpPr txBox="1"/>
            <p:nvPr/>
          </p:nvSpPr>
          <p:spPr>
            <a:xfrm>
              <a:off x="317841" y="4040570"/>
              <a:ext cx="71294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-1</a:t>
              </a:r>
            </a:p>
          </p:txBody>
        </p:sp>
        <p:sp>
          <p:nvSpPr>
            <p:cNvPr id="29" name="TextBox 28"/>
            <p:cNvSpPr txBox="1"/>
            <p:nvPr/>
          </p:nvSpPr>
          <p:spPr>
            <a:xfrm>
              <a:off x="6378753" y="3725212"/>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1</a:t>
              </a:r>
            </a:p>
          </p:txBody>
        </p:sp>
        <p:sp>
          <p:nvSpPr>
            <p:cNvPr id="30" name="TextBox 29"/>
            <p:cNvSpPr txBox="1"/>
            <p:nvPr/>
          </p:nvSpPr>
          <p:spPr>
            <a:xfrm>
              <a:off x="2706721" y="2404700"/>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sp>
          <p:nvSpPr>
            <p:cNvPr id="31" name="TextBox 30"/>
            <p:cNvSpPr txBox="1"/>
            <p:nvPr/>
          </p:nvSpPr>
          <p:spPr>
            <a:xfrm>
              <a:off x="2706721" y="6054036"/>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sp>
          <p:nvSpPr>
            <p:cNvPr id="32" name="TextBox 31"/>
            <p:cNvSpPr txBox="1"/>
            <p:nvPr/>
          </p:nvSpPr>
          <p:spPr>
            <a:xfrm>
              <a:off x="4383121" y="5673036"/>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grpSp>
      <p:sp>
        <p:nvSpPr>
          <p:cNvPr id="34" name="TextBox 33"/>
          <p:cNvSpPr txBox="1"/>
          <p:nvPr/>
        </p:nvSpPr>
        <p:spPr>
          <a:xfrm>
            <a:off x="6378753" y="1250538"/>
            <a:ext cx="2439771" cy="830997"/>
          </a:xfrm>
          <a:prstGeom prst="rect">
            <a:avLst/>
          </a:prstGeom>
          <a:solidFill>
            <a:srgbClr val="008000">
              <a:alpha val="50000"/>
            </a:srgbClr>
          </a:solidFill>
        </p:spPr>
        <p:txBody>
          <a:bodyPr wrap="square" rtlCol="0">
            <a:spAutoFit/>
          </a:bodyPr>
          <a:lstStyle/>
          <a:p>
            <a:r>
              <a:rPr lang="en-US" sz="2400" dirty="0"/>
              <a:t>Use the same argument at </a:t>
            </a:r>
            <a:r>
              <a:rPr lang="en-US" sz="2400" dirty="0" err="1">
                <a:solidFill>
                  <a:srgbClr val="3366FF"/>
                </a:solidFill>
              </a:rPr>
              <a:t>s</a:t>
            </a:r>
            <a:endParaRPr lang="en-US" sz="2400" dirty="0">
              <a:solidFill>
                <a:srgbClr val="3366FF"/>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 2: Find a Cycle of Fractionally Used Edges</a:t>
            </a:r>
          </a:p>
        </p:txBody>
      </p:sp>
      <p:sp>
        <p:nvSpPr>
          <p:cNvPr id="3" name="Content Placeholder 2"/>
          <p:cNvSpPr>
            <a:spLocks noGrp="1"/>
          </p:cNvSpPr>
          <p:nvPr>
            <p:ph idx="1"/>
          </p:nvPr>
        </p:nvSpPr>
        <p:spPr/>
        <p:txBody>
          <a:bodyPr>
            <a:normAutofit/>
          </a:bodyPr>
          <a:lstStyle/>
          <a:p>
            <a:pPr>
              <a:buNone/>
            </a:pPr>
            <a:r>
              <a:rPr lang="en-US" sz="2400" dirty="0"/>
              <a:t>Labels on edges are flows</a:t>
            </a:r>
          </a:p>
        </p:txBody>
      </p:sp>
      <p:grpSp>
        <p:nvGrpSpPr>
          <p:cNvPr id="33" name="Group 32"/>
          <p:cNvGrpSpPr/>
          <p:nvPr/>
        </p:nvGrpSpPr>
        <p:grpSpPr>
          <a:xfrm>
            <a:off x="317841" y="2404700"/>
            <a:ext cx="6703185" cy="4018668"/>
            <a:chOff x="317841" y="2404700"/>
            <a:chExt cx="6703185" cy="4018668"/>
          </a:xfrm>
        </p:grpSpPr>
        <p:sp>
          <p:nvSpPr>
            <p:cNvPr id="4" name="Oval 4"/>
            <p:cNvSpPr>
              <a:spLocks noChangeArrowheads="1"/>
            </p:cNvSpPr>
            <p:nvPr/>
          </p:nvSpPr>
          <p:spPr bwMode="auto">
            <a:xfrm>
              <a:off x="1351459" y="41490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5" name="Oval 5"/>
            <p:cNvSpPr>
              <a:spLocks noChangeArrowheads="1"/>
            </p:cNvSpPr>
            <p:nvPr/>
          </p:nvSpPr>
          <p:spPr bwMode="auto">
            <a:xfrm>
              <a:off x="3027859" y="30822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6" name="Oval 6"/>
            <p:cNvSpPr>
              <a:spLocks noChangeArrowheads="1"/>
            </p:cNvSpPr>
            <p:nvPr/>
          </p:nvSpPr>
          <p:spPr bwMode="auto">
            <a:xfrm>
              <a:off x="2875459" y="55968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7" name="Oval 7"/>
            <p:cNvSpPr>
              <a:spLocks noChangeArrowheads="1"/>
            </p:cNvSpPr>
            <p:nvPr/>
          </p:nvSpPr>
          <p:spPr bwMode="auto">
            <a:xfrm>
              <a:off x="5771059" y="39204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8" name="Oval 8"/>
            <p:cNvSpPr>
              <a:spLocks noChangeArrowheads="1"/>
            </p:cNvSpPr>
            <p:nvPr/>
          </p:nvSpPr>
          <p:spPr bwMode="auto">
            <a:xfrm>
              <a:off x="4628059" y="52920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cxnSp>
          <p:nvCxnSpPr>
            <p:cNvPr id="9" name="AutoShape 10"/>
            <p:cNvCxnSpPr>
              <a:cxnSpLocks noChangeShapeType="1"/>
              <a:stCxn id="4" idx="1"/>
              <a:endCxn id="5" idx="2"/>
            </p:cNvCxnSpPr>
            <p:nvPr/>
          </p:nvCxnSpPr>
          <p:spPr bwMode="auto">
            <a:xfrm rot="16200000">
              <a:off x="1694359" y="2837761"/>
              <a:ext cx="1012825" cy="1654175"/>
            </a:xfrm>
            <a:prstGeom prst="curvedConnector2">
              <a:avLst/>
            </a:prstGeom>
            <a:noFill/>
            <a:ln w="19050" cap="flat" cmpd="sng" algn="ctr">
              <a:solidFill>
                <a:srgbClr val="FF0000"/>
              </a:solidFill>
              <a:prstDash val="solid"/>
              <a:round/>
              <a:headEnd type="none" w="med" len="med"/>
              <a:tailEnd type="triangle" w="med" len="med"/>
            </a:ln>
          </p:spPr>
        </p:cxnSp>
        <p:cxnSp>
          <p:nvCxnSpPr>
            <p:cNvPr id="10" name="AutoShape 11"/>
            <p:cNvCxnSpPr>
              <a:cxnSpLocks noChangeShapeType="1"/>
              <a:stCxn id="5" idx="4"/>
              <a:endCxn id="4" idx="6"/>
            </p:cNvCxnSpPr>
            <p:nvPr/>
          </p:nvCxnSpPr>
          <p:spPr bwMode="auto">
            <a:xfrm rot="5400000">
              <a:off x="1808659" y="2929836"/>
              <a:ext cx="990600" cy="1600200"/>
            </a:xfrm>
            <a:prstGeom prst="curvedConnector2">
              <a:avLst/>
            </a:prstGeom>
            <a:noFill/>
            <a:ln w="9525">
              <a:solidFill>
                <a:schemeClr val="tx1"/>
              </a:solidFill>
              <a:round/>
              <a:headEnd/>
              <a:tailEnd type="triangle" w="med" len="med"/>
            </a:ln>
          </p:spPr>
        </p:cxnSp>
        <p:cxnSp>
          <p:nvCxnSpPr>
            <p:cNvPr id="11" name="AutoShape 12"/>
            <p:cNvCxnSpPr>
              <a:cxnSpLocks noChangeShapeType="1"/>
              <a:stCxn id="5" idx="6"/>
              <a:endCxn id="7" idx="1"/>
            </p:cNvCxnSpPr>
            <p:nvPr/>
          </p:nvCxnSpPr>
          <p:spPr bwMode="auto">
            <a:xfrm>
              <a:off x="3180259" y="3158436"/>
              <a:ext cx="2613025" cy="784225"/>
            </a:xfrm>
            <a:prstGeom prst="curvedConnector2">
              <a:avLst/>
            </a:prstGeom>
            <a:noFill/>
            <a:ln w="19050" cap="flat" cmpd="sng" algn="ctr">
              <a:solidFill>
                <a:srgbClr val="FF0000"/>
              </a:solidFill>
              <a:prstDash val="solid"/>
              <a:round/>
              <a:headEnd type="none" w="med" len="med"/>
              <a:tailEnd type="triangle" w="med" len="med"/>
            </a:ln>
          </p:spPr>
        </p:cxnSp>
        <p:cxnSp>
          <p:nvCxnSpPr>
            <p:cNvPr id="12" name="AutoShape 13"/>
            <p:cNvCxnSpPr>
              <a:cxnSpLocks noChangeShapeType="1"/>
              <a:stCxn id="8" idx="6"/>
              <a:endCxn id="7" idx="5"/>
            </p:cNvCxnSpPr>
            <p:nvPr/>
          </p:nvCxnSpPr>
          <p:spPr bwMode="auto">
            <a:xfrm flipV="1">
              <a:off x="4780459" y="4050611"/>
              <a:ext cx="1120775" cy="1317625"/>
            </a:xfrm>
            <a:prstGeom prst="curvedConnector2">
              <a:avLst/>
            </a:prstGeom>
            <a:noFill/>
            <a:ln w="19050" cap="flat" cmpd="sng" algn="ctr">
              <a:solidFill>
                <a:srgbClr val="FF0000"/>
              </a:solidFill>
              <a:prstDash val="solid"/>
              <a:round/>
              <a:headEnd type="none" w="med" len="med"/>
              <a:tailEnd type="triangle" w="med" len="med"/>
            </a:ln>
          </p:spPr>
        </p:cxnSp>
        <p:cxnSp>
          <p:nvCxnSpPr>
            <p:cNvPr id="13" name="AutoShape 14"/>
            <p:cNvCxnSpPr>
              <a:cxnSpLocks noChangeShapeType="1"/>
              <a:stCxn id="6" idx="6"/>
              <a:endCxn id="8" idx="3"/>
            </p:cNvCxnSpPr>
            <p:nvPr/>
          </p:nvCxnSpPr>
          <p:spPr bwMode="auto">
            <a:xfrm flipV="1">
              <a:off x="3027859" y="5422211"/>
              <a:ext cx="1622425" cy="250825"/>
            </a:xfrm>
            <a:prstGeom prst="curvedConnector2">
              <a:avLst/>
            </a:prstGeom>
            <a:noFill/>
            <a:ln w="19050" cap="flat" cmpd="sng" algn="ctr">
              <a:solidFill>
                <a:srgbClr val="FF0000"/>
              </a:solidFill>
              <a:prstDash val="solid"/>
              <a:round/>
              <a:headEnd type="none" w="med" len="med"/>
              <a:tailEnd type="triangle" w="med" len="med"/>
            </a:ln>
          </p:spPr>
        </p:cxnSp>
        <p:cxnSp>
          <p:nvCxnSpPr>
            <p:cNvPr id="14" name="AutoShape 20"/>
            <p:cNvCxnSpPr>
              <a:cxnSpLocks noChangeShapeType="1"/>
              <a:stCxn id="6" idx="3"/>
              <a:endCxn id="4" idx="4"/>
            </p:cNvCxnSpPr>
            <p:nvPr/>
          </p:nvCxnSpPr>
          <p:spPr bwMode="auto">
            <a:xfrm rot="16200000" flipV="1">
              <a:off x="1449884" y="4279211"/>
              <a:ext cx="1425575" cy="1470025"/>
            </a:xfrm>
            <a:prstGeom prst="curvedConnector3">
              <a:avLst>
                <a:gd name="adj1" fmla="val -17593"/>
              </a:avLst>
            </a:prstGeom>
            <a:noFill/>
            <a:ln w="9525">
              <a:solidFill>
                <a:schemeClr val="tx1"/>
              </a:solidFill>
              <a:round/>
              <a:headEnd/>
              <a:tailEnd type="triangle" w="med" len="med"/>
            </a:ln>
          </p:spPr>
        </p:cxnSp>
        <p:cxnSp>
          <p:nvCxnSpPr>
            <p:cNvPr id="15" name="AutoShape 22"/>
            <p:cNvCxnSpPr>
              <a:cxnSpLocks noChangeShapeType="1"/>
              <a:stCxn id="4" idx="5"/>
              <a:endCxn id="6" idx="0"/>
            </p:cNvCxnSpPr>
            <p:nvPr/>
          </p:nvCxnSpPr>
          <p:spPr bwMode="auto">
            <a:xfrm rot="16200000" flipH="1">
              <a:off x="1557834" y="4203011"/>
              <a:ext cx="1317625" cy="1470025"/>
            </a:xfrm>
            <a:prstGeom prst="curvedConnector3">
              <a:avLst>
                <a:gd name="adj1" fmla="val 50843"/>
              </a:avLst>
            </a:prstGeom>
            <a:noFill/>
            <a:ln w="19050" cap="flat" cmpd="sng" algn="ctr">
              <a:solidFill>
                <a:srgbClr val="FF0000"/>
              </a:solidFill>
              <a:prstDash val="solid"/>
              <a:round/>
              <a:headEnd type="none" w="med" len="med"/>
              <a:tailEnd type="triangle" w="med" len="med"/>
            </a:ln>
          </p:spPr>
        </p:cxnSp>
        <p:sp>
          <p:nvSpPr>
            <p:cNvPr id="16" name="Text Box 24"/>
            <p:cNvSpPr txBox="1">
              <a:spLocks noChangeArrowheads="1"/>
            </p:cNvSpPr>
            <p:nvPr/>
          </p:nvSpPr>
          <p:spPr bwMode="auto">
            <a:xfrm>
              <a:off x="4628059" y="29298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0.6</a:t>
              </a:r>
              <a:endParaRPr lang="en-US" sz="2400" dirty="0"/>
            </a:p>
          </p:txBody>
        </p:sp>
        <p:sp>
          <p:nvSpPr>
            <p:cNvPr id="17" name="Text Box 25"/>
            <p:cNvSpPr txBox="1">
              <a:spLocks noChangeArrowheads="1"/>
            </p:cNvSpPr>
            <p:nvPr/>
          </p:nvSpPr>
          <p:spPr bwMode="auto">
            <a:xfrm>
              <a:off x="2494459" y="3844236"/>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a:t>
              </a:r>
            </a:p>
          </p:txBody>
        </p:sp>
        <p:sp>
          <p:nvSpPr>
            <p:cNvPr id="18" name="Text Box 27"/>
            <p:cNvSpPr txBox="1">
              <a:spLocks noChangeArrowheads="1"/>
            </p:cNvSpPr>
            <p:nvPr/>
          </p:nvSpPr>
          <p:spPr bwMode="auto">
            <a:xfrm>
              <a:off x="993637" y="5287571"/>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a:t>
              </a:r>
              <a:endParaRPr lang="en-US" sz="2400" dirty="0"/>
            </a:p>
          </p:txBody>
        </p:sp>
        <p:sp>
          <p:nvSpPr>
            <p:cNvPr id="19" name="Text Box 30"/>
            <p:cNvSpPr txBox="1">
              <a:spLocks noChangeArrowheads="1"/>
            </p:cNvSpPr>
            <p:nvPr/>
          </p:nvSpPr>
          <p:spPr bwMode="auto">
            <a:xfrm>
              <a:off x="1030784" y="3960124"/>
              <a:ext cx="305041" cy="461665"/>
            </a:xfrm>
            <a:prstGeom prst="rect">
              <a:avLst/>
            </a:prstGeom>
            <a:noFill/>
            <a:ln w="9525">
              <a:noFill/>
              <a:miter lim="800000"/>
              <a:headEnd/>
              <a:tailEnd/>
            </a:ln>
          </p:spPr>
          <p:txBody>
            <a:bodyPr wrap="none">
              <a:prstTxWarp prst="textNoShape">
                <a:avLst/>
              </a:prstTxWarp>
              <a:spAutoFit/>
            </a:bodyPr>
            <a:lstStyle/>
            <a:p>
              <a:r>
                <a:rPr lang="en-US" sz="2400" dirty="0" err="1"/>
                <a:t>s</a:t>
              </a:r>
              <a:endParaRPr lang="en-US" sz="2400" dirty="0"/>
            </a:p>
          </p:txBody>
        </p:sp>
        <p:sp>
          <p:nvSpPr>
            <p:cNvPr id="20" name="Text Box 31"/>
            <p:cNvSpPr txBox="1">
              <a:spLocks noChangeArrowheads="1"/>
            </p:cNvSpPr>
            <p:nvPr/>
          </p:nvSpPr>
          <p:spPr bwMode="auto">
            <a:xfrm>
              <a:off x="5983783" y="3655324"/>
              <a:ext cx="287759" cy="461665"/>
            </a:xfrm>
            <a:prstGeom prst="rect">
              <a:avLst/>
            </a:prstGeom>
            <a:noFill/>
            <a:ln w="9525">
              <a:noFill/>
              <a:miter lim="800000"/>
              <a:headEnd/>
              <a:tailEnd/>
            </a:ln>
          </p:spPr>
          <p:txBody>
            <a:bodyPr wrap="none">
              <a:prstTxWarp prst="textNoShape">
                <a:avLst/>
              </a:prstTxWarp>
              <a:spAutoFit/>
            </a:bodyPr>
            <a:lstStyle/>
            <a:p>
              <a:r>
                <a:rPr lang="en-US" sz="2400" dirty="0" err="1"/>
                <a:t>t</a:t>
              </a:r>
              <a:endParaRPr lang="en-US" sz="2400" dirty="0"/>
            </a:p>
          </p:txBody>
        </p:sp>
        <p:sp>
          <p:nvSpPr>
            <p:cNvPr id="21" name="Text Box 32"/>
            <p:cNvSpPr txBox="1">
              <a:spLocks noChangeArrowheads="1"/>
            </p:cNvSpPr>
            <p:nvPr/>
          </p:nvSpPr>
          <p:spPr bwMode="auto">
            <a:xfrm>
              <a:off x="2875459" y="2589366"/>
              <a:ext cx="354013" cy="457200"/>
            </a:xfrm>
            <a:prstGeom prst="rect">
              <a:avLst/>
            </a:prstGeom>
            <a:noFill/>
            <a:ln w="9525">
              <a:noFill/>
              <a:miter lim="800000"/>
              <a:headEnd/>
              <a:tailEnd/>
            </a:ln>
          </p:spPr>
          <p:txBody>
            <a:bodyPr wrap="none">
              <a:prstTxWarp prst="textNoShape">
                <a:avLst/>
              </a:prstTxWarp>
              <a:spAutoFit/>
            </a:bodyPr>
            <a:lstStyle/>
            <a:p>
              <a:r>
                <a:rPr lang="en-US" sz="2400" dirty="0" err="1"/>
                <a:t>p</a:t>
              </a:r>
              <a:endParaRPr lang="en-US" sz="2400" dirty="0"/>
            </a:p>
          </p:txBody>
        </p:sp>
        <p:sp>
          <p:nvSpPr>
            <p:cNvPr id="22" name="Text Box 33"/>
            <p:cNvSpPr txBox="1">
              <a:spLocks noChangeArrowheads="1"/>
            </p:cNvSpPr>
            <p:nvPr/>
          </p:nvSpPr>
          <p:spPr bwMode="auto">
            <a:xfrm>
              <a:off x="2875459" y="5596835"/>
              <a:ext cx="354013" cy="457200"/>
            </a:xfrm>
            <a:prstGeom prst="rect">
              <a:avLst/>
            </a:prstGeom>
            <a:noFill/>
            <a:ln w="9525">
              <a:noFill/>
              <a:miter lim="800000"/>
              <a:headEnd/>
              <a:tailEnd/>
            </a:ln>
          </p:spPr>
          <p:txBody>
            <a:bodyPr wrap="none">
              <a:prstTxWarp prst="textNoShape">
                <a:avLst/>
              </a:prstTxWarp>
              <a:spAutoFit/>
            </a:bodyPr>
            <a:lstStyle/>
            <a:p>
              <a:r>
                <a:rPr lang="en-US" sz="2400" dirty="0" err="1"/>
                <a:t>q</a:t>
              </a:r>
              <a:endParaRPr lang="en-US" sz="2400" dirty="0"/>
            </a:p>
          </p:txBody>
        </p:sp>
        <p:sp>
          <p:nvSpPr>
            <p:cNvPr id="23" name="Text Box 34"/>
            <p:cNvSpPr txBox="1">
              <a:spLocks noChangeArrowheads="1"/>
            </p:cNvSpPr>
            <p:nvPr/>
          </p:nvSpPr>
          <p:spPr bwMode="auto">
            <a:xfrm>
              <a:off x="4704259" y="5292036"/>
              <a:ext cx="291967" cy="461665"/>
            </a:xfrm>
            <a:prstGeom prst="rect">
              <a:avLst/>
            </a:prstGeom>
            <a:noFill/>
            <a:ln w="9525">
              <a:noFill/>
              <a:miter lim="800000"/>
              <a:headEnd/>
              <a:tailEnd/>
            </a:ln>
          </p:spPr>
          <p:txBody>
            <a:bodyPr wrap="none">
              <a:prstTxWarp prst="textNoShape">
                <a:avLst/>
              </a:prstTxWarp>
              <a:spAutoFit/>
            </a:bodyPr>
            <a:lstStyle/>
            <a:p>
              <a:r>
                <a:rPr lang="en-US" sz="2400" dirty="0" err="1"/>
                <a:t>r</a:t>
              </a:r>
              <a:endParaRPr lang="en-US" sz="2400" dirty="0"/>
            </a:p>
          </p:txBody>
        </p:sp>
        <p:sp>
          <p:nvSpPr>
            <p:cNvPr id="24" name="Text Box 35"/>
            <p:cNvSpPr txBox="1">
              <a:spLocks noChangeArrowheads="1"/>
            </p:cNvSpPr>
            <p:nvPr/>
          </p:nvSpPr>
          <p:spPr bwMode="auto">
            <a:xfrm>
              <a:off x="5618659" y="46824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0.4</a:t>
              </a:r>
              <a:endParaRPr lang="en-US" sz="2400" dirty="0"/>
            </a:p>
          </p:txBody>
        </p:sp>
        <p:sp>
          <p:nvSpPr>
            <p:cNvPr id="25" name="Text Box 36"/>
            <p:cNvSpPr txBox="1">
              <a:spLocks noChangeArrowheads="1"/>
            </p:cNvSpPr>
            <p:nvPr/>
          </p:nvSpPr>
          <p:spPr bwMode="auto">
            <a:xfrm>
              <a:off x="3561260" y="52158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0.4</a:t>
              </a:r>
              <a:endParaRPr lang="en-US" sz="2400" dirty="0"/>
            </a:p>
          </p:txBody>
        </p:sp>
        <p:sp>
          <p:nvSpPr>
            <p:cNvPr id="26" name="Text Box 37"/>
            <p:cNvSpPr txBox="1">
              <a:spLocks noChangeArrowheads="1"/>
            </p:cNvSpPr>
            <p:nvPr/>
          </p:nvSpPr>
          <p:spPr bwMode="auto">
            <a:xfrm>
              <a:off x="2265859" y="4543380"/>
              <a:ext cx="762000" cy="461665"/>
            </a:xfrm>
            <a:prstGeom prst="rect">
              <a:avLst/>
            </a:prstGeom>
            <a:noFill/>
            <a:ln w="9525">
              <a:noFill/>
              <a:miter lim="800000"/>
              <a:headEnd/>
              <a:tailEnd/>
            </a:ln>
          </p:spPr>
          <p:txBody>
            <a:bodyPr wrap="square">
              <a:prstTxWarp prst="textNoShape">
                <a:avLst/>
              </a:prstTxWarp>
              <a:spAutoFit/>
            </a:bodyPr>
            <a:lstStyle/>
            <a:p>
              <a:r>
                <a:rPr lang="en-US" sz="2400" dirty="0">
                  <a:solidFill>
                    <a:schemeClr val="hlink"/>
                  </a:solidFill>
                </a:rPr>
                <a:t>0.4</a:t>
              </a:r>
              <a:endParaRPr lang="en-US" sz="2400" dirty="0"/>
            </a:p>
          </p:txBody>
        </p:sp>
        <p:sp>
          <p:nvSpPr>
            <p:cNvPr id="27" name="Text Box 38"/>
            <p:cNvSpPr txBox="1">
              <a:spLocks noChangeArrowheads="1"/>
            </p:cNvSpPr>
            <p:nvPr/>
          </p:nvSpPr>
          <p:spPr bwMode="auto">
            <a:xfrm>
              <a:off x="1503859" y="3006035"/>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0.6</a:t>
              </a:r>
              <a:endParaRPr lang="en-US" sz="2400" dirty="0"/>
            </a:p>
          </p:txBody>
        </p:sp>
        <p:sp>
          <p:nvSpPr>
            <p:cNvPr id="28" name="TextBox 27"/>
            <p:cNvSpPr txBox="1"/>
            <p:nvPr/>
          </p:nvSpPr>
          <p:spPr>
            <a:xfrm>
              <a:off x="317841" y="4040570"/>
              <a:ext cx="71294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-1</a:t>
              </a:r>
            </a:p>
          </p:txBody>
        </p:sp>
        <p:sp>
          <p:nvSpPr>
            <p:cNvPr id="29" name="TextBox 28"/>
            <p:cNvSpPr txBox="1"/>
            <p:nvPr/>
          </p:nvSpPr>
          <p:spPr>
            <a:xfrm>
              <a:off x="6378753" y="3725212"/>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1</a:t>
              </a:r>
            </a:p>
          </p:txBody>
        </p:sp>
        <p:sp>
          <p:nvSpPr>
            <p:cNvPr id="30" name="TextBox 29"/>
            <p:cNvSpPr txBox="1"/>
            <p:nvPr/>
          </p:nvSpPr>
          <p:spPr>
            <a:xfrm>
              <a:off x="2706721" y="2404700"/>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sp>
          <p:nvSpPr>
            <p:cNvPr id="31" name="TextBox 30"/>
            <p:cNvSpPr txBox="1"/>
            <p:nvPr/>
          </p:nvSpPr>
          <p:spPr>
            <a:xfrm>
              <a:off x="2706721" y="6054036"/>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sp>
          <p:nvSpPr>
            <p:cNvPr id="32" name="TextBox 31"/>
            <p:cNvSpPr txBox="1"/>
            <p:nvPr/>
          </p:nvSpPr>
          <p:spPr>
            <a:xfrm>
              <a:off x="4383121" y="5673036"/>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grpSp>
      <p:sp>
        <p:nvSpPr>
          <p:cNvPr id="35" name="TextBox 34"/>
          <p:cNvSpPr txBox="1"/>
          <p:nvPr/>
        </p:nvSpPr>
        <p:spPr>
          <a:xfrm>
            <a:off x="6378753" y="1250538"/>
            <a:ext cx="2439771" cy="830997"/>
          </a:xfrm>
          <a:prstGeom prst="rect">
            <a:avLst/>
          </a:prstGeom>
          <a:solidFill>
            <a:srgbClr val="008000">
              <a:alpha val="50000"/>
            </a:srgbClr>
          </a:solidFill>
        </p:spPr>
        <p:txBody>
          <a:bodyPr wrap="square" rtlCol="0">
            <a:spAutoFit/>
          </a:bodyPr>
          <a:lstStyle/>
          <a:p>
            <a:r>
              <a:rPr lang="en-US" sz="2400" dirty="0"/>
              <a:t>We have our cycle</a:t>
            </a:r>
            <a:endParaRPr lang="en-US" sz="2400" dirty="0">
              <a:solidFill>
                <a:srgbClr val="3366FF"/>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 2: Find a Cycle of Fractionally Used Edges</a:t>
            </a:r>
          </a:p>
        </p:txBody>
      </p:sp>
      <p:sp>
        <p:nvSpPr>
          <p:cNvPr id="3" name="Content Placeholder 2"/>
          <p:cNvSpPr>
            <a:spLocks noGrp="1"/>
          </p:cNvSpPr>
          <p:nvPr>
            <p:ph idx="1"/>
          </p:nvPr>
        </p:nvSpPr>
        <p:spPr/>
        <p:txBody>
          <a:bodyPr>
            <a:normAutofit/>
          </a:bodyPr>
          <a:lstStyle/>
          <a:p>
            <a:pPr>
              <a:buNone/>
            </a:pPr>
            <a:r>
              <a:rPr lang="en-US" sz="2400" dirty="0"/>
              <a:t>Labels on edges are flows</a:t>
            </a:r>
          </a:p>
        </p:txBody>
      </p:sp>
      <p:grpSp>
        <p:nvGrpSpPr>
          <p:cNvPr id="33" name="Group 32"/>
          <p:cNvGrpSpPr/>
          <p:nvPr/>
        </p:nvGrpSpPr>
        <p:grpSpPr>
          <a:xfrm>
            <a:off x="317841" y="2404700"/>
            <a:ext cx="6703185" cy="4018668"/>
            <a:chOff x="317841" y="2404700"/>
            <a:chExt cx="6703185" cy="4018668"/>
          </a:xfrm>
        </p:grpSpPr>
        <p:sp>
          <p:nvSpPr>
            <p:cNvPr id="4" name="Oval 4"/>
            <p:cNvSpPr>
              <a:spLocks noChangeArrowheads="1"/>
            </p:cNvSpPr>
            <p:nvPr/>
          </p:nvSpPr>
          <p:spPr bwMode="auto">
            <a:xfrm>
              <a:off x="1351459" y="41490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5" name="Oval 5"/>
            <p:cNvSpPr>
              <a:spLocks noChangeArrowheads="1"/>
            </p:cNvSpPr>
            <p:nvPr/>
          </p:nvSpPr>
          <p:spPr bwMode="auto">
            <a:xfrm>
              <a:off x="3027859" y="30822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6" name="Oval 6"/>
            <p:cNvSpPr>
              <a:spLocks noChangeArrowheads="1"/>
            </p:cNvSpPr>
            <p:nvPr/>
          </p:nvSpPr>
          <p:spPr bwMode="auto">
            <a:xfrm>
              <a:off x="2875459" y="55968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7" name="Oval 7"/>
            <p:cNvSpPr>
              <a:spLocks noChangeArrowheads="1"/>
            </p:cNvSpPr>
            <p:nvPr/>
          </p:nvSpPr>
          <p:spPr bwMode="auto">
            <a:xfrm>
              <a:off x="5771059" y="39204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8" name="Oval 8"/>
            <p:cNvSpPr>
              <a:spLocks noChangeArrowheads="1"/>
            </p:cNvSpPr>
            <p:nvPr/>
          </p:nvSpPr>
          <p:spPr bwMode="auto">
            <a:xfrm>
              <a:off x="4628059" y="52920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cxnSp>
          <p:nvCxnSpPr>
            <p:cNvPr id="9" name="AutoShape 10"/>
            <p:cNvCxnSpPr>
              <a:cxnSpLocks noChangeShapeType="1"/>
              <a:stCxn id="4" idx="1"/>
              <a:endCxn id="5" idx="2"/>
            </p:cNvCxnSpPr>
            <p:nvPr/>
          </p:nvCxnSpPr>
          <p:spPr bwMode="auto">
            <a:xfrm rot="16200000">
              <a:off x="1694359" y="2837761"/>
              <a:ext cx="1012825" cy="1654175"/>
            </a:xfrm>
            <a:prstGeom prst="curvedConnector2">
              <a:avLst/>
            </a:prstGeom>
            <a:noFill/>
            <a:ln w="19050" cap="flat" cmpd="sng" algn="ctr">
              <a:solidFill>
                <a:srgbClr val="FF0000"/>
              </a:solidFill>
              <a:prstDash val="solid"/>
              <a:round/>
              <a:headEnd type="none" w="med" len="med"/>
              <a:tailEnd type="triangle" w="med" len="med"/>
            </a:ln>
          </p:spPr>
        </p:cxnSp>
        <p:cxnSp>
          <p:nvCxnSpPr>
            <p:cNvPr id="10" name="AutoShape 11"/>
            <p:cNvCxnSpPr>
              <a:cxnSpLocks noChangeShapeType="1"/>
              <a:stCxn id="5" idx="4"/>
              <a:endCxn id="4" idx="6"/>
            </p:cNvCxnSpPr>
            <p:nvPr/>
          </p:nvCxnSpPr>
          <p:spPr bwMode="auto">
            <a:xfrm rot="5400000">
              <a:off x="1808659" y="2929836"/>
              <a:ext cx="990600" cy="1600200"/>
            </a:xfrm>
            <a:prstGeom prst="curvedConnector2">
              <a:avLst/>
            </a:prstGeom>
            <a:noFill/>
            <a:ln w="9525">
              <a:solidFill>
                <a:schemeClr val="tx1"/>
              </a:solidFill>
              <a:round/>
              <a:headEnd/>
              <a:tailEnd type="triangle" w="med" len="med"/>
            </a:ln>
          </p:spPr>
        </p:cxnSp>
        <p:cxnSp>
          <p:nvCxnSpPr>
            <p:cNvPr id="11" name="AutoShape 12"/>
            <p:cNvCxnSpPr>
              <a:cxnSpLocks noChangeShapeType="1"/>
              <a:stCxn id="5" idx="6"/>
              <a:endCxn id="7" idx="1"/>
            </p:cNvCxnSpPr>
            <p:nvPr/>
          </p:nvCxnSpPr>
          <p:spPr bwMode="auto">
            <a:xfrm>
              <a:off x="3180259" y="3158436"/>
              <a:ext cx="2613025" cy="784225"/>
            </a:xfrm>
            <a:prstGeom prst="curvedConnector2">
              <a:avLst/>
            </a:prstGeom>
            <a:noFill/>
            <a:ln w="19050" cap="flat" cmpd="sng" algn="ctr">
              <a:solidFill>
                <a:srgbClr val="FF0000"/>
              </a:solidFill>
              <a:prstDash val="solid"/>
              <a:round/>
              <a:headEnd type="none" w="med" len="med"/>
              <a:tailEnd type="triangle" w="med" len="med"/>
            </a:ln>
          </p:spPr>
        </p:cxnSp>
        <p:cxnSp>
          <p:nvCxnSpPr>
            <p:cNvPr id="12" name="AutoShape 13"/>
            <p:cNvCxnSpPr>
              <a:cxnSpLocks noChangeShapeType="1"/>
              <a:stCxn id="8" idx="6"/>
              <a:endCxn id="7" idx="5"/>
            </p:cNvCxnSpPr>
            <p:nvPr/>
          </p:nvCxnSpPr>
          <p:spPr bwMode="auto">
            <a:xfrm flipV="1">
              <a:off x="4780459" y="4050611"/>
              <a:ext cx="1120775" cy="1317625"/>
            </a:xfrm>
            <a:prstGeom prst="curvedConnector2">
              <a:avLst/>
            </a:prstGeom>
            <a:noFill/>
            <a:ln w="19050" cap="flat" cmpd="sng" algn="ctr">
              <a:solidFill>
                <a:srgbClr val="FF0000"/>
              </a:solidFill>
              <a:prstDash val="solid"/>
              <a:round/>
              <a:headEnd type="none" w="med" len="med"/>
              <a:tailEnd type="triangle" w="med" len="med"/>
            </a:ln>
          </p:spPr>
        </p:cxnSp>
        <p:cxnSp>
          <p:nvCxnSpPr>
            <p:cNvPr id="13" name="AutoShape 14"/>
            <p:cNvCxnSpPr>
              <a:cxnSpLocks noChangeShapeType="1"/>
              <a:stCxn id="6" idx="6"/>
              <a:endCxn id="8" idx="3"/>
            </p:cNvCxnSpPr>
            <p:nvPr/>
          </p:nvCxnSpPr>
          <p:spPr bwMode="auto">
            <a:xfrm flipV="1">
              <a:off x="3027859" y="5422211"/>
              <a:ext cx="1622425" cy="250825"/>
            </a:xfrm>
            <a:prstGeom prst="curvedConnector2">
              <a:avLst/>
            </a:prstGeom>
            <a:noFill/>
            <a:ln w="19050" cap="flat" cmpd="sng" algn="ctr">
              <a:solidFill>
                <a:srgbClr val="FF0000"/>
              </a:solidFill>
              <a:prstDash val="solid"/>
              <a:round/>
              <a:headEnd type="none" w="med" len="med"/>
              <a:tailEnd type="triangle" w="med" len="med"/>
            </a:ln>
          </p:spPr>
        </p:cxnSp>
        <p:cxnSp>
          <p:nvCxnSpPr>
            <p:cNvPr id="14" name="AutoShape 20"/>
            <p:cNvCxnSpPr>
              <a:cxnSpLocks noChangeShapeType="1"/>
              <a:stCxn id="6" idx="3"/>
              <a:endCxn id="4" idx="4"/>
            </p:cNvCxnSpPr>
            <p:nvPr/>
          </p:nvCxnSpPr>
          <p:spPr bwMode="auto">
            <a:xfrm rot="16200000" flipV="1">
              <a:off x="1449884" y="4279211"/>
              <a:ext cx="1425575" cy="1470025"/>
            </a:xfrm>
            <a:prstGeom prst="curvedConnector3">
              <a:avLst>
                <a:gd name="adj1" fmla="val -17593"/>
              </a:avLst>
            </a:prstGeom>
            <a:noFill/>
            <a:ln w="9525">
              <a:solidFill>
                <a:schemeClr val="tx1"/>
              </a:solidFill>
              <a:round/>
              <a:headEnd/>
              <a:tailEnd type="triangle" w="med" len="med"/>
            </a:ln>
          </p:spPr>
        </p:cxnSp>
        <p:cxnSp>
          <p:nvCxnSpPr>
            <p:cNvPr id="15" name="AutoShape 22"/>
            <p:cNvCxnSpPr>
              <a:cxnSpLocks noChangeShapeType="1"/>
              <a:stCxn id="4" idx="5"/>
              <a:endCxn id="6" idx="0"/>
            </p:cNvCxnSpPr>
            <p:nvPr/>
          </p:nvCxnSpPr>
          <p:spPr bwMode="auto">
            <a:xfrm rot="16200000" flipH="1">
              <a:off x="1557834" y="4203011"/>
              <a:ext cx="1317625" cy="1470025"/>
            </a:xfrm>
            <a:prstGeom prst="curvedConnector3">
              <a:avLst>
                <a:gd name="adj1" fmla="val 50843"/>
              </a:avLst>
            </a:prstGeom>
            <a:noFill/>
            <a:ln w="19050" cap="flat" cmpd="sng" algn="ctr">
              <a:solidFill>
                <a:srgbClr val="FF0000"/>
              </a:solidFill>
              <a:prstDash val="solid"/>
              <a:round/>
              <a:headEnd type="none" w="med" len="med"/>
              <a:tailEnd type="triangle" w="med" len="med"/>
            </a:ln>
          </p:spPr>
        </p:cxnSp>
        <p:sp>
          <p:nvSpPr>
            <p:cNvPr id="16" name="Text Box 24"/>
            <p:cNvSpPr txBox="1">
              <a:spLocks noChangeArrowheads="1"/>
            </p:cNvSpPr>
            <p:nvPr/>
          </p:nvSpPr>
          <p:spPr bwMode="auto">
            <a:xfrm>
              <a:off x="4628059" y="29298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0.6</a:t>
              </a:r>
              <a:endParaRPr lang="en-US" sz="2400" dirty="0"/>
            </a:p>
          </p:txBody>
        </p:sp>
        <p:sp>
          <p:nvSpPr>
            <p:cNvPr id="17" name="Text Box 25"/>
            <p:cNvSpPr txBox="1">
              <a:spLocks noChangeArrowheads="1"/>
            </p:cNvSpPr>
            <p:nvPr/>
          </p:nvSpPr>
          <p:spPr bwMode="auto">
            <a:xfrm>
              <a:off x="2494459" y="3844236"/>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a:t>
              </a:r>
            </a:p>
          </p:txBody>
        </p:sp>
        <p:sp>
          <p:nvSpPr>
            <p:cNvPr id="18" name="Text Box 27"/>
            <p:cNvSpPr txBox="1">
              <a:spLocks noChangeArrowheads="1"/>
            </p:cNvSpPr>
            <p:nvPr/>
          </p:nvSpPr>
          <p:spPr bwMode="auto">
            <a:xfrm>
              <a:off x="993637" y="5287571"/>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a:t>
              </a:r>
              <a:endParaRPr lang="en-US" sz="2400" dirty="0"/>
            </a:p>
          </p:txBody>
        </p:sp>
        <p:sp>
          <p:nvSpPr>
            <p:cNvPr id="19" name="Text Box 30"/>
            <p:cNvSpPr txBox="1">
              <a:spLocks noChangeArrowheads="1"/>
            </p:cNvSpPr>
            <p:nvPr/>
          </p:nvSpPr>
          <p:spPr bwMode="auto">
            <a:xfrm>
              <a:off x="1030784" y="3960124"/>
              <a:ext cx="305041" cy="461665"/>
            </a:xfrm>
            <a:prstGeom prst="rect">
              <a:avLst/>
            </a:prstGeom>
            <a:noFill/>
            <a:ln w="9525">
              <a:noFill/>
              <a:miter lim="800000"/>
              <a:headEnd/>
              <a:tailEnd/>
            </a:ln>
          </p:spPr>
          <p:txBody>
            <a:bodyPr wrap="none">
              <a:prstTxWarp prst="textNoShape">
                <a:avLst/>
              </a:prstTxWarp>
              <a:spAutoFit/>
            </a:bodyPr>
            <a:lstStyle/>
            <a:p>
              <a:r>
                <a:rPr lang="en-US" sz="2400" dirty="0" err="1"/>
                <a:t>s</a:t>
              </a:r>
              <a:endParaRPr lang="en-US" sz="2400" dirty="0"/>
            </a:p>
          </p:txBody>
        </p:sp>
        <p:sp>
          <p:nvSpPr>
            <p:cNvPr id="20" name="Text Box 31"/>
            <p:cNvSpPr txBox="1">
              <a:spLocks noChangeArrowheads="1"/>
            </p:cNvSpPr>
            <p:nvPr/>
          </p:nvSpPr>
          <p:spPr bwMode="auto">
            <a:xfrm>
              <a:off x="5983783" y="3655324"/>
              <a:ext cx="287759" cy="461665"/>
            </a:xfrm>
            <a:prstGeom prst="rect">
              <a:avLst/>
            </a:prstGeom>
            <a:noFill/>
            <a:ln w="9525">
              <a:noFill/>
              <a:miter lim="800000"/>
              <a:headEnd/>
              <a:tailEnd/>
            </a:ln>
          </p:spPr>
          <p:txBody>
            <a:bodyPr wrap="none">
              <a:prstTxWarp prst="textNoShape">
                <a:avLst/>
              </a:prstTxWarp>
              <a:spAutoFit/>
            </a:bodyPr>
            <a:lstStyle/>
            <a:p>
              <a:r>
                <a:rPr lang="en-US" sz="2400" dirty="0" err="1"/>
                <a:t>t</a:t>
              </a:r>
              <a:endParaRPr lang="en-US" sz="2400" dirty="0"/>
            </a:p>
          </p:txBody>
        </p:sp>
        <p:sp>
          <p:nvSpPr>
            <p:cNvPr id="21" name="Text Box 32"/>
            <p:cNvSpPr txBox="1">
              <a:spLocks noChangeArrowheads="1"/>
            </p:cNvSpPr>
            <p:nvPr/>
          </p:nvSpPr>
          <p:spPr bwMode="auto">
            <a:xfrm>
              <a:off x="2875459" y="2589366"/>
              <a:ext cx="354013" cy="457200"/>
            </a:xfrm>
            <a:prstGeom prst="rect">
              <a:avLst/>
            </a:prstGeom>
            <a:noFill/>
            <a:ln w="9525">
              <a:noFill/>
              <a:miter lim="800000"/>
              <a:headEnd/>
              <a:tailEnd/>
            </a:ln>
          </p:spPr>
          <p:txBody>
            <a:bodyPr wrap="none">
              <a:prstTxWarp prst="textNoShape">
                <a:avLst/>
              </a:prstTxWarp>
              <a:spAutoFit/>
            </a:bodyPr>
            <a:lstStyle/>
            <a:p>
              <a:r>
                <a:rPr lang="en-US" sz="2400" dirty="0" err="1"/>
                <a:t>p</a:t>
              </a:r>
              <a:endParaRPr lang="en-US" sz="2400" dirty="0"/>
            </a:p>
          </p:txBody>
        </p:sp>
        <p:sp>
          <p:nvSpPr>
            <p:cNvPr id="22" name="Text Box 33"/>
            <p:cNvSpPr txBox="1">
              <a:spLocks noChangeArrowheads="1"/>
            </p:cNvSpPr>
            <p:nvPr/>
          </p:nvSpPr>
          <p:spPr bwMode="auto">
            <a:xfrm>
              <a:off x="2875459" y="5596835"/>
              <a:ext cx="354013" cy="457200"/>
            </a:xfrm>
            <a:prstGeom prst="rect">
              <a:avLst/>
            </a:prstGeom>
            <a:noFill/>
            <a:ln w="9525">
              <a:noFill/>
              <a:miter lim="800000"/>
              <a:headEnd/>
              <a:tailEnd/>
            </a:ln>
          </p:spPr>
          <p:txBody>
            <a:bodyPr wrap="none">
              <a:prstTxWarp prst="textNoShape">
                <a:avLst/>
              </a:prstTxWarp>
              <a:spAutoFit/>
            </a:bodyPr>
            <a:lstStyle/>
            <a:p>
              <a:r>
                <a:rPr lang="en-US" sz="2400" dirty="0" err="1"/>
                <a:t>q</a:t>
              </a:r>
              <a:endParaRPr lang="en-US" sz="2400" dirty="0"/>
            </a:p>
          </p:txBody>
        </p:sp>
        <p:sp>
          <p:nvSpPr>
            <p:cNvPr id="23" name="Text Box 34"/>
            <p:cNvSpPr txBox="1">
              <a:spLocks noChangeArrowheads="1"/>
            </p:cNvSpPr>
            <p:nvPr/>
          </p:nvSpPr>
          <p:spPr bwMode="auto">
            <a:xfrm>
              <a:off x="4704259" y="5292036"/>
              <a:ext cx="291967" cy="461665"/>
            </a:xfrm>
            <a:prstGeom prst="rect">
              <a:avLst/>
            </a:prstGeom>
            <a:noFill/>
            <a:ln w="9525">
              <a:noFill/>
              <a:miter lim="800000"/>
              <a:headEnd/>
              <a:tailEnd/>
            </a:ln>
          </p:spPr>
          <p:txBody>
            <a:bodyPr wrap="none">
              <a:prstTxWarp prst="textNoShape">
                <a:avLst/>
              </a:prstTxWarp>
              <a:spAutoFit/>
            </a:bodyPr>
            <a:lstStyle/>
            <a:p>
              <a:r>
                <a:rPr lang="en-US" sz="2400" dirty="0" err="1"/>
                <a:t>r</a:t>
              </a:r>
              <a:endParaRPr lang="en-US" sz="2400" dirty="0"/>
            </a:p>
          </p:txBody>
        </p:sp>
        <p:sp>
          <p:nvSpPr>
            <p:cNvPr id="24" name="Text Box 35"/>
            <p:cNvSpPr txBox="1">
              <a:spLocks noChangeArrowheads="1"/>
            </p:cNvSpPr>
            <p:nvPr/>
          </p:nvSpPr>
          <p:spPr bwMode="auto">
            <a:xfrm>
              <a:off x="5618659" y="46824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0.4</a:t>
              </a:r>
              <a:endParaRPr lang="en-US" sz="2400" dirty="0"/>
            </a:p>
          </p:txBody>
        </p:sp>
        <p:sp>
          <p:nvSpPr>
            <p:cNvPr id="25" name="Text Box 36"/>
            <p:cNvSpPr txBox="1">
              <a:spLocks noChangeArrowheads="1"/>
            </p:cNvSpPr>
            <p:nvPr/>
          </p:nvSpPr>
          <p:spPr bwMode="auto">
            <a:xfrm>
              <a:off x="3561260" y="52158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0.4</a:t>
              </a:r>
              <a:endParaRPr lang="en-US" sz="2400" dirty="0"/>
            </a:p>
          </p:txBody>
        </p:sp>
        <p:sp>
          <p:nvSpPr>
            <p:cNvPr id="26" name="Text Box 37"/>
            <p:cNvSpPr txBox="1">
              <a:spLocks noChangeArrowheads="1"/>
            </p:cNvSpPr>
            <p:nvPr/>
          </p:nvSpPr>
          <p:spPr bwMode="auto">
            <a:xfrm>
              <a:off x="2265859" y="4543380"/>
              <a:ext cx="762000" cy="461665"/>
            </a:xfrm>
            <a:prstGeom prst="rect">
              <a:avLst/>
            </a:prstGeom>
            <a:noFill/>
            <a:ln w="9525">
              <a:noFill/>
              <a:miter lim="800000"/>
              <a:headEnd/>
              <a:tailEnd/>
            </a:ln>
          </p:spPr>
          <p:txBody>
            <a:bodyPr wrap="square">
              <a:prstTxWarp prst="textNoShape">
                <a:avLst/>
              </a:prstTxWarp>
              <a:spAutoFit/>
            </a:bodyPr>
            <a:lstStyle/>
            <a:p>
              <a:r>
                <a:rPr lang="en-US" sz="2400" dirty="0">
                  <a:solidFill>
                    <a:schemeClr val="hlink"/>
                  </a:solidFill>
                </a:rPr>
                <a:t>0.4</a:t>
              </a:r>
              <a:endParaRPr lang="en-US" sz="2400" dirty="0"/>
            </a:p>
          </p:txBody>
        </p:sp>
        <p:sp>
          <p:nvSpPr>
            <p:cNvPr id="27" name="Text Box 38"/>
            <p:cNvSpPr txBox="1">
              <a:spLocks noChangeArrowheads="1"/>
            </p:cNvSpPr>
            <p:nvPr/>
          </p:nvSpPr>
          <p:spPr bwMode="auto">
            <a:xfrm>
              <a:off x="1503859" y="3006035"/>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0.6</a:t>
              </a:r>
              <a:endParaRPr lang="en-US" sz="2400" dirty="0"/>
            </a:p>
          </p:txBody>
        </p:sp>
        <p:sp>
          <p:nvSpPr>
            <p:cNvPr id="28" name="TextBox 27"/>
            <p:cNvSpPr txBox="1"/>
            <p:nvPr/>
          </p:nvSpPr>
          <p:spPr>
            <a:xfrm>
              <a:off x="317841" y="4040570"/>
              <a:ext cx="71294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-1</a:t>
              </a:r>
            </a:p>
          </p:txBody>
        </p:sp>
        <p:sp>
          <p:nvSpPr>
            <p:cNvPr id="29" name="TextBox 28"/>
            <p:cNvSpPr txBox="1"/>
            <p:nvPr/>
          </p:nvSpPr>
          <p:spPr>
            <a:xfrm>
              <a:off x="6378753" y="3725212"/>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1</a:t>
              </a:r>
            </a:p>
          </p:txBody>
        </p:sp>
        <p:sp>
          <p:nvSpPr>
            <p:cNvPr id="30" name="TextBox 29"/>
            <p:cNvSpPr txBox="1"/>
            <p:nvPr/>
          </p:nvSpPr>
          <p:spPr>
            <a:xfrm>
              <a:off x="2706721" y="2404700"/>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sp>
          <p:nvSpPr>
            <p:cNvPr id="31" name="TextBox 30"/>
            <p:cNvSpPr txBox="1"/>
            <p:nvPr/>
          </p:nvSpPr>
          <p:spPr>
            <a:xfrm>
              <a:off x="2706721" y="6054036"/>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sp>
          <p:nvSpPr>
            <p:cNvPr id="32" name="TextBox 31"/>
            <p:cNvSpPr txBox="1"/>
            <p:nvPr/>
          </p:nvSpPr>
          <p:spPr>
            <a:xfrm>
              <a:off x="4383121" y="5673036"/>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grpSp>
      <p:sp>
        <p:nvSpPr>
          <p:cNvPr id="34" name="TextBox 33"/>
          <p:cNvSpPr txBox="1"/>
          <p:nvPr/>
        </p:nvSpPr>
        <p:spPr>
          <a:xfrm>
            <a:off x="6378753" y="1250538"/>
            <a:ext cx="2439771" cy="830997"/>
          </a:xfrm>
          <a:prstGeom prst="rect">
            <a:avLst/>
          </a:prstGeom>
          <a:solidFill>
            <a:srgbClr val="008000">
              <a:alpha val="50000"/>
            </a:srgbClr>
          </a:solidFill>
        </p:spPr>
        <p:txBody>
          <a:bodyPr wrap="square" rtlCol="0">
            <a:spAutoFit/>
          </a:bodyPr>
          <a:lstStyle/>
          <a:p>
            <a:r>
              <a:rPr lang="en-US" sz="2400" dirty="0"/>
              <a:t>We have our cycle</a:t>
            </a:r>
            <a:endParaRPr lang="en-US" sz="2400" dirty="0">
              <a:solidFill>
                <a:srgbClr val="3366FF"/>
              </a:solidFill>
            </a:endParaRPr>
          </a:p>
        </p:txBody>
      </p:sp>
      <p:sp>
        <p:nvSpPr>
          <p:cNvPr id="35" name="TextBox 34"/>
          <p:cNvSpPr txBox="1"/>
          <p:nvPr/>
        </p:nvSpPr>
        <p:spPr>
          <a:xfrm>
            <a:off x="6531153" y="4543380"/>
            <a:ext cx="2439771" cy="1200328"/>
          </a:xfrm>
          <a:prstGeom prst="rect">
            <a:avLst/>
          </a:prstGeom>
          <a:solidFill>
            <a:srgbClr val="008000">
              <a:alpha val="50000"/>
            </a:srgbClr>
          </a:solidFill>
        </p:spPr>
        <p:txBody>
          <a:bodyPr wrap="square" rtlCol="0">
            <a:spAutoFit/>
          </a:bodyPr>
          <a:lstStyle/>
          <a:p>
            <a:r>
              <a:rPr lang="en-US" sz="2400" dirty="0"/>
              <a:t>Strongly used the fact that demands are integer</a:t>
            </a:r>
            <a:endParaRPr lang="en-US" sz="2400" dirty="0">
              <a:solidFill>
                <a:srgbClr val="3366FF"/>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 3: Find Two New Feasible Solutions</a:t>
            </a:r>
          </a:p>
        </p:txBody>
      </p:sp>
      <p:sp>
        <p:nvSpPr>
          <p:cNvPr id="3" name="Content Placeholder 2"/>
          <p:cNvSpPr>
            <a:spLocks noGrp="1"/>
          </p:cNvSpPr>
          <p:nvPr>
            <p:ph idx="1"/>
          </p:nvPr>
        </p:nvSpPr>
        <p:spPr/>
        <p:txBody>
          <a:bodyPr>
            <a:normAutofit/>
          </a:bodyPr>
          <a:lstStyle/>
          <a:p>
            <a:pPr>
              <a:buNone/>
            </a:pPr>
            <a:r>
              <a:rPr lang="en-US" sz="2400" dirty="0"/>
              <a:t>Labels on edges are flows</a:t>
            </a:r>
          </a:p>
        </p:txBody>
      </p:sp>
      <p:grpSp>
        <p:nvGrpSpPr>
          <p:cNvPr id="33" name="Group 32"/>
          <p:cNvGrpSpPr/>
          <p:nvPr/>
        </p:nvGrpSpPr>
        <p:grpSpPr>
          <a:xfrm>
            <a:off x="317841" y="2404700"/>
            <a:ext cx="6703185" cy="4018668"/>
            <a:chOff x="317841" y="2404700"/>
            <a:chExt cx="6703185" cy="4018668"/>
          </a:xfrm>
        </p:grpSpPr>
        <p:sp>
          <p:nvSpPr>
            <p:cNvPr id="4" name="Oval 4"/>
            <p:cNvSpPr>
              <a:spLocks noChangeArrowheads="1"/>
            </p:cNvSpPr>
            <p:nvPr/>
          </p:nvSpPr>
          <p:spPr bwMode="auto">
            <a:xfrm>
              <a:off x="1351459" y="41490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5" name="Oval 5"/>
            <p:cNvSpPr>
              <a:spLocks noChangeArrowheads="1"/>
            </p:cNvSpPr>
            <p:nvPr/>
          </p:nvSpPr>
          <p:spPr bwMode="auto">
            <a:xfrm>
              <a:off x="3027859" y="30822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6" name="Oval 6"/>
            <p:cNvSpPr>
              <a:spLocks noChangeArrowheads="1"/>
            </p:cNvSpPr>
            <p:nvPr/>
          </p:nvSpPr>
          <p:spPr bwMode="auto">
            <a:xfrm>
              <a:off x="2875459" y="55968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7" name="Oval 7"/>
            <p:cNvSpPr>
              <a:spLocks noChangeArrowheads="1"/>
            </p:cNvSpPr>
            <p:nvPr/>
          </p:nvSpPr>
          <p:spPr bwMode="auto">
            <a:xfrm>
              <a:off x="5771059" y="39204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8" name="Oval 8"/>
            <p:cNvSpPr>
              <a:spLocks noChangeArrowheads="1"/>
            </p:cNvSpPr>
            <p:nvPr/>
          </p:nvSpPr>
          <p:spPr bwMode="auto">
            <a:xfrm>
              <a:off x="4628059" y="52920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cxnSp>
          <p:nvCxnSpPr>
            <p:cNvPr id="9" name="AutoShape 10"/>
            <p:cNvCxnSpPr>
              <a:cxnSpLocks noChangeShapeType="1"/>
              <a:stCxn id="4" idx="1"/>
              <a:endCxn id="5" idx="2"/>
            </p:cNvCxnSpPr>
            <p:nvPr/>
          </p:nvCxnSpPr>
          <p:spPr bwMode="auto">
            <a:xfrm rot="16200000">
              <a:off x="1694359" y="2837761"/>
              <a:ext cx="1012825" cy="1654175"/>
            </a:xfrm>
            <a:prstGeom prst="curvedConnector2">
              <a:avLst/>
            </a:prstGeom>
            <a:noFill/>
            <a:ln w="19050" cap="flat" cmpd="sng" algn="ctr">
              <a:solidFill>
                <a:srgbClr val="FF0000"/>
              </a:solidFill>
              <a:prstDash val="solid"/>
              <a:round/>
              <a:headEnd type="none" w="med" len="med"/>
              <a:tailEnd type="triangle" w="med" len="med"/>
            </a:ln>
          </p:spPr>
        </p:cxnSp>
        <p:cxnSp>
          <p:nvCxnSpPr>
            <p:cNvPr id="10" name="AutoShape 11"/>
            <p:cNvCxnSpPr>
              <a:cxnSpLocks noChangeShapeType="1"/>
              <a:stCxn id="5" idx="4"/>
              <a:endCxn id="4" idx="6"/>
            </p:cNvCxnSpPr>
            <p:nvPr/>
          </p:nvCxnSpPr>
          <p:spPr bwMode="auto">
            <a:xfrm rot="5400000">
              <a:off x="1808659" y="2929836"/>
              <a:ext cx="990600" cy="1600200"/>
            </a:xfrm>
            <a:prstGeom prst="curvedConnector2">
              <a:avLst/>
            </a:prstGeom>
            <a:noFill/>
            <a:ln w="9525">
              <a:solidFill>
                <a:schemeClr val="tx1"/>
              </a:solidFill>
              <a:round/>
              <a:headEnd/>
              <a:tailEnd type="triangle" w="med" len="med"/>
            </a:ln>
          </p:spPr>
        </p:cxnSp>
        <p:cxnSp>
          <p:nvCxnSpPr>
            <p:cNvPr id="11" name="AutoShape 12"/>
            <p:cNvCxnSpPr>
              <a:cxnSpLocks noChangeShapeType="1"/>
              <a:stCxn id="5" idx="6"/>
              <a:endCxn id="7" idx="1"/>
            </p:cNvCxnSpPr>
            <p:nvPr/>
          </p:nvCxnSpPr>
          <p:spPr bwMode="auto">
            <a:xfrm>
              <a:off x="3180259" y="3158436"/>
              <a:ext cx="2613025" cy="784225"/>
            </a:xfrm>
            <a:prstGeom prst="curvedConnector2">
              <a:avLst/>
            </a:prstGeom>
            <a:noFill/>
            <a:ln w="19050" cap="flat" cmpd="sng" algn="ctr">
              <a:solidFill>
                <a:srgbClr val="FF0000"/>
              </a:solidFill>
              <a:prstDash val="solid"/>
              <a:round/>
              <a:headEnd type="none" w="med" len="med"/>
              <a:tailEnd type="triangle" w="med" len="med"/>
            </a:ln>
          </p:spPr>
        </p:cxnSp>
        <p:cxnSp>
          <p:nvCxnSpPr>
            <p:cNvPr id="12" name="AutoShape 13"/>
            <p:cNvCxnSpPr>
              <a:cxnSpLocks noChangeShapeType="1"/>
              <a:stCxn id="8" idx="6"/>
              <a:endCxn id="7" idx="5"/>
            </p:cNvCxnSpPr>
            <p:nvPr/>
          </p:nvCxnSpPr>
          <p:spPr bwMode="auto">
            <a:xfrm flipV="1">
              <a:off x="4780459" y="4050611"/>
              <a:ext cx="1120775" cy="1317625"/>
            </a:xfrm>
            <a:prstGeom prst="curvedConnector2">
              <a:avLst/>
            </a:prstGeom>
            <a:noFill/>
            <a:ln w="19050" cap="flat" cmpd="sng" algn="ctr">
              <a:solidFill>
                <a:srgbClr val="FF0000"/>
              </a:solidFill>
              <a:prstDash val="solid"/>
              <a:round/>
              <a:headEnd type="none" w="med" len="med"/>
              <a:tailEnd type="triangle" w="med" len="med"/>
            </a:ln>
          </p:spPr>
        </p:cxnSp>
        <p:cxnSp>
          <p:nvCxnSpPr>
            <p:cNvPr id="13" name="AutoShape 14"/>
            <p:cNvCxnSpPr>
              <a:cxnSpLocks noChangeShapeType="1"/>
              <a:stCxn id="6" idx="6"/>
              <a:endCxn id="8" idx="3"/>
            </p:cNvCxnSpPr>
            <p:nvPr/>
          </p:nvCxnSpPr>
          <p:spPr bwMode="auto">
            <a:xfrm flipV="1">
              <a:off x="3027859" y="5422211"/>
              <a:ext cx="1622425" cy="250825"/>
            </a:xfrm>
            <a:prstGeom prst="curvedConnector2">
              <a:avLst/>
            </a:prstGeom>
            <a:noFill/>
            <a:ln w="19050" cap="flat" cmpd="sng" algn="ctr">
              <a:solidFill>
                <a:srgbClr val="FF0000"/>
              </a:solidFill>
              <a:prstDash val="solid"/>
              <a:round/>
              <a:headEnd type="none" w="med" len="med"/>
              <a:tailEnd type="triangle" w="med" len="med"/>
            </a:ln>
          </p:spPr>
        </p:cxnSp>
        <p:cxnSp>
          <p:nvCxnSpPr>
            <p:cNvPr id="14" name="AutoShape 20"/>
            <p:cNvCxnSpPr>
              <a:cxnSpLocks noChangeShapeType="1"/>
              <a:stCxn id="6" idx="3"/>
              <a:endCxn id="4" idx="4"/>
            </p:cNvCxnSpPr>
            <p:nvPr/>
          </p:nvCxnSpPr>
          <p:spPr bwMode="auto">
            <a:xfrm rot="16200000" flipV="1">
              <a:off x="1449884" y="4279211"/>
              <a:ext cx="1425575" cy="1470025"/>
            </a:xfrm>
            <a:prstGeom prst="curvedConnector3">
              <a:avLst>
                <a:gd name="adj1" fmla="val -17593"/>
              </a:avLst>
            </a:prstGeom>
            <a:noFill/>
            <a:ln w="9525">
              <a:solidFill>
                <a:schemeClr val="tx1"/>
              </a:solidFill>
              <a:round/>
              <a:headEnd/>
              <a:tailEnd type="triangle" w="med" len="med"/>
            </a:ln>
          </p:spPr>
        </p:cxnSp>
        <p:cxnSp>
          <p:nvCxnSpPr>
            <p:cNvPr id="15" name="AutoShape 22"/>
            <p:cNvCxnSpPr>
              <a:cxnSpLocks noChangeShapeType="1"/>
              <a:stCxn id="4" idx="5"/>
              <a:endCxn id="6" idx="0"/>
            </p:cNvCxnSpPr>
            <p:nvPr/>
          </p:nvCxnSpPr>
          <p:spPr bwMode="auto">
            <a:xfrm rot="16200000" flipH="1">
              <a:off x="1557834" y="4203011"/>
              <a:ext cx="1317625" cy="1470025"/>
            </a:xfrm>
            <a:prstGeom prst="curvedConnector3">
              <a:avLst>
                <a:gd name="adj1" fmla="val 50843"/>
              </a:avLst>
            </a:prstGeom>
            <a:noFill/>
            <a:ln w="19050" cap="flat" cmpd="sng" algn="ctr">
              <a:solidFill>
                <a:srgbClr val="FF0000"/>
              </a:solidFill>
              <a:prstDash val="solid"/>
              <a:round/>
              <a:headEnd type="none" w="med" len="med"/>
              <a:tailEnd type="triangle" w="med" len="med"/>
            </a:ln>
          </p:spPr>
        </p:cxnSp>
        <p:sp>
          <p:nvSpPr>
            <p:cNvPr id="16" name="Text Box 24"/>
            <p:cNvSpPr txBox="1">
              <a:spLocks noChangeArrowheads="1"/>
            </p:cNvSpPr>
            <p:nvPr/>
          </p:nvSpPr>
          <p:spPr bwMode="auto">
            <a:xfrm>
              <a:off x="4628059" y="29298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0.6</a:t>
              </a:r>
              <a:endParaRPr lang="en-US" sz="2400" dirty="0"/>
            </a:p>
          </p:txBody>
        </p:sp>
        <p:sp>
          <p:nvSpPr>
            <p:cNvPr id="17" name="Text Box 25"/>
            <p:cNvSpPr txBox="1">
              <a:spLocks noChangeArrowheads="1"/>
            </p:cNvSpPr>
            <p:nvPr/>
          </p:nvSpPr>
          <p:spPr bwMode="auto">
            <a:xfrm>
              <a:off x="2494459" y="3844236"/>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a:t>
              </a:r>
            </a:p>
          </p:txBody>
        </p:sp>
        <p:sp>
          <p:nvSpPr>
            <p:cNvPr id="18" name="Text Box 27"/>
            <p:cNvSpPr txBox="1">
              <a:spLocks noChangeArrowheads="1"/>
            </p:cNvSpPr>
            <p:nvPr/>
          </p:nvSpPr>
          <p:spPr bwMode="auto">
            <a:xfrm>
              <a:off x="993637" y="5287571"/>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a:t>
              </a:r>
              <a:endParaRPr lang="en-US" sz="2400" dirty="0"/>
            </a:p>
          </p:txBody>
        </p:sp>
        <p:sp>
          <p:nvSpPr>
            <p:cNvPr id="19" name="Text Box 30"/>
            <p:cNvSpPr txBox="1">
              <a:spLocks noChangeArrowheads="1"/>
            </p:cNvSpPr>
            <p:nvPr/>
          </p:nvSpPr>
          <p:spPr bwMode="auto">
            <a:xfrm>
              <a:off x="1030784" y="3960124"/>
              <a:ext cx="305041" cy="461665"/>
            </a:xfrm>
            <a:prstGeom prst="rect">
              <a:avLst/>
            </a:prstGeom>
            <a:noFill/>
            <a:ln w="9525">
              <a:noFill/>
              <a:miter lim="800000"/>
              <a:headEnd/>
              <a:tailEnd/>
            </a:ln>
          </p:spPr>
          <p:txBody>
            <a:bodyPr wrap="none">
              <a:prstTxWarp prst="textNoShape">
                <a:avLst/>
              </a:prstTxWarp>
              <a:spAutoFit/>
            </a:bodyPr>
            <a:lstStyle/>
            <a:p>
              <a:r>
                <a:rPr lang="en-US" sz="2400" dirty="0" err="1"/>
                <a:t>s</a:t>
              </a:r>
              <a:endParaRPr lang="en-US" sz="2400" dirty="0"/>
            </a:p>
          </p:txBody>
        </p:sp>
        <p:sp>
          <p:nvSpPr>
            <p:cNvPr id="20" name="Text Box 31"/>
            <p:cNvSpPr txBox="1">
              <a:spLocks noChangeArrowheads="1"/>
            </p:cNvSpPr>
            <p:nvPr/>
          </p:nvSpPr>
          <p:spPr bwMode="auto">
            <a:xfrm>
              <a:off x="5983783" y="3655324"/>
              <a:ext cx="287759" cy="461665"/>
            </a:xfrm>
            <a:prstGeom prst="rect">
              <a:avLst/>
            </a:prstGeom>
            <a:noFill/>
            <a:ln w="9525">
              <a:noFill/>
              <a:miter lim="800000"/>
              <a:headEnd/>
              <a:tailEnd/>
            </a:ln>
          </p:spPr>
          <p:txBody>
            <a:bodyPr wrap="none">
              <a:prstTxWarp prst="textNoShape">
                <a:avLst/>
              </a:prstTxWarp>
              <a:spAutoFit/>
            </a:bodyPr>
            <a:lstStyle/>
            <a:p>
              <a:r>
                <a:rPr lang="en-US" sz="2400" dirty="0" err="1"/>
                <a:t>t</a:t>
              </a:r>
              <a:endParaRPr lang="en-US" sz="2400" dirty="0"/>
            </a:p>
          </p:txBody>
        </p:sp>
        <p:sp>
          <p:nvSpPr>
            <p:cNvPr id="21" name="Text Box 32"/>
            <p:cNvSpPr txBox="1">
              <a:spLocks noChangeArrowheads="1"/>
            </p:cNvSpPr>
            <p:nvPr/>
          </p:nvSpPr>
          <p:spPr bwMode="auto">
            <a:xfrm>
              <a:off x="2875459" y="2589366"/>
              <a:ext cx="354013" cy="457200"/>
            </a:xfrm>
            <a:prstGeom prst="rect">
              <a:avLst/>
            </a:prstGeom>
            <a:noFill/>
            <a:ln w="9525">
              <a:noFill/>
              <a:miter lim="800000"/>
              <a:headEnd/>
              <a:tailEnd/>
            </a:ln>
          </p:spPr>
          <p:txBody>
            <a:bodyPr wrap="none">
              <a:prstTxWarp prst="textNoShape">
                <a:avLst/>
              </a:prstTxWarp>
              <a:spAutoFit/>
            </a:bodyPr>
            <a:lstStyle/>
            <a:p>
              <a:r>
                <a:rPr lang="en-US" sz="2400" dirty="0" err="1"/>
                <a:t>p</a:t>
              </a:r>
              <a:endParaRPr lang="en-US" sz="2400" dirty="0"/>
            </a:p>
          </p:txBody>
        </p:sp>
        <p:sp>
          <p:nvSpPr>
            <p:cNvPr id="22" name="Text Box 33"/>
            <p:cNvSpPr txBox="1">
              <a:spLocks noChangeArrowheads="1"/>
            </p:cNvSpPr>
            <p:nvPr/>
          </p:nvSpPr>
          <p:spPr bwMode="auto">
            <a:xfrm>
              <a:off x="2875459" y="5596835"/>
              <a:ext cx="354013" cy="457200"/>
            </a:xfrm>
            <a:prstGeom prst="rect">
              <a:avLst/>
            </a:prstGeom>
            <a:noFill/>
            <a:ln w="9525">
              <a:noFill/>
              <a:miter lim="800000"/>
              <a:headEnd/>
              <a:tailEnd/>
            </a:ln>
          </p:spPr>
          <p:txBody>
            <a:bodyPr wrap="none">
              <a:prstTxWarp prst="textNoShape">
                <a:avLst/>
              </a:prstTxWarp>
              <a:spAutoFit/>
            </a:bodyPr>
            <a:lstStyle/>
            <a:p>
              <a:r>
                <a:rPr lang="en-US" sz="2400" dirty="0" err="1"/>
                <a:t>q</a:t>
              </a:r>
              <a:endParaRPr lang="en-US" sz="2400" dirty="0"/>
            </a:p>
          </p:txBody>
        </p:sp>
        <p:sp>
          <p:nvSpPr>
            <p:cNvPr id="23" name="Text Box 34"/>
            <p:cNvSpPr txBox="1">
              <a:spLocks noChangeArrowheads="1"/>
            </p:cNvSpPr>
            <p:nvPr/>
          </p:nvSpPr>
          <p:spPr bwMode="auto">
            <a:xfrm>
              <a:off x="4704259" y="5292036"/>
              <a:ext cx="291967" cy="461665"/>
            </a:xfrm>
            <a:prstGeom prst="rect">
              <a:avLst/>
            </a:prstGeom>
            <a:noFill/>
            <a:ln w="9525">
              <a:noFill/>
              <a:miter lim="800000"/>
              <a:headEnd/>
              <a:tailEnd/>
            </a:ln>
          </p:spPr>
          <p:txBody>
            <a:bodyPr wrap="none">
              <a:prstTxWarp prst="textNoShape">
                <a:avLst/>
              </a:prstTxWarp>
              <a:spAutoFit/>
            </a:bodyPr>
            <a:lstStyle/>
            <a:p>
              <a:r>
                <a:rPr lang="en-US" sz="2400" dirty="0" err="1"/>
                <a:t>r</a:t>
              </a:r>
              <a:endParaRPr lang="en-US" sz="2400" dirty="0"/>
            </a:p>
          </p:txBody>
        </p:sp>
        <p:sp>
          <p:nvSpPr>
            <p:cNvPr id="24" name="Text Box 35"/>
            <p:cNvSpPr txBox="1">
              <a:spLocks noChangeArrowheads="1"/>
            </p:cNvSpPr>
            <p:nvPr/>
          </p:nvSpPr>
          <p:spPr bwMode="auto">
            <a:xfrm>
              <a:off x="5618659" y="46824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0.4</a:t>
              </a:r>
              <a:endParaRPr lang="en-US" sz="2400" dirty="0"/>
            </a:p>
          </p:txBody>
        </p:sp>
        <p:sp>
          <p:nvSpPr>
            <p:cNvPr id="25" name="Text Box 36"/>
            <p:cNvSpPr txBox="1">
              <a:spLocks noChangeArrowheads="1"/>
            </p:cNvSpPr>
            <p:nvPr/>
          </p:nvSpPr>
          <p:spPr bwMode="auto">
            <a:xfrm>
              <a:off x="3561260" y="52158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0.4</a:t>
              </a:r>
              <a:endParaRPr lang="en-US" sz="2400" dirty="0"/>
            </a:p>
          </p:txBody>
        </p:sp>
        <p:sp>
          <p:nvSpPr>
            <p:cNvPr id="26" name="Text Box 37"/>
            <p:cNvSpPr txBox="1">
              <a:spLocks noChangeArrowheads="1"/>
            </p:cNvSpPr>
            <p:nvPr/>
          </p:nvSpPr>
          <p:spPr bwMode="auto">
            <a:xfrm>
              <a:off x="2265859" y="4543380"/>
              <a:ext cx="762000" cy="461665"/>
            </a:xfrm>
            <a:prstGeom prst="rect">
              <a:avLst/>
            </a:prstGeom>
            <a:noFill/>
            <a:ln w="9525">
              <a:noFill/>
              <a:miter lim="800000"/>
              <a:headEnd/>
              <a:tailEnd/>
            </a:ln>
          </p:spPr>
          <p:txBody>
            <a:bodyPr wrap="square">
              <a:prstTxWarp prst="textNoShape">
                <a:avLst/>
              </a:prstTxWarp>
              <a:spAutoFit/>
            </a:bodyPr>
            <a:lstStyle/>
            <a:p>
              <a:r>
                <a:rPr lang="en-US" sz="2400" dirty="0">
                  <a:solidFill>
                    <a:schemeClr val="hlink"/>
                  </a:solidFill>
                </a:rPr>
                <a:t>0.4</a:t>
              </a:r>
              <a:endParaRPr lang="en-US" sz="2400" dirty="0"/>
            </a:p>
          </p:txBody>
        </p:sp>
        <p:sp>
          <p:nvSpPr>
            <p:cNvPr id="27" name="Text Box 38"/>
            <p:cNvSpPr txBox="1">
              <a:spLocks noChangeArrowheads="1"/>
            </p:cNvSpPr>
            <p:nvPr/>
          </p:nvSpPr>
          <p:spPr bwMode="auto">
            <a:xfrm>
              <a:off x="1503859" y="3006035"/>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0.6</a:t>
              </a:r>
              <a:endParaRPr lang="en-US" sz="2400" dirty="0"/>
            </a:p>
          </p:txBody>
        </p:sp>
        <p:sp>
          <p:nvSpPr>
            <p:cNvPr id="28" name="TextBox 27"/>
            <p:cNvSpPr txBox="1"/>
            <p:nvPr/>
          </p:nvSpPr>
          <p:spPr>
            <a:xfrm>
              <a:off x="317841" y="4040570"/>
              <a:ext cx="71294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-1</a:t>
              </a:r>
            </a:p>
          </p:txBody>
        </p:sp>
        <p:sp>
          <p:nvSpPr>
            <p:cNvPr id="29" name="TextBox 28"/>
            <p:cNvSpPr txBox="1"/>
            <p:nvPr/>
          </p:nvSpPr>
          <p:spPr>
            <a:xfrm>
              <a:off x="6378753" y="3725212"/>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1</a:t>
              </a:r>
            </a:p>
          </p:txBody>
        </p:sp>
        <p:sp>
          <p:nvSpPr>
            <p:cNvPr id="30" name="TextBox 29"/>
            <p:cNvSpPr txBox="1"/>
            <p:nvPr/>
          </p:nvSpPr>
          <p:spPr>
            <a:xfrm>
              <a:off x="2706721" y="2404700"/>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sp>
          <p:nvSpPr>
            <p:cNvPr id="31" name="TextBox 30"/>
            <p:cNvSpPr txBox="1"/>
            <p:nvPr/>
          </p:nvSpPr>
          <p:spPr>
            <a:xfrm>
              <a:off x="2706721" y="6054036"/>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sp>
          <p:nvSpPr>
            <p:cNvPr id="32" name="TextBox 31"/>
            <p:cNvSpPr txBox="1"/>
            <p:nvPr/>
          </p:nvSpPr>
          <p:spPr>
            <a:xfrm>
              <a:off x="4383121" y="5673036"/>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grpSp>
      <p:sp>
        <p:nvSpPr>
          <p:cNvPr id="34" name="TextBox 33"/>
          <p:cNvSpPr txBox="1"/>
          <p:nvPr/>
        </p:nvSpPr>
        <p:spPr>
          <a:xfrm>
            <a:off x="6378753" y="1250538"/>
            <a:ext cx="2439771" cy="1569660"/>
          </a:xfrm>
          <a:prstGeom prst="rect">
            <a:avLst/>
          </a:prstGeom>
          <a:solidFill>
            <a:srgbClr val="008000">
              <a:alpha val="50000"/>
            </a:srgbClr>
          </a:solidFill>
        </p:spPr>
        <p:txBody>
          <a:bodyPr wrap="square" rtlCol="0">
            <a:spAutoFit/>
          </a:bodyPr>
          <a:lstStyle/>
          <a:p>
            <a:r>
              <a:rPr lang="en-US" sz="2400" dirty="0"/>
              <a:t>None of the edges on the cycle is at capacity</a:t>
            </a:r>
            <a:endParaRPr lang="en-US" sz="2400" dirty="0">
              <a:solidFill>
                <a:srgbClr val="3366FF"/>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 3: Find Two New Feasible Solutions</a:t>
            </a:r>
          </a:p>
        </p:txBody>
      </p:sp>
      <p:sp>
        <p:nvSpPr>
          <p:cNvPr id="3" name="Content Placeholder 2"/>
          <p:cNvSpPr>
            <a:spLocks noGrp="1"/>
          </p:cNvSpPr>
          <p:nvPr>
            <p:ph idx="1"/>
          </p:nvPr>
        </p:nvSpPr>
        <p:spPr/>
        <p:txBody>
          <a:bodyPr>
            <a:normAutofit/>
          </a:bodyPr>
          <a:lstStyle/>
          <a:p>
            <a:pPr>
              <a:buNone/>
            </a:pPr>
            <a:r>
              <a:rPr lang="en-US" sz="2400" dirty="0"/>
              <a:t>Labels on edges are flows</a:t>
            </a:r>
          </a:p>
        </p:txBody>
      </p:sp>
      <p:grpSp>
        <p:nvGrpSpPr>
          <p:cNvPr id="33" name="Group 32"/>
          <p:cNvGrpSpPr/>
          <p:nvPr/>
        </p:nvGrpSpPr>
        <p:grpSpPr>
          <a:xfrm>
            <a:off x="317841" y="2404700"/>
            <a:ext cx="6703185" cy="4018668"/>
            <a:chOff x="317841" y="2404700"/>
            <a:chExt cx="6703185" cy="4018668"/>
          </a:xfrm>
        </p:grpSpPr>
        <p:sp>
          <p:nvSpPr>
            <p:cNvPr id="4" name="Oval 4"/>
            <p:cNvSpPr>
              <a:spLocks noChangeArrowheads="1"/>
            </p:cNvSpPr>
            <p:nvPr/>
          </p:nvSpPr>
          <p:spPr bwMode="auto">
            <a:xfrm>
              <a:off x="1351459" y="41490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5" name="Oval 5"/>
            <p:cNvSpPr>
              <a:spLocks noChangeArrowheads="1"/>
            </p:cNvSpPr>
            <p:nvPr/>
          </p:nvSpPr>
          <p:spPr bwMode="auto">
            <a:xfrm>
              <a:off x="3027859" y="30822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6" name="Oval 6"/>
            <p:cNvSpPr>
              <a:spLocks noChangeArrowheads="1"/>
            </p:cNvSpPr>
            <p:nvPr/>
          </p:nvSpPr>
          <p:spPr bwMode="auto">
            <a:xfrm>
              <a:off x="2875459" y="55968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7" name="Oval 7"/>
            <p:cNvSpPr>
              <a:spLocks noChangeArrowheads="1"/>
            </p:cNvSpPr>
            <p:nvPr/>
          </p:nvSpPr>
          <p:spPr bwMode="auto">
            <a:xfrm>
              <a:off x="5771059" y="39204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8" name="Oval 8"/>
            <p:cNvSpPr>
              <a:spLocks noChangeArrowheads="1"/>
            </p:cNvSpPr>
            <p:nvPr/>
          </p:nvSpPr>
          <p:spPr bwMode="auto">
            <a:xfrm>
              <a:off x="4628059" y="52920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cxnSp>
          <p:nvCxnSpPr>
            <p:cNvPr id="9" name="AutoShape 10"/>
            <p:cNvCxnSpPr>
              <a:cxnSpLocks noChangeShapeType="1"/>
              <a:stCxn id="4" idx="1"/>
              <a:endCxn id="5" idx="2"/>
            </p:cNvCxnSpPr>
            <p:nvPr/>
          </p:nvCxnSpPr>
          <p:spPr bwMode="auto">
            <a:xfrm rot="16200000">
              <a:off x="1694359" y="2837761"/>
              <a:ext cx="1012825" cy="1654175"/>
            </a:xfrm>
            <a:prstGeom prst="curvedConnector2">
              <a:avLst/>
            </a:prstGeom>
            <a:noFill/>
            <a:ln w="19050" cap="flat" cmpd="sng" algn="ctr">
              <a:solidFill>
                <a:srgbClr val="FF0000"/>
              </a:solidFill>
              <a:prstDash val="solid"/>
              <a:round/>
              <a:headEnd type="none" w="med" len="med"/>
              <a:tailEnd type="triangle" w="med" len="med"/>
            </a:ln>
          </p:spPr>
        </p:cxnSp>
        <p:cxnSp>
          <p:nvCxnSpPr>
            <p:cNvPr id="10" name="AutoShape 11"/>
            <p:cNvCxnSpPr>
              <a:cxnSpLocks noChangeShapeType="1"/>
              <a:stCxn id="5" idx="4"/>
              <a:endCxn id="4" idx="6"/>
            </p:cNvCxnSpPr>
            <p:nvPr/>
          </p:nvCxnSpPr>
          <p:spPr bwMode="auto">
            <a:xfrm rot="5400000">
              <a:off x="1808659" y="2929836"/>
              <a:ext cx="990600" cy="1600200"/>
            </a:xfrm>
            <a:prstGeom prst="curvedConnector2">
              <a:avLst/>
            </a:prstGeom>
            <a:noFill/>
            <a:ln w="9525">
              <a:solidFill>
                <a:schemeClr val="tx1"/>
              </a:solidFill>
              <a:round/>
              <a:headEnd/>
              <a:tailEnd type="triangle" w="med" len="med"/>
            </a:ln>
          </p:spPr>
        </p:cxnSp>
        <p:cxnSp>
          <p:nvCxnSpPr>
            <p:cNvPr id="11" name="AutoShape 12"/>
            <p:cNvCxnSpPr>
              <a:cxnSpLocks noChangeShapeType="1"/>
              <a:stCxn id="5" idx="6"/>
              <a:endCxn id="7" idx="1"/>
            </p:cNvCxnSpPr>
            <p:nvPr/>
          </p:nvCxnSpPr>
          <p:spPr bwMode="auto">
            <a:xfrm>
              <a:off x="3180259" y="3158436"/>
              <a:ext cx="2613025" cy="784225"/>
            </a:xfrm>
            <a:prstGeom prst="curvedConnector2">
              <a:avLst/>
            </a:prstGeom>
            <a:noFill/>
            <a:ln w="19050" cap="flat" cmpd="sng" algn="ctr">
              <a:solidFill>
                <a:srgbClr val="FF0000"/>
              </a:solidFill>
              <a:prstDash val="solid"/>
              <a:round/>
              <a:headEnd type="none" w="med" len="med"/>
              <a:tailEnd type="triangle" w="med" len="med"/>
            </a:ln>
          </p:spPr>
        </p:cxnSp>
        <p:cxnSp>
          <p:nvCxnSpPr>
            <p:cNvPr id="12" name="AutoShape 13"/>
            <p:cNvCxnSpPr>
              <a:cxnSpLocks noChangeShapeType="1"/>
              <a:stCxn id="8" idx="6"/>
              <a:endCxn id="7" idx="5"/>
            </p:cNvCxnSpPr>
            <p:nvPr/>
          </p:nvCxnSpPr>
          <p:spPr bwMode="auto">
            <a:xfrm flipV="1">
              <a:off x="4780459" y="4050611"/>
              <a:ext cx="1120775" cy="1317625"/>
            </a:xfrm>
            <a:prstGeom prst="curvedConnector2">
              <a:avLst/>
            </a:prstGeom>
            <a:noFill/>
            <a:ln w="19050" cap="flat" cmpd="sng" algn="ctr">
              <a:solidFill>
                <a:srgbClr val="FF0000"/>
              </a:solidFill>
              <a:prstDash val="solid"/>
              <a:round/>
              <a:headEnd type="none" w="med" len="med"/>
              <a:tailEnd type="triangle" w="med" len="med"/>
            </a:ln>
          </p:spPr>
        </p:cxnSp>
        <p:cxnSp>
          <p:nvCxnSpPr>
            <p:cNvPr id="13" name="AutoShape 14"/>
            <p:cNvCxnSpPr>
              <a:cxnSpLocks noChangeShapeType="1"/>
              <a:stCxn id="6" idx="6"/>
              <a:endCxn id="8" idx="3"/>
            </p:cNvCxnSpPr>
            <p:nvPr/>
          </p:nvCxnSpPr>
          <p:spPr bwMode="auto">
            <a:xfrm flipV="1">
              <a:off x="3027859" y="5422211"/>
              <a:ext cx="1622425" cy="250825"/>
            </a:xfrm>
            <a:prstGeom prst="curvedConnector2">
              <a:avLst/>
            </a:prstGeom>
            <a:noFill/>
            <a:ln w="19050" cap="flat" cmpd="sng" algn="ctr">
              <a:solidFill>
                <a:srgbClr val="FF0000"/>
              </a:solidFill>
              <a:prstDash val="solid"/>
              <a:round/>
              <a:headEnd type="none" w="med" len="med"/>
              <a:tailEnd type="triangle" w="med" len="med"/>
            </a:ln>
          </p:spPr>
        </p:cxnSp>
        <p:cxnSp>
          <p:nvCxnSpPr>
            <p:cNvPr id="14" name="AutoShape 20"/>
            <p:cNvCxnSpPr>
              <a:cxnSpLocks noChangeShapeType="1"/>
              <a:stCxn id="6" idx="3"/>
              <a:endCxn id="4" idx="4"/>
            </p:cNvCxnSpPr>
            <p:nvPr/>
          </p:nvCxnSpPr>
          <p:spPr bwMode="auto">
            <a:xfrm rot="16200000" flipV="1">
              <a:off x="1449884" y="4279211"/>
              <a:ext cx="1425575" cy="1470025"/>
            </a:xfrm>
            <a:prstGeom prst="curvedConnector3">
              <a:avLst>
                <a:gd name="adj1" fmla="val -17593"/>
              </a:avLst>
            </a:prstGeom>
            <a:noFill/>
            <a:ln w="9525">
              <a:solidFill>
                <a:schemeClr val="tx1"/>
              </a:solidFill>
              <a:round/>
              <a:headEnd/>
              <a:tailEnd type="triangle" w="med" len="med"/>
            </a:ln>
          </p:spPr>
        </p:cxnSp>
        <p:cxnSp>
          <p:nvCxnSpPr>
            <p:cNvPr id="15" name="AutoShape 22"/>
            <p:cNvCxnSpPr>
              <a:cxnSpLocks noChangeShapeType="1"/>
              <a:stCxn id="4" idx="5"/>
              <a:endCxn id="6" idx="0"/>
            </p:cNvCxnSpPr>
            <p:nvPr/>
          </p:nvCxnSpPr>
          <p:spPr bwMode="auto">
            <a:xfrm rot="16200000" flipH="1">
              <a:off x="1557834" y="4203011"/>
              <a:ext cx="1317625" cy="1470025"/>
            </a:xfrm>
            <a:prstGeom prst="curvedConnector3">
              <a:avLst>
                <a:gd name="adj1" fmla="val 50843"/>
              </a:avLst>
            </a:prstGeom>
            <a:noFill/>
            <a:ln w="19050" cap="flat" cmpd="sng" algn="ctr">
              <a:solidFill>
                <a:srgbClr val="FF0000"/>
              </a:solidFill>
              <a:prstDash val="solid"/>
              <a:round/>
              <a:headEnd type="none" w="med" len="med"/>
              <a:tailEnd type="triangle" w="med" len="med"/>
            </a:ln>
          </p:spPr>
        </p:cxnSp>
        <p:sp>
          <p:nvSpPr>
            <p:cNvPr id="16" name="Text Box 24"/>
            <p:cNvSpPr txBox="1">
              <a:spLocks noChangeArrowheads="1"/>
            </p:cNvSpPr>
            <p:nvPr/>
          </p:nvSpPr>
          <p:spPr bwMode="auto">
            <a:xfrm>
              <a:off x="4628059" y="29298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0.6</a:t>
              </a:r>
              <a:endParaRPr lang="en-US" sz="2400" dirty="0"/>
            </a:p>
          </p:txBody>
        </p:sp>
        <p:sp>
          <p:nvSpPr>
            <p:cNvPr id="17" name="Text Box 25"/>
            <p:cNvSpPr txBox="1">
              <a:spLocks noChangeArrowheads="1"/>
            </p:cNvSpPr>
            <p:nvPr/>
          </p:nvSpPr>
          <p:spPr bwMode="auto">
            <a:xfrm>
              <a:off x="2494459" y="3844236"/>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a:t>
              </a:r>
            </a:p>
          </p:txBody>
        </p:sp>
        <p:sp>
          <p:nvSpPr>
            <p:cNvPr id="18" name="Text Box 27"/>
            <p:cNvSpPr txBox="1">
              <a:spLocks noChangeArrowheads="1"/>
            </p:cNvSpPr>
            <p:nvPr/>
          </p:nvSpPr>
          <p:spPr bwMode="auto">
            <a:xfrm>
              <a:off x="993637" y="5287571"/>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a:t>
              </a:r>
              <a:endParaRPr lang="en-US" sz="2400" dirty="0"/>
            </a:p>
          </p:txBody>
        </p:sp>
        <p:sp>
          <p:nvSpPr>
            <p:cNvPr id="19" name="Text Box 30"/>
            <p:cNvSpPr txBox="1">
              <a:spLocks noChangeArrowheads="1"/>
            </p:cNvSpPr>
            <p:nvPr/>
          </p:nvSpPr>
          <p:spPr bwMode="auto">
            <a:xfrm>
              <a:off x="1030784" y="3960124"/>
              <a:ext cx="305041" cy="461665"/>
            </a:xfrm>
            <a:prstGeom prst="rect">
              <a:avLst/>
            </a:prstGeom>
            <a:noFill/>
            <a:ln w="9525">
              <a:noFill/>
              <a:miter lim="800000"/>
              <a:headEnd/>
              <a:tailEnd/>
            </a:ln>
          </p:spPr>
          <p:txBody>
            <a:bodyPr wrap="none">
              <a:prstTxWarp prst="textNoShape">
                <a:avLst/>
              </a:prstTxWarp>
              <a:spAutoFit/>
            </a:bodyPr>
            <a:lstStyle/>
            <a:p>
              <a:r>
                <a:rPr lang="en-US" sz="2400" dirty="0" err="1"/>
                <a:t>s</a:t>
              </a:r>
              <a:endParaRPr lang="en-US" sz="2400" dirty="0"/>
            </a:p>
          </p:txBody>
        </p:sp>
        <p:sp>
          <p:nvSpPr>
            <p:cNvPr id="20" name="Text Box 31"/>
            <p:cNvSpPr txBox="1">
              <a:spLocks noChangeArrowheads="1"/>
            </p:cNvSpPr>
            <p:nvPr/>
          </p:nvSpPr>
          <p:spPr bwMode="auto">
            <a:xfrm>
              <a:off x="5983783" y="3655324"/>
              <a:ext cx="287759" cy="461665"/>
            </a:xfrm>
            <a:prstGeom prst="rect">
              <a:avLst/>
            </a:prstGeom>
            <a:noFill/>
            <a:ln w="9525">
              <a:noFill/>
              <a:miter lim="800000"/>
              <a:headEnd/>
              <a:tailEnd/>
            </a:ln>
          </p:spPr>
          <p:txBody>
            <a:bodyPr wrap="none">
              <a:prstTxWarp prst="textNoShape">
                <a:avLst/>
              </a:prstTxWarp>
              <a:spAutoFit/>
            </a:bodyPr>
            <a:lstStyle/>
            <a:p>
              <a:r>
                <a:rPr lang="en-US" sz="2400" dirty="0" err="1"/>
                <a:t>t</a:t>
              </a:r>
              <a:endParaRPr lang="en-US" sz="2400" dirty="0"/>
            </a:p>
          </p:txBody>
        </p:sp>
        <p:sp>
          <p:nvSpPr>
            <p:cNvPr id="21" name="Text Box 32"/>
            <p:cNvSpPr txBox="1">
              <a:spLocks noChangeArrowheads="1"/>
            </p:cNvSpPr>
            <p:nvPr/>
          </p:nvSpPr>
          <p:spPr bwMode="auto">
            <a:xfrm>
              <a:off x="2875459" y="2589366"/>
              <a:ext cx="354013" cy="457200"/>
            </a:xfrm>
            <a:prstGeom prst="rect">
              <a:avLst/>
            </a:prstGeom>
            <a:noFill/>
            <a:ln w="9525">
              <a:noFill/>
              <a:miter lim="800000"/>
              <a:headEnd/>
              <a:tailEnd/>
            </a:ln>
          </p:spPr>
          <p:txBody>
            <a:bodyPr wrap="none">
              <a:prstTxWarp prst="textNoShape">
                <a:avLst/>
              </a:prstTxWarp>
              <a:spAutoFit/>
            </a:bodyPr>
            <a:lstStyle/>
            <a:p>
              <a:r>
                <a:rPr lang="en-US" sz="2400" dirty="0" err="1"/>
                <a:t>p</a:t>
              </a:r>
              <a:endParaRPr lang="en-US" sz="2400" dirty="0"/>
            </a:p>
          </p:txBody>
        </p:sp>
        <p:sp>
          <p:nvSpPr>
            <p:cNvPr id="22" name="Text Box 33"/>
            <p:cNvSpPr txBox="1">
              <a:spLocks noChangeArrowheads="1"/>
            </p:cNvSpPr>
            <p:nvPr/>
          </p:nvSpPr>
          <p:spPr bwMode="auto">
            <a:xfrm>
              <a:off x="2875459" y="5596835"/>
              <a:ext cx="354013" cy="457200"/>
            </a:xfrm>
            <a:prstGeom prst="rect">
              <a:avLst/>
            </a:prstGeom>
            <a:noFill/>
            <a:ln w="9525">
              <a:noFill/>
              <a:miter lim="800000"/>
              <a:headEnd/>
              <a:tailEnd/>
            </a:ln>
          </p:spPr>
          <p:txBody>
            <a:bodyPr wrap="none">
              <a:prstTxWarp prst="textNoShape">
                <a:avLst/>
              </a:prstTxWarp>
              <a:spAutoFit/>
            </a:bodyPr>
            <a:lstStyle/>
            <a:p>
              <a:r>
                <a:rPr lang="en-US" sz="2400" dirty="0" err="1"/>
                <a:t>q</a:t>
              </a:r>
              <a:endParaRPr lang="en-US" sz="2400" dirty="0"/>
            </a:p>
          </p:txBody>
        </p:sp>
        <p:sp>
          <p:nvSpPr>
            <p:cNvPr id="23" name="Text Box 34"/>
            <p:cNvSpPr txBox="1">
              <a:spLocks noChangeArrowheads="1"/>
            </p:cNvSpPr>
            <p:nvPr/>
          </p:nvSpPr>
          <p:spPr bwMode="auto">
            <a:xfrm>
              <a:off x="4704259" y="5292036"/>
              <a:ext cx="291967" cy="461665"/>
            </a:xfrm>
            <a:prstGeom prst="rect">
              <a:avLst/>
            </a:prstGeom>
            <a:noFill/>
            <a:ln w="9525">
              <a:noFill/>
              <a:miter lim="800000"/>
              <a:headEnd/>
              <a:tailEnd/>
            </a:ln>
          </p:spPr>
          <p:txBody>
            <a:bodyPr wrap="none">
              <a:prstTxWarp prst="textNoShape">
                <a:avLst/>
              </a:prstTxWarp>
              <a:spAutoFit/>
            </a:bodyPr>
            <a:lstStyle/>
            <a:p>
              <a:r>
                <a:rPr lang="en-US" sz="2400" dirty="0" err="1"/>
                <a:t>r</a:t>
              </a:r>
              <a:endParaRPr lang="en-US" sz="2400" dirty="0"/>
            </a:p>
          </p:txBody>
        </p:sp>
        <p:sp>
          <p:nvSpPr>
            <p:cNvPr id="24" name="Text Box 35"/>
            <p:cNvSpPr txBox="1">
              <a:spLocks noChangeArrowheads="1"/>
            </p:cNvSpPr>
            <p:nvPr/>
          </p:nvSpPr>
          <p:spPr bwMode="auto">
            <a:xfrm>
              <a:off x="5618659" y="46824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0.4</a:t>
              </a:r>
              <a:endParaRPr lang="en-US" sz="2400" dirty="0"/>
            </a:p>
          </p:txBody>
        </p:sp>
        <p:sp>
          <p:nvSpPr>
            <p:cNvPr id="25" name="Text Box 36"/>
            <p:cNvSpPr txBox="1">
              <a:spLocks noChangeArrowheads="1"/>
            </p:cNvSpPr>
            <p:nvPr/>
          </p:nvSpPr>
          <p:spPr bwMode="auto">
            <a:xfrm>
              <a:off x="3561260" y="52158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0.4</a:t>
              </a:r>
              <a:endParaRPr lang="en-US" sz="2400" dirty="0"/>
            </a:p>
          </p:txBody>
        </p:sp>
        <p:sp>
          <p:nvSpPr>
            <p:cNvPr id="26" name="Text Box 37"/>
            <p:cNvSpPr txBox="1">
              <a:spLocks noChangeArrowheads="1"/>
            </p:cNvSpPr>
            <p:nvPr/>
          </p:nvSpPr>
          <p:spPr bwMode="auto">
            <a:xfrm>
              <a:off x="2265859" y="4543380"/>
              <a:ext cx="762000" cy="461665"/>
            </a:xfrm>
            <a:prstGeom prst="rect">
              <a:avLst/>
            </a:prstGeom>
            <a:noFill/>
            <a:ln w="9525">
              <a:noFill/>
              <a:miter lim="800000"/>
              <a:headEnd/>
              <a:tailEnd/>
            </a:ln>
          </p:spPr>
          <p:txBody>
            <a:bodyPr wrap="square">
              <a:prstTxWarp prst="textNoShape">
                <a:avLst/>
              </a:prstTxWarp>
              <a:spAutoFit/>
            </a:bodyPr>
            <a:lstStyle/>
            <a:p>
              <a:r>
                <a:rPr lang="en-US" sz="2400" dirty="0">
                  <a:solidFill>
                    <a:schemeClr val="hlink"/>
                  </a:solidFill>
                </a:rPr>
                <a:t>0.4</a:t>
              </a:r>
              <a:endParaRPr lang="en-US" sz="2400" dirty="0"/>
            </a:p>
          </p:txBody>
        </p:sp>
        <p:sp>
          <p:nvSpPr>
            <p:cNvPr id="27" name="Text Box 38"/>
            <p:cNvSpPr txBox="1">
              <a:spLocks noChangeArrowheads="1"/>
            </p:cNvSpPr>
            <p:nvPr/>
          </p:nvSpPr>
          <p:spPr bwMode="auto">
            <a:xfrm>
              <a:off x="1503859" y="3006035"/>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0.6</a:t>
              </a:r>
              <a:endParaRPr lang="en-US" sz="2400" dirty="0"/>
            </a:p>
          </p:txBody>
        </p:sp>
        <p:sp>
          <p:nvSpPr>
            <p:cNvPr id="28" name="TextBox 27"/>
            <p:cNvSpPr txBox="1"/>
            <p:nvPr/>
          </p:nvSpPr>
          <p:spPr>
            <a:xfrm>
              <a:off x="317841" y="4040570"/>
              <a:ext cx="71294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-1</a:t>
              </a:r>
            </a:p>
          </p:txBody>
        </p:sp>
        <p:sp>
          <p:nvSpPr>
            <p:cNvPr id="29" name="TextBox 28"/>
            <p:cNvSpPr txBox="1"/>
            <p:nvPr/>
          </p:nvSpPr>
          <p:spPr>
            <a:xfrm>
              <a:off x="6378753" y="3725212"/>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1</a:t>
              </a:r>
            </a:p>
          </p:txBody>
        </p:sp>
        <p:sp>
          <p:nvSpPr>
            <p:cNvPr id="30" name="TextBox 29"/>
            <p:cNvSpPr txBox="1"/>
            <p:nvPr/>
          </p:nvSpPr>
          <p:spPr>
            <a:xfrm>
              <a:off x="2706721" y="2404700"/>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sp>
          <p:nvSpPr>
            <p:cNvPr id="31" name="TextBox 30"/>
            <p:cNvSpPr txBox="1"/>
            <p:nvPr/>
          </p:nvSpPr>
          <p:spPr>
            <a:xfrm>
              <a:off x="2706721" y="6054036"/>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sp>
          <p:nvSpPr>
            <p:cNvPr id="32" name="TextBox 31"/>
            <p:cNvSpPr txBox="1"/>
            <p:nvPr/>
          </p:nvSpPr>
          <p:spPr>
            <a:xfrm>
              <a:off x="4383121" y="5673036"/>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grpSp>
      <p:sp>
        <p:nvSpPr>
          <p:cNvPr id="34" name="TextBox 33"/>
          <p:cNvSpPr txBox="1"/>
          <p:nvPr/>
        </p:nvSpPr>
        <p:spPr>
          <a:xfrm>
            <a:off x="6378753" y="1250538"/>
            <a:ext cx="2439771" cy="1569660"/>
          </a:xfrm>
          <a:prstGeom prst="rect">
            <a:avLst/>
          </a:prstGeom>
          <a:solidFill>
            <a:srgbClr val="008000">
              <a:alpha val="50000"/>
            </a:srgbClr>
          </a:solidFill>
        </p:spPr>
        <p:txBody>
          <a:bodyPr wrap="square" rtlCol="0">
            <a:spAutoFit/>
          </a:bodyPr>
          <a:lstStyle/>
          <a:p>
            <a:r>
              <a:rPr lang="en-US" sz="2400" dirty="0"/>
              <a:t>None of the edges on the cycle is at capacity</a:t>
            </a:r>
            <a:endParaRPr lang="en-US" sz="2400" dirty="0">
              <a:solidFill>
                <a:srgbClr val="3366FF"/>
              </a:solidFill>
            </a:endParaRPr>
          </a:p>
        </p:txBody>
      </p:sp>
      <p:sp>
        <p:nvSpPr>
          <p:cNvPr id="37" name="TextBox 36"/>
          <p:cNvSpPr txBox="1"/>
          <p:nvPr/>
        </p:nvSpPr>
        <p:spPr>
          <a:xfrm>
            <a:off x="6531153" y="4543380"/>
            <a:ext cx="2439771" cy="1569660"/>
          </a:xfrm>
          <a:prstGeom prst="rect">
            <a:avLst/>
          </a:prstGeom>
          <a:solidFill>
            <a:srgbClr val="008000">
              <a:alpha val="50000"/>
            </a:srgbClr>
          </a:solidFill>
        </p:spPr>
        <p:txBody>
          <a:bodyPr wrap="square" rtlCol="0">
            <a:spAutoFit/>
          </a:bodyPr>
          <a:lstStyle/>
          <a:p>
            <a:r>
              <a:rPr lang="en-US" sz="2400" dirty="0"/>
              <a:t>Strongly used the fact that capacities are integer</a:t>
            </a:r>
            <a:endParaRPr lang="en-US" sz="2400" dirty="0">
              <a:solidFill>
                <a:srgbClr val="3366FF"/>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 3: Find Two New Feasible Solutions</a:t>
            </a:r>
          </a:p>
        </p:txBody>
      </p:sp>
      <p:sp>
        <p:nvSpPr>
          <p:cNvPr id="3" name="Content Placeholder 2"/>
          <p:cNvSpPr>
            <a:spLocks noGrp="1"/>
          </p:cNvSpPr>
          <p:nvPr>
            <p:ph idx="1"/>
          </p:nvPr>
        </p:nvSpPr>
        <p:spPr/>
        <p:txBody>
          <a:bodyPr>
            <a:normAutofit/>
          </a:bodyPr>
          <a:lstStyle/>
          <a:p>
            <a:pPr>
              <a:buNone/>
            </a:pPr>
            <a:r>
              <a:rPr lang="en-US" sz="2400" dirty="0"/>
              <a:t>Labels on edges are flows</a:t>
            </a:r>
          </a:p>
        </p:txBody>
      </p:sp>
      <p:grpSp>
        <p:nvGrpSpPr>
          <p:cNvPr id="33" name="Group 32"/>
          <p:cNvGrpSpPr/>
          <p:nvPr/>
        </p:nvGrpSpPr>
        <p:grpSpPr>
          <a:xfrm>
            <a:off x="317841" y="2404700"/>
            <a:ext cx="6703185" cy="4018668"/>
            <a:chOff x="317841" y="2404700"/>
            <a:chExt cx="6703185" cy="4018668"/>
          </a:xfrm>
        </p:grpSpPr>
        <p:sp>
          <p:nvSpPr>
            <p:cNvPr id="4" name="Oval 4"/>
            <p:cNvSpPr>
              <a:spLocks noChangeArrowheads="1"/>
            </p:cNvSpPr>
            <p:nvPr/>
          </p:nvSpPr>
          <p:spPr bwMode="auto">
            <a:xfrm>
              <a:off x="1351459" y="41490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5" name="Oval 5"/>
            <p:cNvSpPr>
              <a:spLocks noChangeArrowheads="1"/>
            </p:cNvSpPr>
            <p:nvPr/>
          </p:nvSpPr>
          <p:spPr bwMode="auto">
            <a:xfrm>
              <a:off x="3027859" y="30822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6" name="Oval 6"/>
            <p:cNvSpPr>
              <a:spLocks noChangeArrowheads="1"/>
            </p:cNvSpPr>
            <p:nvPr/>
          </p:nvSpPr>
          <p:spPr bwMode="auto">
            <a:xfrm>
              <a:off x="2875459" y="55968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7" name="Oval 7"/>
            <p:cNvSpPr>
              <a:spLocks noChangeArrowheads="1"/>
            </p:cNvSpPr>
            <p:nvPr/>
          </p:nvSpPr>
          <p:spPr bwMode="auto">
            <a:xfrm>
              <a:off x="5771059" y="39204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8" name="Oval 8"/>
            <p:cNvSpPr>
              <a:spLocks noChangeArrowheads="1"/>
            </p:cNvSpPr>
            <p:nvPr/>
          </p:nvSpPr>
          <p:spPr bwMode="auto">
            <a:xfrm>
              <a:off x="4628059" y="52920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cxnSp>
          <p:nvCxnSpPr>
            <p:cNvPr id="9" name="AutoShape 10"/>
            <p:cNvCxnSpPr>
              <a:cxnSpLocks noChangeShapeType="1"/>
              <a:stCxn id="4" idx="1"/>
              <a:endCxn id="5" idx="2"/>
            </p:cNvCxnSpPr>
            <p:nvPr/>
          </p:nvCxnSpPr>
          <p:spPr bwMode="auto">
            <a:xfrm rot="16200000">
              <a:off x="1694359" y="2837761"/>
              <a:ext cx="1012825" cy="1654175"/>
            </a:xfrm>
            <a:prstGeom prst="curvedConnector2">
              <a:avLst/>
            </a:prstGeom>
            <a:noFill/>
            <a:ln w="19050" cap="flat" cmpd="sng" algn="ctr">
              <a:solidFill>
                <a:srgbClr val="FF0000"/>
              </a:solidFill>
              <a:prstDash val="solid"/>
              <a:round/>
              <a:headEnd type="none" w="med" len="med"/>
              <a:tailEnd type="triangle" w="med" len="med"/>
            </a:ln>
          </p:spPr>
        </p:cxnSp>
        <p:cxnSp>
          <p:nvCxnSpPr>
            <p:cNvPr id="10" name="AutoShape 11"/>
            <p:cNvCxnSpPr>
              <a:cxnSpLocks noChangeShapeType="1"/>
              <a:stCxn id="5" idx="4"/>
              <a:endCxn id="4" idx="6"/>
            </p:cNvCxnSpPr>
            <p:nvPr/>
          </p:nvCxnSpPr>
          <p:spPr bwMode="auto">
            <a:xfrm rot="5400000">
              <a:off x="1808659" y="2929836"/>
              <a:ext cx="990600" cy="1600200"/>
            </a:xfrm>
            <a:prstGeom prst="curvedConnector2">
              <a:avLst/>
            </a:prstGeom>
            <a:noFill/>
            <a:ln w="9525">
              <a:solidFill>
                <a:schemeClr val="tx1"/>
              </a:solidFill>
              <a:round/>
              <a:headEnd/>
              <a:tailEnd type="triangle" w="med" len="med"/>
            </a:ln>
          </p:spPr>
        </p:cxnSp>
        <p:cxnSp>
          <p:nvCxnSpPr>
            <p:cNvPr id="11" name="AutoShape 12"/>
            <p:cNvCxnSpPr>
              <a:cxnSpLocks noChangeShapeType="1"/>
              <a:stCxn id="5" idx="6"/>
              <a:endCxn id="7" idx="1"/>
            </p:cNvCxnSpPr>
            <p:nvPr/>
          </p:nvCxnSpPr>
          <p:spPr bwMode="auto">
            <a:xfrm>
              <a:off x="3180259" y="3158436"/>
              <a:ext cx="2613025" cy="784225"/>
            </a:xfrm>
            <a:prstGeom prst="curvedConnector2">
              <a:avLst/>
            </a:prstGeom>
            <a:noFill/>
            <a:ln w="19050" cap="flat" cmpd="sng" algn="ctr">
              <a:solidFill>
                <a:srgbClr val="FF0000"/>
              </a:solidFill>
              <a:prstDash val="solid"/>
              <a:round/>
              <a:headEnd type="none" w="med" len="med"/>
              <a:tailEnd type="triangle" w="med" len="med"/>
            </a:ln>
          </p:spPr>
        </p:cxnSp>
        <p:cxnSp>
          <p:nvCxnSpPr>
            <p:cNvPr id="12" name="AutoShape 13"/>
            <p:cNvCxnSpPr>
              <a:cxnSpLocks noChangeShapeType="1"/>
              <a:stCxn id="8" idx="6"/>
              <a:endCxn id="7" idx="5"/>
            </p:cNvCxnSpPr>
            <p:nvPr/>
          </p:nvCxnSpPr>
          <p:spPr bwMode="auto">
            <a:xfrm flipV="1">
              <a:off x="4780459" y="4050611"/>
              <a:ext cx="1120775" cy="1317625"/>
            </a:xfrm>
            <a:prstGeom prst="curvedConnector2">
              <a:avLst/>
            </a:prstGeom>
            <a:noFill/>
            <a:ln w="19050" cap="flat" cmpd="sng" algn="ctr">
              <a:solidFill>
                <a:srgbClr val="FF0000"/>
              </a:solidFill>
              <a:prstDash val="solid"/>
              <a:round/>
              <a:headEnd type="none" w="med" len="med"/>
              <a:tailEnd type="triangle" w="med" len="med"/>
            </a:ln>
          </p:spPr>
        </p:cxnSp>
        <p:cxnSp>
          <p:nvCxnSpPr>
            <p:cNvPr id="13" name="AutoShape 14"/>
            <p:cNvCxnSpPr>
              <a:cxnSpLocks noChangeShapeType="1"/>
              <a:stCxn id="6" idx="6"/>
              <a:endCxn id="8" idx="3"/>
            </p:cNvCxnSpPr>
            <p:nvPr/>
          </p:nvCxnSpPr>
          <p:spPr bwMode="auto">
            <a:xfrm flipV="1">
              <a:off x="3027859" y="5422211"/>
              <a:ext cx="1622425" cy="250825"/>
            </a:xfrm>
            <a:prstGeom prst="curvedConnector2">
              <a:avLst/>
            </a:prstGeom>
            <a:noFill/>
            <a:ln w="19050" cap="flat" cmpd="sng" algn="ctr">
              <a:solidFill>
                <a:srgbClr val="FF0000"/>
              </a:solidFill>
              <a:prstDash val="solid"/>
              <a:round/>
              <a:headEnd type="none" w="med" len="med"/>
              <a:tailEnd type="triangle" w="med" len="med"/>
            </a:ln>
          </p:spPr>
        </p:cxnSp>
        <p:cxnSp>
          <p:nvCxnSpPr>
            <p:cNvPr id="14" name="AutoShape 20"/>
            <p:cNvCxnSpPr>
              <a:cxnSpLocks noChangeShapeType="1"/>
              <a:stCxn id="6" idx="3"/>
              <a:endCxn id="4" idx="4"/>
            </p:cNvCxnSpPr>
            <p:nvPr/>
          </p:nvCxnSpPr>
          <p:spPr bwMode="auto">
            <a:xfrm rot="16200000" flipV="1">
              <a:off x="1449884" y="4279211"/>
              <a:ext cx="1425575" cy="1470025"/>
            </a:xfrm>
            <a:prstGeom prst="curvedConnector3">
              <a:avLst>
                <a:gd name="adj1" fmla="val -17593"/>
              </a:avLst>
            </a:prstGeom>
            <a:noFill/>
            <a:ln w="9525">
              <a:solidFill>
                <a:schemeClr val="tx1"/>
              </a:solidFill>
              <a:round/>
              <a:headEnd/>
              <a:tailEnd type="triangle" w="med" len="med"/>
            </a:ln>
          </p:spPr>
        </p:cxnSp>
        <p:cxnSp>
          <p:nvCxnSpPr>
            <p:cNvPr id="15" name="AutoShape 22"/>
            <p:cNvCxnSpPr>
              <a:cxnSpLocks noChangeShapeType="1"/>
              <a:stCxn id="4" idx="5"/>
              <a:endCxn id="6" idx="0"/>
            </p:cNvCxnSpPr>
            <p:nvPr/>
          </p:nvCxnSpPr>
          <p:spPr bwMode="auto">
            <a:xfrm rot="16200000" flipH="1">
              <a:off x="1557834" y="4203011"/>
              <a:ext cx="1317625" cy="1470025"/>
            </a:xfrm>
            <a:prstGeom prst="curvedConnector3">
              <a:avLst>
                <a:gd name="adj1" fmla="val 50843"/>
              </a:avLst>
            </a:prstGeom>
            <a:noFill/>
            <a:ln w="19050" cap="flat" cmpd="sng" algn="ctr">
              <a:solidFill>
                <a:srgbClr val="FF0000"/>
              </a:solidFill>
              <a:prstDash val="solid"/>
              <a:round/>
              <a:headEnd type="none" w="med" len="med"/>
              <a:tailEnd type="triangle" w="med" len="med"/>
            </a:ln>
          </p:spPr>
        </p:cxnSp>
        <p:sp>
          <p:nvSpPr>
            <p:cNvPr id="16" name="Text Box 24"/>
            <p:cNvSpPr txBox="1">
              <a:spLocks noChangeArrowheads="1"/>
            </p:cNvSpPr>
            <p:nvPr/>
          </p:nvSpPr>
          <p:spPr bwMode="auto">
            <a:xfrm>
              <a:off x="4628059" y="29298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0.6</a:t>
              </a:r>
              <a:endParaRPr lang="en-US" sz="2400" dirty="0"/>
            </a:p>
          </p:txBody>
        </p:sp>
        <p:sp>
          <p:nvSpPr>
            <p:cNvPr id="17" name="Text Box 25"/>
            <p:cNvSpPr txBox="1">
              <a:spLocks noChangeArrowheads="1"/>
            </p:cNvSpPr>
            <p:nvPr/>
          </p:nvSpPr>
          <p:spPr bwMode="auto">
            <a:xfrm>
              <a:off x="2494459" y="3844236"/>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a:t>
              </a:r>
            </a:p>
          </p:txBody>
        </p:sp>
        <p:sp>
          <p:nvSpPr>
            <p:cNvPr id="18" name="Text Box 27"/>
            <p:cNvSpPr txBox="1">
              <a:spLocks noChangeArrowheads="1"/>
            </p:cNvSpPr>
            <p:nvPr/>
          </p:nvSpPr>
          <p:spPr bwMode="auto">
            <a:xfrm>
              <a:off x="993637" y="5287571"/>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a:t>
              </a:r>
              <a:endParaRPr lang="en-US" sz="2400" dirty="0"/>
            </a:p>
          </p:txBody>
        </p:sp>
        <p:sp>
          <p:nvSpPr>
            <p:cNvPr id="19" name="Text Box 30"/>
            <p:cNvSpPr txBox="1">
              <a:spLocks noChangeArrowheads="1"/>
            </p:cNvSpPr>
            <p:nvPr/>
          </p:nvSpPr>
          <p:spPr bwMode="auto">
            <a:xfrm>
              <a:off x="1030784" y="3960124"/>
              <a:ext cx="305041" cy="461665"/>
            </a:xfrm>
            <a:prstGeom prst="rect">
              <a:avLst/>
            </a:prstGeom>
            <a:noFill/>
            <a:ln w="9525">
              <a:noFill/>
              <a:miter lim="800000"/>
              <a:headEnd/>
              <a:tailEnd/>
            </a:ln>
          </p:spPr>
          <p:txBody>
            <a:bodyPr wrap="none">
              <a:prstTxWarp prst="textNoShape">
                <a:avLst/>
              </a:prstTxWarp>
              <a:spAutoFit/>
            </a:bodyPr>
            <a:lstStyle/>
            <a:p>
              <a:r>
                <a:rPr lang="en-US" sz="2400" dirty="0" err="1"/>
                <a:t>s</a:t>
              </a:r>
              <a:endParaRPr lang="en-US" sz="2400" dirty="0"/>
            </a:p>
          </p:txBody>
        </p:sp>
        <p:sp>
          <p:nvSpPr>
            <p:cNvPr id="20" name="Text Box 31"/>
            <p:cNvSpPr txBox="1">
              <a:spLocks noChangeArrowheads="1"/>
            </p:cNvSpPr>
            <p:nvPr/>
          </p:nvSpPr>
          <p:spPr bwMode="auto">
            <a:xfrm>
              <a:off x="5983783" y="3655324"/>
              <a:ext cx="287759" cy="461665"/>
            </a:xfrm>
            <a:prstGeom prst="rect">
              <a:avLst/>
            </a:prstGeom>
            <a:noFill/>
            <a:ln w="9525">
              <a:noFill/>
              <a:miter lim="800000"/>
              <a:headEnd/>
              <a:tailEnd/>
            </a:ln>
          </p:spPr>
          <p:txBody>
            <a:bodyPr wrap="none">
              <a:prstTxWarp prst="textNoShape">
                <a:avLst/>
              </a:prstTxWarp>
              <a:spAutoFit/>
            </a:bodyPr>
            <a:lstStyle/>
            <a:p>
              <a:r>
                <a:rPr lang="en-US" sz="2400" dirty="0" err="1"/>
                <a:t>t</a:t>
              </a:r>
              <a:endParaRPr lang="en-US" sz="2400" dirty="0"/>
            </a:p>
          </p:txBody>
        </p:sp>
        <p:sp>
          <p:nvSpPr>
            <p:cNvPr id="21" name="Text Box 32"/>
            <p:cNvSpPr txBox="1">
              <a:spLocks noChangeArrowheads="1"/>
            </p:cNvSpPr>
            <p:nvPr/>
          </p:nvSpPr>
          <p:spPr bwMode="auto">
            <a:xfrm>
              <a:off x="2875459" y="2589366"/>
              <a:ext cx="354013" cy="457200"/>
            </a:xfrm>
            <a:prstGeom prst="rect">
              <a:avLst/>
            </a:prstGeom>
            <a:noFill/>
            <a:ln w="9525">
              <a:noFill/>
              <a:miter lim="800000"/>
              <a:headEnd/>
              <a:tailEnd/>
            </a:ln>
          </p:spPr>
          <p:txBody>
            <a:bodyPr wrap="none">
              <a:prstTxWarp prst="textNoShape">
                <a:avLst/>
              </a:prstTxWarp>
              <a:spAutoFit/>
            </a:bodyPr>
            <a:lstStyle/>
            <a:p>
              <a:r>
                <a:rPr lang="en-US" sz="2400" dirty="0" err="1"/>
                <a:t>p</a:t>
              </a:r>
              <a:endParaRPr lang="en-US" sz="2400" dirty="0"/>
            </a:p>
          </p:txBody>
        </p:sp>
        <p:sp>
          <p:nvSpPr>
            <p:cNvPr id="22" name="Text Box 33"/>
            <p:cNvSpPr txBox="1">
              <a:spLocks noChangeArrowheads="1"/>
            </p:cNvSpPr>
            <p:nvPr/>
          </p:nvSpPr>
          <p:spPr bwMode="auto">
            <a:xfrm>
              <a:off x="2875459" y="5596835"/>
              <a:ext cx="354013" cy="457200"/>
            </a:xfrm>
            <a:prstGeom prst="rect">
              <a:avLst/>
            </a:prstGeom>
            <a:noFill/>
            <a:ln w="9525">
              <a:noFill/>
              <a:miter lim="800000"/>
              <a:headEnd/>
              <a:tailEnd/>
            </a:ln>
          </p:spPr>
          <p:txBody>
            <a:bodyPr wrap="none">
              <a:prstTxWarp prst="textNoShape">
                <a:avLst/>
              </a:prstTxWarp>
              <a:spAutoFit/>
            </a:bodyPr>
            <a:lstStyle/>
            <a:p>
              <a:r>
                <a:rPr lang="en-US" sz="2400" dirty="0" err="1"/>
                <a:t>q</a:t>
              </a:r>
              <a:endParaRPr lang="en-US" sz="2400" dirty="0"/>
            </a:p>
          </p:txBody>
        </p:sp>
        <p:sp>
          <p:nvSpPr>
            <p:cNvPr id="23" name="Text Box 34"/>
            <p:cNvSpPr txBox="1">
              <a:spLocks noChangeArrowheads="1"/>
            </p:cNvSpPr>
            <p:nvPr/>
          </p:nvSpPr>
          <p:spPr bwMode="auto">
            <a:xfrm>
              <a:off x="4704259" y="5292036"/>
              <a:ext cx="291967" cy="461665"/>
            </a:xfrm>
            <a:prstGeom prst="rect">
              <a:avLst/>
            </a:prstGeom>
            <a:noFill/>
            <a:ln w="9525">
              <a:noFill/>
              <a:miter lim="800000"/>
              <a:headEnd/>
              <a:tailEnd/>
            </a:ln>
          </p:spPr>
          <p:txBody>
            <a:bodyPr wrap="none">
              <a:prstTxWarp prst="textNoShape">
                <a:avLst/>
              </a:prstTxWarp>
              <a:spAutoFit/>
            </a:bodyPr>
            <a:lstStyle/>
            <a:p>
              <a:r>
                <a:rPr lang="en-US" sz="2400" dirty="0" err="1"/>
                <a:t>r</a:t>
              </a:r>
              <a:endParaRPr lang="en-US" sz="2400" dirty="0"/>
            </a:p>
          </p:txBody>
        </p:sp>
        <p:sp>
          <p:nvSpPr>
            <p:cNvPr id="24" name="Text Box 35"/>
            <p:cNvSpPr txBox="1">
              <a:spLocks noChangeArrowheads="1"/>
            </p:cNvSpPr>
            <p:nvPr/>
          </p:nvSpPr>
          <p:spPr bwMode="auto">
            <a:xfrm>
              <a:off x="5618659" y="46824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0.4</a:t>
              </a:r>
              <a:endParaRPr lang="en-US" sz="2400" dirty="0"/>
            </a:p>
          </p:txBody>
        </p:sp>
        <p:sp>
          <p:nvSpPr>
            <p:cNvPr id="25" name="Text Box 36"/>
            <p:cNvSpPr txBox="1">
              <a:spLocks noChangeArrowheads="1"/>
            </p:cNvSpPr>
            <p:nvPr/>
          </p:nvSpPr>
          <p:spPr bwMode="auto">
            <a:xfrm>
              <a:off x="3561260" y="52158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0.4</a:t>
              </a:r>
              <a:endParaRPr lang="en-US" sz="2400" dirty="0"/>
            </a:p>
          </p:txBody>
        </p:sp>
        <p:sp>
          <p:nvSpPr>
            <p:cNvPr id="26" name="Text Box 37"/>
            <p:cNvSpPr txBox="1">
              <a:spLocks noChangeArrowheads="1"/>
            </p:cNvSpPr>
            <p:nvPr/>
          </p:nvSpPr>
          <p:spPr bwMode="auto">
            <a:xfrm>
              <a:off x="2265859" y="4543380"/>
              <a:ext cx="762000" cy="461665"/>
            </a:xfrm>
            <a:prstGeom prst="rect">
              <a:avLst/>
            </a:prstGeom>
            <a:noFill/>
            <a:ln w="9525">
              <a:noFill/>
              <a:miter lim="800000"/>
              <a:headEnd/>
              <a:tailEnd/>
            </a:ln>
          </p:spPr>
          <p:txBody>
            <a:bodyPr wrap="square">
              <a:prstTxWarp prst="textNoShape">
                <a:avLst/>
              </a:prstTxWarp>
              <a:spAutoFit/>
            </a:bodyPr>
            <a:lstStyle/>
            <a:p>
              <a:r>
                <a:rPr lang="en-US" sz="2400" dirty="0">
                  <a:solidFill>
                    <a:schemeClr val="hlink"/>
                  </a:solidFill>
                </a:rPr>
                <a:t>0.4</a:t>
              </a:r>
              <a:endParaRPr lang="en-US" sz="2400" dirty="0"/>
            </a:p>
          </p:txBody>
        </p:sp>
        <p:sp>
          <p:nvSpPr>
            <p:cNvPr id="27" name="Text Box 38"/>
            <p:cNvSpPr txBox="1">
              <a:spLocks noChangeArrowheads="1"/>
            </p:cNvSpPr>
            <p:nvPr/>
          </p:nvSpPr>
          <p:spPr bwMode="auto">
            <a:xfrm>
              <a:off x="1503859" y="3006035"/>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0.6</a:t>
              </a:r>
              <a:endParaRPr lang="en-US" sz="2400" dirty="0"/>
            </a:p>
          </p:txBody>
        </p:sp>
        <p:sp>
          <p:nvSpPr>
            <p:cNvPr id="28" name="TextBox 27"/>
            <p:cNvSpPr txBox="1"/>
            <p:nvPr/>
          </p:nvSpPr>
          <p:spPr>
            <a:xfrm>
              <a:off x="317841" y="4040570"/>
              <a:ext cx="71294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-1</a:t>
              </a:r>
            </a:p>
          </p:txBody>
        </p:sp>
        <p:sp>
          <p:nvSpPr>
            <p:cNvPr id="29" name="TextBox 28"/>
            <p:cNvSpPr txBox="1"/>
            <p:nvPr/>
          </p:nvSpPr>
          <p:spPr>
            <a:xfrm>
              <a:off x="6378753" y="3725212"/>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1</a:t>
              </a:r>
            </a:p>
          </p:txBody>
        </p:sp>
        <p:sp>
          <p:nvSpPr>
            <p:cNvPr id="30" name="TextBox 29"/>
            <p:cNvSpPr txBox="1"/>
            <p:nvPr/>
          </p:nvSpPr>
          <p:spPr>
            <a:xfrm>
              <a:off x="2706721" y="2404700"/>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sp>
          <p:nvSpPr>
            <p:cNvPr id="31" name="TextBox 30"/>
            <p:cNvSpPr txBox="1"/>
            <p:nvPr/>
          </p:nvSpPr>
          <p:spPr>
            <a:xfrm>
              <a:off x="2706721" y="6054036"/>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sp>
          <p:nvSpPr>
            <p:cNvPr id="32" name="TextBox 31"/>
            <p:cNvSpPr txBox="1"/>
            <p:nvPr/>
          </p:nvSpPr>
          <p:spPr>
            <a:xfrm>
              <a:off x="4383121" y="5673036"/>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grpSp>
      <p:sp>
        <p:nvSpPr>
          <p:cNvPr id="34" name="TextBox 33"/>
          <p:cNvSpPr txBox="1"/>
          <p:nvPr/>
        </p:nvSpPr>
        <p:spPr>
          <a:xfrm>
            <a:off x="6378753" y="1250538"/>
            <a:ext cx="2439771" cy="1200328"/>
          </a:xfrm>
          <a:prstGeom prst="rect">
            <a:avLst/>
          </a:prstGeom>
          <a:solidFill>
            <a:srgbClr val="008000">
              <a:alpha val="50000"/>
            </a:srgbClr>
          </a:solidFill>
        </p:spPr>
        <p:txBody>
          <a:bodyPr wrap="square" rtlCol="0">
            <a:spAutoFit/>
          </a:bodyPr>
          <a:lstStyle/>
          <a:p>
            <a:r>
              <a:rPr lang="en-US" sz="2400" dirty="0"/>
              <a:t>Each edge on the cycle has non-zero flow</a:t>
            </a:r>
            <a:endParaRPr lang="en-US" sz="2400" dirty="0">
              <a:solidFill>
                <a:srgbClr val="3366FF"/>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 3: Find Two New Feasible Solutions</a:t>
            </a:r>
          </a:p>
        </p:txBody>
      </p:sp>
      <p:sp>
        <p:nvSpPr>
          <p:cNvPr id="3" name="Content Placeholder 2"/>
          <p:cNvSpPr>
            <a:spLocks noGrp="1"/>
          </p:cNvSpPr>
          <p:nvPr>
            <p:ph idx="1"/>
          </p:nvPr>
        </p:nvSpPr>
        <p:spPr/>
        <p:txBody>
          <a:bodyPr>
            <a:normAutofit/>
          </a:bodyPr>
          <a:lstStyle/>
          <a:p>
            <a:pPr>
              <a:buNone/>
            </a:pPr>
            <a:r>
              <a:rPr lang="en-US" sz="2400" dirty="0"/>
              <a:t>Labels on edges are flows</a:t>
            </a:r>
          </a:p>
        </p:txBody>
      </p:sp>
      <p:grpSp>
        <p:nvGrpSpPr>
          <p:cNvPr id="33" name="Group 32"/>
          <p:cNvGrpSpPr/>
          <p:nvPr/>
        </p:nvGrpSpPr>
        <p:grpSpPr>
          <a:xfrm>
            <a:off x="317841" y="2404700"/>
            <a:ext cx="6703185" cy="4018668"/>
            <a:chOff x="317841" y="2404700"/>
            <a:chExt cx="6703185" cy="4018668"/>
          </a:xfrm>
        </p:grpSpPr>
        <p:sp>
          <p:nvSpPr>
            <p:cNvPr id="4" name="Oval 4"/>
            <p:cNvSpPr>
              <a:spLocks noChangeArrowheads="1"/>
            </p:cNvSpPr>
            <p:nvPr/>
          </p:nvSpPr>
          <p:spPr bwMode="auto">
            <a:xfrm>
              <a:off x="1351459" y="41490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5" name="Oval 5"/>
            <p:cNvSpPr>
              <a:spLocks noChangeArrowheads="1"/>
            </p:cNvSpPr>
            <p:nvPr/>
          </p:nvSpPr>
          <p:spPr bwMode="auto">
            <a:xfrm>
              <a:off x="3027859" y="30822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6" name="Oval 6"/>
            <p:cNvSpPr>
              <a:spLocks noChangeArrowheads="1"/>
            </p:cNvSpPr>
            <p:nvPr/>
          </p:nvSpPr>
          <p:spPr bwMode="auto">
            <a:xfrm>
              <a:off x="2875459" y="55968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7" name="Oval 7"/>
            <p:cNvSpPr>
              <a:spLocks noChangeArrowheads="1"/>
            </p:cNvSpPr>
            <p:nvPr/>
          </p:nvSpPr>
          <p:spPr bwMode="auto">
            <a:xfrm>
              <a:off x="5771059" y="39204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8" name="Oval 8"/>
            <p:cNvSpPr>
              <a:spLocks noChangeArrowheads="1"/>
            </p:cNvSpPr>
            <p:nvPr/>
          </p:nvSpPr>
          <p:spPr bwMode="auto">
            <a:xfrm>
              <a:off x="4628059" y="52920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cxnSp>
          <p:nvCxnSpPr>
            <p:cNvPr id="9" name="AutoShape 10"/>
            <p:cNvCxnSpPr>
              <a:cxnSpLocks noChangeShapeType="1"/>
              <a:stCxn id="4" idx="1"/>
              <a:endCxn id="5" idx="2"/>
            </p:cNvCxnSpPr>
            <p:nvPr/>
          </p:nvCxnSpPr>
          <p:spPr bwMode="auto">
            <a:xfrm rot="16200000">
              <a:off x="1694359" y="2837761"/>
              <a:ext cx="1012825" cy="1654175"/>
            </a:xfrm>
            <a:prstGeom prst="curvedConnector2">
              <a:avLst/>
            </a:prstGeom>
            <a:noFill/>
            <a:ln w="19050" cap="flat" cmpd="sng" algn="ctr">
              <a:solidFill>
                <a:srgbClr val="FF0000"/>
              </a:solidFill>
              <a:prstDash val="solid"/>
              <a:round/>
              <a:headEnd type="none" w="med" len="med"/>
              <a:tailEnd type="triangle" w="med" len="med"/>
            </a:ln>
          </p:spPr>
        </p:cxnSp>
        <p:cxnSp>
          <p:nvCxnSpPr>
            <p:cNvPr id="10" name="AutoShape 11"/>
            <p:cNvCxnSpPr>
              <a:cxnSpLocks noChangeShapeType="1"/>
              <a:stCxn id="5" idx="4"/>
              <a:endCxn id="4" idx="6"/>
            </p:cNvCxnSpPr>
            <p:nvPr/>
          </p:nvCxnSpPr>
          <p:spPr bwMode="auto">
            <a:xfrm rot="5400000">
              <a:off x="1808659" y="2929836"/>
              <a:ext cx="990600" cy="1600200"/>
            </a:xfrm>
            <a:prstGeom prst="curvedConnector2">
              <a:avLst/>
            </a:prstGeom>
            <a:noFill/>
            <a:ln w="9525">
              <a:solidFill>
                <a:schemeClr val="tx1"/>
              </a:solidFill>
              <a:round/>
              <a:headEnd/>
              <a:tailEnd type="triangle" w="med" len="med"/>
            </a:ln>
          </p:spPr>
        </p:cxnSp>
        <p:cxnSp>
          <p:nvCxnSpPr>
            <p:cNvPr id="11" name="AutoShape 12"/>
            <p:cNvCxnSpPr>
              <a:cxnSpLocks noChangeShapeType="1"/>
              <a:stCxn id="5" idx="6"/>
              <a:endCxn id="7" idx="1"/>
            </p:cNvCxnSpPr>
            <p:nvPr/>
          </p:nvCxnSpPr>
          <p:spPr bwMode="auto">
            <a:xfrm>
              <a:off x="3180259" y="3158436"/>
              <a:ext cx="2613025" cy="784225"/>
            </a:xfrm>
            <a:prstGeom prst="curvedConnector2">
              <a:avLst/>
            </a:prstGeom>
            <a:noFill/>
            <a:ln w="19050" cap="flat" cmpd="sng" algn="ctr">
              <a:solidFill>
                <a:srgbClr val="FF0000"/>
              </a:solidFill>
              <a:prstDash val="solid"/>
              <a:round/>
              <a:headEnd type="none" w="med" len="med"/>
              <a:tailEnd type="triangle" w="med" len="med"/>
            </a:ln>
          </p:spPr>
        </p:cxnSp>
        <p:cxnSp>
          <p:nvCxnSpPr>
            <p:cNvPr id="12" name="AutoShape 13"/>
            <p:cNvCxnSpPr>
              <a:cxnSpLocks noChangeShapeType="1"/>
              <a:stCxn id="8" idx="6"/>
              <a:endCxn id="7" idx="5"/>
            </p:cNvCxnSpPr>
            <p:nvPr/>
          </p:nvCxnSpPr>
          <p:spPr bwMode="auto">
            <a:xfrm flipV="1">
              <a:off x="4780459" y="4050611"/>
              <a:ext cx="1120775" cy="1317625"/>
            </a:xfrm>
            <a:prstGeom prst="curvedConnector2">
              <a:avLst/>
            </a:prstGeom>
            <a:noFill/>
            <a:ln w="19050" cap="flat" cmpd="sng" algn="ctr">
              <a:solidFill>
                <a:srgbClr val="FF0000"/>
              </a:solidFill>
              <a:prstDash val="solid"/>
              <a:round/>
              <a:headEnd type="none" w="med" len="med"/>
              <a:tailEnd type="triangle" w="med" len="med"/>
            </a:ln>
          </p:spPr>
        </p:cxnSp>
        <p:cxnSp>
          <p:nvCxnSpPr>
            <p:cNvPr id="13" name="AutoShape 14"/>
            <p:cNvCxnSpPr>
              <a:cxnSpLocks noChangeShapeType="1"/>
              <a:stCxn id="6" idx="6"/>
              <a:endCxn id="8" idx="3"/>
            </p:cNvCxnSpPr>
            <p:nvPr/>
          </p:nvCxnSpPr>
          <p:spPr bwMode="auto">
            <a:xfrm flipV="1">
              <a:off x="3027859" y="5422211"/>
              <a:ext cx="1622425" cy="250825"/>
            </a:xfrm>
            <a:prstGeom prst="curvedConnector2">
              <a:avLst/>
            </a:prstGeom>
            <a:noFill/>
            <a:ln w="19050" cap="flat" cmpd="sng" algn="ctr">
              <a:solidFill>
                <a:srgbClr val="FF0000"/>
              </a:solidFill>
              <a:prstDash val="solid"/>
              <a:round/>
              <a:headEnd type="none" w="med" len="med"/>
              <a:tailEnd type="triangle" w="med" len="med"/>
            </a:ln>
          </p:spPr>
        </p:cxnSp>
        <p:cxnSp>
          <p:nvCxnSpPr>
            <p:cNvPr id="14" name="AutoShape 20"/>
            <p:cNvCxnSpPr>
              <a:cxnSpLocks noChangeShapeType="1"/>
              <a:stCxn id="6" idx="3"/>
              <a:endCxn id="4" idx="4"/>
            </p:cNvCxnSpPr>
            <p:nvPr/>
          </p:nvCxnSpPr>
          <p:spPr bwMode="auto">
            <a:xfrm rot="16200000" flipV="1">
              <a:off x="1449884" y="4279211"/>
              <a:ext cx="1425575" cy="1470025"/>
            </a:xfrm>
            <a:prstGeom prst="curvedConnector3">
              <a:avLst>
                <a:gd name="adj1" fmla="val -17593"/>
              </a:avLst>
            </a:prstGeom>
            <a:noFill/>
            <a:ln w="9525">
              <a:solidFill>
                <a:schemeClr val="tx1"/>
              </a:solidFill>
              <a:round/>
              <a:headEnd/>
              <a:tailEnd type="triangle" w="med" len="med"/>
            </a:ln>
          </p:spPr>
        </p:cxnSp>
        <p:cxnSp>
          <p:nvCxnSpPr>
            <p:cNvPr id="15" name="AutoShape 22"/>
            <p:cNvCxnSpPr>
              <a:cxnSpLocks noChangeShapeType="1"/>
              <a:stCxn id="4" idx="5"/>
              <a:endCxn id="6" idx="0"/>
            </p:cNvCxnSpPr>
            <p:nvPr/>
          </p:nvCxnSpPr>
          <p:spPr bwMode="auto">
            <a:xfrm rot="16200000" flipH="1">
              <a:off x="1557834" y="4203011"/>
              <a:ext cx="1317625" cy="1470025"/>
            </a:xfrm>
            <a:prstGeom prst="curvedConnector3">
              <a:avLst>
                <a:gd name="adj1" fmla="val 50843"/>
              </a:avLst>
            </a:prstGeom>
            <a:noFill/>
            <a:ln w="19050" cap="flat" cmpd="sng" algn="ctr">
              <a:solidFill>
                <a:srgbClr val="FF0000"/>
              </a:solidFill>
              <a:prstDash val="solid"/>
              <a:round/>
              <a:headEnd type="none" w="med" len="med"/>
              <a:tailEnd type="triangle" w="med" len="med"/>
            </a:ln>
          </p:spPr>
        </p:cxnSp>
        <p:sp>
          <p:nvSpPr>
            <p:cNvPr id="16" name="Text Box 24"/>
            <p:cNvSpPr txBox="1">
              <a:spLocks noChangeArrowheads="1"/>
            </p:cNvSpPr>
            <p:nvPr/>
          </p:nvSpPr>
          <p:spPr bwMode="auto">
            <a:xfrm>
              <a:off x="4628059" y="29298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0.6</a:t>
              </a:r>
              <a:endParaRPr lang="en-US" sz="2400" dirty="0"/>
            </a:p>
          </p:txBody>
        </p:sp>
        <p:sp>
          <p:nvSpPr>
            <p:cNvPr id="17" name="Text Box 25"/>
            <p:cNvSpPr txBox="1">
              <a:spLocks noChangeArrowheads="1"/>
            </p:cNvSpPr>
            <p:nvPr/>
          </p:nvSpPr>
          <p:spPr bwMode="auto">
            <a:xfrm>
              <a:off x="2494459" y="3844236"/>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a:t>
              </a:r>
            </a:p>
          </p:txBody>
        </p:sp>
        <p:sp>
          <p:nvSpPr>
            <p:cNvPr id="18" name="Text Box 27"/>
            <p:cNvSpPr txBox="1">
              <a:spLocks noChangeArrowheads="1"/>
            </p:cNvSpPr>
            <p:nvPr/>
          </p:nvSpPr>
          <p:spPr bwMode="auto">
            <a:xfrm>
              <a:off x="993637" y="5287571"/>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a:t>
              </a:r>
              <a:endParaRPr lang="en-US" sz="2400" dirty="0"/>
            </a:p>
          </p:txBody>
        </p:sp>
        <p:sp>
          <p:nvSpPr>
            <p:cNvPr id="19" name="Text Box 30"/>
            <p:cNvSpPr txBox="1">
              <a:spLocks noChangeArrowheads="1"/>
            </p:cNvSpPr>
            <p:nvPr/>
          </p:nvSpPr>
          <p:spPr bwMode="auto">
            <a:xfrm>
              <a:off x="1030784" y="3960124"/>
              <a:ext cx="305041" cy="461665"/>
            </a:xfrm>
            <a:prstGeom prst="rect">
              <a:avLst/>
            </a:prstGeom>
            <a:noFill/>
            <a:ln w="9525">
              <a:noFill/>
              <a:miter lim="800000"/>
              <a:headEnd/>
              <a:tailEnd/>
            </a:ln>
          </p:spPr>
          <p:txBody>
            <a:bodyPr wrap="none">
              <a:prstTxWarp prst="textNoShape">
                <a:avLst/>
              </a:prstTxWarp>
              <a:spAutoFit/>
            </a:bodyPr>
            <a:lstStyle/>
            <a:p>
              <a:r>
                <a:rPr lang="en-US" sz="2400" dirty="0" err="1"/>
                <a:t>s</a:t>
              </a:r>
              <a:endParaRPr lang="en-US" sz="2400" dirty="0"/>
            </a:p>
          </p:txBody>
        </p:sp>
        <p:sp>
          <p:nvSpPr>
            <p:cNvPr id="20" name="Text Box 31"/>
            <p:cNvSpPr txBox="1">
              <a:spLocks noChangeArrowheads="1"/>
            </p:cNvSpPr>
            <p:nvPr/>
          </p:nvSpPr>
          <p:spPr bwMode="auto">
            <a:xfrm>
              <a:off x="5983783" y="3655324"/>
              <a:ext cx="287759" cy="461665"/>
            </a:xfrm>
            <a:prstGeom prst="rect">
              <a:avLst/>
            </a:prstGeom>
            <a:noFill/>
            <a:ln w="9525">
              <a:noFill/>
              <a:miter lim="800000"/>
              <a:headEnd/>
              <a:tailEnd/>
            </a:ln>
          </p:spPr>
          <p:txBody>
            <a:bodyPr wrap="none">
              <a:prstTxWarp prst="textNoShape">
                <a:avLst/>
              </a:prstTxWarp>
              <a:spAutoFit/>
            </a:bodyPr>
            <a:lstStyle/>
            <a:p>
              <a:r>
                <a:rPr lang="en-US" sz="2400" dirty="0" err="1"/>
                <a:t>t</a:t>
              </a:r>
              <a:endParaRPr lang="en-US" sz="2400" dirty="0"/>
            </a:p>
          </p:txBody>
        </p:sp>
        <p:sp>
          <p:nvSpPr>
            <p:cNvPr id="21" name="Text Box 32"/>
            <p:cNvSpPr txBox="1">
              <a:spLocks noChangeArrowheads="1"/>
            </p:cNvSpPr>
            <p:nvPr/>
          </p:nvSpPr>
          <p:spPr bwMode="auto">
            <a:xfrm>
              <a:off x="2875459" y="2589366"/>
              <a:ext cx="354013" cy="457200"/>
            </a:xfrm>
            <a:prstGeom prst="rect">
              <a:avLst/>
            </a:prstGeom>
            <a:noFill/>
            <a:ln w="9525">
              <a:noFill/>
              <a:miter lim="800000"/>
              <a:headEnd/>
              <a:tailEnd/>
            </a:ln>
          </p:spPr>
          <p:txBody>
            <a:bodyPr wrap="none">
              <a:prstTxWarp prst="textNoShape">
                <a:avLst/>
              </a:prstTxWarp>
              <a:spAutoFit/>
            </a:bodyPr>
            <a:lstStyle/>
            <a:p>
              <a:r>
                <a:rPr lang="en-US" sz="2400" dirty="0" err="1"/>
                <a:t>p</a:t>
              </a:r>
              <a:endParaRPr lang="en-US" sz="2400" dirty="0"/>
            </a:p>
          </p:txBody>
        </p:sp>
        <p:sp>
          <p:nvSpPr>
            <p:cNvPr id="22" name="Text Box 33"/>
            <p:cNvSpPr txBox="1">
              <a:spLocks noChangeArrowheads="1"/>
            </p:cNvSpPr>
            <p:nvPr/>
          </p:nvSpPr>
          <p:spPr bwMode="auto">
            <a:xfrm>
              <a:off x="2875459" y="5596835"/>
              <a:ext cx="354013" cy="457200"/>
            </a:xfrm>
            <a:prstGeom prst="rect">
              <a:avLst/>
            </a:prstGeom>
            <a:noFill/>
            <a:ln w="9525">
              <a:noFill/>
              <a:miter lim="800000"/>
              <a:headEnd/>
              <a:tailEnd/>
            </a:ln>
          </p:spPr>
          <p:txBody>
            <a:bodyPr wrap="none">
              <a:prstTxWarp prst="textNoShape">
                <a:avLst/>
              </a:prstTxWarp>
              <a:spAutoFit/>
            </a:bodyPr>
            <a:lstStyle/>
            <a:p>
              <a:r>
                <a:rPr lang="en-US" sz="2400" dirty="0" err="1"/>
                <a:t>q</a:t>
              </a:r>
              <a:endParaRPr lang="en-US" sz="2400" dirty="0"/>
            </a:p>
          </p:txBody>
        </p:sp>
        <p:sp>
          <p:nvSpPr>
            <p:cNvPr id="23" name="Text Box 34"/>
            <p:cNvSpPr txBox="1">
              <a:spLocks noChangeArrowheads="1"/>
            </p:cNvSpPr>
            <p:nvPr/>
          </p:nvSpPr>
          <p:spPr bwMode="auto">
            <a:xfrm>
              <a:off x="4704259" y="5292036"/>
              <a:ext cx="291967" cy="461665"/>
            </a:xfrm>
            <a:prstGeom prst="rect">
              <a:avLst/>
            </a:prstGeom>
            <a:noFill/>
            <a:ln w="9525">
              <a:noFill/>
              <a:miter lim="800000"/>
              <a:headEnd/>
              <a:tailEnd/>
            </a:ln>
          </p:spPr>
          <p:txBody>
            <a:bodyPr wrap="none">
              <a:prstTxWarp prst="textNoShape">
                <a:avLst/>
              </a:prstTxWarp>
              <a:spAutoFit/>
            </a:bodyPr>
            <a:lstStyle/>
            <a:p>
              <a:r>
                <a:rPr lang="en-US" sz="2400" dirty="0" err="1"/>
                <a:t>r</a:t>
              </a:r>
              <a:endParaRPr lang="en-US" sz="2400" dirty="0"/>
            </a:p>
          </p:txBody>
        </p:sp>
        <p:sp>
          <p:nvSpPr>
            <p:cNvPr id="24" name="Text Box 35"/>
            <p:cNvSpPr txBox="1">
              <a:spLocks noChangeArrowheads="1"/>
            </p:cNvSpPr>
            <p:nvPr/>
          </p:nvSpPr>
          <p:spPr bwMode="auto">
            <a:xfrm>
              <a:off x="5618659" y="46824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0.4</a:t>
              </a:r>
              <a:endParaRPr lang="en-US" sz="2400" dirty="0"/>
            </a:p>
          </p:txBody>
        </p:sp>
        <p:sp>
          <p:nvSpPr>
            <p:cNvPr id="25" name="Text Box 36"/>
            <p:cNvSpPr txBox="1">
              <a:spLocks noChangeArrowheads="1"/>
            </p:cNvSpPr>
            <p:nvPr/>
          </p:nvSpPr>
          <p:spPr bwMode="auto">
            <a:xfrm>
              <a:off x="3561260" y="52158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0.4</a:t>
              </a:r>
              <a:endParaRPr lang="en-US" sz="2400" dirty="0"/>
            </a:p>
          </p:txBody>
        </p:sp>
        <p:sp>
          <p:nvSpPr>
            <p:cNvPr id="26" name="Text Box 37"/>
            <p:cNvSpPr txBox="1">
              <a:spLocks noChangeArrowheads="1"/>
            </p:cNvSpPr>
            <p:nvPr/>
          </p:nvSpPr>
          <p:spPr bwMode="auto">
            <a:xfrm>
              <a:off x="2265859" y="4543380"/>
              <a:ext cx="762000" cy="461665"/>
            </a:xfrm>
            <a:prstGeom prst="rect">
              <a:avLst/>
            </a:prstGeom>
            <a:noFill/>
            <a:ln w="9525">
              <a:noFill/>
              <a:miter lim="800000"/>
              <a:headEnd/>
              <a:tailEnd/>
            </a:ln>
          </p:spPr>
          <p:txBody>
            <a:bodyPr wrap="square">
              <a:prstTxWarp prst="textNoShape">
                <a:avLst/>
              </a:prstTxWarp>
              <a:spAutoFit/>
            </a:bodyPr>
            <a:lstStyle/>
            <a:p>
              <a:r>
                <a:rPr lang="en-US" sz="2400" dirty="0">
                  <a:solidFill>
                    <a:schemeClr val="hlink"/>
                  </a:solidFill>
                </a:rPr>
                <a:t>0.4</a:t>
              </a:r>
              <a:endParaRPr lang="en-US" sz="2400" dirty="0"/>
            </a:p>
          </p:txBody>
        </p:sp>
        <p:sp>
          <p:nvSpPr>
            <p:cNvPr id="27" name="Text Box 38"/>
            <p:cNvSpPr txBox="1">
              <a:spLocks noChangeArrowheads="1"/>
            </p:cNvSpPr>
            <p:nvPr/>
          </p:nvSpPr>
          <p:spPr bwMode="auto">
            <a:xfrm>
              <a:off x="1503859" y="3006035"/>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0.6</a:t>
              </a:r>
              <a:endParaRPr lang="en-US" sz="2400" dirty="0"/>
            </a:p>
          </p:txBody>
        </p:sp>
        <p:sp>
          <p:nvSpPr>
            <p:cNvPr id="28" name="TextBox 27"/>
            <p:cNvSpPr txBox="1"/>
            <p:nvPr/>
          </p:nvSpPr>
          <p:spPr>
            <a:xfrm>
              <a:off x="317841" y="4040570"/>
              <a:ext cx="71294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-1</a:t>
              </a:r>
            </a:p>
          </p:txBody>
        </p:sp>
        <p:sp>
          <p:nvSpPr>
            <p:cNvPr id="29" name="TextBox 28"/>
            <p:cNvSpPr txBox="1"/>
            <p:nvPr/>
          </p:nvSpPr>
          <p:spPr>
            <a:xfrm>
              <a:off x="6378753" y="3725212"/>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1</a:t>
              </a:r>
            </a:p>
          </p:txBody>
        </p:sp>
        <p:sp>
          <p:nvSpPr>
            <p:cNvPr id="30" name="TextBox 29"/>
            <p:cNvSpPr txBox="1"/>
            <p:nvPr/>
          </p:nvSpPr>
          <p:spPr>
            <a:xfrm>
              <a:off x="2706721" y="2404700"/>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sp>
          <p:nvSpPr>
            <p:cNvPr id="31" name="TextBox 30"/>
            <p:cNvSpPr txBox="1"/>
            <p:nvPr/>
          </p:nvSpPr>
          <p:spPr>
            <a:xfrm>
              <a:off x="2706721" y="6054036"/>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sp>
          <p:nvSpPr>
            <p:cNvPr id="32" name="TextBox 31"/>
            <p:cNvSpPr txBox="1"/>
            <p:nvPr/>
          </p:nvSpPr>
          <p:spPr>
            <a:xfrm>
              <a:off x="4383121" y="5673036"/>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grpSp>
      <p:sp>
        <p:nvSpPr>
          <p:cNvPr id="34" name="TextBox 33"/>
          <p:cNvSpPr txBox="1"/>
          <p:nvPr/>
        </p:nvSpPr>
        <p:spPr>
          <a:xfrm>
            <a:off x="6378753" y="1250538"/>
            <a:ext cx="2439771" cy="1200328"/>
          </a:xfrm>
          <a:prstGeom prst="rect">
            <a:avLst/>
          </a:prstGeom>
          <a:solidFill>
            <a:srgbClr val="008000">
              <a:alpha val="50000"/>
            </a:srgbClr>
          </a:solidFill>
        </p:spPr>
        <p:txBody>
          <a:bodyPr wrap="square" rtlCol="0">
            <a:spAutoFit/>
          </a:bodyPr>
          <a:lstStyle/>
          <a:p>
            <a:r>
              <a:rPr lang="en-US" sz="2400" dirty="0"/>
              <a:t>Each edge on the cycle has non-zero flow</a:t>
            </a:r>
            <a:endParaRPr lang="en-US" sz="2400" dirty="0">
              <a:solidFill>
                <a:srgbClr val="3366FF"/>
              </a:solidFill>
            </a:endParaRPr>
          </a:p>
        </p:txBody>
      </p:sp>
      <p:sp>
        <p:nvSpPr>
          <p:cNvPr id="37" name="TextBox 36"/>
          <p:cNvSpPr txBox="1"/>
          <p:nvPr/>
        </p:nvSpPr>
        <p:spPr>
          <a:xfrm>
            <a:off x="6531153" y="4543380"/>
            <a:ext cx="2439771" cy="1569660"/>
          </a:xfrm>
          <a:prstGeom prst="rect">
            <a:avLst/>
          </a:prstGeom>
          <a:solidFill>
            <a:srgbClr val="008000">
              <a:alpha val="50000"/>
            </a:srgbClr>
          </a:solidFill>
        </p:spPr>
        <p:txBody>
          <a:bodyPr wrap="square" rtlCol="0">
            <a:spAutoFit/>
          </a:bodyPr>
          <a:lstStyle/>
          <a:p>
            <a:r>
              <a:rPr lang="en-US" sz="2400" dirty="0"/>
              <a:t>Hence, can increase or decrease the flow on each edge</a:t>
            </a:r>
            <a:endParaRPr lang="en-US" sz="2400" dirty="0">
              <a:solidFill>
                <a:srgbClr val="3366FF"/>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 3: Find Two New Feasible Solutions</a:t>
            </a:r>
          </a:p>
        </p:txBody>
      </p:sp>
      <p:sp>
        <p:nvSpPr>
          <p:cNvPr id="3" name="Content Placeholder 2"/>
          <p:cNvSpPr>
            <a:spLocks noGrp="1"/>
          </p:cNvSpPr>
          <p:nvPr>
            <p:ph idx="1"/>
          </p:nvPr>
        </p:nvSpPr>
        <p:spPr/>
        <p:txBody>
          <a:bodyPr>
            <a:normAutofit/>
          </a:bodyPr>
          <a:lstStyle/>
          <a:p>
            <a:pPr>
              <a:buNone/>
            </a:pPr>
            <a:r>
              <a:rPr lang="en-US" sz="2400" dirty="0"/>
              <a:t>Labels on edges are flows</a:t>
            </a:r>
          </a:p>
        </p:txBody>
      </p:sp>
      <p:grpSp>
        <p:nvGrpSpPr>
          <p:cNvPr id="33" name="Group 32"/>
          <p:cNvGrpSpPr/>
          <p:nvPr/>
        </p:nvGrpSpPr>
        <p:grpSpPr>
          <a:xfrm>
            <a:off x="317841" y="2404700"/>
            <a:ext cx="6703185" cy="4018668"/>
            <a:chOff x="317841" y="2404700"/>
            <a:chExt cx="6703185" cy="4018668"/>
          </a:xfrm>
        </p:grpSpPr>
        <p:sp>
          <p:nvSpPr>
            <p:cNvPr id="4" name="Oval 4"/>
            <p:cNvSpPr>
              <a:spLocks noChangeArrowheads="1"/>
            </p:cNvSpPr>
            <p:nvPr/>
          </p:nvSpPr>
          <p:spPr bwMode="auto">
            <a:xfrm>
              <a:off x="1351459" y="41490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5" name="Oval 5"/>
            <p:cNvSpPr>
              <a:spLocks noChangeArrowheads="1"/>
            </p:cNvSpPr>
            <p:nvPr/>
          </p:nvSpPr>
          <p:spPr bwMode="auto">
            <a:xfrm>
              <a:off x="3027859" y="30822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6" name="Oval 6"/>
            <p:cNvSpPr>
              <a:spLocks noChangeArrowheads="1"/>
            </p:cNvSpPr>
            <p:nvPr/>
          </p:nvSpPr>
          <p:spPr bwMode="auto">
            <a:xfrm>
              <a:off x="2875459" y="55968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7" name="Oval 7"/>
            <p:cNvSpPr>
              <a:spLocks noChangeArrowheads="1"/>
            </p:cNvSpPr>
            <p:nvPr/>
          </p:nvSpPr>
          <p:spPr bwMode="auto">
            <a:xfrm>
              <a:off x="5771059" y="39204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8" name="Oval 8"/>
            <p:cNvSpPr>
              <a:spLocks noChangeArrowheads="1"/>
            </p:cNvSpPr>
            <p:nvPr/>
          </p:nvSpPr>
          <p:spPr bwMode="auto">
            <a:xfrm>
              <a:off x="4628059" y="52920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cxnSp>
          <p:nvCxnSpPr>
            <p:cNvPr id="9" name="AutoShape 10"/>
            <p:cNvCxnSpPr>
              <a:cxnSpLocks noChangeShapeType="1"/>
              <a:stCxn id="4" idx="1"/>
              <a:endCxn id="5" idx="2"/>
            </p:cNvCxnSpPr>
            <p:nvPr/>
          </p:nvCxnSpPr>
          <p:spPr bwMode="auto">
            <a:xfrm rot="16200000">
              <a:off x="1694359" y="2837761"/>
              <a:ext cx="1012825" cy="1654175"/>
            </a:xfrm>
            <a:prstGeom prst="curvedConnector2">
              <a:avLst/>
            </a:prstGeom>
            <a:noFill/>
            <a:ln w="19050" cap="flat" cmpd="sng" algn="ctr">
              <a:solidFill>
                <a:srgbClr val="FF0000"/>
              </a:solidFill>
              <a:prstDash val="solid"/>
              <a:round/>
              <a:headEnd type="none" w="med" len="med"/>
              <a:tailEnd type="triangle" w="med" len="med"/>
            </a:ln>
          </p:spPr>
        </p:cxnSp>
        <p:cxnSp>
          <p:nvCxnSpPr>
            <p:cNvPr id="10" name="AutoShape 11"/>
            <p:cNvCxnSpPr>
              <a:cxnSpLocks noChangeShapeType="1"/>
              <a:stCxn id="5" idx="4"/>
              <a:endCxn id="4" idx="6"/>
            </p:cNvCxnSpPr>
            <p:nvPr/>
          </p:nvCxnSpPr>
          <p:spPr bwMode="auto">
            <a:xfrm rot="5400000">
              <a:off x="1808659" y="2929836"/>
              <a:ext cx="990600" cy="1600200"/>
            </a:xfrm>
            <a:prstGeom prst="curvedConnector2">
              <a:avLst/>
            </a:prstGeom>
            <a:noFill/>
            <a:ln w="9525">
              <a:solidFill>
                <a:schemeClr val="tx1"/>
              </a:solidFill>
              <a:round/>
              <a:headEnd/>
              <a:tailEnd type="triangle" w="med" len="med"/>
            </a:ln>
          </p:spPr>
        </p:cxnSp>
        <p:cxnSp>
          <p:nvCxnSpPr>
            <p:cNvPr id="11" name="AutoShape 12"/>
            <p:cNvCxnSpPr>
              <a:cxnSpLocks noChangeShapeType="1"/>
              <a:stCxn id="5" idx="6"/>
              <a:endCxn id="7" idx="1"/>
            </p:cNvCxnSpPr>
            <p:nvPr/>
          </p:nvCxnSpPr>
          <p:spPr bwMode="auto">
            <a:xfrm>
              <a:off x="3180259" y="3158436"/>
              <a:ext cx="2613025" cy="784225"/>
            </a:xfrm>
            <a:prstGeom prst="curvedConnector2">
              <a:avLst/>
            </a:prstGeom>
            <a:noFill/>
            <a:ln w="19050" cap="flat" cmpd="sng" algn="ctr">
              <a:solidFill>
                <a:srgbClr val="FF0000"/>
              </a:solidFill>
              <a:prstDash val="solid"/>
              <a:round/>
              <a:headEnd type="none" w="med" len="med"/>
              <a:tailEnd type="triangle" w="med" len="med"/>
            </a:ln>
          </p:spPr>
        </p:cxnSp>
        <p:cxnSp>
          <p:nvCxnSpPr>
            <p:cNvPr id="12" name="AutoShape 13"/>
            <p:cNvCxnSpPr>
              <a:cxnSpLocks noChangeShapeType="1"/>
              <a:stCxn id="8" idx="6"/>
              <a:endCxn id="7" idx="5"/>
            </p:cNvCxnSpPr>
            <p:nvPr/>
          </p:nvCxnSpPr>
          <p:spPr bwMode="auto">
            <a:xfrm flipV="1">
              <a:off x="4780459" y="4050611"/>
              <a:ext cx="1120775" cy="1317625"/>
            </a:xfrm>
            <a:prstGeom prst="curvedConnector2">
              <a:avLst/>
            </a:prstGeom>
            <a:noFill/>
            <a:ln w="19050" cap="flat" cmpd="sng" algn="ctr">
              <a:solidFill>
                <a:srgbClr val="FF0000"/>
              </a:solidFill>
              <a:prstDash val="solid"/>
              <a:round/>
              <a:headEnd type="none" w="med" len="med"/>
              <a:tailEnd type="triangle" w="med" len="med"/>
            </a:ln>
          </p:spPr>
        </p:cxnSp>
        <p:cxnSp>
          <p:nvCxnSpPr>
            <p:cNvPr id="13" name="AutoShape 14"/>
            <p:cNvCxnSpPr>
              <a:cxnSpLocks noChangeShapeType="1"/>
              <a:stCxn id="6" idx="6"/>
              <a:endCxn id="8" idx="3"/>
            </p:cNvCxnSpPr>
            <p:nvPr/>
          </p:nvCxnSpPr>
          <p:spPr bwMode="auto">
            <a:xfrm flipV="1">
              <a:off x="3027859" y="5422211"/>
              <a:ext cx="1622425" cy="250825"/>
            </a:xfrm>
            <a:prstGeom prst="curvedConnector2">
              <a:avLst/>
            </a:prstGeom>
            <a:noFill/>
            <a:ln w="19050" cap="flat" cmpd="sng" algn="ctr">
              <a:solidFill>
                <a:srgbClr val="FF0000"/>
              </a:solidFill>
              <a:prstDash val="solid"/>
              <a:round/>
              <a:headEnd type="none" w="med" len="med"/>
              <a:tailEnd type="triangle" w="med" len="med"/>
            </a:ln>
          </p:spPr>
        </p:cxnSp>
        <p:cxnSp>
          <p:nvCxnSpPr>
            <p:cNvPr id="14" name="AutoShape 20"/>
            <p:cNvCxnSpPr>
              <a:cxnSpLocks noChangeShapeType="1"/>
              <a:stCxn id="6" idx="3"/>
              <a:endCxn id="4" idx="4"/>
            </p:cNvCxnSpPr>
            <p:nvPr/>
          </p:nvCxnSpPr>
          <p:spPr bwMode="auto">
            <a:xfrm rot="16200000" flipV="1">
              <a:off x="1449884" y="4279211"/>
              <a:ext cx="1425575" cy="1470025"/>
            </a:xfrm>
            <a:prstGeom prst="curvedConnector3">
              <a:avLst>
                <a:gd name="adj1" fmla="val -17593"/>
              </a:avLst>
            </a:prstGeom>
            <a:noFill/>
            <a:ln w="9525">
              <a:solidFill>
                <a:schemeClr val="tx1"/>
              </a:solidFill>
              <a:round/>
              <a:headEnd/>
              <a:tailEnd type="triangle" w="med" len="med"/>
            </a:ln>
          </p:spPr>
        </p:cxnSp>
        <p:cxnSp>
          <p:nvCxnSpPr>
            <p:cNvPr id="15" name="AutoShape 22"/>
            <p:cNvCxnSpPr>
              <a:cxnSpLocks noChangeShapeType="1"/>
              <a:stCxn id="4" idx="5"/>
              <a:endCxn id="6" idx="0"/>
            </p:cNvCxnSpPr>
            <p:nvPr/>
          </p:nvCxnSpPr>
          <p:spPr bwMode="auto">
            <a:xfrm rot="16200000" flipH="1">
              <a:off x="1557834" y="4203011"/>
              <a:ext cx="1317625" cy="1470025"/>
            </a:xfrm>
            <a:prstGeom prst="curvedConnector3">
              <a:avLst>
                <a:gd name="adj1" fmla="val 50843"/>
              </a:avLst>
            </a:prstGeom>
            <a:noFill/>
            <a:ln w="19050" cap="flat" cmpd="sng" algn="ctr">
              <a:solidFill>
                <a:srgbClr val="FF0000"/>
              </a:solidFill>
              <a:prstDash val="solid"/>
              <a:round/>
              <a:headEnd type="none" w="med" len="med"/>
              <a:tailEnd type="triangle" w="med" len="med"/>
            </a:ln>
          </p:spPr>
        </p:cxnSp>
        <p:sp>
          <p:nvSpPr>
            <p:cNvPr id="16" name="Text Box 24"/>
            <p:cNvSpPr txBox="1">
              <a:spLocks noChangeArrowheads="1"/>
            </p:cNvSpPr>
            <p:nvPr/>
          </p:nvSpPr>
          <p:spPr bwMode="auto">
            <a:xfrm>
              <a:off x="4628059" y="29298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0.6</a:t>
              </a:r>
              <a:endParaRPr lang="en-US" sz="2400" dirty="0"/>
            </a:p>
          </p:txBody>
        </p:sp>
        <p:sp>
          <p:nvSpPr>
            <p:cNvPr id="17" name="Text Box 25"/>
            <p:cNvSpPr txBox="1">
              <a:spLocks noChangeArrowheads="1"/>
            </p:cNvSpPr>
            <p:nvPr/>
          </p:nvSpPr>
          <p:spPr bwMode="auto">
            <a:xfrm>
              <a:off x="2494459" y="3844236"/>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a:t>
              </a:r>
            </a:p>
          </p:txBody>
        </p:sp>
        <p:sp>
          <p:nvSpPr>
            <p:cNvPr id="18" name="Text Box 27"/>
            <p:cNvSpPr txBox="1">
              <a:spLocks noChangeArrowheads="1"/>
            </p:cNvSpPr>
            <p:nvPr/>
          </p:nvSpPr>
          <p:spPr bwMode="auto">
            <a:xfrm>
              <a:off x="993637" y="5287571"/>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a:t>
              </a:r>
              <a:endParaRPr lang="en-US" sz="2400" dirty="0"/>
            </a:p>
          </p:txBody>
        </p:sp>
        <p:sp>
          <p:nvSpPr>
            <p:cNvPr id="19" name="Text Box 30"/>
            <p:cNvSpPr txBox="1">
              <a:spLocks noChangeArrowheads="1"/>
            </p:cNvSpPr>
            <p:nvPr/>
          </p:nvSpPr>
          <p:spPr bwMode="auto">
            <a:xfrm>
              <a:off x="1030784" y="3960124"/>
              <a:ext cx="305041" cy="461665"/>
            </a:xfrm>
            <a:prstGeom prst="rect">
              <a:avLst/>
            </a:prstGeom>
            <a:noFill/>
            <a:ln w="9525">
              <a:noFill/>
              <a:miter lim="800000"/>
              <a:headEnd/>
              <a:tailEnd/>
            </a:ln>
          </p:spPr>
          <p:txBody>
            <a:bodyPr wrap="none">
              <a:prstTxWarp prst="textNoShape">
                <a:avLst/>
              </a:prstTxWarp>
              <a:spAutoFit/>
            </a:bodyPr>
            <a:lstStyle/>
            <a:p>
              <a:r>
                <a:rPr lang="en-US" sz="2400" dirty="0" err="1"/>
                <a:t>s</a:t>
              </a:r>
              <a:endParaRPr lang="en-US" sz="2400" dirty="0"/>
            </a:p>
          </p:txBody>
        </p:sp>
        <p:sp>
          <p:nvSpPr>
            <p:cNvPr id="20" name="Text Box 31"/>
            <p:cNvSpPr txBox="1">
              <a:spLocks noChangeArrowheads="1"/>
            </p:cNvSpPr>
            <p:nvPr/>
          </p:nvSpPr>
          <p:spPr bwMode="auto">
            <a:xfrm>
              <a:off x="5983783" y="3655324"/>
              <a:ext cx="287759" cy="461665"/>
            </a:xfrm>
            <a:prstGeom prst="rect">
              <a:avLst/>
            </a:prstGeom>
            <a:noFill/>
            <a:ln w="9525">
              <a:noFill/>
              <a:miter lim="800000"/>
              <a:headEnd/>
              <a:tailEnd/>
            </a:ln>
          </p:spPr>
          <p:txBody>
            <a:bodyPr wrap="none">
              <a:prstTxWarp prst="textNoShape">
                <a:avLst/>
              </a:prstTxWarp>
              <a:spAutoFit/>
            </a:bodyPr>
            <a:lstStyle/>
            <a:p>
              <a:r>
                <a:rPr lang="en-US" sz="2400" dirty="0" err="1"/>
                <a:t>t</a:t>
              </a:r>
              <a:endParaRPr lang="en-US" sz="2400" dirty="0"/>
            </a:p>
          </p:txBody>
        </p:sp>
        <p:sp>
          <p:nvSpPr>
            <p:cNvPr id="21" name="Text Box 32"/>
            <p:cNvSpPr txBox="1">
              <a:spLocks noChangeArrowheads="1"/>
            </p:cNvSpPr>
            <p:nvPr/>
          </p:nvSpPr>
          <p:spPr bwMode="auto">
            <a:xfrm>
              <a:off x="2875459" y="2589366"/>
              <a:ext cx="354013" cy="457200"/>
            </a:xfrm>
            <a:prstGeom prst="rect">
              <a:avLst/>
            </a:prstGeom>
            <a:noFill/>
            <a:ln w="9525">
              <a:noFill/>
              <a:miter lim="800000"/>
              <a:headEnd/>
              <a:tailEnd/>
            </a:ln>
          </p:spPr>
          <p:txBody>
            <a:bodyPr wrap="none">
              <a:prstTxWarp prst="textNoShape">
                <a:avLst/>
              </a:prstTxWarp>
              <a:spAutoFit/>
            </a:bodyPr>
            <a:lstStyle/>
            <a:p>
              <a:r>
                <a:rPr lang="en-US" sz="2400" dirty="0" err="1"/>
                <a:t>p</a:t>
              </a:r>
              <a:endParaRPr lang="en-US" sz="2400" dirty="0"/>
            </a:p>
          </p:txBody>
        </p:sp>
        <p:sp>
          <p:nvSpPr>
            <p:cNvPr id="22" name="Text Box 33"/>
            <p:cNvSpPr txBox="1">
              <a:spLocks noChangeArrowheads="1"/>
            </p:cNvSpPr>
            <p:nvPr/>
          </p:nvSpPr>
          <p:spPr bwMode="auto">
            <a:xfrm>
              <a:off x="2875459" y="5596835"/>
              <a:ext cx="354013" cy="457200"/>
            </a:xfrm>
            <a:prstGeom prst="rect">
              <a:avLst/>
            </a:prstGeom>
            <a:noFill/>
            <a:ln w="9525">
              <a:noFill/>
              <a:miter lim="800000"/>
              <a:headEnd/>
              <a:tailEnd/>
            </a:ln>
          </p:spPr>
          <p:txBody>
            <a:bodyPr wrap="none">
              <a:prstTxWarp prst="textNoShape">
                <a:avLst/>
              </a:prstTxWarp>
              <a:spAutoFit/>
            </a:bodyPr>
            <a:lstStyle/>
            <a:p>
              <a:r>
                <a:rPr lang="en-US" sz="2400" dirty="0" err="1"/>
                <a:t>q</a:t>
              </a:r>
              <a:endParaRPr lang="en-US" sz="2400" dirty="0"/>
            </a:p>
          </p:txBody>
        </p:sp>
        <p:sp>
          <p:nvSpPr>
            <p:cNvPr id="23" name="Text Box 34"/>
            <p:cNvSpPr txBox="1">
              <a:spLocks noChangeArrowheads="1"/>
            </p:cNvSpPr>
            <p:nvPr/>
          </p:nvSpPr>
          <p:spPr bwMode="auto">
            <a:xfrm>
              <a:off x="4704259" y="5292036"/>
              <a:ext cx="291967" cy="461665"/>
            </a:xfrm>
            <a:prstGeom prst="rect">
              <a:avLst/>
            </a:prstGeom>
            <a:noFill/>
            <a:ln w="9525">
              <a:noFill/>
              <a:miter lim="800000"/>
              <a:headEnd/>
              <a:tailEnd/>
            </a:ln>
          </p:spPr>
          <p:txBody>
            <a:bodyPr wrap="none">
              <a:prstTxWarp prst="textNoShape">
                <a:avLst/>
              </a:prstTxWarp>
              <a:spAutoFit/>
            </a:bodyPr>
            <a:lstStyle/>
            <a:p>
              <a:r>
                <a:rPr lang="en-US" sz="2400" dirty="0" err="1"/>
                <a:t>r</a:t>
              </a:r>
              <a:endParaRPr lang="en-US" sz="2400" dirty="0"/>
            </a:p>
          </p:txBody>
        </p:sp>
        <p:sp>
          <p:nvSpPr>
            <p:cNvPr id="24" name="Text Box 35"/>
            <p:cNvSpPr txBox="1">
              <a:spLocks noChangeArrowheads="1"/>
            </p:cNvSpPr>
            <p:nvPr/>
          </p:nvSpPr>
          <p:spPr bwMode="auto">
            <a:xfrm>
              <a:off x="5618659" y="46824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0.4</a:t>
              </a:r>
              <a:endParaRPr lang="en-US" sz="2400" dirty="0"/>
            </a:p>
          </p:txBody>
        </p:sp>
        <p:sp>
          <p:nvSpPr>
            <p:cNvPr id="25" name="Text Box 36"/>
            <p:cNvSpPr txBox="1">
              <a:spLocks noChangeArrowheads="1"/>
            </p:cNvSpPr>
            <p:nvPr/>
          </p:nvSpPr>
          <p:spPr bwMode="auto">
            <a:xfrm>
              <a:off x="3561260" y="52158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0.4</a:t>
              </a:r>
              <a:endParaRPr lang="en-US" sz="2400" dirty="0"/>
            </a:p>
          </p:txBody>
        </p:sp>
        <p:sp>
          <p:nvSpPr>
            <p:cNvPr id="26" name="Text Box 37"/>
            <p:cNvSpPr txBox="1">
              <a:spLocks noChangeArrowheads="1"/>
            </p:cNvSpPr>
            <p:nvPr/>
          </p:nvSpPr>
          <p:spPr bwMode="auto">
            <a:xfrm>
              <a:off x="2265859" y="4543380"/>
              <a:ext cx="762000" cy="461665"/>
            </a:xfrm>
            <a:prstGeom prst="rect">
              <a:avLst/>
            </a:prstGeom>
            <a:noFill/>
            <a:ln w="9525">
              <a:noFill/>
              <a:miter lim="800000"/>
              <a:headEnd/>
              <a:tailEnd/>
            </a:ln>
          </p:spPr>
          <p:txBody>
            <a:bodyPr wrap="square">
              <a:prstTxWarp prst="textNoShape">
                <a:avLst/>
              </a:prstTxWarp>
              <a:spAutoFit/>
            </a:bodyPr>
            <a:lstStyle/>
            <a:p>
              <a:r>
                <a:rPr lang="en-US" sz="2400" dirty="0">
                  <a:solidFill>
                    <a:schemeClr val="hlink"/>
                  </a:solidFill>
                </a:rPr>
                <a:t>0.4</a:t>
              </a:r>
              <a:endParaRPr lang="en-US" sz="2400" dirty="0"/>
            </a:p>
          </p:txBody>
        </p:sp>
        <p:sp>
          <p:nvSpPr>
            <p:cNvPr id="27" name="Text Box 38"/>
            <p:cNvSpPr txBox="1">
              <a:spLocks noChangeArrowheads="1"/>
            </p:cNvSpPr>
            <p:nvPr/>
          </p:nvSpPr>
          <p:spPr bwMode="auto">
            <a:xfrm>
              <a:off x="1503859" y="3006035"/>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0.6</a:t>
              </a:r>
              <a:endParaRPr lang="en-US" sz="2400" dirty="0"/>
            </a:p>
          </p:txBody>
        </p:sp>
        <p:sp>
          <p:nvSpPr>
            <p:cNvPr id="28" name="TextBox 27"/>
            <p:cNvSpPr txBox="1"/>
            <p:nvPr/>
          </p:nvSpPr>
          <p:spPr>
            <a:xfrm>
              <a:off x="317841" y="4040570"/>
              <a:ext cx="71294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-1</a:t>
              </a:r>
            </a:p>
          </p:txBody>
        </p:sp>
        <p:sp>
          <p:nvSpPr>
            <p:cNvPr id="29" name="TextBox 28"/>
            <p:cNvSpPr txBox="1"/>
            <p:nvPr/>
          </p:nvSpPr>
          <p:spPr>
            <a:xfrm>
              <a:off x="6378753" y="3725212"/>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1</a:t>
              </a:r>
            </a:p>
          </p:txBody>
        </p:sp>
        <p:sp>
          <p:nvSpPr>
            <p:cNvPr id="30" name="TextBox 29"/>
            <p:cNvSpPr txBox="1"/>
            <p:nvPr/>
          </p:nvSpPr>
          <p:spPr>
            <a:xfrm>
              <a:off x="2706721" y="2404700"/>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sp>
          <p:nvSpPr>
            <p:cNvPr id="31" name="TextBox 30"/>
            <p:cNvSpPr txBox="1"/>
            <p:nvPr/>
          </p:nvSpPr>
          <p:spPr>
            <a:xfrm>
              <a:off x="2706721" y="6054036"/>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sp>
          <p:nvSpPr>
            <p:cNvPr id="32" name="TextBox 31"/>
            <p:cNvSpPr txBox="1"/>
            <p:nvPr/>
          </p:nvSpPr>
          <p:spPr>
            <a:xfrm>
              <a:off x="4383121" y="5673036"/>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grpSp>
      <p:sp>
        <p:nvSpPr>
          <p:cNvPr id="34" name="TextBox 33"/>
          <p:cNvSpPr txBox="1"/>
          <p:nvPr/>
        </p:nvSpPr>
        <p:spPr>
          <a:xfrm>
            <a:off x="6378753" y="1250538"/>
            <a:ext cx="2439771" cy="1200328"/>
          </a:xfrm>
          <a:prstGeom prst="rect">
            <a:avLst/>
          </a:prstGeom>
          <a:solidFill>
            <a:srgbClr val="008000">
              <a:alpha val="50000"/>
            </a:srgbClr>
          </a:solidFill>
        </p:spPr>
        <p:txBody>
          <a:bodyPr wrap="square" rtlCol="0">
            <a:spAutoFit/>
          </a:bodyPr>
          <a:lstStyle/>
          <a:p>
            <a:r>
              <a:rPr lang="en-US" sz="2400" dirty="0"/>
              <a:t>Send some flow (say 0.1) “clockwise”</a:t>
            </a:r>
            <a:endParaRPr lang="en-US" sz="2400" dirty="0">
              <a:solidFill>
                <a:srgbClr val="3366FF"/>
              </a:solidFill>
            </a:endParaRPr>
          </a:p>
        </p:txBody>
      </p:sp>
      <p:sp>
        <p:nvSpPr>
          <p:cNvPr id="45" name="Freeform 44"/>
          <p:cNvSpPr/>
          <p:nvPr/>
        </p:nvSpPr>
        <p:spPr>
          <a:xfrm>
            <a:off x="2693319" y="3445043"/>
            <a:ext cx="2589731" cy="1769807"/>
          </a:xfrm>
          <a:custGeom>
            <a:avLst/>
            <a:gdLst>
              <a:gd name="connsiteX0" fmla="*/ 779172 w 2589731"/>
              <a:gd name="connsiteY0" fmla="*/ 0 h 1769807"/>
              <a:gd name="connsiteX1" fmla="*/ 2116824 w 2589731"/>
              <a:gd name="connsiteY1" fmla="*/ 216160 h 1769807"/>
              <a:gd name="connsiteX2" fmla="*/ 2454615 w 2589731"/>
              <a:gd name="connsiteY2" fmla="*/ 1121328 h 1769807"/>
              <a:gd name="connsiteX3" fmla="*/ 1306125 w 2589731"/>
              <a:gd name="connsiteY3" fmla="*/ 1756297 h 1769807"/>
              <a:gd name="connsiteX4" fmla="*/ 157636 w 2589731"/>
              <a:gd name="connsiteY4" fmla="*/ 1202388 h 1769807"/>
              <a:gd name="connsiteX5" fmla="*/ 360311 w 2589731"/>
              <a:gd name="connsiteY5" fmla="*/ 418809 h 1769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89731" h="1769807">
                <a:moveTo>
                  <a:pt x="779172" y="0"/>
                </a:moveTo>
                <a:cubicBezTo>
                  <a:pt x="1308378" y="14636"/>
                  <a:pt x="1837584" y="29272"/>
                  <a:pt x="2116824" y="216160"/>
                </a:cubicBezTo>
                <a:cubicBezTo>
                  <a:pt x="2396064" y="403048"/>
                  <a:pt x="2589731" y="864639"/>
                  <a:pt x="2454615" y="1121328"/>
                </a:cubicBezTo>
                <a:cubicBezTo>
                  <a:pt x="2319499" y="1378017"/>
                  <a:pt x="1688955" y="1742787"/>
                  <a:pt x="1306125" y="1756297"/>
                </a:cubicBezTo>
                <a:cubicBezTo>
                  <a:pt x="923295" y="1769807"/>
                  <a:pt x="315272" y="1425303"/>
                  <a:pt x="157636" y="1202388"/>
                </a:cubicBezTo>
                <a:cubicBezTo>
                  <a:pt x="0" y="979473"/>
                  <a:pt x="360311" y="418809"/>
                  <a:pt x="360311" y="418809"/>
                </a:cubicBezTo>
              </a:path>
            </a:pathLst>
          </a:custGeom>
          <a:ln w="50800" cap="flat" cmpd="sng" algn="ctr">
            <a:solidFill>
              <a:srgbClr val="376092"/>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7" name="Straight Arrow Connector 46"/>
          <p:cNvCxnSpPr>
            <a:stCxn id="45" idx="5"/>
          </p:cNvCxnSpPr>
          <p:nvPr/>
        </p:nvCxnSpPr>
        <p:spPr>
          <a:xfrm flipV="1">
            <a:off x="3053630" y="3655324"/>
            <a:ext cx="175842" cy="208528"/>
          </a:xfrm>
          <a:prstGeom prst="straightConnector1">
            <a:avLst/>
          </a:prstGeom>
          <a:ln w="50800" cap="flat" cmpd="sng" algn="ctr">
            <a:solidFill>
              <a:schemeClr val="accent1">
                <a:lumMod val="75000"/>
              </a:schemeClr>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 3: Find Two New Feasible Solutions</a:t>
            </a:r>
          </a:p>
        </p:txBody>
      </p:sp>
      <p:sp>
        <p:nvSpPr>
          <p:cNvPr id="3" name="Content Placeholder 2"/>
          <p:cNvSpPr>
            <a:spLocks noGrp="1"/>
          </p:cNvSpPr>
          <p:nvPr>
            <p:ph idx="1"/>
          </p:nvPr>
        </p:nvSpPr>
        <p:spPr/>
        <p:txBody>
          <a:bodyPr>
            <a:normAutofit/>
          </a:bodyPr>
          <a:lstStyle/>
          <a:p>
            <a:pPr>
              <a:buNone/>
            </a:pPr>
            <a:r>
              <a:rPr lang="en-US" sz="2400" dirty="0"/>
              <a:t>Labels on edges are flows</a:t>
            </a:r>
          </a:p>
        </p:txBody>
      </p:sp>
      <p:grpSp>
        <p:nvGrpSpPr>
          <p:cNvPr id="33" name="Group 32"/>
          <p:cNvGrpSpPr/>
          <p:nvPr/>
        </p:nvGrpSpPr>
        <p:grpSpPr>
          <a:xfrm>
            <a:off x="317841" y="2404700"/>
            <a:ext cx="6703185" cy="4018668"/>
            <a:chOff x="317841" y="2404700"/>
            <a:chExt cx="6703185" cy="4018668"/>
          </a:xfrm>
        </p:grpSpPr>
        <p:sp>
          <p:nvSpPr>
            <p:cNvPr id="4" name="Oval 4"/>
            <p:cNvSpPr>
              <a:spLocks noChangeArrowheads="1"/>
            </p:cNvSpPr>
            <p:nvPr/>
          </p:nvSpPr>
          <p:spPr bwMode="auto">
            <a:xfrm>
              <a:off x="1351459" y="41490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5" name="Oval 5"/>
            <p:cNvSpPr>
              <a:spLocks noChangeArrowheads="1"/>
            </p:cNvSpPr>
            <p:nvPr/>
          </p:nvSpPr>
          <p:spPr bwMode="auto">
            <a:xfrm>
              <a:off x="3027859" y="30822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6" name="Oval 6"/>
            <p:cNvSpPr>
              <a:spLocks noChangeArrowheads="1"/>
            </p:cNvSpPr>
            <p:nvPr/>
          </p:nvSpPr>
          <p:spPr bwMode="auto">
            <a:xfrm>
              <a:off x="2875459" y="55968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7" name="Oval 7"/>
            <p:cNvSpPr>
              <a:spLocks noChangeArrowheads="1"/>
            </p:cNvSpPr>
            <p:nvPr/>
          </p:nvSpPr>
          <p:spPr bwMode="auto">
            <a:xfrm>
              <a:off x="5771059" y="39204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8" name="Oval 8"/>
            <p:cNvSpPr>
              <a:spLocks noChangeArrowheads="1"/>
            </p:cNvSpPr>
            <p:nvPr/>
          </p:nvSpPr>
          <p:spPr bwMode="auto">
            <a:xfrm>
              <a:off x="4628059" y="52920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cxnSp>
          <p:nvCxnSpPr>
            <p:cNvPr id="9" name="AutoShape 10"/>
            <p:cNvCxnSpPr>
              <a:cxnSpLocks noChangeShapeType="1"/>
              <a:stCxn id="4" idx="1"/>
              <a:endCxn id="5" idx="2"/>
            </p:cNvCxnSpPr>
            <p:nvPr/>
          </p:nvCxnSpPr>
          <p:spPr bwMode="auto">
            <a:xfrm rot="16200000">
              <a:off x="1694359" y="2837761"/>
              <a:ext cx="1012825" cy="1654175"/>
            </a:xfrm>
            <a:prstGeom prst="curvedConnector2">
              <a:avLst/>
            </a:prstGeom>
            <a:noFill/>
            <a:ln w="19050" cap="flat" cmpd="sng" algn="ctr">
              <a:solidFill>
                <a:srgbClr val="FF0000"/>
              </a:solidFill>
              <a:prstDash val="solid"/>
              <a:round/>
              <a:headEnd type="none" w="med" len="med"/>
              <a:tailEnd type="triangle" w="med" len="med"/>
            </a:ln>
          </p:spPr>
        </p:cxnSp>
        <p:cxnSp>
          <p:nvCxnSpPr>
            <p:cNvPr id="10" name="AutoShape 11"/>
            <p:cNvCxnSpPr>
              <a:cxnSpLocks noChangeShapeType="1"/>
              <a:stCxn id="5" idx="4"/>
              <a:endCxn id="4" idx="6"/>
            </p:cNvCxnSpPr>
            <p:nvPr/>
          </p:nvCxnSpPr>
          <p:spPr bwMode="auto">
            <a:xfrm rot="5400000">
              <a:off x="1808659" y="2929836"/>
              <a:ext cx="990600" cy="1600200"/>
            </a:xfrm>
            <a:prstGeom prst="curvedConnector2">
              <a:avLst/>
            </a:prstGeom>
            <a:noFill/>
            <a:ln w="9525">
              <a:solidFill>
                <a:schemeClr val="tx1"/>
              </a:solidFill>
              <a:round/>
              <a:headEnd/>
              <a:tailEnd type="triangle" w="med" len="med"/>
            </a:ln>
          </p:spPr>
        </p:cxnSp>
        <p:cxnSp>
          <p:nvCxnSpPr>
            <p:cNvPr id="11" name="AutoShape 12"/>
            <p:cNvCxnSpPr>
              <a:cxnSpLocks noChangeShapeType="1"/>
              <a:stCxn id="5" idx="6"/>
              <a:endCxn id="7" idx="1"/>
            </p:cNvCxnSpPr>
            <p:nvPr/>
          </p:nvCxnSpPr>
          <p:spPr bwMode="auto">
            <a:xfrm>
              <a:off x="3180259" y="3158436"/>
              <a:ext cx="2613025" cy="784225"/>
            </a:xfrm>
            <a:prstGeom prst="curvedConnector2">
              <a:avLst/>
            </a:prstGeom>
            <a:noFill/>
            <a:ln w="19050" cap="flat" cmpd="sng" algn="ctr">
              <a:solidFill>
                <a:srgbClr val="FF0000"/>
              </a:solidFill>
              <a:prstDash val="solid"/>
              <a:round/>
              <a:headEnd type="none" w="med" len="med"/>
              <a:tailEnd type="triangle" w="med" len="med"/>
            </a:ln>
          </p:spPr>
        </p:cxnSp>
        <p:cxnSp>
          <p:nvCxnSpPr>
            <p:cNvPr id="12" name="AutoShape 13"/>
            <p:cNvCxnSpPr>
              <a:cxnSpLocks noChangeShapeType="1"/>
              <a:stCxn id="8" idx="6"/>
              <a:endCxn id="7" idx="5"/>
            </p:cNvCxnSpPr>
            <p:nvPr/>
          </p:nvCxnSpPr>
          <p:spPr bwMode="auto">
            <a:xfrm flipV="1">
              <a:off x="4780459" y="4050611"/>
              <a:ext cx="1120775" cy="1317625"/>
            </a:xfrm>
            <a:prstGeom prst="curvedConnector2">
              <a:avLst/>
            </a:prstGeom>
            <a:noFill/>
            <a:ln w="19050" cap="flat" cmpd="sng" algn="ctr">
              <a:solidFill>
                <a:srgbClr val="FF0000"/>
              </a:solidFill>
              <a:prstDash val="solid"/>
              <a:round/>
              <a:headEnd type="none" w="med" len="med"/>
              <a:tailEnd type="triangle" w="med" len="med"/>
            </a:ln>
          </p:spPr>
        </p:cxnSp>
        <p:cxnSp>
          <p:nvCxnSpPr>
            <p:cNvPr id="13" name="AutoShape 14"/>
            <p:cNvCxnSpPr>
              <a:cxnSpLocks noChangeShapeType="1"/>
              <a:stCxn id="6" idx="6"/>
              <a:endCxn id="8" idx="3"/>
            </p:cNvCxnSpPr>
            <p:nvPr/>
          </p:nvCxnSpPr>
          <p:spPr bwMode="auto">
            <a:xfrm flipV="1">
              <a:off x="3027859" y="5422211"/>
              <a:ext cx="1622425" cy="250825"/>
            </a:xfrm>
            <a:prstGeom prst="curvedConnector2">
              <a:avLst/>
            </a:prstGeom>
            <a:noFill/>
            <a:ln w="19050" cap="flat" cmpd="sng" algn="ctr">
              <a:solidFill>
                <a:srgbClr val="FF0000"/>
              </a:solidFill>
              <a:prstDash val="solid"/>
              <a:round/>
              <a:headEnd type="none" w="med" len="med"/>
              <a:tailEnd type="triangle" w="med" len="med"/>
            </a:ln>
          </p:spPr>
        </p:cxnSp>
        <p:cxnSp>
          <p:nvCxnSpPr>
            <p:cNvPr id="14" name="AutoShape 20"/>
            <p:cNvCxnSpPr>
              <a:cxnSpLocks noChangeShapeType="1"/>
              <a:stCxn id="6" idx="3"/>
              <a:endCxn id="4" idx="4"/>
            </p:cNvCxnSpPr>
            <p:nvPr/>
          </p:nvCxnSpPr>
          <p:spPr bwMode="auto">
            <a:xfrm rot="16200000" flipV="1">
              <a:off x="1449884" y="4279211"/>
              <a:ext cx="1425575" cy="1470025"/>
            </a:xfrm>
            <a:prstGeom prst="curvedConnector3">
              <a:avLst>
                <a:gd name="adj1" fmla="val -17593"/>
              </a:avLst>
            </a:prstGeom>
            <a:noFill/>
            <a:ln w="9525">
              <a:solidFill>
                <a:schemeClr val="tx1"/>
              </a:solidFill>
              <a:round/>
              <a:headEnd/>
              <a:tailEnd type="triangle" w="med" len="med"/>
            </a:ln>
          </p:spPr>
        </p:cxnSp>
        <p:cxnSp>
          <p:nvCxnSpPr>
            <p:cNvPr id="15" name="AutoShape 22"/>
            <p:cNvCxnSpPr>
              <a:cxnSpLocks noChangeShapeType="1"/>
              <a:stCxn id="4" idx="5"/>
              <a:endCxn id="6" idx="0"/>
            </p:cNvCxnSpPr>
            <p:nvPr/>
          </p:nvCxnSpPr>
          <p:spPr bwMode="auto">
            <a:xfrm rot="16200000" flipH="1">
              <a:off x="1557834" y="4203011"/>
              <a:ext cx="1317625" cy="1470025"/>
            </a:xfrm>
            <a:prstGeom prst="curvedConnector3">
              <a:avLst>
                <a:gd name="adj1" fmla="val 50843"/>
              </a:avLst>
            </a:prstGeom>
            <a:noFill/>
            <a:ln w="19050" cap="flat" cmpd="sng" algn="ctr">
              <a:solidFill>
                <a:srgbClr val="FF0000"/>
              </a:solidFill>
              <a:prstDash val="solid"/>
              <a:round/>
              <a:headEnd type="none" w="med" len="med"/>
              <a:tailEnd type="triangle" w="med" len="med"/>
            </a:ln>
          </p:spPr>
        </p:cxnSp>
        <p:sp>
          <p:nvSpPr>
            <p:cNvPr id="16" name="Text Box 24"/>
            <p:cNvSpPr txBox="1">
              <a:spLocks noChangeArrowheads="1"/>
            </p:cNvSpPr>
            <p:nvPr/>
          </p:nvSpPr>
          <p:spPr bwMode="auto">
            <a:xfrm>
              <a:off x="4628059" y="29298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0.7</a:t>
              </a:r>
              <a:endParaRPr lang="en-US" sz="2400" dirty="0"/>
            </a:p>
          </p:txBody>
        </p:sp>
        <p:sp>
          <p:nvSpPr>
            <p:cNvPr id="17" name="Text Box 25"/>
            <p:cNvSpPr txBox="1">
              <a:spLocks noChangeArrowheads="1"/>
            </p:cNvSpPr>
            <p:nvPr/>
          </p:nvSpPr>
          <p:spPr bwMode="auto">
            <a:xfrm>
              <a:off x="2494459" y="3844236"/>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a:t>
              </a:r>
            </a:p>
          </p:txBody>
        </p:sp>
        <p:sp>
          <p:nvSpPr>
            <p:cNvPr id="18" name="Text Box 27"/>
            <p:cNvSpPr txBox="1">
              <a:spLocks noChangeArrowheads="1"/>
            </p:cNvSpPr>
            <p:nvPr/>
          </p:nvSpPr>
          <p:spPr bwMode="auto">
            <a:xfrm>
              <a:off x="993637" y="5287571"/>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a:t>
              </a:r>
              <a:endParaRPr lang="en-US" sz="2400" dirty="0"/>
            </a:p>
          </p:txBody>
        </p:sp>
        <p:sp>
          <p:nvSpPr>
            <p:cNvPr id="19" name="Text Box 30"/>
            <p:cNvSpPr txBox="1">
              <a:spLocks noChangeArrowheads="1"/>
            </p:cNvSpPr>
            <p:nvPr/>
          </p:nvSpPr>
          <p:spPr bwMode="auto">
            <a:xfrm>
              <a:off x="1030784" y="3960124"/>
              <a:ext cx="305041" cy="461665"/>
            </a:xfrm>
            <a:prstGeom prst="rect">
              <a:avLst/>
            </a:prstGeom>
            <a:noFill/>
            <a:ln w="9525">
              <a:noFill/>
              <a:miter lim="800000"/>
              <a:headEnd/>
              <a:tailEnd/>
            </a:ln>
          </p:spPr>
          <p:txBody>
            <a:bodyPr wrap="none">
              <a:prstTxWarp prst="textNoShape">
                <a:avLst/>
              </a:prstTxWarp>
              <a:spAutoFit/>
            </a:bodyPr>
            <a:lstStyle/>
            <a:p>
              <a:r>
                <a:rPr lang="en-US" sz="2400" dirty="0" err="1"/>
                <a:t>s</a:t>
              </a:r>
              <a:endParaRPr lang="en-US" sz="2400" dirty="0"/>
            </a:p>
          </p:txBody>
        </p:sp>
        <p:sp>
          <p:nvSpPr>
            <p:cNvPr id="20" name="Text Box 31"/>
            <p:cNvSpPr txBox="1">
              <a:spLocks noChangeArrowheads="1"/>
            </p:cNvSpPr>
            <p:nvPr/>
          </p:nvSpPr>
          <p:spPr bwMode="auto">
            <a:xfrm>
              <a:off x="5983783" y="3655324"/>
              <a:ext cx="287759" cy="461665"/>
            </a:xfrm>
            <a:prstGeom prst="rect">
              <a:avLst/>
            </a:prstGeom>
            <a:noFill/>
            <a:ln w="9525">
              <a:noFill/>
              <a:miter lim="800000"/>
              <a:headEnd/>
              <a:tailEnd/>
            </a:ln>
          </p:spPr>
          <p:txBody>
            <a:bodyPr wrap="none">
              <a:prstTxWarp prst="textNoShape">
                <a:avLst/>
              </a:prstTxWarp>
              <a:spAutoFit/>
            </a:bodyPr>
            <a:lstStyle/>
            <a:p>
              <a:r>
                <a:rPr lang="en-US" sz="2400" dirty="0" err="1"/>
                <a:t>t</a:t>
              </a:r>
              <a:endParaRPr lang="en-US" sz="2400" dirty="0"/>
            </a:p>
          </p:txBody>
        </p:sp>
        <p:sp>
          <p:nvSpPr>
            <p:cNvPr id="21" name="Text Box 32"/>
            <p:cNvSpPr txBox="1">
              <a:spLocks noChangeArrowheads="1"/>
            </p:cNvSpPr>
            <p:nvPr/>
          </p:nvSpPr>
          <p:spPr bwMode="auto">
            <a:xfrm>
              <a:off x="2875459" y="2589366"/>
              <a:ext cx="354013" cy="457200"/>
            </a:xfrm>
            <a:prstGeom prst="rect">
              <a:avLst/>
            </a:prstGeom>
            <a:noFill/>
            <a:ln w="9525">
              <a:noFill/>
              <a:miter lim="800000"/>
              <a:headEnd/>
              <a:tailEnd/>
            </a:ln>
          </p:spPr>
          <p:txBody>
            <a:bodyPr wrap="none">
              <a:prstTxWarp prst="textNoShape">
                <a:avLst/>
              </a:prstTxWarp>
              <a:spAutoFit/>
            </a:bodyPr>
            <a:lstStyle/>
            <a:p>
              <a:r>
                <a:rPr lang="en-US" sz="2400" dirty="0" err="1"/>
                <a:t>p</a:t>
              </a:r>
              <a:endParaRPr lang="en-US" sz="2400" dirty="0"/>
            </a:p>
          </p:txBody>
        </p:sp>
        <p:sp>
          <p:nvSpPr>
            <p:cNvPr id="22" name="Text Box 33"/>
            <p:cNvSpPr txBox="1">
              <a:spLocks noChangeArrowheads="1"/>
            </p:cNvSpPr>
            <p:nvPr/>
          </p:nvSpPr>
          <p:spPr bwMode="auto">
            <a:xfrm>
              <a:off x="2875459" y="5596835"/>
              <a:ext cx="354013" cy="457200"/>
            </a:xfrm>
            <a:prstGeom prst="rect">
              <a:avLst/>
            </a:prstGeom>
            <a:noFill/>
            <a:ln w="9525">
              <a:noFill/>
              <a:miter lim="800000"/>
              <a:headEnd/>
              <a:tailEnd/>
            </a:ln>
          </p:spPr>
          <p:txBody>
            <a:bodyPr wrap="none">
              <a:prstTxWarp prst="textNoShape">
                <a:avLst/>
              </a:prstTxWarp>
              <a:spAutoFit/>
            </a:bodyPr>
            <a:lstStyle/>
            <a:p>
              <a:r>
                <a:rPr lang="en-US" sz="2400" dirty="0" err="1"/>
                <a:t>q</a:t>
              </a:r>
              <a:endParaRPr lang="en-US" sz="2400" dirty="0"/>
            </a:p>
          </p:txBody>
        </p:sp>
        <p:sp>
          <p:nvSpPr>
            <p:cNvPr id="23" name="Text Box 34"/>
            <p:cNvSpPr txBox="1">
              <a:spLocks noChangeArrowheads="1"/>
            </p:cNvSpPr>
            <p:nvPr/>
          </p:nvSpPr>
          <p:spPr bwMode="auto">
            <a:xfrm>
              <a:off x="4704259" y="5292036"/>
              <a:ext cx="291967" cy="461665"/>
            </a:xfrm>
            <a:prstGeom prst="rect">
              <a:avLst/>
            </a:prstGeom>
            <a:noFill/>
            <a:ln w="9525">
              <a:noFill/>
              <a:miter lim="800000"/>
              <a:headEnd/>
              <a:tailEnd/>
            </a:ln>
          </p:spPr>
          <p:txBody>
            <a:bodyPr wrap="none">
              <a:prstTxWarp prst="textNoShape">
                <a:avLst/>
              </a:prstTxWarp>
              <a:spAutoFit/>
            </a:bodyPr>
            <a:lstStyle/>
            <a:p>
              <a:r>
                <a:rPr lang="en-US" sz="2400" dirty="0" err="1"/>
                <a:t>r</a:t>
              </a:r>
              <a:endParaRPr lang="en-US" sz="2400" dirty="0"/>
            </a:p>
          </p:txBody>
        </p:sp>
        <p:sp>
          <p:nvSpPr>
            <p:cNvPr id="24" name="Text Box 35"/>
            <p:cNvSpPr txBox="1">
              <a:spLocks noChangeArrowheads="1"/>
            </p:cNvSpPr>
            <p:nvPr/>
          </p:nvSpPr>
          <p:spPr bwMode="auto">
            <a:xfrm>
              <a:off x="5618659" y="46824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0.3</a:t>
              </a:r>
              <a:endParaRPr lang="en-US" sz="2400" dirty="0"/>
            </a:p>
          </p:txBody>
        </p:sp>
        <p:sp>
          <p:nvSpPr>
            <p:cNvPr id="25" name="Text Box 36"/>
            <p:cNvSpPr txBox="1">
              <a:spLocks noChangeArrowheads="1"/>
            </p:cNvSpPr>
            <p:nvPr/>
          </p:nvSpPr>
          <p:spPr bwMode="auto">
            <a:xfrm>
              <a:off x="3561260" y="52158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0.3</a:t>
              </a:r>
              <a:endParaRPr lang="en-US" sz="2400" dirty="0"/>
            </a:p>
          </p:txBody>
        </p:sp>
        <p:sp>
          <p:nvSpPr>
            <p:cNvPr id="26" name="Text Box 37"/>
            <p:cNvSpPr txBox="1">
              <a:spLocks noChangeArrowheads="1"/>
            </p:cNvSpPr>
            <p:nvPr/>
          </p:nvSpPr>
          <p:spPr bwMode="auto">
            <a:xfrm>
              <a:off x="2265859" y="4543380"/>
              <a:ext cx="762000" cy="461665"/>
            </a:xfrm>
            <a:prstGeom prst="rect">
              <a:avLst/>
            </a:prstGeom>
            <a:noFill/>
            <a:ln w="9525">
              <a:noFill/>
              <a:miter lim="800000"/>
              <a:headEnd/>
              <a:tailEnd/>
            </a:ln>
          </p:spPr>
          <p:txBody>
            <a:bodyPr wrap="square">
              <a:prstTxWarp prst="textNoShape">
                <a:avLst/>
              </a:prstTxWarp>
              <a:spAutoFit/>
            </a:bodyPr>
            <a:lstStyle/>
            <a:p>
              <a:r>
                <a:rPr lang="en-US" sz="2400" dirty="0">
                  <a:solidFill>
                    <a:schemeClr val="hlink"/>
                  </a:solidFill>
                </a:rPr>
                <a:t>0.3</a:t>
              </a:r>
              <a:endParaRPr lang="en-US" sz="2400" dirty="0"/>
            </a:p>
          </p:txBody>
        </p:sp>
        <p:sp>
          <p:nvSpPr>
            <p:cNvPr id="27" name="Text Box 38"/>
            <p:cNvSpPr txBox="1">
              <a:spLocks noChangeArrowheads="1"/>
            </p:cNvSpPr>
            <p:nvPr/>
          </p:nvSpPr>
          <p:spPr bwMode="auto">
            <a:xfrm>
              <a:off x="1503859" y="3006035"/>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0.7</a:t>
              </a:r>
              <a:endParaRPr lang="en-US" sz="2400" dirty="0"/>
            </a:p>
          </p:txBody>
        </p:sp>
        <p:sp>
          <p:nvSpPr>
            <p:cNvPr id="28" name="TextBox 27"/>
            <p:cNvSpPr txBox="1"/>
            <p:nvPr/>
          </p:nvSpPr>
          <p:spPr>
            <a:xfrm>
              <a:off x="317841" y="4040570"/>
              <a:ext cx="71294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-1</a:t>
              </a:r>
            </a:p>
          </p:txBody>
        </p:sp>
        <p:sp>
          <p:nvSpPr>
            <p:cNvPr id="29" name="TextBox 28"/>
            <p:cNvSpPr txBox="1"/>
            <p:nvPr/>
          </p:nvSpPr>
          <p:spPr>
            <a:xfrm>
              <a:off x="6378753" y="3725212"/>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1</a:t>
              </a:r>
            </a:p>
          </p:txBody>
        </p:sp>
        <p:sp>
          <p:nvSpPr>
            <p:cNvPr id="30" name="TextBox 29"/>
            <p:cNvSpPr txBox="1"/>
            <p:nvPr/>
          </p:nvSpPr>
          <p:spPr>
            <a:xfrm>
              <a:off x="2706721" y="2404700"/>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sp>
          <p:nvSpPr>
            <p:cNvPr id="31" name="TextBox 30"/>
            <p:cNvSpPr txBox="1"/>
            <p:nvPr/>
          </p:nvSpPr>
          <p:spPr>
            <a:xfrm>
              <a:off x="2706721" y="6054036"/>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sp>
          <p:nvSpPr>
            <p:cNvPr id="32" name="TextBox 31"/>
            <p:cNvSpPr txBox="1"/>
            <p:nvPr/>
          </p:nvSpPr>
          <p:spPr>
            <a:xfrm>
              <a:off x="4383121" y="5673036"/>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grpSp>
      <p:sp>
        <p:nvSpPr>
          <p:cNvPr id="34" name="TextBox 33"/>
          <p:cNvSpPr txBox="1"/>
          <p:nvPr/>
        </p:nvSpPr>
        <p:spPr>
          <a:xfrm>
            <a:off x="6378753" y="1250538"/>
            <a:ext cx="2439771" cy="1200328"/>
          </a:xfrm>
          <a:prstGeom prst="rect">
            <a:avLst/>
          </a:prstGeom>
          <a:solidFill>
            <a:srgbClr val="008000">
              <a:alpha val="50000"/>
            </a:srgbClr>
          </a:solidFill>
        </p:spPr>
        <p:txBody>
          <a:bodyPr wrap="square" rtlCol="0">
            <a:spAutoFit/>
          </a:bodyPr>
          <a:lstStyle/>
          <a:p>
            <a:r>
              <a:rPr lang="en-US" sz="2400" dirty="0"/>
              <a:t>Send some flow (say 0.1) “clockwise”</a:t>
            </a:r>
            <a:endParaRPr lang="en-US" sz="2400" dirty="0">
              <a:solidFill>
                <a:srgbClr val="3366FF"/>
              </a:solidFill>
            </a:endParaRPr>
          </a:p>
        </p:txBody>
      </p:sp>
      <p:sp>
        <p:nvSpPr>
          <p:cNvPr id="45" name="Freeform 44"/>
          <p:cNvSpPr/>
          <p:nvPr/>
        </p:nvSpPr>
        <p:spPr>
          <a:xfrm>
            <a:off x="2693319" y="3445043"/>
            <a:ext cx="2589731" cy="1769807"/>
          </a:xfrm>
          <a:custGeom>
            <a:avLst/>
            <a:gdLst>
              <a:gd name="connsiteX0" fmla="*/ 779172 w 2589731"/>
              <a:gd name="connsiteY0" fmla="*/ 0 h 1769807"/>
              <a:gd name="connsiteX1" fmla="*/ 2116824 w 2589731"/>
              <a:gd name="connsiteY1" fmla="*/ 216160 h 1769807"/>
              <a:gd name="connsiteX2" fmla="*/ 2454615 w 2589731"/>
              <a:gd name="connsiteY2" fmla="*/ 1121328 h 1769807"/>
              <a:gd name="connsiteX3" fmla="*/ 1306125 w 2589731"/>
              <a:gd name="connsiteY3" fmla="*/ 1756297 h 1769807"/>
              <a:gd name="connsiteX4" fmla="*/ 157636 w 2589731"/>
              <a:gd name="connsiteY4" fmla="*/ 1202388 h 1769807"/>
              <a:gd name="connsiteX5" fmla="*/ 360311 w 2589731"/>
              <a:gd name="connsiteY5" fmla="*/ 418809 h 1769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89731" h="1769807">
                <a:moveTo>
                  <a:pt x="779172" y="0"/>
                </a:moveTo>
                <a:cubicBezTo>
                  <a:pt x="1308378" y="14636"/>
                  <a:pt x="1837584" y="29272"/>
                  <a:pt x="2116824" y="216160"/>
                </a:cubicBezTo>
                <a:cubicBezTo>
                  <a:pt x="2396064" y="403048"/>
                  <a:pt x="2589731" y="864639"/>
                  <a:pt x="2454615" y="1121328"/>
                </a:cubicBezTo>
                <a:cubicBezTo>
                  <a:pt x="2319499" y="1378017"/>
                  <a:pt x="1688955" y="1742787"/>
                  <a:pt x="1306125" y="1756297"/>
                </a:cubicBezTo>
                <a:cubicBezTo>
                  <a:pt x="923295" y="1769807"/>
                  <a:pt x="315272" y="1425303"/>
                  <a:pt x="157636" y="1202388"/>
                </a:cubicBezTo>
                <a:cubicBezTo>
                  <a:pt x="0" y="979473"/>
                  <a:pt x="360311" y="418809"/>
                  <a:pt x="360311" y="418809"/>
                </a:cubicBezTo>
              </a:path>
            </a:pathLst>
          </a:custGeom>
          <a:ln w="50800" cap="flat" cmpd="sng" algn="ctr">
            <a:solidFill>
              <a:srgbClr val="376092"/>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7" name="Straight Arrow Connector 46"/>
          <p:cNvCxnSpPr>
            <a:stCxn id="45" idx="5"/>
          </p:cNvCxnSpPr>
          <p:nvPr/>
        </p:nvCxnSpPr>
        <p:spPr>
          <a:xfrm flipV="1">
            <a:off x="3053630" y="3655324"/>
            <a:ext cx="175842" cy="208528"/>
          </a:xfrm>
          <a:prstGeom prst="straightConnector1">
            <a:avLst/>
          </a:prstGeom>
          <a:ln w="50800" cap="flat" cmpd="sng" algn="ctr">
            <a:solidFill>
              <a:schemeClr val="accent1">
                <a:lumMod val="75000"/>
              </a:schemeClr>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a:off x="6378753" y="4812006"/>
            <a:ext cx="2439771" cy="461665"/>
          </a:xfrm>
          <a:prstGeom prst="rect">
            <a:avLst/>
          </a:prstGeom>
          <a:solidFill>
            <a:schemeClr val="accent2">
              <a:lumMod val="60000"/>
              <a:lumOff val="40000"/>
              <a:alpha val="50000"/>
            </a:schemeClr>
          </a:solidFill>
        </p:spPr>
        <p:txBody>
          <a:bodyPr wrap="square" rtlCol="0">
            <a:spAutoFit/>
          </a:bodyPr>
          <a:lstStyle/>
          <a:p>
            <a:r>
              <a:rPr lang="en-US" sz="2400" dirty="0"/>
              <a:t>Solution </a:t>
            </a:r>
            <a:r>
              <a:rPr lang="en-US" sz="2400" b="1" dirty="0"/>
              <a:t>A</a:t>
            </a:r>
            <a:endParaRPr lang="en-US" sz="2400" b="1" dirty="0">
              <a:solidFill>
                <a:srgbClr val="3366FF"/>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 3: Find Two New Feasible Solutions</a:t>
            </a:r>
          </a:p>
        </p:txBody>
      </p:sp>
      <p:sp>
        <p:nvSpPr>
          <p:cNvPr id="3" name="Content Placeholder 2"/>
          <p:cNvSpPr>
            <a:spLocks noGrp="1"/>
          </p:cNvSpPr>
          <p:nvPr>
            <p:ph idx="1"/>
          </p:nvPr>
        </p:nvSpPr>
        <p:spPr/>
        <p:txBody>
          <a:bodyPr>
            <a:normAutofit/>
          </a:bodyPr>
          <a:lstStyle/>
          <a:p>
            <a:pPr>
              <a:buNone/>
            </a:pPr>
            <a:r>
              <a:rPr lang="en-US" sz="2400" dirty="0"/>
              <a:t>Labels on edges are flows</a:t>
            </a:r>
          </a:p>
        </p:txBody>
      </p:sp>
      <p:grpSp>
        <p:nvGrpSpPr>
          <p:cNvPr id="33" name="Group 32"/>
          <p:cNvGrpSpPr/>
          <p:nvPr/>
        </p:nvGrpSpPr>
        <p:grpSpPr>
          <a:xfrm>
            <a:off x="317841" y="2404700"/>
            <a:ext cx="6703185" cy="4018668"/>
            <a:chOff x="317841" y="2404700"/>
            <a:chExt cx="6703185" cy="4018668"/>
          </a:xfrm>
        </p:grpSpPr>
        <p:sp>
          <p:nvSpPr>
            <p:cNvPr id="4" name="Oval 4"/>
            <p:cNvSpPr>
              <a:spLocks noChangeArrowheads="1"/>
            </p:cNvSpPr>
            <p:nvPr/>
          </p:nvSpPr>
          <p:spPr bwMode="auto">
            <a:xfrm>
              <a:off x="1351459" y="41490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5" name="Oval 5"/>
            <p:cNvSpPr>
              <a:spLocks noChangeArrowheads="1"/>
            </p:cNvSpPr>
            <p:nvPr/>
          </p:nvSpPr>
          <p:spPr bwMode="auto">
            <a:xfrm>
              <a:off x="3027859" y="30822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6" name="Oval 6"/>
            <p:cNvSpPr>
              <a:spLocks noChangeArrowheads="1"/>
            </p:cNvSpPr>
            <p:nvPr/>
          </p:nvSpPr>
          <p:spPr bwMode="auto">
            <a:xfrm>
              <a:off x="2875459" y="55968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7" name="Oval 7"/>
            <p:cNvSpPr>
              <a:spLocks noChangeArrowheads="1"/>
            </p:cNvSpPr>
            <p:nvPr/>
          </p:nvSpPr>
          <p:spPr bwMode="auto">
            <a:xfrm>
              <a:off x="5771059" y="39204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8" name="Oval 8"/>
            <p:cNvSpPr>
              <a:spLocks noChangeArrowheads="1"/>
            </p:cNvSpPr>
            <p:nvPr/>
          </p:nvSpPr>
          <p:spPr bwMode="auto">
            <a:xfrm>
              <a:off x="4628059" y="52920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cxnSp>
          <p:nvCxnSpPr>
            <p:cNvPr id="9" name="AutoShape 10"/>
            <p:cNvCxnSpPr>
              <a:cxnSpLocks noChangeShapeType="1"/>
              <a:stCxn id="4" idx="1"/>
              <a:endCxn id="5" idx="2"/>
            </p:cNvCxnSpPr>
            <p:nvPr/>
          </p:nvCxnSpPr>
          <p:spPr bwMode="auto">
            <a:xfrm rot="16200000">
              <a:off x="1694359" y="2837761"/>
              <a:ext cx="1012825" cy="1654175"/>
            </a:xfrm>
            <a:prstGeom prst="curvedConnector2">
              <a:avLst/>
            </a:prstGeom>
            <a:noFill/>
            <a:ln w="19050" cap="flat" cmpd="sng" algn="ctr">
              <a:solidFill>
                <a:srgbClr val="FF0000"/>
              </a:solidFill>
              <a:prstDash val="solid"/>
              <a:round/>
              <a:headEnd type="none" w="med" len="med"/>
              <a:tailEnd type="triangle" w="med" len="med"/>
            </a:ln>
          </p:spPr>
        </p:cxnSp>
        <p:cxnSp>
          <p:nvCxnSpPr>
            <p:cNvPr id="10" name="AutoShape 11"/>
            <p:cNvCxnSpPr>
              <a:cxnSpLocks noChangeShapeType="1"/>
              <a:stCxn id="5" idx="4"/>
              <a:endCxn id="4" idx="6"/>
            </p:cNvCxnSpPr>
            <p:nvPr/>
          </p:nvCxnSpPr>
          <p:spPr bwMode="auto">
            <a:xfrm rot="5400000">
              <a:off x="1808659" y="2929836"/>
              <a:ext cx="990600" cy="1600200"/>
            </a:xfrm>
            <a:prstGeom prst="curvedConnector2">
              <a:avLst/>
            </a:prstGeom>
            <a:noFill/>
            <a:ln w="9525">
              <a:solidFill>
                <a:schemeClr val="tx1"/>
              </a:solidFill>
              <a:round/>
              <a:headEnd/>
              <a:tailEnd type="triangle" w="med" len="med"/>
            </a:ln>
          </p:spPr>
        </p:cxnSp>
        <p:cxnSp>
          <p:nvCxnSpPr>
            <p:cNvPr id="11" name="AutoShape 12"/>
            <p:cNvCxnSpPr>
              <a:cxnSpLocks noChangeShapeType="1"/>
              <a:stCxn id="5" idx="6"/>
              <a:endCxn id="7" idx="1"/>
            </p:cNvCxnSpPr>
            <p:nvPr/>
          </p:nvCxnSpPr>
          <p:spPr bwMode="auto">
            <a:xfrm>
              <a:off x="3180259" y="3158436"/>
              <a:ext cx="2613025" cy="784225"/>
            </a:xfrm>
            <a:prstGeom prst="curvedConnector2">
              <a:avLst/>
            </a:prstGeom>
            <a:noFill/>
            <a:ln w="19050" cap="flat" cmpd="sng" algn="ctr">
              <a:solidFill>
                <a:srgbClr val="FF0000"/>
              </a:solidFill>
              <a:prstDash val="solid"/>
              <a:round/>
              <a:headEnd type="none" w="med" len="med"/>
              <a:tailEnd type="triangle" w="med" len="med"/>
            </a:ln>
          </p:spPr>
        </p:cxnSp>
        <p:cxnSp>
          <p:nvCxnSpPr>
            <p:cNvPr id="12" name="AutoShape 13"/>
            <p:cNvCxnSpPr>
              <a:cxnSpLocks noChangeShapeType="1"/>
              <a:stCxn id="8" idx="6"/>
              <a:endCxn id="7" idx="5"/>
            </p:cNvCxnSpPr>
            <p:nvPr/>
          </p:nvCxnSpPr>
          <p:spPr bwMode="auto">
            <a:xfrm flipV="1">
              <a:off x="4780459" y="4050611"/>
              <a:ext cx="1120775" cy="1317625"/>
            </a:xfrm>
            <a:prstGeom prst="curvedConnector2">
              <a:avLst/>
            </a:prstGeom>
            <a:noFill/>
            <a:ln w="19050" cap="flat" cmpd="sng" algn="ctr">
              <a:solidFill>
                <a:srgbClr val="FF0000"/>
              </a:solidFill>
              <a:prstDash val="solid"/>
              <a:round/>
              <a:headEnd type="none" w="med" len="med"/>
              <a:tailEnd type="triangle" w="med" len="med"/>
            </a:ln>
          </p:spPr>
        </p:cxnSp>
        <p:cxnSp>
          <p:nvCxnSpPr>
            <p:cNvPr id="13" name="AutoShape 14"/>
            <p:cNvCxnSpPr>
              <a:cxnSpLocks noChangeShapeType="1"/>
              <a:stCxn id="6" idx="6"/>
              <a:endCxn id="8" idx="3"/>
            </p:cNvCxnSpPr>
            <p:nvPr/>
          </p:nvCxnSpPr>
          <p:spPr bwMode="auto">
            <a:xfrm flipV="1">
              <a:off x="3027859" y="5422211"/>
              <a:ext cx="1622425" cy="250825"/>
            </a:xfrm>
            <a:prstGeom prst="curvedConnector2">
              <a:avLst/>
            </a:prstGeom>
            <a:noFill/>
            <a:ln w="19050" cap="flat" cmpd="sng" algn="ctr">
              <a:solidFill>
                <a:srgbClr val="FF0000"/>
              </a:solidFill>
              <a:prstDash val="solid"/>
              <a:round/>
              <a:headEnd type="none" w="med" len="med"/>
              <a:tailEnd type="triangle" w="med" len="med"/>
            </a:ln>
          </p:spPr>
        </p:cxnSp>
        <p:cxnSp>
          <p:nvCxnSpPr>
            <p:cNvPr id="14" name="AutoShape 20"/>
            <p:cNvCxnSpPr>
              <a:cxnSpLocks noChangeShapeType="1"/>
              <a:stCxn id="6" idx="3"/>
              <a:endCxn id="4" idx="4"/>
            </p:cNvCxnSpPr>
            <p:nvPr/>
          </p:nvCxnSpPr>
          <p:spPr bwMode="auto">
            <a:xfrm rot="16200000" flipV="1">
              <a:off x="1449884" y="4279211"/>
              <a:ext cx="1425575" cy="1470025"/>
            </a:xfrm>
            <a:prstGeom prst="curvedConnector3">
              <a:avLst>
                <a:gd name="adj1" fmla="val -17593"/>
              </a:avLst>
            </a:prstGeom>
            <a:noFill/>
            <a:ln w="9525">
              <a:solidFill>
                <a:schemeClr val="tx1"/>
              </a:solidFill>
              <a:round/>
              <a:headEnd/>
              <a:tailEnd type="triangle" w="med" len="med"/>
            </a:ln>
          </p:spPr>
        </p:cxnSp>
        <p:cxnSp>
          <p:nvCxnSpPr>
            <p:cNvPr id="15" name="AutoShape 22"/>
            <p:cNvCxnSpPr>
              <a:cxnSpLocks noChangeShapeType="1"/>
              <a:stCxn id="4" idx="5"/>
              <a:endCxn id="6" idx="0"/>
            </p:cNvCxnSpPr>
            <p:nvPr/>
          </p:nvCxnSpPr>
          <p:spPr bwMode="auto">
            <a:xfrm rot="16200000" flipH="1">
              <a:off x="1557834" y="4203011"/>
              <a:ext cx="1317625" cy="1470025"/>
            </a:xfrm>
            <a:prstGeom prst="curvedConnector3">
              <a:avLst>
                <a:gd name="adj1" fmla="val 50843"/>
              </a:avLst>
            </a:prstGeom>
            <a:noFill/>
            <a:ln w="19050" cap="flat" cmpd="sng" algn="ctr">
              <a:solidFill>
                <a:srgbClr val="FF0000"/>
              </a:solidFill>
              <a:prstDash val="solid"/>
              <a:round/>
              <a:headEnd type="none" w="med" len="med"/>
              <a:tailEnd type="triangle" w="med" len="med"/>
            </a:ln>
          </p:spPr>
        </p:cxnSp>
        <p:sp>
          <p:nvSpPr>
            <p:cNvPr id="16" name="Text Box 24"/>
            <p:cNvSpPr txBox="1">
              <a:spLocks noChangeArrowheads="1"/>
            </p:cNvSpPr>
            <p:nvPr/>
          </p:nvSpPr>
          <p:spPr bwMode="auto">
            <a:xfrm>
              <a:off x="4628059" y="29298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0.6</a:t>
              </a:r>
              <a:endParaRPr lang="en-US" sz="2400" dirty="0"/>
            </a:p>
          </p:txBody>
        </p:sp>
        <p:sp>
          <p:nvSpPr>
            <p:cNvPr id="17" name="Text Box 25"/>
            <p:cNvSpPr txBox="1">
              <a:spLocks noChangeArrowheads="1"/>
            </p:cNvSpPr>
            <p:nvPr/>
          </p:nvSpPr>
          <p:spPr bwMode="auto">
            <a:xfrm>
              <a:off x="2494459" y="3844236"/>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a:t>
              </a:r>
            </a:p>
          </p:txBody>
        </p:sp>
        <p:sp>
          <p:nvSpPr>
            <p:cNvPr id="18" name="Text Box 27"/>
            <p:cNvSpPr txBox="1">
              <a:spLocks noChangeArrowheads="1"/>
            </p:cNvSpPr>
            <p:nvPr/>
          </p:nvSpPr>
          <p:spPr bwMode="auto">
            <a:xfrm>
              <a:off x="993637" y="5287571"/>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a:t>
              </a:r>
              <a:endParaRPr lang="en-US" sz="2400" dirty="0"/>
            </a:p>
          </p:txBody>
        </p:sp>
        <p:sp>
          <p:nvSpPr>
            <p:cNvPr id="19" name="Text Box 30"/>
            <p:cNvSpPr txBox="1">
              <a:spLocks noChangeArrowheads="1"/>
            </p:cNvSpPr>
            <p:nvPr/>
          </p:nvSpPr>
          <p:spPr bwMode="auto">
            <a:xfrm>
              <a:off x="1030784" y="3960124"/>
              <a:ext cx="305041" cy="461665"/>
            </a:xfrm>
            <a:prstGeom prst="rect">
              <a:avLst/>
            </a:prstGeom>
            <a:noFill/>
            <a:ln w="9525">
              <a:noFill/>
              <a:miter lim="800000"/>
              <a:headEnd/>
              <a:tailEnd/>
            </a:ln>
          </p:spPr>
          <p:txBody>
            <a:bodyPr wrap="none">
              <a:prstTxWarp prst="textNoShape">
                <a:avLst/>
              </a:prstTxWarp>
              <a:spAutoFit/>
            </a:bodyPr>
            <a:lstStyle/>
            <a:p>
              <a:r>
                <a:rPr lang="en-US" sz="2400" dirty="0" err="1"/>
                <a:t>s</a:t>
              </a:r>
              <a:endParaRPr lang="en-US" sz="2400" dirty="0"/>
            </a:p>
          </p:txBody>
        </p:sp>
        <p:sp>
          <p:nvSpPr>
            <p:cNvPr id="20" name="Text Box 31"/>
            <p:cNvSpPr txBox="1">
              <a:spLocks noChangeArrowheads="1"/>
            </p:cNvSpPr>
            <p:nvPr/>
          </p:nvSpPr>
          <p:spPr bwMode="auto">
            <a:xfrm>
              <a:off x="5983783" y="3655324"/>
              <a:ext cx="287759" cy="461665"/>
            </a:xfrm>
            <a:prstGeom prst="rect">
              <a:avLst/>
            </a:prstGeom>
            <a:noFill/>
            <a:ln w="9525">
              <a:noFill/>
              <a:miter lim="800000"/>
              <a:headEnd/>
              <a:tailEnd/>
            </a:ln>
          </p:spPr>
          <p:txBody>
            <a:bodyPr wrap="none">
              <a:prstTxWarp prst="textNoShape">
                <a:avLst/>
              </a:prstTxWarp>
              <a:spAutoFit/>
            </a:bodyPr>
            <a:lstStyle/>
            <a:p>
              <a:r>
                <a:rPr lang="en-US" sz="2400" dirty="0" err="1"/>
                <a:t>t</a:t>
              </a:r>
              <a:endParaRPr lang="en-US" sz="2400" dirty="0"/>
            </a:p>
          </p:txBody>
        </p:sp>
        <p:sp>
          <p:nvSpPr>
            <p:cNvPr id="21" name="Text Box 32"/>
            <p:cNvSpPr txBox="1">
              <a:spLocks noChangeArrowheads="1"/>
            </p:cNvSpPr>
            <p:nvPr/>
          </p:nvSpPr>
          <p:spPr bwMode="auto">
            <a:xfrm>
              <a:off x="2875459" y="2589366"/>
              <a:ext cx="354013" cy="457200"/>
            </a:xfrm>
            <a:prstGeom prst="rect">
              <a:avLst/>
            </a:prstGeom>
            <a:noFill/>
            <a:ln w="9525">
              <a:noFill/>
              <a:miter lim="800000"/>
              <a:headEnd/>
              <a:tailEnd/>
            </a:ln>
          </p:spPr>
          <p:txBody>
            <a:bodyPr wrap="none">
              <a:prstTxWarp prst="textNoShape">
                <a:avLst/>
              </a:prstTxWarp>
              <a:spAutoFit/>
            </a:bodyPr>
            <a:lstStyle/>
            <a:p>
              <a:r>
                <a:rPr lang="en-US" sz="2400" dirty="0" err="1"/>
                <a:t>p</a:t>
              </a:r>
              <a:endParaRPr lang="en-US" sz="2400" dirty="0"/>
            </a:p>
          </p:txBody>
        </p:sp>
        <p:sp>
          <p:nvSpPr>
            <p:cNvPr id="22" name="Text Box 33"/>
            <p:cNvSpPr txBox="1">
              <a:spLocks noChangeArrowheads="1"/>
            </p:cNvSpPr>
            <p:nvPr/>
          </p:nvSpPr>
          <p:spPr bwMode="auto">
            <a:xfrm>
              <a:off x="2875459" y="5596835"/>
              <a:ext cx="354013" cy="457200"/>
            </a:xfrm>
            <a:prstGeom prst="rect">
              <a:avLst/>
            </a:prstGeom>
            <a:noFill/>
            <a:ln w="9525">
              <a:noFill/>
              <a:miter lim="800000"/>
              <a:headEnd/>
              <a:tailEnd/>
            </a:ln>
          </p:spPr>
          <p:txBody>
            <a:bodyPr wrap="none">
              <a:prstTxWarp prst="textNoShape">
                <a:avLst/>
              </a:prstTxWarp>
              <a:spAutoFit/>
            </a:bodyPr>
            <a:lstStyle/>
            <a:p>
              <a:r>
                <a:rPr lang="en-US" sz="2400" dirty="0" err="1"/>
                <a:t>q</a:t>
              </a:r>
              <a:endParaRPr lang="en-US" sz="2400" dirty="0"/>
            </a:p>
          </p:txBody>
        </p:sp>
        <p:sp>
          <p:nvSpPr>
            <p:cNvPr id="23" name="Text Box 34"/>
            <p:cNvSpPr txBox="1">
              <a:spLocks noChangeArrowheads="1"/>
            </p:cNvSpPr>
            <p:nvPr/>
          </p:nvSpPr>
          <p:spPr bwMode="auto">
            <a:xfrm>
              <a:off x="4704259" y="5292036"/>
              <a:ext cx="291967" cy="461665"/>
            </a:xfrm>
            <a:prstGeom prst="rect">
              <a:avLst/>
            </a:prstGeom>
            <a:noFill/>
            <a:ln w="9525">
              <a:noFill/>
              <a:miter lim="800000"/>
              <a:headEnd/>
              <a:tailEnd/>
            </a:ln>
          </p:spPr>
          <p:txBody>
            <a:bodyPr wrap="none">
              <a:prstTxWarp prst="textNoShape">
                <a:avLst/>
              </a:prstTxWarp>
              <a:spAutoFit/>
            </a:bodyPr>
            <a:lstStyle/>
            <a:p>
              <a:r>
                <a:rPr lang="en-US" sz="2400" dirty="0" err="1"/>
                <a:t>r</a:t>
              </a:r>
              <a:endParaRPr lang="en-US" sz="2400" dirty="0"/>
            </a:p>
          </p:txBody>
        </p:sp>
        <p:sp>
          <p:nvSpPr>
            <p:cNvPr id="24" name="Text Box 35"/>
            <p:cNvSpPr txBox="1">
              <a:spLocks noChangeArrowheads="1"/>
            </p:cNvSpPr>
            <p:nvPr/>
          </p:nvSpPr>
          <p:spPr bwMode="auto">
            <a:xfrm>
              <a:off x="5618659" y="46824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0.4</a:t>
              </a:r>
              <a:endParaRPr lang="en-US" sz="2400" dirty="0"/>
            </a:p>
          </p:txBody>
        </p:sp>
        <p:sp>
          <p:nvSpPr>
            <p:cNvPr id="25" name="Text Box 36"/>
            <p:cNvSpPr txBox="1">
              <a:spLocks noChangeArrowheads="1"/>
            </p:cNvSpPr>
            <p:nvPr/>
          </p:nvSpPr>
          <p:spPr bwMode="auto">
            <a:xfrm>
              <a:off x="3561260" y="52158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0.4</a:t>
              </a:r>
              <a:endParaRPr lang="en-US" sz="2400" dirty="0"/>
            </a:p>
          </p:txBody>
        </p:sp>
        <p:sp>
          <p:nvSpPr>
            <p:cNvPr id="26" name="Text Box 37"/>
            <p:cNvSpPr txBox="1">
              <a:spLocks noChangeArrowheads="1"/>
            </p:cNvSpPr>
            <p:nvPr/>
          </p:nvSpPr>
          <p:spPr bwMode="auto">
            <a:xfrm>
              <a:off x="2265859" y="4543380"/>
              <a:ext cx="762000" cy="461665"/>
            </a:xfrm>
            <a:prstGeom prst="rect">
              <a:avLst/>
            </a:prstGeom>
            <a:noFill/>
            <a:ln w="9525">
              <a:noFill/>
              <a:miter lim="800000"/>
              <a:headEnd/>
              <a:tailEnd/>
            </a:ln>
          </p:spPr>
          <p:txBody>
            <a:bodyPr wrap="square">
              <a:prstTxWarp prst="textNoShape">
                <a:avLst/>
              </a:prstTxWarp>
              <a:spAutoFit/>
            </a:bodyPr>
            <a:lstStyle/>
            <a:p>
              <a:r>
                <a:rPr lang="en-US" sz="2400" dirty="0">
                  <a:solidFill>
                    <a:schemeClr val="hlink"/>
                  </a:solidFill>
                </a:rPr>
                <a:t>0.4</a:t>
              </a:r>
              <a:endParaRPr lang="en-US" sz="2400" dirty="0"/>
            </a:p>
          </p:txBody>
        </p:sp>
        <p:sp>
          <p:nvSpPr>
            <p:cNvPr id="27" name="Text Box 38"/>
            <p:cNvSpPr txBox="1">
              <a:spLocks noChangeArrowheads="1"/>
            </p:cNvSpPr>
            <p:nvPr/>
          </p:nvSpPr>
          <p:spPr bwMode="auto">
            <a:xfrm>
              <a:off x="1503859" y="3006035"/>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0.6</a:t>
              </a:r>
              <a:endParaRPr lang="en-US" sz="2400" dirty="0"/>
            </a:p>
          </p:txBody>
        </p:sp>
        <p:sp>
          <p:nvSpPr>
            <p:cNvPr id="28" name="TextBox 27"/>
            <p:cNvSpPr txBox="1"/>
            <p:nvPr/>
          </p:nvSpPr>
          <p:spPr>
            <a:xfrm>
              <a:off x="317841" y="4040570"/>
              <a:ext cx="71294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-1</a:t>
              </a:r>
            </a:p>
          </p:txBody>
        </p:sp>
        <p:sp>
          <p:nvSpPr>
            <p:cNvPr id="29" name="TextBox 28"/>
            <p:cNvSpPr txBox="1"/>
            <p:nvPr/>
          </p:nvSpPr>
          <p:spPr>
            <a:xfrm>
              <a:off x="6378753" y="3725212"/>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1</a:t>
              </a:r>
            </a:p>
          </p:txBody>
        </p:sp>
        <p:sp>
          <p:nvSpPr>
            <p:cNvPr id="30" name="TextBox 29"/>
            <p:cNvSpPr txBox="1"/>
            <p:nvPr/>
          </p:nvSpPr>
          <p:spPr>
            <a:xfrm>
              <a:off x="2706721" y="2404700"/>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sp>
          <p:nvSpPr>
            <p:cNvPr id="31" name="TextBox 30"/>
            <p:cNvSpPr txBox="1"/>
            <p:nvPr/>
          </p:nvSpPr>
          <p:spPr>
            <a:xfrm>
              <a:off x="2706721" y="6054036"/>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sp>
          <p:nvSpPr>
            <p:cNvPr id="32" name="TextBox 31"/>
            <p:cNvSpPr txBox="1"/>
            <p:nvPr/>
          </p:nvSpPr>
          <p:spPr>
            <a:xfrm>
              <a:off x="4383121" y="5673036"/>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grpSp>
      <p:sp>
        <p:nvSpPr>
          <p:cNvPr id="34" name="TextBox 33"/>
          <p:cNvSpPr txBox="1"/>
          <p:nvPr/>
        </p:nvSpPr>
        <p:spPr>
          <a:xfrm>
            <a:off x="6378753" y="1250538"/>
            <a:ext cx="2439771" cy="1569660"/>
          </a:xfrm>
          <a:prstGeom prst="rect">
            <a:avLst/>
          </a:prstGeom>
          <a:solidFill>
            <a:srgbClr val="008000">
              <a:alpha val="50000"/>
            </a:srgbClr>
          </a:solidFill>
        </p:spPr>
        <p:txBody>
          <a:bodyPr wrap="square" rtlCol="0">
            <a:spAutoFit/>
          </a:bodyPr>
          <a:lstStyle/>
          <a:p>
            <a:r>
              <a:rPr lang="en-US" sz="2400" dirty="0"/>
              <a:t>Send some flow (say 0.1) “counter-clockwise”</a:t>
            </a:r>
            <a:endParaRPr lang="en-US" sz="2400" dirty="0">
              <a:solidFill>
                <a:srgbClr val="3366FF"/>
              </a:solidFill>
            </a:endParaRPr>
          </a:p>
        </p:txBody>
      </p:sp>
      <p:sp>
        <p:nvSpPr>
          <p:cNvPr id="45" name="Freeform 44"/>
          <p:cNvSpPr/>
          <p:nvPr/>
        </p:nvSpPr>
        <p:spPr>
          <a:xfrm>
            <a:off x="2693319" y="3445043"/>
            <a:ext cx="2589731" cy="1769807"/>
          </a:xfrm>
          <a:custGeom>
            <a:avLst/>
            <a:gdLst>
              <a:gd name="connsiteX0" fmla="*/ 779172 w 2589731"/>
              <a:gd name="connsiteY0" fmla="*/ 0 h 1769807"/>
              <a:gd name="connsiteX1" fmla="*/ 2116824 w 2589731"/>
              <a:gd name="connsiteY1" fmla="*/ 216160 h 1769807"/>
              <a:gd name="connsiteX2" fmla="*/ 2454615 w 2589731"/>
              <a:gd name="connsiteY2" fmla="*/ 1121328 h 1769807"/>
              <a:gd name="connsiteX3" fmla="*/ 1306125 w 2589731"/>
              <a:gd name="connsiteY3" fmla="*/ 1756297 h 1769807"/>
              <a:gd name="connsiteX4" fmla="*/ 157636 w 2589731"/>
              <a:gd name="connsiteY4" fmla="*/ 1202388 h 1769807"/>
              <a:gd name="connsiteX5" fmla="*/ 360311 w 2589731"/>
              <a:gd name="connsiteY5" fmla="*/ 418809 h 1769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89731" h="1769807">
                <a:moveTo>
                  <a:pt x="779172" y="0"/>
                </a:moveTo>
                <a:cubicBezTo>
                  <a:pt x="1308378" y="14636"/>
                  <a:pt x="1837584" y="29272"/>
                  <a:pt x="2116824" y="216160"/>
                </a:cubicBezTo>
                <a:cubicBezTo>
                  <a:pt x="2396064" y="403048"/>
                  <a:pt x="2589731" y="864639"/>
                  <a:pt x="2454615" y="1121328"/>
                </a:cubicBezTo>
                <a:cubicBezTo>
                  <a:pt x="2319499" y="1378017"/>
                  <a:pt x="1688955" y="1742787"/>
                  <a:pt x="1306125" y="1756297"/>
                </a:cubicBezTo>
                <a:cubicBezTo>
                  <a:pt x="923295" y="1769807"/>
                  <a:pt x="315272" y="1425303"/>
                  <a:pt x="157636" y="1202388"/>
                </a:cubicBezTo>
                <a:cubicBezTo>
                  <a:pt x="0" y="979473"/>
                  <a:pt x="360311" y="418809"/>
                  <a:pt x="360311" y="418809"/>
                </a:cubicBezTo>
              </a:path>
            </a:pathLst>
          </a:custGeom>
          <a:ln w="50800" cap="flat" cmpd="sng" algn="ctr">
            <a:solidFill>
              <a:srgbClr val="376092"/>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7" name="Straight Arrow Connector 46"/>
          <p:cNvCxnSpPr/>
          <p:nvPr/>
        </p:nvCxnSpPr>
        <p:spPr>
          <a:xfrm rot="10800000" flipV="1">
            <a:off x="3144595" y="3445042"/>
            <a:ext cx="331789" cy="22657"/>
          </a:xfrm>
          <a:prstGeom prst="straightConnector1">
            <a:avLst/>
          </a:prstGeom>
          <a:ln w="50800" cap="flat" cmpd="sng" algn="ctr">
            <a:solidFill>
              <a:schemeClr val="accent1">
                <a:lumMod val="75000"/>
              </a:schemeClr>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 3: Find Two New Feasible Solutions</a:t>
            </a:r>
          </a:p>
        </p:txBody>
      </p:sp>
      <p:sp>
        <p:nvSpPr>
          <p:cNvPr id="3" name="Content Placeholder 2"/>
          <p:cNvSpPr>
            <a:spLocks noGrp="1"/>
          </p:cNvSpPr>
          <p:nvPr>
            <p:ph idx="1"/>
          </p:nvPr>
        </p:nvSpPr>
        <p:spPr/>
        <p:txBody>
          <a:bodyPr>
            <a:normAutofit/>
          </a:bodyPr>
          <a:lstStyle/>
          <a:p>
            <a:pPr>
              <a:buNone/>
            </a:pPr>
            <a:r>
              <a:rPr lang="en-US" sz="2400" dirty="0"/>
              <a:t>Labels on edges are flows</a:t>
            </a:r>
          </a:p>
        </p:txBody>
      </p:sp>
      <p:grpSp>
        <p:nvGrpSpPr>
          <p:cNvPr id="33" name="Group 32"/>
          <p:cNvGrpSpPr/>
          <p:nvPr/>
        </p:nvGrpSpPr>
        <p:grpSpPr>
          <a:xfrm>
            <a:off x="317841" y="2404700"/>
            <a:ext cx="6703185" cy="4018668"/>
            <a:chOff x="317841" y="2404700"/>
            <a:chExt cx="6703185" cy="4018668"/>
          </a:xfrm>
        </p:grpSpPr>
        <p:sp>
          <p:nvSpPr>
            <p:cNvPr id="4" name="Oval 4"/>
            <p:cNvSpPr>
              <a:spLocks noChangeArrowheads="1"/>
            </p:cNvSpPr>
            <p:nvPr/>
          </p:nvSpPr>
          <p:spPr bwMode="auto">
            <a:xfrm>
              <a:off x="1351459" y="41490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5" name="Oval 5"/>
            <p:cNvSpPr>
              <a:spLocks noChangeArrowheads="1"/>
            </p:cNvSpPr>
            <p:nvPr/>
          </p:nvSpPr>
          <p:spPr bwMode="auto">
            <a:xfrm>
              <a:off x="3027859" y="30822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6" name="Oval 6"/>
            <p:cNvSpPr>
              <a:spLocks noChangeArrowheads="1"/>
            </p:cNvSpPr>
            <p:nvPr/>
          </p:nvSpPr>
          <p:spPr bwMode="auto">
            <a:xfrm>
              <a:off x="2875459" y="55968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7" name="Oval 7"/>
            <p:cNvSpPr>
              <a:spLocks noChangeArrowheads="1"/>
            </p:cNvSpPr>
            <p:nvPr/>
          </p:nvSpPr>
          <p:spPr bwMode="auto">
            <a:xfrm>
              <a:off x="5771059" y="39204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8" name="Oval 8"/>
            <p:cNvSpPr>
              <a:spLocks noChangeArrowheads="1"/>
            </p:cNvSpPr>
            <p:nvPr/>
          </p:nvSpPr>
          <p:spPr bwMode="auto">
            <a:xfrm>
              <a:off x="4628059" y="52920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cxnSp>
          <p:nvCxnSpPr>
            <p:cNvPr id="9" name="AutoShape 10"/>
            <p:cNvCxnSpPr>
              <a:cxnSpLocks noChangeShapeType="1"/>
              <a:stCxn id="4" idx="1"/>
              <a:endCxn id="5" idx="2"/>
            </p:cNvCxnSpPr>
            <p:nvPr/>
          </p:nvCxnSpPr>
          <p:spPr bwMode="auto">
            <a:xfrm rot="16200000">
              <a:off x="1694359" y="2837761"/>
              <a:ext cx="1012825" cy="1654175"/>
            </a:xfrm>
            <a:prstGeom prst="curvedConnector2">
              <a:avLst/>
            </a:prstGeom>
            <a:noFill/>
            <a:ln w="19050" cap="flat" cmpd="sng" algn="ctr">
              <a:solidFill>
                <a:srgbClr val="FF0000"/>
              </a:solidFill>
              <a:prstDash val="solid"/>
              <a:round/>
              <a:headEnd type="none" w="med" len="med"/>
              <a:tailEnd type="triangle" w="med" len="med"/>
            </a:ln>
          </p:spPr>
        </p:cxnSp>
        <p:cxnSp>
          <p:nvCxnSpPr>
            <p:cNvPr id="10" name="AutoShape 11"/>
            <p:cNvCxnSpPr>
              <a:cxnSpLocks noChangeShapeType="1"/>
              <a:stCxn id="5" idx="4"/>
              <a:endCxn id="4" idx="6"/>
            </p:cNvCxnSpPr>
            <p:nvPr/>
          </p:nvCxnSpPr>
          <p:spPr bwMode="auto">
            <a:xfrm rot="5400000">
              <a:off x="1808659" y="2929836"/>
              <a:ext cx="990600" cy="1600200"/>
            </a:xfrm>
            <a:prstGeom prst="curvedConnector2">
              <a:avLst/>
            </a:prstGeom>
            <a:noFill/>
            <a:ln w="9525">
              <a:solidFill>
                <a:schemeClr val="tx1"/>
              </a:solidFill>
              <a:round/>
              <a:headEnd/>
              <a:tailEnd type="triangle" w="med" len="med"/>
            </a:ln>
          </p:spPr>
        </p:cxnSp>
        <p:cxnSp>
          <p:nvCxnSpPr>
            <p:cNvPr id="11" name="AutoShape 12"/>
            <p:cNvCxnSpPr>
              <a:cxnSpLocks noChangeShapeType="1"/>
              <a:stCxn id="5" idx="6"/>
              <a:endCxn id="7" idx="1"/>
            </p:cNvCxnSpPr>
            <p:nvPr/>
          </p:nvCxnSpPr>
          <p:spPr bwMode="auto">
            <a:xfrm>
              <a:off x="3180259" y="3158436"/>
              <a:ext cx="2613025" cy="784225"/>
            </a:xfrm>
            <a:prstGeom prst="curvedConnector2">
              <a:avLst/>
            </a:prstGeom>
            <a:noFill/>
            <a:ln w="19050" cap="flat" cmpd="sng" algn="ctr">
              <a:solidFill>
                <a:srgbClr val="FF0000"/>
              </a:solidFill>
              <a:prstDash val="solid"/>
              <a:round/>
              <a:headEnd type="none" w="med" len="med"/>
              <a:tailEnd type="triangle" w="med" len="med"/>
            </a:ln>
          </p:spPr>
        </p:cxnSp>
        <p:cxnSp>
          <p:nvCxnSpPr>
            <p:cNvPr id="12" name="AutoShape 13"/>
            <p:cNvCxnSpPr>
              <a:cxnSpLocks noChangeShapeType="1"/>
              <a:stCxn id="8" idx="6"/>
              <a:endCxn id="7" idx="5"/>
            </p:cNvCxnSpPr>
            <p:nvPr/>
          </p:nvCxnSpPr>
          <p:spPr bwMode="auto">
            <a:xfrm flipV="1">
              <a:off x="4780459" y="4050611"/>
              <a:ext cx="1120775" cy="1317625"/>
            </a:xfrm>
            <a:prstGeom prst="curvedConnector2">
              <a:avLst/>
            </a:prstGeom>
            <a:noFill/>
            <a:ln w="19050" cap="flat" cmpd="sng" algn="ctr">
              <a:solidFill>
                <a:srgbClr val="FF0000"/>
              </a:solidFill>
              <a:prstDash val="solid"/>
              <a:round/>
              <a:headEnd type="none" w="med" len="med"/>
              <a:tailEnd type="triangle" w="med" len="med"/>
            </a:ln>
          </p:spPr>
        </p:cxnSp>
        <p:cxnSp>
          <p:nvCxnSpPr>
            <p:cNvPr id="13" name="AutoShape 14"/>
            <p:cNvCxnSpPr>
              <a:cxnSpLocks noChangeShapeType="1"/>
              <a:stCxn id="6" idx="6"/>
              <a:endCxn id="8" idx="3"/>
            </p:cNvCxnSpPr>
            <p:nvPr/>
          </p:nvCxnSpPr>
          <p:spPr bwMode="auto">
            <a:xfrm flipV="1">
              <a:off x="3027859" y="5422211"/>
              <a:ext cx="1622425" cy="250825"/>
            </a:xfrm>
            <a:prstGeom prst="curvedConnector2">
              <a:avLst/>
            </a:prstGeom>
            <a:noFill/>
            <a:ln w="19050" cap="flat" cmpd="sng" algn="ctr">
              <a:solidFill>
                <a:srgbClr val="FF0000"/>
              </a:solidFill>
              <a:prstDash val="solid"/>
              <a:round/>
              <a:headEnd type="none" w="med" len="med"/>
              <a:tailEnd type="triangle" w="med" len="med"/>
            </a:ln>
          </p:spPr>
        </p:cxnSp>
        <p:cxnSp>
          <p:nvCxnSpPr>
            <p:cNvPr id="14" name="AutoShape 20"/>
            <p:cNvCxnSpPr>
              <a:cxnSpLocks noChangeShapeType="1"/>
              <a:stCxn id="6" idx="3"/>
              <a:endCxn id="4" idx="4"/>
            </p:cNvCxnSpPr>
            <p:nvPr/>
          </p:nvCxnSpPr>
          <p:spPr bwMode="auto">
            <a:xfrm rot="16200000" flipV="1">
              <a:off x="1449884" y="4279211"/>
              <a:ext cx="1425575" cy="1470025"/>
            </a:xfrm>
            <a:prstGeom prst="curvedConnector3">
              <a:avLst>
                <a:gd name="adj1" fmla="val -17593"/>
              </a:avLst>
            </a:prstGeom>
            <a:noFill/>
            <a:ln w="9525">
              <a:solidFill>
                <a:schemeClr val="tx1"/>
              </a:solidFill>
              <a:round/>
              <a:headEnd/>
              <a:tailEnd type="triangle" w="med" len="med"/>
            </a:ln>
          </p:spPr>
        </p:cxnSp>
        <p:cxnSp>
          <p:nvCxnSpPr>
            <p:cNvPr id="15" name="AutoShape 22"/>
            <p:cNvCxnSpPr>
              <a:cxnSpLocks noChangeShapeType="1"/>
              <a:stCxn id="4" idx="5"/>
              <a:endCxn id="6" idx="0"/>
            </p:cNvCxnSpPr>
            <p:nvPr/>
          </p:nvCxnSpPr>
          <p:spPr bwMode="auto">
            <a:xfrm rot="16200000" flipH="1">
              <a:off x="1557834" y="4203011"/>
              <a:ext cx="1317625" cy="1470025"/>
            </a:xfrm>
            <a:prstGeom prst="curvedConnector3">
              <a:avLst>
                <a:gd name="adj1" fmla="val 50843"/>
              </a:avLst>
            </a:prstGeom>
            <a:noFill/>
            <a:ln w="19050" cap="flat" cmpd="sng" algn="ctr">
              <a:solidFill>
                <a:srgbClr val="FF0000"/>
              </a:solidFill>
              <a:prstDash val="solid"/>
              <a:round/>
              <a:headEnd type="none" w="med" len="med"/>
              <a:tailEnd type="triangle" w="med" len="med"/>
            </a:ln>
          </p:spPr>
        </p:cxnSp>
        <p:sp>
          <p:nvSpPr>
            <p:cNvPr id="16" name="Text Box 24"/>
            <p:cNvSpPr txBox="1">
              <a:spLocks noChangeArrowheads="1"/>
            </p:cNvSpPr>
            <p:nvPr/>
          </p:nvSpPr>
          <p:spPr bwMode="auto">
            <a:xfrm>
              <a:off x="4628059" y="29298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0.5</a:t>
              </a:r>
              <a:endParaRPr lang="en-US" sz="2400" dirty="0"/>
            </a:p>
          </p:txBody>
        </p:sp>
        <p:sp>
          <p:nvSpPr>
            <p:cNvPr id="17" name="Text Box 25"/>
            <p:cNvSpPr txBox="1">
              <a:spLocks noChangeArrowheads="1"/>
            </p:cNvSpPr>
            <p:nvPr/>
          </p:nvSpPr>
          <p:spPr bwMode="auto">
            <a:xfrm>
              <a:off x="2494459" y="3844236"/>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a:t>
              </a:r>
            </a:p>
          </p:txBody>
        </p:sp>
        <p:sp>
          <p:nvSpPr>
            <p:cNvPr id="18" name="Text Box 27"/>
            <p:cNvSpPr txBox="1">
              <a:spLocks noChangeArrowheads="1"/>
            </p:cNvSpPr>
            <p:nvPr/>
          </p:nvSpPr>
          <p:spPr bwMode="auto">
            <a:xfrm>
              <a:off x="993637" y="5287571"/>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a:t>
              </a:r>
              <a:endParaRPr lang="en-US" sz="2400" dirty="0"/>
            </a:p>
          </p:txBody>
        </p:sp>
        <p:sp>
          <p:nvSpPr>
            <p:cNvPr id="19" name="Text Box 30"/>
            <p:cNvSpPr txBox="1">
              <a:spLocks noChangeArrowheads="1"/>
            </p:cNvSpPr>
            <p:nvPr/>
          </p:nvSpPr>
          <p:spPr bwMode="auto">
            <a:xfrm>
              <a:off x="1030784" y="3960124"/>
              <a:ext cx="305041" cy="461665"/>
            </a:xfrm>
            <a:prstGeom prst="rect">
              <a:avLst/>
            </a:prstGeom>
            <a:noFill/>
            <a:ln w="9525">
              <a:noFill/>
              <a:miter lim="800000"/>
              <a:headEnd/>
              <a:tailEnd/>
            </a:ln>
          </p:spPr>
          <p:txBody>
            <a:bodyPr wrap="none">
              <a:prstTxWarp prst="textNoShape">
                <a:avLst/>
              </a:prstTxWarp>
              <a:spAutoFit/>
            </a:bodyPr>
            <a:lstStyle/>
            <a:p>
              <a:r>
                <a:rPr lang="en-US" sz="2400" dirty="0" err="1"/>
                <a:t>s</a:t>
              </a:r>
              <a:endParaRPr lang="en-US" sz="2400" dirty="0"/>
            </a:p>
          </p:txBody>
        </p:sp>
        <p:sp>
          <p:nvSpPr>
            <p:cNvPr id="20" name="Text Box 31"/>
            <p:cNvSpPr txBox="1">
              <a:spLocks noChangeArrowheads="1"/>
            </p:cNvSpPr>
            <p:nvPr/>
          </p:nvSpPr>
          <p:spPr bwMode="auto">
            <a:xfrm>
              <a:off x="5983783" y="3655324"/>
              <a:ext cx="287759" cy="461665"/>
            </a:xfrm>
            <a:prstGeom prst="rect">
              <a:avLst/>
            </a:prstGeom>
            <a:noFill/>
            <a:ln w="9525">
              <a:noFill/>
              <a:miter lim="800000"/>
              <a:headEnd/>
              <a:tailEnd/>
            </a:ln>
          </p:spPr>
          <p:txBody>
            <a:bodyPr wrap="none">
              <a:prstTxWarp prst="textNoShape">
                <a:avLst/>
              </a:prstTxWarp>
              <a:spAutoFit/>
            </a:bodyPr>
            <a:lstStyle/>
            <a:p>
              <a:r>
                <a:rPr lang="en-US" sz="2400" dirty="0" err="1"/>
                <a:t>t</a:t>
              </a:r>
              <a:endParaRPr lang="en-US" sz="2400" dirty="0"/>
            </a:p>
          </p:txBody>
        </p:sp>
        <p:sp>
          <p:nvSpPr>
            <p:cNvPr id="21" name="Text Box 32"/>
            <p:cNvSpPr txBox="1">
              <a:spLocks noChangeArrowheads="1"/>
            </p:cNvSpPr>
            <p:nvPr/>
          </p:nvSpPr>
          <p:spPr bwMode="auto">
            <a:xfrm>
              <a:off x="2875459" y="2589366"/>
              <a:ext cx="354013" cy="457200"/>
            </a:xfrm>
            <a:prstGeom prst="rect">
              <a:avLst/>
            </a:prstGeom>
            <a:noFill/>
            <a:ln w="9525">
              <a:noFill/>
              <a:miter lim="800000"/>
              <a:headEnd/>
              <a:tailEnd/>
            </a:ln>
          </p:spPr>
          <p:txBody>
            <a:bodyPr wrap="none">
              <a:prstTxWarp prst="textNoShape">
                <a:avLst/>
              </a:prstTxWarp>
              <a:spAutoFit/>
            </a:bodyPr>
            <a:lstStyle/>
            <a:p>
              <a:r>
                <a:rPr lang="en-US" sz="2400" dirty="0" err="1"/>
                <a:t>p</a:t>
              </a:r>
              <a:endParaRPr lang="en-US" sz="2400" dirty="0"/>
            </a:p>
          </p:txBody>
        </p:sp>
        <p:sp>
          <p:nvSpPr>
            <p:cNvPr id="22" name="Text Box 33"/>
            <p:cNvSpPr txBox="1">
              <a:spLocks noChangeArrowheads="1"/>
            </p:cNvSpPr>
            <p:nvPr/>
          </p:nvSpPr>
          <p:spPr bwMode="auto">
            <a:xfrm>
              <a:off x="2875459" y="5596835"/>
              <a:ext cx="354013" cy="457200"/>
            </a:xfrm>
            <a:prstGeom prst="rect">
              <a:avLst/>
            </a:prstGeom>
            <a:noFill/>
            <a:ln w="9525">
              <a:noFill/>
              <a:miter lim="800000"/>
              <a:headEnd/>
              <a:tailEnd/>
            </a:ln>
          </p:spPr>
          <p:txBody>
            <a:bodyPr wrap="none">
              <a:prstTxWarp prst="textNoShape">
                <a:avLst/>
              </a:prstTxWarp>
              <a:spAutoFit/>
            </a:bodyPr>
            <a:lstStyle/>
            <a:p>
              <a:r>
                <a:rPr lang="en-US" sz="2400" dirty="0" err="1"/>
                <a:t>q</a:t>
              </a:r>
              <a:endParaRPr lang="en-US" sz="2400" dirty="0"/>
            </a:p>
          </p:txBody>
        </p:sp>
        <p:sp>
          <p:nvSpPr>
            <p:cNvPr id="23" name="Text Box 34"/>
            <p:cNvSpPr txBox="1">
              <a:spLocks noChangeArrowheads="1"/>
            </p:cNvSpPr>
            <p:nvPr/>
          </p:nvSpPr>
          <p:spPr bwMode="auto">
            <a:xfrm>
              <a:off x="4704259" y="5292036"/>
              <a:ext cx="291967" cy="461665"/>
            </a:xfrm>
            <a:prstGeom prst="rect">
              <a:avLst/>
            </a:prstGeom>
            <a:noFill/>
            <a:ln w="9525">
              <a:noFill/>
              <a:miter lim="800000"/>
              <a:headEnd/>
              <a:tailEnd/>
            </a:ln>
          </p:spPr>
          <p:txBody>
            <a:bodyPr wrap="none">
              <a:prstTxWarp prst="textNoShape">
                <a:avLst/>
              </a:prstTxWarp>
              <a:spAutoFit/>
            </a:bodyPr>
            <a:lstStyle/>
            <a:p>
              <a:r>
                <a:rPr lang="en-US" sz="2400" dirty="0" err="1"/>
                <a:t>r</a:t>
              </a:r>
              <a:endParaRPr lang="en-US" sz="2400" dirty="0"/>
            </a:p>
          </p:txBody>
        </p:sp>
        <p:sp>
          <p:nvSpPr>
            <p:cNvPr id="24" name="Text Box 35"/>
            <p:cNvSpPr txBox="1">
              <a:spLocks noChangeArrowheads="1"/>
            </p:cNvSpPr>
            <p:nvPr/>
          </p:nvSpPr>
          <p:spPr bwMode="auto">
            <a:xfrm>
              <a:off x="5618659" y="46824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0.5</a:t>
              </a:r>
              <a:endParaRPr lang="en-US" sz="2400" dirty="0"/>
            </a:p>
          </p:txBody>
        </p:sp>
        <p:sp>
          <p:nvSpPr>
            <p:cNvPr id="25" name="Text Box 36"/>
            <p:cNvSpPr txBox="1">
              <a:spLocks noChangeArrowheads="1"/>
            </p:cNvSpPr>
            <p:nvPr/>
          </p:nvSpPr>
          <p:spPr bwMode="auto">
            <a:xfrm>
              <a:off x="3561260" y="52158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0.5</a:t>
              </a:r>
              <a:endParaRPr lang="en-US" sz="2400" dirty="0"/>
            </a:p>
          </p:txBody>
        </p:sp>
        <p:sp>
          <p:nvSpPr>
            <p:cNvPr id="26" name="Text Box 37"/>
            <p:cNvSpPr txBox="1">
              <a:spLocks noChangeArrowheads="1"/>
            </p:cNvSpPr>
            <p:nvPr/>
          </p:nvSpPr>
          <p:spPr bwMode="auto">
            <a:xfrm>
              <a:off x="2265859" y="4543380"/>
              <a:ext cx="762000" cy="461665"/>
            </a:xfrm>
            <a:prstGeom prst="rect">
              <a:avLst/>
            </a:prstGeom>
            <a:noFill/>
            <a:ln w="9525">
              <a:noFill/>
              <a:miter lim="800000"/>
              <a:headEnd/>
              <a:tailEnd/>
            </a:ln>
          </p:spPr>
          <p:txBody>
            <a:bodyPr wrap="square">
              <a:prstTxWarp prst="textNoShape">
                <a:avLst/>
              </a:prstTxWarp>
              <a:spAutoFit/>
            </a:bodyPr>
            <a:lstStyle/>
            <a:p>
              <a:r>
                <a:rPr lang="en-US" sz="2400" dirty="0">
                  <a:solidFill>
                    <a:schemeClr val="hlink"/>
                  </a:solidFill>
                </a:rPr>
                <a:t>0.5</a:t>
              </a:r>
              <a:endParaRPr lang="en-US" sz="2400" dirty="0"/>
            </a:p>
          </p:txBody>
        </p:sp>
        <p:sp>
          <p:nvSpPr>
            <p:cNvPr id="27" name="Text Box 38"/>
            <p:cNvSpPr txBox="1">
              <a:spLocks noChangeArrowheads="1"/>
            </p:cNvSpPr>
            <p:nvPr/>
          </p:nvSpPr>
          <p:spPr bwMode="auto">
            <a:xfrm>
              <a:off x="1503859" y="3006035"/>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0.5</a:t>
              </a:r>
              <a:endParaRPr lang="en-US" sz="2400" dirty="0"/>
            </a:p>
          </p:txBody>
        </p:sp>
        <p:sp>
          <p:nvSpPr>
            <p:cNvPr id="28" name="TextBox 27"/>
            <p:cNvSpPr txBox="1"/>
            <p:nvPr/>
          </p:nvSpPr>
          <p:spPr>
            <a:xfrm>
              <a:off x="317841" y="4040570"/>
              <a:ext cx="71294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-1</a:t>
              </a:r>
            </a:p>
          </p:txBody>
        </p:sp>
        <p:sp>
          <p:nvSpPr>
            <p:cNvPr id="29" name="TextBox 28"/>
            <p:cNvSpPr txBox="1"/>
            <p:nvPr/>
          </p:nvSpPr>
          <p:spPr>
            <a:xfrm>
              <a:off x="6378753" y="3725212"/>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1</a:t>
              </a:r>
            </a:p>
          </p:txBody>
        </p:sp>
        <p:sp>
          <p:nvSpPr>
            <p:cNvPr id="30" name="TextBox 29"/>
            <p:cNvSpPr txBox="1"/>
            <p:nvPr/>
          </p:nvSpPr>
          <p:spPr>
            <a:xfrm>
              <a:off x="2706721" y="2404700"/>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sp>
          <p:nvSpPr>
            <p:cNvPr id="31" name="TextBox 30"/>
            <p:cNvSpPr txBox="1"/>
            <p:nvPr/>
          </p:nvSpPr>
          <p:spPr>
            <a:xfrm>
              <a:off x="2706721" y="6054036"/>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sp>
          <p:nvSpPr>
            <p:cNvPr id="32" name="TextBox 31"/>
            <p:cNvSpPr txBox="1"/>
            <p:nvPr/>
          </p:nvSpPr>
          <p:spPr>
            <a:xfrm>
              <a:off x="4383121" y="5673036"/>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grpSp>
      <p:sp>
        <p:nvSpPr>
          <p:cNvPr id="34" name="TextBox 33"/>
          <p:cNvSpPr txBox="1"/>
          <p:nvPr/>
        </p:nvSpPr>
        <p:spPr>
          <a:xfrm>
            <a:off x="6378753" y="1250538"/>
            <a:ext cx="2439771" cy="1569660"/>
          </a:xfrm>
          <a:prstGeom prst="rect">
            <a:avLst/>
          </a:prstGeom>
          <a:solidFill>
            <a:srgbClr val="008000">
              <a:alpha val="50000"/>
            </a:srgbClr>
          </a:solidFill>
        </p:spPr>
        <p:txBody>
          <a:bodyPr wrap="square" rtlCol="0">
            <a:spAutoFit/>
          </a:bodyPr>
          <a:lstStyle/>
          <a:p>
            <a:r>
              <a:rPr lang="en-US" sz="2400" dirty="0"/>
              <a:t>Send some flow (say 0.1) “counter-clockwise”</a:t>
            </a:r>
            <a:endParaRPr lang="en-US" sz="2400" dirty="0">
              <a:solidFill>
                <a:srgbClr val="3366FF"/>
              </a:solidFill>
            </a:endParaRPr>
          </a:p>
        </p:txBody>
      </p:sp>
      <p:sp>
        <p:nvSpPr>
          <p:cNvPr id="45" name="Freeform 44"/>
          <p:cNvSpPr/>
          <p:nvPr/>
        </p:nvSpPr>
        <p:spPr>
          <a:xfrm>
            <a:off x="2693319" y="3445043"/>
            <a:ext cx="2589731" cy="1769807"/>
          </a:xfrm>
          <a:custGeom>
            <a:avLst/>
            <a:gdLst>
              <a:gd name="connsiteX0" fmla="*/ 779172 w 2589731"/>
              <a:gd name="connsiteY0" fmla="*/ 0 h 1769807"/>
              <a:gd name="connsiteX1" fmla="*/ 2116824 w 2589731"/>
              <a:gd name="connsiteY1" fmla="*/ 216160 h 1769807"/>
              <a:gd name="connsiteX2" fmla="*/ 2454615 w 2589731"/>
              <a:gd name="connsiteY2" fmla="*/ 1121328 h 1769807"/>
              <a:gd name="connsiteX3" fmla="*/ 1306125 w 2589731"/>
              <a:gd name="connsiteY3" fmla="*/ 1756297 h 1769807"/>
              <a:gd name="connsiteX4" fmla="*/ 157636 w 2589731"/>
              <a:gd name="connsiteY4" fmla="*/ 1202388 h 1769807"/>
              <a:gd name="connsiteX5" fmla="*/ 360311 w 2589731"/>
              <a:gd name="connsiteY5" fmla="*/ 418809 h 1769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89731" h="1769807">
                <a:moveTo>
                  <a:pt x="779172" y="0"/>
                </a:moveTo>
                <a:cubicBezTo>
                  <a:pt x="1308378" y="14636"/>
                  <a:pt x="1837584" y="29272"/>
                  <a:pt x="2116824" y="216160"/>
                </a:cubicBezTo>
                <a:cubicBezTo>
                  <a:pt x="2396064" y="403048"/>
                  <a:pt x="2589731" y="864639"/>
                  <a:pt x="2454615" y="1121328"/>
                </a:cubicBezTo>
                <a:cubicBezTo>
                  <a:pt x="2319499" y="1378017"/>
                  <a:pt x="1688955" y="1742787"/>
                  <a:pt x="1306125" y="1756297"/>
                </a:cubicBezTo>
                <a:cubicBezTo>
                  <a:pt x="923295" y="1769807"/>
                  <a:pt x="315272" y="1425303"/>
                  <a:pt x="157636" y="1202388"/>
                </a:cubicBezTo>
                <a:cubicBezTo>
                  <a:pt x="0" y="979473"/>
                  <a:pt x="360311" y="418809"/>
                  <a:pt x="360311" y="418809"/>
                </a:cubicBezTo>
              </a:path>
            </a:pathLst>
          </a:custGeom>
          <a:ln w="50800" cap="flat" cmpd="sng" algn="ctr">
            <a:solidFill>
              <a:srgbClr val="376092"/>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7" name="Straight Arrow Connector 46"/>
          <p:cNvCxnSpPr/>
          <p:nvPr/>
        </p:nvCxnSpPr>
        <p:spPr>
          <a:xfrm rot="10800000" flipV="1">
            <a:off x="3144595" y="3445042"/>
            <a:ext cx="331789" cy="22657"/>
          </a:xfrm>
          <a:prstGeom prst="straightConnector1">
            <a:avLst/>
          </a:prstGeom>
          <a:ln w="50800" cap="flat" cmpd="sng" algn="ctr">
            <a:solidFill>
              <a:schemeClr val="accent1">
                <a:lumMod val="75000"/>
              </a:schemeClr>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a:off x="6378753" y="4812006"/>
            <a:ext cx="2439771" cy="461665"/>
          </a:xfrm>
          <a:prstGeom prst="rect">
            <a:avLst/>
          </a:prstGeom>
          <a:solidFill>
            <a:schemeClr val="accent2">
              <a:lumMod val="60000"/>
              <a:lumOff val="40000"/>
              <a:alpha val="50000"/>
            </a:schemeClr>
          </a:solidFill>
        </p:spPr>
        <p:txBody>
          <a:bodyPr wrap="square" rtlCol="0">
            <a:spAutoFit/>
          </a:bodyPr>
          <a:lstStyle/>
          <a:p>
            <a:r>
              <a:rPr lang="en-US" sz="2400" dirty="0"/>
              <a:t>Solution </a:t>
            </a:r>
            <a:r>
              <a:rPr lang="en-US" sz="2400" b="1" dirty="0"/>
              <a:t>B</a:t>
            </a:r>
            <a:endParaRPr lang="en-US" sz="2400" b="1" dirty="0">
              <a:solidFill>
                <a:srgbClr val="3366FF"/>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 3: Find Two New Feasible Solutions</a:t>
            </a:r>
          </a:p>
        </p:txBody>
      </p:sp>
      <p:sp>
        <p:nvSpPr>
          <p:cNvPr id="3" name="Content Placeholder 2"/>
          <p:cNvSpPr>
            <a:spLocks noGrp="1"/>
          </p:cNvSpPr>
          <p:nvPr>
            <p:ph idx="1"/>
          </p:nvPr>
        </p:nvSpPr>
        <p:spPr/>
        <p:txBody>
          <a:bodyPr>
            <a:normAutofit/>
          </a:bodyPr>
          <a:lstStyle/>
          <a:p>
            <a:pPr>
              <a:buNone/>
            </a:pPr>
            <a:r>
              <a:rPr lang="en-US" sz="2400" dirty="0"/>
              <a:t>Labels on edges are flows</a:t>
            </a:r>
          </a:p>
        </p:txBody>
      </p:sp>
      <p:grpSp>
        <p:nvGrpSpPr>
          <p:cNvPr id="33" name="Group 32"/>
          <p:cNvGrpSpPr/>
          <p:nvPr/>
        </p:nvGrpSpPr>
        <p:grpSpPr>
          <a:xfrm>
            <a:off x="317841" y="2404700"/>
            <a:ext cx="6703185" cy="4018668"/>
            <a:chOff x="317841" y="2404700"/>
            <a:chExt cx="6703185" cy="4018668"/>
          </a:xfrm>
        </p:grpSpPr>
        <p:sp>
          <p:nvSpPr>
            <p:cNvPr id="4" name="Oval 4"/>
            <p:cNvSpPr>
              <a:spLocks noChangeArrowheads="1"/>
            </p:cNvSpPr>
            <p:nvPr/>
          </p:nvSpPr>
          <p:spPr bwMode="auto">
            <a:xfrm>
              <a:off x="1351459" y="41490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5" name="Oval 5"/>
            <p:cNvSpPr>
              <a:spLocks noChangeArrowheads="1"/>
            </p:cNvSpPr>
            <p:nvPr/>
          </p:nvSpPr>
          <p:spPr bwMode="auto">
            <a:xfrm>
              <a:off x="3027859" y="30822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6" name="Oval 6"/>
            <p:cNvSpPr>
              <a:spLocks noChangeArrowheads="1"/>
            </p:cNvSpPr>
            <p:nvPr/>
          </p:nvSpPr>
          <p:spPr bwMode="auto">
            <a:xfrm>
              <a:off x="2875459" y="55968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7" name="Oval 7"/>
            <p:cNvSpPr>
              <a:spLocks noChangeArrowheads="1"/>
            </p:cNvSpPr>
            <p:nvPr/>
          </p:nvSpPr>
          <p:spPr bwMode="auto">
            <a:xfrm>
              <a:off x="5771059" y="39204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8" name="Oval 8"/>
            <p:cNvSpPr>
              <a:spLocks noChangeArrowheads="1"/>
            </p:cNvSpPr>
            <p:nvPr/>
          </p:nvSpPr>
          <p:spPr bwMode="auto">
            <a:xfrm>
              <a:off x="4628059" y="52920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cxnSp>
          <p:nvCxnSpPr>
            <p:cNvPr id="9" name="AutoShape 10"/>
            <p:cNvCxnSpPr>
              <a:cxnSpLocks noChangeShapeType="1"/>
              <a:stCxn id="4" idx="1"/>
              <a:endCxn id="5" idx="2"/>
            </p:cNvCxnSpPr>
            <p:nvPr/>
          </p:nvCxnSpPr>
          <p:spPr bwMode="auto">
            <a:xfrm rot="16200000">
              <a:off x="1694359" y="2837761"/>
              <a:ext cx="1012825" cy="1654175"/>
            </a:xfrm>
            <a:prstGeom prst="curvedConnector2">
              <a:avLst/>
            </a:prstGeom>
            <a:noFill/>
            <a:ln w="19050" cap="flat" cmpd="sng" algn="ctr">
              <a:solidFill>
                <a:srgbClr val="FF0000"/>
              </a:solidFill>
              <a:prstDash val="solid"/>
              <a:round/>
              <a:headEnd type="none" w="med" len="med"/>
              <a:tailEnd type="triangle" w="med" len="med"/>
            </a:ln>
          </p:spPr>
        </p:cxnSp>
        <p:cxnSp>
          <p:nvCxnSpPr>
            <p:cNvPr id="10" name="AutoShape 11"/>
            <p:cNvCxnSpPr>
              <a:cxnSpLocks noChangeShapeType="1"/>
              <a:stCxn id="5" idx="4"/>
              <a:endCxn id="4" idx="6"/>
            </p:cNvCxnSpPr>
            <p:nvPr/>
          </p:nvCxnSpPr>
          <p:spPr bwMode="auto">
            <a:xfrm rot="5400000">
              <a:off x="1808659" y="2929836"/>
              <a:ext cx="990600" cy="1600200"/>
            </a:xfrm>
            <a:prstGeom prst="curvedConnector2">
              <a:avLst/>
            </a:prstGeom>
            <a:noFill/>
            <a:ln w="9525">
              <a:solidFill>
                <a:schemeClr val="tx1"/>
              </a:solidFill>
              <a:round/>
              <a:headEnd/>
              <a:tailEnd type="triangle" w="med" len="med"/>
            </a:ln>
          </p:spPr>
        </p:cxnSp>
        <p:cxnSp>
          <p:nvCxnSpPr>
            <p:cNvPr id="11" name="AutoShape 12"/>
            <p:cNvCxnSpPr>
              <a:cxnSpLocks noChangeShapeType="1"/>
              <a:stCxn id="5" idx="6"/>
              <a:endCxn id="7" idx="1"/>
            </p:cNvCxnSpPr>
            <p:nvPr/>
          </p:nvCxnSpPr>
          <p:spPr bwMode="auto">
            <a:xfrm>
              <a:off x="3180259" y="3158436"/>
              <a:ext cx="2613025" cy="784225"/>
            </a:xfrm>
            <a:prstGeom prst="curvedConnector2">
              <a:avLst/>
            </a:prstGeom>
            <a:noFill/>
            <a:ln w="19050" cap="flat" cmpd="sng" algn="ctr">
              <a:solidFill>
                <a:srgbClr val="FF0000"/>
              </a:solidFill>
              <a:prstDash val="solid"/>
              <a:round/>
              <a:headEnd type="none" w="med" len="med"/>
              <a:tailEnd type="triangle" w="med" len="med"/>
            </a:ln>
          </p:spPr>
        </p:cxnSp>
        <p:cxnSp>
          <p:nvCxnSpPr>
            <p:cNvPr id="12" name="AutoShape 13"/>
            <p:cNvCxnSpPr>
              <a:cxnSpLocks noChangeShapeType="1"/>
              <a:stCxn id="8" idx="6"/>
              <a:endCxn id="7" idx="5"/>
            </p:cNvCxnSpPr>
            <p:nvPr/>
          </p:nvCxnSpPr>
          <p:spPr bwMode="auto">
            <a:xfrm flipV="1">
              <a:off x="4780459" y="4050611"/>
              <a:ext cx="1120775" cy="1317625"/>
            </a:xfrm>
            <a:prstGeom prst="curvedConnector2">
              <a:avLst/>
            </a:prstGeom>
            <a:noFill/>
            <a:ln w="19050" cap="flat" cmpd="sng" algn="ctr">
              <a:solidFill>
                <a:srgbClr val="FF0000"/>
              </a:solidFill>
              <a:prstDash val="solid"/>
              <a:round/>
              <a:headEnd type="none" w="med" len="med"/>
              <a:tailEnd type="triangle" w="med" len="med"/>
            </a:ln>
          </p:spPr>
        </p:cxnSp>
        <p:cxnSp>
          <p:nvCxnSpPr>
            <p:cNvPr id="13" name="AutoShape 14"/>
            <p:cNvCxnSpPr>
              <a:cxnSpLocks noChangeShapeType="1"/>
              <a:stCxn id="6" idx="6"/>
              <a:endCxn id="8" idx="3"/>
            </p:cNvCxnSpPr>
            <p:nvPr/>
          </p:nvCxnSpPr>
          <p:spPr bwMode="auto">
            <a:xfrm flipV="1">
              <a:off x="3027859" y="5422211"/>
              <a:ext cx="1622425" cy="250825"/>
            </a:xfrm>
            <a:prstGeom prst="curvedConnector2">
              <a:avLst/>
            </a:prstGeom>
            <a:noFill/>
            <a:ln w="19050" cap="flat" cmpd="sng" algn="ctr">
              <a:solidFill>
                <a:srgbClr val="FF0000"/>
              </a:solidFill>
              <a:prstDash val="solid"/>
              <a:round/>
              <a:headEnd type="none" w="med" len="med"/>
              <a:tailEnd type="triangle" w="med" len="med"/>
            </a:ln>
          </p:spPr>
        </p:cxnSp>
        <p:cxnSp>
          <p:nvCxnSpPr>
            <p:cNvPr id="14" name="AutoShape 20"/>
            <p:cNvCxnSpPr>
              <a:cxnSpLocks noChangeShapeType="1"/>
              <a:stCxn id="6" idx="3"/>
              <a:endCxn id="4" idx="4"/>
            </p:cNvCxnSpPr>
            <p:nvPr/>
          </p:nvCxnSpPr>
          <p:spPr bwMode="auto">
            <a:xfrm rot="16200000" flipV="1">
              <a:off x="1449884" y="4279211"/>
              <a:ext cx="1425575" cy="1470025"/>
            </a:xfrm>
            <a:prstGeom prst="curvedConnector3">
              <a:avLst>
                <a:gd name="adj1" fmla="val -17593"/>
              </a:avLst>
            </a:prstGeom>
            <a:noFill/>
            <a:ln w="9525">
              <a:solidFill>
                <a:schemeClr val="tx1"/>
              </a:solidFill>
              <a:round/>
              <a:headEnd/>
              <a:tailEnd type="triangle" w="med" len="med"/>
            </a:ln>
          </p:spPr>
        </p:cxnSp>
        <p:cxnSp>
          <p:nvCxnSpPr>
            <p:cNvPr id="15" name="AutoShape 22"/>
            <p:cNvCxnSpPr>
              <a:cxnSpLocks noChangeShapeType="1"/>
              <a:stCxn id="4" idx="5"/>
              <a:endCxn id="6" idx="0"/>
            </p:cNvCxnSpPr>
            <p:nvPr/>
          </p:nvCxnSpPr>
          <p:spPr bwMode="auto">
            <a:xfrm rot="16200000" flipH="1">
              <a:off x="1557834" y="4203011"/>
              <a:ext cx="1317625" cy="1470025"/>
            </a:xfrm>
            <a:prstGeom prst="curvedConnector3">
              <a:avLst>
                <a:gd name="adj1" fmla="val 50843"/>
              </a:avLst>
            </a:prstGeom>
            <a:noFill/>
            <a:ln w="19050" cap="flat" cmpd="sng" algn="ctr">
              <a:solidFill>
                <a:srgbClr val="FF0000"/>
              </a:solidFill>
              <a:prstDash val="solid"/>
              <a:round/>
              <a:headEnd type="none" w="med" len="med"/>
              <a:tailEnd type="triangle" w="med" len="med"/>
            </a:ln>
          </p:spPr>
        </p:cxnSp>
        <p:sp>
          <p:nvSpPr>
            <p:cNvPr id="16" name="Text Box 24"/>
            <p:cNvSpPr txBox="1">
              <a:spLocks noChangeArrowheads="1"/>
            </p:cNvSpPr>
            <p:nvPr/>
          </p:nvSpPr>
          <p:spPr bwMode="auto">
            <a:xfrm>
              <a:off x="4628059" y="29298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0.6</a:t>
              </a:r>
              <a:endParaRPr lang="en-US" sz="2400" dirty="0"/>
            </a:p>
          </p:txBody>
        </p:sp>
        <p:sp>
          <p:nvSpPr>
            <p:cNvPr id="17" name="Text Box 25"/>
            <p:cNvSpPr txBox="1">
              <a:spLocks noChangeArrowheads="1"/>
            </p:cNvSpPr>
            <p:nvPr/>
          </p:nvSpPr>
          <p:spPr bwMode="auto">
            <a:xfrm>
              <a:off x="2494459" y="3844236"/>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a:t>
              </a:r>
            </a:p>
          </p:txBody>
        </p:sp>
        <p:sp>
          <p:nvSpPr>
            <p:cNvPr id="18" name="Text Box 27"/>
            <p:cNvSpPr txBox="1">
              <a:spLocks noChangeArrowheads="1"/>
            </p:cNvSpPr>
            <p:nvPr/>
          </p:nvSpPr>
          <p:spPr bwMode="auto">
            <a:xfrm>
              <a:off x="993637" y="5287571"/>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a:t>
              </a:r>
              <a:endParaRPr lang="en-US" sz="2400" dirty="0"/>
            </a:p>
          </p:txBody>
        </p:sp>
        <p:sp>
          <p:nvSpPr>
            <p:cNvPr id="19" name="Text Box 30"/>
            <p:cNvSpPr txBox="1">
              <a:spLocks noChangeArrowheads="1"/>
            </p:cNvSpPr>
            <p:nvPr/>
          </p:nvSpPr>
          <p:spPr bwMode="auto">
            <a:xfrm>
              <a:off x="1030784" y="3960124"/>
              <a:ext cx="305041" cy="461665"/>
            </a:xfrm>
            <a:prstGeom prst="rect">
              <a:avLst/>
            </a:prstGeom>
            <a:noFill/>
            <a:ln w="9525">
              <a:noFill/>
              <a:miter lim="800000"/>
              <a:headEnd/>
              <a:tailEnd/>
            </a:ln>
          </p:spPr>
          <p:txBody>
            <a:bodyPr wrap="none">
              <a:prstTxWarp prst="textNoShape">
                <a:avLst/>
              </a:prstTxWarp>
              <a:spAutoFit/>
            </a:bodyPr>
            <a:lstStyle/>
            <a:p>
              <a:r>
                <a:rPr lang="en-US" sz="2400" dirty="0" err="1"/>
                <a:t>s</a:t>
              </a:r>
              <a:endParaRPr lang="en-US" sz="2400" dirty="0"/>
            </a:p>
          </p:txBody>
        </p:sp>
        <p:sp>
          <p:nvSpPr>
            <p:cNvPr id="20" name="Text Box 31"/>
            <p:cNvSpPr txBox="1">
              <a:spLocks noChangeArrowheads="1"/>
            </p:cNvSpPr>
            <p:nvPr/>
          </p:nvSpPr>
          <p:spPr bwMode="auto">
            <a:xfrm>
              <a:off x="5983783" y="3655324"/>
              <a:ext cx="287759" cy="461665"/>
            </a:xfrm>
            <a:prstGeom prst="rect">
              <a:avLst/>
            </a:prstGeom>
            <a:noFill/>
            <a:ln w="9525">
              <a:noFill/>
              <a:miter lim="800000"/>
              <a:headEnd/>
              <a:tailEnd/>
            </a:ln>
          </p:spPr>
          <p:txBody>
            <a:bodyPr wrap="none">
              <a:prstTxWarp prst="textNoShape">
                <a:avLst/>
              </a:prstTxWarp>
              <a:spAutoFit/>
            </a:bodyPr>
            <a:lstStyle/>
            <a:p>
              <a:r>
                <a:rPr lang="en-US" sz="2400" dirty="0" err="1"/>
                <a:t>t</a:t>
              </a:r>
              <a:endParaRPr lang="en-US" sz="2400" dirty="0"/>
            </a:p>
          </p:txBody>
        </p:sp>
        <p:sp>
          <p:nvSpPr>
            <p:cNvPr id="21" name="Text Box 32"/>
            <p:cNvSpPr txBox="1">
              <a:spLocks noChangeArrowheads="1"/>
            </p:cNvSpPr>
            <p:nvPr/>
          </p:nvSpPr>
          <p:spPr bwMode="auto">
            <a:xfrm>
              <a:off x="2875459" y="2589366"/>
              <a:ext cx="354013" cy="457200"/>
            </a:xfrm>
            <a:prstGeom prst="rect">
              <a:avLst/>
            </a:prstGeom>
            <a:noFill/>
            <a:ln w="9525">
              <a:noFill/>
              <a:miter lim="800000"/>
              <a:headEnd/>
              <a:tailEnd/>
            </a:ln>
          </p:spPr>
          <p:txBody>
            <a:bodyPr wrap="none">
              <a:prstTxWarp prst="textNoShape">
                <a:avLst/>
              </a:prstTxWarp>
              <a:spAutoFit/>
            </a:bodyPr>
            <a:lstStyle/>
            <a:p>
              <a:r>
                <a:rPr lang="en-US" sz="2400" dirty="0" err="1"/>
                <a:t>p</a:t>
              </a:r>
              <a:endParaRPr lang="en-US" sz="2400" dirty="0"/>
            </a:p>
          </p:txBody>
        </p:sp>
        <p:sp>
          <p:nvSpPr>
            <p:cNvPr id="22" name="Text Box 33"/>
            <p:cNvSpPr txBox="1">
              <a:spLocks noChangeArrowheads="1"/>
            </p:cNvSpPr>
            <p:nvPr/>
          </p:nvSpPr>
          <p:spPr bwMode="auto">
            <a:xfrm>
              <a:off x="2875459" y="5596835"/>
              <a:ext cx="354013" cy="457200"/>
            </a:xfrm>
            <a:prstGeom prst="rect">
              <a:avLst/>
            </a:prstGeom>
            <a:noFill/>
            <a:ln w="9525">
              <a:noFill/>
              <a:miter lim="800000"/>
              <a:headEnd/>
              <a:tailEnd/>
            </a:ln>
          </p:spPr>
          <p:txBody>
            <a:bodyPr wrap="none">
              <a:prstTxWarp prst="textNoShape">
                <a:avLst/>
              </a:prstTxWarp>
              <a:spAutoFit/>
            </a:bodyPr>
            <a:lstStyle/>
            <a:p>
              <a:r>
                <a:rPr lang="en-US" sz="2400" dirty="0" err="1"/>
                <a:t>q</a:t>
              </a:r>
              <a:endParaRPr lang="en-US" sz="2400" dirty="0"/>
            </a:p>
          </p:txBody>
        </p:sp>
        <p:sp>
          <p:nvSpPr>
            <p:cNvPr id="23" name="Text Box 34"/>
            <p:cNvSpPr txBox="1">
              <a:spLocks noChangeArrowheads="1"/>
            </p:cNvSpPr>
            <p:nvPr/>
          </p:nvSpPr>
          <p:spPr bwMode="auto">
            <a:xfrm>
              <a:off x="4704259" y="5292036"/>
              <a:ext cx="291967" cy="461665"/>
            </a:xfrm>
            <a:prstGeom prst="rect">
              <a:avLst/>
            </a:prstGeom>
            <a:noFill/>
            <a:ln w="9525">
              <a:noFill/>
              <a:miter lim="800000"/>
              <a:headEnd/>
              <a:tailEnd/>
            </a:ln>
          </p:spPr>
          <p:txBody>
            <a:bodyPr wrap="none">
              <a:prstTxWarp prst="textNoShape">
                <a:avLst/>
              </a:prstTxWarp>
              <a:spAutoFit/>
            </a:bodyPr>
            <a:lstStyle/>
            <a:p>
              <a:r>
                <a:rPr lang="en-US" sz="2400" dirty="0" err="1"/>
                <a:t>r</a:t>
              </a:r>
              <a:endParaRPr lang="en-US" sz="2400" dirty="0"/>
            </a:p>
          </p:txBody>
        </p:sp>
        <p:sp>
          <p:nvSpPr>
            <p:cNvPr id="24" name="Text Box 35"/>
            <p:cNvSpPr txBox="1">
              <a:spLocks noChangeArrowheads="1"/>
            </p:cNvSpPr>
            <p:nvPr/>
          </p:nvSpPr>
          <p:spPr bwMode="auto">
            <a:xfrm>
              <a:off x="5618659" y="46824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0.4</a:t>
              </a:r>
              <a:endParaRPr lang="en-US" sz="2400" dirty="0"/>
            </a:p>
          </p:txBody>
        </p:sp>
        <p:sp>
          <p:nvSpPr>
            <p:cNvPr id="25" name="Text Box 36"/>
            <p:cNvSpPr txBox="1">
              <a:spLocks noChangeArrowheads="1"/>
            </p:cNvSpPr>
            <p:nvPr/>
          </p:nvSpPr>
          <p:spPr bwMode="auto">
            <a:xfrm>
              <a:off x="3561260" y="52158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0.4</a:t>
              </a:r>
              <a:endParaRPr lang="en-US" sz="2400" dirty="0"/>
            </a:p>
          </p:txBody>
        </p:sp>
        <p:sp>
          <p:nvSpPr>
            <p:cNvPr id="26" name="Text Box 37"/>
            <p:cNvSpPr txBox="1">
              <a:spLocks noChangeArrowheads="1"/>
            </p:cNvSpPr>
            <p:nvPr/>
          </p:nvSpPr>
          <p:spPr bwMode="auto">
            <a:xfrm>
              <a:off x="2265859" y="4543380"/>
              <a:ext cx="762000" cy="461665"/>
            </a:xfrm>
            <a:prstGeom prst="rect">
              <a:avLst/>
            </a:prstGeom>
            <a:noFill/>
            <a:ln w="9525">
              <a:noFill/>
              <a:miter lim="800000"/>
              <a:headEnd/>
              <a:tailEnd/>
            </a:ln>
          </p:spPr>
          <p:txBody>
            <a:bodyPr wrap="square">
              <a:prstTxWarp prst="textNoShape">
                <a:avLst/>
              </a:prstTxWarp>
              <a:spAutoFit/>
            </a:bodyPr>
            <a:lstStyle/>
            <a:p>
              <a:r>
                <a:rPr lang="en-US" sz="2400" dirty="0">
                  <a:solidFill>
                    <a:schemeClr val="hlink"/>
                  </a:solidFill>
                </a:rPr>
                <a:t>0.4</a:t>
              </a:r>
              <a:endParaRPr lang="en-US" sz="2400" dirty="0"/>
            </a:p>
          </p:txBody>
        </p:sp>
        <p:sp>
          <p:nvSpPr>
            <p:cNvPr id="27" name="Text Box 38"/>
            <p:cNvSpPr txBox="1">
              <a:spLocks noChangeArrowheads="1"/>
            </p:cNvSpPr>
            <p:nvPr/>
          </p:nvSpPr>
          <p:spPr bwMode="auto">
            <a:xfrm>
              <a:off x="1503859" y="3006035"/>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0.6</a:t>
              </a:r>
              <a:endParaRPr lang="en-US" sz="2400" dirty="0"/>
            </a:p>
          </p:txBody>
        </p:sp>
        <p:sp>
          <p:nvSpPr>
            <p:cNvPr id="28" name="TextBox 27"/>
            <p:cNvSpPr txBox="1"/>
            <p:nvPr/>
          </p:nvSpPr>
          <p:spPr>
            <a:xfrm>
              <a:off x="317841" y="4040570"/>
              <a:ext cx="71294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-1</a:t>
              </a:r>
            </a:p>
          </p:txBody>
        </p:sp>
        <p:sp>
          <p:nvSpPr>
            <p:cNvPr id="29" name="TextBox 28"/>
            <p:cNvSpPr txBox="1"/>
            <p:nvPr/>
          </p:nvSpPr>
          <p:spPr>
            <a:xfrm>
              <a:off x="6378753" y="3725212"/>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1</a:t>
              </a:r>
            </a:p>
          </p:txBody>
        </p:sp>
        <p:sp>
          <p:nvSpPr>
            <p:cNvPr id="30" name="TextBox 29"/>
            <p:cNvSpPr txBox="1"/>
            <p:nvPr/>
          </p:nvSpPr>
          <p:spPr>
            <a:xfrm>
              <a:off x="2706721" y="2404700"/>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sp>
          <p:nvSpPr>
            <p:cNvPr id="31" name="TextBox 30"/>
            <p:cNvSpPr txBox="1"/>
            <p:nvPr/>
          </p:nvSpPr>
          <p:spPr>
            <a:xfrm>
              <a:off x="2706721" y="6054036"/>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sp>
          <p:nvSpPr>
            <p:cNvPr id="32" name="TextBox 31"/>
            <p:cNvSpPr txBox="1"/>
            <p:nvPr/>
          </p:nvSpPr>
          <p:spPr>
            <a:xfrm>
              <a:off x="4383121" y="5673036"/>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grpSp>
      <p:sp>
        <p:nvSpPr>
          <p:cNvPr id="34" name="TextBox 33"/>
          <p:cNvSpPr txBox="1"/>
          <p:nvPr/>
        </p:nvSpPr>
        <p:spPr>
          <a:xfrm>
            <a:off x="6378753" y="1250538"/>
            <a:ext cx="2439771" cy="1938992"/>
          </a:xfrm>
          <a:prstGeom prst="rect">
            <a:avLst/>
          </a:prstGeom>
          <a:solidFill>
            <a:srgbClr val="008000">
              <a:alpha val="50000"/>
            </a:srgbClr>
          </a:solidFill>
        </p:spPr>
        <p:txBody>
          <a:bodyPr wrap="square" rtlCol="0">
            <a:spAutoFit/>
          </a:bodyPr>
          <a:lstStyle/>
          <a:p>
            <a:r>
              <a:rPr lang="en-US" sz="2400" dirty="0"/>
              <a:t>The average of Solutions </a:t>
            </a:r>
            <a:r>
              <a:rPr lang="en-US" sz="2400" b="1" dirty="0"/>
              <a:t>A </a:t>
            </a:r>
            <a:r>
              <a:rPr lang="en-US" sz="2400" dirty="0"/>
              <a:t>and </a:t>
            </a:r>
            <a:r>
              <a:rPr lang="en-US" sz="2400" b="1" dirty="0"/>
              <a:t>B </a:t>
            </a:r>
            <a:r>
              <a:rPr lang="en-US" sz="2400" dirty="0"/>
              <a:t>gives us the fractional solution we started with</a:t>
            </a:r>
            <a:endParaRPr lang="en-US" sz="2400" dirty="0">
              <a:solidFill>
                <a:srgbClr val="3366FF"/>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 3: Find Two New Feasible Solutions</a:t>
            </a:r>
          </a:p>
        </p:txBody>
      </p:sp>
      <p:sp>
        <p:nvSpPr>
          <p:cNvPr id="3" name="Content Placeholder 2"/>
          <p:cNvSpPr>
            <a:spLocks noGrp="1"/>
          </p:cNvSpPr>
          <p:nvPr>
            <p:ph idx="1"/>
          </p:nvPr>
        </p:nvSpPr>
        <p:spPr/>
        <p:txBody>
          <a:bodyPr>
            <a:normAutofit/>
          </a:bodyPr>
          <a:lstStyle/>
          <a:p>
            <a:pPr>
              <a:buNone/>
            </a:pPr>
            <a:r>
              <a:rPr lang="en-US" sz="2400" dirty="0"/>
              <a:t>Labels on edges are flows</a:t>
            </a:r>
          </a:p>
        </p:txBody>
      </p:sp>
      <p:grpSp>
        <p:nvGrpSpPr>
          <p:cNvPr id="33" name="Group 32"/>
          <p:cNvGrpSpPr/>
          <p:nvPr/>
        </p:nvGrpSpPr>
        <p:grpSpPr>
          <a:xfrm>
            <a:off x="317841" y="2404700"/>
            <a:ext cx="6703185" cy="4018668"/>
            <a:chOff x="317841" y="2404700"/>
            <a:chExt cx="6703185" cy="4018668"/>
          </a:xfrm>
        </p:grpSpPr>
        <p:sp>
          <p:nvSpPr>
            <p:cNvPr id="4" name="Oval 4"/>
            <p:cNvSpPr>
              <a:spLocks noChangeArrowheads="1"/>
            </p:cNvSpPr>
            <p:nvPr/>
          </p:nvSpPr>
          <p:spPr bwMode="auto">
            <a:xfrm>
              <a:off x="1351459" y="41490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5" name="Oval 5"/>
            <p:cNvSpPr>
              <a:spLocks noChangeArrowheads="1"/>
            </p:cNvSpPr>
            <p:nvPr/>
          </p:nvSpPr>
          <p:spPr bwMode="auto">
            <a:xfrm>
              <a:off x="3027859" y="30822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6" name="Oval 6"/>
            <p:cNvSpPr>
              <a:spLocks noChangeArrowheads="1"/>
            </p:cNvSpPr>
            <p:nvPr/>
          </p:nvSpPr>
          <p:spPr bwMode="auto">
            <a:xfrm>
              <a:off x="2875459" y="55968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7" name="Oval 7"/>
            <p:cNvSpPr>
              <a:spLocks noChangeArrowheads="1"/>
            </p:cNvSpPr>
            <p:nvPr/>
          </p:nvSpPr>
          <p:spPr bwMode="auto">
            <a:xfrm>
              <a:off x="5771059" y="39204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8" name="Oval 8"/>
            <p:cNvSpPr>
              <a:spLocks noChangeArrowheads="1"/>
            </p:cNvSpPr>
            <p:nvPr/>
          </p:nvSpPr>
          <p:spPr bwMode="auto">
            <a:xfrm>
              <a:off x="4628059" y="5292036"/>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cxnSp>
          <p:nvCxnSpPr>
            <p:cNvPr id="9" name="AutoShape 10"/>
            <p:cNvCxnSpPr>
              <a:cxnSpLocks noChangeShapeType="1"/>
              <a:stCxn id="4" idx="1"/>
              <a:endCxn id="5" idx="2"/>
            </p:cNvCxnSpPr>
            <p:nvPr/>
          </p:nvCxnSpPr>
          <p:spPr bwMode="auto">
            <a:xfrm rot="16200000">
              <a:off x="1694359" y="2837761"/>
              <a:ext cx="1012825" cy="1654175"/>
            </a:xfrm>
            <a:prstGeom prst="curvedConnector2">
              <a:avLst/>
            </a:prstGeom>
            <a:noFill/>
            <a:ln w="19050" cap="flat" cmpd="sng" algn="ctr">
              <a:solidFill>
                <a:srgbClr val="FF0000"/>
              </a:solidFill>
              <a:prstDash val="solid"/>
              <a:round/>
              <a:headEnd type="none" w="med" len="med"/>
              <a:tailEnd type="triangle" w="med" len="med"/>
            </a:ln>
          </p:spPr>
        </p:cxnSp>
        <p:cxnSp>
          <p:nvCxnSpPr>
            <p:cNvPr id="10" name="AutoShape 11"/>
            <p:cNvCxnSpPr>
              <a:cxnSpLocks noChangeShapeType="1"/>
              <a:stCxn id="5" idx="4"/>
              <a:endCxn id="4" idx="6"/>
            </p:cNvCxnSpPr>
            <p:nvPr/>
          </p:nvCxnSpPr>
          <p:spPr bwMode="auto">
            <a:xfrm rot="5400000">
              <a:off x="1808659" y="2929836"/>
              <a:ext cx="990600" cy="1600200"/>
            </a:xfrm>
            <a:prstGeom prst="curvedConnector2">
              <a:avLst/>
            </a:prstGeom>
            <a:noFill/>
            <a:ln w="9525">
              <a:solidFill>
                <a:schemeClr val="tx1"/>
              </a:solidFill>
              <a:round/>
              <a:headEnd/>
              <a:tailEnd type="triangle" w="med" len="med"/>
            </a:ln>
          </p:spPr>
        </p:cxnSp>
        <p:cxnSp>
          <p:nvCxnSpPr>
            <p:cNvPr id="11" name="AutoShape 12"/>
            <p:cNvCxnSpPr>
              <a:cxnSpLocks noChangeShapeType="1"/>
              <a:stCxn id="5" idx="6"/>
              <a:endCxn id="7" idx="1"/>
            </p:cNvCxnSpPr>
            <p:nvPr/>
          </p:nvCxnSpPr>
          <p:spPr bwMode="auto">
            <a:xfrm>
              <a:off x="3180259" y="3158436"/>
              <a:ext cx="2613025" cy="784225"/>
            </a:xfrm>
            <a:prstGeom prst="curvedConnector2">
              <a:avLst/>
            </a:prstGeom>
            <a:noFill/>
            <a:ln w="19050" cap="flat" cmpd="sng" algn="ctr">
              <a:solidFill>
                <a:srgbClr val="FF0000"/>
              </a:solidFill>
              <a:prstDash val="solid"/>
              <a:round/>
              <a:headEnd type="none" w="med" len="med"/>
              <a:tailEnd type="triangle" w="med" len="med"/>
            </a:ln>
          </p:spPr>
        </p:cxnSp>
        <p:cxnSp>
          <p:nvCxnSpPr>
            <p:cNvPr id="12" name="AutoShape 13"/>
            <p:cNvCxnSpPr>
              <a:cxnSpLocks noChangeShapeType="1"/>
              <a:stCxn id="8" idx="6"/>
              <a:endCxn id="7" idx="5"/>
            </p:cNvCxnSpPr>
            <p:nvPr/>
          </p:nvCxnSpPr>
          <p:spPr bwMode="auto">
            <a:xfrm flipV="1">
              <a:off x="4780459" y="4050611"/>
              <a:ext cx="1120775" cy="1317625"/>
            </a:xfrm>
            <a:prstGeom prst="curvedConnector2">
              <a:avLst/>
            </a:prstGeom>
            <a:noFill/>
            <a:ln w="19050" cap="flat" cmpd="sng" algn="ctr">
              <a:solidFill>
                <a:srgbClr val="FF0000"/>
              </a:solidFill>
              <a:prstDash val="solid"/>
              <a:round/>
              <a:headEnd type="none" w="med" len="med"/>
              <a:tailEnd type="triangle" w="med" len="med"/>
            </a:ln>
          </p:spPr>
        </p:cxnSp>
        <p:cxnSp>
          <p:nvCxnSpPr>
            <p:cNvPr id="13" name="AutoShape 14"/>
            <p:cNvCxnSpPr>
              <a:cxnSpLocks noChangeShapeType="1"/>
              <a:stCxn id="6" idx="6"/>
              <a:endCxn id="8" idx="3"/>
            </p:cNvCxnSpPr>
            <p:nvPr/>
          </p:nvCxnSpPr>
          <p:spPr bwMode="auto">
            <a:xfrm flipV="1">
              <a:off x="3027859" y="5422211"/>
              <a:ext cx="1622425" cy="250825"/>
            </a:xfrm>
            <a:prstGeom prst="curvedConnector2">
              <a:avLst/>
            </a:prstGeom>
            <a:noFill/>
            <a:ln w="19050" cap="flat" cmpd="sng" algn="ctr">
              <a:solidFill>
                <a:srgbClr val="FF0000"/>
              </a:solidFill>
              <a:prstDash val="solid"/>
              <a:round/>
              <a:headEnd type="none" w="med" len="med"/>
              <a:tailEnd type="triangle" w="med" len="med"/>
            </a:ln>
          </p:spPr>
        </p:cxnSp>
        <p:cxnSp>
          <p:nvCxnSpPr>
            <p:cNvPr id="14" name="AutoShape 20"/>
            <p:cNvCxnSpPr>
              <a:cxnSpLocks noChangeShapeType="1"/>
              <a:stCxn id="6" idx="3"/>
              <a:endCxn id="4" idx="4"/>
            </p:cNvCxnSpPr>
            <p:nvPr/>
          </p:nvCxnSpPr>
          <p:spPr bwMode="auto">
            <a:xfrm rot="16200000" flipV="1">
              <a:off x="1449884" y="4279211"/>
              <a:ext cx="1425575" cy="1470025"/>
            </a:xfrm>
            <a:prstGeom prst="curvedConnector3">
              <a:avLst>
                <a:gd name="adj1" fmla="val -17593"/>
              </a:avLst>
            </a:prstGeom>
            <a:noFill/>
            <a:ln w="9525">
              <a:solidFill>
                <a:schemeClr val="tx1"/>
              </a:solidFill>
              <a:round/>
              <a:headEnd/>
              <a:tailEnd type="triangle" w="med" len="med"/>
            </a:ln>
          </p:spPr>
        </p:cxnSp>
        <p:cxnSp>
          <p:nvCxnSpPr>
            <p:cNvPr id="15" name="AutoShape 22"/>
            <p:cNvCxnSpPr>
              <a:cxnSpLocks noChangeShapeType="1"/>
              <a:stCxn id="4" idx="5"/>
              <a:endCxn id="6" idx="0"/>
            </p:cNvCxnSpPr>
            <p:nvPr/>
          </p:nvCxnSpPr>
          <p:spPr bwMode="auto">
            <a:xfrm rot="16200000" flipH="1">
              <a:off x="1557834" y="4203011"/>
              <a:ext cx="1317625" cy="1470025"/>
            </a:xfrm>
            <a:prstGeom prst="curvedConnector3">
              <a:avLst>
                <a:gd name="adj1" fmla="val 50843"/>
              </a:avLst>
            </a:prstGeom>
            <a:noFill/>
            <a:ln w="19050" cap="flat" cmpd="sng" algn="ctr">
              <a:solidFill>
                <a:srgbClr val="FF0000"/>
              </a:solidFill>
              <a:prstDash val="solid"/>
              <a:round/>
              <a:headEnd type="none" w="med" len="med"/>
              <a:tailEnd type="triangle" w="med" len="med"/>
            </a:ln>
          </p:spPr>
        </p:cxnSp>
        <p:sp>
          <p:nvSpPr>
            <p:cNvPr id="16" name="Text Box 24"/>
            <p:cNvSpPr txBox="1">
              <a:spLocks noChangeArrowheads="1"/>
            </p:cNvSpPr>
            <p:nvPr/>
          </p:nvSpPr>
          <p:spPr bwMode="auto">
            <a:xfrm>
              <a:off x="4628059" y="29298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0.6</a:t>
              </a:r>
              <a:endParaRPr lang="en-US" sz="2400" dirty="0"/>
            </a:p>
          </p:txBody>
        </p:sp>
        <p:sp>
          <p:nvSpPr>
            <p:cNvPr id="17" name="Text Box 25"/>
            <p:cNvSpPr txBox="1">
              <a:spLocks noChangeArrowheads="1"/>
            </p:cNvSpPr>
            <p:nvPr/>
          </p:nvSpPr>
          <p:spPr bwMode="auto">
            <a:xfrm>
              <a:off x="2494459" y="3844236"/>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a:t>
              </a:r>
            </a:p>
          </p:txBody>
        </p:sp>
        <p:sp>
          <p:nvSpPr>
            <p:cNvPr id="18" name="Text Box 27"/>
            <p:cNvSpPr txBox="1">
              <a:spLocks noChangeArrowheads="1"/>
            </p:cNvSpPr>
            <p:nvPr/>
          </p:nvSpPr>
          <p:spPr bwMode="auto">
            <a:xfrm>
              <a:off x="993637" y="5287571"/>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a:t>
              </a:r>
              <a:endParaRPr lang="en-US" sz="2400" dirty="0"/>
            </a:p>
          </p:txBody>
        </p:sp>
        <p:sp>
          <p:nvSpPr>
            <p:cNvPr id="19" name="Text Box 30"/>
            <p:cNvSpPr txBox="1">
              <a:spLocks noChangeArrowheads="1"/>
            </p:cNvSpPr>
            <p:nvPr/>
          </p:nvSpPr>
          <p:spPr bwMode="auto">
            <a:xfrm>
              <a:off x="1030784" y="3960124"/>
              <a:ext cx="305041" cy="461665"/>
            </a:xfrm>
            <a:prstGeom prst="rect">
              <a:avLst/>
            </a:prstGeom>
            <a:noFill/>
            <a:ln w="9525">
              <a:noFill/>
              <a:miter lim="800000"/>
              <a:headEnd/>
              <a:tailEnd/>
            </a:ln>
          </p:spPr>
          <p:txBody>
            <a:bodyPr wrap="none">
              <a:prstTxWarp prst="textNoShape">
                <a:avLst/>
              </a:prstTxWarp>
              <a:spAutoFit/>
            </a:bodyPr>
            <a:lstStyle/>
            <a:p>
              <a:r>
                <a:rPr lang="en-US" sz="2400" dirty="0" err="1"/>
                <a:t>s</a:t>
              </a:r>
              <a:endParaRPr lang="en-US" sz="2400" dirty="0"/>
            </a:p>
          </p:txBody>
        </p:sp>
        <p:sp>
          <p:nvSpPr>
            <p:cNvPr id="20" name="Text Box 31"/>
            <p:cNvSpPr txBox="1">
              <a:spLocks noChangeArrowheads="1"/>
            </p:cNvSpPr>
            <p:nvPr/>
          </p:nvSpPr>
          <p:spPr bwMode="auto">
            <a:xfrm>
              <a:off x="5983783" y="3655324"/>
              <a:ext cx="287759" cy="461665"/>
            </a:xfrm>
            <a:prstGeom prst="rect">
              <a:avLst/>
            </a:prstGeom>
            <a:noFill/>
            <a:ln w="9525">
              <a:noFill/>
              <a:miter lim="800000"/>
              <a:headEnd/>
              <a:tailEnd/>
            </a:ln>
          </p:spPr>
          <p:txBody>
            <a:bodyPr wrap="none">
              <a:prstTxWarp prst="textNoShape">
                <a:avLst/>
              </a:prstTxWarp>
              <a:spAutoFit/>
            </a:bodyPr>
            <a:lstStyle/>
            <a:p>
              <a:r>
                <a:rPr lang="en-US" sz="2400" dirty="0" err="1"/>
                <a:t>t</a:t>
              </a:r>
              <a:endParaRPr lang="en-US" sz="2400" dirty="0"/>
            </a:p>
          </p:txBody>
        </p:sp>
        <p:sp>
          <p:nvSpPr>
            <p:cNvPr id="21" name="Text Box 32"/>
            <p:cNvSpPr txBox="1">
              <a:spLocks noChangeArrowheads="1"/>
            </p:cNvSpPr>
            <p:nvPr/>
          </p:nvSpPr>
          <p:spPr bwMode="auto">
            <a:xfrm>
              <a:off x="2875459" y="2589366"/>
              <a:ext cx="354013" cy="457200"/>
            </a:xfrm>
            <a:prstGeom prst="rect">
              <a:avLst/>
            </a:prstGeom>
            <a:noFill/>
            <a:ln w="9525">
              <a:noFill/>
              <a:miter lim="800000"/>
              <a:headEnd/>
              <a:tailEnd/>
            </a:ln>
          </p:spPr>
          <p:txBody>
            <a:bodyPr wrap="none">
              <a:prstTxWarp prst="textNoShape">
                <a:avLst/>
              </a:prstTxWarp>
              <a:spAutoFit/>
            </a:bodyPr>
            <a:lstStyle/>
            <a:p>
              <a:r>
                <a:rPr lang="en-US" sz="2400" dirty="0" err="1"/>
                <a:t>p</a:t>
              </a:r>
              <a:endParaRPr lang="en-US" sz="2400" dirty="0"/>
            </a:p>
          </p:txBody>
        </p:sp>
        <p:sp>
          <p:nvSpPr>
            <p:cNvPr id="22" name="Text Box 33"/>
            <p:cNvSpPr txBox="1">
              <a:spLocks noChangeArrowheads="1"/>
            </p:cNvSpPr>
            <p:nvPr/>
          </p:nvSpPr>
          <p:spPr bwMode="auto">
            <a:xfrm>
              <a:off x="2875459" y="5596835"/>
              <a:ext cx="354013" cy="457200"/>
            </a:xfrm>
            <a:prstGeom prst="rect">
              <a:avLst/>
            </a:prstGeom>
            <a:noFill/>
            <a:ln w="9525">
              <a:noFill/>
              <a:miter lim="800000"/>
              <a:headEnd/>
              <a:tailEnd/>
            </a:ln>
          </p:spPr>
          <p:txBody>
            <a:bodyPr wrap="none">
              <a:prstTxWarp prst="textNoShape">
                <a:avLst/>
              </a:prstTxWarp>
              <a:spAutoFit/>
            </a:bodyPr>
            <a:lstStyle/>
            <a:p>
              <a:r>
                <a:rPr lang="en-US" sz="2400" dirty="0" err="1"/>
                <a:t>q</a:t>
              </a:r>
              <a:endParaRPr lang="en-US" sz="2400" dirty="0"/>
            </a:p>
          </p:txBody>
        </p:sp>
        <p:sp>
          <p:nvSpPr>
            <p:cNvPr id="23" name="Text Box 34"/>
            <p:cNvSpPr txBox="1">
              <a:spLocks noChangeArrowheads="1"/>
            </p:cNvSpPr>
            <p:nvPr/>
          </p:nvSpPr>
          <p:spPr bwMode="auto">
            <a:xfrm>
              <a:off x="4704259" y="5292036"/>
              <a:ext cx="291967" cy="461665"/>
            </a:xfrm>
            <a:prstGeom prst="rect">
              <a:avLst/>
            </a:prstGeom>
            <a:noFill/>
            <a:ln w="9525">
              <a:noFill/>
              <a:miter lim="800000"/>
              <a:headEnd/>
              <a:tailEnd/>
            </a:ln>
          </p:spPr>
          <p:txBody>
            <a:bodyPr wrap="none">
              <a:prstTxWarp prst="textNoShape">
                <a:avLst/>
              </a:prstTxWarp>
              <a:spAutoFit/>
            </a:bodyPr>
            <a:lstStyle/>
            <a:p>
              <a:r>
                <a:rPr lang="en-US" sz="2400" dirty="0" err="1"/>
                <a:t>r</a:t>
              </a:r>
              <a:endParaRPr lang="en-US" sz="2400" dirty="0"/>
            </a:p>
          </p:txBody>
        </p:sp>
        <p:sp>
          <p:nvSpPr>
            <p:cNvPr id="24" name="Text Box 35"/>
            <p:cNvSpPr txBox="1">
              <a:spLocks noChangeArrowheads="1"/>
            </p:cNvSpPr>
            <p:nvPr/>
          </p:nvSpPr>
          <p:spPr bwMode="auto">
            <a:xfrm>
              <a:off x="5618659" y="46824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0.4</a:t>
              </a:r>
              <a:endParaRPr lang="en-US" sz="2400" dirty="0"/>
            </a:p>
          </p:txBody>
        </p:sp>
        <p:sp>
          <p:nvSpPr>
            <p:cNvPr id="25" name="Text Box 36"/>
            <p:cNvSpPr txBox="1">
              <a:spLocks noChangeArrowheads="1"/>
            </p:cNvSpPr>
            <p:nvPr/>
          </p:nvSpPr>
          <p:spPr bwMode="auto">
            <a:xfrm>
              <a:off x="3561260" y="5215836"/>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0.4</a:t>
              </a:r>
              <a:endParaRPr lang="en-US" sz="2400" dirty="0"/>
            </a:p>
          </p:txBody>
        </p:sp>
        <p:sp>
          <p:nvSpPr>
            <p:cNvPr id="26" name="Text Box 37"/>
            <p:cNvSpPr txBox="1">
              <a:spLocks noChangeArrowheads="1"/>
            </p:cNvSpPr>
            <p:nvPr/>
          </p:nvSpPr>
          <p:spPr bwMode="auto">
            <a:xfrm>
              <a:off x="2265859" y="4543380"/>
              <a:ext cx="762000" cy="461665"/>
            </a:xfrm>
            <a:prstGeom prst="rect">
              <a:avLst/>
            </a:prstGeom>
            <a:noFill/>
            <a:ln w="9525">
              <a:noFill/>
              <a:miter lim="800000"/>
              <a:headEnd/>
              <a:tailEnd/>
            </a:ln>
          </p:spPr>
          <p:txBody>
            <a:bodyPr wrap="square">
              <a:prstTxWarp prst="textNoShape">
                <a:avLst/>
              </a:prstTxWarp>
              <a:spAutoFit/>
            </a:bodyPr>
            <a:lstStyle/>
            <a:p>
              <a:r>
                <a:rPr lang="en-US" sz="2400" dirty="0">
                  <a:solidFill>
                    <a:schemeClr val="hlink"/>
                  </a:solidFill>
                </a:rPr>
                <a:t>0.4</a:t>
              </a:r>
              <a:endParaRPr lang="en-US" sz="2400" dirty="0"/>
            </a:p>
          </p:txBody>
        </p:sp>
        <p:sp>
          <p:nvSpPr>
            <p:cNvPr id="27" name="Text Box 38"/>
            <p:cNvSpPr txBox="1">
              <a:spLocks noChangeArrowheads="1"/>
            </p:cNvSpPr>
            <p:nvPr/>
          </p:nvSpPr>
          <p:spPr bwMode="auto">
            <a:xfrm>
              <a:off x="1503859" y="3006035"/>
              <a:ext cx="574346"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0.6</a:t>
              </a:r>
              <a:endParaRPr lang="en-US" sz="2400" dirty="0"/>
            </a:p>
          </p:txBody>
        </p:sp>
        <p:sp>
          <p:nvSpPr>
            <p:cNvPr id="28" name="TextBox 27"/>
            <p:cNvSpPr txBox="1"/>
            <p:nvPr/>
          </p:nvSpPr>
          <p:spPr>
            <a:xfrm>
              <a:off x="317841" y="4040570"/>
              <a:ext cx="71294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-1</a:t>
              </a:r>
            </a:p>
          </p:txBody>
        </p:sp>
        <p:sp>
          <p:nvSpPr>
            <p:cNvPr id="29" name="TextBox 28"/>
            <p:cNvSpPr txBox="1"/>
            <p:nvPr/>
          </p:nvSpPr>
          <p:spPr>
            <a:xfrm>
              <a:off x="6378753" y="3725212"/>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1</a:t>
              </a:r>
            </a:p>
          </p:txBody>
        </p:sp>
        <p:sp>
          <p:nvSpPr>
            <p:cNvPr id="30" name="TextBox 29"/>
            <p:cNvSpPr txBox="1"/>
            <p:nvPr/>
          </p:nvSpPr>
          <p:spPr>
            <a:xfrm>
              <a:off x="2706721" y="2404700"/>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sp>
          <p:nvSpPr>
            <p:cNvPr id="31" name="TextBox 30"/>
            <p:cNvSpPr txBox="1"/>
            <p:nvPr/>
          </p:nvSpPr>
          <p:spPr>
            <a:xfrm>
              <a:off x="2706721" y="6054036"/>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sp>
          <p:nvSpPr>
            <p:cNvPr id="32" name="TextBox 31"/>
            <p:cNvSpPr txBox="1"/>
            <p:nvPr/>
          </p:nvSpPr>
          <p:spPr>
            <a:xfrm>
              <a:off x="4383121" y="5673036"/>
              <a:ext cx="642273" cy="369332"/>
            </a:xfrm>
            <a:prstGeom prst="rect">
              <a:avLst/>
            </a:prstGeom>
            <a:noFill/>
          </p:spPr>
          <p:txBody>
            <a:bodyPr wrap="none" rtlCol="0">
              <a:spAutoFit/>
            </a:bodyPr>
            <a:lstStyle/>
            <a:p>
              <a:r>
                <a:rPr lang="en-US" dirty="0" err="1">
                  <a:solidFill>
                    <a:srgbClr val="FF0000"/>
                  </a:solidFill>
                </a:rPr>
                <a:t>d</a:t>
              </a:r>
              <a:r>
                <a:rPr lang="en-US" dirty="0">
                  <a:solidFill>
                    <a:srgbClr val="FF0000"/>
                  </a:solidFill>
                </a:rPr>
                <a:t> = 0</a:t>
              </a:r>
            </a:p>
          </p:txBody>
        </p:sp>
      </p:grpSp>
      <p:sp>
        <p:nvSpPr>
          <p:cNvPr id="34" name="TextBox 33"/>
          <p:cNvSpPr txBox="1"/>
          <p:nvPr/>
        </p:nvSpPr>
        <p:spPr>
          <a:xfrm>
            <a:off x="6378753" y="1250538"/>
            <a:ext cx="2439771" cy="1938992"/>
          </a:xfrm>
          <a:prstGeom prst="rect">
            <a:avLst/>
          </a:prstGeom>
          <a:solidFill>
            <a:srgbClr val="008000">
              <a:alpha val="50000"/>
            </a:srgbClr>
          </a:solidFill>
        </p:spPr>
        <p:txBody>
          <a:bodyPr wrap="square" rtlCol="0">
            <a:spAutoFit/>
          </a:bodyPr>
          <a:lstStyle/>
          <a:p>
            <a:r>
              <a:rPr lang="en-US" sz="2400" dirty="0"/>
              <a:t>The average of Solutions </a:t>
            </a:r>
            <a:r>
              <a:rPr lang="en-US" sz="2400" b="1" dirty="0"/>
              <a:t>A </a:t>
            </a:r>
            <a:r>
              <a:rPr lang="en-US" sz="2400" dirty="0"/>
              <a:t>and </a:t>
            </a:r>
            <a:r>
              <a:rPr lang="en-US" sz="2400" b="1" dirty="0"/>
              <a:t>B </a:t>
            </a:r>
            <a:r>
              <a:rPr lang="en-US" sz="2400" dirty="0"/>
              <a:t>gives us the fractional solution we started with</a:t>
            </a:r>
            <a:endParaRPr lang="en-US" sz="2400" dirty="0">
              <a:solidFill>
                <a:srgbClr val="3366FF"/>
              </a:solidFill>
            </a:endParaRPr>
          </a:p>
        </p:txBody>
      </p:sp>
      <p:sp>
        <p:nvSpPr>
          <p:cNvPr id="35" name="TextBox 34"/>
          <p:cNvSpPr txBox="1"/>
          <p:nvPr/>
        </p:nvSpPr>
        <p:spPr>
          <a:xfrm>
            <a:off x="6531153" y="4543380"/>
            <a:ext cx="2439771" cy="830997"/>
          </a:xfrm>
          <a:prstGeom prst="rect">
            <a:avLst/>
          </a:prstGeom>
          <a:solidFill>
            <a:srgbClr val="008000">
              <a:alpha val="50000"/>
            </a:srgbClr>
          </a:solidFill>
        </p:spPr>
        <p:txBody>
          <a:bodyPr wrap="square" rtlCol="0">
            <a:spAutoFit/>
          </a:bodyPr>
          <a:lstStyle/>
          <a:p>
            <a:r>
              <a:rPr lang="en-US" sz="2400" dirty="0"/>
              <a:t>Hence, we did not start with a BFS</a:t>
            </a:r>
            <a:endParaRPr lang="en-US" sz="2400" dirty="0">
              <a:solidFill>
                <a:srgbClr val="3366FF"/>
              </a:solidFil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endParaRPr lang="en-US" dirty="0"/>
          </a:p>
          <a:p>
            <a:pPr>
              <a:buNone/>
            </a:pPr>
            <a:endParaRPr lang="en-US" dirty="0"/>
          </a:p>
          <a:p>
            <a:pPr>
              <a:buNone/>
            </a:pPr>
            <a:r>
              <a:rPr lang="en-US" dirty="0"/>
              <a:t>While we used a specific example, the proof is completely </a:t>
            </a:r>
            <a:r>
              <a:rPr lang="en-US" dirty="0" err="1"/>
              <a:t>generalizable</a:t>
            </a:r>
            <a:r>
              <a:rPr lang="en-US" dirty="0"/>
              <a:t> for any MCF with integer capacities and demands</a:t>
            </a:r>
          </a:p>
          <a:p>
            <a:pPr>
              <a:buNone/>
            </a:pPr>
            <a:endParaRPr lang="en-US"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Main Theorem</a:t>
            </a:r>
          </a:p>
        </p:txBody>
      </p:sp>
      <p:sp>
        <p:nvSpPr>
          <p:cNvPr id="3" name="Content Placeholder 2"/>
          <p:cNvSpPr>
            <a:spLocks noGrp="1"/>
          </p:cNvSpPr>
          <p:nvPr>
            <p:ph idx="1"/>
          </p:nvPr>
        </p:nvSpPr>
        <p:spPr/>
        <p:txBody>
          <a:bodyPr>
            <a:normAutofit fontScale="92500" lnSpcReduction="20000"/>
          </a:bodyPr>
          <a:lstStyle/>
          <a:p>
            <a:pPr>
              <a:buNone/>
            </a:pPr>
            <a:r>
              <a:rPr lang="en-US" dirty="0"/>
              <a:t>For an instance of a Minimum Cost Flow Problem, if</a:t>
            </a:r>
          </a:p>
          <a:p>
            <a:pPr>
              <a:buNone/>
            </a:pPr>
            <a:br>
              <a:rPr lang="en-US" dirty="0"/>
            </a:br>
            <a:r>
              <a:rPr lang="en-US" dirty="0"/>
              <a:t>(a) Every demand is integral</a:t>
            </a:r>
            <a:br>
              <a:rPr lang="en-US" dirty="0"/>
            </a:br>
            <a:r>
              <a:rPr lang="en-US" dirty="0"/>
              <a:t>			and</a:t>
            </a:r>
            <a:br>
              <a:rPr lang="en-US" dirty="0"/>
            </a:br>
            <a:r>
              <a:rPr lang="en-US" dirty="0"/>
              <a:t>(</a:t>
            </a:r>
            <a:r>
              <a:rPr lang="en-US" dirty="0" err="1"/>
              <a:t>b</a:t>
            </a:r>
            <a:r>
              <a:rPr lang="en-US" dirty="0"/>
              <a:t>) Every capacity is integral</a:t>
            </a:r>
            <a:br>
              <a:rPr lang="en-US" dirty="0"/>
            </a:br>
            <a:r>
              <a:rPr lang="en-US" dirty="0"/>
              <a:t>			then</a:t>
            </a:r>
            <a:br>
              <a:rPr lang="en-US" dirty="0"/>
            </a:br>
            <a:r>
              <a:rPr lang="en-US" dirty="0"/>
              <a:t>Every Basic Feasible Solution is Integral</a:t>
            </a:r>
          </a:p>
          <a:p>
            <a:endParaRPr lang="en-US" dirty="0"/>
          </a:p>
          <a:p>
            <a:r>
              <a:rPr lang="en-US" dirty="0"/>
              <a:t>Very useful, since in many applications (</a:t>
            </a:r>
            <a:r>
              <a:rPr lang="en-US" dirty="0" err="1"/>
              <a:t>eg</a:t>
            </a:r>
            <a:r>
              <a:rPr lang="en-US" dirty="0"/>
              <a:t>. Shortest paths), fractional solutions do not make sense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br>
              <a:rPr lang="en-US" dirty="0"/>
            </a:br>
            <a:r>
              <a:rPr lang="en-US" dirty="0"/>
              <a:t>Minimum Cost Flow – Two Special Cases</a:t>
            </a:r>
          </a:p>
        </p:txBody>
      </p:sp>
      <p:sp>
        <p:nvSpPr>
          <p:cNvPr id="3" name="Subtitle 2"/>
          <p:cNvSpPr>
            <a:spLocks noGrp="1"/>
          </p:cNvSpPr>
          <p:nvPr>
            <p:ph type="subTitle" idx="1"/>
          </p:nvPr>
        </p:nvSpPr>
        <p:spPr/>
        <p:txBody>
          <a:bodyPr/>
          <a:lstStyle/>
          <a:p>
            <a:r>
              <a:rPr lang="en-US" dirty="0" err="1"/>
              <a:t>Ashish</a:t>
            </a:r>
            <a:r>
              <a:rPr lang="en-US" dirty="0"/>
              <a:t> </a:t>
            </a:r>
            <a:r>
              <a:rPr lang="en-US" dirty="0" err="1"/>
              <a:t>Goel</a:t>
            </a:r>
            <a:endParaRPr lang="en-US"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Matching</a:t>
            </a:r>
          </a:p>
        </p:txBody>
      </p:sp>
      <p:sp>
        <p:nvSpPr>
          <p:cNvPr id="3" name="Content Placeholder 2"/>
          <p:cNvSpPr>
            <a:spLocks noGrp="1"/>
          </p:cNvSpPr>
          <p:nvPr>
            <p:ph idx="1"/>
          </p:nvPr>
        </p:nvSpPr>
        <p:spPr/>
        <p:txBody>
          <a:bodyPr>
            <a:normAutofit fontScale="92500" lnSpcReduction="20000"/>
          </a:bodyPr>
          <a:lstStyle/>
          <a:p>
            <a:r>
              <a:rPr lang="en-US" dirty="0"/>
              <a:t>Match every child to exactly one flavor, and vice-versa, while maximizing total compatibility (i.e., how much the child likes the flavor)</a:t>
            </a:r>
          </a:p>
          <a:p>
            <a:endParaRPr lang="en-US" dirty="0"/>
          </a:p>
          <a:p>
            <a:endParaRPr lang="en-US" dirty="0"/>
          </a:p>
          <a:p>
            <a:endParaRPr lang="en-US" dirty="0"/>
          </a:p>
          <a:p>
            <a:endParaRPr lang="en-US" dirty="0"/>
          </a:p>
          <a:p>
            <a:endParaRPr lang="en-US" dirty="0"/>
          </a:p>
          <a:p>
            <a:endParaRPr lang="en-US" dirty="0"/>
          </a:p>
          <a:p>
            <a:pPr>
              <a:buNone/>
            </a:pPr>
            <a:r>
              <a:rPr lang="en-US" dirty="0" err="1">
                <a:solidFill>
                  <a:srgbClr val="3366FF"/>
                </a:solidFill>
              </a:rPr>
              <a:t>C</a:t>
            </a:r>
            <a:r>
              <a:rPr lang="en-US" baseline="-25000" dirty="0" err="1">
                <a:solidFill>
                  <a:srgbClr val="3366FF"/>
                </a:solidFill>
              </a:rPr>
              <a:t>i,j</a:t>
            </a:r>
            <a:r>
              <a:rPr lang="en-US" dirty="0">
                <a:solidFill>
                  <a:srgbClr val="3366FF"/>
                </a:solidFill>
              </a:rPr>
              <a:t> </a:t>
            </a:r>
            <a:r>
              <a:rPr lang="en-US" dirty="0"/>
              <a:t>: Compatibility of flavor </a:t>
            </a:r>
            <a:r>
              <a:rPr lang="en-US" dirty="0">
                <a:solidFill>
                  <a:srgbClr val="3366FF"/>
                </a:solidFill>
              </a:rPr>
              <a:t>i</a:t>
            </a:r>
            <a:r>
              <a:rPr lang="en-US" dirty="0"/>
              <a:t> with child </a:t>
            </a:r>
            <a:r>
              <a:rPr lang="en-US" dirty="0">
                <a:solidFill>
                  <a:srgbClr val="3366FF"/>
                </a:solidFill>
              </a:rPr>
              <a:t>j</a:t>
            </a:r>
          </a:p>
        </p:txBody>
      </p:sp>
      <p:graphicFrame>
        <p:nvGraphicFramePr>
          <p:cNvPr id="4" name="Table 3"/>
          <p:cNvGraphicFramePr>
            <a:graphicFrameLocks noGrp="1"/>
          </p:cNvGraphicFramePr>
          <p:nvPr/>
        </p:nvGraphicFramePr>
        <p:xfrm>
          <a:off x="790219" y="3093784"/>
          <a:ext cx="7450668" cy="1749780"/>
        </p:xfrm>
        <a:graphic>
          <a:graphicData uri="http://schemas.openxmlformats.org/drawingml/2006/table">
            <a:tbl>
              <a:tblPr firstRow="1" bandRow="1">
                <a:tableStyleId>{5C22544A-7EE6-4342-B048-85BDC9FD1C3A}</a:tableStyleId>
              </a:tblPr>
              <a:tblGrid>
                <a:gridCol w="1862667">
                  <a:extLst>
                    <a:ext uri="{9D8B030D-6E8A-4147-A177-3AD203B41FA5}">
                      <a16:colId xmlns:a16="http://schemas.microsoft.com/office/drawing/2014/main" val="20000"/>
                    </a:ext>
                  </a:extLst>
                </a:gridCol>
                <a:gridCol w="1862667">
                  <a:extLst>
                    <a:ext uri="{9D8B030D-6E8A-4147-A177-3AD203B41FA5}">
                      <a16:colId xmlns:a16="http://schemas.microsoft.com/office/drawing/2014/main" val="20001"/>
                    </a:ext>
                  </a:extLst>
                </a:gridCol>
                <a:gridCol w="1862667">
                  <a:extLst>
                    <a:ext uri="{9D8B030D-6E8A-4147-A177-3AD203B41FA5}">
                      <a16:colId xmlns:a16="http://schemas.microsoft.com/office/drawing/2014/main" val="20002"/>
                    </a:ext>
                  </a:extLst>
                </a:gridCol>
                <a:gridCol w="1862667">
                  <a:extLst>
                    <a:ext uri="{9D8B030D-6E8A-4147-A177-3AD203B41FA5}">
                      <a16:colId xmlns:a16="http://schemas.microsoft.com/office/drawing/2014/main" val="20003"/>
                    </a:ext>
                  </a:extLst>
                </a:gridCol>
              </a:tblGrid>
              <a:tr h="437445">
                <a:tc>
                  <a:txBody>
                    <a:bodyPr/>
                    <a:lstStyle/>
                    <a:p>
                      <a:r>
                        <a:rPr lang="en-US" sz="2000" b="1" dirty="0">
                          <a:solidFill>
                            <a:schemeClr val="bg1"/>
                          </a:solidFill>
                        </a:rPr>
                        <a:t>COMPATIBILTY</a:t>
                      </a:r>
                    </a:p>
                  </a:txBody>
                  <a:tcPr/>
                </a:tc>
                <a:tc>
                  <a:txBody>
                    <a:bodyPr/>
                    <a:lstStyle/>
                    <a:p>
                      <a:pPr algn="ctr"/>
                      <a:r>
                        <a:rPr lang="en-US" sz="2000" dirty="0"/>
                        <a:t>Gloria</a:t>
                      </a:r>
                    </a:p>
                  </a:txBody>
                  <a:tcPr/>
                </a:tc>
                <a:tc>
                  <a:txBody>
                    <a:bodyPr/>
                    <a:lstStyle/>
                    <a:p>
                      <a:pPr algn="ctr"/>
                      <a:r>
                        <a:rPr lang="en-US" sz="2000" dirty="0"/>
                        <a:t>Harish</a:t>
                      </a:r>
                    </a:p>
                  </a:txBody>
                  <a:tcPr/>
                </a:tc>
                <a:tc>
                  <a:txBody>
                    <a:bodyPr/>
                    <a:lstStyle/>
                    <a:p>
                      <a:pPr algn="ctr"/>
                      <a:r>
                        <a:rPr lang="en-US" sz="2000" dirty="0"/>
                        <a:t>Ivy</a:t>
                      </a:r>
                    </a:p>
                  </a:txBody>
                  <a:tcPr/>
                </a:tc>
                <a:extLst>
                  <a:ext uri="{0D108BD9-81ED-4DB2-BD59-A6C34878D82A}">
                    <a16:rowId xmlns:a16="http://schemas.microsoft.com/office/drawing/2014/main" val="10000"/>
                  </a:ext>
                </a:extLst>
              </a:tr>
              <a:tr h="437445">
                <a:tc>
                  <a:txBody>
                    <a:bodyPr/>
                    <a:lstStyle/>
                    <a:p>
                      <a:r>
                        <a:rPr lang="en-US" sz="2000" b="1" dirty="0"/>
                        <a:t>Dipping-Dots</a:t>
                      </a:r>
                    </a:p>
                  </a:txBody>
                  <a:tcPr/>
                </a:tc>
                <a:tc>
                  <a:txBody>
                    <a:bodyPr/>
                    <a:lstStyle/>
                    <a:p>
                      <a:pPr algn="ctr"/>
                      <a:r>
                        <a:rPr lang="en-US" sz="2000" dirty="0"/>
                        <a:t>1</a:t>
                      </a:r>
                    </a:p>
                  </a:txBody>
                  <a:tcPr/>
                </a:tc>
                <a:tc>
                  <a:txBody>
                    <a:bodyPr/>
                    <a:lstStyle/>
                    <a:p>
                      <a:pPr algn="ctr"/>
                      <a:r>
                        <a:rPr lang="en-US" sz="2000" dirty="0"/>
                        <a:t>0</a:t>
                      </a:r>
                    </a:p>
                  </a:txBody>
                  <a:tcPr/>
                </a:tc>
                <a:tc>
                  <a:txBody>
                    <a:bodyPr/>
                    <a:lstStyle/>
                    <a:p>
                      <a:pPr algn="ctr"/>
                      <a:r>
                        <a:rPr lang="en-US" sz="2000" dirty="0"/>
                        <a:t>0.5</a:t>
                      </a:r>
                    </a:p>
                  </a:txBody>
                  <a:tcPr/>
                </a:tc>
                <a:extLst>
                  <a:ext uri="{0D108BD9-81ED-4DB2-BD59-A6C34878D82A}">
                    <a16:rowId xmlns:a16="http://schemas.microsoft.com/office/drawing/2014/main" val="10001"/>
                  </a:ext>
                </a:extLst>
              </a:tr>
              <a:tr h="437445">
                <a:tc>
                  <a:txBody>
                    <a:bodyPr/>
                    <a:lstStyle/>
                    <a:p>
                      <a:r>
                        <a:rPr lang="en-US" sz="2000" b="1" dirty="0"/>
                        <a:t>Espresso</a:t>
                      </a:r>
                    </a:p>
                  </a:txBody>
                  <a:tcPr/>
                </a:tc>
                <a:tc>
                  <a:txBody>
                    <a:bodyPr/>
                    <a:lstStyle/>
                    <a:p>
                      <a:pPr algn="ctr"/>
                      <a:r>
                        <a:rPr lang="en-US" sz="2000" dirty="0"/>
                        <a:t>0.75</a:t>
                      </a:r>
                    </a:p>
                  </a:txBody>
                  <a:tcPr/>
                </a:tc>
                <a:tc>
                  <a:txBody>
                    <a:bodyPr/>
                    <a:lstStyle/>
                    <a:p>
                      <a:pPr algn="ctr"/>
                      <a:r>
                        <a:rPr lang="en-US" sz="2000" dirty="0"/>
                        <a:t>2</a:t>
                      </a:r>
                    </a:p>
                  </a:txBody>
                  <a:tcPr/>
                </a:tc>
                <a:tc>
                  <a:txBody>
                    <a:bodyPr/>
                    <a:lstStyle/>
                    <a:p>
                      <a:pPr algn="ctr"/>
                      <a:r>
                        <a:rPr lang="en-US" sz="2000" dirty="0"/>
                        <a:t>1</a:t>
                      </a:r>
                    </a:p>
                  </a:txBody>
                  <a:tcPr/>
                </a:tc>
                <a:extLst>
                  <a:ext uri="{0D108BD9-81ED-4DB2-BD59-A6C34878D82A}">
                    <a16:rowId xmlns:a16="http://schemas.microsoft.com/office/drawing/2014/main" val="10002"/>
                  </a:ext>
                </a:extLst>
              </a:tr>
              <a:tr h="437445">
                <a:tc>
                  <a:txBody>
                    <a:bodyPr/>
                    <a:lstStyle/>
                    <a:p>
                      <a:r>
                        <a:rPr lang="en-US" sz="2000" b="1" dirty="0"/>
                        <a:t>Fudge</a:t>
                      </a:r>
                    </a:p>
                  </a:txBody>
                  <a:tcPr/>
                </a:tc>
                <a:tc>
                  <a:txBody>
                    <a:bodyPr/>
                    <a:lstStyle/>
                    <a:p>
                      <a:pPr algn="ctr"/>
                      <a:r>
                        <a:rPr lang="en-US" sz="2000" dirty="0"/>
                        <a:t>0.5</a:t>
                      </a:r>
                    </a:p>
                  </a:txBody>
                  <a:tcPr/>
                </a:tc>
                <a:tc>
                  <a:txBody>
                    <a:bodyPr/>
                    <a:lstStyle/>
                    <a:p>
                      <a:pPr algn="ctr"/>
                      <a:r>
                        <a:rPr lang="en-US" sz="2000" dirty="0"/>
                        <a:t>2.5</a:t>
                      </a:r>
                    </a:p>
                  </a:txBody>
                  <a:tcPr/>
                </a:tc>
                <a:tc>
                  <a:txBody>
                    <a:bodyPr/>
                    <a:lstStyle/>
                    <a:p>
                      <a:pPr algn="ctr"/>
                      <a:r>
                        <a:rPr lang="en-US" sz="2000" dirty="0"/>
                        <a:t>1.5</a:t>
                      </a:r>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Reduction to MCF</a:t>
            </a:r>
          </a:p>
        </p:txBody>
      </p:sp>
      <p:sp>
        <p:nvSpPr>
          <p:cNvPr id="5" name="TextBox 4"/>
          <p:cNvSpPr txBox="1"/>
          <p:nvPr/>
        </p:nvSpPr>
        <p:spPr>
          <a:xfrm>
            <a:off x="2107815" y="2202126"/>
            <a:ext cx="1134978" cy="369332"/>
          </a:xfrm>
          <a:prstGeom prst="rect">
            <a:avLst/>
          </a:prstGeom>
          <a:solidFill>
            <a:schemeClr val="accent1">
              <a:lumMod val="20000"/>
              <a:lumOff val="80000"/>
            </a:schemeClr>
          </a:solidFill>
          <a:ln>
            <a:solidFill>
              <a:schemeClr val="accent2">
                <a:lumMod val="75000"/>
              </a:schemeClr>
            </a:solidFill>
          </a:ln>
        </p:spPr>
        <p:txBody>
          <a:bodyPr wrap="square" rtlCol="0">
            <a:spAutoFit/>
          </a:bodyPr>
          <a:lstStyle/>
          <a:p>
            <a:pPr algn="ctr"/>
            <a:r>
              <a:rPr lang="en-US" dirty="0"/>
              <a:t>D</a:t>
            </a:r>
          </a:p>
        </p:txBody>
      </p:sp>
      <p:sp>
        <p:nvSpPr>
          <p:cNvPr id="8" name="TextBox 7"/>
          <p:cNvSpPr txBox="1"/>
          <p:nvPr/>
        </p:nvSpPr>
        <p:spPr>
          <a:xfrm>
            <a:off x="2107815" y="3710086"/>
            <a:ext cx="1134978" cy="369332"/>
          </a:xfrm>
          <a:prstGeom prst="rect">
            <a:avLst/>
          </a:prstGeom>
          <a:solidFill>
            <a:schemeClr val="accent1">
              <a:lumMod val="20000"/>
              <a:lumOff val="80000"/>
            </a:schemeClr>
          </a:solidFill>
          <a:ln>
            <a:solidFill>
              <a:schemeClr val="accent2">
                <a:lumMod val="75000"/>
              </a:schemeClr>
            </a:solidFill>
          </a:ln>
        </p:spPr>
        <p:txBody>
          <a:bodyPr wrap="square" rtlCol="0">
            <a:spAutoFit/>
          </a:bodyPr>
          <a:lstStyle/>
          <a:p>
            <a:pPr algn="ctr"/>
            <a:r>
              <a:rPr lang="en-US" dirty="0"/>
              <a:t>E</a:t>
            </a:r>
          </a:p>
        </p:txBody>
      </p:sp>
      <p:sp>
        <p:nvSpPr>
          <p:cNvPr id="9" name="TextBox 8"/>
          <p:cNvSpPr txBox="1"/>
          <p:nvPr/>
        </p:nvSpPr>
        <p:spPr>
          <a:xfrm>
            <a:off x="2107815" y="5052730"/>
            <a:ext cx="1134978" cy="369332"/>
          </a:xfrm>
          <a:prstGeom prst="rect">
            <a:avLst/>
          </a:prstGeom>
          <a:solidFill>
            <a:schemeClr val="accent1">
              <a:lumMod val="20000"/>
              <a:lumOff val="80000"/>
            </a:schemeClr>
          </a:solidFill>
          <a:ln>
            <a:solidFill>
              <a:schemeClr val="accent2">
                <a:lumMod val="75000"/>
              </a:schemeClr>
            </a:solidFill>
          </a:ln>
        </p:spPr>
        <p:txBody>
          <a:bodyPr wrap="square" rtlCol="0">
            <a:spAutoFit/>
          </a:bodyPr>
          <a:lstStyle/>
          <a:p>
            <a:pPr algn="ctr"/>
            <a:r>
              <a:rPr lang="en-US" dirty="0"/>
              <a:t>F</a:t>
            </a:r>
          </a:p>
        </p:txBody>
      </p:sp>
      <p:sp>
        <p:nvSpPr>
          <p:cNvPr id="10" name="TextBox 9"/>
          <p:cNvSpPr txBox="1"/>
          <p:nvPr/>
        </p:nvSpPr>
        <p:spPr>
          <a:xfrm>
            <a:off x="5300415" y="2219426"/>
            <a:ext cx="1134978" cy="369332"/>
          </a:xfrm>
          <a:prstGeom prst="rect">
            <a:avLst/>
          </a:prstGeom>
          <a:solidFill>
            <a:schemeClr val="accent2">
              <a:lumMod val="20000"/>
              <a:lumOff val="80000"/>
            </a:schemeClr>
          </a:solidFill>
          <a:ln>
            <a:solidFill>
              <a:schemeClr val="accent2">
                <a:lumMod val="75000"/>
              </a:schemeClr>
            </a:solidFill>
          </a:ln>
        </p:spPr>
        <p:txBody>
          <a:bodyPr wrap="square" rtlCol="0">
            <a:spAutoFit/>
          </a:bodyPr>
          <a:lstStyle/>
          <a:p>
            <a:pPr algn="ctr"/>
            <a:r>
              <a:rPr lang="en-US" dirty="0"/>
              <a:t>G</a:t>
            </a:r>
          </a:p>
        </p:txBody>
      </p:sp>
      <p:sp>
        <p:nvSpPr>
          <p:cNvPr id="11" name="TextBox 10"/>
          <p:cNvSpPr txBox="1"/>
          <p:nvPr/>
        </p:nvSpPr>
        <p:spPr>
          <a:xfrm>
            <a:off x="5300415" y="3727386"/>
            <a:ext cx="1134978" cy="369332"/>
          </a:xfrm>
          <a:prstGeom prst="rect">
            <a:avLst/>
          </a:prstGeom>
          <a:solidFill>
            <a:schemeClr val="accent2">
              <a:lumMod val="20000"/>
              <a:lumOff val="80000"/>
            </a:schemeClr>
          </a:solidFill>
          <a:ln>
            <a:solidFill>
              <a:schemeClr val="accent2">
                <a:lumMod val="75000"/>
              </a:schemeClr>
            </a:solidFill>
          </a:ln>
        </p:spPr>
        <p:txBody>
          <a:bodyPr wrap="square" rtlCol="0">
            <a:spAutoFit/>
          </a:bodyPr>
          <a:lstStyle/>
          <a:p>
            <a:pPr algn="ctr"/>
            <a:r>
              <a:rPr lang="en-US" dirty="0"/>
              <a:t>H</a:t>
            </a:r>
          </a:p>
        </p:txBody>
      </p:sp>
      <p:sp>
        <p:nvSpPr>
          <p:cNvPr id="12" name="TextBox 11"/>
          <p:cNvSpPr txBox="1"/>
          <p:nvPr/>
        </p:nvSpPr>
        <p:spPr>
          <a:xfrm>
            <a:off x="5300415" y="5070030"/>
            <a:ext cx="1134978" cy="369332"/>
          </a:xfrm>
          <a:prstGeom prst="rect">
            <a:avLst/>
          </a:prstGeom>
          <a:solidFill>
            <a:schemeClr val="accent2">
              <a:lumMod val="20000"/>
              <a:lumOff val="80000"/>
            </a:schemeClr>
          </a:solidFill>
          <a:ln>
            <a:solidFill>
              <a:schemeClr val="accent2">
                <a:lumMod val="75000"/>
              </a:schemeClr>
            </a:solidFill>
          </a:ln>
        </p:spPr>
        <p:txBody>
          <a:bodyPr wrap="square" rtlCol="0">
            <a:spAutoFit/>
          </a:bodyPr>
          <a:lstStyle/>
          <a:p>
            <a:pPr algn="ctr"/>
            <a:r>
              <a:rPr lang="en-US" dirty="0"/>
              <a:t>I</a:t>
            </a:r>
          </a:p>
        </p:txBody>
      </p:sp>
      <p:cxnSp>
        <p:nvCxnSpPr>
          <p:cNvPr id="14" name="Curved Connector 13"/>
          <p:cNvCxnSpPr/>
          <p:nvPr/>
        </p:nvCxnSpPr>
        <p:spPr>
          <a:xfrm>
            <a:off x="3242793" y="2219426"/>
            <a:ext cx="2057622" cy="1588"/>
          </a:xfrm>
          <a:prstGeom prst="curved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a:stCxn id="8" idx="3"/>
            <a:endCxn id="11" idx="1"/>
          </p:cNvCxnSpPr>
          <p:nvPr/>
        </p:nvCxnSpPr>
        <p:spPr>
          <a:xfrm>
            <a:off x="3242793" y="3894752"/>
            <a:ext cx="2057622" cy="173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a:off x="3242793" y="5422062"/>
            <a:ext cx="2057622"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a:stCxn id="5" idx="3"/>
          </p:cNvCxnSpPr>
          <p:nvPr/>
        </p:nvCxnSpPr>
        <p:spPr>
          <a:xfrm>
            <a:off x="3242793" y="2386792"/>
            <a:ext cx="2057622" cy="132329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p:nvPr/>
        </p:nvCxnSpPr>
        <p:spPr>
          <a:xfrm rot="16200000" flipH="1">
            <a:off x="3022318" y="2791933"/>
            <a:ext cx="2498572" cy="205762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p:nvPr/>
        </p:nvCxnSpPr>
        <p:spPr>
          <a:xfrm flipV="1">
            <a:off x="3242793" y="2386792"/>
            <a:ext cx="2057622" cy="132329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5" name="Straight Arrow Connector 44"/>
          <p:cNvCxnSpPr>
            <a:endCxn id="12" idx="1"/>
          </p:cNvCxnSpPr>
          <p:nvPr/>
        </p:nvCxnSpPr>
        <p:spPr>
          <a:xfrm>
            <a:off x="3242793" y="4079418"/>
            <a:ext cx="2057622" cy="117527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p:nvPr/>
        </p:nvCxnSpPr>
        <p:spPr>
          <a:xfrm rot="5400000" flipH="1" flipV="1">
            <a:off x="3030968" y="2800583"/>
            <a:ext cx="2481272" cy="205762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a:stCxn id="9" idx="3"/>
          </p:cNvCxnSpPr>
          <p:nvPr/>
        </p:nvCxnSpPr>
        <p:spPr>
          <a:xfrm flipV="1">
            <a:off x="3242793" y="4079418"/>
            <a:ext cx="2057622" cy="115797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Reduction to MCF</a:t>
            </a:r>
          </a:p>
        </p:txBody>
      </p:sp>
      <p:sp>
        <p:nvSpPr>
          <p:cNvPr id="5" name="TextBox 4"/>
          <p:cNvSpPr txBox="1"/>
          <p:nvPr/>
        </p:nvSpPr>
        <p:spPr>
          <a:xfrm>
            <a:off x="2107815" y="2202126"/>
            <a:ext cx="1134978" cy="369332"/>
          </a:xfrm>
          <a:prstGeom prst="rect">
            <a:avLst/>
          </a:prstGeom>
          <a:solidFill>
            <a:schemeClr val="accent1">
              <a:lumMod val="20000"/>
              <a:lumOff val="80000"/>
            </a:schemeClr>
          </a:solidFill>
          <a:ln>
            <a:solidFill>
              <a:schemeClr val="accent2">
                <a:lumMod val="75000"/>
              </a:schemeClr>
            </a:solidFill>
          </a:ln>
        </p:spPr>
        <p:txBody>
          <a:bodyPr wrap="square" rtlCol="0">
            <a:spAutoFit/>
          </a:bodyPr>
          <a:lstStyle/>
          <a:p>
            <a:pPr algn="ctr"/>
            <a:r>
              <a:rPr lang="en-US" dirty="0"/>
              <a:t>D</a:t>
            </a:r>
          </a:p>
        </p:txBody>
      </p:sp>
      <p:sp>
        <p:nvSpPr>
          <p:cNvPr id="8" name="TextBox 7"/>
          <p:cNvSpPr txBox="1"/>
          <p:nvPr/>
        </p:nvSpPr>
        <p:spPr>
          <a:xfrm>
            <a:off x="2107815" y="3710086"/>
            <a:ext cx="1134978" cy="369332"/>
          </a:xfrm>
          <a:prstGeom prst="rect">
            <a:avLst/>
          </a:prstGeom>
          <a:solidFill>
            <a:schemeClr val="accent1">
              <a:lumMod val="20000"/>
              <a:lumOff val="80000"/>
            </a:schemeClr>
          </a:solidFill>
          <a:ln>
            <a:solidFill>
              <a:schemeClr val="accent2">
                <a:lumMod val="75000"/>
              </a:schemeClr>
            </a:solidFill>
          </a:ln>
        </p:spPr>
        <p:txBody>
          <a:bodyPr wrap="square" rtlCol="0">
            <a:spAutoFit/>
          </a:bodyPr>
          <a:lstStyle/>
          <a:p>
            <a:pPr algn="ctr"/>
            <a:r>
              <a:rPr lang="en-US" dirty="0"/>
              <a:t>E</a:t>
            </a:r>
          </a:p>
        </p:txBody>
      </p:sp>
      <p:sp>
        <p:nvSpPr>
          <p:cNvPr id="9" name="TextBox 8"/>
          <p:cNvSpPr txBox="1"/>
          <p:nvPr/>
        </p:nvSpPr>
        <p:spPr>
          <a:xfrm>
            <a:off x="2107815" y="5052730"/>
            <a:ext cx="1134978" cy="369332"/>
          </a:xfrm>
          <a:prstGeom prst="rect">
            <a:avLst/>
          </a:prstGeom>
          <a:solidFill>
            <a:schemeClr val="accent1">
              <a:lumMod val="20000"/>
              <a:lumOff val="80000"/>
            </a:schemeClr>
          </a:solidFill>
          <a:ln>
            <a:solidFill>
              <a:schemeClr val="accent2">
                <a:lumMod val="75000"/>
              </a:schemeClr>
            </a:solidFill>
          </a:ln>
        </p:spPr>
        <p:txBody>
          <a:bodyPr wrap="square" rtlCol="0">
            <a:spAutoFit/>
          </a:bodyPr>
          <a:lstStyle/>
          <a:p>
            <a:pPr algn="ctr"/>
            <a:r>
              <a:rPr lang="en-US" dirty="0"/>
              <a:t>F</a:t>
            </a:r>
          </a:p>
        </p:txBody>
      </p:sp>
      <p:sp>
        <p:nvSpPr>
          <p:cNvPr id="10" name="TextBox 9"/>
          <p:cNvSpPr txBox="1"/>
          <p:nvPr/>
        </p:nvSpPr>
        <p:spPr>
          <a:xfrm>
            <a:off x="5300415" y="2219426"/>
            <a:ext cx="1134978" cy="369332"/>
          </a:xfrm>
          <a:prstGeom prst="rect">
            <a:avLst/>
          </a:prstGeom>
          <a:solidFill>
            <a:schemeClr val="accent2">
              <a:lumMod val="20000"/>
              <a:lumOff val="80000"/>
            </a:schemeClr>
          </a:solidFill>
          <a:ln>
            <a:solidFill>
              <a:schemeClr val="accent2">
                <a:lumMod val="75000"/>
              </a:schemeClr>
            </a:solidFill>
          </a:ln>
        </p:spPr>
        <p:txBody>
          <a:bodyPr wrap="square" rtlCol="0">
            <a:spAutoFit/>
          </a:bodyPr>
          <a:lstStyle/>
          <a:p>
            <a:pPr algn="ctr"/>
            <a:r>
              <a:rPr lang="en-US" dirty="0"/>
              <a:t>G</a:t>
            </a:r>
          </a:p>
        </p:txBody>
      </p:sp>
      <p:sp>
        <p:nvSpPr>
          <p:cNvPr id="11" name="TextBox 10"/>
          <p:cNvSpPr txBox="1"/>
          <p:nvPr/>
        </p:nvSpPr>
        <p:spPr>
          <a:xfrm>
            <a:off x="5300415" y="3727386"/>
            <a:ext cx="1134978" cy="369332"/>
          </a:xfrm>
          <a:prstGeom prst="rect">
            <a:avLst/>
          </a:prstGeom>
          <a:solidFill>
            <a:schemeClr val="accent2">
              <a:lumMod val="20000"/>
              <a:lumOff val="80000"/>
            </a:schemeClr>
          </a:solidFill>
          <a:ln>
            <a:solidFill>
              <a:schemeClr val="accent2">
                <a:lumMod val="75000"/>
              </a:schemeClr>
            </a:solidFill>
          </a:ln>
        </p:spPr>
        <p:txBody>
          <a:bodyPr wrap="square" rtlCol="0">
            <a:spAutoFit/>
          </a:bodyPr>
          <a:lstStyle/>
          <a:p>
            <a:pPr algn="ctr"/>
            <a:r>
              <a:rPr lang="en-US" dirty="0"/>
              <a:t>H</a:t>
            </a:r>
          </a:p>
        </p:txBody>
      </p:sp>
      <p:sp>
        <p:nvSpPr>
          <p:cNvPr id="12" name="TextBox 11"/>
          <p:cNvSpPr txBox="1"/>
          <p:nvPr/>
        </p:nvSpPr>
        <p:spPr>
          <a:xfrm>
            <a:off x="5300415" y="5070030"/>
            <a:ext cx="1134978" cy="369332"/>
          </a:xfrm>
          <a:prstGeom prst="rect">
            <a:avLst/>
          </a:prstGeom>
          <a:solidFill>
            <a:schemeClr val="accent2">
              <a:lumMod val="20000"/>
              <a:lumOff val="80000"/>
            </a:schemeClr>
          </a:solidFill>
          <a:ln>
            <a:solidFill>
              <a:schemeClr val="accent2">
                <a:lumMod val="75000"/>
              </a:schemeClr>
            </a:solidFill>
          </a:ln>
        </p:spPr>
        <p:txBody>
          <a:bodyPr wrap="square" rtlCol="0">
            <a:spAutoFit/>
          </a:bodyPr>
          <a:lstStyle/>
          <a:p>
            <a:pPr algn="ctr"/>
            <a:r>
              <a:rPr lang="en-US" dirty="0"/>
              <a:t>I</a:t>
            </a:r>
          </a:p>
        </p:txBody>
      </p:sp>
      <p:cxnSp>
        <p:nvCxnSpPr>
          <p:cNvPr id="14" name="Curved Connector 13"/>
          <p:cNvCxnSpPr/>
          <p:nvPr/>
        </p:nvCxnSpPr>
        <p:spPr>
          <a:xfrm>
            <a:off x="3242793" y="2219426"/>
            <a:ext cx="2057622" cy="1588"/>
          </a:xfrm>
          <a:prstGeom prst="curved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a:stCxn id="8" idx="3"/>
            <a:endCxn id="11" idx="1"/>
          </p:cNvCxnSpPr>
          <p:nvPr/>
        </p:nvCxnSpPr>
        <p:spPr>
          <a:xfrm>
            <a:off x="3242793" y="3894752"/>
            <a:ext cx="2057622" cy="173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a:off x="3242793" y="5422062"/>
            <a:ext cx="2057622"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a:stCxn id="5" idx="3"/>
          </p:cNvCxnSpPr>
          <p:nvPr/>
        </p:nvCxnSpPr>
        <p:spPr>
          <a:xfrm>
            <a:off x="3242793" y="2386792"/>
            <a:ext cx="2057622" cy="132329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p:nvPr/>
        </p:nvCxnSpPr>
        <p:spPr>
          <a:xfrm rot="16200000" flipH="1">
            <a:off x="3022318" y="2791933"/>
            <a:ext cx="2498572" cy="205762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p:nvPr/>
        </p:nvCxnSpPr>
        <p:spPr>
          <a:xfrm flipV="1">
            <a:off x="3242793" y="2386792"/>
            <a:ext cx="2057622" cy="132329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5" name="Straight Arrow Connector 44"/>
          <p:cNvCxnSpPr>
            <a:endCxn id="12" idx="1"/>
          </p:cNvCxnSpPr>
          <p:nvPr/>
        </p:nvCxnSpPr>
        <p:spPr>
          <a:xfrm>
            <a:off x="3242793" y="4079418"/>
            <a:ext cx="2057622" cy="117527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p:nvPr/>
        </p:nvCxnSpPr>
        <p:spPr>
          <a:xfrm rot="5400000" flipH="1" flipV="1">
            <a:off x="3030968" y="2800583"/>
            <a:ext cx="2481272" cy="205762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a:stCxn id="9" idx="3"/>
          </p:cNvCxnSpPr>
          <p:nvPr/>
        </p:nvCxnSpPr>
        <p:spPr>
          <a:xfrm flipV="1">
            <a:off x="3242793" y="4079418"/>
            <a:ext cx="2057622" cy="115797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3242793" y="5891422"/>
            <a:ext cx="2326278" cy="707886"/>
          </a:xfrm>
          <a:prstGeom prst="rect">
            <a:avLst/>
          </a:prstGeom>
          <a:solidFill>
            <a:srgbClr val="008000">
              <a:alpha val="22000"/>
            </a:srgbClr>
          </a:solidFill>
        </p:spPr>
        <p:txBody>
          <a:bodyPr wrap="none" rtlCol="0">
            <a:spAutoFit/>
          </a:bodyPr>
          <a:lstStyle/>
          <a:p>
            <a:r>
              <a:rPr lang="en-US" sz="2000" dirty="0"/>
              <a:t>Cost = -compatibility</a:t>
            </a:r>
          </a:p>
          <a:p>
            <a:r>
              <a:rPr lang="en-US" sz="2000" dirty="0"/>
              <a:t>Capacity = 1</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Reduction to MCF</a:t>
            </a:r>
          </a:p>
        </p:txBody>
      </p:sp>
      <p:sp>
        <p:nvSpPr>
          <p:cNvPr id="5" name="TextBox 4"/>
          <p:cNvSpPr txBox="1"/>
          <p:nvPr/>
        </p:nvSpPr>
        <p:spPr>
          <a:xfrm>
            <a:off x="2107815" y="2202126"/>
            <a:ext cx="1134978" cy="369332"/>
          </a:xfrm>
          <a:prstGeom prst="rect">
            <a:avLst/>
          </a:prstGeom>
          <a:solidFill>
            <a:schemeClr val="accent1">
              <a:lumMod val="20000"/>
              <a:lumOff val="80000"/>
            </a:schemeClr>
          </a:solidFill>
          <a:ln>
            <a:solidFill>
              <a:schemeClr val="accent2">
                <a:lumMod val="75000"/>
              </a:schemeClr>
            </a:solidFill>
          </a:ln>
        </p:spPr>
        <p:txBody>
          <a:bodyPr wrap="square" rtlCol="0">
            <a:spAutoFit/>
          </a:bodyPr>
          <a:lstStyle/>
          <a:p>
            <a:pPr algn="ctr"/>
            <a:r>
              <a:rPr lang="en-US" dirty="0"/>
              <a:t>D</a:t>
            </a:r>
          </a:p>
        </p:txBody>
      </p:sp>
      <p:sp>
        <p:nvSpPr>
          <p:cNvPr id="8" name="TextBox 7"/>
          <p:cNvSpPr txBox="1"/>
          <p:nvPr/>
        </p:nvSpPr>
        <p:spPr>
          <a:xfrm>
            <a:off x="2107815" y="3710086"/>
            <a:ext cx="1134978" cy="369332"/>
          </a:xfrm>
          <a:prstGeom prst="rect">
            <a:avLst/>
          </a:prstGeom>
          <a:solidFill>
            <a:schemeClr val="accent1">
              <a:lumMod val="20000"/>
              <a:lumOff val="80000"/>
            </a:schemeClr>
          </a:solidFill>
          <a:ln>
            <a:solidFill>
              <a:schemeClr val="accent2">
                <a:lumMod val="75000"/>
              </a:schemeClr>
            </a:solidFill>
          </a:ln>
        </p:spPr>
        <p:txBody>
          <a:bodyPr wrap="square" rtlCol="0">
            <a:spAutoFit/>
          </a:bodyPr>
          <a:lstStyle/>
          <a:p>
            <a:pPr algn="ctr"/>
            <a:r>
              <a:rPr lang="en-US" dirty="0"/>
              <a:t>E</a:t>
            </a:r>
          </a:p>
        </p:txBody>
      </p:sp>
      <p:sp>
        <p:nvSpPr>
          <p:cNvPr id="9" name="TextBox 8"/>
          <p:cNvSpPr txBox="1"/>
          <p:nvPr/>
        </p:nvSpPr>
        <p:spPr>
          <a:xfrm>
            <a:off x="2107815" y="5052730"/>
            <a:ext cx="1134978" cy="369332"/>
          </a:xfrm>
          <a:prstGeom prst="rect">
            <a:avLst/>
          </a:prstGeom>
          <a:solidFill>
            <a:schemeClr val="accent1">
              <a:lumMod val="20000"/>
              <a:lumOff val="80000"/>
            </a:schemeClr>
          </a:solidFill>
          <a:ln>
            <a:solidFill>
              <a:schemeClr val="accent2">
                <a:lumMod val="75000"/>
              </a:schemeClr>
            </a:solidFill>
          </a:ln>
        </p:spPr>
        <p:txBody>
          <a:bodyPr wrap="square" rtlCol="0">
            <a:spAutoFit/>
          </a:bodyPr>
          <a:lstStyle/>
          <a:p>
            <a:pPr algn="ctr"/>
            <a:r>
              <a:rPr lang="en-US" dirty="0"/>
              <a:t>F</a:t>
            </a:r>
          </a:p>
        </p:txBody>
      </p:sp>
      <p:sp>
        <p:nvSpPr>
          <p:cNvPr id="10" name="TextBox 9"/>
          <p:cNvSpPr txBox="1"/>
          <p:nvPr/>
        </p:nvSpPr>
        <p:spPr>
          <a:xfrm>
            <a:off x="5300415" y="2219426"/>
            <a:ext cx="1134978" cy="369332"/>
          </a:xfrm>
          <a:prstGeom prst="rect">
            <a:avLst/>
          </a:prstGeom>
          <a:solidFill>
            <a:schemeClr val="accent2">
              <a:lumMod val="20000"/>
              <a:lumOff val="80000"/>
            </a:schemeClr>
          </a:solidFill>
          <a:ln>
            <a:solidFill>
              <a:schemeClr val="accent2">
                <a:lumMod val="75000"/>
              </a:schemeClr>
            </a:solidFill>
          </a:ln>
        </p:spPr>
        <p:txBody>
          <a:bodyPr wrap="square" rtlCol="0">
            <a:spAutoFit/>
          </a:bodyPr>
          <a:lstStyle/>
          <a:p>
            <a:pPr algn="ctr"/>
            <a:r>
              <a:rPr lang="en-US" dirty="0"/>
              <a:t>G</a:t>
            </a:r>
          </a:p>
        </p:txBody>
      </p:sp>
      <p:sp>
        <p:nvSpPr>
          <p:cNvPr id="11" name="TextBox 10"/>
          <p:cNvSpPr txBox="1"/>
          <p:nvPr/>
        </p:nvSpPr>
        <p:spPr>
          <a:xfrm>
            <a:off x="5300415" y="3727386"/>
            <a:ext cx="1134978" cy="369332"/>
          </a:xfrm>
          <a:prstGeom prst="rect">
            <a:avLst/>
          </a:prstGeom>
          <a:solidFill>
            <a:schemeClr val="accent2">
              <a:lumMod val="20000"/>
              <a:lumOff val="80000"/>
            </a:schemeClr>
          </a:solidFill>
          <a:ln>
            <a:solidFill>
              <a:schemeClr val="accent2">
                <a:lumMod val="75000"/>
              </a:schemeClr>
            </a:solidFill>
          </a:ln>
        </p:spPr>
        <p:txBody>
          <a:bodyPr wrap="square" rtlCol="0">
            <a:spAutoFit/>
          </a:bodyPr>
          <a:lstStyle/>
          <a:p>
            <a:pPr algn="ctr"/>
            <a:r>
              <a:rPr lang="en-US" dirty="0"/>
              <a:t>H</a:t>
            </a:r>
          </a:p>
        </p:txBody>
      </p:sp>
      <p:sp>
        <p:nvSpPr>
          <p:cNvPr id="12" name="TextBox 11"/>
          <p:cNvSpPr txBox="1"/>
          <p:nvPr/>
        </p:nvSpPr>
        <p:spPr>
          <a:xfrm>
            <a:off x="5300415" y="5070030"/>
            <a:ext cx="1134978" cy="369332"/>
          </a:xfrm>
          <a:prstGeom prst="rect">
            <a:avLst/>
          </a:prstGeom>
          <a:solidFill>
            <a:schemeClr val="accent2">
              <a:lumMod val="20000"/>
              <a:lumOff val="80000"/>
            </a:schemeClr>
          </a:solidFill>
          <a:ln>
            <a:solidFill>
              <a:schemeClr val="accent2">
                <a:lumMod val="75000"/>
              </a:schemeClr>
            </a:solidFill>
          </a:ln>
        </p:spPr>
        <p:txBody>
          <a:bodyPr wrap="square" rtlCol="0">
            <a:spAutoFit/>
          </a:bodyPr>
          <a:lstStyle/>
          <a:p>
            <a:pPr algn="ctr"/>
            <a:r>
              <a:rPr lang="en-US" dirty="0"/>
              <a:t>I</a:t>
            </a:r>
          </a:p>
        </p:txBody>
      </p:sp>
      <p:cxnSp>
        <p:nvCxnSpPr>
          <p:cNvPr id="14" name="Curved Connector 13"/>
          <p:cNvCxnSpPr/>
          <p:nvPr/>
        </p:nvCxnSpPr>
        <p:spPr>
          <a:xfrm>
            <a:off x="3242793" y="2219426"/>
            <a:ext cx="2057622" cy="1588"/>
          </a:xfrm>
          <a:prstGeom prst="curved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a:stCxn id="8" idx="3"/>
            <a:endCxn id="11" idx="1"/>
          </p:cNvCxnSpPr>
          <p:nvPr/>
        </p:nvCxnSpPr>
        <p:spPr>
          <a:xfrm>
            <a:off x="3242793" y="3894752"/>
            <a:ext cx="2057622" cy="173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a:off x="3242793" y="5422062"/>
            <a:ext cx="2057622"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a:stCxn id="5" idx="3"/>
          </p:cNvCxnSpPr>
          <p:nvPr/>
        </p:nvCxnSpPr>
        <p:spPr>
          <a:xfrm>
            <a:off x="3242793" y="2386792"/>
            <a:ext cx="2057622" cy="132329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p:nvPr/>
        </p:nvCxnSpPr>
        <p:spPr>
          <a:xfrm rot="16200000" flipH="1">
            <a:off x="3022318" y="2791933"/>
            <a:ext cx="2498572" cy="205762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p:nvPr/>
        </p:nvCxnSpPr>
        <p:spPr>
          <a:xfrm flipV="1">
            <a:off x="3242793" y="2386792"/>
            <a:ext cx="2057622" cy="132329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5" name="Straight Arrow Connector 44"/>
          <p:cNvCxnSpPr>
            <a:endCxn id="12" idx="1"/>
          </p:cNvCxnSpPr>
          <p:nvPr/>
        </p:nvCxnSpPr>
        <p:spPr>
          <a:xfrm>
            <a:off x="3242793" y="4079418"/>
            <a:ext cx="2057622" cy="117527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p:nvPr/>
        </p:nvCxnSpPr>
        <p:spPr>
          <a:xfrm rot="5400000" flipH="1" flipV="1">
            <a:off x="3030968" y="2800583"/>
            <a:ext cx="2481272" cy="205762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a:stCxn id="9" idx="3"/>
          </p:cNvCxnSpPr>
          <p:nvPr/>
        </p:nvCxnSpPr>
        <p:spPr>
          <a:xfrm flipV="1">
            <a:off x="3242793" y="4079418"/>
            <a:ext cx="2057622" cy="115797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3242793" y="5891422"/>
            <a:ext cx="2326278" cy="707886"/>
          </a:xfrm>
          <a:prstGeom prst="rect">
            <a:avLst/>
          </a:prstGeom>
          <a:solidFill>
            <a:srgbClr val="008000">
              <a:alpha val="22000"/>
            </a:srgbClr>
          </a:solidFill>
        </p:spPr>
        <p:txBody>
          <a:bodyPr wrap="none" rtlCol="0">
            <a:spAutoFit/>
          </a:bodyPr>
          <a:lstStyle/>
          <a:p>
            <a:r>
              <a:rPr lang="en-US" sz="2000" dirty="0"/>
              <a:t>Cost = -compatibility</a:t>
            </a:r>
          </a:p>
          <a:p>
            <a:r>
              <a:rPr lang="en-US" sz="2000" dirty="0"/>
              <a:t>Capacity = 1</a:t>
            </a:r>
          </a:p>
        </p:txBody>
      </p:sp>
      <p:sp>
        <p:nvSpPr>
          <p:cNvPr id="19" name="TextBox 18"/>
          <p:cNvSpPr txBox="1"/>
          <p:nvPr/>
        </p:nvSpPr>
        <p:spPr>
          <a:xfrm>
            <a:off x="6634214" y="2588758"/>
            <a:ext cx="2538067" cy="1569660"/>
          </a:xfrm>
          <a:prstGeom prst="rect">
            <a:avLst/>
          </a:prstGeom>
          <a:noFill/>
        </p:spPr>
        <p:txBody>
          <a:bodyPr wrap="none" rtlCol="0">
            <a:spAutoFit/>
          </a:bodyPr>
          <a:lstStyle/>
          <a:p>
            <a:r>
              <a:rPr lang="en-US" sz="2400" dirty="0">
                <a:solidFill>
                  <a:schemeClr val="accent1">
                    <a:lumMod val="75000"/>
                  </a:schemeClr>
                </a:solidFill>
              </a:rPr>
              <a:t>WHAT SHOULD</a:t>
            </a:r>
          </a:p>
          <a:p>
            <a:r>
              <a:rPr lang="en-US" sz="2400" dirty="0">
                <a:solidFill>
                  <a:schemeClr val="accent1">
                    <a:lumMod val="75000"/>
                  </a:schemeClr>
                </a:solidFill>
              </a:rPr>
              <a:t>THE DEMAND OF</a:t>
            </a:r>
            <a:br>
              <a:rPr lang="en-US" sz="2400" dirty="0">
                <a:solidFill>
                  <a:schemeClr val="accent1">
                    <a:lumMod val="75000"/>
                  </a:schemeClr>
                </a:solidFill>
              </a:rPr>
            </a:br>
            <a:r>
              <a:rPr lang="en-US" sz="2400" dirty="0">
                <a:solidFill>
                  <a:schemeClr val="accent1">
                    <a:lumMod val="75000"/>
                  </a:schemeClr>
                </a:solidFill>
              </a:rPr>
              <a:t>DIPPING-DOTS BE</a:t>
            </a:r>
          </a:p>
          <a:p>
            <a:r>
              <a:rPr lang="en-US" sz="2400" dirty="0">
                <a:solidFill>
                  <a:schemeClr val="accent1">
                    <a:lumMod val="75000"/>
                  </a:schemeClr>
                </a:solidFill>
              </a:rPr>
              <a:t>IN THIS PROBLEM?</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Reduction to MCF</a:t>
            </a:r>
          </a:p>
        </p:txBody>
      </p:sp>
      <p:sp>
        <p:nvSpPr>
          <p:cNvPr id="5" name="TextBox 4"/>
          <p:cNvSpPr txBox="1"/>
          <p:nvPr/>
        </p:nvSpPr>
        <p:spPr>
          <a:xfrm>
            <a:off x="2107815" y="2202126"/>
            <a:ext cx="1134978" cy="369332"/>
          </a:xfrm>
          <a:prstGeom prst="rect">
            <a:avLst/>
          </a:prstGeom>
          <a:solidFill>
            <a:schemeClr val="accent1">
              <a:lumMod val="20000"/>
              <a:lumOff val="80000"/>
            </a:schemeClr>
          </a:solidFill>
          <a:ln>
            <a:solidFill>
              <a:schemeClr val="accent2">
                <a:lumMod val="75000"/>
              </a:schemeClr>
            </a:solidFill>
          </a:ln>
        </p:spPr>
        <p:txBody>
          <a:bodyPr wrap="square" rtlCol="0">
            <a:spAutoFit/>
          </a:bodyPr>
          <a:lstStyle/>
          <a:p>
            <a:pPr algn="ctr"/>
            <a:r>
              <a:rPr lang="en-US" dirty="0"/>
              <a:t>D</a:t>
            </a:r>
          </a:p>
        </p:txBody>
      </p:sp>
      <p:sp>
        <p:nvSpPr>
          <p:cNvPr id="8" name="TextBox 7"/>
          <p:cNvSpPr txBox="1"/>
          <p:nvPr/>
        </p:nvSpPr>
        <p:spPr>
          <a:xfrm>
            <a:off x="2107815" y="3710086"/>
            <a:ext cx="1134978" cy="369332"/>
          </a:xfrm>
          <a:prstGeom prst="rect">
            <a:avLst/>
          </a:prstGeom>
          <a:solidFill>
            <a:schemeClr val="accent1">
              <a:lumMod val="20000"/>
              <a:lumOff val="80000"/>
            </a:schemeClr>
          </a:solidFill>
          <a:ln>
            <a:solidFill>
              <a:schemeClr val="accent2">
                <a:lumMod val="75000"/>
              </a:schemeClr>
            </a:solidFill>
          </a:ln>
        </p:spPr>
        <p:txBody>
          <a:bodyPr wrap="square" rtlCol="0">
            <a:spAutoFit/>
          </a:bodyPr>
          <a:lstStyle/>
          <a:p>
            <a:pPr algn="ctr"/>
            <a:r>
              <a:rPr lang="en-US" dirty="0"/>
              <a:t>E</a:t>
            </a:r>
          </a:p>
        </p:txBody>
      </p:sp>
      <p:sp>
        <p:nvSpPr>
          <p:cNvPr id="9" name="TextBox 8"/>
          <p:cNvSpPr txBox="1"/>
          <p:nvPr/>
        </p:nvSpPr>
        <p:spPr>
          <a:xfrm>
            <a:off x="2107815" y="5052730"/>
            <a:ext cx="1134978" cy="369332"/>
          </a:xfrm>
          <a:prstGeom prst="rect">
            <a:avLst/>
          </a:prstGeom>
          <a:solidFill>
            <a:schemeClr val="accent1">
              <a:lumMod val="20000"/>
              <a:lumOff val="80000"/>
            </a:schemeClr>
          </a:solidFill>
          <a:ln>
            <a:solidFill>
              <a:schemeClr val="accent2">
                <a:lumMod val="75000"/>
              </a:schemeClr>
            </a:solidFill>
          </a:ln>
        </p:spPr>
        <p:txBody>
          <a:bodyPr wrap="square" rtlCol="0">
            <a:spAutoFit/>
          </a:bodyPr>
          <a:lstStyle/>
          <a:p>
            <a:pPr algn="ctr"/>
            <a:r>
              <a:rPr lang="en-US" dirty="0"/>
              <a:t>F</a:t>
            </a:r>
          </a:p>
        </p:txBody>
      </p:sp>
      <p:sp>
        <p:nvSpPr>
          <p:cNvPr id="10" name="TextBox 9"/>
          <p:cNvSpPr txBox="1"/>
          <p:nvPr/>
        </p:nvSpPr>
        <p:spPr>
          <a:xfrm>
            <a:off x="5300415" y="2219426"/>
            <a:ext cx="1134978" cy="369332"/>
          </a:xfrm>
          <a:prstGeom prst="rect">
            <a:avLst/>
          </a:prstGeom>
          <a:solidFill>
            <a:schemeClr val="accent2">
              <a:lumMod val="20000"/>
              <a:lumOff val="80000"/>
            </a:schemeClr>
          </a:solidFill>
          <a:ln>
            <a:solidFill>
              <a:schemeClr val="accent2">
                <a:lumMod val="75000"/>
              </a:schemeClr>
            </a:solidFill>
          </a:ln>
        </p:spPr>
        <p:txBody>
          <a:bodyPr wrap="square" rtlCol="0">
            <a:spAutoFit/>
          </a:bodyPr>
          <a:lstStyle/>
          <a:p>
            <a:pPr algn="ctr"/>
            <a:r>
              <a:rPr lang="en-US" dirty="0"/>
              <a:t>G</a:t>
            </a:r>
          </a:p>
        </p:txBody>
      </p:sp>
      <p:sp>
        <p:nvSpPr>
          <p:cNvPr id="11" name="TextBox 10"/>
          <p:cNvSpPr txBox="1"/>
          <p:nvPr/>
        </p:nvSpPr>
        <p:spPr>
          <a:xfrm>
            <a:off x="5300415" y="3727386"/>
            <a:ext cx="1134978" cy="369332"/>
          </a:xfrm>
          <a:prstGeom prst="rect">
            <a:avLst/>
          </a:prstGeom>
          <a:solidFill>
            <a:schemeClr val="accent2">
              <a:lumMod val="20000"/>
              <a:lumOff val="80000"/>
            </a:schemeClr>
          </a:solidFill>
          <a:ln>
            <a:solidFill>
              <a:schemeClr val="accent2">
                <a:lumMod val="75000"/>
              </a:schemeClr>
            </a:solidFill>
          </a:ln>
        </p:spPr>
        <p:txBody>
          <a:bodyPr wrap="square" rtlCol="0">
            <a:spAutoFit/>
          </a:bodyPr>
          <a:lstStyle/>
          <a:p>
            <a:pPr algn="ctr"/>
            <a:r>
              <a:rPr lang="en-US" dirty="0"/>
              <a:t>H</a:t>
            </a:r>
          </a:p>
        </p:txBody>
      </p:sp>
      <p:sp>
        <p:nvSpPr>
          <p:cNvPr id="12" name="TextBox 11"/>
          <p:cNvSpPr txBox="1"/>
          <p:nvPr/>
        </p:nvSpPr>
        <p:spPr>
          <a:xfrm>
            <a:off x="5300415" y="5070030"/>
            <a:ext cx="1134978" cy="369332"/>
          </a:xfrm>
          <a:prstGeom prst="rect">
            <a:avLst/>
          </a:prstGeom>
          <a:solidFill>
            <a:schemeClr val="accent2">
              <a:lumMod val="20000"/>
              <a:lumOff val="80000"/>
            </a:schemeClr>
          </a:solidFill>
          <a:ln>
            <a:solidFill>
              <a:schemeClr val="accent2">
                <a:lumMod val="75000"/>
              </a:schemeClr>
            </a:solidFill>
          </a:ln>
        </p:spPr>
        <p:txBody>
          <a:bodyPr wrap="square" rtlCol="0">
            <a:spAutoFit/>
          </a:bodyPr>
          <a:lstStyle/>
          <a:p>
            <a:pPr algn="ctr"/>
            <a:r>
              <a:rPr lang="en-US" dirty="0"/>
              <a:t>I</a:t>
            </a:r>
          </a:p>
        </p:txBody>
      </p:sp>
      <p:cxnSp>
        <p:nvCxnSpPr>
          <p:cNvPr id="14" name="Curved Connector 13"/>
          <p:cNvCxnSpPr/>
          <p:nvPr/>
        </p:nvCxnSpPr>
        <p:spPr>
          <a:xfrm>
            <a:off x="3242793" y="2219426"/>
            <a:ext cx="2057622" cy="1588"/>
          </a:xfrm>
          <a:prstGeom prst="curved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a:stCxn id="8" idx="3"/>
            <a:endCxn id="11" idx="1"/>
          </p:cNvCxnSpPr>
          <p:nvPr/>
        </p:nvCxnSpPr>
        <p:spPr>
          <a:xfrm>
            <a:off x="3242793" y="3894752"/>
            <a:ext cx="2057622" cy="173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a:off x="3242793" y="5422062"/>
            <a:ext cx="2057622"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a:stCxn id="5" idx="3"/>
          </p:cNvCxnSpPr>
          <p:nvPr/>
        </p:nvCxnSpPr>
        <p:spPr>
          <a:xfrm>
            <a:off x="3242793" y="2386792"/>
            <a:ext cx="2057622" cy="132329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p:nvPr/>
        </p:nvCxnSpPr>
        <p:spPr>
          <a:xfrm rot="16200000" flipH="1">
            <a:off x="3022318" y="2791933"/>
            <a:ext cx="2498572" cy="205762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p:nvPr/>
        </p:nvCxnSpPr>
        <p:spPr>
          <a:xfrm flipV="1">
            <a:off x="3242793" y="2386792"/>
            <a:ext cx="2057622" cy="132329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5" name="Straight Arrow Connector 44"/>
          <p:cNvCxnSpPr>
            <a:endCxn id="12" idx="1"/>
          </p:cNvCxnSpPr>
          <p:nvPr/>
        </p:nvCxnSpPr>
        <p:spPr>
          <a:xfrm>
            <a:off x="3242793" y="4079418"/>
            <a:ext cx="2057622" cy="117527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p:nvPr/>
        </p:nvCxnSpPr>
        <p:spPr>
          <a:xfrm rot="5400000" flipH="1" flipV="1">
            <a:off x="3030968" y="2800583"/>
            <a:ext cx="2481272" cy="205762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a:stCxn id="9" idx="3"/>
          </p:cNvCxnSpPr>
          <p:nvPr/>
        </p:nvCxnSpPr>
        <p:spPr>
          <a:xfrm flipV="1">
            <a:off x="3242793" y="4079418"/>
            <a:ext cx="2057622" cy="115797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3242793" y="5891422"/>
            <a:ext cx="2326278" cy="707886"/>
          </a:xfrm>
          <a:prstGeom prst="rect">
            <a:avLst/>
          </a:prstGeom>
          <a:solidFill>
            <a:srgbClr val="008000">
              <a:alpha val="22000"/>
            </a:srgbClr>
          </a:solidFill>
        </p:spPr>
        <p:txBody>
          <a:bodyPr wrap="none" rtlCol="0">
            <a:spAutoFit/>
          </a:bodyPr>
          <a:lstStyle/>
          <a:p>
            <a:r>
              <a:rPr lang="en-US" sz="2000" dirty="0"/>
              <a:t>Cost = -compatibility</a:t>
            </a:r>
          </a:p>
          <a:p>
            <a:r>
              <a:rPr lang="en-US" sz="2000" dirty="0"/>
              <a:t>Capacity = 1</a:t>
            </a:r>
          </a:p>
        </p:txBody>
      </p:sp>
      <p:sp>
        <p:nvSpPr>
          <p:cNvPr id="19" name="TextBox 18"/>
          <p:cNvSpPr txBox="1"/>
          <p:nvPr/>
        </p:nvSpPr>
        <p:spPr>
          <a:xfrm>
            <a:off x="1101327" y="2221014"/>
            <a:ext cx="774571" cy="400110"/>
          </a:xfrm>
          <a:prstGeom prst="rect">
            <a:avLst/>
          </a:prstGeom>
          <a:noFill/>
        </p:spPr>
        <p:txBody>
          <a:bodyPr wrap="none" rtlCol="0">
            <a:spAutoFit/>
          </a:bodyPr>
          <a:lstStyle/>
          <a:p>
            <a:r>
              <a:rPr lang="en-US" sz="2000" dirty="0" err="1">
                <a:solidFill>
                  <a:srgbClr val="FF0000"/>
                </a:solidFill>
              </a:rPr>
              <a:t>d</a:t>
            </a:r>
            <a:r>
              <a:rPr lang="en-US" sz="2000" dirty="0">
                <a:solidFill>
                  <a:srgbClr val="FF0000"/>
                </a:solidFill>
              </a:rPr>
              <a:t> = -1</a:t>
            </a:r>
          </a:p>
        </p:txBody>
      </p:sp>
      <p:sp>
        <p:nvSpPr>
          <p:cNvPr id="20" name="TextBox 19"/>
          <p:cNvSpPr txBox="1"/>
          <p:nvPr/>
        </p:nvSpPr>
        <p:spPr>
          <a:xfrm>
            <a:off x="1101327" y="3694697"/>
            <a:ext cx="774571" cy="400110"/>
          </a:xfrm>
          <a:prstGeom prst="rect">
            <a:avLst/>
          </a:prstGeom>
          <a:noFill/>
        </p:spPr>
        <p:txBody>
          <a:bodyPr wrap="none" rtlCol="0">
            <a:spAutoFit/>
          </a:bodyPr>
          <a:lstStyle/>
          <a:p>
            <a:r>
              <a:rPr lang="en-US" sz="2000" dirty="0" err="1">
                <a:solidFill>
                  <a:srgbClr val="FF0000"/>
                </a:solidFill>
              </a:rPr>
              <a:t>d</a:t>
            </a:r>
            <a:r>
              <a:rPr lang="en-US" sz="2000" dirty="0">
                <a:solidFill>
                  <a:srgbClr val="FF0000"/>
                </a:solidFill>
              </a:rPr>
              <a:t> = -1</a:t>
            </a:r>
          </a:p>
        </p:txBody>
      </p:sp>
      <p:sp>
        <p:nvSpPr>
          <p:cNvPr id="21" name="TextBox 20"/>
          <p:cNvSpPr txBox="1"/>
          <p:nvPr/>
        </p:nvSpPr>
        <p:spPr>
          <a:xfrm>
            <a:off x="1101327" y="5039252"/>
            <a:ext cx="774571" cy="400110"/>
          </a:xfrm>
          <a:prstGeom prst="rect">
            <a:avLst/>
          </a:prstGeom>
          <a:noFill/>
        </p:spPr>
        <p:txBody>
          <a:bodyPr wrap="none" rtlCol="0">
            <a:spAutoFit/>
          </a:bodyPr>
          <a:lstStyle/>
          <a:p>
            <a:r>
              <a:rPr lang="en-US" sz="2000" dirty="0" err="1">
                <a:solidFill>
                  <a:srgbClr val="FF0000"/>
                </a:solidFill>
              </a:rPr>
              <a:t>d</a:t>
            </a:r>
            <a:r>
              <a:rPr lang="en-US" sz="2000" dirty="0">
                <a:solidFill>
                  <a:srgbClr val="FF0000"/>
                </a:solidFill>
              </a:rPr>
              <a:t> = -1</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Reduction to MCF</a:t>
            </a:r>
          </a:p>
        </p:txBody>
      </p:sp>
      <p:sp>
        <p:nvSpPr>
          <p:cNvPr id="5" name="TextBox 4"/>
          <p:cNvSpPr txBox="1"/>
          <p:nvPr/>
        </p:nvSpPr>
        <p:spPr>
          <a:xfrm>
            <a:off x="2107815" y="2202126"/>
            <a:ext cx="1134978" cy="369332"/>
          </a:xfrm>
          <a:prstGeom prst="rect">
            <a:avLst/>
          </a:prstGeom>
          <a:solidFill>
            <a:schemeClr val="accent1">
              <a:lumMod val="20000"/>
              <a:lumOff val="80000"/>
            </a:schemeClr>
          </a:solidFill>
          <a:ln>
            <a:solidFill>
              <a:schemeClr val="accent2">
                <a:lumMod val="75000"/>
              </a:schemeClr>
            </a:solidFill>
          </a:ln>
        </p:spPr>
        <p:txBody>
          <a:bodyPr wrap="square" rtlCol="0">
            <a:spAutoFit/>
          </a:bodyPr>
          <a:lstStyle/>
          <a:p>
            <a:pPr algn="ctr"/>
            <a:r>
              <a:rPr lang="en-US" dirty="0"/>
              <a:t>D</a:t>
            </a:r>
          </a:p>
        </p:txBody>
      </p:sp>
      <p:sp>
        <p:nvSpPr>
          <p:cNvPr id="8" name="TextBox 7"/>
          <p:cNvSpPr txBox="1"/>
          <p:nvPr/>
        </p:nvSpPr>
        <p:spPr>
          <a:xfrm>
            <a:off x="2107815" y="3710086"/>
            <a:ext cx="1134978" cy="369332"/>
          </a:xfrm>
          <a:prstGeom prst="rect">
            <a:avLst/>
          </a:prstGeom>
          <a:solidFill>
            <a:schemeClr val="accent1">
              <a:lumMod val="20000"/>
              <a:lumOff val="80000"/>
            </a:schemeClr>
          </a:solidFill>
          <a:ln>
            <a:solidFill>
              <a:schemeClr val="accent2">
                <a:lumMod val="75000"/>
              </a:schemeClr>
            </a:solidFill>
          </a:ln>
        </p:spPr>
        <p:txBody>
          <a:bodyPr wrap="square" rtlCol="0">
            <a:spAutoFit/>
          </a:bodyPr>
          <a:lstStyle/>
          <a:p>
            <a:pPr algn="ctr"/>
            <a:r>
              <a:rPr lang="en-US" dirty="0"/>
              <a:t>E</a:t>
            </a:r>
          </a:p>
        </p:txBody>
      </p:sp>
      <p:sp>
        <p:nvSpPr>
          <p:cNvPr id="9" name="TextBox 8"/>
          <p:cNvSpPr txBox="1"/>
          <p:nvPr/>
        </p:nvSpPr>
        <p:spPr>
          <a:xfrm>
            <a:off x="2107815" y="5052730"/>
            <a:ext cx="1134978" cy="369332"/>
          </a:xfrm>
          <a:prstGeom prst="rect">
            <a:avLst/>
          </a:prstGeom>
          <a:solidFill>
            <a:schemeClr val="accent1">
              <a:lumMod val="20000"/>
              <a:lumOff val="80000"/>
            </a:schemeClr>
          </a:solidFill>
          <a:ln>
            <a:solidFill>
              <a:schemeClr val="accent2">
                <a:lumMod val="75000"/>
              </a:schemeClr>
            </a:solidFill>
          </a:ln>
        </p:spPr>
        <p:txBody>
          <a:bodyPr wrap="square" rtlCol="0">
            <a:spAutoFit/>
          </a:bodyPr>
          <a:lstStyle/>
          <a:p>
            <a:pPr algn="ctr"/>
            <a:r>
              <a:rPr lang="en-US" dirty="0"/>
              <a:t>F</a:t>
            </a:r>
          </a:p>
        </p:txBody>
      </p:sp>
      <p:sp>
        <p:nvSpPr>
          <p:cNvPr id="10" name="TextBox 9"/>
          <p:cNvSpPr txBox="1"/>
          <p:nvPr/>
        </p:nvSpPr>
        <p:spPr>
          <a:xfrm>
            <a:off x="5300415" y="2219426"/>
            <a:ext cx="1134978" cy="369332"/>
          </a:xfrm>
          <a:prstGeom prst="rect">
            <a:avLst/>
          </a:prstGeom>
          <a:solidFill>
            <a:schemeClr val="accent2">
              <a:lumMod val="20000"/>
              <a:lumOff val="80000"/>
            </a:schemeClr>
          </a:solidFill>
          <a:ln>
            <a:solidFill>
              <a:schemeClr val="accent2">
                <a:lumMod val="75000"/>
              </a:schemeClr>
            </a:solidFill>
          </a:ln>
        </p:spPr>
        <p:txBody>
          <a:bodyPr wrap="square" rtlCol="0">
            <a:spAutoFit/>
          </a:bodyPr>
          <a:lstStyle/>
          <a:p>
            <a:pPr algn="ctr"/>
            <a:r>
              <a:rPr lang="en-US" dirty="0"/>
              <a:t>G</a:t>
            </a:r>
          </a:p>
        </p:txBody>
      </p:sp>
      <p:sp>
        <p:nvSpPr>
          <p:cNvPr id="11" name="TextBox 10"/>
          <p:cNvSpPr txBox="1"/>
          <p:nvPr/>
        </p:nvSpPr>
        <p:spPr>
          <a:xfrm>
            <a:off x="5300415" y="3727386"/>
            <a:ext cx="1134978" cy="369332"/>
          </a:xfrm>
          <a:prstGeom prst="rect">
            <a:avLst/>
          </a:prstGeom>
          <a:solidFill>
            <a:schemeClr val="accent2">
              <a:lumMod val="20000"/>
              <a:lumOff val="80000"/>
            </a:schemeClr>
          </a:solidFill>
          <a:ln>
            <a:solidFill>
              <a:schemeClr val="accent2">
                <a:lumMod val="75000"/>
              </a:schemeClr>
            </a:solidFill>
          </a:ln>
        </p:spPr>
        <p:txBody>
          <a:bodyPr wrap="square" rtlCol="0">
            <a:spAutoFit/>
          </a:bodyPr>
          <a:lstStyle/>
          <a:p>
            <a:pPr algn="ctr"/>
            <a:r>
              <a:rPr lang="en-US" dirty="0"/>
              <a:t>H</a:t>
            </a:r>
          </a:p>
        </p:txBody>
      </p:sp>
      <p:sp>
        <p:nvSpPr>
          <p:cNvPr id="12" name="TextBox 11"/>
          <p:cNvSpPr txBox="1"/>
          <p:nvPr/>
        </p:nvSpPr>
        <p:spPr>
          <a:xfrm>
            <a:off x="5300415" y="5070030"/>
            <a:ext cx="1134978" cy="369332"/>
          </a:xfrm>
          <a:prstGeom prst="rect">
            <a:avLst/>
          </a:prstGeom>
          <a:solidFill>
            <a:schemeClr val="accent2">
              <a:lumMod val="20000"/>
              <a:lumOff val="80000"/>
            </a:schemeClr>
          </a:solidFill>
          <a:ln>
            <a:solidFill>
              <a:schemeClr val="accent2">
                <a:lumMod val="75000"/>
              </a:schemeClr>
            </a:solidFill>
          </a:ln>
        </p:spPr>
        <p:txBody>
          <a:bodyPr wrap="square" rtlCol="0">
            <a:spAutoFit/>
          </a:bodyPr>
          <a:lstStyle/>
          <a:p>
            <a:pPr algn="ctr"/>
            <a:r>
              <a:rPr lang="en-US" dirty="0"/>
              <a:t>I</a:t>
            </a:r>
          </a:p>
        </p:txBody>
      </p:sp>
      <p:cxnSp>
        <p:nvCxnSpPr>
          <p:cNvPr id="14" name="Curved Connector 13"/>
          <p:cNvCxnSpPr/>
          <p:nvPr/>
        </p:nvCxnSpPr>
        <p:spPr>
          <a:xfrm>
            <a:off x="3242793" y="2219426"/>
            <a:ext cx="2057622" cy="1588"/>
          </a:xfrm>
          <a:prstGeom prst="curved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a:stCxn id="8" idx="3"/>
            <a:endCxn id="11" idx="1"/>
          </p:cNvCxnSpPr>
          <p:nvPr/>
        </p:nvCxnSpPr>
        <p:spPr>
          <a:xfrm>
            <a:off x="3242793" y="3894752"/>
            <a:ext cx="2057622" cy="173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a:off x="3242793" y="5422062"/>
            <a:ext cx="2057622"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a:stCxn id="5" idx="3"/>
          </p:cNvCxnSpPr>
          <p:nvPr/>
        </p:nvCxnSpPr>
        <p:spPr>
          <a:xfrm>
            <a:off x="3242793" y="2386792"/>
            <a:ext cx="2057622" cy="132329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p:nvPr/>
        </p:nvCxnSpPr>
        <p:spPr>
          <a:xfrm rot="16200000" flipH="1">
            <a:off x="3022318" y="2791933"/>
            <a:ext cx="2498572" cy="205762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p:nvPr/>
        </p:nvCxnSpPr>
        <p:spPr>
          <a:xfrm flipV="1">
            <a:off x="3242793" y="2386792"/>
            <a:ext cx="2057622" cy="132329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5" name="Straight Arrow Connector 44"/>
          <p:cNvCxnSpPr>
            <a:endCxn id="12" idx="1"/>
          </p:cNvCxnSpPr>
          <p:nvPr/>
        </p:nvCxnSpPr>
        <p:spPr>
          <a:xfrm>
            <a:off x="3242793" y="4079418"/>
            <a:ext cx="2057622" cy="117527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p:nvPr/>
        </p:nvCxnSpPr>
        <p:spPr>
          <a:xfrm rot="5400000" flipH="1" flipV="1">
            <a:off x="3030968" y="2800583"/>
            <a:ext cx="2481272" cy="205762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a:stCxn id="9" idx="3"/>
          </p:cNvCxnSpPr>
          <p:nvPr/>
        </p:nvCxnSpPr>
        <p:spPr>
          <a:xfrm flipV="1">
            <a:off x="3242793" y="4079418"/>
            <a:ext cx="2057622" cy="115797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3242793" y="5891422"/>
            <a:ext cx="2326278" cy="707886"/>
          </a:xfrm>
          <a:prstGeom prst="rect">
            <a:avLst/>
          </a:prstGeom>
          <a:solidFill>
            <a:srgbClr val="008000">
              <a:alpha val="22000"/>
            </a:srgbClr>
          </a:solidFill>
        </p:spPr>
        <p:txBody>
          <a:bodyPr wrap="none" rtlCol="0">
            <a:spAutoFit/>
          </a:bodyPr>
          <a:lstStyle/>
          <a:p>
            <a:r>
              <a:rPr lang="en-US" sz="2000" dirty="0"/>
              <a:t>Cost = -compatibility</a:t>
            </a:r>
          </a:p>
          <a:p>
            <a:r>
              <a:rPr lang="en-US" sz="2000" dirty="0"/>
              <a:t>Capacity = 1</a:t>
            </a:r>
          </a:p>
        </p:txBody>
      </p:sp>
      <p:sp>
        <p:nvSpPr>
          <p:cNvPr id="19" name="TextBox 18"/>
          <p:cNvSpPr txBox="1"/>
          <p:nvPr/>
        </p:nvSpPr>
        <p:spPr>
          <a:xfrm>
            <a:off x="1101327" y="2221014"/>
            <a:ext cx="774571" cy="400110"/>
          </a:xfrm>
          <a:prstGeom prst="rect">
            <a:avLst/>
          </a:prstGeom>
          <a:noFill/>
        </p:spPr>
        <p:txBody>
          <a:bodyPr wrap="none" rtlCol="0">
            <a:spAutoFit/>
          </a:bodyPr>
          <a:lstStyle/>
          <a:p>
            <a:r>
              <a:rPr lang="en-US" sz="2000" dirty="0" err="1">
                <a:solidFill>
                  <a:srgbClr val="FF0000"/>
                </a:solidFill>
              </a:rPr>
              <a:t>d</a:t>
            </a:r>
            <a:r>
              <a:rPr lang="en-US" sz="2000" dirty="0">
                <a:solidFill>
                  <a:srgbClr val="FF0000"/>
                </a:solidFill>
              </a:rPr>
              <a:t> = -1</a:t>
            </a:r>
          </a:p>
        </p:txBody>
      </p:sp>
      <p:sp>
        <p:nvSpPr>
          <p:cNvPr id="20" name="TextBox 19"/>
          <p:cNvSpPr txBox="1"/>
          <p:nvPr/>
        </p:nvSpPr>
        <p:spPr>
          <a:xfrm>
            <a:off x="1101327" y="3694697"/>
            <a:ext cx="774571" cy="400110"/>
          </a:xfrm>
          <a:prstGeom prst="rect">
            <a:avLst/>
          </a:prstGeom>
          <a:noFill/>
        </p:spPr>
        <p:txBody>
          <a:bodyPr wrap="none" rtlCol="0">
            <a:spAutoFit/>
          </a:bodyPr>
          <a:lstStyle/>
          <a:p>
            <a:r>
              <a:rPr lang="en-US" sz="2000" dirty="0" err="1">
                <a:solidFill>
                  <a:srgbClr val="FF0000"/>
                </a:solidFill>
              </a:rPr>
              <a:t>d</a:t>
            </a:r>
            <a:r>
              <a:rPr lang="en-US" sz="2000" dirty="0">
                <a:solidFill>
                  <a:srgbClr val="FF0000"/>
                </a:solidFill>
              </a:rPr>
              <a:t> = -1</a:t>
            </a:r>
          </a:p>
        </p:txBody>
      </p:sp>
      <p:sp>
        <p:nvSpPr>
          <p:cNvPr id="21" name="TextBox 20"/>
          <p:cNvSpPr txBox="1"/>
          <p:nvPr/>
        </p:nvSpPr>
        <p:spPr>
          <a:xfrm>
            <a:off x="1101327" y="5039252"/>
            <a:ext cx="774571" cy="400110"/>
          </a:xfrm>
          <a:prstGeom prst="rect">
            <a:avLst/>
          </a:prstGeom>
          <a:noFill/>
        </p:spPr>
        <p:txBody>
          <a:bodyPr wrap="none" rtlCol="0">
            <a:spAutoFit/>
          </a:bodyPr>
          <a:lstStyle/>
          <a:p>
            <a:r>
              <a:rPr lang="en-US" sz="2000" dirty="0" err="1">
                <a:solidFill>
                  <a:srgbClr val="FF0000"/>
                </a:solidFill>
              </a:rPr>
              <a:t>d</a:t>
            </a:r>
            <a:r>
              <a:rPr lang="en-US" sz="2000" dirty="0">
                <a:solidFill>
                  <a:srgbClr val="FF0000"/>
                </a:solidFill>
              </a:rPr>
              <a:t> = -1</a:t>
            </a:r>
          </a:p>
        </p:txBody>
      </p:sp>
      <p:sp>
        <p:nvSpPr>
          <p:cNvPr id="22" name="TextBox 21"/>
          <p:cNvSpPr txBox="1"/>
          <p:nvPr/>
        </p:nvSpPr>
        <p:spPr>
          <a:xfrm>
            <a:off x="6634214" y="2588758"/>
            <a:ext cx="2329935" cy="1569660"/>
          </a:xfrm>
          <a:prstGeom prst="rect">
            <a:avLst/>
          </a:prstGeom>
          <a:noFill/>
        </p:spPr>
        <p:txBody>
          <a:bodyPr wrap="none" rtlCol="0">
            <a:spAutoFit/>
          </a:bodyPr>
          <a:lstStyle/>
          <a:p>
            <a:r>
              <a:rPr lang="en-US" sz="2400" dirty="0">
                <a:solidFill>
                  <a:schemeClr val="accent1">
                    <a:lumMod val="75000"/>
                  </a:schemeClr>
                </a:solidFill>
              </a:rPr>
              <a:t>WHAT SHOULD</a:t>
            </a:r>
          </a:p>
          <a:p>
            <a:r>
              <a:rPr lang="en-US" sz="2400" dirty="0">
                <a:solidFill>
                  <a:schemeClr val="accent1">
                    <a:lumMod val="75000"/>
                  </a:schemeClr>
                </a:solidFill>
              </a:rPr>
              <a:t>THE DEMAND OF</a:t>
            </a:r>
            <a:br>
              <a:rPr lang="en-US" sz="2400" dirty="0">
                <a:solidFill>
                  <a:schemeClr val="accent1">
                    <a:lumMod val="75000"/>
                  </a:schemeClr>
                </a:solidFill>
              </a:rPr>
            </a:br>
            <a:r>
              <a:rPr lang="en-US" sz="2400" dirty="0">
                <a:solidFill>
                  <a:schemeClr val="accent1">
                    <a:lumMod val="75000"/>
                  </a:schemeClr>
                </a:solidFill>
              </a:rPr>
              <a:t>IVY BE IN THIS</a:t>
            </a:r>
          </a:p>
          <a:p>
            <a:r>
              <a:rPr lang="en-US" sz="2400" dirty="0">
                <a:solidFill>
                  <a:schemeClr val="accent1">
                    <a:lumMod val="75000"/>
                  </a:schemeClr>
                </a:solidFill>
              </a:rPr>
              <a:t>PROBLEM?</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Reduction to MCF</a:t>
            </a:r>
          </a:p>
        </p:txBody>
      </p:sp>
      <p:sp>
        <p:nvSpPr>
          <p:cNvPr id="5" name="TextBox 4"/>
          <p:cNvSpPr txBox="1"/>
          <p:nvPr/>
        </p:nvSpPr>
        <p:spPr>
          <a:xfrm>
            <a:off x="2107815" y="2202126"/>
            <a:ext cx="1134978" cy="369332"/>
          </a:xfrm>
          <a:prstGeom prst="rect">
            <a:avLst/>
          </a:prstGeom>
          <a:solidFill>
            <a:schemeClr val="accent1">
              <a:lumMod val="20000"/>
              <a:lumOff val="80000"/>
            </a:schemeClr>
          </a:solidFill>
          <a:ln>
            <a:solidFill>
              <a:schemeClr val="accent2">
                <a:lumMod val="75000"/>
              </a:schemeClr>
            </a:solidFill>
          </a:ln>
        </p:spPr>
        <p:txBody>
          <a:bodyPr wrap="square" rtlCol="0">
            <a:spAutoFit/>
          </a:bodyPr>
          <a:lstStyle/>
          <a:p>
            <a:pPr algn="ctr"/>
            <a:r>
              <a:rPr lang="en-US" dirty="0"/>
              <a:t>D</a:t>
            </a:r>
          </a:p>
        </p:txBody>
      </p:sp>
      <p:sp>
        <p:nvSpPr>
          <p:cNvPr id="8" name="TextBox 7"/>
          <p:cNvSpPr txBox="1"/>
          <p:nvPr/>
        </p:nvSpPr>
        <p:spPr>
          <a:xfrm>
            <a:off x="2107815" y="3710086"/>
            <a:ext cx="1134978" cy="369332"/>
          </a:xfrm>
          <a:prstGeom prst="rect">
            <a:avLst/>
          </a:prstGeom>
          <a:solidFill>
            <a:schemeClr val="accent1">
              <a:lumMod val="20000"/>
              <a:lumOff val="80000"/>
            </a:schemeClr>
          </a:solidFill>
          <a:ln>
            <a:solidFill>
              <a:schemeClr val="accent2">
                <a:lumMod val="75000"/>
              </a:schemeClr>
            </a:solidFill>
          </a:ln>
        </p:spPr>
        <p:txBody>
          <a:bodyPr wrap="square" rtlCol="0">
            <a:spAutoFit/>
          </a:bodyPr>
          <a:lstStyle/>
          <a:p>
            <a:pPr algn="ctr"/>
            <a:r>
              <a:rPr lang="en-US" dirty="0"/>
              <a:t>E</a:t>
            </a:r>
          </a:p>
        </p:txBody>
      </p:sp>
      <p:sp>
        <p:nvSpPr>
          <p:cNvPr id="9" name="TextBox 8"/>
          <p:cNvSpPr txBox="1"/>
          <p:nvPr/>
        </p:nvSpPr>
        <p:spPr>
          <a:xfrm>
            <a:off x="2107815" y="5052730"/>
            <a:ext cx="1134978" cy="369332"/>
          </a:xfrm>
          <a:prstGeom prst="rect">
            <a:avLst/>
          </a:prstGeom>
          <a:solidFill>
            <a:schemeClr val="accent1">
              <a:lumMod val="20000"/>
              <a:lumOff val="80000"/>
            </a:schemeClr>
          </a:solidFill>
          <a:ln>
            <a:solidFill>
              <a:schemeClr val="accent2">
                <a:lumMod val="75000"/>
              </a:schemeClr>
            </a:solidFill>
          </a:ln>
        </p:spPr>
        <p:txBody>
          <a:bodyPr wrap="square" rtlCol="0">
            <a:spAutoFit/>
          </a:bodyPr>
          <a:lstStyle/>
          <a:p>
            <a:pPr algn="ctr"/>
            <a:r>
              <a:rPr lang="en-US" dirty="0"/>
              <a:t>F</a:t>
            </a:r>
          </a:p>
        </p:txBody>
      </p:sp>
      <p:sp>
        <p:nvSpPr>
          <p:cNvPr id="10" name="TextBox 9"/>
          <p:cNvSpPr txBox="1"/>
          <p:nvPr/>
        </p:nvSpPr>
        <p:spPr>
          <a:xfrm>
            <a:off x="5300415" y="2219426"/>
            <a:ext cx="1134978" cy="369332"/>
          </a:xfrm>
          <a:prstGeom prst="rect">
            <a:avLst/>
          </a:prstGeom>
          <a:solidFill>
            <a:schemeClr val="accent2">
              <a:lumMod val="20000"/>
              <a:lumOff val="80000"/>
            </a:schemeClr>
          </a:solidFill>
          <a:ln>
            <a:solidFill>
              <a:schemeClr val="accent2">
                <a:lumMod val="75000"/>
              </a:schemeClr>
            </a:solidFill>
          </a:ln>
        </p:spPr>
        <p:txBody>
          <a:bodyPr wrap="square" rtlCol="0">
            <a:spAutoFit/>
          </a:bodyPr>
          <a:lstStyle/>
          <a:p>
            <a:pPr algn="ctr"/>
            <a:r>
              <a:rPr lang="en-US" dirty="0"/>
              <a:t>G</a:t>
            </a:r>
          </a:p>
        </p:txBody>
      </p:sp>
      <p:sp>
        <p:nvSpPr>
          <p:cNvPr id="11" name="TextBox 10"/>
          <p:cNvSpPr txBox="1"/>
          <p:nvPr/>
        </p:nvSpPr>
        <p:spPr>
          <a:xfrm>
            <a:off x="5300415" y="3727386"/>
            <a:ext cx="1134978" cy="369332"/>
          </a:xfrm>
          <a:prstGeom prst="rect">
            <a:avLst/>
          </a:prstGeom>
          <a:solidFill>
            <a:schemeClr val="accent2">
              <a:lumMod val="20000"/>
              <a:lumOff val="80000"/>
            </a:schemeClr>
          </a:solidFill>
          <a:ln>
            <a:solidFill>
              <a:schemeClr val="accent2">
                <a:lumMod val="75000"/>
              </a:schemeClr>
            </a:solidFill>
          </a:ln>
        </p:spPr>
        <p:txBody>
          <a:bodyPr wrap="square" rtlCol="0">
            <a:spAutoFit/>
          </a:bodyPr>
          <a:lstStyle/>
          <a:p>
            <a:pPr algn="ctr"/>
            <a:r>
              <a:rPr lang="en-US" dirty="0"/>
              <a:t>H</a:t>
            </a:r>
          </a:p>
        </p:txBody>
      </p:sp>
      <p:sp>
        <p:nvSpPr>
          <p:cNvPr id="12" name="TextBox 11"/>
          <p:cNvSpPr txBox="1"/>
          <p:nvPr/>
        </p:nvSpPr>
        <p:spPr>
          <a:xfrm>
            <a:off x="5300415" y="5070030"/>
            <a:ext cx="1134978" cy="369332"/>
          </a:xfrm>
          <a:prstGeom prst="rect">
            <a:avLst/>
          </a:prstGeom>
          <a:solidFill>
            <a:schemeClr val="accent2">
              <a:lumMod val="20000"/>
              <a:lumOff val="80000"/>
            </a:schemeClr>
          </a:solidFill>
          <a:ln>
            <a:solidFill>
              <a:schemeClr val="accent2">
                <a:lumMod val="75000"/>
              </a:schemeClr>
            </a:solidFill>
          </a:ln>
        </p:spPr>
        <p:txBody>
          <a:bodyPr wrap="square" rtlCol="0">
            <a:spAutoFit/>
          </a:bodyPr>
          <a:lstStyle/>
          <a:p>
            <a:pPr algn="ctr"/>
            <a:r>
              <a:rPr lang="en-US" dirty="0"/>
              <a:t>I</a:t>
            </a:r>
          </a:p>
        </p:txBody>
      </p:sp>
      <p:cxnSp>
        <p:nvCxnSpPr>
          <p:cNvPr id="14" name="Curved Connector 13"/>
          <p:cNvCxnSpPr/>
          <p:nvPr/>
        </p:nvCxnSpPr>
        <p:spPr>
          <a:xfrm>
            <a:off x="3242793" y="2219426"/>
            <a:ext cx="2057622" cy="1588"/>
          </a:xfrm>
          <a:prstGeom prst="curved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a:stCxn id="8" idx="3"/>
            <a:endCxn id="11" idx="1"/>
          </p:cNvCxnSpPr>
          <p:nvPr/>
        </p:nvCxnSpPr>
        <p:spPr>
          <a:xfrm>
            <a:off x="3242793" y="3894752"/>
            <a:ext cx="2057622" cy="173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a:off x="3242793" y="5422062"/>
            <a:ext cx="2057622"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a:stCxn id="5" idx="3"/>
          </p:cNvCxnSpPr>
          <p:nvPr/>
        </p:nvCxnSpPr>
        <p:spPr>
          <a:xfrm>
            <a:off x="3242793" y="2386792"/>
            <a:ext cx="2057622" cy="132329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p:nvPr/>
        </p:nvCxnSpPr>
        <p:spPr>
          <a:xfrm rot="16200000" flipH="1">
            <a:off x="3022318" y="2791933"/>
            <a:ext cx="2498572" cy="205762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p:nvPr/>
        </p:nvCxnSpPr>
        <p:spPr>
          <a:xfrm flipV="1">
            <a:off x="3242793" y="2386792"/>
            <a:ext cx="2057622" cy="132329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5" name="Straight Arrow Connector 44"/>
          <p:cNvCxnSpPr>
            <a:endCxn id="12" idx="1"/>
          </p:cNvCxnSpPr>
          <p:nvPr/>
        </p:nvCxnSpPr>
        <p:spPr>
          <a:xfrm>
            <a:off x="3242793" y="4079418"/>
            <a:ext cx="2057622" cy="117527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p:nvPr/>
        </p:nvCxnSpPr>
        <p:spPr>
          <a:xfrm rot="5400000" flipH="1" flipV="1">
            <a:off x="3030968" y="2800583"/>
            <a:ext cx="2481272" cy="205762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a:stCxn id="9" idx="3"/>
          </p:cNvCxnSpPr>
          <p:nvPr/>
        </p:nvCxnSpPr>
        <p:spPr>
          <a:xfrm flipV="1">
            <a:off x="3242793" y="4079418"/>
            <a:ext cx="2057622" cy="115797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3242793" y="5891422"/>
            <a:ext cx="2326278" cy="707886"/>
          </a:xfrm>
          <a:prstGeom prst="rect">
            <a:avLst/>
          </a:prstGeom>
          <a:solidFill>
            <a:srgbClr val="008000">
              <a:alpha val="22000"/>
            </a:srgbClr>
          </a:solidFill>
        </p:spPr>
        <p:txBody>
          <a:bodyPr wrap="none" rtlCol="0">
            <a:spAutoFit/>
          </a:bodyPr>
          <a:lstStyle/>
          <a:p>
            <a:r>
              <a:rPr lang="en-US" sz="2000" dirty="0"/>
              <a:t>Cost = -compatibility</a:t>
            </a:r>
          </a:p>
          <a:p>
            <a:r>
              <a:rPr lang="en-US" sz="2000" dirty="0"/>
              <a:t>Capacity = 1</a:t>
            </a:r>
          </a:p>
        </p:txBody>
      </p:sp>
      <p:sp>
        <p:nvSpPr>
          <p:cNvPr id="19" name="TextBox 18"/>
          <p:cNvSpPr txBox="1"/>
          <p:nvPr/>
        </p:nvSpPr>
        <p:spPr>
          <a:xfrm>
            <a:off x="1101327" y="2221014"/>
            <a:ext cx="774571" cy="400110"/>
          </a:xfrm>
          <a:prstGeom prst="rect">
            <a:avLst/>
          </a:prstGeom>
          <a:noFill/>
        </p:spPr>
        <p:txBody>
          <a:bodyPr wrap="none" rtlCol="0">
            <a:spAutoFit/>
          </a:bodyPr>
          <a:lstStyle/>
          <a:p>
            <a:r>
              <a:rPr lang="en-US" sz="2000" dirty="0" err="1">
                <a:solidFill>
                  <a:srgbClr val="FF0000"/>
                </a:solidFill>
              </a:rPr>
              <a:t>d</a:t>
            </a:r>
            <a:r>
              <a:rPr lang="en-US" sz="2000" dirty="0">
                <a:solidFill>
                  <a:srgbClr val="FF0000"/>
                </a:solidFill>
              </a:rPr>
              <a:t> = -1</a:t>
            </a:r>
          </a:p>
        </p:txBody>
      </p:sp>
      <p:sp>
        <p:nvSpPr>
          <p:cNvPr id="20" name="TextBox 19"/>
          <p:cNvSpPr txBox="1"/>
          <p:nvPr/>
        </p:nvSpPr>
        <p:spPr>
          <a:xfrm>
            <a:off x="1101327" y="3694697"/>
            <a:ext cx="774571" cy="400110"/>
          </a:xfrm>
          <a:prstGeom prst="rect">
            <a:avLst/>
          </a:prstGeom>
          <a:noFill/>
        </p:spPr>
        <p:txBody>
          <a:bodyPr wrap="none" rtlCol="0">
            <a:spAutoFit/>
          </a:bodyPr>
          <a:lstStyle/>
          <a:p>
            <a:r>
              <a:rPr lang="en-US" sz="2000" dirty="0" err="1">
                <a:solidFill>
                  <a:srgbClr val="FF0000"/>
                </a:solidFill>
              </a:rPr>
              <a:t>d</a:t>
            </a:r>
            <a:r>
              <a:rPr lang="en-US" sz="2000" dirty="0">
                <a:solidFill>
                  <a:srgbClr val="FF0000"/>
                </a:solidFill>
              </a:rPr>
              <a:t> = -1</a:t>
            </a:r>
          </a:p>
        </p:txBody>
      </p:sp>
      <p:sp>
        <p:nvSpPr>
          <p:cNvPr id="21" name="TextBox 20"/>
          <p:cNvSpPr txBox="1"/>
          <p:nvPr/>
        </p:nvSpPr>
        <p:spPr>
          <a:xfrm>
            <a:off x="1101327" y="5039252"/>
            <a:ext cx="774571" cy="400110"/>
          </a:xfrm>
          <a:prstGeom prst="rect">
            <a:avLst/>
          </a:prstGeom>
          <a:noFill/>
        </p:spPr>
        <p:txBody>
          <a:bodyPr wrap="none" rtlCol="0">
            <a:spAutoFit/>
          </a:bodyPr>
          <a:lstStyle/>
          <a:p>
            <a:r>
              <a:rPr lang="en-US" sz="2000" dirty="0" err="1">
                <a:solidFill>
                  <a:srgbClr val="FF0000"/>
                </a:solidFill>
              </a:rPr>
              <a:t>d</a:t>
            </a:r>
            <a:r>
              <a:rPr lang="en-US" sz="2000" dirty="0">
                <a:solidFill>
                  <a:srgbClr val="FF0000"/>
                </a:solidFill>
              </a:rPr>
              <a:t> = -1</a:t>
            </a:r>
          </a:p>
        </p:txBody>
      </p:sp>
      <p:sp>
        <p:nvSpPr>
          <p:cNvPr id="22" name="TextBox 21"/>
          <p:cNvSpPr txBox="1"/>
          <p:nvPr/>
        </p:nvSpPr>
        <p:spPr>
          <a:xfrm>
            <a:off x="6881875" y="2205302"/>
            <a:ext cx="820858" cy="400110"/>
          </a:xfrm>
          <a:prstGeom prst="rect">
            <a:avLst/>
          </a:prstGeom>
          <a:noFill/>
        </p:spPr>
        <p:txBody>
          <a:bodyPr wrap="none" rtlCol="0">
            <a:spAutoFit/>
          </a:bodyPr>
          <a:lstStyle/>
          <a:p>
            <a:r>
              <a:rPr lang="en-US" sz="2000" dirty="0" err="1">
                <a:solidFill>
                  <a:srgbClr val="FF0000"/>
                </a:solidFill>
              </a:rPr>
              <a:t>d</a:t>
            </a:r>
            <a:r>
              <a:rPr lang="en-US" sz="2000" dirty="0">
                <a:solidFill>
                  <a:srgbClr val="FF0000"/>
                </a:solidFill>
              </a:rPr>
              <a:t> = +1</a:t>
            </a:r>
          </a:p>
        </p:txBody>
      </p:sp>
      <p:sp>
        <p:nvSpPr>
          <p:cNvPr id="24" name="TextBox 23"/>
          <p:cNvSpPr txBox="1"/>
          <p:nvPr/>
        </p:nvSpPr>
        <p:spPr>
          <a:xfrm>
            <a:off x="6881875" y="3678985"/>
            <a:ext cx="820858" cy="400110"/>
          </a:xfrm>
          <a:prstGeom prst="rect">
            <a:avLst/>
          </a:prstGeom>
          <a:noFill/>
        </p:spPr>
        <p:txBody>
          <a:bodyPr wrap="none" rtlCol="0">
            <a:spAutoFit/>
          </a:bodyPr>
          <a:lstStyle/>
          <a:p>
            <a:r>
              <a:rPr lang="en-US" sz="2000" dirty="0" err="1">
                <a:solidFill>
                  <a:srgbClr val="FF0000"/>
                </a:solidFill>
              </a:rPr>
              <a:t>d</a:t>
            </a:r>
            <a:r>
              <a:rPr lang="en-US" sz="2000" dirty="0">
                <a:solidFill>
                  <a:srgbClr val="FF0000"/>
                </a:solidFill>
              </a:rPr>
              <a:t> = +1</a:t>
            </a:r>
          </a:p>
        </p:txBody>
      </p:sp>
      <p:sp>
        <p:nvSpPr>
          <p:cNvPr id="25" name="TextBox 24"/>
          <p:cNvSpPr txBox="1"/>
          <p:nvPr/>
        </p:nvSpPr>
        <p:spPr>
          <a:xfrm>
            <a:off x="6881875" y="5023540"/>
            <a:ext cx="820858" cy="400110"/>
          </a:xfrm>
          <a:prstGeom prst="rect">
            <a:avLst/>
          </a:prstGeom>
          <a:noFill/>
        </p:spPr>
        <p:txBody>
          <a:bodyPr wrap="none" rtlCol="0">
            <a:spAutoFit/>
          </a:bodyPr>
          <a:lstStyle/>
          <a:p>
            <a:r>
              <a:rPr lang="en-US" sz="2000" dirty="0" err="1">
                <a:solidFill>
                  <a:srgbClr val="FF0000"/>
                </a:solidFill>
              </a:rPr>
              <a:t>d</a:t>
            </a:r>
            <a:r>
              <a:rPr lang="en-US" sz="2000" dirty="0">
                <a:solidFill>
                  <a:srgbClr val="FF0000"/>
                </a:solidFill>
              </a:rPr>
              <a:t> = +1</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Reduction to MCF</a:t>
            </a:r>
          </a:p>
        </p:txBody>
      </p:sp>
      <p:sp>
        <p:nvSpPr>
          <p:cNvPr id="5" name="TextBox 4"/>
          <p:cNvSpPr txBox="1"/>
          <p:nvPr/>
        </p:nvSpPr>
        <p:spPr>
          <a:xfrm>
            <a:off x="2107815" y="2202126"/>
            <a:ext cx="1134978" cy="369332"/>
          </a:xfrm>
          <a:prstGeom prst="rect">
            <a:avLst/>
          </a:prstGeom>
          <a:solidFill>
            <a:schemeClr val="accent1">
              <a:lumMod val="20000"/>
              <a:lumOff val="80000"/>
            </a:schemeClr>
          </a:solidFill>
          <a:ln>
            <a:solidFill>
              <a:schemeClr val="accent2">
                <a:lumMod val="75000"/>
              </a:schemeClr>
            </a:solidFill>
          </a:ln>
        </p:spPr>
        <p:txBody>
          <a:bodyPr wrap="square" rtlCol="0">
            <a:spAutoFit/>
          </a:bodyPr>
          <a:lstStyle/>
          <a:p>
            <a:pPr algn="ctr"/>
            <a:r>
              <a:rPr lang="en-US" dirty="0"/>
              <a:t>D</a:t>
            </a:r>
          </a:p>
        </p:txBody>
      </p:sp>
      <p:sp>
        <p:nvSpPr>
          <p:cNvPr id="8" name="TextBox 7"/>
          <p:cNvSpPr txBox="1"/>
          <p:nvPr/>
        </p:nvSpPr>
        <p:spPr>
          <a:xfrm>
            <a:off x="2107815" y="3710086"/>
            <a:ext cx="1134978" cy="369332"/>
          </a:xfrm>
          <a:prstGeom prst="rect">
            <a:avLst/>
          </a:prstGeom>
          <a:solidFill>
            <a:schemeClr val="accent1">
              <a:lumMod val="20000"/>
              <a:lumOff val="80000"/>
            </a:schemeClr>
          </a:solidFill>
          <a:ln>
            <a:solidFill>
              <a:schemeClr val="accent2">
                <a:lumMod val="75000"/>
              </a:schemeClr>
            </a:solidFill>
          </a:ln>
        </p:spPr>
        <p:txBody>
          <a:bodyPr wrap="square" rtlCol="0">
            <a:spAutoFit/>
          </a:bodyPr>
          <a:lstStyle/>
          <a:p>
            <a:pPr algn="ctr"/>
            <a:r>
              <a:rPr lang="en-US" dirty="0"/>
              <a:t>E</a:t>
            </a:r>
          </a:p>
        </p:txBody>
      </p:sp>
      <p:sp>
        <p:nvSpPr>
          <p:cNvPr id="9" name="TextBox 8"/>
          <p:cNvSpPr txBox="1"/>
          <p:nvPr/>
        </p:nvSpPr>
        <p:spPr>
          <a:xfrm>
            <a:off x="2107815" y="5052730"/>
            <a:ext cx="1134978" cy="369332"/>
          </a:xfrm>
          <a:prstGeom prst="rect">
            <a:avLst/>
          </a:prstGeom>
          <a:solidFill>
            <a:schemeClr val="accent1">
              <a:lumMod val="20000"/>
              <a:lumOff val="80000"/>
            </a:schemeClr>
          </a:solidFill>
          <a:ln>
            <a:solidFill>
              <a:schemeClr val="accent2">
                <a:lumMod val="75000"/>
              </a:schemeClr>
            </a:solidFill>
          </a:ln>
        </p:spPr>
        <p:txBody>
          <a:bodyPr wrap="square" rtlCol="0">
            <a:spAutoFit/>
          </a:bodyPr>
          <a:lstStyle/>
          <a:p>
            <a:pPr algn="ctr"/>
            <a:r>
              <a:rPr lang="en-US" dirty="0"/>
              <a:t>F</a:t>
            </a:r>
          </a:p>
        </p:txBody>
      </p:sp>
      <p:sp>
        <p:nvSpPr>
          <p:cNvPr id="10" name="TextBox 9"/>
          <p:cNvSpPr txBox="1"/>
          <p:nvPr/>
        </p:nvSpPr>
        <p:spPr>
          <a:xfrm>
            <a:off x="5300415" y="2219426"/>
            <a:ext cx="1134978" cy="369332"/>
          </a:xfrm>
          <a:prstGeom prst="rect">
            <a:avLst/>
          </a:prstGeom>
          <a:solidFill>
            <a:schemeClr val="accent2">
              <a:lumMod val="20000"/>
              <a:lumOff val="80000"/>
            </a:schemeClr>
          </a:solidFill>
          <a:ln>
            <a:solidFill>
              <a:schemeClr val="accent2">
                <a:lumMod val="75000"/>
              </a:schemeClr>
            </a:solidFill>
          </a:ln>
        </p:spPr>
        <p:txBody>
          <a:bodyPr wrap="square" rtlCol="0">
            <a:spAutoFit/>
          </a:bodyPr>
          <a:lstStyle/>
          <a:p>
            <a:pPr algn="ctr"/>
            <a:r>
              <a:rPr lang="en-US" dirty="0"/>
              <a:t>G</a:t>
            </a:r>
          </a:p>
        </p:txBody>
      </p:sp>
      <p:sp>
        <p:nvSpPr>
          <p:cNvPr id="11" name="TextBox 10"/>
          <p:cNvSpPr txBox="1"/>
          <p:nvPr/>
        </p:nvSpPr>
        <p:spPr>
          <a:xfrm>
            <a:off x="5300415" y="3727386"/>
            <a:ext cx="1134978" cy="369332"/>
          </a:xfrm>
          <a:prstGeom prst="rect">
            <a:avLst/>
          </a:prstGeom>
          <a:solidFill>
            <a:schemeClr val="accent2">
              <a:lumMod val="20000"/>
              <a:lumOff val="80000"/>
            </a:schemeClr>
          </a:solidFill>
          <a:ln>
            <a:solidFill>
              <a:schemeClr val="accent2">
                <a:lumMod val="75000"/>
              </a:schemeClr>
            </a:solidFill>
          </a:ln>
        </p:spPr>
        <p:txBody>
          <a:bodyPr wrap="square" rtlCol="0">
            <a:spAutoFit/>
          </a:bodyPr>
          <a:lstStyle/>
          <a:p>
            <a:pPr algn="ctr"/>
            <a:r>
              <a:rPr lang="en-US" dirty="0"/>
              <a:t>H</a:t>
            </a:r>
          </a:p>
        </p:txBody>
      </p:sp>
      <p:sp>
        <p:nvSpPr>
          <p:cNvPr id="12" name="TextBox 11"/>
          <p:cNvSpPr txBox="1"/>
          <p:nvPr/>
        </p:nvSpPr>
        <p:spPr>
          <a:xfrm>
            <a:off x="5300415" y="5070030"/>
            <a:ext cx="1134978" cy="369332"/>
          </a:xfrm>
          <a:prstGeom prst="rect">
            <a:avLst/>
          </a:prstGeom>
          <a:solidFill>
            <a:schemeClr val="accent2">
              <a:lumMod val="20000"/>
              <a:lumOff val="80000"/>
            </a:schemeClr>
          </a:solidFill>
          <a:ln>
            <a:solidFill>
              <a:schemeClr val="accent2">
                <a:lumMod val="75000"/>
              </a:schemeClr>
            </a:solidFill>
          </a:ln>
        </p:spPr>
        <p:txBody>
          <a:bodyPr wrap="square" rtlCol="0">
            <a:spAutoFit/>
          </a:bodyPr>
          <a:lstStyle/>
          <a:p>
            <a:pPr algn="ctr"/>
            <a:r>
              <a:rPr lang="en-US" dirty="0"/>
              <a:t>I</a:t>
            </a:r>
          </a:p>
        </p:txBody>
      </p:sp>
      <p:cxnSp>
        <p:nvCxnSpPr>
          <p:cNvPr id="14" name="Curved Connector 13"/>
          <p:cNvCxnSpPr/>
          <p:nvPr/>
        </p:nvCxnSpPr>
        <p:spPr>
          <a:xfrm>
            <a:off x="3242793" y="2219426"/>
            <a:ext cx="2057622" cy="1588"/>
          </a:xfrm>
          <a:prstGeom prst="curved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a:stCxn id="8" idx="3"/>
            <a:endCxn id="11" idx="1"/>
          </p:cNvCxnSpPr>
          <p:nvPr/>
        </p:nvCxnSpPr>
        <p:spPr>
          <a:xfrm>
            <a:off x="3242793" y="3894752"/>
            <a:ext cx="2057622" cy="173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a:off x="3242793" y="5422062"/>
            <a:ext cx="2057622"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a:stCxn id="5" idx="3"/>
          </p:cNvCxnSpPr>
          <p:nvPr/>
        </p:nvCxnSpPr>
        <p:spPr>
          <a:xfrm>
            <a:off x="3242793" y="2386792"/>
            <a:ext cx="2057622" cy="132329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p:nvPr/>
        </p:nvCxnSpPr>
        <p:spPr>
          <a:xfrm rot="16200000" flipH="1">
            <a:off x="3022318" y="2791933"/>
            <a:ext cx="2498572" cy="205762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p:nvPr/>
        </p:nvCxnSpPr>
        <p:spPr>
          <a:xfrm flipV="1">
            <a:off x="3242793" y="2386792"/>
            <a:ext cx="2057622" cy="132329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5" name="Straight Arrow Connector 44"/>
          <p:cNvCxnSpPr>
            <a:endCxn id="12" idx="1"/>
          </p:cNvCxnSpPr>
          <p:nvPr/>
        </p:nvCxnSpPr>
        <p:spPr>
          <a:xfrm>
            <a:off x="3242793" y="4079418"/>
            <a:ext cx="2057622" cy="117527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p:nvPr/>
        </p:nvCxnSpPr>
        <p:spPr>
          <a:xfrm rot="5400000" flipH="1" flipV="1">
            <a:off x="3030968" y="2800583"/>
            <a:ext cx="2481272" cy="205762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a:stCxn id="9" idx="3"/>
          </p:cNvCxnSpPr>
          <p:nvPr/>
        </p:nvCxnSpPr>
        <p:spPr>
          <a:xfrm flipV="1">
            <a:off x="3242793" y="4079418"/>
            <a:ext cx="2057622" cy="115797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3242793" y="5891422"/>
            <a:ext cx="2326278" cy="707886"/>
          </a:xfrm>
          <a:prstGeom prst="rect">
            <a:avLst/>
          </a:prstGeom>
          <a:solidFill>
            <a:srgbClr val="008000">
              <a:alpha val="22000"/>
            </a:srgbClr>
          </a:solidFill>
        </p:spPr>
        <p:txBody>
          <a:bodyPr wrap="none" rtlCol="0">
            <a:spAutoFit/>
          </a:bodyPr>
          <a:lstStyle/>
          <a:p>
            <a:r>
              <a:rPr lang="en-US" sz="2000" dirty="0"/>
              <a:t>Cost = -compatibility</a:t>
            </a:r>
          </a:p>
          <a:p>
            <a:r>
              <a:rPr lang="en-US" sz="2000" dirty="0"/>
              <a:t>Capacity = 1</a:t>
            </a:r>
          </a:p>
        </p:txBody>
      </p:sp>
      <p:sp>
        <p:nvSpPr>
          <p:cNvPr id="19" name="TextBox 18"/>
          <p:cNvSpPr txBox="1"/>
          <p:nvPr/>
        </p:nvSpPr>
        <p:spPr>
          <a:xfrm>
            <a:off x="1101327" y="2221014"/>
            <a:ext cx="774571" cy="400110"/>
          </a:xfrm>
          <a:prstGeom prst="rect">
            <a:avLst/>
          </a:prstGeom>
          <a:noFill/>
        </p:spPr>
        <p:txBody>
          <a:bodyPr wrap="none" rtlCol="0">
            <a:spAutoFit/>
          </a:bodyPr>
          <a:lstStyle/>
          <a:p>
            <a:r>
              <a:rPr lang="en-US" sz="2000" dirty="0" err="1">
                <a:solidFill>
                  <a:srgbClr val="FF0000"/>
                </a:solidFill>
              </a:rPr>
              <a:t>d</a:t>
            </a:r>
            <a:r>
              <a:rPr lang="en-US" sz="2000" dirty="0">
                <a:solidFill>
                  <a:srgbClr val="FF0000"/>
                </a:solidFill>
              </a:rPr>
              <a:t> = -1</a:t>
            </a:r>
          </a:p>
        </p:txBody>
      </p:sp>
      <p:sp>
        <p:nvSpPr>
          <p:cNvPr id="20" name="TextBox 19"/>
          <p:cNvSpPr txBox="1"/>
          <p:nvPr/>
        </p:nvSpPr>
        <p:spPr>
          <a:xfrm>
            <a:off x="1101327" y="3694697"/>
            <a:ext cx="774571" cy="400110"/>
          </a:xfrm>
          <a:prstGeom prst="rect">
            <a:avLst/>
          </a:prstGeom>
          <a:noFill/>
        </p:spPr>
        <p:txBody>
          <a:bodyPr wrap="none" rtlCol="0">
            <a:spAutoFit/>
          </a:bodyPr>
          <a:lstStyle/>
          <a:p>
            <a:r>
              <a:rPr lang="en-US" sz="2000" dirty="0" err="1">
                <a:solidFill>
                  <a:srgbClr val="FF0000"/>
                </a:solidFill>
              </a:rPr>
              <a:t>d</a:t>
            </a:r>
            <a:r>
              <a:rPr lang="en-US" sz="2000" dirty="0">
                <a:solidFill>
                  <a:srgbClr val="FF0000"/>
                </a:solidFill>
              </a:rPr>
              <a:t> = -1</a:t>
            </a:r>
          </a:p>
        </p:txBody>
      </p:sp>
      <p:sp>
        <p:nvSpPr>
          <p:cNvPr id="21" name="TextBox 20"/>
          <p:cNvSpPr txBox="1"/>
          <p:nvPr/>
        </p:nvSpPr>
        <p:spPr>
          <a:xfrm>
            <a:off x="1101327" y="5039252"/>
            <a:ext cx="774571" cy="400110"/>
          </a:xfrm>
          <a:prstGeom prst="rect">
            <a:avLst/>
          </a:prstGeom>
          <a:noFill/>
        </p:spPr>
        <p:txBody>
          <a:bodyPr wrap="none" rtlCol="0">
            <a:spAutoFit/>
          </a:bodyPr>
          <a:lstStyle/>
          <a:p>
            <a:r>
              <a:rPr lang="en-US" sz="2000" dirty="0" err="1">
                <a:solidFill>
                  <a:srgbClr val="FF0000"/>
                </a:solidFill>
              </a:rPr>
              <a:t>d</a:t>
            </a:r>
            <a:r>
              <a:rPr lang="en-US" sz="2000" dirty="0">
                <a:solidFill>
                  <a:srgbClr val="FF0000"/>
                </a:solidFill>
              </a:rPr>
              <a:t> = -1</a:t>
            </a:r>
          </a:p>
        </p:txBody>
      </p:sp>
      <p:sp>
        <p:nvSpPr>
          <p:cNvPr id="22" name="TextBox 21"/>
          <p:cNvSpPr txBox="1"/>
          <p:nvPr/>
        </p:nvSpPr>
        <p:spPr>
          <a:xfrm>
            <a:off x="6881875" y="2205302"/>
            <a:ext cx="820858" cy="400110"/>
          </a:xfrm>
          <a:prstGeom prst="rect">
            <a:avLst/>
          </a:prstGeom>
          <a:noFill/>
        </p:spPr>
        <p:txBody>
          <a:bodyPr wrap="none" rtlCol="0">
            <a:spAutoFit/>
          </a:bodyPr>
          <a:lstStyle/>
          <a:p>
            <a:r>
              <a:rPr lang="en-US" sz="2000" dirty="0" err="1">
                <a:solidFill>
                  <a:srgbClr val="FF0000"/>
                </a:solidFill>
              </a:rPr>
              <a:t>d</a:t>
            </a:r>
            <a:r>
              <a:rPr lang="en-US" sz="2000" dirty="0">
                <a:solidFill>
                  <a:srgbClr val="FF0000"/>
                </a:solidFill>
              </a:rPr>
              <a:t> = +1</a:t>
            </a:r>
          </a:p>
        </p:txBody>
      </p:sp>
      <p:sp>
        <p:nvSpPr>
          <p:cNvPr id="24" name="TextBox 23"/>
          <p:cNvSpPr txBox="1"/>
          <p:nvPr/>
        </p:nvSpPr>
        <p:spPr>
          <a:xfrm>
            <a:off x="6881875" y="3678985"/>
            <a:ext cx="820858" cy="400110"/>
          </a:xfrm>
          <a:prstGeom prst="rect">
            <a:avLst/>
          </a:prstGeom>
          <a:noFill/>
        </p:spPr>
        <p:txBody>
          <a:bodyPr wrap="none" rtlCol="0">
            <a:spAutoFit/>
          </a:bodyPr>
          <a:lstStyle/>
          <a:p>
            <a:r>
              <a:rPr lang="en-US" sz="2000" dirty="0" err="1">
                <a:solidFill>
                  <a:srgbClr val="FF0000"/>
                </a:solidFill>
              </a:rPr>
              <a:t>d</a:t>
            </a:r>
            <a:r>
              <a:rPr lang="en-US" sz="2000" dirty="0">
                <a:solidFill>
                  <a:srgbClr val="FF0000"/>
                </a:solidFill>
              </a:rPr>
              <a:t> = +1</a:t>
            </a:r>
          </a:p>
        </p:txBody>
      </p:sp>
      <p:sp>
        <p:nvSpPr>
          <p:cNvPr id="25" name="TextBox 24"/>
          <p:cNvSpPr txBox="1"/>
          <p:nvPr/>
        </p:nvSpPr>
        <p:spPr>
          <a:xfrm>
            <a:off x="6881875" y="5023540"/>
            <a:ext cx="820858" cy="400110"/>
          </a:xfrm>
          <a:prstGeom prst="rect">
            <a:avLst/>
          </a:prstGeom>
          <a:noFill/>
        </p:spPr>
        <p:txBody>
          <a:bodyPr wrap="none" rtlCol="0">
            <a:spAutoFit/>
          </a:bodyPr>
          <a:lstStyle/>
          <a:p>
            <a:r>
              <a:rPr lang="en-US" sz="2000" dirty="0" err="1">
                <a:solidFill>
                  <a:srgbClr val="FF0000"/>
                </a:solidFill>
              </a:rPr>
              <a:t>d</a:t>
            </a:r>
            <a:r>
              <a:rPr lang="en-US" sz="2000" dirty="0">
                <a:solidFill>
                  <a:srgbClr val="FF0000"/>
                </a:solidFill>
              </a:rPr>
              <a:t> = +1</a:t>
            </a:r>
          </a:p>
        </p:txBody>
      </p:sp>
      <p:sp>
        <p:nvSpPr>
          <p:cNvPr id="26" name="TextBox 25"/>
          <p:cNvSpPr txBox="1"/>
          <p:nvPr/>
        </p:nvSpPr>
        <p:spPr>
          <a:xfrm>
            <a:off x="5813341" y="5583645"/>
            <a:ext cx="3246273" cy="1015663"/>
          </a:xfrm>
          <a:prstGeom prst="rect">
            <a:avLst/>
          </a:prstGeom>
          <a:solidFill>
            <a:srgbClr val="008000">
              <a:alpha val="22000"/>
            </a:srgbClr>
          </a:solidFill>
        </p:spPr>
        <p:txBody>
          <a:bodyPr wrap="none" rtlCol="0">
            <a:spAutoFit/>
          </a:bodyPr>
          <a:lstStyle/>
          <a:p>
            <a:r>
              <a:rPr lang="en-US" sz="2000" dirty="0" err="1"/>
              <a:t>x(v,w</a:t>
            </a:r>
            <a:r>
              <a:rPr lang="en-US" sz="2000" dirty="0"/>
              <a:t>) </a:t>
            </a:r>
            <a:r>
              <a:rPr lang="en-US" sz="2000" dirty="0" err="1">
                <a:sym typeface="Wingdings"/>
              </a:rPr>
              <a:t></a:t>
            </a:r>
            <a:r>
              <a:rPr lang="en-US" sz="2000" dirty="0">
                <a:sym typeface="Wingdings"/>
              </a:rPr>
              <a:t> The amount of</a:t>
            </a:r>
          </a:p>
          <a:p>
            <a:r>
              <a:rPr lang="en-US" sz="2000" dirty="0">
                <a:sym typeface="Wingdings"/>
              </a:rPr>
              <a:t>		ice-cream v</a:t>
            </a:r>
          </a:p>
          <a:p>
            <a:r>
              <a:rPr lang="en-US" sz="2000" dirty="0">
                <a:sym typeface="Wingdings"/>
              </a:rPr>
              <a:t>		allocated to child w</a:t>
            </a:r>
            <a:endParaRPr lang="en-US" sz="2000"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Reduction to MCF</a:t>
            </a:r>
          </a:p>
        </p:txBody>
      </p:sp>
      <p:sp>
        <p:nvSpPr>
          <p:cNvPr id="5" name="TextBox 4"/>
          <p:cNvSpPr txBox="1"/>
          <p:nvPr/>
        </p:nvSpPr>
        <p:spPr>
          <a:xfrm>
            <a:off x="2107815" y="2202126"/>
            <a:ext cx="1134978" cy="369332"/>
          </a:xfrm>
          <a:prstGeom prst="rect">
            <a:avLst/>
          </a:prstGeom>
          <a:solidFill>
            <a:schemeClr val="accent1">
              <a:lumMod val="20000"/>
              <a:lumOff val="80000"/>
            </a:schemeClr>
          </a:solidFill>
          <a:ln>
            <a:solidFill>
              <a:schemeClr val="accent2">
                <a:lumMod val="75000"/>
              </a:schemeClr>
            </a:solidFill>
          </a:ln>
        </p:spPr>
        <p:txBody>
          <a:bodyPr wrap="square" rtlCol="0">
            <a:spAutoFit/>
          </a:bodyPr>
          <a:lstStyle/>
          <a:p>
            <a:pPr algn="ctr"/>
            <a:r>
              <a:rPr lang="en-US" dirty="0"/>
              <a:t>D</a:t>
            </a:r>
          </a:p>
        </p:txBody>
      </p:sp>
      <p:sp>
        <p:nvSpPr>
          <p:cNvPr id="8" name="TextBox 7"/>
          <p:cNvSpPr txBox="1"/>
          <p:nvPr/>
        </p:nvSpPr>
        <p:spPr>
          <a:xfrm>
            <a:off x="2107815" y="3710086"/>
            <a:ext cx="1134978" cy="369332"/>
          </a:xfrm>
          <a:prstGeom prst="rect">
            <a:avLst/>
          </a:prstGeom>
          <a:solidFill>
            <a:schemeClr val="accent1">
              <a:lumMod val="20000"/>
              <a:lumOff val="80000"/>
            </a:schemeClr>
          </a:solidFill>
          <a:ln>
            <a:solidFill>
              <a:schemeClr val="accent2">
                <a:lumMod val="75000"/>
              </a:schemeClr>
            </a:solidFill>
          </a:ln>
        </p:spPr>
        <p:txBody>
          <a:bodyPr wrap="square" rtlCol="0">
            <a:spAutoFit/>
          </a:bodyPr>
          <a:lstStyle/>
          <a:p>
            <a:pPr algn="ctr"/>
            <a:r>
              <a:rPr lang="en-US" dirty="0"/>
              <a:t>E</a:t>
            </a:r>
          </a:p>
        </p:txBody>
      </p:sp>
      <p:sp>
        <p:nvSpPr>
          <p:cNvPr id="9" name="TextBox 8"/>
          <p:cNvSpPr txBox="1"/>
          <p:nvPr/>
        </p:nvSpPr>
        <p:spPr>
          <a:xfrm>
            <a:off x="2107815" y="5052730"/>
            <a:ext cx="1134978" cy="369332"/>
          </a:xfrm>
          <a:prstGeom prst="rect">
            <a:avLst/>
          </a:prstGeom>
          <a:solidFill>
            <a:schemeClr val="accent1">
              <a:lumMod val="20000"/>
              <a:lumOff val="80000"/>
            </a:schemeClr>
          </a:solidFill>
          <a:ln>
            <a:solidFill>
              <a:schemeClr val="accent2">
                <a:lumMod val="75000"/>
              </a:schemeClr>
            </a:solidFill>
          </a:ln>
        </p:spPr>
        <p:txBody>
          <a:bodyPr wrap="square" rtlCol="0">
            <a:spAutoFit/>
          </a:bodyPr>
          <a:lstStyle/>
          <a:p>
            <a:pPr algn="ctr"/>
            <a:r>
              <a:rPr lang="en-US" dirty="0"/>
              <a:t>F</a:t>
            </a:r>
          </a:p>
        </p:txBody>
      </p:sp>
      <p:sp>
        <p:nvSpPr>
          <p:cNvPr id="10" name="TextBox 9"/>
          <p:cNvSpPr txBox="1"/>
          <p:nvPr/>
        </p:nvSpPr>
        <p:spPr>
          <a:xfrm>
            <a:off x="5300415" y="2219426"/>
            <a:ext cx="1134978" cy="369332"/>
          </a:xfrm>
          <a:prstGeom prst="rect">
            <a:avLst/>
          </a:prstGeom>
          <a:solidFill>
            <a:schemeClr val="accent2">
              <a:lumMod val="20000"/>
              <a:lumOff val="80000"/>
            </a:schemeClr>
          </a:solidFill>
          <a:ln>
            <a:solidFill>
              <a:schemeClr val="accent2">
                <a:lumMod val="75000"/>
              </a:schemeClr>
            </a:solidFill>
          </a:ln>
        </p:spPr>
        <p:txBody>
          <a:bodyPr wrap="square" rtlCol="0">
            <a:spAutoFit/>
          </a:bodyPr>
          <a:lstStyle/>
          <a:p>
            <a:pPr algn="ctr"/>
            <a:r>
              <a:rPr lang="en-US" dirty="0"/>
              <a:t>G</a:t>
            </a:r>
          </a:p>
        </p:txBody>
      </p:sp>
      <p:sp>
        <p:nvSpPr>
          <p:cNvPr id="11" name="TextBox 10"/>
          <p:cNvSpPr txBox="1"/>
          <p:nvPr/>
        </p:nvSpPr>
        <p:spPr>
          <a:xfrm>
            <a:off x="5300415" y="3727386"/>
            <a:ext cx="1134978" cy="369332"/>
          </a:xfrm>
          <a:prstGeom prst="rect">
            <a:avLst/>
          </a:prstGeom>
          <a:solidFill>
            <a:schemeClr val="accent2">
              <a:lumMod val="20000"/>
              <a:lumOff val="80000"/>
            </a:schemeClr>
          </a:solidFill>
          <a:ln>
            <a:solidFill>
              <a:schemeClr val="accent2">
                <a:lumMod val="75000"/>
              </a:schemeClr>
            </a:solidFill>
          </a:ln>
        </p:spPr>
        <p:txBody>
          <a:bodyPr wrap="square" rtlCol="0">
            <a:spAutoFit/>
          </a:bodyPr>
          <a:lstStyle/>
          <a:p>
            <a:pPr algn="ctr"/>
            <a:r>
              <a:rPr lang="en-US" dirty="0"/>
              <a:t>H</a:t>
            </a:r>
          </a:p>
        </p:txBody>
      </p:sp>
      <p:sp>
        <p:nvSpPr>
          <p:cNvPr id="12" name="TextBox 11"/>
          <p:cNvSpPr txBox="1"/>
          <p:nvPr/>
        </p:nvSpPr>
        <p:spPr>
          <a:xfrm>
            <a:off x="5300415" y="5070030"/>
            <a:ext cx="1134978" cy="369332"/>
          </a:xfrm>
          <a:prstGeom prst="rect">
            <a:avLst/>
          </a:prstGeom>
          <a:solidFill>
            <a:schemeClr val="accent2">
              <a:lumMod val="20000"/>
              <a:lumOff val="80000"/>
            </a:schemeClr>
          </a:solidFill>
          <a:ln>
            <a:solidFill>
              <a:schemeClr val="accent2">
                <a:lumMod val="75000"/>
              </a:schemeClr>
            </a:solidFill>
          </a:ln>
        </p:spPr>
        <p:txBody>
          <a:bodyPr wrap="square" rtlCol="0">
            <a:spAutoFit/>
          </a:bodyPr>
          <a:lstStyle/>
          <a:p>
            <a:pPr algn="ctr"/>
            <a:r>
              <a:rPr lang="en-US" dirty="0"/>
              <a:t>I</a:t>
            </a:r>
          </a:p>
        </p:txBody>
      </p:sp>
      <p:cxnSp>
        <p:nvCxnSpPr>
          <p:cNvPr id="14" name="Curved Connector 13"/>
          <p:cNvCxnSpPr/>
          <p:nvPr/>
        </p:nvCxnSpPr>
        <p:spPr>
          <a:xfrm>
            <a:off x="3242793" y="2219426"/>
            <a:ext cx="2057622" cy="1588"/>
          </a:xfrm>
          <a:prstGeom prst="curved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a:stCxn id="8" idx="3"/>
            <a:endCxn id="11" idx="1"/>
          </p:cNvCxnSpPr>
          <p:nvPr/>
        </p:nvCxnSpPr>
        <p:spPr>
          <a:xfrm>
            <a:off x="3242793" y="3894752"/>
            <a:ext cx="2057622" cy="173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a:off x="3242793" y="5422062"/>
            <a:ext cx="2057622"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a:stCxn id="5" idx="3"/>
          </p:cNvCxnSpPr>
          <p:nvPr/>
        </p:nvCxnSpPr>
        <p:spPr>
          <a:xfrm>
            <a:off x="3242793" y="2386792"/>
            <a:ext cx="2057622" cy="132329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p:nvPr/>
        </p:nvCxnSpPr>
        <p:spPr>
          <a:xfrm rot="16200000" flipH="1">
            <a:off x="3022318" y="2791933"/>
            <a:ext cx="2498572" cy="205762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p:nvPr/>
        </p:nvCxnSpPr>
        <p:spPr>
          <a:xfrm flipV="1">
            <a:off x="3242793" y="2386792"/>
            <a:ext cx="2057622" cy="132329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5" name="Straight Arrow Connector 44"/>
          <p:cNvCxnSpPr>
            <a:endCxn id="12" idx="1"/>
          </p:cNvCxnSpPr>
          <p:nvPr/>
        </p:nvCxnSpPr>
        <p:spPr>
          <a:xfrm>
            <a:off x="3242793" y="4079418"/>
            <a:ext cx="2057622" cy="117527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p:nvPr/>
        </p:nvCxnSpPr>
        <p:spPr>
          <a:xfrm rot="5400000" flipH="1" flipV="1">
            <a:off x="3030968" y="2800583"/>
            <a:ext cx="2481272" cy="205762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a:stCxn id="9" idx="3"/>
          </p:cNvCxnSpPr>
          <p:nvPr/>
        </p:nvCxnSpPr>
        <p:spPr>
          <a:xfrm flipV="1">
            <a:off x="3242793" y="4079418"/>
            <a:ext cx="2057622" cy="115797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3242793" y="5891422"/>
            <a:ext cx="2326278" cy="707886"/>
          </a:xfrm>
          <a:prstGeom prst="rect">
            <a:avLst/>
          </a:prstGeom>
          <a:solidFill>
            <a:srgbClr val="008000">
              <a:alpha val="22000"/>
            </a:srgbClr>
          </a:solidFill>
        </p:spPr>
        <p:txBody>
          <a:bodyPr wrap="none" rtlCol="0">
            <a:spAutoFit/>
          </a:bodyPr>
          <a:lstStyle/>
          <a:p>
            <a:r>
              <a:rPr lang="en-US" sz="2000" dirty="0"/>
              <a:t>Cost = -compatibility</a:t>
            </a:r>
          </a:p>
          <a:p>
            <a:r>
              <a:rPr lang="en-US" sz="2000" dirty="0"/>
              <a:t>Capacity = ∞</a:t>
            </a:r>
          </a:p>
        </p:txBody>
      </p:sp>
      <p:sp>
        <p:nvSpPr>
          <p:cNvPr id="19" name="TextBox 18"/>
          <p:cNvSpPr txBox="1"/>
          <p:nvPr/>
        </p:nvSpPr>
        <p:spPr>
          <a:xfrm>
            <a:off x="1101327" y="2221014"/>
            <a:ext cx="774571" cy="400110"/>
          </a:xfrm>
          <a:prstGeom prst="rect">
            <a:avLst/>
          </a:prstGeom>
          <a:noFill/>
        </p:spPr>
        <p:txBody>
          <a:bodyPr wrap="none" rtlCol="0">
            <a:spAutoFit/>
          </a:bodyPr>
          <a:lstStyle/>
          <a:p>
            <a:r>
              <a:rPr lang="en-US" sz="2000" dirty="0" err="1">
                <a:solidFill>
                  <a:srgbClr val="FF0000"/>
                </a:solidFill>
              </a:rPr>
              <a:t>d</a:t>
            </a:r>
            <a:r>
              <a:rPr lang="en-US" sz="2000" dirty="0">
                <a:solidFill>
                  <a:srgbClr val="FF0000"/>
                </a:solidFill>
              </a:rPr>
              <a:t> = -1</a:t>
            </a:r>
          </a:p>
        </p:txBody>
      </p:sp>
      <p:sp>
        <p:nvSpPr>
          <p:cNvPr id="20" name="TextBox 19"/>
          <p:cNvSpPr txBox="1"/>
          <p:nvPr/>
        </p:nvSpPr>
        <p:spPr>
          <a:xfrm>
            <a:off x="1101327" y="3694697"/>
            <a:ext cx="774571" cy="400110"/>
          </a:xfrm>
          <a:prstGeom prst="rect">
            <a:avLst/>
          </a:prstGeom>
          <a:noFill/>
        </p:spPr>
        <p:txBody>
          <a:bodyPr wrap="none" rtlCol="0">
            <a:spAutoFit/>
          </a:bodyPr>
          <a:lstStyle/>
          <a:p>
            <a:r>
              <a:rPr lang="en-US" sz="2000" dirty="0" err="1">
                <a:solidFill>
                  <a:srgbClr val="FF0000"/>
                </a:solidFill>
              </a:rPr>
              <a:t>d</a:t>
            </a:r>
            <a:r>
              <a:rPr lang="en-US" sz="2000" dirty="0">
                <a:solidFill>
                  <a:srgbClr val="FF0000"/>
                </a:solidFill>
              </a:rPr>
              <a:t> = -1</a:t>
            </a:r>
          </a:p>
        </p:txBody>
      </p:sp>
      <p:sp>
        <p:nvSpPr>
          <p:cNvPr id="21" name="TextBox 20"/>
          <p:cNvSpPr txBox="1"/>
          <p:nvPr/>
        </p:nvSpPr>
        <p:spPr>
          <a:xfrm>
            <a:off x="1101327" y="5039252"/>
            <a:ext cx="774571" cy="400110"/>
          </a:xfrm>
          <a:prstGeom prst="rect">
            <a:avLst/>
          </a:prstGeom>
          <a:noFill/>
        </p:spPr>
        <p:txBody>
          <a:bodyPr wrap="none" rtlCol="0">
            <a:spAutoFit/>
          </a:bodyPr>
          <a:lstStyle/>
          <a:p>
            <a:r>
              <a:rPr lang="en-US" sz="2000" dirty="0" err="1">
                <a:solidFill>
                  <a:srgbClr val="FF0000"/>
                </a:solidFill>
              </a:rPr>
              <a:t>d</a:t>
            </a:r>
            <a:r>
              <a:rPr lang="en-US" sz="2000" dirty="0">
                <a:solidFill>
                  <a:srgbClr val="FF0000"/>
                </a:solidFill>
              </a:rPr>
              <a:t> = -1</a:t>
            </a:r>
          </a:p>
        </p:txBody>
      </p:sp>
      <p:sp>
        <p:nvSpPr>
          <p:cNvPr id="22" name="TextBox 21"/>
          <p:cNvSpPr txBox="1"/>
          <p:nvPr/>
        </p:nvSpPr>
        <p:spPr>
          <a:xfrm>
            <a:off x="6881875" y="2205302"/>
            <a:ext cx="820858" cy="400110"/>
          </a:xfrm>
          <a:prstGeom prst="rect">
            <a:avLst/>
          </a:prstGeom>
          <a:noFill/>
        </p:spPr>
        <p:txBody>
          <a:bodyPr wrap="none" rtlCol="0">
            <a:spAutoFit/>
          </a:bodyPr>
          <a:lstStyle/>
          <a:p>
            <a:r>
              <a:rPr lang="en-US" sz="2000" dirty="0" err="1">
                <a:solidFill>
                  <a:srgbClr val="FF0000"/>
                </a:solidFill>
              </a:rPr>
              <a:t>d</a:t>
            </a:r>
            <a:r>
              <a:rPr lang="en-US" sz="2000" dirty="0">
                <a:solidFill>
                  <a:srgbClr val="FF0000"/>
                </a:solidFill>
              </a:rPr>
              <a:t> = +1</a:t>
            </a:r>
          </a:p>
        </p:txBody>
      </p:sp>
      <p:sp>
        <p:nvSpPr>
          <p:cNvPr id="24" name="TextBox 23"/>
          <p:cNvSpPr txBox="1"/>
          <p:nvPr/>
        </p:nvSpPr>
        <p:spPr>
          <a:xfrm>
            <a:off x="6881875" y="3678985"/>
            <a:ext cx="820858" cy="400110"/>
          </a:xfrm>
          <a:prstGeom prst="rect">
            <a:avLst/>
          </a:prstGeom>
          <a:noFill/>
        </p:spPr>
        <p:txBody>
          <a:bodyPr wrap="none" rtlCol="0">
            <a:spAutoFit/>
          </a:bodyPr>
          <a:lstStyle/>
          <a:p>
            <a:r>
              <a:rPr lang="en-US" sz="2000" dirty="0" err="1">
                <a:solidFill>
                  <a:srgbClr val="FF0000"/>
                </a:solidFill>
              </a:rPr>
              <a:t>d</a:t>
            </a:r>
            <a:r>
              <a:rPr lang="en-US" sz="2000" dirty="0">
                <a:solidFill>
                  <a:srgbClr val="FF0000"/>
                </a:solidFill>
              </a:rPr>
              <a:t> = +1</a:t>
            </a:r>
          </a:p>
        </p:txBody>
      </p:sp>
      <p:sp>
        <p:nvSpPr>
          <p:cNvPr id="25" name="TextBox 24"/>
          <p:cNvSpPr txBox="1"/>
          <p:nvPr/>
        </p:nvSpPr>
        <p:spPr>
          <a:xfrm>
            <a:off x="6881875" y="5023540"/>
            <a:ext cx="820858" cy="400110"/>
          </a:xfrm>
          <a:prstGeom prst="rect">
            <a:avLst/>
          </a:prstGeom>
          <a:noFill/>
        </p:spPr>
        <p:txBody>
          <a:bodyPr wrap="none" rtlCol="0">
            <a:spAutoFit/>
          </a:bodyPr>
          <a:lstStyle/>
          <a:p>
            <a:r>
              <a:rPr lang="en-US" sz="2000" dirty="0" err="1">
                <a:solidFill>
                  <a:srgbClr val="FF0000"/>
                </a:solidFill>
              </a:rPr>
              <a:t>d</a:t>
            </a:r>
            <a:r>
              <a:rPr lang="en-US" sz="2000" dirty="0">
                <a:solidFill>
                  <a:srgbClr val="FF0000"/>
                </a:solidFill>
              </a:rPr>
              <a:t> = +1</a:t>
            </a:r>
          </a:p>
        </p:txBody>
      </p:sp>
      <p:sp>
        <p:nvSpPr>
          <p:cNvPr id="27" name="TextBox 26">
            <a:extLst>
              <a:ext uri="{FF2B5EF4-FFF2-40B4-BE49-F238E27FC236}">
                <a16:creationId xmlns:a16="http://schemas.microsoft.com/office/drawing/2014/main" id="{D72CD027-E386-465A-9BFC-63346B5BC12F}"/>
              </a:ext>
            </a:extLst>
          </p:cNvPr>
          <p:cNvSpPr txBox="1"/>
          <p:nvPr/>
        </p:nvSpPr>
        <p:spPr>
          <a:xfrm>
            <a:off x="5813341" y="5583645"/>
            <a:ext cx="3246273" cy="1015663"/>
          </a:xfrm>
          <a:prstGeom prst="rect">
            <a:avLst/>
          </a:prstGeom>
          <a:solidFill>
            <a:srgbClr val="008000">
              <a:alpha val="22000"/>
            </a:srgbClr>
          </a:solidFill>
        </p:spPr>
        <p:txBody>
          <a:bodyPr wrap="none" rtlCol="0">
            <a:spAutoFit/>
          </a:bodyPr>
          <a:lstStyle/>
          <a:p>
            <a:r>
              <a:rPr lang="en-US" sz="2000" dirty="0" err="1"/>
              <a:t>x(v,w</a:t>
            </a:r>
            <a:r>
              <a:rPr lang="en-US" sz="2000" dirty="0"/>
              <a:t>) </a:t>
            </a:r>
            <a:r>
              <a:rPr lang="en-US" sz="2000" dirty="0" err="1">
                <a:sym typeface="Wingdings"/>
              </a:rPr>
              <a:t></a:t>
            </a:r>
            <a:r>
              <a:rPr lang="en-US" sz="2000" dirty="0">
                <a:sym typeface="Wingdings"/>
              </a:rPr>
              <a:t> The amount of</a:t>
            </a:r>
          </a:p>
          <a:p>
            <a:r>
              <a:rPr lang="en-US" sz="2000" dirty="0">
                <a:sym typeface="Wingdings"/>
              </a:rPr>
              <a:t>		ice-cream v</a:t>
            </a:r>
          </a:p>
          <a:p>
            <a:r>
              <a:rPr lang="en-US" sz="2000" dirty="0">
                <a:sym typeface="Wingdings"/>
              </a:rPr>
              <a:t>		allocated to child w</a:t>
            </a:r>
            <a:endParaRPr lang="en-US" sz="2000"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DFF890-E16E-8A56-67A3-FF062E3516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2E916C-4548-37F5-196B-0D50E59E3084}"/>
              </a:ext>
            </a:extLst>
          </p:cNvPr>
          <p:cNvSpPr>
            <a:spLocks noGrp="1"/>
          </p:cNvSpPr>
          <p:nvPr>
            <p:ph type="title"/>
          </p:nvPr>
        </p:nvSpPr>
        <p:spPr/>
        <p:txBody>
          <a:bodyPr/>
          <a:lstStyle/>
          <a:p>
            <a:r>
              <a:rPr lang="en-US" dirty="0"/>
              <a:t>Negative costs and negative cycles</a:t>
            </a:r>
          </a:p>
        </p:txBody>
      </p:sp>
      <p:sp>
        <p:nvSpPr>
          <p:cNvPr id="3" name="Content Placeholder 2">
            <a:extLst>
              <a:ext uri="{FF2B5EF4-FFF2-40B4-BE49-F238E27FC236}">
                <a16:creationId xmlns:a16="http://schemas.microsoft.com/office/drawing/2014/main" id="{A93AAD5E-B128-4D10-619B-AB8F103D26D5}"/>
              </a:ext>
            </a:extLst>
          </p:cNvPr>
          <p:cNvSpPr>
            <a:spLocks noGrp="1"/>
          </p:cNvSpPr>
          <p:nvPr>
            <p:ph idx="1"/>
          </p:nvPr>
        </p:nvSpPr>
        <p:spPr>
          <a:xfrm>
            <a:off x="247338" y="2353456"/>
            <a:ext cx="8229600" cy="4229906"/>
          </a:xfrm>
        </p:spPr>
        <p:txBody>
          <a:bodyPr>
            <a:normAutofit fontScale="85000" lnSpcReduction="10000"/>
          </a:bodyPr>
          <a:lstStyle/>
          <a:p>
            <a:pPr>
              <a:buNone/>
            </a:pPr>
            <a:r>
              <a:rPr lang="en-US" dirty="0"/>
              <a:t>Negative costs do not pose any difficulty, as long as there are no cycles with negative cost</a:t>
            </a:r>
          </a:p>
          <a:p>
            <a:pPr>
              <a:buNone/>
            </a:pPr>
            <a:r>
              <a:rPr lang="en-US" dirty="0"/>
              <a:t>Negative costs cycles can pose difficulty and opportunity</a:t>
            </a:r>
          </a:p>
          <a:p>
            <a:pPr>
              <a:buNone/>
            </a:pPr>
            <a:r>
              <a:rPr lang="en-US" dirty="0"/>
              <a:t>	-- If capacities are infinite, a negative cost cycle implies that the LP will not have an optimum solution</a:t>
            </a:r>
          </a:p>
          <a:p>
            <a:pPr>
              <a:buNone/>
            </a:pPr>
            <a:r>
              <a:rPr lang="en-US" dirty="0"/>
              <a:t>	-- But sometimes, the presence of a negative costs cycle can also be used to identify revenue opportunities.</a:t>
            </a:r>
          </a:p>
          <a:p>
            <a:pPr>
              <a:buNone/>
            </a:pPr>
            <a:r>
              <a:rPr lang="en-US" dirty="0"/>
              <a:t>	-- No one correct way to handle negative cost cycles, so need to really understand the underlying problem </a:t>
            </a:r>
          </a:p>
        </p:txBody>
      </p:sp>
      <p:sp>
        <p:nvSpPr>
          <p:cNvPr id="4" name="TextBox 3">
            <a:extLst>
              <a:ext uri="{FF2B5EF4-FFF2-40B4-BE49-F238E27FC236}">
                <a16:creationId xmlns:a16="http://schemas.microsoft.com/office/drawing/2014/main" id="{500827B9-739F-FB67-0C7E-C7E8CCB50401}"/>
              </a:ext>
            </a:extLst>
          </p:cNvPr>
          <p:cNvSpPr txBox="1"/>
          <p:nvPr/>
        </p:nvSpPr>
        <p:spPr>
          <a:xfrm>
            <a:off x="2785593" y="1473716"/>
            <a:ext cx="2326278" cy="707886"/>
          </a:xfrm>
          <a:prstGeom prst="rect">
            <a:avLst/>
          </a:prstGeom>
          <a:solidFill>
            <a:srgbClr val="008000">
              <a:alpha val="22000"/>
            </a:srgbClr>
          </a:solidFill>
        </p:spPr>
        <p:txBody>
          <a:bodyPr wrap="none" rtlCol="0">
            <a:spAutoFit/>
          </a:bodyPr>
          <a:lstStyle/>
          <a:p>
            <a:r>
              <a:rPr lang="en-US" sz="2000" dirty="0"/>
              <a:t>Cost = -compatibility</a:t>
            </a:r>
          </a:p>
          <a:p>
            <a:r>
              <a:rPr lang="en-US" sz="2000" dirty="0"/>
              <a:t>Capacity = ∞</a:t>
            </a:r>
          </a:p>
        </p:txBody>
      </p:sp>
    </p:spTree>
    <p:extLst>
      <p:ext uri="{BB962C8B-B14F-4D97-AF65-F5344CB8AC3E}">
        <p14:creationId xmlns:p14="http://schemas.microsoft.com/office/powerpoint/2010/main" val="346832722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Basic Feasible Solutions for </a:t>
            </a:r>
            <a:r>
              <a:rPr lang="en-US" dirty="0" err="1"/>
              <a:t>Matchings</a:t>
            </a:r>
            <a:endParaRPr lang="en-US" dirty="0"/>
          </a:p>
        </p:txBody>
      </p:sp>
      <p:sp>
        <p:nvSpPr>
          <p:cNvPr id="3" name="Content Placeholder 2"/>
          <p:cNvSpPr>
            <a:spLocks noGrp="1"/>
          </p:cNvSpPr>
          <p:nvPr>
            <p:ph idx="1"/>
          </p:nvPr>
        </p:nvSpPr>
        <p:spPr/>
        <p:txBody>
          <a:bodyPr>
            <a:normAutofit lnSpcReduction="10000"/>
          </a:bodyPr>
          <a:lstStyle/>
          <a:p>
            <a:r>
              <a:rPr lang="en-US" dirty="0"/>
              <a:t>Any BFS for the Maximum Compatibility Matching problem written as a MCF must be an integer</a:t>
            </a:r>
          </a:p>
          <a:p>
            <a:pPr lvl="1"/>
            <a:r>
              <a:rPr lang="en-US" dirty="0"/>
              <a:t>Integer capacities and demands</a:t>
            </a:r>
          </a:p>
          <a:p>
            <a:r>
              <a:rPr lang="en-US" dirty="0"/>
              <a:t>Interesting observation: The LP for the Maximum Compatibility Matching that we saw earlier is </a:t>
            </a:r>
            <a:r>
              <a:rPr lang="en-US" dirty="0">
                <a:solidFill>
                  <a:srgbClr val="800000"/>
                </a:solidFill>
              </a:rPr>
              <a:t>exactly </a:t>
            </a:r>
            <a:r>
              <a:rPr lang="en-US" dirty="0"/>
              <a:t>the same as the LP for the corresponding MCF</a:t>
            </a:r>
            <a:br>
              <a:rPr lang="en-US" dirty="0"/>
            </a:br>
            <a:endParaRPr lang="en-US"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
            </a:r>
            <a:r>
              <a:rPr lang="en-US" dirty="0" err="1"/>
              <a:t>s,t</a:t>
            </a:r>
            <a:r>
              <a:rPr lang="en-US" dirty="0"/>
              <a:t>) Max-Flow Problem</a:t>
            </a:r>
          </a:p>
        </p:txBody>
      </p:sp>
      <p:sp>
        <p:nvSpPr>
          <p:cNvPr id="3" name="Content Placeholder 2"/>
          <p:cNvSpPr>
            <a:spLocks noGrp="1"/>
          </p:cNvSpPr>
          <p:nvPr>
            <p:ph idx="1"/>
          </p:nvPr>
        </p:nvSpPr>
        <p:spPr/>
        <p:txBody>
          <a:bodyPr/>
          <a:lstStyle/>
          <a:p>
            <a:r>
              <a:rPr lang="en-US" dirty="0"/>
              <a:t>Given a directed graph </a:t>
            </a:r>
            <a:r>
              <a:rPr lang="en-US" dirty="0">
                <a:solidFill>
                  <a:srgbClr val="3366FF"/>
                </a:solidFill>
              </a:rPr>
              <a:t>G </a:t>
            </a:r>
            <a:r>
              <a:rPr lang="en-US" dirty="0"/>
              <a:t>with capacities (but no costs) on edges</a:t>
            </a:r>
          </a:p>
          <a:p>
            <a:r>
              <a:rPr lang="en-US" dirty="0"/>
              <a:t>Given two special nodes in </a:t>
            </a:r>
            <a:r>
              <a:rPr lang="en-US" dirty="0">
                <a:solidFill>
                  <a:srgbClr val="3366FF"/>
                </a:solidFill>
              </a:rPr>
              <a:t>V</a:t>
            </a:r>
            <a:r>
              <a:rPr lang="en-US" dirty="0"/>
              <a:t>: a source </a:t>
            </a:r>
            <a:r>
              <a:rPr lang="en-US" dirty="0" err="1">
                <a:solidFill>
                  <a:srgbClr val="3366FF"/>
                </a:solidFill>
              </a:rPr>
              <a:t>s</a:t>
            </a:r>
            <a:r>
              <a:rPr lang="en-US" dirty="0">
                <a:solidFill>
                  <a:srgbClr val="3366FF"/>
                </a:solidFill>
              </a:rPr>
              <a:t> </a:t>
            </a:r>
            <a:r>
              <a:rPr lang="en-US" dirty="0"/>
              <a:t>and a terminus </a:t>
            </a:r>
            <a:r>
              <a:rPr lang="en-US" dirty="0" err="1">
                <a:solidFill>
                  <a:srgbClr val="3366FF"/>
                </a:solidFill>
              </a:rPr>
              <a:t>t</a:t>
            </a:r>
            <a:endParaRPr lang="en-US" dirty="0">
              <a:solidFill>
                <a:srgbClr val="3366FF"/>
              </a:solidFill>
            </a:endParaRPr>
          </a:p>
          <a:p>
            <a:r>
              <a:rPr lang="en-US" dirty="0"/>
              <a:t>Find the maximum amount of flow that can be sent from </a:t>
            </a:r>
            <a:r>
              <a:rPr lang="en-US" dirty="0" err="1">
                <a:solidFill>
                  <a:srgbClr val="3366FF"/>
                </a:solidFill>
              </a:rPr>
              <a:t>s</a:t>
            </a:r>
            <a:r>
              <a:rPr lang="en-US" dirty="0">
                <a:solidFill>
                  <a:srgbClr val="3366FF"/>
                </a:solidFill>
              </a:rPr>
              <a:t> </a:t>
            </a:r>
            <a:r>
              <a:rPr lang="en-US" dirty="0"/>
              <a:t>to </a:t>
            </a:r>
            <a:r>
              <a:rPr lang="en-US" dirty="0" err="1">
                <a:solidFill>
                  <a:srgbClr val="3366FF"/>
                </a:solidFill>
              </a:rPr>
              <a:t>t</a:t>
            </a:r>
            <a:r>
              <a:rPr lang="en-US" dirty="0">
                <a:solidFill>
                  <a:srgbClr val="3366FF"/>
                </a:solidFill>
              </a:rPr>
              <a:t> </a:t>
            </a:r>
          </a:p>
          <a:p>
            <a:endParaRPr lang="en-US"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sp>
        <p:nvSpPr>
          <p:cNvPr id="3" name="Content Placeholder 2"/>
          <p:cNvSpPr>
            <a:spLocks noGrp="1"/>
          </p:cNvSpPr>
          <p:nvPr>
            <p:ph idx="1"/>
          </p:nvPr>
        </p:nvSpPr>
        <p:spPr>
          <a:xfrm>
            <a:off x="457200" y="1417638"/>
            <a:ext cx="8229600" cy="5067149"/>
          </a:xfrm>
        </p:spPr>
        <p:txBody>
          <a:bodyPr>
            <a:normAutofit fontScale="92500" lnSpcReduction="10000"/>
          </a:bodyPr>
          <a:lstStyle/>
          <a:p>
            <a:pPr>
              <a:buNone/>
            </a:pPr>
            <a:r>
              <a:rPr lang="en-US" dirty="0"/>
              <a:t>Labels on edges represent capacities, not costs</a:t>
            </a:r>
          </a:p>
          <a:p>
            <a:pPr>
              <a:buNone/>
            </a:pPr>
            <a:endParaRPr lang="en-US" dirty="0"/>
          </a:p>
          <a:p>
            <a:pPr>
              <a:buNone/>
            </a:pPr>
            <a:endParaRPr lang="en-US" dirty="0"/>
          </a:p>
          <a:p>
            <a:pPr>
              <a:buNone/>
            </a:pPr>
            <a:endParaRPr lang="en-US" dirty="0"/>
          </a:p>
          <a:p>
            <a:pPr>
              <a:buNone/>
            </a:pPr>
            <a:endParaRPr lang="en-US" dirty="0"/>
          </a:p>
          <a:p>
            <a:pPr>
              <a:buNone/>
            </a:pPr>
            <a:endParaRPr lang="en-US" dirty="0"/>
          </a:p>
          <a:p>
            <a:pPr>
              <a:buNone/>
            </a:pPr>
            <a:endParaRPr lang="en-US" dirty="0"/>
          </a:p>
          <a:p>
            <a:pPr>
              <a:buNone/>
            </a:pPr>
            <a:endParaRPr lang="en-US" dirty="0"/>
          </a:p>
          <a:p>
            <a:pPr>
              <a:buNone/>
            </a:pPr>
            <a:r>
              <a:rPr lang="en-US" dirty="0"/>
              <a:t>Eyeballing: Optimum solution is to send 4 units of flow on top path, and 1 unit on bottom path</a:t>
            </a:r>
          </a:p>
        </p:txBody>
      </p:sp>
      <p:sp>
        <p:nvSpPr>
          <p:cNvPr id="4" name="Oval 4"/>
          <p:cNvSpPr>
            <a:spLocks noChangeArrowheads="1"/>
          </p:cNvSpPr>
          <p:nvPr/>
        </p:nvSpPr>
        <p:spPr bwMode="auto">
          <a:xfrm>
            <a:off x="2084352" y="3462777"/>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5" name="Oval 5"/>
          <p:cNvSpPr>
            <a:spLocks noChangeArrowheads="1"/>
          </p:cNvSpPr>
          <p:nvPr/>
        </p:nvSpPr>
        <p:spPr bwMode="auto">
          <a:xfrm>
            <a:off x="3760752" y="2395977"/>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6" name="Oval 6"/>
          <p:cNvSpPr>
            <a:spLocks noChangeArrowheads="1"/>
          </p:cNvSpPr>
          <p:nvPr/>
        </p:nvSpPr>
        <p:spPr bwMode="auto">
          <a:xfrm>
            <a:off x="3608352" y="4910577"/>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7" name="Oval 7"/>
          <p:cNvSpPr>
            <a:spLocks noChangeArrowheads="1"/>
          </p:cNvSpPr>
          <p:nvPr/>
        </p:nvSpPr>
        <p:spPr bwMode="auto">
          <a:xfrm>
            <a:off x="6503952" y="3234177"/>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sp>
        <p:nvSpPr>
          <p:cNvPr id="8" name="Oval 8"/>
          <p:cNvSpPr>
            <a:spLocks noChangeArrowheads="1"/>
          </p:cNvSpPr>
          <p:nvPr/>
        </p:nvSpPr>
        <p:spPr bwMode="auto">
          <a:xfrm>
            <a:off x="5360952" y="4605777"/>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2400"/>
          </a:p>
        </p:txBody>
      </p:sp>
      <p:cxnSp>
        <p:nvCxnSpPr>
          <p:cNvPr id="9" name="AutoShape 10"/>
          <p:cNvCxnSpPr>
            <a:cxnSpLocks noChangeShapeType="1"/>
            <a:stCxn id="4" idx="1"/>
            <a:endCxn id="5" idx="2"/>
          </p:cNvCxnSpPr>
          <p:nvPr/>
        </p:nvCxnSpPr>
        <p:spPr bwMode="auto">
          <a:xfrm rot="16200000">
            <a:off x="2427252" y="2151502"/>
            <a:ext cx="1012825" cy="1654175"/>
          </a:xfrm>
          <a:prstGeom prst="curvedConnector2">
            <a:avLst/>
          </a:prstGeom>
          <a:noFill/>
          <a:ln w="9525">
            <a:solidFill>
              <a:schemeClr val="tx1"/>
            </a:solidFill>
            <a:round/>
            <a:headEnd/>
            <a:tailEnd type="triangle" w="med" len="med"/>
          </a:ln>
        </p:spPr>
      </p:cxnSp>
      <p:cxnSp>
        <p:nvCxnSpPr>
          <p:cNvPr id="10" name="AutoShape 11"/>
          <p:cNvCxnSpPr>
            <a:cxnSpLocks noChangeShapeType="1"/>
            <a:stCxn id="5" idx="4"/>
            <a:endCxn id="4" idx="6"/>
          </p:cNvCxnSpPr>
          <p:nvPr/>
        </p:nvCxnSpPr>
        <p:spPr bwMode="auto">
          <a:xfrm rot="5400000">
            <a:off x="2541552" y="2243577"/>
            <a:ext cx="990600" cy="1600200"/>
          </a:xfrm>
          <a:prstGeom prst="curvedConnector2">
            <a:avLst/>
          </a:prstGeom>
          <a:noFill/>
          <a:ln w="9525">
            <a:solidFill>
              <a:schemeClr val="tx1"/>
            </a:solidFill>
            <a:round/>
            <a:headEnd/>
            <a:tailEnd type="triangle" w="med" len="med"/>
          </a:ln>
        </p:spPr>
      </p:cxnSp>
      <p:cxnSp>
        <p:nvCxnSpPr>
          <p:cNvPr id="11" name="AutoShape 12"/>
          <p:cNvCxnSpPr>
            <a:cxnSpLocks noChangeShapeType="1"/>
            <a:stCxn id="5" idx="6"/>
            <a:endCxn id="7" idx="1"/>
          </p:cNvCxnSpPr>
          <p:nvPr/>
        </p:nvCxnSpPr>
        <p:spPr bwMode="auto">
          <a:xfrm>
            <a:off x="3913152" y="2472177"/>
            <a:ext cx="2613025" cy="784225"/>
          </a:xfrm>
          <a:prstGeom prst="curvedConnector2">
            <a:avLst/>
          </a:prstGeom>
          <a:noFill/>
          <a:ln w="9525">
            <a:solidFill>
              <a:schemeClr val="tx1"/>
            </a:solidFill>
            <a:round/>
            <a:headEnd/>
            <a:tailEnd type="triangle" w="med" len="med"/>
          </a:ln>
        </p:spPr>
      </p:cxnSp>
      <p:cxnSp>
        <p:nvCxnSpPr>
          <p:cNvPr id="12" name="AutoShape 13"/>
          <p:cNvCxnSpPr>
            <a:cxnSpLocks noChangeShapeType="1"/>
            <a:stCxn id="8" idx="6"/>
            <a:endCxn id="7" idx="5"/>
          </p:cNvCxnSpPr>
          <p:nvPr/>
        </p:nvCxnSpPr>
        <p:spPr bwMode="auto">
          <a:xfrm flipV="1">
            <a:off x="5513352" y="3364352"/>
            <a:ext cx="1120775" cy="1317625"/>
          </a:xfrm>
          <a:prstGeom prst="curvedConnector2">
            <a:avLst/>
          </a:prstGeom>
          <a:noFill/>
          <a:ln w="9525">
            <a:solidFill>
              <a:schemeClr val="tx1"/>
            </a:solidFill>
            <a:round/>
            <a:headEnd/>
            <a:tailEnd type="triangle" w="med" len="med"/>
          </a:ln>
        </p:spPr>
      </p:cxnSp>
      <p:cxnSp>
        <p:nvCxnSpPr>
          <p:cNvPr id="13" name="AutoShape 14"/>
          <p:cNvCxnSpPr>
            <a:cxnSpLocks noChangeShapeType="1"/>
            <a:stCxn id="6" idx="6"/>
            <a:endCxn id="8" idx="3"/>
          </p:cNvCxnSpPr>
          <p:nvPr/>
        </p:nvCxnSpPr>
        <p:spPr bwMode="auto">
          <a:xfrm flipV="1">
            <a:off x="3760752" y="4735952"/>
            <a:ext cx="1622425" cy="250825"/>
          </a:xfrm>
          <a:prstGeom prst="curvedConnector2">
            <a:avLst/>
          </a:prstGeom>
          <a:noFill/>
          <a:ln w="9525">
            <a:solidFill>
              <a:schemeClr val="tx1"/>
            </a:solidFill>
            <a:round/>
            <a:headEnd/>
            <a:tailEnd type="triangle" w="med" len="med"/>
          </a:ln>
        </p:spPr>
      </p:cxnSp>
      <p:cxnSp>
        <p:nvCxnSpPr>
          <p:cNvPr id="14" name="AutoShape 20"/>
          <p:cNvCxnSpPr>
            <a:cxnSpLocks noChangeShapeType="1"/>
            <a:stCxn id="6" idx="3"/>
            <a:endCxn id="4" idx="4"/>
          </p:cNvCxnSpPr>
          <p:nvPr/>
        </p:nvCxnSpPr>
        <p:spPr bwMode="auto">
          <a:xfrm rot="16200000" flipV="1">
            <a:off x="2182777" y="3592952"/>
            <a:ext cx="1425575" cy="1470025"/>
          </a:xfrm>
          <a:prstGeom prst="curvedConnector3">
            <a:avLst>
              <a:gd name="adj1" fmla="val -17593"/>
            </a:avLst>
          </a:prstGeom>
          <a:noFill/>
          <a:ln w="9525">
            <a:solidFill>
              <a:schemeClr val="tx1"/>
            </a:solidFill>
            <a:round/>
            <a:headEnd/>
            <a:tailEnd type="triangle" w="med" len="med"/>
          </a:ln>
        </p:spPr>
      </p:cxnSp>
      <p:cxnSp>
        <p:nvCxnSpPr>
          <p:cNvPr id="15" name="AutoShape 22"/>
          <p:cNvCxnSpPr>
            <a:cxnSpLocks noChangeShapeType="1"/>
            <a:stCxn id="4" idx="5"/>
            <a:endCxn id="6" idx="0"/>
          </p:cNvCxnSpPr>
          <p:nvPr/>
        </p:nvCxnSpPr>
        <p:spPr bwMode="auto">
          <a:xfrm rot="16200000" flipH="1">
            <a:off x="2290727" y="3516752"/>
            <a:ext cx="1317625" cy="1470025"/>
          </a:xfrm>
          <a:prstGeom prst="curvedConnector3">
            <a:avLst>
              <a:gd name="adj1" fmla="val 50843"/>
            </a:avLst>
          </a:prstGeom>
          <a:noFill/>
          <a:ln w="9525">
            <a:solidFill>
              <a:schemeClr val="tx1"/>
            </a:solidFill>
            <a:round/>
            <a:headEnd/>
            <a:tailEnd type="triangle" w="med" len="med"/>
          </a:ln>
        </p:spPr>
      </p:cxnSp>
      <p:sp>
        <p:nvSpPr>
          <p:cNvPr id="16" name="Text Box 24"/>
          <p:cNvSpPr txBox="1">
            <a:spLocks noChangeArrowheads="1"/>
          </p:cNvSpPr>
          <p:nvPr/>
        </p:nvSpPr>
        <p:spPr bwMode="auto">
          <a:xfrm>
            <a:off x="5360952" y="2243577"/>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6</a:t>
            </a:r>
            <a:endParaRPr lang="en-US" sz="2400" dirty="0"/>
          </a:p>
        </p:txBody>
      </p:sp>
      <p:sp>
        <p:nvSpPr>
          <p:cNvPr id="17" name="Text Box 25"/>
          <p:cNvSpPr txBox="1">
            <a:spLocks noChangeArrowheads="1"/>
          </p:cNvSpPr>
          <p:nvPr/>
        </p:nvSpPr>
        <p:spPr bwMode="auto">
          <a:xfrm>
            <a:off x="3227352" y="3157977"/>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2</a:t>
            </a:r>
          </a:p>
        </p:txBody>
      </p:sp>
      <p:sp>
        <p:nvSpPr>
          <p:cNvPr id="18" name="Text Box 27"/>
          <p:cNvSpPr txBox="1">
            <a:spLocks noChangeArrowheads="1"/>
          </p:cNvSpPr>
          <p:nvPr/>
        </p:nvSpPr>
        <p:spPr bwMode="auto">
          <a:xfrm>
            <a:off x="2008152" y="4605777"/>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4</a:t>
            </a:r>
            <a:endParaRPr lang="en-US" sz="2400" dirty="0"/>
          </a:p>
        </p:txBody>
      </p:sp>
      <p:sp>
        <p:nvSpPr>
          <p:cNvPr id="19" name="Text Box 30"/>
          <p:cNvSpPr txBox="1">
            <a:spLocks noChangeArrowheads="1"/>
          </p:cNvSpPr>
          <p:nvPr/>
        </p:nvSpPr>
        <p:spPr bwMode="auto">
          <a:xfrm>
            <a:off x="1763677" y="3273865"/>
            <a:ext cx="305041" cy="461665"/>
          </a:xfrm>
          <a:prstGeom prst="rect">
            <a:avLst/>
          </a:prstGeom>
          <a:noFill/>
          <a:ln w="9525">
            <a:noFill/>
            <a:miter lim="800000"/>
            <a:headEnd/>
            <a:tailEnd/>
          </a:ln>
        </p:spPr>
        <p:txBody>
          <a:bodyPr wrap="none">
            <a:prstTxWarp prst="textNoShape">
              <a:avLst/>
            </a:prstTxWarp>
            <a:spAutoFit/>
          </a:bodyPr>
          <a:lstStyle/>
          <a:p>
            <a:r>
              <a:rPr lang="en-US" sz="2400" dirty="0" err="1"/>
              <a:t>s</a:t>
            </a:r>
            <a:endParaRPr lang="en-US" sz="2400" dirty="0"/>
          </a:p>
        </p:txBody>
      </p:sp>
      <p:sp>
        <p:nvSpPr>
          <p:cNvPr id="20" name="Text Box 31"/>
          <p:cNvSpPr txBox="1">
            <a:spLocks noChangeArrowheads="1"/>
          </p:cNvSpPr>
          <p:nvPr/>
        </p:nvSpPr>
        <p:spPr bwMode="auto">
          <a:xfrm>
            <a:off x="6716677" y="2969065"/>
            <a:ext cx="287759" cy="461665"/>
          </a:xfrm>
          <a:prstGeom prst="rect">
            <a:avLst/>
          </a:prstGeom>
          <a:noFill/>
          <a:ln w="9525">
            <a:noFill/>
            <a:miter lim="800000"/>
            <a:headEnd/>
            <a:tailEnd/>
          </a:ln>
        </p:spPr>
        <p:txBody>
          <a:bodyPr wrap="none">
            <a:prstTxWarp prst="textNoShape">
              <a:avLst/>
            </a:prstTxWarp>
            <a:spAutoFit/>
          </a:bodyPr>
          <a:lstStyle/>
          <a:p>
            <a:r>
              <a:rPr lang="en-US" sz="2400" dirty="0" err="1"/>
              <a:t>t</a:t>
            </a:r>
            <a:endParaRPr lang="en-US" sz="2400" dirty="0"/>
          </a:p>
        </p:txBody>
      </p:sp>
      <p:sp>
        <p:nvSpPr>
          <p:cNvPr id="21" name="Text Box 32"/>
          <p:cNvSpPr txBox="1">
            <a:spLocks noChangeArrowheads="1"/>
          </p:cNvSpPr>
          <p:nvPr/>
        </p:nvSpPr>
        <p:spPr bwMode="auto">
          <a:xfrm>
            <a:off x="3608352" y="1903107"/>
            <a:ext cx="354013" cy="457200"/>
          </a:xfrm>
          <a:prstGeom prst="rect">
            <a:avLst/>
          </a:prstGeom>
          <a:noFill/>
          <a:ln w="9525">
            <a:noFill/>
            <a:miter lim="800000"/>
            <a:headEnd/>
            <a:tailEnd/>
          </a:ln>
        </p:spPr>
        <p:txBody>
          <a:bodyPr wrap="none">
            <a:prstTxWarp prst="textNoShape">
              <a:avLst/>
            </a:prstTxWarp>
            <a:spAutoFit/>
          </a:bodyPr>
          <a:lstStyle/>
          <a:p>
            <a:r>
              <a:rPr lang="en-US" sz="2400" dirty="0" err="1"/>
              <a:t>p</a:t>
            </a:r>
            <a:endParaRPr lang="en-US" sz="2400" dirty="0"/>
          </a:p>
        </p:txBody>
      </p:sp>
      <p:sp>
        <p:nvSpPr>
          <p:cNvPr id="22" name="Text Box 33"/>
          <p:cNvSpPr txBox="1">
            <a:spLocks noChangeArrowheads="1"/>
          </p:cNvSpPr>
          <p:nvPr/>
        </p:nvSpPr>
        <p:spPr bwMode="auto">
          <a:xfrm>
            <a:off x="3608352" y="4910577"/>
            <a:ext cx="354013" cy="457200"/>
          </a:xfrm>
          <a:prstGeom prst="rect">
            <a:avLst/>
          </a:prstGeom>
          <a:noFill/>
          <a:ln w="9525">
            <a:noFill/>
            <a:miter lim="800000"/>
            <a:headEnd/>
            <a:tailEnd/>
          </a:ln>
        </p:spPr>
        <p:txBody>
          <a:bodyPr wrap="none">
            <a:prstTxWarp prst="textNoShape">
              <a:avLst/>
            </a:prstTxWarp>
            <a:spAutoFit/>
          </a:bodyPr>
          <a:lstStyle/>
          <a:p>
            <a:r>
              <a:rPr lang="en-US" sz="2400" dirty="0" err="1"/>
              <a:t>q</a:t>
            </a:r>
            <a:endParaRPr lang="en-US" sz="2400" dirty="0"/>
          </a:p>
        </p:txBody>
      </p:sp>
      <p:sp>
        <p:nvSpPr>
          <p:cNvPr id="23" name="Text Box 34"/>
          <p:cNvSpPr txBox="1">
            <a:spLocks noChangeArrowheads="1"/>
          </p:cNvSpPr>
          <p:nvPr/>
        </p:nvSpPr>
        <p:spPr bwMode="auto">
          <a:xfrm>
            <a:off x="5437152" y="4605777"/>
            <a:ext cx="291967" cy="461665"/>
          </a:xfrm>
          <a:prstGeom prst="rect">
            <a:avLst/>
          </a:prstGeom>
          <a:noFill/>
          <a:ln w="9525">
            <a:noFill/>
            <a:miter lim="800000"/>
            <a:headEnd/>
            <a:tailEnd/>
          </a:ln>
        </p:spPr>
        <p:txBody>
          <a:bodyPr wrap="none">
            <a:prstTxWarp prst="textNoShape">
              <a:avLst/>
            </a:prstTxWarp>
            <a:spAutoFit/>
          </a:bodyPr>
          <a:lstStyle/>
          <a:p>
            <a:r>
              <a:rPr lang="en-US" sz="2400" dirty="0" err="1"/>
              <a:t>r</a:t>
            </a:r>
            <a:endParaRPr lang="en-US" sz="2400" dirty="0"/>
          </a:p>
        </p:txBody>
      </p:sp>
      <p:sp>
        <p:nvSpPr>
          <p:cNvPr id="24" name="Text Box 35"/>
          <p:cNvSpPr txBox="1">
            <a:spLocks noChangeArrowheads="1"/>
          </p:cNvSpPr>
          <p:nvPr/>
        </p:nvSpPr>
        <p:spPr bwMode="auto">
          <a:xfrm>
            <a:off x="6351552" y="3996177"/>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1</a:t>
            </a:r>
            <a:endParaRPr lang="en-US" sz="2400" dirty="0"/>
          </a:p>
        </p:txBody>
      </p:sp>
      <p:sp>
        <p:nvSpPr>
          <p:cNvPr id="25" name="Text Box 36"/>
          <p:cNvSpPr txBox="1">
            <a:spLocks noChangeArrowheads="1"/>
          </p:cNvSpPr>
          <p:nvPr/>
        </p:nvSpPr>
        <p:spPr bwMode="auto">
          <a:xfrm>
            <a:off x="4294152" y="4529577"/>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2</a:t>
            </a:r>
            <a:endParaRPr lang="en-US" sz="2400" dirty="0"/>
          </a:p>
        </p:txBody>
      </p:sp>
      <p:sp>
        <p:nvSpPr>
          <p:cNvPr id="26" name="Text Box 37"/>
          <p:cNvSpPr txBox="1">
            <a:spLocks noChangeArrowheads="1"/>
          </p:cNvSpPr>
          <p:nvPr/>
        </p:nvSpPr>
        <p:spPr bwMode="auto">
          <a:xfrm>
            <a:off x="2998752" y="3857121"/>
            <a:ext cx="340658" cy="461665"/>
          </a:xfrm>
          <a:prstGeom prst="rect">
            <a:avLst/>
          </a:prstGeom>
          <a:noFill/>
          <a:ln w="9525">
            <a:noFill/>
            <a:miter lim="800000"/>
            <a:headEnd/>
            <a:tailEnd/>
          </a:ln>
        </p:spPr>
        <p:txBody>
          <a:bodyPr wrap="square">
            <a:prstTxWarp prst="textNoShape">
              <a:avLst/>
            </a:prstTxWarp>
            <a:spAutoFit/>
          </a:bodyPr>
          <a:lstStyle/>
          <a:p>
            <a:r>
              <a:rPr lang="en-US" sz="2400" dirty="0">
                <a:solidFill>
                  <a:schemeClr val="hlink"/>
                </a:solidFill>
              </a:rPr>
              <a:t>3</a:t>
            </a:r>
            <a:endParaRPr lang="en-US" sz="2400" dirty="0"/>
          </a:p>
        </p:txBody>
      </p:sp>
      <p:sp>
        <p:nvSpPr>
          <p:cNvPr id="27" name="Text Box 38"/>
          <p:cNvSpPr txBox="1">
            <a:spLocks noChangeArrowheads="1"/>
          </p:cNvSpPr>
          <p:nvPr/>
        </p:nvSpPr>
        <p:spPr bwMode="auto">
          <a:xfrm>
            <a:off x="2236752" y="2319777"/>
            <a:ext cx="340658" cy="461665"/>
          </a:xfrm>
          <a:prstGeom prst="rect">
            <a:avLst/>
          </a:prstGeom>
          <a:noFill/>
          <a:ln w="9525">
            <a:noFill/>
            <a:miter lim="800000"/>
            <a:headEnd/>
            <a:tailEnd/>
          </a:ln>
        </p:spPr>
        <p:txBody>
          <a:bodyPr wrap="none">
            <a:prstTxWarp prst="textNoShape">
              <a:avLst/>
            </a:prstTxWarp>
            <a:spAutoFit/>
          </a:bodyPr>
          <a:lstStyle/>
          <a:p>
            <a:r>
              <a:rPr lang="en-US" sz="2400" dirty="0">
                <a:solidFill>
                  <a:schemeClr val="hlink"/>
                </a:solidFill>
              </a:rPr>
              <a:t>4</a:t>
            </a:r>
            <a:endParaRPr lang="en-US" sz="2400"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655D4-F487-4217-E257-61087B3D8831}"/>
              </a:ext>
            </a:extLst>
          </p:cNvPr>
          <p:cNvSpPr>
            <a:spLocks noGrp="1"/>
          </p:cNvSpPr>
          <p:nvPr>
            <p:ph type="title"/>
          </p:nvPr>
        </p:nvSpPr>
        <p:spPr/>
        <p:txBody>
          <a:bodyPr/>
          <a:lstStyle/>
          <a:p>
            <a:r>
              <a:rPr lang="en-US" dirty="0"/>
              <a:t>Max flow example</a:t>
            </a:r>
          </a:p>
        </p:txBody>
      </p:sp>
      <p:sp>
        <p:nvSpPr>
          <p:cNvPr id="4" name="Oval 3">
            <a:extLst>
              <a:ext uri="{FF2B5EF4-FFF2-40B4-BE49-F238E27FC236}">
                <a16:creationId xmlns:a16="http://schemas.microsoft.com/office/drawing/2014/main" id="{221EE610-BB7A-8787-E646-DF688F8C0C60}"/>
              </a:ext>
            </a:extLst>
          </p:cNvPr>
          <p:cNvSpPr/>
          <p:nvPr/>
        </p:nvSpPr>
        <p:spPr>
          <a:xfrm>
            <a:off x="1785881" y="4337207"/>
            <a:ext cx="265814" cy="27644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6517AC00-A170-50ED-4A09-05ADB2DEB192}"/>
              </a:ext>
            </a:extLst>
          </p:cNvPr>
          <p:cNvSpPr/>
          <p:nvPr/>
        </p:nvSpPr>
        <p:spPr>
          <a:xfrm>
            <a:off x="3125155" y="3193038"/>
            <a:ext cx="265814" cy="27644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002DCB96-595A-47AA-6EC6-13CA6B6A12D0}"/>
              </a:ext>
            </a:extLst>
          </p:cNvPr>
          <p:cNvSpPr/>
          <p:nvPr/>
        </p:nvSpPr>
        <p:spPr>
          <a:xfrm>
            <a:off x="3125155" y="5420155"/>
            <a:ext cx="265814" cy="27644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571FBA98-5C91-B5BC-7951-7DF26734CA75}"/>
              </a:ext>
            </a:extLst>
          </p:cNvPr>
          <p:cNvSpPr/>
          <p:nvPr/>
        </p:nvSpPr>
        <p:spPr>
          <a:xfrm>
            <a:off x="5533429" y="3207260"/>
            <a:ext cx="265814" cy="27644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F87F9D62-2900-55A9-6832-36ECC12259AC}"/>
              </a:ext>
            </a:extLst>
          </p:cNvPr>
          <p:cNvSpPr/>
          <p:nvPr/>
        </p:nvSpPr>
        <p:spPr>
          <a:xfrm>
            <a:off x="5610086" y="4377692"/>
            <a:ext cx="265814" cy="27644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0144DC2D-13CD-A3F9-82F0-45AAAB961BCE}"/>
              </a:ext>
            </a:extLst>
          </p:cNvPr>
          <p:cNvSpPr/>
          <p:nvPr/>
        </p:nvSpPr>
        <p:spPr>
          <a:xfrm>
            <a:off x="3216389" y="4342816"/>
            <a:ext cx="265814" cy="27644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A26FA14F-6F3D-2DE1-563C-D27C2FE200AF}"/>
              </a:ext>
            </a:extLst>
          </p:cNvPr>
          <p:cNvSpPr/>
          <p:nvPr/>
        </p:nvSpPr>
        <p:spPr>
          <a:xfrm>
            <a:off x="5603397" y="5319577"/>
            <a:ext cx="265814" cy="27644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CBB0E420-3F7D-CFD2-6B2F-0D48C0686A89}"/>
              </a:ext>
            </a:extLst>
          </p:cNvPr>
          <p:cNvSpPr/>
          <p:nvPr/>
        </p:nvSpPr>
        <p:spPr>
          <a:xfrm>
            <a:off x="6917377" y="4332531"/>
            <a:ext cx="265814" cy="27644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3" name="Straight Arrow Connector 12">
            <a:extLst>
              <a:ext uri="{FF2B5EF4-FFF2-40B4-BE49-F238E27FC236}">
                <a16:creationId xmlns:a16="http://schemas.microsoft.com/office/drawing/2014/main" id="{63FBF850-6EB9-0DC4-AD32-6562F61F3FE8}"/>
              </a:ext>
            </a:extLst>
          </p:cNvPr>
          <p:cNvCxnSpPr>
            <a:stCxn id="4" idx="7"/>
            <a:endCxn id="5" idx="3"/>
          </p:cNvCxnSpPr>
          <p:nvPr/>
        </p:nvCxnSpPr>
        <p:spPr>
          <a:xfrm flipV="1">
            <a:off x="2012767" y="3429000"/>
            <a:ext cx="1151316" cy="94869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52C2A950-C395-F241-8822-5B0849B35627}"/>
              </a:ext>
            </a:extLst>
          </p:cNvPr>
          <p:cNvCxnSpPr>
            <a:cxnSpLocks/>
            <a:stCxn id="4" idx="5"/>
            <a:endCxn id="6" idx="2"/>
          </p:cNvCxnSpPr>
          <p:nvPr/>
        </p:nvCxnSpPr>
        <p:spPr>
          <a:xfrm>
            <a:off x="2012767" y="4573169"/>
            <a:ext cx="1112388" cy="98521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EBE1ABFE-6E28-E0AF-9D00-A751854A7086}"/>
              </a:ext>
            </a:extLst>
          </p:cNvPr>
          <p:cNvCxnSpPr>
            <a:stCxn id="5" idx="5"/>
            <a:endCxn id="9" idx="0"/>
          </p:cNvCxnSpPr>
          <p:nvPr/>
        </p:nvCxnSpPr>
        <p:spPr>
          <a:xfrm flipH="1">
            <a:off x="3349296" y="3429000"/>
            <a:ext cx="2745" cy="91381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4" name="Straight Arrow Connector 23">
            <a:extLst>
              <a:ext uri="{FF2B5EF4-FFF2-40B4-BE49-F238E27FC236}">
                <a16:creationId xmlns:a16="http://schemas.microsoft.com/office/drawing/2014/main" id="{DECB711A-FA2A-C2FF-90CC-23E81777AB0A}"/>
              </a:ext>
            </a:extLst>
          </p:cNvPr>
          <p:cNvCxnSpPr>
            <a:stCxn id="9" idx="4"/>
          </p:cNvCxnSpPr>
          <p:nvPr/>
        </p:nvCxnSpPr>
        <p:spPr>
          <a:xfrm>
            <a:off x="3349296" y="4619263"/>
            <a:ext cx="0" cy="79236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6" name="Straight Arrow Connector 25">
            <a:extLst>
              <a:ext uri="{FF2B5EF4-FFF2-40B4-BE49-F238E27FC236}">
                <a16:creationId xmlns:a16="http://schemas.microsoft.com/office/drawing/2014/main" id="{8E12B386-0F87-558C-4EF6-09064803A706}"/>
              </a:ext>
            </a:extLst>
          </p:cNvPr>
          <p:cNvCxnSpPr>
            <a:stCxn id="4" idx="6"/>
            <a:endCxn id="9" idx="2"/>
          </p:cNvCxnSpPr>
          <p:nvPr/>
        </p:nvCxnSpPr>
        <p:spPr>
          <a:xfrm>
            <a:off x="2051695" y="4475431"/>
            <a:ext cx="1164694" cy="560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72528C59-4358-39A3-07A7-CA1E9FA77C4F}"/>
              </a:ext>
            </a:extLst>
          </p:cNvPr>
          <p:cNvCxnSpPr>
            <a:cxnSpLocks/>
            <a:endCxn id="7" idx="1"/>
          </p:cNvCxnSpPr>
          <p:nvPr/>
        </p:nvCxnSpPr>
        <p:spPr>
          <a:xfrm flipV="1">
            <a:off x="3390969" y="3247745"/>
            <a:ext cx="2181388" cy="5871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5" name="Straight Arrow Connector 34">
            <a:extLst>
              <a:ext uri="{FF2B5EF4-FFF2-40B4-BE49-F238E27FC236}">
                <a16:creationId xmlns:a16="http://schemas.microsoft.com/office/drawing/2014/main" id="{03AA565A-85E2-9013-F46C-BE9F5E40B8B7}"/>
              </a:ext>
            </a:extLst>
          </p:cNvPr>
          <p:cNvCxnSpPr>
            <a:cxnSpLocks/>
            <a:stCxn id="5" idx="5"/>
            <a:endCxn id="8" idx="1"/>
          </p:cNvCxnSpPr>
          <p:nvPr/>
        </p:nvCxnSpPr>
        <p:spPr>
          <a:xfrm>
            <a:off x="3352041" y="3429000"/>
            <a:ext cx="2296973" cy="98917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7" name="Straight Arrow Connector 36">
            <a:extLst>
              <a:ext uri="{FF2B5EF4-FFF2-40B4-BE49-F238E27FC236}">
                <a16:creationId xmlns:a16="http://schemas.microsoft.com/office/drawing/2014/main" id="{B0D95374-25C0-88CB-E406-0323DCB19849}"/>
              </a:ext>
            </a:extLst>
          </p:cNvPr>
          <p:cNvCxnSpPr>
            <a:cxnSpLocks/>
          </p:cNvCxnSpPr>
          <p:nvPr/>
        </p:nvCxnSpPr>
        <p:spPr>
          <a:xfrm flipH="1">
            <a:off x="5711950" y="3463465"/>
            <a:ext cx="17322" cy="93447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1" name="Straight Arrow Connector 40">
            <a:extLst>
              <a:ext uri="{FF2B5EF4-FFF2-40B4-BE49-F238E27FC236}">
                <a16:creationId xmlns:a16="http://schemas.microsoft.com/office/drawing/2014/main" id="{B0FC8124-C41D-85B5-2A82-BAE93B434C2F}"/>
              </a:ext>
            </a:extLst>
          </p:cNvPr>
          <p:cNvCxnSpPr>
            <a:stCxn id="9" idx="6"/>
            <a:endCxn id="8" idx="2"/>
          </p:cNvCxnSpPr>
          <p:nvPr/>
        </p:nvCxnSpPr>
        <p:spPr>
          <a:xfrm>
            <a:off x="3482203" y="4481040"/>
            <a:ext cx="2127883" cy="3487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4" name="Straight Arrow Connector 43">
            <a:extLst>
              <a:ext uri="{FF2B5EF4-FFF2-40B4-BE49-F238E27FC236}">
                <a16:creationId xmlns:a16="http://schemas.microsoft.com/office/drawing/2014/main" id="{91A136DA-6857-4ECA-5072-8254BD9DB589}"/>
              </a:ext>
            </a:extLst>
          </p:cNvPr>
          <p:cNvCxnSpPr>
            <a:stCxn id="10" idx="2"/>
            <a:endCxn id="9" idx="5"/>
          </p:cNvCxnSpPr>
          <p:nvPr/>
        </p:nvCxnSpPr>
        <p:spPr>
          <a:xfrm flipH="1" flipV="1">
            <a:off x="3443275" y="4578778"/>
            <a:ext cx="2160122" cy="87902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6" name="Straight Arrow Connector 45">
            <a:extLst>
              <a:ext uri="{FF2B5EF4-FFF2-40B4-BE49-F238E27FC236}">
                <a16:creationId xmlns:a16="http://schemas.microsoft.com/office/drawing/2014/main" id="{4DB7308E-4C89-0E83-CD67-187858834A47}"/>
              </a:ext>
            </a:extLst>
          </p:cNvPr>
          <p:cNvCxnSpPr>
            <a:cxnSpLocks/>
            <a:stCxn id="8" idx="4"/>
            <a:endCxn id="10" idx="0"/>
          </p:cNvCxnSpPr>
          <p:nvPr/>
        </p:nvCxnSpPr>
        <p:spPr>
          <a:xfrm flipH="1">
            <a:off x="5736304" y="4654139"/>
            <a:ext cx="6689" cy="66543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8" name="Straight Arrow Connector 47">
            <a:extLst>
              <a:ext uri="{FF2B5EF4-FFF2-40B4-BE49-F238E27FC236}">
                <a16:creationId xmlns:a16="http://schemas.microsoft.com/office/drawing/2014/main" id="{971BA95D-F707-EBFD-4204-572D7E8056D8}"/>
              </a:ext>
            </a:extLst>
          </p:cNvPr>
          <p:cNvCxnSpPr>
            <a:stCxn id="6" idx="6"/>
            <a:endCxn id="10" idx="3"/>
          </p:cNvCxnSpPr>
          <p:nvPr/>
        </p:nvCxnSpPr>
        <p:spPr>
          <a:xfrm flipV="1">
            <a:off x="3390969" y="5555539"/>
            <a:ext cx="2251356" cy="284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0" name="Straight Arrow Connector 49">
            <a:extLst>
              <a:ext uri="{FF2B5EF4-FFF2-40B4-BE49-F238E27FC236}">
                <a16:creationId xmlns:a16="http://schemas.microsoft.com/office/drawing/2014/main" id="{EB7694A9-A209-3256-3234-68B9ED0CFCAD}"/>
              </a:ext>
            </a:extLst>
          </p:cNvPr>
          <p:cNvCxnSpPr>
            <a:endCxn id="11" idx="2"/>
          </p:cNvCxnSpPr>
          <p:nvPr/>
        </p:nvCxnSpPr>
        <p:spPr>
          <a:xfrm flipV="1">
            <a:off x="5875900" y="4470755"/>
            <a:ext cx="1041477" cy="748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2" name="Straight Arrow Connector 51">
            <a:extLst>
              <a:ext uri="{FF2B5EF4-FFF2-40B4-BE49-F238E27FC236}">
                <a16:creationId xmlns:a16="http://schemas.microsoft.com/office/drawing/2014/main" id="{AAD897BB-F05C-8973-AC4D-6FB33306FD5D}"/>
              </a:ext>
            </a:extLst>
          </p:cNvPr>
          <p:cNvCxnSpPr>
            <a:endCxn id="11" idx="0"/>
          </p:cNvCxnSpPr>
          <p:nvPr/>
        </p:nvCxnSpPr>
        <p:spPr>
          <a:xfrm>
            <a:off x="5799243" y="3429000"/>
            <a:ext cx="1251041" cy="90353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4" name="Straight Arrow Connector 53">
            <a:extLst>
              <a:ext uri="{FF2B5EF4-FFF2-40B4-BE49-F238E27FC236}">
                <a16:creationId xmlns:a16="http://schemas.microsoft.com/office/drawing/2014/main" id="{9FFD1627-D4A9-9F73-B506-BE4ED946C9F2}"/>
              </a:ext>
            </a:extLst>
          </p:cNvPr>
          <p:cNvCxnSpPr>
            <a:cxnSpLocks/>
            <a:stCxn id="10" idx="6"/>
          </p:cNvCxnSpPr>
          <p:nvPr/>
        </p:nvCxnSpPr>
        <p:spPr>
          <a:xfrm flipV="1">
            <a:off x="5869211" y="4619263"/>
            <a:ext cx="1181073" cy="83853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55" name="TextBox 54">
            <a:extLst>
              <a:ext uri="{FF2B5EF4-FFF2-40B4-BE49-F238E27FC236}">
                <a16:creationId xmlns:a16="http://schemas.microsoft.com/office/drawing/2014/main" id="{B9074312-9CEE-9922-4359-ED563A1080AF}"/>
              </a:ext>
            </a:extLst>
          </p:cNvPr>
          <p:cNvSpPr txBox="1"/>
          <p:nvPr/>
        </p:nvSpPr>
        <p:spPr>
          <a:xfrm>
            <a:off x="2161192" y="3742265"/>
            <a:ext cx="391090" cy="307777"/>
          </a:xfrm>
          <a:prstGeom prst="rect">
            <a:avLst/>
          </a:prstGeom>
          <a:noFill/>
        </p:spPr>
        <p:txBody>
          <a:bodyPr wrap="square" rtlCol="0">
            <a:spAutoFit/>
          </a:bodyPr>
          <a:lstStyle/>
          <a:p>
            <a:r>
              <a:rPr lang="en-US" sz="1400" dirty="0"/>
              <a:t>10</a:t>
            </a:r>
          </a:p>
        </p:txBody>
      </p:sp>
      <p:sp>
        <p:nvSpPr>
          <p:cNvPr id="56" name="TextBox 55">
            <a:extLst>
              <a:ext uri="{FF2B5EF4-FFF2-40B4-BE49-F238E27FC236}">
                <a16:creationId xmlns:a16="http://schemas.microsoft.com/office/drawing/2014/main" id="{42BD428B-CD6D-DBCB-BCE9-681D5820C716}"/>
              </a:ext>
            </a:extLst>
          </p:cNvPr>
          <p:cNvSpPr txBox="1"/>
          <p:nvPr/>
        </p:nvSpPr>
        <p:spPr>
          <a:xfrm>
            <a:off x="2242585" y="5011800"/>
            <a:ext cx="391090" cy="307777"/>
          </a:xfrm>
          <a:prstGeom prst="rect">
            <a:avLst/>
          </a:prstGeom>
          <a:noFill/>
        </p:spPr>
        <p:txBody>
          <a:bodyPr wrap="square" rtlCol="0">
            <a:spAutoFit/>
          </a:bodyPr>
          <a:lstStyle/>
          <a:p>
            <a:r>
              <a:rPr lang="en-US" sz="1400" dirty="0"/>
              <a:t>10</a:t>
            </a:r>
          </a:p>
        </p:txBody>
      </p:sp>
      <p:sp>
        <p:nvSpPr>
          <p:cNvPr id="57" name="TextBox 56">
            <a:extLst>
              <a:ext uri="{FF2B5EF4-FFF2-40B4-BE49-F238E27FC236}">
                <a16:creationId xmlns:a16="http://schemas.microsoft.com/office/drawing/2014/main" id="{59F2484D-0D9B-73EE-959E-434CCA93720A}"/>
              </a:ext>
            </a:extLst>
          </p:cNvPr>
          <p:cNvSpPr txBox="1"/>
          <p:nvPr/>
        </p:nvSpPr>
        <p:spPr>
          <a:xfrm>
            <a:off x="2496847" y="4188927"/>
            <a:ext cx="391090" cy="307777"/>
          </a:xfrm>
          <a:prstGeom prst="rect">
            <a:avLst/>
          </a:prstGeom>
          <a:noFill/>
        </p:spPr>
        <p:txBody>
          <a:bodyPr wrap="square" rtlCol="0">
            <a:spAutoFit/>
          </a:bodyPr>
          <a:lstStyle/>
          <a:p>
            <a:r>
              <a:rPr lang="en-US" sz="1400" dirty="0"/>
              <a:t>5</a:t>
            </a:r>
          </a:p>
        </p:txBody>
      </p:sp>
      <p:sp>
        <p:nvSpPr>
          <p:cNvPr id="58" name="TextBox 57">
            <a:extLst>
              <a:ext uri="{FF2B5EF4-FFF2-40B4-BE49-F238E27FC236}">
                <a16:creationId xmlns:a16="http://schemas.microsoft.com/office/drawing/2014/main" id="{5FE98F81-8488-67F5-4F05-328460883BBE}"/>
              </a:ext>
            </a:extLst>
          </p:cNvPr>
          <p:cNvSpPr txBox="1"/>
          <p:nvPr/>
        </p:nvSpPr>
        <p:spPr>
          <a:xfrm>
            <a:off x="3093560" y="3896153"/>
            <a:ext cx="391090" cy="307777"/>
          </a:xfrm>
          <a:prstGeom prst="rect">
            <a:avLst/>
          </a:prstGeom>
          <a:noFill/>
        </p:spPr>
        <p:txBody>
          <a:bodyPr wrap="square" rtlCol="0">
            <a:spAutoFit/>
          </a:bodyPr>
          <a:lstStyle/>
          <a:p>
            <a:r>
              <a:rPr lang="en-US" sz="1400" dirty="0"/>
              <a:t>4</a:t>
            </a:r>
          </a:p>
        </p:txBody>
      </p:sp>
      <p:sp>
        <p:nvSpPr>
          <p:cNvPr id="59" name="TextBox 58">
            <a:extLst>
              <a:ext uri="{FF2B5EF4-FFF2-40B4-BE49-F238E27FC236}">
                <a16:creationId xmlns:a16="http://schemas.microsoft.com/office/drawing/2014/main" id="{37593D06-7FFC-6CCB-C311-0C3B54DAFEF4}"/>
              </a:ext>
            </a:extLst>
          </p:cNvPr>
          <p:cNvSpPr txBox="1"/>
          <p:nvPr/>
        </p:nvSpPr>
        <p:spPr>
          <a:xfrm>
            <a:off x="3093560" y="4933512"/>
            <a:ext cx="266068" cy="307777"/>
          </a:xfrm>
          <a:prstGeom prst="rect">
            <a:avLst/>
          </a:prstGeom>
          <a:noFill/>
        </p:spPr>
        <p:txBody>
          <a:bodyPr wrap="square" rtlCol="0">
            <a:spAutoFit/>
          </a:bodyPr>
          <a:lstStyle/>
          <a:p>
            <a:r>
              <a:rPr lang="en-US" sz="1400" dirty="0"/>
              <a:t>4</a:t>
            </a:r>
          </a:p>
        </p:txBody>
      </p:sp>
      <p:sp>
        <p:nvSpPr>
          <p:cNvPr id="60" name="Content Placeholder 59">
            <a:extLst>
              <a:ext uri="{FF2B5EF4-FFF2-40B4-BE49-F238E27FC236}">
                <a16:creationId xmlns:a16="http://schemas.microsoft.com/office/drawing/2014/main" id="{B36A046D-013F-53B2-A296-2C21EA6A4414}"/>
              </a:ext>
            </a:extLst>
          </p:cNvPr>
          <p:cNvSpPr txBox="1">
            <a:spLocks noGrp="1"/>
          </p:cNvSpPr>
          <p:nvPr>
            <p:ph idx="1"/>
          </p:nvPr>
        </p:nvSpPr>
        <p:spPr>
          <a:xfrm>
            <a:off x="457200" y="1600200"/>
            <a:ext cx="8229600" cy="1175706"/>
          </a:xfrm>
          <a:prstGeom prst="rect">
            <a:avLst/>
          </a:prstGeom>
          <a:noFill/>
        </p:spPr>
        <p:txBody>
          <a:bodyPr wrap="square" rtlCol="0">
            <a:spAutoFit/>
          </a:bodyPr>
          <a:lstStyle/>
          <a:p>
            <a:r>
              <a:rPr lang="en-US" sz="2200" dirty="0"/>
              <a:t>Consider this network and let us compute the s-t max flow on it. Will solve on excel in class. Labels on edges represent capacities</a:t>
            </a:r>
          </a:p>
          <a:p>
            <a:endParaRPr lang="en-US" sz="2200" dirty="0"/>
          </a:p>
        </p:txBody>
      </p:sp>
      <p:sp>
        <p:nvSpPr>
          <p:cNvPr id="61" name="TextBox 60">
            <a:extLst>
              <a:ext uri="{FF2B5EF4-FFF2-40B4-BE49-F238E27FC236}">
                <a16:creationId xmlns:a16="http://schemas.microsoft.com/office/drawing/2014/main" id="{5BB2DD0B-63F3-E105-8C50-D569EFE5C0DA}"/>
              </a:ext>
            </a:extLst>
          </p:cNvPr>
          <p:cNvSpPr txBox="1"/>
          <p:nvPr/>
        </p:nvSpPr>
        <p:spPr>
          <a:xfrm>
            <a:off x="4304982" y="3622923"/>
            <a:ext cx="391090" cy="307777"/>
          </a:xfrm>
          <a:prstGeom prst="rect">
            <a:avLst/>
          </a:prstGeom>
          <a:noFill/>
        </p:spPr>
        <p:txBody>
          <a:bodyPr wrap="square" rtlCol="0">
            <a:spAutoFit/>
          </a:bodyPr>
          <a:lstStyle/>
          <a:p>
            <a:r>
              <a:rPr lang="en-US" sz="1400" dirty="0"/>
              <a:t>15</a:t>
            </a:r>
          </a:p>
        </p:txBody>
      </p:sp>
      <p:sp>
        <p:nvSpPr>
          <p:cNvPr id="62" name="TextBox 61">
            <a:extLst>
              <a:ext uri="{FF2B5EF4-FFF2-40B4-BE49-F238E27FC236}">
                <a16:creationId xmlns:a16="http://schemas.microsoft.com/office/drawing/2014/main" id="{B3D10482-F3D0-E9D2-06B1-90FFC6B3418C}"/>
              </a:ext>
            </a:extLst>
          </p:cNvPr>
          <p:cNvSpPr txBox="1"/>
          <p:nvPr/>
        </p:nvSpPr>
        <p:spPr>
          <a:xfrm>
            <a:off x="4149056" y="4209504"/>
            <a:ext cx="391090" cy="307777"/>
          </a:xfrm>
          <a:prstGeom prst="rect">
            <a:avLst/>
          </a:prstGeom>
          <a:noFill/>
        </p:spPr>
        <p:txBody>
          <a:bodyPr wrap="square" rtlCol="0">
            <a:spAutoFit/>
          </a:bodyPr>
          <a:lstStyle/>
          <a:p>
            <a:r>
              <a:rPr lang="en-US" sz="1400" dirty="0"/>
              <a:t>8</a:t>
            </a:r>
          </a:p>
        </p:txBody>
      </p:sp>
      <p:sp>
        <p:nvSpPr>
          <p:cNvPr id="63" name="TextBox 62">
            <a:extLst>
              <a:ext uri="{FF2B5EF4-FFF2-40B4-BE49-F238E27FC236}">
                <a16:creationId xmlns:a16="http://schemas.microsoft.com/office/drawing/2014/main" id="{5A59286C-AC8C-362A-4037-65C279D99FED}"/>
              </a:ext>
            </a:extLst>
          </p:cNvPr>
          <p:cNvSpPr txBox="1"/>
          <p:nvPr/>
        </p:nvSpPr>
        <p:spPr>
          <a:xfrm>
            <a:off x="5400897" y="4914061"/>
            <a:ext cx="391090" cy="307777"/>
          </a:xfrm>
          <a:prstGeom prst="rect">
            <a:avLst/>
          </a:prstGeom>
          <a:noFill/>
        </p:spPr>
        <p:txBody>
          <a:bodyPr wrap="square" rtlCol="0">
            <a:spAutoFit/>
          </a:bodyPr>
          <a:lstStyle/>
          <a:p>
            <a:r>
              <a:rPr lang="en-US" sz="1400" dirty="0"/>
              <a:t>15</a:t>
            </a:r>
          </a:p>
        </p:txBody>
      </p:sp>
      <p:sp>
        <p:nvSpPr>
          <p:cNvPr id="66" name="TextBox 65">
            <a:extLst>
              <a:ext uri="{FF2B5EF4-FFF2-40B4-BE49-F238E27FC236}">
                <a16:creationId xmlns:a16="http://schemas.microsoft.com/office/drawing/2014/main" id="{6558345E-D3D8-10C9-7D68-8BA811FC2D3F}"/>
              </a:ext>
            </a:extLst>
          </p:cNvPr>
          <p:cNvSpPr txBox="1"/>
          <p:nvPr/>
        </p:nvSpPr>
        <p:spPr>
          <a:xfrm>
            <a:off x="5371367" y="3776811"/>
            <a:ext cx="391090" cy="307777"/>
          </a:xfrm>
          <a:prstGeom prst="rect">
            <a:avLst/>
          </a:prstGeom>
          <a:noFill/>
        </p:spPr>
        <p:txBody>
          <a:bodyPr wrap="square" rtlCol="0">
            <a:spAutoFit/>
          </a:bodyPr>
          <a:lstStyle/>
          <a:p>
            <a:r>
              <a:rPr lang="en-US" sz="1400" dirty="0"/>
              <a:t>15</a:t>
            </a:r>
          </a:p>
        </p:txBody>
      </p:sp>
      <p:sp>
        <p:nvSpPr>
          <p:cNvPr id="67" name="TextBox 66">
            <a:extLst>
              <a:ext uri="{FF2B5EF4-FFF2-40B4-BE49-F238E27FC236}">
                <a16:creationId xmlns:a16="http://schemas.microsoft.com/office/drawing/2014/main" id="{1B6AF986-7801-F57D-F6DC-2641DE66D894}"/>
              </a:ext>
            </a:extLst>
          </p:cNvPr>
          <p:cNvSpPr txBox="1"/>
          <p:nvPr/>
        </p:nvSpPr>
        <p:spPr>
          <a:xfrm>
            <a:off x="6313694" y="3595569"/>
            <a:ext cx="391090" cy="307777"/>
          </a:xfrm>
          <a:prstGeom prst="rect">
            <a:avLst/>
          </a:prstGeom>
          <a:noFill/>
        </p:spPr>
        <p:txBody>
          <a:bodyPr wrap="square" rtlCol="0">
            <a:spAutoFit/>
          </a:bodyPr>
          <a:lstStyle/>
          <a:p>
            <a:r>
              <a:rPr lang="en-US" sz="1400" dirty="0"/>
              <a:t>10</a:t>
            </a:r>
          </a:p>
        </p:txBody>
      </p:sp>
      <p:sp>
        <p:nvSpPr>
          <p:cNvPr id="68" name="TextBox 67">
            <a:extLst>
              <a:ext uri="{FF2B5EF4-FFF2-40B4-BE49-F238E27FC236}">
                <a16:creationId xmlns:a16="http://schemas.microsoft.com/office/drawing/2014/main" id="{868DE1CC-2E3A-8F01-5A65-FF6EB59D15FC}"/>
              </a:ext>
            </a:extLst>
          </p:cNvPr>
          <p:cNvSpPr txBox="1"/>
          <p:nvPr/>
        </p:nvSpPr>
        <p:spPr>
          <a:xfrm>
            <a:off x="6119109" y="4223803"/>
            <a:ext cx="391090" cy="307777"/>
          </a:xfrm>
          <a:prstGeom prst="rect">
            <a:avLst/>
          </a:prstGeom>
          <a:noFill/>
        </p:spPr>
        <p:txBody>
          <a:bodyPr wrap="square" rtlCol="0">
            <a:spAutoFit/>
          </a:bodyPr>
          <a:lstStyle/>
          <a:p>
            <a:r>
              <a:rPr lang="en-US" sz="1400" dirty="0"/>
              <a:t>10</a:t>
            </a:r>
          </a:p>
        </p:txBody>
      </p:sp>
      <p:sp>
        <p:nvSpPr>
          <p:cNvPr id="69" name="TextBox 68">
            <a:extLst>
              <a:ext uri="{FF2B5EF4-FFF2-40B4-BE49-F238E27FC236}">
                <a16:creationId xmlns:a16="http://schemas.microsoft.com/office/drawing/2014/main" id="{4BAB9B80-376B-40BF-66B1-3E73640C085B}"/>
              </a:ext>
            </a:extLst>
          </p:cNvPr>
          <p:cNvSpPr txBox="1"/>
          <p:nvPr/>
        </p:nvSpPr>
        <p:spPr>
          <a:xfrm>
            <a:off x="6313694" y="5124438"/>
            <a:ext cx="391090" cy="307777"/>
          </a:xfrm>
          <a:prstGeom prst="rect">
            <a:avLst/>
          </a:prstGeom>
          <a:noFill/>
        </p:spPr>
        <p:txBody>
          <a:bodyPr wrap="square" rtlCol="0">
            <a:spAutoFit/>
          </a:bodyPr>
          <a:lstStyle/>
          <a:p>
            <a:r>
              <a:rPr lang="en-US" sz="1400" dirty="0"/>
              <a:t>10</a:t>
            </a:r>
          </a:p>
        </p:txBody>
      </p:sp>
      <p:sp>
        <p:nvSpPr>
          <p:cNvPr id="71" name="TextBox 70">
            <a:extLst>
              <a:ext uri="{FF2B5EF4-FFF2-40B4-BE49-F238E27FC236}">
                <a16:creationId xmlns:a16="http://schemas.microsoft.com/office/drawing/2014/main" id="{4D111A17-9713-C893-C2E0-739F7F570489}"/>
              </a:ext>
            </a:extLst>
          </p:cNvPr>
          <p:cNvSpPr txBox="1"/>
          <p:nvPr/>
        </p:nvSpPr>
        <p:spPr>
          <a:xfrm>
            <a:off x="4244748" y="2983000"/>
            <a:ext cx="391090" cy="307777"/>
          </a:xfrm>
          <a:prstGeom prst="rect">
            <a:avLst/>
          </a:prstGeom>
          <a:noFill/>
        </p:spPr>
        <p:txBody>
          <a:bodyPr wrap="square" rtlCol="0">
            <a:spAutoFit/>
          </a:bodyPr>
          <a:lstStyle/>
          <a:p>
            <a:r>
              <a:rPr lang="en-US" sz="1400" dirty="0"/>
              <a:t>9</a:t>
            </a:r>
          </a:p>
        </p:txBody>
      </p:sp>
      <p:sp>
        <p:nvSpPr>
          <p:cNvPr id="72" name="TextBox 71">
            <a:extLst>
              <a:ext uri="{FF2B5EF4-FFF2-40B4-BE49-F238E27FC236}">
                <a16:creationId xmlns:a16="http://schemas.microsoft.com/office/drawing/2014/main" id="{B85DD5C1-83ED-B98D-BE67-82D407B0B0F4}"/>
              </a:ext>
            </a:extLst>
          </p:cNvPr>
          <p:cNvSpPr txBox="1"/>
          <p:nvPr/>
        </p:nvSpPr>
        <p:spPr>
          <a:xfrm>
            <a:off x="4286118" y="5555539"/>
            <a:ext cx="391090" cy="307777"/>
          </a:xfrm>
          <a:prstGeom prst="rect">
            <a:avLst/>
          </a:prstGeom>
          <a:noFill/>
        </p:spPr>
        <p:txBody>
          <a:bodyPr wrap="square" rtlCol="0">
            <a:spAutoFit/>
          </a:bodyPr>
          <a:lstStyle/>
          <a:p>
            <a:r>
              <a:rPr lang="en-US" sz="1400" dirty="0"/>
              <a:t>30</a:t>
            </a:r>
          </a:p>
        </p:txBody>
      </p:sp>
      <p:sp>
        <p:nvSpPr>
          <p:cNvPr id="73" name="TextBox 72">
            <a:extLst>
              <a:ext uri="{FF2B5EF4-FFF2-40B4-BE49-F238E27FC236}">
                <a16:creationId xmlns:a16="http://schemas.microsoft.com/office/drawing/2014/main" id="{3F38EE0B-F8E7-05B0-A438-485690C76961}"/>
              </a:ext>
            </a:extLst>
          </p:cNvPr>
          <p:cNvSpPr txBox="1"/>
          <p:nvPr/>
        </p:nvSpPr>
        <p:spPr>
          <a:xfrm>
            <a:off x="4395752" y="4762922"/>
            <a:ext cx="391090" cy="307777"/>
          </a:xfrm>
          <a:prstGeom prst="rect">
            <a:avLst/>
          </a:prstGeom>
          <a:noFill/>
        </p:spPr>
        <p:txBody>
          <a:bodyPr wrap="square" rtlCol="0">
            <a:spAutoFit/>
          </a:bodyPr>
          <a:lstStyle/>
          <a:p>
            <a:r>
              <a:rPr lang="en-US" sz="1400" dirty="0"/>
              <a:t>6</a:t>
            </a:r>
          </a:p>
        </p:txBody>
      </p:sp>
      <p:sp>
        <p:nvSpPr>
          <p:cNvPr id="74" name="TextBox 73">
            <a:extLst>
              <a:ext uri="{FF2B5EF4-FFF2-40B4-BE49-F238E27FC236}">
                <a16:creationId xmlns:a16="http://schemas.microsoft.com/office/drawing/2014/main" id="{6DB5430E-F98F-5EE1-3BAA-6A91BF3DB86E}"/>
              </a:ext>
            </a:extLst>
          </p:cNvPr>
          <p:cNvSpPr txBox="1"/>
          <p:nvPr/>
        </p:nvSpPr>
        <p:spPr>
          <a:xfrm>
            <a:off x="1509735" y="4335104"/>
            <a:ext cx="249619" cy="307777"/>
          </a:xfrm>
          <a:prstGeom prst="rect">
            <a:avLst/>
          </a:prstGeom>
          <a:noFill/>
        </p:spPr>
        <p:txBody>
          <a:bodyPr wrap="square" rtlCol="0">
            <a:spAutoFit/>
          </a:bodyPr>
          <a:lstStyle/>
          <a:p>
            <a:r>
              <a:rPr lang="en-US" sz="1400" dirty="0"/>
              <a:t>s</a:t>
            </a:r>
          </a:p>
        </p:txBody>
      </p:sp>
      <p:sp>
        <p:nvSpPr>
          <p:cNvPr id="75" name="TextBox 74">
            <a:extLst>
              <a:ext uri="{FF2B5EF4-FFF2-40B4-BE49-F238E27FC236}">
                <a16:creationId xmlns:a16="http://schemas.microsoft.com/office/drawing/2014/main" id="{5DBAE9A8-FB35-BB60-432E-BC8C9B30E445}"/>
              </a:ext>
            </a:extLst>
          </p:cNvPr>
          <p:cNvSpPr txBox="1"/>
          <p:nvPr/>
        </p:nvSpPr>
        <p:spPr>
          <a:xfrm>
            <a:off x="3091113" y="5714708"/>
            <a:ext cx="391090" cy="307777"/>
          </a:xfrm>
          <a:prstGeom prst="rect">
            <a:avLst/>
          </a:prstGeom>
          <a:noFill/>
        </p:spPr>
        <p:txBody>
          <a:bodyPr wrap="square" rtlCol="0">
            <a:spAutoFit/>
          </a:bodyPr>
          <a:lstStyle/>
          <a:p>
            <a:r>
              <a:rPr lang="en-US" sz="1400" dirty="0"/>
              <a:t>A</a:t>
            </a:r>
          </a:p>
        </p:txBody>
      </p:sp>
      <p:sp>
        <p:nvSpPr>
          <p:cNvPr id="76" name="TextBox 75">
            <a:extLst>
              <a:ext uri="{FF2B5EF4-FFF2-40B4-BE49-F238E27FC236}">
                <a16:creationId xmlns:a16="http://schemas.microsoft.com/office/drawing/2014/main" id="{5F1A2D08-7B83-82F1-16B6-4F1FBCAC9617}"/>
              </a:ext>
            </a:extLst>
          </p:cNvPr>
          <p:cNvSpPr txBox="1"/>
          <p:nvPr/>
        </p:nvSpPr>
        <p:spPr>
          <a:xfrm>
            <a:off x="3045022" y="4550543"/>
            <a:ext cx="262902" cy="307777"/>
          </a:xfrm>
          <a:prstGeom prst="rect">
            <a:avLst/>
          </a:prstGeom>
          <a:noFill/>
        </p:spPr>
        <p:txBody>
          <a:bodyPr wrap="square" rtlCol="0">
            <a:spAutoFit/>
          </a:bodyPr>
          <a:lstStyle/>
          <a:p>
            <a:r>
              <a:rPr lang="en-US" sz="1400" dirty="0"/>
              <a:t>B</a:t>
            </a:r>
          </a:p>
        </p:txBody>
      </p:sp>
      <p:sp>
        <p:nvSpPr>
          <p:cNvPr id="77" name="TextBox 76">
            <a:extLst>
              <a:ext uri="{FF2B5EF4-FFF2-40B4-BE49-F238E27FC236}">
                <a16:creationId xmlns:a16="http://schemas.microsoft.com/office/drawing/2014/main" id="{300D7F01-19CB-8470-7CA2-5DF380A136CA}"/>
              </a:ext>
            </a:extLst>
          </p:cNvPr>
          <p:cNvSpPr txBox="1"/>
          <p:nvPr/>
        </p:nvSpPr>
        <p:spPr>
          <a:xfrm>
            <a:off x="2862922" y="3063467"/>
            <a:ext cx="391090" cy="307777"/>
          </a:xfrm>
          <a:prstGeom prst="rect">
            <a:avLst/>
          </a:prstGeom>
          <a:noFill/>
        </p:spPr>
        <p:txBody>
          <a:bodyPr wrap="square" rtlCol="0">
            <a:spAutoFit/>
          </a:bodyPr>
          <a:lstStyle/>
          <a:p>
            <a:r>
              <a:rPr lang="en-US" sz="1400" dirty="0"/>
              <a:t>C</a:t>
            </a:r>
          </a:p>
        </p:txBody>
      </p:sp>
      <p:sp>
        <p:nvSpPr>
          <p:cNvPr id="78" name="TextBox 77">
            <a:extLst>
              <a:ext uri="{FF2B5EF4-FFF2-40B4-BE49-F238E27FC236}">
                <a16:creationId xmlns:a16="http://schemas.microsoft.com/office/drawing/2014/main" id="{FEABD46F-FE04-B30F-8052-89BC9588A6A1}"/>
              </a:ext>
            </a:extLst>
          </p:cNvPr>
          <p:cNvSpPr txBox="1"/>
          <p:nvPr/>
        </p:nvSpPr>
        <p:spPr>
          <a:xfrm>
            <a:off x="5547448" y="2923411"/>
            <a:ext cx="391090" cy="307777"/>
          </a:xfrm>
          <a:prstGeom prst="rect">
            <a:avLst/>
          </a:prstGeom>
          <a:noFill/>
        </p:spPr>
        <p:txBody>
          <a:bodyPr wrap="square" rtlCol="0">
            <a:spAutoFit/>
          </a:bodyPr>
          <a:lstStyle/>
          <a:p>
            <a:r>
              <a:rPr lang="en-US" sz="1400" dirty="0"/>
              <a:t>D</a:t>
            </a:r>
          </a:p>
        </p:txBody>
      </p:sp>
      <p:sp>
        <p:nvSpPr>
          <p:cNvPr id="79" name="TextBox 78">
            <a:extLst>
              <a:ext uri="{FF2B5EF4-FFF2-40B4-BE49-F238E27FC236}">
                <a16:creationId xmlns:a16="http://schemas.microsoft.com/office/drawing/2014/main" id="{93782446-ACC0-F4EB-31EB-EB8A721AB2FD}"/>
              </a:ext>
            </a:extLst>
          </p:cNvPr>
          <p:cNvSpPr txBox="1"/>
          <p:nvPr/>
        </p:nvSpPr>
        <p:spPr>
          <a:xfrm>
            <a:off x="5358592" y="4550543"/>
            <a:ext cx="391090" cy="307777"/>
          </a:xfrm>
          <a:prstGeom prst="rect">
            <a:avLst/>
          </a:prstGeom>
          <a:noFill/>
        </p:spPr>
        <p:txBody>
          <a:bodyPr wrap="square" rtlCol="0">
            <a:spAutoFit/>
          </a:bodyPr>
          <a:lstStyle/>
          <a:p>
            <a:r>
              <a:rPr lang="en-US" sz="1400" dirty="0"/>
              <a:t>E</a:t>
            </a:r>
          </a:p>
        </p:txBody>
      </p:sp>
      <p:sp>
        <p:nvSpPr>
          <p:cNvPr id="80" name="TextBox 79">
            <a:extLst>
              <a:ext uri="{FF2B5EF4-FFF2-40B4-BE49-F238E27FC236}">
                <a16:creationId xmlns:a16="http://schemas.microsoft.com/office/drawing/2014/main" id="{F751487F-FD38-1C9E-E72A-F5A79C3EEACE}"/>
              </a:ext>
            </a:extLst>
          </p:cNvPr>
          <p:cNvSpPr txBox="1"/>
          <p:nvPr/>
        </p:nvSpPr>
        <p:spPr>
          <a:xfrm>
            <a:off x="5533429" y="5617669"/>
            <a:ext cx="265814" cy="307777"/>
          </a:xfrm>
          <a:prstGeom prst="rect">
            <a:avLst/>
          </a:prstGeom>
          <a:noFill/>
        </p:spPr>
        <p:txBody>
          <a:bodyPr wrap="square" rtlCol="0">
            <a:spAutoFit/>
          </a:bodyPr>
          <a:lstStyle/>
          <a:p>
            <a:r>
              <a:rPr lang="en-US" sz="1400" dirty="0"/>
              <a:t>F</a:t>
            </a:r>
          </a:p>
        </p:txBody>
      </p:sp>
      <p:sp>
        <p:nvSpPr>
          <p:cNvPr id="81" name="TextBox 80">
            <a:extLst>
              <a:ext uri="{FF2B5EF4-FFF2-40B4-BE49-F238E27FC236}">
                <a16:creationId xmlns:a16="http://schemas.microsoft.com/office/drawing/2014/main" id="{C7BAE9EF-9EA9-CC1E-5F00-7D7286212004}"/>
              </a:ext>
            </a:extLst>
          </p:cNvPr>
          <p:cNvSpPr txBox="1"/>
          <p:nvPr/>
        </p:nvSpPr>
        <p:spPr>
          <a:xfrm>
            <a:off x="7139668" y="4407250"/>
            <a:ext cx="280062" cy="307777"/>
          </a:xfrm>
          <a:prstGeom prst="rect">
            <a:avLst/>
          </a:prstGeom>
          <a:noFill/>
        </p:spPr>
        <p:txBody>
          <a:bodyPr wrap="square" rtlCol="0">
            <a:spAutoFit/>
          </a:bodyPr>
          <a:lstStyle/>
          <a:p>
            <a:r>
              <a:rPr lang="en-US" sz="1400" dirty="0"/>
              <a:t>t</a:t>
            </a:r>
          </a:p>
        </p:txBody>
      </p:sp>
    </p:spTree>
    <p:extLst>
      <p:ext uri="{BB962C8B-B14F-4D97-AF65-F5344CB8AC3E}">
        <p14:creationId xmlns:p14="http://schemas.microsoft.com/office/powerpoint/2010/main" val="311005249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LP For (</a:t>
            </a:r>
            <a:r>
              <a:rPr lang="en-US" dirty="0" err="1"/>
              <a:t>s,t</a:t>
            </a:r>
            <a:r>
              <a:rPr lang="en-US" dirty="0"/>
              <a:t>) Max Flow</a:t>
            </a:r>
          </a:p>
        </p:txBody>
      </p:sp>
      <p:pic>
        <p:nvPicPr>
          <p:cNvPr id="4" name="Content Placeholder 3" descr="equation.pdf"/>
          <p:cNvPicPr>
            <a:picLocks noGrp="1" noChangeAspect="1"/>
          </p:cNvPicPr>
          <p:nvPr>
            <p:ph idx="1"/>
          </p:nvPr>
        </p:nvPicPr>
        <p:blipFill>
          <a:blip r:embed="rId2"/>
          <a:srcRect t="-34470" b="-34470"/>
          <a:stretch>
            <a:fillRect/>
          </a:stretch>
        </p:blipFill>
        <p:spPr/>
      </p:pic>
      <p:sp>
        <p:nvSpPr>
          <p:cNvPr id="3" name="TextBox 2">
            <a:extLst>
              <a:ext uri="{FF2B5EF4-FFF2-40B4-BE49-F238E27FC236}">
                <a16:creationId xmlns:a16="http://schemas.microsoft.com/office/drawing/2014/main" id="{EA1C7FB1-D94C-3C34-DE52-875C326AF7D8}"/>
              </a:ext>
            </a:extLst>
          </p:cNvPr>
          <p:cNvSpPr txBox="1"/>
          <p:nvPr/>
        </p:nvSpPr>
        <p:spPr>
          <a:xfrm>
            <a:off x="2663686" y="6126163"/>
            <a:ext cx="4741491" cy="369332"/>
          </a:xfrm>
          <a:prstGeom prst="rect">
            <a:avLst/>
          </a:prstGeom>
          <a:noFill/>
        </p:spPr>
        <p:txBody>
          <a:bodyPr wrap="none" rtlCol="0">
            <a:spAutoFit/>
          </a:bodyPr>
          <a:lstStyle/>
          <a:p>
            <a:r>
              <a:rPr lang="en-US" b="1" dirty="0"/>
              <a:t>(Assumes that edges into s have </a:t>
            </a:r>
            <a:r>
              <a:rPr lang="en-US" b="1"/>
              <a:t>been removed)</a:t>
            </a:r>
            <a:endParaRPr lang="en-US" b="1"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Reduction to MCF (Technical)</a:t>
            </a:r>
          </a:p>
        </p:txBody>
      </p:sp>
      <p:sp>
        <p:nvSpPr>
          <p:cNvPr id="3" name="Content Placeholder 2"/>
          <p:cNvSpPr>
            <a:spLocks noGrp="1"/>
          </p:cNvSpPr>
          <p:nvPr>
            <p:ph idx="1"/>
          </p:nvPr>
        </p:nvSpPr>
        <p:spPr/>
        <p:txBody>
          <a:bodyPr>
            <a:normAutofit fontScale="55000" lnSpcReduction="20000"/>
          </a:bodyPr>
          <a:lstStyle/>
          <a:p>
            <a:r>
              <a:rPr lang="en-US" dirty="0"/>
              <a:t>Start with an instance of the max-flow problem</a:t>
            </a:r>
          </a:p>
          <a:p>
            <a:pPr lvl="1"/>
            <a:r>
              <a:rPr lang="en-US" dirty="0"/>
              <a:t>Graph </a:t>
            </a:r>
            <a:r>
              <a:rPr lang="en-US" dirty="0">
                <a:solidFill>
                  <a:srgbClr val="3366FF"/>
                </a:solidFill>
              </a:rPr>
              <a:t>G </a:t>
            </a:r>
            <a:r>
              <a:rPr lang="en-US" dirty="0"/>
              <a:t>with edge capacities</a:t>
            </a:r>
          </a:p>
          <a:p>
            <a:pPr lvl="1"/>
            <a:r>
              <a:rPr lang="en-US" dirty="0"/>
              <a:t>Missing: edge costs; node demands</a:t>
            </a:r>
          </a:p>
          <a:p>
            <a:pPr lvl="1"/>
            <a:r>
              <a:rPr lang="en-US" dirty="0"/>
              <a:t>Set each edge cost to 0, each node demand to 0</a:t>
            </a:r>
          </a:p>
          <a:p>
            <a:pPr lvl="4"/>
            <a:endParaRPr lang="en-US" dirty="0"/>
          </a:p>
          <a:p>
            <a:r>
              <a:rPr lang="en-US" dirty="0"/>
              <a:t>Add a new edge from </a:t>
            </a:r>
            <a:r>
              <a:rPr lang="en-US" dirty="0" err="1">
                <a:solidFill>
                  <a:srgbClr val="3366FF"/>
                </a:solidFill>
              </a:rPr>
              <a:t>t</a:t>
            </a:r>
            <a:r>
              <a:rPr lang="en-US" dirty="0">
                <a:solidFill>
                  <a:srgbClr val="3366FF"/>
                </a:solidFill>
              </a:rPr>
              <a:t> </a:t>
            </a:r>
            <a:r>
              <a:rPr lang="en-US" dirty="0"/>
              <a:t>to </a:t>
            </a:r>
            <a:r>
              <a:rPr lang="en-US" dirty="0" err="1">
                <a:solidFill>
                  <a:srgbClr val="3366FF"/>
                </a:solidFill>
              </a:rPr>
              <a:t>s</a:t>
            </a:r>
            <a:r>
              <a:rPr lang="en-US" dirty="0">
                <a:solidFill>
                  <a:srgbClr val="3366FF"/>
                </a:solidFill>
              </a:rPr>
              <a:t> </a:t>
            </a:r>
            <a:r>
              <a:rPr lang="en-US" dirty="0"/>
              <a:t>of infinite capacity and cost -1, to obtain an instance of MCF</a:t>
            </a:r>
          </a:p>
          <a:p>
            <a:pPr lvl="4"/>
            <a:endParaRPr lang="en-US" dirty="0"/>
          </a:p>
          <a:p>
            <a:r>
              <a:rPr lang="en-US" dirty="0"/>
              <a:t>Intuition: MCF solution will try to minimize cost by pushing as much flow as possible from </a:t>
            </a:r>
            <a:r>
              <a:rPr lang="en-US" dirty="0" err="1">
                <a:solidFill>
                  <a:srgbClr val="3366FF"/>
                </a:solidFill>
              </a:rPr>
              <a:t>t</a:t>
            </a:r>
            <a:r>
              <a:rPr lang="en-US" dirty="0">
                <a:solidFill>
                  <a:srgbClr val="3366FF"/>
                </a:solidFill>
              </a:rPr>
              <a:t> </a:t>
            </a:r>
            <a:r>
              <a:rPr lang="en-US" dirty="0"/>
              <a:t>to </a:t>
            </a:r>
            <a:r>
              <a:rPr lang="en-US" dirty="0" err="1">
                <a:solidFill>
                  <a:srgbClr val="3366FF"/>
                </a:solidFill>
              </a:rPr>
              <a:t>s</a:t>
            </a:r>
            <a:endParaRPr lang="en-US" dirty="0">
              <a:solidFill>
                <a:srgbClr val="3366FF"/>
              </a:solidFill>
            </a:endParaRPr>
          </a:p>
          <a:p>
            <a:pPr lvl="1"/>
            <a:r>
              <a:rPr lang="en-US" dirty="0"/>
              <a:t>Since demands are all zero, this flow must travel back from </a:t>
            </a:r>
            <a:r>
              <a:rPr lang="en-US" dirty="0">
                <a:solidFill>
                  <a:srgbClr val="3366FF"/>
                </a:solidFill>
              </a:rPr>
              <a:t>s </a:t>
            </a:r>
            <a:r>
              <a:rPr lang="en-US" dirty="0"/>
              <a:t>to </a:t>
            </a:r>
            <a:r>
              <a:rPr lang="en-US" dirty="0">
                <a:solidFill>
                  <a:srgbClr val="3366FF"/>
                </a:solidFill>
              </a:rPr>
              <a:t>t </a:t>
            </a:r>
            <a:r>
              <a:rPr lang="en-US" dirty="0"/>
              <a:t>using edges in the original graph </a:t>
            </a:r>
            <a:r>
              <a:rPr lang="en-US" dirty="0">
                <a:solidFill>
                  <a:srgbClr val="3366FF"/>
                </a:solidFill>
              </a:rPr>
              <a:t>G</a:t>
            </a:r>
          </a:p>
          <a:p>
            <a:r>
              <a:rPr lang="en-US" dirty="0"/>
              <a:t>Consequence: The resulting MCF LP ends up being the same as the Max-flow LP.</a:t>
            </a:r>
          </a:p>
          <a:p>
            <a:endParaRPr lang="en-US" dirty="0"/>
          </a:p>
          <a:p>
            <a:pPr marL="0" indent="0">
              <a:buNone/>
            </a:pPr>
            <a:r>
              <a:rPr lang="en-US" b="1" dirty="0"/>
              <a:t>Hence, the Max-Flow LP on the previous slide will give an integral solution if</a:t>
            </a:r>
            <a:br>
              <a:rPr lang="en-US" b="1" dirty="0"/>
            </a:br>
            <a:endParaRPr lang="en-US" b="1" dirty="0"/>
          </a:p>
          <a:p>
            <a:pPr marL="0" indent="0">
              <a:buNone/>
            </a:pPr>
            <a:r>
              <a:rPr lang="en-US" dirty="0">
                <a:solidFill>
                  <a:srgbClr val="3366FF"/>
                </a:solidFill>
              </a:rPr>
              <a:t>	(a)	The capacities are integers</a:t>
            </a:r>
          </a:p>
          <a:p>
            <a:pPr marL="0" indent="0">
              <a:buNone/>
            </a:pPr>
            <a:r>
              <a:rPr lang="en-US" dirty="0">
                <a:solidFill>
                  <a:srgbClr val="3366FF"/>
                </a:solidFill>
              </a:rPr>
              <a:t>	(b) The LP is solved using (almost) any commercial or open-source LP solver</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5916D7-E9A1-9D3B-686F-239A5E56F6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F1EBE8-7870-C014-C424-B978D7649692}"/>
              </a:ext>
            </a:extLst>
          </p:cNvPr>
          <p:cNvSpPr>
            <a:spLocks noGrp="1"/>
          </p:cNvSpPr>
          <p:nvPr>
            <p:ph type="title"/>
          </p:nvPr>
        </p:nvSpPr>
        <p:spPr/>
        <p:txBody>
          <a:bodyPr/>
          <a:lstStyle/>
          <a:p>
            <a:r>
              <a:rPr lang="en-US" dirty="0"/>
              <a:t>HW Hints: The logarithmic trick</a:t>
            </a:r>
          </a:p>
        </p:txBody>
      </p:sp>
      <p:sp>
        <p:nvSpPr>
          <p:cNvPr id="60" name="Content Placeholder 59">
            <a:extLst>
              <a:ext uri="{FF2B5EF4-FFF2-40B4-BE49-F238E27FC236}">
                <a16:creationId xmlns:a16="http://schemas.microsoft.com/office/drawing/2014/main" id="{97700F75-9538-F24B-3A02-64BD3C6D3E29}"/>
              </a:ext>
            </a:extLst>
          </p:cNvPr>
          <p:cNvSpPr txBox="1">
            <a:spLocks noGrp="1"/>
          </p:cNvSpPr>
          <p:nvPr>
            <p:ph idx="1"/>
          </p:nvPr>
        </p:nvSpPr>
        <p:spPr>
          <a:xfrm>
            <a:off x="457200" y="1600200"/>
            <a:ext cx="8229600" cy="5269135"/>
          </a:xfrm>
          <a:prstGeom prst="rect">
            <a:avLst/>
          </a:prstGeom>
          <a:noFill/>
        </p:spPr>
        <p:txBody>
          <a:bodyPr wrap="square" rtlCol="0">
            <a:spAutoFit/>
          </a:bodyPr>
          <a:lstStyle/>
          <a:p>
            <a:r>
              <a:rPr lang="en-US" sz="2200" dirty="0"/>
              <a:t>Log (ab) = Log a + Log b</a:t>
            </a:r>
          </a:p>
          <a:p>
            <a:r>
              <a:rPr lang="en-US" sz="2200" dirty="0"/>
              <a:t>Hence, if our goal is to minimize the product of some quantity (say q(</a:t>
            </a:r>
            <a:r>
              <a:rPr lang="en-US" sz="2200" dirty="0" err="1"/>
              <a:t>v,w</a:t>
            </a:r>
            <a:r>
              <a:rPr lang="en-US" sz="2200" dirty="0"/>
              <a:t>)) along a s-t path, we can just define a cost</a:t>
            </a:r>
            <a:br>
              <a:rPr lang="en-US" sz="2200" dirty="0"/>
            </a:br>
            <a:r>
              <a:rPr lang="en-US" sz="2200" dirty="0"/>
              <a:t>                              c(</a:t>
            </a:r>
            <a:r>
              <a:rPr lang="en-US" sz="2200" dirty="0" err="1"/>
              <a:t>v,w</a:t>
            </a:r>
            <a:r>
              <a:rPr lang="en-US" sz="2200" dirty="0"/>
              <a:t>) = log (q(</a:t>
            </a:r>
            <a:r>
              <a:rPr lang="en-US" sz="2200" dirty="0" err="1"/>
              <a:t>v,w</a:t>
            </a:r>
            <a:r>
              <a:rPr lang="en-US" sz="2200" dirty="0"/>
              <a:t>))</a:t>
            </a:r>
            <a:br>
              <a:rPr lang="en-US" sz="2200" dirty="0"/>
            </a:br>
            <a:r>
              <a:rPr lang="en-US" sz="2200" dirty="0"/>
              <a:t>and solve the usual shortest path/mcf problem with this new cost.</a:t>
            </a:r>
          </a:p>
          <a:p>
            <a:r>
              <a:rPr lang="en-US" sz="2200" dirty="0"/>
              <a:t>You will use this idea twice in the HW. Here are quick hints.</a:t>
            </a:r>
          </a:p>
          <a:p>
            <a:pPr marL="800100" lvl="1" indent="-342900">
              <a:buAutoNum type="arabicParenBoth"/>
            </a:pPr>
            <a:r>
              <a:rPr lang="en-US" sz="1800" b="1" dirty="0"/>
              <a:t>To find the most reliable path</a:t>
            </a:r>
            <a:r>
              <a:rPr lang="en-US" sz="1800" dirty="0"/>
              <a:t>. Given a failure probability f(</a:t>
            </a:r>
            <a:r>
              <a:rPr lang="en-US" sz="1800" dirty="0" err="1"/>
              <a:t>v,w</a:t>
            </a:r>
            <a:r>
              <a:rPr lang="en-US" sz="1800" dirty="0"/>
              <a:t>) along each edge, the success probability of a path is the product of the success probabilities along each edge, hence set c(</a:t>
            </a:r>
            <a:r>
              <a:rPr lang="en-US" sz="1800" dirty="0" err="1"/>
              <a:t>v,w</a:t>
            </a:r>
            <a:r>
              <a:rPr lang="en-US" sz="1800" dirty="0"/>
              <a:t>) = -log(1- f(</a:t>
            </a:r>
            <a:r>
              <a:rPr lang="en-US" sz="1800" dirty="0" err="1"/>
              <a:t>v,w</a:t>
            </a:r>
            <a:r>
              <a:rPr lang="en-US" sz="1800" dirty="0"/>
              <a:t>))</a:t>
            </a:r>
            <a:br>
              <a:rPr lang="en-US" sz="1800" dirty="0"/>
            </a:br>
            <a:r>
              <a:rPr lang="en-US" sz="1800" b="1" dirty="0"/>
              <a:t>Negative Costs cycles? Not possible. </a:t>
            </a:r>
            <a:r>
              <a:rPr lang="en-US" sz="1800" dirty="0"/>
              <a:t>All edges have non-negative cost.</a:t>
            </a:r>
          </a:p>
          <a:p>
            <a:pPr marL="800100" lvl="1" indent="-342900">
              <a:buAutoNum type="arabicParenBoth"/>
            </a:pPr>
            <a:r>
              <a:rPr lang="en-US" sz="1800" b="1" dirty="0"/>
              <a:t>To do currency arbitrage.</a:t>
            </a:r>
            <a:r>
              <a:rPr lang="en-US" sz="1800" dirty="0"/>
              <a:t> You need to find a cycle of currencies where the product of the exchange rates is more than 1. Same as saying that the sum of the logs of the exchange rates is more than 0, or the sum of the negative of the log of the exchange rates is less than 0.</a:t>
            </a:r>
            <a:br>
              <a:rPr lang="en-US" sz="1800" dirty="0"/>
            </a:br>
            <a:r>
              <a:rPr lang="en-US" sz="1800" b="1" dirty="0"/>
              <a:t>Negative Costs cycles? Indicate Arbitrage.</a:t>
            </a:r>
            <a:r>
              <a:rPr lang="en-US" sz="1800" dirty="0"/>
              <a:t> Make sure capacities are set to 1.</a:t>
            </a:r>
            <a:endParaRPr lang="en-US" sz="1800" b="1" dirty="0"/>
          </a:p>
          <a:p>
            <a:pPr marL="0" indent="0">
              <a:buNone/>
            </a:pPr>
            <a:endParaRPr lang="en-US" sz="2200" dirty="0"/>
          </a:p>
        </p:txBody>
      </p:sp>
    </p:spTree>
    <p:extLst>
      <p:ext uri="{BB962C8B-B14F-4D97-AF65-F5344CB8AC3E}">
        <p14:creationId xmlns:p14="http://schemas.microsoft.com/office/powerpoint/2010/main" val="183421091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a:t>
            </a:r>
          </a:p>
        </p:txBody>
      </p:sp>
      <p:sp>
        <p:nvSpPr>
          <p:cNvPr id="3" name="Content Placeholder 2"/>
          <p:cNvSpPr>
            <a:spLocks noGrp="1"/>
          </p:cNvSpPr>
          <p:nvPr>
            <p:ph idx="1"/>
          </p:nvPr>
        </p:nvSpPr>
        <p:spPr/>
        <p:txBody>
          <a:bodyPr/>
          <a:lstStyle/>
          <a:p>
            <a:r>
              <a:rPr lang="en-US" dirty="0"/>
              <a:t>MCF is a very powerful class of LPs</a:t>
            </a:r>
          </a:p>
          <a:p>
            <a:endParaRPr lang="en-US" dirty="0"/>
          </a:p>
          <a:p>
            <a:r>
              <a:rPr lang="en-US" dirty="0"/>
              <a:t>Reducing another problem to MCF allows us to use the structure of MCF</a:t>
            </a:r>
          </a:p>
          <a:p>
            <a:endParaRPr lang="en-US" dirty="0"/>
          </a:p>
          <a:p>
            <a:r>
              <a:rPr lang="en-US" dirty="0"/>
              <a:t>Next: Duality Revisited!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5838</TotalTime>
  <Words>4207</Words>
  <Application>Microsoft Macintosh PowerPoint</Application>
  <PresentationFormat>On-screen Show (4:3)</PresentationFormat>
  <Paragraphs>1069</Paragraphs>
  <Slides>79</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79</vt:i4>
      </vt:variant>
    </vt:vector>
  </HeadingPairs>
  <TitlesOfParts>
    <vt:vector size="84" baseType="lpstr">
      <vt:lpstr>Arial</vt:lpstr>
      <vt:lpstr>Calibri</vt:lpstr>
      <vt:lpstr>Cambria Math</vt:lpstr>
      <vt:lpstr>Wingdings</vt:lpstr>
      <vt:lpstr>Office Theme</vt:lpstr>
      <vt:lpstr>MS&amp;E 214 Minimum Cost Flow LP</vt:lpstr>
      <vt:lpstr>Roadmap for Rest of the Class</vt:lpstr>
      <vt:lpstr>PowerPoint Presentation</vt:lpstr>
      <vt:lpstr>Shortest Path Problem</vt:lpstr>
      <vt:lpstr>Notation</vt:lpstr>
      <vt:lpstr>Notation</vt:lpstr>
      <vt:lpstr>Notation</vt:lpstr>
      <vt:lpstr>Notation</vt:lpstr>
      <vt:lpstr>Notation</vt:lpstr>
      <vt:lpstr>Linear Program?</vt:lpstr>
      <vt:lpstr>Linear Program?</vt:lpstr>
      <vt:lpstr>Constraints</vt:lpstr>
      <vt:lpstr>Constraints</vt:lpstr>
      <vt:lpstr>Solution for Example</vt:lpstr>
      <vt:lpstr>Minimum Cost Flow (MCF) </vt:lpstr>
      <vt:lpstr>Modeling the Network</vt:lpstr>
      <vt:lpstr>Modeling the Network</vt:lpstr>
      <vt:lpstr>Modeling the Network</vt:lpstr>
      <vt:lpstr>Modeling Demands</vt:lpstr>
      <vt:lpstr>The Linear Program</vt:lpstr>
      <vt:lpstr>The Linear Program</vt:lpstr>
      <vt:lpstr>Can Demands be Arbitrary?</vt:lpstr>
      <vt:lpstr>The Linear Program</vt:lpstr>
      <vt:lpstr>Can Demands be Arbitrary?</vt:lpstr>
      <vt:lpstr>Reduction to MCF</vt:lpstr>
      <vt:lpstr>A Simple Reduction</vt:lpstr>
      <vt:lpstr>A Simple Example</vt:lpstr>
      <vt:lpstr>A Simple Example</vt:lpstr>
      <vt:lpstr>A Simple Example</vt:lpstr>
      <vt:lpstr>Infinite Capacities?</vt:lpstr>
      <vt:lpstr>Next Steps</vt:lpstr>
      <vt:lpstr>Main Theorem</vt:lpstr>
      <vt:lpstr>Proof Sketch</vt:lpstr>
      <vt:lpstr>A Simple Example</vt:lpstr>
      <vt:lpstr>Step 1: Start With a Fractional Solution</vt:lpstr>
      <vt:lpstr>Step 2: Find a Cycle of Fractionally Used Edges</vt:lpstr>
      <vt:lpstr>Step 2: Find a Cycle of Fractionally Used Edges</vt:lpstr>
      <vt:lpstr>Step 2: Find a Cycle of Fractionally Used Edges</vt:lpstr>
      <vt:lpstr>Step 2: Find a Cycle of Fractionally Used Edges</vt:lpstr>
      <vt:lpstr>Step 2: Find a Cycle of Fractionally Used Edges</vt:lpstr>
      <vt:lpstr>Step 2: Find a Cycle of Fractionally Used Edges</vt:lpstr>
      <vt:lpstr>Step 2: Find a Cycle of Fractionally Used Edges</vt:lpstr>
      <vt:lpstr>Step 2: Find a Cycle of Fractionally Used Edges</vt:lpstr>
      <vt:lpstr>Step 2: Find a Cycle of Fractionally Used Edges</vt:lpstr>
      <vt:lpstr>Step 2: Find a Cycle of Fractionally Used Edges</vt:lpstr>
      <vt:lpstr>Step 2: Find a Cycle of Fractionally Used Edges</vt:lpstr>
      <vt:lpstr>Step 2: Find a Cycle of Fractionally Used Edges</vt:lpstr>
      <vt:lpstr>Step 2: Find a Cycle of Fractionally Used Edges</vt:lpstr>
      <vt:lpstr>Step 3: Find Two New Feasible Solutions</vt:lpstr>
      <vt:lpstr>Step 3: Find Two New Feasible Solutions</vt:lpstr>
      <vt:lpstr>Step 3: Find Two New Feasible Solutions</vt:lpstr>
      <vt:lpstr>Step 3: Find Two New Feasible Solutions</vt:lpstr>
      <vt:lpstr>Step 3: Find Two New Feasible Solutions</vt:lpstr>
      <vt:lpstr>Step 3: Find Two New Feasible Solutions</vt:lpstr>
      <vt:lpstr>Step 3: Find Two New Feasible Solutions</vt:lpstr>
      <vt:lpstr>Step 3: Find Two New Feasible Solutions</vt:lpstr>
      <vt:lpstr>Step 3: Find Two New Feasible Solutions</vt:lpstr>
      <vt:lpstr>Step 3: Find Two New Feasible Solutions</vt:lpstr>
      <vt:lpstr>PowerPoint Presentation</vt:lpstr>
      <vt:lpstr>Main Theorem</vt:lpstr>
      <vt:lpstr> Minimum Cost Flow – Two Special Cases</vt:lpstr>
      <vt:lpstr>Example: Matching</vt:lpstr>
      <vt:lpstr>Reduction to MCF</vt:lpstr>
      <vt:lpstr>Reduction to MCF</vt:lpstr>
      <vt:lpstr>Reduction to MCF</vt:lpstr>
      <vt:lpstr>Reduction to MCF</vt:lpstr>
      <vt:lpstr>Reduction to MCF</vt:lpstr>
      <vt:lpstr>Reduction to MCF</vt:lpstr>
      <vt:lpstr>Reduction to MCF</vt:lpstr>
      <vt:lpstr>Reduction to MCF</vt:lpstr>
      <vt:lpstr>Negative costs and negative cycles</vt:lpstr>
      <vt:lpstr>Basic Feasible Solutions for Matchings</vt:lpstr>
      <vt:lpstr>(s,t) Max-Flow Problem</vt:lpstr>
      <vt:lpstr>Example</vt:lpstr>
      <vt:lpstr>Max flow example</vt:lpstr>
      <vt:lpstr>LP For (s,t) Max Flow</vt:lpstr>
      <vt:lpstr>Reduction to MCF (Technical)</vt:lpstr>
      <vt:lpstr>HW Hints: The logarithmic trick</vt:lpstr>
      <vt:lpstr>Conclusion</vt:lpstr>
    </vt:vector>
  </TitlesOfParts>
  <Company>Twitter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Basic Feasible Solutions</dc:title>
  <dc:creator>Twitter</dc:creator>
  <cp:lastModifiedBy>Ashish Goel</cp:lastModifiedBy>
  <cp:revision>175</cp:revision>
  <dcterms:created xsi:type="dcterms:W3CDTF">2012-05-10T06:15:55Z</dcterms:created>
  <dcterms:modified xsi:type="dcterms:W3CDTF">2024-11-21T04:18:05Z</dcterms:modified>
</cp:coreProperties>
</file>