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256" r:id="rId2"/>
    <p:sldId id="507" r:id="rId3"/>
    <p:sldId id="516" r:id="rId4"/>
    <p:sldId id="517" r:id="rId5"/>
    <p:sldId id="518" r:id="rId6"/>
    <p:sldId id="523" r:id="rId7"/>
    <p:sldId id="524" r:id="rId8"/>
    <p:sldId id="509" r:id="rId9"/>
    <p:sldId id="520" r:id="rId10"/>
    <p:sldId id="521" r:id="rId11"/>
    <p:sldId id="522" r:id="rId12"/>
    <p:sldId id="525" r:id="rId13"/>
    <p:sldId id="413" r:id="rId14"/>
    <p:sldId id="464" r:id="rId15"/>
    <p:sldId id="465" r:id="rId16"/>
    <p:sldId id="466" r:id="rId17"/>
    <p:sldId id="467" r:id="rId18"/>
    <p:sldId id="416" r:id="rId19"/>
    <p:sldId id="468" r:id="rId20"/>
    <p:sldId id="469" r:id="rId21"/>
    <p:sldId id="470" r:id="rId22"/>
    <p:sldId id="471" r:id="rId23"/>
    <p:sldId id="472" r:id="rId24"/>
    <p:sldId id="473" r:id="rId25"/>
    <p:sldId id="415" r:id="rId26"/>
    <p:sldId id="474" r:id="rId27"/>
    <p:sldId id="475" r:id="rId28"/>
    <p:sldId id="477" r:id="rId29"/>
    <p:sldId id="476" r:id="rId30"/>
    <p:sldId id="478" r:id="rId31"/>
    <p:sldId id="479" r:id="rId32"/>
    <p:sldId id="480" r:id="rId33"/>
    <p:sldId id="481" r:id="rId34"/>
    <p:sldId id="482" r:id="rId35"/>
    <p:sldId id="491" r:id="rId36"/>
    <p:sldId id="483" r:id="rId37"/>
    <p:sldId id="484" r:id="rId38"/>
    <p:sldId id="485" r:id="rId39"/>
    <p:sldId id="486" r:id="rId40"/>
    <p:sldId id="498" r:id="rId41"/>
    <p:sldId id="487" r:id="rId42"/>
    <p:sldId id="488" r:id="rId43"/>
    <p:sldId id="490" r:id="rId44"/>
    <p:sldId id="493" r:id="rId45"/>
    <p:sldId id="495" r:id="rId46"/>
    <p:sldId id="492" r:id="rId47"/>
    <p:sldId id="496" r:id="rId48"/>
    <p:sldId id="500" r:id="rId49"/>
    <p:sldId id="503" r:id="rId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12" autoAdjust="0"/>
    <p:restoredTop sz="94726"/>
  </p:normalViewPr>
  <p:slideViewPr>
    <p:cSldViewPr snapToGrid="0" snapToObjects="1">
      <p:cViewPr>
        <p:scale>
          <a:sx n="90" d="100"/>
          <a:sy n="90" d="100"/>
        </p:scale>
        <p:origin x="2416" y="840"/>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0" d="100"/>
          <a:sy n="80" d="100"/>
        </p:scale>
        <p:origin x="-215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B01930-78EC-3C49-BE25-36D0FF14DE01}" type="datetimeFigureOut">
              <a:rPr lang="en-US" smtClean="0"/>
              <a:pPr/>
              <a:t>10/17/24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53C6FE-0FC4-5543-B3DD-BB4E3E5F347F}" type="slidenum">
              <a:rPr lang="en-US" smtClean="0"/>
              <a:pPr/>
              <a:t>‹#›</a:t>
            </a:fld>
            <a:endParaRPr lang="en-US"/>
          </a:p>
        </p:txBody>
      </p:sp>
    </p:spTree>
    <p:extLst>
      <p:ext uri="{BB962C8B-B14F-4D97-AF65-F5344CB8AC3E}">
        <p14:creationId xmlns:p14="http://schemas.microsoft.com/office/powerpoint/2010/main" val="235283309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A9DAEB5-2ADD-224F-8324-3F162BF62DA9}" type="datetimeFigureOut">
              <a:rPr lang="en-US" smtClean="0"/>
              <a:pPr/>
              <a:t>10/17/24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9DAEB5-2ADD-224F-8324-3F162BF62DA9}" type="datetimeFigureOut">
              <a:rPr lang="en-US" smtClean="0"/>
              <a:pPr/>
              <a:t>10/17/24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9DAEB5-2ADD-224F-8324-3F162BF62DA9}" type="datetimeFigureOut">
              <a:rPr lang="en-US" smtClean="0"/>
              <a:pPr/>
              <a:t>10/17/24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9DAEB5-2ADD-224F-8324-3F162BF62DA9}" type="datetimeFigureOut">
              <a:rPr lang="en-US" smtClean="0"/>
              <a:pPr/>
              <a:t>10/17/24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9DAEB5-2ADD-224F-8324-3F162BF62DA9}" type="datetimeFigureOut">
              <a:rPr lang="en-US" smtClean="0"/>
              <a:pPr/>
              <a:t>10/17/24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9DAEB5-2ADD-224F-8324-3F162BF62DA9}" type="datetimeFigureOut">
              <a:rPr lang="en-US" smtClean="0"/>
              <a:pPr/>
              <a:t>10/17/24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9DAEB5-2ADD-224F-8324-3F162BF62DA9}" type="datetimeFigureOut">
              <a:rPr lang="en-US" smtClean="0"/>
              <a:pPr/>
              <a:t>10/17/24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DAEB5-2ADD-224F-8324-3F162BF62DA9}" type="datetimeFigureOut">
              <a:rPr lang="en-US" smtClean="0"/>
              <a:pPr/>
              <a:t>10/17/24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DAEB5-2ADD-224F-8324-3F162BF62DA9}" type="datetimeFigureOut">
              <a:rPr lang="en-US" smtClean="0"/>
              <a:pPr/>
              <a:t>10/17/24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9DAEB5-2ADD-224F-8324-3F162BF62DA9}" type="datetimeFigureOut">
              <a:rPr lang="en-US" smtClean="0"/>
              <a:pPr/>
              <a:t>10/17/24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9DAEB5-2ADD-224F-8324-3F162BF62DA9}" type="datetimeFigureOut">
              <a:rPr lang="en-US" smtClean="0"/>
              <a:pPr/>
              <a:t>10/17/24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F1008E-1FB1-984F-9249-CBE3D8BE196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9DAEB5-2ADD-224F-8324-3F162BF62DA9}" type="datetimeFigureOut">
              <a:rPr lang="en-US" smtClean="0"/>
              <a:pPr/>
              <a:t>10/17/24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F1008E-1FB1-984F-9249-CBE3D8BE196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accent2">
              <a:lumMod val="75000"/>
            </a:schemeClr>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Regression and Quadratic Programming</a:t>
            </a:r>
          </a:p>
        </p:txBody>
      </p:sp>
      <p:sp>
        <p:nvSpPr>
          <p:cNvPr id="3" name="Subtitle 2"/>
          <p:cNvSpPr>
            <a:spLocks noGrp="1"/>
          </p:cNvSpPr>
          <p:nvPr>
            <p:ph type="subTitle" idx="1"/>
          </p:nvPr>
        </p:nvSpPr>
        <p:spPr/>
        <p:txBody>
          <a:bodyPr/>
          <a:lstStyle/>
          <a:p>
            <a:r>
              <a:rPr lang="en-US" dirty="0" err="1"/>
              <a:t>Ashish</a:t>
            </a:r>
            <a:r>
              <a:rPr lang="en-US" dirty="0"/>
              <a:t> </a:t>
            </a:r>
            <a:r>
              <a:rPr lang="en-US" dirty="0" err="1"/>
              <a:t>Goel</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Regression</a:t>
            </a:r>
          </a:p>
        </p:txBody>
      </p:sp>
      <p:sp>
        <p:nvSpPr>
          <p:cNvPr id="3" name="Content Placeholder 2"/>
          <p:cNvSpPr>
            <a:spLocks noGrp="1"/>
          </p:cNvSpPr>
          <p:nvPr>
            <p:ph idx="1"/>
          </p:nvPr>
        </p:nvSpPr>
        <p:spPr/>
        <p:txBody>
          <a:bodyPr>
            <a:normAutofit fontScale="77500" lnSpcReduction="20000"/>
          </a:bodyPr>
          <a:lstStyle/>
          <a:p>
            <a:r>
              <a:rPr lang="en-US" dirty="0"/>
              <a:t>Given a set of K data points, where each data point has </a:t>
            </a:r>
            <a:r>
              <a:rPr lang="en-US" dirty="0">
                <a:solidFill>
                  <a:srgbClr val="00B050"/>
                </a:solidFill>
              </a:rPr>
              <a:t>d</a:t>
            </a:r>
            <a:r>
              <a:rPr lang="en-US" dirty="0"/>
              <a:t> features </a:t>
            </a:r>
            <a:r>
              <a:rPr lang="en-US" dirty="0">
                <a:solidFill>
                  <a:srgbClr val="00B050"/>
                </a:solidFill>
              </a:rPr>
              <a:t>x</a:t>
            </a:r>
            <a:r>
              <a:rPr lang="en-US" baseline="-25000" dirty="0">
                <a:solidFill>
                  <a:srgbClr val="00B050"/>
                </a:solidFill>
              </a:rPr>
              <a:t>i</a:t>
            </a:r>
            <a:r>
              <a:rPr lang="en-US" dirty="0"/>
              <a:t> and an outcome </a:t>
            </a:r>
            <a:r>
              <a:rPr lang="en-US" dirty="0" err="1">
                <a:solidFill>
                  <a:srgbClr val="00B050"/>
                </a:solidFill>
              </a:rPr>
              <a:t>y</a:t>
            </a:r>
            <a:r>
              <a:rPr lang="en-US" baseline="-25000" dirty="0" err="1">
                <a:solidFill>
                  <a:srgbClr val="00B050"/>
                </a:solidFill>
              </a:rPr>
              <a:t>i</a:t>
            </a:r>
            <a:endParaRPr lang="en-US" dirty="0">
              <a:solidFill>
                <a:srgbClr val="00B050"/>
              </a:solidFill>
            </a:endParaRPr>
          </a:p>
          <a:p>
            <a:pPr lvl="1"/>
            <a:r>
              <a:rPr lang="en-US" dirty="0"/>
              <a:t>Note that </a:t>
            </a:r>
            <a:r>
              <a:rPr lang="en-US" dirty="0">
                <a:solidFill>
                  <a:srgbClr val="00B050"/>
                </a:solidFill>
              </a:rPr>
              <a:t>x</a:t>
            </a:r>
            <a:r>
              <a:rPr lang="en-US" baseline="-25000" dirty="0">
                <a:solidFill>
                  <a:srgbClr val="00B050"/>
                </a:solidFill>
              </a:rPr>
              <a:t>i</a:t>
            </a:r>
            <a:r>
              <a:rPr lang="en-US" baseline="-25000" dirty="0"/>
              <a:t> </a:t>
            </a:r>
            <a:r>
              <a:rPr lang="en-US" dirty="0"/>
              <a:t>is a d-dimensional vector whereas </a:t>
            </a:r>
            <a:r>
              <a:rPr lang="en-US" dirty="0" err="1">
                <a:solidFill>
                  <a:srgbClr val="00B050"/>
                </a:solidFill>
              </a:rPr>
              <a:t>y</a:t>
            </a:r>
            <a:r>
              <a:rPr lang="en-US" baseline="-25000" dirty="0" err="1">
                <a:solidFill>
                  <a:srgbClr val="00B050"/>
                </a:solidFill>
              </a:rPr>
              <a:t>i</a:t>
            </a:r>
            <a:r>
              <a:rPr lang="en-US" baseline="-25000" dirty="0"/>
              <a:t> </a:t>
            </a:r>
            <a:r>
              <a:rPr lang="en-US" dirty="0"/>
              <a:t>is a scalar</a:t>
            </a:r>
          </a:p>
          <a:p>
            <a:r>
              <a:rPr lang="en-US" dirty="0"/>
              <a:t>Goal: make a model based on data that can be used to estimate/predict the values of the outcome variable for other data points where you know the features but not the outcome</a:t>
            </a:r>
          </a:p>
          <a:p>
            <a:r>
              <a:rPr lang="en-US" dirty="0"/>
              <a:t>Example: Predict risk of breast cancer or prostate cancer in the next five years given height, weight, age, race, family history, and blood test results</a:t>
            </a:r>
          </a:p>
          <a:p>
            <a:pPr lvl="1"/>
            <a:r>
              <a:rPr lang="en-US" dirty="0"/>
              <a:t>Lots of data points from patients who underwent the same tests 5 or more years ago</a:t>
            </a:r>
          </a:p>
          <a:p>
            <a:pPr lvl="1"/>
            <a:r>
              <a:rPr lang="en-US" dirty="0"/>
              <a:t>Another simple example: predicting stride length (last class)</a:t>
            </a:r>
          </a:p>
        </p:txBody>
      </p:sp>
    </p:spTree>
    <p:extLst>
      <p:ext uri="{BB962C8B-B14F-4D97-AF65-F5344CB8AC3E}">
        <p14:creationId xmlns:p14="http://schemas.microsoft.com/office/powerpoint/2010/main" val="762986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Linear Regression</a:t>
            </a:r>
          </a:p>
        </p:txBody>
      </p:sp>
      <p:sp>
        <p:nvSpPr>
          <p:cNvPr id="3" name="Content Placeholder 2"/>
          <p:cNvSpPr>
            <a:spLocks noGrp="1"/>
          </p:cNvSpPr>
          <p:nvPr>
            <p:ph idx="1"/>
          </p:nvPr>
        </p:nvSpPr>
        <p:spPr/>
        <p:txBody>
          <a:bodyPr>
            <a:normAutofit fontScale="85000" lnSpcReduction="10000"/>
          </a:bodyPr>
          <a:lstStyle/>
          <a:p>
            <a:r>
              <a:rPr lang="en-US" dirty="0"/>
              <a:t>Let </a:t>
            </a:r>
            <a:r>
              <a:rPr lang="en-US" dirty="0">
                <a:solidFill>
                  <a:srgbClr val="008000"/>
                </a:solidFill>
              </a:rPr>
              <a:t>f</a:t>
            </a:r>
            <a:r>
              <a:rPr lang="en-US" dirty="0"/>
              <a:t> be an unknown real-valued function defined on points in </a:t>
            </a:r>
            <a:r>
              <a:rPr lang="en-US" dirty="0">
                <a:solidFill>
                  <a:srgbClr val="008000"/>
                </a:solidFill>
              </a:rPr>
              <a:t>d</a:t>
            </a:r>
            <a:r>
              <a:rPr lang="en-US" dirty="0"/>
              <a:t> dimensions. We are given the value of </a:t>
            </a:r>
            <a:r>
              <a:rPr lang="en-US" dirty="0">
                <a:solidFill>
                  <a:srgbClr val="008000"/>
                </a:solidFill>
              </a:rPr>
              <a:t>f</a:t>
            </a:r>
            <a:r>
              <a:rPr lang="en-US" dirty="0"/>
              <a:t> on </a:t>
            </a:r>
            <a:r>
              <a:rPr lang="en-US" dirty="0">
                <a:solidFill>
                  <a:srgbClr val="008000"/>
                </a:solidFill>
              </a:rPr>
              <a:t>K</a:t>
            </a:r>
            <a:r>
              <a:rPr lang="en-US" dirty="0"/>
              <a:t> points, </a:t>
            </a:r>
            <a:r>
              <a:rPr lang="en-US" b="1" dirty="0">
                <a:solidFill>
                  <a:srgbClr val="008000"/>
                </a:solidFill>
              </a:rPr>
              <a:t>x</a:t>
            </a:r>
            <a:r>
              <a:rPr lang="en-US" baseline="-25000" dirty="0">
                <a:solidFill>
                  <a:srgbClr val="008000"/>
                </a:solidFill>
              </a:rPr>
              <a:t>1</a:t>
            </a:r>
            <a:r>
              <a:rPr lang="en-US" dirty="0">
                <a:solidFill>
                  <a:srgbClr val="008000"/>
                </a:solidFill>
              </a:rPr>
              <a:t>, </a:t>
            </a:r>
            <a:r>
              <a:rPr lang="en-US" b="1" dirty="0">
                <a:solidFill>
                  <a:srgbClr val="008000"/>
                </a:solidFill>
              </a:rPr>
              <a:t>x</a:t>
            </a:r>
            <a:r>
              <a:rPr lang="en-US" baseline="-25000" dirty="0">
                <a:solidFill>
                  <a:srgbClr val="008000"/>
                </a:solidFill>
              </a:rPr>
              <a:t>2</a:t>
            </a:r>
            <a:r>
              <a:rPr lang="en-US" dirty="0">
                <a:solidFill>
                  <a:srgbClr val="008000"/>
                </a:solidFill>
              </a:rPr>
              <a:t>, …, </a:t>
            </a:r>
            <a:r>
              <a:rPr lang="en-US" b="1" dirty="0" err="1">
                <a:solidFill>
                  <a:srgbClr val="008000"/>
                </a:solidFill>
              </a:rPr>
              <a:t>x</a:t>
            </a:r>
            <a:r>
              <a:rPr lang="en-US" baseline="-25000" dirty="0" err="1">
                <a:solidFill>
                  <a:srgbClr val="008000"/>
                </a:solidFill>
              </a:rPr>
              <a:t>K</a:t>
            </a:r>
            <a:r>
              <a:rPr lang="en-US" dirty="0"/>
              <a:t>, where each </a:t>
            </a:r>
            <a:r>
              <a:rPr lang="en-US" b="1" dirty="0">
                <a:solidFill>
                  <a:srgbClr val="008000"/>
                </a:solidFill>
              </a:rPr>
              <a:t>x</a:t>
            </a:r>
            <a:r>
              <a:rPr lang="en-US" baseline="-25000" dirty="0">
                <a:solidFill>
                  <a:srgbClr val="008000"/>
                </a:solidFill>
              </a:rPr>
              <a:t>i</a:t>
            </a:r>
            <a:r>
              <a:rPr lang="en-US" dirty="0"/>
              <a:t> is </a:t>
            </a:r>
            <a:r>
              <a:rPr lang="en-US" dirty="0">
                <a:solidFill>
                  <a:srgbClr val="008000"/>
                </a:solidFill>
              </a:rPr>
              <a:t>d ×  1</a:t>
            </a:r>
            <a:br>
              <a:rPr lang="en-US" dirty="0">
                <a:solidFill>
                  <a:srgbClr val="008000"/>
                </a:solidFill>
              </a:rPr>
            </a:br>
            <a:r>
              <a:rPr lang="en-US" dirty="0"/>
              <a:t>			</a:t>
            </a:r>
            <a:r>
              <a:rPr lang="en-US" dirty="0">
                <a:solidFill>
                  <a:srgbClr val="008000"/>
                </a:solidFill>
              </a:rPr>
              <a:t>f(</a:t>
            </a:r>
            <a:r>
              <a:rPr lang="en-US" b="1" dirty="0">
                <a:solidFill>
                  <a:srgbClr val="008000"/>
                </a:solidFill>
              </a:rPr>
              <a:t>x</a:t>
            </a:r>
            <a:r>
              <a:rPr lang="en-US" baseline="-25000" dirty="0">
                <a:solidFill>
                  <a:srgbClr val="008000"/>
                </a:solidFill>
              </a:rPr>
              <a:t>i</a:t>
            </a:r>
            <a:r>
              <a:rPr lang="en-US" dirty="0">
                <a:solidFill>
                  <a:srgbClr val="008000"/>
                </a:solidFill>
              </a:rPr>
              <a:t>) = </a:t>
            </a:r>
            <a:r>
              <a:rPr lang="en-US" dirty="0" err="1">
                <a:solidFill>
                  <a:srgbClr val="008000"/>
                </a:solidFill>
              </a:rPr>
              <a:t>y</a:t>
            </a:r>
            <a:r>
              <a:rPr lang="en-US" baseline="-25000" dirty="0" err="1">
                <a:solidFill>
                  <a:srgbClr val="008000"/>
                </a:solidFill>
              </a:rPr>
              <a:t>i</a:t>
            </a:r>
            <a:endParaRPr lang="en-US" dirty="0">
              <a:solidFill>
                <a:srgbClr val="008000"/>
              </a:solidFill>
            </a:endParaRPr>
          </a:p>
          <a:p>
            <a:r>
              <a:rPr lang="en-US" dirty="0"/>
              <a:t>Goal: Find the best linear estimator of </a:t>
            </a:r>
            <a:r>
              <a:rPr lang="en-US" dirty="0">
                <a:solidFill>
                  <a:srgbClr val="008000"/>
                </a:solidFill>
              </a:rPr>
              <a:t>f</a:t>
            </a:r>
          </a:p>
          <a:p>
            <a:r>
              <a:rPr lang="en-US" dirty="0"/>
              <a:t>Linear estimator: Approximate </a:t>
            </a:r>
            <a:r>
              <a:rPr lang="en-US" dirty="0">
                <a:solidFill>
                  <a:srgbClr val="008000"/>
                </a:solidFill>
              </a:rPr>
              <a:t>f(</a:t>
            </a:r>
            <a:r>
              <a:rPr lang="en-US" b="1" dirty="0">
                <a:solidFill>
                  <a:srgbClr val="008000"/>
                </a:solidFill>
              </a:rPr>
              <a:t>x</a:t>
            </a:r>
            <a:r>
              <a:rPr lang="en-US" dirty="0">
                <a:solidFill>
                  <a:srgbClr val="008000"/>
                </a:solidFill>
              </a:rPr>
              <a:t>) as </a:t>
            </a:r>
            <a:r>
              <a:rPr lang="en-US" b="1" dirty="0" err="1">
                <a:solidFill>
                  <a:srgbClr val="008000"/>
                </a:solidFill>
              </a:rPr>
              <a:t>x</a:t>
            </a:r>
            <a:r>
              <a:rPr lang="en-US" baseline="30000" dirty="0" err="1">
                <a:solidFill>
                  <a:srgbClr val="008000"/>
                </a:solidFill>
              </a:rPr>
              <a:t>T</a:t>
            </a:r>
            <a:r>
              <a:rPr lang="en-US" b="1" dirty="0" err="1">
                <a:solidFill>
                  <a:srgbClr val="008000"/>
                </a:solidFill>
              </a:rPr>
              <a:t>p</a:t>
            </a:r>
            <a:r>
              <a:rPr lang="en-US" dirty="0">
                <a:solidFill>
                  <a:srgbClr val="008000"/>
                </a:solidFill>
              </a:rPr>
              <a:t> + q</a:t>
            </a:r>
          </a:p>
          <a:p>
            <a:pPr lvl="1"/>
            <a:r>
              <a:rPr lang="en-US" b="1" dirty="0">
                <a:solidFill>
                  <a:srgbClr val="008000"/>
                </a:solidFill>
              </a:rPr>
              <a:t>p</a:t>
            </a:r>
            <a:r>
              <a:rPr lang="en-US" dirty="0">
                <a:solidFill>
                  <a:srgbClr val="008000"/>
                </a:solidFill>
              </a:rPr>
              <a:t> </a:t>
            </a:r>
            <a:r>
              <a:rPr lang="en-US" dirty="0"/>
              <a:t>and </a:t>
            </a:r>
            <a:r>
              <a:rPr lang="en-US" dirty="0">
                <a:solidFill>
                  <a:srgbClr val="008000"/>
                </a:solidFill>
              </a:rPr>
              <a:t>q</a:t>
            </a:r>
            <a:r>
              <a:rPr lang="en-US" dirty="0"/>
              <a:t> are decision variables, (</a:t>
            </a:r>
            <a:r>
              <a:rPr lang="en-US" b="1" dirty="0">
                <a:solidFill>
                  <a:srgbClr val="008000"/>
                </a:solidFill>
              </a:rPr>
              <a:t>p</a:t>
            </a:r>
            <a:r>
              <a:rPr lang="en-US" dirty="0"/>
              <a:t> is </a:t>
            </a:r>
            <a:r>
              <a:rPr lang="en-US" dirty="0">
                <a:solidFill>
                  <a:srgbClr val="008000"/>
                </a:solidFill>
              </a:rPr>
              <a:t>d × 1</a:t>
            </a:r>
            <a:r>
              <a:rPr lang="en-US" dirty="0"/>
              <a:t>, </a:t>
            </a:r>
            <a:r>
              <a:rPr lang="en-US" dirty="0">
                <a:solidFill>
                  <a:srgbClr val="008000"/>
                </a:solidFill>
              </a:rPr>
              <a:t>q</a:t>
            </a:r>
            <a:r>
              <a:rPr lang="en-US" dirty="0"/>
              <a:t> is scalar)</a:t>
            </a:r>
          </a:p>
          <a:p>
            <a:pPr lvl="1"/>
            <a:r>
              <a:rPr lang="en-US" b="1" dirty="0">
                <a:solidFill>
                  <a:srgbClr val="008000"/>
                </a:solidFill>
              </a:rPr>
              <a:t>p</a:t>
            </a:r>
            <a:r>
              <a:rPr lang="en-US" dirty="0"/>
              <a:t> is often known as the coefficients, and </a:t>
            </a:r>
            <a:r>
              <a:rPr lang="en-US" dirty="0">
                <a:solidFill>
                  <a:srgbClr val="008000"/>
                </a:solidFill>
              </a:rPr>
              <a:t>q </a:t>
            </a:r>
            <a:r>
              <a:rPr lang="en-US" dirty="0"/>
              <a:t>as the intercept/shift</a:t>
            </a:r>
          </a:p>
          <a:p>
            <a:r>
              <a:rPr lang="en-US" dirty="0"/>
              <a:t>Error of the linear estimator for </a:t>
            </a:r>
            <a:r>
              <a:rPr lang="en-US" b="1" dirty="0">
                <a:solidFill>
                  <a:srgbClr val="008000"/>
                </a:solidFill>
              </a:rPr>
              <a:t>x</a:t>
            </a:r>
            <a:r>
              <a:rPr lang="en-US" baseline="-25000" dirty="0">
                <a:solidFill>
                  <a:srgbClr val="008000"/>
                </a:solidFill>
              </a:rPr>
              <a:t>i</a:t>
            </a:r>
            <a:r>
              <a:rPr lang="en-US" dirty="0"/>
              <a:t> is denoted </a:t>
            </a:r>
            <a:r>
              <a:rPr lang="en-US" dirty="0" err="1">
                <a:solidFill>
                  <a:srgbClr val="008000"/>
                </a:solidFill>
              </a:rPr>
              <a:t>Δ</a:t>
            </a:r>
            <a:r>
              <a:rPr lang="en-US" baseline="-25000" dirty="0" err="1">
                <a:solidFill>
                  <a:srgbClr val="008000"/>
                </a:solidFill>
              </a:rPr>
              <a:t>i</a:t>
            </a:r>
            <a:br>
              <a:rPr lang="en-US" dirty="0">
                <a:solidFill>
                  <a:srgbClr val="008000"/>
                </a:solidFill>
              </a:rPr>
            </a:br>
            <a:r>
              <a:rPr lang="en-US" dirty="0"/>
              <a:t>			</a:t>
            </a:r>
            <a:r>
              <a:rPr lang="en-US" dirty="0" err="1">
                <a:solidFill>
                  <a:srgbClr val="008000"/>
                </a:solidFill>
              </a:rPr>
              <a:t>Δ</a:t>
            </a:r>
            <a:r>
              <a:rPr lang="en-US" baseline="-25000" dirty="0" err="1">
                <a:solidFill>
                  <a:srgbClr val="008000"/>
                </a:solidFill>
              </a:rPr>
              <a:t>i</a:t>
            </a:r>
            <a:r>
              <a:rPr lang="en-US" dirty="0">
                <a:solidFill>
                  <a:srgbClr val="008000"/>
                </a:solidFill>
              </a:rPr>
              <a:t> = (</a:t>
            </a:r>
            <a:r>
              <a:rPr lang="en-US" b="1" dirty="0">
                <a:solidFill>
                  <a:srgbClr val="008000"/>
                </a:solidFill>
              </a:rPr>
              <a:t>x</a:t>
            </a:r>
            <a:r>
              <a:rPr lang="en-US" b="1" baseline="-25000" dirty="0">
                <a:solidFill>
                  <a:srgbClr val="008000"/>
                </a:solidFill>
              </a:rPr>
              <a:t>i</a:t>
            </a:r>
            <a:r>
              <a:rPr lang="en-US" dirty="0">
                <a:solidFill>
                  <a:srgbClr val="008000"/>
                </a:solidFill>
              </a:rPr>
              <a:t>)</a:t>
            </a:r>
            <a:r>
              <a:rPr lang="en-US" baseline="30000" dirty="0" err="1">
                <a:solidFill>
                  <a:srgbClr val="008000"/>
                </a:solidFill>
              </a:rPr>
              <a:t>T</a:t>
            </a:r>
            <a:r>
              <a:rPr lang="en-US" b="1" dirty="0" err="1">
                <a:solidFill>
                  <a:srgbClr val="008000"/>
                </a:solidFill>
              </a:rPr>
              <a:t>p</a:t>
            </a:r>
            <a:r>
              <a:rPr lang="en-US" dirty="0">
                <a:solidFill>
                  <a:srgbClr val="008000"/>
                </a:solidFill>
              </a:rPr>
              <a:t> + q - </a:t>
            </a:r>
            <a:r>
              <a:rPr lang="en-US" dirty="0" err="1">
                <a:solidFill>
                  <a:srgbClr val="008000"/>
                </a:solidFill>
              </a:rPr>
              <a:t>y</a:t>
            </a:r>
            <a:r>
              <a:rPr lang="en-US" baseline="-25000" dirty="0" err="1">
                <a:solidFill>
                  <a:srgbClr val="008000"/>
                </a:solidFill>
              </a:rPr>
              <a:t>i</a:t>
            </a:r>
            <a:endParaRPr lang="en-US" dirty="0">
              <a:solidFill>
                <a:srgbClr val="008000"/>
              </a:solidFill>
            </a:endParaRPr>
          </a:p>
          <a:p>
            <a:endParaRPr lang="en-US" dirty="0"/>
          </a:p>
        </p:txBody>
      </p:sp>
    </p:spTree>
    <p:extLst>
      <p:ext uri="{BB962C8B-B14F-4D97-AF65-F5344CB8AC3E}">
        <p14:creationId xmlns:p14="http://schemas.microsoft.com/office/powerpoint/2010/main" val="2751901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Regression</a:t>
            </a:r>
          </a:p>
        </p:txBody>
      </p:sp>
      <p:sp>
        <p:nvSpPr>
          <p:cNvPr id="3" name="Content Placeholder 2"/>
          <p:cNvSpPr>
            <a:spLocks noGrp="1"/>
          </p:cNvSpPr>
          <p:nvPr>
            <p:ph idx="1"/>
          </p:nvPr>
        </p:nvSpPr>
        <p:spPr/>
        <p:txBody>
          <a:bodyPr/>
          <a:lstStyle/>
          <a:p>
            <a:r>
              <a:rPr lang="en-US" dirty="0"/>
              <a:t>Best linear estimator: one which minimizes the error</a:t>
            </a:r>
          </a:p>
          <a:p>
            <a:pPr lvl="1"/>
            <a:r>
              <a:rPr lang="en-US" dirty="0"/>
              <a:t>Individual error for </a:t>
            </a:r>
            <a:r>
              <a:rPr lang="en-US" b="1" dirty="0">
                <a:solidFill>
                  <a:srgbClr val="008000"/>
                </a:solidFill>
              </a:rPr>
              <a:t>x</a:t>
            </a:r>
            <a:r>
              <a:rPr lang="en-US" baseline="-25000" dirty="0">
                <a:solidFill>
                  <a:srgbClr val="008000"/>
                </a:solidFill>
              </a:rPr>
              <a:t>i</a:t>
            </a:r>
            <a:r>
              <a:rPr lang="en-US" dirty="0"/>
              <a:t>: </a:t>
            </a:r>
            <a:r>
              <a:rPr lang="en-US" dirty="0" err="1">
                <a:solidFill>
                  <a:srgbClr val="008000"/>
                </a:solidFill>
              </a:rPr>
              <a:t>Δ</a:t>
            </a:r>
            <a:r>
              <a:rPr lang="en-US" baseline="-25000" dirty="0" err="1">
                <a:solidFill>
                  <a:srgbClr val="008000"/>
                </a:solidFill>
              </a:rPr>
              <a:t>i</a:t>
            </a:r>
            <a:endParaRPr lang="en-US" dirty="0">
              <a:solidFill>
                <a:srgbClr val="008000"/>
              </a:solidFill>
            </a:endParaRPr>
          </a:p>
          <a:p>
            <a:pPr lvl="1"/>
            <a:r>
              <a:rPr lang="en-US" dirty="0"/>
              <a:t>Overall error: Multiple formulas; one commonly used formula is the sum of the squares of the individual errors</a:t>
            </a:r>
          </a:p>
          <a:p>
            <a:pPr marL="0" lvl="1" indent="0">
              <a:buNone/>
            </a:pPr>
            <a:r>
              <a:rPr lang="en-US" baseline="30000" dirty="0"/>
              <a:t>			</a:t>
            </a:r>
          </a:p>
        </p:txBody>
      </p:sp>
    </p:spTree>
    <p:extLst>
      <p:ext uri="{BB962C8B-B14F-4D97-AF65-F5344CB8AC3E}">
        <p14:creationId xmlns:p14="http://schemas.microsoft.com/office/powerpoint/2010/main" val="863111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Least Squares Regression</a:t>
            </a:r>
          </a:p>
        </p:txBody>
      </p:sp>
      <p:sp>
        <p:nvSpPr>
          <p:cNvPr id="3" name="Content Placeholder 2"/>
          <p:cNvSpPr>
            <a:spLocks noGrp="1"/>
          </p:cNvSpPr>
          <p:nvPr>
            <p:ph idx="1"/>
          </p:nvPr>
        </p:nvSpPr>
        <p:spPr/>
        <p:txBody>
          <a:bodyPr>
            <a:normAutofit/>
          </a:bodyPr>
          <a:lstStyle/>
          <a:p>
            <a:pPr marL="0" lvl="1" indent="0">
              <a:buNone/>
            </a:pPr>
            <a:r>
              <a:rPr lang="en-US" sz="3200" dirty="0">
                <a:solidFill>
                  <a:srgbClr val="008000"/>
                </a:solidFill>
              </a:rPr>
              <a:t>Minimize </a:t>
            </a:r>
            <a:r>
              <a:rPr lang="en-US" sz="3200" dirty="0" err="1">
                <a:solidFill>
                  <a:srgbClr val="008000"/>
                </a:solidFill>
              </a:rPr>
              <a:t>Σ</a:t>
            </a:r>
            <a:r>
              <a:rPr lang="en-US" sz="3200" baseline="-25000" dirty="0" err="1">
                <a:solidFill>
                  <a:srgbClr val="008000"/>
                </a:solidFill>
              </a:rPr>
              <a:t>i</a:t>
            </a:r>
            <a:r>
              <a:rPr lang="en-US" sz="3200" dirty="0">
                <a:solidFill>
                  <a:srgbClr val="008000"/>
                </a:solidFill>
              </a:rPr>
              <a:t> (</a:t>
            </a:r>
            <a:r>
              <a:rPr lang="en-US" sz="3200" dirty="0" err="1">
                <a:solidFill>
                  <a:srgbClr val="008000"/>
                </a:solidFill>
              </a:rPr>
              <a:t>Δ</a:t>
            </a:r>
            <a:r>
              <a:rPr lang="en-US" sz="3200" baseline="-25000" dirty="0" err="1">
                <a:solidFill>
                  <a:srgbClr val="008000"/>
                </a:solidFill>
              </a:rPr>
              <a:t>i</a:t>
            </a:r>
            <a:r>
              <a:rPr lang="en-US" sz="3200" dirty="0">
                <a:solidFill>
                  <a:srgbClr val="008000"/>
                </a:solidFill>
              </a:rPr>
              <a:t>)</a:t>
            </a:r>
            <a:r>
              <a:rPr lang="en-US" sz="3200" baseline="30000" dirty="0">
                <a:solidFill>
                  <a:srgbClr val="008000"/>
                </a:solidFill>
              </a:rPr>
              <a:t>2</a:t>
            </a:r>
            <a:br>
              <a:rPr lang="en-US" sz="3200" baseline="30000" dirty="0">
                <a:solidFill>
                  <a:srgbClr val="008000"/>
                </a:solidFill>
              </a:rPr>
            </a:br>
            <a:br>
              <a:rPr lang="en-US" sz="3200" baseline="30000" dirty="0">
                <a:solidFill>
                  <a:srgbClr val="008000"/>
                </a:solidFill>
              </a:rPr>
            </a:br>
            <a:r>
              <a:rPr lang="en-US" sz="3200" baseline="30000" dirty="0">
                <a:solidFill>
                  <a:srgbClr val="008000"/>
                </a:solidFill>
              </a:rPr>
              <a:t>		</a:t>
            </a:r>
            <a:r>
              <a:rPr lang="en-US" sz="3200" dirty="0" err="1">
                <a:solidFill>
                  <a:srgbClr val="008000"/>
                </a:solidFill>
              </a:rPr>
              <a:t>s.t.</a:t>
            </a:r>
            <a:endParaRPr lang="en-US" sz="3200" dirty="0">
              <a:solidFill>
                <a:srgbClr val="008000"/>
              </a:solidFill>
            </a:endParaRPr>
          </a:p>
          <a:p>
            <a:pPr marL="0" indent="0">
              <a:buNone/>
            </a:pPr>
            <a:r>
              <a:rPr lang="en-US" dirty="0">
                <a:solidFill>
                  <a:srgbClr val="008000"/>
                </a:solidFill>
              </a:rPr>
              <a:t>		For all </a:t>
            </a:r>
            <a:r>
              <a:rPr lang="en-US" dirty="0" err="1">
                <a:solidFill>
                  <a:srgbClr val="008000"/>
                </a:solidFill>
              </a:rPr>
              <a:t>i</a:t>
            </a:r>
            <a:r>
              <a:rPr lang="en-US" dirty="0">
                <a:solidFill>
                  <a:srgbClr val="008000"/>
                </a:solidFill>
              </a:rPr>
              <a:t> in {1..K}: </a:t>
            </a:r>
            <a:r>
              <a:rPr lang="en-US" dirty="0" err="1">
                <a:solidFill>
                  <a:srgbClr val="008000"/>
                </a:solidFill>
              </a:rPr>
              <a:t>Δ</a:t>
            </a:r>
            <a:r>
              <a:rPr lang="en-US" baseline="-25000" dirty="0" err="1">
                <a:solidFill>
                  <a:srgbClr val="008000"/>
                </a:solidFill>
              </a:rPr>
              <a:t>i</a:t>
            </a:r>
            <a:r>
              <a:rPr lang="en-US" dirty="0">
                <a:solidFill>
                  <a:srgbClr val="008000"/>
                </a:solidFill>
              </a:rPr>
              <a:t> = (</a:t>
            </a:r>
            <a:r>
              <a:rPr lang="en-US" b="1" dirty="0">
                <a:solidFill>
                  <a:srgbClr val="008000"/>
                </a:solidFill>
              </a:rPr>
              <a:t>x</a:t>
            </a:r>
            <a:r>
              <a:rPr lang="en-US" baseline="-25000" dirty="0">
                <a:solidFill>
                  <a:srgbClr val="008000"/>
                </a:solidFill>
              </a:rPr>
              <a:t>i</a:t>
            </a:r>
            <a:r>
              <a:rPr lang="en-US" dirty="0">
                <a:solidFill>
                  <a:srgbClr val="008000"/>
                </a:solidFill>
              </a:rPr>
              <a:t>)</a:t>
            </a:r>
            <a:r>
              <a:rPr lang="en-US" baseline="30000" dirty="0" err="1">
                <a:solidFill>
                  <a:srgbClr val="008000"/>
                </a:solidFill>
              </a:rPr>
              <a:t>T</a:t>
            </a:r>
            <a:r>
              <a:rPr lang="en-US" b="1" dirty="0" err="1">
                <a:solidFill>
                  <a:srgbClr val="008000"/>
                </a:solidFill>
              </a:rPr>
              <a:t>p</a:t>
            </a:r>
            <a:r>
              <a:rPr lang="en-US" dirty="0">
                <a:solidFill>
                  <a:srgbClr val="008000"/>
                </a:solidFill>
              </a:rPr>
              <a:t> + q - </a:t>
            </a:r>
            <a:r>
              <a:rPr lang="en-US" dirty="0" err="1">
                <a:solidFill>
                  <a:srgbClr val="008000"/>
                </a:solidFill>
              </a:rPr>
              <a:t>y</a:t>
            </a:r>
            <a:r>
              <a:rPr lang="en-US" baseline="-25000" dirty="0" err="1">
                <a:solidFill>
                  <a:srgbClr val="008000"/>
                </a:solidFill>
              </a:rPr>
              <a:t>i</a:t>
            </a:r>
            <a:endParaRPr lang="en-US" dirty="0">
              <a:solidFill>
                <a:srgbClr val="008000"/>
              </a:solidFill>
            </a:endParaRPr>
          </a:p>
        </p:txBody>
      </p:sp>
    </p:spTree>
    <p:extLst>
      <p:ext uri="{BB962C8B-B14F-4D97-AF65-F5344CB8AC3E}">
        <p14:creationId xmlns:p14="http://schemas.microsoft.com/office/powerpoint/2010/main" val="2886201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Absolute Error Regression</a:t>
            </a:r>
          </a:p>
        </p:txBody>
      </p:sp>
      <p:sp>
        <p:nvSpPr>
          <p:cNvPr id="3" name="Content Placeholder 2"/>
          <p:cNvSpPr>
            <a:spLocks noGrp="1"/>
          </p:cNvSpPr>
          <p:nvPr>
            <p:ph idx="1"/>
          </p:nvPr>
        </p:nvSpPr>
        <p:spPr/>
        <p:txBody>
          <a:bodyPr>
            <a:normAutofit/>
          </a:bodyPr>
          <a:lstStyle/>
          <a:p>
            <a:pPr marL="0" lvl="1" indent="0">
              <a:buNone/>
            </a:pPr>
            <a:r>
              <a:rPr lang="en-US" sz="3200" dirty="0">
                <a:solidFill>
                  <a:srgbClr val="008000"/>
                </a:solidFill>
              </a:rPr>
              <a:t>Minimize </a:t>
            </a:r>
            <a:r>
              <a:rPr lang="en-US" sz="3200" dirty="0" err="1">
                <a:solidFill>
                  <a:srgbClr val="008000"/>
                </a:solidFill>
              </a:rPr>
              <a:t>Σ</a:t>
            </a:r>
            <a:r>
              <a:rPr lang="en-US" sz="3200" baseline="-25000" dirty="0" err="1">
                <a:solidFill>
                  <a:srgbClr val="008000"/>
                </a:solidFill>
              </a:rPr>
              <a:t>i</a:t>
            </a:r>
            <a:r>
              <a:rPr lang="en-US" sz="3200" dirty="0">
                <a:solidFill>
                  <a:srgbClr val="008000"/>
                </a:solidFill>
              </a:rPr>
              <a:t> |</a:t>
            </a:r>
            <a:r>
              <a:rPr lang="en-US" sz="3200" dirty="0" err="1">
                <a:solidFill>
                  <a:srgbClr val="008000"/>
                </a:solidFill>
              </a:rPr>
              <a:t>Δ</a:t>
            </a:r>
            <a:r>
              <a:rPr lang="en-US" sz="3200" baseline="-25000" dirty="0" err="1">
                <a:solidFill>
                  <a:srgbClr val="008000"/>
                </a:solidFill>
              </a:rPr>
              <a:t>i</a:t>
            </a:r>
            <a:r>
              <a:rPr lang="en-US" sz="3200" dirty="0">
                <a:solidFill>
                  <a:srgbClr val="008000"/>
                </a:solidFill>
              </a:rPr>
              <a:t>|</a:t>
            </a:r>
            <a:br>
              <a:rPr lang="en-US" sz="3200" baseline="30000" dirty="0">
                <a:solidFill>
                  <a:srgbClr val="008000"/>
                </a:solidFill>
              </a:rPr>
            </a:br>
            <a:br>
              <a:rPr lang="en-US" sz="3200" baseline="30000" dirty="0">
                <a:solidFill>
                  <a:srgbClr val="008000"/>
                </a:solidFill>
              </a:rPr>
            </a:br>
            <a:r>
              <a:rPr lang="en-US" sz="3200" baseline="30000" dirty="0">
                <a:solidFill>
                  <a:srgbClr val="008000"/>
                </a:solidFill>
              </a:rPr>
              <a:t>		</a:t>
            </a:r>
            <a:r>
              <a:rPr lang="en-US" sz="3200" dirty="0" err="1">
                <a:solidFill>
                  <a:srgbClr val="008000"/>
                </a:solidFill>
              </a:rPr>
              <a:t>s.t.</a:t>
            </a:r>
            <a:endParaRPr lang="en-US" sz="3200" dirty="0">
              <a:solidFill>
                <a:srgbClr val="008000"/>
              </a:solidFill>
            </a:endParaRPr>
          </a:p>
          <a:p>
            <a:pPr marL="0" indent="0">
              <a:buNone/>
            </a:pPr>
            <a:r>
              <a:rPr lang="en-US" dirty="0">
                <a:solidFill>
                  <a:srgbClr val="008000"/>
                </a:solidFill>
              </a:rPr>
              <a:t>		For all </a:t>
            </a:r>
            <a:r>
              <a:rPr lang="en-US" dirty="0" err="1">
                <a:solidFill>
                  <a:srgbClr val="008000"/>
                </a:solidFill>
              </a:rPr>
              <a:t>i</a:t>
            </a:r>
            <a:r>
              <a:rPr lang="en-US" dirty="0">
                <a:solidFill>
                  <a:srgbClr val="008000"/>
                </a:solidFill>
              </a:rPr>
              <a:t> in {1..K}: </a:t>
            </a:r>
            <a:r>
              <a:rPr lang="en-US" dirty="0" err="1">
                <a:solidFill>
                  <a:srgbClr val="008000"/>
                </a:solidFill>
              </a:rPr>
              <a:t>Δ</a:t>
            </a:r>
            <a:r>
              <a:rPr lang="en-US" baseline="-25000" dirty="0" err="1">
                <a:solidFill>
                  <a:srgbClr val="008000"/>
                </a:solidFill>
              </a:rPr>
              <a:t>i</a:t>
            </a:r>
            <a:r>
              <a:rPr lang="en-US" dirty="0">
                <a:solidFill>
                  <a:srgbClr val="008000"/>
                </a:solidFill>
              </a:rPr>
              <a:t> = (</a:t>
            </a:r>
            <a:r>
              <a:rPr lang="en-US" b="1" dirty="0">
                <a:solidFill>
                  <a:srgbClr val="008000"/>
                </a:solidFill>
              </a:rPr>
              <a:t>x</a:t>
            </a:r>
            <a:r>
              <a:rPr lang="en-US" baseline="-25000" dirty="0">
                <a:solidFill>
                  <a:srgbClr val="008000"/>
                </a:solidFill>
              </a:rPr>
              <a:t>i</a:t>
            </a:r>
            <a:r>
              <a:rPr lang="en-US" dirty="0">
                <a:solidFill>
                  <a:srgbClr val="008000"/>
                </a:solidFill>
              </a:rPr>
              <a:t>)</a:t>
            </a:r>
            <a:r>
              <a:rPr lang="en-US" baseline="30000" dirty="0" err="1">
                <a:solidFill>
                  <a:srgbClr val="008000"/>
                </a:solidFill>
              </a:rPr>
              <a:t>T</a:t>
            </a:r>
            <a:r>
              <a:rPr lang="en-US" b="1" dirty="0" err="1">
                <a:solidFill>
                  <a:srgbClr val="008000"/>
                </a:solidFill>
              </a:rPr>
              <a:t>p</a:t>
            </a:r>
            <a:r>
              <a:rPr lang="en-US" dirty="0">
                <a:solidFill>
                  <a:srgbClr val="008000"/>
                </a:solidFill>
              </a:rPr>
              <a:t> + q - </a:t>
            </a:r>
            <a:r>
              <a:rPr lang="en-US" dirty="0" err="1">
                <a:solidFill>
                  <a:srgbClr val="008000"/>
                </a:solidFill>
              </a:rPr>
              <a:t>y</a:t>
            </a:r>
            <a:r>
              <a:rPr lang="en-US" baseline="-25000" dirty="0" err="1">
                <a:solidFill>
                  <a:srgbClr val="008000"/>
                </a:solidFill>
              </a:rPr>
              <a:t>i</a:t>
            </a:r>
            <a:endParaRPr lang="en-US" dirty="0">
              <a:solidFill>
                <a:srgbClr val="008000"/>
              </a:solidFill>
            </a:endParaRPr>
          </a:p>
        </p:txBody>
      </p:sp>
    </p:spTree>
    <p:extLst>
      <p:ext uri="{BB962C8B-B14F-4D97-AF65-F5344CB8AC3E}">
        <p14:creationId xmlns:p14="http://schemas.microsoft.com/office/powerpoint/2010/main" val="4130213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Absolute Error Regression</a:t>
            </a:r>
          </a:p>
        </p:txBody>
      </p:sp>
      <p:sp>
        <p:nvSpPr>
          <p:cNvPr id="3" name="Content Placeholder 2"/>
          <p:cNvSpPr>
            <a:spLocks noGrp="1"/>
          </p:cNvSpPr>
          <p:nvPr>
            <p:ph idx="1"/>
          </p:nvPr>
        </p:nvSpPr>
        <p:spPr/>
        <p:txBody>
          <a:bodyPr>
            <a:normAutofit/>
          </a:bodyPr>
          <a:lstStyle/>
          <a:p>
            <a:pPr marL="0" lvl="1" indent="0">
              <a:buNone/>
            </a:pPr>
            <a:r>
              <a:rPr lang="en-US" sz="3200" dirty="0"/>
              <a:t>Equivalent to minimizing L1 norm</a:t>
            </a:r>
          </a:p>
          <a:p>
            <a:pPr marL="0" lvl="1" indent="0">
              <a:buNone/>
            </a:pPr>
            <a:r>
              <a:rPr lang="en-US" sz="3200" dirty="0">
                <a:solidFill>
                  <a:srgbClr val="008000"/>
                </a:solidFill>
              </a:rPr>
              <a:t>Minimize ||</a:t>
            </a:r>
            <a:r>
              <a:rPr lang="en-US" sz="3200" dirty="0" err="1">
                <a:solidFill>
                  <a:srgbClr val="008000"/>
                </a:solidFill>
              </a:rPr>
              <a:t>Δ</a:t>
            </a:r>
            <a:r>
              <a:rPr lang="en-US" sz="3200" dirty="0">
                <a:solidFill>
                  <a:srgbClr val="008000"/>
                </a:solidFill>
              </a:rPr>
              <a:t>||</a:t>
            </a:r>
            <a:r>
              <a:rPr lang="en-US" sz="3200" baseline="-25000" dirty="0">
                <a:solidFill>
                  <a:srgbClr val="008000"/>
                </a:solidFill>
              </a:rPr>
              <a:t>1</a:t>
            </a:r>
            <a:br>
              <a:rPr lang="en-US" sz="3200" baseline="30000" dirty="0">
                <a:solidFill>
                  <a:srgbClr val="008000"/>
                </a:solidFill>
              </a:rPr>
            </a:br>
            <a:br>
              <a:rPr lang="en-US" sz="3200" baseline="30000" dirty="0">
                <a:solidFill>
                  <a:srgbClr val="008000"/>
                </a:solidFill>
              </a:rPr>
            </a:br>
            <a:r>
              <a:rPr lang="en-US" sz="3200" baseline="30000" dirty="0">
                <a:solidFill>
                  <a:srgbClr val="008000"/>
                </a:solidFill>
              </a:rPr>
              <a:t>		</a:t>
            </a:r>
            <a:r>
              <a:rPr lang="en-US" sz="3200" dirty="0" err="1">
                <a:solidFill>
                  <a:srgbClr val="008000"/>
                </a:solidFill>
              </a:rPr>
              <a:t>s.t.</a:t>
            </a:r>
            <a:endParaRPr lang="en-US" sz="3200" dirty="0">
              <a:solidFill>
                <a:srgbClr val="008000"/>
              </a:solidFill>
            </a:endParaRPr>
          </a:p>
          <a:p>
            <a:pPr marL="0" indent="0">
              <a:buNone/>
            </a:pPr>
            <a:r>
              <a:rPr lang="en-US" dirty="0">
                <a:solidFill>
                  <a:srgbClr val="008000"/>
                </a:solidFill>
              </a:rPr>
              <a:t>		For all </a:t>
            </a:r>
            <a:r>
              <a:rPr lang="en-US" dirty="0" err="1">
                <a:solidFill>
                  <a:srgbClr val="008000"/>
                </a:solidFill>
              </a:rPr>
              <a:t>i</a:t>
            </a:r>
            <a:r>
              <a:rPr lang="en-US" dirty="0">
                <a:solidFill>
                  <a:srgbClr val="008000"/>
                </a:solidFill>
              </a:rPr>
              <a:t> in {1..K}: </a:t>
            </a:r>
            <a:r>
              <a:rPr lang="en-US" dirty="0" err="1">
                <a:solidFill>
                  <a:srgbClr val="008000"/>
                </a:solidFill>
              </a:rPr>
              <a:t>Δ</a:t>
            </a:r>
            <a:r>
              <a:rPr lang="en-US" baseline="-25000" dirty="0" err="1">
                <a:solidFill>
                  <a:srgbClr val="008000"/>
                </a:solidFill>
              </a:rPr>
              <a:t>i</a:t>
            </a:r>
            <a:r>
              <a:rPr lang="en-US" dirty="0">
                <a:solidFill>
                  <a:srgbClr val="008000"/>
                </a:solidFill>
              </a:rPr>
              <a:t> = (</a:t>
            </a:r>
            <a:r>
              <a:rPr lang="en-US" b="1" dirty="0">
                <a:solidFill>
                  <a:srgbClr val="008000"/>
                </a:solidFill>
              </a:rPr>
              <a:t>x</a:t>
            </a:r>
            <a:r>
              <a:rPr lang="en-US" baseline="-25000" dirty="0">
                <a:solidFill>
                  <a:srgbClr val="008000"/>
                </a:solidFill>
              </a:rPr>
              <a:t>i</a:t>
            </a:r>
            <a:r>
              <a:rPr lang="en-US" dirty="0">
                <a:solidFill>
                  <a:srgbClr val="008000"/>
                </a:solidFill>
              </a:rPr>
              <a:t>)</a:t>
            </a:r>
            <a:r>
              <a:rPr lang="en-US" baseline="30000" dirty="0" err="1">
                <a:solidFill>
                  <a:srgbClr val="008000"/>
                </a:solidFill>
              </a:rPr>
              <a:t>T</a:t>
            </a:r>
            <a:r>
              <a:rPr lang="en-US" b="1" dirty="0" err="1">
                <a:solidFill>
                  <a:srgbClr val="008000"/>
                </a:solidFill>
              </a:rPr>
              <a:t>p</a:t>
            </a:r>
            <a:r>
              <a:rPr lang="en-US" dirty="0">
                <a:solidFill>
                  <a:srgbClr val="008000"/>
                </a:solidFill>
              </a:rPr>
              <a:t> + q - </a:t>
            </a:r>
            <a:r>
              <a:rPr lang="en-US" dirty="0" err="1">
                <a:solidFill>
                  <a:srgbClr val="008000"/>
                </a:solidFill>
              </a:rPr>
              <a:t>y</a:t>
            </a:r>
            <a:r>
              <a:rPr lang="en-US" baseline="-25000" dirty="0" err="1">
                <a:solidFill>
                  <a:srgbClr val="008000"/>
                </a:solidFill>
              </a:rPr>
              <a:t>i</a:t>
            </a:r>
            <a:endParaRPr lang="en-US" dirty="0">
              <a:solidFill>
                <a:srgbClr val="008000"/>
              </a:solidFill>
            </a:endParaRPr>
          </a:p>
        </p:txBody>
      </p:sp>
    </p:spTree>
    <p:extLst>
      <p:ext uri="{BB962C8B-B14F-4D97-AF65-F5344CB8AC3E}">
        <p14:creationId xmlns:p14="http://schemas.microsoft.com/office/powerpoint/2010/main" val="2537670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D5E4C-83D4-1D94-F0C7-5828DD5CB153}"/>
              </a:ext>
            </a:extLst>
          </p:cNvPr>
          <p:cNvSpPr>
            <a:spLocks noGrp="1"/>
          </p:cNvSpPr>
          <p:nvPr>
            <p:ph type="title"/>
          </p:nvPr>
        </p:nvSpPr>
        <p:spPr/>
        <p:txBody>
          <a:bodyPr/>
          <a:lstStyle/>
          <a:p>
            <a:r>
              <a:rPr lang="en-US" dirty="0"/>
              <a:t>Linear Regression [</a:t>
            </a:r>
            <a:r>
              <a:rPr lang="en-US" dirty="0" err="1"/>
              <a:t>contd</a:t>
            </a:r>
            <a:r>
              <a:rPr lang="en-US" dirty="0"/>
              <a:t>]</a:t>
            </a:r>
          </a:p>
        </p:txBody>
      </p:sp>
      <p:sp>
        <p:nvSpPr>
          <p:cNvPr id="3" name="Content Placeholder 2">
            <a:extLst>
              <a:ext uri="{FF2B5EF4-FFF2-40B4-BE49-F238E27FC236}">
                <a16:creationId xmlns:a16="http://schemas.microsoft.com/office/drawing/2014/main" id="{EAA2FD5C-DFE2-6459-C601-A01E4CA17E42}"/>
              </a:ext>
            </a:extLst>
          </p:cNvPr>
          <p:cNvSpPr>
            <a:spLocks noGrp="1"/>
          </p:cNvSpPr>
          <p:nvPr>
            <p:ph idx="1"/>
          </p:nvPr>
        </p:nvSpPr>
        <p:spPr/>
        <p:txBody>
          <a:bodyPr>
            <a:normAutofit fontScale="70000" lnSpcReduction="20000"/>
          </a:bodyPr>
          <a:lstStyle/>
          <a:p>
            <a:r>
              <a:rPr lang="en-US" dirty="0"/>
              <a:t>In class, we saw how to solve both versions of these using excel for a simple example.</a:t>
            </a:r>
          </a:p>
          <a:p>
            <a:pPr lvl="1"/>
            <a:r>
              <a:rPr lang="en-US" dirty="0"/>
              <a:t>For the L1 norm, we reduced it to a LP by using auxiliary variables.</a:t>
            </a:r>
          </a:p>
          <a:p>
            <a:pPr lvl="1"/>
            <a:r>
              <a:rPr lang="en-US" dirty="0"/>
              <a:t>For the square error, we solved it using a non-linear solver, but we have no idea why it works for this quadratic objective</a:t>
            </a:r>
          </a:p>
          <a:p>
            <a:r>
              <a:rPr lang="en-US" dirty="0"/>
              <a:t>This class and next:</a:t>
            </a:r>
          </a:p>
          <a:p>
            <a:pPr lvl="1"/>
            <a:r>
              <a:rPr lang="en-US" dirty="0"/>
              <a:t>We will first see how to solve these using python, so we can get a head start on the HW</a:t>
            </a:r>
          </a:p>
          <a:p>
            <a:pPr lvl="1"/>
            <a:r>
              <a:rPr lang="en-US" dirty="0"/>
              <a:t>We will discuss regularization and overfitting</a:t>
            </a:r>
          </a:p>
          <a:p>
            <a:pPr lvl="1"/>
            <a:r>
              <a:rPr lang="en-US" dirty="0"/>
              <a:t>We will see (with a certain amount of formalism) a general case of quadratic objectives</a:t>
            </a:r>
          </a:p>
          <a:p>
            <a:pPr lvl="1"/>
            <a:r>
              <a:rPr lang="en-US" dirty="0"/>
              <a:t>We will see (with a wave of the hand) why we can just use the L1 norm formulation in the objective function without auxiliary variables</a:t>
            </a:r>
          </a:p>
          <a:p>
            <a:endParaRPr lang="en-US" dirty="0"/>
          </a:p>
          <a:p>
            <a:endParaRPr lang="en-US" dirty="0">
              <a:solidFill>
                <a:srgbClr val="00B050"/>
              </a:solidFill>
            </a:endParaRPr>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3640678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Folding in the intercept</a:t>
            </a:r>
          </a:p>
        </p:txBody>
      </p:sp>
      <p:sp>
        <p:nvSpPr>
          <p:cNvPr id="3" name="Content Placeholder 2"/>
          <p:cNvSpPr>
            <a:spLocks noGrp="1"/>
          </p:cNvSpPr>
          <p:nvPr>
            <p:ph idx="1"/>
          </p:nvPr>
        </p:nvSpPr>
        <p:spPr/>
        <p:txBody>
          <a:bodyPr>
            <a:normAutofit/>
          </a:bodyPr>
          <a:lstStyle/>
          <a:p>
            <a:pPr marL="0" lvl="1" indent="0">
              <a:buNone/>
            </a:pPr>
            <a:r>
              <a:rPr lang="en-US" sz="3200" dirty="0">
                <a:solidFill>
                  <a:srgbClr val="008000"/>
                </a:solidFill>
              </a:rPr>
              <a:t>Minimize </a:t>
            </a:r>
            <a:r>
              <a:rPr lang="en-US" sz="3200" dirty="0" err="1">
                <a:solidFill>
                  <a:srgbClr val="008000"/>
                </a:solidFill>
              </a:rPr>
              <a:t>Σ</a:t>
            </a:r>
            <a:r>
              <a:rPr lang="en-US" sz="3200" baseline="-25000" dirty="0" err="1">
                <a:solidFill>
                  <a:srgbClr val="008000"/>
                </a:solidFill>
              </a:rPr>
              <a:t>i</a:t>
            </a:r>
            <a:r>
              <a:rPr lang="en-US" sz="3200" dirty="0">
                <a:solidFill>
                  <a:srgbClr val="008000"/>
                </a:solidFill>
              </a:rPr>
              <a:t> (</a:t>
            </a:r>
            <a:r>
              <a:rPr lang="en-US" sz="3200" dirty="0" err="1">
                <a:solidFill>
                  <a:srgbClr val="008000"/>
                </a:solidFill>
              </a:rPr>
              <a:t>Δ</a:t>
            </a:r>
            <a:r>
              <a:rPr lang="en-US" sz="3200" baseline="-25000" dirty="0" err="1">
                <a:solidFill>
                  <a:srgbClr val="008000"/>
                </a:solidFill>
              </a:rPr>
              <a:t>i</a:t>
            </a:r>
            <a:r>
              <a:rPr lang="en-US" sz="3200" dirty="0">
                <a:solidFill>
                  <a:srgbClr val="008000"/>
                </a:solidFill>
              </a:rPr>
              <a:t>)</a:t>
            </a:r>
            <a:r>
              <a:rPr lang="en-US" sz="3200" baseline="30000" dirty="0">
                <a:solidFill>
                  <a:srgbClr val="008000"/>
                </a:solidFill>
              </a:rPr>
              <a:t>2</a:t>
            </a:r>
            <a:br>
              <a:rPr lang="en-US" sz="3200" baseline="30000" dirty="0">
                <a:solidFill>
                  <a:srgbClr val="008000"/>
                </a:solidFill>
              </a:rPr>
            </a:br>
            <a:br>
              <a:rPr lang="en-US" sz="3200" baseline="30000" dirty="0">
                <a:solidFill>
                  <a:srgbClr val="008000"/>
                </a:solidFill>
              </a:rPr>
            </a:br>
            <a:r>
              <a:rPr lang="en-US" sz="3200" baseline="30000" dirty="0">
                <a:solidFill>
                  <a:srgbClr val="008000"/>
                </a:solidFill>
              </a:rPr>
              <a:t>		</a:t>
            </a:r>
            <a:r>
              <a:rPr lang="en-US" sz="3200" dirty="0" err="1">
                <a:solidFill>
                  <a:srgbClr val="008000"/>
                </a:solidFill>
              </a:rPr>
              <a:t>s.t.</a:t>
            </a:r>
            <a:endParaRPr lang="en-US" sz="3200" dirty="0">
              <a:solidFill>
                <a:srgbClr val="008000"/>
              </a:solidFill>
            </a:endParaRPr>
          </a:p>
          <a:p>
            <a:pPr marL="0" indent="0">
              <a:buNone/>
            </a:pPr>
            <a:r>
              <a:rPr lang="en-US" dirty="0">
                <a:solidFill>
                  <a:srgbClr val="008000"/>
                </a:solidFill>
              </a:rPr>
              <a:t>		For all </a:t>
            </a:r>
            <a:r>
              <a:rPr lang="en-US" dirty="0" err="1">
                <a:solidFill>
                  <a:srgbClr val="008000"/>
                </a:solidFill>
              </a:rPr>
              <a:t>i</a:t>
            </a:r>
            <a:r>
              <a:rPr lang="en-US" dirty="0">
                <a:solidFill>
                  <a:srgbClr val="008000"/>
                </a:solidFill>
              </a:rPr>
              <a:t> in {1..K}: </a:t>
            </a:r>
            <a:r>
              <a:rPr lang="en-US" dirty="0" err="1">
                <a:solidFill>
                  <a:srgbClr val="008000"/>
                </a:solidFill>
              </a:rPr>
              <a:t>Δ</a:t>
            </a:r>
            <a:r>
              <a:rPr lang="en-US" baseline="-25000" dirty="0" err="1">
                <a:solidFill>
                  <a:srgbClr val="008000"/>
                </a:solidFill>
              </a:rPr>
              <a:t>i</a:t>
            </a:r>
            <a:r>
              <a:rPr lang="en-US" dirty="0">
                <a:solidFill>
                  <a:srgbClr val="008000"/>
                </a:solidFill>
              </a:rPr>
              <a:t> = (</a:t>
            </a:r>
            <a:r>
              <a:rPr lang="en-US" b="1" dirty="0">
                <a:solidFill>
                  <a:srgbClr val="008000"/>
                </a:solidFill>
              </a:rPr>
              <a:t>x</a:t>
            </a:r>
            <a:r>
              <a:rPr lang="en-US" baseline="-25000" dirty="0">
                <a:solidFill>
                  <a:srgbClr val="008000"/>
                </a:solidFill>
              </a:rPr>
              <a:t>i</a:t>
            </a:r>
            <a:r>
              <a:rPr lang="en-US" dirty="0">
                <a:solidFill>
                  <a:srgbClr val="008000"/>
                </a:solidFill>
              </a:rPr>
              <a:t>)</a:t>
            </a:r>
            <a:r>
              <a:rPr lang="en-US" baseline="30000" dirty="0" err="1">
                <a:solidFill>
                  <a:srgbClr val="008000"/>
                </a:solidFill>
              </a:rPr>
              <a:t>T</a:t>
            </a:r>
            <a:r>
              <a:rPr lang="en-US" b="1" dirty="0" err="1">
                <a:solidFill>
                  <a:srgbClr val="008000"/>
                </a:solidFill>
              </a:rPr>
              <a:t>p</a:t>
            </a:r>
            <a:r>
              <a:rPr lang="en-US" dirty="0">
                <a:solidFill>
                  <a:srgbClr val="008000"/>
                </a:solidFill>
              </a:rPr>
              <a:t> + q - </a:t>
            </a:r>
            <a:r>
              <a:rPr lang="en-US" dirty="0" err="1">
                <a:solidFill>
                  <a:srgbClr val="008000"/>
                </a:solidFill>
              </a:rPr>
              <a:t>y</a:t>
            </a:r>
            <a:r>
              <a:rPr lang="en-US" baseline="-25000" dirty="0" err="1">
                <a:solidFill>
                  <a:srgbClr val="008000"/>
                </a:solidFill>
              </a:rPr>
              <a:t>i</a:t>
            </a:r>
            <a:endParaRPr lang="en-US" dirty="0">
              <a:solidFill>
                <a:srgbClr val="008000"/>
              </a:solidFill>
            </a:endParaRPr>
          </a:p>
          <a:p>
            <a:pPr marL="0" indent="0">
              <a:buNone/>
            </a:pPr>
            <a:endParaRPr lang="en-US" dirty="0">
              <a:solidFill>
                <a:srgbClr val="008000"/>
              </a:solidFill>
            </a:endParaRPr>
          </a:p>
          <a:p>
            <a:pPr marL="0" indent="0">
              <a:buNone/>
            </a:pPr>
            <a:r>
              <a:rPr lang="en-US" dirty="0"/>
              <a:t>Can simplify this further. Let </a:t>
            </a:r>
            <a:r>
              <a:rPr lang="en-US" b="1" dirty="0">
                <a:solidFill>
                  <a:srgbClr val="008000"/>
                </a:solidFill>
              </a:rPr>
              <a:t>X</a:t>
            </a:r>
            <a:r>
              <a:rPr lang="en-US" dirty="0">
                <a:solidFill>
                  <a:srgbClr val="008000"/>
                </a:solidFill>
              </a:rPr>
              <a:t> </a:t>
            </a:r>
            <a:r>
              <a:rPr lang="en-US" dirty="0"/>
              <a:t>denote the </a:t>
            </a:r>
            <a:r>
              <a:rPr lang="en-US" dirty="0">
                <a:solidFill>
                  <a:srgbClr val="008000"/>
                </a:solidFill>
              </a:rPr>
              <a:t>d × K </a:t>
            </a:r>
            <a:r>
              <a:rPr lang="en-US" dirty="0"/>
              <a:t>matrix obtained from all the </a:t>
            </a:r>
            <a:r>
              <a:rPr lang="en-US" b="1" dirty="0">
                <a:solidFill>
                  <a:srgbClr val="008000"/>
                </a:solidFill>
              </a:rPr>
              <a:t>x</a:t>
            </a:r>
            <a:r>
              <a:rPr lang="en-US" baseline="-25000" dirty="0">
                <a:solidFill>
                  <a:srgbClr val="008000"/>
                </a:solidFill>
              </a:rPr>
              <a:t>i</a:t>
            </a:r>
            <a:r>
              <a:rPr lang="en-US" dirty="0">
                <a:solidFill>
                  <a:srgbClr val="008000"/>
                </a:solidFill>
              </a:rPr>
              <a:t> </a:t>
            </a:r>
            <a:r>
              <a:rPr lang="en-US" dirty="0"/>
              <a:t>’s: </a:t>
            </a:r>
            <a:r>
              <a:rPr lang="en-US" b="1" dirty="0">
                <a:solidFill>
                  <a:srgbClr val="008000"/>
                </a:solidFill>
              </a:rPr>
              <a:t>X</a:t>
            </a:r>
            <a:r>
              <a:rPr lang="en-US" dirty="0">
                <a:solidFill>
                  <a:srgbClr val="008000"/>
                </a:solidFill>
              </a:rPr>
              <a:t> = (</a:t>
            </a:r>
            <a:r>
              <a:rPr lang="en-US" b="1" dirty="0">
                <a:solidFill>
                  <a:srgbClr val="008000"/>
                </a:solidFill>
              </a:rPr>
              <a:t>x</a:t>
            </a:r>
            <a:r>
              <a:rPr lang="en-US" baseline="-25000" dirty="0">
                <a:solidFill>
                  <a:srgbClr val="008000"/>
                </a:solidFill>
              </a:rPr>
              <a:t>1</a:t>
            </a:r>
            <a:r>
              <a:rPr lang="en-US" dirty="0">
                <a:solidFill>
                  <a:srgbClr val="008000"/>
                </a:solidFill>
              </a:rPr>
              <a:t>  </a:t>
            </a:r>
            <a:r>
              <a:rPr lang="en-US" b="1" dirty="0">
                <a:solidFill>
                  <a:srgbClr val="008000"/>
                </a:solidFill>
              </a:rPr>
              <a:t>x</a:t>
            </a:r>
            <a:r>
              <a:rPr lang="en-US" baseline="-25000" dirty="0">
                <a:solidFill>
                  <a:srgbClr val="008000"/>
                </a:solidFill>
              </a:rPr>
              <a:t>2  </a:t>
            </a:r>
            <a:r>
              <a:rPr lang="en-US" baseline="30000" dirty="0">
                <a:solidFill>
                  <a:srgbClr val="008000"/>
                </a:solidFill>
              </a:rPr>
              <a:t>…</a:t>
            </a:r>
            <a:r>
              <a:rPr lang="en-US" dirty="0">
                <a:solidFill>
                  <a:srgbClr val="008000"/>
                </a:solidFill>
              </a:rPr>
              <a:t> </a:t>
            </a:r>
            <a:r>
              <a:rPr lang="en-US" b="1" dirty="0" err="1">
                <a:solidFill>
                  <a:srgbClr val="008000"/>
                </a:solidFill>
              </a:rPr>
              <a:t>x</a:t>
            </a:r>
            <a:r>
              <a:rPr lang="en-US" baseline="-25000" dirty="0" err="1">
                <a:solidFill>
                  <a:srgbClr val="008000"/>
                </a:solidFill>
              </a:rPr>
              <a:t>K</a:t>
            </a:r>
            <a:r>
              <a:rPr lang="en-US" dirty="0">
                <a:solidFill>
                  <a:srgbClr val="008000"/>
                </a:solidFill>
              </a:rPr>
              <a:t>)</a:t>
            </a:r>
          </a:p>
        </p:txBody>
      </p:sp>
    </p:spTree>
    <p:extLst>
      <p:ext uri="{BB962C8B-B14F-4D97-AF65-F5344CB8AC3E}">
        <p14:creationId xmlns:p14="http://schemas.microsoft.com/office/powerpoint/2010/main" val="2517263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Folding in the intercept</a:t>
            </a:r>
          </a:p>
        </p:txBody>
      </p:sp>
      <p:sp>
        <p:nvSpPr>
          <p:cNvPr id="3" name="Content Placeholder 2"/>
          <p:cNvSpPr>
            <a:spLocks noGrp="1"/>
          </p:cNvSpPr>
          <p:nvPr>
            <p:ph idx="1"/>
          </p:nvPr>
        </p:nvSpPr>
        <p:spPr/>
        <p:txBody>
          <a:bodyPr>
            <a:normAutofit/>
          </a:bodyPr>
          <a:lstStyle/>
          <a:p>
            <a:pPr marL="0" lvl="1" indent="0">
              <a:buNone/>
            </a:pPr>
            <a:r>
              <a:rPr lang="en-US" sz="3200" dirty="0"/>
              <a:t>QP: </a:t>
            </a:r>
            <a:r>
              <a:rPr lang="en-US" sz="3200" dirty="0">
                <a:solidFill>
                  <a:srgbClr val="008000"/>
                </a:solidFill>
              </a:rPr>
              <a:t>Minimize </a:t>
            </a:r>
            <a:r>
              <a:rPr lang="en-US" sz="3200" dirty="0" err="1">
                <a:solidFill>
                  <a:srgbClr val="008000"/>
                </a:solidFill>
              </a:rPr>
              <a:t>Σ</a:t>
            </a:r>
            <a:r>
              <a:rPr lang="en-US" sz="3200" baseline="-25000" dirty="0" err="1">
                <a:solidFill>
                  <a:srgbClr val="008000"/>
                </a:solidFill>
              </a:rPr>
              <a:t>i</a:t>
            </a:r>
            <a:r>
              <a:rPr lang="en-US" sz="3200" dirty="0">
                <a:solidFill>
                  <a:srgbClr val="008000"/>
                </a:solidFill>
              </a:rPr>
              <a:t> (</a:t>
            </a:r>
            <a:r>
              <a:rPr lang="en-US" sz="3200" dirty="0" err="1">
                <a:solidFill>
                  <a:srgbClr val="008000"/>
                </a:solidFill>
              </a:rPr>
              <a:t>Δ</a:t>
            </a:r>
            <a:r>
              <a:rPr lang="en-US" sz="3200" baseline="-25000" dirty="0" err="1">
                <a:solidFill>
                  <a:srgbClr val="008000"/>
                </a:solidFill>
              </a:rPr>
              <a:t>i</a:t>
            </a:r>
            <a:r>
              <a:rPr lang="en-US" sz="3200" dirty="0">
                <a:solidFill>
                  <a:srgbClr val="008000"/>
                </a:solidFill>
              </a:rPr>
              <a:t>)</a:t>
            </a:r>
            <a:r>
              <a:rPr lang="en-US" sz="3200" baseline="30000" dirty="0">
                <a:solidFill>
                  <a:srgbClr val="008000"/>
                </a:solidFill>
              </a:rPr>
              <a:t>2</a:t>
            </a:r>
            <a:br>
              <a:rPr lang="en-US" sz="3200" baseline="30000" dirty="0">
                <a:solidFill>
                  <a:srgbClr val="008000"/>
                </a:solidFill>
              </a:rPr>
            </a:br>
            <a:br>
              <a:rPr lang="en-US" sz="3200" baseline="30000" dirty="0">
                <a:solidFill>
                  <a:srgbClr val="008000"/>
                </a:solidFill>
              </a:rPr>
            </a:br>
            <a:r>
              <a:rPr lang="en-US" sz="3200" baseline="30000" dirty="0">
                <a:solidFill>
                  <a:srgbClr val="008000"/>
                </a:solidFill>
              </a:rPr>
              <a:t>		</a:t>
            </a:r>
            <a:r>
              <a:rPr lang="en-US" sz="3200" dirty="0" err="1">
                <a:solidFill>
                  <a:srgbClr val="008000"/>
                </a:solidFill>
              </a:rPr>
              <a:t>s.t.</a:t>
            </a:r>
            <a:endParaRPr lang="en-US" sz="3200" dirty="0">
              <a:solidFill>
                <a:srgbClr val="008000"/>
              </a:solidFill>
            </a:endParaRPr>
          </a:p>
          <a:p>
            <a:pPr marL="0" indent="0">
              <a:buNone/>
            </a:pPr>
            <a:r>
              <a:rPr lang="en-US" dirty="0">
                <a:solidFill>
                  <a:srgbClr val="008000"/>
                </a:solidFill>
              </a:rPr>
              <a:t>		For all </a:t>
            </a:r>
            <a:r>
              <a:rPr lang="en-US" dirty="0" err="1">
                <a:solidFill>
                  <a:srgbClr val="008000"/>
                </a:solidFill>
              </a:rPr>
              <a:t>i</a:t>
            </a:r>
            <a:r>
              <a:rPr lang="en-US" dirty="0">
                <a:solidFill>
                  <a:srgbClr val="008000"/>
                </a:solidFill>
              </a:rPr>
              <a:t> in {1..K}: </a:t>
            </a:r>
            <a:r>
              <a:rPr lang="en-US" dirty="0" err="1">
                <a:solidFill>
                  <a:srgbClr val="008000"/>
                </a:solidFill>
              </a:rPr>
              <a:t>Δ</a:t>
            </a:r>
            <a:r>
              <a:rPr lang="en-US" baseline="-25000" dirty="0" err="1">
                <a:solidFill>
                  <a:srgbClr val="008000"/>
                </a:solidFill>
              </a:rPr>
              <a:t>i</a:t>
            </a:r>
            <a:r>
              <a:rPr lang="en-US" dirty="0">
                <a:solidFill>
                  <a:srgbClr val="008000"/>
                </a:solidFill>
              </a:rPr>
              <a:t> = (</a:t>
            </a:r>
            <a:r>
              <a:rPr lang="en-US" b="1" dirty="0">
                <a:solidFill>
                  <a:srgbClr val="008000"/>
                </a:solidFill>
              </a:rPr>
              <a:t>x</a:t>
            </a:r>
            <a:r>
              <a:rPr lang="en-US" baseline="-25000" dirty="0">
                <a:solidFill>
                  <a:srgbClr val="008000"/>
                </a:solidFill>
              </a:rPr>
              <a:t>i</a:t>
            </a:r>
            <a:r>
              <a:rPr lang="en-US" dirty="0">
                <a:solidFill>
                  <a:srgbClr val="008000"/>
                </a:solidFill>
              </a:rPr>
              <a:t>)</a:t>
            </a:r>
            <a:r>
              <a:rPr lang="en-US" baseline="30000" dirty="0" err="1">
                <a:solidFill>
                  <a:srgbClr val="008000"/>
                </a:solidFill>
              </a:rPr>
              <a:t>T</a:t>
            </a:r>
            <a:r>
              <a:rPr lang="en-US" b="1" dirty="0" err="1">
                <a:solidFill>
                  <a:srgbClr val="008000"/>
                </a:solidFill>
              </a:rPr>
              <a:t>p</a:t>
            </a:r>
            <a:r>
              <a:rPr lang="en-US" dirty="0">
                <a:solidFill>
                  <a:srgbClr val="008000"/>
                </a:solidFill>
              </a:rPr>
              <a:t> + q - </a:t>
            </a:r>
            <a:r>
              <a:rPr lang="en-US" dirty="0" err="1">
                <a:solidFill>
                  <a:srgbClr val="008000"/>
                </a:solidFill>
              </a:rPr>
              <a:t>y</a:t>
            </a:r>
            <a:r>
              <a:rPr lang="en-US" baseline="-25000" dirty="0" err="1">
                <a:solidFill>
                  <a:srgbClr val="008000"/>
                </a:solidFill>
              </a:rPr>
              <a:t>i</a:t>
            </a:r>
            <a:endParaRPr lang="en-US" dirty="0">
              <a:solidFill>
                <a:srgbClr val="008000"/>
              </a:solidFill>
            </a:endParaRPr>
          </a:p>
          <a:p>
            <a:pPr marL="0" indent="0">
              <a:buNone/>
            </a:pPr>
            <a:endParaRPr lang="en-US" dirty="0">
              <a:solidFill>
                <a:srgbClr val="008000"/>
              </a:solidFill>
            </a:endParaRPr>
          </a:p>
          <a:p>
            <a:pPr marL="0" indent="0">
              <a:buNone/>
            </a:pPr>
            <a:r>
              <a:rPr lang="en-US" dirty="0"/>
              <a:t>Can simplify this further. Let </a:t>
            </a:r>
            <a:r>
              <a:rPr lang="en-US" b="1" dirty="0">
                <a:solidFill>
                  <a:srgbClr val="008000"/>
                </a:solidFill>
              </a:rPr>
              <a:t>X</a:t>
            </a:r>
            <a:r>
              <a:rPr lang="en-US" dirty="0">
                <a:solidFill>
                  <a:srgbClr val="008000"/>
                </a:solidFill>
              </a:rPr>
              <a:t> </a:t>
            </a:r>
            <a:r>
              <a:rPr lang="en-US" dirty="0"/>
              <a:t>denote the </a:t>
            </a:r>
            <a:r>
              <a:rPr lang="en-US" dirty="0">
                <a:solidFill>
                  <a:srgbClr val="008000"/>
                </a:solidFill>
              </a:rPr>
              <a:t>d × K </a:t>
            </a:r>
            <a:r>
              <a:rPr lang="en-US" dirty="0"/>
              <a:t>matrix obtained from all the </a:t>
            </a:r>
            <a:r>
              <a:rPr lang="en-US" b="1" dirty="0">
                <a:solidFill>
                  <a:srgbClr val="008000"/>
                </a:solidFill>
              </a:rPr>
              <a:t>x</a:t>
            </a:r>
            <a:r>
              <a:rPr lang="en-US" baseline="-25000" dirty="0">
                <a:solidFill>
                  <a:srgbClr val="008000"/>
                </a:solidFill>
              </a:rPr>
              <a:t>i</a:t>
            </a:r>
            <a:r>
              <a:rPr lang="en-US" dirty="0">
                <a:solidFill>
                  <a:srgbClr val="008000"/>
                </a:solidFill>
              </a:rPr>
              <a:t> </a:t>
            </a:r>
            <a:r>
              <a:rPr lang="en-US" dirty="0"/>
              <a:t>’s: </a:t>
            </a:r>
            <a:r>
              <a:rPr lang="en-US" b="1" dirty="0">
                <a:solidFill>
                  <a:srgbClr val="008000"/>
                </a:solidFill>
              </a:rPr>
              <a:t>X</a:t>
            </a:r>
            <a:r>
              <a:rPr lang="en-US" dirty="0">
                <a:solidFill>
                  <a:srgbClr val="008000"/>
                </a:solidFill>
              </a:rPr>
              <a:t> = (</a:t>
            </a:r>
            <a:r>
              <a:rPr lang="en-US" b="1" dirty="0">
                <a:solidFill>
                  <a:srgbClr val="008000"/>
                </a:solidFill>
              </a:rPr>
              <a:t>x</a:t>
            </a:r>
            <a:r>
              <a:rPr lang="en-US" baseline="-25000" dirty="0">
                <a:solidFill>
                  <a:srgbClr val="008000"/>
                </a:solidFill>
              </a:rPr>
              <a:t>1</a:t>
            </a:r>
            <a:r>
              <a:rPr lang="en-US" dirty="0">
                <a:solidFill>
                  <a:srgbClr val="008000"/>
                </a:solidFill>
              </a:rPr>
              <a:t>  </a:t>
            </a:r>
            <a:r>
              <a:rPr lang="en-US" b="1" dirty="0">
                <a:solidFill>
                  <a:srgbClr val="008000"/>
                </a:solidFill>
              </a:rPr>
              <a:t>x</a:t>
            </a:r>
            <a:r>
              <a:rPr lang="en-US" baseline="-25000" dirty="0">
                <a:solidFill>
                  <a:srgbClr val="008000"/>
                </a:solidFill>
              </a:rPr>
              <a:t>2  </a:t>
            </a:r>
            <a:r>
              <a:rPr lang="en-US" baseline="30000" dirty="0">
                <a:solidFill>
                  <a:srgbClr val="008000"/>
                </a:solidFill>
              </a:rPr>
              <a:t>…</a:t>
            </a:r>
            <a:r>
              <a:rPr lang="en-US" dirty="0">
                <a:solidFill>
                  <a:srgbClr val="008000"/>
                </a:solidFill>
              </a:rPr>
              <a:t> </a:t>
            </a:r>
            <a:r>
              <a:rPr lang="en-US" b="1" dirty="0" err="1">
                <a:solidFill>
                  <a:srgbClr val="008000"/>
                </a:solidFill>
              </a:rPr>
              <a:t>x</a:t>
            </a:r>
            <a:r>
              <a:rPr lang="en-US" baseline="-25000" dirty="0" err="1">
                <a:solidFill>
                  <a:srgbClr val="008000"/>
                </a:solidFill>
              </a:rPr>
              <a:t>K</a:t>
            </a:r>
            <a:r>
              <a:rPr lang="en-US" dirty="0">
                <a:solidFill>
                  <a:srgbClr val="008000"/>
                </a:solidFill>
              </a:rPr>
              <a:t>)</a:t>
            </a:r>
          </a:p>
          <a:p>
            <a:pPr marL="0" indent="0">
              <a:buNone/>
            </a:pPr>
            <a:r>
              <a:rPr lang="en-US" dirty="0"/>
              <a:t>Let </a:t>
            </a:r>
            <a:r>
              <a:rPr lang="en-US" b="1" dirty="0">
                <a:solidFill>
                  <a:srgbClr val="008000"/>
                </a:solidFill>
              </a:rPr>
              <a:t>e</a:t>
            </a:r>
            <a:r>
              <a:rPr lang="en-US" dirty="0"/>
              <a:t> denote a </a:t>
            </a:r>
            <a:r>
              <a:rPr lang="en-US" dirty="0">
                <a:solidFill>
                  <a:srgbClr val="008000"/>
                </a:solidFill>
              </a:rPr>
              <a:t>K </a:t>
            </a:r>
            <a:r>
              <a:rPr lang="en-US" baseline="-25000" dirty="0">
                <a:solidFill>
                  <a:srgbClr val="008000"/>
                </a:solidFill>
              </a:rPr>
              <a:t> </a:t>
            </a:r>
            <a:r>
              <a:rPr lang="en-US" dirty="0">
                <a:solidFill>
                  <a:srgbClr val="008000"/>
                </a:solidFill>
              </a:rPr>
              <a:t>×  1 </a:t>
            </a:r>
            <a:r>
              <a:rPr lang="en-US" dirty="0"/>
              <a:t>vector of all </a:t>
            </a:r>
            <a:r>
              <a:rPr lang="en-US" dirty="0">
                <a:solidFill>
                  <a:srgbClr val="008000"/>
                </a:solidFill>
              </a:rPr>
              <a:t>1</a:t>
            </a:r>
            <a:r>
              <a:rPr lang="en-US" dirty="0"/>
              <a:t>’s</a:t>
            </a:r>
          </a:p>
        </p:txBody>
      </p:sp>
    </p:spTree>
    <p:extLst>
      <p:ext uri="{BB962C8B-B14F-4D97-AF65-F5344CB8AC3E}">
        <p14:creationId xmlns:p14="http://schemas.microsoft.com/office/powerpoint/2010/main" val="1377399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Folding in the intercept</a:t>
            </a:r>
          </a:p>
        </p:txBody>
      </p:sp>
      <p:sp>
        <p:nvSpPr>
          <p:cNvPr id="3" name="Content Placeholder 2"/>
          <p:cNvSpPr>
            <a:spLocks noGrp="1"/>
          </p:cNvSpPr>
          <p:nvPr>
            <p:ph idx="1"/>
          </p:nvPr>
        </p:nvSpPr>
        <p:spPr/>
        <p:txBody>
          <a:bodyPr>
            <a:normAutofit/>
          </a:bodyPr>
          <a:lstStyle/>
          <a:p>
            <a:pPr marL="0" lvl="1" indent="0">
              <a:buNone/>
            </a:pPr>
            <a:r>
              <a:rPr lang="en-US" sz="3200" dirty="0"/>
              <a:t>QP: </a:t>
            </a:r>
            <a:r>
              <a:rPr lang="en-US" sz="3200" dirty="0">
                <a:solidFill>
                  <a:srgbClr val="008000"/>
                </a:solidFill>
              </a:rPr>
              <a:t>Minimize </a:t>
            </a:r>
            <a:r>
              <a:rPr lang="en-US" sz="3200" b="1" dirty="0">
                <a:solidFill>
                  <a:srgbClr val="008000"/>
                </a:solidFill>
              </a:rPr>
              <a:t>Δ</a:t>
            </a:r>
            <a:r>
              <a:rPr lang="en-US" sz="3200" baseline="30000" dirty="0">
                <a:solidFill>
                  <a:srgbClr val="008000"/>
                </a:solidFill>
              </a:rPr>
              <a:t>T</a:t>
            </a:r>
            <a:r>
              <a:rPr lang="en-US" sz="3200" b="1" dirty="0">
                <a:solidFill>
                  <a:srgbClr val="008000"/>
                </a:solidFill>
              </a:rPr>
              <a:t>Δ</a:t>
            </a:r>
            <a:r>
              <a:rPr lang="en-US" sz="3200" dirty="0">
                <a:solidFill>
                  <a:srgbClr val="008000"/>
                </a:solidFill>
              </a:rPr>
              <a:t>  (or ||</a:t>
            </a:r>
            <a:r>
              <a:rPr lang="en-US" sz="3200" b="1" dirty="0" err="1">
                <a:solidFill>
                  <a:srgbClr val="008000"/>
                </a:solidFill>
              </a:rPr>
              <a:t>Δ</a:t>
            </a:r>
            <a:r>
              <a:rPr lang="en-US" sz="3200" dirty="0">
                <a:solidFill>
                  <a:srgbClr val="008000"/>
                </a:solidFill>
              </a:rPr>
              <a:t> ||</a:t>
            </a:r>
            <a:r>
              <a:rPr lang="en-US" sz="3200" baseline="-25000" dirty="0">
                <a:solidFill>
                  <a:srgbClr val="008000"/>
                </a:solidFill>
              </a:rPr>
              <a:t>1</a:t>
            </a:r>
            <a:r>
              <a:rPr lang="en-US" sz="3200" dirty="0">
                <a:solidFill>
                  <a:srgbClr val="008000"/>
                </a:solidFill>
              </a:rPr>
              <a:t>)</a:t>
            </a:r>
            <a:br>
              <a:rPr lang="en-US" sz="3200" baseline="30000" dirty="0">
                <a:solidFill>
                  <a:srgbClr val="008000"/>
                </a:solidFill>
              </a:rPr>
            </a:br>
            <a:r>
              <a:rPr lang="en-US" sz="3200" baseline="30000" dirty="0">
                <a:solidFill>
                  <a:srgbClr val="008000"/>
                </a:solidFill>
              </a:rPr>
              <a:t>	</a:t>
            </a:r>
          </a:p>
          <a:p>
            <a:pPr marL="0" lvl="1" indent="0">
              <a:buNone/>
            </a:pPr>
            <a:r>
              <a:rPr lang="en-US" sz="3200" baseline="30000" dirty="0">
                <a:solidFill>
                  <a:srgbClr val="008000"/>
                </a:solidFill>
              </a:rPr>
              <a:t>	</a:t>
            </a:r>
            <a:r>
              <a:rPr lang="en-US" sz="3200" dirty="0" err="1">
                <a:solidFill>
                  <a:srgbClr val="008000"/>
                </a:solidFill>
              </a:rPr>
              <a:t>s.t.</a:t>
            </a:r>
            <a:endParaRPr lang="en-US" sz="3200" dirty="0">
              <a:solidFill>
                <a:srgbClr val="008000"/>
              </a:solidFill>
            </a:endParaRPr>
          </a:p>
          <a:p>
            <a:pPr marL="0" indent="0">
              <a:buNone/>
            </a:pPr>
            <a:r>
              <a:rPr lang="en-US" dirty="0">
                <a:solidFill>
                  <a:srgbClr val="008000"/>
                </a:solidFill>
              </a:rPr>
              <a:t>		</a:t>
            </a:r>
            <a:r>
              <a:rPr lang="en-US" b="1" dirty="0" err="1">
                <a:solidFill>
                  <a:srgbClr val="008000"/>
                </a:solidFill>
              </a:rPr>
              <a:t>Δ</a:t>
            </a:r>
            <a:r>
              <a:rPr lang="en-US" dirty="0">
                <a:solidFill>
                  <a:srgbClr val="008000"/>
                </a:solidFill>
              </a:rPr>
              <a:t> = </a:t>
            </a:r>
            <a:r>
              <a:rPr lang="en-US" b="1" dirty="0" err="1">
                <a:solidFill>
                  <a:srgbClr val="008000"/>
                </a:solidFill>
              </a:rPr>
              <a:t>X</a:t>
            </a:r>
            <a:r>
              <a:rPr lang="en-US" baseline="30000" dirty="0" err="1">
                <a:solidFill>
                  <a:srgbClr val="008000"/>
                </a:solidFill>
              </a:rPr>
              <a:t>T</a:t>
            </a:r>
            <a:r>
              <a:rPr lang="en-US" b="1" dirty="0" err="1">
                <a:solidFill>
                  <a:srgbClr val="008000"/>
                </a:solidFill>
              </a:rPr>
              <a:t>p</a:t>
            </a:r>
            <a:r>
              <a:rPr lang="en-US" dirty="0">
                <a:solidFill>
                  <a:srgbClr val="008000"/>
                </a:solidFill>
              </a:rPr>
              <a:t> + </a:t>
            </a:r>
            <a:r>
              <a:rPr lang="en-US" dirty="0" err="1">
                <a:solidFill>
                  <a:srgbClr val="008000"/>
                </a:solidFill>
              </a:rPr>
              <a:t>q</a:t>
            </a:r>
            <a:r>
              <a:rPr lang="en-US" b="1" dirty="0" err="1">
                <a:solidFill>
                  <a:srgbClr val="008000"/>
                </a:solidFill>
              </a:rPr>
              <a:t>e</a:t>
            </a:r>
            <a:r>
              <a:rPr lang="en-US" dirty="0">
                <a:solidFill>
                  <a:srgbClr val="008000"/>
                </a:solidFill>
              </a:rPr>
              <a:t> – </a:t>
            </a:r>
            <a:r>
              <a:rPr lang="en-US" b="1" dirty="0">
                <a:solidFill>
                  <a:srgbClr val="008000"/>
                </a:solidFill>
              </a:rPr>
              <a:t>y</a:t>
            </a:r>
          </a:p>
          <a:p>
            <a:pPr marL="0" indent="0">
              <a:buNone/>
            </a:pPr>
            <a:endParaRPr lang="en-US" b="1" dirty="0">
              <a:solidFill>
                <a:srgbClr val="008000"/>
              </a:solidFill>
            </a:endParaRPr>
          </a:p>
          <a:p>
            <a:pPr marL="0" indent="0">
              <a:buNone/>
            </a:pPr>
            <a:r>
              <a:rPr lang="en-US" sz="3200" dirty="0"/>
              <a:t>But now we can just add the column </a:t>
            </a:r>
            <a:r>
              <a:rPr lang="en-US" b="1" dirty="0">
                <a:solidFill>
                  <a:srgbClr val="008000"/>
                </a:solidFill>
              </a:rPr>
              <a:t>e</a:t>
            </a:r>
            <a:r>
              <a:rPr lang="en-US" sz="3200" dirty="0"/>
              <a:t> to </a:t>
            </a:r>
            <a:r>
              <a:rPr lang="en-US" b="1" dirty="0">
                <a:solidFill>
                  <a:srgbClr val="008000"/>
                </a:solidFill>
              </a:rPr>
              <a:t>X</a:t>
            </a:r>
            <a:r>
              <a:rPr lang="en-US" sz="3200" dirty="0"/>
              <a:t> and pretend that we have just one </a:t>
            </a:r>
            <a:r>
              <a:rPr lang="en-US" dirty="0">
                <a:solidFill>
                  <a:srgbClr val="008000"/>
                </a:solidFill>
              </a:rPr>
              <a:t>(d+1)</a:t>
            </a:r>
            <a:r>
              <a:rPr lang="en-US" sz="3200" dirty="0"/>
              <a:t>-dimensional variable </a:t>
            </a:r>
            <a:r>
              <a:rPr lang="en-US" b="1" dirty="0">
                <a:solidFill>
                  <a:srgbClr val="008000"/>
                </a:solidFill>
              </a:rPr>
              <a:t>p</a:t>
            </a:r>
          </a:p>
          <a:p>
            <a:pPr marL="0" indent="0">
              <a:buNone/>
            </a:pPr>
            <a:endParaRPr lang="en-US" dirty="0">
              <a:solidFill>
                <a:srgbClr val="008000"/>
              </a:solidFill>
            </a:endParaRPr>
          </a:p>
        </p:txBody>
      </p:sp>
    </p:spTree>
    <p:extLst>
      <p:ext uri="{BB962C8B-B14F-4D97-AF65-F5344CB8AC3E}">
        <p14:creationId xmlns:p14="http://schemas.microsoft.com/office/powerpoint/2010/main" val="2251496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8A655-306D-A7F3-25B0-98C34001E4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22E2A0-7EA6-CDAA-C89C-D2A776809436}"/>
              </a:ext>
            </a:extLst>
          </p:cNvPr>
          <p:cNvSpPr>
            <a:spLocks noGrp="1"/>
          </p:cNvSpPr>
          <p:nvPr>
            <p:ph type="title"/>
          </p:nvPr>
        </p:nvSpPr>
        <p:spPr/>
        <p:txBody>
          <a:bodyPr>
            <a:normAutofit/>
          </a:bodyPr>
          <a:lstStyle/>
          <a:p>
            <a:r>
              <a:rPr lang="en-US" sz="3600" dirty="0"/>
              <a:t>Overfitting and Regularization in One Slide</a:t>
            </a:r>
          </a:p>
        </p:txBody>
      </p:sp>
      <p:sp>
        <p:nvSpPr>
          <p:cNvPr id="3" name="Content Placeholder 2">
            <a:extLst>
              <a:ext uri="{FF2B5EF4-FFF2-40B4-BE49-F238E27FC236}">
                <a16:creationId xmlns:a16="http://schemas.microsoft.com/office/drawing/2014/main" id="{9219C4FA-C354-2B09-C022-648F365B1F44}"/>
              </a:ext>
            </a:extLst>
          </p:cNvPr>
          <p:cNvSpPr>
            <a:spLocks noGrp="1"/>
          </p:cNvSpPr>
          <p:nvPr>
            <p:ph idx="1"/>
          </p:nvPr>
        </p:nvSpPr>
        <p:spPr/>
        <p:txBody>
          <a:bodyPr>
            <a:normAutofit fontScale="40000" lnSpcReduction="20000"/>
          </a:bodyPr>
          <a:lstStyle/>
          <a:p>
            <a:pPr marL="0" lvl="1" indent="0">
              <a:buNone/>
            </a:pPr>
            <a:r>
              <a:rPr lang="en-US" sz="3200" dirty="0"/>
              <a:t>Overfitting: The number of features is so large that you can get good performance on the training set but the model is not generalizable to the test set or in deployment</a:t>
            </a:r>
            <a:br>
              <a:rPr lang="en-US" sz="3200" dirty="0"/>
            </a:br>
            <a:endParaRPr lang="en-US" sz="3200" dirty="0"/>
          </a:p>
          <a:p>
            <a:pPr marL="0" lvl="1" indent="0">
              <a:buNone/>
            </a:pPr>
            <a:r>
              <a:rPr lang="en-US" sz="3200" dirty="0"/>
              <a:t>You can “detect” overfitting, e.g. if model performance on the training set is much better than on the test set. But how do you fix it? Often, using regularization.</a:t>
            </a:r>
            <a:br>
              <a:rPr lang="en-US" sz="3200" dirty="0"/>
            </a:br>
            <a:endParaRPr lang="en-US" sz="3200" dirty="0"/>
          </a:p>
          <a:p>
            <a:pPr marL="0" lvl="1" indent="0">
              <a:buNone/>
            </a:pPr>
            <a:r>
              <a:rPr lang="en-US" sz="3200" dirty="0"/>
              <a:t>Key idea: You may have many features, but you don’t want to use all of them heavily. So add a penalty term for too heavy a use of the features</a:t>
            </a:r>
            <a:br>
              <a:rPr lang="en-US" sz="3200" dirty="0"/>
            </a:br>
            <a:endParaRPr lang="en-US" sz="3200" dirty="0"/>
          </a:p>
          <a:p>
            <a:pPr marL="0" lvl="1" indent="0">
              <a:buNone/>
            </a:pPr>
            <a:r>
              <a:rPr lang="en-US" sz="3200" dirty="0"/>
              <a:t>Intuition: Promotes models that are “frugal” in their use of the features, and hence more likely to generalize beyond the training set</a:t>
            </a:r>
          </a:p>
          <a:p>
            <a:pPr marL="0" lvl="1" indent="0">
              <a:buNone/>
            </a:pPr>
            <a:endParaRPr lang="en-US" sz="3200" dirty="0"/>
          </a:p>
          <a:p>
            <a:pPr marL="0" lvl="1" indent="0">
              <a:buNone/>
            </a:pPr>
            <a:r>
              <a:rPr lang="en-US" sz="3200" dirty="0"/>
              <a:t>Example:</a:t>
            </a:r>
          </a:p>
          <a:p>
            <a:pPr marL="0" lvl="1" indent="0">
              <a:buNone/>
            </a:pPr>
            <a:r>
              <a:rPr lang="en-US" sz="3200" dirty="0">
                <a:solidFill>
                  <a:srgbClr val="008000"/>
                </a:solidFill>
              </a:rPr>
              <a:t>Minimize ||Δ||</a:t>
            </a:r>
            <a:r>
              <a:rPr lang="en-US" sz="3200" baseline="-25000" dirty="0">
                <a:solidFill>
                  <a:srgbClr val="008000"/>
                </a:solidFill>
              </a:rPr>
              <a:t>1</a:t>
            </a:r>
            <a:r>
              <a:rPr lang="en-US" sz="3600" dirty="0">
                <a:solidFill>
                  <a:srgbClr val="008000"/>
                </a:solidFill>
              </a:rPr>
              <a:t> + </a:t>
            </a:r>
            <a:r>
              <a:rPr lang="el-GR" sz="3600" dirty="0">
                <a:solidFill>
                  <a:srgbClr val="008000"/>
                </a:solidFill>
              </a:rPr>
              <a:t>α</a:t>
            </a:r>
            <a:r>
              <a:rPr lang="en-US" sz="3200" dirty="0">
                <a:solidFill>
                  <a:srgbClr val="008000"/>
                </a:solidFill>
              </a:rPr>
              <a:t>||</a:t>
            </a:r>
            <a:r>
              <a:rPr lang="en-US" sz="3200" b="1" dirty="0">
                <a:solidFill>
                  <a:srgbClr val="008000"/>
                </a:solidFill>
              </a:rPr>
              <a:t>p</a:t>
            </a:r>
            <a:r>
              <a:rPr lang="en-US" sz="3200" dirty="0">
                <a:solidFill>
                  <a:srgbClr val="008000"/>
                </a:solidFill>
              </a:rPr>
              <a:t>||</a:t>
            </a:r>
            <a:r>
              <a:rPr lang="en-US" sz="3200" baseline="-25000" dirty="0">
                <a:solidFill>
                  <a:srgbClr val="008000"/>
                </a:solidFill>
              </a:rPr>
              <a:t>1</a:t>
            </a:r>
            <a:r>
              <a:rPr lang="en-US" sz="3600" dirty="0">
                <a:solidFill>
                  <a:srgbClr val="008000"/>
                </a:solidFill>
              </a:rPr>
              <a:t> </a:t>
            </a:r>
            <a:br>
              <a:rPr lang="en-US" sz="3200" baseline="30000" dirty="0">
                <a:solidFill>
                  <a:srgbClr val="008000"/>
                </a:solidFill>
              </a:rPr>
            </a:br>
            <a:br>
              <a:rPr lang="en-US" sz="3200" baseline="30000" dirty="0">
                <a:solidFill>
                  <a:srgbClr val="008000"/>
                </a:solidFill>
              </a:rPr>
            </a:br>
            <a:r>
              <a:rPr lang="en-US" sz="3200" baseline="30000" dirty="0">
                <a:solidFill>
                  <a:srgbClr val="008000"/>
                </a:solidFill>
              </a:rPr>
              <a:t>		</a:t>
            </a:r>
            <a:r>
              <a:rPr lang="en-US" sz="3200" dirty="0" err="1">
                <a:solidFill>
                  <a:srgbClr val="008000"/>
                </a:solidFill>
              </a:rPr>
              <a:t>s.t.</a:t>
            </a:r>
            <a:endParaRPr lang="en-US" sz="3200" dirty="0">
              <a:solidFill>
                <a:srgbClr val="008000"/>
              </a:solidFill>
            </a:endParaRPr>
          </a:p>
          <a:p>
            <a:pPr marL="0" indent="0">
              <a:buNone/>
            </a:pPr>
            <a:r>
              <a:rPr lang="en-US" dirty="0">
                <a:solidFill>
                  <a:srgbClr val="008000"/>
                </a:solidFill>
              </a:rPr>
              <a:t>		For all i in {1..K}: </a:t>
            </a:r>
            <a:r>
              <a:rPr lang="en-US" dirty="0" err="1">
                <a:solidFill>
                  <a:srgbClr val="008000"/>
                </a:solidFill>
              </a:rPr>
              <a:t>Δ</a:t>
            </a:r>
            <a:r>
              <a:rPr lang="en-US" baseline="-25000" dirty="0" err="1">
                <a:solidFill>
                  <a:srgbClr val="008000"/>
                </a:solidFill>
              </a:rPr>
              <a:t>i</a:t>
            </a:r>
            <a:r>
              <a:rPr lang="en-US" dirty="0">
                <a:solidFill>
                  <a:srgbClr val="008000"/>
                </a:solidFill>
              </a:rPr>
              <a:t> = (</a:t>
            </a:r>
            <a:r>
              <a:rPr lang="en-US" b="1" dirty="0">
                <a:solidFill>
                  <a:srgbClr val="008000"/>
                </a:solidFill>
              </a:rPr>
              <a:t>x</a:t>
            </a:r>
            <a:r>
              <a:rPr lang="en-US" baseline="-25000" dirty="0">
                <a:solidFill>
                  <a:srgbClr val="008000"/>
                </a:solidFill>
              </a:rPr>
              <a:t>i</a:t>
            </a:r>
            <a:r>
              <a:rPr lang="en-US" dirty="0">
                <a:solidFill>
                  <a:srgbClr val="008000"/>
                </a:solidFill>
              </a:rPr>
              <a:t>)</a:t>
            </a:r>
            <a:r>
              <a:rPr lang="en-US" baseline="30000" dirty="0" err="1">
                <a:solidFill>
                  <a:srgbClr val="008000"/>
                </a:solidFill>
              </a:rPr>
              <a:t>T</a:t>
            </a:r>
            <a:r>
              <a:rPr lang="en-US" b="1" dirty="0" err="1">
                <a:solidFill>
                  <a:srgbClr val="008000"/>
                </a:solidFill>
              </a:rPr>
              <a:t>p</a:t>
            </a:r>
            <a:r>
              <a:rPr lang="en-US" dirty="0">
                <a:solidFill>
                  <a:srgbClr val="008000"/>
                </a:solidFill>
              </a:rPr>
              <a:t> + q – </a:t>
            </a:r>
            <a:r>
              <a:rPr lang="en-US" dirty="0" err="1">
                <a:solidFill>
                  <a:srgbClr val="008000"/>
                </a:solidFill>
              </a:rPr>
              <a:t>y</a:t>
            </a:r>
            <a:r>
              <a:rPr lang="en-US" baseline="-25000" dirty="0" err="1">
                <a:solidFill>
                  <a:srgbClr val="008000"/>
                </a:solidFill>
              </a:rPr>
              <a:t>i</a:t>
            </a:r>
            <a:endParaRPr lang="en-US" baseline="-25000" dirty="0">
              <a:solidFill>
                <a:srgbClr val="008000"/>
              </a:solidFill>
            </a:endParaRPr>
          </a:p>
          <a:p>
            <a:pPr marL="0" indent="0">
              <a:buNone/>
            </a:pPr>
            <a:endParaRPr lang="en-US" baseline="-25000" dirty="0">
              <a:solidFill>
                <a:srgbClr val="008000"/>
              </a:solidFill>
            </a:endParaRPr>
          </a:p>
          <a:p>
            <a:pPr marL="0" indent="0">
              <a:buNone/>
            </a:pPr>
            <a:r>
              <a:rPr lang="en-US" sz="3200" dirty="0"/>
              <a:t>Here, the parameter </a:t>
            </a:r>
            <a:r>
              <a:rPr lang="el-GR" sz="3200" dirty="0">
                <a:solidFill>
                  <a:srgbClr val="008000"/>
                </a:solidFill>
              </a:rPr>
              <a:t>α </a:t>
            </a:r>
            <a:r>
              <a:rPr lang="en-US" sz="3200" dirty="0"/>
              <a:t>controls the regularization strength, and means that we are minimizing the L1 norm of the coefficients, encouraging us to use smaller values for coefficients. Can use the sum of the squares of the coefficients if we so choose. These are important enough that they have their own names:</a:t>
            </a:r>
          </a:p>
          <a:p>
            <a:pPr marL="0" indent="0">
              <a:buNone/>
            </a:pPr>
            <a:r>
              <a:rPr lang="en-US" dirty="0">
                <a:solidFill>
                  <a:srgbClr val="008000"/>
                </a:solidFill>
              </a:rPr>
              <a:t>	Ridge regression: uses sum of squares for normalization</a:t>
            </a:r>
          </a:p>
          <a:p>
            <a:pPr marL="0" indent="0">
              <a:buNone/>
            </a:pPr>
            <a:r>
              <a:rPr lang="en-US" dirty="0">
                <a:solidFill>
                  <a:srgbClr val="008000"/>
                </a:solidFill>
              </a:rPr>
              <a:t>	Lasso regression: uses L1 norm for regularization</a:t>
            </a:r>
          </a:p>
          <a:p>
            <a:pPr marL="0" indent="0">
              <a:buNone/>
            </a:pPr>
            <a:endParaRPr lang="en-US" sz="3200" dirty="0"/>
          </a:p>
          <a:p>
            <a:pPr marL="0" indent="0">
              <a:buNone/>
            </a:pPr>
            <a:r>
              <a:rPr lang="en-US" dirty="0"/>
              <a:t>This general  idea c</a:t>
            </a:r>
            <a:r>
              <a:rPr lang="en-US" sz="3200" dirty="0"/>
              <a:t>an be used for many other ML algorithms</a:t>
            </a:r>
            <a:endParaRPr lang="en-US" dirty="0">
              <a:solidFill>
                <a:srgbClr val="008000"/>
              </a:solidFill>
            </a:endParaRPr>
          </a:p>
        </p:txBody>
      </p:sp>
    </p:spTree>
    <p:extLst>
      <p:ext uri="{BB962C8B-B14F-4D97-AF65-F5344CB8AC3E}">
        <p14:creationId xmlns:p14="http://schemas.microsoft.com/office/powerpoint/2010/main" val="1326740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simple quadratic program</a:t>
            </a:r>
          </a:p>
        </p:txBody>
      </p:sp>
      <p:sp>
        <p:nvSpPr>
          <p:cNvPr id="3" name="Content Placeholder 2"/>
          <p:cNvSpPr>
            <a:spLocks noGrp="1"/>
          </p:cNvSpPr>
          <p:nvPr>
            <p:ph idx="1"/>
          </p:nvPr>
        </p:nvSpPr>
        <p:spPr/>
        <p:txBody>
          <a:bodyPr>
            <a:normAutofit/>
          </a:bodyPr>
          <a:lstStyle/>
          <a:p>
            <a:pPr marL="0" indent="0">
              <a:buNone/>
            </a:pPr>
            <a:endParaRPr lang="en-US" dirty="0"/>
          </a:p>
          <a:p>
            <a:pPr>
              <a:buNone/>
            </a:pPr>
            <a:r>
              <a:rPr lang="en-US" dirty="0"/>
              <a:t>			</a:t>
            </a:r>
            <a:r>
              <a:rPr lang="en-US" dirty="0">
                <a:solidFill>
                  <a:srgbClr val="008000"/>
                </a:solidFill>
              </a:rPr>
              <a:t>Minimize (x</a:t>
            </a:r>
            <a:r>
              <a:rPr lang="en-US" baseline="-25000" dirty="0">
                <a:solidFill>
                  <a:srgbClr val="008000"/>
                </a:solidFill>
              </a:rPr>
              <a:t>1</a:t>
            </a:r>
            <a:r>
              <a:rPr lang="en-US" dirty="0">
                <a:solidFill>
                  <a:srgbClr val="008000"/>
                </a:solidFill>
              </a:rPr>
              <a:t>)</a:t>
            </a:r>
            <a:r>
              <a:rPr lang="en-US" baseline="30000" dirty="0">
                <a:solidFill>
                  <a:srgbClr val="008000"/>
                </a:solidFill>
              </a:rPr>
              <a:t>2</a:t>
            </a:r>
            <a:endParaRPr lang="en-US" dirty="0">
              <a:solidFill>
                <a:srgbClr val="008000"/>
              </a:solidFill>
            </a:endParaRPr>
          </a:p>
          <a:p>
            <a:pPr>
              <a:buNone/>
            </a:pPr>
            <a:r>
              <a:rPr lang="en-US" dirty="0">
                <a:solidFill>
                  <a:srgbClr val="008000"/>
                </a:solidFill>
              </a:rPr>
              <a:t>Subject to:</a:t>
            </a:r>
          </a:p>
          <a:p>
            <a:pPr>
              <a:buNone/>
            </a:pPr>
            <a:r>
              <a:rPr lang="en-US" dirty="0"/>
              <a:t>			</a:t>
            </a:r>
            <a:r>
              <a:rPr lang="en-US" dirty="0">
                <a:solidFill>
                  <a:srgbClr val="008000"/>
                </a:solidFill>
              </a:rPr>
              <a:t>-x</a:t>
            </a:r>
            <a:r>
              <a:rPr lang="en-US" baseline="-25000" dirty="0">
                <a:solidFill>
                  <a:srgbClr val="008000"/>
                </a:solidFill>
              </a:rPr>
              <a:t>1</a:t>
            </a:r>
            <a:r>
              <a:rPr lang="en-US" dirty="0">
                <a:solidFill>
                  <a:srgbClr val="008000"/>
                </a:solidFill>
              </a:rPr>
              <a:t> + x</a:t>
            </a:r>
            <a:r>
              <a:rPr lang="en-US" baseline="-25000" dirty="0">
                <a:solidFill>
                  <a:srgbClr val="008000"/>
                </a:solidFill>
              </a:rPr>
              <a:t>2</a:t>
            </a:r>
            <a:r>
              <a:rPr lang="en-US" dirty="0">
                <a:solidFill>
                  <a:srgbClr val="008000"/>
                </a:solidFill>
              </a:rPr>
              <a:t> ≥ 3</a:t>
            </a:r>
          </a:p>
          <a:p>
            <a:pPr>
              <a:buNone/>
            </a:pPr>
            <a:r>
              <a:rPr lang="en-US" dirty="0"/>
              <a:t>			</a:t>
            </a:r>
            <a:r>
              <a:rPr lang="en-US" dirty="0">
                <a:solidFill>
                  <a:srgbClr val="008000"/>
                </a:solidFill>
              </a:rPr>
              <a:t>-x</a:t>
            </a:r>
            <a:r>
              <a:rPr lang="en-US" baseline="-25000" dirty="0">
                <a:solidFill>
                  <a:srgbClr val="008000"/>
                </a:solidFill>
              </a:rPr>
              <a:t>1</a:t>
            </a:r>
            <a:r>
              <a:rPr lang="en-US" dirty="0">
                <a:solidFill>
                  <a:srgbClr val="008000"/>
                </a:solidFill>
              </a:rPr>
              <a:t> – x</a:t>
            </a:r>
            <a:r>
              <a:rPr lang="en-US" baseline="-25000" dirty="0">
                <a:solidFill>
                  <a:srgbClr val="008000"/>
                </a:solidFill>
              </a:rPr>
              <a:t>2</a:t>
            </a:r>
            <a:r>
              <a:rPr lang="en-US" dirty="0">
                <a:solidFill>
                  <a:srgbClr val="008000"/>
                </a:solidFill>
              </a:rPr>
              <a:t>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simple quadratic program</a:t>
            </a:r>
          </a:p>
        </p:txBody>
      </p:sp>
      <p:sp>
        <p:nvSpPr>
          <p:cNvPr id="3" name="Content Placeholder 2"/>
          <p:cNvSpPr>
            <a:spLocks noGrp="1"/>
          </p:cNvSpPr>
          <p:nvPr>
            <p:ph idx="1"/>
          </p:nvPr>
        </p:nvSpPr>
        <p:spPr/>
        <p:txBody>
          <a:bodyPr>
            <a:normAutofit/>
          </a:bodyPr>
          <a:lstStyle/>
          <a:p>
            <a:pPr marL="0" indent="0">
              <a:buNone/>
            </a:pPr>
            <a:endParaRPr lang="en-US" dirty="0"/>
          </a:p>
          <a:p>
            <a:pPr>
              <a:buNone/>
            </a:pPr>
            <a:r>
              <a:rPr lang="en-US" dirty="0"/>
              <a:t>			</a:t>
            </a:r>
            <a:r>
              <a:rPr lang="en-US" dirty="0">
                <a:solidFill>
                  <a:srgbClr val="008000"/>
                </a:solidFill>
              </a:rPr>
              <a:t>Minimize (x</a:t>
            </a:r>
            <a:r>
              <a:rPr lang="en-US" baseline="-25000" dirty="0">
                <a:solidFill>
                  <a:srgbClr val="008000"/>
                </a:solidFill>
              </a:rPr>
              <a:t>1</a:t>
            </a:r>
            <a:r>
              <a:rPr lang="en-US" dirty="0">
                <a:solidFill>
                  <a:srgbClr val="008000"/>
                </a:solidFill>
              </a:rPr>
              <a:t>)</a:t>
            </a:r>
            <a:r>
              <a:rPr lang="en-US" baseline="30000" dirty="0">
                <a:solidFill>
                  <a:srgbClr val="008000"/>
                </a:solidFill>
              </a:rPr>
              <a:t>2</a:t>
            </a:r>
            <a:endParaRPr lang="en-US" dirty="0">
              <a:solidFill>
                <a:srgbClr val="008000"/>
              </a:solidFill>
            </a:endParaRPr>
          </a:p>
          <a:p>
            <a:pPr>
              <a:buNone/>
            </a:pPr>
            <a:r>
              <a:rPr lang="en-US" dirty="0">
                <a:solidFill>
                  <a:srgbClr val="008000"/>
                </a:solidFill>
              </a:rPr>
              <a:t>Subject to:</a:t>
            </a:r>
          </a:p>
          <a:p>
            <a:pPr>
              <a:buNone/>
            </a:pPr>
            <a:r>
              <a:rPr lang="en-US" dirty="0"/>
              <a:t>			</a:t>
            </a:r>
            <a:r>
              <a:rPr lang="en-US" dirty="0">
                <a:solidFill>
                  <a:srgbClr val="008000"/>
                </a:solidFill>
              </a:rPr>
              <a:t>-x</a:t>
            </a:r>
            <a:r>
              <a:rPr lang="en-US" baseline="-25000" dirty="0">
                <a:solidFill>
                  <a:srgbClr val="008000"/>
                </a:solidFill>
              </a:rPr>
              <a:t>1</a:t>
            </a:r>
            <a:r>
              <a:rPr lang="en-US" dirty="0">
                <a:solidFill>
                  <a:srgbClr val="008000"/>
                </a:solidFill>
              </a:rPr>
              <a:t> + x</a:t>
            </a:r>
            <a:r>
              <a:rPr lang="en-US" baseline="-25000" dirty="0">
                <a:solidFill>
                  <a:srgbClr val="008000"/>
                </a:solidFill>
              </a:rPr>
              <a:t>2</a:t>
            </a:r>
            <a:r>
              <a:rPr lang="en-US" dirty="0">
                <a:solidFill>
                  <a:srgbClr val="008000"/>
                </a:solidFill>
              </a:rPr>
              <a:t> ≥ 3</a:t>
            </a:r>
          </a:p>
          <a:p>
            <a:pPr>
              <a:buNone/>
            </a:pPr>
            <a:r>
              <a:rPr lang="en-US" dirty="0"/>
              <a:t>			</a:t>
            </a:r>
            <a:r>
              <a:rPr lang="en-US" dirty="0">
                <a:solidFill>
                  <a:srgbClr val="008000"/>
                </a:solidFill>
              </a:rPr>
              <a:t>-x</a:t>
            </a:r>
            <a:r>
              <a:rPr lang="en-US" baseline="-25000" dirty="0">
                <a:solidFill>
                  <a:srgbClr val="008000"/>
                </a:solidFill>
              </a:rPr>
              <a:t>1</a:t>
            </a:r>
            <a:r>
              <a:rPr lang="en-US" dirty="0">
                <a:solidFill>
                  <a:srgbClr val="008000"/>
                </a:solidFill>
              </a:rPr>
              <a:t> – x</a:t>
            </a:r>
            <a:r>
              <a:rPr lang="en-US" baseline="-25000" dirty="0">
                <a:solidFill>
                  <a:srgbClr val="008000"/>
                </a:solidFill>
              </a:rPr>
              <a:t>2</a:t>
            </a:r>
            <a:r>
              <a:rPr lang="en-US" dirty="0">
                <a:solidFill>
                  <a:srgbClr val="008000"/>
                </a:solidFill>
              </a:rPr>
              <a:t> ≥ -2</a:t>
            </a:r>
          </a:p>
        </p:txBody>
      </p:sp>
      <p:sp>
        <p:nvSpPr>
          <p:cNvPr id="4" name="TextBox 3"/>
          <p:cNvSpPr txBox="1"/>
          <p:nvPr/>
        </p:nvSpPr>
        <p:spPr>
          <a:xfrm>
            <a:off x="4929942" y="2438076"/>
            <a:ext cx="3756858" cy="3293209"/>
          </a:xfrm>
          <a:prstGeom prst="rect">
            <a:avLst/>
          </a:prstGeom>
          <a:noFill/>
        </p:spPr>
        <p:txBody>
          <a:bodyPr wrap="square" rtlCol="0">
            <a:spAutoFit/>
          </a:bodyPr>
          <a:lstStyle/>
          <a:p>
            <a:pPr algn="ctr"/>
            <a:r>
              <a:rPr lang="en-US" sz="2000" b="1" dirty="0"/>
              <a:t>MOST OPTIMIZATION SOFTWARE HAS A QUADRATIC OR CONVEX OR NON-LINEAR SOLVER THAT CAN BE USED TO SOLVE MATHEMATICAL PROGRAMS WITH LINEAR CONSTRAINTS AND A MIN-QUADRATIC OBJECTIVE FUNCTION</a:t>
            </a:r>
          </a:p>
          <a:p>
            <a:pPr algn="ctr"/>
            <a:endParaRPr lang="en-US" sz="2400" b="1" dirty="0">
              <a:solidFill>
                <a:srgbClr val="660066"/>
              </a:solidFill>
            </a:endParaRPr>
          </a:p>
          <a:p>
            <a:pPr algn="ctr"/>
            <a:r>
              <a:rPr lang="en-US" sz="2400" b="1" dirty="0">
                <a:solidFill>
                  <a:srgbClr val="660066"/>
                </a:solidFill>
              </a:rPr>
              <a:t>EASY IN PRACTICE</a:t>
            </a:r>
            <a:endParaRPr lang="en-US" sz="2400" dirty="0">
              <a:solidFill>
                <a:srgbClr val="660066"/>
              </a:solidFill>
            </a:endParaRPr>
          </a:p>
        </p:txBody>
      </p:sp>
    </p:spTree>
    <p:extLst>
      <p:ext uri="{BB962C8B-B14F-4D97-AF65-F5344CB8AC3E}">
        <p14:creationId xmlns:p14="http://schemas.microsoft.com/office/powerpoint/2010/main" val="1579991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simple quadratic program</a:t>
            </a:r>
          </a:p>
        </p:txBody>
      </p:sp>
      <p:sp>
        <p:nvSpPr>
          <p:cNvPr id="3" name="Content Placeholder 2"/>
          <p:cNvSpPr>
            <a:spLocks noGrp="1"/>
          </p:cNvSpPr>
          <p:nvPr>
            <p:ph idx="1"/>
          </p:nvPr>
        </p:nvSpPr>
        <p:spPr/>
        <p:txBody>
          <a:bodyPr>
            <a:normAutofit/>
          </a:bodyPr>
          <a:lstStyle/>
          <a:p>
            <a:pPr marL="0" indent="0">
              <a:buNone/>
            </a:pPr>
            <a:endParaRPr lang="en-US" dirty="0"/>
          </a:p>
          <a:p>
            <a:pPr>
              <a:buNone/>
            </a:pPr>
            <a:r>
              <a:rPr lang="en-US" dirty="0"/>
              <a:t>			</a:t>
            </a:r>
            <a:r>
              <a:rPr lang="en-US" dirty="0">
                <a:solidFill>
                  <a:srgbClr val="008000"/>
                </a:solidFill>
              </a:rPr>
              <a:t>Minimize (x</a:t>
            </a:r>
            <a:r>
              <a:rPr lang="en-US" baseline="-25000" dirty="0">
                <a:solidFill>
                  <a:srgbClr val="008000"/>
                </a:solidFill>
              </a:rPr>
              <a:t>1</a:t>
            </a:r>
            <a:r>
              <a:rPr lang="en-US" dirty="0">
                <a:solidFill>
                  <a:srgbClr val="008000"/>
                </a:solidFill>
              </a:rPr>
              <a:t>)</a:t>
            </a:r>
            <a:r>
              <a:rPr lang="en-US" baseline="30000" dirty="0">
                <a:solidFill>
                  <a:srgbClr val="008000"/>
                </a:solidFill>
              </a:rPr>
              <a:t>2</a:t>
            </a:r>
            <a:endParaRPr lang="en-US" dirty="0">
              <a:solidFill>
                <a:srgbClr val="008000"/>
              </a:solidFill>
            </a:endParaRPr>
          </a:p>
          <a:p>
            <a:pPr>
              <a:buNone/>
            </a:pPr>
            <a:r>
              <a:rPr lang="en-US" dirty="0">
                <a:solidFill>
                  <a:srgbClr val="008000"/>
                </a:solidFill>
              </a:rPr>
              <a:t>Subject to:</a:t>
            </a:r>
          </a:p>
          <a:p>
            <a:pPr>
              <a:buNone/>
            </a:pPr>
            <a:r>
              <a:rPr lang="en-US" dirty="0"/>
              <a:t>			</a:t>
            </a:r>
            <a:r>
              <a:rPr lang="en-US" dirty="0">
                <a:solidFill>
                  <a:srgbClr val="008000"/>
                </a:solidFill>
              </a:rPr>
              <a:t>-x</a:t>
            </a:r>
            <a:r>
              <a:rPr lang="en-US" baseline="-25000" dirty="0">
                <a:solidFill>
                  <a:srgbClr val="008000"/>
                </a:solidFill>
              </a:rPr>
              <a:t>1</a:t>
            </a:r>
            <a:r>
              <a:rPr lang="en-US" dirty="0">
                <a:solidFill>
                  <a:srgbClr val="008000"/>
                </a:solidFill>
              </a:rPr>
              <a:t> + x</a:t>
            </a:r>
            <a:r>
              <a:rPr lang="en-US" baseline="-25000" dirty="0">
                <a:solidFill>
                  <a:srgbClr val="008000"/>
                </a:solidFill>
              </a:rPr>
              <a:t>2</a:t>
            </a:r>
            <a:r>
              <a:rPr lang="en-US" dirty="0">
                <a:solidFill>
                  <a:srgbClr val="008000"/>
                </a:solidFill>
              </a:rPr>
              <a:t> ≥ 3</a:t>
            </a:r>
          </a:p>
          <a:p>
            <a:pPr>
              <a:buNone/>
            </a:pPr>
            <a:r>
              <a:rPr lang="en-US" dirty="0"/>
              <a:t>			</a:t>
            </a:r>
            <a:r>
              <a:rPr lang="en-US" dirty="0">
                <a:solidFill>
                  <a:srgbClr val="008000"/>
                </a:solidFill>
              </a:rPr>
              <a:t>-x</a:t>
            </a:r>
            <a:r>
              <a:rPr lang="en-US" baseline="-25000" dirty="0">
                <a:solidFill>
                  <a:srgbClr val="008000"/>
                </a:solidFill>
              </a:rPr>
              <a:t>1</a:t>
            </a:r>
            <a:r>
              <a:rPr lang="en-US" dirty="0">
                <a:solidFill>
                  <a:srgbClr val="008000"/>
                </a:solidFill>
              </a:rPr>
              <a:t> – x</a:t>
            </a:r>
            <a:r>
              <a:rPr lang="en-US" baseline="-25000" dirty="0">
                <a:solidFill>
                  <a:srgbClr val="008000"/>
                </a:solidFill>
              </a:rPr>
              <a:t>2</a:t>
            </a:r>
            <a:r>
              <a:rPr lang="en-US" dirty="0">
                <a:solidFill>
                  <a:srgbClr val="008000"/>
                </a:solidFill>
              </a:rPr>
              <a:t> ≥ -2</a:t>
            </a:r>
          </a:p>
        </p:txBody>
      </p:sp>
      <p:sp>
        <p:nvSpPr>
          <p:cNvPr id="4" name="TextBox 3"/>
          <p:cNvSpPr txBox="1"/>
          <p:nvPr/>
        </p:nvSpPr>
        <p:spPr>
          <a:xfrm>
            <a:off x="4929942" y="2438076"/>
            <a:ext cx="3756858" cy="3293209"/>
          </a:xfrm>
          <a:prstGeom prst="rect">
            <a:avLst/>
          </a:prstGeom>
          <a:noFill/>
        </p:spPr>
        <p:txBody>
          <a:bodyPr wrap="square" rtlCol="0">
            <a:spAutoFit/>
          </a:bodyPr>
          <a:lstStyle/>
          <a:p>
            <a:pPr algn="ctr"/>
            <a:r>
              <a:rPr lang="en-US" sz="2000" b="1" dirty="0"/>
              <a:t>MOST OPTIMIZATION SOFTWARE HAS A QUADRATIC OR CONVEX OR NON-LINEAR SOLVER THAT CAN BE USED TO SOLVE MATHEMATICAL PROGRAMS WITH LINEAR CONSTRAINTS AND A MIN-QUADRATIC OBJECTIVE FUNCTION</a:t>
            </a:r>
          </a:p>
          <a:p>
            <a:pPr algn="ctr"/>
            <a:endParaRPr lang="en-US" sz="2400" b="1" dirty="0">
              <a:solidFill>
                <a:srgbClr val="660066"/>
              </a:solidFill>
            </a:endParaRPr>
          </a:p>
          <a:p>
            <a:pPr algn="ctr"/>
            <a:r>
              <a:rPr lang="en-US" sz="2400" b="1" dirty="0">
                <a:solidFill>
                  <a:srgbClr val="660066"/>
                </a:solidFill>
              </a:rPr>
              <a:t>EASY IN PRACTICE</a:t>
            </a:r>
            <a:endParaRPr lang="en-US" sz="2400" dirty="0">
              <a:solidFill>
                <a:srgbClr val="660066"/>
              </a:solidFill>
            </a:endParaRPr>
          </a:p>
        </p:txBody>
      </p:sp>
      <p:sp>
        <p:nvSpPr>
          <p:cNvPr id="5" name="Rectangle 4"/>
          <p:cNvSpPr/>
          <p:nvPr/>
        </p:nvSpPr>
        <p:spPr>
          <a:xfrm>
            <a:off x="4729844" y="3752009"/>
            <a:ext cx="3956956" cy="1240937"/>
          </a:xfrm>
          <a:prstGeom prst="rect">
            <a:avLst/>
          </a:prstGeom>
          <a:solidFill>
            <a:schemeClr val="tx2">
              <a:lumMod val="40000"/>
              <a:lumOff val="60000"/>
              <a:alpha val="2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Callout 6"/>
          <p:cNvSpPr/>
          <p:nvPr/>
        </p:nvSpPr>
        <p:spPr>
          <a:xfrm flipH="1" flipV="1">
            <a:off x="2181804" y="5168137"/>
            <a:ext cx="3567273" cy="1351509"/>
          </a:xfrm>
          <a:prstGeom prst="wedgeEllipseCallout">
            <a:avLst/>
          </a:prstGeom>
          <a:solidFill>
            <a:schemeClr val="accent4">
              <a:lumMod val="40000"/>
              <a:lumOff val="60000"/>
              <a:alpha val="53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extBox 7"/>
          <p:cNvSpPr txBox="1"/>
          <p:nvPr/>
        </p:nvSpPr>
        <p:spPr>
          <a:xfrm>
            <a:off x="2846665" y="5384032"/>
            <a:ext cx="2250937" cy="1077218"/>
          </a:xfrm>
          <a:prstGeom prst="rect">
            <a:avLst/>
          </a:prstGeom>
          <a:noFill/>
        </p:spPr>
        <p:txBody>
          <a:bodyPr wrap="none" rtlCol="0">
            <a:spAutoFit/>
          </a:bodyPr>
          <a:lstStyle/>
          <a:p>
            <a:r>
              <a:rPr lang="en-US" sz="3200" b="1" dirty="0"/>
              <a:t>QUADRATIC</a:t>
            </a:r>
          </a:p>
          <a:p>
            <a:r>
              <a:rPr lang="en-US" sz="3200" b="1" dirty="0"/>
              <a:t>PROGRAM</a:t>
            </a:r>
          </a:p>
        </p:txBody>
      </p:sp>
    </p:spTree>
    <p:extLst>
      <p:ext uri="{BB962C8B-B14F-4D97-AF65-F5344CB8AC3E}">
        <p14:creationId xmlns:p14="http://schemas.microsoft.com/office/powerpoint/2010/main" val="524766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a:t>
            </a:r>
          </a:p>
        </p:txBody>
      </p:sp>
      <p:sp>
        <p:nvSpPr>
          <p:cNvPr id="3" name="Content Placeholder 2"/>
          <p:cNvSpPr>
            <a:spLocks noGrp="1"/>
          </p:cNvSpPr>
          <p:nvPr>
            <p:ph idx="1"/>
          </p:nvPr>
        </p:nvSpPr>
        <p:spPr/>
        <p:txBody>
          <a:bodyPr/>
          <a:lstStyle/>
          <a:p>
            <a:r>
              <a:rPr lang="en-US" dirty="0"/>
              <a:t>Why are Quadratic programs (QPs) easy?</a:t>
            </a:r>
          </a:p>
          <a:p>
            <a:pPr lvl="1"/>
            <a:endParaRPr lang="en-US" dirty="0"/>
          </a:p>
          <a:p>
            <a:r>
              <a:rPr lang="en-US" dirty="0"/>
              <a:t>Formal Definition of QPs</a:t>
            </a:r>
          </a:p>
          <a:p>
            <a:pPr lvl="1"/>
            <a:endParaRPr lang="en-US" dirty="0"/>
          </a:p>
          <a:p>
            <a:r>
              <a:rPr lang="en-US" dirty="0"/>
              <a:t>Examples of QPs</a:t>
            </a:r>
          </a:p>
          <a:p>
            <a:pPr lvl="1"/>
            <a:endParaRPr lang="en-US" dirty="0"/>
          </a:p>
        </p:txBody>
      </p:sp>
    </p:spTree>
    <p:extLst>
      <p:ext uri="{BB962C8B-B14F-4D97-AF65-F5344CB8AC3E}">
        <p14:creationId xmlns:p14="http://schemas.microsoft.com/office/powerpoint/2010/main" val="2547987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a:t>
            </a:r>
          </a:p>
        </p:txBody>
      </p:sp>
      <p:sp>
        <p:nvSpPr>
          <p:cNvPr id="3" name="Content Placeholder 2"/>
          <p:cNvSpPr>
            <a:spLocks noGrp="1"/>
          </p:cNvSpPr>
          <p:nvPr>
            <p:ph idx="1"/>
          </p:nvPr>
        </p:nvSpPr>
        <p:spPr/>
        <p:txBody>
          <a:bodyPr/>
          <a:lstStyle/>
          <a:p>
            <a:r>
              <a:rPr lang="en-US" dirty="0"/>
              <a:t>Why are Quadratic programs (QPs) easy?</a:t>
            </a:r>
          </a:p>
          <a:p>
            <a:pPr lvl="1"/>
            <a:r>
              <a:rPr lang="en-US" dirty="0"/>
              <a:t>Intuition; not formal proof</a:t>
            </a:r>
          </a:p>
          <a:p>
            <a:r>
              <a:rPr lang="en-US" dirty="0"/>
              <a:t>Formal Definition of QPs</a:t>
            </a:r>
          </a:p>
          <a:p>
            <a:pPr lvl="1"/>
            <a:endParaRPr lang="en-US" dirty="0"/>
          </a:p>
          <a:p>
            <a:r>
              <a:rPr lang="en-US" dirty="0"/>
              <a:t>Examples of QPs</a:t>
            </a:r>
          </a:p>
          <a:p>
            <a:pPr lvl="1"/>
            <a:r>
              <a:rPr lang="en-US" dirty="0"/>
              <a:t>Regression and Portfolio Optimization</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701823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Approximating the Quadratic</a:t>
            </a:r>
          </a:p>
        </p:txBody>
      </p:sp>
      <p:sp>
        <p:nvSpPr>
          <p:cNvPr id="3" name="Content Placeholder 2"/>
          <p:cNvSpPr>
            <a:spLocks noGrp="1"/>
          </p:cNvSpPr>
          <p:nvPr>
            <p:ph idx="1"/>
          </p:nvPr>
        </p:nvSpPr>
        <p:spPr/>
        <p:txBody>
          <a:bodyPr>
            <a:normAutofit fontScale="92500" lnSpcReduction="10000"/>
          </a:bodyPr>
          <a:lstStyle/>
          <a:p>
            <a:pPr>
              <a:buNone/>
            </a:pPr>
            <a:r>
              <a:rPr lang="en-US" dirty="0"/>
              <a:t>Approximate </a:t>
            </a:r>
            <a:r>
              <a:rPr lang="en-US" dirty="0">
                <a:solidFill>
                  <a:srgbClr val="008000"/>
                </a:solidFill>
              </a:rPr>
              <a:t>x</a:t>
            </a:r>
            <a:r>
              <a:rPr lang="en-US" baseline="30000" dirty="0">
                <a:solidFill>
                  <a:srgbClr val="008000"/>
                </a:solidFill>
              </a:rPr>
              <a:t>2</a:t>
            </a:r>
            <a:r>
              <a:rPr lang="en-US" dirty="0"/>
              <a:t> by a set of tangent lines (here </a:t>
            </a:r>
            <a:r>
              <a:rPr lang="en-US" dirty="0">
                <a:solidFill>
                  <a:srgbClr val="008000"/>
                </a:solidFill>
              </a:rPr>
              <a:t>x</a:t>
            </a:r>
            <a:r>
              <a:rPr lang="en-US" dirty="0"/>
              <a:t> is a scalar, corresponding to </a:t>
            </a:r>
            <a:r>
              <a:rPr lang="en-US" dirty="0">
                <a:solidFill>
                  <a:srgbClr val="008000"/>
                </a:solidFill>
              </a:rPr>
              <a:t>x</a:t>
            </a:r>
            <a:r>
              <a:rPr lang="en-US" baseline="-25000" dirty="0">
                <a:solidFill>
                  <a:srgbClr val="008000"/>
                </a:solidFill>
              </a:rPr>
              <a:t>1</a:t>
            </a:r>
            <a:r>
              <a:rPr lang="en-US" dirty="0"/>
              <a:t> in the previous slides)</a:t>
            </a:r>
          </a:p>
          <a:p>
            <a:pPr>
              <a:buNone/>
            </a:pPr>
            <a:endParaRPr lang="en-US" dirty="0"/>
          </a:p>
          <a:p>
            <a:pPr>
              <a:buNone/>
            </a:pPr>
            <a:r>
              <a:rPr lang="en-US" dirty="0">
                <a:solidFill>
                  <a:srgbClr val="008000"/>
                </a:solidFill>
              </a:rPr>
              <a:t>d(x</a:t>
            </a:r>
            <a:r>
              <a:rPr lang="en-US" baseline="30000" dirty="0">
                <a:solidFill>
                  <a:srgbClr val="008000"/>
                </a:solidFill>
              </a:rPr>
              <a:t>2</a:t>
            </a:r>
            <a:r>
              <a:rPr lang="en-US" dirty="0">
                <a:solidFill>
                  <a:srgbClr val="008000"/>
                </a:solidFill>
              </a:rPr>
              <a:t>)/dx = 2x</a:t>
            </a:r>
            <a:r>
              <a:rPr lang="en-US" dirty="0"/>
              <a:t>, so the tangent line at </a:t>
            </a:r>
            <a:r>
              <a:rPr lang="en-US" dirty="0">
                <a:solidFill>
                  <a:srgbClr val="008000"/>
                </a:solidFill>
              </a:rPr>
              <a:t>(a, a</a:t>
            </a:r>
            <a:r>
              <a:rPr lang="en-US" baseline="30000" dirty="0">
                <a:solidFill>
                  <a:srgbClr val="008000"/>
                </a:solidFill>
              </a:rPr>
              <a:t>2</a:t>
            </a:r>
            <a:r>
              <a:rPr lang="en-US" dirty="0">
                <a:solidFill>
                  <a:srgbClr val="008000"/>
                </a:solidFill>
              </a:rPr>
              <a:t>) </a:t>
            </a:r>
            <a:r>
              <a:rPr lang="en-US" dirty="0"/>
              <a:t>is given by </a:t>
            </a:r>
            <a:r>
              <a:rPr lang="en-US" dirty="0">
                <a:solidFill>
                  <a:srgbClr val="008000"/>
                </a:solidFill>
              </a:rPr>
              <a:t>y – a</a:t>
            </a:r>
            <a:r>
              <a:rPr lang="en-US" baseline="30000" dirty="0">
                <a:solidFill>
                  <a:srgbClr val="008000"/>
                </a:solidFill>
              </a:rPr>
              <a:t>2</a:t>
            </a:r>
            <a:r>
              <a:rPr lang="en-US" dirty="0">
                <a:solidFill>
                  <a:srgbClr val="008000"/>
                </a:solidFill>
              </a:rPr>
              <a:t> = 2a (x-a) </a:t>
            </a:r>
            <a:r>
              <a:rPr lang="en-US" dirty="0"/>
              <a:t>or</a:t>
            </a:r>
          </a:p>
          <a:p>
            <a:pPr>
              <a:buNone/>
            </a:pPr>
            <a:r>
              <a:rPr lang="en-US" dirty="0"/>
              <a:t>						</a:t>
            </a:r>
            <a:r>
              <a:rPr lang="en-US" dirty="0">
                <a:solidFill>
                  <a:srgbClr val="008000"/>
                </a:solidFill>
              </a:rPr>
              <a:t>y = 2ax – a</a:t>
            </a:r>
            <a:r>
              <a:rPr lang="en-US" baseline="30000" dirty="0">
                <a:solidFill>
                  <a:srgbClr val="008000"/>
                </a:solidFill>
              </a:rPr>
              <a:t>2</a:t>
            </a:r>
          </a:p>
          <a:p>
            <a:pPr>
              <a:buNone/>
            </a:pPr>
            <a:endParaRPr lang="en-US" dirty="0"/>
          </a:p>
          <a:p>
            <a:pPr>
              <a:buNone/>
            </a:pPr>
            <a:r>
              <a:rPr lang="en-US" dirty="0"/>
              <a:t>The upper envelope of the tangent lines gets closer and closer to the real curve</a:t>
            </a:r>
            <a:endParaRPr lang="en-US" dirty="0">
              <a:solidFill>
                <a:srgbClr val="008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quad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57200"/>
            <a:ext cx="8001000" cy="5600700"/>
          </a:xfrm>
          <a:prstGeom prst="rect">
            <a:avLst/>
          </a:prstGeom>
        </p:spPr>
      </p:pic>
    </p:spTree>
    <p:extLst>
      <p:ext uri="{BB962C8B-B14F-4D97-AF65-F5344CB8AC3E}">
        <p14:creationId xmlns:p14="http://schemas.microsoft.com/office/powerpoint/2010/main" val="2235193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quad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57200"/>
            <a:ext cx="8001000" cy="5600700"/>
          </a:xfrm>
          <a:prstGeom prst="rect">
            <a:avLst/>
          </a:prstGeom>
        </p:spPr>
      </p:pic>
    </p:spTree>
    <p:extLst>
      <p:ext uri="{BB962C8B-B14F-4D97-AF65-F5344CB8AC3E}">
        <p14:creationId xmlns:p14="http://schemas.microsoft.com/office/powerpoint/2010/main" val="242357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uad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57200"/>
            <a:ext cx="8001000" cy="5600700"/>
          </a:xfrm>
          <a:prstGeom prst="rect">
            <a:avLst/>
          </a:prstGeom>
        </p:spPr>
      </p:pic>
    </p:spTree>
    <p:extLst>
      <p:ext uri="{BB962C8B-B14F-4D97-AF65-F5344CB8AC3E}">
        <p14:creationId xmlns:p14="http://schemas.microsoft.com/office/powerpoint/2010/main" val="2189863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uad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57200"/>
            <a:ext cx="8001000" cy="5600700"/>
          </a:xfrm>
          <a:prstGeom prst="rect">
            <a:avLst/>
          </a:prstGeom>
        </p:spPr>
      </p:pic>
    </p:spTree>
    <p:extLst>
      <p:ext uri="{BB962C8B-B14F-4D97-AF65-F5344CB8AC3E}">
        <p14:creationId xmlns:p14="http://schemas.microsoft.com/office/powerpoint/2010/main" val="2117713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uad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57200"/>
            <a:ext cx="8001000" cy="5600700"/>
          </a:xfrm>
          <a:prstGeom prst="rect">
            <a:avLst/>
          </a:prstGeom>
        </p:spPr>
      </p:pic>
    </p:spTree>
    <p:extLst>
      <p:ext uri="{BB962C8B-B14F-4D97-AF65-F5344CB8AC3E}">
        <p14:creationId xmlns:p14="http://schemas.microsoft.com/office/powerpoint/2010/main" val="11505145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H="1" flipV="1">
            <a:off x="1114778" y="2751667"/>
            <a:ext cx="860778" cy="1171222"/>
          </a:xfrm>
          <a:prstGeom prst="line">
            <a:avLst/>
          </a:prstGeom>
          <a:ln w="12700">
            <a:solidFill>
              <a:srgbClr val="660066"/>
            </a:solidFill>
          </a:ln>
        </p:spPr>
        <p:style>
          <a:lnRef idx="2">
            <a:schemeClr val="accent1"/>
          </a:lnRef>
          <a:fillRef idx="0">
            <a:schemeClr val="accent1"/>
          </a:fillRef>
          <a:effectRef idx="1">
            <a:schemeClr val="accent1"/>
          </a:effectRef>
          <a:fontRef idx="minor">
            <a:schemeClr val="tx1"/>
          </a:fontRef>
        </p:style>
      </p:cxnSp>
      <p:pic>
        <p:nvPicPr>
          <p:cNvPr id="2" name="Picture 1" descr="quad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57200"/>
            <a:ext cx="8001000" cy="5600700"/>
          </a:xfrm>
          <a:prstGeom prst="rect">
            <a:avLst/>
          </a:prstGeom>
        </p:spPr>
      </p:pic>
      <p:cxnSp>
        <p:nvCxnSpPr>
          <p:cNvPr id="6" name="Straight Connector 5"/>
          <p:cNvCxnSpPr/>
          <p:nvPr/>
        </p:nvCxnSpPr>
        <p:spPr>
          <a:xfrm>
            <a:off x="1975556" y="3922889"/>
            <a:ext cx="1354666" cy="917222"/>
          </a:xfrm>
          <a:prstGeom prst="line">
            <a:avLst/>
          </a:prstGeom>
          <a:ln w="12700">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3330222" y="4840111"/>
            <a:ext cx="945445" cy="310445"/>
          </a:xfrm>
          <a:prstGeom prst="line">
            <a:avLst/>
          </a:prstGeom>
          <a:ln w="12700">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275667" y="5150556"/>
            <a:ext cx="818444" cy="0"/>
          </a:xfrm>
          <a:prstGeom prst="line">
            <a:avLst/>
          </a:prstGeom>
          <a:ln w="12700">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V="1">
            <a:off x="5094111" y="4840111"/>
            <a:ext cx="931333" cy="310445"/>
          </a:xfrm>
          <a:prstGeom prst="line">
            <a:avLst/>
          </a:prstGeom>
          <a:ln w="12700">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6025444" y="3922889"/>
            <a:ext cx="1382889" cy="917222"/>
          </a:xfrm>
          <a:prstGeom prst="line">
            <a:avLst/>
          </a:prstGeom>
          <a:ln w="12700">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7408333" y="2751667"/>
            <a:ext cx="874889" cy="1171222"/>
          </a:xfrm>
          <a:prstGeom prst="line">
            <a:avLst/>
          </a:prstGeom>
          <a:ln w="12700">
            <a:solidFill>
              <a:srgbClr val="660066"/>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51208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Approximating the Quadratic</a:t>
            </a:r>
          </a:p>
        </p:txBody>
      </p:sp>
      <p:sp>
        <p:nvSpPr>
          <p:cNvPr id="5" name="Rectangle 4"/>
          <p:cNvSpPr/>
          <p:nvPr/>
        </p:nvSpPr>
        <p:spPr>
          <a:xfrm>
            <a:off x="4120445" y="1420842"/>
            <a:ext cx="4882444" cy="4524315"/>
          </a:xfrm>
          <a:prstGeom prst="rect">
            <a:avLst/>
          </a:prstGeom>
          <a:solidFill>
            <a:schemeClr val="accent4">
              <a:lumMod val="20000"/>
              <a:lumOff val="80000"/>
            </a:schemeClr>
          </a:solidFill>
        </p:spPr>
        <p:txBody>
          <a:bodyPr wrap="square">
            <a:spAutoFit/>
          </a:bodyPr>
          <a:lstStyle/>
          <a:p>
            <a:endParaRPr lang="en-US" sz="2400" dirty="0"/>
          </a:p>
          <a:p>
            <a:pPr>
              <a:buNone/>
            </a:pPr>
            <a:r>
              <a:rPr lang="en-US" sz="2400" dirty="0">
                <a:solidFill>
                  <a:srgbClr val="008000"/>
                </a:solidFill>
              </a:rPr>
              <a:t>Minimize Max {y</a:t>
            </a:r>
            <a:r>
              <a:rPr lang="en-US" sz="2400" baseline="-25000" dirty="0">
                <a:solidFill>
                  <a:srgbClr val="008000"/>
                </a:solidFill>
              </a:rPr>
              <a:t>1</a:t>
            </a:r>
            <a:r>
              <a:rPr lang="en-US" sz="2400" dirty="0">
                <a:solidFill>
                  <a:srgbClr val="008000"/>
                </a:solidFill>
              </a:rPr>
              <a:t>, y</a:t>
            </a:r>
            <a:r>
              <a:rPr lang="en-US" sz="2400" baseline="-25000" dirty="0">
                <a:solidFill>
                  <a:srgbClr val="008000"/>
                </a:solidFill>
              </a:rPr>
              <a:t>2</a:t>
            </a:r>
            <a:r>
              <a:rPr lang="en-US" sz="2400" dirty="0">
                <a:solidFill>
                  <a:srgbClr val="008000"/>
                </a:solidFill>
              </a:rPr>
              <a:t>, y</a:t>
            </a:r>
            <a:r>
              <a:rPr lang="en-US" sz="2400" baseline="-25000" dirty="0">
                <a:solidFill>
                  <a:srgbClr val="008000"/>
                </a:solidFill>
              </a:rPr>
              <a:t>3</a:t>
            </a:r>
            <a:r>
              <a:rPr lang="en-US" sz="2400" dirty="0">
                <a:solidFill>
                  <a:srgbClr val="008000"/>
                </a:solidFill>
              </a:rPr>
              <a:t>, y</a:t>
            </a:r>
            <a:r>
              <a:rPr lang="en-US" sz="2400" baseline="-25000" dirty="0">
                <a:solidFill>
                  <a:srgbClr val="008000"/>
                </a:solidFill>
              </a:rPr>
              <a:t>4</a:t>
            </a:r>
            <a:r>
              <a:rPr lang="en-US" sz="2400" dirty="0">
                <a:solidFill>
                  <a:srgbClr val="008000"/>
                </a:solidFill>
              </a:rPr>
              <a:t>, y</a:t>
            </a:r>
            <a:r>
              <a:rPr lang="en-US" sz="2400" baseline="-25000" dirty="0">
                <a:solidFill>
                  <a:srgbClr val="008000"/>
                </a:solidFill>
              </a:rPr>
              <a:t>5</a:t>
            </a:r>
            <a:r>
              <a:rPr lang="en-US" sz="2400" dirty="0">
                <a:solidFill>
                  <a:srgbClr val="008000"/>
                </a:solidFill>
              </a:rPr>
              <a:t>, y</a:t>
            </a:r>
            <a:r>
              <a:rPr lang="en-US" sz="2400" baseline="-25000" dirty="0">
                <a:solidFill>
                  <a:srgbClr val="008000"/>
                </a:solidFill>
              </a:rPr>
              <a:t>6</a:t>
            </a:r>
            <a:r>
              <a:rPr lang="en-US" sz="2400" dirty="0">
                <a:solidFill>
                  <a:srgbClr val="008000"/>
                </a:solidFill>
              </a:rPr>
              <a:t>, y</a:t>
            </a:r>
            <a:r>
              <a:rPr lang="en-US" sz="2400" baseline="-25000" dirty="0">
                <a:solidFill>
                  <a:srgbClr val="008000"/>
                </a:solidFill>
              </a:rPr>
              <a:t>7</a:t>
            </a:r>
            <a:r>
              <a:rPr lang="en-US" sz="2400" dirty="0">
                <a:solidFill>
                  <a:srgbClr val="008000"/>
                </a:solidFill>
              </a:rPr>
              <a:t>}</a:t>
            </a:r>
          </a:p>
          <a:p>
            <a:pPr>
              <a:buNone/>
            </a:pPr>
            <a:r>
              <a:rPr lang="en-US" sz="2400" dirty="0">
                <a:solidFill>
                  <a:srgbClr val="008000"/>
                </a:solidFill>
              </a:rPr>
              <a:t>Subject to:</a:t>
            </a:r>
          </a:p>
          <a:p>
            <a:pPr>
              <a:buNone/>
            </a:pPr>
            <a:r>
              <a:rPr lang="en-US" sz="2400" dirty="0"/>
              <a:t>			</a:t>
            </a:r>
            <a:r>
              <a:rPr lang="en-US" sz="2400" dirty="0">
                <a:solidFill>
                  <a:srgbClr val="008000"/>
                </a:solidFill>
              </a:rPr>
              <a:t>-x</a:t>
            </a:r>
            <a:r>
              <a:rPr lang="en-US" sz="2400" baseline="-25000" dirty="0">
                <a:solidFill>
                  <a:srgbClr val="008000"/>
                </a:solidFill>
              </a:rPr>
              <a:t>1</a:t>
            </a:r>
            <a:r>
              <a:rPr lang="en-US" sz="2400" dirty="0">
                <a:solidFill>
                  <a:srgbClr val="008000"/>
                </a:solidFill>
              </a:rPr>
              <a:t> + x</a:t>
            </a:r>
            <a:r>
              <a:rPr lang="en-US" sz="2400" baseline="-25000" dirty="0">
                <a:solidFill>
                  <a:srgbClr val="008000"/>
                </a:solidFill>
              </a:rPr>
              <a:t>2</a:t>
            </a:r>
            <a:r>
              <a:rPr lang="en-US" sz="2400" dirty="0">
                <a:solidFill>
                  <a:srgbClr val="008000"/>
                </a:solidFill>
              </a:rPr>
              <a:t> ≥ 3</a:t>
            </a:r>
          </a:p>
          <a:p>
            <a:pPr>
              <a:buNone/>
            </a:pPr>
            <a:r>
              <a:rPr lang="en-US" sz="2400" dirty="0"/>
              <a:t>			</a:t>
            </a:r>
            <a:r>
              <a:rPr lang="en-US" sz="2400" dirty="0">
                <a:solidFill>
                  <a:srgbClr val="008000"/>
                </a:solidFill>
              </a:rPr>
              <a:t>-x</a:t>
            </a:r>
            <a:r>
              <a:rPr lang="en-US" sz="2400" baseline="-25000" dirty="0">
                <a:solidFill>
                  <a:srgbClr val="008000"/>
                </a:solidFill>
              </a:rPr>
              <a:t>1</a:t>
            </a:r>
            <a:r>
              <a:rPr lang="en-US" sz="2400" dirty="0">
                <a:solidFill>
                  <a:srgbClr val="008000"/>
                </a:solidFill>
              </a:rPr>
              <a:t> – x</a:t>
            </a:r>
            <a:r>
              <a:rPr lang="en-US" sz="2400" baseline="-25000" dirty="0">
                <a:solidFill>
                  <a:srgbClr val="008000"/>
                </a:solidFill>
              </a:rPr>
              <a:t>2</a:t>
            </a:r>
            <a:r>
              <a:rPr lang="en-US" sz="2400" dirty="0">
                <a:solidFill>
                  <a:srgbClr val="008000"/>
                </a:solidFill>
              </a:rPr>
              <a:t> ≥ -2</a:t>
            </a:r>
          </a:p>
          <a:p>
            <a:pPr>
              <a:buNone/>
            </a:pPr>
            <a:r>
              <a:rPr lang="en-US" sz="2400" dirty="0">
                <a:solidFill>
                  <a:srgbClr val="008000"/>
                </a:solidFill>
              </a:rPr>
              <a:t>			y</a:t>
            </a:r>
            <a:r>
              <a:rPr lang="en-US" sz="2400" baseline="-25000" dirty="0">
                <a:solidFill>
                  <a:srgbClr val="008000"/>
                </a:solidFill>
              </a:rPr>
              <a:t>1</a:t>
            </a:r>
            <a:r>
              <a:rPr lang="en-US" sz="2400" dirty="0">
                <a:solidFill>
                  <a:srgbClr val="008000"/>
                </a:solidFill>
              </a:rPr>
              <a:t> = 0</a:t>
            </a:r>
          </a:p>
          <a:p>
            <a:pPr>
              <a:buNone/>
            </a:pPr>
            <a:r>
              <a:rPr lang="en-US" sz="2400" dirty="0">
                <a:solidFill>
                  <a:srgbClr val="008000"/>
                </a:solidFill>
              </a:rPr>
              <a:t>			y</a:t>
            </a:r>
            <a:r>
              <a:rPr lang="en-US" sz="2400" baseline="-25000" dirty="0">
                <a:solidFill>
                  <a:srgbClr val="008000"/>
                </a:solidFill>
              </a:rPr>
              <a:t>2</a:t>
            </a:r>
            <a:r>
              <a:rPr lang="en-US" sz="2400" dirty="0">
                <a:solidFill>
                  <a:srgbClr val="008000"/>
                </a:solidFill>
              </a:rPr>
              <a:t> = 2x</a:t>
            </a:r>
            <a:r>
              <a:rPr lang="en-US" sz="2400" baseline="-25000" dirty="0">
                <a:solidFill>
                  <a:srgbClr val="008000"/>
                </a:solidFill>
              </a:rPr>
              <a:t>1</a:t>
            </a:r>
            <a:r>
              <a:rPr lang="en-US" sz="2400" dirty="0">
                <a:solidFill>
                  <a:srgbClr val="008000"/>
                </a:solidFill>
              </a:rPr>
              <a:t> – 1</a:t>
            </a:r>
          </a:p>
          <a:p>
            <a:r>
              <a:rPr lang="en-US" sz="2400" dirty="0">
                <a:solidFill>
                  <a:srgbClr val="008000"/>
                </a:solidFill>
              </a:rPr>
              <a:t>			y</a:t>
            </a:r>
            <a:r>
              <a:rPr lang="en-US" sz="2400" baseline="-25000" dirty="0">
                <a:solidFill>
                  <a:srgbClr val="008000"/>
                </a:solidFill>
              </a:rPr>
              <a:t>3</a:t>
            </a:r>
            <a:r>
              <a:rPr lang="en-US" sz="2400" dirty="0">
                <a:solidFill>
                  <a:srgbClr val="008000"/>
                </a:solidFill>
              </a:rPr>
              <a:t> = -2x</a:t>
            </a:r>
            <a:r>
              <a:rPr lang="en-US" sz="2400" baseline="-25000" dirty="0">
                <a:solidFill>
                  <a:srgbClr val="008000"/>
                </a:solidFill>
              </a:rPr>
              <a:t>1</a:t>
            </a:r>
            <a:r>
              <a:rPr lang="en-US" sz="2400" dirty="0">
                <a:solidFill>
                  <a:srgbClr val="008000"/>
                </a:solidFill>
              </a:rPr>
              <a:t> – 1</a:t>
            </a:r>
          </a:p>
          <a:p>
            <a:r>
              <a:rPr lang="en-US" sz="2400" dirty="0">
                <a:solidFill>
                  <a:srgbClr val="008000"/>
                </a:solidFill>
              </a:rPr>
              <a:t>			y</a:t>
            </a:r>
            <a:r>
              <a:rPr lang="en-US" sz="2400" baseline="-25000" dirty="0">
                <a:solidFill>
                  <a:srgbClr val="008000"/>
                </a:solidFill>
              </a:rPr>
              <a:t>4</a:t>
            </a:r>
            <a:r>
              <a:rPr lang="en-US" sz="2400" dirty="0">
                <a:solidFill>
                  <a:srgbClr val="008000"/>
                </a:solidFill>
              </a:rPr>
              <a:t> = 4x</a:t>
            </a:r>
            <a:r>
              <a:rPr lang="en-US" sz="2400" baseline="-25000" dirty="0">
                <a:solidFill>
                  <a:srgbClr val="008000"/>
                </a:solidFill>
              </a:rPr>
              <a:t>1</a:t>
            </a:r>
            <a:r>
              <a:rPr lang="en-US" sz="2400" dirty="0">
                <a:solidFill>
                  <a:srgbClr val="008000"/>
                </a:solidFill>
              </a:rPr>
              <a:t> – 4</a:t>
            </a:r>
          </a:p>
          <a:p>
            <a:r>
              <a:rPr lang="en-US" sz="2400" dirty="0">
                <a:solidFill>
                  <a:srgbClr val="008000"/>
                </a:solidFill>
              </a:rPr>
              <a:t>			y</a:t>
            </a:r>
            <a:r>
              <a:rPr lang="en-US" sz="2400" baseline="-25000" dirty="0">
                <a:solidFill>
                  <a:srgbClr val="008000"/>
                </a:solidFill>
              </a:rPr>
              <a:t>5</a:t>
            </a:r>
            <a:r>
              <a:rPr lang="en-US" sz="2400" dirty="0">
                <a:solidFill>
                  <a:srgbClr val="008000"/>
                </a:solidFill>
              </a:rPr>
              <a:t> = -4x</a:t>
            </a:r>
            <a:r>
              <a:rPr lang="en-US" sz="2400" baseline="-25000" dirty="0">
                <a:solidFill>
                  <a:srgbClr val="008000"/>
                </a:solidFill>
              </a:rPr>
              <a:t>1</a:t>
            </a:r>
            <a:r>
              <a:rPr lang="en-US" sz="2400" dirty="0">
                <a:solidFill>
                  <a:srgbClr val="008000"/>
                </a:solidFill>
              </a:rPr>
              <a:t> – 4</a:t>
            </a:r>
          </a:p>
          <a:p>
            <a:r>
              <a:rPr lang="en-US" sz="2400" dirty="0">
                <a:solidFill>
                  <a:srgbClr val="008000"/>
                </a:solidFill>
              </a:rPr>
              <a:t>			y</a:t>
            </a:r>
            <a:r>
              <a:rPr lang="en-US" sz="2400" baseline="-25000" dirty="0">
                <a:solidFill>
                  <a:srgbClr val="008000"/>
                </a:solidFill>
              </a:rPr>
              <a:t>6</a:t>
            </a:r>
            <a:r>
              <a:rPr lang="en-US" sz="2400" dirty="0">
                <a:solidFill>
                  <a:srgbClr val="008000"/>
                </a:solidFill>
              </a:rPr>
              <a:t> = x</a:t>
            </a:r>
            <a:r>
              <a:rPr lang="en-US" sz="2400" baseline="-25000" dirty="0">
                <a:solidFill>
                  <a:srgbClr val="008000"/>
                </a:solidFill>
              </a:rPr>
              <a:t>1</a:t>
            </a:r>
            <a:r>
              <a:rPr lang="en-US" sz="2400" dirty="0">
                <a:solidFill>
                  <a:srgbClr val="008000"/>
                </a:solidFill>
              </a:rPr>
              <a:t> – 0.25</a:t>
            </a:r>
          </a:p>
          <a:p>
            <a:r>
              <a:rPr lang="en-US" sz="2400" dirty="0">
                <a:solidFill>
                  <a:srgbClr val="008000"/>
                </a:solidFill>
              </a:rPr>
              <a:t>			y</a:t>
            </a:r>
            <a:r>
              <a:rPr lang="en-US" sz="2400" baseline="-25000" dirty="0">
                <a:solidFill>
                  <a:srgbClr val="008000"/>
                </a:solidFill>
              </a:rPr>
              <a:t>7</a:t>
            </a:r>
            <a:r>
              <a:rPr lang="en-US" sz="2400" dirty="0">
                <a:solidFill>
                  <a:srgbClr val="008000"/>
                </a:solidFill>
              </a:rPr>
              <a:t> = -x</a:t>
            </a:r>
            <a:r>
              <a:rPr lang="en-US" sz="2400" baseline="-25000" dirty="0">
                <a:solidFill>
                  <a:srgbClr val="008000"/>
                </a:solidFill>
              </a:rPr>
              <a:t>1</a:t>
            </a:r>
            <a:r>
              <a:rPr lang="en-US" sz="2400" dirty="0">
                <a:solidFill>
                  <a:srgbClr val="008000"/>
                </a:solidFill>
              </a:rPr>
              <a:t> – 0.25		</a:t>
            </a:r>
          </a:p>
        </p:txBody>
      </p:sp>
      <p:sp>
        <p:nvSpPr>
          <p:cNvPr id="6" name="Rectangle 5"/>
          <p:cNvSpPr/>
          <p:nvPr/>
        </p:nvSpPr>
        <p:spPr>
          <a:xfrm>
            <a:off x="141111" y="2630003"/>
            <a:ext cx="2779889" cy="1231106"/>
          </a:xfrm>
          <a:prstGeom prst="rect">
            <a:avLst/>
          </a:prstGeom>
          <a:solidFill>
            <a:schemeClr val="bg2">
              <a:lumMod val="90000"/>
            </a:schemeClr>
          </a:solidFill>
        </p:spPr>
        <p:txBody>
          <a:bodyPr wrap="square">
            <a:spAutoFit/>
          </a:bodyPr>
          <a:lstStyle/>
          <a:p>
            <a:pPr>
              <a:buNone/>
            </a:pPr>
            <a:r>
              <a:rPr lang="en-US" sz="2000" dirty="0"/>
              <a:t>	</a:t>
            </a:r>
            <a:r>
              <a:rPr lang="en-US" dirty="0">
                <a:solidFill>
                  <a:srgbClr val="008000"/>
                </a:solidFill>
              </a:rPr>
              <a:t>Minimize (x</a:t>
            </a:r>
            <a:r>
              <a:rPr lang="en-US" baseline="-25000" dirty="0">
                <a:solidFill>
                  <a:srgbClr val="008000"/>
                </a:solidFill>
              </a:rPr>
              <a:t>1</a:t>
            </a:r>
            <a:r>
              <a:rPr lang="en-US" dirty="0">
                <a:solidFill>
                  <a:srgbClr val="008000"/>
                </a:solidFill>
              </a:rPr>
              <a:t>)</a:t>
            </a:r>
            <a:r>
              <a:rPr lang="en-US" baseline="30000" dirty="0">
                <a:solidFill>
                  <a:srgbClr val="008000"/>
                </a:solidFill>
              </a:rPr>
              <a:t>2</a:t>
            </a:r>
            <a:endParaRPr lang="en-US" dirty="0">
              <a:solidFill>
                <a:srgbClr val="008000"/>
              </a:solidFill>
            </a:endParaRPr>
          </a:p>
          <a:p>
            <a:pPr>
              <a:buNone/>
            </a:pPr>
            <a:r>
              <a:rPr lang="en-US" dirty="0">
                <a:solidFill>
                  <a:srgbClr val="008000"/>
                </a:solidFill>
              </a:rPr>
              <a:t>Subject to:</a:t>
            </a:r>
          </a:p>
          <a:p>
            <a:pPr>
              <a:buNone/>
            </a:pPr>
            <a:r>
              <a:rPr lang="en-US" dirty="0"/>
              <a:t>			</a:t>
            </a:r>
            <a:r>
              <a:rPr lang="en-US" dirty="0">
                <a:solidFill>
                  <a:srgbClr val="008000"/>
                </a:solidFill>
              </a:rPr>
              <a:t>-x</a:t>
            </a:r>
            <a:r>
              <a:rPr lang="en-US" baseline="-25000" dirty="0">
                <a:solidFill>
                  <a:srgbClr val="008000"/>
                </a:solidFill>
              </a:rPr>
              <a:t>1</a:t>
            </a:r>
            <a:r>
              <a:rPr lang="en-US" dirty="0">
                <a:solidFill>
                  <a:srgbClr val="008000"/>
                </a:solidFill>
              </a:rPr>
              <a:t> + x</a:t>
            </a:r>
            <a:r>
              <a:rPr lang="en-US" baseline="-25000" dirty="0">
                <a:solidFill>
                  <a:srgbClr val="008000"/>
                </a:solidFill>
              </a:rPr>
              <a:t>2</a:t>
            </a:r>
            <a:r>
              <a:rPr lang="en-US" dirty="0">
                <a:solidFill>
                  <a:srgbClr val="008000"/>
                </a:solidFill>
              </a:rPr>
              <a:t> ≥ 3</a:t>
            </a:r>
          </a:p>
          <a:p>
            <a:pPr>
              <a:buNone/>
            </a:pPr>
            <a:r>
              <a:rPr lang="en-US" dirty="0"/>
              <a:t>			</a:t>
            </a:r>
            <a:r>
              <a:rPr lang="en-US" dirty="0">
                <a:solidFill>
                  <a:srgbClr val="008000"/>
                </a:solidFill>
              </a:rPr>
              <a:t>-x</a:t>
            </a:r>
            <a:r>
              <a:rPr lang="en-US" baseline="-25000" dirty="0">
                <a:solidFill>
                  <a:srgbClr val="008000"/>
                </a:solidFill>
              </a:rPr>
              <a:t>1</a:t>
            </a:r>
            <a:r>
              <a:rPr lang="en-US" dirty="0">
                <a:solidFill>
                  <a:srgbClr val="008000"/>
                </a:solidFill>
              </a:rPr>
              <a:t> – x</a:t>
            </a:r>
            <a:r>
              <a:rPr lang="en-US" baseline="-25000" dirty="0">
                <a:solidFill>
                  <a:srgbClr val="008000"/>
                </a:solidFill>
              </a:rPr>
              <a:t>2</a:t>
            </a:r>
            <a:r>
              <a:rPr lang="en-US" dirty="0">
                <a:solidFill>
                  <a:srgbClr val="008000"/>
                </a:solidFill>
              </a:rPr>
              <a:t> ≥ -2</a:t>
            </a:r>
          </a:p>
        </p:txBody>
      </p:sp>
      <p:sp>
        <p:nvSpPr>
          <p:cNvPr id="7" name="Right Arrow 6"/>
          <p:cNvSpPr/>
          <p:nvPr/>
        </p:nvSpPr>
        <p:spPr>
          <a:xfrm>
            <a:off x="2921000" y="3062112"/>
            <a:ext cx="1199445" cy="35277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Approximating the Quadratic</a:t>
            </a:r>
          </a:p>
        </p:txBody>
      </p:sp>
      <p:sp>
        <p:nvSpPr>
          <p:cNvPr id="5" name="Rectangle 4"/>
          <p:cNvSpPr/>
          <p:nvPr/>
        </p:nvSpPr>
        <p:spPr>
          <a:xfrm>
            <a:off x="4120445" y="1420842"/>
            <a:ext cx="4882444" cy="4524315"/>
          </a:xfrm>
          <a:prstGeom prst="rect">
            <a:avLst/>
          </a:prstGeom>
          <a:solidFill>
            <a:schemeClr val="accent4">
              <a:lumMod val="20000"/>
              <a:lumOff val="80000"/>
            </a:schemeClr>
          </a:solidFill>
        </p:spPr>
        <p:txBody>
          <a:bodyPr wrap="square">
            <a:spAutoFit/>
          </a:bodyPr>
          <a:lstStyle/>
          <a:p>
            <a:endParaRPr lang="en-US" sz="2400" dirty="0"/>
          </a:p>
          <a:p>
            <a:pPr>
              <a:buNone/>
            </a:pPr>
            <a:r>
              <a:rPr lang="en-US" sz="2400" dirty="0">
                <a:solidFill>
                  <a:srgbClr val="008000"/>
                </a:solidFill>
              </a:rPr>
              <a:t>Minimize z</a:t>
            </a:r>
          </a:p>
          <a:p>
            <a:pPr>
              <a:buNone/>
            </a:pPr>
            <a:r>
              <a:rPr lang="en-US" sz="2400" dirty="0">
                <a:solidFill>
                  <a:srgbClr val="008000"/>
                </a:solidFill>
              </a:rPr>
              <a:t>Subject to:</a:t>
            </a:r>
          </a:p>
          <a:p>
            <a:pPr>
              <a:buNone/>
            </a:pPr>
            <a:r>
              <a:rPr lang="en-US" sz="2400" dirty="0"/>
              <a:t>			</a:t>
            </a:r>
            <a:r>
              <a:rPr lang="en-US" sz="2400" dirty="0">
                <a:solidFill>
                  <a:srgbClr val="008000"/>
                </a:solidFill>
              </a:rPr>
              <a:t>-x</a:t>
            </a:r>
            <a:r>
              <a:rPr lang="en-US" sz="2400" baseline="-25000" dirty="0">
                <a:solidFill>
                  <a:srgbClr val="008000"/>
                </a:solidFill>
              </a:rPr>
              <a:t>1</a:t>
            </a:r>
            <a:r>
              <a:rPr lang="en-US" sz="2400" dirty="0">
                <a:solidFill>
                  <a:srgbClr val="008000"/>
                </a:solidFill>
              </a:rPr>
              <a:t> + x</a:t>
            </a:r>
            <a:r>
              <a:rPr lang="en-US" sz="2400" baseline="-25000" dirty="0">
                <a:solidFill>
                  <a:srgbClr val="008000"/>
                </a:solidFill>
              </a:rPr>
              <a:t>2</a:t>
            </a:r>
            <a:r>
              <a:rPr lang="en-US" sz="2400" dirty="0">
                <a:solidFill>
                  <a:srgbClr val="008000"/>
                </a:solidFill>
              </a:rPr>
              <a:t> ≥ 3</a:t>
            </a:r>
          </a:p>
          <a:p>
            <a:pPr>
              <a:buNone/>
            </a:pPr>
            <a:r>
              <a:rPr lang="en-US" sz="2400" dirty="0"/>
              <a:t>			</a:t>
            </a:r>
            <a:r>
              <a:rPr lang="en-US" sz="2400" dirty="0">
                <a:solidFill>
                  <a:srgbClr val="008000"/>
                </a:solidFill>
              </a:rPr>
              <a:t>-x</a:t>
            </a:r>
            <a:r>
              <a:rPr lang="en-US" sz="2400" baseline="-25000" dirty="0">
                <a:solidFill>
                  <a:srgbClr val="008000"/>
                </a:solidFill>
              </a:rPr>
              <a:t>1</a:t>
            </a:r>
            <a:r>
              <a:rPr lang="en-US" sz="2400" dirty="0">
                <a:solidFill>
                  <a:srgbClr val="008000"/>
                </a:solidFill>
              </a:rPr>
              <a:t> – x</a:t>
            </a:r>
            <a:r>
              <a:rPr lang="en-US" sz="2400" baseline="-25000" dirty="0">
                <a:solidFill>
                  <a:srgbClr val="008000"/>
                </a:solidFill>
              </a:rPr>
              <a:t>2</a:t>
            </a:r>
            <a:r>
              <a:rPr lang="en-US" sz="2400" dirty="0">
                <a:solidFill>
                  <a:srgbClr val="008000"/>
                </a:solidFill>
              </a:rPr>
              <a:t> ≥ -2</a:t>
            </a:r>
          </a:p>
          <a:p>
            <a:pPr>
              <a:buNone/>
            </a:pPr>
            <a:r>
              <a:rPr lang="en-US" sz="2400" dirty="0">
                <a:solidFill>
                  <a:srgbClr val="008000"/>
                </a:solidFill>
              </a:rPr>
              <a:t>			z ≥ 0</a:t>
            </a:r>
          </a:p>
          <a:p>
            <a:pPr>
              <a:buNone/>
            </a:pPr>
            <a:r>
              <a:rPr lang="en-US" sz="2400" dirty="0">
                <a:solidFill>
                  <a:srgbClr val="008000"/>
                </a:solidFill>
              </a:rPr>
              <a:t>			z ≥ 2x</a:t>
            </a:r>
            <a:r>
              <a:rPr lang="en-US" sz="2400" baseline="-25000" dirty="0">
                <a:solidFill>
                  <a:srgbClr val="008000"/>
                </a:solidFill>
              </a:rPr>
              <a:t>1</a:t>
            </a:r>
            <a:r>
              <a:rPr lang="en-US" sz="2400" dirty="0">
                <a:solidFill>
                  <a:srgbClr val="008000"/>
                </a:solidFill>
              </a:rPr>
              <a:t> – 1</a:t>
            </a:r>
          </a:p>
          <a:p>
            <a:r>
              <a:rPr lang="en-US" sz="2400" dirty="0">
                <a:solidFill>
                  <a:srgbClr val="008000"/>
                </a:solidFill>
              </a:rPr>
              <a:t>			z ≥ -2x</a:t>
            </a:r>
            <a:r>
              <a:rPr lang="en-US" sz="2400" baseline="-25000" dirty="0">
                <a:solidFill>
                  <a:srgbClr val="008000"/>
                </a:solidFill>
              </a:rPr>
              <a:t>1</a:t>
            </a:r>
            <a:r>
              <a:rPr lang="en-US" sz="2400" dirty="0">
                <a:solidFill>
                  <a:srgbClr val="008000"/>
                </a:solidFill>
              </a:rPr>
              <a:t> – 1</a:t>
            </a:r>
          </a:p>
          <a:p>
            <a:r>
              <a:rPr lang="en-US" sz="2400" dirty="0">
                <a:solidFill>
                  <a:srgbClr val="008000"/>
                </a:solidFill>
              </a:rPr>
              <a:t>			z ≥ 4x</a:t>
            </a:r>
            <a:r>
              <a:rPr lang="en-US" sz="2400" baseline="-25000" dirty="0">
                <a:solidFill>
                  <a:srgbClr val="008000"/>
                </a:solidFill>
              </a:rPr>
              <a:t>1</a:t>
            </a:r>
            <a:r>
              <a:rPr lang="en-US" sz="2400" dirty="0">
                <a:solidFill>
                  <a:srgbClr val="008000"/>
                </a:solidFill>
              </a:rPr>
              <a:t> – 4</a:t>
            </a:r>
          </a:p>
          <a:p>
            <a:r>
              <a:rPr lang="en-US" sz="2400" dirty="0">
                <a:solidFill>
                  <a:srgbClr val="008000"/>
                </a:solidFill>
              </a:rPr>
              <a:t>			z ≥ -4x</a:t>
            </a:r>
            <a:r>
              <a:rPr lang="en-US" sz="2400" baseline="-25000" dirty="0">
                <a:solidFill>
                  <a:srgbClr val="008000"/>
                </a:solidFill>
              </a:rPr>
              <a:t>1</a:t>
            </a:r>
            <a:r>
              <a:rPr lang="en-US" sz="2400" dirty="0">
                <a:solidFill>
                  <a:srgbClr val="008000"/>
                </a:solidFill>
              </a:rPr>
              <a:t> – 4</a:t>
            </a:r>
          </a:p>
          <a:p>
            <a:r>
              <a:rPr lang="en-US" sz="2400" dirty="0">
                <a:solidFill>
                  <a:srgbClr val="008000"/>
                </a:solidFill>
              </a:rPr>
              <a:t>			z ≥ x</a:t>
            </a:r>
            <a:r>
              <a:rPr lang="en-US" sz="2400" baseline="-25000" dirty="0">
                <a:solidFill>
                  <a:srgbClr val="008000"/>
                </a:solidFill>
              </a:rPr>
              <a:t>1</a:t>
            </a:r>
            <a:r>
              <a:rPr lang="en-US" sz="2400" dirty="0">
                <a:solidFill>
                  <a:srgbClr val="008000"/>
                </a:solidFill>
              </a:rPr>
              <a:t> – 0.25</a:t>
            </a:r>
          </a:p>
          <a:p>
            <a:r>
              <a:rPr lang="en-US" sz="2400" dirty="0">
                <a:solidFill>
                  <a:srgbClr val="008000"/>
                </a:solidFill>
              </a:rPr>
              <a:t>			z ≥ -x</a:t>
            </a:r>
            <a:r>
              <a:rPr lang="en-US" sz="2400" baseline="-25000" dirty="0">
                <a:solidFill>
                  <a:srgbClr val="008000"/>
                </a:solidFill>
              </a:rPr>
              <a:t>1</a:t>
            </a:r>
            <a:r>
              <a:rPr lang="en-US" sz="2400" dirty="0">
                <a:solidFill>
                  <a:srgbClr val="008000"/>
                </a:solidFill>
              </a:rPr>
              <a:t> – 0.25		</a:t>
            </a:r>
          </a:p>
        </p:txBody>
      </p:sp>
      <p:sp>
        <p:nvSpPr>
          <p:cNvPr id="6" name="Rectangle 5"/>
          <p:cNvSpPr/>
          <p:nvPr/>
        </p:nvSpPr>
        <p:spPr>
          <a:xfrm>
            <a:off x="141111" y="2630003"/>
            <a:ext cx="2779889" cy="1231106"/>
          </a:xfrm>
          <a:prstGeom prst="rect">
            <a:avLst/>
          </a:prstGeom>
          <a:solidFill>
            <a:schemeClr val="bg2">
              <a:lumMod val="90000"/>
            </a:schemeClr>
          </a:solidFill>
        </p:spPr>
        <p:txBody>
          <a:bodyPr wrap="square">
            <a:spAutoFit/>
          </a:bodyPr>
          <a:lstStyle/>
          <a:p>
            <a:pPr>
              <a:buNone/>
            </a:pPr>
            <a:r>
              <a:rPr lang="en-US" sz="2000" dirty="0"/>
              <a:t>	</a:t>
            </a:r>
            <a:r>
              <a:rPr lang="en-US" dirty="0">
                <a:solidFill>
                  <a:srgbClr val="008000"/>
                </a:solidFill>
              </a:rPr>
              <a:t>Minimize (x</a:t>
            </a:r>
            <a:r>
              <a:rPr lang="en-US" baseline="-25000" dirty="0">
                <a:solidFill>
                  <a:srgbClr val="008000"/>
                </a:solidFill>
              </a:rPr>
              <a:t>1</a:t>
            </a:r>
            <a:r>
              <a:rPr lang="en-US" dirty="0">
                <a:solidFill>
                  <a:srgbClr val="008000"/>
                </a:solidFill>
              </a:rPr>
              <a:t>)</a:t>
            </a:r>
            <a:r>
              <a:rPr lang="en-US" baseline="30000" dirty="0">
                <a:solidFill>
                  <a:srgbClr val="008000"/>
                </a:solidFill>
              </a:rPr>
              <a:t>2</a:t>
            </a:r>
            <a:endParaRPr lang="en-US" dirty="0">
              <a:solidFill>
                <a:srgbClr val="008000"/>
              </a:solidFill>
            </a:endParaRPr>
          </a:p>
          <a:p>
            <a:pPr>
              <a:buNone/>
            </a:pPr>
            <a:r>
              <a:rPr lang="en-US" dirty="0">
                <a:solidFill>
                  <a:srgbClr val="008000"/>
                </a:solidFill>
              </a:rPr>
              <a:t>Subject to:</a:t>
            </a:r>
          </a:p>
          <a:p>
            <a:pPr>
              <a:buNone/>
            </a:pPr>
            <a:r>
              <a:rPr lang="en-US" dirty="0"/>
              <a:t>			</a:t>
            </a:r>
            <a:r>
              <a:rPr lang="en-US" dirty="0">
                <a:solidFill>
                  <a:srgbClr val="008000"/>
                </a:solidFill>
              </a:rPr>
              <a:t>-x</a:t>
            </a:r>
            <a:r>
              <a:rPr lang="en-US" baseline="-25000" dirty="0">
                <a:solidFill>
                  <a:srgbClr val="008000"/>
                </a:solidFill>
              </a:rPr>
              <a:t>1</a:t>
            </a:r>
            <a:r>
              <a:rPr lang="en-US" dirty="0">
                <a:solidFill>
                  <a:srgbClr val="008000"/>
                </a:solidFill>
              </a:rPr>
              <a:t> + x</a:t>
            </a:r>
            <a:r>
              <a:rPr lang="en-US" baseline="-25000" dirty="0">
                <a:solidFill>
                  <a:srgbClr val="008000"/>
                </a:solidFill>
              </a:rPr>
              <a:t>2</a:t>
            </a:r>
            <a:r>
              <a:rPr lang="en-US" dirty="0">
                <a:solidFill>
                  <a:srgbClr val="008000"/>
                </a:solidFill>
              </a:rPr>
              <a:t> ≥ 3</a:t>
            </a:r>
          </a:p>
          <a:p>
            <a:pPr>
              <a:buNone/>
            </a:pPr>
            <a:r>
              <a:rPr lang="en-US" dirty="0"/>
              <a:t>			</a:t>
            </a:r>
            <a:r>
              <a:rPr lang="en-US" dirty="0">
                <a:solidFill>
                  <a:srgbClr val="008000"/>
                </a:solidFill>
              </a:rPr>
              <a:t>-x</a:t>
            </a:r>
            <a:r>
              <a:rPr lang="en-US" baseline="-25000" dirty="0">
                <a:solidFill>
                  <a:srgbClr val="008000"/>
                </a:solidFill>
              </a:rPr>
              <a:t>1</a:t>
            </a:r>
            <a:r>
              <a:rPr lang="en-US" dirty="0">
                <a:solidFill>
                  <a:srgbClr val="008000"/>
                </a:solidFill>
              </a:rPr>
              <a:t> – x</a:t>
            </a:r>
            <a:r>
              <a:rPr lang="en-US" baseline="-25000" dirty="0">
                <a:solidFill>
                  <a:srgbClr val="008000"/>
                </a:solidFill>
              </a:rPr>
              <a:t>2</a:t>
            </a:r>
            <a:r>
              <a:rPr lang="en-US" dirty="0">
                <a:solidFill>
                  <a:srgbClr val="008000"/>
                </a:solidFill>
              </a:rPr>
              <a:t> ≥ -2</a:t>
            </a:r>
          </a:p>
        </p:txBody>
      </p:sp>
      <p:sp>
        <p:nvSpPr>
          <p:cNvPr id="7" name="Right Arrow 6"/>
          <p:cNvSpPr/>
          <p:nvPr/>
        </p:nvSpPr>
        <p:spPr>
          <a:xfrm>
            <a:off x="2921000" y="3062112"/>
            <a:ext cx="1199445" cy="35277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53163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Approximating the Quadratic</a:t>
            </a:r>
          </a:p>
        </p:txBody>
      </p:sp>
      <p:sp>
        <p:nvSpPr>
          <p:cNvPr id="5" name="Rectangle 4"/>
          <p:cNvSpPr/>
          <p:nvPr/>
        </p:nvSpPr>
        <p:spPr>
          <a:xfrm>
            <a:off x="4120445" y="1420842"/>
            <a:ext cx="4882444" cy="4524315"/>
          </a:xfrm>
          <a:prstGeom prst="rect">
            <a:avLst/>
          </a:prstGeom>
          <a:solidFill>
            <a:schemeClr val="accent4">
              <a:lumMod val="20000"/>
              <a:lumOff val="80000"/>
            </a:schemeClr>
          </a:solidFill>
        </p:spPr>
        <p:txBody>
          <a:bodyPr wrap="square">
            <a:spAutoFit/>
          </a:bodyPr>
          <a:lstStyle/>
          <a:p>
            <a:endParaRPr lang="en-US" sz="2400" dirty="0"/>
          </a:p>
          <a:p>
            <a:pPr>
              <a:buNone/>
            </a:pPr>
            <a:r>
              <a:rPr lang="en-US" sz="2400" dirty="0">
                <a:solidFill>
                  <a:srgbClr val="008000"/>
                </a:solidFill>
              </a:rPr>
              <a:t>Minimize z</a:t>
            </a:r>
          </a:p>
          <a:p>
            <a:pPr>
              <a:buNone/>
            </a:pPr>
            <a:r>
              <a:rPr lang="en-US" sz="2400" dirty="0">
                <a:solidFill>
                  <a:srgbClr val="008000"/>
                </a:solidFill>
              </a:rPr>
              <a:t>Subject to:</a:t>
            </a:r>
          </a:p>
          <a:p>
            <a:pPr>
              <a:buNone/>
            </a:pPr>
            <a:r>
              <a:rPr lang="en-US" sz="2400" dirty="0"/>
              <a:t>			</a:t>
            </a:r>
            <a:r>
              <a:rPr lang="en-US" sz="2400" dirty="0">
                <a:solidFill>
                  <a:srgbClr val="008000"/>
                </a:solidFill>
              </a:rPr>
              <a:t>-x</a:t>
            </a:r>
            <a:r>
              <a:rPr lang="en-US" sz="2400" baseline="-25000" dirty="0">
                <a:solidFill>
                  <a:srgbClr val="008000"/>
                </a:solidFill>
              </a:rPr>
              <a:t>1</a:t>
            </a:r>
            <a:r>
              <a:rPr lang="en-US" sz="2400" dirty="0">
                <a:solidFill>
                  <a:srgbClr val="008000"/>
                </a:solidFill>
              </a:rPr>
              <a:t> + x</a:t>
            </a:r>
            <a:r>
              <a:rPr lang="en-US" sz="2400" baseline="-25000" dirty="0">
                <a:solidFill>
                  <a:srgbClr val="008000"/>
                </a:solidFill>
              </a:rPr>
              <a:t>2</a:t>
            </a:r>
            <a:r>
              <a:rPr lang="en-US" sz="2400" dirty="0">
                <a:solidFill>
                  <a:srgbClr val="008000"/>
                </a:solidFill>
              </a:rPr>
              <a:t> ≥ 3</a:t>
            </a:r>
          </a:p>
          <a:p>
            <a:pPr>
              <a:buNone/>
            </a:pPr>
            <a:r>
              <a:rPr lang="en-US" sz="2400" dirty="0"/>
              <a:t>			</a:t>
            </a:r>
            <a:r>
              <a:rPr lang="en-US" sz="2400" dirty="0">
                <a:solidFill>
                  <a:srgbClr val="008000"/>
                </a:solidFill>
              </a:rPr>
              <a:t>-x</a:t>
            </a:r>
            <a:r>
              <a:rPr lang="en-US" sz="2400" baseline="-25000" dirty="0">
                <a:solidFill>
                  <a:srgbClr val="008000"/>
                </a:solidFill>
              </a:rPr>
              <a:t>1</a:t>
            </a:r>
            <a:r>
              <a:rPr lang="en-US" sz="2400" dirty="0">
                <a:solidFill>
                  <a:srgbClr val="008000"/>
                </a:solidFill>
              </a:rPr>
              <a:t> – x</a:t>
            </a:r>
            <a:r>
              <a:rPr lang="en-US" sz="2400" baseline="-25000" dirty="0">
                <a:solidFill>
                  <a:srgbClr val="008000"/>
                </a:solidFill>
              </a:rPr>
              <a:t>2</a:t>
            </a:r>
            <a:r>
              <a:rPr lang="en-US" sz="2400" dirty="0">
                <a:solidFill>
                  <a:srgbClr val="008000"/>
                </a:solidFill>
              </a:rPr>
              <a:t> ≥ -2</a:t>
            </a:r>
          </a:p>
          <a:p>
            <a:pPr>
              <a:buNone/>
            </a:pPr>
            <a:r>
              <a:rPr lang="en-US" sz="2400" dirty="0">
                <a:solidFill>
                  <a:srgbClr val="008000"/>
                </a:solidFill>
              </a:rPr>
              <a:t>			z ≥ 0</a:t>
            </a:r>
          </a:p>
          <a:p>
            <a:pPr>
              <a:buNone/>
            </a:pPr>
            <a:r>
              <a:rPr lang="en-US" sz="2400" dirty="0">
                <a:solidFill>
                  <a:srgbClr val="008000"/>
                </a:solidFill>
              </a:rPr>
              <a:t>			z ≥ 2x</a:t>
            </a:r>
            <a:r>
              <a:rPr lang="en-US" sz="2400" baseline="-25000" dirty="0">
                <a:solidFill>
                  <a:srgbClr val="008000"/>
                </a:solidFill>
              </a:rPr>
              <a:t>1</a:t>
            </a:r>
            <a:r>
              <a:rPr lang="en-US" sz="2400" dirty="0">
                <a:solidFill>
                  <a:srgbClr val="008000"/>
                </a:solidFill>
              </a:rPr>
              <a:t> – 1</a:t>
            </a:r>
          </a:p>
          <a:p>
            <a:r>
              <a:rPr lang="en-US" sz="2400" dirty="0">
                <a:solidFill>
                  <a:srgbClr val="008000"/>
                </a:solidFill>
              </a:rPr>
              <a:t>			z ≥ -2x</a:t>
            </a:r>
            <a:r>
              <a:rPr lang="en-US" sz="2400" baseline="-25000" dirty="0">
                <a:solidFill>
                  <a:srgbClr val="008000"/>
                </a:solidFill>
              </a:rPr>
              <a:t>1</a:t>
            </a:r>
            <a:r>
              <a:rPr lang="en-US" sz="2400" dirty="0">
                <a:solidFill>
                  <a:srgbClr val="008000"/>
                </a:solidFill>
              </a:rPr>
              <a:t> – 1</a:t>
            </a:r>
          </a:p>
          <a:p>
            <a:r>
              <a:rPr lang="en-US" sz="2400" dirty="0">
                <a:solidFill>
                  <a:srgbClr val="008000"/>
                </a:solidFill>
              </a:rPr>
              <a:t>			z ≥ 4x</a:t>
            </a:r>
            <a:r>
              <a:rPr lang="en-US" sz="2400" baseline="-25000" dirty="0">
                <a:solidFill>
                  <a:srgbClr val="008000"/>
                </a:solidFill>
              </a:rPr>
              <a:t>1</a:t>
            </a:r>
            <a:r>
              <a:rPr lang="en-US" sz="2400" dirty="0">
                <a:solidFill>
                  <a:srgbClr val="008000"/>
                </a:solidFill>
              </a:rPr>
              <a:t> – 4</a:t>
            </a:r>
          </a:p>
          <a:p>
            <a:r>
              <a:rPr lang="en-US" sz="2400" dirty="0">
                <a:solidFill>
                  <a:srgbClr val="008000"/>
                </a:solidFill>
              </a:rPr>
              <a:t>			z ≥ -4x</a:t>
            </a:r>
            <a:r>
              <a:rPr lang="en-US" sz="2400" baseline="-25000" dirty="0">
                <a:solidFill>
                  <a:srgbClr val="008000"/>
                </a:solidFill>
              </a:rPr>
              <a:t>1</a:t>
            </a:r>
            <a:r>
              <a:rPr lang="en-US" sz="2400" dirty="0">
                <a:solidFill>
                  <a:srgbClr val="008000"/>
                </a:solidFill>
              </a:rPr>
              <a:t> – 4</a:t>
            </a:r>
          </a:p>
          <a:p>
            <a:r>
              <a:rPr lang="en-US" sz="2400" dirty="0">
                <a:solidFill>
                  <a:srgbClr val="008000"/>
                </a:solidFill>
              </a:rPr>
              <a:t>			z ≥ x</a:t>
            </a:r>
            <a:r>
              <a:rPr lang="en-US" sz="2400" baseline="-25000" dirty="0">
                <a:solidFill>
                  <a:srgbClr val="008000"/>
                </a:solidFill>
              </a:rPr>
              <a:t>1</a:t>
            </a:r>
            <a:r>
              <a:rPr lang="en-US" sz="2400" dirty="0">
                <a:solidFill>
                  <a:srgbClr val="008000"/>
                </a:solidFill>
              </a:rPr>
              <a:t> – 0.25</a:t>
            </a:r>
          </a:p>
          <a:p>
            <a:r>
              <a:rPr lang="en-US" sz="2400" dirty="0">
                <a:solidFill>
                  <a:srgbClr val="008000"/>
                </a:solidFill>
              </a:rPr>
              <a:t>			z ≥ -x</a:t>
            </a:r>
            <a:r>
              <a:rPr lang="en-US" sz="2400" baseline="-25000" dirty="0">
                <a:solidFill>
                  <a:srgbClr val="008000"/>
                </a:solidFill>
              </a:rPr>
              <a:t>1</a:t>
            </a:r>
            <a:r>
              <a:rPr lang="en-US" sz="2400" dirty="0">
                <a:solidFill>
                  <a:srgbClr val="008000"/>
                </a:solidFill>
              </a:rPr>
              <a:t> – 0.25		</a:t>
            </a:r>
          </a:p>
        </p:txBody>
      </p:sp>
      <p:sp>
        <p:nvSpPr>
          <p:cNvPr id="6" name="Rectangle 5"/>
          <p:cNvSpPr/>
          <p:nvPr/>
        </p:nvSpPr>
        <p:spPr>
          <a:xfrm>
            <a:off x="141111" y="2630003"/>
            <a:ext cx="2779889" cy="1231106"/>
          </a:xfrm>
          <a:prstGeom prst="rect">
            <a:avLst/>
          </a:prstGeom>
          <a:solidFill>
            <a:schemeClr val="bg2">
              <a:lumMod val="90000"/>
            </a:schemeClr>
          </a:solidFill>
        </p:spPr>
        <p:txBody>
          <a:bodyPr wrap="square">
            <a:spAutoFit/>
          </a:bodyPr>
          <a:lstStyle/>
          <a:p>
            <a:pPr>
              <a:buNone/>
            </a:pPr>
            <a:r>
              <a:rPr lang="en-US" sz="2000" dirty="0"/>
              <a:t>	</a:t>
            </a:r>
            <a:r>
              <a:rPr lang="en-US" dirty="0">
                <a:solidFill>
                  <a:srgbClr val="008000"/>
                </a:solidFill>
              </a:rPr>
              <a:t>Minimize (x</a:t>
            </a:r>
            <a:r>
              <a:rPr lang="en-US" baseline="-25000" dirty="0">
                <a:solidFill>
                  <a:srgbClr val="008000"/>
                </a:solidFill>
              </a:rPr>
              <a:t>1</a:t>
            </a:r>
            <a:r>
              <a:rPr lang="en-US" dirty="0">
                <a:solidFill>
                  <a:srgbClr val="008000"/>
                </a:solidFill>
              </a:rPr>
              <a:t>)</a:t>
            </a:r>
            <a:r>
              <a:rPr lang="en-US" baseline="30000" dirty="0">
                <a:solidFill>
                  <a:srgbClr val="008000"/>
                </a:solidFill>
              </a:rPr>
              <a:t>2</a:t>
            </a:r>
            <a:endParaRPr lang="en-US" dirty="0">
              <a:solidFill>
                <a:srgbClr val="008000"/>
              </a:solidFill>
            </a:endParaRPr>
          </a:p>
          <a:p>
            <a:pPr>
              <a:buNone/>
            </a:pPr>
            <a:r>
              <a:rPr lang="en-US" dirty="0">
                <a:solidFill>
                  <a:srgbClr val="008000"/>
                </a:solidFill>
              </a:rPr>
              <a:t>Subject to:</a:t>
            </a:r>
          </a:p>
          <a:p>
            <a:pPr>
              <a:buNone/>
            </a:pPr>
            <a:r>
              <a:rPr lang="en-US" dirty="0"/>
              <a:t>			</a:t>
            </a:r>
            <a:r>
              <a:rPr lang="en-US" dirty="0">
                <a:solidFill>
                  <a:srgbClr val="008000"/>
                </a:solidFill>
              </a:rPr>
              <a:t>-x</a:t>
            </a:r>
            <a:r>
              <a:rPr lang="en-US" baseline="-25000" dirty="0">
                <a:solidFill>
                  <a:srgbClr val="008000"/>
                </a:solidFill>
              </a:rPr>
              <a:t>1</a:t>
            </a:r>
            <a:r>
              <a:rPr lang="en-US" dirty="0">
                <a:solidFill>
                  <a:srgbClr val="008000"/>
                </a:solidFill>
              </a:rPr>
              <a:t> + x</a:t>
            </a:r>
            <a:r>
              <a:rPr lang="en-US" baseline="-25000" dirty="0">
                <a:solidFill>
                  <a:srgbClr val="008000"/>
                </a:solidFill>
              </a:rPr>
              <a:t>2</a:t>
            </a:r>
            <a:r>
              <a:rPr lang="en-US" dirty="0">
                <a:solidFill>
                  <a:srgbClr val="008000"/>
                </a:solidFill>
              </a:rPr>
              <a:t> ≥ 3</a:t>
            </a:r>
          </a:p>
          <a:p>
            <a:pPr>
              <a:buNone/>
            </a:pPr>
            <a:r>
              <a:rPr lang="en-US" dirty="0"/>
              <a:t>			</a:t>
            </a:r>
            <a:r>
              <a:rPr lang="en-US" dirty="0">
                <a:solidFill>
                  <a:srgbClr val="008000"/>
                </a:solidFill>
              </a:rPr>
              <a:t>-x</a:t>
            </a:r>
            <a:r>
              <a:rPr lang="en-US" baseline="-25000" dirty="0">
                <a:solidFill>
                  <a:srgbClr val="008000"/>
                </a:solidFill>
              </a:rPr>
              <a:t>1</a:t>
            </a:r>
            <a:r>
              <a:rPr lang="en-US" dirty="0">
                <a:solidFill>
                  <a:srgbClr val="008000"/>
                </a:solidFill>
              </a:rPr>
              <a:t> – x</a:t>
            </a:r>
            <a:r>
              <a:rPr lang="en-US" baseline="-25000" dirty="0">
                <a:solidFill>
                  <a:srgbClr val="008000"/>
                </a:solidFill>
              </a:rPr>
              <a:t>2</a:t>
            </a:r>
            <a:r>
              <a:rPr lang="en-US" dirty="0">
                <a:solidFill>
                  <a:srgbClr val="008000"/>
                </a:solidFill>
              </a:rPr>
              <a:t> ≥ -2</a:t>
            </a:r>
          </a:p>
        </p:txBody>
      </p:sp>
      <p:sp>
        <p:nvSpPr>
          <p:cNvPr id="7" name="Right Arrow 6"/>
          <p:cNvSpPr/>
          <p:nvPr/>
        </p:nvSpPr>
        <p:spPr>
          <a:xfrm>
            <a:off x="2921000" y="3062112"/>
            <a:ext cx="1199445" cy="35277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loud Callout 3"/>
          <p:cNvSpPr/>
          <p:nvPr/>
        </p:nvSpPr>
        <p:spPr>
          <a:xfrm>
            <a:off x="141111" y="4252781"/>
            <a:ext cx="4134555" cy="1975556"/>
          </a:xfrm>
          <a:prstGeom prst="cloudCallout">
            <a:avLst>
              <a:gd name="adj1" fmla="val -15372"/>
              <a:gd name="adj2" fmla="val 37500"/>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sz="2400" dirty="0"/>
              <a:t>LPs can give successively better approximations</a:t>
            </a:r>
          </a:p>
        </p:txBody>
      </p:sp>
    </p:spTree>
    <p:extLst>
      <p:ext uri="{BB962C8B-B14F-4D97-AF65-F5344CB8AC3E}">
        <p14:creationId xmlns:p14="http://schemas.microsoft.com/office/powerpoint/2010/main" val="36306898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Approximating the Quadratic</a:t>
            </a:r>
          </a:p>
        </p:txBody>
      </p:sp>
      <p:sp>
        <p:nvSpPr>
          <p:cNvPr id="5" name="Rectangle 4"/>
          <p:cNvSpPr/>
          <p:nvPr/>
        </p:nvSpPr>
        <p:spPr>
          <a:xfrm>
            <a:off x="4120445" y="1420842"/>
            <a:ext cx="4882444" cy="4524315"/>
          </a:xfrm>
          <a:prstGeom prst="rect">
            <a:avLst/>
          </a:prstGeom>
          <a:solidFill>
            <a:schemeClr val="accent4">
              <a:lumMod val="20000"/>
              <a:lumOff val="80000"/>
            </a:schemeClr>
          </a:solidFill>
        </p:spPr>
        <p:txBody>
          <a:bodyPr wrap="square">
            <a:spAutoFit/>
          </a:bodyPr>
          <a:lstStyle/>
          <a:p>
            <a:endParaRPr lang="en-US" sz="2400" dirty="0"/>
          </a:p>
          <a:p>
            <a:pPr>
              <a:buNone/>
            </a:pPr>
            <a:r>
              <a:rPr lang="en-US" sz="2400" dirty="0">
                <a:solidFill>
                  <a:srgbClr val="008000"/>
                </a:solidFill>
              </a:rPr>
              <a:t>Minimize z</a:t>
            </a:r>
          </a:p>
          <a:p>
            <a:pPr>
              <a:buNone/>
            </a:pPr>
            <a:r>
              <a:rPr lang="en-US" sz="2400" dirty="0">
                <a:solidFill>
                  <a:srgbClr val="008000"/>
                </a:solidFill>
              </a:rPr>
              <a:t>Subject to:</a:t>
            </a:r>
          </a:p>
          <a:p>
            <a:pPr>
              <a:buNone/>
            </a:pPr>
            <a:r>
              <a:rPr lang="en-US" sz="2400" dirty="0"/>
              <a:t>			</a:t>
            </a:r>
            <a:r>
              <a:rPr lang="en-US" sz="2400" dirty="0">
                <a:solidFill>
                  <a:srgbClr val="008000"/>
                </a:solidFill>
              </a:rPr>
              <a:t>-x</a:t>
            </a:r>
            <a:r>
              <a:rPr lang="en-US" sz="2400" baseline="-25000" dirty="0">
                <a:solidFill>
                  <a:srgbClr val="008000"/>
                </a:solidFill>
              </a:rPr>
              <a:t>1</a:t>
            </a:r>
            <a:r>
              <a:rPr lang="en-US" sz="2400" dirty="0">
                <a:solidFill>
                  <a:srgbClr val="008000"/>
                </a:solidFill>
              </a:rPr>
              <a:t> + x</a:t>
            </a:r>
            <a:r>
              <a:rPr lang="en-US" sz="2400" baseline="-25000" dirty="0">
                <a:solidFill>
                  <a:srgbClr val="008000"/>
                </a:solidFill>
              </a:rPr>
              <a:t>2</a:t>
            </a:r>
            <a:r>
              <a:rPr lang="en-US" sz="2400" dirty="0">
                <a:solidFill>
                  <a:srgbClr val="008000"/>
                </a:solidFill>
              </a:rPr>
              <a:t> ≥ 3</a:t>
            </a:r>
          </a:p>
          <a:p>
            <a:pPr>
              <a:buNone/>
            </a:pPr>
            <a:r>
              <a:rPr lang="en-US" sz="2400" dirty="0"/>
              <a:t>			</a:t>
            </a:r>
            <a:r>
              <a:rPr lang="en-US" sz="2400" dirty="0">
                <a:solidFill>
                  <a:srgbClr val="008000"/>
                </a:solidFill>
              </a:rPr>
              <a:t>-x</a:t>
            </a:r>
            <a:r>
              <a:rPr lang="en-US" sz="2400" baseline="-25000" dirty="0">
                <a:solidFill>
                  <a:srgbClr val="008000"/>
                </a:solidFill>
              </a:rPr>
              <a:t>1</a:t>
            </a:r>
            <a:r>
              <a:rPr lang="en-US" sz="2400" dirty="0">
                <a:solidFill>
                  <a:srgbClr val="008000"/>
                </a:solidFill>
              </a:rPr>
              <a:t> – x</a:t>
            </a:r>
            <a:r>
              <a:rPr lang="en-US" sz="2400" baseline="-25000" dirty="0">
                <a:solidFill>
                  <a:srgbClr val="008000"/>
                </a:solidFill>
              </a:rPr>
              <a:t>2</a:t>
            </a:r>
            <a:r>
              <a:rPr lang="en-US" sz="2400" dirty="0">
                <a:solidFill>
                  <a:srgbClr val="008000"/>
                </a:solidFill>
              </a:rPr>
              <a:t> ≥ -2</a:t>
            </a:r>
          </a:p>
          <a:p>
            <a:pPr>
              <a:buNone/>
            </a:pPr>
            <a:r>
              <a:rPr lang="en-US" sz="2400" dirty="0">
                <a:solidFill>
                  <a:srgbClr val="008000"/>
                </a:solidFill>
              </a:rPr>
              <a:t>			z ≥ 0</a:t>
            </a:r>
          </a:p>
          <a:p>
            <a:pPr>
              <a:buNone/>
            </a:pPr>
            <a:r>
              <a:rPr lang="en-US" sz="2400" dirty="0">
                <a:solidFill>
                  <a:srgbClr val="008000"/>
                </a:solidFill>
              </a:rPr>
              <a:t>			z ≥ 2x</a:t>
            </a:r>
            <a:r>
              <a:rPr lang="en-US" sz="2400" baseline="-25000" dirty="0">
                <a:solidFill>
                  <a:srgbClr val="008000"/>
                </a:solidFill>
              </a:rPr>
              <a:t>1</a:t>
            </a:r>
            <a:r>
              <a:rPr lang="en-US" sz="2400" dirty="0">
                <a:solidFill>
                  <a:srgbClr val="008000"/>
                </a:solidFill>
              </a:rPr>
              <a:t> – 1</a:t>
            </a:r>
          </a:p>
          <a:p>
            <a:r>
              <a:rPr lang="en-US" sz="2400" dirty="0">
                <a:solidFill>
                  <a:srgbClr val="008000"/>
                </a:solidFill>
              </a:rPr>
              <a:t>			z ≥ -2x</a:t>
            </a:r>
            <a:r>
              <a:rPr lang="en-US" sz="2400" baseline="-25000" dirty="0">
                <a:solidFill>
                  <a:srgbClr val="008000"/>
                </a:solidFill>
              </a:rPr>
              <a:t>1</a:t>
            </a:r>
            <a:r>
              <a:rPr lang="en-US" sz="2400" dirty="0">
                <a:solidFill>
                  <a:srgbClr val="008000"/>
                </a:solidFill>
              </a:rPr>
              <a:t> – 1</a:t>
            </a:r>
          </a:p>
          <a:p>
            <a:r>
              <a:rPr lang="en-US" sz="2400" dirty="0">
                <a:solidFill>
                  <a:srgbClr val="008000"/>
                </a:solidFill>
              </a:rPr>
              <a:t>			z ≥ 4x</a:t>
            </a:r>
            <a:r>
              <a:rPr lang="en-US" sz="2400" baseline="-25000" dirty="0">
                <a:solidFill>
                  <a:srgbClr val="008000"/>
                </a:solidFill>
              </a:rPr>
              <a:t>1</a:t>
            </a:r>
            <a:r>
              <a:rPr lang="en-US" sz="2400" dirty="0">
                <a:solidFill>
                  <a:srgbClr val="008000"/>
                </a:solidFill>
              </a:rPr>
              <a:t> – 4</a:t>
            </a:r>
          </a:p>
          <a:p>
            <a:r>
              <a:rPr lang="en-US" sz="2400" dirty="0">
                <a:solidFill>
                  <a:srgbClr val="008000"/>
                </a:solidFill>
              </a:rPr>
              <a:t>			z ≥ -4x</a:t>
            </a:r>
            <a:r>
              <a:rPr lang="en-US" sz="2400" baseline="-25000" dirty="0">
                <a:solidFill>
                  <a:srgbClr val="008000"/>
                </a:solidFill>
              </a:rPr>
              <a:t>1</a:t>
            </a:r>
            <a:r>
              <a:rPr lang="en-US" sz="2400" dirty="0">
                <a:solidFill>
                  <a:srgbClr val="008000"/>
                </a:solidFill>
              </a:rPr>
              <a:t> – 4</a:t>
            </a:r>
          </a:p>
          <a:p>
            <a:r>
              <a:rPr lang="en-US" sz="2400" dirty="0">
                <a:solidFill>
                  <a:srgbClr val="008000"/>
                </a:solidFill>
              </a:rPr>
              <a:t>			z ≥ x</a:t>
            </a:r>
            <a:r>
              <a:rPr lang="en-US" sz="2400" baseline="-25000" dirty="0">
                <a:solidFill>
                  <a:srgbClr val="008000"/>
                </a:solidFill>
              </a:rPr>
              <a:t>1</a:t>
            </a:r>
            <a:r>
              <a:rPr lang="en-US" sz="2400" dirty="0">
                <a:solidFill>
                  <a:srgbClr val="008000"/>
                </a:solidFill>
              </a:rPr>
              <a:t> – 0.25</a:t>
            </a:r>
          </a:p>
          <a:p>
            <a:r>
              <a:rPr lang="en-US" sz="2400" dirty="0">
                <a:solidFill>
                  <a:srgbClr val="008000"/>
                </a:solidFill>
              </a:rPr>
              <a:t>			z ≥ -x</a:t>
            </a:r>
            <a:r>
              <a:rPr lang="en-US" sz="2400" baseline="-25000" dirty="0">
                <a:solidFill>
                  <a:srgbClr val="008000"/>
                </a:solidFill>
              </a:rPr>
              <a:t>1</a:t>
            </a:r>
            <a:r>
              <a:rPr lang="en-US" sz="2400" dirty="0">
                <a:solidFill>
                  <a:srgbClr val="008000"/>
                </a:solidFill>
              </a:rPr>
              <a:t> – 0.25		</a:t>
            </a:r>
          </a:p>
        </p:txBody>
      </p:sp>
      <p:sp>
        <p:nvSpPr>
          <p:cNvPr id="6" name="Rectangle 5"/>
          <p:cNvSpPr/>
          <p:nvPr/>
        </p:nvSpPr>
        <p:spPr>
          <a:xfrm>
            <a:off x="141111" y="2630003"/>
            <a:ext cx="2779889" cy="1231106"/>
          </a:xfrm>
          <a:prstGeom prst="rect">
            <a:avLst/>
          </a:prstGeom>
          <a:solidFill>
            <a:schemeClr val="bg2">
              <a:lumMod val="90000"/>
            </a:schemeClr>
          </a:solidFill>
        </p:spPr>
        <p:txBody>
          <a:bodyPr wrap="square">
            <a:spAutoFit/>
          </a:bodyPr>
          <a:lstStyle/>
          <a:p>
            <a:pPr>
              <a:buNone/>
            </a:pPr>
            <a:r>
              <a:rPr lang="en-US" sz="2000" dirty="0"/>
              <a:t>	</a:t>
            </a:r>
            <a:r>
              <a:rPr lang="en-US" dirty="0">
                <a:solidFill>
                  <a:srgbClr val="008000"/>
                </a:solidFill>
              </a:rPr>
              <a:t>Minimize (x</a:t>
            </a:r>
            <a:r>
              <a:rPr lang="en-US" baseline="-25000" dirty="0">
                <a:solidFill>
                  <a:srgbClr val="008000"/>
                </a:solidFill>
              </a:rPr>
              <a:t>1</a:t>
            </a:r>
            <a:r>
              <a:rPr lang="en-US" dirty="0">
                <a:solidFill>
                  <a:srgbClr val="008000"/>
                </a:solidFill>
              </a:rPr>
              <a:t>)</a:t>
            </a:r>
            <a:r>
              <a:rPr lang="en-US" baseline="30000" dirty="0">
                <a:solidFill>
                  <a:srgbClr val="008000"/>
                </a:solidFill>
              </a:rPr>
              <a:t>2</a:t>
            </a:r>
            <a:endParaRPr lang="en-US" dirty="0">
              <a:solidFill>
                <a:srgbClr val="008000"/>
              </a:solidFill>
            </a:endParaRPr>
          </a:p>
          <a:p>
            <a:pPr>
              <a:buNone/>
            </a:pPr>
            <a:r>
              <a:rPr lang="en-US" dirty="0">
                <a:solidFill>
                  <a:srgbClr val="008000"/>
                </a:solidFill>
              </a:rPr>
              <a:t>Subject to:</a:t>
            </a:r>
          </a:p>
          <a:p>
            <a:pPr>
              <a:buNone/>
            </a:pPr>
            <a:r>
              <a:rPr lang="en-US" dirty="0"/>
              <a:t>			</a:t>
            </a:r>
            <a:r>
              <a:rPr lang="en-US" dirty="0">
                <a:solidFill>
                  <a:srgbClr val="008000"/>
                </a:solidFill>
              </a:rPr>
              <a:t>-x</a:t>
            </a:r>
            <a:r>
              <a:rPr lang="en-US" baseline="-25000" dirty="0">
                <a:solidFill>
                  <a:srgbClr val="008000"/>
                </a:solidFill>
              </a:rPr>
              <a:t>1</a:t>
            </a:r>
            <a:r>
              <a:rPr lang="en-US" dirty="0">
                <a:solidFill>
                  <a:srgbClr val="008000"/>
                </a:solidFill>
              </a:rPr>
              <a:t> + x</a:t>
            </a:r>
            <a:r>
              <a:rPr lang="en-US" baseline="-25000" dirty="0">
                <a:solidFill>
                  <a:srgbClr val="008000"/>
                </a:solidFill>
              </a:rPr>
              <a:t>2</a:t>
            </a:r>
            <a:r>
              <a:rPr lang="en-US" dirty="0">
                <a:solidFill>
                  <a:srgbClr val="008000"/>
                </a:solidFill>
              </a:rPr>
              <a:t> ≥ 3</a:t>
            </a:r>
          </a:p>
          <a:p>
            <a:pPr>
              <a:buNone/>
            </a:pPr>
            <a:r>
              <a:rPr lang="en-US" dirty="0"/>
              <a:t>			</a:t>
            </a:r>
            <a:r>
              <a:rPr lang="en-US" dirty="0">
                <a:solidFill>
                  <a:srgbClr val="008000"/>
                </a:solidFill>
              </a:rPr>
              <a:t>-x</a:t>
            </a:r>
            <a:r>
              <a:rPr lang="en-US" baseline="-25000" dirty="0">
                <a:solidFill>
                  <a:srgbClr val="008000"/>
                </a:solidFill>
              </a:rPr>
              <a:t>1</a:t>
            </a:r>
            <a:r>
              <a:rPr lang="en-US" dirty="0">
                <a:solidFill>
                  <a:srgbClr val="008000"/>
                </a:solidFill>
              </a:rPr>
              <a:t> – x</a:t>
            </a:r>
            <a:r>
              <a:rPr lang="en-US" baseline="-25000" dirty="0">
                <a:solidFill>
                  <a:srgbClr val="008000"/>
                </a:solidFill>
              </a:rPr>
              <a:t>2</a:t>
            </a:r>
            <a:r>
              <a:rPr lang="en-US" dirty="0">
                <a:solidFill>
                  <a:srgbClr val="008000"/>
                </a:solidFill>
              </a:rPr>
              <a:t> ≥ -2</a:t>
            </a:r>
          </a:p>
        </p:txBody>
      </p:sp>
      <p:sp>
        <p:nvSpPr>
          <p:cNvPr id="7" name="Right Arrow 6"/>
          <p:cNvSpPr/>
          <p:nvPr/>
        </p:nvSpPr>
        <p:spPr>
          <a:xfrm>
            <a:off x="2921000" y="3062112"/>
            <a:ext cx="1199445" cy="35277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loud Callout 3"/>
          <p:cNvSpPr/>
          <p:nvPr/>
        </p:nvSpPr>
        <p:spPr>
          <a:xfrm>
            <a:off x="141111" y="4252781"/>
            <a:ext cx="4134555" cy="1975556"/>
          </a:xfrm>
          <a:prstGeom prst="cloudCallout">
            <a:avLst>
              <a:gd name="adj1" fmla="val -15372"/>
              <a:gd name="adj2" fmla="val 37500"/>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sz="2400" dirty="0"/>
              <a:t>Quadratic Programs = Linear Programs in the </a:t>
            </a:r>
            <a:r>
              <a:rPr lang="en-US" sz="2400" dirty="0">
                <a:solidFill>
                  <a:srgbClr val="660066"/>
                </a:solidFill>
              </a:rPr>
              <a:t>“</a:t>
            </a:r>
            <a:r>
              <a:rPr lang="en-US" sz="2400" b="1" dirty="0">
                <a:solidFill>
                  <a:srgbClr val="660066"/>
                </a:solidFill>
              </a:rPr>
              <a:t>limit”</a:t>
            </a:r>
          </a:p>
        </p:txBody>
      </p:sp>
    </p:spTree>
    <p:extLst>
      <p:ext uri="{BB962C8B-B14F-4D97-AF65-F5344CB8AC3E}">
        <p14:creationId xmlns:p14="http://schemas.microsoft.com/office/powerpoint/2010/main" val="41333448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QPs and LPs</a:t>
            </a:r>
          </a:p>
        </p:txBody>
      </p:sp>
      <p:sp>
        <p:nvSpPr>
          <p:cNvPr id="3" name="Content Placeholder 2"/>
          <p:cNvSpPr>
            <a:spLocks noGrp="1"/>
          </p:cNvSpPr>
          <p:nvPr>
            <p:ph idx="1"/>
          </p:nvPr>
        </p:nvSpPr>
        <p:spPr/>
        <p:txBody>
          <a:bodyPr/>
          <a:lstStyle/>
          <a:p>
            <a:pPr marL="0" indent="0">
              <a:buNone/>
            </a:pPr>
            <a:r>
              <a:rPr lang="en-US" dirty="0"/>
              <a:t>Is it necessarily true for a QP that if an optimal solution exists and a BFS exists, then an optimal BFS exists?</a:t>
            </a:r>
          </a:p>
        </p:txBody>
      </p:sp>
    </p:spTree>
    <p:extLst>
      <p:ext uri="{BB962C8B-B14F-4D97-AF65-F5344CB8AC3E}">
        <p14:creationId xmlns:p14="http://schemas.microsoft.com/office/powerpoint/2010/main" val="949312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QPs and LPs</a:t>
            </a:r>
          </a:p>
        </p:txBody>
      </p:sp>
      <p:sp>
        <p:nvSpPr>
          <p:cNvPr id="3" name="Content Placeholder 2"/>
          <p:cNvSpPr>
            <a:spLocks noGrp="1"/>
          </p:cNvSpPr>
          <p:nvPr>
            <p:ph idx="1"/>
          </p:nvPr>
        </p:nvSpPr>
        <p:spPr/>
        <p:txBody>
          <a:bodyPr>
            <a:normAutofit/>
          </a:bodyPr>
          <a:lstStyle/>
          <a:p>
            <a:pPr marL="0" indent="0">
              <a:buNone/>
            </a:pPr>
            <a:r>
              <a:rPr lang="en-US" dirty="0"/>
              <a:t>Is it necessarily true for a QP that if an optimal solution exists and a BFS exists, then an optimal BFS exists?</a:t>
            </a:r>
          </a:p>
          <a:p>
            <a:pPr marL="0" indent="0">
              <a:buNone/>
            </a:pPr>
            <a:r>
              <a:rPr lang="en-US" sz="1200" dirty="0"/>
              <a:t> </a:t>
            </a:r>
          </a:p>
          <a:p>
            <a:pPr marL="0" indent="0">
              <a:buNone/>
            </a:pPr>
            <a:r>
              <a:rPr lang="en-US" dirty="0">
                <a:solidFill>
                  <a:srgbClr val="660066"/>
                </a:solidFill>
              </a:rPr>
              <a:t>NO!!</a:t>
            </a:r>
          </a:p>
          <a:p>
            <a:pPr marL="0" indent="0">
              <a:buNone/>
            </a:pPr>
            <a:r>
              <a:rPr lang="en-US" sz="1200" dirty="0"/>
              <a:t> </a:t>
            </a:r>
          </a:p>
          <a:p>
            <a:pPr marL="0" lvl="1" indent="0">
              <a:buNone/>
            </a:pPr>
            <a:r>
              <a:rPr lang="en-US" sz="2400" dirty="0"/>
              <a:t>Intuition: When we think of a QP as being approximated by a succession of LPs, we have to add many new variables and constraints; the BFS of the new LP may not be the same as the BFS of the feasible region for the original constraints.</a:t>
            </a:r>
          </a:p>
          <a:p>
            <a:pPr marL="0" indent="0">
              <a:buNone/>
            </a:pPr>
            <a:endParaRPr lang="en-US" dirty="0"/>
          </a:p>
        </p:txBody>
      </p:sp>
    </p:spTree>
    <p:extLst>
      <p:ext uri="{BB962C8B-B14F-4D97-AF65-F5344CB8AC3E}">
        <p14:creationId xmlns:p14="http://schemas.microsoft.com/office/powerpoint/2010/main" val="10574048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QPs and LPs</a:t>
            </a:r>
          </a:p>
        </p:txBody>
      </p:sp>
      <p:sp>
        <p:nvSpPr>
          <p:cNvPr id="3" name="Content Placeholder 2"/>
          <p:cNvSpPr>
            <a:spLocks noGrp="1"/>
          </p:cNvSpPr>
          <p:nvPr>
            <p:ph idx="1"/>
          </p:nvPr>
        </p:nvSpPr>
        <p:spPr/>
        <p:txBody>
          <a:bodyPr/>
          <a:lstStyle/>
          <a:p>
            <a:r>
              <a:rPr lang="en-US" dirty="0"/>
              <a:t>In any QP, it is still true that any local minimum is also a global minimum</a:t>
            </a:r>
          </a:p>
          <a:p>
            <a:endParaRPr lang="en-US" dirty="0"/>
          </a:p>
          <a:p>
            <a:r>
              <a:rPr lang="en-US" dirty="0"/>
              <a:t>Is it still true that the average of two feasible solutions is also feasible?</a:t>
            </a:r>
          </a:p>
          <a:p>
            <a:pPr lvl="1"/>
            <a:endParaRPr lang="en-US" dirty="0"/>
          </a:p>
        </p:txBody>
      </p:sp>
    </p:spTree>
    <p:extLst>
      <p:ext uri="{BB962C8B-B14F-4D97-AF65-F5344CB8AC3E}">
        <p14:creationId xmlns:p14="http://schemas.microsoft.com/office/powerpoint/2010/main" val="16031341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QPs and LPs</a:t>
            </a:r>
          </a:p>
        </p:txBody>
      </p:sp>
      <p:sp>
        <p:nvSpPr>
          <p:cNvPr id="3" name="Content Placeholder 2"/>
          <p:cNvSpPr>
            <a:spLocks noGrp="1"/>
          </p:cNvSpPr>
          <p:nvPr>
            <p:ph idx="1"/>
          </p:nvPr>
        </p:nvSpPr>
        <p:spPr/>
        <p:txBody>
          <a:bodyPr/>
          <a:lstStyle/>
          <a:p>
            <a:r>
              <a:rPr lang="en-US" dirty="0"/>
              <a:t>In any QP, it is still true that any local minimum is also a global minimum</a:t>
            </a:r>
          </a:p>
          <a:p>
            <a:endParaRPr lang="en-US" dirty="0"/>
          </a:p>
          <a:p>
            <a:r>
              <a:rPr lang="en-US" dirty="0"/>
              <a:t>Is it still true that the average of two feasible solutions is also feasible?</a:t>
            </a:r>
          </a:p>
          <a:p>
            <a:pPr lvl="1"/>
            <a:r>
              <a:rPr lang="en-US" dirty="0">
                <a:solidFill>
                  <a:srgbClr val="660066"/>
                </a:solidFill>
              </a:rPr>
              <a:t>Yes!!</a:t>
            </a:r>
          </a:p>
        </p:txBody>
      </p:sp>
    </p:spTree>
    <p:extLst>
      <p:ext uri="{BB962C8B-B14F-4D97-AF65-F5344CB8AC3E}">
        <p14:creationId xmlns:p14="http://schemas.microsoft.com/office/powerpoint/2010/main" val="8121101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QPs and LPs</a:t>
            </a:r>
          </a:p>
        </p:txBody>
      </p:sp>
      <p:sp>
        <p:nvSpPr>
          <p:cNvPr id="3" name="Content Placeholder 2"/>
          <p:cNvSpPr>
            <a:spLocks noGrp="1"/>
          </p:cNvSpPr>
          <p:nvPr>
            <p:ph idx="1"/>
          </p:nvPr>
        </p:nvSpPr>
        <p:spPr/>
        <p:txBody>
          <a:bodyPr>
            <a:normAutofit/>
          </a:bodyPr>
          <a:lstStyle/>
          <a:p>
            <a:r>
              <a:rPr lang="en-US" dirty="0"/>
              <a:t>In any QP, it is still true that any local minimum is also a global minimum</a:t>
            </a:r>
          </a:p>
          <a:p>
            <a:endParaRPr lang="en-US" dirty="0"/>
          </a:p>
          <a:p>
            <a:r>
              <a:rPr lang="en-US" dirty="0"/>
              <a:t>Is it still true that the average of two feasible solutions is also feasible?</a:t>
            </a:r>
          </a:p>
          <a:p>
            <a:pPr lvl="1"/>
            <a:r>
              <a:rPr lang="en-US" dirty="0"/>
              <a:t>Yes!!</a:t>
            </a:r>
          </a:p>
          <a:p>
            <a:r>
              <a:rPr lang="en-US" dirty="0"/>
              <a:t>QPs still have enough nice structure that they are easy to solve</a:t>
            </a:r>
          </a:p>
        </p:txBody>
      </p:sp>
    </p:spTree>
    <p:extLst>
      <p:ext uri="{BB962C8B-B14F-4D97-AF65-F5344CB8AC3E}">
        <p14:creationId xmlns:p14="http://schemas.microsoft.com/office/powerpoint/2010/main" val="57123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Formal Definition of a QP</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solidFill>
                  <a:srgbClr val="008000"/>
                </a:solidFill>
              </a:rPr>
              <a:t>Minimize </a:t>
            </a:r>
            <a:r>
              <a:rPr lang="en-US" dirty="0" err="1">
                <a:solidFill>
                  <a:srgbClr val="008000"/>
                </a:solidFill>
              </a:rPr>
              <a:t>c</a:t>
            </a:r>
            <a:r>
              <a:rPr lang="en-US" baseline="30000" dirty="0" err="1">
                <a:solidFill>
                  <a:srgbClr val="008000"/>
                </a:solidFill>
              </a:rPr>
              <a:t>T</a:t>
            </a:r>
            <a:r>
              <a:rPr lang="en-US" dirty="0" err="1">
                <a:solidFill>
                  <a:srgbClr val="008000"/>
                </a:solidFill>
              </a:rPr>
              <a:t>x</a:t>
            </a:r>
            <a:r>
              <a:rPr lang="en-US" dirty="0">
                <a:solidFill>
                  <a:srgbClr val="008000"/>
                </a:solidFill>
              </a:rPr>
              <a:t> + </a:t>
            </a:r>
            <a:r>
              <a:rPr lang="en-US" dirty="0" err="1">
                <a:solidFill>
                  <a:srgbClr val="008000"/>
                </a:solidFill>
              </a:rPr>
              <a:t>y</a:t>
            </a:r>
            <a:r>
              <a:rPr lang="en-US" baseline="30000" dirty="0" err="1">
                <a:solidFill>
                  <a:srgbClr val="008000"/>
                </a:solidFill>
              </a:rPr>
              <a:t>T</a:t>
            </a:r>
            <a:r>
              <a:rPr lang="en-US" dirty="0" err="1">
                <a:solidFill>
                  <a:srgbClr val="008000"/>
                </a:solidFill>
              </a:rPr>
              <a:t>y</a:t>
            </a:r>
            <a:endParaRPr lang="en-US" dirty="0">
              <a:solidFill>
                <a:srgbClr val="008000"/>
              </a:solidFill>
            </a:endParaRPr>
          </a:p>
          <a:p>
            <a:pPr marL="0" indent="0">
              <a:buNone/>
            </a:pPr>
            <a:r>
              <a:rPr lang="en-US" dirty="0">
                <a:solidFill>
                  <a:srgbClr val="008000"/>
                </a:solidFill>
              </a:rPr>
              <a:t>	</a:t>
            </a:r>
            <a:r>
              <a:rPr lang="en-US" dirty="0" err="1">
                <a:solidFill>
                  <a:srgbClr val="008000"/>
                </a:solidFill>
              </a:rPr>
              <a:t>s.t.</a:t>
            </a:r>
            <a:endParaRPr lang="en-US" dirty="0">
              <a:solidFill>
                <a:srgbClr val="008000"/>
              </a:solidFill>
            </a:endParaRPr>
          </a:p>
          <a:p>
            <a:pPr marL="0" indent="0">
              <a:buNone/>
            </a:pPr>
            <a:r>
              <a:rPr lang="en-US" dirty="0">
                <a:solidFill>
                  <a:srgbClr val="008000"/>
                </a:solidFill>
              </a:rPr>
              <a:t>		Ax = b</a:t>
            </a:r>
          </a:p>
          <a:p>
            <a:pPr marL="0" indent="0">
              <a:buNone/>
            </a:pPr>
            <a:r>
              <a:rPr lang="en-US" dirty="0">
                <a:solidFill>
                  <a:srgbClr val="008000"/>
                </a:solidFill>
              </a:rPr>
              <a:t>		Ex ≥  f</a:t>
            </a:r>
          </a:p>
          <a:p>
            <a:pPr marL="0" indent="0">
              <a:buNone/>
            </a:pPr>
            <a:r>
              <a:rPr lang="en-US" dirty="0">
                <a:solidFill>
                  <a:srgbClr val="008000"/>
                </a:solidFill>
              </a:rPr>
              <a:t>		</a:t>
            </a:r>
            <a:r>
              <a:rPr lang="en-US" dirty="0" err="1">
                <a:solidFill>
                  <a:srgbClr val="008000"/>
                </a:solidFill>
              </a:rPr>
              <a:t>Gx</a:t>
            </a:r>
            <a:r>
              <a:rPr lang="en-US" dirty="0">
                <a:solidFill>
                  <a:srgbClr val="008000"/>
                </a:solidFill>
              </a:rPr>
              <a:t> ≤ h</a:t>
            </a:r>
          </a:p>
          <a:p>
            <a:pPr marL="0" indent="0">
              <a:buNone/>
            </a:pPr>
            <a:r>
              <a:rPr lang="en-US" dirty="0">
                <a:solidFill>
                  <a:srgbClr val="008000"/>
                </a:solidFill>
              </a:rPr>
              <a:t>		y = </a:t>
            </a:r>
            <a:r>
              <a:rPr lang="en-US" dirty="0" err="1">
                <a:solidFill>
                  <a:srgbClr val="008000"/>
                </a:solidFill>
              </a:rPr>
              <a:t>Dx</a:t>
            </a:r>
            <a:endParaRPr lang="en-US" dirty="0">
              <a:solidFill>
                <a:srgbClr val="008000"/>
              </a:solidFill>
            </a:endParaRPr>
          </a:p>
          <a:p>
            <a:pPr marL="0" indent="0">
              <a:buNone/>
            </a:pPr>
            <a:endParaRPr lang="en-US" dirty="0"/>
          </a:p>
          <a:p>
            <a:pPr marL="0" indent="0">
              <a:buNone/>
            </a:pPr>
            <a:r>
              <a:rPr lang="en-US" dirty="0"/>
              <a:t>Where </a:t>
            </a:r>
            <a:r>
              <a:rPr lang="en-US" dirty="0">
                <a:solidFill>
                  <a:srgbClr val="008000"/>
                </a:solidFill>
              </a:rPr>
              <a:t>x, y </a:t>
            </a:r>
            <a:r>
              <a:rPr lang="en-US" dirty="0"/>
              <a:t>are decision variables. All vectors are column vectors.</a:t>
            </a:r>
          </a:p>
          <a:p>
            <a:pPr marL="0" indent="0">
              <a:buNone/>
            </a:pPr>
            <a:endParaRPr lang="en-US" dirty="0"/>
          </a:p>
        </p:txBody>
      </p:sp>
    </p:spTree>
    <p:extLst>
      <p:ext uri="{BB962C8B-B14F-4D97-AF65-F5344CB8AC3E}">
        <p14:creationId xmlns:p14="http://schemas.microsoft.com/office/powerpoint/2010/main" val="20489715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Formal Definition of a QP</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solidFill>
                  <a:srgbClr val="008000"/>
                </a:solidFill>
              </a:rPr>
              <a:t>Minimize </a:t>
            </a:r>
            <a:r>
              <a:rPr lang="en-US" dirty="0" err="1">
                <a:solidFill>
                  <a:srgbClr val="008000"/>
                </a:solidFill>
              </a:rPr>
              <a:t>c</a:t>
            </a:r>
            <a:r>
              <a:rPr lang="en-US" baseline="30000" dirty="0" err="1">
                <a:solidFill>
                  <a:srgbClr val="008000"/>
                </a:solidFill>
              </a:rPr>
              <a:t>T</a:t>
            </a:r>
            <a:r>
              <a:rPr lang="en-US" dirty="0" err="1">
                <a:solidFill>
                  <a:srgbClr val="008000"/>
                </a:solidFill>
              </a:rPr>
              <a:t>x</a:t>
            </a:r>
            <a:r>
              <a:rPr lang="en-US" dirty="0">
                <a:solidFill>
                  <a:srgbClr val="008000"/>
                </a:solidFill>
              </a:rPr>
              <a:t> + </a:t>
            </a:r>
            <a:r>
              <a:rPr lang="en-US" dirty="0" err="1">
                <a:solidFill>
                  <a:srgbClr val="008000"/>
                </a:solidFill>
              </a:rPr>
              <a:t>y</a:t>
            </a:r>
            <a:r>
              <a:rPr lang="en-US" baseline="30000" dirty="0" err="1">
                <a:solidFill>
                  <a:srgbClr val="008000"/>
                </a:solidFill>
              </a:rPr>
              <a:t>T</a:t>
            </a:r>
            <a:r>
              <a:rPr lang="en-US" dirty="0" err="1">
                <a:solidFill>
                  <a:srgbClr val="008000"/>
                </a:solidFill>
              </a:rPr>
              <a:t>y</a:t>
            </a:r>
            <a:endParaRPr lang="en-US" dirty="0">
              <a:solidFill>
                <a:srgbClr val="008000"/>
              </a:solidFill>
            </a:endParaRPr>
          </a:p>
          <a:p>
            <a:pPr marL="0" indent="0">
              <a:buNone/>
            </a:pPr>
            <a:r>
              <a:rPr lang="en-US" dirty="0">
                <a:solidFill>
                  <a:srgbClr val="008000"/>
                </a:solidFill>
              </a:rPr>
              <a:t>	</a:t>
            </a:r>
            <a:r>
              <a:rPr lang="en-US" dirty="0" err="1">
                <a:solidFill>
                  <a:srgbClr val="008000"/>
                </a:solidFill>
              </a:rPr>
              <a:t>s.t.</a:t>
            </a:r>
            <a:endParaRPr lang="en-US" dirty="0">
              <a:solidFill>
                <a:srgbClr val="008000"/>
              </a:solidFill>
            </a:endParaRPr>
          </a:p>
          <a:p>
            <a:pPr marL="0" indent="0">
              <a:buNone/>
            </a:pPr>
            <a:r>
              <a:rPr lang="en-US" dirty="0">
                <a:solidFill>
                  <a:srgbClr val="008000"/>
                </a:solidFill>
              </a:rPr>
              <a:t>		Ax = b</a:t>
            </a:r>
          </a:p>
          <a:p>
            <a:pPr marL="0" indent="0">
              <a:buNone/>
            </a:pPr>
            <a:r>
              <a:rPr lang="en-US" dirty="0">
                <a:solidFill>
                  <a:srgbClr val="008000"/>
                </a:solidFill>
              </a:rPr>
              <a:t>		Ex ≥  f</a:t>
            </a:r>
          </a:p>
          <a:p>
            <a:pPr marL="0" indent="0">
              <a:buNone/>
            </a:pPr>
            <a:r>
              <a:rPr lang="en-US" dirty="0">
                <a:solidFill>
                  <a:srgbClr val="008000"/>
                </a:solidFill>
              </a:rPr>
              <a:t>		</a:t>
            </a:r>
            <a:r>
              <a:rPr lang="en-US" dirty="0" err="1">
                <a:solidFill>
                  <a:srgbClr val="008000"/>
                </a:solidFill>
              </a:rPr>
              <a:t>Gx</a:t>
            </a:r>
            <a:r>
              <a:rPr lang="en-US" dirty="0">
                <a:solidFill>
                  <a:srgbClr val="008000"/>
                </a:solidFill>
              </a:rPr>
              <a:t> ≤ h</a:t>
            </a:r>
          </a:p>
          <a:p>
            <a:pPr marL="0" indent="0">
              <a:buNone/>
            </a:pPr>
            <a:r>
              <a:rPr lang="en-US" dirty="0">
                <a:solidFill>
                  <a:srgbClr val="008000"/>
                </a:solidFill>
              </a:rPr>
              <a:t>		y = </a:t>
            </a:r>
            <a:r>
              <a:rPr lang="en-US" dirty="0" err="1">
                <a:solidFill>
                  <a:srgbClr val="008000"/>
                </a:solidFill>
              </a:rPr>
              <a:t>Dx</a:t>
            </a:r>
            <a:endParaRPr lang="en-US" dirty="0">
              <a:solidFill>
                <a:srgbClr val="008000"/>
              </a:solidFill>
            </a:endParaRPr>
          </a:p>
          <a:p>
            <a:pPr marL="0" indent="0">
              <a:buNone/>
            </a:pPr>
            <a:endParaRPr lang="en-US" dirty="0"/>
          </a:p>
          <a:p>
            <a:pPr marL="0" indent="0">
              <a:buNone/>
            </a:pPr>
            <a:r>
              <a:rPr lang="en-US" dirty="0"/>
              <a:t>Where </a:t>
            </a:r>
            <a:r>
              <a:rPr lang="en-US" dirty="0">
                <a:solidFill>
                  <a:srgbClr val="008000"/>
                </a:solidFill>
              </a:rPr>
              <a:t>x, y </a:t>
            </a:r>
            <a:r>
              <a:rPr lang="en-US" dirty="0"/>
              <a:t>are decision variables. All vectors are column vectors.</a:t>
            </a:r>
          </a:p>
          <a:p>
            <a:pPr marL="0" indent="0">
              <a:buNone/>
            </a:pPr>
            <a:endParaRPr lang="en-US" dirty="0"/>
          </a:p>
        </p:txBody>
      </p:sp>
      <p:sp>
        <p:nvSpPr>
          <p:cNvPr id="4" name="Oval Callout 3"/>
          <p:cNvSpPr/>
          <p:nvPr/>
        </p:nvSpPr>
        <p:spPr>
          <a:xfrm flipV="1">
            <a:off x="3922884" y="3012720"/>
            <a:ext cx="4021671" cy="1672168"/>
          </a:xfrm>
          <a:prstGeom prst="wedgeEllipseCallout">
            <a:avLst>
              <a:gd name="adj1" fmla="val -65161"/>
              <a:gd name="adj2" fmla="val 109076"/>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4529663" y="3443111"/>
            <a:ext cx="2892557" cy="769441"/>
          </a:xfrm>
          <a:prstGeom prst="rect">
            <a:avLst/>
          </a:prstGeom>
          <a:noFill/>
        </p:spPr>
        <p:txBody>
          <a:bodyPr wrap="square" rtlCol="0">
            <a:spAutoFit/>
          </a:bodyPr>
          <a:lstStyle/>
          <a:p>
            <a:r>
              <a:rPr lang="en-US" sz="2200" dirty="0">
                <a:solidFill>
                  <a:srgbClr val="660066"/>
                </a:solidFill>
              </a:rPr>
              <a:t>The quadratic part is always non-negative </a:t>
            </a:r>
          </a:p>
        </p:txBody>
      </p:sp>
    </p:spTree>
    <p:extLst>
      <p:ext uri="{BB962C8B-B14F-4D97-AF65-F5344CB8AC3E}">
        <p14:creationId xmlns:p14="http://schemas.microsoft.com/office/powerpoint/2010/main" val="11954101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indent="0">
              <a:buNone/>
            </a:pPr>
            <a:r>
              <a:rPr lang="en-US" dirty="0">
                <a:solidFill>
                  <a:srgbClr val="008000"/>
                </a:solidFill>
              </a:rPr>
              <a:t>Minimize </a:t>
            </a:r>
            <a:r>
              <a:rPr lang="en-US" dirty="0" err="1">
                <a:solidFill>
                  <a:srgbClr val="008000"/>
                </a:solidFill>
              </a:rPr>
              <a:t>c</a:t>
            </a:r>
            <a:r>
              <a:rPr lang="en-US" baseline="30000" dirty="0" err="1">
                <a:solidFill>
                  <a:srgbClr val="008000"/>
                </a:solidFill>
              </a:rPr>
              <a:t>T</a:t>
            </a:r>
            <a:r>
              <a:rPr lang="en-US" dirty="0" err="1">
                <a:solidFill>
                  <a:srgbClr val="008000"/>
                </a:solidFill>
              </a:rPr>
              <a:t>x</a:t>
            </a:r>
            <a:r>
              <a:rPr lang="en-US" dirty="0">
                <a:solidFill>
                  <a:srgbClr val="008000"/>
                </a:solidFill>
              </a:rPr>
              <a:t> + </a:t>
            </a:r>
            <a:r>
              <a:rPr lang="en-US" dirty="0" err="1">
                <a:solidFill>
                  <a:srgbClr val="008000"/>
                </a:solidFill>
              </a:rPr>
              <a:t>y</a:t>
            </a:r>
            <a:r>
              <a:rPr lang="en-US" baseline="30000" dirty="0" err="1">
                <a:solidFill>
                  <a:srgbClr val="008000"/>
                </a:solidFill>
              </a:rPr>
              <a:t>T</a:t>
            </a:r>
            <a:r>
              <a:rPr lang="en-US" dirty="0" err="1">
                <a:solidFill>
                  <a:srgbClr val="008000"/>
                </a:solidFill>
              </a:rPr>
              <a:t>y</a:t>
            </a:r>
            <a:endParaRPr lang="en-US" dirty="0">
              <a:solidFill>
                <a:srgbClr val="008000"/>
              </a:solidFill>
            </a:endParaRPr>
          </a:p>
          <a:p>
            <a:pPr marL="0" indent="0">
              <a:buNone/>
            </a:pPr>
            <a:r>
              <a:rPr lang="en-US" dirty="0">
                <a:solidFill>
                  <a:srgbClr val="008000"/>
                </a:solidFill>
              </a:rPr>
              <a:t>	</a:t>
            </a:r>
            <a:r>
              <a:rPr lang="en-US" dirty="0" err="1">
                <a:solidFill>
                  <a:srgbClr val="008000"/>
                </a:solidFill>
              </a:rPr>
              <a:t>s.t.</a:t>
            </a:r>
            <a:endParaRPr lang="en-US" dirty="0">
              <a:solidFill>
                <a:srgbClr val="008000"/>
              </a:solidFill>
            </a:endParaRPr>
          </a:p>
          <a:p>
            <a:pPr marL="0" indent="0">
              <a:buNone/>
            </a:pPr>
            <a:r>
              <a:rPr lang="en-US" dirty="0">
                <a:solidFill>
                  <a:srgbClr val="008000"/>
                </a:solidFill>
              </a:rPr>
              <a:t>		Ax = b</a:t>
            </a:r>
          </a:p>
          <a:p>
            <a:pPr marL="0" indent="0">
              <a:buNone/>
            </a:pPr>
            <a:r>
              <a:rPr lang="en-US" dirty="0">
                <a:solidFill>
                  <a:srgbClr val="008000"/>
                </a:solidFill>
              </a:rPr>
              <a:t>		Ex ≥  f</a:t>
            </a:r>
          </a:p>
          <a:p>
            <a:pPr marL="0" indent="0">
              <a:buNone/>
            </a:pPr>
            <a:r>
              <a:rPr lang="en-US" dirty="0">
                <a:solidFill>
                  <a:srgbClr val="008000"/>
                </a:solidFill>
              </a:rPr>
              <a:t>		</a:t>
            </a:r>
            <a:r>
              <a:rPr lang="en-US" dirty="0" err="1">
                <a:solidFill>
                  <a:srgbClr val="008000"/>
                </a:solidFill>
              </a:rPr>
              <a:t>Gx</a:t>
            </a:r>
            <a:r>
              <a:rPr lang="en-US" dirty="0">
                <a:solidFill>
                  <a:srgbClr val="008000"/>
                </a:solidFill>
              </a:rPr>
              <a:t> ≤ h</a:t>
            </a:r>
          </a:p>
          <a:p>
            <a:pPr marL="0" indent="0">
              <a:buNone/>
            </a:pPr>
            <a:r>
              <a:rPr lang="en-US" dirty="0">
                <a:solidFill>
                  <a:srgbClr val="008000"/>
                </a:solidFill>
              </a:rPr>
              <a:t>		y = </a:t>
            </a:r>
            <a:r>
              <a:rPr lang="en-US" dirty="0" err="1">
                <a:solidFill>
                  <a:srgbClr val="008000"/>
                </a:solidFill>
              </a:rPr>
              <a:t>Dx</a:t>
            </a:r>
            <a:endParaRPr lang="en-US" dirty="0">
              <a:solidFill>
                <a:srgbClr val="008000"/>
              </a:solidFill>
            </a:endParaRPr>
          </a:p>
          <a:p>
            <a:pPr marL="0" indent="0">
              <a:buNone/>
            </a:pPr>
            <a:endParaRPr lang="en-US" dirty="0"/>
          </a:p>
          <a:p>
            <a:pPr marL="0" indent="0">
              <a:buNone/>
            </a:pPr>
            <a:r>
              <a:rPr lang="en-US" dirty="0"/>
              <a:t>Where </a:t>
            </a:r>
            <a:r>
              <a:rPr lang="en-US" dirty="0">
                <a:solidFill>
                  <a:srgbClr val="008000"/>
                </a:solidFill>
              </a:rPr>
              <a:t>x, y </a:t>
            </a:r>
            <a:r>
              <a:rPr lang="en-US" dirty="0"/>
              <a:t>are decision variables. All vectors are column vectors.</a:t>
            </a:r>
          </a:p>
          <a:p>
            <a:pPr marL="0" indent="0">
              <a:buNone/>
            </a:pPr>
            <a:endParaRPr lang="en-US" dirty="0"/>
          </a:p>
        </p:txBody>
      </p:sp>
      <p:sp>
        <p:nvSpPr>
          <p:cNvPr id="2" name="Title 1"/>
          <p:cNvSpPr>
            <a:spLocks noGrp="1"/>
          </p:cNvSpPr>
          <p:nvPr>
            <p:ph type="title"/>
          </p:nvPr>
        </p:nvSpPr>
        <p:spPr/>
        <p:txBody>
          <a:bodyPr/>
          <a:lstStyle/>
          <a:p>
            <a:r>
              <a:rPr lang="en-US" dirty="0"/>
              <a:t>Formal Definition of a QP</a:t>
            </a:r>
          </a:p>
        </p:txBody>
      </p:sp>
      <p:sp>
        <p:nvSpPr>
          <p:cNvPr id="6" name="Rectangle 5"/>
          <p:cNvSpPr/>
          <p:nvPr/>
        </p:nvSpPr>
        <p:spPr>
          <a:xfrm>
            <a:off x="606778" y="2681111"/>
            <a:ext cx="2709333" cy="1439333"/>
          </a:xfrm>
          <a:prstGeom prst="rect">
            <a:avLst/>
          </a:prstGeom>
          <a:solidFill>
            <a:schemeClr val="accent3">
              <a:lumMod val="60000"/>
              <a:lumOff val="40000"/>
              <a:alpha val="3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ight Arrow 6"/>
          <p:cNvSpPr/>
          <p:nvPr/>
        </p:nvSpPr>
        <p:spPr>
          <a:xfrm>
            <a:off x="3316111" y="3217333"/>
            <a:ext cx="1594556" cy="47977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009445" y="3078665"/>
            <a:ext cx="2384778" cy="830997"/>
          </a:xfrm>
          <a:prstGeom prst="rect">
            <a:avLst/>
          </a:prstGeom>
          <a:noFill/>
        </p:spPr>
        <p:txBody>
          <a:bodyPr wrap="square" rtlCol="0">
            <a:spAutoFit/>
          </a:bodyPr>
          <a:lstStyle/>
          <a:p>
            <a:r>
              <a:rPr lang="en-US" sz="2400" dirty="0">
                <a:solidFill>
                  <a:srgbClr val="660066"/>
                </a:solidFill>
              </a:rPr>
              <a:t>i.e. ANY LINEAR CONSTRAINTS </a:t>
            </a:r>
          </a:p>
        </p:txBody>
      </p:sp>
    </p:spTree>
    <p:extLst>
      <p:ext uri="{BB962C8B-B14F-4D97-AF65-F5344CB8AC3E}">
        <p14:creationId xmlns:p14="http://schemas.microsoft.com/office/powerpoint/2010/main" val="9934447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Equivalently</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solidFill>
                  <a:srgbClr val="008000"/>
                </a:solidFill>
              </a:rPr>
              <a:t>Minimize </a:t>
            </a:r>
            <a:r>
              <a:rPr lang="en-US" dirty="0" err="1">
                <a:solidFill>
                  <a:srgbClr val="008000"/>
                </a:solidFill>
              </a:rPr>
              <a:t>c</a:t>
            </a:r>
            <a:r>
              <a:rPr lang="en-US" baseline="30000" dirty="0" err="1">
                <a:solidFill>
                  <a:srgbClr val="008000"/>
                </a:solidFill>
              </a:rPr>
              <a:t>T</a:t>
            </a:r>
            <a:r>
              <a:rPr lang="en-US" dirty="0" err="1">
                <a:solidFill>
                  <a:srgbClr val="008000"/>
                </a:solidFill>
              </a:rPr>
              <a:t>x</a:t>
            </a:r>
            <a:r>
              <a:rPr lang="en-US" dirty="0">
                <a:solidFill>
                  <a:srgbClr val="008000"/>
                </a:solidFill>
              </a:rPr>
              <a:t> + (</a:t>
            </a:r>
            <a:r>
              <a:rPr lang="en-US" dirty="0" err="1">
                <a:solidFill>
                  <a:srgbClr val="008000"/>
                </a:solidFill>
              </a:rPr>
              <a:t>Dx</a:t>
            </a:r>
            <a:r>
              <a:rPr lang="en-US" dirty="0">
                <a:solidFill>
                  <a:srgbClr val="008000"/>
                </a:solidFill>
              </a:rPr>
              <a:t>)</a:t>
            </a:r>
            <a:r>
              <a:rPr lang="en-US" baseline="30000" dirty="0">
                <a:solidFill>
                  <a:srgbClr val="008000"/>
                </a:solidFill>
              </a:rPr>
              <a:t>T</a:t>
            </a:r>
            <a:r>
              <a:rPr lang="en-US" dirty="0">
                <a:solidFill>
                  <a:srgbClr val="008000"/>
                </a:solidFill>
              </a:rPr>
              <a:t>(</a:t>
            </a:r>
            <a:r>
              <a:rPr lang="en-US" dirty="0" err="1">
                <a:solidFill>
                  <a:srgbClr val="008000"/>
                </a:solidFill>
              </a:rPr>
              <a:t>Dx</a:t>
            </a:r>
            <a:r>
              <a:rPr lang="en-US" dirty="0">
                <a:solidFill>
                  <a:srgbClr val="008000"/>
                </a:solidFill>
              </a:rPr>
              <a:t>)</a:t>
            </a:r>
          </a:p>
          <a:p>
            <a:pPr marL="0" indent="0">
              <a:buNone/>
            </a:pPr>
            <a:r>
              <a:rPr lang="en-US" dirty="0">
                <a:solidFill>
                  <a:srgbClr val="008000"/>
                </a:solidFill>
              </a:rPr>
              <a:t>	</a:t>
            </a:r>
            <a:r>
              <a:rPr lang="en-US" dirty="0" err="1">
                <a:solidFill>
                  <a:srgbClr val="008000"/>
                </a:solidFill>
              </a:rPr>
              <a:t>s.t.</a:t>
            </a:r>
            <a:endParaRPr lang="en-US" dirty="0">
              <a:solidFill>
                <a:srgbClr val="008000"/>
              </a:solidFill>
            </a:endParaRPr>
          </a:p>
          <a:p>
            <a:pPr marL="0" indent="0">
              <a:buNone/>
            </a:pPr>
            <a:r>
              <a:rPr lang="en-US" dirty="0">
                <a:solidFill>
                  <a:srgbClr val="008000"/>
                </a:solidFill>
              </a:rPr>
              <a:t>		Ax = b</a:t>
            </a:r>
          </a:p>
          <a:p>
            <a:pPr marL="0" indent="0">
              <a:buNone/>
            </a:pPr>
            <a:r>
              <a:rPr lang="en-US" dirty="0">
                <a:solidFill>
                  <a:srgbClr val="008000"/>
                </a:solidFill>
              </a:rPr>
              <a:t>		Ex ≥  f</a:t>
            </a:r>
          </a:p>
          <a:p>
            <a:pPr marL="0" indent="0">
              <a:buNone/>
            </a:pPr>
            <a:r>
              <a:rPr lang="en-US" dirty="0">
                <a:solidFill>
                  <a:srgbClr val="008000"/>
                </a:solidFill>
              </a:rPr>
              <a:t>		</a:t>
            </a:r>
            <a:r>
              <a:rPr lang="en-US" dirty="0" err="1">
                <a:solidFill>
                  <a:srgbClr val="008000"/>
                </a:solidFill>
              </a:rPr>
              <a:t>Gx</a:t>
            </a:r>
            <a:r>
              <a:rPr lang="en-US" dirty="0">
                <a:solidFill>
                  <a:srgbClr val="008000"/>
                </a:solidFill>
              </a:rPr>
              <a:t> ≤ h</a:t>
            </a:r>
          </a:p>
          <a:p>
            <a:pPr marL="0" indent="0">
              <a:buNone/>
            </a:pPr>
            <a:r>
              <a:rPr lang="en-US" dirty="0">
                <a:solidFill>
                  <a:srgbClr val="008000"/>
                </a:solidFill>
              </a:rPr>
              <a:t>		</a:t>
            </a:r>
          </a:p>
          <a:p>
            <a:pPr marL="0" indent="0">
              <a:buNone/>
            </a:pPr>
            <a:endParaRPr lang="en-US" dirty="0"/>
          </a:p>
          <a:p>
            <a:pPr marL="0" indent="0">
              <a:buNone/>
            </a:pPr>
            <a:r>
              <a:rPr lang="en-US" dirty="0"/>
              <a:t>Where </a:t>
            </a:r>
            <a:r>
              <a:rPr lang="en-US" dirty="0">
                <a:solidFill>
                  <a:srgbClr val="008000"/>
                </a:solidFill>
              </a:rPr>
              <a:t>x </a:t>
            </a:r>
            <a:r>
              <a:rPr lang="en-US" dirty="0"/>
              <a:t>are decision variables. All vectors are column vectors.</a:t>
            </a:r>
          </a:p>
          <a:p>
            <a:pPr marL="0" indent="0">
              <a:buNone/>
            </a:pPr>
            <a:endParaRPr lang="en-US" dirty="0"/>
          </a:p>
        </p:txBody>
      </p:sp>
    </p:spTree>
    <p:extLst>
      <p:ext uri="{BB962C8B-B14F-4D97-AF65-F5344CB8AC3E}">
        <p14:creationId xmlns:p14="http://schemas.microsoft.com/office/powerpoint/2010/main" val="7041434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Equivalently</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solidFill>
                  <a:srgbClr val="008000"/>
                </a:solidFill>
              </a:rPr>
              <a:t>Minimize </a:t>
            </a:r>
            <a:r>
              <a:rPr lang="en-US" dirty="0" err="1">
                <a:solidFill>
                  <a:srgbClr val="008000"/>
                </a:solidFill>
              </a:rPr>
              <a:t>c</a:t>
            </a:r>
            <a:r>
              <a:rPr lang="en-US" baseline="30000" dirty="0" err="1">
                <a:solidFill>
                  <a:srgbClr val="008000"/>
                </a:solidFill>
              </a:rPr>
              <a:t>T</a:t>
            </a:r>
            <a:r>
              <a:rPr lang="en-US" dirty="0" err="1">
                <a:solidFill>
                  <a:srgbClr val="008000"/>
                </a:solidFill>
              </a:rPr>
              <a:t>x</a:t>
            </a:r>
            <a:r>
              <a:rPr lang="en-US" dirty="0">
                <a:solidFill>
                  <a:srgbClr val="008000"/>
                </a:solidFill>
              </a:rPr>
              <a:t> + </a:t>
            </a:r>
            <a:r>
              <a:rPr lang="en-US" dirty="0" err="1">
                <a:solidFill>
                  <a:srgbClr val="008000"/>
                </a:solidFill>
              </a:rPr>
              <a:t>x</a:t>
            </a:r>
            <a:r>
              <a:rPr lang="en-US" baseline="30000" dirty="0" err="1">
                <a:solidFill>
                  <a:srgbClr val="008000"/>
                </a:solidFill>
              </a:rPr>
              <a:t>T</a:t>
            </a:r>
            <a:r>
              <a:rPr lang="en-US" dirty="0" err="1">
                <a:solidFill>
                  <a:srgbClr val="008000"/>
                </a:solidFill>
              </a:rPr>
              <a:t>D</a:t>
            </a:r>
            <a:r>
              <a:rPr lang="en-US" baseline="30000" dirty="0" err="1">
                <a:solidFill>
                  <a:srgbClr val="008000"/>
                </a:solidFill>
              </a:rPr>
              <a:t>T</a:t>
            </a:r>
            <a:r>
              <a:rPr lang="en-US" dirty="0" err="1">
                <a:solidFill>
                  <a:srgbClr val="008000"/>
                </a:solidFill>
              </a:rPr>
              <a:t>Dx</a:t>
            </a:r>
            <a:endParaRPr lang="en-US" dirty="0">
              <a:solidFill>
                <a:srgbClr val="008000"/>
              </a:solidFill>
            </a:endParaRPr>
          </a:p>
          <a:p>
            <a:pPr marL="0" indent="0">
              <a:buNone/>
            </a:pPr>
            <a:r>
              <a:rPr lang="en-US" dirty="0">
                <a:solidFill>
                  <a:srgbClr val="008000"/>
                </a:solidFill>
              </a:rPr>
              <a:t>	</a:t>
            </a:r>
            <a:r>
              <a:rPr lang="en-US" dirty="0" err="1">
                <a:solidFill>
                  <a:srgbClr val="008000"/>
                </a:solidFill>
              </a:rPr>
              <a:t>s.t.</a:t>
            </a:r>
            <a:endParaRPr lang="en-US" dirty="0">
              <a:solidFill>
                <a:srgbClr val="008000"/>
              </a:solidFill>
            </a:endParaRPr>
          </a:p>
          <a:p>
            <a:pPr marL="0" indent="0">
              <a:buNone/>
            </a:pPr>
            <a:r>
              <a:rPr lang="en-US" dirty="0">
                <a:solidFill>
                  <a:srgbClr val="008000"/>
                </a:solidFill>
              </a:rPr>
              <a:t>		Ax = b</a:t>
            </a:r>
          </a:p>
          <a:p>
            <a:pPr marL="0" indent="0">
              <a:buNone/>
            </a:pPr>
            <a:r>
              <a:rPr lang="en-US" dirty="0">
                <a:solidFill>
                  <a:srgbClr val="008000"/>
                </a:solidFill>
              </a:rPr>
              <a:t>		Ex ≥  f</a:t>
            </a:r>
          </a:p>
          <a:p>
            <a:pPr marL="0" indent="0">
              <a:buNone/>
            </a:pPr>
            <a:r>
              <a:rPr lang="en-US" dirty="0">
                <a:solidFill>
                  <a:srgbClr val="008000"/>
                </a:solidFill>
              </a:rPr>
              <a:t>		</a:t>
            </a:r>
            <a:r>
              <a:rPr lang="en-US" dirty="0" err="1">
                <a:solidFill>
                  <a:srgbClr val="008000"/>
                </a:solidFill>
              </a:rPr>
              <a:t>Gx</a:t>
            </a:r>
            <a:r>
              <a:rPr lang="en-US" dirty="0">
                <a:solidFill>
                  <a:srgbClr val="008000"/>
                </a:solidFill>
              </a:rPr>
              <a:t> ≤ h</a:t>
            </a:r>
          </a:p>
          <a:p>
            <a:pPr marL="0" indent="0">
              <a:buNone/>
            </a:pPr>
            <a:r>
              <a:rPr lang="en-US" dirty="0">
                <a:solidFill>
                  <a:srgbClr val="008000"/>
                </a:solidFill>
              </a:rPr>
              <a:t>		</a:t>
            </a:r>
          </a:p>
          <a:p>
            <a:pPr marL="0" indent="0">
              <a:buNone/>
            </a:pPr>
            <a:endParaRPr lang="en-US" dirty="0"/>
          </a:p>
          <a:p>
            <a:pPr marL="0" indent="0">
              <a:buNone/>
            </a:pPr>
            <a:r>
              <a:rPr lang="en-US" dirty="0"/>
              <a:t>Where </a:t>
            </a:r>
            <a:r>
              <a:rPr lang="en-US" dirty="0">
                <a:solidFill>
                  <a:srgbClr val="008000"/>
                </a:solidFill>
              </a:rPr>
              <a:t>x </a:t>
            </a:r>
            <a:r>
              <a:rPr lang="en-US" dirty="0"/>
              <a:t>are decision variables. All vectors are column vectors.</a:t>
            </a:r>
          </a:p>
          <a:p>
            <a:pPr marL="0" indent="0">
              <a:buNone/>
            </a:pPr>
            <a:endParaRPr lang="en-US" dirty="0"/>
          </a:p>
        </p:txBody>
      </p:sp>
    </p:spTree>
    <p:extLst>
      <p:ext uri="{BB962C8B-B14F-4D97-AF65-F5344CB8AC3E}">
        <p14:creationId xmlns:p14="http://schemas.microsoft.com/office/powerpoint/2010/main" val="41325021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Equivalently</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solidFill>
                  <a:srgbClr val="008000"/>
                </a:solidFill>
              </a:rPr>
              <a:t>Minimize </a:t>
            </a:r>
            <a:r>
              <a:rPr lang="en-US" dirty="0" err="1">
                <a:solidFill>
                  <a:srgbClr val="008000"/>
                </a:solidFill>
              </a:rPr>
              <a:t>c</a:t>
            </a:r>
            <a:r>
              <a:rPr lang="en-US" baseline="30000" dirty="0" err="1">
                <a:solidFill>
                  <a:srgbClr val="008000"/>
                </a:solidFill>
              </a:rPr>
              <a:t>T</a:t>
            </a:r>
            <a:r>
              <a:rPr lang="en-US" dirty="0" err="1">
                <a:solidFill>
                  <a:srgbClr val="008000"/>
                </a:solidFill>
              </a:rPr>
              <a:t>x</a:t>
            </a:r>
            <a:r>
              <a:rPr lang="en-US" dirty="0">
                <a:solidFill>
                  <a:srgbClr val="008000"/>
                </a:solidFill>
              </a:rPr>
              <a:t> + </a:t>
            </a:r>
            <a:r>
              <a:rPr lang="en-US" dirty="0" err="1">
                <a:solidFill>
                  <a:srgbClr val="008000"/>
                </a:solidFill>
              </a:rPr>
              <a:t>x</a:t>
            </a:r>
            <a:r>
              <a:rPr lang="en-US" baseline="30000" dirty="0" err="1">
                <a:solidFill>
                  <a:srgbClr val="008000"/>
                </a:solidFill>
              </a:rPr>
              <a:t>T</a:t>
            </a:r>
            <a:r>
              <a:rPr lang="en-US" dirty="0" err="1">
                <a:solidFill>
                  <a:srgbClr val="008000"/>
                </a:solidFill>
              </a:rPr>
              <a:t>Px</a:t>
            </a:r>
            <a:endParaRPr lang="en-US" dirty="0">
              <a:solidFill>
                <a:srgbClr val="008000"/>
              </a:solidFill>
            </a:endParaRPr>
          </a:p>
          <a:p>
            <a:pPr marL="0" indent="0">
              <a:buNone/>
            </a:pPr>
            <a:r>
              <a:rPr lang="en-US" dirty="0">
                <a:solidFill>
                  <a:srgbClr val="008000"/>
                </a:solidFill>
              </a:rPr>
              <a:t>	</a:t>
            </a:r>
            <a:r>
              <a:rPr lang="en-US" dirty="0" err="1">
                <a:solidFill>
                  <a:srgbClr val="008000"/>
                </a:solidFill>
              </a:rPr>
              <a:t>s.t.</a:t>
            </a:r>
            <a:endParaRPr lang="en-US" dirty="0">
              <a:solidFill>
                <a:srgbClr val="008000"/>
              </a:solidFill>
            </a:endParaRPr>
          </a:p>
          <a:p>
            <a:pPr marL="0" indent="0">
              <a:buNone/>
            </a:pPr>
            <a:r>
              <a:rPr lang="en-US" dirty="0">
                <a:solidFill>
                  <a:srgbClr val="008000"/>
                </a:solidFill>
              </a:rPr>
              <a:t>		Ax = b</a:t>
            </a:r>
          </a:p>
          <a:p>
            <a:pPr marL="0" indent="0">
              <a:buNone/>
            </a:pPr>
            <a:r>
              <a:rPr lang="en-US" dirty="0">
                <a:solidFill>
                  <a:srgbClr val="008000"/>
                </a:solidFill>
              </a:rPr>
              <a:t>		Ex ≥  f</a:t>
            </a:r>
          </a:p>
          <a:p>
            <a:pPr marL="0" indent="0">
              <a:buNone/>
            </a:pPr>
            <a:r>
              <a:rPr lang="en-US" dirty="0">
                <a:solidFill>
                  <a:srgbClr val="008000"/>
                </a:solidFill>
              </a:rPr>
              <a:t>		</a:t>
            </a:r>
            <a:r>
              <a:rPr lang="en-US" dirty="0" err="1">
                <a:solidFill>
                  <a:srgbClr val="008000"/>
                </a:solidFill>
              </a:rPr>
              <a:t>Gx</a:t>
            </a:r>
            <a:r>
              <a:rPr lang="en-US" dirty="0">
                <a:solidFill>
                  <a:srgbClr val="008000"/>
                </a:solidFill>
              </a:rPr>
              <a:t> ≤ h</a:t>
            </a:r>
          </a:p>
          <a:p>
            <a:pPr marL="0" indent="0">
              <a:buNone/>
            </a:pPr>
            <a:r>
              <a:rPr lang="en-US" dirty="0">
                <a:solidFill>
                  <a:srgbClr val="008000"/>
                </a:solidFill>
              </a:rPr>
              <a:t>		</a:t>
            </a:r>
          </a:p>
          <a:p>
            <a:pPr marL="0" indent="0">
              <a:buNone/>
            </a:pPr>
            <a:endParaRPr lang="en-US" dirty="0"/>
          </a:p>
          <a:p>
            <a:pPr marL="0" indent="0">
              <a:buNone/>
            </a:pPr>
            <a:r>
              <a:rPr lang="en-US" dirty="0"/>
              <a:t>Where </a:t>
            </a:r>
            <a:r>
              <a:rPr lang="en-US" dirty="0">
                <a:solidFill>
                  <a:srgbClr val="008000"/>
                </a:solidFill>
              </a:rPr>
              <a:t>x </a:t>
            </a:r>
            <a:r>
              <a:rPr lang="en-US" dirty="0"/>
              <a:t>are decision variables. All vectors are column vectors.</a:t>
            </a:r>
          </a:p>
          <a:p>
            <a:pPr marL="0" indent="0">
              <a:buNone/>
            </a:pPr>
            <a:endParaRPr lang="en-US" dirty="0"/>
          </a:p>
        </p:txBody>
      </p:sp>
      <p:sp>
        <p:nvSpPr>
          <p:cNvPr id="6" name="Oval Callout 5"/>
          <p:cNvSpPr/>
          <p:nvPr/>
        </p:nvSpPr>
        <p:spPr>
          <a:xfrm flipV="1">
            <a:off x="3936998" y="3196165"/>
            <a:ext cx="4473224" cy="1968163"/>
          </a:xfrm>
          <a:prstGeom prst="wedgeEllipseCallout">
            <a:avLst>
              <a:gd name="adj1" fmla="val -65161"/>
              <a:gd name="adj2" fmla="val 109076"/>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extBox 7"/>
          <p:cNvSpPr txBox="1"/>
          <p:nvPr/>
        </p:nvSpPr>
        <p:spPr>
          <a:xfrm>
            <a:off x="4543777" y="3668889"/>
            <a:ext cx="3217333" cy="1107996"/>
          </a:xfrm>
          <a:prstGeom prst="rect">
            <a:avLst/>
          </a:prstGeom>
          <a:noFill/>
        </p:spPr>
        <p:txBody>
          <a:bodyPr wrap="square" rtlCol="0">
            <a:spAutoFit/>
          </a:bodyPr>
          <a:lstStyle/>
          <a:p>
            <a:r>
              <a:rPr lang="en-US" sz="2200" dirty="0">
                <a:solidFill>
                  <a:srgbClr val="660066"/>
                </a:solidFill>
              </a:rPr>
              <a:t>P is positive semi-definite (a matrix that can be written as D</a:t>
            </a:r>
            <a:r>
              <a:rPr lang="en-US" sz="2200" baseline="30000" dirty="0">
                <a:solidFill>
                  <a:srgbClr val="660066"/>
                </a:solidFill>
              </a:rPr>
              <a:t>T</a:t>
            </a:r>
            <a:r>
              <a:rPr lang="en-US" sz="2200" dirty="0">
                <a:solidFill>
                  <a:srgbClr val="660066"/>
                </a:solidFill>
              </a:rPr>
              <a:t>D for some D)</a:t>
            </a:r>
          </a:p>
        </p:txBody>
      </p:sp>
    </p:spTree>
    <p:extLst>
      <p:ext uri="{BB962C8B-B14F-4D97-AF65-F5344CB8AC3E}">
        <p14:creationId xmlns:p14="http://schemas.microsoft.com/office/powerpoint/2010/main" val="16443482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Equivalently</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solidFill>
                  <a:srgbClr val="008000"/>
                </a:solidFill>
              </a:rPr>
              <a:t>Minimize </a:t>
            </a:r>
            <a:r>
              <a:rPr lang="en-US" dirty="0" err="1">
                <a:solidFill>
                  <a:srgbClr val="008000"/>
                </a:solidFill>
              </a:rPr>
              <a:t>c</a:t>
            </a:r>
            <a:r>
              <a:rPr lang="en-US" baseline="30000" dirty="0" err="1">
                <a:solidFill>
                  <a:srgbClr val="008000"/>
                </a:solidFill>
              </a:rPr>
              <a:t>T</a:t>
            </a:r>
            <a:r>
              <a:rPr lang="en-US" dirty="0" err="1">
                <a:solidFill>
                  <a:srgbClr val="008000"/>
                </a:solidFill>
              </a:rPr>
              <a:t>x</a:t>
            </a:r>
            <a:r>
              <a:rPr lang="en-US" dirty="0">
                <a:solidFill>
                  <a:srgbClr val="008000"/>
                </a:solidFill>
              </a:rPr>
              <a:t> + </a:t>
            </a:r>
            <a:r>
              <a:rPr lang="en-US" dirty="0" err="1">
                <a:solidFill>
                  <a:srgbClr val="008000"/>
                </a:solidFill>
              </a:rPr>
              <a:t>y</a:t>
            </a:r>
            <a:r>
              <a:rPr lang="en-US" baseline="30000" dirty="0" err="1">
                <a:solidFill>
                  <a:srgbClr val="008000"/>
                </a:solidFill>
              </a:rPr>
              <a:t>T</a:t>
            </a:r>
            <a:r>
              <a:rPr lang="en-US" dirty="0" err="1">
                <a:solidFill>
                  <a:srgbClr val="008000"/>
                </a:solidFill>
              </a:rPr>
              <a:t>y</a:t>
            </a:r>
            <a:endParaRPr lang="en-US" dirty="0">
              <a:solidFill>
                <a:srgbClr val="008000"/>
              </a:solidFill>
            </a:endParaRPr>
          </a:p>
          <a:p>
            <a:pPr marL="0" indent="0">
              <a:buNone/>
            </a:pPr>
            <a:r>
              <a:rPr lang="en-US" dirty="0">
                <a:solidFill>
                  <a:srgbClr val="008000"/>
                </a:solidFill>
              </a:rPr>
              <a:t>	</a:t>
            </a:r>
            <a:r>
              <a:rPr lang="en-US" dirty="0" err="1">
                <a:solidFill>
                  <a:srgbClr val="008000"/>
                </a:solidFill>
              </a:rPr>
              <a:t>s.t.</a:t>
            </a:r>
            <a:endParaRPr lang="en-US" dirty="0">
              <a:solidFill>
                <a:srgbClr val="008000"/>
              </a:solidFill>
            </a:endParaRPr>
          </a:p>
          <a:p>
            <a:pPr marL="0" indent="0">
              <a:buNone/>
            </a:pPr>
            <a:r>
              <a:rPr lang="en-US" dirty="0">
                <a:solidFill>
                  <a:srgbClr val="008000"/>
                </a:solidFill>
              </a:rPr>
              <a:t>		Ax = b</a:t>
            </a:r>
          </a:p>
          <a:p>
            <a:pPr marL="0" indent="0">
              <a:buNone/>
            </a:pPr>
            <a:r>
              <a:rPr lang="en-US" dirty="0">
                <a:solidFill>
                  <a:srgbClr val="008000"/>
                </a:solidFill>
              </a:rPr>
              <a:t>		Ex ≥  f</a:t>
            </a:r>
          </a:p>
          <a:p>
            <a:pPr marL="0" indent="0">
              <a:buNone/>
            </a:pPr>
            <a:r>
              <a:rPr lang="en-US" dirty="0">
                <a:solidFill>
                  <a:srgbClr val="008000"/>
                </a:solidFill>
              </a:rPr>
              <a:t>		</a:t>
            </a:r>
            <a:r>
              <a:rPr lang="en-US" dirty="0" err="1">
                <a:solidFill>
                  <a:srgbClr val="008000"/>
                </a:solidFill>
              </a:rPr>
              <a:t>Gx</a:t>
            </a:r>
            <a:r>
              <a:rPr lang="en-US" dirty="0">
                <a:solidFill>
                  <a:srgbClr val="008000"/>
                </a:solidFill>
              </a:rPr>
              <a:t> ≤ h</a:t>
            </a:r>
          </a:p>
          <a:p>
            <a:pPr marL="0" indent="0">
              <a:buNone/>
            </a:pPr>
            <a:r>
              <a:rPr lang="en-US" dirty="0">
                <a:solidFill>
                  <a:srgbClr val="008000"/>
                </a:solidFill>
              </a:rPr>
              <a:t>		</a:t>
            </a:r>
          </a:p>
          <a:p>
            <a:pPr marL="0" indent="0">
              <a:buNone/>
            </a:pPr>
            <a:endParaRPr lang="en-US" dirty="0"/>
          </a:p>
          <a:p>
            <a:pPr marL="0" indent="0">
              <a:buNone/>
            </a:pPr>
            <a:r>
              <a:rPr lang="en-US" dirty="0"/>
              <a:t>Where </a:t>
            </a:r>
            <a:r>
              <a:rPr lang="en-US" dirty="0">
                <a:solidFill>
                  <a:srgbClr val="008000"/>
                </a:solidFill>
              </a:rPr>
              <a:t>x </a:t>
            </a:r>
            <a:r>
              <a:rPr lang="en-US" dirty="0"/>
              <a:t>are decision variables, and </a:t>
            </a:r>
            <a:r>
              <a:rPr lang="en-US" dirty="0">
                <a:solidFill>
                  <a:srgbClr val="008000"/>
                </a:solidFill>
              </a:rPr>
              <a:t>y</a:t>
            </a:r>
            <a:r>
              <a:rPr lang="en-US" dirty="0"/>
              <a:t> represents a subset of the coordinates of </a:t>
            </a:r>
            <a:r>
              <a:rPr lang="en-US" dirty="0">
                <a:solidFill>
                  <a:srgbClr val="008000"/>
                </a:solidFill>
              </a:rPr>
              <a:t>x</a:t>
            </a:r>
            <a:r>
              <a:rPr lang="en-US" dirty="0"/>
              <a:t>. All vectors are column vectors.</a:t>
            </a:r>
          </a:p>
          <a:p>
            <a:pPr marL="0" indent="0">
              <a:buNone/>
            </a:pPr>
            <a:endParaRPr lang="en-US" dirty="0"/>
          </a:p>
        </p:txBody>
      </p:sp>
    </p:spTree>
    <p:extLst>
      <p:ext uri="{BB962C8B-B14F-4D97-AF65-F5344CB8AC3E}">
        <p14:creationId xmlns:p14="http://schemas.microsoft.com/office/powerpoint/2010/main" val="28274203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Equivalently</a:t>
            </a:r>
          </a:p>
        </p:txBody>
      </p:sp>
      <p:sp>
        <p:nvSpPr>
          <p:cNvPr id="3" name="Content Placeholder 2"/>
          <p:cNvSpPr>
            <a:spLocks noGrp="1"/>
          </p:cNvSpPr>
          <p:nvPr>
            <p:ph idx="1"/>
          </p:nvPr>
        </p:nvSpPr>
        <p:spPr/>
        <p:txBody>
          <a:bodyPr/>
          <a:lstStyle/>
          <a:p>
            <a:pPr marL="0" indent="0">
              <a:buNone/>
            </a:pPr>
            <a:r>
              <a:rPr lang="en-US" dirty="0"/>
              <a:t>Instead of minimizing, the objective function is</a:t>
            </a:r>
          </a:p>
          <a:p>
            <a:pPr marL="0" indent="0">
              <a:buNone/>
            </a:pPr>
            <a:endParaRPr lang="en-US" dirty="0"/>
          </a:p>
          <a:p>
            <a:pPr marL="0" indent="0">
              <a:buNone/>
            </a:pPr>
            <a:r>
              <a:rPr lang="en-US" dirty="0">
                <a:solidFill>
                  <a:srgbClr val="008000"/>
                </a:solidFill>
              </a:rPr>
              <a:t>		Maximize </a:t>
            </a:r>
            <a:r>
              <a:rPr lang="en-US" dirty="0" err="1">
                <a:solidFill>
                  <a:srgbClr val="008000"/>
                </a:solidFill>
              </a:rPr>
              <a:t>c</a:t>
            </a:r>
            <a:r>
              <a:rPr lang="en-US" baseline="30000" dirty="0" err="1">
                <a:solidFill>
                  <a:srgbClr val="008000"/>
                </a:solidFill>
              </a:rPr>
              <a:t>T</a:t>
            </a:r>
            <a:r>
              <a:rPr lang="en-US" dirty="0" err="1">
                <a:solidFill>
                  <a:srgbClr val="008000"/>
                </a:solidFill>
              </a:rPr>
              <a:t>x</a:t>
            </a:r>
            <a:r>
              <a:rPr lang="en-US" dirty="0">
                <a:solidFill>
                  <a:srgbClr val="008000"/>
                </a:solidFill>
              </a:rPr>
              <a:t> – </a:t>
            </a:r>
            <a:r>
              <a:rPr lang="en-US" dirty="0" err="1">
                <a:solidFill>
                  <a:srgbClr val="008000"/>
                </a:solidFill>
              </a:rPr>
              <a:t>x</a:t>
            </a:r>
            <a:r>
              <a:rPr lang="en-US" baseline="30000" dirty="0" err="1">
                <a:solidFill>
                  <a:srgbClr val="008000"/>
                </a:solidFill>
              </a:rPr>
              <a:t>T</a:t>
            </a:r>
            <a:r>
              <a:rPr lang="en-US" dirty="0" err="1">
                <a:solidFill>
                  <a:srgbClr val="008000"/>
                </a:solidFill>
              </a:rPr>
              <a:t>Px</a:t>
            </a:r>
            <a:endParaRPr lang="en-US" dirty="0">
              <a:solidFill>
                <a:srgbClr val="008000"/>
              </a:solidFill>
            </a:endParaRPr>
          </a:p>
          <a:p>
            <a:pPr marL="0" indent="0">
              <a:buNone/>
            </a:pPr>
            <a:endParaRPr lang="en-US" dirty="0"/>
          </a:p>
          <a:p>
            <a:pPr marL="0" indent="0">
              <a:buNone/>
            </a:pPr>
            <a:r>
              <a:rPr lang="en-US" dirty="0"/>
              <a:t>For some positive semi-definite matrix </a:t>
            </a:r>
            <a:r>
              <a:rPr lang="en-US" dirty="0">
                <a:solidFill>
                  <a:srgbClr val="008000"/>
                </a:solidFill>
              </a:rPr>
              <a:t>P</a:t>
            </a:r>
          </a:p>
        </p:txBody>
      </p:sp>
    </p:spTree>
    <p:extLst>
      <p:ext uri="{BB962C8B-B14F-4D97-AF65-F5344CB8AC3E}">
        <p14:creationId xmlns:p14="http://schemas.microsoft.com/office/powerpoint/2010/main" val="5387289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this a QP?</a:t>
            </a:r>
          </a:p>
        </p:txBody>
      </p:sp>
      <p:sp>
        <p:nvSpPr>
          <p:cNvPr id="3" name="Content Placeholder 2"/>
          <p:cNvSpPr>
            <a:spLocks noGrp="1"/>
          </p:cNvSpPr>
          <p:nvPr>
            <p:ph idx="1"/>
          </p:nvPr>
        </p:nvSpPr>
        <p:spPr/>
        <p:txBody>
          <a:bodyPr/>
          <a:lstStyle/>
          <a:p>
            <a:pPr marL="0" indent="0">
              <a:buNone/>
            </a:pPr>
            <a:r>
              <a:rPr lang="en-US" dirty="0">
                <a:solidFill>
                  <a:srgbClr val="008000"/>
                </a:solidFill>
              </a:rPr>
              <a:t>Minimize </a:t>
            </a:r>
            <a:r>
              <a:rPr lang="en-US" dirty="0" err="1">
                <a:solidFill>
                  <a:srgbClr val="008000"/>
                </a:solidFill>
              </a:rPr>
              <a:t>xy</a:t>
            </a:r>
            <a:endParaRPr lang="en-US" dirty="0">
              <a:solidFill>
                <a:srgbClr val="008000"/>
              </a:solidFill>
            </a:endParaRPr>
          </a:p>
          <a:p>
            <a:pPr marL="0" indent="0">
              <a:buNone/>
            </a:pPr>
            <a:r>
              <a:rPr lang="en-US" dirty="0" err="1">
                <a:solidFill>
                  <a:srgbClr val="008000"/>
                </a:solidFill>
              </a:rPr>
              <a:t>s.t.</a:t>
            </a:r>
            <a:endParaRPr lang="en-US" dirty="0">
              <a:solidFill>
                <a:srgbClr val="008000"/>
              </a:solidFill>
            </a:endParaRPr>
          </a:p>
          <a:p>
            <a:pPr marL="0" indent="0">
              <a:buNone/>
            </a:pPr>
            <a:r>
              <a:rPr lang="en-US" dirty="0">
                <a:solidFill>
                  <a:srgbClr val="008000"/>
                </a:solidFill>
              </a:rPr>
              <a:t>	x + y = 5</a:t>
            </a:r>
          </a:p>
        </p:txBody>
      </p:sp>
    </p:spTree>
    <p:extLst>
      <p:ext uri="{BB962C8B-B14F-4D97-AF65-F5344CB8AC3E}">
        <p14:creationId xmlns:p14="http://schemas.microsoft.com/office/powerpoint/2010/main" val="40446867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this a QP?</a:t>
            </a:r>
          </a:p>
        </p:txBody>
      </p:sp>
      <p:sp>
        <p:nvSpPr>
          <p:cNvPr id="3" name="Content Placeholder 2"/>
          <p:cNvSpPr>
            <a:spLocks noGrp="1"/>
          </p:cNvSpPr>
          <p:nvPr>
            <p:ph idx="1"/>
          </p:nvPr>
        </p:nvSpPr>
        <p:spPr/>
        <p:txBody>
          <a:bodyPr/>
          <a:lstStyle/>
          <a:p>
            <a:pPr marL="0" indent="0">
              <a:buNone/>
            </a:pPr>
            <a:r>
              <a:rPr lang="en-US" dirty="0">
                <a:solidFill>
                  <a:srgbClr val="008000"/>
                </a:solidFill>
              </a:rPr>
              <a:t>Minimize </a:t>
            </a:r>
            <a:r>
              <a:rPr lang="en-US" dirty="0" err="1">
                <a:solidFill>
                  <a:srgbClr val="008000"/>
                </a:solidFill>
              </a:rPr>
              <a:t>xy</a:t>
            </a:r>
            <a:endParaRPr lang="en-US" dirty="0">
              <a:solidFill>
                <a:srgbClr val="008000"/>
              </a:solidFill>
            </a:endParaRPr>
          </a:p>
          <a:p>
            <a:pPr marL="0" indent="0">
              <a:buNone/>
            </a:pPr>
            <a:r>
              <a:rPr lang="en-US" dirty="0" err="1">
                <a:solidFill>
                  <a:srgbClr val="008000"/>
                </a:solidFill>
              </a:rPr>
              <a:t>s.t.</a:t>
            </a:r>
            <a:endParaRPr lang="en-US" dirty="0">
              <a:solidFill>
                <a:srgbClr val="008000"/>
              </a:solidFill>
            </a:endParaRPr>
          </a:p>
          <a:p>
            <a:pPr marL="0" indent="0">
              <a:buNone/>
            </a:pPr>
            <a:r>
              <a:rPr lang="en-US" dirty="0">
                <a:solidFill>
                  <a:srgbClr val="008000"/>
                </a:solidFill>
              </a:rPr>
              <a:t>	x + y = 5</a:t>
            </a:r>
          </a:p>
          <a:p>
            <a:pPr marL="0" indent="0">
              <a:buNone/>
            </a:pPr>
            <a:endParaRPr lang="en-US" dirty="0">
              <a:solidFill>
                <a:srgbClr val="008000"/>
              </a:solidFill>
            </a:endParaRPr>
          </a:p>
          <a:p>
            <a:pPr marL="0" indent="0">
              <a:buNone/>
            </a:pPr>
            <a:r>
              <a:rPr lang="en-US" dirty="0">
                <a:solidFill>
                  <a:srgbClr val="000000"/>
                </a:solidFill>
              </a:rPr>
              <a:t>No, since </a:t>
            </a:r>
            <a:r>
              <a:rPr lang="en-US" dirty="0">
                <a:solidFill>
                  <a:srgbClr val="008000"/>
                </a:solidFill>
              </a:rPr>
              <a:t>x = 1, y=-1 </a:t>
            </a:r>
            <a:r>
              <a:rPr lang="en-US" dirty="0">
                <a:solidFill>
                  <a:srgbClr val="000000"/>
                </a:solidFill>
              </a:rPr>
              <a:t>gives </a:t>
            </a:r>
            <a:r>
              <a:rPr lang="en-US" dirty="0" err="1">
                <a:solidFill>
                  <a:srgbClr val="008000"/>
                </a:solidFill>
              </a:rPr>
              <a:t>xy</a:t>
            </a:r>
            <a:r>
              <a:rPr lang="en-US" dirty="0">
                <a:solidFill>
                  <a:srgbClr val="008000"/>
                </a:solidFill>
              </a:rPr>
              <a:t> = -1</a:t>
            </a:r>
            <a:r>
              <a:rPr lang="en-US" dirty="0">
                <a:solidFill>
                  <a:srgbClr val="000000"/>
                </a:solidFill>
              </a:rPr>
              <a:t>. Hence </a:t>
            </a:r>
            <a:r>
              <a:rPr lang="en-US" dirty="0" err="1">
                <a:solidFill>
                  <a:srgbClr val="000000"/>
                </a:solidFill>
              </a:rPr>
              <a:t>xy</a:t>
            </a:r>
            <a:r>
              <a:rPr lang="en-US" dirty="0">
                <a:solidFill>
                  <a:srgbClr val="000000"/>
                </a:solidFill>
              </a:rPr>
              <a:t> is not an acceptable quadratic part for the objective function.</a:t>
            </a:r>
          </a:p>
        </p:txBody>
      </p:sp>
    </p:spTree>
    <p:extLst>
      <p:ext uri="{BB962C8B-B14F-4D97-AF65-F5344CB8AC3E}">
        <p14:creationId xmlns:p14="http://schemas.microsoft.com/office/powerpoint/2010/main" val="20113957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this a QP?</a:t>
            </a:r>
          </a:p>
        </p:txBody>
      </p:sp>
      <p:sp>
        <p:nvSpPr>
          <p:cNvPr id="3" name="Content Placeholder 2"/>
          <p:cNvSpPr>
            <a:spLocks noGrp="1"/>
          </p:cNvSpPr>
          <p:nvPr>
            <p:ph idx="1"/>
          </p:nvPr>
        </p:nvSpPr>
        <p:spPr/>
        <p:txBody>
          <a:bodyPr/>
          <a:lstStyle/>
          <a:p>
            <a:pPr marL="0" indent="0">
              <a:buNone/>
            </a:pPr>
            <a:r>
              <a:rPr lang="en-US" dirty="0">
                <a:solidFill>
                  <a:srgbClr val="008000"/>
                </a:solidFill>
              </a:rPr>
              <a:t>Minimize </a:t>
            </a:r>
            <a:r>
              <a:rPr lang="en-US" dirty="0" err="1">
                <a:solidFill>
                  <a:srgbClr val="008000"/>
                </a:solidFill>
              </a:rPr>
              <a:t>xy</a:t>
            </a:r>
            <a:endParaRPr lang="en-US" dirty="0">
              <a:solidFill>
                <a:srgbClr val="008000"/>
              </a:solidFill>
            </a:endParaRPr>
          </a:p>
          <a:p>
            <a:pPr marL="0" indent="0">
              <a:buNone/>
            </a:pPr>
            <a:r>
              <a:rPr lang="en-US" dirty="0" err="1">
                <a:solidFill>
                  <a:srgbClr val="008000"/>
                </a:solidFill>
              </a:rPr>
              <a:t>s.t.</a:t>
            </a:r>
            <a:endParaRPr lang="en-US" dirty="0">
              <a:solidFill>
                <a:srgbClr val="008000"/>
              </a:solidFill>
            </a:endParaRPr>
          </a:p>
          <a:p>
            <a:pPr marL="0" indent="0">
              <a:buNone/>
            </a:pPr>
            <a:r>
              <a:rPr lang="en-US" dirty="0">
                <a:solidFill>
                  <a:srgbClr val="008000"/>
                </a:solidFill>
              </a:rPr>
              <a:t>	x + y = 5</a:t>
            </a:r>
          </a:p>
          <a:p>
            <a:pPr marL="0" indent="0">
              <a:buNone/>
            </a:pPr>
            <a:r>
              <a:rPr lang="en-US" dirty="0">
                <a:solidFill>
                  <a:srgbClr val="008000"/>
                </a:solidFill>
              </a:rPr>
              <a:t>	x, y ≥ 0</a:t>
            </a:r>
          </a:p>
        </p:txBody>
      </p:sp>
    </p:spTree>
    <p:extLst>
      <p:ext uri="{BB962C8B-B14F-4D97-AF65-F5344CB8AC3E}">
        <p14:creationId xmlns:p14="http://schemas.microsoft.com/office/powerpoint/2010/main" val="12490729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this a QP?</a:t>
            </a:r>
          </a:p>
        </p:txBody>
      </p:sp>
      <p:sp>
        <p:nvSpPr>
          <p:cNvPr id="3" name="Content Placeholder 2"/>
          <p:cNvSpPr>
            <a:spLocks noGrp="1"/>
          </p:cNvSpPr>
          <p:nvPr>
            <p:ph idx="1"/>
          </p:nvPr>
        </p:nvSpPr>
        <p:spPr/>
        <p:txBody>
          <a:bodyPr/>
          <a:lstStyle/>
          <a:p>
            <a:pPr marL="0" indent="0">
              <a:buNone/>
            </a:pPr>
            <a:r>
              <a:rPr lang="en-US" dirty="0">
                <a:solidFill>
                  <a:srgbClr val="008000"/>
                </a:solidFill>
              </a:rPr>
              <a:t>Minimize </a:t>
            </a:r>
            <a:r>
              <a:rPr lang="en-US" dirty="0" err="1">
                <a:solidFill>
                  <a:srgbClr val="008000"/>
                </a:solidFill>
              </a:rPr>
              <a:t>xy</a:t>
            </a:r>
            <a:endParaRPr lang="en-US" dirty="0">
              <a:solidFill>
                <a:srgbClr val="008000"/>
              </a:solidFill>
            </a:endParaRPr>
          </a:p>
          <a:p>
            <a:pPr marL="0" indent="0">
              <a:buNone/>
            </a:pPr>
            <a:r>
              <a:rPr lang="en-US" dirty="0" err="1">
                <a:solidFill>
                  <a:srgbClr val="008000"/>
                </a:solidFill>
              </a:rPr>
              <a:t>s.t.</a:t>
            </a:r>
            <a:endParaRPr lang="en-US" dirty="0">
              <a:solidFill>
                <a:srgbClr val="008000"/>
              </a:solidFill>
            </a:endParaRPr>
          </a:p>
          <a:p>
            <a:pPr marL="0" indent="0">
              <a:buNone/>
            </a:pPr>
            <a:r>
              <a:rPr lang="en-US" dirty="0">
                <a:solidFill>
                  <a:srgbClr val="008000"/>
                </a:solidFill>
              </a:rPr>
              <a:t>	x + y = 5</a:t>
            </a:r>
          </a:p>
          <a:p>
            <a:pPr marL="0" indent="0">
              <a:buNone/>
            </a:pPr>
            <a:r>
              <a:rPr lang="en-US" dirty="0">
                <a:solidFill>
                  <a:srgbClr val="008000"/>
                </a:solidFill>
              </a:rPr>
              <a:t>	x, y ≥ 0</a:t>
            </a:r>
          </a:p>
        </p:txBody>
      </p:sp>
      <p:sp>
        <p:nvSpPr>
          <p:cNvPr id="4" name="Rectangle 3"/>
          <p:cNvSpPr/>
          <p:nvPr/>
        </p:nvSpPr>
        <p:spPr>
          <a:xfrm>
            <a:off x="620889" y="4522169"/>
            <a:ext cx="7055556" cy="861774"/>
          </a:xfrm>
          <a:prstGeom prst="rect">
            <a:avLst/>
          </a:prstGeom>
        </p:spPr>
        <p:txBody>
          <a:bodyPr wrap="square">
            <a:spAutoFit/>
          </a:bodyPr>
          <a:lstStyle/>
          <a:p>
            <a:endParaRPr lang="en-US" dirty="0">
              <a:solidFill>
                <a:srgbClr val="008000"/>
              </a:solidFill>
            </a:endParaRPr>
          </a:p>
          <a:p>
            <a:r>
              <a:rPr lang="en-US" sz="3200" dirty="0">
                <a:solidFill>
                  <a:srgbClr val="000000"/>
                </a:solidFill>
              </a:rPr>
              <a:t>No, for the same reason as before!</a:t>
            </a:r>
          </a:p>
        </p:txBody>
      </p:sp>
    </p:spTree>
    <p:extLst>
      <p:ext uri="{BB962C8B-B14F-4D97-AF65-F5344CB8AC3E}">
        <p14:creationId xmlns:p14="http://schemas.microsoft.com/office/powerpoint/2010/main" val="24855748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this a QP?</a:t>
            </a:r>
          </a:p>
        </p:txBody>
      </p:sp>
      <p:sp>
        <p:nvSpPr>
          <p:cNvPr id="3" name="Content Placeholder 2"/>
          <p:cNvSpPr>
            <a:spLocks noGrp="1"/>
          </p:cNvSpPr>
          <p:nvPr>
            <p:ph idx="1"/>
          </p:nvPr>
        </p:nvSpPr>
        <p:spPr/>
        <p:txBody>
          <a:bodyPr/>
          <a:lstStyle/>
          <a:p>
            <a:pPr marL="0" indent="0">
              <a:buNone/>
            </a:pPr>
            <a:r>
              <a:rPr lang="en-US" dirty="0">
                <a:solidFill>
                  <a:srgbClr val="008000"/>
                </a:solidFill>
              </a:rPr>
              <a:t>Minimize x</a:t>
            </a:r>
            <a:r>
              <a:rPr lang="en-US" baseline="30000" dirty="0">
                <a:solidFill>
                  <a:srgbClr val="008000"/>
                </a:solidFill>
              </a:rPr>
              <a:t>2</a:t>
            </a:r>
            <a:r>
              <a:rPr lang="en-US" dirty="0">
                <a:solidFill>
                  <a:srgbClr val="008000"/>
                </a:solidFill>
              </a:rPr>
              <a:t> -2xy + y</a:t>
            </a:r>
            <a:r>
              <a:rPr lang="en-US" baseline="30000" dirty="0">
                <a:solidFill>
                  <a:srgbClr val="008000"/>
                </a:solidFill>
              </a:rPr>
              <a:t>2 </a:t>
            </a:r>
            <a:r>
              <a:rPr lang="en-US" dirty="0">
                <a:solidFill>
                  <a:srgbClr val="008000"/>
                </a:solidFill>
              </a:rPr>
              <a:t>- 2x</a:t>
            </a:r>
          </a:p>
          <a:p>
            <a:pPr marL="0" indent="0">
              <a:buNone/>
            </a:pPr>
            <a:endParaRPr lang="en-US" dirty="0">
              <a:solidFill>
                <a:srgbClr val="008000"/>
              </a:solidFill>
            </a:endParaRPr>
          </a:p>
          <a:p>
            <a:pPr marL="0" indent="0">
              <a:buNone/>
            </a:pPr>
            <a:r>
              <a:rPr lang="en-US" dirty="0" err="1">
                <a:solidFill>
                  <a:srgbClr val="008000"/>
                </a:solidFill>
              </a:rPr>
              <a:t>s.t.</a:t>
            </a:r>
            <a:endParaRPr lang="en-US" dirty="0">
              <a:solidFill>
                <a:srgbClr val="008000"/>
              </a:solidFill>
            </a:endParaRPr>
          </a:p>
          <a:p>
            <a:pPr marL="0" indent="0">
              <a:buNone/>
            </a:pPr>
            <a:r>
              <a:rPr lang="en-US" dirty="0">
                <a:solidFill>
                  <a:srgbClr val="008000"/>
                </a:solidFill>
              </a:rPr>
              <a:t>	x + y = 5</a:t>
            </a:r>
          </a:p>
          <a:p>
            <a:pPr marL="0" indent="0">
              <a:buNone/>
            </a:pPr>
            <a:endParaRPr lang="en-US" dirty="0">
              <a:solidFill>
                <a:srgbClr val="008000"/>
              </a:solidFill>
            </a:endParaRPr>
          </a:p>
        </p:txBody>
      </p:sp>
    </p:spTree>
    <p:extLst>
      <p:ext uri="{BB962C8B-B14F-4D97-AF65-F5344CB8AC3E}">
        <p14:creationId xmlns:p14="http://schemas.microsoft.com/office/powerpoint/2010/main" val="15507401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this a QP?</a:t>
            </a:r>
          </a:p>
        </p:txBody>
      </p:sp>
      <p:sp>
        <p:nvSpPr>
          <p:cNvPr id="3" name="Content Placeholder 2"/>
          <p:cNvSpPr>
            <a:spLocks noGrp="1"/>
          </p:cNvSpPr>
          <p:nvPr>
            <p:ph idx="1"/>
          </p:nvPr>
        </p:nvSpPr>
        <p:spPr/>
        <p:txBody>
          <a:bodyPr/>
          <a:lstStyle/>
          <a:p>
            <a:pPr marL="0" indent="0">
              <a:buNone/>
            </a:pPr>
            <a:r>
              <a:rPr lang="en-US" dirty="0">
                <a:solidFill>
                  <a:srgbClr val="008000"/>
                </a:solidFill>
              </a:rPr>
              <a:t>Minimize x</a:t>
            </a:r>
            <a:r>
              <a:rPr lang="en-US" baseline="30000" dirty="0">
                <a:solidFill>
                  <a:srgbClr val="008000"/>
                </a:solidFill>
              </a:rPr>
              <a:t>2</a:t>
            </a:r>
            <a:r>
              <a:rPr lang="en-US" dirty="0">
                <a:solidFill>
                  <a:srgbClr val="008000"/>
                </a:solidFill>
              </a:rPr>
              <a:t> -2xy + y</a:t>
            </a:r>
            <a:r>
              <a:rPr lang="en-US" baseline="30000" dirty="0">
                <a:solidFill>
                  <a:srgbClr val="008000"/>
                </a:solidFill>
              </a:rPr>
              <a:t>2</a:t>
            </a:r>
            <a:r>
              <a:rPr lang="en-US" dirty="0">
                <a:solidFill>
                  <a:srgbClr val="008000"/>
                </a:solidFill>
              </a:rPr>
              <a:t> - 2x</a:t>
            </a:r>
          </a:p>
          <a:p>
            <a:pPr marL="0" indent="0">
              <a:buNone/>
            </a:pPr>
            <a:endParaRPr lang="en-US" dirty="0">
              <a:solidFill>
                <a:srgbClr val="008000"/>
              </a:solidFill>
            </a:endParaRPr>
          </a:p>
          <a:p>
            <a:pPr marL="0" indent="0">
              <a:buNone/>
            </a:pPr>
            <a:r>
              <a:rPr lang="en-US" dirty="0" err="1">
                <a:solidFill>
                  <a:srgbClr val="008000"/>
                </a:solidFill>
              </a:rPr>
              <a:t>s.t.</a:t>
            </a:r>
            <a:endParaRPr lang="en-US" dirty="0">
              <a:solidFill>
                <a:srgbClr val="008000"/>
              </a:solidFill>
            </a:endParaRPr>
          </a:p>
          <a:p>
            <a:pPr marL="0" indent="0">
              <a:buNone/>
            </a:pPr>
            <a:r>
              <a:rPr lang="en-US" dirty="0">
                <a:solidFill>
                  <a:srgbClr val="008000"/>
                </a:solidFill>
              </a:rPr>
              <a:t>	x + y = 5</a:t>
            </a:r>
          </a:p>
          <a:p>
            <a:pPr marL="0" indent="0">
              <a:buNone/>
            </a:pPr>
            <a:endParaRPr lang="en-US" dirty="0">
              <a:solidFill>
                <a:srgbClr val="008000"/>
              </a:solidFill>
            </a:endParaRPr>
          </a:p>
          <a:p>
            <a:pPr marL="0" indent="0">
              <a:buNone/>
            </a:pPr>
            <a:r>
              <a:rPr lang="en-US" dirty="0">
                <a:solidFill>
                  <a:srgbClr val="000000"/>
                </a:solidFill>
              </a:rPr>
              <a:t>Yes, since we can write the quadratic part as </a:t>
            </a:r>
            <a:r>
              <a:rPr lang="en-US" dirty="0">
                <a:solidFill>
                  <a:srgbClr val="008000"/>
                </a:solidFill>
              </a:rPr>
              <a:t>(x-y)(x-y)</a:t>
            </a:r>
            <a:r>
              <a:rPr lang="en-US" dirty="0">
                <a:solidFill>
                  <a:srgbClr val="000000"/>
                </a:solidFill>
              </a:rPr>
              <a:t>. </a:t>
            </a:r>
          </a:p>
          <a:p>
            <a:pPr marL="0" indent="0">
              <a:buNone/>
            </a:pPr>
            <a:endParaRPr lang="en-US" dirty="0">
              <a:solidFill>
                <a:srgbClr val="008000"/>
              </a:solidFill>
            </a:endParaRPr>
          </a:p>
        </p:txBody>
      </p:sp>
    </p:spTree>
    <p:extLst>
      <p:ext uri="{BB962C8B-B14F-4D97-AF65-F5344CB8AC3E}">
        <p14:creationId xmlns:p14="http://schemas.microsoft.com/office/powerpoint/2010/main" val="34723497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Least Squares Regression</a:t>
            </a:r>
          </a:p>
        </p:txBody>
      </p:sp>
      <p:sp>
        <p:nvSpPr>
          <p:cNvPr id="3" name="Content Placeholder 2"/>
          <p:cNvSpPr>
            <a:spLocks noGrp="1"/>
          </p:cNvSpPr>
          <p:nvPr>
            <p:ph idx="1"/>
          </p:nvPr>
        </p:nvSpPr>
        <p:spPr/>
        <p:txBody>
          <a:bodyPr>
            <a:normAutofit/>
          </a:bodyPr>
          <a:lstStyle/>
          <a:p>
            <a:pPr marL="0" lvl="1" indent="0">
              <a:buNone/>
            </a:pPr>
            <a:r>
              <a:rPr lang="en-US" sz="3200" dirty="0"/>
              <a:t>QP: </a:t>
            </a:r>
            <a:r>
              <a:rPr lang="en-US" sz="3200" dirty="0">
                <a:solidFill>
                  <a:srgbClr val="008000"/>
                </a:solidFill>
              </a:rPr>
              <a:t>Minimize </a:t>
            </a:r>
            <a:r>
              <a:rPr lang="en-US" sz="3200" dirty="0" err="1">
                <a:solidFill>
                  <a:srgbClr val="008000"/>
                </a:solidFill>
              </a:rPr>
              <a:t>Σ</a:t>
            </a:r>
            <a:r>
              <a:rPr lang="en-US" sz="3200" baseline="-25000" dirty="0" err="1">
                <a:solidFill>
                  <a:srgbClr val="008000"/>
                </a:solidFill>
              </a:rPr>
              <a:t>i</a:t>
            </a:r>
            <a:r>
              <a:rPr lang="en-US" sz="3200" dirty="0">
                <a:solidFill>
                  <a:srgbClr val="008000"/>
                </a:solidFill>
              </a:rPr>
              <a:t> (</a:t>
            </a:r>
            <a:r>
              <a:rPr lang="en-US" sz="3200" dirty="0" err="1">
                <a:solidFill>
                  <a:srgbClr val="008000"/>
                </a:solidFill>
              </a:rPr>
              <a:t>Δ</a:t>
            </a:r>
            <a:r>
              <a:rPr lang="en-US" sz="3200" baseline="-25000" dirty="0" err="1">
                <a:solidFill>
                  <a:srgbClr val="008000"/>
                </a:solidFill>
              </a:rPr>
              <a:t>i</a:t>
            </a:r>
            <a:r>
              <a:rPr lang="en-US" sz="3200" dirty="0">
                <a:solidFill>
                  <a:srgbClr val="008000"/>
                </a:solidFill>
              </a:rPr>
              <a:t>)</a:t>
            </a:r>
            <a:r>
              <a:rPr lang="en-US" sz="3200" baseline="30000" dirty="0">
                <a:solidFill>
                  <a:srgbClr val="008000"/>
                </a:solidFill>
              </a:rPr>
              <a:t>2</a:t>
            </a:r>
            <a:br>
              <a:rPr lang="en-US" sz="3200" baseline="30000" dirty="0">
                <a:solidFill>
                  <a:srgbClr val="008000"/>
                </a:solidFill>
              </a:rPr>
            </a:br>
            <a:br>
              <a:rPr lang="en-US" sz="3200" baseline="30000" dirty="0">
                <a:solidFill>
                  <a:srgbClr val="008000"/>
                </a:solidFill>
              </a:rPr>
            </a:br>
            <a:r>
              <a:rPr lang="en-US" sz="3200" baseline="30000" dirty="0">
                <a:solidFill>
                  <a:srgbClr val="008000"/>
                </a:solidFill>
              </a:rPr>
              <a:t>		</a:t>
            </a:r>
            <a:r>
              <a:rPr lang="en-US" sz="3200" dirty="0" err="1">
                <a:solidFill>
                  <a:srgbClr val="008000"/>
                </a:solidFill>
              </a:rPr>
              <a:t>s.t.</a:t>
            </a:r>
            <a:endParaRPr lang="en-US" sz="3200" dirty="0">
              <a:solidFill>
                <a:srgbClr val="008000"/>
              </a:solidFill>
            </a:endParaRPr>
          </a:p>
          <a:p>
            <a:pPr marL="0" indent="0">
              <a:buNone/>
            </a:pPr>
            <a:r>
              <a:rPr lang="en-US" dirty="0">
                <a:solidFill>
                  <a:srgbClr val="008000"/>
                </a:solidFill>
              </a:rPr>
              <a:t>		For all </a:t>
            </a:r>
            <a:r>
              <a:rPr lang="en-US" dirty="0" err="1">
                <a:solidFill>
                  <a:srgbClr val="008000"/>
                </a:solidFill>
              </a:rPr>
              <a:t>i</a:t>
            </a:r>
            <a:r>
              <a:rPr lang="en-US" dirty="0">
                <a:solidFill>
                  <a:srgbClr val="008000"/>
                </a:solidFill>
              </a:rPr>
              <a:t> in {1..K}: </a:t>
            </a:r>
            <a:r>
              <a:rPr lang="en-US" dirty="0" err="1">
                <a:solidFill>
                  <a:srgbClr val="008000"/>
                </a:solidFill>
              </a:rPr>
              <a:t>Δ</a:t>
            </a:r>
            <a:r>
              <a:rPr lang="en-US" baseline="-25000" dirty="0" err="1">
                <a:solidFill>
                  <a:srgbClr val="008000"/>
                </a:solidFill>
              </a:rPr>
              <a:t>i</a:t>
            </a:r>
            <a:r>
              <a:rPr lang="en-US" dirty="0">
                <a:solidFill>
                  <a:srgbClr val="008000"/>
                </a:solidFill>
              </a:rPr>
              <a:t> = (</a:t>
            </a:r>
            <a:r>
              <a:rPr lang="en-US" b="1" dirty="0">
                <a:solidFill>
                  <a:srgbClr val="008000"/>
                </a:solidFill>
              </a:rPr>
              <a:t>x</a:t>
            </a:r>
            <a:r>
              <a:rPr lang="en-US" baseline="-25000" dirty="0">
                <a:solidFill>
                  <a:srgbClr val="008000"/>
                </a:solidFill>
              </a:rPr>
              <a:t>i</a:t>
            </a:r>
            <a:r>
              <a:rPr lang="en-US" dirty="0">
                <a:solidFill>
                  <a:srgbClr val="008000"/>
                </a:solidFill>
              </a:rPr>
              <a:t>)</a:t>
            </a:r>
            <a:r>
              <a:rPr lang="en-US" baseline="30000" dirty="0" err="1">
                <a:solidFill>
                  <a:srgbClr val="008000"/>
                </a:solidFill>
              </a:rPr>
              <a:t>T</a:t>
            </a:r>
            <a:r>
              <a:rPr lang="en-US" b="1" dirty="0" err="1">
                <a:solidFill>
                  <a:srgbClr val="008000"/>
                </a:solidFill>
              </a:rPr>
              <a:t>p</a:t>
            </a:r>
            <a:r>
              <a:rPr lang="en-US" dirty="0">
                <a:solidFill>
                  <a:srgbClr val="008000"/>
                </a:solidFill>
              </a:rPr>
              <a:t> + q - </a:t>
            </a:r>
            <a:r>
              <a:rPr lang="en-US" dirty="0" err="1">
                <a:solidFill>
                  <a:srgbClr val="008000"/>
                </a:solidFill>
              </a:rPr>
              <a:t>y</a:t>
            </a:r>
            <a:r>
              <a:rPr lang="en-US" baseline="-25000" dirty="0" err="1">
                <a:solidFill>
                  <a:srgbClr val="008000"/>
                </a:solidFill>
              </a:rPr>
              <a:t>i</a:t>
            </a:r>
            <a:endParaRPr lang="en-US" dirty="0">
              <a:solidFill>
                <a:srgbClr val="008000"/>
              </a:solidFill>
            </a:endParaRPr>
          </a:p>
        </p:txBody>
      </p:sp>
    </p:spTree>
    <p:extLst>
      <p:ext uri="{BB962C8B-B14F-4D97-AF65-F5344CB8AC3E}">
        <p14:creationId xmlns:p14="http://schemas.microsoft.com/office/powerpoint/2010/main" val="30698786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229225" cy="1143000"/>
          </a:xfrm>
        </p:spPr>
        <p:txBody>
          <a:bodyPr>
            <a:normAutofit fontScale="90000"/>
          </a:bodyPr>
          <a:lstStyle/>
          <a:p>
            <a:r>
              <a:rPr lang="en-US" dirty="0"/>
              <a:t>Convex programming in One Slide</a:t>
            </a:r>
          </a:p>
        </p:txBody>
      </p:sp>
      <p:sp>
        <p:nvSpPr>
          <p:cNvPr id="3" name="Content Placeholder 2"/>
          <p:cNvSpPr>
            <a:spLocks noGrp="1"/>
          </p:cNvSpPr>
          <p:nvPr>
            <p:ph idx="1"/>
          </p:nvPr>
        </p:nvSpPr>
        <p:spPr>
          <a:xfrm>
            <a:off x="457200" y="1671640"/>
            <a:ext cx="8358188" cy="4789967"/>
          </a:xfrm>
        </p:spPr>
        <p:txBody>
          <a:bodyPr>
            <a:normAutofit fontScale="55000" lnSpcReduction="20000"/>
          </a:bodyPr>
          <a:lstStyle/>
          <a:p>
            <a:pPr marL="0" lvl="1" indent="0">
              <a:buNone/>
            </a:pPr>
            <a:r>
              <a:rPr lang="en-US" sz="3600" b="1" dirty="0"/>
              <a:t>Convex program: 	</a:t>
            </a:r>
            <a:r>
              <a:rPr lang="en-US" sz="3600" dirty="0">
                <a:solidFill>
                  <a:srgbClr val="008000"/>
                </a:solidFill>
              </a:rPr>
              <a:t>Minimize f(x)</a:t>
            </a:r>
          </a:p>
          <a:p>
            <a:pPr marL="0" lvl="1" indent="0">
              <a:buNone/>
            </a:pPr>
            <a:r>
              <a:rPr lang="en-US" sz="3200" dirty="0"/>
              <a:t>				subject to </a:t>
            </a:r>
            <a:r>
              <a:rPr lang="en-US" sz="3200" dirty="0">
                <a:solidFill>
                  <a:srgbClr val="008000"/>
                </a:solidFill>
              </a:rPr>
              <a:t>Linear constraints in x </a:t>
            </a:r>
          </a:p>
          <a:p>
            <a:pPr marL="0" lvl="1" indent="0">
              <a:buNone/>
            </a:pPr>
            <a:r>
              <a:rPr lang="en-US" sz="3200" dirty="0"/>
              <a:t>where </a:t>
            </a:r>
            <a:r>
              <a:rPr lang="en-US" sz="3200" dirty="0">
                <a:solidFill>
                  <a:srgbClr val="008000"/>
                </a:solidFill>
              </a:rPr>
              <a:t>f(x) </a:t>
            </a:r>
            <a:r>
              <a:rPr lang="en-US" sz="3200" dirty="0"/>
              <a:t>is a convex function of </a:t>
            </a:r>
            <a:r>
              <a:rPr lang="en-US" sz="3200" dirty="0">
                <a:solidFill>
                  <a:srgbClr val="008000"/>
                </a:solidFill>
              </a:rPr>
              <a:t>x</a:t>
            </a:r>
            <a:r>
              <a:rPr lang="en-US" sz="3200" dirty="0"/>
              <a:t>.</a:t>
            </a:r>
            <a:br>
              <a:rPr lang="en-US" sz="3200" dirty="0"/>
            </a:br>
            <a:endParaRPr lang="en-US" sz="3200" dirty="0"/>
          </a:p>
          <a:p>
            <a:pPr marL="0" lvl="1" indent="0">
              <a:buNone/>
            </a:pPr>
            <a:r>
              <a:rPr lang="en-US" sz="3200" dirty="0"/>
              <a:t>Convex function: Second derivative is non-negative in </a:t>
            </a:r>
            <a:r>
              <a:rPr lang="en-US" sz="3200" b="1" dirty="0"/>
              <a:t>every direction</a:t>
            </a:r>
          </a:p>
          <a:p>
            <a:pPr marL="0" lvl="1" indent="0">
              <a:buNone/>
            </a:pPr>
            <a:endParaRPr lang="en-US" sz="3200" dirty="0"/>
          </a:p>
          <a:p>
            <a:pPr marL="0" lvl="1" indent="0">
              <a:buNone/>
            </a:pPr>
            <a:r>
              <a:rPr lang="en-US" sz="3200" dirty="0"/>
              <a:t>Intuition: The same trick of approximating by max of all its tangents works in the limit, hence we expect it to be tractable</a:t>
            </a:r>
            <a:br>
              <a:rPr lang="en-US" sz="3200" dirty="0"/>
            </a:br>
            <a:endParaRPr lang="en-US" sz="3200" dirty="0"/>
          </a:p>
          <a:p>
            <a:pPr marL="0" lvl="1" indent="0">
              <a:buNone/>
            </a:pPr>
            <a:r>
              <a:rPr lang="en-US" sz="3200" dirty="0"/>
              <a:t>Computational Theory: Algorithms that work well for LPs can solve reasonable convex programs (second derivative never too small or too large and surface does not have a lot of corners) provided they are “gradient-descent” style algorithms</a:t>
            </a:r>
            <a:br>
              <a:rPr lang="en-US" sz="3200" dirty="0"/>
            </a:br>
            <a:endParaRPr lang="en-US" sz="3200" dirty="0"/>
          </a:p>
          <a:p>
            <a:pPr marL="0" lvl="1" indent="0">
              <a:buNone/>
            </a:pPr>
            <a:r>
              <a:rPr lang="en-US" sz="3200" dirty="0"/>
              <a:t>Optimization Theory: There is a notion very akin to duality (KKT conditions)</a:t>
            </a:r>
            <a:br>
              <a:rPr lang="en-US" sz="3200" dirty="0"/>
            </a:br>
            <a:endParaRPr lang="en-US" sz="3200" dirty="0"/>
          </a:p>
          <a:p>
            <a:pPr marL="0" lvl="1" indent="0">
              <a:buNone/>
            </a:pPr>
            <a:r>
              <a:rPr lang="en-US" sz="3200" dirty="0"/>
              <a:t>In practice: General purpose tools like </a:t>
            </a:r>
            <a:r>
              <a:rPr lang="en-US" sz="3200" dirty="0" err="1"/>
              <a:t>cvxpy</a:t>
            </a:r>
            <a:r>
              <a:rPr lang="en-US" sz="3200" dirty="0"/>
              <a:t> and </a:t>
            </a:r>
            <a:r>
              <a:rPr lang="en-US" sz="3200" dirty="0" err="1"/>
              <a:t>gurobi</a:t>
            </a:r>
            <a:r>
              <a:rPr lang="en-US" sz="3200" dirty="0"/>
              <a:t> are very good at solving large classes of convex programs, but custom coding is still often needed</a:t>
            </a:r>
          </a:p>
        </p:txBody>
      </p:sp>
      <p:pic>
        <p:nvPicPr>
          <p:cNvPr id="5" name="Picture 4" descr="A graph of a function&#10;&#10;Description automatically generated">
            <a:extLst>
              <a:ext uri="{FF2B5EF4-FFF2-40B4-BE49-F238E27FC236}">
                <a16:creationId xmlns:a16="http://schemas.microsoft.com/office/drawing/2014/main" id="{2FCBFAFD-65DA-0364-B0C8-1CFBE4BBB4D6}"/>
              </a:ext>
            </a:extLst>
          </p:cNvPr>
          <p:cNvPicPr>
            <a:picLocks noChangeAspect="1"/>
          </p:cNvPicPr>
          <p:nvPr/>
        </p:nvPicPr>
        <p:blipFill>
          <a:blip r:embed="rId2"/>
          <a:stretch>
            <a:fillRect/>
          </a:stretch>
        </p:blipFill>
        <p:spPr>
          <a:xfrm>
            <a:off x="5940499" y="274638"/>
            <a:ext cx="2474840" cy="1726509"/>
          </a:xfrm>
          <a:prstGeom prst="rect">
            <a:avLst/>
          </a:prstGeom>
        </p:spPr>
      </p:pic>
      <p:sp>
        <p:nvSpPr>
          <p:cNvPr id="7" name="TextBox 6">
            <a:extLst>
              <a:ext uri="{FF2B5EF4-FFF2-40B4-BE49-F238E27FC236}">
                <a16:creationId xmlns:a16="http://schemas.microsoft.com/office/drawing/2014/main" id="{FB82DCE5-5039-616F-4482-EE8B95009DA3}"/>
              </a:ext>
            </a:extLst>
          </p:cNvPr>
          <p:cNvSpPr txBox="1"/>
          <p:nvPr/>
        </p:nvSpPr>
        <p:spPr>
          <a:xfrm>
            <a:off x="978692" y="6111812"/>
            <a:ext cx="7315201" cy="400110"/>
          </a:xfrm>
          <a:prstGeom prst="rect">
            <a:avLst/>
          </a:prstGeom>
          <a:noFill/>
        </p:spPr>
        <p:txBody>
          <a:bodyPr wrap="square" rtlCol="0">
            <a:spAutoFit/>
          </a:bodyPr>
          <a:lstStyle/>
          <a:p>
            <a:pPr algn="ctr"/>
            <a:r>
              <a:rPr lang="en-US" sz="2000" b="1" dirty="0" err="1">
                <a:solidFill>
                  <a:schemeClr val="accent2">
                    <a:lumMod val="75000"/>
                  </a:schemeClr>
                </a:solidFill>
              </a:rPr>
              <a:t>L</a:t>
            </a:r>
            <a:r>
              <a:rPr lang="en-US" sz="2000" b="1" baseline="-25000" dirty="0" err="1">
                <a:solidFill>
                  <a:schemeClr val="accent2">
                    <a:lumMod val="75000"/>
                  </a:schemeClr>
                </a:solidFill>
              </a:rPr>
              <a:t>p</a:t>
            </a:r>
            <a:r>
              <a:rPr lang="en-US" sz="2000" b="1" dirty="0">
                <a:solidFill>
                  <a:schemeClr val="accent2">
                    <a:lumMod val="75000"/>
                  </a:schemeClr>
                </a:solidFill>
              </a:rPr>
              <a:t> norms are Convex </a:t>
            </a:r>
            <a:r>
              <a:rPr lang="en-US" sz="2000" dirty="0"/>
              <a:t>(for p &gt;= 1)</a:t>
            </a:r>
          </a:p>
        </p:txBody>
      </p:sp>
    </p:spTree>
    <p:extLst>
      <p:ext uri="{BB962C8B-B14F-4D97-AF65-F5344CB8AC3E}">
        <p14:creationId xmlns:p14="http://schemas.microsoft.com/office/powerpoint/2010/main" val="28481999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18741</TotalTime>
  <Words>2784</Words>
  <Application>Microsoft Macintosh PowerPoint</Application>
  <PresentationFormat>On-screen Show (4:3)</PresentationFormat>
  <Paragraphs>334</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Office Theme</vt:lpstr>
      <vt:lpstr>Regression and Quadratic Programming</vt:lpstr>
      <vt:lpstr>Linear Regression</vt:lpstr>
      <vt:lpstr>Linear Regression</vt:lpstr>
      <vt:lpstr>Linear Regression</vt:lpstr>
      <vt:lpstr>Linear Least Squares Regression</vt:lpstr>
      <vt:lpstr>Absolute Error Regression</vt:lpstr>
      <vt:lpstr>Absolute Error Regression</vt:lpstr>
      <vt:lpstr>Linear Regression [contd]</vt:lpstr>
      <vt:lpstr>Folding in the intercept</vt:lpstr>
      <vt:lpstr>Folding in the intercept</vt:lpstr>
      <vt:lpstr>Folding in the intercept</vt:lpstr>
      <vt:lpstr>Overfitting and Regularization in One Slide</vt:lpstr>
      <vt:lpstr>A simple quadratic program</vt:lpstr>
      <vt:lpstr>A simple quadratic program</vt:lpstr>
      <vt:lpstr>A simple quadratic program</vt:lpstr>
      <vt:lpstr>Next Steps</vt:lpstr>
      <vt:lpstr>Next Steps</vt:lpstr>
      <vt:lpstr>Approximating the Quadratic</vt:lpstr>
      <vt:lpstr>PowerPoint Presentation</vt:lpstr>
      <vt:lpstr>PowerPoint Presentation</vt:lpstr>
      <vt:lpstr>PowerPoint Presentation</vt:lpstr>
      <vt:lpstr>PowerPoint Presentation</vt:lpstr>
      <vt:lpstr>PowerPoint Presentation</vt:lpstr>
      <vt:lpstr>PowerPoint Presentation</vt:lpstr>
      <vt:lpstr>Approximating the Quadratic</vt:lpstr>
      <vt:lpstr>Approximating the Quadratic</vt:lpstr>
      <vt:lpstr>Approximating the Quadratic</vt:lpstr>
      <vt:lpstr>Approximating the Quadratic</vt:lpstr>
      <vt:lpstr>QPs and LPs</vt:lpstr>
      <vt:lpstr>QPs and LPs</vt:lpstr>
      <vt:lpstr>QPs and LPs</vt:lpstr>
      <vt:lpstr>QPs and LPs</vt:lpstr>
      <vt:lpstr>QPs and LPs</vt:lpstr>
      <vt:lpstr>Formal Definition of a QP</vt:lpstr>
      <vt:lpstr>Formal Definition of a QP</vt:lpstr>
      <vt:lpstr>Formal Definition of a QP</vt:lpstr>
      <vt:lpstr>Equivalently</vt:lpstr>
      <vt:lpstr>Equivalently</vt:lpstr>
      <vt:lpstr>Equivalently</vt:lpstr>
      <vt:lpstr>Equivalently</vt:lpstr>
      <vt:lpstr>Equivalently</vt:lpstr>
      <vt:lpstr>Is this a QP?</vt:lpstr>
      <vt:lpstr>Is this a QP?</vt:lpstr>
      <vt:lpstr>Is this a QP?</vt:lpstr>
      <vt:lpstr>Is this a QP?</vt:lpstr>
      <vt:lpstr>Is this a QP?</vt:lpstr>
      <vt:lpstr>Is this a QP?</vt:lpstr>
      <vt:lpstr>Linear Least Squares Regression</vt:lpstr>
      <vt:lpstr>Convex programming in One Slide</vt:lpstr>
    </vt:vector>
  </TitlesOfParts>
  <Company>Twitter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Feasible Solutions</dc:title>
  <dc:creator>Twitter</dc:creator>
  <cp:lastModifiedBy>Ashish Goel</cp:lastModifiedBy>
  <cp:revision>269</cp:revision>
  <cp:lastPrinted>2024-04-23T18:22:05Z</cp:lastPrinted>
  <dcterms:created xsi:type="dcterms:W3CDTF">2012-05-24T06:26:50Z</dcterms:created>
  <dcterms:modified xsi:type="dcterms:W3CDTF">2024-10-17T23:03:56Z</dcterms:modified>
</cp:coreProperties>
</file>