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36902-1607-4145-0C35-9128D3099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5FECD9-88A3-9367-9CA2-39A25E9A9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F6120-9FD6-09E1-1273-3F2482CF9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56C41-7748-3A84-96B1-62AE989B1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F1434-835D-BCBD-53FD-1AADE9A28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8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149B-5C81-C454-6692-6F6C0750F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5C4D8-43CF-C322-0587-847662A71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B081B-9150-9530-5872-BD01B7E7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3C509-CD62-5FC9-21E3-3304A77F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129F1-8476-66B2-D4B9-22E8F8BCC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1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A6AA-273B-EF0F-CECA-70C5439FB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35D61-F747-0D52-7667-F76ECC986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A42A-6E00-085A-8315-0EF00D48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C899B-1696-027D-AA6F-6B03A73FD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7D1E6-0A34-4F8E-A861-C1267276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3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7F0C6-3FF0-1351-5AE6-57923D5F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A67F7-B7D2-7A3B-604D-C73121004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0FC29-3283-DC99-2CB8-2A48ECA63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AAE7E-95B3-2A18-6659-3AFFFB96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D4130-A410-1016-376B-8A4083D3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CDA9E-F7B5-F722-D115-2D80A389A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2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78BE2-FDBC-BC33-B424-A79E692F4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8A57D-63CB-E6C2-9CCE-8E01C9759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72AD8-D849-2878-55D3-18C69EF3E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E77D6D-E89C-1E15-3DAB-45EEFEBBF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A1AD-5C79-FD5A-64ED-2399A78DD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758063-8BC4-BA0E-C9DE-B6BA049E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31B409-7BC0-9393-ABAE-08CD3B642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0B22CA-6B11-DDBA-E984-E8893E341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92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16F3D-0A62-3CDC-9A80-095A7405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F05D9-D4E7-0E0B-A9DE-CA6A1EEE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1DFB9-69FE-A58C-03A9-F43EB30E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B6961-C587-D05B-3A04-BAA87DE9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2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442379-32B9-0E3E-5DF1-C12E5AE5C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5C0EC9-0606-1A73-5A1A-383D70A6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E42CF-7AD9-DD8D-7537-4E99C63D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3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75494-F1E6-619E-3FF1-64CCDAC4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8F458-9470-F585-0B18-49F0E2FF2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57B4B-18DB-FB25-BDD1-1ED2CADF4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74F7A7-5636-E9CD-C6C0-B10B7CF57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8B206-9F05-396C-2E15-DE0DBD7F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6C487-5566-391B-49B0-6F217608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7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26DE-1D9C-6CE8-CAEF-5746A1C0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3E9871-5803-9864-7CD6-6B6CDDFEB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AB74C-EDFD-E0EB-DC9C-A9FF3C0EC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A9F71-6ABF-E1B9-32F4-7336CD12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43115-7B4B-FE83-11B3-299763411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B789D-EA48-029A-A60E-909C68D5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68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26F0-AC56-055F-F553-577E8002A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9CFC7-17D0-38D4-AB98-EBAE0D7DA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84E7C-9578-7307-71E4-B388C0886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DAD80-BCDB-4D28-7E90-82B0C577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5F38E-5B89-7807-C517-462F19EC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1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0D08E1-C0F8-23EF-CC59-344134828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74097-F8F3-85CC-70E9-946AC4A3F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54E0B-06F5-3CE3-61EB-77D603843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15392-A202-7495-BF73-871E55B2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B6BAE-F3C6-C606-0F92-7963D900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91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5E9165-427D-7944-3B36-229CE13E2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1A7E8-08EA-B417-56C5-C41A38984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83E0D-31AA-CA94-B90B-D6154F5AC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C3AC57-9461-8E43-A678-B50BF227CDEC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4C857-6E6E-5FF5-C33F-1A176A94F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2C908-A6DA-7534-A4BC-BB2D9F13F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9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A232C-D178-CF12-83B2-419B4DA2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657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MS&amp;E 214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E21B0-2D25-87CA-36E0-6BB7BDEA8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23261"/>
            <a:ext cx="10515600" cy="115370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2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2FE67-1F62-5D7E-2AA4-7C393FEDB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2519"/>
            <a:ext cx="9144000" cy="1587769"/>
          </a:xfrm>
        </p:spPr>
        <p:txBody>
          <a:bodyPr>
            <a:normAutofit fontScale="90000"/>
          </a:bodyPr>
          <a:lstStyle/>
          <a:p>
            <a:r>
              <a:rPr lang="en-US" dirty="0"/>
              <a:t>Problems using MCF/Max-flow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A323D-F544-B91F-53DF-26421235C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65070"/>
            <a:ext cx="9144000" cy="269273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Production problem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MCF with non-matching supply/demand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Matrix rounding example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Probability of failure (modelling)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45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C651-06E0-975E-8C12-BD6F96BA0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6DBCF-33FF-A9F2-540B-12FEDA5D4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675"/>
            <a:ext cx="10515600" cy="4336288"/>
          </a:xfrm>
        </p:spPr>
        <p:txBody>
          <a:bodyPr>
            <a:normAutofit/>
          </a:bodyPr>
          <a:lstStyle/>
          <a:p>
            <a:r>
              <a:rPr lang="en-US" dirty="0"/>
              <a:t>A small computer manufacturing company forecasts the demand over the next n months to be d</a:t>
            </a:r>
            <a:r>
              <a:rPr lang="en-US" baseline="-25000" dirty="0"/>
              <a:t>i</a:t>
            </a:r>
            <a:r>
              <a:rPr lang="en-US" dirty="0"/>
              <a:t> , </a:t>
            </a:r>
            <a:r>
              <a:rPr lang="en-US" dirty="0" err="1"/>
              <a:t>i</a:t>
            </a:r>
            <a:r>
              <a:rPr lang="en-US" dirty="0"/>
              <a:t> = 1, 2, . . . , n. In any month it can produce r units, using regular production, at a cost of b dollars per unit. By using overtime, it can produce additional units at c dollars per unit, where c &gt; b. The firm can store units from month to month at a cost of s dollars per unit per month. Formulate the problem of determining the production schedule that minimizes cost.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Show how this problem can be solved as a min-cost flow problem. </a:t>
            </a:r>
          </a:p>
        </p:txBody>
      </p:sp>
    </p:spTree>
    <p:extLst>
      <p:ext uri="{BB962C8B-B14F-4D97-AF65-F5344CB8AC3E}">
        <p14:creationId xmlns:p14="http://schemas.microsoft.com/office/powerpoint/2010/main" val="332863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28D8B-BF15-9371-738A-D88937C3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Non-matching supply/demand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1575A-B913-3A5B-5893-D9D662968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question: What if the total demand is not zero? </a:t>
            </a:r>
            <a:r>
              <a:rPr lang="en-US" dirty="0" err="1"/>
              <a:t>Eg.</a:t>
            </a:r>
            <a:r>
              <a:rPr lang="en-US" dirty="0"/>
              <a:t> what if it is bigger than 0, i.e. the “demand” is smaller or bigger than the “supply”?</a:t>
            </a:r>
          </a:p>
          <a:p>
            <a:r>
              <a:rPr lang="en-US" dirty="0"/>
              <a:t>Formal question: Consider a variant of the min-cost flow problem where any excess supply can be discarded at no cost (free-disposal)? Or at the cost of L per unit? How can you model this case as the standard min-cost flow considered in class?</a:t>
            </a:r>
          </a:p>
        </p:txBody>
      </p:sp>
    </p:spTree>
    <p:extLst>
      <p:ext uri="{BB962C8B-B14F-4D97-AF65-F5344CB8AC3E}">
        <p14:creationId xmlns:p14="http://schemas.microsoft.com/office/powerpoint/2010/main" val="1049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72D3-C549-1ECB-4049-3ED62BC57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rounding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1467F-B1B4-59F8-041A-DC00FD74F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28608"/>
          </a:xfrm>
        </p:spPr>
        <p:txBody>
          <a:bodyPr>
            <a:normAutofit/>
          </a:bodyPr>
          <a:lstStyle/>
          <a:p>
            <a:r>
              <a:rPr lang="en-US" sz="2400" dirty="0"/>
              <a:t>Given a matrix with </a:t>
            </a:r>
            <a:r>
              <a:rPr lang="en-US" sz="2400" dirty="0" err="1"/>
              <a:t>noninteger</a:t>
            </a:r>
            <a:r>
              <a:rPr lang="en-US" sz="2400" dirty="0"/>
              <a:t> entries, we would like to find another matrix with the same row and column sums but with integer entries. Find such a matrix in polynomial time, via a reduction to a max-flow problem. Assume that sums of rows and columns are integral.</a:t>
            </a:r>
          </a:p>
          <a:p>
            <a:r>
              <a:rPr lang="en-US" sz="2400" dirty="0"/>
              <a:t>We are given an n × n matrix A where each entry </a:t>
            </a:r>
            <a:r>
              <a:rPr lang="en-US" sz="2400" dirty="0" err="1"/>
              <a:t>A</a:t>
            </a:r>
            <a:r>
              <a:rPr lang="en-US" sz="2400" baseline="-25000" dirty="0" err="1"/>
              <a:t>ij</a:t>
            </a:r>
            <a:r>
              <a:rPr lang="en-US" sz="2400" dirty="0"/>
              <a:t> is non-negative. Furthermore, the sum of each row or column of A is an integer.</a:t>
            </a:r>
          </a:p>
          <a:p>
            <a:r>
              <a:rPr lang="en-US" sz="2400" dirty="0"/>
              <a:t>Goal: Find a rounding of A call it B</a:t>
            </a:r>
            <a:r>
              <a:rPr lang="en-US" sz="2400" baseline="-25000" dirty="0"/>
              <a:t> </a:t>
            </a:r>
            <a:r>
              <a:rPr lang="en-US" sz="2400" dirty="0"/>
              <a:t>such that </a:t>
            </a:r>
            <a:r>
              <a:rPr lang="en-US" sz="2400" dirty="0" err="1"/>
              <a:t>B</a:t>
            </a:r>
            <a:r>
              <a:rPr lang="en-US" sz="2400" baseline="-25000" dirty="0" err="1"/>
              <a:t>i,j</a:t>
            </a:r>
            <a:r>
              <a:rPr lang="en-US" sz="2400" baseline="-25000" dirty="0"/>
              <a:t> </a:t>
            </a:r>
            <a:r>
              <a:rPr lang="en-US" sz="2400" dirty="0"/>
              <a:t>is either floor of ceil of </a:t>
            </a:r>
            <a:r>
              <a:rPr lang="en-US" sz="2400" dirty="0" err="1"/>
              <a:t>A</a:t>
            </a:r>
            <a:r>
              <a:rPr lang="en-US" sz="2400" baseline="-25000" dirty="0" err="1"/>
              <a:t>i,j</a:t>
            </a:r>
            <a:r>
              <a:rPr lang="en-US" sz="2400" baseline="-25000" dirty="0"/>
              <a:t> </a:t>
            </a:r>
            <a:r>
              <a:rPr lang="en-US" sz="2400" dirty="0"/>
              <a:t>such that its rows and columns have identical sums as that of A.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000" dirty="0"/>
              <a:t>		</a:t>
            </a:r>
            <a:br>
              <a:rPr lang="en-US" sz="2000" dirty="0"/>
            </a:br>
            <a:r>
              <a:rPr lang="en-US" sz="2000" dirty="0"/>
              <a:t>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365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45010-46E7-C7FD-1261-9B6002E46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D4A16-7233-11F5-0FC5-030254AE0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50142"/>
          </a:xfrm>
        </p:spPr>
        <p:txBody>
          <a:bodyPr>
            <a:noAutofit/>
          </a:bodyPr>
          <a:lstStyle/>
          <a:p>
            <a:r>
              <a:rPr lang="en-US" dirty="0"/>
              <a:t>Discussed : Can assume that each entry of A is between 0 and 1. </a:t>
            </a:r>
          </a:p>
          <a:p>
            <a:r>
              <a:rPr lang="en-US" dirty="0"/>
              <a:t>Observe that the MCF graph shown on white board actually does the desired reduction.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55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CF787-4375-9940-D2F4-41BEFF5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089"/>
          </a:xfrm>
        </p:spPr>
        <p:txBody>
          <a:bodyPr>
            <a:normAutofit/>
          </a:bodyPr>
          <a:lstStyle/>
          <a:p>
            <a:pPr algn="ctr"/>
            <a:r>
              <a:rPr lang="en-US" sz="4500" dirty="0"/>
              <a:t>Oil pipeline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62D92-4CC9-272A-C875-2B5D1532E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043546"/>
          </a:xfrm>
        </p:spPr>
        <p:txBody>
          <a:bodyPr>
            <a:noAutofit/>
          </a:bodyPr>
          <a:lstStyle/>
          <a:p>
            <a: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Consider the oil pipeline network in the figure above with the capacity of each pipeline and failure probability given in table. Find the most reliable path from A to B by modelling as min cost. </a:t>
            </a:r>
            <a:b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b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endParaRPr lang="en-US" sz="2400" dirty="0"/>
          </a:p>
        </p:txBody>
      </p:sp>
      <p:pic>
        <p:nvPicPr>
          <p:cNvPr id="7" name="Picture 6" descr="A diagram of a network&#10;&#10;Description automatically generated">
            <a:extLst>
              <a:ext uri="{FF2B5EF4-FFF2-40B4-BE49-F238E27FC236}">
                <a16:creationId xmlns:a16="http://schemas.microsoft.com/office/drawing/2014/main" id="{1B011029-5C8E-1887-0F6D-298310AB3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083" y="3315771"/>
            <a:ext cx="3062177" cy="222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06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C4A5B-DD72-1EF9-98F0-CED5819F4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table of numbers and symbols&#10;&#10;Description automatically generated with medium confidence">
            <a:extLst>
              <a:ext uri="{FF2B5EF4-FFF2-40B4-BE49-F238E27FC236}">
                <a16:creationId xmlns:a16="http://schemas.microsoft.com/office/drawing/2014/main" id="{A6CF2EBD-DF6B-168E-83F2-913619E4F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1489" y="365125"/>
            <a:ext cx="5975498" cy="5599740"/>
          </a:xfrm>
        </p:spPr>
      </p:pic>
    </p:spTree>
    <p:extLst>
      <p:ext uri="{BB962C8B-B14F-4D97-AF65-F5344CB8AC3E}">
        <p14:creationId xmlns:p14="http://schemas.microsoft.com/office/powerpoint/2010/main" val="3667385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5508</TotalTime>
  <Words>444</Words>
  <Application>Microsoft Macintosh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MS&amp;E 214</vt:lpstr>
      <vt:lpstr>Problems using MCF/Max-flow</vt:lpstr>
      <vt:lpstr>Production problem</vt:lpstr>
      <vt:lpstr>Non-matching supply/demand</vt:lpstr>
      <vt:lpstr>Matrix rounding example</vt:lpstr>
      <vt:lpstr>Steps</vt:lpstr>
      <vt:lpstr>Oil pipeline flow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MS&amp;E 214</dc:title>
  <dc:creator>Sahasrajit Sarmasarkar</dc:creator>
  <cp:lastModifiedBy>Sahasrajit Sarmasarkar</cp:lastModifiedBy>
  <cp:revision>4</cp:revision>
  <dcterms:created xsi:type="dcterms:W3CDTF">2024-05-16T04:59:10Z</dcterms:created>
  <dcterms:modified xsi:type="dcterms:W3CDTF">2024-05-24T19:54:55Z</dcterms:modified>
</cp:coreProperties>
</file>