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61" r:id="rId3"/>
    <p:sldId id="262" r:id="rId4"/>
    <p:sldId id="269" r:id="rId5"/>
    <p:sldId id="257" r:id="rId6"/>
    <p:sldId id="271" r:id="rId7"/>
    <p:sldId id="266" r:id="rId8"/>
    <p:sldId id="263" r:id="rId9"/>
    <p:sldId id="270" r:id="rId10"/>
    <p:sldId id="283" r:id="rId11"/>
    <p:sldId id="280" r:id="rId12"/>
    <p:sldId id="281" r:id="rId13"/>
    <p:sldId id="268" r:id="rId14"/>
    <p:sldId id="278" r:id="rId15"/>
    <p:sldId id="277" r:id="rId16"/>
    <p:sldId id="273" r:id="rId17"/>
    <p:sldId id="274" r:id="rId18"/>
    <p:sldId id="275" r:id="rId19"/>
    <p:sldId id="28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78"/>
    <p:restoredTop sz="75365"/>
  </p:normalViewPr>
  <p:slideViewPr>
    <p:cSldViewPr snapToGrid="0" snapToObjects="1">
      <p:cViewPr varScale="1">
        <p:scale>
          <a:sx n="100" d="100"/>
          <a:sy n="100" d="100"/>
        </p:scale>
        <p:origin x="7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8D6048-486E-4542-A221-B254CC18819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0BE2F-556C-CB43-B470-429A084D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705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0BE2F-556C-CB43-B470-429A084DF00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141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Positive samples $\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{u}^1, \dots,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{u}^{M} \in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mathfrak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{R}^{N}$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Negative samples $\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{v}^1, \dots,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{v}^{K} \in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mathfrak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{R}^{N}$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Linear program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\min &amp; \quad 0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\text{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s.t.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 \quad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{u}^m + \alpha + 1 &amp;\le 0 &amp;\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forall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 = 1, \dots , M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\quad -\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{v}^k - \alpha + 1 &amp;\le 0   &amp;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forall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 = 1, \dots, 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0BE2F-556C-CB43-B470-429A084DF00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991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Separating hyperplane could either be A or B! Clearly one is better!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0BE2F-556C-CB43-B470-429A084DF00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92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\max &amp; \quad \gamma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\|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 \|_2 &amp;= 1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{u}^{m} + \alpha + \gamma &amp;\le 0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{v}^{k} – \alpha + \gamma &amp;\le 0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\gamma &amp;\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0BE2F-556C-CB43-B470-429A084DF00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04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\max &amp; \quad \gamma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\|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 \|_2 &amp;= 1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{u}^{m} + \alpha + \gamma &amp;\le 0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{v}^{k} – \alpha + \gamma &amp;\le 0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\gamma &amp;\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0BE2F-556C-CB43-B470-429A084DF00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527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\max &amp; \quad \gamma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\|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 / \gamma \|_2 &amp;= 1/\gamma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{u}^{m} / \gamma + \alpha / \gamma + 1 &amp;\le 0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{v}^{k} / \gamma – \alpha / \gamma + 1 &amp;\le 0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\gamma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Substitute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\bar{\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{x}} = 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 / \gamma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\bar{\alpha} = \alpha / \gamma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\max &amp; \quad \gamma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\|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{\bar{x}} \|_2 &amp;= 1/\gamma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{\bar{x}}^T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{u}^{m} + \bar{\alpha} + 1 &amp;\le 0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{\bar{x}}^T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{v}^{k} – \bar{\alpha} + 1 &amp;\le 0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\gamma &amp;\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\min \quad &amp;\| \bar{\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{x}} \|_2^2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{\bar{x}}^T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{u}^{m} + \bar{\alpha} + 1 &amp;\le 0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{\bar{x}}^T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{v}^{k} – \bar{\alpha} + 1 &amp;\le 0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\|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{\bar{x}} \|^2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0BE2F-556C-CB43-B470-429A084DF00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873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0BE2F-556C-CB43-B470-429A084DF00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60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\min \quad \lambda \| \bar{x} \|_2^2 +&amp; \sum_{m=1}^{M}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delta_m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^{+} + \sum_{k=1}^{K}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delta_k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^{-} 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{\bar{x}}^T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{u}^{m} + \bar{\alpha} + 1 &amp;\le \delta_{m}^{+} \quad m = 1, \dots, M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{\bar{x}}^T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{v}^{k} – \bar{\alpha} + 1 &amp;\le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delta_k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^{-} \quad k = 1, \dots, K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\delta^{-}, \delta^{+} &amp;\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0BE2F-556C-CB43-B470-429A084DF00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294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A5836-5175-C04B-B2B6-D929497D98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1AB605-70B3-EB41-83F4-60809FFCCC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92D71-0326-9642-85B6-B11CF5448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A6ED-7C7F-9D44-A9D6-4C00772035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1F223-7D26-BF48-88DD-D370A248B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C3ED8-688C-8D42-8CC4-287F8E21A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677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AB0BF-F629-8541-B37B-A418E8B0B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8455A-CAFC-CF4B-A84F-14D598230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2FE0F-16E4-D147-9FCC-6EB3D05A4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A6ED-7C7F-9D44-A9D6-4C00772035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A7542-1842-E54B-95F9-7A8399C52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AF5DC-FE2C-9346-82CD-699E18588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007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8E96C-6FBC-694C-8C4E-DDD604F5F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497AA5-21C6-C74B-9EE2-2BF21A730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7AE81C-4805-024B-956B-53BA9209F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A6ED-7C7F-9D44-A9D6-4C00772035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CFFD5-BE4D-9F45-A32F-1FDF3A581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11BD09-91F3-3042-9419-06215C085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4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06A71-AD5E-7844-8EBF-13D0937A4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AB94A-CB2C-E148-A6CA-46FDE5AECF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DA1FB8-EEBA-B547-8149-D30F0BD361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954185-4948-014B-8F99-F36DAD924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A6ED-7C7F-9D44-A9D6-4C00772035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64F39E-E496-2345-A18F-1538755E2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AACDA2-61BD-E04F-B7AF-A756C6DA7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328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016E3-F769-024B-B336-81D672CB7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6F29E2-94E2-864E-ADC1-B3B334611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4957B6-DFDD-EA42-B0AE-3E4F7E25D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44FB4C-72C3-464A-9248-8D970216DF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B03517-B48D-6245-B073-917138164B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DA37E5-68DF-704C-AA74-3DD587DA9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A6ED-7C7F-9D44-A9D6-4C00772035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5ABBD1-561E-1042-A4D9-079888356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1B7007-7E1F-2249-9498-D47B5EC70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286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78A30-0088-5B42-809C-7ED915ECA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FDD551-A679-1C43-A681-DD1730F93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A6ED-7C7F-9D44-A9D6-4C00772035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8743B3-B47F-B34F-955F-87DADD765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B5E9E2-D759-E44A-8894-86BD78F90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169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FAD459-8046-AA4A-95C4-2DA174A54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A6ED-7C7F-9D44-A9D6-4C00772035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6DA248-5EF4-ED45-AC82-392F9DD46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D2C41-AC54-D44D-BDAB-E40B14C53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149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C85A1-37BF-6045-8D1C-90662C68A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0DF04-B1EC-C04B-9CA2-941D7928A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5138D-9FFA-5146-AC87-A47A6692B7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773AB2-BD15-6B47-B209-C02A98CCD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A6ED-7C7F-9D44-A9D6-4C00772035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CCE88A-2182-E14C-839D-E6CD3811C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0D3AD0-95BE-3146-995E-123647507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339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59AC6-9E28-8745-BC5F-BEAD4C49A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5FC51F-5E14-8E4E-9F43-8CA1628310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AA48DF-9093-2543-9F8D-1106F62CBD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526A90-EF11-C745-9CF0-5F5765CE7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A6ED-7C7F-9D44-A9D6-4C00772035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3182A8-35D1-1040-BF21-6578A3819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A468F8-76C0-4A49-8AD7-D9D98370A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682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266E4-DD62-2C46-9E05-3E95B08B2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995570-0262-E544-B56F-CB9857359D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A0BAF-BCA7-7849-B740-25768CED1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A6ED-7C7F-9D44-A9D6-4C00772035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A6792-D38E-8E45-91ED-4698C8996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A7254B-F6E6-E444-B8F3-BE2E89F56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596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AD21F4-3302-B147-890A-C155A62A29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50A20F-3465-024D-A9C5-1539FAE24E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89809-CE1E-5D4F-9A86-44F98350B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A6ED-7C7F-9D44-A9D6-4C00772035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BBEB0-4DB5-5C4A-AE3D-0B470A6B6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94629-6227-F242-97BE-5EBA2B9E4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922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B50C3A-5D58-0247-ADC8-DABA53095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17BF3B-8905-E043-A0CD-6AAF8C74D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34FCFB-4DE1-8442-898C-26CD78EF20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9A6ED-7C7F-9D44-A9D6-4C00772035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E2BF9E-3B13-774A-ABFC-2E29F5BD44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D58AC-59FB-6D4A-88E6-DE83D6C3DF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4FEEF-1DF8-9E49-8767-A716E7F79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8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7.emf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Relationship Id="rId9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opensolver.org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yomo.org/documentation" TargetMode="External"/><Relationship Id="rId2" Type="http://schemas.openxmlformats.org/officeDocument/2006/relationships/hyperlink" Target="http://www.juliaopt.org/JuMP.jl/stable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mpl.com/" TargetMode="External"/><Relationship Id="rId4" Type="http://schemas.openxmlformats.org/officeDocument/2006/relationships/hyperlink" Target="https://www.cvxpy.org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ytorch.org/" TargetMode="External"/><Relationship Id="rId2" Type="http://schemas.openxmlformats.org/officeDocument/2006/relationships/hyperlink" Target="https://www.tensorflow.org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cikit-learn.org/stable/tutorial/basic/tutorial.html" TargetMode="External"/><Relationship Id="rId2" Type="http://schemas.openxmlformats.org/officeDocument/2006/relationships/hyperlink" Target="https://www.mathworks.com/products/statistics.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0FF77-438A-4A4B-A02B-890CF2075A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Support Vector Machines: A case study in quadratic programming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82BC34-4777-0542-9F61-23DB636641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63402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MS&amp;E 214: Optimization via Case Studies</a:t>
            </a:r>
          </a:p>
          <a:p>
            <a:r>
              <a:rPr lang="en-US" dirty="0"/>
              <a:t>Instructor: Ashish Goel</a:t>
            </a:r>
          </a:p>
          <a:p>
            <a:r>
              <a:rPr lang="en-US" dirty="0"/>
              <a:t>Slides originally by Oliver Hinder</a:t>
            </a:r>
          </a:p>
        </p:txBody>
      </p:sp>
    </p:spTree>
    <p:extLst>
      <p:ext uri="{BB962C8B-B14F-4D97-AF65-F5344CB8AC3E}">
        <p14:creationId xmlns:p14="http://schemas.microsoft.com/office/powerpoint/2010/main" val="2364975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D1FE1-FE1B-6C4A-8D9F-BE6BE125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A557C-21D1-6B48-9F95-1942EB24C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current patients which we know if they have heart disease.</a:t>
            </a:r>
          </a:p>
          <a:p>
            <a:r>
              <a:rPr lang="en-US" dirty="0"/>
              <a:t>Want an automated way to predict if a new patient has heart disease.</a:t>
            </a:r>
          </a:p>
          <a:p>
            <a:r>
              <a:rPr lang="en-US" dirty="0"/>
              <a:t>Real data sample: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Goal of this module: to teach you how to fit a “linear classification” model to this type of  data using quadratic programming – related to the linear separator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65E4F2-0D70-E142-AA83-6FB6B158C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416" y="3402537"/>
            <a:ext cx="11709400" cy="10414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EA97647-6BD5-5644-962B-5AC637350447}"/>
              </a:ext>
            </a:extLst>
          </p:cNvPr>
          <p:cNvSpPr/>
          <p:nvPr/>
        </p:nvSpPr>
        <p:spPr>
          <a:xfrm>
            <a:off x="11162369" y="4183702"/>
            <a:ext cx="944447" cy="26023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03A8B1-A4CB-E346-8E49-5808A692D4B8}"/>
              </a:ext>
            </a:extLst>
          </p:cNvPr>
          <p:cNvSpPr/>
          <p:nvPr/>
        </p:nvSpPr>
        <p:spPr>
          <a:xfrm>
            <a:off x="11162368" y="3609132"/>
            <a:ext cx="944447" cy="57457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087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6FC0B-F168-FB4B-93DE-927E881FB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D845B-19CD-E841-ACC0-06E8B060D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 model is systematic way of making predictions from data.</a:t>
            </a:r>
          </a:p>
          <a:p>
            <a:r>
              <a:rPr lang="en-US" dirty="0"/>
              <a:t>The model we are going to focus on is support vector machines which is a more advanced version of the separating hyperplane technique from an earlier in the course.</a:t>
            </a:r>
          </a:p>
          <a:p>
            <a:r>
              <a:rPr lang="en-US" dirty="0"/>
              <a:t>Models have coefficients that are fitted to the dataset, e.g., the coefficient vector of the separating hyperplane.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DFEC23F-5784-8343-AB3F-B3E13DB1FA3C}"/>
              </a:ext>
            </a:extLst>
          </p:cNvPr>
          <p:cNvGrpSpPr/>
          <p:nvPr/>
        </p:nvGrpSpPr>
        <p:grpSpPr>
          <a:xfrm>
            <a:off x="4138131" y="705117"/>
            <a:ext cx="5798324" cy="1971142"/>
            <a:chOff x="3072782" y="808603"/>
            <a:chExt cx="5798324" cy="197114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E2D8B06-1226-B54B-AEBA-FC7EE26C3197}"/>
                </a:ext>
              </a:extLst>
            </p:cNvPr>
            <p:cNvSpPr/>
            <p:nvPr/>
          </p:nvSpPr>
          <p:spPr>
            <a:xfrm>
              <a:off x="5386969" y="880639"/>
              <a:ext cx="1169950" cy="52674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MODEL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9AC71CA-903E-8541-B925-FCC8495627F4}"/>
                </a:ext>
              </a:extLst>
            </p:cNvPr>
            <p:cNvSpPr/>
            <p:nvPr/>
          </p:nvSpPr>
          <p:spPr>
            <a:xfrm>
              <a:off x="3072782" y="808603"/>
              <a:ext cx="1331952" cy="6708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PATIENT</a:t>
              </a:r>
            </a:p>
            <a:p>
              <a:pPr algn="ctr"/>
              <a:r>
                <a:rPr lang="en-US" dirty="0"/>
                <a:t>ATTRIBUTES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71F12F3-1766-E944-82E6-196CD031696A}"/>
                </a:ext>
              </a:extLst>
            </p:cNvPr>
            <p:cNvCxnSpPr>
              <a:cxnSpLocks/>
              <a:stCxn id="5" idx="3"/>
              <a:endCxn id="4" idx="1"/>
            </p:cNvCxnSpPr>
            <p:nvPr/>
          </p:nvCxnSpPr>
          <p:spPr>
            <a:xfrm>
              <a:off x="4404734" y="1144011"/>
              <a:ext cx="982235" cy="1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AE0F5EB0-F8FC-CC4E-98D7-4077940D2565}"/>
                </a:ext>
              </a:extLst>
            </p:cNvPr>
            <p:cNvCxnSpPr/>
            <p:nvPr/>
          </p:nvCxnSpPr>
          <p:spPr>
            <a:xfrm>
              <a:off x="6556919" y="1144011"/>
              <a:ext cx="982235" cy="1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E383984-4E56-DD44-9227-B46D4066E5F1}"/>
                </a:ext>
              </a:extLst>
            </p:cNvPr>
            <p:cNvSpPr/>
            <p:nvPr/>
          </p:nvSpPr>
          <p:spPr>
            <a:xfrm>
              <a:off x="5041282" y="1961635"/>
              <a:ext cx="1861324" cy="81811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COEFFICENTS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A50181AA-D8E6-2448-BC98-7FF6E01FEB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1944" y="1407385"/>
              <a:ext cx="0" cy="554252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5C89F1-E9E4-5C44-96CA-EE2FB55B2CE9}"/>
                </a:ext>
              </a:extLst>
            </p:cNvPr>
            <p:cNvSpPr/>
            <p:nvPr/>
          </p:nvSpPr>
          <p:spPr>
            <a:xfrm>
              <a:off x="7539154" y="808603"/>
              <a:ext cx="1331952" cy="6708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PREDICTION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1187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D1FE1-FE1B-6C4A-8D9F-BE6BE125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and training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A557C-21D1-6B48-9F95-1942EB24C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72534"/>
            <a:ext cx="10515600" cy="3361517"/>
          </a:xfrm>
        </p:spPr>
        <p:txBody>
          <a:bodyPr>
            <a:normAutofit/>
          </a:bodyPr>
          <a:lstStyle/>
          <a:p>
            <a:r>
              <a:rPr lang="en-US" dirty="0"/>
              <a:t>You should always split your dataset into training and test data.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A9AE93-8823-164F-847E-C95DE0DE9FE3}"/>
              </a:ext>
            </a:extLst>
          </p:cNvPr>
          <p:cNvSpPr/>
          <p:nvPr/>
        </p:nvSpPr>
        <p:spPr>
          <a:xfrm>
            <a:off x="2543694" y="1718829"/>
            <a:ext cx="3517669" cy="95623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Dataset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142A6C-DD32-7D4B-8EF3-26B61CEB3451}"/>
              </a:ext>
            </a:extLst>
          </p:cNvPr>
          <p:cNvSpPr/>
          <p:nvPr/>
        </p:nvSpPr>
        <p:spPr>
          <a:xfrm>
            <a:off x="2543695" y="1718829"/>
            <a:ext cx="3517669" cy="956231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888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D1FE1-FE1B-6C4A-8D9F-BE6BE125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and training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A557C-21D1-6B48-9F95-1942EB24C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72534"/>
            <a:ext cx="10515600" cy="3361517"/>
          </a:xfrm>
        </p:spPr>
        <p:txBody>
          <a:bodyPr>
            <a:normAutofit/>
          </a:bodyPr>
          <a:lstStyle/>
          <a:p>
            <a:r>
              <a:rPr lang="en-US" dirty="0"/>
              <a:t>You should always split your dataset into training and test data.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9BC346-40DD-6546-A6A3-01F2ECE538DD}"/>
              </a:ext>
            </a:extLst>
          </p:cNvPr>
          <p:cNvSpPr/>
          <p:nvPr/>
        </p:nvSpPr>
        <p:spPr>
          <a:xfrm>
            <a:off x="4788131" y="1718829"/>
            <a:ext cx="1273233" cy="95623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Test set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A9AE93-8823-164F-847E-C95DE0DE9FE3}"/>
              </a:ext>
            </a:extLst>
          </p:cNvPr>
          <p:cNvSpPr/>
          <p:nvPr/>
        </p:nvSpPr>
        <p:spPr>
          <a:xfrm>
            <a:off x="2543695" y="1718829"/>
            <a:ext cx="2244436" cy="95623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Training set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142A6C-DD32-7D4B-8EF3-26B61CEB3451}"/>
              </a:ext>
            </a:extLst>
          </p:cNvPr>
          <p:cNvSpPr/>
          <p:nvPr/>
        </p:nvSpPr>
        <p:spPr>
          <a:xfrm>
            <a:off x="2543695" y="1718829"/>
            <a:ext cx="3517669" cy="956231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673488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D1FE1-FE1B-6C4A-8D9F-BE6BE125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and training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A557C-21D1-6B48-9F95-1942EB24C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72534"/>
            <a:ext cx="10515600" cy="336151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You should always split your dataset into training and test data.</a:t>
            </a:r>
          </a:p>
          <a:p>
            <a:r>
              <a:rPr lang="en-US" dirty="0"/>
              <a:t>On the training data you optimize the model parameters.</a:t>
            </a:r>
          </a:p>
          <a:p>
            <a:r>
              <a:rPr lang="en-US" dirty="0"/>
              <a:t>On the test set you check model performance.</a:t>
            </a:r>
          </a:p>
          <a:p>
            <a:r>
              <a:rPr lang="en-US" dirty="0"/>
              <a:t>For the heart disease dataset we use 100 of the data points as a test set and the remainder for the training set.</a:t>
            </a:r>
          </a:p>
          <a:p>
            <a:r>
              <a:rPr lang="en-US" dirty="0"/>
              <a:t>Why not use the training set to check model performance?</a:t>
            </a:r>
          </a:p>
          <a:p>
            <a:pPr lvl="1"/>
            <a:r>
              <a:rPr lang="en-US" dirty="0"/>
              <a:t>Model is often overfitted to the training set.</a:t>
            </a:r>
          </a:p>
          <a:p>
            <a:pPr lvl="1"/>
            <a:r>
              <a:rPr lang="en-US" dirty="0"/>
              <a:t>Test set estimates performance on </a:t>
            </a:r>
            <a:r>
              <a:rPr lang="en-US" b="1" i="1" dirty="0"/>
              <a:t>unseen</a:t>
            </a:r>
            <a:r>
              <a:rPr lang="en-US" dirty="0"/>
              <a:t> examples.</a:t>
            </a:r>
          </a:p>
          <a:p>
            <a:pPr lvl="1"/>
            <a:r>
              <a:rPr lang="en-US" dirty="0"/>
              <a:t>Can use the test set to estimate how much model is overfitted to training set.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9BC346-40DD-6546-A6A3-01F2ECE538DD}"/>
              </a:ext>
            </a:extLst>
          </p:cNvPr>
          <p:cNvSpPr/>
          <p:nvPr/>
        </p:nvSpPr>
        <p:spPr>
          <a:xfrm>
            <a:off x="4788131" y="1718829"/>
            <a:ext cx="1273233" cy="95623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Test set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A9AE93-8823-164F-847E-C95DE0DE9FE3}"/>
              </a:ext>
            </a:extLst>
          </p:cNvPr>
          <p:cNvSpPr/>
          <p:nvPr/>
        </p:nvSpPr>
        <p:spPr>
          <a:xfrm>
            <a:off x="2543695" y="1718829"/>
            <a:ext cx="2244436" cy="95623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Training set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142A6C-DD32-7D4B-8EF3-26B61CEB3451}"/>
              </a:ext>
            </a:extLst>
          </p:cNvPr>
          <p:cNvSpPr/>
          <p:nvPr/>
        </p:nvSpPr>
        <p:spPr>
          <a:xfrm>
            <a:off x="2543695" y="1718829"/>
            <a:ext cx="3517669" cy="956231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92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D1FE1-FE1B-6C4A-8D9F-BE6BE125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Separating hyperplanes (recap)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F69B1F-721D-5B45-9ADE-74C6FE57C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87691"/>
          </a:xfrm>
        </p:spPr>
        <p:txBody>
          <a:bodyPr>
            <a:normAutofit/>
          </a:bodyPr>
          <a:lstStyle/>
          <a:p>
            <a:r>
              <a:rPr lang="en-US" dirty="0"/>
              <a:t>Data</a:t>
            </a:r>
          </a:p>
          <a:p>
            <a:pPr lvl="1"/>
            <a:r>
              <a:rPr lang="en-US" sz="2800" dirty="0"/>
              <a:t>Positive samples:</a:t>
            </a:r>
          </a:p>
          <a:p>
            <a:pPr lvl="1"/>
            <a:r>
              <a:rPr lang="en-US" sz="2800" dirty="0"/>
              <a:t>Negative samples:</a:t>
            </a:r>
          </a:p>
          <a:p>
            <a:r>
              <a:rPr lang="en-US" dirty="0"/>
              <a:t>Linear program: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For now we will assume training set is perfectly separable … later we will consider inseparable case.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30249-7498-7848-8B10-9CEE504C2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0036" y="2664577"/>
            <a:ext cx="2957353" cy="4447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EADE5B-77C1-4F46-BCE9-9B22D7D681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0036" y="2226451"/>
            <a:ext cx="2957353" cy="4381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DD9239-6794-C643-9960-74B8B79CAE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572" y="3368493"/>
            <a:ext cx="9826906" cy="181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120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0BB8-0EEE-CC47-AFF3-DDCEC43EC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Overfitting with separating hyperplanes</a:t>
            </a:r>
          </a:p>
        </p:txBody>
      </p: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256983EA-221B-E84A-BAA1-256FA746CEA2}"/>
              </a:ext>
            </a:extLst>
          </p:cNvPr>
          <p:cNvGrpSpPr/>
          <p:nvPr/>
        </p:nvGrpSpPr>
        <p:grpSpPr>
          <a:xfrm>
            <a:off x="311041" y="1875468"/>
            <a:ext cx="3866988" cy="3225371"/>
            <a:chOff x="637032" y="1991985"/>
            <a:chExt cx="3866988" cy="3225371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E3B343FD-0018-1743-8F88-E6BA2CEEA7B5}"/>
                </a:ext>
              </a:extLst>
            </p:cNvPr>
            <p:cNvSpPr/>
            <p:nvPr/>
          </p:nvSpPr>
          <p:spPr>
            <a:xfrm rot="20700000">
              <a:off x="2266065" y="2467064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58289D77-8BAF-6849-936E-AB636BD01A93}"/>
                </a:ext>
              </a:extLst>
            </p:cNvPr>
            <p:cNvSpPr/>
            <p:nvPr/>
          </p:nvSpPr>
          <p:spPr>
            <a:xfrm rot="20700000">
              <a:off x="2592458" y="2882681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3F6AEC0B-B128-774C-81D6-0BB43DBA5614}"/>
                </a:ext>
              </a:extLst>
            </p:cNvPr>
            <p:cNvSpPr/>
            <p:nvPr/>
          </p:nvSpPr>
          <p:spPr>
            <a:xfrm rot="20700000">
              <a:off x="2959208" y="3166916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DF76726-DD1C-1B40-AC0D-8695D36508DC}"/>
                </a:ext>
              </a:extLst>
            </p:cNvPr>
            <p:cNvSpPr/>
            <p:nvPr/>
          </p:nvSpPr>
          <p:spPr>
            <a:xfrm rot="20700000">
              <a:off x="3614796" y="2504049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45389D5F-E172-4B40-9497-CE2EF405E2BA}"/>
                </a:ext>
              </a:extLst>
            </p:cNvPr>
            <p:cNvSpPr/>
            <p:nvPr/>
          </p:nvSpPr>
          <p:spPr>
            <a:xfrm rot="20700000">
              <a:off x="3066511" y="2173887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EAC3B9FD-ECFE-F04F-A8AC-DBDDFF428F85}"/>
                </a:ext>
              </a:extLst>
            </p:cNvPr>
            <p:cNvSpPr/>
            <p:nvPr/>
          </p:nvSpPr>
          <p:spPr>
            <a:xfrm rot="20700000">
              <a:off x="4302852" y="3221424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014B0D4-7464-544C-BC92-C12897C2BDB2}"/>
                </a:ext>
              </a:extLst>
            </p:cNvPr>
            <p:cNvSpPr/>
            <p:nvPr/>
          </p:nvSpPr>
          <p:spPr>
            <a:xfrm>
              <a:off x="930875" y="2920940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A8814366-D86A-4D4F-8347-4A0C0BDA225B}"/>
                </a:ext>
              </a:extLst>
            </p:cNvPr>
            <p:cNvSpPr/>
            <p:nvPr/>
          </p:nvSpPr>
          <p:spPr>
            <a:xfrm>
              <a:off x="862717" y="4424400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78DC525-84F9-BC48-BB98-B72B0F0C24B1}"/>
                </a:ext>
              </a:extLst>
            </p:cNvPr>
            <p:cNvSpPr/>
            <p:nvPr/>
          </p:nvSpPr>
          <p:spPr>
            <a:xfrm>
              <a:off x="1439703" y="3513061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C3C7E256-53B6-E445-988A-4026D512AB7E}"/>
                </a:ext>
              </a:extLst>
            </p:cNvPr>
            <p:cNvSpPr/>
            <p:nvPr/>
          </p:nvSpPr>
          <p:spPr>
            <a:xfrm>
              <a:off x="637032" y="3328053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F56919C8-567C-3645-A808-8B265DF232FD}"/>
                </a:ext>
              </a:extLst>
            </p:cNvPr>
            <p:cNvSpPr/>
            <p:nvPr/>
          </p:nvSpPr>
          <p:spPr>
            <a:xfrm>
              <a:off x="2122721" y="3980629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CCE50857-CB73-1C48-A21C-16395F630213}"/>
                </a:ext>
              </a:extLst>
            </p:cNvPr>
            <p:cNvSpPr/>
            <p:nvPr/>
          </p:nvSpPr>
          <p:spPr>
            <a:xfrm rot="20700000">
              <a:off x="3152848" y="2825631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50A74212-5768-6A4E-BB43-998EE5998604}"/>
                </a:ext>
              </a:extLst>
            </p:cNvPr>
            <p:cNvSpPr/>
            <p:nvPr/>
          </p:nvSpPr>
          <p:spPr>
            <a:xfrm>
              <a:off x="2119340" y="4671722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836271A4-BD98-3A4D-BE14-7F1F413CF5B5}"/>
                </a:ext>
              </a:extLst>
            </p:cNvPr>
            <p:cNvGrpSpPr/>
            <p:nvPr/>
          </p:nvGrpSpPr>
          <p:grpSpPr>
            <a:xfrm>
              <a:off x="1068283" y="1991985"/>
              <a:ext cx="3247090" cy="3225371"/>
              <a:chOff x="1068283" y="1991985"/>
              <a:chExt cx="3247090" cy="3225371"/>
            </a:xfrm>
          </p:grpSpPr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955F5BC2-99EB-0347-810D-350D76D5C4D4}"/>
                  </a:ext>
                </a:extLst>
              </p:cNvPr>
              <p:cNvCxnSpPr>
                <a:cxnSpLocks/>
                <a:endCxn id="74" idx="1"/>
              </p:cNvCxnSpPr>
              <p:nvPr/>
            </p:nvCxnSpPr>
            <p:spPr>
              <a:xfrm>
                <a:off x="1068283" y="2621858"/>
                <a:ext cx="2916998" cy="1925383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F4796B85-1A64-4245-A814-C0F6B72F81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7813" y="1991985"/>
                <a:ext cx="383153" cy="2994982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00BD5C97-8DC5-5A45-B6A0-3576AF53FFF9}"/>
                  </a:ext>
                </a:extLst>
              </p:cNvPr>
              <p:cNvSpPr txBox="1"/>
              <p:nvPr/>
            </p:nvSpPr>
            <p:spPr>
              <a:xfrm>
                <a:off x="2537209" y="4756577"/>
                <a:ext cx="341778" cy="4607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A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B05363B-98BA-344E-BE23-C0C36CA68B03}"/>
                  </a:ext>
                </a:extLst>
              </p:cNvPr>
              <p:cNvSpPr txBox="1"/>
              <p:nvPr/>
            </p:nvSpPr>
            <p:spPr>
              <a:xfrm>
                <a:off x="3985281" y="4316851"/>
                <a:ext cx="330092" cy="4607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B</a:t>
                </a:r>
              </a:p>
            </p:txBody>
          </p:sp>
        </p:grp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F43509C3-1EC9-1C43-913D-48A5FD03545B}"/>
                </a:ext>
              </a:extLst>
            </p:cNvPr>
            <p:cNvSpPr/>
            <p:nvPr/>
          </p:nvSpPr>
          <p:spPr>
            <a:xfrm>
              <a:off x="1213301" y="4647693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3EF9089C-35F2-CF40-B447-AB6D47C11722}"/>
                </a:ext>
              </a:extLst>
            </p:cNvPr>
            <p:cNvSpPr/>
            <p:nvPr/>
          </p:nvSpPr>
          <p:spPr>
            <a:xfrm>
              <a:off x="940913" y="3918723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261B508B-5215-A848-B903-9E99486CB58C}"/>
                </a:ext>
              </a:extLst>
            </p:cNvPr>
            <p:cNvSpPr/>
            <p:nvPr/>
          </p:nvSpPr>
          <p:spPr>
            <a:xfrm rot="20700000">
              <a:off x="2567387" y="2018713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D673C83B-BFA9-064A-9889-5B38F5963AE9}"/>
                </a:ext>
              </a:extLst>
            </p:cNvPr>
            <p:cNvSpPr/>
            <p:nvPr/>
          </p:nvSpPr>
          <p:spPr>
            <a:xfrm rot="20700000">
              <a:off x="2812902" y="2504050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D99B405A-2F21-8D46-8706-79F0EBE0BCD6}"/>
                </a:ext>
              </a:extLst>
            </p:cNvPr>
            <p:cNvSpPr/>
            <p:nvPr/>
          </p:nvSpPr>
          <p:spPr>
            <a:xfrm rot="20700000">
              <a:off x="3551087" y="3441178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9B76A362-5FDB-E54C-91B7-30F35CC3293A}"/>
                </a:ext>
              </a:extLst>
            </p:cNvPr>
            <p:cNvSpPr/>
            <p:nvPr/>
          </p:nvSpPr>
          <p:spPr>
            <a:xfrm>
              <a:off x="1649499" y="4369935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2" name="TextBox 151">
            <a:extLst>
              <a:ext uri="{FF2B5EF4-FFF2-40B4-BE49-F238E27FC236}">
                <a16:creationId xmlns:a16="http://schemas.microsoft.com/office/drawing/2014/main" id="{FC24A51C-8343-214F-AFED-B7E17BFDFBFC}"/>
              </a:ext>
            </a:extLst>
          </p:cNvPr>
          <p:cNvSpPr txBox="1"/>
          <p:nvPr/>
        </p:nvSpPr>
        <p:spPr>
          <a:xfrm>
            <a:off x="6675149" y="5406971"/>
            <a:ext cx="51346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 yields 4 points misclassified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B yields 1 points misclassified</a:t>
            </a:r>
          </a:p>
        </p:txBody>
      </p: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39BDEC71-0F67-8547-B975-510A1D4774E6}"/>
              </a:ext>
            </a:extLst>
          </p:cNvPr>
          <p:cNvGrpSpPr/>
          <p:nvPr/>
        </p:nvGrpSpPr>
        <p:grpSpPr>
          <a:xfrm>
            <a:off x="7975698" y="1694835"/>
            <a:ext cx="3247090" cy="3229836"/>
            <a:chOff x="6611549" y="1974980"/>
            <a:chExt cx="3247090" cy="3229836"/>
          </a:xfrm>
        </p:grpSpPr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542FCCCB-D9F9-DD4A-AE28-B68DC8822270}"/>
                </a:ext>
              </a:extLst>
            </p:cNvPr>
            <p:cNvSpPr/>
            <p:nvPr/>
          </p:nvSpPr>
          <p:spPr>
            <a:xfrm rot="20700000">
              <a:off x="7197588" y="2511523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7D7B698E-FD2E-DC47-91BC-A992472F49D0}"/>
                </a:ext>
              </a:extLst>
            </p:cNvPr>
            <p:cNvSpPr/>
            <p:nvPr/>
          </p:nvSpPr>
          <p:spPr>
            <a:xfrm rot="20700000">
              <a:off x="7370706" y="2237536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8BDFE5EA-E8BB-C345-AA7F-7164E0861EFF}"/>
                </a:ext>
              </a:extLst>
            </p:cNvPr>
            <p:cNvSpPr/>
            <p:nvPr/>
          </p:nvSpPr>
          <p:spPr>
            <a:xfrm rot="20700000">
              <a:off x="8488672" y="3344613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9184F5EA-1197-1945-89A2-7B50D2D39172}"/>
                </a:ext>
              </a:extLst>
            </p:cNvPr>
            <p:cNvSpPr/>
            <p:nvPr/>
          </p:nvSpPr>
          <p:spPr>
            <a:xfrm rot="20700000">
              <a:off x="9257639" y="3022015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8BE00642-AF8F-A14F-955D-69174EB15E73}"/>
                </a:ext>
              </a:extLst>
            </p:cNvPr>
            <p:cNvSpPr/>
            <p:nvPr/>
          </p:nvSpPr>
          <p:spPr>
            <a:xfrm rot="20700000">
              <a:off x="8134589" y="2970042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9A9A4916-06E3-7440-B6FC-4968304DB9C9}"/>
                </a:ext>
              </a:extLst>
            </p:cNvPr>
            <p:cNvSpPr/>
            <p:nvPr/>
          </p:nvSpPr>
          <p:spPr>
            <a:xfrm rot="20700000">
              <a:off x="8270263" y="3974486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B4E226E4-80A5-4D45-BA8D-FFC4974B019B}"/>
                </a:ext>
              </a:extLst>
            </p:cNvPr>
            <p:cNvSpPr/>
            <p:nvPr/>
          </p:nvSpPr>
          <p:spPr>
            <a:xfrm>
              <a:off x="6831500" y="3463784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B9EF3ECC-4A84-444D-8AB6-A9BEFA9A98A7}"/>
                </a:ext>
              </a:extLst>
            </p:cNvPr>
            <p:cNvSpPr/>
            <p:nvPr/>
          </p:nvSpPr>
          <p:spPr>
            <a:xfrm>
              <a:off x="7224278" y="4071130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4CE28338-1B29-E448-B5AD-E250FFBAA1AD}"/>
                </a:ext>
              </a:extLst>
            </p:cNvPr>
            <p:cNvSpPr/>
            <p:nvPr/>
          </p:nvSpPr>
          <p:spPr>
            <a:xfrm>
              <a:off x="7030106" y="4404045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361EB97-D4F0-2642-ABB5-8E124858732A}"/>
                </a:ext>
              </a:extLst>
            </p:cNvPr>
            <p:cNvSpPr/>
            <p:nvPr/>
          </p:nvSpPr>
          <p:spPr>
            <a:xfrm>
              <a:off x="7116213" y="3527769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D6472E20-860A-354F-B683-FA45710BCED6}"/>
                </a:ext>
              </a:extLst>
            </p:cNvPr>
            <p:cNvSpPr/>
            <p:nvPr/>
          </p:nvSpPr>
          <p:spPr>
            <a:xfrm>
              <a:off x="7665987" y="3968089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3519F3A8-BE04-3540-BDE1-A3AFD73EF64E}"/>
                </a:ext>
              </a:extLst>
            </p:cNvPr>
            <p:cNvSpPr/>
            <p:nvPr/>
          </p:nvSpPr>
          <p:spPr>
            <a:xfrm rot="20700000">
              <a:off x="8963609" y="2638431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E6C45227-7F6E-1F40-A10C-8DB1895040D2}"/>
                </a:ext>
              </a:extLst>
            </p:cNvPr>
            <p:cNvSpPr/>
            <p:nvPr/>
          </p:nvSpPr>
          <p:spPr>
            <a:xfrm>
              <a:off x="6949546" y="3139811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30E5E19E-EA4C-0C49-ABB0-A7987D910B45}"/>
                </a:ext>
              </a:extLst>
            </p:cNvPr>
            <p:cNvGrpSpPr/>
            <p:nvPr/>
          </p:nvGrpSpPr>
          <p:grpSpPr>
            <a:xfrm>
              <a:off x="6611549" y="1979445"/>
              <a:ext cx="3247090" cy="3225371"/>
              <a:chOff x="1068283" y="1991985"/>
              <a:chExt cx="3247090" cy="3225371"/>
            </a:xfrm>
          </p:grpSpPr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54CB5321-B4DA-BF4F-88A8-BCE44E0D0474}"/>
                  </a:ext>
                </a:extLst>
              </p:cNvPr>
              <p:cNvCxnSpPr>
                <a:cxnSpLocks/>
                <a:endCxn id="183" idx="1"/>
              </p:cNvCxnSpPr>
              <p:nvPr/>
            </p:nvCxnSpPr>
            <p:spPr>
              <a:xfrm>
                <a:off x="1068283" y="2621858"/>
                <a:ext cx="2916998" cy="1925383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3F813346-A9E2-864E-9313-E082FB002A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7813" y="1991985"/>
                <a:ext cx="383153" cy="2994982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F473D11A-75D2-B049-ABDD-29895AA278E5}"/>
                  </a:ext>
                </a:extLst>
              </p:cNvPr>
              <p:cNvSpPr txBox="1"/>
              <p:nvPr/>
            </p:nvSpPr>
            <p:spPr>
              <a:xfrm>
                <a:off x="2537209" y="4756577"/>
                <a:ext cx="341778" cy="4607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A</a:t>
                </a:r>
              </a:p>
            </p:txBody>
          </p: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14F806CB-C73B-2D40-BA96-1F1DC5AA0951}"/>
                  </a:ext>
                </a:extLst>
              </p:cNvPr>
              <p:cNvSpPr txBox="1"/>
              <p:nvPr/>
            </p:nvSpPr>
            <p:spPr>
              <a:xfrm>
                <a:off x="3985281" y="4316851"/>
                <a:ext cx="330092" cy="4607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B</a:t>
                </a:r>
              </a:p>
            </p:txBody>
          </p:sp>
        </p:grp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30FB2088-D40E-7543-888D-A71C48627F9D}"/>
                </a:ext>
              </a:extLst>
            </p:cNvPr>
            <p:cNvSpPr/>
            <p:nvPr/>
          </p:nvSpPr>
          <p:spPr>
            <a:xfrm>
              <a:off x="8128105" y="4413166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A96BE672-2619-AB45-BB0F-04939A0F9324}"/>
                </a:ext>
              </a:extLst>
            </p:cNvPr>
            <p:cNvSpPr/>
            <p:nvPr/>
          </p:nvSpPr>
          <p:spPr>
            <a:xfrm>
              <a:off x="7446305" y="3525083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E11CFA50-DB4B-764B-85D9-B22A5175D227}"/>
                </a:ext>
              </a:extLst>
            </p:cNvPr>
            <p:cNvSpPr/>
            <p:nvPr/>
          </p:nvSpPr>
          <p:spPr>
            <a:xfrm rot="20700000">
              <a:off x="6738575" y="1974980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5D5FEDD9-774F-8647-9D8F-8B0313CF3FEF}"/>
                </a:ext>
              </a:extLst>
            </p:cNvPr>
            <p:cNvSpPr/>
            <p:nvPr/>
          </p:nvSpPr>
          <p:spPr>
            <a:xfrm rot="20700000">
              <a:off x="7910441" y="2674388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B356F236-5752-E442-A56B-B1538F01C936}"/>
                </a:ext>
              </a:extLst>
            </p:cNvPr>
            <p:cNvSpPr/>
            <p:nvPr/>
          </p:nvSpPr>
          <p:spPr>
            <a:xfrm rot="20700000">
              <a:off x="8592056" y="2459512"/>
              <a:ext cx="201168" cy="20116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21CCD381-52CE-864F-8606-ABA4E914886C}"/>
                </a:ext>
              </a:extLst>
            </p:cNvPr>
            <p:cNvSpPr/>
            <p:nvPr/>
          </p:nvSpPr>
          <p:spPr>
            <a:xfrm>
              <a:off x="6657676" y="4168767"/>
              <a:ext cx="201168" cy="201168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5" name="TextBox 194">
            <a:extLst>
              <a:ext uri="{FF2B5EF4-FFF2-40B4-BE49-F238E27FC236}">
                <a16:creationId xmlns:a16="http://schemas.microsoft.com/office/drawing/2014/main" id="{E10C303E-AD45-8A49-96B9-CEE0F873718A}"/>
              </a:ext>
            </a:extLst>
          </p:cNvPr>
          <p:cNvSpPr txBox="1"/>
          <p:nvPr/>
        </p:nvSpPr>
        <p:spPr>
          <a:xfrm>
            <a:off x="360563" y="5275431"/>
            <a:ext cx="2384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Training points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DEBD24E5-FED9-E54C-BD48-BD57C6BD6662}"/>
              </a:ext>
            </a:extLst>
          </p:cNvPr>
          <p:cNvSpPr txBox="1"/>
          <p:nvPr/>
        </p:nvSpPr>
        <p:spPr>
          <a:xfrm>
            <a:off x="6754436" y="4930410"/>
            <a:ext cx="44083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New set of unseen points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A04DE5E2-1BAB-B74A-8779-55C123CD6A60}"/>
              </a:ext>
            </a:extLst>
          </p:cNvPr>
          <p:cNvSpPr txBox="1"/>
          <p:nvPr/>
        </p:nvSpPr>
        <p:spPr>
          <a:xfrm>
            <a:off x="334024" y="5832886"/>
            <a:ext cx="5259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Which hyperplane is better A or B?</a:t>
            </a:r>
          </a:p>
        </p:txBody>
      </p:sp>
    </p:spTree>
    <p:extLst>
      <p:ext uri="{BB962C8B-B14F-4D97-AF65-F5344CB8AC3E}">
        <p14:creationId xmlns:p14="http://schemas.microsoft.com/office/powerpoint/2010/main" val="1955023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0BB8-0EEE-CC47-AFF3-DDCEC43EC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Maximum margin separating hyperplane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A04DE5E2-1BAB-B74A-8779-55C123CD6A60}"/>
              </a:ext>
            </a:extLst>
          </p:cNvPr>
          <p:cNvSpPr txBox="1"/>
          <p:nvPr/>
        </p:nvSpPr>
        <p:spPr>
          <a:xfrm>
            <a:off x="6385936" y="4802669"/>
            <a:ext cx="549400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Why is B better than A?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 margin is small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B margin is large</a:t>
            </a:r>
          </a:p>
          <a:p>
            <a:r>
              <a:rPr lang="en-US" sz="2800" dirty="0"/>
              <a:t>Larger margin = more room for error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5F99C9F-3ADA-5943-9342-E9FD780B652A}"/>
              </a:ext>
            </a:extLst>
          </p:cNvPr>
          <p:cNvSpPr txBox="1"/>
          <p:nvPr/>
        </p:nvSpPr>
        <p:spPr>
          <a:xfrm>
            <a:off x="551546" y="1622240"/>
            <a:ext cx="53580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The margin is the total distance that we can shift the normalized separating hyperplane without misclassifying any point.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Mathematical formulation: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0231DF3-6E1C-814C-AFEB-6B4E2EC0C201}"/>
              </a:ext>
            </a:extLst>
          </p:cNvPr>
          <p:cNvGrpSpPr/>
          <p:nvPr/>
        </p:nvGrpSpPr>
        <p:grpSpPr>
          <a:xfrm>
            <a:off x="6570193" y="1515587"/>
            <a:ext cx="4576927" cy="3225371"/>
            <a:chOff x="5836952" y="1515587"/>
            <a:chExt cx="4576927" cy="322537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4C81A2F-5EE7-CB49-8800-3BD732F8AA6E}"/>
                </a:ext>
              </a:extLst>
            </p:cNvPr>
            <p:cNvGrpSpPr/>
            <p:nvPr/>
          </p:nvGrpSpPr>
          <p:grpSpPr>
            <a:xfrm>
              <a:off x="6546891" y="1515587"/>
              <a:ext cx="3866988" cy="3225371"/>
              <a:chOff x="6546891" y="1515587"/>
              <a:chExt cx="3866988" cy="3225371"/>
            </a:xfrm>
          </p:grpSpPr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256983EA-221B-E84A-BAA1-256FA746CEA2}"/>
                  </a:ext>
                </a:extLst>
              </p:cNvPr>
              <p:cNvGrpSpPr/>
              <p:nvPr/>
            </p:nvGrpSpPr>
            <p:grpSpPr>
              <a:xfrm>
                <a:off x="6546891" y="1515587"/>
                <a:ext cx="3866988" cy="3225371"/>
                <a:chOff x="637032" y="1991985"/>
                <a:chExt cx="3866988" cy="3225371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E3B343FD-0018-1743-8F88-E6BA2CEEA7B5}"/>
                    </a:ext>
                  </a:extLst>
                </p:cNvPr>
                <p:cNvSpPr/>
                <p:nvPr/>
              </p:nvSpPr>
              <p:spPr>
                <a:xfrm rot="20700000">
                  <a:off x="2266065" y="2467064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58289D77-8BAF-6849-936E-AB636BD01A93}"/>
                    </a:ext>
                  </a:extLst>
                </p:cNvPr>
                <p:cNvSpPr/>
                <p:nvPr/>
              </p:nvSpPr>
              <p:spPr>
                <a:xfrm rot="20700000">
                  <a:off x="2592458" y="2882681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3F6AEC0B-B128-774C-81D6-0BB43DBA5614}"/>
                    </a:ext>
                  </a:extLst>
                </p:cNvPr>
                <p:cNvSpPr/>
                <p:nvPr/>
              </p:nvSpPr>
              <p:spPr>
                <a:xfrm rot="20700000">
                  <a:off x="2959208" y="3166916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2DF76726-DD1C-1B40-AC0D-8695D36508DC}"/>
                    </a:ext>
                  </a:extLst>
                </p:cNvPr>
                <p:cNvSpPr/>
                <p:nvPr/>
              </p:nvSpPr>
              <p:spPr>
                <a:xfrm rot="20700000">
                  <a:off x="3614796" y="2504049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45389D5F-E172-4B40-9497-CE2EF405E2BA}"/>
                    </a:ext>
                  </a:extLst>
                </p:cNvPr>
                <p:cNvSpPr/>
                <p:nvPr/>
              </p:nvSpPr>
              <p:spPr>
                <a:xfrm rot="20700000">
                  <a:off x="3066511" y="2173887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EAC3B9FD-ECFE-F04F-A8AC-DBDDFF428F85}"/>
                    </a:ext>
                  </a:extLst>
                </p:cNvPr>
                <p:cNvSpPr/>
                <p:nvPr/>
              </p:nvSpPr>
              <p:spPr>
                <a:xfrm rot="20700000">
                  <a:off x="4302852" y="3221424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C014B0D4-7464-544C-BC92-C12897C2BDB2}"/>
                    </a:ext>
                  </a:extLst>
                </p:cNvPr>
                <p:cNvSpPr/>
                <p:nvPr/>
              </p:nvSpPr>
              <p:spPr>
                <a:xfrm>
                  <a:off x="930875" y="2920940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A8814366-D86A-4D4F-8347-4A0C0BDA225B}"/>
                    </a:ext>
                  </a:extLst>
                </p:cNvPr>
                <p:cNvSpPr/>
                <p:nvPr/>
              </p:nvSpPr>
              <p:spPr>
                <a:xfrm>
                  <a:off x="862717" y="4424400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378DC525-84F9-BC48-BB98-B72B0F0C24B1}"/>
                    </a:ext>
                  </a:extLst>
                </p:cNvPr>
                <p:cNvSpPr/>
                <p:nvPr/>
              </p:nvSpPr>
              <p:spPr>
                <a:xfrm>
                  <a:off x="1439703" y="3513061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C3C7E256-53B6-E445-988A-4026D512AB7E}"/>
                    </a:ext>
                  </a:extLst>
                </p:cNvPr>
                <p:cNvSpPr/>
                <p:nvPr/>
              </p:nvSpPr>
              <p:spPr>
                <a:xfrm>
                  <a:off x="637032" y="3328053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F56919C8-567C-3645-A808-8B265DF232FD}"/>
                    </a:ext>
                  </a:extLst>
                </p:cNvPr>
                <p:cNvSpPr/>
                <p:nvPr/>
              </p:nvSpPr>
              <p:spPr>
                <a:xfrm>
                  <a:off x="2122721" y="3980629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CCE50857-CB73-1C48-A21C-16395F630213}"/>
                    </a:ext>
                  </a:extLst>
                </p:cNvPr>
                <p:cNvSpPr/>
                <p:nvPr/>
              </p:nvSpPr>
              <p:spPr>
                <a:xfrm rot="20700000">
                  <a:off x="3152848" y="2825631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50A74212-5768-6A4E-BB43-998EE5998604}"/>
                    </a:ext>
                  </a:extLst>
                </p:cNvPr>
                <p:cNvSpPr/>
                <p:nvPr/>
              </p:nvSpPr>
              <p:spPr>
                <a:xfrm>
                  <a:off x="2119340" y="4671722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59" name="Group 158">
                  <a:extLst>
                    <a:ext uri="{FF2B5EF4-FFF2-40B4-BE49-F238E27FC236}">
                      <a16:creationId xmlns:a16="http://schemas.microsoft.com/office/drawing/2014/main" id="{836271A4-BD98-3A4D-BE14-7F1F413CF5B5}"/>
                    </a:ext>
                  </a:extLst>
                </p:cNvPr>
                <p:cNvGrpSpPr/>
                <p:nvPr/>
              </p:nvGrpSpPr>
              <p:grpSpPr>
                <a:xfrm>
                  <a:off x="1052467" y="1991985"/>
                  <a:ext cx="3262906" cy="3225371"/>
                  <a:chOff x="1052467" y="1991985"/>
                  <a:chExt cx="3262906" cy="3225371"/>
                </a:xfrm>
              </p:grpSpPr>
              <p:cxnSp>
                <p:nvCxnSpPr>
                  <p:cNvPr id="56" name="Straight Connector 55">
                    <a:extLst>
                      <a:ext uri="{FF2B5EF4-FFF2-40B4-BE49-F238E27FC236}">
                        <a16:creationId xmlns:a16="http://schemas.microsoft.com/office/drawing/2014/main" id="{955F5BC2-99EB-0347-810D-350D76D5C4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52467" y="2506686"/>
                    <a:ext cx="2916998" cy="1925383"/>
                  </a:xfrm>
                  <a:prstGeom prst="line">
                    <a:avLst/>
                  </a:prstGeom>
                  <a:ln w="349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Connector 71">
                    <a:extLst>
                      <a:ext uri="{FF2B5EF4-FFF2-40B4-BE49-F238E27FC236}">
                        <a16:creationId xmlns:a16="http://schemas.microsoft.com/office/drawing/2014/main" id="{F4796B85-1A64-4245-A814-C0F6B72F812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7813" y="1991985"/>
                    <a:ext cx="383153" cy="2994982"/>
                  </a:xfrm>
                  <a:prstGeom prst="line">
                    <a:avLst/>
                  </a:prstGeom>
                  <a:ln w="349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00BD5C97-8DC5-5A45-B6A0-3576AF53FFF9}"/>
                      </a:ext>
                    </a:extLst>
                  </p:cNvPr>
                  <p:cNvSpPr txBox="1"/>
                  <p:nvPr/>
                </p:nvSpPr>
                <p:spPr>
                  <a:xfrm>
                    <a:off x="2537209" y="4756577"/>
                    <a:ext cx="341778" cy="46077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/>
                      <a:t>A</a:t>
                    </a:r>
                  </a:p>
                </p:txBody>
              </p:sp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9B05363B-98BA-344E-BE23-C0C36CA68B03}"/>
                      </a:ext>
                    </a:extLst>
                  </p:cNvPr>
                  <p:cNvSpPr txBox="1"/>
                  <p:nvPr/>
                </p:nvSpPr>
                <p:spPr>
                  <a:xfrm>
                    <a:off x="3985281" y="4316851"/>
                    <a:ext cx="330092" cy="46077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/>
                      <a:t>B</a:t>
                    </a:r>
                  </a:p>
                </p:txBody>
              </p:sp>
            </p:grp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F43509C3-1EC9-1C43-913D-48A5FD03545B}"/>
                    </a:ext>
                  </a:extLst>
                </p:cNvPr>
                <p:cNvSpPr/>
                <p:nvPr/>
              </p:nvSpPr>
              <p:spPr>
                <a:xfrm>
                  <a:off x="1213301" y="4647693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3EF9089C-35F2-CF40-B447-AB6D47C11722}"/>
                    </a:ext>
                  </a:extLst>
                </p:cNvPr>
                <p:cNvSpPr/>
                <p:nvPr/>
              </p:nvSpPr>
              <p:spPr>
                <a:xfrm>
                  <a:off x="940913" y="3918723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261B508B-5215-A848-B903-9E99486CB58C}"/>
                    </a:ext>
                  </a:extLst>
                </p:cNvPr>
                <p:cNvSpPr/>
                <p:nvPr/>
              </p:nvSpPr>
              <p:spPr>
                <a:xfrm rot="20700000">
                  <a:off x="2567387" y="2018713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D673C83B-BFA9-064A-9889-5B38F5963AE9}"/>
                    </a:ext>
                  </a:extLst>
                </p:cNvPr>
                <p:cNvSpPr/>
                <p:nvPr/>
              </p:nvSpPr>
              <p:spPr>
                <a:xfrm rot="20700000">
                  <a:off x="2812902" y="2504050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D99B405A-2F21-8D46-8706-79F0EBE0BCD6}"/>
                    </a:ext>
                  </a:extLst>
                </p:cNvPr>
                <p:cNvSpPr/>
                <p:nvPr/>
              </p:nvSpPr>
              <p:spPr>
                <a:xfrm rot="20700000">
                  <a:off x="3551087" y="3441178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9B76A362-5FDB-E54C-91B7-30F35CC3293A}"/>
                    </a:ext>
                  </a:extLst>
                </p:cNvPr>
                <p:cNvSpPr/>
                <p:nvPr/>
              </p:nvSpPr>
              <p:spPr>
                <a:xfrm>
                  <a:off x="1649499" y="4369935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BD546AC3-ED39-6441-9C4F-5D5F92F440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18213" y="2195686"/>
                <a:ext cx="2916998" cy="1925383"/>
              </a:xfrm>
              <a:prstGeom prst="line">
                <a:avLst/>
              </a:prstGeom>
              <a:ln w="34925">
                <a:solidFill>
                  <a:schemeClr val="tx1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14BAD5DF-495D-5042-A7D1-A122CEAE6D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31890" y="1640091"/>
                <a:ext cx="2916998" cy="1925383"/>
              </a:xfrm>
              <a:prstGeom prst="line">
                <a:avLst/>
              </a:prstGeom>
              <a:ln w="34925">
                <a:solidFill>
                  <a:schemeClr val="tx1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Arrow Connector 3">
                <a:extLst>
                  <a:ext uri="{FF2B5EF4-FFF2-40B4-BE49-F238E27FC236}">
                    <a16:creationId xmlns:a16="http://schemas.microsoft.com/office/drawing/2014/main" id="{EC380AAA-5546-9D4D-9A29-AB3BA9570D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10421" y="1679510"/>
                <a:ext cx="425663" cy="562774"/>
              </a:xfrm>
              <a:prstGeom prst="straightConnector1">
                <a:avLst/>
              </a:prstGeom>
              <a:ln w="50800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234AAD0-6227-DC44-AB3F-9AEB832BAEE8}"/>
                </a:ext>
              </a:extLst>
            </p:cNvPr>
            <p:cNvSpPr/>
            <p:nvPr/>
          </p:nvSpPr>
          <p:spPr>
            <a:xfrm>
              <a:off x="5836952" y="1515587"/>
              <a:ext cx="121116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=margin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F752E769-C2C9-574B-87A5-9D4B8F686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6968" y="1623003"/>
            <a:ext cx="216562" cy="2707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B6206A-B2A9-6E41-AA93-9C583AD6D3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7562" y="3974332"/>
            <a:ext cx="3076039" cy="266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771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0BF771-E69F-6742-98E2-ED5EF0C31A46}"/>
              </a:ext>
            </a:extLst>
          </p:cNvPr>
          <p:cNvSpPr/>
          <p:nvPr/>
        </p:nvSpPr>
        <p:spPr>
          <a:xfrm>
            <a:off x="2873829" y="4280179"/>
            <a:ext cx="2649893" cy="7210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AC0BB8-0EEE-CC47-AFF3-DDCEC43EC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Maximum margin separating hyperplane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A04DE5E2-1BAB-B74A-8779-55C123CD6A60}"/>
              </a:ext>
            </a:extLst>
          </p:cNvPr>
          <p:cNvSpPr txBox="1"/>
          <p:nvPr/>
        </p:nvSpPr>
        <p:spPr>
          <a:xfrm>
            <a:off x="6385936" y="4802669"/>
            <a:ext cx="549400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Why is B better than A?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 margin is small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B margin is large</a:t>
            </a:r>
          </a:p>
          <a:p>
            <a:r>
              <a:rPr lang="en-US" sz="2800" dirty="0"/>
              <a:t>Larger margin = more room for error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5F99C9F-3ADA-5943-9342-E9FD780B652A}"/>
              </a:ext>
            </a:extLst>
          </p:cNvPr>
          <p:cNvSpPr txBox="1"/>
          <p:nvPr/>
        </p:nvSpPr>
        <p:spPr>
          <a:xfrm>
            <a:off x="551546" y="1622240"/>
            <a:ext cx="53580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The margin is the total distance that we can shift the </a:t>
            </a:r>
            <a:r>
              <a:rPr lang="en-US" sz="2400" b="1" dirty="0">
                <a:solidFill>
                  <a:srgbClr val="FF0000"/>
                </a:solidFill>
              </a:rPr>
              <a:t>normalized</a:t>
            </a:r>
            <a:r>
              <a:rPr lang="en-US" sz="2400" dirty="0"/>
              <a:t> separating hyperplane without misclassifying any point.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Mathematical formulation: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0231DF3-6E1C-814C-AFEB-6B4E2EC0C201}"/>
              </a:ext>
            </a:extLst>
          </p:cNvPr>
          <p:cNvGrpSpPr/>
          <p:nvPr/>
        </p:nvGrpSpPr>
        <p:grpSpPr>
          <a:xfrm>
            <a:off x="6570193" y="1515587"/>
            <a:ext cx="4576927" cy="3225371"/>
            <a:chOff x="5836952" y="1515587"/>
            <a:chExt cx="4576927" cy="322537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4C81A2F-5EE7-CB49-8800-3BD732F8AA6E}"/>
                </a:ext>
              </a:extLst>
            </p:cNvPr>
            <p:cNvGrpSpPr/>
            <p:nvPr/>
          </p:nvGrpSpPr>
          <p:grpSpPr>
            <a:xfrm>
              <a:off x="6546891" y="1515587"/>
              <a:ext cx="3866988" cy="3225371"/>
              <a:chOff x="6546891" y="1515587"/>
              <a:chExt cx="3866988" cy="3225371"/>
            </a:xfrm>
          </p:grpSpPr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256983EA-221B-E84A-BAA1-256FA746CEA2}"/>
                  </a:ext>
                </a:extLst>
              </p:cNvPr>
              <p:cNvGrpSpPr/>
              <p:nvPr/>
            </p:nvGrpSpPr>
            <p:grpSpPr>
              <a:xfrm>
                <a:off x="6546891" y="1515587"/>
                <a:ext cx="3866988" cy="3225371"/>
                <a:chOff x="637032" y="1991985"/>
                <a:chExt cx="3866988" cy="3225371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E3B343FD-0018-1743-8F88-E6BA2CEEA7B5}"/>
                    </a:ext>
                  </a:extLst>
                </p:cNvPr>
                <p:cNvSpPr/>
                <p:nvPr/>
              </p:nvSpPr>
              <p:spPr>
                <a:xfrm rot="20700000">
                  <a:off x="2266065" y="2467064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58289D77-8BAF-6849-936E-AB636BD01A93}"/>
                    </a:ext>
                  </a:extLst>
                </p:cNvPr>
                <p:cNvSpPr/>
                <p:nvPr/>
              </p:nvSpPr>
              <p:spPr>
                <a:xfrm rot="20700000">
                  <a:off x="2592458" y="2882681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3F6AEC0B-B128-774C-81D6-0BB43DBA5614}"/>
                    </a:ext>
                  </a:extLst>
                </p:cNvPr>
                <p:cNvSpPr/>
                <p:nvPr/>
              </p:nvSpPr>
              <p:spPr>
                <a:xfrm rot="20700000">
                  <a:off x="2959208" y="3166916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2DF76726-DD1C-1B40-AC0D-8695D36508DC}"/>
                    </a:ext>
                  </a:extLst>
                </p:cNvPr>
                <p:cNvSpPr/>
                <p:nvPr/>
              </p:nvSpPr>
              <p:spPr>
                <a:xfrm rot="20700000">
                  <a:off x="3614796" y="2504049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45389D5F-E172-4B40-9497-CE2EF405E2BA}"/>
                    </a:ext>
                  </a:extLst>
                </p:cNvPr>
                <p:cNvSpPr/>
                <p:nvPr/>
              </p:nvSpPr>
              <p:spPr>
                <a:xfrm rot="20700000">
                  <a:off x="3066511" y="2173887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EAC3B9FD-ECFE-F04F-A8AC-DBDDFF428F85}"/>
                    </a:ext>
                  </a:extLst>
                </p:cNvPr>
                <p:cNvSpPr/>
                <p:nvPr/>
              </p:nvSpPr>
              <p:spPr>
                <a:xfrm rot="20700000">
                  <a:off x="4302852" y="3221424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C014B0D4-7464-544C-BC92-C12897C2BDB2}"/>
                    </a:ext>
                  </a:extLst>
                </p:cNvPr>
                <p:cNvSpPr/>
                <p:nvPr/>
              </p:nvSpPr>
              <p:spPr>
                <a:xfrm>
                  <a:off x="930875" y="2920940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A8814366-D86A-4D4F-8347-4A0C0BDA225B}"/>
                    </a:ext>
                  </a:extLst>
                </p:cNvPr>
                <p:cNvSpPr/>
                <p:nvPr/>
              </p:nvSpPr>
              <p:spPr>
                <a:xfrm>
                  <a:off x="862717" y="4424400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378DC525-84F9-BC48-BB98-B72B0F0C24B1}"/>
                    </a:ext>
                  </a:extLst>
                </p:cNvPr>
                <p:cNvSpPr/>
                <p:nvPr/>
              </p:nvSpPr>
              <p:spPr>
                <a:xfrm>
                  <a:off x="1439703" y="3513061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C3C7E256-53B6-E445-988A-4026D512AB7E}"/>
                    </a:ext>
                  </a:extLst>
                </p:cNvPr>
                <p:cNvSpPr/>
                <p:nvPr/>
              </p:nvSpPr>
              <p:spPr>
                <a:xfrm>
                  <a:off x="637032" y="3328053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F56919C8-567C-3645-A808-8B265DF232FD}"/>
                    </a:ext>
                  </a:extLst>
                </p:cNvPr>
                <p:cNvSpPr/>
                <p:nvPr/>
              </p:nvSpPr>
              <p:spPr>
                <a:xfrm>
                  <a:off x="2122721" y="3980629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CCE50857-CB73-1C48-A21C-16395F630213}"/>
                    </a:ext>
                  </a:extLst>
                </p:cNvPr>
                <p:cNvSpPr/>
                <p:nvPr/>
              </p:nvSpPr>
              <p:spPr>
                <a:xfrm rot="20700000">
                  <a:off x="3152848" y="2825631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50A74212-5768-6A4E-BB43-998EE5998604}"/>
                    </a:ext>
                  </a:extLst>
                </p:cNvPr>
                <p:cNvSpPr/>
                <p:nvPr/>
              </p:nvSpPr>
              <p:spPr>
                <a:xfrm>
                  <a:off x="2119340" y="4671722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59" name="Group 158">
                  <a:extLst>
                    <a:ext uri="{FF2B5EF4-FFF2-40B4-BE49-F238E27FC236}">
                      <a16:creationId xmlns:a16="http://schemas.microsoft.com/office/drawing/2014/main" id="{836271A4-BD98-3A4D-BE14-7F1F413CF5B5}"/>
                    </a:ext>
                  </a:extLst>
                </p:cNvPr>
                <p:cNvGrpSpPr/>
                <p:nvPr/>
              </p:nvGrpSpPr>
              <p:grpSpPr>
                <a:xfrm>
                  <a:off x="1052467" y="1991985"/>
                  <a:ext cx="3262906" cy="3225371"/>
                  <a:chOff x="1052467" y="1991985"/>
                  <a:chExt cx="3262906" cy="3225371"/>
                </a:xfrm>
              </p:grpSpPr>
              <p:cxnSp>
                <p:nvCxnSpPr>
                  <p:cNvPr id="56" name="Straight Connector 55">
                    <a:extLst>
                      <a:ext uri="{FF2B5EF4-FFF2-40B4-BE49-F238E27FC236}">
                        <a16:creationId xmlns:a16="http://schemas.microsoft.com/office/drawing/2014/main" id="{955F5BC2-99EB-0347-810D-350D76D5C4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52467" y="2506686"/>
                    <a:ext cx="2916998" cy="1925383"/>
                  </a:xfrm>
                  <a:prstGeom prst="line">
                    <a:avLst/>
                  </a:prstGeom>
                  <a:ln w="349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Connector 71">
                    <a:extLst>
                      <a:ext uri="{FF2B5EF4-FFF2-40B4-BE49-F238E27FC236}">
                        <a16:creationId xmlns:a16="http://schemas.microsoft.com/office/drawing/2014/main" id="{F4796B85-1A64-4245-A814-C0F6B72F812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7813" y="1991985"/>
                    <a:ext cx="383153" cy="2994982"/>
                  </a:xfrm>
                  <a:prstGeom prst="line">
                    <a:avLst/>
                  </a:prstGeom>
                  <a:ln w="349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00BD5C97-8DC5-5A45-B6A0-3576AF53FFF9}"/>
                      </a:ext>
                    </a:extLst>
                  </p:cNvPr>
                  <p:cNvSpPr txBox="1"/>
                  <p:nvPr/>
                </p:nvSpPr>
                <p:spPr>
                  <a:xfrm>
                    <a:off x="2537209" y="4756577"/>
                    <a:ext cx="341778" cy="46077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/>
                      <a:t>A</a:t>
                    </a:r>
                  </a:p>
                </p:txBody>
              </p:sp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9B05363B-98BA-344E-BE23-C0C36CA68B03}"/>
                      </a:ext>
                    </a:extLst>
                  </p:cNvPr>
                  <p:cNvSpPr txBox="1"/>
                  <p:nvPr/>
                </p:nvSpPr>
                <p:spPr>
                  <a:xfrm>
                    <a:off x="3985281" y="4316851"/>
                    <a:ext cx="330092" cy="46077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/>
                      <a:t>B</a:t>
                    </a:r>
                  </a:p>
                </p:txBody>
              </p:sp>
            </p:grp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F43509C3-1EC9-1C43-913D-48A5FD03545B}"/>
                    </a:ext>
                  </a:extLst>
                </p:cNvPr>
                <p:cNvSpPr/>
                <p:nvPr/>
              </p:nvSpPr>
              <p:spPr>
                <a:xfrm>
                  <a:off x="1213301" y="4647693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3EF9089C-35F2-CF40-B447-AB6D47C11722}"/>
                    </a:ext>
                  </a:extLst>
                </p:cNvPr>
                <p:cNvSpPr/>
                <p:nvPr/>
              </p:nvSpPr>
              <p:spPr>
                <a:xfrm>
                  <a:off x="940913" y="3918723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261B508B-5215-A848-B903-9E99486CB58C}"/>
                    </a:ext>
                  </a:extLst>
                </p:cNvPr>
                <p:cNvSpPr/>
                <p:nvPr/>
              </p:nvSpPr>
              <p:spPr>
                <a:xfrm rot="20700000">
                  <a:off x="2567387" y="2018713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D673C83B-BFA9-064A-9889-5B38F5963AE9}"/>
                    </a:ext>
                  </a:extLst>
                </p:cNvPr>
                <p:cNvSpPr/>
                <p:nvPr/>
              </p:nvSpPr>
              <p:spPr>
                <a:xfrm rot="20700000">
                  <a:off x="2812902" y="2504050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D99B405A-2F21-8D46-8706-79F0EBE0BCD6}"/>
                    </a:ext>
                  </a:extLst>
                </p:cNvPr>
                <p:cNvSpPr/>
                <p:nvPr/>
              </p:nvSpPr>
              <p:spPr>
                <a:xfrm rot="20700000">
                  <a:off x="3551087" y="3441178"/>
                  <a:ext cx="201168" cy="201168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9B76A362-5FDB-E54C-91B7-30F35CC3293A}"/>
                    </a:ext>
                  </a:extLst>
                </p:cNvPr>
                <p:cNvSpPr/>
                <p:nvPr/>
              </p:nvSpPr>
              <p:spPr>
                <a:xfrm>
                  <a:off x="1649499" y="4369935"/>
                  <a:ext cx="201168" cy="2011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BD546AC3-ED39-6441-9C4F-5D5F92F440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18213" y="2195686"/>
                <a:ext cx="2916998" cy="1925383"/>
              </a:xfrm>
              <a:prstGeom prst="line">
                <a:avLst/>
              </a:prstGeom>
              <a:ln w="34925">
                <a:solidFill>
                  <a:schemeClr val="tx1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14BAD5DF-495D-5042-A7D1-A122CEAE6D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31890" y="1640091"/>
                <a:ext cx="2916998" cy="1925383"/>
              </a:xfrm>
              <a:prstGeom prst="line">
                <a:avLst/>
              </a:prstGeom>
              <a:ln w="34925">
                <a:solidFill>
                  <a:schemeClr val="tx1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Arrow Connector 3">
                <a:extLst>
                  <a:ext uri="{FF2B5EF4-FFF2-40B4-BE49-F238E27FC236}">
                    <a16:creationId xmlns:a16="http://schemas.microsoft.com/office/drawing/2014/main" id="{EC380AAA-5546-9D4D-9A29-AB3BA9570D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10421" y="1679510"/>
                <a:ext cx="425663" cy="562774"/>
              </a:xfrm>
              <a:prstGeom prst="straightConnector1">
                <a:avLst/>
              </a:prstGeom>
              <a:ln w="50800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234AAD0-6227-DC44-AB3F-9AEB832BAEE8}"/>
                </a:ext>
              </a:extLst>
            </p:cNvPr>
            <p:cNvSpPr/>
            <p:nvPr/>
          </p:nvSpPr>
          <p:spPr>
            <a:xfrm>
              <a:off x="5836952" y="1515587"/>
              <a:ext cx="121116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=margin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F752E769-C2C9-574B-87A5-9D4B8F686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6968" y="1623003"/>
            <a:ext cx="216562" cy="2707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B6206A-B2A9-6E41-AA93-9C583AD6D3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7562" y="3974332"/>
            <a:ext cx="3076039" cy="266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04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07742-1F82-614E-9698-DC784D200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Derivation of quadratic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4BF2A-206D-6542-93A7-DC29E3FD9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8881"/>
            <a:ext cx="10515600" cy="456808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Lets convert the previous problem into a quadratic program: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1C5BA9-626B-054F-91B4-1D6AFD12B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868" y="5453254"/>
            <a:ext cx="1140263" cy="792091"/>
          </a:xfrm>
          <a:prstGeom prst="rect">
            <a:avLst/>
          </a:prstGeom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E6BCF644-A5AE-3142-860D-21F7A00AE27A}"/>
              </a:ext>
            </a:extLst>
          </p:cNvPr>
          <p:cNvSpPr/>
          <p:nvPr/>
        </p:nvSpPr>
        <p:spPr>
          <a:xfrm>
            <a:off x="1158365" y="4630126"/>
            <a:ext cx="1879423" cy="103766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Substituting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1DB3C714-4DFF-9D43-BD1B-83FD8AA354A2}"/>
              </a:ext>
            </a:extLst>
          </p:cNvPr>
          <p:cNvSpPr/>
          <p:nvPr/>
        </p:nvSpPr>
        <p:spPr>
          <a:xfrm>
            <a:off x="3836730" y="2592729"/>
            <a:ext cx="2155561" cy="1119072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Divide by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1CC3CBF-0F05-FB4A-8E99-1DC23F8A864E}"/>
              </a:ext>
            </a:extLst>
          </p:cNvPr>
          <p:cNvGrpSpPr/>
          <p:nvPr/>
        </p:nvGrpSpPr>
        <p:grpSpPr>
          <a:xfrm>
            <a:off x="5840061" y="4572204"/>
            <a:ext cx="2504746" cy="1880362"/>
            <a:chOff x="6028319" y="4572204"/>
            <a:chExt cx="2504746" cy="1880362"/>
          </a:xfrm>
        </p:grpSpPr>
        <p:sp>
          <p:nvSpPr>
            <p:cNvPr id="13" name="Right Arrow 12">
              <a:extLst>
                <a:ext uri="{FF2B5EF4-FFF2-40B4-BE49-F238E27FC236}">
                  <a16:creationId xmlns:a16="http://schemas.microsoft.com/office/drawing/2014/main" id="{104C57AE-24DC-2047-9B72-2C76C148F7C6}"/>
                </a:ext>
              </a:extLst>
            </p:cNvPr>
            <p:cNvSpPr/>
            <p:nvPr/>
          </p:nvSpPr>
          <p:spPr>
            <a:xfrm>
              <a:off x="6028319" y="4572204"/>
              <a:ext cx="2504746" cy="1880362"/>
            </a:xfrm>
            <a:prstGeom prst="rightArrow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Maximize 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is the same as minimizing  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2C69129-62A3-2A44-ADC6-5D52DA002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44275" y="5187943"/>
              <a:ext cx="126649" cy="158311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CAE4D46-922A-464C-B965-D8FEE89CB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07600" y="5643751"/>
              <a:ext cx="467740" cy="286229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684CA7A7-7E48-AD49-B36A-5BCC62A363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2291" y="2331592"/>
            <a:ext cx="3326837" cy="20720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DF3667E-026F-AC4D-ABB9-576230F2A7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6033" y="2343688"/>
            <a:ext cx="2340441" cy="202569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C7729FE-6788-124D-B675-8EE9D648A7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7788" y="4558299"/>
            <a:ext cx="2652979" cy="204263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558D0A4-21A6-CD45-93C1-BDE55C983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9829" y="3085221"/>
            <a:ext cx="126649" cy="15831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6AF8E9F-3E8C-B640-89F9-926B47754D00}"/>
              </a:ext>
            </a:extLst>
          </p:cNvPr>
          <p:cNvSpPr/>
          <p:nvPr/>
        </p:nvSpPr>
        <p:spPr>
          <a:xfrm>
            <a:off x="8531404" y="6117920"/>
            <a:ext cx="33365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quadratic program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C5D5C50-9745-CD44-AB25-5BDB991BB465}"/>
              </a:ext>
            </a:extLst>
          </p:cNvPr>
          <p:cNvSpPr/>
          <p:nvPr/>
        </p:nvSpPr>
        <p:spPr>
          <a:xfrm>
            <a:off x="8417859" y="4428214"/>
            <a:ext cx="3563645" cy="2253120"/>
          </a:xfrm>
          <a:prstGeom prst="rect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994A65B-206C-A340-BA2E-C35249C508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03490" y="4510020"/>
            <a:ext cx="2899604" cy="154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596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F0B0-FA1E-474C-B34F-A9BF696FF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if there is no separating hyperplane?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691968-8E5C-0B41-8104-D82B52F75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458" y="3245745"/>
            <a:ext cx="2605168" cy="138705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E90CB1B-1177-3D41-A44D-5EA845C748FC}"/>
              </a:ext>
            </a:extLst>
          </p:cNvPr>
          <p:cNvSpPr/>
          <p:nvPr/>
        </p:nvSpPr>
        <p:spPr>
          <a:xfrm>
            <a:off x="838200" y="2144801"/>
            <a:ext cx="48607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Find an exact separating hyperplane that maximizes the margin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C7B62F-7B57-CA42-B1E9-F4D19A22335A}"/>
              </a:ext>
            </a:extLst>
          </p:cNvPr>
          <p:cNvSpPr/>
          <p:nvPr/>
        </p:nvSpPr>
        <p:spPr>
          <a:xfrm>
            <a:off x="5798159" y="2139960"/>
            <a:ext cx="66807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Find hyperplane that balances maximizing the margin with the sum of violations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20E28A-0EAB-C94A-8E3B-CB30EB432759}"/>
              </a:ext>
            </a:extLst>
          </p:cNvPr>
          <p:cNvSpPr/>
          <p:nvPr/>
        </p:nvSpPr>
        <p:spPr>
          <a:xfrm>
            <a:off x="5798159" y="1498470"/>
            <a:ext cx="6680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Soft margin SVM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F34259A-1DAE-4349-A0CA-36D05983C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8081" y="3031933"/>
            <a:ext cx="4718051" cy="275794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F0B681F-5FF6-4C44-ABC2-10D521E574D4}"/>
              </a:ext>
            </a:extLst>
          </p:cNvPr>
          <p:cNvSpPr/>
          <p:nvPr/>
        </p:nvSpPr>
        <p:spPr>
          <a:xfrm>
            <a:off x="838200" y="1498470"/>
            <a:ext cx="6680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Hard margin SVM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FC48D2-8934-004B-B305-F14B8E82985D}"/>
              </a:ext>
            </a:extLst>
          </p:cNvPr>
          <p:cNvSpPr/>
          <p:nvPr/>
        </p:nvSpPr>
        <p:spPr>
          <a:xfrm>
            <a:off x="720650" y="6059822"/>
            <a:ext cx="107507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Soft margin SVM is used in practice since data is rarely exactly separable. </a:t>
            </a:r>
          </a:p>
        </p:txBody>
      </p:sp>
    </p:spTree>
    <p:extLst>
      <p:ext uri="{BB962C8B-B14F-4D97-AF65-F5344CB8AC3E}">
        <p14:creationId xmlns:p14="http://schemas.microsoft.com/office/powerpoint/2010/main" val="1870471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F0B0-FA1E-474C-B34F-A9BF696FF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 margin support vector 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8E99E-91D7-5241-812B-CF23226A5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Always has a feasible solution and is a quadratic program.</a:t>
            </a:r>
          </a:p>
          <a:p>
            <a:r>
              <a:rPr lang="en-US" dirty="0"/>
              <a:t>More robust to overfitting than separating hyperplanes.</a:t>
            </a:r>
          </a:p>
          <a:p>
            <a:r>
              <a:rPr lang="en-US" dirty="0"/>
              <a:t>The parameter      needs to be tuned carefully: </a:t>
            </a:r>
          </a:p>
          <a:p>
            <a:pPr lvl="1"/>
            <a:r>
              <a:rPr lang="en-US" dirty="0"/>
              <a:t>Very large values focus on maximizing the margin and underfits data.</a:t>
            </a:r>
          </a:p>
          <a:p>
            <a:pPr lvl="1"/>
            <a:r>
              <a:rPr lang="en-US" dirty="0"/>
              <a:t>Very small values focus on minimizing the violation and overfits data.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AB9F5B-069C-5F40-A352-C4DE59A54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106" y="5457351"/>
            <a:ext cx="221981" cy="3037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75B3A3-5095-0F4D-8FA4-330C786E2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0026" y="1408953"/>
            <a:ext cx="5828927" cy="288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274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8211F-C410-0C42-8325-44841CBC4B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Methods for solving SVM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1994B9-465C-474C-8B8D-8AD4600933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11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F0B0-FA1E-474C-B34F-A9BF696FF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8E99E-91D7-5241-812B-CF23226A5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Main benefit is easy to use with no programming experience.</a:t>
            </a:r>
          </a:p>
          <a:p>
            <a:r>
              <a:rPr lang="en-US" dirty="0"/>
              <a:t>Can formulate very tiny problems in excel (less than 50 data points).</a:t>
            </a:r>
          </a:p>
          <a:p>
            <a:r>
              <a:rPr lang="en-US" dirty="0"/>
              <a:t>Can solve slightly bigger problems if one purchases commercial software but might still be slow to solve problems with a few hundred data points and model coefficients.</a:t>
            </a:r>
          </a:p>
          <a:p>
            <a:r>
              <a:rPr lang="en-US" dirty="0"/>
              <a:t>For solving large linear programs in excel it is recommended to use open solver </a:t>
            </a:r>
            <a:r>
              <a:rPr lang="en-US" dirty="0">
                <a:hlinkClick r:id="rId2"/>
              </a:rPr>
              <a:t>https://opensolver.org/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858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F0B0-FA1E-474C-B34F-A9BF696FF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Mathematical optimization modelling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8E99E-91D7-5241-812B-CF23226A5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JuMP</a:t>
            </a:r>
            <a:r>
              <a:rPr lang="en-US" dirty="0"/>
              <a:t> (Julia) </a:t>
            </a:r>
            <a:r>
              <a:rPr lang="en-US" dirty="0">
                <a:hlinkClick r:id="rId2"/>
              </a:rPr>
              <a:t>http://www.juliaopt.org/JuMP.jl/stable/</a:t>
            </a:r>
            <a:endParaRPr lang="en-US" dirty="0"/>
          </a:p>
          <a:p>
            <a:r>
              <a:rPr lang="en-US" dirty="0" err="1"/>
              <a:t>Pyomo</a:t>
            </a:r>
            <a:r>
              <a:rPr lang="en-US" dirty="0"/>
              <a:t> (Python) </a:t>
            </a:r>
            <a:r>
              <a:rPr lang="en-US" dirty="0">
                <a:hlinkClick r:id="rId3"/>
              </a:rPr>
              <a:t>http://www.pyomo.org/documentation</a:t>
            </a:r>
            <a:endParaRPr lang="en-US" dirty="0"/>
          </a:p>
          <a:p>
            <a:r>
              <a:rPr lang="en-US" dirty="0"/>
              <a:t>CVXPY (Python) </a:t>
            </a:r>
            <a:r>
              <a:rPr lang="en-US" dirty="0">
                <a:hlinkClick r:id="rId4"/>
              </a:rPr>
              <a:t>https://www.cvxpy.org/</a:t>
            </a:r>
            <a:endParaRPr lang="en-US" dirty="0"/>
          </a:p>
          <a:p>
            <a:r>
              <a:rPr lang="en-US" dirty="0"/>
              <a:t>AMPL </a:t>
            </a:r>
            <a:r>
              <a:rPr lang="en-US" dirty="0">
                <a:hlinkClick r:id="rId5"/>
              </a:rPr>
              <a:t>https://ampl.com/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Main benefit of these packages is ease of use and flexibility.</a:t>
            </a:r>
          </a:p>
          <a:p>
            <a:pPr marL="0" indent="0">
              <a:buNone/>
            </a:pPr>
            <a:r>
              <a:rPr lang="en-US" dirty="0"/>
              <a:t>You can build your own custom machine learning models with these packages but also solve other optimization problems, e.g., min cost flow.</a:t>
            </a:r>
          </a:p>
          <a:p>
            <a:pPr marL="0" indent="0">
              <a:buNone/>
            </a:pPr>
            <a:r>
              <a:rPr lang="en-US" dirty="0"/>
              <a:t>Disadvantage of these packages is that it may be slow for solving problem more than ten thousand data points and a few thousand coefficients (for many applications this is sufficient).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334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F0B0-FA1E-474C-B34F-A9BF696FF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modelling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8E99E-91D7-5241-812B-CF23226A5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Tensor flow (Python) </a:t>
            </a:r>
            <a:r>
              <a:rPr lang="en-US" dirty="0">
                <a:hlinkClick r:id="rId2"/>
              </a:rPr>
              <a:t>https://www.tensorflow.org/</a:t>
            </a:r>
            <a:endParaRPr lang="en-US" dirty="0"/>
          </a:p>
          <a:p>
            <a:r>
              <a:rPr lang="en-US" dirty="0" err="1"/>
              <a:t>PyTorch</a:t>
            </a:r>
            <a:r>
              <a:rPr lang="en-US" dirty="0"/>
              <a:t> (Python) </a:t>
            </a:r>
            <a:r>
              <a:rPr lang="en-US" dirty="0">
                <a:hlinkClick r:id="rId3"/>
              </a:rPr>
              <a:t>https://pytorch.org/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Main benefit is the ability to train sophisticated models, e.g., neural networks.</a:t>
            </a:r>
          </a:p>
          <a:p>
            <a:pPr marL="0" indent="0">
              <a:buNone/>
            </a:pPr>
            <a:r>
              <a:rPr lang="en-US" dirty="0"/>
              <a:t>Can be difficult to learn and cannot be used to solve non-machine learning optimization problems, e.g., minimum cost flow.</a:t>
            </a:r>
          </a:p>
        </p:txBody>
      </p:sp>
    </p:spTree>
    <p:extLst>
      <p:ext uri="{BB962C8B-B14F-4D97-AF65-F5344CB8AC3E}">
        <p14:creationId xmlns:p14="http://schemas.microsoft.com/office/powerpoint/2010/main" val="20789886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F0B0-FA1E-474C-B34F-A9BF696FF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packages with SVM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8E99E-91D7-5241-812B-CF23226A5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hlinkClick r:id="rId2"/>
              </a:rPr>
              <a:t>Statistics and Machine Learning </a:t>
            </a:r>
            <a:r>
              <a:rPr lang="en-US" dirty="0">
                <a:hlinkClick r:id="rId2"/>
              </a:rPr>
              <a:t>Toolbox</a:t>
            </a:r>
            <a:r>
              <a:rPr lang="en-US" dirty="0"/>
              <a:t> (</a:t>
            </a:r>
            <a:r>
              <a:rPr lang="en-US" dirty="0" err="1"/>
              <a:t>Matlab</a:t>
            </a:r>
            <a:r>
              <a:rPr lang="en-US" dirty="0"/>
              <a:t>)</a:t>
            </a:r>
            <a:endParaRPr lang="en-US" u="sng" dirty="0"/>
          </a:p>
          <a:p>
            <a:r>
              <a:rPr lang="en-US" dirty="0" err="1"/>
              <a:t>Scikit</a:t>
            </a:r>
            <a:r>
              <a:rPr lang="en-US" dirty="0"/>
              <a:t> (Python) </a:t>
            </a:r>
            <a:r>
              <a:rPr lang="en-US" dirty="0">
                <a:hlinkClick r:id="rId3"/>
              </a:rPr>
              <a:t>https://scikit-learn.org/stable/tutorial/basic/tutorial.html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Main benefit is easy to learn and scalable.</a:t>
            </a:r>
          </a:p>
          <a:p>
            <a:pPr marL="0" indent="0">
              <a:buNone/>
            </a:pPr>
            <a:r>
              <a:rPr lang="en-US" dirty="0"/>
              <a:t>Low flexibility – have to use model provided.</a:t>
            </a:r>
          </a:p>
        </p:txBody>
      </p:sp>
    </p:spTree>
    <p:extLst>
      <p:ext uri="{BB962C8B-B14F-4D97-AF65-F5344CB8AC3E}">
        <p14:creationId xmlns:p14="http://schemas.microsoft.com/office/powerpoint/2010/main" val="1850780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029BF-99D4-F542-B776-001659A22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ready to implement SVM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5E170-B39E-094A-9804-E9A227858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Remember to split the data into test and training set!</a:t>
            </a:r>
          </a:p>
          <a:p>
            <a:r>
              <a:rPr lang="en-US" dirty="0"/>
              <a:t>Divide each column by their standard deviation. This stops issues with poor scaling of data.</a:t>
            </a:r>
          </a:p>
          <a:p>
            <a:r>
              <a:rPr lang="en-US" dirty="0"/>
              <a:t>Try multiple different values of     . Pick the value that makes the most correct classifications.</a:t>
            </a:r>
          </a:p>
          <a:p>
            <a:r>
              <a:rPr lang="en-US" dirty="0"/>
              <a:t>Since this for this data set we our algorithm to be conservative (i.e., always correctly classify individuals with heart disease) we may want to modify our objective accordingly.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2F0B3D-0458-A045-A6A9-8150BE6D7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2866" y="3293271"/>
            <a:ext cx="221981" cy="30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162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11229</TotalTime>
  <Words>1721</Words>
  <Application>Microsoft Office PowerPoint</Application>
  <PresentationFormat>Widescreen</PresentationFormat>
  <Paragraphs>196</Paragraphs>
  <Slides>19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Support Vector Machines: A case study in quadratic programming</vt:lpstr>
      <vt:lpstr>The problem</vt:lpstr>
      <vt:lpstr>Model</vt:lpstr>
      <vt:lpstr>Test and training sets</vt:lpstr>
      <vt:lpstr>Test and training sets</vt:lpstr>
      <vt:lpstr>Test and training sets</vt:lpstr>
      <vt:lpstr>Separating hyperplanes (recap)</vt:lpstr>
      <vt:lpstr>Overfitting with separating hyperplanes</vt:lpstr>
      <vt:lpstr>Maximum margin separating hyperplane</vt:lpstr>
      <vt:lpstr>Maximum margin separating hyperplane</vt:lpstr>
      <vt:lpstr>Derivation of quadratic program</vt:lpstr>
      <vt:lpstr>What if there is no separating hyperplane?</vt:lpstr>
      <vt:lpstr>Soft margin support vector machines</vt:lpstr>
      <vt:lpstr>Methods for solving SVM</vt:lpstr>
      <vt:lpstr>Excel</vt:lpstr>
      <vt:lpstr>Mathematical optimization modelling languages</vt:lpstr>
      <vt:lpstr>Machine learning modelling languages</vt:lpstr>
      <vt:lpstr>Machine learning packages with SVM</vt:lpstr>
      <vt:lpstr>Getting ready to implement SVM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 vector machine:  a case study in quadratic programming and breast cancer</dc:title>
  <dc:creator>Oliver Hinder</dc:creator>
  <cp:lastModifiedBy>Goel, Ashish  Maj</cp:lastModifiedBy>
  <cp:revision>186</cp:revision>
  <cp:lastPrinted>2019-05-22T04:07:40Z</cp:lastPrinted>
  <dcterms:created xsi:type="dcterms:W3CDTF">2019-05-19T19:33:45Z</dcterms:created>
  <dcterms:modified xsi:type="dcterms:W3CDTF">2024-04-30T18:57:30Z</dcterms:modified>
</cp:coreProperties>
</file>