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7" r:id="rId2"/>
    <p:sldId id="271" r:id="rId3"/>
    <p:sldId id="272" r:id="rId4"/>
    <p:sldId id="277" r:id="rId5"/>
    <p:sldId id="276" r:id="rId6"/>
    <p:sldId id="278" r:id="rId7"/>
    <p:sldId id="279" r:id="rId8"/>
    <p:sldId id="280" r:id="rId9"/>
    <p:sldId id="275" r:id="rId10"/>
    <p:sldId id="283" r:id="rId11"/>
    <p:sldId id="281" r:id="rId12"/>
    <p:sldId id="282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9A92128-4EC2-4E54-9FBB-67140C7EB915}">
          <p14:sldIdLst>
            <p14:sldId id="267"/>
            <p14:sldId id="271"/>
            <p14:sldId id="272"/>
            <p14:sldId id="277"/>
            <p14:sldId id="276"/>
            <p14:sldId id="278"/>
            <p14:sldId id="279"/>
            <p14:sldId id="280"/>
            <p14:sldId id="275"/>
            <p14:sldId id="283"/>
            <p14:sldId id="281"/>
            <p14:sldId id="28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110"/>
    <p:restoredTop sz="94631"/>
  </p:normalViewPr>
  <p:slideViewPr>
    <p:cSldViewPr snapToGrid="0" snapToObjects="1">
      <p:cViewPr varScale="1">
        <p:scale>
          <a:sx n="160" d="100"/>
          <a:sy n="160" d="100"/>
        </p:scale>
        <p:origin x="106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8E86A-9E85-BB43-9CC7-920BA36AAE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8DBBB4-E16F-1C40-9EFC-4C9D0D994B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05A615-0031-A648-8310-A89356AE5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E04F5-4E09-EA46-BE4E-E68CE7EA6189}" type="datetimeFigureOut">
              <a:rPr lang="en-US" smtClean="0"/>
              <a:t>4/4/24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44306C-FEE7-DA49-91A5-C19089535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130B7-DF17-8246-9D5F-29D920FD4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D4D02-A6A6-F84E-B730-030026F621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575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4E97F7-1D1B-5345-B633-F46296B371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A86AB9-8236-B248-BAE7-1FE92A1C44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24C517-AF66-9C40-95CD-497E2EF558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E04F5-4E09-EA46-BE4E-E68CE7EA6189}" type="datetimeFigureOut">
              <a:rPr lang="en-US" smtClean="0"/>
              <a:t>4/4/24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F12500-934D-0A4C-AF77-D7DFD6902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CC810E-3FF0-2D42-A004-4E1D4FB1C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D4D02-A6A6-F84E-B730-030026F621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8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D3B54-0915-3547-89C1-88FC3FD0CB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1B7402-7983-1B46-8D04-F63CCBE6E9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F534D2-2BD7-5A48-948A-AC2EBEFC84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E04F5-4E09-EA46-BE4E-E68CE7EA6189}" type="datetimeFigureOut">
              <a:rPr lang="en-US" smtClean="0"/>
              <a:t>4/4/24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670479-2DF6-8941-9C60-67EC7C956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BEDB68-4DA6-1A4B-B06F-F00EF7FCA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D4D02-A6A6-F84E-B730-030026F621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22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B80EE3-DB4C-FA40-A744-3E5B91078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E7711-2EB5-734A-8BB5-9A01EAB2C1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67E377-DBF8-A541-B98B-85A2636956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5CA316-E675-774E-97EC-F78108C58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E04F5-4E09-EA46-BE4E-E68CE7EA6189}" type="datetimeFigureOut">
              <a:rPr lang="en-US" smtClean="0"/>
              <a:t>4/4/24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662AE7-6567-6D44-BAC0-091D9F999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2C1CA5-A442-EE4D-86D9-247647243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D4D02-A6A6-F84E-B730-030026F621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540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8CC72-7061-3047-A3A3-A0B85ACD7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EBABD5-A8BC-894F-B620-426023AD99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2E045C-DBFE-9247-A61B-43BC61A5A8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43AD665-4E3F-E245-9225-D1470407BE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088CE17-D6EB-0D45-B724-FDD5ADBF22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E173F9E-10E2-0147-90AA-2F07BC2A1A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E04F5-4E09-EA46-BE4E-E68CE7EA6189}" type="datetimeFigureOut">
              <a:rPr lang="en-US" smtClean="0"/>
              <a:t>4/4/24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CDCF91B-2EF7-484D-843F-2A5BEDA17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3239D7-F417-3343-A9F5-04BF72EAF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D4D02-A6A6-F84E-B730-030026F621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4306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D438A4-22DF-854A-9086-4E1384F92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CBCB92E-EAC5-9E47-A861-205EA813D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E04F5-4E09-EA46-BE4E-E68CE7EA6189}" type="datetimeFigureOut">
              <a:rPr lang="en-US" smtClean="0"/>
              <a:t>4/4/24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F9A0B0-8B0A-7C4F-8407-2E610C9F1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E183F4-805B-9A4B-95D6-46E894312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D4D02-A6A6-F84E-B730-030026F621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8069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EE686EA-6F1F-9C4F-A2A7-66CF102AC0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E04F5-4E09-EA46-BE4E-E68CE7EA6189}" type="datetimeFigureOut">
              <a:rPr lang="en-US" smtClean="0"/>
              <a:t>4/4/24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625C97-5ABC-4D46-B6EC-AA6705276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E04817-2F9E-5046-8572-50D596DA7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D4D02-A6A6-F84E-B730-030026F621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166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2F7E54-6A75-E14C-80AA-A809A90FF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224799-1026-2F41-A0A3-CA3F2ACACE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A240B6-010D-8742-92A8-71F33BA101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EE4051-C36D-0340-B128-6DF7E0AD0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E04F5-4E09-EA46-BE4E-E68CE7EA6189}" type="datetimeFigureOut">
              <a:rPr lang="en-US" smtClean="0"/>
              <a:t>4/4/24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57C1A5-B8F4-0E4D-A591-9A9F7E982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A46657-7ADA-B34E-B651-A7734BB1A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D4D02-A6A6-F84E-B730-030026F621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058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A1A0C5-A941-844D-BC35-B74C18B40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95B2115-AFB9-8346-9A9E-B4700CAE85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B0CB4D-A80C-3445-85C7-FF23259636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ADBED1-96EE-954C-8C74-B0CAB1C45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E04F5-4E09-EA46-BE4E-E68CE7EA6189}" type="datetimeFigureOut">
              <a:rPr lang="en-US" smtClean="0"/>
              <a:t>4/4/24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D4714A-9544-CC44-A8FF-9D8423D1A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E31517-40F7-9942-8AC9-E6CB350B8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D4D02-A6A6-F84E-B730-030026F621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9479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0F5E6-F4EF-BD41-B279-3EEA93989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BD2EFC-FD45-2C4F-BC09-D230FF6A8C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2F061-4E6D-594E-BDCB-4F44881F5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E04F5-4E09-EA46-BE4E-E68CE7EA6189}" type="datetimeFigureOut">
              <a:rPr lang="en-US" smtClean="0"/>
              <a:t>4/4/24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B08AA9-2C5E-A641-AD15-352FAC1F6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3D68AC-1055-D44B-B351-2CC0F0392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D4D02-A6A6-F84E-B730-030026F621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608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B89571-8F2C-1542-804D-7C0CAB69E1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FDF05B-9EC8-0846-9F8F-578B5993E5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8975E0-4035-AE42-99F7-B05B7AD926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E04F5-4E09-EA46-BE4E-E68CE7EA6189}" type="datetimeFigureOut">
              <a:rPr lang="en-US" smtClean="0"/>
              <a:t>4/4/24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1874CB-7DD7-7941-AA24-6CD4DDCD22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CFB411-F58F-0847-B23D-C987B6BD2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D4D02-A6A6-F84E-B730-030026F621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058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0938877-A5EF-6D44-A7BE-33BF6CD9C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1219D9-466C-BE41-ABEA-F69CBB7D5E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D76F55-8111-C14E-AC8E-CC2F6C8A30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AE04F5-4E09-EA46-BE4E-E68CE7EA6189}" type="datetimeFigureOut">
              <a:rPr lang="en-US" smtClean="0"/>
              <a:t>4/4/24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088B1A-6ECC-A443-9CB7-5327ECFCA9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3BDCF8-C357-C647-BDF2-B001B33633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0D4D02-A6A6-F84E-B730-030026F621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600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26BF9B-DECC-4C65-A274-F555D4A37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Matching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FB5FE2-BC61-4E36-B840-7A256AD302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Equal number of children and ice-cream servings, each of a different flavor</a:t>
            </a:r>
          </a:p>
          <a:p>
            <a:r>
              <a:rPr lang="en-US" dirty="0"/>
              <a:t>A matching: a way of giving every child exactly one total serving (e.g. a child may get half banana-split, and half chocolate fudge)</a:t>
            </a:r>
          </a:p>
          <a:p>
            <a:r>
              <a:rPr lang="en-US" dirty="0"/>
              <a:t>Happiness: we are given a “happiness” value for each child-flavor pair, based on how much that child likes the flavor (non-negative)</a:t>
            </a:r>
          </a:p>
          <a:p>
            <a:r>
              <a:rPr lang="en-US" dirty="0"/>
              <a:t>Goal: find the matching that maximizes the total happiness of the children</a:t>
            </a:r>
          </a:p>
        </p:txBody>
      </p:sp>
    </p:spTree>
    <p:extLst>
      <p:ext uri="{BB962C8B-B14F-4D97-AF65-F5344CB8AC3E}">
        <p14:creationId xmlns:p14="http://schemas.microsoft.com/office/powerpoint/2010/main" val="8368055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E4494-F45D-4482-A61A-E9B39E2DE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Name your quantities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23EBA6-F47D-4578-9095-9DD3C92795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</a:t>
            </a:r>
            <a:r>
              <a:rPr lang="en-US" dirty="0">
                <a:solidFill>
                  <a:srgbClr val="00B050"/>
                </a:solidFill>
              </a:rPr>
              <a:t>N</a:t>
            </a:r>
            <a:r>
              <a:rPr lang="en-US" dirty="0"/>
              <a:t> = number of children (and also the number of flavors)</a:t>
            </a:r>
          </a:p>
          <a:p>
            <a:endParaRPr lang="en-US" dirty="0"/>
          </a:p>
          <a:p>
            <a:r>
              <a:rPr lang="en-US" dirty="0"/>
              <a:t> </a:t>
            </a:r>
            <a:r>
              <a:rPr lang="en-US" dirty="0" err="1">
                <a:solidFill>
                  <a:srgbClr val="00B050"/>
                </a:solidFill>
              </a:rPr>
              <a:t>C</a:t>
            </a:r>
            <a:r>
              <a:rPr lang="en-US" baseline="-25000" dirty="0" err="1">
                <a:solidFill>
                  <a:srgbClr val="00B050"/>
                </a:solidFill>
              </a:rPr>
              <a:t>i,j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/>
              <a:t>= the happiness of the </a:t>
            </a:r>
            <a:r>
              <a:rPr lang="en-US" dirty="0" err="1">
                <a:solidFill>
                  <a:srgbClr val="00B050"/>
                </a:solidFill>
              </a:rPr>
              <a:t>i</a:t>
            </a:r>
            <a:r>
              <a:rPr lang="en-US" dirty="0" err="1"/>
              <a:t>-th</a:t>
            </a:r>
            <a:r>
              <a:rPr lang="en-US" dirty="0"/>
              <a:t> child with the </a:t>
            </a:r>
            <a:r>
              <a:rPr lang="en-US" dirty="0">
                <a:solidFill>
                  <a:srgbClr val="00B050"/>
                </a:solidFill>
              </a:rPr>
              <a:t>j</a:t>
            </a:r>
            <a:r>
              <a:rPr lang="en-US" dirty="0"/>
              <a:t>-</a:t>
            </a:r>
            <a:r>
              <a:rPr lang="en-US" dirty="0" err="1"/>
              <a:t>th</a:t>
            </a:r>
            <a:r>
              <a:rPr lang="en-US" dirty="0"/>
              <a:t> flavor</a:t>
            </a:r>
          </a:p>
        </p:txBody>
      </p:sp>
    </p:spTree>
    <p:extLst>
      <p:ext uri="{BB962C8B-B14F-4D97-AF65-F5344CB8AC3E}">
        <p14:creationId xmlns:p14="http://schemas.microsoft.com/office/powerpoint/2010/main" val="25163482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8CD1E5-CA2D-4160-8A02-7D9AC3492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Decision variables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C7F590-DE22-4D49-99D1-F7BC83A3D1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</a:t>
            </a:r>
            <a:r>
              <a:rPr lang="en-US" dirty="0" err="1">
                <a:solidFill>
                  <a:srgbClr val="00B050"/>
                </a:solidFill>
              </a:rPr>
              <a:t>x</a:t>
            </a:r>
            <a:r>
              <a:rPr lang="en-US" baseline="-25000" dirty="0" err="1">
                <a:solidFill>
                  <a:srgbClr val="00B050"/>
                </a:solidFill>
              </a:rPr>
              <a:t>i,j</a:t>
            </a:r>
            <a:r>
              <a:rPr lang="en-US" dirty="0">
                <a:solidFill>
                  <a:srgbClr val="00B050"/>
                </a:solidFill>
              </a:rPr>
              <a:t>  </a:t>
            </a:r>
            <a:r>
              <a:rPr lang="en-US" dirty="0"/>
              <a:t>: the amount of “matching” between </a:t>
            </a:r>
            <a:r>
              <a:rPr lang="en-US" dirty="0" err="1">
                <a:solidFill>
                  <a:srgbClr val="00B050"/>
                </a:solidFill>
              </a:rPr>
              <a:t>i</a:t>
            </a:r>
            <a:r>
              <a:rPr lang="en-US" dirty="0" err="1"/>
              <a:t>-th</a:t>
            </a:r>
            <a:r>
              <a:rPr lang="en-US" dirty="0"/>
              <a:t> child and </a:t>
            </a:r>
            <a:r>
              <a:rPr lang="en-US" dirty="0">
                <a:solidFill>
                  <a:srgbClr val="00B050"/>
                </a:solidFill>
              </a:rPr>
              <a:t>j</a:t>
            </a:r>
            <a:r>
              <a:rPr lang="en-US" dirty="0"/>
              <a:t>-</a:t>
            </a:r>
            <a:r>
              <a:rPr lang="en-US" dirty="0" err="1"/>
              <a:t>th</a:t>
            </a:r>
            <a:r>
              <a:rPr lang="en-US" dirty="0"/>
              <a:t> flavor or the amount of “assignment” of the </a:t>
            </a:r>
            <a:r>
              <a:rPr lang="en-US" dirty="0">
                <a:solidFill>
                  <a:srgbClr val="00B050"/>
                </a:solidFill>
              </a:rPr>
              <a:t>j</a:t>
            </a:r>
            <a:r>
              <a:rPr lang="en-US" dirty="0"/>
              <a:t>-</a:t>
            </a:r>
            <a:r>
              <a:rPr lang="en-US" dirty="0" err="1"/>
              <a:t>th</a:t>
            </a:r>
            <a:r>
              <a:rPr lang="en-US" dirty="0"/>
              <a:t> flavor to the </a:t>
            </a:r>
            <a:r>
              <a:rPr lang="en-US" dirty="0" err="1">
                <a:solidFill>
                  <a:srgbClr val="00B050"/>
                </a:solidFill>
              </a:rPr>
              <a:t>i</a:t>
            </a:r>
            <a:r>
              <a:rPr lang="en-US" dirty="0" err="1"/>
              <a:t>-th</a:t>
            </a:r>
            <a:r>
              <a:rPr lang="en-US" dirty="0"/>
              <a:t> child </a:t>
            </a:r>
          </a:p>
          <a:p>
            <a:endParaRPr lang="en-US" dirty="0"/>
          </a:p>
          <a:p>
            <a:r>
              <a:rPr lang="en-US" dirty="0"/>
              <a:t>Must have </a:t>
            </a:r>
            <a:r>
              <a:rPr lang="en-US" dirty="0">
                <a:solidFill>
                  <a:srgbClr val="00B050"/>
                </a:solidFill>
              </a:rPr>
              <a:t>0 ≤ x ≤ 1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Matching problems occur everywhere: school choice, customers to clients, Uber drivers to passengers, etc.</a:t>
            </a:r>
          </a:p>
        </p:txBody>
      </p:sp>
    </p:spTree>
    <p:extLst>
      <p:ext uri="{BB962C8B-B14F-4D97-AF65-F5344CB8AC3E}">
        <p14:creationId xmlns:p14="http://schemas.microsoft.com/office/powerpoint/2010/main" val="11647774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8CD1E5-CA2D-4160-8A02-7D9AC3492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LP formulation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C7F590-DE22-4D49-99D1-F7BC83A3D1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Maximize </a:t>
            </a:r>
            <a:r>
              <a:rPr lang="en-US" dirty="0">
                <a:solidFill>
                  <a:srgbClr val="00B050"/>
                </a:solidFill>
              </a:rPr>
              <a:t>∑</a:t>
            </a:r>
            <a:r>
              <a:rPr lang="en-US" baseline="-25000" dirty="0" err="1">
                <a:solidFill>
                  <a:srgbClr val="00B050"/>
                </a:solidFill>
              </a:rPr>
              <a:t>i</a:t>
            </a:r>
            <a:r>
              <a:rPr lang="en-US" baseline="-25000" dirty="0">
                <a:solidFill>
                  <a:srgbClr val="00B050"/>
                </a:solidFill>
              </a:rPr>
              <a:t>=1..N,j=1..N</a:t>
            </a:r>
            <a:r>
              <a:rPr lang="en-US" dirty="0">
                <a:solidFill>
                  <a:srgbClr val="00B050"/>
                </a:solidFill>
              </a:rPr>
              <a:t>  </a:t>
            </a:r>
            <a:r>
              <a:rPr lang="en-US" dirty="0" err="1">
                <a:solidFill>
                  <a:srgbClr val="00B050"/>
                </a:solidFill>
              </a:rPr>
              <a:t>C</a:t>
            </a:r>
            <a:r>
              <a:rPr lang="en-US" baseline="-25000" dirty="0" err="1">
                <a:solidFill>
                  <a:srgbClr val="00B050"/>
                </a:solidFill>
              </a:rPr>
              <a:t>i,j</a:t>
            </a:r>
            <a:r>
              <a:rPr lang="en-US" dirty="0">
                <a:solidFill>
                  <a:srgbClr val="00B050"/>
                </a:solidFill>
              </a:rPr>
              <a:t>  </a:t>
            </a:r>
            <a:r>
              <a:rPr lang="en-US" dirty="0" err="1">
                <a:solidFill>
                  <a:srgbClr val="00B050"/>
                </a:solidFill>
              </a:rPr>
              <a:t>x</a:t>
            </a:r>
            <a:r>
              <a:rPr lang="en-US" baseline="-25000" dirty="0" err="1">
                <a:solidFill>
                  <a:srgbClr val="00B050"/>
                </a:solidFill>
              </a:rPr>
              <a:t>i,j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Subject to: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For all </a:t>
            </a:r>
            <a:r>
              <a:rPr lang="en-US" dirty="0" err="1"/>
              <a:t>i</a:t>
            </a:r>
            <a:r>
              <a:rPr lang="en-US" dirty="0"/>
              <a:t> = 1..N: </a:t>
            </a:r>
            <a:r>
              <a:rPr lang="en-US" dirty="0">
                <a:solidFill>
                  <a:srgbClr val="00B050"/>
                </a:solidFill>
              </a:rPr>
              <a:t>∑</a:t>
            </a:r>
            <a:r>
              <a:rPr lang="en-US" baseline="-25000" dirty="0">
                <a:solidFill>
                  <a:srgbClr val="00B050"/>
                </a:solidFill>
              </a:rPr>
              <a:t>j=1..N</a:t>
            </a:r>
            <a:r>
              <a:rPr lang="en-US" dirty="0">
                <a:solidFill>
                  <a:srgbClr val="00B050"/>
                </a:solidFill>
              </a:rPr>
              <a:t>  </a:t>
            </a:r>
            <a:r>
              <a:rPr lang="en-US" dirty="0" err="1">
                <a:solidFill>
                  <a:srgbClr val="00B050"/>
                </a:solidFill>
              </a:rPr>
              <a:t>x</a:t>
            </a:r>
            <a:r>
              <a:rPr lang="en-US" baseline="-25000" dirty="0" err="1">
                <a:solidFill>
                  <a:srgbClr val="00B050"/>
                </a:solidFill>
              </a:rPr>
              <a:t>i,j</a:t>
            </a:r>
            <a:r>
              <a:rPr lang="en-US" dirty="0">
                <a:solidFill>
                  <a:srgbClr val="00B050"/>
                </a:solidFill>
              </a:rPr>
              <a:t> = 1 	</a:t>
            </a:r>
            <a:r>
              <a:rPr lang="en-US" sz="2000" i="1" dirty="0"/>
              <a:t>[Interpretation: Every child gets one unit of ice-cream]</a:t>
            </a:r>
          </a:p>
          <a:p>
            <a:pPr marL="0" indent="0">
              <a:buNone/>
            </a:pPr>
            <a:r>
              <a:rPr lang="en-US" dirty="0"/>
              <a:t>For all j = 1..N: </a:t>
            </a:r>
            <a:r>
              <a:rPr lang="en-US" dirty="0">
                <a:solidFill>
                  <a:srgbClr val="00B050"/>
                </a:solidFill>
              </a:rPr>
              <a:t>∑</a:t>
            </a:r>
            <a:r>
              <a:rPr lang="en-US" baseline="-25000" dirty="0">
                <a:solidFill>
                  <a:srgbClr val="00B050"/>
                </a:solidFill>
              </a:rPr>
              <a:t>i=1..N</a:t>
            </a:r>
            <a:r>
              <a:rPr lang="en-US" dirty="0">
                <a:solidFill>
                  <a:srgbClr val="00B050"/>
                </a:solidFill>
              </a:rPr>
              <a:t>  </a:t>
            </a:r>
            <a:r>
              <a:rPr lang="en-US" dirty="0" err="1">
                <a:solidFill>
                  <a:srgbClr val="00B050"/>
                </a:solidFill>
              </a:rPr>
              <a:t>x</a:t>
            </a:r>
            <a:r>
              <a:rPr lang="en-US" baseline="-25000" dirty="0" err="1">
                <a:solidFill>
                  <a:srgbClr val="00B050"/>
                </a:solidFill>
              </a:rPr>
              <a:t>i,j</a:t>
            </a:r>
            <a:r>
              <a:rPr lang="en-US" dirty="0">
                <a:solidFill>
                  <a:srgbClr val="00B050"/>
                </a:solidFill>
              </a:rPr>
              <a:t> = 1</a:t>
            </a:r>
            <a:r>
              <a:rPr lang="en-US" i="1" dirty="0"/>
              <a:t>        </a:t>
            </a:r>
            <a:r>
              <a:rPr lang="en-US" sz="2000" i="1" dirty="0"/>
              <a:t>[Interpretation: Every unit of ice-cream gets allocated]</a:t>
            </a:r>
            <a:endParaRPr lang="en-US" sz="2000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08000"/>
                </a:solidFill>
              </a:rPr>
              <a:t>		</a:t>
            </a:r>
            <a:r>
              <a:rPr lang="en-US" b="1" dirty="0">
                <a:solidFill>
                  <a:srgbClr val="00B050"/>
                </a:solidFill>
              </a:rPr>
              <a:t>x</a:t>
            </a:r>
            <a:r>
              <a:rPr lang="en-US" dirty="0">
                <a:solidFill>
                  <a:srgbClr val="00B050"/>
                </a:solidFill>
              </a:rPr>
              <a:t> ≥ 0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46987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6AFE9-93BB-470A-9B59-0AFBA50D17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0399"/>
            <a:ext cx="10515600" cy="1325563"/>
          </a:xfrm>
        </p:spPr>
        <p:txBody>
          <a:bodyPr/>
          <a:lstStyle/>
          <a:p>
            <a:r>
              <a:rPr lang="en-US" dirty="0"/>
              <a:t>Specific instance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5DB4E67-A697-438F-BEFB-4B62E957EBA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96750023"/>
              </p:ext>
            </p:extLst>
          </p:nvPr>
        </p:nvGraphicFramePr>
        <p:xfrm>
          <a:off x="1841500" y="1892300"/>
          <a:ext cx="6950273" cy="340995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50278">
                  <a:extLst>
                    <a:ext uri="{9D8B030D-6E8A-4147-A177-3AD203B41FA5}">
                      <a16:colId xmlns:a16="http://schemas.microsoft.com/office/drawing/2014/main" val="882905215"/>
                    </a:ext>
                  </a:extLst>
                </a:gridCol>
                <a:gridCol w="1492123">
                  <a:extLst>
                    <a:ext uri="{9D8B030D-6E8A-4147-A177-3AD203B41FA5}">
                      <a16:colId xmlns:a16="http://schemas.microsoft.com/office/drawing/2014/main" val="685846446"/>
                    </a:ext>
                  </a:extLst>
                </a:gridCol>
                <a:gridCol w="1753936">
                  <a:extLst>
                    <a:ext uri="{9D8B030D-6E8A-4147-A177-3AD203B41FA5}">
                      <a16:colId xmlns:a16="http://schemas.microsoft.com/office/drawing/2014/main" val="3200454672"/>
                    </a:ext>
                  </a:extLst>
                </a:gridCol>
                <a:gridCol w="1753936">
                  <a:extLst>
                    <a:ext uri="{9D8B030D-6E8A-4147-A177-3AD203B41FA5}">
                      <a16:colId xmlns:a16="http://schemas.microsoft.com/office/drawing/2014/main" val="2245749096"/>
                    </a:ext>
                  </a:extLst>
                </a:gridCol>
              </a:tblGrid>
              <a:tr h="852488">
                <a:tc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r>
                        <a:rPr lang="en-US" sz="2400" b="1" u="none" strike="noStrike" dirty="0">
                          <a:effectLst/>
                        </a:rPr>
                        <a:t>Happiness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r>
                        <a:rPr lang="en-US" sz="24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Gloria</a:t>
                      </a:r>
                      <a:endParaRPr lang="en-US" sz="24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r>
                        <a:rPr lang="en-US" sz="24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Harish</a:t>
                      </a:r>
                      <a:endParaRPr lang="en-US" sz="24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r>
                        <a:rPr lang="en-US" sz="24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Ivy</a:t>
                      </a:r>
                      <a:endParaRPr lang="en-US" sz="24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extLst>
                  <a:ext uri="{0D108BD9-81ED-4DB2-BD59-A6C34878D82A}">
                    <a16:rowId xmlns:a16="http://schemas.microsoft.com/office/drawing/2014/main" val="630193553"/>
                  </a:ext>
                </a:extLst>
              </a:tr>
              <a:tr h="852488">
                <a:tc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r>
                        <a:rPr lang="en-US" sz="24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Dipping-dots</a:t>
                      </a:r>
                      <a:endParaRPr lang="en-US" sz="24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r>
                        <a:rPr lang="en-US" sz="2400" u="none" strike="noStrike" dirty="0">
                          <a:effectLst/>
                        </a:rPr>
                        <a:t>1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r>
                        <a:rPr lang="en-US" sz="2400" u="none" strike="noStrike" dirty="0">
                          <a:effectLst/>
                        </a:rPr>
                        <a:t>0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r>
                        <a:rPr lang="en-US" sz="2400" u="none" strike="noStrike" dirty="0">
                          <a:effectLst/>
                        </a:rPr>
                        <a:t>0.5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extLst>
                  <a:ext uri="{0D108BD9-81ED-4DB2-BD59-A6C34878D82A}">
                    <a16:rowId xmlns:a16="http://schemas.microsoft.com/office/drawing/2014/main" val="2390199184"/>
                  </a:ext>
                </a:extLst>
              </a:tr>
              <a:tr h="852488">
                <a:tc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r>
                        <a:rPr lang="en-US" sz="24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Espresso</a:t>
                      </a:r>
                      <a:endParaRPr lang="en-US" sz="24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r>
                        <a:rPr lang="en-US" sz="2400" u="none" strike="noStrike">
                          <a:effectLst/>
                        </a:rPr>
                        <a:t>0.75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r>
                        <a:rPr lang="en-US" sz="2400" u="none" strike="noStrike">
                          <a:effectLst/>
                        </a:rPr>
                        <a:t>2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r>
                        <a:rPr lang="en-US" sz="2400" u="none" strike="noStrike" dirty="0">
                          <a:effectLst/>
                        </a:rPr>
                        <a:t>1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extLst>
                  <a:ext uri="{0D108BD9-81ED-4DB2-BD59-A6C34878D82A}">
                    <a16:rowId xmlns:a16="http://schemas.microsoft.com/office/drawing/2014/main" val="594268279"/>
                  </a:ext>
                </a:extLst>
              </a:tr>
              <a:tr h="852488">
                <a:tc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r>
                        <a:rPr lang="en-US" sz="24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Fudge</a:t>
                      </a:r>
                      <a:endParaRPr lang="en-US" sz="24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r>
                        <a:rPr lang="en-US" sz="2400" u="none" strike="noStrike">
                          <a:effectLst/>
                        </a:rPr>
                        <a:t>0.5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r>
                        <a:rPr lang="en-US" sz="2400" u="none" strike="noStrike">
                          <a:effectLst/>
                        </a:rPr>
                        <a:t>2.5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r>
                        <a:rPr lang="en-US" sz="2400" u="none" strike="noStrike" dirty="0">
                          <a:effectLst/>
                        </a:rPr>
                        <a:t>1.5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extLst>
                  <a:ext uri="{0D108BD9-81ED-4DB2-BD59-A6C34878D82A}">
                    <a16:rowId xmlns:a16="http://schemas.microsoft.com/office/drawing/2014/main" val="1577361360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9FCC1E7D-3FAC-4E44-9609-A77CE60B09E0}"/>
              </a:ext>
            </a:extLst>
          </p:cNvPr>
          <p:cNvSpPr/>
          <p:nvPr/>
        </p:nvSpPr>
        <p:spPr>
          <a:xfrm>
            <a:off x="606287" y="5548590"/>
            <a:ext cx="100832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A</a:t>
            </a:r>
            <a:r>
              <a:rPr lang="en-US" sz="2400" dirty="0"/>
              <a:t> version of this </a:t>
            </a:r>
            <a:r>
              <a:rPr lang="en-US" sz="2400"/>
              <a:t>with candidate-job </a:t>
            </a:r>
            <a:r>
              <a:rPr lang="en-US" sz="2400" dirty="0"/>
              <a:t>pairs is in the supplement notes.</a:t>
            </a:r>
          </a:p>
        </p:txBody>
      </p:sp>
    </p:spTree>
    <p:extLst>
      <p:ext uri="{BB962C8B-B14F-4D97-AF65-F5344CB8AC3E}">
        <p14:creationId xmlns:p14="http://schemas.microsoft.com/office/powerpoint/2010/main" val="33235426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6AFE9-93BB-470A-9B59-0AFBA50D17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0399"/>
            <a:ext cx="10515600" cy="1325563"/>
          </a:xfrm>
        </p:spPr>
        <p:txBody>
          <a:bodyPr/>
          <a:lstStyle/>
          <a:p>
            <a:r>
              <a:rPr lang="en-US" dirty="0"/>
              <a:t>Specific instance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5DB4E67-A697-438F-BEFB-4B62E957EBA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57305694"/>
              </p:ext>
            </p:extLst>
          </p:nvPr>
        </p:nvGraphicFramePr>
        <p:xfrm>
          <a:off x="1168401" y="1803400"/>
          <a:ext cx="5549900" cy="26841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57327">
                  <a:extLst>
                    <a:ext uri="{9D8B030D-6E8A-4147-A177-3AD203B41FA5}">
                      <a16:colId xmlns:a16="http://schemas.microsoft.com/office/drawing/2014/main" val="882905215"/>
                    </a:ext>
                  </a:extLst>
                </a:gridCol>
                <a:gridCol w="1191483">
                  <a:extLst>
                    <a:ext uri="{9D8B030D-6E8A-4147-A177-3AD203B41FA5}">
                      <a16:colId xmlns:a16="http://schemas.microsoft.com/office/drawing/2014/main" val="685846446"/>
                    </a:ext>
                  </a:extLst>
                </a:gridCol>
                <a:gridCol w="1400545">
                  <a:extLst>
                    <a:ext uri="{9D8B030D-6E8A-4147-A177-3AD203B41FA5}">
                      <a16:colId xmlns:a16="http://schemas.microsoft.com/office/drawing/2014/main" val="3200454672"/>
                    </a:ext>
                  </a:extLst>
                </a:gridCol>
                <a:gridCol w="1400545">
                  <a:extLst>
                    <a:ext uri="{9D8B030D-6E8A-4147-A177-3AD203B41FA5}">
                      <a16:colId xmlns:a16="http://schemas.microsoft.com/office/drawing/2014/main" val="2245749096"/>
                    </a:ext>
                  </a:extLst>
                </a:gridCol>
              </a:tblGrid>
              <a:tr h="692150">
                <a:tc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r>
                        <a:rPr lang="en-US" sz="2400" b="1" u="none" strike="noStrike" dirty="0">
                          <a:effectLst/>
                        </a:rPr>
                        <a:t>Happiness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r>
                        <a:rPr lang="en-US" sz="24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Gloria</a:t>
                      </a:r>
                      <a:endParaRPr lang="en-US" sz="24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r>
                        <a:rPr lang="en-US" sz="24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Harish</a:t>
                      </a:r>
                      <a:endParaRPr lang="en-US" sz="24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r>
                        <a:rPr lang="en-US" sz="24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Ivy</a:t>
                      </a:r>
                      <a:endParaRPr lang="en-US" sz="24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extLst>
                  <a:ext uri="{0D108BD9-81ED-4DB2-BD59-A6C34878D82A}">
                    <a16:rowId xmlns:a16="http://schemas.microsoft.com/office/drawing/2014/main" val="630193553"/>
                  </a:ext>
                </a:extLst>
              </a:tr>
              <a:tr h="628650">
                <a:tc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r>
                        <a:rPr lang="en-US" sz="24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Dipping-dots</a:t>
                      </a:r>
                      <a:endParaRPr lang="en-US" sz="24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r>
                        <a:rPr lang="en-US" sz="2400" u="none" strike="noStrike" dirty="0">
                          <a:effectLst/>
                        </a:rPr>
                        <a:t>1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r>
                        <a:rPr lang="en-US" sz="2400" u="none" strike="noStrike" dirty="0">
                          <a:effectLst/>
                        </a:rPr>
                        <a:t>0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r>
                        <a:rPr lang="en-US" sz="2400" u="none" strike="noStrike" dirty="0">
                          <a:effectLst/>
                        </a:rPr>
                        <a:t>0.5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extLst>
                  <a:ext uri="{0D108BD9-81ED-4DB2-BD59-A6C34878D82A}">
                    <a16:rowId xmlns:a16="http://schemas.microsoft.com/office/drawing/2014/main" val="2390199184"/>
                  </a:ext>
                </a:extLst>
              </a:tr>
              <a:tr h="628650">
                <a:tc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r>
                        <a:rPr lang="en-US" sz="24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Espresso</a:t>
                      </a:r>
                      <a:endParaRPr lang="en-US" sz="24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r>
                        <a:rPr lang="en-US" sz="2400" u="none" strike="noStrike">
                          <a:effectLst/>
                        </a:rPr>
                        <a:t>0.75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r>
                        <a:rPr lang="en-US" sz="2400" u="none" strike="noStrike" dirty="0">
                          <a:effectLst/>
                        </a:rPr>
                        <a:t>2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r>
                        <a:rPr lang="en-US" sz="2400" u="none" strike="noStrike" dirty="0">
                          <a:effectLst/>
                        </a:rPr>
                        <a:t>1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extLst>
                  <a:ext uri="{0D108BD9-81ED-4DB2-BD59-A6C34878D82A}">
                    <a16:rowId xmlns:a16="http://schemas.microsoft.com/office/drawing/2014/main" val="594268279"/>
                  </a:ext>
                </a:extLst>
              </a:tr>
              <a:tr h="628650">
                <a:tc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r>
                        <a:rPr lang="en-US" sz="24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Fudge</a:t>
                      </a:r>
                      <a:endParaRPr lang="en-US" sz="24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r>
                        <a:rPr lang="en-US" sz="2400" u="none" strike="noStrike">
                          <a:effectLst/>
                        </a:rPr>
                        <a:t>0.5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r>
                        <a:rPr lang="en-US" sz="2400" u="none" strike="noStrike">
                          <a:effectLst/>
                        </a:rPr>
                        <a:t>2.5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r>
                        <a:rPr lang="en-US" sz="2400" u="none" strike="noStrike" dirty="0">
                          <a:effectLst/>
                        </a:rPr>
                        <a:t>1.5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7361360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9FCC1E7D-3FAC-4E44-9609-A77CE60B09E0}"/>
              </a:ext>
            </a:extLst>
          </p:cNvPr>
          <p:cNvSpPr/>
          <p:nvPr/>
        </p:nvSpPr>
        <p:spPr>
          <a:xfrm>
            <a:off x="606287" y="5548590"/>
            <a:ext cx="100832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8451FA-AFF8-494B-8FAD-D88B64211DD4}"/>
              </a:ext>
            </a:extLst>
          </p:cNvPr>
          <p:cNvSpPr txBox="1"/>
          <p:nvPr/>
        </p:nvSpPr>
        <p:spPr>
          <a:xfrm>
            <a:off x="7721600" y="1803400"/>
            <a:ext cx="4089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 Nova" panose="020B0604020202020204" pitchFamily="34" charset="0"/>
              </a:rPr>
              <a:t>The solution where</a:t>
            </a:r>
          </a:p>
          <a:p>
            <a:br>
              <a:rPr lang="en-US" sz="2400" dirty="0">
                <a:solidFill>
                  <a:srgbClr val="00B050"/>
                </a:solidFill>
                <a:latin typeface="Arial Nova" panose="020B0604020202020204" pitchFamily="34" charset="0"/>
              </a:rPr>
            </a:br>
            <a:r>
              <a:rPr lang="en-US" sz="2400" dirty="0">
                <a:solidFill>
                  <a:srgbClr val="00B050"/>
                </a:solidFill>
                <a:latin typeface="Arial Nova" panose="020B0604020202020204" pitchFamily="34" charset="0"/>
              </a:rPr>
              <a:t>x</a:t>
            </a:r>
            <a:r>
              <a:rPr lang="en-US" sz="2400" baseline="-25000" dirty="0">
                <a:solidFill>
                  <a:srgbClr val="00B050"/>
                </a:solidFill>
                <a:latin typeface="Arial Nova" panose="020B0604020202020204" pitchFamily="34" charset="0"/>
              </a:rPr>
              <a:t>11</a:t>
            </a:r>
            <a:r>
              <a:rPr lang="en-US" sz="2400" dirty="0">
                <a:solidFill>
                  <a:srgbClr val="00B050"/>
                </a:solidFill>
                <a:latin typeface="Arial Nova" panose="020B0604020202020204" pitchFamily="34" charset="0"/>
              </a:rPr>
              <a:t> = x</a:t>
            </a:r>
            <a:r>
              <a:rPr lang="en-US" sz="2400" baseline="-25000" dirty="0">
                <a:solidFill>
                  <a:srgbClr val="00B050"/>
                </a:solidFill>
                <a:latin typeface="Arial Nova" panose="020B0604020202020204" pitchFamily="34" charset="0"/>
              </a:rPr>
              <a:t>22</a:t>
            </a:r>
            <a:r>
              <a:rPr lang="en-US" sz="2400" dirty="0">
                <a:solidFill>
                  <a:srgbClr val="00B050"/>
                </a:solidFill>
                <a:latin typeface="Arial Nova" panose="020B0604020202020204" pitchFamily="34" charset="0"/>
              </a:rPr>
              <a:t> = x</a:t>
            </a:r>
            <a:r>
              <a:rPr lang="en-US" sz="2400" baseline="-25000" dirty="0">
                <a:solidFill>
                  <a:srgbClr val="00B050"/>
                </a:solidFill>
                <a:latin typeface="Arial Nova" panose="020B0604020202020204" pitchFamily="34" charset="0"/>
              </a:rPr>
              <a:t>33</a:t>
            </a:r>
            <a:r>
              <a:rPr lang="en-US" sz="2400" dirty="0">
                <a:solidFill>
                  <a:srgbClr val="00B050"/>
                </a:solidFill>
                <a:latin typeface="Arial Nova" panose="020B0604020202020204" pitchFamily="34" charset="0"/>
              </a:rPr>
              <a:t> = 1</a:t>
            </a:r>
            <a:r>
              <a:rPr lang="en-US" sz="2400" dirty="0">
                <a:latin typeface="Arial Nova" panose="020B0604020202020204" pitchFamily="34" charset="0"/>
              </a:rPr>
              <a:t>,</a:t>
            </a:r>
          </a:p>
          <a:p>
            <a:br>
              <a:rPr lang="en-US" sz="2400" baseline="-25000" dirty="0">
                <a:latin typeface="Arial Nova" panose="020B0604020202020204" pitchFamily="34" charset="0"/>
              </a:rPr>
            </a:br>
            <a:r>
              <a:rPr lang="en-US" sz="2400" baseline="-25000" dirty="0">
                <a:latin typeface="Arial Nova" panose="020B0604020202020204" pitchFamily="34" charset="0"/>
              </a:rPr>
              <a:t>and all other variables are 0 is an optimum solution</a:t>
            </a:r>
          </a:p>
          <a:p>
            <a:endParaRPr lang="en-US" sz="2400" baseline="-25000" dirty="0">
              <a:latin typeface="Arial Nova" panose="020B0604020202020204" pitchFamily="34" charset="0"/>
            </a:endParaRPr>
          </a:p>
          <a:p>
            <a:r>
              <a:rPr lang="en-US" sz="2400" baseline="-25000" dirty="0">
                <a:latin typeface="Arial Nova" panose="020B0604020202020204" pitchFamily="34" charset="0"/>
              </a:rPr>
              <a:t>Objective function = 4.5 </a:t>
            </a:r>
            <a:endParaRPr lang="en-US" sz="2400" dirty="0">
              <a:latin typeface="Arial Nov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05566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6AFE9-93BB-470A-9B59-0AFBA50D17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0399"/>
            <a:ext cx="10515600" cy="1325563"/>
          </a:xfrm>
        </p:spPr>
        <p:txBody>
          <a:bodyPr/>
          <a:lstStyle/>
          <a:p>
            <a:r>
              <a:rPr lang="en-US" dirty="0"/>
              <a:t>Specific instance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5DB4E67-A697-438F-BEFB-4B62E957EBA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89537834"/>
              </p:ext>
            </p:extLst>
          </p:nvPr>
        </p:nvGraphicFramePr>
        <p:xfrm>
          <a:off x="1168401" y="1803400"/>
          <a:ext cx="5549900" cy="26841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57327">
                  <a:extLst>
                    <a:ext uri="{9D8B030D-6E8A-4147-A177-3AD203B41FA5}">
                      <a16:colId xmlns:a16="http://schemas.microsoft.com/office/drawing/2014/main" val="882905215"/>
                    </a:ext>
                  </a:extLst>
                </a:gridCol>
                <a:gridCol w="1191483">
                  <a:extLst>
                    <a:ext uri="{9D8B030D-6E8A-4147-A177-3AD203B41FA5}">
                      <a16:colId xmlns:a16="http://schemas.microsoft.com/office/drawing/2014/main" val="685846446"/>
                    </a:ext>
                  </a:extLst>
                </a:gridCol>
                <a:gridCol w="1400545">
                  <a:extLst>
                    <a:ext uri="{9D8B030D-6E8A-4147-A177-3AD203B41FA5}">
                      <a16:colId xmlns:a16="http://schemas.microsoft.com/office/drawing/2014/main" val="3200454672"/>
                    </a:ext>
                  </a:extLst>
                </a:gridCol>
                <a:gridCol w="1400545">
                  <a:extLst>
                    <a:ext uri="{9D8B030D-6E8A-4147-A177-3AD203B41FA5}">
                      <a16:colId xmlns:a16="http://schemas.microsoft.com/office/drawing/2014/main" val="2245749096"/>
                    </a:ext>
                  </a:extLst>
                </a:gridCol>
              </a:tblGrid>
              <a:tr h="692150">
                <a:tc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r>
                        <a:rPr lang="en-US" sz="2400" b="1" u="none" strike="noStrike" dirty="0">
                          <a:effectLst/>
                        </a:rPr>
                        <a:t>Happiness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r>
                        <a:rPr lang="en-US" sz="24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Gloria</a:t>
                      </a:r>
                      <a:endParaRPr lang="en-US" sz="24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r>
                        <a:rPr lang="en-US" sz="24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Harish</a:t>
                      </a:r>
                      <a:endParaRPr lang="en-US" sz="24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r>
                        <a:rPr lang="en-US" sz="24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Ivy</a:t>
                      </a:r>
                      <a:endParaRPr lang="en-US" sz="24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extLst>
                  <a:ext uri="{0D108BD9-81ED-4DB2-BD59-A6C34878D82A}">
                    <a16:rowId xmlns:a16="http://schemas.microsoft.com/office/drawing/2014/main" val="630193553"/>
                  </a:ext>
                </a:extLst>
              </a:tr>
              <a:tr h="628650">
                <a:tc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r>
                        <a:rPr lang="en-US" sz="24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Dipping-dots</a:t>
                      </a:r>
                      <a:endParaRPr lang="en-US" sz="24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r>
                        <a:rPr lang="en-US" sz="2400" u="none" strike="noStrike" dirty="0">
                          <a:effectLst/>
                        </a:rPr>
                        <a:t>1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r>
                        <a:rPr lang="en-US" sz="2400" u="none" strike="noStrike" dirty="0">
                          <a:effectLst/>
                        </a:rPr>
                        <a:t>0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r>
                        <a:rPr lang="en-US" sz="2400" u="none" strike="noStrike" dirty="0">
                          <a:effectLst/>
                        </a:rPr>
                        <a:t>0.5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extLst>
                  <a:ext uri="{0D108BD9-81ED-4DB2-BD59-A6C34878D82A}">
                    <a16:rowId xmlns:a16="http://schemas.microsoft.com/office/drawing/2014/main" val="2390199184"/>
                  </a:ext>
                </a:extLst>
              </a:tr>
              <a:tr h="628650">
                <a:tc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r>
                        <a:rPr lang="en-US" sz="24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Espresso</a:t>
                      </a:r>
                      <a:endParaRPr lang="en-US" sz="24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r>
                        <a:rPr lang="en-US" sz="2400" u="none" strike="noStrike">
                          <a:effectLst/>
                        </a:rPr>
                        <a:t>0.75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r>
                        <a:rPr lang="en-US" sz="2400" u="none" strike="noStrike">
                          <a:effectLst/>
                        </a:rPr>
                        <a:t>2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r>
                        <a:rPr lang="en-US" sz="2400" u="none" strike="noStrike" dirty="0">
                          <a:effectLst/>
                        </a:rPr>
                        <a:t>1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4268279"/>
                  </a:ext>
                </a:extLst>
              </a:tr>
              <a:tr h="628650">
                <a:tc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r>
                        <a:rPr lang="en-US" sz="24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Fudge</a:t>
                      </a:r>
                      <a:endParaRPr lang="en-US" sz="24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r>
                        <a:rPr lang="en-US" sz="2400" u="none" strike="noStrike">
                          <a:effectLst/>
                        </a:rPr>
                        <a:t>0.5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r>
                        <a:rPr lang="en-US" sz="2400" u="none" strike="noStrike" dirty="0">
                          <a:effectLst/>
                        </a:rPr>
                        <a:t>2.5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r>
                        <a:rPr lang="en-US" sz="2400" u="none" strike="noStrike" dirty="0">
                          <a:effectLst/>
                        </a:rPr>
                        <a:t>1.5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extLst>
                  <a:ext uri="{0D108BD9-81ED-4DB2-BD59-A6C34878D82A}">
                    <a16:rowId xmlns:a16="http://schemas.microsoft.com/office/drawing/2014/main" val="1577361360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9FCC1E7D-3FAC-4E44-9609-A77CE60B09E0}"/>
              </a:ext>
            </a:extLst>
          </p:cNvPr>
          <p:cNvSpPr/>
          <p:nvPr/>
        </p:nvSpPr>
        <p:spPr>
          <a:xfrm>
            <a:off x="606287" y="5548590"/>
            <a:ext cx="100832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8451FA-AFF8-494B-8FAD-D88B64211DD4}"/>
              </a:ext>
            </a:extLst>
          </p:cNvPr>
          <p:cNvSpPr txBox="1"/>
          <p:nvPr/>
        </p:nvSpPr>
        <p:spPr>
          <a:xfrm>
            <a:off x="7721600" y="1803400"/>
            <a:ext cx="4089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 Nova" panose="020B0604020202020204" pitchFamily="34" charset="0"/>
              </a:rPr>
              <a:t>The solution where</a:t>
            </a:r>
          </a:p>
          <a:p>
            <a:br>
              <a:rPr lang="en-US" sz="2400" dirty="0">
                <a:solidFill>
                  <a:srgbClr val="00B050"/>
                </a:solidFill>
                <a:latin typeface="Arial Nova" panose="020B0604020202020204" pitchFamily="34" charset="0"/>
              </a:rPr>
            </a:br>
            <a:r>
              <a:rPr lang="en-US" sz="2400" dirty="0">
                <a:solidFill>
                  <a:srgbClr val="00B050"/>
                </a:solidFill>
                <a:latin typeface="Arial Nova" panose="020B0604020202020204" pitchFamily="34" charset="0"/>
              </a:rPr>
              <a:t>x</a:t>
            </a:r>
            <a:r>
              <a:rPr lang="en-US" sz="2400" baseline="-25000" dirty="0">
                <a:solidFill>
                  <a:srgbClr val="00B050"/>
                </a:solidFill>
                <a:latin typeface="Arial Nova" panose="020B0604020202020204" pitchFamily="34" charset="0"/>
              </a:rPr>
              <a:t>11</a:t>
            </a:r>
            <a:r>
              <a:rPr lang="en-US" sz="2400" dirty="0">
                <a:solidFill>
                  <a:srgbClr val="00B050"/>
                </a:solidFill>
                <a:latin typeface="Arial Nova" panose="020B0604020202020204" pitchFamily="34" charset="0"/>
              </a:rPr>
              <a:t> = x</a:t>
            </a:r>
            <a:r>
              <a:rPr lang="en-US" sz="2400" baseline="-25000" dirty="0">
                <a:solidFill>
                  <a:srgbClr val="00B050"/>
                </a:solidFill>
                <a:latin typeface="Arial Nova" panose="020B0604020202020204" pitchFamily="34" charset="0"/>
              </a:rPr>
              <a:t>23</a:t>
            </a:r>
            <a:r>
              <a:rPr lang="en-US" sz="2400" dirty="0">
                <a:solidFill>
                  <a:srgbClr val="00B050"/>
                </a:solidFill>
                <a:latin typeface="Arial Nova" panose="020B0604020202020204" pitchFamily="34" charset="0"/>
              </a:rPr>
              <a:t> = x</a:t>
            </a:r>
            <a:r>
              <a:rPr lang="en-US" sz="2400" baseline="-25000" dirty="0">
                <a:solidFill>
                  <a:srgbClr val="00B050"/>
                </a:solidFill>
                <a:latin typeface="Arial Nova" panose="020B0604020202020204" pitchFamily="34" charset="0"/>
              </a:rPr>
              <a:t>33</a:t>
            </a:r>
            <a:r>
              <a:rPr lang="en-US" sz="2400" dirty="0">
                <a:solidFill>
                  <a:srgbClr val="00B050"/>
                </a:solidFill>
                <a:latin typeface="Arial Nova" panose="020B0604020202020204" pitchFamily="34" charset="0"/>
              </a:rPr>
              <a:t> = 1</a:t>
            </a:r>
            <a:r>
              <a:rPr lang="en-US" sz="2400" dirty="0">
                <a:latin typeface="Arial Nova" panose="020B0604020202020204" pitchFamily="34" charset="0"/>
              </a:rPr>
              <a:t>,</a:t>
            </a:r>
          </a:p>
          <a:p>
            <a:br>
              <a:rPr lang="en-US" sz="2400" baseline="-25000" dirty="0">
                <a:latin typeface="Arial Nova" panose="020B0604020202020204" pitchFamily="34" charset="0"/>
              </a:rPr>
            </a:br>
            <a:r>
              <a:rPr lang="en-US" sz="2400" baseline="-25000" dirty="0">
                <a:latin typeface="Arial Nova" panose="020B0604020202020204" pitchFamily="34" charset="0"/>
              </a:rPr>
              <a:t>and all other variables are 0 is also an optimum solution</a:t>
            </a:r>
          </a:p>
          <a:p>
            <a:endParaRPr lang="en-US" sz="2400" baseline="-25000" dirty="0">
              <a:latin typeface="Arial Nova" panose="020B0604020202020204" pitchFamily="34" charset="0"/>
            </a:endParaRPr>
          </a:p>
          <a:p>
            <a:r>
              <a:rPr lang="en-US" sz="2400" baseline="-25000" dirty="0">
                <a:latin typeface="Arial Nova" panose="020B0604020202020204" pitchFamily="34" charset="0"/>
              </a:rPr>
              <a:t>Objective function = 4.5 </a:t>
            </a:r>
            <a:endParaRPr lang="en-US" sz="2400" dirty="0">
              <a:latin typeface="Arial Nov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09317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6AFE9-93BB-470A-9B59-0AFBA50D17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0399"/>
            <a:ext cx="10515600" cy="1325563"/>
          </a:xfrm>
        </p:spPr>
        <p:txBody>
          <a:bodyPr/>
          <a:lstStyle/>
          <a:p>
            <a:r>
              <a:rPr lang="en-US" dirty="0"/>
              <a:t>Specific instance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5DB4E67-A697-438F-BEFB-4B62E957EBA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45495354"/>
              </p:ext>
            </p:extLst>
          </p:nvPr>
        </p:nvGraphicFramePr>
        <p:xfrm>
          <a:off x="1168401" y="1803400"/>
          <a:ext cx="5549900" cy="26841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57327">
                  <a:extLst>
                    <a:ext uri="{9D8B030D-6E8A-4147-A177-3AD203B41FA5}">
                      <a16:colId xmlns:a16="http://schemas.microsoft.com/office/drawing/2014/main" val="882905215"/>
                    </a:ext>
                  </a:extLst>
                </a:gridCol>
                <a:gridCol w="1191483">
                  <a:extLst>
                    <a:ext uri="{9D8B030D-6E8A-4147-A177-3AD203B41FA5}">
                      <a16:colId xmlns:a16="http://schemas.microsoft.com/office/drawing/2014/main" val="685846446"/>
                    </a:ext>
                  </a:extLst>
                </a:gridCol>
                <a:gridCol w="1400545">
                  <a:extLst>
                    <a:ext uri="{9D8B030D-6E8A-4147-A177-3AD203B41FA5}">
                      <a16:colId xmlns:a16="http://schemas.microsoft.com/office/drawing/2014/main" val="3200454672"/>
                    </a:ext>
                  </a:extLst>
                </a:gridCol>
                <a:gridCol w="1400545">
                  <a:extLst>
                    <a:ext uri="{9D8B030D-6E8A-4147-A177-3AD203B41FA5}">
                      <a16:colId xmlns:a16="http://schemas.microsoft.com/office/drawing/2014/main" val="2245749096"/>
                    </a:ext>
                  </a:extLst>
                </a:gridCol>
              </a:tblGrid>
              <a:tr h="692150">
                <a:tc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r>
                        <a:rPr lang="en-US" sz="2400" b="1" u="none" strike="noStrike" dirty="0">
                          <a:effectLst/>
                        </a:rPr>
                        <a:t>Happiness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r>
                        <a:rPr lang="en-US" sz="24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Gloria</a:t>
                      </a:r>
                      <a:endParaRPr lang="en-US" sz="24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r>
                        <a:rPr lang="en-US" sz="24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Harish</a:t>
                      </a:r>
                      <a:endParaRPr lang="en-US" sz="24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r>
                        <a:rPr lang="en-US" sz="24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Ivy</a:t>
                      </a:r>
                      <a:endParaRPr lang="en-US" sz="24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extLst>
                  <a:ext uri="{0D108BD9-81ED-4DB2-BD59-A6C34878D82A}">
                    <a16:rowId xmlns:a16="http://schemas.microsoft.com/office/drawing/2014/main" val="630193553"/>
                  </a:ext>
                </a:extLst>
              </a:tr>
              <a:tr h="628650">
                <a:tc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r>
                        <a:rPr lang="en-US" sz="24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Dipping-dots</a:t>
                      </a:r>
                      <a:endParaRPr lang="en-US" sz="24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r>
                        <a:rPr lang="en-US" sz="2400" u="none" strike="noStrike" dirty="0">
                          <a:effectLst/>
                        </a:rPr>
                        <a:t>1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r>
                        <a:rPr lang="en-US" sz="2400" u="none" strike="noStrike" dirty="0">
                          <a:effectLst/>
                        </a:rPr>
                        <a:t>0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r>
                        <a:rPr lang="en-US" sz="2400" u="none" strike="noStrike" dirty="0">
                          <a:effectLst/>
                        </a:rPr>
                        <a:t>0.5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extLst>
                  <a:ext uri="{0D108BD9-81ED-4DB2-BD59-A6C34878D82A}">
                    <a16:rowId xmlns:a16="http://schemas.microsoft.com/office/drawing/2014/main" val="2390199184"/>
                  </a:ext>
                </a:extLst>
              </a:tr>
              <a:tr h="628650">
                <a:tc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r>
                        <a:rPr lang="en-US" sz="24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Espresso</a:t>
                      </a:r>
                      <a:endParaRPr lang="en-US" sz="24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r>
                        <a:rPr lang="en-US" sz="2400" u="none" strike="noStrike">
                          <a:effectLst/>
                        </a:rPr>
                        <a:t>0.75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r>
                        <a:rPr lang="en-US" sz="2400" u="none" strike="noStrike" dirty="0">
                          <a:effectLst/>
                        </a:rPr>
                        <a:t>2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r>
                        <a:rPr lang="en-US" sz="2400" u="none" strike="noStrike" dirty="0">
                          <a:effectLst/>
                        </a:rPr>
                        <a:t>1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4268279"/>
                  </a:ext>
                </a:extLst>
              </a:tr>
              <a:tr h="628650">
                <a:tc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r>
                        <a:rPr lang="en-US" sz="24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Fudge</a:t>
                      </a:r>
                      <a:endParaRPr lang="en-US" sz="24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r>
                        <a:rPr lang="en-US" sz="2400" u="none" strike="noStrike">
                          <a:effectLst/>
                        </a:rPr>
                        <a:t>0.5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r>
                        <a:rPr lang="en-US" sz="2400" u="none" strike="noStrike" dirty="0">
                          <a:effectLst/>
                        </a:rPr>
                        <a:t>2.5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600"/>
                        </a:spcAft>
                      </a:pPr>
                      <a:r>
                        <a:rPr lang="en-US" sz="2400" u="none" strike="noStrike" dirty="0">
                          <a:effectLst/>
                        </a:rPr>
                        <a:t>1.5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7361360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9FCC1E7D-3FAC-4E44-9609-A77CE60B09E0}"/>
              </a:ext>
            </a:extLst>
          </p:cNvPr>
          <p:cNvSpPr/>
          <p:nvPr/>
        </p:nvSpPr>
        <p:spPr>
          <a:xfrm>
            <a:off x="606287" y="5548590"/>
            <a:ext cx="100832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8451FA-AFF8-494B-8FAD-D88B64211DD4}"/>
              </a:ext>
            </a:extLst>
          </p:cNvPr>
          <p:cNvSpPr txBox="1"/>
          <p:nvPr/>
        </p:nvSpPr>
        <p:spPr>
          <a:xfrm>
            <a:off x="7721600" y="1803400"/>
            <a:ext cx="408940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 Nova" panose="020B0604020202020204" pitchFamily="34" charset="0"/>
              </a:rPr>
              <a:t>The solution where</a:t>
            </a:r>
          </a:p>
          <a:p>
            <a:br>
              <a:rPr lang="en-US" sz="2400" dirty="0">
                <a:solidFill>
                  <a:srgbClr val="00B050"/>
                </a:solidFill>
                <a:latin typeface="Arial Nova" panose="020B0604020202020204" pitchFamily="34" charset="0"/>
              </a:rPr>
            </a:br>
            <a:r>
              <a:rPr lang="en-US" sz="2400" dirty="0">
                <a:solidFill>
                  <a:srgbClr val="00B050"/>
                </a:solidFill>
                <a:latin typeface="Arial Nova" panose="020B0604020202020204" pitchFamily="34" charset="0"/>
              </a:rPr>
              <a:t>x</a:t>
            </a:r>
            <a:r>
              <a:rPr lang="en-US" sz="2400" baseline="-25000" dirty="0">
                <a:solidFill>
                  <a:srgbClr val="00B050"/>
                </a:solidFill>
                <a:latin typeface="Arial Nova" panose="020B0604020202020204" pitchFamily="34" charset="0"/>
              </a:rPr>
              <a:t>11</a:t>
            </a:r>
            <a:r>
              <a:rPr lang="en-US" sz="2400" dirty="0">
                <a:solidFill>
                  <a:srgbClr val="00B050"/>
                </a:solidFill>
                <a:latin typeface="Arial Nova" panose="020B0604020202020204" pitchFamily="34" charset="0"/>
              </a:rPr>
              <a:t> = 1,</a:t>
            </a:r>
          </a:p>
          <a:p>
            <a:r>
              <a:rPr lang="en-US" sz="2400" dirty="0">
                <a:solidFill>
                  <a:srgbClr val="00B050"/>
                </a:solidFill>
                <a:latin typeface="Arial Nova" panose="020B0604020202020204" pitchFamily="34" charset="0"/>
              </a:rPr>
              <a:t>x</a:t>
            </a:r>
            <a:r>
              <a:rPr lang="en-US" sz="2400" baseline="-25000" dirty="0">
                <a:solidFill>
                  <a:srgbClr val="00B050"/>
                </a:solidFill>
                <a:latin typeface="Arial Nova" panose="020B0604020202020204" pitchFamily="34" charset="0"/>
              </a:rPr>
              <a:t>22</a:t>
            </a:r>
            <a:r>
              <a:rPr lang="en-US" sz="2400" dirty="0">
                <a:solidFill>
                  <a:srgbClr val="00B050"/>
                </a:solidFill>
                <a:latin typeface="Arial Nova" panose="020B0604020202020204" pitchFamily="34" charset="0"/>
              </a:rPr>
              <a:t> = x</a:t>
            </a:r>
            <a:r>
              <a:rPr lang="en-US" sz="2400" baseline="-25000" dirty="0">
                <a:solidFill>
                  <a:srgbClr val="00B050"/>
                </a:solidFill>
                <a:latin typeface="Arial Nova" panose="020B0604020202020204" pitchFamily="34" charset="0"/>
              </a:rPr>
              <a:t>23</a:t>
            </a:r>
            <a:r>
              <a:rPr lang="en-US" sz="2400" dirty="0">
                <a:solidFill>
                  <a:srgbClr val="00B050"/>
                </a:solidFill>
                <a:latin typeface="Arial Nova" panose="020B0604020202020204" pitchFamily="34" charset="0"/>
              </a:rPr>
              <a:t> = x</a:t>
            </a:r>
            <a:r>
              <a:rPr lang="en-US" sz="2400" baseline="-25000" dirty="0">
                <a:solidFill>
                  <a:srgbClr val="00B050"/>
                </a:solidFill>
                <a:latin typeface="Arial Nova" panose="020B0604020202020204" pitchFamily="34" charset="0"/>
              </a:rPr>
              <a:t>32</a:t>
            </a:r>
            <a:r>
              <a:rPr lang="en-US" sz="2400" dirty="0">
                <a:solidFill>
                  <a:srgbClr val="00B050"/>
                </a:solidFill>
                <a:latin typeface="Arial Nova" panose="020B0604020202020204" pitchFamily="34" charset="0"/>
              </a:rPr>
              <a:t> = x</a:t>
            </a:r>
            <a:r>
              <a:rPr lang="en-US" sz="2400" baseline="-25000" dirty="0">
                <a:solidFill>
                  <a:srgbClr val="00B050"/>
                </a:solidFill>
                <a:latin typeface="Arial Nova" panose="020B0604020202020204" pitchFamily="34" charset="0"/>
              </a:rPr>
              <a:t>33</a:t>
            </a:r>
            <a:r>
              <a:rPr lang="en-US" sz="2400" dirty="0">
                <a:solidFill>
                  <a:srgbClr val="00B050"/>
                </a:solidFill>
                <a:latin typeface="Arial Nova" panose="020B0604020202020204" pitchFamily="34" charset="0"/>
              </a:rPr>
              <a:t> = ½</a:t>
            </a:r>
            <a:r>
              <a:rPr lang="en-US" sz="2400" dirty="0">
                <a:latin typeface="Arial Nova" panose="020B0604020202020204" pitchFamily="34" charset="0"/>
              </a:rPr>
              <a:t>,</a:t>
            </a:r>
            <a:r>
              <a:rPr lang="en-US" sz="2400" dirty="0">
                <a:solidFill>
                  <a:srgbClr val="00B050"/>
                </a:solidFill>
                <a:latin typeface="Arial Nova" panose="020B0604020202020204" pitchFamily="34" charset="0"/>
              </a:rPr>
              <a:t> </a:t>
            </a:r>
            <a:endParaRPr lang="en-US" sz="2400" dirty="0">
              <a:latin typeface="Arial Nova" panose="020B0604020202020204" pitchFamily="34" charset="0"/>
            </a:endParaRPr>
          </a:p>
          <a:p>
            <a:br>
              <a:rPr lang="en-US" sz="2400" baseline="-25000" dirty="0">
                <a:latin typeface="Arial Nova" panose="020B0604020202020204" pitchFamily="34" charset="0"/>
              </a:rPr>
            </a:br>
            <a:r>
              <a:rPr lang="en-US" sz="2400" baseline="-25000" dirty="0">
                <a:latin typeface="Arial Nova" panose="020B0604020202020204" pitchFamily="34" charset="0"/>
              </a:rPr>
              <a:t>and all other variables are 0 is also an optimum solution</a:t>
            </a:r>
          </a:p>
          <a:p>
            <a:endParaRPr lang="en-US" sz="2400" baseline="-25000" dirty="0">
              <a:latin typeface="Arial Nova" panose="020B0604020202020204" pitchFamily="34" charset="0"/>
            </a:endParaRPr>
          </a:p>
          <a:p>
            <a:r>
              <a:rPr lang="en-US" sz="2400" baseline="-25000" dirty="0">
                <a:latin typeface="Arial Nova" panose="020B0604020202020204" pitchFamily="34" charset="0"/>
              </a:rPr>
              <a:t>Objective function = 4.5 </a:t>
            </a:r>
            <a:endParaRPr lang="en-US" sz="2400" dirty="0">
              <a:latin typeface="Arial Nov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74721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9CE276-6461-40F1-86DF-D7C1B904D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Concern?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22DF42-7CFD-48D5-BF1B-E05401B218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If children share ice-cream servings, is that likely to lead to spread of infectious diseases?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But we observed that if we used Excel’s LP solver, we only got integer solutions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Claim: If we solve this LP with Excel’s LP solver, then we will always find an integer solution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Not true for all LPs – this one has some special structure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24948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B19BC6-4655-0E61-4C02-A6835E2FFD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Feasible Solution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22F05F-5129-D8E7-27C7-FF5F7B027C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solution is basic feasible if it is not the average of two other feasible solutions</a:t>
            </a:r>
          </a:p>
          <a:p>
            <a:r>
              <a:rPr lang="en-US" dirty="0"/>
              <a:t>Also known as “extreme solutions”, ”vertex solutions”</a:t>
            </a:r>
          </a:p>
          <a:p>
            <a:r>
              <a:rPr lang="en-US" dirty="0"/>
              <a:t>If an LP has a basic feasible solution and an optimum solutions, then</a:t>
            </a:r>
          </a:p>
          <a:p>
            <a:pPr lvl="1"/>
            <a:r>
              <a:rPr lang="en-US" dirty="0"/>
              <a:t>There exist optimum solutions that are basic feasible</a:t>
            </a:r>
          </a:p>
          <a:p>
            <a:pPr lvl="1"/>
            <a:r>
              <a:rPr lang="en-US" dirty="0"/>
              <a:t>Most LP solvers will return basic feasible optimum solutions</a:t>
            </a:r>
          </a:p>
        </p:txBody>
      </p:sp>
    </p:spTree>
    <p:extLst>
      <p:ext uri="{BB962C8B-B14F-4D97-AF65-F5344CB8AC3E}">
        <p14:creationId xmlns:p14="http://schemas.microsoft.com/office/powerpoint/2010/main" val="6691963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A16DA4-195C-44BD-BACD-EA76D00E7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1C7104-4D79-4140-A9F4-4FA8B9BE54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Which of the three optimum solutions</a:t>
            </a:r>
          </a:p>
          <a:p>
            <a:pPr marL="0" indent="0">
              <a:buNone/>
            </a:pPr>
            <a:r>
              <a:rPr lang="en-US" sz="1400" dirty="0"/>
              <a:t>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sz="2800" dirty="0">
                <a:solidFill>
                  <a:srgbClr val="00B050"/>
                </a:solidFill>
                <a:latin typeface="Arial Nova" panose="020B0604020202020204" pitchFamily="34" charset="0"/>
              </a:rPr>
              <a:t> x</a:t>
            </a:r>
            <a:r>
              <a:rPr lang="en-US" sz="2800" baseline="-25000" dirty="0">
                <a:solidFill>
                  <a:srgbClr val="00B050"/>
                </a:solidFill>
                <a:latin typeface="Arial Nova" panose="020B0604020202020204" pitchFamily="34" charset="0"/>
              </a:rPr>
              <a:t>11</a:t>
            </a:r>
            <a:r>
              <a:rPr lang="en-US" sz="2800" dirty="0">
                <a:solidFill>
                  <a:srgbClr val="00B050"/>
                </a:solidFill>
                <a:latin typeface="Arial Nova" panose="020B0604020202020204" pitchFamily="34" charset="0"/>
              </a:rPr>
              <a:t> = x</a:t>
            </a:r>
            <a:r>
              <a:rPr lang="en-US" sz="2800" baseline="-25000" dirty="0">
                <a:solidFill>
                  <a:srgbClr val="00B050"/>
                </a:solidFill>
                <a:latin typeface="Arial Nova" panose="020B0604020202020204" pitchFamily="34" charset="0"/>
              </a:rPr>
              <a:t>22</a:t>
            </a:r>
            <a:r>
              <a:rPr lang="en-US" sz="2800" dirty="0">
                <a:solidFill>
                  <a:srgbClr val="00B050"/>
                </a:solidFill>
                <a:latin typeface="Arial Nova" panose="020B0604020202020204" pitchFamily="34" charset="0"/>
              </a:rPr>
              <a:t> = x</a:t>
            </a:r>
            <a:r>
              <a:rPr lang="en-US" sz="2800" baseline="-25000" dirty="0">
                <a:solidFill>
                  <a:srgbClr val="00B050"/>
                </a:solidFill>
                <a:latin typeface="Arial Nova" panose="020B0604020202020204" pitchFamily="34" charset="0"/>
              </a:rPr>
              <a:t>33</a:t>
            </a:r>
            <a:r>
              <a:rPr lang="en-US" sz="2800" dirty="0">
                <a:solidFill>
                  <a:srgbClr val="00B050"/>
                </a:solidFill>
                <a:latin typeface="Arial Nova" panose="020B0604020202020204" pitchFamily="34" charset="0"/>
              </a:rPr>
              <a:t> = 1</a:t>
            </a:r>
            <a:r>
              <a:rPr lang="en-US" sz="2800" dirty="0">
                <a:latin typeface="Arial Nova" panose="020B0604020202020204" pitchFamily="34" charset="0"/>
              </a:rPr>
              <a:t>,</a:t>
            </a:r>
            <a:r>
              <a:rPr lang="en-US" sz="2800" dirty="0">
                <a:solidFill>
                  <a:srgbClr val="00B050"/>
                </a:solidFill>
                <a:latin typeface="Arial Nova" panose="020B0604020202020204" pitchFamily="34" charset="0"/>
              </a:rPr>
              <a:t> </a:t>
            </a:r>
            <a:r>
              <a:rPr lang="en-US" sz="2800" dirty="0">
                <a:latin typeface="Arial Nova" panose="020B0604020202020204" pitchFamily="34" charset="0"/>
              </a:rPr>
              <a:t>everything else 0</a:t>
            </a:r>
            <a:endParaRPr lang="en-US" sz="2800" dirty="0">
              <a:solidFill>
                <a:srgbClr val="00B050"/>
              </a:solidFill>
              <a:latin typeface="Arial Nova" panose="020B0604020202020204" pitchFamily="34" charset="0"/>
            </a:endParaRPr>
          </a:p>
          <a:p>
            <a:pPr marL="0" indent="0">
              <a:buNone/>
            </a:pPr>
            <a:r>
              <a:rPr lang="en-US" sz="400" dirty="0">
                <a:solidFill>
                  <a:srgbClr val="00B050"/>
                </a:solidFill>
                <a:latin typeface="Arial Nova" panose="020B0604020202020204" pitchFamily="34" charset="0"/>
              </a:rPr>
              <a:t> </a:t>
            </a:r>
          </a:p>
          <a:p>
            <a:pPr marL="0" indent="0">
              <a:buNone/>
            </a:pPr>
            <a:r>
              <a:rPr lang="en-US" dirty="0">
                <a:solidFill>
                  <a:srgbClr val="00B050"/>
                </a:solidFill>
                <a:latin typeface="Arial Nova" panose="020B0604020202020204" pitchFamily="34" charset="0"/>
              </a:rPr>
              <a:t>	</a:t>
            </a:r>
            <a:r>
              <a:rPr lang="en-US" sz="2800" dirty="0">
                <a:solidFill>
                  <a:srgbClr val="00B050"/>
                </a:solidFill>
                <a:latin typeface="Arial Nova" panose="020B0604020202020204" pitchFamily="34" charset="0"/>
              </a:rPr>
              <a:t> x</a:t>
            </a:r>
            <a:r>
              <a:rPr lang="en-US" sz="2800" baseline="-25000" dirty="0">
                <a:solidFill>
                  <a:srgbClr val="00B050"/>
                </a:solidFill>
                <a:latin typeface="Arial Nova" panose="020B0604020202020204" pitchFamily="34" charset="0"/>
              </a:rPr>
              <a:t>11</a:t>
            </a:r>
            <a:r>
              <a:rPr lang="en-US" sz="2800" dirty="0">
                <a:solidFill>
                  <a:srgbClr val="00B050"/>
                </a:solidFill>
                <a:latin typeface="Arial Nova" panose="020B0604020202020204" pitchFamily="34" charset="0"/>
              </a:rPr>
              <a:t> = x</a:t>
            </a:r>
            <a:r>
              <a:rPr lang="en-US" sz="2800" baseline="-25000" dirty="0">
                <a:solidFill>
                  <a:srgbClr val="00B050"/>
                </a:solidFill>
                <a:latin typeface="Arial Nova" panose="020B0604020202020204" pitchFamily="34" charset="0"/>
              </a:rPr>
              <a:t>23</a:t>
            </a:r>
            <a:r>
              <a:rPr lang="en-US" sz="2800" dirty="0">
                <a:solidFill>
                  <a:srgbClr val="00B050"/>
                </a:solidFill>
                <a:latin typeface="Arial Nova" panose="020B0604020202020204" pitchFamily="34" charset="0"/>
              </a:rPr>
              <a:t> = x</a:t>
            </a:r>
            <a:r>
              <a:rPr lang="en-US" sz="2800" baseline="-25000" dirty="0">
                <a:solidFill>
                  <a:srgbClr val="00B050"/>
                </a:solidFill>
                <a:latin typeface="Arial Nova" panose="020B0604020202020204" pitchFamily="34" charset="0"/>
              </a:rPr>
              <a:t>33</a:t>
            </a:r>
            <a:r>
              <a:rPr lang="en-US" sz="2800" dirty="0">
                <a:solidFill>
                  <a:srgbClr val="00B050"/>
                </a:solidFill>
                <a:latin typeface="Arial Nova" panose="020B0604020202020204" pitchFamily="34" charset="0"/>
              </a:rPr>
              <a:t> = 1</a:t>
            </a:r>
            <a:r>
              <a:rPr lang="en-US" sz="2800" dirty="0">
                <a:latin typeface="Arial Nova" panose="020B0604020202020204" pitchFamily="34" charset="0"/>
              </a:rPr>
              <a:t>,</a:t>
            </a:r>
            <a:r>
              <a:rPr lang="en-US" sz="2800" dirty="0">
                <a:solidFill>
                  <a:srgbClr val="00B050"/>
                </a:solidFill>
                <a:latin typeface="Arial Nova" panose="020B0604020202020204" pitchFamily="34" charset="0"/>
              </a:rPr>
              <a:t> </a:t>
            </a:r>
            <a:r>
              <a:rPr lang="en-US" sz="2800" dirty="0">
                <a:latin typeface="Arial Nova" panose="020B0604020202020204" pitchFamily="34" charset="0"/>
              </a:rPr>
              <a:t>everything else 0</a:t>
            </a:r>
            <a:endParaRPr lang="en-US" sz="2800" dirty="0">
              <a:solidFill>
                <a:srgbClr val="00B050"/>
              </a:solidFill>
              <a:latin typeface="Arial Nova" panose="020B0604020202020204" pitchFamily="34" charset="0"/>
            </a:endParaRPr>
          </a:p>
          <a:p>
            <a:pPr marL="0" indent="0">
              <a:buNone/>
            </a:pPr>
            <a:r>
              <a:rPr lang="en-US" sz="400" dirty="0">
                <a:solidFill>
                  <a:srgbClr val="00B050"/>
                </a:solidFill>
                <a:latin typeface="Arial Nova" panose="020B0604020202020204" pitchFamily="34" charset="0"/>
              </a:rPr>
              <a:t> 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00B050"/>
                </a:solidFill>
                <a:latin typeface="Arial Nova" panose="020B0604020202020204" pitchFamily="34" charset="0"/>
              </a:rPr>
              <a:t>	x</a:t>
            </a:r>
            <a:r>
              <a:rPr lang="en-US" sz="2800" baseline="-25000" dirty="0">
                <a:solidFill>
                  <a:srgbClr val="00B050"/>
                </a:solidFill>
                <a:latin typeface="Arial Nova" panose="020B0604020202020204" pitchFamily="34" charset="0"/>
              </a:rPr>
              <a:t>11</a:t>
            </a:r>
            <a:r>
              <a:rPr lang="en-US" sz="2800" dirty="0">
                <a:solidFill>
                  <a:srgbClr val="00B050"/>
                </a:solidFill>
                <a:latin typeface="Arial Nova" panose="020B0604020202020204" pitchFamily="34" charset="0"/>
              </a:rPr>
              <a:t> = 1, x</a:t>
            </a:r>
            <a:r>
              <a:rPr lang="en-US" sz="2800" baseline="-25000" dirty="0">
                <a:solidFill>
                  <a:srgbClr val="00B050"/>
                </a:solidFill>
                <a:latin typeface="Arial Nova" panose="020B0604020202020204" pitchFamily="34" charset="0"/>
              </a:rPr>
              <a:t>22</a:t>
            </a:r>
            <a:r>
              <a:rPr lang="en-US" sz="2800" dirty="0">
                <a:solidFill>
                  <a:srgbClr val="00B050"/>
                </a:solidFill>
                <a:latin typeface="Arial Nova" panose="020B0604020202020204" pitchFamily="34" charset="0"/>
              </a:rPr>
              <a:t> = x</a:t>
            </a:r>
            <a:r>
              <a:rPr lang="en-US" baseline="-25000" dirty="0">
                <a:solidFill>
                  <a:srgbClr val="00B050"/>
                </a:solidFill>
                <a:latin typeface="Arial Nova" panose="020B0604020202020204" pitchFamily="34" charset="0"/>
              </a:rPr>
              <a:t>2</a:t>
            </a:r>
            <a:r>
              <a:rPr lang="en-US" sz="2800" baseline="-25000" dirty="0">
                <a:solidFill>
                  <a:srgbClr val="00B050"/>
                </a:solidFill>
                <a:latin typeface="Arial Nova" panose="020B0604020202020204" pitchFamily="34" charset="0"/>
              </a:rPr>
              <a:t>3</a:t>
            </a:r>
            <a:r>
              <a:rPr lang="en-US" sz="2800" dirty="0">
                <a:solidFill>
                  <a:srgbClr val="00B050"/>
                </a:solidFill>
                <a:latin typeface="Arial Nova" panose="020B0604020202020204" pitchFamily="34" charset="0"/>
              </a:rPr>
              <a:t> = x</a:t>
            </a:r>
            <a:r>
              <a:rPr lang="en-US" sz="2800" baseline="-25000" dirty="0">
                <a:solidFill>
                  <a:srgbClr val="00B050"/>
                </a:solidFill>
                <a:latin typeface="Arial Nova" panose="020B0604020202020204" pitchFamily="34" charset="0"/>
              </a:rPr>
              <a:t>32</a:t>
            </a:r>
            <a:r>
              <a:rPr lang="en-US" sz="2800" dirty="0">
                <a:solidFill>
                  <a:srgbClr val="00B050"/>
                </a:solidFill>
                <a:latin typeface="Arial Nova" panose="020B0604020202020204" pitchFamily="34" charset="0"/>
              </a:rPr>
              <a:t> = x</a:t>
            </a:r>
            <a:r>
              <a:rPr lang="en-US" sz="2800" baseline="-25000" dirty="0">
                <a:solidFill>
                  <a:srgbClr val="00B050"/>
                </a:solidFill>
                <a:latin typeface="Arial Nova" panose="020B0604020202020204" pitchFamily="34" charset="0"/>
              </a:rPr>
              <a:t>33</a:t>
            </a:r>
            <a:r>
              <a:rPr lang="en-US" sz="2800" dirty="0">
                <a:solidFill>
                  <a:srgbClr val="00B050"/>
                </a:solidFill>
                <a:latin typeface="Arial Nova" panose="020B0604020202020204" pitchFamily="34" charset="0"/>
              </a:rPr>
              <a:t> = ½</a:t>
            </a:r>
            <a:r>
              <a:rPr lang="en-US" sz="2800" dirty="0">
                <a:latin typeface="Arial Nova" panose="020B0604020202020204" pitchFamily="34" charset="0"/>
              </a:rPr>
              <a:t>,</a:t>
            </a:r>
            <a:r>
              <a:rPr lang="en-US" sz="2800" dirty="0">
                <a:solidFill>
                  <a:srgbClr val="00B050"/>
                </a:solidFill>
                <a:latin typeface="Arial Nova" panose="020B0604020202020204" pitchFamily="34" charset="0"/>
              </a:rPr>
              <a:t> </a:t>
            </a:r>
            <a:r>
              <a:rPr lang="en-US" sz="2800" dirty="0">
                <a:latin typeface="Arial Nova" panose="020B0604020202020204" pitchFamily="34" charset="0"/>
              </a:rPr>
              <a:t>everything else 0</a:t>
            </a:r>
            <a:br>
              <a:rPr lang="en-US" sz="2800" dirty="0">
                <a:latin typeface="Arial Nova" panose="020B0604020202020204" pitchFamily="34" charset="0"/>
              </a:rPr>
            </a:br>
            <a:endParaRPr lang="en-US" sz="2800" dirty="0">
              <a:latin typeface="Arial Nova" panose="020B0604020202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Arial Nova" panose="020B0604020202020204" pitchFamily="34" charset="0"/>
              </a:rPr>
              <a:t>can not be a basic feasible solution?</a:t>
            </a:r>
            <a:endParaRPr lang="en-US" sz="2800" dirty="0">
              <a:latin typeface="Arial Nova" panose="020B0604020202020204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20564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FF856-07DD-49CD-8930-15E4CF9237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Matchings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EC815E-A0D3-464C-9C82-1D73D43EFA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this example, every basic feasible solution is integral</a:t>
            </a:r>
          </a:p>
          <a:p>
            <a:endParaRPr lang="en-US" dirty="0"/>
          </a:p>
          <a:p>
            <a:r>
              <a:rPr lang="en-US" dirty="0"/>
              <a:t>In general, for the problem of finding the highest total compatibility matching, every basic feasible solution </a:t>
            </a:r>
            <a:r>
              <a:rPr lang="en-US"/>
              <a:t>is integral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	=&gt; Excel’s LP solver will </a:t>
            </a:r>
            <a:r>
              <a:rPr lang="en-US" dirty="0">
                <a:solidFill>
                  <a:srgbClr val="C00000"/>
                </a:solidFill>
              </a:rPr>
              <a:t>always return an integer solution </a:t>
            </a:r>
            <a:r>
              <a:rPr lang="en-US" dirty="0"/>
              <a:t>as long as you solve the problem as an LP</a:t>
            </a:r>
          </a:p>
        </p:txBody>
      </p:sp>
    </p:spTree>
    <p:extLst>
      <p:ext uri="{BB962C8B-B14F-4D97-AF65-F5344CB8AC3E}">
        <p14:creationId xmlns:p14="http://schemas.microsoft.com/office/powerpoint/2010/main" val="20421050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3791</TotalTime>
  <Words>684</Words>
  <Application>Microsoft Macintosh PowerPoint</Application>
  <PresentationFormat>Widescreen</PresentationFormat>
  <Paragraphs>137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Arial Nova</vt:lpstr>
      <vt:lpstr>Calibri</vt:lpstr>
      <vt:lpstr>Calibri Light</vt:lpstr>
      <vt:lpstr>Office Theme</vt:lpstr>
      <vt:lpstr>A Matching Example</vt:lpstr>
      <vt:lpstr>Name your quantities</vt:lpstr>
      <vt:lpstr>Decision variables</vt:lpstr>
      <vt:lpstr>LP formulation</vt:lpstr>
      <vt:lpstr>Specific instance</vt:lpstr>
      <vt:lpstr>Specific instance</vt:lpstr>
      <vt:lpstr>Specific instance</vt:lpstr>
      <vt:lpstr>Specific instance</vt:lpstr>
      <vt:lpstr>Concern?</vt:lpstr>
      <vt:lpstr>Basic Feasible Solution</vt:lpstr>
      <vt:lpstr>Exercise</vt:lpstr>
      <vt:lpstr>Example: Matchings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 problem</dc:title>
  <dc:creator>Ashish Goel</dc:creator>
  <cp:lastModifiedBy>Ashish Goel</cp:lastModifiedBy>
  <cp:revision>113</cp:revision>
  <dcterms:created xsi:type="dcterms:W3CDTF">2019-04-03T19:14:51Z</dcterms:created>
  <dcterms:modified xsi:type="dcterms:W3CDTF">2024-04-04T21:14:00Z</dcterms:modified>
</cp:coreProperties>
</file>