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4"/>
  </p:notesMasterIdLst>
  <p:sldIdLst>
    <p:sldId id="256" r:id="rId2"/>
    <p:sldId id="263" r:id="rId3"/>
    <p:sldId id="262" r:id="rId4"/>
    <p:sldId id="434" r:id="rId5"/>
    <p:sldId id="309" r:id="rId6"/>
    <p:sldId id="303" r:id="rId7"/>
    <p:sldId id="306" r:id="rId8"/>
    <p:sldId id="308" r:id="rId9"/>
    <p:sldId id="310" r:id="rId10"/>
    <p:sldId id="311" r:id="rId11"/>
    <p:sldId id="304" r:id="rId12"/>
    <p:sldId id="313" r:id="rId13"/>
    <p:sldId id="314" r:id="rId14"/>
    <p:sldId id="312" r:id="rId15"/>
    <p:sldId id="433" r:id="rId16"/>
    <p:sldId id="330" r:id="rId17"/>
    <p:sldId id="331" r:id="rId18"/>
    <p:sldId id="332" r:id="rId19"/>
    <p:sldId id="333" r:id="rId20"/>
    <p:sldId id="338" r:id="rId21"/>
    <p:sldId id="336" r:id="rId22"/>
    <p:sldId id="352" r:id="rId23"/>
    <p:sldId id="335" r:id="rId24"/>
    <p:sldId id="432" r:id="rId25"/>
    <p:sldId id="337" r:id="rId26"/>
    <p:sldId id="334" r:id="rId27"/>
    <p:sldId id="339" r:id="rId28"/>
    <p:sldId id="364" r:id="rId29"/>
    <p:sldId id="340" r:id="rId30"/>
    <p:sldId id="351" r:id="rId31"/>
    <p:sldId id="341" r:id="rId32"/>
    <p:sldId id="381" r:id="rId33"/>
    <p:sldId id="382" r:id="rId34"/>
    <p:sldId id="383" r:id="rId35"/>
    <p:sldId id="386" r:id="rId36"/>
    <p:sldId id="387" r:id="rId37"/>
    <p:sldId id="390" r:id="rId38"/>
    <p:sldId id="388" r:id="rId39"/>
    <p:sldId id="389" r:id="rId40"/>
    <p:sldId id="391" r:id="rId41"/>
    <p:sldId id="392" r:id="rId42"/>
    <p:sldId id="393" r:id="rId43"/>
    <p:sldId id="394" r:id="rId44"/>
    <p:sldId id="395" r:id="rId45"/>
    <p:sldId id="396" r:id="rId46"/>
    <p:sldId id="397" r:id="rId47"/>
    <p:sldId id="398" r:id="rId48"/>
    <p:sldId id="399" r:id="rId49"/>
    <p:sldId id="400" r:id="rId50"/>
    <p:sldId id="401" r:id="rId51"/>
    <p:sldId id="402" r:id="rId52"/>
    <p:sldId id="403" r:id="rId53"/>
    <p:sldId id="404" r:id="rId54"/>
    <p:sldId id="405" r:id="rId55"/>
    <p:sldId id="406" r:id="rId56"/>
    <p:sldId id="407" r:id="rId57"/>
    <p:sldId id="408" r:id="rId58"/>
    <p:sldId id="409" r:id="rId59"/>
    <p:sldId id="410" r:id="rId60"/>
    <p:sldId id="411" r:id="rId61"/>
    <p:sldId id="380" r:id="rId62"/>
    <p:sldId id="412" r:id="rId63"/>
    <p:sldId id="413" r:id="rId64"/>
    <p:sldId id="414" r:id="rId65"/>
    <p:sldId id="415" r:id="rId66"/>
    <p:sldId id="416" r:id="rId67"/>
    <p:sldId id="417" r:id="rId68"/>
    <p:sldId id="418" r:id="rId69"/>
    <p:sldId id="419" r:id="rId70"/>
    <p:sldId id="420" r:id="rId71"/>
    <p:sldId id="421" r:id="rId72"/>
    <p:sldId id="422" r:id="rId73"/>
    <p:sldId id="369" r:id="rId74"/>
    <p:sldId id="371" r:id="rId75"/>
    <p:sldId id="425" r:id="rId76"/>
    <p:sldId id="426" r:id="rId77"/>
    <p:sldId id="427" r:id="rId78"/>
    <p:sldId id="428" r:id="rId79"/>
    <p:sldId id="429" r:id="rId80"/>
    <p:sldId id="435" r:id="rId81"/>
    <p:sldId id="430" r:id="rId82"/>
    <p:sldId id="431" r:id="rId8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42"/>
    <p:restoredTop sz="96296"/>
  </p:normalViewPr>
  <p:slideViewPr>
    <p:cSldViewPr snapToGrid="0" snapToObjects="1">
      <p:cViewPr varScale="1">
        <p:scale>
          <a:sx n="114" d="100"/>
          <a:sy n="114" d="100"/>
        </p:scale>
        <p:origin x="178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-215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01930-78EC-3C49-BE25-36D0FF14DE01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3C6FE-0FC4-5543-B3DD-BB4E3E5F34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30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3C6FE-0FC4-5543-B3DD-BB4E3E5F347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3C6FE-0FC4-5543-B3DD-BB4E3E5F347F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DAEB5-2ADD-224F-8324-3F162BF62DA9}" type="datetimeFigureOut">
              <a:rPr lang="en-US" smtClean="0"/>
              <a:pPr/>
              <a:t>5/21/24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1008E-1FB1-984F-9249-CBE3D8BE19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MS&amp;E 214</a:t>
            </a:r>
            <a:br>
              <a:rPr lang="en-US" dirty="0"/>
            </a:br>
            <a:r>
              <a:rPr lang="en-US" dirty="0"/>
              <a:t>Minimum Cost Flow LP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Ashish</a:t>
            </a:r>
            <a:r>
              <a:rPr lang="en-US" dirty="0"/>
              <a:t> </a:t>
            </a:r>
            <a:r>
              <a:rPr lang="en-US" dirty="0" err="1"/>
              <a:t>Goel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Roadmap for Rest of the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Next and Final Applied Module: Business Logistics and Revenue Management</a:t>
            </a:r>
          </a:p>
          <a:p>
            <a:r>
              <a:rPr lang="en-US" dirty="0"/>
              <a:t>Need our last technique: Network Flows (today)</a:t>
            </a:r>
          </a:p>
          <a:p>
            <a:pPr lvl="2"/>
            <a:r>
              <a:rPr lang="en-US" dirty="0"/>
              <a:t>Revisit Basic Feasible Solutions</a:t>
            </a:r>
          </a:p>
          <a:p>
            <a:r>
              <a:rPr lang="en-US" dirty="0"/>
              <a:t>Example Problems</a:t>
            </a:r>
          </a:p>
          <a:p>
            <a:pPr lvl="1"/>
            <a:r>
              <a:rPr lang="en-US" dirty="0"/>
              <a:t>Routing</a:t>
            </a:r>
          </a:p>
          <a:p>
            <a:pPr lvl="1"/>
            <a:r>
              <a:rPr lang="en-US" dirty="0"/>
              <a:t>Scheduling</a:t>
            </a:r>
          </a:p>
          <a:p>
            <a:pPr lvl="1"/>
            <a:r>
              <a:rPr lang="en-US" dirty="0"/>
              <a:t>Assignment</a:t>
            </a:r>
          </a:p>
          <a:p>
            <a:pPr lvl="1"/>
            <a:r>
              <a:rPr lang="en-US" dirty="0"/>
              <a:t>Warehouse planning</a:t>
            </a:r>
          </a:p>
          <a:p>
            <a:pPr lvl="1"/>
            <a:r>
              <a:rPr lang="en-US" dirty="0"/>
              <a:t>Supply Chains</a:t>
            </a:r>
          </a:p>
          <a:p>
            <a:pPr lvl="1"/>
            <a:r>
              <a:rPr lang="en-US" dirty="0"/>
              <a:t>Pricing and Revenue Management</a:t>
            </a:r>
          </a:p>
          <a:p>
            <a:pPr lvl="1"/>
            <a:r>
              <a:rPr lang="en-US" dirty="0"/>
              <a:t>Budgeted Advertising (revisit duality)</a:t>
            </a:r>
          </a:p>
          <a:p>
            <a:r>
              <a:rPr lang="en-US" dirty="0"/>
              <a:t>Revisit Each module with one advanced example</a:t>
            </a:r>
          </a:p>
          <a:p>
            <a:pPr lvl="1"/>
            <a:endParaRPr lang="en-US" dirty="0">
              <a:solidFill>
                <a:srgbClr val="3366FF"/>
              </a:solidFill>
            </a:endParaRPr>
          </a:p>
          <a:p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2209800" y="2971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3886200" y="190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37338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66294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14" name="AutoShape 10"/>
          <p:cNvCxnSpPr>
            <a:cxnSpLocks noChangeShapeType="1"/>
            <a:stCxn id="9" idx="1"/>
            <a:endCxn id="10" idx="2"/>
          </p:cNvCxnSpPr>
          <p:nvPr/>
        </p:nvCxnSpPr>
        <p:spPr bwMode="auto">
          <a:xfrm rot="16200000">
            <a:off x="2552700" y="1660525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11"/>
          <p:cNvCxnSpPr>
            <a:cxnSpLocks noChangeShapeType="1"/>
            <a:stCxn id="10" idx="4"/>
            <a:endCxn id="9" idx="6"/>
          </p:cNvCxnSpPr>
          <p:nvPr/>
        </p:nvCxnSpPr>
        <p:spPr bwMode="auto">
          <a:xfrm rot="5400000">
            <a:off x="2667000" y="1752600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" name="AutoShape 12"/>
          <p:cNvCxnSpPr>
            <a:cxnSpLocks noChangeShapeType="1"/>
            <a:stCxn id="10" idx="6"/>
            <a:endCxn id="12" idx="1"/>
          </p:cNvCxnSpPr>
          <p:nvPr/>
        </p:nvCxnSpPr>
        <p:spPr bwMode="auto">
          <a:xfrm>
            <a:off x="4038600" y="1981200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" name="AutoShape 13"/>
          <p:cNvCxnSpPr>
            <a:cxnSpLocks noChangeShapeType="1"/>
            <a:stCxn id="13" idx="6"/>
            <a:endCxn id="12" idx="5"/>
          </p:cNvCxnSpPr>
          <p:nvPr/>
        </p:nvCxnSpPr>
        <p:spPr bwMode="auto">
          <a:xfrm flipV="1">
            <a:off x="5638800" y="2873375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8" name="AutoShape 14"/>
          <p:cNvCxnSpPr>
            <a:cxnSpLocks noChangeShapeType="1"/>
            <a:stCxn id="11" idx="6"/>
            <a:endCxn id="13" idx="3"/>
          </p:cNvCxnSpPr>
          <p:nvPr/>
        </p:nvCxnSpPr>
        <p:spPr bwMode="auto">
          <a:xfrm flipV="1">
            <a:off x="3886200" y="4244975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9" name="AutoShape 20"/>
          <p:cNvCxnSpPr>
            <a:cxnSpLocks noChangeShapeType="1"/>
            <a:stCxn id="11" idx="3"/>
            <a:endCxn id="9" idx="4"/>
          </p:cNvCxnSpPr>
          <p:nvPr/>
        </p:nvCxnSpPr>
        <p:spPr bwMode="auto">
          <a:xfrm rot="16200000" flipV="1">
            <a:off x="2308225" y="3101975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0" name="AutoShape 22"/>
          <p:cNvCxnSpPr>
            <a:cxnSpLocks noChangeShapeType="1"/>
            <a:stCxn id="9" idx="5"/>
            <a:endCxn id="11" idx="0"/>
          </p:cNvCxnSpPr>
          <p:nvPr/>
        </p:nvCxnSpPr>
        <p:spPr bwMode="auto">
          <a:xfrm rot="16200000" flipH="1">
            <a:off x="2416175" y="3025775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" name="Text Box 24"/>
          <p:cNvSpPr txBox="1">
            <a:spLocks noChangeArrowheads="1"/>
          </p:cNvSpPr>
          <p:nvPr/>
        </p:nvSpPr>
        <p:spPr bwMode="auto">
          <a:xfrm>
            <a:off x="5486400" y="1752600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6</a:t>
            </a:r>
            <a:endParaRPr lang="en-US" sz="2400" dirty="0"/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3352800" y="2667000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23" name="Text Box 27"/>
          <p:cNvSpPr txBox="1">
            <a:spLocks noChangeArrowheads="1"/>
          </p:cNvSpPr>
          <p:nvPr/>
        </p:nvSpPr>
        <p:spPr bwMode="auto">
          <a:xfrm>
            <a:off x="2133600" y="4114800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1889125" y="2782888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2125" y="2478088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26" name="Text Box 32"/>
          <p:cNvSpPr txBox="1">
            <a:spLocks noChangeArrowheads="1"/>
          </p:cNvSpPr>
          <p:nvPr/>
        </p:nvSpPr>
        <p:spPr bwMode="auto">
          <a:xfrm>
            <a:off x="3733800" y="141213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27" name="Text Box 33"/>
          <p:cNvSpPr txBox="1">
            <a:spLocks noChangeArrowheads="1"/>
          </p:cNvSpPr>
          <p:nvPr/>
        </p:nvSpPr>
        <p:spPr bwMode="auto">
          <a:xfrm>
            <a:off x="3733800" y="4419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28" name="Text Box 34"/>
          <p:cNvSpPr txBox="1">
            <a:spLocks noChangeArrowheads="1"/>
          </p:cNvSpPr>
          <p:nvPr/>
        </p:nvSpPr>
        <p:spPr bwMode="auto">
          <a:xfrm>
            <a:off x="5562600" y="4114800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29" name="Text Box 35"/>
          <p:cNvSpPr txBox="1">
            <a:spLocks noChangeArrowheads="1"/>
          </p:cNvSpPr>
          <p:nvPr/>
        </p:nvSpPr>
        <p:spPr bwMode="auto">
          <a:xfrm>
            <a:off x="6477000" y="3505200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1</a:t>
            </a:r>
            <a:endParaRPr lang="en-US" sz="2400" dirty="0"/>
          </a:p>
        </p:txBody>
      </p:sp>
      <p:sp>
        <p:nvSpPr>
          <p:cNvPr id="30" name="Text Box 36"/>
          <p:cNvSpPr txBox="1">
            <a:spLocks noChangeArrowheads="1"/>
          </p:cNvSpPr>
          <p:nvPr/>
        </p:nvSpPr>
        <p:spPr bwMode="auto">
          <a:xfrm>
            <a:off x="4419600" y="4038600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  <a:endParaRPr lang="en-US" sz="2400" dirty="0"/>
          </a:p>
        </p:txBody>
      </p:sp>
      <p:sp>
        <p:nvSpPr>
          <p:cNvPr id="31" name="Text Box 37"/>
          <p:cNvSpPr txBox="1">
            <a:spLocks noChangeArrowheads="1"/>
          </p:cNvSpPr>
          <p:nvPr/>
        </p:nvSpPr>
        <p:spPr bwMode="auto">
          <a:xfrm>
            <a:off x="3124200" y="3366144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3</a:t>
            </a:r>
            <a:endParaRPr lang="en-US" sz="2400" dirty="0"/>
          </a:p>
        </p:txBody>
      </p:sp>
      <p:sp>
        <p:nvSpPr>
          <p:cNvPr id="32" name="Text Box 38"/>
          <p:cNvSpPr txBox="1">
            <a:spLocks noChangeArrowheads="1"/>
          </p:cNvSpPr>
          <p:nvPr/>
        </p:nvSpPr>
        <p:spPr bwMode="auto">
          <a:xfrm>
            <a:off x="2362200" y="1828800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Shortest Path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Find the shortest path from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to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/>
              <a:t>Using linear programs</a:t>
            </a:r>
          </a:p>
          <a:p>
            <a:r>
              <a:rPr lang="en-US" dirty="0"/>
              <a:t>Many direct applications</a:t>
            </a:r>
          </a:p>
          <a:p>
            <a:pPr lvl="1"/>
            <a:r>
              <a:rPr lang="en-US" dirty="0"/>
              <a:t>Web applications to compute routes</a:t>
            </a:r>
          </a:p>
          <a:p>
            <a:r>
              <a:rPr lang="en-US" dirty="0"/>
              <a:t>Indirect applications</a:t>
            </a:r>
          </a:p>
          <a:p>
            <a:pPr lvl="1"/>
            <a:r>
              <a:rPr lang="en-US" dirty="0"/>
              <a:t>Currency arbitrage</a:t>
            </a:r>
          </a:p>
          <a:p>
            <a:pPr lvl="1"/>
            <a:r>
              <a:rPr lang="en-US" dirty="0"/>
              <a:t>Most reliable path</a:t>
            </a:r>
          </a:p>
          <a:p>
            <a:r>
              <a:rPr lang="en-US" dirty="0"/>
              <a:t>Beautiful structure: </a:t>
            </a:r>
            <a:r>
              <a:rPr lang="en-US" dirty="0" err="1"/>
              <a:t>BFSs</a:t>
            </a:r>
            <a:r>
              <a:rPr lang="en-US" dirty="0"/>
              <a:t>, duality</a:t>
            </a:r>
          </a:p>
          <a:p>
            <a:r>
              <a:rPr lang="en-US" dirty="0"/>
              <a:t>Generalizes to Min-cost Flows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13" y="1299816"/>
            <a:ext cx="8229600" cy="4525963"/>
          </a:xfrm>
        </p:spPr>
        <p:txBody>
          <a:bodyPr/>
          <a:lstStyle/>
          <a:p>
            <a:r>
              <a:rPr lang="en-US" dirty="0"/>
              <a:t>Given a directed graph </a:t>
            </a:r>
            <a:r>
              <a:rPr lang="en-US" dirty="0">
                <a:solidFill>
                  <a:srgbClr val="3366FF"/>
                </a:solidFill>
              </a:rPr>
              <a:t>G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V </a:t>
            </a:r>
            <a:r>
              <a:rPr lang="en-US" dirty="0"/>
              <a:t>= Set of nodes in the graph,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>
                <a:solidFill>
                  <a:srgbClr val="3366FF"/>
                </a:solidFill>
              </a:rPr>
              <a:t>{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, </a:t>
            </a:r>
            <a:r>
              <a:rPr lang="en-US" dirty="0" err="1">
                <a:solidFill>
                  <a:srgbClr val="3366FF"/>
                </a:solidFill>
              </a:rPr>
              <a:t>p</a:t>
            </a:r>
            <a:r>
              <a:rPr lang="en-US" dirty="0">
                <a:solidFill>
                  <a:srgbClr val="3366FF"/>
                </a:solidFill>
              </a:rPr>
              <a:t>, </a:t>
            </a:r>
            <a:r>
              <a:rPr lang="en-US" dirty="0" err="1">
                <a:solidFill>
                  <a:srgbClr val="3366FF"/>
                </a:solidFill>
              </a:rPr>
              <a:t>q</a:t>
            </a:r>
            <a:r>
              <a:rPr lang="en-US" dirty="0">
                <a:solidFill>
                  <a:srgbClr val="3366FF"/>
                </a:solidFill>
              </a:rPr>
              <a:t>, </a:t>
            </a:r>
            <a:r>
              <a:rPr lang="en-US" dirty="0" err="1">
                <a:solidFill>
                  <a:srgbClr val="3366FF"/>
                </a:solidFill>
              </a:rPr>
              <a:t>r</a:t>
            </a:r>
            <a:r>
              <a:rPr lang="en-US" dirty="0">
                <a:solidFill>
                  <a:srgbClr val="3366FF"/>
                </a:solidFill>
              </a:rPr>
              <a:t>,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>
                <a:solidFill>
                  <a:srgbClr val="3366FF"/>
                </a:solidFill>
              </a:rPr>
              <a:t>}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N </a:t>
            </a:r>
            <a:r>
              <a:rPr lang="en-US" dirty="0"/>
              <a:t>= Number of nodes,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>
                <a:solidFill>
                  <a:srgbClr val="3366FF"/>
                </a:solidFill>
              </a:rPr>
              <a:t>N = 5 </a:t>
            </a:r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4093789" y="4843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5770189" y="37766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4" name="Oval 6"/>
          <p:cNvSpPr>
            <a:spLocks noChangeArrowheads="1"/>
          </p:cNvSpPr>
          <p:nvPr/>
        </p:nvSpPr>
        <p:spPr bwMode="auto">
          <a:xfrm>
            <a:off x="5617789" y="62912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5" name="Oval 7"/>
          <p:cNvSpPr>
            <a:spLocks noChangeArrowheads="1"/>
          </p:cNvSpPr>
          <p:nvPr/>
        </p:nvSpPr>
        <p:spPr bwMode="auto">
          <a:xfrm>
            <a:off x="8513389" y="46148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6" name="Oval 8"/>
          <p:cNvSpPr>
            <a:spLocks noChangeArrowheads="1"/>
          </p:cNvSpPr>
          <p:nvPr/>
        </p:nvSpPr>
        <p:spPr bwMode="auto">
          <a:xfrm>
            <a:off x="7370389" y="5986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57" name="AutoShape 10"/>
          <p:cNvCxnSpPr>
            <a:cxnSpLocks noChangeShapeType="1"/>
            <a:stCxn id="52" idx="1"/>
            <a:endCxn id="53" idx="2"/>
          </p:cNvCxnSpPr>
          <p:nvPr/>
        </p:nvCxnSpPr>
        <p:spPr bwMode="auto">
          <a:xfrm rot="16200000">
            <a:off x="4436689" y="3532187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8" name="AutoShape 11"/>
          <p:cNvCxnSpPr>
            <a:cxnSpLocks noChangeShapeType="1"/>
            <a:stCxn id="53" idx="4"/>
            <a:endCxn id="52" idx="6"/>
          </p:cNvCxnSpPr>
          <p:nvPr/>
        </p:nvCxnSpPr>
        <p:spPr bwMode="auto">
          <a:xfrm rot="5400000">
            <a:off x="4550989" y="3624262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9" name="AutoShape 12"/>
          <p:cNvCxnSpPr>
            <a:cxnSpLocks noChangeShapeType="1"/>
            <a:stCxn id="53" idx="6"/>
            <a:endCxn id="55" idx="1"/>
          </p:cNvCxnSpPr>
          <p:nvPr/>
        </p:nvCxnSpPr>
        <p:spPr bwMode="auto">
          <a:xfrm>
            <a:off x="5922589" y="3852862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0" name="AutoShape 13"/>
          <p:cNvCxnSpPr>
            <a:cxnSpLocks noChangeShapeType="1"/>
            <a:stCxn id="56" idx="6"/>
            <a:endCxn id="55" idx="5"/>
          </p:cNvCxnSpPr>
          <p:nvPr/>
        </p:nvCxnSpPr>
        <p:spPr bwMode="auto">
          <a:xfrm flipV="1">
            <a:off x="7522789" y="4745037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" name="AutoShape 14"/>
          <p:cNvCxnSpPr>
            <a:cxnSpLocks noChangeShapeType="1"/>
            <a:stCxn id="54" idx="6"/>
            <a:endCxn id="56" idx="3"/>
          </p:cNvCxnSpPr>
          <p:nvPr/>
        </p:nvCxnSpPr>
        <p:spPr bwMode="auto">
          <a:xfrm flipV="1">
            <a:off x="5770189" y="6116637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2" name="AutoShape 20"/>
          <p:cNvCxnSpPr>
            <a:cxnSpLocks noChangeShapeType="1"/>
            <a:stCxn id="54" idx="3"/>
            <a:endCxn id="52" idx="4"/>
          </p:cNvCxnSpPr>
          <p:nvPr/>
        </p:nvCxnSpPr>
        <p:spPr bwMode="auto">
          <a:xfrm rot="16200000" flipV="1">
            <a:off x="4192214" y="4973637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3" name="AutoShape 22"/>
          <p:cNvCxnSpPr>
            <a:cxnSpLocks noChangeShapeType="1"/>
            <a:stCxn id="52" idx="5"/>
            <a:endCxn id="54" idx="0"/>
          </p:cNvCxnSpPr>
          <p:nvPr/>
        </p:nvCxnSpPr>
        <p:spPr bwMode="auto">
          <a:xfrm rot="16200000" flipH="1">
            <a:off x="4300164" y="4897437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4" name="Text Box 24"/>
          <p:cNvSpPr txBox="1">
            <a:spLocks noChangeArrowheads="1"/>
          </p:cNvSpPr>
          <p:nvPr/>
        </p:nvSpPr>
        <p:spPr bwMode="auto">
          <a:xfrm>
            <a:off x="7370389" y="3624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6</a:t>
            </a:r>
            <a:endParaRPr lang="en-US" sz="2400" dirty="0"/>
          </a:p>
        </p:txBody>
      </p:sp>
      <p:sp>
        <p:nvSpPr>
          <p:cNvPr id="65" name="Text Box 25"/>
          <p:cNvSpPr txBox="1">
            <a:spLocks noChangeArrowheads="1"/>
          </p:cNvSpPr>
          <p:nvPr/>
        </p:nvSpPr>
        <p:spPr bwMode="auto">
          <a:xfrm>
            <a:off x="5236789" y="45386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4017589" y="5986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  <p:sp>
        <p:nvSpPr>
          <p:cNvPr id="67" name="Text Box 30"/>
          <p:cNvSpPr txBox="1">
            <a:spLocks noChangeArrowheads="1"/>
          </p:cNvSpPr>
          <p:nvPr/>
        </p:nvSpPr>
        <p:spPr bwMode="auto">
          <a:xfrm>
            <a:off x="3773114" y="4654550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68" name="Text Box 31"/>
          <p:cNvSpPr txBox="1">
            <a:spLocks noChangeArrowheads="1"/>
          </p:cNvSpPr>
          <p:nvPr/>
        </p:nvSpPr>
        <p:spPr bwMode="auto">
          <a:xfrm>
            <a:off x="8726114" y="4349750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69" name="Text Box 32"/>
          <p:cNvSpPr txBox="1">
            <a:spLocks noChangeArrowheads="1"/>
          </p:cNvSpPr>
          <p:nvPr/>
        </p:nvSpPr>
        <p:spPr bwMode="auto">
          <a:xfrm>
            <a:off x="5617789" y="328379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70" name="Text Box 33"/>
          <p:cNvSpPr txBox="1">
            <a:spLocks noChangeArrowheads="1"/>
          </p:cNvSpPr>
          <p:nvPr/>
        </p:nvSpPr>
        <p:spPr bwMode="auto">
          <a:xfrm>
            <a:off x="5617789" y="629126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71" name="Text Box 34"/>
          <p:cNvSpPr txBox="1">
            <a:spLocks noChangeArrowheads="1"/>
          </p:cNvSpPr>
          <p:nvPr/>
        </p:nvSpPr>
        <p:spPr bwMode="auto">
          <a:xfrm>
            <a:off x="7446589" y="5986462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72" name="Text Box 35"/>
          <p:cNvSpPr txBox="1">
            <a:spLocks noChangeArrowheads="1"/>
          </p:cNvSpPr>
          <p:nvPr/>
        </p:nvSpPr>
        <p:spPr bwMode="auto">
          <a:xfrm>
            <a:off x="8360989" y="53768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1</a:t>
            </a:r>
            <a:endParaRPr lang="en-US" sz="2400" dirty="0"/>
          </a:p>
        </p:txBody>
      </p:sp>
      <p:sp>
        <p:nvSpPr>
          <p:cNvPr id="73" name="Text Box 36"/>
          <p:cNvSpPr txBox="1">
            <a:spLocks noChangeArrowheads="1"/>
          </p:cNvSpPr>
          <p:nvPr/>
        </p:nvSpPr>
        <p:spPr bwMode="auto">
          <a:xfrm>
            <a:off x="6303589" y="5910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  <a:endParaRPr lang="en-US" sz="2400" dirty="0"/>
          </a:p>
        </p:txBody>
      </p:sp>
      <p:sp>
        <p:nvSpPr>
          <p:cNvPr id="74" name="Text Box 37"/>
          <p:cNvSpPr txBox="1">
            <a:spLocks noChangeArrowheads="1"/>
          </p:cNvSpPr>
          <p:nvPr/>
        </p:nvSpPr>
        <p:spPr bwMode="auto">
          <a:xfrm>
            <a:off x="5008189" y="5237806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3</a:t>
            </a:r>
            <a:endParaRPr lang="en-US" sz="2400" dirty="0"/>
          </a:p>
        </p:txBody>
      </p:sp>
      <p:sp>
        <p:nvSpPr>
          <p:cNvPr id="75" name="Text Box 38"/>
          <p:cNvSpPr txBox="1">
            <a:spLocks noChangeArrowheads="1"/>
          </p:cNvSpPr>
          <p:nvPr/>
        </p:nvSpPr>
        <p:spPr bwMode="auto">
          <a:xfrm>
            <a:off x="4246189" y="3700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13" y="1299816"/>
            <a:ext cx="8229600" cy="4525963"/>
          </a:xfrm>
        </p:spPr>
        <p:txBody>
          <a:bodyPr/>
          <a:lstStyle/>
          <a:p>
            <a:r>
              <a:rPr lang="en-US" dirty="0"/>
              <a:t>Given a directed graph </a:t>
            </a:r>
            <a:r>
              <a:rPr lang="en-US" dirty="0">
                <a:solidFill>
                  <a:srgbClr val="3366FF"/>
                </a:solidFill>
              </a:rPr>
              <a:t>G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E </a:t>
            </a:r>
            <a:r>
              <a:rPr lang="en-US" dirty="0"/>
              <a:t>= Set of edges,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>
                <a:solidFill>
                  <a:srgbClr val="3366FF"/>
                </a:solidFill>
              </a:rPr>
              <a:t>{(</a:t>
            </a:r>
            <a:r>
              <a:rPr lang="en-US" dirty="0" err="1">
                <a:solidFill>
                  <a:srgbClr val="3366FF"/>
                </a:solidFill>
              </a:rPr>
              <a:t>s,p</a:t>
            </a:r>
            <a:r>
              <a:rPr lang="en-US" dirty="0">
                <a:solidFill>
                  <a:srgbClr val="3366FF"/>
                </a:solidFill>
              </a:rPr>
              <a:t>), (</a:t>
            </a:r>
            <a:r>
              <a:rPr lang="en-US" dirty="0" err="1">
                <a:solidFill>
                  <a:srgbClr val="3366FF"/>
                </a:solidFill>
              </a:rPr>
              <a:t>p,s</a:t>
            </a:r>
            <a:r>
              <a:rPr lang="en-US" dirty="0">
                <a:solidFill>
                  <a:srgbClr val="3366FF"/>
                </a:solidFill>
              </a:rPr>
              <a:t>), (</a:t>
            </a:r>
            <a:r>
              <a:rPr lang="en-US" dirty="0" err="1">
                <a:solidFill>
                  <a:srgbClr val="3366FF"/>
                </a:solidFill>
              </a:rPr>
              <a:t>s,q</a:t>
            </a:r>
            <a:r>
              <a:rPr lang="en-US" dirty="0">
                <a:solidFill>
                  <a:srgbClr val="3366FF"/>
                </a:solidFill>
              </a:rPr>
              <a:t>), (</a:t>
            </a:r>
            <a:r>
              <a:rPr lang="en-US" dirty="0" err="1">
                <a:solidFill>
                  <a:srgbClr val="3366FF"/>
                </a:solidFill>
              </a:rPr>
              <a:t>q,s),(p,t</a:t>
            </a:r>
            <a:r>
              <a:rPr lang="en-US" dirty="0">
                <a:solidFill>
                  <a:srgbClr val="3366FF"/>
                </a:solidFill>
              </a:rPr>
              <a:t>), (</a:t>
            </a:r>
            <a:r>
              <a:rPr lang="en-US" dirty="0" err="1">
                <a:solidFill>
                  <a:srgbClr val="3366FF"/>
                </a:solidFill>
              </a:rPr>
              <a:t>q,r</a:t>
            </a:r>
            <a:r>
              <a:rPr lang="en-US" dirty="0">
                <a:solidFill>
                  <a:srgbClr val="3366FF"/>
                </a:solidFill>
              </a:rPr>
              <a:t>), (</a:t>
            </a:r>
            <a:r>
              <a:rPr lang="en-US" dirty="0" err="1">
                <a:solidFill>
                  <a:srgbClr val="3366FF"/>
                </a:solidFill>
              </a:rPr>
              <a:t>r,t</a:t>
            </a:r>
            <a:r>
              <a:rPr lang="en-US" dirty="0">
                <a:solidFill>
                  <a:srgbClr val="3366FF"/>
                </a:solidFill>
              </a:rPr>
              <a:t>)}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M </a:t>
            </a:r>
            <a:r>
              <a:rPr lang="en-US" dirty="0"/>
              <a:t>= Number of edges,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>
                <a:solidFill>
                  <a:srgbClr val="3366FF"/>
                </a:solidFill>
              </a:rPr>
              <a:t>M = 7</a:t>
            </a:r>
          </a:p>
        </p:txBody>
      </p:sp>
      <p:sp>
        <p:nvSpPr>
          <p:cNvPr id="28" name="Oval 4"/>
          <p:cNvSpPr>
            <a:spLocks noChangeArrowheads="1"/>
          </p:cNvSpPr>
          <p:nvPr/>
        </p:nvSpPr>
        <p:spPr bwMode="auto">
          <a:xfrm>
            <a:off x="4093789" y="4843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9" name="Oval 5"/>
          <p:cNvSpPr>
            <a:spLocks noChangeArrowheads="1"/>
          </p:cNvSpPr>
          <p:nvPr/>
        </p:nvSpPr>
        <p:spPr bwMode="auto">
          <a:xfrm>
            <a:off x="5770189" y="37766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0" name="Oval 6"/>
          <p:cNvSpPr>
            <a:spLocks noChangeArrowheads="1"/>
          </p:cNvSpPr>
          <p:nvPr/>
        </p:nvSpPr>
        <p:spPr bwMode="auto">
          <a:xfrm>
            <a:off x="5617789" y="62912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1" name="Oval 7"/>
          <p:cNvSpPr>
            <a:spLocks noChangeArrowheads="1"/>
          </p:cNvSpPr>
          <p:nvPr/>
        </p:nvSpPr>
        <p:spPr bwMode="auto">
          <a:xfrm>
            <a:off x="8513389" y="46148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2" name="Oval 8"/>
          <p:cNvSpPr>
            <a:spLocks noChangeArrowheads="1"/>
          </p:cNvSpPr>
          <p:nvPr/>
        </p:nvSpPr>
        <p:spPr bwMode="auto">
          <a:xfrm>
            <a:off x="7370389" y="5986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33" name="AutoShape 10"/>
          <p:cNvCxnSpPr>
            <a:cxnSpLocks noChangeShapeType="1"/>
            <a:stCxn id="28" idx="1"/>
            <a:endCxn id="29" idx="2"/>
          </p:cNvCxnSpPr>
          <p:nvPr/>
        </p:nvCxnSpPr>
        <p:spPr bwMode="auto">
          <a:xfrm rot="16200000">
            <a:off x="4436689" y="3532187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" name="AutoShape 11"/>
          <p:cNvCxnSpPr>
            <a:cxnSpLocks noChangeShapeType="1"/>
            <a:stCxn id="29" idx="4"/>
            <a:endCxn id="28" idx="6"/>
          </p:cNvCxnSpPr>
          <p:nvPr/>
        </p:nvCxnSpPr>
        <p:spPr bwMode="auto">
          <a:xfrm rot="5400000">
            <a:off x="4550989" y="3624262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" name="AutoShape 12"/>
          <p:cNvCxnSpPr>
            <a:cxnSpLocks noChangeShapeType="1"/>
            <a:stCxn id="29" idx="6"/>
            <a:endCxn id="31" idx="1"/>
          </p:cNvCxnSpPr>
          <p:nvPr/>
        </p:nvCxnSpPr>
        <p:spPr bwMode="auto">
          <a:xfrm>
            <a:off x="5922589" y="3852862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6" name="AutoShape 13"/>
          <p:cNvCxnSpPr>
            <a:cxnSpLocks noChangeShapeType="1"/>
            <a:stCxn id="32" idx="6"/>
            <a:endCxn id="31" idx="5"/>
          </p:cNvCxnSpPr>
          <p:nvPr/>
        </p:nvCxnSpPr>
        <p:spPr bwMode="auto">
          <a:xfrm flipV="1">
            <a:off x="7522789" y="4745037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7" name="AutoShape 14"/>
          <p:cNvCxnSpPr>
            <a:cxnSpLocks noChangeShapeType="1"/>
            <a:stCxn id="30" idx="6"/>
            <a:endCxn id="32" idx="3"/>
          </p:cNvCxnSpPr>
          <p:nvPr/>
        </p:nvCxnSpPr>
        <p:spPr bwMode="auto">
          <a:xfrm flipV="1">
            <a:off x="5770189" y="6116637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8" name="AutoShape 20"/>
          <p:cNvCxnSpPr>
            <a:cxnSpLocks noChangeShapeType="1"/>
            <a:stCxn id="30" idx="3"/>
            <a:endCxn id="28" idx="4"/>
          </p:cNvCxnSpPr>
          <p:nvPr/>
        </p:nvCxnSpPr>
        <p:spPr bwMode="auto">
          <a:xfrm rot="16200000" flipV="1">
            <a:off x="4192214" y="4973637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9" name="AutoShape 22"/>
          <p:cNvCxnSpPr>
            <a:cxnSpLocks noChangeShapeType="1"/>
            <a:stCxn id="28" idx="5"/>
            <a:endCxn id="30" idx="0"/>
          </p:cNvCxnSpPr>
          <p:nvPr/>
        </p:nvCxnSpPr>
        <p:spPr bwMode="auto">
          <a:xfrm rot="16200000" flipH="1">
            <a:off x="4300164" y="4897437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0" name="Text Box 24"/>
          <p:cNvSpPr txBox="1">
            <a:spLocks noChangeArrowheads="1"/>
          </p:cNvSpPr>
          <p:nvPr/>
        </p:nvSpPr>
        <p:spPr bwMode="auto">
          <a:xfrm>
            <a:off x="7370389" y="3624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6</a:t>
            </a:r>
            <a:endParaRPr lang="en-US" sz="2400" dirty="0"/>
          </a:p>
        </p:txBody>
      </p:sp>
      <p:sp>
        <p:nvSpPr>
          <p:cNvPr id="41" name="Text Box 25"/>
          <p:cNvSpPr txBox="1">
            <a:spLocks noChangeArrowheads="1"/>
          </p:cNvSpPr>
          <p:nvPr/>
        </p:nvSpPr>
        <p:spPr bwMode="auto">
          <a:xfrm>
            <a:off x="5236789" y="45386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4017589" y="5986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  <p:sp>
        <p:nvSpPr>
          <p:cNvPr id="43" name="Text Box 30"/>
          <p:cNvSpPr txBox="1">
            <a:spLocks noChangeArrowheads="1"/>
          </p:cNvSpPr>
          <p:nvPr/>
        </p:nvSpPr>
        <p:spPr bwMode="auto">
          <a:xfrm>
            <a:off x="3773114" y="4654550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8726114" y="4349750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5617789" y="328379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5617789" y="629126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47" name="Text Box 34"/>
          <p:cNvSpPr txBox="1">
            <a:spLocks noChangeArrowheads="1"/>
          </p:cNvSpPr>
          <p:nvPr/>
        </p:nvSpPr>
        <p:spPr bwMode="auto">
          <a:xfrm>
            <a:off x="7446589" y="5986462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48" name="Text Box 35"/>
          <p:cNvSpPr txBox="1">
            <a:spLocks noChangeArrowheads="1"/>
          </p:cNvSpPr>
          <p:nvPr/>
        </p:nvSpPr>
        <p:spPr bwMode="auto">
          <a:xfrm>
            <a:off x="8360989" y="53768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1</a:t>
            </a:r>
            <a:endParaRPr lang="en-US" sz="2400" dirty="0"/>
          </a:p>
        </p:txBody>
      </p:sp>
      <p:sp>
        <p:nvSpPr>
          <p:cNvPr id="49" name="Text Box 36"/>
          <p:cNvSpPr txBox="1">
            <a:spLocks noChangeArrowheads="1"/>
          </p:cNvSpPr>
          <p:nvPr/>
        </p:nvSpPr>
        <p:spPr bwMode="auto">
          <a:xfrm>
            <a:off x="6303589" y="5910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  <a:endParaRPr lang="en-US" sz="2400" dirty="0"/>
          </a:p>
        </p:txBody>
      </p:sp>
      <p:sp>
        <p:nvSpPr>
          <p:cNvPr id="50" name="Text Box 37"/>
          <p:cNvSpPr txBox="1">
            <a:spLocks noChangeArrowheads="1"/>
          </p:cNvSpPr>
          <p:nvPr/>
        </p:nvSpPr>
        <p:spPr bwMode="auto">
          <a:xfrm>
            <a:off x="5008189" y="5237806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3</a:t>
            </a:r>
            <a:endParaRPr lang="en-US" sz="2400" dirty="0"/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4246189" y="3700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13" y="1299816"/>
            <a:ext cx="8229600" cy="4525963"/>
          </a:xfrm>
        </p:spPr>
        <p:txBody>
          <a:bodyPr/>
          <a:lstStyle/>
          <a:p>
            <a:r>
              <a:rPr lang="en-US" dirty="0"/>
              <a:t>Given a directed graph </a:t>
            </a:r>
            <a:r>
              <a:rPr lang="en-US" dirty="0">
                <a:solidFill>
                  <a:srgbClr val="3366FF"/>
                </a:solidFill>
              </a:rPr>
              <a:t>G</a:t>
            </a:r>
          </a:p>
          <a:p>
            <a:pPr lvl="1"/>
            <a:r>
              <a:rPr lang="en-US" dirty="0" err="1">
                <a:solidFill>
                  <a:srgbClr val="3366FF"/>
                </a:solidFill>
              </a:rPr>
              <a:t>c(u,v</a:t>
            </a:r>
            <a:r>
              <a:rPr lang="en-US" dirty="0">
                <a:solidFill>
                  <a:srgbClr val="3366FF"/>
                </a:solidFill>
              </a:rPr>
              <a:t>) </a:t>
            </a:r>
            <a:r>
              <a:rPr lang="en-US" dirty="0"/>
              <a:t>= Cost of edge from </a:t>
            </a:r>
            <a:r>
              <a:rPr lang="en-US" dirty="0" err="1">
                <a:solidFill>
                  <a:srgbClr val="3366FF"/>
                </a:solidFill>
              </a:rPr>
              <a:t>u</a:t>
            </a:r>
            <a:r>
              <a:rPr lang="en-US" dirty="0"/>
              <a:t> to </a:t>
            </a:r>
            <a:r>
              <a:rPr lang="en-US" dirty="0" err="1">
                <a:solidFill>
                  <a:srgbClr val="3366FF"/>
                </a:solidFill>
              </a:rPr>
              <a:t>v</a:t>
            </a:r>
            <a:r>
              <a:rPr lang="en-US" dirty="0"/>
              <a:t>,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 err="1">
                <a:solidFill>
                  <a:srgbClr val="3366FF"/>
                </a:solidFill>
              </a:rPr>
              <a:t>c(s,p</a:t>
            </a:r>
            <a:r>
              <a:rPr lang="en-US" dirty="0">
                <a:solidFill>
                  <a:srgbClr val="3366FF"/>
                </a:solidFill>
              </a:rPr>
              <a:t>) = 4</a:t>
            </a:r>
            <a:r>
              <a:rPr lang="en-US" dirty="0"/>
              <a:t>, whereas </a:t>
            </a:r>
            <a:r>
              <a:rPr lang="en-US" dirty="0" err="1">
                <a:solidFill>
                  <a:srgbClr val="3366FF"/>
                </a:solidFill>
              </a:rPr>
              <a:t>c(s,t</a:t>
            </a:r>
            <a:r>
              <a:rPr lang="en-US" dirty="0">
                <a:solidFill>
                  <a:srgbClr val="3366FF"/>
                </a:solidFill>
              </a:rPr>
              <a:t>) </a:t>
            </a:r>
            <a:r>
              <a:rPr lang="en-US" dirty="0"/>
              <a:t>is undefined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28" name="Oval 4"/>
          <p:cNvSpPr>
            <a:spLocks noChangeArrowheads="1"/>
          </p:cNvSpPr>
          <p:nvPr/>
        </p:nvSpPr>
        <p:spPr bwMode="auto">
          <a:xfrm>
            <a:off x="4093789" y="4843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9" name="Oval 5"/>
          <p:cNvSpPr>
            <a:spLocks noChangeArrowheads="1"/>
          </p:cNvSpPr>
          <p:nvPr/>
        </p:nvSpPr>
        <p:spPr bwMode="auto">
          <a:xfrm>
            <a:off x="5770189" y="37766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0" name="Oval 6"/>
          <p:cNvSpPr>
            <a:spLocks noChangeArrowheads="1"/>
          </p:cNvSpPr>
          <p:nvPr/>
        </p:nvSpPr>
        <p:spPr bwMode="auto">
          <a:xfrm>
            <a:off x="5617789" y="62912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1" name="Oval 7"/>
          <p:cNvSpPr>
            <a:spLocks noChangeArrowheads="1"/>
          </p:cNvSpPr>
          <p:nvPr/>
        </p:nvSpPr>
        <p:spPr bwMode="auto">
          <a:xfrm>
            <a:off x="8513389" y="46148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2" name="Oval 8"/>
          <p:cNvSpPr>
            <a:spLocks noChangeArrowheads="1"/>
          </p:cNvSpPr>
          <p:nvPr/>
        </p:nvSpPr>
        <p:spPr bwMode="auto">
          <a:xfrm>
            <a:off x="7370389" y="5986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33" name="AutoShape 10"/>
          <p:cNvCxnSpPr>
            <a:cxnSpLocks noChangeShapeType="1"/>
            <a:stCxn id="28" idx="1"/>
            <a:endCxn id="29" idx="2"/>
          </p:cNvCxnSpPr>
          <p:nvPr/>
        </p:nvCxnSpPr>
        <p:spPr bwMode="auto">
          <a:xfrm rot="16200000">
            <a:off x="4436689" y="3532187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" name="AutoShape 11"/>
          <p:cNvCxnSpPr>
            <a:cxnSpLocks noChangeShapeType="1"/>
            <a:stCxn id="29" idx="4"/>
            <a:endCxn id="28" idx="6"/>
          </p:cNvCxnSpPr>
          <p:nvPr/>
        </p:nvCxnSpPr>
        <p:spPr bwMode="auto">
          <a:xfrm rot="5400000">
            <a:off x="4550989" y="3624262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" name="AutoShape 12"/>
          <p:cNvCxnSpPr>
            <a:cxnSpLocks noChangeShapeType="1"/>
            <a:stCxn id="29" idx="6"/>
            <a:endCxn id="31" idx="1"/>
          </p:cNvCxnSpPr>
          <p:nvPr/>
        </p:nvCxnSpPr>
        <p:spPr bwMode="auto">
          <a:xfrm>
            <a:off x="5922589" y="3852862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6" name="AutoShape 13"/>
          <p:cNvCxnSpPr>
            <a:cxnSpLocks noChangeShapeType="1"/>
            <a:stCxn id="32" idx="6"/>
            <a:endCxn id="31" idx="5"/>
          </p:cNvCxnSpPr>
          <p:nvPr/>
        </p:nvCxnSpPr>
        <p:spPr bwMode="auto">
          <a:xfrm flipV="1">
            <a:off x="7522789" y="4745037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7" name="AutoShape 14"/>
          <p:cNvCxnSpPr>
            <a:cxnSpLocks noChangeShapeType="1"/>
            <a:stCxn id="30" idx="6"/>
            <a:endCxn id="32" idx="3"/>
          </p:cNvCxnSpPr>
          <p:nvPr/>
        </p:nvCxnSpPr>
        <p:spPr bwMode="auto">
          <a:xfrm flipV="1">
            <a:off x="5770189" y="6116637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8" name="AutoShape 20"/>
          <p:cNvCxnSpPr>
            <a:cxnSpLocks noChangeShapeType="1"/>
            <a:stCxn id="30" idx="3"/>
            <a:endCxn id="28" idx="4"/>
          </p:cNvCxnSpPr>
          <p:nvPr/>
        </p:nvCxnSpPr>
        <p:spPr bwMode="auto">
          <a:xfrm rot="16200000" flipV="1">
            <a:off x="4192214" y="4973637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9" name="AutoShape 22"/>
          <p:cNvCxnSpPr>
            <a:cxnSpLocks noChangeShapeType="1"/>
            <a:stCxn id="28" idx="5"/>
            <a:endCxn id="30" idx="0"/>
          </p:cNvCxnSpPr>
          <p:nvPr/>
        </p:nvCxnSpPr>
        <p:spPr bwMode="auto">
          <a:xfrm rot="16200000" flipH="1">
            <a:off x="4300164" y="4897437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0" name="Text Box 24"/>
          <p:cNvSpPr txBox="1">
            <a:spLocks noChangeArrowheads="1"/>
          </p:cNvSpPr>
          <p:nvPr/>
        </p:nvSpPr>
        <p:spPr bwMode="auto">
          <a:xfrm>
            <a:off x="7370389" y="3624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6</a:t>
            </a:r>
            <a:endParaRPr lang="en-US" sz="2400" dirty="0"/>
          </a:p>
        </p:txBody>
      </p:sp>
      <p:sp>
        <p:nvSpPr>
          <p:cNvPr id="41" name="Text Box 25"/>
          <p:cNvSpPr txBox="1">
            <a:spLocks noChangeArrowheads="1"/>
          </p:cNvSpPr>
          <p:nvPr/>
        </p:nvSpPr>
        <p:spPr bwMode="auto">
          <a:xfrm>
            <a:off x="5236789" y="45386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4017589" y="5986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  <p:sp>
        <p:nvSpPr>
          <p:cNvPr id="43" name="Text Box 30"/>
          <p:cNvSpPr txBox="1">
            <a:spLocks noChangeArrowheads="1"/>
          </p:cNvSpPr>
          <p:nvPr/>
        </p:nvSpPr>
        <p:spPr bwMode="auto">
          <a:xfrm>
            <a:off x="3773114" y="4654550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8726114" y="4349750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5617789" y="328379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5617789" y="629126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47" name="Text Box 34"/>
          <p:cNvSpPr txBox="1">
            <a:spLocks noChangeArrowheads="1"/>
          </p:cNvSpPr>
          <p:nvPr/>
        </p:nvSpPr>
        <p:spPr bwMode="auto">
          <a:xfrm>
            <a:off x="7446589" y="5986462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48" name="Text Box 35"/>
          <p:cNvSpPr txBox="1">
            <a:spLocks noChangeArrowheads="1"/>
          </p:cNvSpPr>
          <p:nvPr/>
        </p:nvSpPr>
        <p:spPr bwMode="auto">
          <a:xfrm>
            <a:off x="8360989" y="53768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1</a:t>
            </a:r>
            <a:endParaRPr lang="en-US" sz="2400" dirty="0"/>
          </a:p>
        </p:txBody>
      </p:sp>
      <p:sp>
        <p:nvSpPr>
          <p:cNvPr id="49" name="Text Box 36"/>
          <p:cNvSpPr txBox="1">
            <a:spLocks noChangeArrowheads="1"/>
          </p:cNvSpPr>
          <p:nvPr/>
        </p:nvSpPr>
        <p:spPr bwMode="auto">
          <a:xfrm>
            <a:off x="6303589" y="5910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  <a:endParaRPr lang="en-US" sz="2400" dirty="0"/>
          </a:p>
        </p:txBody>
      </p:sp>
      <p:sp>
        <p:nvSpPr>
          <p:cNvPr id="50" name="Text Box 37"/>
          <p:cNvSpPr txBox="1">
            <a:spLocks noChangeArrowheads="1"/>
          </p:cNvSpPr>
          <p:nvPr/>
        </p:nvSpPr>
        <p:spPr bwMode="auto">
          <a:xfrm>
            <a:off x="5008189" y="5237806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3</a:t>
            </a:r>
            <a:endParaRPr lang="en-US" sz="2400" dirty="0"/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4246189" y="3700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13" y="1299816"/>
            <a:ext cx="8229600" cy="4525963"/>
          </a:xfrm>
        </p:spPr>
        <p:txBody>
          <a:bodyPr/>
          <a:lstStyle/>
          <a:p>
            <a:r>
              <a:rPr lang="en-US" dirty="0"/>
              <a:t>Given a directed graph </a:t>
            </a:r>
            <a:r>
              <a:rPr lang="en-US" dirty="0">
                <a:solidFill>
                  <a:srgbClr val="3366FF"/>
                </a:solidFill>
              </a:rPr>
              <a:t>G</a:t>
            </a:r>
          </a:p>
          <a:p>
            <a:pPr lvl="1"/>
            <a:r>
              <a:rPr lang="en-US" dirty="0"/>
              <a:t>Assume that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/>
              <a:t> is the “start” and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the “terminating point” of the path we want to find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4093789" y="4843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1" name="Oval 5"/>
          <p:cNvSpPr>
            <a:spLocks noChangeArrowheads="1"/>
          </p:cNvSpPr>
          <p:nvPr/>
        </p:nvSpPr>
        <p:spPr bwMode="auto">
          <a:xfrm>
            <a:off x="5770189" y="37766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2" name="Oval 6"/>
          <p:cNvSpPr>
            <a:spLocks noChangeArrowheads="1"/>
          </p:cNvSpPr>
          <p:nvPr/>
        </p:nvSpPr>
        <p:spPr bwMode="auto">
          <a:xfrm>
            <a:off x="5617789" y="62912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3" name="Oval 7"/>
          <p:cNvSpPr>
            <a:spLocks noChangeArrowheads="1"/>
          </p:cNvSpPr>
          <p:nvPr/>
        </p:nvSpPr>
        <p:spPr bwMode="auto">
          <a:xfrm>
            <a:off x="8513389" y="46148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4" name="Oval 8"/>
          <p:cNvSpPr>
            <a:spLocks noChangeArrowheads="1"/>
          </p:cNvSpPr>
          <p:nvPr/>
        </p:nvSpPr>
        <p:spPr bwMode="auto">
          <a:xfrm>
            <a:off x="7370389" y="5986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35" name="AutoShape 10"/>
          <p:cNvCxnSpPr>
            <a:cxnSpLocks noChangeShapeType="1"/>
            <a:stCxn id="30" idx="1"/>
            <a:endCxn id="31" idx="2"/>
          </p:cNvCxnSpPr>
          <p:nvPr/>
        </p:nvCxnSpPr>
        <p:spPr bwMode="auto">
          <a:xfrm rot="16200000">
            <a:off x="4436689" y="3532187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6" name="AutoShape 11"/>
          <p:cNvCxnSpPr>
            <a:cxnSpLocks noChangeShapeType="1"/>
            <a:stCxn id="31" idx="4"/>
            <a:endCxn id="30" idx="6"/>
          </p:cNvCxnSpPr>
          <p:nvPr/>
        </p:nvCxnSpPr>
        <p:spPr bwMode="auto">
          <a:xfrm rot="5400000">
            <a:off x="4550989" y="3624262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7" name="AutoShape 12"/>
          <p:cNvCxnSpPr>
            <a:cxnSpLocks noChangeShapeType="1"/>
            <a:stCxn id="31" idx="6"/>
            <a:endCxn id="33" idx="1"/>
          </p:cNvCxnSpPr>
          <p:nvPr/>
        </p:nvCxnSpPr>
        <p:spPr bwMode="auto">
          <a:xfrm>
            <a:off x="5922589" y="3852862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8" name="AutoShape 13"/>
          <p:cNvCxnSpPr>
            <a:cxnSpLocks noChangeShapeType="1"/>
            <a:stCxn id="34" idx="6"/>
            <a:endCxn id="33" idx="5"/>
          </p:cNvCxnSpPr>
          <p:nvPr/>
        </p:nvCxnSpPr>
        <p:spPr bwMode="auto">
          <a:xfrm flipV="1">
            <a:off x="7522789" y="4745037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9" name="AutoShape 14"/>
          <p:cNvCxnSpPr>
            <a:cxnSpLocks noChangeShapeType="1"/>
            <a:stCxn id="32" idx="6"/>
            <a:endCxn id="34" idx="3"/>
          </p:cNvCxnSpPr>
          <p:nvPr/>
        </p:nvCxnSpPr>
        <p:spPr bwMode="auto">
          <a:xfrm flipV="1">
            <a:off x="5770189" y="6116637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0" name="AutoShape 20"/>
          <p:cNvCxnSpPr>
            <a:cxnSpLocks noChangeShapeType="1"/>
            <a:stCxn id="32" idx="3"/>
            <a:endCxn id="30" idx="4"/>
          </p:cNvCxnSpPr>
          <p:nvPr/>
        </p:nvCxnSpPr>
        <p:spPr bwMode="auto">
          <a:xfrm rot="16200000" flipV="1">
            <a:off x="4192214" y="4973637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1" name="AutoShape 22"/>
          <p:cNvCxnSpPr>
            <a:cxnSpLocks noChangeShapeType="1"/>
            <a:stCxn id="30" idx="5"/>
            <a:endCxn id="32" idx="0"/>
          </p:cNvCxnSpPr>
          <p:nvPr/>
        </p:nvCxnSpPr>
        <p:spPr bwMode="auto">
          <a:xfrm rot="16200000" flipH="1">
            <a:off x="4300164" y="4897437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2" name="Text Box 24"/>
          <p:cNvSpPr txBox="1">
            <a:spLocks noChangeArrowheads="1"/>
          </p:cNvSpPr>
          <p:nvPr/>
        </p:nvSpPr>
        <p:spPr bwMode="auto">
          <a:xfrm>
            <a:off x="7370389" y="3624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6</a:t>
            </a:r>
            <a:endParaRPr lang="en-US" sz="2400" dirty="0"/>
          </a:p>
        </p:txBody>
      </p:sp>
      <p:sp>
        <p:nvSpPr>
          <p:cNvPr id="43" name="Text Box 25"/>
          <p:cNvSpPr txBox="1">
            <a:spLocks noChangeArrowheads="1"/>
          </p:cNvSpPr>
          <p:nvPr/>
        </p:nvSpPr>
        <p:spPr bwMode="auto">
          <a:xfrm>
            <a:off x="5236789" y="45386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44" name="Text Box 27"/>
          <p:cNvSpPr txBox="1">
            <a:spLocks noChangeArrowheads="1"/>
          </p:cNvSpPr>
          <p:nvPr/>
        </p:nvSpPr>
        <p:spPr bwMode="auto">
          <a:xfrm>
            <a:off x="4017589" y="5986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  <p:sp>
        <p:nvSpPr>
          <p:cNvPr id="45" name="Text Box 30"/>
          <p:cNvSpPr txBox="1">
            <a:spLocks noChangeArrowheads="1"/>
          </p:cNvSpPr>
          <p:nvPr/>
        </p:nvSpPr>
        <p:spPr bwMode="auto">
          <a:xfrm>
            <a:off x="3773114" y="4654550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8726114" y="4349750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47" name="Text Box 32"/>
          <p:cNvSpPr txBox="1">
            <a:spLocks noChangeArrowheads="1"/>
          </p:cNvSpPr>
          <p:nvPr/>
        </p:nvSpPr>
        <p:spPr bwMode="auto">
          <a:xfrm>
            <a:off x="5617789" y="328379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5617789" y="629126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7446589" y="5986462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8360989" y="53768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1</a:t>
            </a:r>
            <a:endParaRPr lang="en-US" sz="2400" dirty="0"/>
          </a:p>
        </p:txBody>
      </p:sp>
      <p:sp>
        <p:nvSpPr>
          <p:cNvPr id="51" name="Text Box 36"/>
          <p:cNvSpPr txBox="1">
            <a:spLocks noChangeArrowheads="1"/>
          </p:cNvSpPr>
          <p:nvPr/>
        </p:nvSpPr>
        <p:spPr bwMode="auto">
          <a:xfrm>
            <a:off x="6303589" y="5910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  <a:endParaRPr lang="en-US" sz="2400" dirty="0"/>
          </a:p>
        </p:txBody>
      </p:sp>
      <p:sp>
        <p:nvSpPr>
          <p:cNvPr id="52" name="Text Box 37"/>
          <p:cNvSpPr txBox="1">
            <a:spLocks noChangeArrowheads="1"/>
          </p:cNvSpPr>
          <p:nvPr/>
        </p:nvSpPr>
        <p:spPr bwMode="auto">
          <a:xfrm>
            <a:off x="5008189" y="5237806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3</a:t>
            </a:r>
            <a:endParaRPr lang="en-US" sz="2400" dirty="0"/>
          </a:p>
        </p:txBody>
      </p:sp>
      <p:sp>
        <p:nvSpPr>
          <p:cNvPr id="53" name="Text Box 38"/>
          <p:cNvSpPr txBox="1">
            <a:spLocks noChangeArrowheads="1"/>
          </p:cNvSpPr>
          <p:nvPr/>
        </p:nvSpPr>
        <p:spPr bwMode="auto">
          <a:xfrm>
            <a:off x="4246189" y="3700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4"/>
          <p:cNvSpPr>
            <a:spLocks noChangeArrowheads="1"/>
          </p:cNvSpPr>
          <p:nvPr/>
        </p:nvSpPr>
        <p:spPr bwMode="auto">
          <a:xfrm>
            <a:off x="4093789" y="4843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6" name="Oval 5"/>
          <p:cNvSpPr>
            <a:spLocks noChangeArrowheads="1"/>
          </p:cNvSpPr>
          <p:nvPr/>
        </p:nvSpPr>
        <p:spPr bwMode="auto">
          <a:xfrm>
            <a:off x="5770189" y="37766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7" name="Oval 6"/>
          <p:cNvSpPr>
            <a:spLocks noChangeArrowheads="1"/>
          </p:cNvSpPr>
          <p:nvPr/>
        </p:nvSpPr>
        <p:spPr bwMode="auto">
          <a:xfrm>
            <a:off x="5617789" y="62912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8" name="Oval 7"/>
          <p:cNvSpPr>
            <a:spLocks noChangeArrowheads="1"/>
          </p:cNvSpPr>
          <p:nvPr/>
        </p:nvSpPr>
        <p:spPr bwMode="auto">
          <a:xfrm>
            <a:off x="8513389" y="46148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9" name="Oval 8"/>
          <p:cNvSpPr>
            <a:spLocks noChangeArrowheads="1"/>
          </p:cNvSpPr>
          <p:nvPr/>
        </p:nvSpPr>
        <p:spPr bwMode="auto">
          <a:xfrm>
            <a:off x="7370389" y="598646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60" name="AutoShape 10"/>
          <p:cNvCxnSpPr>
            <a:cxnSpLocks noChangeShapeType="1"/>
            <a:stCxn id="55" idx="1"/>
            <a:endCxn id="56" idx="2"/>
          </p:cNvCxnSpPr>
          <p:nvPr/>
        </p:nvCxnSpPr>
        <p:spPr bwMode="auto">
          <a:xfrm rot="16200000">
            <a:off x="4436689" y="3532187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" name="AutoShape 11"/>
          <p:cNvCxnSpPr>
            <a:cxnSpLocks noChangeShapeType="1"/>
            <a:stCxn id="56" idx="4"/>
            <a:endCxn id="55" idx="6"/>
          </p:cNvCxnSpPr>
          <p:nvPr/>
        </p:nvCxnSpPr>
        <p:spPr bwMode="auto">
          <a:xfrm rot="5400000">
            <a:off x="4550989" y="3624262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2" name="AutoShape 12"/>
          <p:cNvCxnSpPr>
            <a:cxnSpLocks noChangeShapeType="1"/>
            <a:stCxn id="56" idx="6"/>
            <a:endCxn id="58" idx="1"/>
          </p:cNvCxnSpPr>
          <p:nvPr/>
        </p:nvCxnSpPr>
        <p:spPr bwMode="auto">
          <a:xfrm>
            <a:off x="5922589" y="3852862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3" name="AutoShape 13"/>
          <p:cNvCxnSpPr>
            <a:cxnSpLocks noChangeShapeType="1"/>
            <a:stCxn id="59" idx="6"/>
            <a:endCxn id="58" idx="5"/>
          </p:cNvCxnSpPr>
          <p:nvPr/>
        </p:nvCxnSpPr>
        <p:spPr bwMode="auto">
          <a:xfrm flipV="1">
            <a:off x="7522789" y="4745037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4" name="AutoShape 14"/>
          <p:cNvCxnSpPr>
            <a:cxnSpLocks noChangeShapeType="1"/>
            <a:stCxn id="57" idx="6"/>
            <a:endCxn id="59" idx="3"/>
          </p:cNvCxnSpPr>
          <p:nvPr/>
        </p:nvCxnSpPr>
        <p:spPr bwMode="auto">
          <a:xfrm flipV="1">
            <a:off x="5770189" y="6116637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5" name="AutoShape 20"/>
          <p:cNvCxnSpPr>
            <a:cxnSpLocks noChangeShapeType="1"/>
            <a:stCxn id="57" idx="3"/>
            <a:endCxn id="55" idx="4"/>
          </p:cNvCxnSpPr>
          <p:nvPr/>
        </p:nvCxnSpPr>
        <p:spPr bwMode="auto">
          <a:xfrm rot="16200000" flipV="1">
            <a:off x="4192214" y="4973637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6" name="AutoShape 22"/>
          <p:cNvCxnSpPr>
            <a:cxnSpLocks noChangeShapeType="1"/>
            <a:stCxn id="55" idx="5"/>
            <a:endCxn id="57" idx="0"/>
          </p:cNvCxnSpPr>
          <p:nvPr/>
        </p:nvCxnSpPr>
        <p:spPr bwMode="auto">
          <a:xfrm rot="16200000" flipH="1">
            <a:off x="4300164" y="4897437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7" name="Text Box 24"/>
          <p:cNvSpPr txBox="1">
            <a:spLocks noChangeArrowheads="1"/>
          </p:cNvSpPr>
          <p:nvPr/>
        </p:nvSpPr>
        <p:spPr bwMode="auto">
          <a:xfrm>
            <a:off x="7370389" y="3624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6</a:t>
            </a:r>
            <a:endParaRPr lang="en-US" sz="2400" dirty="0"/>
          </a:p>
        </p:txBody>
      </p:sp>
      <p:sp>
        <p:nvSpPr>
          <p:cNvPr id="68" name="Text Box 25"/>
          <p:cNvSpPr txBox="1">
            <a:spLocks noChangeArrowheads="1"/>
          </p:cNvSpPr>
          <p:nvPr/>
        </p:nvSpPr>
        <p:spPr bwMode="auto">
          <a:xfrm>
            <a:off x="5236789" y="45386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69" name="Text Box 27"/>
          <p:cNvSpPr txBox="1">
            <a:spLocks noChangeArrowheads="1"/>
          </p:cNvSpPr>
          <p:nvPr/>
        </p:nvSpPr>
        <p:spPr bwMode="auto">
          <a:xfrm>
            <a:off x="4017589" y="5986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  <p:sp>
        <p:nvSpPr>
          <p:cNvPr id="70" name="Text Box 30"/>
          <p:cNvSpPr txBox="1">
            <a:spLocks noChangeArrowheads="1"/>
          </p:cNvSpPr>
          <p:nvPr/>
        </p:nvSpPr>
        <p:spPr bwMode="auto">
          <a:xfrm>
            <a:off x="3773114" y="4654550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71" name="Text Box 31"/>
          <p:cNvSpPr txBox="1">
            <a:spLocks noChangeArrowheads="1"/>
          </p:cNvSpPr>
          <p:nvPr/>
        </p:nvSpPr>
        <p:spPr bwMode="auto">
          <a:xfrm>
            <a:off x="8726114" y="4349750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72" name="Text Box 32"/>
          <p:cNvSpPr txBox="1">
            <a:spLocks noChangeArrowheads="1"/>
          </p:cNvSpPr>
          <p:nvPr/>
        </p:nvSpPr>
        <p:spPr bwMode="auto">
          <a:xfrm>
            <a:off x="5617789" y="328379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73" name="Text Box 33"/>
          <p:cNvSpPr txBox="1">
            <a:spLocks noChangeArrowheads="1"/>
          </p:cNvSpPr>
          <p:nvPr/>
        </p:nvSpPr>
        <p:spPr bwMode="auto">
          <a:xfrm>
            <a:off x="5617789" y="629126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74" name="Text Box 34"/>
          <p:cNvSpPr txBox="1">
            <a:spLocks noChangeArrowheads="1"/>
          </p:cNvSpPr>
          <p:nvPr/>
        </p:nvSpPr>
        <p:spPr bwMode="auto">
          <a:xfrm>
            <a:off x="7446589" y="5986462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75" name="Text Box 35"/>
          <p:cNvSpPr txBox="1">
            <a:spLocks noChangeArrowheads="1"/>
          </p:cNvSpPr>
          <p:nvPr/>
        </p:nvSpPr>
        <p:spPr bwMode="auto">
          <a:xfrm>
            <a:off x="8360989" y="53768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1</a:t>
            </a:r>
            <a:endParaRPr lang="en-US" sz="2400" dirty="0"/>
          </a:p>
        </p:txBody>
      </p:sp>
      <p:sp>
        <p:nvSpPr>
          <p:cNvPr id="76" name="Text Box 36"/>
          <p:cNvSpPr txBox="1">
            <a:spLocks noChangeArrowheads="1"/>
          </p:cNvSpPr>
          <p:nvPr/>
        </p:nvSpPr>
        <p:spPr bwMode="auto">
          <a:xfrm>
            <a:off x="6303589" y="59102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  <a:endParaRPr lang="en-US" sz="2400" dirty="0"/>
          </a:p>
        </p:txBody>
      </p:sp>
      <p:sp>
        <p:nvSpPr>
          <p:cNvPr id="77" name="Text Box 37"/>
          <p:cNvSpPr txBox="1">
            <a:spLocks noChangeArrowheads="1"/>
          </p:cNvSpPr>
          <p:nvPr/>
        </p:nvSpPr>
        <p:spPr bwMode="auto">
          <a:xfrm>
            <a:off x="5008189" y="5237806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3</a:t>
            </a:r>
            <a:endParaRPr lang="en-US" sz="2400" dirty="0"/>
          </a:p>
        </p:txBody>
      </p:sp>
      <p:sp>
        <p:nvSpPr>
          <p:cNvPr id="78" name="Text Box 38"/>
          <p:cNvSpPr txBox="1">
            <a:spLocks noChangeArrowheads="1"/>
          </p:cNvSpPr>
          <p:nvPr/>
        </p:nvSpPr>
        <p:spPr bwMode="auto">
          <a:xfrm>
            <a:off x="4246189" y="370046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13" y="1299816"/>
            <a:ext cx="8229600" cy="4525963"/>
          </a:xfrm>
        </p:spPr>
        <p:txBody>
          <a:bodyPr/>
          <a:lstStyle/>
          <a:p>
            <a:r>
              <a:rPr lang="en-US" dirty="0"/>
              <a:t>Given a directed graph </a:t>
            </a:r>
            <a:r>
              <a:rPr lang="en-US" dirty="0">
                <a:solidFill>
                  <a:srgbClr val="3366FF"/>
                </a:solidFill>
              </a:rPr>
              <a:t>G</a:t>
            </a:r>
          </a:p>
          <a:p>
            <a:pPr lvl="1"/>
            <a:r>
              <a:rPr lang="en-US" dirty="0"/>
              <a:t>Assume that “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/>
              <a:t>” is the start and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the “terminating point” of the path we want to find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51860" y="3844768"/>
            <a:ext cx="3472675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3366FF"/>
                </a:solidFill>
              </a:rPr>
              <a:t>G, V, E, N, M, </a:t>
            </a:r>
            <a:r>
              <a:rPr lang="en-US" sz="2400" dirty="0" err="1">
                <a:solidFill>
                  <a:srgbClr val="3366FF"/>
                </a:solidFill>
              </a:rPr>
              <a:t>c</a:t>
            </a:r>
            <a:r>
              <a:rPr lang="en-US" sz="2400" dirty="0">
                <a:solidFill>
                  <a:srgbClr val="3366FF"/>
                </a:solidFill>
              </a:rPr>
              <a:t>, </a:t>
            </a:r>
            <a:r>
              <a:rPr lang="en-US" sz="2400" dirty="0" err="1">
                <a:solidFill>
                  <a:srgbClr val="3366FF"/>
                </a:solidFill>
              </a:rPr>
              <a:t>s</a:t>
            </a:r>
            <a:r>
              <a:rPr lang="en-US" sz="2400" dirty="0">
                <a:solidFill>
                  <a:srgbClr val="3366FF"/>
                </a:solidFill>
              </a:rPr>
              <a:t>, </a:t>
            </a:r>
            <a:r>
              <a:rPr lang="en-US" sz="2400" dirty="0" err="1">
                <a:solidFill>
                  <a:srgbClr val="3366FF"/>
                </a:solidFill>
              </a:rPr>
              <a:t>t</a:t>
            </a:r>
            <a:endParaRPr lang="en-US" sz="2400" dirty="0">
              <a:solidFill>
                <a:srgbClr val="3366FF"/>
              </a:solidFill>
            </a:endParaRPr>
          </a:p>
          <a:p>
            <a:r>
              <a:rPr lang="en-US" sz="2400" dirty="0"/>
              <a:t>are all just a convention;</a:t>
            </a:r>
          </a:p>
          <a:p>
            <a:r>
              <a:rPr lang="en-US" sz="2400" dirty="0"/>
              <a:t> we will use other symbols</a:t>
            </a:r>
          </a:p>
          <a:p>
            <a:r>
              <a:rPr lang="en-US" sz="2400" dirty="0"/>
              <a:t>where necessary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Decision Variables?</a:t>
            </a:r>
          </a:p>
          <a:p>
            <a:pPr lvl="1"/>
            <a:r>
              <a:rPr lang="en-US" dirty="0"/>
              <a:t>A variable for every </a:t>
            </a:r>
            <a:r>
              <a:rPr lang="en-US"/>
              <a:t>path?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824071" y="5944388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1506587" y="5626904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822483" y="5310213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2113817" y="5613394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432095" y="5957897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2114611" y="5640413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430507" y="5323722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2721841" y="5626903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2113022" y="5019749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442873" y="4703058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 flipH="1" flipV="1">
            <a:off x="2720252" y="5006239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1522262" y="5023539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838158" y="4706848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036940" y="5975197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035352" y="5341022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 flipH="1" flipV="1">
            <a:off x="3326686" y="5644203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644964" y="5988706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3327480" y="5671222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643376" y="5354531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H="1" flipV="1">
            <a:off x="3934710" y="5657712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3325891" y="5050558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3933121" y="5037048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041708" y="4690443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2724224" y="4372959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040120" y="4056268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 flipH="1" flipV="1">
            <a:off x="3331454" y="4359449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649732" y="4703952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3332248" y="4386468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648144" y="4069777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 flipH="1" flipV="1">
            <a:off x="3939478" y="4372958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 flipH="1" flipV="1">
            <a:off x="3330659" y="3765804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646555" y="3449113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 flipH="1" flipV="1">
            <a:off x="3937889" y="3752294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H="1" flipV="1">
            <a:off x="2739899" y="3769594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055795" y="3452903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 flipH="1" flipV="1">
            <a:off x="1518953" y="4388570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1834849" y="4071879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 flipH="1" flipV="1">
            <a:off x="2126183" y="4375060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2126977" y="4402079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442873" y="4085388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 flipH="1" flipV="1">
            <a:off x="2125388" y="3781415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441284" y="3464724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5400000" flipH="1" flipV="1">
            <a:off x="1534628" y="3785205"/>
            <a:ext cx="63496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850524" y="3468514"/>
            <a:ext cx="608024" cy="13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 Box 30"/>
          <p:cNvSpPr txBox="1">
            <a:spLocks noChangeArrowheads="1"/>
          </p:cNvSpPr>
          <p:nvPr/>
        </p:nvSpPr>
        <p:spPr bwMode="auto">
          <a:xfrm>
            <a:off x="1532191" y="5771383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72" name="Text Box 30"/>
          <p:cNvSpPr txBox="1">
            <a:spLocks noChangeArrowheads="1"/>
          </p:cNvSpPr>
          <p:nvPr/>
        </p:nvSpPr>
        <p:spPr bwMode="auto">
          <a:xfrm>
            <a:off x="4401636" y="3251191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73" name="TextBox 72"/>
          <p:cNvSpPr txBox="1"/>
          <p:nvPr/>
        </p:nvSpPr>
        <p:spPr>
          <a:xfrm>
            <a:off x="4961764" y="3008250"/>
            <a:ext cx="32262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Number of </a:t>
            </a:r>
            <a:r>
              <a:rPr lang="en-US" sz="2400" dirty="0" err="1"/>
              <a:t>s-t</a:t>
            </a:r>
            <a:r>
              <a:rPr lang="en-US" sz="2400" dirty="0"/>
              <a:t> paths in this graph = 70</a:t>
            </a:r>
          </a:p>
          <a:p>
            <a:endParaRPr lang="en-US" sz="2400" dirty="0"/>
          </a:p>
          <a:p>
            <a:r>
              <a:rPr lang="en-US" sz="2400" dirty="0"/>
              <a:t>Number of </a:t>
            </a:r>
            <a:r>
              <a:rPr lang="en-US" sz="2400" dirty="0" err="1"/>
              <a:t>s-t</a:t>
            </a:r>
            <a:r>
              <a:rPr lang="en-US" sz="2400" dirty="0"/>
              <a:t> paths in 10 X 10 grid = 184,756</a:t>
            </a:r>
          </a:p>
          <a:p>
            <a:endParaRPr lang="en-US" sz="2400" dirty="0"/>
          </a:p>
          <a:p>
            <a:r>
              <a:rPr lang="en-US" sz="2400" dirty="0"/>
              <a:t>In 20 X 20 grid = 137,846,528,820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Decision Variables?</a:t>
            </a:r>
          </a:p>
          <a:p>
            <a:pPr lvl="1"/>
            <a:r>
              <a:rPr lang="en-US" dirty="0"/>
              <a:t>A variable for every edge</a:t>
            </a:r>
          </a:p>
          <a:p>
            <a:pPr lvl="1"/>
            <a:endParaRPr lang="en-US" dirty="0"/>
          </a:p>
          <a:p>
            <a:pPr>
              <a:buNone/>
            </a:pPr>
            <a:r>
              <a:rPr lang="en-US" dirty="0" err="1">
                <a:solidFill>
                  <a:srgbClr val="3366FF"/>
                </a:solidFill>
              </a:rPr>
              <a:t>x(u,v</a:t>
            </a:r>
            <a:r>
              <a:rPr lang="en-US" dirty="0">
                <a:solidFill>
                  <a:srgbClr val="3366FF"/>
                </a:solidFill>
              </a:rPr>
              <a:t>)</a:t>
            </a:r>
            <a:r>
              <a:rPr lang="en-US" dirty="0"/>
              <a:t>: The amount of edge </a:t>
            </a:r>
            <a:r>
              <a:rPr lang="en-US" dirty="0">
                <a:solidFill>
                  <a:srgbClr val="3366FF"/>
                </a:solidFill>
              </a:rPr>
              <a:t>(</a:t>
            </a:r>
            <a:r>
              <a:rPr lang="en-US" dirty="0" err="1">
                <a:solidFill>
                  <a:srgbClr val="3366FF"/>
                </a:solidFill>
              </a:rPr>
              <a:t>u,v</a:t>
            </a:r>
            <a:r>
              <a:rPr lang="en-US" dirty="0">
                <a:solidFill>
                  <a:srgbClr val="3366FF"/>
                </a:solidFill>
              </a:rPr>
              <a:t>)</a:t>
            </a:r>
            <a:r>
              <a:rPr lang="en-US" dirty="0"/>
              <a:t> used in the path, perhaps fractionally</a:t>
            </a:r>
          </a:p>
          <a:p>
            <a:pPr lvl="1">
              <a:buNone/>
            </a:pPr>
            <a:r>
              <a:rPr lang="en-US" dirty="0" err="1">
                <a:solidFill>
                  <a:srgbClr val="3366FF"/>
                </a:solidFill>
              </a:rPr>
              <a:t>x(u,v</a:t>
            </a:r>
            <a:r>
              <a:rPr lang="en-US" dirty="0">
                <a:solidFill>
                  <a:srgbClr val="3366FF"/>
                </a:solidFill>
              </a:rPr>
              <a:t>) = 1  </a:t>
            </a:r>
            <a:r>
              <a:rPr lang="en-US" dirty="0"/>
              <a:t>: The edge is used on the path</a:t>
            </a:r>
          </a:p>
          <a:p>
            <a:pPr lvl="1">
              <a:buNone/>
            </a:pPr>
            <a:r>
              <a:rPr lang="en-US" dirty="0" err="1">
                <a:solidFill>
                  <a:srgbClr val="3366FF"/>
                </a:solidFill>
              </a:rPr>
              <a:t>x(u,v</a:t>
            </a:r>
            <a:r>
              <a:rPr lang="en-US" dirty="0">
                <a:solidFill>
                  <a:srgbClr val="3366FF"/>
                </a:solidFill>
              </a:rPr>
              <a:t>) = 0  </a:t>
            </a:r>
            <a:r>
              <a:rPr lang="en-US" dirty="0"/>
              <a:t>: The edge is not used</a:t>
            </a:r>
          </a:p>
          <a:p>
            <a:pPr lvl="1">
              <a:buNone/>
            </a:pPr>
            <a:r>
              <a:rPr lang="en-US" dirty="0" err="1">
                <a:solidFill>
                  <a:srgbClr val="3366FF"/>
                </a:solidFill>
              </a:rPr>
              <a:t>x(u,v</a:t>
            </a:r>
            <a:r>
              <a:rPr lang="en-US" dirty="0">
                <a:solidFill>
                  <a:srgbClr val="3366FF"/>
                </a:solidFill>
              </a:rPr>
              <a:t>) = ½ </a:t>
            </a:r>
            <a:r>
              <a:rPr lang="en-US" dirty="0"/>
              <a:t>: The edge is used half the time</a:t>
            </a:r>
          </a:p>
          <a:p>
            <a:pPr>
              <a:buNone/>
            </a:pPr>
            <a:endParaRPr lang="en-US" dirty="0">
              <a:solidFill>
                <a:srgbClr val="3366FF"/>
              </a:solidFill>
            </a:endParaRPr>
          </a:p>
          <a:p>
            <a:pPr>
              <a:buNone/>
            </a:pPr>
            <a:r>
              <a:rPr lang="en-US" dirty="0" err="1">
                <a:solidFill>
                  <a:srgbClr val="3366FF"/>
                </a:solidFill>
              </a:rPr>
              <a:t>x(u,v</a:t>
            </a:r>
            <a:r>
              <a:rPr lang="en-US" dirty="0">
                <a:solidFill>
                  <a:srgbClr val="3366FF"/>
                </a:solidFill>
              </a:rPr>
              <a:t>)</a:t>
            </a:r>
            <a:r>
              <a:rPr lang="en-US" dirty="0"/>
              <a:t>: Leave </a:t>
            </a:r>
            <a:r>
              <a:rPr lang="en-US" dirty="0" err="1">
                <a:solidFill>
                  <a:srgbClr val="3366FF"/>
                </a:solidFill>
              </a:rPr>
              <a:t>u</a:t>
            </a:r>
            <a:r>
              <a:rPr lang="en-US" dirty="0"/>
              <a:t>, enter </a:t>
            </a:r>
            <a:r>
              <a:rPr lang="en-US" dirty="0" err="1">
                <a:solidFill>
                  <a:srgbClr val="3366FF"/>
                </a:solidFill>
              </a:rPr>
              <a:t>v</a:t>
            </a:r>
            <a:endParaRPr lang="en-US" dirty="0">
              <a:solidFill>
                <a:srgbClr val="3366FF"/>
              </a:solidFill>
            </a:endParaRP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err="1">
                <a:solidFill>
                  <a:srgbClr val="3366FF"/>
                </a:solidFill>
              </a:rPr>
              <a:t>x(u,v</a:t>
            </a:r>
            <a:r>
              <a:rPr lang="en-US" dirty="0">
                <a:solidFill>
                  <a:srgbClr val="3366FF"/>
                </a:solidFill>
              </a:rPr>
              <a:t>) ≥ 0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>
                <a:solidFill>
                  <a:srgbClr val="3366FF"/>
                </a:solidFill>
              </a:rPr>
              <a:t>x(u,v</a:t>
            </a:r>
            <a:r>
              <a:rPr lang="en-US" dirty="0">
                <a:solidFill>
                  <a:srgbClr val="3366FF"/>
                </a:solidFill>
              </a:rPr>
              <a:t>) ≤ 1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If you enter a vertex other than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or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/>
              <a:t>, you must leave it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You must leave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once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You must enter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once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err="1">
                <a:solidFill>
                  <a:srgbClr val="3366FF"/>
                </a:solidFill>
              </a:rPr>
              <a:t>x(u,v</a:t>
            </a:r>
            <a:r>
              <a:rPr lang="en-US" dirty="0">
                <a:solidFill>
                  <a:srgbClr val="3366FF"/>
                </a:solidFill>
              </a:rPr>
              <a:t>) ≥ 0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>
                <a:solidFill>
                  <a:srgbClr val="3366FF"/>
                </a:solidFill>
              </a:rPr>
              <a:t>x(u,v</a:t>
            </a:r>
            <a:r>
              <a:rPr lang="en-US" dirty="0">
                <a:solidFill>
                  <a:srgbClr val="3366FF"/>
                </a:solidFill>
              </a:rPr>
              <a:t>) ≤ 1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If you enter a vertex other than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or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/>
              <a:t>, you must leave it </a:t>
            </a:r>
            <a:r>
              <a:rPr lang="en-US" dirty="0">
                <a:solidFill>
                  <a:srgbClr val="800000"/>
                </a:solidFill>
              </a:rPr>
              <a:t>exactly as much as you enter it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You must leave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once </a:t>
            </a:r>
            <a:r>
              <a:rPr lang="en-US" dirty="0">
                <a:solidFill>
                  <a:srgbClr val="800000"/>
                </a:solidFill>
              </a:rPr>
              <a:t>more than you enter it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You must enter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once </a:t>
            </a:r>
            <a:r>
              <a:rPr lang="en-US" dirty="0">
                <a:solidFill>
                  <a:srgbClr val="800000"/>
                </a:solidFill>
              </a:rPr>
              <a:t>more than you leave it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for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>
                <a:solidFill>
                  <a:srgbClr val="3366FF"/>
                </a:solidFill>
              </a:rPr>
              <a:t>x(s,q</a:t>
            </a:r>
            <a:r>
              <a:rPr lang="en-US" dirty="0">
                <a:solidFill>
                  <a:srgbClr val="3366FF"/>
                </a:solidFill>
              </a:rPr>
              <a:t>) = </a:t>
            </a:r>
            <a:r>
              <a:rPr lang="en-US" dirty="0" err="1">
                <a:solidFill>
                  <a:srgbClr val="3366FF"/>
                </a:solidFill>
              </a:rPr>
              <a:t>x(q,r</a:t>
            </a:r>
            <a:r>
              <a:rPr lang="en-US" dirty="0">
                <a:solidFill>
                  <a:srgbClr val="3366FF"/>
                </a:solidFill>
              </a:rPr>
              <a:t>) = </a:t>
            </a:r>
            <a:r>
              <a:rPr lang="en-US" dirty="0" err="1">
                <a:solidFill>
                  <a:srgbClr val="3366FF"/>
                </a:solidFill>
              </a:rPr>
              <a:t>x(r,t</a:t>
            </a:r>
            <a:r>
              <a:rPr lang="en-US" dirty="0">
                <a:solidFill>
                  <a:srgbClr val="3366FF"/>
                </a:solidFill>
              </a:rPr>
              <a:t>) = 1</a:t>
            </a:r>
            <a:r>
              <a:rPr lang="en-US" dirty="0"/>
              <a:t>; all other </a:t>
            </a:r>
            <a:r>
              <a:rPr lang="en-US" dirty="0" err="1">
                <a:solidFill>
                  <a:srgbClr val="3366FF"/>
                </a:solidFill>
              </a:rPr>
              <a:t>x</a:t>
            </a:r>
            <a:r>
              <a:rPr lang="en-US" dirty="0" err="1"/>
              <a:t>’s</a:t>
            </a:r>
            <a:r>
              <a:rPr lang="en-US" dirty="0"/>
              <a:t> are 0</a:t>
            </a:r>
          </a:p>
        </p:txBody>
      </p:sp>
      <p:sp>
        <p:nvSpPr>
          <p:cNvPr id="28" name="Oval 4"/>
          <p:cNvSpPr>
            <a:spLocks noChangeArrowheads="1"/>
          </p:cNvSpPr>
          <p:nvPr/>
        </p:nvSpPr>
        <p:spPr bwMode="auto">
          <a:xfrm>
            <a:off x="2634493" y="439763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9" name="Oval 5"/>
          <p:cNvSpPr>
            <a:spLocks noChangeArrowheads="1"/>
          </p:cNvSpPr>
          <p:nvPr/>
        </p:nvSpPr>
        <p:spPr bwMode="auto">
          <a:xfrm>
            <a:off x="4310893" y="333083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0" name="Oval 6"/>
          <p:cNvSpPr>
            <a:spLocks noChangeArrowheads="1"/>
          </p:cNvSpPr>
          <p:nvPr/>
        </p:nvSpPr>
        <p:spPr bwMode="auto">
          <a:xfrm>
            <a:off x="4158493" y="584543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1" name="Oval 7"/>
          <p:cNvSpPr>
            <a:spLocks noChangeArrowheads="1"/>
          </p:cNvSpPr>
          <p:nvPr/>
        </p:nvSpPr>
        <p:spPr bwMode="auto">
          <a:xfrm>
            <a:off x="7054093" y="416903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2" name="Oval 8"/>
          <p:cNvSpPr>
            <a:spLocks noChangeArrowheads="1"/>
          </p:cNvSpPr>
          <p:nvPr/>
        </p:nvSpPr>
        <p:spPr bwMode="auto">
          <a:xfrm>
            <a:off x="5911093" y="554063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33" name="AutoShape 10"/>
          <p:cNvCxnSpPr>
            <a:cxnSpLocks noChangeShapeType="1"/>
            <a:stCxn id="28" idx="1"/>
            <a:endCxn id="29" idx="2"/>
          </p:cNvCxnSpPr>
          <p:nvPr/>
        </p:nvCxnSpPr>
        <p:spPr bwMode="auto">
          <a:xfrm rot="16200000">
            <a:off x="2977393" y="3086357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" name="AutoShape 11"/>
          <p:cNvCxnSpPr>
            <a:cxnSpLocks noChangeShapeType="1"/>
            <a:stCxn id="29" idx="4"/>
            <a:endCxn id="28" idx="6"/>
          </p:cNvCxnSpPr>
          <p:nvPr/>
        </p:nvCxnSpPr>
        <p:spPr bwMode="auto">
          <a:xfrm rot="5400000">
            <a:off x="3091693" y="3178432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" name="AutoShape 12"/>
          <p:cNvCxnSpPr>
            <a:cxnSpLocks noChangeShapeType="1"/>
            <a:stCxn id="29" idx="6"/>
            <a:endCxn id="31" idx="1"/>
          </p:cNvCxnSpPr>
          <p:nvPr/>
        </p:nvCxnSpPr>
        <p:spPr bwMode="auto">
          <a:xfrm>
            <a:off x="4463293" y="3407032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6" name="AutoShape 13"/>
          <p:cNvCxnSpPr>
            <a:cxnSpLocks noChangeShapeType="1"/>
            <a:stCxn id="32" idx="6"/>
            <a:endCxn id="31" idx="5"/>
          </p:cNvCxnSpPr>
          <p:nvPr/>
        </p:nvCxnSpPr>
        <p:spPr bwMode="auto">
          <a:xfrm flipV="1">
            <a:off x="6063493" y="4299207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7" name="AutoShape 14"/>
          <p:cNvCxnSpPr>
            <a:cxnSpLocks noChangeShapeType="1"/>
            <a:stCxn id="30" idx="6"/>
            <a:endCxn id="32" idx="3"/>
          </p:cNvCxnSpPr>
          <p:nvPr/>
        </p:nvCxnSpPr>
        <p:spPr bwMode="auto">
          <a:xfrm flipV="1">
            <a:off x="4310893" y="5670807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8" name="AutoShape 20"/>
          <p:cNvCxnSpPr>
            <a:cxnSpLocks noChangeShapeType="1"/>
            <a:stCxn id="30" idx="3"/>
            <a:endCxn id="28" idx="4"/>
          </p:cNvCxnSpPr>
          <p:nvPr/>
        </p:nvCxnSpPr>
        <p:spPr bwMode="auto">
          <a:xfrm rot="16200000" flipV="1">
            <a:off x="2732918" y="4527807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9" name="AutoShape 22"/>
          <p:cNvCxnSpPr>
            <a:cxnSpLocks noChangeShapeType="1"/>
            <a:stCxn id="28" idx="5"/>
            <a:endCxn id="30" idx="0"/>
          </p:cNvCxnSpPr>
          <p:nvPr/>
        </p:nvCxnSpPr>
        <p:spPr bwMode="auto">
          <a:xfrm rot="16200000" flipH="1">
            <a:off x="2840868" y="4451607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0" name="Text Box 24"/>
          <p:cNvSpPr txBox="1">
            <a:spLocks noChangeArrowheads="1"/>
          </p:cNvSpPr>
          <p:nvPr/>
        </p:nvSpPr>
        <p:spPr bwMode="auto">
          <a:xfrm>
            <a:off x="5911093" y="317843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6</a:t>
            </a:r>
            <a:endParaRPr lang="en-US" sz="2400" dirty="0"/>
          </a:p>
        </p:txBody>
      </p:sp>
      <p:sp>
        <p:nvSpPr>
          <p:cNvPr id="41" name="Text Box 25"/>
          <p:cNvSpPr txBox="1">
            <a:spLocks noChangeArrowheads="1"/>
          </p:cNvSpPr>
          <p:nvPr/>
        </p:nvSpPr>
        <p:spPr bwMode="auto">
          <a:xfrm>
            <a:off x="3777493" y="409283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2558293" y="554063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  <p:sp>
        <p:nvSpPr>
          <p:cNvPr id="43" name="Text Box 30"/>
          <p:cNvSpPr txBox="1">
            <a:spLocks noChangeArrowheads="1"/>
          </p:cNvSpPr>
          <p:nvPr/>
        </p:nvSpPr>
        <p:spPr bwMode="auto">
          <a:xfrm>
            <a:off x="2313818" y="4208720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7266818" y="3903920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4158493" y="283796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4158493" y="584543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47" name="Text Box 34"/>
          <p:cNvSpPr txBox="1">
            <a:spLocks noChangeArrowheads="1"/>
          </p:cNvSpPr>
          <p:nvPr/>
        </p:nvSpPr>
        <p:spPr bwMode="auto">
          <a:xfrm>
            <a:off x="5987293" y="5540632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48" name="Text Box 35"/>
          <p:cNvSpPr txBox="1">
            <a:spLocks noChangeArrowheads="1"/>
          </p:cNvSpPr>
          <p:nvPr/>
        </p:nvSpPr>
        <p:spPr bwMode="auto">
          <a:xfrm>
            <a:off x="6901693" y="493103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1</a:t>
            </a:r>
            <a:endParaRPr lang="en-US" sz="2400" dirty="0"/>
          </a:p>
        </p:txBody>
      </p:sp>
      <p:sp>
        <p:nvSpPr>
          <p:cNvPr id="49" name="Text Box 36"/>
          <p:cNvSpPr txBox="1">
            <a:spLocks noChangeArrowheads="1"/>
          </p:cNvSpPr>
          <p:nvPr/>
        </p:nvSpPr>
        <p:spPr bwMode="auto">
          <a:xfrm>
            <a:off x="4844293" y="546443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  <a:endParaRPr lang="en-US" sz="2400" dirty="0"/>
          </a:p>
        </p:txBody>
      </p:sp>
      <p:sp>
        <p:nvSpPr>
          <p:cNvPr id="50" name="Text Box 37"/>
          <p:cNvSpPr txBox="1">
            <a:spLocks noChangeArrowheads="1"/>
          </p:cNvSpPr>
          <p:nvPr/>
        </p:nvSpPr>
        <p:spPr bwMode="auto">
          <a:xfrm>
            <a:off x="3548893" y="4791976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3</a:t>
            </a:r>
            <a:endParaRPr lang="en-US" sz="2400" dirty="0"/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2786893" y="3254632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Minimum Cost Flow (MCF)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Need to ship some good from “supply” nodes to “demand” nodes over a network</a:t>
            </a:r>
          </a:p>
          <a:p>
            <a:pPr lvl="1"/>
            <a:r>
              <a:rPr lang="en-US" dirty="0"/>
              <a:t>Example: the good could be crude oil; the network could be  a network of pipelines; the supply nodes could be oil fields; the demand nodes could be refineries</a:t>
            </a:r>
          </a:p>
          <a:p>
            <a:r>
              <a:rPr lang="en-US" dirty="0"/>
              <a:t>Assumption: The good is divisible, so we can ship fractional amounts of a good over an edge</a:t>
            </a:r>
          </a:p>
          <a:p>
            <a:r>
              <a:rPr lang="en-US" dirty="0"/>
              <a:t>Fundamental problem: generalizes shortest paths; maximum compatibility matching; max-flow</a:t>
            </a:r>
          </a:p>
          <a:p>
            <a:pPr lvl="1">
              <a:buNone/>
            </a:pPr>
            <a:endParaRPr lang="en-US" dirty="0"/>
          </a:p>
          <a:p>
            <a:pPr lvl="1"/>
            <a:endParaRPr lang="en-US" dirty="0">
              <a:solidFill>
                <a:srgbClr val="3366FF"/>
              </a:solidFill>
            </a:endParaRP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457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the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network is modeled as a directed graph </a:t>
            </a:r>
            <a:r>
              <a:rPr lang="en-US" dirty="0">
                <a:solidFill>
                  <a:srgbClr val="3366FF"/>
                </a:solidFill>
              </a:rPr>
              <a:t>G</a:t>
            </a:r>
          </a:p>
          <a:p>
            <a:pPr lvl="1"/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>
                <a:solidFill>
                  <a:srgbClr val="3366FF"/>
                </a:solidFill>
              </a:rPr>
              <a:t>V</a:t>
            </a:r>
            <a:r>
              <a:rPr lang="en-US" dirty="0"/>
              <a:t> = Set of nodes; </a:t>
            </a:r>
            <a:r>
              <a:rPr lang="en-US" dirty="0">
                <a:solidFill>
                  <a:srgbClr val="3366FF"/>
                </a:solidFill>
              </a:rPr>
              <a:t>E </a:t>
            </a:r>
            <a:r>
              <a:rPr lang="en-US" dirty="0"/>
              <a:t>= Set of edges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N </a:t>
            </a:r>
            <a:r>
              <a:rPr lang="en-US" dirty="0"/>
              <a:t>= number of nodes; </a:t>
            </a:r>
            <a:r>
              <a:rPr lang="en-US" dirty="0">
                <a:solidFill>
                  <a:srgbClr val="3366FF"/>
                </a:solidFill>
              </a:rPr>
              <a:t>M </a:t>
            </a:r>
            <a:r>
              <a:rPr lang="en-US" dirty="0"/>
              <a:t>= number of edges</a:t>
            </a:r>
          </a:p>
          <a:p>
            <a:pPr lvl="1"/>
            <a:r>
              <a:rPr lang="en-US" dirty="0" err="1">
                <a:solidFill>
                  <a:srgbClr val="3366FF"/>
                </a:solidFill>
              </a:rPr>
              <a:t>c(v,w</a:t>
            </a:r>
            <a:r>
              <a:rPr lang="en-US" dirty="0">
                <a:solidFill>
                  <a:srgbClr val="3366FF"/>
                </a:solidFill>
              </a:rPr>
              <a:t>) </a:t>
            </a:r>
            <a:r>
              <a:rPr lang="en-US" dirty="0"/>
              <a:t>= cost of edge </a:t>
            </a:r>
            <a:r>
              <a:rPr lang="en-US" dirty="0">
                <a:solidFill>
                  <a:srgbClr val="3366FF"/>
                </a:solidFill>
              </a:rPr>
              <a:t>(</a:t>
            </a:r>
            <a:r>
              <a:rPr lang="en-US" dirty="0" err="1">
                <a:solidFill>
                  <a:srgbClr val="3366FF"/>
                </a:solidFill>
              </a:rPr>
              <a:t>v,w</a:t>
            </a:r>
            <a:r>
              <a:rPr lang="en-US" dirty="0">
                <a:solidFill>
                  <a:srgbClr val="3366FF"/>
                </a:solidFill>
              </a:rPr>
              <a:t>)</a:t>
            </a:r>
          </a:p>
          <a:p>
            <a:pPr lvl="1"/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 err="1">
                <a:solidFill>
                  <a:srgbClr val="3366FF"/>
                </a:solidFill>
              </a:rPr>
              <a:t>u(v,w</a:t>
            </a:r>
            <a:r>
              <a:rPr lang="en-US" dirty="0">
                <a:solidFill>
                  <a:srgbClr val="3366FF"/>
                </a:solidFill>
              </a:rPr>
              <a:t>) </a:t>
            </a:r>
            <a:r>
              <a:rPr lang="en-US" dirty="0"/>
              <a:t>= capacity of edge </a:t>
            </a:r>
            <a:r>
              <a:rPr lang="en-US" dirty="0">
                <a:solidFill>
                  <a:srgbClr val="3366FF"/>
                </a:solidFill>
              </a:rPr>
              <a:t>(</a:t>
            </a:r>
            <a:r>
              <a:rPr lang="en-US" dirty="0" err="1">
                <a:solidFill>
                  <a:srgbClr val="3366FF"/>
                </a:solidFill>
              </a:rPr>
              <a:t>v,w</a:t>
            </a:r>
            <a:r>
              <a:rPr lang="en-US" dirty="0">
                <a:solidFill>
                  <a:srgbClr val="3366FF"/>
                </a:solidFill>
              </a:rPr>
              <a:t>)</a:t>
            </a:r>
          </a:p>
          <a:p>
            <a:endParaRPr lang="en-US" dirty="0"/>
          </a:p>
          <a:p>
            <a:r>
              <a:rPr lang="en-US" dirty="0"/>
              <a:t>Capacity of the edge: the maximum amount of flow on the edge</a:t>
            </a:r>
            <a:endParaRPr lang="en-US" dirty="0">
              <a:solidFill>
                <a:srgbClr val="3366F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56165"/>
            <a:ext cx="8229600" cy="1715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the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network is modeled as a directed graph G</a:t>
            </a:r>
          </a:p>
          <a:p>
            <a:pPr lvl="1"/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>
                <a:solidFill>
                  <a:srgbClr val="3366FF"/>
                </a:solidFill>
              </a:rPr>
              <a:t>V</a:t>
            </a:r>
            <a:r>
              <a:rPr lang="en-US" dirty="0"/>
              <a:t> = Set of nodes; </a:t>
            </a:r>
            <a:r>
              <a:rPr lang="en-US" dirty="0">
                <a:solidFill>
                  <a:srgbClr val="3366FF"/>
                </a:solidFill>
              </a:rPr>
              <a:t>E </a:t>
            </a:r>
            <a:r>
              <a:rPr lang="en-US" dirty="0"/>
              <a:t>= Set of edges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N </a:t>
            </a:r>
            <a:r>
              <a:rPr lang="en-US" dirty="0"/>
              <a:t>= number of nodes; </a:t>
            </a:r>
            <a:r>
              <a:rPr lang="en-US" dirty="0">
                <a:solidFill>
                  <a:srgbClr val="3366FF"/>
                </a:solidFill>
              </a:rPr>
              <a:t>M </a:t>
            </a:r>
            <a:r>
              <a:rPr lang="en-US" dirty="0"/>
              <a:t>= number of edges</a:t>
            </a:r>
          </a:p>
          <a:p>
            <a:pPr lvl="1"/>
            <a:r>
              <a:rPr lang="en-US" dirty="0" err="1">
                <a:solidFill>
                  <a:srgbClr val="3366FF"/>
                </a:solidFill>
              </a:rPr>
              <a:t>c(v,w</a:t>
            </a:r>
            <a:r>
              <a:rPr lang="en-US" dirty="0">
                <a:solidFill>
                  <a:srgbClr val="3366FF"/>
                </a:solidFill>
              </a:rPr>
              <a:t>) </a:t>
            </a:r>
            <a:r>
              <a:rPr lang="en-US" dirty="0"/>
              <a:t>= cost of edge </a:t>
            </a:r>
            <a:r>
              <a:rPr lang="en-US" dirty="0">
                <a:solidFill>
                  <a:srgbClr val="3366FF"/>
                </a:solidFill>
              </a:rPr>
              <a:t>(</a:t>
            </a:r>
            <a:r>
              <a:rPr lang="en-US" dirty="0" err="1">
                <a:solidFill>
                  <a:srgbClr val="3366FF"/>
                </a:solidFill>
              </a:rPr>
              <a:t>v,w</a:t>
            </a:r>
            <a:r>
              <a:rPr lang="en-US" dirty="0">
                <a:solidFill>
                  <a:srgbClr val="3366FF"/>
                </a:solidFill>
              </a:rPr>
              <a:t>)</a:t>
            </a:r>
          </a:p>
          <a:p>
            <a:pPr lvl="1"/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 err="1">
                <a:solidFill>
                  <a:srgbClr val="BFBFBF"/>
                </a:solidFill>
              </a:rPr>
              <a:t>u(v,w</a:t>
            </a:r>
            <a:r>
              <a:rPr lang="en-US" dirty="0">
                <a:solidFill>
                  <a:srgbClr val="BFBFBF"/>
                </a:solidFill>
              </a:rPr>
              <a:t>) = capacity of edge (</a:t>
            </a:r>
            <a:r>
              <a:rPr lang="en-US" dirty="0" err="1">
                <a:solidFill>
                  <a:srgbClr val="BFBFBF"/>
                </a:solidFill>
              </a:rPr>
              <a:t>v,w</a:t>
            </a:r>
            <a:r>
              <a:rPr lang="en-US" dirty="0">
                <a:solidFill>
                  <a:srgbClr val="BFBFBF"/>
                </a:solidFill>
              </a:rPr>
              <a:t>)</a:t>
            </a:r>
          </a:p>
          <a:p>
            <a:endParaRPr lang="en-US" dirty="0"/>
          </a:p>
          <a:p>
            <a:r>
              <a:rPr lang="en-US" dirty="0">
                <a:solidFill>
                  <a:srgbClr val="BFBFBF"/>
                </a:solidFill>
              </a:rPr>
              <a:t>Capacity of the edge: the maximum amount of flow on the edge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809812"/>
            <a:ext cx="8229600" cy="20670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the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BFBFBF"/>
                </a:solidFill>
              </a:rPr>
              <a:t>The network is modeled as a directed graph G</a:t>
            </a:r>
          </a:p>
          <a:p>
            <a:pPr lvl="1"/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>
                <a:solidFill>
                  <a:srgbClr val="BFBFBF"/>
                </a:solidFill>
              </a:rPr>
              <a:t>V = Set of nodes; E = Set of edges</a:t>
            </a:r>
          </a:p>
          <a:p>
            <a:pPr lvl="1"/>
            <a:r>
              <a:rPr lang="en-US" dirty="0">
                <a:solidFill>
                  <a:srgbClr val="BFBFBF"/>
                </a:solidFill>
              </a:rPr>
              <a:t>N = number of nodes; M = number of edges</a:t>
            </a:r>
          </a:p>
          <a:p>
            <a:pPr lvl="1"/>
            <a:r>
              <a:rPr lang="en-US" dirty="0" err="1">
                <a:solidFill>
                  <a:srgbClr val="BFBFBF"/>
                </a:solidFill>
              </a:rPr>
              <a:t>c(v,w</a:t>
            </a:r>
            <a:r>
              <a:rPr lang="en-US" dirty="0">
                <a:solidFill>
                  <a:srgbClr val="BFBFBF"/>
                </a:solidFill>
              </a:rPr>
              <a:t>) = cost of edge (</a:t>
            </a:r>
            <a:r>
              <a:rPr lang="en-US" dirty="0" err="1">
                <a:solidFill>
                  <a:srgbClr val="BFBFBF"/>
                </a:solidFill>
              </a:rPr>
              <a:t>v,w</a:t>
            </a:r>
            <a:r>
              <a:rPr lang="en-US" dirty="0">
                <a:solidFill>
                  <a:srgbClr val="BFBFBF"/>
                </a:solidFill>
              </a:rPr>
              <a:t>)</a:t>
            </a:r>
          </a:p>
          <a:p>
            <a:pPr lvl="1"/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 err="1">
                <a:solidFill>
                  <a:srgbClr val="3366FF"/>
                </a:solidFill>
              </a:rPr>
              <a:t>u(v,w</a:t>
            </a:r>
            <a:r>
              <a:rPr lang="en-US" dirty="0">
                <a:solidFill>
                  <a:srgbClr val="3366FF"/>
                </a:solidFill>
              </a:rPr>
              <a:t>) </a:t>
            </a:r>
            <a:r>
              <a:rPr lang="en-US" dirty="0"/>
              <a:t>= capacity of edge </a:t>
            </a:r>
            <a:r>
              <a:rPr lang="en-US" dirty="0">
                <a:solidFill>
                  <a:srgbClr val="3366FF"/>
                </a:solidFill>
              </a:rPr>
              <a:t>(</a:t>
            </a:r>
            <a:r>
              <a:rPr lang="en-US" dirty="0" err="1">
                <a:solidFill>
                  <a:srgbClr val="3366FF"/>
                </a:solidFill>
              </a:rPr>
              <a:t>v,w</a:t>
            </a:r>
            <a:r>
              <a:rPr lang="en-US" dirty="0">
                <a:solidFill>
                  <a:srgbClr val="3366FF"/>
                </a:solidFill>
              </a:rPr>
              <a:t>)</a:t>
            </a:r>
          </a:p>
          <a:p>
            <a:endParaRPr lang="en-US" dirty="0"/>
          </a:p>
          <a:p>
            <a:r>
              <a:rPr lang="en-US" dirty="0"/>
              <a:t>Capacity of the edge: the maximum amount of flow on the edge</a:t>
            </a:r>
            <a:endParaRPr lang="en-US" dirty="0">
              <a:solidFill>
                <a:srgbClr val="3366F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Demands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Demand of a node: The amount of the good that a node wants to consume</a:t>
            </a:r>
          </a:p>
          <a:p>
            <a:r>
              <a:rPr lang="en-US" dirty="0"/>
              <a:t>Supply of a node: The amount of the good that a node wants to produce</a:t>
            </a:r>
          </a:p>
          <a:p>
            <a:r>
              <a:rPr lang="en-US" dirty="0"/>
              <a:t>Modeled as a single number, </a:t>
            </a:r>
            <a:r>
              <a:rPr lang="en-US" dirty="0" err="1">
                <a:solidFill>
                  <a:srgbClr val="3366FF"/>
                </a:solidFill>
              </a:rPr>
              <a:t>d(v</a:t>
            </a:r>
            <a:r>
              <a:rPr lang="en-US" dirty="0">
                <a:solidFill>
                  <a:srgbClr val="3366FF"/>
                </a:solidFill>
              </a:rPr>
              <a:t>)</a:t>
            </a:r>
            <a:r>
              <a:rPr lang="en-US" dirty="0"/>
              <a:t>, for node </a:t>
            </a:r>
            <a:r>
              <a:rPr lang="en-US" dirty="0" err="1">
                <a:solidFill>
                  <a:srgbClr val="3366FF"/>
                </a:solidFill>
              </a:rPr>
              <a:t>v</a:t>
            </a:r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 err="1">
                <a:solidFill>
                  <a:srgbClr val="3366FF"/>
                </a:solidFill>
              </a:rPr>
              <a:t>d(v</a:t>
            </a:r>
            <a:r>
              <a:rPr lang="en-US" dirty="0">
                <a:solidFill>
                  <a:srgbClr val="3366FF"/>
                </a:solidFill>
              </a:rPr>
              <a:t>) </a:t>
            </a:r>
            <a:r>
              <a:rPr lang="en-US" dirty="0"/>
              <a:t>is positive for “demand nodes”</a:t>
            </a:r>
          </a:p>
          <a:p>
            <a:pPr lvl="1"/>
            <a:r>
              <a:rPr lang="en-US" dirty="0" err="1">
                <a:solidFill>
                  <a:srgbClr val="3366FF"/>
                </a:solidFill>
              </a:rPr>
              <a:t>d(v</a:t>
            </a:r>
            <a:r>
              <a:rPr lang="en-US" dirty="0">
                <a:solidFill>
                  <a:srgbClr val="3366FF"/>
                </a:solidFill>
              </a:rPr>
              <a:t>) </a:t>
            </a:r>
            <a:r>
              <a:rPr lang="en-US" dirty="0"/>
              <a:t>is negative for “supply nodes”</a:t>
            </a:r>
          </a:p>
          <a:p>
            <a:pPr lvl="1"/>
            <a:r>
              <a:rPr lang="en-US" dirty="0" err="1">
                <a:solidFill>
                  <a:srgbClr val="3366FF"/>
                </a:solidFill>
              </a:rPr>
              <a:t>d(v</a:t>
            </a:r>
            <a:r>
              <a:rPr lang="en-US" dirty="0">
                <a:solidFill>
                  <a:srgbClr val="3366FF"/>
                </a:solidFill>
              </a:rPr>
              <a:t>) = 0 </a:t>
            </a:r>
            <a:r>
              <a:rPr lang="en-US" dirty="0"/>
              <a:t>otherwise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87299"/>
            <a:ext cx="9144000" cy="6446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Program</a:t>
            </a:r>
          </a:p>
        </p:txBody>
      </p:sp>
      <p:pic>
        <p:nvPicPr>
          <p:cNvPr id="4" name="Content Placeholder 3" descr="equation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950" b="-18950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986349" y="5957898"/>
            <a:ext cx="1656673" cy="646331"/>
          </a:xfrm>
          <a:prstGeom prst="rect">
            <a:avLst/>
          </a:prstGeom>
          <a:solidFill>
            <a:srgbClr val="F2DCDB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CONSERVATION</a:t>
            </a:r>
          </a:p>
          <a:p>
            <a:r>
              <a:rPr lang="en-US" dirty="0">
                <a:solidFill>
                  <a:schemeClr val="accent2"/>
                </a:solidFill>
              </a:rPr>
              <a:t>CONSTRAINTS</a:t>
            </a:r>
          </a:p>
        </p:txBody>
      </p:sp>
      <p:sp>
        <p:nvSpPr>
          <p:cNvPr id="12" name="Bent Arrow 11"/>
          <p:cNvSpPr/>
          <p:nvPr/>
        </p:nvSpPr>
        <p:spPr>
          <a:xfrm rot="16200000" flipV="1">
            <a:off x="2211064" y="4963945"/>
            <a:ext cx="1860250" cy="996334"/>
          </a:xfrm>
          <a:prstGeom prst="bentArrow">
            <a:avLst>
              <a:gd name="adj1" fmla="val 25000"/>
              <a:gd name="adj2" fmla="val 25830"/>
              <a:gd name="adj3" fmla="val 25000"/>
              <a:gd name="adj4" fmla="val 437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945259" y="4968097"/>
            <a:ext cx="3741540" cy="6446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Program</a:t>
            </a:r>
          </a:p>
        </p:txBody>
      </p:sp>
      <p:pic>
        <p:nvPicPr>
          <p:cNvPr id="4" name="Content Placeholder 3" descr="equation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950" b="-18950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1814685" y="5957898"/>
            <a:ext cx="1508007" cy="646331"/>
          </a:xfrm>
          <a:prstGeom prst="rect">
            <a:avLst/>
          </a:prstGeom>
          <a:solidFill>
            <a:srgbClr val="F2DCDB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CAPACITY</a:t>
            </a:r>
          </a:p>
          <a:p>
            <a:r>
              <a:rPr lang="en-US" dirty="0">
                <a:solidFill>
                  <a:schemeClr val="accent2"/>
                </a:solidFill>
              </a:rPr>
              <a:t>CONSTRAINTS</a:t>
            </a:r>
          </a:p>
        </p:txBody>
      </p:sp>
      <p:sp>
        <p:nvSpPr>
          <p:cNvPr id="12" name="Bent Arrow 11"/>
          <p:cNvSpPr/>
          <p:nvPr/>
        </p:nvSpPr>
        <p:spPr>
          <a:xfrm rot="10800000" flipH="1" flipV="1">
            <a:off x="2875783" y="5127257"/>
            <a:ext cx="2069476" cy="830641"/>
          </a:xfrm>
          <a:prstGeom prst="bentArrow">
            <a:avLst>
              <a:gd name="adj1" fmla="val 25000"/>
              <a:gd name="adj2" fmla="val 25830"/>
              <a:gd name="adj3" fmla="val 25000"/>
              <a:gd name="adj4" fmla="val 437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Demands be Arbitrary?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For the problem to be feasible, should the sum of the demands be</a:t>
            </a:r>
          </a:p>
          <a:p>
            <a:pPr>
              <a:buNone/>
            </a:pPr>
            <a:endParaRPr lang="en-US" dirty="0"/>
          </a:p>
          <a:p>
            <a:pPr marL="1771650" lvl="3" indent="-514350">
              <a:buFont typeface="+mj-lt"/>
              <a:buAutoNum type="arabicPeriod"/>
            </a:pPr>
            <a:r>
              <a:rPr lang="en-US" sz="3200" dirty="0"/>
              <a:t>Strictly Negative?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sz="3200" dirty="0"/>
              <a:t>Zero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sz="3200" dirty="0"/>
              <a:t>Strictly Positive?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sz="3200" dirty="0"/>
              <a:t>Doesn’t matter.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74489" y="3809812"/>
            <a:ext cx="3741540" cy="6446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Program</a:t>
            </a:r>
          </a:p>
        </p:txBody>
      </p:sp>
      <p:pic>
        <p:nvPicPr>
          <p:cNvPr id="4" name="Content Placeholder 3" descr="equation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950" b="-18950"/>
          <a:stretch>
            <a:fillRect/>
          </a:stretch>
        </p:blipFill>
        <p:spPr/>
      </p:pic>
      <p:sp>
        <p:nvSpPr>
          <p:cNvPr id="15" name="TextBox 14"/>
          <p:cNvSpPr txBox="1"/>
          <p:nvPr/>
        </p:nvSpPr>
        <p:spPr>
          <a:xfrm>
            <a:off x="900782" y="5802997"/>
            <a:ext cx="3275256" cy="646331"/>
          </a:xfrm>
          <a:prstGeom prst="rect">
            <a:avLst/>
          </a:prstGeom>
          <a:solidFill>
            <a:srgbClr val="F2DCDB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SUMS TO ZERO, WHEN SUMMED</a:t>
            </a:r>
          </a:p>
          <a:p>
            <a:r>
              <a:rPr lang="en-US" dirty="0">
                <a:solidFill>
                  <a:schemeClr val="accent2"/>
                </a:solidFill>
              </a:rPr>
              <a:t>OVER ALL NODES</a:t>
            </a:r>
          </a:p>
        </p:txBody>
      </p:sp>
      <p:sp>
        <p:nvSpPr>
          <p:cNvPr id="16" name="Bent Arrow 15"/>
          <p:cNvSpPr/>
          <p:nvPr/>
        </p:nvSpPr>
        <p:spPr>
          <a:xfrm rot="16200000" flipV="1">
            <a:off x="3744080" y="4886458"/>
            <a:ext cx="1860250" cy="996334"/>
          </a:xfrm>
          <a:prstGeom prst="bentArrow">
            <a:avLst>
              <a:gd name="adj1" fmla="val 25000"/>
              <a:gd name="adj2" fmla="val 25830"/>
              <a:gd name="adj3" fmla="val 25000"/>
              <a:gd name="adj4" fmla="val 437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Demands be Arbitrary?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For the problem to be feasible, should the sum of the demands be</a:t>
            </a:r>
          </a:p>
          <a:p>
            <a:pPr>
              <a:buNone/>
            </a:pPr>
            <a:endParaRPr lang="en-US" dirty="0"/>
          </a:p>
          <a:p>
            <a:pPr marL="1771650" lvl="3" indent="-514350">
              <a:buFont typeface="+mj-lt"/>
              <a:buAutoNum type="arabicPeriod"/>
            </a:pPr>
            <a:r>
              <a:rPr lang="en-US" sz="3200" dirty="0"/>
              <a:t>Strictly Negative?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Zero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sz="3200" dirty="0"/>
              <a:t>Strictly Positive?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sz="3200" dirty="0"/>
              <a:t>Doesn’t matter.</a:t>
            </a:r>
          </a:p>
        </p:txBody>
      </p:sp>
    </p:spTree>
    <p:extLst>
      <p:ext uri="{BB962C8B-B14F-4D97-AF65-F5344CB8AC3E}">
        <p14:creationId xmlns:p14="http://schemas.microsoft.com/office/powerpoint/2010/main" val="1098578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Very powerful tool</a:t>
            </a:r>
          </a:p>
          <a:p>
            <a:r>
              <a:rPr lang="en-US" dirty="0"/>
              <a:t>Suppose we are reducing a problem </a:t>
            </a:r>
            <a:r>
              <a:rPr lang="en-US" dirty="0">
                <a:solidFill>
                  <a:srgbClr val="C0504D"/>
                </a:solidFill>
              </a:rPr>
              <a:t>P </a:t>
            </a:r>
            <a:r>
              <a:rPr lang="en-US" dirty="0"/>
              <a:t>to MCF</a:t>
            </a:r>
          </a:p>
          <a:p>
            <a:r>
              <a:rPr lang="en-US" dirty="0"/>
              <a:t>Must specify how to obtain</a:t>
            </a:r>
          </a:p>
          <a:p>
            <a:pPr lvl="1"/>
            <a:r>
              <a:rPr lang="en-US" dirty="0"/>
              <a:t>The graph </a:t>
            </a:r>
            <a:r>
              <a:rPr lang="en-US" dirty="0">
                <a:solidFill>
                  <a:srgbClr val="3366FF"/>
                </a:solidFill>
              </a:rPr>
              <a:t>G </a:t>
            </a:r>
            <a:r>
              <a:rPr lang="en-US" dirty="0"/>
              <a:t>(nodes, edges)</a:t>
            </a:r>
          </a:p>
          <a:p>
            <a:pPr lvl="1"/>
            <a:r>
              <a:rPr lang="en-US" dirty="0"/>
              <a:t>Edge capacities </a:t>
            </a:r>
            <a:r>
              <a:rPr lang="en-US" dirty="0" err="1">
                <a:solidFill>
                  <a:srgbClr val="3366FF"/>
                </a:solidFill>
              </a:rPr>
              <a:t>u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and costs </a:t>
            </a:r>
            <a:r>
              <a:rPr lang="en-US" dirty="0" err="1">
                <a:solidFill>
                  <a:srgbClr val="3366FF"/>
                </a:solidFill>
              </a:rPr>
              <a:t>c</a:t>
            </a:r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/>
              <a:t>Node demands </a:t>
            </a:r>
            <a:r>
              <a:rPr lang="en-US" dirty="0" err="1">
                <a:solidFill>
                  <a:srgbClr val="3366FF"/>
                </a:solidFill>
              </a:rPr>
              <a:t>d</a:t>
            </a:r>
            <a:endParaRPr lang="en-US" dirty="0"/>
          </a:p>
          <a:p>
            <a:pPr>
              <a:buNone/>
            </a:pPr>
            <a:r>
              <a:rPr lang="en-US" dirty="0"/>
              <a:t>from the parameters of the given problem </a:t>
            </a:r>
            <a:r>
              <a:rPr lang="en-US" dirty="0">
                <a:solidFill>
                  <a:srgbClr val="800000"/>
                </a:solidFill>
              </a:rPr>
              <a:t>P</a:t>
            </a:r>
          </a:p>
          <a:p>
            <a:r>
              <a:rPr lang="en-US" dirty="0"/>
              <a:t>Must specify how the solution </a:t>
            </a:r>
            <a:r>
              <a:rPr lang="en-US" b="1" dirty="0" err="1"/>
              <a:t>x</a:t>
            </a:r>
            <a:r>
              <a:rPr lang="en-US" b="1" dirty="0"/>
              <a:t> </a:t>
            </a:r>
            <a:r>
              <a:rPr lang="en-US" dirty="0"/>
              <a:t>to MCF gives a solution to </a:t>
            </a:r>
            <a:r>
              <a:rPr lang="en-US" dirty="0">
                <a:solidFill>
                  <a:srgbClr val="800000"/>
                </a:solidFill>
              </a:rPr>
              <a:t>P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Reduction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Reducing s-t Shortest Paths to MCF</a:t>
            </a:r>
          </a:p>
          <a:p>
            <a:pPr lvl="1"/>
            <a:r>
              <a:rPr lang="en-US" dirty="0"/>
              <a:t>Use the same graph </a:t>
            </a:r>
            <a:r>
              <a:rPr lang="en-US" dirty="0">
                <a:solidFill>
                  <a:srgbClr val="3366FF"/>
                </a:solidFill>
              </a:rPr>
              <a:t>G</a:t>
            </a:r>
            <a:r>
              <a:rPr lang="en-US" dirty="0"/>
              <a:t> and the given costs </a:t>
            </a:r>
            <a:r>
              <a:rPr lang="en-US" dirty="0">
                <a:solidFill>
                  <a:srgbClr val="3366FF"/>
                </a:solidFill>
              </a:rPr>
              <a:t>c</a:t>
            </a:r>
          </a:p>
          <a:p>
            <a:pPr lvl="1"/>
            <a:r>
              <a:rPr lang="en-US" dirty="0"/>
              <a:t>Set </a:t>
            </a:r>
            <a:r>
              <a:rPr lang="en-US" dirty="0" err="1">
                <a:solidFill>
                  <a:srgbClr val="3366FF"/>
                </a:solidFill>
              </a:rPr>
              <a:t>d(s</a:t>
            </a:r>
            <a:r>
              <a:rPr lang="en-US" dirty="0">
                <a:solidFill>
                  <a:srgbClr val="3366FF"/>
                </a:solidFill>
              </a:rPr>
              <a:t>) = -1</a:t>
            </a:r>
            <a:r>
              <a:rPr lang="en-US" dirty="0"/>
              <a:t>, </a:t>
            </a:r>
            <a:r>
              <a:rPr lang="en-US" dirty="0" err="1">
                <a:solidFill>
                  <a:srgbClr val="3366FF"/>
                </a:solidFill>
              </a:rPr>
              <a:t>d(t</a:t>
            </a:r>
            <a:r>
              <a:rPr lang="en-US" dirty="0">
                <a:solidFill>
                  <a:srgbClr val="3366FF"/>
                </a:solidFill>
              </a:rPr>
              <a:t>) = 1</a:t>
            </a:r>
            <a:r>
              <a:rPr lang="en-US" dirty="0"/>
              <a:t>, </a:t>
            </a:r>
            <a:r>
              <a:rPr lang="en-US" dirty="0" err="1">
                <a:solidFill>
                  <a:srgbClr val="3366FF"/>
                </a:solidFill>
              </a:rPr>
              <a:t>d(v</a:t>
            </a:r>
            <a:r>
              <a:rPr lang="en-US" dirty="0">
                <a:solidFill>
                  <a:srgbClr val="3366FF"/>
                </a:solidFill>
              </a:rPr>
              <a:t>) = 0 </a:t>
            </a:r>
            <a:r>
              <a:rPr lang="en-US" dirty="0"/>
              <a:t>for all other nodes</a:t>
            </a:r>
          </a:p>
          <a:p>
            <a:pPr lvl="1"/>
            <a:r>
              <a:rPr lang="en-US" dirty="0"/>
              <a:t>Set </a:t>
            </a:r>
            <a:r>
              <a:rPr lang="en-US" dirty="0" err="1">
                <a:solidFill>
                  <a:srgbClr val="3366FF"/>
                </a:solidFill>
              </a:rPr>
              <a:t>u(v,w</a:t>
            </a:r>
            <a:r>
              <a:rPr lang="en-US" dirty="0">
                <a:solidFill>
                  <a:srgbClr val="3366FF"/>
                </a:solidFill>
              </a:rPr>
              <a:t>) = 1 </a:t>
            </a:r>
            <a:r>
              <a:rPr lang="en-US" dirty="0"/>
              <a:t>for all edges </a:t>
            </a:r>
            <a:r>
              <a:rPr lang="en-US" dirty="0">
                <a:solidFill>
                  <a:srgbClr val="3366FF"/>
                </a:solidFill>
              </a:rPr>
              <a:t>(</a:t>
            </a:r>
            <a:r>
              <a:rPr lang="en-US" dirty="0" err="1">
                <a:solidFill>
                  <a:srgbClr val="3366FF"/>
                </a:solidFill>
              </a:rPr>
              <a:t>v,w</a:t>
            </a:r>
            <a:r>
              <a:rPr lang="en-US" dirty="0">
                <a:solidFill>
                  <a:srgbClr val="3366FF"/>
                </a:solidFill>
              </a:rPr>
              <a:t>)</a:t>
            </a:r>
            <a:br>
              <a:rPr lang="en-US" dirty="0">
                <a:solidFill>
                  <a:srgbClr val="3366FF"/>
                </a:solidFill>
              </a:rPr>
            </a:br>
            <a:r>
              <a:rPr lang="en-US" dirty="0"/>
              <a:t>(Or, set </a:t>
            </a:r>
            <a:r>
              <a:rPr lang="en-US" dirty="0" err="1">
                <a:solidFill>
                  <a:srgbClr val="3366FF"/>
                </a:solidFill>
              </a:rPr>
              <a:t>u(v,w</a:t>
            </a:r>
            <a:r>
              <a:rPr lang="en-US" dirty="0">
                <a:solidFill>
                  <a:srgbClr val="3366FF"/>
                </a:solidFill>
              </a:rPr>
              <a:t>) = ∞ </a:t>
            </a:r>
            <a:r>
              <a:rPr lang="en-US" dirty="0"/>
              <a:t>for all edges </a:t>
            </a:r>
            <a:r>
              <a:rPr lang="en-US" dirty="0">
                <a:solidFill>
                  <a:srgbClr val="3366FF"/>
                </a:solidFill>
              </a:rPr>
              <a:t>(</a:t>
            </a:r>
            <a:r>
              <a:rPr lang="en-US" dirty="0" err="1">
                <a:solidFill>
                  <a:srgbClr val="3366FF"/>
                </a:solidFill>
              </a:rPr>
              <a:t>v,w</a:t>
            </a:r>
            <a:r>
              <a:rPr lang="en-US" dirty="0">
                <a:solidFill>
                  <a:srgbClr val="3366FF"/>
                </a:solidFill>
              </a:rPr>
              <a:t>)</a:t>
            </a:r>
            <a:r>
              <a:rPr lang="en-US" dirty="0"/>
              <a:t>)</a:t>
            </a:r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/>
              <a:t>The solution </a:t>
            </a:r>
            <a:r>
              <a:rPr lang="en-US" dirty="0" err="1">
                <a:solidFill>
                  <a:srgbClr val="3366FF"/>
                </a:solidFill>
              </a:rPr>
              <a:t>x(v,w</a:t>
            </a:r>
            <a:r>
              <a:rPr lang="en-US" dirty="0">
                <a:solidFill>
                  <a:srgbClr val="3366FF"/>
                </a:solidFill>
              </a:rPr>
              <a:t>)</a:t>
            </a:r>
            <a:r>
              <a:rPr lang="en-US" dirty="0"/>
              <a:t> to the MCF is also a solution to the shortest path problem</a:t>
            </a:r>
          </a:p>
          <a:p>
            <a:r>
              <a:rPr lang="en-US" dirty="0"/>
              <a:t>Hence, MCF is more general than shortest paths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Every edge has a cost and a capacity, written as </a:t>
            </a:r>
            <a:r>
              <a:rPr lang="en-US" dirty="0">
                <a:solidFill>
                  <a:srgbClr val="3366FF"/>
                </a:solidFill>
              </a:rPr>
              <a:t>(</a:t>
            </a:r>
            <a:r>
              <a:rPr lang="en-US" dirty="0" err="1">
                <a:solidFill>
                  <a:srgbClr val="3366FF"/>
                </a:solidFill>
              </a:rPr>
              <a:t>c</a:t>
            </a:r>
            <a:r>
              <a:rPr lang="en-US" dirty="0">
                <a:solidFill>
                  <a:srgbClr val="3366FF"/>
                </a:solidFill>
              </a:rPr>
              <a:t>, </a:t>
            </a:r>
            <a:r>
              <a:rPr lang="en-US" dirty="0" err="1">
                <a:solidFill>
                  <a:srgbClr val="3366FF"/>
                </a:solidFill>
              </a:rPr>
              <a:t>u</a:t>
            </a:r>
            <a:r>
              <a:rPr lang="en-US" dirty="0">
                <a:solidFill>
                  <a:srgbClr val="3366FF"/>
                </a:solidFill>
              </a:rPr>
              <a:t>)</a:t>
            </a:r>
          </a:p>
        </p:txBody>
      </p:sp>
      <p:sp>
        <p:nvSpPr>
          <p:cNvPr id="28" name="Oval 4"/>
          <p:cNvSpPr>
            <a:spLocks noChangeArrowheads="1"/>
          </p:cNvSpPr>
          <p:nvPr/>
        </p:nvSpPr>
        <p:spPr bwMode="auto">
          <a:xfrm>
            <a:off x="2491417" y="44649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9" name="Oval 5"/>
          <p:cNvSpPr>
            <a:spLocks noChangeArrowheads="1"/>
          </p:cNvSpPr>
          <p:nvPr/>
        </p:nvSpPr>
        <p:spPr bwMode="auto">
          <a:xfrm>
            <a:off x="4167817" y="33981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0" name="Oval 6"/>
          <p:cNvSpPr>
            <a:spLocks noChangeArrowheads="1"/>
          </p:cNvSpPr>
          <p:nvPr/>
        </p:nvSpPr>
        <p:spPr bwMode="auto">
          <a:xfrm>
            <a:off x="4015417" y="59127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1" name="Oval 7"/>
          <p:cNvSpPr>
            <a:spLocks noChangeArrowheads="1"/>
          </p:cNvSpPr>
          <p:nvPr/>
        </p:nvSpPr>
        <p:spPr bwMode="auto">
          <a:xfrm>
            <a:off x="6911017" y="42363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2" name="Oval 8"/>
          <p:cNvSpPr>
            <a:spLocks noChangeArrowheads="1"/>
          </p:cNvSpPr>
          <p:nvPr/>
        </p:nvSpPr>
        <p:spPr bwMode="auto">
          <a:xfrm>
            <a:off x="5768017" y="56079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33" name="AutoShape 10"/>
          <p:cNvCxnSpPr>
            <a:cxnSpLocks noChangeShapeType="1"/>
            <a:stCxn id="28" idx="1"/>
            <a:endCxn id="29" idx="2"/>
          </p:cNvCxnSpPr>
          <p:nvPr/>
        </p:nvCxnSpPr>
        <p:spPr bwMode="auto">
          <a:xfrm rot="16200000">
            <a:off x="2834317" y="3153675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" name="AutoShape 11"/>
          <p:cNvCxnSpPr>
            <a:cxnSpLocks noChangeShapeType="1"/>
            <a:stCxn id="29" idx="4"/>
            <a:endCxn id="28" idx="6"/>
          </p:cNvCxnSpPr>
          <p:nvPr/>
        </p:nvCxnSpPr>
        <p:spPr bwMode="auto">
          <a:xfrm rot="5400000">
            <a:off x="2948617" y="3245750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" name="AutoShape 12"/>
          <p:cNvCxnSpPr>
            <a:cxnSpLocks noChangeShapeType="1"/>
            <a:stCxn id="29" idx="6"/>
            <a:endCxn id="31" idx="1"/>
          </p:cNvCxnSpPr>
          <p:nvPr/>
        </p:nvCxnSpPr>
        <p:spPr bwMode="auto">
          <a:xfrm>
            <a:off x="4320217" y="3474350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6" name="AutoShape 13"/>
          <p:cNvCxnSpPr>
            <a:cxnSpLocks noChangeShapeType="1"/>
            <a:stCxn id="32" idx="6"/>
            <a:endCxn id="31" idx="5"/>
          </p:cNvCxnSpPr>
          <p:nvPr/>
        </p:nvCxnSpPr>
        <p:spPr bwMode="auto">
          <a:xfrm flipV="1">
            <a:off x="5920417" y="4366525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7" name="AutoShape 14"/>
          <p:cNvCxnSpPr>
            <a:cxnSpLocks noChangeShapeType="1"/>
            <a:stCxn id="30" idx="6"/>
            <a:endCxn id="32" idx="3"/>
          </p:cNvCxnSpPr>
          <p:nvPr/>
        </p:nvCxnSpPr>
        <p:spPr bwMode="auto">
          <a:xfrm flipV="1">
            <a:off x="4167817" y="5738125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8" name="AutoShape 20"/>
          <p:cNvCxnSpPr>
            <a:cxnSpLocks noChangeShapeType="1"/>
            <a:stCxn id="30" idx="3"/>
            <a:endCxn id="28" idx="4"/>
          </p:cNvCxnSpPr>
          <p:nvPr/>
        </p:nvCxnSpPr>
        <p:spPr bwMode="auto">
          <a:xfrm rot="16200000" flipV="1">
            <a:off x="2589842" y="4595125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9" name="AutoShape 22"/>
          <p:cNvCxnSpPr>
            <a:cxnSpLocks noChangeShapeType="1"/>
            <a:stCxn id="28" idx="5"/>
            <a:endCxn id="30" idx="0"/>
          </p:cNvCxnSpPr>
          <p:nvPr/>
        </p:nvCxnSpPr>
        <p:spPr bwMode="auto">
          <a:xfrm rot="16200000" flipH="1">
            <a:off x="2697792" y="4518925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0" name="Text Box 24"/>
          <p:cNvSpPr txBox="1">
            <a:spLocks noChangeArrowheads="1"/>
          </p:cNvSpPr>
          <p:nvPr/>
        </p:nvSpPr>
        <p:spPr bwMode="auto">
          <a:xfrm>
            <a:off x="5768017" y="32457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(6,1)</a:t>
            </a:r>
            <a:endParaRPr lang="en-US" sz="2400" dirty="0"/>
          </a:p>
        </p:txBody>
      </p:sp>
      <p:sp>
        <p:nvSpPr>
          <p:cNvPr id="41" name="Text Box 25"/>
          <p:cNvSpPr txBox="1">
            <a:spLocks noChangeArrowheads="1"/>
          </p:cNvSpPr>
          <p:nvPr/>
        </p:nvSpPr>
        <p:spPr bwMode="auto">
          <a:xfrm>
            <a:off x="3634417" y="41601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(2,1)</a:t>
            </a:r>
          </a:p>
        </p:txBody>
      </p: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2133595" y="5603485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(4,1)</a:t>
            </a:r>
            <a:endParaRPr lang="en-US" sz="2400" dirty="0"/>
          </a:p>
        </p:txBody>
      </p:sp>
      <p:sp>
        <p:nvSpPr>
          <p:cNvPr id="43" name="Text Box 30"/>
          <p:cNvSpPr txBox="1">
            <a:spLocks noChangeArrowheads="1"/>
          </p:cNvSpPr>
          <p:nvPr/>
        </p:nvSpPr>
        <p:spPr bwMode="auto">
          <a:xfrm>
            <a:off x="2170742" y="4276038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7123742" y="3971238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4015417" y="290528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4015417" y="591275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47" name="Text Box 34"/>
          <p:cNvSpPr txBox="1">
            <a:spLocks noChangeArrowheads="1"/>
          </p:cNvSpPr>
          <p:nvPr/>
        </p:nvSpPr>
        <p:spPr bwMode="auto">
          <a:xfrm>
            <a:off x="5844217" y="5607950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48" name="Text Box 35"/>
          <p:cNvSpPr txBox="1">
            <a:spLocks noChangeArrowheads="1"/>
          </p:cNvSpPr>
          <p:nvPr/>
        </p:nvSpPr>
        <p:spPr bwMode="auto">
          <a:xfrm>
            <a:off x="6758617" y="49983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(1,1)</a:t>
            </a:r>
            <a:endParaRPr lang="en-US" sz="2400" dirty="0"/>
          </a:p>
        </p:txBody>
      </p:sp>
      <p:sp>
        <p:nvSpPr>
          <p:cNvPr id="49" name="Text Box 36"/>
          <p:cNvSpPr txBox="1">
            <a:spLocks noChangeArrowheads="1"/>
          </p:cNvSpPr>
          <p:nvPr/>
        </p:nvSpPr>
        <p:spPr bwMode="auto">
          <a:xfrm>
            <a:off x="4701217" y="55317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(2,1)</a:t>
            </a:r>
            <a:endParaRPr lang="en-US" sz="2400" dirty="0"/>
          </a:p>
        </p:txBody>
      </p:sp>
      <p:sp>
        <p:nvSpPr>
          <p:cNvPr id="50" name="Text Box 37"/>
          <p:cNvSpPr txBox="1">
            <a:spLocks noChangeArrowheads="1"/>
          </p:cNvSpPr>
          <p:nvPr/>
        </p:nvSpPr>
        <p:spPr bwMode="auto">
          <a:xfrm>
            <a:off x="3405817" y="4859294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(3,1)</a:t>
            </a:r>
            <a:endParaRPr lang="en-US" sz="2400" dirty="0"/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2643817" y="33219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(4,1)</a:t>
            </a:r>
            <a:endParaRPr lang="en-US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Every node has a demand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2491417" y="44649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167817" y="33981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015417" y="59127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911017" y="42363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768017" y="56079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9" name="AutoShape 10"/>
          <p:cNvCxnSpPr>
            <a:cxnSpLocks noChangeShapeType="1"/>
            <a:stCxn id="4" idx="1"/>
            <a:endCxn id="5" idx="2"/>
          </p:cNvCxnSpPr>
          <p:nvPr/>
        </p:nvCxnSpPr>
        <p:spPr bwMode="auto">
          <a:xfrm rot="16200000">
            <a:off x="2834317" y="3153675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" name="AutoShape 11"/>
          <p:cNvCxnSpPr>
            <a:cxnSpLocks noChangeShapeType="1"/>
            <a:stCxn id="5" idx="4"/>
            <a:endCxn id="4" idx="6"/>
          </p:cNvCxnSpPr>
          <p:nvPr/>
        </p:nvCxnSpPr>
        <p:spPr bwMode="auto">
          <a:xfrm rot="5400000">
            <a:off x="2948617" y="3245750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" name="AutoShape 12"/>
          <p:cNvCxnSpPr>
            <a:cxnSpLocks noChangeShapeType="1"/>
            <a:stCxn id="5" idx="6"/>
            <a:endCxn id="7" idx="1"/>
          </p:cNvCxnSpPr>
          <p:nvPr/>
        </p:nvCxnSpPr>
        <p:spPr bwMode="auto">
          <a:xfrm>
            <a:off x="4320217" y="3474350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13"/>
          <p:cNvCxnSpPr>
            <a:cxnSpLocks noChangeShapeType="1"/>
            <a:stCxn id="8" idx="6"/>
            <a:endCxn id="7" idx="5"/>
          </p:cNvCxnSpPr>
          <p:nvPr/>
        </p:nvCxnSpPr>
        <p:spPr bwMode="auto">
          <a:xfrm flipV="1">
            <a:off x="5920417" y="4366525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" name="AutoShape 14"/>
          <p:cNvCxnSpPr>
            <a:cxnSpLocks noChangeShapeType="1"/>
            <a:stCxn id="6" idx="6"/>
            <a:endCxn id="8" idx="3"/>
          </p:cNvCxnSpPr>
          <p:nvPr/>
        </p:nvCxnSpPr>
        <p:spPr bwMode="auto">
          <a:xfrm flipV="1">
            <a:off x="4167817" y="5738125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20"/>
          <p:cNvCxnSpPr>
            <a:cxnSpLocks noChangeShapeType="1"/>
            <a:stCxn id="6" idx="3"/>
            <a:endCxn id="4" idx="4"/>
          </p:cNvCxnSpPr>
          <p:nvPr/>
        </p:nvCxnSpPr>
        <p:spPr bwMode="auto">
          <a:xfrm rot="16200000" flipV="1">
            <a:off x="2589842" y="4595125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22"/>
          <p:cNvCxnSpPr>
            <a:cxnSpLocks noChangeShapeType="1"/>
            <a:stCxn id="4" idx="5"/>
            <a:endCxn id="6" idx="0"/>
          </p:cNvCxnSpPr>
          <p:nvPr/>
        </p:nvCxnSpPr>
        <p:spPr bwMode="auto">
          <a:xfrm rot="16200000" flipH="1">
            <a:off x="2697792" y="4518925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5768017" y="32457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(6,1)</a:t>
            </a:r>
            <a:endParaRPr lang="en-US" sz="2400" dirty="0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3634417" y="41601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(2,1)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2133595" y="5603485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(4,1)</a:t>
            </a:r>
            <a:endParaRPr lang="en-US" sz="2400" dirty="0"/>
          </a:p>
        </p:txBody>
      </p:sp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2170742" y="4276038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7123742" y="3971238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4015417" y="290528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4015417" y="591275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5844217" y="5607950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24" name="Text Box 35"/>
          <p:cNvSpPr txBox="1">
            <a:spLocks noChangeArrowheads="1"/>
          </p:cNvSpPr>
          <p:nvPr/>
        </p:nvSpPr>
        <p:spPr bwMode="auto">
          <a:xfrm>
            <a:off x="6758617" y="49983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(1,1)</a:t>
            </a:r>
            <a:endParaRPr lang="en-US" sz="2400" dirty="0"/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4701217" y="55317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(2,1)</a:t>
            </a:r>
            <a:endParaRPr lang="en-US" sz="2400" dirty="0"/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405817" y="4859294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(3,1)</a:t>
            </a:r>
            <a:endParaRPr lang="en-US" sz="2400" dirty="0"/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2643817" y="332195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(4,1)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457799" y="4356484"/>
            <a:ext cx="712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18711" y="4041126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6680" y="2720614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46680" y="6369950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23080" y="5988950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Every node has a demand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dirty="0"/>
              <a:t> capacities can be </a:t>
            </a:r>
            <a:r>
              <a:rPr lang="en-US" sz="3200" dirty="0">
                <a:solidFill>
                  <a:schemeClr val="hlink"/>
                </a:solidFill>
              </a:rPr>
              <a:t>∞</a:t>
            </a:r>
            <a:endParaRPr lang="en-US" dirty="0"/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2491417" y="44649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167817" y="33981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015417" y="59127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911017" y="42363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768017" y="56079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9" name="AutoShape 10"/>
          <p:cNvCxnSpPr>
            <a:cxnSpLocks noChangeShapeType="1"/>
            <a:stCxn id="4" idx="1"/>
            <a:endCxn id="5" idx="2"/>
          </p:cNvCxnSpPr>
          <p:nvPr/>
        </p:nvCxnSpPr>
        <p:spPr bwMode="auto">
          <a:xfrm rot="16200000">
            <a:off x="2834317" y="3153675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" name="AutoShape 11"/>
          <p:cNvCxnSpPr>
            <a:cxnSpLocks noChangeShapeType="1"/>
            <a:stCxn id="5" idx="4"/>
            <a:endCxn id="4" idx="6"/>
          </p:cNvCxnSpPr>
          <p:nvPr/>
        </p:nvCxnSpPr>
        <p:spPr bwMode="auto">
          <a:xfrm rot="5400000">
            <a:off x="2948617" y="3245750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" name="AutoShape 12"/>
          <p:cNvCxnSpPr>
            <a:cxnSpLocks noChangeShapeType="1"/>
            <a:stCxn id="5" idx="6"/>
            <a:endCxn id="7" idx="1"/>
          </p:cNvCxnSpPr>
          <p:nvPr/>
        </p:nvCxnSpPr>
        <p:spPr bwMode="auto">
          <a:xfrm>
            <a:off x="4320217" y="3474350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13"/>
          <p:cNvCxnSpPr>
            <a:cxnSpLocks noChangeShapeType="1"/>
            <a:stCxn id="8" idx="6"/>
            <a:endCxn id="7" idx="5"/>
          </p:cNvCxnSpPr>
          <p:nvPr/>
        </p:nvCxnSpPr>
        <p:spPr bwMode="auto">
          <a:xfrm flipV="1">
            <a:off x="5920417" y="4366525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" name="AutoShape 14"/>
          <p:cNvCxnSpPr>
            <a:cxnSpLocks noChangeShapeType="1"/>
            <a:stCxn id="6" idx="6"/>
            <a:endCxn id="8" idx="3"/>
          </p:cNvCxnSpPr>
          <p:nvPr/>
        </p:nvCxnSpPr>
        <p:spPr bwMode="auto">
          <a:xfrm flipV="1">
            <a:off x="4167817" y="5738125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20"/>
          <p:cNvCxnSpPr>
            <a:cxnSpLocks noChangeShapeType="1"/>
            <a:stCxn id="6" idx="3"/>
            <a:endCxn id="4" idx="4"/>
          </p:cNvCxnSpPr>
          <p:nvPr/>
        </p:nvCxnSpPr>
        <p:spPr bwMode="auto">
          <a:xfrm rot="16200000" flipV="1">
            <a:off x="2589842" y="4595125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22"/>
          <p:cNvCxnSpPr>
            <a:cxnSpLocks noChangeShapeType="1"/>
            <a:stCxn id="4" idx="5"/>
            <a:endCxn id="6" idx="0"/>
          </p:cNvCxnSpPr>
          <p:nvPr/>
        </p:nvCxnSpPr>
        <p:spPr bwMode="auto">
          <a:xfrm rot="16200000" flipH="1">
            <a:off x="2697792" y="4518925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5768017" y="3245750"/>
            <a:ext cx="9362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(6, ∞)</a:t>
            </a:r>
            <a:endParaRPr lang="en-US" sz="2400" dirty="0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3634417" y="4160150"/>
            <a:ext cx="9362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(2, ∞)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2133595" y="5603485"/>
            <a:ext cx="9362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(4, ∞)</a:t>
            </a:r>
            <a:endParaRPr lang="en-US" sz="2400" dirty="0"/>
          </a:p>
        </p:txBody>
      </p:sp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2170742" y="4276038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7123742" y="3971238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4015417" y="290528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4015417" y="591275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5844217" y="5607950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24" name="Text Box 35"/>
          <p:cNvSpPr txBox="1">
            <a:spLocks noChangeArrowheads="1"/>
          </p:cNvSpPr>
          <p:nvPr/>
        </p:nvSpPr>
        <p:spPr bwMode="auto">
          <a:xfrm>
            <a:off x="6758617" y="4998350"/>
            <a:ext cx="9362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(1, ∞)</a:t>
            </a:r>
            <a:endParaRPr lang="en-US" sz="2400" dirty="0"/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4701217" y="5531750"/>
            <a:ext cx="9362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(2, ∞)</a:t>
            </a:r>
            <a:endParaRPr lang="en-US" sz="2400" dirty="0"/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405816" y="4859294"/>
            <a:ext cx="9636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(3, ∞)</a:t>
            </a:r>
            <a:endParaRPr lang="en-US" sz="2400" dirty="0"/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2643817" y="3321950"/>
            <a:ext cx="8666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(4,∞)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457799" y="4356484"/>
            <a:ext cx="712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18711" y="4041126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6680" y="2720614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46680" y="6369950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23080" y="5988950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Infinite Capacities?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Can handle infinite capacity edges by just removing the capacity constraint for those edges</a:t>
            </a:r>
          </a:p>
          <a:p>
            <a:r>
              <a:rPr lang="en-US" dirty="0"/>
              <a:t>For shortest paths</a:t>
            </a:r>
          </a:p>
          <a:p>
            <a:pPr lvl="1"/>
            <a:r>
              <a:rPr lang="en-US" dirty="0"/>
              <a:t>Setting capacity = </a:t>
            </a:r>
            <a:r>
              <a:rPr lang="en-US" dirty="0">
                <a:solidFill>
                  <a:srgbClr val="3366FF"/>
                </a:solidFill>
              </a:rPr>
              <a:t>∞ </a:t>
            </a:r>
            <a:r>
              <a:rPr lang="en-US" dirty="0"/>
              <a:t>guarantees that there will never be an optimum solution if there is a negative cost cycle (better fits the spirit of the problem)</a:t>
            </a:r>
          </a:p>
          <a:p>
            <a:pPr lvl="1"/>
            <a:r>
              <a:rPr lang="en-US" dirty="0"/>
              <a:t>Setting capacity = 1 guarantees that there will be an optimum solution if there is a feasible solution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Theory: Examine Basic Feasible Solutions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Reductions: See two more examples</a:t>
            </a:r>
          </a:p>
          <a:p>
            <a:endParaRPr lang="en-US" dirty="0"/>
          </a:p>
          <a:p>
            <a:r>
              <a:rPr lang="en-US" dirty="0"/>
              <a:t>Hands On: Solve an example problem</a:t>
            </a:r>
          </a:p>
          <a:p>
            <a:pPr lvl="1"/>
            <a:r>
              <a:rPr lang="en-US" dirty="0"/>
              <a:t>Illustrate capacity constraints</a:t>
            </a:r>
          </a:p>
          <a:p>
            <a:pPr lvl="1"/>
            <a:r>
              <a:rPr lang="en-US" dirty="0"/>
              <a:t>A nice trick for generating the constraint matrix </a:t>
            </a:r>
            <a:r>
              <a:rPr lang="en-US" dirty="0">
                <a:solidFill>
                  <a:srgbClr val="3366FF"/>
                </a:solidFill>
              </a:rPr>
              <a:t>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For an instance of a Minimum Cost Flow Problem, if</a:t>
            </a:r>
          </a:p>
          <a:p>
            <a:pPr>
              <a:buNone/>
            </a:pPr>
            <a:br>
              <a:rPr lang="en-US" dirty="0"/>
            </a:br>
            <a:r>
              <a:rPr lang="en-US" dirty="0"/>
              <a:t>(a) Every demand is integral</a:t>
            </a:r>
            <a:br>
              <a:rPr lang="en-US" dirty="0"/>
            </a:br>
            <a:r>
              <a:rPr lang="en-US" dirty="0"/>
              <a:t>			and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</a:t>
            </a:r>
            <a:r>
              <a:rPr lang="en-US" dirty="0"/>
              <a:t>) Every capacity is integral</a:t>
            </a:r>
            <a:br>
              <a:rPr lang="en-US" dirty="0"/>
            </a:br>
            <a:r>
              <a:rPr lang="en-US" dirty="0"/>
              <a:t>			then</a:t>
            </a:r>
            <a:br>
              <a:rPr lang="en-US" dirty="0"/>
            </a:br>
            <a:r>
              <a:rPr lang="en-US" dirty="0"/>
              <a:t>Every Basic Feasible Solution is Integral</a:t>
            </a:r>
          </a:p>
          <a:p>
            <a:endParaRPr lang="en-US" dirty="0"/>
          </a:p>
          <a:p>
            <a:r>
              <a:rPr lang="en-US" dirty="0"/>
              <a:t>Very useful, since in many applications (</a:t>
            </a:r>
            <a:r>
              <a:rPr lang="en-US" dirty="0" err="1"/>
              <a:t>eg</a:t>
            </a:r>
            <a:r>
              <a:rPr lang="en-US" dirty="0"/>
              <a:t>. Shortest paths), fractional solutions do not make sense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Sketch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Start with any feasible fractional solution</a:t>
            </a:r>
            <a:br>
              <a:rPr lang="en-US" dirty="0"/>
            </a:b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a cycle of edges (ignoring directions) such that every edge on the cycle has fractional flow</a:t>
            </a:r>
            <a:br>
              <a:rPr lang="en-US" dirty="0"/>
            </a:b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Show that along this cycle, flow can be increased a little clockwise, as well as counterclockwise</a:t>
            </a:r>
          </a:p>
          <a:p>
            <a:pPr marL="514350" indent="-514350">
              <a:buNone/>
            </a:pPr>
            <a:br>
              <a:rPr lang="en-US" dirty="0"/>
            </a:br>
            <a:r>
              <a:rPr lang="en-US" dirty="0" err="1">
                <a:sym typeface="Wingdings"/>
              </a:rPr>
              <a:t></a:t>
            </a:r>
            <a:r>
              <a:rPr lang="en-US" dirty="0">
                <a:sym typeface="Wingdings"/>
              </a:rPr>
              <a:t> The original fractional solution was an average of two other feasible solutions, and hence not a BFS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(costs, capacities)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76009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(6,1)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76009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(2,1)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76009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(4,1)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76009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(1,1)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76009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(2,1)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(3,1)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76009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(4,1)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1: Start With a Fractional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666036"/>
            <a:ext cx="2439771" cy="1200328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Start with an arbitrary fractional edge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666036"/>
            <a:ext cx="2439771" cy="1200328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Start with an arbitrary fractional edge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2308324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Since </a:t>
            </a:r>
            <a:r>
              <a:rPr lang="en-US" sz="2400" dirty="0" err="1">
                <a:solidFill>
                  <a:srgbClr val="3366FF"/>
                </a:solidFill>
              </a:rPr>
              <a:t>t</a:t>
            </a:r>
            <a:r>
              <a:rPr lang="en-US" sz="2400" dirty="0">
                <a:solidFill>
                  <a:srgbClr val="3366FF"/>
                </a:solidFill>
              </a:rPr>
              <a:t> </a:t>
            </a:r>
            <a:r>
              <a:rPr lang="en-US" sz="2400" dirty="0"/>
              <a:t>has integer demand, there must be another edge incident on </a:t>
            </a:r>
            <a:r>
              <a:rPr lang="en-US" sz="2400" dirty="0" err="1">
                <a:solidFill>
                  <a:srgbClr val="3366FF"/>
                </a:solidFill>
              </a:rPr>
              <a:t>t</a:t>
            </a:r>
            <a:r>
              <a:rPr lang="en-US" sz="2400" dirty="0">
                <a:solidFill>
                  <a:srgbClr val="3366FF"/>
                </a:solidFill>
              </a:rPr>
              <a:t> </a:t>
            </a:r>
            <a:r>
              <a:rPr lang="en-US" sz="2400" dirty="0"/>
              <a:t>with fractional flow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2308324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Since </a:t>
            </a:r>
            <a:r>
              <a:rPr lang="en-US" sz="2400" dirty="0" err="1">
                <a:solidFill>
                  <a:srgbClr val="3366FF"/>
                </a:solidFill>
              </a:rPr>
              <a:t>t</a:t>
            </a:r>
            <a:r>
              <a:rPr lang="en-US" sz="2400" dirty="0">
                <a:solidFill>
                  <a:srgbClr val="3366FF"/>
                </a:solidFill>
              </a:rPr>
              <a:t> </a:t>
            </a:r>
            <a:r>
              <a:rPr lang="en-US" sz="2400" dirty="0"/>
              <a:t>has integer demand, there must be another edge incident on </a:t>
            </a:r>
            <a:r>
              <a:rPr lang="en-US" sz="2400" dirty="0" err="1">
                <a:solidFill>
                  <a:srgbClr val="3366FF"/>
                </a:solidFill>
              </a:rPr>
              <a:t>t</a:t>
            </a:r>
            <a:r>
              <a:rPr lang="en-US" sz="2400" dirty="0">
                <a:solidFill>
                  <a:srgbClr val="3366FF"/>
                </a:solidFill>
              </a:rPr>
              <a:t> </a:t>
            </a:r>
            <a:r>
              <a:rPr lang="en-US" sz="2400" dirty="0"/>
              <a:t>with fractional flow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830997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Use the same argument at </a:t>
            </a:r>
            <a:r>
              <a:rPr lang="en-US" sz="2400" dirty="0" err="1">
                <a:solidFill>
                  <a:srgbClr val="3366FF"/>
                </a:solidFill>
              </a:rPr>
              <a:t>r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830997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Use the same argument at </a:t>
            </a:r>
            <a:r>
              <a:rPr lang="en-US" sz="2400" dirty="0" err="1">
                <a:solidFill>
                  <a:srgbClr val="3366FF"/>
                </a:solidFill>
              </a:rPr>
              <a:t>r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830997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Use the same argument at </a:t>
            </a:r>
            <a:r>
              <a:rPr lang="en-US" sz="2400" dirty="0" err="1">
                <a:solidFill>
                  <a:srgbClr val="3366FF"/>
                </a:solidFill>
              </a:rPr>
              <a:t>q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830997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Use the same argument at </a:t>
            </a:r>
            <a:r>
              <a:rPr lang="en-US" sz="2400" dirty="0" err="1">
                <a:solidFill>
                  <a:srgbClr val="3366FF"/>
                </a:solidFill>
              </a:rPr>
              <a:t>q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830997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Use the same argument at </a:t>
            </a:r>
            <a:r>
              <a:rPr lang="en-US" sz="2400" dirty="0" err="1">
                <a:solidFill>
                  <a:srgbClr val="3366FF"/>
                </a:solidFill>
              </a:rPr>
              <a:t>s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830997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Use the same argument at </a:t>
            </a:r>
            <a:r>
              <a:rPr lang="en-US" sz="2400" dirty="0" err="1">
                <a:solidFill>
                  <a:srgbClr val="3366FF"/>
                </a:solidFill>
              </a:rPr>
              <a:t>s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378753" y="1250538"/>
            <a:ext cx="2439771" cy="830997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We have our cycle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Find a Cycle of Fractionally Used Edges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830997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We have our cycle</a:t>
            </a:r>
            <a:endParaRPr lang="en-US" sz="2400" dirty="0">
              <a:solidFill>
                <a:srgbClr val="3366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31153" y="4543380"/>
            <a:ext cx="2439771" cy="1200328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Strongly used the fact that demands are integer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569660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None of the edges on the cycle is at capacity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569660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None of the edges on the cycle is at capacity</a:t>
            </a:r>
            <a:endParaRPr lang="en-US" sz="2400" dirty="0">
              <a:solidFill>
                <a:srgbClr val="3366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31153" y="4543380"/>
            <a:ext cx="2439771" cy="1569660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Strongly used the fact that capacities are integer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200328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Each edge on the cycle has non-zero flow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200328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Each edge on the cycle has non-zero flow</a:t>
            </a:r>
            <a:endParaRPr lang="en-US" sz="2400" dirty="0">
              <a:solidFill>
                <a:srgbClr val="3366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31153" y="4543380"/>
            <a:ext cx="2439771" cy="1569660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Hence, can increase or decrease the flow on each edge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200328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Send some flow (say 0.1) “clockwise”</a:t>
            </a:r>
            <a:endParaRPr lang="en-US" sz="2400" dirty="0">
              <a:solidFill>
                <a:srgbClr val="3366FF"/>
              </a:solidFill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2693319" y="3445043"/>
            <a:ext cx="2589731" cy="1769807"/>
          </a:xfrm>
          <a:custGeom>
            <a:avLst/>
            <a:gdLst>
              <a:gd name="connsiteX0" fmla="*/ 779172 w 2589731"/>
              <a:gd name="connsiteY0" fmla="*/ 0 h 1769807"/>
              <a:gd name="connsiteX1" fmla="*/ 2116824 w 2589731"/>
              <a:gd name="connsiteY1" fmla="*/ 216160 h 1769807"/>
              <a:gd name="connsiteX2" fmla="*/ 2454615 w 2589731"/>
              <a:gd name="connsiteY2" fmla="*/ 1121328 h 1769807"/>
              <a:gd name="connsiteX3" fmla="*/ 1306125 w 2589731"/>
              <a:gd name="connsiteY3" fmla="*/ 1756297 h 1769807"/>
              <a:gd name="connsiteX4" fmla="*/ 157636 w 2589731"/>
              <a:gd name="connsiteY4" fmla="*/ 1202388 h 1769807"/>
              <a:gd name="connsiteX5" fmla="*/ 360311 w 2589731"/>
              <a:gd name="connsiteY5" fmla="*/ 418809 h 176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731" h="1769807">
                <a:moveTo>
                  <a:pt x="779172" y="0"/>
                </a:moveTo>
                <a:cubicBezTo>
                  <a:pt x="1308378" y="14636"/>
                  <a:pt x="1837584" y="29272"/>
                  <a:pt x="2116824" y="216160"/>
                </a:cubicBezTo>
                <a:cubicBezTo>
                  <a:pt x="2396064" y="403048"/>
                  <a:pt x="2589731" y="864639"/>
                  <a:pt x="2454615" y="1121328"/>
                </a:cubicBezTo>
                <a:cubicBezTo>
                  <a:pt x="2319499" y="1378017"/>
                  <a:pt x="1688955" y="1742787"/>
                  <a:pt x="1306125" y="1756297"/>
                </a:cubicBezTo>
                <a:cubicBezTo>
                  <a:pt x="923295" y="1769807"/>
                  <a:pt x="315272" y="1425303"/>
                  <a:pt x="157636" y="1202388"/>
                </a:cubicBezTo>
                <a:cubicBezTo>
                  <a:pt x="0" y="979473"/>
                  <a:pt x="360311" y="418809"/>
                  <a:pt x="360311" y="418809"/>
                </a:cubicBezTo>
              </a:path>
            </a:pathLst>
          </a:custGeom>
          <a:ln w="50800" cap="flat" cmpd="sng" algn="ctr">
            <a:solidFill>
              <a:srgbClr val="37609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>
            <a:stCxn id="45" idx="5"/>
          </p:cNvCxnSpPr>
          <p:nvPr/>
        </p:nvCxnSpPr>
        <p:spPr>
          <a:xfrm flipV="1">
            <a:off x="3053630" y="3655324"/>
            <a:ext cx="175842" cy="208528"/>
          </a:xfrm>
          <a:prstGeom prst="straightConnector1">
            <a:avLst/>
          </a:prstGeom>
          <a:ln w="508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0.7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0.3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0.3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0.3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0.7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200328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Send some flow (say 0.1) “clockwise”</a:t>
            </a:r>
            <a:endParaRPr lang="en-US" sz="2400" dirty="0">
              <a:solidFill>
                <a:srgbClr val="3366FF"/>
              </a:solidFill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2693319" y="3445043"/>
            <a:ext cx="2589731" cy="1769807"/>
          </a:xfrm>
          <a:custGeom>
            <a:avLst/>
            <a:gdLst>
              <a:gd name="connsiteX0" fmla="*/ 779172 w 2589731"/>
              <a:gd name="connsiteY0" fmla="*/ 0 h 1769807"/>
              <a:gd name="connsiteX1" fmla="*/ 2116824 w 2589731"/>
              <a:gd name="connsiteY1" fmla="*/ 216160 h 1769807"/>
              <a:gd name="connsiteX2" fmla="*/ 2454615 w 2589731"/>
              <a:gd name="connsiteY2" fmla="*/ 1121328 h 1769807"/>
              <a:gd name="connsiteX3" fmla="*/ 1306125 w 2589731"/>
              <a:gd name="connsiteY3" fmla="*/ 1756297 h 1769807"/>
              <a:gd name="connsiteX4" fmla="*/ 157636 w 2589731"/>
              <a:gd name="connsiteY4" fmla="*/ 1202388 h 1769807"/>
              <a:gd name="connsiteX5" fmla="*/ 360311 w 2589731"/>
              <a:gd name="connsiteY5" fmla="*/ 418809 h 176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731" h="1769807">
                <a:moveTo>
                  <a:pt x="779172" y="0"/>
                </a:moveTo>
                <a:cubicBezTo>
                  <a:pt x="1308378" y="14636"/>
                  <a:pt x="1837584" y="29272"/>
                  <a:pt x="2116824" y="216160"/>
                </a:cubicBezTo>
                <a:cubicBezTo>
                  <a:pt x="2396064" y="403048"/>
                  <a:pt x="2589731" y="864639"/>
                  <a:pt x="2454615" y="1121328"/>
                </a:cubicBezTo>
                <a:cubicBezTo>
                  <a:pt x="2319499" y="1378017"/>
                  <a:pt x="1688955" y="1742787"/>
                  <a:pt x="1306125" y="1756297"/>
                </a:cubicBezTo>
                <a:cubicBezTo>
                  <a:pt x="923295" y="1769807"/>
                  <a:pt x="315272" y="1425303"/>
                  <a:pt x="157636" y="1202388"/>
                </a:cubicBezTo>
                <a:cubicBezTo>
                  <a:pt x="0" y="979473"/>
                  <a:pt x="360311" y="418809"/>
                  <a:pt x="360311" y="418809"/>
                </a:cubicBezTo>
              </a:path>
            </a:pathLst>
          </a:custGeom>
          <a:ln w="50800" cap="flat" cmpd="sng" algn="ctr">
            <a:solidFill>
              <a:srgbClr val="37609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>
            <a:stCxn id="45" idx="5"/>
          </p:cNvCxnSpPr>
          <p:nvPr/>
        </p:nvCxnSpPr>
        <p:spPr>
          <a:xfrm flipV="1">
            <a:off x="3053630" y="3655324"/>
            <a:ext cx="175842" cy="208528"/>
          </a:xfrm>
          <a:prstGeom prst="straightConnector1">
            <a:avLst/>
          </a:prstGeom>
          <a:ln w="508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78753" y="4812006"/>
            <a:ext cx="2439771" cy="46166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Solution </a:t>
            </a:r>
            <a:r>
              <a:rPr lang="en-US" sz="2400" b="1" dirty="0"/>
              <a:t>A</a:t>
            </a:r>
            <a:endParaRPr lang="en-US" sz="2400" b="1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569660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Send some flow (say 0.1) “counter-clockwise”</a:t>
            </a:r>
            <a:endParaRPr lang="en-US" sz="2400" dirty="0">
              <a:solidFill>
                <a:srgbClr val="3366FF"/>
              </a:solidFill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2693319" y="3445043"/>
            <a:ext cx="2589731" cy="1769807"/>
          </a:xfrm>
          <a:custGeom>
            <a:avLst/>
            <a:gdLst>
              <a:gd name="connsiteX0" fmla="*/ 779172 w 2589731"/>
              <a:gd name="connsiteY0" fmla="*/ 0 h 1769807"/>
              <a:gd name="connsiteX1" fmla="*/ 2116824 w 2589731"/>
              <a:gd name="connsiteY1" fmla="*/ 216160 h 1769807"/>
              <a:gd name="connsiteX2" fmla="*/ 2454615 w 2589731"/>
              <a:gd name="connsiteY2" fmla="*/ 1121328 h 1769807"/>
              <a:gd name="connsiteX3" fmla="*/ 1306125 w 2589731"/>
              <a:gd name="connsiteY3" fmla="*/ 1756297 h 1769807"/>
              <a:gd name="connsiteX4" fmla="*/ 157636 w 2589731"/>
              <a:gd name="connsiteY4" fmla="*/ 1202388 h 1769807"/>
              <a:gd name="connsiteX5" fmla="*/ 360311 w 2589731"/>
              <a:gd name="connsiteY5" fmla="*/ 418809 h 176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731" h="1769807">
                <a:moveTo>
                  <a:pt x="779172" y="0"/>
                </a:moveTo>
                <a:cubicBezTo>
                  <a:pt x="1308378" y="14636"/>
                  <a:pt x="1837584" y="29272"/>
                  <a:pt x="2116824" y="216160"/>
                </a:cubicBezTo>
                <a:cubicBezTo>
                  <a:pt x="2396064" y="403048"/>
                  <a:pt x="2589731" y="864639"/>
                  <a:pt x="2454615" y="1121328"/>
                </a:cubicBezTo>
                <a:cubicBezTo>
                  <a:pt x="2319499" y="1378017"/>
                  <a:pt x="1688955" y="1742787"/>
                  <a:pt x="1306125" y="1756297"/>
                </a:cubicBezTo>
                <a:cubicBezTo>
                  <a:pt x="923295" y="1769807"/>
                  <a:pt x="315272" y="1425303"/>
                  <a:pt x="157636" y="1202388"/>
                </a:cubicBezTo>
                <a:cubicBezTo>
                  <a:pt x="0" y="979473"/>
                  <a:pt x="360311" y="418809"/>
                  <a:pt x="360311" y="418809"/>
                </a:cubicBezTo>
              </a:path>
            </a:pathLst>
          </a:custGeom>
          <a:ln w="50800" cap="flat" cmpd="sng" algn="ctr">
            <a:solidFill>
              <a:srgbClr val="37609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/>
          <p:nvPr/>
        </p:nvCxnSpPr>
        <p:spPr>
          <a:xfrm rot="10800000" flipV="1">
            <a:off x="3144595" y="3445042"/>
            <a:ext cx="331789" cy="22657"/>
          </a:xfrm>
          <a:prstGeom prst="straightConnector1">
            <a:avLst/>
          </a:prstGeom>
          <a:ln w="508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0.5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0.5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0.5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0.5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0.5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569660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Send some flow (say 0.1) “counter-clockwise”</a:t>
            </a:r>
            <a:endParaRPr lang="en-US" sz="2400" dirty="0">
              <a:solidFill>
                <a:srgbClr val="3366FF"/>
              </a:solidFill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2693319" y="3445043"/>
            <a:ext cx="2589731" cy="1769807"/>
          </a:xfrm>
          <a:custGeom>
            <a:avLst/>
            <a:gdLst>
              <a:gd name="connsiteX0" fmla="*/ 779172 w 2589731"/>
              <a:gd name="connsiteY0" fmla="*/ 0 h 1769807"/>
              <a:gd name="connsiteX1" fmla="*/ 2116824 w 2589731"/>
              <a:gd name="connsiteY1" fmla="*/ 216160 h 1769807"/>
              <a:gd name="connsiteX2" fmla="*/ 2454615 w 2589731"/>
              <a:gd name="connsiteY2" fmla="*/ 1121328 h 1769807"/>
              <a:gd name="connsiteX3" fmla="*/ 1306125 w 2589731"/>
              <a:gd name="connsiteY3" fmla="*/ 1756297 h 1769807"/>
              <a:gd name="connsiteX4" fmla="*/ 157636 w 2589731"/>
              <a:gd name="connsiteY4" fmla="*/ 1202388 h 1769807"/>
              <a:gd name="connsiteX5" fmla="*/ 360311 w 2589731"/>
              <a:gd name="connsiteY5" fmla="*/ 418809 h 176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731" h="1769807">
                <a:moveTo>
                  <a:pt x="779172" y="0"/>
                </a:moveTo>
                <a:cubicBezTo>
                  <a:pt x="1308378" y="14636"/>
                  <a:pt x="1837584" y="29272"/>
                  <a:pt x="2116824" y="216160"/>
                </a:cubicBezTo>
                <a:cubicBezTo>
                  <a:pt x="2396064" y="403048"/>
                  <a:pt x="2589731" y="864639"/>
                  <a:pt x="2454615" y="1121328"/>
                </a:cubicBezTo>
                <a:cubicBezTo>
                  <a:pt x="2319499" y="1378017"/>
                  <a:pt x="1688955" y="1742787"/>
                  <a:pt x="1306125" y="1756297"/>
                </a:cubicBezTo>
                <a:cubicBezTo>
                  <a:pt x="923295" y="1769807"/>
                  <a:pt x="315272" y="1425303"/>
                  <a:pt x="157636" y="1202388"/>
                </a:cubicBezTo>
                <a:cubicBezTo>
                  <a:pt x="0" y="979473"/>
                  <a:pt x="360311" y="418809"/>
                  <a:pt x="360311" y="418809"/>
                </a:cubicBezTo>
              </a:path>
            </a:pathLst>
          </a:custGeom>
          <a:ln w="50800" cap="flat" cmpd="sng" algn="ctr">
            <a:solidFill>
              <a:srgbClr val="37609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/>
          <p:nvPr/>
        </p:nvCxnSpPr>
        <p:spPr>
          <a:xfrm rot="10800000" flipV="1">
            <a:off x="3144595" y="3445042"/>
            <a:ext cx="331789" cy="22657"/>
          </a:xfrm>
          <a:prstGeom prst="straightConnector1">
            <a:avLst/>
          </a:prstGeom>
          <a:ln w="508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78753" y="4812006"/>
            <a:ext cx="2439771" cy="46166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Solution </a:t>
            </a:r>
            <a:r>
              <a:rPr lang="en-US" sz="2400" b="1" dirty="0"/>
              <a:t>B</a:t>
            </a:r>
            <a:endParaRPr lang="en-US" sz="2400" b="1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938992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The average of Solutions </a:t>
            </a:r>
            <a:r>
              <a:rPr lang="en-US" sz="2400" b="1" dirty="0"/>
              <a:t>A </a:t>
            </a:r>
            <a:r>
              <a:rPr lang="en-US" sz="2400" dirty="0"/>
              <a:t>and </a:t>
            </a:r>
            <a:r>
              <a:rPr lang="en-US" sz="2400" b="1" dirty="0"/>
              <a:t>B </a:t>
            </a:r>
            <a:r>
              <a:rPr lang="en-US" sz="2400" dirty="0"/>
              <a:t>gives us the fractional solution we started with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3: Find Two New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Labels on edges are flows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17841" y="2404700"/>
            <a:ext cx="6703185" cy="4018668"/>
            <a:chOff x="317841" y="2404700"/>
            <a:chExt cx="6703185" cy="4018668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51459" y="4149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027859" y="30822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75459" y="55968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771059" y="39204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4628059" y="5292036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cxnSp>
          <p:nvCxnSpPr>
            <p:cNvPr id="9" name="AutoShape 10"/>
            <p:cNvCxnSpPr>
              <a:cxnSpLocks noChangeShapeType="1"/>
              <a:stCxn id="4" idx="1"/>
              <a:endCxn id="5" idx="2"/>
            </p:cNvCxnSpPr>
            <p:nvPr/>
          </p:nvCxnSpPr>
          <p:spPr bwMode="auto">
            <a:xfrm rot="16200000">
              <a:off x="1694359" y="2837761"/>
              <a:ext cx="1012825" cy="165417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" name="AutoShape 11"/>
            <p:cNvCxnSpPr>
              <a:cxnSpLocks noChangeShapeType="1"/>
              <a:stCxn id="5" idx="4"/>
              <a:endCxn id="4" idx="6"/>
            </p:cNvCxnSpPr>
            <p:nvPr/>
          </p:nvCxnSpPr>
          <p:spPr bwMode="auto">
            <a:xfrm rot="5400000">
              <a:off x="1808659" y="2929836"/>
              <a:ext cx="990600" cy="160020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12"/>
            <p:cNvCxnSpPr>
              <a:cxnSpLocks noChangeShapeType="1"/>
              <a:stCxn id="5" idx="6"/>
              <a:endCxn id="7" idx="1"/>
            </p:cNvCxnSpPr>
            <p:nvPr/>
          </p:nvCxnSpPr>
          <p:spPr bwMode="auto">
            <a:xfrm>
              <a:off x="3180259" y="3158436"/>
              <a:ext cx="2613025" cy="7842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" name="AutoShape 13"/>
            <p:cNvCxnSpPr>
              <a:cxnSpLocks noChangeShapeType="1"/>
              <a:stCxn id="8" idx="6"/>
              <a:endCxn id="7" idx="5"/>
            </p:cNvCxnSpPr>
            <p:nvPr/>
          </p:nvCxnSpPr>
          <p:spPr bwMode="auto">
            <a:xfrm flipV="1">
              <a:off x="4780459" y="4050611"/>
              <a:ext cx="1120775" cy="13176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AutoShape 14"/>
            <p:cNvCxnSpPr>
              <a:cxnSpLocks noChangeShapeType="1"/>
              <a:stCxn id="6" idx="6"/>
              <a:endCxn id="8" idx="3"/>
            </p:cNvCxnSpPr>
            <p:nvPr/>
          </p:nvCxnSpPr>
          <p:spPr bwMode="auto">
            <a:xfrm flipV="1">
              <a:off x="3027859" y="5422211"/>
              <a:ext cx="1622425" cy="250825"/>
            </a:xfrm>
            <a:prstGeom prst="curvedConnector2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4" name="AutoShape 20"/>
            <p:cNvCxnSpPr>
              <a:cxnSpLocks noChangeShapeType="1"/>
              <a:stCxn id="6" idx="3"/>
              <a:endCxn id="4" idx="4"/>
            </p:cNvCxnSpPr>
            <p:nvPr/>
          </p:nvCxnSpPr>
          <p:spPr bwMode="auto">
            <a:xfrm rot="16200000" flipV="1">
              <a:off x="1449884" y="4279211"/>
              <a:ext cx="1425575" cy="1470025"/>
            </a:xfrm>
            <a:prstGeom prst="curvedConnector3">
              <a:avLst>
                <a:gd name="adj1" fmla="val -175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22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 rot="16200000" flipH="1">
              <a:off x="1557834" y="4203011"/>
              <a:ext cx="1317625" cy="1470025"/>
            </a:xfrm>
            <a:prstGeom prst="curvedConnector3">
              <a:avLst>
                <a:gd name="adj1" fmla="val 50843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4628059" y="2929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494459" y="3844236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993637" y="5287571"/>
              <a:ext cx="3406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</a:t>
              </a:r>
              <a:endParaRPr lang="en-US" sz="2400" dirty="0"/>
            </a:p>
          </p:txBody>
        </p:sp>
        <p:sp>
          <p:nvSpPr>
            <p:cNvPr id="19" name="Text Box 30"/>
            <p:cNvSpPr txBox="1">
              <a:spLocks noChangeArrowheads="1"/>
            </p:cNvSpPr>
            <p:nvPr/>
          </p:nvSpPr>
          <p:spPr bwMode="auto">
            <a:xfrm>
              <a:off x="1030784" y="3960124"/>
              <a:ext cx="30504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s</a:t>
              </a:r>
              <a:endParaRPr lang="en-US" sz="2400" dirty="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983783" y="3655324"/>
              <a:ext cx="287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t</a:t>
              </a:r>
              <a:endParaRPr lang="en-US" sz="2400" dirty="0"/>
            </a:p>
          </p:txBody>
        </p:sp>
        <p:sp>
          <p:nvSpPr>
            <p:cNvPr id="21" name="Text Box 32"/>
            <p:cNvSpPr txBox="1">
              <a:spLocks noChangeArrowheads="1"/>
            </p:cNvSpPr>
            <p:nvPr/>
          </p:nvSpPr>
          <p:spPr bwMode="auto">
            <a:xfrm>
              <a:off x="2875459" y="2589366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p</a:t>
              </a:r>
              <a:endParaRPr lang="en-US" sz="2400" dirty="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875459" y="559683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q</a:t>
              </a:r>
              <a:endParaRPr lang="en-US" sz="2400" dirty="0"/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704259" y="5292036"/>
              <a:ext cx="2919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5618659" y="46824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3561260" y="5215836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2265859" y="4543380"/>
              <a:ext cx="76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0.4</a:t>
              </a:r>
              <a:endParaRPr lang="en-US" sz="2400" dirty="0"/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503859" y="3006035"/>
              <a:ext cx="5743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chemeClr val="hlink"/>
                  </a:solidFill>
                </a:rPr>
                <a:t>0.6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7841" y="4040570"/>
              <a:ext cx="712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-1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78753" y="3725212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6721" y="2404700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06721" y="6054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83121" y="5673036"/>
              <a:ext cx="6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d</a:t>
              </a:r>
              <a:r>
                <a:rPr lang="en-US" dirty="0">
                  <a:solidFill>
                    <a:srgbClr val="FF0000"/>
                  </a:solidFill>
                </a:rPr>
                <a:t> = 0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78753" y="1250538"/>
            <a:ext cx="2439771" cy="1938992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The average of Solutions </a:t>
            </a:r>
            <a:r>
              <a:rPr lang="en-US" sz="2400" b="1" dirty="0"/>
              <a:t>A </a:t>
            </a:r>
            <a:r>
              <a:rPr lang="en-US" sz="2400" dirty="0"/>
              <a:t>and </a:t>
            </a:r>
            <a:r>
              <a:rPr lang="en-US" sz="2400" b="1" dirty="0"/>
              <a:t>B </a:t>
            </a:r>
            <a:r>
              <a:rPr lang="en-US" sz="2400" dirty="0"/>
              <a:t>gives us the fractional solution we started with</a:t>
            </a:r>
            <a:endParaRPr lang="en-US" sz="2400" dirty="0">
              <a:solidFill>
                <a:srgbClr val="3366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31153" y="4543380"/>
            <a:ext cx="2439771" cy="830997"/>
          </a:xfrm>
          <a:prstGeom prst="rect">
            <a:avLst/>
          </a:prstGeom>
          <a:solidFill>
            <a:srgbClr val="008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Hence, we did not start with a BFS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While we used a specific example, the proof is completely </a:t>
            </a:r>
            <a:r>
              <a:rPr lang="en-US" dirty="0" err="1"/>
              <a:t>generalizable</a:t>
            </a:r>
            <a:r>
              <a:rPr lang="en-US" dirty="0"/>
              <a:t> for any MCF with integer capacities and demands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For an instance of a Minimum Cost Flow Problem, if</a:t>
            </a:r>
          </a:p>
          <a:p>
            <a:pPr>
              <a:buNone/>
            </a:pPr>
            <a:br>
              <a:rPr lang="en-US" dirty="0"/>
            </a:br>
            <a:r>
              <a:rPr lang="en-US" dirty="0"/>
              <a:t>(a) Every demand is integral</a:t>
            </a:r>
            <a:br>
              <a:rPr lang="en-US" dirty="0"/>
            </a:br>
            <a:r>
              <a:rPr lang="en-US" dirty="0"/>
              <a:t>			and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b</a:t>
            </a:r>
            <a:r>
              <a:rPr lang="en-US" dirty="0"/>
              <a:t>) Every capacity is integral</a:t>
            </a:r>
            <a:br>
              <a:rPr lang="en-US" dirty="0"/>
            </a:br>
            <a:r>
              <a:rPr lang="en-US" dirty="0"/>
              <a:t>			then</a:t>
            </a:r>
            <a:br>
              <a:rPr lang="en-US" dirty="0"/>
            </a:br>
            <a:r>
              <a:rPr lang="en-US" dirty="0"/>
              <a:t>Every Basic Feasible Solution is Integral</a:t>
            </a:r>
          </a:p>
          <a:p>
            <a:endParaRPr lang="en-US" dirty="0"/>
          </a:p>
          <a:p>
            <a:r>
              <a:rPr lang="en-US" dirty="0"/>
              <a:t>Very useful, since in many applications (</a:t>
            </a:r>
            <a:r>
              <a:rPr lang="en-US" dirty="0" err="1"/>
              <a:t>eg</a:t>
            </a:r>
            <a:r>
              <a:rPr lang="en-US" dirty="0"/>
              <a:t>. Shortest paths), fractional solutions do not make sense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Minimum Cost Flow – Two Reductions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Ashish</a:t>
            </a:r>
            <a:r>
              <a:rPr lang="en-US" dirty="0"/>
              <a:t> </a:t>
            </a:r>
            <a:r>
              <a:rPr lang="en-US" dirty="0" err="1"/>
              <a:t>Goel</a:t>
            </a:r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Match every child to exactly one flavor, and vice-versa, while maximizing total compatibility (i.e., how much the child likes the flavor)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 err="1">
                <a:solidFill>
                  <a:srgbClr val="3366FF"/>
                </a:solidFill>
              </a:rPr>
              <a:t>C</a:t>
            </a:r>
            <a:r>
              <a:rPr lang="en-US" baseline="-25000" dirty="0" err="1">
                <a:solidFill>
                  <a:srgbClr val="3366FF"/>
                </a:solidFill>
              </a:rPr>
              <a:t>i,j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: Compatibility of flavor </a:t>
            </a:r>
            <a:r>
              <a:rPr lang="en-US" dirty="0">
                <a:solidFill>
                  <a:srgbClr val="3366FF"/>
                </a:solidFill>
              </a:rPr>
              <a:t>i</a:t>
            </a:r>
            <a:r>
              <a:rPr lang="en-US" dirty="0"/>
              <a:t> with child </a:t>
            </a:r>
            <a:r>
              <a:rPr lang="en-US" dirty="0">
                <a:solidFill>
                  <a:srgbClr val="3366FF"/>
                </a:solidFill>
              </a:rPr>
              <a:t>j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90219" y="3093784"/>
          <a:ext cx="7450668" cy="1749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2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2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7445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COMPATIBILTY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Gloria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Harish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Ivy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445">
                <a:tc>
                  <a:txBody>
                    <a:bodyPr/>
                    <a:lstStyle/>
                    <a:p>
                      <a:r>
                        <a:rPr lang="en-US" sz="2000" b="1" dirty="0"/>
                        <a:t>Dipping-Dots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445">
                <a:tc>
                  <a:txBody>
                    <a:bodyPr/>
                    <a:lstStyle/>
                    <a:p>
                      <a:r>
                        <a:rPr lang="en-US" sz="2000" b="1" dirty="0"/>
                        <a:t>Espresso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445">
                <a:tc>
                  <a:txBody>
                    <a:bodyPr/>
                    <a:lstStyle/>
                    <a:p>
                      <a:r>
                        <a:rPr lang="en-US" sz="2000" b="1" dirty="0"/>
                        <a:t>Fudge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7815" y="220212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7815" y="371008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7815" y="5052730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0415" y="221942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0415" y="372738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415" y="5070030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</a:t>
            </a:r>
          </a:p>
        </p:txBody>
      </p:sp>
      <p:cxnSp>
        <p:nvCxnSpPr>
          <p:cNvPr id="14" name="Curved Connector 13"/>
          <p:cNvCxnSpPr/>
          <p:nvPr/>
        </p:nvCxnSpPr>
        <p:spPr>
          <a:xfrm>
            <a:off x="3242793" y="2219426"/>
            <a:ext cx="2057622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11" idx="1"/>
          </p:cNvCxnSpPr>
          <p:nvPr/>
        </p:nvCxnSpPr>
        <p:spPr>
          <a:xfrm>
            <a:off x="3242793" y="3894752"/>
            <a:ext cx="2057622" cy="1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242793" y="5422062"/>
            <a:ext cx="205762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</p:cNvCxnSpPr>
          <p:nvPr/>
        </p:nvCxnSpPr>
        <p:spPr>
          <a:xfrm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3022318" y="2791933"/>
            <a:ext cx="24985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2" idx="1"/>
          </p:cNvCxnSpPr>
          <p:nvPr/>
        </p:nvCxnSpPr>
        <p:spPr>
          <a:xfrm>
            <a:off x="3242793" y="4079418"/>
            <a:ext cx="2057622" cy="1175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3030968" y="2800583"/>
            <a:ext cx="24812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</p:cNvCxnSpPr>
          <p:nvPr/>
        </p:nvCxnSpPr>
        <p:spPr>
          <a:xfrm flipV="1">
            <a:off x="3242793" y="4079418"/>
            <a:ext cx="2057622" cy="1157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7815" y="220212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7815" y="371008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7815" y="5052730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0415" y="221942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0415" y="372738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415" y="5070030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</a:t>
            </a:r>
          </a:p>
        </p:txBody>
      </p:sp>
      <p:cxnSp>
        <p:nvCxnSpPr>
          <p:cNvPr id="14" name="Curved Connector 13"/>
          <p:cNvCxnSpPr/>
          <p:nvPr/>
        </p:nvCxnSpPr>
        <p:spPr>
          <a:xfrm>
            <a:off x="3242793" y="2219426"/>
            <a:ext cx="2057622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11" idx="1"/>
          </p:cNvCxnSpPr>
          <p:nvPr/>
        </p:nvCxnSpPr>
        <p:spPr>
          <a:xfrm>
            <a:off x="3242793" y="3894752"/>
            <a:ext cx="2057622" cy="1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242793" y="5422062"/>
            <a:ext cx="205762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</p:cNvCxnSpPr>
          <p:nvPr/>
        </p:nvCxnSpPr>
        <p:spPr>
          <a:xfrm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3022318" y="2791933"/>
            <a:ext cx="24985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2" idx="1"/>
          </p:cNvCxnSpPr>
          <p:nvPr/>
        </p:nvCxnSpPr>
        <p:spPr>
          <a:xfrm>
            <a:off x="3242793" y="4079418"/>
            <a:ext cx="2057622" cy="1175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3030968" y="2800583"/>
            <a:ext cx="24812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</p:cNvCxnSpPr>
          <p:nvPr/>
        </p:nvCxnSpPr>
        <p:spPr>
          <a:xfrm flipV="1">
            <a:off x="3242793" y="4079418"/>
            <a:ext cx="2057622" cy="1157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42793" y="5891422"/>
            <a:ext cx="2326278" cy="707886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Cost = -compatibility</a:t>
            </a:r>
          </a:p>
          <a:p>
            <a:r>
              <a:rPr lang="en-US" sz="2000" dirty="0"/>
              <a:t>Capacity = 1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7815" y="220212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7815" y="371008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7815" y="5052730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0415" y="221942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0415" y="372738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415" y="5070030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</a:t>
            </a:r>
          </a:p>
        </p:txBody>
      </p:sp>
      <p:cxnSp>
        <p:nvCxnSpPr>
          <p:cNvPr id="14" name="Curved Connector 13"/>
          <p:cNvCxnSpPr/>
          <p:nvPr/>
        </p:nvCxnSpPr>
        <p:spPr>
          <a:xfrm>
            <a:off x="3242793" y="2219426"/>
            <a:ext cx="2057622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11" idx="1"/>
          </p:cNvCxnSpPr>
          <p:nvPr/>
        </p:nvCxnSpPr>
        <p:spPr>
          <a:xfrm>
            <a:off x="3242793" y="3894752"/>
            <a:ext cx="2057622" cy="1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242793" y="5422062"/>
            <a:ext cx="205762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</p:cNvCxnSpPr>
          <p:nvPr/>
        </p:nvCxnSpPr>
        <p:spPr>
          <a:xfrm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3022318" y="2791933"/>
            <a:ext cx="24985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2" idx="1"/>
          </p:cNvCxnSpPr>
          <p:nvPr/>
        </p:nvCxnSpPr>
        <p:spPr>
          <a:xfrm>
            <a:off x="3242793" y="4079418"/>
            <a:ext cx="2057622" cy="1175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3030968" y="2800583"/>
            <a:ext cx="24812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</p:cNvCxnSpPr>
          <p:nvPr/>
        </p:nvCxnSpPr>
        <p:spPr>
          <a:xfrm flipV="1">
            <a:off x="3242793" y="4079418"/>
            <a:ext cx="2057622" cy="1157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42793" y="5891422"/>
            <a:ext cx="2326278" cy="707886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Cost = -compatibility</a:t>
            </a:r>
          </a:p>
          <a:p>
            <a:r>
              <a:rPr lang="en-US" sz="2000" dirty="0"/>
              <a:t>Capacity =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4214" y="2588758"/>
            <a:ext cx="25380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WHAT SHOULD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THE DEMAND OF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DIPPING-DOTS BE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IN THIS PROBLEM?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7815" y="220212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7815" y="371008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7815" y="5052730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0415" y="221942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0415" y="372738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415" y="5070030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</a:t>
            </a:r>
          </a:p>
        </p:txBody>
      </p:sp>
      <p:cxnSp>
        <p:nvCxnSpPr>
          <p:cNvPr id="14" name="Curved Connector 13"/>
          <p:cNvCxnSpPr/>
          <p:nvPr/>
        </p:nvCxnSpPr>
        <p:spPr>
          <a:xfrm>
            <a:off x="3242793" y="2219426"/>
            <a:ext cx="2057622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11" idx="1"/>
          </p:cNvCxnSpPr>
          <p:nvPr/>
        </p:nvCxnSpPr>
        <p:spPr>
          <a:xfrm>
            <a:off x="3242793" y="3894752"/>
            <a:ext cx="2057622" cy="1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242793" y="5422062"/>
            <a:ext cx="205762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</p:cNvCxnSpPr>
          <p:nvPr/>
        </p:nvCxnSpPr>
        <p:spPr>
          <a:xfrm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3022318" y="2791933"/>
            <a:ext cx="24985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2" idx="1"/>
          </p:cNvCxnSpPr>
          <p:nvPr/>
        </p:nvCxnSpPr>
        <p:spPr>
          <a:xfrm>
            <a:off x="3242793" y="4079418"/>
            <a:ext cx="2057622" cy="1175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3030968" y="2800583"/>
            <a:ext cx="24812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</p:cNvCxnSpPr>
          <p:nvPr/>
        </p:nvCxnSpPr>
        <p:spPr>
          <a:xfrm flipV="1">
            <a:off x="3242793" y="4079418"/>
            <a:ext cx="2057622" cy="1157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42793" y="5891422"/>
            <a:ext cx="2326278" cy="707886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Cost = -compatibility</a:t>
            </a:r>
          </a:p>
          <a:p>
            <a:r>
              <a:rPr lang="en-US" sz="2000" dirty="0"/>
              <a:t>Capacity =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327" y="2221014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1327" y="3694697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1327" y="5039252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7815" y="220212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7815" y="371008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7815" y="5052730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0415" y="221942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0415" y="372738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415" y="5070030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</a:t>
            </a:r>
          </a:p>
        </p:txBody>
      </p:sp>
      <p:cxnSp>
        <p:nvCxnSpPr>
          <p:cNvPr id="14" name="Curved Connector 13"/>
          <p:cNvCxnSpPr/>
          <p:nvPr/>
        </p:nvCxnSpPr>
        <p:spPr>
          <a:xfrm>
            <a:off x="3242793" y="2219426"/>
            <a:ext cx="2057622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11" idx="1"/>
          </p:cNvCxnSpPr>
          <p:nvPr/>
        </p:nvCxnSpPr>
        <p:spPr>
          <a:xfrm>
            <a:off x="3242793" y="3894752"/>
            <a:ext cx="2057622" cy="1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242793" y="5422062"/>
            <a:ext cx="205762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</p:cNvCxnSpPr>
          <p:nvPr/>
        </p:nvCxnSpPr>
        <p:spPr>
          <a:xfrm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3022318" y="2791933"/>
            <a:ext cx="24985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2" idx="1"/>
          </p:cNvCxnSpPr>
          <p:nvPr/>
        </p:nvCxnSpPr>
        <p:spPr>
          <a:xfrm>
            <a:off x="3242793" y="4079418"/>
            <a:ext cx="2057622" cy="1175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3030968" y="2800583"/>
            <a:ext cx="24812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</p:cNvCxnSpPr>
          <p:nvPr/>
        </p:nvCxnSpPr>
        <p:spPr>
          <a:xfrm flipV="1">
            <a:off x="3242793" y="4079418"/>
            <a:ext cx="2057622" cy="1157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42793" y="5891422"/>
            <a:ext cx="2326278" cy="707886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Cost = -compatibility</a:t>
            </a:r>
          </a:p>
          <a:p>
            <a:r>
              <a:rPr lang="en-US" sz="2000" dirty="0"/>
              <a:t>Capacity =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327" y="2221014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1327" y="3694697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1327" y="5039252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34214" y="2588758"/>
            <a:ext cx="23299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WHAT SHOULD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THE DEMAND OF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IVY BE IN THIS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PROBLEM?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7815" y="220212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7815" y="371008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7815" y="5052730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0415" y="221942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0415" y="372738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415" y="5070030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</a:t>
            </a:r>
          </a:p>
        </p:txBody>
      </p:sp>
      <p:cxnSp>
        <p:nvCxnSpPr>
          <p:cNvPr id="14" name="Curved Connector 13"/>
          <p:cNvCxnSpPr/>
          <p:nvPr/>
        </p:nvCxnSpPr>
        <p:spPr>
          <a:xfrm>
            <a:off x="3242793" y="2219426"/>
            <a:ext cx="2057622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11" idx="1"/>
          </p:cNvCxnSpPr>
          <p:nvPr/>
        </p:nvCxnSpPr>
        <p:spPr>
          <a:xfrm>
            <a:off x="3242793" y="3894752"/>
            <a:ext cx="2057622" cy="1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242793" y="5422062"/>
            <a:ext cx="205762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</p:cNvCxnSpPr>
          <p:nvPr/>
        </p:nvCxnSpPr>
        <p:spPr>
          <a:xfrm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3022318" y="2791933"/>
            <a:ext cx="24985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2" idx="1"/>
          </p:cNvCxnSpPr>
          <p:nvPr/>
        </p:nvCxnSpPr>
        <p:spPr>
          <a:xfrm>
            <a:off x="3242793" y="4079418"/>
            <a:ext cx="2057622" cy="1175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3030968" y="2800583"/>
            <a:ext cx="24812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</p:cNvCxnSpPr>
          <p:nvPr/>
        </p:nvCxnSpPr>
        <p:spPr>
          <a:xfrm flipV="1">
            <a:off x="3242793" y="4079418"/>
            <a:ext cx="2057622" cy="1157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42793" y="5891422"/>
            <a:ext cx="2326278" cy="707886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Cost = -compatibility</a:t>
            </a:r>
          </a:p>
          <a:p>
            <a:r>
              <a:rPr lang="en-US" sz="2000" dirty="0"/>
              <a:t>Capacity =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327" y="2221014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1327" y="3694697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1327" y="5039252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81875" y="2205302"/>
            <a:ext cx="82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+1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81875" y="3678985"/>
            <a:ext cx="82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+1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81875" y="5023540"/>
            <a:ext cx="82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+1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7815" y="220212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7815" y="371008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7815" y="5052730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0415" y="221942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0415" y="372738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415" y="5070030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</a:t>
            </a:r>
          </a:p>
        </p:txBody>
      </p:sp>
      <p:cxnSp>
        <p:nvCxnSpPr>
          <p:cNvPr id="14" name="Curved Connector 13"/>
          <p:cNvCxnSpPr/>
          <p:nvPr/>
        </p:nvCxnSpPr>
        <p:spPr>
          <a:xfrm>
            <a:off x="3242793" y="2219426"/>
            <a:ext cx="2057622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11" idx="1"/>
          </p:cNvCxnSpPr>
          <p:nvPr/>
        </p:nvCxnSpPr>
        <p:spPr>
          <a:xfrm>
            <a:off x="3242793" y="3894752"/>
            <a:ext cx="2057622" cy="1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242793" y="5422062"/>
            <a:ext cx="205762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</p:cNvCxnSpPr>
          <p:nvPr/>
        </p:nvCxnSpPr>
        <p:spPr>
          <a:xfrm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3022318" y="2791933"/>
            <a:ext cx="24985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2" idx="1"/>
          </p:cNvCxnSpPr>
          <p:nvPr/>
        </p:nvCxnSpPr>
        <p:spPr>
          <a:xfrm>
            <a:off x="3242793" y="4079418"/>
            <a:ext cx="2057622" cy="1175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3030968" y="2800583"/>
            <a:ext cx="24812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</p:cNvCxnSpPr>
          <p:nvPr/>
        </p:nvCxnSpPr>
        <p:spPr>
          <a:xfrm flipV="1">
            <a:off x="3242793" y="4079418"/>
            <a:ext cx="2057622" cy="1157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42793" y="5891422"/>
            <a:ext cx="2326278" cy="707886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Cost = -compatibility</a:t>
            </a:r>
          </a:p>
          <a:p>
            <a:r>
              <a:rPr lang="en-US" sz="2000" dirty="0"/>
              <a:t>Capacity =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327" y="2221014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1327" y="3694697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1327" y="5039252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81875" y="2205302"/>
            <a:ext cx="82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+1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81875" y="3678985"/>
            <a:ext cx="82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+1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81875" y="5023540"/>
            <a:ext cx="82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+1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13341" y="5583645"/>
            <a:ext cx="3246273" cy="1015663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 err="1"/>
              <a:t>x(v,w</a:t>
            </a:r>
            <a:r>
              <a:rPr lang="en-US" sz="2000" dirty="0"/>
              <a:t>) </a:t>
            </a:r>
            <a:r>
              <a:rPr lang="en-US" sz="2000" dirty="0" err="1">
                <a:sym typeface="Wingdings"/>
              </a:rPr>
              <a:t></a:t>
            </a:r>
            <a:r>
              <a:rPr lang="en-US" sz="2000" dirty="0">
                <a:sym typeface="Wingdings"/>
              </a:rPr>
              <a:t> The amount of</a:t>
            </a:r>
          </a:p>
          <a:p>
            <a:r>
              <a:rPr lang="en-US" sz="2000" dirty="0">
                <a:sym typeface="Wingdings"/>
              </a:rPr>
              <a:t>		ice-cream v</a:t>
            </a:r>
          </a:p>
          <a:p>
            <a:r>
              <a:rPr lang="en-US" sz="2000" dirty="0">
                <a:sym typeface="Wingdings"/>
              </a:rPr>
              <a:t>		allocated to child w</a:t>
            </a:r>
            <a:endParaRPr lang="en-US" sz="2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7815" y="220212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7815" y="3710086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7815" y="5052730"/>
            <a:ext cx="11349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0415" y="221942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0415" y="3727386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415" y="5070030"/>
            <a:ext cx="11349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</a:t>
            </a:r>
          </a:p>
        </p:txBody>
      </p:sp>
      <p:cxnSp>
        <p:nvCxnSpPr>
          <p:cNvPr id="14" name="Curved Connector 13"/>
          <p:cNvCxnSpPr/>
          <p:nvPr/>
        </p:nvCxnSpPr>
        <p:spPr>
          <a:xfrm>
            <a:off x="3242793" y="2219426"/>
            <a:ext cx="2057622" cy="15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11" idx="1"/>
          </p:cNvCxnSpPr>
          <p:nvPr/>
        </p:nvCxnSpPr>
        <p:spPr>
          <a:xfrm>
            <a:off x="3242793" y="3894752"/>
            <a:ext cx="2057622" cy="17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242793" y="5422062"/>
            <a:ext cx="205762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</p:cNvCxnSpPr>
          <p:nvPr/>
        </p:nvCxnSpPr>
        <p:spPr>
          <a:xfrm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3022318" y="2791933"/>
            <a:ext cx="24985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242793" y="2386792"/>
            <a:ext cx="2057622" cy="132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2" idx="1"/>
          </p:cNvCxnSpPr>
          <p:nvPr/>
        </p:nvCxnSpPr>
        <p:spPr>
          <a:xfrm>
            <a:off x="3242793" y="4079418"/>
            <a:ext cx="2057622" cy="11752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3030968" y="2800583"/>
            <a:ext cx="2481272" cy="20576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</p:cNvCxnSpPr>
          <p:nvPr/>
        </p:nvCxnSpPr>
        <p:spPr>
          <a:xfrm flipV="1">
            <a:off x="3242793" y="4079418"/>
            <a:ext cx="2057622" cy="1157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42793" y="5891422"/>
            <a:ext cx="2326278" cy="707886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Cost = -compatibility</a:t>
            </a:r>
          </a:p>
          <a:p>
            <a:r>
              <a:rPr lang="en-US" sz="2000" dirty="0"/>
              <a:t>Capacity = ∞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327" y="2221014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1327" y="3694697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1327" y="5039252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81875" y="2205302"/>
            <a:ext cx="82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+1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81875" y="3678985"/>
            <a:ext cx="82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+1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81875" y="5023540"/>
            <a:ext cx="82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d</a:t>
            </a:r>
            <a:r>
              <a:rPr lang="en-US" sz="2000" dirty="0">
                <a:solidFill>
                  <a:srgbClr val="FF0000"/>
                </a:solidFill>
              </a:rPr>
              <a:t> = +1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2CD027-E386-465A-9BFC-63346B5BC12F}"/>
              </a:ext>
            </a:extLst>
          </p:cNvPr>
          <p:cNvSpPr txBox="1"/>
          <p:nvPr/>
        </p:nvSpPr>
        <p:spPr>
          <a:xfrm>
            <a:off x="5813341" y="5583645"/>
            <a:ext cx="3246273" cy="1015663"/>
          </a:xfrm>
          <a:prstGeom prst="rect">
            <a:avLst/>
          </a:prstGeom>
          <a:solidFill>
            <a:srgbClr val="008000">
              <a:alpha val="2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 err="1"/>
              <a:t>x(v,w</a:t>
            </a:r>
            <a:r>
              <a:rPr lang="en-US" sz="2000" dirty="0"/>
              <a:t>) </a:t>
            </a:r>
            <a:r>
              <a:rPr lang="en-US" sz="2000" dirty="0" err="1">
                <a:sym typeface="Wingdings"/>
              </a:rPr>
              <a:t></a:t>
            </a:r>
            <a:r>
              <a:rPr lang="en-US" sz="2000" dirty="0">
                <a:sym typeface="Wingdings"/>
              </a:rPr>
              <a:t> The amount of</a:t>
            </a:r>
          </a:p>
          <a:p>
            <a:r>
              <a:rPr lang="en-US" sz="2000" dirty="0">
                <a:sym typeface="Wingdings"/>
              </a:rPr>
              <a:t>		ice-cream v</a:t>
            </a:r>
          </a:p>
          <a:p>
            <a:r>
              <a:rPr lang="en-US" sz="2000" dirty="0">
                <a:sym typeface="Wingdings"/>
              </a:rPr>
              <a:t>		allocated to child w</a:t>
            </a:r>
            <a:endParaRPr lang="en-US" sz="20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Feasible Solutions for </a:t>
            </a:r>
            <a:r>
              <a:rPr lang="en-US" dirty="0" err="1"/>
              <a:t>Matchings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Any BFS for the Maximum Compatibility Matching problem written as a MCF must be an integer</a:t>
            </a:r>
          </a:p>
          <a:p>
            <a:pPr lvl="1"/>
            <a:r>
              <a:rPr lang="en-US" dirty="0"/>
              <a:t>Integer capacities and demands</a:t>
            </a:r>
          </a:p>
          <a:p>
            <a:r>
              <a:rPr lang="en-US" dirty="0"/>
              <a:t>Interesting observation: The LP for the Maximum Compatibility Matching that we saw earlier is </a:t>
            </a:r>
            <a:r>
              <a:rPr lang="en-US" dirty="0">
                <a:solidFill>
                  <a:srgbClr val="800000"/>
                </a:solidFill>
              </a:rPr>
              <a:t>exactly </a:t>
            </a:r>
            <a:r>
              <a:rPr lang="en-US" dirty="0"/>
              <a:t>the same as the LP for the corresponding MCF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s,t</a:t>
            </a:r>
            <a:r>
              <a:rPr lang="en-US" dirty="0"/>
              <a:t>) Max-Flow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directed graph </a:t>
            </a:r>
            <a:r>
              <a:rPr lang="en-US" dirty="0">
                <a:solidFill>
                  <a:srgbClr val="3366FF"/>
                </a:solidFill>
              </a:rPr>
              <a:t>G </a:t>
            </a:r>
            <a:r>
              <a:rPr lang="en-US" dirty="0"/>
              <a:t>with capacities (but no costs) on edges</a:t>
            </a:r>
          </a:p>
          <a:p>
            <a:r>
              <a:rPr lang="en-US" dirty="0"/>
              <a:t>Given two special nodes in </a:t>
            </a:r>
            <a:r>
              <a:rPr lang="en-US" dirty="0">
                <a:solidFill>
                  <a:srgbClr val="3366FF"/>
                </a:solidFill>
              </a:rPr>
              <a:t>V</a:t>
            </a:r>
            <a:r>
              <a:rPr lang="en-US" dirty="0"/>
              <a:t>: a source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and a terminus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endParaRPr lang="en-US" dirty="0">
              <a:solidFill>
                <a:srgbClr val="3366FF"/>
              </a:solidFill>
            </a:endParaRPr>
          </a:p>
          <a:p>
            <a:r>
              <a:rPr lang="en-US" dirty="0"/>
              <a:t>Find the maximum amount of flow that can be sent from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to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>
                <a:solidFill>
                  <a:srgbClr val="3366FF"/>
                </a:solidFill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6714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Labels on edges represent capacities, not costs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Eyeballing: Optimum solution is to send 4 units of flow on top path, and 1 unit on bottom path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2084352" y="346277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3760752" y="239597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3608352" y="491057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503952" y="323417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360952" y="460577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9" name="AutoShape 10"/>
          <p:cNvCxnSpPr>
            <a:cxnSpLocks noChangeShapeType="1"/>
            <a:stCxn id="4" idx="1"/>
            <a:endCxn id="5" idx="2"/>
          </p:cNvCxnSpPr>
          <p:nvPr/>
        </p:nvCxnSpPr>
        <p:spPr bwMode="auto">
          <a:xfrm rot="16200000">
            <a:off x="2427252" y="2151502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" name="AutoShape 11"/>
          <p:cNvCxnSpPr>
            <a:cxnSpLocks noChangeShapeType="1"/>
            <a:stCxn id="5" idx="4"/>
            <a:endCxn id="4" idx="6"/>
          </p:cNvCxnSpPr>
          <p:nvPr/>
        </p:nvCxnSpPr>
        <p:spPr bwMode="auto">
          <a:xfrm rot="5400000">
            <a:off x="2541552" y="2243577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" name="AutoShape 12"/>
          <p:cNvCxnSpPr>
            <a:cxnSpLocks noChangeShapeType="1"/>
            <a:stCxn id="5" idx="6"/>
            <a:endCxn id="7" idx="1"/>
          </p:cNvCxnSpPr>
          <p:nvPr/>
        </p:nvCxnSpPr>
        <p:spPr bwMode="auto">
          <a:xfrm>
            <a:off x="3913152" y="2472177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13"/>
          <p:cNvCxnSpPr>
            <a:cxnSpLocks noChangeShapeType="1"/>
            <a:stCxn id="8" idx="6"/>
            <a:endCxn id="7" idx="5"/>
          </p:cNvCxnSpPr>
          <p:nvPr/>
        </p:nvCxnSpPr>
        <p:spPr bwMode="auto">
          <a:xfrm flipV="1">
            <a:off x="5513352" y="3364352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" name="AutoShape 14"/>
          <p:cNvCxnSpPr>
            <a:cxnSpLocks noChangeShapeType="1"/>
            <a:stCxn id="6" idx="6"/>
            <a:endCxn id="8" idx="3"/>
          </p:cNvCxnSpPr>
          <p:nvPr/>
        </p:nvCxnSpPr>
        <p:spPr bwMode="auto">
          <a:xfrm flipV="1">
            <a:off x="3760752" y="4735952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20"/>
          <p:cNvCxnSpPr>
            <a:cxnSpLocks noChangeShapeType="1"/>
            <a:stCxn id="6" idx="3"/>
            <a:endCxn id="4" idx="4"/>
          </p:cNvCxnSpPr>
          <p:nvPr/>
        </p:nvCxnSpPr>
        <p:spPr bwMode="auto">
          <a:xfrm rot="16200000" flipV="1">
            <a:off x="2182777" y="3592952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22"/>
          <p:cNvCxnSpPr>
            <a:cxnSpLocks noChangeShapeType="1"/>
            <a:stCxn id="4" idx="5"/>
            <a:endCxn id="6" idx="0"/>
          </p:cNvCxnSpPr>
          <p:nvPr/>
        </p:nvCxnSpPr>
        <p:spPr bwMode="auto">
          <a:xfrm rot="16200000" flipH="1">
            <a:off x="2290727" y="3516752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5360952" y="2243577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6</a:t>
            </a:r>
            <a:endParaRPr lang="en-US" sz="2400" dirty="0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3227352" y="3157977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2008152" y="4605777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1763677" y="3273865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6716677" y="2969065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3608352" y="1903107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3608352" y="4910577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5437152" y="4605777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24" name="Text Box 35"/>
          <p:cNvSpPr txBox="1">
            <a:spLocks noChangeArrowheads="1"/>
          </p:cNvSpPr>
          <p:nvPr/>
        </p:nvSpPr>
        <p:spPr bwMode="auto">
          <a:xfrm>
            <a:off x="6351552" y="3996177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1</a:t>
            </a:r>
            <a:endParaRPr lang="en-US" sz="2400" dirty="0"/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4294152" y="4529577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2</a:t>
            </a:r>
            <a:endParaRPr lang="en-US" sz="2400" dirty="0"/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2998752" y="3857121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3</a:t>
            </a:r>
            <a:endParaRPr lang="en-US" sz="2400" dirty="0"/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2236752" y="2319777"/>
            <a:ext cx="3406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LP For (</a:t>
            </a:r>
            <a:r>
              <a:rPr lang="en-US" dirty="0" err="1"/>
              <a:t>s,t</a:t>
            </a:r>
            <a:r>
              <a:rPr lang="en-US" dirty="0"/>
              <a:t>) Max Flow</a:t>
            </a:r>
          </a:p>
        </p:txBody>
      </p:sp>
      <p:pic>
        <p:nvPicPr>
          <p:cNvPr id="4" name="Content Placeholder 3" descr="equation.pdf"/>
          <p:cNvPicPr>
            <a:picLocks noGrp="1" noChangeAspect="1"/>
          </p:cNvPicPr>
          <p:nvPr>
            <p:ph idx="1"/>
          </p:nvPr>
        </p:nvPicPr>
        <p:blipFill>
          <a:blip r:embed="rId2"/>
          <a:srcRect t="-34470" b="-34470"/>
          <a:stretch>
            <a:fillRect/>
          </a:stretch>
        </p:blipFill>
        <p:spPr/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MCF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Start with an instance of the max-flow problem</a:t>
            </a:r>
          </a:p>
          <a:p>
            <a:pPr lvl="1"/>
            <a:r>
              <a:rPr lang="en-US" dirty="0"/>
              <a:t>Graph </a:t>
            </a:r>
            <a:r>
              <a:rPr lang="en-US" dirty="0">
                <a:solidFill>
                  <a:srgbClr val="3366FF"/>
                </a:solidFill>
              </a:rPr>
              <a:t>G </a:t>
            </a:r>
            <a:r>
              <a:rPr lang="en-US" dirty="0"/>
              <a:t>with edge capacities</a:t>
            </a:r>
          </a:p>
          <a:p>
            <a:pPr lvl="1"/>
            <a:r>
              <a:rPr lang="en-US" dirty="0"/>
              <a:t>Missing: edge costs; node demands</a:t>
            </a:r>
          </a:p>
          <a:p>
            <a:pPr lvl="1"/>
            <a:r>
              <a:rPr lang="en-US" dirty="0"/>
              <a:t>Set each edge cost to 0, each node demand to 0</a:t>
            </a:r>
          </a:p>
          <a:p>
            <a:pPr lvl="4"/>
            <a:endParaRPr lang="en-US" dirty="0"/>
          </a:p>
          <a:p>
            <a:r>
              <a:rPr lang="en-US" dirty="0"/>
              <a:t>Add a new edge from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to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of infinite capacity and cost -1, to obtain an instance of MCF</a:t>
            </a:r>
          </a:p>
          <a:p>
            <a:pPr lvl="4"/>
            <a:endParaRPr lang="en-US" dirty="0"/>
          </a:p>
          <a:p>
            <a:r>
              <a:rPr lang="en-US" dirty="0"/>
              <a:t>Intuition: MCF solution will try to minimize cost by pushing as much flow as possible from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to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endParaRPr lang="en-US" dirty="0">
              <a:solidFill>
                <a:srgbClr val="3366FF"/>
              </a:solidFill>
            </a:endParaRPr>
          </a:p>
          <a:p>
            <a:pPr lvl="1"/>
            <a:r>
              <a:rPr lang="en-US" dirty="0"/>
              <a:t>Since demands are all zero, this flow must travel back from </a:t>
            </a:r>
            <a:r>
              <a:rPr lang="en-US" dirty="0" err="1">
                <a:solidFill>
                  <a:srgbClr val="3366FF"/>
                </a:solidFill>
              </a:rPr>
              <a:t>s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to </a:t>
            </a:r>
            <a:r>
              <a:rPr lang="en-US" dirty="0" err="1">
                <a:solidFill>
                  <a:srgbClr val="3366FF"/>
                </a:solidFill>
              </a:rPr>
              <a:t>t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using edges in the original graph </a:t>
            </a:r>
            <a:r>
              <a:rPr lang="en-US" dirty="0">
                <a:solidFill>
                  <a:srgbClr val="3366FF"/>
                </a:solidFill>
              </a:rPr>
              <a:t>G</a:t>
            </a:r>
          </a:p>
          <a:p>
            <a:pPr lvl="1"/>
            <a:endParaRPr lang="en-US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Reduction to MCF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Start with max-flow problem: Labels on edges are (capacities)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2491417" y="3802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167817" y="27361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015417" y="52507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911017" y="35743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768017" y="4945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9" name="AutoShape 10"/>
          <p:cNvCxnSpPr>
            <a:cxnSpLocks noChangeShapeType="1"/>
            <a:stCxn id="4" idx="1"/>
            <a:endCxn id="5" idx="2"/>
          </p:cNvCxnSpPr>
          <p:nvPr/>
        </p:nvCxnSpPr>
        <p:spPr bwMode="auto">
          <a:xfrm rot="16200000">
            <a:off x="2834317" y="2491685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" name="AutoShape 11"/>
          <p:cNvCxnSpPr>
            <a:cxnSpLocks noChangeShapeType="1"/>
            <a:stCxn id="5" idx="4"/>
            <a:endCxn id="4" idx="6"/>
          </p:cNvCxnSpPr>
          <p:nvPr/>
        </p:nvCxnSpPr>
        <p:spPr bwMode="auto">
          <a:xfrm rot="5400000">
            <a:off x="2948617" y="2583760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" name="AutoShape 12"/>
          <p:cNvCxnSpPr>
            <a:cxnSpLocks noChangeShapeType="1"/>
            <a:stCxn id="5" idx="6"/>
            <a:endCxn id="7" idx="1"/>
          </p:cNvCxnSpPr>
          <p:nvPr/>
        </p:nvCxnSpPr>
        <p:spPr bwMode="auto">
          <a:xfrm>
            <a:off x="4320217" y="2812360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13"/>
          <p:cNvCxnSpPr>
            <a:cxnSpLocks noChangeShapeType="1"/>
            <a:stCxn id="8" idx="6"/>
            <a:endCxn id="7" idx="5"/>
          </p:cNvCxnSpPr>
          <p:nvPr/>
        </p:nvCxnSpPr>
        <p:spPr bwMode="auto">
          <a:xfrm flipV="1">
            <a:off x="5920417" y="3704535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" name="AutoShape 14"/>
          <p:cNvCxnSpPr>
            <a:cxnSpLocks noChangeShapeType="1"/>
            <a:stCxn id="6" idx="6"/>
            <a:endCxn id="8" idx="3"/>
          </p:cNvCxnSpPr>
          <p:nvPr/>
        </p:nvCxnSpPr>
        <p:spPr bwMode="auto">
          <a:xfrm flipV="1">
            <a:off x="4167817" y="5076135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20"/>
          <p:cNvCxnSpPr>
            <a:cxnSpLocks noChangeShapeType="1"/>
            <a:stCxn id="6" idx="3"/>
            <a:endCxn id="4" idx="4"/>
          </p:cNvCxnSpPr>
          <p:nvPr/>
        </p:nvCxnSpPr>
        <p:spPr bwMode="auto">
          <a:xfrm rot="16200000" flipV="1">
            <a:off x="2589842" y="3933135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22"/>
          <p:cNvCxnSpPr>
            <a:cxnSpLocks noChangeShapeType="1"/>
            <a:stCxn id="4" idx="5"/>
            <a:endCxn id="6" idx="0"/>
          </p:cNvCxnSpPr>
          <p:nvPr/>
        </p:nvCxnSpPr>
        <p:spPr bwMode="auto">
          <a:xfrm rot="16200000" flipH="1">
            <a:off x="2697792" y="3856935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5768017" y="2583760"/>
            <a:ext cx="527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(6)</a:t>
            </a:r>
            <a:endParaRPr lang="en-US" sz="2400" dirty="0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3634417" y="3498160"/>
            <a:ext cx="527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(2)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2133595" y="4941495"/>
            <a:ext cx="527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(4)</a:t>
            </a:r>
            <a:endParaRPr lang="en-US" sz="2400" dirty="0"/>
          </a:p>
        </p:txBody>
      </p:sp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2170742" y="3614048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7123742" y="3309248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4015417" y="224329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4015417" y="525076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5844217" y="4945960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4701217" y="4869760"/>
            <a:ext cx="527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(2)</a:t>
            </a:r>
            <a:endParaRPr lang="en-US" sz="2400" dirty="0"/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405816" y="4197304"/>
            <a:ext cx="9636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(3)</a:t>
            </a:r>
            <a:endParaRPr lang="en-US" sz="2400" dirty="0"/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2643817" y="2659960"/>
            <a:ext cx="527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(4)</a:t>
            </a:r>
            <a:endParaRPr lang="en-US" sz="2400" dirty="0"/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6213445" y="4048694"/>
            <a:ext cx="527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(1)</a:t>
            </a:r>
            <a:endParaRPr lang="en-US" sz="24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Reduction to MCF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Make edge costs 0: Labels on edges are (cost, capacity)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2491417" y="3802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167817" y="27361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015417" y="52507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911017" y="35743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768017" y="4945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9" name="AutoShape 10"/>
          <p:cNvCxnSpPr>
            <a:cxnSpLocks noChangeShapeType="1"/>
            <a:stCxn id="4" idx="1"/>
            <a:endCxn id="5" idx="2"/>
          </p:cNvCxnSpPr>
          <p:nvPr/>
        </p:nvCxnSpPr>
        <p:spPr bwMode="auto">
          <a:xfrm rot="16200000">
            <a:off x="2834317" y="2491685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" name="AutoShape 11"/>
          <p:cNvCxnSpPr>
            <a:cxnSpLocks noChangeShapeType="1"/>
            <a:stCxn id="5" idx="4"/>
            <a:endCxn id="4" idx="6"/>
          </p:cNvCxnSpPr>
          <p:nvPr/>
        </p:nvCxnSpPr>
        <p:spPr bwMode="auto">
          <a:xfrm rot="5400000">
            <a:off x="2948617" y="2583760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" name="AutoShape 12"/>
          <p:cNvCxnSpPr>
            <a:cxnSpLocks noChangeShapeType="1"/>
            <a:stCxn id="5" idx="6"/>
            <a:endCxn id="7" idx="1"/>
          </p:cNvCxnSpPr>
          <p:nvPr/>
        </p:nvCxnSpPr>
        <p:spPr bwMode="auto">
          <a:xfrm>
            <a:off x="4320217" y="2812360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13"/>
          <p:cNvCxnSpPr>
            <a:cxnSpLocks noChangeShapeType="1"/>
            <a:stCxn id="8" idx="6"/>
            <a:endCxn id="7" idx="5"/>
          </p:cNvCxnSpPr>
          <p:nvPr/>
        </p:nvCxnSpPr>
        <p:spPr bwMode="auto">
          <a:xfrm flipV="1">
            <a:off x="5920417" y="3704535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" name="AutoShape 14"/>
          <p:cNvCxnSpPr>
            <a:cxnSpLocks noChangeShapeType="1"/>
            <a:stCxn id="6" idx="6"/>
            <a:endCxn id="8" idx="3"/>
          </p:cNvCxnSpPr>
          <p:nvPr/>
        </p:nvCxnSpPr>
        <p:spPr bwMode="auto">
          <a:xfrm flipV="1">
            <a:off x="4167817" y="5076135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20"/>
          <p:cNvCxnSpPr>
            <a:cxnSpLocks noChangeShapeType="1"/>
            <a:stCxn id="6" idx="3"/>
            <a:endCxn id="4" idx="4"/>
          </p:cNvCxnSpPr>
          <p:nvPr/>
        </p:nvCxnSpPr>
        <p:spPr bwMode="auto">
          <a:xfrm rot="16200000" flipV="1">
            <a:off x="2589842" y="3933135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22"/>
          <p:cNvCxnSpPr>
            <a:cxnSpLocks noChangeShapeType="1"/>
            <a:stCxn id="4" idx="5"/>
            <a:endCxn id="6" idx="0"/>
          </p:cNvCxnSpPr>
          <p:nvPr/>
        </p:nvCxnSpPr>
        <p:spPr bwMode="auto">
          <a:xfrm rot="16200000" flipH="1">
            <a:off x="2697792" y="3856935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5768017" y="2583760"/>
            <a:ext cx="8296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(0, 6)</a:t>
            </a:r>
            <a:endParaRPr lang="en-US" sz="2400" dirty="0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3634417" y="349816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(0,2)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2133595" y="4941495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(0,4)</a:t>
            </a:r>
            <a:endParaRPr lang="en-US" sz="2400" dirty="0"/>
          </a:p>
        </p:txBody>
      </p:sp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2170742" y="3614048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7123742" y="3309248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4015417" y="224329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4015417" y="525076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5844217" y="4945960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4701217" y="486976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(0,2)</a:t>
            </a:r>
            <a:endParaRPr lang="en-US" sz="2400" dirty="0"/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405816" y="4197304"/>
            <a:ext cx="9636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(0,3)</a:t>
            </a:r>
            <a:endParaRPr lang="en-US" sz="2400" dirty="0"/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2643817" y="2659960"/>
            <a:ext cx="8296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(0, 4)</a:t>
            </a:r>
            <a:endParaRPr lang="en-US" sz="2400" dirty="0"/>
          </a:p>
        </p:txBody>
      </p:sp>
      <p:sp>
        <p:nvSpPr>
          <p:cNvPr id="28" name="Text Box 35"/>
          <p:cNvSpPr txBox="1">
            <a:spLocks noChangeArrowheads="1"/>
          </p:cNvSpPr>
          <p:nvPr/>
        </p:nvSpPr>
        <p:spPr bwMode="auto">
          <a:xfrm>
            <a:off x="6213445" y="4048694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(0,1)</a:t>
            </a:r>
            <a:endParaRPr lang="en-US" sz="24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Reduction to MCF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Add demands of 0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2491417" y="3802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167817" y="27361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015417" y="52507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911017" y="35743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768017" y="4945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9" name="AutoShape 10"/>
          <p:cNvCxnSpPr>
            <a:cxnSpLocks noChangeShapeType="1"/>
            <a:stCxn id="4" idx="1"/>
            <a:endCxn id="5" idx="2"/>
          </p:cNvCxnSpPr>
          <p:nvPr/>
        </p:nvCxnSpPr>
        <p:spPr bwMode="auto">
          <a:xfrm rot="16200000">
            <a:off x="2834317" y="2491685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" name="AutoShape 11"/>
          <p:cNvCxnSpPr>
            <a:cxnSpLocks noChangeShapeType="1"/>
            <a:stCxn id="5" idx="4"/>
            <a:endCxn id="4" idx="6"/>
          </p:cNvCxnSpPr>
          <p:nvPr/>
        </p:nvCxnSpPr>
        <p:spPr bwMode="auto">
          <a:xfrm rot="5400000">
            <a:off x="2948617" y="2583760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" name="AutoShape 12"/>
          <p:cNvCxnSpPr>
            <a:cxnSpLocks noChangeShapeType="1"/>
            <a:stCxn id="5" idx="6"/>
            <a:endCxn id="7" idx="1"/>
          </p:cNvCxnSpPr>
          <p:nvPr/>
        </p:nvCxnSpPr>
        <p:spPr bwMode="auto">
          <a:xfrm>
            <a:off x="4320217" y="2812360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13"/>
          <p:cNvCxnSpPr>
            <a:cxnSpLocks noChangeShapeType="1"/>
            <a:stCxn id="8" idx="6"/>
            <a:endCxn id="7" idx="5"/>
          </p:cNvCxnSpPr>
          <p:nvPr/>
        </p:nvCxnSpPr>
        <p:spPr bwMode="auto">
          <a:xfrm flipV="1">
            <a:off x="5920417" y="3704535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" name="AutoShape 14"/>
          <p:cNvCxnSpPr>
            <a:cxnSpLocks noChangeShapeType="1"/>
            <a:stCxn id="6" idx="6"/>
            <a:endCxn id="8" idx="3"/>
          </p:cNvCxnSpPr>
          <p:nvPr/>
        </p:nvCxnSpPr>
        <p:spPr bwMode="auto">
          <a:xfrm flipV="1">
            <a:off x="4167817" y="5076135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20"/>
          <p:cNvCxnSpPr>
            <a:cxnSpLocks noChangeShapeType="1"/>
            <a:stCxn id="6" idx="3"/>
            <a:endCxn id="4" idx="4"/>
          </p:cNvCxnSpPr>
          <p:nvPr/>
        </p:nvCxnSpPr>
        <p:spPr bwMode="auto">
          <a:xfrm rot="16200000" flipV="1">
            <a:off x="2589842" y="3933135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22"/>
          <p:cNvCxnSpPr>
            <a:cxnSpLocks noChangeShapeType="1"/>
            <a:stCxn id="4" idx="5"/>
            <a:endCxn id="6" idx="0"/>
          </p:cNvCxnSpPr>
          <p:nvPr/>
        </p:nvCxnSpPr>
        <p:spPr bwMode="auto">
          <a:xfrm rot="16200000" flipH="1">
            <a:off x="2697792" y="3856935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5768017" y="2583760"/>
            <a:ext cx="8296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(0, 6)</a:t>
            </a:r>
            <a:endParaRPr lang="en-US" sz="2400" dirty="0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3634417" y="349816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(0,2)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2133595" y="4941495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(0,4)</a:t>
            </a:r>
            <a:endParaRPr lang="en-US" sz="2400" dirty="0"/>
          </a:p>
        </p:txBody>
      </p:sp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2170742" y="3614048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7123742" y="3309248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4015417" y="224329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4015417" y="525076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5844217" y="4945960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4701217" y="486976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(0,2)</a:t>
            </a:r>
            <a:endParaRPr lang="en-US" sz="2400" dirty="0"/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405816" y="4197304"/>
            <a:ext cx="9636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(0,3)</a:t>
            </a:r>
            <a:endParaRPr lang="en-US" sz="2400" dirty="0"/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2643817" y="2659960"/>
            <a:ext cx="8296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(0, 4)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457799" y="3694494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18711" y="3379136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6680" y="2058624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46680" y="5707960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23080" y="5326960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6213445" y="4048694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(0,1)</a:t>
            </a:r>
            <a:endParaRPr lang="en-US" sz="24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Reduction to MCF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Add new fake edge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2491417" y="3802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167817" y="27361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015417" y="52507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911017" y="35743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768017" y="4945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/>
          </a:p>
        </p:txBody>
      </p:sp>
      <p:cxnSp>
        <p:nvCxnSpPr>
          <p:cNvPr id="9" name="AutoShape 10"/>
          <p:cNvCxnSpPr>
            <a:cxnSpLocks noChangeShapeType="1"/>
            <a:stCxn id="4" idx="1"/>
            <a:endCxn id="5" idx="2"/>
          </p:cNvCxnSpPr>
          <p:nvPr/>
        </p:nvCxnSpPr>
        <p:spPr bwMode="auto">
          <a:xfrm rot="16200000">
            <a:off x="2834317" y="2491685"/>
            <a:ext cx="1012825" cy="1654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" name="AutoShape 11"/>
          <p:cNvCxnSpPr>
            <a:cxnSpLocks noChangeShapeType="1"/>
            <a:stCxn id="5" idx="4"/>
            <a:endCxn id="4" idx="6"/>
          </p:cNvCxnSpPr>
          <p:nvPr/>
        </p:nvCxnSpPr>
        <p:spPr bwMode="auto">
          <a:xfrm rot="5400000">
            <a:off x="2948617" y="2583760"/>
            <a:ext cx="990600" cy="1600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" name="AutoShape 12"/>
          <p:cNvCxnSpPr>
            <a:cxnSpLocks noChangeShapeType="1"/>
            <a:stCxn id="5" idx="6"/>
            <a:endCxn id="7" idx="1"/>
          </p:cNvCxnSpPr>
          <p:nvPr/>
        </p:nvCxnSpPr>
        <p:spPr bwMode="auto">
          <a:xfrm>
            <a:off x="4320217" y="2812360"/>
            <a:ext cx="2613025" cy="7842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13"/>
          <p:cNvCxnSpPr>
            <a:cxnSpLocks noChangeShapeType="1"/>
            <a:stCxn id="8" idx="6"/>
            <a:endCxn id="7" idx="5"/>
          </p:cNvCxnSpPr>
          <p:nvPr/>
        </p:nvCxnSpPr>
        <p:spPr bwMode="auto">
          <a:xfrm flipV="1">
            <a:off x="5920417" y="3704535"/>
            <a:ext cx="1120775" cy="13176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" name="AutoShape 14"/>
          <p:cNvCxnSpPr>
            <a:cxnSpLocks noChangeShapeType="1"/>
            <a:stCxn id="6" idx="6"/>
            <a:endCxn id="8" idx="3"/>
          </p:cNvCxnSpPr>
          <p:nvPr/>
        </p:nvCxnSpPr>
        <p:spPr bwMode="auto">
          <a:xfrm flipV="1">
            <a:off x="4167817" y="5076135"/>
            <a:ext cx="1622425" cy="2508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20"/>
          <p:cNvCxnSpPr>
            <a:cxnSpLocks noChangeShapeType="1"/>
            <a:stCxn id="6" idx="3"/>
            <a:endCxn id="4" idx="4"/>
          </p:cNvCxnSpPr>
          <p:nvPr/>
        </p:nvCxnSpPr>
        <p:spPr bwMode="auto">
          <a:xfrm rot="16200000" flipV="1">
            <a:off x="2589842" y="3933135"/>
            <a:ext cx="1425575" cy="1470025"/>
          </a:xfrm>
          <a:prstGeom prst="curvedConnector3">
            <a:avLst>
              <a:gd name="adj1" fmla="val -175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22"/>
          <p:cNvCxnSpPr>
            <a:cxnSpLocks noChangeShapeType="1"/>
            <a:stCxn id="4" idx="5"/>
            <a:endCxn id="6" idx="0"/>
          </p:cNvCxnSpPr>
          <p:nvPr/>
        </p:nvCxnSpPr>
        <p:spPr bwMode="auto">
          <a:xfrm rot="16200000" flipH="1">
            <a:off x="2697792" y="3856935"/>
            <a:ext cx="1317625" cy="1470025"/>
          </a:xfrm>
          <a:prstGeom prst="curvedConnector3">
            <a:avLst>
              <a:gd name="adj1" fmla="val 50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5768017" y="2583760"/>
            <a:ext cx="8296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(0, 6)</a:t>
            </a:r>
            <a:endParaRPr lang="en-US" sz="2400" dirty="0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3634417" y="349816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(0,2)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2133595" y="4941495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(0,4)</a:t>
            </a:r>
            <a:endParaRPr lang="en-US" sz="2400" dirty="0"/>
          </a:p>
        </p:txBody>
      </p:sp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2170742" y="3614048"/>
            <a:ext cx="30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s</a:t>
            </a:r>
            <a:endParaRPr lang="en-US" sz="2400" dirty="0"/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7123742" y="3309248"/>
            <a:ext cx="2877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t</a:t>
            </a:r>
            <a:endParaRPr lang="en-US" sz="2400" dirty="0"/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4015417" y="224329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p</a:t>
            </a:r>
            <a:endParaRPr lang="en-US" sz="2400" dirty="0"/>
          </a:p>
        </p:txBody>
      </p: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4015417" y="525076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q</a:t>
            </a:r>
            <a:endParaRPr lang="en-US" sz="2400" dirty="0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5844217" y="4945960"/>
            <a:ext cx="29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24" name="Text Box 35"/>
          <p:cNvSpPr txBox="1">
            <a:spLocks noChangeArrowheads="1"/>
          </p:cNvSpPr>
          <p:nvPr/>
        </p:nvSpPr>
        <p:spPr bwMode="auto">
          <a:xfrm>
            <a:off x="6213445" y="4048694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(0,1)</a:t>
            </a:r>
            <a:endParaRPr lang="en-US" sz="2400" dirty="0"/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4701217" y="4869760"/>
            <a:ext cx="76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(0,2)</a:t>
            </a:r>
            <a:endParaRPr lang="en-US" sz="2400" dirty="0"/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405816" y="4197304"/>
            <a:ext cx="9636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(0,3)</a:t>
            </a:r>
            <a:endParaRPr lang="en-US" sz="2400" dirty="0"/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2643817" y="2659960"/>
            <a:ext cx="8296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(0, 4)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457799" y="3694494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18711" y="3379136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6680" y="2058624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46680" y="5707960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23080" y="5326960"/>
            <a:ext cx="6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= 0</a:t>
            </a:r>
          </a:p>
        </p:txBody>
      </p:sp>
      <p:cxnSp>
        <p:nvCxnSpPr>
          <p:cNvPr id="39" name="Curved Connector 38"/>
          <p:cNvCxnSpPr>
            <a:stCxn id="7" idx="7"/>
            <a:endCxn id="4" idx="4"/>
          </p:cNvCxnSpPr>
          <p:nvPr/>
        </p:nvCxnSpPr>
        <p:spPr>
          <a:xfrm rot="16200000" flipH="1" flipV="1">
            <a:off x="4625017" y="1539278"/>
            <a:ext cx="358682" cy="4473482"/>
          </a:xfrm>
          <a:prstGeom prst="curvedConnector5">
            <a:avLst>
              <a:gd name="adj1" fmla="val 844009"/>
              <a:gd name="adj2" fmla="val 118862"/>
              <a:gd name="adj3" fmla="val 321929"/>
            </a:avLst>
          </a:prstGeom>
          <a:ln>
            <a:solidFill>
              <a:srgbClr val="95373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 Box 24"/>
          <p:cNvSpPr txBox="1">
            <a:spLocks noChangeArrowheads="1"/>
          </p:cNvSpPr>
          <p:nvPr/>
        </p:nvSpPr>
        <p:spPr bwMode="auto">
          <a:xfrm>
            <a:off x="640972" y="5477127"/>
            <a:ext cx="1030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(-1, ∞)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655D4-F487-4217-E257-61087B3D8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flow example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21EE610-BB7A-8787-E646-DF688F8C0C60}"/>
              </a:ext>
            </a:extLst>
          </p:cNvPr>
          <p:cNvSpPr/>
          <p:nvPr/>
        </p:nvSpPr>
        <p:spPr>
          <a:xfrm>
            <a:off x="1785881" y="4337207"/>
            <a:ext cx="265814" cy="2764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517AC00-A170-50ED-4A09-05ADB2DEB192}"/>
              </a:ext>
            </a:extLst>
          </p:cNvPr>
          <p:cNvSpPr/>
          <p:nvPr/>
        </p:nvSpPr>
        <p:spPr>
          <a:xfrm>
            <a:off x="3125155" y="3193038"/>
            <a:ext cx="265814" cy="2764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02DCB96-595A-47AA-6EC6-13CA6B6A12D0}"/>
              </a:ext>
            </a:extLst>
          </p:cNvPr>
          <p:cNvSpPr/>
          <p:nvPr/>
        </p:nvSpPr>
        <p:spPr>
          <a:xfrm>
            <a:off x="3125155" y="5420155"/>
            <a:ext cx="265814" cy="2764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71FBA98-5C91-B5BC-7951-7DF26734CA75}"/>
              </a:ext>
            </a:extLst>
          </p:cNvPr>
          <p:cNvSpPr/>
          <p:nvPr/>
        </p:nvSpPr>
        <p:spPr>
          <a:xfrm>
            <a:off x="5533429" y="3207260"/>
            <a:ext cx="265814" cy="2764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87F9D62-2900-55A9-6832-36ECC12259AC}"/>
              </a:ext>
            </a:extLst>
          </p:cNvPr>
          <p:cNvSpPr/>
          <p:nvPr/>
        </p:nvSpPr>
        <p:spPr>
          <a:xfrm>
            <a:off x="5610086" y="4377692"/>
            <a:ext cx="265814" cy="2764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144DC2D-13CD-A3F9-82F0-45AAAB961BCE}"/>
              </a:ext>
            </a:extLst>
          </p:cNvPr>
          <p:cNvSpPr/>
          <p:nvPr/>
        </p:nvSpPr>
        <p:spPr>
          <a:xfrm>
            <a:off x="3216389" y="4342816"/>
            <a:ext cx="265814" cy="2764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26FA14F-6F3D-2DE1-563C-D27C2FE200AF}"/>
              </a:ext>
            </a:extLst>
          </p:cNvPr>
          <p:cNvSpPr/>
          <p:nvPr/>
        </p:nvSpPr>
        <p:spPr>
          <a:xfrm>
            <a:off x="5603397" y="5319577"/>
            <a:ext cx="265814" cy="2764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BB0E420-3F7D-CFD2-6B2F-0D48C0686A89}"/>
              </a:ext>
            </a:extLst>
          </p:cNvPr>
          <p:cNvSpPr/>
          <p:nvPr/>
        </p:nvSpPr>
        <p:spPr>
          <a:xfrm>
            <a:off x="6917377" y="4332531"/>
            <a:ext cx="265814" cy="2764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3FBF850-6EB9-0DC4-AD32-6562F61F3FE8}"/>
              </a:ext>
            </a:extLst>
          </p:cNvPr>
          <p:cNvCxnSpPr>
            <a:stCxn id="4" idx="7"/>
            <a:endCxn id="5" idx="3"/>
          </p:cNvCxnSpPr>
          <p:nvPr/>
        </p:nvCxnSpPr>
        <p:spPr>
          <a:xfrm flipV="1">
            <a:off x="2012767" y="3429000"/>
            <a:ext cx="1151316" cy="9486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2C2A950-C395-F241-8822-5B0849B35627}"/>
              </a:ext>
            </a:extLst>
          </p:cNvPr>
          <p:cNvCxnSpPr>
            <a:cxnSpLocks/>
            <a:stCxn id="4" idx="5"/>
            <a:endCxn id="6" idx="2"/>
          </p:cNvCxnSpPr>
          <p:nvPr/>
        </p:nvCxnSpPr>
        <p:spPr>
          <a:xfrm>
            <a:off x="2012767" y="4573169"/>
            <a:ext cx="1112388" cy="9852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BE1ABFE-6E28-E0AF-9D00-A751854A7086}"/>
              </a:ext>
            </a:extLst>
          </p:cNvPr>
          <p:cNvCxnSpPr>
            <a:stCxn id="5" idx="5"/>
            <a:endCxn id="9" idx="0"/>
          </p:cNvCxnSpPr>
          <p:nvPr/>
        </p:nvCxnSpPr>
        <p:spPr>
          <a:xfrm flipH="1">
            <a:off x="3349296" y="3429000"/>
            <a:ext cx="2745" cy="9138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ECB711A-FA2A-C2FF-90CC-23E81777AB0A}"/>
              </a:ext>
            </a:extLst>
          </p:cNvPr>
          <p:cNvCxnSpPr>
            <a:stCxn id="9" idx="4"/>
          </p:cNvCxnSpPr>
          <p:nvPr/>
        </p:nvCxnSpPr>
        <p:spPr>
          <a:xfrm>
            <a:off x="3349296" y="4619263"/>
            <a:ext cx="0" cy="7923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E12B386-0F87-558C-4EF6-09064803A706}"/>
              </a:ext>
            </a:extLst>
          </p:cNvPr>
          <p:cNvCxnSpPr>
            <a:stCxn id="4" idx="6"/>
            <a:endCxn id="9" idx="2"/>
          </p:cNvCxnSpPr>
          <p:nvPr/>
        </p:nvCxnSpPr>
        <p:spPr>
          <a:xfrm>
            <a:off x="2051695" y="4475431"/>
            <a:ext cx="1164694" cy="56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2528C59-4358-39A3-07A7-CA1E9FA77C4F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390969" y="3247745"/>
            <a:ext cx="2181388" cy="587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3AA565A-85E2-9013-F46C-BE9F5E40B8B7}"/>
              </a:ext>
            </a:extLst>
          </p:cNvPr>
          <p:cNvCxnSpPr>
            <a:cxnSpLocks/>
            <a:stCxn id="5" idx="5"/>
            <a:endCxn id="8" idx="1"/>
          </p:cNvCxnSpPr>
          <p:nvPr/>
        </p:nvCxnSpPr>
        <p:spPr>
          <a:xfrm>
            <a:off x="3352041" y="3429000"/>
            <a:ext cx="2296973" cy="9891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0D95374-25C0-88CB-E406-0323DCB19849}"/>
              </a:ext>
            </a:extLst>
          </p:cNvPr>
          <p:cNvCxnSpPr>
            <a:cxnSpLocks/>
          </p:cNvCxnSpPr>
          <p:nvPr/>
        </p:nvCxnSpPr>
        <p:spPr>
          <a:xfrm flipH="1">
            <a:off x="5711950" y="3463465"/>
            <a:ext cx="17322" cy="934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0FC8124-C41D-85B5-2A82-BAE93B434C2F}"/>
              </a:ext>
            </a:extLst>
          </p:cNvPr>
          <p:cNvCxnSpPr>
            <a:stCxn id="9" idx="6"/>
            <a:endCxn id="8" idx="2"/>
          </p:cNvCxnSpPr>
          <p:nvPr/>
        </p:nvCxnSpPr>
        <p:spPr>
          <a:xfrm>
            <a:off x="3482203" y="4481040"/>
            <a:ext cx="2127883" cy="348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1A136DA-6857-4ECA-5072-8254BD9DB589}"/>
              </a:ext>
            </a:extLst>
          </p:cNvPr>
          <p:cNvCxnSpPr>
            <a:stCxn id="10" idx="2"/>
            <a:endCxn id="9" idx="5"/>
          </p:cNvCxnSpPr>
          <p:nvPr/>
        </p:nvCxnSpPr>
        <p:spPr>
          <a:xfrm flipH="1" flipV="1">
            <a:off x="3443275" y="4578778"/>
            <a:ext cx="2160122" cy="8790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DB7308E-4C89-0E83-CD67-187858834A47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 flipH="1">
            <a:off x="5736304" y="4654139"/>
            <a:ext cx="6689" cy="6654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71BA95D-F707-EBFD-4204-572D7E8056D8}"/>
              </a:ext>
            </a:extLst>
          </p:cNvPr>
          <p:cNvCxnSpPr>
            <a:stCxn id="6" idx="6"/>
            <a:endCxn id="10" idx="3"/>
          </p:cNvCxnSpPr>
          <p:nvPr/>
        </p:nvCxnSpPr>
        <p:spPr>
          <a:xfrm flipV="1">
            <a:off x="3390969" y="5555539"/>
            <a:ext cx="2251356" cy="28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B7694A9-A209-3256-3234-68B9ED0CFCAD}"/>
              </a:ext>
            </a:extLst>
          </p:cNvPr>
          <p:cNvCxnSpPr>
            <a:endCxn id="11" idx="2"/>
          </p:cNvCxnSpPr>
          <p:nvPr/>
        </p:nvCxnSpPr>
        <p:spPr>
          <a:xfrm flipV="1">
            <a:off x="5875900" y="4470755"/>
            <a:ext cx="1041477" cy="74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AD897BB-F05C-8973-AC4D-6FB33306FD5D}"/>
              </a:ext>
            </a:extLst>
          </p:cNvPr>
          <p:cNvCxnSpPr>
            <a:endCxn id="11" idx="0"/>
          </p:cNvCxnSpPr>
          <p:nvPr/>
        </p:nvCxnSpPr>
        <p:spPr>
          <a:xfrm>
            <a:off x="5799243" y="3429000"/>
            <a:ext cx="1251041" cy="9035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FFD1627-D4A9-9F73-B506-BE4ED946C9F2}"/>
              </a:ext>
            </a:extLst>
          </p:cNvPr>
          <p:cNvCxnSpPr>
            <a:cxnSpLocks/>
            <a:stCxn id="10" idx="6"/>
          </p:cNvCxnSpPr>
          <p:nvPr/>
        </p:nvCxnSpPr>
        <p:spPr>
          <a:xfrm flipV="1">
            <a:off x="5869211" y="4619263"/>
            <a:ext cx="1181073" cy="8385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9074312-9CEE-9922-4359-ED563A1080AF}"/>
              </a:ext>
            </a:extLst>
          </p:cNvPr>
          <p:cNvSpPr txBox="1"/>
          <p:nvPr/>
        </p:nvSpPr>
        <p:spPr>
          <a:xfrm>
            <a:off x="2161192" y="3742265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2BD428B-CD6D-DBCB-BCE9-681D5820C716}"/>
              </a:ext>
            </a:extLst>
          </p:cNvPr>
          <p:cNvSpPr txBox="1"/>
          <p:nvPr/>
        </p:nvSpPr>
        <p:spPr>
          <a:xfrm>
            <a:off x="2242585" y="5011800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9F2484D-0D9B-73EE-959E-434CCA93720A}"/>
              </a:ext>
            </a:extLst>
          </p:cNvPr>
          <p:cNvSpPr txBox="1"/>
          <p:nvPr/>
        </p:nvSpPr>
        <p:spPr>
          <a:xfrm>
            <a:off x="2496847" y="4188927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E98F81-8488-67F5-4F05-328460883BBE}"/>
              </a:ext>
            </a:extLst>
          </p:cNvPr>
          <p:cNvSpPr txBox="1"/>
          <p:nvPr/>
        </p:nvSpPr>
        <p:spPr>
          <a:xfrm>
            <a:off x="3093560" y="3896153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7593D06-7FFC-6CCB-C311-0C3B54DAFEF4}"/>
              </a:ext>
            </a:extLst>
          </p:cNvPr>
          <p:cNvSpPr txBox="1"/>
          <p:nvPr/>
        </p:nvSpPr>
        <p:spPr>
          <a:xfrm>
            <a:off x="3093560" y="4933512"/>
            <a:ext cx="266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B36A046D-013F-53B2-A296-2C21EA6A441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Consider this network and let us compute the s-t max flow on it. Will solve on excel in class.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BB2DD0B-63F3-E105-8C50-D569EFE5C0DA}"/>
              </a:ext>
            </a:extLst>
          </p:cNvPr>
          <p:cNvSpPr txBox="1"/>
          <p:nvPr/>
        </p:nvSpPr>
        <p:spPr>
          <a:xfrm>
            <a:off x="4304982" y="3622923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D10482-F3D0-E9D2-06B1-90FFC6B3418C}"/>
              </a:ext>
            </a:extLst>
          </p:cNvPr>
          <p:cNvSpPr txBox="1"/>
          <p:nvPr/>
        </p:nvSpPr>
        <p:spPr>
          <a:xfrm>
            <a:off x="4149056" y="4209504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A59286C-AC8C-362A-4037-65C279D99FED}"/>
              </a:ext>
            </a:extLst>
          </p:cNvPr>
          <p:cNvSpPr txBox="1"/>
          <p:nvPr/>
        </p:nvSpPr>
        <p:spPr>
          <a:xfrm>
            <a:off x="5400897" y="4914061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558345E-D3D8-10C9-7D68-8BA811FC2D3F}"/>
              </a:ext>
            </a:extLst>
          </p:cNvPr>
          <p:cNvSpPr txBox="1"/>
          <p:nvPr/>
        </p:nvSpPr>
        <p:spPr>
          <a:xfrm>
            <a:off x="5371367" y="3776811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B6AF986-7801-F57D-F6DC-2641DE66D894}"/>
              </a:ext>
            </a:extLst>
          </p:cNvPr>
          <p:cNvSpPr txBox="1"/>
          <p:nvPr/>
        </p:nvSpPr>
        <p:spPr>
          <a:xfrm>
            <a:off x="6313694" y="3595569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68DE1CC-2E3A-8F01-5A65-FF6EB59D15FC}"/>
              </a:ext>
            </a:extLst>
          </p:cNvPr>
          <p:cNvSpPr txBox="1"/>
          <p:nvPr/>
        </p:nvSpPr>
        <p:spPr>
          <a:xfrm>
            <a:off x="6119109" y="4223803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BAB9B80-376B-40BF-66B1-3E73640C085B}"/>
              </a:ext>
            </a:extLst>
          </p:cNvPr>
          <p:cNvSpPr txBox="1"/>
          <p:nvPr/>
        </p:nvSpPr>
        <p:spPr>
          <a:xfrm>
            <a:off x="6313694" y="5124438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D111A17-9713-C893-C2E0-739F7F570489}"/>
              </a:ext>
            </a:extLst>
          </p:cNvPr>
          <p:cNvSpPr txBox="1"/>
          <p:nvPr/>
        </p:nvSpPr>
        <p:spPr>
          <a:xfrm>
            <a:off x="4244748" y="2983000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85DD5C1-83ED-B98D-BE67-82D407B0B0F4}"/>
              </a:ext>
            </a:extLst>
          </p:cNvPr>
          <p:cNvSpPr txBox="1"/>
          <p:nvPr/>
        </p:nvSpPr>
        <p:spPr>
          <a:xfrm>
            <a:off x="4286118" y="5555539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F38EE0B-F8E7-05B0-A438-485690C76961}"/>
              </a:ext>
            </a:extLst>
          </p:cNvPr>
          <p:cNvSpPr txBox="1"/>
          <p:nvPr/>
        </p:nvSpPr>
        <p:spPr>
          <a:xfrm>
            <a:off x="4395752" y="4762922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DB5430E-F98F-5EE1-3BAA-6A91BF3DB86E}"/>
              </a:ext>
            </a:extLst>
          </p:cNvPr>
          <p:cNvSpPr txBox="1"/>
          <p:nvPr/>
        </p:nvSpPr>
        <p:spPr>
          <a:xfrm>
            <a:off x="1509735" y="4335104"/>
            <a:ext cx="249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DBAE9A8-FB35-BB60-432E-BC8C9B30E445}"/>
              </a:ext>
            </a:extLst>
          </p:cNvPr>
          <p:cNvSpPr txBox="1"/>
          <p:nvPr/>
        </p:nvSpPr>
        <p:spPr>
          <a:xfrm>
            <a:off x="3091113" y="5714708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F1A2D08-7B83-82F1-16B6-4F1FBCAC9617}"/>
              </a:ext>
            </a:extLst>
          </p:cNvPr>
          <p:cNvSpPr txBox="1"/>
          <p:nvPr/>
        </p:nvSpPr>
        <p:spPr>
          <a:xfrm>
            <a:off x="3045022" y="4550543"/>
            <a:ext cx="262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00D7F01-19CB-8470-7CA2-5DF380A136CA}"/>
              </a:ext>
            </a:extLst>
          </p:cNvPr>
          <p:cNvSpPr txBox="1"/>
          <p:nvPr/>
        </p:nvSpPr>
        <p:spPr>
          <a:xfrm>
            <a:off x="2862922" y="3063467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EABD46F-FE04-B30F-8052-89BC9588A6A1}"/>
              </a:ext>
            </a:extLst>
          </p:cNvPr>
          <p:cNvSpPr txBox="1"/>
          <p:nvPr/>
        </p:nvSpPr>
        <p:spPr>
          <a:xfrm>
            <a:off x="5547448" y="2923411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3782446-ACC0-F4EB-31EB-EB8A721AB2FD}"/>
              </a:ext>
            </a:extLst>
          </p:cNvPr>
          <p:cNvSpPr txBox="1"/>
          <p:nvPr/>
        </p:nvSpPr>
        <p:spPr>
          <a:xfrm>
            <a:off x="5358592" y="4550543"/>
            <a:ext cx="39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51487F-FD38-1C9E-E72A-F5A79C3EEACE}"/>
              </a:ext>
            </a:extLst>
          </p:cNvPr>
          <p:cNvSpPr txBox="1"/>
          <p:nvPr/>
        </p:nvSpPr>
        <p:spPr>
          <a:xfrm>
            <a:off x="5533429" y="5617669"/>
            <a:ext cx="265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7BAE9EF-9EA9-CC1E-5F00-7D7286212004}"/>
              </a:ext>
            </a:extLst>
          </p:cNvPr>
          <p:cNvSpPr txBox="1"/>
          <p:nvPr/>
        </p:nvSpPr>
        <p:spPr>
          <a:xfrm>
            <a:off x="7139668" y="4407250"/>
            <a:ext cx="280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11005249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Feasible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each capacity in the (</a:t>
            </a:r>
            <a:r>
              <a:rPr lang="en-US" dirty="0" err="1"/>
              <a:t>s,t</a:t>
            </a:r>
            <a:r>
              <a:rPr lang="en-US" dirty="0"/>
              <a:t>) max-flow problem is integral, then any BFS to the resulting MCF problem LP is integral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MCF is a very powerful class of LPs</a:t>
            </a:r>
          </a:p>
          <a:p>
            <a:endParaRPr lang="en-US" dirty="0"/>
          </a:p>
          <a:p>
            <a:r>
              <a:rPr lang="en-US" dirty="0"/>
              <a:t>Reducing another problem to MCF allows us to use the structure of MCF</a:t>
            </a:r>
          </a:p>
          <a:p>
            <a:endParaRPr lang="en-US" dirty="0"/>
          </a:p>
          <a:p>
            <a:r>
              <a:rPr lang="en-US" dirty="0"/>
              <a:t>Next: Duality!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5722</TotalTime>
  <Words>4008</Words>
  <Application>Microsoft Macintosh PowerPoint</Application>
  <PresentationFormat>On-screen Show (4:3)</PresentationFormat>
  <Paragraphs>1117</Paragraphs>
  <Slides>82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7" baseType="lpstr">
      <vt:lpstr>Arial</vt:lpstr>
      <vt:lpstr>Calibri</vt:lpstr>
      <vt:lpstr>Cambria Math</vt:lpstr>
      <vt:lpstr>Wingdings</vt:lpstr>
      <vt:lpstr>Office Theme</vt:lpstr>
      <vt:lpstr>MS&amp;E 214 Minimum Cost Flow LP</vt:lpstr>
      <vt:lpstr>Roadmap for Rest of the Class</vt:lpstr>
      <vt:lpstr>PowerPoint Presentation</vt:lpstr>
      <vt:lpstr>Shortest Path Problem</vt:lpstr>
      <vt:lpstr>Notation</vt:lpstr>
      <vt:lpstr>Notation</vt:lpstr>
      <vt:lpstr>Notation</vt:lpstr>
      <vt:lpstr>Notation</vt:lpstr>
      <vt:lpstr>Notation</vt:lpstr>
      <vt:lpstr>Linear Program?</vt:lpstr>
      <vt:lpstr>Linear Program?</vt:lpstr>
      <vt:lpstr>Constraints</vt:lpstr>
      <vt:lpstr>Constraints</vt:lpstr>
      <vt:lpstr>Solution for Example</vt:lpstr>
      <vt:lpstr>Minimum Cost Flow (MCF) </vt:lpstr>
      <vt:lpstr>Modeling the Network</vt:lpstr>
      <vt:lpstr>Modeling the Network</vt:lpstr>
      <vt:lpstr>Modeling the Network</vt:lpstr>
      <vt:lpstr>Modeling Demands</vt:lpstr>
      <vt:lpstr>The Linear Program</vt:lpstr>
      <vt:lpstr>The Linear Program</vt:lpstr>
      <vt:lpstr>Can Demands be Arbitrary?</vt:lpstr>
      <vt:lpstr>The Linear Program</vt:lpstr>
      <vt:lpstr>Can Demands be Arbitrary?</vt:lpstr>
      <vt:lpstr>Reduction to MCF</vt:lpstr>
      <vt:lpstr>A Simple Reduction</vt:lpstr>
      <vt:lpstr>A Simple Example</vt:lpstr>
      <vt:lpstr>A Simple Example</vt:lpstr>
      <vt:lpstr>A Simple Example</vt:lpstr>
      <vt:lpstr>Infinite Capacities?</vt:lpstr>
      <vt:lpstr>Next Steps</vt:lpstr>
      <vt:lpstr>Main Theorem</vt:lpstr>
      <vt:lpstr>Proof Sketch</vt:lpstr>
      <vt:lpstr>A Simple Example</vt:lpstr>
      <vt:lpstr>Step 1: Start With a Fractional Solution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2: Find a Cycle of Fractionally Used Edges</vt:lpstr>
      <vt:lpstr>Step 3: Find Two New Feasible Solutions</vt:lpstr>
      <vt:lpstr>Step 3: Find Two New Feasible Solutions</vt:lpstr>
      <vt:lpstr>Step 3: Find Two New Feasible Solutions</vt:lpstr>
      <vt:lpstr>Step 3: Find Two New Feasible Solutions</vt:lpstr>
      <vt:lpstr>Step 3: Find Two New Feasible Solutions</vt:lpstr>
      <vt:lpstr>Step 3: Find Two New Feasible Solutions</vt:lpstr>
      <vt:lpstr>Step 3: Find Two New Feasible Solutions</vt:lpstr>
      <vt:lpstr>Step 3: Find Two New Feasible Solutions</vt:lpstr>
      <vt:lpstr>Step 3: Find Two New Feasible Solutions</vt:lpstr>
      <vt:lpstr>Step 3: Find Two New Feasible Solutions</vt:lpstr>
      <vt:lpstr>PowerPoint Presentation</vt:lpstr>
      <vt:lpstr>Main Theorem</vt:lpstr>
      <vt:lpstr> Minimum Cost Flow – Two Reductions</vt:lpstr>
      <vt:lpstr>Example: Matching</vt:lpstr>
      <vt:lpstr>Reduction to MCF</vt:lpstr>
      <vt:lpstr>Reduction to MCF</vt:lpstr>
      <vt:lpstr>Reduction to MCF</vt:lpstr>
      <vt:lpstr>Reduction to MCF</vt:lpstr>
      <vt:lpstr>Reduction to MCF</vt:lpstr>
      <vt:lpstr>Reduction to MCF</vt:lpstr>
      <vt:lpstr>Reduction to MCF</vt:lpstr>
      <vt:lpstr>Reduction to MCF</vt:lpstr>
      <vt:lpstr>Basic Feasible Solutions for Matchings</vt:lpstr>
      <vt:lpstr>(s,t) Max-Flow Problem</vt:lpstr>
      <vt:lpstr>Example</vt:lpstr>
      <vt:lpstr>LP For (s,t) Max Flow</vt:lpstr>
      <vt:lpstr>Reduction to MCF</vt:lpstr>
      <vt:lpstr>Example Reduction to MCF</vt:lpstr>
      <vt:lpstr>Example Reduction to MCF</vt:lpstr>
      <vt:lpstr>Example Reduction to MCF</vt:lpstr>
      <vt:lpstr>Example Reduction to MCF</vt:lpstr>
      <vt:lpstr>Max flow example</vt:lpstr>
      <vt:lpstr>Basic Feasible Solutions</vt:lpstr>
      <vt:lpstr>Conclusion</vt:lpstr>
    </vt:vector>
  </TitlesOfParts>
  <Company>Twitter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Feasible Solutions</dc:title>
  <dc:creator>Twitter</dc:creator>
  <cp:lastModifiedBy>Sahasrajit Sarmasarkar</cp:lastModifiedBy>
  <cp:revision>158</cp:revision>
  <dcterms:created xsi:type="dcterms:W3CDTF">2012-05-10T06:15:55Z</dcterms:created>
  <dcterms:modified xsi:type="dcterms:W3CDTF">2024-05-21T15:08:27Z</dcterms:modified>
</cp:coreProperties>
</file>