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0"/>
  </p:notesMasterIdLst>
  <p:sldIdLst>
    <p:sldId id="256" r:id="rId2"/>
    <p:sldId id="507" r:id="rId3"/>
    <p:sldId id="516" r:id="rId4"/>
    <p:sldId id="517" r:id="rId5"/>
    <p:sldId id="518" r:id="rId6"/>
    <p:sldId id="523" r:id="rId7"/>
    <p:sldId id="524" r:id="rId8"/>
    <p:sldId id="509" r:id="rId9"/>
    <p:sldId id="520" r:id="rId10"/>
    <p:sldId id="521" r:id="rId11"/>
    <p:sldId id="522" r:id="rId12"/>
    <p:sldId id="413" r:id="rId13"/>
    <p:sldId id="464" r:id="rId14"/>
    <p:sldId id="465" r:id="rId15"/>
    <p:sldId id="466" r:id="rId16"/>
    <p:sldId id="467" r:id="rId17"/>
    <p:sldId id="416" r:id="rId18"/>
    <p:sldId id="468" r:id="rId19"/>
    <p:sldId id="469" r:id="rId20"/>
    <p:sldId id="470" r:id="rId21"/>
    <p:sldId id="471" r:id="rId22"/>
    <p:sldId id="472" r:id="rId23"/>
    <p:sldId id="473" r:id="rId24"/>
    <p:sldId id="415" r:id="rId25"/>
    <p:sldId id="474" r:id="rId26"/>
    <p:sldId id="475" r:id="rId27"/>
    <p:sldId id="477" r:id="rId28"/>
    <p:sldId id="476" r:id="rId29"/>
    <p:sldId id="478" r:id="rId30"/>
    <p:sldId id="479" r:id="rId31"/>
    <p:sldId id="480" r:id="rId32"/>
    <p:sldId id="481" r:id="rId33"/>
    <p:sldId id="482" r:id="rId34"/>
    <p:sldId id="491" r:id="rId35"/>
    <p:sldId id="483" r:id="rId36"/>
    <p:sldId id="484" r:id="rId37"/>
    <p:sldId id="485" r:id="rId38"/>
    <p:sldId id="486" r:id="rId39"/>
    <p:sldId id="498" r:id="rId40"/>
    <p:sldId id="487" r:id="rId41"/>
    <p:sldId id="488" r:id="rId42"/>
    <p:sldId id="490" r:id="rId43"/>
    <p:sldId id="493" r:id="rId44"/>
    <p:sldId id="495" r:id="rId45"/>
    <p:sldId id="492" r:id="rId46"/>
    <p:sldId id="496" r:id="rId47"/>
    <p:sldId id="500" r:id="rId48"/>
    <p:sldId id="503" r:id="rId4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90" autoAdjust="0"/>
    <p:restoredTop sz="94694"/>
  </p:normalViewPr>
  <p:slideViewPr>
    <p:cSldViewPr snapToGrid="0" snapToObjects="1">
      <p:cViewPr>
        <p:scale>
          <a:sx n="135" d="100"/>
          <a:sy n="135" d="100"/>
        </p:scale>
        <p:origin x="1064" y="-4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0" d="100"/>
          <a:sy n="80" d="100"/>
        </p:scale>
        <p:origin x="-2152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01930-78EC-3C49-BE25-36D0FF14DE01}" type="datetimeFigureOut">
              <a:rPr lang="en-US" smtClean="0"/>
              <a:pPr/>
              <a:t>4/23/24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53C6FE-0FC4-5543-B3DD-BB4E3E5F34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33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AEB5-2ADD-224F-8324-3F162BF62DA9}" type="datetimeFigureOut">
              <a:rPr lang="en-US" smtClean="0"/>
              <a:pPr/>
              <a:t>4/23/24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008E-1FB1-984F-9249-CBE3D8BE19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AEB5-2ADD-224F-8324-3F162BF62DA9}" type="datetimeFigureOut">
              <a:rPr lang="en-US" smtClean="0"/>
              <a:pPr/>
              <a:t>4/23/24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008E-1FB1-984F-9249-CBE3D8BE19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AEB5-2ADD-224F-8324-3F162BF62DA9}" type="datetimeFigureOut">
              <a:rPr lang="en-US" smtClean="0"/>
              <a:pPr/>
              <a:t>4/23/24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008E-1FB1-984F-9249-CBE3D8BE19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AEB5-2ADD-224F-8324-3F162BF62DA9}" type="datetimeFigureOut">
              <a:rPr lang="en-US" smtClean="0"/>
              <a:pPr/>
              <a:t>4/23/24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008E-1FB1-984F-9249-CBE3D8BE19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AEB5-2ADD-224F-8324-3F162BF62DA9}" type="datetimeFigureOut">
              <a:rPr lang="en-US" smtClean="0"/>
              <a:pPr/>
              <a:t>4/23/24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008E-1FB1-984F-9249-CBE3D8BE19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AEB5-2ADD-224F-8324-3F162BF62DA9}" type="datetimeFigureOut">
              <a:rPr lang="en-US" smtClean="0"/>
              <a:pPr/>
              <a:t>4/23/24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008E-1FB1-984F-9249-CBE3D8BE19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AEB5-2ADD-224F-8324-3F162BF62DA9}" type="datetimeFigureOut">
              <a:rPr lang="en-US" smtClean="0"/>
              <a:pPr/>
              <a:t>4/23/24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008E-1FB1-984F-9249-CBE3D8BE19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AEB5-2ADD-224F-8324-3F162BF62DA9}" type="datetimeFigureOut">
              <a:rPr lang="en-US" smtClean="0"/>
              <a:pPr/>
              <a:t>4/23/24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008E-1FB1-984F-9249-CBE3D8BE19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AEB5-2ADD-224F-8324-3F162BF62DA9}" type="datetimeFigureOut">
              <a:rPr lang="en-US" smtClean="0"/>
              <a:pPr/>
              <a:t>4/23/24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008E-1FB1-984F-9249-CBE3D8BE19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AEB5-2ADD-224F-8324-3F162BF62DA9}" type="datetimeFigureOut">
              <a:rPr lang="en-US" smtClean="0"/>
              <a:pPr/>
              <a:t>4/23/24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008E-1FB1-984F-9249-CBE3D8BE19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AEB5-2ADD-224F-8324-3F162BF62DA9}" type="datetimeFigureOut">
              <a:rPr lang="en-US" smtClean="0"/>
              <a:pPr/>
              <a:t>4/23/24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008E-1FB1-984F-9249-CBE3D8BE19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DAEB5-2ADD-224F-8324-3F162BF62DA9}" type="datetimeFigureOut">
              <a:rPr lang="en-US" smtClean="0"/>
              <a:pPr/>
              <a:t>4/23/24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1008E-1FB1-984F-9249-CBE3D8BE19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Regression and Quadratic Programming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Ashish</a:t>
            </a:r>
            <a:r>
              <a:rPr lang="en-US" dirty="0"/>
              <a:t> </a:t>
            </a:r>
            <a:r>
              <a:rPr lang="en-US" dirty="0" err="1"/>
              <a:t>Goel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Regression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Given a set of K data points, where each data point has </a:t>
            </a:r>
            <a:r>
              <a:rPr lang="en-US" dirty="0">
                <a:solidFill>
                  <a:srgbClr val="00B050"/>
                </a:solidFill>
              </a:rPr>
              <a:t>d</a:t>
            </a:r>
            <a:r>
              <a:rPr lang="en-US" dirty="0"/>
              <a:t> features </a:t>
            </a:r>
            <a:r>
              <a:rPr lang="en-US" dirty="0">
                <a:solidFill>
                  <a:srgbClr val="00B050"/>
                </a:solidFill>
              </a:rPr>
              <a:t>x</a:t>
            </a:r>
            <a:r>
              <a:rPr lang="en-US" baseline="-25000" dirty="0">
                <a:solidFill>
                  <a:srgbClr val="00B050"/>
                </a:solidFill>
              </a:rPr>
              <a:t>i</a:t>
            </a:r>
            <a:r>
              <a:rPr lang="en-US" dirty="0"/>
              <a:t> and an outcome </a:t>
            </a:r>
            <a:r>
              <a:rPr lang="en-US" dirty="0" err="1">
                <a:solidFill>
                  <a:srgbClr val="00B050"/>
                </a:solidFill>
              </a:rPr>
              <a:t>y</a:t>
            </a:r>
            <a:r>
              <a:rPr lang="en-US" baseline="-25000" dirty="0" err="1">
                <a:solidFill>
                  <a:srgbClr val="00B050"/>
                </a:solidFill>
              </a:rPr>
              <a:t>i</a:t>
            </a:r>
            <a:endParaRPr lang="en-US" dirty="0">
              <a:solidFill>
                <a:srgbClr val="00B050"/>
              </a:solidFill>
            </a:endParaRPr>
          </a:p>
          <a:p>
            <a:pPr lvl="1"/>
            <a:r>
              <a:rPr lang="en-US" dirty="0"/>
              <a:t>Note that </a:t>
            </a:r>
            <a:r>
              <a:rPr lang="en-US" dirty="0">
                <a:solidFill>
                  <a:srgbClr val="00B050"/>
                </a:solidFill>
              </a:rPr>
              <a:t>x</a:t>
            </a:r>
            <a:r>
              <a:rPr lang="en-US" baseline="-25000" dirty="0">
                <a:solidFill>
                  <a:srgbClr val="00B050"/>
                </a:solidFill>
              </a:rPr>
              <a:t>i</a:t>
            </a:r>
            <a:r>
              <a:rPr lang="en-US" baseline="-25000" dirty="0"/>
              <a:t> </a:t>
            </a:r>
            <a:r>
              <a:rPr lang="en-US" dirty="0"/>
              <a:t>is a d-dimensional vector whereas </a:t>
            </a:r>
            <a:r>
              <a:rPr lang="en-US" dirty="0" err="1">
                <a:solidFill>
                  <a:srgbClr val="00B050"/>
                </a:solidFill>
              </a:rPr>
              <a:t>y</a:t>
            </a:r>
            <a:r>
              <a:rPr lang="en-US" baseline="-25000" dirty="0" err="1">
                <a:solidFill>
                  <a:srgbClr val="00B050"/>
                </a:solidFill>
              </a:rPr>
              <a:t>i</a:t>
            </a:r>
            <a:r>
              <a:rPr lang="en-US" baseline="-25000" dirty="0"/>
              <a:t> </a:t>
            </a:r>
            <a:r>
              <a:rPr lang="en-US" dirty="0"/>
              <a:t>is a scalar</a:t>
            </a:r>
          </a:p>
          <a:p>
            <a:r>
              <a:rPr lang="en-US" dirty="0"/>
              <a:t>Goal: make a model based on data that can be used to estimate/predict the values of the outcome variable for other data points where you know the features but not the outcome</a:t>
            </a:r>
          </a:p>
          <a:p>
            <a:r>
              <a:rPr lang="en-US" dirty="0"/>
              <a:t>Example: Predict risk of breast cancer or prostate cancer in the next five years given height, weight, age, race, family history, and blood test results</a:t>
            </a:r>
          </a:p>
          <a:p>
            <a:pPr lvl="1"/>
            <a:r>
              <a:rPr lang="en-US" dirty="0"/>
              <a:t>Lots of data points from patients who underwent the same tests 5 or more years ago</a:t>
            </a:r>
          </a:p>
          <a:p>
            <a:pPr lvl="1"/>
            <a:r>
              <a:rPr lang="en-US" dirty="0"/>
              <a:t>Another simple example: predicting stride length (last class)</a:t>
            </a:r>
          </a:p>
        </p:txBody>
      </p:sp>
    </p:spTree>
    <p:extLst>
      <p:ext uri="{BB962C8B-B14F-4D97-AF65-F5344CB8AC3E}">
        <p14:creationId xmlns:p14="http://schemas.microsoft.com/office/powerpoint/2010/main" val="762986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Linear Regression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Let </a:t>
            </a:r>
            <a:r>
              <a:rPr lang="en-US" dirty="0">
                <a:solidFill>
                  <a:srgbClr val="008000"/>
                </a:solidFill>
              </a:rPr>
              <a:t>f</a:t>
            </a:r>
            <a:r>
              <a:rPr lang="en-US" dirty="0"/>
              <a:t> be an unknown real-valued function defined on points in </a:t>
            </a:r>
            <a:r>
              <a:rPr lang="en-US" dirty="0">
                <a:solidFill>
                  <a:srgbClr val="008000"/>
                </a:solidFill>
              </a:rPr>
              <a:t>d</a:t>
            </a:r>
            <a:r>
              <a:rPr lang="en-US" dirty="0"/>
              <a:t> dimensions. We are given the value of </a:t>
            </a:r>
            <a:r>
              <a:rPr lang="en-US" dirty="0">
                <a:solidFill>
                  <a:srgbClr val="008000"/>
                </a:solidFill>
              </a:rPr>
              <a:t>f</a:t>
            </a:r>
            <a:r>
              <a:rPr lang="en-US" dirty="0"/>
              <a:t> on </a:t>
            </a:r>
            <a:r>
              <a:rPr lang="en-US" dirty="0">
                <a:solidFill>
                  <a:srgbClr val="008000"/>
                </a:solidFill>
              </a:rPr>
              <a:t>K</a:t>
            </a:r>
            <a:r>
              <a:rPr lang="en-US" dirty="0"/>
              <a:t> points, </a:t>
            </a:r>
            <a:r>
              <a:rPr lang="en-US" b="1" dirty="0">
                <a:solidFill>
                  <a:srgbClr val="008000"/>
                </a:solidFill>
              </a:rPr>
              <a:t>x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>
                <a:solidFill>
                  <a:srgbClr val="008000"/>
                </a:solidFill>
              </a:rPr>
              <a:t>, </a:t>
            </a:r>
            <a:r>
              <a:rPr lang="en-US" b="1" dirty="0">
                <a:solidFill>
                  <a:srgbClr val="008000"/>
                </a:solidFill>
              </a:rPr>
              <a:t>x</a:t>
            </a:r>
            <a:r>
              <a:rPr lang="en-US" baseline="-25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, …, </a:t>
            </a:r>
            <a:r>
              <a:rPr lang="en-US" b="1" dirty="0" err="1">
                <a:solidFill>
                  <a:srgbClr val="008000"/>
                </a:solidFill>
              </a:rPr>
              <a:t>x</a:t>
            </a:r>
            <a:r>
              <a:rPr lang="en-US" baseline="-25000" dirty="0" err="1">
                <a:solidFill>
                  <a:srgbClr val="008000"/>
                </a:solidFill>
              </a:rPr>
              <a:t>K</a:t>
            </a:r>
            <a:r>
              <a:rPr lang="en-US" dirty="0"/>
              <a:t>, where each </a:t>
            </a:r>
            <a:r>
              <a:rPr lang="en-US" b="1" dirty="0">
                <a:solidFill>
                  <a:srgbClr val="008000"/>
                </a:solidFill>
              </a:rPr>
              <a:t>x</a:t>
            </a:r>
            <a:r>
              <a:rPr lang="en-US" baseline="-25000" dirty="0">
                <a:solidFill>
                  <a:srgbClr val="008000"/>
                </a:solidFill>
              </a:rPr>
              <a:t>i</a:t>
            </a:r>
            <a:r>
              <a:rPr lang="en-US" dirty="0"/>
              <a:t> is </a:t>
            </a:r>
            <a:r>
              <a:rPr lang="en-US" dirty="0">
                <a:solidFill>
                  <a:srgbClr val="008000"/>
                </a:solidFill>
              </a:rPr>
              <a:t>d ×  1</a:t>
            </a:r>
            <a:br>
              <a:rPr lang="en-US" dirty="0">
                <a:solidFill>
                  <a:srgbClr val="008000"/>
                </a:solidFill>
              </a:rPr>
            </a:br>
            <a:r>
              <a:rPr lang="en-US" dirty="0"/>
              <a:t>			</a:t>
            </a:r>
            <a:r>
              <a:rPr lang="en-US" dirty="0">
                <a:solidFill>
                  <a:srgbClr val="008000"/>
                </a:solidFill>
              </a:rPr>
              <a:t>f(</a:t>
            </a:r>
            <a:r>
              <a:rPr lang="en-US" b="1" dirty="0">
                <a:solidFill>
                  <a:srgbClr val="008000"/>
                </a:solidFill>
              </a:rPr>
              <a:t>x</a:t>
            </a:r>
            <a:r>
              <a:rPr lang="en-US" baseline="-25000" dirty="0">
                <a:solidFill>
                  <a:srgbClr val="008000"/>
                </a:solidFill>
              </a:rPr>
              <a:t>i</a:t>
            </a:r>
            <a:r>
              <a:rPr lang="en-US" dirty="0">
                <a:solidFill>
                  <a:srgbClr val="008000"/>
                </a:solidFill>
              </a:rPr>
              <a:t>) =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baseline="-25000" dirty="0" err="1">
                <a:solidFill>
                  <a:srgbClr val="008000"/>
                </a:solidFill>
              </a:rPr>
              <a:t>i</a:t>
            </a:r>
            <a:endParaRPr lang="en-US" dirty="0">
              <a:solidFill>
                <a:srgbClr val="008000"/>
              </a:solidFill>
            </a:endParaRPr>
          </a:p>
          <a:p>
            <a:r>
              <a:rPr lang="en-US" dirty="0"/>
              <a:t>Goal: Find the best linear estimator of </a:t>
            </a:r>
            <a:r>
              <a:rPr lang="en-US" dirty="0">
                <a:solidFill>
                  <a:srgbClr val="008000"/>
                </a:solidFill>
              </a:rPr>
              <a:t>f</a:t>
            </a:r>
          </a:p>
          <a:p>
            <a:r>
              <a:rPr lang="en-US" dirty="0"/>
              <a:t>Linear estimator: Approximate </a:t>
            </a:r>
            <a:r>
              <a:rPr lang="en-US" dirty="0">
                <a:solidFill>
                  <a:srgbClr val="008000"/>
                </a:solidFill>
              </a:rPr>
              <a:t>f(</a:t>
            </a:r>
            <a:r>
              <a:rPr lang="en-US" b="1" dirty="0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) as </a:t>
            </a:r>
            <a:r>
              <a:rPr lang="en-US" b="1" dirty="0" err="1">
                <a:solidFill>
                  <a:srgbClr val="008000"/>
                </a:solidFill>
              </a:rPr>
              <a:t>x</a:t>
            </a:r>
            <a:r>
              <a:rPr lang="en-US" baseline="30000" dirty="0" err="1">
                <a:solidFill>
                  <a:srgbClr val="008000"/>
                </a:solidFill>
              </a:rPr>
              <a:t>T</a:t>
            </a:r>
            <a:r>
              <a:rPr lang="en-US" b="1" dirty="0" err="1">
                <a:solidFill>
                  <a:srgbClr val="008000"/>
                </a:solidFill>
              </a:rPr>
              <a:t>p</a:t>
            </a:r>
            <a:r>
              <a:rPr lang="en-US" dirty="0">
                <a:solidFill>
                  <a:srgbClr val="008000"/>
                </a:solidFill>
              </a:rPr>
              <a:t> + q</a:t>
            </a:r>
          </a:p>
          <a:p>
            <a:pPr lvl="1"/>
            <a:r>
              <a:rPr lang="en-US" b="1" dirty="0">
                <a:solidFill>
                  <a:srgbClr val="008000"/>
                </a:solidFill>
              </a:rPr>
              <a:t>p</a:t>
            </a:r>
            <a:r>
              <a:rPr lang="en-US" dirty="0">
                <a:solidFill>
                  <a:srgbClr val="008000"/>
                </a:solidFill>
              </a:rPr>
              <a:t> </a:t>
            </a:r>
            <a:r>
              <a:rPr lang="en-US" dirty="0"/>
              <a:t>and </a:t>
            </a:r>
            <a:r>
              <a:rPr lang="en-US" dirty="0">
                <a:solidFill>
                  <a:srgbClr val="008000"/>
                </a:solidFill>
              </a:rPr>
              <a:t>q</a:t>
            </a:r>
            <a:r>
              <a:rPr lang="en-US" dirty="0"/>
              <a:t> are decision variables, (</a:t>
            </a:r>
            <a:r>
              <a:rPr lang="en-US" b="1" dirty="0">
                <a:solidFill>
                  <a:srgbClr val="008000"/>
                </a:solidFill>
              </a:rPr>
              <a:t>p</a:t>
            </a:r>
            <a:r>
              <a:rPr lang="en-US" dirty="0"/>
              <a:t> is </a:t>
            </a:r>
            <a:r>
              <a:rPr lang="en-US" dirty="0">
                <a:solidFill>
                  <a:srgbClr val="008000"/>
                </a:solidFill>
              </a:rPr>
              <a:t>d × 1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q</a:t>
            </a:r>
            <a:r>
              <a:rPr lang="en-US" dirty="0"/>
              <a:t> is scalar)</a:t>
            </a:r>
          </a:p>
          <a:p>
            <a:pPr lvl="1"/>
            <a:r>
              <a:rPr lang="en-US" b="1" dirty="0">
                <a:solidFill>
                  <a:srgbClr val="008000"/>
                </a:solidFill>
              </a:rPr>
              <a:t>p</a:t>
            </a:r>
            <a:r>
              <a:rPr lang="en-US" dirty="0"/>
              <a:t> is often known as the coefficients, and </a:t>
            </a:r>
            <a:r>
              <a:rPr lang="en-US" dirty="0">
                <a:solidFill>
                  <a:srgbClr val="008000"/>
                </a:solidFill>
              </a:rPr>
              <a:t>q </a:t>
            </a:r>
            <a:r>
              <a:rPr lang="en-US" dirty="0"/>
              <a:t>as the intercept/shift</a:t>
            </a:r>
          </a:p>
          <a:p>
            <a:r>
              <a:rPr lang="en-US" dirty="0"/>
              <a:t>Error of the linear estimator for </a:t>
            </a:r>
            <a:r>
              <a:rPr lang="en-US" b="1" dirty="0">
                <a:solidFill>
                  <a:srgbClr val="008000"/>
                </a:solidFill>
              </a:rPr>
              <a:t>x</a:t>
            </a:r>
            <a:r>
              <a:rPr lang="en-US" baseline="-25000" dirty="0">
                <a:solidFill>
                  <a:srgbClr val="008000"/>
                </a:solidFill>
              </a:rPr>
              <a:t>i</a:t>
            </a:r>
            <a:r>
              <a:rPr lang="en-US" dirty="0"/>
              <a:t> is denoted </a:t>
            </a:r>
            <a:r>
              <a:rPr lang="en-US" dirty="0" err="1">
                <a:solidFill>
                  <a:srgbClr val="008000"/>
                </a:solidFill>
              </a:rPr>
              <a:t>Δ</a:t>
            </a:r>
            <a:r>
              <a:rPr lang="en-US" baseline="-25000" dirty="0" err="1">
                <a:solidFill>
                  <a:srgbClr val="008000"/>
                </a:solidFill>
              </a:rPr>
              <a:t>i</a:t>
            </a:r>
            <a:br>
              <a:rPr lang="en-US" dirty="0">
                <a:solidFill>
                  <a:srgbClr val="008000"/>
                </a:solidFill>
              </a:rPr>
            </a:br>
            <a:r>
              <a:rPr lang="en-US" dirty="0"/>
              <a:t>			</a:t>
            </a:r>
            <a:r>
              <a:rPr lang="en-US" dirty="0" err="1">
                <a:solidFill>
                  <a:srgbClr val="008000"/>
                </a:solidFill>
              </a:rPr>
              <a:t>Δ</a:t>
            </a:r>
            <a:r>
              <a:rPr lang="en-US" baseline="-25000" dirty="0" err="1">
                <a:solidFill>
                  <a:srgbClr val="008000"/>
                </a:solidFill>
              </a:rPr>
              <a:t>i</a:t>
            </a:r>
            <a:r>
              <a:rPr lang="en-US" dirty="0">
                <a:solidFill>
                  <a:srgbClr val="008000"/>
                </a:solidFill>
              </a:rPr>
              <a:t> = (</a:t>
            </a:r>
            <a:r>
              <a:rPr lang="en-US" b="1" dirty="0">
                <a:solidFill>
                  <a:srgbClr val="008000"/>
                </a:solidFill>
              </a:rPr>
              <a:t>x</a:t>
            </a:r>
            <a:r>
              <a:rPr lang="en-US" b="1" baseline="-25000" dirty="0">
                <a:solidFill>
                  <a:srgbClr val="008000"/>
                </a:solidFill>
              </a:rPr>
              <a:t>i</a:t>
            </a:r>
            <a:r>
              <a:rPr lang="en-US" dirty="0">
                <a:solidFill>
                  <a:srgbClr val="008000"/>
                </a:solidFill>
              </a:rPr>
              <a:t>)</a:t>
            </a:r>
            <a:r>
              <a:rPr lang="en-US" baseline="30000" dirty="0" err="1">
                <a:solidFill>
                  <a:srgbClr val="008000"/>
                </a:solidFill>
              </a:rPr>
              <a:t>T</a:t>
            </a:r>
            <a:r>
              <a:rPr lang="en-US" b="1" dirty="0" err="1">
                <a:solidFill>
                  <a:srgbClr val="008000"/>
                </a:solidFill>
              </a:rPr>
              <a:t>p</a:t>
            </a:r>
            <a:r>
              <a:rPr lang="en-US" dirty="0">
                <a:solidFill>
                  <a:srgbClr val="008000"/>
                </a:solidFill>
              </a:rPr>
              <a:t> + q -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baseline="-25000" dirty="0" err="1">
                <a:solidFill>
                  <a:srgbClr val="008000"/>
                </a:solidFill>
              </a:rPr>
              <a:t>i</a:t>
            </a:r>
            <a:endParaRPr lang="en-US" dirty="0">
              <a:solidFill>
                <a:srgbClr val="008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901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Regression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Best linear estimator: one which minimizes the error</a:t>
            </a:r>
          </a:p>
          <a:p>
            <a:pPr lvl="1"/>
            <a:r>
              <a:rPr lang="en-US" dirty="0"/>
              <a:t>Individual error for </a:t>
            </a:r>
            <a:r>
              <a:rPr lang="en-US" b="1" dirty="0">
                <a:solidFill>
                  <a:srgbClr val="008000"/>
                </a:solidFill>
              </a:rPr>
              <a:t>x</a:t>
            </a:r>
            <a:r>
              <a:rPr lang="en-US" baseline="-25000" dirty="0">
                <a:solidFill>
                  <a:srgbClr val="008000"/>
                </a:solidFill>
              </a:rPr>
              <a:t>i</a:t>
            </a:r>
            <a:r>
              <a:rPr lang="en-US" dirty="0"/>
              <a:t>: </a:t>
            </a:r>
            <a:r>
              <a:rPr lang="en-US" dirty="0" err="1">
                <a:solidFill>
                  <a:srgbClr val="008000"/>
                </a:solidFill>
              </a:rPr>
              <a:t>Δ</a:t>
            </a:r>
            <a:r>
              <a:rPr lang="en-US" baseline="-25000" dirty="0" err="1">
                <a:solidFill>
                  <a:srgbClr val="008000"/>
                </a:solidFill>
              </a:rPr>
              <a:t>i</a:t>
            </a:r>
            <a:endParaRPr lang="en-US" dirty="0">
              <a:solidFill>
                <a:srgbClr val="008000"/>
              </a:solidFill>
            </a:endParaRPr>
          </a:p>
          <a:p>
            <a:pPr lvl="1"/>
            <a:r>
              <a:rPr lang="en-US" dirty="0"/>
              <a:t>Overall error: Multiple formulas; one commonly used formula is the sum of the squares of the individual errors</a:t>
            </a:r>
          </a:p>
          <a:p>
            <a:pPr marL="0" lvl="1" indent="0">
              <a:buNone/>
            </a:pPr>
            <a:r>
              <a:rPr lang="en-US" baseline="30000" dirty="0"/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863111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Least Squares Regression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sz="3200" dirty="0">
                <a:solidFill>
                  <a:srgbClr val="008000"/>
                </a:solidFill>
              </a:rPr>
              <a:t>Minimize </a:t>
            </a:r>
            <a:r>
              <a:rPr lang="en-US" sz="3200" dirty="0" err="1">
                <a:solidFill>
                  <a:srgbClr val="008000"/>
                </a:solidFill>
              </a:rPr>
              <a:t>Σ</a:t>
            </a:r>
            <a:r>
              <a:rPr lang="en-US" sz="3200" baseline="-25000" dirty="0" err="1">
                <a:solidFill>
                  <a:srgbClr val="008000"/>
                </a:solidFill>
              </a:rPr>
              <a:t>i</a:t>
            </a:r>
            <a:r>
              <a:rPr lang="en-US" sz="3200" dirty="0">
                <a:solidFill>
                  <a:srgbClr val="008000"/>
                </a:solidFill>
              </a:rPr>
              <a:t> (</a:t>
            </a:r>
            <a:r>
              <a:rPr lang="en-US" sz="3200" dirty="0" err="1">
                <a:solidFill>
                  <a:srgbClr val="008000"/>
                </a:solidFill>
              </a:rPr>
              <a:t>Δ</a:t>
            </a:r>
            <a:r>
              <a:rPr lang="en-US" sz="3200" baseline="-25000" dirty="0" err="1">
                <a:solidFill>
                  <a:srgbClr val="008000"/>
                </a:solidFill>
              </a:rPr>
              <a:t>i</a:t>
            </a:r>
            <a:r>
              <a:rPr lang="en-US" sz="3200" dirty="0">
                <a:solidFill>
                  <a:srgbClr val="008000"/>
                </a:solidFill>
              </a:rPr>
              <a:t>)</a:t>
            </a:r>
            <a:r>
              <a:rPr lang="en-US" sz="3200" baseline="30000" dirty="0">
                <a:solidFill>
                  <a:srgbClr val="008000"/>
                </a:solidFill>
              </a:rPr>
              <a:t>2</a:t>
            </a:r>
            <a:br>
              <a:rPr lang="en-US" sz="3200" baseline="30000" dirty="0">
                <a:solidFill>
                  <a:srgbClr val="008000"/>
                </a:solidFill>
              </a:rPr>
            </a:br>
            <a:br>
              <a:rPr lang="en-US" sz="3200" baseline="30000" dirty="0">
                <a:solidFill>
                  <a:srgbClr val="008000"/>
                </a:solidFill>
              </a:rPr>
            </a:br>
            <a:r>
              <a:rPr lang="en-US" sz="3200" baseline="30000" dirty="0">
                <a:solidFill>
                  <a:srgbClr val="008000"/>
                </a:solidFill>
              </a:rPr>
              <a:t>		</a:t>
            </a:r>
            <a:r>
              <a:rPr lang="en-US" sz="3200" dirty="0" err="1">
                <a:solidFill>
                  <a:srgbClr val="008000"/>
                </a:solidFill>
              </a:rPr>
              <a:t>s.t.</a:t>
            </a:r>
            <a:endParaRPr lang="en-US" sz="3200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For all </a:t>
            </a:r>
            <a:r>
              <a:rPr lang="en-US" dirty="0" err="1">
                <a:solidFill>
                  <a:srgbClr val="008000"/>
                </a:solidFill>
              </a:rPr>
              <a:t>i</a:t>
            </a:r>
            <a:r>
              <a:rPr lang="en-US" dirty="0">
                <a:solidFill>
                  <a:srgbClr val="008000"/>
                </a:solidFill>
              </a:rPr>
              <a:t> in {1..K}: </a:t>
            </a:r>
            <a:r>
              <a:rPr lang="en-US" dirty="0" err="1">
                <a:solidFill>
                  <a:srgbClr val="008000"/>
                </a:solidFill>
              </a:rPr>
              <a:t>Δ</a:t>
            </a:r>
            <a:r>
              <a:rPr lang="en-US" baseline="-25000" dirty="0" err="1">
                <a:solidFill>
                  <a:srgbClr val="008000"/>
                </a:solidFill>
              </a:rPr>
              <a:t>i</a:t>
            </a:r>
            <a:r>
              <a:rPr lang="en-US" dirty="0">
                <a:solidFill>
                  <a:srgbClr val="008000"/>
                </a:solidFill>
              </a:rPr>
              <a:t> = (</a:t>
            </a:r>
            <a:r>
              <a:rPr lang="en-US" b="1" dirty="0">
                <a:solidFill>
                  <a:srgbClr val="008000"/>
                </a:solidFill>
              </a:rPr>
              <a:t>x</a:t>
            </a:r>
            <a:r>
              <a:rPr lang="en-US" baseline="-25000" dirty="0">
                <a:solidFill>
                  <a:srgbClr val="008000"/>
                </a:solidFill>
              </a:rPr>
              <a:t>i</a:t>
            </a:r>
            <a:r>
              <a:rPr lang="en-US" dirty="0">
                <a:solidFill>
                  <a:srgbClr val="008000"/>
                </a:solidFill>
              </a:rPr>
              <a:t>)</a:t>
            </a:r>
            <a:r>
              <a:rPr lang="en-US" baseline="30000" dirty="0" err="1">
                <a:solidFill>
                  <a:srgbClr val="008000"/>
                </a:solidFill>
              </a:rPr>
              <a:t>T</a:t>
            </a:r>
            <a:r>
              <a:rPr lang="en-US" b="1" dirty="0" err="1">
                <a:solidFill>
                  <a:srgbClr val="008000"/>
                </a:solidFill>
              </a:rPr>
              <a:t>p</a:t>
            </a:r>
            <a:r>
              <a:rPr lang="en-US" dirty="0">
                <a:solidFill>
                  <a:srgbClr val="008000"/>
                </a:solidFill>
              </a:rPr>
              <a:t> + q -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baseline="-25000" dirty="0" err="1">
                <a:solidFill>
                  <a:srgbClr val="008000"/>
                </a:solidFill>
              </a:rPr>
              <a:t>i</a:t>
            </a: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201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Absolute Error Regression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sz="3200" dirty="0">
                <a:solidFill>
                  <a:srgbClr val="008000"/>
                </a:solidFill>
              </a:rPr>
              <a:t>Minimize </a:t>
            </a:r>
            <a:r>
              <a:rPr lang="en-US" sz="3200" dirty="0" err="1">
                <a:solidFill>
                  <a:srgbClr val="008000"/>
                </a:solidFill>
              </a:rPr>
              <a:t>Σ</a:t>
            </a:r>
            <a:r>
              <a:rPr lang="en-US" sz="3200" baseline="-25000" dirty="0" err="1">
                <a:solidFill>
                  <a:srgbClr val="008000"/>
                </a:solidFill>
              </a:rPr>
              <a:t>i</a:t>
            </a:r>
            <a:r>
              <a:rPr lang="en-US" sz="3200" dirty="0">
                <a:solidFill>
                  <a:srgbClr val="008000"/>
                </a:solidFill>
              </a:rPr>
              <a:t> |</a:t>
            </a:r>
            <a:r>
              <a:rPr lang="en-US" sz="3200" dirty="0" err="1">
                <a:solidFill>
                  <a:srgbClr val="008000"/>
                </a:solidFill>
              </a:rPr>
              <a:t>Δ</a:t>
            </a:r>
            <a:r>
              <a:rPr lang="en-US" sz="3200" baseline="-25000" dirty="0" err="1">
                <a:solidFill>
                  <a:srgbClr val="008000"/>
                </a:solidFill>
              </a:rPr>
              <a:t>i</a:t>
            </a:r>
            <a:r>
              <a:rPr lang="en-US" sz="3200" dirty="0">
                <a:solidFill>
                  <a:srgbClr val="008000"/>
                </a:solidFill>
              </a:rPr>
              <a:t>|</a:t>
            </a:r>
            <a:br>
              <a:rPr lang="en-US" sz="3200" baseline="30000" dirty="0">
                <a:solidFill>
                  <a:srgbClr val="008000"/>
                </a:solidFill>
              </a:rPr>
            </a:br>
            <a:br>
              <a:rPr lang="en-US" sz="3200" baseline="30000" dirty="0">
                <a:solidFill>
                  <a:srgbClr val="008000"/>
                </a:solidFill>
              </a:rPr>
            </a:br>
            <a:r>
              <a:rPr lang="en-US" sz="3200" baseline="30000" dirty="0">
                <a:solidFill>
                  <a:srgbClr val="008000"/>
                </a:solidFill>
              </a:rPr>
              <a:t>		</a:t>
            </a:r>
            <a:r>
              <a:rPr lang="en-US" sz="3200" dirty="0" err="1">
                <a:solidFill>
                  <a:srgbClr val="008000"/>
                </a:solidFill>
              </a:rPr>
              <a:t>s.t.</a:t>
            </a:r>
            <a:endParaRPr lang="en-US" sz="3200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For all </a:t>
            </a:r>
            <a:r>
              <a:rPr lang="en-US" dirty="0" err="1">
                <a:solidFill>
                  <a:srgbClr val="008000"/>
                </a:solidFill>
              </a:rPr>
              <a:t>i</a:t>
            </a:r>
            <a:r>
              <a:rPr lang="en-US" dirty="0">
                <a:solidFill>
                  <a:srgbClr val="008000"/>
                </a:solidFill>
              </a:rPr>
              <a:t> in {1..K}: </a:t>
            </a:r>
            <a:r>
              <a:rPr lang="en-US" dirty="0" err="1">
                <a:solidFill>
                  <a:srgbClr val="008000"/>
                </a:solidFill>
              </a:rPr>
              <a:t>Δ</a:t>
            </a:r>
            <a:r>
              <a:rPr lang="en-US" baseline="-25000" dirty="0" err="1">
                <a:solidFill>
                  <a:srgbClr val="008000"/>
                </a:solidFill>
              </a:rPr>
              <a:t>i</a:t>
            </a:r>
            <a:r>
              <a:rPr lang="en-US" dirty="0">
                <a:solidFill>
                  <a:srgbClr val="008000"/>
                </a:solidFill>
              </a:rPr>
              <a:t> = (</a:t>
            </a:r>
            <a:r>
              <a:rPr lang="en-US" b="1" dirty="0">
                <a:solidFill>
                  <a:srgbClr val="008000"/>
                </a:solidFill>
              </a:rPr>
              <a:t>x</a:t>
            </a:r>
            <a:r>
              <a:rPr lang="en-US" baseline="-25000" dirty="0">
                <a:solidFill>
                  <a:srgbClr val="008000"/>
                </a:solidFill>
              </a:rPr>
              <a:t>i</a:t>
            </a:r>
            <a:r>
              <a:rPr lang="en-US" dirty="0">
                <a:solidFill>
                  <a:srgbClr val="008000"/>
                </a:solidFill>
              </a:rPr>
              <a:t>)</a:t>
            </a:r>
            <a:r>
              <a:rPr lang="en-US" baseline="30000" dirty="0" err="1">
                <a:solidFill>
                  <a:srgbClr val="008000"/>
                </a:solidFill>
              </a:rPr>
              <a:t>T</a:t>
            </a:r>
            <a:r>
              <a:rPr lang="en-US" b="1" dirty="0" err="1">
                <a:solidFill>
                  <a:srgbClr val="008000"/>
                </a:solidFill>
              </a:rPr>
              <a:t>p</a:t>
            </a:r>
            <a:r>
              <a:rPr lang="en-US" dirty="0">
                <a:solidFill>
                  <a:srgbClr val="008000"/>
                </a:solidFill>
              </a:rPr>
              <a:t> + q -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baseline="-25000" dirty="0" err="1">
                <a:solidFill>
                  <a:srgbClr val="008000"/>
                </a:solidFill>
              </a:rPr>
              <a:t>i</a:t>
            </a: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213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Absolute Error Regression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sz="3200" dirty="0"/>
              <a:t>Equivalent to minimizing L1 norm</a:t>
            </a:r>
          </a:p>
          <a:p>
            <a:pPr marL="0" lvl="1" indent="0">
              <a:buNone/>
            </a:pPr>
            <a:r>
              <a:rPr lang="en-US" sz="3200" dirty="0">
                <a:solidFill>
                  <a:srgbClr val="008000"/>
                </a:solidFill>
              </a:rPr>
              <a:t>Minimize ||</a:t>
            </a:r>
            <a:r>
              <a:rPr lang="en-US" sz="3200" dirty="0" err="1">
                <a:solidFill>
                  <a:srgbClr val="008000"/>
                </a:solidFill>
              </a:rPr>
              <a:t>Δ</a:t>
            </a:r>
            <a:r>
              <a:rPr lang="en-US" sz="3200" dirty="0">
                <a:solidFill>
                  <a:srgbClr val="008000"/>
                </a:solidFill>
              </a:rPr>
              <a:t>||</a:t>
            </a:r>
            <a:r>
              <a:rPr lang="en-US" sz="3200" baseline="-25000" dirty="0">
                <a:solidFill>
                  <a:srgbClr val="008000"/>
                </a:solidFill>
              </a:rPr>
              <a:t>1</a:t>
            </a:r>
            <a:br>
              <a:rPr lang="en-US" sz="3200" baseline="30000" dirty="0">
                <a:solidFill>
                  <a:srgbClr val="008000"/>
                </a:solidFill>
              </a:rPr>
            </a:br>
            <a:br>
              <a:rPr lang="en-US" sz="3200" baseline="30000" dirty="0">
                <a:solidFill>
                  <a:srgbClr val="008000"/>
                </a:solidFill>
              </a:rPr>
            </a:br>
            <a:r>
              <a:rPr lang="en-US" sz="3200" baseline="30000" dirty="0">
                <a:solidFill>
                  <a:srgbClr val="008000"/>
                </a:solidFill>
              </a:rPr>
              <a:t>		</a:t>
            </a:r>
            <a:r>
              <a:rPr lang="en-US" sz="3200" dirty="0" err="1">
                <a:solidFill>
                  <a:srgbClr val="008000"/>
                </a:solidFill>
              </a:rPr>
              <a:t>s.t.</a:t>
            </a:r>
            <a:endParaRPr lang="en-US" sz="3200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For all </a:t>
            </a:r>
            <a:r>
              <a:rPr lang="en-US" dirty="0" err="1">
                <a:solidFill>
                  <a:srgbClr val="008000"/>
                </a:solidFill>
              </a:rPr>
              <a:t>i</a:t>
            </a:r>
            <a:r>
              <a:rPr lang="en-US" dirty="0">
                <a:solidFill>
                  <a:srgbClr val="008000"/>
                </a:solidFill>
              </a:rPr>
              <a:t> in {1..K}: </a:t>
            </a:r>
            <a:r>
              <a:rPr lang="en-US" dirty="0" err="1">
                <a:solidFill>
                  <a:srgbClr val="008000"/>
                </a:solidFill>
              </a:rPr>
              <a:t>Δ</a:t>
            </a:r>
            <a:r>
              <a:rPr lang="en-US" baseline="-25000" dirty="0" err="1">
                <a:solidFill>
                  <a:srgbClr val="008000"/>
                </a:solidFill>
              </a:rPr>
              <a:t>i</a:t>
            </a:r>
            <a:r>
              <a:rPr lang="en-US" dirty="0">
                <a:solidFill>
                  <a:srgbClr val="008000"/>
                </a:solidFill>
              </a:rPr>
              <a:t> = (</a:t>
            </a:r>
            <a:r>
              <a:rPr lang="en-US" b="1" dirty="0">
                <a:solidFill>
                  <a:srgbClr val="008000"/>
                </a:solidFill>
              </a:rPr>
              <a:t>x</a:t>
            </a:r>
            <a:r>
              <a:rPr lang="en-US" baseline="-25000" dirty="0">
                <a:solidFill>
                  <a:srgbClr val="008000"/>
                </a:solidFill>
              </a:rPr>
              <a:t>i</a:t>
            </a:r>
            <a:r>
              <a:rPr lang="en-US" dirty="0">
                <a:solidFill>
                  <a:srgbClr val="008000"/>
                </a:solidFill>
              </a:rPr>
              <a:t>)</a:t>
            </a:r>
            <a:r>
              <a:rPr lang="en-US" baseline="30000" dirty="0" err="1">
                <a:solidFill>
                  <a:srgbClr val="008000"/>
                </a:solidFill>
              </a:rPr>
              <a:t>T</a:t>
            </a:r>
            <a:r>
              <a:rPr lang="en-US" b="1" dirty="0" err="1">
                <a:solidFill>
                  <a:srgbClr val="008000"/>
                </a:solidFill>
              </a:rPr>
              <a:t>p</a:t>
            </a:r>
            <a:r>
              <a:rPr lang="en-US" dirty="0">
                <a:solidFill>
                  <a:srgbClr val="008000"/>
                </a:solidFill>
              </a:rPr>
              <a:t> + q -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baseline="-25000" dirty="0" err="1">
                <a:solidFill>
                  <a:srgbClr val="008000"/>
                </a:solidFill>
              </a:rPr>
              <a:t>i</a:t>
            </a: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670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D5E4C-83D4-1D94-F0C7-5828DD5CB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Regression [</a:t>
            </a:r>
            <a:r>
              <a:rPr lang="en-US" dirty="0" err="1"/>
              <a:t>contd</a:t>
            </a:r>
            <a:r>
              <a:rPr lang="en-US" dirty="0"/>
              <a:t>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2FD5C-DFE2-6459-C601-A01E4CA17E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In class, we saw how to solve both versions of these using excel for a simple example.</a:t>
            </a:r>
          </a:p>
          <a:p>
            <a:pPr lvl="1"/>
            <a:r>
              <a:rPr lang="en-US" dirty="0"/>
              <a:t>For the L1 norm, we reduced it to a LP by using auxiliary variables.</a:t>
            </a:r>
          </a:p>
          <a:p>
            <a:pPr lvl="1"/>
            <a:r>
              <a:rPr lang="en-US" dirty="0"/>
              <a:t>For the square error, we solved it using a non-linear solver, but we have no idea why it works for this quadratic objective</a:t>
            </a:r>
          </a:p>
          <a:p>
            <a:r>
              <a:rPr lang="en-US" dirty="0"/>
              <a:t>This class and next:</a:t>
            </a:r>
          </a:p>
          <a:p>
            <a:pPr lvl="1"/>
            <a:r>
              <a:rPr lang="en-US" dirty="0"/>
              <a:t>We will first see how to solve these using python, so we can get a head start on the HW</a:t>
            </a:r>
          </a:p>
          <a:p>
            <a:pPr lvl="1"/>
            <a:r>
              <a:rPr lang="en-US" dirty="0"/>
              <a:t>We will see (with a certain amount of formalism) a general case of quadratic objectives</a:t>
            </a:r>
          </a:p>
          <a:p>
            <a:pPr lvl="1"/>
            <a:r>
              <a:rPr lang="en-US" dirty="0"/>
              <a:t>We will see (with a wave of the hand) why we can just use the L1 norm formulation in the objective function without auxiliary variables</a:t>
            </a:r>
          </a:p>
          <a:p>
            <a:endParaRPr lang="en-US" dirty="0"/>
          </a:p>
          <a:p>
            <a:endParaRPr lang="en-US" dirty="0">
              <a:solidFill>
                <a:srgbClr val="00B050"/>
              </a:solidFill>
            </a:endParaRP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678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Folding in the intercept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sz="3200" dirty="0">
                <a:solidFill>
                  <a:srgbClr val="008000"/>
                </a:solidFill>
              </a:rPr>
              <a:t>Minimize </a:t>
            </a:r>
            <a:r>
              <a:rPr lang="en-US" sz="3200" dirty="0" err="1">
                <a:solidFill>
                  <a:srgbClr val="008000"/>
                </a:solidFill>
              </a:rPr>
              <a:t>Σ</a:t>
            </a:r>
            <a:r>
              <a:rPr lang="en-US" sz="3200" baseline="-25000" dirty="0" err="1">
                <a:solidFill>
                  <a:srgbClr val="008000"/>
                </a:solidFill>
              </a:rPr>
              <a:t>i</a:t>
            </a:r>
            <a:r>
              <a:rPr lang="en-US" sz="3200" dirty="0">
                <a:solidFill>
                  <a:srgbClr val="008000"/>
                </a:solidFill>
              </a:rPr>
              <a:t> (</a:t>
            </a:r>
            <a:r>
              <a:rPr lang="en-US" sz="3200" dirty="0" err="1">
                <a:solidFill>
                  <a:srgbClr val="008000"/>
                </a:solidFill>
              </a:rPr>
              <a:t>Δ</a:t>
            </a:r>
            <a:r>
              <a:rPr lang="en-US" sz="3200" baseline="-25000" dirty="0" err="1">
                <a:solidFill>
                  <a:srgbClr val="008000"/>
                </a:solidFill>
              </a:rPr>
              <a:t>i</a:t>
            </a:r>
            <a:r>
              <a:rPr lang="en-US" sz="3200" dirty="0">
                <a:solidFill>
                  <a:srgbClr val="008000"/>
                </a:solidFill>
              </a:rPr>
              <a:t>)</a:t>
            </a:r>
            <a:r>
              <a:rPr lang="en-US" sz="3200" baseline="30000" dirty="0">
                <a:solidFill>
                  <a:srgbClr val="008000"/>
                </a:solidFill>
              </a:rPr>
              <a:t>2</a:t>
            </a:r>
            <a:br>
              <a:rPr lang="en-US" sz="3200" baseline="30000" dirty="0">
                <a:solidFill>
                  <a:srgbClr val="008000"/>
                </a:solidFill>
              </a:rPr>
            </a:br>
            <a:br>
              <a:rPr lang="en-US" sz="3200" baseline="30000" dirty="0">
                <a:solidFill>
                  <a:srgbClr val="008000"/>
                </a:solidFill>
              </a:rPr>
            </a:br>
            <a:r>
              <a:rPr lang="en-US" sz="3200" baseline="30000" dirty="0">
                <a:solidFill>
                  <a:srgbClr val="008000"/>
                </a:solidFill>
              </a:rPr>
              <a:t>		</a:t>
            </a:r>
            <a:r>
              <a:rPr lang="en-US" sz="3200" dirty="0" err="1">
                <a:solidFill>
                  <a:srgbClr val="008000"/>
                </a:solidFill>
              </a:rPr>
              <a:t>s.t.</a:t>
            </a:r>
            <a:endParaRPr lang="en-US" sz="3200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For all </a:t>
            </a:r>
            <a:r>
              <a:rPr lang="en-US" dirty="0" err="1">
                <a:solidFill>
                  <a:srgbClr val="008000"/>
                </a:solidFill>
              </a:rPr>
              <a:t>i</a:t>
            </a:r>
            <a:r>
              <a:rPr lang="en-US" dirty="0">
                <a:solidFill>
                  <a:srgbClr val="008000"/>
                </a:solidFill>
              </a:rPr>
              <a:t> in {1..K}: </a:t>
            </a:r>
            <a:r>
              <a:rPr lang="en-US" dirty="0" err="1">
                <a:solidFill>
                  <a:srgbClr val="008000"/>
                </a:solidFill>
              </a:rPr>
              <a:t>Δ</a:t>
            </a:r>
            <a:r>
              <a:rPr lang="en-US" baseline="-25000" dirty="0" err="1">
                <a:solidFill>
                  <a:srgbClr val="008000"/>
                </a:solidFill>
              </a:rPr>
              <a:t>i</a:t>
            </a:r>
            <a:r>
              <a:rPr lang="en-US" dirty="0">
                <a:solidFill>
                  <a:srgbClr val="008000"/>
                </a:solidFill>
              </a:rPr>
              <a:t> = (</a:t>
            </a:r>
            <a:r>
              <a:rPr lang="en-US" b="1" dirty="0">
                <a:solidFill>
                  <a:srgbClr val="008000"/>
                </a:solidFill>
              </a:rPr>
              <a:t>x</a:t>
            </a:r>
            <a:r>
              <a:rPr lang="en-US" baseline="-25000" dirty="0">
                <a:solidFill>
                  <a:srgbClr val="008000"/>
                </a:solidFill>
              </a:rPr>
              <a:t>i</a:t>
            </a:r>
            <a:r>
              <a:rPr lang="en-US" dirty="0">
                <a:solidFill>
                  <a:srgbClr val="008000"/>
                </a:solidFill>
              </a:rPr>
              <a:t>)</a:t>
            </a:r>
            <a:r>
              <a:rPr lang="en-US" baseline="30000" dirty="0" err="1">
                <a:solidFill>
                  <a:srgbClr val="008000"/>
                </a:solidFill>
              </a:rPr>
              <a:t>T</a:t>
            </a:r>
            <a:r>
              <a:rPr lang="en-US" b="1" dirty="0" err="1">
                <a:solidFill>
                  <a:srgbClr val="008000"/>
                </a:solidFill>
              </a:rPr>
              <a:t>p</a:t>
            </a:r>
            <a:r>
              <a:rPr lang="en-US" dirty="0">
                <a:solidFill>
                  <a:srgbClr val="008000"/>
                </a:solidFill>
              </a:rPr>
              <a:t> + q -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baseline="-25000" dirty="0" err="1">
                <a:solidFill>
                  <a:srgbClr val="008000"/>
                </a:solidFill>
              </a:rPr>
              <a:t>i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/>
              <a:t>Can simplify this further. Let </a:t>
            </a:r>
            <a:r>
              <a:rPr lang="en-US" b="1" dirty="0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</a:t>
            </a:r>
            <a:r>
              <a:rPr lang="en-US" dirty="0"/>
              <a:t>denote the </a:t>
            </a:r>
            <a:r>
              <a:rPr lang="en-US" dirty="0">
                <a:solidFill>
                  <a:srgbClr val="008000"/>
                </a:solidFill>
              </a:rPr>
              <a:t>d × K </a:t>
            </a:r>
            <a:r>
              <a:rPr lang="en-US" dirty="0"/>
              <a:t>matrix obtained from all the </a:t>
            </a:r>
            <a:r>
              <a:rPr lang="en-US" b="1" dirty="0">
                <a:solidFill>
                  <a:srgbClr val="008000"/>
                </a:solidFill>
              </a:rPr>
              <a:t>x</a:t>
            </a:r>
            <a:r>
              <a:rPr lang="en-US" baseline="-25000" dirty="0">
                <a:solidFill>
                  <a:srgbClr val="008000"/>
                </a:solidFill>
              </a:rPr>
              <a:t>i</a:t>
            </a:r>
            <a:r>
              <a:rPr lang="en-US" dirty="0">
                <a:solidFill>
                  <a:srgbClr val="008000"/>
                </a:solidFill>
              </a:rPr>
              <a:t> </a:t>
            </a:r>
            <a:r>
              <a:rPr lang="en-US" dirty="0"/>
              <a:t>’s: </a:t>
            </a:r>
            <a:r>
              <a:rPr lang="en-US" b="1" dirty="0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= (</a:t>
            </a:r>
            <a:r>
              <a:rPr lang="en-US" b="1" dirty="0">
                <a:solidFill>
                  <a:srgbClr val="008000"/>
                </a:solidFill>
              </a:rPr>
              <a:t>x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>
                <a:solidFill>
                  <a:srgbClr val="008000"/>
                </a:solidFill>
              </a:rPr>
              <a:t>  </a:t>
            </a:r>
            <a:r>
              <a:rPr lang="en-US" b="1" dirty="0">
                <a:solidFill>
                  <a:srgbClr val="008000"/>
                </a:solidFill>
              </a:rPr>
              <a:t>x</a:t>
            </a:r>
            <a:r>
              <a:rPr lang="en-US" baseline="-25000" dirty="0">
                <a:solidFill>
                  <a:srgbClr val="008000"/>
                </a:solidFill>
              </a:rPr>
              <a:t>2  </a:t>
            </a:r>
            <a:r>
              <a:rPr lang="en-US" baseline="30000" dirty="0">
                <a:solidFill>
                  <a:srgbClr val="008000"/>
                </a:solidFill>
              </a:rPr>
              <a:t>…</a:t>
            </a:r>
            <a:r>
              <a:rPr lang="en-US" dirty="0">
                <a:solidFill>
                  <a:srgbClr val="008000"/>
                </a:solidFill>
              </a:rPr>
              <a:t> </a:t>
            </a:r>
            <a:r>
              <a:rPr lang="en-US" b="1" dirty="0" err="1">
                <a:solidFill>
                  <a:srgbClr val="008000"/>
                </a:solidFill>
              </a:rPr>
              <a:t>x</a:t>
            </a:r>
            <a:r>
              <a:rPr lang="en-US" baseline="-25000" dirty="0" err="1">
                <a:solidFill>
                  <a:srgbClr val="008000"/>
                </a:solidFill>
              </a:rPr>
              <a:t>K</a:t>
            </a:r>
            <a:r>
              <a:rPr lang="en-US" dirty="0">
                <a:solidFill>
                  <a:srgbClr val="008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17263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Folding in the intercept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sz="3200" dirty="0"/>
              <a:t>QP: </a:t>
            </a:r>
            <a:r>
              <a:rPr lang="en-US" sz="3200" dirty="0">
                <a:solidFill>
                  <a:srgbClr val="008000"/>
                </a:solidFill>
              </a:rPr>
              <a:t>Minimize </a:t>
            </a:r>
            <a:r>
              <a:rPr lang="en-US" sz="3200" dirty="0" err="1">
                <a:solidFill>
                  <a:srgbClr val="008000"/>
                </a:solidFill>
              </a:rPr>
              <a:t>Σ</a:t>
            </a:r>
            <a:r>
              <a:rPr lang="en-US" sz="3200" baseline="-25000" dirty="0" err="1">
                <a:solidFill>
                  <a:srgbClr val="008000"/>
                </a:solidFill>
              </a:rPr>
              <a:t>i</a:t>
            </a:r>
            <a:r>
              <a:rPr lang="en-US" sz="3200" dirty="0">
                <a:solidFill>
                  <a:srgbClr val="008000"/>
                </a:solidFill>
              </a:rPr>
              <a:t> (</a:t>
            </a:r>
            <a:r>
              <a:rPr lang="en-US" sz="3200" dirty="0" err="1">
                <a:solidFill>
                  <a:srgbClr val="008000"/>
                </a:solidFill>
              </a:rPr>
              <a:t>Δ</a:t>
            </a:r>
            <a:r>
              <a:rPr lang="en-US" sz="3200" baseline="-25000" dirty="0" err="1">
                <a:solidFill>
                  <a:srgbClr val="008000"/>
                </a:solidFill>
              </a:rPr>
              <a:t>i</a:t>
            </a:r>
            <a:r>
              <a:rPr lang="en-US" sz="3200" dirty="0">
                <a:solidFill>
                  <a:srgbClr val="008000"/>
                </a:solidFill>
              </a:rPr>
              <a:t>)</a:t>
            </a:r>
            <a:r>
              <a:rPr lang="en-US" sz="3200" baseline="30000" dirty="0">
                <a:solidFill>
                  <a:srgbClr val="008000"/>
                </a:solidFill>
              </a:rPr>
              <a:t>2</a:t>
            </a:r>
            <a:br>
              <a:rPr lang="en-US" sz="3200" baseline="30000" dirty="0">
                <a:solidFill>
                  <a:srgbClr val="008000"/>
                </a:solidFill>
              </a:rPr>
            </a:br>
            <a:br>
              <a:rPr lang="en-US" sz="3200" baseline="30000" dirty="0">
                <a:solidFill>
                  <a:srgbClr val="008000"/>
                </a:solidFill>
              </a:rPr>
            </a:br>
            <a:r>
              <a:rPr lang="en-US" sz="3200" baseline="30000" dirty="0">
                <a:solidFill>
                  <a:srgbClr val="008000"/>
                </a:solidFill>
              </a:rPr>
              <a:t>		</a:t>
            </a:r>
            <a:r>
              <a:rPr lang="en-US" sz="3200" dirty="0" err="1">
                <a:solidFill>
                  <a:srgbClr val="008000"/>
                </a:solidFill>
              </a:rPr>
              <a:t>s.t.</a:t>
            </a:r>
            <a:endParaRPr lang="en-US" sz="3200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For all </a:t>
            </a:r>
            <a:r>
              <a:rPr lang="en-US" dirty="0" err="1">
                <a:solidFill>
                  <a:srgbClr val="008000"/>
                </a:solidFill>
              </a:rPr>
              <a:t>i</a:t>
            </a:r>
            <a:r>
              <a:rPr lang="en-US" dirty="0">
                <a:solidFill>
                  <a:srgbClr val="008000"/>
                </a:solidFill>
              </a:rPr>
              <a:t> in {1..K}: </a:t>
            </a:r>
            <a:r>
              <a:rPr lang="en-US" dirty="0" err="1">
                <a:solidFill>
                  <a:srgbClr val="008000"/>
                </a:solidFill>
              </a:rPr>
              <a:t>Δ</a:t>
            </a:r>
            <a:r>
              <a:rPr lang="en-US" baseline="-25000" dirty="0" err="1">
                <a:solidFill>
                  <a:srgbClr val="008000"/>
                </a:solidFill>
              </a:rPr>
              <a:t>i</a:t>
            </a:r>
            <a:r>
              <a:rPr lang="en-US" dirty="0">
                <a:solidFill>
                  <a:srgbClr val="008000"/>
                </a:solidFill>
              </a:rPr>
              <a:t> = (</a:t>
            </a:r>
            <a:r>
              <a:rPr lang="en-US" b="1" dirty="0">
                <a:solidFill>
                  <a:srgbClr val="008000"/>
                </a:solidFill>
              </a:rPr>
              <a:t>x</a:t>
            </a:r>
            <a:r>
              <a:rPr lang="en-US" baseline="-25000" dirty="0">
                <a:solidFill>
                  <a:srgbClr val="008000"/>
                </a:solidFill>
              </a:rPr>
              <a:t>i</a:t>
            </a:r>
            <a:r>
              <a:rPr lang="en-US" dirty="0">
                <a:solidFill>
                  <a:srgbClr val="008000"/>
                </a:solidFill>
              </a:rPr>
              <a:t>)</a:t>
            </a:r>
            <a:r>
              <a:rPr lang="en-US" baseline="30000" dirty="0" err="1">
                <a:solidFill>
                  <a:srgbClr val="008000"/>
                </a:solidFill>
              </a:rPr>
              <a:t>T</a:t>
            </a:r>
            <a:r>
              <a:rPr lang="en-US" b="1" dirty="0" err="1">
                <a:solidFill>
                  <a:srgbClr val="008000"/>
                </a:solidFill>
              </a:rPr>
              <a:t>p</a:t>
            </a:r>
            <a:r>
              <a:rPr lang="en-US" dirty="0">
                <a:solidFill>
                  <a:srgbClr val="008000"/>
                </a:solidFill>
              </a:rPr>
              <a:t> + q -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baseline="-25000" dirty="0" err="1">
                <a:solidFill>
                  <a:srgbClr val="008000"/>
                </a:solidFill>
              </a:rPr>
              <a:t>i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/>
              <a:t>Can simplify this further. Let </a:t>
            </a:r>
            <a:r>
              <a:rPr lang="en-US" b="1" dirty="0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</a:t>
            </a:r>
            <a:r>
              <a:rPr lang="en-US" dirty="0"/>
              <a:t>denote the </a:t>
            </a:r>
            <a:r>
              <a:rPr lang="en-US" dirty="0">
                <a:solidFill>
                  <a:srgbClr val="008000"/>
                </a:solidFill>
              </a:rPr>
              <a:t>d × K </a:t>
            </a:r>
            <a:r>
              <a:rPr lang="en-US" dirty="0"/>
              <a:t>matrix obtained from all the </a:t>
            </a:r>
            <a:r>
              <a:rPr lang="en-US" b="1" dirty="0">
                <a:solidFill>
                  <a:srgbClr val="008000"/>
                </a:solidFill>
              </a:rPr>
              <a:t>x</a:t>
            </a:r>
            <a:r>
              <a:rPr lang="en-US" baseline="-25000" dirty="0">
                <a:solidFill>
                  <a:srgbClr val="008000"/>
                </a:solidFill>
              </a:rPr>
              <a:t>i</a:t>
            </a:r>
            <a:r>
              <a:rPr lang="en-US" dirty="0">
                <a:solidFill>
                  <a:srgbClr val="008000"/>
                </a:solidFill>
              </a:rPr>
              <a:t> </a:t>
            </a:r>
            <a:r>
              <a:rPr lang="en-US" dirty="0"/>
              <a:t>’s: </a:t>
            </a:r>
            <a:r>
              <a:rPr lang="en-US" b="1" dirty="0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= (</a:t>
            </a:r>
            <a:r>
              <a:rPr lang="en-US" b="1" dirty="0">
                <a:solidFill>
                  <a:srgbClr val="008000"/>
                </a:solidFill>
              </a:rPr>
              <a:t>x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>
                <a:solidFill>
                  <a:srgbClr val="008000"/>
                </a:solidFill>
              </a:rPr>
              <a:t>  </a:t>
            </a:r>
            <a:r>
              <a:rPr lang="en-US" b="1" dirty="0">
                <a:solidFill>
                  <a:srgbClr val="008000"/>
                </a:solidFill>
              </a:rPr>
              <a:t>x</a:t>
            </a:r>
            <a:r>
              <a:rPr lang="en-US" baseline="-25000" dirty="0">
                <a:solidFill>
                  <a:srgbClr val="008000"/>
                </a:solidFill>
              </a:rPr>
              <a:t>2  </a:t>
            </a:r>
            <a:r>
              <a:rPr lang="en-US" baseline="30000" dirty="0">
                <a:solidFill>
                  <a:srgbClr val="008000"/>
                </a:solidFill>
              </a:rPr>
              <a:t>…</a:t>
            </a:r>
            <a:r>
              <a:rPr lang="en-US" dirty="0">
                <a:solidFill>
                  <a:srgbClr val="008000"/>
                </a:solidFill>
              </a:rPr>
              <a:t> </a:t>
            </a:r>
            <a:r>
              <a:rPr lang="en-US" b="1" dirty="0" err="1">
                <a:solidFill>
                  <a:srgbClr val="008000"/>
                </a:solidFill>
              </a:rPr>
              <a:t>x</a:t>
            </a:r>
            <a:r>
              <a:rPr lang="en-US" baseline="-25000" dirty="0" err="1">
                <a:solidFill>
                  <a:srgbClr val="008000"/>
                </a:solidFill>
              </a:rPr>
              <a:t>K</a:t>
            </a:r>
            <a:r>
              <a:rPr lang="en-US" dirty="0">
                <a:solidFill>
                  <a:srgbClr val="008000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/>
              <a:t>Let </a:t>
            </a:r>
            <a:r>
              <a:rPr lang="en-US" b="1" dirty="0">
                <a:solidFill>
                  <a:srgbClr val="008000"/>
                </a:solidFill>
              </a:rPr>
              <a:t>e</a:t>
            </a:r>
            <a:r>
              <a:rPr lang="en-US" dirty="0"/>
              <a:t> denote a </a:t>
            </a:r>
            <a:r>
              <a:rPr lang="en-US" dirty="0">
                <a:solidFill>
                  <a:srgbClr val="008000"/>
                </a:solidFill>
              </a:rPr>
              <a:t>K </a:t>
            </a:r>
            <a:r>
              <a:rPr lang="en-US" baseline="-25000" dirty="0">
                <a:solidFill>
                  <a:srgbClr val="008000"/>
                </a:solidFill>
              </a:rPr>
              <a:t> </a:t>
            </a:r>
            <a:r>
              <a:rPr lang="en-US" dirty="0">
                <a:solidFill>
                  <a:srgbClr val="008000"/>
                </a:solidFill>
              </a:rPr>
              <a:t>×  1 </a:t>
            </a:r>
            <a:r>
              <a:rPr lang="en-US" dirty="0"/>
              <a:t>vector of all </a:t>
            </a:r>
            <a:r>
              <a:rPr lang="en-US" dirty="0">
                <a:solidFill>
                  <a:srgbClr val="008000"/>
                </a:solidFill>
              </a:rPr>
              <a:t>1</a:t>
            </a:r>
            <a:r>
              <a:rPr lang="en-US" dirty="0"/>
              <a:t>’s</a:t>
            </a:r>
          </a:p>
        </p:txBody>
      </p:sp>
    </p:spTree>
    <p:extLst>
      <p:ext uri="{BB962C8B-B14F-4D97-AF65-F5344CB8AC3E}">
        <p14:creationId xmlns:p14="http://schemas.microsoft.com/office/powerpoint/2010/main" val="1377399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Folding in the intercept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sz="3200" dirty="0"/>
              <a:t>QP: </a:t>
            </a:r>
            <a:r>
              <a:rPr lang="en-US" sz="3200" dirty="0">
                <a:solidFill>
                  <a:srgbClr val="008000"/>
                </a:solidFill>
              </a:rPr>
              <a:t>Minimize </a:t>
            </a:r>
            <a:r>
              <a:rPr lang="en-US" sz="3200" b="1" dirty="0">
                <a:solidFill>
                  <a:srgbClr val="008000"/>
                </a:solidFill>
              </a:rPr>
              <a:t>Δ</a:t>
            </a:r>
            <a:r>
              <a:rPr lang="en-US" sz="3200" baseline="30000" dirty="0">
                <a:solidFill>
                  <a:srgbClr val="008000"/>
                </a:solidFill>
              </a:rPr>
              <a:t>T</a:t>
            </a:r>
            <a:r>
              <a:rPr lang="en-US" sz="3200" b="1" dirty="0">
                <a:solidFill>
                  <a:srgbClr val="008000"/>
                </a:solidFill>
              </a:rPr>
              <a:t>Δ</a:t>
            </a:r>
            <a:r>
              <a:rPr lang="en-US" sz="3200" dirty="0">
                <a:solidFill>
                  <a:srgbClr val="008000"/>
                </a:solidFill>
              </a:rPr>
              <a:t>  (or ||</a:t>
            </a:r>
            <a:r>
              <a:rPr lang="en-US" sz="3200" b="1" dirty="0" err="1">
                <a:solidFill>
                  <a:srgbClr val="008000"/>
                </a:solidFill>
              </a:rPr>
              <a:t>Δ</a:t>
            </a:r>
            <a:r>
              <a:rPr lang="en-US" sz="3200" dirty="0">
                <a:solidFill>
                  <a:srgbClr val="008000"/>
                </a:solidFill>
              </a:rPr>
              <a:t> ||</a:t>
            </a:r>
            <a:r>
              <a:rPr lang="en-US" sz="3200" baseline="-25000" dirty="0">
                <a:solidFill>
                  <a:srgbClr val="008000"/>
                </a:solidFill>
              </a:rPr>
              <a:t>1</a:t>
            </a:r>
            <a:r>
              <a:rPr lang="en-US" sz="3200" dirty="0">
                <a:solidFill>
                  <a:srgbClr val="008000"/>
                </a:solidFill>
              </a:rPr>
              <a:t>)</a:t>
            </a:r>
            <a:br>
              <a:rPr lang="en-US" sz="3200" baseline="30000" dirty="0">
                <a:solidFill>
                  <a:srgbClr val="008000"/>
                </a:solidFill>
              </a:rPr>
            </a:br>
            <a:r>
              <a:rPr lang="en-US" sz="3200" baseline="30000" dirty="0">
                <a:solidFill>
                  <a:srgbClr val="008000"/>
                </a:solidFill>
              </a:rPr>
              <a:t>	</a:t>
            </a:r>
          </a:p>
          <a:p>
            <a:pPr marL="0" lvl="1" indent="0">
              <a:buNone/>
            </a:pPr>
            <a:r>
              <a:rPr lang="en-US" sz="3200" baseline="30000" dirty="0">
                <a:solidFill>
                  <a:srgbClr val="008000"/>
                </a:solidFill>
              </a:rPr>
              <a:t>	</a:t>
            </a:r>
            <a:r>
              <a:rPr lang="en-US" sz="3200" dirty="0" err="1">
                <a:solidFill>
                  <a:srgbClr val="008000"/>
                </a:solidFill>
              </a:rPr>
              <a:t>s.t.</a:t>
            </a:r>
            <a:endParaRPr lang="en-US" sz="3200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</a:t>
            </a:r>
            <a:r>
              <a:rPr lang="en-US" b="1" dirty="0" err="1">
                <a:solidFill>
                  <a:srgbClr val="008000"/>
                </a:solidFill>
              </a:rPr>
              <a:t>Δ</a:t>
            </a:r>
            <a:r>
              <a:rPr lang="en-US" dirty="0">
                <a:solidFill>
                  <a:srgbClr val="008000"/>
                </a:solidFill>
              </a:rPr>
              <a:t> = </a:t>
            </a:r>
            <a:r>
              <a:rPr lang="en-US" b="1" dirty="0" err="1">
                <a:solidFill>
                  <a:srgbClr val="008000"/>
                </a:solidFill>
              </a:rPr>
              <a:t>X</a:t>
            </a:r>
            <a:r>
              <a:rPr lang="en-US" baseline="30000" dirty="0" err="1">
                <a:solidFill>
                  <a:srgbClr val="008000"/>
                </a:solidFill>
              </a:rPr>
              <a:t>T</a:t>
            </a:r>
            <a:r>
              <a:rPr lang="en-US" b="1" dirty="0" err="1">
                <a:solidFill>
                  <a:srgbClr val="008000"/>
                </a:solidFill>
              </a:rPr>
              <a:t>p</a:t>
            </a:r>
            <a:r>
              <a:rPr lang="en-US" dirty="0">
                <a:solidFill>
                  <a:srgbClr val="008000"/>
                </a:solidFill>
              </a:rPr>
              <a:t> + </a:t>
            </a:r>
            <a:r>
              <a:rPr lang="en-US" dirty="0" err="1">
                <a:solidFill>
                  <a:srgbClr val="008000"/>
                </a:solidFill>
              </a:rPr>
              <a:t>q</a:t>
            </a:r>
            <a:r>
              <a:rPr lang="en-US" b="1" dirty="0" err="1">
                <a:solidFill>
                  <a:srgbClr val="008000"/>
                </a:solidFill>
              </a:rPr>
              <a:t>e</a:t>
            </a:r>
            <a:r>
              <a:rPr lang="en-US" dirty="0">
                <a:solidFill>
                  <a:srgbClr val="008000"/>
                </a:solidFill>
              </a:rPr>
              <a:t> – </a:t>
            </a:r>
            <a:r>
              <a:rPr lang="en-US" b="1" dirty="0">
                <a:solidFill>
                  <a:srgbClr val="008000"/>
                </a:solidFill>
              </a:rPr>
              <a:t>y</a:t>
            </a:r>
          </a:p>
          <a:p>
            <a:pPr marL="0" indent="0">
              <a:buNone/>
            </a:pPr>
            <a:endParaRPr lang="en-US" b="1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sz="3200" dirty="0"/>
              <a:t>But now we can just add the column </a:t>
            </a:r>
            <a:r>
              <a:rPr lang="en-US" b="1" dirty="0">
                <a:solidFill>
                  <a:srgbClr val="008000"/>
                </a:solidFill>
              </a:rPr>
              <a:t>e</a:t>
            </a:r>
            <a:r>
              <a:rPr lang="en-US" sz="3200" dirty="0"/>
              <a:t> to </a:t>
            </a:r>
            <a:r>
              <a:rPr lang="en-US" b="1" dirty="0">
                <a:solidFill>
                  <a:srgbClr val="008000"/>
                </a:solidFill>
              </a:rPr>
              <a:t>X</a:t>
            </a:r>
            <a:r>
              <a:rPr lang="en-US" sz="3200" dirty="0"/>
              <a:t> and pretend that we have just one </a:t>
            </a:r>
            <a:r>
              <a:rPr lang="en-US" dirty="0">
                <a:solidFill>
                  <a:srgbClr val="008000"/>
                </a:solidFill>
              </a:rPr>
              <a:t>(d+1)</a:t>
            </a:r>
            <a:r>
              <a:rPr lang="en-US" sz="3200" dirty="0"/>
              <a:t>-dimensional variable </a:t>
            </a:r>
            <a:r>
              <a:rPr lang="en-US" b="1" dirty="0">
                <a:solidFill>
                  <a:srgbClr val="008000"/>
                </a:solidFill>
              </a:rPr>
              <a:t>p</a:t>
            </a:r>
          </a:p>
          <a:p>
            <a:pPr marL="0" indent="0">
              <a:buNone/>
            </a:pP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496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quadratic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		</a:t>
            </a:r>
            <a:r>
              <a:rPr lang="en-US" dirty="0">
                <a:solidFill>
                  <a:srgbClr val="008000"/>
                </a:solidFill>
              </a:rPr>
              <a:t>Minimize (x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>
                <a:solidFill>
                  <a:srgbClr val="008000"/>
                </a:solidFill>
              </a:rPr>
              <a:t>)</a:t>
            </a:r>
            <a:r>
              <a:rPr lang="en-US" baseline="30000" dirty="0">
                <a:solidFill>
                  <a:srgbClr val="008000"/>
                </a:solidFill>
              </a:rPr>
              <a:t>2</a:t>
            </a:r>
            <a:endParaRPr lang="en-US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r>
              <a:rPr lang="en-US" dirty="0"/>
              <a:t>			</a:t>
            </a:r>
            <a:r>
              <a:rPr lang="en-US" dirty="0">
                <a:solidFill>
                  <a:srgbClr val="008000"/>
                </a:solidFill>
              </a:rPr>
              <a:t>-x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>
                <a:solidFill>
                  <a:srgbClr val="008000"/>
                </a:solidFill>
              </a:rPr>
              <a:t> + x</a:t>
            </a:r>
            <a:r>
              <a:rPr lang="en-US" baseline="-25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 ≥ 3</a:t>
            </a:r>
          </a:p>
          <a:p>
            <a:pPr>
              <a:buNone/>
            </a:pPr>
            <a:r>
              <a:rPr lang="en-US" dirty="0"/>
              <a:t>			</a:t>
            </a:r>
            <a:r>
              <a:rPr lang="en-US" dirty="0">
                <a:solidFill>
                  <a:srgbClr val="008000"/>
                </a:solidFill>
              </a:rPr>
              <a:t>-x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>
                <a:solidFill>
                  <a:srgbClr val="008000"/>
                </a:solidFill>
              </a:rPr>
              <a:t> – x</a:t>
            </a:r>
            <a:r>
              <a:rPr lang="en-US" baseline="-25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 ≥ -2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quadratic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		</a:t>
            </a:r>
            <a:r>
              <a:rPr lang="en-US" dirty="0">
                <a:solidFill>
                  <a:srgbClr val="008000"/>
                </a:solidFill>
              </a:rPr>
              <a:t>Minimize (x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>
                <a:solidFill>
                  <a:srgbClr val="008000"/>
                </a:solidFill>
              </a:rPr>
              <a:t>)</a:t>
            </a:r>
            <a:r>
              <a:rPr lang="en-US" baseline="30000" dirty="0">
                <a:solidFill>
                  <a:srgbClr val="008000"/>
                </a:solidFill>
              </a:rPr>
              <a:t>2</a:t>
            </a:r>
            <a:endParaRPr lang="en-US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r>
              <a:rPr lang="en-US" dirty="0"/>
              <a:t>			</a:t>
            </a:r>
            <a:r>
              <a:rPr lang="en-US" dirty="0">
                <a:solidFill>
                  <a:srgbClr val="008000"/>
                </a:solidFill>
              </a:rPr>
              <a:t>-x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>
                <a:solidFill>
                  <a:srgbClr val="008000"/>
                </a:solidFill>
              </a:rPr>
              <a:t> + x</a:t>
            </a:r>
            <a:r>
              <a:rPr lang="en-US" baseline="-25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 ≥ 3</a:t>
            </a:r>
          </a:p>
          <a:p>
            <a:pPr>
              <a:buNone/>
            </a:pPr>
            <a:r>
              <a:rPr lang="en-US" dirty="0"/>
              <a:t>			</a:t>
            </a:r>
            <a:r>
              <a:rPr lang="en-US" dirty="0">
                <a:solidFill>
                  <a:srgbClr val="008000"/>
                </a:solidFill>
              </a:rPr>
              <a:t>-x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>
                <a:solidFill>
                  <a:srgbClr val="008000"/>
                </a:solidFill>
              </a:rPr>
              <a:t> – x</a:t>
            </a:r>
            <a:r>
              <a:rPr lang="en-US" baseline="-25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 ≥ -2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29942" y="2438076"/>
            <a:ext cx="375685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MOST OPTIMIZATION SOFTWARE HAS A QUADRATIC OR CONVEX OR NON-LINEAR SOLVER THAT CAN BE USED TO SOLVE MATHEMATICAL PROGRAMS WITH LINEAR CONSTRAINTS AND A MIN-QUADRATIC OBJECTIVE FUNCTION</a:t>
            </a:r>
          </a:p>
          <a:p>
            <a:pPr algn="ctr"/>
            <a:endParaRPr lang="en-US" sz="2400" b="1" dirty="0">
              <a:solidFill>
                <a:srgbClr val="660066"/>
              </a:solidFill>
            </a:endParaRPr>
          </a:p>
          <a:p>
            <a:pPr algn="ctr"/>
            <a:r>
              <a:rPr lang="en-US" sz="2400" b="1" dirty="0">
                <a:solidFill>
                  <a:srgbClr val="660066"/>
                </a:solidFill>
              </a:rPr>
              <a:t>EASY IN PRACTICE</a:t>
            </a:r>
            <a:endParaRPr lang="en-US" sz="2400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991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quadratic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		</a:t>
            </a:r>
            <a:r>
              <a:rPr lang="en-US" dirty="0">
                <a:solidFill>
                  <a:srgbClr val="008000"/>
                </a:solidFill>
              </a:rPr>
              <a:t>Minimize (x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>
                <a:solidFill>
                  <a:srgbClr val="008000"/>
                </a:solidFill>
              </a:rPr>
              <a:t>)</a:t>
            </a:r>
            <a:r>
              <a:rPr lang="en-US" baseline="30000" dirty="0">
                <a:solidFill>
                  <a:srgbClr val="008000"/>
                </a:solidFill>
              </a:rPr>
              <a:t>2</a:t>
            </a:r>
            <a:endParaRPr lang="en-US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r>
              <a:rPr lang="en-US" dirty="0"/>
              <a:t>			</a:t>
            </a:r>
            <a:r>
              <a:rPr lang="en-US" dirty="0">
                <a:solidFill>
                  <a:srgbClr val="008000"/>
                </a:solidFill>
              </a:rPr>
              <a:t>-x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>
                <a:solidFill>
                  <a:srgbClr val="008000"/>
                </a:solidFill>
              </a:rPr>
              <a:t> + x</a:t>
            </a:r>
            <a:r>
              <a:rPr lang="en-US" baseline="-25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 ≥ 3</a:t>
            </a:r>
          </a:p>
          <a:p>
            <a:pPr>
              <a:buNone/>
            </a:pPr>
            <a:r>
              <a:rPr lang="en-US" dirty="0"/>
              <a:t>			</a:t>
            </a:r>
            <a:r>
              <a:rPr lang="en-US" dirty="0">
                <a:solidFill>
                  <a:srgbClr val="008000"/>
                </a:solidFill>
              </a:rPr>
              <a:t>-x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>
                <a:solidFill>
                  <a:srgbClr val="008000"/>
                </a:solidFill>
              </a:rPr>
              <a:t> – x</a:t>
            </a:r>
            <a:r>
              <a:rPr lang="en-US" baseline="-25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 ≥ -2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29942" y="2438076"/>
            <a:ext cx="375685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MOST OPTIMIZATION SOFTWARE HAS A QUADRATIC OR CONVEX OR NON-LINEAR SOLVER THAT CAN BE USED TO SOLVE MATHEMATICAL PROGRAMS WITH LINEAR CONSTRAINTS AND A MIN-QUADRATIC OBJECTIVE FUNCTION</a:t>
            </a:r>
          </a:p>
          <a:p>
            <a:pPr algn="ctr"/>
            <a:endParaRPr lang="en-US" sz="2400" b="1" dirty="0">
              <a:solidFill>
                <a:srgbClr val="660066"/>
              </a:solidFill>
            </a:endParaRPr>
          </a:p>
          <a:p>
            <a:pPr algn="ctr"/>
            <a:r>
              <a:rPr lang="en-US" sz="2400" b="1" dirty="0">
                <a:solidFill>
                  <a:srgbClr val="660066"/>
                </a:solidFill>
              </a:rPr>
              <a:t>EASY IN PRACTICE</a:t>
            </a:r>
            <a:endParaRPr lang="en-US" sz="2400" dirty="0">
              <a:solidFill>
                <a:srgbClr val="660066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29844" y="3752009"/>
            <a:ext cx="3956956" cy="1240937"/>
          </a:xfrm>
          <a:prstGeom prst="rect">
            <a:avLst/>
          </a:prstGeom>
          <a:solidFill>
            <a:schemeClr val="tx2">
              <a:lumMod val="40000"/>
              <a:lumOff val="60000"/>
              <a:alpha val="2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Callout 6"/>
          <p:cNvSpPr/>
          <p:nvPr/>
        </p:nvSpPr>
        <p:spPr>
          <a:xfrm flipH="1" flipV="1">
            <a:off x="2181804" y="5168137"/>
            <a:ext cx="3567273" cy="1351509"/>
          </a:xfrm>
          <a:prstGeom prst="wedgeEllipseCallout">
            <a:avLst/>
          </a:prstGeom>
          <a:solidFill>
            <a:schemeClr val="accent4">
              <a:lumMod val="40000"/>
              <a:lumOff val="60000"/>
              <a:alpha val="53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46665" y="5384032"/>
            <a:ext cx="225093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QUADRATIC</a:t>
            </a:r>
          </a:p>
          <a:p>
            <a:r>
              <a:rPr lang="en-US" sz="3200" b="1" dirty="0"/>
              <a:t>PROGRAM</a:t>
            </a:r>
          </a:p>
        </p:txBody>
      </p:sp>
    </p:spTree>
    <p:extLst>
      <p:ext uri="{BB962C8B-B14F-4D97-AF65-F5344CB8AC3E}">
        <p14:creationId xmlns:p14="http://schemas.microsoft.com/office/powerpoint/2010/main" val="524766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are Quadratic programs (QPs) easy?</a:t>
            </a:r>
          </a:p>
          <a:p>
            <a:pPr lvl="1"/>
            <a:endParaRPr lang="en-US" dirty="0"/>
          </a:p>
          <a:p>
            <a:r>
              <a:rPr lang="en-US" dirty="0"/>
              <a:t>Formal Definition of QPs</a:t>
            </a:r>
          </a:p>
          <a:p>
            <a:pPr lvl="1"/>
            <a:endParaRPr lang="en-US" dirty="0"/>
          </a:p>
          <a:p>
            <a:r>
              <a:rPr lang="en-US" dirty="0"/>
              <a:t>Examples of QPs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9879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are Quadratic programs (QPs) easy?</a:t>
            </a:r>
          </a:p>
          <a:p>
            <a:pPr lvl="1"/>
            <a:r>
              <a:rPr lang="en-US" dirty="0"/>
              <a:t>Intuition; not formal proof</a:t>
            </a:r>
          </a:p>
          <a:p>
            <a:r>
              <a:rPr lang="en-US" dirty="0"/>
              <a:t>Formal Definition of QPs</a:t>
            </a:r>
          </a:p>
          <a:p>
            <a:pPr lvl="1"/>
            <a:endParaRPr lang="en-US" dirty="0"/>
          </a:p>
          <a:p>
            <a:r>
              <a:rPr lang="en-US" dirty="0"/>
              <a:t>Examples of QPs</a:t>
            </a:r>
          </a:p>
          <a:p>
            <a:pPr lvl="1"/>
            <a:r>
              <a:rPr lang="en-US" dirty="0"/>
              <a:t>Regression and Portfolio Optimization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8235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Approximating the Quadratic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/>
              <a:t>Approximate </a:t>
            </a:r>
            <a:r>
              <a:rPr lang="en-US" dirty="0">
                <a:solidFill>
                  <a:srgbClr val="008000"/>
                </a:solidFill>
              </a:rPr>
              <a:t>x</a:t>
            </a:r>
            <a:r>
              <a:rPr lang="en-US" baseline="30000" dirty="0">
                <a:solidFill>
                  <a:srgbClr val="008000"/>
                </a:solidFill>
              </a:rPr>
              <a:t>2</a:t>
            </a:r>
            <a:r>
              <a:rPr lang="en-US" dirty="0"/>
              <a:t> by a set of tangent lines (here </a:t>
            </a:r>
            <a:r>
              <a:rPr lang="en-US" dirty="0">
                <a:solidFill>
                  <a:srgbClr val="008000"/>
                </a:solidFill>
              </a:rPr>
              <a:t>x</a:t>
            </a:r>
            <a:r>
              <a:rPr lang="en-US" dirty="0"/>
              <a:t> is a scalar, corresponding to </a:t>
            </a:r>
            <a:r>
              <a:rPr lang="en-US" dirty="0">
                <a:solidFill>
                  <a:srgbClr val="008000"/>
                </a:solidFill>
              </a:rPr>
              <a:t>x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/>
              <a:t> in the previous slides)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d(x</a:t>
            </a:r>
            <a:r>
              <a:rPr lang="en-US" baseline="30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)/dx = 2x</a:t>
            </a:r>
            <a:r>
              <a:rPr lang="en-US" dirty="0"/>
              <a:t>, so the tangent line at </a:t>
            </a:r>
            <a:r>
              <a:rPr lang="en-US" dirty="0">
                <a:solidFill>
                  <a:srgbClr val="008000"/>
                </a:solidFill>
              </a:rPr>
              <a:t>(a, a</a:t>
            </a:r>
            <a:r>
              <a:rPr lang="en-US" baseline="30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) </a:t>
            </a:r>
            <a:r>
              <a:rPr lang="en-US" dirty="0"/>
              <a:t>is given by </a:t>
            </a:r>
            <a:r>
              <a:rPr lang="en-US" dirty="0">
                <a:solidFill>
                  <a:srgbClr val="008000"/>
                </a:solidFill>
              </a:rPr>
              <a:t>y – a</a:t>
            </a:r>
            <a:r>
              <a:rPr lang="en-US" baseline="30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 = 2a (x-a) </a:t>
            </a:r>
            <a:r>
              <a:rPr lang="en-US" dirty="0"/>
              <a:t>or</a:t>
            </a:r>
          </a:p>
          <a:p>
            <a:pPr>
              <a:buNone/>
            </a:pPr>
            <a:r>
              <a:rPr lang="en-US" dirty="0"/>
              <a:t>						</a:t>
            </a:r>
            <a:r>
              <a:rPr lang="en-US" dirty="0">
                <a:solidFill>
                  <a:srgbClr val="008000"/>
                </a:solidFill>
              </a:rPr>
              <a:t>y = 2ax – a</a:t>
            </a:r>
            <a:r>
              <a:rPr lang="en-US" baseline="30000" dirty="0">
                <a:solidFill>
                  <a:srgbClr val="008000"/>
                </a:solidFill>
              </a:rPr>
              <a:t>2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The upper envelope of the tangent lines gets closer and closer to the real curve</a:t>
            </a:r>
            <a:endParaRPr lang="en-US" dirty="0">
              <a:solidFill>
                <a:srgbClr val="008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quad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800100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1935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quad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800100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57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quad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800100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863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quad4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800100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7132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quad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800100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5145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H="1" flipV="1">
            <a:off x="1114778" y="2751667"/>
            <a:ext cx="860778" cy="1171222"/>
          </a:xfrm>
          <a:prstGeom prst="line">
            <a:avLst/>
          </a:prstGeom>
          <a:ln w="12700"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quad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8001000" cy="56007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1975556" y="3922889"/>
            <a:ext cx="1354666" cy="917222"/>
          </a:xfrm>
          <a:prstGeom prst="line">
            <a:avLst/>
          </a:prstGeom>
          <a:ln w="12700"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330222" y="4840111"/>
            <a:ext cx="945445" cy="310445"/>
          </a:xfrm>
          <a:prstGeom prst="line">
            <a:avLst/>
          </a:prstGeom>
          <a:ln w="12700"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275667" y="5150556"/>
            <a:ext cx="818444" cy="0"/>
          </a:xfrm>
          <a:prstGeom prst="line">
            <a:avLst/>
          </a:prstGeom>
          <a:ln w="12700"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5094111" y="4840111"/>
            <a:ext cx="931333" cy="310445"/>
          </a:xfrm>
          <a:prstGeom prst="line">
            <a:avLst/>
          </a:prstGeom>
          <a:ln w="12700"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025444" y="3922889"/>
            <a:ext cx="1382889" cy="917222"/>
          </a:xfrm>
          <a:prstGeom prst="line">
            <a:avLst/>
          </a:prstGeom>
          <a:ln w="12700"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7408333" y="2751667"/>
            <a:ext cx="874889" cy="1171222"/>
          </a:xfrm>
          <a:prstGeom prst="line">
            <a:avLst/>
          </a:prstGeom>
          <a:ln w="12700"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51208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Approximating the Quadratic</a:t>
            </a:r>
          </a:p>
        </p:txBody>
      </p:sp>
      <p:sp>
        <p:nvSpPr>
          <p:cNvPr id="5" name="Rectangle 4"/>
          <p:cNvSpPr/>
          <p:nvPr/>
        </p:nvSpPr>
        <p:spPr>
          <a:xfrm>
            <a:off x="4120445" y="1420842"/>
            <a:ext cx="4882444" cy="45243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US" sz="2400" dirty="0"/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Minimize Max {y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, y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, y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r>
              <a:rPr lang="en-US" sz="2400" dirty="0">
                <a:solidFill>
                  <a:srgbClr val="008000"/>
                </a:solidFill>
              </a:rPr>
              <a:t>, y</a:t>
            </a:r>
            <a:r>
              <a:rPr lang="en-US" sz="2400" baseline="-25000" dirty="0">
                <a:solidFill>
                  <a:srgbClr val="008000"/>
                </a:solidFill>
              </a:rPr>
              <a:t>4</a:t>
            </a:r>
            <a:r>
              <a:rPr lang="en-US" sz="2400" dirty="0">
                <a:solidFill>
                  <a:srgbClr val="008000"/>
                </a:solidFill>
              </a:rPr>
              <a:t>, y</a:t>
            </a:r>
            <a:r>
              <a:rPr lang="en-US" sz="2400" baseline="-25000" dirty="0">
                <a:solidFill>
                  <a:srgbClr val="008000"/>
                </a:solidFill>
              </a:rPr>
              <a:t>5</a:t>
            </a:r>
            <a:r>
              <a:rPr lang="en-US" sz="2400" dirty="0">
                <a:solidFill>
                  <a:srgbClr val="008000"/>
                </a:solidFill>
              </a:rPr>
              <a:t>, y</a:t>
            </a:r>
            <a:r>
              <a:rPr lang="en-US" sz="2400" baseline="-25000" dirty="0">
                <a:solidFill>
                  <a:srgbClr val="008000"/>
                </a:solidFill>
              </a:rPr>
              <a:t>6</a:t>
            </a:r>
            <a:r>
              <a:rPr lang="en-US" sz="2400" dirty="0">
                <a:solidFill>
                  <a:srgbClr val="008000"/>
                </a:solidFill>
              </a:rPr>
              <a:t>, y</a:t>
            </a:r>
            <a:r>
              <a:rPr lang="en-US" sz="2400" baseline="-25000" dirty="0">
                <a:solidFill>
                  <a:srgbClr val="008000"/>
                </a:solidFill>
              </a:rPr>
              <a:t>7</a:t>
            </a:r>
            <a:r>
              <a:rPr lang="en-US" sz="2400" dirty="0">
                <a:solidFill>
                  <a:srgbClr val="008000"/>
                </a:solidFill>
              </a:rPr>
              <a:t>}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r>
              <a:rPr lang="en-US" sz="2400" dirty="0"/>
              <a:t>			</a:t>
            </a:r>
            <a:r>
              <a:rPr lang="en-US" sz="2400" dirty="0">
                <a:solidFill>
                  <a:srgbClr val="008000"/>
                </a:solidFill>
              </a:rPr>
              <a:t>-x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+ 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≥ 3</a:t>
            </a:r>
          </a:p>
          <a:p>
            <a:pPr>
              <a:buNone/>
            </a:pPr>
            <a:r>
              <a:rPr lang="en-US" sz="2400" dirty="0"/>
              <a:t>			</a:t>
            </a:r>
            <a:r>
              <a:rPr lang="en-US" sz="2400" dirty="0">
                <a:solidFill>
                  <a:srgbClr val="008000"/>
                </a:solidFill>
              </a:rPr>
              <a:t>-x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– 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≥ -2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	y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= 0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	y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= 2x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– 1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y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r>
              <a:rPr lang="en-US" sz="2400" dirty="0">
                <a:solidFill>
                  <a:srgbClr val="008000"/>
                </a:solidFill>
              </a:rPr>
              <a:t> = -2x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– 1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y</a:t>
            </a:r>
            <a:r>
              <a:rPr lang="en-US" sz="2400" baseline="-25000" dirty="0">
                <a:solidFill>
                  <a:srgbClr val="008000"/>
                </a:solidFill>
              </a:rPr>
              <a:t>4</a:t>
            </a:r>
            <a:r>
              <a:rPr lang="en-US" sz="2400" dirty="0">
                <a:solidFill>
                  <a:srgbClr val="008000"/>
                </a:solidFill>
              </a:rPr>
              <a:t> = 4x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– 4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y</a:t>
            </a:r>
            <a:r>
              <a:rPr lang="en-US" sz="2400" baseline="-25000" dirty="0">
                <a:solidFill>
                  <a:srgbClr val="008000"/>
                </a:solidFill>
              </a:rPr>
              <a:t>5</a:t>
            </a:r>
            <a:r>
              <a:rPr lang="en-US" sz="2400" dirty="0">
                <a:solidFill>
                  <a:srgbClr val="008000"/>
                </a:solidFill>
              </a:rPr>
              <a:t> = -4x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– 4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y</a:t>
            </a:r>
            <a:r>
              <a:rPr lang="en-US" sz="2400" baseline="-25000" dirty="0">
                <a:solidFill>
                  <a:srgbClr val="008000"/>
                </a:solidFill>
              </a:rPr>
              <a:t>6</a:t>
            </a:r>
            <a:r>
              <a:rPr lang="en-US" sz="2400" dirty="0">
                <a:solidFill>
                  <a:srgbClr val="008000"/>
                </a:solidFill>
              </a:rPr>
              <a:t> = 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– 0.25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y</a:t>
            </a:r>
            <a:r>
              <a:rPr lang="en-US" sz="2400" baseline="-25000" dirty="0">
                <a:solidFill>
                  <a:srgbClr val="008000"/>
                </a:solidFill>
              </a:rPr>
              <a:t>7</a:t>
            </a:r>
            <a:r>
              <a:rPr lang="en-US" sz="2400" dirty="0">
                <a:solidFill>
                  <a:srgbClr val="008000"/>
                </a:solidFill>
              </a:rPr>
              <a:t> = -x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– 0.25		</a:t>
            </a:r>
          </a:p>
        </p:txBody>
      </p:sp>
      <p:sp>
        <p:nvSpPr>
          <p:cNvPr id="6" name="Rectangle 5"/>
          <p:cNvSpPr/>
          <p:nvPr/>
        </p:nvSpPr>
        <p:spPr>
          <a:xfrm>
            <a:off x="141111" y="2630003"/>
            <a:ext cx="2779889" cy="123110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dirty="0"/>
              <a:t>	</a:t>
            </a:r>
            <a:r>
              <a:rPr lang="en-US" dirty="0">
                <a:solidFill>
                  <a:srgbClr val="008000"/>
                </a:solidFill>
              </a:rPr>
              <a:t>Minimize (x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>
                <a:solidFill>
                  <a:srgbClr val="008000"/>
                </a:solidFill>
              </a:rPr>
              <a:t>)</a:t>
            </a:r>
            <a:r>
              <a:rPr lang="en-US" baseline="30000" dirty="0">
                <a:solidFill>
                  <a:srgbClr val="008000"/>
                </a:solidFill>
              </a:rPr>
              <a:t>2</a:t>
            </a:r>
            <a:endParaRPr lang="en-US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r>
              <a:rPr lang="en-US" dirty="0"/>
              <a:t>			</a:t>
            </a:r>
            <a:r>
              <a:rPr lang="en-US" dirty="0">
                <a:solidFill>
                  <a:srgbClr val="008000"/>
                </a:solidFill>
              </a:rPr>
              <a:t>-x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>
                <a:solidFill>
                  <a:srgbClr val="008000"/>
                </a:solidFill>
              </a:rPr>
              <a:t> + x</a:t>
            </a:r>
            <a:r>
              <a:rPr lang="en-US" baseline="-25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 ≥ 3</a:t>
            </a:r>
          </a:p>
          <a:p>
            <a:pPr>
              <a:buNone/>
            </a:pPr>
            <a:r>
              <a:rPr lang="en-US" dirty="0"/>
              <a:t>			</a:t>
            </a:r>
            <a:r>
              <a:rPr lang="en-US" dirty="0">
                <a:solidFill>
                  <a:srgbClr val="008000"/>
                </a:solidFill>
              </a:rPr>
              <a:t>-x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>
                <a:solidFill>
                  <a:srgbClr val="008000"/>
                </a:solidFill>
              </a:rPr>
              <a:t> – x</a:t>
            </a:r>
            <a:r>
              <a:rPr lang="en-US" baseline="-25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 ≥ -2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921000" y="3062112"/>
            <a:ext cx="1199445" cy="35277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Approximating the Quadratic</a:t>
            </a:r>
          </a:p>
        </p:txBody>
      </p:sp>
      <p:sp>
        <p:nvSpPr>
          <p:cNvPr id="5" name="Rectangle 4"/>
          <p:cNvSpPr/>
          <p:nvPr/>
        </p:nvSpPr>
        <p:spPr>
          <a:xfrm>
            <a:off x="4120445" y="1420842"/>
            <a:ext cx="4882444" cy="45243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US" sz="2400" dirty="0"/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Minimize z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r>
              <a:rPr lang="en-US" sz="2400" dirty="0"/>
              <a:t>			</a:t>
            </a:r>
            <a:r>
              <a:rPr lang="en-US" sz="2400" dirty="0">
                <a:solidFill>
                  <a:srgbClr val="008000"/>
                </a:solidFill>
              </a:rPr>
              <a:t>-x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+ 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≥ 3</a:t>
            </a:r>
          </a:p>
          <a:p>
            <a:pPr>
              <a:buNone/>
            </a:pPr>
            <a:r>
              <a:rPr lang="en-US" sz="2400" dirty="0"/>
              <a:t>			</a:t>
            </a:r>
            <a:r>
              <a:rPr lang="en-US" sz="2400" dirty="0">
                <a:solidFill>
                  <a:srgbClr val="008000"/>
                </a:solidFill>
              </a:rPr>
              <a:t>-x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– 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≥ -2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	z ≥ 0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	z ≥ 2x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– 1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z ≥ -2x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– 1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z ≥ 4x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– 4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z ≥ -4x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– 4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z ≥ 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– 0.25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z ≥ -x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– 0.25		</a:t>
            </a:r>
          </a:p>
        </p:txBody>
      </p:sp>
      <p:sp>
        <p:nvSpPr>
          <p:cNvPr id="6" name="Rectangle 5"/>
          <p:cNvSpPr/>
          <p:nvPr/>
        </p:nvSpPr>
        <p:spPr>
          <a:xfrm>
            <a:off x="141111" y="2630003"/>
            <a:ext cx="2779889" cy="123110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dirty="0"/>
              <a:t>	</a:t>
            </a:r>
            <a:r>
              <a:rPr lang="en-US" dirty="0">
                <a:solidFill>
                  <a:srgbClr val="008000"/>
                </a:solidFill>
              </a:rPr>
              <a:t>Minimize (x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>
                <a:solidFill>
                  <a:srgbClr val="008000"/>
                </a:solidFill>
              </a:rPr>
              <a:t>)</a:t>
            </a:r>
            <a:r>
              <a:rPr lang="en-US" baseline="30000" dirty="0">
                <a:solidFill>
                  <a:srgbClr val="008000"/>
                </a:solidFill>
              </a:rPr>
              <a:t>2</a:t>
            </a:r>
            <a:endParaRPr lang="en-US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r>
              <a:rPr lang="en-US" dirty="0"/>
              <a:t>			</a:t>
            </a:r>
            <a:r>
              <a:rPr lang="en-US" dirty="0">
                <a:solidFill>
                  <a:srgbClr val="008000"/>
                </a:solidFill>
              </a:rPr>
              <a:t>-x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>
                <a:solidFill>
                  <a:srgbClr val="008000"/>
                </a:solidFill>
              </a:rPr>
              <a:t> + x</a:t>
            </a:r>
            <a:r>
              <a:rPr lang="en-US" baseline="-25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 ≥ 3</a:t>
            </a:r>
          </a:p>
          <a:p>
            <a:pPr>
              <a:buNone/>
            </a:pPr>
            <a:r>
              <a:rPr lang="en-US" dirty="0"/>
              <a:t>			</a:t>
            </a:r>
            <a:r>
              <a:rPr lang="en-US" dirty="0">
                <a:solidFill>
                  <a:srgbClr val="008000"/>
                </a:solidFill>
              </a:rPr>
              <a:t>-x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>
                <a:solidFill>
                  <a:srgbClr val="008000"/>
                </a:solidFill>
              </a:rPr>
              <a:t> – x</a:t>
            </a:r>
            <a:r>
              <a:rPr lang="en-US" baseline="-25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 ≥ -2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921000" y="3062112"/>
            <a:ext cx="1199445" cy="35277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3163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Approximating the Quadratic</a:t>
            </a:r>
          </a:p>
        </p:txBody>
      </p:sp>
      <p:sp>
        <p:nvSpPr>
          <p:cNvPr id="5" name="Rectangle 4"/>
          <p:cNvSpPr/>
          <p:nvPr/>
        </p:nvSpPr>
        <p:spPr>
          <a:xfrm>
            <a:off x="4120445" y="1420842"/>
            <a:ext cx="4882444" cy="45243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US" sz="2400" dirty="0"/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Minimize z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r>
              <a:rPr lang="en-US" sz="2400" dirty="0"/>
              <a:t>			</a:t>
            </a:r>
            <a:r>
              <a:rPr lang="en-US" sz="2400" dirty="0">
                <a:solidFill>
                  <a:srgbClr val="008000"/>
                </a:solidFill>
              </a:rPr>
              <a:t>-x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+ 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≥ 3</a:t>
            </a:r>
          </a:p>
          <a:p>
            <a:pPr>
              <a:buNone/>
            </a:pPr>
            <a:r>
              <a:rPr lang="en-US" sz="2400" dirty="0"/>
              <a:t>			</a:t>
            </a:r>
            <a:r>
              <a:rPr lang="en-US" sz="2400" dirty="0">
                <a:solidFill>
                  <a:srgbClr val="008000"/>
                </a:solidFill>
              </a:rPr>
              <a:t>-x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– 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≥ -2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	z ≥ 0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	z ≥ 2x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– 1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z ≥ -2x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– 1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z ≥ 4x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– 4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z ≥ -4x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– 4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z ≥ 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– 0.25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z ≥ -x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– 0.25		</a:t>
            </a:r>
          </a:p>
        </p:txBody>
      </p:sp>
      <p:sp>
        <p:nvSpPr>
          <p:cNvPr id="6" name="Rectangle 5"/>
          <p:cNvSpPr/>
          <p:nvPr/>
        </p:nvSpPr>
        <p:spPr>
          <a:xfrm>
            <a:off x="141111" y="2630003"/>
            <a:ext cx="2779889" cy="123110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dirty="0"/>
              <a:t>	</a:t>
            </a:r>
            <a:r>
              <a:rPr lang="en-US" dirty="0">
                <a:solidFill>
                  <a:srgbClr val="008000"/>
                </a:solidFill>
              </a:rPr>
              <a:t>Minimize (x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>
                <a:solidFill>
                  <a:srgbClr val="008000"/>
                </a:solidFill>
              </a:rPr>
              <a:t>)</a:t>
            </a:r>
            <a:r>
              <a:rPr lang="en-US" baseline="30000" dirty="0">
                <a:solidFill>
                  <a:srgbClr val="008000"/>
                </a:solidFill>
              </a:rPr>
              <a:t>2</a:t>
            </a:r>
            <a:endParaRPr lang="en-US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r>
              <a:rPr lang="en-US" dirty="0"/>
              <a:t>			</a:t>
            </a:r>
            <a:r>
              <a:rPr lang="en-US" dirty="0">
                <a:solidFill>
                  <a:srgbClr val="008000"/>
                </a:solidFill>
              </a:rPr>
              <a:t>-x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>
                <a:solidFill>
                  <a:srgbClr val="008000"/>
                </a:solidFill>
              </a:rPr>
              <a:t> + x</a:t>
            </a:r>
            <a:r>
              <a:rPr lang="en-US" baseline="-25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 ≥ 3</a:t>
            </a:r>
          </a:p>
          <a:p>
            <a:pPr>
              <a:buNone/>
            </a:pPr>
            <a:r>
              <a:rPr lang="en-US" dirty="0"/>
              <a:t>			</a:t>
            </a:r>
            <a:r>
              <a:rPr lang="en-US" dirty="0">
                <a:solidFill>
                  <a:srgbClr val="008000"/>
                </a:solidFill>
              </a:rPr>
              <a:t>-x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>
                <a:solidFill>
                  <a:srgbClr val="008000"/>
                </a:solidFill>
              </a:rPr>
              <a:t> – x</a:t>
            </a:r>
            <a:r>
              <a:rPr lang="en-US" baseline="-25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 ≥ -2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921000" y="3062112"/>
            <a:ext cx="1199445" cy="35277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loud Callout 3"/>
          <p:cNvSpPr/>
          <p:nvPr/>
        </p:nvSpPr>
        <p:spPr>
          <a:xfrm>
            <a:off x="141111" y="4252781"/>
            <a:ext cx="4134555" cy="1975556"/>
          </a:xfrm>
          <a:prstGeom prst="cloudCallout">
            <a:avLst>
              <a:gd name="adj1" fmla="val -15372"/>
              <a:gd name="adj2" fmla="val 375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/>
              <a:t>LPs can give successively better approximations</a:t>
            </a:r>
          </a:p>
        </p:txBody>
      </p:sp>
    </p:spTree>
    <p:extLst>
      <p:ext uri="{BB962C8B-B14F-4D97-AF65-F5344CB8AC3E}">
        <p14:creationId xmlns:p14="http://schemas.microsoft.com/office/powerpoint/2010/main" val="36306898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Approximating the Quadratic</a:t>
            </a:r>
          </a:p>
        </p:txBody>
      </p:sp>
      <p:sp>
        <p:nvSpPr>
          <p:cNvPr id="5" name="Rectangle 4"/>
          <p:cNvSpPr/>
          <p:nvPr/>
        </p:nvSpPr>
        <p:spPr>
          <a:xfrm>
            <a:off x="4120445" y="1420842"/>
            <a:ext cx="4882444" cy="45243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US" sz="2400" dirty="0"/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Minimize z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r>
              <a:rPr lang="en-US" sz="2400" dirty="0"/>
              <a:t>			</a:t>
            </a:r>
            <a:r>
              <a:rPr lang="en-US" sz="2400" dirty="0">
                <a:solidFill>
                  <a:srgbClr val="008000"/>
                </a:solidFill>
              </a:rPr>
              <a:t>-x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+ 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≥ 3</a:t>
            </a:r>
          </a:p>
          <a:p>
            <a:pPr>
              <a:buNone/>
            </a:pPr>
            <a:r>
              <a:rPr lang="en-US" sz="2400" dirty="0"/>
              <a:t>			</a:t>
            </a:r>
            <a:r>
              <a:rPr lang="en-US" sz="2400" dirty="0">
                <a:solidFill>
                  <a:srgbClr val="008000"/>
                </a:solidFill>
              </a:rPr>
              <a:t>-x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– 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≥ -2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	z ≥ 0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	z ≥ 2x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– 1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z ≥ -2x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– 1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z ≥ 4x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– 4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z ≥ -4x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– 4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z ≥ 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– 0.25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z ≥ -x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– 0.25		</a:t>
            </a:r>
          </a:p>
        </p:txBody>
      </p:sp>
      <p:sp>
        <p:nvSpPr>
          <p:cNvPr id="6" name="Rectangle 5"/>
          <p:cNvSpPr/>
          <p:nvPr/>
        </p:nvSpPr>
        <p:spPr>
          <a:xfrm>
            <a:off x="141111" y="2630003"/>
            <a:ext cx="2779889" cy="123110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dirty="0"/>
              <a:t>	</a:t>
            </a:r>
            <a:r>
              <a:rPr lang="en-US" dirty="0">
                <a:solidFill>
                  <a:srgbClr val="008000"/>
                </a:solidFill>
              </a:rPr>
              <a:t>Minimize (x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>
                <a:solidFill>
                  <a:srgbClr val="008000"/>
                </a:solidFill>
              </a:rPr>
              <a:t>)</a:t>
            </a:r>
            <a:r>
              <a:rPr lang="en-US" baseline="30000" dirty="0">
                <a:solidFill>
                  <a:srgbClr val="008000"/>
                </a:solidFill>
              </a:rPr>
              <a:t>2</a:t>
            </a:r>
            <a:endParaRPr lang="en-US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r>
              <a:rPr lang="en-US" dirty="0"/>
              <a:t>			</a:t>
            </a:r>
            <a:r>
              <a:rPr lang="en-US" dirty="0">
                <a:solidFill>
                  <a:srgbClr val="008000"/>
                </a:solidFill>
              </a:rPr>
              <a:t>-x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>
                <a:solidFill>
                  <a:srgbClr val="008000"/>
                </a:solidFill>
              </a:rPr>
              <a:t> + x</a:t>
            </a:r>
            <a:r>
              <a:rPr lang="en-US" baseline="-25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 ≥ 3</a:t>
            </a:r>
          </a:p>
          <a:p>
            <a:pPr>
              <a:buNone/>
            </a:pPr>
            <a:r>
              <a:rPr lang="en-US" dirty="0"/>
              <a:t>			</a:t>
            </a:r>
            <a:r>
              <a:rPr lang="en-US" dirty="0">
                <a:solidFill>
                  <a:srgbClr val="008000"/>
                </a:solidFill>
              </a:rPr>
              <a:t>-x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>
                <a:solidFill>
                  <a:srgbClr val="008000"/>
                </a:solidFill>
              </a:rPr>
              <a:t> – x</a:t>
            </a:r>
            <a:r>
              <a:rPr lang="en-US" baseline="-25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 ≥ -2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921000" y="3062112"/>
            <a:ext cx="1199445" cy="35277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loud Callout 3"/>
          <p:cNvSpPr/>
          <p:nvPr/>
        </p:nvSpPr>
        <p:spPr>
          <a:xfrm>
            <a:off x="141111" y="4252781"/>
            <a:ext cx="4134555" cy="1975556"/>
          </a:xfrm>
          <a:prstGeom prst="cloudCallout">
            <a:avLst>
              <a:gd name="adj1" fmla="val -15372"/>
              <a:gd name="adj2" fmla="val 375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/>
              <a:t>Quadratic Programs = Linear Programs in the </a:t>
            </a:r>
            <a:r>
              <a:rPr lang="en-US" sz="2400" dirty="0">
                <a:solidFill>
                  <a:srgbClr val="660066"/>
                </a:solidFill>
              </a:rPr>
              <a:t>“</a:t>
            </a:r>
            <a:r>
              <a:rPr lang="en-US" sz="2400" b="1" dirty="0">
                <a:solidFill>
                  <a:srgbClr val="660066"/>
                </a:solidFill>
              </a:rPr>
              <a:t>limit”</a:t>
            </a:r>
          </a:p>
        </p:txBody>
      </p:sp>
    </p:spTree>
    <p:extLst>
      <p:ext uri="{BB962C8B-B14F-4D97-AF65-F5344CB8AC3E}">
        <p14:creationId xmlns:p14="http://schemas.microsoft.com/office/powerpoint/2010/main" val="41333448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QPs and LPs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Is it necessarily true for a QP that if an optimal solution exists and a BFS exists, then an optimal BFS exists?</a:t>
            </a:r>
          </a:p>
        </p:txBody>
      </p:sp>
    </p:spTree>
    <p:extLst>
      <p:ext uri="{BB962C8B-B14F-4D97-AF65-F5344CB8AC3E}">
        <p14:creationId xmlns:p14="http://schemas.microsoft.com/office/powerpoint/2010/main" val="949312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QPs and LPs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Is it necessarily true for a QP that if an optimal solution exists and a BFS exists, then an optimal BFS exists?</a:t>
            </a:r>
          </a:p>
          <a:p>
            <a:pPr marL="0" indent="0">
              <a:buNone/>
            </a:pPr>
            <a:r>
              <a:rPr lang="en-US" sz="1200" dirty="0"/>
              <a:t> </a:t>
            </a:r>
          </a:p>
          <a:p>
            <a:pPr marL="0" indent="0">
              <a:buNone/>
            </a:pPr>
            <a:r>
              <a:rPr lang="en-US" dirty="0">
                <a:solidFill>
                  <a:srgbClr val="660066"/>
                </a:solidFill>
              </a:rPr>
              <a:t>NO!!</a:t>
            </a:r>
          </a:p>
          <a:p>
            <a:pPr marL="0" indent="0">
              <a:buNone/>
            </a:pPr>
            <a:r>
              <a:rPr lang="en-US" sz="1200" dirty="0"/>
              <a:t> </a:t>
            </a:r>
          </a:p>
          <a:p>
            <a:pPr marL="0" lvl="1" indent="0">
              <a:buNone/>
            </a:pPr>
            <a:r>
              <a:rPr lang="en-US" sz="2400" dirty="0"/>
              <a:t>Intuition: When we think of a QP as being approximated by a succession of LPs, we have to add many new variables and constraints; the BFS of the new LP may not be the same as the BFS of the feasible region for the original constraints.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4048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QPs and LPs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any QP, it is still true that any local minimum is also a global minimum</a:t>
            </a:r>
          </a:p>
          <a:p>
            <a:endParaRPr lang="en-US" dirty="0"/>
          </a:p>
          <a:p>
            <a:r>
              <a:rPr lang="en-US" dirty="0"/>
              <a:t>Is it still true that the average of two feasible solutions is also feasible?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1341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QPs and LPs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any QP, it is still true that any local minimum is also a global minimum</a:t>
            </a:r>
          </a:p>
          <a:p>
            <a:endParaRPr lang="en-US" dirty="0"/>
          </a:p>
          <a:p>
            <a:r>
              <a:rPr lang="en-US" dirty="0"/>
              <a:t>Is it still true that the average of two feasible solutions is also feasible?</a:t>
            </a:r>
          </a:p>
          <a:p>
            <a:pPr lvl="1"/>
            <a:r>
              <a:rPr lang="en-US" dirty="0">
                <a:solidFill>
                  <a:srgbClr val="660066"/>
                </a:solidFill>
              </a:rPr>
              <a:t>Yes!!</a:t>
            </a:r>
          </a:p>
        </p:txBody>
      </p:sp>
    </p:spTree>
    <p:extLst>
      <p:ext uri="{BB962C8B-B14F-4D97-AF65-F5344CB8AC3E}">
        <p14:creationId xmlns:p14="http://schemas.microsoft.com/office/powerpoint/2010/main" val="8121101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QPs and LPs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any QP, it is still true that any local minimum is also a global minimum</a:t>
            </a:r>
          </a:p>
          <a:p>
            <a:endParaRPr lang="en-US" dirty="0"/>
          </a:p>
          <a:p>
            <a:r>
              <a:rPr lang="en-US" dirty="0"/>
              <a:t>Is it still true that the average of two feasible solutions is also feasible?</a:t>
            </a:r>
          </a:p>
          <a:p>
            <a:pPr lvl="1"/>
            <a:r>
              <a:rPr lang="en-US" dirty="0"/>
              <a:t>Yes!!</a:t>
            </a:r>
          </a:p>
          <a:p>
            <a:r>
              <a:rPr lang="en-US" dirty="0"/>
              <a:t>QPs still have enough nice structure that they are easy to solve</a:t>
            </a:r>
          </a:p>
        </p:txBody>
      </p:sp>
    </p:spTree>
    <p:extLst>
      <p:ext uri="{BB962C8B-B14F-4D97-AF65-F5344CB8AC3E}">
        <p14:creationId xmlns:p14="http://schemas.microsoft.com/office/powerpoint/2010/main" val="57123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Definition of a QP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Minimize </a:t>
            </a:r>
            <a:r>
              <a:rPr lang="en-US" dirty="0" err="1">
                <a:solidFill>
                  <a:srgbClr val="008000"/>
                </a:solidFill>
              </a:rPr>
              <a:t>c</a:t>
            </a:r>
            <a:r>
              <a:rPr lang="en-US" baseline="30000" dirty="0" err="1">
                <a:solidFill>
                  <a:srgbClr val="008000"/>
                </a:solidFill>
              </a:rPr>
              <a:t>T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+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baseline="30000" dirty="0" err="1">
                <a:solidFill>
                  <a:srgbClr val="008000"/>
                </a:solidFill>
              </a:rPr>
              <a:t>T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</a:t>
            </a:r>
            <a:r>
              <a:rPr lang="en-US" dirty="0" err="1">
                <a:solidFill>
                  <a:srgbClr val="008000"/>
                </a:solidFill>
              </a:rPr>
              <a:t>s.t.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Ax = b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Ex ≥  f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</a:t>
            </a:r>
            <a:r>
              <a:rPr lang="en-US" dirty="0" err="1">
                <a:solidFill>
                  <a:srgbClr val="008000"/>
                </a:solidFill>
              </a:rPr>
              <a:t>Gx</a:t>
            </a:r>
            <a:r>
              <a:rPr lang="en-US" dirty="0">
                <a:solidFill>
                  <a:srgbClr val="008000"/>
                </a:solidFill>
              </a:rPr>
              <a:t> ≤ h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y = </a:t>
            </a:r>
            <a:r>
              <a:rPr lang="en-US" dirty="0" err="1">
                <a:solidFill>
                  <a:srgbClr val="008000"/>
                </a:solidFill>
              </a:rPr>
              <a:t>Dx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Where </a:t>
            </a:r>
            <a:r>
              <a:rPr lang="en-US" dirty="0">
                <a:solidFill>
                  <a:srgbClr val="008000"/>
                </a:solidFill>
              </a:rPr>
              <a:t>x, y </a:t>
            </a:r>
            <a:r>
              <a:rPr lang="en-US" dirty="0"/>
              <a:t>are decision variables. All vectors are column vectors.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9715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Definition of a QP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Minimize </a:t>
            </a:r>
            <a:r>
              <a:rPr lang="en-US" dirty="0" err="1">
                <a:solidFill>
                  <a:srgbClr val="008000"/>
                </a:solidFill>
              </a:rPr>
              <a:t>c</a:t>
            </a:r>
            <a:r>
              <a:rPr lang="en-US" baseline="30000" dirty="0" err="1">
                <a:solidFill>
                  <a:srgbClr val="008000"/>
                </a:solidFill>
              </a:rPr>
              <a:t>T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+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baseline="30000" dirty="0" err="1">
                <a:solidFill>
                  <a:srgbClr val="008000"/>
                </a:solidFill>
              </a:rPr>
              <a:t>T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</a:t>
            </a:r>
            <a:r>
              <a:rPr lang="en-US" dirty="0" err="1">
                <a:solidFill>
                  <a:srgbClr val="008000"/>
                </a:solidFill>
              </a:rPr>
              <a:t>s.t.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Ax = b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Ex ≥  f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</a:t>
            </a:r>
            <a:r>
              <a:rPr lang="en-US" dirty="0" err="1">
                <a:solidFill>
                  <a:srgbClr val="008000"/>
                </a:solidFill>
              </a:rPr>
              <a:t>Gx</a:t>
            </a:r>
            <a:r>
              <a:rPr lang="en-US" dirty="0">
                <a:solidFill>
                  <a:srgbClr val="008000"/>
                </a:solidFill>
              </a:rPr>
              <a:t> ≤ h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y = </a:t>
            </a:r>
            <a:r>
              <a:rPr lang="en-US" dirty="0" err="1">
                <a:solidFill>
                  <a:srgbClr val="008000"/>
                </a:solidFill>
              </a:rPr>
              <a:t>Dx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Where </a:t>
            </a:r>
            <a:r>
              <a:rPr lang="en-US" dirty="0">
                <a:solidFill>
                  <a:srgbClr val="008000"/>
                </a:solidFill>
              </a:rPr>
              <a:t>x, y </a:t>
            </a:r>
            <a:r>
              <a:rPr lang="en-US" dirty="0"/>
              <a:t>are decision variables. All vectors are column vectors.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Oval Callout 3"/>
          <p:cNvSpPr/>
          <p:nvPr/>
        </p:nvSpPr>
        <p:spPr>
          <a:xfrm flipV="1">
            <a:off x="3922884" y="3012720"/>
            <a:ext cx="4021671" cy="1672168"/>
          </a:xfrm>
          <a:prstGeom prst="wedgeEllipseCallout">
            <a:avLst>
              <a:gd name="adj1" fmla="val -65161"/>
              <a:gd name="adj2" fmla="val 109076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29663" y="3443111"/>
            <a:ext cx="28925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660066"/>
                </a:solidFill>
              </a:rPr>
              <a:t>The quadratic part is always non-negative </a:t>
            </a:r>
          </a:p>
        </p:txBody>
      </p:sp>
    </p:spTree>
    <p:extLst>
      <p:ext uri="{BB962C8B-B14F-4D97-AF65-F5344CB8AC3E}">
        <p14:creationId xmlns:p14="http://schemas.microsoft.com/office/powerpoint/2010/main" val="11954101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Minimize </a:t>
            </a:r>
            <a:r>
              <a:rPr lang="en-US" dirty="0" err="1">
                <a:solidFill>
                  <a:srgbClr val="008000"/>
                </a:solidFill>
              </a:rPr>
              <a:t>c</a:t>
            </a:r>
            <a:r>
              <a:rPr lang="en-US" baseline="30000" dirty="0" err="1">
                <a:solidFill>
                  <a:srgbClr val="008000"/>
                </a:solidFill>
              </a:rPr>
              <a:t>T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+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baseline="30000" dirty="0" err="1">
                <a:solidFill>
                  <a:srgbClr val="008000"/>
                </a:solidFill>
              </a:rPr>
              <a:t>T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</a:t>
            </a:r>
            <a:r>
              <a:rPr lang="en-US" dirty="0" err="1">
                <a:solidFill>
                  <a:srgbClr val="008000"/>
                </a:solidFill>
              </a:rPr>
              <a:t>s.t.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Ax = b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Ex ≥  f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</a:t>
            </a:r>
            <a:r>
              <a:rPr lang="en-US" dirty="0" err="1">
                <a:solidFill>
                  <a:srgbClr val="008000"/>
                </a:solidFill>
              </a:rPr>
              <a:t>Gx</a:t>
            </a:r>
            <a:r>
              <a:rPr lang="en-US" dirty="0">
                <a:solidFill>
                  <a:srgbClr val="008000"/>
                </a:solidFill>
              </a:rPr>
              <a:t> ≤ h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y = </a:t>
            </a:r>
            <a:r>
              <a:rPr lang="en-US" dirty="0" err="1">
                <a:solidFill>
                  <a:srgbClr val="008000"/>
                </a:solidFill>
              </a:rPr>
              <a:t>Dx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Where </a:t>
            </a:r>
            <a:r>
              <a:rPr lang="en-US" dirty="0">
                <a:solidFill>
                  <a:srgbClr val="008000"/>
                </a:solidFill>
              </a:rPr>
              <a:t>x, y </a:t>
            </a:r>
            <a:r>
              <a:rPr lang="en-US" dirty="0"/>
              <a:t>are decision variables. All vectors are column vectors.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Definition of a QP</a:t>
            </a:r>
          </a:p>
        </p:txBody>
      </p:sp>
      <p:sp>
        <p:nvSpPr>
          <p:cNvPr id="6" name="Rectangle 5"/>
          <p:cNvSpPr/>
          <p:nvPr/>
        </p:nvSpPr>
        <p:spPr>
          <a:xfrm>
            <a:off x="606778" y="2681111"/>
            <a:ext cx="2709333" cy="1439333"/>
          </a:xfrm>
          <a:prstGeom prst="rect">
            <a:avLst/>
          </a:prstGeom>
          <a:solidFill>
            <a:schemeClr val="accent3">
              <a:lumMod val="60000"/>
              <a:lumOff val="40000"/>
              <a:alpha val="3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3316111" y="3217333"/>
            <a:ext cx="1594556" cy="47977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009445" y="3078665"/>
            <a:ext cx="23847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660066"/>
                </a:solidFill>
              </a:rPr>
              <a:t>i.e. ANY LINEAR CONSTRAINTS </a:t>
            </a:r>
          </a:p>
        </p:txBody>
      </p:sp>
    </p:spTree>
    <p:extLst>
      <p:ext uri="{BB962C8B-B14F-4D97-AF65-F5344CB8AC3E}">
        <p14:creationId xmlns:p14="http://schemas.microsoft.com/office/powerpoint/2010/main" val="9934447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Equivalently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Minimize </a:t>
            </a:r>
            <a:r>
              <a:rPr lang="en-US" dirty="0" err="1">
                <a:solidFill>
                  <a:srgbClr val="008000"/>
                </a:solidFill>
              </a:rPr>
              <a:t>c</a:t>
            </a:r>
            <a:r>
              <a:rPr lang="en-US" baseline="30000" dirty="0" err="1">
                <a:solidFill>
                  <a:srgbClr val="008000"/>
                </a:solidFill>
              </a:rPr>
              <a:t>T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+ (</a:t>
            </a:r>
            <a:r>
              <a:rPr lang="en-US" dirty="0" err="1">
                <a:solidFill>
                  <a:srgbClr val="008000"/>
                </a:solidFill>
              </a:rPr>
              <a:t>Dx</a:t>
            </a:r>
            <a:r>
              <a:rPr lang="en-US" dirty="0">
                <a:solidFill>
                  <a:srgbClr val="008000"/>
                </a:solidFill>
              </a:rPr>
              <a:t>)</a:t>
            </a:r>
            <a:r>
              <a:rPr lang="en-US" baseline="30000" dirty="0">
                <a:solidFill>
                  <a:srgbClr val="008000"/>
                </a:solidFill>
              </a:rPr>
              <a:t>T</a:t>
            </a:r>
            <a:r>
              <a:rPr lang="en-US" dirty="0">
                <a:solidFill>
                  <a:srgbClr val="008000"/>
                </a:solidFill>
              </a:rPr>
              <a:t>(</a:t>
            </a:r>
            <a:r>
              <a:rPr lang="en-US" dirty="0" err="1">
                <a:solidFill>
                  <a:srgbClr val="008000"/>
                </a:solidFill>
              </a:rPr>
              <a:t>Dx</a:t>
            </a:r>
            <a:r>
              <a:rPr lang="en-US" dirty="0">
                <a:solidFill>
                  <a:srgbClr val="008000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</a:t>
            </a:r>
            <a:r>
              <a:rPr lang="en-US" dirty="0" err="1">
                <a:solidFill>
                  <a:srgbClr val="008000"/>
                </a:solidFill>
              </a:rPr>
              <a:t>s.t.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Ax = b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Ex ≥  f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</a:t>
            </a:r>
            <a:r>
              <a:rPr lang="en-US" dirty="0" err="1">
                <a:solidFill>
                  <a:srgbClr val="008000"/>
                </a:solidFill>
              </a:rPr>
              <a:t>Gx</a:t>
            </a:r>
            <a:r>
              <a:rPr lang="en-US" dirty="0">
                <a:solidFill>
                  <a:srgbClr val="008000"/>
                </a:solidFill>
              </a:rPr>
              <a:t> ≤ h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Where </a:t>
            </a:r>
            <a:r>
              <a:rPr lang="en-US" dirty="0">
                <a:solidFill>
                  <a:srgbClr val="008000"/>
                </a:solidFill>
              </a:rPr>
              <a:t>x </a:t>
            </a:r>
            <a:r>
              <a:rPr lang="en-US" dirty="0"/>
              <a:t>are decision variables. All vectors are column vectors.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1434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Equivalently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Minimize </a:t>
            </a:r>
            <a:r>
              <a:rPr lang="en-US" dirty="0" err="1">
                <a:solidFill>
                  <a:srgbClr val="008000"/>
                </a:solidFill>
              </a:rPr>
              <a:t>c</a:t>
            </a:r>
            <a:r>
              <a:rPr lang="en-US" baseline="30000" dirty="0" err="1">
                <a:solidFill>
                  <a:srgbClr val="008000"/>
                </a:solidFill>
              </a:rPr>
              <a:t>T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+ 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baseline="30000" dirty="0" err="1">
                <a:solidFill>
                  <a:srgbClr val="008000"/>
                </a:solidFill>
              </a:rPr>
              <a:t>T</a:t>
            </a:r>
            <a:r>
              <a:rPr lang="en-US" dirty="0" err="1">
                <a:solidFill>
                  <a:srgbClr val="008000"/>
                </a:solidFill>
              </a:rPr>
              <a:t>D</a:t>
            </a:r>
            <a:r>
              <a:rPr lang="en-US" baseline="30000" dirty="0" err="1">
                <a:solidFill>
                  <a:srgbClr val="008000"/>
                </a:solidFill>
              </a:rPr>
              <a:t>T</a:t>
            </a:r>
            <a:r>
              <a:rPr lang="en-US" dirty="0" err="1">
                <a:solidFill>
                  <a:srgbClr val="008000"/>
                </a:solidFill>
              </a:rPr>
              <a:t>Dx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</a:t>
            </a:r>
            <a:r>
              <a:rPr lang="en-US" dirty="0" err="1">
                <a:solidFill>
                  <a:srgbClr val="008000"/>
                </a:solidFill>
              </a:rPr>
              <a:t>s.t.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Ax = b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Ex ≥  f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</a:t>
            </a:r>
            <a:r>
              <a:rPr lang="en-US" dirty="0" err="1">
                <a:solidFill>
                  <a:srgbClr val="008000"/>
                </a:solidFill>
              </a:rPr>
              <a:t>Gx</a:t>
            </a:r>
            <a:r>
              <a:rPr lang="en-US" dirty="0">
                <a:solidFill>
                  <a:srgbClr val="008000"/>
                </a:solidFill>
              </a:rPr>
              <a:t> ≤ h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Where </a:t>
            </a:r>
            <a:r>
              <a:rPr lang="en-US" dirty="0">
                <a:solidFill>
                  <a:srgbClr val="008000"/>
                </a:solidFill>
              </a:rPr>
              <a:t>x </a:t>
            </a:r>
            <a:r>
              <a:rPr lang="en-US" dirty="0"/>
              <a:t>are decision variables. All vectors are column vectors.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5021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Equivalently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Minimize </a:t>
            </a:r>
            <a:r>
              <a:rPr lang="en-US" dirty="0" err="1">
                <a:solidFill>
                  <a:srgbClr val="008000"/>
                </a:solidFill>
              </a:rPr>
              <a:t>c</a:t>
            </a:r>
            <a:r>
              <a:rPr lang="en-US" baseline="30000" dirty="0" err="1">
                <a:solidFill>
                  <a:srgbClr val="008000"/>
                </a:solidFill>
              </a:rPr>
              <a:t>T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+ 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baseline="30000" dirty="0" err="1">
                <a:solidFill>
                  <a:srgbClr val="008000"/>
                </a:solidFill>
              </a:rPr>
              <a:t>T</a:t>
            </a:r>
            <a:r>
              <a:rPr lang="en-US" dirty="0" err="1">
                <a:solidFill>
                  <a:srgbClr val="008000"/>
                </a:solidFill>
              </a:rPr>
              <a:t>Px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</a:t>
            </a:r>
            <a:r>
              <a:rPr lang="en-US" dirty="0" err="1">
                <a:solidFill>
                  <a:srgbClr val="008000"/>
                </a:solidFill>
              </a:rPr>
              <a:t>s.t.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Ax = b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Ex ≥  f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</a:t>
            </a:r>
            <a:r>
              <a:rPr lang="en-US" dirty="0" err="1">
                <a:solidFill>
                  <a:srgbClr val="008000"/>
                </a:solidFill>
              </a:rPr>
              <a:t>Gx</a:t>
            </a:r>
            <a:r>
              <a:rPr lang="en-US" dirty="0">
                <a:solidFill>
                  <a:srgbClr val="008000"/>
                </a:solidFill>
              </a:rPr>
              <a:t> ≤ h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Where </a:t>
            </a:r>
            <a:r>
              <a:rPr lang="en-US" dirty="0">
                <a:solidFill>
                  <a:srgbClr val="008000"/>
                </a:solidFill>
              </a:rPr>
              <a:t>x </a:t>
            </a:r>
            <a:r>
              <a:rPr lang="en-US" dirty="0"/>
              <a:t>are decision variables. All vectors are column vectors.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Oval Callout 5"/>
          <p:cNvSpPr/>
          <p:nvPr/>
        </p:nvSpPr>
        <p:spPr>
          <a:xfrm flipV="1">
            <a:off x="3936998" y="3196165"/>
            <a:ext cx="4473224" cy="1968163"/>
          </a:xfrm>
          <a:prstGeom prst="wedgeEllipseCallout">
            <a:avLst>
              <a:gd name="adj1" fmla="val -65161"/>
              <a:gd name="adj2" fmla="val 109076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43777" y="3668889"/>
            <a:ext cx="321733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660066"/>
                </a:solidFill>
              </a:rPr>
              <a:t>P is positive semi-definite (a matrix that can be written as D</a:t>
            </a:r>
            <a:r>
              <a:rPr lang="en-US" sz="2200" baseline="30000" dirty="0">
                <a:solidFill>
                  <a:srgbClr val="660066"/>
                </a:solidFill>
              </a:rPr>
              <a:t>T</a:t>
            </a:r>
            <a:r>
              <a:rPr lang="en-US" sz="2200" dirty="0">
                <a:solidFill>
                  <a:srgbClr val="660066"/>
                </a:solidFill>
              </a:rPr>
              <a:t>D for some D)</a:t>
            </a:r>
          </a:p>
        </p:txBody>
      </p:sp>
    </p:spTree>
    <p:extLst>
      <p:ext uri="{BB962C8B-B14F-4D97-AF65-F5344CB8AC3E}">
        <p14:creationId xmlns:p14="http://schemas.microsoft.com/office/powerpoint/2010/main" val="16443482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Equivalently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Minimize </a:t>
            </a:r>
            <a:r>
              <a:rPr lang="en-US" dirty="0" err="1">
                <a:solidFill>
                  <a:srgbClr val="008000"/>
                </a:solidFill>
              </a:rPr>
              <a:t>c</a:t>
            </a:r>
            <a:r>
              <a:rPr lang="en-US" baseline="30000" dirty="0" err="1">
                <a:solidFill>
                  <a:srgbClr val="008000"/>
                </a:solidFill>
              </a:rPr>
              <a:t>T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+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baseline="30000" dirty="0" err="1">
                <a:solidFill>
                  <a:srgbClr val="008000"/>
                </a:solidFill>
              </a:rPr>
              <a:t>T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</a:t>
            </a:r>
            <a:r>
              <a:rPr lang="en-US" dirty="0" err="1">
                <a:solidFill>
                  <a:srgbClr val="008000"/>
                </a:solidFill>
              </a:rPr>
              <a:t>s.t.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Ax = b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Ex ≥  f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</a:t>
            </a:r>
            <a:r>
              <a:rPr lang="en-US" dirty="0" err="1">
                <a:solidFill>
                  <a:srgbClr val="008000"/>
                </a:solidFill>
              </a:rPr>
              <a:t>Gx</a:t>
            </a:r>
            <a:r>
              <a:rPr lang="en-US" dirty="0">
                <a:solidFill>
                  <a:srgbClr val="008000"/>
                </a:solidFill>
              </a:rPr>
              <a:t> ≤ h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Where </a:t>
            </a:r>
            <a:r>
              <a:rPr lang="en-US" dirty="0">
                <a:solidFill>
                  <a:srgbClr val="008000"/>
                </a:solidFill>
              </a:rPr>
              <a:t>x </a:t>
            </a:r>
            <a:r>
              <a:rPr lang="en-US" dirty="0"/>
              <a:t>are decision variables, and </a:t>
            </a:r>
            <a:r>
              <a:rPr lang="en-US" dirty="0">
                <a:solidFill>
                  <a:srgbClr val="008000"/>
                </a:solidFill>
              </a:rPr>
              <a:t>y</a:t>
            </a:r>
            <a:r>
              <a:rPr lang="en-US" dirty="0"/>
              <a:t> represents a subset of the coordinates of </a:t>
            </a:r>
            <a:r>
              <a:rPr lang="en-US" dirty="0">
                <a:solidFill>
                  <a:srgbClr val="008000"/>
                </a:solidFill>
              </a:rPr>
              <a:t>x</a:t>
            </a:r>
            <a:r>
              <a:rPr lang="en-US" dirty="0"/>
              <a:t>. All vectors are column vectors.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4203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Equivalently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Instead of minimizing, the objective function is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Maximize </a:t>
            </a:r>
            <a:r>
              <a:rPr lang="en-US" dirty="0" err="1">
                <a:solidFill>
                  <a:srgbClr val="008000"/>
                </a:solidFill>
              </a:rPr>
              <a:t>c</a:t>
            </a:r>
            <a:r>
              <a:rPr lang="en-US" baseline="30000" dirty="0" err="1">
                <a:solidFill>
                  <a:srgbClr val="008000"/>
                </a:solidFill>
              </a:rPr>
              <a:t>T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– 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baseline="30000" dirty="0" err="1">
                <a:solidFill>
                  <a:srgbClr val="008000"/>
                </a:solidFill>
              </a:rPr>
              <a:t>T</a:t>
            </a:r>
            <a:r>
              <a:rPr lang="en-US" dirty="0" err="1">
                <a:solidFill>
                  <a:srgbClr val="008000"/>
                </a:solidFill>
              </a:rPr>
              <a:t>Px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some positive semi-definite matrix </a:t>
            </a:r>
            <a:r>
              <a:rPr lang="en-US" dirty="0">
                <a:solidFill>
                  <a:srgbClr val="008000"/>
                </a:solidFill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5387289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this a QP?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Minimize </a:t>
            </a:r>
            <a:r>
              <a:rPr lang="en-US" dirty="0" err="1">
                <a:solidFill>
                  <a:srgbClr val="008000"/>
                </a:solidFill>
              </a:rPr>
              <a:t>xy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008000"/>
                </a:solidFill>
              </a:rPr>
              <a:t>s.t.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x + y = 5</a:t>
            </a:r>
          </a:p>
        </p:txBody>
      </p:sp>
    </p:spTree>
    <p:extLst>
      <p:ext uri="{BB962C8B-B14F-4D97-AF65-F5344CB8AC3E}">
        <p14:creationId xmlns:p14="http://schemas.microsoft.com/office/powerpoint/2010/main" val="40446867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this a QP?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Minimize </a:t>
            </a:r>
            <a:r>
              <a:rPr lang="en-US" dirty="0" err="1">
                <a:solidFill>
                  <a:srgbClr val="008000"/>
                </a:solidFill>
              </a:rPr>
              <a:t>xy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008000"/>
                </a:solidFill>
              </a:rPr>
              <a:t>s.t.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x + y = 5</a:t>
            </a:r>
          </a:p>
          <a:p>
            <a:pPr marL="0" indent="0">
              <a:buNone/>
            </a:pP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No, since </a:t>
            </a:r>
            <a:r>
              <a:rPr lang="en-US" dirty="0">
                <a:solidFill>
                  <a:srgbClr val="008000"/>
                </a:solidFill>
              </a:rPr>
              <a:t>x = 1, y=-1 </a:t>
            </a:r>
            <a:r>
              <a:rPr lang="en-US" dirty="0">
                <a:solidFill>
                  <a:srgbClr val="000000"/>
                </a:solidFill>
              </a:rPr>
              <a:t>gives </a:t>
            </a:r>
            <a:r>
              <a:rPr lang="en-US" dirty="0" err="1">
                <a:solidFill>
                  <a:srgbClr val="008000"/>
                </a:solidFill>
              </a:rPr>
              <a:t>xy</a:t>
            </a:r>
            <a:r>
              <a:rPr lang="en-US" dirty="0">
                <a:solidFill>
                  <a:srgbClr val="008000"/>
                </a:solidFill>
              </a:rPr>
              <a:t> = -1</a:t>
            </a:r>
            <a:r>
              <a:rPr lang="en-US" dirty="0">
                <a:solidFill>
                  <a:srgbClr val="000000"/>
                </a:solidFill>
              </a:rPr>
              <a:t>. Hence </a:t>
            </a:r>
            <a:r>
              <a:rPr lang="en-US" dirty="0" err="1">
                <a:solidFill>
                  <a:srgbClr val="000000"/>
                </a:solidFill>
              </a:rPr>
              <a:t>xy</a:t>
            </a:r>
            <a:r>
              <a:rPr lang="en-US" dirty="0">
                <a:solidFill>
                  <a:srgbClr val="000000"/>
                </a:solidFill>
              </a:rPr>
              <a:t> is not an acceptable quadratic part for the objective function.</a:t>
            </a:r>
          </a:p>
        </p:txBody>
      </p:sp>
    </p:spTree>
    <p:extLst>
      <p:ext uri="{BB962C8B-B14F-4D97-AF65-F5344CB8AC3E}">
        <p14:creationId xmlns:p14="http://schemas.microsoft.com/office/powerpoint/2010/main" val="20113957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this a QP?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Minimize </a:t>
            </a:r>
            <a:r>
              <a:rPr lang="en-US" dirty="0" err="1">
                <a:solidFill>
                  <a:srgbClr val="008000"/>
                </a:solidFill>
              </a:rPr>
              <a:t>xy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008000"/>
                </a:solidFill>
              </a:rPr>
              <a:t>s.t.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x + y = 5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x, y ≥ 0</a:t>
            </a:r>
          </a:p>
        </p:txBody>
      </p:sp>
    </p:spTree>
    <p:extLst>
      <p:ext uri="{BB962C8B-B14F-4D97-AF65-F5344CB8AC3E}">
        <p14:creationId xmlns:p14="http://schemas.microsoft.com/office/powerpoint/2010/main" val="12490729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this a QP?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Minimize </a:t>
            </a:r>
            <a:r>
              <a:rPr lang="en-US" dirty="0" err="1">
                <a:solidFill>
                  <a:srgbClr val="008000"/>
                </a:solidFill>
              </a:rPr>
              <a:t>xy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008000"/>
                </a:solidFill>
              </a:rPr>
              <a:t>s.t.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x + y = 5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x, y ≥ 0</a:t>
            </a:r>
          </a:p>
        </p:txBody>
      </p:sp>
      <p:sp>
        <p:nvSpPr>
          <p:cNvPr id="4" name="Rectangle 3"/>
          <p:cNvSpPr/>
          <p:nvPr/>
        </p:nvSpPr>
        <p:spPr>
          <a:xfrm>
            <a:off x="620889" y="4522169"/>
            <a:ext cx="705555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solidFill>
                <a:srgbClr val="008000"/>
              </a:solidFill>
            </a:endParaRPr>
          </a:p>
          <a:p>
            <a:r>
              <a:rPr lang="en-US" sz="3200" dirty="0">
                <a:solidFill>
                  <a:srgbClr val="000000"/>
                </a:solidFill>
              </a:rPr>
              <a:t>No, for the same reason as before!</a:t>
            </a:r>
          </a:p>
        </p:txBody>
      </p:sp>
    </p:spTree>
    <p:extLst>
      <p:ext uri="{BB962C8B-B14F-4D97-AF65-F5344CB8AC3E}">
        <p14:creationId xmlns:p14="http://schemas.microsoft.com/office/powerpoint/2010/main" val="24855748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this a QP?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Minimize x</a:t>
            </a:r>
            <a:r>
              <a:rPr lang="en-US" baseline="30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 -2xy + y</a:t>
            </a:r>
            <a:r>
              <a:rPr lang="en-US" baseline="30000" dirty="0">
                <a:solidFill>
                  <a:srgbClr val="008000"/>
                </a:solidFill>
              </a:rPr>
              <a:t>2 </a:t>
            </a:r>
            <a:r>
              <a:rPr lang="en-US" dirty="0">
                <a:solidFill>
                  <a:srgbClr val="008000"/>
                </a:solidFill>
              </a:rPr>
              <a:t>- 2x</a:t>
            </a:r>
          </a:p>
          <a:p>
            <a:pPr marL="0" indent="0">
              <a:buNone/>
            </a:pP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008000"/>
                </a:solidFill>
              </a:rPr>
              <a:t>s.t.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x + y = 5</a:t>
            </a:r>
          </a:p>
          <a:p>
            <a:pPr marL="0" indent="0">
              <a:buNone/>
            </a:pP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7401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this a QP?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Minimize x</a:t>
            </a:r>
            <a:r>
              <a:rPr lang="en-US" baseline="30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 -2xy + y</a:t>
            </a:r>
            <a:r>
              <a:rPr lang="en-US" baseline="30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 - 2x</a:t>
            </a:r>
          </a:p>
          <a:p>
            <a:pPr marL="0" indent="0">
              <a:buNone/>
            </a:pP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008000"/>
                </a:solidFill>
              </a:rPr>
              <a:t>s.t.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x + y = 5</a:t>
            </a:r>
          </a:p>
          <a:p>
            <a:pPr marL="0" indent="0">
              <a:buNone/>
            </a:pP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Yes, since we can write the quadratic part as </a:t>
            </a:r>
            <a:r>
              <a:rPr lang="en-US" dirty="0">
                <a:solidFill>
                  <a:srgbClr val="008000"/>
                </a:solidFill>
              </a:rPr>
              <a:t>(x-y)(x-y)</a:t>
            </a:r>
            <a:r>
              <a:rPr lang="en-US" dirty="0">
                <a:solidFill>
                  <a:srgbClr val="000000"/>
                </a:solidFill>
              </a:rPr>
              <a:t>. </a:t>
            </a:r>
          </a:p>
          <a:p>
            <a:pPr marL="0" indent="0">
              <a:buNone/>
            </a:pP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3497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Least Squares Regression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sz="3200" dirty="0"/>
              <a:t>QP: </a:t>
            </a:r>
            <a:r>
              <a:rPr lang="en-US" sz="3200" dirty="0">
                <a:solidFill>
                  <a:srgbClr val="008000"/>
                </a:solidFill>
              </a:rPr>
              <a:t>Minimize </a:t>
            </a:r>
            <a:r>
              <a:rPr lang="en-US" sz="3200" dirty="0" err="1">
                <a:solidFill>
                  <a:srgbClr val="008000"/>
                </a:solidFill>
              </a:rPr>
              <a:t>Σ</a:t>
            </a:r>
            <a:r>
              <a:rPr lang="en-US" sz="3200" baseline="-25000" dirty="0" err="1">
                <a:solidFill>
                  <a:srgbClr val="008000"/>
                </a:solidFill>
              </a:rPr>
              <a:t>i</a:t>
            </a:r>
            <a:r>
              <a:rPr lang="en-US" sz="3200" dirty="0">
                <a:solidFill>
                  <a:srgbClr val="008000"/>
                </a:solidFill>
              </a:rPr>
              <a:t> (</a:t>
            </a:r>
            <a:r>
              <a:rPr lang="en-US" sz="3200" dirty="0" err="1">
                <a:solidFill>
                  <a:srgbClr val="008000"/>
                </a:solidFill>
              </a:rPr>
              <a:t>Δ</a:t>
            </a:r>
            <a:r>
              <a:rPr lang="en-US" sz="3200" baseline="-25000" dirty="0" err="1">
                <a:solidFill>
                  <a:srgbClr val="008000"/>
                </a:solidFill>
              </a:rPr>
              <a:t>i</a:t>
            </a:r>
            <a:r>
              <a:rPr lang="en-US" sz="3200" dirty="0">
                <a:solidFill>
                  <a:srgbClr val="008000"/>
                </a:solidFill>
              </a:rPr>
              <a:t>)</a:t>
            </a:r>
            <a:r>
              <a:rPr lang="en-US" sz="3200" baseline="30000" dirty="0">
                <a:solidFill>
                  <a:srgbClr val="008000"/>
                </a:solidFill>
              </a:rPr>
              <a:t>2</a:t>
            </a:r>
            <a:br>
              <a:rPr lang="en-US" sz="3200" baseline="30000" dirty="0">
                <a:solidFill>
                  <a:srgbClr val="008000"/>
                </a:solidFill>
              </a:rPr>
            </a:br>
            <a:br>
              <a:rPr lang="en-US" sz="3200" baseline="30000" dirty="0">
                <a:solidFill>
                  <a:srgbClr val="008000"/>
                </a:solidFill>
              </a:rPr>
            </a:br>
            <a:r>
              <a:rPr lang="en-US" sz="3200" baseline="30000" dirty="0">
                <a:solidFill>
                  <a:srgbClr val="008000"/>
                </a:solidFill>
              </a:rPr>
              <a:t>		</a:t>
            </a:r>
            <a:r>
              <a:rPr lang="en-US" sz="3200" dirty="0" err="1">
                <a:solidFill>
                  <a:srgbClr val="008000"/>
                </a:solidFill>
              </a:rPr>
              <a:t>s.t.</a:t>
            </a:r>
            <a:endParaRPr lang="en-US" sz="3200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For all </a:t>
            </a:r>
            <a:r>
              <a:rPr lang="en-US" dirty="0" err="1">
                <a:solidFill>
                  <a:srgbClr val="008000"/>
                </a:solidFill>
              </a:rPr>
              <a:t>i</a:t>
            </a:r>
            <a:r>
              <a:rPr lang="en-US" dirty="0">
                <a:solidFill>
                  <a:srgbClr val="008000"/>
                </a:solidFill>
              </a:rPr>
              <a:t> in {1..K}: </a:t>
            </a:r>
            <a:r>
              <a:rPr lang="en-US" dirty="0" err="1">
                <a:solidFill>
                  <a:srgbClr val="008000"/>
                </a:solidFill>
              </a:rPr>
              <a:t>Δ</a:t>
            </a:r>
            <a:r>
              <a:rPr lang="en-US" baseline="-25000" dirty="0" err="1">
                <a:solidFill>
                  <a:srgbClr val="008000"/>
                </a:solidFill>
              </a:rPr>
              <a:t>i</a:t>
            </a:r>
            <a:r>
              <a:rPr lang="en-US" dirty="0">
                <a:solidFill>
                  <a:srgbClr val="008000"/>
                </a:solidFill>
              </a:rPr>
              <a:t> = (</a:t>
            </a:r>
            <a:r>
              <a:rPr lang="en-US" b="1" dirty="0">
                <a:solidFill>
                  <a:srgbClr val="008000"/>
                </a:solidFill>
              </a:rPr>
              <a:t>x</a:t>
            </a:r>
            <a:r>
              <a:rPr lang="en-US" baseline="-25000" dirty="0">
                <a:solidFill>
                  <a:srgbClr val="008000"/>
                </a:solidFill>
              </a:rPr>
              <a:t>i</a:t>
            </a:r>
            <a:r>
              <a:rPr lang="en-US" dirty="0">
                <a:solidFill>
                  <a:srgbClr val="008000"/>
                </a:solidFill>
              </a:rPr>
              <a:t>)</a:t>
            </a:r>
            <a:r>
              <a:rPr lang="en-US" baseline="30000" dirty="0" err="1">
                <a:solidFill>
                  <a:srgbClr val="008000"/>
                </a:solidFill>
              </a:rPr>
              <a:t>T</a:t>
            </a:r>
            <a:r>
              <a:rPr lang="en-US" b="1" dirty="0" err="1">
                <a:solidFill>
                  <a:srgbClr val="008000"/>
                </a:solidFill>
              </a:rPr>
              <a:t>p</a:t>
            </a:r>
            <a:r>
              <a:rPr lang="en-US" dirty="0">
                <a:solidFill>
                  <a:srgbClr val="008000"/>
                </a:solidFill>
              </a:rPr>
              <a:t> + q -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baseline="-25000" dirty="0" err="1">
                <a:solidFill>
                  <a:srgbClr val="008000"/>
                </a:solidFill>
              </a:rPr>
              <a:t>i</a:t>
            </a: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8786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Least Squares Regression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sz="3200" dirty="0"/>
              <a:t>QP: </a:t>
            </a:r>
            <a:r>
              <a:rPr lang="en-US" sz="3200" dirty="0">
                <a:solidFill>
                  <a:srgbClr val="008000"/>
                </a:solidFill>
              </a:rPr>
              <a:t>Minimize </a:t>
            </a:r>
            <a:r>
              <a:rPr lang="en-US" sz="3200" b="1" dirty="0">
                <a:solidFill>
                  <a:srgbClr val="008000"/>
                </a:solidFill>
              </a:rPr>
              <a:t>Δ</a:t>
            </a:r>
            <a:r>
              <a:rPr lang="en-US" sz="3200" baseline="30000" dirty="0">
                <a:solidFill>
                  <a:srgbClr val="008000"/>
                </a:solidFill>
              </a:rPr>
              <a:t>T</a:t>
            </a:r>
            <a:r>
              <a:rPr lang="en-US" sz="3200" b="1" dirty="0">
                <a:solidFill>
                  <a:srgbClr val="008000"/>
                </a:solidFill>
              </a:rPr>
              <a:t>Δ</a:t>
            </a:r>
            <a:r>
              <a:rPr lang="en-US" sz="3200" dirty="0">
                <a:solidFill>
                  <a:srgbClr val="008000"/>
                </a:solidFill>
              </a:rPr>
              <a:t> </a:t>
            </a:r>
            <a:br>
              <a:rPr lang="en-US" sz="3200" baseline="30000" dirty="0">
                <a:solidFill>
                  <a:srgbClr val="008000"/>
                </a:solidFill>
              </a:rPr>
            </a:br>
            <a:r>
              <a:rPr lang="en-US" sz="3200" baseline="30000" dirty="0">
                <a:solidFill>
                  <a:srgbClr val="008000"/>
                </a:solidFill>
              </a:rPr>
              <a:t>	</a:t>
            </a:r>
          </a:p>
          <a:p>
            <a:pPr marL="0" lvl="1" indent="0">
              <a:buNone/>
            </a:pPr>
            <a:r>
              <a:rPr lang="en-US" sz="3200" baseline="30000" dirty="0">
                <a:solidFill>
                  <a:srgbClr val="008000"/>
                </a:solidFill>
              </a:rPr>
              <a:t>	</a:t>
            </a:r>
            <a:r>
              <a:rPr lang="en-US" sz="3200" dirty="0" err="1">
                <a:solidFill>
                  <a:srgbClr val="008000"/>
                </a:solidFill>
              </a:rPr>
              <a:t>s.t.</a:t>
            </a:r>
            <a:endParaRPr lang="en-US" sz="3200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		</a:t>
            </a:r>
            <a:r>
              <a:rPr lang="en-US" b="1" dirty="0" err="1">
                <a:solidFill>
                  <a:srgbClr val="008000"/>
                </a:solidFill>
              </a:rPr>
              <a:t>Δ</a:t>
            </a:r>
            <a:r>
              <a:rPr lang="en-US" dirty="0">
                <a:solidFill>
                  <a:srgbClr val="008000"/>
                </a:solidFill>
              </a:rPr>
              <a:t> = </a:t>
            </a:r>
            <a:r>
              <a:rPr lang="en-US" b="1" dirty="0" err="1">
                <a:solidFill>
                  <a:srgbClr val="008000"/>
                </a:solidFill>
              </a:rPr>
              <a:t>X</a:t>
            </a:r>
            <a:r>
              <a:rPr lang="en-US" baseline="30000" dirty="0" err="1">
                <a:solidFill>
                  <a:srgbClr val="008000"/>
                </a:solidFill>
              </a:rPr>
              <a:t>T</a:t>
            </a:r>
            <a:r>
              <a:rPr lang="en-US" b="1" dirty="0" err="1">
                <a:solidFill>
                  <a:srgbClr val="008000"/>
                </a:solidFill>
              </a:rPr>
              <a:t>p</a:t>
            </a:r>
            <a:r>
              <a:rPr lang="en-US" dirty="0">
                <a:solidFill>
                  <a:srgbClr val="008000"/>
                </a:solidFill>
              </a:rPr>
              <a:t> + </a:t>
            </a:r>
            <a:r>
              <a:rPr lang="en-US" dirty="0" err="1">
                <a:solidFill>
                  <a:srgbClr val="008000"/>
                </a:solidFill>
              </a:rPr>
              <a:t>q</a:t>
            </a:r>
            <a:r>
              <a:rPr lang="en-US" b="1" dirty="0" err="1">
                <a:solidFill>
                  <a:srgbClr val="008000"/>
                </a:solidFill>
              </a:rPr>
              <a:t>e</a:t>
            </a:r>
            <a:r>
              <a:rPr lang="en-US" dirty="0">
                <a:solidFill>
                  <a:srgbClr val="008000"/>
                </a:solidFill>
              </a:rPr>
              <a:t> – </a:t>
            </a:r>
            <a:r>
              <a:rPr lang="en-US" b="1" dirty="0">
                <a:solidFill>
                  <a:srgbClr val="008000"/>
                </a:solidFill>
              </a:rPr>
              <a:t>y</a:t>
            </a:r>
          </a:p>
          <a:p>
            <a:pPr marL="0" indent="0">
              <a:buNone/>
            </a:pP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199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18687</TotalTime>
  <Words>2364</Words>
  <Application>Microsoft Macintosh PowerPoint</Application>
  <PresentationFormat>On-screen Show (4:3)</PresentationFormat>
  <Paragraphs>311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Arial</vt:lpstr>
      <vt:lpstr>Calibri</vt:lpstr>
      <vt:lpstr>Office Theme</vt:lpstr>
      <vt:lpstr>Regression and Quadratic Programming</vt:lpstr>
      <vt:lpstr>Linear Regression</vt:lpstr>
      <vt:lpstr>Linear Regression</vt:lpstr>
      <vt:lpstr>Linear Regression</vt:lpstr>
      <vt:lpstr>Linear Least Squares Regression</vt:lpstr>
      <vt:lpstr>Absolute Error Regression</vt:lpstr>
      <vt:lpstr>Absolute Error Regression</vt:lpstr>
      <vt:lpstr>Linear Regression [contd]</vt:lpstr>
      <vt:lpstr>Folding in the intercept</vt:lpstr>
      <vt:lpstr>Folding in the intercept</vt:lpstr>
      <vt:lpstr>Folding in the intercept</vt:lpstr>
      <vt:lpstr>A simple quadratic program</vt:lpstr>
      <vt:lpstr>A simple quadratic program</vt:lpstr>
      <vt:lpstr>A simple quadratic program</vt:lpstr>
      <vt:lpstr>Next Steps</vt:lpstr>
      <vt:lpstr>Next Steps</vt:lpstr>
      <vt:lpstr>Approximating the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Approximating the Quadratic</vt:lpstr>
      <vt:lpstr>Approximating the Quadratic</vt:lpstr>
      <vt:lpstr>Approximating the Quadratic</vt:lpstr>
      <vt:lpstr>Approximating the Quadratic</vt:lpstr>
      <vt:lpstr>QPs and LPs</vt:lpstr>
      <vt:lpstr>QPs and LPs</vt:lpstr>
      <vt:lpstr>QPs and LPs</vt:lpstr>
      <vt:lpstr>QPs and LPs</vt:lpstr>
      <vt:lpstr>QPs and LPs</vt:lpstr>
      <vt:lpstr>Formal Definition of a QP</vt:lpstr>
      <vt:lpstr>Formal Definition of a QP</vt:lpstr>
      <vt:lpstr>Formal Definition of a QP</vt:lpstr>
      <vt:lpstr>Equivalently</vt:lpstr>
      <vt:lpstr>Equivalently</vt:lpstr>
      <vt:lpstr>Equivalently</vt:lpstr>
      <vt:lpstr>Equivalently</vt:lpstr>
      <vt:lpstr>Equivalently</vt:lpstr>
      <vt:lpstr>Is this a QP?</vt:lpstr>
      <vt:lpstr>Is this a QP?</vt:lpstr>
      <vt:lpstr>Is this a QP?</vt:lpstr>
      <vt:lpstr>Is this a QP?</vt:lpstr>
      <vt:lpstr>Is this a QP?</vt:lpstr>
      <vt:lpstr>Is this a QP?</vt:lpstr>
      <vt:lpstr>Linear Least Squares Regression</vt:lpstr>
      <vt:lpstr>Linear Least Squares Regression</vt:lpstr>
    </vt:vector>
  </TitlesOfParts>
  <Company>Twitter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Feasible Solutions</dc:title>
  <dc:creator>Twitter</dc:creator>
  <cp:lastModifiedBy>Goel, Ashish  Maj</cp:lastModifiedBy>
  <cp:revision>256</cp:revision>
  <cp:lastPrinted>2024-04-23T18:22:05Z</cp:lastPrinted>
  <dcterms:created xsi:type="dcterms:W3CDTF">2012-05-24T06:26:50Z</dcterms:created>
  <dcterms:modified xsi:type="dcterms:W3CDTF">2024-04-24T05:29:41Z</dcterms:modified>
</cp:coreProperties>
</file>