
<file path=[Content_Types].xml><?xml version="1.0" encoding="utf-8"?>
<Types xmlns="http://schemas.openxmlformats.org/package/2006/content-types">
  <Default Extension="bin" ContentType="application/vnd.openxmlformats-officedocument.oleObject"/>
  <Default Extension="fntdata" ContentType="application/x-fontdata"/>
  <Default Extension="jpeg" ContentType="image/jpeg"/>
  <Default Extension="png" ContentType="image/png"/>
  <Default Extension="rels" ContentType="application/vnd.openxmlformats-package.relationships+xml"/>
  <Default Extension="vml" ContentType="application/vnd.openxmlformats-officedocument.vmlDrawing"/>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embedTrueTypeFonts="1" saveSubsetFonts="1">
  <p:sldMasterIdLst>
    <p:sldMasterId id="2147483649" r:id="rId1"/>
  </p:sldMasterIdLst>
  <p:notesMasterIdLst>
    <p:notesMasterId r:id="rId31"/>
  </p:notesMasterIdLst>
  <p:handoutMasterIdLst>
    <p:handoutMasterId r:id="rId32"/>
  </p:handoutMasterIdLst>
  <p:sldIdLst>
    <p:sldId id="258" r:id="rId2"/>
    <p:sldId id="496" r:id="rId3"/>
    <p:sldId id="497" r:id="rId4"/>
    <p:sldId id="498" r:id="rId5"/>
    <p:sldId id="499" r:id="rId6"/>
    <p:sldId id="500" r:id="rId7"/>
    <p:sldId id="449" r:id="rId8"/>
    <p:sldId id="445" r:id="rId9"/>
    <p:sldId id="465" r:id="rId10"/>
    <p:sldId id="451" r:id="rId11"/>
    <p:sldId id="452" r:id="rId12"/>
    <p:sldId id="455" r:id="rId13"/>
    <p:sldId id="457" r:id="rId14"/>
    <p:sldId id="456" r:id="rId15"/>
    <p:sldId id="458" r:id="rId16"/>
    <p:sldId id="459" r:id="rId17"/>
    <p:sldId id="495" r:id="rId18"/>
    <p:sldId id="482" r:id="rId19"/>
    <p:sldId id="483" r:id="rId20"/>
    <p:sldId id="484" r:id="rId21"/>
    <p:sldId id="485" r:id="rId22"/>
    <p:sldId id="486" r:id="rId23"/>
    <p:sldId id="488" r:id="rId24"/>
    <p:sldId id="489" r:id="rId25"/>
    <p:sldId id="490" r:id="rId26"/>
    <p:sldId id="491" r:id="rId27"/>
    <p:sldId id="493" r:id="rId28"/>
    <p:sldId id="492" r:id="rId29"/>
    <p:sldId id="494" r:id="rId30"/>
  </p:sldIdLst>
  <p:sldSz cx="9144000" cy="6858000" type="screen4x3"/>
  <p:notesSz cx="7010400" cy="9296400"/>
  <p:embeddedFontLst>
    <p:embeddedFont>
      <p:font typeface="cmsy10" panose="02070309020205020404" pitchFamily="1" charset="0"/>
      <p:regular r:id="rId33"/>
    </p:embeddedFont>
    <p:embeddedFont>
      <p:font typeface="Symbol" panose="05050102010706020507" pitchFamily="18" charset="2"/>
      <p:regular r:id="rId34"/>
    </p:embeddedFont>
    <p:embeddedFont>
      <p:font typeface="Times New Roman" panose="02020603050405020304" pitchFamily="18" charset="0"/>
      <p:regular r:id="rId35"/>
      <p:bold r:id="rId36"/>
      <p:italic r:id="rId37"/>
      <p:boldItalic r:id="rId38"/>
    </p:embeddedFont>
  </p:embeddedFontLst>
  <p:custDataLst>
    <p:tags r:id="rId39"/>
  </p:custDataLst>
  <p:defaultTextStyle>
    <a:defPPr>
      <a:defRPr lang="en-US"/>
    </a:defPPr>
    <a:lvl1pPr algn="l" rtl="0" fontAlgn="base">
      <a:spcBef>
        <a:spcPct val="20000"/>
      </a:spcBef>
      <a:spcAft>
        <a:spcPct val="0"/>
      </a:spcAft>
      <a:buChar char="•"/>
      <a:defRPr sz="2400" kern="1200">
        <a:solidFill>
          <a:schemeClr val="tx1"/>
        </a:solidFill>
        <a:latin typeface="Times New Roman" panose="02020603050405020304" pitchFamily="18" charset="0"/>
        <a:ea typeface="+mn-ea"/>
        <a:cs typeface="+mn-cs"/>
      </a:defRPr>
    </a:lvl1pPr>
    <a:lvl2pPr marL="457200" algn="l" rtl="0" fontAlgn="base">
      <a:spcBef>
        <a:spcPct val="20000"/>
      </a:spcBef>
      <a:spcAft>
        <a:spcPct val="0"/>
      </a:spcAft>
      <a:buChar char="•"/>
      <a:defRPr sz="2400" kern="1200">
        <a:solidFill>
          <a:schemeClr val="tx1"/>
        </a:solidFill>
        <a:latin typeface="Times New Roman" panose="02020603050405020304" pitchFamily="18" charset="0"/>
        <a:ea typeface="+mn-ea"/>
        <a:cs typeface="+mn-cs"/>
      </a:defRPr>
    </a:lvl2pPr>
    <a:lvl3pPr marL="914400" algn="l" rtl="0" fontAlgn="base">
      <a:spcBef>
        <a:spcPct val="20000"/>
      </a:spcBef>
      <a:spcAft>
        <a:spcPct val="0"/>
      </a:spcAft>
      <a:buChar char="•"/>
      <a:defRPr sz="2400" kern="1200">
        <a:solidFill>
          <a:schemeClr val="tx1"/>
        </a:solidFill>
        <a:latin typeface="Times New Roman" panose="02020603050405020304" pitchFamily="18" charset="0"/>
        <a:ea typeface="+mn-ea"/>
        <a:cs typeface="+mn-cs"/>
      </a:defRPr>
    </a:lvl3pPr>
    <a:lvl4pPr marL="1371600" algn="l" rtl="0" fontAlgn="base">
      <a:spcBef>
        <a:spcPct val="20000"/>
      </a:spcBef>
      <a:spcAft>
        <a:spcPct val="0"/>
      </a:spcAft>
      <a:buChar char="•"/>
      <a:defRPr sz="2400" kern="1200">
        <a:solidFill>
          <a:schemeClr val="tx1"/>
        </a:solidFill>
        <a:latin typeface="Times New Roman" panose="02020603050405020304" pitchFamily="18" charset="0"/>
        <a:ea typeface="+mn-ea"/>
        <a:cs typeface="+mn-cs"/>
      </a:defRPr>
    </a:lvl4pPr>
    <a:lvl5pPr marL="1828800" algn="l" rtl="0" fontAlgn="base">
      <a:spcBef>
        <a:spcPct val="20000"/>
      </a:spcBef>
      <a:spcAft>
        <a:spcPct val="0"/>
      </a:spcAft>
      <a:buChar char="•"/>
      <a:defRPr sz="2400" kern="1200">
        <a:solidFill>
          <a:schemeClr val="tx1"/>
        </a:solidFill>
        <a:latin typeface="Times New Roman" panose="02020603050405020304" pitchFamily="18" charset="0"/>
        <a:ea typeface="+mn-ea"/>
        <a:cs typeface="+mn-cs"/>
      </a:defRPr>
    </a:lvl5pPr>
    <a:lvl6pPr marL="2286000" algn="l" defTabSz="914400" rtl="0" eaLnBrk="1" latinLnBrk="0" hangingPunct="1">
      <a:defRPr sz="2400" kern="1200">
        <a:solidFill>
          <a:schemeClr val="tx1"/>
        </a:solidFill>
        <a:latin typeface="Times New Roman" panose="02020603050405020304" pitchFamily="18" charset="0"/>
        <a:ea typeface="+mn-ea"/>
        <a:cs typeface="+mn-cs"/>
      </a:defRPr>
    </a:lvl6pPr>
    <a:lvl7pPr marL="2743200" algn="l" defTabSz="914400" rtl="0" eaLnBrk="1" latinLnBrk="0" hangingPunct="1">
      <a:defRPr sz="2400" kern="1200">
        <a:solidFill>
          <a:schemeClr val="tx1"/>
        </a:solidFill>
        <a:latin typeface="Times New Roman" panose="02020603050405020304" pitchFamily="18" charset="0"/>
        <a:ea typeface="+mn-ea"/>
        <a:cs typeface="+mn-cs"/>
      </a:defRPr>
    </a:lvl7pPr>
    <a:lvl8pPr marL="3200400" algn="l" defTabSz="914400" rtl="0" eaLnBrk="1" latinLnBrk="0" hangingPunct="1">
      <a:defRPr sz="2400" kern="1200">
        <a:solidFill>
          <a:schemeClr val="tx1"/>
        </a:solidFill>
        <a:latin typeface="Times New Roman" panose="02020603050405020304" pitchFamily="18" charset="0"/>
        <a:ea typeface="+mn-ea"/>
        <a:cs typeface="+mn-cs"/>
      </a:defRPr>
    </a:lvl8pPr>
    <a:lvl9pPr marL="3657600" algn="l" defTabSz="914400" rtl="0" eaLnBrk="1" latinLnBrk="0" hangingPunct="1">
      <a:defRPr sz="2400" kern="1200">
        <a:solidFill>
          <a:schemeClr val="tx1"/>
        </a:solidFill>
        <a:latin typeface="Times New Roman" panose="02020603050405020304" pitchFamily="18"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28">
          <p15:clr>
            <a:srgbClr val="A4A3A4"/>
          </p15:clr>
        </p15:guide>
        <p15:guide id="2" pos="2208">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1E8519"/>
    <a:srgbClr val="0000CC"/>
    <a:srgbClr val="CC0000"/>
    <a:srgbClr val="FF9900"/>
    <a:srgbClr val="CC9900"/>
    <a:srgbClr val="040000"/>
    <a:srgbClr val="C0C0C0"/>
    <a:srgbClr val="00336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8265" autoAdjust="0"/>
    <p:restoredTop sz="94714" autoAdjust="0"/>
  </p:normalViewPr>
  <p:slideViewPr>
    <p:cSldViewPr showGuides="1">
      <p:cViewPr>
        <p:scale>
          <a:sx n="61" d="100"/>
          <a:sy n="61" d="100"/>
        </p:scale>
        <p:origin x="258" y="1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1800"/>
    </p:cViewPr>
  </p:sorterViewPr>
  <p:notesViewPr>
    <p:cSldViewPr showGuides="1">
      <p:cViewPr varScale="1">
        <p:scale>
          <a:sx n="71" d="100"/>
          <a:sy n="71" d="100"/>
        </p:scale>
        <p:origin x="-1878" y="-78"/>
      </p:cViewPr>
      <p:guideLst>
        <p:guide orient="horz" pos="2928"/>
        <p:guide pos="2208"/>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gs" Target="tags/tag1.xml"/><Relationship Id="rId21" Type="http://schemas.openxmlformats.org/officeDocument/2006/relationships/slide" Target="slides/slide20.xml"/><Relationship Id="rId34" Type="http://schemas.openxmlformats.org/officeDocument/2006/relationships/font" Target="fonts/font2.fntdata"/><Relationship Id="rId42"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handoutMaster" Target="handoutMasters/handoutMaster1.xml"/><Relationship Id="rId37" Type="http://schemas.openxmlformats.org/officeDocument/2006/relationships/font" Target="fonts/font5.fntdata"/><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4.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font" Target="fonts/font3.fntdata"/><Relationship Id="rId43"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1.fntdata"/><Relationship Id="rId38" Type="http://schemas.openxmlformats.org/officeDocument/2006/relationships/font" Target="fonts/font6.fntdata"/></Relationships>
</file>

<file path=ppt/drawings/_rels/vmlDrawing1.vml.rels><?xml version="1.0" encoding="UTF-8" standalone="yes"?>
<Relationships xmlns="http://schemas.openxmlformats.org/package/2006/relationships"><Relationship Id="rId2" Type="http://schemas.openxmlformats.org/officeDocument/2006/relationships/image" Target="../media/image3.wmf"/><Relationship Id="rId1" Type="http://schemas.openxmlformats.org/officeDocument/2006/relationships/image" Target="../media/image2.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7.wmf"/></Relationships>
</file>

<file path=ppt/drawings/_rels/vmlDrawing3.v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image" Target="../media/image9.png"/></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89442" name="Rectangle 2">
            <a:extLst>
              <a:ext uri="{FF2B5EF4-FFF2-40B4-BE49-F238E27FC236}">
                <a16:creationId xmlns:a16="http://schemas.microsoft.com/office/drawing/2014/main" id="{CEF1B615-88A2-43FC-AA75-921476956B96}"/>
              </a:ext>
            </a:extLst>
          </p:cNvPr>
          <p:cNvSpPr>
            <a:spLocks noGrp="1" noChangeArrowheads="1"/>
          </p:cNvSpPr>
          <p:nvPr>
            <p:ph type="hdr" sz="quarter"/>
          </p:nvPr>
        </p:nvSpPr>
        <p:spPr bwMode="auto">
          <a:xfrm>
            <a:off x="0" y="0"/>
            <a:ext cx="3038475"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3177" tIns="46589" rIns="93177" bIns="46589" numCol="1" anchor="t" anchorCtr="0" compatLnSpc="1">
            <a:prstTxWarp prst="textNoShape">
              <a:avLst/>
            </a:prstTxWarp>
          </a:bodyPr>
          <a:lstStyle>
            <a:lvl1pPr defTabSz="931863">
              <a:defRPr sz="1200"/>
            </a:lvl1pPr>
          </a:lstStyle>
          <a:p>
            <a:endParaRPr lang="en-US" altLang="en-US"/>
          </a:p>
        </p:txBody>
      </p:sp>
      <p:sp>
        <p:nvSpPr>
          <p:cNvPr id="189443" name="Rectangle 3">
            <a:extLst>
              <a:ext uri="{FF2B5EF4-FFF2-40B4-BE49-F238E27FC236}">
                <a16:creationId xmlns:a16="http://schemas.microsoft.com/office/drawing/2014/main" id="{6FFAE983-7B09-4D95-A543-D13678B389D5}"/>
              </a:ext>
            </a:extLst>
          </p:cNvPr>
          <p:cNvSpPr>
            <a:spLocks noGrp="1" noChangeArrowheads="1"/>
          </p:cNvSpPr>
          <p:nvPr>
            <p:ph type="dt" sz="quarter" idx="1"/>
          </p:nvPr>
        </p:nvSpPr>
        <p:spPr bwMode="auto">
          <a:xfrm>
            <a:off x="3971925" y="0"/>
            <a:ext cx="3038475"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3177" tIns="46589" rIns="93177" bIns="46589" numCol="1" anchor="t" anchorCtr="0" compatLnSpc="1">
            <a:prstTxWarp prst="textNoShape">
              <a:avLst/>
            </a:prstTxWarp>
          </a:bodyPr>
          <a:lstStyle>
            <a:lvl1pPr algn="r" defTabSz="931863">
              <a:defRPr sz="1200"/>
            </a:lvl1pPr>
          </a:lstStyle>
          <a:p>
            <a:endParaRPr lang="en-US" altLang="en-US"/>
          </a:p>
        </p:txBody>
      </p:sp>
      <p:sp>
        <p:nvSpPr>
          <p:cNvPr id="189444" name="Rectangle 4">
            <a:extLst>
              <a:ext uri="{FF2B5EF4-FFF2-40B4-BE49-F238E27FC236}">
                <a16:creationId xmlns:a16="http://schemas.microsoft.com/office/drawing/2014/main" id="{A67C3537-34BE-4F5F-9870-4B5F2722A023}"/>
              </a:ext>
            </a:extLst>
          </p:cNvPr>
          <p:cNvSpPr>
            <a:spLocks noGrp="1" noChangeArrowheads="1"/>
          </p:cNvSpPr>
          <p:nvPr>
            <p:ph type="ftr" sz="quarter" idx="2"/>
          </p:nvPr>
        </p:nvSpPr>
        <p:spPr bwMode="auto">
          <a:xfrm>
            <a:off x="0" y="8831263"/>
            <a:ext cx="3038475" cy="465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3177" tIns="46589" rIns="93177" bIns="46589" numCol="1" anchor="b" anchorCtr="0" compatLnSpc="1">
            <a:prstTxWarp prst="textNoShape">
              <a:avLst/>
            </a:prstTxWarp>
          </a:bodyPr>
          <a:lstStyle>
            <a:lvl1pPr defTabSz="931863">
              <a:defRPr sz="1200"/>
            </a:lvl1pPr>
          </a:lstStyle>
          <a:p>
            <a:endParaRPr lang="en-US" altLang="en-US"/>
          </a:p>
        </p:txBody>
      </p:sp>
      <p:sp>
        <p:nvSpPr>
          <p:cNvPr id="189445" name="Rectangle 5">
            <a:extLst>
              <a:ext uri="{FF2B5EF4-FFF2-40B4-BE49-F238E27FC236}">
                <a16:creationId xmlns:a16="http://schemas.microsoft.com/office/drawing/2014/main" id="{B82AAB8D-8CA4-4C09-AF86-B509CEAF503D}"/>
              </a:ext>
            </a:extLst>
          </p:cNvPr>
          <p:cNvSpPr>
            <a:spLocks noGrp="1" noChangeArrowheads="1"/>
          </p:cNvSpPr>
          <p:nvPr>
            <p:ph type="sldNum" sz="quarter" idx="3"/>
          </p:nvPr>
        </p:nvSpPr>
        <p:spPr bwMode="auto">
          <a:xfrm>
            <a:off x="3971925" y="8831263"/>
            <a:ext cx="3038475" cy="465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3177" tIns="46589" rIns="93177" bIns="46589" numCol="1" anchor="b" anchorCtr="0" compatLnSpc="1">
            <a:prstTxWarp prst="textNoShape">
              <a:avLst/>
            </a:prstTxWarp>
          </a:bodyPr>
          <a:lstStyle>
            <a:lvl1pPr algn="r" defTabSz="931863">
              <a:defRPr sz="1200"/>
            </a:lvl1pPr>
          </a:lstStyle>
          <a:p>
            <a:fld id="{628B308D-0789-4688-8C07-5C156C606CC3}" type="slidenum">
              <a:rPr lang="en-US" altLang="en-US"/>
              <a:pPr/>
              <a:t>‹#›</a:t>
            </a:fld>
            <a:endParaRPr lang="en-US"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266" name="Rectangle 2">
            <a:extLst>
              <a:ext uri="{FF2B5EF4-FFF2-40B4-BE49-F238E27FC236}">
                <a16:creationId xmlns:a16="http://schemas.microsoft.com/office/drawing/2014/main" id="{B4D5D711-2633-4391-AEB0-ECDB92E756B4}"/>
              </a:ext>
            </a:extLst>
          </p:cNvPr>
          <p:cNvSpPr>
            <a:spLocks noGrp="1" noChangeArrowheads="1"/>
          </p:cNvSpPr>
          <p:nvPr>
            <p:ph type="hdr" sz="quarter"/>
          </p:nvPr>
        </p:nvSpPr>
        <p:spPr bwMode="auto">
          <a:xfrm>
            <a:off x="0" y="0"/>
            <a:ext cx="3038475"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3177" tIns="46589" rIns="93177" bIns="46589" numCol="1" anchor="t" anchorCtr="0" compatLnSpc="1">
            <a:prstTxWarp prst="textNoShape">
              <a:avLst/>
            </a:prstTxWarp>
          </a:bodyPr>
          <a:lstStyle>
            <a:lvl1pPr defTabSz="931863">
              <a:defRPr sz="1200"/>
            </a:lvl1pPr>
          </a:lstStyle>
          <a:p>
            <a:endParaRPr lang="en-US" altLang="en-US"/>
          </a:p>
        </p:txBody>
      </p:sp>
      <p:sp>
        <p:nvSpPr>
          <p:cNvPr id="11267" name="Rectangle 3">
            <a:extLst>
              <a:ext uri="{FF2B5EF4-FFF2-40B4-BE49-F238E27FC236}">
                <a16:creationId xmlns:a16="http://schemas.microsoft.com/office/drawing/2014/main" id="{1649619F-742A-4369-8388-71405B260BE0}"/>
              </a:ext>
            </a:extLst>
          </p:cNvPr>
          <p:cNvSpPr>
            <a:spLocks noGrp="1" noChangeArrowheads="1"/>
          </p:cNvSpPr>
          <p:nvPr>
            <p:ph type="dt" idx="1"/>
          </p:nvPr>
        </p:nvSpPr>
        <p:spPr bwMode="auto">
          <a:xfrm>
            <a:off x="3971925" y="0"/>
            <a:ext cx="3038475"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3177" tIns="46589" rIns="93177" bIns="46589" numCol="1" anchor="t" anchorCtr="0" compatLnSpc="1">
            <a:prstTxWarp prst="textNoShape">
              <a:avLst/>
            </a:prstTxWarp>
          </a:bodyPr>
          <a:lstStyle>
            <a:lvl1pPr algn="r" defTabSz="931863">
              <a:defRPr sz="1200"/>
            </a:lvl1pPr>
          </a:lstStyle>
          <a:p>
            <a:endParaRPr lang="en-US" altLang="en-US"/>
          </a:p>
        </p:txBody>
      </p:sp>
      <p:sp>
        <p:nvSpPr>
          <p:cNvPr id="11268" name="Rectangle 4">
            <a:extLst>
              <a:ext uri="{FF2B5EF4-FFF2-40B4-BE49-F238E27FC236}">
                <a16:creationId xmlns:a16="http://schemas.microsoft.com/office/drawing/2014/main" id="{6673A825-F03A-42DD-8F51-A3649C48260E}"/>
              </a:ext>
            </a:extLst>
          </p:cNvPr>
          <p:cNvSpPr>
            <a:spLocks noChangeArrowheads="1" noTextEdit="1"/>
          </p:cNvSpPr>
          <p:nvPr>
            <p:ph type="sldImg" idx="2"/>
          </p:nvPr>
        </p:nvSpPr>
        <p:spPr bwMode="auto">
          <a:xfrm>
            <a:off x="1181100" y="696913"/>
            <a:ext cx="4648200" cy="348615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11269" name="Rectangle 5">
            <a:extLst>
              <a:ext uri="{FF2B5EF4-FFF2-40B4-BE49-F238E27FC236}">
                <a16:creationId xmlns:a16="http://schemas.microsoft.com/office/drawing/2014/main" id="{54852E54-3837-4550-910A-245E5B618856}"/>
              </a:ext>
            </a:extLst>
          </p:cNvPr>
          <p:cNvSpPr>
            <a:spLocks noGrp="1" noChangeArrowheads="1"/>
          </p:cNvSpPr>
          <p:nvPr>
            <p:ph type="body" sz="quarter" idx="3"/>
          </p:nvPr>
        </p:nvSpPr>
        <p:spPr bwMode="auto">
          <a:xfrm>
            <a:off x="935038" y="4416425"/>
            <a:ext cx="5140325" cy="41830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3177" tIns="46589" rIns="93177" bIns="46589"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1270" name="Rectangle 6">
            <a:extLst>
              <a:ext uri="{FF2B5EF4-FFF2-40B4-BE49-F238E27FC236}">
                <a16:creationId xmlns:a16="http://schemas.microsoft.com/office/drawing/2014/main" id="{A37F969F-A2FF-4376-90C3-F306A7CFFB6F}"/>
              </a:ext>
            </a:extLst>
          </p:cNvPr>
          <p:cNvSpPr>
            <a:spLocks noGrp="1" noChangeArrowheads="1"/>
          </p:cNvSpPr>
          <p:nvPr>
            <p:ph type="ftr" sz="quarter" idx="4"/>
          </p:nvPr>
        </p:nvSpPr>
        <p:spPr bwMode="auto">
          <a:xfrm>
            <a:off x="0" y="8831263"/>
            <a:ext cx="3038475" cy="465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3177" tIns="46589" rIns="93177" bIns="46589" numCol="1" anchor="b" anchorCtr="0" compatLnSpc="1">
            <a:prstTxWarp prst="textNoShape">
              <a:avLst/>
            </a:prstTxWarp>
          </a:bodyPr>
          <a:lstStyle>
            <a:lvl1pPr defTabSz="931863">
              <a:defRPr sz="1200"/>
            </a:lvl1pPr>
          </a:lstStyle>
          <a:p>
            <a:endParaRPr lang="en-US" altLang="en-US"/>
          </a:p>
        </p:txBody>
      </p:sp>
      <p:sp>
        <p:nvSpPr>
          <p:cNvPr id="11271" name="Rectangle 7">
            <a:extLst>
              <a:ext uri="{FF2B5EF4-FFF2-40B4-BE49-F238E27FC236}">
                <a16:creationId xmlns:a16="http://schemas.microsoft.com/office/drawing/2014/main" id="{F5E91FAF-BD32-414F-B9CE-98B46B160834}"/>
              </a:ext>
            </a:extLst>
          </p:cNvPr>
          <p:cNvSpPr>
            <a:spLocks noGrp="1" noChangeArrowheads="1"/>
          </p:cNvSpPr>
          <p:nvPr>
            <p:ph type="sldNum" sz="quarter" idx="5"/>
          </p:nvPr>
        </p:nvSpPr>
        <p:spPr bwMode="auto">
          <a:xfrm>
            <a:off x="3971925" y="8831263"/>
            <a:ext cx="3038475" cy="465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3177" tIns="46589" rIns="93177" bIns="46589" numCol="1" anchor="b" anchorCtr="0" compatLnSpc="1">
            <a:prstTxWarp prst="textNoShape">
              <a:avLst/>
            </a:prstTxWarp>
          </a:bodyPr>
          <a:lstStyle>
            <a:lvl1pPr algn="r" defTabSz="931863">
              <a:defRPr sz="1200"/>
            </a:lvl1pPr>
          </a:lstStyle>
          <a:p>
            <a:fld id="{29E7E94C-72AA-494B-8C37-D04A76586D25}" type="slidenum">
              <a:rPr lang="en-US" altLang="en-US"/>
              <a:pPr/>
              <a:t>‹#›</a:t>
            </a:fld>
            <a:endParaRPr lang="en-US"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anose="02020603050405020304"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anose="02020603050405020304"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anose="02020603050405020304"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anose="02020603050405020304"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anose="02020603050405020304"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5151B711-F91A-443F-A653-CB473804F4FF}"/>
              </a:ext>
            </a:extLst>
          </p:cNvPr>
          <p:cNvSpPr>
            <a:spLocks noGrp="1" noChangeArrowheads="1"/>
          </p:cNvSpPr>
          <p:nvPr>
            <p:ph type="sldNum" sz="quarter" idx="5"/>
          </p:nvPr>
        </p:nvSpPr>
        <p:spPr>
          <a:ln/>
        </p:spPr>
        <p:txBody>
          <a:bodyPr/>
          <a:lstStyle/>
          <a:p>
            <a:fld id="{86E44389-5A12-4883-88FE-0CF26C70604D}" type="slidenum">
              <a:rPr lang="en-US" altLang="en-US"/>
              <a:pPr/>
              <a:t>1</a:t>
            </a:fld>
            <a:endParaRPr lang="en-US" altLang="en-US"/>
          </a:p>
        </p:txBody>
      </p:sp>
      <p:sp>
        <p:nvSpPr>
          <p:cNvPr id="206850" name="Rectangle 2">
            <a:extLst>
              <a:ext uri="{FF2B5EF4-FFF2-40B4-BE49-F238E27FC236}">
                <a16:creationId xmlns:a16="http://schemas.microsoft.com/office/drawing/2014/main" id="{3E1227C0-7576-43AA-AAD6-63E596FFFF0F}"/>
              </a:ext>
            </a:extLst>
          </p:cNvPr>
          <p:cNvSpPr>
            <a:spLocks noChangeArrowheads="1" noTextEdit="1"/>
          </p:cNvSpPr>
          <p:nvPr>
            <p:ph type="sldImg"/>
          </p:nvPr>
        </p:nvSpPr>
        <p:spPr>
          <a:ln/>
        </p:spPr>
      </p:sp>
      <p:sp>
        <p:nvSpPr>
          <p:cNvPr id="206851" name="Rectangle 3">
            <a:extLst>
              <a:ext uri="{FF2B5EF4-FFF2-40B4-BE49-F238E27FC236}">
                <a16:creationId xmlns:a16="http://schemas.microsoft.com/office/drawing/2014/main" id="{EC3DAFBB-9E5A-4A21-A344-C11E2D1C73A4}"/>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168DF771-F6F1-4D33-A214-508138499B92}"/>
              </a:ext>
            </a:extLst>
          </p:cNvPr>
          <p:cNvSpPr>
            <a:spLocks noGrp="1" noChangeArrowheads="1"/>
          </p:cNvSpPr>
          <p:nvPr>
            <p:ph type="sldNum" sz="quarter" idx="5"/>
          </p:nvPr>
        </p:nvSpPr>
        <p:spPr>
          <a:ln/>
        </p:spPr>
        <p:txBody>
          <a:bodyPr/>
          <a:lstStyle/>
          <a:p>
            <a:fld id="{D6FBD9A4-1BB4-4477-B155-B580F9082BB3}" type="slidenum">
              <a:rPr lang="en-US" altLang="en-US"/>
              <a:pPr/>
              <a:t>2</a:t>
            </a:fld>
            <a:endParaRPr lang="en-US" altLang="en-US"/>
          </a:p>
        </p:txBody>
      </p:sp>
      <p:sp>
        <p:nvSpPr>
          <p:cNvPr id="276482" name="Rectangle 2">
            <a:extLst>
              <a:ext uri="{FF2B5EF4-FFF2-40B4-BE49-F238E27FC236}">
                <a16:creationId xmlns:a16="http://schemas.microsoft.com/office/drawing/2014/main" id="{DF653597-729E-481B-9095-54878B30DD22}"/>
              </a:ext>
            </a:extLst>
          </p:cNvPr>
          <p:cNvSpPr>
            <a:spLocks noChangeArrowheads="1" noTextEdit="1"/>
          </p:cNvSpPr>
          <p:nvPr>
            <p:ph type="sldImg"/>
          </p:nvPr>
        </p:nvSpPr>
        <p:spPr>
          <a:ln/>
        </p:spPr>
      </p:sp>
      <p:sp>
        <p:nvSpPr>
          <p:cNvPr id="276483" name="Rectangle 3">
            <a:extLst>
              <a:ext uri="{FF2B5EF4-FFF2-40B4-BE49-F238E27FC236}">
                <a16:creationId xmlns:a16="http://schemas.microsoft.com/office/drawing/2014/main" id="{AF30F64A-06BD-4C7D-AB1D-9694F89E3505}"/>
              </a:ext>
            </a:extLst>
          </p:cNvPr>
          <p:cNvSpPr>
            <a:spLocks noGrp="1" noChangeArrowheads="1"/>
          </p:cNvSpPr>
          <p:nvPr>
            <p:ph type="body" idx="1"/>
          </p:nvPr>
        </p:nvSpPr>
        <p:spPr/>
        <p:txBody>
          <a:bodyPr/>
          <a:lstStyle/>
          <a:p>
            <a:endParaRPr lang="en-US" altLang="en-US"/>
          </a:p>
        </p:txBody>
      </p:sp>
    </p:spTree>
    <p:extLst>
      <p:ext uri="{BB962C8B-B14F-4D97-AF65-F5344CB8AC3E}">
        <p14:creationId xmlns:p14="http://schemas.microsoft.com/office/powerpoint/2010/main" val="158809967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168DF771-F6F1-4D33-A214-508138499B92}"/>
              </a:ext>
            </a:extLst>
          </p:cNvPr>
          <p:cNvSpPr>
            <a:spLocks noGrp="1" noChangeArrowheads="1"/>
          </p:cNvSpPr>
          <p:nvPr>
            <p:ph type="sldNum" sz="quarter" idx="5"/>
          </p:nvPr>
        </p:nvSpPr>
        <p:spPr>
          <a:ln/>
        </p:spPr>
        <p:txBody>
          <a:bodyPr/>
          <a:lstStyle/>
          <a:p>
            <a:fld id="{D6FBD9A4-1BB4-4477-B155-B580F9082BB3}" type="slidenum">
              <a:rPr lang="en-US" altLang="en-US"/>
              <a:pPr/>
              <a:t>3</a:t>
            </a:fld>
            <a:endParaRPr lang="en-US" altLang="en-US"/>
          </a:p>
        </p:txBody>
      </p:sp>
      <p:sp>
        <p:nvSpPr>
          <p:cNvPr id="276482" name="Rectangle 2">
            <a:extLst>
              <a:ext uri="{FF2B5EF4-FFF2-40B4-BE49-F238E27FC236}">
                <a16:creationId xmlns:a16="http://schemas.microsoft.com/office/drawing/2014/main" id="{DF653597-729E-481B-9095-54878B30DD22}"/>
              </a:ext>
            </a:extLst>
          </p:cNvPr>
          <p:cNvSpPr>
            <a:spLocks noChangeArrowheads="1" noTextEdit="1"/>
          </p:cNvSpPr>
          <p:nvPr>
            <p:ph type="sldImg"/>
          </p:nvPr>
        </p:nvSpPr>
        <p:spPr>
          <a:ln/>
        </p:spPr>
      </p:sp>
      <p:sp>
        <p:nvSpPr>
          <p:cNvPr id="276483" name="Rectangle 3">
            <a:extLst>
              <a:ext uri="{FF2B5EF4-FFF2-40B4-BE49-F238E27FC236}">
                <a16:creationId xmlns:a16="http://schemas.microsoft.com/office/drawing/2014/main" id="{AF30F64A-06BD-4C7D-AB1D-9694F89E3505}"/>
              </a:ext>
            </a:extLst>
          </p:cNvPr>
          <p:cNvSpPr>
            <a:spLocks noGrp="1" noChangeArrowheads="1"/>
          </p:cNvSpPr>
          <p:nvPr>
            <p:ph type="body" idx="1"/>
          </p:nvPr>
        </p:nvSpPr>
        <p:spPr/>
        <p:txBody>
          <a:bodyPr/>
          <a:lstStyle/>
          <a:p>
            <a:endParaRPr lang="en-US" altLang="en-US"/>
          </a:p>
        </p:txBody>
      </p:sp>
    </p:spTree>
    <p:extLst>
      <p:ext uri="{BB962C8B-B14F-4D97-AF65-F5344CB8AC3E}">
        <p14:creationId xmlns:p14="http://schemas.microsoft.com/office/powerpoint/2010/main" val="396001661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168DF771-F6F1-4D33-A214-508138499B92}"/>
              </a:ext>
            </a:extLst>
          </p:cNvPr>
          <p:cNvSpPr>
            <a:spLocks noGrp="1" noChangeArrowheads="1"/>
          </p:cNvSpPr>
          <p:nvPr>
            <p:ph type="sldNum" sz="quarter" idx="5"/>
          </p:nvPr>
        </p:nvSpPr>
        <p:spPr>
          <a:ln/>
        </p:spPr>
        <p:txBody>
          <a:bodyPr/>
          <a:lstStyle/>
          <a:p>
            <a:fld id="{D6FBD9A4-1BB4-4477-B155-B580F9082BB3}" type="slidenum">
              <a:rPr lang="en-US" altLang="en-US"/>
              <a:pPr/>
              <a:t>4</a:t>
            </a:fld>
            <a:endParaRPr lang="en-US" altLang="en-US"/>
          </a:p>
        </p:txBody>
      </p:sp>
      <p:sp>
        <p:nvSpPr>
          <p:cNvPr id="276482" name="Rectangle 2">
            <a:extLst>
              <a:ext uri="{FF2B5EF4-FFF2-40B4-BE49-F238E27FC236}">
                <a16:creationId xmlns:a16="http://schemas.microsoft.com/office/drawing/2014/main" id="{DF653597-729E-481B-9095-54878B30DD22}"/>
              </a:ext>
            </a:extLst>
          </p:cNvPr>
          <p:cNvSpPr>
            <a:spLocks noChangeArrowheads="1" noTextEdit="1"/>
          </p:cNvSpPr>
          <p:nvPr>
            <p:ph type="sldImg"/>
          </p:nvPr>
        </p:nvSpPr>
        <p:spPr>
          <a:ln/>
        </p:spPr>
      </p:sp>
      <p:sp>
        <p:nvSpPr>
          <p:cNvPr id="276483" name="Rectangle 3">
            <a:extLst>
              <a:ext uri="{FF2B5EF4-FFF2-40B4-BE49-F238E27FC236}">
                <a16:creationId xmlns:a16="http://schemas.microsoft.com/office/drawing/2014/main" id="{AF30F64A-06BD-4C7D-AB1D-9694F89E3505}"/>
              </a:ext>
            </a:extLst>
          </p:cNvPr>
          <p:cNvSpPr>
            <a:spLocks noGrp="1" noChangeArrowheads="1"/>
          </p:cNvSpPr>
          <p:nvPr>
            <p:ph type="body" idx="1"/>
          </p:nvPr>
        </p:nvSpPr>
        <p:spPr/>
        <p:txBody>
          <a:bodyPr/>
          <a:lstStyle/>
          <a:p>
            <a:endParaRPr lang="en-US" altLang="en-US"/>
          </a:p>
        </p:txBody>
      </p:sp>
    </p:spTree>
    <p:extLst>
      <p:ext uri="{BB962C8B-B14F-4D97-AF65-F5344CB8AC3E}">
        <p14:creationId xmlns:p14="http://schemas.microsoft.com/office/powerpoint/2010/main" val="233516234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168DF771-F6F1-4D33-A214-508138499B92}"/>
              </a:ext>
            </a:extLst>
          </p:cNvPr>
          <p:cNvSpPr>
            <a:spLocks noGrp="1" noChangeArrowheads="1"/>
          </p:cNvSpPr>
          <p:nvPr>
            <p:ph type="sldNum" sz="quarter" idx="5"/>
          </p:nvPr>
        </p:nvSpPr>
        <p:spPr>
          <a:ln/>
        </p:spPr>
        <p:txBody>
          <a:bodyPr/>
          <a:lstStyle/>
          <a:p>
            <a:fld id="{D6FBD9A4-1BB4-4477-B155-B580F9082BB3}" type="slidenum">
              <a:rPr lang="en-US" altLang="en-US"/>
              <a:pPr/>
              <a:t>5</a:t>
            </a:fld>
            <a:endParaRPr lang="en-US" altLang="en-US"/>
          </a:p>
        </p:txBody>
      </p:sp>
      <p:sp>
        <p:nvSpPr>
          <p:cNvPr id="276482" name="Rectangle 2">
            <a:extLst>
              <a:ext uri="{FF2B5EF4-FFF2-40B4-BE49-F238E27FC236}">
                <a16:creationId xmlns:a16="http://schemas.microsoft.com/office/drawing/2014/main" id="{DF653597-729E-481B-9095-54878B30DD22}"/>
              </a:ext>
            </a:extLst>
          </p:cNvPr>
          <p:cNvSpPr>
            <a:spLocks noChangeArrowheads="1" noTextEdit="1"/>
          </p:cNvSpPr>
          <p:nvPr>
            <p:ph type="sldImg"/>
          </p:nvPr>
        </p:nvSpPr>
        <p:spPr>
          <a:ln/>
        </p:spPr>
      </p:sp>
      <p:sp>
        <p:nvSpPr>
          <p:cNvPr id="276483" name="Rectangle 3">
            <a:extLst>
              <a:ext uri="{FF2B5EF4-FFF2-40B4-BE49-F238E27FC236}">
                <a16:creationId xmlns:a16="http://schemas.microsoft.com/office/drawing/2014/main" id="{AF30F64A-06BD-4C7D-AB1D-9694F89E3505}"/>
              </a:ext>
            </a:extLst>
          </p:cNvPr>
          <p:cNvSpPr>
            <a:spLocks noGrp="1" noChangeArrowheads="1"/>
          </p:cNvSpPr>
          <p:nvPr>
            <p:ph type="body" idx="1"/>
          </p:nvPr>
        </p:nvSpPr>
        <p:spPr/>
        <p:txBody>
          <a:bodyPr/>
          <a:lstStyle/>
          <a:p>
            <a:endParaRPr lang="en-US" altLang="en-US"/>
          </a:p>
        </p:txBody>
      </p:sp>
    </p:spTree>
    <p:extLst>
      <p:ext uri="{BB962C8B-B14F-4D97-AF65-F5344CB8AC3E}">
        <p14:creationId xmlns:p14="http://schemas.microsoft.com/office/powerpoint/2010/main" val="96463785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D1B9EB2B-717C-4433-92EE-D873D3E2D7B8}"/>
              </a:ext>
            </a:extLst>
          </p:cNvPr>
          <p:cNvSpPr>
            <a:spLocks noGrp="1" noChangeArrowheads="1"/>
          </p:cNvSpPr>
          <p:nvPr>
            <p:ph type="sldNum" sz="quarter" idx="5"/>
          </p:nvPr>
        </p:nvSpPr>
        <p:spPr>
          <a:ln/>
        </p:spPr>
        <p:txBody>
          <a:bodyPr/>
          <a:lstStyle/>
          <a:p>
            <a:fld id="{3F3BA673-0D30-47CB-901C-20F8DEF20AFD}" type="slidenum">
              <a:rPr lang="en-US" altLang="en-US"/>
              <a:pPr/>
              <a:t>7</a:t>
            </a:fld>
            <a:endParaRPr lang="en-US" altLang="en-US"/>
          </a:p>
        </p:txBody>
      </p:sp>
      <p:sp>
        <p:nvSpPr>
          <p:cNvPr id="270338" name="Rectangle 2">
            <a:extLst>
              <a:ext uri="{FF2B5EF4-FFF2-40B4-BE49-F238E27FC236}">
                <a16:creationId xmlns:a16="http://schemas.microsoft.com/office/drawing/2014/main" id="{75DC1754-521E-4EB2-BEA2-E9251117A934}"/>
              </a:ext>
            </a:extLst>
          </p:cNvPr>
          <p:cNvSpPr>
            <a:spLocks noChangeArrowheads="1" noTextEdit="1"/>
          </p:cNvSpPr>
          <p:nvPr>
            <p:ph type="sldImg"/>
          </p:nvPr>
        </p:nvSpPr>
        <p:spPr>
          <a:ln/>
        </p:spPr>
      </p:sp>
      <p:sp>
        <p:nvSpPr>
          <p:cNvPr id="270339" name="Rectangle 3">
            <a:extLst>
              <a:ext uri="{FF2B5EF4-FFF2-40B4-BE49-F238E27FC236}">
                <a16:creationId xmlns:a16="http://schemas.microsoft.com/office/drawing/2014/main" id="{E99FDBE0-9722-4D09-8870-1543AA5A7D6D}"/>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615D6F66-D5FD-4705-8379-9F70933B4124}"/>
              </a:ext>
            </a:extLst>
          </p:cNvPr>
          <p:cNvSpPr>
            <a:spLocks noGrp="1" noChangeArrowheads="1"/>
          </p:cNvSpPr>
          <p:nvPr>
            <p:ph type="sldNum" sz="quarter" idx="5"/>
          </p:nvPr>
        </p:nvSpPr>
        <p:spPr>
          <a:ln/>
        </p:spPr>
        <p:txBody>
          <a:bodyPr/>
          <a:lstStyle/>
          <a:p>
            <a:fld id="{25E9B0C3-0647-420F-9379-7387BF2A50F8}" type="slidenum">
              <a:rPr lang="en-US" altLang="en-US"/>
              <a:pPr/>
              <a:t>8</a:t>
            </a:fld>
            <a:endParaRPr lang="en-US" altLang="en-US"/>
          </a:p>
        </p:txBody>
      </p:sp>
      <p:sp>
        <p:nvSpPr>
          <p:cNvPr id="271362" name="Rectangle 2">
            <a:extLst>
              <a:ext uri="{FF2B5EF4-FFF2-40B4-BE49-F238E27FC236}">
                <a16:creationId xmlns:a16="http://schemas.microsoft.com/office/drawing/2014/main" id="{8EB921A7-4480-4C31-9DEC-EEA46B8DC771}"/>
              </a:ext>
            </a:extLst>
          </p:cNvPr>
          <p:cNvSpPr>
            <a:spLocks noChangeArrowheads="1" noTextEdit="1"/>
          </p:cNvSpPr>
          <p:nvPr>
            <p:ph type="sldImg"/>
          </p:nvPr>
        </p:nvSpPr>
        <p:spPr>
          <a:ln/>
        </p:spPr>
      </p:sp>
      <p:sp>
        <p:nvSpPr>
          <p:cNvPr id="271363" name="Rectangle 3">
            <a:extLst>
              <a:ext uri="{FF2B5EF4-FFF2-40B4-BE49-F238E27FC236}">
                <a16:creationId xmlns:a16="http://schemas.microsoft.com/office/drawing/2014/main" id="{B388AA25-219A-4264-94E5-B57D601F39A2}"/>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814607E6-420A-4A97-910E-F21022F6E135}"/>
              </a:ext>
            </a:extLst>
          </p:cNvPr>
          <p:cNvSpPr>
            <a:spLocks noGrp="1" noChangeArrowheads="1"/>
          </p:cNvSpPr>
          <p:nvPr>
            <p:ph type="sldNum" sz="quarter" idx="5"/>
          </p:nvPr>
        </p:nvSpPr>
        <p:spPr>
          <a:ln/>
        </p:spPr>
        <p:txBody>
          <a:bodyPr/>
          <a:lstStyle/>
          <a:p>
            <a:fld id="{D93B8214-D58C-4F98-9202-CE3F03D9D347}" type="slidenum">
              <a:rPr lang="en-US" altLang="en-US"/>
              <a:pPr/>
              <a:t>9</a:t>
            </a:fld>
            <a:endParaRPr lang="en-US" altLang="en-US"/>
          </a:p>
        </p:txBody>
      </p:sp>
      <p:sp>
        <p:nvSpPr>
          <p:cNvPr id="295938" name="Rectangle 2">
            <a:extLst>
              <a:ext uri="{FF2B5EF4-FFF2-40B4-BE49-F238E27FC236}">
                <a16:creationId xmlns:a16="http://schemas.microsoft.com/office/drawing/2014/main" id="{C7BA9709-D54B-4927-A3C2-BA303E04DBBD}"/>
              </a:ext>
            </a:extLst>
          </p:cNvPr>
          <p:cNvSpPr>
            <a:spLocks noChangeArrowheads="1" noTextEdit="1"/>
          </p:cNvSpPr>
          <p:nvPr>
            <p:ph type="sldImg"/>
          </p:nvPr>
        </p:nvSpPr>
        <p:spPr>
          <a:ln/>
        </p:spPr>
      </p:sp>
      <p:sp>
        <p:nvSpPr>
          <p:cNvPr id="295939" name="Rectangle 3">
            <a:extLst>
              <a:ext uri="{FF2B5EF4-FFF2-40B4-BE49-F238E27FC236}">
                <a16:creationId xmlns:a16="http://schemas.microsoft.com/office/drawing/2014/main" id="{0BA9CA28-86BE-4D83-82EB-FDB4130FCD05}"/>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168DF771-F6F1-4D33-A214-508138499B92}"/>
              </a:ext>
            </a:extLst>
          </p:cNvPr>
          <p:cNvSpPr>
            <a:spLocks noGrp="1" noChangeArrowheads="1"/>
          </p:cNvSpPr>
          <p:nvPr>
            <p:ph type="sldNum" sz="quarter" idx="5"/>
          </p:nvPr>
        </p:nvSpPr>
        <p:spPr>
          <a:ln/>
        </p:spPr>
        <p:txBody>
          <a:bodyPr/>
          <a:lstStyle/>
          <a:p>
            <a:fld id="{D6FBD9A4-1BB4-4477-B155-B580F9082BB3}" type="slidenum">
              <a:rPr lang="en-US" altLang="en-US"/>
              <a:pPr/>
              <a:t>10</a:t>
            </a:fld>
            <a:endParaRPr lang="en-US" altLang="en-US"/>
          </a:p>
        </p:txBody>
      </p:sp>
      <p:sp>
        <p:nvSpPr>
          <p:cNvPr id="276482" name="Rectangle 2">
            <a:extLst>
              <a:ext uri="{FF2B5EF4-FFF2-40B4-BE49-F238E27FC236}">
                <a16:creationId xmlns:a16="http://schemas.microsoft.com/office/drawing/2014/main" id="{DF653597-729E-481B-9095-54878B30DD22}"/>
              </a:ext>
            </a:extLst>
          </p:cNvPr>
          <p:cNvSpPr>
            <a:spLocks noChangeArrowheads="1" noTextEdit="1"/>
          </p:cNvSpPr>
          <p:nvPr>
            <p:ph type="sldImg"/>
          </p:nvPr>
        </p:nvSpPr>
        <p:spPr>
          <a:ln/>
        </p:spPr>
      </p:sp>
      <p:sp>
        <p:nvSpPr>
          <p:cNvPr id="276483" name="Rectangle 3">
            <a:extLst>
              <a:ext uri="{FF2B5EF4-FFF2-40B4-BE49-F238E27FC236}">
                <a16:creationId xmlns:a16="http://schemas.microsoft.com/office/drawing/2014/main" id="{AF30F64A-06BD-4C7D-AB1D-9694F89E3505}"/>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DBFC74DE-BD35-4C98-83D6-E4151CFA9B2D}"/>
              </a:ext>
            </a:extLst>
          </p:cNvPr>
          <p:cNvSpPr>
            <a:spLocks noGrp="1" noChangeArrowheads="1"/>
          </p:cNvSpPr>
          <p:nvPr>
            <p:ph type="sldNum" sz="quarter" idx="5"/>
          </p:nvPr>
        </p:nvSpPr>
        <p:spPr>
          <a:ln/>
        </p:spPr>
        <p:txBody>
          <a:bodyPr/>
          <a:lstStyle/>
          <a:p>
            <a:fld id="{3D5DFE52-C1B9-4C0C-BB87-F76EC4F1C582}" type="slidenum">
              <a:rPr lang="en-US" altLang="en-US"/>
              <a:pPr/>
              <a:t>11</a:t>
            </a:fld>
            <a:endParaRPr lang="en-US" altLang="en-US"/>
          </a:p>
        </p:txBody>
      </p:sp>
      <p:sp>
        <p:nvSpPr>
          <p:cNvPr id="277506" name="Rectangle 2">
            <a:extLst>
              <a:ext uri="{FF2B5EF4-FFF2-40B4-BE49-F238E27FC236}">
                <a16:creationId xmlns:a16="http://schemas.microsoft.com/office/drawing/2014/main" id="{16D1EBF8-5995-4C63-8FBF-AA616C5F71DF}"/>
              </a:ext>
            </a:extLst>
          </p:cNvPr>
          <p:cNvSpPr>
            <a:spLocks noChangeArrowheads="1" noTextEdit="1"/>
          </p:cNvSpPr>
          <p:nvPr>
            <p:ph type="sldImg"/>
          </p:nvPr>
        </p:nvSpPr>
        <p:spPr>
          <a:ln/>
        </p:spPr>
      </p:sp>
      <p:sp>
        <p:nvSpPr>
          <p:cNvPr id="277507" name="Rectangle 3">
            <a:extLst>
              <a:ext uri="{FF2B5EF4-FFF2-40B4-BE49-F238E27FC236}">
                <a16:creationId xmlns:a16="http://schemas.microsoft.com/office/drawing/2014/main" id="{6E44D415-2E19-41F3-983E-08890DF03613}"/>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C4A50B2E-039C-45F5-A60C-2AAEF7B618CB}"/>
              </a:ext>
            </a:extLst>
          </p:cNvPr>
          <p:cNvSpPr>
            <a:spLocks noGrp="1" noChangeArrowheads="1"/>
          </p:cNvSpPr>
          <p:nvPr>
            <p:ph type="sldNum" sz="quarter" idx="5"/>
          </p:nvPr>
        </p:nvSpPr>
        <p:spPr>
          <a:ln/>
        </p:spPr>
        <p:txBody>
          <a:bodyPr/>
          <a:lstStyle/>
          <a:p>
            <a:fld id="{995E3201-0EDD-4E19-892E-A798045F76E7}" type="slidenum">
              <a:rPr lang="en-US" altLang="en-US"/>
              <a:pPr/>
              <a:t>12</a:t>
            </a:fld>
            <a:endParaRPr lang="en-US" altLang="en-US"/>
          </a:p>
        </p:txBody>
      </p:sp>
      <p:sp>
        <p:nvSpPr>
          <p:cNvPr id="279554" name="Rectangle 2">
            <a:extLst>
              <a:ext uri="{FF2B5EF4-FFF2-40B4-BE49-F238E27FC236}">
                <a16:creationId xmlns:a16="http://schemas.microsoft.com/office/drawing/2014/main" id="{422121C7-CA08-4B29-B2E1-6D70E98457E9}"/>
              </a:ext>
            </a:extLst>
          </p:cNvPr>
          <p:cNvSpPr>
            <a:spLocks noChangeArrowheads="1" noTextEdit="1"/>
          </p:cNvSpPr>
          <p:nvPr>
            <p:ph type="sldImg"/>
          </p:nvPr>
        </p:nvSpPr>
        <p:spPr>
          <a:ln/>
        </p:spPr>
      </p:sp>
      <p:sp>
        <p:nvSpPr>
          <p:cNvPr id="279555" name="Rectangle 3">
            <a:extLst>
              <a:ext uri="{FF2B5EF4-FFF2-40B4-BE49-F238E27FC236}">
                <a16:creationId xmlns:a16="http://schemas.microsoft.com/office/drawing/2014/main" id="{89E1AD81-F05F-41C7-9E5D-ED3B0B8D3AFC}"/>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3A2F6FDB-F4D9-49CB-B1A8-937BD7DF460B}"/>
              </a:ext>
            </a:extLst>
          </p:cNvPr>
          <p:cNvSpPr>
            <a:spLocks noGrp="1" noChangeArrowheads="1"/>
          </p:cNvSpPr>
          <p:nvPr>
            <p:ph type="sldNum" sz="quarter" idx="5"/>
          </p:nvPr>
        </p:nvSpPr>
        <p:spPr>
          <a:ln/>
        </p:spPr>
        <p:txBody>
          <a:bodyPr/>
          <a:lstStyle/>
          <a:p>
            <a:fld id="{46198963-4E0B-43DE-9BEC-DFEBBF82204E}" type="slidenum">
              <a:rPr lang="en-US" altLang="en-US"/>
              <a:pPr/>
              <a:t>13</a:t>
            </a:fld>
            <a:endParaRPr lang="en-US" altLang="en-US"/>
          </a:p>
        </p:txBody>
      </p:sp>
      <p:sp>
        <p:nvSpPr>
          <p:cNvPr id="280578" name="Rectangle 2">
            <a:extLst>
              <a:ext uri="{FF2B5EF4-FFF2-40B4-BE49-F238E27FC236}">
                <a16:creationId xmlns:a16="http://schemas.microsoft.com/office/drawing/2014/main" id="{AB4D2F88-A22D-4381-A848-6466F68FFB22}"/>
              </a:ext>
            </a:extLst>
          </p:cNvPr>
          <p:cNvSpPr>
            <a:spLocks noChangeArrowheads="1" noTextEdit="1"/>
          </p:cNvSpPr>
          <p:nvPr>
            <p:ph type="sldImg"/>
          </p:nvPr>
        </p:nvSpPr>
        <p:spPr>
          <a:ln/>
        </p:spPr>
      </p:sp>
      <p:sp>
        <p:nvSpPr>
          <p:cNvPr id="280579" name="Rectangle 3">
            <a:extLst>
              <a:ext uri="{FF2B5EF4-FFF2-40B4-BE49-F238E27FC236}">
                <a16:creationId xmlns:a16="http://schemas.microsoft.com/office/drawing/2014/main" id="{D689E7AF-D1F6-4DBB-95A0-43F190BF6819}"/>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CD406F9A-2785-4604-918D-7ACD15100F6E}"/>
              </a:ext>
            </a:extLst>
          </p:cNvPr>
          <p:cNvSpPr>
            <a:spLocks noGrp="1" noChangeArrowheads="1"/>
          </p:cNvSpPr>
          <p:nvPr>
            <p:ph type="sldNum" sz="quarter" idx="5"/>
          </p:nvPr>
        </p:nvSpPr>
        <p:spPr>
          <a:ln/>
        </p:spPr>
        <p:txBody>
          <a:bodyPr/>
          <a:lstStyle/>
          <a:p>
            <a:fld id="{70218A9F-7755-4C1D-8FDF-0CB52B95ACA8}" type="slidenum">
              <a:rPr lang="en-US" altLang="en-US"/>
              <a:pPr/>
              <a:t>14</a:t>
            </a:fld>
            <a:endParaRPr lang="en-US" altLang="en-US"/>
          </a:p>
        </p:txBody>
      </p:sp>
      <p:sp>
        <p:nvSpPr>
          <p:cNvPr id="281602" name="Rectangle 2">
            <a:extLst>
              <a:ext uri="{FF2B5EF4-FFF2-40B4-BE49-F238E27FC236}">
                <a16:creationId xmlns:a16="http://schemas.microsoft.com/office/drawing/2014/main" id="{CA041CD3-0C37-400C-8777-C35A148456F1}"/>
              </a:ext>
            </a:extLst>
          </p:cNvPr>
          <p:cNvSpPr>
            <a:spLocks noChangeArrowheads="1" noTextEdit="1"/>
          </p:cNvSpPr>
          <p:nvPr>
            <p:ph type="sldImg"/>
          </p:nvPr>
        </p:nvSpPr>
        <p:spPr>
          <a:ln/>
        </p:spPr>
      </p:sp>
      <p:sp>
        <p:nvSpPr>
          <p:cNvPr id="281603" name="Rectangle 3">
            <a:extLst>
              <a:ext uri="{FF2B5EF4-FFF2-40B4-BE49-F238E27FC236}">
                <a16:creationId xmlns:a16="http://schemas.microsoft.com/office/drawing/2014/main" id="{D09EDFC7-8834-4FAD-869B-9CE1021FE3E9}"/>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935DD3A6-B28B-4853-A0FF-F5E6E1079345}"/>
              </a:ext>
            </a:extLst>
          </p:cNvPr>
          <p:cNvSpPr>
            <a:spLocks noGrp="1" noChangeArrowheads="1"/>
          </p:cNvSpPr>
          <p:nvPr>
            <p:ph type="sldNum" sz="quarter" idx="5"/>
          </p:nvPr>
        </p:nvSpPr>
        <p:spPr>
          <a:ln/>
        </p:spPr>
        <p:txBody>
          <a:bodyPr/>
          <a:lstStyle/>
          <a:p>
            <a:fld id="{D2441942-A90F-47C3-ABEA-52E242F66D5F}" type="slidenum">
              <a:rPr lang="en-US" altLang="en-US"/>
              <a:pPr/>
              <a:t>15</a:t>
            </a:fld>
            <a:endParaRPr lang="en-US" altLang="en-US"/>
          </a:p>
        </p:txBody>
      </p:sp>
      <p:sp>
        <p:nvSpPr>
          <p:cNvPr id="282626" name="Rectangle 2">
            <a:extLst>
              <a:ext uri="{FF2B5EF4-FFF2-40B4-BE49-F238E27FC236}">
                <a16:creationId xmlns:a16="http://schemas.microsoft.com/office/drawing/2014/main" id="{3B2B7C63-A2FC-4FF9-B1FC-A7E84D2FAD4C}"/>
              </a:ext>
            </a:extLst>
          </p:cNvPr>
          <p:cNvSpPr>
            <a:spLocks noChangeArrowheads="1" noTextEdit="1"/>
          </p:cNvSpPr>
          <p:nvPr>
            <p:ph type="sldImg"/>
          </p:nvPr>
        </p:nvSpPr>
        <p:spPr>
          <a:ln/>
        </p:spPr>
      </p:sp>
      <p:sp>
        <p:nvSpPr>
          <p:cNvPr id="282627" name="Rectangle 3">
            <a:extLst>
              <a:ext uri="{FF2B5EF4-FFF2-40B4-BE49-F238E27FC236}">
                <a16:creationId xmlns:a16="http://schemas.microsoft.com/office/drawing/2014/main" id="{58D18C57-D226-4C45-A6EF-B03013B9A837}"/>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F762A65D-4336-4A8B-ABA7-D959E85A6D7B}"/>
              </a:ext>
            </a:extLst>
          </p:cNvPr>
          <p:cNvSpPr>
            <a:spLocks noGrp="1" noChangeArrowheads="1"/>
          </p:cNvSpPr>
          <p:nvPr>
            <p:ph type="sldNum" sz="quarter" idx="5"/>
          </p:nvPr>
        </p:nvSpPr>
        <p:spPr>
          <a:ln/>
        </p:spPr>
        <p:txBody>
          <a:bodyPr/>
          <a:lstStyle/>
          <a:p>
            <a:fld id="{C0225218-3A4E-4E06-BC17-8B8ADD6FAD36}" type="slidenum">
              <a:rPr lang="en-US" altLang="en-US"/>
              <a:pPr/>
              <a:t>16</a:t>
            </a:fld>
            <a:endParaRPr lang="en-US" altLang="en-US"/>
          </a:p>
        </p:txBody>
      </p:sp>
      <p:sp>
        <p:nvSpPr>
          <p:cNvPr id="283650" name="Rectangle 2">
            <a:extLst>
              <a:ext uri="{FF2B5EF4-FFF2-40B4-BE49-F238E27FC236}">
                <a16:creationId xmlns:a16="http://schemas.microsoft.com/office/drawing/2014/main" id="{554F8B3B-525D-4901-A0B1-07B2101EC4A9}"/>
              </a:ext>
            </a:extLst>
          </p:cNvPr>
          <p:cNvSpPr>
            <a:spLocks noChangeArrowheads="1" noTextEdit="1"/>
          </p:cNvSpPr>
          <p:nvPr>
            <p:ph type="sldImg"/>
          </p:nvPr>
        </p:nvSpPr>
        <p:spPr>
          <a:ln/>
        </p:spPr>
      </p:sp>
      <p:sp>
        <p:nvSpPr>
          <p:cNvPr id="283651" name="Rectangle 3">
            <a:extLst>
              <a:ext uri="{FF2B5EF4-FFF2-40B4-BE49-F238E27FC236}">
                <a16:creationId xmlns:a16="http://schemas.microsoft.com/office/drawing/2014/main" id="{FB2F4F78-43EF-49C4-9E95-AEDD5978B3D4}"/>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161C9D09-8CF3-4DE7-9F3D-4E4407D8998F}"/>
              </a:ext>
            </a:extLst>
          </p:cNvPr>
          <p:cNvSpPr>
            <a:spLocks noGrp="1" noChangeArrowheads="1"/>
          </p:cNvSpPr>
          <p:nvPr>
            <p:ph type="sldNum" sz="quarter" idx="5"/>
          </p:nvPr>
        </p:nvSpPr>
        <p:spPr>
          <a:ln/>
        </p:spPr>
        <p:txBody>
          <a:bodyPr/>
          <a:lstStyle/>
          <a:p>
            <a:fld id="{A0653309-57E4-41E8-B14D-009E4210A542}" type="slidenum">
              <a:rPr lang="en-US" altLang="en-US"/>
              <a:pPr/>
              <a:t>17</a:t>
            </a:fld>
            <a:endParaRPr lang="en-US" altLang="en-US"/>
          </a:p>
        </p:txBody>
      </p:sp>
      <p:sp>
        <p:nvSpPr>
          <p:cNvPr id="359426" name="Rectangle 2">
            <a:extLst>
              <a:ext uri="{FF2B5EF4-FFF2-40B4-BE49-F238E27FC236}">
                <a16:creationId xmlns:a16="http://schemas.microsoft.com/office/drawing/2014/main" id="{94483F6A-E1CB-4A79-B9B4-0D0A2E803C6C}"/>
              </a:ext>
            </a:extLst>
          </p:cNvPr>
          <p:cNvSpPr>
            <a:spLocks noChangeArrowheads="1"/>
          </p:cNvSpPr>
          <p:nvPr>
            <p:ph type="sldImg"/>
          </p:nvPr>
        </p:nvSpPr>
        <p:spPr bwMode="auto">
          <a:xfrm>
            <a:off x="1181100" y="696913"/>
            <a:ext cx="4648200" cy="3486150"/>
          </a:xfrm>
          <a:prstGeom prst="rect">
            <a:avLst/>
          </a:prstGeom>
          <a:solidFill>
            <a:srgbClr val="FFFFFF"/>
          </a:solidFill>
          <a:ln>
            <a:solidFill>
              <a:srgbClr val="000000"/>
            </a:solidFill>
            <a:miter lim="800000"/>
            <a:headEnd/>
            <a:tailEnd/>
          </a:ln>
        </p:spPr>
      </p:sp>
      <p:sp>
        <p:nvSpPr>
          <p:cNvPr id="359427" name="Rectangle 3">
            <a:extLst>
              <a:ext uri="{FF2B5EF4-FFF2-40B4-BE49-F238E27FC236}">
                <a16:creationId xmlns:a16="http://schemas.microsoft.com/office/drawing/2014/main" id="{B8306E39-AA54-4AD9-97F4-B5AA8116CFFC}"/>
              </a:ext>
            </a:extLst>
          </p:cNvPr>
          <p:cNvSpPr>
            <a:spLocks noChangeArrowheads="1"/>
          </p:cNvSpPr>
          <p:nvPr>
            <p:ph type="body" idx="1"/>
          </p:nvPr>
        </p:nvSpPr>
        <p:spPr bwMode="auto">
          <a:xfrm>
            <a:off x="935038" y="4416425"/>
            <a:ext cx="5140325" cy="4183063"/>
          </a:xfrm>
          <a:prstGeom prst="rect">
            <a:avLst/>
          </a:prstGeom>
          <a:solidFill>
            <a:srgbClr val="FFFFFF"/>
          </a:solidFill>
          <a:ln>
            <a:solidFill>
              <a:srgbClr val="000000"/>
            </a:solidFill>
            <a:miter lim="800000"/>
            <a:headEnd/>
            <a:tailEnd/>
          </a:ln>
        </p:spPr>
        <p:txBody>
          <a:bodyPr lIns="93177" tIns="46589" rIns="93177" bIns="46589"/>
          <a:lstStyle/>
          <a:p>
            <a:endParaRPr lang="en-US"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000320A1-714D-4725-B94F-84FF9EE6E46A}"/>
              </a:ext>
            </a:extLst>
          </p:cNvPr>
          <p:cNvSpPr>
            <a:spLocks noGrp="1" noChangeArrowheads="1"/>
          </p:cNvSpPr>
          <p:nvPr>
            <p:ph type="sldNum" sz="quarter" idx="5"/>
          </p:nvPr>
        </p:nvSpPr>
        <p:spPr>
          <a:ln/>
        </p:spPr>
        <p:txBody>
          <a:bodyPr/>
          <a:lstStyle/>
          <a:p>
            <a:fld id="{E5B50FBB-E4B8-4FBF-8128-F5ED26BAE9FE}" type="slidenum">
              <a:rPr lang="en-US" altLang="en-US"/>
              <a:pPr/>
              <a:t>18</a:t>
            </a:fld>
            <a:endParaRPr lang="en-US" altLang="en-US"/>
          </a:p>
        </p:txBody>
      </p:sp>
      <p:sp>
        <p:nvSpPr>
          <p:cNvPr id="333826" name="Rectangle 2">
            <a:extLst>
              <a:ext uri="{FF2B5EF4-FFF2-40B4-BE49-F238E27FC236}">
                <a16:creationId xmlns:a16="http://schemas.microsoft.com/office/drawing/2014/main" id="{6C68F09B-0544-4398-9652-94F5BCA64E2F}"/>
              </a:ext>
            </a:extLst>
          </p:cNvPr>
          <p:cNvSpPr>
            <a:spLocks noChangeArrowheads="1"/>
          </p:cNvSpPr>
          <p:nvPr>
            <p:ph type="sldImg"/>
          </p:nvPr>
        </p:nvSpPr>
        <p:spPr bwMode="auto">
          <a:xfrm>
            <a:off x="1181100" y="696913"/>
            <a:ext cx="4648200" cy="3486150"/>
          </a:xfrm>
          <a:prstGeom prst="rect">
            <a:avLst/>
          </a:prstGeom>
          <a:solidFill>
            <a:srgbClr val="FFFFFF"/>
          </a:solidFill>
          <a:ln>
            <a:solidFill>
              <a:srgbClr val="000000"/>
            </a:solidFill>
            <a:miter lim="800000"/>
            <a:headEnd/>
            <a:tailEnd/>
          </a:ln>
        </p:spPr>
      </p:sp>
      <p:sp>
        <p:nvSpPr>
          <p:cNvPr id="333827" name="Rectangle 3">
            <a:extLst>
              <a:ext uri="{FF2B5EF4-FFF2-40B4-BE49-F238E27FC236}">
                <a16:creationId xmlns:a16="http://schemas.microsoft.com/office/drawing/2014/main" id="{17C30BC2-BB19-4894-A52A-528FA809C5E9}"/>
              </a:ext>
            </a:extLst>
          </p:cNvPr>
          <p:cNvSpPr>
            <a:spLocks noChangeArrowheads="1"/>
          </p:cNvSpPr>
          <p:nvPr>
            <p:ph type="body" idx="1"/>
          </p:nvPr>
        </p:nvSpPr>
        <p:spPr bwMode="auto">
          <a:xfrm>
            <a:off x="935038" y="4416425"/>
            <a:ext cx="5140325" cy="4183063"/>
          </a:xfrm>
          <a:prstGeom prst="rect">
            <a:avLst/>
          </a:prstGeom>
          <a:solidFill>
            <a:srgbClr val="FFFFFF"/>
          </a:solidFill>
          <a:ln>
            <a:solidFill>
              <a:srgbClr val="000000"/>
            </a:solidFill>
            <a:miter lim="800000"/>
            <a:headEnd/>
            <a:tailEnd/>
          </a:ln>
        </p:spPr>
        <p:txBody>
          <a:bodyPr lIns="93177" tIns="46589" rIns="93177" bIns="46589"/>
          <a:lstStyle/>
          <a:p>
            <a:endParaRPr lang="en-US"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916F6360-CE5D-4573-A1A8-0E35AEA32C9F}"/>
              </a:ext>
            </a:extLst>
          </p:cNvPr>
          <p:cNvSpPr>
            <a:spLocks noGrp="1" noChangeArrowheads="1"/>
          </p:cNvSpPr>
          <p:nvPr>
            <p:ph type="sldNum" sz="quarter" idx="5"/>
          </p:nvPr>
        </p:nvSpPr>
        <p:spPr>
          <a:ln/>
        </p:spPr>
        <p:txBody>
          <a:bodyPr/>
          <a:lstStyle/>
          <a:p>
            <a:fld id="{9C464D42-E6BA-42EC-9D45-7A99F6F4E347}" type="slidenum">
              <a:rPr lang="en-US" altLang="en-US"/>
              <a:pPr/>
              <a:t>19</a:t>
            </a:fld>
            <a:endParaRPr lang="en-US" altLang="en-US"/>
          </a:p>
        </p:txBody>
      </p:sp>
      <p:sp>
        <p:nvSpPr>
          <p:cNvPr id="335874" name="Rectangle 2">
            <a:extLst>
              <a:ext uri="{FF2B5EF4-FFF2-40B4-BE49-F238E27FC236}">
                <a16:creationId xmlns:a16="http://schemas.microsoft.com/office/drawing/2014/main" id="{AE6F835D-6162-4EBB-B298-7DCBC0FE556F}"/>
              </a:ext>
            </a:extLst>
          </p:cNvPr>
          <p:cNvSpPr>
            <a:spLocks noChangeArrowheads="1"/>
          </p:cNvSpPr>
          <p:nvPr>
            <p:ph type="sldImg"/>
          </p:nvPr>
        </p:nvSpPr>
        <p:spPr bwMode="auto">
          <a:xfrm>
            <a:off x="1181100" y="696913"/>
            <a:ext cx="4648200" cy="3486150"/>
          </a:xfrm>
          <a:prstGeom prst="rect">
            <a:avLst/>
          </a:prstGeom>
          <a:solidFill>
            <a:srgbClr val="FFFFFF"/>
          </a:solidFill>
          <a:ln>
            <a:solidFill>
              <a:srgbClr val="000000"/>
            </a:solidFill>
            <a:miter lim="800000"/>
            <a:headEnd/>
            <a:tailEnd/>
          </a:ln>
        </p:spPr>
      </p:sp>
      <p:sp>
        <p:nvSpPr>
          <p:cNvPr id="335875" name="Rectangle 3">
            <a:extLst>
              <a:ext uri="{FF2B5EF4-FFF2-40B4-BE49-F238E27FC236}">
                <a16:creationId xmlns:a16="http://schemas.microsoft.com/office/drawing/2014/main" id="{CD8C6341-912D-4C8D-9421-A1BC26220E91}"/>
              </a:ext>
            </a:extLst>
          </p:cNvPr>
          <p:cNvSpPr>
            <a:spLocks noChangeArrowheads="1"/>
          </p:cNvSpPr>
          <p:nvPr>
            <p:ph type="body" idx="1"/>
          </p:nvPr>
        </p:nvSpPr>
        <p:spPr bwMode="auto">
          <a:xfrm>
            <a:off x="935038" y="4416425"/>
            <a:ext cx="5140325" cy="4183063"/>
          </a:xfrm>
          <a:prstGeom prst="rect">
            <a:avLst/>
          </a:prstGeom>
          <a:solidFill>
            <a:srgbClr val="FFFFFF"/>
          </a:solidFill>
          <a:ln>
            <a:solidFill>
              <a:srgbClr val="000000"/>
            </a:solidFill>
            <a:miter lim="800000"/>
            <a:headEnd/>
            <a:tailEnd/>
          </a:ln>
        </p:spPr>
        <p:txBody>
          <a:bodyPr lIns="93177" tIns="46589" rIns="93177" bIns="46589"/>
          <a:lstStyle/>
          <a:p>
            <a:endParaRPr lang="en-US"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FD8DBB21-142B-48DF-8C30-39085F025DA8}"/>
              </a:ext>
            </a:extLst>
          </p:cNvPr>
          <p:cNvSpPr>
            <a:spLocks noGrp="1" noChangeArrowheads="1"/>
          </p:cNvSpPr>
          <p:nvPr>
            <p:ph type="sldNum" sz="quarter" idx="5"/>
          </p:nvPr>
        </p:nvSpPr>
        <p:spPr>
          <a:ln/>
        </p:spPr>
        <p:txBody>
          <a:bodyPr/>
          <a:lstStyle/>
          <a:p>
            <a:fld id="{D9D0BCB2-7608-4C9B-9723-F56721ABBB50}" type="slidenum">
              <a:rPr lang="en-US" altLang="en-US"/>
              <a:pPr/>
              <a:t>20</a:t>
            </a:fld>
            <a:endParaRPr lang="en-US" altLang="en-US"/>
          </a:p>
        </p:txBody>
      </p:sp>
      <p:sp>
        <p:nvSpPr>
          <p:cNvPr id="337922" name="Rectangle 2">
            <a:extLst>
              <a:ext uri="{FF2B5EF4-FFF2-40B4-BE49-F238E27FC236}">
                <a16:creationId xmlns:a16="http://schemas.microsoft.com/office/drawing/2014/main" id="{FE4A1848-5871-4331-9F6B-AED0680558ED}"/>
              </a:ext>
            </a:extLst>
          </p:cNvPr>
          <p:cNvSpPr>
            <a:spLocks noChangeArrowheads="1"/>
          </p:cNvSpPr>
          <p:nvPr>
            <p:ph type="sldImg"/>
          </p:nvPr>
        </p:nvSpPr>
        <p:spPr bwMode="auto">
          <a:xfrm>
            <a:off x="1181100" y="696913"/>
            <a:ext cx="4648200" cy="3486150"/>
          </a:xfrm>
          <a:prstGeom prst="rect">
            <a:avLst/>
          </a:prstGeom>
          <a:solidFill>
            <a:srgbClr val="FFFFFF"/>
          </a:solidFill>
          <a:ln>
            <a:solidFill>
              <a:srgbClr val="000000"/>
            </a:solidFill>
            <a:miter lim="800000"/>
            <a:headEnd/>
            <a:tailEnd/>
          </a:ln>
        </p:spPr>
      </p:sp>
      <p:sp>
        <p:nvSpPr>
          <p:cNvPr id="337923" name="Rectangle 3">
            <a:extLst>
              <a:ext uri="{FF2B5EF4-FFF2-40B4-BE49-F238E27FC236}">
                <a16:creationId xmlns:a16="http://schemas.microsoft.com/office/drawing/2014/main" id="{A36B9E8B-6D00-4255-8A35-11C83E9F1E3D}"/>
              </a:ext>
            </a:extLst>
          </p:cNvPr>
          <p:cNvSpPr>
            <a:spLocks noChangeArrowheads="1"/>
          </p:cNvSpPr>
          <p:nvPr>
            <p:ph type="body" idx="1"/>
          </p:nvPr>
        </p:nvSpPr>
        <p:spPr bwMode="auto">
          <a:xfrm>
            <a:off x="935038" y="4416425"/>
            <a:ext cx="5140325" cy="4183063"/>
          </a:xfrm>
          <a:prstGeom prst="rect">
            <a:avLst/>
          </a:prstGeom>
          <a:solidFill>
            <a:srgbClr val="FFFFFF"/>
          </a:solidFill>
          <a:ln>
            <a:solidFill>
              <a:srgbClr val="000000"/>
            </a:solidFill>
            <a:miter lim="800000"/>
            <a:headEnd/>
            <a:tailEnd/>
          </a:ln>
        </p:spPr>
        <p:txBody>
          <a:bodyPr lIns="93177" tIns="46589" rIns="93177" bIns="46589"/>
          <a:lstStyle/>
          <a:p>
            <a:endParaRPr lang="en-US"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102AC6EA-456B-4318-AC97-C25E0EB4E65A}"/>
              </a:ext>
            </a:extLst>
          </p:cNvPr>
          <p:cNvSpPr>
            <a:spLocks noGrp="1" noChangeArrowheads="1"/>
          </p:cNvSpPr>
          <p:nvPr>
            <p:ph type="sldNum" sz="quarter" idx="5"/>
          </p:nvPr>
        </p:nvSpPr>
        <p:spPr>
          <a:ln/>
        </p:spPr>
        <p:txBody>
          <a:bodyPr/>
          <a:lstStyle/>
          <a:p>
            <a:fld id="{D4F21C4A-A53B-4B18-B9E1-29E43E342DB6}" type="slidenum">
              <a:rPr lang="en-US" altLang="en-US"/>
              <a:pPr/>
              <a:t>21</a:t>
            </a:fld>
            <a:endParaRPr lang="en-US" altLang="en-US"/>
          </a:p>
        </p:txBody>
      </p:sp>
      <p:sp>
        <p:nvSpPr>
          <p:cNvPr id="339970" name="Rectangle 2">
            <a:extLst>
              <a:ext uri="{FF2B5EF4-FFF2-40B4-BE49-F238E27FC236}">
                <a16:creationId xmlns:a16="http://schemas.microsoft.com/office/drawing/2014/main" id="{4B575AED-4BAE-4255-A4C5-63C5E7AE26CF}"/>
              </a:ext>
            </a:extLst>
          </p:cNvPr>
          <p:cNvSpPr>
            <a:spLocks noChangeArrowheads="1"/>
          </p:cNvSpPr>
          <p:nvPr>
            <p:ph type="sldImg"/>
          </p:nvPr>
        </p:nvSpPr>
        <p:spPr bwMode="auto">
          <a:xfrm>
            <a:off x="1181100" y="696913"/>
            <a:ext cx="4648200" cy="3486150"/>
          </a:xfrm>
          <a:prstGeom prst="rect">
            <a:avLst/>
          </a:prstGeom>
          <a:solidFill>
            <a:srgbClr val="FFFFFF"/>
          </a:solidFill>
          <a:ln>
            <a:solidFill>
              <a:srgbClr val="000000"/>
            </a:solidFill>
            <a:miter lim="800000"/>
            <a:headEnd/>
            <a:tailEnd/>
          </a:ln>
        </p:spPr>
      </p:sp>
      <p:sp>
        <p:nvSpPr>
          <p:cNvPr id="339971" name="Rectangle 3">
            <a:extLst>
              <a:ext uri="{FF2B5EF4-FFF2-40B4-BE49-F238E27FC236}">
                <a16:creationId xmlns:a16="http://schemas.microsoft.com/office/drawing/2014/main" id="{3FBA3E37-CB22-48D1-A793-E61892C8DFFF}"/>
              </a:ext>
            </a:extLst>
          </p:cNvPr>
          <p:cNvSpPr>
            <a:spLocks noChangeArrowheads="1"/>
          </p:cNvSpPr>
          <p:nvPr>
            <p:ph type="body" idx="1"/>
          </p:nvPr>
        </p:nvSpPr>
        <p:spPr bwMode="auto">
          <a:xfrm>
            <a:off x="935038" y="4416425"/>
            <a:ext cx="5140325" cy="4183063"/>
          </a:xfrm>
          <a:prstGeom prst="rect">
            <a:avLst/>
          </a:prstGeom>
          <a:solidFill>
            <a:srgbClr val="FFFFFF"/>
          </a:solidFill>
          <a:ln>
            <a:solidFill>
              <a:srgbClr val="000000"/>
            </a:solidFill>
            <a:miter lim="800000"/>
            <a:headEnd/>
            <a:tailEnd/>
          </a:ln>
        </p:spPr>
        <p:txBody>
          <a:bodyPr lIns="93177" tIns="46589" rIns="93177" bIns="46589"/>
          <a:lstStyle/>
          <a:p>
            <a:endParaRPr lang="en-US"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9AC339EC-C5F2-4EB0-9A4F-FA87DC57D5AC}"/>
              </a:ext>
            </a:extLst>
          </p:cNvPr>
          <p:cNvSpPr>
            <a:spLocks noGrp="1" noChangeArrowheads="1"/>
          </p:cNvSpPr>
          <p:nvPr>
            <p:ph type="sldNum" sz="quarter" idx="5"/>
          </p:nvPr>
        </p:nvSpPr>
        <p:spPr>
          <a:ln/>
        </p:spPr>
        <p:txBody>
          <a:bodyPr/>
          <a:lstStyle/>
          <a:p>
            <a:fld id="{3A3A7508-B2E3-4D30-B2D4-089426E5626E}" type="slidenum">
              <a:rPr lang="en-US" altLang="en-US"/>
              <a:pPr/>
              <a:t>22</a:t>
            </a:fld>
            <a:endParaRPr lang="en-US" altLang="en-US"/>
          </a:p>
        </p:txBody>
      </p:sp>
      <p:sp>
        <p:nvSpPr>
          <p:cNvPr id="342018" name="Rectangle 2">
            <a:extLst>
              <a:ext uri="{FF2B5EF4-FFF2-40B4-BE49-F238E27FC236}">
                <a16:creationId xmlns:a16="http://schemas.microsoft.com/office/drawing/2014/main" id="{45C6D76C-BCFA-45B8-A6F3-1C56A026E026}"/>
              </a:ext>
            </a:extLst>
          </p:cNvPr>
          <p:cNvSpPr>
            <a:spLocks noChangeArrowheads="1"/>
          </p:cNvSpPr>
          <p:nvPr>
            <p:ph type="sldImg"/>
          </p:nvPr>
        </p:nvSpPr>
        <p:spPr bwMode="auto">
          <a:xfrm>
            <a:off x="1181100" y="696913"/>
            <a:ext cx="4648200" cy="3486150"/>
          </a:xfrm>
          <a:prstGeom prst="rect">
            <a:avLst/>
          </a:prstGeom>
          <a:solidFill>
            <a:srgbClr val="FFFFFF"/>
          </a:solidFill>
          <a:ln>
            <a:solidFill>
              <a:srgbClr val="000000"/>
            </a:solidFill>
            <a:miter lim="800000"/>
            <a:headEnd/>
            <a:tailEnd/>
          </a:ln>
        </p:spPr>
      </p:sp>
      <p:sp>
        <p:nvSpPr>
          <p:cNvPr id="342019" name="Rectangle 3">
            <a:extLst>
              <a:ext uri="{FF2B5EF4-FFF2-40B4-BE49-F238E27FC236}">
                <a16:creationId xmlns:a16="http://schemas.microsoft.com/office/drawing/2014/main" id="{917191A1-B3AA-44AF-98FB-BCE19833D731}"/>
              </a:ext>
            </a:extLst>
          </p:cNvPr>
          <p:cNvSpPr>
            <a:spLocks noChangeArrowheads="1"/>
          </p:cNvSpPr>
          <p:nvPr>
            <p:ph type="body" idx="1"/>
          </p:nvPr>
        </p:nvSpPr>
        <p:spPr bwMode="auto">
          <a:xfrm>
            <a:off x="935038" y="4416425"/>
            <a:ext cx="5140325" cy="4183063"/>
          </a:xfrm>
          <a:prstGeom prst="rect">
            <a:avLst/>
          </a:prstGeom>
          <a:solidFill>
            <a:srgbClr val="FFFFFF"/>
          </a:solidFill>
          <a:ln>
            <a:solidFill>
              <a:srgbClr val="000000"/>
            </a:solidFill>
            <a:miter lim="800000"/>
            <a:headEnd/>
            <a:tailEnd/>
          </a:ln>
        </p:spPr>
        <p:txBody>
          <a:bodyPr lIns="93177" tIns="46589" rIns="93177" bIns="46589"/>
          <a:lstStyle/>
          <a:p>
            <a:endParaRPr lang="en-US"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540E1022-126D-4581-86A9-A50A809C8311}"/>
              </a:ext>
            </a:extLst>
          </p:cNvPr>
          <p:cNvSpPr>
            <a:spLocks noGrp="1" noChangeArrowheads="1"/>
          </p:cNvSpPr>
          <p:nvPr>
            <p:ph type="sldNum" sz="quarter" idx="5"/>
          </p:nvPr>
        </p:nvSpPr>
        <p:spPr>
          <a:ln/>
        </p:spPr>
        <p:txBody>
          <a:bodyPr/>
          <a:lstStyle/>
          <a:p>
            <a:fld id="{90FEBEB5-654A-430A-879F-16BB8546F75C}" type="slidenum">
              <a:rPr lang="en-US" altLang="en-US"/>
              <a:pPr/>
              <a:t>23</a:t>
            </a:fld>
            <a:endParaRPr lang="en-US" altLang="en-US"/>
          </a:p>
        </p:txBody>
      </p:sp>
      <p:sp>
        <p:nvSpPr>
          <p:cNvPr id="345090" name="Rectangle 2">
            <a:extLst>
              <a:ext uri="{FF2B5EF4-FFF2-40B4-BE49-F238E27FC236}">
                <a16:creationId xmlns:a16="http://schemas.microsoft.com/office/drawing/2014/main" id="{624FF0AE-6C47-4B70-A04C-A72A4A5F5875}"/>
              </a:ext>
            </a:extLst>
          </p:cNvPr>
          <p:cNvSpPr>
            <a:spLocks noChangeArrowheads="1"/>
          </p:cNvSpPr>
          <p:nvPr>
            <p:ph type="sldImg"/>
          </p:nvPr>
        </p:nvSpPr>
        <p:spPr bwMode="auto">
          <a:xfrm>
            <a:off x="1181100" y="696913"/>
            <a:ext cx="4648200" cy="3486150"/>
          </a:xfrm>
          <a:prstGeom prst="rect">
            <a:avLst/>
          </a:prstGeom>
          <a:solidFill>
            <a:srgbClr val="FFFFFF"/>
          </a:solidFill>
          <a:ln>
            <a:solidFill>
              <a:srgbClr val="000000"/>
            </a:solidFill>
            <a:miter lim="800000"/>
            <a:headEnd/>
            <a:tailEnd/>
          </a:ln>
        </p:spPr>
      </p:sp>
      <p:sp>
        <p:nvSpPr>
          <p:cNvPr id="345091" name="Rectangle 3">
            <a:extLst>
              <a:ext uri="{FF2B5EF4-FFF2-40B4-BE49-F238E27FC236}">
                <a16:creationId xmlns:a16="http://schemas.microsoft.com/office/drawing/2014/main" id="{017678F5-4E19-413F-B429-9A7F27F49F66}"/>
              </a:ext>
            </a:extLst>
          </p:cNvPr>
          <p:cNvSpPr>
            <a:spLocks noChangeArrowheads="1"/>
          </p:cNvSpPr>
          <p:nvPr>
            <p:ph type="body" idx="1"/>
          </p:nvPr>
        </p:nvSpPr>
        <p:spPr bwMode="auto">
          <a:xfrm>
            <a:off x="935038" y="4416425"/>
            <a:ext cx="5140325" cy="4183063"/>
          </a:xfrm>
          <a:prstGeom prst="rect">
            <a:avLst/>
          </a:prstGeom>
          <a:solidFill>
            <a:srgbClr val="FFFFFF"/>
          </a:solidFill>
          <a:ln>
            <a:solidFill>
              <a:srgbClr val="000000"/>
            </a:solidFill>
            <a:miter lim="800000"/>
            <a:headEnd/>
            <a:tailEnd/>
          </a:ln>
        </p:spPr>
        <p:txBody>
          <a:bodyPr lIns="93177" tIns="46589" rIns="93177" bIns="46589"/>
          <a:lstStyle/>
          <a:p>
            <a:endParaRPr lang="en-US"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03A24436-C7AF-4607-AB58-10660674D117}"/>
              </a:ext>
            </a:extLst>
          </p:cNvPr>
          <p:cNvSpPr>
            <a:spLocks noGrp="1" noChangeArrowheads="1"/>
          </p:cNvSpPr>
          <p:nvPr>
            <p:ph type="sldNum" sz="quarter" idx="5"/>
          </p:nvPr>
        </p:nvSpPr>
        <p:spPr>
          <a:ln/>
        </p:spPr>
        <p:txBody>
          <a:bodyPr/>
          <a:lstStyle/>
          <a:p>
            <a:fld id="{9348F70E-3BF7-4717-A8D0-ADE09D47ED76}" type="slidenum">
              <a:rPr lang="en-US" altLang="en-US"/>
              <a:pPr/>
              <a:t>24</a:t>
            </a:fld>
            <a:endParaRPr lang="en-US" altLang="en-US"/>
          </a:p>
        </p:txBody>
      </p:sp>
      <p:sp>
        <p:nvSpPr>
          <p:cNvPr id="347138" name="Rectangle 2">
            <a:extLst>
              <a:ext uri="{FF2B5EF4-FFF2-40B4-BE49-F238E27FC236}">
                <a16:creationId xmlns:a16="http://schemas.microsoft.com/office/drawing/2014/main" id="{FADF37DB-39AE-42E7-A89A-113C5332F940}"/>
              </a:ext>
            </a:extLst>
          </p:cNvPr>
          <p:cNvSpPr>
            <a:spLocks noChangeArrowheads="1"/>
          </p:cNvSpPr>
          <p:nvPr>
            <p:ph type="sldImg"/>
          </p:nvPr>
        </p:nvSpPr>
        <p:spPr bwMode="auto">
          <a:xfrm>
            <a:off x="1181100" y="696913"/>
            <a:ext cx="4648200" cy="3486150"/>
          </a:xfrm>
          <a:prstGeom prst="rect">
            <a:avLst/>
          </a:prstGeom>
          <a:solidFill>
            <a:srgbClr val="FFFFFF"/>
          </a:solidFill>
          <a:ln>
            <a:solidFill>
              <a:srgbClr val="000000"/>
            </a:solidFill>
            <a:miter lim="800000"/>
            <a:headEnd/>
            <a:tailEnd/>
          </a:ln>
        </p:spPr>
      </p:sp>
      <p:sp>
        <p:nvSpPr>
          <p:cNvPr id="347139" name="Rectangle 3">
            <a:extLst>
              <a:ext uri="{FF2B5EF4-FFF2-40B4-BE49-F238E27FC236}">
                <a16:creationId xmlns:a16="http://schemas.microsoft.com/office/drawing/2014/main" id="{89BA7F6C-8AEE-4D90-BAA3-38AD88E25C0C}"/>
              </a:ext>
            </a:extLst>
          </p:cNvPr>
          <p:cNvSpPr>
            <a:spLocks noChangeArrowheads="1"/>
          </p:cNvSpPr>
          <p:nvPr>
            <p:ph type="body" idx="1"/>
          </p:nvPr>
        </p:nvSpPr>
        <p:spPr bwMode="auto">
          <a:xfrm>
            <a:off x="935038" y="4416425"/>
            <a:ext cx="5140325" cy="4183063"/>
          </a:xfrm>
          <a:prstGeom prst="rect">
            <a:avLst/>
          </a:prstGeom>
          <a:solidFill>
            <a:srgbClr val="FFFFFF"/>
          </a:solidFill>
          <a:ln>
            <a:solidFill>
              <a:srgbClr val="000000"/>
            </a:solidFill>
            <a:miter lim="800000"/>
            <a:headEnd/>
            <a:tailEnd/>
          </a:ln>
        </p:spPr>
        <p:txBody>
          <a:bodyPr lIns="93177" tIns="46589" rIns="93177" bIns="46589"/>
          <a:lstStyle/>
          <a:p>
            <a:endParaRPr lang="en-US"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EAE16EB0-499B-4C7C-B242-976ED9D9AD46}"/>
              </a:ext>
            </a:extLst>
          </p:cNvPr>
          <p:cNvSpPr>
            <a:spLocks noGrp="1" noChangeArrowheads="1"/>
          </p:cNvSpPr>
          <p:nvPr>
            <p:ph type="sldNum" sz="quarter" idx="5"/>
          </p:nvPr>
        </p:nvSpPr>
        <p:spPr>
          <a:ln/>
        </p:spPr>
        <p:txBody>
          <a:bodyPr/>
          <a:lstStyle/>
          <a:p>
            <a:fld id="{8D1AC5DC-9E4A-4304-B7AB-D9FCD1F07A9E}" type="slidenum">
              <a:rPr lang="en-US" altLang="en-US"/>
              <a:pPr/>
              <a:t>25</a:t>
            </a:fld>
            <a:endParaRPr lang="en-US" altLang="en-US"/>
          </a:p>
        </p:txBody>
      </p:sp>
      <p:sp>
        <p:nvSpPr>
          <p:cNvPr id="349186" name="Rectangle 2">
            <a:extLst>
              <a:ext uri="{FF2B5EF4-FFF2-40B4-BE49-F238E27FC236}">
                <a16:creationId xmlns:a16="http://schemas.microsoft.com/office/drawing/2014/main" id="{A05029FA-14DB-4CA5-8763-06F5A001C402}"/>
              </a:ext>
            </a:extLst>
          </p:cNvPr>
          <p:cNvSpPr>
            <a:spLocks noChangeArrowheads="1"/>
          </p:cNvSpPr>
          <p:nvPr>
            <p:ph type="sldImg"/>
          </p:nvPr>
        </p:nvSpPr>
        <p:spPr bwMode="auto">
          <a:xfrm>
            <a:off x="1181100" y="696913"/>
            <a:ext cx="4648200" cy="3486150"/>
          </a:xfrm>
          <a:prstGeom prst="rect">
            <a:avLst/>
          </a:prstGeom>
          <a:solidFill>
            <a:srgbClr val="FFFFFF"/>
          </a:solidFill>
          <a:ln>
            <a:solidFill>
              <a:srgbClr val="000000"/>
            </a:solidFill>
            <a:miter lim="800000"/>
            <a:headEnd/>
            <a:tailEnd/>
          </a:ln>
        </p:spPr>
      </p:sp>
      <p:sp>
        <p:nvSpPr>
          <p:cNvPr id="349187" name="Rectangle 3">
            <a:extLst>
              <a:ext uri="{FF2B5EF4-FFF2-40B4-BE49-F238E27FC236}">
                <a16:creationId xmlns:a16="http://schemas.microsoft.com/office/drawing/2014/main" id="{8FB61FB6-8841-4970-82EE-C55698875322}"/>
              </a:ext>
            </a:extLst>
          </p:cNvPr>
          <p:cNvSpPr>
            <a:spLocks noChangeArrowheads="1"/>
          </p:cNvSpPr>
          <p:nvPr>
            <p:ph type="body" idx="1"/>
          </p:nvPr>
        </p:nvSpPr>
        <p:spPr bwMode="auto">
          <a:xfrm>
            <a:off x="935038" y="4416425"/>
            <a:ext cx="5140325" cy="4183063"/>
          </a:xfrm>
          <a:prstGeom prst="rect">
            <a:avLst/>
          </a:prstGeom>
          <a:solidFill>
            <a:srgbClr val="FFFFFF"/>
          </a:solidFill>
          <a:ln>
            <a:solidFill>
              <a:srgbClr val="000000"/>
            </a:solidFill>
            <a:miter lim="800000"/>
            <a:headEnd/>
            <a:tailEnd/>
          </a:ln>
        </p:spPr>
        <p:txBody>
          <a:bodyPr lIns="93177" tIns="46589" rIns="93177" bIns="46589"/>
          <a:lstStyle/>
          <a:p>
            <a:endParaRPr lang="en-US" alt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DE515503-6846-40DC-8D56-7F502ABAE546}"/>
              </a:ext>
            </a:extLst>
          </p:cNvPr>
          <p:cNvSpPr>
            <a:spLocks noGrp="1" noChangeArrowheads="1"/>
          </p:cNvSpPr>
          <p:nvPr>
            <p:ph type="sldNum" sz="quarter" idx="5"/>
          </p:nvPr>
        </p:nvSpPr>
        <p:spPr>
          <a:ln/>
        </p:spPr>
        <p:txBody>
          <a:bodyPr/>
          <a:lstStyle/>
          <a:p>
            <a:fld id="{79B17E3B-D686-4F03-B4F6-1239B4BFC1DF}" type="slidenum">
              <a:rPr lang="en-US" altLang="en-US"/>
              <a:pPr/>
              <a:t>26</a:t>
            </a:fld>
            <a:endParaRPr lang="en-US" altLang="en-US"/>
          </a:p>
        </p:txBody>
      </p:sp>
      <p:sp>
        <p:nvSpPr>
          <p:cNvPr id="351234" name="Rectangle 2">
            <a:extLst>
              <a:ext uri="{FF2B5EF4-FFF2-40B4-BE49-F238E27FC236}">
                <a16:creationId xmlns:a16="http://schemas.microsoft.com/office/drawing/2014/main" id="{0368F23D-8394-4D11-AAF9-9DCFBD956C3B}"/>
              </a:ext>
            </a:extLst>
          </p:cNvPr>
          <p:cNvSpPr>
            <a:spLocks noChangeArrowheads="1"/>
          </p:cNvSpPr>
          <p:nvPr>
            <p:ph type="sldImg"/>
          </p:nvPr>
        </p:nvSpPr>
        <p:spPr bwMode="auto">
          <a:xfrm>
            <a:off x="1181100" y="696913"/>
            <a:ext cx="4648200" cy="3486150"/>
          </a:xfrm>
          <a:prstGeom prst="rect">
            <a:avLst/>
          </a:prstGeom>
          <a:solidFill>
            <a:srgbClr val="FFFFFF"/>
          </a:solidFill>
          <a:ln>
            <a:solidFill>
              <a:srgbClr val="000000"/>
            </a:solidFill>
            <a:miter lim="800000"/>
            <a:headEnd/>
            <a:tailEnd/>
          </a:ln>
        </p:spPr>
      </p:sp>
      <p:sp>
        <p:nvSpPr>
          <p:cNvPr id="351235" name="Rectangle 3">
            <a:extLst>
              <a:ext uri="{FF2B5EF4-FFF2-40B4-BE49-F238E27FC236}">
                <a16:creationId xmlns:a16="http://schemas.microsoft.com/office/drawing/2014/main" id="{4E427BC0-07D2-43EB-B0E9-E09F8C431861}"/>
              </a:ext>
            </a:extLst>
          </p:cNvPr>
          <p:cNvSpPr>
            <a:spLocks noChangeArrowheads="1"/>
          </p:cNvSpPr>
          <p:nvPr>
            <p:ph type="body" idx="1"/>
          </p:nvPr>
        </p:nvSpPr>
        <p:spPr bwMode="auto">
          <a:xfrm>
            <a:off x="935038" y="4416425"/>
            <a:ext cx="5140325" cy="4183063"/>
          </a:xfrm>
          <a:prstGeom prst="rect">
            <a:avLst/>
          </a:prstGeom>
          <a:solidFill>
            <a:srgbClr val="FFFFFF"/>
          </a:solidFill>
          <a:ln>
            <a:solidFill>
              <a:srgbClr val="000000"/>
            </a:solidFill>
            <a:miter lim="800000"/>
            <a:headEnd/>
            <a:tailEnd/>
          </a:ln>
        </p:spPr>
        <p:txBody>
          <a:bodyPr lIns="93177" tIns="46589" rIns="93177" bIns="46589"/>
          <a:lstStyle/>
          <a:p>
            <a:endParaRPr lang="en-US" alt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2159C58C-958B-4AE9-A83E-AC69B3B41FD8}"/>
              </a:ext>
            </a:extLst>
          </p:cNvPr>
          <p:cNvSpPr>
            <a:spLocks noGrp="1" noChangeArrowheads="1"/>
          </p:cNvSpPr>
          <p:nvPr>
            <p:ph type="sldNum" sz="quarter" idx="5"/>
          </p:nvPr>
        </p:nvSpPr>
        <p:spPr>
          <a:ln/>
        </p:spPr>
        <p:txBody>
          <a:bodyPr/>
          <a:lstStyle/>
          <a:p>
            <a:fld id="{7F8273B7-E151-49A3-A3AB-5CC3A9481A06}" type="slidenum">
              <a:rPr lang="en-US" altLang="en-US"/>
              <a:pPr/>
              <a:t>27</a:t>
            </a:fld>
            <a:endParaRPr lang="en-US" altLang="en-US"/>
          </a:p>
        </p:txBody>
      </p:sp>
      <p:sp>
        <p:nvSpPr>
          <p:cNvPr id="355330" name="Rectangle 2">
            <a:extLst>
              <a:ext uri="{FF2B5EF4-FFF2-40B4-BE49-F238E27FC236}">
                <a16:creationId xmlns:a16="http://schemas.microsoft.com/office/drawing/2014/main" id="{400257BD-B060-42E3-83DC-DE2038F91609}"/>
              </a:ext>
            </a:extLst>
          </p:cNvPr>
          <p:cNvSpPr>
            <a:spLocks noChangeArrowheads="1"/>
          </p:cNvSpPr>
          <p:nvPr>
            <p:ph type="sldImg"/>
          </p:nvPr>
        </p:nvSpPr>
        <p:spPr bwMode="auto">
          <a:xfrm>
            <a:off x="1181100" y="696913"/>
            <a:ext cx="4648200" cy="3486150"/>
          </a:xfrm>
          <a:prstGeom prst="rect">
            <a:avLst/>
          </a:prstGeom>
          <a:solidFill>
            <a:srgbClr val="FFFFFF"/>
          </a:solidFill>
          <a:ln>
            <a:solidFill>
              <a:srgbClr val="000000"/>
            </a:solidFill>
            <a:miter lim="800000"/>
            <a:headEnd/>
            <a:tailEnd/>
          </a:ln>
        </p:spPr>
      </p:sp>
      <p:sp>
        <p:nvSpPr>
          <p:cNvPr id="355331" name="Rectangle 3">
            <a:extLst>
              <a:ext uri="{FF2B5EF4-FFF2-40B4-BE49-F238E27FC236}">
                <a16:creationId xmlns:a16="http://schemas.microsoft.com/office/drawing/2014/main" id="{267811C6-9D68-4527-B139-F1B499D7D172}"/>
              </a:ext>
            </a:extLst>
          </p:cNvPr>
          <p:cNvSpPr>
            <a:spLocks noChangeArrowheads="1"/>
          </p:cNvSpPr>
          <p:nvPr>
            <p:ph type="body" idx="1"/>
          </p:nvPr>
        </p:nvSpPr>
        <p:spPr bwMode="auto">
          <a:xfrm>
            <a:off x="935038" y="4416425"/>
            <a:ext cx="5140325" cy="4183063"/>
          </a:xfrm>
          <a:prstGeom prst="rect">
            <a:avLst/>
          </a:prstGeom>
          <a:solidFill>
            <a:srgbClr val="FFFFFF"/>
          </a:solidFill>
          <a:ln>
            <a:solidFill>
              <a:srgbClr val="000000"/>
            </a:solidFill>
            <a:miter lim="800000"/>
            <a:headEnd/>
            <a:tailEnd/>
          </a:ln>
        </p:spPr>
        <p:txBody>
          <a:bodyPr lIns="93177" tIns="46589" rIns="93177" bIns="46589"/>
          <a:lstStyle/>
          <a:p>
            <a:endParaRPr lang="en-US" alt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E98136B4-EDCE-4B31-B583-5080B2B26CB9}"/>
              </a:ext>
            </a:extLst>
          </p:cNvPr>
          <p:cNvSpPr>
            <a:spLocks noGrp="1" noChangeArrowheads="1"/>
          </p:cNvSpPr>
          <p:nvPr>
            <p:ph type="sldNum" sz="quarter" idx="5"/>
          </p:nvPr>
        </p:nvSpPr>
        <p:spPr>
          <a:ln/>
        </p:spPr>
        <p:txBody>
          <a:bodyPr/>
          <a:lstStyle/>
          <a:p>
            <a:fld id="{91ECE745-6F26-4044-9A05-4F3739E03882}" type="slidenum">
              <a:rPr lang="en-US" altLang="en-US"/>
              <a:pPr/>
              <a:t>28</a:t>
            </a:fld>
            <a:endParaRPr lang="en-US" altLang="en-US"/>
          </a:p>
        </p:txBody>
      </p:sp>
      <p:sp>
        <p:nvSpPr>
          <p:cNvPr id="353282" name="Rectangle 2">
            <a:extLst>
              <a:ext uri="{FF2B5EF4-FFF2-40B4-BE49-F238E27FC236}">
                <a16:creationId xmlns:a16="http://schemas.microsoft.com/office/drawing/2014/main" id="{3D12887B-2090-49C6-951A-3E9FA4AA4A94}"/>
              </a:ext>
            </a:extLst>
          </p:cNvPr>
          <p:cNvSpPr>
            <a:spLocks noChangeArrowheads="1"/>
          </p:cNvSpPr>
          <p:nvPr>
            <p:ph type="sldImg"/>
          </p:nvPr>
        </p:nvSpPr>
        <p:spPr bwMode="auto">
          <a:xfrm>
            <a:off x="1181100" y="696913"/>
            <a:ext cx="4648200" cy="3486150"/>
          </a:xfrm>
          <a:prstGeom prst="rect">
            <a:avLst/>
          </a:prstGeom>
          <a:solidFill>
            <a:srgbClr val="FFFFFF"/>
          </a:solidFill>
          <a:ln>
            <a:solidFill>
              <a:srgbClr val="000000"/>
            </a:solidFill>
            <a:miter lim="800000"/>
            <a:headEnd/>
            <a:tailEnd/>
          </a:ln>
        </p:spPr>
      </p:sp>
      <p:sp>
        <p:nvSpPr>
          <p:cNvPr id="353283" name="Rectangle 3">
            <a:extLst>
              <a:ext uri="{FF2B5EF4-FFF2-40B4-BE49-F238E27FC236}">
                <a16:creationId xmlns:a16="http://schemas.microsoft.com/office/drawing/2014/main" id="{E9B7FB18-DC53-4FB4-AC26-C0A5ECAB28B5}"/>
              </a:ext>
            </a:extLst>
          </p:cNvPr>
          <p:cNvSpPr>
            <a:spLocks noChangeArrowheads="1"/>
          </p:cNvSpPr>
          <p:nvPr>
            <p:ph type="body" idx="1"/>
          </p:nvPr>
        </p:nvSpPr>
        <p:spPr bwMode="auto">
          <a:xfrm>
            <a:off x="935038" y="4416425"/>
            <a:ext cx="5140325" cy="4183063"/>
          </a:xfrm>
          <a:prstGeom prst="rect">
            <a:avLst/>
          </a:prstGeom>
          <a:solidFill>
            <a:srgbClr val="FFFFFF"/>
          </a:solidFill>
          <a:ln>
            <a:solidFill>
              <a:srgbClr val="000000"/>
            </a:solidFill>
            <a:miter lim="800000"/>
            <a:headEnd/>
            <a:tailEnd/>
          </a:ln>
        </p:spPr>
        <p:txBody>
          <a:bodyPr lIns="93177" tIns="46589" rIns="93177" bIns="46589"/>
          <a:lstStyle/>
          <a:p>
            <a:endParaRPr lang="en-US" alt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7D820D11-C7C9-4609-BFD8-F391A0952314}"/>
              </a:ext>
            </a:extLst>
          </p:cNvPr>
          <p:cNvSpPr>
            <a:spLocks noGrp="1" noChangeArrowheads="1"/>
          </p:cNvSpPr>
          <p:nvPr>
            <p:ph type="sldNum" sz="quarter" idx="5"/>
          </p:nvPr>
        </p:nvSpPr>
        <p:spPr>
          <a:ln/>
        </p:spPr>
        <p:txBody>
          <a:bodyPr/>
          <a:lstStyle/>
          <a:p>
            <a:fld id="{F8DDD705-81D8-4B7A-8061-B31079B4DE32}" type="slidenum">
              <a:rPr lang="en-US" altLang="en-US"/>
              <a:pPr/>
              <a:t>29</a:t>
            </a:fld>
            <a:endParaRPr lang="en-US" altLang="en-US"/>
          </a:p>
        </p:txBody>
      </p:sp>
      <p:sp>
        <p:nvSpPr>
          <p:cNvPr id="357378" name="Rectangle 2">
            <a:extLst>
              <a:ext uri="{FF2B5EF4-FFF2-40B4-BE49-F238E27FC236}">
                <a16:creationId xmlns:a16="http://schemas.microsoft.com/office/drawing/2014/main" id="{51D4FEB9-05EF-47A7-9448-50B5698D6295}"/>
              </a:ext>
            </a:extLst>
          </p:cNvPr>
          <p:cNvSpPr>
            <a:spLocks noChangeArrowheads="1"/>
          </p:cNvSpPr>
          <p:nvPr>
            <p:ph type="sldImg"/>
          </p:nvPr>
        </p:nvSpPr>
        <p:spPr bwMode="auto">
          <a:xfrm>
            <a:off x="1181100" y="696913"/>
            <a:ext cx="4648200" cy="3486150"/>
          </a:xfrm>
          <a:prstGeom prst="rect">
            <a:avLst/>
          </a:prstGeom>
          <a:solidFill>
            <a:srgbClr val="FFFFFF"/>
          </a:solidFill>
          <a:ln>
            <a:solidFill>
              <a:srgbClr val="000000"/>
            </a:solidFill>
            <a:miter lim="800000"/>
            <a:headEnd/>
            <a:tailEnd/>
          </a:ln>
        </p:spPr>
      </p:sp>
      <p:sp>
        <p:nvSpPr>
          <p:cNvPr id="357379" name="Rectangle 3">
            <a:extLst>
              <a:ext uri="{FF2B5EF4-FFF2-40B4-BE49-F238E27FC236}">
                <a16:creationId xmlns:a16="http://schemas.microsoft.com/office/drawing/2014/main" id="{B2B2F8D1-ABEE-470E-9837-AF276C48EA41}"/>
              </a:ext>
            </a:extLst>
          </p:cNvPr>
          <p:cNvSpPr>
            <a:spLocks noChangeArrowheads="1"/>
          </p:cNvSpPr>
          <p:nvPr>
            <p:ph type="body" idx="1"/>
          </p:nvPr>
        </p:nvSpPr>
        <p:spPr bwMode="auto">
          <a:xfrm>
            <a:off x="935038" y="4416425"/>
            <a:ext cx="5140325" cy="4183063"/>
          </a:xfrm>
          <a:prstGeom prst="rect">
            <a:avLst/>
          </a:prstGeom>
          <a:solidFill>
            <a:srgbClr val="FFFFFF"/>
          </a:solidFill>
          <a:ln>
            <a:solidFill>
              <a:srgbClr val="000000"/>
            </a:solidFill>
            <a:miter lim="800000"/>
            <a:headEnd/>
            <a:tailEnd/>
          </a:ln>
        </p:spPr>
        <p:txBody>
          <a:bodyPr lIns="93177" tIns="46589" rIns="93177" bIns="46589"/>
          <a:lstStyle/>
          <a:p>
            <a:endParaRPr lang="en-US"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151B59-09B7-4DBE-BA25-73842790E011}"/>
              </a:ext>
            </a:extLst>
          </p:cNvPr>
          <p:cNvSpPr>
            <a:spLocks noGrp="1"/>
          </p:cNvSpPr>
          <p:nvPr>
            <p:ph type="ctrTitle"/>
          </p:nvPr>
        </p:nvSpPr>
        <p:spPr>
          <a:xfrm>
            <a:off x="1143000" y="1122363"/>
            <a:ext cx="6858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A55AF925-13BC-4B4A-8DF2-64038937D8C3}"/>
              </a:ext>
            </a:extLst>
          </p:cNvPr>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EC06360A-A58A-4EEA-A23F-03EEC7785173}"/>
              </a:ext>
            </a:extLst>
          </p:cNvPr>
          <p:cNvSpPr>
            <a:spLocks noGrp="1"/>
          </p:cNvSpPr>
          <p:nvPr>
            <p:ph type="dt" sz="half" idx="10"/>
          </p:nvPr>
        </p:nvSpPr>
        <p:spPr/>
        <p:txBody>
          <a:bodyPr/>
          <a:lstStyle>
            <a:lvl1pPr>
              <a:defRPr/>
            </a:lvl1pPr>
          </a:lstStyle>
          <a:p>
            <a:fld id="{40946D1F-692C-44EA-B17B-5535612BD8B0}" type="datetime1">
              <a:rPr lang="en-US" altLang="en-US"/>
              <a:pPr/>
              <a:t>3/9/2020</a:t>
            </a:fld>
            <a:endParaRPr lang="en-US" altLang="en-US"/>
          </a:p>
        </p:txBody>
      </p:sp>
      <p:sp>
        <p:nvSpPr>
          <p:cNvPr id="5" name="Footer Placeholder 4">
            <a:extLst>
              <a:ext uri="{FF2B5EF4-FFF2-40B4-BE49-F238E27FC236}">
                <a16:creationId xmlns:a16="http://schemas.microsoft.com/office/drawing/2014/main" id="{BD05E2F7-A372-4CAE-B570-EBEFA46E5E2F}"/>
              </a:ext>
            </a:extLst>
          </p:cNvPr>
          <p:cNvSpPr>
            <a:spLocks noGrp="1"/>
          </p:cNvSpPr>
          <p:nvPr>
            <p:ph type="ftr" sz="quarter" idx="11"/>
          </p:nvPr>
        </p:nvSpPr>
        <p:spPr/>
        <p:txBody>
          <a:bodyPr/>
          <a:lstStyle>
            <a:lvl1pPr>
              <a:defRPr/>
            </a:lvl1pPr>
          </a:lstStyle>
          <a:p>
            <a:r>
              <a:rPr lang="en-US" altLang="en-US"/>
              <a:t>ashishg@stanford.edu</a:t>
            </a:r>
          </a:p>
        </p:txBody>
      </p:sp>
      <p:sp>
        <p:nvSpPr>
          <p:cNvPr id="6" name="Slide Number Placeholder 5">
            <a:extLst>
              <a:ext uri="{FF2B5EF4-FFF2-40B4-BE49-F238E27FC236}">
                <a16:creationId xmlns:a16="http://schemas.microsoft.com/office/drawing/2014/main" id="{44D181EE-BCD4-4D98-9818-2BB4E39142D3}"/>
              </a:ext>
            </a:extLst>
          </p:cNvPr>
          <p:cNvSpPr>
            <a:spLocks noGrp="1"/>
          </p:cNvSpPr>
          <p:nvPr>
            <p:ph type="sldNum" sz="quarter" idx="12"/>
          </p:nvPr>
        </p:nvSpPr>
        <p:spPr/>
        <p:txBody>
          <a:bodyPr/>
          <a:lstStyle>
            <a:lvl1pPr>
              <a:defRPr/>
            </a:lvl1pPr>
          </a:lstStyle>
          <a:p>
            <a:fld id="{78128C14-A9E2-41FC-B8B8-17CF4AFECBB2}" type="slidenum">
              <a:rPr lang="en-US" altLang="en-US"/>
              <a:pPr/>
              <a:t>‹#›</a:t>
            </a:fld>
            <a:endParaRPr lang="en-US" altLang="en-US"/>
          </a:p>
        </p:txBody>
      </p:sp>
    </p:spTree>
    <p:extLst>
      <p:ext uri="{BB962C8B-B14F-4D97-AF65-F5344CB8AC3E}">
        <p14:creationId xmlns:p14="http://schemas.microsoft.com/office/powerpoint/2010/main" val="388206763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863323-2180-4359-A764-7A541E8B7A4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0C17E4F-2487-4617-B375-495C48CAAA0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67C7D50-8579-4FE8-BCB1-686D6E0F4C2E}"/>
              </a:ext>
            </a:extLst>
          </p:cNvPr>
          <p:cNvSpPr>
            <a:spLocks noGrp="1"/>
          </p:cNvSpPr>
          <p:nvPr>
            <p:ph type="dt" sz="half" idx="10"/>
          </p:nvPr>
        </p:nvSpPr>
        <p:spPr/>
        <p:txBody>
          <a:bodyPr/>
          <a:lstStyle>
            <a:lvl1pPr>
              <a:defRPr/>
            </a:lvl1pPr>
          </a:lstStyle>
          <a:p>
            <a:fld id="{3697F309-218F-4F25-98F3-F62058FF67D8}" type="datetime1">
              <a:rPr lang="en-US" altLang="en-US"/>
              <a:pPr/>
              <a:t>3/9/2020</a:t>
            </a:fld>
            <a:endParaRPr lang="en-US" altLang="en-US"/>
          </a:p>
        </p:txBody>
      </p:sp>
      <p:sp>
        <p:nvSpPr>
          <p:cNvPr id="5" name="Footer Placeholder 4">
            <a:extLst>
              <a:ext uri="{FF2B5EF4-FFF2-40B4-BE49-F238E27FC236}">
                <a16:creationId xmlns:a16="http://schemas.microsoft.com/office/drawing/2014/main" id="{1B68A962-1CB1-4CE6-B00D-1AD11F9B9F2B}"/>
              </a:ext>
            </a:extLst>
          </p:cNvPr>
          <p:cNvSpPr>
            <a:spLocks noGrp="1"/>
          </p:cNvSpPr>
          <p:nvPr>
            <p:ph type="ftr" sz="quarter" idx="11"/>
          </p:nvPr>
        </p:nvSpPr>
        <p:spPr/>
        <p:txBody>
          <a:bodyPr/>
          <a:lstStyle>
            <a:lvl1pPr>
              <a:defRPr/>
            </a:lvl1pPr>
          </a:lstStyle>
          <a:p>
            <a:r>
              <a:rPr lang="en-US" altLang="en-US"/>
              <a:t>ashishg@stanford.edu</a:t>
            </a:r>
          </a:p>
        </p:txBody>
      </p:sp>
      <p:sp>
        <p:nvSpPr>
          <p:cNvPr id="6" name="Slide Number Placeholder 5">
            <a:extLst>
              <a:ext uri="{FF2B5EF4-FFF2-40B4-BE49-F238E27FC236}">
                <a16:creationId xmlns:a16="http://schemas.microsoft.com/office/drawing/2014/main" id="{801086BC-6937-41DD-96B4-8E16A809D2C8}"/>
              </a:ext>
            </a:extLst>
          </p:cNvPr>
          <p:cNvSpPr>
            <a:spLocks noGrp="1"/>
          </p:cNvSpPr>
          <p:nvPr>
            <p:ph type="sldNum" sz="quarter" idx="12"/>
          </p:nvPr>
        </p:nvSpPr>
        <p:spPr/>
        <p:txBody>
          <a:bodyPr/>
          <a:lstStyle>
            <a:lvl1pPr>
              <a:defRPr/>
            </a:lvl1pPr>
          </a:lstStyle>
          <a:p>
            <a:fld id="{3B5E03C7-6924-4265-8984-DF7ABA397963}" type="slidenum">
              <a:rPr lang="en-US" altLang="en-US"/>
              <a:pPr/>
              <a:t>‹#›</a:t>
            </a:fld>
            <a:endParaRPr lang="en-US" altLang="en-US"/>
          </a:p>
        </p:txBody>
      </p:sp>
    </p:spTree>
    <p:extLst>
      <p:ext uri="{BB962C8B-B14F-4D97-AF65-F5344CB8AC3E}">
        <p14:creationId xmlns:p14="http://schemas.microsoft.com/office/powerpoint/2010/main" val="339515981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D5EC23-3891-4C22-8ABE-7ADA14C0BB3E}"/>
              </a:ext>
            </a:extLst>
          </p:cNvPr>
          <p:cNvSpPr>
            <a:spLocks noGrp="1"/>
          </p:cNvSpPr>
          <p:nvPr>
            <p:ph type="title"/>
          </p:nvPr>
        </p:nvSpPr>
        <p:spPr>
          <a:xfrm>
            <a:off x="623888" y="1709738"/>
            <a:ext cx="78867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0C52E1BB-F9E8-4875-BC56-E31F2B8F835B}"/>
              </a:ext>
            </a:extLst>
          </p:cNvPr>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
        <p:nvSpPr>
          <p:cNvPr id="4" name="Date Placeholder 3">
            <a:extLst>
              <a:ext uri="{FF2B5EF4-FFF2-40B4-BE49-F238E27FC236}">
                <a16:creationId xmlns:a16="http://schemas.microsoft.com/office/drawing/2014/main" id="{ABDB7A1F-5A06-4304-BB5D-7A236E33A396}"/>
              </a:ext>
            </a:extLst>
          </p:cNvPr>
          <p:cNvSpPr>
            <a:spLocks noGrp="1"/>
          </p:cNvSpPr>
          <p:nvPr>
            <p:ph type="dt" sz="half" idx="10"/>
          </p:nvPr>
        </p:nvSpPr>
        <p:spPr/>
        <p:txBody>
          <a:bodyPr/>
          <a:lstStyle>
            <a:lvl1pPr>
              <a:defRPr/>
            </a:lvl1pPr>
          </a:lstStyle>
          <a:p>
            <a:fld id="{0086F665-D691-4972-8A82-DF5A53320CD5}" type="datetime1">
              <a:rPr lang="en-US" altLang="en-US"/>
              <a:pPr/>
              <a:t>3/9/2020</a:t>
            </a:fld>
            <a:endParaRPr lang="en-US" altLang="en-US"/>
          </a:p>
        </p:txBody>
      </p:sp>
      <p:sp>
        <p:nvSpPr>
          <p:cNvPr id="5" name="Footer Placeholder 4">
            <a:extLst>
              <a:ext uri="{FF2B5EF4-FFF2-40B4-BE49-F238E27FC236}">
                <a16:creationId xmlns:a16="http://schemas.microsoft.com/office/drawing/2014/main" id="{6CE315C6-98EF-4281-9F05-5D4E4A2A6F78}"/>
              </a:ext>
            </a:extLst>
          </p:cNvPr>
          <p:cNvSpPr>
            <a:spLocks noGrp="1"/>
          </p:cNvSpPr>
          <p:nvPr>
            <p:ph type="ftr" sz="quarter" idx="11"/>
          </p:nvPr>
        </p:nvSpPr>
        <p:spPr/>
        <p:txBody>
          <a:bodyPr/>
          <a:lstStyle>
            <a:lvl1pPr>
              <a:defRPr/>
            </a:lvl1pPr>
          </a:lstStyle>
          <a:p>
            <a:r>
              <a:rPr lang="en-US" altLang="en-US"/>
              <a:t>ashishg@stanford.edu</a:t>
            </a:r>
          </a:p>
        </p:txBody>
      </p:sp>
      <p:sp>
        <p:nvSpPr>
          <p:cNvPr id="6" name="Slide Number Placeholder 5">
            <a:extLst>
              <a:ext uri="{FF2B5EF4-FFF2-40B4-BE49-F238E27FC236}">
                <a16:creationId xmlns:a16="http://schemas.microsoft.com/office/drawing/2014/main" id="{16D5D2D2-D292-48EF-82B4-19279660E081}"/>
              </a:ext>
            </a:extLst>
          </p:cNvPr>
          <p:cNvSpPr>
            <a:spLocks noGrp="1"/>
          </p:cNvSpPr>
          <p:nvPr>
            <p:ph type="sldNum" sz="quarter" idx="12"/>
          </p:nvPr>
        </p:nvSpPr>
        <p:spPr/>
        <p:txBody>
          <a:bodyPr/>
          <a:lstStyle>
            <a:lvl1pPr>
              <a:defRPr/>
            </a:lvl1pPr>
          </a:lstStyle>
          <a:p>
            <a:fld id="{AD97FC47-A28F-4BA3-BB2B-F33E36DC52BA}" type="slidenum">
              <a:rPr lang="en-US" altLang="en-US"/>
              <a:pPr/>
              <a:t>‹#›</a:t>
            </a:fld>
            <a:endParaRPr lang="en-US" altLang="en-US"/>
          </a:p>
        </p:txBody>
      </p:sp>
    </p:spTree>
    <p:extLst>
      <p:ext uri="{BB962C8B-B14F-4D97-AF65-F5344CB8AC3E}">
        <p14:creationId xmlns:p14="http://schemas.microsoft.com/office/powerpoint/2010/main" val="356532722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C4532E-D519-4337-BD88-2AEC87202DB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CDDFB70-4C49-4C02-8791-8D5F6A729F50}"/>
              </a:ext>
            </a:extLst>
          </p:cNvPr>
          <p:cNvSpPr>
            <a:spLocks noGrp="1"/>
          </p:cNvSpPr>
          <p:nvPr>
            <p:ph sz="half" idx="1"/>
          </p:nvPr>
        </p:nvSpPr>
        <p:spPr>
          <a:xfrm>
            <a:off x="381000" y="1066800"/>
            <a:ext cx="4152900" cy="4953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F88F9E4A-FE5C-4423-907F-F88D54054FAF}"/>
              </a:ext>
            </a:extLst>
          </p:cNvPr>
          <p:cNvSpPr>
            <a:spLocks noGrp="1"/>
          </p:cNvSpPr>
          <p:nvPr>
            <p:ph sz="half" idx="2"/>
          </p:nvPr>
        </p:nvSpPr>
        <p:spPr>
          <a:xfrm>
            <a:off x="4686300" y="1066800"/>
            <a:ext cx="4152900" cy="4953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B6062D6D-C271-4770-8FB6-138345BE0526}"/>
              </a:ext>
            </a:extLst>
          </p:cNvPr>
          <p:cNvSpPr>
            <a:spLocks noGrp="1"/>
          </p:cNvSpPr>
          <p:nvPr>
            <p:ph type="dt" sz="half" idx="10"/>
          </p:nvPr>
        </p:nvSpPr>
        <p:spPr/>
        <p:txBody>
          <a:bodyPr/>
          <a:lstStyle>
            <a:lvl1pPr>
              <a:defRPr/>
            </a:lvl1pPr>
          </a:lstStyle>
          <a:p>
            <a:fld id="{371BD564-669D-46B7-83BB-1500A805D9F1}" type="datetime1">
              <a:rPr lang="en-US" altLang="en-US"/>
              <a:pPr/>
              <a:t>3/9/2020</a:t>
            </a:fld>
            <a:endParaRPr lang="en-US" altLang="en-US"/>
          </a:p>
        </p:txBody>
      </p:sp>
      <p:sp>
        <p:nvSpPr>
          <p:cNvPr id="6" name="Footer Placeholder 5">
            <a:extLst>
              <a:ext uri="{FF2B5EF4-FFF2-40B4-BE49-F238E27FC236}">
                <a16:creationId xmlns:a16="http://schemas.microsoft.com/office/drawing/2014/main" id="{AB5FE776-040C-49D5-BE88-9FFEBD96E9D2}"/>
              </a:ext>
            </a:extLst>
          </p:cNvPr>
          <p:cNvSpPr>
            <a:spLocks noGrp="1"/>
          </p:cNvSpPr>
          <p:nvPr>
            <p:ph type="ftr" sz="quarter" idx="11"/>
          </p:nvPr>
        </p:nvSpPr>
        <p:spPr/>
        <p:txBody>
          <a:bodyPr/>
          <a:lstStyle>
            <a:lvl1pPr>
              <a:defRPr/>
            </a:lvl1pPr>
          </a:lstStyle>
          <a:p>
            <a:r>
              <a:rPr lang="en-US" altLang="en-US"/>
              <a:t>ashishg@stanford.edu</a:t>
            </a:r>
          </a:p>
        </p:txBody>
      </p:sp>
      <p:sp>
        <p:nvSpPr>
          <p:cNvPr id="7" name="Slide Number Placeholder 6">
            <a:extLst>
              <a:ext uri="{FF2B5EF4-FFF2-40B4-BE49-F238E27FC236}">
                <a16:creationId xmlns:a16="http://schemas.microsoft.com/office/drawing/2014/main" id="{40757D7B-9055-41BC-96EA-EA1232EB85B5}"/>
              </a:ext>
            </a:extLst>
          </p:cNvPr>
          <p:cNvSpPr>
            <a:spLocks noGrp="1"/>
          </p:cNvSpPr>
          <p:nvPr>
            <p:ph type="sldNum" sz="quarter" idx="12"/>
          </p:nvPr>
        </p:nvSpPr>
        <p:spPr/>
        <p:txBody>
          <a:bodyPr/>
          <a:lstStyle>
            <a:lvl1pPr>
              <a:defRPr/>
            </a:lvl1pPr>
          </a:lstStyle>
          <a:p>
            <a:fld id="{6D82D938-9351-4E73-B4A4-2432B8508EB4}" type="slidenum">
              <a:rPr lang="en-US" altLang="en-US"/>
              <a:pPr/>
              <a:t>‹#›</a:t>
            </a:fld>
            <a:endParaRPr lang="en-US" altLang="en-US"/>
          </a:p>
        </p:txBody>
      </p:sp>
    </p:spTree>
    <p:extLst>
      <p:ext uri="{BB962C8B-B14F-4D97-AF65-F5344CB8AC3E}">
        <p14:creationId xmlns:p14="http://schemas.microsoft.com/office/powerpoint/2010/main" val="385148945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03DA76-8A2C-467D-8C0D-D0AA2BDA09C9}"/>
              </a:ext>
            </a:extLst>
          </p:cNvPr>
          <p:cNvSpPr>
            <a:spLocks noGrp="1"/>
          </p:cNvSpPr>
          <p:nvPr>
            <p:ph type="title"/>
          </p:nvPr>
        </p:nvSpPr>
        <p:spPr>
          <a:xfrm>
            <a:off x="630238" y="365125"/>
            <a:ext cx="78867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036D23AF-B195-4CCB-A492-7F7FCEAFD10C}"/>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17F6A86C-39E9-4357-B491-053FD0A21F9E}"/>
              </a:ext>
            </a:extLst>
          </p:cNvPr>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A98CDF3F-F236-487C-8467-2563FDD348F5}"/>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7C3CC289-4A19-42BC-9F1D-A2E26DA07307}"/>
              </a:ext>
            </a:extLst>
          </p:cNvPr>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797F0EF9-C34B-48E0-8F5B-5C72FBFEEDD3}"/>
              </a:ext>
            </a:extLst>
          </p:cNvPr>
          <p:cNvSpPr>
            <a:spLocks noGrp="1"/>
          </p:cNvSpPr>
          <p:nvPr>
            <p:ph type="dt" sz="half" idx="10"/>
          </p:nvPr>
        </p:nvSpPr>
        <p:spPr/>
        <p:txBody>
          <a:bodyPr/>
          <a:lstStyle>
            <a:lvl1pPr>
              <a:defRPr/>
            </a:lvl1pPr>
          </a:lstStyle>
          <a:p>
            <a:fld id="{2640032D-2F70-4C8F-917B-0A1E5F2A408A}" type="datetime1">
              <a:rPr lang="en-US" altLang="en-US"/>
              <a:pPr/>
              <a:t>3/9/2020</a:t>
            </a:fld>
            <a:endParaRPr lang="en-US" altLang="en-US"/>
          </a:p>
        </p:txBody>
      </p:sp>
      <p:sp>
        <p:nvSpPr>
          <p:cNvPr id="8" name="Footer Placeholder 7">
            <a:extLst>
              <a:ext uri="{FF2B5EF4-FFF2-40B4-BE49-F238E27FC236}">
                <a16:creationId xmlns:a16="http://schemas.microsoft.com/office/drawing/2014/main" id="{CC169141-EE08-4373-ABEE-6B19B64668DD}"/>
              </a:ext>
            </a:extLst>
          </p:cNvPr>
          <p:cNvSpPr>
            <a:spLocks noGrp="1"/>
          </p:cNvSpPr>
          <p:nvPr>
            <p:ph type="ftr" sz="quarter" idx="11"/>
          </p:nvPr>
        </p:nvSpPr>
        <p:spPr/>
        <p:txBody>
          <a:bodyPr/>
          <a:lstStyle>
            <a:lvl1pPr>
              <a:defRPr/>
            </a:lvl1pPr>
          </a:lstStyle>
          <a:p>
            <a:r>
              <a:rPr lang="en-US" altLang="en-US"/>
              <a:t>ashishg@stanford.edu</a:t>
            </a:r>
          </a:p>
        </p:txBody>
      </p:sp>
      <p:sp>
        <p:nvSpPr>
          <p:cNvPr id="9" name="Slide Number Placeholder 8">
            <a:extLst>
              <a:ext uri="{FF2B5EF4-FFF2-40B4-BE49-F238E27FC236}">
                <a16:creationId xmlns:a16="http://schemas.microsoft.com/office/drawing/2014/main" id="{62769788-67E4-4E73-95D0-7EF79035189E}"/>
              </a:ext>
            </a:extLst>
          </p:cNvPr>
          <p:cNvSpPr>
            <a:spLocks noGrp="1"/>
          </p:cNvSpPr>
          <p:nvPr>
            <p:ph type="sldNum" sz="quarter" idx="12"/>
          </p:nvPr>
        </p:nvSpPr>
        <p:spPr/>
        <p:txBody>
          <a:bodyPr/>
          <a:lstStyle>
            <a:lvl1pPr>
              <a:defRPr/>
            </a:lvl1pPr>
          </a:lstStyle>
          <a:p>
            <a:fld id="{AF326F2B-A636-4A39-A641-AD41BE22D980}" type="slidenum">
              <a:rPr lang="en-US" altLang="en-US"/>
              <a:pPr/>
              <a:t>‹#›</a:t>
            </a:fld>
            <a:endParaRPr lang="en-US" altLang="en-US"/>
          </a:p>
        </p:txBody>
      </p:sp>
    </p:spTree>
    <p:extLst>
      <p:ext uri="{BB962C8B-B14F-4D97-AF65-F5344CB8AC3E}">
        <p14:creationId xmlns:p14="http://schemas.microsoft.com/office/powerpoint/2010/main" val="111194041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8E2D4A-AB21-4A58-8E8A-3B632358EA0B}"/>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32662B13-1C47-4D92-A697-A9CC2B75C206}"/>
              </a:ext>
            </a:extLst>
          </p:cNvPr>
          <p:cNvSpPr>
            <a:spLocks noGrp="1"/>
          </p:cNvSpPr>
          <p:nvPr>
            <p:ph type="dt" sz="half" idx="10"/>
          </p:nvPr>
        </p:nvSpPr>
        <p:spPr/>
        <p:txBody>
          <a:bodyPr/>
          <a:lstStyle>
            <a:lvl1pPr>
              <a:defRPr/>
            </a:lvl1pPr>
          </a:lstStyle>
          <a:p>
            <a:fld id="{75CEB037-C57C-4B61-B4D0-0DDF23E9CCDA}" type="datetime1">
              <a:rPr lang="en-US" altLang="en-US"/>
              <a:pPr/>
              <a:t>3/9/2020</a:t>
            </a:fld>
            <a:endParaRPr lang="en-US" altLang="en-US"/>
          </a:p>
        </p:txBody>
      </p:sp>
      <p:sp>
        <p:nvSpPr>
          <p:cNvPr id="4" name="Footer Placeholder 3">
            <a:extLst>
              <a:ext uri="{FF2B5EF4-FFF2-40B4-BE49-F238E27FC236}">
                <a16:creationId xmlns:a16="http://schemas.microsoft.com/office/drawing/2014/main" id="{50C84404-D3BF-427C-8E8F-57711D0EEC1B}"/>
              </a:ext>
            </a:extLst>
          </p:cNvPr>
          <p:cNvSpPr>
            <a:spLocks noGrp="1"/>
          </p:cNvSpPr>
          <p:nvPr>
            <p:ph type="ftr" sz="quarter" idx="11"/>
          </p:nvPr>
        </p:nvSpPr>
        <p:spPr/>
        <p:txBody>
          <a:bodyPr/>
          <a:lstStyle>
            <a:lvl1pPr>
              <a:defRPr/>
            </a:lvl1pPr>
          </a:lstStyle>
          <a:p>
            <a:r>
              <a:rPr lang="en-US" altLang="en-US"/>
              <a:t>ashishg@stanford.edu</a:t>
            </a:r>
          </a:p>
        </p:txBody>
      </p:sp>
      <p:sp>
        <p:nvSpPr>
          <p:cNvPr id="5" name="Slide Number Placeholder 4">
            <a:extLst>
              <a:ext uri="{FF2B5EF4-FFF2-40B4-BE49-F238E27FC236}">
                <a16:creationId xmlns:a16="http://schemas.microsoft.com/office/drawing/2014/main" id="{839379F3-EC52-43F2-B0F4-947EFEA983AC}"/>
              </a:ext>
            </a:extLst>
          </p:cNvPr>
          <p:cNvSpPr>
            <a:spLocks noGrp="1"/>
          </p:cNvSpPr>
          <p:nvPr>
            <p:ph type="sldNum" sz="quarter" idx="12"/>
          </p:nvPr>
        </p:nvSpPr>
        <p:spPr/>
        <p:txBody>
          <a:bodyPr/>
          <a:lstStyle>
            <a:lvl1pPr>
              <a:defRPr/>
            </a:lvl1pPr>
          </a:lstStyle>
          <a:p>
            <a:fld id="{42EE0C65-C753-4255-981A-1D710389A82A}" type="slidenum">
              <a:rPr lang="en-US" altLang="en-US"/>
              <a:pPr/>
              <a:t>‹#›</a:t>
            </a:fld>
            <a:endParaRPr lang="en-US" altLang="en-US"/>
          </a:p>
        </p:txBody>
      </p:sp>
    </p:spTree>
    <p:extLst>
      <p:ext uri="{BB962C8B-B14F-4D97-AF65-F5344CB8AC3E}">
        <p14:creationId xmlns:p14="http://schemas.microsoft.com/office/powerpoint/2010/main" val="372586994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612EE07-DC86-4E77-8EAF-3AB479D335CF}"/>
              </a:ext>
            </a:extLst>
          </p:cNvPr>
          <p:cNvSpPr>
            <a:spLocks noGrp="1"/>
          </p:cNvSpPr>
          <p:nvPr>
            <p:ph type="dt" sz="half" idx="10"/>
          </p:nvPr>
        </p:nvSpPr>
        <p:spPr/>
        <p:txBody>
          <a:bodyPr/>
          <a:lstStyle>
            <a:lvl1pPr>
              <a:defRPr/>
            </a:lvl1pPr>
          </a:lstStyle>
          <a:p>
            <a:fld id="{E5129C80-2281-4CDC-8219-F37FB3326FE7}" type="datetime1">
              <a:rPr lang="en-US" altLang="en-US"/>
              <a:pPr/>
              <a:t>3/9/2020</a:t>
            </a:fld>
            <a:endParaRPr lang="en-US" altLang="en-US"/>
          </a:p>
        </p:txBody>
      </p:sp>
      <p:sp>
        <p:nvSpPr>
          <p:cNvPr id="3" name="Footer Placeholder 2">
            <a:extLst>
              <a:ext uri="{FF2B5EF4-FFF2-40B4-BE49-F238E27FC236}">
                <a16:creationId xmlns:a16="http://schemas.microsoft.com/office/drawing/2014/main" id="{8A1EAFF5-3570-4B18-B9B7-4810CABD11D8}"/>
              </a:ext>
            </a:extLst>
          </p:cNvPr>
          <p:cNvSpPr>
            <a:spLocks noGrp="1"/>
          </p:cNvSpPr>
          <p:nvPr>
            <p:ph type="ftr" sz="quarter" idx="11"/>
          </p:nvPr>
        </p:nvSpPr>
        <p:spPr/>
        <p:txBody>
          <a:bodyPr/>
          <a:lstStyle>
            <a:lvl1pPr>
              <a:defRPr/>
            </a:lvl1pPr>
          </a:lstStyle>
          <a:p>
            <a:r>
              <a:rPr lang="en-US" altLang="en-US"/>
              <a:t>ashishg@stanford.edu</a:t>
            </a:r>
          </a:p>
        </p:txBody>
      </p:sp>
      <p:sp>
        <p:nvSpPr>
          <p:cNvPr id="4" name="Slide Number Placeholder 3">
            <a:extLst>
              <a:ext uri="{FF2B5EF4-FFF2-40B4-BE49-F238E27FC236}">
                <a16:creationId xmlns:a16="http://schemas.microsoft.com/office/drawing/2014/main" id="{A71F25E1-DCC3-47A2-B1F4-856A025BCBF3}"/>
              </a:ext>
            </a:extLst>
          </p:cNvPr>
          <p:cNvSpPr>
            <a:spLocks noGrp="1"/>
          </p:cNvSpPr>
          <p:nvPr>
            <p:ph type="sldNum" sz="quarter" idx="12"/>
          </p:nvPr>
        </p:nvSpPr>
        <p:spPr/>
        <p:txBody>
          <a:bodyPr/>
          <a:lstStyle>
            <a:lvl1pPr>
              <a:defRPr/>
            </a:lvl1pPr>
          </a:lstStyle>
          <a:p>
            <a:fld id="{D6628FE5-B96D-4828-825B-B15C281CD665}" type="slidenum">
              <a:rPr lang="en-US" altLang="en-US"/>
              <a:pPr/>
              <a:t>‹#›</a:t>
            </a:fld>
            <a:endParaRPr lang="en-US" altLang="en-US"/>
          </a:p>
        </p:txBody>
      </p:sp>
    </p:spTree>
    <p:extLst>
      <p:ext uri="{BB962C8B-B14F-4D97-AF65-F5344CB8AC3E}">
        <p14:creationId xmlns:p14="http://schemas.microsoft.com/office/powerpoint/2010/main" val="288317082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C96B6F-48B0-4828-A927-5FF384825A38}"/>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A163FFE8-5612-40C5-B74C-329A0AAAE083}"/>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B142F4F5-F3D9-4FDA-9B55-95918081F492}"/>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3C14316-BD7C-42A0-A3B0-6393F68613C1}"/>
              </a:ext>
            </a:extLst>
          </p:cNvPr>
          <p:cNvSpPr>
            <a:spLocks noGrp="1"/>
          </p:cNvSpPr>
          <p:nvPr>
            <p:ph type="dt" sz="half" idx="10"/>
          </p:nvPr>
        </p:nvSpPr>
        <p:spPr/>
        <p:txBody>
          <a:bodyPr/>
          <a:lstStyle>
            <a:lvl1pPr>
              <a:defRPr/>
            </a:lvl1pPr>
          </a:lstStyle>
          <a:p>
            <a:fld id="{FD67B6CE-B4E4-42A8-AAF5-30AB08379B4B}" type="datetime1">
              <a:rPr lang="en-US" altLang="en-US"/>
              <a:pPr/>
              <a:t>3/9/2020</a:t>
            </a:fld>
            <a:endParaRPr lang="en-US" altLang="en-US"/>
          </a:p>
        </p:txBody>
      </p:sp>
      <p:sp>
        <p:nvSpPr>
          <p:cNvPr id="6" name="Footer Placeholder 5">
            <a:extLst>
              <a:ext uri="{FF2B5EF4-FFF2-40B4-BE49-F238E27FC236}">
                <a16:creationId xmlns:a16="http://schemas.microsoft.com/office/drawing/2014/main" id="{A766E9AD-621B-4720-892B-E9A0946FFC72}"/>
              </a:ext>
            </a:extLst>
          </p:cNvPr>
          <p:cNvSpPr>
            <a:spLocks noGrp="1"/>
          </p:cNvSpPr>
          <p:nvPr>
            <p:ph type="ftr" sz="quarter" idx="11"/>
          </p:nvPr>
        </p:nvSpPr>
        <p:spPr/>
        <p:txBody>
          <a:bodyPr/>
          <a:lstStyle>
            <a:lvl1pPr>
              <a:defRPr/>
            </a:lvl1pPr>
          </a:lstStyle>
          <a:p>
            <a:r>
              <a:rPr lang="en-US" altLang="en-US"/>
              <a:t>ashishg@stanford.edu</a:t>
            </a:r>
          </a:p>
        </p:txBody>
      </p:sp>
      <p:sp>
        <p:nvSpPr>
          <p:cNvPr id="7" name="Slide Number Placeholder 6">
            <a:extLst>
              <a:ext uri="{FF2B5EF4-FFF2-40B4-BE49-F238E27FC236}">
                <a16:creationId xmlns:a16="http://schemas.microsoft.com/office/drawing/2014/main" id="{5C8DF0F4-0578-4036-B336-8309126701F4}"/>
              </a:ext>
            </a:extLst>
          </p:cNvPr>
          <p:cNvSpPr>
            <a:spLocks noGrp="1"/>
          </p:cNvSpPr>
          <p:nvPr>
            <p:ph type="sldNum" sz="quarter" idx="12"/>
          </p:nvPr>
        </p:nvSpPr>
        <p:spPr/>
        <p:txBody>
          <a:bodyPr/>
          <a:lstStyle>
            <a:lvl1pPr>
              <a:defRPr/>
            </a:lvl1pPr>
          </a:lstStyle>
          <a:p>
            <a:fld id="{3C22F6CF-0C7F-43FF-9F81-6242D672E830}" type="slidenum">
              <a:rPr lang="en-US" altLang="en-US"/>
              <a:pPr/>
              <a:t>‹#›</a:t>
            </a:fld>
            <a:endParaRPr lang="en-US" altLang="en-US"/>
          </a:p>
        </p:txBody>
      </p:sp>
    </p:spTree>
    <p:extLst>
      <p:ext uri="{BB962C8B-B14F-4D97-AF65-F5344CB8AC3E}">
        <p14:creationId xmlns:p14="http://schemas.microsoft.com/office/powerpoint/2010/main" val="116558810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54387D-7A5D-4491-AA8E-3E88F44BC61A}"/>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B978731C-FFE6-4F5F-983C-13E5E17AE95E}"/>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60990E75-1FED-45A0-9278-96138D8A6080}"/>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5382C8D-902F-4A25-899D-171EE2926CFC}"/>
              </a:ext>
            </a:extLst>
          </p:cNvPr>
          <p:cNvSpPr>
            <a:spLocks noGrp="1"/>
          </p:cNvSpPr>
          <p:nvPr>
            <p:ph type="dt" sz="half" idx="10"/>
          </p:nvPr>
        </p:nvSpPr>
        <p:spPr/>
        <p:txBody>
          <a:bodyPr/>
          <a:lstStyle>
            <a:lvl1pPr>
              <a:defRPr/>
            </a:lvl1pPr>
          </a:lstStyle>
          <a:p>
            <a:fld id="{A8A0EF7A-B44D-4169-88C5-72EF56512312}" type="datetime1">
              <a:rPr lang="en-US" altLang="en-US"/>
              <a:pPr/>
              <a:t>3/9/2020</a:t>
            </a:fld>
            <a:endParaRPr lang="en-US" altLang="en-US"/>
          </a:p>
        </p:txBody>
      </p:sp>
      <p:sp>
        <p:nvSpPr>
          <p:cNvPr id="6" name="Footer Placeholder 5">
            <a:extLst>
              <a:ext uri="{FF2B5EF4-FFF2-40B4-BE49-F238E27FC236}">
                <a16:creationId xmlns:a16="http://schemas.microsoft.com/office/drawing/2014/main" id="{F74AED69-ED86-43E0-8913-88D9669B8233}"/>
              </a:ext>
            </a:extLst>
          </p:cNvPr>
          <p:cNvSpPr>
            <a:spLocks noGrp="1"/>
          </p:cNvSpPr>
          <p:nvPr>
            <p:ph type="ftr" sz="quarter" idx="11"/>
          </p:nvPr>
        </p:nvSpPr>
        <p:spPr/>
        <p:txBody>
          <a:bodyPr/>
          <a:lstStyle>
            <a:lvl1pPr>
              <a:defRPr/>
            </a:lvl1pPr>
          </a:lstStyle>
          <a:p>
            <a:r>
              <a:rPr lang="en-US" altLang="en-US"/>
              <a:t>ashishg@stanford.edu</a:t>
            </a:r>
          </a:p>
        </p:txBody>
      </p:sp>
      <p:sp>
        <p:nvSpPr>
          <p:cNvPr id="7" name="Slide Number Placeholder 6">
            <a:extLst>
              <a:ext uri="{FF2B5EF4-FFF2-40B4-BE49-F238E27FC236}">
                <a16:creationId xmlns:a16="http://schemas.microsoft.com/office/drawing/2014/main" id="{F3775541-DF12-49EA-BD02-871C9310A60A}"/>
              </a:ext>
            </a:extLst>
          </p:cNvPr>
          <p:cNvSpPr>
            <a:spLocks noGrp="1"/>
          </p:cNvSpPr>
          <p:nvPr>
            <p:ph type="sldNum" sz="quarter" idx="12"/>
          </p:nvPr>
        </p:nvSpPr>
        <p:spPr/>
        <p:txBody>
          <a:bodyPr/>
          <a:lstStyle>
            <a:lvl1pPr>
              <a:defRPr/>
            </a:lvl1pPr>
          </a:lstStyle>
          <a:p>
            <a:fld id="{1EA67527-8F0D-4566-AEF6-DBD3A4FDD282}" type="slidenum">
              <a:rPr lang="en-US" altLang="en-US"/>
              <a:pPr/>
              <a:t>‹#›</a:t>
            </a:fld>
            <a:endParaRPr lang="en-US" altLang="en-US"/>
          </a:p>
        </p:txBody>
      </p:sp>
    </p:spTree>
    <p:extLst>
      <p:ext uri="{BB962C8B-B14F-4D97-AF65-F5344CB8AC3E}">
        <p14:creationId xmlns:p14="http://schemas.microsoft.com/office/powerpoint/2010/main" val="279344231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F9755D-4FAB-436C-9A90-F8464B925F84}"/>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7E655AE1-772C-41AE-8EFC-B27279CD4950}"/>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B03AE21-3B96-4580-8455-F13EEA982764}"/>
              </a:ext>
            </a:extLst>
          </p:cNvPr>
          <p:cNvSpPr>
            <a:spLocks noGrp="1"/>
          </p:cNvSpPr>
          <p:nvPr>
            <p:ph type="dt" sz="half" idx="10"/>
          </p:nvPr>
        </p:nvSpPr>
        <p:spPr/>
        <p:txBody>
          <a:bodyPr/>
          <a:lstStyle>
            <a:lvl1pPr>
              <a:defRPr/>
            </a:lvl1pPr>
          </a:lstStyle>
          <a:p>
            <a:fld id="{C1862F39-A0A5-45C4-B9A9-C0FDCBFF465E}" type="datetime1">
              <a:rPr lang="en-US" altLang="en-US"/>
              <a:pPr/>
              <a:t>3/9/2020</a:t>
            </a:fld>
            <a:endParaRPr lang="en-US" altLang="en-US"/>
          </a:p>
        </p:txBody>
      </p:sp>
      <p:sp>
        <p:nvSpPr>
          <p:cNvPr id="5" name="Footer Placeholder 4">
            <a:extLst>
              <a:ext uri="{FF2B5EF4-FFF2-40B4-BE49-F238E27FC236}">
                <a16:creationId xmlns:a16="http://schemas.microsoft.com/office/drawing/2014/main" id="{CB33F51B-9003-4DEF-9DAF-6FC09BF9B13B}"/>
              </a:ext>
            </a:extLst>
          </p:cNvPr>
          <p:cNvSpPr>
            <a:spLocks noGrp="1"/>
          </p:cNvSpPr>
          <p:nvPr>
            <p:ph type="ftr" sz="quarter" idx="11"/>
          </p:nvPr>
        </p:nvSpPr>
        <p:spPr/>
        <p:txBody>
          <a:bodyPr/>
          <a:lstStyle>
            <a:lvl1pPr>
              <a:defRPr/>
            </a:lvl1pPr>
          </a:lstStyle>
          <a:p>
            <a:r>
              <a:rPr lang="en-US" altLang="en-US"/>
              <a:t>ashishg@stanford.edu</a:t>
            </a:r>
          </a:p>
        </p:txBody>
      </p:sp>
      <p:sp>
        <p:nvSpPr>
          <p:cNvPr id="6" name="Slide Number Placeholder 5">
            <a:extLst>
              <a:ext uri="{FF2B5EF4-FFF2-40B4-BE49-F238E27FC236}">
                <a16:creationId xmlns:a16="http://schemas.microsoft.com/office/drawing/2014/main" id="{4099D44B-5AA3-4C8A-98F4-8727270D5310}"/>
              </a:ext>
            </a:extLst>
          </p:cNvPr>
          <p:cNvSpPr>
            <a:spLocks noGrp="1"/>
          </p:cNvSpPr>
          <p:nvPr>
            <p:ph type="sldNum" sz="quarter" idx="12"/>
          </p:nvPr>
        </p:nvSpPr>
        <p:spPr/>
        <p:txBody>
          <a:bodyPr/>
          <a:lstStyle>
            <a:lvl1pPr>
              <a:defRPr/>
            </a:lvl1pPr>
          </a:lstStyle>
          <a:p>
            <a:fld id="{4AEF29F8-5E76-41A0-972C-3C7713503E40}" type="slidenum">
              <a:rPr lang="en-US" altLang="en-US"/>
              <a:pPr/>
              <a:t>‹#›</a:t>
            </a:fld>
            <a:endParaRPr lang="en-US" altLang="en-US"/>
          </a:p>
        </p:txBody>
      </p:sp>
    </p:spTree>
    <p:extLst>
      <p:ext uri="{BB962C8B-B14F-4D97-AF65-F5344CB8AC3E}">
        <p14:creationId xmlns:p14="http://schemas.microsoft.com/office/powerpoint/2010/main" val="140709542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EAB7B2D-8838-4E08-AA65-F70C33BB28A4}"/>
              </a:ext>
            </a:extLst>
          </p:cNvPr>
          <p:cNvSpPr>
            <a:spLocks noGrp="1"/>
          </p:cNvSpPr>
          <p:nvPr>
            <p:ph type="title" orient="vert"/>
          </p:nvPr>
        </p:nvSpPr>
        <p:spPr>
          <a:xfrm>
            <a:off x="6858000" y="228600"/>
            <a:ext cx="2286000" cy="5791200"/>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C1618101-BEB0-421F-BBA8-56E0752DBAEA}"/>
              </a:ext>
            </a:extLst>
          </p:cNvPr>
          <p:cNvSpPr>
            <a:spLocks noGrp="1"/>
          </p:cNvSpPr>
          <p:nvPr>
            <p:ph type="body" orient="vert" idx="1"/>
          </p:nvPr>
        </p:nvSpPr>
        <p:spPr>
          <a:xfrm>
            <a:off x="0" y="228600"/>
            <a:ext cx="6705600" cy="57912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C83CC93-2773-4949-B540-4A8A43AE88E0}"/>
              </a:ext>
            </a:extLst>
          </p:cNvPr>
          <p:cNvSpPr>
            <a:spLocks noGrp="1"/>
          </p:cNvSpPr>
          <p:nvPr>
            <p:ph type="dt" sz="half" idx="10"/>
          </p:nvPr>
        </p:nvSpPr>
        <p:spPr/>
        <p:txBody>
          <a:bodyPr/>
          <a:lstStyle>
            <a:lvl1pPr>
              <a:defRPr/>
            </a:lvl1pPr>
          </a:lstStyle>
          <a:p>
            <a:fld id="{B954E497-D3CA-4B04-8459-CC9CFDCA509B}" type="datetime1">
              <a:rPr lang="en-US" altLang="en-US"/>
              <a:pPr/>
              <a:t>3/9/2020</a:t>
            </a:fld>
            <a:endParaRPr lang="en-US" altLang="en-US"/>
          </a:p>
        </p:txBody>
      </p:sp>
      <p:sp>
        <p:nvSpPr>
          <p:cNvPr id="5" name="Footer Placeholder 4">
            <a:extLst>
              <a:ext uri="{FF2B5EF4-FFF2-40B4-BE49-F238E27FC236}">
                <a16:creationId xmlns:a16="http://schemas.microsoft.com/office/drawing/2014/main" id="{CABE46B4-F176-4FDA-BE77-6BFC30D95FC6}"/>
              </a:ext>
            </a:extLst>
          </p:cNvPr>
          <p:cNvSpPr>
            <a:spLocks noGrp="1"/>
          </p:cNvSpPr>
          <p:nvPr>
            <p:ph type="ftr" sz="quarter" idx="11"/>
          </p:nvPr>
        </p:nvSpPr>
        <p:spPr/>
        <p:txBody>
          <a:bodyPr/>
          <a:lstStyle>
            <a:lvl1pPr>
              <a:defRPr/>
            </a:lvl1pPr>
          </a:lstStyle>
          <a:p>
            <a:r>
              <a:rPr lang="en-US" altLang="en-US"/>
              <a:t>ashishg@stanford.edu</a:t>
            </a:r>
          </a:p>
        </p:txBody>
      </p:sp>
      <p:sp>
        <p:nvSpPr>
          <p:cNvPr id="6" name="Slide Number Placeholder 5">
            <a:extLst>
              <a:ext uri="{FF2B5EF4-FFF2-40B4-BE49-F238E27FC236}">
                <a16:creationId xmlns:a16="http://schemas.microsoft.com/office/drawing/2014/main" id="{52E72E7E-515F-435C-A9F6-390F4904D556}"/>
              </a:ext>
            </a:extLst>
          </p:cNvPr>
          <p:cNvSpPr>
            <a:spLocks noGrp="1"/>
          </p:cNvSpPr>
          <p:nvPr>
            <p:ph type="sldNum" sz="quarter" idx="12"/>
          </p:nvPr>
        </p:nvSpPr>
        <p:spPr/>
        <p:txBody>
          <a:bodyPr/>
          <a:lstStyle>
            <a:lvl1pPr>
              <a:defRPr/>
            </a:lvl1pPr>
          </a:lstStyle>
          <a:p>
            <a:fld id="{FBABD34A-C4FE-48AC-9CF4-AC6E79D7DC02}" type="slidenum">
              <a:rPr lang="en-US" altLang="en-US"/>
              <a:pPr/>
              <a:t>‹#›</a:t>
            </a:fld>
            <a:endParaRPr lang="en-US" altLang="en-US"/>
          </a:p>
        </p:txBody>
      </p:sp>
    </p:spTree>
    <p:extLst>
      <p:ext uri="{BB962C8B-B14F-4D97-AF65-F5344CB8AC3E}">
        <p14:creationId xmlns:p14="http://schemas.microsoft.com/office/powerpoint/2010/main" val="162920137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dgm" preserve="1">
  <p:cSld name="Title and Diagram or Organization Char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BF912F-78D8-4B74-8AA6-9A310C0ED407}"/>
              </a:ext>
            </a:extLst>
          </p:cNvPr>
          <p:cNvSpPr>
            <a:spLocks noGrp="1"/>
          </p:cNvSpPr>
          <p:nvPr>
            <p:ph type="title"/>
          </p:nvPr>
        </p:nvSpPr>
        <p:spPr>
          <a:xfrm>
            <a:off x="0" y="228600"/>
            <a:ext cx="9144000" cy="609600"/>
          </a:xfrm>
        </p:spPr>
        <p:txBody>
          <a:bodyPr/>
          <a:lstStyle/>
          <a:p>
            <a:r>
              <a:rPr lang="en-US"/>
              <a:t>Click to edit Master title style</a:t>
            </a:r>
          </a:p>
        </p:txBody>
      </p:sp>
      <p:sp>
        <p:nvSpPr>
          <p:cNvPr id="3" name="SmartArt Placeholder 2">
            <a:extLst>
              <a:ext uri="{FF2B5EF4-FFF2-40B4-BE49-F238E27FC236}">
                <a16:creationId xmlns:a16="http://schemas.microsoft.com/office/drawing/2014/main" id="{683AF7F8-E72A-468E-8B0C-6015C6A778FE}"/>
              </a:ext>
            </a:extLst>
          </p:cNvPr>
          <p:cNvSpPr>
            <a:spLocks noGrp="1"/>
          </p:cNvSpPr>
          <p:nvPr>
            <p:ph type="dgm" idx="1"/>
          </p:nvPr>
        </p:nvSpPr>
        <p:spPr>
          <a:xfrm>
            <a:off x="381000" y="1066800"/>
            <a:ext cx="8458200" cy="4953000"/>
          </a:xfrm>
        </p:spPr>
        <p:txBody>
          <a:bodyPr/>
          <a:lstStyle/>
          <a:p>
            <a:endParaRPr lang="en-US"/>
          </a:p>
        </p:txBody>
      </p:sp>
      <p:sp>
        <p:nvSpPr>
          <p:cNvPr id="4" name="Date Placeholder 3">
            <a:extLst>
              <a:ext uri="{FF2B5EF4-FFF2-40B4-BE49-F238E27FC236}">
                <a16:creationId xmlns:a16="http://schemas.microsoft.com/office/drawing/2014/main" id="{B5AF54EE-E899-40E1-8B01-868F7EA63218}"/>
              </a:ext>
            </a:extLst>
          </p:cNvPr>
          <p:cNvSpPr>
            <a:spLocks noGrp="1"/>
          </p:cNvSpPr>
          <p:nvPr>
            <p:ph type="dt" sz="half" idx="10"/>
          </p:nvPr>
        </p:nvSpPr>
        <p:spPr>
          <a:xfrm>
            <a:off x="685800" y="6400800"/>
            <a:ext cx="1905000" cy="304800"/>
          </a:xfrm>
        </p:spPr>
        <p:txBody>
          <a:bodyPr/>
          <a:lstStyle>
            <a:lvl1pPr>
              <a:defRPr/>
            </a:lvl1pPr>
          </a:lstStyle>
          <a:p>
            <a:fld id="{6F67DB18-98FB-47F7-86F6-082C0147AEB1}" type="datetime1">
              <a:rPr lang="en-US" altLang="en-US"/>
              <a:pPr/>
              <a:t>3/9/2020</a:t>
            </a:fld>
            <a:endParaRPr lang="en-US" altLang="en-US"/>
          </a:p>
        </p:txBody>
      </p:sp>
      <p:sp>
        <p:nvSpPr>
          <p:cNvPr id="5" name="Footer Placeholder 4">
            <a:extLst>
              <a:ext uri="{FF2B5EF4-FFF2-40B4-BE49-F238E27FC236}">
                <a16:creationId xmlns:a16="http://schemas.microsoft.com/office/drawing/2014/main" id="{220DA4C3-FA52-403F-8206-310B7637191E}"/>
              </a:ext>
            </a:extLst>
          </p:cNvPr>
          <p:cNvSpPr>
            <a:spLocks noGrp="1"/>
          </p:cNvSpPr>
          <p:nvPr>
            <p:ph type="ftr" sz="quarter" idx="11"/>
          </p:nvPr>
        </p:nvSpPr>
        <p:spPr>
          <a:xfrm>
            <a:off x="3124200" y="6400800"/>
            <a:ext cx="2895600" cy="304800"/>
          </a:xfrm>
        </p:spPr>
        <p:txBody>
          <a:bodyPr/>
          <a:lstStyle>
            <a:lvl1pPr>
              <a:defRPr/>
            </a:lvl1pPr>
          </a:lstStyle>
          <a:p>
            <a:r>
              <a:rPr lang="en-US" altLang="en-US"/>
              <a:t>ashishg@stanford.edu</a:t>
            </a:r>
          </a:p>
        </p:txBody>
      </p:sp>
      <p:sp>
        <p:nvSpPr>
          <p:cNvPr id="6" name="Slide Number Placeholder 5">
            <a:extLst>
              <a:ext uri="{FF2B5EF4-FFF2-40B4-BE49-F238E27FC236}">
                <a16:creationId xmlns:a16="http://schemas.microsoft.com/office/drawing/2014/main" id="{652A026A-DDE2-4064-BB18-53EFBE035F9F}"/>
              </a:ext>
            </a:extLst>
          </p:cNvPr>
          <p:cNvSpPr>
            <a:spLocks noGrp="1"/>
          </p:cNvSpPr>
          <p:nvPr>
            <p:ph type="sldNum" sz="quarter" idx="12"/>
          </p:nvPr>
        </p:nvSpPr>
        <p:spPr>
          <a:xfrm>
            <a:off x="6553200" y="6400800"/>
            <a:ext cx="1905000" cy="304800"/>
          </a:xfrm>
        </p:spPr>
        <p:txBody>
          <a:bodyPr/>
          <a:lstStyle>
            <a:lvl1pPr>
              <a:defRPr/>
            </a:lvl1pPr>
          </a:lstStyle>
          <a:p>
            <a:fld id="{53F62E7B-ED69-47C7-8EB3-7341EABA26ED}" type="slidenum">
              <a:rPr lang="en-US" altLang="en-US"/>
              <a:pPr/>
              <a:t>‹#›</a:t>
            </a:fld>
            <a:endParaRPr lang="en-US" altLang="en-US"/>
          </a:p>
        </p:txBody>
      </p:sp>
    </p:spTree>
    <p:extLst>
      <p:ext uri="{BB962C8B-B14F-4D97-AF65-F5344CB8AC3E}">
        <p14:creationId xmlns:p14="http://schemas.microsoft.com/office/powerpoint/2010/main" val="273341395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DDDDDD"/>
        </a:solidFill>
        <a:effectLst/>
      </p:bgPr>
    </p:bg>
    <p:spTree>
      <p:nvGrpSpPr>
        <p:cNvPr id="1" name=""/>
        <p:cNvGrpSpPr/>
        <p:nvPr/>
      </p:nvGrpSpPr>
      <p:grpSpPr>
        <a:xfrm>
          <a:off x="0" y="0"/>
          <a:ext cx="0" cy="0"/>
          <a:chOff x="0" y="0"/>
          <a:chExt cx="0" cy="0"/>
        </a:xfrm>
      </p:grpSpPr>
      <p:sp>
        <p:nvSpPr>
          <p:cNvPr id="5122" name="Rectangle 2">
            <a:extLst>
              <a:ext uri="{FF2B5EF4-FFF2-40B4-BE49-F238E27FC236}">
                <a16:creationId xmlns:a16="http://schemas.microsoft.com/office/drawing/2014/main" id="{86366F2E-BE55-4BF7-8368-51A81CD9B2C7}"/>
              </a:ext>
            </a:extLst>
          </p:cNvPr>
          <p:cNvSpPr>
            <a:spLocks noGrp="1" noChangeArrowheads="1"/>
          </p:cNvSpPr>
          <p:nvPr>
            <p:ph type="title"/>
          </p:nvPr>
        </p:nvSpPr>
        <p:spPr bwMode="auto">
          <a:xfrm>
            <a:off x="0" y="228600"/>
            <a:ext cx="9144000" cy="609600"/>
          </a:xfrm>
          <a:prstGeom prst="rect">
            <a:avLst/>
          </a:prstGeom>
          <a:gradFill rotWithShape="0">
            <a:gsLst>
              <a:gs pos="0">
                <a:srgbClr val="DDDDDD">
                  <a:gamma/>
                  <a:shade val="73725"/>
                  <a:invGamma/>
                </a:srgbClr>
              </a:gs>
              <a:gs pos="50000">
                <a:srgbClr val="DDDDDD"/>
              </a:gs>
              <a:gs pos="100000">
                <a:srgbClr val="DDDDDD">
                  <a:gamma/>
                  <a:shade val="73725"/>
                  <a:invGamma/>
                </a:srgbClr>
              </a:gs>
            </a:gsLst>
            <a:lin ang="54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5123" name="Rectangle 3">
            <a:extLst>
              <a:ext uri="{FF2B5EF4-FFF2-40B4-BE49-F238E27FC236}">
                <a16:creationId xmlns:a16="http://schemas.microsoft.com/office/drawing/2014/main" id="{3E92863D-AC38-45B2-ABC3-454CE6474740}"/>
              </a:ext>
            </a:extLst>
          </p:cNvPr>
          <p:cNvSpPr>
            <a:spLocks noGrp="1" noChangeArrowheads="1"/>
          </p:cNvSpPr>
          <p:nvPr>
            <p:ph type="body" idx="1"/>
          </p:nvPr>
        </p:nvSpPr>
        <p:spPr bwMode="auto">
          <a:xfrm>
            <a:off x="381000" y="1066800"/>
            <a:ext cx="8458200" cy="495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5124" name="Rectangle 4">
            <a:extLst>
              <a:ext uri="{FF2B5EF4-FFF2-40B4-BE49-F238E27FC236}">
                <a16:creationId xmlns:a16="http://schemas.microsoft.com/office/drawing/2014/main" id="{A215382E-3CCE-4551-A8CA-FD832022A62E}"/>
              </a:ext>
            </a:extLst>
          </p:cNvPr>
          <p:cNvSpPr>
            <a:spLocks noGrp="1" noChangeArrowheads="1"/>
          </p:cNvSpPr>
          <p:nvPr>
            <p:ph type="dt" sz="half" idx="2"/>
          </p:nvPr>
        </p:nvSpPr>
        <p:spPr bwMode="auto">
          <a:xfrm>
            <a:off x="685800" y="6400800"/>
            <a:ext cx="190500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spcBef>
                <a:spcPct val="0"/>
              </a:spcBef>
              <a:buFontTx/>
              <a:buNone/>
              <a:defRPr sz="1400">
                <a:solidFill>
                  <a:srgbClr val="111111"/>
                </a:solidFill>
              </a:defRPr>
            </a:lvl1pPr>
          </a:lstStyle>
          <a:p>
            <a:fld id="{83FA4026-B536-488E-950D-2A0D049F3F86}" type="datetime1">
              <a:rPr lang="en-US" altLang="en-US"/>
              <a:pPr/>
              <a:t>3/9/2020</a:t>
            </a:fld>
            <a:endParaRPr lang="en-US" altLang="en-US"/>
          </a:p>
        </p:txBody>
      </p:sp>
      <p:sp>
        <p:nvSpPr>
          <p:cNvPr id="5125" name="Rectangle 5">
            <a:extLst>
              <a:ext uri="{FF2B5EF4-FFF2-40B4-BE49-F238E27FC236}">
                <a16:creationId xmlns:a16="http://schemas.microsoft.com/office/drawing/2014/main" id="{0DF342AB-2F20-42E1-9909-2492D6A5CD2A}"/>
              </a:ext>
            </a:extLst>
          </p:cNvPr>
          <p:cNvSpPr>
            <a:spLocks noGrp="1" noChangeArrowheads="1"/>
          </p:cNvSpPr>
          <p:nvPr>
            <p:ph type="ftr" sz="quarter" idx="3"/>
          </p:nvPr>
        </p:nvSpPr>
        <p:spPr bwMode="auto">
          <a:xfrm>
            <a:off x="3124200" y="6400800"/>
            <a:ext cx="289560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spcBef>
                <a:spcPct val="0"/>
              </a:spcBef>
              <a:buFontTx/>
              <a:buNone/>
              <a:defRPr sz="1400">
                <a:solidFill>
                  <a:srgbClr val="111111"/>
                </a:solidFill>
              </a:defRPr>
            </a:lvl1pPr>
          </a:lstStyle>
          <a:p>
            <a:r>
              <a:rPr lang="en-US" altLang="en-US"/>
              <a:t>ashishg@stanford.edu</a:t>
            </a:r>
          </a:p>
        </p:txBody>
      </p:sp>
      <p:sp>
        <p:nvSpPr>
          <p:cNvPr id="5126" name="Rectangle 6">
            <a:extLst>
              <a:ext uri="{FF2B5EF4-FFF2-40B4-BE49-F238E27FC236}">
                <a16:creationId xmlns:a16="http://schemas.microsoft.com/office/drawing/2014/main" id="{0F5C1D68-0C73-40DD-B9BC-97EEC9DD0EEB}"/>
              </a:ext>
            </a:extLst>
          </p:cNvPr>
          <p:cNvSpPr>
            <a:spLocks noGrp="1" noChangeArrowheads="1"/>
          </p:cNvSpPr>
          <p:nvPr>
            <p:ph type="sldNum" sz="quarter" idx="4"/>
          </p:nvPr>
        </p:nvSpPr>
        <p:spPr bwMode="auto">
          <a:xfrm>
            <a:off x="6553200" y="6400800"/>
            <a:ext cx="190500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spcBef>
                <a:spcPct val="0"/>
              </a:spcBef>
              <a:buFontTx/>
              <a:buNone/>
              <a:defRPr sz="1400">
                <a:solidFill>
                  <a:srgbClr val="111111"/>
                </a:solidFill>
              </a:defRPr>
            </a:lvl1pPr>
          </a:lstStyle>
          <a:p>
            <a:fld id="{AF30BC90-6C00-4B43-9006-209211461D88}" type="slidenum">
              <a:rPr lang="en-US" altLang="en-US"/>
              <a:pPr/>
              <a:t>‹#›</a:t>
            </a:fld>
            <a:endParaRPr lang="en-US" altLang="en-US"/>
          </a:p>
        </p:txBody>
      </p:sp>
    </p:spTree>
  </p:cSld>
  <p:clrMap bg1="lt1" tx1="dk1" bg2="lt2" tx2="dk2" accent1="accent1" accent2="accent2" accent3="accent3" accent4="accent4" accent5="accent5" accent6="accent6" hlink="hlink" folHlink="folHlink"/>
  <p:sldLayoutIdLst>
    <p:sldLayoutId id="2147483650" r:id="rId1"/>
    <p:sldLayoutId id="2147483651" r:id="rId2"/>
    <p:sldLayoutId id="2147483652" r:id="rId3"/>
    <p:sldLayoutId id="2147483653" r:id="rId4"/>
    <p:sldLayoutId id="2147483654" r:id="rId5"/>
    <p:sldLayoutId id="2147483655" r:id="rId6"/>
    <p:sldLayoutId id="2147483656" r:id="rId7"/>
    <p:sldLayoutId id="2147483657" r:id="rId8"/>
    <p:sldLayoutId id="2147483658" r:id="rId9"/>
    <p:sldLayoutId id="2147483659" r:id="rId10"/>
    <p:sldLayoutId id="2147483660" r:id="rId11"/>
    <p:sldLayoutId id="2147483661" r:id="rId12"/>
  </p:sldLayoutIdLst>
  <p:hf hdr="0"/>
  <p:txStyles>
    <p:titleStyle>
      <a:lvl1pPr algn="ctr" rtl="0" fontAlgn="base">
        <a:spcBef>
          <a:spcPct val="0"/>
        </a:spcBef>
        <a:spcAft>
          <a:spcPct val="0"/>
        </a:spcAft>
        <a:defRPr sz="3600" b="1" kern="1200">
          <a:solidFill>
            <a:srgbClr val="0000FF"/>
          </a:solidFill>
          <a:latin typeface="+mj-lt"/>
          <a:ea typeface="+mj-ea"/>
          <a:cs typeface="+mj-cs"/>
        </a:defRPr>
      </a:lvl1pPr>
      <a:lvl2pPr algn="ctr" rtl="0" fontAlgn="base">
        <a:spcBef>
          <a:spcPct val="0"/>
        </a:spcBef>
        <a:spcAft>
          <a:spcPct val="0"/>
        </a:spcAft>
        <a:defRPr sz="3600" b="1">
          <a:solidFill>
            <a:srgbClr val="0000FF"/>
          </a:solidFill>
          <a:latin typeface="Times New Roman" panose="02020603050405020304" pitchFamily="18" charset="0"/>
        </a:defRPr>
      </a:lvl2pPr>
      <a:lvl3pPr algn="ctr" rtl="0" fontAlgn="base">
        <a:spcBef>
          <a:spcPct val="0"/>
        </a:spcBef>
        <a:spcAft>
          <a:spcPct val="0"/>
        </a:spcAft>
        <a:defRPr sz="3600" b="1">
          <a:solidFill>
            <a:srgbClr val="0000FF"/>
          </a:solidFill>
          <a:latin typeface="Times New Roman" panose="02020603050405020304" pitchFamily="18" charset="0"/>
        </a:defRPr>
      </a:lvl3pPr>
      <a:lvl4pPr algn="ctr" rtl="0" fontAlgn="base">
        <a:spcBef>
          <a:spcPct val="0"/>
        </a:spcBef>
        <a:spcAft>
          <a:spcPct val="0"/>
        </a:spcAft>
        <a:defRPr sz="3600" b="1">
          <a:solidFill>
            <a:srgbClr val="0000FF"/>
          </a:solidFill>
          <a:latin typeface="Times New Roman" panose="02020603050405020304" pitchFamily="18" charset="0"/>
        </a:defRPr>
      </a:lvl4pPr>
      <a:lvl5pPr algn="ctr" rtl="0" fontAlgn="base">
        <a:spcBef>
          <a:spcPct val="0"/>
        </a:spcBef>
        <a:spcAft>
          <a:spcPct val="0"/>
        </a:spcAft>
        <a:defRPr sz="3600" b="1">
          <a:solidFill>
            <a:srgbClr val="0000FF"/>
          </a:solidFill>
          <a:latin typeface="Times New Roman" panose="02020603050405020304" pitchFamily="18" charset="0"/>
        </a:defRPr>
      </a:lvl5pPr>
      <a:lvl6pPr marL="457200" algn="ctr" rtl="0" fontAlgn="base">
        <a:spcBef>
          <a:spcPct val="0"/>
        </a:spcBef>
        <a:spcAft>
          <a:spcPct val="0"/>
        </a:spcAft>
        <a:defRPr sz="3600" b="1">
          <a:solidFill>
            <a:srgbClr val="0000FF"/>
          </a:solidFill>
          <a:latin typeface="Times New Roman" panose="02020603050405020304" pitchFamily="18" charset="0"/>
        </a:defRPr>
      </a:lvl6pPr>
      <a:lvl7pPr marL="914400" algn="ctr" rtl="0" fontAlgn="base">
        <a:spcBef>
          <a:spcPct val="0"/>
        </a:spcBef>
        <a:spcAft>
          <a:spcPct val="0"/>
        </a:spcAft>
        <a:defRPr sz="3600" b="1">
          <a:solidFill>
            <a:srgbClr val="0000FF"/>
          </a:solidFill>
          <a:latin typeface="Times New Roman" panose="02020603050405020304" pitchFamily="18" charset="0"/>
        </a:defRPr>
      </a:lvl7pPr>
      <a:lvl8pPr marL="1371600" algn="ctr" rtl="0" fontAlgn="base">
        <a:spcBef>
          <a:spcPct val="0"/>
        </a:spcBef>
        <a:spcAft>
          <a:spcPct val="0"/>
        </a:spcAft>
        <a:defRPr sz="3600" b="1">
          <a:solidFill>
            <a:srgbClr val="0000FF"/>
          </a:solidFill>
          <a:latin typeface="Times New Roman" panose="02020603050405020304" pitchFamily="18" charset="0"/>
        </a:defRPr>
      </a:lvl8pPr>
      <a:lvl9pPr marL="1828800" algn="ctr" rtl="0" fontAlgn="base">
        <a:spcBef>
          <a:spcPct val="0"/>
        </a:spcBef>
        <a:spcAft>
          <a:spcPct val="0"/>
        </a:spcAft>
        <a:defRPr sz="3600" b="1">
          <a:solidFill>
            <a:srgbClr val="0000FF"/>
          </a:solidFill>
          <a:latin typeface="Times New Roman" panose="02020603050405020304" pitchFamily="18" charset="0"/>
        </a:defRPr>
      </a:lvl9pPr>
    </p:titleStyle>
    <p:bodyStyle>
      <a:lvl1pPr marL="342900" indent="-342900" algn="l" rtl="0" fontAlgn="base">
        <a:spcBef>
          <a:spcPct val="20000"/>
        </a:spcBef>
        <a:spcAft>
          <a:spcPct val="0"/>
        </a:spcAft>
        <a:buChar char="•"/>
        <a:defRPr sz="2800" kern="1200">
          <a:solidFill>
            <a:srgbClr val="003366"/>
          </a:solidFill>
          <a:latin typeface="+mn-lt"/>
          <a:ea typeface="+mn-ea"/>
          <a:cs typeface="+mn-cs"/>
        </a:defRPr>
      </a:lvl1pPr>
      <a:lvl2pPr marL="742950" indent="-285750" algn="l" rtl="0" fontAlgn="base">
        <a:spcBef>
          <a:spcPct val="20000"/>
        </a:spcBef>
        <a:spcAft>
          <a:spcPct val="0"/>
        </a:spcAft>
        <a:buChar char="–"/>
        <a:defRPr sz="2400" kern="1200">
          <a:solidFill>
            <a:srgbClr val="003366"/>
          </a:solidFill>
          <a:latin typeface="+mn-lt"/>
          <a:ea typeface="+mn-ea"/>
          <a:cs typeface="+mn-cs"/>
        </a:defRPr>
      </a:lvl2pPr>
      <a:lvl3pPr marL="1143000" indent="-228600" algn="l" rtl="0" fontAlgn="base">
        <a:spcBef>
          <a:spcPct val="20000"/>
        </a:spcBef>
        <a:spcAft>
          <a:spcPct val="0"/>
        </a:spcAft>
        <a:buChar char="•"/>
        <a:defRPr sz="2000" kern="1200">
          <a:solidFill>
            <a:srgbClr val="003366"/>
          </a:solidFill>
          <a:latin typeface="+mn-lt"/>
          <a:ea typeface="+mn-ea"/>
          <a:cs typeface="+mn-cs"/>
        </a:defRPr>
      </a:lvl3pPr>
      <a:lvl4pPr marL="1600200" indent="-228600" algn="l" rtl="0" fontAlgn="base">
        <a:spcBef>
          <a:spcPct val="20000"/>
        </a:spcBef>
        <a:spcAft>
          <a:spcPct val="0"/>
        </a:spcAft>
        <a:buChar char="–"/>
        <a:defRPr sz="2000" kern="1200">
          <a:solidFill>
            <a:srgbClr val="003366"/>
          </a:solidFill>
          <a:latin typeface="+mn-lt"/>
          <a:ea typeface="+mn-ea"/>
          <a:cs typeface="+mn-cs"/>
        </a:defRPr>
      </a:lvl4pPr>
      <a:lvl5pPr marL="2057400" indent="-228600" algn="l" rtl="0" fontAlgn="base">
        <a:spcBef>
          <a:spcPct val="20000"/>
        </a:spcBef>
        <a:spcAft>
          <a:spcPct val="0"/>
        </a:spcAft>
        <a:buChar char="»"/>
        <a:defRPr sz="2000" kern="1200">
          <a:solidFill>
            <a:srgbClr val="003366"/>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hyperlink" Target="http://spliddit.org/"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hyperlink" Target="http://www.spliddit.org/apps/rent" TargetMode="External"/><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6.xml"/><Relationship Id="rId7" Type="http://schemas.openxmlformats.org/officeDocument/2006/relationships/image" Target="../media/image3.wmf"/><Relationship Id="rId2" Type="http://schemas.openxmlformats.org/officeDocument/2006/relationships/slideLayout" Target="../slideLayouts/slideLayout2.xml"/><Relationship Id="rId1" Type="http://schemas.openxmlformats.org/officeDocument/2006/relationships/vmlDrawing" Target="../drawings/vmlDrawing1.vml"/><Relationship Id="rId6" Type="http://schemas.openxmlformats.org/officeDocument/2006/relationships/oleObject" Target="../embeddings/oleObject2.bin"/><Relationship Id="rId5" Type="http://schemas.openxmlformats.org/officeDocument/2006/relationships/image" Target="../media/image2.wmf"/><Relationship Id="rId4" Type="http://schemas.openxmlformats.org/officeDocument/2006/relationships/oleObject" Target="../embeddings/oleObject1.bin"/></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6.jpe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2.xml"/><Relationship Id="rId1" Type="http://schemas.openxmlformats.org/officeDocument/2006/relationships/vmlDrawing" Target="../drawings/vmlDrawing2.vml"/><Relationship Id="rId5" Type="http://schemas.openxmlformats.org/officeDocument/2006/relationships/image" Target="../media/image7.wmf"/><Relationship Id="rId4" Type="http://schemas.openxmlformats.org/officeDocument/2006/relationships/oleObject" Target="../embeddings/oleObject3.bin"/></Relationships>
</file>

<file path=ppt/slides/_rels/slide18.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7.xml"/><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19.xml"/><Relationship Id="rId7" Type="http://schemas.openxmlformats.org/officeDocument/2006/relationships/image" Target="../media/image10.png"/><Relationship Id="rId2" Type="http://schemas.openxmlformats.org/officeDocument/2006/relationships/slideLayout" Target="../slideLayouts/slideLayout6.xml"/><Relationship Id="rId1" Type="http://schemas.openxmlformats.org/officeDocument/2006/relationships/vmlDrawing" Target="../drawings/vmlDrawing3.vml"/><Relationship Id="rId6" Type="http://schemas.openxmlformats.org/officeDocument/2006/relationships/oleObject" Target="../embeddings/oleObject5.bin"/><Relationship Id="rId5" Type="http://schemas.openxmlformats.org/officeDocument/2006/relationships/image" Target="../media/image9.png"/><Relationship Id="rId4" Type="http://schemas.openxmlformats.org/officeDocument/2006/relationships/oleObject" Target="../embeddings/oleObject4.bin"/></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Date Placeholder 3">
            <a:extLst>
              <a:ext uri="{FF2B5EF4-FFF2-40B4-BE49-F238E27FC236}">
                <a16:creationId xmlns:a16="http://schemas.microsoft.com/office/drawing/2014/main" id="{F94C50D0-26E6-4F41-94DB-405C27534861}"/>
              </a:ext>
            </a:extLst>
          </p:cNvPr>
          <p:cNvSpPr>
            <a:spLocks noGrp="1"/>
          </p:cNvSpPr>
          <p:nvPr>
            <p:ph type="dt" sz="half" idx="10"/>
          </p:nvPr>
        </p:nvSpPr>
        <p:spPr/>
        <p:txBody>
          <a:bodyPr/>
          <a:lstStyle/>
          <a:p>
            <a:fld id="{5E545231-A799-4E1A-A4B6-ECA7B6056481}" type="datetime1">
              <a:rPr lang="en-US" altLang="en-US"/>
              <a:pPr/>
              <a:t>3/9/2020</a:t>
            </a:fld>
            <a:endParaRPr lang="en-US" altLang="en-US"/>
          </a:p>
        </p:txBody>
      </p:sp>
      <p:sp>
        <p:nvSpPr>
          <p:cNvPr id="6" name="Footer Placeholder 4">
            <a:extLst>
              <a:ext uri="{FF2B5EF4-FFF2-40B4-BE49-F238E27FC236}">
                <a16:creationId xmlns:a16="http://schemas.microsoft.com/office/drawing/2014/main" id="{A0D127A2-3C6D-4B9D-B59D-8BC6034FEDFE}"/>
              </a:ext>
            </a:extLst>
          </p:cNvPr>
          <p:cNvSpPr>
            <a:spLocks noGrp="1"/>
          </p:cNvSpPr>
          <p:nvPr>
            <p:ph type="ftr" sz="quarter" idx="11"/>
          </p:nvPr>
        </p:nvSpPr>
        <p:spPr/>
        <p:txBody>
          <a:bodyPr/>
          <a:lstStyle/>
          <a:p>
            <a:r>
              <a:rPr lang="en-US" altLang="en-US"/>
              <a:t>ashishg@stanford.edu</a:t>
            </a:r>
          </a:p>
        </p:txBody>
      </p:sp>
      <p:sp>
        <p:nvSpPr>
          <p:cNvPr id="7" name="Slide Number Placeholder 5">
            <a:extLst>
              <a:ext uri="{FF2B5EF4-FFF2-40B4-BE49-F238E27FC236}">
                <a16:creationId xmlns:a16="http://schemas.microsoft.com/office/drawing/2014/main" id="{51CAA97D-FC09-4F84-9918-4F081CB8C419}"/>
              </a:ext>
            </a:extLst>
          </p:cNvPr>
          <p:cNvSpPr>
            <a:spLocks noGrp="1"/>
          </p:cNvSpPr>
          <p:nvPr>
            <p:ph type="sldNum" sz="quarter" idx="12"/>
          </p:nvPr>
        </p:nvSpPr>
        <p:spPr/>
        <p:txBody>
          <a:bodyPr/>
          <a:lstStyle/>
          <a:p>
            <a:fld id="{ADB17625-891B-4A60-A95B-3F76FBE71D3B}" type="slidenum">
              <a:rPr lang="en-US" altLang="en-US"/>
              <a:pPr/>
              <a:t>1</a:t>
            </a:fld>
            <a:endParaRPr lang="en-US" altLang="en-US"/>
          </a:p>
        </p:txBody>
      </p:sp>
      <p:sp>
        <p:nvSpPr>
          <p:cNvPr id="9222" name="Rectangle 6">
            <a:extLst>
              <a:ext uri="{FF2B5EF4-FFF2-40B4-BE49-F238E27FC236}">
                <a16:creationId xmlns:a16="http://schemas.microsoft.com/office/drawing/2014/main" id="{19DA5898-91CC-42D3-9D62-BB92440874B4}"/>
              </a:ext>
            </a:extLst>
          </p:cNvPr>
          <p:cNvSpPr>
            <a:spLocks noChangeArrowheads="1"/>
          </p:cNvSpPr>
          <p:nvPr/>
        </p:nvSpPr>
        <p:spPr bwMode="auto">
          <a:xfrm>
            <a:off x="0" y="365324"/>
            <a:ext cx="9144000" cy="6019800"/>
          </a:xfrm>
          <a:prstGeom prst="rect">
            <a:avLst/>
          </a:prstGeom>
          <a:gradFill rotWithShape="0">
            <a:gsLst>
              <a:gs pos="0">
                <a:srgbClr val="DDDDDD">
                  <a:gamma/>
                  <a:shade val="73725"/>
                  <a:invGamma/>
                </a:srgbClr>
              </a:gs>
              <a:gs pos="50000">
                <a:srgbClr val="DDDDDD"/>
              </a:gs>
              <a:gs pos="100000">
                <a:srgbClr val="DDDDDD">
                  <a:gamma/>
                  <a:shade val="73725"/>
                  <a:invGamma/>
                </a:srgbClr>
              </a:gs>
            </a:gsLst>
            <a:lin ang="54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eaLnBrk="0" hangingPunct="0">
              <a:spcBef>
                <a:spcPct val="0"/>
              </a:spcBef>
              <a:defRPr sz="2400">
                <a:solidFill>
                  <a:schemeClr val="tx1"/>
                </a:solidFill>
                <a:latin typeface="Times New Roman" panose="02020603050405020304" pitchFamily="18" charset="0"/>
              </a:defRPr>
            </a:lvl1pPr>
            <a:lvl2pPr eaLnBrk="0" hangingPunct="0">
              <a:spcBef>
                <a:spcPct val="0"/>
              </a:spcBef>
              <a:defRPr sz="2400">
                <a:solidFill>
                  <a:schemeClr val="tx1"/>
                </a:solidFill>
                <a:latin typeface="Times New Roman" panose="02020603050405020304" pitchFamily="18" charset="0"/>
              </a:defRPr>
            </a:lvl2pPr>
            <a:lvl3pPr eaLnBrk="0" hangingPunct="0">
              <a:spcBef>
                <a:spcPct val="0"/>
              </a:spcBef>
              <a:defRPr sz="2400">
                <a:solidFill>
                  <a:schemeClr val="tx1"/>
                </a:solidFill>
                <a:latin typeface="Times New Roman" panose="02020603050405020304" pitchFamily="18" charset="0"/>
              </a:defRPr>
            </a:lvl3pPr>
            <a:lvl4pPr eaLnBrk="0" hangingPunct="0">
              <a:spcBef>
                <a:spcPct val="0"/>
              </a:spcBef>
              <a:defRPr sz="2400">
                <a:solidFill>
                  <a:schemeClr val="tx1"/>
                </a:solidFill>
                <a:latin typeface="Times New Roman" panose="02020603050405020304" pitchFamily="18" charset="0"/>
              </a:defRPr>
            </a:lvl4pPr>
            <a:lvl5pPr eaLnBrk="0" hangingPunct="0">
              <a:spcBef>
                <a:spcPct val="0"/>
              </a:spcBef>
              <a:defRPr sz="2400">
                <a:solidFill>
                  <a:schemeClr val="tx1"/>
                </a:solidFill>
                <a:latin typeface="Times New Roman" panose="02020603050405020304" pitchFamily="18" charset="0"/>
              </a:defRPr>
            </a:lvl5pPr>
            <a:lvl6pPr marL="457200" eaLnBrk="0" fontAlgn="base" hangingPunct="0">
              <a:spcBef>
                <a:spcPct val="0"/>
              </a:spcBef>
              <a:spcAft>
                <a:spcPct val="0"/>
              </a:spcAft>
              <a:defRPr sz="2400">
                <a:solidFill>
                  <a:schemeClr val="tx1"/>
                </a:solidFill>
                <a:latin typeface="Times New Roman" panose="02020603050405020304" pitchFamily="18" charset="0"/>
              </a:defRPr>
            </a:lvl6pPr>
            <a:lvl7pPr marL="914400" eaLnBrk="0" fontAlgn="base" hangingPunct="0">
              <a:spcBef>
                <a:spcPct val="0"/>
              </a:spcBef>
              <a:spcAft>
                <a:spcPct val="0"/>
              </a:spcAft>
              <a:defRPr sz="2400">
                <a:solidFill>
                  <a:schemeClr val="tx1"/>
                </a:solidFill>
                <a:latin typeface="Times New Roman" panose="02020603050405020304" pitchFamily="18" charset="0"/>
              </a:defRPr>
            </a:lvl7pPr>
            <a:lvl8pPr marL="1371600" eaLnBrk="0" fontAlgn="base" hangingPunct="0">
              <a:spcBef>
                <a:spcPct val="0"/>
              </a:spcBef>
              <a:spcAft>
                <a:spcPct val="0"/>
              </a:spcAft>
              <a:defRPr sz="2400">
                <a:solidFill>
                  <a:schemeClr val="tx1"/>
                </a:solidFill>
                <a:latin typeface="Times New Roman" panose="02020603050405020304" pitchFamily="18" charset="0"/>
              </a:defRPr>
            </a:lvl8pPr>
            <a:lvl9pPr marL="18288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buFontTx/>
              <a:buNone/>
            </a:pPr>
            <a:r>
              <a:rPr lang="en-US" altLang="en-US" sz="2800" b="1" dirty="0">
                <a:solidFill>
                  <a:srgbClr val="CC0000"/>
                </a:solidFill>
              </a:rPr>
              <a:t>Lecture 16, Computational Social Choice</a:t>
            </a:r>
          </a:p>
          <a:p>
            <a:pPr algn="ctr" eaLnBrk="1" hangingPunct="1">
              <a:buFontTx/>
              <a:buNone/>
            </a:pPr>
            <a:r>
              <a:rPr lang="en-US" altLang="en-US" sz="2800" b="1" dirty="0">
                <a:solidFill>
                  <a:srgbClr val="CC0000"/>
                </a:solidFill>
              </a:rPr>
              <a:t>Ashish Goel</a:t>
            </a:r>
            <a:br>
              <a:rPr lang="en-US" altLang="en-US" sz="2800" b="1" dirty="0">
                <a:solidFill>
                  <a:srgbClr val="CC0000"/>
                </a:solidFill>
              </a:rPr>
            </a:br>
            <a:r>
              <a:rPr lang="en-US" altLang="en-US" sz="2800" b="1" dirty="0">
                <a:solidFill>
                  <a:srgbClr val="CC0000"/>
                </a:solidFill>
              </a:rPr>
              <a:t>Stanford University</a:t>
            </a:r>
            <a:r>
              <a:rPr lang="en-US" altLang="en-US" sz="4000" b="1" dirty="0">
                <a:solidFill>
                  <a:srgbClr val="0000FF"/>
                </a:solidFill>
              </a:rPr>
              <a:t> </a:t>
            </a:r>
            <a:br>
              <a:rPr lang="en-US" altLang="en-US" sz="4000" b="1" dirty="0">
                <a:solidFill>
                  <a:srgbClr val="0000FF"/>
                </a:solidFill>
              </a:rPr>
            </a:br>
            <a:r>
              <a:rPr lang="en-US" altLang="en-US" sz="2000" b="1" dirty="0">
                <a:solidFill>
                  <a:srgbClr val="0000FF"/>
                </a:solidFill>
              </a:rPr>
              <a:t> </a:t>
            </a:r>
            <a:br>
              <a:rPr lang="en-US" altLang="en-US" sz="2000" b="1" dirty="0">
                <a:solidFill>
                  <a:srgbClr val="0000FF"/>
                </a:solidFill>
              </a:rPr>
            </a:br>
            <a:endParaRPr lang="en-US" altLang="en-US" sz="2800" dirty="0">
              <a:solidFill>
                <a:srgbClr val="003366"/>
              </a:solidFill>
            </a:endParaRPr>
          </a:p>
        </p:txBody>
      </p:sp>
      <p:sp>
        <p:nvSpPr>
          <p:cNvPr id="9223" name="Text Box 7">
            <a:extLst>
              <a:ext uri="{FF2B5EF4-FFF2-40B4-BE49-F238E27FC236}">
                <a16:creationId xmlns:a16="http://schemas.microsoft.com/office/drawing/2014/main" id="{FC7FCABA-86F7-4F56-8290-E5D3B368EC5E}"/>
              </a:ext>
            </a:extLst>
          </p:cNvPr>
          <p:cNvSpPr txBox="1">
            <a:spLocks noChangeArrowheads="1"/>
          </p:cNvSpPr>
          <p:nvPr/>
        </p:nvSpPr>
        <p:spPr bwMode="auto">
          <a:xfrm>
            <a:off x="1524000" y="5720930"/>
            <a:ext cx="6472477"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buFontTx/>
              <a:buNone/>
            </a:pPr>
            <a:r>
              <a:rPr lang="en-US" altLang="en-US" dirty="0"/>
              <a:t>http://www.stanford.edu/~ashishg/msande336.html</a:t>
            </a:r>
          </a:p>
        </p:txBody>
      </p:sp>
      <p:sp>
        <p:nvSpPr>
          <p:cNvPr id="9229" name="Rectangle 13">
            <a:extLst>
              <a:ext uri="{FF2B5EF4-FFF2-40B4-BE49-F238E27FC236}">
                <a16:creationId xmlns:a16="http://schemas.microsoft.com/office/drawing/2014/main" id="{B1DE6E43-550D-4689-B2F7-CF110A109BD8}"/>
              </a:ext>
            </a:extLst>
          </p:cNvPr>
          <p:cNvSpPr>
            <a:spLocks noGrp="1" noChangeArrowheads="1"/>
          </p:cNvSpPr>
          <p:nvPr>
            <p:ph type="title"/>
          </p:nvPr>
        </p:nvSpPr>
        <p:spPr/>
        <p:txBody>
          <a:bodyPr/>
          <a:lstStyle/>
          <a:p>
            <a:r>
              <a:rPr lang="en-US" altLang="en-US" dirty="0"/>
              <a:t>Fairness and Majorization</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92E4992B-E4D3-4B76-8049-F54489556EA6}"/>
              </a:ext>
            </a:extLst>
          </p:cNvPr>
          <p:cNvSpPr>
            <a:spLocks noGrp="1"/>
          </p:cNvSpPr>
          <p:nvPr>
            <p:ph type="dt" sz="half" idx="10"/>
          </p:nvPr>
        </p:nvSpPr>
        <p:spPr/>
        <p:txBody>
          <a:bodyPr/>
          <a:lstStyle/>
          <a:p>
            <a:fld id="{AB6D7A40-84AE-4860-AEF2-ADF027D24922}" type="datetime1">
              <a:rPr lang="en-US" altLang="en-US"/>
              <a:pPr/>
              <a:t>3/9/2020</a:t>
            </a:fld>
            <a:endParaRPr lang="en-US" altLang="en-US"/>
          </a:p>
        </p:txBody>
      </p:sp>
      <p:sp>
        <p:nvSpPr>
          <p:cNvPr id="5" name="Footer Placeholder 4">
            <a:extLst>
              <a:ext uri="{FF2B5EF4-FFF2-40B4-BE49-F238E27FC236}">
                <a16:creationId xmlns:a16="http://schemas.microsoft.com/office/drawing/2014/main" id="{C7BF0E11-D2F3-4551-A60F-9E3FF21268FC}"/>
              </a:ext>
            </a:extLst>
          </p:cNvPr>
          <p:cNvSpPr>
            <a:spLocks noGrp="1"/>
          </p:cNvSpPr>
          <p:nvPr>
            <p:ph type="ftr" sz="quarter" idx="11"/>
          </p:nvPr>
        </p:nvSpPr>
        <p:spPr/>
        <p:txBody>
          <a:bodyPr/>
          <a:lstStyle/>
          <a:p>
            <a:r>
              <a:rPr lang="en-US" altLang="en-US"/>
              <a:t>ashishg@stanford.edu</a:t>
            </a:r>
          </a:p>
        </p:txBody>
      </p:sp>
      <p:sp>
        <p:nvSpPr>
          <p:cNvPr id="6" name="Slide Number Placeholder 5">
            <a:extLst>
              <a:ext uri="{FF2B5EF4-FFF2-40B4-BE49-F238E27FC236}">
                <a16:creationId xmlns:a16="http://schemas.microsoft.com/office/drawing/2014/main" id="{4C7E20FE-B3A4-4315-BEA5-7169A98CD507}"/>
              </a:ext>
            </a:extLst>
          </p:cNvPr>
          <p:cNvSpPr>
            <a:spLocks noGrp="1"/>
          </p:cNvSpPr>
          <p:nvPr>
            <p:ph type="sldNum" sz="quarter" idx="12"/>
          </p:nvPr>
        </p:nvSpPr>
        <p:spPr/>
        <p:txBody>
          <a:bodyPr/>
          <a:lstStyle/>
          <a:p>
            <a:fld id="{F5184C4D-2E4D-47BD-8486-CDD29DBE222F}" type="slidenum">
              <a:rPr lang="en-US" altLang="en-US"/>
              <a:pPr/>
              <a:t>2</a:t>
            </a:fld>
            <a:endParaRPr lang="en-US" altLang="en-US"/>
          </a:p>
        </p:txBody>
      </p:sp>
      <p:sp>
        <p:nvSpPr>
          <p:cNvPr id="259074" name="Rectangle 2">
            <a:extLst>
              <a:ext uri="{FF2B5EF4-FFF2-40B4-BE49-F238E27FC236}">
                <a16:creationId xmlns:a16="http://schemas.microsoft.com/office/drawing/2014/main" id="{4633D4D6-0930-4032-8065-299F14CACDBC}"/>
              </a:ext>
            </a:extLst>
          </p:cNvPr>
          <p:cNvSpPr>
            <a:spLocks noGrp="1" noChangeArrowheads="1"/>
          </p:cNvSpPr>
          <p:nvPr>
            <p:ph type="title"/>
          </p:nvPr>
        </p:nvSpPr>
        <p:spPr/>
        <p:txBody>
          <a:bodyPr/>
          <a:lstStyle/>
          <a:p>
            <a:r>
              <a:rPr lang="en-US" altLang="en-US" dirty="0"/>
              <a:t>Plan for today</a:t>
            </a:r>
          </a:p>
        </p:txBody>
      </p:sp>
      <p:sp>
        <p:nvSpPr>
          <p:cNvPr id="259075" name="Rectangle 3">
            <a:extLst>
              <a:ext uri="{FF2B5EF4-FFF2-40B4-BE49-F238E27FC236}">
                <a16:creationId xmlns:a16="http://schemas.microsoft.com/office/drawing/2014/main" id="{5821D3F3-92AE-4802-95E4-0D545D7E404D}"/>
              </a:ext>
            </a:extLst>
          </p:cNvPr>
          <p:cNvSpPr>
            <a:spLocks noGrp="1" noChangeArrowheads="1"/>
          </p:cNvSpPr>
          <p:nvPr>
            <p:ph type="body" idx="1"/>
          </p:nvPr>
        </p:nvSpPr>
        <p:spPr/>
        <p:txBody>
          <a:bodyPr/>
          <a:lstStyle/>
          <a:p>
            <a:pPr>
              <a:buFontTx/>
              <a:buNone/>
            </a:pPr>
            <a:endParaRPr lang="en-US" altLang="en-US" dirty="0"/>
          </a:p>
          <a:p>
            <a:pPr>
              <a:buFontTx/>
              <a:buNone/>
            </a:pPr>
            <a:r>
              <a:rPr lang="en-US" altLang="en-US" dirty="0"/>
              <a:t>Surprising existence results in fair allocations for social choice and welfare</a:t>
            </a:r>
          </a:p>
          <a:p>
            <a:pPr>
              <a:buFontTx/>
              <a:buNone/>
            </a:pPr>
            <a:endParaRPr lang="en-US" altLang="en-US" dirty="0"/>
          </a:p>
          <a:p>
            <a:pPr>
              <a:buFontTx/>
              <a:buNone/>
            </a:pPr>
            <a:r>
              <a:rPr lang="en-US" altLang="en-US" dirty="0"/>
              <a:t>Part I: Envy free division of rent</a:t>
            </a:r>
          </a:p>
          <a:p>
            <a:pPr>
              <a:buFontTx/>
              <a:buNone/>
            </a:pPr>
            <a:r>
              <a:rPr lang="en-US" altLang="en-US" dirty="0"/>
              <a:t>	An examination of </a:t>
            </a:r>
            <a:r>
              <a:rPr lang="en-US" altLang="en-US" dirty="0">
                <a:hlinkClick r:id="rId3"/>
              </a:rPr>
              <a:t>http://spliddit.org</a:t>
            </a:r>
            <a:endParaRPr lang="en-US" altLang="en-US" dirty="0"/>
          </a:p>
          <a:p>
            <a:pPr>
              <a:buFontTx/>
              <a:buNone/>
            </a:pPr>
            <a:r>
              <a:rPr lang="en-US" altLang="en-US" dirty="0"/>
              <a:t>	Discussion of the envy free algorithm described therein</a:t>
            </a:r>
          </a:p>
          <a:p>
            <a:pPr>
              <a:buFontTx/>
              <a:buNone/>
            </a:pPr>
            <a:r>
              <a:rPr lang="en-US" altLang="en-US" dirty="0"/>
              <a:t>Part II: Approximate Majorization</a:t>
            </a:r>
            <a:endParaRPr lang="en-US" altLang="en-US" baseline="-25000" dirty="0">
              <a:solidFill>
                <a:srgbClr val="1E8519"/>
              </a:solidFill>
              <a:sym typeface="Symbol" panose="05050102010706020507" pitchFamily="18" charset="2"/>
            </a:endParaRPr>
          </a:p>
        </p:txBody>
      </p:sp>
    </p:spTree>
    <p:extLst>
      <p:ext uri="{BB962C8B-B14F-4D97-AF65-F5344CB8AC3E}">
        <p14:creationId xmlns:p14="http://schemas.microsoft.com/office/powerpoint/2010/main" val="209052247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92E4992B-E4D3-4B76-8049-F54489556EA6}"/>
              </a:ext>
            </a:extLst>
          </p:cNvPr>
          <p:cNvSpPr>
            <a:spLocks noGrp="1"/>
          </p:cNvSpPr>
          <p:nvPr>
            <p:ph type="dt" sz="half" idx="10"/>
          </p:nvPr>
        </p:nvSpPr>
        <p:spPr/>
        <p:txBody>
          <a:bodyPr/>
          <a:lstStyle/>
          <a:p>
            <a:fld id="{AB6D7A40-84AE-4860-AEF2-ADF027D24922}" type="datetime1">
              <a:rPr lang="en-US" altLang="en-US"/>
              <a:pPr/>
              <a:t>3/9/2020</a:t>
            </a:fld>
            <a:endParaRPr lang="en-US" altLang="en-US"/>
          </a:p>
        </p:txBody>
      </p:sp>
      <p:sp>
        <p:nvSpPr>
          <p:cNvPr id="5" name="Footer Placeholder 4">
            <a:extLst>
              <a:ext uri="{FF2B5EF4-FFF2-40B4-BE49-F238E27FC236}">
                <a16:creationId xmlns:a16="http://schemas.microsoft.com/office/drawing/2014/main" id="{C7BF0E11-D2F3-4551-A60F-9E3FF21268FC}"/>
              </a:ext>
            </a:extLst>
          </p:cNvPr>
          <p:cNvSpPr>
            <a:spLocks noGrp="1"/>
          </p:cNvSpPr>
          <p:nvPr>
            <p:ph type="ftr" sz="quarter" idx="11"/>
          </p:nvPr>
        </p:nvSpPr>
        <p:spPr/>
        <p:txBody>
          <a:bodyPr/>
          <a:lstStyle/>
          <a:p>
            <a:r>
              <a:rPr lang="en-US" altLang="en-US"/>
              <a:t>ashishg@stanford.edu</a:t>
            </a:r>
          </a:p>
        </p:txBody>
      </p:sp>
      <p:sp>
        <p:nvSpPr>
          <p:cNvPr id="6" name="Slide Number Placeholder 5">
            <a:extLst>
              <a:ext uri="{FF2B5EF4-FFF2-40B4-BE49-F238E27FC236}">
                <a16:creationId xmlns:a16="http://schemas.microsoft.com/office/drawing/2014/main" id="{4C7E20FE-B3A4-4315-BEA5-7169A98CD507}"/>
              </a:ext>
            </a:extLst>
          </p:cNvPr>
          <p:cNvSpPr>
            <a:spLocks noGrp="1"/>
          </p:cNvSpPr>
          <p:nvPr>
            <p:ph type="sldNum" sz="quarter" idx="12"/>
          </p:nvPr>
        </p:nvSpPr>
        <p:spPr/>
        <p:txBody>
          <a:bodyPr/>
          <a:lstStyle/>
          <a:p>
            <a:fld id="{F5184C4D-2E4D-47BD-8486-CDD29DBE222F}" type="slidenum">
              <a:rPr lang="en-US" altLang="en-US"/>
              <a:pPr/>
              <a:t>3</a:t>
            </a:fld>
            <a:endParaRPr lang="en-US" altLang="en-US"/>
          </a:p>
        </p:txBody>
      </p:sp>
      <p:sp>
        <p:nvSpPr>
          <p:cNvPr id="259074" name="Rectangle 2">
            <a:extLst>
              <a:ext uri="{FF2B5EF4-FFF2-40B4-BE49-F238E27FC236}">
                <a16:creationId xmlns:a16="http://schemas.microsoft.com/office/drawing/2014/main" id="{4633D4D6-0930-4032-8065-299F14CACDBC}"/>
              </a:ext>
            </a:extLst>
          </p:cNvPr>
          <p:cNvSpPr>
            <a:spLocks noGrp="1" noChangeArrowheads="1"/>
          </p:cNvSpPr>
          <p:nvPr>
            <p:ph type="title"/>
          </p:nvPr>
        </p:nvSpPr>
        <p:spPr>
          <a:xfrm>
            <a:off x="0" y="212924"/>
            <a:ext cx="9144000" cy="609600"/>
          </a:xfrm>
        </p:spPr>
        <p:txBody>
          <a:bodyPr/>
          <a:lstStyle/>
          <a:p>
            <a:r>
              <a:rPr lang="en-US" altLang="en-US" dirty="0"/>
              <a:t>Part I: Envy free division of rent</a:t>
            </a:r>
          </a:p>
        </p:txBody>
      </p:sp>
      <p:sp>
        <p:nvSpPr>
          <p:cNvPr id="259075" name="Rectangle 3">
            <a:extLst>
              <a:ext uri="{FF2B5EF4-FFF2-40B4-BE49-F238E27FC236}">
                <a16:creationId xmlns:a16="http://schemas.microsoft.com/office/drawing/2014/main" id="{5821D3F3-92AE-4802-95E4-0D545D7E404D}"/>
              </a:ext>
            </a:extLst>
          </p:cNvPr>
          <p:cNvSpPr>
            <a:spLocks noGrp="1" noChangeArrowheads="1"/>
          </p:cNvSpPr>
          <p:nvPr>
            <p:ph type="body" idx="1"/>
          </p:nvPr>
        </p:nvSpPr>
        <p:spPr/>
        <p:txBody>
          <a:bodyPr/>
          <a:lstStyle/>
          <a:p>
            <a:pPr>
              <a:buFontTx/>
              <a:buNone/>
            </a:pPr>
            <a:r>
              <a:rPr lang="en-US" altLang="en-US" sz="1800" dirty="0">
                <a:solidFill>
                  <a:srgbClr val="0000CC"/>
                </a:solidFill>
              </a:rPr>
              <a:t>[Handbook of Computational Social Choice, Chapter 13</a:t>
            </a:r>
          </a:p>
          <a:p>
            <a:pPr>
              <a:buFontTx/>
              <a:buNone/>
            </a:pPr>
            <a:r>
              <a:rPr lang="en-US" sz="1800" dirty="0">
                <a:solidFill>
                  <a:srgbClr val="0000CC"/>
                </a:solidFill>
                <a:hlinkClick r:id="rId3">
                  <a:extLst>
                    <a:ext uri="{A12FA001-AC4F-418D-AE19-62706E023703}">
                      <ahyp:hlinkClr xmlns:ahyp="http://schemas.microsoft.com/office/drawing/2018/hyperlinkcolor" val="tx"/>
                    </a:ext>
                  </a:extLst>
                </a:hlinkClick>
              </a:rPr>
              <a:t>http://www.spliddit.org/apps/rent</a:t>
            </a:r>
            <a:endParaRPr lang="en-US" sz="1800" dirty="0">
              <a:solidFill>
                <a:srgbClr val="0000CC"/>
              </a:solidFill>
            </a:endParaRPr>
          </a:p>
          <a:p>
            <a:pPr>
              <a:buFontTx/>
              <a:buNone/>
            </a:pPr>
            <a:r>
              <a:rPr lang="en-US" sz="1800" dirty="0">
                <a:solidFill>
                  <a:srgbClr val="0000CC"/>
                </a:solidFill>
              </a:rPr>
              <a:t>Which Is the Fairest (Rent Division) of Them All, Gal et al.]</a:t>
            </a:r>
          </a:p>
          <a:p>
            <a:r>
              <a:rPr lang="en-US" altLang="en-US" sz="2000" dirty="0">
                <a:solidFill>
                  <a:srgbClr val="1E8519"/>
                </a:solidFill>
              </a:rPr>
              <a:t>K</a:t>
            </a:r>
            <a:r>
              <a:rPr lang="en-US" altLang="en-US" sz="2000" dirty="0"/>
              <a:t> rooms, </a:t>
            </a:r>
            <a:r>
              <a:rPr lang="en-US" altLang="en-US" sz="2000" dirty="0">
                <a:solidFill>
                  <a:srgbClr val="1E8519"/>
                </a:solidFill>
              </a:rPr>
              <a:t>K</a:t>
            </a:r>
            <a:r>
              <a:rPr lang="en-US" altLang="en-US" sz="2000" dirty="0"/>
              <a:t> roommates, each needs a room</a:t>
            </a:r>
          </a:p>
          <a:p>
            <a:r>
              <a:rPr lang="en-US" altLang="en-US" sz="2000" dirty="0" err="1">
                <a:solidFill>
                  <a:srgbClr val="1E8519"/>
                </a:solidFill>
              </a:rPr>
              <a:t>W</a:t>
            </a:r>
            <a:r>
              <a:rPr lang="en-US" altLang="en-US" sz="2000" baseline="-25000" dirty="0" err="1">
                <a:solidFill>
                  <a:srgbClr val="1E8519"/>
                </a:solidFill>
              </a:rPr>
              <a:t>i,j</a:t>
            </a:r>
            <a:r>
              <a:rPr lang="en-US" altLang="en-US" sz="2000" dirty="0"/>
              <a:t> is the value of room </a:t>
            </a:r>
            <a:r>
              <a:rPr lang="en-US" altLang="en-US" sz="2000" dirty="0" err="1">
                <a:solidFill>
                  <a:srgbClr val="1E8519"/>
                </a:solidFill>
              </a:rPr>
              <a:t>i</a:t>
            </a:r>
            <a:r>
              <a:rPr lang="en-US" altLang="en-US" sz="2000" dirty="0"/>
              <a:t> for user </a:t>
            </a:r>
            <a:r>
              <a:rPr lang="en-US" altLang="en-US" sz="2000" dirty="0">
                <a:solidFill>
                  <a:srgbClr val="1E8519"/>
                </a:solidFill>
              </a:rPr>
              <a:t>j</a:t>
            </a:r>
            <a:r>
              <a:rPr lang="en-US" altLang="en-US" sz="2000" dirty="0"/>
              <a:t>, assuming that the total value of all rooms for each roommate is the total rent </a:t>
            </a:r>
            <a:r>
              <a:rPr lang="en-US" altLang="en-US" sz="2000" dirty="0">
                <a:solidFill>
                  <a:srgbClr val="1E8519"/>
                </a:solidFill>
              </a:rPr>
              <a:t>R</a:t>
            </a:r>
          </a:p>
          <a:p>
            <a:r>
              <a:rPr lang="en-US" altLang="en-US" sz="2000" dirty="0"/>
              <a:t>Goal: to come up with an assignment (1-1) of rooms to roommates and a price </a:t>
            </a:r>
            <a:r>
              <a:rPr lang="en-US" altLang="en-US" sz="2000" dirty="0" err="1">
                <a:solidFill>
                  <a:srgbClr val="1E8519"/>
                </a:solidFill>
              </a:rPr>
              <a:t>p</a:t>
            </a:r>
            <a:r>
              <a:rPr lang="en-US" altLang="en-US" sz="2000" baseline="-25000" dirty="0" err="1">
                <a:solidFill>
                  <a:srgbClr val="1E8519"/>
                </a:solidFill>
              </a:rPr>
              <a:t>j</a:t>
            </a:r>
            <a:r>
              <a:rPr lang="en-US" altLang="en-US" sz="2000" dirty="0"/>
              <a:t> for each room such that the allocation is envy free with respect to (</a:t>
            </a:r>
            <a:r>
              <a:rPr lang="en-US" altLang="en-US" sz="2000" dirty="0" err="1"/>
              <a:t>room_value</a:t>
            </a:r>
            <a:r>
              <a:rPr lang="en-US" altLang="en-US" sz="2000" dirty="0"/>
              <a:t> – </a:t>
            </a:r>
            <a:r>
              <a:rPr lang="en-US" altLang="en-US" sz="2000" dirty="0" err="1"/>
              <a:t>room_price</a:t>
            </a:r>
            <a:r>
              <a:rPr lang="en-US" altLang="en-US" sz="2000" dirty="0"/>
              <a:t>), and total price is </a:t>
            </a:r>
            <a:r>
              <a:rPr lang="en-US" altLang="en-US" sz="2000" dirty="0">
                <a:solidFill>
                  <a:srgbClr val="1E8519"/>
                </a:solidFill>
              </a:rPr>
              <a:t>R</a:t>
            </a:r>
          </a:p>
          <a:p>
            <a:r>
              <a:rPr lang="en-US" altLang="en-US" sz="2000" dirty="0"/>
              <a:t>Observe that fractional envy-free assignments must exist and computing such an assignment is going to be easy, since envy-freeness can be modeled as linear constraints (e.g. in HW2).</a:t>
            </a:r>
          </a:p>
          <a:p>
            <a:r>
              <a:rPr lang="en-US" altLang="en-US" sz="2000" dirty="0"/>
              <a:t>Hence, the hard part is to prove existence of integer solutions! We will informally outline the existence proof, including some interesting properties on the way</a:t>
            </a:r>
          </a:p>
        </p:txBody>
      </p:sp>
    </p:spTree>
    <p:extLst>
      <p:ext uri="{BB962C8B-B14F-4D97-AF65-F5344CB8AC3E}">
        <p14:creationId xmlns:p14="http://schemas.microsoft.com/office/powerpoint/2010/main" val="177754942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92E4992B-E4D3-4B76-8049-F54489556EA6}"/>
              </a:ext>
            </a:extLst>
          </p:cNvPr>
          <p:cNvSpPr>
            <a:spLocks noGrp="1"/>
          </p:cNvSpPr>
          <p:nvPr>
            <p:ph type="dt" sz="half" idx="10"/>
          </p:nvPr>
        </p:nvSpPr>
        <p:spPr/>
        <p:txBody>
          <a:bodyPr/>
          <a:lstStyle/>
          <a:p>
            <a:fld id="{AB6D7A40-84AE-4860-AEF2-ADF027D24922}" type="datetime1">
              <a:rPr lang="en-US" altLang="en-US"/>
              <a:pPr/>
              <a:t>3/9/2020</a:t>
            </a:fld>
            <a:endParaRPr lang="en-US" altLang="en-US"/>
          </a:p>
        </p:txBody>
      </p:sp>
      <p:sp>
        <p:nvSpPr>
          <p:cNvPr id="5" name="Footer Placeholder 4">
            <a:extLst>
              <a:ext uri="{FF2B5EF4-FFF2-40B4-BE49-F238E27FC236}">
                <a16:creationId xmlns:a16="http://schemas.microsoft.com/office/drawing/2014/main" id="{C7BF0E11-D2F3-4551-A60F-9E3FF21268FC}"/>
              </a:ext>
            </a:extLst>
          </p:cNvPr>
          <p:cNvSpPr>
            <a:spLocks noGrp="1"/>
          </p:cNvSpPr>
          <p:nvPr>
            <p:ph type="ftr" sz="quarter" idx="11"/>
          </p:nvPr>
        </p:nvSpPr>
        <p:spPr/>
        <p:txBody>
          <a:bodyPr/>
          <a:lstStyle/>
          <a:p>
            <a:r>
              <a:rPr lang="en-US" altLang="en-US"/>
              <a:t>ashishg@stanford.edu</a:t>
            </a:r>
          </a:p>
        </p:txBody>
      </p:sp>
      <p:sp>
        <p:nvSpPr>
          <p:cNvPr id="6" name="Slide Number Placeholder 5">
            <a:extLst>
              <a:ext uri="{FF2B5EF4-FFF2-40B4-BE49-F238E27FC236}">
                <a16:creationId xmlns:a16="http://schemas.microsoft.com/office/drawing/2014/main" id="{4C7E20FE-B3A4-4315-BEA5-7169A98CD507}"/>
              </a:ext>
            </a:extLst>
          </p:cNvPr>
          <p:cNvSpPr>
            <a:spLocks noGrp="1"/>
          </p:cNvSpPr>
          <p:nvPr>
            <p:ph type="sldNum" sz="quarter" idx="12"/>
          </p:nvPr>
        </p:nvSpPr>
        <p:spPr/>
        <p:txBody>
          <a:bodyPr/>
          <a:lstStyle/>
          <a:p>
            <a:fld id="{F5184C4D-2E4D-47BD-8486-CDD29DBE222F}" type="slidenum">
              <a:rPr lang="en-US" altLang="en-US"/>
              <a:pPr/>
              <a:t>4</a:t>
            </a:fld>
            <a:endParaRPr lang="en-US" altLang="en-US"/>
          </a:p>
        </p:txBody>
      </p:sp>
      <p:sp>
        <p:nvSpPr>
          <p:cNvPr id="259074" name="Rectangle 2">
            <a:extLst>
              <a:ext uri="{FF2B5EF4-FFF2-40B4-BE49-F238E27FC236}">
                <a16:creationId xmlns:a16="http://schemas.microsoft.com/office/drawing/2014/main" id="{4633D4D6-0930-4032-8065-299F14CACDBC}"/>
              </a:ext>
            </a:extLst>
          </p:cNvPr>
          <p:cNvSpPr>
            <a:spLocks noGrp="1" noChangeArrowheads="1"/>
          </p:cNvSpPr>
          <p:nvPr>
            <p:ph type="title"/>
          </p:nvPr>
        </p:nvSpPr>
        <p:spPr>
          <a:xfrm>
            <a:off x="0" y="212924"/>
            <a:ext cx="9144000" cy="609600"/>
          </a:xfrm>
        </p:spPr>
        <p:txBody>
          <a:bodyPr/>
          <a:lstStyle/>
          <a:p>
            <a:r>
              <a:rPr lang="en-US" altLang="en-US" dirty="0"/>
              <a:t>Part I: Envy free division of rent</a:t>
            </a:r>
          </a:p>
        </p:txBody>
      </p:sp>
      <p:sp>
        <p:nvSpPr>
          <p:cNvPr id="259075" name="Rectangle 3">
            <a:extLst>
              <a:ext uri="{FF2B5EF4-FFF2-40B4-BE49-F238E27FC236}">
                <a16:creationId xmlns:a16="http://schemas.microsoft.com/office/drawing/2014/main" id="{5821D3F3-92AE-4802-95E4-0D545D7E404D}"/>
              </a:ext>
            </a:extLst>
          </p:cNvPr>
          <p:cNvSpPr>
            <a:spLocks noGrp="1" noChangeArrowheads="1"/>
          </p:cNvSpPr>
          <p:nvPr>
            <p:ph type="body" idx="1"/>
          </p:nvPr>
        </p:nvSpPr>
        <p:spPr/>
        <p:txBody>
          <a:bodyPr/>
          <a:lstStyle/>
          <a:p>
            <a:r>
              <a:rPr lang="en-US" altLang="en-US" sz="2400" dirty="0"/>
              <a:t>Property 1: A market-clearing solution exists, i.e. prices such that roommate chooses a room that maximizes (value-price) and all the rooms get chosen exactly once [duality based proof]</a:t>
            </a:r>
          </a:p>
          <a:p>
            <a:r>
              <a:rPr lang="en-US" altLang="en-US" sz="2400" dirty="0"/>
              <a:t>Property 2: This solution must be envy-free</a:t>
            </a:r>
          </a:p>
          <a:p>
            <a:r>
              <a:rPr lang="en-US" altLang="en-US" sz="2400" dirty="0"/>
              <a:t>Property 3: Any envy-free allocation must maximize the total value, for all roommates, of the assigned rooms</a:t>
            </a:r>
          </a:p>
          <a:p>
            <a:pPr lvl="1"/>
            <a:r>
              <a:rPr lang="en-US" altLang="en-US" sz="2000" dirty="0"/>
              <a:t>Special case of 2nd welfare theorem</a:t>
            </a:r>
          </a:p>
          <a:p>
            <a:pPr lvl="1"/>
            <a:r>
              <a:rPr lang="en-US" altLang="en-US" sz="2000" dirty="0"/>
              <a:t>In this case, suppose not. Start with an envy-free solution that does not maximize total value of assigned rooms to the person they are assigned to. Keep the same price but switch to the solution that maximizes total value. The total (value – price) must be higher in the utility-maximizing solution, which means that at least one roommate must have been envious in the original solution.</a:t>
            </a:r>
          </a:p>
        </p:txBody>
      </p:sp>
    </p:spTree>
    <p:extLst>
      <p:ext uri="{BB962C8B-B14F-4D97-AF65-F5344CB8AC3E}">
        <p14:creationId xmlns:p14="http://schemas.microsoft.com/office/powerpoint/2010/main" val="412480244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92E4992B-E4D3-4B76-8049-F54489556EA6}"/>
              </a:ext>
            </a:extLst>
          </p:cNvPr>
          <p:cNvSpPr>
            <a:spLocks noGrp="1"/>
          </p:cNvSpPr>
          <p:nvPr>
            <p:ph type="dt" sz="half" idx="10"/>
          </p:nvPr>
        </p:nvSpPr>
        <p:spPr/>
        <p:txBody>
          <a:bodyPr/>
          <a:lstStyle/>
          <a:p>
            <a:fld id="{AB6D7A40-84AE-4860-AEF2-ADF027D24922}" type="datetime1">
              <a:rPr lang="en-US" altLang="en-US"/>
              <a:pPr/>
              <a:t>3/9/2020</a:t>
            </a:fld>
            <a:endParaRPr lang="en-US" altLang="en-US"/>
          </a:p>
        </p:txBody>
      </p:sp>
      <p:sp>
        <p:nvSpPr>
          <p:cNvPr id="5" name="Footer Placeholder 4">
            <a:extLst>
              <a:ext uri="{FF2B5EF4-FFF2-40B4-BE49-F238E27FC236}">
                <a16:creationId xmlns:a16="http://schemas.microsoft.com/office/drawing/2014/main" id="{C7BF0E11-D2F3-4551-A60F-9E3FF21268FC}"/>
              </a:ext>
            </a:extLst>
          </p:cNvPr>
          <p:cNvSpPr>
            <a:spLocks noGrp="1"/>
          </p:cNvSpPr>
          <p:nvPr>
            <p:ph type="ftr" sz="quarter" idx="11"/>
          </p:nvPr>
        </p:nvSpPr>
        <p:spPr/>
        <p:txBody>
          <a:bodyPr/>
          <a:lstStyle/>
          <a:p>
            <a:r>
              <a:rPr lang="en-US" altLang="en-US"/>
              <a:t>ashishg@stanford.edu</a:t>
            </a:r>
          </a:p>
        </p:txBody>
      </p:sp>
      <p:sp>
        <p:nvSpPr>
          <p:cNvPr id="6" name="Slide Number Placeholder 5">
            <a:extLst>
              <a:ext uri="{FF2B5EF4-FFF2-40B4-BE49-F238E27FC236}">
                <a16:creationId xmlns:a16="http://schemas.microsoft.com/office/drawing/2014/main" id="{4C7E20FE-B3A4-4315-BEA5-7169A98CD507}"/>
              </a:ext>
            </a:extLst>
          </p:cNvPr>
          <p:cNvSpPr>
            <a:spLocks noGrp="1"/>
          </p:cNvSpPr>
          <p:nvPr>
            <p:ph type="sldNum" sz="quarter" idx="12"/>
          </p:nvPr>
        </p:nvSpPr>
        <p:spPr/>
        <p:txBody>
          <a:bodyPr/>
          <a:lstStyle/>
          <a:p>
            <a:fld id="{F5184C4D-2E4D-47BD-8486-CDD29DBE222F}" type="slidenum">
              <a:rPr lang="en-US" altLang="en-US"/>
              <a:pPr/>
              <a:t>5</a:t>
            </a:fld>
            <a:endParaRPr lang="en-US" altLang="en-US"/>
          </a:p>
        </p:txBody>
      </p:sp>
      <p:sp>
        <p:nvSpPr>
          <p:cNvPr id="259074" name="Rectangle 2">
            <a:extLst>
              <a:ext uri="{FF2B5EF4-FFF2-40B4-BE49-F238E27FC236}">
                <a16:creationId xmlns:a16="http://schemas.microsoft.com/office/drawing/2014/main" id="{4633D4D6-0930-4032-8065-299F14CACDBC}"/>
              </a:ext>
            </a:extLst>
          </p:cNvPr>
          <p:cNvSpPr>
            <a:spLocks noGrp="1" noChangeArrowheads="1"/>
          </p:cNvSpPr>
          <p:nvPr>
            <p:ph type="title"/>
          </p:nvPr>
        </p:nvSpPr>
        <p:spPr>
          <a:xfrm>
            <a:off x="0" y="212924"/>
            <a:ext cx="9144000" cy="609600"/>
          </a:xfrm>
        </p:spPr>
        <p:txBody>
          <a:bodyPr/>
          <a:lstStyle/>
          <a:p>
            <a:r>
              <a:rPr lang="en-US" altLang="en-US" dirty="0"/>
              <a:t>Part I: Discussion Points</a:t>
            </a:r>
          </a:p>
        </p:txBody>
      </p:sp>
      <p:sp>
        <p:nvSpPr>
          <p:cNvPr id="259075" name="Rectangle 3">
            <a:extLst>
              <a:ext uri="{FF2B5EF4-FFF2-40B4-BE49-F238E27FC236}">
                <a16:creationId xmlns:a16="http://schemas.microsoft.com/office/drawing/2014/main" id="{5821D3F3-92AE-4802-95E4-0D545D7E404D}"/>
              </a:ext>
            </a:extLst>
          </p:cNvPr>
          <p:cNvSpPr>
            <a:spLocks noGrp="1" noChangeArrowheads="1"/>
          </p:cNvSpPr>
          <p:nvPr>
            <p:ph type="body" idx="1"/>
          </p:nvPr>
        </p:nvSpPr>
        <p:spPr/>
        <p:txBody>
          <a:bodyPr/>
          <a:lstStyle/>
          <a:p>
            <a:pPr marL="0" indent="0">
              <a:buNone/>
            </a:pPr>
            <a:r>
              <a:rPr lang="en-US" altLang="en-US" sz="2400" dirty="0"/>
              <a:t>Computation: First fix the assignment, then compute prices, which makes it a linear program again if the overall objective is linear, e.g.  maximizing the minimum value of (value-price) for assigned rooms. Extends to concave objective functions in (value-price) of assigned rooms.</a:t>
            </a:r>
          </a:p>
          <a:p>
            <a:pPr marL="0" indent="0">
              <a:buNone/>
            </a:pPr>
            <a:endParaRPr lang="en-US" altLang="en-US" sz="2400" dirty="0"/>
          </a:p>
          <a:p>
            <a:pPr marL="0" indent="0">
              <a:buNone/>
            </a:pPr>
            <a:r>
              <a:rPr lang="en-US" altLang="en-US" sz="2400" dirty="0"/>
              <a:t>Explore via examples on the </a:t>
            </a:r>
            <a:r>
              <a:rPr lang="en-US" altLang="en-US" sz="2400" dirty="0" err="1"/>
              <a:t>spliddit</a:t>
            </a:r>
            <a:r>
              <a:rPr lang="en-US" altLang="en-US" sz="2400" dirty="0"/>
              <a:t> site:</a:t>
            </a:r>
          </a:p>
          <a:p>
            <a:pPr marL="0" indent="0">
              <a:buNone/>
            </a:pPr>
            <a:r>
              <a:rPr lang="en-US" altLang="en-US" sz="2400" dirty="0"/>
              <a:t>-- The solution – max-min on surplus (i.e. value-price)</a:t>
            </a:r>
          </a:p>
          <a:p>
            <a:pPr marL="0" indent="0">
              <a:buNone/>
            </a:pPr>
            <a:r>
              <a:rPr lang="en-US" altLang="en-US" sz="2400" dirty="0"/>
              <a:t>-- Can someone get negative prices?</a:t>
            </a:r>
          </a:p>
          <a:p>
            <a:pPr marL="0" indent="0">
              <a:buNone/>
            </a:pPr>
            <a:r>
              <a:rPr lang="en-US" altLang="en-US" sz="2400" dirty="0"/>
              <a:t>-- Is it strategy-proof?</a:t>
            </a:r>
          </a:p>
          <a:p>
            <a:pPr marL="0" indent="0">
              <a:buNone/>
            </a:pPr>
            <a:endParaRPr lang="en-US" altLang="en-US" sz="2400" dirty="0"/>
          </a:p>
          <a:p>
            <a:pPr marL="0" indent="0">
              <a:buNone/>
            </a:pPr>
            <a:endParaRPr lang="en-US" altLang="en-US" sz="2400" dirty="0"/>
          </a:p>
          <a:p>
            <a:pPr marL="0" indent="0">
              <a:buNone/>
            </a:pPr>
            <a:endParaRPr lang="en-US" altLang="en-US" sz="2400" dirty="0"/>
          </a:p>
        </p:txBody>
      </p:sp>
    </p:spTree>
    <p:extLst>
      <p:ext uri="{BB962C8B-B14F-4D97-AF65-F5344CB8AC3E}">
        <p14:creationId xmlns:p14="http://schemas.microsoft.com/office/powerpoint/2010/main" val="9475890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4EFBDF1-EB6C-4935-9A0C-1D2A3EA3E2E4}"/>
              </a:ext>
            </a:extLst>
          </p:cNvPr>
          <p:cNvSpPr>
            <a:spLocks noGrp="1"/>
          </p:cNvSpPr>
          <p:nvPr>
            <p:ph type="dt" sz="half" idx="10"/>
          </p:nvPr>
        </p:nvSpPr>
        <p:spPr/>
        <p:txBody>
          <a:bodyPr/>
          <a:lstStyle/>
          <a:p>
            <a:fld id="{E5129C80-2281-4CDC-8219-F37FB3326FE7}" type="datetime1">
              <a:rPr lang="en-US" altLang="en-US" smtClean="0"/>
              <a:pPr/>
              <a:t>3/9/2020</a:t>
            </a:fld>
            <a:endParaRPr lang="en-US" altLang="en-US"/>
          </a:p>
        </p:txBody>
      </p:sp>
      <p:sp>
        <p:nvSpPr>
          <p:cNvPr id="3" name="Footer Placeholder 2">
            <a:extLst>
              <a:ext uri="{FF2B5EF4-FFF2-40B4-BE49-F238E27FC236}">
                <a16:creationId xmlns:a16="http://schemas.microsoft.com/office/drawing/2014/main" id="{91ADB4CF-6854-4EB4-823E-F6BC3F82909D}"/>
              </a:ext>
            </a:extLst>
          </p:cNvPr>
          <p:cNvSpPr>
            <a:spLocks noGrp="1"/>
          </p:cNvSpPr>
          <p:nvPr>
            <p:ph type="ftr" sz="quarter" idx="11"/>
          </p:nvPr>
        </p:nvSpPr>
        <p:spPr/>
        <p:txBody>
          <a:bodyPr/>
          <a:lstStyle/>
          <a:p>
            <a:r>
              <a:rPr lang="en-US" altLang="en-US"/>
              <a:t>ashishg@stanford.edu</a:t>
            </a:r>
          </a:p>
        </p:txBody>
      </p:sp>
      <p:sp>
        <p:nvSpPr>
          <p:cNvPr id="4" name="Slide Number Placeholder 3">
            <a:extLst>
              <a:ext uri="{FF2B5EF4-FFF2-40B4-BE49-F238E27FC236}">
                <a16:creationId xmlns:a16="http://schemas.microsoft.com/office/drawing/2014/main" id="{9EA67193-0EF7-441B-93A4-E85CDE8DF00D}"/>
              </a:ext>
            </a:extLst>
          </p:cNvPr>
          <p:cNvSpPr>
            <a:spLocks noGrp="1"/>
          </p:cNvSpPr>
          <p:nvPr>
            <p:ph type="sldNum" sz="quarter" idx="12"/>
          </p:nvPr>
        </p:nvSpPr>
        <p:spPr/>
        <p:txBody>
          <a:bodyPr/>
          <a:lstStyle/>
          <a:p>
            <a:fld id="{D6628FE5-B96D-4828-825B-B15C281CD665}" type="slidenum">
              <a:rPr lang="en-US" altLang="en-US" smtClean="0"/>
              <a:pPr/>
              <a:t>6</a:t>
            </a:fld>
            <a:endParaRPr lang="en-US" altLang="en-US"/>
          </a:p>
        </p:txBody>
      </p:sp>
      <p:pic>
        <p:nvPicPr>
          <p:cNvPr id="6" name="Picture 5" descr="A close up of text on a whiteboard&#10;&#10;Description automatically generated">
            <a:extLst>
              <a:ext uri="{FF2B5EF4-FFF2-40B4-BE49-F238E27FC236}">
                <a16:creationId xmlns:a16="http://schemas.microsoft.com/office/drawing/2014/main" id="{2C5D9B44-2EF3-4081-96E2-837B01D787E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5400000">
            <a:off x="1275830" y="857769"/>
            <a:ext cx="6858000" cy="5142462"/>
          </a:xfrm>
          <a:prstGeom prst="rect">
            <a:avLst/>
          </a:prstGeom>
        </p:spPr>
      </p:pic>
    </p:spTree>
    <p:extLst>
      <p:ext uri="{BB962C8B-B14F-4D97-AF65-F5344CB8AC3E}">
        <p14:creationId xmlns:p14="http://schemas.microsoft.com/office/powerpoint/2010/main" val="57833163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Date Placeholder 3">
            <a:extLst>
              <a:ext uri="{FF2B5EF4-FFF2-40B4-BE49-F238E27FC236}">
                <a16:creationId xmlns:a16="http://schemas.microsoft.com/office/drawing/2014/main" id="{0C99827E-F91A-4FAA-93EC-FD5E7CD4ECA3}"/>
              </a:ext>
            </a:extLst>
          </p:cNvPr>
          <p:cNvSpPr>
            <a:spLocks noGrp="1"/>
          </p:cNvSpPr>
          <p:nvPr>
            <p:ph type="dt" sz="half" idx="10"/>
          </p:nvPr>
        </p:nvSpPr>
        <p:spPr/>
        <p:txBody>
          <a:bodyPr/>
          <a:lstStyle/>
          <a:p>
            <a:fld id="{B4C28688-2D20-4D28-85F0-B44AE0B64EE7}" type="datetime1">
              <a:rPr lang="en-US" altLang="en-US"/>
              <a:pPr/>
              <a:t>3/9/2020</a:t>
            </a:fld>
            <a:endParaRPr lang="en-US" altLang="en-US"/>
          </a:p>
        </p:txBody>
      </p:sp>
      <p:sp>
        <p:nvSpPr>
          <p:cNvPr id="27" name="Footer Placeholder 4">
            <a:extLst>
              <a:ext uri="{FF2B5EF4-FFF2-40B4-BE49-F238E27FC236}">
                <a16:creationId xmlns:a16="http://schemas.microsoft.com/office/drawing/2014/main" id="{611BE3EE-9EB3-442E-8AC4-539792BFC650}"/>
              </a:ext>
            </a:extLst>
          </p:cNvPr>
          <p:cNvSpPr>
            <a:spLocks noGrp="1"/>
          </p:cNvSpPr>
          <p:nvPr>
            <p:ph type="ftr" sz="quarter" idx="11"/>
          </p:nvPr>
        </p:nvSpPr>
        <p:spPr/>
        <p:txBody>
          <a:bodyPr/>
          <a:lstStyle/>
          <a:p>
            <a:r>
              <a:rPr lang="en-US" altLang="en-US"/>
              <a:t>ashishg@stanford.edu</a:t>
            </a:r>
          </a:p>
        </p:txBody>
      </p:sp>
      <p:sp>
        <p:nvSpPr>
          <p:cNvPr id="28" name="Slide Number Placeholder 5">
            <a:extLst>
              <a:ext uri="{FF2B5EF4-FFF2-40B4-BE49-F238E27FC236}">
                <a16:creationId xmlns:a16="http://schemas.microsoft.com/office/drawing/2014/main" id="{1AAFD483-909C-472D-96D6-4EE8D2C360BE}"/>
              </a:ext>
            </a:extLst>
          </p:cNvPr>
          <p:cNvSpPr>
            <a:spLocks noGrp="1"/>
          </p:cNvSpPr>
          <p:nvPr>
            <p:ph type="sldNum" sz="quarter" idx="12"/>
          </p:nvPr>
        </p:nvSpPr>
        <p:spPr/>
        <p:txBody>
          <a:bodyPr/>
          <a:lstStyle/>
          <a:p>
            <a:fld id="{91AD0811-FC2B-4DBD-9910-63B8DE89723A}" type="slidenum">
              <a:rPr lang="en-US" altLang="en-US"/>
              <a:pPr/>
              <a:t>7</a:t>
            </a:fld>
            <a:endParaRPr lang="en-US" altLang="en-US"/>
          </a:p>
        </p:txBody>
      </p:sp>
      <p:sp>
        <p:nvSpPr>
          <p:cNvPr id="257026" name="Rectangle 2">
            <a:extLst>
              <a:ext uri="{FF2B5EF4-FFF2-40B4-BE49-F238E27FC236}">
                <a16:creationId xmlns:a16="http://schemas.microsoft.com/office/drawing/2014/main" id="{AD42C74D-1EF6-4C58-BE97-8E4BDC966764}"/>
              </a:ext>
            </a:extLst>
          </p:cNvPr>
          <p:cNvSpPr>
            <a:spLocks noGrp="1" noChangeArrowheads="1"/>
          </p:cNvSpPr>
          <p:nvPr>
            <p:ph type="title"/>
          </p:nvPr>
        </p:nvSpPr>
        <p:spPr/>
        <p:txBody>
          <a:bodyPr/>
          <a:lstStyle/>
          <a:p>
            <a:r>
              <a:rPr lang="en-US" altLang="en-US" dirty="0"/>
              <a:t>Part II : Bandwidth allocation Example</a:t>
            </a:r>
          </a:p>
        </p:txBody>
      </p:sp>
      <p:sp>
        <p:nvSpPr>
          <p:cNvPr id="257027" name="Rectangle 3">
            <a:extLst>
              <a:ext uri="{FF2B5EF4-FFF2-40B4-BE49-F238E27FC236}">
                <a16:creationId xmlns:a16="http://schemas.microsoft.com/office/drawing/2014/main" id="{DDC9B51F-594A-41BF-BA5E-9B426A6F4FBE}"/>
              </a:ext>
            </a:extLst>
          </p:cNvPr>
          <p:cNvSpPr>
            <a:spLocks noGrp="1" noChangeArrowheads="1"/>
          </p:cNvSpPr>
          <p:nvPr>
            <p:ph type="body" idx="1"/>
          </p:nvPr>
        </p:nvSpPr>
        <p:spPr/>
        <p:txBody>
          <a:bodyPr/>
          <a:lstStyle/>
          <a:p>
            <a:pPr>
              <a:buFontTx/>
              <a:buNone/>
            </a:pPr>
            <a:r>
              <a:rPr lang="en-US" altLang="en-US" dirty="0"/>
              <a:t>Simple example of resource allocation</a:t>
            </a:r>
          </a:p>
          <a:p>
            <a:pPr>
              <a:buFontTx/>
              <a:buNone/>
            </a:pPr>
            <a:r>
              <a:rPr lang="en-US" altLang="en-US" dirty="0"/>
              <a:t>Consider </a:t>
            </a:r>
            <a:r>
              <a:rPr lang="en-US" altLang="en-US" dirty="0">
                <a:solidFill>
                  <a:srgbClr val="1E8519"/>
                </a:solidFill>
              </a:rPr>
              <a:t>N</a:t>
            </a:r>
            <a:r>
              <a:rPr lang="en-US" altLang="en-US" dirty="0"/>
              <a:t> best-effort, long-lived flows sharing the Internet</a:t>
            </a:r>
          </a:p>
          <a:p>
            <a:pPr>
              <a:buFontTx/>
              <a:buNone/>
            </a:pPr>
            <a:r>
              <a:rPr lang="en-US" altLang="en-US" dirty="0"/>
              <a:t>Each flow only cares about its bandwidth allocation</a:t>
            </a:r>
          </a:p>
          <a:p>
            <a:pPr>
              <a:buFontTx/>
              <a:buNone/>
            </a:pPr>
            <a:r>
              <a:rPr lang="en-US" altLang="en-US" dirty="0">
                <a:solidFill>
                  <a:srgbClr val="1E8519"/>
                </a:solidFill>
              </a:rPr>
              <a:t>x</a:t>
            </a:r>
            <a:r>
              <a:rPr lang="en-US" altLang="en-US" baseline="-25000" dirty="0">
                <a:solidFill>
                  <a:srgbClr val="1E8519"/>
                </a:solidFill>
              </a:rPr>
              <a:t>i</a:t>
            </a:r>
            <a:r>
              <a:rPr lang="en-US" altLang="en-US" dirty="0">
                <a:solidFill>
                  <a:srgbClr val="1E8519"/>
                </a:solidFill>
              </a:rPr>
              <a:t> =</a:t>
            </a:r>
            <a:r>
              <a:rPr lang="en-US" altLang="en-US" dirty="0"/>
              <a:t> bandwidth allocated to the </a:t>
            </a:r>
            <a:r>
              <a:rPr lang="en-US" altLang="en-US" dirty="0" err="1">
                <a:solidFill>
                  <a:srgbClr val="1E8519"/>
                </a:solidFill>
              </a:rPr>
              <a:t>i</a:t>
            </a:r>
            <a:r>
              <a:rPr lang="en-US" altLang="en-US" dirty="0" err="1"/>
              <a:t>-th</a:t>
            </a:r>
            <a:r>
              <a:rPr lang="en-US" altLang="en-US" dirty="0"/>
              <a:t> flow</a:t>
            </a:r>
          </a:p>
          <a:p>
            <a:pPr>
              <a:buFontTx/>
              <a:buNone/>
            </a:pPr>
            <a:r>
              <a:rPr lang="en-US" altLang="en-US" dirty="0"/>
              <a:t>TCP: Additive Increase Multiplicative Decrease</a:t>
            </a:r>
          </a:p>
        </p:txBody>
      </p:sp>
      <p:grpSp>
        <p:nvGrpSpPr>
          <p:cNvPr id="257028" name="Group 4">
            <a:extLst>
              <a:ext uri="{FF2B5EF4-FFF2-40B4-BE49-F238E27FC236}">
                <a16:creationId xmlns:a16="http://schemas.microsoft.com/office/drawing/2014/main" id="{C552DE6F-50FB-45EE-A7F7-17C911D5DB5B}"/>
              </a:ext>
            </a:extLst>
          </p:cNvPr>
          <p:cNvGrpSpPr>
            <a:grpSpLocks/>
          </p:cNvGrpSpPr>
          <p:nvPr/>
        </p:nvGrpSpPr>
        <p:grpSpPr bwMode="auto">
          <a:xfrm>
            <a:off x="1644650" y="3824288"/>
            <a:ext cx="3917950" cy="2119312"/>
            <a:chOff x="715" y="1889"/>
            <a:chExt cx="3807" cy="2095"/>
          </a:xfrm>
        </p:grpSpPr>
        <p:sp>
          <p:nvSpPr>
            <p:cNvPr id="257029" name="Freeform 5">
              <a:extLst>
                <a:ext uri="{FF2B5EF4-FFF2-40B4-BE49-F238E27FC236}">
                  <a16:creationId xmlns:a16="http://schemas.microsoft.com/office/drawing/2014/main" id="{5CACE575-8E6B-4376-A3EC-AA18715514D7}"/>
                </a:ext>
              </a:extLst>
            </p:cNvPr>
            <p:cNvSpPr>
              <a:spLocks/>
            </p:cNvSpPr>
            <p:nvPr/>
          </p:nvSpPr>
          <p:spPr bwMode="auto">
            <a:xfrm>
              <a:off x="1114" y="2832"/>
              <a:ext cx="3408" cy="1152"/>
            </a:xfrm>
            <a:custGeom>
              <a:avLst/>
              <a:gdLst>
                <a:gd name="T0" fmla="*/ 0 w 2976"/>
                <a:gd name="T1" fmla="*/ 0 h 960"/>
                <a:gd name="T2" fmla="*/ 0 w 2976"/>
                <a:gd name="T3" fmla="*/ 960 h 960"/>
                <a:gd name="T4" fmla="*/ 2976 w 2976"/>
                <a:gd name="T5" fmla="*/ 960 h 960"/>
              </a:gdLst>
              <a:ahLst/>
              <a:cxnLst>
                <a:cxn ang="0">
                  <a:pos x="T0" y="T1"/>
                </a:cxn>
                <a:cxn ang="0">
                  <a:pos x="T2" y="T3"/>
                </a:cxn>
                <a:cxn ang="0">
                  <a:pos x="T4" y="T5"/>
                </a:cxn>
              </a:cxnLst>
              <a:rect l="0" t="0" r="r" b="b"/>
              <a:pathLst>
                <a:path w="2976" h="960">
                  <a:moveTo>
                    <a:pt x="0" y="0"/>
                  </a:moveTo>
                  <a:lnTo>
                    <a:pt x="0" y="960"/>
                  </a:lnTo>
                  <a:lnTo>
                    <a:pt x="2976" y="960"/>
                  </a:lnTo>
                </a:path>
              </a:pathLst>
            </a:custGeom>
            <a:noFill/>
            <a:ln w="12700" cmpd="sng">
              <a:solidFill>
                <a:schemeClr val="tx1"/>
              </a:solidFill>
              <a:round/>
              <a:headEnd type="triangle" w="med" len="med"/>
              <a:tailEnd type="triangl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nvGrpSpPr>
            <p:cNvPr id="257030" name="Group 6">
              <a:extLst>
                <a:ext uri="{FF2B5EF4-FFF2-40B4-BE49-F238E27FC236}">
                  <a16:creationId xmlns:a16="http://schemas.microsoft.com/office/drawing/2014/main" id="{D729D7D5-C309-4EE1-BBA9-F178BE177895}"/>
                </a:ext>
              </a:extLst>
            </p:cNvPr>
            <p:cNvGrpSpPr>
              <a:grpSpLocks/>
            </p:cNvGrpSpPr>
            <p:nvPr/>
          </p:nvGrpSpPr>
          <p:grpSpPr bwMode="auto">
            <a:xfrm>
              <a:off x="1354" y="3072"/>
              <a:ext cx="2880" cy="432"/>
              <a:chOff x="1632" y="2832"/>
              <a:chExt cx="2880" cy="432"/>
            </a:xfrm>
          </p:grpSpPr>
          <p:grpSp>
            <p:nvGrpSpPr>
              <p:cNvPr id="257031" name="Group 7">
                <a:extLst>
                  <a:ext uri="{FF2B5EF4-FFF2-40B4-BE49-F238E27FC236}">
                    <a16:creationId xmlns:a16="http://schemas.microsoft.com/office/drawing/2014/main" id="{800363F7-5EAE-48A7-AAF3-C9C2F154DEEF}"/>
                  </a:ext>
                </a:extLst>
              </p:cNvPr>
              <p:cNvGrpSpPr>
                <a:grpSpLocks/>
              </p:cNvGrpSpPr>
              <p:nvPr/>
            </p:nvGrpSpPr>
            <p:grpSpPr bwMode="auto">
              <a:xfrm>
                <a:off x="1632" y="2832"/>
                <a:ext cx="720" cy="432"/>
                <a:chOff x="1632" y="2832"/>
                <a:chExt cx="720" cy="432"/>
              </a:xfrm>
            </p:grpSpPr>
            <p:sp>
              <p:nvSpPr>
                <p:cNvPr id="257032" name="Freeform 8">
                  <a:extLst>
                    <a:ext uri="{FF2B5EF4-FFF2-40B4-BE49-F238E27FC236}">
                      <a16:creationId xmlns:a16="http://schemas.microsoft.com/office/drawing/2014/main" id="{7278FD7B-B0D9-4237-A321-620B501C4CE6}"/>
                    </a:ext>
                  </a:extLst>
                </p:cNvPr>
                <p:cNvSpPr>
                  <a:spLocks/>
                </p:cNvSpPr>
                <p:nvPr/>
              </p:nvSpPr>
              <p:spPr bwMode="auto">
                <a:xfrm>
                  <a:off x="1632" y="2832"/>
                  <a:ext cx="672" cy="432"/>
                </a:xfrm>
                <a:custGeom>
                  <a:avLst/>
                  <a:gdLst>
                    <a:gd name="T0" fmla="*/ 0 w 480"/>
                    <a:gd name="T1" fmla="*/ 528 h 528"/>
                    <a:gd name="T2" fmla="*/ 144 w 480"/>
                    <a:gd name="T3" fmla="*/ 288 h 528"/>
                    <a:gd name="T4" fmla="*/ 336 w 480"/>
                    <a:gd name="T5" fmla="*/ 96 h 528"/>
                    <a:gd name="T6" fmla="*/ 480 w 480"/>
                    <a:gd name="T7" fmla="*/ 0 h 528"/>
                  </a:gdLst>
                  <a:ahLst/>
                  <a:cxnLst>
                    <a:cxn ang="0">
                      <a:pos x="T0" y="T1"/>
                    </a:cxn>
                    <a:cxn ang="0">
                      <a:pos x="T2" y="T3"/>
                    </a:cxn>
                    <a:cxn ang="0">
                      <a:pos x="T4" y="T5"/>
                    </a:cxn>
                    <a:cxn ang="0">
                      <a:pos x="T6" y="T7"/>
                    </a:cxn>
                  </a:cxnLst>
                  <a:rect l="0" t="0" r="r" b="b"/>
                  <a:pathLst>
                    <a:path w="480" h="528">
                      <a:moveTo>
                        <a:pt x="0" y="528"/>
                      </a:moveTo>
                      <a:cubicBezTo>
                        <a:pt x="44" y="444"/>
                        <a:pt x="88" y="360"/>
                        <a:pt x="144" y="288"/>
                      </a:cubicBezTo>
                      <a:cubicBezTo>
                        <a:pt x="200" y="216"/>
                        <a:pt x="280" y="144"/>
                        <a:pt x="336" y="96"/>
                      </a:cubicBezTo>
                      <a:cubicBezTo>
                        <a:pt x="392" y="48"/>
                        <a:pt x="436" y="24"/>
                        <a:pt x="480" y="0"/>
                      </a:cubicBezTo>
                    </a:path>
                  </a:pathLst>
                </a:custGeom>
                <a:noFill/>
                <a:ln w="19050" cmpd="sng">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57033" name="Line 9">
                  <a:extLst>
                    <a:ext uri="{FF2B5EF4-FFF2-40B4-BE49-F238E27FC236}">
                      <a16:creationId xmlns:a16="http://schemas.microsoft.com/office/drawing/2014/main" id="{E30577A5-B7D1-48D2-BCC0-7A74EA00BF50}"/>
                    </a:ext>
                  </a:extLst>
                </p:cNvPr>
                <p:cNvSpPr>
                  <a:spLocks noChangeShapeType="1"/>
                </p:cNvSpPr>
                <p:nvPr/>
              </p:nvSpPr>
              <p:spPr bwMode="auto">
                <a:xfrm>
                  <a:off x="2304" y="2832"/>
                  <a:ext cx="48" cy="432"/>
                </a:xfrm>
                <a:prstGeom prst="line">
                  <a:avLst/>
                </a:prstGeom>
                <a:noFill/>
                <a:ln w="1905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grpSp>
            <p:nvGrpSpPr>
              <p:cNvPr id="257034" name="Group 10">
                <a:extLst>
                  <a:ext uri="{FF2B5EF4-FFF2-40B4-BE49-F238E27FC236}">
                    <a16:creationId xmlns:a16="http://schemas.microsoft.com/office/drawing/2014/main" id="{3B7C80A3-1CAD-4552-9512-3D6FAE216E67}"/>
                  </a:ext>
                </a:extLst>
              </p:cNvPr>
              <p:cNvGrpSpPr>
                <a:grpSpLocks/>
              </p:cNvGrpSpPr>
              <p:nvPr/>
            </p:nvGrpSpPr>
            <p:grpSpPr bwMode="auto">
              <a:xfrm>
                <a:off x="2352" y="2832"/>
                <a:ext cx="720" cy="432"/>
                <a:chOff x="1632" y="2832"/>
                <a:chExt cx="720" cy="432"/>
              </a:xfrm>
            </p:grpSpPr>
            <p:sp>
              <p:nvSpPr>
                <p:cNvPr id="257035" name="Freeform 11">
                  <a:extLst>
                    <a:ext uri="{FF2B5EF4-FFF2-40B4-BE49-F238E27FC236}">
                      <a16:creationId xmlns:a16="http://schemas.microsoft.com/office/drawing/2014/main" id="{65F5BFAA-CFF2-4176-8753-D3EFD8A31506}"/>
                    </a:ext>
                  </a:extLst>
                </p:cNvPr>
                <p:cNvSpPr>
                  <a:spLocks/>
                </p:cNvSpPr>
                <p:nvPr/>
              </p:nvSpPr>
              <p:spPr bwMode="auto">
                <a:xfrm>
                  <a:off x="1632" y="2832"/>
                  <a:ext cx="672" cy="432"/>
                </a:xfrm>
                <a:custGeom>
                  <a:avLst/>
                  <a:gdLst>
                    <a:gd name="T0" fmla="*/ 0 w 480"/>
                    <a:gd name="T1" fmla="*/ 528 h 528"/>
                    <a:gd name="T2" fmla="*/ 144 w 480"/>
                    <a:gd name="T3" fmla="*/ 288 h 528"/>
                    <a:gd name="T4" fmla="*/ 336 w 480"/>
                    <a:gd name="T5" fmla="*/ 96 h 528"/>
                    <a:gd name="T6" fmla="*/ 480 w 480"/>
                    <a:gd name="T7" fmla="*/ 0 h 528"/>
                  </a:gdLst>
                  <a:ahLst/>
                  <a:cxnLst>
                    <a:cxn ang="0">
                      <a:pos x="T0" y="T1"/>
                    </a:cxn>
                    <a:cxn ang="0">
                      <a:pos x="T2" y="T3"/>
                    </a:cxn>
                    <a:cxn ang="0">
                      <a:pos x="T4" y="T5"/>
                    </a:cxn>
                    <a:cxn ang="0">
                      <a:pos x="T6" y="T7"/>
                    </a:cxn>
                  </a:cxnLst>
                  <a:rect l="0" t="0" r="r" b="b"/>
                  <a:pathLst>
                    <a:path w="480" h="528">
                      <a:moveTo>
                        <a:pt x="0" y="528"/>
                      </a:moveTo>
                      <a:cubicBezTo>
                        <a:pt x="44" y="444"/>
                        <a:pt x="88" y="360"/>
                        <a:pt x="144" y="288"/>
                      </a:cubicBezTo>
                      <a:cubicBezTo>
                        <a:pt x="200" y="216"/>
                        <a:pt x="280" y="144"/>
                        <a:pt x="336" y="96"/>
                      </a:cubicBezTo>
                      <a:cubicBezTo>
                        <a:pt x="392" y="48"/>
                        <a:pt x="436" y="24"/>
                        <a:pt x="480" y="0"/>
                      </a:cubicBezTo>
                    </a:path>
                  </a:pathLst>
                </a:custGeom>
                <a:noFill/>
                <a:ln w="19050" cmpd="sng">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57036" name="Line 12">
                  <a:extLst>
                    <a:ext uri="{FF2B5EF4-FFF2-40B4-BE49-F238E27FC236}">
                      <a16:creationId xmlns:a16="http://schemas.microsoft.com/office/drawing/2014/main" id="{771F3095-A320-4554-A83F-F288E3B1CB81}"/>
                    </a:ext>
                  </a:extLst>
                </p:cNvPr>
                <p:cNvSpPr>
                  <a:spLocks noChangeShapeType="1"/>
                </p:cNvSpPr>
                <p:nvPr/>
              </p:nvSpPr>
              <p:spPr bwMode="auto">
                <a:xfrm>
                  <a:off x="2304" y="2832"/>
                  <a:ext cx="48" cy="432"/>
                </a:xfrm>
                <a:prstGeom prst="line">
                  <a:avLst/>
                </a:prstGeom>
                <a:noFill/>
                <a:ln w="1905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grpSp>
            <p:nvGrpSpPr>
              <p:cNvPr id="257037" name="Group 13">
                <a:extLst>
                  <a:ext uri="{FF2B5EF4-FFF2-40B4-BE49-F238E27FC236}">
                    <a16:creationId xmlns:a16="http://schemas.microsoft.com/office/drawing/2014/main" id="{CB6AC642-9581-40ED-98CC-34C7F3331B9E}"/>
                  </a:ext>
                </a:extLst>
              </p:cNvPr>
              <p:cNvGrpSpPr>
                <a:grpSpLocks/>
              </p:cNvGrpSpPr>
              <p:nvPr/>
            </p:nvGrpSpPr>
            <p:grpSpPr bwMode="auto">
              <a:xfrm>
                <a:off x="3072" y="2832"/>
                <a:ext cx="720" cy="432"/>
                <a:chOff x="1632" y="2832"/>
                <a:chExt cx="720" cy="432"/>
              </a:xfrm>
            </p:grpSpPr>
            <p:sp>
              <p:nvSpPr>
                <p:cNvPr id="257038" name="Freeform 14">
                  <a:extLst>
                    <a:ext uri="{FF2B5EF4-FFF2-40B4-BE49-F238E27FC236}">
                      <a16:creationId xmlns:a16="http://schemas.microsoft.com/office/drawing/2014/main" id="{C1DAF22B-E0BC-45C8-971B-37DECDD03EF2}"/>
                    </a:ext>
                  </a:extLst>
                </p:cNvPr>
                <p:cNvSpPr>
                  <a:spLocks/>
                </p:cNvSpPr>
                <p:nvPr/>
              </p:nvSpPr>
              <p:spPr bwMode="auto">
                <a:xfrm>
                  <a:off x="1632" y="2832"/>
                  <a:ext cx="672" cy="432"/>
                </a:xfrm>
                <a:custGeom>
                  <a:avLst/>
                  <a:gdLst>
                    <a:gd name="T0" fmla="*/ 0 w 480"/>
                    <a:gd name="T1" fmla="*/ 528 h 528"/>
                    <a:gd name="T2" fmla="*/ 144 w 480"/>
                    <a:gd name="T3" fmla="*/ 288 h 528"/>
                    <a:gd name="T4" fmla="*/ 336 w 480"/>
                    <a:gd name="T5" fmla="*/ 96 h 528"/>
                    <a:gd name="T6" fmla="*/ 480 w 480"/>
                    <a:gd name="T7" fmla="*/ 0 h 528"/>
                  </a:gdLst>
                  <a:ahLst/>
                  <a:cxnLst>
                    <a:cxn ang="0">
                      <a:pos x="T0" y="T1"/>
                    </a:cxn>
                    <a:cxn ang="0">
                      <a:pos x="T2" y="T3"/>
                    </a:cxn>
                    <a:cxn ang="0">
                      <a:pos x="T4" y="T5"/>
                    </a:cxn>
                    <a:cxn ang="0">
                      <a:pos x="T6" y="T7"/>
                    </a:cxn>
                  </a:cxnLst>
                  <a:rect l="0" t="0" r="r" b="b"/>
                  <a:pathLst>
                    <a:path w="480" h="528">
                      <a:moveTo>
                        <a:pt x="0" y="528"/>
                      </a:moveTo>
                      <a:cubicBezTo>
                        <a:pt x="44" y="444"/>
                        <a:pt x="88" y="360"/>
                        <a:pt x="144" y="288"/>
                      </a:cubicBezTo>
                      <a:cubicBezTo>
                        <a:pt x="200" y="216"/>
                        <a:pt x="280" y="144"/>
                        <a:pt x="336" y="96"/>
                      </a:cubicBezTo>
                      <a:cubicBezTo>
                        <a:pt x="392" y="48"/>
                        <a:pt x="436" y="24"/>
                        <a:pt x="480" y="0"/>
                      </a:cubicBezTo>
                    </a:path>
                  </a:pathLst>
                </a:custGeom>
                <a:noFill/>
                <a:ln w="19050" cmpd="sng">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57039" name="Line 15">
                  <a:extLst>
                    <a:ext uri="{FF2B5EF4-FFF2-40B4-BE49-F238E27FC236}">
                      <a16:creationId xmlns:a16="http://schemas.microsoft.com/office/drawing/2014/main" id="{D744F757-2508-48E2-ABC2-6E58785F5128}"/>
                    </a:ext>
                  </a:extLst>
                </p:cNvPr>
                <p:cNvSpPr>
                  <a:spLocks noChangeShapeType="1"/>
                </p:cNvSpPr>
                <p:nvPr/>
              </p:nvSpPr>
              <p:spPr bwMode="auto">
                <a:xfrm>
                  <a:off x="2304" y="2832"/>
                  <a:ext cx="48" cy="432"/>
                </a:xfrm>
                <a:prstGeom prst="line">
                  <a:avLst/>
                </a:prstGeom>
                <a:noFill/>
                <a:ln w="1905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grpSp>
            <p:nvGrpSpPr>
              <p:cNvPr id="257040" name="Group 16">
                <a:extLst>
                  <a:ext uri="{FF2B5EF4-FFF2-40B4-BE49-F238E27FC236}">
                    <a16:creationId xmlns:a16="http://schemas.microsoft.com/office/drawing/2014/main" id="{652EDCE3-DB26-496D-8650-72C38C8B6B9F}"/>
                  </a:ext>
                </a:extLst>
              </p:cNvPr>
              <p:cNvGrpSpPr>
                <a:grpSpLocks/>
              </p:cNvGrpSpPr>
              <p:nvPr/>
            </p:nvGrpSpPr>
            <p:grpSpPr bwMode="auto">
              <a:xfrm>
                <a:off x="3792" y="2832"/>
                <a:ext cx="720" cy="432"/>
                <a:chOff x="1632" y="2832"/>
                <a:chExt cx="720" cy="432"/>
              </a:xfrm>
            </p:grpSpPr>
            <p:sp>
              <p:nvSpPr>
                <p:cNvPr id="257041" name="Freeform 17">
                  <a:extLst>
                    <a:ext uri="{FF2B5EF4-FFF2-40B4-BE49-F238E27FC236}">
                      <a16:creationId xmlns:a16="http://schemas.microsoft.com/office/drawing/2014/main" id="{BD6AD367-3C93-4C56-9708-4B46336BE1C5}"/>
                    </a:ext>
                  </a:extLst>
                </p:cNvPr>
                <p:cNvSpPr>
                  <a:spLocks/>
                </p:cNvSpPr>
                <p:nvPr/>
              </p:nvSpPr>
              <p:spPr bwMode="auto">
                <a:xfrm>
                  <a:off x="1632" y="2832"/>
                  <a:ext cx="672" cy="432"/>
                </a:xfrm>
                <a:custGeom>
                  <a:avLst/>
                  <a:gdLst>
                    <a:gd name="T0" fmla="*/ 0 w 480"/>
                    <a:gd name="T1" fmla="*/ 528 h 528"/>
                    <a:gd name="T2" fmla="*/ 144 w 480"/>
                    <a:gd name="T3" fmla="*/ 288 h 528"/>
                    <a:gd name="T4" fmla="*/ 336 w 480"/>
                    <a:gd name="T5" fmla="*/ 96 h 528"/>
                    <a:gd name="T6" fmla="*/ 480 w 480"/>
                    <a:gd name="T7" fmla="*/ 0 h 528"/>
                  </a:gdLst>
                  <a:ahLst/>
                  <a:cxnLst>
                    <a:cxn ang="0">
                      <a:pos x="T0" y="T1"/>
                    </a:cxn>
                    <a:cxn ang="0">
                      <a:pos x="T2" y="T3"/>
                    </a:cxn>
                    <a:cxn ang="0">
                      <a:pos x="T4" y="T5"/>
                    </a:cxn>
                    <a:cxn ang="0">
                      <a:pos x="T6" y="T7"/>
                    </a:cxn>
                  </a:cxnLst>
                  <a:rect l="0" t="0" r="r" b="b"/>
                  <a:pathLst>
                    <a:path w="480" h="528">
                      <a:moveTo>
                        <a:pt x="0" y="528"/>
                      </a:moveTo>
                      <a:cubicBezTo>
                        <a:pt x="44" y="444"/>
                        <a:pt x="88" y="360"/>
                        <a:pt x="144" y="288"/>
                      </a:cubicBezTo>
                      <a:cubicBezTo>
                        <a:pt x="200" y="216"/>
                        <a:pt x="280" y="144"/>
                        <a:pt x="336" y="96"/>
                      </a:cubicBezTo>
                      <a:cubicBezTo>
                        <a:pt x="392" y="48"/>
                        <a:pt x="436" y="24"/>
                        <a:pt x="480" y="0"/>
                      </a:cubicBezTo>
                    </a:path>
                  </a:pathLst>
                </a:custGeom>
                <a:noFill/>
                <a:ln w="19050" cmpd="sng">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57042" name="Line 18">
                  <a:extLst>
                    <a:ext uri="{FF2B5EF4-FFF2-40B4-BE49-F238E27FC236}">
                      <a16:creationId xmlns:a16="http://schemas.microsoft.com/office/drawing/2014/main" id="{C91732E6-6559-482B-BF39-AB770BBB8602}"/>
                    </a:ext>
                  </a:extLst>
                </p:cNvPr>
                <p:cNvSpPr>
                  <a:spLocks noChangeShapeType="1"/>
                </p:cNvSpPr>
                <p:nvPr/>
              </p:nvSpPr>
              <p:spPr bwMode="auto">
                <a:xfrm>
                  <a:off x="2304" y="2832"/>
                  <a:ext cx="48" cy="432"/>
                </a:xfrm>
                <a:prstGeom prst="line">
                  <a:avLst/>
                </a:prstGeom>
                <a:noFill/>
                <a:ln w="1905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grpSp>
        <p:sp>
          <p:nvSpPr>
            <p:cNvPr id="257043" name="Line 19">
              <a:extLst>
                <a:ext uri="{FF2B5EF4-FFF2-40B4-BE49-F238E27FC236}">
                  <a16:creationId xmlns:a16="http://schemas.microsoft.com/office/drawing/2014/main" id="{589A73B1-519D-49FC-A1F2-B804E057C653}"/>
                </a:ext>
              </a:extLst>
            </p:cNvPr>
            <p:cNvSpPr>
              <a:spLocks noChangeShapeType="1"/>
            </p:cNvSpPr>
            <p:nvPr/>
          </p:nvSpPr>
          <p:spPr bwMode="auto">
            <a:xfrm>
              <a:off x="1018" y="3072"/>
              <a:ext cx="1008" cy="0"/>
            </a:xfrm>
            <a:prstGeom prst="line">
              <a:avLst/>
            </a:prstGeom>
            <a:noFill/>
            <a:ln w="9525" cap="rnd">
              <a:solidFill>
                <a:schemeClr val="tx1"/>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57044" name="Line 20">
              <a:extLst>
                <a:ext uri="{FF2B5EF4-FFF2-40B4-BE49-F238E27FC236}">
                  <a16:creationId xmlns:a16="http://schemas.microsoft.com/office/drawing/2014/main" id="{879D6BAB-3E36-4C01-90BE-090822303C08}"/>
                </a:ext>
              </a:extLst>
            </p:cNvPr>
            <p:cNvSpPr>
              <a:spLocks noChangeShapeType="1"/>
            </p:cNvSpPr>
            <p:nvPr/>
          </p:nvSpPr>
          <p:spPr bwMode="auto">
            <a:xfrm>
              <a:off x="1018" y="3504"/>
              <a:ext cx="1056" cy="0"/>
            </a:xfrm>
            <a:prstGeom prst="line">
              <a:avLst/>
            </a:prstGeom>
            <a:noFill/>
            <a:ln w="9525" cap="rnd">
              <a:solidFill>
                <a:schemeClr val="tx1"/>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aphicFrame>
          <p:nvGraphicFramePr>
            <p:cNvPr id="257045" name="Object 21">
              <a:extLst>
                <a:ext uri="{FF2B5EF4-FFF2-40B4-BE49-F238E27FC236}">
                  <a16:creationId xmlns:a16="http://schemas.microsoft.com/office/drawing/2014/main" id="{1A34691D-A5D9-49ED-9CBC-05885E08020C}"/>
                </a:ext>
              </a:extLst>
            </p:cNvPr>
            <p:cNvGraphicFramePr>
              <a:graphicFrameLocks noChangeAspect="1"/>
            </p:cNvGraphicFramePr>
            <p:nvPr/>
          </p:nvGraphicFramePr>
          <p:xfrm>
            <a:off x="715" y="2987"/>
            <a:ext cx="303" cy="218"/>
          </p:xfrm>
          <a:graphic>
            <a:graphicData uri="http://schemas.openxmlformats.org/presentationml/2006/ole">
              <mc:AlternateContent xmlns:mc="http://schemas.openxmlformats.org/markup-compatibility/2006">
                <mc:Choice xmlns:v="urn:schemas-microsoft-com:vml" Requires="v">
                  <p:oleObj spid="_x0000_s257156" name="Equation" r:id="rId4" imgW="317160" imgH="228600" progId="Equation.3">
                    <p:embed/>
                  </p:oleObj>
                </mc:Choice>
                <mc:Fallback>
                  <p:oleObj name="Equation" r:id="rId4" imgW="317160" imgH="228600" progId="Equation.3">
                    <p:embed/>
                    <p:pic>
                      <p:nvPicPr>
                        <p:cNvPr id="0" name="Object 2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15" y="2987"/>
                          <a:ext cx="303" cy="2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57046" name="Object 22">
              <a:extLst>
                <a:ext uri="{FF2B5EF4-FFF2-40B4-BE49-F238E27FC236}">
                  <a16:creationId xmlns:a16="http://schemas.microsoft.com/office/drawing/2014/main" id="{E5E8D368-3410-468D-B17A-48FACA0C9979}"/>
                </a:ext>
              </a:extLst>
            </p:cNvPr>
            <p:cNvGraphicFramePr>
              <a:graphicFrameLocks noChangeAspect="1"/>
            </p:cNvGraphicFramePr>
            <p:nvPr/>
          </p:nvGraphicFramePr>
          <p:xfrm>
            <a:off x="715" y="3312"/>
            <a:ext cx="303" cy="336"/>
          </p:xfrm>
          <a:graphic>
            <a:graphicData uri="http://schemas.openxmlformats.org/presentationml/2006/ole">
              <mc:AlternateContent xmlns:mc="http://schemas.openxmlformats.org/markup-compatibility/2006">
                <mc:Choice xmlns:v="urn:schemas-microsoft-com:vml" Requires="v">
                  <p:oleObj spid="_x0000_s257157" name="Equation" r:id="rId6" imgW="355320" imgH="393480" progId="Equation.3">
                    <p:embed/>
                  </p:oleObj>
                </mc:Choice>
                <mc:Fallback>
                  <p:oleObj name="Equation" r:id="rId6" imgW="355320" imgH="393480" progId="Equation.3">
                    <p:embed/>
                    <p:pic>
                      <p:nvPicPr>
                        <p:cNvPr id="0" name="Object 2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15" y="3312"/>
                          <a:ext cx="303" cy="33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257047" name="Text Box 23">
              <a:extLst>
                <a:ext uri="{FF2B5EF4-FFF2-40B4-BE49-F238E27FC236}">
                  <a16:creationId xmlns:a16="http://schemas.microsoft.com/office/drawing/2014/main" id="{F13E8121-6317-4E74-B330-D7BE5B4B2453}"/>
                </a:ext>
              </a:extLst>
            </p:cNvPr>
            <p:cNvSpPr txBox="1">
              <a:spLocks noChangeArrowheads="1"/>
            </p:cNvSpPr>
            <p:nvPr/>
          </p:nvSpPr>
          <p:spPr bwMode="auto">
            <a:xfrm>
              <a:off x="3439" y="2892"/>
              <a:ext cx="241" cy="3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spcBef>
                  <a:spcPct val="0"/>
                </a:spcBef>
                <a:buFontTx/>
                <a:buNone/>
              </a:pPr>
              <a:r>
                <a:rPr lang="en-US" altLang="en-US" sz="1800" i="1"/>
                <a:t>t</a:t>
              </a:r>
            </a:p>
          </p:txBody>
        </p:sp>
        <p:sp>
          <p:nvSpPr>
            <p:cNvPr id="257048" name="Text Box 24">
              <a:extLst>
                <a:ext uri="{FF2B5EF4-FFF2-40B4-BE49-F238E27FC236}">
                  <a16:creationId xmlns:a16="http://schemas.microsoft.com/office/drawing/2014/main" id="{42AE7DD0-8D63-4AC6-ACEA-FCB7ECC97CBE}"/>
                </a:ext>
              </a:extLst>
            </p:cNvPr>
            <p:cNvSpPr txBox="1">
              <a:spLocks noChangeArrowheads="1"/>
            </p:cNvSpPr>
            <p:nvPr/>
          </p:nvSpPr>
          <p:spPr bwMode="auto">
            <a:xfrm>
              <a:off x="954" y="1889"/>
              <a:ext cx="1345" cy="3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spcBef>
                  <a:spcPct val="0"/>
                </a:spcBef>
                <a:buFontTx/>
                <a:buNone/>
              </a:pPr>
              <a:r>
                <a:rPr lang="en-US" altLang="en-US" sz="1800">
                  <a:solidFill>
                    <a:srgbClr val="FF0000"/>
                  </a:solidFill>
                </a:rPr>
                <a:t>Window size</a:t>
              </a:r>
            </a:p>
          </p:txBody>
        </p:sp>
        <p:sp>
          <p:nvSpPr>
            <p:cNvPr id="257049" name="Line 25">
              <a:extLst>
                <a:ext uri="{FF2B5EF4-FFF2-40B4-BE49-F238E27FC236}">
                  <a16:creationId xmlns:a16="http://schemas.microsoft.com/office/drawing/2014/main" id="{8DDFEB52-03C2-48F2-B550-100D0388B490}"/>
                </a:ext>
              </a:extLst>
            </p:cNvPr>
            <p:cNvSpPr>
              <a:spLocks noChangeShapeType="1"/>
            </p:cNvSpPr>
            <p:nvPr/>
          </p:nvSpPr>
          <p:spPr bwMode="auto">
            <a:xfrm>
              <a:off x="1642" y="2987"/>
              <a:ext cx="384" cy="98"/>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58EF14CF-3679-4D65-A0D3-31314DFD3593}"/>
              </a:ext>
            </a:extLst>
          </p:cNvPr>
          <p:cNvSpPr>
            <a:spLocks noGrp="1"/>
          </p:cNvSpPr>
          <p:nvPr>
            <p:ph type="dt" sz="half" idx="10"/>
          </p:nvPr>
        </p:nvSpPr>
        <p:spPr/>
        <p:txBody>
          <a:bodyPr/>
          <a:lstStyle/>
          <a:p>
            <a:fld id="{0AA06FF9-0B5F-4866-9AC1-CE15D4685DFC}" type="datetime1">
              <a:rPr lang="en-US" altLang="en-US"/>
              <a:pPr/>
              <a:t>3/9/2020</a:t>
            </a:fld>
            <a:endParaRPr lang="en-US" altLang="en-US"/>
          </a:p>
        </p:txBody>
      </p:sp>
      <p:sp>
        <p:nvSpPr>
          <p:cNvPr id="5" name="Footer Placeholder 4">
            <a:extLst>
              <a:ext uri="{FF2B5EF4-FFF2-40B4-BE49-F238E27FC236}">
                <a16:creationId xmlns:a16="http://schemas.microsoft.com/office/drawing/2014/main" id="{12D698DA-2530-4482-9D8C-E8564A12C06F}"/>
              </a:ext>
            </a:extLst>
          </p:cNvPr>
          <p:cNvSpPr>
            <a:spLocks noGrp="1"/>
          </p:cNvSpPr>
          <p:nvPr>
            <p:ph type="ftr" sz="quarter" idx="11"/>
          </p:nvPr>
        </p:nvSpPr>
        <p:spPr/>
        <p:txBody>
          <a:bodyPr/>
          <a:lstStyle/>
          <a:p>
            <a:r>
              <a:rPr lang="en-US" altLang="en-US"/>
              <a:t>ashishg@stanford.edu</a:t>
            </a:r>
          </a:p>
        </p:txBody>
      </p:sp>
      <p:sp>
        <p:nvSpPr>
          <p:cNvPr id="6" name="Slide Number Placeholder 5">
            <a:extLst>
              <a:ext uri="{FF2B5EF4-FFF2-40B4-BE49-F238E27FC236}">
                <a16:creationId xmlns:a16="http://schemas.microsoft.com/office/drawing/2014/main" id="{ABD95240-3099-4E7B-95E4-45EC2D51460F}"/>
              </a:ext>
            </a:extLst>
          </p:cNvPr>
          <p:cNvSpPr>
            <a:spLocks noGrp="1"/>
          </p:cNvSpPr>
          <p:nvPr>
            <p:ph type="sldNum" sz="quarter" idx="12"/>
          </p:nvPr>
        </p:nvSpPr>
        <p:spPr/>
        <p:txBody>
          <a:bodyPr/>
          <a:lstStyle/>
          <a:p>
            <a:fld id="{E7F7EC5C-0509-4024-99D9-82D2A78E4200}" type="slidenum">
              <a:rPr lang="en-US" altLang="en-US"/>
              <a:pPr/>
              <a:t>8</a:t>
            </a:fld>
            <a:endParaRPr lang="en-US" altLang="en-US"/>
          </a:p>
        </p:txBody>
      </p:sp>
      <p:sp>
        <p:nvSpPr>
          <p:cNvPr id="252930" name="Rectangle 2">
            <a:extLst>
              <a:ext uri="{FF2B5EF4-FFF2-40B4-BE49-F238E27FC236}">
                <a16:creationId xmlns:a16="http://schemas.microsoft.com/office/drawing/2014/main" id="{E291EA11-A057-45AA-8A00-84BB9EF39232}"/>
              </a:ext>
            </a:extLst>
          </p:cNvPr>
          <p:cNvSpPr>
            <a:spLocks noGrp="1" noChangeArrowheads="1"/>
          </p:cNvSpPr>
          <p:nvPr>
            <p:ph type="title"/>
          </p:nvPr>
        </p:nvSpPr>
        <p:spPr/>
        <p:txBody>
          <a:bodyPr/>
          <a:lstStyle/>
          <a:p>
            <a:r>
              <a:rPr lang="en-US" altLang="en-US" dirty="0"/>
              <a:t>Primal-Dual approach to resource allocation</a:t>
            </a:r>
          </a:p>
        </p:txBody>
      </p:sp>
      <p:sp>
        <p:nvSpPr>
          <p:cNvPr id="252931" name="Rectangle 3">
            <a:extLst>
              <a:ext uri="{FF2B5EF4-FFF2-40B4-BE49-F238E27FC236}">
                <a16:creationId xmlns:a16="http://schemas.microsoft.com/office/drawing/2014/main" id="{A75C6A14-395C-4357-B189-43DB0C9A76C2}"/>
              </a:ext>
            </a:extLst>
          </p:cNvPr>
          <p:cNvSpPr>
            <a:spLocks noGrp="1" noChangeArrowheads="1"/>
          </p:cNvSpPr>
          <p:nvPr>
            <p:ph type="body" idx="1"/>
          </p:nvPr>
        </p:nvSpPr>
        <p:spPr/>
        <p:txBody>
          <a:bodyPr/>
          <a:lstStyle/>
          <a:p>
            <a:r>
              <a:rPr lang="en-US" altLang="en-US" sz="2400"/>
              <a:t>Constraints: Can not exceed capacity on any link</a:t>
            </a:r>
          </a:p>
          <a:p>
            <a:r>
              <a:rPr lang="en-US" altLang="en-US" sz="2400"/>
              <a:t>Convert </a:t>
            </a:r>
            <a:r>
              <a:rPr lang="en-US" altLang="en-US" sz="2400">
                <a:solidFill>
                  <a:srgbClr val="1E8519"/>
                </a:solidFill>
              </a:rPr>
              <a:t>0/1</a:t>
            </a:r>
            <a:r>
              <a:rPr lang="en-US" altLang="en-US" sz="2400"/>
              <a:t> capacity constraints into “smooth” costs</a:t>
            </a:r>
          </a:p>
          <a:p>
            <a:pPr lvl="1"/>
            <a:r>
              <a:rPr lang="en-US" altLang="en-US" sz="2000">
                <a:solidFill>
                  <a:srgbClr val="1E8519"/>
                </a:solidFill>
              </a:rPr>
              <a:t>p</a:t>
            </a:r>
            <a:r>
              <a:rPr lang="en-US" altLang="en-US" sz="2000" baseline="-25000">
                <a:solidFill>
                  <a:srgbClr val="1E8519"/>
                </a:solidFill>
              </a:rPr>
              <a:t>j</a:t>
            </a:r>
            <a:r>
              <a:rPr lang="en-US" altLang="en-US" sz="2000">
                <a:solidFill>
                  <a:srgbClr val="1E8519"/>
                </a:solidFill>
              </a:rPr>
              <a:t> =</a:t>
            </a:r>
            <a:r>
              <a:rPr lang="en-US" altLang="en-US" sz="2000"/>
              <a:t> price for link </a:t>
            </a:r>
            <a:r>
              <a:rPr lang="en-US" altLang="en-US" sz="2000">
                <a:solidFill>
                  <a:srgbClr val="1E8519"/>
                </a:solidFill>
              </a:rPr>
              <a:t>j</a:t>
            </a:r>
            <a:endParaRPr lang="en-US" altLang="en-US" sz="2000"/>
          </a:p>
          <a:p>
            <a:pPr lvl="1"/>
            <a:r>
              <a:rPr lang="en-US" altLang="en-US" sz="2000"/>
              <a:t>Artificial. Known variously as </a:t>
            </a:r>
            <a:r>
              <a:rPr lang="en-US" altLang="en-US" sz="2000">
                <a:solidFill>
                  <a:srgbClr val="CC0000"/>
                </a:solidFill>
              </a:rPr>
              <a:t>dual</a:t>
            </a:r>
            <a:r>
              <a:rPr lang="en-US" altLang="en-US" sz="2000"/>
              <a:t> costs, shadow prices etc.</a:t>
            </a:r>
          </a:p>
          <a:p>
            <a:r>
              <a:rPr lang="en-US" altLang="en-US" sz="2400"/>
              <a:t>Compute the total price </a:t>
            </a:r>
            <a:r>
              <a:rPr lang="en-US" altLang="en-US" sz="2400">
                <a:solidFill>
                  <a:srgbClr val="1E8519"/>
                </a:solidFill>
              </a:rPr>
              <a:t>w</a:t>
            </a:r>
            <a:r>
              <a:rPr lang="en-US" altLang="en-US" sz="2400" baseline="-25000">
                <a:solidFill>
                  <a:srgbClr val="1E8519"/>
                </a:solidFill>
              </a:rPr>
              <a:t>i</a:t>
            </a:r>
            <a:r>
              <a:rPr lang="en-US" altLang="en-US" sz="2400"/>
              <a:t> of all the links in path of </a:t>
            </a:r>
            <a:r>
              <a:rPr lang="en-US" altLang="en-US" sz="2400">
                <a:solidFill>
                  <a:srgbClr val="1E8519"/>
                </a:solidFill>
              </a:rPr>
              <a:t>i</a:t>
            </a:r>
            <a:r>
              <a:rPr lang="en-US" altLang="en-US" sz="2400"/>
              <a:t>-th flow</a:t>
            </a:r>
          </a:p>
          <a:p>
            <a:r>
              <a:rPr lang="en-US" altLang="en-US" sz="2400">
                <a:solidFill>
                  <a:srgbClr val="CC0000"/>
                </a:solidFill>
              </a:rPr>
              <a:t>Primal</a:t>
            </a:r>
            <a:r>
              <a:rPr lang="en-US" altLang="en-US" sz="2400"/>
              <a:t> update (real):</a:t>
            </a:r>
          </a:p>
          <a:p>
            <a:pPr>
              <a:buFontTx/>
              <a:buNone/>
            </a:pPr>
            <a:r>
              <a:rPr lang="en-US" altLang="en-US" sz="2400">
                <a:solidFill>
                  <a:srgbClr val="1E8519"/>
                </a:solidFill>
              </a:rPr>
              <a:t>		w</a:t>
            </a:r>
            <a:r>
              <a:rPr lang="en-US" altLang="en-US" sz="2400" baseline="-25000">
                <a:solidFill>
                  <a:srgbClr val="1E8519"/>
                </a:solidFill>
              </a:rPr>
              <a:t>i</a:t>
            </a:r>
            <a:r>
              <a:rPr lang="en-US" altLang="en-US" sz="2400"/>
              <a:t> high </a:t>
            </a:r>
            <a:r>
              <a:rPr lang="en-US" altLang="en-US" sz="2400">
                <a:solidFill>
                  <a:srgbClr val="1E8519"/>
                </a:solidFill>
              </a:rPr>
              <a:t>=&gt;</a:t>
            </a:r>
            <a:r>
              <a:rPr lang="en-US" altLang="en-US" sz="2400"/>
              <a:t> decrease </a:t>
            </a:r>
            <a:r>
              <a:rPr lang="en-US" altLang="en-US" sz="2400">
                <a:solidFill>
                  <a:srgbClr val="1E8519"/>
                </a:solidFill>
              </a:rPr>
              <a:t>x</a:t>
            </a:r>
            <a:r>
              <a:rPr lang="en-US" altLang="en-US" sz="2400" baseline="-25000">
                <a:solidFill>
                  <a:srgbClr val="1E8519"/>
                </a:solidFill>
              </a:rPr>
              <a:t>i</a:t>
            </a:r>
            <a:r>
              <a:rPr lang="en-US" altLang="en-US" sz="2400">
                <a:solidFill>
                  <a:srgbClr val="1E8519"/>
                </a:solidFill>
              </a:rPr>
              <a:t> </a:t>
            </a:r>
            <a:endParaRPr lang="en-US" altLang="en-US" sz="2400"/>
          </a:p>
          <a:p>
            <a:pPr>
              <a:buFontTx/>
              <a:buNone/>
            </a:pPr>
            <a:r>
              <a:rPr lang="en-US" altLang="en-US" sz="2400">
                <a:solidFill>
                  <a:srgbClr val="1E8519"/>
                </a:solidFill>
              </a:rPr>
              <a:t>		w</a:t>
            </a:r>
            <a:r>
              <a:rPr lang="en-US" altLang="en-US" sz="2400" baseline="-25000">
                <a:solidFill>
                  <a:srgbClr val="1E8519"/>
                </a:solidFill>
              </a:rPr>
              <a:t>i</a:t>
            </a:r>
            <a:r>
              <a:rPr lang="en-US" altLang="en-US" sz="2400"/>
              <a:t> low  </a:t>
            </a:r>
            <a:r>
              <a:rPr lang="en-US" altLang="en-US" sz="2400">
                <a:solidFill>
                  <a:srgbClr val="1E8519"/>
                </a:solidFill>
              </a:rPr>
              <a:t>=&gt;</a:t>
            </a:r>
            <a:r>
              <a:rPr lang="en-US" altLang="en-US" sz="2400"/>
              <a:t> increase </a:t>
            </a:r>
            <a:r>
              <a:rPr lang="en-US" altLang="en-US" sz="2400">
                <a:solidFill>
                  <a:srgbClr val="1E8519"/>
                </a:solidFill>
              </a:rPr>
              <a:t>x</a:t>
            </a:r>
            <a:r>
              <a:rPr lang="en-US" altLang="en-US" sz="2400" baseline="-25000">
                <a:solidFill>
                  <a:srgbClr val="1E8519"/>
                </a:solidFill>
              </a:rPr>
              <a:t>i</a:t>
            </a:r>
          </a:p>
          <a:p>
            <a:r>
              <a:rPr lang="en-US" altLang="en-US" sz="2400"/>
              <a:t>Recompute </a:t>
            </a:r>
            <a:r>
              <a:rPr lang="en-US" altLang="en-US" sz="2400">
                <a:solidFill>
                  <a:srgbClr val="1E8519"/>
                </a:solidFill>
              </a:rPr>
              <a:t>p</a:t>
            </a:r>
            <a:r>
              <a:rPr lang="en-US" altLang="en-US" sz="2400" baseline="-25000">
                <a:solidFill>
                  <a:srgbClr val="1E8519"/>
                </a:solidFill>
              </a:rPr>
              <a:t>j</a:t>
            </a:r>
            <a:r>
              <a:rPr lang="en-US" altLang="en-US" sz="2400">
                <a:solidFill>
                  <a:srgbClr val="1E8519"/>
                </a:solidFill>
              </a:rPr>
              <a:t>, w</a:t>
            </a:r>
            <a:r>
              <a:rPr lang="en-US" altLang="en-US" sz="2400" baseline="-25000">
                <a:solidFill>
                  <a:srgbClr val="1E8519"/>
                </a:solidFill>
              </a:rPr>
              <a:t>i</a:t>
            </a:r>
            <a:r>
              <a:rPr lang="en-US" altLang="en-US" sz="2400"/>
              <a:t>; iterate</a:t>
            </a:r>
          </a:p>
          <a:p>
            <a:r>
              <a:rPr lang="en-US" altLang="en-US" sz="2400"/>
              <a:t>Primal-Dual algorithm: compute prices, decide increase/decrease rule</a:t>
            </a:r>
            <a:endParaRPr lang="en-US" altLang="en-US" sz="2400" baseline="-25000">
              <a:solidFill>
                <a:srgbClr val="1E8519"/>
              </a:solidFill>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D8BE14E6-F58A-442E-905A-3054DAD908B0}"/>
              </a:ext>
            </a:extLst>
          </p:cNvPr>
          <p:cNvSpPr>
            <a:spLocks noGrp="1"/>
          </p:cNvSpPr>
          <p:nvPr>
            <p:ph type="dt" sz="half" idx="10"/>
          </p:nvPr>
        </p:nvSpPr>
        <p:spPr/>
        <p:txBody>
          <a:bodyPr/>
          <a:lstStyle/>
          <a:p>
            <a:fld id="{32072EFD-1C2E-4FA4-AA41-0755822615AE}" type="datetime1">
              <a:rPr lang="en-US" altLang="en-US"/>
              <a:pPr/>
              <a:t>3/9/2020</a:t>
            </a:fld>
            <a:endParaRPr lang="en-US" altLang="en-US"/>
          </a:p>
        </p:txBody>
      </p:sp>
      <p:sp>
        <p:nvSpPr>
          <p:cNvPr id="5" name="Footer Placeholder 4">
            <a:extLst>
              <a:ext uri="{FF2B5EF4-FFF2-40B4-BE49-F238E27FC236}">
                <a16:creationId xmlns:a16="http://schemas.microsoft.com/office/drawing/2014/main" id="{D561B111-D728-432A-8417-E77D186DCC7E}"/>
              </a:ext>
            </a:extLst>
          </p:cNvPr>
          <p:cNvSpPr>
            <a:spLocks noGrp="1"/>
          </p:cNvSpPr>
          <p:nvPr>
            <p:ph type="ftr" sz="quarter" idx="11"/>
          </p:nvPr>
        </p:nvSpPr>
        <p:spPr/>
        <p:txBody>
          <a:bodyPr/>
          <a:lstStyle/>
          <a:p>
            <a:r>
              <a:rPr lang="en-US" altLang="en-US"/>
              <a:t>ashishg@stanford.edu</a:t>
            </a:r>
          </a:p>
        </p:txBody>
      </p:sp>
      <p:sp>
        <p:nvSpPr>
          <p:cNvPr id="6" name="Slide Number Placeholder 5">
            <a:extLst>
              <a:ext uri="{FF2B5EF4-FFF2-40B4-BE49-F238E27FC236}">
                <a16:creationId xmlns:a16="http://schemas.microsoft.com/office/drawing/2014/main" id="{E16B56F0-1851-4F71-B1B0-908A68E9B7C0}"/>
              </a:ext>
            </a:extLst>
          </p:cNvPr>
          <p:cNvSpPr>
            <a:spLocks noGrp="1"/>
          </p:cNvSpPr>
          <p:nvPr>
            <p:ph type="sldNum" sz="quarter" idx="12"/>
          </p:nvPr>
        </p:nvSpPr>
        <p:spPr/>
        <p:txBody>
          <a:bodyPr/>
          <a:lstStyle/>
          <a:p>
            <a:fld id="{3B5629A7-1C8F-449B-80B4-E60C4AFC3BCA}" type="slidenum">
              <a:rPr lang="en-US" altLang="en-US"/>
              <a:pPr/>
              <a:t>9</a:t>
            </a:fld>
            <a:endParaRPr lang="en-US" altLang="en-US"/>
          </a:p>
        </p:txBody>
      </p:sp>
      <p:sp>
        <p:nvSpPr>
          <p:cNvPr id="290818" name="Rectangle 2">
            <a:extLst>
              <a:ext uri="{FF2B5EF4-FFF2-40B4-BE49-F238E27FC236}">
                <a16:creationId xmlns:a16="http://schemas.microsoft.com/office/drawing/2014/main" id="{3E77E2CF-B6F3-46F6-BF54-BEF5136B279F}"/>
              </a:ext>
            </a:extLst>
          </p:cNvPr>
          <p:cNvSpPr>
            <a:spLocks noGrp="1" noChangeArrowheads="1"/>
          </p:cNvSpPr>
          <p:nvPr>
            <p:ph type="title"/>
          </p:nvPr>
        </p:nvSpPr>
        <p:spPr/>
        <p:txBody>
          <a:bodyPr/>
          <a:lstStyle/>
          <a:p>
            <a:r>
              <a:rPr lang="en-US" altLang="en-US"/>
              <a:t>Some perspective</a:t>
            </a:r>
          </a:p>
        </p:txBody>
      </p:sp>
      <p:pic>
        <p:nvPicPr>
          <p:cNvPr id="290821" name="Picture 5">
            <a:extLst>
              <a:ext uri="{FF2B5EF4-FFF2-40B4-BE49-F238E27FC236}">
                <a16:creationId xmlns:a16="http://schemas.microsoft.com/office/drawing/2014/main" id="{D0B962C3-EB24-4301-B5CE-0DE658561FA0}"/>
              </a:ext>
            </a:extLst>
          </p:cNvPr>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76400" y="1143000"/>
            <a:ext cx="5715000" cy="48768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92E4992B-E4D3-4B76-8049-F54489556EA6}"/>
              </a:ext>
            </a:extLst>
          </p:cNvPr>
          <p:cNvSpPr>
            <a:spLocks noGrp="1"/>
          </p:cNvSpPr>
          <p:nvPr>
            <p:ph type="dt" sz="half" idx="10"/>
          </p:nvPr>
        </p:nvSpPr>
        <p:spPr/>
        <p:txBody>
          <a:bodyPr/>
          <a:lstStyle/>
          <a:p>
            <a:fld id="{AB6D7A40-84AE-4860-AEF2-ADF027D24922}" type="datetime1">
              <a:rPr lang="en-US" altLang="en-US"/>
              <a:pPr/>
              <a:t>3/9/2020</a:t>
            </a:fld>
            <a:endParaRPr lang="en-US" altLang="en-US"/>
          </a:p>
        </p:txBody>
      </p:sp>
      <p:sp>
        <p:nvSpPr>
          <p:cNvPr id="5" name="Footer Placeholder 4">
            <a:extLst>
              <a:ext uri="{FF2B5EF4-FFF2-40B4-BE49-F238E27FC236}">
                <a16:creationId xmlns:a16="http://schemas.microsoft.com/office/drawing/2014/main" id="{C7BF0E11-D2F3-4551-A60F-9E3FF21268FC}"/>
              </a:ext>
            </a:extLst>
          </p:cNvPr>
          <p:cNvSpPr>
            <a:spLocks noGrp="1"/>
          </p:cNvSpPr>
          <p:nvPr>
            <p:ph type="ftr" sz="quarter" idx="11"/>
          </p:nvPr>
        </p:nvSpPr>
        <p:spPr/>
        <p:txBody>
          <a:bodyPr/>
          <a:lstStyle/>
          <a:p>
            <a:r>
              <a:rPr lang="en-US" altLang="en-US"/>
              <a:t>ashishg@stanford.edu</a:t>
            </a:r>
          </a:p>
        </p:txBody>
      </p:sp>
      <p:sp>
        <p:nvSpPr>
          <p:cNvPr id="6" name="Slide Number Placeholder 5">
            <a:extLst>
              <a:ext uri="{FF2B5EF4-FFF2-40B4-BE49-F238E27FC236}">
                <a16:creationId xmlns:a16="http://schemas.microsoft.com/office/drawing/2014/main" id="{4C7E20FE-B3A4-4315-BEA5-7169A98CD507}"/>
              </a:ext>
            </a:extLst>
          </p:cNvPr>
          <p:cNvSpPr>
            <a:spLocks noGrp="1"/>
          </p:cNvSpPr>
          <p:nvPr>
            <p:ph type="sldNum" sz="quarter" idx="12"/>
          </p:nvPr>
        </p:nvSpPr>
        <p:spPr/>
        <p:txBody>
          <a:bodyPr/>
          <a:lstStyle/>
          <a:p>
            <a:fld id="{F5184C4D-2E4D-47BD-8486-CDD29DBE222F}" type="slidenum">
              <a:rPr lang="en-US" altLang="en-US"/>
              <a:pPr/>
              <a:t>10</a:t>
            </a:fld>
            <a:endParaRPr lang="en-US" altLang="en-US"/>
          </a:p>
        </p:txBody>
      </p:sp>
      <p:sp>
        <p:nvSpPr>
          <p:cNvPr id="259074" name="Rectangle 2">
            <a:extLst>
              <a:ext uri="{FF2B5EF4-FFF2-40B4-BE49-F238E27FC236}">
                <a16:creationId xmlns:a16="http://schemas.microsoft.com/office/drawing/2014/main" id="{4633D4D6-0930-4032-8065-299F14CACDBC}"/>
              </a:ext>
            </a:extLst>
          </p:cNvPr>
          <p:cNvSpPr>
            <a:spLocks noGrp="1" noChangeArrowheads="1"/>
          </p:cNvSpPr>
          <p:nvPr>
            <p:ph type="title"/>
          </p:nvPr>
        </p:nvSpPr>
        <p:spPr/>
        <p:txBody>
          <a:bodyPr/>
          <a:lstStyle/>
          <a:p>
            <a:r>
              <a:rPr lang="en-US" altLang="en-US" dirty="0"/>
              <a:t>Example: utility maximization</a:t>
            </a:r>
          </a:p>
        </p:txBody>
      </p:sp>
      <p:sp>
        <p:nvSpPr>
          <p:cNvPr id="259075" name="Rectangle 3">
            <a:extLst>
              <a:ext uri="{FF2B5EF4-FFF2-40B4-BE49-F238E27FC236}">
                <a16:creationId xmlns:a16="http://schemas.microsoft.com/office/drawing/2014/main" id="{5821D3F3-92AE-4802-95E4-0D545D7E404D}"/>
              </a:ext>
            </a:extLst>
          </p:cNvPr>
          <p:cNvSpPr>
            <a:spLocks noGrp="1" noChangeArrowheads="1"/>
          </p:cNvSpPr>
          <p:nvPr>
            <p:ph type="body" idx="1"/>
          </p:nvPr>
        </p:nvSpPr>
        <p:spPr/>
        <p:txBody>
          <a:bodyPr/>
          <a:lstStyle/>
          <a:p>
            <a:pPr>
              <a:buFontTx/>
              <a:buNone/>
            </a:pPr>
            <a:r>
              <a:rPr lang="en-US" altLang="en-US" sz="1800">
                <a:solidFill>
                  <a:schemeClr val="accent1"/>
                </a:solidFill>
              </a:rPr>
              <a:t>[Kelly, Maullo, Tan]</a:t>
            </a:r>
          </a:p>
          <a:p>
            <a:pPr>
              <a:buFontTx/>
              <a:buNone/>
            </a:pPr>
            <a:endParaRPr lang="en-US" altLang="en-US"/>
          </a:p>
          <a:p>
            <a:pPr>
              <a:buFontTx/>
              <a:buNone/>
            </a:pPr>
            <a:r>
              <a:rPr lang="en-US" altLang="en-US"/>
              <a:t>Goal: maximize </a:t>
            </a:r>
            <a:r>
              <a:rPr lang="en-US" altLang="en-US">
                <a:solidFill>
                  <a:srgbClr val="1E8519"/>
                </a:solidFill>
                <a:latin typeface="Symbol" panose="05050102010706020507" pitchFamily="18" charset="2"/>
                <a:sym typeface="Symbol" panose="05050102010706020507" pitchFamily="18" charset="2"/>
              </a:rPr>
              <a:t></a:t>
            </a:r>
            <a:r>
              <a:rPr lang="en-US" altLang="en-US" baseline="-25000">
                <a:solidFill>
                  <a:srgbClr val="1E8519"/>
                </a:solidFill>
                <a:sym typeface="Symbol" panose="05050102010706020507" pitchFamily="18" charset="2"/>
              </a:rPr>
              <a:t>i</a:t>
            </a:r>
            <a:r>
              <a:rPr lang="en-US" altLang="en-US">
                <a:solidFill>
                  <a:srgbClr val="1E8519"/>
                </a:solidFill>
              </a:rPr>
              <a:t> U</a:t>
            </a:r>
            <a:r>
              <a:rPr lang="en-US" altLang="en-US" baseline="-25000">
                <a:solidFill>
                  <a:srgbClr val="1E8519"/>
                </a:solidFill>
              </a:rPr>
              <a:t>i</a:t>
            </a:r>
            <a:r>
              <a:rPr lang="en-US" altLang="en-US">
                <a:solidFill>
                  <a:srgbClr val="1E8519"/>
                </a:solidFill>
              </a:rPr>
              <a:t>(x</a:t>
            </a:r>
            <a:r>
              <a:rPr lang="en-US" altLang="en-US" baseline="-25000">
                <a:solidFill>
                  <a:srgbClr val="1E8519"/>
                </a:solidFill>
              </a:rPr>
              <a:t>i</a:t>
            </a:r>
            <a:r>
              <a:rPr lang="en-US" altLang="en-US">
                <a:solidFill>
                  <a:srgbClr val="1E8519"/>
                </a:solidFill>
              </a:rPr>
              <a:t>)</a:t>
            </a:r>
          </a:p>
          <a:p>
            <a:r>
              <a:rPr lang="en-US" altLang="en-US">
                <a:solidFill>
                  <a:srgbClr val="1E8519"/>
                </a:solidFill>
              </a:rPr>
              <a:t>U</a:t>
            </a:r>
            <a:r>
              <a:rPr lang="en-US" altLang="en-US" baseline="-25000">
                <a:solidFill>
                  <a:srgbClr val="1E8519"/>
                </a:solidFill>
              </a:rPr>
              <a:t>i</a:t>
            </a:r>
            <a:r>
              <a:rPr lang="en-US" altLang="en-US">
                <a:solidFill>
                  <a:srgbClr val="1E8519"/>
                </a:solidFill>
              </a:rPr>
              <a:t> =</a:t>
            </a:r>
            <a:r>
              <a:rPr lang="en-US" altLang="en-US"/>
              <a:t> utility function for flow </a:t>
            </a:r>
            <a:r>
              <a:rPr lang="en-US" altLang="en-US">
                <a:solidFill>
                  <a:srgbClr val="1E8519"/>
                </a:solidFill>
              </a:rPr>
              <a:t>i</a:t>
            </a:r>
          </a:p>
          <a:p>
            <a:pPr lvl="1"/>
            <a:r>
              <a:rPr lang="en-US" altLang="en-US">
                <a:solidFill>
                  <a:srgbClr val="1E8519"/>
                </a:solidFill>
              </a:rPr>
              <a:t>U</a:t>
            </a:r>
            <a:r>
              <a:rPr lang="en-US" altLang="en-US" baseline="-25000">
                <a:solidFill>
                  <a:srgbClr val="1E8519"/>
                </a:solidFill>
              </a:rPr>
              <a:t>i</a:t>
            </a:r>
            <a:r>
              <a:rPr lang="en-US" altLang="en-US"/>
              <a:t> is assumed to be concave, non-decreasing, non-negative</a:t>
            </a:r>
          </a:p>
          <a:p>
            <a:r>
              <a:rPr lang="en-US" altLang="en-US"/>
              <a:t>Primal-dual algorithm results in utility maximization</a:t>
            </a:r>
          </a:p>
          <a:p>
            <a:pPr lvl="1"/>
            <a:r>
              <a:rPr lang="en-US" altLang="en-US"/>
              <a:t>Simple rule for updating </a:t>
            </a:r>
            <a:r>
              <a:rPr lang="en-US" altLang="en-US">
                <a:solidFill>
                  <a:srgbClr val="1E8519"/>
                </a:solidFill>
              </a:rPr>
              <a:t>x</a:t>
            </a:r>
            <a:r>
              <a:rPr lang="en-US" altLang="en-US" baseline="-25000">
                <a:solidFill>
                  <a:srgbClr val="1E8519"/>
                </a:solidFill>
              </a:rPr>
              <a:t>i</a:t>
            </a:r>
            <a:endParaRPr lang="en-US" altLang="en-US"/>
          </a:p>
          <a:p>
            <a:pPr lvl="1"/>
            <a:r>
              <a:rPr lang="en-US" altLang="en-US"/>
              <a:t>Prices </a:t>
            </a:r>
            <a:r>
              <a:rPr lang="en-US" altLang="en-US">
                <a:solidFill>
                  <a:srgbClr val="1E8519"/>
                </a:solidFill>
              </a:rPr>
              <a:t>p</a:t>
            </a:r>
            <a:r>
              <a:rPr lang="en-US" altLang="en-US" baseline="-25000">
                <a:solidFill>
                  <a:srgbClr val="1E8519"/>
                </a:solidFill>
              </a:rPr>
              <a:t>j</a:t>
            </a:r>
            <a:r>
              <a:rPr lang="en-US" altLang="en-US"/>
              <a:t> depend only on </a:t>
            </a:r>
            <a:r>
              <a:rPr lang="en-US" altLang="en-US">
                <a:solidFill>
                  <a:srgbClr val="1E8519"/>
                </a:solidFill>
                <a:latin typeface="Symbol" panose="05050102010706020507" pitchFamily="18" charset="2"/>
                <a:sym typeface="Symbol" panose="05050102010706020507" pitchFamily="18" charset="2"/>
              </a:rPr>
              <a:t></a:t>
            </a:r>
            <a:r>
              <a:rPr lang="en-US" altLang="en-US" baseline="-25000">
                <a:solidFill>
                  <a:srgbClr val="1E8519"/>
                </a:solidFill>
                <a:sym typeface="Symbol" panose="05050102010706020507" pitchFamily="18" charset="2"/>
              </a:rPr>
              <a:t>j</a:t>
            </a:r>
            <a:endParaRPr lang="en-US" altLang="en-US"/>
          </a:p>
          <a:p>
            <a:pPr lvl="1"/>
            <a:r>
              <a:rPr lang="en-US" altLang="en-US"/>
              <a:t>Convergence understood </a:t>
            </a:r>
            <a:r>
              <a:rPr lang="en-US" altLang="en-US" sz="1800">
                <a:solidFill>
                  <a:schemeClr val="accent1"/>
                </a:solidFill>
              </a:rPr>
              <a:t>[Johari,Tan; Vinnicombe]</a:t>
            </a:r>
            <a:endParaRPr lang="en-US" altLang="en-US" baseline="-25000">
              <a:solidFill>
                <a:srgbClr val="1E8519"/>
              </a:solidFill>
              <a:sym typeface="Symbol" panose="05050102010706020507" pitchFamily="18" charset="2"/>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763EF925-2084-400C-B33D-D66AFDF5793A}"/>
              </a:ext>
            </a:extLst>
          </p:cNvPr>
          <p:cNvSpPr>
            <a:spLocks noGrp="1"/>
          </p:cNvSpPr>
          <p:nvPr>
            <p:ph type="dt" sz="half" idx="10"/>
          </p:nvPr>
        </p:nvSpPr>
        <p:spPr/>
        <p:txBody>
          <a:bodyPr/>
          <a:lstStyle/>
          <a:p>
            <a:fld id="{EE6C3B6D-ABEB-4B22-9563-776E5E658954}" type="datetime1">
              <a:rPr lang="en-US" altLang="en-US"/>
              <a:pPr/>
              <a:t>3/9/2020</a:t>
            </a:fld>
            <a:endParaRPr lang="en-US" altLang="en-US"/>
          </a:p>
        </p:txBody>
      </p:sp>
      <p:sp>
        <p:nvSpPr>
          <p:cNvPr id="5" name="Footer Placeholder 4">
            <a:extLst>
              <a:ext uri="{FF2B5EF4-FFF2-40B4-BE49-F238E27FC236}">
                <a16:creationId xmlns:a16="http://schemas.microsoft.com/office/drawing/2014/main" id="{BF3438F0-33B9-4249-AB47-F4033B378A66}"/>
              </a:ext>
            </a:extLst>
          </p:cNvPr>
          <p:cNvSpPr>
            <a:spLocks noGrp="1"/>
          </p:cNvSpPr>
          <p:nvPr>
            <p:ph type="ftr" sz="quarter" idx="11"/>
          </p:nvPr>
        </p:nvSpPr>
        <p:spPr/>
        <p:txBody>
          <a:bodyPr/>
          <a:lstStyle/>
          <a:p>
            <a:r>
              <a:rPr lang="en-US" altLang="en-US"/>
              <a:t>ashishg@stanford.edu</a:t>
            </a:r>
          </a:p>
        </p:txBody>
      </p:sp>
      <p:sp>
        <p:nvSpPr>
          <p:cNvPr id="6" name="Slide Number Placeholder 5">
            <a:extLst>
              <a:ext uri="{FF2B5EF4-FFF2-40B4-BE49-F238E27FC236}">
                <a16:creationId xmlns:a16="http://schemas.microsoft.com/office/drawing/2014/main" id="{529D2750-BB08-4E1A-961A-0BC311A28EF0}"/>
              </a:ext>
            </a:extLst>
          </p:cNvPr>
          <p:cNvSpPr>
            <a:spLocks noGrp="1"/>
          </p:cNvSpPr>
          <p:nvPr>
            <p:ph type="sldNum" sz="quarter" idx="12"/>
          </p:nvPr>
        </p:nvSpPr>
        <p:spPr/>
        <p:txBody>
          <a:bodyPr/>
          <a:lstStyle/>
          <a:p>
            <a:fld id="{73CC1AC8-440C-4862-BDD5-ED69DEFBACCF}" type="slidenum">
              <a:rPr lang="en-US" altLang="en-US"/>
              <a:pPr/>
              <a:t>11</a:t>
            </a:fld>
            <a:endParaRPr lang="en-US" altLang="en-US"/>
          </a:p>
        </p:txBody>
      </p:sp>
      <p:sp>
        <p:nvSpPr>
          <p:cNvPr id="260098" name="Rectangle 2">
            <a:extLst>
              <a:ext uri="{FF2B5EF4-FFF2-40B4-BE49-F238E27FC236}">
                <a16:creationId xmlns:a16="http://schemas.microsoft.com/office/drawing/2014/main" id="{2B862818-C3E8-452C-91B8-24A02BBFC13D}"/>
              </a:ext>
            </a:extLst>
          </p:cNvPr>
          <p:cNvSpPr>
            <a:spLocks noGrp="1" noChangeArrowheads="1"/>
          </p:cNvSpPr>
          <p:nvPr>
            <p:ph type="title"/>
          </p:nvPr>
        </p:nvSpPr>
        <p:spPr/>
        <p:txBody>
          <a:bodyPr/>
          <a:lstStyle/>
          <a:p>
            <a:r>
              <a:rPr lang="en-US" altLang="en-US"/>
              <a:t>Example: TCP as implicit primal-dual</a:t>
            </a:r>
          </a:p>
        </p:txBody>
      </p:sp>
      <p:sp>
        <p:nvSpPr>
          <p:cNvPr id="260099" name="Rectangle 3">
            <a:extLst>
              <a:ext uri="{FF2B5EF4-FFF2-40B4-BE49-F238E27FC236}">
                <a16:creationId xmlns:a16="http://schemas.microsoft.com/office/drawing/2014/main" id="{7D81C341-7E89-490B-9394-BFCD247CFC5E}"/>
              </a:ext>
            </a:extLst>
          </p:cNvPr>
          <p:cNvSpPr>
            <a:spLocks noGrp="1" noChangeArrowheads="1"/>
          </p:cNvSpPr>
          <p:nvPr>
            <p:ph type="body" idx="1"/>
          </p:nvPr>
        </p:nvSpPr>
        <p:spPr/>
        <p:txBody>
          <a:bodyPr/>
          <a:lstStyle/>
          <a:p>
            <a:pPr>
              <a:buFontTx/>
              <a:buNone/>
            </a:pPr>
            <a:r>
              <a:rPr lang="en-US" altLang="en-US" sz="1600">
                <a:solidFill>
                  <a:schemeClr val="accent1"/>
                </a:solidFill>
              </a:rPr>
              <a:t>[Kelly, Maullo, Tan; Low, Peterson, Wang]</a:t>
            </a:r>
          </a:p>
          <a:p>
            <a:pPr>
              <a:buFontTx/>
              <a:buNone/>
            </a:pPr>
            <a:endParaRPr lang="en-US" altLang="en-US" sz="2400"/>
          </a:p>
          <a:p>
            <a:r>
              <a:rPr lang="en-US" altLang="en-US" sz="2400"/>
              <a:t>TCP reacts to drops</a:t>
            </a:r>
          </a:p>
          <a:p>
            <a:pPr lvl="1"/>
            <a:r>
              <a:rPr lang="en-US" altLang="en-US" sz="2000">
                <a:solidFill>
                  <a:srgbClr val="1E8519"/>
                </a:solidFill>
              </a:rPr>
              <a:t>p</a:t>
            </a:r>
            <a:r>
              <a:rPr lang="en-US" altLang="en-US" sz="2000" baseline="-25000">
                <a:solidFill>
                  <a:srgbClr val="1E8519"/>
                </a:solidFill>
              </a:rPr>
              <a:t>j</a:t>
            </a:r>
            <a:r>
              <a:rPr lang="en-US" altLang="en-US" sz="2000">
                <a:solidFill>
                  <a:srgbClr val="1E8519"/>
                </a:solidFill>
              </a:rPr>
              <a:t> =</a:t>
            </a:r>
            <a:r>
              <a:rPr lang="en-US" altLang="en-US" sz="2000"/>
              <a:t> drop probability, which depends only on </a:t>
            </a:r>
            <a:r>
              <a:rPr lang="en-US" altLang="en-US" sz="2000">
                <a:solidFill>
                  <a:srgbClr val="1E8519"/>
                </a:solidFill>
                <a:latin typeface="Symbol" panose="05050102010706020507" pitchFamily="18" charset="2"/>
                <a:sym typeface="Symbol" panose="05050102010706020507" pitchFamily="18" charset="2"/>
              </a:rPr>
              <a:t></a:t>
            </a:r>
            <a:r>
              <a:rPr lang="en-US" altLang="en-US" sz="2000" baseline="-25000">
                <a:solidFill>
                  <a:srgbClr val="1E8519"/>
                </a:solidFill>
                <a:sym typeface="Symbol" panose="05050102010706020507" pitchFamily="18" charset="2"/>
              </a:rPr>
              <a:t>j</a:t>
            </a:r>
            <a:endParaRPr lang="en-US" altLang="en-US" sz="2000"/>
          </a:p>
          <a:p>
            <a:pPr lvl="1"/>
            <a:r>
              <a:rPr lang="en-US" altLang="en-US" sz="2000"/>
              <a:t>TCP AIMD: reacts to </a:t>
            </a:r>
            <a:r>
              <a:rPr lang="en-US" altLang="en-US" sz="2000">
                <a:solidFill>
                  <a:srgbClr val="1E8519"/>
                </a:solidFill>
              </a:rPr>
              <a:t>w</a:t>
            </a:r>
            <a:r>
              <a:rPr lang="en-US" altLang="en-US" sz="2000" baseline="-25000">
                <a:solidFill>
                  <a:srgbClr val="1E8519"/>
                </a:solidFill>
              </a:rPr>
              <a:t>i</a:t>
            </a:r>
            <a:r>
              <a:rPr lang="en-US" altLang="en-US" sz="2000">
                <a:solidFill>
                  <a:srgbClr val="1E8519"/>
                </a:solidFill>
              </a:rPr>
              <a:t> =</a:t>
            </a:r>
            <a:r>
              <a:rPr lang="en-US" altLang="en-US" sz="2000"/>
              <a:t> aggregate drop probability along the route</a:t>
            </a:r>
            <a:endParaRPr lang="en-US" altLang="en-US" sz="2000">
              <a:solidFill>
                <a:srgbClr val="1E8519"/>
              </a:solidFill>
            </a:endParaRPr>
          </a:p>
          <a:p>
            <a:pPr lvl="1"/>
            <a:r>
              <a:rPr lang="en-US" altLang="en-US" sz="2000"/>
              <a:t>Example: basic TCP approximately follows the dynamics</a:t>
            </a:r>
            <a:endParaRPr lang="en-US" altLang="en-US" sz="2000">
              <a:solidFill>
                <a:srgbClr val="1E8519"/>
              </a:solidFill>
            </a:endParaRPr>
          </a:p>
          <a:p>
            <a:pPr lvl="1">
              <a:buFontTx/>
              <a:buNone/>
            </a:pPr>
            <a:r>
              <a:rPr lang="en-US" altLang="en-US" sz="2000">
                <a:solidFill>
                  <a:srgbClr val="1E8519"/>
                </a:solidFill>
              </a:rPr>
              <a:t>		dx</a:t>
            </a:r>
            <a:r>
              <a:rPr lang="en-US" altLang="en-US" sz="2000" baseline="-25000">
                <a:solidFill>
                  <a:srgbClr val="1E8519"/>
                </a:solidFill>
              </a:rPr>
              <a:t>i</a:t>
            </a:r>
            <a:r>
              <a:rPr lang="en-US" altLang="en-US" sz="2000">
                <a:solidFill>
                  <a:srgbClr val="1E8519"/>
                </a:solidFill>
              </a:rPr>
              <a:t>/dt = a - bx</a:t>
            </a:r>
            <a:r>
              <a:rPr lang="en-US" altLang="en-US" sz="2000" baseline="-25000">
                <a:solidFill>
                  <a:srgbClr val="1E8519"/>
                </a:solidFill>
              </a:rPr>
              <a:t>i</a:t>
            </a:r>
            <a:r>
              <a:rPr lang="en-US" altLang="en-US" sz="2000" baseline="30000">
                <a:solidFill>
                  <a:srgbClr val="1E8519"/>
                </a:solidFill>
              </a:rPr>
              <a:t>2</a:t>
            </a:r>
            <a:r>
              <a:rPr lang="en-US" altLang="en-US" sz="2000">
                <a:solidFill>
                  <a:srgbClr val="1E8519"/>
                </a:solidFill>
              </a:rPr>
              <a:t> w</a:t>
            </a:r>
            <a:r>
              <a:rPr lang="en-US" altLang="en-US" sz="2000" baseline="-25000">
                <a:solidFill>
                  <a:srgbClr val="1E8519"/>
                </a:solidFill>
              </a:rPr>
              <a:t>i</a:t>
            </a:r>
            <a:endParaRPr lang="en-US" altLang="en-US" sz="2000"/>
          </a:p>
          <a:p>
            <a:pPr lvl="1"/>
            <a:r>
              <a:rPr lang="en-US" altLang="en-US" sz="2000"/>
              <a:t>Can be interpreted as a primal-dual algorithm</a:t>
            </a:r>
          </a:p>
          <a:p>
            <a:r>
              <a:rPr lang="en-US" altLang="en-US" sz="2400"/>
              <a:t>TCP Vegas: implicitly maximizes </a:t>
            </a:r>
            <a:r>
              <a:rPr lang="en-US" altLang="en-US" sz="2400">
                <a:solidFill>
                  <a:srgbClr val="1E8519"/>
                </a:solidFill>
                <a:latin typeface="Symbol" panose="05050102010706020507" pitchFamily="18" charset="2"/>
                <a:sym typeface="Symbol" panose="05050102010706020507" pitchFamily="18" charset="2"/>
              </a:rPr>
              <a:t></a:t>
            </a:r>
            <a:r>
              <a:rPr lang="en-US" altLang="en-US" sz="2400" baseline="-25000">
                <a:solidFill>
                  <a:srgbClr val="1E8519"/>
                </a:solidFill>
                <a:sym typeface="Symbol" panose="05050102010706020507" pitchFamily="18" charset="2"/>
              </a:rPr>
              <a:t>i</a:t>
            </a:r>
            <a:r>
              <a:rPr lang="en-US" altLang="en-US" sz="2400">
                <a:solidFill>
                  <a:srgbClr val="1E8519"/>
                </a:solidFill>
              </a:rPr>
              <a:t> log x</a:t>
            </a:r>
            <a:r>
              <a:rPr lang="en-US" altLang="en-US" sz="2400" baseline="-25000">
                <a:solidFill>
                  <a:srgbClr val="1E8519"/>
                </a:solidFill>
              </a:rPr>
              <a:t>i</a:t>
            </a:r>
            <a:endParaRPr lang="en-US" altLang="en-US" sz="2400"/>
          </a:p>
          <a:p>
            <a:pPr lvl="1"/>
            <a:r>
              <a:rPr lang="en-US" altLang="en-US" sz="2000"/>
              <a:t>Nash bargaining solution</a:t>
            </a:r>
          </a:p>
          <a:p>
            <a:r>
              <a:rPr lang="en-US" altLang="en-US" sz="2400"/>
              <a:t>Basic variant: </a:t>
            </a:r>
            <a:r>
              <a:rPr lang="en-US" altLang="en-US" sz="2400">
                <a:solidFill>
                  <a:srgbClr val="1E8519"/>
                </a:solidFill>
                <a:latin typeface="cmsy10" pitchFamily="1" charset="0"/>
              </a:rPr>
              <a:t>¼</a:t>
            </a:r>
            <a:r>
              <a:rPr lang="en-US" altLang="en-US" sz="2400"/>
              <a:t> maximizes </a:t>
            </a:r>
            <a:r>
              <a:rPr lang="en-US" altLang="en-US" sz="2400">
                <a:solidFill>
                  <a:srgbClr val="1E8519"/>
                </a:solidFill>
                <a:latin typeface="Symbol" panose="05050102010706020507" pitchFamily="18" charset="2"/>
                <a:sym typeface="Symbol" panose="05050102010706020507" pitchFamily="18" charset="2"/>
              </a:rPr>
              <a:t></a:t>
            </a:r>
            <a:r>
              <a:rPr lang="en-US" altLang="en-US" sz="2400" baseline="-25000">
                <a:solidFill>
                  <a:srgbClr val="1E8519"/>
                </a:solidFill>
                <a:sym typeface="Symbol" panose="05050102010706020507" pitchFamily="18" charset="2"/>
              </a:rPr>
              <a:t>i</a:t>
            </a:r>
            <a:r>
              <a:rPr lang="en-US" altLang="en-US" sz="2400">
                <a:solidFill>
                  <a:srgbClr val="1E8519"/>
                </a:solidFill>
              </a:rPr>
              <a:t> tan</a:t>
            </a:r>
            <a:r>
              <a:rPr lang="en-US" altLang="en-US" sz="2400" baseline="30000">
                <a:solidFill>
                  <a:srgbClr val="1E8519"/>
                </a:solidFill>
              </a:rPr>
              <a:t>-1</a:t>
            </a:r>
            <a:r>
              <a:rPr lang="en-US" altLang="en-US" sz="2400">
                <a:solidFill>
                  <a:srgbClr val="1E8519"/>
                </a:solidFill>
              </a:rPr>
              <a:t>x</a:t>
            </a:r>
            <a:r>
              <a:rPr lang="en-US" altLang="en-US" sz="2400" baseline="-25000">
                <a:solidFill>
                  <a:srgbClr val="1E8519"/>
                </a:solidFill>
              </a:rPr>
              <a:t>i</a:t>
            </a:r>
            <a:endParaRPr lang="en-US" altLang="en-US" sz="2400"/>
          </a:p>
          <a:p>
            <a:pPr>
              <a:buFontTx/>
              <a:buNone/>
            </a:pPr>
            <a:endParaRPr lang="en-US" altLang="en-US" sz="240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5613B0A2-6E04-4A05-BA71-51E70AF1C105}"/>
              </a:ext>
            </a:extLst>
          </p:cNvPr>
          <p:cNvSpPr>
            <a:spLocks noGrp="1"/>
          </p:cNvSpPr>
          <p:nvPr>
            <p:ph type="dt" sz="half" idx="10"/>
          </p:nvPr>
        </p:nvSpPr>
        <p:spPr/>
        <p:txBody>
          <a:bodyPr/>
          <a:lstStyle/>
          <a:p>
            <a:fld id="{17032833-0C2C-4B2D-9CB1-F7CA1B96AF49}" type="datetime1">
              <a:rPr lang="en-US" altLang="en-US"/>
              <a:pPr/>
              <a:t>3/9/2020</a:t>
            </a:fld>
            <a:endParaRPr lang="en-US" altLang="en-US"/>
          </a:p>
        </p:txBody>
      </p:sp>
      <p:sp>
        <p:nvSpPr>
          <p:cNvPr id="5" name="Footer Placeholder 4">
            <a:extLst>
              <a:ext uri="{FF2B5EF4-FFF2-40B4-BE49-F238E27FC236}">
                <a16:creationId xmlns:a16="http://schemas.microsoft.com/office/drawing/2014/main" id="{F4F06610-356E-4F6F-B6DB-5FF81D10ACA5}"/>
              </a:ext>
            </a:extLst>
          </p:cNvPr>
          <p:cNvSpPr>
            <a:spLocks noGrp="1"/>
          </p:cNvSpPr>
          <p:nvPr>
            <p:ph type="ftr" sz="quarter" idx="11"/>
          </p:nvPr>
        </p:nvSpPr>
        <p:spPr/>
        <p:txBody>
          <a:bodyPr/>
          <a:lstStyle/>
          <a:p>
            <a:r>
              <a:rPr lang="en-US" altLang="en-US"/>
              <a:t>ashishg@stanford.edu</a:t>
            </a:r>
          </a:p>
        </p:txBody>
      </p:sp>
      <p:sp>
        <p:nvSpPr>
          <p:cNvPr id="6" name="Slide Number Placeholder 5">
            <a:extLst>
              <a:ext uri="{FF2B5EF4-FFF2-40B4-BE49-F238E27FC236}">
                <a16:creationId xmlns:a16="http://schemas.microsoft.com/office/drawing/2014/main" id="{401D31B8-52C9-4BFC-A394-1AA672D42BCE}"/>
              </a:ext>
            </a:extLst>
          </p:cNvPr>
          <p:cNvSpPr>
            <a:spLocks noGrp="1"/>
          </p:cNvSpPr>
          <p:nvPr>
            <p:ph type="sldNum" sz="quarter" idx="12"/>
          </p:nvPr>
        </p:nvSpPr>
        <p:spPr/>
        <p:txBody>
          <a:bodyPr/>
          <a:lstStyle/>
          <a:p>
            <a:fld id="{BD4C8A5A-3D6D-43EA-B11F-C9C39B79B1E8}" type="slidenum">
              <a:rPr lang="en-US" altLang="en-US"/>
              <a:pPr/>
              <a:t>12</a:t>
            </a:fld>
            <a:endParaRPr lang="en-US" altLang="en-US"/>
          </a:p>
        </p:txBody>
      </p:sp>
      <p:sp>
        <p:nvSpPr>
          <p:cNvPr id="263170" name="Rectangle 2">
            <a:extLst>
              <a:ext uri="{FF2B5EF4-FFF2-40B4-BE49-F238E27FC236}">
                <a16:creationId xmlns:a16="http://schemas.microsoft.com/office/drawing/2014/main" id="{899D3853-4211-4D3C-8AB2-64D99CA08D96}"/>
              </a:ext>
            </a:extLst>
          </p:cNvPr>
          <p:cNvSpPr>
            <a:spLocks noGrp="1" noChangeArrowheads="1"/>
          </p:cNvSpPr>
          <p:nvPr>
            <p:ph type="title"/>
          </p:nvPr>
        </p:nvSpPr>
        <p:spPr/>
        <p:txBody>
          <a:bodyPr/>
          <a:lstStyle/>
          <a:p>
            <a:r>
              <a:rPr lang="en-US" altLang="en-US"/>
              <a:t>Which utility function to maximize?</a:t>
            </a:r>
          </a:p>
        </p:txBody>
      </p:sp>
      <p:sp>
        <p:nvSpPr>
          <p:cNvPr id="263171" name="Rectangle 3">
            <a:extLst>
              <a:ext uri="{FF2B5EF4-FFF2-40B4-BE49-F238E27FC236}">
                <a16:creationId xmlns:a16="http://schemas.microsoft.com/office/drawing/2014/main" id="{8B345CEB-C7FA-46E1-8877-2B964B7175A7}"/>
              </a:ext>
            </a:extLst>
          </p:cNvPr>
          <p:cNvSpPr>
            <a:spLocks noGrp="1" noChangeArrowheads="1"/>
          </p:cNvSpPr>
          <p:nvPr>
            <p:ph type="body" idx="1"/>
          </p:nvPr>
        </p:nvSpPr>
        <p:spPr/>
        <p:txBody>
          <a:bodyPr/>
          <a:lstStyle/>
          <a:p>
            <a:r>
              <a:rPr lang="en-US" altLang="en-US" sz="2400" dirty="0"/>
              <a:t>It is not </a:t>
            </a:r>
            <a:r>
              <a:rPr lang="en-US" altLang="en-US" sz="2400" dirty="0" err="1"/>
              <a:t>apriori</a:t>
            </a:r>
            <a:r>
              <a:rPr lang="en-US" altLang="en-US" sz="2400" dirty="0"/>
              <a:t> clear which utility function to maximize</a:t>
            </a:r>
          </a:p>
          <a:p>
            <a:pPr lvl="1"/>
            <a:r>
              <a:rPr lang="en-US" altLang="en-US" sz="2000" dirty="0">
                <a:solidFill>
                  <a:srgbClr val="1E8519"/>
                </a:solidFill>
                <a:latin typeface="Symbol" panose="05050102010706020507" pitchFamily="18" charset="2"/>
                <a:sym typeface="Symbol" panose="05050102010706020507" pitchFamily="18" charset="2"/>
              </a:rPr>
              <a:t></a:t>
            </a:r>
            <a:r>
              <a:rPr lang="en-US" altLang="en-US" sz="2000" baseline="-25000" dirty="0" err="1">
                <a:solidFill>
                  <a:srgbClr val="1E8519"/>
                </a:solidFill>
                <a:sym typeface="Symbol" panose="05050102010706020507" pitchFamily="18" charset="2"/>
              </a:rPr>
              <a:t>i</a:t>
            </a:r>
            <a:r>
              <a:rPr lang="en-US" altLang="en-US" sz="2000" dirty="0">
                <a:solidFill>
                  <a:srgbClr val="1E8519"/>
                </a:solidFill>
              </a:rPr>
              <a:t> log x</a:t>
            </a:r>
            <a:r>
              <a:rPr lang="en-US" altLang="en-US" sz="2000" baseline="-25000" dirty="0">
                <a:solidFill>
                  <a:srgbClr val="1E8519"/>
                </a:solidFill>
              </a:rPr>
              <a:t>i</a:t>
            </a:r>
            <a:endParaRPr lang="en-US" altLang="en-US" sz="2000" dirty="0">
              <a:solidFill>
                <a:srgbClr val="1E8519"/>
              </a:solidFill>
              <a:latin typeface="Symbol" panose="05050102010706020507" pitchFamily="18" charset="2"/>
              <a:sym typeface="Symbol" panose="05050102010706020507" pitchFamily="18" charset="2"/>
            </a:endParaRPr>
          </a:p>
          <a:p>
            <a:pPr lvl="1"/>
            <a:r>
              <a:rPr lang="en-US" altLang="en-US" sz="2000" dirty="0">
                <a:solidFill>
                  <a:srgbClr val="1E8519"/>
                </a:solidFill>
                <a:latin typeface="Symbol" panose="05050102010706020507" pitchFamily="18" charset="2"/>
                <a:sym typeface="Symbol" panose="05050102010706020507" pitchFamily="18" charset="2"/>
              </a:rPr>
              <a:t></a:t>
            </a:r>
            <a:r>
              <a:rPr lang="en-US" altLang="en-US" sz="2000" baseline="-25000" dirty="0" err="1">
                <a:solidFill>
                  <a:srgbClr val="1E8519"/>
                </a:solidFill>
                <a:sym typeface="Symbol" panose="05050102010706020507" pitchFamily="18" charset="2"/>
              </a:rPr>
              <a:t>i</a:t>
            </a:r>
            <a:r>
              <a:rPr lang="en-US" altLang="en-US" sz="2000" dirty="0">
                <a:solidFill>
                  <a:srgbClr val="1E8519"/>
                </a:solidFill>
              </a:rPr>
              <a:t> tan</a:t>
            </a:r>
            <a:r>
              <a:rPr lang="en-US" altLang="en-US" sz="2000" baseline="30000" dirty="0">
                <a:solidFill>
                  <a:srgbClr val="1E8519"/>
                </a:solidFill>
              </a:rPr>
              <a:t>-1</a:t>
            </a:r>
            <a:r>
              <a:rPr lang="en-US" altLang="en-US" sz="2000" dirty="0">
                <a:solidFill>
                  <a:srgbClr val="1E8519"/>
                </a:solidFill>
              </a:rPr>
              <a:t>x</a:t>
            </a:r>
            <a:r>
              <a:rPr lang="en-US" altLang="en-US" sz="2000" baseline="-25000" dirty="0">
                <a:solidFill>
                  <a:srgbClr val="1E8519"/>
                </a:solidFill>
              </a:rPr>
              <a:t>i</a:t>
            </a:r>
            <a:r>
              <a:rPr lang="en-US" altLang="en-US" sz="2000" dirty="0">
                <a:solidFill>
                  <a:srgbClr val="1E8519"/>
                </a:solidFill>
                <a:latin typeface="Symbol" panose="05050102010706020507" pitchFamily="18" charset="2"/>
                <a:sym typeface="Symbol" panose="05050102010706020507" pitchFamily="18" charset="2"/>
              </a:rPr>
              <a:t> </a:t>
            </a:r>
          </a:p>
          <a:p>
            <a:pPr lvl="1"/>
            <a:r>
              <a:rPr lang="en-US" altLang="en-US" sz="2000" dirty="0">
                <a:solidFill>
                  <a:srgbClr val="1E8519"/>
                </a:solidFill>
                <a:latin typeface="Symbol" panose="05050102010706020507" pitchFamily="18" charset="2"/>
                <a:sym typeface="Symbol" panose="05050102010706020507" pitchFamily="18" charset="2"/>
              </a:rPr>
              <a:t></a:t>
            </a:r>
            <a:r>
              <a:rPr lang="en-US" altLang="en-US" sz="2000" baseline="-25000" dirty="0" err="1">
                <a:solidFill>
                  <a:srgbClr val="1E8519"/>
                </a:solidFill>
                <a:sym typeface="Symbol" panose="05050102010706020507" pitchFamily="18" charset="2"/>
              </a:rPr>
              <a:t>i</a:t>
            </a:r>
            <a:r>
              <a:rPr lang="en-US" altLang="en-US" sz="2000" dirty="0">
                <a:solidFill>
                  <a:srgbClr val="1E8519"/>
                </a:solidFill>
              </a:rPr>
              <a:t> x</a:t>
            </a:r>
            <a:r>
              <a:rPr lang="en-US" altLang="en-US" sz="2000" baseline="-25000" dirty="0">
                <a:solidFill>
                  <a:srgbClr val="1E8519"/>
                </a:solidFill>
              </a:rPr>
              <a:t>i</a:t>
            </a:r>
            <a:endParaRPr lang="en-US" altLang="en-US" sz="2000" dirty="0">
              <a:solidFill>
                <a:srgbClr val="1E8519"/>
              </a:solidFill>
            </a:endParaRPr>
          </a:p>
          <a:p>
            <a:pPr lvl="1"/>
            <a:r>
              <a:rPr lang="en-US" altLang="en-US" sz="2000" dirty="0">
                <a:solidFill>
                  <a:srgbClr val="1E8519"/>
                </a:solidFill>
              </a:rPr>
              <a:t>min</a:t>
            </a:r>
            <a:r>
              <a:rPr lang="en-US" altLang="en-US" sz="2000" baseline="-25000" dirty="0">
                <a:solidFill>
                  <a:srgbClr val="1E8519"/>
                </a:solidFill>
              </a:rPr>
              <a:t>i</a:t>
            </a:r>
            <a:r>
              <a:rPr lang="en-US" altLang="en-US" sz="2000" dirty="0">
                <a:solidFill>
                  <a:srgbClr val="1E8519"/>
                </a:solidFill>
              </a:rPr>
              <a:t> x</a:t>
            </a:r>
            <a:r>
              <a:rPr lang="en-US" altLang="en-US" sz="2000" baseline="-25000" dirty="0">
                <a:solidFill>
                  <a:srgbClr val="1E8519"/>
                </a:solidFill>
              </a:rPr>
              <a:t>i</a:t>
            </a:r>
            <a:r>
              <a:rPr lang="en-US" altLang="en-US" sz="2000" dirty="0"/>
              <a:t> (or max-min fairness; achieved by fair queueing at each router or by the poor stealing from the rich)</a:t>
            </a:r>
            <a:endParaRPr lang="en-US" altLang="en-US" sz="2000" baseline="-25000" dirty="0">
              <a:solidFill>
                <a:srgbClr val="1E8519"/>
              </a:solidFill>
            </a:endParaRPr>
          </a:p>
          <a:p>
            <a:pPr lvl="1"/>
            <a:r>
              <a:rPr lang="en-US" altLang="en-US" sz="2000" dirty="0" err="1">
                <a:solidFill>
                  <a:srgbClr val="1E8519"/>
                </a:solidFill>
              </a:rPr>
              <a:t>P</a:t>
            </a:r>
            <a:r>
              <a:rPr lang="en-US" altLang="en-US" sz="2000" baseline="-25000" dirty="0" err="1">
                <a:solidFill>
                  <a:srgbClr val="1E8519"/>
                </a:solidFill>
              </a:rPr>
              <a:t>k</a:t>
            </a:r>
            <a:r>
              <a:rPr lang="en-US" altLang="en-US" sz="2000" dirty="0">
                <a:solidFill>
                  <a:srgbClr val="1E8519"/>
                </a:solidFill>
              </a:rPr>
              <a:t>(x)</a:t>
            </a:r>
            <a:r>
              <a:rPr lang="en-US" altLang="en-US" sz="2000" dirty="0"/>
              <a:t> = sum of the </a:t>
            </a:r>
            <a:r>
              <a:rPr lang="en-US" altLang="en-US" sz="2000" dirty="0">
                <a:solidFill>
                  <a:srgbClr val="1E8519"/>
                </a:solidFill>
              </a:rPr>
              <a:t>k</a:t>
            </a:r>
            <a:r>
              <a:rPr lang="en-US" altLang="en-US" sz="2000" dirty="0"/>
              <a:t> smallest </a:t>
            </a:r>
            <a:r>
              <a:rPr lang="en-US" altLang="en-US" sz="2000" dirty="0">
                <a:solidFill>
                  <a:srgbClr val="1E8519"/>
                </a:solidFill>
              </a:rPr>
              <a:t>x</a:t>
            </a:r>
            <a:r>
              <a:rPr lang="en-US" altLang="en-US" sz="2000" baseline="-25000" dirty="0">
                <a:solidFill>
                  <a:srgbClr val="1E8519"/>
                </a:solidFill>
              </a:rPr>
              <a:t>i</a:t>
            </a:r>
            <a:r>
              <a:rPr lang="en-US" altLang="en-US" sz="2000" dirty="0"/>
              <a:t>’s (Prefix functions)</a:t>
            </a:r>
          </a:p>
          <a:p>
            <a:r>
              <a:rPr lang="en-US" altLang="en-US" sz="2400" dirty="0"/>
              <a:t>All the above choices are reasonable</a:t>
            </a:r>
          </a:p>
          <a:p>
            <a:pPr lvl="1"/>
            <a:r>
              <a:rPr lang="en-US" altLang="en-US" sz="2000" dirty="0"/>
              <a:t>And there are many, many more</a:t>
            </a:r>
          </a:p>
          <a:p>
            <a:pPr lvl="1"/>
            <a:r>
              <a:rPr lang="en-US" altLang="en-US" sz="2000" dirty="0"/>
              <a:t>Need a “fair” allocation</a:t>
            </a:r>
          </a:p>
          <a:p>
            <a:pPr lvl="1"/>
            <a:r>
              <a:rPr lang="en-US" altLang="en-US" sz="2000" dirty="0"/>
              <a:t>Need to maximize efficiency</a:t>
            </a:r>
          </a:p>
          <a:p>
            <a:r>
              <a:rPr lang="en-US" altLang="en-US" sz="2400" dirty="0"/>
              <a:t>Different choices lead to dramatically different allocations</a:t>
            </a:r>
          </a:p>
          <a:p>
            <a:pPr lvl="1"/>
            <a:endParaRPr lang="en-US" altLang="en-US" sz="20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Date Placeholder 3">
            <a:extLst>
              <a:ext uri="{FF2B5EF4-FFF2-40B4-BE49-F238E27FC236}">
                <a16:creationId xmlns:a16="http://schemas.microsoft.com/office/drawing/2014/main" id="{69F94D99-9DAB-45F8-9806-EB0C33E7851E}"/>
              </a:ext>
            </a:extLst>
          </p:cNvPr>
          <p:cNvSpPr>
            <a:spLocks noGrp="1"/>
          </p:cNvSpPr>
          <p:nvPr>
            <p:ph type="dt" sz="half" idx="10"/>
          </p:nvPr>
        </p:nvSpPr>
        <p:spPr/>
        <p:txBody>
          <a:bodyPr/>
          <a:lstStyle/>
          <a:p>
            <a:fld id="{767D3F91-D162-4933-86C6-9F8375A5FFC3}" type="datetime1">
              <a:rPr lang="en-US" altLang="en-US"/>
              <a:pPr/>
              <a:t>3/9/2020</a:t>
            </a:fld>
            <a:endParaRPr lang="en-US" altLang="en-US"/>
          </a:p>
        </p:txBody>
      </p:sp>
      <p:sp>
        <p:nvSpPr>
          <p:cNvPr id="29" name="Footer Placeholder 4">
            <a:extLst>
              <a:ext uri="{FF2B5EF4-FFF2-40B4-BE49-F238E27FC236}">
                <a16:creationId xmlns:a16="http://schemas.microsoft.com/office/drawing/2014/main" id="{B772C843-15F3-43C2-96DB-BF12B78CE710}"/>
              </a:ext>
            </a:extLst>
          </p:cNvPr>
          <p:cNvSpPr>
            <a:spLocks noGrp="1"/>
          </p:cNvSpPr>
          <p:nvPr>
            <p:ph type="ftr" sz="quarter" idx="11"/>
          </p:nvPr>
        </p:nvSpPr>
        <p:spPr/>
        <p:txBody>
          <a:bodyPr/>
          <a:lstStyle/>
          <a:p>
            <a:r>
              <a:rPr lang="en-US" altLang="en-US"/>
              <a:t>ashishg@stanford.edu</a:t>
            </a:r>
          </a:p>
        </p:txBody>
      </p:sp>
      <p:sp>
        <p:nvSpPr>
          <p:cNvPr id="30" name="Slide Number Placeholder 5">
            <a:extLst>
              <a:ext uri="{FF2B5EF4-FFF2-40B4-BE49-F238E27FC236}">
                <a16:creationId xmlns:a16="http://schemas.microsoft.com/office/drawing/2014/main" id="{997CB4D2-0CC9-4A1D-B082-7FC20F1C1721}"/>
              </a:ext>
            </a:extLst>
          </p:cNvPr>
          <p:cNvSpPr>
            <a:spLocks noGrp="1"/>
          </p:cNvSpPr>
          <p:nvPr>
            <p:ph type="sldNum" sz="quarter" idx="12"/>
          </p:nvPr>
        </p:nvSpPr>
        <p:spPr/>
        <p:txBody>
          <a:bodyPr/>
          <a:lstStyle/>
          <a:p>
            <a:fld id="{25DCD91C-2291-492C-A7EA-5BC95FFACE99}" type="slidenum">
              <a:rPr lang="en-US" altLang="en-US"/>
              <a:pPr/>
              <a:t>13</a:t>
            </a:fld>
            <a:endParaRPr lang="en-US" altLang="en-US"/>
          </a:p>
        </p:txBody>
      </p:sp>
      <p:sp>
        <p:nvSpPr>
          <p:cNvPr id="265218" name="Rectangle 2">
            <a:extLst>
              <a:ext uri="{FF2B5EF4-FFF2-40B4-BE49-F238E27FC236}">
                <a16:creationId xmlns:a16="http://schemas.microsoft.com/office/drawing/2014/main" id="{514EEBFF-5079-4770-8A57-FFCABF3C9D22}"/>
              </a:ext>
            </a:extLst>
          </p:cNvPr>
          <p:cNvSpPr>
            <a:spLocks noGrp="1" noChangeArrowheads="1"/>
          </p:cNvSpPr>
          <p:nvPr>
            <p:ph type="title"/>
          </p:nvPr>
        </p:nvSpPr>
        <p:spPr/>
        <p:txBody>
          <a:bodyPr/>
          <a:lstStyle/>
          <a:p>
            <a:r>
              <a:rPr lang="en-US" altLang="en-US"/>
              <a:t>Example</a:t>
            </a:r>
          </a:p>
        </p:txBody>
      </p:sp>
      <p:grpSp>
        <p:nvGrpSpPr>
          <p:cNvPr id="265221" name="Group 5">
            <a:extLst>
              <a:ext uri="{FF2B5EF4-FFF2-40B4-BE49-F238E27FC236}">
                <a16:creationId xmlns:a16="http://schemas.microsoft.com/office/drawing/2014/main" id="{E4490621-FDC9-41D1-AC12-45EFE36DF82F}"/>
              </a:ext>
            </a:extLst>
          </p:cNvPr>
          <p:cNvGrpSpPr>
            <a:grpSpLocks/>
          </p:cNvGrpSpPr>
          <p:nvPr/>
        </p:nvGrpSpPr>
        <p:grpSpPr bwMode="auto">
          <a:xfrm>
            <a:off x="304800" y="1219200"/>
            <a:ext cx="5387975" cy="609600"/>
            <a:chOff x="816" y="864"/>
            <a:chExt cx="3394" cy="384"/>
          </a:xfrm>
        </p:grpSpPr>
        <p:sp>
          <p:nvSpPr>
            <p:cNvPr id="265222" name="Line 6">
              <a:extLst>
                <a:ext uri="{FF2B5EF4-FFF2-40B4-BE49-F238E27FC236}">
                  <a16:creationId xmlns:a16="http://schemas.microsoft.com/office/drawing/2014/main" id="{BEE3C00F-BE06-4CFD-8ABC-CB15522ACCE8}"/>
                </a:ext>
              </a:extLst>
            </p:cNvPr>
            <p:cNvSpPr>
              <a:spLocks noChangeShapeType="1"/>
            </p:cNvSpPr>
            <p:nvPr/>
          </p:nvSpPr>
          <p:spPr bwMode="auto">
            <a:xfrm>
              <a:off x="1008" y="1248"/>
              <a:ext cx="720" cy="0"/>
            </a:xfrm>
            <a:prstGeom prst="line">
              <a:avLst/>
            </a:prstGeom>
            <a:noFill/>
            <a:ln w="25400">
              <a:solidFill>
                <a:schemeClr val="tx1"/>
              </a:solidFill>
              <a:round/>
              <a:headEnd type="oval" w="med" len="me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65223" name="Line 7">
              <a:extLst>
                <a:ext uri="{FF2B5EF4-FFF2-40B4-BE49-F238E27FC236}">
                  <a16:creationId xmlns:a16="http://schemas.microsoft.com/office/drawing/2014/main" id="{05D54178-49EA-4027-980A-376A59A1B788}"/>
                </a:ext>
              </a:extLst>
            </p:cNvPr>
            <p:cNvSpPr>
              <a:spLocks noChangeShapeType="1"/>
            </p:cNvSpPr>
            <p:nvPr/>
          </p:nvSpPr>
          <p:spPr bwMode="auto">
            <a:xfrm>
              <a:off x="1728" y="1248"/>
              <a:ext cx="720" cy="0"/>
            </a:xfrm>
            <a:prstGeom prst="line">
              <a:avLst/>
            </a:prstGeom>
            <a:noFill/>
            <a:ln w="25400">
              <a:solidFill>
                <a:schemeClr val="tx1"/>
              </a:solidFill>
              <a:round/>
              <a:headEnd type="oval" w="med" len="me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65224" name="Line 8">
              <a:extLst>
                <a:ext uri="{FF2B5EF4-FFF2-40B4-BE49-F238E27FC236}">
                  <a16:creationId xmlns:a16="http://schemas.microsoft.com/office/drawing/2014/main" id="{839E9919-C1F9-4049-8B70-242FAC18C662}"/>
                </a:ext>
              </a:extLst>
            </p:cNvPr>
            <p:cNvSpPr>
              <a:spLocks noChangeShapeType="1"/>
            </p:cNvSpPr>
            <p:nvPr/>
          </p:nvSpPr>
          <p:spPr bwMode="auto">
            <a:xfrm>
              <a:off x="2448" y="1248"/>
              <a:ext cx="720" cy="0"/>
            </a:xfrm>
            <a:prstGeom prst="line">
              <a:avLst/>
            </a:prstGeom>
            <a:noFill/>
            <a:ln w="25400">
              <a:solidFill>
                <a:schemeClr val="tx1"/>
              </a:solidFill>
              <a:prstDash val="sysDot"/>
              <a:round/>
              <a:headEnd type="oval" w="med" len="me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65225" name="Line 9">
              <a:extLst>
                <a:ext uri="{FF2B5EF4-FFF2-40B4-BE49-F238E27FC236}">
                  <a16:creationId xmlns:a16="http://schemas.microsoft.com/office/drawing/2014/main" id="{FE00729C-70AE-4575-B52F-5FB525AABA5E}"/>
                </a:ext>
              </a:extLst>
            </p:cNvPr>
            <p:cNvSpPr>
              <a:spLocks noChangeShapeType="1"/>
            </p:cNvSpPr>
            <p:nvPr/>
          </p:nvSpPr>
          <p:spPr bwMode="auto">
            <a:xfrm>
              <a:off x="3168" y="1248"/>
              <a:ext cx="720" cy="0"/>
            </a:xfrm>
            <a:prstGeom prst="line">
              <a:avLst/>
            </a:prstGeom>
            <a:noFill/>
            <a:ln w="25400">
              <a:solidFill>
                <a:schemeClr val="tx1"/>
              </a:solidFill>
              <a:round/>
              <a:headEnd type="oval" w="med" len="me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65226" name="Text Box 10">
              <a:extLst>
                <a:ext uri="{FF2B5EF4-FFF2-40B4-BE49-F238E27FC236}">
                  <a16:creationId xmlns:a16="http://schemas.microsoft.com/office/drawing/2014/main" id="{1B9C5BF6-4928-4383-BA8F-CA3B5FB7C361}"/>
                </a:ext>
              </a:extLst>
            </p:cNvPr>
            <p:cNvSpPr txBox="1">
              <a:spLocks noChangeArrowheads="1"/>
            </p:cNvSpPr>
            <p:nvPr/>
          </p:nvSpPr>
          <p:spPr bwMode="auto">
            <a:xfrm>
              <a:off x="816" y="880"/>
              <a:ext cx="304"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buFontTx/>
                <a:buNone/>
              </a:pPr>
              <a:r>
                <a:rPr lang="en-US" altLang="en-US" sz="2800">
                  <a:solidFill>
                    <a:srgbClr val="1E8519"/>
                  </a:solidFill>
                </a:rPr>
                <a:t>v</a:t>
              </a:r>
              <a:r>
                <a:rPr lang="en-US" altLang="en-US" sz="2800" baseline="-25000">
                  <a:solidFill>
                    <a:srgbClr val="1E8519"/>
                  </a:solidFill>
                </a:rPr>
                <a:t>1</a:t>
              </a:r>
            </a:p>
          </p:txBody>
        </p:sp>
        <p:sp>
          <p:nvSpPr>
            <p:cNvPr id="265227" name="Text Box 11">
              <a:extLst>
                <a:ext uri="{FF2B5EF4-FFF2-40B4-BE49-F238E27FC236}">
                  <a16:creationId xmlns:a16="http://schemas.microsoft.com/office/drawing/2014/main" id="{6AE2A7B3-9283-41E1-ADF2-FC07CA830493}"/>
                </a:ext>
              </a:extLst>
            </p:cNvPr>
            <p:cNvSpPr txBox="1">
              <a:spLocks noChangeArrowheads="1"/>
            </p:cNvSpPr>
            <p:nvPr/>
          </p:nvSpPr>
          <p:spPr bwMode="auto">
            <a:xfrm>
              <a:off x="3744" y="880"/>
              <a:ext cx="466"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buFontTx/>
                <a:buNone/>
              </a:pPr>
              <a:r>
                <a:rPr lang="en-US" altLang="en-US" sz="2800">
                  <a:solidFill>
                    <a:srgbClr val="1E8519"/>
                  </a:solidFill>
                </a:rPr>
                <a:t>v</a:t>
              </a:r>
              <a:r>
                <a:rPr lang="en-US" altLang="en-US" sz="2800" baseline="-25000">
                  <a:solidFill>
                    <a:srgbClr val="1E8519"/>
                  </a:solidFill>
                </a:rPr>
                <a:t>n+1</a:t>
              </a:r>
            </a:p>
          </p:txBody>
        </p:sp>
        <p:sp>
          <p:nvSpPr>
            <p:cNvPr id="265228" name="Text Box 12">
              <a:extLst>
                <a:ext uri="{FF2B5EF4-FFF2-40B4-BE49-F238E27FC236}">
                  <a16:creationId xmlns:a16="http://schemas.microsoft.com/office/drawing/2014/main" id="{B2303464-BFB2-40DF-BE61-9A220A25AA6E}"/>
                </a:ext>
              </a:extLst>
            </p:cNvPr>
            <p:cNvSpPr txBox="1">
              <a:spLocks noChangeArrowheads="1"/>
            </p:cNvSpPr>
            <p:nvPr/>
          </p:nvSpPr>
          <p:spPr bwMode="auto">
            <a:xfrm>
              <a:off x="2304" y="864"/>
              <a:ext cx="304"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buFontTx/>
                <a:buNone/>
              </a:pPr>
              <a:r>
                <a:rPr lang="en-US" altLang="en-US" sz="2800">
                  <a:solidFill>
                    <a:srgbClr val="1E8519"/>
                  </a:solidFill>
                </a:rPr>
                <a:t>v</a:t>
              </a:r>
              <a:r>
                <a:rPr lang="en-US" altLang="en-US" sz="2800" baseline="-25000">
                  <a:solidFill>
                    <a:srgbClr val="1E8519"/>
                  </a:solidFill>
                </a:rPr>
                <a:t>3</a:t>
              </a:r>
            </a:p>
          </p:txBody>
        </p:sp>
        <p:sp>
          <p:nvSpPr>
            <p:cNvPr id="265229" name="Text Box 13">
              <a:extLst>
                <a:ext uri="{FF2B5EF4-FFF2-40B4-BE49-F238E27FC236}">
                  <a16:creationId xmlns:a16="http://schemas.microsoft.com/office/drawing/2014/main" id="{08638DDE-8E2B-45BE-BAA9-C3EB84AAE918}"/>
                </a:ext>
              </a:extLst>
            </p:cNvPr>
            <p:cNvSpPr txBox="1">
              <a:spLocks noChangeArrowheads="1"/>
            </p:cNvSpPr>
            <p:nvPr/>
          </p:nvSpPr>
          <p:spPr bwMode="auto">
            <a:xfrm>
              <a:off x="1584" y="864"/>
              <a:ext cx="304"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buFontTx/>
                <a:buNone/>
              </a:pPr>
              <a:r>
                <a:rPr lang="en-US" altLang="en-US" sz="2800">
                  <a:solidFill>
                    <a:srgbClr val="1E8519"/>
                  </a:solidFill>
                </a:rPr>
                <a:t>v</a:t>
              </a:r>
              <a:r>
                <a:rPr lang="en-US" altLang="en-US" sz="2800" baseline="-25000">
                  <a:solidFill>
                    <a:srgbClr val="1E8519"/>
                  </a:solidFill>
                </a:rPr>
                <a:t>2</a:t>
              </a:r>
            </a:p>
          </p:txBody>
        </p:sp>
      </p:grpSp>
      <p:grpSp>
        <p:nvGrpSpPr>
          <p:cNvPr id="265230" name="Group 14">
            <a:extLst>
              <a:ext uri="{FF2B5EF4-FFF2-40B4-BE49-F238E27FC236}">
                <a16:creationId xmlns:a16="http://schemas.microsoft.com/office/drawing/2014/main" id="{D5C0BB7D-AE4C-4213-A30F-E0F7163D57D0}"/>
              </a:ext>
            </a:extLst>
          </p:cNvPr>
          <p:cNvGrpSpPr>
            <a:grpSpLocks/>
          </p:cNvGrpSpPr>
          <p:nvPr/>
        </p:nvGrpSpPr>
        <p:grpSpPr bwMode="auto">
          <a:xfrm>
            <a:off x="533400" y="1981200"/>
            <a:ext cx="7315200" cy="946150"/>
            <a:chOff x="1008" y="1440"/>
            <a:chExt cx="4608" cy="596"/>
          </a:xfrm>
        </p:grpSpPr>
        <p:sp>
          <p:nvSpPr>
            <p:cNvPr id="265231" name="Line 15">
              <a:extLst>
                <a:ext uri="{FF2B5EF4-FFF2-40B4-BE49-F238E27FC236}">
                  <a16:creationId xmlns:a16="http://schemas.microsoft.com/office/drawing/2014/main" id="{61177E6A-C527-4B48-927D-98A4B5F739EF}"/>
                </a:ext>
              </a:extLst>
            </p:cNvPr>
            <p:cNvSpPr>
              <a:spLocks noChangeShapeType="1"/>
            </p:cNvSpPr>
            <p:nvPr/>
          </p:nvSpPr>
          <p:spPr bwMode="auto">
            <a:xfrm>
              <a:off x="1008" y="1584"/>
              <a:ext cx="2928" cy="0"/>
            </a:xfrm>
            <a:prstGeom prst="line">
              <a:avLst/>
            </a:prstGeom>
            <a:noFill/>
            <a:ln w="9525">
              <a:solidFill>
                <a:srgbClr val="CC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65232" name="Line 16">
              <a:extLst>
                <a:ext uri="{FF2B5EF4-FFF2-40B4-BE49-F238E27FC236}">
                  <a16:creationId xmlns:a16="http://schemas.microsoft.com/office/drawing/2014/main" id="{A8E8F6D3-A7EA-4F00-98BF-1FBB48399471}"/>
                </a:ext>
              </a:extLst>
            </p:cNvPr>
            <p:cNvSpPr>
              <a:spLocks noChangeShapeType="1"/>
            </p:cNvSpPr>
            <p:nvPr/>
          </p:nvSpPr>
          <p:spPr bwMode="auto">
            <a:xfrm>
              <a:off x="1008" y="1680"/>
              <a:ext cx="2928" cy="0"/>
            </a:xfrm>
            <a:prstGeom prst="line">
              <a:avLst/>
            </a:prstGeom>
            <a:noFill/>
            <a:ln w="9525">
              <a:solidFill>
                <a:srgbClr val="CC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65233" name="Line 17">
              <a:extLst>
                <a:ext uri="{FF2B5EF4-FFF2-40B4-BE49-F238E27FC236}">
                  <a16:creationId xmlns:a16="http://schemas.microsoft.com/office/drawing/2014/main" id="{076DCE0E-D79F-4E6D-9798-DB9E1D0F2FE7}"/>
                </a:ext>
              </a:extLst>
            </p:cNvPr>
            <p:cNvSpPr>
              <a:spLocks noChangeShapeType="1"/>
            </p:cNvSpPr>
            <p:nvPr/>
          </p:nvSpPr>
          <p:spPr bwMode="auto">
            <a:xfrm>
              <a:off x="1008" y="1776"/>
              <a:ext cx="2928" cy="0"/>
            </a:xfrm>
            <a:prstGeom prst="line">
              <a:avLst/>
            </a:prstGeom>
            <a:noFill/>
            <a:ln w="9525">
              <a:solidFill>
                <a:srgbClr val="CC0000"/>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65234" name="Line 18">
              <a:extLst>
                <a:ext uri="{FF2B5EF4-FFF2-40B4-BE49-F238E27FC236}">
                  <a16:creationId xmlns:a16="http://schemas.microsoft.com/office/drawing/2014/main" id="{A963BF0C-2881-4DB5-8136-504377DD3778}"/>
                </a:ext>
              </a:extLst>
            </p:cNvPr>
            <p:cNvSpPr>
              <a:spLocks noChangeShapeType="1"/>
            </p:cNvSpPr>
            <p:nvPr/>
          </p:nvSpPr>
          <p:spPr bwMode="auto">
            <a:xfrm>
              <a:off x="1008" y="1968"/>
              <a:ext cx="2928" cy="0"/>
            </a:xfrm>
            <a:prstGeom prst="line">
              <a:avLst/>
            </a:prstGeom>
            <a:noFill/>
            <a:ln w="9525">
              <a:solidFill>
                <a:srgbClr val="CC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65235" name="Line 19">
              <a:extLst>
                <a:ext uri="{FF2B5EF4-FFF2-40B4-BE49-F238E27FC236}">
                  <a16:creationId xmlns:a16="http://schemas.microsoft.com/office/drawing/2014/main" id="{7F9D54D2-758E-4F8B-B5E8-3FFB3AB9197B}"/>
                </a:ext>
              </a:extLst>
            </p:cNvPr>
            <p:cNvSpPr>
              <a:spLocks noChangeShapeType="1"/>
            </p:cNvSpPr>
            <p:nvPr/>
          </p:nvSpPr>
          <p:spPr bwMode="auto">
            <a:xfrm>
              <a:off x="1008" y="1872"/>
              <a:ext cx="2928" cy="0"/>
            </a:xfrm>
            <a:prstGeom prst="line">
              <a:avLst/>
            </a:prstGeom>
            <a:noFill/>
            <a:ln w="9525">
              <a:solidFill>
                <a:srgbClr val="CC0000"/>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65236" name="AutoShape 20">
              <a:extLst>
                <a:ext uri="{FF2B5EF4-FFF2-40B4-BE49-F238E27FC236}">
                  <a16:creationId xmlns:a16="http://schemas.microsoft.com/office/drawing/2014/main" id="{79DAC61B-77DF-43A1-86B3-3D4C67513F5B}"/>
                </a:ext>
              </a:extLst>
            </p:cNvPr>
            <p:cNvSpPr>
              <a:spLocks/>
            </p:cNvSpPr>
            <p:nvPr/>
          </p:nvSpPr>
          <p:spPr bwMode="auto">
            <a:xfrm>
              <a:off x="4032" y="1536"/>
              <a:ext cx="144" cy="480"/>
            </a:xfrm>
            <a:prstGeom prst="rightBrace">
              <a:avLst>
                <a:gd name="adj1" fmla="val 27778"/>
                <a:gd name="adj2" fmla="val 50000"/>
              </a:avLst>
            </a:prstGeom>
            <a:noFill/>
            <a:ln w="12700">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65237" name="Text Box 21">
              <a:extLst>
                <a:ext uri="{FF2B5EF4-FFF2-40B4-BE49-F238E27FC236}">
                  <a16:creationId xmlns:a16="http://schemas.microsoft.com/office/drawing/2014/main" id="{0ED63462-4247-4063-ADB7-544C3D24DC74}"/>
                </a:ext>
              </a:extLst>
            </p:cNvPr>
            <p:cNvSpPr txBox="1">
              <a:spLocks noChangeArrowheads="1"/>
            </p:cNvSpPr>
            <p:nvPr/>
          </p:nvSpPr>
          <p:spPr bwMode="auto">
            <a:xfrm>
              <a:off x="4128" y="1440"/>
              <a:ext cx="1488" cy="5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buFontTx/>
                <a:buNone/>
              </a:pPr>
              <a:r>
                <a:rPr lang="en-US" altLang="en-US" sz="2800">
                  <a:solidFill>
                    <a:srgbClr val="CC0000"/>
                  </a:solidFill>
                </a:rPr>
                <a:t>n-1 long connections</a:t>
              </a:r>
            </a:p>
          </p:txBody>
        </p:sp>
      </p:grpSp>
      <p:grpSp>
        <p:nvGrpSpPr>
          <p:cNvPr id="265238" name="Group 22">
            <a:extLst>
              <a:ext uri="{FF2B5EF4-FFF2-40B4-BE49-F238E27FC236}">
                <a16:creationId xmlns:a16="http://schemas.microsoft.com/office/drawing/2014/main" id="{BDF50F47-2365-423C-A045-1D6EB47D0A10}"/>
              </a:ext>
            </a:extLst>
          </p:cNvPr>
          <p:cNvGrpSpPr>
            <a:grpSpLocks/>
          </p:cNvGrpSpPr>
          <p:nvPr/>
        </p:nvGrpSpPr>
        <p:grpSpPr bwMode="auto">
          <a:xfrm>
            <a:off x="609600" y="3048000"/>
            <a:ext cx="7788275" cy="946150"/>
            <a:chOff x="528" y="2592"/>
            <a:chExt cx="4906" cy="596"/>
          </a:xfrm>
        </p:grpSpPr>
        <p:sp>
          <p:nvSpPr>
            <p:cNvPr id="265239" name="Line 23">
              <a:extLst>
                <a:ext uri="{FF2B5EF4-FFF2-40B4-BE49-F238E27FC236}">
                  <a16:creationId xmlns:a16="http://schemas.microsoft.com/office/drawing/2014/main" id="{899B6872-490A-4D84-A6AF-EFB1FD2DB6EF}"/>
                </a:ext>
              </a:extLst>
            </p:cNvPr>
            <p:cNvSpPr>
              <a:spLocks noChangeShapeType="1"/>
            </p:cNvSpPr>
            <p:nvPr/>
          </p:nvSpPr>
          <p:spPr bwMode="auto">
            <a:xfrm>
              <a:off x="528" y="2928"/>
              <a:ext cx="624" cy="0"/>
            </a:xfrm>
            <a:prstGeom prst="line">
              <a:avLst/>
            </a:prstGeom>
            <a:noFill/>
            <a:ln w="9525">
              <a:solidFill>
                <a:srgbClr val="0000CC"/>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65240" name="Line 24">
              <a:extLst>
                <a:ext uri="{FF2B5EF4-FFF2-40B4-BE49-F238E27FC236}">
                  <a16:creationId xmlns:a16="http://schemas.microsoft.com/office/drawing/2014/main" id="{4C6292C5-A286-4B2F-B043-59FAC45F9210}"/>
                </a:ext>
              </a:extLst>
            </p:cNvPr>
            <p:cNvSpPr>
              <a:spLocks noChangeShapeType="1"/>
            </p:cNvSpPr>
            <p:nvPr/>
          </p:nvSpPr>
          <p:spPr bwMode="auto">
            <a:xfrm>
              <a:off x="1296" y="2928"/>
              <a:ext cx="576" cy="0"/>
            </a:xfrm>
            <a:prstGeom prst="line">
              <a:avLst/>
            </a:prstGeom>
            <a:noFill/>
            <a:ln w="9525">
              <a:solidFill>
                <a:srgbClr val="0000CC"/>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65241" name="Line 25">
              <a:extLst>
                <a:ext uri="{FF2B5EF4-FFF2-40B4-BE49-F238E27FC236}">
                  <a16:creationId xmlns:a16="http://schemas.microsoft.com/office/drawing/2014/main" id="{6C3FF5B6-C65E-4877-94BE-635B9410B5BC}"/>
                </a:ext>
              </a:extLst>
            </p:cNvPr>
            <p:cNvSpPr>
              <a:spLocks noChangeShapeType="1"/>
            </p:cNvSpPr>
            <p:nvPr/>
          </p:nvSpPr>
          <p:spPr bwMode="auto">
            <a:xfrm>
              <a:off x="2016" y="2928"/>
              <a:ext cx="624" cy="0"/>
            </a:xfrm>
            <a:prstGeom prst="line">
              <a:avLst/>
            </a:prstGeom>
            <a:noFill/>
            <a:ln w="9525">
              <a:solidFill>
                <a:srgbClr val="0000CC"/>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65242" name="Line 26">
              <a:extLst>
                <a:ext uri="{FF2B5EF4-FFF2-40B4-BE49-F238E27FC236}">
                  <a16:creationId xmlns:a16="http://schemas.microsoft.com/office/drawing/2014/main" id="{29D67838-BA61-45D0-90BC-32632E6E0262}"/>
                </a:ext>
              </a:extLst>
            </p:cNvPr>
            <p:cNvSpPr>
              <a:spLocks noChangeShapeType="1"/>
            </p:cNvSpPr>
            <p:nvPr/>
          </p:nvSpPr>
          <p:spPr bwMode="auto">
            <a:xfrm>
              <a:off x="2736" y="2928"/>
              <a:ext cx="576" cy="0"/>
            </a:xfrm>
            <a:prstGeom prst="line">
              <a:avLst/>
            </a:prstGeom>
            <a:noFill/>
            <a:ln w="9525">
              <a:solidFill>
                <a:srgbClr val="0000CC"/>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65243" name="Text Box 27">
              <a:extLst>
                <a:ext uri="{FF2B5EF4-FFF2-40B4-BE49-F238E27FC236}">
                  <a16:creationId xmlns:a16="http://schemas.microsoft.com/office/drawing/2014/main" id="{6198A5FF-5890-4FAC-9F11-69FD4C5E07CF}"/>
                </a:ext>
              </a:extLst>
            </p:cNvPr>
            <p:cNvSpPr txBox="1">
              <a:spLocks noChangeArrowheads="1"/>
            </p:cNvSpPr>
            <p:nvPr/>
          </p:nvSpPr>
          <p:spPr bwMode="auto">
            <a:xfrm>
              <a:off x="3360" y="2592"/>
              <a:ext cx="2074" cy="5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buFontTx/>
                <a:buNone/>
              </a:pPr>
              <a:r>
                <a:rPr lang="en-US" altLang="en-US" sz="2800">
                  <a:solidFill>
                    <a:srgbClr val="0000CC"/>
                  </a:solidFill>
                </a:rPr>
                <a:t>n short (1-hop) connections</a:t>
              </a:r>
            </a:p>
          </p:txBody>
        </p:sp>
      </p:grpSp>
      <p:sp>
        <p:nvSpPr>
          <p:cNvPr id="265244" name="Text Box 28">
            <a:extLst>
              <a:ext uri="{FF2B5EF4-FFF2-40B4-BE49-F238E27FC236}">
                <a16:creationId xmlns:a16="http://schemas.microsoft.com/office/drawing/2014/main" id="{826BB350-929E-4CC8-93F3-623E3C15BACD}"/>
              </a:ext>
            </a:extLst>
          </p:cNvPr>
          <p:cNvSpPr txBox="1">
            <a:spLocks noChangeArrowheads="1"/>
          </p:cNvSpPr>
          <p:nvPr/>
        </p:nvSpPr>
        <p:spPr bwMode="auto">
          <a:xfrm>
            <a:off x="433388" y="5181600"/>
            <a:ext cx="8281987"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marL="457200" indent="-457200" eaLnBrk="0" hangingPunct="0">
              <a:spcBef>
                <a:spcPct val="0"/>
              </a:spcBef>
              <a:defRPr sz="2400">
                <a:solidFill>
                  <a:schemeClr val="tx1"/>
                </a:solidFill>
                <a:latin typeface="Times New Roman" panose="02020603050405020304" pitchFamily="18" charset="0"/>
              </a:defRPr>
            </a:lvl1pPr>
            <a:lvl2pPr marL="914400" indent="-457200" eaLnBrk="0" hangingPunct="0">
              <a:spcBef>
                <a:spcPct val="0"/>
              </a:spcBef>
              <a:defRPr sz="2400">
                <a:solidFill>
                  <a:schemeClr val="tx1"/>
                </a:solidFill>
                <a:latin typeface="Times New Roman" panose="02020603050405020304" pitchFamily="18" charset="0"/>
              </a:defRPr>
            </a:lvl2pPr>
            <a:lvl3pPr marL="1371600" indent="-457200" eaLnBrk="0" hangingPunct="0">
              <a:spcBef>
                <a:spcPct val="0"/>
              </a:spcBef>
              <a:defRPr sz="2400">
                <a:solidFill>
                  <a:schemeClr val="tx1"/>
                </a:solidFill>
                <a:latin typeface="Times New Roman" panose="02020603050405020304" pitchFamily="18" charset="0"/>
              </a:defRPr>
            </a:lvl3pPr>
            <a:lvl4pPr marL="1828800" indent="-457200" eaLnBrk="0" hangingPunct="0">
              <a:spcBef>
                <a:spcPct val="0"/>
              </a:spcBef>
              <a:defRPr sz="2400">
                <a:solidFill>
                  <a:schemeClr val="tx1"/>
                </a:solidFill>
                <a:latin typeface="Times New Roman" panose="02020603050405020304" pitchFamily="18" charset="0"/>
              </a:defRPr>
            </a:lvl4pPr>
            <a:lvl5pPr marL="2286000" indent="-457200" eaLnBrk="0" hangingPunct="0">
              <a:spcBef>
                <a:spcPct val="0"/>
              </a:spcBef>
              <a:defRPr sz="2400">
                <a:solidFill>
                  <a:schemeClr val="tx1"/>
                </a:solidFill>
                <a:latin typeface="Times New Roman" panose="02020603050405020304" pitchFamily="18" charset="0"/>
              </a:defRPr>
            </a:lvl5pPr>
            <a:lvl6pPr marL="2743200" indent="-457200" eaLnBrk="0" fontAlgn="base" hangingPunct="0">
              <a:spcBef>
                <a:spcPct val="0"/>
              </a:spcBef>
              <a:spcAft>
                <a:spcPct val="0"/>
              </a:spcAft>
              <a:defRPr sz="2400">
                <a:solidFill>
                  <a:schemeClr val="tx1"/>
                </a:solidFill>
                <a:latin typeface="Times New Roman" panose="02020603050405020304" pitchFamily="18" charset="0"/>
              </a:defRPr>
            </a:lvl6pPr>
            <a:lvl7pPr marL="3200400" indent="-457200" eaLnBrk="0" fontAlgn="base" hangingPunct="0">
              <a:spcBef>
                <a:spcPct val="0"/>
              </a:spcBef>
              <a:spcAft>
                <a:spcPct val="0"/>
              </a:spcAft>
              <a:defRPr sz="2400">
                <a:solidFill>
                  <a:schemeClr val="tx1"/>
                </a:solidFill>
                <a:latin typeface="Times New Roman" panose="02020603050405020304" pitchFamily="18" charset="0"/>
              </a:defRPr>
            </a:lvl7pPr>
            <a:lvl8pPr marL="3657600" indent="-457200" eaLnBrk="0" fontAlgn="base" hangingPunct="0">
              <a:spcBef>
                <a:spcPct val="0"/>
              </a:spcBef>
              <a:spcAft>
                <a:spcPct val="0"/>
              </a:spcAft>
              <a:defRPr sz="2400">
                <a:solidFill>
                  <a:schemeClr val="tx1"/>
                </a:solidFill>
                <a:latin typeface="Times New Roman" panose="02020603050405020304" pitchFamily="18" charset="0"/>
              </a:defRPr>
            </a:lvl8pPr>
            <a:lvl9pPr marL="4114800" indent="-4572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spcBef>
                <a:spcPct val="20000"/>
              </a:spcBef>
              <a:buFontTx/>
              <a:buNone/>
            </a:pPr>
            <a:r>
              <a:rPr lang="en-US" altLang="en-US" sz="2800">
                <a:solidFill>
                  <a:srgbClr val="003366"/>
                </a:solidFill>
              </a:rPr>
              <a:t>The average of the two solutions is good for both criteria</a:t>
            </a:r>
            <a:endParaRPr lang="en-US" altLang="en-US" sz="2800">
              <a:solidFill>
                <a:srgbClr val="CC0000"/>
              </a:solidFill>
            </a:endParaRPr>
          </a:p>
        </p:txBody>
      </p:sp>
      <p:sp>
        <p:nvSpPr>
          <p:cNvPr id="265245" name="Text Box 29">
            <a:extLst>
              <a:ext uri="{FF2B5EF4-FFF2-40B4-BE49-F238E27FC236}">
                <a16:creationId xmlns:a16="http://schemas.microsoft.com/office/drawing/2014/main" id="{F3ABC4AA-8861-4CD4-9289-042052D1000B}"/>
              </a:ext>
            </a:extLst>
          </p:cNvPr>
          <p:cNvSpPr txBox="1">
            <a:spLocks noChangeArrowheads="1"/>
          </p:cNvSpPr>
          <p:nvPr/>
        </p:nvSpPr>
        <p:spPr bwMode="auto">
          <a:xfrm>
            <a:off x="304800" y="4114800"/>
            <a:ext cx="7980363" cy="822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buFontTx/>
              <a:buNone/>
            </a:pPr>
            <a:r>
              <a:rPr lang="en-US" altLang="en-US">
                <a:solidFill>
                  <a:srgbClr val="003366"/>
                </a:solidFill>
              </a:rPr>
              <a:t>Max-min fair solution: Everyone gets bandwidth </a:t>
            </a:r>
            <a:r>
              <a:rPr lang="en-US" altLang="en-US">
                <a:solidFill>
                  <a:srgbClr val="1E8519"/>
                </a:solidFill>
              </a:rPr>
              <a:t>1/n</a:t>
            </a:r>
            <a:r>
              <a:rPr lang="en-US" altLang="en-US">
                <a:solidFill>
                  <a:srgbClr val="003366"/>
                </a:solidFill>
              </a:rPr>
              <a:t>, total</a:t>
            </a:r>
            <a:r>
              <a:rPr lang="en-US" altLang="en-US">
                <a:solidFill>
                  <a:srgbClr val="0000CC"/>
                </a:solidFill>
              </a:rPr>
              <a:t> </a:t>
            </a:r>
            <a:r>
              <a:rPr lang="en-US" altLang="en-US">
                <a:solidFill>
                  <a:srgbClr val="1E8519"/>
                </a:solidFill>
                <a:latin typeface="cmsy10" pitchFamily="1" charset="0"/>
              </a:rPr>
              <a:t>¼</a:t>
            </a:r>
            <a:r>
              <a:rPr lang="en-US" altLang="en-US">
                <a:solidFill>
                  <a:srgbClr val="1E8519"/>
                </a:solidFill>
              </a:rPr>
              <a:t> 2</a:t>
            </a:r>
            <a:r>
              <a:rPr lang="en-US" altLang="en-US">
                <a:solidFill>
                  <a:srgbClr val="003366"/>
                </a:solidFill>
              </a:rPr>
              <a:t> Max-sum solution: Long connections get </a:t>
            </a:r>
            <a:r>
              <a:rPr lang="en-US" altLang="en-US">
                <a:solidFill>
                  <a:srgbClr val="1E8519"/>
                </a:solidFill>
              </a:rPr>
              <a:t>0</a:t>
            </a:r>
            <a:r>
              <a:rPr lang="en-US" altLang="en-US">
                <a:solidFill>
                  <a:srgbClr val="003366"/>
                </a:solidFill>
              </a:rPr>
              <a:t>, total</a:t>
            </a:r>
            <a:r>
              <a:rPr lang="en-US" altLang="en-US">
                <a:solidFill>
                  <a:srgbClr val="0000CC"/>
                </a:solidFill>
              </a:rPr>
              <a:t> </a:t>
            </a:r>
            <a:r>
              <a:rPr lang="en-US" altLang="en-US">
                <a:solidFill>
                  <a:srgbClr val="1E8519"/>
                </a:solidFill>
              </a:rPr>
              <a:t>= n</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499"/>
                                          </p:stCondLst>
                                        </p:cTn>
                                        <p:tgtEl>
                                          <p:spTgt spid="265230"/>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499"/>
                                          </p:stCondLst>
                                        </p:cTn>
                                        <p:tgtEl>
                                          <p:spTgt spid="265238"/>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265245"/>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26524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5244" grpId="0" autoUpdateAnimBg="0"/>
      <p:bldP spid="265245" grpId="0" autoUpdateAnimBg="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3">
            <a:extLst>
              <a:ext uri="{FF2B5EF4-FFF2-40B4-BE49-F238E27FC236}">
                <a16:creationId xmlns:a16="http://schemas.microsoft.com/office/drawing/2014/main" id="{B58FE734-FEBE-468C-AEB2-466A1B59E1F9}"/>
              </a:ext>
            </a:extLst>
          </p:cNvPr>
          <p:cNvSpPr>
            <a:spLocks noGrp="1"/>
          </p:cNvSpPr>
          <p:nvPr>
            <p:ph type="dt" sz="half" idx="10"/>
          </p:nvPr>
        </p:nvSpPr>
        <p:spPr/>
        <p:txBody>
          <a:bodyPr/>
          <a:lstStyle/>
          <a:p>
            <a:fld id="{69E7B2F6-65D2-4A08-9F04-EEB40888F6FB}" type="datetime1">
              <a:rPr lang="en-US" altLang="en-US"/>
              <a:pPr/>
              <a:t>3/9/2020</a:t>
            </a:fld>
            <a:endParaRPr lang="en-US" altLang="en-US"/>
          </a:p>
        </p:txBody>
      </p:sp>
      <p:sp>
        <p:nvSpPr>
          <p:cNvPr id="11" name="Footer Placeholder 4">
            <a:extLst>
              <a:ext uri="{FF2B5EF4-FFF2-40B4-BE49-F238E27FC236}">
                <a16:creationId xmlns:a16="http://schemas.microsoft.com/office/drawing/2014/main" id="{C1A6E472-1510-4029-819F-11088A242D49}"/>
              </a:ext>
            </a:extLst>
          </p:cNvPr>
          <p:cNvSpPr>
            <a:spLocks noGrp="1"/>
          </p:cNvSpPr>
          <p:nvPr>
            <p:ph type="ftr" sz="quarter" idx="11"/>
          </p:nvPr>
        </p:nvSpPr>
        <p:spPr/>
        <p:txBody>
          <a:bodyPr/>
          <a:lstStyle/>
          <a:p>
            <a:r>
              <a:rPr lang="en-US" altLang="en-US"/>
              <a:t>ashishg@stanford.edu</a:t>
            </a:r>
          </a:p>
        </p:txBody>
      </p:sp>
      <p:sp>
        <p:nvSpPr>
          <p:cNvPr id="12" name="Slide Number Placeholder 5">
            <a:extLst>
              <a:ext uri="{FF2B5EF4-FFF2-40B4-BE49-F238E27FC236}">
                <a16:creationId xmlns:a16="http://schemas.microsoft.com/office/drawing/2014/main" id="{3EF212CF-2868-450E-9F1F-2BBEE5D277C3}"/>
              </a:ext>
            </a:extLst>
          </p:cNvPr>
          <p:cNvSpPr>
            <a:spLocks noGrp="1"/>
          </p:cNvSpPr>
          <p:nvPr>
            <p:ph type="sldNum" sz="quarter" idx="12"/>
          </p:nvPr>
        </p:nvSpPr>
        <p:spPr/>
        <p:txBody>
          <a:bodyPr/>
          <a:lstStyle/>
          <a:p>
            <a:fld id="{62724675-3BCC-4D44-9FDE-033E5CCA9E21}" type="slidenum">
              <a:rPr lang="en-US" altLang="en-US"/>
              <a:pPr/>
              <a:t>14</a:t>
            </a:fld>
            <a:endParaRPr lang="en-US" altLang="en-US"/>
          </a:p>
        </p:txBody>
      </p:sp>
      <p:sp>
        <p:nvSpPr>
          <p:cNvPr id="264194" name="Rectangle 2">
            <a:extLst>
              <a:ext uri="{FF2B5EF4-FFF2-40B4-BE49-F238E27FC236}">
                <a16:creationId xmlns:a16="http://schemas.microsoft.com/office/drawing/2014/main" id="{14FF2F7B-23B5-4034-B15D-01532A4C0B42}"/>
              </a:ext>
            </a:extLst>
          </p:cNvPr>
          <p:cNvSpPr>
            <a:spLocks noGrp="1" noChangeArrowheads="1"/>
          </p:cNvSpPr>
          <p:nvPr>
            <p:ph type="title"/>
          </p:nvPr>
        </p:nvSpPr>
        <p:spPr/>
        <p:txBody>
          <a:bodyPr/>
          <a:lstStyle/>
          <a:p>
            <a:r>
              <a:rPr lang="en-US" altLang="en-US"/>
              <a:t>Another example</a:t>
            </a:r>
          </a:p>
        </p:txBody>
      </p:sp>
      <p:pic>
        <p:nvPicPr>
          <p:cNvPr id="264197" name="Picture 5">
            <a:extLst>
              <a:ext uri="{FF2B5EF4-FFF2-40B4-BE49-F238E27FC236}">
                <a16:creationId xmlns:a16="http://schemas.microsoft.com/office/drawing/2014/main" id="{717146E5-104D-4E84-9580-F28DA5AA978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14800" y="914400"/>
            <a:ext cx="4378325" cy="1838325"/>
          </a:xfrm>
          <a:prstGeom prst="rect">
            <a:avLst/>
          </a:prstGeom>
          <a:noFill/>
          <a:extLst>
            <a:ext uri="{909E8E84-426E-40DD-AFC4-6F175D3DCCD1}">
              <a14:hiddenFill xmlns:a14="http://schemas.microsoft.com/office/drawing/2010/main">
                <a:solidFill>
                  <a:srgbClr val="FFFFFF"/>
                </a:solidFill>
              </a14:hiddenFill>
            </a:ext>
          </a:extLst>
        </p:spPr>
      </p:pic>
      <p:sp>
        <p:nvSpPr>
          <p:cNvPr id="264198" name="Text Box 6">
            <a:extLst>
              <a:ext uri="{FF2B5EF4-FFF2-40B4-BE49-F238E27FC236}">
                <a16:creationId xmlns:a16="http://schemas.microsoft.com/office/drawing/2014/main" id="{52368A8A-0B41-441B-9217-FA394F5FDF7D}"/>
              </a:ext>
            </a:extLst>
          </p:cNvPr>
          <p:cNvSpPr txBox="1">
            <a:spLocks noChangeArrowheads="1"/>
          </p:cNvSpPr>
          <p:nvPr/>
        </p:nvSpPr>
        <p:spPr bwMode="auto">
          <a:xfrm>
            <a:off x="381000" y="990600"/>
            <a:ext cx="3902075" cy="579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en-US" sz="3200">
                <a:solidFill>
                  <a:srgbClr val="003366"/>
                </a:solidFill>
              </a:rPr>
              <a:t>How to split a pie?</a:t>
            </a:r>
          </a:p>
        </p:txBody>
      </p:sp>
      <p:sp>
        <p:nvSpPr>
          <p:cNvPr id="264199" name="Text Box 7">
            <a:extLst>
              <a:ext uri="{FF2B5EF4-FFF2-40B4-BE49-F238E27FC236}">
                <a16:creationId xmlns:a16="http://schemas.microsoft.com/office/drawing/2014/main" id="{7D8B8C10-A884-4754-8876-B10C7DCF8E66}"/>
              </a:ext>
            </a:extLst>
          </p:cNvPr>
          <p:cNvSpPr txBox="1">
            <a:spLocks noChangeArrowheads="1"/>
          </p:cNvSpPr>
          <p:nvPr/>
        </p:nvSpPr>
        <p:spPr bwMode="auto">
          <a:xfrm>
            <a:off x="533400" y="3276600"/>
            <a:ext cx="8305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en-US" altLang="en-US"/>
          </a:p>
        </p:txBody>
      </p:sp>
      <p:sp>
        <p:nvSpPr>
          <p:cNvPr id="264200" name="Text Box 8">
            <a:extLst>
              <a:ext uri="{FF2B5EF4-FFF2-40B4-BE49-F238E27FC236}">
                <a16:creationId xmlns:a16="http://schemas.microsoft.com/office/drawing/2014/main" id="{0CD9CC36-2D57-424B-BA13-D93A92F5E94C}"/>
              </a:ext>
            </a:extLst>
          </p:cNvPr>
          <p:cNvSpPr txBox="1">
            <a:spLocks noChangeArrowheads="1"/>
          </p:cNvSpPr>
          <p:nvPr/>
        </p:nvSpPr>
        <p:spPr bwMode="auto">
          <a:xfrm>
            <a:off x="457200" y="2971800"/>
            <a:ext cx="7788275" cy="579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en-US" sz="3200">
                <a:solidFill>
                  <a:srgbClr val="003366"/>
                </a:solidFill>
              </a:rPr>
              <a:t>But what if there are more constraints?</a:t>
            </a:r>
          </a:p>
        </p:txBody>
      </p:sp>
      <p:pic>
        <p:nvPicPr>
          <p:cNvPr id="264201" name="Picture 9">
            <a:extLst>
              <a:ext uri="{FF2B5EF4-FFF2-40B4-BE49-F238E27FC236}">
                <a16:creationId xmlns:a16="http://schemas.microsoft.com/office/drawing/2014/main" id="{1B0E4004-AA4B-4A36-8BFD-9B1E830E968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4800" y="3581400"/>
            <a:ext cx="3048000" cy="1674813"/>
          </a:xfrm>
          <a:prstGeom prst="rect">
            <a:avLst/>
          </a:prstGeom>
          <a:noFill/>
          <a:extLst>
            <a:ext uri="{909E8E84-426E-40DD-AFC4-6F175D3DCCD1}">
              <a14:hiddenFill xmlns:a14="http://schemas.microsoft.com/office/drawing/2010/main">
                <a:solidFill>
                  <a:srgbClr val="FFFFFF"/>
                </a:solidFill>
              </a14:hiddenFill>
            </a:ext>
          </a:extLst>
        </p:spPr>
      </p:pic>
      <p:sp>
        <p:nvSpPr>
          <p:cNvPr id="264202" name="Text Box 10">
            <a:extLst>
              <a:ext uri="{FF2B5EF4-FFF2-40B4-BE49-F238E27FC236}">
                <a16:creationId xmlns:a16="http://schemas.microsoft.com/office/drawing/2014/main" id="{529F9F65-1058-4C87-A981-CBA7C80083B9}"/>
              </a:ext>
            </a:extLst>
          </p:cNvPr>
          <p:cNvSpPr txBox="1">
            <a:spLocks noChangeArrowheads="1"/>
          </p:cNvSpPr>
          <p:nvPr/>
        </p:nvSpPr>
        <p:spPr bwMode="auto">
          <a:xfrm>
            <a:off x="3429000" y="3581400"/>
            <a:ext cx="6629400" cy="17716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en-US">
                <a:solidFill>
                  <a:srgbClr val="003366"/>
                </a:solidFill>
              </a:rPr>
              <a:t>Alice and Eddy want only apple pie</a:t>
            </a:r>
          </a:p>
          <a:p>
            <a:r>
              <a:rPr lang="en-US" altLang="en-US">
                <a:solidFill>
                  <a:srgbClr val="003366"/>
                </a:solidFill>
              </a:rPr>
              <a:t>Frank: allergic to apples</a:t>
            </a:r>
          </a:p>
          <a:p>
            <a:r>
              <a:rPr lang="en-US" altLang="en-US">
                <a:solidFill>
                  <a:srgbClr val="003366"/>
                </a:solidFill>
              </a:rPr>
              <a:t>Cathy: equal portions of both pies</a:t>
            </a:r>
          </a:p>
          <a:p>
            <a:r>
              <a:rPr lang="en-US" altLang="en-US">
                <a:solidFill>
                  <a:srgbClr val="003366"/>
                </a:solidFill>
              </a:rPr>
              <a:t>David: twice as much apple pie as lemon</a:t>
            </a:r>
          </a:p>
        </p:txBody>
      </p:sp>
      <p:sp>
        <p:nvSpPr>
          <p:cNvPr id="264203" name="Text Box 11">
            <a:extLst>
              <a:ext uri="{FF2B5EF4-FFF2-40B4-BE49-F238E27FC236}">
                <a16:creationId xmlns:a16="http://schemas.microsoft.com/office/drawing/2014/main" id="{7669035C-D537-4440-A045-93852C4D2C67}"/>
              </a:ext>
            </a:extLst>
          </p:cNvPr>
          <p:cNvSpPr txBox="1">
            <a:spLocks noChangeArrowheads="1"/>
          </p:cNvSpPr>
          <p:nvPr/>
        </p:nvSpPr>
        <p:spPr bwMode="auto">
          <a:xfrm>
            <a:off x="304800" y="5562600"/>
            <a:ext cx="7807325"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buFontTx/>
              <a:buNone/>
            </a:pPr>
            <a:r>
              <a:rPr lang="en-US" altLang="en-US" sz="2800">
                <a:solidFill>
                  <a:srgbClr val="003366"/>
                </a:solidFill>
              </a:rPr>
              <a:t>How do we measure the “goodness” of an allocation?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D9CF5352-481D-4C7E-8FC5-C352883DCFAA}"/>
              </a:ext>
            </a:extLst>
          </p:cNvPr>
          <p:cNvSpPr>
            <a:spLocks noGrp="1"/>
          </p:cNvSpPr>
          <p:nvPr>
            <p:ph type="dt" sz="half" idx="10"/>
          </p:nvPr>
        </p:nvSpPr>
        <p:spPr/>
        <p:txBody>
          <a:bodyPr/>
          <a:lstStyle/>
          <a:p>
            <a:fld id="{8EAB40F9-2A49-4293-B6D9-71749AFE5759}" type="datetime1">
              <a:rPr lang="en-US" altLang="en-US"/>
              <a:pPr/>
              <a:t>3/9/2020</a:t>
            </a:fld>
            <a:endParaRPr lang="en-US" altLang="en-US"/>
          </a:p>
        </p:txBody>
      </p:sp>
      <p:sp>
        <p:nvSpPr>
          <p:cNvPr id="5" name="Footer Placeholder 4">
            <a:extLst>
              <a:ext uri="{FF2B5EF4-FFF2-40B4-BE49-F238E27FC236}">
                <a16:creationId xmlns:a16="http://schemas.microsoft.com/office/drawing/2014/main" id="{31BCC838-DB30-412F-82C8-E4C8EE49CAB2}"/>
              </a:ext>
            </a:extLst>
          </p:cNvPr>
          <p:cNvSpPr>
            <a:spLocks noGrp="1"/>
          </p:cNvSpPr>
          <p:nvPr>
            <p:ph type="ftr" sz="quarter" idx="11"/>
          </p:nvPr>
        </p:nvSpPr>
        <p:spPr/>
        <p:txBody>
          <a:bodyPr/>
          <a:lstStyle/>
          <a:p>
            <a:r>
              <a:rPr lang="en-US" altLang="en-US"/>
              <a:t>ashishg@stanford.edu</a:t>
            </a:r>
          </a:p>
        </p:txBody>
      </p:sp>
      <p:sp>
        <p:nvSpPr>
          <p:cNvPr id="6" name="Slide Number Placeholder 5">
            <a:extLst>
              <a:ext uri="{FF2B5EF4-FFF2-40B4-BE49-F238E27FC236}">
                <a16:creationId xmlns:a16="http://schemas.microsoft.com/office/drawing/2014/main" id="{C8FBD1DF-AFAB-4C02-9D73-03A9A3AF29C4}"/>
              </a:ext>
            </a:extLst>
          </p:cNvPr>
          <p:cNvSpPr>
            <a:spLocks noGrp="1"/>
          </p:cNvSpPr>
          <p:nvPr>
            <p:ph type="sldNum" sz="quarter" idx="12"/>
          </p:nvPr>
        </p:nvSpPr>
        <p:spPr/>
        <p:txBody>
          <a:bodyPr/>
          <a:lstStyle/>
          <a:p>
            <a:fld id="{B7FAE497-7731-45ED-8928-7F6D5702E8AB}" type="slidenum">
              <a:rPr lang="en-US" altLang="en-US"/>
              <a:pPr/>
              <a:t>15</a:t>
            </a:fld>
            <a:endParaRPr lang="en-US" altLang="en-US"/>
          </a:p>
        </p:txBody>
      </p:sp>
      <p:sp>
        <p:nvSpPr>
          <p:cNvPr id="266242" name="Rectangle 2">
            <a:extLst>
              <a:ext uri="{FF2B5EF4-FFF2-40B4-BE49-F238E27FC236}">
                <a16:creationId xmlns:a16="http://schemas.microsoft.com/office/drawing/2014/main" id="{313E4440-1E9C-4C1C-B0DA-C41B1BB7EE52}"/>
              </a:ext>
            </a:extLst>
          </p:cNvPr>
          <p:cNvSpPr>
            <a:spLocks noGrp="1" noChangeArrowheads="1"/>
          </p:cNvSpPr>
          <p:nvPr>
            <p:ph type="title"/>
          </p:nvPr>
        </p:nvSpPr>
        <p:spPr/>
        <p:txBody>
          <a:bodyPr/>
          <a:lstStyle/>
          <a:p>
            <a:r>
              <a:rPr lang="en-US" altLang="en-US"/>
              <a:t>Goal: simultaneous optimization</a:t>
            </a:r>
          </a:p>
        </p:txBody>
      </p:sp>
      <p:sp>
        <p:nvSpPr>
          <p:cNvPr id="266243" name="Rectangle 3">
            <a:extLst>
              <a:ext uri="{FF2B5EF4-FFF2-40B4-BE49-F238E27FC236}">
                <a16:creationId xmlns:a16="http://schemas.microsoft.com/office/drawing/2014/main" id="{33F9863A-341F-4292-9FB0-AAFC023AB028}"/>
              </a:ext>
            </a:extLst>
          </p:cNvPr>
          <p:cNvSpPr>
            <a:spLocks noGrp="1" noChangeArrowheads="1"/>
          </p:cNvSpPr>
          <p:nvPr>
            <p:ph type="body" idx="1"/>
          </p:nvPr>
        </p:nvSpPr>
        <p:spPr/>
        <p:txBody>
          <a:bodyPr/>
          <a:lstStyle/>
          <a:p>
            <a:r>
              <a:rPr lang="en-US" altLang="en-US" dirty="0"/>
              <a:t>Suppose the utility function is </a:t>
            </a:r>
            <a:r>
              <a:rPr lang="en-US" altLang="en-US" dirty="0">
                <a:solidFill>
                  <a:srgbClr val="1E8519"/>
                </a:solidFill>
              </a:rPr>
              <a:t>U(x</a:t>
            </a:r>
            <a:r>
              <a:rPr lang="en-US" altLang="en-US" baseline="-25000" dirty="0">
                <a:solidFill>
                  <a:srgbClr val="1E8519"/>
                </a:solidFill>
              </a:rPr>
              <a:t>1</a:t>
            </a:r>
            <a:r>
              <a:rPr lang="en-US" altLang="en-US" dirty="0">
                <a:solidFill>
                  <a:srgbClr val="1E8519"/>
                </a:solidFill>
              </a:rPr>
              <a:t>,x</a:t>
            </a:r>
            <a:r>
              <a:rPr lang="en-US" altLang="en-US" baseline="-25000" dirty="0">
                <a:solidFill>
                  <a:srgbClr val="1E8519"/>
                </a:solidFill>
              </a:rPr>
              <a:t>2</a:t>
            </a:r>
            <a:r>
              <a:rPr lang="en-US" altLang="en-US" dirty="0">
                <a:solidFill>
                  <a:srgbClr val="1E8519"/>
                </a:solidFill>
              </a:rPr>
              <a:t>,…,</a:t>
            </a:r>
            <a:r>
              <a:rPr lang="en-US" altLang="en-US" dirty="0" err="1">
                <a:solidFill>
                  <a:srgbClr val="1E8519"/>
                </a:solidFill>
              </a:rPr>
              <a:t>x</a:t>
            </a:r>
            <a:r>
              <a:rPr lang="en-US" altLang="en-US" baseline="-25000" dirty="0" err="1">
                <a:solidFill>
                  <a:srgbClr val="1E8519"/>
                </a:solidFill>
              </a:rPr>
              <a:t>N</a:t>
            </a:r>
            <a:r>
              <a:rPr lang="en-US" altLang="en-US" dirty="0">
                <a:solidFill>
                  <a:srgbClr val="1E8519"/>
                </a:solidFill>
              </a:rPr>
              <a:t>)</a:t>
            </a:r>
            <a:endParaRPr lang="en-US" altLang="en-US" dirty="0">
              <a:solidFill>
                <a:srgbClr val="0000CC"/>
              </a:solidFill>
            </a:endParaRPr>
          </a:p>
          <a:p>
            <a:r>
              <a:rPr lang="en-US" altLang="en-US" dirty="0">
                <a:solidFill>
                  <a:srgbClr val="CC0000"/>
                </a:solidFill>
              </a:rPr>
              <a:t>Canonical Utility Functions</a:t>
            </a:r>
            <a:r>
              <a:rPr lang="en-US" altLang="en-US" b="1" dirty="0">
                <a:solidFill>
                  <a:srgbClr val="CC0000"/>
                </a:solidFill>
              </a:rPr>
              <a:t>: </a:t>
            </a:r>
            <a:r>
              <a:rPr lang="en-US" altLang="en-US" dirty="0"/>
              <a:t>Assume that </a:t>
            </a:r>
            <a:r>
              <a:rPr lang="en-US" altLang="en-US" dirty="0">
                <a:solidFill>
                  <a:srgbClr val="1E8519"/>
                </a:solidFill>
              </a:rPr>
              <a:t>U</a:t>
            </a:r>
            <a:r>
              <a:rPr lang="en-US" altLang="en-US" dirty="0"/>
              <a:t> is</a:t>
            </a:r>
          </a:p>
          <a:p>
            <a:pPr lvl="1"/>
            <a:r>
              <a:rPr lang="en-US" altLang="en-US" dirty="0"/>
              <a:t>Concave, i.e. follows the Pigou-Dalton principle: </a:t>
            </a:r>
            <a:r>
              <a:rPr lang="en-US" altLang="en-US" dirty="0">
                <a:solidFill>
                  <a:srgbClr val="1E8519"/>
                </a:solidFill>
              </a:rPr>
              <a:t>U((</a:t>
            </a:r>
            <a:r>
              <a:rPr lang="en-US" altLang="en-US" dirty="0" err="1">
                <a:solidFill>
                  <a:srgbClr val="1E8519"/>
                </a:solidFill>
              </a:rPr>
              <a:t>a+b</a:t>
            </a:r>
            <a:r>
              <a:rPr lang="en-US" altLang="en-US" dirty="0">
                <a:solidFill>
                  <a:srgbClr val="1E8519"/>
                </a:solidFill>
              </a:rPr>
              <a:t>)/2, ((</a:t>
            </a:r>
            <a:r>
              <a:rPr lang="en-US" altLang="en-US" dirty="0" err="1">
                <a:solidFill>
                  <a:srgbClr val="1E8519"/>
                </a:solidFill>
              </a:rPr>
              <a:t>a+b</a:t>
            </a:r>
            <a:r>
              <a:rPr lang="en-US" altLang="en-US" dirty="0">
                <a:solidFill>
                  <a:srgbClr val="1E8519"/>
                </a:solidFill>
              </a:rPr>
              <a:t>)/2) </a:t>
            </a:r>
            <a:r>
              <a:rPr lang="en-US" altLang="en-US" dirty="0">
                <a:solidFill>
                  <a:srgbClr val="1E8519"/>
                </a:solidFill>
                <a:latin typeface="cmsy10" pitchFamily="1" charset="0"/>
              </a:rPr>
              <a:t>¸ </a:t>
            </a:r>
            <a:r>
              <a:rPr lang="en-US" altLang="en-US" dirty="0">
                <a:solidFill>
                  <a:srgbClr val="1E8519"/>
                </a:solidFill>
              </a:rPr>
              <a:t>U(</a:t>
            </a:r>
            <a:r>
              <a:rPr lang="en-US" altLang="en-US" dirty="0" err="1">
                <a:solidFill>
                  <a:srgbClr val="1E8519"/>
                </a:solidFill>
              </a:rPr>
              <a:t>a,b</a:t>
            </a:r>
            <a:r>
              <a:rPr lang="en-US" altLang="en-US" dirty="0">
                <a:solidFill>
                  <a:srgbClr val="1E8519"/>
                </a:solidFill>
              </a:rPr>
              <a:t>)</a:t>
            </a:r>
          </a:p>
          <a:p>
            <a:pPr lvl="1"/>
            <a:r>
              <a:rPr lang="en-US" altLang="en-US" dirty="0"/>
              <a:t>Non-decreasing (more bandwidth can not harm)</a:t>
            </a:r>
          </a:p>
          <a:p>
            <a:pPr lvl="1"/>
            <a:r>
              <a:rPr lang="en-US" altLang="en-US" dirty="0"/>
              <a:t>Symmetric in </a:t>
            </a:r>
            <a:r>
              <a:rPr lang="en-US" altLang="en-US" dirty="0">
                <a:solidFill>
                  <a:srgbClr val="1E8519"/>
                </a:solidFill>
              </a:rPr>
              <a:t>x</a:t>
            </a:r>
            <a:r>
              <a:rPr lang="en-US" altLang="en-US" baseline="-25000" dirty="0">
                <a:solidFill>
                  <a:srgbClr val="1E8519"/>
                </a:solidFill>
              </a:rPr>
              <a:t>1</a:t>
            </a:r>
            <a:r>
              <a:rPr lang="en-US" altLang="en-US" dirty="0">
                <a:solidFill>
                  <a:srgbClr val="1E8519"/>
                </a:solidFill>
              </a:rPr>
              <a:t>,x</a:t>
            </a:r>
            <a:r>
              <a:rPr lang="en-US" altLang="en-US" baseline="-25000" dirty="0">
                <a:solidFill>
                  <a:srgbClr val="1E8519"/>
                </a:solidFill>
              </a:rPr>
              <a:t>2</a:t>
            </a:r>
            <a:r>
              <a:rPr lang="en-US" altLang="en-US" dirty="0">
                <a:solidFill>
                  <a:srgbClr val="1E8519"/>
                </a:solidFill>
              </a:rPr>
              <a:t>,…,</a:t>
            </a:r>
            <a:r>
              <a:rPr lang="en-US" altLang="en-US" dirty="0" err="1">
                <a:solidFill>
                  <a:srgbClr val="1E8519"/>
                </a:solidFill>
              </a:rPr>
              <a:t>x</a:t>
            </a:r>
            <a:r>
              <a:rPr lang="en-US" altLang="en-US" baseline="-25000" dirty="0" err="1">
                <a:solidFill>
                  <a:srgbClr val="1E8519"/>
                </a:solidFill>
              </a:rPr>
              <a:t>N</a:t>
            </a:r>
            <a:endParaRPr lang="en-US" altLang="en-US" baseline="-25000" dirty="0">
              <a:solidFill>
                <a:srgbClr val="0000CC"/>
              </a:solidFill>
            </a:endParaRPr>
          </a:p>
          <a:p>
            <a:pPr lvl="1"/>
            <a:r>
              <a:rPr lang="en-US" altLang="en-US" dirty="0">
                <a:solidFill>
                  <a:srgbClr val="1E8519"/>
                </a:solidFill>
              </a:rPr>
              <a:t>U(0) = 0</a:t>
            </a:r>
            <a:r>
              <a:rPr lang="en-US" altLang="en-US" dirty="0"/>
              <a:t> (this assumption can be removed for slightly weaker guarantees)</a:t>
            </a:r>
          </a:p>
          <a:p>
            <a:pPr lvl="1"/>
            <a:r>
              <a:rPr lang="en-US" altLang="en-US" dirty="0"/>
              <a:t>Subsumes all the utility functions we have seen in this talk, and all the fairness functions we found in the literature</a:t>
            </a:r>
            <a:endParaRPr lang="en-US" altLang="en-US" dirty="0">
              <a:solidFill>
                <a:srgbClr val="0000CC"/>
              </a:solidFill>
            </a:endParaRPr>
          </a:p>
          <a:p>
            <a:r>
              <a:rPr lang="en-US" altLang="en-US" dirty="0">
                <a:solidFill>
                  <a:srgbClr val="CC0000"/>
                </a:solidFill>
              </a:rPr>
              <a:t>Simultaneous optimization: </a:t>
            </a:r>
            <a:r>
              <a:rPr lang="en-US" altLang="en-US" dirty="0"/>
              <a:t>(Approximately)</a:t>
            </a:r>
            <a:r>
              <a:rPr lang="en-US" altLang="en-US" dirty="0">
                <a:solidFill>
                  <a:srgbClr val="CC0000"/>
                </a:solidFill>
              </a:rPr>
              <a:t> </a:t>
            </a:r>
            <a:r>
              <a:rPr lang="en-US" altLang="en-US" dirty="0"/>
              <a:t>maximize</a:t>
            </a:r>
            <a:r>
              <a:rPr lang="en-US" altLang="en-US" dirty="0">
                <a:solidFill>
                  <a:srgbClr val="CC0000"/>
                </a:solidFill>
              </a:rPr>
              <a:t> </a:t>
            </a:r>
            <a:r>
              <a:rPr lang="en-US" altLang="en-US" dirty="0">
                <a:solidFill>
                  <a:srgbClr val="1E8519"/>
                </a:solidFill>
              </a:rPr>
              <a:t>U(x)</a:t>
            </a:r>
            <a:r>
              <a:rPr lang="en-US" altLang="en-US" dirty="0">
                <a:solidFill>
                  <a:srgbClr val="CC0000"/>
                </a:solidFill>
              </a:rPr>
              <a:t> </a:t>
            </a:r>
            <a:r>
              <a:rPr lang="en-US" altLang="en-US" dirty="0"/>
              <a:t>simultaneously</a:t>
            </a:r>
            <a:r>
              <a:rPr lang="en-US" altLang="en-US" dirty="0">
                <a:solidFill>
                  <a:srgbClr val="CC0000"/>
                </a:solidFill>
              </a:rPr>
              <a:t> </a:t>
            </a:r>
            <a:r>
              <a:rPr lang="en-US" altLang="en-US" dirty="0"/>
              <a:t>for all canonical </a:t>
            </a:r>
            <a:r>
              <a:rPr lang="en-US" altLang="en-US" dirty="0">
                <a:solidFill>
                  <a:srgbClr val="1E8519"/>
                </a:solidFill>
              </a:rPr>
              <a:t>U</a:t>
            </a:r>
            <a:endParaRPr lang="en-US" altLang="en-US" dirty="0">
              <a:solidFill>
                <a:srgbClr val="0000CC"/>
              </a:solidFill>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216BA3AF-930C-4B94-92D4-F5FA2761FF6E}"/>
              </a:ext>
            </a:extLst>
          </p:cNvPr>
          <p:cNvSpPr>
            <a:spLocks noGrp="1"/>
          </p:cNvSpPr>
          <p:nvPr>
            <p:ph type="dt" sz="half" idx="10"/>
          </p:nvPr>
        </p:nvSpPr>
        <p:spPr/>
        <p:txBody>
          <a:bodyPr/>
          <a:lstStyle/>
          <a:p>
            <a:fld id="{968E8A4B-CFCC-490D-8BE4-1413ADC8876B}" type="datetime1">
              <a:rPr lang="en-US" altLang="en-US"/>
              <a:pPr/>
              <a:t>3/9/2020</a:t>
            </a:fld>
            <a:endParaRPr lang="en-US" altLang="en-US"/>
          </a:p>
        </p:txBody>
      </p:sp>
      <p:sp>
        <p:nvSpPr>
          <p:cNvPr id="5" name="Footer Placeholder 4">
            <a:extLst>
              <a:ext uri="{FF2B5EF4-FFF2-40B4-BE49-F238E27FC236}">
                <a16:creationId xmlns:a16="http://schemas.microsoft.com/office/drawing/2014/main" id="{E96CAAB3-EC17-4FE4-B629-FABCDF02F9F4}"/>
              </a:ext>
            </a:extLst>
          </p:cNvPr>
          <p:cNvSpPr>
            <a:spLocks noGrp="1"/>
          </p:cNvSpPr>
          <p:nvPr>
            <p:ph type="ftr" sz="quarter" idx="11"/>
          </p:nvPr>
        </p:nvSpPr>
        <p:spPr/>
        <p:txBody>
          <a:bodyPr/>
          <a:lstStyle/>
          <a:p>
            <a:r>
              <a:rPr lang="en-US" altLang="en-US"/>
              <a:t>ashishg@stanford.edu</a:t>
            </a:r>
          </a:p>
        </p:txBody>
      </p:sp>
      <p:sp>
        <p:nvSpPr>
          <p:cNvPr id="6" name="Slide Number Placeholder 5">
            <a:extLst>
              <a:ext uri="{FF2B5EF4-FFF2-40B4-BE49-F238E27FC236}">
                <a16:creationId xmlns:a16="http://schemas.microsoft.com/office/drawing/2014/main" id="{9D08069C-4543-44DB-A654-69BF2E6742C8}"/>
              </a:ext>
            </a:extLst>
          </p:cNvPr>
          <p:cNvSpPr>
            <a:spLocks noGrp="1"/>
          </p:cNvSpPr>
          <p:nvPr>
            <p:ph type="sldNum" sz="quarter" idx="12"/>
          </p:nvPr>
        </p:nvSpPr>
        <p:spPr/>
        <p:txBody>
          <a:bodyPr/>
          <a:lstStyle/>
          <a:p>
            <a:fld id="{893AE968-7215-4449-B10B-ED669FB647C6}" type="slidenum">
              <a:rPr lang="en-US" altLang="en-US"/>
              <a:pPr/>
              <a:t>16</a:t>
            </a:fld>
            <a:endParaRPr lang="en-US" altLang="en-US"/>
          </a:p>
        </p:txBody>
      </p:sp>
      <p:sp>
        <p:nvSpPr>
          <p:cNvPr id="267266" name="Rectangle 2">
            <a:extLst>
              <a:ext uri="{FF2B5EF4-FFF2-40B4-BE49-F238E27FC236}">
                <a16:creationId xmlns:a16="http://schemas.microsoft.com/office/drawing/2014/main" id="{68F747DE-A3A0-49A3-8B7B-0AF67FCCAAE3}"/>
              </a:ext>
            </a:extLst>
          </p:cNvPr>
          <p:cNvSpPr>
            <a:spLocks noGrp="1" noChangeArrowheads="1"/>
          </p:cNvSpPr>
          <p:nvPr>
            <p:ph type="title"/>
          </p:nvPr>
        </p:nvSpPr>
        <p:spPr/>
        <p:txBody>
          <a:bodyPr/>
          <a:lstStyle/>
          <a:p>
            <a:r>
              <a:rPr lang="en-US" altLang="en-US"/>
              <a:t>Why simultaneous optimization?</a:t>
            </a:r>
          </a:p>
        </p:txBody>
      </p:sp>
      <p:sp>
        <p:nvSpPr>
          <p:cNvPr id="267267" name="Rectangle 3">
            <a:extLst>
              <a:ext uri="{FF2B5EF4-FFF2-40B4-BE49-F238E27FC236}">
                <a16:creationId xmlns:a16="http://schemas.microsoft.com/office/drawing/2014/main" id="{36143EBE-5F2B-4278-ABD1-752FB3C44614}"/>
              </a:ext>
            </a:extLst>
          </p:cNvPr>
          <p:cNvSpPr>
            <a:spLocks noGrp="1" noChangeArrowheads="1"/>
          </p:cNvSpPr>
          <p:nvPr>
            <p:ph type="body" idx="1"/>
          </p:nvPr>
        </p:nvSpPr>
        <p:spPr/>
        <p:txBody>
          <a:bodyPr/>
          <a:lstStyle/>
          <a:p>
            <a:r>
              <a:rPr lang="en-US" altLang="en-US" sz="2400"/>
              <a:t>Often, the utility function is poorly understood, but is likely to be canonical, e.g. customer satisfaction</a:t>
            </a:r>
          </a:p>
          <a:p>
            <a:pPr>
              <a:lnSpc>
                <a:spcPct val="90000"/>
              </a:lnSpc>
            </a:pPr>
            <a:r>
              <a:rPr lang="en-US" altLang="en-US" sz="2400"/>
              <a:t>Consider the following three allocations of bandwidths to two users </a:t>
            </a:r>
          </a:p>
          <a:p>
            <a:pPr lvl="1">
              <a:lnSpc>
                <a:spcPct val="90000"/>
              </a:lnSpc>
              <a:buFontTx/>
              <a:buAutoNum type="arabicPeriod"/>
            </a:pPr>
            <a:r>
              <a:rPr lang="en-US" altLang="en-US" sz="2000">
                <a:solidFill>
                  <a:srgbClr val="1E8519"/>
                </a:solidFill>
              </a:rPr>
              <a:t> </a:t>
            </a:r>
            <a:r>
              <a:rPr lang="en-US" altLang="en-US" sz="2000">
                <a:solidFill>
                  <a:srgbClr val="1E8519"/>
                </a:solidFill>
                <a:latin typeface="cmsy10" pitchFamily="1" charset="0"/>
              </a:rPr>
              <a:t>h</a:t>
            </a:r>
            <a:r>
              <a:rPr lang="en-US" altLang="en-US" sz="2000">
                <a:solidFill>
                  <a:srgbClr val="1E8519"/>
                </a:solidFill>
              </a:rPr>
              <a:t>a,b</a:t>
            </a:r>
            <a:r>
              <a:rPr lang="en-US" altLang="en-US" sz="2000">
                <a:solidFill>
                  <a:srgbClr val="1E8519"/>
                </a:solidFill>
                <a:latin typeface="cmsy10" pitchFamily="1" charset="0"/>
              </a:rPr>
              <a:t>i</a:t>
            </a:r>
            <a:endParaRPr lang="en-US" altLang="en-US" sz="2000">
              <a:solidFill>
                <a:srgbClr val="1E8519"/>
              </a:solidFill>
            </a:endParaRPr>
          </a:p>
          <a:p>
            <a:pPr lvl="1">
              <a:lnSpc>
                <a:spcPct val="90000"/>
              </a:lnSpc>
              <a:buFontTx/>
              <a:buAutoNum type="arabicPeriod"/>
            </a:pPr>
            <a:r>
              <a:rPr lang="en-US" altLang="en-US" sz="2000">
                <a:solidFill>
                  <a:srgbClr val="1E8519"/>
                </a:solidFill>
              </a:rPr>
              <a:t> </a:t>
            </a:r>
            <a:r>
              <a:rPr lang="en-US" altLang="en-US" sz="2000">
                <a:solidFill>
                  <a:srgbClr val="1E8519"/>
                </a:solidFill>
                <a:latin typeface="cmsy10" pitchFamily="1" charset="0"/>
              </a:rPr>
              <a:t>h</a:t>
            </a:r>
            <a:r>
              <a:rPr lang="en-US" altLang="en-US" sz="2000">
                <a:solidFill>
                  <a:srgbClr val="1E8519"/>
                </a:solidFill>
              </a:rPr>
              <a:t>b,a</a:t>
            </a:r>
            <a:r>
              <a:rPr lang="en-US" altLang="en-US" sz="2000">
                <a:solidFill>
                  <a:srgbClr val="1E8519"/>
                </a:solidFill>
                <a:latin typeface="cmsy10" pitchFamily="1" charset="0"/>
              </a:rPr>
              <a:t>i</a:t>
            </a:r>
            <a:endParaRPr lang="en-US" altLang="en-US" sz="2000">
              <a:solidFill>
                <a:srgbClr val="1E8519"/>
              </a:solidFill>
            </a:endParaRPr>
          </a:p>
          <a:p>
            <a:pPr lvl="1">
              <a:lnSpc>
                <a:spcPct val="90000"/>
              </a:lnSpc>
              <a:buFontTx/>
              <a:buAutoNum type="arabicPeriod"/>
            </a:pPr>
            <a:r>
              <a:rPr lang="en-US" altLang="en-US" sz="2000">
                <a:solidFill>
                  <a:srgbClr val="1E8519"/>
                </a:solidFill>
              </a:rPr>
              <a:t> </a:t>
            </a:r>
            <a:r>
              <a:rPr lang="en-US" altLang="en-US" sz="2000">
                <a:solidFill>
                  <a:srgbClr val="1E8519"/>
                </a:solidFill>
                <a:latin typeface="cmsy10" pitchFamily="1" charset="0"/>
              </a:rPr>
              <a:t>h</a:t>
            </a:r>
            <a:r>
              <a:rPr lang="en-US" altLang="en-US" sz="2000">
                <a:solidFill>
                  <a:srgbClr val="1E8519"/>
                </a:solidFill>
              </a:rPr>
              <a:t>(a+b)/2,(a+b)/2</a:t>
            </a:r>
            <a:r>
              <a:rPr lang="en-US" altLang="en-US" sz="2000">
                <a:solidFill>
                  <a:srgbClr val="1E8519"/>
                </a:solidFill>
                <a:latin typeface="cmsy10" pitchFamily="1" charset="0"/>
              </a:rPr>
              <a:t>i</a:t>
            </a:r>
            <a:endParaRPr lang="en-US" altLang="en-US" sz="2000">
              <a:solidFill>
                <a:srgbClr val="0000CC"/>
              </a:solidFill>
            </a:endParaRPr>
          </a:p>
          <a:p>
            <a:pPr>
              <a:lnSpc>
                <a:spcPct val="90000"/>
              </a:lnSpc>
            </a:pPr>
            <a:r>
              <a:rPr lang="en-US" altLang="en-US" sz="2400"/>
              <a:t>If </a:t>
            </a:r>
            <a:r>
              <a:rPr lang="en-US" altLang="en-US" sz="2400">
                <a:solidFill>
                  <a:srgbClr val="1E8519"/>
                </a:solidFill>
              </a:rPr>
              <a:t>f</a:t>
            </a:r>
            <a:r>
              <a:rPr lang="en-US" altLang="en-US" sz="2400"/>
              <a:t> measures fairness, then intuitively,</a:t>
            </a:r>
          </a:p>
          <a:p>
            <a:pPr lvl="1">
              <a:lnSpc>
                <a:spcPct val="90000"/>
              </a:lnSpc>
              <a:buFontTx/>
              <a:buNone/>
            </a:pPr>
            <a:r>
              <a:rPr lang="en-US" altLang="en-US" sz="2000">
                <a:solidFill>
                  <a:srgbClr val="0000CC"/>
                </a:solidFill>
              </a:rPr>
              <a:t>		</a:t>
            </a:r>
            <a:r>
              <a:rPr lang="en-US" altLang="en-US" sz="2000">
                <a:solidFill>
                  <a:srgbClr val="1E8519"/>
                </a:solidFill>
              </a:rPr>
              <a:t>f(a,b) = f(b,a) </a:t>
            </a:r>
            <a:r>
              <a:rPr lang="en-US" altLang="en-US" sz="2000">
                <a:solidFill>
                  <a:srgbClr val="1E8519"/>
                </a:solidFill>
                <a:latin typeface="cmsy10" pitchFamily="1" charset="0"/>
              </a:rPr>
              <a:t>·</a:t>
            </a:r>
            <a:r>
              <a:rPr lang="en-US" altLang="en-US" sz="2000">
                <a:solidFill>
                  <a:srgbClr val="1E8519"/>
                </a:solidFill>
              </a:rPr>
              <a:t> f((a+b)/2,(a+b)/2)</a:t>
            </a:r>
            <a:endParaRPr lang="en-US" altLang="en-US" sz="2000">
              <a:solidFill>
                <a:srgbClr val="0000CC"/>
              </a:solidFill>
            </a:endParaRPr>
          </a:p>
          <a:p>
            <a:pPr lvl="1">
              <a:lnSpc>
                <a:spcPct val="90000"/>
              </a:lnSpc>
            </a:pPr>
            <a:r>
              <a:rPr lang="en-US" altLang="en-US" sz="2000"/>
              <a:t>Hence, </a:t>
            </a:r>
            <a:r>
              <a:rPr lang="en-US" altLang="en-US" sz="2000">
                <a:solidFill>
                  <a:srgbClr val="1E8519"/>
                </a:solidFill>
              </a:rPr>
              <a:t>f</a:t>
            </a:r>
            <a:r>
              <a:rPr lang="en-US" altLang="en-US" sz="2000"/>
              <a:t> is a symmetric  concave function</a:t>
            </a:r>
          </a:p>
          <a:p>
            <a:pPr lvl="1">
              <a:lnSpc>
                <a:spcPct val="90000"/>
              </a:lnSpc>
            </a:pPr>
            <a:r>
              <a:rPr lang="en-US" altLang="en-US" sz="2000"/>
              <a:t>Simultaneous optimization promotes all reasonable measures of fairness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Date Placeholder 3">
            <a:extLst>
              <a:ext uri="{FF2B5EF4-FFF2-40B4-BE49-F238E27FC236}">
                <a16:creationId xmlns:a16="http://schemas.microsoft.com/office/drawing/2014/main" id="{C0267154-5230-4FF5-8D3D-98AB333D6EB4}"/>
              </a:ext>
            </a:extLst>
          </p:cNvPr>
          <p:cNvSpPr>
            <a:spLocks noGrp="1"/>
          </p:cNvSpPr>
          <p:nvPr>
            <p:ph type="dt" sz="half" idx="10"/>
          </p:nvPr>
        </p:nvSpPr>
        <p:spPr/>
        <p:txBody>
          <a:bodyPr/>
          <a:lstStyle/>
          <a:p>
            <a:fld id="{247586C6-ABE8-4249-8501-D39AE8CF7D77}" type="datetime1">
              <a:rPr lang="en-US" altLang="en-US"/>
              <a:pPr/>
              <a:t>3/9/2020</a:t>
            </a:fld>
            <a:endParaRPr lang="en-US" altLang="en-US"/>
          </a:p>
        </p:txBody>
      </p:sp>
      <p:sp>
        <p:nvSpPr>
          <p:cNvPr id="6" name="Footer Placeholder 4">
            <a:extLst>
              <a:ext uri="{FF2B5EF4-FFF2-40B4-BE49-F238E27FC236}">
                <a16:creationId xmlns:a16="http://schemas.microsoft.com/office/drawing/2014/main" id="{E03A215E-2FC4-4262-94CF-8B921ED0B4AC}"/>
              </a:ext>
            </a:extLst>
          </p:cNvPr>
          <p:cNvSpPr>
            <a:spLocks noGrp="1"/>
          </p:cNvSpPr>
          <p:nvPr>
            <p:ph type="ftr" sz="quarter" idx="11"/>
          </p:nvPr>
        </p:nvSpPr>
        <p:spPr/>
        <p:txBody>
          <a:bodyPr/>
          <a:lstStyle/>
          <a:p>
            <a:r>
              <a:rPr lang="en-US" altLang="en-US"/>
              <a:t>ashishg@stanford.edu</a:t>
            </a:r>
          </a:p>
        </p:txBody>
      </p:sp>
      <p:sp>
        <p:nvSpPr>
          <p:cNvPr id="7" name="Slide Number Placeholder 5">
            <a:extLst>
              <a:ext uri="{FF2B5EF4-FFF2-40B4-BE49-F238E27FC236}">
                <a16:creationId xmlns:a16="http://schemas.microsoft.com/office/drawing/2014/main" id="{0EA262CF-D3E9-45D3-B63D-C8D80E146D08}"/>
              </a:ext>
            </a:extLst>
          </p:cNvPr>
          <p:cNvSpPr>
            <a:spLocks noGrp="1"/>
          </p:cNvSpPr>
          <p:nvPr>
            <p:ph type="sldNum" sz="quarter" idx="12"/>
          </p:nvPr>
        </p:nvSpPr>
        <p:spPr/>
        <p:txBody>
          <a:bodyPr/>
          <a:lstStyle/>
          <a:p>
            <a:fld id="{3C17BFFA-8DB1-4207-A755-A9FE58DC4C42}" type="slidenum">
              <a:rPr lang="en-US" altLang="en-US"/>
              <a:pPr/>
              <a:t>17</a:t>
            </a:fld>
            <a:endParaRPr lang="en-US" altLang="en-US"/>
          </a:p>
        </p:txBody>
      </p:sp>
      <p:sp>
        <p:nvSpPr>
          <p:cNvPr id="358402" name="Rectangle 2">
            <a:extLst>
              <a:ext uri="{FF2B5EF4-FFF2-40B4-BE49-F238E27FC236}">
                <a16:creationId xmlns:a16="http://schemas.microsoft.com/office/drawing/2014/main" id="{ECE15FCE-229D-411E-8ECD-D7AF667DE7F2}"/>
              </a:ext>
            </a:extLst>
          </p:cNvPr>
          <p:cNvSpPr>
            <a:spLocks noGrp="1" noChangeArrowheads="1"/>
          </p:cNvSpPr>
          <p:nvPr>
            <p:ph type="title"/>
          </p:nvPr>
        </p:nvSpPr>
        <p:spPr/>
        <p:txBody>
          <a:bodyPr/>
          <a:lstStyle/>
          <a:p>
            <a:r>
              <a:rPr lang="en-US" altLang="en-US"/>
              <a:t>Background: Majorization</a:t>
            </a:r>
          </a:p>
        </p:txBody>
      </p:sp>
      <p:sp>
        <p:nvSpPr>
          <p:cNvPr id="358403" name="Rectangle 3">
            <a:extLst>
              <a:ext uri="{FF2B5EF4-FFF2-40B4-BE49-F238E27FC236}">
                <a16:creationId xmlns:a16="http://schemas.microsoft.com/office/drawing/2014/main" id="{C6D6CE96-0374-4803-8DC6-5E97D430432D}"/>
              </a:ext>
            </a:extLst>
          </p:cNvPr>
          <p:cNvSpPr>
            <a:spLocks noGrp="1" noChangeArrowheads="1"/>
          </p:cNvSpPr>
          <p:nvPr>
            <p:ph type="body" idx="1"/>
          </p:nvPr>
        </p:nvSpPr>
        <p:spPr/>
        <p:txBody>
          <a:bodyPr/>
          <a:lstStyle/>
          <a:p>
            <a:pPr marL="533400" indent="-533400"/>
            <a:r>
              <a:rPr lang="en-US" altLang="en-US" sz="2400" dirty="0"/>
              <a:t>Suppose </a:t>
            </a:r>
            <a:r>
              <a:rPr lang="en-US" altLang="en-US" sz="2400" dirty="0">
                <a:solidFill>
                  <a:srgbClr val="1E8519"/>
                </a:solidFill>
              </a:rPr>
              <a:t>x</a:t>
            </a:r>
            <a:r>
              <a:rPr lang="en-US" altLang="en-US" sz="2400" dirty="0"/>
              <a:t> and </a:t>
            </a:r>
            <a:r>
              <a:rPr lang="en-US" altLang="en-US" sz="2400" dirty="0">
                <a:solidFill>
                  <a:srgbClr val="1E8519"/>
                </a:solidFill>
              </a:rPr>
              <a:t>y</a:t>
            </a:r>
            <a:r>
              <a:rPr lang="en-US" altLang="en-US" sz="2400" dirty="0"/>
              <a:t> are two </a:t>
            </a:r>
            <a:r>
              <a:rPr lang="en-US" altLang="en-US" sz="2400" dirty="0">
                <a:solidFill>
                  <a:srgbClr val="1E8519"/>
                </a:solidFill>
              </a:rPr>
              <a:t>n</a:t>
            </a:r>
            <a:r>
              <a:rPr lang="en-US" altLang="en-US" sz="2400" dirty="0"/>
              <a:t>-tuples of </a:t>
            </a:r>
            <a:r>
              <a:rPr lang="en-US" altLang="en-US" sz="2400" dirty="0">
                <a:solidFill>
                  <a:srgbClr val="1E8519"/>
                </a:solidFill>
              </a:rPr>
              <a:t>+</a:t>
            </a:r>
            <a:r>
              <a:rPr lang="en-US" altLang="en-US" sz="2400" dirty="0" err="1">
                <a:solidFill>
                  <a:srgbClr val="1E8519"/>
                </a:solidFill>
              </a:rPr>
              <a:t>ve</a:t>
            </a:r>
            <a:r>
              <a:rPr lang="en-US" altLang="en-US" sz="2400" dirty="0"/>
              <a:t> Reals</a:t>
            </a:r>
          </a:p>
          <a:p>
            <a:pPr marL="914400" lvl="1" indent="-457200"/>
            <a:r>
              <a:rPr lang="en-US" altLang="en-US" sz="2000" dirty="0" err="1">
                <a:solidFill>
                  <a:srgbClr val="1E8519"/>
                </a:solidFill>
              </a:rPr>
              <a:t>P</a:t>
            </a:r>
            <a:r>
              <a:rPr lang="en-US" altLang="en-US" sz="2000" baseline="-25000" dirty="0" err="1">
                <a:solidFill>
                  <a:srgbClr val="1E8519"/>
                </a:solidFill>
              </a:rPr>
              <a:t>k</a:t>
            </a:r>
            <a:r>
              <a:rPr lang="en-US" altLang="en-US" sz="2000" dirty="0">
                <a:solidFill>
                  <a:srgbClr val="1E8519"/>
                </a:solidFill>
              </a:rPr>
              <a:t>(x)</a:t>
            </a:r>
            <a:r>
              <a:rPr lang="en-US" altLang="en-US" sz="2000" dirty="0"/>
              <a:t>: sum of</a:t>
            </a:r>
            <a:r>
              <a:rPr lang="en-US" altLang="en-US" sz="2000" dirty="0">
                <a:solidFill>
                  <a:srgbClr val="0000CC"/>
                </a:solidFill>
              </a:rPr>
              <a:t> </a:t>
            </a:r>
            <a:r>
              <a:rPr lang="en-US" altLang="en-US" sz="2000" dirty="0">
                <a:solidFill>
                  <a:srgbClr val="1E8519"/>
                </a:solidFill>
              </a:rPr>
              <a:t>k</a:t>
            </a:r>
            <a:r>
              <a:rPr lang="en-US" altLang="en-US" sz="2000" dirty="0"/>
              <a:t> smallest numbers in </a:t>
            </a:r>
            <a:r>
              <a:rPr lang="en-US" altLang="en-US" sz="2000" dirty="0">
                <a:solidFill>
                  <a:srgbClr val="1E8519"/>
                </a:solidFill>
              </a:rPr>
              <a:t>x</a:t>
            </a:r>
            <a:r>
              <a:rPr lang="en-US" altLang="en-US" sz="2000" dirty="0">
                <a:solidFill>
                  <a:srgbClr val="0000CC"/>
                </a:solidFill>
              </a:rPr>
              <a:t> </a:t>
            </a:r>
            <a:r>
              <a:rPr lang="en-US" altLang="en-US" sz="2000" dirty="0">
                <a:solidFill>
                  <a:srgbClr val="0000FF"/>
                </a:solidFill>
              </a:rPr>
              <a:t>(Prefixes)</a:t>
            </a:r>
          </a:p>
          <a:p>
            <a:pPr marL="914400" lvl="1" indent="-457200"/>
            <a:r>
              <a:rPr lang="en-US" altLang="en-US" sz="2000" dirty="0" err="1">
                <a:solidFill>
                  <a:srgbClr val="1E8519"/>
                </a:solidFill>
              </a:rPr>
              <a:t>S</a:t>
            </a:r>
            <a:r>
              <a:rPr lang="en-US" altLang="en-US" sz="2000" baseline="-25000" dirty="0" err="1">
                <a:solidFill>
                  <a:srgbClr val="1E8519"/>
                </a:solidFill>
              </a:rPr>
              <a:t>k</a:t>
            </a:r>
            <a:r>
              <a:rPr lang="en-US" altLang="en-US" sz="2000" dirty="0">
                <a:solidFill>
                  <a:srgbClr val="1E8519"/>
                </a:solidFill>
              </a:rPr>
              <a:t>(x)</a:t>
            </a:r>
            <a:r>
              <a:rPr lang="en-US" altLang="en-US" sz="2000" dirty="0"/>
              <a:t>: sum of </a:t>
            </a:r>
            <a:r>
              <a:rPr lang="en-US" altLang="en-US" sz="2000" dirty="0">
                <a:solidFill>
                  <a:srgbClr val="1E8519"/>
                </a:solidFill>
              </a:rPr>
              <a:t>k</a:t>
            </a:r>
            <a:r>
              <a:rPr lang="en-US" altLang="en-US" sz="2000" dirty="0"/>
              <a:t> largest numbers in </a:t>
            </a:r>
            <a:r>
              <a:rPr lang="en-US" altLang="en-US" sz="2000" dirty="0">
                <a:solidFill>
                  <a:srgbClr val="1E8519"/>
                </a:solidFill>
              </a:rPr>
              <a:t>x</a:t>
            </a:r>
            <a:r>
              <a:rPr lang="en-US" altLang="en-US" sz="2000" dirty="0">
                <a:solidFill>
                  <a:srgbClr val="0000CC"/>
                </a:solidFill>
              </a:rPr>
              <a:t> </a:t>
            </a:r>
            <a:r>
              <a:rPr lang="en-US" altLang="en-US" sz="2000" dirty="0">
                <a:solidFill>
                  <a:srgbClr val="0000FF"/>
                </a:solidFill>
              </a:rPr>
              <a:t>(Suffixes)</a:t>
            </a:r>
            <a:endParaRPr lang="en-US" altLang="en-US" sz="2000" dirty="0">
              <a:solidFill>
                <a:srgbClr val="CC0000"/>
              </a:solidFill>
            </a:endParaRPr>
          </a:p>
          <a:p>
            <a:pPr marL="533400" indent="-533400"/>
            <a:r>
              <a:rPr lang="en-US" altLang="en-US" sz="2400" dirty="0"/>
              <a:t> </a:t>
            </a:r>
            <a:r>
              <a:rPr lang="en-US" altLang="en-US" sz="2400" dirty="0">
                <a:solidFill>
                  <a:srgbClr val="1E8519"/>
                </a:solidFill>
              </a:rPr>
              <a:t>x</a:t>
            </a:r>
            <a:r>
              <a:rPr lang="en-US" altLang="en-US" sz="2400" dirty="0"/>
              <a:t> is said to be </a:t>
            </a:r>
            <a:r>
              <a:rPr lang="en-US" altLang="en-US" sz="2400" dirty="0">
                <a:solidFill>
                  <a:srgbClr val="CC0000"/>
                </a:solidFill>
              </a:rPr>
              <a:t>majorized</a:t>
            </a:r>
            <a:r>
              <a:rPr lang="en-US" altLang="en-US" sz="2400" dirty="0"/>
              <a:t> by </a:t>
            </a:r>
            <a:r>
              <a:rPr lang="en-US" altLang="en-US" sz="2400" dirty="0">
                <a:solidFill>
                  <a:srgbClr val="1E8519"/>
                </a:solidFill>
              </a:rPr>
              <a:t>y</a:t>
            </a:r>
            <a:r>
              <a:rPr lang="en-US" altLang="en-US" sz="2400" dirty="0"/>
              <a:t>, denoted </a:t>
            </a:r>
            <a:r>
              <a:rPr lang="en-US" altLang="en-US" sz="2400" dirty="0">
                <a:solidFill>
                  <a:srgbClr val="1E8519"/>
                </a:solidFill>
              </a:rPr>
              <a:t>x </a:t>
            </a:r>
            <a:r>
              <a:rPr lang="en-US" altLang="en-US" sz="2400" dirty="0">
                <a:solidFill>
                  <a:srgbClr val="1E8519"/>
                </a:solidFill>
                <a:latin typeface="cmsy10" pitchFamily="1" charset="0"/>
              </a:rPr>
              <a:t>Á</a:t>
            </a:r>
            <a:r>
              <a:rPr lang="en-US" altLang="en-US" sz="2400" dirty="0">
                <a:solidFill>
                  <a:srgbClr val="1E8519"/>
                </a:solidFill>
              </a:rPr>
              <a:t> y</a:t>
            </a:r>
            <a:r>
              <a:rPr lang="en-US" altLang="en-US" sz="2400" dirty="0"/>
              <a:t>, if</a:t>
            </a:r>
          </a:p>
          <a:p>
            <a:pPr marL="533400" indent="-533400">
              <a:buFontTx/>
              <a:buNone/>
            </a:pPr>
            <a:r>
              <a:rPr lang="en-US" altLang="en-US" sz="700" dirty="0"/>
              <a:t> </a:t>
            </a:r>
          </a:p>
          <a:p>
            <a:pPr marL="1257300" lvl="2" indent="-342900">
              <a:buFontTx/>
              <a:buAutoNum type="arabicPeriod"/>
            </a:pPr>
            <a:r>
              <a:rPr lang="en-US" altLang="en-US" sz="2400" dirty="0">
                <a:solidFill>
                  <a:srgbClr val="1E8519"/>
                </a:solidFill>
              </a:rPr>
              <a:t>(</a:t>
            </a:r>
            <a:r>
              <a:rPr lang="en-US" altLang="en-US" sz="2400" dirty="0">
                <a:solidFill>
                  <a:srgbClr val="1E8519"/>
                </a:solidFill>
                <a:latin typeface="cmsy10" pitchFamily="1" charset="0"/>
              </a:rPr>
              <a:t>8</a:t>
            </a:r>
            <a:r>
              <a:rPr lang="en-US" altLang="en-US" sz="2400" dirty="0">
                <a:solidFill>
                  <a:srgbClr val="1E8519"/>
                </a:solidFill>
              </a:rPr>
              <a:t> k </a:t>
            </a:r>
            <a:r>
              <a:rPr lang="en-US" altLang="en-US" sz="2400" dirty="0">
                <a:solidFill>
                  <a:srgbClr val="1E8519"/>
                </a:solidFill>
                <a:latin typeface="cmsy10" pitchFamily="1" charset="0"/>
              </a:rPr>
              <a:t>·</a:t>
            </a:r>
            <a:r>
              <a:rPr lang="en-US" altLang="en-US" sz="2400" dirty="0">
                <a:solidFill>
                  <a:srgbClr val="1E8519"/>
                </a:solidFill>
              </a:rPr>
              <a:t> n), </a:t>
            </a:r>
            <a:r>
              <a:rPr lang="en-US" altLang="en-US" sz="2400" dirty="0" err="1">
                <a:solidFill>
                  <a:srgbClr val="1E8519"/>
                </a:solidFill>
              </a:rPr>
              <a:t>P</a:t>
            </a:r>
            <a:r>
              <a:rPr lang="en-US" altLang="en-US" sz="2400" baseline="-25000" dirty="0" err="1">
                <a:solidFill>
                  <a:srgbClr val="1E8519"/>
                </a:solidFill>
              </a:rPr>
              <a:t>k</a:t>
            </a:r>
            <a:r>
              <a:rPr lang="en-US" altLang="en-US" sz="2400" dirty="0">
                <a:solidFill>
                  <a:srgbClr val="1E8519"/>
                </a:solidFill>
              </a:rPr>
              <a:t>(x) </a:t>
            </a:r>
            <a:r>
              <a:rPr lang="en-US" altLang="en-US" sz="2400" dirty="0">
                <a:solidFill>
                  <a:srgbClr val="1E8519"/>
                </a:solidFill>
                <a:latin typeface="cmsy10" pitchFamily="1" charset="0"/>
              </a:rPr>
              <a:t>¸</a:t>
            </a:r>
            <a:r>
              <a:rPr lang="en-US" altLang="en-US" sz="2400" dirty="0">
                <a:solidFill>
                  <a:srgbClr val="1E8519"/>
                </a:solidFill>
              </a:rPr>
              <a:t> </a:t>
            </a:r>
            <a:r>
              <a:rPr lang="en-US" altLang="en-US" sz="2400" dirty="0" err="1">
                <a:solidFill>
                  <a:srgbClr val="1E8519"/>
                </a:solidFill>
              </a:rPr>
              <a:t>P</a:t>
            </a:r>
            <a:r>
              <a:rPr lang="en-US" altLang="en-US" sz="2400" baseline="-25000" dirty="0" err="1">
                <a:solidFill>
                  <a:srgbClr val="1E8519"/>
                </a:solidFill>
              </a:rPr>
              <a:t>k</a:t>
            </a:r>
            <a:r>
              <a:rPr lang="en-US" altLang="en-US" sz="2400" dirty="0">
                <a:solidFill>
                  <a:srgbClr val="1E8519"/>
                </a:solidFill>
              </a:rPr>
              <a:t>(y)</a:t>
            </a:r>
            <a:r>
              <a:rPr lang="en-US" altLang="en-US" sz="2400" dirty="0"/>
              <a:t>,  and </a:t>
            </a:r>
          </a:p>
          <a:p>
            <a:pPr marL="1257300" lvl="2" indent="-342900">
              <a:buFontTx/>
              <a:buAutoNum type="arabicPeriod"/>
            </a:pPr>
            <a:r>
              <a:rPr lang="en-US" altLang="en-US" sz="2400" dirty="0" err="1">
                <a:solidFill>
                  <a:srgbClr val="1E8519"/>
                </a:solidFill>
              </a:rPr>
              <a:t>P</a:t>
            </a:r>
            <a:r>
              <a:rPr lang="en-US" altLang="en-US" sz="2400" baseline="-25000" dirty="0" err="1">
                <a:solidFill>
                  <a:srgbClr val="1E8519"/>
                </a:solidFill>
              </a:rPr>
              <a:t>n</a:t>
            </a:r>
            <a:r>
              <a:rPr lang="en-US" altLang="en-US" sz="2400" dirty="0">
                <a:solidFill>
                  <a:srgbClr val="1E8519"/>
                </a:solidFill>
              </a:rPr>
              <a:t>(x) = </a:t>
            </a:r>
            <a:r>
              <a:rPr lang="en-US" altLang="en-US" sz="2400" dirty="0" err="1">
                <a:solidFill>
                  <a:srgbClr val="1E8519"/>
                </a:solidFill>
              </a:rPr>
              <a:t>P</a:t>
            </a:r>
            <a:r>
              <a:rPr lang="en-US" altLang="en-US" sz="2400" baseline="-25000" dirty="0" err="1">
                <a:solidFill>
                  <a:srgbClr val="1E8519"/>
                </a:solidFill>
              </a:rPr>
              <a:t>n</a:t>
            </a:r>
            <a:r>
              <a:rPr lang="en-US" altLang="en-US" sz="2400" dirty="0">
                <a:solidFill>
                  <a:srgbClr val="1E8519"/>
                </a:solidFill>
              </a:rPr>
              <a:t>(y)</a:t>
            </a:r>
          </a:p>
          <a:p>
            <a:pPr marL="1257300" lvl="2" indent="-342900">
              <a:buFontTx/>
              <a:buNone/>
            </a:pPr>
            <a:r>
              <a:rPr lang="en-US" altLang="en-US" sz="800" dirty="0">
                <a:solidFill>
                  <a:srgbClr val="0000CC"/>
                </a:solidFill>
              </a:rPr>
              <a:t> </a:t>
            </a:r>
          </a:p>
          <a:p>
            <a:pPr marL="533400" indent="-533400"/>
            <a:r>
              <a:rPr lang="en-US" altLang="en-US" sz="2400" dirty="0">
                <a:solidFill>
                  <a:srgbClr val="CC0000"/>
                </a:solidFill>
              </a:rPr>
              <a:t>Premise:</a:t>
            </a:r>
            <a:r>
              <a:rPr lang="en-US" altLang="en-US" sz="2400" dirty="0">
                <a:solidFill>
                  <a:srgbClr val="0000CC"/>
                </a:solidFill>
              </a:rPr>
              <a:t> </a:t>
            </a:r>
            <a:r>
              <a:rPr lang="en-US" altLang="en-US" sz="2400" dirty="0">
                <a:solidFill>
                  <a:srgbClr val="1E8519"/>
                </a:solidFill>
              </a:rPr>
              <a:t>x </a:t>
            </a:r>
            <a:r>
              <a:rPr lang="en-US" altLang="en-US" sz="2400" dirty="0">
                <a:solidFill>
                  <a:srgbClr val="1E8519"/>
                </a:solidFill>
                <a:latin typeface="cmsy10" pitchFamily="1" charset="0"/>
              </a:rPr>
              <a:t>Á</a:t>
            </a:r>
            <a:r>
              <a:rPr lang="en-US" altLang="en-US" sz="2400" dirty="0">
                <a:solidFill>
                  <a:srgbClr val="1E8519"/>
                </a:solidFill>
              </a:rPr>
              <a:t> y</a:t>
            </a:r>
            <a:r>
              <a:rPr lang="en-US" altLang="en-US" sz="2400" dirty="0">
                <a:solidFill>
                  <a:srgbClr val="0000CC"/>
                </a:solidFill>
              </a:rPr>
              <a:t> </a:t>
            </a:r>
            <a:r>
              <a:rPr lang="en-US" altLang="en-US" sz="2400" dirty="0"/>
              <a:t>implies </a:t>
            </a:r>
            <a:r>
              <a:rPr lang="en-US" altLang="en-US" sz="2400" dirty="0">
                <a:solidFill>
                  <a:srgbClr val="1E8519"/>
                </a:solidFill>
              </a:rPr>
              <a:t>x</a:t>
            </a:r>
            <a:r>
              <a:rPr lang="en-US" altLang="en-US" sz="2400" dirty="0"/>
              <a:t> fairer than </a:t>
            </a:r>
            <a:r>
              <a:rPr lang="en-US" altLang="en-US" sz="2400" dirty="0">
                <a:solidFill>
                  <a:srgbClr val="1E8519"/>
                </a:solidFill>
              </a:rPr>
              <a:t>y</a:t>
            </a:r>
            <a:endParaRPr lang="en-US" altLang="en-US" sz="2400" dirty="0">
              <a:solidFill>
                <a:srgbClr val="0000CC"/>
              </a:solidFill>
            </a:endParaRPr>
          </a:p>
          <a:p>
            <a:pPr marL="1257300" lvl="2" indent="-342900">
              <a:buFontTx/>
              <a:buNone/>
            </a:pPr>
            <a:r>
              <a:rPr lang="en-US" altLang="en-US" sz="1800" dirty="0">
                <a:solidFill>
                  <a:schemeClr val="accent1"/>
                </a:solidFill>
              </a:rPr>
              <a:t>[Hardy, Littlewood, and </a:t>
            </a:r>
            <a:r>
              <a:rPr lang="en-US" altLang="en-US" sz="1800" dirty="0" err="1">
                <a:solidFill>
                  <a:schemeClr val="accent1"/>
                </a:solidFill>
              </a:rPr>
              <a:t>Polya</a:t>
            </a:r>
            <a:r>
              <a:rPr lang="en-US" altLang="en-US" sz="1800" dirty="0">
                <a:solidFill>
                  <a:schemeClr val="accent1"/>
                </a:solidFill>
              </a:rPr>
              <a:t> (1929)]</a:t>
            </a:r>
          </a:p>
          <a:p>
            <a:pPr marL="1257300" lvl="2" indent="-342900">
              <a:buFontTx/>
              <a:buNone/>
            </a:pPr>
            <a:r>
              <a:rPr lang="en-US" altLang="en-US" sz="1800" dirty="0">
                <a:solidFill>
                  <a:schemeClr val="accent1"/>
                </a:solidFill>
              </a:rPr>
              <a:t>[Lorenz (1905)]</a:t>
            </a:r>
            <a:endParaRPr lang="en-US" altLang="en-US" sz="1600" dirty="0"/>
          </a:p>
        </p:txBody>
      </p:sp>
      <p:graphicFrame>
        <p:nvGraphicFramePr>
          <p:cNvPr id="358404" name="Object 4">
            <a:extLst>
              <a:ext uri="{FF2B5EF4-FFF2-40B4-BE49-F238E27FC236}">
                <a16:creationId xmlns:a16="http://schemas.microsoft.com/office/drawing/2014/main" id="{2790D2C9-FEF6-45D3-B4C6-93E0DA7A1E33}"/>
              </a:ext>
            </a:extLst>
          </p:cNvPr>
          <p:cNvGraphicFramePr>
            <a:graphicFrameLocks noChangeAspect="1"/>
          </p:cNvGraphicFramePr>
          <p:nvPr/>
        </p:nvGraphicFramePr>
        <p:xfrm>
          <a:off x="0" y="0"/>
          <a:ext cx="914400" cy="198438"/>
        </p:xfrm>
        <a:graphic>
          <a:graphicData uri="http://schemas.openxmlformats.org/presentationml/2006/ole">
            <mc:AlternateContent xmlns:mc="http://schemas.openxmlformats.org/markup-compatibility/2006">
              <mc:Choice xmlns:v="urn:schemas-microsoft-com:vml" Requires="v">
                <p:oleObj spid="_x0000_s358458" name="Equation" r:id="rId4" imgW="914400" imgH="198720" progId="Equation.DSMT4">
                  <p:embed/>
                </p:oleObj>
              </mc:Choice>
              <mc:Fallback>
                <p:oleObj name="Equation" r:id="rId4" imgW="914400" imgH="198720" progId="Equation.DSMT4">
                  <p:embed/>
                  <p:pic>
                    <p:nvPicPr>
                      <p:cNvPr id="0" name="Object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0"/>
                        <a:ext cx="914400" cy="1984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Date Placeholder 2">
            <a:extLst>
              <a:ext uri="{FF2B5EF4-FFF2-40B4-BE49-F238E27FC236}">
                <a16:creationId xmlns:a16="http://schemas.microsoft.com/office/drawing/2014/main" id="{B42576A4-86DC-471F-B430-EEF3D3389582}"/>
              </a:ext>
            </a:extLst>
          </p:cNvPr>
          <p:cNvSpPr>
            <a:spLocks noGrp="1"/>
          </p:cNvSpPr>
          <p:nvPr>
            <p:ph type="dt" sz="half" idx="10"/>
          </p:nvPr>
        </p:nvSpPr>
        <p:spPr/>
        <p:txBody>
          <a:bodyPr/>
          <a:lstStyle/>
          <a:p>
            <a:fld id="{D6796324-DF62-42B7-84D2-4957A12193A9}" type="datetime1">
              <a:rPr lang="en-US" altLang="en-US"/>
              <a:pPr/>
              <a:t>3/9/2020</a:t>
            </a:fld>
            <a:endParaRPr lang="en-US" altLang="en-US"/>
          </a:p>
        </p:txBody>
      </p:sp>
      <p:sp>
        <p:nvSpPr>
          <p:cNvPr id="7" name="Footer Placeholder 3">
            <a:extLst>
              <a:ext uri="{FF2B5EF4-FFF2-40B4-BE49-F238E27FC236}">
                <a16:creationId xmlns:a16="http://schemas.microsoft.com/office/drawing/2014/main" id="{3ED9EF11-3FBF-4017-B948-AA9C5430FFAD}"/>
              </a:ext>
            </a:extLst>
          </p:cNvPr>
          <p:cNvSpPr>
            <a:spLocks noGrp="1"/>
          </p:cNvSpPr>
          <p:nvPr>
            <p:ph type="ftr" sz="quarter" idx="11"/>
          </p:nvPr>
        </p:nvSpPr>
        <p:spPr/>
        <p:txBody>
          <a:bodyPr/>
          <a:lstStyle/>
          <a:p>
            <a:r>
              <a:rPr lang="en-US" altLang="en-US"/>
              <a:t>ashishg@stanford.edu</a:t>
            </a:r>
          </a:p>
        </p:txBody>
      </p:sp>
      <p:sp>
        <p:nvSpPr>
          <p:cNvPr id="8" name="Slide Number Placeholder 4">
            <a:extLst>
              <a:ext uri="{FF2B5EF4-FFF2-40B4-BE49-F238E27FC236}">
                <a16:creationId xmlns:a16="http://schemas.microsoft.com/office/drawing/2014/main" id="{0F78F3A4-2039-42AB-ACA7-6042BD78918E}"/>
              </a:ext>
            </a:extLst>
          </p:cNvPr>
          <p:cNvSpPr>
            <a:spLocks noGrp="1"/>
          </p:cNvSpPr>
          <p:nvPr>
            <p:ph type="sldNum" sz="quarter" idx="12"/>
          </p:nvPr>
        </p:nvSpPr>
        <p:spPr/>
        <p:txBody>
          <a:bodyPr/>
          <a:lstStyle/>
          <a:p>
            <a:fld id="{C8084E3A-FD27-4E90-9B73-A4601654F45C}" type="slidenum">
              <a:rPr lang="en-US" altLang="en-US"/>
              <a:pPr/>
              <a:t>18</a:t>
            </a:fld>
            <a:endParaRPr lang="en-US" altLang="en-US"/>
          </a:p>
        </p:txBody>
      </p:sp>
      <p:sp>
        <p:nvSpPr>
          <p:cNvPr id="332802" name="Rectangle 2">
            <a:extLst>
              <a:ext uri="{FF2B5EF4-FFF2-40B4-BE49-F238E27FC236}">
                <a16:creationId xmlns:a16="http://schemas.microsoft.com/office/drawing/2014/main" id="{0427579D-1AB1-475C-91BA-31DBACE91917}"/>
              </a:ext>
            </a:extLst>
          </p:cNvPr>
          <p:cNvSpPr>
            <a:spLocks noGrp="1" noChangeArrowheads="1"/>
          </p:cNvSpPr>
          <p:nvPr>
            <p:ph type="title"/>
          </p:nvPr>
        </p:nvSpPr>
        <p:spPr/>
        <p:txBody>
          <a:bodyPr/>
          <a:lstStyle/>
          <a:p>
            <a:r>
              <a:rPr lang="en-US" altLang="en-US"/>
              <a:t>Majorization</a:t>
            </a:r>
          </a:p>
        </p:txBody>
      </p:sp>
      <p:pic>
        <p:nvPicPr>
          <p:cNvPr id="332803" name="Picture 3">
            <a:extLst>
              <a:ext uri="{FF2B5EF4-FFF2-40B4-BE49-F238E27FC236}">
                <a16:creationId xmlns:a16="http://schemas.microsoft.com/office/drawing/2014/main" id="{BDC1A582-97C0-4B5A-B401-52A2425A47F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66800" y="914400"/>
            <a:ext cx="6019800" cy="2290763"/>
          </a:xfrm>
          <a:prstGeom prst="rect">
            <a:avLst/>
          </a:prstGeom>
          <a:noFill/>
          <a:extLst>
            <a:ext uri="{909E8E84-426E-40DD-AFC4-6F175D3DCCD1}">
              <a14:hiddenFill xmlns:a14="http://schemas.microsoft.com/office/drawing/2010/main">
                <a:solidFill>
                  <a:srgbClr val="FFFFFF"/>
                </a:solidFill>
              </a14:hiddenFill>
            </a:ext>
          </a:extLst>
        </p:spPr>
      </p:pic>
      <p:sp>
        <p:nvSpPr>
          <p:cNvPr id="332804" name="Text Box 4">
            <a:extLst>
              <a:ext uri="{FF2B5EF4-FFF2-40B4-BE49-F238E27FC236}">
                <a16:creationId xmlns:a16="http://schemas.microsoft.com/office/drawing/2014/main" id="{2D73B91F-B6A2-4046-8EA9-4270FA0FADDA}"/>
              </a:ext>
            </a:extLst>
          </p:cNvPr>
          <p:cNvSpPr txBox="1">
            <a:spLocks noChangeArrowheads="1"/>
          </p:cNvSpPr>
          <p:nvPr/>
        </p:nvSpPr>
        <p:spPr bwMode="auto">
          <a:xfrm>
            <a:off x="7239000" y="1676400"/>
            <a:ext cx="1104900" cy="579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buFontTx/>
              <a:buNone/>
            </a:pPr>
            <a:r>
              <a:rPr lang="en-US" altLang="en-US" sz="3200">
                <a:solidFill>
                  <a:srgbClr val="1E8519"/>
                </a:solidFill>
              </a:rPr>
              <a:t>x </a:t>
            </a:r>
            <a:r>
              <a:rPr lang="en-US" altLang="en-US" sz="3200">
                <a:solidFill>
                  <a:srgbClr val="1E8519"/>
                </a:solidFill>
                <a:latin typeface="cmsy10" pitchFamily="1" charset="0"/>
              </a:rPr>
              <a:t>Á</a:t>
            </a:r>
            <a:r>
              <a:rPr lang="en-US" altLang="en-US" sz="3200">
                <a:solidFill>
                  <a:srgbClr val="1E8519"/>
                </a:solidFill>
              </a:rPr>
              <a:t> y</a:t>
            </a:r>
          </a:p>
        </p:txBody>
      </p:sp>
      <p:sp>
        <p:nvSpPr>
          <p:cNvPr id="332805" name="Text Box 5">
            <a:extLst>
              <a:ext uri="{FF2B5EF4-FFF2-40B4-BE49-F238E27FC236}">
                <a16:creationId xmlns:a16="http://schemas.microsoft.com/office/drawing/2014/main" id="{F55CC7FF-FB36-4944-BDC2-9B5535238FB1}"/>
              </a:ext>
            </a:extLst>
          </p:cNvPr>
          <p:cNvSpPr txBox="1">
            <a:spLocks noChangeArrowheads="1"/>
          </p:cNvSpPr>
          <p:nvPr/>
        </p:nvSpPr>
        <p:spPr bwMode="auto">
          <a:xfrm>
            <a:off x="228600" y="3219450"/>
            <a:ext cx="8686800" cy="3638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457200" indent="-457200" eaLnBrk="0" hangingPunct="0">
              <a:spcBef>
                <a:spcPct val="0"/>
              </a:spcBef>
              <a:defRPr sz="2400">
                <a:solidFill>
                  <a:schemeClr val="tx1"/>
                </a:solidFill>
                <a:latin typeface="Times New Roman" panose="02020603050405020304" pitchFamily="18" charset="0"/>
              </a:defRPr>
            </a:lvl1pPr>
            <a:lvl2pPr marL="914400" indent="-457200" eaLnBrk="0" hangingPunct="0">
              <a:spcBef>
                <a:spcPct val="0"/>
              </a:spcBef>
              <a:defRPr sz="2400">
                <a:solidFill>
                  <a:schemeClr val="tx1"/>
                </a:solidFill>
                <a:latin typeface="Times New Roman" panose="02020603050405020304" pitchFamily="18" charset="0"/>
              </a:defRPr>
            </a:lvl2pPr>
            <a:lvl3pPr marL="1371600" indent="-457200" eaLnBrk="0" hangingPunct="0">
              <a:spcBef>
                <a:spcPct val="0"/>
              </a:spcBef>
              <a:defRPr sz="2400">
                <a:solidFill>
                  <a:schemeClr val="tx1"/>
                </a:solidFill>
                <a:latin typeface="Times New Roman" panose="02020603050405020304" pitchFamily="18" charset="0"/>
              </a:defRPr>
            </a:lvl3pPr>
            <a:lvl4pPr marL="1828800" indent="-457200" eaLnBrk="0" hangingPunct="0">
              <a:spcBef>
                <a:spcPct val="0"/>
              </a:spcBef>
              <a:defRPr sz="2400">
                <a:solidFill>
                  <a:schemeClr val="tx1"/>
                </a:solidFill>
                <a:latin typeface="Times New Roman" panose="02020603050405020304" pitchFamily="18" charset="0"/>
              </a:defRPr>
            </a:lvl4pPr>
            <a:lvl5pPr marL="2286000" indent="-457200" eaLnBrk="0" hangingPunct="0">
              <a:spcBef>
                <a:spcPct val="0"/>
              </a:spcBef>
              <a:defRPr sz="2400">
                <a:solidFill>
                  <a:schemeClr val="tx1"/>
                </a:solidFill>
                <a:latin typeface="Times New Roman" panose="02020603050405020304" pitchFamily="18" charset="0"/>
              </a:defRPr>
            </a:lvl5pPr>
            <a:lvl6pPr marL="2743200" indent="-457200" eaLnBrk="0" fontAlgn="base" hangingPunct="0">
              <a:spcBef>
                <a:spcPct val="0"/>
              </a:spcBef>
              <a:spcAft>
                <a:spcPct val="0"/>
              </a:spcAft>
              <a:defRPr sz="2400">
                <a:solidFill>
                  <a:schemeClr val="tx1"/>
                </a:solidFill>
                <a:latin typeface="Times New Roman" panose="02020603050405020304" pitchFamily="18" charset="0"/>
              </a:defRPr>
            </a:lvl6pPr>
            <a:lvl7pPr marL="3200400" indent="-457200" eaLnBrk="0" fontAlgn="base" hangingPunct="0">
              <a:spcBef>
                <a:spcPct val="0"/>
              </a:spcBef>
              <a:spcAft>
                <a:spcPct val="0"/>
              </a:spcAft>
              <a:defRPr sz="2400">
                <a:solidFill>
                  <a:schemeClr val="tx1"/>
                </a:solidFill>
                <a:latin typeface="Times New Roman" panose="02020603050405020304" pitchFamily="18" charset="0"/>
              </a:defRPr>
            </a:lvl7pPr>
            <a:lvl8pPr marL="3657600" indent="-457200" eaLnBrk="0" fontAlgn="base" hangingPunct="0">
              <a:spcBef>
                <a:spcPct val="0"/>
              </a:spcBef>
              <a:spcAft>
                <a:spcPct val="0"/>
              </a:spcAft>
              <a:defRPr sz="2400">
                <a:solidFill>
                  <a:schemeClr val="tx1"/>
                </a:solidFill>
                <a:latin typeface="Times New Roman" panose="02020603050405020304" pitchFamily="18" charset="0"/>
              </a:defRPr>
            </a:lvl8pPr>
            <a:lvl9pPr marL="4114800" indent="-4572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spcBef>
                <a:spcPct val="20000"/>
              </a:spcBef>
            </a:pPr>
            <a:r>
              <a:rPr lang="en-US" altLang="en-US" sz="2800">
                <a:solidFill>
                  <a:srgbClr val="CC0000"/>
                </a:solidFill>
              </a:rPr>
              <a:t>Theorem:</a:t>
            </a:r>
            <a:r>
              <a:rPr lang="en-US" altLang="en-US" sz="2800">
                <a:solidFill>
                  <a:schemeClr val="accent1"/>
                </a:solidFill>
              </a:rPr>
              <a:t> [HLP29]</a:t>
            </a:r>
            <a:r>
              <a:rPr lang="en-US" altLang="en-US" sz="2800">
                <a:solidFill>
                  <a:srgbClr val="CC0000"/>
                </a:solidFill>
              </a:rPr>
              <a:t> </a:t>
            </a:r>
            <a:r>
              <a:rPr lang="en-US" altLang="en-US" sz="2800">
                <a:solidFill>
                  <a:srgbClr val="1E8519"/>
                </a:solidFill>
              </a:rPr>
              <a:t>x </a:t>
            </a:r>
            <a:r>
              <a:rPr lang="en-US" altLang="en-US" sz="2800">
                <a:solidFill>
                  <a:srgbClr val="1E8519"/>
                </a:solidFill>
                <a:latin typeface="cmsy10" pitchFamily="1" charset="0"/>
              </a:rPr>
              <a:t>Á</a:t>
            </a:r>
            <a:r>
              <a:rPr lang="en-US" altLang="en-US" sz="2800">
                <a:solidFill>
                  <a:srgbClr val="1E8519"/>
                </a:solidFill>
              </a:rPr>
              <a:t> y</a:t>
            </a:r>
            <a:r>
              <a:rPr lang="en-US" altLang="en-US" sz="2800">
                <a:solidFill>
                  <a:srgbClr val="003366"/>
                </a:solidFill>
              </a:rPr>
              <a:t> iff </a:t>
            </a:r>
            <a:r>
              <a:rPr lang="en-US" altLang="en-US" sz="2800">
                <a:solidFill>
                  <a:srgbClr val="1E8519"/>
                </a:solidFill>
              </a:rPr>
              <a:t>g(x)</a:t>
            </a:r>
            <a:r>
              <a:rPr lang="en-US" altLang="en-US" sz="2800">
                <a:solidFill>
                  <a:srgbClr val="1E8519"/>
                </a:solidFill>
                <a:latin typeface="cmsy10" pitchFamily="1" charset="0"/>
              </a:rPr>
              <a:t> ¸</a:t>
            </a:r>
            <a:r>
              <a:rPr lang="en-US" altLang="en-US" sz="2800">
                <a:solidFill>
                  <a:srgbClr val="1E8519"/>
                </a:solidFill>
              </a:rPr>
              <a:t>  g(y)</a:t>
            </a:r>
            <a:r>
              <a:rPr lang="en-US" altLang="en-US" sz="2800">
                <a:solidFill>
                  <a:srgbClr val="003366"/>
                </a:solidFill>
              </a:rPr>
              <a:t> for all symmetric concave functions </a:t>
            </a:r>
            <a:r>
              <a:rPr lang="en-US" altLang="en-US" sz="2800">
                <a:solidFill>
                  <a:srgbClr val="1E8519"/>
                </a:solidFill>
              </a:rPr>
              <a:t>g</a:t>
            </a:r>
            <a:endParaRPr lang="en-US" altLang="en-US" sz="3200">
              <a:solidFill>
                <a:srgbClr val="0000CC"/>
              </a:solidFill>
            </a:endParaRPr>
          </a:p>
          <a:p>
            <a:pPr lvl="2" eaLnBrk="1" hangingPunct="1">
              <a:spcBef>
                <a:spcPct val="20000"/>
              </a:spcBef>
              <a:buFont typeface="Symbol" panose="05050102010706020507" pitchFamily="18" charset="2"/>
              <a:buChar char=""/>
            </a:pPr>
            <a:r>
              <a:rPr lang="en-US" altLang="en-US">
                <a:solidFill>
                  <a:srgbClr val="003366"/>
                </a:solidFill>
              </a:rPr>
              <a:t>Intuition:</a:t>
            </a:r>
            <a:r>
              <a:rPr lang="en-US" altLang="en-US">
                <a:solidFill>
                  <a:srgbClr val="0000CC"/>
                </a:solidFill>
              </a:rPr>
              <a:t> </a:t>
            </a:r>
            <a:r>
              <a:rPr lang="en-US" altLang="en-US">
                <a:solidFill>
                  <a:srgbClr val="1E8519"/>
                </a:solidFill>
              </a:rPr>
              <a:t>x </a:t>
            </a:r>
            <a:r>
              <a:rPr lang="en-US" altLang="en-US">
                <a:solidFill>
                  <a:srgbClr val="1E8519"/>
                </a:solidFill>
                <a:latin typeface="cmsy10" pitchFamily="1" charset="0"/>
              </a:rPr>
              <a:t>Á</a:t>
            </a:r>
            <a:r>
              <a:rPr lang="en-US" altLang="en-US">
                <a:solidFill>
                  <a:srgbClr val="1E8519"/>
                </a:solidFill>
              </a:rPr>
              <a:t> y</a:t>
            </a:r>
            <a:r>
              <a:rPr lang="en-US" altLang="en-US">
                <a:solidFill>
                  <a:srgbClr val="003366"/>
                </a:solidFill>
              </a:rPr>
              <a:t> iff </a:t>
            </a:r>
            <a:r>
              <a:rPr lang="en-US" altLang="en-US">
                <a:solidFill>
                  <a:srgbClr val="1E8519"/>
                </a:solidFill>
              </a:rPr>
              <a:t>x = Dy</a:t>
            </a:r>
            <a:r>
              <a:rPr lang="en-US" altLang="en-US">
                <a:solidFill>
                  <a:srgbClr val="003366"/>
                </a:solidFill>
              </a:rPr>
              <a:t> for some doubly stochastic matrix </a:t>
            </a:r>
            <a:r>
              <a:rPr lang="en-US" altLang="en-US">
                <a:solidFill>
                  <a:srgbClr val="1E8519"/>
                </a:solidFill>
              </a:rPr>
              <a:t>D</a:t>
            </a:r>
            <a:r>
              <a:rPr lang="en-US" altLang="en-US">
                <a:solidFill>
                  <a:srgbClr val="003366"/>
                </a:solidFill>
              </a:rPr>
              <a:t>. But d.s. matrices take generalized averages, which can only increase symmetric concave functions.</a:t>
            </a:r>
            <a:endParaRPr lang="en-US" altLang="en-US" sz="3200">
              <a:solidFill>
                <a:srgbClr val="0000CC"/>
              </a:solidFill>
            </a:endParaRPr>
          </a:p>
          <a:p>
            <a:pPr eaLnBrk="1" hangingPunct="1">
              <a:spcBef>
                <a:spcPct val="20000"/>
              </a:spcBef>
            </a:pPr>
            <a:r>
              <a:rPr lang="en-US" altLang="en-US" sz="2800">
                <a:solidFill>
                  <a:srgbClr val="CC0000"/>
                </a:solidFill>
              </a:rPr>
              <a:t>Implication:</a:t>
            </a:r>
            <a:r>
              <a:rPr lang="en-US" altLang="en-US" sz="2800">
                <a:solidFill>
                  <a:srgbClr val="003366"/>
                </a:solidFill>
              </a:rPr>
              <a:t> A “most-majorized” vector </a:t>
            </a:r>
            <a:r>
              <a:rPr lang="en-US" altLang="en-US" sz="2800">
                <a:solidFill>
                  <a:srgbClr val="CC0000"/>
                </a:solidFill>
              </a:rPr>
              <a:t>simultaneously</a:t>
            </a:r>
            <a:r>
              <a:rPr lang="en-US" altLang="en-US" sz="2800">
                <a:solidFill>
                  <a:srgbClr val="003366"/>
                </a:solidFill>
              </a:rPr>
              <a:t> maximizes all symmetric concave functions</a:t>
            </a:r>
            <a:endParaRPr lang="en-US" altLang="en-US" sz="3200">
              <a:solidFill>
                <a:srgbClr val="003366"/>
              </a:solidFill>
            </a:endParaRPr>
          </a:p>
          <a:p>
            <a:pPr eaLnBrk="1" hangingPunct="1">
              <a:spcBef>
                <a:spcPct val="20000"/>
              </a:spcBef>
              <a:buFontTx/>
              <a:buNone/>
            </a:pPr>
            <a:endParaRPr lang="en-US" altLang="en-US" sz="3200">
              <a:solidFill>
                <a:srgbClr val="003366"/>
              </a:solidFill>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BB5011DB-6991-49A2-ADD4-645CB849ADE1}"/>
              </a:ext>
            </a:extLst>
          </p:cNvPr>
          <p:cNvSpPr>
            <a:spLocks noGrp="1"/>
          </p:cNvSpPr>
          <p:nvPr>
            <p:ph type="dt" sz="half" idx="10"/>
          </p:nvPr>
        </p:nvSpPr>
        <p:spPr/>
        <p:txBody>
          <a:bodyPr/>
          <a:lstStyle/>
          <a:p>
            <a:fld id="{D80D8E53-F61A-4D98-B8E4-B51E928CF06C}" type="datetime1">
              <a:rPr lang="en-US" altLang="en-US"/>
              <a:pPr/>
              <a:t>3/9/2020</a:t>
            </a:fld>
            <a:endParaRPr lang="en-US" altLang="en-US"/>
          </a:p>
        </p:txBody>
      </p:sp>
      <p:sp>
        <p:nvSpPr>
          <p:cNvPr id="5" name="Footer Placeholder 4">
            <a:extLst>
              <a:ext uri="{FF2B5EF4-FFF2-40B4-BE49-F238E27FC236}">
                <a16:creationId xmlns:a16="http://schemas.microsoft.com/office/drawing/2014/main" id="{277546D4-A59E-4527-931E-5271F7FDC281}"/>
              </a:ext>
            </a:extLst>
          </p:cNvPr>
          <p:cNvSpPr>
            <a:spLocks noGrp="1"/>
          </p:cNvSpPr>
          <p:nvPr>
            <p:ph type="ftr" sz="quarter" idx="11"/>
          </p:nvPr>
        </p:nvSpPr>
        <p:spPr/>
        <p:txBody>
          <a:bodyPr/>
          <a:lstStyle/>
          <a:p>
            <a:r>
              <a:rPr lang="en-US" altLang="en-US"/>
              <a:t>ashishg@stanford.edu</a:t>
            </a:r>
          </a:p>
        </p:txBody>
      </p:sp>
      <p:sp>
        <p:nvSpPr>
          <p:cNvPr id="6" name="Slide Number Placeholder 5">
            <a:extLst>
              <a:ext uri="{FF2B5EF4-FFF2-40B4-BE49-F238E27FC236}">
                <a16:creationId xmlns:a16="http://schemas.microsoft.com/office/drawing/2014/main" id="{1110B893-863E-470B-8E67-D99EDC46944E}"/>
              </a:ext>
            </a:extLst>
          </p:cNvPr>
          <p:cNvSpPr>
            <a:spLocks noGrp="1"/>
          </p:cNvSpPr>
          <p:nvPr>
            <p:ph type="sldNum" sz="quarter" idx="12"/>
          </p:nvPr>
        </p:nvSpPr>
        <p:spPr/>
        <p:txBody>
          <a:bodyPr/>
          <a:lstStyle/>
          <a:p>
            <a:fld id="{E0C839A9-26C6-4B78-9610-37370ED15482}" type="slidenum">
              <a:rPr lang="en-US" altLang="en-US"/>
              <a:pPr/>
              <a:t>19</a:t>
            </a:fld>
            <a:endParaRPr lang="en-US" altLang="en-US"/>
          </a:p>
        </p:txBody>
      </p:sp>
      <p:sp>
        <p:nvSpPr>
          <p:cNvPr id="334850" name="Rectangle 2">
            <a:extLst>
              <a:ext uri="{FF2B5EF4-FFF2-40B4-BE49-F238E27FC236}">
                <a16:creationId xmlns:a16="http://schemas.microsoft.com/office/drawing/2014/main" id="{BF12BF30-A408-48E8-9B61-9C7ED3766C31}"/>
              </a:ext>
            </a:extLst>
          </p:cNvPr>
          <p:cNvSpPr>
            <a:spLocks noGrp="1" noChangeArrowheads="1"/>
          </p:cNvSpPr>
          <p:nvPr>
            <p:ph type="title"/>
          </p:nvPr>
        </p:nvSpPr>
        <p:spPr/>
        <p:txBody>
          <a:bodyPr/>
          <a:lstStyle/>
          <a:p>
            <a:r>
              <a:rPr lang="en-US" altLang="en-US"/>
              <a:t>Approximate majorization</a:t>
            </a:r>
          </a:p>
        </p:txBody>
      </p:sp>
      <p:sp>
        <p:nvSpPr>
          <p:cNvPr id="334851" name="Rectangle 3">
            <a:extLst>
              <a:ext uri="{FF2B5EF4-FFF2-40B4-BE49-F238E27FC236}">
                <a16:creationId xmlns:a16="http://schemas.microsoft.com/office/drawing/2014/main" id="{9A826AC9-F8CA-49A0-B3C9-5032E2039B21}"/>
              </a:ext>
            </a:extLst>
          </p:cNvPr>
          <p:cNvSpPr>
            <a:spLocks noGrp="1" noChangeArrowheads="1"/>
          </p:cNvSpPr>
          <p:nvPr>
            <p:ph type="body" idx="1"/>
          </p:nvPr>
        </p:nvSpPr>
        <p:spPr/>
        <p:txBody>
          <a:bodyPr/>
          <a:lstStyle/>
          <a:p>
            <a:r>
              <a:rPr lang="en-US" altLang="en-US"/>
              <a:t>Let </a:t>
            </a:r>
            <a:r>
              <a:rPr lang="en-US" altLang="en-US">
                <a:solidFill>
                  <a:srgbClr val="1E8519"/>
                </a:solidFill>
              </a:rPr>
              <a:t>P</a:t>
            </a:r>
            <a:r>
              <a:rPr lang="en-US" altLang="en-US" baseline="-25000">
                <a:solidFill>
                  <a:srgbClr val="1E8519"/>
                </a:solidFill>
              </a:rPr>
              <a:t>i</a:t>
            </a:r>
            <a:r>
              <a:rPr lang="en-US" altLang="en-US" baseline="30000">
                <a:solidFill>
                  <a:srgbClr val="1E8519"/>
                </a:solidFill>
              </a:rPr>
              <a:t>*</a:t>
            </a:r>
            <a:r>
              <a:rPr lang="en-US" altLang="en-US"/>
              <a:t> denote the largest feasible value of </a:t>
            </a:r>
            <a:r>
              <a:rPr lang="en-US" altLang="en-US">
                <a:solidFill>
                  <a:srgbClr val="1E8519"/>
                </a:solidFill>
              </a:rPr>
              <a:t>P</a:t>
            </a:r>
            <a:r>
              <a:rPr lang="en-US" altLang="en-US" baseline="-25000">
                <a:solidFill>
                  <a:srgbClr val="1E8519"/>
                </a:solidFill>
              </a:rPr>
              <a:t>i</a:t>
            </a:r>
            <a:endParaRPr lang="en-US" altLang="en-US">
              <a:solidFill>
                <a:srgbClr val="1E8519"/>
              </a:solidFill>
            </a:endParaRPr>
          </a:p>
          <a:p>
            <a:r>
              <a:rPr lang="en-US" altLang="en-US"/>
              <a:t>Definition: </a:t>
            </a:r>
            <a:r>
              <a:rPr lang="en-US" altLang="en-US">
                <a:solidFill>
                  <a:srgbClr val="1E8519"/>
                </a:solidFill>
              </a:rPr>
              <a:t>x</a:t>
            </a:r>
            <a:r>
              <a:rPr lang="en-US" altLang="en-US"/>
              <a:t> is said to be </a:t>
            </a:r>
            <a:r>
              <a:rPr lang="en-US" altLang="en-US">
                <a:solidFill>
                  <a:srgbClr val="1E8519"/>
                </a:solidFill>
                <a:latin typeface="Symbol" panose="05050102010706020507" pitchFamily="18" charset="2"/>
              </a:rPr>
              <a:t>a</a:t>
            </a:r>
            <a:r>
              <a:rPr lang="en-US" altLang="en-US"/>
              <a:t>-majorized if </a:t>
            </a:r>
            <a:r>
              <a:rPr lang="en-US" altLang="en-US">
                <a:solidFill>
                  <a:srgbClr val="1E8519"/>
                </a:solidFill>
              </a:rPr>
              <a:t>P</a:t>
            </a:r>
            <a:r>
              <a:rPr lang="en-US" altLang="en-US" baseline="-25000">
                <a:solidFill>
                  <a:srgbClr val="1E8519"/>
                </a:solidFill>
              </a:rPr>
              <a:t>i</a:t>
            </a:r>
            <a:r>
              <a:rPr lang="en-US" altLang="en-US">
                <a:solidFill>
                  <a:srgbClr val="1E8519"/>
                </a:solidFill>
              </a:rPr>
              <a:t>(x) </a:t>
            </a:r>
            <a:r>
              <a:rPr lang="en-US" altLang="en-US">
                <a:solidFill>
                  <a:srgbClr val="1E8519"/>
                </a:solidFill>
                <a:latin typeface="cmsy10" pitchFamily="1" charset="0"/>
              </a:rPr>
              <a:t>¸</a:t>
            </a:r>
            <a:r>
              <a:rPr lang="en-US" altLang="en-US">
                <a:solidFill>
                  <a:srgbClr val="1E8519"/>
                </a:solidFill>
              </a:rPr>
              <a:t> P</a:t>
            </a:r>
            <a:r>
              <a:rPr lang="en-US" altLang="en-US" baseline="-25000">
                <a:solidFill>
                  <a:srgbClr val="1E8519"/>
                </a:solidFill>
              </a:rPr>
              <a:t>i</a:t>
            </a:r>
            <a:r>
              <a:rPr lang="en-US" altLang="en-US" baseline="30000">
                <a:solidFill>
                  <a:srgbClr val="1E8519"/>
                </a:solidFill>
              </a:rPr>
              <a:t>*</a:t>
            </a:r>
            <a:r>
              <a:rPr lang="en-US" altLang="en-US">
                <a:solidFill>
                  <a:srgbClr val="1E8519"/>
                </a:solidFill>
              </a:rPr>
              <a:t>/</a:t>
            </a:r>
            <a:r>
              <a:rPr lang="en-US" altLang="en-US">
                <a:solidFill>
                  <a:srgbClr val="1E8519"/>
                </a:solidFill>
                <a:latin typeface="Symbol" panose="05050102010706020507" pitchFamily="18" charset="2"/>
              </a:rPr>
              <a:t>a</a:t>
            </a:r>
            <a:r>
              <a:rPr lang="en-US" altLang="en-US"/>
              <a:t> for all </a:t>
            </a:r>
            <a:r>
              <a:rPr lang="en-US" altLang="en-US">
                <a:solidFill>
                  <a:srgbClr val="1E8519"/>
                </a:solidFill>
              </a:rPr>
              <a:t>1</a:t>
            </a:r>
            <a:r>
              <a:rPr lang="en-US" altLang="en-US">
                <a:solidFill>
                  <a:srgbClr val="1E8519"/>
                </a:solidFill>
                <a:latin typeface="cmsy10" pitchFamily="1" charset="0"/>
              </a:rPr>
              <a:t>·</a:t>
            </a:r>
            <a:r>
              <a:rPr lang="en-US" altLang="en-US">
                <a:solidFill>
                  <a:srgbClr val="1E8519"/>
                </a:solidFill>
              </a:rPr>
              <a:t> i</a:t>
            </a:r>
            <a:r>
              <a:rPr lang="en-US" altLang="en-US">
                <a:solidFill>
                  <a:srgbClr val="1E8519"/>
                </a:solidFill>
                <a:latin typeface="cmsy10" pitchFamily="1" charset="0"/>
              </a:rPr>
              <a:t>·</a:t>
            </a:r>
            <a:r>
              <a:rPr lang="en-US" altLang="en-US">
                <a:solidFill>
                  <a:srgbClr val="1E8519"/>
                </a:solidFill>
              </a:rPr>
              <a:t> N</a:t>
            </a:r>
          </a:p>
          <a:p>
            <a:pPr lvl="1"/>
            <a:r>
              <a:rPr lang="en-US" altLang="en-US"/>
              <a:t>Variant of the notion of majorization </a:t>
            </a:r>
          </a:p>
          <a:p>
            <a:pPr lvl="1"/>
            <a:r>
              <a:rPr lang="en-US" altLang="en-US"/>
              <a:t>Interpretation: the </a:t>
            </a:r>
            <a:r>
              <a:rPr lang="en-US" altLang="en-US">
                <a:solidFill>
                  <a:srgbClr val="1E8519"/>
                </a:solidFill>
              </a:rPr>
              <a:t>K</a:t>
            </a:r>
            <a:r>
              <a:rPr lang="en-US" altLang="en-US"/>
              <a:t> poorest individuals in the allocation </a:t>
            </a:r>
            <a:r>
              <a:rPr lang="en-US" altLang="en-US">
                <a:solidFill>
                  <a:srgbClr val="1E8519"/>
                </a:solidFill>
              </a:rPr>
              <a:t>x</a:t>
            </a:r>
            <a:r>
              <a:rPr lang="en-US" altLang="en-US"/>
              <a:t> are collectively at least </a:t>
            </a:r>
            <a:r>
              <a:rPr lang="en-US" altLang="en-US">
                <a:solidFill>
                  <a:srgbClr val="1E8519"/>
                </a:solidFill>
              </a:rPr>
              <a:t>1/</a:t>
            </a:r>
            <a:r>
              <a:rPr lang="en-US" altLang="en-US">
                <a:solidFill>
                  <a:srgbClr val="1E8519"/>
                </a:solidFill>
                <a:latin typeface="Symbol" panose="05050102010706020507" pitchFamily="18" charset="2"/>
              </a:rPr>
              <a:t>a</a:t>
            </a:r>
            <a:r>
              <a:rPr lang="en-US" altLang="en-US"/>
              <a:t> times as rich as the </a:t>
            </a:r>
            <a:r>
              <a:rPr lang="en-US" altLang="en-US">
                <a:solidFill>
                  <a:srgbClr val="1E8519"/>
                </a:solidFill>
              </a:rPr>
              <a:t>K</a:t>
            </a:r>
            <a:r>
              <a:rPr lang="en-US" altLang="en-US"/>
              <a:t> poorest individuals in any other feasible allocation</a:t>
            </a:r>
          </a:p>
          <a:p>
            <a:r>
              <a:rPr lang="en-US" altLang="en-US"/>
              <a:t>Analogous definition for </a:t>
            </a:r>
            <a:r>
              <a:rPr lang="en-US" altLang="en-US">
                <a:solidFill>
                  <a:srgbClr val="1E8519"/>
                </a:solidFill>
                <a:latin typeface="Symbol" panose="05050102010706020507" pitchFamily="18" charset="2"/>
              </a:rPr>
              <a:t>a</a:t>
            </a:r>
            <a:r>
              <a:rPr lang="en-US" altLang="en-US"/>
              <a:t>-balance in terms of suffixes </a:t>
            </a:r>
            <a:r>
              <a:rPr lang="en-US" altLang="en-US">
                <a:solidFill>
                  <a:srgbClr val="1E8519"/>
                </a:solidFill>
              </a:rPr>
              <a:t>S</a:t>
            </a:r>
            <a:r>
              <a:rPr lang="en-US" altLang="en-US" baseline="-25000">
                <a:solidFill>
                  <a:srgbClr val="1E8519"/>
                </a:solidFill>
              </a:rPr>
              <a:t>i</a:t>
            </a:r>
            <a:r>
              <a:rPr lang="en-US" altLang="en-US" baseline="30000">
                <a:solidFill>
                  <a:srgbClr val="1E8519"/>
                </a:solidFill>
              </a:rPr>
              <a:t>*</a:t>
            </a:r>
            <a:endParaRPr lang="en-US" altLang="en-US" sz="2400">
              <a:solidFill>
                <a:srgbClr val="1E8519"/>
              </a:solidFill>
            </a:endParaRPr>
          </a:p>
          <a:p>
            <a:pPr>
              <a:buFontTx/>
              <a:buNone/>
            </a:pPr>
            <a:endParaRPr lang="en-US" altLang="en-US" sz="2400">
              <a:solidFill>
                <a:srgbClr val="0000CC"/>
              </a:solidFill>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Date Placeholder 2">
            <a:extLst>
              <a:ext uri="{FF2B5EF4-FFF2-40B4-BE49-F238E27FC236}">
                <a16:creationId xmlns:a16="http://schemas.microsoft.com/office/drawing/2014/main" id="{C03D94E7-4186-4CA3-9C56-A99C9306E51C}"/>
              </a:ext>
            </a:extLst>
          </p:cNvPr>
          <p:cNvSpPr>
            <a:spLocks noGrp="1"/>
          </p:cNvSpPr>
          <p:nvPr>
            <p:ph type="dt" sz="half" idx="10"/>
          </p:nvPr>
        </p:nvSpPr>
        <p:spPr/>
        <p:txBody>
          <a:bodyPr/>
          <a:lstStyle/>
          <a:p>
            <a:fld id="{6D87D9BD-E74B-4350-8BED-B04AD06385E0}" type="datetime1">
              <a:rPr lang="en-US" altLang="en-US"/>
              <a:pPr/>
              <a:t>3/9/2020</a:t>
            </a:fld>
            <a:endParaRPr lang="en-US" altLang="en-US"/>
          </a:p>
        </p:txBody>
      </p:sp>
      <p:sp>
        <p:nvSpPr>
          <p:cNvPr id="9" name="Footer Placeholder 3">
            <a:extLst>
              <a:ext uri="{FF2B5EF4-FFF2-40B4-BE49-F238E27FC236}">
                <a16:creationId xmlns:a16="http://schemas.microsoft.com/office/drawing/2014/main" id="{79BB97EE-DE55-4B78-8945-B2F720C86147}"/>
              </a:ext>
            </a:extLst>
          </p:cNvPr>
          <p:cNvSpPr>
            <a:spLocks noGrp="1"/>
          </p:cNvSpPr>
          <p:nvPr>
            <p:ph type="ftr" sz="quarter" idx="11"/>
          </p:nvPr>
        </p:nvSpPr>
        <p:spPr/>
        <p:txBody>
          <a:bodyPr/>
          <a:lstStyle/>
          <a:p>
            <a:r>
              <a:rPr lang="en-US" altLang="en-US"/>
              <a:t>ashishg@stanford.edu</a:t>
            </a:r>
          </a:p>
        </p:txBody>
      </p:sp>
      <p:sp>
        <p:nvSpPr>
          <p:cNvPr id="10" name="Slide Number Placeholder 4">
            <a:extLst>
              <a:ext uri="{FF2B5EF4-FFF2-40B4-BE49-F238E27FC236}">
                <a16:creationId xmlns:a16="http://schemas.microsoft.com/office/drawing/2014/main" id="{ADB4166A-5F80-444E-BB61-9151B775C81D}"/>
              </a:ext>
            </a:extLst>
          </p:cNvPr>
          <p:cNvSpPr>
            <a:spLocks noGrp="1"/>
          </p:cNvSpPr>
          <p:nvPr>
            <p:ph type="sldNum" sz="quarter" idx="12"/>
          </p:nvPr>
        </p:nvSpPr>
        <p:spPr/>
        <p:txBody>
          <a:bodyPr/>
          <a:lstStyle/>
          <a:p>
            <a:fld id="{4FE29128-4816-42DC-A154-BF1214F1EAC7}" type="slidenum">
              <a:rPr lang="en-US" altLang="en-US"/>
              <a:pPr/>
              <a:t>20</a:t>
            </a:fld>
            <a:endParaRPr lang="en-US" altLang="en-US"/>
          </a:p>
        </p:txBody>
      </p:sp>
      <p:sp>
        <p:nvSpPr>
          <p:cNvPr id="336898" name="Rectangle 2">
            <a:extLst>
              <a:ext uri="{FF2B5EF4-FFF2-40B4-BE49-F238E27FC236}">
                <a16:creationId xmlns:a16="http://schemas.microsoft.com/office/drawing/2014/main" id="{6F9ECB55-7E39-40C8-B54F-5BD25248881F}"/>
              </a:ext>
            </a:extLst>
          </p:cNvPr>
          <p:cNvSpPr>
            <a:spLocks noGrp="1" noChangeArrowheads="1"/>
          </p:cNvSpPr>
          <p:nvPr>
            <p:ph type="title"/>
          </p:nvPr>
        </p:nvSpPr>
        <p:spPr/>
        <p:txBody>
          <a:bodyPr/>
          <a:lstStyle/>
          <a:p>
            <a:r>
              <a:rPr lang="en-US" altLang="en-US"/>
              <a:t>Approximate majorization: Examples</a:t>
            </a:r>
          </a:p>
        </p:txBody>
      </p:sp>
      <p:graphicFrame>
        <p:nvGraphicFramePr>
          <p:cNvPr id="336899" name="Object 3">
            <a:extLst>
              <a:ext uri="{FF2B5EF4-FFF2-40B4-BE49-F238E27FC236}">
                <a16:creationId xmlns:a16="http://schemas.microsoft.com/office/drawing/2014/main" id="{8C3F3B1C-5996-40F8-A7AC-9A1430D283C0}"/>
              </a:ext>
            </a:extLst>
          </p:cNvPr>
          <p:cNvGraphicFramePr>
            <a:graphicFrameLocks noChangeAspect="1"/>
          </p:cNvGraphicFramePr>
          <p:nvPr/>
        </p:nvGraphicFramePr>
        <p:xfrm>
          <a:off x="4800600" y="1295400"/>
          <a:ext cx="3886200" cy="3517900"/>
        </p:xfrm>
        <a:graphic>
          <a:graphicData uri="http://schemas.openxmlformats.org/presentationml/2006/ole">
            <mc:AlternateContent xmlns:mc="http://schemas.openxmlformats.org/markup-compatibility/2006">
              <mc:Choice xmlns:v="urn:schemas-microsoft-com:vml" Requires="v">
                <p:oleObj spid="_x0000_s337010" name="Bitmap Image" r:id="rId4" imgW="3858164" imgH="3238952" progId="Paint.Picture">
                  <p:embed/>
                </p:oleObj>
              </mc:Choice>
              <mc:Fallback>
                <p:oleObj name="Bitmap Image" r:id="rId4" imgW="3858164" imgH="3238952" progId="Paint.Picture">
                  <p:embed/>
                  <p:pic>
                    <p:nvPicPr>
                      <p:cNvPr id="0"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800600" y="1295400"/>
                        <a:ext cx="3886200" cy="3517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336900" name="Object 4">
            <a:extLst>
              <a:ext uri="{FF2B5EF4-FFF2-40B4-BE49-F238E27FC236}">
                <a16:creationId xmlns:a16="http://schemas.microsoft.com/office/drawing/2014/main" id="{6BBF5805-A93C-4A3D-9C59-5D6A4CC7495B}"/>
              </a:ext>
            </a:extLst>
          </p:cNvPr>
          <p:cNvGraphicFramePr>
            <a:graphicFrameLocks noChangeAspect="1"/>
          </p:cNvGraphicFramePr>
          <p:nvPr/>
        </p:nvGraphicFramePr>
        <p:xfrm>
          <a:off x="381000" y="1295400"/>
          <a:ext cx="3886200" cy="3505200"/>
        </p:xfrm>
        <a:graphic>
          <a:graphicData uri="http://schemas.openxmlformats.org/presentationml/2006/ole">
            <mc:AlternateContent xmlns:mc="http://schemas.openxmlformats.org/markup-compatibility/2006">
              <mc:Choice xmlns:v="urn:schemas-microsoft-com:vml" Requires="v">
                <p:oleObj spid="_x0000_s337011" name="Bitmap Image" r:id="rId6" imgW="3666667" imgH="3277057" progId="Paint.Picture">
                  <p:embed/>
                </p:oleObj>
              </mc:Choice>
              <mc:Fallback>
                <p:oleObj name="Bitmap Image" r:id="rId6" imgW="3666667" imgH="3277057" progId="Paint.Picture">
                  <p:embed/>
                  <p:pic>
                    <p:nvPicPr>
                      <p:cNvPr id="0" name="Object 4"/>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81000" y="1295400"/>
                        <a:ext cx="3886200" cy="3505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336901" name="Text Box 5">
            <a:extLst>
              <a:ext uri="{FF2B5EF4-FFF2-40B4-BE49-F238E27FC236}">
                <a16:creationId xmlns:a16="http://schemas.microsoft.com/office/drawing/2014/main" id="{8AE97360-9281-4A55-B044-E610D17702F5}"/>
              </a:ext>
            </a:extLst>
          </p:cNvPr>
          <p:cNvSpPr txBox="1">
            <a:spLocks noChangeArrowheads="1"/>
          </p:cNvSpPr>
          <p:nvPr/>
        </p:nvSpPr>
        <p:spPr bwMode="auto">
          <a:xfrm>
            <a:off x="1219200" y="5334000"/>
            <a:ext cx="6351588" cy="895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buFontTx/>
              <a:buNone/>
            </a:pPr>
            <a:r>
              <a:rPr lang="en-US" altLang="en-US">
                <a:solidFill>
                  <a:srgbClr val="1E8519"/>
                </a:solidFill>
                <a:latin typeface="Symbol" panose="05050102010706020507" pitchFamily="18" charset="2"/>
              </a:rPr>
              <a:t>a</a:t>
            </a:r>
            <a:r>
              <a:rPr lang="en-US" altLang="en-US">
                <a:solidFill>
                  <a:srgbClr val="003366"/>
                </a:solidFill>
              </a:rPr>
              <a:t>-majorization: allocating resources to individuals</a:t>
            </a:r>
          </a:p>
          <a:p>
            <a:pPr>
              <a:buFontTx/>
              <a:buNone/>
            </a:pPr>
            <a:r>
              <a:rPr lang="en-US" altLang="en-US">
                <a:solidFill>
                  <a:srgbClr val="1E8519"/>
                </a:solidFill>
                <a:latin typeface="Symbol" panose="05050102010706020507" pitchFamily="18" charset="2"/>
              </a:rPr>
              <a:t>a</a:t>
            </a:r>
            <a:r>
              <a:rPr lang="en-US" altLang="en-US">
                <a:solidFill>
                  <a:srgbClr val="003366"/>
                </a:solidFill>
              </a:rPr>
              <a:t>-balance: assigning jobs to machines</a:t>
            </a:r>
          </a:p>
        </p:txBody>
      </p:sp>
      <p:sp>
        <p:nvSpPr>
          <p:cNvPr id="336902" name="Text Box 6">
            <a:extLst>
              <a:ext uri="{FF2B5EF4-FFF2-40B4-BE49-F238E27FC236}">
                <a16:creationId xmlns:a16="http://schemas.microsoft.com/office/drawing/2014/main" id="{2E50C00B-3935-4D80-8FEB-49F7800BC224}"/>
              </a:ext>
            </a:extLst>
          </p:cNvPr>
          <p:cNvSpPr txBox="1">
            <a:spLocks noChangeArrowheads="1"/>
          </p:cNvSpPr>
          <p:nvPr/>
        </p:nvSpPr>
        <p:spPr bwMode="auto">
          <a:xfrm>
            <a:off x="838200" y="4267200"/>
            <a:ext cx="21653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5400">
                <a:solidFill>
                  <a:srgbClr val="FF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buFontTx/>
              <a:buNone/>
            </a:pPr>
            <a:r>
              <a:rPr lang="en-US" altLang="en-US"/>
              <a:t>x is 2-majorized</a:t>
            </a:r>
          </a:p>
        </p:txBody>
      </p:sp>
      <p:sp>
        <p:nvSpPr>
          <p:cNvPr id="336903" name="Text Box 7">
            <a:extLst>
              <a:ext uri="{FF2B5EF4-FFF2-40B4-BE49-F238E27FC236}">
                <a16:creationId xmlns:a16="http://schemas.microsoft.com/office/drawing/2014/main" id="{B4DC16AB-D3D6-4D55-8CA9-20005278A654}"/>
              </a:ext>
            </a:extLst>
          </p:cNvPr>
          <p:cNvSpPr txBox="1">
            <a:spLocks noChangeArrowheads="1"/>
          </p:cNvSpPr>
          <p:nvPr/>
        </p:nvSpPr>
        <p:spPr bwMode="auto">
          <a:xfrm>
            <a:off x="5410200" y="4267200"/>
            <a:ext cx="202882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5400">
                <a:solidFill>
                  <a:srgbClr val="FF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buFontTx/>
              <a:buNone/>
            </a:pPr>
            <a:r>
              <a:rPr lang="en-US" altLang="en-US"/>
              <a:t>x is 2-balanced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85137B66-A3CA-4191-9B66-348FE6CD262A}"/>
              </a:ext>
            </a:extLst>
          </p:cNvPr>
          <p:cNvSpPr>
            <a:spLocks noGrp="1"/>
          </p:cNvSpPr>
          <p:nvPr>
            <p:ph type="dt" sz="half" idx="10"/>
          </p:nvPr>
        </p:nvSpPr>
        <p:spPr/>
        <p:txBody>
          <a:bodyPr/>
          <a:lstStyle/>
          <a:p>
            <a:fld id="{1A17799F-C015-4688-BEED-223953BD1256}" type="datetime1">
              <a:rPr lang="en-US" altLang="en-US"/>
              <a:pPr/>
              <a:t>3/9/2020</a:t>
            </a:fld>
            <a:endParaRPr lang="en-US" altLang="en-US"/>
          </a:p>
        </p:txBody>
      </p:sp>
      <p:sp>
        <p:nvSpPr>
          <p:cNvPr id="5" name="Footer Placeholder 4">
            <a:extLst>
              <a:ext uri="{FF2B5EF4-FFF2-40B4-BE49-F238E27FC236}">
                <a16:creationId xmlns:a16="http://schemas.microsoft.com/office/drawing/2014/main" id="{84849B12-ACFB-42AF-A90F-F91B080DB023}"/>
              </a:ext>
            </a:extLst>
          </p:cNvPr>
          <p:cNvSpPr>
            <a:spLocks noGrp="1"/>
          </p:cNvSpPr>
          <p:nvPr>
            <p:ph type="ftr" sz="quarter" idx="11"/>
          </p:nvPr>
        </p:nvSpPr>
        <p:spPr/>
        <p:txBody>
          <a:bodyPr/>
          <a:lstStyle/>
          <a:p>
            <a:r>
              <a:rPr lang="en-US" altLang="en-US"/>
              <a:t>ashishg@stanford.edu</a:t>
            </a:r>
          </a:p>
        </p:txBody>
      </p:sp>
      <p:sp>
        <p:nvSpPr>
          <p:cNvPr id="6" name="Slide Number Placeholder 5">
            <a:extLst>
              <a:ext uri="{FF2B5EF4-FFF2-40B4-BE49-F238E27FC236}">
                <a16:creationId xmlns:a16="http://schemas.microsoft.com/office/drawing/2014/main" id="{8DFBA8B8-3B4F-401B-9213-EEC8D5B269EA}"/>
              </a:ext>
            </a:extLst>
          </p:cNvPr>
          <p:cNvSpPr>
            <a:spLocks noGrp="1"/>
          </p:cNvSpPr>
          <p:nvPr>
            <p:ph type="sldNum" sz="quarter" idx="12"/>
          </p:nvPr>
        </p:nvSpPr>
        <p:spPr/>
        <p:txBody>
          <a:bodyPr/>
          <a:lstStyle/>
          <a:p>
            <a:fld id="{61B9F3DC-2A16-4976-AFF5-2AAFB8D36959}" type="slidenum">
              <a:rPr lang="en-US" altLang="en-US"/>
              <a:pPr/>
              <a:t>21</a:t>
            </a:fld>
            <a:endParaRPr lang="en-US" altLang="en-US"/>
          </a:p>
        </p:txBody>
      </p:sp>
      <p:sp>
        <p:nvSpPr>
          <p:cNvPr id="338946" name="Rectangle 2">
            <a:extLst>
              <a:ext uri="{FF2B5EF4-FFF2-40B4-BE49-F238E27FC236}">
                <a16:creationId xmlns:a16="http://schemas.microsoft.com/office/drawing/2014/main" id="{E4F66624-E6C7-4C0A-931C-525491B10E48}"/>
              </a:ext>
            </a:extLst>
          </p:cNvPr>
          <p:cNvSpPr>
            <a:spLocks noGrp="1" noChangeArrowheads="1"/>
          </p:cNvSpPr>
          <p:nvPr>
            <p:ph type="title"/>
          </p:nvPr>
        </p:nvSpPr>
        <p:spPr/>
        <p:txBody>
          <a:bodyPr/>
          <a:lstStyle/>
          <a:p>
            <a:r>
              <a:rPr lang="en-US" altLang="en-US"/>
              <a:t>Why approximate majorization?</a:t>
            </a:r>
          </a:p>
        </p:txBody>
      </p:sp>
      <p:sp>
        <p:nvSpPr>
          <p:cNvPr id="338947" name="Rectangle 3">
            <a:extLst>
              <a:ext uri="{FF2B5EF4-FFF2-40B4-BE49-F238E27FC236}">
                <a16:creationId xmlns:a16="http://schemas.microsoft.com/office/drawing/2014/main" id="{1A6CCE90-2800-4676-B765-FAEC971808ED}"/>
              </a:ext>
            </a:extLst>
          </p:cNvPr>
          <p:cNvSpPr>
            <a:spLocks noGrp="1" noChangeArrowheads="1"/>
          </p:cNvSpPr>
          <p:nvPr>
            <p:ph type="body" idx="1"/>
          </p:nvPr>
        </p:nvSpPr>
        <p:spPr/>
        <p:txBody>
          <a:bodyPr/>
          <a:lstStyle/>
          <a:p>
            <a:r>
              <a:rPr lang="en-US" altLang="en-US">
                <a:solidFill>
                  <a:srgbClr val="CC0000"/>
                </a:solidFill>
              </a:rPr>
              <a:t>Theorem 1:</a:t>
            </a:r>
            <a:r>
              <a:rPr lang="en-US" altLang="en-US"/>
              <a:t> An allocation </a:t>
            </a:r>
            <a:r>
              <a:rPr lang="en-US" altLang="en-US">
                <a:solidFill>
                  <a:srgbClr val="1E8519"/>
                </a:solidFill>
              </a:rPr>
              <a:t>x</a:t>
            </a:r>
            <a:r>
              <a:rPr lang="en-US" altLang="en-US"/>
              <a:t> is </a:t>
            </a:r>
            <a:r>
              <a:rPr lang="en-US" altLang="en-US">
                <a:solidFill>
                  <a:srgbClr val="1E8519"/>
                </a:solidFill>
                <a:latin typeface="Symbol" panose="05050102010706020507" pitchFamily="18" charset="2"/>
              </a:rPr>
              <a:t>a</a:t>
            </a:r>
            <a:r>
              <a:rPr lang="en-US" altLang="en-US"/>
              <a:t>-majorized if and only if  </a:t>
            </a:r>
            <a:r>
              <a:rPr lang="en-US" altLang="en-US">
                <a:solidFill>
                  <a:srgbClr val="1E8519"/>
                </a:solidFill>
              </a:rPr>
              <a:t>U(x)</a:t>
            </a:r>
            <a:r>
              <a:rPr lang="en-US" altLang="en-US"/>
              <a:t> is an </a:t>
            </a:r>
            <a:r>
              <a:rPr lang="en-US" altLang="en-US">
                <a:solidFill>
                  <a:srgbClr val="1E8519"/>
                </a:solidFill>
                <a:latin typeface="Symbol" panose="05050102010706020507" pitchFamily="18" charset="2"/>
              </a:rPr>
              <a:t>a</a:t>
            </a:r>
            <a:r>
              <a:rPr lang="en-US" altLang="en-US"/>
              <a:t>-approximation for all canonical utility functions </a:t>
            </a:r>
            <a:r>
              <a:rPr lang="en-US" altLang="en-US">
                <a:solidFill>
                  <a:srgbClr val="1E8519"/>
                </a:solidFill>
              </a:rPr>
              <a:t>U</a:t>
            </a:r>
            <a:endParaRPr lang="en-US" altLang="en-US"/>
          </a:p>
          <a:p>
            <a:pPr lvl="1"/>
            <a:r>
              <a:rPr lang="en-US" altLang="en-US"/>
              <a:t>ie. </a:t>
            </a:r>
            <a:r>
              <a:rPr lang="en-US" altLang="en-US">
                <a:solidFill>
                  <a:srgbClr val="1E8519"/>
                </a:solidFill>
                <a:latin typeface="Symbol" panose="05050102010706020507" pitchFamily="18" charset="2"/>
              </a:rPr>
              <a:t>a</a:t>
            </a:r>
            <a:r>
              <a:rPr lang="en-US" altLang="en-US"/>
              <a:t>-majorization results in approximate simultaneous optimization</a:t>
            </a:r>
          </a:p>
          <a:p>
            <a:pPr lvl="1"/>
            <a:r>
              <a:rPr lang="en-US" altLang="en-US"/>
              <a:t>The </a:t>
            </a:r>
            <a:r>
              <a:rPr lang="en-US" altLang="en-US">
                <a:solidFill>
                  <a:srgbClr val="1E8519"/>
                </a:solidFill>
              </a:rPr>
              <a:t>N</a:t>
            </a:r>
            <a:r>
              <a:rPr lang="en-US" altLang="en-US"/>
              <a:t> prefix functions are “complete” for the class of canonical utility functions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687959BC-9B34-45D7-8D00-FC77C89F93CE}"/>
              </a:ext>
            </a:extLst>
          </p:cNvPr>
          <p:cNvSpPr>
            <a:spLocks noGrp="1"/>
          </p:cNvSpPr>
          <p:nvPr>
            <p:ph type="dt" sz="half" idx="10"/>
          </p:nvPr>
        </p:nvSpPr>
        <p:spPr/>
        <p:txBody>
          <a:bodyPr/>
          <a:lstStyle/>
          <a:p>
            <a:fld id="{CB3B1576-B86A-49C8-B07A-93AE2BE04282}" type="datetime1">
              <a:rPr lang="en-US" altLang="en-US"/>
              <a:pPr/>
              <a:t>3/9/2020</a:t>
            </a:fld>
            <a:endParaRPr lang="en-US" altLang="en-US"/>
          </a:p>
        </p:txBody>
      </p:sp>
      <p:sp>
        <p:nvSpPr>
          <p:cNvPr id="5" name="Footer Placeholder 4">
            <a:extLst>
              <a:ext uri="{FF2B5EF4-FFF2-40B4-BE49-F238E27FC236}">
                <a16:creationId xmlns:a16="http://schemas.microsoft.com/office/drawing/2014/main" id="{521F00A5-2EB1-4D97-A130-F9E7C792A3F8}"/>
              </a:ext>
            </a:extLst>
          </p:cNvPr>
          <p:cNvSpPr>
            <a:spLocks noGrp="1"/>
          </p:cNvSpPr>
          <p:nvPr>
            <p:ph type="ftr" sz="quarter" idx="11"/>
          </p:nvPr>
        </p:nvSpPr>
        <p:spPr/>
        <p:txBody>
          <a:bodyPr/>
          <a:lstStyle/>
          <a:p>
            <a:r>
              <a:rPr lang="en-US" altLang="en-US"/>
              <a:t>ashishg@stanford.edu</a:t>
            </a:r>
          </a:p>
        </p:txBody>
      </p:sp>
      <p:sp>
        <p:nvSpPr>
          <p:cNvPr id="6" name="Slide Number Placeholder 5">
            <a:extLst>
              <a:ext uri="{FF2B5EF4-FFF2-40B4-BE49-F238E27FC236}">
                <a16:creationId xmlns:a16="http://schemas.microsoft.com/office/drawing/2014/main" id="{A679F032-BF82-44F6-8215-EFCA2BB063F3}"/>
              </a:ext>
            </a:extLst>
          </p:cNvPr>
          <p:cNvSpPr>
            <a:spLocks noGrp="1"/>
          </p:cNvSpPr>
          <p:nvPr>
            <p:ph type="sldNum" sz="quarter" idx="12"/>
          </p:nvPr>
        </p:nvSpPr>
        <p:spPr/>
        <p:txBody>
          <a:bodyPr/>
          <a:lstStyle/>
          <a:p>
            <a:fld id="{FB1B0452-9F50-473B-A2F0-90B36E778104}" type="slidenum">
              <a:rPr lang="en-US" altLang="en-US"/>
              <a:pPr/>
              <a:t>22</a:t>
            </a:fld>
            <a:endParaRPr lang="en-US" altLang="en-US"/>
          </a:p>
        </p:txBody>
      </p:sp>
      <p:sp>
        <p:nvSpPr>
          <p:cNvPr id="340994" name="Rectangle 2">
            <a:extLst>
              <a:ext uri="{FF2B5EF4-FFF2-40B4-BE49-F238E27FC236}">
                <a16:creationId xmlns:a16="http://schemas.microsoft.com/office/drawing/2014/main" id="{76D73816-AC44-4D7B-8F7F-62B97FE5203B}"/>
              </a:ext>
            </a:extLst>
          </p:cNvPr>
          <p:cNvSpPr>
            <a:spLocks noGrp="1" noChangeArrowheads="1"/>
          </p:cNvSpPr>
          <p:nvPr>
            <p:ph type="title"/>
          </p:nvPr>
        </p:nvSpPr>
        <p:spPr/>
        <p:txBody>
          <a:bodyPr/>
          <a:lstStyle/>
          <a:p>
            <a:r>
              <a:rPr lang="en-US" altLang="en-US"/>
              <a:t>Proof of Theorem 1</a:t>
            </a:r>
          </a:p>
        </p:txBody>
      </p:sp>
      <p:sp>
        <p:nvSpPr>
          <p:cNvPr id="340995" name="Rectangle 3">
            <a:extLst>
              <a:ext uri="{FF2B5EF4-FFF2-40B4-BE49-F238E27FC236}">
                <a16:creationId xmlns:a16="http://schemas.microsoft.com/office/drawing/2014/main" id="{ACAB4EA0-726E-4317-8F31-9DACCD64908A}"/>
              </a:ext>
            </a:extLst>
          </p:cNvPr>
          <p:cNvSpPr>
            <a:spLocks noGrp="1" noChangeArrowheads="1"/>
          </p:cNvSpPr>
          <p:nvPr>
            <p:ph type="body" idx="1"/>
          </p:nvPr>
        </p:nvSpPr>
        <p:spPr/>
        <p:txBody>
          <a:bodyPr/>
          <a:lstStyle/>
          <a:p>
            <a:pPr marL="609600" indent="-609600">
              <a:lnSpc>
                <a:spcPct val="90000"/>
              </a:lnSpc>
            </a:pPr>
            <a:r>
              <a:rPr lang="en-US" altLang="en-US"/>
              <a:t>Suppose </a:t>
            </a:r>
            <a:r>
              <a:rPr lang="en-US" altLang="en-US">
                <a:solidFill>
                  <a:srgbClr val="1E8519"/>
                </a:solidFill>
              </a:rPr>
              <a:t>P</a:t>
            </a:r>
            <a:r>
              <a:rPr lang="en-US" altLang="en-US" baseline="-25000">
                <a:solidFill>
                  <a:srgbClr val="1E8519"/>
                </a:solidFill>
              </a:rPr>
              <a:t>i</a:t>
            </a:r>
            <a:r>
              <a:rPr lang="en-US" altLang="en-US">
                <a:solidFill>
                  <a:srgbClr val="1E8519"/>
                </a:solidFill>
              </a:rPr>
              <a:t>(x) </a:t>
            </a:r>
            <a:r>
              <a:rPr lang="en-US" altLang="en-US">
                <a:solidFill>
                  <a:srgbClr val="1E8519"/>
                </a:solidFill>
                <a:latin typeface="cmsy10" pitchFamily="1" charset="0"/>
              </a:rPr>
              <a:t>¸</a:t>
            </a:r>
            <a:r>
              <a:rPr lang="en-US" altLang="en-US">
                <a:solidFill>
                  <a:srgbClr val="1E8519"/>
                </a:solidFill>
              </a:rPr>
              <a:t> P</a:t>
            </a:r>
            <a:r>
              <a:rPr lang="en-US" altLang="en-US" baseline="-25000">
                <a:solidFill>
                  <a:srgbClr val="1E8519"/>
                </a:solidFill>
              </a:rPr>
              <a:t>i</a:t>
            </a:r>
            <a:r>
              <a:rPr lang="en-US" altLang="en-US">
                <a:solidFill>
                  <a:srgbClr val="1E8519"/>
                </a:solidFill>
              </a:rPr>
              <a:t>(y)/</a:t>
            </a:r>
            <a:r>
              <a:rPr lang="en-US" altLang="en-US">
                <a:solidFill>
                  <a:srgbClr val="1E8519"/>
                </a:solidFill>
                <a:latin typeface="Symbol" panose="05050102010706020507" pitchFamily="18" charset="2"/>
                <a:sym typeface="Symbol" panose="05050102010706020507" pitchFamily="18" charset="2"/>
              </a:rPr>
              <a:t></a:t>
            </a:r>
            <a:r>
              <a:rPr lang="en-US" altLang="en-US">
                <a:solidFill>
                  <a:srgbClr val="1E8519"/>
                </a:solidFill>
              </a:rPr>
              <a:t> (</a:t>
            </a:r>
            <a:r>
              <a:rPr lang="en-US" altLang="en-US">
                <a:solidFill>
                  <a:srgbClr val="1E8519"/>
                </a:solidFill>
                <a:latin typeface="cmsy10" pitchFamily="1" charset="0"/>
              </a:rPr>
              <a:t>8</a:t>
            </a:r>
            <a:r>
              <a:rPr lang="en-US" altLang="en-US">
                <a:solidFill>
                  <a:srgbClr val="1E8519"/>
                </a:solidFill>
              </a:rPr>
              <a:t> i)</a:t>
            </a:r>
            <a:endParaRPr lang="en-US" altLang="en-US"/>
          </a:p>
          <a:p>
            <a:pPr marL="990600" lvl="1" indent="-533400">
              <a:lnSpc>
                <a:spcPct val="90000"/>
              </a:lnSpc>
            </a:pPr>
            <a:r>
              <a:rPr lang="en-US" altLang="en-US"/>
              <a:t>Define </a:t>
            </a:r>
            <a:r>
              <a:rPr lang="en-US" altLang="en-US">
                <a:solidFill>
                  <a:srgbClr val="1E8519"/>
                </a:solidFill>
              </a:rPr>
              <a:t>z = </a:t>
            </a:r>
            <a:r>
              <a:rPr lang="en-US" altLang="en-US">
                <a:solidFill>
                  <a:srgbClr val="1E8519"/>
                </a:solidFill>
                <a:latin typeface="Symbol" panose="05050102010706020507" pitchFamily="18" charset="2"/>
                <a:sym typeface="Symbol" panose="05050102010706020507" pitchFamily="18" charset="2"/>
              </a:rPr>
              <a:t></a:t>
            </a:r>
            <a:r>
              <a:rPr lang="en-US" altLang="en-US">
                <a:solidFill>
                  <a:srgbClr val="1E8519"/>
                </a:solidFill>
              </a:rPr>
              <a:t>x</a:t>
            </a:r>
          </a:p>
          <a:p>
            <a:pPr marL="1295400" lvl="2" indent="-381000">
              <a:lnSpc>
                <a:spcPct val="90000"/>
              </a:lnSpc>
            </a:pPr>
            <a:r>
              <a:rPr lang="en-US" altLang="en-US">
                <a:solidFill>
                  <a:srgbClr val="1E8519"/>
                </a:solidFill>
              </a:rPr>
              <a:t>P</a:t>
            </a:r>
            <a:r>
              <a:rPr lang="en-US" altLang="en-US" baseline="-25000">
                <a:solidFill>
                  <a:srgbClr val="1E8519"/>
                </a:solidFill>
              </a:rPr>
              <a:t>i</a:t>
            </a:r>
            <a:r>
              <a:rPr lang="en-US" altLang="en-US">
                <a:solidFill>
                  <a:srgbClr val="1E8519"/>
                </a:solidFill>
              </a:rPr>
              <a:t>(z) </a:t>
            </a:r>
            <a:r>
              <a:rPr lang="en-US" altLang="en-US">
                <a:solidFill>
                  <a:srgbClr val="1E8519"/>
                </a:solidFill>
                <a:latin typeface="cmsy10" pitchFamily="1" charset="0"/>
              </a:rPr>
              <a:t>¸</a:t>
            </a:r>
            <a:r>
              <a:rPr lang="en-US" altLang="en-US">
                <a:solidFill>
                  <a:srgbClr val="1E8519"/>
                </a:solidFill>
              </a:rPr>
              <a:t> P</a:t>
            </a:r>
            <a:r>
              <a:rPr lang="en-US" altLang="en-US" baseline="-25000">
                <a:solidFill>
                  <a:srgbClr val="1E8519"/>
                </a:solidFill>
              </a:rPr>
              <a:t>i</a:t>
            </a:r>
            <a:r>
              <a:rPr lang="en-US" altLang="en-US">
                <a:solidFill>
                  <a:srgbClr val="1E8519"/>
                </a:solidFill>
              </a:rPr>
              <a:t>(y) (</a:t>
            </a:r>
            <a:r>
              <a:rPr lang="en-US" altLang="en-US">
                <a:solidFill>
                  <a:srgbClr val="1E8519"/>
                </a:solidFill>
                <a:latin typeface="cmsy10" pitchFamily="1" charset="0"/>
              </a:rPr>
              <a:t>8</a:t>
            </a:r>
            <a:r>
              <a:rPr lang="en-US" altLang="en-US">
                <a:solidFill>
                  <a:srgbClr val="1E8519"/>
                </a:solidFill>
              </a:rPr>
              <a:t> i) </a:t>
            </a:r>
          </a:p>
          <a:p>
            <a:pPr marL="1295400" lvl="2" indent="-381000">
              <a:lnSpc>
                <a:spcPct val="90000"/>
              </a:lnSpc>
            </a:pPr>
            <a:r>
              <a:rPr lang="en-US" altLang="en-US">
                <a:solidFill>
                  <a:srgbClr val="1E8519"/>
                </a:solidFill>
              </a:rPr>
              <a:t>x = z</a:t>
            </a:r>
            <a:r>
              <a:rPr lang="en-US" altLang="en-US">
                <a:solidFill>
                  <a:srgbClr val="1E8519"/>
                </a:solidFill>
                <a:latin typeface="cmsy10" pitchFamily="1" charset="0"/>
              </a:rPr>
              <a:t>¢</a:t>
            </a:r>
            <a:r>
              <a:rPr lang="en-US" altLang="en-US">
                <a:solidFill>
                  <a:srgbClr val="1E8519"/>
                </a:solidFill>
              </a:rPr>
              <a:t>(1/</a:t>
            </a:r>
            <a:r>
              <a:rPr lang="en-US" altLang="en-US">
                <a:solidFill>
                  <a:srgbClr val="1E8519"/>
                </a:solidFill>
                <a:latin typeface="Symbol" panose="05050102010706020507" pitchFamily="18" charset="2"/>
                <a:sym typeface="Symbol" panose="05050102010706020507" pitchFamily="18" charset="2"/>
              </a:rPr>
              <a:t></a:t>
            </a:r>
            <a:r>
              <a:rPr lang="en-US" altLang="en-US">
                <a:solidFill>
                  <a:srgbClr val="1E8519"/>
                </a:solidFill>
              </a:rPr>
              <a:t> + 0</a:t>
            </a:r>
            <a:r>
              <a:rPr lang="en-US" altLang="en-US">
                <a:solidFill>
                  <a:srgbClr val="1E8519"/>
                </a:solidFill>
                <a:latin typeface="cmsy10" pitchFamily="1" charset="0"/>
              </a:rPr>
              <a:t>¢</a:t>
            </a:r>
            <a:r>
              <a:rPr lang="en-US" altLang="en-US">
                <a:solidFill>
                  <a:srgbClr val="1E8519"/>
                </a:solidFill>
              </a:rPr>
              <a:t>(1-1/</a:t>
            </a:r>
            <a:r>
              <a:rPr lang="en-US" altLang="en-US">
                <a:solidFill>
                  <a:srgbClr val="1E8519"/>
                </a:solidFill>
                <a:latin typeface="Symbol" panose="05050102010706020507" pitchFamily="18" charset="2"/>
                <a:sym typeface="Symbol" panose="05050102010706020507" pitchFamily="18" charset="2"/>
              </a:rPr>
              <a:t></a:t>
            </a:r>
            <a:r>
              <a:rPr lang="en-US" altLang="en-US">
                <a:solidFill>
                  <a:srgbClr val="1E8519"/>
                </a:solidFill>
              </a:rPr>
              <a:t>)</a:t>
            </a:r>
          </a:p>
          <a:p>
            <a:pPr marL="990600" lvl="1" indent="-533400">
              <a:lnSpc>
                <a:spcPct val="90000"/>
              </a:lnSpc>
            </a:pPr>
            <a:r>
              <a:rPr lang="en-US" altLang="en-US"/>
              <a:t>Iteratively reduce the largest component(s) of </a:t>
            </a:r>
            <a:r>
              <a:rPr lang="en-US" altLang="en-US">
                <a:solidFill>
                  <a:srgbClr val="1E8519"/>
                </a:solidFill>
              </a:rPr>
              <a:t>z</a:t>
            </a:r>
            <a:r>
              <a:rPr lang="en-US" altLang="en-US"/>
              <a:t> to obtain </a:t>
            </a:r>
            <a:r>
              <a:rPr lang="en-US" altLang="en-US">
                <a:solidFill>
                  <a:srgbClr val="1E8519"/>
                </a:solidFill>
              </a:rPr>
              <a:t>w</a:t>
            </a:r>
          </a:p>
          <a:p>
            <a:pPr marL="1295400" lvl="2" indent="-381000">
              <a:lnSpc>
                <a:spcPct val="90000"/>
              </a:lnSpc>
            </a:pPr>
            <a:r>
              <a:rPr lang="en-US" altLang="en-US">
                <a:solidFill>
                  <a:srgbClr val="1E8519"/>
                </a:solidFill>
              </a:rPr>
              <a:t>w </a:t>
            </a:r>
            <a:r>
              <a:rPr lang="en-US" altLang="en-US">
                <a:solidFill>
                  <a:srgbClr val="1E8519"/>
                </a:solidFill>
                <a:latin typeface="cmsy10" pitchFamily="1" charset="0"/>
              </a:rPr>
              <a:t>Á</a:t>
            </a:r>
            <a:r>
              <a:rPr lang="en-US" altLang="en-US">
                <a:solidFill>
                  <a:srgbClr val="1E8519"/>
                </a:solidFill>
              </a:rPr>
              <a:t> y</a:t>
            </a:r>
          </a:p>
          <a:p>
            <a:pPr marL="1295400" lvl="2" indent="-381000">
              <a:lnSpc>
                <a:spcPct val="90000"/>
              </a:lnSpc>
            </a:pPr>
            <a:r>
              <a:rPr lang="en-US" altLang="en-US">
                <a:solidFill>
                  <a:srgbClr val="1E8519"/>
                </a:solidFill>
              </a:rPr>
              <a:t>w </a:t>
            </a:r>
            <a:r>
              <a:rPr lang="en-US" altLang="en-US">
                <a:solidFill>
                  <a:srgbClr val="1E8519"/>
                </a:solidFill>
                <a:latin typeface="cmsy10" pitchFamily="1" charset="0"/>
              </a:rPr>
              <a:t>·</a:t>
            </a:r>
            <a:r>
              <a:rPr lang="en-US" altLang="en-US">
                <a:solidFill>
                  <a:srgbClr val="1E8519"/>
                </a:solidFill>
              </a:rPr>
              <a:t> z</a:t>
            </a:r>
          </a:p>
          <a:p>
            <a:pPr marL="609600" indent="-609600">
              <a:lnSpc>
                <a:spcPct val="90000"/>
              </a:lnSpc>
            </a:pPr>
            <a:r>
              <a:rPr lang="en-US" altLang="en-US"/>
              <a:t>For any canonical utility function f</a:t>
            </a:r>
          </a:p>
          <a:p>
            <a:pPr marL="609600" indent="-609600">
              <a:lnSpc>
                <a:spcPct val="90000"/>
              </a:lnSpc>
              <a:buFontTx/>
              <a:buNone/>
            </a:pPr>
            <a:r>
              <a:rPr lang="en-US" altLang="en-US" sz="2000"/>
              <a:t>	</a:t>
            </a:r>
            <a:r>
              <a:rPr lang="en-US" altLang="en-US" sz="2000">
                <a:solidFill>
                  <a:srgbClr val="1E8519"/>
                </a:solidFill>
              </a:rPr>
              <a:t>	f(x) </a:t>
            </a:r>
            <a:r>
              <a:rPr lang="en-US" altLang="en-US" sz="2000">
                <a:solidFill>
                  <a:srgbClr val="1E8519"/>
                </a:solidFill>
                <a:latin typeface="cmsy10" pitchFamily="1" charset="0"/>
              </a:rPr>
              <a:t>¸</a:t>
            </a:r>
            <a:r>
              <a:rPr lang="en-US" altLang="en-US" sz="2000">
                <a:solidFill>
                  <a:srgbClr val="1E8519"/>
                </a:solidFill>
              </a:rPr>
              <a:t> f(z)/</a:t>
            </a:r>
            <a:r>
              <a:rPr lang="en-US" altLang="en-US" sz="2000">
                <a:solidFill>
                  <a:srgbClr val="1E8519"/>
                </a:solidFill>
                <a:latin typeface="Symbol" panose="05050102010706020507" pitchFamily="18" charset="2"/>
                <a:sym typeface="Symbol" panose="05050102010706020507" pitchFamily="18" charset="2"/>
              </a:rPr>
              <a:t></a:t>
            </a:r>
            <a:r>
              <a:rPr lang="en-US" altLang="en-US" sz="2000">
                <a:solidFill>
                  <a:srgbClr val="1E8519"/>
                </a:solidFill>
              </a:rPr>
              <a:t> + f(0) (1-1/</a:t>
            </a:r>
            <a:r>
              <a:rPr lang="en-US" altLang="en-US" sz="2000">
                <a:solidFill>
                  <a:srgbClr val="1E8519"/>
                </a:solidFill>
                <a:latin typeface="Symbol" panose="05050102010706020507" pitchFamily="18" charset="2"/>
                <a:sym typeface="Symbol" panose="05050102010706020507" pitchFamily="18" charset="2"/>
              </a:rPr>
              <a:t></a:t>
            </a:r>
            <a:r>
              <a:rPr lang="en-US" altLang="en-US" sz="2000">
                <a:solidFill>
                  <a:srgbClr val="1E8519"/>
                </a:solidFill>
              </a:rPr>
              <a:t>)</a:t>
            </a:r>
            <a:r>
              <a:rPr lang="en-US" altLang="en-US" sz="2000"/>
              <a:t>           [Concavity of </a:t>
            </a:r>
            <a:r>
              <a:rPr lang="en-US" altLang="en-US" sz="2000">
                <a:solidFill>
                  <a:srgbClr val="1E8519"/>
                </a:solidFill>
              </a:rPr>
              <a:t>f</a:t>
            </a:r>
            <a:r>
              <a:rPr lang="en-US" altLang="en-US" sz="2000"/>
              <a:t>]</a:t>
            </a:r>
          </a:p>
          <a:p>
            <a:pPr marL="990600" lvl="1" indent="-533400">
              <a:lnSpc>
                <a:spcPct val="90000"/>
              </a:lnSpc>
              <a:buFontTx/>
              <a:buNone/>
            </a:pPr>
            <a:r>
              <a:rPr lang="en-US" altLang="en-US" sz="2000">
                <a:solidFill>
                  <a:srgbClr val="1E8519"/>
                </a:solidFill>
              </a:rPr>
              <a:t>              = f(z)/</a:t>
            </a:r>
            <a:r>
              <a:rPr lang="en-US" altLang="en-US" sz="2000">
                <a:solidFill>
                  <a:srgbClr val="1E8519"/>
                </a:solidFill>
                <a:latin typeface="Symbol" panose="05050102010706020507" pitchFamily="18" charset="2"/>
                <a:sym typeface="Symbol" panose="05050102010706020507" pitchFamily="18" charset="2"/>
              </a:rPr>
              <a:t></a:t>
            </a:r>
            <a:r>
              <a:rPr lang="en-US" altLang="en-US" sz="2000">
                <a:solidFill>
                  <a:srgbClr val="1E8519"/>
                </a:solidFill>
              </a:rPr>
              <a:t>	</a:t>
            </a:r>
            <a:r>
              <a:rPr lang="en-US" altLang="en-US" sz="2000"/>
              <a:t>	            [</a:t>
            </a:r>
            <a:r>
              <a:rPr lang="en-US" altLang="en-US" sz="2000">
                <a:solidFill>
                  <a:srgbClr val="1E8519"/>
                </a:solidFill>
              </a:rPr>
              <a:t>f(0) = 0</a:t>
            </a:r>
            <a:r>
              <a:rPr lang="en-US" altLang="en-US" sz="2000"/>
              <a:t>]</a:t>
            </a:r>
          </a:p>
          <a:p>
            <a:pPr marL="990600" lvl="1" indent="-533400">
              <a:lnSpc>
                <a:spcPct val="90000"/>
              </a:lnSpc>
              <a:buFontTx/>
              <a:buNone/>
            </a:pPr>
            <a:r>
              <a:rPr lang="en-US" altLang="en-US" sz="2000">
                <a:solidFill>
                  <a:srgbClr val="0000CC"/>
                </a:solidFill>
              </a:rPr>
              <a:t>              </a:t>
            </a:r>
            <a:r>
              <a:rPr lang="en-US" altLang="en-US" sz="2000">
                <a:solidFill>
                  <a:srgbClr val="1E8519"/>
                </a:solidFill>
                <a:latin typeface="cmsy10" pitchFamily="1" charset="0"/>
              </a:rPr>
              <a:t>¸</a:t>
            </a:r>
            <a:r>
              <a:rPr lang="en-US" altLang="en-US" sz="2000">
                <a:solidFill>
                  <a:srgbClr val="1E8519"/>
                </a:solidFill>
              </a:rPr>
              <a:t> f(w)/</a:t>
            </a:r>
            <a:r>
              <a:rPr lang="en-US" altLang="en-US" sz="2000">
                <a:solidFill>
                  <a:srgbClr val="1E8519"/>
                </a:solidFill>
                <a:latin typeface="Symbol" panose="05050102010706020507" pitchFamily="18" charset="2"/>
                <a:sym typeface="Symbol" panose="05050102010706020507" pitchFamily="18" charset="2"/>
              </a:rPr>
              <a:t></a:t>
            </a:r>
            <a:r>
              <a:rPr lang="en-US" altLang="en-US" sz="2000">
                <a:solidFill>
                  <a:srgbClr val="1E8519"/>
                </a:solidFill>
              </a:rPr>
              <a:t>	</a:t>
            </a:r>
            <a:r>
              <a:rPr lang="en-US" altLang="en-US" sz="2000"/>
              <a:t>	            [since </a:t>
            </a:r>
            <a:r>
              <a:rPr lang="en-US" altLang="en-US" sz="2000">
                <a:solidFill>
                  <a:srgbClr val="1E8519"/>
                </a:solidFill>
              </a:rPr>
              <a:t>w </a:t>
            </a:r>
            <a:r>
              <a:rPr lang="en-US" altLang="en-US" sz="2000">
                <a:solidFill>
                  <a:srgbClr val="1E8519"/>
                </a:solidFill>
                <a:latin typeface="cmsy10" pitchFamily="1" charset="0"/>
              </a:rPr>
              <a:t>·</a:t>
            </a:r>
            <a:r>
              <a:rPr lang="en-US" altLang="en-US" sz="2000">
                <a:solidFill>
                  <a:srgbClr val="1E8519"/>
                </a:solidFill>
              </a:rPr>
              <a:t> z</a:t>
            </a:r>
            <a:r>
              <a:rPr lang="en-US" altLang="en-US" sz="2000"/>
              <a:t>]</a:t>
            </a:r>
          </a:p>
          <a:p>
            <a:pPr marL="990600" lvl="1" indent="-533400">
              <a:lnSpc>
                <a:spcPct val="90000"/>
              </a:lnSpc>
              <a:buFontTx/>
              <a:buNone/>
            </a:pPr>
            <a:r>
              <a:rPr lang="en-US" altLang="en-US" sz="2000">
                <a:solidFill>
                  <a:srgbClr val="1E8519"/>
                </a:solidFill>
              </a:rPr>
              <a:t>              </a:t>
            </a:r>
            <a:r>
              <a:rPr lang="en-US" altLang="en-US" sz="2000">
                <a:solidFill>
                  <a:srgbClr val="1E8519"/>
                </a:solidFill>
                <a:latin typeface="cmsy10" pitchFamily="1" charset="0"/>
              </a:rPr>
              <a:t>¸</a:t>
            </a:r>
            <a:r>
              <a:rPr lang="en-US" altLang="en-US" sz="2000">
                <a:solidFill>
                  <a:srgbClr val="1E8519"/>
                </a:solidFill>
              </a:rPr>
              <a:t> f(y)/</a:t>
            </a:r>
            <a:r>
              <a:rPr lang="en-US" altLang="en-US" sz="2000">
                <a:solidFill>
                  <a:srgbClr val="1E8519"/>
                </a:solidFill>
                <a:latin typeface="Symbol" panose="05050102010706020507" pitchFamily="18" charset="2"/>
                <a:sym typeface="Symbol" panose="05050102010706020507" pitchFamily="18" charset="2"/>
              </a:rPr>
              <a:t></a:t>
            </a:r>
            <a:r>
              <a:rPr lang="en-US" altLang="en-US" sz="2000">
                <a:solidFill>
                  <a:srgbClr val="1E8519"/>
                </a:solidFill>
              </a:rPr>
              <a:t>	</a:t>
            </a:r>
            <a:r>
              <a:rPr lang="en-US" altLang="en-US" sz="2000"/>
              <a:t>	            [</a:t>
            </a:r>
            <a:r>
              <a:rPr lang="en-US" altLang="en-US" sz="2000">
                <a:solidFill>
                  <a:schemeClr val="accent1"/>
                </a:solidFill>
              </a:rPr>
              <a:t>HLP</a:t>
            </a:r>
            <a:r>
              <a:rPr lang="en-US" altLang="en-US" sz="2000"/>
              <a:t>]</a:t>
            </a:r>
          </a:p>
          <a:p>
            <a:pPr marL="990600" lvl="1" indent="-533400">
              <a:lnSpc>
                <a:spcPct val="90000"/>
              </a:lnSpc>
              <a:buFontTx/>
              <a:buNone/>
            </a:pPr>
            <a:endParaRPr lang="en-US" altLang="en-US" sz="200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50C49783-3D9E-4C3B-A925-85EA56D3BD12}"/>
              </a:ext>
            </a:extLst>
          </p:cNvPr>
          <p:cNvSpPr>
            <a:spLocks noGrp="1"/>
          </p:cNvSpPr>
          <p:nvPr>
            <p:ph type="dt" sz="half" idx="10"/>
          </p:nvPr>
        </p:nvSpPr>
        <p:spPr/>
        <p:txBody>
          <a:bodyPr/>
          <a:lstStyle/>
          <a:p>
            <a:fld id="{E7543616-B44F-42EC-AB5E-56D4D005B852}" type="datetime1">
              <a:rPr lang="en-US" altLang="en-US"/>
              <a:pPr/>
              <a:t>3/9/2020</a:t>
            </a:fld>
            <a:endParaRPr lang="en-US" altLang="en-US"/>
          </a:p>
        </p:txBody>
      </p:sp>
      <p:sp>
        <p:nvSpPr>
          <p:cNvPr id="5" name="Footer Placeholder 4">
            <a:extLst>
              <a:ext uri="{FF2B5EF4-FFF2-40B4-BE49-F238E27FC236}">
                <a16:creationId xmlns:a16="http://schemas.microsoft.com/office/drawing/2014/main" id="{4F6AF572-B969-4C0C-9C50-779A3C8C29F1}"/>
              </a:ext>
            </a:extLst>
          </p:cNvPr>
          <p:cNvSpPr>
            <a:spLocks noGrp="1"/>
          </p:cNvSpPr>
          <p:nvPr>
            <p:ph type="ftr" sz="quarter" idx="11"/>
          </p:nvPr>
        </p:nvSpPr>
        <p:spPr/>
        <p:txBody>
          <a:bodyPr/>
          <a:lstStyle/>
          <a:p>
            <a:r>
              <a:rPr lang="en-US" altLang="en-US"/>
              <a:t>ashishg@stanford.edu</a:t>
            </a:r>
          </a:p>
        </p:txBody>
      </p:sp>
      <p:sp>
        <p:nvSpPr>
          <p:cNvPr id="6" name="Slide Number Placeholder 5">
            <a:extLst>
              <a:ext uri="{FF2B5EF4-FFF2-40B4-BE49-F238E27FC236}">
                <a16:creationId xmlns:a16="http://schemas.microsoft.com/office/drawing/2014/main" id="{8D0354DC-2670-4743-94D2-99DDBFAAB1AB}"/>
              </a:ext>
            </a:extLst>
          </p:cNvPr>
          <p:cNvSpPr>
            <a:spLocks noGrp="1"/>
          </p:cNvSpPr>
          <p:nvPr>
            <p:ph type="sldNum" sz="quarter" idx="12"/>
          </p:nvPr>
        </p:nvSpPr>
        <p:spPr/>
        <p:txBody>
          <a:bodyPr/>
          <a:lstStyle/>
          <a:p>
            <a:fld id="{9B193D47-182C-42FA-AC31-AAB46D966E65}" type="slidenum">
              <a:rPr lang="en-US" altLang="en-US"/>
              <a:pPr/>
              <a:t>23</a:t>
            </a:fld>
            <a:endParaRPr lang="en-US" altLang="en-US"/>
          </a:p>
        </p:txBody>
      </p:sp>
      <p:sp>
        <p:nvSpPr>
          <p:cNvPr id="344066" name="Rectangle 2">
            <a:extLst>
              <a:ext uri="{FF2B5EF4-FFF2-40B4-BE49-F238E27FC236}">
                <a16:creationId xmlns:a16="http://schemas.microsoft.com/office/drawing/2014/main" id="{91EA5AD1-25E2-441C-A8B4-F3A7B12CD579}"/>
              </a:ext>
            </a:extLst>
          </p:cNvPr>
          <p:cNvSpPr>
            <a:spLocks noGrp="1" noChangeArrowheads="1"/>
          </p:cNvSpPr>
          <p:nvPr>
            <p:ph type="title"/>
          </p:nvPr>
        </p:nvSpPr>
        <p:spPr/>
        <p:txBody>
          <a:bodyPr/>
          <a:lstStyle/>
          <a:p>
            <a:r>
              <a:rPr lang="en-US" altLang="en-US"/>
              <a:t>Existence</a:t>
            </a:r>
          </a:p>
        </p:txBody>
      </p:sp>
      <p:sp>
        <p:nvSpPr>
          <p:cNvPr id="344067" name="Rectangle 3">
            <a:extLst>
              <a:ext uri="{FF2B5EF4-FFF2-40B4-BE49-F238E27FC236}">
                <a16:creationId xmlns:a16="http://schemas.microsoft.com/office/drawing/2014/main" id="{1DC7B7BF-CFC0-4339-BBA5-0F159F5AA8F9}"/>
              </a:ext>
            </a:extLst>
          </p:cNvPr>
          <p:cNvSpPr>
            <a:spLocks noGrp="1" noChangeArrowheads="1"/>
          </p:cNvSpPr>
          <p:nvPr>
            <p:ph type="body" idx="1"/>
          </p:nvPr>
        </p:nvSpPr>
        <p:spPr/>
        <p:txBody>
          <a:bodyPr/>
          <a:lstStyle/>
          <a:p>
            <a:r>
              <a:rPr lang="en-US" altLang="en-US" dirty="0">
                <a:solidFill>
                  <a:srgbClr val="CC0000"/>
                </a:solidFill>
              </a:rPr>
              <a:t>Theorem 2:</a:t>
            </a:r>
            <a:r>
              <a:rPr lang="en-US" altLang="en-US" dirty="0"/>
              <a:t> For the bandwidth allocation problem in networks, there exists an </a:t>
            </a:r>
            <a:r>
              <a:rPr lang="en-US" altLang="en-US" dirty="0">
                <a:solidFill>
                  <a:srgbClr val="1E8519"/>
                </a:solidFill>
              </a:rPr>
              <a:t>O(log I)</a:t>
            </a:r>
            <a:r>
              <a:rPr lang="en-US" altLang="en-US" dirty="0">
                <a:solidFill>
                  <a:srgbClr val="0000CC"/>
                </a:solidFill>
              </a:rPr>
              <a:t>-</a:t>
            </a:r>
            <a:r>
              <a:rPr lang="en-US" altLang="en-US" dirty="0"/>
              <a:t>majorized solution</a:t>
            </a:r>
          </a:p>
          <a:p>
            <a:pPr lvl="1"/>
            <a:r>
              <a:rPr lang="en-US" altLang="en-US" dirty="0" err="1"/>
              <a:t>ie</a:t>
            </a:r>
            <a:r>
              <a:rPr lang="en-US" altLang="en-US" dirty="0"/>
              <a:t>. Can </a:t>
            </a:r>
            <a:r>
              <a:rPr lang="en-US" altLang="en-US" dirty="0">
                <a:solidFill>
                  <a:srgbClr val="CC0000"/>
                </a:solidFill>
              </a:rPr>
              <a:t>simultaneously</a:t>
            </a:r>
            <a:r>
              <a:rPr lang="en-US" altLang="en-US" dirty="0"/>
              <a:t> approximate all canonical utility functions up to a factor </a:t>
            </a:r>
            <a:r>
              <a:rPr lang="en-US" altLang="en-US" dirty="0">
                <a:solidFill>
                  <a:srgbClr val="1E8519"/>
                </a:solidFill>
              </a:rPr>
              <a:t>O(log I)</a:t>
            </a:r>
          </a:p>
          <a:p>
            <a:pPr lvl="1"/>
            <a:r>
              <a:rPr lang="en-US" altLang="en-US" dirty="0">
                <a:solidFill>
                  <a:srgbClr val="1E8519"/>
                </a:solidFill>
              </a:rPr>
              <a:t>I</a:t>
            </a:r>
            <a:r>
              <a:rPr lang="en-US" altLang="en-US" dirty="0"/>
              <a:t> is defined later</a:t>
            </a:r>
          </a:p>
          <a:p>
            <a:r>
              <a:rPr lang="en-US" altLang="en-US" dirty="0"/>
              <a:t>Results extend to arbitrary linear (even convex) programs</a:t>
            </a:r>
          </a:p>
          <a:p>
            <a:r>
              <a:rPr lang="en-US" altLang="en-US" dirty="0"/>
              <a:t>And hence, to social choice problems, where the </a:t>
            </a:r>
            <a:r>
              <a:rPr lang="en-US" altLang="en-US" dirty="0">
                <a:solidFill>
                  <a:srgbClr val="1E8519"/>
                </a:solidFill>
              </a:rPr>
              <a:t>x</a:t>
            </a:r>
            <a:r>
              <a:rPr lang="en-US" altLang="en-US" baseline="-25000" dirty="0">
                <a:solidFill>
                  <a:srgbClr val="1E8519"/>
                </a:solidFill>
              </a:rPr>
              <a:t>i</a:t>
            </a:r>
            <a:r>
              <a:rPr lang="en-US" altLang="en-US" dirty="0"/>
              <a:t>’s represent the “happiness” of different individuals for a common decision</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D90834A4-3FC9-4965-BEE7-20178574C803}"/>
              </a:ext>
            </a:extLst>
          </p:cNvPr>
          <p:cNvSpPr>
            <a:spLocks noGrp="1"/>
          </p:cNvSpPr>
          <p:nvPr>
            <p:ph type="dt" sz="half" idx="10"/>
          </p:nvPr>
        </p:nvSpPr>
        <p:spPr/>
        <p:txBody>
          <a:bodyPr/>
          <a:lstStyle/>
          <a:p>
            <a:fld id="{C0D460A4-3D97-454A-9717-F81EA00E0590}" type="datetime1">
              <a:rPr lang="en-US" altLang="en-US"/>
              <a:pPr/>
              <a:t>3/9/2020</a:t>
            </a:fld>
            <a:endParaRPr lang="en-US" altLang="en-US"/>
          </a:p>
        </p:txBody>
      </p:sp>
      <p:sp>
        <p:nvSpPr>
          <p:cNvPr id="5" name="Footer Placeholder 4">
            <a:extLst>
              <a:ext uri="{FF2B5EF4-FFF2-40B4-BE49-F238E27FC236}">
                <a16:creationId xmlns:a16="http://schemas.microsoft.com/office/drawing/2014/main" id="{1CE58EC3-CFBE-4D69-898C-51EC3EB117BE}"/>
              </a:ext>
            </a:extLst>
          </p:cNvPr>
          <p:cNvSpPr>
            <a:spLocks noGrp="1"/>
          </p:cNvSpPr>
          <p:nvPr>
            <p:ph type="ftr" sz="quarter" idx="11"/>
          </p:nvPr>
        </p:nvSpPr>
        <p:spPr/>
        <p:txBody>
          <a:bodyPr/>
          <a:lstStyle/>
          <a:p>
            <a:r>
              <a:rPr lang="en-US" altLang="en-US"/>
              <a:t>ashishg@stanford.edu</a:t>
            </a:r>
          </a:p>
        </p:txBody>
      </p:sp>
      <p:sp>
        <p:nvSpPr>
          <p:cNvPr id="6" name="Slide Number Placeholder 5">
            <a:extLst>
              <a:ext uri="{FF2B5EF4-FFF2-40B4-BE49-F238E27FC236}">
                <a16:creationId xmlns:a16="http://schemas.microsoft.com/office/drawing/2014/main" id="{812B26EB-072F-414D-B950-B41ABAA163E6}"/>
              </a:ext>
            </a:extLst>
          </p:cNvPr>
          <p:cNvSpPr>
            <a:spLocks noGrp="1"/>
          </p:cNvSpPr>
          <p:nvPr>
            <p:ph type="sldNum" sz="quarter" idx="12"/>
          </p:nvPr>
        </p:nvSpPr>
        <p:spPr/>
        <p:txBody>
          <a:bodyPr/>
          <a:lstStyle/>
          <a:p>
            <a:fld id="{7F5F8772-0258-4FD0-A19F-4BFD3802425D}" type="slidenum">
              <a:rPr lang="en-US" altLang="en-US"/>
              <a:pPr/>
              <a:t>24</a:t>
            </a:fld>
            <a:endParaRPr lang="en-US" altLang="en-US"/>
          </a:p>
        </p:txBody>
      </p:sp>
      <p:sp>
        <p:nvSpPr>
          <p:cNvPr id="346114" name="Rectangle 2">
            <a:extLst>
              <a:ext uri="{FF2B5EF4-FFF2-40B4-BE49-F238E27FC236}">
                <a16:creationId xmlns:a16="http://schemas.microsoft.com/office/drawing/2014/main" id="{2CDA805B-A492-49FD-BEAB-2688EC964DA8}"/>
              </a:ext>
            </a:extLst>
          </p:cNvPr>
          <p:cNvSpPr>
            <a:spLocks noGrp="1" noChangeArrowheads="1"/>
          </p:cNvSpPr>
          <p:nvPr>
            <p:ph type="title"/>
          </p:nvPr>
        </p:nvSpPr>
        <p:spPr/>
        <p:txBody>
          <a:bodyPr/>
          <a:lstStyle/>
          <a:p>
            <a:r>
              <a:rPr lang="en-US" altLang="en-US"/>
              <a:t>Definitions</a:t>
            </a:r>
          </a:p>
        </p:txBody>
      </p:sp>
      <p:sp>
        <p:nvSpPr>
          <p:cNvPr id="346115" name="Rectangle 3">
            <a:extLst>
              <a:ext uri="{FF2B5EF4-FFF2-40B4-BE49-F238E27FC236}">
                <a16:creationId xmlns:a16="http://schemas.microsoft.com/office/drawing/2014/main" id="{3F40390E-F53C-4858-AEF1-E7956F33A776}"/>
              </a:ext>
            </a:extLst>
          </p:cNvPr>
          <p:cNvSpPr>
            <a:spLocks noGrp="1" noChangeArrowheads="1"/>
          </p:cNvSpPr>
          <p:nvPr>
            <p:ph type="body" idx="1"/>
          </p:nvPr>
        </p:nvSpPr>
        <p:spPr/>
        <p:txBody>
          <a:bodyPr/>
          <a:lstStyle/>
          <a:p>
            <a:r>
              <a:rPr lang="en-US" altLang="en-US" dirty="0"/>
              <a:t> </a:t>
            </a:r>
            <a:r>
              <a:rPr lang="en-US" altLang="en-US" dirty="0" err="1">
                <a:solidFill>
                  <a:srgbClr val="1E8519"/>
                </a:solidFill>
              </a:rPr>
              <a:t>P</a:t>
            </a:r>
            <a:r>
              <a:rPr lang="en-US" altLang="en-US" baseline="-25000" dirty="0" err="1">
                <a:solidFill>
                  <a:srgbClr val="1E8519"/>
                </a:solidFill>
              </a:rPr>
              <a:t>k</a:t>
            </a:r>
            <a:r>
              <a:rPr lang="en-US" altLang="en-US" baseline="30000" dirty="0">
                <a:solidFill>
                  <a:srgbClr val="1E8519"/>
                </a:solidFill>
              </a:rPr>
              <a:t>*</a:t>
            </a:r>
            <a:r>
              <a:rPr lang="en-US" altLang="en-US" dirty="0"/>
              <a:t>: Largest possible value of </a:t>
            </a:r>
            <a:r>
              <a:rPr lang="en-US" altLang="en-US" dirty="0" err="1">
                <a:solidFill>
                  <a:srgbClr val="1E8519"/>
                </a:solidFill>
              </a:rPr>
              <a:t>P</a:t>
            </a:r>
            <a:r>
              <a:rPr lang="en-US" altLang="en-US" baseline="-25000" dirty="0" err="1">
                <a:solidFill>
                  <a:srgbClr val="1E8519"/>
                </a:solidFill>
              </a:rPr>
              <a:t>k</a:t>
            </a:r>
            <a:r>
              <a:rPr lang="en-US" altLang="en-US" dirty="0">
                <a:solidFill>
                  <a:srgbClr val="0000CC"/>
                </a:solidFill>
              </a:rPr>
              <a:t> </a:t>
            </a:r>
            <a:r>
              <a:rPr lang="en-US" altLang="en-US" dirty="0"/>
              <a:t>for a given problem</a:t>
            </a:r>
            <a:endParaRPr lang="en-US" altLang="en-US" dirty="0">
              <a:solidFill>
                <a:srgbClr val="0000CC"/>
              </a:solidFill>
            </a:endParaRPr>
          </a:p>
          <a:p>
            <a:r>
              <a:rPr lang="en-US" altLang="en-US" dirty="0"/>
              <a:t> </a:t>
            </a:r>
            <a:r>
              <a:rPr lang="en-US" altLang="en-US" dirty="0">
                <a:solidFill>
                  <a:srgbClr val="1E8519"/>
                </a:solidFill>
                <a:latin typeface="Symbol" panose="05050102010706020507" pitchFamily="18" charset="2"/>
              </a:rPr>
              <a:t>a</a:t>
            </a:r>
            <a:r>
              <a:rPr lang="en-US" altLang="en-US" baseline="30000" dirty="0">
                <a:solidFill>
                  <a:srgbClr val="1E8519"/>
                </a:solidFill>
              </a:rPr>
              <a:t>*</a:t>
            </a:r>
            <a:r>
              <a:rPr lang="en-US" altLang="en-US" dirty="0"/>
              <a:t>: Smallest value of </a:t>
            </a:r>
            <a:r>
              <a:rPr lang="en-US" altLang="en-US" dirty="0">
                <a:solidFill>
                  <a:srgbClr val="1E8519"/>
                </a:solidFill>
                <a:latin typeface="Symbol" panose="05050102010706020507" pitchFamily="18" charset="2"/>
              </a:rPr>
              <a:t>a</a:t>
            </a:r>
            <a:endParaRPr lang="en-US" altLang="en-US" dirty="0">
              <a:solidFill>
                <a:srgbClr val="0000CC"/>
              </a:solidFill>
            </a:endParaRPr>
          </a:p>
          <a:p>
            <a:r>
              <a:rPr lang="en-US" altLang="en-US" dirty="0"/>
              <a:t> </a:t>
            </a:r>
            <a:r>
              <a:rPr lang="en-US" altLang="en-US" dirty="0">
                <a:solidFill>
                  <a:srgbClr val="1E8519"/>
                </a:solidFill>
              </a:rPr>
              <a:t>x</a:t>
            </a:r>
            <a:r>
              <a:rPr lang="en-US" altLang="en-US" baseline="30000" dirty="0">
                <a:solidFill>
                  <a:srgbClr val="1E8519"/>
                </a:solidFill>
              </a:rPr>
              <a:t>*</a:t>
            </a:r>
            <a:r>
              <a:rPr lang="en-US" altLang="en-US" dirty="0"/>
              <a:t>: A feasible </a:t>
            </a:r>
            <a:r>
              <a:rPr lang="en-US" altLang="en-US" dirty="0">
                <a:solidFill>
                  <a:srgbClr val="1E8519"/>
                </a:solidFill>
                <a:latin typeface="Symbol" panose="05050102010706020507" pitchFamily="18" charset="2"/>
              </a:rPr>
              <a:t>a</a:t>
            </a:r>
            <a:r>
              <a:rPr lang="en-US" altLang="en-US" baseline="30000" dirty="0">
                <a:solidFill>
                  <a:srgbClr val="1E8519"/>
                </a:solidFill>
              </a:rPr>
              <a:t>*</a:t>
            </a:r>
            <a:r>
              <a:rPr lang="en-US" altLang="en-US" dirty="0"/>
              <a:t>-fair solution</a:t>
            </a:r>
          </a:p>
          <a:p>
            <a:r>
              <a:rPr lang="en-US" altLang="en-US" dirty="0">
                <a:solidFill>
                  <a:srgbClr val="CC0000"/>
                </a:solidFill>
              </a:rPr>
              <a:t>Inherent Imbalance:</a:t>
            </a:r>
            <a:r>
              <a:rPr lang="en-US" altLang="en-US" dirty="0"/>
              <a:t> </a:t>
            </a:r>
            <a:r>
              <a:rPr lang="en-US" altLang="en-US" dirty="0">
                <a:solidFill>
                  <a:srgbClr val="1E8519"/>
                </a:solidFill>
              </a:rPr>
              <a:t>I =</a:t>
            </a:r>
            <a:r>
              <a:rPr lang="en-US" altLang="en-US" dirty="0"/>
              <a:t> </a:t>
            </a:r>
            <a:r>
              <a:rPr lang="en-US" altLang="en-US" dirty="0">
                <a:solidFill>
                  <a:srgbClr val="1E8519"/>
                </a:solidFill>
              </a:rPr>
              <a:t>(</a:t>
            </a:r>
            <a:r>
              <a:rPr lang="en-US" altLang="en-US" dirty="0" err="1">
                <a:solidFill>
                  <a:srgbClr val="1E8519"/>
                </a:solidFill>
              </a:rPr>
              <a:t>P</a:t>
            </a:r>
            <a:r>
              <a:rPr lang="en-US" altLang="en-US" baseline="-25000" dirty="0" err="1">
                <a:solidFill>
                  <a:srgbClr val="1E8519"/>
                </a:solidFill>
              </a:rPr>
              <a:t>n</a:t>
            </a:r>
            <a:r>
              <a:rPr lang="en-US" altLang="en-US" baseline="30000" dirty="0">
                <a:solidFill>
                  <a:srgbClr val="1E8519"/>
                </a:solidFill>
              </a:rPr>
              <a:t>*</a:t>
            </a:r>
            <a:r>
              <a:rPr lang="en-US" altLang="en-US" dirty="0">
                <a:solidFill>
                  <a:srgbClr val="1E8519"/>
                </a:solidFill>
              </a:rPr>
              <a:t>/N)/P</a:t>
            </a:r>
            <a:r>
              <a:rPr lang="en-US" altLang="en-US" baseline="-25000" dirty="0">
                <a:solidFill>
                  <a:srgbClr val="1E8519"/>
                </a:solidFill>
              </a:rPr>
              <a:t>1</a:t>
            </a:r>
            <a:r>
              <a:rPr lang="en-US" altLang="en-US" baseline="30000" dirty="0">
                <a:solidFill>
                  <a:srgbClr val="1E8519"/>
                </a:solidFill>
              </a:rPr>
              <a:t>*</a:t>
            </a:r>
          </a:p>
          <a:p>
            <a:pPr lvl="1"/>
            <a:r>
              <a:rPr lang="en-US" altLang="en-US" sz="2000" dirty="0"/>
              <a:t>Largest possible average benefit/Largest possible minimum benefit</a:t>
            </a:r>
          </a:p>
          <a:p>
            <a:pPr lvl="1"/>
            <a:r>
              <a:rPr lang="en-US" altLang="en-US" sz="2000" dirty="0"/>
              <a:t>Often, grows </a:t>
            </a:r>
            <a:r>
              <a:rPr lang="en-US" altLang="en-US" sz="2000" dirty="0" err="1"/>
              <a:t>polynomially</a:t>
            </a:r>
            <a:r>
              <a:rPr lang="en-US" altLang="en-US" sz="2000" dirty="0"/>
              <a:t> (or slower) in problem size</a:t>
            </a:r>
          </a:p>
          <a:p>
            <a:pPr lvl="1"/>
            <a:r>
              <a:rPr lang="en-US" altLang="en-US" sz="2000" dirty="0"/>
              <a:t>For Participatory budgeting under overlap utility, </a:t>
            </a:r>
            <a:r>
              <a:rPr lang="en-US" altLang="en-US" sz="2000" dirty="0">
                <a:solidFill>
                  <a:srgbClr val="1E8519"/>
                </a:solidFill>
              </a:rPr>
              <a:t>I</a:t>
            </a:r>
            <a:r>
              <a:rPr lang="en-US" altLang="en-US" sz="2000" dirty="0"/>
              <a:t> is at most </a:t>
            </a:r>
            <a:r>
              <a:rPr lang="en-US" altLang="en-US" sz="2000" dirty="0">
                <a:solidFill>
                  <a:srgbClr val="1E8519"/>
                </a:solidFill>
              </a:rPr>
              <a:t>N</a:t>
            </a:r>
            <a:r>
              <a:rPr lang="en-US" altLang="en-US" sz="2000" dirty="0"/>
              <a:t>.</a:t>
            </a:r>
          </a:p>
          <a:p>
            <a:pPr lvl="2"/>
            <a:r>
              <a:rPr lang="en-US" altLang="en-US" dirty="0"/>
              <a:t>Maximum overlap for anyone is at most B, the total budget. Therefore, </a:t>
            </a:r>
            <a:r>
              <a:rPr lang="en-US" altLang="en-US" dirty="0" err="1"/>
              <a:t>Pn</a:t>
            </a:r>
            <a:r>
              <a:rPr lang="en-US" altLang="en-US" dirty="0"/>
              <a:t>*/N &lt;= B</a:t>
            </a:r>
          </a:p>
          <a:p>
            <a:pPr lvl="2"/>
            <a:r>
              <a:rPr lang="en-US" altLang="en-US" dirty="0"/>
              <a:t>But you can average everyone’s ideal budget, to get overlap &gt;= B/n for everyone.</a:t>
            </a:r>
          </a:p>
          <a:p>
            <a:pPr lvl="2"/>
            <a:r>
              <a:rPr lang="en-US" altLang="en-US" dirty="0"/>
              <a:t>=&gt; log(N)-approximate majorization</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4403B10C-06ED-4297-9F50-E3EAD56C1E57}"/>
              </a:ext>
            </a:extLst>
          </p:cNvPr>
          <p:cNvSpPr>
            <a:spLocks noGrp="1"/>
          </p:cNvSpPr>
          <p:nvPr>
            <p:ph type="dt" sz="half" idx="10"/>
          </p:nvPr>
        </p:nvSpPr>
        <p:spPr/>
        <p:txBody>
          <a:bodyPr/>
          <a:lstStyle/>
          <a:p>
            <a:fld id="{C6E0A39E-1841-4620-8079-2D2C21C144C7}" type="datetime1">
              <a:rPr lang="en-US" altLang="en-US"/>
              <a:pPr/>
              <a:t>3/9/2020</a:t>
            </a:fld>
            <a:endParaRPr lang="en-US" altLang="en-US"/>
          </a:p>
        </p:txBody>
      </p:sp>
      <p:sp>
        <p:nvSpPr>
          <p:cNvPr id="5" name="Footer Placeholder 4">
            <a:extLst>
              <a:ext uri="{FF2B5EF4-FFF2-40B4-BE49-F238E27FC236}">
                <a16:creationId xmlns:a16="http://schemas.microsoft.com/office/drawing/2014/main" id="{E0B4FBB3-D8DE-4C2E-9E3C-DBBCD3C99247}"/>
              </a:ext>
            </a:extLst>
          </p:cNvPr>
          <p:cNvSpPr>
            <a:spLocks noGrp="1"/>
          </p:cNvSpPr>
          <p:nvPr>
            <p:ph type="ftr" sz="quarter" idx="11"/>
          </p:nvPr>
        </p:nvSpPr>
        <p:spPr/>
        <p:txBody>
          <a:bodyPr/>
          <a:lstStyle/>
          <a:p>
            <a:r>
              <a:rPr lang="en-US" altLang="en-US"/>
              <a:t>ashishg@stanford.edu</a:t>
            </a:r>
          </a:p>
        </p:txBody>
      </p:sp>
      <p:sp>
        <p:nvSpPr>
          <p:cNvPr id="6" name="Slide Number Placeholder 5">
            <a:extLst>
              <a:ext uri="{FF2B5EF4-FFF2-40B4-BE49-F238E27FC236}">
                <a16:creationId xmlns:a16="http://schemas.microsoft.com/office/drawing/2014/main" id="{EA64DDC4-58DC-4820-AFAE-1D74E81AA446}"/>
              </a:ext>
            </a:extLst>
          </p:cNvPr>
          <p:cNvSpPr>
            <a:spLocks noGrp="1"/>
          </p:cNvSpPr>
          <p:nvPr>
            <p:ph type="sldNum" sz="quarter" idx="12"/>
          </p:nvPr>
        </p:nvSpPr>
        <p:spPr/>
        <p:txBody>
          <a:bodyPr/>
          <a:lstStyle/>
          <a:p>
            <a:fld id="{E6B713F4-3380-477B-86ED-3D9160FAFF37}" type="slidenum">
              <a:rPr lang="en-US" altLang="en-US"/>
              <a:pPr/>
              <a:t>25</a:t>
            </a:fld>
            <a:endParaRPr lang="en-US" altLang="en-US"/>
          </a:p>
        </p:txBody>
      </p:sp>
      <p:sp>
        <p:nvSpPr>
          <p:cNvPr id="348162" name="Rectangle 2">
            <a:extLst>
              <a:ext uri="{FF2B5EF4-FFF2-40B4-BE49-F238E27FC236}">
                <a16:creationId xmlns:a16="http://schemas.microsoft.com/office/drawing/2014/main" id="{C71D8713-0C67-407A-B573-E07D4C05036C}"/>
              </a:ext>
            </a:extLst>
          </p:cNvPr>
          <p:cNvSpPr>
            <a:spLocks noGrp="1" noChangeArrowheads="1"/>
          </p:cNvSpPr>
          <p:nvPr>
            <p:ph type="title"/>
          </p:nvPr>
        </p:nvSpPr>
        <p:spPr/>
        <p:txBody>
          <a:bodyPr/>
          <a:lstStyle/>
          <a:p>
            <a:r>
              <a:rPr lang="en-US" altLang="en-US"/>
              <a:t>Existence of small </a:t>
            </a:r>
            <a:r>
              <a:rPr lang="en-US" altLang="en-US">
                <a:latin typeface="Symbol" panose="05050102010706020507" pitchFamily="18" charset="2"/>
              </a:rPr>
              <a:t>a</a:t>
            </a:r>
            <a:r>
              <a:rPr lang="en-US" altLang="en-US" baseline="30000"/>
              <a:t>*</a:t>
            </a:r>
          </a:p>
        </p:txBody>
      </p:sp>
      <p:sp>
        <p:nvSpPr>
          <p:cNvPr id="348163" name="Rectangle 3">
            <a:extLst>
              <a:ext uri="{FF2B5EF4-FFF2-40B4-BE49-F238E27FC236}">
                <a16:creationId xmlns:a16="http://schemas.microsoft.com/office/drawing/2014/main" id="{2CA4AF1A-C1D7-4071-85F2-85F9FB50D393}"/>
              </a:ext>
            </a:extLst>
          </p:cNvPr>
          <p:cNvSpPr>
            <a:spLocks noGrp="1" noChangeArrowheads="1"/>
          </p:cNvSpPr>
          <p:nvPr>
            <p:ph type="body" idx="1"/>
          </p:nvPr>
        </p:nvSpPr>
        <p:spPr/>
        <p:txBody>
          <a:bodyPr/>
          <a:lstStyle/>
          <a:p>
            <a:pPr marL="609600" indent="-609600">
              <a:lnSpc>
                <a:spcPct val="90000"/>
              </a:lnSpc>
            </a:pPr>
            <a:r>
              <a:rPr lang="en-US" altLang="en-US" dirty="0"/>
              <a:t>Suppose the set of feasible allocations is convex</a:t>
            </a:r>
          </a:p>
          <a:p>
            <a:pPr marL="609600" indent="-609600">
              <a:lnSpc>
                <a:spcPct val="90000"/>
              </a:lnSpc>
            </a:pPr>
            <a:r>
              <a:rPr lang="en-US" altLang="en-US" dirty="0">
                <a:solidFill>
                  <a:srgbClr val="CC0000"/>
                </a:solidFill>
              </a:rPr>
              <a:t>Theorem:</a:t>
            </a:r>
            <a:r>
              <a:rPr lang="en-US" altLang="en-US" dirty="0"/>
              <a:t> </a:t>
            </a:r>
            <a:r>
              <a:rPr lang="en-US" altLang="en-US" dirty="0">
                <a:solidFill>
                  <a:srgbClr val="1E8519"/>
                </a:solidFill>
                <a:latin typeface="Symbol" panose="05050102010706020507" pitchFamily="18" charset="2"/>
              </a:rPr>
              <a:t>a</a:t>
            </a:r>
            <a:r>
              <a:rPr lang="en-US" altLang="en-US" baseline="30000" dirty="0">
                <a:solidFill>
                  <a:srgbClr val="1E8519"/>
                </a:solidFill>
              </a:rPr>
              <a:t>*</a:t>
            </a:r>
            <a:r>
              <a:rPr lang="en-US" altLang="en-US" dirty="0">
                <a:solidFill>
                  <a:srgbClr val="1E8519"/>
                </a:solidFill>
              </a:rPr>
              <a:t> </a:t>
            </a:r>
            <a:r>
              <a:rPr lang="en-US" altLang="en-US" dirty="0">
                <a:solidFill>
                  <a:srgbClr val="1E8519"/>
                </a:solidFill>
                <a:latin typeface="cmsy10" pitchFamily="1" charset="0"/>
              </a:rPr>
              <a:t>·</a:t>
            </a:r>
            <a:r>
              <a:rPr lang="en-US" altLang="en-US" dirty="0">
                <a:solidFill>
                  <a:srgbClr val="1E8519"/>
                </a:solidFill>
              </a:rPr>
              <a:t> 2 + 2 log ((P</a:t>
            </a:r>
            <a:r>
              <a:rPr lang="en-US" altLang="en-US" baseline="-25000" dirty="0">
                <a:solidFill>
                  <a:srgbClr val="1E8519"/>
                </a:solidFill>
              </a:rPr>
              <a:t>1</a:t>
            </a:r>
            <a:r>
              <a:rPr lang="en-US" altLang="en-US" baseline="30000" dirty="0">
                <a:solidFill>
                  <a:srgbClr val="1E8519"/>
                </a:solidFill>
              </a:rPr>
              <a:t>*</a:t>
            </a:r>
            <a:r>
              <a:rPr lang="en-US" altLang="en-US" dirty="0">
                <a:solidFill>
                  <a:srgbClr val="1E8519"/>
                </a:solidFill>
              </a:rPr>
              <a:t>/n)/P</a:t>
            </a:r>
            <a:r>
              <a:rPr lang="en-US" altLang="en-US" baseline="-25000" dirty="0">
                <a:solidFill>
                  <a:srgbClr val="1E8519"/>
                </a:solidFill>
              </a:rPr>
              <a:t>1</a:t>
            </a:r>
            <a:r>
              <a:rPr lang="en-US" altLang="en-US" baseline="30000" dirty="0">
                <a:solidFill>
                  <a:srgbClr val="1E8519"/>
                </a:solidFill>
              </a:rPr>
              <a:t>*</a:t>
            </a:r>
            <a:r>
              <a:rPr lang="en-US" altLang="en-US" dirty="0">
                <a:solidFill>
                  <a:srgbClr val="1E8519"/>
                </a:solidFill>
              </a:rPr>
              <a:t>)</a:t>
            </a:r>
            <a:endParaRPr lang="en-US" altLang="en-US" dirty="0">
              <a:solidFill>
                <a:srgbClr val="0000CC"/>
              </a:solidFill>
            </a:endParaRPr>
          </a:p>
          <a:p>
            <a:pPr marL="609600" indent="-609600">
              <a:lnSpc>
                <a:spcPct val="90000"/>
              </a:lnSpc>
            </a:pPr>
            <a:r>
              <a:rPr lang="en-US" altLang="en-US" dirty="0">
                <a:solidFill>
                  <a:srgbClr val="CC0000"/>
                </a:solidFill>
              </a:rPr>
              <a:t>Proof Sketch: </a:t>
            </a:r>
            <a:r>
              <a:rPr lang="en-US" altLang="en-US" dirty="0"/>
              <a:t>Define </a:t>
            </a:r>
            <a:r>
              <a:rPr lang="en-US" altLang="en-US" dirty="0">
                <a:solidFill>
                  <a:srgbClr val="1E8519"/>
                </a:solidFill>
              </a:rPr>
              <a:t>T</a:t>
            </a:r>
            <a:r>
              <a:rPr lang="en-US" altLang="en-US" baseline="-25000" dirty="0">
                <a:solidFill>
                  <a:srgbClr val="1E8519"/>
                </a:solidFill>
              </a:rPr>
              <a:t>k</a:t>
            </a:r>
            <a:r>
              <a:rPr lang="en-US" altLang="en-US" dirty="0">
                <a:solidFill>
                  <a:srgbClr val="1E8519"/>
                </a:solidFill>
              </a:rPr>
              <a:t> = </a:t>
            </a:r>
            <a:r>
              <a:rPr lang="en-US" altLang="en-US" dirty="0" err="1">
                <a:solidFill>
                  <a:srgbClr val="1E8519"/>
                </a:solidFill>
              </a:rPr>
              <a:t>P</a:t>
            </a:r>
            <a:r>
              <a:rPr lang="en-US" altLang="en-US" baseline="-25000" dirty="0" err="1">
                <a:solidFill>
                  <a:srgbClr val="1E8519"/>
                </a:solidFill>
              </a:rPr>
              <a:t>k</a:t>
            </a:r>
            <a:r>
              <a:rPr lang="en-US" altLang="en-US" baseline="30000" dirty="0">
                <a:solidFill>
                  <a:srgbClr val="1E8519"/>
                </a:solidFill>
              </a:rPr>
              <a:t>*</a:t>
            </a:r>
            <a:r>
              <a:rPr lang="en-US" altLang="en-US" dirty="0">
                <a:solidFill>
                  <a:srgbClr val="1E8519"/>
                </a:solidFill>
              </a:rPr>
              <a:t>/k</a:t>
            </a:r>
            <a:endParaRPr lang="en-US" altLang="en-US" sz="2400" dirty="0">
              <a:solidFill>
                <a:srgbClr val="0000CC"/>
              </a:solidFill>
            </a:endParaRPr>
          </a:p>
          <a:p>
            <a:pPr marL="990600" lvl="1" indent="-533400">
              <a:lnSpc>
                <a:spcPct val="90000"/>
              </a:lnSpc>
            </a:pPr>
            <a:r>
              <a:rPr lang="en-US" altLang="en-US" dirty="0"/>
              <a:t>Consider the sequence </a:t>
            </a:r>
            <a:r>
              <a:rPr lang="en-US" altLang="en-US" dirty="0">
                <a:solidFill>
                  <a:srgbClr val="1E8519"/>
                </a:solidFill>
              </a:rPr>
              <a:t>T</a:t>
            </a:r>
            <a:r>
              <a:rPr lang="en-US" altLang="en-US" baseline="-25000" dirty="0">
                <a:solidFill>
                  <a:srgbClr val="1E8519"/>
                </a:solidFill>
              </a:rPr>
              <a:t>1</a:t>
            </a:r>
            <a:r>
              <a:rPr lang="en-US" altLang="en-US" dirty="0">
                <a:solidFill>
                  <a:srgbClr val="1E8519"/>
                </a:solidFill>
              </a:rPr>
              <a:t>, T</a:t>
            </a:r>
            <a:r>
              <a:rPr lang="en-US" altLang="en-US" baseline="-25000" dirty="0">
                <a:solidFill>
                  <a:srgbClr val="1E8519"/>
                </a:solidFill>
              </a:rPr>
              <a:t>2</a:t>
            </a:r>
            <a:r>
              <a:rPr lang="en-US" altLang="en-US" dirty="0">
                <a:solidFill>
                  <a:srgbClr val="1E8519"/>
                </a:solidFill>
              </a:rPr>
              <a:t>, …, T</a:t>
            </a:r>
            <a:r>
              <a:rPr lang="en-US" altLang="en-US" baseline="-25000" dirty="0">
                <a:solidFill>
                  <a:srgbClr val="1E8519"/>
                </a:solidFill>
              </a:rPr>
              <a:t>n</a:t>
            </a:r>
            <a:r>
              <a:rPr lang="en-US" altLang="en-US" baseline="-25000" dirty="0">
                <a:solidFill>
                  <a:srgbClr val="0000CC"/>
                </a:solidFill>
              </a:rPr>
              <a:t> </a:t>
            </a:r>
            <a:r>
              <a:rPr lang="en-US" altLang="en-US" dirty="0">
                <a:solidFill>
                  <a:srgbClr val="CC0000"/>
                </a:solidFill>
              </a:rPr>
              <a:t>(increasing)</a:t>
            </a:r>
          </a:p>
          <a:p>
            <a:pPr marL="990600" lvl="1" indent="-533400">
              <a:lnSpc>
                <a:spcPct val="90000"/>
              </a:lnSpc>
            </a:pPr>
            <a:r>
              <a:rPr lang="en-US" altLang="en-US" dirty="0"/>
              <a:t>Find largest subsequence </a:t>
            </a:r>
            <a:r>
              <a:rPr lang="en-US" altLang="en-US" dirty="0">
                <a:solidFill>
                  <a:srgbClr val="1E8519"/>
                </a:solidFill>
                <a:latin typeface="Symbol" panose="05050102010706020507" pitchFamily="18" charset="2"/>
              </a:rPr>
              <a:t>g</a:t>
            </a:r>
            <a:r>
              <a:rPr lang="en-US" altLang="en-US" baseline="-25000" dirty="0">
                <a:solidFill>
                  <a:srgbClr val="1E8519"/>
                </a:solidFill>
              </a:rPr>
              <a:t>1</a:t>
            </a:r>
            <a:r>
              <a:rPr lang="en-US" altLang="en-US" dirty="0">
                <a:solidFill>
                  <a:srgbClr val="1E8519"/>
                </a:solidFill>
              </a:rPr>
              <a:t>,</a:t>
            </a:r>
            <a:r>
              <a:rPr lang="en-US" altLang="en-US" dirty="0">
                <a:solidFill>
                  <a:srgbClr val="1E8519"/>
                </a:solidFill>
                <a:latin typeface="Symbol" panose="05050102010706020507" pitchFamily="18" charset="2"/>
              </a:rPr>
              <a:t>g</a:t>
            </a:r>
            <a:r>
              <a:rPr lang="en-US" altLang="en-US" baseline="-25000" dirty="0">
                <a:solidFill>
                  <a:srgbClr val="1E8519"/>
                </a:solidFill>
              </a:rPr>
              <a:t>2</a:t>
            </a:r>
            <a:r>
              <a:rPr lang="en-US" altLang="en-US" dirty="0">
                <a:solidFill>
                  <a:srgbClr val="1E8519"/>
                </a:solidFill>
              </a:rPr>
              <a:t>, …, </a:t>
            </a:r>
            <a:r>
              <a:rPr lang="en-US" altLang="en-US" dirty="0" err="1">
                <a:solidFill>
                  <a:srgbClr val="1E8519"/>
                </a:solidFill>
                <a:latin typeface="Symbol" panose="05050102010706020507" pitchFamily="18" charset="2"/>
              </a:rPr>
              <a:t>g</a:t>
            </a:r>
            <a:r>
              <a:rPr lang="en-US" altLang="en-US" baseline="-25000" dirty="0" err="1">
                <a:solidFill>
                  <a:srgbClr val="1E8519"/>
                </a:solidFill>
              </a:rPr>
              <a:t>p</a:t>
            </a:r>
            <a:r>
              <a:rPr lang="en-US" altLang="en-US" dirty="0">
                <a:solidFill>
                  <a:srgbClr val="0000CC"/>
                </a:solidFill>
              </a:rPr>
              <a:t> </a:t>
            </a:r>
            <a:r>
              <a:rPr lang="en-US" altLang="en-US" dirty="0"/>
              <a:t>satisfying</a:t>
            </a:r>
          </a:p>
          <a:p>
            <a:pPr marL="990600" lvl="1" indent="-533400">
              <a:lnSpc>
                <a:spcPct val="90000"/>
              </a:lnSpc>
              <a:buFontTx/>
              <a:buNone/>
            </a:pPr>
            <a:r>
              <a:rPr lang="en-US" altLang="en-US" dirty="0">
                <a:solidFill>
                  <a:srgbClr val="0000CC"/>
                </a:solidFill>
              </a:rPr>
              <a:t>		 </a:t>
            </a:r>
            <a:r>
              <a:rPr lang="en-US" altLang="en-US" dirty="0"/>
              <a:t>(1) </a:t>
            </a:r>
            <a:r>
              <a:rPr lang="en-US" altLang="en-US" dirty="0">
                <a:solidFill>
                  <a:srgbClr val="1E8519"/>
                </a:solidFill>
                <a:latin typeface="Symbol" panose="05050102010706020507" pitchFamily="18" charset="2"/>
              </a:rPr>
              <a:t>g</a:t>
            </a:r>
            <a:r>
              <a:rPr lang="en-US" altLang="en-US" baseline="-25000" dirty="0">
                <a:solidFill>
                  <a:srgbClr val="1E8519"/>
                </a:solidFill>
              </a:rPr>
              <a:t>1</a:t>
            </a:r>
            <a:r>
              <a:rPr lang="en-US" altLang="en-US" dirty="0">
                <a:solidFill>
                  <a:srgbClr val="1E8519"/>
                </a:solidFill>
              </a:rPr>
              <a:t> = T</a:t>
            </a:r>
            <a:r>
              <a:rPr lang="en-US" altLang="en-US" baseline="-25000" dirty="0">
                <a:solidFill>
                  <a:srgbClr val="1E8519"/>
                </a:solidFill>
              </a:rPr>
              <a:t>1</a:t>
            </a:r>
            <a:r>
              <a:rPr lang="en-US" altLang="en-US" baseline="-25000" dirty="0">
                <a:solidFill>
                  <a:srgbClr val="0000CC"/>
                </a:solidFill>
              </a:rPr>
              <a:t> </a:t>
            </a:r>
            <a:r>
              <a:rPr lang="en-US" altLang="en-US" dirty="0"/>
              <a:t>, and (2)</a:t>
            </a:r>
            <a:r>
              <a:rPr lang="en-US" altLang="en-US" dirty="0">
                <a:solidFill>
                  <a:srgbClr val="0000CC"/>
                </a:solidFill>
              </a:rPr>
              <a:t> </a:t>
            </a:r>
            <a:r>
              <a:rPr lang="en-US" altLang="en-US" dirty="0">
                <a:solidFill>
                  <a:srgbClr val="1E8519"/>
                </a:solidFill>
                <a:latin typeface="Symbol" panose="05050102010706020507" pitchFamily="18" charset="2"/>
              </a:rPr>
              <a:t>g</a:t>
            </a:r>
            <a:r>
              <a:rPr lang="en-US" altLang="en-US" baseline="-25000" dirty="0">
                <a:solidFill>
                  <a:srgbClr val="1E8519"/>
                </a:solidFill>
              </a:rPr>
              <a:t>i+1</a:t>
            </a:r>
            <a:r>
              <a:rPr lang="en-US" altLang="en-US" dirty="0">
                <a:solidFill>
                  <a:srgbClr val="1E8519"/>
                </a:solidFill>
              </a:rPr>
              <a:t> </a:t>
            </a:r>
            <a:r>
              <a:rPr lang="en-US" altLang="en-US" dirty="0">
                <a:solidFill>
                  <a:srgbClr val="1E8519"/>
                </a:solidFill>
                <a:latin typeface="cmsy10" pitchFamily="1" charset="0"/>
              </a:rPr>
              <a:t>¸</a:t>
            </a:r>
            <a:r>
              <a:rPr lang="en-US" altLang="en-US" dirty="0">
                <a:solidFill>
                  <a:srgbClr val="1E8519"/>
                </a:solidFill>
              </a:rPr>
              <a:t> 2 </a:t>
            </a:r>
            <a:r>
              <a:rPr lang="en-US" altLang="en-US" dirty="0" err="1">
                <a:solidFill>
                  <a:srgbClr val="1E8519"/>
                </a:solidFill>
                <a:latin typeface="Symbol" panose="05050102010706020507" pitchFamily="18" charset="2"/>
              </a:rPr>
              <a:t>g</a:t>
            </a:r>
            <a:r>
              <a:rPr lang="en-US" altLang="en-US" baseline="-25000" dirty="0" err="1">
                <a:solidFill>
                  <a:srgbClr val="1E8519"/>
                </a:solidFill>
              </a:rPr>
              <a:t>i</a:t>
            </a:r>
            <a:r>
              <a:rPr lang="en-US" altLang="en-US" dirty="0">
                <a:solidFill>
                  <a:srgbClr val="0000CC"/>
                </a:solidFill>
              </a:rPr>
              <a:t> </a:t>
            </a:r>
          </a:p>
          <a:p>
            <a:pPr marL="990600" lvl="1" indent="-533400">
              <a:lnSpc>
                <a:spcPct val="90000"/>
              </a:lnSpc>
            </a:pPr>
            <a:r>
              <a:rPr lang="en-US" altLang="en-US" dirty="0"/>
              <a:t>Let </a:t>
            </a:r>
            <a:r>
              <a:rPr lang="en-US" altLang="en-US" dirty="0">
                <a:solidFill>
                  <a:srgbClr val="1E8519"/>
                </a:solidFill>
              </a:rPr>
              <a:t>a</a:t>
            </a:r>
            <a:r>
              <a:rPr lang="en-US" altLang="en-US" baseline="-25000" dirty="0">
                <a:solidFill>
                  <a:srgbClr val="1E8519"/>
                </a:solidFill>
              </a:rPr>
              <a:t>1</a:t>
            </a:r>
            <a:r>
              <a:rPr lang="en-US" altLang="en-US" dirty="0">
                <a:solidFill>
                  <a:srgbClr val="1E8519"/>
                </a:solidFill>
              </a:rPr>
              <a:t>, a</a:t>
            </a:r>
            <a:r>
              <a:rPr lang="en-US" altLang="en-US" baseline="-25000" dirty="0">
                <a:solidFill>
                  <a:srgbClr val="1E8519"/>
                </a:solidFill>
              </a:rPr>
              <a:t>2</a:t>
            </a:r>
            <a:r>
              <a:rPr lang="en-US" altLang="en-US" dirty="0">
                <a:solidFill>
                  <a:srgbClr val="1E8519"/>
                </a:solidFill>
              </a:rPr>
              <a:t>, …, a</a:t>
            </a:r>
            <a:r>
              <a:rPr lang="en-US" altLang="en-US" baseline="-25000" dirty="0">
                <a:solidFill>
                  <a:srgbClr val="1E8519"/>
                </a:solidFill>
              </a:rPr>
              <a:t>p</a:t>
            </a:r>
            <a:r>
              <a:rPr lang="en-US" altLang="en-US" dirty="0"/>
              <a:t> be the corresponding allocations</a:t>
            </a:r>
          </a:p>
          <a:p>
            <a:pPr marL="990600" lvl="1" indent="-533400">
              <a:lnSpc>
                <a:spcPct val="90000"/>
              </a:lnSpc>
            </a:pPr>
            <a:r>
              <a:rPr lang="en-US" altLang="en-US" dirty="0">
                <a:solidFill>
                  <a:srgbClr val="1E8519"/>
                </a:solidFill>
              </a:rPr>
              <a:t>x</a:t>
            </a:r>
            <a:r>
              <a:rPr lang="en-US" altLang="en-US" dirty="0">
                <a:solidFill>
                  <a:srgbClr val="0000CC"/>
                </a:solidFill>
              </a:rPr>
              <a:t> </a:t>
            </a:r>
            <a:r>
              <a:rPr lang="en-US" altLang="en-US" dirty="0"/>
              <a:t>= average of </a:t>
            </a:r>
            <a:r>
              <a:rPr lang="en-US" altLang="en-US" dirty="0">
                <a:solidFill>
                  <a:srgbClr val="1E8519"/>
                </a:solidFill>
              </a:rPr>
              <a:t>a</a:t>
            </a:r>
            <a:r>
              <a:rPr lang="en-US" altLang="en-US" baseline="-25000" dirty="0">
                <a:solidFill>
                  <a:srgbClr val="1E8519"/>
                </a:solidFill>
              </a:rPr>
              <a:t>1</a:t>
            </a:r>
            <a:r>
              <a:rPr lang="en-US" altLang="en-US" dirty="0">
                <a:solidFill>
                  <a:srgbClr val="1E8519"/>
                </a:solidFill>
              </a:rPr>
              <a:t>, a</a:t>
            </a:r>
            <a:r>
              <a:rPr lang="en-US" altLang="en-US" baseline="-25000" dirty="0">
                <a:solidFill>
                  <a:srgbClr val="1E8519"/>
                </a:solidFill>
              </a:rPr>
              <a:t>2</a:t>
            </a:r>
            <a:r>
              <a:rPr lang="en-US" altLang="en-US" dirty="0">
                <a:solidFill>
                  <a:srgbClr val="1E8519"/>
                </a:solidFill>
              </a:rPr>
              <a:t>, …, a</a:t>
            </a:r>
            <a:r>
              <a:rPr lang="en-US" altLang="en-US" baseline="-25000" dirty="0">
                <a:solidFill>
                  <a:srgbClr val="1E8519"/>
                </a:solidFill>
              </a:rPr>
              <a:t>p</a:t>
            </a:r>
            <a:r>
              <a:rPr lang="en-US" altLang="en-US" dirty="0">
                <a:solidFill>
                  <a:srgbClr val="0000CC"/>
                </a:solidFill>
              </a:rPr>
              <a:t> </a:t>
            </a:r>
            <a:r>
              <a:rPr lang="en-US" altLang="en-US" dirty="0"/>
              <a:t>is the approximately fair solution</a:t>
            </a:r>
          </a:p>
          <a:p>
            <a:pPr marL="609600" indent="-609600">
              <a:lnSpc>
                <a:spcPct val="90000"/>
              </a:lnSpc>
            </a:pPr>
            <a:r>
              <a:rPr lang="en-US" altLang="en-US" sz="2400" dirty="0"/>
              <a:t> </a:t>
            </a:r>
            <a:r>
              <a:rPr lang="en-US" altLang="en-US" dirty="0">
                <a:solidFill>
                  <a:srgbClr val="1E8519"/>
                </a:solidFill>
                <a:latin typeface="Symbol" panose="05050102010706020507" pitchFamily="18" charset="2"/>
              </a:rPr>
              <a:t>a</a:t>
            </a:r>
            <a:r>
              <a:rPr lang="en-US" altLang="en-US" baseline="30000" dirty="0">
                <a:solidFill>
                  <a:srgbClr val="1E8519"/>
                </a:solidFill>
              </a:rPr>
              <a:t>* </a:t>
            </a:r>
            <a:r>
              <a:rPr lang="en-US" altLang="en-US" dirty="0">
                <a:solidFill>
                  <a:srgbClr val="1E8519"/>
                </a:solidFill>
              </a:rPr>
              <a:t>= O(log (Inherent Imbalance))</a:t>
            </a:r>
            <a:endParaRPr lang="en-US" altLang="en-US" sz="2400" dirty="0">
              <a:solidFill>
                <a:srgbClr val="1E8519"/>
              </a:solidFill>
            </a:endParaRPr>
          </a:p>
          <a:p>
            <a:pPr marL="990600" lvl="1" indent="-533400">
              <a:lnSpc>
                <a:spcPct val="90000"/>
              </a:lnSpc>
            </a:pPr>
            <a:r>
              <a:rPr lang="en-US" altLang="en-US" dirty="0">
                <a:solidFill>
                  <a:srgbClr val="CC0000"/>
                </a:solidFill>
              </a:rPr>
              <a:t>Non-constructive</a:t>
            </a:r>
            <a:r>
              <a:rPr lang="en-US" altLang="en-US" dirty="0">
                <a:solidFill>
                  <a:srgbClr val="0000CC"/>
                </a:solidFill>
              </a:rPr>
              <a:t> </a:t>
            </a:r>
            <a:r>
              <a:rPr lang="en-US" altLang="en-US" dirty="0"/>
              <a:t>(computing </a:t>
            </a:r>
            <a:r>
              <a:rPr lang="en-US" altLang="en-US" dirty="0" err="1">
                <a:solidFill>
                  <a:srgbClr val="1E8519"/>
                </a:solidFill>
              </a:rPr>
              <a:t>T</a:t>
            </a:r>
            <a:r>
              <a:rPr lang="en-US" altLang="en-US" baseline="-25000" dirty="0" err="1">
                <a:solidFill>
                  <a:srgbClr val="1E8519"/>
                </a:solidFill>
              </a:rPr>
              <a:t>i</a:t>
            </a:r>
            <a:r>
              <a:rPr lang="en-US" altLang="en-US" dirty="0">
                <a:solidFill>
                  <a:srgbClr val="1E8519"/>
                </a:solidFill>
              </a:rPr>
              <a:t>, a</a:t>
            </a:r>
            <a:r>
              <a:rPr lang="en-US" altLang="en-US" baseline="-25000" dirty="0">
                <a:solidFill>
                  <a:srgbClr val="1E8519"/>
                </a:solidFill>
              </a:rPr>
              <a:t>i</a:t>
            </a:r>
            <a:r>
              <a:rPr lang="en-US" altLang="en-US" dirty="0">
                <a:solidFill>
                  <a:srgbClr val="0000CC"/>
                </a:solidFill>
              </a:rPr>
              <a:t> </a:t>
            </a:r>
            <a:r>
              <a:rPr lang="en-US" altLang="en-US" dirty="0"/>
              <a:t>may be hard)</a:t>
            </a:r>
            <a:r>
              <a:rPr lang="en-US" altLang="en-US" sz="2000" dirty="0"/>
              <a:t> </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34A33B52-1305-4E00-BFA7-CD1AEEF270BC}"/>
              </a:ext>
            </a:extLst>
          </p:cNvPr>
          <p:cNvSpPr>
            <a:spLocks noGrp="1"/>
          </p:cNvSpPr>
          <p:nvPr>
            <p:ph type="dt" sz="half" idx="10"/>
          </p:nvPr>
        </p:nvSpPr>
        <p:spPr/>
        <p:txBody>
          <a:bodyPr/>
          <a:lstStyle/>
          <a:p>
            <a:fld id="{CD53A784-D71F-47E3-89F5-ECA8045CACE2}" type="datetime1">
              <a:rPr lang="en-US" altLang="en-US"/>
              <a:pPr/>
              <a:t>3/9/2020</a:t>
            </a:fld>
            <a:endParaRPr lang="en-US" altLang="en-US"/>
          </a:p>
        </p:txBody>
      </p:sp>
      <p:sp>
        <p:nvSpPr>
          <p:cNvPr id="5" name="Footer Placeholder 4">
            <a:extLst>
              <a:ext uri="{FF2B5EF4-FFF2-40B4-BE49-F238E27FC236}">
                <a16:creationId xmlns:a16="http://schemas.microsoft.com/office/drawing/2014/main" id="{35D4C0B9-EA57-4C0A-BD65-75C21B9C3E86}"/>
              </a:ext>
            </a:extLst>
          </p:cNvPr>
          <p:cNvSpPr>
            <a:spLocks noGrp="1"/>
          </p:cNvSpPr>
          <p:nvPr>
            <p:ph type="ftr" sz="quarter" idx="11"/>
          </p:nvPr>
        </p:nvSpPr>
        <p:spPr/>
        <p:txBody>
          <a:bodyPr/>
          <a:lstStyle/>
          <a:p>
            <a:r>
              <a:rPr lang="en-US" altLang="en-US"/>
              <a:t>ashishg@stanford.edu</a:t>
            </a:r>
          </a:p>
        </p:txBody>
      </p:sp>
      <p:sp>
        <p:nvSpPr>
          <p:cNvPr id="6" name="Slide Number Placeholder 5">
            <a:extLst>
              <a:ext uri="{FF2B5EF4-FFF2-40B4-BE49-F238E27FC236}">
                <a16:creationId xmlns:a16="http://schemas.microsoft.com/office/drawing/2014/main" id="{C440171E-7F94-4624-BC80-1F134787BB03}"/>
              </a:ext>
            </a:extLst>
          </p:cNvPr>
          <p:cNvSpPr>
            <a:spLocks noGrp="1"/>
          </p:cNvSpPr>
          <p:nvPr>
            <p:ph type="sldNum" sz="quarter" idx="12"/>
          </p:nvPr>
        </p:nvSpPr>
        <p:spPr/>
        <p:txBody>
          <a:bodyPr/>
          <a:lstStyle/>
          <a:p>
            <a:fld id="{028E60B1-EABE-4C8B-ADCB-0BE792166EDB}" type="slidenum">
              <a:rPr lang="en-US" altLang="en-US"/>
              <a:pPr/>
              <a:t>26</a:t>
            </a:fld>
            <a:endParaRPr lang="en-US" altLang="en-US"/>
          </a:p>
        </p:txBody>
      </p:sp>
      <p:sp>
        <p:nvSpPr>
          <p:cNvPr id="350210" name="Rectangle 2">
            <a:extLst>
              <a:ext uri="{FF2B5EF4-FFF2-40B4-BE49-F238E27FC236}">
                <a16:creationId xmlns:a16="http://schemas.microsoft.com/office/drawing/2014/main" id="{DAB1F6C0-C7E0-46D8-9A83-6AD890788A5D}"/>
              </a:ext>
            </a:extLst>
          </p:cNvPr>
          <p:cNvSpPr>
            <a:spLocks noGrp="1" noChangeArrowheads="1"/>
          </p:cNvSpPr>
          <p:nvPr>
            <p:ph type="title"/>
          </p:nvPr>
        </p:nvSpPr>
        <p:spPr/>
        <p:txBody>
          <a:bodyPr/>
          <a:lstStyle/>
          <a:p>
            <a:r>
              <a:rPr lang="en-US" altLang="en-US"/>
              <a:t>Example</a:t>
            </a:r>
          </a:p>
        </p:txBody>
      </p:sp>
      <p:sp>
        <p:nvSpPr>
          <p:cNvPr id="350211" name="Rectangle 3">
            <a:extLst>
              <a:ext uri="{FF2B5EF4-FFF2-40B4-BE49-F238E27FC236}">
                <a16:creationId xmlns:a16="http://schemas.microsoft.com/office/drawing/2014/main" id="{9DDAC1BB-DA75-4B5E-B8CB-27268A6BD629}"/>
              </a:ext>
            </a:extLst>
          </p:cNvPr>
          <p:cNvSpPr>
            <a:spLocks noGrp="1" noChangeArrowheads="1"/>
          </p:cNvSpPr>
          <p:nvPr>
            <p:ph type="body" idx="1"/>
          </p:nvPr>
        </p:nvSpPr>
        <p:spPr/>
        <p:txBody>
          <a:bodyPr/>
          <a:lstStyle/>
          <a:p>
            <a:pPr>
              <a:lnSpc>
                <a:spcPct val="90000"/>
              </a:lnSpc>
            </a:pPr>
            <a:r>
              <a:rPr lang="en-US" altLang="en-US"/>
              <a:t>Suppose </a:t>
            </a:r>
            <a:r>
              <a:rPr lang="en-US" altLang="en-US">
                <a:solidFill>
                  <a:srgbClr val="1E8519"/>
                </a:solidFill>
              </a:rPr>
              <a:t>n = 8</a:t>
            </a:r>
            <a:r>
              <a:rPr lang="en-US" altLang="en-US"/>
              <a:t>, and the optimal prefixes are</a:t>
            </a:r>
          </a:p>
          <a:p>
            <a:pPr>
              <a:lnSpc>
                <a:spcPct val="90000"/>
              </a:lnSpc>
              <a:buFontTx/>
              <a:buNone/>
            </a:pPr>
            <a:r>
              <a:rPr lang="en-US" altLang="en-US">
                <a:solidFill>
                  <a:srgbClr val="1E8519"/>
                </a:solidFill>
              </a:rPr>
              <a:t> 		</a:t>
            </a:r>
            <a:r>
              <a:rPr lang="en-US" altLang="en-US">
                <a:solidFill>
                  <a:srgbClr val="1E8519"/>
                </a:solidFill>
                <a:latin typeface="cmsy10" pitchFamily="1" charset="0"/>
              </a:rPr>
              <a:t>h</a:t>
            </a:r>
            <a:r>
              <a:rPr lang="en-US" altLang="en-US">
                <a:solidFill>
                  <a:srgbClr val="1E8519"/>
                </a:solidFill>
              </a:rPr>
              <a:t>2, 6, 15, 28, 50, 78, 112, 160</a:t>
            </a:r>
            <a:r>
              <a:rPr lang="en-US" altLang="en-US">
                <a:solidFill>
                  <a:srgbClr val="1E8519"/>
                </a:solidFill>
                <a:latin typeface="cmsy10" pitchFamily="1" charset="0"/>
              </a:rPr>
              <a:t>i</a:t>
            </a:r>
            <a:endParaRPr lang="en-US" altLang="en-US">
              <a:solidFill>
                <a:srgbClr val="1E8519"/>
              </a:solidFill>
            </a:endParaRPr>
          </a:p>
          <a:p>
            <a:pPr>
              <a:lnSpc>
                <a:spcPct val="90000"/>
              </a:lnSpc>
            </a:pPr>
            <a:r>
              <a:rPr lang="en-US" altLang="en-US"/>
              <a:t>Then, the </a:t>
            </a:r>
            <a:r>
              <a:rPr lang="en-US" altLang="en-US">
                <a:solidFill>
                  <a:srgbClr val="1E8519"/>
                </a:solidFill>
              </a:rPr>
              <a:t>T</a:t>
            </a:r>
            <a:r>
              <a:rPr lang="en-US" altLang="en-US" baseline="-25000">
                <a:solidFill>
                  <a:srgbClr val="1E8519"/>
                </a:solidFill>
              </a:rPr>
              <a:t>k</a:t>
            </a:r>
            <a:r>
              <a:rPr lang="en-US" altLang="en-US"/>
              <a:t> are </a:t>
            </a:r>
            <a:r>
              <a:rPr lang="en-US" altLang="en-US">
                <a:solidFill>
                  <a:srgbClr val="1E8519"/>
                </a:solidFill>
                <a:latin typeface="cmsy10" pitchFamily="1" charset="0"/>
              </a:rPr>
              <a:t>h</a:t>
            </a:r>
            <a:r>
              <a:rPr lang="en-US" altLang="en-US">
                <a:solidFill>
                  <a:srgbClr val="CC0000"/>
                </a:solidFill>
              </a:rPr>
              <a:t>2</a:t>
            </a:r>
            <a:r>
              <a:rPr lang="en-US" altLang="en-US">
                <a:solidFill>
                  <a:srgbClr val="1E8519"/>
                </a:solidFill>
              </a:rPr>
              <a:t>, 3,</a:t>
            </a:r>
            <a:r>
              <a:rPr lang="en-US" altLang="en-US">
                <a:solidFill>
                  <a:srgbClr val="0000CC"/>
                </a:solidFill>
              </a:rPr>
              <a:t> </a:t>
            </a:r>
            <a:r>
              <a:rPr lang="en-US" altLang="en-US">
                <a:solidFill>
                  <a:srgbClr val="CC0000"/>
                </a:solidFill>
              </a:rPr>
              <a:t>5</a:t>
            </a:r>
            <a:r>
              <a:rPr lang="en-US" altLang="en-US">
                <a:solidFill>
                  <a:srgbClr val="1E8519"/>
                </a:solidFill>
              </a:rPr>
              <a:t>, 7,</a:t>
            </a:r>
            <a:r>
              <a:rPr lang="en-US" altLang="en-US">
                <a:solidFill>
                  <a:srgbClr val="0000CC"/>
                </a:solidFill>
              </a:rPr>
              <a:t> </a:t>
            </a:r>
            <a:r>
              <a:rPr lang="en-US" altLang="en-US">
                <a:solidFill>
                  <a:srgbClr val="CC0000"/>
                </a:solidFill>
              </a:rPr>
              <a:t>10</a:t>
            </a:r>
            <a:r>
              <a:rPr lang="en-US" altLang="en-US">
                <a:solidFill>
                  <a:srgbClr val="1E8519"/>
                </a:solidFill>
              </a:rPr>
              <a:t>, 13, 16,</a:t>
            </a:r>
            <a:r>
              <a:rPr lang="en-US" altLang="en-US">
                <a:solidFill>
                  <a:srgbClr val="0000CC"/>
                </a:solidFill>
              </a:rPr>
              <a:t> </a:t>
            </a:r>
            <a:r>
              <a:rPr lang="en-US" altLang="en-US">
                <a:solidFill>
                  <a:srgbClr val="CC0000"/>
                </a:solidFill>
              </a:rPr>
              <a:t>20</a:t>
            </a:r>
            <a:r>
              <a:rPr lang="en-US" altLang="en-US">
                <a:solidFill>
                  <a:srgbClr val="1E8519"/>
                </a:solidFill>
                <a:latin typeface="cmsy10" pitchFamily="1" charset="0"/>
              </a:rPr>
              <a:t>i</a:t>
            </a:r>
            <a:r>
              <a:rPr lang="en-US" altLang="en-US">
                <a:solidFill>
                  <a:srgbClr val="0000CC"/>
                </a:solidFill>
              </a:rPr>
              <a:t> </a:t>
            </a:r>
            <a:endParaRPr lang="en-US" altLang="en-US">
              <a:solidFill>
                <a:srgbClr val="0000CC"/>
              </a:solidFill>
              <a:latin typeface="cmsy10" pitchFamily="1" charset="0"/>
            </a:endParaRPr>
          </a:p>
          <a:p>
            <a:pPr lvl="1">
              <a:lnSpc>
                <a:spcPct val="90000"/>
              </a:lnSpc>
            </a:pPr>
            <a:r>
              <a:rPr lang="en-US" altLang="en-US"/>
              <a:t>Inherent Imbalance </a:t>
            </a:r>
            <a:r>
              <a:rPr lang="en-US" altLang="en-US">
                <a:solidFill>
                  <a:srgbClr val="1E8519"/>
                </a:solidFill>
              </a:rPr>
              <a:t>= 10</a:t>
            </a:r>
          </a:p>
          <a:p>
            <a:pPr>
              <a:lnSpc>
                <a:spcPct val="90000"/>
              </a:lnSpc>
            </a:pPr>
            <a:r>
              <a:rPr lang="en-US" altLang="en-US">
                <a:solidFill>
                  <a:srgbClr val="CC0000"/>
                </a:solidFill>
              </a:rPr>
              <a:t>The solution</a:t>
            </a:r>
            <a:r>
              <a:rPr lang="en-US" altLang="en-US"/>
              <a:t> </a:t>
            </a:r>
            <a:r>
              <a:rPr lang="en-US" altLang="en-US">
                <a:solidFill>
                  <a:srgbClr val="1E8519"/>
                </a:solidFill>
              </a:rPr>
              <a:t>a’ = (a</a:t>
            </a:r>
            <a:r>
              <a:rPr lang="en-US" altLang="en-US" baseline="-25000">
                <a:solidFill>
                  <a:srgbClr val="1E8519"/>
                </a:solidFill>
              </a:rPr>
              <a:t>1</a:t>
            </a:r>
            <a:r>
              <a:rPr lang="en-US" altLang="en-US">
                <a:solidFill>
                  <a:srgbClr val="1E8519"/>
                </a:solidFill>
              </a:rPr>
              <a:t>+a</a:t>
            </a:r>
            <a:r>
              <a:rPr lang="en-US" altLang="en-US" baseline="-25000">
                <a:solidFill>
                  <a:srgbClr val="1E8519"/>
                </a:solidFill>
              </a:rPr>
              <a:t>3</a:t>
            </a:r>
            <a:r>
              <a:rPr lang="en-US" altLang="en-US">
                <a:solidFill>
                  <a:srgbClr val="1E8519"/>
                </a:solidFill>
              </a:rPr>
              <a:t>+a</a:t>
            </a:r>
            <a:r>
              <a:rPr lang="en-US" altLang="en-US" baseline="-25000">
                <a:solidFill>
                  <a:srgbClr val="1E8519"/>
                </a:solidFill>
              </a:rPr>
              <a:t>5</a:t>
            </a:r>
            <a:r>
              <a:rPr lang="en-US" altLang="en-US">
                <a:solidFill>
                  <a:srgbClr val="1E8519"/>
                </a:solidFill>
              </a:rPr>
              <a:t>+a</a:t>
            </a:r>
            <a:r>
              <a:rPr lang="en-US" altLang="en-US" baseline="-25000">
                <a:solidFill>
                  <a:srgbClr val="1E8519"/>
                </a:solidFill>
              </a:rPr>
              <a:t>8</a:t>
            </a:r>
            <a:r>
              <a:rPr lang="en-US" altLang="en-US">
                <a:solidFill>
                  <a:srgbClr val="1E8519"/>
                </a:solidFill>
              </a:rPr>
              <a:t>)/4</a:t>
            </a:r>
            <a:r>
              <a:rPr lang="en-US" altLang="en-US">
                <a:solidFill>
                  <a:srgbClr val="0000CC"/>
                </a:solidFill>
              </a:rPr>
              <a:t> </a:t>
            </a:r>
            <a:r>
              <a:rPr lang="en-US" altLang="en-US">
                <a:solidFill>
                  <a:srgbClr val="CC0000"/>
                </a:solidFill>
              </a:rPr>
              <a:t>is</a:t>
            </a:r>
            <a:r>
              <a:rPr lang="en-US" altLang="en-US"/>
              <a:t> </a:t>
            </a:r>
            <a:r>
              <a:rPr lang="en-US" altLang="en-US">
                <a:solidFill>
                  <a:srgbClr val="1E8519"/>
                </a:solidFill>
              </a:rPr>
              <a:t>8</a:t>
            </a:r>
            <a:r>
              <a:rPr lang="en-US" altLang="en-US">
                <a:solidFill>
                  <a:srgbClr val="CC0000"/>
                </a:solidFill>
              </a:rPr>
              <a:t>-fair</a:t>
            </a:r>
          </a:p>
          <a:p>
            <a:pPr>
              <a:lnSpc>
                <a:spcPct val="90000"/>
              </a:lnSpc>
            </a:pPr>
            <a:r>
              <a:rPr lang="en-US" altLang="en-US"/>
              <a:t>Eg.</a:t>
            </a:r>
            <a:r>
              <a:rPr lang="en-US" altLang="en-US">
                <a:solidFill>
                  <a:srgbClr val="CC0000"/>
                </a:solidFill>
              </a:rPr>
              <a:t> </a:t>
            </a:r>
            <a:r>
              <a:rPr lang="en-US" altLang="en-US">
                <a:solidFill>
                  <a:srgbClr val="1E8519"/>
                </a:solidFill>
              </a:rPr>
              <a:t>P</a:t>
            </a:r>
            <a:r>
              <a:rPr lang="en-US" altLang="en-US" baseline="-25000">
                <a:solidFill>
                  <a:srgbClr val="1E8519"/>
                </a:solidFill>
              </a:rPr>
              <a:t>5</a:t>
            </a:r>
            <a:r>
              <a:rPr lang="en-US" altLang="en-US">
                <a:solidFill>
                  <a:srgbClr val="1E8519"/>
                </a:solidFill>
              </a:rPr>
              <a:t>(a’) </a:t>
            </a:r>
            <a:r>
              <a:rPr lang="en-US" altLang="en-US">
                <a:solidFill>
                  <a:srgbClr val="1E8519"/>
                </a:solidFill>
                <a:latin typeface="cmsy10" pitchFamily="1" charset="0"/>
              </a:rPr>
              <a:t>¸</a:t>
            </a:r>
            <a:r>
              <a:rPr lang="en-US" altLang="en-US">
                <a:solidFill>
                  <a:srgbClr val="1E8519"/>
                </a:solidFill>
              </a:rPr>
              <a:t> P</a:t>
            </a:r>
            <a:r>
              <a:rPr lang="en-US" altLang="en-US" baseline="-25000">
                <a:solidFill>
                  <a:srgbClr val="1E8519"/>
                </a:solidFill>
              </a:rPr>
              <a:t>5</a:t>
            </a:r>
            <a:r>
              <a:rPr lang="en-US" altLang="en-US" baseline="30000">
                <a:solidFill>
                  <a:srgbClr val="1E8519"/>
                </a:solidFill>
              </a:rPr>
              <a:t>*</a:t>
            </a:r>
            <a:r>
              <a:rPr lang="en-US" altLang="en-US">
                <a:solidFill>
                  <a:srgbClr val="1E8519"/>
                </a:solidFill>
              </a:rPr>
              <a:t>/4</a:t>
            </a:r>
            <a:endParaRPr lang="en-US" altLang="en-US">
              <a:solidFill>
                <a:srgbClr val="0000CC"/>
              </a:solidFill>
            </a:endParaRPr>
          </a:p>
          <a:p>
            <a:pPr>
              <a:lnSpc>
                <a:spcPct val="90000"/>
              </a:lnSpc>
            </a:pPr>
            <a:r>
              <a:rPr lang="en-US" altLang="en-US"/>
              <a:t>Also,</a:t>
            </a:r>
          </a:p>
          <a:p>
            <a:pPr>
              <a:lnSpc>
                <a:spcPct val="90000"/>
              </a:lnSpc>
              <a:buFontTx/>
              <a:buNone/>
            </a:pPr>
            <a:r>
              <a:rPr lang="en-US" altLang="en-US">
                <a:solidFill>
                  <a:srgbClr val="0000CC"/>
                </a:solidFill>
              </a:rPr>
              <a:t>       </a:t>
            </a:r>
            <a:r>
              <a:rPr lang="en-US" altLang="en-US">
                <a:solidFill>
                  <a:srgbClr val="1E8519"/>
                </a:solidFill>
              </a:rPr>
              <a:t>P</a:t>
            </a:r>
            <a:r>
              <a:rPr lang="en-US" altLang="en-US" baseline="-25000">
                <a:solidFill>
                  <a:srgbClr val="1E8519"/>
                </a:solidFill>
              </a:rPr>
              <a:t>7</a:t>
            </a:r>
            <a:r>
              <a:rPr lang="en-US" altLang="en-US">
                <a:solidFill>
                  <a:srgbClr val="1E8519"/>
                </a:solidFill>
              </a:rPr>
              <a:t>(a’)/7 </a:t>
            </a:r>
            <a:r>
              <a:rPr lang="en-US" altLang="en-US">
                <a:solidFill>
                  <a:srgbClr val="1E8519"/>
                </a:solidFill>
                <a:latin typeface="cmsy10" pitchFamily="1" charset="0"/>
              </a:rPr>
              <a:t>¸</a:t>
            </a:r>
            <a:r>
              <a:rPr lang="en-US" altLang="en-US">
                <a:solidFill>
                  <a:srgbClr val="1E8519"/>
                </a:solidFill>
              </a:rPr>
              <a:t> P</a:t>
            </a:r>
            <a:r>
              <a:rPr lang="en-US" altLang="en-US" baseline="-25000">
                <a:solidFill>
                  <a:srgbClr val="1E8519"/>
                </a:solidFill>
              </a:rPr>
              <a:t>5</a:t>
            </a:r>
            <a:r>
              <a:rPr lang="en-US" altLang="en-US">
                <a:solidFill>
                  <a:srgbClr val="1E8519"/>
                </a:solidFill>
              </a:rPr>
              <a:t>(a’)/5 </a:t>
            </a:r>
            <a:r>
              <a:rPr lang="en-US" altLang="en-US">
                <a:solidFill>
                  <a:srgbClr val="1E8519"/>
                </a:solidFill>
                <a:latin typeface="cmsy10" pitchFamily="1" charset="0"/>
              </a:rPr>
              <a:t>¸</a:t>
            </a:r>
            <a:r>
              <a:rPr lang="en-US" altLang="en-US">
                <a:solidFill>
                  <a:srgbClr val="1E8519"/>
                </a:solidFill>
              </a:rPr>
              <a:t> (P</a:t>
            </a:r>
            <a:r>
              <a:rPr lang="en-US" altLang="en-US" baseline="-25000">
                <a:solidFill>
                  <a:srgbClr val="1E8519"/>
                </a:solidFill>
              </a:rPr>
              <a:t>5</a:t>
            </a:r>
            <a:r>
              <a:rPr lang="en-US" altLang="en-US" baseline="30000">
                <a:solidFill>
                  <a:srgbClr val="1E8519"/>
                </a:solidFill>
              </a:rPr>
              <a:t>*</a:t>
            </a:r>
            <a:r>
              <a:rPr lang="en-US" altLang="en-US">
                <a:solidFill>
                  <a:srgbClr val="1E8519"/>
                </a:solidFill>
              </a:rPr>
              <a:t>/5)/4 </a:t>
            </a:r>
            <a:r>
              <a:rPr lang="en-US" altLang="en-US">
                <a:solidFill>
                  <a:srgbClr val="1E8519"/>
                </a:solidFill>
                <a:latin typeface="cmsy10" pitchFamily="1" charset="0"/>
              </a:rPr>
              <a:t>¸</a:t>
            </a:r>
            <a:r>
              <a:rPr lang="en-US" altLang="en-US">
                <a:solidFill>
                  <a:srgbClr val="1E8519"/>
                </a:solidFill>
              </a:rPr>
              <a:t> (P</a:t>
            </a:r>
            <a:r>
              <a:rPr lang="en-US" altLang="en-US" baseline="-25000">
                <a:solidFill>
                  <a:srgbClr val="1E8519"/>
                </a:solidFill>
              </a:rPr>
              <a:t>7</a:t>
            </a:r>
            <a:r>
              <a:rPr lang="en-US" altLang="en-US" baseline="30000">
                <a:solidFill>
                  <a:srgbClr val="1E8519"/>
                </a:solidFill>
              </a:rPr>
              <a:t>*</a:t>
            </a:r>
            <a:r>
              <a:rPr lang="en-US" altLang="en-US">
                <a:solidFill>
                  <a:srgbClr val="1E8519"/>
                </a:solidFill>
              </a:rPr>
              <a:t>/7)/8</a:t>
            </a:r>
            <a:endParaRPr lang="en-US" altLang="en-US">
              <a:solidFill>
                <a:srgbClr val="0000CC"/>
              </a:solidFill>
            </a:endParaRPr>
          </a:p>
          <a:p>
            <a:pPr>
              <a:lnSpc>
                <a:spcPct val="90000"/>
              </a:lnSpc>
              <a:buFontTx/>
              <a:buNone/>
            </a:pPr>
            <a:endParaRPr lang="en-US" altLang="en-US">
              <a:solidFill>
                <a:srgbClr val="CC0000"/>
              </a:solidFill>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F1479BBD-785B-4499-A604-897960CD16FB}"/>
              </a:ext>
            </a:extLst>
          </p:cNvPr>
          <p:cNvSpPr>
            <a:spLocks noGrp="1"/>
          </p:cNvSpPr>
          <p:nvPr>
            <p:ph type="dt" sz="half" idx="10"/>
          </p:nvPr>
        </p:nvSpPr>
        <p:spPr/>
        <p:txBody>
          <a:bodyPr/>
          <a:lstStyle/>
          <a:p>
            <a:fld id="{82023F3A-3082-450F-B4A0-860F1C157FF2}" type="datetime1">
              <a:rPr lang="en-US" altLang="en-US"/>
              <a:pPr/>
              <a:t>3/9/2020</a:t>
            </a:fld>
            <a:endParaRPr lang="en-US" altLang="en-US"/>
          </a:p>
        </p:txBody>
      </p:sp>
      <p:sp>
        <p:nvSpPr>
          <p:cNvPr id="5" name="Footer Placeholder 4">
            <a:extLst>
              <a:ext uri="{FF2B5EF4-FFF2-40B4-BE49-F238E27FC236}">
                <a16:creationId xmlns:a16="http://schemas.microsoft.com/office/drawing/2014/main" id="{FB58430B-2027-4E7E-910A-B45360568A2D}"/>
              </a:ext>
            </a:extLst>
          </p:cNvPr>
          <p:cNvSpPr>
            <a:spLocks noGrp="1"/>
          </p:cNvSpPr>
          <p:nvPr>
            <p:ph type="ftr" sz="quarter" idx="11"/>
          </p:nvPr>
        </p:nvSpPr>
        <p:spPr/>
        <p:txBody>
          <a:bodyPr/>
          <a:lstStyle/>
          <a:p>
            <a:r>
              <a:rPr lang="en-US" altLang="en-US"/>
              <a:t>ashishg@stanford.edu</a:t>
            </a:r>
          </a:p>
        </p:txBody>
      </p:sp>
      <p:sp>
        <p:nvSpPr>
          <p:cNvPr id="6" name="Slide Number Placeholder 5">
            <a:extLst>
              <a:ext uri="{FF2B5EF4-FFF2-40B4-BE49-F238E27FC236}">
                <a16:creationId xmlns:a16="http://schemas.microsoft.com/office/drawing/2014/main" id="{07D54480-26AE-4AB4-806C-EDA426222B04}"/>
              </a:ext>
            </a:extLst>
          </p:cNvPr>
          <p:cNvSpPr>
            <a:spLocks noGrp="1"/>
          </p:cNvSpPr>
          <p:nvPr>
            <p:ph type="sldNum" sz="quarter" idx="12"/>
          </p:nvPr>
        </p:nvSpPr>
        <p:spPr/>
        <p:txBody>
          <a:bodyPr/>
          <a:lstStyle/>
          <a:p>
            <a:fld id="{D8802A49-A3F2-4477-998E-A2B058301A2F}" type="slidenum">
              <a:rPr lang="en-US" altLang="en-US"/>
              <a:pPr/>
              <a:t>27</a:t>
            </a:fld>
            <a:endParaRPr lang="en-US" altLang="en-US"/>
          </a:p>
        </p:txBody>
      </p:sp>
      <p:sp>
        <p:nvSpPr>
          <p:cNvPr id="354306" name="Rectangle 2">
            <a:extLst>
              <a:ext uri="{FF2B5EF4-FFF2-40B4-BE49-F238E27FC236}">
                <a16:creationId xmlns:a16="http://schemas.microsoft.com/office/drawing/2014/main" id="{EEA8D7D6-A8B8-4F27-9134-D461A95F9CA7}"/>
              </a:ext>
            </a:extLst>
          </p:cNvPr>
          <p:cNvSpPr>
            <a:spLocks noGrp="1" noChangeArrowheads="1"/>
          </p:cNvSpPr>
          <p:nvPr>
            <p:ph type="title"/>
          </p:nvPr>
        </p:nvSpPr>
        <p:spPr/>
        <p:txBody>
          <a:bodyPr/>
          <a:lstStyle/>
          <a:p>
            <a:r>
              <a:rPr lang="en-US" altLang="en-US"/>
              <a:t>Finding </a:t>
            </a:r>
            <a:r>
              <a:rPr lang="en-US" altLang="en-US">
                <a:latin typeface="Symbol" panose="05050102010706020507" pitchFamily="18" charset="2"/>
              </a:rPr>
              <a:t>a</a:t>
            </a:r>
            <a:r>
              <a:rPr lang="en-US" altLang="en-US" baseline="30000"/>
              <a:t>* </a:t>
            </a:r>
            <a:r>
              <a:rPr lang="en-US" altLang="en-US"/>
              <a:t>given linear constraints</a:t>
            </a:r>
            <a:endParaRPr lang="en-US" altLang="en-US" baseline="30000"/>
          </a:p>
        </p:txBody>
      </p:sp>
      <p:sp>
        <p:nvSpPr>
          <p:cNvPr id="354307" name="Rectangle 3">
            <a:extLst>
              <a:ext uri="{FF2B5EF4-FFF2-40B4-BE49-F238E27FC236}">
                <a16:creationId xmlns:a16="http://schemas.microsoft.com/office/drawing/2014/main" id="{67D2CA08-FC37-4053-BF84-3C1C4CE9495A}"/>
              </a:ext>
            </a:extLst>
          </p:cNvPr>
          <p:cNvSpPr>
            <a:spLocks noGrp="1" noChangeArrowheads="1"/>
          </p:cNvSpPr>
          <p:nvPr>
            <p:ph type="body" idx="1"/>
          </p:nvPr>
        </p:nvSpPr>
        <p:spPr/>
        <p:txBody>
          <a:bodyPr/>
          <a:lstStyle/>
          <a:p>
            <a:r>
              <a:rPr lang="en-US" altLang="en-US"/>
              <a:t>Example: Computing </a:t>
            </a:r>
            <a:r>
              <a:rPr lang="en-US" altLang="en-US">
                <a:solidFill>
                  <a:srgbClr val="1E8519"/>
                </a:solidFill>
              </a:rPr>
              <a:t>P</a:t>
            </a:r>
            <a:r>
              <a:rPr lang="en-US" altLang="en-US" baseline="-25000">
                <a:solidFill>
                  <a:srgbClr val="1E8519"/>
                </a:solidFill>
              </a:rPr>
              <a:t>k</a:t>
            </a:r>
            <a:r>
              <a:rPr lang="en-US" altLang="en-US" baseline="30000">
                <a:solidFill>
                  <a:srgbClr val="1E8519"/>
                </a:solidFill>
              </a:rPr>
              <a:t>*</a:t>
            </a:r>
            <a:endParaRPr lang="en-US" altLang="en-US" sz="2400" baseline="30000"/>
          </a:p>
          <a:p>
            <a:pPr lvl="1">
              <a:buFontTx/>
              <a:buNone/>
            </a:pPr>
            <a:r>
              <a:rPr lang="en-US" altLang="en-US" sz="2000"/>
              <a:t>		</a:t>
            </a:r>
            <a:r>
              <a:rPr lang="en-US" altLang="en-US">
                <a:solidFill>
                  <a:srgbClr val="CC0000"/>
                </a:solidFill>
              </a:rPr>
              <a:t>Max</a:t>
            </a:r>
            <a:r>
              <a:rPr lang="en-US" altLang="en-US"/>
              <a:t> </a:t>
            </a:r>
            <a:r>
              <a:rPr lang="en-US" altLang="en-US">
                <a:solidFill>
                  <a:srgbClr val="1E8519"/>
                </a:solidFill>
              </a:rPr>
              <a:t>P</a:t>
            </a:r>
            <a:r>
              <a:rPr lang="en-US" altLang="en-US" baseline="-25000">
                <a:solidFill>
                  <a:srgbClr val="1E8519"/>
                </a:solidFill>
              </a:rPr>
              <a:t>k</a:t>
            </a:r>
            <a:r>
              <a:rPr lang="en-US" altLang="en-US">
                <a:solidFill>
                  <a:srgbClr val="CC0000"/>
                </a:solidFill>
              </a:rPr>
              <a:t>, Subject to:</a:t>
            </a:r>
          </a:p>
          <a:p>
            <a:pPr lvl="1">
              <a:buFontTx/>
              <a:buNone/>
            </a:pPr>
            <a:r>
              <a:rPr lang="en-US" altLang="en-US">
                <a:solidFill>
                  <a:srgbClr val="0000CC"/>
                </a:solidFill>
              </a:rPr>
              <a:t>		</a:t>
            </a:r>
            <a:r>
              <a:rPr lang="en-US" altLang="en-US">
                <a:solidFill>
                  <a:srgbClr val="1E8519"/>
                </a:solidFill>
              </a:rPr>
              <a:t>Ax </a:t>
            </a:r>
            <a:r>
              <a:rPr lang="en-US" altLang="en-US">
                <a:solidFill>
                  <a:srgbClr val="1E8519"/>
                </a:solidFill>
                <a:latin typeface="cmsy10" pitchFamily="1" charset="0"/>
              </a:rPr>
              <a:t>·</a:t>
            </a:r>
            <a:r>
              <a:rPr lang="en-US" altLang="en-US">
                <a:solidFill>
                  <a:srgbClr val="1E8519"/>
                </a:solidFill>
              </a:rPr>
              <a:t> C</a:t>
            </a:r>
          </a:p>
          <a:p>
            <a:pPr lvl="1">
              <a:buFontTx/>
              <a:buNone/>
            </a:pPr>
            <a:r>
              <a:rPr lang="en-US" altLang="en-US">
                <a:solidFill>
                  <a:srgbClr val="1E8519"/>
                </a:solidFill>
              </a:rPr>
              <a:t>		P</a:t>
            </a:r>
            <a:r>
              <a:rPr lang="en-US" altLang="en-US" baseline="-25000">
                <a:solidFill>
                  <a:srgbClr val="1E8519"/>
                </a:solidFill>
              </a:rPr>
              <a:t>k</a:t>
            </a:r>
            <a:r>
              <a:rPr lang="en-US" altLang="en-US">
                <a:solidFill>
                  <a:srgbClr val="1E8519"/>
                </a:solidFill>
              </a:rPr>
              <a:t> </a:t>
            </a:r>
            <a:r>
              <a:rPr lang="en-US" altLang="en-US">
                <a:solidFill>
                  <a:srgbClr val="1E8519"/>
                </a:solidFill>
                <a:latin typeface="cmsy10" pitchFamily="1" charset="0"/>
              </a:rPr>
              <a:t>·</a:t>
            </a:r>
            <a:r>
              <a:rPr lang="en-US" altLang="en-US">
                <a:solidFill>
                  <a:srgbClr val="1E8519"/>
                </a:solidFill>
              </a:rPr>
              <a:t> x</a:t>
            </a:r>
            <a:r>
              <a:rPr lang="en-US" altLang="en-US" baseline="-25000">
                <a:solidFill>
                  <a:srgbClr val="1E8519"/>
                </a:solidFill>
                <a:latin typeface="Symbol" panose="05050102010706020507" pitchFamily="18" charset="2"/>
              </a:rPr>
              <a:t>s</a:t>
            </a:r>
            <a:r>
              <a:rPr lang="en-US" altLang="en-US" baseline="-25000">
                <a:solidFill>
                  <a:srgbClr val="1E8519"/>
                </a:solidFill>
              </a:rPr>
              <a:t>(1)</a:t>
            </a:r>
            <a:r>
              <a:rPr lang="en-US" altLang="en-US">
                <a:solidFill>
                  <a:srgbClr val="1E8519"/>
                </a:solidFill>
              </a:rPr>
              <a:t>+x</a:t>
            </a:r>
            <a:r>
              <a:rPr lang="en-US" altLang="en-US" baseline="-25000">
                <a:solidFill>
                  <a:srgbClr val="1E8519"/>
                </a:solidFill>
                <a:latin typeface="Symbol" panose="05050102010706020507" pitchFamily="18" charset="2"/>
              </a:rPr>
              <a:t>s</a:t>
            </a:r>
            <a:r>
              <a:rPr lang="en-US" altLang="en-US" baseline="-25000">
                <a:solidFill>
                  <a:srgbClr val="1E8519"/>
                </a:solidFill>
              </a:rPr>
              <a:t>(2)</a:t>
            </a:r>
            <a:r>
              <a:rPr lang="en-US" altLang="en-US">
                <a:solidFill>
                  <a:srgbClr val="1E8519"/>
                </a:solidFill>
              </a:rPr>
              <a:t>+…+x</a:t>
            </a:r>
            <a:r>
              <a:rPr lang="en-US" altLang="en-US" baseline="-25000">
                <a:solidFill>
                  <a:srgbClr val="1E8519"/>
                </a:solidFill>
                <a:latin typeface="Symbol" panose="05050102010706020507" pitchFamily="18" charset="2"/>
              </a:rPr>
              <a:t>s</a:t>
            </a:r>
            <a:r>
              <a:rPr lang="en-US" altLang="en-US" baseline="-25000">
                <a:solidFill>
                  <a:srgbClr val="1E8519"/>
                </a:solidFill>
              </a:rPr>
              <a:t>(k)</a:t>
            </a:r>
            <a:r>
              <a:rPr lang="en-US" altLang="en-US">
                <a:solidFill>
                  <a:srgbClr val="CC0000"/>
                </a:solidFill>
              </a:rPr>
              <a:t>, for all permutations</a:t>
            </a:r>
            <a:r>
              <a:rPr lang="en-US" altLang="en-US">
                <a:solidFill>
                  <a:srgbClr val="0000CC"/>
                </a:solidFill>
              </a:rPr>
              <a:t> </a:t>
            </a:r>
            <a:r>
              <a:rPr lang="en-US" altLang="en-US">
                <a:solidFill>
                  <a:srgbClr val="1E8519"/>
                </a:solidFill>
                <a:latin typeface="Symbol" panose="05050102010706020507" pitchFamily="18" charset="2"/>
              </a:rPr>
              <a:t>s </a:t>
            </a:r>
            <a:r>
              <a:rPr lang="en-US" altLang="en-US">
                <a:solidFill>
                  <a:srgbClr val="1E8519"/>
                </a:solidFill>
                <a:latin typeface="cmsy10" pitchFamily="1" charset="0"/>
              </a:rPr>
              <a:t>2</a:t>
            </a:r>
            <a:r>
              <a:rPr lang="en-US" altLang="en-US">
                <a:solidFill>
                  <a:srgbClr val="1E8519"/>
                </a:solidFill>
              </a:rPr>
              <a:t> S</a:t>
            </a:r>
            <a:r>
              <a:rPr lang="en-US" altLang="en-US" baseline="-25000">
                <a:solidFill>
                  <a:srgbClr val="1E8519"/>
                </a:solidFill>
              </a:rPr>
              <a:t>N</a:t>
            </a:r>
            <a:r>
              <a:rPr lang="en-US" altLang="en-US">
                <a:solidFill>
                  <a:srgbClr val="0000CC"/>
                </a:solidFill>
                <a:latin typeface="cmsy10" pitchFamily="1" charset="0"/>
              </a:rPr>
              <a:t> </a:t>
            </a:r>
            <a:endParaRPr lang="en-US" altLang="en-US">
              <a:solidFill>
                <a:srgbClr val="0000CC"/>
              </a:solidFill>
            </a:endParaRPr>
          </a:p>
          <a:p>
            <a:pPr lvl="1"/>
            <a:r>
              <a:rPr lang="en-US" altLang="en-US"/>
              <a:t>Exponentially many constraints (</a:t>
            </a:r>
            <a:r>
              <a:rPr lang="en-US" altLang="en-US">
                <a:solidFill>
                  <a:srgbClr val="1E8519"/>
                </a:solidFill>
              </a:rPr>
              <a:t>N!</a:t>
            </a:r>
            <a:r>
              <a:rPr lang="en-US" altLang="en-US"/>
              <a:t>), but detecting a violated constraint is easy</a:t>
            </a:r>
          </a:p>
          <a:p>
            <a:pPr lvl="1"/>
            <a:r>
              <a:rPr lang="en-US" altLang="en-US"/>
              <a:t>Use separation oracle to solve LP in polynomial time</a:t>
            </a:r>
          </a:p>
          <a:p>
            <a:pPr lvl="1"/>
            <a:r>
              <a:rPr lang="en-US" altLang="en-US"/>
              <a:t>Extensions: Can impose fairness as constraint (eg. require </a:t>
            </a:r>
            <a:r>
              <a:rPr lang="en-US" altLang="en-US">
                <a:solidFill>
                  <a:srgbClr val="1E8519"/>
                </a:solidFill>
                <a:latin typeface="Symbol" panose="05050102010706020507" pitchFamily="18" charset="2"/>
              </a:rPr>
              <a:t>a</a:t>
            </a:r>
            <a:r>
              <a:rPr lang="en-US" altLang="en-US">
                <a:solidFill>
                  <a:srgbClr val="1E8519"/>
                </a:solidFill>
              </a:rPr>
              <a:t> &lt; 20</a:t>
            </a:r>
            <a:r>
              <a:rPr lang="en-US" altLang="en-US"/>
              <a:t>); can obtain smaller LP</a:t>
            </a:r>
          </a:p>
          <a:p>
            <a:pPr lvl="1"/>
            <a:r>
              <a:rPr lang="en-US" altLang="en-US"/>
              <a:t>Extends to general convex programs; </a:t>
            </a:r>
            <a:r>
              <a:rPr lang="en-US" altLang="en-US">
                <a:solidFill>
                  <a:srgbClr val="1E8519"/>
                </a:solidFill>
                <a:latin typeface="Symbol" panose="05050102010706020507" pitchFamily="18" charset="2"/>
              </a:rPr>
              <a:t>a</a:t>
            </a:r>
            <a:r>
              <a:rPr lang="en-US" altLang="en-US"/>
              <a:t>-balance</a:t>
            </a:r>
          </a:p>
          <a:p>
            <a:pPr lvl="1"/>
            <a:r>
              <a:rPr lang="en-US" altLang="en-US"/>
              <a:t>Natural centralized primal-dual algorithm</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B99481A7-7759-46C7-84D8-2706C5D534DE}"/>
              </a:ext>
            </a:extLst>
          </p:cNvPr>
          <p:cNvSpPr>
            <a:spLocks noGrp="1"/>
          </p:cNvSpPr>
          <p:nvPr>
            <p:ph type="dt" sz="half" idx="10"/>
          </p:nvPr>
        </p:nvSpPr>
        <p:spPr/>
        <p:txBody>
          <a:bodyPr/>
          <a:lstStyle/>
          <a:p>
            <a:fld id="{41D6592E-C53C-45B6-9A95-0C1B2BE1C473}" type="datetime1">
              <a:rPr lang="en-US" altLang="en-US"/>
              <a:pPr/>
              <a:t>3/9/2020</a:t>
            </a:fld>
            <a:endParaRPr lang="en-US" altLang="en-US"/>
          </a:p>
        </p:txBody>
      </p:sp>
      <p:sp>
        <p:nvSpPr>
          <p:cNvPr id="5" name="Footer Placeholder 4">
            <a:extLst>
              <a:ext uri="{FF2B5EF4-FFF2-40B4-BE49-F238E27FC236}">
                <a16:creationId xmlns:a16="http://schemas.microsoft.com/office/drawing/2014/main" id="{47BA91EF-FECD-4278-A02B-EEAD360E0B6F}"/>
              </a:ext>
            </a:extLst>
          </p:cNvPr>
          <p:cNvSpPr>
            <a:spLocks noGrp="1"/>
          </p:cNvSpPr>
          <p:nvPr>
            <p:ph type="ftr" sz="quarter" idx="11"/>
          </p:nvPr>
        </p:nvSpPr>
        <p:spPr/>
        <p:txBody>
          <a:bodyPr/>
          <a:lstStyle/>
          <a:p>
            <a:r>
              <a:rPr lang="en-US" altLang="en-US"/>
              <a:t>ashishg@stanford.edu</a:t>
            </a:r>
          </a:p>
        </p:txBody>
      </p:sp>
      <p:sp>
        <p:nvSpPr>
          <p:cNvPr id="6" name="Slide Number Placeholder 5">
            <a:extLst>
              <a:ext uri="{FF2B5EF4-FFF2-40B4-BE49-F238E27FC236}">
                <a16:creationId xmlns:a16="http://schemas.microsoft.com/office/drawing/2014/main" id="{2CA4712E-FFB1-4456-B484-BF83CC823C2A}"/>
              </a:ext>
            </a:extLst>
          </p:cNvPr>
          <p:cNvSpPr>
            <a:spLocks noGrp="1"/>
          </p:cNvSpPr>
          <p:nvPr>
            <p:ph type="sldNum" sz="quarter" idx="12"/>
          </p:nvPr>
        </p:nvSpPr>
        <p:spPr/>
        <p:txBody>
          <a:bodyPr/>
          <a:lstStyle/>
          <a:p>
            <a:fld id="{47BE2D4C-191E-4B34-B8C2-FC83C1CCF899}" type="slidenum">
              <a:rPr lang="en-US" altLang="en-US"/>
              <a:pPr/>
              <a:t>28</a:t>
            </a:fld>
            <a:endParaRPr lang="en-US" altLang="en-US"/>
          </a:p>
        </p:txBody>
      </p:sp>
      <p:sp>
        <p:nvSpPr>
          <p:cNvPr id="352258" name="Rectangle 2">
            <a:extLst>
              <a:ext uri="{FF2B5EF4-FFF2-40B4-BE49-F238E27FC236}">
                <a16:creationId xmlns:a16="http://schemas.microsoft.com/office/drawing/2014/main" id="{A59FCD9B-4AB9-4D8A-B7EC-D9FAADADB838}"/>
              </a:ext>
            </a:extLst>
          </p:cNvPr>
          <p:cNvSpPr>
            <a:spLocks noGrp="1" noChangeArrowheads="1"/>
          </p:cNvSpPr>
          <p:nvPr>
            <p:ph type="title"/>
          </p:nvPr>
        </p:nvSpPr>
        <p:spPr/>
        <p:txBody>
          <a:bodyPr/>
          <a:lstStyle/>
          <a:p>
            <a:r>
              <a:rPr lang="en-US" altLang="en-US"/>
              <a:t>Tractability</a:t>
            </a:r>
          </a:p>
        </p:txBody>
      </p:sp>
      <p:sp>
        <p:nvSpPr>
          <p:cNvPr id="352259" name="Rectangle 3">
            <a:extLst>
              <a:ext uri="{FF2B5EF4-FFF2-40B4-BE49-F238E27FC236}">
                <a16:creationId xmlns:a16="http://schemas.microsoft.com/office/drawing/2014/main" id="{BE31C815-1B21-40BD-95C2-F4A799D4562F}"/>
              </a:ext>
            </a:extLst>
          </p:cNvPr>
          <p:cNvSpPr>
            <a:spLocks noGrp="1" noChangeArrowheads="1"/>
          </p:cNvSpPr>
          <p:nvPr>
            <p:ph type="body" idx="1"/>
          </p:nvPr>
        </p:nvSpPr>
        <p:spPr/>
        <p:txBody>
          <a:bodyPr/>
          <a:lstStyle/>
          <a:p>
            <a:r>
              <a:rPr lang="en-US" altLang="en-US">
                <a:solidFill>
                  <a:srgbClr val="CC0000"/>
                </a:solidFill>
              </a:rPr>
              <a:t>Theorem 3:</a:t>
            </a:r>
            <a:r>
              <a:rPr lang="en-US" altLang="en-US"/>
              <a:t> Given arbitrary linear constraints, we can find (in polynomial time) the smallest </a:t>
            </a:r>
            <a:r>
              <a:rPr lang="en-US" altLang="en-US">
                <a:solidFill>
                  <a:srgbClr val="1E8519"/>
                </a:solidFill>
                <a:latin typeface="Symbol" panose="05050102010706020507" pitchFamily="18" charset="2"/>
              </a:rPr>
              <a:t>a</a:t>
            </a:r>
            <a:r>
              <a:rPr lang="en-US" altLang="en-US"/>
              <a:t> such that an </a:t>
            </a:r>
            <a:r>
              <a:rPr lang="en-US" altLang="en-US">
                <a:solidFill>
                  <a:srgbClr val="1E8519"/>
                </a:solidFill>
                <a:latin typeface="Symbol" panose="05050102010706020507" pitchFamily="18" charset="2"/>
              </a:rPr>
              <a:t>a</a:t>
            </a:r>
            <a:r>
              <a:rPr lang="en-US" altLang="en-US"/>
              <a:t>-majorized solution exists</a:t>
            </a:r>
          </a:p>
          <a:p>
            <a:pPr lvl="1"/>
            <a:r>
              <a:rPr lang="en-US" altLang="en-US"/>
              <a:t>Can also find the corresponding </a:t>
            </a:r>
            <a:r>
              <a:rPr lang="en-US" altLang="en-US">
                <a:solidFill>
                  <a:srgbClr val="1E8519"/>
                </a:solidFill>
                <a:latin typeface="Symbol" panose="05050102010706020507" pitchFamily="18" charset="2"/>
              </a:rPr>
              <a:t>a</a:t>
            </a:r>
            <a:r>
              <a:rPr lang="en-US" altLang="en-US"/>
              <a:t>-majorized solution</a:t>
            </a:r>
          </a:p>
          <a:p>
            <a:pPr lvl="1">
              <a:buFontTx/>
              <a:buNone/>
            </a:pPr>
            <a:endParaRPr lang="en-US" altLang="en-US"/>
          </a:p>
          <a:p>
            <a:pPr>
              <a:buFontTx/>
              <a:buNone/>
            </a:pPr>
            <a:r>
              <a:rPr lang="en-US" altLang="en-US" sz="1800"/>
              <a:t>		</a:t>
            </a:r>
            <a:r>
              <a:rPr lang="en-US" altLang="en-US" sz="1800">
                <a:solidFill>
                  <a:schemeClr val="accent1"/>
                </a:solidFill>
              </a:rPr>
              <a:t>[Goel, Meyerson; Algorithmica 2005]</a:t>
            </a:r>
          </a:p>
          <a:p>
            <a:pPr>
              <a:buFontTx/>
              <a:buNone/>
            </a:pPr>
            <a:r>
              <a:rPr lang="en-US" altLang="en-US" sz="1800">
                <a:solidFill>
                  <a:schemeClr val="accent1"/>
                </a:solidFill>
              </a:rPr>
              <a:t>		[Bhargava, Goel, Meyerson;  short abstract in Sigmetrics ’01]</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4AB97398-4458-4302-B603-0583488184BF}"/>
              </a:ext>
            </a:extLst>
          </p:cNvPr>
          <p:cNvSpPr>
            <a:spLocks noGrp="1"/>
          </p:cNvSpPr>
          <p:nvPr>
            <p:ph type="dt" sz="half" idx="10"/>
          </p:nvPr>
        </p:nvSpPr>
        <p:spPr/>
        <p:txBody>
          <a:bodyPr/>
          <a:lstStyle/>
          <a:p>
            <a:fld id="{A35DB4E7-B218-480A-90E8-62206820B7FE}" type="datetime1">
              <a:rPr lang="en-US" altLang="en-US"/>
              <a:pPr/>
              <a:t>3/9/2020</a:t>
            </a:fld>
            <a:endParaRPr lang="en-US" altLang="en-US"/>
          </a:p>
        </p:txBody>
      </p:sp>
      <p:sp>
        <p:nvSpPr>
          <p:cNvPr id="5" name="Footer Placeholder 4">
            <a:extLst>
              <a:ext uri="{FF2B5EF4-FFF2-40B4-BE49-F238E27FC236}">
                <a16:creationId xmlns:a16="http://schemas.microsoft.com/office/drawing/2014/main" id="{BFD8981D-A33C-42D5-B0B0-E389753C3846}"/>
              </a:ext>
            </a:extLst>
          </p:cNvPr>
          <p:cNvSpPr>
            <a:spLocks noGrp="1"/>
          </p:cNvSpPr>
          <p:nvPr>
            <p:ph type="ftr" sz="quarter" idx="11"/>
          </p:nvPr>
        </p:nvSpPr>
        <p:spPr/>
        <p:txBody>
          <a:bodyPr/>
          <a:lstStyle/>
          <a:p>
            <a:r>
              <a:rPr lang="en-US" altLang="en-US"/>
              <a:t>ashishg@stanford.edu</a:t>
            </a:r>
          </a:p>
        </p:txBody>
      </p:sp>
      <p:sp>
        <p:nvSpPr>
          <p:cNvPr id="6" name="Slide Number Placeholder 5">
            <a:extLst>
              <a:ext uri="{FF2B5EF4-FFF2-40B4-BE49-F238E27FC236}">
                <a16:creationId xmlns:a16="http://schemas.microsoft.com/office/drawing/2014/main" id="{16FF9CC7-6CA7-40F3-80A1-F7B8FF387BF6}"/>
              </a:ext>
            </a:extLst>
          </p:cNvPr>
          <p:cNvSpPr>
            <a:spLocks noGrp="1"/>
          </p:cNvSpPr>
          <p:nvPr>
            <p:ph type="sldNum" sz="quarter" idx="12"/>
          </p:nvPr>
        </p:nvSpPr>
        <p:spPr/>
        <p:txBody>
          <a:bodyPr/>
          <a:lstStyle/>
          <a:p>
            <a:fld id="{9CA10C16-FD60-4A29-AE48-B086AC40BE23}" type="slidenum">
              <a:rPr lang="en-US" altLang="en-US"/>
              <a:pPr/>
              <a:t>29</a:t>
            </a:fld>
            <a:endParaRPr lang="en-US" altLang="en-US"/>
          </a:p>
        </p:txBody>
      </p:sp>
      <p:sp>
        <p:nvSpPr>
          <p:cNvPr id="356354" name="Rectangle 2">
            <a:extLst>
              <a:ext uri="{FF2B5EF4-FFF2-40B4-BE49-F238E27FC236}">
                <a16:creationId xmlns:a16="http://schemas.microsoft.com/office/drawing/2014/main" id="{887DBEF9-5424-4A7D-87DD-BB4E802AED5D}"/>
              </a:ext>
            </a:extLst>
          </p:cNvPr>
          <p:cNvSpPr>
            <a:spLocks noGrp="1" noChangeArrowheads="1"/>
          </p:cNvSpPr>
          <p:nvPr>
            <p:ph type="title"/>
          </p:nvPr>
        </p:nvSpPr>
        <p:spPr/>
        <p:txBody>
          <a:bodyPr/>
          <a:lstStyle/>
          <a:p>
            <a:r>
              <a:rPr lang="en-US" altLang="en-US"/>
              <a:t>History</a:t>
            </a:r>
          </a:p>
        </p:txBody>
      </p:sp>
      <p:sp>
        <p:nvSpPr>
          <p:cNvPr id="356355" name="Rectangle 3">
            <a:extLst>
              <a:ext uri="{FF2B5EF4-FFF2-40B4-BE49-F238E27FC236}">
                <a16:creationId xmlns:a16="http://schemas.microsoft.com/office/drawing/2014/main" id="{9A642A11-952C-47E8-9C5B-D291A7ED3B3E}"/>
              </a:ext>
            </a:extLst>
          </p:cNvPr>
          <p:cNvSpPr>
            <a:spLocks noGrp="1" noChangeArrowheads="1"/>
          </p:cNvSpPr>
          <p:nvPr>
            <p:ph type="body" idx="1"/>
          </p:nvPr>
        </p:nvSpPr>
        <p:spPr>
          <a:xfrm>
            <a:off x="685800" y="990600"/>
            <a:ext cx="7772400" cy="5029200"/>
          </a:xfrm>
        </p:spPr>
        <p:txBody>
          <a:bodyPr/>
          <a:lstStyle/>
          <a:p>
            <a:pPr>
              <a:lnSpc>
                <a:spcPct val="90000"/>
              </a:lnSpc>
            </a:pPr>
            <a:r>
              <a:rPr lang="en-US" altLang="en-US" sz="2000" dirty="0"/>
              <a:t>Prefix-competitive algorithms for scheduling</a:t>
            </a:r>
          </a:p>
          <a:p>
            <a:pPr lvl="1">
              <a:lnSpc>
                <a:spcPct val="90000"/>
              </a:lnSpc>
              <a:buFontTx/>
              <a:buNone/>
            </a:pPr>
            <a:r>
              <a:rPr lang="en-US" altLang="en-US" sz="1400" dirty="0">
                <a:solidFill>
                  <a:schemeClr val="accent1"/>
                </a:solidFill>
              </a:rPr>
              <a:t>[Kleinberg, </a:t>
            </a:r>
            <a:r>
              <a:rPr lang="en-US" altLang="en-US" sz="1400" dirty="0" err="1">
                <a:solidFill>
                  <a:schemeClr val="accent1"/>
                </a:solidFill>
              </a:rPr>
              <a:t>Rabani</a:t>
            </a:r>
            <a:r>
              <a:rPr lang="en-US" altLang="en-US" sz="1400" dirty="0">
                <a:solidFill>
                  <a:schemeClr val="accent1"/>
                </a:solidFill>
              </a:rPr>
              <a:t>, </a:t>
            </a:r>
            <a:r>
              <a:rPr lang="en-US" altLang="en-US" sz="1400" dirty="0" err="1">
                <a:solidFill>
                  <a:schemeClr val="accent1"/>
                </a:solidFill>
              </a:rPr>
              <a:t>Tardos</a:t>
            </a:r>
            <a:r>
              <a:rPr lang="en-US" altLang="en-US" sz="1400" dirty="0">
                <a:solidFill>
                  <a:schemeClr val="accent1"/>
                </a:solidFill>
              </a:rPr>
              <a:t>; FOCS ’99]</a:t>
            </a:r>
          </a:p>
          <a:p>
            <a:pPr>
              <a:lnSpc>
                <a:spcPct val="90000"/>
              </a:lnSpc>
            </a:pPr>
            <a:r>
              <a:rPr lang="en-US" altLang="en-US" sz="2000" dirty="0"/>
              <a:t>Online (streaming) algorithms for fair bandwidth allocation</a:t>
            </a:r>
          </a:p>
          <a:p>
            <a:pPr lvl="1">
              <a:lnSpc>
                <a:spcPct val="90000"/>
              </a:lnSpc>
              <a:buFontTx/>
              <a:buNone/>
            </a:pPr>
            <a:r>
              <a:rPr lang="en-US" altLang="en-US" sz="1400" dirty="0">
                <a:solidFill>
                  <a:schemeClr val="accent1"/>
                </a:solidFill>
              </a:rPr>
              <a:t>[Goel, Meyerson, Plotkin; STOC ’00]</a:t>
            </a:r>
          </a:p>
          <a:p>
            <a:pPr>
              <a:lnSpc>
                <a:spcPct val="90000"/>
              </a:lnSpc>
            </a:pPr>
            <a:r>
              <a:rPr lang="en-US" altLang="en-US" sz="2000" dirty="0"/>
              <a:t>Extension to several combinatorial problems</a:t>
            </a:r>
          </a:p>
          <a:p>
            <a:pPr lvl="1">
              <a:lnSpc>
                <a:spcPct val="90000"/>
              </a:lnSpc>
              <a:buFontTx/>
              <a:buNone/>
            </a:pPr>
            <a:r>
              <a:rPr lang="en-US" altLang="en-US" sz="1400" dirty="0">
                <a:solidFill>
                  <a:schemeClr val="accent1"/>
                </a:solidFill>
              </a:rPr>
              <a:t>[Kleinberg, Kumar; FOCS ’00]</a:t>
            </a:r>
          </a:p>
          <a:p>
            <a:pPr>
              <a:lnSpc>
                <a:spcPct val="90000"/>
              </a:lnSpc>
            </a:pPr>
            <a:r>
              <a:rPr lang="en-US" altLang="en-US" sz="2000" dirty="0"/>
              <a:t>Online allocation of loads to machines </a:t>
            </a:r>
          </a:p>
          <a:p>
            <a:pPr lvl="1">
              <a:lnSpc>
                <a:spcPct val="90000"/>
              </a:lnSpc>
            </a:pPr>
            <a:r>
              <a:rPr lang="en-US" altLang="en-US" sz="1800" dirty="0"/>
              <a:t>The first paper to introduce approximate majorization</a:t>
            </a:r>
          </a:p>
          <a:p>
            <a:pPr lvl="1">
              <a:lnSpc>
                <a:spcPct val="90000"/>
              </a:lnSpc>
              <a:buFontTx/>
              <a:buNone/>
            </a:pPr>
            <a:r>
              <a:rPr lang="en-US" altLang="en-US" sz="1400" dirty="0">
                <a:solidFill>
                  <a:schemeClr val="accent1"/>
                </a:solidFill>
              </a:rPr>
              <a:t>[Goel, Meyerson, Plotkin; SODA ’01]</a:t>
            </a:r>
            <a:endParaRPr lang="en-US" altLang="en-US" sz="1800" dirty="0"/>
          </a:p>
          <a:p>
            <a:pPr>
              <a:lnSpc>
                <a:spcPct val="90000"/>
              </a:lnSpc>
            </a:pPr>
            <a:r>
              <a:rPr lang="en-US" altLang="en-US" sz="2000" dirty="0"/>
              <a:t>Stochastic Load Balancing; Integer Programming</a:t>
            </a:r>
          </a:p>
          <a:p>
            <a:pPr lvl="1">
              <a:lnSpc>
                <a:spcPct val="90000"/>
              </a:lnSpc>
              <a:buFontTx/>
              <a:buNone/>
            </a:pPr>
            <a:r>
              <a:rPr lang="en-US" altLang="en-US" sz="1400" dirty="0">
                <a:solidFill>
                  <a:schemeClr val="accent1"/>
                </a:solidFill>
              </a:rPr>
              <a:t>[Goel, Meyerson; </a:t>
            </a:r>
            <a:r>
              <a:rPr lang="en-US" altLang="en-US" sz="1400" dirty="0" err="1">
                <a:solidFill>
                  <a:schemeClr val="accent1"/>
                </a:solidFill>
              </a:rPr>
              <a:t>Algorithmica</a:t>
            </a:r>
            <a:r>
              <a:rPr lang="en-US" altLang="en-US" sz="1400" dirty="0">
                <a:solidFill>
                  <a:schemeClr val="accent1"/>
                </a:solidFill>
              </a:rPr>
              <a:t> 2005]</a:t>
            </a:r>
          </a:p>
          <a:p>
            <a:pPr>
              <a:lnSpc>
                <a:spcPct val="90000"/>
              </a:lnSpc>
            </a:pPr>
            <a:r>
              <a:rPr lang="en-US" altLang="en-US" sz="2000" dirty="0"/>
              <a:t>Computation using simple dual prices</a:t>
            </a:r>
          </a:p>
          <a:p>
            <a:pPr lvl="1">
              <a:lnSpc>
                <a:spcPct val="90000"/>
              </a:lnSpc>
              <a:buFontTx/>
              <a:buNone/>
            </a:pPr>
            <a:r>
              <a:rPr lang="en-US" altLang="en-US" sz="1400" dirty="0">
                <a:solidFill>
                  <a:schemeClr val="accent1"/>
                </a:solidFill>
              </a:rPr>
              <a:t>[Cho, Goel 2006]</a:t>
            </a:r>
          </a:p>
          <a:p>
            <a:pPr>
              <a:lnSpc>
                <a:spcPct val="90000"/>
              </a:lnSpc>
            </a:pPr>
            <a:r>
              <a:rPr lang="en-US" altLang="en-US" sz="2000" dirty="0" err="1"/>
              <a:t>mproved</a:t>
            </a:r>
            <a:r>
              <a:rPr lang="en-US" altLang="en-US" sz="2000" dirty="0"/>
              <a:t> online bounds</a:t>
            </a:r>
          </a:p>
          <a:p>
            <a:pPr lvl="1">
              <a:lnSpc>
                <a:spcPct val="90000"/>
              </a:lnSpc>
              <a:buFontTx/>
              <a:buNone/>
            </a:pPr>
            <a:r>
              <a:rPr lang="en-US" altLang="en-US" sz="1400" dirty="0">
                <a:solidFill>
                  <a:schemeClr val="accent1"/>
                </a:solidFill>
              </a:rPr>
              <a:t>[Buchbinder, </a:t>
            </a:r>
            <a:r>
              <a:rPr lang="en-US" altLang="en-US" sz="1400" dirty="0" err="1">
                <a:solidFill>
                  <a:schemeClr val="accent1"/>
                </a:solidFill>
              </a:rPr>
              <a:t>Naor</a:t>
            </a:r>
            <a:r>
              <a:rPr lang="en-US" altLang="en-US" sz="1400" dirty="0">
                <a:solidFill>
                  <a:schemeClr val="accent1"/>
                </a:solidFill>
              </a:rPr>
              <a:t> 2006]</a:t>
            </a:r>
            <a:endParaRPr lang="en-US" altLang="en-US" sz="1400" dirty="0"/>
          </a:p>
          <a:p>
            <a:pPr lvl="1">
              <a:lnSpc>
                <a:spcPct val="90000"/>
              </a:lnSpc>
              <a:buFontTx/>
              <a:buNone/>
            </a:pPr>
            <a:endParaRPr lang="en-US" altLang="en-US" sz="1800" dirty="0"/>
          </a:p>
        </p:txBody>
      </p:sp>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EXPOINTINIT" val=""/>
  <p:tag name="USEAMSFONTS" val="True"/>
  <p:tag name="EMBEDFONTS" val="False"/>
  <p:tag name="USEBOLDAMS" val="False"/>
  <p:tag name="DEFAULTDISPLAYSOURCE" val="\documentclass{slides}\pagestyle{empty}&#10;\usepackage{color}&#10;\begin{document}&#10;\color{blue}{&#10;$$&#10;$$&#10;}&#10;\end{document}&#10;"/>
  <p:tag name="TEX2PS" val="latex %.tex; dvips -D $(res) -o %.ps %.dvi"/>
  <p:tag name="TEX2PSBATCH" val="latex --interaction=nonstopmode %.tex; dvips -D 300 -o %.ps %.dvi"/>
  <p:tag name="DEFAULTBITMAP" val="png256"/>
  <p:tag name="DEFAULTBLEND" val="False"/>
  <p:tag name="DEFAULTTRANSPARENT" val="True"/>
  <p:tag name="DEFAULTWORKAROUNDTRANSPARENCYBUG" val="False"/>
  <p:tag name="DEFAULTRESOLUTION" val="1200"/>
  <p:tag name="DEFAULTMAGNIFICATION" val="2"/>
  <p:tag name="DEFAULTFONTSIZE" val="10"/>
  <p:tag name="DEFAULTWORDWRAP" val="0"/>
  <p:tag name="DEFAULTWIDTH" val="354"/>
  <p:tag name="DEFAULTHEIGHT" val="412"/>
</p:tagLst>
</file>

<file path=ppt/theme/theme1.xml><?xml version="1.0" encoding="utf-8"?>
<a:theme xmlns:a="http://schemas.openxmlformats.org/drawingml/2006/main" name="agoel">
  <a:themeElements>
    <a:clrScheme name="agoel 9">
      <a:dk1>
        <a:srgbClr val="000000"/>
      </a:dk1>
      <a:lt1>
        <a:srgbClr val="C0C0C0"/>
      </a:lt1>
      <a:dk2>
        <a:srgbClr val="000099"/>
      </a:dk2>
      <a:lt2>
        <a:srgbClr val="777777"/>
      </a:lt2>
      <a:accent1>
        <a:srgbClr val="3399FF"/>
      </a:accent1>
      <a:accent2>
        <a:srgbClr val="C0C0C0"/>
      </a:accent2>
      <a:accent3>
        <a:srgbClr val="DCDCDC"/>
      </a:accent3>
      <a:accent4>
        <a:srgbClr val="000000"/>
      </a:accent4>
      <a:accent5>
        <a:srgbClr val="ADCAFF"/>
      </a:accent5>
      <a:accent6>
        <a:srgbClr val="AEAEAE"/>
      </a:accent6>
      <a:hlink>
        <a:srgbClr val="CC00CC"/>
      </a:hlink>
      <a:folHlink>
        <a:srgbClr val="B2B2B2"/>
      </a:folHlink>
    </a:clrScheme>
    <a:fontScheme name="agoel">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rgbClr val="00CCFF"/>
        </a:solidFill>
        <a:ln w="12700" cap="flat" cmpd="sng" algn="ctr">
          <a:solidFill>
            <a:schemeClr val="tx1"/>
          </a:solidFill>
          <a:prstDash val="solid"/>
          <a:round/>
          <a:headEnd type="none" w="med" len="med"/>
          <a:tailEnd type="triangl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342900" marR="0" indent="-342900" algn="l" defTabSz="914400" rtl="0" eaLnBrk="1" fontAlgn="base" latinLnBrk="0" hangingPunct="1">
          <a:lnSpc>
            <a:spcPct val="100000"/>
          </a:lnSpc>
          <a:spcBef>
            <a:spcPct val="20000"/>
          </a:spcBef>
          <a:spcAft>
            <a:spcPct val="0"/>
          </a:spcAft>
          <a:buClrTx/>
          <a:buSzTx/>
          <a:buFontTx/>
          <a:buChar char="•"/>
          <a:tabLst/>
          <a:defRPr kumimoji="0" lang="en-US" altLang="en-US" sz="2400" b="0" i="0" u="none" strike="noStrike" cap="none" normalizeH="0" baseline="0" smtClean="0">
            <a:ln>
              <a:noFill/>
            </a:ln>
            <a:solidFill>
              <a:schemeClr val="tx1"/>
            </a:solidFill>
            <a:effectLst/>
            <a:latin typeface="Times New Roman" panose="02020603050405020304" pitchFamily="18" charset="0"/>
          </a:defRPr>
        </a:defPPr>
      </a:lstStyle>
    </a:spDef>
    <a:lnDef>
      <a:spPr bwMode="auto">
        <a:xfrm>
          <a:off x="0" y="0"/>
          <a:ext cx="1" cy="1"/>
        </a:xfrm>
        <a:custGeom>
          <a:avLst/>
          <a:gdLst/>
          <a:ahLst/>
          <a:cxnLst/>
          <a:rect l="0" t="0" r="0" b="0"/>
          <a:pathLst/>
        </a:custGeom>
        <a:solidFill>
          <a:srgbClr val="00CCFF"/>
        </a:solidFill>
        <a:ln w="12700" cap="flat" cmpd="sng" algn="ctr">
          <a:solidFill>
            <a:schemeClr val="tx1"/>
          </a:solidFill>
          <a:prstDash val="solid"/>
          <a:round/>
          <a:headEnd type="none" w="med" len="med"/>
          <a:tailEnd type="triangl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342900" marR="0" indent="-342900" algn="l" defTabSz="914400" rtl="0" eaLnBrk="1" fontAlgn="base" latinLnBrk="0" hangingPunct="1">
          <a:lnSpc>
            <a:spcPct val="100000"/>
          </a:lnSpc>
          <a:spcBef>
            <a:spcPct val="20000"/>
          </a:spcBef>
          <a:spcAft>
            <a:spcPct val="0"/>
          </a:spcAft>
          <a:buClrTx/>
          <a:buSzTx/>
          <a:buFontTx/>
          <a:buChar char="•"/>
          <a:tabLst/>
          <a:defRPr kumimoji="0" lang="en-US" altLang="en-US" sz="2400" b="0" i="0" u="none" strike="noStrike" cap="none" normalizeH="0" baseline="0" smtClean="0">
            <a:ln>
              <a:noFill/>
            </a:ln>
            <a:solidFill>
              <a:schemeClr val="tx1"/>
            </a:solidFill>
            <a:effectLst/>
            <a:latin typeface="Times New Roman" panose="02020603050405020304" pitchFamily="18" charset="0"/>
          </a:defRPr>
        </a:defPPr>
      </a:lstStyle>
    </a:lnDef>
  </a:objectDefaults>
  <a:extraClrSchemeLst>
    <a:extraClrScheme>
      <a:clrScheme name="agoel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agoel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agoel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agoel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agoel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agoel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agoel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
      <a:clrScheme name="agoel 8">
        <a:dk1>
          <a:srgbClr val="000000"/>
        </a:dk1>
        <a:lt1>
          <a:srgbClr val="C0C0C0"/>
        </a:lt1>
        <a:dk2>
          <a:srgbClr val="FF0000"/>
        </a:dk2>
        <a:lt2>
          <a:srgbClr val="777777"/>
        </a:lt2>
        <a:accent1>
          <a:srgbClr val="3399FF"/>
        </a:accent1>
        <a:accent2>
          <a:srgbClr val="C0C0C0"/>
        </a:accent2>
        <a:accent3>
          <a:srgbClr val="DCDCDC"/>
        </a:accent3>
        <a:accent4>
          <a:srgbClr val="000000"/>
        </a:accent4>
        <a:accent5>
          <a:srgbClr val="ADCAFF"/>
        </a:accent5>
        <a:accent6>
          <a:srgbClr val="AEAEAE"/>
        </a:accent6>
        <a:hlink>
          <a:srgbClr val="CC00CC"/>
        </a:hlink>
        <a:folHlink>
          <a:srgbClr val="B2B2B2"/>
        </a:folHlink>
      </a:clrScheme>
      <a:clrMap bg1="lt1" tx1="dk1" bg2="lt2" tx2="dk2" accent1="accent1" accent2="accent2" accent3="accent3" accent4="accent4" accent5="accent5" accent6="accent6" hlink="hlink" folHlink="folHlink"/>
    </a:extraClrScheme>
    <a:extraClrScheme>
      <a:clrScheme name="agoel 9">
        <a:dk1>
          <a:srgbClr val="000000"/>
        </a:dk1>
        <a:lt1>
          <a:srgbClr val="C0C0C0"/>
        </a:lt1>
        <a:dk2>
          <a:srgbClr val="000099"/>
        </a:dk2>
        <a:lt2>
          <a:srgbClr val="777777"/>
        </a:lt2>
        <a:accent1>
          <a:srgbClr val="3399FF"/>
        </a:accent1>
        <a:accent2>
          <a:srgbClr val="C0C0C0"/>
        </a:accent2>
        <a:accent3>
          <a:srgbClr val="DCDCDC"/>
        </a:accent3>
        <a:accent4>
          <a:srgbClr val="000000"/>
        </a:accent4>
        <a:accent5>
          <a:srgbClr val="ADCAFF"/>
        </a:accent5>
        <a:accent6>
          <a:srgbClr val="AEAEAE"/>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C:\WINDOWS\Application Data\Microsoft\Templates\agoel.pot</Template>
  <TotalTime>6964</TotalTime>
  <Words>2661</Words>
  <Application>Microsoft Office PowerPoint</Application>
  <PresentationFormat>On-screen Show (4:3)</PresentationFormat>
  <Paragraphs>354</Paragraphs>
  <Slides>29</Slides>
  <Notes>28</Notes>
  <HiddenSlides>0</HiddenSlides>
  <MMClips>0</MMClips>
  <ScaleCrop>false</ScaleCrop>
  <HeadingPairs>
    <vt:vector size="8" baseType="variant">
      <vt:variant>
        <vt:lpstr>Fonts Used</vt:lpstr>
      </vt:variant>
      <vt:variant>
        <vt:i4>4</vt:i4>
      </vt:variant>
      <vt:variant>
        <vt:lpstr>Theme</vt:lpstr>
      </vt:variant>
      <vt:variant>
        <vt:i4>1</vt:i4>
      </vt:variant>
      <vt:variant>
        <vt:lpstr>Embedded OLE Servers</vt:lpstr>
      </vt:variant>
      <vt:variant>
        <vt:i4>4</vt:i4>
      </vt:variant>
      <vt:variant>
        <vt:lpstr>Slide Titles</vt:lpstr>
      </vt:variant>
      <vt:variant>
        <vt:i4>29</vt:i4>
      </vt:variant>
    </vt:vector>
  </HeadingPairs>
  <TitlesOfParts>
    <vt:vector size="38" baseType="lpstr">
      <vt:lpstr>Times New Roman</vt:lpstr>
      <vt:lpstr>cmsy10</vt:lpstr>
      <vt:lpstr>Symbol</vt:lpstr>
      <vt:lpstr>Arial</vt:lpstr>
      <vt:lpstr>agoel</vt:lpstr>
      <vt:lpstr>Microsoft Equation 3.0</vt:lpstr>
      <vt:lpstr>Microsoft Equation</vt:lpstr>
      <vt:lpstr>MathType 4.0 Equation</vt:lpstr>
      <vt:lpstr>Bitmap Image</vt:lpstr>
      <vt:lpstr>Fairness and Majorization</vt:lpstr>
      <vt:lpstr>Plan for today</vt:lpstr>
      <vt:lpstr>Part I: Envy free division of rent</vt:lpstr>
      <vt:lpstr>Part I: Envy free division of rent</vt:lpstr>
      <vt:lpstr>Part I: Discussion Points</vt:lpstr>
      <vt:lpstr>PowerPoint Presentation</vt:lpstr>
      <vt:lpstr>Part II : Bandwidth allocation Example</vt:lpstr>
      <vt:lpstr>Primal-Dual approach to resource allocation</vt:lpstr>
      <vt:lpstr>Some perspective</vt:lpstr>
      <vt:lpstr>Example: utility maximization</vt:lpstr>
      <vt:lpstr>Example: TCP as implicit primal-dual</vt:lpstr>
      <vt:lpstr>Which utility function to maximize?</vt:lpstr>
      <vt:lpstr>Example</vt:lpstr>
      <vt:lpstr>Another example</vt:lpstr>
      <vt:lpstr>Goal: simultaneous optimization</vt:lpstr>
      <vt:lpstr>Why simultaneous optimization?</vt:lpstr>
      <vt:lpstr>Background: Majorization</vt:lpstr>
      <vt:lpstr>Majorization</vt:lpstr>
      <vt:lpstr>Approximate majorization</vt:lpstr>
      <vt:lpstr>Approximate majorization: Examples</vt:lpstr>
      <vt:lpstr>Why approximate majorization?</vt:lpstr>
      <vt:lpstr>Proof of Theorem 1</vt:lpstr>
      <vt:lpstr>Existence</vt:lpstr>
      <vt:lpstr>Definitions</vt:lpstr>
      <vt:lpstr>Existence of small a*</vt:lpstr>
      <vt:lpstr>Example</vt:lpstr>
      <vt:lpstr>Finding a* given linear constraints</vt:lpstr>
      <vt:lpstr>Tractability</vt:lpstr>
      <vt:lpstr>History</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Ashish Goel</dc:creator>
  <cp:lastModifiedBy>Ashish Goel</cp:lastModifiedBy>
  <cp:revision>2840</cp:revision>
  <dcterms:created xsi:type="dcterms:W3CDTF">2009-04-22T19:24:48Z</dcterms:created>
  <dcterms:modified xsi:type="dcterms:W3CDTF">2020-03-10T05:13:02Z</dcterms:modified>
</cp:coreProperties>
</file>