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4"/>
  </p:notesMasterIdLst>
  <p:sldIdLst>
    <p:sldId id="365" r:id="rId2"/>
    <p:sldId id="366" r:id="rId3"/>
    <p:sldId id="367" r:id="rId4"/>
    <p:sldId id="368" r:id="rId5"/>
    <p:sldId id="402" r:id="rId6"/>
    <p:sldId id="369" r:id="rId7"/>
    <p:sldId id="370" r:id="rId8"/>
    <p:sldId id="371" r:id="rId9"/>
    <p:sldId id="374" r:id="rId10"/>
    <p:sldId id="373" r:id="rId11"/>
    <p:sldId id="405" r:id="rId12"/>
    <p:sldId id="376" r:id="rId13"/>
    <p:sldId id="375" r:id="rId14"/>
    <p:sldId id="377" r:id="rId15"/>
    <p:sldId id="378" r:id="rId16"/>
    <p:sldId id="379" r:id="rId17"/>
    <p:sldId id="380" r:id="rId18"/>
    <p:sldId id="390" r:id="rId19"/>
    <p:sldId id="391" r:id="rId20"/>
    <p:sldId id="387" r:id="rId21"/>
    <p:sldId id="396" r:id="rId22"/>
    <p:sldId id="398" r:id="rId23"/>
    <p:sldId id="397" r:id="rId24"/>
    <p:sldId id="399" r:id="rId25"/>
    <p:sldId id="400" r:id="rId26"/>
    <p:sldId id="401" r:id="rId27"/>
    <p:sldId id="395" r:id="rId28"/>
    <p:sldId id="392" r:id="rId29"/>
    <p:sldId id="393" r:id="rId30"/>
    <p:sldId id="385" r:id="rId31"/>
    <p:sldId id="257" r:id="rId32"/>
    <p:sldId id="266" r:id="rId33"/>
    <p:sldId id="334" r:id="rId34"/>
    <p:sldId id="345" r:id="rId35"/>
    <p:sldId id="346" r:id="rId36"/>
    <p:sldId id="333" r:id="rId37"/>
    <p:sldId id="349" r:id="rId38"/>
    <p:sldId id="350" r:id="rId39"/>
    <p:sldId id="343" r:id="rId40"/>
    <p:sldId id="362" r:id="rId41"/>
    <p:sldId id="258" r:id="rId42"/>
    <p:sldId id="265" r:id="rId43"/>
    <p:sldId id="263" r:id="rId44"/>
    <p:sldId id="264" r:id="rId45"/>
    <p:sldId id="352" r:id="rId46"/>
    <p:sldId id="351" r:id="rId47"/>
    <p:sldId id="342" r:id="rId48"/>
    <p:sldId id="332" r:id="rId49"/>
    <p:sldId id="260" r:id="rId50"/>
    <p:sldId id="361" r:id="rId51"/>
    <p:sldId id="348" r:id="rId52"/>
    <p:sldId id="261" r:id="rId53"/>
    <p:sldId id="388" r:id="rId54"/>
    <p:sldId id="347" r:id="rId55"/>
    <p:sldId id="364" r:id="rId56"/>
    <p:sldId id="363" r:id="rId57"/>
    <p:sldId id="353" r:id="rId58"/>
    <p:sldId id="354" r:id="rId59"/>
    <p:sldId id="394" r:id="rId60"/>
    <p:sldId id="267" r:id="rId61"/>
    <p:sldId id="268" r:id="rId62"/>
    <p:sldId id="329" r:id="rId63"/>
    <p:sldId id="355" r:id="rId64"/>
    <p:sldId id="356" r:id="rId65"/>
    <p:sldId id="269" r:id="rId66"/>
    <p:sldId id="280" r:id="rId67"/>
    <p:sldId id="281" r:id="rId68"/>
    <p:sldId id="282" r:id="rId69"/>
    <p:sldId id="283" r:id="rId70"/>
    <p:sldId id="284" r:id="rId71"/>
    <p:sldId id="285" r:id="rId72"/>
    <p:sldId id="286" r:id="rId73"/>
    <p:sldId id="287" r:id="rId74"/>
    <p:sldId id="288" r:id="rId75"/>
    <p:sldId id="289" r:id="rId76"/>
    <p:sldId id="290" r:id="rId77"/>
    <p:sldId id="291" r:id="rId78"/>
    <p:sldId id="292" r:id="rId79"/>
    <p:sldId id="293" r:id="rId80"/>
    <p:sldId id="294" r:id="rId81"/>
    <p:sldId id="295" r:id="rId82"/>
    <p:sldId id="296" r:id="rId83"/>
    <p:sldId id="327" r:id="rId84"/>
    <p:sldId id="328" r:id="rId85"/>
    <p:sldId id="331" r:id="rId86"/>
    <p:sldId id="359" r:id="rId87"/>
    <p:sldId id="300" r:id="rId88"/>
    <p:sldId id="301" r:id="rId89"/>
    <p:sldId id="302" r:id="rId90"/>
    <p:sldId id="303" r:id="rId91"/>
    <p:sldId id="304" r:id="rId92"/>
    <p:sldId id="305" r:id="rId93"/>
    <p:sldId id="306" r:id="rId94"/>
    <p:sldId id="307" r:id="rId95"/>
    <p:sldId id="308" r:id="rId96"/>
    <p:sldId id="309" r:id="rId97"/>
    <p:sldId id="310" r:id="rId98"/>
    <p:sldId id="311" r:id="rId99"/>
    <p:sldId id="312" r:id="rId100"/>
    <p:sldId id="313" r:id="rId101"/>
    <p:sldId id="314" r:id="rId102"/>
    <p:sldId id="315" r:id="rId103"/>
    <p:sldId id="316" r:id="rId104"/>
    <p:sldId id="317" r:id="rId105"/>
    <p:sldId id="318" r:id="rId106"/>
    <p:sldId id="319" r:id="rId107"/>
    <p:sldId id="320" r:id="rId108"/>
    <p:sldId id="357" r:id="rId109"/>
    <p:sldId id="322" r:id="rId110"/>
    <p:sldId id="330" r:id="rId111"/>
    <p:sldId id="336" r:id="rId112"/>
    <p:sldId id="340" r:id="rId113"/>
    <p:sldId id="341" r:id="rId114"/>
    <p:sldId id="337" r:id="rId115"/>
    <p:sldId id="381" r:id="rId116"/>
    <p:sldId id="382" r:id="rId117"/>
    <p:sldId id="383" r:id="rId118"/>
    <p:sldId id="384" r:id="rId119"/>
    <p:sldId id="403" r:id="rId120"/>
    <p:sldId id="404" r:id="rId121"/>
    <p:sldId id="338" r:id="rId122"/>
    <p:sldId id="339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AEAEA"/>
    <a:srgbClr val="000000"/>
    <a:srgbClr val="DCE6F2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90989331978664"/>
          <c:y val="2.4722134733158357E-2"/>
          <c:w val="0.58182128947591227"/>
          <c:h val="0.96194453193350826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590E4-2B21-4288-A3B4-A918463F5AD8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0EA44-DE3B-43B0-95B8-5C97983D9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E03E5A-EFC7-7E47-A918-55C394EB43B0}" type="slidenum">
              <a:rPr lang="en-US"/>
              <a:pPr/>
              <a:t>7</a:t>
            </a:fld>
            <a:endParaRPr lang="en-US"/>
          </a:p>
        </p:txBody>
      </p:sp>
      <p:sp>
        <p:nvSpPr>
          <p:cNvPr id="4567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E63F61-1D99-7C42-B6D2-FFF0FC784266}" type="slidenum">
              <a:rPr lang="en-US"/>
              <a:pPr/>
              <a:t>8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5984A3-FB31-2D4F-8013-30502DE8C523}" type="slidenum">
              <a:rPr lang="en-US"/>
              <a:pPr/>
              <a:t>13</a:t>
            </a:fld>
            <a:endParaRPr lang="en-US"/>
          </a:p>
        </p:txBody>
      </p:sp>
      <p:sp>
        <p:nvSpPr>
          <p:cNvPr id="525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14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ED4C2-B461-B147-AF77-FEF4CFE59A06}" type="slidenum">
              <a:rPr lang="en-US"/>
              <a:pPr/>
              <a:t>86</a:t>
            </a:fld>
            <a:endParaRPr lang="en-US"/>
          </a:p>
        </p:txBody>
      </p:sp>
      <p:sp>
        <p:nvSpPr>
          <p:cNvPr id="619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112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113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119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120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C7D37-D92C-0D48-9DBD-407E1F3838C8}" type="slidenum">
              <a:rPr lang="en-US"/>
              <a:pPr/>
              <a:t>121</a:t>
            </a:fld>
            <a:endParaRPr lang="en-US"/>
          </a:p>
        </p:txBody>
      </p:sp>
      <p:sp>
        <p:nvSpPr>
          <p:cNvPr id="450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C7D37-D92C-0D48-9DBD-407E1F3838C8}" type="slidenum">
              <a:rPr lang="en-US"/>
              <a:pPr/>
              <a:t>122</a:t>
            </a:fld>
            <a:endParaRPr lang="en-US"/>
          </a:p>
        </p:txBody>
      </p:sp>
      <p:sp>
        <p:nvSpPr>
          <p:cNvPr id="450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4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2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7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1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0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2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1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3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2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8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13144-8900-45C0-B7C1-0C0131797362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s221.stanford.ed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s221-sum1213-staff@lists.stanford.edu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vimeo.com/65042779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orderschess.org/KnightTour.htm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rochester.edu/~kautz/Mazes/search/applet.html" TargetMode="Externa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Chris\University\Teaching\cs221\WWW\slides\img\wa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821" y="-1"/>
            <a:ext cx="9391552" cy="684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CS221: Introduction to Artificial Intelligence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02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1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3048000"/>
            <a:ext cx="57586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hlinkClick r:id="rId2"/>
              </a:rPr>
              <a:t>http://cs221.stanford.edu/</a:t>
            </a:r>
            <a:endParaRPr lang="en-US" sz="4000" dirty="0"/>
          </a:p>
        </p:txBody>
      </p:sp>
      <p:sp>
        <p:nvSpPr>
          <p:cNvPr id="7" name="Right Arrow 6"/>
          <p:cNvSpPr/>
          <p:nvPr/>
        </p:nvSpPr>
        <p:spPr>
          <a:xfrm rot="2760181">
            <a:off x="1003163" y="1666277"/>
            <a:ext cx="1466542" cy="1479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5523020">
            <a:off x="3898675" y="4086430"/>
            <a:ext cx="1466542" cy="1479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7391163">
            <a:off x="6089221" y="1643504"/>
            <a:ext cx="1466542" cy="1479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3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.pimpmyspace.org/pimp/1/fb/fb8ed944b1b66bab96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8656"/>
            <a:ext cx="5181600" cy="51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Candy Policy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0658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24152"/>
            <a:ext cx="6967249" cy="5910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 Staff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34323" y="2743200"/>
            <a:ext cx="3392055" cy="575223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Get to know us!</a:t>
            </a:r>
            <a:endParaRPr lang="en-US" sz="2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1094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Right Course?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2397" y="1828800"/>
            <a:ext cx="7378045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/>
              <a:t>Maths</a:t>
            </a:r>
            <a:r>
              <a:rPr lang="en-US" sz="4800" dirty="0" smtClean="0"/>
              <a:t> of Computing (CS103)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1882060" y="3208413"/>
            <a:ext cx="561871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/>
              <a:t>Programming (CS106)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3249518" y="4588026"/>
            <a:ext cx="288380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/>
              <a:t>Probability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1534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123950"/>
            <a:ext cx="713422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Summertime?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1938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763" name="Rectangle 83"/>
          <p:cNvSpPr>
            <a:spLocks noGrp="1" noChangeAspect="1" noChangeArrowheads="1"/>
          </p:cNvSpPr>
          <p:nvPr>
            <p:ph idx="1"/>
          </p:nvPr>
        </p:nvSpPr>
        <p:spPr>
          <a:xfrm>
            <a:off x="981364" y="2057400"/>
            <a:ext cx="8153400" cy="5308600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dirty="0" smtClean="0">
                <a:solidFill>
                  <a:schemeClr val="tx1"/>
                </a:solidFill>
              </a:rPr>
              <a:t>Due </a:t>
            </a:r>
            <a:r>
              <a:rPr lang="en-US" dirty="0">
                <a:solidFill>
                  <a:schemeClr val="tx1"/>
                </a:solidFill>
              </a:rPr>
              <a:t>at </a:t>
            </a:r>
            <a:r>
              <a:rPr lang="en-US" dirty="0" smtClean="0">
                <a:solidFill>
                  <a:schemeClr val="tx1"/>
                </a:solidFill>
              </a:rPr>
              <a:t>11:59P.M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en-US" dirty="0" smtClean="0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</a:pPr>
            <a:endParaRPr lang="en-US" sz="1000" dirty="0" smtClean="0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dirty="0" smtClean="0">
                <a:solidFill>
                  <a:schemeClr val="tx1"/>
                </a:solidFill>
              </a:rPr>
              <a:t>Three free “late </a:t>
            </a:r>
            <a:r>
              <a:rPr lang="en-US" dirty="0">
                <a:solidFill>
                  <a:schemeClr val="tx1"/>
                </a:solidFill>
              </a:rPr>
              <a:t>days” </a:t>
            </a:r>
            <a:endParaRPr lang="en-US" dirty="0" smtClean="0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</a:pPr>
            <a:endParaRPr lang="en-US" sz="1000" dirty="0" smtClean="0">
              <a:solidFill>
                <a:schemeClr val="tx1"/>
              </a:solidFill>
            </a:endParaRPr>
          </a:p>
          <a:p>
            <a:pPr algn="just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dirty="0" smtClean="0">
                <a:solidFill>
                  <a:schemeClr val="tx1"/>
                </a:solidFill>
              </a:rPr>
              <a:t>Extensions approved by </a:t>
            </a:r>
            <a:r>
              <a:rPr lang="en-US" dirty="0" smtClean="0">
                <a:solidFill>
                  <a:schemeClr val="tx1"/>
                </a:solidFill>
              </a:rPr>
              <a:t>Chris.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Due Dates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0078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7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450850" y="1168400"/>
            <a:ext cx="8153400" cy="889000"/>
          </a:xfrm>
          <a:noFill/>
          <a:ln/>
        </p:spPr>
        <p:txBody>
          <a:bodyPr/>
          <a:lstStyle/>
          <a:p>
            <a:pPr marL="0" indent="0" algn="just">
              <a:lnSpc>
                <a:spcPct val="85000"/>
              </a:lnSpc>
              <a:spcBef>
                <a:spcPct val="0"/>
              </a:spcBef>
              <a:spcAft>
                <a:spcPct val="20000"/>
              </a:spcAft>
              <a:buNone/>
            </a:pPr>
            <a:r>
              <a:rPr lang="en-US" sz="2400" dirty="0" smtClean="0"/>
              <a:t>Homework and problem set </a:t>
            </a:r>
            <a:r>
              <a:rPr lang="en-US" sz="2400" dirty="0"/>
              <a:t>grades for the assignments use the following scale:</a:t>
            </a:r>
          </a:p>
        </p:txBody>
      </p:sp>
      <p:grpSp>
        <p:nvGrpSpPr>
          <p:cNvPr id="492580" name="Group 36"/>
          <p:cNvGrpSpPr>
            <a:grpSpLocks/>
          </p:cNvGrpSpPr>
          <p:nvPr/>
        </p:nvGrpSpPr>
        <p:grpSpPr bwMode="auto">
          <a:xfrm>
            <a:off x="1295400" y="3200400"/>
            <a:ext cx="7162800" cy="457200"/>
            <a:chOff x="816" y="2016"/>
            <a:chExt cx="4512" cy="288"/>
          </a:xfrm>
        </p:grpSpPr>
        <p:grpSp>
          <p:nvGrpSpPr>
            <p:cNvPr id="492560" name="Group 16"/>
            <p:cNvGrpSpPr>
              <a:grpSpLocks/>
            </p:cNvGrpSpPr>
            <p:nvPr/>
          </p:nvGrpSpPr>
          <p:grpSpPr bwMode="auto">
            <a:xfrm>
              <a:off x="816" y="2099"/>
              <a:ext cx="379" cy="155"/>
              <a:chOff x="816" y="2151"/>
              <a:chExt cx="379" cy="155"/>
            </a:xfrm>
          </p:grpSpPr>
          <p:pic>
            <p:nvPicPr>
              <p:cNvPr id="492551" name="Picture 7" descr="check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16" y="2151"/>
                <a:ext cx="190" cy="153"/>
              </a:xfrm>
              <a:prstGeom prst="rect">
                <a:avLst/>
              </a:prstGeom>
              <a:noFill/>
            </p:spPr>
          </p:pic>
          <p:pic>
            <p:nvPicPr>
              <p:cNvPr id="492556" name="Picture 12" descr="plus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40" y="2151"/>
                <a:ext cx="155" cy="155"/>
              </a:xfrm>
              <a:prstGeom prst="rect">
                <a:avLst/>
              </a:prstGeom>
              <a:noFill/>
            </p:spPr>
          </p:pic>
        </p:grpSp>
        <p:sp>
          <p:nvSpPr>
            <p:cNvPr id="492571" name="Text Box 27"/>
            <p:cNvSpPr txBox="1">
              <a:spLocks noChangeArrowheads="1"/>
            </p:cNvSpPr>
            <p:nvPr/>
          </p:nvSpPr>
          <p:spPr bwMode="auto">
            <a:xfrm>
              <a:off x="1440" y="2016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Satisfies all requirements of the assignment.</a:t>
              </a:r>
            </a:p>
          </p:txBody>
        </p:sp>
      </p:grpSp>
      <p:grpSp>
        <p:nvGrpSpPr>
          <p:cNvPr id="492581" name="Group 37"/>
          <p:cNvGrpSpPr>
            <a:grpSpLocks/>
          </p:cNvGrpSpPr>
          <p:nvPr/>
        </p:nvGrpSpPr>
        <p:grpSpPr bwMode="auto">
          <a:xfrm>
            <a:off x="1295400" y="3733800"/>
            <a:ext cx="7543800" cy="457200"/>
            <a:chOff x="816" y="2352"/>
            <a:chExt cx="4752" cy="288"/>
          </a:xfrm>
        </p:grpSpPr>
        <p:pic>
          <p:nvPicPr>
            <p:cNvPr id="492554" name="Picture 10" descr="check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16" y="2432"/>
              <a:ext cx="190" cy="153"/>
            </a:xfrm>
            <a:prstGeom prst="rect">
              <a:avLst/>
            </a:prstGeom>
            <a:noFill/>
          </p:spPr>
        </p:pic>
        <p:sp>
          <p:nvSpPr>
            <p:cNvPr id="492572" name="Text Box 28"/>
            <p:cNvSpPr txBox="1">
              <a:spLocks noChangeArrowheads="1"/>
            </p:cNvSpPr>
            <p:nvPr/>
          </p:nvSpPr>
          <p:spPr bwMode="auto">
            <a:xfrm>
              <a:off x="1440" y="2352"/>
              <a:ext cx="41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Meets most requirements, but with some problems.</a:t>
              </a:r>
            </a:p>
          </p:txBody>
        </p:sp>
      </p:grpSp>
      <p:grpSp>
        <p:nvGrpSpPr>
          <p:cNvPr id="492582" name="Group 38"/>
          <p:cNvGrpSpPr>
            <a:grpSpLocks/>
          </p:cNvGrpSpPr>
          <p:nvPr/>
        </p:nvGrpSpPr>
        <p:grpSpPr bwMode="auto">
          <a:xfrm>
            <a:off x="1295400" y="4267200"/>
            <a:ext cx="7162800" cy="457200"/>
            <a:chOff x="816" y="2688"/>
            <a:chExt cx="4512" cy="288"/>
          </a:xfrm>
        </p:grpSpPr>
        <p:grpSp>
          <p:nvGrpSpPr>
            <p:cNvPr id="492561" name="Group 17"/>
            <p:cNvGrpSpPr>
              <a:grpSpLocks/>
            </p:cNvGrpSpPr>
            <p:nvPr/>
          </p:nvGrpSpPr>
          <p:grpSpPr bwMode="auto">
            <a:xfrm>
              <a:off x="816" y="2772"/>
              <a:ext cx="374" cy="153"/>
              <a:chOff x="816" y="2553"/>
              <a:chExt cx="374" cy="153"/>
            </a:xfrm>
          </p:grpSpPr>
          <p:pic>
            <p:nvPicPr>
              <p:cNvPr id="492555" name="Picture 11" descr="check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16" y="2553"/>
                <a:ext cx="190" cy="153"/>
              </a:xfrm>
              <a:prstGeom prst="rect">
                <a:avLst/>
              </a:prstGeom>
              <a:noFill/>
            </p:spPr>
          </p:pic>
          <p:pic>
            <p:nvPicPr>
              <p:cNvPr id="492559" name="Picture 15" descr="minus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040" y="2609"/>
                <a:ext cx="150" cy="39"/>
              </a:xfrm>
              <a:prstGeom prst="rect">
                <a:avLst/>
              </a:prstGeom>
              <a:noFill/>
            </p:spPr>
          </p:pic>
        </p:grpSp>
        <p:sp>
          <p:nvSpPr>
            <p:cNvPr id="492573" name="Text Box 29"/>
            <p:cNvSpPr txBox="1">
              <a:spLocks noChangeArrowheads="1"/>
            </p:cNvSpPr>
            <p:nvPr/>
          </p:nvSpPr>
          <p:spPr bwMode="auto">
            <a:xfrm>
              <a:off x="1440" y="2688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Has more </a:t>
              </a:r>
              <a:r>
                <a:rPr lang="en-US" dirty="0"/>
                <a:t>serious problems.</a:t>
              </a:r>
            </a:p>
          </p:txBody>
        </p:sp>
      </p:grpSp>
      <p:grpSp>
        <p:nvGrpSpPr>
          <p:cNvPr id="492583" name="Group 39"/>
          <p:cNvGrpSpPr>
            <a:grpSpLocks/>
          </p:cNvGrpSpPr>
          <p:nvPr/>
        </p:nvGrpSpPr>
        <p:grpSpPr bwMode="auto">
          <a:xfrm>
            <a:off x="1295400" y="4800600"/>
            <a:ext cx="7162800" cy="457200"/>
            <a:chOff x="816" y="3024"/>
            <a:chExt cx="4512" cy="288"/>
          </a:xfrm>
        </p:grpSpPr>
        <p:pic>
          <p:nvPicPr>
            <p:cNvPr id="492562" name="Picture 18" descr="minu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16" y="3151"/>
              <a:ext cx="150" cy="39"/>
            </a:xfrm>
            <a:prstGeom prst="rect">
              <a:avLst/>
            </a:prstGeom>
            <a:noFill/>
          </p:spPr>
        </p:pic>
        <p:sp>
          <p:nvSpPr>
            <p:cNvPr id="492574" name="Text Box 30"/>
            <p:cNvSpPr txBox="1">
              <a:spLocks noChangeArrowheads="1"/>
            </p:cNvSpPr>
            <p:nvPr/>
          </p:nvSpPr>
          <p:spPr bwMode="auto">
            <a:xfrm>
              <a:off x="1440" y="3024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Is even </a:t>
              </a:r>
              <a:r>
                <a:rPr lang="en-US" dirty="0"/>
                <a:t>worse than that.</a:t>
              </a:r>
            </a:p>
          </p:txBody>
        </p:sp>
      </p:grpSp>
      <p:grpSp>
        <p:nvGrpSpPr>
          <p:cNvPr id="492584" name="Group 40"/>
          <p:cNvGrpSpPr>
            <a:grpSpLocks/>
          </p:cNvGrpSpPr>
          <p:nvPr/>
        </p:nvGrpSpPr>
        <p:grpSpPr bwMode="auto">
          <a:xfrm>
            <a:off x="1295400" y="5334000"/>
            <a:ext cx="7162800" cy="457200"/>
            <a:chOff x="816" y="3360"/>
            <a:chExt cx="4512" cy="288"/>
          </a:xfrm>
        </p:grpSpPr>
        <p:grpSp>
          <p:nvGrpSpPr>
            <p:cNvPr id="492569" name="Group 25"/>
            <p:cNvGrpSpPr>
              <a:grpSpLocks/>
            </p:cNvGrpSpPr>
            <p:nvPr/>
          </p:nvGrpSpPr>
          <p:grpSpPr bwMode="auto">
            <a:xfrm>
              <a:off x="816" y="3481"/>
              <a:ext cx="336" cy="39"/>
              <a:chOff x="816" y="3216"/>
              <a:chExt cx="336" cy="39"/>
            </a:xfrm>
          </p:grpSpPr>
          <p:pic>
            <p:nvPicPr>
              <p:cNvPr id="492563" name="Picture 19" descr="minus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16" y="3216"/>
                <a:ext cx="150" cy="39"/>
              </a:xfrm>
              <a:prstGeom prst="rect">
                <a:avLst/>
              </a:prstGeom>
              <a:noFill/>
            </p:spPr>
          </p:pic>
          <p:pic>
            <p:nvPicPr>
              <p:cNvPr id="492564" name="Picture 20" descr="minus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002" y="3216"/>
                <a:ext cx="150" cy="39"/>
              </a:xfrm>
              <a:prstGeom prst="rect">
                <a:avLst/>
              </a:prstGeom>
              <a:noFill/>
            </p:spPr>
          </p:pic>
        </p:grpSp>
        <p:sp>
          <p:nvSpPr>
            <p:cNvPr id="492575" name="Text Box 31"/>
            <p:cNvSpPr txBox="1">
              <a:spLocks noChangeArrowheads="1"/>
            </p:cNvSpPr>
            <p:nvPr/>
          </p:nvSpPr>
          <p:spPr bwMode="auto">
            <a:xfrm>
              <a:off x="1440" y="3360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Why did you turn this in?</a:t>
              </a:r>
            </a:p>
          </p:txBody>
        </p:sp>
      </p:grpSp>
      <p:grpSp>
        <p:nvGrpSpPr>
          <p:cNvPr id="492579" name="Group 35"/>
          <p:cNvGrpSpPr>
            <a:grpSpLocks/>
          </p:cNvGrpSpPr>
          <p:nvPr/>
        </p:nvGrpSpPr>
        <p:grpSpPr bwMode="auto">
          <a:xfrm>
            <a:off x="1295400" y="2667000"/>
            <a:ext cx="7162800" cy="457200"/>
            <a:chOff x="816" y="1680"/>
            <a:chExt cx="4512" cy="288"/>
          </a:xfrm>
        </p:grpSpPr>
        <p:pic>
          <p:nvPicPr>
            <p:cNvPr id="492565" name="Picture 21" descr="plu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16" y="1749"/>
              <a:ext cx="155" cy="155"/>
            </a:xfrm>
            <a:prstGeom prst="rect">
              <a:avLst/>
            </a:prstGeom>
            <a:noFill/>
          </p:spPr>
        </p:pic>
        <p:sp>
          <p:nvSpPr>
            <p:cNvPr id="492576" name="Text Box 32"/>
            <p:cNvSpPr txBox="1">
              <a:spLocks noChangeArrowheads="1"/>
            </p:cNvSpPr>
            <p:nvPr/>
          </p:nvSpPr>
          <p:spPr bwMode="auto">
            <a:xfrm>
              <a:off x="1440" y="1680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Exceeds requirements.</a:t>
              </a:r>
            </a:p>
          </p:txBody>
        </p:sp>
      </p:grpSp>
      <p:grpSp>
        <p:nvGrpSpPr>
          <p:cNvPr id="492578" name="Group 34"/>
          <p:cNvGrpSpPr>
            <a:grpSpLocks/>
          </p:cNvGrpSpPr>
          <p:nvPr/>
        </p:nvGrpSpPr>
        <p:grpSpPr bwMode="auto">
          <a:xfrm>
            <a:off x="1295400" y="2133600"/>
            <a:ext cx="7162800" cy="457200"/>
            <a:chOff x="816" y="1344"/>
            <a:chExt cx="4512" cy="288"/>
          </a:xfrm>
        </p:grpSpPr>
        <p:grpSp>
          <p:nvGrpSpPr>
            <p:cNvPr id="492570" name="Group 26"/>
            <p:cNvGrpSpPr>
              <a:grpSpLocks/>
            </p:cNvGrpSpPr>
            <p:nvPr/>
          </p:nvGrpSpPr>
          <p:grpSpPr bwMode="auto">
            <a:xfrm>
              <a:off x="816" y="1416"/>
              <a:ext cx="347" cy="155"/>
              <a:chOff x="816" y="1392"/>
              <a:chExt cx="347" cy="155"/>
            </a:xfrm>
          </p:grpSpPr>
          <p:pic>
            <p:nvPicPr>
              <p:cNvPr id="492566" name="Picture 22" descr="plus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16" y="1392"/>
                <a:ext cx="155" cy="155"/>
              </a:xfrm>
              <a:prstGeom prst="rect">
                <a:avLst/>
              </a:prstGeom>
              <a:noFill/>
            </p:spPr>
          </p:pic>
          <p:pic>
            <p:nvPicPr>
              <p:cNvPr id="492567" name="Picture 23" descr="plus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08" y="1392"/>
                <a:ext cx="155" cy="155"/>
              </a:xfrm>
              <a:prstGeom prst="rect">
                <a:avLst/>
              </a:prstGeom>
              <a:noFill/>
            </p:spPr>
          </p:pic>
        </p:grpSp>
        <p:sp>
          <p:nvSpPr>
            <p:cNvPr id="492577" name="Text Box 33"/>
            <p:cNvSpPr txBox="1">
              <a:spLocks noChangeArrowheads="1"/>
            </p:cNvSpPr>
            <p:nvPr/>
          </p:nvSpPr>
          <p:spPr bwMode="auto">
            <a:xfrm>
              <a:off x="1440" y="1344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A submission so good it “makes you weep.”</a:t>
              </a:r>
            </a:p>
          </p:txBody>
        </p:sp>
      </p:grp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Grading Scale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768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19538"/>
              </p:ext>
            </p:extLst>
          </p:nvPr>
        </p:nvGraphicFramePr>
        <p:xfrm>
          <a:off x="-304800" y="914400"/>
          <a:ext cx="94488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Grade Breakdown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4098" name="Picture 2" descr="C:\Users\Chris\Downloads\oim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822196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00800" y="1447800"/>
            <a:ext cx="2209800" cy="160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4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C:\Users\Chris\University\Teaching\cs221\WWW\slides\img\officeHou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25544"/>
            <a:ext cx="7821639" cy="542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D412-3627-4C73-8A3C-4C06A57700B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Ask Questions!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86000" y="2438400"/>
            <a:ext cx="4548909" cy="609600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Post to Piazza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0" y="3738418"/>
            <a:ext cx="4548909" cy="985982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Email </a:t>
            </a:r>
            <a:r>
              <a:rPr lang="en-US" sz="2400" dirty="0">
                <a:hlinkClick r:id="rId3"/>
              </a:rPr>
              <a:t>cs221-sum1213-staff@lists.stanford.edu</a:t>
            </a:r>
            <a:endParaRPr lang="en-US" sz="2400" dirty="0"/>
          </a:p>
          <a:p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4989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Book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www.hlt.utdallas.edu/~sanda/courses/class_description/html_ai/aiboo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3505200" cy="41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172200" y="2514600"/>
            <a:ext cx="1371600" cy="609600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$78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172200" y="3429000"/>
            <a:ext cx="1371600" cy="609600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Prime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283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D412-3627-4C73-8A3C-4C06A57700B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Homework 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3074" name="Picture 2" descr="C:\Users\Chris\University\Teaching\cs221\WWW\slides\img\alchemist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6629400" cy="41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hris\University\Teaching\cs221\WWW\slides\img\pacm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24490"/>
            <a:ext cx="6120200" cy="337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091001" y="3429000"/>
            <a:ext cx="6986199" cy="1752600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Python review Friday 2:15 to 3:05pm in Gates B01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057400" y="1874044"/>
            <a:ext cx="4585900" cy="1150446"/>
          </a:xfrm>
          <a:prstGeom prst="rect">
            <a:avLst/>
          </a:prstGeom>
          <a:solidFill>
            <a:srgbClr val="DCE6F2">
              <a:alpha val="89804"/>
            </a:srgb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Due July 8th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8802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09600" y="1876425"/>
            <a:ext cx="7924800" cy="714375"/>
            <a:chOff x="384" y="992"/>
            <a:chExt cx="4992" cy="450"/>
          </a:xfrm>
        </p:grpSpPr>
        <p:sp>
          <p:nvSpPr>
            <p:cNvPr id="524292" name="Text Box 4"/>
            <p:cNvSpPr txBox="1">
              <a:spLocks noChangeArrowheads="1"/>
            </p:cNvSpPr>
            <p:nvPr/>
          </p:nvSpPr>
          <p:spPr bwMode="auto">
            <a:xfrm>
              <a:off x="384" y="992"/>
              <a:ext cx="76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 dirty="0"/>
                <a:t>Rule 1:</a:t>
              </a:r>
            </a:p>
          </p:txBody>
        </p:sp>
        <p:sp>
          <p:nvSpPr>
            <p:cNvPr id="524293" name="Text Box 5"/>
            <p:cNvSpPr txBox="1">
              <a:spLocks noChangeArrowheads="1"/>
            </p:cNvSpPr>
            <p:nvPr/>
          </p:nvSpPr>
          <p:spPr bwMode="auto">
            <a:xfrm>
              <a:off x="1056" y="992"/>
              <a:ext cx="4320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 dirty="0"/>
                <a:t>You must indicate on your submission any assistance you received.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609600" y="2714625"/>
            <a:ext cx="7924800" cy="714375"/>
            <a:chOff x="384" y="1520"/>
            <a:chExt cx="4992" cy="450"/>
          </a:xfrm>
        </p:grpSpPr>
        <p:sp>
          <p:nvSpPr>
            <p:cNvPr id="524295" name="Text Box 7"/>
            <p:cNvSpPr txBox="1">
              <a:spLocks noChangeArrowheads="1"/>
            </p:cNvSpPr>
            <p:nvPr/>
          </p:nvSpPr>
          <p:spPr bwMode="auto">
            <a:xfrm>
              <a:off x="384" y="1520"/>
              <a:ext cx="76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 dirty="0"/>
                <a:t>Rule 2:</a:t>
              </a:r>
            </a:p>
          </p:txBody>
        </p:sp>
        <p:sp>
          <p:nvSpPr>
            <p:cNvPr id="524296" name="Text Box 8"/>
            <p:cNvSpPr txBox="1">
              <a:spLocks noChangeArrowheads="1"/>
            </p:cNvSpPr>
            <p:nvPr/>
          </p:nvSpPr>
          <p:spPr bwMode="auto">
            <a:xfrm>
              <a:off x="1056" y="1520"/>
              <a:ext cx="4320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 dirty="0"/>
                <a:t>You must not share actual program </a:t>
              </a:r>
              <a:r>
                <a:rPr lang="en-US" sz="2400" b="0" dirty="0" smtClean="0"/>
                <a:t>code or problem solutions </a:t>
              </a:r>
              <a:r>
                <a:rPr lang="en-US" sz="2400" b="0" dirty="0"/>
                <a:t>with other students.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609600" y="3552827"/>
            <a:ext cx="7924800" cy="728663"/>
            <a:chOff x="384" y="2048"/>
            <a:chExt cx="4992" cy="459"/>
          </a:xfrm>
        </p:grpSpPr>
        <p:sp>
          <p:nvSpPr>
            <p:cNvPr id="524298" name="Text Box 10"/>
            <p:cNvSpPr txBox="1">
              <a:spLocks noChangeArrowheads="1"/>
            </p:cNvSpPr>
            <p:nvPr/>
          </p:nvSpPr>
          <p:spPr bwMode="auto">
            <a:xfrm>
              <a:off x="384" y="2048"/>
              <a:ext cx="76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/>
                <a:t>Rule 3:</a:t>
              </a:r>
            </a:p>
          </p:txBody>
        </p:sp>
        <p:sp>
          <p:nvSpPr>
            <p:cNvPr id="524299" name="Text Box 11"/>
            <p:cNvSpPr txBox="1">
              <a:spLocks noChangeArrowheads="1"/>
            </p:cNvSpPr>
            <p:nvPr/>
          </p:nvSpPr>
          <p:spPr bwMode="auto">
            <a:xfrm>
              <a:off x="1056" y="2048"/>
              <a:ext cx="4320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 dirty="0"/>
                <a:t>You must not look at</a:t>
              </a:r>
              <a:r>
                <a:rPr lang="en-US" sz="2400" dirty="0" smtClean="0"/>
                <a:t> solutions posted on the web or from other years.</a:t>
              </a:r>
              <a:endParaRPr lang="en-US" sz="2400" dirty="0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09600" y="4391025"/>
            <a:ext cx="7924800" cy="723900"/>
            <a:chOff x="384" y="2576"/>
            <a:chExt cx="4992" cy="456"/>
          </a:xfrm>
        </p:grpSpPr>
        <p:sp>
          <p:nvSpPr>
            <p:cNvPr id="524301" name="Text Box 13"/>
            <p:cNvSpPr txBox="1">
              <a:spLocks noChangeArrowheads="1"/>
            </p:cNvSpPr>
            <p:nvPr/>
          </p:nvSpPr>
          <p:spPr bwMode="auto">
            <a:xfrm>
              <a:off x="384" y="2576"/>
              <a:ext cx="76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/>
                <a:t>Rule 4:</a:t>
              </a:r>
            </a:p>
          </p:txBody>
        </p:sp>
        <p:sp>
          <p:nvSpPr>
            <p:cNvPr id="524302" name="Text Box 14"/>
            <p:cNvSpPr txBox="1">
              <a:spLocks noChangeArrowheads="1"/>
            </p:cNvSpPr>
            <p:nvPr/>
          </p:nvSpPr>
          <p:spPr bwMode="auto">
            <a:xfrm>
              <a:off x="1056" y="2576"/>
              <a:ext cx="4320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b="0" dirty="0"/>
                <a:t>You must be prepared to explain any </a:t>
              </a:r>
              <a:r>
                <a:rPr lang="en-US" sz="2400" b="0" dirty="0" smtClean="0"/>
                <a:t>homework </a:t>
              </a:r>
              <a:r>
                <a:rPr lang="en-US" sz="2400" b="0" dirty="0"/>
                <a:t>you submit.</a:t>
              </a:r>
            </a:p>
          </p:txBody>
        </p: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Honor Code Rules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2476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What is AI?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[suspense]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14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AI: The study and design of intelligent </a:t>
            </a:r>
            <a:r>
              <a:rPr lang="en-US" sz="3600" b="1" dirty="0" smtClean="0"/>
              <a:t>agents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1328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"/>
            <a:ext cx="5486400" cy="616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Volunteer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5490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AI: The study and design of intelligent </a:t>
            </a:r>
            <a:r>
              <a:rPr lang="en-US" sz="3600" b="1" dirty="0" smtClean="0"/>
              <a:t>agents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640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AI: The study and design of intelligent </a:t>
            </a:r>
            <a:r>
              <a:rPr lang="en-US" sz="3600" b="1" dirty="0" smtClean="0"/>
              <a:t>agents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477000" y="1066800"/>
            <a:ext cx="150861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Computer </a:t>
            </a:r>
          </a:p>
          <a:p>
            <a:pPr algn="ctr"/>
            <a:r>
              <a:rPr lang="en-US" sz="2400" dirty="0" smtClean="0"/>
              <a:t>programs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4267200"/>
            <a:ext cx="1605183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Better than</a:t>
            </a:r>
          </a:p>
          <a:p>
            <a:pPr algn="ctr"/>
            <a:r>
              <a:rPr lang="en-US" sz="2400" dirty="0" smtClean="0"/>
              <a:t>chance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543800" y="2057400"/>
            <a:ext cx="381000" cy="6763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488891" y="3380095"/>
            <a:ext cx="607109" cy="7347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31181" y="4419599"/>
            <a:ext cx="140025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As well as</a:t>
            </a:r>
          </a:p>
          <a:p>
            <a:pPr algn="ctr"/>
            <a:r>
              <a:rPr lang="en-US" sz="2400" dirty="0" smtClean="0"/>
              <a:t>humans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6781800" y="3380096"/>
            <a:ext cx="228600" cy="887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7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185" y="-144463"/>
            <a:ext cx="10434084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 Brief History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img.phoneky.com/symbian-games/preview/s5/Games/3/s/1307800710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http://www.cs.miami.edu/~tptp/Seminars/ATP/THMPrf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 descr="http://thepropzone.tripod.com/sitebuildercontent/sitebuilderpictures/c3po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6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Early Optimism (1950s)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img.phoneky.com/symbian-games/preview/s5/Games/3/s/1307800710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75" y="2389144"/>
            <a:ext cx="3962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http://www.cs.miami.edu/~tptp/Seminars/ATP/THMPrf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364" y="2400689"/>
            <a:ext cx="2574636" cy="331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74959" y="1712349"/>
            <a:ext cx="80663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1952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72200" y="1709732"/>
            <a:ext cx="80663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1955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8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4377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Early Optimism (1950s)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259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Underwhelming Results (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1950 to 90s)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521804" cy="305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87782" y="4637503"/>
            <a:ext cx="414504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Problem space grew too quickly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36499" y="5486400"/>
            <a:ext cx="720607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Complexity of the world made it hard to encode all rules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138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20782"/>
            <a:ext cx="11530906" cy="687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Data Revolution (1990s)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7502" y="3418609"/>
            <a:ext cx="331937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Model Uncertainty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726812" y="2288232"/>
            <a:ext cx="585609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Use data to learn from experience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096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Big Milestones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040" y="1143000"/>
            <a:ext cx="3124200" cy="183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040" y="2991969"/>
            <a:ext cx="3124200" cy="183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540" y="4841716"/>
            <a:ext cx="1981200" cy="179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11240" y="1600624"/>
            <a:ext cx="215636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1997 Deep Blue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11240" y="3439591"/>
            <a:ext cx="178677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2005 Stanley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11240" y="5508406"/>
            <a:ext cx="183024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2011 Watson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194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Exciting Times!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www.abdn.ac.uk/dsb/images/systems_biology_pi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4991100" cy="264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1674091"/>
            <a:ext cx="2809875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6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33494" y="1600200"/>
            <a:ext cx="7284883" cy="4642811"/>
            <a:chOff x="0" y="0"/>
            <a:chExt cx="9144000" cy="6858000"/>
          </a:xfrm>
        </p:grpSpPr>
        <p:sp>
          <p:nvSpPr>
            <p:cNvPr id="3" name="Rounded Rectangle 2"/>
            <p:cNvSpPr/>
            <p:nvPr/>
          </p:nvSpPr>
          <p:spPr>
            <a:xfrm>
              <a:off x="0" y="0"/>
              <a:ext cx="5410200" cy="3352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Search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0" y="3352800"/>
              <a:ext cx="5410200" cy="3505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Variable Based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410200" y="0"/>
              <a:ext cx="3733800" cy="6858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Machine Learning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0766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066800" y="5410200"/>
            <a:ext cx="6858000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066800" y="3962400"/>
            <a:ext cx="6858000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066800" y="2503055"/>
            <a:ext cx="6858000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66800" y="1066800"/>
            <a:ext cx="6858000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Course Goals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4582" y="1066800"/>
            <a:ext cx="671021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b="1" dirty="0" smtClean="0"/>
          </a:p>
          <a:p>
            <a:r>
              <a:rPr lang="en-US" sz="2400" b="1" dirty="0" smtClean="0"/>
              <a:t>Reason</a:t>
            </a:r>
            <a:r>
              <a:rPr lang="en-US" sz="2400" dirty="0"/>
              <a:t> about goals: what will I get if I try this sequence of actions</a:t>
            </a:r>
            <a:r>
              <a:rPr lang="en-US" sz="2400" dirty="0" smtClean="0"/>
              <a:t>?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Deal </a:t>
            </a:r>
            <a:r>
              <a:rPr lang="en-US" sz="2400" dirty="0"/>
              <a:t>with </a:t>
            </a:r>
            <a:r>
              <a:rPr lang="en-US" sz="2400" b="1" dirty="0"/>
              <a:t>uncertainty</a:t>
            </a:r>
            <a:r>
              <a:rPr lang="en-US" sz="2400" dirty="0"/>
              <a:t>: don't know what will happen, ambiguity in language, noise in sensor </a:t>
            </a:r>
            <a:r>
              <a:rPr lang="en-US" sz="2400" dirty="0" smtClean="0"/>
              <a:t>readings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Learn</a:t>
            </a:r>
            <a:r>
              <a:rPr lang="en-US" sz="2400" dirty="0"/>
              <a:t> from experience: results of actions provide information to improve utility over </a:t>
            </a:r>
            <a:r>
              <a:rPr lang="en-US" sz="2400" dirty="0" smtClean="0"/>
              <a:t>time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Solve</a:t>
            </a:r>
            <a:r>
              <a:rPr lang="en-US" sz="2400" dirty="0" smtClean="0"/>
              <a:t> real problems: formalize real life challenges and know a few tools to solve formalized problems.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62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4608532" y="4514494"/>
            <a:ext cx="27542" cy="14291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572000" y="2286000"/>
            <a:ext cx="27542" cy="137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8475" y="1523998"/>
            <a:ext cx="3540968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Real World Problem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148085" y="3733800"/>
            <a:ext cx="2902915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Formal Problem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774887" y="5943600"/>
            <a:ext cx="1627052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Solution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883021" y="2514600"/>
            <a:ext cx="3455640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Model the problem</a:t>
            </a:r>
            <a:endParaRPr lang="en-US" sz="32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AI Pipeline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818475" y="6267093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74869" y="4838701"/>
            <a:ext cx="3427089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Apply an Algorithm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1077224" y="5906214"/>
            <a:ext cx="1655557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Evaluate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899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152400" y="6477060"/>
            <a:ext cx="3733800" cy="365125"/>
          </a:xfrm>
        </p:spPr>
        <p:txBody>
          <a:bodyPr/>
          <a:lstStyle/>
          <a:p>
            <a:fld id="{B11D738E-8962-435F-8C43-147B8DD7E819}" type="datetime1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8678" name="Picture 6" descr="http://users.ox.ac.uk/~pemb2247/images/Cliff%20diving%201,%20Dubrovni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" t="11294" r="1241" b="32456"/>
          <a:stretch/>
        </p:blipFill>
        <p:spPr bwMode="auto">
          <a:xfrm>
            <a:off x="-4617" y="-114301"/>
            <a:ext cx="9301017" cy="708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Ready to dive in?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8480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thehockeyshow.org/main/wp-content/uploads/2008/04/sherl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0"/>
            <a:ext cx="10465379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Searching: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Using AI algorithms to find solutions for you.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5120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55"/>
            <a:ext cx="9220200" cy="69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2738916"/>
            <a:ext cx="542622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ATTGGGAAATGCCCCATTATTBBC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069307" y="3834825"/>
            <a:ext cx="5097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ATTGGAATCGACATATTATTBBC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342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55"/>
            <a:ext cx="9220200" cy="69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AutoShape 2" descr="http://1.bp.blogspot.com/_6J2a_68vVcg/S0E4Qo-z4WI/AAAAAAAAB3Y/Xf0w3VHebrc/s320/mutatio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14537"/>
            <a:ext cx="3124200" cy="3092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28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33494" y="1600200"/>
            <a:ext cx="7284883" cy="4642811"/>
            <a:chOff x="0" y="0"/>
            <a:chExt cx="9144000" cy="6858000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5410200" cy="3352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Search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0" y="3352800"/>
              <a:ext cx="5410200" cy="3505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Variable Based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410200" y="0"/>
              <a:ext cx="3733800" cy="6858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Machine Learning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3494" y="1600200"/>
            <a:ext cx="4310222" cy="22698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0" dirty="0" smtClean="0">
                <a:latin typeface="Arial" pitchFamily="34" charset="0"/>
                <a:cs typeface="Arial" pitchFamily="34" charset="0"/>
              </a:rPr>
              <a:t>Search</a:t>
            </a:r>
            <a:endParaRPr lang="en-US" sz="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2557" y="4849091"/>
            <a:ext cx="63246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Model how to make decisions. Have an algorithm learn which decision(s) can lead to a “solution”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558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the40by40.com/wp-content/uploads/2012/09/first-day-of-scho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75" y="-107518"/>
            <a:ext cx="9388475" cy="7340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64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42571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41366" y="1269087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Deterministic State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69" y="2112318"/>
            <a:ext cx="4118331" cy="329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8970" cy="341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0600" y="5714999"/>
            <a:ext cx="271824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No Uncertainty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854026" y="5714998"/>
            <a:ext cx="20097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Discretized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728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utorials-photoshop.com/misc/build-a-maze/maze0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489" y="3695804"/>
            <a:ext cx="2777426" cy="273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coin-or.org/PuLP/_images/wikisudokusolu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32567"/>
            <a:ext cx="2509838" cy="250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Boggle Wor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615" y="3932567"/>
            <a:ext cx="2560320" cy="251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Chris\Desktop\Directions-to-Japan-701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4343400" cy="256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Deterministic State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AutoShape 2" descr="http://www.letitlearn.com/wp-content/uploads/2012/10/python-logo-glassy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7" b="14985"/>
          <a:stretch/>
        </p:blipFill>
        <p:spPr bwMode="auto">
          <a:xfrm>
            <a:off x="5909374" y="1399477"/>
            <a:ext cx="2167826" cy="219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35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englishare.net/literature/Theseus-Minotaur-burne-jones-1862-L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5638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Maze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0058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Maze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0" name="Picture 3" descr="SampleMaz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373017"/>
            <a:ext cx="4495800" cy="4570583"/>
          </a:xfrm>
          <a:prstGeom prst="rect">
            <a:avLst/>
          </a:prstGeom>
          <a:noFill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374843" y="3338081"/>
            <a:ext cx="5278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 err="1">
                <a:sym typeface="Symbol" charset="2"/>
              </a:rPr>
              <a:t>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969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Maze == Ghost Algorithm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AutoShape 9" descr="http://www.stanford.edu/class/cs221/homework/prog/pacman/pacman_multi_agent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182598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18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09" y="-107518"/>
            <a:ext cx="9453418" cy="709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4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41366" y="1269087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31037" y="2601432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828800" y="1295400"/>
            <a:ext cx="5486400" cy="3352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608532" y="4514494"/>
            <a:ext cx="27542" cy="14291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572000" y="2286000"/>
            <a:ext cx="27542" cy="137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8475" y="1523998"/>
            <a:ext cx="3540968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Real World Problem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148085" y="3733800"/>
            <a:ext cx="2902915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Formal Problem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774887" y="5943600"/>
            <a:ext cx="1627052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Solution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883021" y="2514600"/>
            <a:ext cx="3455640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Model the problem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74869" y="4838701"/>
            <a:ext cx="3427089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Apply an Algorithm</a:t>
            </a:r>
            <a:endParaRPr lang="en-US" sz="32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AI Pipeline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818475" y="6267093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7224" y="5906214"/>
            <a:ext cx="1655557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Evaluate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752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78000"/>
            <a:ext cx="559543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Deterministic State Space Models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3282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934" y="2438400"/>
            <a:ext cx="73706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 state contains all information that is </a:t>
            </a:r>
          </a:p>
          <a:p>
            <a:pPr marL="857250" lvl="1" indent="-400050">
              <a:buAutoNum type="romanLcParenBoth"/>
            </a:pPr>
            <a:r>
              <a:rPr lang="en-US" sz="3600" dirty="0" smtClean="0"/>
              <a:t>    Not – constant</a:t>
            </a:r>
          </a:p>
          <a:p>
            <a:pPr marL="857250" lvl="1" indent="-400050">
              <a:buAutoNum type="romanLcParenBoth"/>
            </a:pPr>
            <a:r>
              <a:rPr lang="en-US" sz="3600" dirty="0" smtClean="0"/>
              <a:t>   Relevant to the task </a:t>
            </a:r>
            <a:endParaRPr lang="en-US" sz="36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6684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-838200"/>
            <a:ext cx="12674600" cy="950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dailyoftheday.com/wp-content/uploads/2013/04/Plan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0600" y="1828800"/>
            <a:ext cx="304800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Position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Direction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Position of other Airplanes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1828800"/>
            <a:ext cx="3048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PI (3.14)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Price of gold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014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838200"/>
            <a:ext cx="6815818" cy="58451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Intuition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1677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24704" y="2733764"/>
            <a:ext cx="50904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Describe how a computer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can try everything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Intuition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6684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17422" y="5860473"/>
            <a:ext cx="2883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>
                <a:hlinkClick r:id="rId2"/>
              </a:rPr>
              <a:t>vimeo.com/65042779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Intermission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AutoShape 2" descr="http://film-english.com/wp-content/uploads/2013/01/paperman_tit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29" y="1447800"/>
            <a:ext cx="748145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97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Spell Checking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AutoShape 2" descr="http://www.onlineschools.org/education-debate/wp-content/uploads/2012/01/shcool_sig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295400"/>
            <a:ext cx="9324439" cy="502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5" descr="http://www.onlineschools.org/education-debate/wp-content/uploads/2012/01/shcool_sig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5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edcollins.com/chess/knight-tour-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177" y="1341121"/>
            <a:ext cx="4007643" cy="4145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0" y="5894308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hlinkClick r:id="rId4"/>
              </a:rPr>
              <a:t>Knight's Tour Demo</a:t>
            </a:r>
            <a:endParaRPr lang="en-US" sz="32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Knight’s Tour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60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38400" y="1447800"/>
            <a:ext cx="4179570" cy="506920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Knight’s Tour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9865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31037" y="2601432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31037" y="3936087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879103" y="3451158"/>
            <a:ext cx="5486400" cy="3352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608532" y="4514494"/>
            <a:ext cx="27542" cy="14291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572000" y="2286000"/>
            <a:ext cx="27542" cy="137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8475" y="1523998"/>
            <a:ext cx="3540968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Real World Problem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148085" y="3733800"/>
            <a:ext cx="2902915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Formal Problem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774887" y="5943600"/>
            <a:ext cx="1627052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Solution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883021" y="2514600"/>
            <a:ext cx="3455640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Model the problem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74869" y="4838701"/>
            <a:ext cx="3427089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Apply an Algorithm</a:t>
            </a:r>
            <a:endParaRPr lang="en-US" sz="32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AI Pipeline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18475" y="6267093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77224" y="5906214"/>
            <a:ext cx="1655557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Evaluate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13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21034" y="3733800"/>
            <a:ext cx="1143000" cy="1143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514600" y="2409009"/>
            <a:ext cx="1143000" cy="1143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stCxn id="4" idx="1"/>
            <a:endCxn id="5" idx="5"/>
          </p:cNvCxnSpPr>
          <p:nvPr/>
        </p:nvCxnSpPr>
        <p:spPr>
          <a:xfrm flipH="1" flipV="1">
            <a:off x="3490212" y="3384621"/>
            <a:ext cx="598210" cy="5165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903617" y="1122570"/>
            <a:ext cx="1143000" cy="1143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5" idx="7"/>
            <a:endCxn id="7" idx="3"/>
          </p:cNvCxnSpPr>
          <p:nvPr/>
        </p:nvCxnSpPr>
        <p:spPr>
          <a:xfrm flipV="1">
            <a:off x="3490212" y="2098182"/>
            <a:ext cx="580793" cy="4782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921034" y="5486400"/>
            <a:ext cx="1143000" cy="1143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492534" y="4876800"/>
            <a:ext cx="0" cy="5946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64034" y="3534856"/>
            <a:ext cx="21791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/>
              <a:t>Start</a:t>
            </a:r>
            <a:endParaRPr lang="en-US" sz="8000" dirty="0"/>
          </a:p>
        </p:txBody>
      </p:sp>
      <p:sp>
        <p:nvSpPr>
          <p:cNvPr id="25" name="TextBox 24"/>
          <p:cNvSpPr txBox="1"/>
          <p:nvPr/>
        </p:nvSpPr>
        <p:spPr>
          <a:xfrm>
            <a:off x="5190308" y="5283102"/>
            <a:ext cx="21018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/>
              <a:t>Goal</a:t>
            </a:r>
            <a:endParaRPr lang="en-US" sz="8000" dirty="0"/>
          </a:p>
        </p:txBody>
      </p:sp>
      <p:cxnSp>
        <p:nvCxnSpPr>
          <p:cNvPr id="27" name="Curved Connector 26"/>
          <p:cNvCxnSpPr>
            <a:stCxn id="5" idx="4"/>
            <a:endCxn id="13" idx="2"/>
          </p:cNvCxnSpPr>
          <p:nvPr/>
        </p:nvCxnSpPr>
        <p:spPr>
          <a:xfrm rot="16200000" flipH="1">
            <a:off x="2250622" y="4387487"/>
            <a:ext cx="2505891" cy="834934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Exploration Algorithm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868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81179" y="2514600"/>
            <a:ext cx="41473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Insight: Keep a queue of states to visit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851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 = Queue()</a:t>
            </a:r>
          </a:p>
          <a:p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!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visited: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  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02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 = Queue()</a:t>
            </a:r>
          </a:p>
          <a:p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!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visited: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  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4724400" cy="3609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8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 = Queue()</a:t>
            </a:r>
          </a:p>
          <a:p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!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visited: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  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0141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Enqueue</a:t>
            </a:r>
            <a:r>
              <a:rPr lang="en-US" sz="3000" dirty="0" smtClean="0"/>
              <a:t> the start state</a:t>
            </a:r>
            <a:endParaRPr lang="en-US" sz="30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772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Dequeue</a:t>
            </a:r>
            <a:r>
              <a:rPr lang="en-US" sz="3000" dirty="0" smtClean="0"/>
              <a:t> the first state</a:t>
            </a:r>
            <a:endParaRPr lang="en-US" sz="30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4633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Check if it’s the goal or if it has been visited</a:t>
            </a:r>
            <a:endParaRPr lang="en-US" sz="30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5659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526574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88574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831374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1"/>
            <a:endCxn id="11" idx="5"/>
          </p:cNvCxnSpPr>
          <p:nvPr/>
        </p:nvCxnSpPr>
        <p:spPr>
          <a:xfrm flipH="1" flipV="1">
            <a:off x="3156578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8006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626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626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7531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Find each successor state</a:t>
            </a:r>
            <a:endParaRPr lang="en-US" sz="3000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0701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526574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88574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831374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1"/>
            <a:endCxn id="11" idx="5"/>
          </p:cNvCxnSpPr>
          <p:nvPr/>
        </p:nvCxnSpPr>
        <p:spPr>
          <a:xfrm flipH="1" flipV="1">
            <a:off x="3156578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8006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626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626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7531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ular Callout 17"/>
          <p:cNvSpPr/>
          <p:nvPr/>
        </p:nvSpPr>
        <p:spPr>
          <a:xfrm>
            <a:off x="2438400" y="4038600"/>
            <a:ext cx="1905000" cy="1066800"/>
          </a:xfrm>
          <a:prstGeom prst="wedgeRectCallout">
            <a:avLst>
              <a:gd name="adj1" fmla="val -15804"/>
              <a:gd name="adj2" fmla="val -966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19" name="Rectangular Callout 18"/>
          <p:cNvSpPr/>
          <p:nvPr/>
        </p:nvSpPr>
        <p:spPr>
          <a:xfrm>
            <a:off x="6934200" y="4132217"/>
            <a:ext cx="1905000" cy="1066800"/>
          </a:xfrm>
          <a:prstGeom prst="wedgeRectCallout">
            <a:avLst>
              <a:gd name="adj1" fmla="val 23510"/>
              <a:gd name="adj2" fmla="val -99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</a:t>
            </a:r>
            <a:endParaRPr lang="en-US" dirty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Find each successor state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0165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526574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88574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831374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1"/>
            <a:endCxn id="11" idx="5"/>
          </p:cNvCxnSpPr>
          <p:nvPr/>
        </p:nvCxnSpPr>
        <p:spPr>
          <a:xfrm flipH="1" flipV="1">
            <a:off x="3156578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8006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626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626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7531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Find each successor state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2814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76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/>
              <a:t>Hashing</a:t>
            </a:r>
            <a:endParaRPr lang="en-US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766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36018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48006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5626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5626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531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Enqueue</a:t>
            </a:r>
            <a:r>
              <a:rPr lang="en-US" sz="3000" dirty="0" smtClean="0"/>
              <a:t> the successor states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3899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76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/>
              <a:t>Hashing</a:t>
            </a:r>
            <a:endParaRPr lang="en-US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766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150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36018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59027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Enqueue</a:t>
            </a:r>
            <a:r>
              <a:rPr lang="en-US" sz="3000" dirty="0" smtClean="0"/>
              <a:t> the successor states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7529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76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/>
              <a:t>Breadth First </a:t>
            </a:r>
            <a:r>
              <a:rPr lang="en-US" sz="4000" dirty="0" smtClean="0"/>
              <a:t>Search</a:t>
            </a:r>
            <a:endParaRPr lang="en-US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766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150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36018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59027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Forget about the </a:t>
            </a:r>
            <a:r>
              <a:rPr lang="en-US" sz="3000" dirty="0" err="1" smtClean="0"/>
              <a:t>dequeued</a:t>
            </a:r>
            <a:r>
              <a:rPr lang="en-US" sz="3000" dirty="0" smtClean="0"/>
              <a:t> state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965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76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/>
              <a:t>Breadth First </a:t>
            </a:r>
            <a:r>
              <a:rPr lang="en-US" sz="4000" dirty="0" smtClean="0"/>
              <a:t>Search</a:t>
            </a:r>
            <a:endParaRPr lang="en-US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766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150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36018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59027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Back to the start of the while loop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0937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Dequeue</a:t>
            </a:r>
            <a:r>
              <a:rPr lang="en-US" sz="3000" dirty="0" smtClean="0"/>
              <a:t> a state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536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Check if it’s a goal or if the state has been visited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48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362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24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667000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2992204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326674" y="3886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3007192" y="40767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572000" y="3751496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334000" y="4589696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876800" y="4132496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5202004" y="4457700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3340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4771348" y="4809448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Find each successor state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9513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4572000" y="3751496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334000" y="4589696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76800" y="4132496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30" idx="1"/>
            <a:endCxn id="31" idx="5"/>
          </p:cNvCxnSpPr>
          <p:nvPr/>
        </p:nvCxnSpPr>
        <p:spPr>
          <a:xfrm flipH="1" flipV="1">
            <a:off x="5202004" y="4457700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3340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urved Connector 33"/>
          <p:cNvCxnSpPr>
            <a:stCxn id="31" idx="4"/>
            <a:endCxn id="33" idx="2"/>
          </p:cNvCxnSpPr>
          <p:nvPr/>
        </p:nvCxnSpPr>
        <p:spPr>
          <a:xfrm rot="16200000" flipH="1">
            <a:off x="4771348" y="4809448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Enqueue</a:t>
            </a:r>
            <a:r>
              <a:rPr lang="en-US" sz="3000" dirty="0" smtClean="0"/>
              <a:t> each successor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9288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934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696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2390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75642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962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71335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Enqueue</a:t>
            </a:r>
            <a:r>
              <a:rPr lang="en-US" sz="3000" dirty="0" smtClean="0"/>
              <a:t> each successor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04250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934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696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2390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75642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962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71335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Back to the start of the while loop</a:t>
            </a:r>
            <a:endParaRPr lang="en-US" sz="30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454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43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30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13307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2766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36018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9362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36167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7150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51523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 smtClean="0"/>
              <a:t>Dequeue</a:t>
            </a:r>
            <a:r>
              <a:rPr lang="en-US" sz="3000" dirty="0" smtClean="0"/>
              <a:t> a path</a:t>
            </a:r>
            <a:endParaRPr lang="en-US" sz="30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8679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43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30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13307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2766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36018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9362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36167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7150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51523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Check if it’s a goal</a:t>
            </a:r>
            <a:endParaRPr lang="en-US" sz="30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2877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 = Queue()</a:t>
            </a:r>
          </a:p>
          <a:p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!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visited: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   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4377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tack = Stack()</a:t>
            </a:r>
          </a:p>
          <a:p>
            <a:r>
              <a:rPr lang="en-US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stack.push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startNode</a:t>
            </a:r>
            <a:r>
              <a:rPr lang="en-US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!</a:t>
            </a:r>
            <a:r>
              <a:rPr lang="en-US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stack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stack.pop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visited: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   </a:t>
            </a:r>
            <a:r>
              <a:rPr lang="en-US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stack.push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Depth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1939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Stack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Queue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tanamatales.com/wp-content/uploads/2012/07/IMG_4352-cop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29327"/>
            <a:ext cx="3905250" cy="463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7" descr="http://blog.tensator.com/usa/image.axd?picture=2012%2F6%2FiStock_000011031649Medium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99" y="2018284"/>
            <a:ext cx="4241801" cy="32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7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498" name="Picture 2" descr="PurplePla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3988" y="2082799"/>
            <a:ext cx="1763712" cy="271463"/>
          </a:xfrm>
          <a:prstGeom prst="rect">
            <a:avLst/>
          </a:prstGeom>
          <a:noFill/>
        </p:spPr>
      </p:pic>
      <p:pic>
        <p:nvPicPr>
          <p:cNvPr id="618500" name="Picture 4" descr="Stack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352674"/>
            <a:ext cx="2057400" cy="3175000"/>
          </a:xfrm>
          <a:prstGeom prst="rect">
            <a:avLst/>
          </a:prstGeom>
          <a:noFill/>
        </p:spPr>
      </p:pic>
      <p:grpSp>
        <p:nvGrpSpPr>
          <p:cNvPr id="618501" name="Group 5"/>
          <p:cNvGrpSpPr>
            <a:grpSpLocks/>
          </p:cNvGrpSpPr>
          <p:nvPr/>
        </p:nvGrpSpPr>
        <p:grpSpPr bwMode="auto">
          <a:xfrm>
            <a:off x="5233988" y="1803399"/>
            <a:ext cx="1763712" cy="550863"/>
            <a:chOff x="4017" y="1128"/>
            <a:chExt cx="1111" cy="347"/>
          </a:xfrm>
        </p:grpSpPr>
        <p:pic>
          <p:nvPicPr>
            <p:cNvPr id="618502" name="Picture 6" descr="BluePlat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17" y="1128"/>
              <a:ext cx="1111" cy="171"/>
            </a:xfrm>
            <a:prstGeom prst="rect">
              <a:avLst/>
            </a:prstGeom>
            <a:noFill/>
          </p:spPr>
        </p:pic>
        <p:pic>
          <p:nvPicPr>
            <p:cNvPr id="618503" name="Picture 7" descr="PurplePlat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17" y="1304"/>
              <a:ext cx="1111" cy="171"/>
            </a:xfrm>
            <a:prstGeom prst="rect">
              <a:avLst/>
            </a:prstGeom>
            <a:noFill/>
          </p:spPr>
        </p:pic>
      </p:grpSp>
      <p:pic>
        <p:nvPicPr>
          <p:cNvPr id="618505" name="Picture 9" descr="CoilSpr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2884487"/>
            <a:ext cx="1155700" cy="2616200"/>
          </a:xfrm>
          <a:prstGeom prst="rect">
            <a:avLst/>
          </a:prstGeom>
          <a:noFill/>
        </p:spPr>
      </p:pic>
      <p:pic>
        <p:nvPicPr>
          <p:cNvPr id="618506" name="Picture 10" descr="BB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3988" y="2082799"/>
            <a:ext cx="1763712" cy="271463"/>
          </a:xfrm>
          <a:prstGeom prst="rect">
            <a:avLst/>
          </a:prstGeom>
          <a:noFill/>
        </p:spPr>
      </p:pic>
      <p:grpSp>
        <p:nvGrpSpPr>
          <p:cNvPr id="618507" name="Group 11"/>
          <p:cNvGrpSpPr>
            <a:grpSpLocks/>
          </p:cNvGrpSpPr>
          <p:nvPr/>
        </p:nvGrpSpPr>
        <p:grpSpPr bwMode="auto">
          <a:xfrm>
            <a:off x="5233988" y="1803399"/>
            <a:ext cx="1763712" cy="550863"/>
            <a:chOff x="4017" y="1128"/>
            <a:chExt cx="1111" cy="347"/>
          </a:xfrm>
        </p:grpSpPr>
        <p:pic>
          <p:nvPicPr>
            <p:cNvPr id="618508" name="Picture 12" descr="GreenPlate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017" y="1128"/>
              <a:ext cx="1111" cy="171"/>
            </a:xfrm>
            <a:prstGeom prst="rect">
              <a:avLst/>
            </a:prstGeom>
            <a:noFill/>
          </p:spPr>
        </p:pic>
        <p:pic>
          <p:nvPicPr>
            <p:cNvPr id="618509" name="Picture 13" descr="BB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17" y="1304"/>
              <a:ext cx="1111" cy="171"/>
            </a:xfrm>
            <a:prstGeom prst="rect">
              <a:avLst/>
            </a:prstGeom>
            <a:noFill/>
          </p:spPr>
        </p:pic>
      </p:grpSp>
      <p:pic>
        <p:nvPicPr>
          <p:cNvPr id="618510" name="Picture 14" descr="GB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33988" y="2082799"/>
            <a:ext cx="1763712" cy="271463"/>
          </a:xfrm>
          <a:prstGeom prst="rect">
            <a:avLst/>
          </a:prstGeom>
          <a:noFill/>
        </p:spPr>
      </p:pic>
      <p:sp>
        <p:nvSpPr>
          <p:cNvPr id="618511" name="Rectangle 15"/>
          <p:cNvSpPr>
            <a:spLocks noChangeArrowheads="1"/>
          </p:cNvSpPr>
          <p:nvPr/>
        </p:nvSpPr>
        <p:spPr bwMode="auto">
          <a:xfrm>
            <a:off x="5029200" y="5537200"/>
            <a:ext cx="2209800" cy="1320800"/>
          </a:xfrm>
          <a:prstGeom prst="rect">
            <a:avLst/>
          </a:prstGeom>
          <a:solidFill>
            <a:schemeClr val="bg1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8523" name="Picture 27" descr="BluePla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2400" y="2362199"/>
            <a:ext cx="1763713" cy="271463"/>
          </a:xfrm>
          <a:prstGeom prst="rect">
            <a:avLst/>
          </a:prstGeom>
          <a:noFill/>
        </p:spPr>
      </p:pic>
      <p:pic>
        <p:nvPicPr>
          <p:cNvPr id="618521" name="Picture 25" descr="PurplePla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5100" y="2616199"/>
            <a:ext cx="1763713" cy="271463"/>
          </a:xfrm>
          <a:prstGeom prst="rect">
            <a:avLst/>
          </a:prstGeom>
          <a:noFill/>
        </p:spPr>
      </p:pic>
      <p:pic>
        <p:nvPicPr>
          <p:cNvPr id="618512" name="Picture 16" descr="StackSidePanel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97700" y="2346324"/>
            <a:ext cx="165100" cy="3181350"/>
          </a:xfrm>
          <a:prstGeom prst="rect">
            <a:avLst/>
          </a:prstGeom>
          <a:noFill/>
        </p:spPr>
      </p:pic>
      <p:pic>
        <p:nvPicPr>
          <p:cNvPr id="618513" name="Picture 17" descr="StackSidePanel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05400" y="2346324"/>
            <a:ext cx="165100" cy="3181350"/>
          </a:xfrm>
          <a:prstGeom prst="rect">
            <a:avLst/>
          </a:prstGeom>
          <a:noFill/>
        </p:spPr>
      </p:pic>
      <p:pic>
        <p:nvPicPr>
          <p:cNvPr id="618524" name="Picture 28" descr="StackDoor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245100" y="2346324"/>
            <a:ext cx="1773238" cy="31813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85800" y="2212318"/>
            <a:ext cx="256192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LIFO</a:t>
            </a:r>
            <a:endParaRPr lang="en-US" sz="3000" dirty="0"/>
          </a:p>
          <a:p>
            <a:endParaRPr lang="en-US" sz="3000" dirty="0" smtClean="0"/>
          </a:p>
          <a:p>
            <a:r>
              <a:rPr lang="en-US" sz="3000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ush</a:t>
            </a:r>
            <a:r>
              <a:rPr lang="en-US" sz="3000" dirty="0" smtClean="0"/>
              <a:t> and 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pop</a:t>
            </a:r>
            <a:endParaRPr lang="en-US" sz="3000" dirty="0">
              <a:latin typeface="Courier New" pitchFamily="49" charset="0"/>
              <a:cs typeface="Courier New" pitchFamily="49" charset="0"/>
            </a:endParaRPr>
          </a:p>
          <a:p>
            <a:endParaRPr lang="en-US" sz="3000" dirty="0" smtClean="0"/>
          </a:p>
          <a:p>
            <a:r>
              <a:rPr lang="en-US" sz="3000" dirty="0" smtClean="0"/>
              <a:t>Dish metaphor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Stacks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6248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0"/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/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0"/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/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618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8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Create an empty stack</a:t>
            </a:r>
            <a:endParaRPr lang="en-US" sz="30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060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Push a path with just the start node</a:t>
            </a:r>
            <a:endParaRPr lang="en-US" sz="30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29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Enter the while loop</a:t>
            </a:r>
            <a:endParaRPr lang="en-US" sz="30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4933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Pop a path</a:t>
            </a:r>
            <a:endParaRPr lang="en-US" sz="30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538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Check if its been visited or if it’s the goal</a:t>
            </a:r>
            <a:endParaRPr lang="en-US" sz="30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7216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029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0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1"/>
            <a:endCxn id="11" idx="5"/>
          </p:cNvCxnSpPr>
          <p:nvPr/>
        </p:nvCxnSpPr>
        <p:spPr>
          <a:xfrm flipH="1" flipV="1">
            <a:off x="5659204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743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05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6957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Create a path for each of its neighbors</a:t>
            </a:r>
            <a:endParaRPr lang="en-US" sz="3000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0062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029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0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1"/>
            <a:endCxn id="11" idx="5"/>
          </p:cNvCxnSpPr>
          <p:nvPr/>
        </p:nvCxnSpPr>
        <p:spPr>
          <a:xfrm flipH="1" flipV="1">
            <a:off x="5659204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743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05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6957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Create a path for each of its neighbors</a:t>
            </a:r>
            <a:endParaRPr lang="en-US" sz="3000" dirty="0"/>
          </a:p>
        </p:txBody>
      </p:sp>
      <p:sp>
        <p:nvSpPr>
          <p:cNvPr id="18" name="Rectangular Callout 17"/>
          <p:cNvSpPr/>
          <p:nvPr/>
        </p:nvSpPr>
        <p:spPr>
          <a:xfrm>
            <a:off x="2438400" y="4038600"/>
            <a:ext cx="1905000" cy="1066800"/>
          </a:xfrm>
          <a:prstGeom prst="wedgeRectCallout">
            <a:avLst>
              <a:gd name="adj1" fmla="val -15804"/>
              <a:gd name="adj2" fmla="val -966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Bottom</a:t>
            </a:r>
            <a:endParaRPr lang="en-US" dirty="0"/>
          </a:p>
        </p:txBody>
      </p:sp>
      <p:sp>
        <p:nvSpPr>
          <p:cNvPr id="19" name="Rectangular Callout 18"/>
          <p:cNvSpPr/>
          <p:nvPr/>
        </p:nvSpPr>
        <p:spPr>
          <a:xfrm>
            <a:off x="6934200" y="4132217"/>
            <a:ext cx="1905000" cy="1066800"/>
          </a:xfrm>
          <a:prstGeom prst="wedgeRectCallout">
            <a:avLst>
              <a:gd name="adj1" fmla="val 23510"/>
              <a:gd name="adj2" fmla="val -99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Top</a:t>
            </a:r>
            <a:endParaRPr lang="en-US" dirty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1463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029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0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1"/>
            <a:endCxn id="11" idx="5"/>
          </p:cNvCxnSpPr>
          <p:nvPr/>
        </p:nvCxnSpPr>
        <p:spPr>
          <a:xfrm flipH="1" flipV="1">
            <a:off x="5659204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743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05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695700" y="49679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Create a path for each of its neighbors</a:t>
            </a:r>
            <a:endParaRPr lang="en-US" sz="3000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4730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029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91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334000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16" idx="1"/>
            <a:endCxn id="18" idx="5"/>
          </p:cNvCxnSpPr>
          <p:nvPr/>
        </p:nvCxnSpPr>
        <p:spPr>
          <a:xfrm flipH="1" flipV="1">
            <a:off x="5659204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Push the new paths</a:t>
            </a:r>
            <a:endParaRPr lang="en-US" sz="3000" dirty="0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892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57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19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Push the new paths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2912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Back to the start of the while loop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844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Back to the start of the while loop</a:t>
            </a:r>
            <a:endParaRPr lang="en-US" sz="3000" dirty="0"/>
          </a:p>
        </p:txBody>
      </p:sp>
      <p:sp>
        <p:nvSpPr>
          <p:cNvPr id="3" name="Rectangular Callout 2"/>
          <p:cNvSpPr/>
          <p:nvPr/>
        </p:nvSpPr>
        <p:spPr>
          <a:xfrm>
            <a:off x="2438400" y="4038600"/>
            <a:ext cx="1905000" cy="1066800"/>
          </a:xfrm>
          <a:prstGeom prst="wedgeRectCallout">
            <a:avLst>
              <a:gd name="adj1" fmla="val -15804"/>
              <a:gd name="adj2" fmla="val -966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Bottom</a:t>
            </a:r>
            <a:endParaRPr lang="en-US" dirty="0"/>
          </a:p>
        </p:txBody>
      </p:sp>
      <p:sp>
        <p:nvSpPr>
          <p:cNvPr id="16" name="Rectangular Callout 15"/>
          <p:cNvSpPr/>
          <p:nvPr/>
        </p:nvSpPr>
        <p:spPr>
          <a:xfrm>
            <a:off x="6934200" y="4132217"/>
            <a:ext cx="1905000" cy="1066800"/>
          </a:xfrm>
          <a:prstGeom prst="wedgeRectCallout">
            <a:avLst>
              <a:gd name="adj1" fmla="val 23510"/>
              <a:gd name="adj2" fmla="val -99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Top</a:t>
            </a:r>
            <a:endParaRPr lang="en-US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0927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Pop a path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112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Check if the last node is a goal or if its been visited</a:t>
            </a:r>
            <a:endParaRPr lang="en-US" sz="3000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426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362200" y="37338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242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667000" y="41148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2992204" y="44400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326674" y="3886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3007192" y="40767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572000" y="3751496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334000" y="4589696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876800" y="4132496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5202004" y="4457700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3340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4771348" y="4809448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Create a new path for each neighbor of the last node</a:t>
            </a:r>
            <a:endParaRPr lang="en-US" sz="30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6025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4572000" y="3751496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334000" y="4589696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876800" y="4132496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27" idx="1"/>
            <a:endCxn id="30" idx="5"/>
          </p:cNvCxnSpPr>
          <p:nvPr/>
        </p:nvCxnSpPr>
        <p:spPr>
          <a:xfrm flipH="1" flipV="1">
            <a:off x="5202004" y="4457700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334000" y="51816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urved Connector 32"/>
          <p:cNvCxnSpPr>
            <a:stCxn id="30" idx="4"/>
            <a:endCxn id="32" idx="2"/>
          </p:cNvCxnSpPr>
          <p:nvPr/>
        </p:nvCxnSpPr>
        <p:spPr>
          <a:xfrm rot="16200000" flipH="1">
            <a:off x="4771348" y="4809448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Push the new paths</a:t>
            </a:r>
            <a:endParaRPr lang="en-US" sz="3000" dirty="0"/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6671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334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82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1"/>
            <a:endCxn id="12" idx="5"/>
          </p:cNvCxnSpPr>
          <p:nvPr/>
        </p:nvCxnSpPr>
        <p:spPr>
          <a:xfrm flipH="1" flipV="1">
            <a:off x="11634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934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696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2390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75642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962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71335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Push the new paths</a:t>
            </a:r>
            <a:endParaRPr lang="en-US" sz="30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7077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9342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6962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2390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3" idx="1"/>
            <a:endCxn id="24" idx="5"/>
          </p:cNvCxnSpPr>
          <p:nvPr/>
        </p:nvCxnSpPr>
        <p:spPr>
          <a:xfrm flipH="1" flipV="1">
            <a:off x="75642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962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>
            <a:stCxn id="24" idx="4"/>
            <a:endCxn id="28" idx="2"/>
          </p:cNvCxnSpPr>
          <p:nvPr/>
        </p:nvCxnSpPr>
        <p:spPr>
          <a:xfrm rot="16200000" flipH="1">
            <a:off x="71335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Back to the start of the while loop</a:t>
            </a:r>
            <a:endParaRPr lang="en-US" sz="30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7194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81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143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85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27" idx="1"/>
            <a:endCxn id="30" idx="5"/>
          </p:cNvCxnSpPr>
          <p:nvPr/>
        </p:nvCxnSpPr>
        <p:spPr>
          <a:xfrm flipH="1" flipV="1">
            <a:off x="1011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1430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urved Connector 32"/>
          <p:cNvCxnSpPr>
            <a:stCxn id="30" idx="4"/>
            <a:endCxn id="32" idx="2"/>
          </p:cNvCxnSpPr>
          <p:nvPr/>
        </p:nvCxnSpPr>
        <p:spPr>
          <a:xfrm rot="16200000" flipH="1">
            <a:off x="5803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Pop a path</a:t>
            </a:r>
            <a:endParaRPr lang="en-US" sz="3000" dirty="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018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1295400"/>
            <a:ext cx="6019800" cy="2209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338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33800" y="2819400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3" idx="0"/>
          </p:cNvCxnSpPr>
          <p:nvPr/>
        </p:nvCxnSpPr>
        <p:spPr>
          <a:xfrm>
            <a:off x="3921592" y="2605788"/>
            <a:ext cx="2708" cy="213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953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1"/>
            <a:endCxn id="18" idx="5"/>
          </p:cNvCxnSpPr>
          <p:nvPr/>
        </p:nvCxnSpPr>
        <p:spPr>
          <a:xfrm flipH="1" flipV="1">
            <a:off x="5583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17474" y="15240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2"/>
          </p:cNvCxnSpPr>
          <p:nvPr/>
        </p:nvCxnSpPr>
        <p:spPr>
          <a:xfrm flipV="1">
            <a:off x="5597992" y="1714500"/>
            <a:ext cx="319482" cy="1496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81000" y="1371600"/>
            <a:ext cx="1905000" cy="2057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143000" y="2209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85800" y="1752600"/>
            <a:ext cx="381000" cy="3810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27" idx="1"/>
            <a:endCxn id="30" idx="5"/>
          </p:cNvCxnSpPr>
          <p:nvPr/>
        </p:nvCxnSpPr>
        <p:spPr>
          <a:xfrm flipH="1" flipV="1">
            <a:off x="1011004" y="2077804"/>
            <a:ext cx="187792" cy="187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143000" y="2801704"/>
            <a:ext cx="381000" cy="381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urved Connector 32"/>
          <p:cNvCxnSpPr>
            <a:stCxn id="30" idx="4"/>
            <a:endCxn id="32" idx="2"/>
          </p:cNvCxnSpPr>
          <p:nvPr/>
        </p:nvCxnSpPr>
        <p:spPr>
          <a:xfrm rot="16200000" flipH="1">
            <a:off x="580348" y="2429552"/>
            <a:ext cx="858604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0" y="612380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Check if the last node is a goal or if its been visited</a:t>
            </a:r>
            <a:endParaRPr lang="en-US" sz="3000" dirty="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241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0" y="1463219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If you implement depth first search recursively it only has to store a single path in memory! BFS must store all states in the fringe.</a:t>
            </a:r>
            <a:endParaRPr lang="en-US" sz="5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 Pros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7069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0" y="1463219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Not guaranteed to find the lowest cost solution for all problems.</a:t>
            </a:r>
            <a:endParaRPr lang="en-US" sz="5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 Cons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96240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Can get lost.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23545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F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7772400" cy="656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87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260927" y="2743200"/>
            <a:ext cx="8536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hlinkClick r:id="rId2"/>
              </a:rPr>
              <a:t>Demo</a:t>
            </a:r>
            <a:endParaRPr lang="en-US" sz="5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BFS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DFS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6269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55"/>
            <a:ext cx="9220200" cy="69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2738916"/>
            <a:ext cx="542622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ATTGGGAAATGCCCCATTATTBBC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069307" y="3834825"/>
            <a:ext cx="5097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ATTGGAATCGACATATTATTBBC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218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29718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tx1"/>
                </a:solidFill>
                <a:effectLst/>
              </a:rPr>
              <a:t>Can We Do It?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848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28600" y="-76200"/>
            <a:ext cx="9753600" cy="7086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http://www.searchenginepeople.com/i/yes-we-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779" y="304800"/>
            <a:ext cx="11155034" cy="62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39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228600"/>
            <a:ext cx="11338560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We Broke BFS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AutoShape 2" descr="http://www.wallsave.com/wallpapers/1920x1200/nightmare-before-christmas/883585/nightmare-before-christmas-cause-obviously-jacob-got-broken-right-88358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1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://www.boracayhills.com/Boracay%20Hills_sandcastle%20art_boracay_Philippin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 b="-422"/>
          <a:stretch/>
        </p:blipFill>
        <p:spPr bwMode="auto">
          <a:xfrm>
            <a:off x="0" y="-144464"/>
            <a:ext cx="9448800" cy="708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manwiththemuckrake.files.wordpress.com/2007/10/sandcast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39" y="1524000"/>
            <a:ext cx="5588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://www.sdcblog.com/wp-content/uploads/2013/06/awesome-sand-castle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://www.sdcblog.com/wp-content/uploads/2013/06/awesome-sand-castle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://www.sdcblog.com/wp-content/uploads/2013/06/awesome-sand-castle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://www.sdcblog.com/wp-content/uploads/2013/06/awesome-sand-castle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3" name="Picture 9" descr="C:\Users\Chris\University\Teaching\cs221\WWW\slides\img\awesomeSandCast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2" y="1413164"/>
            <a:ext cx="7369175" cy="486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Why AI?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243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 descr="http://blogs.coventrytelegraph.net/passtheremote/Harry_Pot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36" y="-152401"/>
            <a:ext cx="9381836" cy="703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Why AI?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4941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http://www.liangfok.com/blog/wp-content/uploads/2010/10/Stanley_Image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" r="186"/>
          <a:stretch/>
        </p:blipFill>
        <p:spPr bwMode="auto">
          <a:xfrm>
            <a:off x="-228600" y="0"/>
            <a:ext cx="10291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http://blog.btrax.com/wp-content/uploads/2010/04/678px-Page+brin_by_orig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88" y="1219200"/>
            <a:ext cx="5080254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Why AI?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0285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 descr="http://www.mauricahanson.com/Welcome-Mat-CT-Ho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9470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Why AI?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601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3870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err="1" smtClean="0"/>
              <a:t>Determ</a:t>
            </a:r>
            <a:r>
              <a:rPr lang="en-US" sz="5000" dirty="0" smtClean="0"/>
              <a:t>. State Problems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Model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376003" y="4114800"/>
            <a:ext cx="65025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Solvers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31037" y="3936087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9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AI: The study and design of intelligent </a:t>
            </a:r>
            <a:r>
              <a:rPr lang="en-US" sz="3600" b="1" dirty="0" smtClean="0"/>
              <a:t>agents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477000" y="1066800"/>
            <a:ext cx="150861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Computer </a:t>
            </a:r>
          </a:p>
          <a:p>
            <a:pPr algn="ctr"/>
            <a:r>
              <a:rPr lang="en-US" sz="2400" dirty="0" smtClean="0"/>
              <a:t>programs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543800" y="2057400"/>
            <a:ext cx="381000" cy="6763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19600" y="4267200"/>
            <a:ext cx="1605183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Better than</a:t>
            </a:r>
          </a:p>
          <a:p>
            <a:pPr algn="ctr"/>
            <a:r>
              <a:rPr lang="en-US" sz="2400" dirty="0" smtClean="0"/>
              <a:t>chance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488891" y="3380095"/>
            <a:ext cx="607109" cy="7347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31181" y="4419599"/>
            <a:ext cx="140025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As well as</a:t>
            </a:r>
          </a:p>
          <a:p>
            <a:pPr algn="ctr"/>
            <a:r>
              <a:rPr lang="en-US" sz="2400" dirty="0" smtClean="0"/>
              <a:t>humans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781800" y="3380096"/>
            <a:ext cx="228600" cy="887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9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2711" y="21336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/>
              </a:rPr>
              <a:t>The End.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5035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2400" y="-76200"/>
            <a:ext cx="9525000" cy="6934200"/>
            <a:chOff x="-2886457" y="-76200"/>
            <a:chExt cx="14456663" cy="7086600"/>
          </a:xfrm>
        </p:grpSpPr>
        <p:pic>
          <p:nvPicPr>
            <p:cNvPr id="13316" name="Picture 4" descr="http://i2.blogs.indiewire.com/thompsononhollywood/images/uploads/thompson-on-hollywood/inception3_thum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86457" y="-76200"/>
              <a:ext cx="14456663" cy="7086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itle 1"/>
            <p:cNvSpPr txBox="1">
              <a:spLocks/>
            </p:cNvSpPr>
            <p:nvPr/>
          </p:nvSpPr>
          <p:spPr>
            <a:xfrm>
              <a:off x="492711" y="2133600"/>
              <a:ext cx="8229600" cy="160020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ts val="5800"/>
                </a:lnSpc>
                <a:spcBef>
                  <a:spcPct val="0"/>
                </a:spcBef>
                <a:buNone/>
                <a:defRPr sz="5400" kern="1200">
                  <a:solidFill>
                    <a:schemeClr val="tx2"/>
                  </a:solidFill>
                  <a:effectLst>
                    <a:outerShdw blurRad="63500" dist="38100" dir="5400000" algn="t" rotWithShape="0">
                      <a:prstClr val="black">
                        <a:alpha val="25000"/>
                      </a:prstClr>
                    </a:outerShdw>
                  </a:effectLst>
                  <a:latin typeface="+mn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solidFill>
                    <a:schemeClr val="bg1"/>
                  </a:solidFill>
                </a:rPr>
                <a:t>The End?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35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1266</Words>
  <Application>Microsoft Office PowerPoint</Application>
  <PresentationFormat>On-screen Show (4:3)</PresentationFormat>
  <Paragraphs>393</Paragraphs>
  <Slides>122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26</cp:revision>
  <dcterms:created xsi:type="dcterms:W3CDTF">2013-06-25T09:26:05Z</dcterms:created>
  <dcterms:modified xsi:type="dcterms:W3CDTF">2013-06-25T15:44:19Z</dcterms:modified>
</cp:coreProperties>
</file>