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oleObject1.bin" ContentType="application/vnd.openxmlformats-officedocument.oleObject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5"/>
  </p:notesMasterIdLst>
  <p:sldIdLst>
    <p:sldId id="256" r:id="rId2"/>
    <p:sldId id="257" r:id="rId3"/>
    <p:sldId id="386" r:id="rId4"/>
    <p:sldId id="345" r:id="rId5"/>
    <p:sldId id="344" r:id="rId6"/>
    <p:sldId id="352" r:id="rId7"/>
    <p:sldId id="347" r:id="rId8"/>
    <p:sldId id="366" r:id="rId9"/>
    <p:sldId id="367" r:id="rId10"/>
    <p:sldId id="348" r:id="rId11"/>
    <p:sldId id="349" r:id="rId12"/>
    <p:sldId id="350" r:id="rId13"/>
    <p:sldId id="351" r:id="rId14"/>
    <p:sldId id="353" r:id="rId15"/>
    <p:sldId id="354" r:id="rId16"/>
    <p:sldId id="360" r:id="rId17"/>
    <p:sldId id="369" r:id="rId18"/>
    <p:sldId id="361" r:id="rId19"/>
    <p:sldId id="359" r:id="rId20"/>
    <p:sldId id="362" r:id="rId21"/>
    <p:sldId id="363" r:id="rId22"/>
    <p:sldId id="364" r:id="rId23"/>
    <p:sldId id="365" r:id="rId24"/>
    <p:sldId id="355" r:id="rId25"/>
    <p:sldId id="322" r:id="rId26"/>
    <p:sldId id="258" r:id="rId27"/>
    <p:sldId id="259" r:id="rId28"/>
    <p:sldId id="321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81" r:id="rId49"/>
    <p:sldId id="279" r:id="rId50"/>
    <p:sldId id="280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  <p:sldId id="290" r:id="rId60"/>
    <p:sldId id="294" r:id="rId61"/>
    <p:sldId id="295" r:id="rId62"/>
    <p:sldId id="375" r:id="rId63"/>
    <p:sldId id="377" r:id="rId64"/>
    <p:sldId id="378" r:id="rId65"/>
    <p:sldId id="376" r:id="rId66"/>
    <p:sldId id="296" r:id="rId67"/>
    <p:sldId id="356" r:id="rId68"/>
    <p:sldId id="387" r:id="rId69"/>
    <p:sldId id="380" r:id="rId70"/>
    <p:sldId id="379" r:id="rId71"/>
    <p:sldId id="383" r:id="rId72"/>
    <p:sldId id="384" r:id="rId73"/>
    <p:sldId id="382" r:id="rId74"/>
    <p:sldId id="385" r:id="rId75"/>
    <p:sldId id="324" r:id="rId76"/>
    <p:sldId id="325" r:id="rId77"/>
    <p:sldId id="326" r:id="rId78"/>
    <p:sldId id="327" r:id="rId79"/>
    <p:sldId id="297" r:id="rId80"/>
    <p:sldId id="300" r:id="rId81"/>
    <p:sldId id="388" r:id="rId82"/>
    <p:sldId id="389" r:id="rId83"/>
    <p:sldId id="302" r:id="rId84"/>
    <p:sldId id="303" r:id="rId85"/>
    <p:sldId id="304" r:id="rId86"/>
    <p:sldId id="305" r:id="rId87"/>
    <p:sldId id="306" r:id="rId88"/>
    <p:sldId id="307" r:id="rId89"/>
    <p:sldId id="308" r:id="rId90"/>
    <p:sldId id="309" r:id="rId91"/>
    <p:sldId id="310" r:id="rId92"/>
    <p:sldId id="311" r:id="rId93"/>
    <p:sldId id="312" r:id="rId94"/>
    <p:sldId id="313" r:id="rId95"/>
    <p:sldId id="314" r:id="rId96"/>
    <p:sldId id="315" r:id="rId97"/>
    <p:sldId id="316" r:id="rId98"/>
    <p:sldId id="317" r:id="rId99"/>
    <p:sldId id="318" r:id="rId100"/>
    <p:sldId id="320" r:id="rId101"/>
    <p:sldId id="332" r:id="rId102"/>
    <p:sldId id="333" r:id="rId103"/>
    <p:sldId id="334" r:id="rId104"/>
    <p:sldId id="336" r:id="rId105"/>
    <p:sldId id="337" r:id="rId106"/>
    <p:sldId id="335" r:id="rId107"/>
    <p:sldId id="338" r:id="rId108"/>
    <p:sldId id="339" r:id="rId109"/>
    <p:sldId id="341" r:id="rId110"/>
    <p:sldId id="342" r:id="rId111"/>
    <p:sldId id="343" r:id="rId112"/>
    <p:sldId id="319" r:id="rId113"/>
    <p:sldId id="357" r:id="rId114"/>
    <p:sldId id="390" r:id="rId115"/>
    <p:sldId id="329" r:id="rId116"/>
    <p:sldId id="374" r:id="rId117"/>
    <p:sldId id="391" r:id="rId118"/>
    <p:sldId id="400" r:id="rId119"/>
    <p:sldId id="401" r:id="rId120"/>
    <p:sldId id="370" r:id="rId121"/>
    <p:sldId id="371" r:id="rId122"/>
    <p:sldId id="392" r:id="rId123"/>
    <p:sldId id="394" r:id="rId124"/>
    <p:sldId id="396" r:id="rId125"/>
    <p:sldId id="395" r:id="rId126"/>
    <p:sldId id="397" r:id="rId127"/>
    <p:sldId id="398" r:id="rId128"/>
    <p:sldId id="399" r:id="rId129"/>
    <p:sldId id="373" r:id="rId130"/>
    <p:sldId id="358" r:id="rId131"/>
    <p:sldId id="393" r:id="rId132"/>
    <p:sldId id="402" r:id="rId133"/>
    <p:sldId id="331" r:id="rId1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notesMaster" Target="notesMasters/notesMaster1.xml"/><Relationship Id="rId136" Type="http://schemas.openxmlformats.org/officeDocument/2006/relationships/printerSettings" Target="printerSettings/printerSettings1.bin"/><Relationship Id="rId137" Type="http://schemas.openxmlformats.org/officeDocument/2006/relationships/presProps" Target="presProps.xml"/><Relationship Id="rId138" Type="http://schemas.openxmlformats.org/officeDocument/2006/relationships/viewProps" Target="viewProps.xml"/><Relationship Id="rId13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emf"/><Relationship Id="rId2" Type="http://schemas.openxmlformats.org/officeDocument/2006/relationships/image" Target="../media/image119.emf"/><Relationship Id="rId3" Type="http://schemas.openxmlformats.org/officeDocument/2006/relationships/image" Target="../media/image1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AC80F-2ECE-DF42-997A-B485DB222626}" type="datetimeFigureOut">
              <a:rPr lang="en-US" smtClean="0"/>
              <a:t>8/7/13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2220C-861F-7F41-B24A-C989675DA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4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15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24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</a:t>
            </a:r>
            <a:r>
              <a:rPr lang="en-US" baseline="0" dirty="0" smtClean="0"/>
              <a:t> faith effort to implement state-of-the-art.  </a:t>
            </a:r>
          </a:p>
          <a:p>
            <a:r>
              <a:rPr lang="en-US" baseline="0" dirty="0" smtClean="0"/>
              <a:t>Cluttered scenes.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do</a:t>
            </a:r>
            <a:r>
              <a:rPr lang="en-US" baseline="0" dirty="0" smtClean="0"/>
              <a:t> we get these low-level representations from? 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smosBQ-Light"/>
              </a:defRPr>
            </a:lvl1pPr>
            <a:lvl2pPr marL="742950" indent="-285750">
              <a:defRPr>
                <a:solidFill>
                  <a:schemeClr val="tx1"/>
                </a:solidFill>
                <a:latin typeface="CosmosBQ-Light"/>
              </a:defRPr>
            </a:lvl2pPr>
            <a:lvl3pPr marL="1143000" indent="-228600">
              <a:defRPr>
                <a:solidFill>
                  <a:schemeClr val="tx1"/>
                </a:solidFill>
                <a:latin typeface="CosmosBQ-Light"/>
              </a:defRPr>
            </a:lvl3pPr>
            <a:lvl4pPr marL="1600200" indent="-228600">
              <a:defRPr>
                <a:solidFill>
                  <a:schemeClr val="tx1"/>
                </a:solidFill>
                <a:latin typeface="CosmosBQ-Light"/>
              </a:defRPr>
            </a:lvl4pPr>
            <a:lvl5pPr marL="2057400" indent="-228600">
              <a:defRPr>
                <a:solidFill>
                  <a:schemeClr val="tx1"/>
                </a:solidFill>
                <a:latin typeface="CosmosBQ-Light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9pPr>
          </a:lstStyle>
          <a:p>
            <a:r>
              <a:rPr lang="en-US">
                <a:latin typeface="Calibri" pitchFamily="34" charset="0"/>
              </a:rPr>
              <a:t>CS4495/7495 2004</a:t>
            </a:r>
          </a:p>
        </p:txBody>
      </p:sp>
      <p:sp>
        <p:nvSpPr>
          <p:cNvPr id="3891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smosBQ-Light"/>
              </a:defRPr>
            </a:lvl1pPr>
            <a:lvl2pPr marL="742950" indent="-285750">
              <a:defRPr>
                <a:solidFill>
                  <a:schemeClr val="tx1"/>
                </a:solidFill>
                <a:latin typeface="CosmosBQ-Light"/>
              </a:defRPr>
            </a:lvl2pPr>
            <a:lvl3pPr marL="1143000" indent="-228600">
              <a:defRPr>
                <a:solidFill>
                  <a:schemeClr val="tx1"/>
                </a:solidFill>
                <a:latin typeface="CosmosBQ-Light"/>
              </a:defRPr>
            </a:lvl3pPr>
            <a:lvl4pPr marL="1600200" indent="-228600">
              <a:defRPr>
                <a:solidFill>
                  <a:schemeClr val="tx1"/>
                </a:solidFill>
                <a:latin typeface="CosmosBQ-Light"/>
              </a:defRPr>
            </a:lvl4pPr>
            <a:lvl5pPr marL="2057400" indent="-228600">
              <a:defRPr>
                <a:solidFill>
                  <a:schemeClr val="tx1"/>
                </a:solidFill>
                <a:latin typeface="CosmosBQ-Light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9pPr>
          </a:lstStyle>
          <a:p>
            <a:fld id="{12535CB8-37E7-4E77-98C4-334798843529}" type="datetime1">
              <a:rPr lang="en-US">
                <a:latin typeface="Calibri" pitchFamily="34" charset="0"/>
              </a:rPr>
              <a:pPr/>
              <a:t>8/7/13</a:t>
            </a:fld>
            <a:endParaRPr lang="en-US">
              <a:latin typeface="Calibri" pitchFamily="34" charset="0"/>
            </a:endParaRPr>
          </a:p>
        </p:txBody>
      </p:sp>
      <p:sp>
        <p:nvSpPr>
          <p:cNvPr id="38918" name="Footer Placeholder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smosBQ-Light"/>
              </a:defRPr>
            </a:lvl1pPr>
            <a:lvl2pPr marL="742950" indent="-285750">
              <a:defRPr>
                <a:solidFill>
                  <a:schemeClr val="tx1"/>
                </a:solidFill>
                <a:latin typeface="CosmosBQ-Light"/>
              </a:defRPr>
            </a:lvl2pPr>
            <a:lvl3pPr marL="1143000" indent="-228600">
              <a:defRPr>
                <a:solidFill>
                  <a:schemeClr val="tx1"/>
                </a:solidFill>
                <a:latin typeface="CosmosBQ-Light"/>
              </a:defRPr>
            </a:lvl3pPr>
            <a:lvl4pPr marL="1600200" indent="-228600">
              <a:defRPr>
                <a:solidFill>
                  <a:schemeClr val="tx1"/>
                </a:solidFill>
                <a:latin typeface="CosmosBQ-Light"/>
              </a:defRPr>
            </a:lvl4pPr>
            <a:lvl5pPr marL="2057400" indent="-228600">
              <a:defRPr>
                <a:solidFill>
                  <a:schemeClr val="tx1"/>
                </a:solidFill>
                <a:latin typeface="CosmosBQ-Light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9pPr>
          </a:lstStyle>
          <a:p>
            <a:r>
              <a:rPr lang="en-US">
                <a:latin typeface="Calibri" pitchFamily="34" charset="0"/>
              </a:rPr>
              <a:t>Local Invariant Features</a:t>
            </a:r>
          </a:p>
        </p:txBody>
      </p:sp>
      <p:sp>
        <p:nvSpPr>
          <p:cNvPr id="38919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smosBQ-Light"/>
              </a:defRPr>
            </a:lvl1pPr>
            <a:lvl2pPr marL="742950" indent="-285750">
              <a:defRPr>
                <a:solidFill>
                  <a:schemeClr val="tx1"/>
                </a:solidFill>
                <a:latin typeface="CosmosBQ-Light"/>
              </a:defRPr>
            </a:lvl2pPr>
            <a:lvl3pPr marL="1143000" indent="-228600">
              <a:defRPr>
                <a:solidFill>
                  <a:schemeClr val="tx1"/>
                </a:solidFill>
                <a:latin typeface="CosmosBQ-Light"/>
              </a:defRPr>
            </a:lvl3pPr>
            <a:lvl4pPr marL="1600200" indent="-228600">
              <a:defRPr>
                <a:solidFill>
                  <a:schemeClr val="tx1"/>
                </a:solidFill>
                <a:latin typeface="CosmosBQ-Light"/>
              </a:defRPr>
            </a:lvl4pPr>
            <a:lvl5pPr marL="2057400" indent="-228600">
              <a:defRPr>
                <a:solidFill>
                  <a:schemeClr val="tx1"/>
                </a:solidFill>
                <a:latin typeface="CosmosBQ-Light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smosBQ-Light"/>
              </a:defRPr>
            </a:lvl9pPr>
          </a:lstStyle>
          <a:p>
            <a:fld id="{96FBF8C5-464F-4825-B2BE-FA5FA034B2C7}" type="slidenum">
              <a:rPr lang="en-US">
                <a:latin typeface="Calibri" pitchFamily="34" charset="0"/>
              </a:rPr>
              <a:pPr/>
              <a:t>32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do</a:t>
            </a:r>
            <a:r>
              <a:rPr lang="en-US" baseline="0" dirty="0" smtClean="0"/>
              <a:t> we get these low-level representations from? 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do</a:t>
            </a:r>
            <a:r>
              <a:rPr lang="en-US" baseline="0" dirty="0" smtClean="0"/>
              <a:t> we get these low-level representations from? 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878AC6B2-BBAE-4BA1-948A-839E3FCEFB51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1602A008-1501-420C-B021-6AE0E51B0E3E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1EE05F2B-3182-47B9-A45C-745A350304D4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55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</a:t>
            </a:r>
            <a:r>
              <a:rPr lang="en-US" baseline="0" dirty="0" smtClean="0"/>
              <a:t> SOTA performance records held by Kai Yu, Geoff Hinton.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067E855-2526-4790-8A60-EAFE7FE2AC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aseline="0" dirty="0" smtClean="0"/>
              <a:t>NVIDIA or ATI will be future of AI.  Probably NVIDIA.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C7D37-D92C-0D48-9DBD-407E1F3838C8}" type="slidenum">
              <a:rPr lang="en-US"/>
              <a:pPr/>
              <a:t>58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59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64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67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69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412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89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D120B-0ABD-DE43-BACB-776D7008420E}" type="slidenum">
              <a:rPr lang="en-US" smtClean="0">
                <a:solidFill>
                  <a:prstClr val="black"/>
                </a:solidFill>
              </a:rPr>
              <a:pPr/>
              <a:t>99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908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107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108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aseline="0" dirty="0" smtClean="0"/>
              <a:t>NVIDIA or ATI will be future of AI.  Probably NVIDIA. 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113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Q1:</a:t>
            </a:r>
            <a:r>
              <a:rPr lang="en-US" baseline="0" dirty="0" smtClean="0"/>
              <a:t> Encode translation, rotational invariance.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Q2: Kai Yu’s result.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Q1:</a:t>
            </a:r>
            <a:r>
              <a:rPr lang="en-US" baseline="0" dirty="0" smtClean="0"/>
              <a:t> Encode translation, rotational invariance.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Q2: Kai Yu’s result.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116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117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C6A4C-3899-47E5-A2ED-417EAF2FE1E0}" type="slidenum">
              <a:rPr lang="en-US"/>
              <a:pPr/>
              <a:t>130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67E855-2526-4790-8A60-EAFE7FE2ACFC}" type="slidenum">
              <a:rPr lang="en-US" smtClean="0"/>
              <a:pPr>
                <a:defRPr/>
              </a:pPr>
              <a:t>133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6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9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3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5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5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0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1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1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8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6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A5083-D558-FB4D-A047-00A8B56129D1}" type="datetimeFigureOut">
              <a:rPr lang="en-US" smtClean="0"/>
              <a:t>8/7/13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BB5D-DAEC-5640-B7A2-EB2056204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9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20" Type="http://schemas.openxmlformats.org/officeDocument/2006/relationships/image" Target="../media/image28.PNG"/><Relationship Id="rId21" Type="http://schemas.openxmlformats.org/officeDocument/2006/relationships/image" Target="../media/image29.png"/><Relationship Id="rId10" Type="http://schemas.openxmlformats.org/officeDocument/2006/relationships/image" Target="../media/image18.jpe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Relationship Id="rId11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6" Type="http://schemas.openxmlformats.org/officeDocument/2006/relationships/image" Target="../media/image62.jpeg"/><Relationship Id="rId7" Type="http://schemas.openxmlformats.org/officeDocument/2006/relationships/image" Target="../media/image63.png"/><Relationship Id="rId8" Type="http://schemas.openxmlformats.org/officeDocument/2006/relationships/image" Target="../media/image11.png"/><Relationship Id="rId9" Type="http://schemas.openxmlformats.org/officeDocument/2006/relationships/image" Target="../media/image64.gif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5" Type="http://schemas.openxmlformats.org/officeDocument/2006/relationships/image" Target="../media/image70.jpeg"/><Relationship Id="rId6" Type="http://schemas.openxmlformats.org/officeDocument/2006/relationships/image" Target="../media/image71.jpeg"/><Relationship Id="rId7" Type="http://schemas.openxmlformats.org/officeDocument/2006/relationships/image" Target="../media/image72.jpeg"/><Relationship Id="rId8" Type="http://schemas.openxmlformats.org/officeDocument/2006/relationships/image" Target="../media/image73.jpeg"/><Relationship Id="rId9" Type="http://schemas.openxmlformats.org/officeDocument/2006/relationships/image" Target="../media/image74.jpeg"/><Relationship Id="rId10" Type="http://schemas.openxmlformats.org/officeDocument/2006/relationships/image" Target="../media/image75.jpeg"/><Relationship Id="rId11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81.jpe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4" Type="http://schemas.openxmlformats.org/officeDocument/2006/relationships/image" Target="../media/image86.jpeg"/><Relationship Id="rId5" Type="http://schemas.openxmlformats.org/officeDocument/2006/relationships/image" Target="../media/image87.jpeg"/><Relationship Id="rId6" Type="http://schemas.openxmlformats.org/officeDocument/2006/relationships/image" Target="../media/image88.jpe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jpeg"/><Relationship Id="rId7" Type="http://schemas.openxmlformats.org/officeDocument/2006/relationships/image" Target="../media/image102.jpeg"/><Relationship Id="rId8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jpeg"/><Relationship Id="rId7" Type="http://schemas.openxmlformats.org/officeDocument/2006/relationships/image" Target="../media/image109.png"/><Relationship Id="rId8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1.gi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12.emf"/><Relationship Id="rId6" Type="http://schemas.openxmlformats.org/officeDocument/2006/relationships/image" Target="../media/image11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Relationship Id="rId3" Type="http://schemas.openxmlformats.org/officeDocument/2006/relationships/image" Target="../media/image11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18.emf"/><Relationship Id="rId6" Type="http://schemas.openxmlformats.org/officeDocument/2006/relationships/image" Target="../media/image121.png"/><Relationship Id="rId7" Type="http://schemas.openxmlformats.org/officeDocument/2006/relationships/image" Target="../media/image122.png"/><Relationship Id="rId8" Type="http://schemas.openxmlformats.org/officeDocument/2006/relationships/oleObject" Target="../embeddings/oleObject3.bin"/><Relationship Id="rId9" Type="http://schemas.openxmlformats.org/officeDocument/2006/relationships/image" Target="../media/image119.e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12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5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Relationship Id="rId3" Type="http://schemas.openxmlformats.org/officeDocument/2006/relationships/image" Target="../media/image131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png"/><Relationship Id="rId3" Type="http://schemas.openxmlformats.org/officeDocument/2006/relationships/image" Target="../media/image13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4" Type="http://schemas.openxmlformats.org/officeDocument/2006/relationships/image" Target="../media/image138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4" Type="http://schemas.openxmlformats.org/officeDocument/2006/relationships/image" Target="../media/image141.jpg"/><Relationship Id="rId5" Type="http://schemas.openxmlformats.org/officeDocument/2006/relationships/image" Target="../media/image142.jpg"/><Relationship Id="rId6" Type="http://schemas.openxmlformats.org/officeDocument/2006/relationships/image" Target="../media/image14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4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4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48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4" Type="http://schemas.openxmlformats.org/officeDocument/2006/relationships/image" Target="../media/image153.png"/><Relationship Id="rId5" Type="http://schemas.openxmlformats.org/officeDocument/2006/relationships/image" Target="../media/image154.png"/><Relationship Id="rId6" Type="http://schemas.openxmlformats.org/officeDocument/2006/relationships/image" Target="../media/image155.png"/><Relationship Id="rId7" Type="http://schemas.openxmlformats.org/officeDocument/2006/relationships/image" Target="../media/image15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image" Target="../media/image1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4" Type="http://schemas.openxmlformats.org/officeDocument/2006/relationships/image" Target="../media/image162.png"/><Relationship Id="rId5" Type="http://schemas.openxmlformats.org/officeDocument/2006/relationships/image" Target="../media/image163.png"/><Relationship Id="rId6" Type="http://schemas.openxmlformats.org/officeDocument/2006/relationships/image" Target="../media/image164.png"/><Relationship Id="rId7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4" Type="http://schemas.openxmlformats.org/officeDocument/2006/relationships/image" Target="../media/image167.jpeg"/><Relationship Id="rId5" Type="http://schemas.openxmlformats.org/officeDocument/2006/relationships/image" Target="../media/image168.jpeg"/><Relationship Id="rId6" Type="http://schemas.openxmlformats.org/officeDocument/2006/relationships/image" Target="../media/image169.jpeg"/><Relationship Id="rId7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png"/><Relationship Id="rId3" Type="http://schemas.openxmlformats.org/officeDocument/2006/relationships/image" Target="../media/image175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png"/><Relationship Id="rId3" Type="http://schemas.openxmlformats.org/officeDocument/2006/relationships/image" Target="../media/image177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3.png"/></Relationships>
</file>

<file path=ppt/slides/_rels/slide133.xml.rels><?xml version="1.0" encoding="UTF-8" standalone="yes"?>
<Relationships xmlns="http://schemas.openxmlformats.org/package/2006/relationships"><Relationship Id="rId20" Type="http://schemas.openxmlformats.org/officeDocument/2006/relationships/image" Target="../media/image15.png"/><Relationship Id="rId21" Type="http://schemas.openxmlformats.org/officeDocument/2006/relationships/image" Target="../media/image16.png"/><Relationship Id="rId22" Type="http://schemas.openxmlformats.org/officeDocument/2006/relationships/image" Target="../media/image17.jpeg"/><Relationship Id="rId23" Type="http://schemas.openxmlformats.org/officeDocument/2006/relationships/image" Target="../media/image18.jpeg"/><Relationship Id="rId24" Type="http://schemas.openxmlformats.org/officeDocument/2006/relationships/image" Target="../media/image19.png"/><Relationship Id="rId25" Type="http://schemas.openxmlformats.org/officeDocument/2006/relationships/image" Target="../media/image20.png"/><Relationship Id="rId26" Type="http://schemas.openxmlformats.org/officeDocument/2006/relationships/image" Target="../media/image21.png"/><Relationship Id="rId27" Type="http://schemas.openxmlformats.org/officeDocument/2006/relationships/image" Target="../media/image22.png"/><Relationship Id="rId28" Type="http://schemas.openxmlformats.org/officeDocument/2006/relationships/image" Target="../media/image23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84.jpeg"/><Relationship Id="rId4" Type="http://schemas.openxmlformats.org/officeDocument/2006/relationships/image" Target="../media/image185.jpeg"/><Relationship Id="rId5" Type="http://schemas.openxmlformats.org/officeDocument/2006/relationships/image" Target="../media/image186.jpeg"/><Relationship Id="rId30" Type="http://schemas.openxmlformats.org/officeDocument/2006/relationships/image" Target="../media/image25.png"/><Relationship Id="rId31" Type="http://schemas.openxmlformats.org/officeDocument/2006/relationships/image" Target="../media/image26.png"/><Relationship Id="rId32" Type="http://schemas.openxmlformats.org/officeDocument/2006/relationships/image" Target="../media/image27.png"/><Relationship Id="rId9" Type="http://schemas.openxmlformats.org/officeDocument/2006/relationships/image" Target="../media/image190.png"/><Relationship Id="rId6" Type="http://schemas.openxmlformats.org/officeDocument/2006/relationships/image" Target="../media/image187.jpeg"/><Relationship Id="rId7" Type="http://schemas.openxmlformats.org/officeDocument/2006/relationships/image" Target="../media/image188.png"/><Relationship Id="rId8" Type="http://schemas.openxmlformats.org/officeDocument/2006/relationships/image" Target="../media/image189.png"/><Relationship Id="rId33" Type="http://schemas.openxmlformats.org/officeDocument/2006/relationships/image" Target="../media/image28.PNG"/><Relationship Id="rId10" Type="http://schemas.openxmlformats.org/officeDocument/2006/relationships/image" Target="../media/image191.jpeg"/><Relationship Id="rId11" Type="http://schemas.openxmlformats.org/officeDocument/2006/relationships/image" Target="../media/image192.jpeg"/><Relationship Id="rId12" Type="http://schemas.openxmlformats.org/officeDocument/2006/relationships/image" Target="../media/image193.jpeg"/><Relationship Id="rId13" Type="http://schemas.openxmlformats.org/officeDocument/2006/relationships/image" Target="../media/image30.png"/><Relationship Id="rId14" Type="http://schemas.openxmlformats.org/officeDocument/2006/relationships/image" Target="../media/image194.jpeg"/><Relationship Id="rId15" Type="http://schemas.openxmlformats.org/officeDocument/2006/relationships/image" Target="../media/image195.png"/><Relationship Id="rId16" Type="http://schemas.openxmlformats.org/officeDocument/2006/relationships/image" Target="../media/image11.png"/><Relationship Id="rId17" Type="http://schemas.openxmlformats.org/officeDocument/2006/relationships/image" Target="../media/image12.jpeg"/><Relationship Id="rId18" Type="http://schemas.openxmlformats.org/officeDocument/2006/relationships/image" Target="../media/image13.png"/><Relationship Id="rId1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9368" y="0"/>
            <a:ext cx="12192000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5000193"/>
            <a:ext cx="7391399" cy="1371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Deep Learning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76095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Announcements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3624" y="1904011"/>
            <a:ext cx="4147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Project proposals </a:t>
            </a:r>
            <a:r>
              <a:rPr lang="en-US" sz="2800" dirty="0"/>
              <a:t>t</a:t>
            </a:r>
            <a:r>
              <a:rPr lang="en-US" sz="2800" dirty="0" smtClean="0"/>
              <a:t>onight</a:t>
            </a:r>
          </a:p>
        </p:txBody>
      </p:sp>
    </p:spTree>
    <p:extLst>
      <p:ext uri="{BB962C8B-B14F-4D97-AF65-F5344CB8AC3E}">
        <p14:creationId xmlns:p14="http://schemas.microsoft.com/office/powerpoint/2010/main" val="172045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841500"/>
            <a:ext cx="7874000" cy="31750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5473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112" y="1310103"/>
            <a:ext cx="6324858" cy="5026526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Linear Classification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39187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05000" y="1828800"/>
            <a:ext cx="0" cy="3581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5410200"/>
            <a:ext cx="5486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004646" y="1828789"/>
            <a:ext cx="5081954" cy="3481765"/>
          </a:xfrm>
          <a:custGeom>
            <a:avLst/>
            <a:gdLst>
              <a:gd name="connsiteX0" fmla="*/ 0 w 5081954"/>
              <a:gd name="connsiteY0" fmla="*/ 3481765 h 3481765"/>
              <a:gd name="connsiteX1" fmla="*/ 52754 w 5081954"/>
              <a:gd name="connsiteY1" fmla="*/ 3341088 h 3481765"/>
              <a:gd name="connsiteX2" fmla="*/ 87923 w 5081954"/>
              <a:gd name="connsiteY2" fmla="*/ 3235580 h 3481765"/>
              <a:gd name="connsiteX3" fmla="*/ 123092 w 5081954"/>
              <a:gd name="connsiteY3" fmla="*/ 3182826 h 3481765"/>
              <a:gd name="connsiteX4" fmla="*/ 175846 w 5081954"/>
              <a:gd name="connsiteY4" fmla="*/ 3094903 h 3481765"/>
              <a:gd name="connsiteX5" fmla="*/ 246185 w 5081954"/>
              <a:gd name="connsiteY5" fmla="*/ 2954226 h 3481765"/>
              <a:gd name="connsiteX6" fmla="*/ 263769 w 5081954"/>
              <a:gd name="connsiteY6" fmla="*/ 2901473 h 3481765"/>
              <a:gd name="connsiteX7" fmla="*/ 298939 w 5081954"/>
              <a:gd name="connsiteY7" fmla="*/ 2866303 h 3481765"/>
              <a:gd name="connsiteX8" fmla="*/ 369277 w 5081954"/>
              <a:gd name="connsiteY8" fmla="*/ 2725626 h 3481765"/>
              <a:gd name="connsiteX9" fmla="*/ 386862 w 5081954"/>
              <a:gd name="connsiteY9" fmla="*/ 2672873 h 3481765"/>
              <a:gd name="connsiteX10" fmla="*/ 422031 w 5081954"/>
              <a:gd name="connsiteY10" fmla="*/ 2637703 h 3481765"/>
              <a:gd name="connsiteX11" fmla="*/ 492369 w 5081954"/>
              <a:gd name="connsiteY11" fmla="*/ 2497026 h 3481765"/>
              <a:gd name="connsiteX12" fmla="*/ 545123 w 5081954"/>
              <a:gd name="connsiteY12" fmla="*/ 2409103 h 3481765"/>
              <a:gd name="connsiteX13" fmla="*/ 615462 w 5081954"/>
              <a:gd name="connsiteY13" fmla="*/ 2321180 h 3481765"/>
              <a:gd name="connsiteX14" fmla="*/ 668216 w 5081954"/>
              <a:gd name="connsiteY14" fmla="*/ 2233257 h 3481765"/>
              <a:gd name="connsiteX15" fmla="*/ 738554 w 5081954"/>
              <a:gd name="connsiteY15" fmla="*/ 2145334 h 3481765"/>
              <a:gd name="connsiteX16" fmla="*/ 756139 w 5081954"/>
              <a:gd name="connsiteY16" fmla="*/ 2092580 h 3481765"/>
              <a:gd name="connsiteX17" fmla="*/ 896816 w 5081954"/>
              <a:gd name="connsiteY17" fmla="*/ 1916734 h 3481765"/>
              <a:gd name="connsiteX18" fmla="*/ 949569 w 5081954"/>
              <a:gd name="connsiteY18" fmla="*/ 1881565 h 3481765"/>
              <a:gd name="connsiteX19" fmla="*/ 1072662 w 5081954"/>
              <a:gd name="connsiteY19" fmla="*/ 1776057 h 3481765"/>
              <a:gd name="connsiteX20" fmla="*/ 1160585 w 5081954"/>
              <a:gd name="connsiteY20" fmla="*/ 1688134 h 3481765"/>
              <a:gd name="connsiteX21" fmla="*/ 1195754 w 5081954"/>
              <a:gd name="connsiteY21" fmla="*/ 1635380 h 3481765"/>
              <a:gd name="connsiteX22" fmla="*/ 1301262 w 5081954"/>
              <a:gd name="connsiteY22" fmla="*/ 1565042 h 3481765"/>
              <a:gd name="connsiteX23" fmla="*/ 1354016 w 5081954"/>
              <a:gd name="connsiteY23" fmla="*/ 1529873 h 3481765"/>
              <a:gd name="connsiteX24" fmla="*/ 1389185 w 5081954"/>
              <a:gd name="connsiteY24" fmla="*/ 1477119 h 3481765"/>
              <a:gd name="connsiteX25" fmla="*/ 1529862 w 5081954"/>
              <a:gd name="connsiteY25" fmla="*/ 1371611 h 3481765"/>
              <a:gd name="connsiteX26" fmla="*/ 1582616 w 5081954"/>
              <a:gd name="connsiteY26" fmla="*/ 1336442 h 3481765"/>
              <a:gd name="connsiteX27" fmla="*/ 1670539 w 5081954"/>
              <a:gd name="connsiteY27" fmla="*/ 1266103 h 3481765"/>
              <a:gd name="connsiteX28" fmla="*/ 1705708 w 5081954"/>
              <a:gd name="connsiteY28" fmla="*/ 1213349 h 3481765"/>
              <a:gd name="connsiteX29" fmla="*/ 1811216 w 5081954"/>
              <a:gd name="connsiteY29" fmla="*/ 1143011 h 3481765"/>
              <a:gd name="connsiteX30" fmla="*/ 1863969 w 5081954"/>
              <a:gd name="connsiteY30" fmla="*/ 1107842 h 3481765"/>
              <a:gd name="connsiteX31" fmla="*/ 1916723 w 5081954"/>
              <a:gd name="connsiteY31" fmla="*/ 1072673 h 3481765"/>
              <a:gd name="connsiteX32" fmla="*/ 1951892 w 5081954"/>
              <a:gd name="connsiteY32" fmla="*/ 1037503 h 3481765"/>
              <a:gd name="connsiteX33" fmla="*/ 2004646 w 5081954"/>
              <a:gd name="connsiteY33" fmla="*/ 1019919 h 3481765"/>
              <a:gd name="connsiteX34" fmla="*/ 2092569 w 5081954"/>
              <a:gd name="connsiteY34" fmla="*/ 967165 h 3481765"/>
              <a:gd name="connsiteX35" fmla="*/ 2215662 w 5081954"/>
              <a:gd name="connsiteY35" fmla="*/ 879242 h 3481765"/>
              <a:gd name="connsiteX36" fmla="*/ 2268416 w 5081954"/>
              <a:gd name="connsiteY36" fmla="*/ 844073 h 3481765"/>
              <a:gd name="connsiteX37" fmla="*/ 2303585 w 5081954"/>
              <a:gd name="connsiteY37" fmla="*/ 808903 h 3481765"/>
              <a:gd name="connsiteX38" fmla="*/ 2356339 w 5081954"/>
              <a:gd name="connsiteY38" fmla="*/ 791319 h 3481765"/>
              <a:gd name="connsiteX39" fmla="*/ 2409092 w 5081954"/>
              <a:gd name="connsiteY39" fmla="*/ 756149 h 3481765"/>
              <a:gd name="connsiteX40" fmla="*/ 2444262 w 5081954"/>
              <a:gd name="connsiteY40" fmla="*/ 720980 h 3481765"/>
              <a:gd name="connsiteX41" fmla="*/ 2549769 w 5081954"/>
              <a:gd name="connsiteY41" fmla="*/ 685811 h 3481765"/>
              <a:gd name="connsiteX42" fmla="*/ 2637692 w 5081954"/>
              <a:gd name="connsiteY42" fmla="*/ 633057 h 3481765"/>
              <a:gd name="connsiteX43" fmla="*/ 2672862 w 5081954"/>
              <a:gd name="connsiteY43" fmla="*/ 597888 h 3481765"/>
              <a:gd name="connsiteX44" fmla="*/ 2778369 w 5081954"/>
              <a:gd name="connsiteY44" fmla="*/ 562719 h 3481765"/>
              <a:gd name="connsiteX45" fmla="*/ 2813539 w 5081954"/>
              <a:gd name="connsiteY45" fmla="*/ 527549 h 3481765"/>
              <a:gd name="connsiteX46" fmla="*/ 2971800 w 5081954"/>
              <a:gd name="connsiteY46" fmla="*/ 474796 h 3481765"/>
              <a:gd name="connsiteX47" fmla="*/ 3024554 w 5081954"/>
              <a:gd name="connsiteY47" fmla="*/ 457211 h 3481765"/>
              <a:gd name="connsiteX48" fmla="*/ 3130062 w 5081954"/>
              <a:gd name="connsiteY48" fmla="*/ 404457 h 3481765"/>
              <a:gd name="connsiteX49" fmla="*/ 3182816 w 5081954"/>
              <a:gd name="connsiteY49" fmla="*/ 369288 h 3481765"/>
              <a:gd name="connsiteX50" fmla="*/ 3358662 w 5081954"/>
              <a:gd name="connsiteY50" fmla="*/ 316534 h 3481765"/>
              <a:gd name="connsiteX51" fmla="*/ 3516923 w 5081954"/>
              <a:gd name="connsiteY51" fmla="*/ 263780 h 3481765"/>
              <a:gd name="connsiteX52" fmla="*/ 3569677 w 5081954"/>
              <a:gd name="connsiteY52" fmla="*/ 246196 h 3481765"/>
              <a:gd name="connsiteX53" fmla="*/ 3640016 w 5081954"/>
              <a:gd name="connsiteY53" fmla="*/ 228611 h 3481765"/>
              <a:gd name="connsiteX54" fmla="*/ 3815862 w 5081954"/>
              <a:gd name="connsiteY54" fmla="*/ 193442 h 3481765"/>
              <a:gd name="connsiteX55" fmla="*/ 3868616 w 5081954"/>
              <a:gd name="connsiteY55" fmla="*/ 175857 h 3481765"/>
              <a:gd name="connsiteX56" fmla="*/ 4079631 w 5081954"/>
              <a:gd name="connsiteY56" fmla="*/ 140688 h 3481765"/>
              <a:gd name="connsiteX57" fmla="*/ 4237892 w 5081954"/>
              <a:gd name="connsiteY57" fmla="*/ 105519 h 3481765"/>
              <a:gd name="connsiteX58" fmla="*/ 4325816 w 5081954"/>
              <a:gd name="connsiteY58" fmla="*/ 87934 h 3481765"/>
              <a:gd name="connsiteX59" fmla="*/ 4448908 w 5081954"/>
              <a:gd name="connsiteY59" fmla="*/ 70349 h 3481765"/>
              <a:gd name="connsiteX60" fmla="*/ 4519246 w 5081954"/>
              <a:gd name="connsiteY60" fmla="*/ 52765 h 3481765"/>
              <a:gd name="connsiteX61" fmla="*/ 4730262 w 5081954"/>
              <a:gd name="connsiteY61" fmla="*/ 35180 h 3481765"/>
              <a:gd name="connsiteX62" fmla="*/ 4853354 w 5081954"/>
              <a:gd name="connsiteY62" fmla="*/ 17596 h 3481765"/>
              <a:gd name="connsiteX63" fmla="*/ 5081954 w 5081954"/>
              <a:gd name="connsiteY63" fmla="*/ 11 h 348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81954" h="3481765">
                <a:moveTo>
                  <a:pt x="0" y="3481765"/>
                </a:moveTo>
                <a:cubicBezTo>
                  <a:pt x="41690" y="3273320"/>
                  <a:pt x="-13108" y="3489278"/>
                  <a:pt x="52754" y="3341088"/>
                </a:cubicBezTo>
                <a:cubicBezTo>
                  <a:pt x="67810" y="3307211"/>
                  <a:pt x="67359" y="3266426"/>
                  <a:pt x="87923" y="3235580"/>
                </a:cubicBezTo>
                <a:cubicBezTo>
                  <a:pt x="99646" y="3217995"/>
                  <a:pt x="113640" y="3201729"/>
                  <a:pt x="123092" y="3182826"/>
                </a:cubicBezTo>
                <a:cubicBezTo>
                  <a:pt x="168747" y="3091517"/>
                  <a:pt x="107153" y="3163598"/>
                  <a:pt x="175846" y="3094903"/>
                </a:cubicBezTo>
                <a:cubicBezTo>
                  <a:pt x="216259" y="2973668"/>
                  <a:pt x="184803" y="3015610"/>
                  <a:pt x="246185" y="2954226"/>
                </a:cubicBezTo>
                <a:cubicBezTo>
                  <a:pt x="252046" y="2936642"/>
                  <a:pt x="254233" y="2917367"/>
                  <a:pt x="263769" y="2901473"/>
                </a:cubicBezTo>
                <a:cubicBezTo>
                  <a:pt x="272299" y="2887256"/>
                  <a:pt x="291524" y="2881132"/>
                  <a:pt x="298939" y="2866303"/>
                </a:cubicBezTo>
                <a:cubicBezTo>
                  <a:pt x="379765" y="2704653"/>
                  <a:pt x="289821" y="2805084"/>
                  <a:pt x="369277" y="2725626"/>
                </a:cubicBezTo>
                <a:cubicBezTo>
                  <a:pt x="375139" y="2708042"/>
                  <a:pt x="377325" y="2688767"/>
                  <a:pt x="386862" y="2672873"/>
                </a:cubicBezTo>
                <a:cubicBezTo>
                  <a:pt x="395392" y="2658657"/>
                  <a:pt x="414617" y="2652532"/>
                  <a:pt x="422031" y="2637703"/>
                </a:cubicBezTo>
                <a:cubicBezTo>
                  <a:pt x="502855" y="2476055"/>
                  <a:pt x="412914" y="2576483"/>
                  <a:pt x="492369" y="2497026"/>
                </a:cubicBezTo>
                <a:cubicBezTo>
                  <a:pt x="542185" y="2347583"/>
                  <a:pt x="472708" y="2529795"/>
                  <a:pt x="545123" y="2409103"/>
                </a:cubicBezTo>
                <a:cubicBezTo>
                  <a:pt x="601747" y="2314729"/>
                  <a:pt x="510394" y="2391224"/>
                  <a:pt x="615462" y="2321180"/>
                </a:cubicBezTo>
                <a:cubicBezTo>
                  <a:pt x="665274" y="2171737"/>
                  <a:pt x="595802" y="2353947"/>
                  <a:pt x="668216" y="2233257"/>
                </a:cubicBezTo>
                <a:cubicBezTo>
                  <a:pt x="724842" y="2138881"/>
                  <a:pt x="633482" y="2215381"/>
                  <a:pt x="738554" y="2145334"/>
                </a:cubicBezTo>
                <a:cubicBezTo>
                  <a:pt x="744416" y="2127749"/>
                  <a:pt x="747137" y="2108783"/>
                  <a:pt x="756139" y="2092580"/>
                </a:cubicBezTo>
                <a:cubicBezTo>
                  <a:pt x="783805" y="2042781"/>
                  <a:pt x="844493" y="1951617"/>
                  <a:pt x="896816" y="1916734"/>
                </a:cubicBezTo>
                <a:cubicBezTo>
                  <a:pt x="914400" y="1905011"/>
                  <a:pt x="933523" y="1895319"/>
                  <a:pt x="949569" y="1881565"/>
                </a:cubicBezTo>
                <a:cubicBezTo>
                  <a:pt x="1098809" y="1753645"/>
                  <a:pt x="951555" y="1856795"/>
                  <a:pt x="1072662" y="1776057"/>
                </a:cubicBezTo>
                <a:cubicBezTo>
                  <a:pt x="1166446" y="1635380"/>
                  <a:pt x="1043354" y="1805365"/>
                  <a:pt x="1160585" y="1688134"/>
                </a:cubicBezTo>
                <a:cubicBezTo>
                  <a:pt x="1175529" y="1673190"/>
                  <a:pt x="1179849" y="1649297"/>
                  <a:pt x="1195754" y="1635380"/>
                </a:cubicBezTo>
                <a:cubicBezTo>
                  <a:pt x="1227564" y="1607546"/>
                  <a:pt x="1266093" y="1588488"/>
                  <a:pt x="1301262" y="1565042"/>
                </a:cubicBezTo>
                <a:lnTo>
                  <a:pt x="1354016" y="1529873"/>
                </a:lnTo>
                <a:cubicBezTo>
                  <a:pt x="1365739" y="1512288"/>
                  <a:pt x="1375983" y="1493622"/>
                  <a:pt x="1389185" y="1477119"/>
                </a:cubicBezTo>
                <a:cubicBezTo>
                  <a:pt x="1426362" y="1430647"/>
                  <a:pt x="1481637" y="1403760"/>
                  <a:pt x="1529862" y="1371611"/>
                </a:cubicBezTo>
                <a:lnTo>
                  <a:pt x="1582616" y="1336442"/>
                </a:lnTo>
                <a:cubicBezTo>
                  <a:pt x="1683405" y="1185257"/>
                  <a:pt x="1549200" y="1363175"/>
                  <a:pt x="1670539" y="1266103"/>
                </a:cubicBezTo>
                <a:cubicBezTo>
                  <a:pt x="1687042" y="1252901"/>
                  <a:pt x="1689803" y="1227266"/>
                  <a:pt x="1705708" y="1213349"/>
                </a:cubicBezTo>
                <a:cubicBezTo>
                  <a:pt x="1737518" y="1185515"/>
                  <a:pt x="1776047" y="1166457"/>
                  <a:pt x="1811216" y="1143011"/>
                </a:cubicBezTo>
                <a:lnTo>
                  <a:pt x="1863969" y="1107842"/>
                </a:lnTo>
                <a:cubicBezTo>
                  <a:pt x="1881554" y="1096119"/>
                  <a:pt x="1901779" y="1087617"/>
                  <a:pt x="1916723" y="1072673"/>
                </a:cubicBezTo>
                <a:cubicBezTo>
                  <a:pt x="1928446" y="1060950"/>
                  <a:pt x="1937676" y="1046033"/>
                  <a:pt x="1951892" y="1037503"/>
                </a:cubicBezTo>
                <a:cubicBezTo>
                  <a:pt x="1967786" y="1027966"/>
                  <a:pt x="1987061" y="1025780"/>
                  <a:pt x="2004646" y="1019919"/>
                </a:cubicBezTo>
                <a:cubicBezTo>
                  <a:pt x="2134597" y="889968"/>
                  <a:pt x="1932777" y="1081303"/>
                  <a:pt x="2092569" y="967165"/>
                </a:cubicBezTo>
                <a:cubicBezTo>
                  <a:pt x="2238597" y="862859"/>
                  <a:pt x="2096467" y="918972"/>
                  <a:pt x="2215662" y="879242"/>
                </a:cubicBezTo>
                <a:cubicBezTo>
                  <a:pt x="2233247" y="867519"/>
                  <a:pt x="2251913" y="857275"/>
                  <a:pt x="2268416" y="844073"/>
                </a:cubicBezTo>
                <a:cubicBezTo>
                  <a:pt x="2281362" y="833716"/>
                  <a:pt x="2289369" y="817433"/>
                  <a:pt x="2303585" y="808903"/>
                </a:cubicBezTo>
                <a:cubicBezTo>
                  <a:pt x="2319479" y="799366"/>
                  <a:pt x="2338754" y="797180"/>
                  <a:pt x="2356339" y="791319"/>
                </a:cubicBezTo>
                <a:cubicBezTo>
                  <a:pt x="2373923" y="779596"/>
                  <a:pt x="2392589" y="769351"/>
                  <a:pt x="2409092" y="756149"/>
                </a:cubicBezTo>
                <a:cubicBezTo>
                  <a:pt x="2422038" y="745792"/>
                  <a:pt x="2429433" y="728394"/>
                  <a:pt x="2444262" y="720980"/>
                </a:cubicBezTo>
                <a:cubicBezTo>
                  <a:pt x="2477420" y="704401"/>
                  <a:pt x="2549769" y="685811"/>
                  <a:pt x="2549769" y="685811"/>
                </a:cubicBezTo>
                <a:cubicBezTo>
                  <a:pt x="2638882" y="596700"/>
                  <a:pt x="2523555" y="701540"/>
                  <a:pt x="2637692" y="633057"/>
                </a:cubicBezTo>
                <a:cubicBezTo>
                  <a:pt x="2651908" y="624527"/>
                  <a:pt x="2658033" y="605302"/>
                  <a:pt x="2672862" y="597888"/>
                </a:cubicBezTo>
                <a:cubicBezTo>
                  <a:pt x="2706020" y="581309"/>
                  <a:pt x="2778369" y="562719"/>
                  <a:pt x="2778369" y="562719"/>
                </a:cubicBezTo>
                <a:cubicBezTo>
                  <a:pt x="2790092" y="550996"/>
                  <a:pt x="2798710" y="534964"/>
                  <a:pt x="2813539" y="527549"/>
                </a:cubicBezTo>
                <a:cubicBezTo>
                  <a:pt x="2813551" y="527543"/>
                  <a:pt x="2945417" y="483590"/>
                  <a:pt x="2971800" y="474796"/>
                </a:cubicBezTo>
                <a:cubicBezTo>
                  <a:pt x="2989385" y="468934"/>
                  <a:pt x="3009131" y="467493"/>
                  <a:pt x="3024554" y="457211"/>
                </a:cubicBezTo>
                <a:cubicBezTo>
                  <a:pt x="3175739" y="356422"/>
                  <a:pt x="2984455" y="477261"/>
                  <a:pt x="3130062" y="404457"/>
                </a:cubicBezTo>
                <a:cubicBezTo>
                  <a:pt x="3148965" y="395006"/>
                  <a:pt x="3163503" y="377871"/>
                  <a:pt x="3182816" y="369288"/>
                </a:cubicBezTo>
                <a:cubicBezTo>
                  <a:pt x="3268896" y="331030"/>
                  <a:pt x="3279971" y="340141"/>
                  <a:pt x="3358662" y="316534"/>
                </a:cubicBezTo>
                <a:cubicBezTo>
                  <a:pt x="3358700" y="316522"/>
                  <a:pt x="3490527" y="272578"/>
                  <a:pt x="3516923" y="263780"/>
                </a:cubicBezTo>
                <a:cubicBezTo>
                  <a:pt x="3534508" y="257919"/>
                  <a:pt x="3551695" y="250692"/>
                  <a:pt x="3569677" y="246196"/>
                </a:cubicBezTo>
                <a:cubicBezTo>
                  <a:pt x="3593123" y="240334"/>
                  <a:pt x="3616385" y="233675"/>
                  <a:pt x="3640016" y="228611"/>
                </a:cubicBezTo>
                <a:cubicBezTo>
                  <a:pt x="3698465" y="216086"/>
                  <a:pt x="3759153" y="212345"/>
                  <a:pt x="3815862" y="193442"/>
                </a:cubicBezTo>
                <a:cubicBezTo>
                  <a:pt x="3833447" y="187580"/>
                  <a:pt x="3850440" y="179492"/>
                  <a:pt x="3868616" y="175857"/>
                </a:cubicBezTo>
                <a:cubicBezTo>
                  <a:pt x="3938540" y="161872"/>
                  <a:pt x="4011982" y="163238"/>
                  <a:pt x="4079631" y="140688"/>
                </a:cubicBezTo>
                <a:cubicBezTo>
                  <a:pt x="4172646" y="109682"/>
                  <a:pt x="4101720" y="130277"/>
                  <a:pt x="4237892" y="105519"/>
                </a:cubicBezTo>
                <a:cubicBezTo>
                  <a:pt x="4267298" y="100172"/>
                  <a:pt x="4296334" y="92848"/>
                  <a:pt x="4325816" y="87934"/>
                </a:cubicBezTo>
                <a:cubicBezTo>
                  <a:pt x="4366699" y="81120"/>
                  <a:pt x="4408129" y="77763"/>
                  <a:pt x="4448908" y="70349"/>
                </a:cubicBezTo>
                <a:cubicBezTo>
                  <a:pt x="4472686" y="66026"/>
                  <a:pt x="4495265" y="55763"/>
                  <a:pt x="4519246" y="52765"/>
                </a:cubicBezTo>
                <a:cubicBezTo>
                  <a:pt x="4589283" y="44010"/>
                  <a:pt x="4660067" y="42569"/>
                  <a:pt x="4730262" y="35180"/>
                </a:cubicBezTo>
                <a:cubicBezTo>
                  <a:pt x="4771481" y="30841"/>
                  <a:pt x="4812160" y="22173"/>
                  <a:pt x="4853354" y="17596"/>
                </a:cubicBezTo>
                <a:cubicBezTo>
                  <a:pt x="5021172" y="-1050"/>
                  <a:pt x="4988794" y="11"/>
                  <a:pt x="5081954" y="11"/>
                </a:cubicBezTo>
              </a:path>
            </a:pathLst>
          </a:cu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10154" y="2936631"/>
            <a:ext cx="4642338" cy="2268415"/>
          </a:xfrm>
          <a:custGeom>
            <a:avLst/>
            <a:gdLst>
              <a:gd name="connsiteX0" fmla="*/ 0 w 4642338"/>
              <a:gd name="connsiteY0" fmla="*/ 2250831 h 2268415"/>
              <a:gd name="connsiteX1" fmla="*/ 35169 w 4642338"/>
              <a:gd name="connsiteY1" fmla="*/ 2162907 h 2268415"/>
              <a:gd name="connsiteX2" fmla="*/ 70338 w 4642338"/>
              <a:gd name="connsiteY2" fmla="*/ 2110154 h 2268415"/>
              <a:gd name="connsiteX3" fmla="*/ 87923 w 4642338"/>
              <a:gd name="connsiteY3" fmla="*/ 2057400 h 2268415"/>
              <a:gd name="connsiteX4" fmla="*/ 123092 w 4642338"/>
              <a:gd name="connsiteY4" fmla="*/ 2004646 h 2268415"/>
              <a:gd name="connsiteX5" fmla="*/ 158261 w 4642338"/>
              <a:gd name="connsiteY5" fmla="*/ 1899138 h 2268415"/>
              <a:gd name="connsiteX6" fmla="*/ 175846 w 4642338"/>
              <a:gd name="connsiteY6" fmla="*/ 1846384 h 2268415"/>
              <a:gd name="connsiteX7" fmla="*/ 211015 w 4642338"/>
              <a:gd name="connsiteY7" fmla="*/ 1793631 h 2268415"/>
              <a:gd name="connsiteX8" fmla="*/ 246184 w 4642338"/>
              <a:gd name="connsiteY8" fmla="*/ 1688123 h 2268415"/>
              <a:gd name="connsiteX9" fmla="*/ 263769 w 4642338"/>
              <a:gd name="connsiteY9" fmla="*/ 1635369 h 2268415"/>
              <a:gd name="connsiteX10" fmla="*/ 281354 w 4642338"/>
              <a:gd name="connsiteY10" fmla="*/ 1582615 h 2268415"/>
              <a:gd name="connsiteX11" fmla="*/ 351692 w 4642338"/>
              <a:gd name="connsiteY11" fmla="*/ 1477107 h 2268415"/>
              <a:gd name="connsiteX12" fmla="*/ 386861 w 4642338"/>
              <a:gd name="connsiteY12" fmla="*/ 1424354 h 2268415"/>
              <a:gd name="connsiteX13" fmla="*/ 422031 w 4642338"/>
              <a:gd name="connsiteY13" fmla="*/ 1389184 h 2268415"/>
              <a:gd name="connsiteX14" fmla="*/ 439615 w 4642338"/>
              <a:gd name="connsiteY14" fmla="*/ 1336431 h 2268415"/>
              <a:gd name="connsiteX15" fmla="*/ 509954 w 4642338"/>
              <a:gd name="connsiteY15" fmla="*/ 1266092 h 2268415"/>
              <a:gd name="connsiteX16" fmla="*/ 562708 w 4642338"/>
              <a:gd name="connsiteY16" fmla="*/ 1178169 h 2268415"/>
              <a:gd name="connsiteX17" fmla="*/ 633046 w 4642338"/>
              <a:gd name="connsiteY17" fmla="*/ 1090246 h 2268415"/>
              <a:gd name="connsiteX18" fmla="*/ 720969 w 4642338"/>
              <a:gd name="connsiteY18" fmla="*/ 931984 h 2268415"/>
              <a:gd name="connsiteX19" fmla="*/ 773723 w 4642338"/>
              <a:gd name="connsiteY19" fmla="*/ 896815 h 2268415"/>
              <a:gd name="connsiteX20" fmla="*/ 791308 w 4642338"/>
              <a:gd name="connsiteY20" fmla="*/ 844061 h 2268415"/>
              <a:gd name="connsiteX21" fmla="*/ 844061 w 4642338"/>
              <a:gd name="connsiteY21" fmla="*/ 826477 h 2268415"/>
              <a:gd name="connsiteX22" fmla="*/ 879231 w 4642338"/>
              <a:gd name="connsiteY22" fmla="*/ 791307 h 2268415"/>
              <a:gd name="connsiteX23" fmla="*/ 931984 w 4642338"/>
              <a:gd name="connsiteY23" fmla="*/ 756138 h 2268415"/>
              <a:gd name="connsiteX24" fmla="*/ 1019908 w 4642338"/>
              <a:gd name="connsiteY24" fmla="*/ 668215 h 2268415"/>
              <a:gd name="connsiteX25" fmla="*/ 1107831 w 4642338"/>
              <a:gd name="connsiteY25" fmla="*/ 597877 h 2268415"/>
              <a:gd name="connsiteX26" fmla="*/ 1160584 w 4642338"/>
              <a:gd name="connsiteY26" fmla="*/ 562707 h 2268415"/>
              <a:gd name="connsiteX27" fmla="*/ 1248508 w 4642338"/>
              <a:gd name="connsiteY27" fmla="*/ 509954 h 2268415"/>
              <a:gd name="connsiteX28" fmla="*/ 1283677 w 4642338"/>
              <a:gd name="connsiteY28" fmla="*/ 474784 h 2268415"/>
              <a:gd name="connsiteX29" fmla="*/ 1389184 w 4642338"/>
              <a:gd name="connsiteY29" fmla="*/ 404446 h 2268415"/>
              <a:gd name="connsiteX30" fmla="*/ 1512277 w 4642338"/>
              <a:gd name="connsiteY30" fmla="*/ 316523 h 2268415"/>
              <a:gd name="connsiteX31" fmla="*/ 1565031 w 4642338"/>
              <a:gd name="connsiteY31" fmla="*/ 281354 h 2268415"/>
              <a:gd name="connsiteX32" fmla="*/ 1600200 w 4642338"/>
              <a:gd name="connsiteY32" fmla="*/ 246184 h 2268415"/>
              <a:gd name="connsiteX33" fmla="*/ 1705708 w 4642338"/>
              <a:gd name="connsiteY33" fmla="*/ 175846 h 2268415"/>
              <a:gd name="connsiteX34" fmla="*/ 1758461 w 4642338"/>
              <a:gd name="connsiteY34" fmla="*/ 140677 h 2268415"/>
              <a:gd name="connsiteX35" fmla="*/ 1846384 w 4642338"/>
              <a:gd name="connsiteY35" fmla="*/ 70338 h 2268415"/>
              <a:gd name="connsiteX36" fmla="*/ 1951892 w 4642338"/>
              <a:gd name="connsiteY36" fmla="*/ 35169 h 2268415"/>
              <a:gd name="connsiteX37" fmla="*/ 2004646 w 4642338"/>
              <a:gd name="connsiteY37" fmla="*/ 17584 h 2268415"/>
              <a:gd name="connsiteX38" fmla="*/ 2127738 w 4642338"/>
              <a:gd name="connsiteY38" fmla="*/ 0 h 2268415"/>
              <a:gd name="connsiteX39" fmla="*/ 2391508 w 4642338"/>
              <a:gd name="connsiteY39" fmla="*/ 17584 h 2268415"/>
              <a:gd name="connsiteX40" fmla="*/ 2567354 w 4642338"/>
              <a:gd name="connsiteY40" fmla="*/ 70338 h 2268415"/>
              <a:gd name="connsiteX41" fmla="*/ 2620108 w 4642338"/>
              <a:gd name="connsiteY41" fmla="*/ 87923 h 2268415"/>
              <a:gd name="connsiteX42" fmla="*/ 2725615 w 4642338"/>
              <a:gd name="connsiteY42" fmla="*/ 158261 h 2268415"/>
              <a:gd name="connsiteX43" fmla="*/ 2778369 w 4642338"/>
              <a:gd name="connsiteY43" fmla="*/ 175846 h 2268415"/>
              <a:gd name="connsiteX44" fmla="*/ 2936631 w 4642338"/>
              <a:gd name="connsiteY44" fmla="*/ 263769 h 2268415"/>
              <a:gd name="connsiteX45" fmla="*/ 3024554 w 4642338"/>
              <a:gd name="connsiteY45" fmla="*/ 334107 h 2268415"/>
              <a:gd name="connsiteX46" fmla="*/ 3059723 w 4642338"/>
              <a:gd name="connsiteY46" fmla="*/ 369277 h 2268415"/>
              <a:gd name="connsiteX47" fmla="*/ 3165231 w 4642338"/>
              <a:gd name="connsiteY47" fmla="*/ 439615 h 2268415"/>
              <a:gd name="connsiteX48" fmla="*/ 3253154 w 4642338"/>
              <a:gd name="connsiteY48" fmla="*/ 509954 h 2268415"/>
              <a:gd name="connsiteX49" fmla="*/ 3288323 w 4642338"/>
              <a:gd name="connsiteY49" fmla="*/ 562707 h 2268415"/>
              <a:gd name="connsiteX50" fmla="*/ 3393831 w 4642338"/>
              <a:gd name="connsiteY50" fmla="*/ 633046 h 2268415"/>
              <a:gd name="connsiteX51" fmla="*/ 3516923 w 4642338"/>
              <a:gd name="connsiteY51" fmla="*/ 773723 h 2268415"/>
              <a:gd name="connsiteX52" fmla="*/ 3622431 w 4642338"/>
              <a:gd name="connsiteY52" fmla="*/ 914400 h 2268415"/>
              <a:gd name="connsiteX53" fmla="*/ 3675184 w 4642338"/>
              <a:gd name="connsiteY53" fmla="*/ 949569 h 2268415"/>
              <a:gd name="connsiteX54" fmla="*/ 3745523 w 4642338"/>
              <a:gd name="connsiteY54" fmla="*/ 1019907 h 2268415"/>
              <a:gd name="connsiteX55" fmla="*/ 3763108 w 4642338"/>
              <a:gd name="connsiteY55" fmla="*/ 1072661 h 2268415"/>
              <a:gd name="connsiteX56" fmla="*/ 3798277 w 4642338"/>
              <a:gd name="connsiteY56" fmla="*/ 1107831 h 2268415"/>
              <a:gd name="connsiteX57" fmla="*/ 3833446 w 4642338"/>
              <a:gd name="connsiteY57" fmla="*/ 1160584 h 2268415"/>
              <a:gd name="connsiteX58" fmla="*/ 3868615 w 4642338"/>
              <a:gd name="connsiteY58" fmla="*/ 1195754 h 2268415"/>
              <a:gd name="connsiteX59" fmla="*/ 3938954 w 4642338"/>
              <a:gd name="connsiteY59" fmla="*/ 1283677 h 2268415"/>
              <a:gd name="connsiteX60" fmla="*/ 3991708 w 4642338"/>
              <a:gd name="connsiteY60" fmla="*/ 1371600 h 2268415"/>
              <a:gd name="connsiteX61" fmla="*/ 4062046 w 4642338"/>
              <a:gd name="connsiteY61" fmla="*/ 1459523 h 2268415"/>
              <a:gd name="connsiteX62" fmla="*/ 4079631 w 4642338"/>
              <a:gd name="connsiteY62" fmla="*/ 1512277 h 2268415"/>
              <a:gd name="connsiteX63" fmla="*/ 4185138 w 4642338"/>
              <a:gd name="connsiteY63" fmla="*/ 1652954 h 2268415"/>
              <a:gd name="connsiteX64" fmla="*/ 4237892 w 4642338"/>
              <a:gd name="connsiteY64" fmla="*/ 1740877 h 2268415"/>
              <a:gd name="connsiteX65" fmla="*/ 4308231 w 4642338"/>
              <a:gd name="connsiteY65" fmla="*/ 1828800 h 2268415"/>
              <a:gd name="connsiteX66" fmla="*/ 4378569 w 4642338"/>
              <a:gd name="connsiteY66" fmla="*/ 1934307 h 2268415"/>
              <a:gd name="connsiteX67" fmla="*/ 4396154 w 4642338"/>
              <a:gd name="connsiteY67" fmla="*/ 1987061 h 2268415"/>
              <a:gd name="connsiteX68" fmla="*/ 4484077 w 4642338"/>
              <a:gd name="connsiteY68" fmla="*/ 2057400 h 2268415"/>
              <a:gd name="connsiteX69" fmla="*/ 4501661 w 4642338"/>
              <a:gd name="connsiteY69" fmla="*/ 2110154 h 2268415"/>
              <a:gd name="connsiteX70" fmla="*/ 4589584 w 4642338"/>
              <a:gd name="connsiteY70" fmla="*/ 2198077 h 2268415"/>
              <a:gd name="connsiteX71" fmla="*/ 4624754 w 4642338"/>
              <a:gd name="connsiteY71" fmla="*/ 2233246 h 2268415"/>
              <a:gd name="connsiteX72" fmla="*/ 4642338 w 4642338"/>
              <a:gd name="connsiteY72" fmla="*/ 2268415 h 226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642338" h="2268415">
                <a:moveTo>
                  <a:pt x="0" y="2250831"/>
                </a:moveTo>
                <a:cubicBezTo>
                  <a:pt x="11723" y="2221523"/>
                  <a:pt x="21053" y="2191140"/>
                  <a:pt x="35169" y="2162907"/>
                </a:cubicBezTo>
                <a:cubicBezTo>
                  <a:pt x="44620" y="2144004"/>
                  <a:pt x="60887" y="2129057"/>
                  <a:pt x="70338" y="2110154"/>
                </a:cubicBezTo>
                <a:cubicBezTo>
                  <a:pt x="78628" y="2093575"/>
                  <a:pt x="79633" y="2073979"/>
                  <a:pt x="87923" y="2057400"/>
                </a:cubicBezTo>
                <a:cubicBezTo>
                  <a:pt x="97374" y="2038497"/>
                  <a:pt x="114509" y="2023959"/>
                  <a:pt x="123092" y="2004646"/>
                </a:cubicBezTo>
                <a:cubicBezTo>
                  <a:pt x="138148" y="1970769"/>
                  <a:pt x="146538" y="1934307"/>
                  <a:pt x="158261" y="1899138"/>
                </a:cubicBezTo>
                <a:cubicBezTo>
                  <a:pt x="164123" y="1881553"/>
                  <a:pt x="165564" y="1861807"/>
                  <a:pt x="175846" y="1846384"/>
                </a:cubicBezTo>
                <a:cubicBezTo>
                  <a:pt x="187569" y="1828800"/>
                  <a:pt x="202432" y="1812943"/>
                  <a:pt x="211015" y="1793631"/>
                </a:cubicBezTo>
                <a:cubicBezTo>
                  <a:pt x="226071" y="1759754"/>
                  <a:pt x="234461" y="1723292"/>
                  <a:pt x="246184" y="1688123"/>
                </a:cubicBezTo>
                <a:lnTo>
                  <a:pt x="263769" y="1635369"/>
                </a:lnTo>
                <a:cubicBezTo>
                  <a:pt x="269631" y="1617784"/>
                  <a:pt x="271072" y="1598038"/>
                  <a:pt x="281354" y="1582615"/>
                </a:cubicBezTo>
                <a:lnTo>
                  <a:pt x="351692" y="1477107"/>
                </a:lnTo>
                <a:cubicBezTo>
                  <a:pt x="363415" y="1459523"/>
                  <a:pt x="371917" y="1439298"/>
                  <a:pt x="386861" y="1424354"/>
                </a:cubicBezTo>
                <a:lnTo>
                  <a:pt x="422031" y="1389184"/>
                </a:lnTo>
                <a:cubicBezTo>
                  <a:pt x="427892" y="1371600"/>
                  <a:pt x="428841" y="1351514"/>
                  <a:pt x="439615" y="1336431"/>
                </a:cubicBezTo>
                <a:cubicBezTo>
                  <a:pt x="458888" y="1309449"/>
                  <a:pt x="509954" y="1266092"/>
                  <a:pt x="509954" y="1266092"/>
                </a:cubicBezTo>
                <a:cubicBezTo>
                  <a:pt x="559766" y="1116649"/>
                  <a:pt x="490294" y="1298859"/>
                  <a:pt x="562708" y="1178169"/>
                </a:cubicBezTo>
                <a:cubicBezTo>
                  <a:pt x="619334" y="1083793"/>
                  <a:pt x="527974" y="1160293"/>
                  <a:pt x="633046" y="1090246"/>
                </a:cubicBezTo>
                <a:cubicBezTo>
                  <a:pt x="651370" y="1035274"/>
                  <a:pt x="669143" y="966534"/>
                  <a:pt x="720969" y="931984"/>
                </a:cubicBezTo>
                <a:lnTo>
                  <a:pt x="773723" y="896815"/>
                </a:lnTo>
                <a:cubicBezTo>
                  <a:pt x="779585" y="879230"/>
                  <a:pt x="778201" y="857168"/>
                  <a:pt x="791308" y="844061"/>
                </a:cubicBezTo>
                <a:cubicBezTo>
                  <a:pt x="804415" y="830954"/>
                  <a:pt x="828167" y="836013"/>
                  <a:pt x="844061" y="826477"/>
                </a:cubicBezTo>
                <a:cubicBezTo>
                  <a:pt x="858278" y="817947"/>
                  <a:pt x="866285" y="801664"/>
                  <a:pt x="879231" y="791307"/>
                </a:cubicBezTo>
                <a:cubicBezTo>
                  <a:pt x="895734" y="778105"/>
                  <a:pt x="916079" y="770055"/>
                  <a:pt x="931984" y="756138"/>
                </a:cubicBezTo>
                <a:cubicBezTo>
                  <a:pt x="963176" y="728845"/>
                  <a:pt x="985422" y="691206"/>
                  <a:pt x="1019908" y="668215"/>
                </a:cubicBezTo>
                <a:cubicBezTo>
                  <a:pt x="1182261" y="559979"/>
                  <a:pt x="982559" y="698095"/>
                  <a:pt x="1107831" y="597877"/>
                </a:cubicBezTo>
                <a:cubicBezTo>
                  <a:pt x="1124334" y="584675"/>
                  <a:pt x="1144081" y="575909"/>
                  <a:pt x="1160584" y="562707"/>
                </a:cubicBezTo>
                <a:cubicBezTo>
                  <a:pt x="1229547" y="507536"/>
                  <a:pt x="1156899" y="540489"/>
                  <a:pt x="1248508" y="509954"/>
                </a:cubicBezTo>
                <a:cubicBezTo>
                  <a:pt x="1260231" y="498231"/>
                  <a:pt x="1270414" y="484731"/>
                  <a:pt x="1283677" y="474784"/>
                </a:cubicBezTo>
                <a:cubicBezTo>
                  <a:pt x="1317491" y="449423"/>
                  <a:pt x="1359296" y="434334"/>
                  <a:pt x="1389184" y="404446"/>
                </a:cubicBezTo>
                <a:cubicBezTo>
                  <a:pt x="1472630" y="321000"/>
                  <a:pt x="1428066" y="344592"/>
                  <a:pt x="1512277" y="316523"/>
                </a:cubicBezTo>
                <a:cubicBezTo>
                  <a:pt x="1529862" y="304800"/>
                  <a:pt x="1548528" y="294556"/>
                  <a:pt x="1565031" y="281354"/>
                </a:cubicBezTo>
                <a:cubicBezTo>
                  <a:pt x="1577977" y="270997"/>
                  <a:pt x="1586937" y="256131"/>
                  <a:pt x="1600200" y="246184"/>
                </a:cubicBezTo>
                <a:cubicBezTo>
                  <a:pt x="1634014" y="220823"/>
                  <a:pt x="1670539" y="199292"/>
                  <a:pt x="1705708" y="175846"/>
                </a:cubicBezTo>
                <a:cubicBezTo>
                  <a:pt x="1723292" y="164123"/>
                  <a:pt x="1743517" y="155621"/>
                  <a:pt x="1758461" y="140677"/>
                </a:cubicBezTo>
                <a:cubicBezTo>
                  <a:pt x="1787692" y="111446"/>
                  <a:pt x="1806456" y="88084"/>
                  <a:pt x="1846384" y="70338"/>
                </a:cubicBezTo>
                <a:cubicBezTo>
                  <a:pt x="1880261" y="55282"/>
                  <a:pt x="1916723" y="46892"/>
                  <a:pt x="1951892" y="35169"/>
                </a:cubicBezTo>
                <a:cubicBezTo>
                  <a:pt x="1969477" y="29307"/>
                  <a:pt x="1986296" y="20205"/>
                  <a:pt x="2004646" y="17584"/>
                </a:cubicBezTo>
                <a:lnTo>
                  <a:pt x="2127738" y="0"/>
                </a:lnTo>
                <a:cubicBezTo>
                  <a:pt x="2215661" y="5861"/>
                  <a:pt x="2303874" y="8359"/>
                  <a:pt x="2391508" y="17584"/>
                </a:cubicBezTo>
                <a:cubicBezTo>
                  <a:pt x="2430345" y="21672"/>
                  <a:pt x="2542407" y="62022"/>
                  <a:pt x="2567354" y="70338"/>
                </a:cubicBezTo>
                <a:cubicBezTo>
                  <a:pt x="2584939" y="76200"/>
                  <a:pt x="2604685" y="77641"/>
                  <a:pt x="2620108" y="87923"/>
                </a:cubicBezTo>
                <a:cubicBezTo>
                  <a:pt x="2655277" y="111369"/>
                  <a:pt x="2685516" y="144894"/>
                  <a:pt x="2725615" y="158261"/>
                </a:cubicBezTo>
                <a:cubicBezTo>
                  <a:pt x="2743200" y="164123"/>
                  <a:pt x="2762166" y="166844"/>
                  <a:pt x="2778369" y="175846"/>
                </a:cubicBezTo>
                <a:cubicBezTo>
                  <a:pt x="2959765" y="276621"/>
                  <a:pt x="2817262" y="223979"/>
                  <a:pt x="2936631" y="263769"/>
                </a:cubicBezTo>
                <a:cubicBezTo>
                  <a:pt x="3006678" y="368841"/>
                  <a:pt x="2930178" y="277481"/>
                  <a:pt x="3024554" y="334107"/>
                </a:cubicBezTo>
                <a:cubicBezTo>
                  <a:pt x="3038770" y="342637"/>
                  <a:pt x="3046460" y="359330"/>
                  <a:pt x="3059723" y="369277"/>
                </a:cubicBezTo>
                <a:cubicBezTo>
                  <a:pt x="3093537" y="394638"/>
                  <a:pt x="3165231" y="439615"/>
                  <a:pt x="3165231" y="439615"/>
                </a:cubicBezTo>
                <a:cubicBezTo>
                  <a:pt x="3266018" y="590797"/>
                  <a:pt x="3131817" y="412885"/>
                  <a:pt x="3253154" y="509954"/>
                </a:cubicBezTo>
                <a:cubicBezTo>
                  <a:pt x="3269657" y="523156"/>
                  <a:pt x="3272418" y="548790"/>
                  <a:pt x="3288323" y="562707"/>
                </a:cubicBezTo>
                <a:cubicBezTo>
                  <a:pt x="3320133" y="590541"/>
                  <a:pt x="3393831" y="633046"/>
                  <a:pt x="3393831" y="633046"/>
                </a:cubicBezTo>
                <a:cubicBezTo>
                  <a:pt x="3475892" y="756139"/>
                  <a:pt x="3429000" y="715108"/>
                  <a:pt x="3516923" y="773723"/>
                </a:cubicBezTo>
                <a:cubicBezTo>
                  <a:pt x="3549074" y="821950"/>
                  <a:pt x="3575958" y="877222"/>
                  <a:pt x="3622431" y="914400"/>
                </a:cubicBezTo>
                <a:cubicBezTo>
                  <a:pt x="3638934" y="927602"/>
                  <a:pt x="3657600" y="937846"/>
                  <a:pt x="3675184" y="949569"/>
                </a:cubicBezTo>
                <a:cubicBezTo>
                  <a:pt x="3722077" y="1090247"/>
                  <a:pt x="3651738" y="926123"/>
                  <a:pt x="3745523" y="1019907"/>
                </a:cubicBezTo>
                <a:cubicBezTo>
                  <a:pt x="3758630" y="1033014"/>
                  <a:pt x="3753571" y="1056767"/>
                  <a:pt x="3763108" y="1072661"/>
                </a:cubicBezTo>
                <a:cubicBezTo>
                  <a:pt x="3771638" y="1086877"/>
                  <a:pt x="3787920" y="1094885"/>
                  <a:pt x="3798277" y="1107831"/>
                </a:cubicBezTo>
                <a:cubicBezTo>
                  <a:pt x="3811479" y="1124334"/>
                  <a:pt x="3820244" y="1144081"/>
                  <a:pt x="3833446" y="1160584"/>
                </a:cubicBezTo>
                <a:cubicBezTo>
                  <a:pt x="3843803" y="1173530"/>
                  <a:pt x="3858258" y="1182808"/>
                  <a:pt x="3868615" y="1195754"/>
                </a:cubicBezTo>
                <a:cubicBezTo>
                  <a:pt x="3957341" y="1306662"/>
                  <a:pt x="3854040" y="1198763"/>
                  <a:pt x="3938954" y="1283677"/>
                </a:cubicBezTo>
                <a:cubicBezTo>
                  <a:pt x="3988766" y="1433120"/>
                  <a:pt x="3919294" y="1250910"/>
                  <a:pt x="3991708" y="1371600"/>
                </a:cubicBezTo>
                <a:cubicBezTo>
                  <a:pt x="4048334" y="1465976"/>
                  <a:pt x="3956974" y="1389476"/>
                  <a:pt x="4062046" y="1459523"/>
                </a:cubicBezTo>
                <a:cubicBezTo>
                  <a:pt x="4067908" y="1477108"/>
                  <a:pt x="4070629" y="1496074"/>
                  <a:pt x="4079631" y="1512277"/>
                </a:cubicBezTo>
                <a:cubicBezTo>
                  <a:pt x="4129339" y="1601752"/>
                  <a:pt x="4131780" y="1599595"/>
                  <a:pt x="4185138" y="1652954"/>
                </a:cubicBezTo>
                <a:cubicBezTo>
                  <a:pt x="4234954" y="1802397"/>
                  <a:pt x="4165477" y="1620185"/>
                  <a:pt x="4237892" y="1740877"/>
                </a:cubicBezTo>
                <a:cubicBezTo>
                  <a:pt x="4294516" y="1835251"/>
                  <a:pt x="4203163" y="1758756"/>
                  <a:pt x="4308231" y="1828800"/>
                </a:cubicBezTo>
                <a:cubicBezTo>
                  <a:pt x="4350041" y="1954233"/>
                  <a:pt x="4290757" y="1802590"/>
                  <a:pt x="4378569" y="1934307"/>
                </a:cubicBezTo>
                <a:cubicBezTo>
                  <a:pt x="4388851" y="1949730"/>
                  <a:pt x="4386617" y="1971167"/>
                  <a:pt x="4396154" y="1987061"/>
                </a:cubicBezTo>
                <a:cubicBezTo>
                  <a:pt x="4412860" y="2014904"/>
                  <a:pt x="4460114" y="2041425"/>
                  <a:pt x="4484077" y="2057400"/>
                </a:cubicBezTo>
                <a:cubicBezTo>
                  <a:pt x="4489938" y="2074985"/>
                  <a:pt x="4490540" y="2095325"/>
                  <a:pt x="4501661" y="2110154"/>
                </a:cubicBezTo>
                <a:cubicBezTo>
                  <a:pt x="4526529" y="2143312"/>
                  <a:pt x="4560276" y="2168769"/>
                  <a:pt x="4589584" y="2198077"/>
                </a:cubicBezTo>
                <a:cubicBezTo>
                  <a:pt x="4601307" y="2209800"/>
                  <a:pt x="4617340" y="2218417"/>
                  <a:pt x="4624754" y="2233246"/>
                </a:cubicBezTo>
                <a:lnTo>
                  <a:pt x="4642338" y="2268415"/>
                </a:ln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Overfitting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3852" y="5532493"/>
            <a:ext cx="284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Model Complexity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90480" y="3337914"/>
            <a:ext cx="255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AUC (how good)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11846" y="2103654"/>
            <a:ext cx="187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Training Set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54071" y="4121427"/>
            <a:ext cx="1744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Testing Set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299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05000" y="1828800"/>
            <a:ext cx="0" cy="3581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5410200"/>
            <a:ext cx="5486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004646" y="1828789"/>
            <a:ext cx="5081954" cy="3481765"/>
          </a:xfrm>
          <a:custGeom>
            <a:avLst/>
            <a:gdLst>
              <a:gd name="connsiteX0" fmla="*/ 0 w 5081954"/>
              <a:gd name="connsiteY0" fmla="*/ 3481765 h 3481765"/>
              <a:gd name="connsiteX1" fmla="*/ 52754 w 5081954"/>
              <a:gd name="connsiteY1" fmla="*/ 3341088 h 3481765"/>
              <a:gd name="connsiteX2" fmla="*/ 87923 w 5081954"/>
              <a:gd name="connsiteY2" fmla="*/ 3235580 h 3481765"/>
              <a:gd name="connsiteX3" fmla="*/ 123092 w 5081954"/>
              <a:gd name="connsiteY3" fmla="*/ 3182826 h 3481765"/>
              <a:gd name="connsiteX4" fmla="*/ 175846 w 5081954"/>
              <a:gd name="connsiteY4" fmla="*/ 3094903 h 3481765"/>
              <a:gd name="connsiteX5" fmla="*/ 246185 w 5081954"/>
              <a:gd name="connsiteY5" fmla="*/ 2954226 h 3481765"/>
              <a:gd name="connsiteX6" fmla="*/ 263769 w 5081954"/>
              <a:gd name="connsiteY6" fmla="*/ 2901473 h 3481765"/>
              <a:gd name="connsiteX7" fmla="*/ 298939 w 5081954"/>
              <a:gd name="connsiteY7" fmla="*/ 2866303 h 3481765"/>
              <a:gd name="connsiteX8" fmla="*/ 369277 w 5081954"/>
              <a:gd name="connsiteY8" fmla="*/ 2725626 h 3481765"/>
              <a:gd name="connsiteX9" fmla="*/ 386862 w 5081954"/>
              <a:gd name="connsiteY9" fmla="*/ 2672873 h 3481765"/>
              <a:gd name="connsiteX10" fmla="*/ 422031 w 5081954"/>
              <a:gd name="connsiteY10" fmla="*/ 2637703 h 3481765"/>
              <a:gd name="connsiteX11" fmla="*/ 492369 w 5081954"/>
              <a:gd name="connsiteY11" fmla="*/ 2497026 h 3481765"/>
              <a:gd name="connsiteX12" fmla="*/ 545123 w 5081954"/>
              <a:gd name="connsiteY12" fmla="*/ 2409103 h 3481765"/>
              <a:gd name="connsiteX13" fmla="*/ 615462 w 5081954"/>
              <a:gd name="connsiteY13" fmla="*/ 2321180 h 3481765"/>
              <a:gd name="connsiteX14" fmla="*/ 668216 w 5081954"/>
              <a:gd name="connsiteY14" fmla="*/ 2233257 h 3481765"/>
              <a:gd name="connsiteX15" fmla="*/ 738554 w 5081954"/>
              <a:gd name="connsiteY15" fmla="*/ 2145334 h 3481765"/>
              <a:gd name="connsiteX16" fmla="*/ 756139 w 5081954"/>
              <a:gd name="connsiteY16" fmla="*/ 2092580 h 3481765"/>
              <a:gd name="connsiteX17" fmla="*/ 896816 w 5081954"/>
              <a:gd name="connsiteY17" fmla="*/ 1916734 h 3481765"/>
              <a:gd name="connsiteX18" fmla="*/ 949569 w 5081954"/>
              <a:gd name="connsiteY18" fmla="*/ 1881565 h 3481765"/>
              <a:gd name="connsiteX19" fmla="*/ 1072662 w 5081954"/>
              <a:gd name="connsiteY19" fmla="*/ 1776057 h 3481765"/>
              <a:gd name="connsiteX20" fmla="*/ 1160585 w 5081954"/>
              <a:gd name="connsiteY20" fmla="*/ 1688134 h 3481765"/>
              <a:gd name="connsiteX21" fmla="*/ 1195754 w 5081954"/>
              <a:gd name="connsiteY21" fmla="*/ 1635380 h 3481765"/>
              <a:gd name="connsiteX22" fmla="*/ 1301262 w 5081954"/>
              <a:gd name="connsiteY22" fmla="*/ 1565042 h 3481765"/>
              <a:gd name="connsiteX23" fmla="*/ 1354016 w 5081954"/>
              <a:gd name="connsiteY23" fmla="*/ 1529873 h 3481765"/>
              <a:gd name="connsiteX24" fmla="*/ 1389185 w 5081954"/>
              <a:gd name="connsiteY24" fmla="*/ 1477119 h 3481765"/>
              <a:gd name="connsiteX25" fmla="*/ 1529862 w 5081954"/>
              <a:gd name="connsiteY25" fmla="*/ 1371611 h 3481765"/>
              <a:gd name="connsiteX26" fmla="*/ 1582616 w 5081954"/>
              <a:gd name="connsiteY26" fmla="*/ 1336442 h 3481765"/>
              <a:gd name="connsiteX27" fmla="*/ 1670539 w 5081954"/>
              <a:gd name="connsiteY27" fmla="*/ 1266103 h 3481765"/>
              <a:gd name="connsiteX28" fmla="*/ 1705708 w 5081954"/>
              <a:gd name="connsiteY28" fmla="*/ 1213349 h 3481765"/>
              <a:gd name="connsiteX29" fmla="*/ 1811216 w 5081954"/>
              <a:gd name="connsiteY29" fmla="*/ 1143011 h 3481765"/>
              <a:gd name="connsiteX30" fmla="*/ 1863969 w 5081954"/>
              <a:gd name="connsiteY30" fmla="*/ 1107842 h 3481765"/>
              <a:gd name="connsiteX31" fmla="*/ 1916723 w 5081954"/>
              <a:gd name="connsiteY31" fmla="*/ 1072673 h 3481765"/>
              <a:gd name="connsiteX32" fmla="*/ 1951892 w 5081954"/>
              <a:gd name="connsiteY32" fmla="*/ 1037503 h 3481765"/>
              <a:gd name="connsiteX33" fmla="*/ 2004646 w 5081954"/>
              <a:gd name="connsiteY33" fmla="*/ 1019919 h 3481765"/>
              <a:gd name="connsiteX34" fmla="*/ 2092569 w 5081954"/>
              <a:gd name="connsiteY34" fmla="*/ 967165 h 3481765"/>
              <a:gd name="connsiteX35" fmla="*/ 2215662 w 5081954"/>
              <a:gd name="connsiteY35" fmla="*/ 879242 h 3481765"/>
              <a:gd name="connsiteX36" fmla="*/ 2268416 w 5081954"/>
              <a:gd name="connsiteY36" fmla="*/ 844073 h 3481765"/>
              <a:gd name="connsiteX37" fmla="*/ 2303585 w 5081954"/>
              <a:gd name="connsiteY37" fmla="*/ 808903 h 3481765"/>
              <a:gd name="connsiteX38" fmla="*/ 2356339 w 5081954"/>
              <a:gd name="connsiteY38" fmla="*/ 791319 h 3481765"/>
              <a:gd name="connsiteX39" fmla="*/ 2409092 w 5081954"/>
              <a:gd name="connsiteY39" fmla="*/ 756149 h 3481765"/>
              <a:gd name="connsiteX40" fmla="*/ 2444262 w 5081954"/>
              <a:gd name="connsiteY40" fmla="*/ 720980 h 3481765"/>
              <a:gd name="connsiteX41" fmla="*/ 2549769 w 5081954"/>
              <a:gd name="connsiteY41" fmla="*/ 685811 h 3481765"/>
              <a:gd name="connsiteX42" fmla="*/ 2637692 w 5081954"/>
              <a:gd name="connsiteY42" fmla="*/ 633057 h 3481765"/>
              <a:gd name="connsiteX43" fmla="*/ 2672862 w 5081954"/>
              <a:gd name="connsiteY43" fmla="*/ 597888 h 3481765"/>
              <a:gd name="connsiteX44" fmla="*/ 2778369 w 5081954"/>
              <a:gd name="connsiteY44" fmla="*/ 562719 h 3481765"/>
              <a:gd name="connsiteX45" fmla="*/ 2813539 w 5081954"/>
              <a:gd name="connsiteY45" fmla="*/ 527549 h 3481765"/>
              <a:gd name="connsiteX46" fmla="*/ 2971800 w 5081954"/>
              <a:gd name="connsiteY46" fmla="*/ 474796 h 3481765"/>
              <a:gd name="connsiteX47" fmla="*/ 3024554 w 5081954"/>
              <a:gd name="connsiteY47" fmla="*/ 457211 h 3481765"/>
              <a:gd name="connsiteX48" fmla="*/ 3130062 w 5081954"/>
              <a:gd name="connsiteY48" fmla="*/ 404457 h 3481765"/>
              <a:gd name="connsiteX49" fmla="*/ 3182816 w 5081954"/>
              <a:gd name="connsiteY49" fmla="*/ 369288 h 3481765"/>
              <a:gd name="connsiteX50" fmla="*/ 3358662 w 5081954"/>
              <a:gd name="connsiteY50" fmla="*/ 316534 h 3481765"/>
              <a:gd name="connsiteX51" fmla="*/ 3516923 w 5081954"/>
              <a:gd name="connsiteY51" fmla="*/ 263780 h 3481765"/>
              <a:gd name="connsiteX52" fmla="*/ 3569677 w 5081954"/>
              <a:gd name="connsiteY52" fmla="*/ 246196 h 3481765"/>
              <a:gd name="connsiteX53" fmla="*/ 3640016 w 5081954"/>
              <a:gd name="connsiteY53" fmla="*/ 228611 h 3481765"/>
              <a:gd name="connsiteX54" fmla="*/ 3815862 w 5081954"/>
              <a:gd name="connsiteY54" fmla="*/ 193442 h 3481765"/>
              <a:gd name="connsiteX55" fmla="*/ 3868616 w 5081954"/>
              <a:gd name="connsiteY55" fmla="*/ 175857 h 3481765"/>
              <a:gd name="connsiteX56" fmla="*/ 4079631 w 5081954"/>
              <a:gd name="connsiteY56" fmla="*/ 140688 h 3481765"/>
              <a:gd name="connsiteX57" fmla="*/ 4237892 w 5081954"/>
              <a:gd name="connsiteY57" fmla="*/ 105519 h 3481765"/>
              <a:gd name="connsiteX58" fmla="*/ 4325816 w 5081954"/>
              <a:gd name="connsiteY58" fmla="*/ 87934 h 3481765"/>
              <a:gd name="connsiteX59" fmla="*/ 4448908 w 5081954"/>
              <a:gd name="connsiteY59" fmla="*/ 70349 h 3481765"/>
              <a:gd name="connsiteX60" fmla="*/ 4519246 w 5081954"/>
              <a:gd name="connsiteY60" fmla="*/ 52765 h 3481765"/>
              <a:gd name="connsiteX61" fmla="*/ 4730262 w 5081954"/>
              <a:gd name="connsiteY61" fmla="*/ 35180 h 3481765"/>
              <a:gd name="connsiteX62" fmla="*/ 4853354 w 5081954"/>
              <a:gd name="connsiteY62" fmla="*/ 17596 h 3481765"/>
              <a:gd name="connsiteX63" fmla="*/ 5081954 w 5081954"/>
              <a:gd name="connsiteY63" fmla="*/ 11 h 348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81954" h="3481765">
                <a:moveTo>
                  <a:pt x="0" y="3481765"/>
                </a:moveTo>
                <a:cubicBezTo>
                  <a:pt x="41690" y="3273320"/>
                  <a:pt x="-13108" y="3489278"/>
                  <a:pt x="52754" y="3341088"/>
                </a:cubicBezTo>
                <a:cubicBezTo>
                  <a:pt x="67810" y="3307211"/>
                  <a:pt x="67359" y="3266426"/>
                  <a:pt x="87923" y="3235580"/>
                </a:cubicBezTo>
                <a:cubicBezTo>
                  <a:pt x="99646" y="3217995"/>
                  <a:pt x="113640" y="3201729"/>
                  <a:pt x="123092" y="3182826"/>
                </a:cubicBezTo>
                <a:cubicBezTo>
                  <a:pt x="168747" y="3091517"/>
                  <a:pt x="107153" y="3163598"/>
                  <a:pt x="175846" y="3094903"/>
                </a:cubicBezTo>
                <a:cubicBezTo>
                  <a:pt x="216259" y="2973668"/>
                  <a:pt x="184803" y="3015610"/>
                  <a:pt x="246185" y="2954226"/>
                </a:cubicBezTo>
                <a:cubicBezTo>
                  <a:pt x="252046" y="2936642"/>
                  <a:pt x="254233" y="2917367"/>
                  <a:pt x="263769" y="2901473"/>
                </a:cubicBezTo>
                <a:cubicBezTo>
                  <a:pt x="272299" y="2887256"/>
                  <a:pt x="291524" y="2881132"/>
                  <a:pt x="298939" y="2866303"/>
                </a:cubicBezTo>
                <a:cubicBezTo>
                  <a:pt x="379765" y="2704653"/>
                  <a:pt x="289821" y="2805084"/>
                  <a:pt x="369277" y="2725626"/>
                </a:cubicBezTo>
                <a:cubicBezTo>
                  <a:pt x="375139" y="2708042"/>
                  <a:pt x="377325" y="2688767"/>
                  <a:pt x="386862" y="2672873"/>
                </a:cubicBezTo>
                <a:cubicBezTo>
                  <a:pt x="395392" y="2658657"/>
                  <a:pt x="414617" y="2652532"/>
                  <a:pt x="422031" y="2637703"/>
                </a:cubicBezTo>
                <a:cubicBezTo>
                  <a:pt x="502855" y="2476055"/>
                  <a:pt x="412914" y="2576483"/>
                  <a:pt x="492369" y="2497026"/>
                </a:cubicBezTo>
                <a:cubicBezTo>
                  <a:pt x="542185" y="2347583"/>
                  <a:pt x="472708" y="2529795"/>
                  <a:pt x="545123" y="2409103"/>
                </a:cubicBezTo>
                <a:cubicBezTo>
                  <a:pt x="601747" y="2314729"/>
                  <a:pt x="510394" y="2391224"/>
                  <a:pt x="615462" y="2321180"/>
                </a:cubicBezTo>
                <a:cubicBezTo>
                  <a:pt x="665274" y="2171737"/>
                  <a:pt x="595802" y="2353947"/>
                  <a:pt x="668216" y="2233257"/>
                </a:cubicBezTo>
                <a:cubicBezTo>
                  <a:pt x="724842" y="2138881"/>
                  <a:pt x="633482" y="2215381"/>
                  <a:pt x="738554" y="2145334"/>
                </a:cubicBezTo>
                <a:cubicBezTo>
                  <a:pt x="744416" y="2127749"/>
                  <a:pt x="747137" y="2108783"/>
                  <a:pt x="756139" y="2092580"/>
                </a:cubicBezTo>
                <a:cubicBezTo>
                  <a:pt x="783805" y="2042781"/>
                  <a:pt x="844493" y="1951617"/>
                  <a:pt x="896816" y="1916734"/>
                </a:cubicBezTo>
                <a:cubicBezTo>
                  <a:pt x="914400" y="1905011"/>
                  <a:pt x="933523" y="1895319"/>
                  <a:pt x="949569" y="1881565"/>
                </a:cubicBezTo>
                <a:cubicBezTo>
                  <a:pt x="1098809" y="1753645"/>
                  <a:pt x="951555" y="1856795"/>
                  <a:pt x="1072662" y="1776057"/>
                </a:cubicBezTo>
                <a:cubicBezTo>
                  <a:pt x="1166446" y="1635380"/>
                  <a:pt x="1043354" y="1805365"/>
                  <a:pt x="1160585" y="1688134"/>
                </a:cubicBezTo>
                <a:cubicBezTo>
                  <a:pt x="1175529" y="1673190"/>
                  <a:pt x="1179849" y="1649297"/>
                  <a:pt x="1195754" y="1635380"/>
                </a:cubicBezTo>
                <a:cubicBezTo>
                  <a:pt x="1227564" y="1607546"/>
                  <a:pt x="1266093" y="1588488"/>
                  <a:pt x="1301262" y="1565042"/>
                </a:cubicBezTo>
                <a:lnTo>
                  <a:pt x="1354016" y="1529873"/>
                </a:lnTo>
                <a:cubicBezTo>
                  <a:pt x="1365739" y="1512288"/>
                  <a:pt x="1375983" y="1493622"/>
                  <a:pt x="1389185" y="1477119"/>
                </a:cubicBezTo>
                <a:cubicBezTo>
                  <a:pt x="1426362" y="1430647"/>
                  <a:pt x="1481637" y="1403760"/>
                  <a:pt x="1529862" y="1371611"/>
                </a:cubicBezTo>
                <a:lnTo>
                  <a:pt x="1582616" y="1336442"/>
                </a:lnTo>
                <a:cubicBezTo>
                  <a:pt x="1683405" y="1185257"/>
                  <a:pt x="1549200" y="1363175"/>
                  <a:pt x="1670539" y="1266103"/>
                </a:cubicBezTo>
                <a:cubicBezTo>
                  <a:pt x="1687042" y="1252901"/>
                  <a:pt x="1689803" y="1227266"/>
                  <a:pt x="1705708" y="1213349"/>
                </a:cubicBezTo>
                <a:cubicBezTo>
                  <a:pt x="1737518" y="1185515"/>
                  <a:pt x="1776047" y="1166457"/>
                  <a:pt x="1811216" y="1143011"/>
                </a:cubicBezTo>
                <a:lnTo>
                  <a:pt x="1863969" y="1107842"/>
                </a:lnTo>
                <a:cubicBezTo>
                  <a:pt x="1881554" y="1096119"/>
                  <a:pt x="1901779" y="1087617"/>
                  <a:pt x="1916723" y="1072673"/>
                </a:cubicBezTo>
                <a:cubicBezTo>
                  <a:pt x="1928446" y="1060950"/>
                  <a:pt x="1937676" y="1046033"/>
                  <a:pt x="1951892" y="1037503"/>
                </a:cubicBezTo>
                <a:cubicBezTo>
                  <a:pt x="1967786" y="1027966"/>
                  <a:pt x="1987061" y="1025780"/>
                  <a:pt x="2004646" y="1019919"/>
                </a:cubicBezTo>
                <a:cubicBezTo>
                  <a:pt x="2134597" y="889968"/>
                  <a:pt x="1932777" y="1081303"/>
                  <a:pt x="2092569" y="967165"/>
                </a:cubicBezTo>
                <a:cubicBezTo>
                  <a:pt x="2238597" y="862859"/>
                  <a:pt x="2096467" y="918972"/>
                  <a:pt x="2215662" y="879242"/>
                </a:cubicBezTo>
                <a:cubicBezTo>
                  <a:pt x="2233247" y="867519"/>
                  <a:pt x="2251913" y="857275"/>
                  <a:pt x="2268416" y="844073"/>
                </a:cubicBezTo>
                <a:cubicBezTo>
                  <a:pt x="2281362" y="833716"/>
                  <a:pt x="2289369" y="817433"/>
                  <a:pt x="2303585" y="808903"/>
                </a:cubicBezTo>
                <a:cubicBezTo>
                  <a:pt x="2319479" y="799366"/>
                  <a:pt x="2338754" y="797180"/>
                  <a:pt x="2356339" y="791319"/>
                </a:cubicBezTo>
                <a:cubicBezTo>
                  <a:pt x="2373923" y="779596"/>
                  <a:pt x="2392589" y="769351"/>
                  <a:pt x="2409092" y="756149"/>
                </a:cubicBezTo>
                <a:cubicBezTo>
                  <a:pt x="2422038" y="745792"/>
                  <a:pt x="2429433" y="728394"/>
                  <a:pt x="2444262" y="720980"/>
                </a:cubicBezTo>
                <a:cubicBezTo>
                  <a:pt x="2477420" y="704401"/>
                  <a:pt x="2549769" y="685811"/>
                  <a:pt x="2549769" y="685811"/>
                </a:cubicBezTo>
                <a:cubicBezTo>
                  <a:pt x="2638882" y="596700"/>
                  <a:pt x="2523555" y="701540"/>
                  <a:pt x="2637692" y="633057"/>
                </a:cubicBezTo>
                <a:cubicBezTo>
                  <a:pt x="2651908" y="624527"/>
                  <a:pt x="2658033" y="605302"/>
                  <a:pt x="2672862" y="597888"/>
                </a:cubicBezTo>
                <a:cubicBezTo>
                  <a:pt x="2706020" y="581309"/>
                  <a:pt x="2778369" y="562719"/>
                  <a:pt x="2778369" y="562719"/>
                </a:cubicBezTo>
                <a:cubicBezTo>
                  <a:pt x="2790092" y="550996"/>
                  <a:pt x="2798710" y="534964"/>
                  <a:pt x="2813539" y="527549"/>
                </a:cubicBezTo>
                <a:cubicBezTo>
                  <a:pt x="2813551" y="527543"/>
                  <a:pt x="2945417" y="483590"/>
                  <a:pt x="2971800" y="474796"/>
                </a:cubicBezTo>
                <a:cubicBezTo>
                  <a:pt x="2989385" y="468934"/>
                  <a:pt x="3009131" y="467493"/>
                  <a:pt x="3024554" y="457211"/>
                </a:cubicBezTo>
                <a:cubicBezTo>
                  <a:pt x="3175739" y="356422"/>
                  <a:pt x="2984455" y="477261"/>
                  <a:pt x="3130062" y="404457"/>
                </a:cubicBezTo>
                <a:cubicBezTo>
                  <a:pt x="3148965" y="395006"/>
                  <a:pt x="3163503" y="377871"/>
                  <a:pt x="3182816" y="369288"/>
                </a:cubicBezTo>
                <a:cubicBezTo>
                  <a:pt x="3268896" y="331030"/>
                  <a:pt x="3279971" y="340141"/>
                  <a:pt x="3358662" y="316534"/>
                </a:cubicBezTo>
                <a:cubicBezTo>
                  <a:pt x="3358700" y="316522"/>
                  <a:pt x="3490527" y="272578"/>
                  <a:pt x="3516923" y="263780"/>
                </a:cubicBezTo>
                <a:cubicBezTo>
                  <a:pt x="3534508" y="257919"/>
                  <a:pt x="3551695" y="250692"/>
                  <a:pt x="3569677" y="246196"/>
                </a:cubicBezTo>
                <a:cubicBezTo>
                  <a:pt x="3593123" y="240334"/>
                  <a:pt x="3616385" y="233675"/>
                  <a:pt x="3640016" y="228611"/>
                </a:cubicBezTo>
                <a:cubicBezTo>
                  <a:pt x="3698465" y="216086"/>
                  <a:pt x="3759153" y="212345"/>
                  <a:pt x="3815862" y="193442"/>
                </a:cubicBezTo>
                <a:cubicBezTo>
                  <a:pt x="3833447" y="187580"/>
                  <a:pt x="3850440" y="179492"/>
                  <a:pt x="3868616" y="175857"/>
                </a:cubicBezTo>
                <a:cubicBezTo>
                  <a:pt x="3938540" y="161872"/>
                  <a:pt x="4011982" y="163238"/>
                  <a:pt x="4079631" y="140688"/>
                </a:cubicBezTo>
                <a:cubicBezTo>
                  <a:pt x="4172646" y="109682"/>
                  <a:pt x="4101720" y="130277"/>
                  <a:pt x="4237892" y="105519"/>
                </a:cubicBezTo>
                <a:cubicBezTo>
                  <a:pt x="4267298" y="100172"/>
                  <a:pt x="4296334" y="92848"/>
                  <a:pt x="4325816" y="87934"/>
                </a:cubicBezTo>
                <a:cubicBezTo>
                  <a:pt x="4366699" y="81120"/>
                  <a:pt x="4408129" y="77763"/>
                  <a:pt x="4448908" y="70349"/>
                </a:cubicBezTo>
                <a:cubicBezTo>
                  <a:pt x="4472686" y="66026"/>
                  <a:pt x="4495265" y="55763"/>
                  <a:pt x="4519246" y="52765"/>
                </a:cubicBezTo>
                <a:cubicBezTo>
                  <a:pt x="4589283" y="44010"/>
                  <a:pt x="4660067" y="42569"/>
                  <a:pt x="4730262" y="35180"/>
                </a:cubicBezTo>
                <a:cubicBezTo>
                  <a:pt x="4771481" y="30841"/>
                  <a:pt x="4812160" y="22173"/>
                  <a:pt x="4853354" y="17596"/>
                </a:cubicBezTo>
                <a:cubicBezTo>
                  <a:pt x="5021172" y="-1050"/>
                  <a:pt x="4988794" y="11"/>
                  <a:pt x="5081954" y="11"/>
                </a:cubicBezTo>
              </a:path>
            </a:pathLst>
          </a:cu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10154" y="2936631"/>
            <a:ext cx="4642338" cy="2268415"/>
          </a:xfrm>
          <a:custGeom>
            <a:avLst/>
            <a:gdLst>
              <a:gd name="connsiteX0" fmla="*/ 0 w 4642338"/>
              <a:gd name="connsiteY0" fmla="*/ 2250831 h 2268415"/>
              <a:gd name="connsiteX1" fmla="*/ 35169 w 4642338"/>
              <a:gd name="connsiteY1" fmla="*/ 2162907 h 2268415"/>
              <a:gd name="connsiteX2" fmla="*/ 70338 w 4642338"/>
              <a:gd name="connsiteY2" fmla="*/ 2110154 h 2268415"/>
              <a:gd name="connsiteX3" fmla="*/ 87923 w 4642338"/>
              <a:gd name="connsiteY3" fmla="*/ 2057400 h 2268415"/>
              <a:gd name="connsiteX4" fmla="*/ 123092 w 4642338"/>
              <a:gd name="connsiteY4" fmla="*/ 2004646 h 2268415"/>
              <a:gd name="connsiteX5" fmla="*/ 158261 w 4642338"/>
              <a:gd name="connsiteY5" fmla="*/ 1899138 h 2268415"/>
              <a:gd name="connsiteX6" fmla="*/ 175846 w 4642338"/>
              <a:gd name="connsiteY6" fmla="*/ 1846384 h 2268415"/>
              <a:gd name="connsiteX7" fmla="*/ 211015 w 4642338"/>
              <a:gd name="connsiteY7" fmla="*/ 1793631 h 2268415"/>
              <a:gd name="connsiteX8" fmla="*/ 246184 w 4642338"/>
              <a:gd name="connsiteY8" fmla="*/ 1688123 h 2268415"/>
              <a:gd name="connsiteX9" fmla="*/ 263769 w 4642338"/>
              <a:gd name="connsiteY9" fmla="*/ 1635369 h 2268415"/>
              <a:gd name="connsiteX10" fmla="*/ 281354 w 4642338"/>
              <a:gd name="connsiteY10" fmla="*/ 1582615 h 2268415"/>
              <a:gd name="connsiteX11" fmla="*/ 351692 w 4642338"/>
              <a:gd name="connsiteY11" fmla="*/ 1477107 h 2268415"/>
              <a:gd name="connsiteX12" fmla="*/ 386861 w 4642338"/>
              <a:gd name="connsiteY12" fmla="*/ 1424354 h 2268415"/>
              <a:gd name="connsiteX13" fmla="*/ 422031 w 4642338"/>
              <a:gd name="connsiteY13" fmla="*/ 1389184 h 2268415"/>
              <a:gd name="connsiteX14" fmla="*/ 439615 w 4642338"/>
              <a:gd name="connsiteY14" fmla="*/ 1336431 h 2268415"/>
              <a:gd name="connsiteX15" fmla="*/ 509954 w 4642338"/>
              <a:gd name="connsiteY15" fmla="*/ 1266092 h 2268415"/>
              <a:gd name="connsiteX16" fmla="*/ 562708 w 4642338"/>
              <a:gd name="connsiteY16" fmla="*/ 1178169 h 2268415"/>
              <a:gd name="connsiteX17" fmla="*/ 633046 w 4642338"/>
              <a:gd name="connsiteY17" fmla="*/ 1090246 h 2268415"/>
              <a:gd name="connsiteX18" fmla="*/ 720969 w 4642338"/>
              <a:gd name="connsiteY18" fmla="*/ 931984 h 2268415"/>
              <a:gd name="connsiteX19" fmla="*/ 773723 w 4642338"/>
              <a:gd name="connsiteY19" fmla="*/ 896815 h 2268415"/>
              <a:gd name="connsiteX20" fmla="*/ 791308 w 4642338"/>
              <a:gd name="connsiteY20" fmla="*/ 844061 h 2268415"/>
              <a:gd name="connsiteX21" fmla="*/ 844061 w 4642338"/>
              <a:gd name="connsiteY21" fmla="*/ 826477 h 2268415"/>
              <a:gd name="connsiteX22" fmla="*/ 879231 w 4642338"/>
              <a:gd name="connsiteY22" fmla="*/ 791307 h 2268415"/>
              <a:gd name="connsiteX23" fmla="*/ 931984 w 4642338"/>
              <a:gd name="connsiteY23" fmla="*/ 756138 h 2268415"/>
              <a:gd name="connsiteX24" fmla="*/ 1019908 w 4642338"/>
              <a:gd name="connsiteY24" fmla="*/ 668215 h 2268415"/>
              <a:gd name="connsiteX25" fmla="*/ 1107831 w 4642338"/>
              <a:gd name="connsiteY25" fmla="*/ 597877 h 2268415"/>
              <a:gd name="connsiteX26" fmla="*/ 1160584 w 4642338"/>
              <a:gd name="connsiteY26" fmla="*/ 562707 h 2268415"/>
              <a:gd name="connsiteX27" fmla="*/ 1248508 w 4642338"/>
              <a:gd name="connsiteY27" fmla="*/ 509954 h 2268415"/>
              <a:gd name="connsiteX28" fmla="*/ 1283677 w 4642338"/>
              <a:gd name="connsiteY28" fmla="*/ 474784 h 2268415"/>
              <a:gd name="connsiteX29" fmla="*/ 1389184 w 4642338"/>
              <a:gd name="connsiteY29" fmla="*/ 404446 h 2268415"/>
              <a:gd name="connsiteX30" fmla="*/ 1512277 w 4642338"/>
              <a:gd name="connsiteY30" fmla="*/ 316523 h 2268415"/>
              <a:gd name="connsiteX31" fmla="*/ 1565031 w 4642338"/>
              <a:gd name="connsiteY31" fmla="*/ 281354 h 2268415"/>
              <a:gd name="connsiteX32" fmla="*/ 1600200 w 4642338"/>
              <a:gd name="connsiteY32" fmla="*/ 246184 h 2268415"/>
              <a:gd name="connsiteX33" fmla="*/ 1705708 w 4642338"/>
              <a:gd name="connsiteY33" fmla="*/ 175846 h 2268415"/>
              <a:gd name="connsiteX34" fmla="*/ 1758461 w 4642338"/>
              <a:gd name="connsiteY34" fmla="*/ 140677 h 2268415"/>
              <a:gd name="connsiteX35" fmla="*/ 1846384 w 4642338"/>
              <a:gd name="connsiteY35" fmla="*/ 70338 h 2268415"/>
              <a:gd name="connsiteX36" fmla="*/ 1951892 w 4642338"/>
              <a:gd name="connsiteY36" fmla="*/ 35169 h 2268415"/>
              <a:gd name="connsiteX37" fmla="*/ 2004646 w 4642338"/>
              <a:gd name="connsiteY37" fmla="*/ 17584 h 2268415"/>
              <a:gd name="connsiteX38" fmla="*/ 2127738 w 4642338"/>
              <a:gd name="connsiteY38" fmla="*/ 0 h 2268415"/>
              <a:gd name="connsiteX39" fmla="*/ 2391508 w 4642338"/>
              <a:gd name="connsiteY39" fmla="*/ 17584 h 2268415"/>
              <a:gd name="connsiteX40" fmla="*/ 2567354 w 4642338"/>
              <a:gd name="connsiteY40" fmla="*/ 70338 h 2268415"/>
              <a:gd name="connsiteX41" fmla="*/ 2620108 w 4642338"/>
              <a:gd name="connsiteY41" fmla="*/ 87923 h 2268415"/>
              <a:gd name="connsiteX42" fmla="*/ 2725615 w 4642338"/>
              <a:gd name="connsiteY42" fmla="*/ 158261 h 2268415"/>
              <a:gd name="connsiteX43" fmla="*/ 2778369 w 4642338"/>
              <a:gd name="connsiteY43" fmla="*/ 175846 h 2268415"/>
              <a:gd name="connsiteX44" fmla="*/ 2936631 w 4642338"/>
              <a:gd name="connsiteY44" fmla="*/ 263769 h 2268415"/>
              <a:gd name="connsiteX45" fmla="*/ 3024554 w 4642338"/>
              <a:gd name="connsiteY45" fmla="*/ 334107 h 2268415"/>
              <a:gd name="connsiteX46" fmla="*/ 3059723 w 4642338"/>
              <a:gd name="connsiteY46" fmla="*/ 369277 h 2268415"/>
              <a:gd name="connsiteX47" fmla="*/ 3165231 w 4642338"/>
              <a:gd name="connsiteY47" fmla="*/ 439615 h 2268415"/>
              <a:gd name="connsiteX48" fmla="*/ 3253154 w 4642338"/>
              <a:gd name="connsiteY48" fmla="*/ 509954 h 2268415"/>
              <a:gd name="connsiteX49" fmla="*/ 3288323 w 4642338"/>
              <a:gd name="connsiteY49" fmla="*/ 562707 h 2268415"/>
              <a:gd name="connsiteX50" fmla="*/ 3393831 w 4642338"/>
              <a:gd name="connsiteY50" fmla="*/ 633046 h 2268415"/>
              <a:gd name="connsiteX51" fmla="*/ 3516923 w 4642338"/>
              <a:gd name="connsiteY51" fmla="*/ 773723 h 2268415"/>
              <a:gd name="connsiteX52" fmla="*/ 3622431 w 4642338"/>
              <a:gd name="connsiteY52" fmla="*/ 914400 h 2268415"/>
              <a:gd name="connsiteX53" fmla="*/ 3675184 w 4642338"/>
              <a:gd name="connsiteY53" fmla="*/ 949569 h 2268415"/>
              <a:gd name="connsiteX54" fmla="*/ 3745523 w 4642338"/>
              <a:gd name="connsiteY54" fmla="*/ 1019907 h 2268415"/>
              <a:gd name="connsiteX55" fmla="*/ 3763108 w 4642338"/>
              <a:gd name="connsiteY55" fmla="*/ 1072661 h 2268415"/>
              <a:gd name="connsiteX56" fmla="*/ 3798277 w 4642338"/>
              <a:gd name="connsiteY56" fmla="*/ 1107831 h 2268415"/>
              <a:gd name="connsiteX57" fmla="*/ 3833446 w 4642338"/>
              <a:gd name="connsiteY57" fmla="*/ 1160584 h 2268415"/>
              <a:gd name="connsiteX58" fmla="*/ 3868615 w 4642338"/>
              <a:gd name="connsiteY58" fmla="*/ 1195754 h 2268415"/>
              <a:gd name="connsiteX59" fmla="*/ 3938954 w 4642338"/>
              <a:gd name="connsiteY59" fmla="*/ 1283677 h 2268415"/>
              <a:gd name="connsiteX60" fmla="*/ 3991708 w 4642338"/>
              <a:gd name="connsiteY60" fmla="*/ 1371600 h 2268415"/>
              <a:gd name="connsiteX61" fmla="*/ 4062046 w 4642338"/>
              <a:gd name="connsiteY61" fmla="*/ 1459523 h 2268415"/>
              <a:gd name="connsiteX62" fmla="*/ 4079631 w 4642338"/>
              <a:gd name="connsiteY62" fmla="*/ 1512277 h 2268415"/>
              <a:gd name="connsiteX63" fmla="*/ 4185138 w 4642338"/>
              <a:gd name="connsiteY63" fmla="*/ 1652954 h 2268415"/>
              <a:gd name="connsiteX64" fmla="*/ 4237892 w 4642338"/>
              <a:gd name="connsiteY64" fmla="*/ 1740877 h 2268415"/>
              <a:gd name="connsiteX65" fmla="*/ 4308231 w 4642338"/>
              <a:gd name="connsiteY65" fmla="*/ 1828800 h 2268415"/>
              <a:gd name="connsiteX66" fmla="*/ 4378569 w 4642338"/>
              <a:gd name="connsiteY66" fmla="*/ 1934307 h 2268415"/>
              <a:gd name="connsiteX67" fmla="*/ 4396154 w 4642338"/>
              <a:gd name="connsiteY67" fmla="*/ 1987061 h 2268415"/>
              <a:gd name="connsiteX68" fmla="*/ 4484077 w 4642338"/>
              <a:gd name="connsiteY68" fmla="*/ 2057400 h 2268415"/>
              <a:gd name="connsiteX69" fmla="*/ 4501661 w 4642338"/>
              <a:gd name="connsiteY69" fmla="*/ 2110154 h 2268415"/>
              <a:gd name="connsiteX70" fmla="*/ 4589584 w 4642338"/>
              <a:gd name="connsiteY70" fmla="*/ 2198077 h 2268415"/>
              <a:gd name="connsiteX71" fmla="*/ 4624754 w 4642338"/>
              <a:gd name="connsiteY71" fmla="*/ 2233246 h 2268415"/>
              <a:gd name="connsiteX72" fmla="*/ 4642338 w 4642338"/>
              <a:gd name="connsiteY72" fmla="*/ 2268415 h 226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642338" h="2268415">
                <a:moveTo>
                  <a:pt x="0" y="2250831"/>
                </a:moveTo>
                <a:cubicBezTo>
                  <a:pt x="11723" y="2221523"/>
                  <a:pt x="21053" y="2191140"/>
                  <a:pt x="35169" y="2162907"/>
                </a:cubicBezTo>
                <a:cubicBezTo>
                  <a:pt x="44620" y="2144004"/>
                  <a:pt x="60887" y="2129057"/>
                  <a:pt x="70338" y="2110154"/>
                </a:cubicBezTo>
                <a:cubicBezTo>
                  <a:pt x="78628" y="2093575"/>
                  <a:pt x="79633" y="2073979"/>
                  <a:pt x="87923" y="2057400"/>
                </a:cubicBezTo>
                <a:cubicBezTo>
                  <a:pt x="97374" y="2038497"/>
                  <a:pt x="114509" y="2023959"/>
                  <a:pt x="123092" y="2004646"/>
                </a:cubicBezTo>
                <a:cubicBezTo>
                  <a:pt x="138148" y="1970769"/>
                  <a:pt x="146538" y="1934307"/>
                  <a:pt x="158261" y="1899138"/>
                </a:cubicBezTo>
                <a:cubicBezTo>
                  <a:pt x="164123" y="1881553"/>
                  <a:pt x="165564" y="1861807"/>
                  <a:pt x="175846" y="1846384"/>
                </a:cubicBezTo>
                <a:cubicBezTo>
                  <a:pt x="187569" y="1828800"/>
                  <a:pt x="202432" y="1812943"/>
                  <a:pt x="211015" y="1793631"/>
                </a:cubicBezTo>
                <a:cubicBezTo>
                  <a:pt x="226071" y="1759754"/>
                  <a:pt x="234461" y="1723292"/>
                  <a:pt x="246184" y="1688123"/>
                </a:cubicBezTo>
                <a:lnTo>
                  <a:pt x="263769" y="1635369"/>
                </a:lnTo>
                <a:cubicBezTo>
                  <a:pt x="269631" y="1617784"/>
                  <a:pt x="271072" y="1598038"/>
                  <a:pt x="281354" y="1582615"/>
                </a:cubicBezTo>
                <a:lnTo>
                  <a:pt x="351692" y="1477107"/>
                </a:lnTo>
                <a:cubicBezTo>
                  <a:pt x="363415" y="1459523"/>
                  <a:pt x="371917" y="1439298"/>
                  <a:pt x="386861" y="1424354"/>
                </a:cubicBezTo>
                <a:lnTo>
                  <a:pt x="422031" y="1389184"/>
                </a:lnTo>
                <a:cubicBezTo>
                  <a:pt x="427892" y="1371600"/>
                  <a:pt x="428841" y="1351514"/>
                  <a:pt x="439615" y="1336431"/>
                </a:cubicBezTo>
                <a:cubicBezTo>
                  <a:pt x="458888" y="1309449"/>
                  <a:pt x="509954" y="1266092"/>
                  <a:pt x="509954" y="1266092"/>
                </a:cubicBezTo>
                <a:cubicBezTo>
                  <a:pt x="559766" y="1116649"/>
                  <a:pt x="490294" y="1298859"/>
                  <a:pt x="562708" y="1178169"/>
                </a:cubicBezTo>
                <a:cubicBezTo>
                  <a:pt x="619334" y="1083793"/>
                  <a:pt x="527974" y="1160293"/>
                  <a:pt x="633046" y="1090246"/>
                </a:cubicBezTo>
                <a:cubicBezTo>
                  <a:pt x="651370" y="1035274"/>
                  <a:pt x="669143" y="966534"/>
                  <a:pt x="720969" y="931984"/>
                </a:cubicBezTo>
                <a:lnTo>
                  <a:pt x="773723" y="896815"/>
                </a:lnTo>
                <a:cubicBezTo>
                  <a:pt x="779585" y="879230"/>
                  <a:pt x="778201" y="857168"/>
                  <a:pt x="791308" y="844061"/>
                </a:cubicBezTo>
                <a:cubicBezTo>
                  <a:pt x="804415" y="830954"/>
                  <a:pt x="828167" y="836013"/>
                  <a:pt x="844061" y="826477"/>
                </a:cubicBezTo>
                <a:cubicBezTo>
                  <a:pt x="858278" y="817947"/>
                  <a:pt x="866285" y="801664"/>
                  <a:pt x="879231" y="791307"/>
                </a:cubicBezTo>
                <a:cubicBezTo>
                  <a:pt x="895734" y="778105"/>
                  <a:pt x="916079" y="770055"/>
                  <a:pt x="931984" y="756138"/>
                </a:cubicBezTo>
                <a:cubicBezTo>
                  <a:pt x="963176" y="728845"/>
                  <a:pt x="985422" y="691206"/>
                  <a:pt x="1019908" y="668215"/>
                </a:cubicBezTo>
                <a:cubicBezTo>
                  <a:pt x="1182261" y="559979"/>
                  <a:pt x="982559" y="698095"/>
                  <a:pt x="1107831" y="597877"/>
                </a:cubicBezTo>
                <a:cubicBezTo>
                  <a:pt x="1124334" y="584675"/>
                  <a:pt x="1144081" y="575909"/>
                  <a:pt x="1160584" y="562707"/>
                </a:cubicBezTo>
                <a:cubicBezTo>
                  <a:pt x="1229547" y="507536"/>
                  <a:pt x="1156899" y="540489"/>
                  <a:pt x="1248508" y="509954"/>
                </a:cubicBezTo>
                <a:cubicBezTo>
                  <a:pt x="1260231" y="498231"/>
                  <a:pt x="1270414" y="484731"/>
                  <a:pt x="1283677" y="474784"/>
                </a:cubicBezTo>
                <a:cubicBezTo>
                  <a:pt x="1317491" y="449423"/>
                  <a:pt x="1359296" y="434334"/>
                  <a:pt x="1389184" y="404446"/>
                </a:cubicBezTo>
                <a:cubicBezTo>
                  <a:pt x="1472630" y="321000"/>
                  <a:pt x="1428066" y="344592"/>
                  <a:pt x="1512277" y="316523"/>
                </a:cubicBezTo>
                <a:cubicBezTo>
                  <a:pt x="1529862" y="304800"/>
                  <a:pt x="1548528" y="294556"/>
                  <a:pt x="1565031" y="281354"/>
                </a:cubicBezTo>
                <a:cubicBezTo>
                  <a:pt x="1577977" y="270997"/>
                  <a:pt x="1586937" y="256131"/>
                  <a:pt x="1600200" y="246184"/>
                </a:cubicBezTo>
                <a:cubicBezTo>
                  <a:pt x="1634014" y="220823"/>
                  <a:pt x="1670539" y="199292"/>
                  <a:pt x="1705708" y="175846"/>
                </a:cubicBezTo>
                <a:cubicBezTo>
                  <a:pt x="1723292" y="164123"/>
                  <a:pt x="1743517" y="155621"/>
                  <a:pt x="1758461" y="140677"/>
                </a:cubicBezTo>
                <a:cubicBezTo>
                  <a:pt x="1787692" y="111446"/>
                  <a:pt x="1806456" y="88084"/>
                  <a:pt x="1846384" y="70338"/>
                </a:cubicBezTo>
                <a:cubicBezTo>
                  <a:pt x="1880261" y="55282"/>
                  <a:pt x="1916723" y="46892"/>
                  <a:pt x="1951892" y="35169"/>
                </a:cubicBezTo>
                <a:cubicBezTo>
                  <a:pt x="1969477" y="29307"/>
                  <a:pt x="1986296" y="20205"/>
                  <a:pt x="2004646" y="17584"/>
                </a:cubicBezTo>
                <a:lnTo>
                  <a:pt x="2127738" y="0"/>
                </a:lnTo>
                <a:cubicBezTo>
                  <a:pt x="2215661" y="5861"/>
                  <a:pt x="2303874" y="8359"/>
                  <a:pt x="2391508" y="17584"/>
                </a:cubicBezTo>
                <a:cubicBezTo>
                  <a:pt x="2430345" y="21672"/>
                  <a:pt x="2542407" y="62022"/>
                  <a:pt x="2567354" y="70338"/>
                </a:cubicBezTo>
                <a:cubicBezTo>
                  <a:pt x="2584939" y="76200"/>
                  <a:pt x="2604685" y="77641"/>
                  <a:pt x="2620108" y="87923"/>
                </a:cubicBezTo>
                <a:cubicBezTo>
                  <a:pt x="2655277" y="111369"/>
                  <a:pt x="2685516" y="144894"/>
                  <a:pt x="2725615" y="158261"/>
                </a:cubicBezTo>
                <a:cubicBezTo>
                  <a:pt x="2743200" y="164123"/>
                  <a:pt x="2762166" y="166844"/>
                  <a:pt x="2778369" y="175846"/>
                </a:cubicBezTo>
                <a:cubicBezTo>
                  <a:pt x="2959765" y="276621"/>
                  <a:pt x="2817262" y="223979"/>
                  <a:pt x="2936631" y="263769"/>
                </a:cubicBezTo>
                <a:cubicBezTo>
                  <a:pt x="3006678" y="368841"/>
                  <a:pt x="2930178" y="277481"/>
                  <a:pt x="3024554" y="334107"/>
                </a:cubicBezTo>
                <a:cubicBezTo>
                  <a:pt x="3038770" y="342637"/>
                  <a:pt x="3046460" y="359330"/>
                  <a:pt x="3059723" y="369277"/>
                </a:cubicBezTo>
                <a:cubicBezTo>
                  <a:pt x="3093537" y="394638"/>
                  <a:pt x="3165231" y="439615"/>
                  <a:pt x="3165231" y="439615"/>
                </a:cubicBezTo>
                <a:cubicBezTo>
                  <a:pt x="3266018" y="590797"/>
                  <a:pt x="3131817" y="412885"/>
                  <a:pt x="3253154" y="509954"/>
                </a:cubicBezTo>
                <a:cubicBezTo>
                  <a:pt x="3269657" y="523156"/>
                  <a:pt x="3272418" y="548790"/>
                  <a:pt x="3288323" y="562707"/>
                </a:cubicBezTo>
                <a:cubicBezTo>
                  <a:pt x="3320133" y="590541"/>
                  <a:pt x="3393831" y="633046"/>
                  <a:pt x="3393831" y="633046"/>
                </a:cubicBezTo>
                <a:cubicBezTo>
                  <a:pt x="3475892" y="756139"/>
                  <a:pt x="3429000" y="715108"/>
                  <a:pt x="3516923" y="773723"/>
                </a:cubicBezTo>
                <a:cubicBezTo>
                  <a:pt x="3549074" y="821950"/>
                  <a:pt x="3575958" y="877222"/>
                  <a:pt x="3622431" y="914400"/>
                </a:cubicBezTo>
                <a:cubicBezTo>
                  <a:pt x="3638934" y="927602"/>
                  <a:pt x="3657600" y="937846"/>
                  <a:pt x="3675184" y="949569"/>
                </a:cubicBezTo>
                <a:cubicBezTo>
                  <a:pt x="3722077" y="1090247"/>
                  <a:pt x="3651738" y="926123"/>
                  <a:pt x="3745523" y="1019907"/>
                </a:cubicBezTo>
                <a:cubicBezTo>
                  <a:pt x="3758630" y="1033014"/>
                  <a:pt x="3753571" y="1056767"/>
                  <a:pt x="3763108" y="1072661"/>
                </a:cubicBezTo>
                <a:cubicBezTo>
                  <a:pt x="3771638" y="1086877"/>
                  <a:pt x="3787920" y="1094885"/>
                  <a:pt x="3798277" y="1107831"/>
                </a:cubicBezTo>
                <a:cubicBezTo>
                  <a:pt x="3811479" y="1124334"/>
                  <a:pt x="3820244" y="1144081"/>
                  <a:pt x="3833446" y="1160584"/>
                </a:cubicBezTo>
                <a:cubicBezTo>
                  <a:pt x="3843803" y="1173530"/>
                  <a:pt x="3858258" y="1182808"/>
                  <a:pt x="3868615" y="1195754"/>
                </a:cubicBezTo>
                <a:cubicBezTo>
                  <a:pt x="3957341" y="1306662"/>
                  <a:pt x="3854040" y="1198763"/>
                  <a:pt x="3938954" y="1283677"/>
                </a:cubicBezTo>
                <a:cubicBezTo>
                  <a:pt x="3988766" y="1433120"/>
                  <a:pt x="3919294" y="1250910"/>
                  <a:pt x="3991708" y="1371600"/>
                </a:cubicBezTo>
                <a:cubicBezTo>
                  <a:pt x="4048334" y="1465976"/>
                  <a:pt x="3956974" y="1389476"/>
                  <a:pt x="4062046" y="1459523"/>
                </a:cubicBezTo>
                <a:cubicBezTo>
                  <a:pt x="4067908" y="1477108"/>
                  <a:pt x="4070629" y="1496074"/>
                  <a:pt x="4079631" y="1512277"/>
                </a:cubicBezTo>
                <a:cubicBezTo>
                  <a:pt x="4129339" y="1601752"/>
                  <a:pt x="4131780" y="1599595"/>
                  <a:pt x="4185138" y="1652954"/>
                </a:cubicBezTo>
                <a:cubicBezTo>
                  <a:pt x="4234954" y="1802397"/>
                  <a:pt x="4165477" y="1620185"/>
                  <a:pt x="4237892" y="1740877"/>
                </a:cubicBezTo>
                <a:cubicBezTo>
                  <a:pt x="4294516" y="1835251"/>
                  <a:pt x="4203163" y="1758756"/>
                  <a:pt x="4308231" y="1828800"/>
                </a:cubicBezTo>
                <a:cubicBezTo>
                  <a:pt x="4350041" y="1954233"/>
                  <a:pt x="4290757" y="1802590"/>
                  <a:pt x="4378569" y="1934307"/>
                </a:cubicBezTo>
                <a:cubicBezTo>
                  <a:pt x="4388851" y="1949730"/>
                  <a:pt x="4386617" y="1971167"/>
                  <a:pt x="4396154" y="1987061"/>
                </a:cubicBezTo>
                <a:cubicBezTo>
                  <a:pt x="4412860" y="2014904"/>
                  <a:pt x="4460114" y="2041425"/>
                  <a:pt x="4484077" y="2057400"/>
                </a:cubicBezTo>
                <a:cubicBezTo>
                  <a:pt x="4489938" y="2074985"/>
                  <a:pt x="4490540" y="2095325"/>
                  <a:pt x="4501661" y="2110154"/>
                </a:cubicBezTo>
                <a:cubicBezTo>
                  <a:pt x="4526529" y="2143312"/>
                  <a:pt x="4560276" y="2168769"/>
                  <a:pt x="4589584" y="2198077"/>
                </a:cubicBezTo>
                <a:cubicBezTo>
                  <a:pt x="4601307" y="2209800"/>
                  <a:pt x="4617340" y="2218417"/>
                  <a:pt x="4624754" y="2233246"/>
                </a:cubicBezTo>
                <a:lnTo>
                  <a:pt x="4642338" y="2268415"/>
                </a:ln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Overfitting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3852" y="5532493"/>
            <a:ext cx="284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Model Complexity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90480" y="3337914"/>
            <a:ext cx="255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AUC (how good)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11846" y="2103654"/>
            <a:ext cx="187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Training Set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54071" y="4121427"/>
            <a:ext cx="1744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Testing Set</a:t>
            </a:r>
            <a:endParaRPr lang="en-US" sz="2800" dirty="0"/>
          </a:p>
        </p:txBody>
      </p:sp>
      <p:sp>
        <p:nvSpPr>
          <p:cNvPr id="3" name="Rounded Rectangle 2"/>
          <p:cNvSpPr/>
          <p:nvPr/>
        </p:nvSpPr>
        <p:spPr>
          <a:xfrm>
            <a:off x="5511846" y="1417638"/>
            <a:ext cx="383628" cy="4114855"/>
          </a:xfrm>
          <a:prstGeom prst="roundRect">
            <a:avLst/>
          </a:prstGeom>
          <a:noFill/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082476" y="3176937"/>
            <a:ext cx="895840" cy="405800"/>
          </a:xfrm>
          <a:custGeom>
            <a:avLst/>
            <a:gdLst>
              <a:gd name="connsiteX0" fmla="*/ 1417208 w 1417208"/>
              <a:gd name="connsiteY0" fmla="*/ 218642 h 405800"/>
              <a:gd name="connsiteX1" fmla="*/ 1283524 w 1417208"/>
              <a:gd name="connsiteY1" fmla="*/ 232010 h 405800"/>
              <a:gd name="connsiteX2" fmla="*/ 1230050 w 1417208"/>
              <a:gd name="connsiteY2" fmla="*/ 245379 h 405800"/>
              <a:gd name="connsiteX3" fmla="*/ 1163208 w 1417208"/>
              <a:gd name="connsiteY3" fmla="*/ 258747 h 405800"/>
              <a:gd name="connsiteX4" fmla="*/ 1123103 w 1417208"/>
              <a:gd name="connsiteY4" fmla="*/ 285484 h 405800"/>
              <a:gd name="connsiteX5" fmla="*/ 1056261 w 1417208"/>
              <a:gd name="connsiteY5" fmla="*/ 298852 h 405800"/>
              <a:gd name="connsiteX6" fmla="*/ 1016156 w 1417208"/>
              <a:gd name="connsiteY6" fmla="*/ 312221 h 405800"/>
              <a:gd name="connsiteX7" fmla="*/ 882471 w 1417208"/>
              <a:gd name="connsiteY7" fmla="*/ 325589 h 405800"/>
              <a:gd name="connsiteX8" fmla="*/ 775524 w 1417208"/>
              <a:gd name="connsiteY8" fmla="*/ 352326 h 405800"/>
              <a:gd name="connsiteX9" fmla="*/ 722050 w 1417208"/>
              <a:gd name="connsiteY9" fmla="*/ 365695 h 405800"/>
              <a:gd name="connsiteX10" fmla="*/ 615103 w 1417208"/>
              <a:gd name="connsiteY10" fmla="*/ 379063 h 405800"/>
              <a:gd name="connsiteX11" fmla="*/ 334366 w 1417208"/>
              <a:gd name="connsiteY11" fmla="*/ 352326 h 405800"/>
              <a:gd name="connsiteX12" fmla="*/ 280892 w 1417208"/>
              <a:gd name="connsiteY12" fmla="*/ 325589 h 405800"/>
              <a:gd name="connsiteX13" fmla="*/ 240787 w 1417208"/>
              <a:gd name="connsiteY13" fmla="*/ 285484 h 405800"/>
              <a:gd name="connsiteX14" fmla="*/ 133840 w 1417208"/>
              <a:gd name="connsiteY14" fmla="*/ 218642 h 405800"/>
              <a:gd name="connsiteX15" fmla="*/ 53629 w 1417208"/>
              <a:gd name="connsiteY15" fmla="*/ 191905 h 405800"/>
              <a:gd name="connsiteX16" fmla="*/ 40261 w 1417208"/>
              <a:gd name="connsiteY16" fmla="*/ 138431 h 405800"/>
              <a:gd name="connsiteX17" fmla="*/ 133840 w 1417208"/>
              <a:gd name="connsiteY17" fmla="*/ 58221 h 405800"/>
              <a:gd name="connsiteX18" fmla="*/ 187313 w 1417208"/>
              <a:gd name="connsiteY18" fmla="*/ 31484 h 405800"/>
              <a:gd name="connsiteX19" fmla="*/ 227419 w 1417208"/>
              <a:gd name="connsiteY19" fmla="*/ 4747 h 405800"/>
              <a:gd name="connsiteX20" fmla="*/ 187313 w 1417208"/>
              <a:gd name="connsiteY20" fmla="*/ 18116 h 405800"/>
              <a:gd name="connsiteX21" fmla="*/ 147208 w 1417208"/>
              <a:gd name="connsiteY21" fmla="*/ 44852 h 405800"/>
              <a:gd name="connsiteX22" fmla="*/ 107103 w 1417208"/>
              <a:gd name="connsiteY22" fmla="*/ 84958 h 405800"/>
              <a:gd name="connsiteX23" fmla="*/ 13524 w 1417208"/>
              <a:gd name="connsiteY23" fmla="*/ 138431 h 405800"/>
              <a:gd name="connsiteX24" fmla="*/ 156 w 1417208"/>
              <a:gd name="connsiteY24" fmla="*/ 178537 h 405800"/>
              <a:gd name="connsiteX25" fmla="*/ 53629 w 1417208"/>
              <a:gd name="connsiteY25" fmla="*/ 298852 h 405800"/>
              <a:gd name="connsiteX26" fmla="*/ 80366 w 1417208"/>
              <a:gd name="connsiteY26" fmla="*/ 352326 h 405800"/>
              <a:gd name="connsiteX27" fmla="*/ 120471 w 1417208"/>
              <a:gd name="connsiteY27" fmla="*/ 405800 h 40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17208" h="405800">
                <a:moveTo>
                  <a:pt x="1417208" y="218642"/>
                </a:moveTo>
                <a:cubicBezTo>
                  <a:pt x="1372647" y="223098"/>
                  <a:pt x="1327857" y="225677"/>
                  <a:pt x="1283524" y="232010"/>
                </a:cubicBezTo>
                <a:cubicBezTo>
                  <a:pt x="1265335" y="234608"/>
                  <a:pt x="1247986" y="241393"/>
                  <a:pt x="1230050" y="245379"/>
                </a:cubicBezTo>
                <a:cubicBezTo>
                  <a:pt x="1207869" y="250308"/>
                  <a:pt x="1185489" y="254291"/>
                  <a:pt x="1163208" y="258747"/>
                </a:cubicBezTo>
                <a:cubicBezTo>
                  <a:pt x="1149840" y="267659"/>
                  <a:pt x="1138147" y="279843"/>
                  <a:pt x="1123103" y="285484"/>
                </a:cubicBezTo>
                <a:cubicBezTo>
                  <a:pt x="1101828" y="293462"/>
                  <a:pt x="1078304" y="293341"/>
                  <a:pt x="1056261" y="298852"/>
                </a:cubicBezTo>
                <a:cubicBezTo>
                  <a:pt x="1042590" y="302270"/>
                  <a:pt x="1030084" y="310078"/>
                  <a:pt x="1016156" y="312221"/>
                </a:cubicBezTo>
                <a:cubicBezTo>
                  <a:pt x="971893" y="319031"/>
                  <a:pt x="927033" y="321133"/>
                  <a:pt x="882471" y="325589"/>
                </a:cubicBezTo>
                <a:lnTo>
                  <a:pt x="775524" y="352326"/>
                </a:lnTo>
                <a:cubicBezTo>
                  <a:pt x="757699" y="356782"/>
                  <a:pt x="740281" y="363416"/>
                  <a:pt x="722050" y="365695"/>
                </a:cubicBezTo>
                <a:lnTo>
                  <a:pt x="615103" y="379063"/>
                </a:lnTo>
                <a:cubicBezTo>
                  <a:pt x="577013" y="376822"/>
                  <a:pt x="411216" y="381145"/>
                  <a:pt x="334366" y="352326"/>
                </a:cubicBezTo>
                <a:cubicBezTo>
                  <a:pt x="315706" y="345329"/>
                  <a:pt x="297109" y="337172"/>
                  <a:pt x="280892" y="325589"/>
                </a:cubicBezTo>
                <a:cubicBezTo>
                  <a:pt x="265508" y="314600"/>
                  <a:pt x="255141" y="297788"/>
                  <a:pt x="240787" y="285484"/>
                </a:cubicBezTo>
                <a:cubicBezTo>
                  <a:pt x="205594" y="255319"/>
                  <a:pt x="176631" y="235759"/>
                  <a:pt x="133840" y="218642"/>
                </a:cubicBezTo>
                <a:cubicBezTo>
                  <a:pt x="107673" y="208175"/>
                  <a:pt x="53629" y="191905"/>
                  <a:pt x="53629" y="191905"/>
                </a:cubicBezTo>
                <a:cubicBezTo>
                  <a:pt x="49173" y="174080"/>
                  <a:pt x="35213" y="156097"/>
                  <a:pt x="40261" y="138431"/>
                </a:cubicBezTo>
                <a:cubicBezTo>
                  <a:pt x="45017" y="121787"/>
                  <a:pt x="125469" y="63453"/>
                  <a:pt x="133840" y="58221"/>
                </a:cubicBezTo>
                <a:cubicBezTo>
                  <a:pt x="150739" y="47659"/>
                  <a:pt x="170010" y="41371"/>
                  <a:pt x="187313" y="31484"/>
                </a:cubicBezTo>
                <a:cubicBezTo>
                  <a:pt x="201263" y="23512"/>
                  <a:pt x="227419" y="20814"/>
                  <a:pt x="227419" y="4747"/>
                </a:cubicBezTo>
                <a:cubicBezTo>
                  <a:pt x="227419" y="-9345"/>
                  <a:pt x="199917" y="11814"/>
                  <a:pt x="187313" y="18116"/>
                </a:cubicBezTo>
                <a:cubicBezTo>
                  <a:pt x="172943" y="25301"/>
                  <a:pt x="159551" y="34566"/>
                  <a:pt x="147208" y="44852"/>
                </a:cubicBezTo>
                <a:cubicBezTo>
                  <a:pt x="132684" y="56955"/>
                  <a:pt x="121627" y="72855"/>
                  <a:pt x="107103" y="84958"/>
                </a:cubicBezTo>
                <a:cubicBezTo>
                  <a:pt x="78758" y="108579"/>
                  <a:pt x="46215" y="122086"/>
                  <a:pt x="13524" y="138431"/>
                </a:cubicBezTo>
                <a:cubicBezTo>
                  <a:pt x="9068" y="151800"/>
                  <a:pt x="-1400" y="164531"/>
                  <a:pt x="156" y="178537"/>
                </a:cubicBezTo>
                <a:cubicBezTo>
                  <a:pt x="8205" y="250977"/>
                  <a:pt x="24809" y="248417"/>
                  <a:pt x="53629" y="298852"/>
                </a:cubicBezTo>
                <a:cubicBezTo>
                  <a:pt x="63516" y="316155"/>
                  <a:pt x="70479" y="335023"/>
                  <a:pt x="80366" y="352326"/>
                </a:cubicBezTo>
                <a:cubicBezTo>
                  <a:pt x="100520" y="387595"/>
                  <a:pt x="99696" y="385023"/>
                  <a:pt x="120471" y="4058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79656" y="3150201"/>
            <a:ext cx="91323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Are you </a:t>
            </a:r>
          </a:p>
          <a:p>
            <a:pPr algn="ctr"/>
            <a:r>
              <a:rPr lang="en-US" dirty="0" smtClean="0"/>
              <a:t>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126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Oh no!!!!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04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2.bp.blogspot.com/-MgxyV4SeDH0/TabLwxnm0kI/AAAAAAAAHZk/I2HKTSqJiU0/s400/pug+karishm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0303164" cy="687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21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 descr="http://2.bp.blogspot.com/-MgxyV4SeDH0/TabLwxnm0kI/AAAAAAAAHZk/I2HKTSqJiU0/s400/pug+karishm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0303164" cy="687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Over fitting Puppy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.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608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What can we do?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3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More data.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09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Reduce Features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219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05000" y="1828800"/>
            <a:ext cx="0" cy="3581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5410200"/>
            <a:ext cx="5486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004646" y="1828789"/>
            <a:ext cx="5081954" cy="3481765"/>
          </a:xfrm>
          <a:custGeom>
            <a:avLst/>
            <a:gdLst>
              <a:gd name="connsiteX0" fmla="*/ 0 w 5081954"/>
              <a:gd name="connsiteY0" fmla="*/ 3481765 h 3481765"/>
              <a:gd name="connsiteX1" fmla="*/ 52754 w 5081954"/>
              <a:gd name="connsiteY1" fmla="*/ 3341088 h 3481765"/>
              <a:gd name="connsiteX2" fmla="*/ 87923 w 5081954"/>
              <a:gd name="connsiteY2" fmla="*/ 3235580 h 3481765"/>
              <a:gd name="connsiteX3" fmla="*/ 123092 w 5081954"/>
              <a:gd name="connsiteY3" fmla="*/ 3182826 h 3481765"/>
              <a:gd name="connsiteX4" fmla="*/ 175846 w 5081954"/>
              <a:gd name="connsiteY4" fmla="*/ 3094903 h 3481765"/>
              <a:gd name="connsiteX5" fmla="*/ 246185 w 5081954"/>
              <a:gd name="connsiteY5" fmla="*/ 2954226 h 3481765"/>
              <a:gd name="connsiteX6" fmla="*/ 263769 w 5081954"/>
              <a:gd name="connsiteY6" fmla="*/ 2901473 h 3481765"/>
              <a:gd name="connsiteX7" fmla="*/ 298939 w 5081954"/>
              <a:gd name="connsiteY7" fmla="*/ 2866303 h 3481765"/>
              <a:gd name="connsiteX8" fmla="*/ 369277 w 5081954"/>
              <a:gd name="connsiteY8" fmla="*/ 2725626 h 3481765"/>
              <a:gd name="connsiteX9" fmla="*/ 386862 w 5081954"/>
              <a:gd name="connsiteY9" fmla="*/ 2672873 h 3481765"/>
              <a:gd name="connsiteX10" fmla="*/ 422031 w 5081954"/>
              <a:gd name="connsiteY10" fmla="*/ 2637703 h 3481765"/>
              <a:gd name="connsiteX11" fmla="*/ 492369 w 5081954"/>
              <a:gd name="connsiteY11" fmla="*/ 2497026 h 3481765"/>
              <a:gd name="connsiteX12" fmla="*/ 545123 w 5081954"/>
              <a:gd name="connsiteY12" fmla="*/ 2409103 h 3481765"/>
              <a:gd name="connsiteX13" fmla="*/ 615462 w 5081954"/>
              <a:gd name="connsiteY13" fmla="*/ 2321180 h 3481765"/>
              <a:gd name="connsiteX14" fmla="*/ 668216 w 5081954"/>
              <a:gd name="connsiteY14" fmla="*/ 2233257 h 3481765"/>
              <a:gd name="connsiteX15" fmla="*/ 738554 w 5081954"/>
              <a:gd name="connsiteY15" fmla="*/ 2145334 h 3481765"/>
              <a:gd name="connsiteX16" fmla="*/ 756139 w 5081954"/>
              <a:gd name="connsiteY16" fmla="*/ 2092580 h 3481765"/>
              <a:gd name="connsiteX17" fmla="*/ 896816 w 5081954"/>
              <a:gd name="connsiteY17" fmla="*/ 1916734 h 3481765"/>
              <a:gd name="connsiteX18" fmla="*/ 949569 w 5081954"/>
              <a:gd name="connsiteY18" fmla="*/ 1881565 h 3481765"/>
              <a:gd name="connsiteX19" fmla="*/ 1072662 w 5081954"/>
              <a:gd name="connsiteY19" fmla="*/ 1776057 h 3481765"/>
              <a:gd name="connsiteX20" fmla="*/ 1160585 w 5081954"/>
              <a:gd name="connsiteY20" fmla="*/ 1688134 h 3481765"/>
              <a:gd name="connsiteX21" fmla="*/ 1195754 w 5081954"/>
              <a:gd name="connsiteY21" fmla="*/ 1635380 h 3481765"/>
              <a:gd name="connsiteX22" fmla="*/ 1301262 w 5081954"/>
              <a:gd name="connsiteY22" fmla="*/ 1565042 h 3481765"/>
              <a:gd name="connsiteX23" fmla="*/ 1354016 w 5081954"/>
              <a:gd name="connsiteY23" fmla="*/ 1529873 h 3481765"/>
              <a:gd name="connsiteX24" fmla="*/ 1389185 w 5081954"/>
              <a:gd name="connsiteY24" fmla="*/ 1477119 h 3481765"/>
              <a:gd name="connsiteX25" fmla="*/ 1529862 w 5081954"/>
              <a:gd name="connsiteY25" fmla="*/ 1371611 h 3481765"/>
              <a:gd name="connsiteX26" fmla="*/ 1582616 w 5081954"/>
              <a:gd name="connsiteY26" fmla="*/ 1336442 h 3481765"/>
              <a:gd name="connsiteX27" fmla="*/ 1670539 w 5081954"/>
              <a:gd name="connsiteY27" fmla="*/ 1266103 h 3481765"/>
              <a:gd name="connsiteX28" fmla="*/ 1705708 w 5081954"/>
              <a:gd name="connsiteY28" fmla="*/ 1213349 h 3481765"/>
              <a:gd name="connsiteX29" fmla="*/ 1811216 w 5081954"/>
              <a:gd name="connsiteY29" fmla="*/ 1143011 h 3481765"/>
              <a:gd name="connsiteX30" fmla="*/ 1863969 w 5081954"/>
              <a:gd name="connsiteY30" fmla="*/ 1107842 h 3481765"/>
              <a:gd name="connsiteX31" fmla="*/ 1916723 w 5081954"/>
              <a:gd name="connsiteY31" fmla="*/ 1072673 h 3481765"/>
              <a:gd name="connsiteX32" fmla="*/ 1951892 w 5081954"/>
              <a:gd name="connsiteY32" fmla="*/ 1037503 h 3481765"/>
              <a:gd name="connsiteX33" fmla="*/ 2004646 w 5081954"/>
              <a:gd name="connsiteY33" fmla="*/ 1019919 h 3481765"/>
              <a:gd name="connsiteX34" fmla="*/ 2092569 w 5081954"/>
              <a:gd name="connsiteY34" fmla="*/ 967165 h 3481765"/>
              <a:gd name="connsiteX35" fmla="*/ 2215662 w 5081954"/>
              <a:gd name="connsiteY35" fmla="*/ 879242 h 3481765"/>
              <a:gd name="connsiteX36" fmla="*/ 2268416 w 5081954"/>
              <a:gd name="connsiteY36" fmla="*/ 844073 h 3481765"/>
              <a:gd name="connsiteX37" fmla="*/ 2303585 w 5081954"/>
              <a:gd name="connsiteY37" fmla="*/ 808903 h 3481765"/>
              <a:gd name="connsiteX38" fmla="*/ 2356339 w 5081954"/>
              <a:gd name="connsiteY38" fmla="*/ 791319 h 3481765"/>
              <a:gd name="connsiteX39" fmla="*/ 2409092 w 5081954"/>
              <a:gd name="connsiteY39" fmla="*/ 756149 h 3481765"/>
              <a:gd name="connsiteX40" fmla="*/ 2444262 w 5081954"/>
              <a:gd name="connsiteY40" fmla="*/ 720980 h 3481765"/>
              <a:gd name="connsiteX41" fmla="*/ 2549769 w 5081954"/>
              <a:gd name="connsiteY41" fmla="*/ 685811 h 3481765"/>
              <a:gd name="connsiteX42" fmla="*/ 2637692 w 5081954"/>
              <a:gd name="connsiteY42" fmla="*/ 633057 h 3481765"/>
              <a:gd name="connsiteX43" fmla="*/ 2672862 w 5081954"/>
              <a:gd name="connsiteY43" fmla="*/ 597888 h 3481765"/>
              <a:gd name="connsiteX44" fmla="*/ 2778369 w 5081954"/>
              <a:gd name="connsiteY44" fmla="*/ 562719 h 3481765"/>
              <a:gd name="connsiteX45" fmla="*/ 2813539 w 5081954"/>
              <a:gd name="connsiteY45" fmla="*/ 527549 h 3481765"/>
              <a:gd name="connsiteX46" fmla="*/ 2971800 w 5081954"/>
              <a:gd name="connsiteY46" fmla="*/ 474796 h 3481765"/>
              <a:gd name="connsiteX47" fmla="*/ 3024554 w 5081954"/>
              <a:gd name="connsiteY47" fmla="*/ 457211 h 3481765"/>
              <a:gd name="connsiteX48" fmla="*/ 3130062 w 5081954"/>
              <a:gd name="connsiteY48" fmla="*/ 404457 h 3481765"/>
              <a:gd name="connsiteX49" fmla="*/ 3182816 w 5081954"/>
              <a:gd name="connsiteY49" fmla="*/ 369288 h 3481765"/>
              <a:gd name="connsiteX50" fmla="*/ 3358662 w 5081954"/>
              <a:gd name="connsiteY50" fmla="*/ 316534 h 3481765"/>
              <a:gd name="connsiteX51" fmla="*/ 3516923 w 5081954"/>
              <a:gd name="connsiteY51" fmla="*/ 263780 h 3481765"/>
              <a:gd name="connsiteX52" fmla="*/ 3569677 w 5081954"/>
              <a:gd name="connsiteY52" fmla="*/ 246196 h 3481765"/>
              <a:gd name="connsiteX53" fmla="*/ 3640016 w 5081954"/>
              <a:gd name="connsiteY53" fmla="*/ 228611 h 3481765"/>
              <a:gd name="connsiteX54" fmla="*/ 3815862 w 5081954"/>
              <a:gd name="connsiteY54" fmla="*/ 193442 h 3481765"/>
              <a:gd name="connsiteX55" fmla="*/ 3868616 w 5081954"/>
              <a:gd name="connsiteY55" fmla="*/ 175857 h 3481765"/>
              <a:gd name="connsiteX56" fmla="*/ 4079631 w 5081954"/>
              <a:gd name="connsiteY56" fmla="*/ 140688 h 3481765"/>
              <a:gd name="connsiteX57" fmla="*/ 4237892 w 5081954"/>
              <a:gd name="connsiteY57" fmla="*/ 105519 h 3481765"/>
              <a:gd name="connsiteX58" fmla="*/ 4325816 w 5081954"/>
              <a:gd name="connsiteY58" fmla="*/ 87934 h 3481765"/>
              <a:gd name="connsiteX59" fmla="*/ 4448908 w 5081954"/>
              <a:gd name="connsiteY59" fmla="*/ 70349 h 3481765"/>
              <a:gd name="connsiteX60" fmla="*/ 4519246 w 5081954"/>
              <a:gd name="connsiteY60" fmla="*/ 52765 h 3481765"/>
              <a:gd name="connsiteX61" fmla="*/ 4730262 w 5081954"/>
              <a:gd name="connsiteY61" fmla="*/ 35180 h 3481765"/>
              <a:gd name="connsiteX62" fmla="*/ 4853354 w 5081954"/>
              <a:gd name="connsiteY62" fmla="*/ 17596 h 3481765"/>
              <a:gd name="connsiteX63" fmla="*/ 5081954 w 5081954"/>
              <a:gd name="connsiteY63" fmla="*/ 11 h 348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81954" h="3481765">
                <a:moveTo>
                  <a:pt x="0" y="3481765"/>
                </a:moveTo>
                <a:cubicBezTo>
                  <a:pt x="41690" y="3273320"/>
                  <a:pt x="-13108" y="3489278"/>
                  <a:pt x="52754" y="3341088"/>
                </a:cubicBezTo>
                <a:cubicBezTo>
                  <a:pt x="67810" y="3307211"/>
                  <a:pt x="67359" y="3266426"/>
                  <a:pt x="87923" y="3235580"/>
                </a:cubicBezTo>
                <a:cubicBezTo>
                  <a:pt x="99646" y="3217995"/>
                  <a:pt x="113640" y="3201729"/>
                  <a:pt x="123092" y="3182826"/>
                </a:cubicBezTo>
                <a:cubicBezTo>
                  <a:pt x="168747" y="3091517"/>
                  <a:pt x="107153" y="3163598"/>
                  <a:pt x="175846" y="3094903"/>
                </a:cubicBezTo>
                <a:cubicBezTo>
                  <a:pt x="216259" y="2973668"/>
                  <a:pt x="184803" y="3015610"/>
                  <a:pt x="246185" y="2954226"/>
                </a:cubicBezTo>
                <a:cubicBezTo>
                  <a:pt x="252046" y="2936642"/>
                  <a:pt x="254233" y="2917367"/>
                  <a:pt x="263769" y="2901473"/>
                </a:cubicBezTo>
                <a:cubicBezTo>
                  <a:pt x="272299" y="2887256"/>
                  <a:pt x="291524" y="2881132"/>
                  <a:pt x="298939" y="2866303"/>
                </a:cubicBezTo>
                <a:cubicBezTo>
                  <a:pt x="379765" y="2704653"/>
                  <a:pt x="289821" y="2805084"/>
                  <a:pt x="369277" y="2725626"/>
                </a:cubicBezTo>
                <a:cubicBezTo>
                  <a:pt x="375139" y="2708042"/>
                  <a:pt x="377325" y="2688767"/>
                  <a:pt x="386862" y="2672873"/>
                </a:cubicBezTo>
                <a:cubicBezTo>
                  <a:pt x="395392" y="2658657"/>
                  <a:pt x="414617" y="2652532"/>
                  <a:pt x="422031" y="2637703"/>
                </a:cubicBezTo>
                <a:cubicBezTo>
                  <a:pt x="502855" y="2476055"/>
                  <a:pt x="412914" y="2576483"/>
                  <a:pt x="492369" y="2497026"/>
                </a:cubicBezTo>
                <a:cubicBezTo>
                  <a:pt x="542185" y="2347583"/>
                  <a:pt x="472708" y="2529795"/>
                  <a:pt x="545123" y="2409103"/>
                </a:cubicBezTo>
                <a:cubicBezTo>
                  <a:pt x="601747" y="2314729"/>
                  <a:pt x="510394" y="2391224"/>
                  <a:pt x="615462" y="2321180"/>
                </a:cubicBezTo>
                <a:cubicBezTo>
                  <a:pt x="665274" y="2171737"/>
                  <a:pt x="595802" y="2353947"/>
                  <a:pt x="668216" y="2233257"/>
                </a:cubicBezTo>
                <a:cubicBezTo>
                  <a:pt x="724842" y="2138881"/>
                  <a:pt x="633482" y="2215381"/>
                  <a:pt x="738554" y="2145334"/>
                </a:cubicBezTo>
                <a:cubicBezTo>
                  <a:pt x="744416" y="2127749"/>
                  <a:pt x="747137" y="2108783"/>
                  <a:pt x="756139" y="2092580"/>
                </a:cubicBezTo>
                <a:cubicBezTo>
                  <a:pt x="783805" y="2042781"/>
                  <a:pt x="844493" y="1951617"/>
                  <a:pt x="896816" y="1916734"/>
                </a:cubicBezTo>
                <a:cubicBezTo>
                  <a:pt x="914400" y="1905011"/>
                  <a:pt x="933523" y="1895319"/>
                  <a:pt x="949569" y="1881565"/>
                </a:cubicBezTo>
                <a:cubicBezTo>
                  <a:pt x="1098809" y="1753645"/>
                  <a:pt x="951555" y="1856795"/>
                  <a:pt x="1072662" y="1776057"/>
                </a:cubicBezTo>
                <a:cubicBezTo>
                  <a:pt x="1166446" y="1635380"/>
                  <a:pt x="1043354" y="1805365"/>
                  <a:pt x="1160585" y="1688134"/>
                </a:cubicBezTo>
                <a:cubicBezTo>
                  <a:pt x="1175529" y="1673190"/>
                  <a:pt x="1179849" y="1649297"/>
                  <a:pt x="1195754" y="1635380"/>
                </a:cubicBezTo>
                <a:cubicBezTo>
                  <a:pt x="1227564" y="1607546"/>
                  <a:pt x="1266093" y="1588488"/>
                  <a:pt x="1301262" y="1565042"/>
                </a:cubicBezTo>
                <a:lnTo>
                  <a:pt x="1354016" y="1529873"/>
                </a:lnTo>
                <a:cubicBezTo>
                  <a:pt x="1365739" y="1512288"/>
                  <a:pt x="1375983" y="1493622"/>
                  <a:pt x="1389185" y="1477119"/>
                </a:cubicBezTo>
                <a:cubicBezTo>
                  <a:pt x="1426362" y="1430647"/>
                  <a:pt x="1481637" y="1403760"/>
                  <a:pt x="1529862" y="1371611"/>
                </a:cubicBezTo>
                <a:lnTo>
                  <a:pt x="1582616" y="1336442"/>
                </a:lnTo>
                <a:cubicBezTo>
                  <a:pt x="1683405" y="1185257"/>
                  <a:pt x="1549200" y="1363175"/>
                  <a:pt x="1670539" y="1266103"/>
                </a:cubicBezTo>
                <a:cubicBezTo>
                  <a:pt x="1687042" y="1252901"/>
                  <a:pt x="1689803" y="1227266"/>
                  <a:pt x="1705708" y="1213349"/>
                </a:cubicBezTo>
                <a:cubicBezTo>
                  <a:pt x="1737518" y="1185515"/>
                  <a:pt x="1776047" y="1166457"/>
                  <a:pt x="1811216" y="1143011"/>
                </a:cubicBezTo>
                <a:lnTo>
                  <a:pt x="1863969" y="1107842"/>
                </a:lnTo>
                <a:cubicBezTo>
                  <a:pt x="1881554" y="1096119"/>
                  <a:pt x="1901779" y="1087617"/>
                  <a:pt x="1916723" y="1072673"/>
                </a:cubicBezTo>
                <a:cubicBezTo>
                  <a:pt x="1928446" y="1060950"/>
                  <a:pt x="1937676" y="1046033"/>
                  <a:pt x="1951892" y="1037503"/>
                </a:cubicBezTo>
                <a:cubicBezTo>
                  <a:pt x="1967786" y="1027966"/>
                  <a:pt x="1987061" y="1025780"/>
                  <a:pt x="2004646" y="1019919"/>
                </a:cubicBezTo>
                <a:cubicBezTo>
                  <a:pt x="2134597" y="889968"/>
                  <a:pt x="1932777" y="1081303"/>
                  <a:pt x="2092569" y="967165"/>
                </a:cubicBezTo>
                <a:cubicBezTo>
                  <a:pt x="2238597" y="862859"/>
                  <a:pt x="2096467" y="918972"/>
                  <a:pt x="2215662" y="879242"/>
                </a:cubicBezTo>
                <a:cubicBezTo>
                  <a:pt x="2233247" y="867519"/>
                  <a:pt x="2251913" y="857275"/>
                  <a:pt x="2268416" y="844073"/>
                </a:cubicBezTo>
                <a:cubicBezTo>
                  <a:pt x="2281362" y="833716"/>
                  <a:pt x="2289369" y="817433"/>
                  <a:pt x="2303585" y="808903"/>
                </a:cubicBezTo>
                <a:cubicBezTo>
                  <a:pt x="2319479" y="799366"/>
                  <a:pt x="2338754" y="797180"/>
                  <a:pt x="2356339" y="791319"/>
                </a:cubicBezTo>
                <a:cubicBezTo>
                  <a:pt x="2373923" y="779596"/>
                  <a:pt x="2392589" y="769351"/>
                  <a:pt x="2409092" y="756149"/>
                </a:cubicBezTo>
                <a:cubicBezTo>
                  <a:pt x="2422038" y="745792"/>
                  <a:pt x="2429433" y="728394"/>
                  <a:pt x="2444262" y="720980"/>
                </a:cubicBezTo>
                <a:cubicBezTo>
                  <a:pt x="2477420" y="704401"/>
                  <a:pt x="2549769" y="685811"/>
                  <a:pt x="2549769" y="685811"/>
                </a:cubicBezTo>
                <a:cubicBezTo>
                  <a:pt x="2638882" y="596700"/>
                  <a:pt x="2523555" y="701540"/>
                  <a:pt x="2637692" y="633057"/>
                </a:cubicBezTo>
                <a:cubicBezTo>
                  <a:pt x="2651908" y="624527"/>
                  <a:pt x="2658033" y="605302"/>
                  <a:pt x="2672862" y="597888"/>
                </a:cubicBezTo>
                <a:cubicBezTo>
                  <a:pt x="2706020" y="581309"/>
                  <a:pt x="2778369" y="562719"/>
                  <a:pt x="2778369" y="562719"/>
                </a:cubicBezTo>
                <a:cubicBezTo>
                  <a:pt x="2790092" y="550996"/>
                  <a:pt x="2798710" y="534964"/>
                  <a:pt x="2813539" y="527549"/>
                </a:cubicBezTo>
                <a:cubicBezTo>
                  <a:pt x="2813551" y="527543"/>
                  <a:pt x="2945417" y="483590"/>
                  <a:pt x="2971800" y="474796"/>
                </a:cubicBezTo>
                <a:cubicBezTo>
                  <a:pt x="2989385" y="468934"/>
                  <a:pt x="3009131" y="467493"/>
                  <a:pt x="3024554" y="457211"/>
                </a:cubicBezTo>
                <a:cubicBezTo>
                  <a:pt x="3175739" y="356422"/>
                  <a:pt x="2984455" y="477261"/>
                  <a:pt x="3130062" y="404457"/>
                </a:cubicBezTo>
                <a:cubicBezTo>
                  <a:pt x="3148965" y="395006"/>
                  <a:pt x="3163503" y="377871"/>
                  <a:pt x="3182816" y="369288"/>
                </a:cubicBezTo>
                <a:cubicBezTo>
                  <a:pt x="3268896" y="331030"/>
                  <a:pt x="3279971" y="340141"/>
                  <a:pt x="3358662" y="316534"/>
                </a:cubicBezTo>
                <a:cubicBezTo>
                  <a:pt x="3358700" y="316522"/>
                  <a:pt x="3490527" y="272578"/>
                  <a:pt x="3516923" y="263780"/>
                </a:cubicBezTo>
                <a:cubicBezTo>
                  <a:pt x="3534508" y="257919"/>
                  <a:pt x="3551695" y="250692"/>
                  <a:pt x="3569677" y="246196"/>
                </a:cubicBezTo>
                <a:cubicBezTo>
                  <a:pt x="3593123" y="240334"/>
                  <a:pt x="3616385" y="233675"/>
                  <a:pt x="3640016" y="228611"/>
                </a:cubicBezTo>
                <a:cubicBezTo>
                  <a:pt x="3698465" y="216086"/>
                  <a:pt x="3759153" y="212345"/>
                  <a:pt x="3815862" y="193442"/>
                </a:cubicBezTo>
                <a:cubicBezTo>
                  <a:pt x="3833447" y="187580"/>
                  <a:pt x="3850440" y="179492"/>
                  <a:pt x="3868616" y="175857"/>
                </a:cubicBezTo>
                <a:cubicBezTo>
                  <a:pt x="3938540" y="161872"/>
                  <a:pt x="4011982" y="163238"/>
                  <a:pt x="4079631" y="140688"/>
                </a:cubicBezTo>
                <a:cubicBezTo>
                  <a:pt x="4172646" y="109682"/>
                  <a:pt x="4101720" y="130277"/>
                  <a:pt x="4237892" y="105519"/>
                </a:cubicBezTo>
                <a:cubicBezTo>
                  <a:pt x="4267298" y="100172"/>
                  <a:pt x="4296334" y="92848"/>
                  <a:pt x="4325816" y="87934"/>
                </a:cubicBezTo>
                <a:cubicBezTo>
                  <a:pt x="4366699" y="81120"/>
                  <a:pt x="4408129" y="77763"/>
                  <a:pt x="4448908" y="70349"/>
                </a:cubicBezTo>
                <a:cubicBezTo>
                  <a:pt x="4472686" y="66026"/>
                  <a:pt x="4495265" y="55763"/>
                  <a:pt x="4519246" y="52765"/>
                </a:cubicBezTo>
                <a:cubicBezTo>
                  <a:pt x="4589283" y="44010"/>
                  <a:pt x="4660067" y="42569"/>
                  <a:pt x="4730262" y="35180"/>
                </a:cubicBezTo>
                <a:cubicBezTo>
                  <a:pt x="4771481" y="30841"/>
                  <a:pt x="4812160" y="22173"/>
                  <a:pt x="4853354" y="17596"/>
                </a:cubicBezTo>
                <a:cubicBezTo>
                  <a:pt x="5021172" y="-1050"/>
                  <a:pt x="4988794" y="11"/>
                  <a:pt x="5081954" y="11"/>
                </a:cubicBezTo>
              </a:path>
            </a:pathLst>
          </a:cu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10154" y="2936631"/>
            <a:ext cx="4642338" cy="2268415"/>
          </a:xfrm>
          <a:custGeom>
            <a:avLst/>
            <a:gdLst>
              <a:gd name="connsiteX0" fmla="*/ 0 w 4642338"/>
              <a:gd name="connsiteY0" fmla="*/ 2250831 h 2268415"/>
              <a:gd name="connsiteX1" fmla="*/ 35169 w 4642338"/>
              <a:gd name="connsiteY1" fmla="*/ 2162907 h 2268415"/>
              <a:gd name="connsiteX2" fmla="*/ 70338 w 4642338"/>
              <a:gd name="connsiteY2" fmla="*/ 2110154 h 2268415"/>
              <a:gd name="connsiteX3" fmla="*/ 87923 w 4642338"/>
              <a:gd name="connsiteY3" fmla="*/ 2057400 h 2268415"/>
              <a:gd name="connsiteX4" fmla="*/ 123092 w 4642338"/>
              <a:gd name="connsiteY4" fmla="*/ 2004646 h 2268415"/>
              <a:gd name="connsiteX5" fmla="*/ 158261 w 4642338"/>
              <a:gd name="connsiteY5" fmla="*/ 1899138 h 2268415"/>
              <a:gd name="connsiteX6" fmla="*/ 175846 w 4642338"/>
              <a:gd name="connsiteY6" fmla="*/ 1846384 h 2268415"/>
              <a:gd name="connsiteX7" fmla="*/ 211015 w 4642338"/>
              <a:gd name="connsiteY7" fmla="*/ 1793631 h 2268415"/>
              <a:gd name="connsiteX8" fmla="*/ 246184 w 4642338"/>
              <a:gd name="connsiteY8" fmla="*/ 1688123 h 2268415"/>
              <a:gd name="connsiteX9" fmla="*/ 263769 w 4642338"/>
              <a:gd name="connsiteY9" fmla="*/ 1635369 h 2268415"/>
              <a:gd name="connsiteX10" fmla="*/ 281354 w 4642338"/>
              <a:gd name="connsiteY10" fmla="*/ 1582615 h 2268415"/>
              <a:gd name="connsiteX11" fmla="*/ 351692 w 4642338"/>
              <a:gd name="connsiteY11" fmla="*/ 1477107 h 2268415"/>
              <a:gd name="connsiteX12" fmla="*/ 386861 w 4642338"/>
              <a:gd name="connsiteY12" fmla="*/ 1424354 h 2268415"/>
              <a:gd name="connsiteX13" fmla="*/ 422031 w 4642338"/>
              <a:gd name="connsiteY13" fmla="*/ 1389184 h 2268415"/>
              <a:gd name="connsiteX14" fmla="*/ 439615 w 4642338"/>
              <a:gd name="connsiteY14" fmla="*/ 1336431 h 2268415"/>
              <a:gd name="connsiteX15" fmla="*/ 509954 w 4642338"/>
              <a:gd name="connsiteY15" fmla="*/ 1266092 h 2268415"/>
              <a:gd name="connsiteX16" fmla="*/ 562708 w 4642338"/>
              <a:gd name="connsiteY16" fmla="*/ 1178169 h 2268415"/>
              <a:gd name="connsiteX17" fmla="*/ 633046 w 4642338"/>
              <a:gd name="connsiteY17" fmla="*/ 1090246 h 2268415"/>
              <a:gd name="connsiteX18" fmla="*/ 720969 w 4642338"/>
              <a:gd name="connsiteY18" fmla="*/ 931984 h 2268415"/>
              <a:gd name="connsiteX19" fmla="*/ 773723 w 4642338"/>
              <a:gd name="connsiteY19" fmla="*/ 896815 h 2268415"/>
              <a:gd name="connsiteX20" fmla="*/ 791308 w 4642338"/>
              <a:gd name="connsiteY20" fmla="*/ 844061 h 2268415"/>
              <a:gd name="connsiteX21" fmla="*/ 844061 w 4642338"/>
              <a:gd name="connsiteY21" fmla="*/ 826477 h 2268415"/>
              <a:gd name="connsiteX22" fmla="*/ 879231 w 4642338"/>
              <a:gd name="connsiteY22" fmla="*/ 791307 h 2268415"/>
              <a:gd name="connsiteX23" fmla="*/ 931984 w 4642338"/>
              <a:gd name="connsiteY23" fmla="*/ 756138 h 2268415"/>
              <a:gd name="connsiteX24" fmla="*/ 1019908 w 4642338"/>
              <a:gd name="connsiteY24" fmla="*/ 668215 h 2268415"/>
              <a:gd name="connsiteX25" fmla="*/ 1107831 w 4642338"/>
              <a:gd name="connsiteY25" fmla="*/ 597877 h 2268415"/>
              <a:gd name="connsiteX26" fmla="*/ 1160584 w 4642338"/>
              <a:gd name="connsiteY26" fmla="*/ 562707 h 2268415"/>
              <a:gd name="connsiteX27" fmla="*/ 1248508 w 4642338"/>
              <a:gd name="connsiteY27" fmla="*/ 509954 h 2268415"/>
              <a:gd name="connsiteX28" fmla="*/ 1283677 w 4642338"/>
              <a:gd name="connsiteY28" fmla="*/ 474784 h 2268415"/>
              <a:gd name="connsiteX29" fmla="*/ 1389184 w 4642338"/>
              <a:gd name="connsiteY29" fmla="*/ 404446 h 2268415"/>
              <a:gd name="connsiteX30" fmla="*/ 1512277 w 4642338"/>
              <a:gd name="connsiteY30" fmla="*/ 316523 h 2268415"/>
              <a:gd name="connsiteX31" fmla="*/ 1565031 w 4642338"/>
              <a:gd name="connsiteY31" fmla="*/ 281354 h 2268415"/>
              <a:gd name="connsiteX32" fmla="*/ 1600200 w 4642338"/>
              <a:gd name="connsiteY32" fmla="*/ 246184 h 2268415"/>
              <a:gd name="connsiteX33" fmla="*/ 1705708 w 4642338"/>
              <a:gd name="connsiteY33" fmla="*/ 175846 h 2268415"/>
              <a:gd name="connsiteX34" fmla="*/ 1758461 w 4642338"/>
              <a:gd name="connsiteY34" fmla="*/ 140677 h 2268415"/>
              <a:gd name="connsiteX35" fmla="*/ 1846384 w 4642338"/>
              <a:gd name="connsiteY35" fmla="*/ 70338 h 2268415"/>
              <a:gd name="connsiteX36" fmla="*/ 1951892 w 4642338"/>
              <a:gd name="connsiteY36" fmla="*/ 35169 h 2268415"/>
              <a:gd name="connsiteX37" fmla="*/ 2004646 w 4642338"/>
              <a:gd name="connsiteY37" fmla="*/ 17584 h 2268415"/>
              <a:gd name="connsiteX38" fmla="*/ 2127738 w 4642338"/>
              <a:gd name="connsiteY38" fmla="*/ 0 h 2268415"/>
              <a:gd name="connsiteX39" fmla="*/ 2391508 w 4642338"/>
              <a:gd name="connsiteY39" fmla="*/ 17584 h 2268415"/>
              <a:gd name="connsiteX40" fmla="*/ 2567354 w 4642338"/>
              <a:gd name="connsiteY40" fmla="*/ 70338 h 2268415"/>
              <a:gd name="connsiteX41" fmla="*/ 2620108 w 4642338"/>
              <a:gd name="connsiteY41" fmla="*/ 87923 h 2268415"/>
              <a:gd name="connsiteX42" fmla="*/ 2725615 w 4642338"/>
              <a:gd name="connsiteY42" fmla="*/ 158261 h 2268415"/>
              <a:gd name="connsiteX43" fmla="*/ 2778369 w 4642338"/>
              <a:gd name="connsiteY43" fmla="*/ 175846 h 2268415"/>
              <a:gd name="connsiteX44" fmla="*/ 2936631 w 4642338"/>
              <a:gd name="connsiteY44" fmla="*/ 263769 h 2268415"/>
              <a:gd name="connsiteX45" fmla="*/ 3024554 w 4642338"/>
              <a:gd name="connsiteY45" fmla="*/ 334107 h 2268415"/>
              <a:gd name="connsiteX46" fmla="*/ 3059723 w 4642338"/>
              <a:gd name="connsiteY46" fmla="*/ 369277 h 2268415"/>
              <a:gd name="connsiteX47" fmla="*/ 3165231 w 4642338"/>
              <a:gd name="connsiteY47" fmla="*/ 439615 h 2268415"/>
              <a:gd name="connsiteX48" fmla="*/ 3253154 w 4642338"/>
              <a:gd name="connsiteY48" fmla="*/ 509954 h 2268415"/>
              <a:gd name="connsiteX49" fmla="*/ 3288323 w 4642338"/>
              <a:gd name="connsiteY49" fmla="*/ 562707 h 2268415"/>
              <a:gd name="connsiteX50" fmla="*/ 3393831 w 4642338"/>
              <a:gd name="connsiteY50" fmla="*/ 633046 h 2268415"/>
              <a:gd name="connsiteX51" fmla="*/ 3516923 w 4642338"/>
              <a:gd name="connsiteY51" fmla="*/ 773723 h 2268415"/>
              <a:gd name="connsiteX52" fmla="*/ 3622431 w 4642338"/>
              <a:gd name="connsiteY52" fmla="*/ 914400 h 2268415"/>
              <a:gd name="connsiteX53" fmla="*/ 3675184 w 4642338"/>
              <a:gd name="connsiteY53" fmla="*/ 949569 h 2268415"/>
              <a:gd name="connsiteX54" fmla="*/ 3745523 w 4642338"/>
              <a:gd name="connsiteY54" fmla="*/ 1019907 h 2268415"/>
              <a:gd name="connsiteX55" fmla="*/ 3763108 w 4642338"/>
              <a:gd name="connsiteY55" fmla="*/ 1072661 h 2268415"/>
              <a:gd name="connsiteX56" fmla="*/ 3798277 w 4642338"/>
              <a:gd name="connsiteY56" fmla="*/ 1107831 h 2268415"/>
              <a:gd name="connsiteX57" fmla="*/ 3833446 w 4642338"/>
              <a:gd name="connsiteY57" fmla="*/ 1160584 h 2268415"/>
              <a:gd name="connsiteX58" fmla="*/ 3868615 w 4642338"/>
              <a:gd name="connsiteY58" fmla="*/ 1195754 h 2268415"/>
              <a:gd name="connsiteX59" fmla="*/ 3938954 w 4642338"/>
              <a:gd name="connsiteY59" fmla="*/ 1283677 h 2268415"/>
              <a:gd name="connsiteX60" fmla="*/ 3991708 w 4642338"/>
              <a:gd name="connsiteY60" fmla="*/ 1371600 h 2268415"/>
              <a:gd name="connsiteX61" fmla="*/ 4062046 w 4642338"/>
              <a:gd name="connsiteY61" fmla="*/ 1459523 h 2268415"/>
              <a:gd name="connsiteX62" fmla="*/ 4079631 w 4642338"/>
              <a:gd name="connsiteY62" fmla="*/ 1512277 h 2268415"/>
              <a:gd name="connsiteX63" fmla="*/ 4185138 w 4642338"/>
              <a:gd name="connsiteY63" fmla="*/ 1652954 h 2268415"/>
              <a:gd name="connsiteX64" fmla="*/ 4237892 w 4642338"/>
              <a:gd name="connsiteY64" fmla="*/ 1740877 h 2268415"/>
              <a:gd name="connsiteX65" fmla="*/ 4308231 w 4642338"/>
              <a:gd name="connsiteY65" fmla="*/ 1828800 h 2268415"/>
              <a:gd name="connsiteX66" fmla="*/ 4378569 w 4642338"/>
              <a:gd name="connsiteY66" fmla="*/ 1934307 h 2268415"/>
              <a:gd name="connsiteX67" fmla="*/ 4396154 w 4642338"/>
              <a:gd name="connsiteY67" fmla="*/ 1987061 h 2268415"/>
              <a:gd name="connsiteX68" fmla="*/ 4484077 w 4642338"/>
              <a:gd name="connsiteY68" fmla="*/ 2057400 h 2268415"/>
              <a:gd name="connsiteX69" fmla="*/ 4501661 w 4642338"/>
              <a:gd name="connsiteY69" fmla="*/ 2110154 h 2268415"/>
              <a:gd name="connsiteX70" fmla="*/ 4589584 w 4642338"/>
              <a:gd name="connsiteY70" fmla="*/ 2198077 h 2268415"/>
              <a:gd name="connsiteX71" fmla="*/ 4624754 w 4642338"/>
              <a:gd name="connsiteY71" fmla="*/ 2233246 h 2268415"/>
              <a:gd name="connsiteX72" fmla="*/ 4642338 w 4642338"/>
              <a:gd name="connsiteY72" fmla="*/ 2268415 h 226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642338" h="2268415">
                <a:moveTo>
                  <a:pt x="0" y="2250831"/>
                </a:moveTo>
                <a:cubicBezTo>
                  <a:pt x="11723" y="2221523"/>
                  <a:pt x="21053" y="2191140"/>
                  <a:pt x="35169" y="2162907"/>
                </a:cubicBezTo>
                <a:cubicBezTo>
                  <a:pt x="44620" y="2144004"/>
                  <a:pt x="60887" y="2129057"/>
                  <a:pt x="70338" y="2110154"/>
                </a:cubicBezTo>
                <a:cubicBezTo>
                  <a:pt x="78628" y="2093575"/>
                  <a:pt x="79633" y="2073979"/>
                  <a:pt x="87923" y="2057400"/>
                </a:cubicBezTo>
                <a:cubicBezTo>
                  <a:pt x="97374" y="2038497"/>
                  <a:pt x="114509" y="2023959"/>
                  <a:pt x="123092" y="2004646"/>
                </a:cubicBezTo>
                <a:cubicBezTo>
                  <a:pt x="138148" y="1970769"/>
                  <a:pt x="146538" y="1934307"/>
                  <a:pt x="158261" y="1899138"/>
                </a:cubicBezTo>
                <a:cubicBezTo>
                  <a:pt x="164123" y="1881553"/>
                  <a:pt x="165564" y="1861807"/>
                  <a:pt x="175846" y="1846384"/>
                </a:cubicBezTo>
                <a:cubicBezTo>
                  <a:pt x="187569" y="1828800"/>
                  <a:pt x="202432" y="1812943"/>
                  <a:pt x="211015" y="1793631"/>
                </a:cubicBezTo>
                <a:cubicBezTo>
                  <a:pt x="226071" y="1759754"/>
                  <a:pt x="234461" y="1723292"/>
                  <a:pt x="246184" y="1688123"/>
                </a:cubicBezTo>
                <a:lnTo>
                  <a:pt x="263769" y="1635369"/>
                </a:lnTo>
                <a:cubicBezTo>
                  <a:pt x="269631" y="1617784"/>
                  <a:pt x="271072" y="1598038"/>
                  <a:pt x="281354" y="1582615"/>
                </a:cubicBezTo>
                <a:lnTo>
                  <a:pt x="351692" y="1477107"/>
                </a:lnTo>
                <a:cubicBezTo>
                  <a:pt x="363415" y="1459523"/>
                  <a:pt x="371917" y="1439298"/>
                  <a:pt x="386861" y="1424354"/>
                </a:cubicBezTo>
                <a:lnTo>
                  <a:pt x="422031" y="1389184"/>
                </a:lnTo>
                <a:cubicBezTo>
                  <a:pt x="427892" y="1371600"/>
                  <a:pt x="428841" y="1351514"/>
                  <a:pt x="439615" y="1336431"/>
                </a:cubicBezTo>
                <a:cubicBezTo>
                  <a:pt x="458888" y="1309449"/>
                  <a:pt x="509954" y="1266092"/>
                  <a:pt x="509954" y="1266092"/>
                </a:cubicBezTo>
                <a:cubicBezTo>
                  <a:pt x="559766" y="1116649"/>
                  <a:pt x="490294" y="1298859"/>
                  <a:pt x="562708" y="1178169"/>
                </a:cubicBezTo>
                <a:cubicBezTo>
                  <a:pt x="619334" y="1083793"/>
                  <a:pt x="527974" y="1160293"/>
                  <a:pt x="633046" y="1090246"/>
                </a:cubicBezTo>
                <a:cubicBezTo>
                  <a:pt x="651370" y="1035274"/>
                  <a:pt x="669143" y="966534"/>
                  <a:pt x="720969" y="931984"/>
                </a:cubicBezTo>
                <a:lnTo>
                  <a:pt x="773723" y="896815"/>
                </a:lnTo>
                <a:cubicBezTo>
                  <a:pt x="779585" y="879230"/>
                  <a:pt x="778201" y="857168"/>
                  <a:pt x="791308" y="844061"/>
                </a:cubicBezTo>
                <a:cubicBezTo>
                  <a:pt x="804415" y="830954"/>
                  <a:pt x="828167" y="836013"/>
                  <a:pt x="844061" y="826477"/>
                </a:cubicBezTo>
                <a:cubicBezTo>
                  <a:pt x="858278" y="817947"/>
                  <a:pt x="866285" y="801664"/>
                  <a:pt x="879231" y="791307"/>
                </a:cubicBezTo>
                <a:cubicBezTo>
                  <a:pt x="895734" y="778105"/>
                  <a:pt x="916079" y="770055"/>
                  <a:pt x="931984" y="756138"/>
                </a:cubicBezTo>
                <a:cubicBezTo>
                  <a:pt x="963176" y="728845"/>
                  <a:pt x="985422" y="691206"/>
                  <a:pt x="1019908" y="668215"/>
                </a:cubicBezTo>
                <a:cubicBezTo>
                  <a:pt x="1182261" y="559979"/>
                  <a:pt x="982559" y="698095"/>
                  <a:pt x="1107831" y="597877"/>
                </a:cubicBezTo>
                <a:cubicBezTo>
                  <a:pt x="1124334" y="584675"/>
                  <a:pt x="1144081" y="575909"/>
                  <a:pt x="1160584" y="562707"/>
                </a:cubicBezTo>
                <a:cubicBezTo>
                  <a:pt x="1229547" y="507536"/>
                  <a:pt x="1156899" y="540489"/>
                  <a:pt x="1248508" y="509954"/>
                </a:cubicBezTo>
                <a:cubicBezTo>
                  <a:pt x="1260231" y="498231"/>
                  <a:pt x="1270414" y="484731"/>
                  <a:pt x="1283677" y="474784"/>
                </a:cubicBezTo>
                <a:cubicBezTo>
                  <a:pt x="1317491" y="449423"/>
                  <a:pt x="1359296" y="434334"/>
                  <a:pt x="1389184" y="404446"/>
                </a:cubicBezTo>
                <a:cubicBezTo>
                  <a:pt x="1472630" y="321000"/>
                  <a:pt x="1428066" y="344592"/>
                  <a:pt x="1512277" y="316523"/>
                </a:cubicBezTo>
                <a:cubicBezTo>
                  <a:pt x="1529862" y="304800"/>
                  <a:pt x="1548528" y="294556"/>
                  <a:pt x="1565031" y="281354"/>
                </a:cubicBezTo>
                <a:cubicBezTo>
                  <a:pt x="1577977" y="270997"/>
                  <a:pt x="1586937" y="256131"/>
                  <a:pt x="1600200" y="246184"/>
                </a:cubicBezTo>
                <a:cubicBezTo>
                  <a:pt x="1634014" y="220823"/>
                  <a:pt x="1670539" y="199292"/>
                  <a:pt x="1705708" y="175846"/>
                </a:cubicBezTo>
                <a:cubicBezTo>
                  <a:pt x="1723292" y="164123"/>
                  <a:pt x="1743517" y="155621"/>
                  <a:pt x="1758461" y="140677"/>
                </a:cubicBezTo>
                <a:cubicBezTo>
                  <a:pt x="1787692" y="111446"/>
                  <a:pt x="1806456" y="88084"/>
                  <a:pt x="1846384" y="70338"/>
                </a:cubicBezTo>
                <a:cubicBezTo>
                  <a:pt x="1880261" y="55282"/>
                  <a:pt x="1916723" y="46892"/>
                  <a:pt x="1951892" y="35169"/>
                </a:cubicBezTo>
                <a:cubicBezTo>
                  <a:pt x="1969477" y="29307"/>
                  <a:pt x="1986296" y="20205"/>
                  <a:pt x="2004646" y="17584"/>
                </a:cubicBezTo>
                <a:lnTo>
                  <a:pt x="2127738" y="0"/>
                </a:lnTo>
                <a:cubicBezTo>
                  <a:pt x="2215661" y="5861"/>
                  <a:pt x="2303874" y="8359"/>
                  <a:pt x="2391508" y="17584"/>
                </a:cubicBezTo>
                <a:cubicBezTo>
                  <a:pt x="2430345" y="21672"/>
                  <a:pt x="2542407" y="62022"/>
                  <a:pt x="2567354" y="70338"/>
                </a:cubicBezTo>
                <a:cubicBezTo>
                  <a:pt x="2584939" y="76200"/>
                  <a:pt x="2604685" y="77641"/>
                  <a:pt x="2620108" y="87923"/>
                </a:cubicBezTo>
                <a:cubicBezTo>
                  <a:pt x="2655277" y="111369"/>
                  <a:pt x="2685516" y="144894"/>
                  <a:pt x="2725615" y="158261"/>
                </a:cubicBezTo>
                <a:cubicBezTo>
                  <a:pt x="2743200" y="164123"/>
                  <a:pt x="2762166" y="166844"/>
                  <a:pt x="2778369" y="175846"/>
                </a:cubicBezTo>
                <a:cubicBezTo>
                  <a:pt x="2959765" y="276621"/>
                  <a:pt x="2817262" y="223979"/>
                  <a:pt x="2936631" y="263769"/>
                </a:cubicBezTo>
                <a:cubicBezTo>
                  <a:pt x="3006678" y="368841"/>
                  <a:pt x="2930178" y="277481"/>
                  <a:pt x="3024554" y="334107"/>
                </a:cubicBezTo>
                <a:cubicBezTo>
                  <a:pt x="3038770" y="342637"/>
                  <a:pt x="3046460" y="359330"/>
                  <a:pt x="3059723" y="369277"/>
                </a:cubicBezTo>
                <a:cubicBezTo>
                  <a:pt x="3093537" y="394638"/>
                  <a:pt x="3165231" y="439615"/>
                  <a:pt x="3165231" y="439615"/>
                </a:cubicBezTo>
                <a:cubicBezTo>
                  <a:pt x="3266018" y="590797"/>
                  <a:pt x="3131817" y="412885"/>
                  <a:pt x="3253154" y="509954"/>
                </a:cubicBezTo>
                <a:cubicBezTo>
                  <a:pt x="3269657" y="523156"/>
                  <a:pt x="3272418" y="548790"/>
                  <a:pt x="3288323" y="562707"/>
                </a:cubicBezTo>
                <a:cubicBezTo>
                  <a:pt x="3320133" y="590541"/>
                  <a:pt x="3393831" y="633046"/>
                  <a:pt x="3393831" y="633046"/>
                </a:cubicBezTo>
                <a:cubicBezTo>
                  <a:pt x="3475892" y="756139"/>
                  <a:pt x="3429000" y="715108"/>
                  <a:pt x="3516923" y="773723"/>
                </a:cubicBezTo>
                <a:cubicBezTo>
                  <a:pt x="3549074" y="821950"/>
                  <a:pt x="3575958" y="877222"/>
                  <a:pt x="3622431" y="914400"/>
                </a:cubicBezTo>
                <a:cubicBezTo>
                  <a:pt x="3638934" y="927602"/>
                  <a:pt x="3657600" y="937846"/>
                  <a:pt x="3675184" y="949569"/>
                </a:cubicBezTo>
                <a:cubicBezTo>
                  <a:pt x="3722077" y="1090247"/>
                  <a:pt x="3651738" y="926123"/>
                  <a:pt x="3745523" y="1019907"/>
                </a:cubicBezTo>
                <a:cubicBezTo>
                  <a:pt x="3758630" y="1033014"/>
                  <a:pt x="3753571" y="1056767"/>
                  <a:pt x="3763108" y="1072661"/>
                </a:cubicBezTo>
                <a:cubicBezTo>
                  <a:pt x="3771638" y="1086877"/>
                  <a:pt x="3787920" y="1094885"/>
                  <a:pt x="3798277" y="1107831"/>
                </a:cubicBezTo>
                <a:cubicBezTo>
                  <a:pt x="3811479" y="1124334"/>
                  <a:pt x="3820244" y="1144081"/>
                  <a:pt x="3833446" y="1160584"/>
                </a:cubicBezTo>
                <a:cubicBezTo>
                  <a:pt x="3843803" y="1173530"/>
                  <a:pt x="3858258" y="1182808"/>
                  <a:pt x="3868615" y="1195754"/>
                </a:cubicBezTo>
                <a:cubicBezTo>
                  <a:pt x="3957341" y="1306662"/>
                  <a:pt x="3854040" y="1198763"/>
                  <a:pt x="3938954" y="1283677"/>
                </a:cubicBezTo>
                <a:cubicBezTo>
                  <a:pt x="3988766" y="1433120"/>
                  <a:pt x="3919294" y="1250910"/>
                  <a:pt x="3991708" y="1371600"/>
                </a:cubicBezTo>
                <a:cubicBezTo>
                  <a:pt x="4048334" y="1465976"/>
                  <a:pt x="3956974" y="1389476"/>
                  <a:pt x="4062046" y="1459523"/>
                </a:cubicBezTo>
                <a:cubicBezTo>
                  <a:pt x="4067908" y="1477108"/>
                  <a:pt x="4070629" y="1496074"/>
                  <a:pt x="4079631" y="1512277"/>
                </a:cubicBezTo>
                <a:cubicBezTo>
                  <a:pt x="4129339" y="1601752"/>
                  <a:pt x="4131780" y="1599595"/>
                  <a:pt x="4185138" y="1652954"/>
                </a:cubicBezTo>
                <a:cubicBezTo>
                  <a:pt x="4234954" y="1802397"/>
                  <a:pt x="4165477" y="1620185"/>
                  <a:pt x="4237892" y="1740877"/>
                </a:cubicBezTo>
                <a:cubicBezTo>
                  <a:pt x="4294516" y="1835251"/>
                  <a:pt x="4203163" y="1758756"/>
                  <a:pt x="4308231" y="1828800"/>
                </a:cubicBezTo>
                <a:cubicBezTo>
                  <a:pt x="4350041" y="1954233"/>
                  <a:pt x="4290757" y="1802590"/>
                  <a:pt x="4378569" y="1934307"/>
                </a:cubicBezTo>
                <a:cubicBezTo>
                  <a:pt x="4388851" y="1949730"/>
                  <a:pt x="4386617" y="1971167"/>
                  <a:pt x="4396154" y="1987061"/>
                </a:cubicBezTo>
                <a:cubicBezTo>
                  <a:pt x="4412860" y="2014904"/>
                  <a:pt x="4460114" y="2041425"/>
                  <a:pt x="4484077" y="2057400"/>
                </a:cubicBezTo>
                <a:cubicBezTo>
                  <a:pt x="4489938" y="2074985"/>
                  <a:pt x="4490540" y="2095325"/>
                  <a:pt x="4501661" y="2110154"/>
                </a:cubicBezTo>
                <a:cubicBezTo>
                  <a:pt x="4526529" y="2143312"/>
                  <a:pt x="4560276" y="2168769"/>
                  <a:pt x="4589584" y="2198077"/>
                </a:cubicBezTo>
                <a:cubicBezTo>
                  <a:pt x="4601307" y="2209800"/>
                  <a:pt x="4617340" y="2218417"/>
                  <a:pt x="4624754" y="2233246"/>
                </a:cubicBezTo>
                <a:lnTo>
                  <a:pt x="4642338" y="2268415"/>
                </a:ln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Overfitting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3852" y="5532493"/>
            <a:ext cx="284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Model Complexity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90480" y="3337914"/>
            <a:ext cx="255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AUC (how good)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11846" y="2103654"/>
            <a:ext cx="187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Training Set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54071" y="4121427"/>
            <a:ext cx="1744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Testing Set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5511846" y="1417638"/>
            <a:ext cx="383628" cy="4114855"/>
          </a:xfrm>
          <a:prstGeom prst="roundRect">
            <a:avLst/>
          </a:prstGeom>
          <a:noFill/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082476" y="3176937"/>
            <a:ext cx="895840" cy="405800"/>
          </a:xfrm>
          <a:custGeom>
            <a:avLst/>
            <a:gdLst>
              <a:gd name="connsiteX0" fmla="*/ 1417208 w 1417208"/>
              <a:gd name="connsiteY0" fmla="*/ 218642 h 405800"/>
              <a:gd name="connsiteX1" fmla="*/ 1283524 w 1417208"/>
              <a:gd name="connsiteY1" fmla="*/ 232010 h 405800"/>
              <a:gd name="connsiteX2" fmla="*/ 1230050 w 1417208"/>
              <a:gd name="connsiteY2" fmla="*/ 245379 h 405800"/>
              <a:gd name="connsiteX3" fmla="*/ 1163208 w 1417208"/>
              <a:gd name="connsiteY3" fmla="*/ 258747 h 405800"/>
              <a:gd name="connsiteX4" fmla="*/ 1123103 w 1417208"/>
              <a:gd name="connsiteY4" fmla="*/ 285484 h 405800"/>
              <a:gd name="connsiteX5" fmla="*/ 1056261 w 1417208"/>
              <a:gd name="connsiteY5" fmla="*/ 298852 h 405800"/>
              <a:gd name="connsiteX6" fmla="*/ 1016156 w 1417208"/>
              <a:gd name="connsiteY6" fmla="*/ 312221 h 405800"/>
              <a:gd name="connsiteX7" fmla="*/ 882471 w 1417208"/>
              <a:gd name="connsiteY7" fmla="*/ 325589 h 405800"/>
              <a:gd name="connsiteX8" fmla="*/ 775524 w 1417208"/>
              <a:gd name="connsiteY8" fmla="*/ 352326 h 405800"/>
              <a:gd name="connsiteX9" fmla="*/ 722050 w 1417208"/>
              <a:gd name="connsiteY9" fmla="*/ 365695 h 405800"/>
              <a:gd name="connsiteX10" fmla="*/ 615103 w 1417208"/>
              <a:gd name="connsiteY10" fmla="*/ 379063 h 405800"/>
              <a:gd name="connsiteX11" fmla="*/ 334366 w 1417208"/>
              <a:gd name="connsiteY11" fmla="*/ 352326 h 405800"/>
              <a:gd name="connsiteX12" fmla="*/ 280892 w 1417208"/>
              <a:gd name="connsiteY12" fmla="*/ 325589 h 405800"/>
              <a:gd name="connsiteX13" fmla="*/ 240787 w 1417208"/>
              <a:gd name="connsiteY13" fmla="*/ 285484 h 405800"/>
              <a:gd name="connsiteX14" fmla="*/ 133840 w 1417208"/>
              <a:gd name="connsiteY14" fmla="*/ 218642 h 405800"/>
              <a:gd name="connsiteX15" fmla="*/ 53629 w 1417208"/>
              <a:gd name="connsiteY15" fmla="*/ 191905 h 405800"/>
              <a:gd name="connsiteX16" fmla="*/ 40261 w 1417208"/>
              <a:gd name="connsiteY16" fmla="*/ 138431 h 405800"/>
              <a:gd name="connsiteX17" fmla="*/ 133840 w 1417208"/>
              <a:gd name="connsiteY17" fmla="*/ 58221 h 405800"/>
              <a:gd name="connsiteX18" fmla="*/ 187313 w 1417208"/>
              <a:gd name="connsiteY18" fmla="*/ 31484 h 405800"/>
              <a:gd name="connsiteX19" fmla="*/ 227419 w 1417208"/>
              <a:gd name="connsiteY19" fmla="*/ 4747 h 405800"/>
              <a:gd name="connsiteX20" fmla="*/ 187313 w 1417208"/>
              <a:gd name="connsiteY20" fmla="*/ 18116 h 405800"/>
              <a:gd name="connsiteX21" fmla="*/ 147208 w 1417208"/>
              <a:gd name="connsiteY21" fmla="*/ 44852 h 405800"/>
              <a:gd name="connsiteX22" fmla="*/ 107103 w 1417208"/>
              <a:gd name="connsiteY22" fmla="*/ 84958 h 405800"/>
              <a:gd name="connsiteX23" fmla="*/ 13524 w 1417208"/>
              <a:gd name="connsiteY23" fmla="*/ 138431 h 405800"/>
              <a:gd name="connsiteX24" fmla="*/ 156 w 1417208"/>
              <a:gd name="connsiteY24" fmla="*/ 178537 h 405800"/>
              <a:gd name="connsiteX25" fmla="*/ 53629 w 1417208"/>
              <a:gd name="connsiteY25" fmla="*/ 298852 h 405800"/>
              <a:gd name="connsiteX26" fmla="*/ 80366 w 1417208"/>
              <a:gd name="connsiteY26" fmla="*/ 352326 h 405800"/>
              <a:gd name="connsiteX27" fmla="*/ 120471 w 1417208"/>
              <a:gd name="connsiteY27" fmla="*/ 405800 h 40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17208" h="405800">
                <a:moveTo>
                  <a:pt x="1417208" y="218642"/>
                </a:moveTo>
                <a:cubicBezTo>
                  <a:pt x="1372647" y="223098"/>
                  <a:pt x="1327857" y="225677"/>
                  <a:pt x="1283524" y="232010"/>
                </a:cubicBezTo>
                <a:cubicBezTo>
                  <a:pt x="1265335" y="234608"/>
                  <a:pt x="1247986" y="241393"/>
                  <a:pt x="1230050" y="245379"/>
                </a:cubicBezTo>
                <a:cubicBezTo>
                  <a:pt x="1207869" y="250308"/>
                  <a:pt x="1185489" y="254291"/>
                  <a:pt x="1163208" y="258747"/>
                </a:cubicBezTo>
                <a:cubicBezTo>
                  <a:pt x="1149840" y="267659"/>
                  <a:pt x="1138147" y="279843"/>
                  <a:pt x="1123103" y="285484"/>
                </a:cubicBezTo>
                <a:cubicBezTo>
                  <a:pt x="1101828" y="293462"/>
                  <a:pt x="1078304" y="293341"/>
                  <a:pt x="1056261" y="298852"/>
                </a:cubicBezTo>
                <a:cubicBezTo>
                  <a:pt x="1042590" y="302270"/>
                  <a:pt x="1030084" y="310078"/>
                  <a:pt x="1016156" y="312221"/>
                </a:cubicBezTo>
                <a:cubicBezTo>
                  <a:pt x="971893" y="319031"/>
                  <a:pt x="927033" y="321133"/>
                  <a:pt x="882471" y="325589"/>
                </a:cubicBezTo>
                <a:lnTo>
                  <a:pt x="775524" y="352326"/>
                </a:lnTo>
                <a:cubicBezTo>
                  <a:pt x="757699" y="356782"/>
                  <a:pt x="740281" y="363416"/>
                  <a:pt x="722050" y="365695"/>
                </a:cubicBezTo>
                <a:lnTo>
                  <a:pt x="615103" y="379063"/>
                </a:lnTo>
                <a:cubicBezTo>
                  <a:pt x="577013" y="376822"/>
                  <a:pt x="411216" y="381145"/>
                  <a:pt x="334366" y="352326"/>
                </a:cubicBezTo>
                <a:cubicBezTo>
                  <a:pt x="315706" y="345329"/>
                  <a:pt x="297109" y="337172"/>
                  <a:pt x="280892" y="325589"/>
                </a:cubicBezTo>
                <a:cubicBezTo>
                  <a:pt x="265508" y="314600"/>
                  <a:pt x="255141" y="297788"/>
                  <a:pt x="240787" y="285484"/>
                </a:cubicBezTo>
                <a:cubicBezTo>
                  <a:pt x="205594" y="255319"/>
                  <a:pt x="176631" y="235759"/>
                  <a:pt x="133840" y="218642"/>
                </a:cubicBezTo>
                <a:cubicBezTo>
                  <a:pt x="107673" y="208175"/>
                  <a:pt x="53629" y="191905"/>
                  <a:pt x="53629" y="191905"/>
                </a:cubicBezTo>
                <a:cubicBezTo>
                  <a:pt x="49173" y="174080"/>
                  <a:pt x="35213" y="156097"/>
                  <a:pt x="40261" y="138431"/>
                </a:cubicBezTo>
                <a:cubicBezTo>
                  <a:pt x="45017" y="121787"/>
                  <a:pt x="125469" y="63453"/>
                  <a:pt x="133840" y="58221"/>
                </a:cubicBezTo>
                <a:cubicBezTo>
                  <a:pt x="150739" y="47659"/>
                  <a:pt x="170010" y="41371"/>
                  <a:pt x="187313" y="31484"/>
                </a:cubicBezTo>
                <a:cubicBezTo>
                  <a:pt x="201263" y="23512"/>
                  <a:pt x="227419" y="20814"/>
                  <a:pt x="227419" y="4747"/>
                </a:cubicBezTo>
                <a:cubicBezTo>
                  <a:pt x="227419" y="-9345"/>
                  <a:pt x="199917" y="11814"/>
                  <a:pt x="187313" y="18116"/>
                </a:cubicBezTo>
                <a:cubicBezTo>
                  <a:pt x="172943" y="25301"/>
                  <a:pt x="159551" y="34566"/>
                  <a:pt x="147208" y="44852"/>
                </a:cubicBezTo>
                <a:cubicBezTo>
                  <a:pt x="132684" y="56955"/>
                  <a:pt x="121627" y="72855"/>
                  <a:pt x="107103" y="84958"/>
                </a:cubicBezTo>
                <a:cubicBezTo>
                  <a:pt x="78758" y="108579"/>
                  <a:pt x="46215" y="122086"/>
                  <a:pt x="13524" y="138431"/>
                </a:cubicBezTo>
                <a:cubicBezTo>
                  <a:pt x="9068" y="151800"/>
                  <a:pt x="-1400" y="164531"/>
                  <a:pt x="156" y="178537"/>
                </a:cubicBezTo>
                <a:cubicBezTo>
                  <a:pt x="8205" y="250977"/>
                  <a:pt x="24809" y="248417"/>
                  <a:pt x="53629" y="298852"/>
                </a:cubicBezTo>
                <a:cubicBezTo>
                  <a:pt x="63516" y="316155"/>
                  <a:pt x="70479" y="335023"/>
                  <a:pt x="80366" y="352326"/>
                </a:cubicBezTo>
                <a:cubicBezTo>
                  <a:pt x="100520" y="387595"/>
                  <a:pt x="99696" y="385023"/>
                  <a:pt x="120471" y="4058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979656" y="3150201"/>
            <a:ext cx="91323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Are you </a:t>
            </a:r>
          </a:p>
          <a:p>
            <a:pPr algn="ctr"/>
            <a:r>
              <a:rPr lang="en-US" dirty="0" smtClean="0"/>
              <a:t>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5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lh5.googleusercontent.com/8Hy95LnDsNnL5MtolLeZyQwRQnk44Zu6fkrXwWmfojeYLWztAuhpJroJVSK8B53og_yAdFpAduKQ451DNxYmv48B3FLSYtB4VomIrcsPAzeO9xpcsxExFRXYkg"/>
          <p:cNvSpPr>
            <a:spLocks noChangeAspect="1" noChangeArrowheads="1"/>
          </p:cNvSpPr>
          <p:nvPr/>
        </p:nvSpPr>
        <p:spPr bwMode="auto">
          <a:xfrm>
            <a:off x="307975" y="2365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05000" y="1828800"/>
            <a:ext cx="0" cy="3581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5410200"/>
            <a:ext cx="5486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004646" y="1828789"/>
            <a:ext cx="5081954" cy="3481765"/>
          </a:xfrm>
          <a:custGeom>
            <a:avLst/>
            <a:gdLst>
              <a:gd name="connsiteX0" fmla="*/ 0 w 5081954"/>
              <a:gd name="connsiteY0" fmla="*/ 3481765 h 3481765"/>
              <a:gd name="connsiteX1" fmla="*/ 52754 w 5081954"/>
              <a:gd name="connsiteY1" fmla="*/ 3341088 h 3481765"/>
              <a:gd name="connsiteX2" fmla="*/ 87923 w 5081954"/>
              <a:gd name="connsiteY2" fmla="*/ 3235580 h 3481765"/>
              <a:gd name="connsiteX3" fmla="*/ 123092 w 5081954"/>
              <a:gd name="connsiteY3" fmla="*/ 3182826 h 3481765"/>
              <a:gd name="connsiteX4" fmla="*/ 175846 w 5081954"/>
              <a:gd name="connsiteY4" fmla="*/ 3094903 h 3481765"/>
              <a:gd name="connsiteX5" fmla="*/ 246185 w 5081954"/>
              <a:gd name="connsiteY5" fmla="*/ 2954226 h 3481765"/>
              <a:gd name="connsiteX6" fmla="*/ 263769 w 5081954"/>
              <a:gd name="connsiteY6" fmla="*/ 2901473 h 3481765"/>
              <a:gd name="connsiteX7" fmla="*/ 298939 w 5081954"/>
              <a:gd name="connsiteY7" fmla="*/ 2866303 h 3481765"/>
              <a:gd name="connsiteX8" fmla="*/ 369277 w 5081954"/>
              <a:gd name="connsiteY8" fmla="*/ 2725626 h 3481765"/>
              <a:gd name="connsiteX9" fmla="*/ 386862 w 5081954"/>
              <a:gd name="connsiteY9" fmla="*/ 2672873 h 3481765"/>
              <a:gd name="connsiteX10" fmla="*/ 422031 w 5081954"/>
              <a:gd name="connsiteY10" fmla="*/ 2637703 h 3481765"/>
              <a:gd name="connsiteX11" fmla="*/ 492369 w 5081954"/>
              <a:gd name="connsiteY11" fmla="*/ 2497026 h 3481765"/>
              <a:gd name="connsiteX12" fmla="*/ 545123 w 5081954"/>
              <a:gd name="connsiteY12" fmla="*/ 2409103 h 3481765"/>
              <a:gd name="connsiteX13" fmla="*/ 615462 w 5081954"/>
              <a:gd name="connsiteY13" fmla="*/ 2321180 h 3481765"/>
              <a:gd name="connsiteX14" fmla="*/ 668216 w 5081954"/>
              <a:gd name="connsiteY14" fmla="*/ 2233257 h 3481765"/>
              <a:gd name="connsiteX15" fmla="*/ 738554 w 5081954"/>
              <a:gd name="connsiteY15" fmla="*/ 2145334 h 3481765"/>
              <a:gd name="connsiteX16" fmla="*/ 756139 w 5081954"/>
              <a:gd name="connsiteY16" fmla="*/ 2092580 h 3481765"/>
              <a:gd name="connsiteX17" fmla="*/ 896816 w 5081954"/>
              <a:gd name="connsiteY17" fmla="*/ 1916734 h 3481765"/>
              <a:gd name="connsiteX18" fmla="*/ 949569 w 5081954"/>
              <a:gd name="connsiteY18" fmla="*/ 1881565 h 3481765"/>
              <a:gd name="connsiteX19" fmla="*/ 1072662 w 5081954"/>
              <a:gd name="connsiteY19" fmla="*/ 1776057 h 3481765"/>
              <a:gd name="connsiteX20" fmla="*/ 1160585 w 5081954"/>
              <a:gd name="connsiteY20" fmla="*/ 1688134 h 3481765"/>
              <a:gd name="connsiteX21" fmla="*/ 1195754 w 5081954"/>
              <a:gd name="connsiteY21" fmla="*/ 1635380 h 3481765"/>
              <a:gd name="connsiteX22" fmla="*/ 1301262 w 5081954"/>
              <a:gd name="connsiteY22" fmla="*/ 1565042 h 3481765"/>
              <a:gd name="connsiteX23" fmla="*/ 1354016 w 5081954"/>
              <a:gd name="connsiteY23" fmla="*/ 1529873 h 3481765"/>
              <a:gd name="connsiteX24" fmla="*/ 1389185 w 5081954"/>
              <a:gd name="connsiteY24" fmla="*/ 1477119 h 3481765"/>
              <a:gd name="connsiteX25" fmla="*/ 1529862 w 5081954"/>
              <a:gd name="connsiteY25" fmla="*/ 1371611 h 3481765"/>
              <a:gd name="connsiteX26" fmla="*/ 1582616 w 5081954"/>
              <a:gd name="connsiteY26" fmla="*/ 1336442 h 3481765"/>
              <a:gd name="connsiteX27" fmla="*/ 1670539 w 5081954"/>
              <a:gd name="connsiteY27" fmla="*/ 1266103 h 3481765"/>
              <a:gd name="connsiteX28" fmla="*/ 1705708 w 5081954"/>
              <a:gd name="connsiteY28" fmla="*/ 1213349 h 3481765"/>
              <a:gd name="connsiteX29" fmla="*/ 1811216 w 5081954"/>
              <a:gd name="connsiteY29" fmla="*/ 1143011 h 3481765"/>
              <a:gd name="connsiteX30" fmla="*/ 1863969 w 5081954"/>
              <a:gd name="connsiteY30" fmla="*/ 1107842 h 3481765"/>
              <a:gd name="connsiteX31" fmla="*/ 1916723 w 5081954"/>
              <a:gd name="connsiteY31" fmla="*/ 1072673 h 3481765"/>
              <a:gd name="connsiteX32" fmla="*/ 1951892 w 5081954"/>
              <a:gd name="connsiteY32" fmla="*/ 1037503 h 3481765"/>
              <a:gd name="connsiteX33" fmla="*/ 2004646 w 5081954"/>
              <a:gd name="connsiteY33" fmla="*/ 1019919 h 3481765"/>
              <a:gd name="connsiteX34" fmla="*/ 2092569 w 5081954"/>
              <a:gd name="connsiteY34" fmla="*/ 967165 h 3481765"/>
              <a:gd name="connsiteX35" fmla="*/ 2215662 w 5081954"/>
              <a:gd name="connsiteY35" fmla="*/ 879242 h 3481765"/>
              <a:gd name="connsiteX36" fmla="*/ 2268416 w 5081954"/>
              <a:gd name="connsiteY36" fmla="*/ 844073 h 3481765"/>
              <a:gd name="connsiteX37" fmla="*/ 2303585 w 5081954"/>
              <a:gd name="connsiteY37" fmla="*/ 808903 h 3481765"/>
              <a:gd name="connsiteX38" fmla="*/ 2356339 w 5081954"/>
              <a:gd name="connsiteY38" fmla="*/ 791319 h 3481765"/>
              <a:gd name="connsiteX39" fmla="*/ 2409092 w 5081954"/>
              <a:gd name="connsiteY39" fmla="*/ 756149 h 3481765"/>
              <a:gd name="connsiteX40" fmla="*/ 2444262 w 5081954"/>
              <a:gd name="connsiteY40" fmla="*/ 720980 h 3481765"/>
              <a:gd name="connsiteX41" fmla="*/ 2549769 w 5081954"/>
              <a:gd name="connsiteY41" fmla="*/ 685811 h 3481765"/>
              <a:gd name="connsiteX42" fmla="*/ 2637692 w 5081954"/>
              <a:gd name="connsiteY42" fmla="*/ 633057 h 3481765"/>
              <a:gd name="connsiteX43" fmla="*/ 2672862 w 5081954"/>
              <a:gd name="connsiteY43" fmla="*/ 597888 h 3481765"/>
              <a:gd name="connsiteX44" fmla="*/ 2778369 w 5081954"/>
              <a:gd name="connsiteY44" fmla="*/ 562719 h 3481765"/>
              <a:gd name="connsiteX45" fmla="*/ 2813539 w 5081954"/>
              <a:gd name="connsiteY45" fmla="*/ 527549 h 3481765"/>
              <a:gd name="connsiteX46" fmla="*/ 2971800 w 5081954"/>
              <a:gd name="connsiteY46" fmla="*/ 474796 h 3481765"/>
              <a:gd name="connsiteX47" fmla="*/ 3024554 w 5081954"/>
              <a:gd name="connsiteY47" fmla="*/ 457211 h 3481765"/>
              <a:gd name="connsiteX48" fmla="*/ 3130062 w 5081954"/>
              <a:gd name="connsiteY48" fmla="*/ 404457 h 3481765"/>
              <a:gd name="connsiteX49" fmla="*/ 3182816 w 5081954"/>
              <a:gd name="connsiteY49" fmla="*/ 369288 h 3481765"/>
              <a:gd name="connsiteX50" fmla="*/ 3358662 w 5081954"/>
              <a:gd name="connsiteY50" fmla="*/ 316534 h 3481765"/>
              <a:gd name="connsiteX51" fmla="*/ 3516923 w 5081954"/>
              <a:gd name="connsiteY51" fmla="*/ 263780 h 3481765"/>
              <a:gd name="connsiteX52" fmla="*/ 3569677 w 5081954"/>
              <a:gd name="connsiteY52" fmla="*/ 246196 h 3481765"/>
              <a:gd name="connsiteX53" fmla="*/ 3640016 w 5081954"/>
              <a:gd name="connsiteY53" fmla="*/ 228611 h 3481765"/>
              <a:gd name="connsiteX54" fmla="*/ 3815862 w 5081954"/>
              <a:gd name="connsiteY54" fmla="*/ 193442 h 3481765"/>
              <a:gd name="connsiteX55" fmla="*/ 3868616 w 5081954"/>
              <a:gd name="connsiteY55" fmla="*/ 175857 h 3481765"/>
              <a:gd name="connsiteX56" fmla="*/ 4079631 w 5081954"/>
              <a:gd name="connsiteY56" fmla="*/ 140688 h 3481765"/>
              <a:gd name="connsiteX57" fmla="*/ 4237892 w 5081954"/>
              <a:gd name="connsiteY57" fmla="*/ 105519 h 3481765"/>
              <a:gd name="connsiteX58" fmla="*/ 4325816 w 5081954"/>
              <a:gd name="connsiteY58" fmla="*/ 87934 h 3481765"/>
              <a:gd name="connsiteX59" fmla="*/ 4448908 w 5081954"/>
              <a:gd name="connsiteY59" fmla="*/ 70349 h 3481765"/>
              <a:gd name="connsiteX60" fmla="*/ 4519246 w 5081954"/>
              <a:gd name="connsiteY60" fmla="*/ 52765 h 3481765"/>
              <a:gd name="connsiteX61" fmla="*/ 4730262 w 5081954"/>
              <a:gd name="connsiteY61" fmla="*/ 35180 h 3481765"/>
              <a:gd name="connsiteX62" fmla="*/ 4853354 w 5081954"/>
              <a:gd name="connsiteY62" fmla="*/ 17596 h 3481765"/>
              <a:gd name="connsiteX63" fmla="*/ 5081954 w 5081954"/>
              <a:gd name="connsiteY63" fmla="*/ 11 h 348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81954" h="3481765">
                <a:moveTo>
                  <a:pt x="0" y="3481765"/>
                </a:moveTo>
                <a:cubicBezTo>
                  <a:pt x="41690" y="3273320"/>
                  <a:pt x="-13108" y="3489278"/>
                  <a:pt x="52754" y="3341088"/>
                </a:cubicBezTo>
                <a:cubicBezTo>
                  <a:pt x="67810" y="3307211"/>
                  <a:pt x="67359" y="3266426"/>
                  <a:pt x="87923" y="3235580"/>
                </a:cubicBezTo>
                <a:cubicBezTo>
                  <a:pt x="99646" y="3217995"/>
                  <a:pt x="113640" y="3201729"/>
                  <a:pt x="123092" y="3182826"/>
                </a:cubicBezTo>
                <a:cubicBezTo>
                  <a:pt x="168747" y="3091517"/>
                  <a:pt x="107153" y="3163598"/>
                  <a:pt x="175846" y="3094903"/>
                </a:cubicBezTo>
                <a:cubicBezTo>
                  <a:pt x="216259" y="2973668"/>
                  <a:pt x="184803" y="3015610"/>
                  <a:pt x="246185" y="2954226"/>
                </a:cubicBezTo>
                <a:cubicBezTo>
                  <a:pt x="252046" y="2936642"/>
                  <a:pt x="254233" y="2917367"/>
                  <a:pt x="263769" y="2901473"/>
                </a:cubicBezTo>
                <a:cubicBezTo>
                  <a:pt x="272299" y="2887256"/>
                  <a:pt x="291524" y="2881132"/>
                  <a:pt x="298939" y="2866303"/>
                </a:cubicBezTo>
                <a:cubicBezTo>
                  <a:pt x="379765" y="2704653"/>
                  <a:pt x="289821" y="2805084"/>
                  <a:pt x="369277" y="2725626"/>
                </a:cubicBezTo>
                <a:cubicBezTo>
                  <a:pt x="375139" y="2708042"/>
                  <a:pt x="377325" y="2688767"/>
                  <a:pt x="386862" y="2672873"/>
                </a:cubicBezTo>
                <a:cubicBezTo>
                  <a:pt x="395392" y="2658657"/>
                  <a:pt x="414617" y="2652532"/>
                  <a:pt x="422031" y="2637703"/>
                </a:cubicBezTo>
                <a:cubicBezTo>
                  <a:pt x="502855" y="2476055"/>
                  <a:pt x="412914" y="2576483"/>
                  <a:pt x="492369" y="2497026"/>
                </a:cubicBezTo>
                <a:cubicBezTo>
                  <a:pt x="542185" y="2347583"/>
                  <a:pt x="472708" y="2529795"/>
                  <a:pt x="545123" y="2409103"/>
                </a:cubicBezTo>
                <a:cubicBezTo>
                  <a:pt x="601747" y="2314729"/>
                  <a:pt x="510394" y="2391224"/>
                  <a:pt x="615462" y="2321180"/>
                </a:cubicBezTo>
                <a:cubicBezTo>
                  <a:pt x="665274" y="2171737"/>
                  <a:pt x="595802" y="2353947"/>
                  <a:pt x="668216" y="2233257"/>
                </a:cubicBezTo>
                <a:cubicBezTo>
                  <a:pt x="724842" y="2138881"/>
                  <a:pt x="633482" y="2215381"/>
                  <a:pt x="738554" y="2145334"/>
                </a:cubicBezTo>
                <a:cubicBezTo>
                  <a:pt x="744416" y="2127749"/>
                  <a:pt x="747137" y="2108783"/>
                  <a:pt x="756139" y="2092580"/>
                </a:cubicBezTo>
                <a:cubicBezTo>
                  <a:pt x="783805" y="2042781"/>
                  <a:pt x="844493" y="1951617"/>
                  <a:pt x="896816" y="1916734"/>
                </a:cubicBezTo>
                <a:cubicBezTo>
                  <a:pt x="914400" y="1905011"/>
                  <a:pt x="933523" y="1895319"/>
                  <a:pt x="949569" y="1881565"/>
                </a:cubicBezTo>
                <a:cubicBezTo>
                  <a:pt x="1098809" y="1753645"/>
                  <a:pt x="951555" y="1856795"/>
                  <a:pt x="1072662" y="1776057"/>
                </a:cubicBezTo>
                <a:cubicBezTo>
                  <a:pt x="1166446" y="1635380"/>
                  <a:pt x="1043354" y="1805365"/>
                  <a:pt x="1160585" y="1688134"/>
                </a:cubicBezTo>
                <a:cubicBezTo>
                  <a:pt x="1175529" y="1673190"/>
                  <a:pt x="1179849" y="1649297"/>
                  <a:pt x="1195754" y="1635380"/>
                </a:cubicBezTo>
                <a:cubicBezTo>
                  <a:pt x="1227564" y="1607546"/>
                  <a:pt x="1266093" y="1588488"/>
                  <a:pt x="1301262" y="1565042"/>
                </a:cubicBezTo>
                <a:lnTo>
                  <a:pt x="1354016" y="1529873"/>
                </a:lnTo>
                <a:cubicBezTo>
                  <a:pt x="1365739" y="1512288"/>
                  <a:pt x="1375983" y="1493622"/>
                  <a:pt x="1389185" y="1477119"/>
                </a:cubicBezTo>
                <a:cubicBezTo>
                  <a:pt x="1426362" y="1430647"/>
                  <a:pt x="1481637" y="1403760"/>
                  <a:pt x="1529862" y="1371611"/>
                </a:cubicBezTo>
                <a:lnTo>
                  <a:pt x="1582616" y="1336442"/>
                </a:lnTo>
                <a:cubicBezTo>
                  <a:pt x="1683405" y="1185257"/>
                  <a:pt x="1549200" y="1363175"/>
                  <a:pt x="1670539" y="1266103"/>
                </a:cubicBezTo>
                <a:cubicBezTo>
                  <a:pt x="1687042" y="1252901"/>
                  <a:pt x="1689803" y="1227266"/>
                  <a:pt x="1705708" y="1213349"/>
                </a:cubicBezTo>
                <a:cubicBezTo>
                  <a:pt x="1737518" y="1185515"/>
                  <a:pt x="1776047" y="1166457"/>
                  <a:pt x="1811216" y="1143011"/>
                </a:cubicBezTo>
                <a:lnTo>
                  <a:pt x="1863969" y="1107842"/>
                </a:lnTo>
                <a:cubicBezTo>
                  <a:pt x="1881554" y="1096119"/>
                  <a:pt x="1901779" y="1087617"/>
                  <a:pt x="1916723" y="1072673"/>
                </a:cubicBezTo>
                <a:cubicBezTo>
                  <a:pt x="1928446" y="1060950"/>
                  <a:pt x="1937676" y="1046033"/>
                  <a:pt x="1951892" y="1037503"/>
                </a:cubicBezTo>
                <a:cubicBezTo>
                  <a:pt x="1967786" y="1027966"/>
                  <a:pt x="1987061" y="1025780"/>
                  <a:pt x="2004646" y="1019919"/>
                </a:cubicBezTo>
                <a:cubicBezTo>
                  <a:pt x="2134597" y="889968"/>
                  <a:pt x="1932777" y="1081303"/>
                  <a:pt x="2092569" y="967165"/>
                </a:cubicBezTo>
                <a:cubicBezTo>
                  <a:pt x="2238597" y="862859"/>
                  <a:pt x="2096467" y="918972"/>
                  <a:pt x="2215662" y="879242"/>
                </a:cubicBezTo>
                <a:cubicBezTo>
                  <a:pt x="2233247" y="867519"/>
                  <a:pt x="2251913" y="857275"/>
                  <a:pt x="2268416" y="844073"/>
                </a:cubicBezTo>
                <a:cubicBezTo>
                  <a:pt x="2281362" y="833716"/>
                  <a:pt x="2289369" y="817433"/>
                  <a:pt x="2303585" y="808903"/>
                </a:cubicBezTo>
                <a:cubicBezTo>
                  <a:pt x="2319479" y="799366"/>
                  <a:pt x="2338754" y="797180"/>
                  <a:pt x="2356339" y="791319"/>
                </a:cubicBezTo>
                <a:cubicBezTo>
                  <a:pt x="2373923" y="779596"/>
                  <a:pt x="2392589" y="769351"/>
                  <a:pt x="2409092" y="756149"/>
                </a:cubicBezTo>
                <a:cubicBezTo>
                  <a:pt x="2422038" y="745792"/>
                  <a:pt x="2429433" y="728394"/>
                  <a:pt x="2444262" y="720980"/>
                </a:cubicBezTo>
                <a:cubicBezTo>
                  <a:pt x="2477420" y="704401"/>
                  <a:pt x="2549769" y="685811"/>
                  <a:pt x="2549769" y="685811"/>
                </a:cubicBezTo>
                <a:cubicBezTo>
                  <a:pt x="2638882" y="596700"/>
                  <a:pt x="2523555" y="701540"/>
                  <a:pt x="2637692" y="633057"/>
                </a:cubicBezTo>
                <a:cubicBezTo>
                  <a:pt x="2651908" y="624527"/>
                  <a:pt x="2658033" y="605302"/>
                  <a:pt x="2672862" y="597888"/>
                </a:cubicBezTo>
                <a:cubicBezTo>
                  <a:pt x="2706020" y="581309"/>
                  <a:pt x="2778369" y="562719"/>
                  <a:pt x="2778369" y="562719"/>
                </a:cubicBezTo>
                <a:cubicBezTo>
                  <a:pt x="2790092" y="550996"/>
                  <a:pt x="2798710" y="534964"/>
                  <a:pt x="2813539" y="527549"/>
                </a:cubicBezTo>
                <a:cubicBezTo>
                  <a:pt x="2813551" y="527543"/>
                  <a:pt x="2945417" y="483590"/>
                  <a:pt x="2971800" y="474796"/>
                </a:cubicBezTo>
                <a:cubicBezTo>
                  <a:pt x="2989385" y="468934"/>
                  <a:pt x="3009131" y="467493"/>
                  <a:pt x="3024554" y="457211"/>
                </a:cubicBezTo>
                <a:cubicBezTo>
                  <a:pt x="3175739" y="356422"/>
                  <a:pt x="2984455" y="477261"/>
                  <a:pt x="3130062" y="404457"/>
                </a:cubicBezTo>
                <a:cubicBezTo>
                  <a:pt x="3148965" y="395006"/>
                  <a:pt x="3163503" y="377871"/>
                  <a:pt x="3182816" y="369288"/>
                </a:cubicBezTo>
                <a:cubicBezTo>
                  <a:pt x="3268896" y="331030"/>
                  <a:pt x="3279971" y="340141"/>
                  <a:pt x="3358662" y="316534"/>
                </a:cubicBezTo>
                <a:cubicBezTo>
                  <a:pt x="3358700" y="316522"/>
                  <a:pt x="3490527" y="272578"/>
                  <a:pt x="3516923" y="263780"/>
                </a:cubicBezTo>
                <a:cubicBezTo>
                  <a:pt x="3534508" y="257919"/>
                  <a:pt x="3551695" y="250692"/>
                  <a:pt x="3569677" y="246196"/>
                </a:cubicBezTo>
                <a:cubicBezTo>
                  <a:pt x="3593123" y="240334"/>
                  <a:pt x="3616385" y="233675"/>
                  <a:pt x="3640016" y="228611"/>
                </a:cubicBezTo>
                <a:cubicBezTo>
                  <a:pt x="3698465" y="216086"/>
                  <a:pt x="3759153" y="212345"/>
                  <a:pt x="3815862" y="193442"/>
                </a:cubicBezTo>
                <a:cubicBezTo>
                  <a:pt x="3833447" y="187580"/>
                  <a:pt x="3850440" y="179492"/>
                  <a:pt x="3868616" y="175857"/>
                </a:cubicBezTo>
                <a:cubicBezTo>
                  <a:pt x="3938540" y="161872"/>
                  <a:pt x="4011982" y="163238"/>
                  <a:pt x="4079631" y="140688"/>
                </a:cubicBezTo>
                <a:cubicBezTo>
                  <a:pt x="4172646" y="109682"/>
                  <a:pt x="4101720" y="130277"/>
                  <a:pt x="4237892" y="105519"/>
                </a:cubicBezTo>
                <a:cubicBezTo>
                  <a:pt x="4267298" y="100172"/>
                  <a:pt x="4296334" y="92848"/>
                  <a:pt x="4325816" y="87934"/>
                </a:cubicBezTo>
                <a:cubicBezTo>
                  <a:pt x="4366699" y="81120"/>
                  <a:pt x="4408129" y="77763"/>
                  <a:pt x="4448908" y="70349"/>
                </a:cubicBezTo>
                <a:cubicBezTo>
                  <a:pt x="4472686" y="66026"/>
                  <a:pt x="4495265" y="55763"/>
                  <a:pt x="4519246" y="52765"/>
                </a:cubicBezTo>
                <a:cubicBezTo>
                  <a:pt x="4589283" y="44010"/>
                  <a:pt x="4660067" y="42569"/>
                  <a:pt x="4730262" y="35180"/>
                </a:cubicBezTo>
                <a:cubicBezTo>
                  <a:pt x="4771481" y="30841"/>
                  <a:pt x="4812160" y="22173"/>
                  <a:pt x="4853354" y="17596"/>
                </a:cubicBezTo>
                <a:cubicBezTo>
                  <a:pt x="5021172" y="-1050"/>
                  <a:pt x="4988794" y="11"/>
                  <a:pt x="5081954" y="11"/>
                </a:cubicBezTo>
              </a:path>
            </a:pathLst>
          </a:cu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110154" y="2936631"/>
            <a:ext cx="4642338" cy="2268415"/>
          </a:xfrm>
          <a:custGeom>
            <a:avLst/>
            <a:gdLst>
              <a:gd name="connsiteX0" fmla="*/ 0 w 4642338"/>
              <a:gd name="connsiteY0" fmla="*/ 2250831 h 2268415"/>
              <a:gd name="connsiteX1" fmla="*/ 35169 w 4642338"/>
              <a:gd name="connsiteY1" fmla="*/ 2162907 h 2268415"/>
              <a:gd name="connsiteX2" fmla="*/ 70338 w 4642338"/>
              <a:gd name="connsiteY2" fmla="*/ 2110154 h 2268415"/>
              <a:gd name="connsiteX3" fmla="*/ 87923 w 4642338"/>
              <a:gd name="connsiteY3" fmla="*/ 2057400 h 2268415"/>
              <a:gd name="connsiteX4" fmla="*/ 123092 w 4642338"/>
              <a:gd name="connsiteY4" fmla="*/ 2004646 h 2268415"/>
              <a:gd name="connsiteX5" fmla="*/ 158261 w 4642338"/>
              <a:gd name="connsiteY5" fmla="*/ 1899138 h 2268415"/>
              <a:gd name="connsiteX6" fmla="*/ 175846 w 4642338"/>
              <a:gd name="connsiteY6" fmla="*/ 1846384 h 2268415"/>
              <a:gd name="connsiteX7" fmla="*/ 211015 w 4642338"/>
              <a:gd name="connsiteY7" fmla="*/ 1793631 h 2268415"/>
              <a:gd name="connsiteX8" fmla="*/ 246184 w 4642338"/>
              <a:gd name="connsiteY8" fmla="*/ 1688123 h 2268415"/>
              <a:gd name="connsiteX9" fmla="*/ 263769 w 4642338"/>
              <a:gd name="connsiteY9" fmla="*/ 1635369 h 2268415"/>
              <a:gd name="connsiteX10" fmla="*/ 281354 w 4642338"/>
              <a:gd name="connsiteY10" fmla="*/ 1582615 h 2268415"/>
              <a:gd name="connsiteX11" fmla="*/ 351692 w 4642338"/>
              <a:gd name="connsiteY11" fmla="*/ 1477107 h 2268415"/>
              <a:gd name="connsiteX12" fmla="*/ 386861 w 4642338"/>
              <a:gd name="connsiteY12" fmla="*/ 1424354 h 2268415"/>
              <a:gd name="connsiteX13" fmla="*/ 422031 w 4642338"/>
              <a:gd name="connsiteY13" fmla="*/ 1389184 h 2268415"/>
              <a:gd name="connsiteX14" fmla="*/ 439615 w 4642338"/>
              <a:gd name="connsiteY14" fmla="*/ 1336431 h 2268415"/>
              <a:gd name="connsiteX15" fmla="*/ 509954 w 4642338"/>
              <a:gd name="connsiteY15" fmla="*/ 1266092 h 2268415"/>
              <a:gd name="connsiteX16" fmla="*/ 562708 w 4642338"/>
              <a:gd name="connsiteY16" fmla="*/ 1178169 h 2268415"/>
              <a:gd name="connsiteX17" fmla="*/ 633046 w 4642338"/>
              <a:gd name="connsiteY17" fmla="*/ 1090246 h 2268415"/>
              <a:gd name="connsiteX18" fmla="*/ 720969 w 4642338"/>
              <a:gd name="connsiteY18" fmla="*/ 931984 h 2268415"/>
              <a:gd name="connsiteX19" fmla="*/ 773723 w 4642338"/>
              <a:gd name="connsiteY19" fmla="*/ 896815 h 2268415"/>
              <a:gd name="connsiteX20" fmla="*/ 791308 w 4642338"/>
              <a:gd name="connsiteY20" fmla="*/ 844061 h 2268415"/>
              <a:gd name="connsiteX21" fmla="*/ 844061 w 4642338"/>
              <a:gd name="connsiteY21" fmla="*/ 826477 h 2268415"/>
              <a:gd name="connsiteX22" fmla="*/ 879231 w 4642338"/>
              <a:gd name="connsiteY22" fmla="*/ 791307 h 2268415"/>
              <a:gd name="connsiteX23" fmla="*/ 931984 w 4642338"/>
              <a:gd name="connsiteY23" fmla="*/ 756138 h 2268415"/>
              <a:gd name="connsiteX24" fmla="*/ 1019908 w 4642338"/>
              <a:gd name="connsiteY24" fmla="*/ 668215 h 2268415"/>
              <a:gd name="connsiteX25" fmla="*/ 1107831 w 4642338"/>
              <a:gd name="connsiteY25" fmla="*/ 597877 h 2268415"/>
              <a:gd name="connsiteX26" fmla="*/ 1160584 w 4642338"/>
              <a:gd name="connsiteY26" fmla="*/ 562707 h 2268415"/>
              <a:gd name="connsiteX27" fmla="*/ 1248508 w 4642338"/>
              <a:gd name="connsiteY27" fmla="*/ 509954 h 2268415"/>
              <a:gd name="connsiteX28" fmla="*/ 1283677 w 4642338"/>
              <a:gd name="connsiteY28" fmla="*/ 474784 h 2268415"/>
              <a:gd name="connsiteX29" fmla="*/ 1389184 w 4642338"/>
              <a:gd name="connsiteY29" fmla="*/ 404446 h 2268415"/>
              <a:gd name="connsiteX30" fmla="*/ 1512277 w 4642338"/>
              <a:gd name="connsiteY30" fmla="*/ 316523 h 2268415"/>
              <a:gd name="connsiteX31" fmla="*/ 1565031 w 4642338"/>
              <a:gd name="connsiteY31" fmla="*/ 281354 h 2268415"/>
              <a:gd name="connsiteX32" fmla="*/ 1600200 w 4642338"/>
              <a:gd name="connsiteY32" fmla="*/ 246184 h 2268415"/>
              <a:gd name="connsiteX33" fmla="*/ 1705708 w 4642338"/>
              <a:gd name="connsiteY33" fmla="*/ 175846 h 2268415"/>
              <a:gd name="connsiteX34" fmla="*/ 1758461 w 4642338"/>
              <a:gd name="connsiteY34" fmla="*/ 140677 h 2268415"/>
              <a:gd name="connsiteX35" fmla="*/ 1846384 w 4642338"/>
              <a:gd name="connsiteY35" fmla="*/ 70338 h 2268415"/>
              <a:gd name="connsiteX36" fmla="*/ 1951892 w 4642338"/>
              <a:gd name="connsiteY36" fmla="*/ 35169 h 2268415"/>
              <a:gd name="connsiteX37" fmla="*/ 2004646 w 4642338"/>
              <a:gd name="connsiteY37" fmla="*/ 17584 h 2268415"/>
              <a:gd name="connsiteX38" fmla="*/ 2127738 w 4642338"/>
              <a:gd name="connsiteY38" fmla="*/ 0 h 2268415"/>
              <a:gd name="connsiteX39" fmla="*/ 2391508 w 4642338"/>
              <a:gd name="connsiteY39" fmla="*/ 17584 h 2268415"/>
              <a:gd name="connsiteX40" fmla="*/ 2567354 w 4642338"/>
              <a:gd name="connsiteY40" fmla="*/ 70338 h 2268415"/>
              <a:gd name="connsiteX41" fmla="*/ 2620108 w 4642338"/>
              <a:gd name="connsiteY41" fmla="*/ 87923 h 2268415"/>
              <a:gd name="connsiteX42" fmla="*/ 2725615 w 4642338"/>
              <a:gd name="connsiteY42" fmla="*/ 158261 h 2268415"/>
              <a:gd name="connsiteX43" fmla="*/ 2778369 w 4642338"/>
              <a:gd name="connsiteY43" fmla="*/ 175846 h 2268415"/>
              <a:gd name="connsiteX44" fmla="*/ 2936631 w 4642338"/>
              <a:gd name="connsiteY44" fmla="*/ 263769 h 2268415"/>
              <a:gd name="connsiteX45" fmla="*/ 3024554 w 4642338"/>
              <a:gd name="connsiteY45" fmla="*/ 334107 h 2268415"/>
              <a:gd name="connsiteX46" fmla="*/ 3059723 w 4642338"/>
              <a:gd name="connsiteY46" fmla="*/ 369277 h 2268415"/>
              <a:gd name="connsiteX47" fmla="*/ 3165231 w 4642338"/>
              <a:gd name="connsiteY47" fmla="*/ 439615 h 2268415"/>
              <a:gd name="connsiteX48" fmla="*/ 3253154 w 4642338"/>
              <a:gd name="connsiteY48" fmla="*/ 509954 h 2268415"/>
              <a:gd name="connsiteX49" fmla="*/ 3288323 w 4642338"/>
              <a:gd name="connsiteY49" fmla="*/ 562707 h 2268415"/>
              <a:gd name="connsiteX50" fmla="*/ 3393831 w 4642338"/>
              <a:gd name="connsiteY50" fmla="*/ 633046 h 2268415"/>
              <a:gd name="connsiteX51" fmla="*/ 3516923 w 4642338"/>
              <a:gd name="connsiteY51" fmla="*/ 773723 h 2268415"/>
              <a:gd name="connsiteX52" fmla="*/ 3622431 w 4642338"/>
              <a:gd name="connsiteY52" fmla="*/ 914400 h 2268415"/>
              <a:gd name="connsiteX53" fmla="*/ 3675184 w 4642338"/>
              <a:gd name="connsiteY53" fmla="*/ 949569 h 2268415"/>
              <a:gd name="connsiteX54" fmla="*/ 3745523 w 4642338"/>
              <a:gd name="connsiteY54" fmla="*/ 1019907 h 2268415"/>
              <a:gd name="connsiteX55" fmla="*/ 3763108 w 4642338"/>
              <a:gd name="connsiteY55" fmla="*/ 1072661 h 2268415"/>
              <a:gd name="connsiteX56" fmla="*/ 3798277 w 4642338"/>
              <a:gd name="connsiteY56" fmla="*/ 1107831 h 2268415"/>
              <a:gd name="connsiteX57" fmla="*/ 3833446 w 4642338"/>
              <a:gd name="connsiteY57" fmla="*/ 1160584 h 2268415"/>
              <a:gd name="connsiteX58" fmla="*/ 3868615 w 4642338"/>
              <a:gd name="connsiteY58" fmla="*/ 1195754 h 2268415"/>
              <a:gd name="connsiteX59" fmla="*/ 3938954 w 4642338"/>
              <a:gd name="connsiteY59" fmla="*/ 1283677 h 2268415"/>
              <a:gd name="connsiteX60" fmla="*/ 3991708 w 4642338"/>
              <a:gd name="connsiteY60" fmla="*/ 1371600 h 2268415"/>
              <a:gd name="connsiteX61" fmla="*/ 4062046 w 4642338"/>
              <a:gd name="connsiteY61" fmla="*/ 1459523 h 2268415"/>
              <a:gd name="connsiteX62" fmla="*/ 4079631 w 4642338"/>
              <a:gd name="connsiteY62" fmla="*/ 1512277 h 2268415"/>
              <a:gd name="connsiteX63" fmla="*/ 4185138 w 4642338"/>
              <a:gd name="connsiteY63" fmla="*/ 1652954 h 2268415"/>
              <a:gd name="connsiteX64" fmla="*/ 4237892 w 4642338"/>
              <a:gd name="connsiteY64" fmla="*/ 1740877 h 2268415"/>
              <a:gd name="connsiteX65" fmla="*/ 4308231 w 4642338"/>
              <a:gd name="connsiteY65" fmla="*/ 1828800 h 2268415"/>
              <a:gd name="connsiteX66" fmla="*/ 4378569 w 4642338"/>
              <a:gd name="connsiteY66" fmla="*/ 1934307 h 2268415"/>
              <a:gd name="connsiteX67" fmla="*/ 4396154 w 4642338"/>
              <a:gd name="connsiteY67" fmla="*/ 1987061 h 2268415"/>
              <a:gd name="connsiteX68" fmla="*/ 4484077 w 4642338"/>
              <a:gd name="connsiteY68" fmla="*/ 2057400 h 2268415"/>
              <a:gd name="connsiteX69" fmla="*/ 4501661 w 4642338"/>
              <a:gd name="connsiteY69" fmla="*/ 2110154 h 2268415"/>
              <a:gd name="connsiteX70" fmla="*/ 4589584 w 4642338"/>
              <a:gd name="connsiteY70" fmla="*/ 2198077 h 2268415"/>
              <a:gd name="connsiteX71" fmla="*/ 4624754 w 4642338"/>
              <a:gd name="connsiteY71" fmla="*/ 2233246 h 2268415"/>
              <a:gd name="connsiteX72" fmla="*/ 4642338 w 4642338"/>
              <a:gd name="connsiteY72" fmla="*/ 2268415 h 226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642338" h="2268415">
                <a:moveTo>
                  <a:pt x="0" y="2250831"/>
                </a:moveTo>
                <a:cubicBezTo>
                  <a:pt x="11723" y="2221523"/>
                  <a:pt x="21053" y="2191140"/>
                  <a:pt x="35169" y="2162907"/>
                </a:cubicBezTo>
                <a:cubicBezTo>
                  <a:pt x="44620" y="2144004"/>
                  <a:pt x="60887" y="2129057"/>
                  <a:pt x="70338" y="2110154"/>
                </a:cubicBezTo>
                <a:cubicBezTo>
                  <a:pt x="78628" y="2093575"/>
                  <a:pt x="79633" y="2073979"/>
                  <a:pt x="87923" y="2057400"/>
                </a:cubicBezTo>
                <a:cubicBezTo>
                  <a:pt x="97374" y="2038497"/>
                  <a:pt x="114509" y="2023959"/>
                  <a:pt x="123092" y="2004646"/>
                </a:cubicBezTo>
                <a:cubicBezTo>
                  <a:pt x="138148" y="1970769"/>
                  <a:pt x="146538" y="1934307"/>
                  <a:pt x="158261" y="1899138"/>
                </a:cubicBezTo>
                <a:cubicBezTo>
                  <a:pt x="164123" y="1881553"/>
                  <a:pt x="165564" y="1861807"/>
                  <a:pt x="175846" y="1846384"/>
                </a:cubicBezTo>
                <a:cubicBezTo>
                  <a:pt x="187569" y="1828800"/>
                  <a:pt x="202432" y="1812943"/>
                  <a:pt x="211015" y="1793631"/>
                </a:cubicBezTo>
                <a:cubicBezTo>
                  <a:pt x="226071" y="1759754"/>
                  <a:pt x="234461" y="1723292"/>
                  <a:pt x="246184" y="1688123"/>
                </a:cubicBezTo>
                <a:lnTo>
                  <a:pt x="263769" y="1635369"/>
                </a:lnTo>
                <a:cubicBezTo>
                  <a:pt x="269631" y="1617784"/>
                  <a:pt x="271072" y="1598038"/>
                  <a:pt x="281354" y="1582615"/>
                </a:cubicBezTo>
                <a:lnTo>
                  <a:pt x="351692" y="1477107"/>
                </a:lnTo>
                <a:cubicBezTo>
                  <a:pt x="363415" y="1459523"/>
                  <a:pt x="371917" y="1439298"/>
                  <a:pt x="386861" y="1424354"/>
                </a:cubicBezTo>
                <a:lnTo>
                  <a:pt x="422031" y="1389184"/>
                </a:lnTo>
                <a:cubicBezTo>
                  <a:pt x="427892" y="1371600"/>
                  <a:pt x="428841" y="1351514"/>
                  <a:pt x="439615" y="1336431"/>
                </a:cubicBezTo>
                <a:cubicBezTo>
                  <a:pt x="458888" y="1309449"/>
                  <a:pt x="509954" y="1266092"/>
                  <a:pt x="509954" y="1266092"/>
                </a:cubicBezTo>
                <a:cubicBezTo>
                  <a:pt x="559766" y="1116649"/>
                  <a:pt x="490294" y="1298859"/>
                  <a:pt x="562708" y="1178169"/>
                </a:cubicBezTo>
                <a:cubicBezTo>
                  <a:pt x="619334" y="1083793"/>
                  <a:pt x="527974" y="1160293"/>
                  <a:pt x="633046" y="1090246"/>
                </a:cubicBezTo>
                <a:cubicBezTo>
                  <a:pt x="651370" y="1035274"/>
                  <a:pt x="669143" y="966534"/>
                  <a:pt x="720969" y="931984"/>
                </a:cubicBezTo>
                <a:lnTo>
                  <a:pt x="773723" y="896815"/>
                </a:lnTo>
                <a:cubicBezTo>
                  <a:pt x="779585" y="879230"/>
                  <a:pt x="778201" y="857168"/>
                  <a:pt x="791308" y="844061"/>
                </a:cubicBezTo>
                <a:cubicBezTo>
                  <a:pt x="804415" y="830954"/>
                  <a:pt x="828167" y="836013"/>
                  <a:pt x="844061" y="826477"/>
                </a:cubicBezTo>
                <a:cubicBezTo>
                  <a:pt x="858278" y="817947"/>
                  <a:pt x="866285" y="801664"/>
                  <a:pt x="879231" y="791307"/>
                </a:cubicBezTo>
                <a:cubicBezTo>
                  <a:pt x="895734" y="778105"/>
                  <a:pt x="916079" y="770055"/>
                  <a:pt x="931984" y="756138"/>
                </a:cubicBezTo>
                <a:cubicBezTo>
                  <a:pt x="963176" y="728845"/>
                  <a:pt x="985422" y="691206"/>
                  <a:pt x="1019908" y="668215"/>
                </a:cubicBezTo>
                <a:cubicBezTo>
                  <a:pt x="1182261" y="559979"/>
                  <a:pt x="982559" y="698095"/>
                  <a:pt x="1107831" y="597877"/>
                </a:cubicBezTo>
                <a:cubicBezTo>
                  <a:pt x="1124334" y="584675"/>
                  <a:pt x="1144081" y="575909"/>
                  <a:pt x="1160584" y="562707"/>
                </a:cubicBezTo>
                <a:cubicBezTo>
                  <a:pt x="1229547" y="507536"/>
                  <a:pt x="1156899" y="540489"/>
                  <a:pt x="1248508" y="509954"/>
                </a:cubicBezTo>
                <a:cubicBezTo>
                  <a:pt x="1260231" y="498231"/>
                  <a:pt x="1270414" y="484731"/>
                  <a:pt x="1283677" y="474784"/>
                </a:cubicBezTo>
                <a:cubicBezTo>
                  <a:pt x="1317491" y="449423"/>
                  <a:pt x="1359296" y="434334"/>
                  <a:pt x="1389184" y="404446"/>
                </a:cubicBezTo>
                <a:cubicBezTo>
                  <a:pt x="1472630" y="321000"/>
                  <a:pt x="1428066" y="344592"/>
                  <a:pt x="1512277" y="316523"/>
                </a:cubicBezTo>
                <a:cubicBezTo>
                  <a:pt x="1529862" y="304800"/>
                  <a:pt x="1548528" y="294556"/>
                  <a:pt x="1565031" y="281354"/>
                </a:cubicBezTo>
                <a:cubicBezTo>
                  <a:pt x="1577977" y="270997"/>
                  <a:pt x="1586937" y="256131"/>
                  <a:pt x="1600200" y="246184"/>
                </a:cubicBezTo>
                <a:cubicBezTo>
                  <a:pt x="1634014" y="220823"/>
                  <a:pt x="1670539" y="199292"/>
                  <a:pt x="1705708" y="175846"/>
                </a:cubicBezTo>
                <a:cubicBezTo>
                  <a:pt x="1723292" y="164123"/>
                  <a:pt x="1743517" y="155621"/>
                  <a:pt x="1758461" y="140677"/>
                </a:cubicBezTo>
                <a:cubicBezTo>
                  <a:pt x="1787692" y="111446"/>
                  <a:pt x="1806456" y="88084"/>
                  <a:pt x="1846384" y="70338"/>
                </a:cubicBezTo>
                <a:cubicBezTo>
                  <a:pt x="1880261" y="55282"/>
                  <a:pt x="1916723" y="46892"/>
                  <a:pt x="1951892" y="35169"/>
                </a:cubicBezTo>
                <a:cubicBezTo>
                  <a:pt x="1969477" y="29307"/>
                  <a:pt x="1986296" y="20205"/>
                  <a:pt x="2004646" y="17584"/>
                </a:cubicBezTo>
                <a:lnTo>
                  <a:pt x="2127738" y="0"/>
                </a:lnTo>
                <a:cubicBezTo>
                  <a:pt x="2215661" y="5861"/>
                  <a:pt x="2303874" y="8359"/>
                  <a:pt x="2391508" y="17584"/>
                </a:cubicBezTo>
                <a:cubicBezTo>
                  <a:pt x="2430345" y="21672"/>
                  <a:pt x="2542407" y="62022"/>
                  <a:pt x="2567354" y="70338"/>
                </a:cubicBezTo>
                <a:cubicBezTo>
                  <a:pt x="2584939" y="76200"/>
                  <a:pt x="2604685" y="77641"/>
                  <a:pt x="2620108" y="87923"/>
                </a:cubicBezTo>
                <a:cubicBezTo>
                  <a:pt x="2655277" y="111369"/>
                  <a:pt x="2685516" y="144894"/>
                  <a:pt x="2725615" y="158261"/>
                </a:cubicBezTo>
                <a:cubicBezTo>
                  <a:pt x="2743200" y="164123"/>
                  <a:pt x="2762166" y="166844"/>
                  <a:pt x="2778369" y="175846"/>
                </a:cubicBezTo>
                <a:cubicBezTo>
                  <a:pt x="2959765" y="276621"/>
                  <a:pt x="2817262" y="223979"/>
                  <a:pt x="2936631" y="263769"/>
                </a:cubicBezTo>
                <a:cubicBezTo>
                  <a:pt x="3006678" y="368841"/>
                  <a:pt x="2930178" y="277481"/>
                  <a:pt x="3024554" y="334107"/>
                </a:cubicBezTo>
                <a:cubicBezTo>
                  <a:pt x="3038770" y="342637"/>
                  <a:pt x="3046460" y="359330"/>
                  <a:pt x="3059723" y="369277"/>
                </a:cubicBezTo>
                <a:cubicBezTo>
                  <a:pt x="3093537" y="394638"/>
                  <a:pt x="3165231" y="439615"/>
                  <a:pt x="3165231" y="439615"/>
                </a:cubicBezTo>
                <a:cubicBezTo>
                  <a:pt x="3266018" y="590797"/>
                  <a:pt x="3131817" y="412885"/>
                  <a:pt x="3253154" y="509954"/>
                </a:cubicBezTo>
                <a:cubicBezTo>
                  <a:pt x="3269657" y="523156"/>
                  <a:pt x="3272418" y="548790"/>
                  <a:pt x="3288323" y="562707"/>
                </a:cubicBezTo>
                <a:cubicBezTo>
                  <a:pt x="3320133" y="590541"/>
                  <a:pt x="3393831" y="633046"/>
                  <a:pt x="3393831" y="633046"/>
                </a:cubicBezTo>
                <a:cubicBezTo>
                  <a:pt x="3475892" y="756139"/>
                  <a:pt x="3429000" y="715108"/>
                  <a:pt x="3516923" y="773723"/>
                </a:cubicBezTo>
                <a:cubicBezTo>
                  <a:pt x="3549074" y="821950"/>
                  <a:pt x="3575958" y="877222"/>
                  <a:pt x="3622431" y="914400"/>
                </a:cubicBezTo>
                <a:cubicBezTo>
                  <a:pt x="3638934" y="927602"/>
                  <a:pt x="3657600" y="937846"/>
                  <a:pt x="3675184" y="949569"/>
                </a:cubicBezTo>
                <a:cubicBezTo>
                  <a:pt x="3722077" y="1090247"/>
                  <a:pt x="3651738" y="926123"/>
                  <a:pt x="3745523" y="1019907"/>
                </a:cubicBezTo>
                <a:cubicBezTo>
                  <a:pt x="3758630" y="1033014"/>
                  <a:pt x="3753571" y="1056767"/>
                  <a:pt x="3763108" y="1072661"/>
                </a:cubicBezTo>
                <a:cubicBezTo>
                  <a:pt x="3771638" y="1086877"/>
                  <a:pt x="3787920" y="1094885"/>
                  <a:pt x="3798277" y="1107831"/>
                </a:cubicBezTo>
                <a:cubicBezTo>
                  <a:pt x="3811479" y="1124334"/>
                  <a:pt x="3820244" y="1144081"/>
                  <a:pt x="3833446" y="1160584"/>
                </a:cubicBezTo>
                <a:cubicBezTo>
                  <a:pt x="3843803" y="1173530"/>
                  <a:pt x="3858258" y="1182808"/>
                  <a:pt x="3868615" y="1195754"/>
                </a:cubicBezTo>
                <a:cubicBezTo>
                  <a:pt x="3957341" y="1306662"/>
                  <a:pt x="3854040" y="1198763"/>
                  <a:pt x="3938954" y="1283677"/>
                </a:cubicBezTo>
                <a:cubicBezTo>
                  <a:pt x="3988766" y="1433120"/>
                  <a:pt x="3919294" y="1250910"/>
                  <a:pt x="3991708" y="1371600"/>
                </a:cubicBezTo>
                <a:cubicBezTo>
                  <a:pt x="4048334" y="1465976"/>
                  <a:pt x="3956974" y="1389476"/>
                  <a:pt x="4062046" y="1459523"/>
                </a:cubicBezTo>
                <a:cubicBezTo>
                  <a:pt x="4067908" y="1477108"/>
                  <a:pt x="4070629" y="1496074"/>
                  <a:pt x="4079631" y="1512277"/>
                </a:cubicBezTo>
                <a:cubicBezTo>
                  <a:pt x="4129339" y="1601752"/>
                  <a:pt x="4131780" y="1599595"/>
                  <a:pt x="4185138" y="1652954"/>
                </a:cubicBezTo>
                <a:cubicBezTo>
                  <a:pt x="4234954" y="1802397"/>
                  <a:pt x="4165477" y="1620185"/>
                  <a:pt x="4237892" y="1740877"/>
                </a:cubicBezTo>
                <a:cubicBezTo>
                  <a:pt x="4294516" y="1835251"/>
                  <a:pt x="4203163" y="1758756"/>
                  <a:pt x="4308231" y="1828800"/>
                </a:cubicBezTo>
                <a:cubicBezTo>
                  <a:pt x="4350041" y="1954233"/>
                  <a:pt x="4290757" y="1802590"/>
                  <a:pt x="4378569" y="1934307"/>
                </a:cubicBezTo>
                <a:cubicBezTo>
                  <a:pt x="4388851" y="1949730"/>
                  <a:pt x="4386617" y="1971167"/>
                  <a:pt x="4396154" y="1987061"/>
                </a:cubicBezTo>
                <a:cubicBezTo>
                  <a:pt x="4412860" y="2014904"/>
                  <a:pt x="4460114" y="2041425"/>
                  <a:pt x="4484077" y="2057400"/>
                </a:cubicBezTo>
                <a:cubicBezTo>
                  <a:pt x="4489938" y="2074985"/>
                  <a:pt x="4490540" y="2095325"/>
                  <a:pt x="4501661" y="2110154"/>
                </a:cubicBezTo>
                <a:cubicBezTo>
                  <a:pt x="4526529" y="2143312"/>
                  <a:pt x="4560276" y="2168769"/>
                  <a:pt x="4589584" y="2198077"/>
                </a:cubicBezTo>
                <a:cubicBezTo>
                  <a:pt x="4601307" y="2209800"/>
                  <a:pt x="4617340" y="2218417"/>
                  <a:pt x="4624754" y="2233246"/>
                </a:cubicBezTo>
                <a:lnTo>
                  <a:pt x="4642338" y="2268415"/>
                </a:ln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Overfitting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3852" y="5532493"/>
            <a:ext cx="2841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Model Complexity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90480" y="3337914"/>
            <a:ext cx="255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AUC (how good)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511846" y="2103654"/>
            <a:ext cx="187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Training Set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54071" y="4121427"/>
            <a:ext cx="1744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Testing Set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4054675" y="1417638"/>
            <a:ext cx="383628" cy="4114855"/>
          </a:xfrm>
          <a:prstGeom prst="roundRect">
            <a:avLst/>
          </a:prstGeom>
          <a:noFill/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 rot="11243709">
            <a:off x="3007741" y="2118004"/>
            <a:ext cx="895840" cy="405800"/>
          </a:xfrm>
          <a:custGeom>
            <a:avLst/>
            <a:gdLst>
              <a:gd name="connsiteX0" fmla="*/ 1417208 w 1417208"/>
              <a:gd name="connsiteY0" fmla="*/ 218642 h 405800"/>
              <a:gd name="connsiteX1" fmla="*/ 1283524 w 1417208"/>
              <a:gd name="connsiteY1" fmla="*/ 232010 h 405800"/>
              <a:gd name="connsiteX2" fmla="*/ 1230050 w 1417208"/>
              <a:gd name="connsiteY2" fmla="*/ 245379 h 405800"/>
              <a:gd name="connsiteX3" fmla="*/ 1163208 w 1417208"/>
              <a:gd name="connsiteY3" fmla="*/ 258747 h 405800"/>
              <a:gd name="connsiteX4" fmla="*/ 1123103 w 1417208"/>
              <a:gd name="connsiteY4" fmla="*/ 285484 h 405800"/>
              <a:gd name="connsiteX5" fmla="*/ 1056261 w 1417208"/>
              <a:gd name="connsiteY5" fmla="*/ 298852 h 405800"/>
              <a:gd name="connsiteX6" fmla="*/ 1016156 w 1417208"/>
              <a:gd name="connsiteY6" fmla="*/ 312221 h 405800"/>
              <a:gd name="connsiteX7" fmla="*/ 882471 w 1417208"/>
              <a:gd name="connsiteY7" fmla="*/ 325589 h 405800"/>
              <a:gd name="connsiteX8" fmla="*/ 775524 w 1417208"/>
              <a:gd name="connsiteY8" fmla="*/ 352326 h 405800"/>
              <a:gd name="connsiteX9" fmla="*/ 722050 w 1417208"/>
              <a:gd name="connsiteY9" fmla="*/ 365695 h 405800"/>
              <a:gd name="connsiteX10" fmla="*/ 615103 w 1417208"/>
              <a:gd name="connsiteY10" fmla="*/ 379063 h 405800"/>
              <a:gd name="connsiteX11" fmla="*/ 334366 w 1417208"/>
              <a:gd name="connsiteY11" fmla="*/ 352326 h 405800"/>
              <a:gd name="connsiteX12" fmla="*/ 280892 w 1417208"/>
              <a:gd name="connsiteY12" fmla="*/ 325589 h 405800"/>
              <a:gd name="connsiteX13" fmla="*/ 240787 w 1417208"/>
              <a:gd name="connsiteY13" fmla="*/ 285484 h 405800"/>
              <a:gd name="connsiteX14" fmla="*/ 133840 w 1417208"/>
              <a:gd name="connsiteY14" fmla="*/ 218642 h 405800"/>
              <a:gd name="connsiteX15" fmla="*/ 53629 w 1417208"/>
              <a:gd name="connsiteY15" fmla="*/ 191905 h 405800"/>
              <a:gd name="connsiteX16" fmla="*/ 40261 w 1417208"/>
              <a:gd name="connsiteY16" fmla="*/ 138431 h 405800"/>
              <a:gd name="connsiteX17" fmla="*/ 133840 w 1417208"/>
              <a:gd name="connsiteY17" fmla="*/ 58221 h 405800"/>
              <a:gd name="connsiteX18" fmla="*/ 187313 w 1417208"/>
              <a:gd name="connsiteY18" fmla="*/ 31484 h 405800"/>
              <a:gd name="connsiteX19" fmla="*/ 227419 w 1417208"/>
              <a:gd name="connsiteY19" fmla="*/ 4747 h 405800"/>
              <a:gd name="connsiteX20" fmla="*/ 187313 w 1417208"/>
              <a:gd name="connsiteY20" fmla="*/ 18116 h 405800"/>
              <a:gd name="connsiteX21" fmla="*/ 147208 w 1417208"/>
              <a:gd name="connsiteY21" fmla="*/ 44852 h 405800"/>
              <a:gd name="connsiteX22" fmla="*/ 107103 w 1417208"/>
              <a:gd name="connsiteY22" fmla="*/ 84958 h 405800"/>
              <a:gd name="connsiteX23" fmla="*/ 13524 w 1417208"/>
              <a:gd name="connsiteY23" fmla="*/ 138431 h 405800"/>
              <a:gd name="connsiteX24" fmla="*/ 156 w 1417208"/>
              <a:gd name="connsiteY24" fmla="*/ 178537 h 405800"/>
              <a:gd name="connsiteX25" fmla="*/ 53629 w 1417208"/>
              <a:gd name="connsiteY25" fmla="*/ 298852 h 405800"/>
              <a:gd name="connsiteX26" fmla="*/ 80366 w 1417208"/>
              <a:gd name="connsiteY26" fmla="*/ 352326 h 405800"/>
              <a:gd name="connsiteX27" fmla="*/ 120471 w 1417208"/>
              <a:gd name="connsiteY27" fmla="*/ 405800 h 40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17208" h="405800">
                <a:moveTo>
                  <a:pt x="1417208" y="218642"/>
                </a:moveTo>
                <a:cubicBezTo>
                  <a:pt x="1372647" y="223098"/>
                  <a:pt x="1327857" y="225677"/>
                  <a:pt x="1283524" y="232010"/>
                </a:cubicBezTo>
                <a:cubicBezTo>
                  <a:pt x="1265335" y="234608"/>
                  <a:pt x="1247986" y="241393"/>
                  <a:pt x="1230050" y="245379"/>
                </a:cubicBezTo>
                <a:cubicBezTo>
                  <a:pt x="1207869" y="250308"/>
                  <a:pt x="1185489" y="254291"/>
                  <a:pt x="1163208" y="258747"/>
                </a:cubicBezTo>
                <a:cubicBezTo>
                  <a:pt x="1149840" y="267659"/>
                  <a:pt x="1138147" y="279843"/>
                  <a:pt x="1123103" y="285484"/>
                </a:cubicBezTo>
                <a:cubicBezTo>
                  <a:pt x="1101828" y="293462"/>
                  <a:pt x="1078304" y="293341"/>
                  <a:pt x="1056261" y="298852"/>
                </a:cubicBezTo>
                <a:cubicBezTo>
                  <a:pt x="1042590" y="302270"/>
                  <a:pt x="1030084" y="310078"/>
                  <a:pt x="1016156" y="312221"/>
                </a:cubicBezTo>
                <a:cubicBezTo>
                  <a:pt x="971893" y="319031"/>
                  <a:pt x="927033" y="321133"/>
                  <a:pt x="882471" y="325589"/>
                </a:cubicBezTo>
                <a:lnTo>
                  <a:pt x="775524" y="352326"/>
                </a:lnTo>
                <a:cubicBezTo>
                  <a:pt x="757699" y="356782"/>
                  <a:pt x="740281" y="363416"/>
                  <a:pt x="722050" y="365695"/>
                </a:cubicBezTo>
                <a:lnTo>
                  <a:pt x="615103" y="379063"/>
                </a:lnTo>
                <a:cubicBezTo>
                  <a:pt x="577013" y="376822"/>
                  <a:pt x="411216" y="381145"/>
                  <a:pt x="334366" y="352326"/>
                </a:cubicBezTo>
                <a:cubicBezTo>
                  <a:pt x="315706" y="345329"/>
                  <a:pt x="297109" y="337172"/>
                  <a:pt x="280892" y="325589"/>
                </a:cubicBezTo>
                <a:cubicBezTo>
                  <a:pt x="265508" y="314600"/>
                  <a:pt x="255141" y="297788"/>
                  <a:pt x="240787" y="285484"/>
                </a:cubicBezTo>
                <a:cubicBezTo>
                  <a:pt x="205594" y="255319"/>
                  <a:pt x="176631" y="235759"/>
                  <a:pt x="133840" y="218642"/>
                </a:cubicBezTo>
                <a:cubicBezTo>
                  <a:pt x="107673" y="208175"/>
                  <a:pt x="53629" y="191905"/>
                  <a:pt x="53629" y="191905"/>
                </a:cubicBezTo>
                <a:cubicBezTo>
                  <a:pt x="49173" y="174080"/>
                  <a:pt x="35213" y="156097"/>
                  <a:pt x="40261" y="138431"/>
                </a:cubicBezTo>
                <a:cubicBezTo>
                  <a:pt x="45017" y="121787"/>
                  <a:pt x="125469" y="63453"/>
                  <a:pt x="133840" y="58221"/>
                </a:cubicBezTo>
                <a:cubicBezTo>
                  <a:pt x="150739" y="47659"/>
                  <a:pt x="170010" y="41371"/>
                  <a:pt x="187313" y="31484"/>
                </a:cubicBezTo>
                <a:cubicBezTo>
                  <a:pt x="201263" y="23512"/>
                  <a:pt x="227419" y="20814"/>
                  <a:pt x="227419" y="4747"/>
                </a:cubicBezTo>
                <a:cubicBezTo>
                  <a:pt x="227419" y="-9345"/>
                  <a:pt x="199917" y="11814"/>
                  <a:pt x="187313" y="18116"/>
                </a:cubicBezTo>
                <a:cubicBezTo>
                  <a:pt x="172943" y="25301"/>
                  <a:pt x="159551" y="34566"/>
                  <a:pt x="147208" y="44852"/>
                </a:cubicBezTo>
                <a:cubicBezTo>
                  <a:pt x="132684" y="56955"/>
                  <a:pt x="121627" y="72855"/>
                  <a:pt x="107103" y="84958"/>
                </a:cubicBezTo>
                <a:cubicBezTo>
                  <a:pt x="78758" y="108579"/>
                  <a:pt x="46215" y="122086"/>
                  <a:pt x="13524" y="138431"/>
                </a:cubicBezTo>
                <a:cubicBezTo>
                  <a:pt x="9068" y="151800"/>
                  <a:pt x="-1400" y="164531"/>
                  <a:pt x="156" y="178537"/>
                </a:cubicBezTo>
                <a:cubicBezTo>
                  <a:pt x="8205" y="250977"/>
                  <a:pt x="24809" y="248417"/>
                  <a:pt x="53629" y="298852"/>
                </a:cubicBezTo>
                <a:cubicBezTo>
                  <a:pt x="63516" y="316155"/>
                  <a:pt x="70479" y="335023"/>
                  <a:pt x="80366" y="352326"/>
                </a:cubicBezTo>
                <a:cubicBezTo>
                  <a:pt x="100520" y="387595"/>
                  <a:pt x="99696" y="385023"/>
                  <a:pt x="120471" y="4058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308847" y="1933438"/>
            <a:ext cx="950425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Want to </a:t>
            </a:r>
          </a:p>
          <a:p>
            <a:pPr algn="ctr"/>
            <a:r>
              <a:rPr lang="en-US" dirty="0"/>
              <a:t>b</a:t>
            </a:r>
            <a:r>
              <a:rPr lang="en-US" dirty="0" smtClean="0"/>
              <a:t>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97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Feature Reduction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495579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8631" y="0"/>
            <a:ext cx="10249728" cy="68580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86003" y="5075907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Feature Reduction #1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49917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86003" y="330117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Drop Least Good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6584" y="5650649"/>
            <a:ext cx="461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Feature_selection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88105" y="2125585"/>
            <a:ext cx="3000040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Correlation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18631" y="3788617"/>
            <a:ext cx="5122316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Mutual Information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746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Feature Reduction #2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009" y="1403688"/>
            <a:ext cx="5344509" cy="506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8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2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Feature Reduction #3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79715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Unsupervised Learning?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Oval 5"/>
          <p:cNvSpPr/>
          <p:nvPr/>
        </p:nvSpPr>
        <p:spPr>
          <a:xfrm>
            <a:off x="1225351" y="3718369"/>
            <a:ext cx="1000926" cy="10009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smtClean="0"/>
              <a:t>f</a:t>
            </a:r>
            <a:r>
              <a:rPr lang="en-US" sz="4200" baseline="-25000" dirty="0"/>
              <a:t>0</a:t>
            </a:r>
            <a:endParaRPr lang="en-US" sz="42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3769894" y="1542844"/>
            <a:ext cx="1368814" cy="136881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 smtClean="0"/>
              <a:t>class</a:t>
            </a:r>
            <a:endParaRPr lang="en-US" sz="3000" baseline="-250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226277" y="2688129"/>
            <a:ext cx="1543617" cy="10449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38708" y="2794000"/>
            <a:ext cx="1050871" cy="5614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573856" y="4550530"/>
            <a:ext cx="1000926" cy="10009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smtClean="0"/>
              <a:t>f</a:t>
            </a:r>
            <a:r>
              <a:rPr lang="en-US" sz="4200" baseline="-25000" dirty="0" smtClean="0"/>
              <a:t>1</a:t>
            </a:r>
            <a:endParaRPr lang="en-US" sz="4200" baseline="-25000" dirty="0"/>
          </a:p>
        </p:txBody>
      </p:sp>
      <p:sp>
        <p:nvSpPr>
          <p:cNvPr id="12" name="Oval 11"/>
          <p:cNvSpPr/>
          <p:nvPr/>
        </p:nvSpPr>
        <p:spPr>
          <a:xfrm>
            <a:off x="4034213" y="4702930"/>
            <a:ext cx="1000926" cy="10009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smtClean="0"/>
              <a:t>f</a:t>
            </a:r>
            <a:r>
              <a:rPr lang="en-US" sz="4200" baseline="-25000" dirty="0"/>
              <a:t>2</a:t>
            </a:r>
            <a:endParaRPr lang="en-US" sz="4200" baseline="-25000" dirty="0"/>
          </a:p>
        </p:txBody>
      </p:sp>
      <p:sp>
        <p:nvSpPr>
          <p:cNvPr id="13" name="Oval 12"/>
          <p:cNvSpPr/>
          <p:nvPr/>
        </p:nvSpPr>
        <p:spPr>
          <a:xfrm>
            <a:off x="6381182" y="3258576"/>
            <a:ext cx="1000926" cy="10009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00" dirty="0" err="1" smtClean="0"/>
              <a:t>f</a:t>
            </a:r>
            <a:r>
              <a:rPr lang="en-US" sz="4200" baseline="-25000" dirty="0" err="1"/>
              <a:t>n</a:t>
            </a:r>
            <a:endParaRPr lang="en-US" sz="4200" baseline="-250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221789" y="2911658"/>
            <a:ext cx="777223" cy="15866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534676" y="3064058"/>
            <a:ext cx="1" cy="14864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9413073">
            <a:off x="5446181" y="3961242"/>
            <a:ext cx="73003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94018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637585" y="2279291"/>
            <a:ext cx="868219" cy="3787983"/>
          </a:xfrm>
          <a:custGeom>
            <a:avLst/>
            <a:gdLst>
              <a:gd name="connsiteX0" fmla="*/ 0 w 868219"/>
              <a:gd name="connsiteY0" fmla="*/ 36945 h 3787983"/>
              <a:gd name="connsiteX1" fmla="*/ 46182 w 868219"/>
              <a:gd name="connsiteY1" fmla="*/ 27709 h 3787983"/>
              <a:gd name="connsiteX2" fmla="*/ 323273 w 868219"/>
              <a:gd name="connsiteY2" fmla="*/ 9236 h 3787983"/>
              <a:gd name="connsiteX3" fmla="*/ 387928 w 868219"/>
              <a:gd name="connsiteY3" fmla="*/ 0 h 3787983"/>
              <a:gd name="connsiteX4" fmla="*/ 415637 w 868219"/>
              <a:gd name="connsiteY4" fmla="*/ 9236 h 3787983"/>
              <a:gd name="connsiteX5" fmla="*/ 434109 w 868219"/>
              <a:gd name="connsiteY5" fmla="*/ 64654 h 3787983"/>
              <a:gd name="connsiteX6" fmla="*/ 452582 w 868219"/>
              <a:gd name="connsiteY6" fmla="*/ 129309 h 3787983"/>
              <a:gd name="connsiteX7" fmla="*/ 461819 w 868219"/>
              <a:gd name="connsiteY7" fmla="*/ 203200 h 3787983"/>
              <a:gd name="connsiteX8" fmla="*/ 480291 w 868219"/>
              <a:gd name="connsiteY8" fmla="*/ 314036 h 3787983"/>
              <a:gd name="connsiteX9" fmla="*/ 489528 w 868219"/>
              <a:gd name="connsiteY9" fmla="*/ 471054 h 3787983"/>
              <a:gd name="connsiteX10" fmla="*/ 498764 w 868219"/>
              <a:gd name="connsiteY10" fmla="*/ 544945 h 3787983"/>
              <a:gd name="connsiteX11" fmla="*/ 517237 w 868219"/>
              <a:gd name="connsiteY11" fmla="*/ 757382 h 3787983"/>
              <a:gd name="connsiteX12" fmla="*/ 535709 w 868219"/>
              <a:gd name="connsiteY12" fmla="*/ 1062182 h 3787983"/>
              <a:gd name="connsiteX13" fmla="*/ 554182 w 868219"/>
              <a:gd name="connsiteY13" fmla="*/ 1219200 h 3787983"/>
              <a:gd name="connsiteX14" fmla="*/ 563419 w 868219"/>
              <a:gd name="connsiteY14" fmla="*/ 1376218 h 3787983"/>
              <a:gd name="connsiteX15" fmla="*/ 581891 w 868219"/>
              <a:gd name="connsiteY15" fmla="*/ 1616363 h 3787983"/>
              <a:gd name="connsiteX16" fmla="*/ 591128 w 868219"/>
              <a:gd name="connsiteY16" fmla="*/ 1847272 h 3787983"/>
              <a:gd name="connsiteX17" fmla="*/ 618837 w 868219"/>
              <a:gd name="connsiteY17" fmla="*/ 2096654 h 3787983"/>
              <a:gd name="connsiteX18" fmla="*/ 628073 w 868219"/>
              <a:gd name="connsiteY18" fmla="*/ 2189018 h 3787983"/>
              <a:gd name="connsiteX19" fmla="*/ 637309 w 868219"/>
              <a:gd name="connsiteY19" fmla="*/ 2235200 h 3787983"/>
              <a:gd name="connsiteX20" fmla="*/ 646546 w 868219"/>
              <a:gd name="connsiteY20" fmla="*/ 2318327 h 3787983"/>
              <a:gd name="connsiteX21" fmla="*/ 665019 w 868219"/>
              <a:gd name="connsiteY21" fmla="*/ 2438400 h 3787983"/>
              <a:gd name="connsiteX22" fmla="*/ 683491 w 868219"/>
              <a:gd name="connsiteY22" fmla="*/ 2558472 h 3787983"/>
              <a:gd name="connsiteX23" fmla="*/ 692728 w 868219"/>
              <a:gd name="connsiteY23" fmla="*/ 2586182 h 3787983"/>
              <a:gd name="connsiteX24" fmla="*/ 701964 w 868219"/>
              <a:gd name="connsiteY24" fmla="*/ 2632363 h 3787983"/>
              <a:gd name="connsiteX25" fmla="*/ 711200 w 868219"/>
              <a:gd name="connsiteY25" fmla="*/ 2687782 h 3787983"/>
              <a:gd name="connsiteX26" fmla="*/ 729673 w 868219"/>
              <a:gd name="connsiteY26" fmla="*/ 2761672 h 3787983"/>
              <a:gd name="connsiteX27" fmla="*/ 738909 w 868219"/>
              <a:gd name="connsiteY27" fmla="*/ 2844800 h 3787983"/>
              <a:gd name="connsiteX28" fmla="*/ 748146 w 868219"/>
              <a:gd name="connsiteY28" fmla="*/ 2890982 h 3787983"/>
              <a:gd name="connsiteX29" fmla="*/ 757382 w 868219"/>
              <a:gd name="connsiteY29" fmla="*/ 2992582 h 3787983"/>
              <a:gd name="connsiteX30" fmla="*/ 766619 w 868219"/>
              <a:gd name="connsiteY30" fmla="*/ 3057236 h 3787983"/>
              <a:gd name="connsiteX31" fmla="*/ 775855 w 868219"/>
              <a:gd name="connsiteY31" fmla="*/ 3103418 h 3787983"/>
              <a:gd name="connsiteX32" fmla="*/ 794328 w 868219"/>
              <a:gd name="connsiteY32" fmla="*/ 3334327 h 3787983"/>
              <a:gd name="connsiteX33" fmla="*/ 812800 w 868219"/>
              <a:gd name="connsiteY33" fmla="*/ 3426691 h 3787983"/>
              <a:gd name="connsiteX34" fmla="*/ 822037 w 868219"/>
              <a:gd name="connsiteY34" fmla="*/ 3491345 h 3787983"/>
              <a:gd name="connsiteX35" fmla="*/ 831273 w 868219"/>
              <a:gd name="connsiteY35" fmla="*/ 3528291 h 3787983"/>
              <a:gd name="connsiteX36" fmla="*/ 849746 w 868219"/>
              <a:gd name="connsiteY36" fmla="*/ 3666836 h 3787983"/>
              <a:gd name="connsiteX37" fmla="*/ 858982 w 868219"/>
              <a:gd name="connsiteY37" fmla="*/ 3731491 h 3787983"/>
              <a:gd name="connsiteX38" fmla="*/ 868219 w 868219"/>
              <a:gd name="connsiteY38" fmla="*/ 3768436 h 3787983"/>
              <a:gd name="connsiteX39" fmla="*/ 748146 w 868219"/>
              <a:gd name="connsiteY39" fmla="*/ 3777672 h 3787983"/>
              <a:gd name="connsiteX40" fmla="*/ 692728 w 868219"/>
              <a:gd name="connsiteY40" fmla="*/ 3786909 h 3787983"/>
              <a:gd name="connsiteX41" fmla="*/ 489528 w 868219"/>
              <a:gd name="connsiteY41" fmla="*/ 3786909 h 378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8219" h="3787983">
                <a:moveTo>
                  <a:pt x="0" y="36945"/>
                </a:moveTo>
                <a:cubicBezTo>
                  <a:pt x="15394" y="33866"/>
                  <a:pt x="30579" y="29443"/>
                  <a:pt x="46182" y="27709"/>
                </a:cubicBezTo>
                <a:cubicBezTo>
                  <a:pt x="105861" y="21078"/>
                  <a:pt x="273338" y="12173"/>
                  <a:pt x="323273" y="9236"/>
                </a:cubicBezTo>
                <a:cubicBezTo>
                  <a:pt x="344825" y="6157"/>
                  <a:pt x="366158" y="0"/>
                  <a:pt x="387928" y="0"/>
                </a:cubicBezTo>
                <a:cubicBezTo>
                  <a:pt x="397664" y="0"/>
                  <a:pt x="409978" y="1314"/>
                  <a:pt x="415637" y="9236"/>
                </a:cubicBezTo>
                <a:cubicBezTo>
                  <a:pt x="426955" y="25081"/>
                  <a:pt x="429386" y="45764"/>
                  <a:pt x="434109" y="64654"/>
                </a:cubicBezTo>
                <a:cubicBezTo>
                  <a:pt x="445707" y="111045"/>
                  <a:pt x="439332" y="89557"/>
                  <a:pt x="452582" y="129309"/>
                </a:cubicBezTo>
                <a:cubicBezTo>
                  <a:pt x="455661" y="153939"/>
                  <a:pt x="458137" y="178653"/>
                  <a:pt x="461819" y="203200"/>
                </a:cubicBezTo>
                <a:cubicBezTo>
                  <a:pt x="467375" y="240241"/>
                  <a:pt x="480291" y="314036"/>
                  <a:pt x="480291" y="314036"/>
                </a:cubicBezTo>
                <a:cubicBezTo>
                  <a:pt x="483370" y="366375"/>
                  <a:pt x="485347" y="418791"/>
                  <a:pt x="489528" y="471054"/>
                </a:cubicBezTo>
                <a:cubicBezTo>
                  <a:pt x="491507" y="495797"/>
                  <a:pt x="496373" y="520238"/>
                  <a:pt x="498764" y="544945"/>
                </a:cubicBezTo>
                <a:cubicBezTo>
                  <a:pt x="505611" y="615694"/>
                  <a:pt x="512937" y="686433"/>
                  <a:pt x="517237" y="757382"/>
                </a:cubicBezTo>
                <a:cubicBezTo>
                  <a:pt x="523394" y="858982"/>
                  <a:pt x="524468" y="961018"/>
                  <a:pt x="535709" y="1062182"/>
                </a:cubicBezTo>
                <a:cubicBezTo>
                  <a:pt x="547687" y="1169979"/>
                  <a:pt x="541488" y="1117645"/>
                  <a:pt x="554182" y="1219200"/>
                </a:cubicBezTo>
                <a:cubicBezTo>
                  <a:pt x="557261" y="1271539"/>
                  <a:pt x="560663" y="1323861"/>
                  <a:pt x="563419" y="1376218"/>
                </a:cubicBezTo>
                <a:cubicBezTo>
                  <a:pt x="574829" y="1592998"/>
                  <a:pt x="559615" y="1504981"/>
                  <a:pt x="581891" y="1616363"/>
                </a:cubicBezTo>
                <a:cubicBezTo>
                  <a:pt x="584970" y="1693333"/>
                  <a:pt x="586323" y="1770391"/>
                  <a:pt x="591128" y="1847272"/>
                </a:cubicBezTo>
                <a:cubicBezTo>
                  <a:pt x="603361" y="2043004"/>
                  <a:pt x="593670" y="1995994"/>
                  <a:pt x="618837" y="2096654"/>
                </a:cubicBezTo>
                <a:cubicBezTo>
                  <a:pt x="621916" y="2127442"/>
                  <a:pt x="623984" y="2158348"/>
                  <a:pt x="628073" y="2189018"/>
                </a:cubicBezTo>
                <a:cubicBezTo>
                  <a:pt x="630148" y="2204579"/>
                  <a:pt x="635089" y="2219659"/>
                  <a:pt x="637309" y="2235200"/>
                </a:cubicBezTo>
                <a:cubicBezTo>
                  <a:pt x="641252" y="2262799"/>
                  <a:pt x="643627" y="2290601"/>
                  <a:pt x="646546" y="2318327"/>
                </a:cubicBezTo>
                <a:cubicBezTo>
                  <a:pt x="657537" y="2422736"/>
                  <a:pt x="645750" y="2380596"/>
                  <a:pt x="665019" y="2438400"/>
                </a:cubicBezTo>
                <a:cubicBezTo>
                  <a:pt x="667965" y="2459020"/>
                  <a:pt x="678366" y="2535408"/>
                  <a:pt x="683491" y="2558472"/>
                </a:cubicBezTo>
                <a:cubicBezTo>
                  <a:pt x="685603" y="2567976"/>
                  <a:pt x="690367" y="2576736"/>
                  <a:pt x="692728" y="2586182"/>
                </a:cubicBezTo>
                <a:cubicBezTo>
                  <a:pt x="696535" y="2601412"/>
                  <a:pt x="699156" y="2616918"/>
                  <a:pt x="701964" y="2632363"/>
                </a:cubicBezTo>
                <a:cubicBezTo>
                  <a:pt x="705314" y="2650789"/>
                  <a:pt x="707276" y="2669470"/>
                  <a:pt x="711200" y="2687782"/>
                </a:cubicBezTo>
                <a:cubicBezTo>
                  <a:pt x="716520" y="2712607"/>
                  <a:pt x="729673" y="2761672"/>
                  <a:pt x="729673" y="2761672"/>
                </a:cubicBezTo>
                <a:cubicBezTo>
                  <a:pt x="732752" y="2789381"/>
                  <a:pt x="734966" y="2817200"/>
                  <a:pt x="738909" y="2844800"/>
                </a:cubicBezTo>
                <a:cubicBezTo>
                  <a:pt x="741129" y="2860341"/>
                  <a:pt x="746199" y="2875404"/>
                  <a:pt x="748146" y="2890982"/>
                </a:cubicBezTo>
                <a:cubicBezTo>
                  <a:pt x="752364" y="2924726"/>
                  <a:pt x="753627" y="2958784"/>
                  <a:pt x="757382" y="2992582"/>
                </a:cubicBezTo>
                <a:cubicBezTo>
                  <a:pt x="759786" y="3014219"/>
                  <a:pt x="763040" y="3035762"/>
                  <a:pt x="766619" y="3057236"/>
                </a:cubicBezTo>
                <a:cubicBezTo>
                  <a:pt x="769200" y="3072721"/>
                  <a:pt x="773780" y="3087857"/>
                  <a:pt x="775855" y="3103418"/>
                </a:cubicBezTo>
                <a:cubicBezTo>
                  <a:pt x="789486" y="3205653"/>
                  <a:pt x="783348" y="3219035"/>
                  <a:pt x="794328" y="3334327"/>
                </a:cubicBezTo>
                <a:cubicBezTo>
                  <a:pt x="801558" y="3410237"/>
                  <a:pt x="801797" y="3366174"/>
                  <a:pt x="812800" y="3426691"/>
                </a:cubicBezTo>
                <a:cubicBezTo>
                  <a:pt x="816694" y="3448110"/>
                  <a:pt x="818143" y="3469926"/>
                  <a:pt x="822037" y="3491345"/>
                </a:cubicBezTo>
                <a:cubicBezTo>
                  <a:pt x="824308" y="3503835"/>
                  <a:pt x="829002" y="3515801"/>
                  <a:pt x="831273" y="3528291"/>
                </a:cubicBezTo>
                <a:cubicBezTo>
                  <a:pt x="837074" y="3560195"/>
                  <a:pt x="845728" y="3636701"/>
                  <a:pt x="849746" y="3666836"/>
                </a:cubicBezTo>
                <a:cubicBezTo>
                  <a:pt x="852623" y="3688415"/>
                  <a:pt x="855088" y="3710072"/>
                  <a:pt x="858982" y="3731491"/>
                </a:cubicBezTo>
                <a:cubicBezTo>
                  <a:pt x="861253" y="3743980"/>
                  <a:pt x="865140" y="3756121"/>
                  <a:pt x="868219" y="3768436"/>
                </a:cubicBezTo>
                <a:cubicBezTo>
                  <a:pt x="828195" y="3771515"/>
                  <a:pt x="788068" y="3773470"/>
                  <a:pt x="748146" y="3777672"/>
                </a:cubicBezTo>
                <a:cubicBezTo>
                  <a:pt x="729521" y="3779633"/>
                  <a:pt x="711444" y="3786241"/>
                  <a:pt x="692728" y="3786909"/>
                </a:cubicBezTo>
                <a:cubicBezTo>
                  <a:pt x="625038" y="3789327"/>
                  <a:pt x="557261" y="3786909"/>
                  <a:pt x="489528" y="378690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665948" y="2312763"/>
            <a:ext cx="655782" cy="3821662"/>
          </a:xfrm>
          <a:custGeom>
            <a:avLst/>
            <a:gdLst>
              <a:gd name="connsiteX0" fmla="*/ 323273 w 655782"/>
              <a:gd name="connsiteY0" fmla="*/ 19419 h 3821662"/>
              <a:gd name="connsiteX1" fmla="*/ 101600 w 655782"/>
              <a:gd name="connsiteY1" fmla="*/ 10182 h 3821662"/>
              <a:gd name="connsiteX2" fmla="*/ 0 w 655782"/>
              <a:gd name="connsiteY2" fmla="*/ 10182 h 3821662"/>
              <a:gd name="connsiteX3" fmla="*/ 18473 w 655782"/>
              <a:gd name="connsiteY3" fmla="*/ 444292 h 3821662"/>
              <a:gd name="connsiteX4" fmla="*/ 27709 w 655782"/>
              <a:gd name="connsiteY4" fmla="*/ 527419 h 3821662"/>
              <a:gd name="connsiteX5" fmla="*/ 36946 w 655782"/>
              <a:gd name="connsiteY5" fmla="*/ 629019 h 3821662"/>
              <a:gd name="connsiteX6" fmla="*/ 55418 w 655782"/>
              <a:gd name="connsiteY6" fmla="*/ 832219 h 3821662"/>
              <a:gd name="connsiteX7" fmla="*/ 64655 w 655782"/>
              <a:gd name="connsiteY7" fmla="*/ 1053892 h 3821662"/>
              <a:gd name="connsiteX8" fmla="*/ 73891 w 655782"/>
              <a:gd name="connsiteY8" fmla="*/ 1118546 h 3821662"/>
              <a:gd name="connsiteX9" fmla="*/ 92364 w 655782"/>
              <a:gd name="connsiteY9" fmla="*/ 1247855 h 3821662"/>
              <a:gd name="connsiteX10" fmla="*/ 101600 w 655782"/>
              <a:gd name="connsiteY10" fmla="*/ 1404873 h 3821662"/>
              <a:gd name="connsiteX11" fmla="*/ 120073 w 655782"/>
              <a:gd name="connsiteY11" fmla="*/ 1543419 h 3821662"/>
              <a:gd name="connsiteX12" fmla="*/ 138546 w 655782"/>
              <a:gd name="connsiteY12" fmla="*/ 1765092 h 3821662"/>
              <a:gd name="connsiteX13" fmla="*/ 157018 w 655782"/>
              <a:gd name="connsiteY13" fmla="*/ 2032946 h 3821662"/>
              <a:gd name="connsiteX14" fmla="*/ 184728 w 655782"/>
              <a:gd name="connsiteY14" fmla="*/ 2217673 h 3821662"/>
              <a:gd name="connsiteX15" fmla="*/ 193964 w 655782"/>
              <a:gd name="connsiteY15" fmla="*/ 2328510 h 3821662"/>
              <a:gd name="connsiteX16" fmla="*/ 212437 w 655782"/>
              <a:gd name="connsiteY16" fmla="*/ 2402401 h 3821662"/>
              <a:gd name="connsiteX17" fmla="*/ 212437 w 655782"/>
              <a:gd name="connsiteY17" fmla="*/ 3150546 h 3821662"/>
              <a:gd name="connsiteX18" fmla="*/ 221673 w 655782"/>
              <a:gd name="connsiteY18" fmla="*/ 3769382 h 3821662"/>
              <a:gd name="connsiteX19" fmla="*/ 655782 w 655782"/>
              <a:gd name="connsiteY19" fmla="*/ 3769382 h 3821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5782" h="3821662">
                <a:moveTo>
                  <a:pt x="323273" y="19419"/>
                </a:moveTo>
                <a:cubicBezTo>
                  <a:pt x="249382" y="16340"/>
                  <a:pt x="175380" y="15270"/>
                  <a:pt x="101600" y="10182"/>
                </a:cubicBezTo>
                <a:cubicBezTo>
                  <a:pt x="1162" y="3255"/>
                  <a:pt x="113719" y="-8771"/>
                  <a:pt x="0" y="10182"/>
                </a:cubicBezTo>
                <a:cubicBezTo>
                  <a:pt x="4517" y="141164"/>
                  <a:pt x="8403" y="308336"/>
                  <a:pt x="18473" y="444292"/>
                </a:cubicBezTo>
                <a:cubicBezTo>
                  <a:pt x="20532" y="472095"/>
                  <a:pt x="24935" y="499678"/>
                  <a:pt x="27709" y="527419"/>
                </a:cubicBezTo>
                <a:cubicBezTo>
                  <a:pt x="31093" y="561257"/>
                  <a:pt x="34338" y="595113"/>
                  <a:pt x="36946" y="629019"/>
                </a:cubicBezTo>
                <a:cubicBezTo>
                  <a:pt x="51193" y="814229"/>
                  <a:pt x="37961" y="710013"/>
                  <a:pt x="55418" y="832219"/>
                </a:cubicBezTo>
                <a:cubicBezTo>
                  <a:pt x="58497" y="906110"/>
                  <a:pt x="59894" y="980090"/>
                  <a:pt x="64655" y="1053892"/>
                </a:cubicBezTo>
                <a:cubicBezTo>
                  <a:pt x="66057" y="1075617"/>
                  <a:pt x="71014" y="1096967"/>
                  <a:pt x="73891" y="1118546"/>
                </a:cubicBezTo>
                <a:cubicBezTo>
                  <a:pt x="89302" y="1234127"/>
                  <a:pt x="76142" y="1150519"/>
                  <a:pt x="92364" y="1247855"/>
                </a:cubicBezTo>
                <a:cubicBezTo>
                  <a:pt x="95443" y="1300194"/>
                  <a:pt x="97993" y="1352567"/>
                  <a:pt x="101600" y="1404873"/>
                </a:cubicBezTo>
                <a:cubicBezTo>
                  <a:pt x="109461" y="1518859"/>
                  <a:pt x="99687" y="1482260"/>
                  <a:pt x="120073" y="1543419"/>
                </a:cubicBezTo>
                <a:cubicBezTo>
                  <a:pt x="131747" y="1648489"/>
                  <a:pt x="131892" y="1638669"/>
                  <a:pt x="138546" y="1765092"/>
                </a:cubicBezTo>
                <a:cubicBezTo>
                  <a:pt x="161076" y="2193155"/>
                  <a:pt x="132832" y="1855585"/>
                  <a:pt x="157018" y="2032946"/>
                </a:cubicBezTo>
                <a:cubicBezTo>
                  <a:pt x="181074" y="2209356"/>
                  <a:pt x="162425" y="2128467"/>
                  <a:pt x="184728" y="2217673"/>
                </a:cubicBezTo>
                <a:cubicBezTo>
                  <a:pt x="187807" y="2254619"/>
                  <a:pt x="188465" y="2291846"/>
                  <a:pt x="193964" y="2328510"/>
                </a:cubicBezTo>
                <a:cubicBezTo>
                  <a:pt x="197730" y="2353618"/>
                  <a:pt x="212437" y="2402401"/>
                  <a:pt x="212437" y="2402401"/>
                </a:cubicBezTo>
                <a:cubicBezTo>
                  <a:pt x="244794" y="2725984"/>
                  <a:pt x="212437" y="2367105"/>
                  <a:pt x="212437" y="3150546"/>
                </a:cubicBezTo>
                <a:cubicBezTo>
                  <a:pt x="212437" y="3356848"/>
                  <a:pt x="101526" y="3601677"/>
                  <a:pt x="221673" y="3769382"/>
                </a:cubicBezTo>
                <a:cubicBezTo>
                  <a:pt x="305946" y="3887013"/>
                  <a:pt x="511079" y="3769382"/>
                  <a:pt x="655782" y="376938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00627" y="1543322"/>
            <a:ext cx="4780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X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967303" y="1725835"/>
            <a:ext cx="1928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Features (n)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285605" y="3847207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Samples (m)</a:t>
            </a:r>
            <a:endParaRPr lang="en-US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Unsupervised Learning?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05684" y="2249055"/>
            <a:ext cx="574842" cy="38853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43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172305" y="2279291"/>
            <a:ext cx="868219" cy="3787983"/>
          </a:xfrm>
          <a:custGeom>
            <a:avLst/>
            <a:gdLst>
              <a:gd name="connsiteX0" fmla="*/ 0 w 868219"/>
              <a:gd name="connsiteY0" fmla="*/ 36945 h 3787983"/>
              <a:gd name="connsiteX1" fmla="*/ 46182 w 868219"/>
              <a:gd name="connsiteY1" fmla="*/ 27709 h 3787983"/>
              <a:gd name="connsiteX2" fmla="*/ 323273 w 868219"/>
              <a:gd name="connsiteY2" fmla="*/ 9236 h 3787983"/>
              <a:gd name="connsiteX3" fmla="*/ 387928 w 868219"/>
              <a:gd name="connsiteY3" fmla="*/ 0 h 3787983"/>
              <a:gd name="connsiteX4" fmla="*/ 415637 w 868219"/>
              <a:gd name="connsiteY4" fmla="*/ 9236 h 3787983"/>
              <a:gd name="connsiteX5" fmla="*/ 434109 w 868219"/>
              <a:gd name="connsiteY5" fmla="*/ 64654 h 3787983"/>
              <a:gd name="connsiteX6" fmla="*/ 452582 w 868219"/>
              <a:gd name="connsiteY6" fmla="*/ 129309 h 3787983"/>
              <a:gd name="connsiteX7" fmla="*/ 461819 w 868219"/>
              <a:gd name="connsiteY7" fmla="*/ 203200 h 3787983"/>
              <a:gd name="connsiteX8" fmla="*/ 480291 w 868219"/>
              <a:gd name="connsiteY8" fmla="*/ 314036 h 3787983"/>
              <a:gd name="connsiteX9" fmla="*/ 489528 w 868219"/>
              <a:gd name="connsiteY9" fmla="*/ 471054 h 3787983"/>
              <a:gd name="connsiteX10" fmla="*/ 498764 w 868219"/>
              <a:gd name="connsiteY10" fmla="*/ 544945 h 3787983"/>
              <a:gd name="connsiteX11" fmla="*/ 517237 w 868219"/>
              <a:gd name="connsiteY11" fmla="*/ 757382 h 3787983"/>
              <a:gd name="connsiteX12" fmla="*/ 535709 w 868219"/>
              <a:gd name="connsiteY12" fmla="*/ 1062182 h 3787983"/>
              <a:gd name="connsiteX13" fmla="*/ 554182 w 868219"/>
              <a:gd name="connsiteY13" fmla="*/ 1219200 h 3787983"/>
              <a:gd name="connsiteX14" fmla="*/ 563419 w 868219"/>
              <a:gd name="connsiteY14" fmla="*/ 1376218 h 3787983"/>
              <a:gd name="connsiteX15" fmla="*/ 581891 w 868219"/>
              <a:gd name="connsiteY15" fmla="*/ 1616363 h 3787983"/>
              <a:gd name="connsiteX16" fmla="*/ 591128 w 868219"/>
              <a:gd name="connsiteY16" fmla="*/ 1847272 h 3787983"/>
              <a:gd name="connsiteX17" fmla="*/ 618837 w 868219"/>
              <a:gd name="connsiteY17" fmla="*/ 2096654 h 3787983"/>
              <a:gd name="connsiteX18" fmla="*/ 628073 w 868219"/>
              <a:gd name="connsiteY18" fmla="*/ 2189018 h 3787983"/>
              <a:gd name="connsiteX19" fmla="*/ 637309 w 868219"/>
              <a:gd name="connsiteY19" fmla="*/ 2235200 h 3787983"/>
              <a:gd name="connsiteX20" fmla="*/ 646546 w 868219"/>
              <a:gd name="connsiteY20" fmla="*/ 2318327 h 3787983"/>
              <a:gd name="connsiteX21" fmla="*/ 665019 w 868219"/>
              <a:gd name="connsiteY21" fmla="*/ 2438400 h 3787983"/>
              <a:gd name="connsiteX22" fmla="*/ 683491 w 868219"/>
              <a:gd name="connsiteY22" fmla="*/ 2558472 h 3787983"/>
              <a:gd name="connsiteX23" fmla="*/ 692728 w 868219"/>
              <a:gd name="connsiteY23" fmla="*/ 2586182 h 3787983"/>
              <a:gd name="connsiteX24" fmla="*/ 701964 w 868219"/>
              <a:gd name="connsiteY24" fmla="*/ 2632363 h 3787983"/>
              <a:gd name="connsiteX25" fmla="*/ 711200 w 868219"/>
              <a:gd name="connsiteY25" fmla="*/ 2687782 h 3787983"/>
              <a:gd name="connsiteX26" fmla="*/ 729673 w 868219"/>
              <a:gd name="connsiteY26" fmla="*/ 2761672 h 3787983"/>
              <a:gd name="connsiteX27" fmla="*/ 738909 w 868219"/>
              <a:gd name="connsiteY27" fmla="*/ 2844800 h 3787983"/>
              <a:gd name="connsiteX28" fmla="*/ 748146 w 868219"/>
              <a:gd name="connsiteY28" fmla="*/ 2890982 h 3787983"/>
              <a:gd name="connsiteX29" fmla="*/ 757382 w 868219"/>
              <a:gd name="connsiteY29" fmla="*/ 2992582 h 3787983"/>
              <a:gd name="connsiteX30" fmla="*/ 766619 w 868219"/>
              <a:gd name="connsiteY30" fmla="*/ 3057236 h 3787983"/>
              <a:gd name="connsiteX31" fmla="*/ 775855 w 868219"/>
              <a:gd name="connsiteY31" fmla="*/ 3103418 h 3787983"/>
              <a:gd name="connsiteX32" fmla="*/ 794328 w 868219"/>
              <a:gd name="connsiteY32" fmla="*/ 3334327 h 3787983"/>
              <a:gd name="connsiteX33" fmla="*/ 812800 w 868219"/>
              <a:gd name="connsiteY33" fmla="*/ 3426691 h 3787983"/>
              <a:gd name="connsiteX34" fmla="*/ 822037 w 868219"/>
              <a:gd name="connsiteY34" fmla="*/ 3491345 h 3787983"/>
              <a:gd name="connsiteX35" fmla="*/ 831273 w 868219"/>
              <a:gd name="connsiteY35" fmla="*/ 3528291 h 3787983"/>
              <a:gd name="connsiteX36" fmla="*/ 849746 w 868219"/>
              <a:gd name="connsiteY36" fmla="*/ 3666836 h 3787983"/>
              <a:gd name="connsiteX37" fmla="*/ 858982 w 868219"/>
              <a:gd name="connsiteY37" fmla="*/ 3731491 h 3787983"/>
              <a:gd name="connsiteX38" fmla="*/ 868219 w 868219"/>
              <a:gd name="connsiteY38" fmla="*/ 3768436 h 3787983"/>
              <a:gd name="connsiteX39" fmla="*/ 748146 w 868219"/>
              <a:gd name="connsiteY39" fmla="*/ 3777672 h 3787983"/>
              <a:gd name="connsiteX40" fmla="*/ 692728 w 868219"/>
              <a:gd name="connsiteY40" fmla="*/ 3786909 h 3787983"/>
              <a:gd name="connsiteX41" fmla="*/ 489528 w 868219"/>
              <a:gd name="connsiteY41" fmla="*/ 3786909 h 378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8219" h="3787983">
                <a:moveTo>
                  <a:pt x="0" y="36945"/>
                </a:moveTo>
                <a:cubicBezTo>
                  <a:pt x="15394" y="33866"/>
                  <a:pt x="30579" y="29443"/>
                  <a:pt x="46182" y="27709"/>
                </a:cubicBezTo>
                <a:cubicBezTo>
                  <a:pt x="105861" y="21078"/>
                  <a:pt x="273338" y="12173"/>
                  <a:pt x="323273" y="9236"/>
                </a:cubicBezTo>
                <a:cubicBezTo>
                  <a:pt x="344825" y="6157"/>
                  <a:pt x="366158" y="0"/>
                  <a:pt x="387928" y="0"/>
                </a:cubicBezTo>
                <a:cubicBezTo>
                  <a:pt x="397664" y="0"/>
                  <a:pt x="409978" y="1314"/>
                  <a:pt x="415637" y="9236"/>
                </a:cubicBezTo>
                <a:cubicBezTo>
                  <a:pt x="426955" y="25081"/>
                  <a:pt x="429386" y="45764"/>
                  <a:pt x="434109" y="64654"/>
                </a:cubicBezTo>
                <a:cubicBezTo>
                  <a:pt x="445707" y="111045"/>
                  <a:pt x="439332" y="89557"/>
                  <a:pt x="452582" y="129309"/>
                </a:cubicBezTo>
                <a:cubicBezTo>
                  <a:pt x="455661" y="153939"/>
                  <a:pt x="458137" y="178653"/>
                  <a:pt x="461819" y="203200"/>
                </a:cubicBezTo>
                <a:cubicBezTo>
                  <a:pt x="467375" y="240241"/>
                  <a:pt x="480291" y="314036"/>
                  <a:pt x="480291" y="314036"/>
                </a:cubicBezTo>
                <a:cubicBezTo>
                  <a:pt x="483370" y="366375"/>
                  <a:pt x="485347" y="418791"/>
                  <a:pt x="489528" y="471054"/>
                </a:cubicBezTo>
                <a:cubicBezTo>
                  <a:pt x="491507" y="495797"/>
                  <a:pt x="496373" y="520238"/>
                  <a:pt x="498764" y="544945"/>
                </a:cubicBezTo>
                <a:cubicBezTo>
                  <a:pt x="505611" y="615694"/>
                  <a:pt x="512937" y="686433"/>
                  <a:pt x="517237" y="757382"/>
                </a:cubicBezTo>
                <a:cubicBezTo>
                  <a:pt x="523394" y="858982"/>
                  <a:pt x="524468" y="961018"/>
                  <a:pt x="535709" y="1062182"/>
                </a:cubicBezTo>
                <a:cubicBezTo>
                  <a:pt x="547687" y="1169979"/>
                  <a:pt x="541488" y="1117645"/>
                  <a:pt x="554182" y="1219200"/>
                </a:cubicBezTo>
                <a:cubicBezTo>
                  <a:pt x="557261" y="1271539"/>
                  <a:pt x="560663" y="1323861"/>
                  <a:pt x="563419" y="1376218"/>
                </a:cubicBezTo>
                <a:cubicBezTo>
                  <a:pt x="574829" y="1592998"/>
                  <a:pt x="559615" y="1504981"/>
                  <a:pt x="581891" y="1616363"/>
                </a:cubicBezTo>
                <a:cubicBezTo>
                  <a:pt x="584970" y="1693333"/>
                  <a:pt x="586323" y="1770391"/>
                  <a:pt x="591128" y="1847272"/>
                </a:cubicBezTo>
                <a:cubicBezTo>
                  <a:pt x="603361" y="2043004"/>
                  <a:pt x="593670" y="1995994"/>
                  <a:pt x="618837" y="2096654"/>
                </a:cubicBezTo>
                <a:cubicBezTo>
                  <a:pt x="621916" y="2127442"/>
                  <a:pt x="623984" y="2158348"/>
                  <a:pt x="628073" y="2189018"/>
                </a:cubicBezTo>
                <a:cubicBezTo>
                  <a:pt x="630148" y="2204579"/>
                  <a:pt x="635089" y="2219659"/>
                  <a:pt x="637309" y="2235200"/>
                </a:cubicBezTo>
                <a:cubicBezTo>
                  <a:pt x="641252" y="2262799"/>
                  <a:pt x="643627" y="2290601"/>
                  <a:pt x="646546" y="2318327"/>
                </a:cubicBezTo>
                <a:cubicBezTo>
                  <a:pt x="657537" y="2422736"/>
                  <a:pt x="645750" y="2380596"/>
                  <a:pt x="665019" y="2438400"/>
                </a:cubicBezTo>
                <a:cubicBezTo>
                  <a:pt x="667965" y="2459020"/>
                  <a:pt x="678366" y="2535408"/>
                  <a:pt x="683491" y="2558472"/>
                </a:cubicBezTo>
                <a:cubicBezTo>
                  <a:pt x="685603" y="2567976"/>
                  <a:pt x="690367" y="2576736"/>
                  <a:pt x="692728" y="2586182"/>
                </a:cubicBezTo>
                <a:cubicBezTo>
                  <a:pt x="696535" y="2601412"/>
                  <a:pt x="699156" y="2616918"/>
                  <a:pt x="701964" y="2632363"/>
                </a:cubicBezTo>
                <a:cubicBezTo>
                  <a:pt x="705314" y="2650789"/>
                  <a:pt x="707276" y="2669470"/>
                  <a:pt x="711200" y="2687782"/>
                </a:cubicBezTo>
                <a:cubicBezTo>
                  <a:pt x="716520" y="2712607"/>
                  <a:pt x="729673" y="2761672"/>
                  <a:pt x="729673" y="2761672"/>
                </a:cubicBezTo>
                <a:cubicBezTo>
                  <a:pt x="732752" y="2789381"/>
                  <a:pt x="734966" y="2817200"/>
                  <a:pt x="738909" y="2844800"/>
                </a:cubicBezTo>
                <a:cubicBezTo>
                  <a:pt x="741129" y="2860341"/>
                  <a:pt x="746199" y="2875404"/>
                  <a:pt x="748146" y="2890982"/>
                </a:cubicBezTo>
                <a:cubicBezTo>
                  <a:pt x="752364" y="2924726"/>
                  <a:pt x="753627" y="2958784"/>
                  <a:pt x="757382" y="2992582"/>
                </a:cubicBezTo>
                <a:cubicBezTo>
                  <a:pt x="759786" y="3014219"/>
                  <a:pt x="763040" y="3035762"/>
                  <a:pt x="766619" y="3057236"/>
                </a:cubicBezTo>
                <a:cubicBezTo>
                  <a:pt x="769200" y="3072721"/>
                  <a:pt x="773780" y="3087857"/>
                  <a:pt x="775855" y="3103418"/>
                </a:cubicBezTo>
                <a:cubicBezTo>
                  <a:pt x="789486" y="3205653"/>
                  <a:pt x="783348" y="3219035"/>
                  <a:pt x="794328" y="3334327"/>
                </a:cubicBezTo>
                <a:cubicBezTo>
                  <a:pt x="801558" y="3410237"/>
                  <a:pt x="801797" y="3366174"/>
                  <a:pt x="812800" y="3426691"/>
                </a:cubicBezTo>
                <a:cubicBezTo>
                  <a:pt x="816694" y="3448110"/>
                  <a:pt x="818143" y="3469926"/>
                  <a:pt x="822037" y="3491345"/>
                </a:cubicBezTo>
                <a:cubicBezTo>
                  <a:pt x="824308" y="3503835"/>
                  <a:pt x="829002" y="3515801"/>
                  <a:pt x="831273" y="3528291"/>
                </a:cubicBezTo>
                <a:cubicBezTo>
                  <a:pt x="837074" y="3560195"/>
                  <a:pt x="845728" y="3636701"/>
                  <a:pt x="849746" y="3666836"/>
                </a:cubicBezTo>
                <a:cubicBezTo>
                  <a:pt x="852623" y="3688415"/>
                  <a:pt x="855088" y="3710072"/>
                  <a:pt x="858982" y="3731491"/>
                </a:cubicBezTo>
                <a:cubicBezTo>
                  <a:pt x="861253" y="3743980"/>
                  <a:pt x="865140" y="3756121"/>
                  <a:pt x="868219" y="3768436"/>
                </a:cubicBezTo>
                <a:cubicBezTo>
                  <a:pt x="828195" y="3771515"/>
                  <a:pt x="788068" y="3773470"/>
                  <a:pt x="748146" y="3777672"/>
                </a:cubicBezTo>
                <a:cubicBezTo>
                  <a:pt x="729521" y="3779633"/>
                  <a:pt x="711444" y="3786241"/>
                  <a:pt x="692728" y="3786909"/>
                </a:cubicBezTo>
                <a:cubicBezTo>
                  <a:pt x="625038" y="3789327"/>
                  <a:pt x="557261" y="3786909"/>
                  <a:pt x="489528" y="378690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665948" y="2312763"/>
            <a:ext cx="655782" cy="3821662"/>
          </a:xfrm>
          <a:custGeom>
            <a:avLst/>
            <a:gdLst>
              <a:gd name="connsiteX0" fmla="*/ 323273 w 655782"/>
              <a:gd name="connsiteY0" fmla="*/ 19419 h 3821662"/>
              <a:gd name="connsiteX1" fmla="*/ 101600 w 655782"/>
              <a:gd name="connsiteY1" fmla="*/ 10182 h 3821662"/>
              <a:gd name="connsiteX2" fmla="*/ 0 w 655782"/>
              <a:gd name="connsiteY2" fmla="*/ 10182 h 3821662"/>
              <a:gd name="connsiteX3" fmla="*/ 18473 w 655782"/>
              <a:gd name="connsiteY3" fmla="*/ 444292 h 3821662"/>
              <a:gd name="connsiteX4" fmla="*/ 27709 w 655782"/>
              <a:gd name="connsiteY4" fmla="*/ 527419 h 3821662"/>
              <a:gd name="connsiteX5" fmla="*/ 36946 w 655782"/>
              <a:gd name="connsiteY5" fmla="*/ 629019 h 3821662"/>
              <a:gd name="connsiteX6" fmla="*/ 55418 w 655782"/>
              <a:gd name="connsiteY6" fmla="*/ 832219 h 3821662"/>
              <a:gd name="connsiteX7" fmla="*/ 64655 w 655782"/>
              <a:gd name="connsiteY7" fmla="*/ 1053892 h 3821662"/>
              <a:gd name="connsiteX8" fmla="*/ 73891 w 655782"/>
              <a:gd name="connsiteY8" fmla="*/ 1118546 h 3821662"/>
              <a:gd name="connsiteX9" fmla="*/ 92364 w 655782"/>
              <a:gd name="connsiteY9" fmla="*/ 1247855 h 3821662"/>
              <a:gd name="connsiteX10" fmla="*/ 101600 w 655782"/>
              <a:gd name="connsiteY10" fmla="*/ 1404873 h 3821662"/>
              <a:gd name="connsiteX11" fmla="*/ 120073 w 655782"/>
              <a:gd name="connsiteY11" fmla="*/ 1543419 h 3821662"/>
              <a:gd name="connsiteX12" fmla="*/ 138546 w 655782"/>
              <a:gd name="connsiteY12" fmla="*/ 1765092 h 3821662"/>
              <a:gd name="connsiteX13" fmla="*/ 157018 w 655782"/>
              <a:gd name="connsiteY13" fmla="*/ 2032946 h 3821662"/>
              <a:gd name="connsiteX14" fmla="*/ 184728 w 655782"/>
              <a:gd name="connsiteY14" fmla="*/ 2217673 h 3821662"/>
              <a:gd name="connsiteX15" fmla="*/ 193964 w 655782"/>
              <a:gd name="connsiteY15" fmla="*/ 2328510 h 3821662"/>
              <a:gd name="connsiteX16" fmla="*/ 212437 w 655782"/>
              <a:gd name="connsiteY16" fmla="*/ 2402401 h 3821662"/>
              <a:gd name="connsiteX17" fmla="*/ 212437 w 655782"/>
              <a:gd name="connsiteY17" fmla="*/ 3150546 h 3821662"/>
              <a:gd name="connsiteX18" fmla="*/ 221673 w 655782"/>
              <a:gd name="connsiteY18" fmla="*/ 3769382 h 3821662"/>
              <a:gd name="connsiteX19" fmla="*/ 655782 w 655782"/>
              <a:gd name="connsiteY19" fmla="*/ 3769382 h 3821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5782" h="3821662">
                <a:moveTo>
                  <a:pt x="323273" y="19419"/>
                </a:moveTo>
                <a:cubicBezTo>
                  <a:pt x="249382" y="16340"/>
                  <a:pt x="175380" y="15270"/>
                  <a:pt x="101600" y="10182"/>
                </a:cubicBezTo>
                <a:cubicBezTo>
                  <a:pt x="1162" y="3255"/>
                  <a:pt x="113719" y="-8771"/>
                  <a:pt x="0" y="10182"/>
                </a:cubicBezTo>
                <a:cubicBezTo>
                  <a:pt x="4517" y="141164"/>
                  <a:pt x="8403" y="308336"/>
                  <a:pt x="18473" y="444292"/>
                </a:cubicBezTo>
                <a:cubicBezTo>
                  <a:pt x="20532" y="472095"/>
                  <a:pt x="24935" y="499678"/>
                  <a:pt x="27709" y="527419"/>
                </a:cubicBezTo>
                <a:cubicBezTo>
                  <a:pt x="31093" y="561257"/>
                  <a:pt x="34338" y="595113"/>
                  <a:pt x="36946" y="629019"/>
                </a:cubicBezTo>
                <a:cubicBezTo>
                  <a:pt x="51193" y="814229"/>
                  <a:pt x="37961" y="710013"/>
                  <a:pt x="55418" y="832219"/>
                </a:cubicBezTo>
                <a:cubicBezTo>
                  <a:pt x="58497" y="906110"/>
                  <a:pt x="59894" y="980090"/>
                  <a:pt x="64655" y="1053892"/>
                </a:cubicBezTo>
                <a:cubicBezTo>
                  <a:pt x="66057" y="1075617"/>
                  <a:pt x="71014" y="1096967"/>
                  <a:pt x="73891" y="1118546"/>
                </a:cubicBezTo>
                <a:cubicBezTo>
                  <a:pt x="89302" y="1234127"/>
                  <a:pt x="76142" y="1150519"/>
                  <a:pt x="92364" y="1247855"/>
                </a:cubicBezTo>
                <a:cubicBezTo>
                  <a:pt x="95443" y="1300194"/>
                  <a:pt x="97993" y="1352567"/>
                  <a:pt x="101600" y="1404873"/>
                </a:cubicBezTo>
                <a:cubicBezTo>
                  <a:pt x="109461" y="1518859"/>
                  <a:pt x="99687" y="1482260"/>
                  <a:pt x="120073" y="1543419"/>
                </a:cubicBezTo>
                <a:cubicBezTo>
                  <a:pt x="131747" y="1648489"/>
                  <a:pt x="131892" y="1638669"/>
                  <a:pt x="138546" y="1765092"/>
                </a:cubicBezTo>
                <a:cubicBezTo>
                  <a:pt x="161076" y="2193155"/>
                  <a:pt x="132832" y="1855585"/>
                  <a:pt x="157018" y="2032946"/>
                </a:cubicBezTo>
                <a:cubicBezTo>
                  <a:pt x="181074" y="2209356"/>
                  <a:pt x="162425" y="2128467"/>
                  <a:pt x="184728" y="2217673"/>
                </a:cubicBezTo>
                <a:cubicBezTo>
                  <a:pt x="187807" y="2254619"/>
                  <a:pt x="188465" y="2291846"/>
                  <a:pt x="193964" y="2328510"/>
                </a:cubicBezTo>
                <a:cubicBezTo>
                  <a:pt x="197730" y="2353618"/>
                  <a:pt x="212437" y="2402401"/>
                  <a:pt x="212437" y="2402401"/>
                </a:cubicBezTo>
                <a:cubicBezTo>
                  <a:pt x="244794" y="2725984"/>
                  <a:pt x="212437" y="2367105"/>
                  <a:pt x="212437" y="3150546"/>
                </a:cubicBezTo>
                <a:cubicBezTo>
                  <a:pt x="212437" y="3356848"/>
                  <a:pt x="101526" y="3601677"/>
                  <a:pt x="221673" y="3769382"/>
                </a:cubicBezTo>
                <a:cubicBezTo>
                  <a:pt x="305946" y="3887013"/>
                  <a:pt x="511079" y="3769382"/>
                  <a:pt x="655782" y="376938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00627" y="1543322"/>
            <a:ext cx="4780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X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967303" y="1725835"/>
            <a:ext cx="1928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Features (n)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285605" y="3847207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Samples (m)</a:t>
            </a:r>
            <a:endParaRPr lang="en-US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Unsupervised Learning?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05684" y="2249055"/>
            <a:ext cx="574842" cy="38853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432926" y="2249055"/>
            <a:ext cx="574842" cy="38853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63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172305" y="2279291"/>
            <a:ext cx="868219" cy="3787983"/>
          </a:xfrm>
          <a:custGeom>
            <a:avLst/>
            <a:gdLst>
              <a:gd name="connsiteX0" fmla="*/ 0 w 868219"/>
              <a:gd name="connsiteY0" fmla="*/ 36945 h 3787983"/>
              <a:gd name="connsiteX1" fmla="*/ 46182 w 868219"/>
              <a:gd name="connsiteY1" fmla="*/ 27709 h 3787983"/>
              <a:gd name="connsiteX2" fmla="*/ 323273 w 868219"/>
              <a:gd name="connsiteY2" fmla="*/ 9236 h 3787983"/>
              <a:gd name="connsiteX3" fmla="*/ 387928 w 868219"/>
              <a:gd name="connsiteY3" fmla="*/ 0 h 3787983"/>
              <a:gd name="connsiteX4" fmla="*/ 415637 w 868219"/>
              <a:gd name="connsiteY4" fmla="*/ 9236 h 3787983"/>
              <a:gd name="connsiteX5" fmla="*/ 434109 w 868219"/>
              <a:gd name="connsiteY5" fmla="*/ 64654 h 3787983"/>
              <a:gd name="connsiteX6" fmla="*/ 452582 w 868219"/>
              <a:gd name="connsiteY6" fmla="*/ 129309 h 3787983"/>
              <a:gd name="connsiteX7" fmla="*/ 461819 w 868219"/>
              <a:gd name="connsiteY7" fmla="*/ 203200 h 3787983"/>
              <a:gd name="connsiteX8" fmla="*/ 480291 w 868219"/>
              <a:gd name="connsiteY8" fmla="*/ 314036 h 3787983"/>
              <a:gd name="connsiteX9" fmla="*/ 489528 w 868219"/>
              <a:gd name="connsiteY9" fmla="*/ 471054 h 3787983"/>
              <a:gd name="connsiteX10" fmla="*/ 498764 w 868219"/>
              <a:gd name="connsiteY10" fmla="*/ 544945 h 3787983"/>
              <a:gd name="connsiteX11" fmla="*/ 517237 w 868219"/>
              <a:gd name="connsiteY11" fmla="*/ 757382 h 3787983"/>
              <a:gd name="connsiteX12" fmla="*/ 535709 w 868219"/>
              <a:gd name="connsiteY12" fmla="*/ 1062182 h 3787983"/>
              <a:gd name="connsiteX13" fmla="*/ 554182 w 868219"/>
              <a:gd name="connsiteY13" fmla="*/ 1219200 h 3787983"/>
              <a:gd name="connsiteX14" fmla="*/ 563419 w 868219"/>
              <a:gd name="connsiteY14" fmla="*/ 1376218 h 3787983"/>
              <a:gd name="connsiteX15" fmla="*/ 581891 w 868219"/>
              <a:gd name="connsiteY15" fmla="*/ 1616363 h 3787983"/>
              <a:gd name="connsiteX16" fmla="*/ 591128 w 868219"/>
              <a:gd name="connsiteY16" fmla="*/ 1847272 h 3787983"/>
              <a:gd name="connsiteX17" fmla="*/ 618837 w 868219"/>
              <a:gd name="connsiteY17" fmla="*/ 2096654 h 3787983"/>
              <a:gd name="connsiteX18" fmla="*/ 628073 w 868219"/>
              <a:gd name="connsiteY18" fmla="*/ 2189018 h 3787983"/>
              <a:gd name="connsiteX19" fmla="*/ 637309 w 868219"/>
              <a:gd name="connsiteY19" fmla="*/ 2235200 h 3787983"/>
              <a:gd name="connsiteX20" fmla="*/ 646546 w 868219"/>
              <a:gd name="connsiteY20" fmla="*/ 2318327 h 3787983"/>
              <a:gd name="connsiteX21" fmla="*/ 665019 w 868219"/>
              <a:gd name="connsiteY21" fmla="*/ 2438400 h 3787983"/>
              <a:gd name="connsiteX22" fmla="*/ 683491 w 868219"/>
              <a:gd name="connsiteY22" fmla="*/ 2558472 h 3787983"/>
              <a:gd name="connsiteX23" fmla="*/ 692728 w 868219"/>
              <a:gd name="connsiteY23" fmla="*/ 2586182 h 3787983"/>
              <a:gd name="connsiteX24" fmla="*/ 701964 w 868219"/>
              <a:gd name="connsiteY24" fmla="*/ 2632363 h 3787983"/>
              <a:gd name="connsiteX25" fmla="*/ 711200 w 868219"/>
              <a:gd name="connsiteY25" fmla="*/ 2687782 h 3787983"/>
              <a:gd name="connsiteX26" fmla="*/ 729673 w 868219"/>
              <a:gd name="connsiteY26" fmla="*/ 2761672 h 3787983"/>
              <a:gd name="connsiteX27" fmla="*/ 738909 w 868219"/>
              <a:gd name="connsiteY27" fmla="*/ 2844800 h 3787983"/>
              <a:gd name="connsiteX28" fmla="*/ 748146 w 868219"/>
              <a:gd name="connsiteY28" fmla="*/ 2890982 h 3787983"/>
              <a:gd name="connsiteX29" fmla="*/ 757382 w 868219"/>
              <a:gd name="connsiteY29" fmla="*/ 2992582 h 3787983"/>
              <a:gd name="connsiteX30" fmla="*/ 766619 w 868219"/>
              <a:gd name="connsiteY30" fmla="*/ 3057236 h 3787983"/>
              <a:gd name="connsiteX31" fmla="*/ 775855 w 868219"/>
              <a:gd name="connsiteY31" fmla="*/ 3103418 h 3787983"/>
              <a:gd name="connsiteX32" fmla="*/ 794328 w 868219"/>
              <a:gd name="connsiteY32" fmla="*/ 3334327 h 3787983"/>
              <a:gd name="connsiteX33" fmla="*/ 812800 w 868219"/>
              <a:gd name="connsiteY33" fmla="*/ 3426691 h 3787983"/>
              <a:gd name="connsiteX34" fmla="*/ 822037 w 868219"/>
              <a:gd name="connsiteY34" fmla="*/ 3491345 h 3787983"/>
              <a:gd name="connsiteX35" fmla="*/ 831273 w 868219"/>
              <a:gd name="connsiteY35" fmla="*/ 3528291 h 3787983"/>
              <a:gd name="connsiteX36" fmla="*/ 849746 w 868219"/>
              <a:gd name="connsiteY36" fmla="*/ 3666836 h 3787983"/>
              <a:gd name="connsiteX37" fmla="*/ 858982 w 868219"/>
              <a:gd name="connsiteY37" fmla="*/ 3731491 h 3787983"/>
              <a:gd name="connsiteX38" fmla="*/ 868219 w 868219"/>
              <a:gd name="connsiteY38" fmla="*/ 3768436 h 3787983"/>
              <a:gd name="connsiteX39" fmla="*/ 748146 w 868219"/>
              <a:gd name="connsiteY39" fmla="*/ 3777672 h 3787983"/>
              <a:gd name="connsiteX40" fmla="*/ 692728 w 868219"/>
              <a:gd name="connsiteY40" fmla="*/ 3786909 h 3787983"/>
              <a:gd name="connsiteX41" fmla="*/ 489528 w 868219"/>
              <a:gd name="connsiteY41" fmla="*/ 3786909 h 378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8219" h="3787983">
                <a:moveTo>
                  <a:pt x="0" y="36945"/>
                </a:moveTo>
                <a:cubicBezTo>
                  <a:pt x="15394" y="33866"/>
                  <a:pt x="30579" y="29443"/>
                  <a:pt x="46182" y="27709"/>
                </a:cubicBezTo>
                <a:cubicBezTo>
                  <a:pt x="105861" y="21078"/>
                  <a:pt x="273338" y="12173"/>
                  <a:pt x="323273" y="9236"/>
                </a:cubicBezTo>
                <a:cubicBezTo>
                  <a:pt x="344825" y="6157"/>
                  <a:pt x="366158" y="0"/>
                  <a:pt x="387928" y="0"/>
                </a:cubicBezTo>
                <a:cubicBezTo>
                  <a:pt x="397664" y="0"/>
                  <a:pt x="409978" y="1314"/>
                  <a:pt x="415637" y="9236"/>
                </a:cubicBezTo>
                <a:cubicBezTo>
                  <a:pt x="426955" y="25081"/>
                  <a:pt x="429386" y="45764"/>
                  <a:pt x="434109" y="64654"/>
                </a:cubicBezTo>
                <a:cubicBezTo>
                  <a:pt x="445707" y="111045"/>
                  <a:pt x="439332" y="89557"/>
                  <a:pt x="452582" y="129309"/>
                </a:cubicBezTo>
                <a:cubicBezTo>
                  <a:pt x="455661" y="153939"/>
                  <a:pt x="458137" y="178653"/>
                  <a:pt x="461819" y="203200"/>
                </a:cubicBezTo>
                <a:cubicBezTo>
                  <a:pt x="467375" y="240241"/>
                  <a:pt x="480291" y="314036"/>
                  <a:pt x="480291" y="314036"/>
                </a:cubicBezTo>
                <a:cubicBezTo>
                  <a:pt x="483370" y="366375"/>
                  <a:pt x="485347" y="418791"/>
                  <a:pt x="489528" y="471054"/>
                </a:cubicBezTo>
                <a:cubicBezTo>
                  <a:pt x="491507" y="495797"/>
                  <a:pt x="496373" y="520238"/>
                  <a:pt x="498764" y="544945"/>
                </a:cubicBezTo>
                <a:cubicBezTo>
                  <a:pt x="505611" y="615694"/>
                  <a:pt x="512937" y="686433"/>
                  <a:pt x="517237" y="757382"/>
                </a:cubicBezTo>
                <a:cubicBezTo>
                  <a:pt x="523394" y="858982"/>
                  <a:pt x="524468" y="961018"/>
                  <a:pt x="535709" y="1062182"/>
                </a:cubicBezTo>
                <a:cubicBezTo>
                  <a:pt x="547687" y="1169979"/>
                  <a:pt x="541488" y="1117645"/>
                  <a:pt x="554182" y="1219200"/>
                </a:cubicBezTo>
                <a:cubicBezTo>
                  <a:pt x="557261" y="1271539"/>
                  <a:pt x="560663" y="1323861"/>
                  <a:pt x="563419" y="1376218"/>
                </a:cubicBezTo>
                <a:cubicBezTo>
                  <a:pt x="574829" y="1592998"/>
                  <a:pt x="559615" y="1504981"/>
                  <a:pt x="581891" y="1616363"/>
                </a:cubicBezTo>
                <a:cubicBezTo>
                  <a:pt x="584970" y="1693333"/>
                  <a:pt x="586323" y="1770391"/>
                  <a:pt x="591128" y="1847272"/>
                </a:cubicBezTo>
                <a:cubicBezTo>
                  <a:pt x="603361" y="2043004"/>
                  <a:pt x="593670" y="1995994"/>
                  <a:pt x="618837" y="2096654"/>
                </a:cubicBezTo>
                <a:cubicBezTo>
                  <a:pt x="621916" y="2127442"/>
                  <a:pt x="623984" y="2158348"/>
                  <a:pt x="628073" y="2189018"/>
                </a:cubicBezTo>
                <a:cubicBezTo>
                  <a:pt x="630148" y="2204579"/>
                  <a:pt x="635089" y="2219659"/>
                  <a:pt x="637309" y="2235200"/>
                </a:cubicBezTo>
                <a:cubicBezTo>
                  <a:pt x="641252" y="2262799"/>
                  <a:pt x="643627" y="2290601"/>
                  <a:pt x="646546" y="2318327"/>
                </a:cubicBezTo>
                <a:cubicBezTo>
                  <a:pt x="657537" y="2422736"/>
                  <a:pt x="645750" y="2380596"/>
                  <a:pt x="665019" y="2438400"/>
                </a:cubicBezTo>
                <a:cubicBezTo>
                  <a:pt x="667965" y="2459020"/>
                  <a:pt x="678366" y="2535408"/>
                  <a:pt x="683491" y="2558472"/>
                </a:cubicBezTo>
                <a:cubicBezTo>
                  <a:pt x="685603" y="2567976"/>
                  <a:pt x="690367" y="2576736"/>
                  <a:pt x="692728" y="2586182"/>
                </a:cubicBezTo>
                <a:cubicBezTo>
                  <a:pt x="696535" y="2601412"/>
                  <a:pt x="699156" y="2616918"/>
                  <a:pt x="701964" y="2632363"/>
                </a:cubicBezTo>
                <a:cubicBezTo>
                  <a:pt x="705314" y="2650789"/>
                  <a:pt x="707276" y="2669470"/>
                  <a:pt x="711200" y="2687782"/>
                </a:cubicBezTo>
                <a:cubicBezTo>
                  <a:pt x="716520" y="2712607"/>
                  <a:pt x="729673" y="2761672"/>
                  <a:pt x="729673" y="2761672"/>
                </a:cubicBezTo>
                <a:cubicBezTo>
                  <a:pt x="732752" y="2789381"/>
                  <a:pt x="734966" y="2817200"/>
                  <a:pt x="738909" y="2844800"/>
                </a:cubicBezTo>
                <a:cubicBezTo>
                  <a:pt x="741129" y="2860341"/>
                  <a:pt x="746199" y="2875404"/>
                  <a:pt x="748146" y="2890982"/>
                </a:cubicBezTo>
                <a:cubicBezTo>
                  <a:pt x="752364" y="2924726"/>
                  <a:pt x="753627" y="2958784"/>
                  <a:pt x="757382" y="2992582"/>
                </a:cubicBezTo>
                <a:cubicBezTo>
                  <a:pt x="759786" y="3014219"/>
                  <a:pt x="763040" y="3035762"/>
                  <a:pt x="766619" y="3057236"/>
                </a:cubicBezTo>
                <a:cubicBezTo>
                  <a:pt x="769200" y="3072721"/>
                  <a:pt x="773780" y="3087857"/>
                  <a:pt x="775855" y="3103418"/>
                </a:cubicBezTo>
                <a:cubicBezTo>
                  <a:pt x="789486" y="3205653"/>
                  <a:pt x="783348" y="3219035"/>
                  <a:pt x="794328" y="3334327"/>
                </a:cubicBezTo>
                <a:cubicBezTo>
                  <a:pt x="801558" y="3410237"/>
                  <a:pt x="801797" y="3366174"/>
                  <a:pt x="812800" y="3426691"/>
                </a:cubicBezTo>
                <a:cubicBezTo>
                  <a:pt x="816694" y="3448110"/>
                  <a:pt x="818143" y="3469926"/>
                  <a:pt x="822037" y="3491345"/>
                </a:cubicBezTo>
                <a:cubicBezTo>
                  <a:pt x="824308" y="3503835"/>
                  <a:pt x="829002" y="3515801"/>
                  <a:pt x="831273" y="3528291"/>
                </a:cubicBezTo>
                <a:cubicBezTo>
                  <a:pt x="837074" y="3560195"/>
                  <a:pt x="845728" y="3636701"/>
                  <a:pt x="849746" y="3666836"/>
                </a:cubicBezTo>
                <a:cubicBezTo>
                  <a:pt x="852623" y="3688415"/>
                  <a:pt x="855088" y="3710072"/>
                  <a:pt x="858982" y="3731491"/>
                </a:cubicBezTo>
                <a:cubicBezTo>
                  <a:pt x="861253" y="3743980"/>
                  <a:pt x="865140" y="3756121"/>
                  <a:pt x="868219" y="3768436"/>
                </a:cubicBezTo>
                <a:cubicBezTo>
                  <a:pt x="828195" y="3771515"/>
                  <a:pt x="788068" y="3773470"/>
                  <a:pt x="748146" y="3777672"/>
                </a:cubicBezTo>
                <a:cubicBezTo>
                  <a:pt x="729521" y="3779633"/>
                  <a:pt x="711444" y="3786241"/>
                  <a:pt x="692728" y="3786909"/>
                </a:cubicBezTo>
                <a:cubicBezTo>
                  <a:pt x="625038" y="3789327"/>
                  <a:pt x="557261" y="3786909"/>
                  <a:pt x="489528" y="378690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665948" y="2312763"/>
            <a:ext cx="655782" cy="3821662"/>
          </a:xfrm>
          <a:custGeom>
            <a:avLst/>
            <a:gdLst>
              <a:gd name="connsiteX0" fmla="*/ 323273 w 655782"/>
              <a:gd name="connsiteY0" fmla="*/ 19419 h 3821662"/>
              <a:gd name="connsiteX1" fmla="*/ 101600 w 655782"/>
              <a:gd name="connsiteY1" fmla="*/ 10182 h 3821662"/>
              <a:gd name="connsiteX2" fmla="*/ 0 w 655782"/>
              <a:gd name="connsiteY2" fmla="*/ 10182 h 3821662"/>
              <a:gd name="connsiteX3" fmla="*/ 18473 w 655782"/>
              <a:gd name="connsiteY3" fmla="*/ 444292 h 3821662"/>
              <a:gd name="connsiteX4" fmla="*/ 27709 w 655782"/>
              <a:gd name="connsiteY4" fmla="*/ 527419 h 3821662"/>
              <a:gd name="connsiteX5" fmla="*/ 36946 w 655782"/>
              <a:gd name="connsiteY5" fmla="*/ 629019 h 3821662"/>
              <a:gd name="connsiteX6" fmla="*/ 55418 w 655782"/>
              <a:gd name="connsiteY6" fmla="*/ 832219 h 3821662"/>
              <a:gd name="connsiteX7" fmla="*/ 64655 w 655782"/>
              <a:gd name="connsiteY7" fmla="*/ 1053892 h 3821662"/>
              <a:gd name="connsiteX8" fmla="*/ 73891 w 655782"/>
              <a:gd name="connsiteY8" fmla="*/ 1118546 h 3821662"/>
              <a:gd name="connsiteX9" fmla="*/ 92364 w 655782"/>
              <a:gd name="connsiteY9" fmla="*/ 1247855 h 3821662"/>
              <a:gd name="connsiteX10" fmla="*/ 101600 w 655782"/>
              <a:gd name="connsiteY10" fmla="*/ 1404873 h 3821662"/>
              <a:gd name="connsiteX11" fmla="*/ 120073 w 655782"/>
              <a:gd name="connsiteY11" fmla="*/ 1543419 h 3821662"/>
              <a:gd name="connsiteX12" fmla="*/ 138546 w 655782"/>
              <a:gd name="connsiteY12" fmla="*/ 1765092 h 3821662"/>
              <a:gd name="connsiteX13" fmla="*/ 157018 w 655782"/>
              <a:gd name="connsiteY13" fmla="*/ 2032946 h 3821662"/>
              <a:gd name="connsiteX14" fmla="*/ 184728 w 655782"/>
              <a:gd name="connsiteY14" fmla="*/ 2217673 h 3821662"/>
              <a:gd name="connsiteX15" fmla="*/ 193964 w 655782"/>
              <a:gd name="connsiteY15" fmla="*/ 2328510 h 3821662"/>
              <a:gd name="connsiteX16" fmla="*/ 212437 w 655782"/>
              <a:gd name="connsiteY16" fmla="*/ 2402401 h 3821662"/>
              <a:gd name="connsiteX17" fmla="*/ 212437 w 655782"/>
              <a:gd name="connsiteY17" fmla="*/ 3150546 h 3821662"/>
              <a:gd name="connsiteX18" fmla="*/ 221673 w 655782"/>
              <a:gd name="connsiteY18" fmla="*/ 3769382 h 3821662"/>
              <a:gd name="connsiteX19" fmla="*/ 655782 w 655782"/>
              <a:gd name="connsiteY19" fmla="*/ 3769382 h 3821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5782" h="3821662">
                <a:moveTo>
                  <a:pt x="323273" y="19419"/>
                </a:moveTo>
                <a:cubicBezTo>
                  <a:pt x="249382" y="16340"/>
                  <a:pt x="175380" y="15270"/>
                  <a:pt x="101600" y="10182"/>
                </a:cubicBezTo>
                <a:cubicBezTo>
                  <a:pt x="1162" y="3255"/>
                  <a:pt x="113719" y="-8771"/>
                  <a:pt x="0" y="10182"/>
                </a:cubicBezTo>
                <a:cubicBezTo>
                  <a:pt x="4517" y="141164"/>
                  <a:pt x="8403" y="308336"/>
                  <a:pt x="18473" y="444292"/>
                </a:cubicBezTo>
                <a:cubicBezTo>
                  <a:pt x="20532" y="472095"/>
                  <a:pt x="24935" y="499678"/>
                  <a:pt x="27709" y="527419"/>
                </a:cubicBezTo>
                <a:cubicBezTo>
                  <a:pt x="31093" y="561257"/>
                  <a:pt x="34338" y="595113"/>
                  <a:pt x="36946" y="629019"/>
                </a:cubicBezTo>
                <a:cubicBezTo>
                  <a:pt x="51193" y="814229"/>
                  <a:pt x="37961" y="710013"/>
                  <a:pt x="55418" y="832219"/>
                </a:cubicBezTo>
                <a:cubicBezTo>
                  <a:pt x="58497" y="906110"/>
                  <a:pt x="59894" y="980090"/>
                  <a:pt x="64655" y="1053892"/>
                </a:cubicBezTo>
                <a:cubicBezTo>
                  <a:pt x="66057" y="1075617"/>
                  <a:pt x="71014" y="1096967"/>
                  <a:pt x="73891" y="1118546"/>
                </a:cubicBezTo>
                <a:cubicBezTo>
                  <a:pt x="89302" y="1234127"/>
                  <a:pt x="76142" y="1150519"/>
                  <a:pt x="92364" y="1247855"/>
                </a:cubicBezTo>
                <a:cubicBezTo>
                  <a:pt x="95443" y="1300194"/>
                  <a:pt x="97993" y="1352567"/>
                  <a:pt x="101600" y="1404873"/>
                </a:cubicBezTo>
                <a:cubicBezTo>
                  <a:pt x="109461" y="1518859"/>
                  <a:pt x="99687" y="1482260"/>
                  <a:pt x="120073" y="1543419"/>
                </a:cubicBezTo>
                <a:cubicBezTo>
                  <a:pt x="131747" y="1648489"/>
                  <a:pt x="131892" y="1638669"/>
                  <a:pt x="138546" y="1765092"/>
                </a:cubicBezTo>
                <a:cubicBezTo>
                  <a:pt x="161076" y="2193155"/>
                  <a:pt x="132832" y="1855585"/>
                  <a:pt x="157018" y="2032946"/>
                </a:cubicBezTo>
                <a:cubicBezTo>
                  <a:pt x="181074" y="2209356"/>
                  <a:pt x="162425" y="2128467"/>
                  <a:pt x="184728" y="2217673"/>
                </a:cubicBezTo>
                <a:cubicBezTo>
                  <a:pt x="187807" y="2254619"/>
                  <a:pt x="188465" y="2291846"/>
                  <a:pt x="193964" y="2328510"/>
                </a:cubicBezTo>
                <a:cubicBezTo>
                  <a:pt x="197730" y="2353618"/>
                  <a:pt x="212437" y="2402401"/>
                  <a:pt x="212437" y="2402401"/>
                </a:cubicBezTo>
                <a:cubicBezTo>
                  <a:pt x="244794" y="2725984"/>
                  <a:pt x="212437" y="2367105"/>
                  <a:pt x="212437" y="3150546"/>
                </a:cubicBezTo>
                <a:cubicBezTo>
                  <a:pt x="212437" y="3356848"/>
                  <a:pt x="101526" y="3601677"/>
                  <a:pt x="221673" y="3769382"/>
                </a:cubicBezTo>
                <a:cubicBezTo>
                  <a:pt x="305946" y="3887013"/>
                  <a:pt x="511079" y="3769382"/>
                  <a:pt x="655782" y="376938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00627" y="1543322"/>
            <a:ext cx="4780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X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2967303" y="1725835"/>
            <a:ext cx="1928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Features (n)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285605" y="3847207"/>
            <a:ext cx="1984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Samples (m)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4705684" y="2249055"/>
            <a:ext cx="574842" cy="38853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432926" y="2249055"/>
            <a:ext cx="574842" cy="38853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02" b="702"/>
          <a:stretch>
            <a:fillRect/>
          </a:stretch>
        </p:blipFill>
        <p:spPr>
          <a:xfrm>
            <a:off x="1300627" y="2675240"/>
            <a:ext cx="5985979" cy="329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Unsupervised Learning?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64508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Deep Learning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854247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1025525" y="527050"/>
            <a:ext cx="7748588" cy="147638"/>
          </a:xfrm>
          <a:prstGeom prst="rect">
            <a:avLst/>
          </a:prstGeom>
          <a:solidFill>
            <a:schemeClr val="tx1"/>
          </a:solidFill>
          <a:ln w="12700" algn="ctr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FFFFFF"/>
              </a:solidFill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1333501" y="4152900"/>
            <a:ext cx="4424195" cy="43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FFFFFF"/>
              </a:solidFill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8182070" y="6501400"/>
            <a:ext cx="961930" cy="3566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39475" y="3864806"/>
            <a:ext cx="8794745" cy="1525018"/>
            <a:chOff x="-1145642" y="5186310"/>
            <a:chExt cx="10241863" cy="1775950"/>
          </a:xfrm>
        </p:grpSpPr>
        <p:grpSp>
          <p:nvGrpSpPr>
            <p:cNvPr id="26" name="Group 9"/>
            <p:cNvGrpSpPr/>
            <p:nvPr/>
          </p:nvGrpSpPr>
          <p:grpSpPr>
            <a:xfrm>
              <a:off x="-1145643" y="5186308"/>
              <a:ext cx="10241864" cy="1775949"/>
              <a:chOff x="-1145643" y="5186308"/>
              <a:chExt cx="10241864" cy="1775949"/>
            </a:xfrm>
          </p:grpSpPr>
          <p:grpSp>
            <p:nvGrpSpPr>
              <p:cNvPr id="44" name="Group 41"/>
              <p:cNvGrpSpPr/>
              <p:nvPr/>
            </p:nvGrpSpPr>
            <p:grpSpPr>
              <a:xfrm>
                <a:off x="-1145643" y="5186308"/>
                <a:ext cx="10241864" cy="1775949"/>
                <a:chOff x="-1313441" y="4942901"/>
                <a:chExt cx="11645625" cy="2019363"/>
              </a:xfrm>
            </p:grpSpPr>
            <p:grpSp>
              <p:nvGrpSpPr>
                <p:cNvPr id="46" name="Group 47"/>
                <p:cNvGrpSpPr/>
                <p:nvPr/>
              </p:nvGrpSpPr>
              <p:grpSpPr>
                <a:xfrm>
                  <a:off x="-1313441" y="4942901"/>
                  <a:ext cx="11645625" cy="2019363"/>
                  <a:chOff x="-1310844" y="4619555"/>
                  <a:chExt cx="12909060" cy="2238445"/>
                </a:xfrm>
              </p:grpSpPr>
              <p:sp>
                <p:nvSpPr>
                  <p:cNvPr id="48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7453070" y="6084888"/>
                    <a:ext cx="1460500" cy="773112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none" lIns="90487" tIns="44450" rIns="90487" bIns="44450" anchor="ctr">
                    <a:spAutoFit/>
                  </a:bodyPr>
                  <a:lstStyle/>
                  <a:p>
                    <a: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kern="1200" dirty="0">
                      <a:solidFill>
                        <a:srgbClr val="FFFFFF"/>
                      </a:solidFill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310844" y="6079220"/>
                    <a:ext cx="12909060" cy="380663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 rtl="0" eaLnBrk="0" fontAlgn="base" hangingPunct="0">
                      <a:spcBef>
                        <a:spcPts val="1800"/>
                      </a:spcBef>
                      <a:spcAft>
                        <a:spcPct val="0"/>
                      </a:spcAft>
                    </a:pPr>
                    <a:r>
                      <a:rPr lang="en-US" sz="11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   Adam Coates       Quoc Le       Honglak Lee     Andrew Saxe   Andrew Maas Chris Manning Jiquan Ngiam  Richard Socher     Will Zou </a:t>
                    </a:r>
                    <a:endParaRPr lang="en-US" sz="1100" kern="120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50" name="Picture 9" descr="honglak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11301" r="11301"/>
                  <a:stretch>
                    <a:fillRect/>
                  </a:stretch>
                </p:blipFill>
                <p:spPr bwMode="auto">
                  <a:xfrm>
                    <a:off x="1793810" y="4648885"/>
                    <a:ext cx="1181454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51" name="Picture 15" descr="quoc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 l="1705" r="4264"/>
                  <a:stretch>
                    <a:fillRect/>
                  </a:stretch>
                </p:blipFill>
                <p:spPr bwMode="auto">
                  <a:xfrm>
                    <a:off x="402520" y="4643227"/>
                    <a:ext cx="1266930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52" name="Picture 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253" r="8954"/>
                  <a:stretch/>
                </p:blipFill>
                <p:spPr bwMode="auto">
                  <a:xfrm>
                    <a:off x="4659678" y="4627991"/>
                    <a:ext cx="1180648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Picture 4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258" t="4155" r="29433" b="66507"/>
                  <a:stretch/>
                </p:blipFill>
                <p:spPr bwMode="auto">
                  <a:xfrm>
                    <a:off x="3097516" y="4629029"/>
                    <a:ext cx="1364789" cy="13716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54" name="Picture 1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>
                    <a:off x="7384260" y="4619555"/>
                    <a:ext cx="1112108" cy="1371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55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/>
                  <a:srcRect/>
                  <a:stretch>
                    <a:fillRect/>
                  </a:stretch>
                </p:blipFill>
                <p:spPr bwMode="auto">
                  <a:xfrm>
                    <a:off x="8727115" y="4619555"/>
                    <a:ext cx="1168869" cy="1371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47" name="Picture 2" descr="http://www-nlp.stanford.edu/~manning/images/chrism2.jpg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5374396" y="4949890"/>
                  <a:ext cx="925829" cy="1234440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45" name="Picture 2" descr="will_photo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8125" y="5196990"/>
                <a:ext cx="912360" cy="10881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7" name="Picture 4" descr="http://www.stanford.edu/~acoates/adam3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9" t="11506" r="23115" b="33870"/>
            <a:stretch/>
          </p:blipFill>
          <p:spPr bwMode="auto">
            <a:xfrm>
              <a:off x="-795502" y="5221239"/>
              <a:ext cx="869892" cy="1088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/>
          <p:cNvSpPr txBox="1"/>
          <p:nvPr/>
        </p:nvSpPr>
        <p:spPr>
          <a:xfrm>
            <a:off x="0" y="4197100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Stanford: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828" y="5533111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Google: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3830" y="3429000"/>
            <a:ext cx="14157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Also Thanks to: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309045" y="5248351"/>
            <a:ext cx="8705441" cy="1675504"/>
            <a:chOff x="347450" y="5171541"/>
            <a:chExt cx="8705441" cy="1675504"/>
          </a:xfrm>
        </p:grpSpPr>
        <p:grpSp>
          <p:nvGrpSpPr>
            <p:cNvPr id="78" name="Group 77"/>
            <p:cNvGrpSpPr/>
            <p:nvPr/>
          </p:nvGrpSpPr>
          <p:grpSpPr>
            <a:xfrm>
              <a:off x="347450" y="5171541"/>
              <a:ext cx="8705441" cy="1675504"/>
              <a:chOff x="347450" y="5171541"/>
              <a:chExt cx="8705441" cy="16755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347450" y="6246881"/>
                <a:ext cx="8705441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ts val="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</a:rPr>
                  <a:t>            Kai Chen     Greg Corrado     Jeff Dean   Matthieu Devin  Andrea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Frome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Rajat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Monga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Marc’Aurelio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  Paul Tucker      Kay Le             </a:t>
                </a:r>
              </a:p>
              <a:p>
                <a:pPr algn="l">
                  <a:spcBef>
                    <a:spcPts val="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</a:rPr>
                  <a:t>                                                                                                                                                         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Ranzato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/>
                </a:r>
                <a:br>
                  <a:rPr lang="en-US" sz="1100" dirty="0" smtClean="0">
                    <a:solidFill>
                      <a:schemeClr val="bg1"/>
                    </a:solidFill>
                  </a:rPr>
                </a:b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809929" y="5171541"/>
                <a:ext cx="8102249" cy="1034102"/>
                <a:chOff x="1182889" y="1182155"/>
                <a:chExt cx="10531706" cy="1344177"/>
              </a:xfrm>
            </p:grpSpPr>
            <p:pic>
              <p:nvPicPr>
                <p:cNvPr id="82" name="Picture 5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1272" y="1182155"/>
                  <a:ext cx="1089422" cy="13416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3" name="Picture 7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68" t="3105" r="1720" b="3726"/>
                <a:stretch>
                  <a:fillRect/>
                </a:stretch>
              </p:blipFill>
              <p:spPr bwMode="auto">
                <a:xfrm>
                  <a:off x="8329801" y="1182155"/>
                  <a:ext cx="108942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4" name="Picture 8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933" b="1349"/>
                <a:stretch>
                  <a:fillRect/>
                </a:stretch>
              </p:blipFill>
              <p:spPr bwMode="auto">
                <a:xfrm>
                  <a:off x="10634103" y="1182155"/>
                  <a:ext cx="108049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9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96660" y="1184646"/>
                  <a:ext cx="1089422" cy="13416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Picture 10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810" y="1184646"/>
                  <a:ext cx="1090538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11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02" t="2580" r="19951" b="2567"/>
                <a:stretch>
                  <a:fillRect/>
                </a:stretch>
              </p:blipFill>
              <p:spPr bwMode="auto">
                <a:xfrm>
                  <a:off x="2344510" y="1184646"/>
                  <a:ext cx="108942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Picture 13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2889" y="1184646"/>
                  <a:ext cx="1080492" cy="1336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14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81954" y="1182155"/>
                  <a:ext cx="1081610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6"/>
            <a:stretch/>
          </p:blipFill>
          <p:spPr>
            <a:xfrm>
              <a:off x="4418379" y="5176533"/>
              <a:ext cx="861351" cy="1032186"/>
            </a:xfrm>
            <a:prstGeom prst="rect">
              <a:avLst/>
            </a:prstGeom>
          </p:spPr>
        </p:pic>
      </p:grpSp>
      <p:pic>
        <p:nvPicPr>
          <p:cNvPr id="40" name="Picture 15" descr="quoc"/>
          <p:cNvPicPr>
            <a:picLocks noChangeAspect="1" noChangeArrowheads="1"/>
          </p:cNvPicPr>
          <p:nvPr/>
        </p:nvPicPr>
        <p:blipFill>
          <a:blip r:embed="rId4" cstate="print"/>
          <a:srcRect l="1705" r="4264"/>
          <a:stretch>
            <a:fillRect/>
          </a:stretch>
        </p:blipFill>
        <p:spPr bwMode="auto">
          <a:xfrm>
            <a:off x="3381445" y="433410"/>
            <a:ext cx="2600426" cy="2815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962007" y="2920010"/>
            <a:ext cx="134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Quoc Le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465" y="433409"/>
            <a:ext cx="2308275" cy="2842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843567" y="2908203"/>
            <a:ext cx="1496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Jeff Dean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AutoShape 2" descr="https://s3.amazonaws.com/coursera/media/Andrew_N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23459" name="Picture 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6" y="402954"/>
            <a:ext cx="2863942" cy="2796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733961" y="2809816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Andrew 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6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5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hard?</a:t>
            </a:r>
            <a:endParaRPr lang="en-US" dirty="0"/>
          </a:p>
        </p:txBody>
      </p:sp>
      <p:pic>
        <p:nvPicPr>
          <p:cNvPr id="33" name="Picture 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1254" y="1816959"/>
            <a:ext cx="3098661" cy="180503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 bwMode="auto">
          <a:xfrm>
            <a:off x="3943960" y="2124200"/>
            <a:ext cx="268835" cy="268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8005" y="1431940"/>
            <a:ext cx="158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You see this: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4" descr="StanleyTinyS_Numb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1015" y="3928265"/>
            <a:ext cx="46672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468390" y="3020215"/>
            <a:ext cx="109537" cy="1127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459725" y="3008235"/>
            <a:ext cx="5324475" cy="2609850"/>
            <a:chOff x="2286" y="1392"/>
            <a:chExt cx="3354" cy="1644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672" y="1773"/>
              <a:ext cx="17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But the camera sees this:</a:t>
              </a:r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2364" y="1398"/>
              <a:ext cx="3276" cy="57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2292" y="1392"/>
              <a:ext cx="456" cy="58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>
              <a:off x="2286" y="1470"/>
              <a:ext cx="498" cy="156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Vision is Hard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83486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45283" name="Picture 3" descr="C:\Users\ang\Desktop\fatgabor1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3483" y="4129815"/>
            <a:ext cx="319133" cy="320040"/>
          </a:xfrm>
          <a:prstGeom prst="rect">
            <a:avLst/>
          </a:prstGeom>
          <a:noFill/>
        </p:spPr>
      </p:pic>
      <p:pic>
        <p:nvPicPr>
          <p:cNvPr id="114" name="Picture 113" descr="diag1.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68583" y="3705517"/>
            <a:ext cx="1274036" cy="740137"/>
          </a:xfrm>
          <a:prstGeom prst="rect">
            <a:avLst/>
          </a:prstGeom>
        </p:spPr>
      </p:pic>
      <p:pic>
        <p:nvPicPr>
          <p:cNvPr id="115" name="Picture 114" descr="diag2.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68583" y="4708820"/>
            <a:ext cx="1274036" cy="740137"/>
          </a:xfrm>
          <a:prstGeom prst="rect">
            <a:avLst/>
          </a:prstGeom>
        </p:spPr>
      </p:pic>
      <p:pic>
        <p:nvPicPr>
          <p:cNvPr id="116" name="Picture 115" descr="vert.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8583" y="1635406"/>
            <a:ext cx="1274036" cy="740137"/>
          </a:xfrm>
          <a:prstGeom prst="rect">
            <a:avLst/>
          </a:prstGeom>
        </p:spPr>
      </p:pic>
      <p:pic>
        <p:nvPicPr>
          <p:cNvPr id="117" name="Picture 116" descr="horiz.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68583" y="2617136"/>
            <a:ext cx="1274036" cy="740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Features</a:t>
            </a:r>
            <a:endParaRPr lang="en-US" dirty="0"/>
          </a:p>
        </p:txBody>
      </p:sp>
      <p:pic>
        <p:nvPicPr>
          <p:cNvPr id="53" name="Picture 52" descr="Picture1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20516" y="1591742"/>
            <a:ext cx="1352097" cy="827846"/>
          </a:xfrm>
          <a:prstGeom prst="rect">
            <a:avLst/>
          </a:prstGeom>
        </p:spPr>
      </p:pic>
      <p:pic>
        <p:nvPicPr>
          <p:cNvPr id="55" name="Picture 54" descr="diag1.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14364" y="3714131"/>
            <a:ext cx="1274036" cy="740137"/>
          </a:xfrm>
          <a:prstGeom prst="rect">
            <a:avLst/>
          </a:prstGeom>
        </p:spPr>
      </p:pic>
      <p:pic>
        <p:nvPicPr>
          <p:cNvPr id="57" name="Picture 56" descr="diag2.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17409" y="4755341"/>
            <a:ext cx="1274036" cy="740137"/>
          </a:xfrm>
          <a:prstGeom prst="rect">
            <a:avLst/>
          </a:prstGeom>
        </p:spPr>
      </p:pic>
      <p:pic>
        <p:nvPicPr>
          <p:cNvPr id="59" name="Picture 58" descr="vert.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14364" y="1640335"/>
            <a:ext cx="1274036" cy="740137"/>
          </a:xfrm>
          <a:prstGeom prst="rect">
            <a:avLst/>
          </a:prstGeom>
        </p:spPr>
      </p:pic>
      <p:pic>
        <p:nvPicPr>
          <p:cNvPr id="61" name="Picture 60" descr="horiz.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414364" y="2647058"/>
            <a:ext cx="1274036" cy="740137"/>
          </a:xfrm>
          <a:prstGeom prst="rect">
            <a:avLst/>
          </a:prstGeom>
        </p:spPr>
      </p:pic>
      <p:cxnSp>
        <p:nvCxnSpPr>
          <p:cNvPr id="71" name="Straight Connector 70"/>
          <p:cNvCxnSpPr/>
          <p:nvPr/>
        </p:nvCxnSpPr>
        <p:spPr>
          <a:xfrm rot="16200000" flipH="1">
            <a:off x="5412148" y="2008251"/>
            <a:ext cx="740137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 rot="10800000" flipH="1">
            <a:off x="5145199" y="2008252"/>
            <a:ext cx="1274036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5104784" y="1669203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19446" y="1668278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0.7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65166" y="2028940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0.6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04784" y="2008251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-1572800" y="1124700"/>
            <a:ext cx="1228960" cy="38405"/>
          </a:xfrm>
          <a:prstGeom prst="straightConnector1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>
          <a:xfrm flipH="1">
            <a:off x="2225603" y="1989182"/>
            <a:ext cx="1191165" cy="8672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88" name="Straight Arrow Connector 87"/>
          <p:cNvCxnSpPr/>
          <p:nvPr/>
        </p:nvCxnSpPr>
        <p:spPr>
          <a:xfrm flipH="1" flipV="1">
            <a:off x="2225603" y="1993518"/>
            <a:ext cx="1083642" cy="954614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1" name="Straight Arrow Connector 90"/>
          <p:cNvCxnSpPr/>
          <p:nvPr/>
        </p:nvCxnSpPr>
        <p:spPr>
          <a:xfrm flipH="1" flipV="1">
            <a:off x="2225603" y="1993518"/>
            <a:ext cx="1083642" cy="2021686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4" name="Straight Arrow Connector 93"/>
          <p:cNvCxnSpPr/>
          <p:nvPr/>
        </p:nvCxnSpPr>
        <p:spPr>
          <a:xfrm flipH="1" flipV="1">
            <a:off x="2225603" y="1993518"/>
            <a:ext cx="1083644" cy="3013373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9" name="Straight Arrow Connector 98"/>
          <p:cNvCxnSpPr/>
          <p:nvPr/>
        </p:nvCxnSpPr>
        <p:spPr>
          <a:xfrm flipH="1">
            <a:off x="4792664" y="1989182"/>
            <a:ext cx="274320" cy="0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01" name="Straight Arrow Connector 100"/>
          <p:cNvCxnSpPr/>
          <p:nvPr/>
        </p:nvCxnSpPr>
        <p:spPr>
          <a:xfrm flipH="1">
            <a:off x="4764025" y="3010366"/>
            <a:ext cx="274320" cy="0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02" name="Straight Arrow Connector 101"/>
          <p:cNvCxnSpPr/>
          <p:nvPr/>
        </p:nvCxnSpPr>
        <p:spPr>
          <a:xfrm flipH="1">
            <a:off x="4764025" y="4085706"/>
            <a:ext cx="274320" cy="0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03" name="Straight Arrow Connector 102"/>
          <p:cNvCxnSpPr/>
          <p:nvPr/>
        </p:nvCxnSpPr>
        <p:spPr>
          <a:xfrm flipH="1">
            <a:off x="4764025" y="5084236"/>
            <a:ext cx="274320" cy="0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18" name="Straight Connector 117"/>
          <p:cNvCxnSpPr/>
          <p:nvPr/>
        </p:nvCxnSpPr>
        <p:spPr>
          <a:xfrm rot="16200000" flipH="1">
            <a:off x="5434459" y="2991236"/>
            <a:ext cx="740137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9" name="Straight Connector 118"/>
          <p:cNvCxnSpPr/>
          <p:nvPr/>
        </p:nvCxnSpPr>
        <p:spPr>
          <a:xfrm rot="10800000" flipH="1">
            <a:off x="5167510" y="2991237"/>
            <a:ext cx="1274036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20" name="TextBox 119"/>
          <p:cNvSpPr txBox="1"/>
          <p:nvPr/>
        </p:nvSpPr>
        <p:spPr>
          <a:xfrm>
            <a:off x="5127095" y="2652188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0.1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748056" y="2651263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0.4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87477" y="3011925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0.5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127095" y="2991236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0.5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cxnSp>
        <p:nvCxnSpPr>
          <p:cNvPr id="125" name="Straight Connector 124"/>
          <p:cNvCxnSpPr/>
          <p:nvPr/>
        </p:nvCxnSpPr>
        <p:spPr>
          <a:xfrm rot="16200000" flipH="1">
            <a:off x="5434459" y="4082121"/>
            <a:ext cx="740137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26" name="Straight Connector 125"/>
          <p:cNvCxnSpPr/>
          <p:nvPr/>
        </p:nvCxnSpPr>
        <p:spPr>
          <a:xfrm rot="10800000" flipH="1">
            <a:off x="5167510" y="4082122"/>
            <a:ext cx="1274036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27" name="TextBox 126"/>
          <p:cNvSpPr txBox="1"/>
          <p:nvPr/>
        </p:nvSpPr>
        <p:spPr>
          <a:xfrm>
            <a:off x="5127095" y="3743073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0.1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748056" y="3742148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0.6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787477" y="4102810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0.7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127095" y="4082121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0.5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 rot="16200000" flipH="1">
            <a:off x="5434764" y="5080651"/>
            <a:ext cx="740137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33" name="Straight Connector 132"/>
          <p:cNvCxnSpPr/>
          <p:nvPr/>
        </p:nvCxnSpPr>
        <p:spPr>
          <a:xfrm rot="10800000" flipH="1">
            <a:off x="5167815" y="5080652"/>
            <a:ext cx="1274036" cy="0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34" name="TextBox 133"/>
          <p:cNvSpPr txBox="1"/>
          <p:nvPr/>
        </p:nvSpPr>
        <p:spPr>
          <a:xfrm>
            <a:off x="5127400" y="4741603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0.2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781504" y="4740678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0.3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787782" y="5101340"/>
            <a:ext cx="715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0.4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127400" y="5080651"/>
            <a:ext cx="715248" cy="40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0.4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</a:endParaRPr>
          </a:p>
        </p:txBody>
      </p:sp>
      <p:cxnSp>
        <p:nvCxnSpPr>
          <p:cNvPr id="139" name="Straight Arrow Connector 138"/>
          <p:cNvCxnSpPr/>
          <p:nvPr/>
        </p:nvCxnSpPr>
        <p:spPr>
          <a:xfrm flipH="1">
            <a:off x="6741629" y="3523116"/>
            <a:ext cx="274320" cy="0"/>
          </a:xfrm>
          <a:prstGeom prst="straightConnector1">
            <a:avLst/>
          </a:prstGeom>
          <a:noFill/>
          <a:ln w="38100" cap="flat" cmpd="sng" algn="ctr">
            <a:solidFill>
              <a:srgbClr val="4F81BD"/>
            </a:solidFill>
            <a:prstDash val="solid"/>
            <a:head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grpSp>
        <p:nvGrpSpPr>
          <p:cNvPr id="3" name="Group 139"/>
          <p:cNvGrpSpPr/>
          <p:nvPr/>
        </p:nvGrpSpPr>
        <p:grpSpPr>
          <a:xfrm>
            <a:off x="7123341" y="1811028"/>
            <a:ext cx="578413" cy="2946927"/>
            <a:chOff x="5184142" y="3160165"/>
            <a:chExt cx="578413" cy="2675398"/>
          </a:xfrm>
        </p:grpSpPr>
        <p:sp>
          <p:nvSpPr>
            <p:cNvPr id="141" name="Double Bracket 140"/>
            <p:cNvSpPr/>
            <p:nvPr/>
          </p:nvSpPr>
          <p:spPr bwMode="auto">
            <a:xfrm>
              <a:off x="5186480" y="3160165"/>
              <a:ext cx="576075" cy="2649945"/>
            </a:xfrm>
            <a:prstGeom prst="bracketPair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184142" y="3236975"/>
              <a:ext cx="540533" cy="259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00B0F0"/>
                  </a:solidFill>
                </a:rPr>
                <a:t>0.1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00B0F0"/>
                  </a:solidFill>
                </a:rPr>
                <a:t>0.7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00B0F0"/>
                  </a:solidFill>
                </a:rPr>
                <a:t>0.4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00B0F0"/>
                  </a:solidFill>
                </a:rPr>
                <a:t>0.6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7030A0"/>
                  </a:solidFill>
                </a:rPr>
                <a:t>0.1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7030A0"/>
                  </a:solidFill>
                </a:rPr>
                <a:t>0.4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7030A0"/>
                  </a:solidFill>
                </a:rPr>
                <a:t>0.5</a:t>
              </a:r>
              <a:endParaRPr lang="en-US" sz="2000" dirty="0">
                <a:solidFill>
                  <a:srgbClr val="7030A0"/>
                </a:solidFill>
              </a:endParaRP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rgbClr val="7030A0"/>
                  </a:solidFill>
                </a:rPr>
                <a:t>0.5</a:t>
              </a:r>
            </a:p>
            <a:p>
              <a:pPr>
                <a:spcBef>
                  <a:spcPts val="0"/>
                </a:spcBef>
              </a:pPr>
              <a:r>
                <a:rPr lang="en-US" sz="2000" dirty="0" smtClean="0">
                  <a:solidFill>
                    <a:schemeClr val="bg1"/>
                  </a:solidFill>
                </a:rPr>
                <a:t>…</a:t>
              </a: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3458255" y="5733300"/>
            <a:ext cx="1377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Find edges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at four 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orientations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032860" y="5724069"/>
            <a:ext cx="16594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Sum up edge 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strength in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dirty="0" smtClean="0">
                <a:solidFill>
                  <a:schemeClr val="bg1"/>
                </a:solidFill>
              </a:rPr>
              <a:t>ach quadrant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930250" y="5283326"/>
            <a:ext cx="9669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Final 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feature 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vector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45281" name="Picture 1" descr="C:\Users\ang\Desktop\fatgabor90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43787" y="2065775"/>
            <a:ext cx="319586" cy="320040"/>
          </a:xfrm>
          <a:prstGeom prst="rect">
            <a:avLst/>
          </a:prstGeom>
          <a:noFill/>
        </p:spPr>
      </p:pic>
      <p:pic>
        <p:nvPicPr>
          <p:cNvPr id="2145282" name="Picture 2" descr="C:\Users\ang\Desktop\fatgabor0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3483" y="3044950"/>
            <a:ext cx="320495" cy="320040"/>
          </a:xfrm>
          <a:prstGeom prst="rect">
            <a:avLst/>
          </a:prstGeom>
          <a:noFill/>
        </p:spPr>
      </p:pic>
      <p:pic>
        <p:nvPicPr>
          <p:cNvPr id="2145284" name="Picture 4" descr="C:\Users\ang\Desktop\fatgabor45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3483" y="5166750"/>
            <a:ext cx="319133" cy="320040"/>
          </a:xfrm>
          <a:prstGeom prst="rect">
            <a:avLst/>
          </a:prstGeom>
          <a:noFill/>
        </p:spPr>
      </p:pic>
      <p:pic>
        <p:nvPicPr>
          <p:cNvPr id="77" name="Picture 21" descr="C:\Users\ang\Desktop\lowres0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996725" y="4312315"/>
            <a:ext cx="320040" cy="320040"/>
          </a:xfrm>
          <a:prstGeom prst="rect">
            <a:avLst/>
          </a:prstGeom>
          <a:noFill/>
        </p:spPr>
      </p:pic>
      <p:pic>
        <p:nvPicPr>
          <p:cNvPr id="78" name="Picture 22" descr="C:\Users\ang\Desktop\lowres45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-1380775" y="4465935"/>
            <a:ext cx="322213" cy="320040"/>
          </a:xfrm>
          <a:prstGeom prst="rect">
            <a:avLst/>
          </a:prstGeom>
          <a:noFill/>
        </p:spPr>
      </p:pic>
      <p:pic>
        <p:nvPicPr>
          <p:cNvPr id="81" name="Picture 23" descr="C:\Users\ang\Desktop\lowres90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-651080" y="3813050"/>
            <a:ext cx="320040" cy="320040"/>
          </a:xfrm>
          <a:prstGeom prst="rect">
            <a:avLst/>
          </a:prstGeom>
          <a:noFill/>
        </p:spPr>
      </p:pic>
      <p:pic>
        <p:nvPicPr>
          <p:cNvPr id="82" name="Picture 24" descr="C:\Users\ang\Desktop\lowres135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-1649610" y="3725285"/>
            <a:ext cx="320953" cy="320040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Human Created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1232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33684" y="26736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056904" y="239091"/>
            <a:ext cx="694444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/>
          <a:p>
            <a:pPr algn="ctr" defTabSz="914210">
              <a:defRPr/>
            </a:pPr>
            <a:r>
              <a:rPr lang="en-US" sz="2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Computer vision is hard! </a:t>
            </a:r>
            <a:endParaRPr lang="en-US" sz="24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201026" name="Picture 2" descr="C:\Users\ang\Desktop\img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310" y="855865"/>
            <a:ext cx="2265895" cy="1507850"/>
          </a:xfrm>
          <a:prstGeom prst="rect">
            <a:avLst/>
          </a:prstGeom>
          <a:noFill/>
        </p:spPr>
      </p:pic>
      <p:pic>
        <p:nvPicPr>
          <p:cNvPr id="3201027" name="Picture 3" descr="C:\Users\ang\Desktop\img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6660" y="855865"/>
            <a:ext cx="1997060" cy="1495867"/>
          </a:xfrm>
          <a:prstGeom prst="rect">
            <a:avLst/>
          </a:prstGeom>
          <a:noFill/>
        </p:spPr>
      </p:pic>
      <p:pic>
        <p:nvPicPr>
          <p:cNvPr id="3201028" name="Picture 4" descr="C:\Users\ang\Desktop\imgr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8309" y="4696365"/>
            <a:ext cx="2153451" cy="1613010"/>
          </a:xfrm>
          <a:prstGeom prst="rect">
            <a:avLst/>
          </a:prstGeom>
          <a:noFill/>
        </p:spPr>
      </p:pic>
      <p:pic>
        <p:nvPicPr>
          <p:cNvPr id="3201029" name="Picture 5" descr="C:\Users\ang\Desktop\imgr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9905" y="2584090"/>
            <a:ext cx="2286000" cy="1714500"/>
          </a:xfrm>
          <a:prstGeom prst="rect">
            <a:avLst/>
          </a:prstGeom>
          <a:noFill/>
        </p:spPr>
      </p:pic>
      <p:pic>
        <p:nvPicPr>
          <p:cNvPr id="3201030" name="Picture 6" descr="C:\Users\ang\Desktop\imgr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6660" y="2699305"/>
            <a:ext cx="1999634" cy="1497795"/>
          </a:xfrm>
          <a:prstGeom prst="rect">
            <a:avLst/>
          </a:prstGeom>
          <a:noFill/>
        </p:spPr>
      </p:pic>
      <p:pic>
        <p:nvPicPr>
          <p:cNvPr id="3201031" name="Picture 7" descr="C:\Users\ang\Desktop\imgr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92985" y="2737710"/>
            <a:ext cx="2050906" cy="1536200"/>
          </a:xfrm>
          <a:prstGeom prst="rect">
            <a:avLst/>
          </a:prstGeom>
          <a:noFill/>
        </p:spPr>
      </p:pic>
      <p:pic>
        <p:nvPicPr>
          <p:cNvPr id="3201032" name="Picture 8" descr="C:\Users\ang\Desktop\imgr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54580" y="855865"/>
            <a:ext cx="2050906" cy="1536200"/>
          </a:xfrm>
          <a:prstGeom prst="rect">
            <a:avLst/>
          </a:prstGeom>
          <a:noFill/>
        </p:spPr>
      </p:pic>
      <p:pic>
        <p:nvPicPr>
          <p:cNvPr id="3201033" name="Picture 9" descr="C:\Users\ang\Desktop\imgre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58255" y="4619555"/>
            <a:ext cx="2150680" cy="1737749"/>
          </a:xfrm>
          <a:prstGeom prst="rect">
            <a:avLst/>
          </a:prstGeom>
          <a:noFill/>
        </p:spPr>
      </p:pic>
      <p:pic>
        <p:nvPicPr>
          <p:cNvPr id="3201034" name="Picture 10" descr="C:\Users\ang\Desktop\imgre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54580" y="4619555"/>
            <a:ext cx="2316178" cy="1728225"/>
          </a:xfrm>
          <a:prstGeom prst="rect">
            <a:avLst/>
          </a:prstGeom>
          <a:noFill/>
        </p:spPr>
      </p:pic>
      <p:grpSp>
        <p:nvGrpSpPr>
          <p:cNvPr id="2" name="Group 20"/>
          <p:cNvGrpSpPr/>
          <p:nvPr/>
        </p:nvGrpSpPr>
        <p:grpSpPr>
          <a:xfrm>
            <a:off x="856545" y="932675"/>
            <a:ext cx="2064040" cy="1366114"/>
            <a:chOff x="856545" y="932675"/>
            <a:chExt cx="2064040" cy="1366114"/>
          </a:xfrm>
        </p:grpSpPr>
        <p:sp>
          <p:nvSpPr>
            <p:cNvPr id="14" name="Rectangle 13"/>
            <p:cNvSpPr/>
            <p:nvPr/>
          </p:nvSpPr>
          <p:spPr bwMode="auto">
            <a:xfrm>
              <a:off x="961930" y="1201509"/>
              <a:ext cx="1958655" cy="1097280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6545" y="932675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73470" y="1444747"/>
            <a:ext cx="1219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rgbClr val="63F828"/>
                </a:solidFill>
              </a:rPr>
              <a:t>Motorcycle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611876" y="1713580"/>
            <a:ext cx="1075339" cy="640080"/>
          </a:xfrm>
          <a:prstGeom prst="rect">
            <a:avLst/>
          </a:prstGeom>
          <a:noFill/>
          <a:ln w="38100" cap="flat" cmpd="sng" algn="ctr">
            <a:solidFill>
              <a:srgbClr val="63F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grpSp>
        <p:nvGrpSpPr>
          <p:cNvPr id="3" name="Group 21"/>
          <p:cNvGrpSpPr/>
          <p:nvPr/>
        </p:nvGrpSpPr>
        <p:grpSpPr>
          <a:xfrm>
            <a:off x="5877770" y="817460"/>
            <a:ext cx="2035465" cy="1344175"/>
            <a:chOff x="856545" y="932675"/>
            <a:chExt cx="2064040" cy="1366114"/>
          </a:xfrm>
        </p:grpSpPr>
        <p:sp>
          <p:nvSpPr>
            <p:cNvPr id="23" name="Rectangle 22"/>
            <p:cNvSpPr/>
            <p:nvPr/>
          </p:nvSpPr>
          <p:spPr bwMode="auto">
            <a:xfrm>
              <a:off x="961930" y="1201509"/>
              <a:ext cx="1958655" cy="1097280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6545" y="932675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1077145" y="2353965"/>
            <a:ext cx="1691040" cy="1154825"/>
            <a:chOff x="856545" y="886067"/>
            <a:chExt cx="2064040" cy="1412722"/>
          </a:xfrm>
        </p:grpSpPr>
        <p:sp>
          <p:nvSpPr>
            <p:cNvPr id="27" name="Rectangle 26"/>
            <p:cNvSpPr/>
            <p:nvPr/>
          </p:nvSpPr>
          <p:spPr bwMode="auto">
            <a:xfrm>
              <a:off x="961930" y="1201509"/>
              <a:ext cx="1958655" cy="1097280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56545" y="886067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3727090" y="2862755"/>
            <a:ext cx="1691040" cy="1145300"/>
            <a:chOff x="856545" y="897719"/>
            <a:chExt cx="2064040" cy="1401070"/>
          </a:xfrm>
        </p:grpSpPr>
        <p:sp>
          <p:nvSpPr>
            <p:cNvPr id="30" name="Rectangle 29"/>
            <p:cNvSpPr/>
            <p:nvPr/>
          </p:nvSpPr>
          <p:spPr bwMode="auto">
            <a:xfrm>
              <a:off x="961930" y="1201509"/>
              <a:ext cx="1958655" cy="1097280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56545" y="897719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7" name="Group 31"/>
          <p:cNvGrpSpPr/>
          <p:nvPr/>
        </p:nvGrpSpPr>
        <p:grpSpPr>
          <a:xfrm>
            <a:off x="6108200" y="2833875"/>
            <a:ext cx="1691040" cy="1135775"/>
            <a:chOff x="856545" y="909371"/>
            <a:chExt cx="2064040" cy="1389418"/>
          </a:xfrm>
        </p:grpSpPr>
        <p:sp>
          <p:nvSpPr>
            <p:cNvPr id="33" name="Rectangle 32"/>
            <p:cNvSpPr/>
            <p:nvPr/>
          </p:nvSpPr>
          <p:spPr bwMode="auto">
            <a:xfrm>
              <a:off x="961930" y="1201509"/>
              <a:ext cx="1958655" cy="1097280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6545" y="909371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530655" y="5272440"/>
            <a:ext cx="1152149" cy="960125"/>
            <a:chOff x="1453510" y="1936870"/>
            <a:chExt cx="1989877" cy="1605463"/>
          </a:xfrm>
        </p:grpSpPr>
        <p:sp>
          <p:nvSpPr>
            <p:cNvPr id="39" name="Rectangle 38"/>
            <p:cNvSpPr/>
            <p:nvPr/>
          </p:nvSpPr>
          <p:spPr bwMode="auto">
            <a:xfrm>
              <a:off x="1484731" y="2445050"/>
              <a:ext cx="1958656" cy="1097283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453510" y="1936870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9" name="Group 43"/>
          <p:cNvGrpSpPr/>
          <p:nvPr/>
        </p:nvGrpSpPr>
        <p:grpSpPr>
          <a:xfrm>
            <a:off x="3938775" y="4427225"/>
            <a:ext cx="1209299" cy="922025"/>
            <a:chOff x="1354804" y="2000578"/>
            <a:chExt cx="2088583" cy="1541755"/>
          </a:xfrm>
        </p:grpSpPr>
        <p:sp>
          <p:nvSpPr>
            <p:cNvPr id="45" name="Rectangle 44"/>
            <p:cNvSpPr/>
            <p:nvPr/>
          </p:nvSpPr>
          <p:spPr bwMode="auto">
            <a:xfrm>
              <a:off x="1484731" y="2445050"/>
              <a:ext cx="1958656" cy="1097283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54804" y="2000578"/>
              <a:ext cx="10502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  <p:grpSp>
        <p:nvGrpSpPr>
          <p:cNvPr id="10" name="Group 46"/>
          <p:cNvGrpSpPr/>
          <p:nvPr/>
        </p:nvGrpSpPr>
        <p:grpSpPr>
          <a:xfrm>
            <a:off x="1384385" y="5080415"/>
            <a:ext cx="1613010" cy="1164953"/>
            <a:chOff x="1354016" y="2081362"/>
            <a:chExt cx="2089371" cy="1460971"/>
          </a:xfrm>
        </p:grpSpPr>
        <p:sp>
          <p:nvSpPr>
            <p:cNvPr id="48" name="Rectangle 47"/>
            <p:cNvSpPr/>
            <p:nvPr/>
          </p:nvSpPr>
          <p:spPr bwMode="auto">
            <a:xfrm>
              <a:off x="1484731" y="2445050"/>
              <a:ext cx="1958656" cy="1097283"/>
            </a:xfrm>
            <a:prstGeom prst="rect">
              <a:avLst/>
            </a:prstGeom>
            <a:noFill/>
            <a:ln w="38100" cap="flat" cmpd="sng" algn="ctr">
              <a:solidFill>
                <a:srgbClr val="63F8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54016" y="2081362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400" dirty="0" smtClean="0">
                  <a:solidFill>
                    <a:srgbClr val="63F828"/>
                  </a:solidFill>
                </a:rPr>
                <a:t>Motorcycle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7555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Perception?</a:t>
            </a:r>
            <a:endParaRPr lang="en-US" dirty="0"/>
          </a:p>
        </p:txBody>
      </p:sp>
      <p:grpSp>
        <p:nvGrpSpPr>
          <p:cNvPr id="3" name="Group 35"/>
          <p:cNvGrpSpPr/>
          <p:nvPr/>
        </p:nvGrpSpPr>
        <p:grpSpPr>
          <a:xfrm>
            <a:off x="9334500" y="2286000"/>
            <a:ext cx="5092566" cy="1837138"/>
            <a:chOff x="510195" y="3895109"/>
            <a:chExt cx="8024460" cy="2853888"/>
          </a:xfrm>
        </p:grpSpPr>
        <p:pic>
          <p:nvPicPr>
            <p:cNvPr id="25" name="Picture 3" descr="C:\Users\ang\Desktop\thumbnail.jpg"/>
            <p:cNvPicPr>
              <a:picLocks noChangeAspect="1" noChangeArrowheads="1"/>
            </p:cNvPicPr>
            <p:nvPr/>
          </p:nvPicPr>
          <p:blipFill>
            <a:blip r:embed="rId2" cstate="print"/>
            <a:srcRect l="2115" t="6176" r="7557" b="9324"/>
            <a:stretch>
              <a:fillRect/>
            </a:stretch>
          </p:blipFill>
          <p:spPr bwMode="auto">
            <a:xfrm>
              <a:off x="6652697" y="3951611"/>
              <a:ext cx="1863992" cy="1743739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577535" y="5737878"/>
              <a:ext cx="1718928" cy="525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Image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pic>
          <p:nvPicPr>
            <p:cNvPr id="27" name="Picture 3" descr="C:\Users\ang\Desktop\thumbnail.jpg"/>
            <p:cNvPicPr>
              <a:picLocks noChangeAspect="1" noChangeArrowheads="1"/>
            </p:cNvPicPr>
            <p:nvPr/>
          </p:nvPicPr>
          <p:blipFill>
            <a:blip r:embed="rId2" cstate="print"/>
            <a:srcRect l="2115" t="6176" r="7557" b="9324"/>
            <a:stretch>
              <a:fillRect/>
            </a:stretch>
          </p:blipFill>
          <p:spPr bwMode="auto">
            <a:xfrm>
              <a:off x="510195" y="3926803"/>
              <a:ext cx="1863994" cy="1743739"/>
            </a:xfrm>
            <a:prstGeom prst="rect">
              <a:avLst/>
            </a:prstGeom>
            <a:noFill/>
          </p:spPr>
        </p:pic>
        <p:grpSp>
          <p:nvGrpSpPr>
            <p:cNvPr id="4" name="Group 46"/>
            <p:cNvGrpSpPr>
              <a:grpSpLocks/>
            </p:cNvGrpSpPr>
            <p:nvPr/>
          </p:nvGrpSpPr>
          <p:grpSpPr bwMode="auto">
            <a:xfrm>
              <a:off x="8201224" y="4557858"/>
              <a:ext cx="304800" cy="304800"/>
              <a:chOff x="-832" y="2130"/>
              <a:chExt cx="571" cy="574"/>
            </a:xfrm>
          </p:grpSpPr>
          <p:sp>
            <p:nvSpPr>
              <p:cNvPr id="34" name="Line 47"/>
              <p:cNvSpPr>
                <a:spLocks noChangeShapeType="1"/>
              </p:cNvSpPr>
              <p:nvPr/>
            </p:nvSpPr>
            <p:spPr bwMode="auto">
              <a:xfrm>
                <a:off x="-832" y="2130"/>
                <a:ext cx="571" cy="574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35" name="Line 48"/>
              <p:cNvSpPr>
                <a:spLocks noChangeShapeType="1"/>
              </p:cNvSpPr>
              <p:nvPr/>
            </p:nvSpPr>
            <p:spPr bwMode="auto">
              <a:xfrm flipV="1">
                <a:off x="-832" y="2130"/>
                <a:ext cx="571" cy="574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1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588900" y="5748509"/>
              <a:ext cx="1945755" cy="525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Grasp point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AutoShape 4"/>
            <p:cNvSpPr>
              <a:spLocks noChangeArrowheads="1"/>
            </p:cNvSpPr>
            <p:nvPr/>
          </p:nvSpPr>
          <p:spPr bwMode="auto">
            <a:xfrm rot="10800000">
              <a:off x="5700963" y="4625961"/>
              <a:ext cx="781863" cy="435756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 sz="1100"/>
            </a:p>
          </p:txBody>
        </p:sp>
        <p:sp>
          <p:nvSpPr>
            <p:cNvPr id="31" name="AutoShape 4"/>
            <p:cNvSpPr>
              <a:spLocks noChangeArrowheads="1"/>
            </p:cNvSpPr>
            <p:nvPr/>
          </p:nvSpPr>
          <p:spPr bwMode="auto">
            <a:xfrm rot="10800000">
              <a:off x="2504223" y="4589517"/>
              <a:ext cx="781863" cy="435756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 sz="1100"/>
            </a:p>
          </p:txBody>
        </p:sp>
        <p:pic>
          <p:nvPicPr>
            <p:cNvPr id="32" name="Picture 2" descr="C:\Users\ang\Desktop\cupfeatures.jpg"/>
            <p:cNvPicPr>
              <a:picLocks noChangeAspect="1" noChangeArrowheads="1"/>
            </p:cNvPicPr>
            <p:nvPr/>
          </p:nvPicPr>
          <p:blipFill>
            <a:blip r:embed="rId3" cstate="print">
              <a:lum contrast="-10000"/>
            </a:blip>
            <a:srcRect l="3144" t="8051" r="7722" b="9559"/>
            <a:stretch>
              <a:fillRect/>
            </a:stretch>
          </p:blipFill>
          <p:spPr bwMode="auto">
            <a:xfrm>
              <a:off x="3518452" y="3895109"/>
              <a:ext cx="2007703" cy="18557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3664072" y="5840582"/>
              <a:ext cx="1718928" cy="908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Low-level features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69"/>
          <p:cNvGrpSpPr/>
          <p:nvPr/>
        </p:nvGrpSpPr>
        <p:grpSpPr>
          <a:xfrm>
            <a:off x="501068" y="1262066"/>
            <a:ext cx="6968362" cy="1361840"/>
            <a:chOff x="270638" y="838200"/>
            <a:chExt cx="6968362" cy="1361840"/>
          </a:xfrm>
        </p:grpSpPr>
        <p:pic>
          <p:nvPicPr>
            <p:cNvPr id="7" name="Picture 8" descr="C:\Users\ang\Desktop\newpics\stapler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62200" y="838200"/>
              <a:ext cx="1215458" cy="975226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695948" y="1887961"/>
              <a:ext cx="653556" cy="3120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Image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18" descr="C:\Users\ang\Desktop\newpics\stapler3-features1.jpg"/>
            <p:cNvPicPr>
              <a:picLocks noChangeAspect="1" noChangeArrowheads="1"/>
            </p:cNvPicPr>
            <p:nvPr/>
          </p:nvPicPr>
          <p:blipFill>
            <a:blip r:embed="rId5" cstate="print">
              <a:lum bright="30000" contrast="30000"/>
            </a:blip>
            <a:srcRect/>
            <a:stretch>
              <a:fillRect/>
            </a:stretch>
          </p:blipFill>
          <p:spPr bwMode="auto">
            <a:xfrm>
              <a:off x="4056521" y="842032"/>
              <a:ext cx="1202761" cy="969084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010497" y="1867874"/>
              <a:ext cx="1339603" cy="277986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dirty="0" smtClean="0">
                  <a:solidFill>
                    <a:schemeClr val="bg1"/>
                  </a:solidFill>
                </a:rPr>
                <a:t>Vision features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6" name="Group 25"/>
            <p:cNvGrpSpPr/>
            <p:nvPr/>
          </p:nvGrpSpPr>
          <p:grpSpPr>
            <a:xfrm>
              <a:off x="5856443" y="838200"/>
              <a:ext cx="1382557" cy="1029906"/>
              <a:chOff x="6619925" y="2658842"/>
              <a:chExt cx="2121469" cy="1591101"/>
            </a:xfrm>
          </p:grpSpPr>
          <p:pic>
            <p:nvPicPr>
              <p:cNvPr id="20" name="Picture 3" descr="C:\Users\ang\Desktop\newpics\IMG_1778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19925" y="2658842"/>
                <a:ext cx="2121469" cy="1591101"/>
              </a:xfrm>
              <a:prstGeom prst="rect">
                <a:avLst/>
              </a:prstGeom>
              <a:noFill/>
            </p:spPr>
          </p:pic>
          <p:sp>
            <p:nvSpPr>
              <p:cNvPr id="21" name="Rectangle 20"/>
              <p:cNvSpPr/>
              <p:nvPr/>
            </p:nvSpPr>
            <p:spPr bwMode="auto">
              <a:xfrm>
                <a:off x="6987654" y="2888578"/>
                <a:ext cx="1392071" cy="982638"/>
              </a:xfrm>
              <a:prstGeom prst="rect">
                <a:avLst/>
              </a:prstGeom>
              <a:noFill/>
              <a:ln w="38100" cap="flat" cmpd="sng" algn="ctr">
                <a:solidFill>
                  <a:srgbClr val="00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487" tIns="44450" rIns="90487" bIns="4445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5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elvetica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021748" y="1833779"/>
              <a:ext cx="1123387" cy="3120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Detection</a:t>
              </a:r>
            </a:p>
          </p:txBody>
        </p:sp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 rot="10800000">
              <a:off x="3658360" y="1177358"/>
              <a:ext cx="333340" cy="285287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 sz="1050">
                <a:solidFill>
                  <a:schemeClr val="bg1"/>
                </a:solidFill>
              </a:endParaRPr>
            </a:p>
          </p:txBody>
        </p:sp>
        <p:sp>
          <p:nvSpPr>
            <p:cNvPr id="22" name="AutoShape 4"/>
            <p:cNvSpPr>
              <a:spLocks noChangeArrowheads="1"/>
            </p:cNvSpPr>
            <p:nvPr/>
          </p:nvSpPr>
          <p:spPr bwMode="auto">
            <a:xfrm rot="10800000">
              <a:off x="5351719" y="1169005"/>
              <a:ext cx="333340" cy="285287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 sz="1050">
                <a:solidFill>
                  <a:schemeClr val="bg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0638" y="1179446"/>
              <a:ext cx="1613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Images/video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69"/>
          <p:cNvGrpSpPr/>
          <p:nvPr/>
        </p:nvGrpSpPr>
        <p:grpSpPr>
          <a:xfrm>
            <a:off x="353835" y="3028696"/>
            <a:ext cx="7041200" cy="1467095"/>
            <a:chOff x="234985" y="2353660"/>
            <a:chExt cx="7041200" cy="1467095"/>
          </a:xfrm>
        </p:grpSpPr>
        <p:grpSp>
          <p:nvGrpSpPr>
            <p:cNvPr id="12" name="Group 58"/>
            <p:cNvGrpSpPr/>
            <p:nvPr/>
          </p:nvGrpSpPr>
          <p:grpSpPr>
            <a:xfrm>
              <a:off x="2357094" y="2353660"/>
              <a:ext cx="4919091" cy="1467095"/>
              <a:chOff x="2209800" y="2820315"/>
              <a:chExt cx="4919091" cy="1467095"/>
            </a:xfrm>
          </p:grpSpPr>
          <p:pic>
            <p:nvPicPr>
              <p:cNvPr id="51" name="Picture 3" descr="C:\Documents and Settings\hllee\Application Data\SSH\temp\speech_demo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47730" t="11764" r="30080" b="61154"/>
              <a:stretch>
                <a:fillRect/>
              </a:stretch>
            </p:blipFill>
            <p:spPr bwMode="auto">
              <a:xfrm>
                <a:off x="2209800" y="2820315"/>
                <a:ext cx="1447800" cy="1075340"/>
              </a:xfrm>
              <a:prstGeom prst="rect">
                <a:avLst/>
              </a:prstGeom>
              <a:noFill/>
            </p:spPr>
          </p:pic>
          <p:pic>
            <p:nvPicPr>
              <p:cNvPr id="52" name="Picture 3" descr="C:\Documents and Settings\hllee\Application Data\SSH\temp\speech_demo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5864" t="57343" r="39675" b="11949"/>
              <a:stretch>
                <a:fillRect/>
              </a:stretch>
            </p:blipFill>
            <p:spPr bwMode="auto">
              <a:xfrm>
                <a:off x="4076700" y="2820316"/>
                <a:ext cx="1444979" cy="1075340"/>
              </a:xfrm>
              <a:prstGeom prst="rect">
                <a:avLst/>
              </a:prstGeom>
              <a:noFill/>
            </p:spPr>
          </p:pic>
          <p:sp>
            <p:nvSpPr>
              <p:cNvPr id="53" name="AutoShape 4"/>
              <p:cNvSpPr>
                <a:spLocks noChangeArrowheads="1"/>
              </p:cNvSpPr>
              <p:nvPr/>
            </p:nvSpPr>
            <p:spPr bwMode="auto">
              <a:xfrm rot="10800000">
                <a:off x="3695700" y="3200400"/>
                <a:ext cx="333340" cy="297107"/>
              </a:xfrm>
              <a:prstGeom prst="leftArrow">
                <a:avLst>
                  <a:gd name="adj1" fmla="val 50000"/>
                  <a:gd name="adj2" fmla="val 43783"/>
                </a:avLst>
              </a:prstGeom>
              <a:solidFill>
                <a:srgbClr val="00B0F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7" tIns="44450" rIns="90487" bIns="44450" anchor="ctr">
                <a:noAutofit/>
              </a:bodyPr>
              <a:lstStyle/>
              <a:p>
                <a:endParaRPr lang="en-US" sz="105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AutoShape 4"/>
              <p:cNvSpPr>
                <a:spLocks noChangeArrowheads="1"/>
              </p:cNvSpPr>
              <p:nvPr/>
            </p:nvSpPr>
            <p:spPr bwMode="auto">
              <a:xfrm rot="10800000">
                <a:off x="5610260" y="3200401"/>
                <a:ext cx="333340" cy="297107"/>
              </a:xfrm>
              <a:prstGeom prst="leftArrow">
                <a:avLst>
                  <a:gd name="adj1" fmla="val 50000"/>
                  <a:gd name="adj2" fmla="val 43783"/>
                </a:avLst>
              </a:prstGeom>
              <a:solidFill>
                <a:srgbClr val="00B0F0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7" tIns="44450" rIns="90487" bIns="44450" anchor="ctr">
                <a:noAutofit/>
              </a:bodyPr>
              <a:lstStyle/>
              <a:p>
                <a:endParaRPr lang="en-US" sz="105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658076" y="3895655"/>
                <a:ext cx="653556" cy="32501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Audio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424706" y="3934060"/>
                <a:ext cx="653556" cy="32501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1600" dirty="0" smtClean="0">
                    <a:solidFill>
                      <a:schemeClr val="bg1"/>
                    </a:solidFill>
                  </a:rPr>
                  <a:t>Audio features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324600" y="3962400"/>
                <a:ext cx="647700" cy="32501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600" dirty="0" smtClean="0">
                    <a:solidFill>
                      <a:schemeClr val="bg1"/>
                    </a:solidFill>
                  </a:rPr>
                  <a:t>Speaker ID</a:t>
                </a:r>
              </a:p>
            </p:txBody>
          </p:sp>
          <p:pic>
            <p:nvPicPr>
              <p:cNvPr id="58" name="Picture 9" descr="honglak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7692" r="7692"/>
              <a:stretch>
                <a:fillRect/>
              </a:stretch>
            </p:blipFill>
            <p:spPr bwMode="auto">
              <a:xfrm>
                <a:off x="6076121" y="2820315"/>
                <a:ext cx="1052770" cy="1117961"/>
              </a:xfrm>
              <a:prstGeom prst="rect">
                <a:avLst/>
              </a:prstGeom>
              <a:noFill/>
            </p:spPr>
          </p:pic>
        </p:grpSp>
        <p:sp>
          <p:nvSpPr>
            <p:cNvPr id="61" name="TextBox 60"/>
            <p:cNvSpPr txBox="1"/>
            <p:nvPr/>
          </p:nvSpPr>
          <p:spPr>
            <a:xfrm>
              <a:off x="234985" y="2783376"/>
              <a:ext cx="14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Audio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68"/>
          <p:cNvGrpSpPr/>
          <p:nvPr/>
        </p:nvGrpSpPr>
        <p:grpSpPr>
          <a:xfrm>
            <a:off x="462665" y="4756921"/>
            <a:ext cx="8501205" cy="1782884"/>
            <a:chOff x="897015" y="5157225"/>
            <a:chExt cx="8501205" cy="1782884"/>
          </a:xfrm>
        </p:grpSpPr>
        <p:sp>
          <p:nvSpPr>
            <p:cNvPr id="63" name="TextBox 62"/>
            <p:cNvSpPr txBox="1"/>
            <p:nvPr/>
          </p:nvSpPr>
          <p:spPr>
            <a:xfrm>
              <a:off x="897015" y="5848515"/>
              <a:ext cx="14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Text</a:t>
              </a:r>
            </a:p>
          </p:txBody>
        </p:sp>
        <p:pic>
          <p:nvPicPr>
            <p:cNvPr id="1487874" name="Picture 2" descr="http://www.elbacom.com/assets/images/textdocument.g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21320" y="5157225"/>
              <a:ext cx="1536200" cy="1536200"/>
            </a:xfrm>
            <a:prstGeom prst="rect">
              <a:avLst/>
            </a:prstGeom>
            <a:noFill/>
          </p:spPr>
        </p:pic>
        <p:sp>
          <p:nvSpPr>
            <p:cNvPr id="64" name="TextBox 63"/>
            <p:cNvSpPr txBox="1"/>
            <p:nvPr/>
          </p:nvSpPr>
          <p:spPr>
            <a:xfrm>
              <a:off x="2152485" y="6616615"/>
              <a:ext cx="1967971" cy="3234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 Text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5" name="AutoShape 4"/>
            <p:cNvSpPr>
              <a:spLocks noChangeArrowheads="1"/>
            </p:cNvSpPr>
            <p:nvPr/>
          </p:nvSpPr>
          <p:spPr bwMode="auto">
            <a:xfrm rot="10800000">
              <a:off x="3842305" y="5810110"/>
              <a:ext cx="571859" cy="306058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AutoShape 4"/>
            <p:cNvSpPr>
              <a:spLocks noChangeArrowheads="1"/>
            </p:cNvSpPr>
            <p:nvPr/>
          </p:nvSpPr>
          <p:spPr bwMode="auto">
            <a:xfrm rot="10800000">
              <a:off x="5992985" y="5810110"/>
              <a:ext cx="571859" cy="306058"/>
            </a:xfrm>
            <a:prstGeom prst="leftArrow">
              <a:avLst>
                <a:gd name="adj1" fmla="val 50000"/>
                <a:gd name="adj2" fmla="val 43783"/>
              </a:avLst>
            </a:prstGeom>
            <a:solidFill>
              <a:srgbClr val="00B0F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1487876" name="Picture 4" descr="http://www.cse.unsw.edu.au/~billw/cs9414/notes/nlp/grampars/grampars1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72000" y="5426060"/>
              <a:ext cx="1267365" cy="1098657"/>
            </a:xfrm>
            <a:prstGeom prst="rect">
              <a:avLst/>
            </a:prstGeom>
            <a:noFill/>
          </p:spPr>
        </p:pic>
        <p:sp>
          <p:nvSpPr>
            <p:cNvPr id="67" name="TextBox 66"/>
            <p:cNvSpPr txBox="1"/>
            <p:nvPr/>
          </p:nvSpPr>
          <p:spPr>
            <a:xfrm>
              <a:off x="4187950" y="6523551"/>
              <a:ext cx="1967971" cy="3234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Text  features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19360" y="5502870"/>
              <a:ext cx="2778860" cy="11247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000" dirty="0" smtClean="0">
                  <a:solidFill>
                    <a:schemeClr val="bg1"/>
                  </a:solidFill>
                </a:rPr>
                <a:t>Text classification, Machine translation, Information retrieval, ....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7" name="Picture 1" descr="C:\Users\ang\Desktop\edges.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495990" y="3121760"/>
            <a:ext cx="1085850" cy="561975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Features for all hard problems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16050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92656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Vision Features</a:t>
            </a:r>
          </a:p>
        </p:txBody>
      </p:sp>
      <p:sp>
        <p:nvSpPr>
          <p:cNvPr id="2" name="AutoShape 2" descr="http://cs.brown.edu/courses/cs143/comp_vision_teaser_by_kirk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25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460" y="-128251"/>
            <a:ext cx="10620711" cy="704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Vision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428962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0"/>
          <p:cNvGrpSpPr/>
          <p:nvPr/>
        </p:nvGrpSpPr>
        <p:grpSpPr>
          <a:xfrm>
            <a:off x="317318" y="830536"/>
            <a:ext cx="4456696" cy="1224539"/>
            <a:chOff x="306685" y="1053819"/>
            <a:chExt cx="4456696" cy="1224539"/>
          </a:xfrm>
        </p:grpSpPr>
        <p:pic>
          <p:nvPicPr>
            <p:cNvPr id="3069954" name="Picture 2" descr="C:\Users\ang\Desktop\features\SIFTinterestPointLocalizatio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36256" y="1053819"/>
              <a:ext cx="1727125" cy="1222765"/>
            </a:xfrm>
            <a:prstGeom prst="rect">
              <a:avLst/>
            </a:prstGeom>
            <a:noFill/>
          </p:spPr>
        </p:pic>
        <p:pic>
          <p:nvPicPr>
            <p:cNvPr id="3069955" name="Picture 3" descr="C:\Users\ang\Desktop\features\SIFTdescriptors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6685" y="1054248"/>
              <a:ext cx="2734227" cy="1224110"/>
            </a:xfrm>
            <a:prstGeom prst="rect">
              <a:avLst/>
            </a:prstGeom>
            <a:noFill/>
          </p:spPr>
        </p:pic>
      </p:grpSp>
      <p:pic>
        <p:nvPicPr>
          <p:cNvPr id="3069956" name="Picture 4" descr="C:\Users\ang\Desktop\features\SPINfeatur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94595" y="807357"/>
            <a:ext cx="3202837" cy="1323140"/>
          </a:xfrm>
          <a:prstGeom prst="rect">
            <a:avLst/>
          </a:prstGeom>
          <a:noFill/>
        </p:spPr>
      </p:pic>
      <p:pic>
        <p:nvPicPr>
          <p:cNvPr id="3069957" name="Picture 5" descr="C:\Users\ang\Desktop\features\RIFTfeatur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32255" y="2684583"/>
            <a:ext cx="3197076" cy="1618273"/>
          </a:xfrm>
          <a:prstGeom prst="rect">
            <a:avLst/>
          </a:prstGeom>
          <a:noFill/>
        </p:spPr>
      </p:pic>
      <p:pic>
        <p:nvPicPr>
          <p:cNvPr id="3069958" name="Picture 6" descr="C:\Users\ang\Desktop\features\HOGdescriptors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1431" y="2668126"/>
            <a:ext cx="4743341" cy="1610555"/>
          </a:xfrm>
          <a:prstGeom prst="rect">
            <a:avLst/>
          </a:prstGeom>
          <a:noFill/>
        </p:spPr>
      </p:pic>
      <p:pic>
        <p:nvPicPr>
          <p:cNvPr id="3069959" name="Picture 7" descr="C:\Users\ang\Desktop\features\GLOHdescript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5278" y="5041111"/>
            <a:ext cx="3681524" cy="1104501"/>
          </a:xfrm>
          <a:prstGeom prst="rect">
            <a:avLst/>
          </a:prstGeom>
          <a:noFill/>
        </p:spPr>
      </p:pic>
      <p:pic>
        <p:nvPicPr>
          <p:cNvPr id="3069961" name="Picture 9" descr="C:\Users\ang\Desktop\features\TextonsSchmidSe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8912" y="5084646"/>
            <a:ext cx="1887722" cy="56256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030818" y="211588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SIFT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3952" y="216195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Spin image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5496" y="43558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err="1" smtClean="0">
                <a:solidFill>
                  <a:srgbClr val="FFFFFF"/>
                </a:solidFill>
              </a:rPr>
              <a:t>HoG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2426" y="435934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RIFT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069962" name="Picture 10" descr="C:\Users\ang\Desktop\features\TextonsLeungMalikSe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95304" y="5082357"/>
            <a:ext cx="1679150" cy="587154"/>
          </a:xfrm>
          <a:prstGeom prst="rect">
            <a:avLst/>
          </a:prstGeom>
          <a:noFill/>
        </p:spPr>
      </p:pic>
      <p:pic>
        <p:nvPicPr>
          <p:cNvPr id="3069963" name="Picture 11" descr="C:\Users\ang\Desktop\features\TextonsMR8set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62649" y="5635251"/>
            <a:ext cx="1691767" cy="583464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913858" y="6286641"/>
            <a:ext cx="979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err="1" smtClean="0">
                <a:solidFill>
                  <a:srgbClr val="FFFFFF"/>
                </a:solidFill>
              </a:rPr>
              <a:t>Textons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1933" y="622639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GLOH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75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 of Gradients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3" b="23728"/>
          <a:stretch/>
        </p:blipFill>
        <p:spPr>
          <a:xfrm>
            <a:off x="616285" y="1662370"/>
            <a:ext cx="7904386" cy="4262955"/>
          </a:xfrm>
        </p:spPr>
      </p:pic>
    </p:spTree>
    <p:extLst>
      <p:ext uri="{BB962C8B-B14F-4D97-AF65-F5344CB8AC3E}">
        <p14:creationId xmlns:p14="http://schemas.microsoft.com/office/powerpoint/2010/main" val="154014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92656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Audio Features</a:t>
            </a:r>
          </a:p>
        </p:txBody>
      </p:sp>
      <p:pic>
        <p:nvPicPr>
          <p:cNvPr id="2326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5" y="-498676"/>
            <a:ext cx="9130835" cy="913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Audio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682195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</a:t>
            </a:r>
            <a:endParaRPr lang="en-US" dirty="0"/>
          </a:p>
        </p:txBody>
      </p:sp>
      <p:sp>
        <p:nvSpPr>
          <p:cNvPr id="5" name="AutoShape 2" descr="http://www.learner.org/jnorth/images/graphics/s/B-cChickadeeTsleetWavefor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6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1815990"/>
            <a:ext cx="736282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06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0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257" y="3629404"/>
            <a:ext cx="2636873" cy="19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38084" y="572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ZCR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3" descr="C:\Documents and Settings\hllee\Application Data\SSH\temp\speech_demo.png"/>
          <p:cNvPicPr>
            <a:picLocks noChangeAspect="1" noChangeArrowheads="1"/>
          </p:cNvPicPr>
          <p:nvPr/>
        </p:nvPicPr>
        <p:blipFill>
          <a:blip r:embed="rId4" cstate="print"/>
          <a:srcRect l="4583" r="4414" b="6925"/>
          <a:stretch>
            <a:fillRect/>
          </a:stretch>
        </p:blipFill>
        <p:spPr bwMode="auto">
          <a:xfrm>
            <a:off x="1222744" y="848866"/>
            <a:ext cx="3214352" cy="2000660"/>
          </a:xfrm>
          <a:prstGeom prst="rect">
            <a:avLst/>
          </a:prstGeom>
          <a:noFill/>
        </p:spPr>
      </p:pic>
      <p:pic>
        <p:nvPicPr>
          <p:cNvPr id="7" name="Picture 2" descr="C:\Documents and Settings\hllee\Desktop\htkpl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3749" y="789996"/>
            <a:ext cx="2775097" cy="206098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19422" y="291686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Spectrogram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0176" y="288851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MFCC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070979" name="Picture 3"/>
          <p:cNvPicPr>
            <a:picLocks noChangeAspect="1" noChangeArrowheads="1"/>
          </p:cNvPicPr>
          <p:nvPr/>
        </p:nvPicPr>
        <p:blipFill>
          <a:blip r:embed="rId6" cstate="print"/>
          <a:srcRect l="15751"/>
          <a:stretch>
            <a:fillRect/>
          </a:stretch>
        </p:blipFill>
        <p:spPr bwMode="auto">
          <a:xfrm>
            <a:off x="6283843" y="3561908"/>
            <a:ext cx="2477387" cy="209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095462" y="5691963"/>
            <a:ext cx="834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err="1" smtClean="0">
                <a:solidFill>
                  <a:srgbClr val="FFFFFF"/>
                </a:solidFill>
              </a:rPr>
              <a:t>Rolloff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07098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459" y="3615070"/>
            <a:ext cx="2928150" cy="197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304259" y="5663609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Flux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02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92656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NLP Features</a:t>
            </a:r>
          </a:p>
        </p:txBody>
      </p:sp>
      <p:pic>
        <p:nvPicPr>
          <p:cNvPr id="2327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0264" y="-58730"/>
            <a:ext cx="10504527" cy="701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NLP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800166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242" name="Picture 2" descr="http://www.cse.unsw.edu.au/~billw/cs9414/notes/nlp/seminterp/seminterp2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640" y="855865"/>
            <a:ext cx="2765160" cy="2297523"/>
          </a:xfrm>
          <a:prstGeom prst="rect">
            <a:avLst/>
          </a:prstGeom>
          <a:noFill/>
        </p:spPr>
      </p:pic>
      <p:pic>
        <p:nvPicPr>
          <p:cNvPr id="2058244" name="Picture 4" descr="http://www.dcs.shef.ac.uk/~hamish/IE/ne.jpg"/>
          <p:cNvPicPr>
            <a:picLocks noChangeAspect="1" noChangeArrowheads="1"/>
          </p:cNvPicPr>
          <p:nvPr/>
        </p:nvPicPr>
        <p:blipFill>
          <a:blip r:embed="rId4" cstate="print"/>
          <a:srcRect l="1031" t="6250" r="19559" b="17187"/>
          <a:stretch>
            <a:fillRect/>
          </a:stretch>
        </p:blipFill>
        <p:spPr bwMode="auto">
          <a:xfrm>
            <a:off x="3227825" y="1047890"/>
            <a:ext cx="2957185" cy="1881845"/>
          </a:xfrm>
          <a:prstGeom prst="rect">
            <a:avLst/>
          </a:prstGeom>
          <a:noFill/>
        </p:spPr>
      </p:pic>
      <p:pic>
        <p:nvPicPr>
          <p:cNvPr id="2058246" name="Picture 6" descr="http://tractorfeed.com/strictlyspeaking/wp-content/uploads/2008/11/anaphora0021.jpg"/>
          <p:cNvPicPr>
            <a:picLocks noChangeAspect="1" noChangeArrowheads="1"/>
          </p:cNvPicPr>
          <p:nvPr/>
        </p:nvPicPr>
        <p:blipFill>
          <a:blip r:embed="rId5" cstate="print"/>
          <a:srcRect t="20625" r="11800" b="22150"/>
          <a:stretch>
            <a:fillRect/>
          </a:stretch>
        </p:blipFill>
        <p:spPr bwMode="auto">
          <a:xfrm>
            <a:off x="78615" y="4197100"/>
            <a:ext cx="3341235" cy="162586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3525" y="319857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Parser features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8363" y="3052833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Named entity recognition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058248" name="Picture 8" descr="http://snowball.tartarus.org/algorithms/lovins/porter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7034" y="790574"/>
            <a:ext cx="2766965" cy="220319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068325" y="3083355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Stemming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058250" name="Picture 10" descr="http://www.ling.helsinki.fi/kit/2008s/clt231/nltk-0.9.5/doc/en/tree_images/ch03-tree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571330" y="2238445"/>
            <a:ext cx="2381250" cy="1628776"/>
          </a:xfrm>
          <a:prstGeom prst="rect">
            <a:avLst/>
          </a:prstGeom>
          <a:noFill/>
        </p:spPr>
      </p:pic>
      <p:pic>
        <p:nvPicPr>
          <p:cNvPr id="2058252" name="Picture 12" descr="http://www.cs.cmu.edu/~tom/10601_sp08/hw/hmm.png"/>
          <p:cNvPicPr>
            <a:picLocks noChangeAspect="1" noChangeArrowheads="1"/>
          </p:cNvPicPr>
          <p:nvPr/>
        </p:nvPicPr>
        <p:blipFill>
          <a:blip r:embed="rId8" cstate="print"/>
          <a:srcRect t="10101" b="15152"/>
          <a:stretch>
            <a:fillRect/>
          </a:stretch>
        </p:blipFill>
        <p:spPr bwMode="auto">
          <a:xfrm>
            <a:off x="3611875" y="4197100"/>
            <a:ext cx="2534730" cy="142098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49545" y="573330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Part of speech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53955" y="584851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</a:rPr>
              <a:t>Anaphora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" name="Group 16"/>
          <p:cNvGrpSpPr/>
          <p:nvPr/>
        </p:nvGrpSpPr>
        <p:grpSpPr>
          <a:xfrm>
            <a:off x="6530655" y="3889860"/>
            <a:ext cx="2527094" cy="2481607"/>
            <a:chOff x="6607465" y="3889860"/>
            <a:chExt cx="2527094" cy="2481607"/>
          </a:xfrm>
        </p:grpSpPr>
        <p:pic>
          <p:nvPicPr>
            <p:cNvPr id="2058254" name="Picture 14" descr="http://www.cs.princeton.edu/courses/archive/spr07/cos226/assignments/wordnet-fig1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607465" y="3889860"/>
              <a:ext cx="2441118" cy="2073870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6722680" y="6002135"/>
              <a:ext cx="2411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dirty="0" smtClean="0">
                  <a:solidFill>
                    <a:srgbClr val="FFFFFF"/>
                  </a:solidFill>
                </a:rPr>
                <a:t>Ontologies (WordNet)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281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hypothesis</a:t>
            </a:r>
            <a:endParaRPr lang="en-US" dirty="0"/>
          </a:p>
        </p:txBody>
      </p:sp>
      <p:pic>
        <p:nvPicPr>
          <p:cNvPr id="4" name="Picture 3" descr="C:\Users\ang\Desktop\iStock_000005809739XSmall-1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6480" y="3313785"/>
            <a:ext cx="3252637" cy="32432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9905" y="1393535"/>
            <a:ext cx="7757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Much </a:t>
            </a:r>
            <a:r>
              <a:rPr lang="en-US" sz="3200" b="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perception in the brain can be explained with a single </a:t>
            </a: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learning algorithm. </a:t>
            </a:r>
            <a:endParaRPr lang="en-US" sz="3200" b="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One Algorithm Hypothesis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989587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Learning Algorithm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91338" y="6184245"/>
            <a:ext cx="12105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ct val="0"/>
              </a:spcBef>
              <a:spcAft>
                <a:spcPts val="0"/>
              </a:spcAft>
            </a:pPr>
            <a:r>
              <a:rPr lang="en-US" sz="1050" dirty="0" smtClean="0">
                <a:solidFill>
                  <a:srgbClr val="53D8FF"/>
                </a:solidFill>
                <a:latin typeface="Arial" pitchFamily="34" charset="0"/>
              </a:rPr>
              <a:t>[Roe et al., 1992]</a:t>
            </a:r>
            <a:endParaRPr lang="en-US" sz="1050" dirty="0">
              <a:solidFill>
                <a:srgbClr val="53D8FF"/>
              </a:solidFill>
              <a:latin typeface="Arial" pitchFamily="34" charset="0"/>
            </a:endParaRPr>
          </a:p>
        </p:txBody>
      </p:sp>
      <p:pic>
        <p:nvPicPr>
          <p:cNvPr id="27" name="Picture 1" descr="C:\Users\ang\Desktop\Brodmann_41_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8509" y="1846973"/>
            <a:ext cx="3336132" cy="2297884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4166865" y="4455159"/>
            <a:ext cx="3757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Auditory cortex learns to see</a:t>
            </a:r>
          </a:p>
          <a:p>
            <a:pPr algn="l">
              <a:spcBef>
                <a:spcPct val="0"/>
              </a:spcBef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4022" y="3642249"/>
            <a:ext cx="2086902" cy="308637"/>
          </a:xfrm>
          <a:prstGeom prst="rect">
            <a:avLst/>
          </a:prstGeom>
          <a:solidFill>
            <a:srgbClr val="53D8FF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 anchorCtr="1"/>
          <a:lstStyle/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Auditory Cortex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3094074" y="3295672"/>
            <a:ext cx="2637144" cy="393826"/>
          </a:xfrm>
          <a:prstGeom prst="straightConnector1">
            <a:avLst/>
          </a:prstGeom>
          <a:noFill/>
          <a:ln w="57150" cap="flat" cmpd="sng" algn="ctr">
            <a:solidFill>
              <a:srgbClr val="53D8F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1" name="Group 46"/>
          <p:cNvGrpSpPr>
            <a:grpSpLocks/>
          </p:cNvGrpSpPr>
          <p:nvPr/>
        </p:nvGrpSpPr>
        <p:grpSpPr bwMode="auto">
          <a:xfrm>
            <a:off x="4473763" y="3347985"/>
            <a:ext cx="276222" cy="276222"/>
            <a:chOff x="0" y="2153"/>
            <a:chExt cx="571" cy="574"/>
          </a:xfrm>
        </p:grpSpPr>
        <p:sp>
          <p:nvSpPr>
            <p:cNvPr id="32" name="Line 47"/>
            <p:cNvSpPr>
              <a:spLocks noChangeShapeType="1"/>
            </p:cNvSpPr>
            <p:nvPr/>
          </p:nvSpPr>
          <p:spPr bwMode="auto">
            <a:xfrm>
              <a:off x="0" y="2153"/>
              <a:ext cx="571" cy="57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3" name="Line 48"/>
            <p:cNvSpPr>
              <a:spLocks noChangeShapeType="1"/>
            </p:cNvSpPr>
            <p:nvPr/>
          </p:nvSpPr>
          <p:spPr bwMode="auto">
            <a:xfrm flipV="1">
              <a:off x="0" y="2153"/>
              <a:ext cx="571" cy="57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435395" y="1908535"/>
            <a:ext cx="4295823" cy="1208596"/>
            <a:chOff x="1435395" y="1908535"/>
            <a:chExt cx="4295823" cy="1208596"/>
          </a:xfrm>
        </p:grpSpPr>
        <p:cxnSp>
          <p:nvCxnSpPr>
            <p:cNvPr id="35" name="Straight Arrow Connector 34"/>
            <p:cNvCxnSpPr/>
            <p:nvPr/>
          </p:nvCxnSpPr>
          <p:spPr bwMode="auto">
            <a:xfrm>
              <a:off x="3424238" y="2574925"/>
              <a:ext cx="2306980" cy="542206"/>
            </a:xfrm>
            <a:prstGeom prst="straightConnector1">
              <a:avLst/>
            </a:prstGeom>
            <a:noFill/>
            <a:ln w="57150" cap="flat" cmpd="sng" algn="ctr">
              <a:solidFill>
                <a:srgbClr val="C52B87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36" name="Picture 35" descr="Ey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5395" y="1908535"/>
              <a:ext cx="1980812" cy="985756"/>
            </a:xfrm>
            <a:prstGeom prst="rect">
              <a:avLst/>
            </a:prstGeom>
          </p:spPr>
        </p:pic>
      </p:grpSp>
      <p:pic>
        <p:nvPicPr>
          <p:cNvPr id="37" name="Picture 36" descr="E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6086" y="3244519"/>
            <a:ext cx="963108" cy="15763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One Algorithm Hypothesis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217136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68520" y="6184245"/>
            <a:ext cx="14334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ct val="0"/>
              </a:spcBef>
              <a:spcAft>
                <a:spcPts val="0"/>
              </a:spcAft>
            </a:pPr>
            <a:r>
              <a:rPr lang="en-US" sz="1050" dirty="0" smtClean="0">
                <a:solidFill>
                  <a:srgbClr val="53D8FF"/>
                </a:solidFill>
                <a:latin typeface="Arial" pitchFamily="34" charset="0"/>
              </a:rPr>
              <a:t>[</a:t>
            </a:r>
            <a:r>
              <a:rPr lang="en-US" sz="1050" dirty="0" err="1" smtClean="0">
                <a:solidFill>
                  <a:srgbClr val="53D8FF"/>
                </a:solidFill>
                <a:latin typeface="Arial" pitchFamily="34" charset="0"/>
              </a:rPr>
              <a:t>Metin</a:t>
            </a:r>
            <a:r>
              <a:rPr lang="en-US" sz="1050" dirty="0" smtClean="0">
                <a:solidFill>
                  <a:srgbClr val="53D8FF"/>
                </a:solidFill>
                <a:latin typeface="Arial" pitchFamily="34" charset="0"/>
              </a:rPr>
              <a:t> &amp; Frost, 1989]</a:t>
            </a:r>
            <a:endParaRPr lang="en-US" sz="1050" dirty="0">
              <a:solidFill>
                <a:srgbClr val="53D8FF"/>
              </a:solidFill>
              <a:latin typeface="Arial" pitchFamily="34" charset="0"/>
            </a:endParaRPr>
          </a:p>
        </p:txBody>
      </p:sp>
      <p:pic>
        <p:nvPicPr>
          <p:cNvPr id="49" name="Picture 2" descr="http://pubpages.unh.edu/~cjy67/Images/han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818167" y="3243049"/>
            <a:ext cx="1424763" cy="14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http://upload.wikimedia.org/wikipedia/commons/6/66/Postcentral_gy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378" y="1850063"/>
            <a:ext cx="3340660" cy="229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Straight Arrow Connector 50"/>
          <p:cNvCxnSpPr/>
          <p:nvPr/>
        </p:nvCxnSpPr>
        <p:spPr bwMode="auto">
          <a:xfrm flipV="1">
            <a:off x="3094074" y="2691442"/>
            <a:ext cx="2497634" cy="998056"/>
          </a:xfrm>
          <a:prstGeom prst="straightConnector1">
            <a:avLst/>
          </a:prstGeom>
          <a:noFill/>
          <a:ln w="57150" cap="flat" cmpd="sng" algn="ctr">
            <a:solidFill>
              <a:srgbClr val="53D8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677747" y="4455159"/>
            <a:ext cx="4317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Somatosensory cortex learns to see</a:t>
            </a:r>
          </a:p>
          <a:p>
            <a:pPr algn="l">
              <a:spcBef>
                <a:spcPct val="0"/>
              </a:spcBef>
            </a:pPr>
            <a:endParaRPr lang="en-US" dirty="0" smtClean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53" name="Group 46"/>
          <p:cNvGrpSpPr>
            <a:grpSpLocks/>
          </p:cNvGrpSpPr>
          <p:nvPr/>
        </p:nvGrpSpPr>
        <p:grpSpPr bwMode="auto">
          <a:xfrm>
            <a:off x="4197541" y="3052359"/>
            <a:ext cx="276222" cy="276222"/>
            <a:chOff x="0" y="2153"/>
            <a:chExt cx="571" cy="574"/>
          </a:xfrm>
        </p:grpSpPr>
        <p:sp>
          <p:nvSpPr>
            <p:cNvPr id="54" name="Line 47"/>
            <p:cNvSpPr>
              <a:spLocks noChangeShapeType="1"/>
            </p:cNvSpPr>
            <p:nvPr/>
          </p:nvSpPr>
          <p:spPr bwMode="auto">
            <a:xfrm>
              <a:off x="0" y="2153"/>
              <a:ext cx="571" cy="57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55" name="Line 48"/>
            <p:cNvSpPr>
              <a:spLocks noChangeShapeType="1"/>
            </p:cNvSpPr>
            <p:nvPr/>
          </p:nvSpPr>
          <p:spPr bwMode="auto">
            <a:xfrm flipV="1">
              <a:off x="0" y="2153"/>
              <a:ext cx="571" cy="57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56" name="Group 24"/>
          <p:cNvGrpSpPr/>
          <p:nvPr/>
        </p:nvGrpSpPr>
        <p:grpSpPr>
          <a:xfrm>
            <a:off x="1435395" y="1908535"/>
            <a:ext cx="4156313" cy="985756"/>
            <a:chOff x="1435395" y="1908535"/>
            <a:chExt cx="4156313" cy="985756"/>
          </a:xfrm>
        </p:grpSpPr>
        <p:cxnSp>
          <p:nvCxnSpPr>
            <p:cNvPr id="57" name="Straight Arrow Connector 56"/>
            <p:cNvCxnSpPr/>
            <p:nvPr/>
          </p:nvCxnSpPr>
          <p:spPr bwMode="auto">
            <a:xfrm>
              <a:off x="3424238" y="2574925"/>
              <a:ext cx="2167470" cy="116517"/>
            </a:xfrm>
            <a:prstGeom prst="straightConnector1">
              <a:avLst/>
            </a:prstGeom>
            <a:noFill/>
            <a:ln w="57150" cap="flat" cmpd="sng" algn="ctr">
              <a:solidFill>
                <a:srgbClr val="C52B87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58" name="Picture 57" descr="Ey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5395" y="1908535"/>
              <a:ext cx="1980812" cy="985756"/>
            </a:xfrm>
            <a:prstGeom prst="rect">
              <a:avLst/>
            </a:prstGeom>
          </p:spPr>
        </p:pic>
      </p:grpSp>
      <p:sp>
        <p:nvSpPr>
          <p:cNvPr id="59" name="TextBox 58"/>
          <p:cNvSpPr txBox="1"/>
          <p:nvPr/>
        </p:nvSpPr>
        <p:spPr>
          <a:xfrm>
            <a:off x="5004022" y="3088730"/>
            <a:ext cx="2561344" cy="308637"/>
          </a:xfrm>
          <a:prstGeom prst="rect">
            <a:avLst/>
          </a:prstGeom>
          <a:solidFill>
            <a:srgbClr val="53D8FF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 anchorCtr="1"/>
          <a:lstStyle/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Somatosensory Cortex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One Algorithm Hypothesis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743306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24654" y="6570046"/>
            <a:ext cx="6224781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200" dirty="0" smtClean="0">
                <a:solidFill>
                  <a:srgbClr val="FFFFFF"/>
                </a:solidFill>
                <a:latin typeface="Arial" charset="0"/>
              </a:rPr>
              <a:t>[BrainPort; Welsh &amp; Blasch, 1997; </a:t>
            </a:r>
            <a:r>
              <a:rPr lang="en-US" sz="1200" dirty="0" smtClean="0">
                <a:solidFill>
                  <a:schemeClr val="bg1"/>
                </a:solidFill>
              </a:rPr>
              <a:t>Nagel et al., 2005; Constantine-Paton &amp; Law, 2009</a:t>
            </a:r>
            <a:r>
              <a:rPr lang="en-US" sz="1200" dirty="0" smtClean="0">
                <a:solidFill>
                  <a:srgbClr val="FFFFFF"/>
                </a:solidFill>
                <a:latin typeface="Arial" charset="0"/>
              </a:rPr>
              <a:t>]</a:t>
            </a:r>
            <a:endParaRPr lang="en-US" sz="1200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482988" y="1091056"/>
            <a:ext cx="8236752" cy="2683589"/>
            <a:chOff x="312040" y="848027"/>
            <a:chExt cx="8236752" cy="2683589"/>
          </a:xfrm>
        </p:grpSpPr>
        <p:pic>
          <p:nvPicPr>
            <p:cNvPr id="306893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2040" y="1028157"/>
              <a:ext cx="1363007" cy="1897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980958" y="2991362"/>
              <a:ext cx="2659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dirty="0" smtClean="0">
                  <a:solidFill>
                    <a:srgbClr val="FFFFFF"/>
                  </a:solidFill>
                  <a:latin typeface="Arial" charset="0"/>
                </a:rPr>
                <a:t>Seeing with your tongue</a:t>
              </a:r>
              <a:endParaRPr lang="en-US" dirty="0">
                <a:solidFill>
                  <a:srgbClr val="FFFFFF"/>
                </a:solidFill>
                <a:latin typeface="Arial" charset="0"/>
              </a:endParaRPr>
            </a:p>
          </p:txBody>
        </p:sp>
        <p:pic>
          <p:nvPicPr>
            <p:cNvPr id="30689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8283" r="2048"/>
            <a:stretch>
              <a:fillRect/>
            </a:stretch>
          </p:blipFill>
          <p:spPr bwMode="auto">
            <a:xfrm>
              <a:off x="1763325" y="1011803"/>
              <a:ext cx="2644722" cy="186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373202" y="3162284"/>
              <a:ext cx="3082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dirty="0" smtClean="0">
                  <a:solidFill>
                    <a:srgbClr val="FFFFFF"/>
                  </a:solidFill>
                  <a:latin typeface="Arial" charset="0"/>
                </a:rPr>
                <a:t>Human echolocation (sonar)</a:t>
              </a:r>
              <a:endParaRPr lang="en-US" dirty="0">
                <a:solidFill>
                  <a:srgbClr val="FFFFFF"/>
                </a:solidFill>
                <a:latin typeface="Arial" charset="0"/>
              </a:endParaRPr>
            </a:p>
          </p:txBody>
        </p:sp>
        <p:pic>
          <p:nvPicPr>
            <p:cNvPr id="306893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88905" y="848027"/>
              <a:ext cx="3359887" cy="2267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Arc 10"/>
            <p:cNvSpPr/>
            <p:nvPr/>
          </p:nvSpPr>
          <p:spPr bwMode="auto">
            <a:xfrm rot="12896089">
              <a:off x="7011341" y="1585487"/>
              <a:ext cx="363137" cy="728568"/>
            </a:xfrm>
            <a:prstGeom prst="arc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2" name="Arc 11"/>
            <p:cNvSpPr/>
            <p:nvPr/>
          </p:nvSpPr>
          <p:spPr bwMode="auto">
            <a:xfrm rot="12896089">
              <a:off x="6706543" y="1663460"/>
              <a:ext cx="363137" cy="728568"/>
            </a:xfrm>
            <a:prstGeom prst="arc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3" name="Arc 12"/>
            <p:cNvSpPr/>
            <p:nvPr/>
          </p:nvSpPr>
          <p:spPr bwMode="auto">
            <a:xfrm rot="12896089">
              <a:off x="6880206" y="1635104"/>
              <a:ext cx="363137" cy="728568"/>
            </a:xfrm>
            <a:prstGeom prst="arc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487" tIns="44450" rIns="90487" bIns="4445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5855" y="3981388"/>
            <a:ext cx="4109335" cy="2023536"/>
            <a:chOff x="1153955" y="1931204"/>
            <a:chExt cx="5069460" cy="2496325"/>
          </a:xfrm>
        </p:grpSpPr>
        <p:pic>
          <p:nvPicPr>
            <p:cNvPr id="26" name="Picture 2" descr="C:\Users\ang\Desktop\d704fa5c809ebf8d6f97ef57f6f04ae3f6aec692.pdf - Adobe Acrobat Pro.jpg"/>
            <p:cNvPicPr>
              <a:picLocks noChangeAspect="1" noChangeArrowheads="1"/>
            </p:cNvPicPr>
            <p:nvPr/>
          </p:nvPicPr>
          <p:blipFill>
            <a:blip r:embed="rId6" cstate="print"/>
            <a:srcRect r="46584"/>
            <a:stretch>
              <a:fillRect/>
            </a:stretch>
          </p:blipFill>
          <p:spPr bwMode="auto">
            <a:xfrm>
              <a:off x="1153955" y="1931205"/>
              <a:ext cx="2649945" cy="2491095"/>
            </a:xfrm>
            <a:prstGeom prst="rect">
              <a:avLst/>
            </a:prstGeom>
            <a:noFill/>
          </p:spPr>
        </p:pic>
        <p:pic>
          <p:nvPicPr>
            <p:cNvPr id="27" name="Picture 3" descr="C:\Users\ang\Desktop\photo2.jpg"/>
            <p:cNvPicPr>
              <a:picLocks noChangeAspect="1" noChangeArrowheads="1"/>
            </p:cNvPicPr>
            <p:nvPr/>
          </p:nvPicPr>
          <p:blipFill>
            <a:blip r:embed="rId7" cstate="print"/>
            <a:srcRect l="17308" r="14615"/>
            <a:stretch>
              <a:fillRect/>
            </a:stretch>
          </p:blipFill>
          <p:spPr bwMode="auto">
            <a:xfrm>
              <a:off x="3957520" y="1931204"/>
              <a:ext cx="2265895" cy="2496325"/>
            </a:xfrm>
            <a:prstGeom prst="rect">
              <a:avLst/>
            </a:prstGeom>
            <a:noFill/>
          </p:spPr>
        </p:pic>
      </p:grpSp>
      <p:pic>
        <p:nvPicPr>
          <p:cNvPr id="28" name="Picture 5" descr="C:\Users\ang\Desktop\fro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4665" y="3866173"/>
            <a:ext cx="3917310" cy="2167953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1115550" y="6170473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 err="1" smtClean="0">
                <a:solidFill>
                  <a:srgbClr val="FFFFFF"/>
                </a:solidFill>
                <a:latin typeface="Arial" charset="0"/>
              </a:rPr>
              <a:t>Haptic</a:t>
            </a: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 belt: Direction sense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9207" y="6093663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Implanting a 3</a:t>
            </a:r>
            <a:r>
              <a:rPr lang="en-US" baseline="30000" dirty="0" smtClean="0">
                <a:solidFill>
                  <a:srgbClr val="FFFFFF"/>
                </a:solidFill>
                <a:latin typeface="Arial" charset="0"/>
              </a:rPr>
              <a:t>rd</a:t>
            </a: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 eye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524000" y="164575"/>
            <a:ext cx="6400800" cy="831991"/>
          </a:xfrm>
          <a:prstGeom prst="rect">
            <a:avLst/>
          </a:prstGeom>
          <a:solidFill>
            <a:srgbClr val="DCE6F2">
              <a:alpha val="60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ysClr val="windowText" lastClr="000000"/>
                </a:solidFill>
                <a:latin typeface="Century Gothic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9pPr>
          </a:lstStyle>
          <a:p>
            <a:pPr eaLnBrk="1" hangingPunct="1"/>
            <a:r>
              <a:rPr lang="en-US" dirty="0" smtClean="0"/>
              <a:t>Sensor Representations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217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2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4706" y="-285520"/>
            <a:ext cx="12245709" cy="714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4206968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Feature Learning Challenge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52618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5604711"/>
            <a:ext cx="8458200" cy="105030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0" dirty="0" smtClean="0">
                <a:solidFill>
                  <a:schemeClr val="bg1"/>
                </a:solidFill>
              </a:rPr>
              <a:t>Find a better way to represent images than pixels.</a:t>
            </a:r>
          </a:p>
          <a:p>
            <a:pPr eaLnBrk="1" hangingPunct="1">
              <a:buFontTx/>
              <a:buNone/>
            </a:pPr>
            <a:endParaRPr lang="en-US" sz="2800" b="0" dirty="0" smtClean="0"/>
          </a:p>
          <a:p>
            <a:pPr eaLnBrk="1" hangingPunct="1">
              <a:buFontTx/>
              <a:buNone/>
            </a:pPr>
            <a:endParaRPr lang="en-US" sz="2800" b="0" dirty="0" smtClean="0"/>
          </a:p>
        </p:txBody>
      </p:sp>
      <p:pic>
        <p:nvPicPr>
          <p:cNvPr id="3084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7114" y="3388607"/>
            <a:ext cx="2536645" cy="190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579" name="Picture 3"/>
          <p:cNvPicPr>
            <a:picLocks noChangeAspect="1" noChangeArrowheads="1"/>
          </p:cNvPicPr>
          <p:nvPr/>
        </p:nvPicPr>
        <p:blipFill>
          <a:blip r:embed="rId4" cstate="print"/>
          <a:srcRect l="7629" t="41620" b="14116"/>
          <a:stretch>
            <a:fillRect/>
          </a:stretch>
        </p:blipFill>
        <p:spPr bwMode="auto">
          <a:xfrm>
            <a:off x="701752" y="1360734"/>
            <a:ext cx="249112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581" name="Picture 5"/>
          <p:cNvPicPr>
            <a:picLocks noChangeAspect="1" noChangeArrowheads="1"/>
          </p:cNvPicPr>
          <p:nvPr/>
        </p:nvPicPr>
        <p:blipFill>
          <a:blip r:embed="rId5" cstate="print"/>
          <a:srcRect l="12954" t="1997" r="1190" b="2973"/>
          <a:stretch>
            <a:fillRect/>
          </a:stretch>
        </p:blipFill>
        <p:spPr bwMode="auto">
          <a:xfrm>
            <a:off x="3391787" y="1330369"/>
            <a:ext cx="2541181" cy="189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582" name="Picture 6" descr="C:\Users\ang\Desktop\supportingDocs\flir\imageA_11.jpg"/>
          <p:cNvPicPr>
            <a:picLocks noChangeAspect="1" noChangeArrowheads="1"/>
          </p:cNvPicPr>
          <p:nvPr/>
        </p:nvPicPr>
        <p:blipFill>
          <a:blip r:embed="rId6" cstate="print"/>
          <a:srcRect b="19014"/>
          <a:stretch>
            <a:fillRect/>
          </a:stretch>
        </p:blipFill>
        <p:spPr bwMode="auto">
          <a:xfrm>
            <a:off x="6233448" y="1361325"/>
            <a:ext cx="2719165" cy="1801758"/>
          </a:xfrm>
          <a:prstGeom prst="rect">
            <a:avLst/>
          </a:prstGeom>
          <a:noFill/>
        </p:spPr>
      </p:pic>
      <p:pic>
        <p:nvPicPr>
          <p:cNvPr id="3096583" name="Picture 7"/>
          <p:cNvPicPr>
            <a:picLocks noChangeAspect="1" noChangeArrowheads="1"/>
          </p:cNvPicPr>
          <p:nvPr/>
        </p:nvPicPr>
        <p:blipFill>
          <a:blip r:embed="rId7" cstate="print"/>
          <a:srcRect b="5041"/>
          <a:stretch>
            <a:fillRect/>
          </a:stretch>
        </p:blipFill>
        <p:spPr bwMode="auto">
          <a:xfrm>
            <a:off x="3417704" y="3428435"/>
            <a:ext cx="2527246" cy="180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584" name="Picture 8"/>
          <p:cNvPicPr>
            <a:picLocks noChangeAspect="1" noChangeArrowheads="1"/>
          </p:cNvPicPr>
          <p:nvPr/>
        </p:nvPicPr>
        <p:blipFill>
          <a:blip r:embed="rId8" cstate="print"/>
          <a:srcRect r="4722"/>
          <a:stretch>
            <a:fillRect/>
          </a:stretch>
        </p:blipFill>
        <p:spPr bwMode="auto">
          <a:xfrm>
            <a:off x="737191" y="3412819"/>
            <a:ext cx="2431311" cy="191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Input Representations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856064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3"/>
          <p:cNvSpPr>
            <a:spLocks noGrp="1" noChangeArrowheads="1"/>
          </p:cNvSpPr>
          <p:nvPr>
            <p:ph idx="1"/>
          </p:nvPr>
        </p:nvSpPr>
        <p:spPr>
          <a:xfrm>
            <a:off x="1845245" y="5988761"/>
            <a:ext cx="6676662" cy="105030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0" dirty="0" smtClean="0">
                <a:solidFill>
                  <a:schemeClr val="bg1"/>
                </a:solidFill>
              </a:rPr>
              <a:t>Find a better way to represent audio. </a:t>
            </a:r>
            <a:endParaRPr lang="en-US" sz="2800" b="0" dirty="0" smtClean="0"/>
          </a:p>
          <a:p>
            <a:pPr eaLnBrk="1" hangingPunct="1">
              <a:buFontTx/>
              <a:buNone/>
            </a:pPr>
            <a:endParaRPr lang="en-US" sz="2800" b="0" dirty="0" smtClean="0"/>
          </a:p>
        </p:txBody>
      </p:sp>
      <p:grpSp>
        <p:nvGrpSpPr>
          <p:cNvPr id="20" name="Group 19"/>
          <p:cNvGrpSpPr/>
          <p:nvPr/>
        </p:nvGrpSpPr>
        <p:grpSpPr>
          <a:xfrm>
            <a:off x="448227" y="1271738"/>
            <a:ext cx="8250694" cy="4412202"/>
            <a:chOff x="448227" y="2584090"/>
            <a:chExt cx="5952573" cy="3183242"/>
          </a:xfrm>
        </p:grpSpPr>
        <p:pic>
          <p:nvPicPr>
            <p:cNvPr id="14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l="30504" r="37260" b="48258"/>
            <a:stretch>
              <a:fillRect/>
            </a:stretch>
          </p:blipFill>
          <p:spPr bwMode="auto">
            <a:xfrm>
              <a:off x="4572000" y="4284543"/>
              <a:ext cx="1828800" cy="1463040"/>
            </a:xfrm>
            <a:prstGeom prst="rect">
              <a:avLst/>
            </a:prstGeom>
            <a:noFill/>
          </p:spPr>
        </p:pic>
        <p:pic>
          <p:nvPicPr>
            <p:cNvPr id="15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l="67787" t="49685"/>
            <a:stretch>
              <a:fillRect/>
            </a:stretch>
          </p:blipFill>
          <p:spPr bwMode="auto">
            <a:xfrm>
              <a:off x="448227" y="2599443"/>
              <a:ext cx="1828800" cy="1463040"/>
            </a:xfrm>
            <a:prstGeom prst="rect">
              <a:avLst/>
            </a:prstGeom>
            <a:noFill/>
          </p:spPr>
        </p:pic>
        <p:pic>
          <p:nvPicPr>
            <p:cNvPr id="16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l="66671" r="1231" b="48258"/>
            <a:stretch>
              <a:fillRect/>
            </a:stretch>
          </p:blipFill>
          <p:spPr bwMode="auto">
            <a:xfrm>
              <a:off x="4572000" y="2584090"/>
              <a:ext cx="1828800" cy="1463040"/>
            </a:xfrm>
            <a:prstGeom prst="rect">
              <a:avLst/>
            </a:prstGeom>
            <a:noFill/>
          </p:spPr>
        </p:pic>
        <p:pic>
          <p:nvPicPr>
            <p:cNvPr id="17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r="67624" b="48258"/>
            <a:stretch>
              <a:fillRect/>
            </a:stretch>
          </p:blipFill>
          <p:spPr bwMode="auto">
            <a:xfrm>
              <a:off x="461068" y="4304292"/>
              <a:ext cx="1828800" cy="1463040"/>
            </a:xfrm>
            <a:prstGeom prst="rect">
              <a:avLst/>
            </a:prstGeom>
            <a:noFill/>
          </p:spPr>
        </p:pic>
        <p:pic>
          <p:nvPicPr>
            <p:cNvPr id="18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l="34039" t="49685" r="33725"/>
            <a:stretch>
              <a:fillRect/>
            </a:stretch>
          </p:blipFill>
          <p:spPr bwMode="auto">
            <a:xfrm>
              <a:off x="2546291" y="4297433"/>
              <a:ext cx="1828800" cy="1463040"/>
            </a:xfrm>
            <a:prstGeom prst="rect">
              <a:avLst/>
            </a:prstGeom>
            <a:noFill/>
          </p:spPr>
        </p:pic>
        <p:pic>
          <p:nvPicPr>
            <p:cNvPr id="19" name="Picture 2" descr="C:\Users\ang\Desktop\waveform_eggs.gif"/>
            <p:cNvPicPr preferRelativeResize="0">
              <a:picLocks noChangeArrowheads="1"/>
            </p:cNvPicPr>
            <p:nvPr/>
          </p:nvPicPr>
          <p:blipFill>
            <a:blip r:embed="rId3" cstate="print"/>
            <a:srcRect t="49685" r="67891"/>
            <a:stretch>
              <a:fillRect/>
            </a:stretch>
          </p:blipFill>
          <p:spPr bwMode="auto">
            <a:xfrm>
              <a:off x="2542912" y="2592999"/>
              <a:ext cx="1828800" cy="1463040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Input Representations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90314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2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2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37270" y="2279138"/>
            <a:ext cx="5338295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Sparse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Autoencoder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85692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64614" y="1321729"/>
            <a:ext cx="4037952" cy="2271621"/>
            <a:chOff x="661444" y="1654172"/>
            <a:chExt cx="7407928" cy="416746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954" y="1709016"/>
              <a:ext cx="7001418" cy="3897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Freeform 5"/>
            <p:cNvSpPr/>
            <p:nvPr/>
          </p:nvSpPr>
          <p:spPr>
            <a:xfrm>
              <a:off x="5057904" y="2407213"/>
              <a:ext cx="2766717" cy="1654043"/>
            </a:xfrm>
            <a:custGeom>
              <a:avLst/>
              <a:gdLst>
                <a:gd name="connsiteX0" fmla="*/ 120073 w 6308436"/>
                <a:gd name="connsiteY0" fmla="*/ 0 h 3898304"/>
                <a:gd name="connsiteX1" fmla="*/ 101600 w 6308436"/>
                <a:gd name="connsiteY1" fmla="*/ 83127 h 3898304"/>
                <a:gd name="connsiteX2" fmla="*/ 92364 w 6308436"/>
                <a:gd name="connsiteY2" fmla="*/ 110836 h 3898304"/>
                <a:gd name="connsiteX3" fmla="*/ 83127 w 6308436"/>
                <a:gd name="connsiteY3" fmla="*/ 175491 h 3898304"/>
                <a:gd name="connsiteX4" fmla="*/ 73891 w 6308436"/>
                <a:gd name="connsiteY4" fmla="*/ 212436 h 3898304"/>
                <a:gd name="connsiteX5" fmla="*/ 64654 w 6308436"/>
                <a:gd name="connsiteY5" fmla="*/ 258618 h 3898304"/>
                <a:gd name="connsiteX6" fmla="*/ 55418 w 6308436"/>
                <a:gd name="connsiteY6" fmla="*/ 350981 h 3898304"/>
                <a:gd name="connsiteX7" fmla="*/ 46182 w 6308436"/>
                <a:gd name="connsiteY7" fmla="*/ 406400 h 3898304"/>
                <a:gd name="connsiteX8" fmla="*/ 36945 w 6308436"/>
                <a:gd name="connsiteY8" fmla="*/ 517236 h 3898304"/>
                <a:gd name="connsiteX9" fmla="*/ 18473 w 6308436"/>
                <a:gd name="connsiteY9" fmla="*/ 655781 h 3898304"/>
                <a:gd name="connsiteX10" fmla="*/ 0 w 6308436"/>
                <a:gd name="connsiteY10" fmla="*/ 951345 h 3898304"/>
                <a:gd name="connsiteX11" fmla="*/ 18473 w 6308436"/>
                <a:gd name="connsiteY11" fmla="*/ 1551709 h 3898304"/>
                <a:gd name="connsiteX12" fmla="*/ 27709 w 6308436"/>
                <a:gd name="connsiteY12" fmla="*/ 1690254 h 3898304"/>
                <a:gd name="connsiteX13" fmla="*/ 46182 w 6308436"/>
                <a:gd name="connsiteY13" fmla="*/ 1810327 h 3898304"/>
                <a:gd name="connsiteX14" fmla="*/ 64654 w 6308436"/>
                <a:gd name="connsiteY14" fmla="*/ 1921163 h 3898304"/>
                <a:gd name="connsiteX15" fmla="*/ 110836 w 6308436"/>
                <a:gd name="connsiteY15" fmla="*/ 2115127 h 3898304"/>
                <a:gd name="connsiteX16" fmla="*/ 129309 w 6308436"/>
                <a:gd name="connsiteY16" fmla="*/ 2207491 h 3898304"/>
                <a:gd name="connsiteX17" fmla="*/ 147782 w 6308436"/>
                <a:gd name="connsiteY17" fmla="*/ 2281381 h 3898304"/>
                <a:gd name="connsiteX18" fmla="*/ 157018 w 6308436"/>
                <a:gd name="connsiteY18" fmla="*/ 2327563 h 3898304"/>
                <a:gd name="connsiteX19" fmla="*/ 166254 w 6308436"/>
                <a:gd name="connsiteY19" fmla="*/ 2355272 h 3898304"/>
                <a:gd name="connsiteX20" fmla="*/ 175491 w 6308436"/>
                <a:gd name="connsiteY20" fmla="*/ 2401454 h 3898304"/>
                <a:gd name="connsiteX21" fmla="*/ 203200 w 6308436"/>
                <a:gd name="connsiteY21" fmla="*/ 2475345 h 3898304"/>
                <a:gd name="connsiteX22" fmla="*/ 212436 w 6308436"/>
                <a:gd name="connsiteY22" fmla="*/ 2521527 h 3898304"/>
                <a:gd name="connsiteX23" fmla="*/ 249382 w 6308436"/>
                <a:gd name="connsiteY23" fmla="*/ 2632363 h 3898304"/>
                <a:gd name="connsiteX24" fmla="*/ 258618 w 6308436"/>
                <a:gd name="connsiteY24" fmla="*/ 2678545 h 3898304"/>
                <a:gd name="connsiteX25" fmla="*/ 295564 w 6308436"/>
                <a:gd name="connsiteY25" fmla="*/ 2761672 h 3898304"/>
                <a:gd name="connsiteX26" fmla="*/ 304800 w 6308436"/>
                <a:gd name="connsiteY26" fmla="*/ 2798618 h 3898304"/>
                <a:gd name="connsiteX27" fmla="*/ 323273 w 6308436"/>
                <a:gd name="connsiteY27" fmla="*/ 2881745 h 3898304"/>
                <a:gd name="connsiteX28" fmla="*/ 341745 w 6308436"/>
                <a:gd name="connsiteY28" fmla="*/ 2927927 h 3898304"/>
                <a:gd name="connsiteX29" fmla="*/ 369454 w 6308436"/>
                <a:gd name="connsiteY29" fmla="*/ 3011054 h 3898304"/>
                <a:gd name="connsiteX30" fmla="*/ 378691 w 6308436"/>
                <a:gd name="connsiteY30" fmla="*/ 3038763 h 3898304"/>
                <a:gd name="connsiteX31" fmla="*/ 406400 w 6308436"/>
                <a:gd name="connsiteY31" fmla="*/ 3158836 h 3898304"/>
                <a:gd name="connsiteX32" fmla="*/ 415636 w 6308436"/>
                <a:gd name="connsiteY32" fmla="*/ 3195781 h 3898304"/>
                <a:gd name="connsiteX33" fmla="*/ 424873 w 6308436"/>
                <a:gd name="connsiteY33" fmla="*/ 3251200 h 3898304"/>
                <a:gd name="connsiteX34" fmla="*/ 434109 w 6308436"/>
                <a:gd name="connsiteY34" fmla="*/ 3362036 h 3898304"/>
                <a:gd name="connsiteX35" fmla="*/ 443345 w 6308436"/>
                <a:gd name="connsiteY35" fmla="*/ 3389745 h 3898304"/>
                <a:gd name="connsiteX36" fmla="*/ 452582 w 6308436"/>
                <a:gd name="connsiteY36" fmla="*/ 3463636 h 3898304"/>
                <a:gd name="connsiteX37" fmla="*/ 461818 w 6308436"/>
                <a:gd name="connsiteY37" fmla="*/ 3519054 h 3898304"/>
                <a:gd name="connsiteX38" fmla="*/ 480291 w 6308436"/>
                <a:gd name="connsiteY38" fmla="*/ 3639127 h 3898304"/>
                <a:gd name="connsiteX39" fmla="*/ 489527 w 6308436"/>
                <a:gd name="connsiteY39" fmla="*/ 3740727 h 3898304"/>
                <a:gd name="connsiteX40" fmla="*/ 498764 w 6308436"/>
                <a:gd name="connsiteY40" fmla="*/ 3897745 h 3898304"/>
                <a:gd name="connsiteX41" fmla="*/ 655782 w 6308436"/>
                <a:gd name="connsiteY41" fmla="*/ 3879272 h 3898304"/>
                <a:gd name="connsiteX42" fmla="*/ 766618 w 6308436"/>
                <a:gd name="connsiteY42" fmla="*/ 3860800 h 3898304"/>
                <a:gd name="connsiteX43" fmla="*/ 831273 w 6308436"/>
                <a:gd name="connsiteY43" fmla="*/ 3851563 h 3898304"/>
                <a:gd name="connsiteX44" fmla="*/ 905164 w 6308436"/>
                <a:gd name="connsiteY44" fmla="*/ 3833091 h 3898304"/>
                <a:gd name="connsiteX45" fmla="*/ 1016000 w 6308436"/>
                <a:gd name="connsiteY45" fmla="*/ 3805381 h 3898304"/>
                <a:gd name="connsiteX46" fmla="*/ 1154545 w 6308436"/>
                <a:gd name="connsiteY46" fmla="*/ 3796145 h 3898304"/>
                <a:gd name="connsiteX47" fmla="*/ 1228436 w 6308436"/>
                <a:gd name="connsiteY47" fmla="*/ 3777672 h 3898304"/>
                <a:gd name="connsiteX48" fmla="*/ 1644073 w 6308436"/>
                <a:gd name="connsiteY48" fmla="*/ 3749963 h 3898304"/>
                <a:gd name="connsiteX49" fmla="*/ 1764145 w 6308436"/>
                <a:gd name="connsiteY49" fmla="*/ 3740727 h 3898304"/>
                <a:gd name="connsiteX50" fmla="*/ 1902691 w 6308436"/>
                <a:gd name="connsiteY50" fmla="*/ 3713018 h 3898304"/>
                <a:gd name="connsiteX51" fmla="*/ 1958109 w 6308436"/>
                <a:gd name="connsiteY51" fmla="*/ 3703781 h 3898304"/>
                <a:gd name="connsiteX52" fmla="*/ 2041236 w 6308436"/>
                <a:gd name="connsiteY52" fmla="*/ 3676072 h 3898304"/>
                <a:gd name="connsiteX53" fmla="*/ 2142836 w 6308436"/>
                <a:gd name="connsiteY53" fmla="*/ 3666836 h 3898304"/>
                <a:gd name="connsiteX54" fmla="*/ 2207491 w 6308436"/>
                <a:gd name="connsiteY54" fmla="*/ 3657600 h 3898304"/>
                <a:gd name="connsiteX55" fmla="*/ 2429164 w 6308436"/>
                <a:gd name="connsiteY55" fmla="*/ 3648363 h 3898304"/>
                <a:gd name="connsiteX56" fmla="*/ 2807854 w 6308436"/>
                <a:gd name="connsiteY56" fmla="*/ 3648363 h 3898304"/>
                <a:gd name="connsiteX57" fmla="*/ 3112654 w 6308436"/>
                <a:gd name="connsiteY57" fmla="*/ 3639127 h 3898304"/>
                <a:gd name="connsiteX58" fmla="*/ 3232727 w 6308436"/>
                <a:gd name="connsiteY58" fmla="*/ 3648363 h 3898304"/>
                <a:gd name="connsiteX59" fmla="*/ 3297382 w 6308436"/>
                <a:gd name="connsiteY59" fmla="*/ 3657600 h 3898304"/>
                <a:gd name="connsiteX60" fmla="*/ 3371273 w 6308436"/>
                <a:gd name="connsiteY60" fmla="*/ 3666836 h 3898304"/>
                <a:gd name="connsiteX61" fmla="*/ 3445164 w 6308436"/>
                <a:gd name="connsiteY61" fmla="*/ 3685309 h 3898304"/>
                <a:gd name="connsiteX62" fmla="*/ 3500582 w 6308436"/>
                <a:gd name="connsiteY62" fmla="*/ 3694545 h 3898304"/>
                <a:gd name="connsiteX63" fmla="*/ 3648364 w 6308436"/>
                <a:gd name="connsiteY63" fmla="*/ 3703781 h 3898304"/>
                <a:gd name="connsiteX64" fmla="*/ 3740727 w 6308436"/>
                <a:gd name="connsiteY64" fmla="*/ 3713018 h 3898304"/>
                <a:gd name="connsiteX65" fmla="*/ 3851564 w 6308436"/>
                <a:gd name="connsiteY65" fmla="*/ 3731491 h 3898304"/>
                <a:gd name="connsiteX66" fmla="*/ 4110182 w 6308436"/>
                <a:gd name="connsiteY66" fmla="*/ 3749963 h 3898304"/>
                <a:gd name="connsiteX67" fmla="*/ 4147127 w 6308436"/>
                <a:gd name="connsiteY67" fmla="*/ 3759200 h 3898304"/>
                <a:gd name="connsiteX68" fmla="*/ 4248727 w 6308436"/>
                <a:gd name="connsiteY68" fmla="*/ 3777672 h 3898304"/>
                <a:gd name="connsiteX69" fmla="*/ 4405745 w 6308436"/>
                <a:gd name="connsiteY69" fmla="*/ 3805381 h 3898304"/>
                <a:gd name="connsiteX70" fmla="*/ 4451927 w 6308436"/>
                <a:gd name="connsiteY70" fmla="*/ 3814618 h 3898304"/>
                <a:gd name="connsiteX71" fmla="*/ 4627418 w 6308436"/>
                <a:gd name="connsiteY71" fmla="*/ 3833091 h 3898304"/>
                <a:gd name="connsiteX72" fmla="*/ 4802909 w 6308436"/>
                <a:gd name="connsiteY72" fmla="*/ 3851563 h 3898304"/>
                <a:gd name="connsiteX73" fmla="*/ 4876800 w 6308436"/>
                <a:gd name="connsiteY73" fmla="*/ 3860800 h 3898304"/>
                <a:gd name="connsiteX74" fmla="*/ 5292436 w 6308436"/>
                <a:gd name="connsiteY74" fmla="*/ 3851563 h 3898304"/>
                <a:gd name="connsiteX75" fmla="*/ 5698836 w 6308436"/>
                <a:gd name="connsiteY75" fmla="*/ 3851563 h 3898304"/>
                <a:gd name="connsiteX76" fmla="*/ 5902036 w 6308436"/>
                <a:gd name="connsiteY76" fmla="*/ 3833091 h 3898304"/>
                <a:gd name="connsiteX77" fmla="*/ 5948218 w 6308436"/>
                <a:gd name="connsiteY77" fmla="*/ 3823854 h 3898304"/>
                <a:gd name="connsiteX78" fmla="*/ 6142182 w 6308436"/>
                <a:gd name="connsiteY78" fmla="*/ 3814618 h 3898304"/>
                <a:gd name="connsiteX79" fmla="*/ 6253018 w 6308436"/>
                <a:gd name="connsiteY79" fmla="*/ 3796145 h 3898304"/>
                <a:gd name="connsiteX80" fmla="*/ 6308436 w 6308436"/>
                <a:gd name="connsiteY80" fmla="*/ 3777672 h 389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308436" h="3898304">
                  <a:moveTo>
                    <a:pt x="120073" y="0"/>
                  </a:moveTo>
                  <a:cubicBezTo>
                    <a:pt x="113726" y="31734"/>
                    <a:pt x="110293" y="52699"/>
                    <a:pt x="101600" y="83127"/>
                  </a:cubicBezTo>
                  <a:cubicBezTo>
                    <a:pt x="98925" y="92488"/>
                    <a:pt x="95443" y="101600"/>
                    <a:pt x="92364" y="110836"/>
                  </a:cubicBezTo>
                  <a:cubicBezTo>
                    <a:pt x="89285" y="132388"/>
                    <a:pt x="87021" y="154072"/>
                    <a:pt x="83127" y="175491"/>
                  </a:cubicBezTo>
                  <a:cubicBezTo>
                    <a:pt x="80856" y="187980"/>
                    <a:pt x="76645" y="200044"/>
                    <a:pt x="73891" y="212436"/>
                  </a:cubicBezTo>
                  <a:cubicBezTo>
                    <a:pt x="70485" y="227761"/>
                    <a:pt x="67733" y="243224"/>
                    <a:pt x="64654" y="258618"/>
                  </a:cubicBezTo>
                  <a:cubicBezTo>
                    <a:pt x="61575" y="289406"/>
                    <a:pt x="59256" y="320279"/>
                    <a:pt x="55418" y="350981"/>
                  </a:cubicBezTo>
                  <a:cubicBezTo>
                    <a:pt x="53095" y="369564"/>
                    <a:pt x="48250" y="387787"/>
                    <a:pt x="46182" y="406400"/>
                  </a:cubicBezTo>
                  <a:cubicBezTo>
                    <a:pt x="42088" y="443247"/>
                    <a:pt x="41277" y="480417"/>
                    <a:pt x="36945" y="517236"/>
                  </a:cubicBezTo>
                  <a:cubicBezTo>
                    <a:pt x="17615" y="681535"/>
                    <a:pt x="37206" y="374795"/>
                    <a:pt x="18473" y="655781"/>
                  </a:cubicBezTo>
                  <a:cubicBezTo>
                    <a:pt x="-11096" y="1099314"/>
                    <a:pt x="25469" y="645709"/>
                    <a:pt x="0" y="951345"/>
                  </a:cubicBezTo>
                  <a:cubicBezTo>
                    <a:pt x="8751" y="1371410"/>
                    <a:pt x="1115" y="1273983"/>
                    <a:pt x="18473" y="1551709"/>
                  </a:cubicBezTo>
                  <a:cubicBezTo>
                    <a:pt x="21360" y="1597903"/>
                    <a:pt x="24018" y="1644117"/>
                    <a:pt x="27709" y="1690254"/>
                  </a:cubicBezTo>
                  <a:cubicBezTo>
                    <a:pt x="35228" y="1784250"/>
                    <a:pt x="28005" y="1755799"/>
                    <a:pt x="46182" y="1810327"/>
                  </a:cubicBezTo>
                  <a:cubicBezTo>
                    <a:pt x="52339" y="1847272"/>
                    <a:pt x="52809" y="1885630"/>
                    <a:pt x="64654" y="1921163"/>
                  </a:cubicBezTo>
                  <a:cubicBezTo>
                    <a:pt x="90170" y="1997707"/>
                    <a:pt x="81540" y="1968649"/>
                    <a:pt x="110836" y="2115127"/>
                  </a:cubicBezTo>
                  <a:cubicBezTo>
                    <a:pt x="116994" y="2145915"/>
                    <a:pt x="122498" y="2176841"/>
                    <a:pt x="129309" y="2207491"/>
                  </a:cubicBezTo>
                  <a:cubicBezTo>
                    <a:pt x="134817" y="2232274"/>
                    <a:pt x="142803" y="2256486"/>
                    <a:pt x="147782" y="2281381"/>
                  </a:cubicBezTo>
                  <a:cubicBezTo>
                    <a:pt x="150861" y="2296775"/>
                    <a:pt x="153211" y="2312333"/>
                    <a:pt x="157018" y="2327563"/>
                  </a:cubicBezTo>
                  <a:cubicBezTo>
                    <a:pt x="159379" y="2337008"/>
                    <a:pt x="163893" y="2345827"/>
                    <a:pt x="166254" y="2355272"/>
                  </a:cubicBezTo>
                  <a:cubicBezTo>
                    <a:pt x="170062" y="2370502"/>
                    <a:pt x="170980" y="2386417"/>
                    <a:pt x="175491" y="2401454"/>
                  </a:cubicBezTo>
                  <a:cubicBezTo>
                    <a:pt x="188205" y="2443833"/>
                    <a:pt x="194226" y="2439448"/>
                    <a:pt x="203200" y="2475345"/>
                  </a:cubicBezTo>
                  <a:cubicBezTo>
                    <a:pt x="207007" y="2490575"/>
                    <a:pt x="208628" y="2506297"/>
                    <a:pt x="212436" y="2521527"/>
                  </a:cubicBezTo>
                  <a:cubicBezTo>
                    <a:pt x="227787" y="2582930"/>
                    <a:pt x="228264" y="2579567"/>
                    <a:pt x="249382" y="2632363"/>
                  </a:cubicBezTo>
                  <a:cubicBezTo>
                    <a:pt x="252461" y="2647757"/>
                    <a:pt x="254107" y="2663508"/>
                    <a:pt x="258618" y="2678545"/>
                  </a:cubicBezTo>
                  <a:cubicBezTo>
                    <a:pt x="267463" y="2708028"/>
                    <a:pt x="281918" y="2734381"/>
                    <a:pt x="295564" y="2761672"/>
                  </a:cubicBezTo>
                  <a:cubicBezTo>
                    <a:pt x="298643" y="2773987"/>
                    <a:pt x="302046" y="2786226"/>
                    <a:pt x="304800" y="2798618"/>
                  </a:cubicBezTo>
                  <a:cubicBezTo>
                    <a:pt x="309683" y="2820594"/>
                    <a:pt x="315761" y="2859208"/>
                    <a:pt x="323273" y="2881745"/>
                  </a:cubicBezTo>
                  <a:cubicBezTo>
                    <a:pt x="328516" y="2897474"/>
                    <a:pt x="336079" y="2912345"/>
                    <a:pt x="341745" y="2927927"/>
                  </a:cubicBezTo>
                  <a:cubicBezTo>
                    <a:pt x="341765" y="2927982"/>
                    <a:pt x="364826" y="2997172"/>
                    <a:pt x="369454" y="3011054"/>
                  </a:cubicBezTo>
                  <a:cubicBezTo>
                    <a:pt x="372533" y="3020290"/>
                    <a:pt x="376782" y="3029216"/>
                    <a:pt x="378691" y="3038763"/>
                  </a:cubicBezTo>
                  <a:cubicBezTo>
                    <a:pt x="392907" y="3109844"/>
                    <a:pt x="384118" y="3069709"/>
                    <a:pt x="406400" y="3158836"/>
                  </a:cubicBezTo>
                  <a:cubicBezTo>
                    <a:pt x="409479" y="3171151"/>
                    <a:pt x="413549" y="3183260"/>
                    <a:pt x="415636" y="3195781"/>
                  </a:cubicBezTo>
                  <a:lnTo>
                    <a:pt x="424873" y="3251200"/>
                  </a:lnTo>
                  <a:cubicBezTo>
                    <a:pt x="427952" y="3288145"/>
                    <a:pt x="429209" y="3325288"/>
                    <a:pt x="434109" y="3362036"/>
                  </a:cubicBezTo>
                  <a:cubicBezTo>
                    <a:pt x="435396" y="3371687"/>
                    <a:pt x="441603" y="3380166"/>
                    <a:pt x="443345" y="3389745"/>
                  </a:cubicBezTo>
                  <a:cubicBezTo>
                    <a:pt x="447785" y="3414167"/>
                    <a:pt x="449072" y="3439063"/>
                    <a:pt x="452582" y="3463636"/>
                  </a:cubicBezTo>
                  <a:cubicBezTo>
                    <a:pt x="455231" y="3482175"/>
                    <a:pt x="459343" y="3500491"/>
                    <a:pt x="461818" y="3519054"/>
                  </a:cubicBezTo>
                  <a:cubicBezTo>
                    <a:pt x="477014" y="3633031"/>
                    <a:pt x="462216" y="3566832"/>
                    <a:pt x="480291" y="3639127"/>
                  </a:cubicBezTo>
                  <a:cubicBezTo>
                    <a:pt x="483370" y="3672994"/>
                    <a:pt x="487104" y="3706807"/>
                    <a:pt x="489527" y="3740727"/>
                  </a:cubicBezTo>
                  <a:cubicBezTo>
                    <a:pt x="493263" y="3793024"/>
                    <a:pt x="469061" y="3854541"/>
                    <a:pt x="498764" y="3897745"/>
                  </a:cubicBezTo>
                  <a:cubicBezTo>
                    <a:pt x="501596" y="3901864"/>
                    <a:pt x="638733" y="3881964"/>
                    <a:pt x="655782" y="3879272"/>
                  </a:cubicBezTo>
                  <a:cubicBezTo>
                    <a:pt x="692779" y="3873430"/>
                    <a:pt x="729540" y="3866097"/>
                    <a:pt x="766618" y="3860800"/>
                  </a:cubicBezTo>
                  <a:cubicBezTo>
                    <a:pt x="788170" y="3857721"/>
                    <a:pt x="809925" y="3855833"/>
                    <a:pt x="831273" y="3851563"/>
                  </a:cubicBezTo>
                  <a:cubicBezTo>
                    <a:pt x="856168" y="3846584"/>
                    <a:pt x="880633" y="3839633"/>
                    <a:pt x="905164" y="3833091"/>
                  </a:cubicBezTo>
                  <a:cubicBezTo>
                    <a:pt x="935635" y="3824966"/>
                    <a:pt x="982355" y="3808746"/>
                    <a:pt x="1016000" y="3805381"/>
                  </a:cubicBezTo>
                  <a:cubicBezTo>
                    <a:pt x="1062054" y="3800775"/>
                    <a:pt x="1108363" y="3799224"/>
                    <a:pt x="1154545" y="3796145"/>
                  </a:cubicBezTo>
                  <a:cubicBezTo>
                    <a:pt x="1179175" y="3789987"/>
                    <a:pt x="1203256" y="3780921"/>
                    <a:pt x="1228436" y="3777672"/>
                  </a:cubicBezTo>
                  <a:cubicBezTo>
                    <a:pt x="1391267" y="3756662"/>
                    <a:pt x="1481621" y="3759246"/>
                    <a:pt x="1644073" y="3749963"/>
                  </a:cubicBezTo>
                  <a:cubicBezTo>
                    <a:pt x="1684150" y="3747673"/>
                    <a:pt x="1724121" y="3743806"/>
                    <a:pt x="1764145" y="3740727"/>
                  </a:cubicBezTo>
                  <a:cubicBezTo>
                    <a:pt x="1810327" y="3731491"/>
                    <a:pt x="1856235" y="3720761"/>
                    <a:pt x="1902691" y="3713018"/>
                  </a:cubicBezTo>
                  <a:cubicBezTo>
                    <a:pt x="1921164" y="3709939"/>
                    <a:pt x="1940014" y="3708606"/>
                    <a:pt x="1958109" y="3703781"/>
                  </a:cubicBezTo>
                  <a:cubicBezTo>
                    <a:pt x="1986331" y="3696255"/>
                    <a:pt x="2012148" y="3678716"/>
                    <a:pt x="2041236" y="3676072"/>
                  </a:cubicBezTo>
                  <a:cubicBezTo>
                    <a:pt x="2075103" y="3672993"/>
                    <a:pt x="2109038" y="3670591"/>
                    <a:pt x="2142836" y="3666836"/>
                  </a:cubicBezTo>
                  <a:cubicBezTo>
                    <a:pt x="2164473" y="3664432"/>
                    <a:pt x="2185766" y="3659002"/>
                    <a:pt x="2207491" y="3657600"/>
                  </a:cubicBezTo>
                  <a:cubicBezTo>
                    <a:pt x="2281293" y="3652839"/>
                    <a:pt x="2355273" y="3651442"/>
                    <a:pt x="2429164" y="3648363"/>
                  </a:cubicBezTo>
                  <a:cubicBezTo>
                    <a:pt x="2601101" y="3619708"/>
                    <a:pt x="2407235" y="3648363"/>
                    <a:pt x="2807854" y="3648363"/>
                  </a:cubicBezTo>
                  <a:cubicBezTo>
                    <a:pt x="2909501" y="3648363"/>
                    <a:pt x="3011054" y="3642206"/>
                    <a:pt x="3112654" y="3639127"/>
                  </a:cubicBezTo>
                  <a:cubicBezTo>
                    <a:pt x="3152678" y="3642206"/>
                    <a:pt x="3192784" y="3644369"/>
                    <a:pt x="3232727" y="3648363"/>
                  </a:cubicBezTo>
                  <a:cubicBezTo>
                    <a:pt x="3254389" y="3650529"/>
                    <a:pt x="3275802" y="3654723"/>
                    <a:pt x="3297382" y="3657600"/>
                  </a:cubicBezTo>
                  <a:lnTo>
                    <a:pt x="3371273" y="3666836"/>
                  </a:lnTo>
                  <a:cubicBezTo>
                    <a:pt x="3409725" y="3679653"/>
                    <a:pt x="3396127" y="3676393"/>
                    <a:pt x="3445164" y="3685309"/>
                  </a:cubicBezTo>
                  <a:cubicBezTo>
                    <a:pt x="3463589" y="3688659"/>
                    <a:pt x="3481931" y="3692850"/>
                    <a:pt x="3500582" y="3694545"/>
                  </a:cubicBezTo>
                  <a:cubicBezTo>
                    <a:pt x="3549736" y="3699013"/>
                    <a:pt x="3599153" y="3699995"/>
                    <a:pt x="3648364" y="3703781"/>
                  </a:cubicBezTo>
                  <a:cubicBezTo>
                    <a:pt x="3679214" y="3706154"/>
                    <a:pt x="3709939" y="3709939"/>
                    <a:pt x="3740727" y="3713018"/>
                  </a:cubicBezTo>
                  <a:cubicBezTo>
                    <a:pt x="3799294" y="3727659"/>
                    <a:pt x="3769886" y="3721882"/>
                    <a:pt x="3851564" y="3731491"/>
                  </a:cubicBezTo>
                  <a:cubicBezTo>
                    <a:pt x="3978689" y="3746447"/>
                    <a:pt x="3936731" y="3740834"/>
                    <a:pt x="4110182" y="3749963"/>
                  </a:cubicBezTo>
                  <a:cubicBezTo>
                    <a:pt x="4122497" y="3753042"/>
                    <a:pt x="4134679" y="3756710"/>
                    <a:pt x="4147127" y="3759200"/>
                  </a:cubicBezTo>
                  <a:cubicBezTo>
                    <a:pt x="4217849" y="3773345"/>
                    <a:pt x="4184333" y="3762812"/>
                    <a:pt x="4248727" y="3777672"/>
                  </a:cubicBezTo>
                  <a:cubicBezTo>
                    <a:pt x="4407394" y="3814287"/>
                    <a:pt x="4233992" y="3780844"/>
                    <a:pt x="4405745" y="3805381"/>
                  </a:cubicBezTo>
                  <a:cubicBezTo>
                    <a:pt x="4421286" y="3807601"/>
                    <a:pt x="4436349" y="3812671"/>
                    <a:pt x="4451927" y="3814618"/>
                  </a:cubicBezTo>
                  <a:cubicBezTo>
                    <a:pt x="4510293" y="3821914"/>
                    <a:pt x="4627418" y="3833091"/>
                    <a:pt x="4627418" y="3833091"/>
                  </a:cubicBezTo>
                  <a:cubicBezTo>
                    <a:pt x="4714429" y="3854843"/>
                    <a:pt x="4632875" y="3836777"/>
                    <a:pt x="4802909" y="3851563"/>
                  </a:cubicBezTo>
                  <a:cubicBezTo>
                    <a:pt x="4827638" y="3853713"/>
                    <a:pt x="4852170" y="3857721"/>
                    <a:pt x="4876800" y="3860800"/>
                  </a:cubicBezTo>
                  <a:cubicBezTo>
                    <a:pt x="5015345" y="3857721"/>
                    <a:pt x="5153856" y="3851563"/>
                    <a:pt x="5292436" y="3851563"/>
                  </a:cubicBezTo>
                  <a:cubicBezTo>
                    <a:pt x="5861333" y="3851563"/>
                    <a:pt x="5043341" y="3878877"/>
                    <a:pt x="5698836" y="3851563"/>
                  </a:cubicBezTo>
                  <a:cubicBezTo>
                    <a:pt x="5867960" y="3827403"/>
                    <a:pt x="5617077" y="3861587"/>
                    <a:pt x="5902036" y="3833091"/>
                  </a:cubicBezTo>
                  <a:cubicBezTo>
                    <a:pt x="5917657" y="3831529"/>
                    <a:pt x="5932565" y="3825058"/>
                    <a:pt x="5948218" y="3823854"/>
                  </a:cubicBezTo>
                  <a:cubicBezTo>
                    <a:pt x="6012755" y="3818890"/>
                    <a:pt x="6077527" y="3817697"/>
                    <a:pt x="6142182" y="3814618"/>
                  </a:cubicBezTo>
                  <a:cubicBezTo>
                    <a:pt x="6196151" y="3806907"/>
                    <a:pt x="6204400" y="3806948"/>
                    <a:pt x="6253018" y="3796145"/>
                  </a:cubicBezTo>
                  <a:cubicBezTo>
                    <a:pt x="6292282" y="3787420"/>
                    <a:pt x="6280975" y="3791404"/>
                    <a:pt x="6308436" y="3777672"/>
                  </a:cubicBezTo>
                </a:path>
              </a:pathLst>
            </a:custGeom>
            <a:solidFill>
              <a:srgbClr val="FFFFFF"/>
            </a:solidFill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5224460" y="2530061"/>
              <a:ext cx="2631518" cy="1531196"/>
            </a:xfrm>
            <a:custGeom>
              <a:avLst/>
              <a:gdLst>
                <a:gd name="connsiteX0" fmla="*/ 0 w 4969164"/>
                <a:gd name="connsiteY0" fmla="*/ 2927927 h 2927927"/>
                <a:gd name="connsiteX1" fmla="*/ 46182 w 4969164"/>
                <a:gd name="connsiteY1" fmla="*/ 2918691 h 2927927"/>
                <a:gd name="connsiteX2" fmla="*/ 120073 w 4969164"/>
                <a:gd name="connsiteY2" fmla="*/ 2900218 h 2927927"/>
                <a:gd name="connsiteX3" fmla="*/ 203200 w 4969164"/>
                <a:gd name="connsiteY3" fmla="*/ 2890982 h 2927927"/>
                <a:gd name="connsiteX4" fmla="*/ 323273 w 4969164"/>
                <a:gd name="connsiteY4" fmla="*/ 2872509 h 2927927"/>
                <a:gd name="connsiteX5" fmla="*/ 452582 w 4969164"/>
                <a:gd name="connsiteY5" fmla="*/ 2854036 h 2927927"/>
                <a:gd name="connsiteX6" fmla="*/ 508000 w 4969164"/>
                <a:gd name="connsiteY6" fmla="*/ 2844800 h 2927927"/>
                <a:gd name="connsiteX7" fmla="*/ 748146 w 4969164"/>
                <a:gd name="connsiteY7" fmla="*/ 2835564 h 2927927"/>
                <a:gd name="connsiteX8" fmla="*/ 905164 w 4969164"/>
                <a:gd name="connsiteY8" fmla="*/ 2826327 h 2927927"/>
                <a:gd name="connsiteX9" fmla="*/ 979055 w 4969164"/>
                <a:gd name="connsiteY9" fmla="*/ 2817091 h 2927927"/>
                <a:gd name="connsiteX10" fmla="*/ 1016000 w 4969164"/>
                <a:gd name="connsiteY10" fmla="*/ 2807855 h 2927927"/>
                <a:gd name="connsiteX11" fmla="*/ 1145309 w 4969164"/>
                <a:gd name="connsiteY11" fmla="*/ 2789382 h 2927927"/>
                <a:gd name="connsiteX12" fmla="*/ 1209964 w 4969164"/>
                <a:gd name="connsiteY12" fmla="*/ 2770909 h 2927927"/>
                <a:gd name="connsiteX13" fmla="*/ 1339273 w 4969164"/>
                <a:gd name="connsiteY13" fmla="*/ 2752436 h 2927927"/>
                <a:gd name="connsiteX14" fmla="*/ 1477818 w 4969164"/>
                <a:gd name="connsiteY14" fmla="*/ 2724727 h 2927927"/>
                <a:gd name="connsiteX15" fmla="*/ 1524000 w 4969164"/>
                <a:gd name="connsiteY15" fmla="*/ 2715491 h 2927927"/>
                <a:gd name="connsiteX16" fmla="*/ 1754909 w 4969164"/>
                <a:gd name="connsiteY16" fmla="*/ 2697018 h 2927927"/>
                <a:gd name="connsiteX17" fmla="*/ 1893455 w 4969164"/>
                <a:gd name="connsiteY17" fmla="*/ 2678545 h 2927927"/>
                <a:gd name="connsiteX18" fmla="*/ 1967346 w 4969164"/>
                <a:gd name="connsiteY18" fmla="*/ 2669309 h 2927927"/>
                <a:gd name="connsiteX19" fmla="*/ 2059709 w 4969164"/>
                <a:gd name="connsiteY19" fmla="*/ 2641600 h 2927927"/>
                <a:gd name="connsiteX20" fmla="*/ 2087418 w 4969164"/>
                <a:gd name="connsiteY20" fmla="*/ 2632364 h 2927927"/>
                <a:gd name="connsiteX21" fmla="*/ 2198255 w 4969164"/>
                <a:gd name="connsiteY21" fmla="*/ 2558473 h 2927927"/>
                <a:gd name="connsiteX22" fmla="*/ 2225964 w 4969164"/>
                <a:gd name="connsiteY22" fmla="*/ 2540000 h 2927927"/>
                <a:gd name="connsiteX23" fmla="*/ 2253673 w 4969164"/>
                <a:gd name="connsiteY23" fmla="*/ 2521527 h 2927927"/>
                <a:gd name="connsiteX24" fmla="*/ 2309091 w 4969164"/>
                <a:gd name="connsiteY24" fmla="*/ 2475345 h 2927927"/>
                <a:gd name="connsiteX25" fmla="*/ 2355273 w 4969164"/>
                <a:gd name="connsiteY25" fmla="*/ 2419927 h 2927927"/>
                <a:gd name="connsiteX26" fmla="*/ 2382982 w 4969164"/>
                <a:gd name="connsiteY26" fmla="*/ 2401455 h 2927927"/>
                <a:gd name="connsiteX27" fmla="*/ 2392218 w 4969164"/>
                <a:gd name="connsiteY27" fmla="*/ 2373745 h 2927927"/>
                <a:gd name="connsiteX28" fmla="*/ 2447637 w 4969164"/>
                <a:gd name="connsiteY28" fmla="*/ 2290618 h 2927927"/>
                <a:gd name="connsiteX29" fmla="*/ 2466109 w 4969164"/>
                <a:gd name="connsiteY29" fmla="*/ 2262909 h 2927927"/>
                <a:gd name="connsiteX30" fmla="*/ 2503055 w 4969164"/>
                <a:gd name="connsiteY30" fmla="*/ 2179782 h 2927927"/>
                <a:gd name="connsiteX31" fmla="*/ 2521527 w 4969164"/>
                <a:gd name="connsiteY31" fmla="*/ 2124364 h 2927927"/>
                <a:gd name="connsiteX32" fmla="*/ 2530764 w 4969164"/>
                <a:gd name="connsiteY32" fmla="*/ 2096655 h 2927927"/>
                <a:gd name="connsiteX33" fmla="*/ 2567709 w 4969164"/>
                <a:gd name="connsiteY33" fmla="*/ 2041236 h 2927927"/>
                <a:gd name="connsiteX34" fmla="*/ 2595418 w 4969164"/>
                <a:gd name="connsiteY34" fmla="*/ 1948873 h 2927927"/>
                <a:gd name="connsiteX35" fmla="*/ 2613891 w 4969164"/>
                <a:gd name="connsiteY35" fmla="*/ 1911927 h 2927927"/>
                <a:gd name="connsiteX36" fmla="*/ 2632364 w 4969164"/>
                <a:gd name="connsiteY36" fmla="*/ 1856509 h 2927927"/>
                <a:gd name="connsiteX37" fmla="*/ 2650837 w 4969164"/>
                <a:gd name="connsiteY37" fmla="*/ 1801091 h 2927927"/>
                <a:gd name="connsiteX38" fmla="*/ 2660073 w 4969164"/>
                <a:gd name="connsiteY38" fmla="*/ 1773382 h 2927927"/>
                <a:gd name="connsiteX39" fmla="*/ 2669309 w 4969164"/>
                <a:gd name="connsiteY39" fmla="*/ 1727200 h 2927927"/>
                <a:gd name="connsiteX40" fmla="*/ 2687782 w 4969164"/>
                <a:gd name="connsiteY40" fmla="*/ 1514764 h 2927927"/>
                <a:gd name="connsiteX41" fmla="*/ 2697018 w 4969164"/>
                <a:gd name="connsiteY41" fmla="*/ 1477818 h 2927927"/>
                <a:gd name="connsiteX42" fmla="*/ 2724727 w 4969164"/>
                <a:gd name="connsiteY42" fmla="*/ 1237673 h 2927927"/>
                <a:gd name="connsiteX43" fmla="*/ 2743200 w 4969164"/>
                <a:gd name="connsiteY43" fmla="*/ 1117600 h 2927927"/>
                <a:gd name="connsiteX44" fmla="*/ 2752437 w 4969164"/>
                <a:gd name="connsiteY44" fmla="*/ 1062182 h 2927927"/>
                <a:gd name="connsiteX45" fmla="*/ 2761673 w 4969164"/>
                <a:gd name="connsiteY45" fmla="*/ 1034473 h 2927927"/>
                <a:gd name="connsiteX46" fmla="*/ 2770909 w 4969164"/>
                <a:gd name="connsiteY46" fmla="*/ 979055 h 2927927"/>
                <a:gd name="connsiteX47" fmla="*/ 2780146 w 4969164"/>
                <a:gd name="connsiteY47" fmla="*/ 914400 h 2927927"/>
                <a:gd name="connsiteX48" fmla="*/ 2789382 w 4969164"/>
                <a:gd name="connsiteY48" fmla="*/ 840509 h 2927927"/>
                <a:gd name="connsiteX49" fmla="*/ 2798618 w 4969164"/>
                <a:gd name="connsiteY49" fmla="*/ 803564 h 2927927"/>
                <a:gd name="connsiteX50" fmla="*/ 2817091 w 4969164"/>
                <a:gd name="connsiteY50" fmla="*/ 692727 h 2927927"/>
                <a:gd name="connsiteX51" fmla="*/ 2835564 w 4969164"/>
                <a:gd name="connsiteY51" fmla="*/ 637309 h 2927927"/>
                <a:gd name="connsiteX52" fmla="*/ 2863273 w 4969164"/>
                <a:gd name="connsiteY52" fmla="*/ 554182 h 2927927"/>
                <a:gd name="connsiteX53" fmla="*/ 2918691 w 4969164"/>
                <a:gd name="connsiteY53" fmla="*/ 387927 h 2927927"/>
                <a:gd name="connsiteX54" fmla="*/ 2937164 w 4969164"/>
                <a:gd name="connsiteY54" fmla="*/ 332509 h 2927927"/>
                <a:gd name="connsiteX55" fmla="*/ 2964873 w 4969164"/>
                <a:gd name="connsiteY55" fmla="*/ 277091 h 2927927"/>
                <a:gd name="connsiteX56" fmla="*/ 2992582 w 4969164"/>
                <a:gd name="connsiteY56" fmla="*/ 258618 h 2927927"/>
                <a:gd name="connsiteX57" fmla="*/ 3011055 w 4969164"/>
                <a:gd name="connsiteY57" fmla="*/ 230909 h 2927927"/>
                <a:gd name="connsiteX58" fmla="*/ 3038764 w 4969164"/>
                <a:gd name="connsiteY58" fmla="*/ 221673 h 2927927"/>
                <a:gd name="connsiteX59" fmla="*/ 3066473 w 4969164"/>
                <a:gd name="connsiteY59" fmla="*/ 203200 h 2927927"/>
                <a:gd name="connsiteX60" fmla="*/ 3121891 w 4969164"/>
                <a:gd name="connsiteY60" fmla="*/ 166255 h 2927927"/>
                <a:gd name="connsiteX61" fmla="*/ 3149600 w 4969164"/>
                <a:gd name="connsiteY61" fmla="*/ 138545 h 2927927"/>
                <a:gd name="connsiteX62" fmla="*/ 3205018 w 4969164"/>
                <a:gd name="connsiteY62" fmla="*/ 120073 h 2927927"/>
                <a:gd name="connsiteX63" fmla="*/ 3288146 w 4969164"/>
                <a:gd name="connsiteY63" fmla="*/ 83127 h 2927927"/>
                <a:gd name="connsiteX64" fmla="*/ 3315855 w 4969164"/>
                <a:gd name="connsiteY64" fmla="*/ 73891 h 2927927"/>
                <a:gd name="connsiteX65" fmla="*/ 3389746 w 4969164"/>
                <a:gd name="connsiteY65" fmla="*/ 46182 h 2927927"/>
                <a:gd name="connsiteX66" fmla="*/ 3445164 w 4969164"/>
                <a:gd name="connsiteY66" fmla="*/ 27709 h 2927927"/>
                <a:gd name="connsiteX67" fmla="*/ 3491346 w 4969164"/>
                <a:gd name="connsiteY67" fmla="*/ 18473 h 2927927"/>
                <a:gd name="connsiteX68" fmla="*/ 3519055 w 4969164"/>
                <a:gd name="connsiteY68" fmla="*/ 9236 h 2927927"/>
                <a:gd name="connsiteX69" fmla="*/ 3657600 w 4969164"/>
                <a:gd name="connsiteY69" fmla="*/ 0 h 2927927"/>
                <a:gd name="connsiteX70" fmla="*/ 4110182 w 4969164"/>
                <a:gd name="connsiteY70" fmla="*/ 9236 h 2927927"/>
                <a:gd name="connsiteX71" fmla="*/ 4156364 w 4969164"/>
                <a:gd name="connsiteY71" fmla="*/ 18473 h 2927927"/>
                <a:gd name="connsiteX72" fmla="*/ 4350327 w 4969164"/>
                <a:gd name="connsiteY72" fmla="*/ 36945 h 2927927"/>
                <a:gd name="connsiteX73" fmla="*/ 4387273 w 4969164"/>
                <a:gd name="connsiteY73" fmla="*/ 46182 h 2927927"/>
                <a:gd name="connsiteX74" fmla="*/ 4581237 w 4969164"/>
                <a:gd name="connsiteY74" fmla="*/ 64655 h 2927927"/>
                <a:gd name="connsiteX75" fmla="*/ 4645891 w 4969164"/>
                <a:gd name="connsiteY75" fmla="*/ 73891 h 2927927"/>
                <a:gd name="connsiteX76" fmla="*/ 4765964 w 4969164"/>
                <a:gd name="connsiteY76" fmla="*/ 83127 h 2927927"/>
                <a:gd name="connsiteX77" fmla="*/ 4913746 w 4969164"/>
                <a:gd name="connsiteY77" fmla="*/ 73891 h 2927927"/>
                <a:gd name="connsiteX78" fmla="*/ 4969164 w 4969164"/>
                <a:gd name="connsiteY78" fmla="*/ 64655 h 292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969164" h="2927927">
                  <a:moveTo>
                    <a:pt x="0" y="2927927"/>
                  </a:moveTo>
                  <a:cubicBezTo>
                    <a:pt x="15394" y="2924848"/>
                    <a:pt x="30952" y="2922498"/>
                    <a:pt x="46182" y="2918691"/>
                  </a:cubicBezTo>
                  <a:cubicBezTo>
                    <a:pt x="103484" y="2904366"/>
                    <a:pt x="40641" y="2911566"/>
                    <a:pt x="120073" y="2900218"/>
                  </a:cubicBezTo>
                  <a:cubicBezTo>
                    <a:pt x="147672" y="2896275"/>
                    <a:pt x="175536" y="2894440"/>
                    <a:pt x="203200" y="2890982"/>
                  </a:cubicBezTo>
                  <a:cubicBezTo>
                    <a:pt x="286517" y="2880567"/>
                    <a:pt x="246275" y="2884059"/>
                    <a:pt x="323273" y="2872509"/>
                  </a:cubicBezTo>
                  <a:cubicBezTo>
                    <a:pt x="366332" y="2866050"/>
                    <a:pt x="409634" y="2861194"/>
                    <a:pt x="452582" y="2854036"/>
                  </a:cubicBezTo>
                  <a:cubicBezTo>
                    <a:pt x="471055" y="2850957"/>
                    <a:pt x="489309" y="2845968"/>
                    <a:pt x="508000" y="2844800"/>
                  </a:cubicBezTo>
                  <a:cubicBezTo>
                    <a:pt x="587952" y="2839803"/>
                    <a:pt x="668125" y="2839286"/>
                    <a:pt x="748146" y="2835564"/>
                  </a:cubicBezTo>
                  <a:cubicBezTo>
                    <a:pt x="800519" y="2833128"/>
                    <a:pt x="852825" y="2829406"/>
                    <a:pt x="905164" y="2826327"/>
                  </a:cubicBezTo>
                  <a:cubicBezTo>
                    <a:pt x="929794" y="2823248"/>
                    <a:pt x="954571" y="2821172"/>
                    <a:pt x="979055" y="2817091"/>
                  </a:cubicBezTo>
                  <a:cubicBezTo>
                    <a:pt x="991576" y="2815004"/>
                    <a:pt x="1003479" y="2809942"/>
                    <a:pt x="1016000" y="2807855"/>
                  </a:cubicBezTo>
                  <a:cubicBezTo>
                    <a:pt x="1058948" y="2800697"/>
                    <a:pt x="1145309" y="2789382"/>
                    <a:pt x="1145309" y="2789382"/>
                  </a:cubicBezTo>
                  <a:cubicBezTo>
                    <a:pt x="1167276" y="2782059"/>
                    <a:pt x="1186761" y="2774776"/>
                    <a:pt x="1209964" y="2770909"/>
                  </a:cubicBezTo>
                  <a:cubicBezTo>
                    <a:pt x="1252912" y="2763751"/>
                    <a:pt x="1339273" y="2752436"/>
                    <a:pt x="1339273" y="2752436"/>
                  </a:cubicBezTo>
                  <a:cubicBezTo>
                    <a:pt x="1410339" y="2728748"/>
                    <a:pt x="1327278" y="2754834"/>
                    <a:pt x="1477818" y="2724727"/>
                  </a:cubicBezTo>
                  <a:cubicBezTo>
                    <a:pt x="1493212" y="2721648"/>
                    <a:pt x="1508422" y="2717438"/>
                    <a:pt x="1524000" y="2715491"/>
                  </a:cubicBezTo>
                  <a:cubicBezTo>
                    <a:pt x="1591437" y="2707062"/>
                    <a:pt x="1689779" y="2702682"/>
                    <a:pt x="1754909" y="2697018"/>
                  </a:cubicBezTo>
                  <a:cubicBezTo>
                    <a:pt x="1865298" y="2687419"/>
                    <a:pt x="1804728" y="2691221"/>
                    <a:pt x="1893455" y="2678545"/>
                  </a:cubicBezTo>
                  <a:cubicBezTo>
                    <a:pt x="1918028" y="2675035"/>
                    <a:pt x="1942716" y="2672388"/>
                    <a:pt x="1967346" y="2669309"/>
                  </a:cubicBezTo>
                  <a:cubicBezTo>
                    <a:pt x="2023185" y="2655350"/>
                    <a:pt x="1992244" y="2664088"/>
                    <a:pt x="2059709" y="2641600"/>
                  </a:cubicBezTo>
                  <a:lnTo>
                    <a:pt x="2087418" y="2632364"/>
                  </a:lnTo>
                  <a:lnTo>
                    <a:pt x="2198255" y="2558473"/>
                  </a:lnTo>
                  <a:lnTo>
                    <a:pt x="2225964" y="2540000"/>
                  </a:lnTo>
                  <a:cubicBezTo>
                    <a:pt x="2235200" y="2533842"/>
                    <a:pt x="2245824" y="2529376"/>
                    <a:pt x="2253673" y="2521527"/>
                  </a:cubicBezTo>
                  <a:cubicBezTo>
                    <a:pt x="2289231" y="2485969"/>
                    <a:pt x="2270514" y="2501064"/>
                    <a:pt x="2309091" y="2475345"/>
                  </a:cubicBezTo>
                  <a:cubicBezTo>
                    <a:pt x="2327254" y="2448101"/>
                    <a:pt x="2328605" y="2442150"/>
                    <a:pt x="2355273" y="2419927"/>
                  </a:cubicBezTo>
                  <a:cubicBezTo>
                    <a:pt x="2363801" y="2412821"/>
                    <a:pt x="2373746" y="2407612"/>
                    <a:pt x="2382982" y="2401455"/>
                  </a:cubicBezTo>
                  <a:cubicBezTo>
                    <a:pt x="2386061" y="2392218"/>
                    <a:pt x="2387490" y="2382256"/>
                    <a:pt x="2392218" y="2373745"/>
                  </a:cubicBezTo>
                  <a:cubicBezTo>
                    <a:pt x="2392221" y="2373740"/>
                    <a:pt x="2438399" y="2304475"/>
                    <a:pt x="2447637" y="2290618"/>
                  </a:cubicBezTo>
                  <a:cubicBezTo>
                    <a:pt x="2453794" y="2281382"/>
                    <a:pt x="2462599" y="2273440"/>
                    <a:pt x="2466109" y="2262909"/>
                  </a:cubicBezTo>
                  <a:cubicBezTo>
                    <a:pt x="2488092" y="2196960"/>
                    <a:pt x="2473781" y="2223693"/>
                    <a:pt x="2503055" y="2179782"/>
                  </a:cubicBezTo>
                  <a:lnTo>
                    <a:pt x="2521527" y="2124364"/>
                  </a:lnTo>
                  <a:cubicBezTo>
                    <a:pt x="2524606" y="2115128"/>
                    <a:pt x="2525364" y="2104756"/>
                    <a:pt x="2530764" y="2096655"/>
                  </a:cubicBezTo>
                  <a:lnTo>
                    <a:pt x="2567709" y="2041236"/>
                  </a:lnTo>
                  <a:cubicBezTo>
                    <a:pt x="2574337" y="2014724"/>
                    <a:pt x="2584178" y="1971353"/>
                    <a:pt x="2595418" y="1948873"/>
                  </a:cubicBezTo>
                  <a:cubicBezTo>
                    <a:pt x="2601576" y="1936558"/>
                    <a:pt x="2608777" y="1924711"/>
                    <a:pt x="2613891" y="1911927"/>
                  </a:cubicBezTo>
                  <a:cubicBezTo>
                    <a:pt x="2621123" y="1893848"/>
                    <a:pt x="2626206" y="1874982"/>
                    <a:pt x="2632364" y="1856509"/>
                  </a:cubicBezTo>
                  <a:lnTo>
                    <a:pt x="2650837" y="1801091"/>
                  </a:lnTo>
                  <a:cubicBezTo>
                    <a:pt x="2653916" y="1791855"/>
                    <a:pt x="2658164" y="1782929"/>
                    <a:pt x="2660073" y="1773382"/>
                  </a:cubicBezTo>
                  <a:lnTo>
                    <a:pt x="2669309" y="1727200"/>
                  </a:lnTo>
                  <a:cubicBezTo>
                    <a:pt x="2674651" y="1641728"/>
                    <a:pt x="2673883" y="1591212"/>
                    <a:pt x="2687782" y="1514764"/>
                  </a:cubicBezTo>
                  <a:cubicBezTo>
                    <a:pt x="2690053" y="1502274"/>
                    <a:pt x="2693939" y="1490133"/>
                    <a:pt x="2697018" y="1477818"/>
                  </a:cubicBezTo>
                  <a:cubicBezTo>
                    <a:pt x="2702850" y="1419505"/>
                    <a:pt x="2715807" y="1282269"/>
                    <a:pt x="2724727" y="1237673"/>
                  </a:cubicBezTo>
                  <a:cubicBezTo>
                    <a:pt x="2742370" y="1149464"/>
                    <a:pt x="2726423" y="1235034"/>
                    <a:pt x="2743200" y="1117600"/>
                  </a:cubicBezTo>
                  <a:cubicBezTo>
                    <a:pt x="2745849" y="1099061"/>
                    <a:pt x="2748374" y="1080464"/>
                    <a:pt x="2752437" y="1062182"/>
                  </a:cubicBezTo>
                  <a:cubicBezTo>
                    <a:pt x="2754549" y="1052678"/>
                    <a:pt x="2759561" y="1043977"/>
                    <a:pt x="2761673" y="1034473"/>
                  </a:cubicBezTo>
                  <a:cubicBezTo>
                    <a:pt x="2765735" y="1016191"/>
                    <a:pt x="2768061" y="997565"/>
                    <a:pt x="2770909" y="979055"/>
                  </a:cubicBezTo>
                  <a:cubicBezTo>
                    <a:pt x="2774219" y="957538"/>
                    <a:pt x="2777269" y="935980"/>
                    <a:pt x="2780146" y="914400"/>
                  </a:cubicBezTo>
                  <a:cubicBezTo>
                    <a:pt x="2783427" y="889796"/>
                    <a:pt x="2785301" y="864993"/>
                    <a:pt x="2789382" y="840509"/>
                  </a:cubicBezTo>
                  <a:cubicBezTo>
                    <a:pt x="2791469" y="827988"/>
                    <a:pt x="2796347" y="816053"/>
                    <a:pt x="2798618" y="803564"/>
                  </a:cubicBezTo>
                  <a:cubicBezTo>
                    <a:pt x="2805824" y="763931"/>
                    <a:pt x="2806651" y="731006"/>
                    <a:pt x="2817091" y="692727"/>
                  </a:cubicBezTo>
                  <a:cubicBezTo>
                    <a:pt x="2822214" y="673941"/>
                    <a:pt x="2829406" y="655782"/>
                    <a:pt x="2835564" y="637309"/>
                  </a:cubicBezTo>
                  <a:lnTo>
                    <a:pt x="2863273" y="554182"/>
                  </a:lnTo>
                  <a:lnTo>
                    <a:pt x="2918691" y="387927"/>
                  </a:lnTo>
                  <a:lnTo>
                    <a:pt x="2937164" y="332509"/>
                  </a:lnTo>
                  <a:cubicBezTo>
                    <a:pt x="2944677" y="309971"/>
                    <a:pt x="2946966" y="294998"/>
                    <a:pt x="2964873" y="277091"/>
                  </a:cubicBezTo>
                  <a:cubicBezTo>
                    <a:pt x="2972722" y="269242"/>
                    <a:pt x="2983346" y="264776"/>
                    <a:pt x="2992582" y="258618"/>
                  </a:cubicBezTo>
                  <a:cubicBezTo>
                    <a:pt x="2998740" y="249382"/>
                    <a:pt x="3002387" y="237844"/>
                    <a:pt x="3011055" y="230909"/>
                  </a:cubicBezTo>
                  <a:cubicBezTo>
                    <a:pt x="3018658" y="224827"/>
                    <a:pt x="3030056" y="226027"/>
                    <a:pt x="3038764" y="221673"/>
                  </a:cubicBezTo>
                  <a:cubicBezTo>
                    <a:pt x="3048693" y="216709"/>
                    <a:pt x="3057945" y="210307"/>
                    <a:pt x="3066473" y="203200"/>
                  </a:cubicBezTo>
                  <a:cubicBezTo>
                    <a:pt x="3112597" y="164763"/>
                    <a:pt x="3073196" y="182486"/>
                    <a:pt x="3121891" y="166255"/>
                  </a:cubicBezTo>
                  <a:cubicBezTo>
                    <a:pt x="3131127" y="157018"/>
                    <a:pt x="3138181" y="144889"/>
                    <a:pt x="3149600" y="138545"/>
                  </a:cubicBezTo>
                  <a:cubicBezTo>
                    <a:pt x="3166621" y="129089"/>
                    <a:pt x="3205018" y="120073"/>
                    <a:pt x="3205018" y="120073"/>
                  </a:cubicBezTo>
                  <a:cubicBezTo>
                    <a:pt x="3248928" y="90799"/>
                    <a:pt x="3222197" y="105110"/>
                    <a:pt x="3288146" y="83127"/>
                  </a:cubicBezTo>
                  <a:lnTo>
                    <a:pt x="3315855" y="73891"/>
                  </a:lnTo>
                  <a:cubicBezTo>
                    <a:pt x="3364076" y="41743"/>
                    <a:pt x="3322143" y="64619"/>
                    <a:pt x="3389746" y="46182"/>
                  </a:cubicBezTo>
                  <a:cubicBezTo>
                    <a:pt x="3408532" y="41059"/>
                    <a:pt x="3426070" y="31528"/>
                    <a:pt x="3445164" y="27709"/>
                  </a:cubicBezTo>
                  <a:cubicBezTo>
                    <a:pt x="3460558" y="24630"/>
                    <a:pt x="3476116" y="22281"/>
                    <a:pt x="3491346" y="18473"/>
                  </a:cubicBezTo>
                  <a:cubicBezTo>
                    <a:pt x="3500791" y="16112"/>
                    <a:pt x="3509379" y="10311"/>
                    <a:pt x="3519055" y="9236"/>
                  </a:cubicBezTo>
                  <a:cubicBezTo>
                    <a:pt x="3565056" y="4125"/>
                    <a:pt x="3611418" y="3079"/>
                    <a:pt x="3657600" y="0"/>
                  </a:cubicBezTo>
                  <a:lnTo>
                    <a:pt x="4110182" y="9236"/>
                  </a:lnTo>
                  <a:cubicBezTo>
                    <a:pt x="4125870" y="9817"/>
                    <a:pt x="4140823" y="16253"/>
                    <a:pt x="4156364" y="18473"/>
                  </a:cubicBezTo>
                  <a:cubicBezTo>
                    <a:pt x="4212345" y="26470"/>
                    <a:pt x="4296804" y="32485"/>
                    <a:pt x="4350327" y="36945"/>
                  </a:cubicBezTo>
                  <a:cubicBezTo>
                    <a:pt x="4362642" y="40024"/>
                    <a:pt x="4374726" y="44252"/>
                    <a:pt x="4387273" y="46182"/>
                  </a:cubicBezTo>
                  <a:cubicBezTo>
                    <a:pt x="4448746" y="55640"/>
                    <a:pt x="4520411" y="58252"/>
                    <a:pt x="4581237" y="64655"/>
                  </a:cubicBezTo>
                  <a:cubicBezTo>
                    <a:pt x="4602888" y="66934"/>
                    <a:pt x="4624229" y="71725"/>
                    <a:pt x="4645891" y="73891"/>
                  </a:cubicBezTo>
                  <a:cubicBezTo>
                    <a:pt x="4685834" y="77885"/>
                    <a:pt x="4725940" y="80048"/>
                    <a:pt x="4765964" y="83127"/>
                  </a:cubicBezTo>
                  <a:cubicBezTo>
                    <a:pt x="4815225" y="80048"/>
                    <a:pt x="4864592" y="78359"/>
                    <a:pt x="4913746" y="73891"/>
                  </a:cubicBezTo>
                  <a:cubicBezTo>
                    <a:pt x="4932397" y="72196"/>
                    <a:pt x="4969164" y="64655"/>
                    <a:pt x="4969164" y="64655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05033" y="5124577"/>
              <a:ext cx="803549" cy="6970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1444" y="4582870"/>
              <a:ext cx="803549" cy="6970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2513" y="1695246"/>
              <a:ext cx="803549" cy="6970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62165" y="1654172"/>
              <a:ext cx="803552" cy="6970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/>
                <a:t>x</a:t>
              </a:r>
              <a:r>
                <a:rPr lang="en-US" sz="1200" baseline="-25000" dirty="0" err="1" smtClean="0"/>
                <a:t>n</a:t>
              </a:r>
              <a:endParaRPr lang="en-US" sz="12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654910" y="2960472"/>
              <a:ext cx="1194839" cy="733856"/>
              <a:chOff x="2654910" y="2960472"/>
              <a:chExt cx="1194839" cy="733856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654910" y="2986442"/>
                <a:ext cx="1194839" cy="69705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/>
                    </a:solidFill>
                  </a:rPr>
                  <a:t>asd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20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59377"/>
                  </p:ext>
                </p:extLst>
              </p:nvPr>
            </p:nvGraphicFramePr>
            <p:xfrm>
              <a:off x="2790821" y="2960472"/>
              <a:ext cx="1009052" cy="7338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2" name="Equation" r:id="rId4" imgW="279400" imgH="203200" progId="Equation.3">
                      <p:embed/>
                    </p:oleObj>
                  </mc:Choice>
                  <mc:Fallback>
                    <p:oleObj name="Equation" r:id="rId4" imgW="279400" imgH="2032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2790821" y="2960472"/>
                            <a:ext cx="1009052" cy="73385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" name="Freeform 12"/>
            <p:cNvSpPr/>
            <p:nvPr/>
          </p:nvSpPr>
          <p:spPr>
            <a:xfrm>
              <a:off x="3629546" y="3573913"/>
              <a:ext cx="2646110" cy="1048545"/>
            </a:xfrm>
            <a:custGeom>
              <a:avLst/>
              <a:gdLst>
                <a:gd name="connsiteX0" fmla="*/ 91549 w 2646110"/>
                <a:gd name="connsiteY0" fmla="*/ 0 h 1048545"/>
                <a:gd name="connsiteX1" fmla="*/ 76783 w 2646110"/>
                <a:gd name="connsiteY1" fmla="*/ 73842 h 1048545"/>
                <a:gd name="connsiteX2" fmla="*/ 268744 w 2646110"/>
                <a:gd name="connsiteY2" fmla="*/ 103378 h 1048545"/>
                <a:gd name="connsiteX3" fmla="*/ 253978 w 2646110"/>
                <a:gd name="connsiteY3" fmla="*/ 44305 h 1048545"/>
                <a:gd name="connsiteX4" fmla="*/ 121081 w 2646110"/>
                <a:gd name="connsiteY4" fmla="*/ 118146 h 1048545"/>
                <a:gd name="connsiteX5" fmla="*/ 135848 w 2646110"/>
                <a:gd name="connsiteY5" fmla="*/ 206756 h 1048545"/>
                <a:gd name="connsiteX6" fmla="*/ 268744 w 2646110"/>
                <a:gd name="connsiteY6" fmla="*/ 132914 h 1048545"/>
                <a:gd name="connsiteX7" fmla="*/ 224445 w 2646110"/>
                <a:gd name="connsiteY7" fmla="*/ 88610 h 1048545"/>
                <a:gd name="connsiteX8" fmla="*/ 91549 w 2646110"/>
                <a:gd name="connsiteY8" fmla="*/ 103378 h 1048545"/>
                <a:gd name="connsiteX9" fmla="*/ 76783 w 2646110"/>
                <a:gd name="connsiteY9" fmla="*/ 280597 h 1048545"/>
                <a:gd name="connsiteX10" fmla="*/ 121081 w 2646110"/>
                <a:gd name="connsiteY10" fmla="*/ 295365 h 1048545"/>
                <a:gd name="connsiteX11" fmla="*/ 180146 w 2646110"/>
                <a:gd name="connsiteY11" fmla="*/ 310133 h 1048545"/>
                <a:gd name="connsiteX12" fmla="*/ 165380 w 2646110"/>
                <a:gd name="connsiteY12" fmla="*/ 73842 h 1048545"/>
                <a:gd name="connsiteX13" fmla="*/ 47250 w 2646110"/>
                <a:gd name="connsiteY13" fmla="*/ 44305 h 1048545"/>
                <a:gd name="connsiteX14" fmla="*/ 2951 w 2646110"/>
                <a:gd name="connsiteY14" fmla="*/ 73842 h 1048545"/>
                <a:gd name="connsiteX15" fmla="*/ 106315 w 2646110"/>
                <a:gd name="connsiteY15" fmla="*/ 280597 h 1048545"/>
                <a:gd name="connsiteX16" fmla="*/ 150614 w 2646110"/>
                <a:gd name="connsiteY16" fmla="*/ 295365 h 1048545"/>
                <a:gd name="connsiteX17" fmla="*/ 298276 w 2646110"/>
                <a:gd name="connsiteY17" fmla="*/ 280597 h 1048545"/>
                <a:gd name="connsiteX18" fmla="*/ 401640 w 2646110"/>
                <a:gd name="connsiteY18" fmla="*/ 251060 h 1048545"/>
                <a:gd name="connsiteX19" fmla="*/ 564069 w 2646110"/>
                <a:gd name="connsiteY19" fmla="*/ 280597 h 1048545"/>
                <a:gd name="connsiteX20" fmla="*/ 682199 w 2646110"/>
                <a:gd name="connsiteY20" fmla="*/ 457816 h 1048545"/>
                <a:gd name="connsiteX21" fmla="*/ 711731 w 2646110"/>
                <a:gd name="connsiteY21" fmla="*/ 502120 h 1048545"/>
                <a:gd name="connsiteX22" fmla="*/ 770796 w 2646110"/>
                <a:gd name="connsiteY22" fmla="*/ 546425 h 1048545"/>
                <a:gd name="connsiteX23" fmla="*/ 815095 w 2646110"/>
                <a:gd name="connsiteY23" fmla="*/ 590730 h 1048545"/>
                <a:gd name="connsiteX24" fmla="*/ 859394 w 2646110"/>
                <a:gd name="connsiteY24" fmla="*/ 620266 h 1048545"/>
                <a:gd name="connsiteX25" fmla="*/ 888926 w 2646110"/>
                <a:gd name="connsiteY25" fmla="*/ 649803 h 1048545"/>
                <a:gd name="connsiteX26" fmla="*/ 1007056 w 2646110"/>
                <a:gd name="connsiteY26" fmla="*/ 708876 h 1048545"/>
                <a:gd name="connsiteX27" fmla="*/ 1199018 w 2646110"/>
                <a:gd name="connsiteY27" fmla="*/ 886095 h 1048545"/>
                <a:gd name="connsiteX28" fmla="*/ 1317148 w 2646110"/>
                <a:gd name="connsiteY28" fmla="*/ 945167 h 1048545"/>
                <a:gd name="connsiteX29" fmla="*/ 1435278 w 2646110"/>
                <a:gd name="connsiteY29" fmla="*/ 974704 h 1048545"/>
                <a:gd name="connsiteX30" fmla="*/ 1494343 w 2646110"/>
                <a:gd name="connsiteY30" fmla="*/ 989472 h 1048545"/>
                <a:gd name="connsiteX31" fmla="*/ 1568174 w 2646110"/>
                <a:gd name="connsiteY31" fmla="*/ 1004240 h 1048545"/>
                <a:gd name="connsiteX32" fmla="*/ 1686304 w 2646110"/>
                <a:gd name="connsiteY32" fmla="*/ 1033777 h 1048545"/>
                <a:gd name="connsiteX33" fmla="*/ 1745369 w 2646110"/>
                <a:gd name="connsiteY33" fmla="*/ 1048545 h 1048545"/>
                <a:gd name="connsiteX34" fmla="*/ 2025928 w 2646110"/>
                <a:gd name="connsiteY34" fmla="*/ 1004240 h 1048545"/>
                <a:gd name="connsiteX35" fmla="*/ 2144058 w 2646110"/>
                <a:gd name="connsiteY35" fmla="*/ 945167 h 1048545"/>
                <a:gd name="connsiteX36" fmla="*/ 2188356 w 2646110"/>
                <a:gd name="connsiteY36" fmla="*/ 900863 h 1048545"/>
                <a:gd name="connsiteX37" fmla="*/ 2276954 w 2646110"/>
                <a:gd name="connsiteY37" fmla="*/ 841790 h 1048545"/>
                <a:gd name="connsiteX38" fmla="*/ 2336019 w 2646110"/>
                <a:gd name="connsiteY38" fmla="*/ 782717 h 1048545"/>
                <a:gd name="connsiteX39" fmla="*/ 2365551 w 2646110"/>
                <a:gd name="connsiteY39" fmla="*/ 753180 h 1048545"/>
                <a:gd name="connsiteX40" fmla="*/ 2409850 w 2646110"/>
                <a:gd name="connsiteY40" fmla="*/ 723644 h 1048545"/>
                <a:gd name="connsiteX41" fmla="*/ 2483681 w 2646110"/>
                <a:gd name="connsiteY41" fmla="*/ 679339 h 1048545"/>
                <a:gd name="connsiteX42" fmla="*/ 2557513 w 2646110"/>
                <a:gd name="connsiteY42" fmla="*/ 575962 h 1048545"/>
                <a:gd name="connsiteX43" fmla="*/ 2601811 w 2646110"/>
                <a:gd name="connsiteY43" fmla="*/ 546425 h 1048545"/>
                <a:gd name="connsiteX44" fmla="*/ 2513214 w 2646110"/>
                <a:gd name="connsiteY44" fmla="*/ 561193 h 1048545"/>
                <a:gd name="connsiteX45" fmla="*/ 2409850 w 2646110"/>
                <a:gd name="connsiteY45" fmla="*/ 590730 h 1048545"/>
                <a:gd name="connsiteX46" fmla="*/ 2306486 w 2646110"/>
                <a:gd name="connsiteY46" fmla="*/ 605498 h 1048545"/>
                <a:gd name="connsiteX47" fmla="*/ 2232655 w 2646110"/>
                <a:gd name="connsiteY47" fmla="*/ 620266 h 1048545"/>
                <a:gd name="connsiteX48" fmla="*/ 2321253 w 2646110"/>
                <a:gd name="connsiteY48" fmla="*/ 605498 h 1048545"/>
                <a:gd name="connsiteX49" fmla="*/ 2483681 w 2646110"/>
                <a:gd name="connsiteY49" fmla="*/ 575962 h 1048545"/>
                <a:gd name="connsiteX50" fmla="*/ 2513214 w 2646110"/>
                <a:gd name="connsiteY50" fmla="*/ 605498 h 1048545"/>
                <a:gd name="connsiteX51" fmla="*/ 2527980 w 2646110"/>
                <a:gd name="connsiteY51" fmla="*/ 649803 h 1048545"/>
                <a:gd name="connsiteX52" fmla="*/ 2557513 w 2646110"/>
                <a:gd name="connsiteY52" fmla="*/ 708876 h 1048545"/>
                <a:gd name="connsiteX53" fmla="*/ 2572279 w 2646110"/>
                <a:gd name="connsiteY53" fmla="*/ 753180 h 1048545"/>
                <a:gd name="connsiteX54" fmla="*/ 2631344 w 2646110"/>
                <a:gd name="connsiteY54" fmla="*/ 871326 h 1048545"/>
                <a:gd name="connsiteX55" fmla="*/ 2646110 w 2646110"/>
                <a:gd name="connsiteY55" fmla="*/ 915631 h 104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646110" h="1048545">
                  <a:moveTo>
                    <a:pt x="91549" y="0"/>
                  </a:moveTo>
                  <a:cubicBezTo>
                    <a:pt x="86627" y="24614"/>
                    <a:pt x="65559" y="51390"/>
                    <a:pt x="76783" y="73842"/>
                  </a:cubicBezTo>
                  <a:cubicBezTo>
                    <a:pt x="113581" y="147448"/>
                    <a:pt x="220384" y="109424"/>
                    <a:pt x="268744" y="103378"/>
                  </a:cubicBezTo>
                  <a:cubicBezTo>
                    <a:pt x="263822" y="83687"/>
                    <a:pt x="273233" y="50724"/>
                    <a:pt x="253978" y="44305"/>
                  </a:cubicBezTo>
                  <a:cubicBezTo>
                    <a:pt x="130333" y="3084"/>
                    <a:pt x="137991" y="50499"/>
                    <a:pt x="121081" y="118146"/>
                  </a:cubicBezTo>
                  <a:cubicBezTo>
                    <a:pt x="126003" y="147683"/>
                    <a:pt x="109673" y="192212"/>
                    <a:pt x="135848" y="206756"/>
                  </a:cubicBezTo>
                  <a:cubicBezTo>
                    <a:pt x="253462" y="272105"/>
                    <a:pt x="254920" y="188220"/>
                    <a:pt x="268744" y="132914"/>
                  </a:cubicBezTo>
                  <a:cubicBezTo>
                    <a:pt x="253978" y="118146"/>
                    <a:pt x="242577" y="98972"/>
                    <a:pt x="224445" y="88610"/>
                  </a:cubicBezTo>
                  <a:cubicBezTo>
                    <a:pt x="167717" y="56190"/>
                    <a:pt x="147584" y="80961"/>
                    <a:pt x="91549" y="103378"/>
                  </a:cubicBezTo>
                  <a:cubicBezTo>
                    <a:pt x="64756" y="170368"/>
                    <a:pt x="37696" y="202411"/>
                    <a:pt x="76783" y="280597"/>
                  </a:cubicBezTo>
                  <a:cubicBezTo>
                    <a:pt x="83743" y="294519"/>
                    <a:pt x="106115" y="291088"/>
                    <a:pt x="121081" y="295365"/>
                  </a:cubicBezTo>
                  <a:cubicBezTo>
                    <a:pt x="140594" y="300941"/>
                    <a:pt x="160458" y="305210"/>
                    <a:pt x="180146" y="310133"/>
                  </a:cubicBezTo>
                  <a:cubicBezTo>
                    <a:pt x="221952" y="226511"/>
                    <a:pt x="256382" y="189678"/>
                    <a:pt x="165380" y="73842"/>
                  </a:cubicBezTo>
                  <a:cubicBezTo>
                    <a:pt x="140305" y="41925"/>
                    <a:pt x="47250" y="44305"/>
                    <a:pt x="47250" y="44305"/>
                  </a:cubicBezTo>
                  <a:cubicBezTo>
                    <a:pt x="32484" y="54151"/>
                    <a:pt x="4312" y="56147"/>
                    <a:pt x="2951" y="73842"/>
                  </a:cubicBezTo>
                  <a:cubicBezTo>
                    <a:pt x="-8169" y="218422"/>
                    <a:pt x="9169" y="232017"/>
                    <a:pt x="106315" y="280597"/>
                  </a:cubicBezTo>
                  <a:cubicBezTo>
                    <a:pt x="120237" y="287559"/>
                    <a:pt x="135848" y="290442"/>
                    <a:pt x="150614" y="295365"/>
                  </a:cubicBezTo>
                  <a:cubicBezTo>
                    <a:pt x="199835" y="290442"/>
                    <a:pt x="249563" y="289195"/>
                    <a:pt x="298276" y="280597"/>
                  </a:cubicBezTo>
                  <a:cubicBezTo>
                    <a:pt x="333564" y="274369"/>
                    <a:pt x="365806" y="251060"/>
                    <a:pt x="401640" y="251060"/>
                  </a:cubicBezTo>
                  <a:cubicBezTo>
                    <a:pt x="456671" y="251060"/>
                    <a:pt x="509926" y="270751"/>
                    <a:pt x="564069" y="280597"/>
                  </a:cubicBezTo>
                  <a:cubicBezTo>
                    <a:pt x="696327" y="492239"/>
                    <a:pt x="585986" y="323100"/>
                    <a:pt x="682199" y="457816"/>
                  </a:cubicBezTo>
                  <a:cubicBezTo>
                    <a:pt x="692514" y="472259"/>
                    <a:pt x="699182" y="489569"/>
                    <a:pt x="711731" y="502120"/>
                  </a:cubicBezTo>
                  <a:cubicBezTo>
                    <a:pt x="729133" y="519524"/>
                    <a:pt x="752111" y="530407"/>
                    <a:pt x="770796" y="546425"/>
                  </a:cubicBezTo>
                  <a:cubicBezTo>
                    <a:pt x="786652" y="560017"/>
                    <a:pt x="799052" y="577359"/>
                    <a:pt x="815095" y="590730"/>
                  </a:cubicBezTo>
                  <a:cubicBezTo>
                    <a:pt x="828728" y="602093"/>
                    <a:pt x="845536" y="609178"/>
                    <a:pt x="859394" y="620266"/>
                  </a:cubicBezTo>
                  <a:cubicBezTo>
                    <a:pt x="870265" y="628964"/>
                    <a:pt x="876988" y="642639"/>
                    <a:pt x="888926" y="649803"/>
                  </a:cubicBezTo>
                  <a:cubicBezTo>
                    <a:pt x="926676" y="672456"/>
                    <a:pt x="975927" y="677743"/>
                    <a:pt x="1007056" y="708876"/>
                  </a:cubicBezTo>
                  <a:cubicBezTo>
                    <a:pt x="1046171" y="747996"/>
                    <a:pt x="1133510" y="847877"/>
                    <a:pt x="1199018" y="886095"/>
                  </a:cubicBezTo>
                  <a:cubicBezTo>
                    <a:pt x="1237045" y="908280"/>
                    <a:pt x="1275383" y="931242"/>
                    <a:pt x="1317148" y="945167"/>
                  </a:cubicBezTo>
                  <a:cubicBezTo>
                    <a:pt x="1396304" y="971558"/>
                    <a:pt x="1328368" y="950944"/>
                    <a:pt x="1435278" y="974704"/>
                  </a:cubicBezTo>
                  <a:cubicBezTo>
                    <a:pt x="1455089" y="979107"/>
                    <a:pt x="1474532" y="985069"/>
                    <a:pt x="1494343" y="989472"/>
                  </a:cubicBezTo>
                  <a:cubicBezTo>
                    <a:pt x="1518843" y="994917"/>
                    <a:pt x="1543719" y="998596"/>
                    <a:pt x="1568174" y="1004240"/>
                  </a:cubicBezTo>
                  <a:cubicBezTo>
                    <a:pt x="1607723" y="1013368"/>
                    <a:pt x="1646927" y="1023931"/>
                    <a:pt x="1686304" y="1033777"/>
                  </a:cubicBezTo>
                  <a:lnTo>
                    <a:pt x="1745369" y="1048545"/>
                  </a:lnTo>
                  <a:cubicBezTo>
                    <a:pt x="1921812" y="1035940"/>
                    <a:pt x="1909718" y="1057883"/>
                    <a:pt x="2025928" y="1004240"/>
                  </a:cubicBezTo>
                  <a:cubicBezTo>
                    <a:pt x="2065901" y="985789"/>
                    <a:pt x="2112929" y="976300"/>
                    <a:pt x="2144058" y="945167"/>
                  </a:cubicBezTo>
                  <a:cubicBezTo>
                    <a:pt x="2158824" y="930399"/>
                    <a:pt x="2171872" y="913685"/>
                    <a:pt x="2188356" y="900863"/>
                  </a:cubicBezTo>
                  <a:cubicBezTo>
                    <a:pt x="2216373" y="879069"/>
                    <a:pt x="2251857" y="866891"/>
                    <a:pt x="2276954" y="841790"/>
                  </a:cubicBezTo>
                  <a:lnTo>
                    <a:pt x="2336019" y="782717"/>
                  </a:lnTo>
                  <a:cubicBezTo>
                    <a:pt x="2345863" y="772871"/>
                    <a:pt x="2353967" y="760904"/>
                    <a:pt x="2365551" y="753180"/>
                  </a:cubicBezTo>
                  <a:cubicBezTo>
                    <a:pt x="2380317" y="743335"/>
                    <a:pt x="2395992" y="734732"/>
                    <a:pt x="2409850" y="723644"/>
                  </a:cubicBezTo>
                  <a:cubicBezTo>
                    <a:pt x="2467763" y="677308"/>
                    <a:pt x="2406751" y="704986"/>
                    <a:pt x="2483681" y="679339"/>
                  </a:cubicBezTo>
                  <a:cubicBezTo>
                    <a:pt x="2501657" y="625408"/>
                    <a:pt x="2497452" y="616009"/>
                    <a:pt x="2557513" y="575962"/>
                  </a:cubicBezTo>
                  <a:cubicBezTo>
                    <a:pt x="2572279" y="566116"/>
                    <a:pt x="2618647" y="552038"/>
                    <a:pt x="2601811" y="546425"/>
                  </a:cubicBezTo>
                  <a:cubicBezTo>
                    <a:pt x="2573408" y="536956"/>
                    <a:pt x="2542746" y="556270"/>
                    <a:pt x="2513214" y="561193"/>
                  </a:cubicBezTo>
                  <a:cubicBezTo>
                    <a:pt x="2475256" y="573848"/>
                    <a:pt x="2450646" y="583312"/>
                    <a:pt x="2409850" y="590730"/>
                  </a:cubicBezTo>
                  <a:cubicBezTo>
                    <a:pt x="2375607" y="596957"/>
                    <a:pt x="2340817" y="599776"/>
                    <a:pt x="2306486" y="605498"/>
                  </a:cubicBezTo>
                  <a:cubicBezTo>
                    <a:pt x="2281730" y="609625"/>
                    <a:pt x="2207557" y="620266"/>
                    <a:pt x="2232655" y="620266"/>
                  </a:cubicBezTo>
                  <a:cubicBezTo>
                    <a:pt x="2262595" y="620266"/>
                    <a:pt x="2291796" y="610854"/>
                    <a:pt x="2321253" y="605498"/>
                  </a:cubicBezTo>
                  <a:cubicBezTo>
                    <a:pt x="2548286" y="564214"/>
                    <a:pt x="2222592" y="619482"/>
                    <a:pt x="2483681" y="575962"/>
                  </a:cubicBezTo>
                  <a:cubicBezTo>
                    <a:pt x="2493525" y="585807"/>
                    <a:pt x="2506051" y="593559"/>
                    <a:pt x="2513214" y="605498"/>
                  </a:cubicBezTo>
                  <a:cubicBezTo>
                    <a:pt x="2521222" y="618847"/>
                    <a:pt x="2521849" y="635494"/>
                    <a:pt x="2527980" y="649803"/>
                  </a:cubicBezTo>
                  <a:cubicBezTo>
                    <a:pt x="2536651" y="670038"/>
                    <a:pt x="2548842" y="688641"/>
                    <a:pt x="2557513" y="708876"/>
                  </a:cubicBezTo>
                  <a:cubicBezTo>
                    <a:pt x="2563644" y="723184"/>
                    <a:pt x="2565838" y="739008"/>
                    <a:pt x="2572279" y="753180"/>
                  </a:cubicBezTo>
                  <a:cubicBezTo>
                    <a:pt x="2590496" y="793264"/>
                    <a:pt x="2617423" y="829556"/>
                    <a:pt x="2631344" y="871326"/>
                  </a:cubicBezTo>
                  <a:lnTo>
                    <a:pt x="2646110" y="915631"/>
                  </a:lnTo>
                </a:path>
              </a:pathLst>
            </a:custGeom>
            <a:ln w="76200" cmpd="sng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878885" y="3883659"/>
              <a:ext cx="340157" cy="1228347"/>
            </a:xfrm>
            <a:custGeom>
              <a:avLst/>
              <a:gdLst>
                <a:gd name="connsiteX0" fmla="*/ 44832 w 340157"/>
                <a:gd name="connsiteY0" fmla="*/ 1196614 h 1228347"/>
                <a:gd name="connsiteX1" fmla="*/ 118664 w 340157"/>
                <a:gd name="connsiteY1" fmla="*/ 1152310 h 1228347"/>
                <a:gd name="connsiteX2" fmla="*/ 133430 w 340157"/>
                <a:gd name="connsiteY2" fmla="*/ 1108005 h 1228347"/>
                <a:gd name="connsiteX3" fmla="*/ 15300 w 340157"/>
                <a:gd name="connsiteY3" fmla="*/ 1137542 h 1228347"/>
                <a:gd name="connsiteX4" fmla="*/ 534 w 340157"/>
                <a:gd name="connsiteY4" fmla="*/ 1196614 h 1228347"/>
                <a:gd name="connsiteX5" fmla="*/ 30066 w 340157"/>
                <a:gd name="connsiteY5" fmla="*/ 1226151 h 1228347"/>
                <a:gd name="connsiteX6" fmla="*/ 74365 w 340157"/>
                <a:gd name="connsiteY6" fmla="*/ 1078469 h 1228347"/>
                <a:gd name="connsiteX7" fmla="*/ 89131 w 340157"/>
                <a:gd name="connsiteY7" fmla="*/ 1004627 h 1228347"/>
                <a:gd name="connsiteX8" fmla="*/ 103897 w 340157"/>
                <a:gd name="connsiteY8" fmla="*/ 842177 h 1228347"/>
                <a:gd name="connsiteX9" fmla="*/ 133430 w 340157"/>
                <a:gd name="connsiteY9" fmla="*/ 650190 h 1228347"/>
                <a:gd name="connsiteX10" fmla="*/ 148196 w 340157"/>
                <a:gd name="connsiteY10" fmla="*/ 576349 h 1228347"/>
                <a:gd name="connsiteX11" fmla="*/ 162962 w 340157"/>
                <a:gd name="connsiteY11" fmla="*/ 472971 h 1228347"/>
                <a:gd name="connsiteX12" fmla="*/ 177729 w 340157"/>
                <a:gd name="connsiteY12" fmla="*/ 428666 h 1228347"/>
                <a:gd name="connsiteX13" fmla="*/ 207261 w 340157"/>
                <a:gd name="connsiteY13" fmla="*/ 310520 h 1228347"/>
                <a:gd name="connsiteX14" fmla="*/ 236794 w 340157"/>
                <a:gd name="connsiteY14" fmla="*/ 162838 h 1228347"/>
                <a:gd name="connsiteX15" fmla="*/ 266326 w 340157"/>
                <a:gd name="connsiteY15" fmla="*/ 29924 h 1228347"/>
                <a:gd name="connsiteX16" fmla="*/ 236794 w 340157"/>
                <a:gd name="connsiteY16" fmla="*/ 387 h 1228347"/>
                <a:gd name="connsiteX17" fmla="*/ 148196 w 340157"/>
                <a:gd name="connsiteY17" fmla="*/ 44692 h 1228347"/>
                <a:gd name="connsiteX18" fmla="*/ 118664 w 340157"/>
                <a:gd name="connsiteY18" fmla="*/ 88997 h 1228347"/>
                <a:gd name="connsiteX19" fmla="*/ 74365 w 340157"/>
                <a:gd name="connsiteY19" fmla="*/ 118533 h 1228347"/>
                <a:gd name="connsiteX20" fmla="*/ 118664 w 340157"/>
                <a:gd name="connsiteY20" fmla="*/ 15156 h 1228347"/>
                <a:gd name="connsiteX21" fmla="*/ 251560 w 340157"/>
                <a:gd name="connsiteY21" fmla="*/ 44692 h 1228347"/>
                <a:gd name="connsiteX22" fmla="*/ 266326 w 340157"/>
                <a:gd name="connsiteY22" fmla="*/ 88997 h 1228347"/>
                <a:gd name="connsiteX23" fmla="*/ 325391 w 340157"/>
                <a:gd name="connsiteY23" fmla="*/ 177606 h 1228347"/>
                <a:gd name="connsiteX24" fmla="*/ 340157 w 340157"/>
                <a:gd name="connsiteY24" fmla="*/ 207143 h 12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0157" h="1228347">
                  <a:moveTo>
                    <a:pt x="44832" y="1196614"/>
                  </a:moveTo>
                  <a:cubicBezTo>
                    <a:pt x="69443" y="1181846"/>
                    <a:pt x="98370" y="1172606"/>
                    <a:pt x="118664" y="1152310"/>
                  </a:cubicBezTo>
                  <a:cubicBezTo>
                    <a:pt x="129671" y="1141302"/>
                    <a:pt x="148840" y="1110207"/>
                    <a:pt x="133430" y="1108005"/>
                  </a:cubicBezTo>
                  <a:cubicBezTo>
                    <a:pt x="93249" y="1102264"/>
                    <a:pt x="54677" y="1127696"/>
                    <a:pt x="15300" y="1137542"/>
                  </a:cubicBezTo>
                  <a:cubicBezTo>
                    <a:pt x="10378" y="1157233"/>
                    <a:pt x="-2802" y="1176594"/>
                    <a:pt x="534" y="1196614"/>
                  </a:cubicBezTo>
                  <a:cubicBezTo>
                    <a:pt x="2823" y="1210347"/>
                    <a:pt x="20222" y="1235996"/>
                    <a:pt x="30066" y="1226151"/>
                  </a:cubicBezTo>
                  <a:cubicBezTo>
                    <a:pt x="40584" y="1215631"/>
                    <a:pt x="68629" y="1104285"/>
                    <a:pt x="74365" y="1078469"/>
                  </a:cubicBezTo>
                  <a:cubicBezTo>
                    <a:pt x="79809" y="1053965"/>
                    <a:pt x="84209" y="1029241"/>
                    <a:pt x="89131" y="1004627"/>
                  </a:cubicBezTo>
                  <a:cubicBezTo>
                    <a:pt x="94053" y="950477"/>
                    <a:pt x="97893" y="896218"/>
                    <a:pt x="103897" y="842177"/>
                  </a:cubicBezTo>
                  <a:cubicBezTo>
                    <a:pt x="108636" y="799520"/>
                    <a:pt x="125211" y="695402"/>
                    <a:pt x="133430" y="650190"/>
                  </a:cubicBezTo>
                  <a:cubicBezTo>
                    <a:pt x="137920" y="625494"/>
                    <a:pt x="144070" y="601109"/>
                    <a:pt x="148196" y="576349"/>
                  </a:cubicBezTo>
                  <a:cubicBezTo>
                    <a:pt x="153918" y="542013"/>
                    <a:pt x="156136" y="507104"/>
                    <a:pt x="162962" y="472971"/>
                  </a:cubicBezTo>
                  <a:cubicBezTo>
                    <a:pt x="166015" y="457706"/>
                    <a:pt x="173634" y="443685"/>
                    <a:pt x="177729" y="428666"/>
                  </a:cubicBezTo>
                  <a:cubicBezTo>
                    <a:pt x="188409" y="389502"/>
                    <a:pt x="200588" y="350562"/>
                    <a:pt x="207261" y="310520"/>
                  </a:cubicBezTo>
                  <a:cubicBezTo>
                    <a:pt x="236198" y="136874"/>
                    <a:pt x="207421" y="295031"/>
                    <a:pt x="236794" y="162838"/>
                  </a:cubicBezTo>
                  <a:cubicBezTo>
                    <a:pt x="274297" y="-5947"/>
                    <a:pt x="230306" y="174027"/>
                    <a:pt x="266326" y="29924"/>
                  </a:cubicBezTo>
                  <a:cubicBezTo>
                    <a:pt x="256482" y="20078"/>
                    <a:pt x="250446" y="3118"/>
                    <a:pt x="236794" y="387"/>
                  </a:cubicBezTo>
                  <a:cubicBezTo>
                    <a:pt x="213282" y="-4316"/>
                    <a:pt x="162548" y="35123"/>
                    <a:pt x="148196" y="44692"/>
                  </a:cubicBezTo>
                  <a:cubicBezTo>
                    <a:pt x="138352" y="59460"/>
                    <a:pt x="131213" y="76446"/>
                    <a:pt x="118664" y="88997"/>
                  </a:cubicBezTo>
                  <a:cubicBezTo>
                    <a:pt x="106115" y="101547"/>
                    <a:pt x="84209" y="133300"/>
                    <a:pt x="74365" y="118533"/>
                  </a:cubicBezTo>
                  <a:cubicBezTo>
                    <a:pt x="46370" y="76535"/>
                    <a:pt x="96615" y="37207"/>
                    <a:pt x="118664" y="15156"/>
                  </a:cubicBezTo>
                  <a:cubicBezTo>
                    <a:pt x="162963" y="25001"/>
                    <a:pt x="210972" y="24395"/>
                    <a:pt x="251560" y="44692"/>
                  </a:cubicBezTo>
                  <a:cubicBezTo>
                    <a:pt x="265483" y="51655"/>
                    <a:pt x="258767" y="75389"/>
                    <a:pt x="266326" y="88997"/>
                  </a:cubicBezTo>
                  <a:cubicBezTo>
                    <a:pt x="283563" y="120028"/>
                    <a:pt x="305703" y="148070"/>
                    <a:pt x="325391" y="177606"/>
                  </a:cubicBezTo>
                  <a:cubicBezTo>
                    <a:pt x="331496" y="186765"/>
                    <a:pt x="335235" y="197297"/>
                    <a:pt x="340157" y="207143"/>
                  </a:cubicBezTo>
                </a:path>
              </a:pathLst>
            </a:custGeom>
            <a:ln w="762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225599" y="3322322"/>
              <a:ext cx="1374783" cy="1270600"/>
            </a:xfrm>
            <a:custGeom>
              <a:avLst/>
              <a:gdLst>
                <a:gd name="connsiteX0" fmla="*/ 0 w 1374783"/>
                <a:gd name="connsiteY0" fmla="*/ 1270600 h 1270600"/>
                <a:gd name="connsiteX1" fmla="*/ 177195 w 1374783"/>
                <a:gd name="connsiteY1" fmla="*/ 1255831 h 1270600"/>
                <a:gd name="connsiteX2" fmla="*/ 221493 w 1374783"/>
                <a:gd name="connsiteY2" fmla="*/ 1226295 h 1270600"/>
                <a:gd name="connsiteX3" fmla="*/ 324857 w 1374783"/>
                <a:gd name="connsiteY3" fmla="*/ 1137686 h 1270600"/>
                <a:gd name="connsiteX4" fmla="*/ 354390 w 1374783"/>
                <a:gd name="connsiteY4" fmla="*/ 1093381 h 1270600"/>
                <a:gd name="connsiteX5" fmla="*/ 457753 w 1374783"/>
                <a:gd name="connsiteY5" fmla="*/ 1004771 h 1270600"/>
                <a:gd name="connsiteX6" fmla="*/ 575883 w 1374783"/>
                <a:gd name="connsiteY6" fmla="*/ 901394 h 1270600"/>
                <a:gd name="connsiteX7" fmla="*/ 634948 w 1374783"/>
                <a:gd name="connsiteY7" fmla="*/ 812784 h 1270600"/>
                <a:gd name="connsiteX8" fmla="*/ 664481 w 1374783"/>
                <a:gd name="connsiteY8" fmla="*/ 783248 h 1270600"/>
                <a:gd name="connsiteX9" fmla="*/ 694013 w 1374783"/>
                <a:gd name="connsiteY9" fmla="*/ 738943 h 1270600"/>
                <a:gd name="connsiteX10" fmla="*/ 767845 w 1374783"/>
                <a:gd name="connsiteY10" fmla="*/ 665102 h 1270600"/>
                <a:gd name="connsiteX11" fmla="*/ 797377 w 1374783"/>
                <a:gd name="connsiteY11" fmla="*/ 635565 h 1270600"/>
                <a:gd name="connsiteX12" fmla="*/ 856442 w 1374783"/>
                <a:gd name="connsiteY12" fmla="*/ 546956 h 1270600"/>
                <a:gd name="connsiteX13" fmla="*/ 885975 w 1374783"/>
                <a:gd name="connsiteY13" fmla="*/ 502651 h 1270600"/>
                <a:gd name="connsiteX14" fmla="*/ 930273 w 1374783"/>
                <a:gd name="connsiteY14" fmla="*/ 473115 h 1270600"/>
                <a:gd name="connsiteX15" fmla="*/ 1033637 w 1374783"/>
                <a:gd name="connsiteY15" fmla="*/ 325433 h 1270600"/>
                <a:gd name="connsiteX16" fmla="*/ 1077936 w 1374783"/>
                <a:gd name="connsiteY16" fmla="*/ 295896 h 1270600"/>
                <a:gd name="connsiteX17" fmla="*/ 1151767 w 1374783"/>
                <a:gd name="connsiteY17" fmla="*/ 281128 h 1270600"/>
                <a:gd name="connsiteX18" fmla="*/ 1181300 w 1374783"/>
                <a:gd name="connsiteY18" fmla="*/ 251591 h 1270600"/>
                <a:gd name="connsiteX19" fmla="*/ 1269897 w 1374783"/>
                <a:gd name="connsiteY19" fmla="*/ 222055 h 1270600"/>
                <a:gd name="connsiteX20" fmla="*/ 1299430 w 1374783"/>
                <a:gd name="connsiteY20" fmla="*/ 192518 h 1270600"/>
                <a:gd name="connsiteX21" fmla="*/ 1343728 w 1374783"/>
                <a:gd name="connsiteY21" fmla="*/ 162982 h 1270600"/>
                <a:gd name="connsiteX22" fmla="*/ 1314196 w 1374783"/>
                <a:gd name="connsiteY22" fmla="*/ 118677 h 1270600"/>
                <a:gd name="connsiteX23" fmla="*/ 1225598 w 1374783"/>
                <a:gd name="connsiteY23" fmla="*/ 103909 h 1270600"/>
                <a:gd name="connsiteX24" fmla="*/ 1166533 w 1374783"/>
                <a:gd name="connsiteY24" fmla="*/ 89141 h 1270600"/>
                <a:gd name="connsiteX25" fmla="*/ 1107468 w 1374783"/>
                <a:gd name="connsiteY25" fmla="*/ 30068 h 1270600"/>
                <a:gd name="connsiteX26" fmla="*/ 1077936 w 1374783"/>
                <a:gd name="connsiteY26" fmla="*/ 531 h 1270600"/>
                <a:gd name="connsiteX27" fmla="*/ 1166533 w 1374783"/>
                <a:gd name="connsiteY27" fmla="*/ 30068 h 1270600"/>
                <a:gd name="connsiteX28" fmla="*/ 1284663 w 1374783"/>
                <a:gd name="connsiteY28" fmla="*/ 118677 h 1270600"/>
                <a:gd name="connsiteX29" fmla="*/ 1328962 w 1374783"/>
                <a:gd name="connsiteY29" fmla="*/ 133445 h 1270600"/>
                <a:gd name="connsiteX30" fmla="*/ 1358495 w 1374783"/>
                <a:gd name="connsiteY30" fmla="*/ 458347 h 127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74783" h="1270600">
                  <a:moveTo>
                    <a:pt x="0" y="1270600"/>
                  </a:moveTo>
                  <a:cubicBezTo>
                    <a:pt x="59065" y="1265677"/>
                    <a:pt x="119076" y="1267456"/>
                    <a:pt x="177195" y="1255831"/>
                  </a:cubicBezTo>
                  <a:cubicBezTo>
                    <a:pt x="194598" y="1252350"/>
                    <a:pt x="207052" y="1236611"/>
                    <a:pt x="221493" y="1226295"/>
                  </a:cubicBezTo>
                  <a:cubicBezTo>
                    <a:pt x="261749" y="1197537"/>
                    <a:pt x="293292" y="1175569"/>
                    <a:pt x="324857" y="1137686"/>
                  </a:cubicBezTo>
                  <a:cubicBezTo>
                    <a:pt x="336219" y="1124050"/>
                    <a:pt x="343029" y="1107017"/>
                    <a:pt x="354390" y="1093381"/>
                  </a:cubicBezTo>
                  <a:cubicBezTo>
                    <a:pt x="405130" y="1032485"/>
                    <a:pt x="394898" y="1060649"/>
                    <a:pt x="457753" y="1004771"/>
                  </a:cubicBezTo>
                  <a:cubicBezTo>
                    <a:pt x="587321" y="889584"/>
                    <a:pt x="480605" y="964922"/>
                    <a:pt x="575883" y="901394"/>
                  </a:cubicBezTo>
                  <a:cubicBezTo>
                    <a:pt x="595571" y="871857"/>
                    <a:pt x="609849" y="837886"/>
                    <a:pt x="634948" y="812784"/>
                  </a:cubicBezTo>
                  <a:cubicBezTo>
                    <a:pt x="644792" y="802939"/>
                    <a:pt x="655784" y="794120"/>
                    <a:pt x="664481" y="783248"/>
                  </a:cubicBezTo>
                  <a:cubicBezTo>
                    <a:pt x="675567" y="769388"/>
                    <a:pt x="682326" y="752301"/>
                    <a:pt x="694013" y="738943"/>
                  </a:cubicBezTo>
                  <a:cubicBezTo>
                    <a:pt x="716932" y="712747"/>
                    <a:pt x="743235" y="689716"/>
                    <a:pt x="767845" y="665102"/>
                  </a:cubicBezTo>
                  <a:cubicBezTo>
                    <a:pt x="777689" y="655256"/>
                    <a:pt x="791151" y="648018"/>
                    <a:pt x="797377" y="635565"/>
                  </a:cubicBezTo>
                  <a:cubicBezTo>
                    <a:pt x="856905" y="516496"/>
                    <a:pt x="796312" y="622129"/>
                    <a:pt x="856442" y="546956"/>
                  </a:cubicBezTo>
                  <a:cubicBezTo>
                    <a:pt x="867529" y="533096"/>
                    <a:pt x="873426" y="515202"/>
                    <a:pt x="885975" y="502651"/>
                  </a:cubicBezTo>
                  <a:cubicBezTo>
                    <a:pt x="898523" y="490101"/>
                    <a:pt x="915507" y="482960"/>
                    <a:pt x="930273" y="473115"/>
                  </a:cubicBezTo>
                  <a:cubicBezTo>
                    <a:pt x="939925" y="458635"/>
                    <a:pt x="1011768" y="347305"/>
                    <a:pt x="1033637" y="325433"/>
                  </a:cubicBezTo>
                  <a:cubicBezTo>
                    <a:pt x="1046186" y="312883"/>
                    <a:pt x="1061319" y="302128"/>
                    <a:pt x="1077936" y="295896"/>
                  </a:cubicBezTo>
                  <a:cubicBezTo>
                    <a:pt x="1101435" y="287082"/>
                    <a:pt x="1127157" y="286051"/>
                    <a:pt x="1151767" y="281128"/>
                  </a:cubicBezTo>
                  <a:cubicBezTo>
                    <a:pt x="1161611" y="271282"/>
                    <a:pt x="1168847" y="257818"/>
                    <a:pt x="1181300" y="251591"/>
                  </a:cubicBezTo>
                  <a:cubicBezTo>
                    <a:pt x="1209143" y="237668"/>
                    <a:pt x="1269897" y="222055"/>
                    <a:pt x="1269897" y="222055"/>
                  </a:cubicBezTo>
                  <a:cubicBezTo>
                    <a:pt x="1279741" y="212209"/>
                    <a:pt x="1288559" y="201216"/>
                    <a:pt x="1299430" y="192518"/>
                  </a:cubicBezTo>
                  <a:cubicBezTo>
                    <a:pt x="1313288" y="181430"/>
                    <a:pt x="1340248" y="180385"/>
                    <a:pt x="1343728" y="162982"/>
                  </a:cubicBezTo>
                  <a:cubicBezTo>
                    <a:pt x="1347208" y="145578"/>
                    <a:pt x="1330070" y="126615"/>
                    <a:pt x="1314196" y="118677"/>
                  </a:cubicBezTo>
                  <a:cubicBezTo>
                    <a:pt x="1287417" y="105286"/>
                    <a:pt x="1254957" y="109781"/>
                    <a:pt x="1225598" y="103909"/>
                  </a:cubicBezTo>
                  <a:cubicBezTo>
                    <a:pt x="1205698" y="99928"/>
                    <a:pt x="1186221" y="94064"/>
                    <a:pt x="1166533" y="89141"/>
                  </a:cubicBezTo>
                  <a:lnTo>
                    <a:pt x="1107468" y="30068"/>
                  </a:lnTo>
                  <a:cubicBezTo>
                    <a:pt x="1097624" y="20222"/>
                    <a:pt x="1064728" y="-3872"/>
                    <a:pt x="1077936" y="531"/>
                  </a:cubicBezTo>
                  <a:lnTo>
                    <a:pt x="1166533" y="30068"/>
                  </a:lnTo>
                  <a:cubicBezTo>
                    <a:pt x="1201514" y="65053"/>
                    <a:pt x="1234576" y="101980"/>
                    <a:pt x="1284663" y="118677"/>
                  </a:cubicBezTo>
                  <a:lnTo>
                    <a:pt x="1328962" y="133445"/>
                  </a:lnTo>
                  <a:cubicBezTo>
                    <a:pt x="1410373" y="255577"/>
                    <a:pt x="1358495" y="160001"/>
                    <a:pt x="1358495" y="458347"/>
                  </a:cubicBezTo>
                </a:path>
              </a:pathLst>
            </a:custGeom>
            <a:ln w="762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506157" y="2170454"/>
              <a:ext cx="1240365" cy="724152"/>
            </a:xfrm>
            <a:custGeom>
              <a:avLst/>
              <a:gdLst>
                <a:gd name="connsiteX0" fmla="*/ 0 w 1240365"/>
                <a:gd name="connsiteY0" fmla="*/ 477 h 724152"/>
                <a:gd name="connsiteX1" fmla="*/ 73832 w 1240365"/>
                <a:gd name="connsiteY1" fmla="*/ 59550 h 724152"/>
                <a:gd name="connsiteX2" fmla="*/ 44299 w 1240365"/>
                <a:gd name="connsiteY2" fmla="*/ 477 h 724152"/>
                <a:gd name="connsiteX3" fmla="*/ 29533 w 1240365"/>
                <a:gd name="connsiteY3" fmla="*/ 44782 h 724152"/>
                <a:gd name="connsiteX4" fmla="*/ 73832 w 1240365"/>
                <a:gd name="connsiteY4" fmla="*/ 59550 h 724152"/>
                <a:gd name="connsiteX5" fmla="*/ 177195 w 1240365"/>
                <a:gd name="connsiteY5" fmla="*/ 89086 h 724152"/>
                <a:gd name="connsiteX6" fmla="*/ 221494 w 1240365"/>
                <a:gd name="connsiteY6" fmla="*/ 118623 h 724152"/>
                <a:gd name="connsiteX7" fmla="*/ 280559 w 1240365"/>
                <a:gd name="connsiteY7" fmla="*/ 162927 h 724152"/>
                <a:gd name="connsiteX8" fmla="*/ 324858 w 1240365"/>
                <a:gd name="connsiteY8" fmla="*/ 192464 h 724152"/>
                <a:gd name="connsiteX9" fmla="*/ 383923 w 1240365"/>
                <a:gd name="connsiteY9" fmla="*/ 236769 h 724152"/>
                <a:gd name="connsiteX10" fmla="*/ 502053 w 1240365"/>
                <a:gd name="connsiteY10" fmla="*/ 295842 h 724152"/>
                <a:gd name="connsiteX11" fmla="*/ 561118 w 1240365"/>
                <a:gd name="connsiteY11" fmla="*/ 340146 h 724152"/>
                <a:gd name="connsiteX12" fmla="*/ 605417 w 1240365"/>
                <a:gd name="connsiteY12" fmla="*/ 354915 h 724152"/>
                <a:gd name="connsiteX13" fmla="*/ 664482 w 1240365"/>
                <a:gd name="connsiteY13" fmla="*/ 384451 h 724152"/>
                <a:gd name="connsiteX14" fmla="*/ 797378 w 1240365"/>
                <a:gd name="connsiteY14" fmla="*/ 487829 h 724152"/>
                <a:gd name="connsiteX15" fmla="*/ 915508 w 1240365"/>
                <a:gd name="connsiteY15" fmla="*/ 532133 h 724152"/>
                <a:gd name="connsiteX16" fmla="*/ 959807 w 1240365"/>
                <a:gd name="connsiteY16" fmla="*/ 561670 h 724152"/>
                <a:gd name="connsiteX17" fmla="*/ 1033638 w 1240365"/>
                <a:gd name="connsiteY17" fmla="*/ 605975 h 724152"/>
                <a:gd name="connsiteX18" fmla="*/ 1077937 w 1240365"/>
                <a:gd name="connsiteY18" fmla="*/ 635511 h 724152"/>
                <a:gd name="connsiteX19" fmla="*/ 1122235 w 1240365"/>
                <a:gd name="connsiteY19" fmla="*/ 650279 h 724152"/>
                <a:gd name="connsiteX20" fmla="*/ 1225599 w 1240365"/>
                <a:gd name="connsiteY20" fmla="*/ 694584 h 724152"/>
                <a:gd name="connsiteX21" fmla="*/ 1240365 w 1240365"/>
                <a:gd name="connsiteY21" fmla="*/ 650279 h 724152"/>
                <a:gd name="connsiteX22" fmla="*/ 1225599 w 1240365"/>
                <a:gd name="connsiteY22" fmla="*/ 591206 h 724152"/>
                <a:gd name="connsiteX23" fmla="*/ 1196067 w 1240365"/>
                <a:gd name="connsiteY23" fmla="*/ 517365 h 724152"/>
                <a:gd name="connsiteX24" fmla="*/ 1181300 w 1240365"/>
                <a:gd name="connsiteY24" fmla="*/ 428756 h 724152"/>
                <a:gd name="connsiteX25" fmla="*/ 1196067 w 1240365"/>
                <a:gd name="connsiteY25" fmla="*/ 576438 h 724152"/>
                <a:gd name="connsiteX26" fmla="*/ 945040 w 1240365"/>
                <a:gd name="connsiteY26" fmla="*/ 694584 h 724152"/>
                <a:gd name="connsiteX27" fmla="*/ 871209 w 1240365"/>
                <a:gd name="connsiteY27" fmla="*/ 724120 h 72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0365" h="724152">
                  <a:moveTo>
                    <a:pt x="0" y="477"/>
                  </a:moveTo>
                  <a:cubicBezTo>
                    <a:pt x="24611" y="20168"/>
                    <a:pt x="42313" y="59550"/>
                    <a:pt x="73832" y="59550"/>
                  </a:cubicBezTo>
                  <a:cubicBezTo>
                    <a:pt x="95847" y="59550"/>
                    <a:pt x="65184" y="7439"/>
                    <a:pt x="44299" y="477"/>
                  </a:cubicBezTo>
                  <a:cubicBezTo>
                    <a:pt x="29531" y="-4446"/>
                    <a:pt x="34455" y="30014"/>
                    <a:pt x="29533" y="44782"/>
                  </a:cubicBezTo>
                  <a:cubicBezTo>
                    <a:pt x="44299" y="49705"/>
                    <a:pt x="58923" y="55077"/>
                    <a:pt x="73832" y="59550"/>
                  </a:cubicBezTo>
                  <a:cubicBezTo>
                    <a:pt x="108154" y="69848"/>
                    <a:pt x="143925" y="75776"/>
                    <a:pt x="177195" y="89086"/>
                  </a:cubicBezTo>
                  <a:cubicBezTo>
                    <a:pt x="193673" y="95678"/>
                    <a:pt x="207053" y="108306"/>
                    <a:pt x="221494" y="118623"/>
                  </a:cubicBezTo>
                  <a:cubicBezTo>
                    <a:pt x="241520" y="132929"/>
                    <a:pt x="260533" y="148621"/>
                    <a:pt x="280559" y="162927"/>
                  </a:cubicBezTo>
                  <a:cubicBezTo>
                    <a:pt x="295000" y="173244"/>
                    <a:pt x="310417" y="182147"/>
                    <a:pt x="324858" y="192464"/>
                  </a:cubicBezTo>
                  <a:cubicBezTo>
                    <a:pt x="344884" y="206771"/>
                    <a:pt x="362665" y="224367"/>
                    <a:pt x="383923" y="236769"/>
                  </a:cubicBezTo>
                  <a:cubicBezTo>
                    <a:pt x="421950" y="258955"/>
                    <a:pt x="466834" y="269425"/>
                    <a:pt x="502053" y="295842"/>
                  </a:cubicBezTo>
                  <a:cubicBezTo>
                    <a:pt x="521741" y="310610"/>
                    <a:pt x="539750" y="327934"/>
                    <a:pt x="561118" y="340146"/>
                  </a:cubicBezTo>
                  <a:cubicBezTo>
                    <a:pt x="574632" y="347869"/>
                    <a:pt x="591110" y="348783"/>
                    <a:pt x="605417" y="354915"/>
                  </a:cubicBezTo>
                  <a:cubicBezTo>
                    <a:pt x="625649" y="363587"/>
                    <a:pt x="644794" y="374606"/>
                    <a:pt x="664482" y="384451"/>
                  </a:cubicBezTo>
                  <a:cubicBezTo>
                    <a:pt x="702703" y="422678"/>
                    <a:pt x="744389" y="470164"/>
                    <a:pt x="797378" y="487829"/>
                  </a:cubicBezTo>
                  <a:cubicBezTo>
                    <a:pt x="835718" y="500610"/>
                    <a:pt x="880195" y="514474"/>
                    <a:pt x="915508" y="532133"/>
                  </a:cubicBezTo>
                  <a:cubicBezTo>
                    <a:pt x="931382" y="540071"/>
                    <a:pt x="944758" y="552263"/>
                    <a:pt x="959807" y="561670"/>
                  </a:cubicBezTo>
                  <a:cubicBezTo>
                    <a:pt x="984145" y="576883"/>
                    <a:pt x="1009300" y="590762"/>
                    <a:pt x="1033638" y="605975"/>
                  </a:cubicBezTo>
                  <a:cubicBezTo>
                    <a:pt x="1048687" y="615382"/>
                    <a:pt x="1062064" y="627573"/>
                    <a:pt x="1077937" y="635511"/>
                  </a:cubicBezTo>
                  <a:cubicBezTo>
                    <a:pt x="1091858" y="642473"/>
                    <a:pt x="1107469" y="645356"/>
                    <a:pt x="1122235" y="650279"/>
                  </a:cubicBezTo>
                  <a:cubicBezTo>
                    <a:pt x="1142768" y="663970"/>
                    <a:pt x="1195801" y="706505"/>
                    <a:pt x="1225599" y="694584"/>
                  </a:cubicBezTo>
                  <a:cubicBezTo>
                    <a:pt x="1240052" y="688802"/>
                    <a:pt x="1235443" y="665047"/>
                    <a:pt x="1240365" y="650279"/>
                  </a:cubicBezTo>
                  <a:cubicBezTo>
                    <a:pt x="1235443" y="630588"/>
                    <a:pt x="1232017" y="610462"/>
                    <a:pt x="1225599" y="591206"/>
                  </a:cubicBezTo>
                  <a:cubicBezTo>
                    <a:pt x="1217217" y="566057"/>
                    <a:pt x="1203041" y="542940"/>
                    <a:pt x="1196067" y="517365"/>
                  </a:cubicBezTo>
                  <a:cubicBezTo>
                    <a:pt x="1188189" y="488476"/>
                    <a:pt x="1181300" y="398812"/>
                    <a:pt x="1181300" y="428756"/>
                  </a:cubicBezTo>
                  <a:cubicBezTo>
                    <a:pt x="1181300" y="478229"/>
                    <a:pt x="1191145" y="527211"/>
                    <a:pt x="1196067" y="576438"/>
                  </a:cubicBezTo>
                  <a:cubicBezTo>
                    <a:pt x="1168615" y="768621"/>
                    <a:pt x="1219503" y="653410"/>
                    <a:pt x="945040" y="694584"/>
                  </a:cubicBezTo>
                  <a:cubicBezTo>
                    <a:pt x="733482" y="726321"/>
                    <a:pt x="941100" y="724120"/>
                    <a:pt x="871209" y="724120"/>
                  </a:cubicBezTo>
                </a:path>
              </a:pathLst>
            </a:custGeom>
            <a:ln w="762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32056" y="2289077"/>
              <a:ext cx="518571" cy="665345"/>
            </a:xfrm>
            <a:custGeom>
              <a:avLst/>
              <a:gdLst>
                <a:gd name="connsiteX0" fmla="*/ 518571 w 518571"/>
                <a:gd name="connsiteY0" fmla="*/ 0 h 665345"/>
                <a:gd name="connsiteX1" fmla="*/ 459506 w 518571"/>
                <a:gd name="connsiteY1" fmla="*/ 88609 h 665345"/>
                <a:gd name="connsiteX2" fmla="*/ 370909 w 518571"/>
                <a:gd name="connsiteY2" fmla="*/ 191987 h 665345"/>
                <a:gd name="connsiteX3" fmla="*/ 311844 w 518571"/>
                <a:gd name="connsiteY3" fmla="*/ 310133 h 665345"/>
                <a:gd name="connsiteX4" fmla="*/ 282311 w 518571"/>
                <a:gd name="connsiteY4" fmla="*/ 369206 h 665345"/>
                <a:gd name="connsiteX5" fmla="*/ 252779 w 518571"/>
                <a:gd name="connsiteY5" fmla="*/ 457815 h 665345"/>
                <a:gd name="connsiteX6" fmla="*/ 238013 w 518571"/>
                <a:gd name="connsiteY6" fmla="*/ 516888 h 665345"/>
                <a:gd name="connsiteX7" fmla="*/ 208480 w 518571"/>
                <a:gd name="connsiteY7" fmla="*/ 561193 h 665345"/>
                <a:gd name="connsiteX8" fmla="*/ 193714 w 518571"/>
                <a:gd name="connsiteY8" fmla="*/ 635034 h 665345"/>
                <a:gd name="connsiteX9" fmla="*/ 164181 w 518571"/>
                <a:gd name="connsiteY9" fmla="*/ 664570 h 665345"/>
                <a:gd name="connsiteX10" fmla="*/ 119883 w 518571"/>
                <a:gd name="connsiteY10" fmla="*/ 605497 h 665345"/>
                <a:gd name="connsiteX11" fmla="*/ 46051 w 518571"/>
                <a:gd name="connsiteY11" fmla="*/ 516888 h 665345"/>
                <a:gd name="connsiteX12" fmla="*/ 16519 w 518571"/>
                <a:gd name="connsiteY12" fmla="*/ 457815 h 665345"/>
                <a:gd name="connsiteX13" fmla="*/ 1753 w 518571"/>
                <a:gd name="connsiteY13" fmla="*/ 413510 h 665345"/>
                <a:gd name="connsiteX14" fmla="*/ 31285 w 518571"/>
                <a:gd name="connsiteY14" fmla="*/ 487352 h 665345"/>
                <a:gd name="connsiteX15" fmla="*/ 75584 w 518571"/>
                <a:gd name="connsiteY15" fmla="*/ 575961 h 665345"/>
                <a:gd name="connsiteX16" fmla="*/ 119883 w 518571"/>
                <a:gd name="connsiteY16" fmla="*/ 605497 h 665345"/>
                <a:gd name="connsiteX17" fmla="*/ 178948 w 518571"/>
                <a:gd name="connsiteY17" fmla="*/ 664570 h 665345"/>
                <a:gd name="connsiteX18" fmla="*/ 267545 w 518571"/>
                <a:gd name="connsiteY18" fmla="*/ 605497 h 665345"/>
                <a:gd name="connsiteX19" fmla="*/ 356143 w 518571"/>
                <a:gd name="connsiteY19" fmla="*/ 561193 h 665345"/>
                <a:gd name="connsiteX20" fmla="*/ 444740 w 518571"/>
                <a:gd name="connsiteY20" fmla="*/ 561193 h 66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8571" h="665345">
                  <a:moveTo>
                    <a:pt x="518571" y="0"/>
                  </a:moveTo>
                  <a:cubicBezTo>
                    <a:pt x="498883" y="29536"/>
                    <a:pt x="480802" y="60210"/>
                    <a:pt x="459506" y="88609"/>
                  </a:cubicBezTo>
                  <a:cubicBezTo>
                    <a:pt x="386956" y="185356"/>
                    <a:pt x="485606" y="5580"/>
                    <a:pt x="370909" y="191987"/>
                  </a:cubicBezTo>
                  <a:cubicBezTo>
                    <a:pt x="347836" y="229486"/>
                    <a:pt x="331532" y="270751"/>
                    <a:pt x="311844" y="310133"/>
                  </a:cubicBezTo>
                  <a:cubicBezTo>
                    <a:pt x="302000" y="329824"/>
                    <a:pt x="289272" y="348321"/>
                    <a:pt x="282311" y="369206"/>
                  </a:cubicBezTo>
                  <a:cubicBezTo>
                    <a:pt x="272467" y="398742"/>
                    <a:pt x="260329" y="427611"/>
                    <a:pt x="252779" y="457815"/>
                  </a:cubicBezTo>
                  <a:cubicBezTo>
                    <a:pt x="247857" y="477506"/>
                    <a:pt x="246007" y="498232"/>
                    <a:pt x="238013" y="516888"/>
                  </a:cubicBezTo>
                  <a:cubicBezTo>
                    <a:pt x="231022" y="533202"/>
                    <a:pt x="218324" y="546425"/>
                    <a:pt x="208480" y="561193"/>
                  </a:cubicBezTo>
                  <a:cubicBezTo>
                    <a:pt x="203558" y="585807"/>
                    <a:pt x="203601" y="611962"/>
                    <a:pt x="193714" y="635034"/>
                  </a:cubicBezTo>
                  <a:cubicBezTo>
                    <a:pt x="188230" y="647831"/>
                    <a:pt x="177108" y="669741"/>
                    <a:pt x="164181" y="664570"/>
                  </a:cubicBezTo>
                  <a:cubicBezTo>
                    <a:pt x="141329" y="655428"/>
                    <a:pt x="135638" y="624406"/>
                    <a:pt x="119883" y="605497"/>
                  </a:cubicBezTo>
                  <a:cubicBezTo>
                    <a:pt x="69332" y="544828"/>
                    <a:pt x="105093" y="611368"/>
                    <a:pt x="46051" y="516888"/>
                  </a:cubicBezTo>
                  <a:cubicBezTo>
                    <a:pt x="34384" y="498219"/>
                    <a:pt x="25190" y="478050"/>
                    <a:pt x="16519" y="457815"/>
                  </a:cubicBezTo>
                  <a:cubicBezTo>
                    <a:pt x="10388" y="443506"/>
                    <a:pt x="-5208" y="399586"/>
                    <a:pt x="1753" y="413510"/>
                  </a:cubicBezTo>
                  <a:cubicBezTo>
                    <a:pt x="13607" y="437222"/>
                    <a:pt x="21978" y="462530"/>
                    <a:pt x="31285" y="487352"/>
                  </a:cubicBezTo>
                  <a:cubicBezTo>
                    <a:pt x="45696" y="525787"/>
                    <a:pt x="44220" y="544594"/>
                    <a:pt x="75584" y="575961"/>
                  </a:cubicBezTo>
                  <a:cubicBezTo>
                    <a:pt x="88133" y="588511"/>
                    <a:pt x="106409" y="593946"/>
                    <a:pt x="119883" y="605497"/>
                  </a:cubicBezTo>
                  <a:cubicBezTo>
                    <a:pt x="141024" y="623620"/>
                    <a:pt x="178948" y="664570"/>
                    <a:pt x="178948" y="664570"/>
                  </a:cubicBezTo>
                  <a:cubicBezTo>
                    <a:pt x="262921" y="580586"/>
                    <a:pt x="182066" y="648242"/>
                    <a:pt x="267545" y="605497"/>
                  </a:cubicBezTo>
                  <a:cubicBezTo>
                    <a:pt x="309497" y="584518"/>
                    <a:pt x="308424" y="566496"/>
                    <a:pt x="356143" y="561193"/>
                  </a:cubicBezTo>
                  <a:cubicBezTo>
                    <a:pt x="385495" y="557931"/>
                    <a:pt x="415208" y="561193"/>
                    <a:pt x="444740" y="561193"/>
                  </a:cubicBezTo>
                </a:path>
              </a:pathLst>
            </a:custGeom>
            <a:ln w="762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Neuron Notation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3439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07" y="4133730"/>
            <a:ext cx="3861644" cy="2189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66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5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295" y="1470345"/>
            <a:ext cx="4186804" cy="4783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Auto Encoder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618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75" y="1719687"/>
            <a:ext cx="3606956" cy="4120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7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29" y="1802163"/>
            <a:ext cx="4057525" cy="403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Learned Basis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5592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Feature hierarchies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3" y="1700213"/>
            <a:ext cx="5070475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5991225" y="4619625"/>
            <a:ext cx="2195513" cy="3667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Input image (pixels)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6029325" y="3198813"/>
            <a:ext cx="1816202" cy="64376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ts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“Sparse coding”</a:t>
            </a:r>
          </a:p>
          <a:p>
            <a:pPr marL="381000" indent="-381000" algn="l">
              <a:spcBef>
                <a:spcPts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(edges; cf. V1) 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8070" name="Text Box 6"/>
          <p:cNvSpPr txBox="1">
            <a:spLocks noChangeArrowheads="1"/>
          </p:cNvSpPr>
          <p:nvPr/>
        </p:nvSpPr>
        <p:spPr bwMode="auto">
          <a:xfrm>
            <a:off x="6087409" y="1892300"/>
            <a:ext cx="2747546" cy="10315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Higher layer</a:t>
            </a:r>
          </a:p>
          <a:p>
            <a:pPr marL="381000" indent="-381000" algn="l">
              <a:spcBef>
                <a:spcPct val="20000"/>
              </a:spcBef>
            </a:pP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(Combinations of edges; </a:t>
            </a:r>
          </a:p>
          <a:p>
            <a:pPr marL="381000" indent="-381000" algn="l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cf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. </a:t>
            </a: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V2)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76200" y="1508125"/>
            <a:ext cx="914400" cy="914400"/>
          </a:xfrm>
          <a:prstGeom prst="rect">
            <a:avLst/>
          </a:prstGeom>
          <a:solidFill>
            <a:schemeClr val="tx1"/>
          </a:solidFill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l"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60438" y="1547813"/>
            <a:ext cx="4378325" cy="1841500"/>
            <a:chOff x="969" y="975"/>
            <a:chExt cx="2758" cy="1160"/>
          </a:xfrm>
          <a:solidFill>
            <a:schemeClr val="tx1"/>
          </a:solidFill>
        </p:grpSpPr>
        <p:sp>
          <p:nvSpPr>
            <p:cNvPr id="96267" name="Rectangle 9"/>
            <p:cNvSpPr>
              <a:spLocks noChangeArrowheads="1"/>
            </p:cNvSpPr>
            <p:nvPr/>
          </p:nvSpPr>
          <p:spPr bwMode="auto">
            <a:xfrm>
              <a:off x="969" y="975"/>
              <a:ext cx="2758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wrap="none"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68" name="Rectangle 10"/>
            <p:cNvSpPr>
              <a:spLocks noChangeArrowheads="1"/>
            </p:cNvSpPr>
            <p:nvPr/>
          </p:nvSpPr>
          <p:spPr bwMode="auto">
            <a:xfrm>
              <a:off x="1646" y="1047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69" name="Rectangle 11"/>
            <p:cNvSpPr>
              <a:spLocks noChangeArrowheads="1"/>
            </p:cNvSpPr>
            <p:nvPr/>
          </p:nvSpPr>
          <p:spPr bwMode="auto">
            <a:xfrm>
              <a:off x="1767" y="1047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70" name="Rectangle 12"/>
            <p:cNvSpPr>
              <a:spLocks noChangeArrowheads="1"/>
            </p:cNvSpPr>
            <p:nvPr/>
          </p:nvSpPr>
          <p:spPr bwMode="auto">
            <a:xfrm>
              <a:off x="1695" y="1168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71" name="Rectangle 13"/>
            <p:cNvSpPr>
              <a:spLocks noChangeArrowheads="1"/>
            </p:cNvSpPr>
            <p:nvPr/>
          </p:nvSpPr>
          <p:spPr bwMode="auto">
            <a:xfrm>
              <a:off x="2541" y="1047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72" name="Rectangle 14"/>
            <p:cNvSpPr>
              <a:spLocks noChangeArrowheads="1"/>
            </p:cNvSpPr>
            <p:nvPr/>
          </p:nvSpPr>
          <p:spPr bwMode="auto">
            <a:xfrm>
              <a:off x="2614" y="1120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6273" name="Rectangle 15"/>
            <p:cNvSpPr>
              <a:spLocks noChangeArrowheads="1"/>
            </p:cNvSpPr>
            <p:nvPr/>
          </p:nvSpPr>
          <p:spPr bwMode="auto">
            <a:xfrm>
              <a:off x="2668" y="1059"/>
              <a:ext cx="435" cy="967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569060" y="6501400"/>
            <a:ext cx="2637260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>
                <a:solidFill>
                  <a:srgbClr val="FFFFFF"/>
                </a:solidFill>
                <a:latin typeface="Times"/>
              </a:rPr>
              <a:t>[Lee, Ranganath &amp; Ng, 2007]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856240" y="3198570"/>
            <a:ext cx="4733645" cy="1844245"/>
            <a:chOff x="856240" y="3198570"/>
            <a:chExt cx="4733645" cy="1844245"/>
          </a:xfrm>
        </p:grpSpPr>
        <p:sp>
          <p:nvSpPr>
            <p:cNvPr id="19" name="TextBox 18"/>
            <p:cNvSpPr txBox="1"/>
            <p:nvPr/>
          </p:nvSpPr>
          <p:spPr>
            <a:xfrm>
              <a:off x="856240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06105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46804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48739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18685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97395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96124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7020" y="6155755"/>
            <a:ext cx="7048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[Technical details: Sparse autoencoder or sparse version of Hinton’s DBN.]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Deep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Autoencoder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322336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7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5953125" y="5448300"/>
            <a:ext cx="1374775" cy="3635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Input image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5991225" y="4027488"/>
            <a:ext cx="1146175" cy="3635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Model V1</a:t>
            </a: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5946775" y="2720975"/>
            <a:ext cx="1425575" cy="6937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Higher layer</a:t>
            </a:r>
          </a:p>
          <a:p>
            <a:pPr marL="381000" indent="-381000" algn="l">
              <a:spcBef>
                <a:spcPct val="2000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(Model V2?)</a:t>
            </a:r>
          </a:p>
        </p:txBody>
      </p:sp>
      <p:grpSp>
        <p:nvGrpSpPr>
          <p:cNvPr id="2" name="Group 20"/>
          <p:cNvGrpSpPr/>
          <p:nvPr/>
        </p:nvGrpSpPr>
        <p:grpSpPr>
          <a:xfrm>
            <a:off x="38100" y="1136021"/>
            <a:ext cx="5719763" cy="4931404"/>
            <a:chOff x="757237" y="1540833"/>
            <a:chExt cx="5719763" cy="4931404"/>
          </a:xfrm>
        </p:grpSpPr>
        <p:grpSp>
          <p:nvGrpSpPr>
            <p:cNvPr id="3" name="Group 19"/>
            <p:cNvGrpSpPr/>
            <p:nvPr/>
          </p:nvGrpSpPr>
          <p:grpSpPr>
            <a:xfrm>
              <a:off x="1096274" y="1540833"/>
              <a:ext cx="5380726" cy="4228061"/>
              <a:chOff x="1104900" y="1540833"/>
              <a:chExt cx="5380726" cy="4228061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41297" y="1540833"/>
                <a:ext cx="5070475" cy="3538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1104900" y="3186136"/>
                <a:ext cx="5380726" cy="2582758"/>
              </a:xfrm>
              <a:prstGeom prst="rect">
                <a:avLst/>
              </a:prstGeom>
              <a:solidFill>
                <a:schemeClr val="tx1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 anchor="ctr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endParaRPr lang="en-US" dirty="0" smtClean="0">
                  <a:solidFill>
                    <a:srgbClr val="000000"/>
                  </a:solidFill>
                  <a:latin typeface="Arial" charset="0"/>
                </a:endParaRPr>
              </a:p>
              <a:p>
                <a:pPr algn="l">
                  <a:spcBef>
                    <a:spcPct val="0"/>
                  </a:spcBef>
                </a:pPr>
                <a:endParaRPr lang="en-US" dirty="0" smtClean="0">
                  <a:solidFill>
                    <a:srgbClr val="000000"/>
                  </a:solidFill>
                  <a:latin typeface="Arial" charset="0"/>
                </a:endParaRPr>
              </a:p>
              <a:p>
                <a:pPr algn="l">
                  <a:spcBef>
                    <a:spcPct val="0"/>
                  </a:spcBef>
                </a:pPr>
                <a:endParaRPr lang="en-US" dirty="0" smtClean="0">
                  <a:solidFill>
                    <a:srgbClr val="000000"/>
                  </a:solidFill>
                  <a:latin typeface="Arial" charset="0"/>
                </a:endParaRPr>
              </a:p>
              <a:p>
                <a:pPr algn="l">
                  <a:spcBef>
                    <a:spcPct val="0"/>
                  </a:spcBef>
                </a:pPr>
                <a:endParaRPr lang="en-US" dirty="0" smtClean="0">
                  <a:solidFill>
                    <a:srgbClr val="000000"/>
                  </a:solidFill>
                  <a:latin typeface="Arial" charset="0"/>
                </a:endParaRPr>
              </a:p>
              <a:p>
                <a:pPr algn="l">
                  <a:spcBef>
                    <a:spcPct val="0"/>
                  </a:spcBef>
                </a:pPr>
                <a:endParaRPr lang="en-US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pic>
          <p:nvPicPr>
            <p:cNvPr id="9728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3500" y="2933700"/>
              <a:ext cx="5070475" cy="35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287" name="Rectangle 7"/>
            <p:cNvSpPr>
              <a:spLocks noChangeArrowheads="1"/>
            </p:cNvSpPr>
            <p:nvPr/>
          </p:nvSpPr>
          <p:spPr bwMode="auto">
            <a:xfrm>
              <a:off x="757237" y="2741612"/>
              <a:ext cx="914400" cy="91440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none" lIns="90487" tIns="44450" rIns="90487" bIns="44450" anchor="ctr"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948363" y="1225550"/>
            <a:ext cx="1425575" cy="6937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marL="381000" indent="-381000" algn="l"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Higher layer</a:t>
            </a:r>
          </a:p>
          <a:p>
            <a:pPr marL="381000" indent="-381000" algn="l">
              <a:spcBef>
                <a:spcPct val="20000"/>
              </a:spcBef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(Model </a:t>
            </a:r>
            <a:r>
              <a:rPr lang="en-US" dirty="0" smtClean="0">
                <a:solidFill>
                  <a:srgbClr val="FFFFFF"/>
                </a:solidFill>
                <a:latin typeface="Arial" charset="0"/>
              </a:rPr>
              <a:t>V3?)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69060" y="6501400"/>
            <a:ext cx="2637260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>
                <a:solidFill>
                  <a:srgbClr val="FFFFFF"/>
                </a:solidFill>
                <a:latin typeface="Times"/>
              </a:rPr>
              <a:t>[Lee, Ranganath &amp; Ng, 2007]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20" y="6155755"/>
            <a:ext cx="7048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[Technical details: Sparse autoencoder or sparse version of Hinton’s DBN.]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17835" y="4033150"/>
            <a:ext cx="4733645" cy="1844245"/>
            <a:chOff x="856240" y="3198570"/>
            <a:chExt cx="4733645" cy="1844245"/>
          </a:xfrm>
        </p:grpSpPr>
        <p:sp>
          <p:nvSpPr>
            <p:cNvPr id="17" name="TextBox 16"/>
            <p:cNvSpPr txBox="1"/>
            <p:nvPr/>
          </p:nvSpPr>
          <p:spPr>
            <a:xfrm>
              <a:off x="856240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06105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46804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48739" y="458115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x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18685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97395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96124" y="3198570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sz="2400" baseline="-25000" dirty="0" smtClean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</p:grpSp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15899"/>
            <a:ext cx="6400800" cy="831991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Feature hierarchies</a:t>
            </a: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Deep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Autoencoder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0168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85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475009"/>
              </p:ext>
            </p:extLst>
          </p:nvPr>
        </p:nvGraphicFramePr>
        <p:xfrm>
          <a:off x="4624994" y="4287860"/>
          <a:ext cx="1752006" cy="11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Acrobat Document" r:id="rId4" imgW="5728680" imgH="3856320" progId="AcroExch.Document.7">
                  <p:embed/>
                </p:oleObj>
              </mc:Choice>
              <mc:Fallback>
                <p:oleObj name="Acrobat Document" r:id="rId4" imgW="5728680" imgH="385632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994" y="4287860"/>
                        <a:ext cx="1752006" cy="11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53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8965" y="5667234"/>
            <a:ext cx="966716" cy="96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076750" y="5983700"/>
            <a:ext cx="841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pixels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308531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2790" y="2009387"/>
            <a:ext cx="1920250" cy="209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556698" y="4641900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edges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 rot="5400000">
            <a:off x="5348600" y="5371492"/>
            <a:ext cx="182880" cy="274320"/>
          </a:xfrm>
          <a:prstGeom prst="leftArrow">
            <a:avLst>
              <a:gd name="adj1" fmla="val 50000"/>
              <a:gd name="adj2" fmla="val 43783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4" name="Group 27"/>
          <p:cNvGrpSpPr/>
          <p:nvPr/>
        </p:nvGrpSpPr>
        <p:grpSpPr>
          <a:xfrm>
            <a:off x="4527732" y="2625410"/>
            <a:ext cx="2011362" cy="1379665"/>
            <a:chOff x="2313296" y="1969937"/>
            <a:chExt cx="2011362" cy="1379665"/>
          </a:xfrm>
        </p:grpSpPr>
        <p:graphicFrame>
          <p:nvGraphicFramePr>
            <p:cNvPr id="23" name="Object 91"/>
            <p:cNvGraphicFramePr>
              <a:graphicFrameLocks noChangeAspect="1"/>
            </p:cNvGraphicFramePr>
            <p:nvPr/>
          </p:nvGraphicFramePr>
          <p:xfrm>
            <a:off x="2330119" y="1990702"/>
            <a:ext cx="1962150" cy="1358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" name="Acrobat Document" r:id="rId8" imgW="5728680" imgH="3843720" progId="AcroExch.Document.7">
                    <p:embed/>
                  </p:oleObj>
                </mc:Choice>
                <mc:Fallback>
                  <p:oleObj name="Acrobat Document" r:id="rId8" imgW="5728680" imgH="3843720" progId="AcroExch.Document.7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0119" y="1990702"/>
                          <a:ext cx="1962150" cy="1358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2313296" y="1969937"/>
              <a:ext cx="2011362" cy="365760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endParaRPr lang="en-US" sz="16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26"/>
          <p:cNvGrpSpPr/>
          <p:nvPr/>
        </p:nvGrpSpPr>
        <p:grpSpPr>
          <a:xfrm>
            <a:off x="4462332" y="1019434"/>
            <a:ext cx="2011680" cy="1526251"/>
            <a:chOff x="487339" y="750628"/>
            <a:chExt cx="2011680" cy="1526251"/>
          </a:xfrm>
        </p:grpSpPr>
        <p:graphicFrame>
          <p:nvGraphicFramePr>
            <p:cNvPr id="25" name="Object 92"/>
            <p:cNvGraphicFramePr>
              <a:graphicFrameLocks noChangeAspect="1"/>
            </p:cNvGraphicFramePr>
            <p:nvPr/>
          </p:nvGraphicFramePr>
          <p:xfrm>
            <a:off x="528614" y="838604"/>
            <a:ext cx="1962150" cy="143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0" name="Acrobat Document" r:id="rId10" imgW="5728680" imgH="4071960" progId="AcroExch.Document.7">
                    <p:embed/>
                  </p:oleObj>
                </mc:Choice>
                <mc:Fallback>
                  <p:oleObj name="Acrobat Document" r:id="rId10" imgW="5728680" imgH="4071960" progId="AcroExch.Document.7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614" y="838604"/>
                          <a:ext cx="1962150" cy="143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26" name="TextBox 27"/>
            <p:cNvSpPr txBox="1">
              <a:spLocks noChangeArrowheads="1"/>
            </p:cNvSpPr>
            <p:nvPr/>
          </p:nvSpPr>
          <p:spPr bwMode="auto">
            <a:xfrm>
              <a:off x="487339" y="750628"/>
              <a:ext cx="2011680" cy="182880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endParaRPr lang="en-US" sz="16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9" name="AutoShape 4"/>
          <p:cNvSpPr>
            <a:spLocks noChangeArrowheads="1"/>
          </p:cNvSpPr>
          <p:nvPr/>
        </p:nvSpPr>
        <p:spPr bwMode="auto">
          <a:xfrm rot="5400000">
            <a:off x="5341930" y="3968500"/>
            <a:ext cx="182880" cy="274320"/>
          </a:xfrm>
          <a:prstGeom prst="leftArrow">
            <a:avLst>
              <a:gd name="adj1" fmla="val 50000"/>
              <a:gd name="adj2" fmla="val 43783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AutoShape 4"/>
          <p:cNvSpPr>
            <a:spLocks noChangeArrowheads="1"/>
          </p:cNvSpPr>
          <p:nvPr/>
        </p:nvSpPr>
        <p:spPr bwMode="auto">
          <a:xfrm rot="5400000">
            <a:off x="5315332" y="2634844"/>
            <a:ext cx="182880" cy="253282"/>
          </a:xfrm>
          <a:prstGeom prst="leftArrow">
            <a:avLst>
              <a:gd name="adj1" fmla="val 50000"/>
              <a:gd name="adj2" fmla="val 43783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95448" y="2951007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object parts</a:t>
            </a:r>
          </a:p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(combination </a:t>
            </a:r>
          </a:p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of edges)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84075" y="1607905"/>
            <a:ext cx="1766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object models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31164" y="6519446"/>
            <a:ext cx="1449436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600" dirty="0" smtClean="0">
                <a:solidFill>
                  <a:schemeClr val="bg1"/>
                </a:solidFill>
              </a:rPr>
              <a:t>[Honglak Lee]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69170" y="4313687"/>
            <a:ext cx="2266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Training set: Aligned</a:t>
            </a:r>
          </a:p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images of faces.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Hierarchies</a:t>
            </a:r>
            <a:endParaRPr lang="en-US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Deep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Autoencoder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971895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0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220" y="-142665"/>
            <a:ext cx="10972800" cy="828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818634" y="3124118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Deep Learning?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7057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Yes.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88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http://blogs.coventrytelegraph.net/passtheremote/Harry_Pot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36" y="-152401"/>
            <a:ext cx="9381836" cy="703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1328882" y="4888390"/>
            <a:ext cx="6400800" cy="831991"/>
          </a:xfrm>
          <a:prstGeom prst="rect">
            <a:avLst/>
          </a:prstGeom>
          <a:solidFill>
            <a:srgbClr val="DCE6F2">
              <a:alpha val="60000"/>
            </a:srgbClr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ysClr val="windowText" lastClr="000000"/>
                </a:solidFill>
                <a:latin typeface="Century Gothic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imes" pitchFamily="18" charset="0"/>
              </a:defRPr>
            </a:lvl9pPr>
          </a:lstStyle>
          <a:p>
            <a:r>
              <a:rPr lang="en-US" dirty="0" smtClean="0"/>
              <a:t>Magic?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39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No.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9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01070" y="5470236"/>
            <a:ext cx="4187737" cy="1299999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4318" y="95890"/>
            <a:ext cx="8305800" cy="1374456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571" y="87765"/>
            <a:ext cx="1329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n-lt"/>
                <a:cs typeface="Calibri" pitchFamily="34" charset="0"/>
              </a:rPr>
              <a:t>Images</a:t>
            </a:r>
            <a:endParaRPr lang="en-US" kern="0" dirty="0">
              <a:solidFill>
                <a:sysClr val="windowText" lastClr="00000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6282" y="5467120"/>
            <a:ext cx="2417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n-lt"/>
                <a:cs typeface="Calibri" pitchFamily="34" charset="0"/>
              </a:rPr>
              <a:t>Multimodal (audio/video)</a:t>
            </a:r>
            <a:endParaRPr lang="en-US" sz="1600" kern="0" dirty="0">
              <a:solidFill>
                <a:sysClr val="windowText" lastClr="000000"/>
              </a:solidFill>
              <a:latin typeface="+mn-lt"/>
              <a:cs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191312"/>
              </p:ext>
            </p:extLst>
          </p:nvPr>
        </p:nvGraphicFramePr>
        <p:xfrm>
          <a:off x="683645" y="427183"/>
          <a:ext cx="3779965" cy="918282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CIFAR Object classification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</a:t>
                      </a:r>
                      <a:r>
                        <a:rPr lang="en-US" sz="1200" dirty="0" err="1" smtClean="0"/>
                        <a:t>Ciresan</a:t>
                      </a:r>
                      <a:r>
                        <a:rPr lang="en-US" sz="1200" dirty="0" smtClean="0"/>
                        <a:t> et al., 2011) 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80.5%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0868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 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82.0%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122639"/>
              </p:ext>
            </p:extLst>
          </p:nvPr>
        </p:nvGraphicFramePr>
        <p:xfrm>
          <a:off x="4844135" y="427183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6754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NORB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Object classification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6754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(Scherer</a:t>
                      </a:r>
                      <a:r>
                        <a:rPr lang="en-US" sz="1200" baseline="0" dirty="0" smtClean="0"/>
                        <a:t> et al., 2010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94.4%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8478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95.0%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98777"/>
              </p:ext>
            </p:extLst>
          </p:nvPr>
        </p:nvGraphicFramePr>
        <p:xfrm>
          <a:off x="697987" y="5778433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19825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AVLetters Lip reading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3909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(Zhao et al., 2009)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58.9%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2632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 Feature</a:t>
                      </a:r>
                      <a:r>
                        <a:rPr lang="en-US" sz="1200" baseline="0" dirty="0" smtClean="0"/>
                        <a:t> 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65.8%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88240" y="1542426"/>
            <a:ext cx="1863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n-lt"/>
                <a:cs typeface="Calibri" pitchFamily="34" charset="0"/>
              </a:rPr>
              <a:t>Galaxy</a:t>
            </a:r>
            <a:endParaRPr lang="en-US" sz="1600" kern="0" dirty="0">
              <a:solidFill>
                <a:sysClr val="windowText" lastClr="00000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0835" y="5579680"/>
            <a:ext cx="4186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  <a:cs typeface="Calibri" pitchFamily="34" charset="0"/>
              </a:rPr>
              <a:t>Other unsupervised feature learning records: 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  <a:cs typeface="Calibri" pitchFamily="34" charset="0"/>
              </a:rPr>
              <a:t>Pedestrian detection (</a:t>
            </a:r>
            <a:r>
              <a:rPr lang="en-US" sz="1400" dirty="0" err="1" smtClean="0">
                <a:solidFill>
                  <a:schemeClr val="bg1"/>
                </a:solidFill>
                <a:latin typeface="+mn-lt"/>
                <a:cs typeface="Calibri" pitchFamily="34" charset="0"/>
              </a:rPr>
              <a:t>Yann</a:t>
            </a:r>
            <a:r>
              <a:rPr lang="en-US" sz="1400" dirty="0" smtClean="0">
                <a:solidFill>
                  <a:schemeClr val="bg1"/>
                </a:solidFill>
                <a:latin typeface="+mn-lt"/>
                <a:cs typeface="Calibri" pitchFamily="34" charset="0"/>
              </a:rPr>
              <a:t> LeCun)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  <a:cs typeface="Calibri" pitchFamily="34" charset="0"/>
              </a:rPr>
              <a:t>Speech recognition (Geoff Hinton)</a:t>
            </a:r>
          </a:p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  <a:cs typeface="Calibri" pitchFamily="34" charset="0"/>
              </a:rPr>
              <a:t>PASCAL VOC object classification (Kai Yu)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4093" y="1606131"/>
            <a:ext cx="8350862" cy="2206919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49698"/>
              </p:ext>
            </p:extLst>
          </p:nvPr>
        </p:nvGraphicFramePr>
        <p:xfrm>
          <a:off x="683645" y="1893605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560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Hollywood2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C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lassification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560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(Laptev et</a:t>
                      </a:r>
                      <a:r>
                        <a:rPr lang="en-US" sz="1200" baseline="0" dirty="0" smtClean="0"/>
                        <a:t> al.</a:t>
                      </a:r>
                      <a:r>
                        <a:rPr lang="en-US" sz="1200" dirty="0" smtClean="0"/>
                        <a:t>,</a:t>
                      </a:r>
                      <a:r>
                        <a:rPr lang="en-US" sz="1200" baseline="0" dirty="0" smtClean="0"/>
                        <a:t> 2004)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48%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560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53%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12560"/>
              </p:ext>
            </p:extLst>
          </p:nvPr>
        </p:nvGraphicFramePr>
        <p:xfrm>
          <a:off x="683645" y="2822646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1977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KTH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8380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(Wang et al.,</a:t>
                      </a:r>
                      <a:r>
                        <a:rPr lang="en-US" sz="1200" baseline="0" dirty="0" smtClean="0"/>
                        <a:t> 2010)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92.1%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4784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93.9%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843828"/>
              </p:ext>
            </p:extLst>
          </p:nvPr>
        </p:nvGraphicFramePr>
        <p:xfrm>
          <a:off x="4844135" y="2822646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0369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UCF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2932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(Wang et al.,</a:t>
                      </a:r>
                      <a:r>
                        <a:rPr lang="en-US" sz="1200" baseline="0" dirty="0" smtClean="0"/>
                        <a:t> 2010)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85.6%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3176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86.5%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830073"/>
              </p:ext>
            </p:extLst>
          </p:nvPr>
        </p:nvGraphicFramePr>
        <p:xfrm>
          <a:off x="4844135" y="1893605"/>
          <a:ext cx="3779965" cy="914399"/>
        </p:xfrm>
        <a:graphic>
          <a:graphicData uri="http://schemas.openxmlformats.org/drawingml/2006/table">
            <a:tbl>
              <a:tblPr firstRow="1" bandRow="1"/>
              <a:tblGrid>
                <a:gridCol w="2701989"/>
                <a:gridCol w="1077976"/>
              </a:tblGrid>
              <a:tr h="26883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YouTube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17601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(Liu et al.,</a:t>
                      </a:r>
                      <a:r>
                        <a:rPr lang="en-US" sz="1200" baseline="0" dirty="0" smtClean="0"/>
                        <a:t> 2009)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71.2%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1400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75.8%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04933" y="1609515"/>
            <a:ext cx="1863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n-lt"/>
              </a:rPr>
              <a:t>Video</a:t>
            </a:r>
            <a:endParaRPr lang="en-US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94317" y="3936389"/>
            <a:ext cx="8340638" cy="1374456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1570" y="3928264"/>
            <a:ext cx="3836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n-lt"/>
                <a:cs typeface="Calibri" pitchFamily="34" charset="0"/>
              </a:rPr>
              <a:t>Text/NLP</a:t>
            </a:r>
            <a:endParaRPr lang="en-US" kern="0" dirty="0">
              <a:solidFill>
                <a:sysClr val="windowText" lastClr="000000"/>
              </a:solidFill>
              <a:latin typeface="+mn-lt"/>
              <a:cs typeface="Calibri" pitchFamily="34" charset="0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052753"/>
              </p:ext>
            </p:extLst>
          </p:nvPr>
        </p:nvGraphicFramePr>
        <p:xfrm>
          <a:off x="683645" y="4267682"/>
          <a:ext cx="3850233" cy="918282"/>
        </p:xfrm>
        <a:graphic>
          <a:graphicData uri="http://schemas.openxmlformats.org/drawingml/2006/table">
            <a:tbl>
              <a:tblPr firstRow="1" bandRow="1"/>
              <a:tblGrid>
                <a:gridCol w="2752218"/>
                <a:gridCol w="1098015"/>
              </a:tblGrid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Paraphrase detection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(Das &amp; Smith, 2009) 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76.1%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0868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 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76.4%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804582"/>
              </p:ext>
            </p:extLst>
          </p:nvPr>
        </p:nvGraphicFramePr>
        <p:xfrm>
          <a:off x="4879241" y="4273910"/>
          <a:ext cx="3763690" cy="918282"/>
        </p:xfrm>
        <a:graphic>
          <a:graphicData uri="http://schemas.openxmlformats.org/drawingml/2006/table">
            <a:tbl>
              <a:tblPr firstRow="1" bandRow="1"/>
              <a:tblGrid>
                <a:gridCol w="2688349"/>
                <a:gridCol w="1075341"/>
              </a:tblGrid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Sentiment (MR/MPQA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data)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Accuracy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520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Prior art (Nakagawa et al., 2010) 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77.3%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0868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 smtClean="0"/>
                        <a:t>Stanford Feature </a:t>
                      </a:r>
                      <a:r>
                        <a:rPr lang="en-US" sz="1200" baseline="0" dirty="0" smtClean="0"/>
                        <a:t>learning</a:t>
                      </a:r>
                      <a:endParaRPr lang="en-U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0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1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1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2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2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30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36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841" algn="l" defTabSz="91421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/>
                        <a:t>77.7%</a:t>
                      </a:r>
                      <a:endParaRPr lang="en-US" sz="1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5564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1025525" y="527050"/>
            <a:ext cx="7748588" cy="147638"/>
          </a:xfrm>
          <a:prstGeom prst="rect">
            <a:avLst/>
          </a:prstGeom>
          <a:solidFill>
            <a:schemeClr val="tx1"/>
          </a:solidFill>
          <a:ln w="12700" algn="ctr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1691625" y="2507280"/>
            <a:ext cx="0" cy="3418045"/>
          </a:xfrm>
          <a:prstGeom prst="straightConnector1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1345980" y="5541276"/>
            <a:ext cx="6260015" cy="1"/>
          </a:xfrm>
          <a:prstGeom prst="straightConnector1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995925" y="5740659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Time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Arc 1"/>
          <p:cNvSpPr/>
          <p:nvPr/>
        </p:nvSpPr>
        <p:spPr bwMode="auto">
          <a:xfrm>
            <a:off x="1691625" y="5042010"/>
            <a:ext cx="914400" cy="914400"/>
          </a:xfrm>
          <a:prstGeom prst="arc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1698171" y="4350720"/>
            <a:ext cx="5600584" cy="61883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Freeform 10"/>
          <p:cNvSpPr/>
          <p:nvPr/>
        </p:nvSpPr>
        <p:spPr bwMode="auto">
          <a:xfrm>
            <a:off x="1698171" y="3307278"/>
            <a:ext cx="4986104" cy="2078182"/>
          </a:xfrm>
          <a:custGeom>
            <a:avLst/>
            <a:gdLst>
              <a:gd name="connsiteX0" fmla="*/ 0 w 3253839"/>
              <a:gd name="connsiteY0" fmla="*/ 2078182 h 2078182"/>
              <a:gd name="connsiteX1" fmla="*/ 843148 w 3253839"/>
              <a:gd name="connsiteY1" fmla="*/ 2030680 h 2078182"/>
              <a:gd name="connsiteX2" fmla="*/ 1626920 w 3253839"/>
              <a:gd name="connsiteY2" fmla="*/ 1864426 h 2078182"/>
              <a:gd name="connsiteX3" fmla="*/ 2315689 w 3253839"/>
              <a:gd name="connsiteY3" fmla="*/ 1496291 h 2078182"/>
              <a:gd name="connsiteX4" fmla="*/ 2873829 w 3253839"/>
              <a:gd name="connsiteY4" fmla="*/ 866899 h 2078182"/>
              <a:gd name="connsiteX5" fmla="*/ 3253839 w 3253839"/>
              <a:gd name="connsiteY5" fmla="*/ 0 h 207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53839" h="2078182">
                <a:moveTo>
                  <a:pt x="0" y="2078182"/>
                </a:moveTo>
                <a:cubicBezTo>
                  <a:pt x="285997" y="2072244"/>
                  <a:pt x="571995" y="2066306"/>
                  <a:pt x="843148" y="2030680"/>
                </a:cubicBezTo>
                <a:cubicBezTo>
                  <a:pt x="1114301" y="1995054"/>
                  <a:pt x="1381497" y="1953491"/>
                  <a:pt x="1626920" y="1864426"/>
                </a:cubicBezTo>
                <a:cubicBezTo>
                  <a:pt x="1872343" y="1775361"/>
                  <a:pt x="2107871" y="1662545"/>
                  <a:pt x="2315689" y="1496291"/>
                </a:cubicBezTo>
                <a:cubicBezTo>
                  <a:pt x="2523507" y="1330037"/>
                  <a:pt x="2717471" y="1116281"/>
                  <a:pt x="2873829" y="866899"/>
                </a:cubicBezTo>
                <a:cubicBezTo>
                  <a:pt x="3030187" y="617517"/>
                  <a:pt x="3186546" y="146462"/>
                  <a:pt x="3253839" y="0"/>
                </a:cubicBezTo>
              </a:path>
            </a:pathLst>
          </a:custGeom>
          <a:noFill/>
          <a:ln w="571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493720" y="3275380"/>
            <a:ext cx="2227490" cy="211008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487" tIns="44450" rIns="90487" bIns="4445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Helvetica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5455315" y="5694895"/>
            <a:ext cx="0" cy="345645"/>
          </a:xfrm>
          <a:prstGeom prst="straightConnector1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5170554" y="6109991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Now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Creativity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Learning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84473" y="2737710"/>
            <a:ext cx="3044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Contribution to performance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4550" y="6403473"/>
            <a:ext cx="13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ndrew </a:t>
            </a:r>
            <a:r>
              <a:rPr lang="en-US" dirty="0">
                <a:solidFill>
                  <a:schemeClr val="bg1"/>
                </a:solidFill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g]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787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2400" y="-76200"/>
            <a:ext cx="9525000" cy="6934200"/>
            <a:chOff x="-2886457" y="-76200"/>
            <a:chExt cx="14456663" cy="7086600"/>
          </a:xfrm>
        </p:grpSpPr>
        <p:pic>
          <p:nvPicPr>
            <p:cNvPr id="13316" name="Picture 4" descr="http://i2.blogs.indiewire.com/thompsononhollywood/images/uploads/thompson-on-hollywood/inception3_thum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86457" y="-76200"/>
              <a:ext cx="14456663" cy="7086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itle 1"/>
            <p:cNvSpPr txBox="1">
              <a:spLocks/>
            </p:cNvSpPr>
            <p:nvPr/>
          </p:nvSpPr>
          <p:spPr>
            <a:xfrm>
              <a:off x="492711" y="2133600"/>
              <a:ext cx="8229600" cy="160020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ts val="5800"/>
                </a:lnSpc>
                <a:spcBef>
                  <a:spcPct val="0"/>
                </a:spcBef>
                <a:buNone/>
                <a:defRPr sz="5400" kern="1200">
                  <a:solidFill>
                    <a:schemeClr val="tx2"/>
                  </a:solidFill>
                  <a:effectLst>
                    <a:outerShdw blurRad="63500" dist="38100" dir="5400000" algn="t" rotWithShape="0">
                      <a:prstClr val="black">
                        <a:alpha val="25000"/>
                      </a:prstClr>
                    </a:outerShdw>
                  </a:effectLst>
                  <a:latin typeface="+mn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solidFill>
                    <a:schemeClr val="bg1"/>
                  </a:solidFill>
                </a:rPr>
                <a:t>The End?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019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No.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335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is redundancy good?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48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2235" y="1593509"/>
            <a:ext cx="8229600" cy="4915841"/>
          </a:xfrm>
        </p:spPr>
        <p:txBody>
          <a:bodyPr/>
          <a:lstStyle/>
          <a:p>
            <a:r>
              <a:rPr lang="en-US" sz="2000" b="0" dirty="0" smtClean="0">
                <a:solidFill>
                  <a:srgbClr val="FFFFFF"/>
                </a:solidFill>
              </a:rPr>
              <a:t>Choices of learning algorithm:</a:t>
            </a:r>
          </a:p>
          <a:p>
            <a:pPr lvl="1"/>
            <a:r>
              <a:rPr lang="en-US" sz="2000" b="0" dirty="0" smtClean="0">
                <a:solidFill>
                  <a:srgbClr val="FFFFFF"/>
                </a:solidFill>
              </a:rPr>
              <a:t>Naïve </a:t>
            </a:r>
            <a:r>
              <a:rPr lang="en-US" sz="2000" b="0" dirty="0" smtClean="0">
                <a:solidFill>
                  <a:srgbClr val="FFFFFF"/>
                </a:solidFill>
              </a:rPr>
              <a:t>Bayes</a:t>
            </a:r>
          </a:p>
          <a:p>
            <a:pPr lvl="1"/>
            <a:r>
              <a:rPr lang="en-US" sz="2000" b="0" dirty="0" smtClean="0">
                <a:solidFill>
                  <a:srgbClr val="FFFFFF"/>
                </a:solidFill>
              </a:rPr>
              <a:t>SVM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K Nearest Neighbors</a:t>
            </a:r>
            <a:endParaRPr lang="en-US" sz="2000" b="0" dirty="0" smtClean="0">
              <a:solidFill>
                <a:srgbClr val="FFFFFF"/>
              </a:solidFill>
            </a:endParaRPr>
          </a:p>
          <a:p>
            <a:pPr lvl="1"/>
            <a:r>
              <a:rPr lang="en-US" sz="2000" b="0" dirty="0" smtClean="0">
                <a:solidFill>
                  <a:srgbClr val="FFFFFF"/>
                </a:solidFill>
              </a:rPr>
              <a:t>Logistic Regression</a:t>
            </a:r>
            <a:endParaRPr lang="en-US" sz="2000" b="0" dirty="0" smtClean="0">
              <a:solidFill>
                <a:srgbClr val="FFFFFF"/>
              </a:solidFill>
            </a:endParaRPr>
          </a:p>
          <a:p>
            <a:pPr lvl="1"/>
            <a:r>
              <a:rPr lang="en-US" sz="2000" b="0" dirty="0" smtClean="0">
                <a:solidFill>
                  <a:srgbClr val="FFFFFF"/>
                </a:solidFill>
              </a:rPr>
              <a:t>…. </a:t>
            </a:r>
          </a:p>
          <a:p>
            <a:r>
              <a:rPr lang="en-US" sz="2000" b="0" dirty="0" smtClean="0">
                <a:solidFill>
                  <a:srgbClr val="FFFFFF"/>
                </a:solidFill>
              </a:rPr>
              <a:t>What matters the most? </a:t>
            </a:r>
          </a:p>
          <a:p>
            <a:pPr lvl="0">
              <a:buNone/>
            </a:pPr>
            <a:endParaRPr lang="en-US" sz="2000" b="0" dirty="0" smtClean="0">
              <a:solidFill>
                <a:srgbClr val="FFFFFF"/>
              </a:solidFill>
            </a:endParaRPr>
          </a:p>
          <a:p>
            <a:pPr lvl="1"/>
            <a:endParaRPr lang="en-US" sz="2000" b="0" dirty="0" smtClean="0">
              <a:solidFill>
                <a:srgbClr val="FFFFFF"/>
              </a:solidFill>
            </a:endParaRPr>
          </a:p>
          <a:p>
            <a:pPr lvl="1"/>
            <a:endParaRPr lang="en-US" sz="2000" b="0" dirty="0" smtClean="0">
              <a:solidFill>
                <a:srgbClr val="FFFFFF"/>
              </a:solidFill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996216" y="1328617"/>
            <a:ext cx="4690909" cy="4130745"/>
            <a:chOff x="4341570" y="1047890"/>
            <a:chExt cx="4471707" cy="3937720"/>
          </a:xfrm>
        </p:grpSpPr>
        <p:grpSp>
          <p:nvGrpSpPr>
            <p:cNvPr id="4" name="Group 3"/>
            <p:cNvGrpSpPr/>
            <p:nvPr/>
          </p:nvGrpSpPr>
          <p:grpSpPr>
            <a:xfrm>
              <a:off x="4341570" y="1047890"/>
              <a:ext cx="4471707" cy="3937720"/>
              <a:chOff x="2229295" y="894270"/>
              <a:chExt cx="4850665" cy="4439586"/>
            </a:xfrm>
          </p:grpSpPr>
          <p:pic>
            <p:nvPicPr>
              <p:cNvPr id="6" name="Picture 2" descr="C:\Users\ang\Desktop\Noname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29295" y="894270"/>
                <a:ext cx="4839030" cy="4131070"/>
              </a:xfrm>
              <a:prstGeom prst="rect">
                <a:avLst/>
              </a:prstGeom>
              <a:noFill/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336627" y="5003068"/>
                <a:ext cx="1743333" cy="330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FFFF"/>
                    </a:solidFill>
                  </a:rPr>
                  <a:t>[</a:t>
                </a:r>
                <a:r>
                  <a:rPr lang="en-US" sz="1400" dirty="0" err="1" smtClean="0">
                    <a:solidFill>
                      <a:srgbClr val="FFFFFF"/>
                    </a:solidFill>
                  </a:rPr>
                  <a:t>Banko</a:t>
                </a:r>
                <a:r>
                  <a:rPr lang="en-US" sz="1400" dirty="0" smtClean="0">
                    <a:solidFill>
                      <a:srgbClr val="FFFFFF"/>
                    </a:solidFill>
                  </a:rPr>
                  <a:t> &amp; Brill, 2001]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5566333" y="4503552"/>
              <a:ext cx="1969234" cy="2053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</a:rPr>
                <a:t>Training set size (millions)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3956096" y="2654791"/>
              <a:ext cx="995097" cy="20537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</a:rPr>
                <a:t>     Accuracy     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422790" y="5678353"/>
            <a:ext cx="67208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400" dirty="0" smtClean="0">
                <a:solidFill>
                  <a:srgbClr val="FFFFFF"/>
                </a:solidFill>
              </a:rPr>
              <a:t>“It’s not who has the best algorithm that wins. It’s who has the most data.”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Supervised Learner?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408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Feature Learner?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406311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Other Feature Learners?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3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Yes.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0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659689"/>
            <a:ext cx="6578600" cy="43815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Feature Learner?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96072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98020" y="6539805"/>
            <a:ext cx="125907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[Adam Coates]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390317" y="1386625"/>
            <a:ext cx="7031788" cy="4602429"/>
            <a:chOff x="1390316" y="1440097"/>
            <a:chExt cx="7791552" cy="50997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0316" y="1440097"/>
              <a:ext cx="6257089" cy="509970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28333" y="1964762"/>
              <a:ext cx="1175834" cy="4092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K-Means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414966" y="2385081"/>
              <a:ext cx="1766902" cy="4092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Auto Encoder</a:t>
              </a:r>
              <a:endParaRPr lang="en-US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349912" y="6148099"/>
            <a:ext cx="64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Number of features matters most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Feature Learner?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4488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Scaling Up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067796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841500"/>
            <a:ext cx="7874000" cy="3175000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9055" y="236539"/>
            <a:ext cx="7391399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Motivating Example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907980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How many training images?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229896"/>
            <a:ext cx="9491579" cy="949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008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0336" y="2733764"/>
            <a:ext cx="745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Before: 50 thousand 32x32 images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7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7789" y="2733764"/>
            <a:ext cx="8408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Google Brain: 10 million 200x200 images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8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06031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</a:rPr>
              <a:t>1 billion parameters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894" y="1773872"/>
            <a:ext cx="6269789" cy="257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2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229896"/>
            <a:ext cx="9491579" cy="949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147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1578199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1952534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2347083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716974" y="4639477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145072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568725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3973165" y="4639477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4423916" y="4651806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5" name="Straight Arrow Connector 64"/>
          <p:cNvCxnSpPr>
            <a:stCxn id="57" idx="0"/>
            <a:endCxn id="66" idx="4"/>
          </p:cNvCxnSpPr>
          <p:nvPr/>
        </p:nvCxnSpPr>
        <p:spPr>
          <a:xfrm flipV="1">
            <a:off x="1719991" y="3659319"/>
            <a:ext cx="814763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6" name="Oval 65"/>
          <p:cNvSpPr/>
          <p:nvPr/>
        </p:nvSpPr>
        <p:spPr>
          <a:xfrm>
            <a:off x="2392962" y="3375753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7" name="Straight Arrow Connector 66"/>
          <p:cNvCxnSpPr>
            <a:stCxn id="58" idx="0"/>
            <a:endCxn id="66" idx="4"/>
          </p:cNvCxnSpPr>
          <p:nvPr/>
        </p:nvCxnSpPr>
        <p:spPr>
          <a:xfrm flipV="1">
            <a:off x="2094326" y="3659319"/>
            <a:ext cx="440428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Straight Arrow Connector 67"/>
          <p:cNvCxnSpPr>
            <a:stCxn id="59" idx="0"/>
            <a:endCxn id="66" idx="4"/>
          </p:cNvCxnSpPr>
          <p:nvPr/>
        </p:nvCxnSpPr>
        <p:spPr>
          <a:xfrm flipV="1">
            <a:off x="2488875" y="3659319"/>
            <a:ext cx="45879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Straight Arrow Connector 68"/>
          <p:cNvCxnSpPr>
            <a:stCxn id="60" idx="0"/>
            <a:endCxn id="66" idx="4"/>
          </p:cNvCxnSpPr>
          <p:nvPr/>
        </p:nvCxnSpPr>
        <p:spPr>
          <a:xfrm flipH="1" flipV="1">
            <a:off x="2534754" y="3659319"/>
            <a:ext cx="324012" cy="98015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0" name="Straight Arrow Connector 69"/>
          <p:cNvCxnSpPr>
            <a:stCxn id="61" idx="0"/>
            <a:endCxn id="66" idx="4"/>
          </p:cNvCxnSpPr>
          <p:nvPr/>
        </p:nvCxnSpPr>
        <p:spPr>
          <a:xfrm flipH="1" flipV="1">
            <a:off x="2534754" y="3659319"/>
            <a:ext cx="752110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1" name="Straight Arrow Connector 70"/>
          <p:cNvCxnSpPr>
            <a:stCxn id="62" idx="0"/>
            <a:endCxn id="66" idx="4"/>
          </p:cNvCxnSpPr>
          <p:nvPr/>
        </p:nvCxnSpPr>
        <p:spPr>
          <a:xfrm flipH="1" flipV="1">
            <a:off x="2534754" y="3659319"/>
            <a:ext cx="1175763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2" name="Straight Arrow Connector 71"/>
          <p:cNvCxnSpPr>
            <a:stCxn id="63" idx="0"/>
            <a:endCxn id="66" idx="4"/>
          </p:cNvCxnSpPr>
          <p:nvPr/>
        </p:nvCxnSpPr>
        <p:spPr>
          <a:xfrm flipH="1" flipV="1">
            <a:off x="2534754" y="3659319"/>
            <a:ext cx="1580203" cy="98015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3" name="Straight Arrow Connector 72"/>
          <p:cNvCxnSpPr>
            <a:stCxn id="64" idx="0"/>
            <a:endCxn id="66" idx="4"/>
          </p:cNvCxnSpPr>
          <p:nvPr/>
        </p:nvCxnSpPr>
        <p:spPr>
          <a:xfrm flipH="1" flipV="1">
            <a:off x="2534754" y="3659319"/>
            <a:ext cx="2030954" cy="992487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4" name="Straight Arrow Connector 73"/>
          <p:cNvCxnSpPr>
            <a:stCxn id="58" idx="0"/>
            <a:endCxn id="75" idx="4"/>
          </p:cNvCxnSpPr>
          <p:nvPr/>
        </p:nvCxnSpPr>
        <p:spPr>
          <a:xfrm flipV="1">
            <a:off x="2094326" y="3659319"/>
            <a:ext cx="1537771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5" name="Oval 74"/>
          <p:cNvSpPr/>
          <p:nvPr/>
        </p:nvSpPr>
        <p:spPr>
          <a:xfrm>
            <a:off x="3490305" y="3375753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6" name="Straight Arrow Connector 75"/>
          <p:cNvCxnSpPr>
            <a:stCxn id="59" idx="0"/>
            <a:endCxn id="75" idx="4"/>
          </p:cNvCxnSpPr>
          <p:nvPr/>
        </p:nvCxnSpPr>
        <p:spPr>
          <a:xfrm flipV="1">
            <a:off x="2488875" y="3659319"/>
            <a:ext cx="1143222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7" name="Straight Arrow Connector 76"/>
          <p:cNvCxnSpPr>
            <a:stCxn id="60" idx="0"/>
            <a:endCxn id="75" idx="4"/>
          </p:cNvCxnSpPr>
          <p:nvPr/>
        </p:nvCxnSpPr>
        <p:spPr>
          <a:xfrm flipV="1">
            <a:off x="2858766" y="3659319"/>
            <a:ext cx="773331" cy="980158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8" name="Straight Arrow Connector 77"/>
          <p:cNvCxnSpPr>
            <a:stCxn id="61" idx="0"/>
            <a:endCxn id="75" idx="4"/>
          </p:cNvCxnSpPr>
          <p:nvPr/>
        </p:nvCxnSpPr>
        <p:spPr>
          <a:xfrm flipV="1">
            <a:off x="3286864" y="3659319"/>
            <a:ext cx="345233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9" name="Straight Arrow Connector 78"/>
          <p:cNvCxnSpPr>
            <a:stCxn id="62" idx="0"/>
            <a:endCxn id="75" idx="4"/>
          </p:cNvCxnSpPr>
          <p:nvPr/>
        </p:nvCxnSpPr>
        <p:spPr>
          <a:xfrm flipH="1" flipV="1">
            <a:off x="3632097" y="3659319"/>
            <a:ext cx="78420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0" name="Straight Arrow Connector 79"/>
          <p:cNvCxnSpPr>
            <a:stCxn id="64" idx="0"/>
            <a:endCxn id="75" idx="4"/>
          </p:cNvCxnSpPr>
          <p:nvPr/>
        </p:nvCxnSpPr>
        <p:spPr>
          <a:xfrm flipH="1" flipV="1">
            <a:off x="3632097" y="3659319"/>
            <a:ext cx="933611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1" name="Straight Arrow Connector 80"/>
          <p:cNvCxnSpPr>
            <a:stCxn id="57" idx="0"/>
            <a:endCxn id="75" idx="4"/>
          </p:cNvCxnSpPr>
          <p:nvPr/>
        </p:nvCxnSpPr>
        <p:spPr>
          <a:xfrm flipV="1">
            <a:off x="1719991" y="3659319"/>
            <a:ext cx="1912106" cy="992487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2" name="Straight Arrow Connector 81"/>
          <p:cNvCxnSpPr>
            <a:stCxn id="63" idx="0"/>
            <a:endCxn id="75" idx="4"/>
          </p:cNvCxnSpPr>
          <p:nvPr/>
        </p:nvCxnSpPr>
        <p:spPr>
          <a:xfrm flipH="1" flipV="1">
            <a:off x="3632097" y="3659319"/>
            <a:ext cx="482860" cy="980158"/>
          </a:xfrm>
          <a:prstGeom prst="straightConnector1">
            <a:avLst/>
          </a:prstGeom>
          <a:noFill/>
          <a:ln w="25400" cap="flat" cmpd="sng" algn="ctr">
            <a:solidFill>
              <a:srgbClr val="008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3" name="Straight Arrow Connector 82"/>
          <p:cNvCxnSpPr>
            <a:endCxn id="84" idx="4"/>
          </p:cNvCxnSpPr>
          <p:nvPr/>
        </p:nvCxnSpPr>
        <p:spPr>
          <a:xfrm flipV="1">
            <a:off x="4639688" y="3665481"/>
            <a:ext cx="0" cy="986325"/>
          </a:xfrm>
          <a:prstGeom prst="straightConnector1">
            <a:avLst/>
          </a:prstGeom>
          <a:noFill/>
          <a:ln w="25400" cap="flat" cmpd="sng" algn="ctr">
            <a:solidFill>
              <a:srgbClr val="8064A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4" name="Oval 83"/>
          <p:cNvSpPr/>
          <p:nvPr/>
        </p:nvSpPr>
        <p:spPr>
          <a:xfrm>
            <a:off x="4497896" y="3381915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5" name="Straight Arrow Connector 84"/>
          <p:cNvCxnSpPr>
            <a:stCxn id="63" idx="0"/>
            <a:endCxn id="84" idx="4"/>
          </p:cNvCxnSpPr>
          <p:nvPr/>
        </p:nvCxnSpPr>
        <p:spPr>
          <a:xfrm flipV="1">
            <a:off x="4114957" y="3665481"/>
            <a:ext cx="524731" cy="973996"/>
          </a:xfrm>
          <a:prstGeom prst="straightConnector1">
            <a:avLst/>
          </a:prstGeom>
          <a:noFill/>
          <a:ln w="25400" cap="flat" cmpd="sng" algn="ctr">
            <a:solidFill>
              <a:srgbClr val="8064A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6" name="Straight Arrow Connector 85"/>
          <p:cNvCxnSpPr>
            <a:endCxn id="84" idx="4"/>
          </p:cNvCxnSpPr>
          <p:nvPr/>
        </p:nvCxnSpPr>
        <p:spPr>
          <a:xfrm flipH="1" flipV="1">
            <a:off x="4639688" y="3665481"/>
            <a:ext cx="415483" cy="986325"/>
          </a:xfrm>
          <a:prstGeom prst="straightConnector1">
            <a:avLst/>
          </a:prstGeom>
          <a:noFill/>
          <a:ln w="25400" cap="flat" cmpd="sng" algn="ctr">
            <a:solidFill>
              <a:srgbClr val="8064A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7" name="Straight Arrow Connector 86"/>
          <p:cNvCxnSpPr>
            <a:endCxn id="84" idx="4"/>
          </p:cNvCxnSpPr>
          <p:nvPr/>
        </p:nvCxnSpPr>
        <p:spPr>
          <a:xfrm flipH="1" flipV="1">
            <a:off x="4639688" y="3665481"/>
            <a:ext cx="731895" cy="986325"/>
          </a:xfrm>
          <a:prstGeom prst="straightConnector1">
            <a:avLst/>
          </a:prstGeom>
          <a:noFill/>
          <a:ln w="25400" cap="flat" cmpd="sng" algn="ctr">
            <a:solidFill>
              <a:srgbClr val="8064A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8" name="Oval 87"/>
          <p:cNvSpPr/>
          <p:nvPr/>
        </p:nvSpPr>
        <p:spPr>
          <a:xfrm>
            <a:off x="5381473" y="3381915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2775179" y="2276759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0" name="Straight Arrow Connector 89"/>
          <p:cNvCxnSpPr>
            <a:stCxn id="84" idx="0"/>
            <a:endCxn id="89" idx="4"/>
          </p:cNvCxnSpPr>
          <p:nvPr/>
        </p:nvCxnSpPr>
        <p:spPr>
          <a:xfrm flipH="1" flipV="1">
            <a:off x="2916971" y="2560325"/>
            <a:ext cx="1722717" cy="821590"/>
          </a:xfrm>
          <a:prstGeom prst="straightConnector1">
            <a:avLst/>
          </a:prstGeom>
          <a:noFill/>
          <a:ln w="25400" cap="flat" cmpd="sng" algn="ctr">
            <a:solidFill>
              <a:srgbClr val="F7964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1" name="Straight Arrow Connector 90"/>
          <p:cNvCxnSpPr>
            <a:stCxn id="75" idx="0"/>
            <a:endCxn id="89" idx="4"/>
          </p:cNvCxnSpPr>
          <p:nvPr/>
        </p:nvCxnSpPr>
        <p:spPr>
          <a:xfrm flipH="1" flipV="1">
            <a:off x="2916971" y="2560325"/>
            <a:ext cx="715126" cy="815428"/>
          </a:xfrm>
          <a:prstGeom prst="straightConnector1">
            <a:avLst/>
          </a:prstGeom>
          <a:noFill/>
          <a:ln w="25400" cap="flat" cmpd="sng" algn="ctr">
            <a:solidFill>
              <a:srgbClr val="F7964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2" name="Straight Arrow Connector 91"/>
          <p:cNvCxnSpPr>
            <a:stCxn id="66" idx="0"/>
            <a:endCxn id="89" idx="4"/>
          </p:cNvCxnSpPr>
          <p:nvPr/>
        </p:nvCxnSpPr>
        <p:spPr>
          <a:xfrm flipV="1">
            <a:off x="2534754" y="2560325"/>
            <a:ext cx="382217" cy="815428"/>
          </a:xfrm>
          <a:prstGeom prst="straightConnector1">
            <a:avLst/>
          </a:prstGeom>
          <a:noFill/>
          <a:ln w="25400" cap="flat" cmpd="sng" algn="ctr">
            <a:solidFill>
              <a:srgbClr val="F7964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3" name="Oval 92"/>
          <p:cNvSpPr/>
          <p:nvPr/>
        </p:nvSpPr>
        <p:spPr>
          <a:xfrm>
            <a:off x="3856750" y="2276759"/>
            <a:ext cx="283583" cy="283566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4" name="Straight Arrow Connector 93"/>
          <p:cNvCxnSpPr>
            <a:stCxn id="88" idx="0"/>
            <a:endCxn id="93" idx="4"/>
          </p:cNvCxnSpPr>
          <p:nvPr/>
        </p:nvCxnSpPr>
        <p:spPr>
          <a:xfrm flipH="1" flipV="1">
            <a:off x="3998542" y="2560325"/>
            <a:ext cx="1524723" cy="821590"/>
          </a:xfrm>
          <a:prstGeom prst="straightConnector1">
            <a:avLst/>
          </a:prstGeom>
          <a:noFill/>
          <a:ln w="25400" cap="flat" cmpd="sng" algn="ctr">
            <a:solidFill>
              <a:srgbClr val="9BBB59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5" name="Straight Arrow Connector 94"/>
          <p:cNvCxnSpPr>
            <a:stCxn id="84" idx="0"/>
            <a:endCxn id="93" idx="4"/>
          </p:cNvCxnSpPr>
          <p:nvPr/>
        </p:nvCxnSpPr>
        <p:spPr>
          <a:xfrm flipH="1" flipV="1">
            <a:off x="3998542" y="2560325"/>
            <a:ext cx="641146" cy="821590"/>
          </a:xfrm>
          <a:prstGeom prst="straightConnector1">
            <a:avLst/>
          </a:prstGeom>
          <a:noFill/>
          <a:ln w="25400" cap="flat" cmpd="sng" algn="ctr">
            <a:solidFill>
              <a:srgbClr val="9BBB59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6" name="Straight Arrow Connector 95"/>
          <p:cNvCxnSpPr>
            <a:stCxn id="75" idx="0"/>
            <a:endCxn id="93" idx="4"/>
          </p:cNvCxnSpPr>
          <p:nvPr/>
        </p:nvCxnSpPr>
        <p:spPr>
          <a:xfrm flipV="1">
            <a:off x="3632097" y="2560325"/>
            <a:ext cx="366445" cy="815428"/>
          </a:xfrm>
          <a:prstGeom prst="straightConnector1">
            <a:avLst/>
          </a:prstGeom>
          <a:noFill/>
          <a:ln w="25400" cap="flat" cmpd="sng" algn="ctr">
            <a:solidFill>
              <a:srgbClr val="9BBB59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7" name="Straight Arrow Connector 96"/>
          <p:cNvCxnSpPr/>
          <p:nvPr/>
        </p:nvCxnSpPr>
        <p:spPr>
          <a:xfrm flipV="1">
            <a:off x="3430664" y="1137848"/>
            <a:ext cx="14941" cy="5150128"/>
          </a:xfrm>
          <a:prstGeom prst="straightConnector1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8" name="Straight Arrow Connector 97"/>
          <p:cNvCxnSpPr/>
          <p:nvPr/>
        </p:nvCxnSpPr>
        <p:spPr>
          <a:xfrm flipV="1">
            <a:off x="5319823" y="1137848"/>
            <a:ext cx="14941" cy="5150128"/>
          </a:xfrm>
          <a:prstGeom prst="straightConnector1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9" name="Straight Arrow Connector 98"/>
          <p:cNvCxnSpPr/>
          <p:nvPr/>
        </p:nvCxnSpPr>
        <p:spPr>
          <a:xfrm flipV="1">
            <a:off x="7309346" y="1137848"/>
            <a:ext cx="14941" cy="5150128"/>
          </a:xfrm>
          <a:prstGeom prst="straightConnector1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0" name="Straight Arrow Connector 99"/>
          <p:cNvCxnSpPr/>
          <p:nvPr/>
        </p:nvCxnSpPr>
        <p:spPr>
          <a:xfrm flipV="1">
            <a:off x="1446254" y="1137848"/>
            <a:ext cx="14941" cy="5150128"/>
          </a:xfrm>
          <a:prstGeom prst="straightConnector1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1" name="TextBox 100"/>
          <p:cNvSpPr txBox="1"/>
          <p:nvPr/>
        </p:nvSpPr>
        <p:spPr>
          <a:xfrm>
            <a:off x="1861782" y="1261334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Machine #1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851586" y="1261334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Machine #2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754801" y="1265249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Machine #3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547049" y="126524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Machine #4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3062209" y="1877783"/>
            <a:ext cx="711679" cy="0"/>
          </a:xfrm>
          <a:prstGeom prst="straightConnector1">
            <a:avLst/>
          </a:prstGeom>
          <a:noFill/>
          <a:ln w="25400" cap="flat" cmpd="sng" algn="ctr">
            <a:solidFill>
              <a:srgbClr val="F7964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6" name="Straight Arrow Connector 105"/>
          <p:cNvCxnSpPr/>
          <p:nvPr/>
        </p:nvCxnSpPr>
        <p:spPr>
          <a:xfrm>
            <a:off x="3138910" y="2009977"/>
            <a:ext cx="634978" cy="0"/>
          </a:xfrm>
          <a:prstGeom prst="straightConnector1">
            <a:avLst/>
          </a:prstGeom>
          <a:noFill/>
          <a:ln w="25400" cap="flat" cmpd="sng" algn="ctr">
            <a:solidFill>
              <a:srgbClr val="F7964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7" name="TextBox 106"/>
          <p:cNvSpPr txBox="1"/>
          <p:nvPr/>
        </p:nvSpPr>
        <p:spPr>
          <a:xfrm>
            <a:off x="-37837" y="6362498"/>
            <a:ext cx="68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Tiled Convolutional Neural Networks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NIPS 2010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08310" y="3300498"/>
            <a:ext cx="162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Sparse features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72456" y="4569595"/>
            <a:ext cx="761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Image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0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Scaling Up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77441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8" grpId="0" animBg="1"/>
      <p:bldP spid="89" grpId="0" animBg="1"/>
      <p:bldP spid="93" grpId="0" animBg="1"/>
      <p:bldP spid="101" grpId="0"/>
      <p:bldP spid="102" grpId="0"/>
      <p:bldP spid="103" grpId="0"/>
      <p:bldP spid="10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59336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32" name="Group 231"/>
          <p:cNvGrpSpPr/>
          <p:nvPr/>
        </p:nvGrpSpPr>
        <p:grpSpPr>
          <a:xfrm>
            <a:off x="3604575" y="2609967"/>
            <a:ext cx="1328550" cy="1334988"/>
            <a:chOff x="1420808" y="2118433"/>
            <a:chExt cx="985115" cy="847835"/>
          </a:xfrm>
        </p:grpSpPr>
        <p:pic>
          <p:nvPicPr>
            <p:cNvPr id="233" name="Picture 2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234" name="Picture 2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235" name="Picture 2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236" name="Picture 2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237" name="Straight Connector 236"/>
            <p:cNvCxnSpPr>
              <a:stCxn id="233" idx="3"/>
              <a:endCxn id="236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8" name="Straight Connector 237"/>
            <p:cNvCxnSpPr>
              <a:stCxn id="234" idx="2"/>
              <a:endCxn id="235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9" name="Straight Connector 238"/>
            <p:cNvCxnSpPr>
              <a:stCxn id="233" idx="3"/>
              <a:endCxn id="235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0" name="Straight Connector 239"/>
            <p:cNvCxnSpPr>
              <a:stCxn id="235" idx="3"/>
              <a:endCxn id="236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1" name="Straight Connector 240"/>
            <p:cNvCxnSpPr>
              <a:stCxn id="234" idx="3"/>
              <a:endCxn id="236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2" name="Straight Connector 241"/>
            <p:cNvCxnSpPr>
              <a:stCxn id="233" idx="0"/>
              <a:endCxn id="234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49" name="TextBox 248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Parallel Back Propagation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73666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1926144" y="1511300"/>
            <a:ext cx="4527701" cy="3620354"/>
            <a:chOff x="1420808" y="1511300"/>
            <a:chExt cx="4527701" cy="3620354"/>
          </a:xfrm>
        </p:grpSpPr>
        <p:grpSp>
          <p:nvGrpSpPr>
            <p:cNvPr id="128" name="Group 127"/>
            <p:cNvGrpSpPr/>
            <p:nvPr/>
          </p:nvGrpSpPr>
          <p:grpSpPr>
            <a:xfrm>
              <a:off x="1420808" y="2118433"/>
              <a:ext cx="985115" cy="847835"/>
              <a:chOff x="1420808" y="2118433"/>
              <a:chExt cx="985115" cy="847835"/>
            </a:xfrm>
          </p:grpSpPr>
          <p:pic>
            <p:nvPicPr>
              <p:cNvPr id="178" name="Picture 17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808" y="2457567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79" name="Picture 17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977" y="2118433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80" name="Picture 17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1889" y="2627134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81" name="Picture 18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242" y="2270833"/>
                <a:ext cx="308681" cy="339134"/>
              </a:xfrm>
              <a:prstGeom prst="rect">
                <a:avLst/>
              </a:prstGeom>
            </p:spPr>
          </p:pic>
          <p:cxnSp>
            <p:nvCxnSpPr>
              <p:cNvPr id="182" name="Straight Connector 181"/>
              <p:cNvCxnSpPr>
                <a:stCxn id="178" idx="3"/>
                <a:endCxn id="181" idx="1"/>
              </p:cNvCxnSpPr>
              <p:nvPr/>
            </p:nvCxnSpPr>
            <p:spPr>
              <a:xfrm flipV="1">
                <a:off x="1729489" y="2440400"/>
                <a:ext cx="36775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3" name="Straight Connector 182"/>
              <p:cNvCxnSpPr>
                <a:stCxn id="179" idx="2"/>
                <a:endCxn id="180" idx="0"/>
              </p:cNvCxnSpPr>
              <p:nvPr/>
            </p:nvCxnSpPr>
            <p:spPr>
              <a:xfrm>
                <a:off x="1870318" y="2457567"/>
                <a:ext cx="165912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4" name="Straight Connector 183"/>
              <p:cNvCxnSpPr>
                <a:stCxn id="178" idx="3"/>
                <a:endCxn id="180" idx="1"/>
              </p:cNvCxnSpPr>
              <p:nvPr/>
            </p:nvCxnSpPr>
            <p:spPr>
              <a:xfrm>
                <a:off x="1729489" y="2627134"/>
                <a:ext cx="152400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5" name="Straight Connector 184"/>
              <p:cNvCxnSpPr>
                <a:stCxn id="180" idx="3"/>
                <a:endCxn id="181" idx="2"/>
              </p:cNvCxnSpPr>
              <p:nvPr/>
            </p:nvCxnSpPr>
            <p:spPr>
              <a:xfrm flipV="1">
                <a:off x="2190570" y="2609967"/>
                <a:ext cx="6101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6" name="Straight Connector 185"/>
              <p:cNvCxnSpPr>
                <a:stCxn id="179" idx="3"/>
                <a:endCxn id="181" idx="0"/>
              </p:cNvCxnSpPr>
              <p:nvPr/>
            </p:nvCxnSpPr>
            <p:spPr>
              <a:xfrm flipV="1">
                <a:off x="2024658" y="2270833"/>
                <a:ext cx="226925" cy="171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7" name="Straight Connector 186"/>
              <p:cNvCxnSpPr>
                <a:stCxn id="178" idx="0"/>
                <a:endCxn id="179" idx="1"/>
              </p:cNvCxnSpPr>
              <p:nvPr/>
            </p:nvCxnSpPr>
            <p:spPr>
              <a:xfrm flipV="1">
                <a:off x="1575149" y="2288000"/>
                <a:ext cx="140828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29" name="Group 128"/>
            <p:cNvGrpSpPr/>
            <p:nvPr/>
          </p:nvGrpSpPr>
          <p:grpSpPr>
            <a:xfrm>
              <a:off x="3978279" y="1511300"/>
              <a:ext cx="985115" cy="847835"/>
              <a:chOff x="1420808" y="2118433"/>
              <a:chExt cx="985115" cy="847835"/>
            </a:xfrm>
          </p:grpSpPr>
          <p:pic>
            <p:nvPicPr>
              <p:cNvPr id="168" name="Picture 16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808" y="2457567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69" name="Picture 16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977" y="2118433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70" name="Picture 16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1889" y="2627134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71" name="Picture 17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242" y="2270833"/>
                <a:ext cx="308681" cy="339134"/>
              </a:xfrm>
              <a:prstGeom prst="rect">
                <a:avLst/>
              </a:prstGeom>
            </p:spPr>
          </p:pic>
          <p:cxnSp>
            <p:nvCxnSpPr>
              <p:cNvPr id="172" name="Straight Connector 171"/>
              <p:cNvCxnSpPr>
                <a:stCxn id="168" idx="3"/>
                <a:endCxn id="171" idx="1"/>
              </p:cNvCxnSpPr>
              <p:nvPr/>
            </p:nvCxnSpPr>
            <p:spPr>
              <a:xfrm flipV="1">
                <a:off x="1729489" y="2440400"/>
                <a:ext cx="36775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3" name="Straight Connector 172"/>
              <p:cNvCxnSpPr>
                <a:stCxn id="169" idx="2"/>
                <a:endCxn id="170" idx="0"/>
              </p:cNvCxnSpPr>
              <p:nvPr/>
            </p:nvCxnSpPr>
            <p:spPr>
              <a:xfrm>
                <a:off x="1870318" y="2457567"/>
                <a:ext cx="165912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4" name="Straight Connector 173"/>
              <p:cNvCxnSpPr>
                <a:stCxn id="168" idx="3"/>
                <a:endCxn id="170" idx="1"/>
              </p:cNvCxnSpPr>
              <p:nvPr/>
            </p:nvCxnSpPr>
            <p:spPr>
              <a:xfrm>
                <a:off x="1729489" y="2627134"/>
                <a:ext cx="152400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5" name="Straight Connector 174"/>
              <p:cNvCxnSpPr>
                <a:stCxn id="170" idx="3"/>
                <a:endCxn id="171" idx="2"/>
              </p:cNvCxnSpPr>
              <p:nvPr/>
            </p:nvCxnSpPr>
            <p:spPr>
              <a:xfrm flipV="1">
                <a:off x="2190570" y="2609967"/>
                <a:ext cx="6101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6" name="Straight Connector 175"/>
              <p:cNvCxnSpPr>
                <a:stCxn id="169" idx="3"/>
                <a:endCxn id="171" idx="0"/>
              </p:cNvCxnSpPr>
              <p:nvPr/>
            </p:nvCxnSpPr>
            <p:spPr>
              <a:xfrm flipV="1">
                <a:off x="2024658" y="2270833"/>
                <a:ext cx="226925" cy="171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7" name="Straight Connector 176"/>
              <p:cNvCxnSpPr>
                <a:stCxn id="168" idx="0"/>
                <a:endCxn id="169" idx="1"/>
              </p:cNvCxnSpPr>
              <p:nvPr/>
            </p:nvCxnSpPr>
            <p:spPr>
              <a:xfrm flipV="1">
                <a:off x="1575149" y="2288000"/>
                <a:ext cx="140828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30" name="Group 129"/>
            <p:cNvGrpSpPr/>
            <p:nvPr/>
          </p:nvGrpSpPr>
          <p:grpSpPr>
            <a:xfrm>
              <a:off x="2329477" y="4283819"/>
              <a:ext cx="985115" cy="847835"/>
              <a:chOff x="1420808" y="2118433"/>
              <a:chExt cx="985115" cy="847835"/>
            </a:xfrm>
          </p:grpSpPr>
          <p:pic>
            <p:nvPicPr>
              <p:cNvPr id="158" name="Picture 15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808" y="2457567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59" name="Picture 1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977" y="2118433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60" name="Picture 15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1889" y="2627134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61" name="Picture 16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242" y="2270833"/>
                <a:ext cx="308681" cy="339134"/>
              </a:xfrm>
              <a:prstGeom prst="rect">
                <a:avLst/>
              </a:prstGeom>
            </p:spPr>
          </p:pic>
          <p:cxnSp>
            <p:nvCxnSpPr>
              <p:cNvPr id="162" name="Straight Connector 161"/>
              <p:cNvCxnSpPr>
                <a:stCxn id="158" idx="3"/>
                <a:endCxn id="161" idx="1"/>
              </p:cNvCxnSpPr>
              <p:nvPr/>
            </p:nvCxnSpPr>
            <p:spPr>
              <a:xfrm flipV="1">
                <a:off x="1729489" y="2440400"/>
                <a:ext cx="36775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63" name="Straight Connector 162"/>
              <p:cNvCxnSpPr>
                <a:stCxn id="159" idx="2"/>
                <a:endCxn id="160" idx="0"/>
              </p:cNvCxnSpPr>
              <p:nvPr/>
            </p:nvCxnSpPr>
            <p:spPr>
              <a:xfrm>
                <a:off x="1870318" y="2457567"/>
                <a:ext cx="165912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64" name="Straight Connector 163"/>
              <p:cNvCxnSpPr>
                <a:stCxn id="158" idx="3"/>
                <a:endCxn id="160" idx="1"/>
              </p:cNvCxnSpPr>
              <p:nvPr/>
            </p:nvCxnSpPr>
            <p:spPr>
              <a:xfrm>
                <a:off x="1729489" y="2627134"/>
                <a:ext cx="152400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65" name="Straight Connector 164"/>
              <p:cNvCxnSpPr>
                <a:stCxn id="160" idx="3"/>
                <a:endCxn id="161" idx="2"/>
              </p:cNvCxnSpPr>
              <p:nvPr/>
            </p:nvCxnSpPr>
            <p:spPr>
              <a:xfrm flipV="1">
                <a:off x="2190570" y="2609967"/>
                <a:ext cx="6101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66" name="Straight Connector 165"/>
              <p:cNvCxnSpPr>
                <a:stCxn id="159" idx="3"/>
                <a:endCxn id="161" idx="0"/>
              </p:cNvCxnSpPr>
              <p:nvPr/>
            </p:nvCxnSpPr>
            <p:spPr>
              <a:xfrm flipV="1">
                <a:off x="2024658" y="2270833"/>
                <a:ext cx="226925" cy="171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67" name="Straight Connector 166"/>
              <p:cNvCxnSpPr>
                <a:stCxn id="158" idx="0"/>
                <a:endCxn id="159" idx="1"/>
              </p:cNvCxnSpPr>
              <p:nvPr/>
            </p:nvCxnSpPr>
            <p:spPr>
              <a:xfrm flipV="1">
                <a:off x="1575149" y="2288000"/>
                <a:ext cx="140828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31" name="Group 130"/>
            <p:cNvGrpSpPr/>
            <p:nvPr/>
          </p:nvGrpSpPr>
          <p:grpSpPr>
            <a:xfrm>
              <a:off x="4963394" y="3622988"/>
              <a:ext cx="985115" cy="847835"/>
              <a:chOff x="1420808" y="2118433"/>
              <a:chExt cx="985115" cy="847835"/>
            </a:xfrm>
          </p:grpSpPr>
          <p:pic>
            <p:nvPicPr>
              <p:cNvPr id="148" name="Picture 1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808" y="2457567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49" name="Picture 14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977" y="2118433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50" name="Picture 14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1889" y="2627134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51" name="Picture 15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242" y="2270833"/>
                <a:ext cx="308681" cy="339134"/>
              </a:xfrm>
              <a:prstGeom prst="rect">
                <a:avLst/>
              </a:prstGeom>
            </p:spPr>
          </p:pic>
          <p:cxnSp>
            <p:nvCxnSpPr>
              <p:cNvPr id="152" name="Straight Connector 151"/>
              <p:cNvCxnSpPr>
                <a:stCxn id="148" idx="3"/>
                <a:endCxn id="151" idx="1"/>
              </p:cNvCxnSpPr>
              <p:nvPr/>
            </p:nvCxnSpPr>
            <p:spPr>
              <a:xfrm flipV="1">
                <a:off x="1729489" y="2440400"/>
                <a:ext cx="36775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53" name="Straight Connector 152"/>
              <p:cNvCxnSpPr>
                <a:stCxn id="149" idx="2"/>
                <a:endCxn id="150" idx="0"/>
              </p:cNvCxnSpPr>
              <p:nvPr/>
            </p:nvCxnSpPr>
            <p:spPr>
              <a:xfrm>
                <a:off x="1870318" y="2457567"/>
                <a:ext cx="165912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54" name="Straight Connector 153"/>
              <p:cNvCxnSpPr>
                <a:stCxn id="148" idx="3"/>
                <a:endCxn id="150" idx="1"/>
              </p:cNvCxnSpPr>
              <p:nvPr/>
            </p:nvCxnSpPr>
            <p:spPr>
              <a:xfrm>
                <a:off x="1729489" y="2627134"/>
                <a:ext cx="152400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55" name="Straight Connector 154"/>
              <p:cNvCxnSpPr>
                <a:stCxn id="150" idx="3"/>
                <a:endCxn id="151" idx="2"/>
              </p:cNvCxnSpPr>
              <p:nvPr/>
            </p:nvCxnSpPr>
            <p:spPr>
              <a:xfrm flipV="1">
                <a:off x="2190570" y="2609967"/>
                <a:ext cx="6101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56" name="Straight Connector 155"/>
              <p:cNvCxnSpPr>
                <a:stCxn id="149" idx="3"/>
                <a:endCxn id="151" idx="0"/>
              </p:cNvCxnSpPr>
              <p:nvPr/>
            </p:nvCxnSpPr>
            <p:spPr>
              <a:xfrm flipV="1">
                <a:off x="2024658" y="2270833"/>
                <a:ext cx="226925" cy="171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57" name="Straight Connector 156"/>
              <p:cNvCxnSpPr>
                <a:stCxn id="148" idx="0"/>
                <a:endCxn id="149" idx="1"/>
              </p:cNvCxnSpPr>
              <p:nvPr/>
            </p:nvCxnSpPr>
            <p:spPr>
              <a:xfrm flipV="1">
                <a:off x="1575149" y="2288000"/>
                <a:ext cx="140828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32" name="Group 131"/>
            <p:cNvGrpSpPr/>
            <p:nvPr/>
          </p:nvGrpSpPr>
          <p:grpSpPr>
            <a:xfrm>
              <a:off x="3099239" y="2609967"/>
              <a:ext cx="1328550" cy="1334988"/>
              <a:chOff x="1420808" y="2118433"/>
              <a:chExt cx="985115" cy="847835"/>
            </a:xfrm>
          </p:grpSpPr>
          <p:pic>
            <p:nvPicPr>
              <p:cNvPr id="138" name="Picture 13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808" y="2457567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39" name="Picture 13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977" y="2118433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40" name="Picture 13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1889" y="2627134"/>
                <a:ext cx="308681" cy="339134"/>
              </a:xfrm>
              <a:prstGeom prst="rect">
                <a:avLst/>
              </a:prstGeom>
            </p:spPr>
          </p:pic>
          <p:pic>
            <p:nvPicPr>
              <p:cNvPr id="141" name="Picture 1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242" y="2270833"/>
                <a:ext cx="308681" cy="339134"/>
              </a:xfrm>
              <a:prstGeom prst="rect">
                <a:avLst/>
              </a:prstGeom>
            </p:spPr>
          </p:pic>
          <p:cxnSp>
            <p:nvCxnSpPr>
              <p:cNvPr id="142" name="Straight Connector 141"/>
              <p:cNvCxnSpPr>
                <a:stCxn id="138" idx="3"/>
                <a:endCxn id="141" idx="1"/>
              </p:cNvCxnSpPr>
              <p:nvPr/>
            </p:nvCxnSpPr>
            <p:spPr>
              <a:xfrm flipV="1">
                <a:off x="1729489" y="2440400"/>
                <a:ext cx="36775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43" name="Straight Connector 142"/>
              <p:cNvCxnSpPr>
                <a:stCxn id="139" idx="2"/>
                <a:endCxn id="140" idx="0"/>
              </p:cNvCxnSpPr>
              <p:nvPr/>
            </p:nvCxnSpPr>
            <p:spPr>
              <a:xfrm>
                <a:off x="1870318" y="2457567"/>
                <a:ext cx="165912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44" name="Straight Connector 143"/>
              <p:cNvCxnSpPr>
                <a:stCxn id="138" idx="3"/>
                <a:endCxn id="140" idx="1"/>
              </p:cNvCxnSpPr>
              <p:nvPr/>
            </p:nvCxnSpPr>
            <p:spPr>
              <a:xfrm>
                <a:off x="1729489" y="2627134"/>
                <a:ext cx="152400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45" name="Straight Connector 144"/>
              <p:cNvCxnSpPr>
                <a:stCxn id="140" idx="3"/>
                <a:endCxn id="141" idx="2"/>
              </p:cNvCxnSpPr>
              <p:nvPr/>
            </p:nvCxnSpPr>
            <p:spPr>
              <a:xfrm flipV="1">
                <a:off x="2190570" y="2609967"/>
                <a:ext cx="61013" cy="18673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46" name="Straight Connector 145"/>
              <p:cNvCxnSpPr>
                <a:stCxn id="139" idx="3"/>
                <a:endCxn id="141" idx="0"/>
              </p:cNvCxnSpPr>
              <p:nvPr/>
            </p:nvCxnSpPr>
            <p:spPr>
              <a:xfrm flipV="1">
                <a:off x="2024658" y="2270833"/>
                <a:ext cx="226925" cy="171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47" name="Straight Connector 146"/>
              <p:cNvCxnSpPr>
                <a:stCxn id="138" idx="0"/>
                <a:endCxn id="139" idx="1"/>
              </p:cNvCxnSpPr>
              <p:nvPr/>
            </p:nvCxnSpPr>
            <p:spPr>
              <a:xfrm flipV="1">
                <a:off x="1575149" y="2288000"/>
                <a:ext cx="140828" cy="169567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33" name="Left Arrow 132"/>
            <p:cNvSpPr/>
            <p:nvPr/>
          </p:nvSpPr>
          <p:spPr>
            <a:xfrm rot="7651528">
              <a:off x="3897205" y="2379565"/>
              <a:ext cx="643726" cy="333942"/>
            </a:xfrm>
            <a:prstGeom prst="leftArrow">
              <a:avLst>
                <a:gd name="adj1" fmla="val 40844"/>
                <a:gd name="adj2" fmla="val 53036"/>
              </a:avLst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Left Arrow 133"/>
            <p:cNvSpPr/>
            <p:nvPr/>
          </p:nvSpPr>
          <p:spPr>
            <a:xfrm rot="7651528" flipH="1">
              <a:off x="2908437" y="3903571"/>
              <a:ext cx="723989" cy="314814"/>
            </a:xfrm>
            <a:prstGeom prst="leftArrow">
              <a:avLst>
                <a:gd name="adj1" fmla="val 40844"/>
                <a:gd name="adj2" fmla="val 53036"/>
              </a:avLst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Left Arrow 134"/>
            <p:cNvSpPr/>
            <p:nvPr/>
          </p:nvSpPr>
          <p:spPr>
            <a:xfrm rot="1515718" flipH="1">
              <a:off x="4356028" y="3550390"/>
              <a:ext cx="723989" cy="314814"/>
            </a:xfrm>
            <a:prstGeom prst="leftArrow">
              <a:avLst>
                <a:gd name="adj1" fmla="val 40844"/>
                <a:gd name="adj2" fmla="val 53036"/>
              </a:avLst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Left Arrow 135"/>
            <p:cNvSpPr/>
            <p:nvPr/>
          </p:nvSpPr>
          <p:spPr>
            <a:xfrm rot="12180419" flipH="1">
              <a:off x="2473527" y="2590244"/>
              <a:ext cx="746341" cy="331269"/>
            </a:xfrm>
            <a:prstGeom prst="leftArrow">
              <a:avLst>
                <a:gd name="adj1" fmla="val 40844"/>
                <a:gd name="adj2" fmla="val 53036"/>
              </a:avLst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515534" y="4012505"/>
              <a:ext cx="1454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rPr>
                <a:t>Parameter server</a:t>
              </a: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Parallel Back Propagation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3718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59336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88" name="Group 187"/>
          <p:cNvGrpSpPr/>
          <p:nvPr/>
        </p:nvGrpSpPr>
        <p:grpSpPr>
          <a:xfrm>
            <a:off x="1926144" y="2118433"/>
            <a:ext cx="985115" cy="847835"/>
            <a:chOff x="1420808" y="2118433"/>
            <a:chExt cx="985115" cy="847835"/>
          </a:xfrm>
        </p:grpSpPr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190" name="Picture 18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191" name="Picture 19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192" name="Picture 19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193" name="Straight Connector 192"/>
            <p:cNvCxnSpPr>
              <a:stCxn id="189" idx="3"/>
              <a:endCxn id="192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4" name="Straight Connector 193"/>
            <p:cNvCxnSpPr>
              <a:stCxn id="190" idx="2"/>
              <a:endCxn id="191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5" name="Straight Connector 194"/>
            <p:cNvCxnSpPr>
              <a:stCxn id="189" idx="3"/>
              <a:endCxn id="191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6" name="Straight Connector 195"/>
            <p:cNvCxnSpPr>
              <a:stCxn id="191" idx="3"/>
              <a:endCxn id="192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7" name="Straight Connector 196"/>
            <p:cNvCxnSpPr>
              <a:stCxn id="190" idx="3"/>
              <a:endCxn id="192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8" name="Straight Connector 197"/>
            <p:cNvCxnSpPr>
              <a:stCxn id="189" idx="0"/>
              <a:endCxn id="190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99" name="Group 198"/>
          <p:cNvGrpSpPr/>
          <p:nvPr/>
        </p:nvGrpSpPr>
        <p:grpSpPr>
          <a:xfrm>
            <a:off x="4483615" y="1511300"/>
            <a:ext cx="985115" cy="847835"/>
            <a:chOff x="1420808" y="2118433"/>
            <a:chExt cx="985115" cy="847835"/>
          </a:xfrm>
        </p:grpSpPr>
        <p:pic>
          <p:nvPicPr>
            <p:cNvPr id="200" name="Picture 19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201" name="Picture 20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202" name="Picture 20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203" name="Picture 20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204" name="Straight Connector 203"/>
            <p:cNvCxnSpPr>
              <a:stCxn id="200" idx="3"/>
              <a:endCxn id="203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5" name="Straight Connector 204"/>
            <p:cNvCxnSpPr>
              <a:stCxn id="201" idx="2"/>
              <a:endCxn id="202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6" name="Straight Connector 205"/>
            <p:cNvCxnSpPr>
              <a:stCxn id="200" idx="3"/>
              <a:endCxn id="202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7" name="Straight Connector 206"/>
            <p:cNvCxnSpPr>
              <a:stCxn id="202" idx="3"/>
              <a:endCxn id="203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8" name="Straight Connector 207"/>
            <p:cNvCxnSpPr>
              <a:stCxn id="201" idx="3"/>
              <a:endCxn id="203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9" name="Straight Connector 208"/>
            <p:cNvCxnSpPr>
              <a:stCxn id="200" idx="0"/>
              <a:endCxn id="201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10" name="Group 209"/>
          <p:cNvGrpSpPr/>
          <p:nvPr/>
        </p:nvGrpSpPr>
        <p:grpSpPr>
          <a:xfrm>
            <a:off x="2834813" y="4283819"/>
            <a:ext cx="985115" cy="847835"/>
            <a:chOff x="1420808" y="2118433"/>
            <a:chExt cx="985115" cy="847835"/>
          </a:xfrm>
        </p:grpSpPr>
        <p:pic>
          <p:nvPicPr>
            <p:cNvPr id="211" name="Picture 2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212" name="Picture 2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213" name="Picture 2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214" name="Picture 2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215" name="Straight Connector 214"/>
            <p:cNvCxnSpPr>
              <a:stCxn id="211" idx="3"/>
              <a:endCxn id="214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6" name="Straight Connector 215"/>
            <p:cNvCxnSpPr>
              <a:stCxn id="212" idx="2"/>
              <a:endCxn id="213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7" name="Straight Connector 216"/>
            <p:cNvCxnSpPr>
              <a:stCxn id="211" idx="3"/>
              <a:endCxn id="213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8" name="Straight Connector 217"/>
            <p:cNvCxnSpPr>
              <a:stCxn id="213" idx="3"/>
              <a:endCxn id="214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9" name="Straight Connector 218"/>
            <p:cNvCxnSpPr>
              <a:stCxn id="212" idx="3"/>
              <a:endCxn id="214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0" name="Straight Connector 219"/>
            <p:cNvCxnSpPr>
              <a:stCxn id="211" idx="0"/>
              <a:endCxn id="212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21" name="Group 220"/>
          <p:cNvGrpSpPr/>
          <p:nvPr/>
        </p:nvGrpSpPr>
        <p:grpSpPr>
          <a:xfrm>
            <a:off x="5468730" y="3622988"/>
            <a:ext cx="985115" cy="847835"/>
            <a:chOff x="1420808" y="2118433"/>
            <a:chExt cx="985115" cy="847835"/>
          </a:xfrm>
        </p:grpSpPr>
        <p:pic>
          <p:nvPicPr>
            <p:cNvPr id="222" name="Picture 2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223" name="Picture 2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224" name="Picture 2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225" name="Picture 2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226" name="Straight Connector 225"/>
            <p:cNvCxnSpPr>
              <a:stCxn id="222" idx="3"/>
              <a:endCxn id="225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7" name="Straight Connector 226"/>
            <p:cNvCxnSpPr>
              <a:stCxn id="223" idx="2"/>
              <a:endCxn id="224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8" name="Straight Connector 227"/>
            <p:cNvCxnSpPr>
              <a:stCxn id="222" idx="3"/>
              <a:endCxn id="224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9" name="Straight Connector 228"/>
            <p:cNvCxnSpPr>
              <a:stCxn id="224" idx="3"/>
              <a:endCxn id="225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0" name="Straight Connector 229"/>
            <p:cNvCxnSpPr>
              <a:stCxn id="223" idx="3"/>
              <a:endCxn id="225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1" name="Straight Connector 230"/>
            <p:cNvCxnSpPr>
              <a:stCxn id="222" idx="0"/>
              <a:endCxn id="223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32" name="Group 231"/>
          <p:cNvGrpSpPr/>
          <p:nvPr/>
        </p:nvGrpSpPr>
        <p:grpSpPr>
          <a:xfrm>
            <a:off x="3604575" y="2609967"/>
            <a:ext cx="1328550" cy="1334988"/>
            <a:chOff x="1420808" y="2118433"/>
            <a:chExt cx="985115" cy="847835"/>
          </a:xfrm>
        </p:grpSpPr>
        <p:pic>
          <p:nvPicPr>
            <p:cNvPr id="233" name="Picture 2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808" y="2457567"/>
              <a:ext cx="308681" cy="339134"/>
            </a:xfrm>
            <a:prstGeom prst="rect">
              <a:avLst/>
            </a:prstGeom>
          </p:spPr>
        </p:pic>
        <p:pic>
          <p:nvPicPr>
            <p:cNvPr id="234" name="Picture 2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977" y="2118433"/>
              <a:ext cx="308681" cy="339134"/>
            </a:xfrm>
            <a:prstGeom prst="rect">
              <a:avLst/>
            </a:prstGeom>
          </p:spPr>
        </p:pic>
        <p:pic>
          <p:nvPicPr>
            <p:cNvPr id="235" name="Picture 2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889" y="2627134"/>
              <a:ext cx="308681" cy="339134"/>
            </a:xfrm>
            <a:prstGeom prst="rect">
              <a:avLst/>
            </a:prstGeom>
          </p:spPr>
        </p:pic>
        <p:pic>
          <p:nvPicPr>
            <p:cNvPr id="236" name="Picture 2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242" y="2270833"/>
              <a:ext cx="308681" cy="339134"/>
            </a:xfrm>
            <a:prstGeom prst="rect">
              <a:avLst/>
            </a:prstGeom>
          </p:spPr>
        </p:pic>
        <p:cxnSp>
          <p:nvCxnSpPr>
            <p:cNvPr id="237" name="Straight Connector 236"/>
            <p:cNvCxnSpPr>
              <a:stCxn id="233" idx="3"/>
              <a:endCxn id="236" idx="1"/>
            </p:cNvCxnSpPr>
            <p:nvPr/>
          </p:nvCxnSpPr>
          <p:spPr>
            <a:xfrm flipV="1">
              <a:off x="1729489" y="2440400"/>
              <a:ext cx="36775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8" name="Straight Connector 237"/>
            <p:cNvCxnSpPr>
              <a:stCxn id="234" idx="2"/>
              <a:endCxn id="235" idx="0"/>
            </p:cNvCxnSpPr>
            <p:nvPr/>
          </p:nvCxnSpPr>
          <p:spPr>
            <a:xfrm>
              <a:off x="1870318" y="2457567"/>
              <a:ext cx="165912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9" name="Straight Connector 238"/>
            <p:cNvCxnSpPr>
              <a:stCxn id="233" idx="3"/>
              <a:endCxn id="235" idx="1"/>
            </p:cNvCxnSpPr>
            <p:nvPr/>
          </p:nvCxnSpPr>
          <p:spPr>
            <a:xfrm>
              <a:off x="1729489" y="2627134"/>
              <a:ext cx="152400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0" name="Straight Connector 239"/>
            <p:cNvCxnSpPr>
              <a:stCxn id="235" idx="3"/>
              <a:endCxn id="236" idx="2"/>
            </p:cNvCxnSpPr>
            <p:nvPr/>
          </p:nvCxnSpPr>
          <p:spPr>
            <a:xfrm flipV="1">
              <a:off x="2190570" y="2609967"/>
              <a:ext cx="61013" cy="186734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1" name="Straight Connector 240"/>
            <p:cNvCxnSpPr>
              <a:stCxn id="234" idx="3"/>
              <a:endCxn id="236" idx="0"/>
            </p:cNvCxnSpPr>
            <p:nvPr/>
          </p:nvCxnSpPr>
          <p:spPr>
            <a:xfrm flipV="1">
              <a:off x="2024658" y="2270833"/>
              <a:ext cx="226925" cy="171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2" name="Straight Connector 241"/>
            <p:cNvCxnSpPr>
              <a:stCxn id="233" idx="0"/>
              <a:endCxn id="234" idx="1"/>
            </p:cNvCxnSpPr>
            <p:nvPr/>
          </p:nvCxnSpPr>
          <p:spPr>
            <a:xfrm flipV="1">
              <a:off x="1575149" y="2288000"/>
              <a:ext cx="140828" cy="169567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43" name="Left Arrow 242"/>
          <p:cNvSpPr/>
          <p:nvPr/>
        </p:nvSpPr>
        <p:spPr>
          <a:xfrm rot="7651528" flipH="1">
            <a:off x="4365710" y="2374278"/>
            <a:ext cx="590129" cy="333942"/>
          </a:xfrm>
          <a:prstGeom prst="leftArrow">
            <a:avLst>
              <a:gd name="adj1" fmla="val 40844"/>
              <a:gd name="adj2" fmla="val 53036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4" name="Left Arrow 243"/>
          <p:cNvSpPr/>
          <p:nvPr/>
        </p:nvSpPr>
        <p:spPr>
          <a:xfrm rot="7651528">
            <a:off x="3511887" y="3813931"/>
            <a:ext cx="635462" cy="314814"/>
          </a:xfrm>
          <a:prstGeom prst="leftArrow">
            <a:avLst>
              <a:gd name="adj1" fmla="val 40844"/>
              <a:gd name="adj2" fmla="val 53036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5" name="Left Arrow 244"/>
          <p:cNvSpPr/>
          <p:nvPr/>
        </p:nvSpPr>
        <p:spPr>
          <a:xfrm rot="1515718">
            <a:off x="4727611" y="3520551"/>
            <a:ext cx="742851" cy="314814"/>
          </a:xfrm>
          <a:prstGeom prst="leftArrow">
            <a:avLst>
              <a:gd name="adj1" fmla="val 40844"/>
              <a:gd name="adj2" fmla="val 53036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6" name="Left Arrow 245"/>
          <p:cNvSpPr/>
          <p:nvPr/>
        </p:nvSpPr>
        <p:spPr>
          <a:xfrm rot="12180419">
            <a:off x="2918722" y="2631066"/>
            <a:ext cx="731203" cy="331269"/>
          </a:xfrm>
          <a:prstGeom prst="leftArrow">
            <a:avLst>
              <a:gd name="adj1" fmla="val 40844"/>
              <a:gd name="adj2" fmla="val 53036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4020870" y="4012505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Parameter server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8" name="Multiply 247"/>
          <p:cNvSpPr/>
          <p:nvPr/>
        </p:nvSpPr>
        <p:spPr>
          <a:xfrm>
            <a:off x="2833342" y="4131689"/>
            <a:ext cx="1061879" cy="1041246"/>
          </a:xfrm>
          <a:prstGeom prst="mathMultiply">
            <a:avLst>
              <a:gd name="adj1" fmla="val 10545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Parallel Back Propagation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1815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65" y="1016281"/>
            <a:ext cx="8229600" cy="4570412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2000" b="0" dirty="0" smtClean="0">
                <a:solidFill>
                  <a:srgbClr val="FFFFFF"/>
                </a:solidFill>
              </a:rPr>
              <a:t>What features can we learn if we train a massive model on a massive amount of data.  Can we learn a “grandmother cell”?</a:t>
            </a:r>
          </a:p>
          <a:p>
            <a:pPr>
              <a:spcBef>
                <a:spcPts val="600"/>
              </a:spcBef>
            </a:pPr>
            <a:r>
              <a:rPr lang="en-US" sz="2000" b="0" dirty="0" smtClean="0">
                <a:solidFill>
                  <a:srgbClr val="FFFFFF"/>
                </a:solidFill>
              </a:rPr>
              <a:t>Train on 10 million images (YouTube)</a:t>
            </a:r>
          </a:p>
          <a:p>
            <a:pPr>
              <a:spcBef>
                <a:spcPts val="600"/>
              </a:spcBef>
            </a:pPr>
            <a:r>
              <a:rPr lang="en-US" sz="2000" b="0" dirty="0" smtClean="0">
                <a:solidFill>
                  <a:srgbClr val="FFFFFF"/>
                </a:solidFill>
              </a:rPr>
              <a:t>1000 machines (16,000 cores) for 1 week. </a:t>
            </a:r>
          </a:p>
          <a:p>
            <a:pPr>
              <a:spcBef>
                <a:spcPts val="600"/>
              </a:spcBef>
            </a:pPr>
            <a:r>
              <a:rPr lang="en-US" sz="2000" b="0" dirty="0" smtClean="0">
                <a:solidFill>
                  <a:srgbClr val="FFFFFF"/>
                </a:solidFill>
              </a:rPr>
              <a:t>1.15 billion parameters</a:t>
            </a:r>
          </a:p>
          <a:p>
            <a:pPr>
              <a:spcBef>
                <a:spcPts val="600"/>
              </a:spcBef>
            </a:pPr>
            <a:r>
              <a:rPr lang="en-US" sz="2000" b="0" dirty="0" smtClean="0">
                <a:solidFill>
                  <a:srgbClr val="FFFFFF"/>
                </a:solidFill>
              </a:rPr>
              <a:t>Test on novel images</a:t>
            </a:r>
            <a:endParaRPr lang="en-US" sz="2000" b="0" dirty="0">
              <a:solidFill>
                <a:srgbClr val="FFFFFF"/>
              </a:solidFill>
            </a:endParaRPr>
          </a:p>
        </p:txBody>
      </p:sp>
      <p:pic>
        <p:nvPicPr>
          <p:cNvPr id="2672642" name="Picture 2" descr="C:\Users\ang\Desktop\Nona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285" y="3393993"/>
            <a:ext cx="3463446" cy="2880375"/>
          </a:xfrm>
          <a:prstGeom prst="rect">
            <a:avLst/>
          </a:prstGeom>
          <a:noFill/>
        </p:spPr>
      </p:pic>
      <p:pic>
        <p:nvPicPr>
          <p:cNvPr id="2672643" name="Picture 3" descr="C:\Users\ang\Desktop\Noname.png"/>
          <p:cNvPicPr>
            <a:picLocks noChangeAspect="1" noChangeArrowheads="1"/>
          </p:cNvPicPr>
          <p:nvPr/>
        </p:nvPicPr>
        <p:blipFill>
          <a:blip r:embed="rId3" cstate="print"/>
          <a:srcRect r="40164" b="43821"/>
          <a:stretch>
            <a:fillRect/>
          </a:stretch>
        </p:blipFill>
        <p:spPr bwMode="auto">
          <a:xfrm>
            <a:off x="4687215" y="3355587"/>
            <a:ext cx="3945758" cy="29187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15550" y="6309375"/>
            <a:ext cx="707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Training set (YouTube)                           Test set (FITW + ImageNet)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Training Procedure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19049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4984" y="1479412"/>
            <a:ext cx="6620825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Dataset: 10 million 200x200 unlabeled images </a:t>
            </a:r>
            <a:r>
              <a:rPr lang="en-US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from YouTube/Web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srgbClr val="FFFFFF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Train on 2000 machines</a:t>
            </a:r>
            <a:r>
              <a:rPr lang="en-US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(16000 cores) for 1 week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1.15 billion parameters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100x larger than previously reported 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Small compared to visual 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cortex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Human brain is estimated to have 100 trillion synapses.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-    Off by an order of 100,000</a:t>
            </a:r>
            <a:endParaRPr lang="en-US" dirty="0" smtClean="0">
              <a:solidFill>
                <a:srgbClr val="FFFFFF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Oval 48"/>
          <p:cNvSpPr>
            <a:spLocks noChangeArrowheads="1"/>
          </p:cNvSpPr>
          <p:nvPr/>
        </p:nvSpPr>
        <p:spPr bwMode="auto">
          <a:xfrm>
            <a:off x="8337507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620844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685297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685297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flipV="1">
            <a:off x="6852972" y="28354589"/>
            <a:ext cx="6572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V="1">
            <a:off x="7499084" y="28354589"/>
            <a:ext cx="11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7510197" y="28354589"/>
            <a:ext cx="6350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 flipV="1">
            <a:off x="7499084" y="28354589"/>
            <a:ext cx="646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8145197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 flipV="1">
            <a:off x="878972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flipV="1">
            <a:off x="9435834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9435834" y="28354589"/>
            <a:ext cx="5461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V="1">
            <a:off x="6630152" y="26404608"/>
            <a:ext cx="6572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7287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7922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V="1">
            <a:off x="8566902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8566902" y="26404608"/>
            <a:ext cx="646112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3"/>
          <p:cNvSpPr>
            <a:spLocks noChangeArrowheads="1"/>
          </p:cNvSpPr>
          <p:nvPr/>
        </p:nvSpPr>
        <p:spPr bwMode="auto">
          <a:xfrm>
            <a:off x="7079414" y="25977570"/>
            <a:ext cx="458788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Oval 24"/>
          <p:cNvSpPr>
            <a:spLocks noChangeArrowheads="1"/>
          </p:cNvSpPr>
          <p:nvPr/>
        </p:nvSpPr>
        <p:spPr bwMode="auto">
          <a:xfrm>
            <a:off x="7188952" y="26087108"/>
            <a:ext cx="458787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735052" y="25977570"/>
            <a:ext cx="460375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4" name="Oval 24"/>
          <p:cNvSpPr>
            <a:spLocks noChangeArrowheads="1"/>
          </p:cNvSpPr>
          <p:nvPr/>
        </p:nvSpPr>
        <p:spPr bwMode="auto">
          <a:xfrm>
            <a:off x="7844589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Oval 24"/>
          <p:cNvSpPr>
            <a:spLocks noChangeArrowheads="1"/>
          </p:cNvSpPr>
          <p:nvPr/>
        </p:nvSpPr>
        <p:spPr bwMode="auto">
          <a:xfrm>
            <a:off x="8446252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6645009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5989372" y="291324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795787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9" name="Oval 27"/>
          <p:cNvSpPr>
            <a:spLocks noChangeArrowheads="1"/>
          </p:cNvSpPr>
          <p:nvPr/>
        </p:nvSpPr>
        <p:spPr bwMode="auto">
          <a:xfrm>
            <a:off x="7302234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0" name="Oval 27"/>
          <p:cNvSpPr>
            <a:spLocks noChangeArrowheads="1"/>
          </p:cNvSpPr>
          <p:nvPr/>
        </p:nvSpPr>
        <p:spPr bwMode="auto">
          <a:xfrm>
            <a:off x="9216759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1" name="Oval 27"/>
          <p:cNvSpPr>
            <a:spLocks noChangeArrowheads="1"/>
          </p:cNvSpPr>
          <p:nvPr/>
        </p:nvSpPr>
        <p:spPr bwMode="auto">
          <a:xfrm>
            <a:off x="8559534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2" name="Oval 28" descr="Large grid"/>
          <p:cNvSpPr>
            <a:spLocks noChangeArrowheads="1"/>
          </p:cNvSpPr>
          <p:nvPr/>
        </p:nvSpPr>
        <p:spPr bwMode="auto">
          <a:xfrm>
            <a:off x="7079296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3" name="Oval 30" descr="Large grid"/>
          <p:cNvSpPr>
            <a:spLocks noChangeArrowheads="1"/>
          </p:cNvSpPr>
          <p:nvPr/>
        </p:nvSpPr>
        <p:spPr bwMode="auto">
          <a:xfrm>
            <a:off x="7180727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4" name="Oval 31" descr="Large grid"/>
          <p:cNvSpPr>
            <a:spLocks noChangeArrowheads="1"/>
          </p:cNvSpPr>
          <p:nvPr/>
        </p:nvSpPr>
        <p:spPr bwMode="auto">
          <a:xfrm>
            <a:off x="7291277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5" name="Oval 40" descr="20%"/>
          <p:cNvSpPr>
            <a:spLocks noChangeArrowheads="1"/>
          </p:cNvSpPr>
          <p:nvPr/>
        </p:nvSpPr>
        <p:spPr bwMode="auto">
          <a:xfrm>
            <a:off x="8391071" y="27727891"/>
            <a:ext cx="459520" cy="459459"/>
          </a:xfrm>
          <a:prstGeom prst="ellipse">
            <a:avLst/>
          </a:prstGeom>
          <a:pattFill prst="pct20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" name="Oval 41" descr="20%"/>
          <p:cNvSpPr>
            <a:spLocks noChangeArrowheads="1"/>
          </p:cNvSpPr>
          <p:nvPr/>
        </p:nvSpPr>
        <p:spPr bwMode="auto">
          <a:xfrm>
            <a:off x="8501622" y="27852601"/>
            <a:ext cx="459520" cy="459459"/>
          </a:xfrm>
          <a:prstGeom prst="ellipse">
            <a:avLst/>
          </a:prstGeom>
          <a:pattFill prst="pct20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Oval 27"/>
          <p:cNvSpPr>
            <a:spLocks noChangeArrowheads="1"/>
          </p:cNvSpPr>
          <p:nvPr/>
        </p:nvSpPr>
        <p:spPr bwMode="auto">
          <a:xfrm>
            <a:off x="981842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>
            <a:off x="7790614" y="27399970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77"/>
          <p:cNvSpPr txBox="1">
            <a:spLocks noChangeArrowheads="1"/>
          </p:cNvSpPr>
          <p:nvPr/>
        </p:nvSpPr>
        <p:spPr bwMode="auto">
          <a:xfrm>
            <a:off x="7881587" y="26878679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Pooling Size = </a:t>
            </a:r>
            <a:r>
              <a:rPr lang="en-US" sz="3000" b="1" dirty="0" smtClean="0">
                <a:solidFill>
                  <a:srgbClr val="FFFFFF"/>
                </a:solidFill>
              </a:rPr>
              <a:t>5</a:t>
            </a:r>
            <a:endParaRPr lang="en-US" sz="3000" b="1" dirty="0">
              <a:solidFill>
                <a:srgbClr val="FFFFFF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10018960" y="27672778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81"/>
          <p:cNvSpPr txBox="1">
            <a:spLocks noChangeArrowheads="1"/>
          </p:cNvSpPr>
          <p:nvPr/>
        </p:nvSpPr>
        <p:spPr bwMode="auto">
          <a:xfrm>
            <a:off x="10845804" y="27421953"/>
            <a:ext cx="32298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Number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o</a:t>
            </a:r>
            <a:r>
              <a:rPr lang="en-US" sz="3000" b="1" dirty="0" smtClean="0">
                <a:solidFill>
                  <a:srgbClr val="FFFFFF"/>
                </a:solidFill>
              </a:rPr>
              <a:t>f maps </a:t>
            </a:r>
            <a:r>
              <a:rPr lang="en-US" sz="3000" b="1" dirty="0">
                <a:solidFill>
                  <a:srgbClr val="FFFFFF"/>
                </a:solidFill>
              </a:rPr>
              <a:t>= </a:t>
            </a:r>
            <a:r>
              <a:rPr lang="en-US" sz="3000" b="1" dirty="0" smtClean="0">
                <a:solidFill>
                  <a:srgbClr val="FFFFFF"/>
                </a:solidFill>
              </a:rPr>
              <a:t>8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52" name="Oval 48"/>
          <p:cNvSpPr>
            <a:spLocks noChangeArrowheads="1"/>
          </p:cNvSpPr>
          <p:nvPr/>
        </p:nvSpPr>
        <p:spPr bwMode="auto">
          <a:xfrm>
            <a:off x="7079296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3" name="Oval 49"/>
          <p:cNvSpPr>
            <a:spLocks noChangeArrowheads="1"/>
          </p:cNvSpPr>
          <p:nvPr/>
        </p:nvSpPr>
        <p:spPr bwMode="auto">
          <a:xfrm>
            <a:off x="718870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4" name="Oval 50"/>
          <p:cNvSpPr>
            <a:spLocks noChangeArrowheads="1"/>
          </p:cNvSpPr>
          <p:nvPr/>
        </p:nvSpPr>
        <p:spPr bwMode="auto">
          <a:xfrm>
            <a:off x="7298115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5" name="Oval 48"/>
          <p:cNvSpPr>
            <a:spLocks noChangeArrowheads="1"/>
          </p:cNvSpPr>
          <p:nvPr/>
        </p:nvSpPr>
        <p:spPr bwMode="auto">
          <a:xfrm>
            <a:off x="7735754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" name="Oval 49"/>
          <p:cNvSpPr>
            <a:spLocks noChangeArrowheads="1"/>
          </p:cNvSpPr>
          <p:nvPr/>
        </p:nvSpPr>
        <p:spPr bwMode="auto">
          <a:xfrm>
            <a:off x="7845163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Oval 50"/>
          <p:cNvSpPr>
            <a:spLocks noChangeArrowheads="1"/>
          </p:cNvSpPr>
          <p:nvPr/>
        </p:nvSpPr>
        <p:spPr bwMode="auto">
          <a:xfrm>
            <a:off x="7954573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Oval 49"/>
          <p:cNvSpPr>
            <a:spLocks noChangeArrowheads="1"/>
          </p:cNvSpPr>
          <p:nvPr/>
        </p:nvSpPr>
        <p:spPr bwMode="auto">
          <a:xfrm>
            <a:off x="844691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9" name="Oval 50"/>
          <p:cNvSpPr>
            <a:spLocks noChangeArrowheads="1"/>
          </p:cNvSpPr>
          <p:nvPr/>
        </p:nvSpPr>
        <p:spPr bwMode="auto">
          <a:xfrm>
            <a:off x="8556326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" name="Oval 28" descr="Large grid"/>
          <p:cNvSpPr>
            <a:spLocks noChangeArrowheads="1"/>
          </p:cNvSpPr>
          <p:nvPr/>
        </p:nvSpPr>
        <p:spPr bwMode="auto">
          <a:xfrm>
            <a:off x="8392211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" name="Oval 30" descr="Large grid"/>
          <p:cNvSpPr>
            <a:spLocks noChangeArrowheads="1"/>
          </p:cNvSpPr>
          <p:nvPr/>
        </p:nvSpPr>
        <p:spPr bwMode="auto">
          <a:xfrm>
            <a:off x="8493642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Oval 31" descr="Large grid"/>
          <p:cNvSpPr>
            <a:spLocks noChangeArrowheads="1"/>
          </p:cNvSpPr>
          <p:nvPr/>
        </p:nvSpPr>
        <p:spPr bwMode="auto">
          <a:xfrm>
            <a:off x="8604193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3" name="Oval 36" descr="Wide downward diagonal"/>
          <p:cNvSpPr>
            <a:spLocks noChangeArrowheads="1"/>
          </p:cNvSpPr>
          <p:nvPr/>
        </p:nvSpPr>
        <p:spPr bwMode="auto">
          <a:xfrm>
            <a:off x="7078158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Oval 37" descr="Wide downward diagonal"/>
          <p:cNvSpPr>
            <a:spLocks noChangeArrowheads="1"/>
          </p:cNvSpPr>
          <p:nvPr/>
        </p:nvSpPr>
        <p:spPr bwMode="auto">
          <a:xfrm>
            <a:off x="7188706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5" name="Oval 38" descr="Wide downward diagonal"/>
          <p:cNvSpPr>
            <a:spLocks noChangeArrowheads="1"/>
          </p:cNvSpPr>
          <p:nvPr/>
        </p:nvSpPr>
        <p:spPr bwMode="auto">
          <a:xfrm>
            <a:off x="7296977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6" name="Oval 36" descr="Wide downward diagonal"/>
          <p:cNvSpPr>
            <a:spLocks noChangeArrowheads="1"/>
          </p:cNvSpPr>
          <p:nvPr/>
        </p:nvSpPr>
        <p:spPr bwMode="auto">
          <a:xfrm>
            <a:off x="8391073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7" name="Oval 37" descr="Wide downward diagonal"/>
          <p:cNvSpPr>
            <a:spLocks noChangeArrowheads="1"/>
          </p:cNvSpPr>
          <p:nvPr/>
        </p:nvSpPr>
        <p:spPr bwMode="auto">
          <a:xfrm>
            <a:off x="8501621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8" name="Oval 38" descr="Wide downward diagonal"/>
          <p:cNvSpPr>
            <a:spLocks noChangeArrowheads="1"/>
          </p:cNvSpPr>
          <p:nvPr/>
        </p:nvSpPr>
        <p:spPr bwMode="auto">
          <a:xfrm>
            <a:off x="8609892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6294172" y="30293339"/>
            <a:ext cx="4405652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77"/>
          <p:cNvSpPr txBox="1">
            <a:spLocks noChangeArrowheads="1"/>
          </p:cNvSpPr>
          <p:nvPr/>
        </p:nvSpPr>
        <p:spPr bwMode="auto">
          <a:xfrm>
            <a:off x="6970614" y="30383276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Image </a:t>
            </a:r>
            <a:r>
              <a:rPr lang="en-US" sz="3000" b="1" dirty="0">
                <a:solidFill>
                  <a:srgbClr val="FFFFFF"/>
                </a:solidFill>
              </a:rPr>
              <a:t>Size = </a:t>
            </a:r>
            <a:r>
              <a:rPr lang="en-US" sz="3000" b="1" dirty="0" smtClean="0">
                <a:solidFill>
                  <a:srgbClr val="FFFFFF"/>
                </a:solidFill>
              </a:rPr>
              <a:t>200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71" name="TextBox 581"/>
          <p:cNvSpPr txBox="1">
            <a:spLocks noChangeArrowheads="1"/>
          </p:cNvSpPr>
          <p:nvPr/>
        </p:nvSpPr>
        <p:spPr bwMode="auto">
          <a:xfrm>
            <a:off x="9753600" y="23916753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Number </a:t>
            </a:r>
            <a:r>
              <a:rPr lang="en-US" sz="3000" b="1" dirty="0" smtClean="0">
                <a:solidFill>
                  <a:srgbClr val="FFFFFF"/>
                </a:solidFill>
              </a:rPr>
              <a:t> of output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channels </a:t>
            </a:r>
            <a:r>
              <a:rPr lang="en-US" sz="3000" b="1" dirty="0">
                <a:solidFill>
                  <a:srgbClr val="FFFFFF"/>
                </a:solidFill>
              </a:rPr>
              <a:t>= </a:t>
            </a:r>
            <a:r>
              <a:rPr lang="en-US" sz="3000" b="1" dirty="0" smtClean="0">
                <a:solidFill>
                  <a:srgbClr val="FFFFFF"/>
                </a:solidFill>
              </a:rPr>
              <a:t>8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72" name="Oval 27"/>
          <p:cNvSpPr>
            <a:spLocks noChangeArrowheads="1"/>
          </p:cNvSpPr>
          <p:nvPr/>
        </p:nvSpPr>
        <p:spPr bwMode="auto">
          <a:xfrm>
            <a:off x="6797409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6141772" y="292848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4" name="Oval 27"/>
          <p:cNvSpPr>
            <a:spLocks noChangeArrowheads="1"/>
          </p:cNvSpPr>
          <p:nvPr/>
        </p:nvSpPr>
        <p:spPr bwMode="auto">
          <a:xfrm>
            <a:off x="811027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5" name="Oval 27"/>
          <p:cNvSpPr>
            <a:spLocks noChangeArrowheads="1"/>
          </p:cNvSpPr>
          <p:nvPr/>
        </p:nvSpPr>
        <p:spPr bwMode="auto">
          <a:xfrm>
            <a:off x="7454634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6" name="Oval 27"/>
          <p:cNvSpPr>
            <a:spLocks noChangeArrowheads="1"/>
          </p:cNvSpPr>
          <p:nvPr/>
        </p:nvSpPr>
        <p:spPr bwMode="auto">
          <a:xfrm>
            <a:off x="9369159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7" name="Oval 27"/>
          <p:cNvSpPr>
            <a:spLocks noChangeArrowheads="1"/>
          </p:cNvSpPr>
          <p:nvPr/>
        </p:nvSpPr>
        <p:spPr bwMode="auto">
          <a:xfrm>
            <a:off x="8711934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8" name="Oval 27"/>
          <p:cNvSpPr>
            <a:spLocks noChangeArrowheads="1"/>
          </p:cNvSpPr>
          <p:nvPr/>
        </p:nvSpPr>
        <p:spPr bwMode="auto">
          <a:xfrm>
            <a:off x="997082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9" name="Oval 27"/>
          <p:cNvSpPr>
            <a:spLocks noChangeArrowheads="1"/>
          </p:cNvSpPr>
          <p:nvPr/>
        </p:nvSpPr>
        <p:spPr bwMode="auto">
          <a:xfrm>
            <a:off x="6949809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0" name="Oval 27"/>
          <p:cNvSpPr>
            <a:spLocks noChangeArrowheads="1"/>
          </p:cNvSpPr>
          <p:nvPr/>
        </p:nvSpPr>
        <p:spPr bwMode="auto">
          <a:xfrm>
            <a:off x="6294172" y="294372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1" name="Oval 27"/>
          <p:cNvSpPr>
            <a:spLocks noChangeArrowheads="1"/>
          </p:cNvSpPr>
          <p:nvPr/>
        </p:nvSpPr>
        <p:spPr bwMode="auto">
          <a:xfrm>
            <a:off x="826267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2" name="Oval 27"/>
          <p:cNvSpPr>
            <a:spLocks noChangeArrowheads="1"/>
          </p:cNvSpPr>
          <p:nvPr/>
        </p:nvSpPr>
        <p:spPr bwMode="auto">
          <a:xfrm>
            <a:off x="7607034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9521559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4" name="Oval 27"/>
          <p:cNvSpPr>
            <a:spLocks noChangeArrowheads="1"/>
          </p:cNvSpPr>
          <p:nvPr/>
        </p:nvSpPr>
        <p:spPr bwMode="auto">
          <a:xfrm>
            <a:off x="8864334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5" name="Oval 27"/>
          <p:cNvSpPr>
            <a:spLocks noChangeArrowheads="1"/>
          </p:cNvSpPr>
          <p:nvPr/>
        </p:nvSpPr>
        <p:spPr bwMode="auto">
          <a:xfrm>
            <a:off x="1012322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11190028" y="28933451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Number </a:t>
            </a:r>
            <a:r>
              <a:rPr lang="en-US" sz="3000" b="1" dirty="0" smtClean="0">
                <a:solidFill>
                  <a:srgbClr val="FFFFFF"/>
                </a:solidFill>
              </a:rPr>
              <a:t> of input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channels </a:t>
            </a:r>
            <a:r>
              <a:rPr lang="en-US" sz="3000" b="1" dirty="0">
                <a:solidFill>
                  <a:srgbClr val="FFFFFF"/>
                </a:solidFill>
              </a:rPr>
              <a:t>= 3</a:t>
            </a:r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10481716" y="29067376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 bwMode="auto">
          <a:xfrm flipH="1" flipV="1">
            <a:off x="5486400" y="24297753"/>
            <a:ext cx="17707" cy="5509398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577"/>
          <p:cNvSpPr txBox="1">
            <a:spLocks noChangeArrowheads="1"/>
          </p:cNvSpPr>
          <p:nvPr/>
        </p:nvSpPr>
        <p:spPr bwMode="auto">
          <a:xfrm rot="16200000">
            <a:off x="4307501" y="27698367"/>
            <a:ext cx="1916245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One layer</a:t>
            </a:r>
            <a:endParaRPr lang="en-US" sz="3000" b="1" dirty="0">
              <a:solidFill>
                <a:srgbClr val="FFFFFF"/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8605052" y="28941022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577"/>
          <p:cNvSpPr txBox="1">
            <a:spLocks noChangeArrowheads="1"/>
          </p:cNvSpPr>
          <p:nvPr/>
        </p:nvSpPr>
        <p:spPr bwMode="auto">
          <a:xfrm>
            <a:off x="8414093" y="28411935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RF size = 18</a:t>
            </a:r>
            <a:endParaRPr lang="en-US" sz="3000" b="1" dirty="0">
              <a:solidFill>
                <a:srgbClr val="FFFFFF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8236744" y="21935553"/>
            <a:ext cx="0" cy="7368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581"/>
          <p:cNvSpPr txBox="1">
            <a:spLocks noChangeArrowheads="1"/>
          </p:cNvSpPr>
          <p:nvPr/>
        </p:nvSpPr>
        <p:spPr bwMode="auto">
          <a:xfrm>
            <a:off x="5607218" y="22849953"/>
            <a:ext cx="5670382" cy="10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Input to another layer above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 </a:t>
            </a:r>
            <a:r>
              <a:rPr lang="en-US" sz="3000" b="1" dirty="0" smtClean="0">
                <a:solidFill>
                  <a:srgbClr val="FFFFFF"/>
                </a:solidFill>
              </a:rPr>
              <a:t>   (image with 8 channels)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94" name="TextBox 577"/>
          <p:cNvSpPr txBox="1">
            <a:spLocks noChangeArrowheads="1"/>
          </p:cNvSpPr>
          <p:nvPr/>
        </p:nvSpPr>
        <p:spPr bwMode="auto">
          <a:xfrm>
            <a:off x="5602476" y="28263213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</a:rPr>
              <a:t>W</a:t>
            </a:r>
          </a:p>
        </p:txBody>
      </p:sp>
      <p:sp>
        <p:nvSpPr>
          <p:cNvPr id="95" name="TextBox 577"/>
          <p:cNvSpPr txBox="1">
            <a:spLocks noChangeArrowheads="1"/>
          </p:cNvSpPr>
          <p:nvPr/>
        </p:nvSpPr>
        <p:spPr bwMode="auto">
          <a:xfrm>
            <a:off x="5591540" y="26802890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H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96" name="Oval 48"/>
          <p:cNvSpPr>
            <a:spLocks noChangeArrowheads="1"/>
          </p:cNvSpPr>
          <p:nvPr/>
        </p:nvSpPr>
        <p:spPr bwMode="auto">
          <a:xfrm>
            <a:off x="8153400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97" name="Straight Arrow Connector 96"/>
          <p:cNvCxnSpPr>
            <a:stCxn id="52" idx="0"/>
            <a:endCxn id="103" idx="4"/>
          </p:cNvCxnSpPr>
          <p:nvPr/>
        </p:nvCxnSpPr>
        <p:spPr bwMode="auto">
          <a:xfrm flipV="1">
            <a:off x="7309056" y="24771152"/>
            <a:ext cx="1183277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2" idx="0"/>
            <a:endCxn id="102" idx="4"/>
          </p:cNvCxnSpPr>
          <p:nvPr/>
        </p:nvCxnSpPr>
        <p:spPr bwMode="auto">
          <a:xfrm flipV="1">
            <a:off x="7309056" y="24771152"/>
            <a:ext cx="57214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55" idx="0"/>
            <a:endCxn id="103" idx="4"/>
          </p:cNvCxnSpPr>
          <p:nvPr/>
        </p:nvCxnSpPr>
        <p:spPr bwMode="auto">
          <a:xfrm flipV="1">
            <a:off x="7965514" y="24771152"/>
            <a:ext cx="52681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5" idx="0"/>
            <a:endCxn id="102" idx="4"/>
          </p:cNvCxnSpPr>
          <p:nvPr/>
        </p:nvCxnSpPr>
        <p:spPr bwMode="auto">
          <a:xfrm flipH="1" flipV="1">
            <a:off x="7881205" y="24771152"/>
            <a:ext cx="8430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5" idx="0"/>
            <a:endCxn id="103" idx="4"/>
          </p:cNvCxnSpPr>
          <p:nvPr/>
        </p:nvCxnSpPr>
        <p:spPr bwMode="auto">
          <a:xfrm flipH="1" flipV="1">
            <a:off x="8492333" y="24771152"/>
            <a:ext cx="74934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24"/>
          <p:cNvSpPr>
            <a:spLocks noChangeArrowheads="1"/>
          </p:cNvSpPr>
          <p:nvPr/>
        </p:nvSpPr>
        <p:spPr bwMode="auto">
          <a:xfrm>
            <a:off x="7651017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3" name="Oval 24"/>
          <p:cNvSpPr>
            <a:spLocks noChangeArrowheads="1"/>
          </p:cNvSpPr>
          <p:nvPr/>
        </p:nvSpPr>
        <p:spPr bwMode="auto">
          <a:xfrm>
            <a:off x="8262145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4" name="Oval 48"/>
          <p:cNvSpPr>
            <a:spLocks noChangeArrowheads="1"/>
          </p:cNvSpPr>
          <p:nvPr/>
        </p:nvSpPr>
        <p:spPr bwMode="auto">
          <a:xfrm>
            <a:off x="7542182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Oval 49"/>
          <p:cNvSpPr>
            <a:spLocks noChangeArrowheads="1"/>
          </p:cNvSpPr>
          <p:nvPr/>
        </p:nvSpPr>
        <p:spPr bwMode="auto">
          <a:xfrm>
            <a:off x="7651591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" name="Oval 49"/>
          <p:cNvSpPr>
            <a:spLocks noChangeArrowheads="1"/>
          </p:cNvSpPr>
          <p:nvPr/>
        </p:nvSpPr>
        <p:spPr bwMode="auto">
          <a:xfrm>
            <a:off x="8262809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8839200" y="24221553"/>
            <a:ext cx="579756" cy="648613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5" idx="0"/>
            <a:endCxn id="102" idx="4"/>
          </p:cNvCxnSpPr>
          <p:nvPr/>
        </p:nvCxnSpPr>
        <p:spPr bwMode="auto">
          <a:xfrm flipH="1" flipV="1">
            <a:off x="7881205" y="24771152"/>
            <a:ext cx="686062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50"/>
          <p:cNvSpPr>
            <a:spLocks noChangeArrowheads="1"/>
          </p:cNvSpPr>
          <p:nvPr/>
        </p:nvSpPr>
        <p:spPr bwMode="auto">
          <a:xfrm>
            <a:off x="8374539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0" name="Oval 50"/>
          <p:cNvSpPr>
            <a:spLocks noChangeArrowheads="1"/>
          </p:cNvSpPr>
          <p:nvPr/>
        </p:nvSpPr>
        <p:spPr bwMode="auto">
          <a:xfrm>
            <a:off x="7755474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7239000" y="25821753"/>
            <a:ext cx="1600200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577"/>
          <p:cNvSpPr txBox="1">
            <a:spLocks noChangeArrowheads="1"/>
          </p:cNvSpPr>
          <p:nvPr/>
        </p:nvSpPr>
        <p:spPr bwMode="auto">
          <a:xfrm>
            <a:off x="7924800" y="25212153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FFFF"/>
                </a:solidFill>
              </a:rPr>
              <a:t>LCN </a:t>
            </a:r>
            <a:r>
              <a:rPr lang="en-US" sz="3000" b="1" dirty="0">
                <a:solidFill>
                  <a:srgbClr val="FFFFFF"/>
                </a:solidFill>
              </a:rPr>
              <a:t>Size = </a:t>
            </a:r>
            <a:r>
              <a:rPr lang="en-US" sz="3000" b="1" dirty="0" smtClean="0">
                <a:solidFill>
                  <a:srgbClr val="FFFFFF"/>
                </a:solidFill>
              </a:rPr>
              <a:t>5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113" name="Oval 24"/>
          <p:cNvSpPr>
            <a:spLocks noChangeArrowheads="1"/>
          </p:cNvSpPr>
          <p:nvPr/>
        </p:nvSpPr>
        <p:spPr bwMode="auto">
          <a:xfrm>
            <a:off x="7039097" y="24331091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4" name="Oval 48"/>
          <p:cNvSpPr>
            <a:spLocks noChangeArrowheads="1"/>
          </p:cNvSpPr>
          <p:nvPr/>
        </p:nvSpPr>
        <p:spPr bwMode="auto">
          <a:xfrm>
            <a:off x="6930262" y="24221554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5" name="Oval 49"/>
          <p:cNvSpPr>
            <a:spLocks noChangeArrowheads="1"/>
          </p:cNvSpPr>
          <p:nvPr/>
        </p:nvSpPr>
        <p:spPr bwMode="auto">
          <a:xfrm>
            <a:off x="7039671" y="24330949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16" name="Straight Arrow Connector 115"/>
          <p:cNvCxnSpPr>
            <a:stCxn id="52" idx="0"/>
            <a:endCxn id="113" idx="4"/>
          </p:cNvCxnSpPr>
          <p:nvPr/>
        </p:nvCxnSpPr>
        <p:spPr bwMode="auto">
          <a:xfrm flipH="1" flipV="1">
            <a:off x="7269285" y="24789878"/>
            <a:ext cx="39771" cy="118769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3" idx="0"/>
            <a:endCxn id="113" idx="4"/>
          </p:cNvCxnSpPr>
          <p:nvPr/>
        </p:nvCxnSpPr>
        <p:spPr bwMode="auto">
          <a:xfrm flipH="1" flipV="1">
            <a:off x="7269285" y="24789878"/>
            <a:ext cx="695955" cy="118769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" idx="0"/>
            <a:endCxn id="115" idx="4"/>
          </p:cNvCxnSpPr>
          <p:nvPr/>
        </p:nvCxnSpPr>
        <p:spPr bwMode="auto">
          <a:xfrm flipH="1" flipV="1">
            <a:off x="7269431" y="24790408"/>
            <a:ext cx="1297836" cy="118716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50"/>
          <p:cNvSpPr>
            <a:spLocks noChangeArrowheads="1"/>
          </p:cNvSpPr>
          <p:nvPr/>
        </p:nvSpPr>
        <p:spPr bwMode="auto">
          <a:xfrm>
            <a:off x="7160480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0" name="Oval 28" descr="Large grid"/>
          <p:cNvSpPr>
            <a:spLocks noChangeArrowheads="1"/>
          </p:cNvSpPr>
          <p:nvPr/>
        </p:nvSpPr>
        <p:spPr bwMode="auto">
          <a:xfrm>
            <a:off x="6409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1" name="Oval 30" descr="Large grid"/>
          <p:cNvSpPr>
            <a:spLocks noChangeArrowheads="1"/>
          </p:cNvSpPr>
          <p:nvPr/>
        </p:nvSpPr>
        <p:spPr bwMode="auto">
          <a:xfrm>
            <a:off x="6510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2" name="Oval 31" descr="Large grid"/>
          <p:cNvSpPr>
            <a:spLocks noChangeArrowheads="1"/>
          </p:cNvSpPr>
          <p:nvPr/>
        </p:nvSpPr>
        <p:spPr bwMode="auto">
          <a:xfrm>
            <a:off x="6621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3" name="Oval 36" descr="Wide downward diagonal"/>
          <p:cNvSpPr>
            <a:spLocks noChangeArrowheads="1"/>
          </p:cNvSpPr>
          <p:nvPr/>
        </p:nvSpPr>
        <p:spPr bwMode="auto">
          <a:xfrm>
            <a:off x="6408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4" name="Oval 37" descr="Wide downward diagonal"/>
          <p:cNvSpPr>
            <a:spLocks noChangeArrowheads="1"/>
          </p:cNvSpPr>
          <p:nvPr/>
        </p:nvSpPr>
        <p:spPr bwMode="auto">
          <a:xfrm>
            <a:off x="6518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5" name="Oval 38" descr="Wide downward diagonal"/>
          <p:cNvSpPr>
            <a:spLocks noChangeArrowheads="1"/>
          </p:cNvSpPr>
          <p:nvPr/>
        </p:nvSpPr>
        <p:spPr bwMode="auto">
          <a:xfrm>
            <a:off x="6627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6" name="Oval 28" descr="Large grid"/>
          <p:cNvSpPr>
            <a:spLocks noChangeArrowheads="1"/>
          </p:cNvSpPr>
          <p:nvPr/>
        </p:nvSpPr>
        <p:spPr bwMode="auto">
          <a:xfrm>
            <a:off x="77047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7" name="Oval 30" descr="Large grid"/>
          <p:cNvSpPr>
            <a:spLocks noChangeArrowheads="1"/>
          </p:cNvSpPr>
          <p:nvPr/>
        </p:nvSpPr>
        <p:spPr bwMode="auto">
          <a:xfrm>
            <a:off x="78062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8" name="Oval 31" descr="Large grid"/>
          <p:cNvSpPr>
            <a:spLocks noChangeArrowheads="1"/>
          </p:cNvSpPr>
          <p:nvPr/>
        </p:nvSpPr>
        <p:spPr bwMode="auto">
          <a:xfrm>
            <a:off x="79167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9" name="Oval 36" descr="Wide downward diagonal"/>
          <p:cNvSpPr>
            <a:spLocks noChangeArrowheads="1"/>
          </p:cNvSpPr>
          <p:nvPr/>
        </p:nvSpPr>
        <p:spPr bwMode="auto">
          <a:xfrm>
            <a:off x="77036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0" name="Oval 37" descr="Wide downward diagonal"/>
          <p:cNvSpPr>
            <a:spLocks noChangeArrowheads="1"/>
          </p:cNvSpPr>
          <p:nvPr/>
        </p:nvSpPr>
        <p:spPr bwMode="auto">
          <a:xfrm>
            <a:off x="78142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1" name="Oval 38" descr="Wide downward diagonal"/>
          <p:cNvSpPr>
            <a:spLocks noChangeArrowheads="1"/>
          </p:cNvSpPr>
          <p:nvPr/>
        </p:nvSpPr>
        <p:spPr bwMode="auto">
          <a:xfrm>
            <a:off x="79224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2" name="Oval 28" descr="Large grid"/>
          <p:cNvSpPr>
            <a:spLocks noChangeArrowheads="1"/>
          </p:cNvSpPr>
          <p:nvPr/>
        </p:nvSpPr>
        <p:spPr bwMode="auto">
          <a:xfrm>
            <a:off x="9076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3" name="Oval 30" descr="Large grid"/>
          <p:cNvSpPr>
            <a:spLocks noChangeArrowheads="1"/>
          </p:cNvSpPr>
          <p:nvPr/>
        </p:nvSpPr>
        <p:spPr bwMode="auto">
          <a:xfrm>
            <a:off x="9177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4" name="Oval 31" descr="Large grid"/>
          <p:cNvSpPr>
            <a:spLocks noChangeArrowheads="1"/>
          </p:cNvSpPr>
          <p:nvPr/>
        </p:nvSpPr>
        <p:spPr bwMode="auto">
          <a:xfrm>
            <a:off x="9288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5" name="Oval 36" descr="Wide downward diagonal"/>
          <p:cNvSpPr>
            <a:spLocks noChangeArrowheads="1"/>
          </p:cNvSpPr>
          <p:nvPr/>
        </p:nvSpPr>
        <p:spPr bwMode="auto">
          <a:xfrm>
            <a:off x="9075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6" name="Oval 37" descr="Wide downward diagonal"/>
          <p:cNvSpPr>
            <a:spLocks noChangeArrowheads="1"/>
          </p:cNvSpPr>
          <p:nvPr/>
        </p:nvSpPr>
        <p:spPr bwMode="auto">
          <a:xfrm>
            <a:off x="9185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7" name="Oval 38" descr="Wide downward diagonal"/>
          <p:cNvSpPr>
            <a:spLocks noChangeArrowheads="1"/>
          </p:cNvSpPr>
          <p:nvPr/>
        </p:nvSpPr>
        <p:spPr bwMode="auto">
          <a:xfrm>
            <a:off x="9294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srgbClr val="FFFFFF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. ICML 2012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438666" y="4960684"/>
            <a:ext cx="1475489" cy="4188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Image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1" name="Straight Arrow Connector 140"/>
          <p:cNvCxnSpPr>
            <a:stCxn id="138" idx="0"/>
            <a:endCxn id="152" idx="2"/>
          </p:cNvCxnSpPr>
          <p:nvPr/>
        </p:nvCxnSpPr>
        <p:spPr>
          <a:xfrm flipV="1">
            <a:off x="1176411" y="4234131"/>
            <a:ext cx="0" cy="7265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/>
          <p:nvPr/>
        </p:nvSpPr>
        <p:spPr>
          <a:xfrm>
            <a:off x="438666" y="3815321"/>
            <a:ext cx="1475489" cy="4188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RICA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438666" y="2650609"/>
            <a:ext cx="1475489" cy="4188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RICA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0" name="Straight Arrow Connector 179"/>
          <p:cNvCxnSpPr>
            <a:stCxn id="152" idx="0"/>
            <a:endCxn id="179" idx="2"/>
          </p:cNvCxnSpPr>
          <p:nvPr/>
        </p:nvCxnSpPr>
        <p:spPr>
          <a:xfrm flipV="1">
            <a:off x="1176411" y="3069419"/>
            <a:ext cx="0" cy="7459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Rectangle 184"/>
          <p:cNvSpPr/>
          <p:nvPr/>
        </p:nvSpPr>
        <p:spPr>
          <a:xfrm>
            <a:off x="438666" y="1479412"/>
            <a:ext cx="1475489" cy="4188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RICA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6" name="Straight Arrow Connector 185"/>
          <p:cNvCxnSpPr>
            <a:stCxn id="179" idx="0"/>
            <a:endCxn id="185" idx="2"/>
          </p:cNvCxnSpPr>
          <p:nvPr/>
        </p:nvCxnSpPr>
        <p:spPr>
          <a:xfrm flipV="1">
            <a:off x="1176411" y="1898222"/>
            <a:ext cx="0" cy="7523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onut 2"/>
          <p:cNvSpPr/>
          <p:nvPr/>
        </p:nvSpPr>
        <p:spPr>
          <a:xfrm>
            <a:off x="3229600" y="1898222"/>
            <a:ext cx="1912675" cy="594883"/>
          </a:xfrm>
          <a:prstGeom prst="donut">
            <a:avLst>
              <a:gd name="adj" fmla="val 206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5" name="Donut 144"/>
          <p:cNvSpPr/>
          <p:nvPr/>
        </p:nvSpPr>
        <p:spPr>
          <a:xfrm>
            <a:off x="2696559" y="2771977"/>
            <a:ext cx="1489378" cy="594883"/>
          </a:xfrm>
          <a:prstGeom prst="donut">
            <a:avLst>
              <a:gd name="adj" fmla="val 206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6" name="Donut 145"/>
          <p:cNvSpPr/>
          <p:nvPr/>
        </p:nvSpPr>
        <p:spPr>
          <a:xfrm>
            <a:off x="3229600" y="1303339"/>
            <a:ext cx="1912675" cy="594883"/>
          </a:xfrm>
          <a:prstGeom prst="donut">
            <a:avLst>
              <a:gd name="adj" fmla="val 206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9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Data Set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83244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5" grpId="0" animBg="1"/>
      <p:bldP spid="14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6364"/>
            <a:ext cx="9144000" cy="4123765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RICA?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24832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1596"/>
            <a:ext cx="9144000" cy="366147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Predicting Cancer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17532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2400" y="13368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 descr="averaged_fac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031" y="1880632"/>
            <a:ext cx="4127500" cy="3256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7000"/>
                    </a14:imgEffect>
                    <a14:imgEffect>
                      <a14:brightnessContrast bright="-37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0" y="1916063"/>
            <a:ext cx="4254435" cy="3190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7063" y="5189090"/>
            <a:ext cx="2844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Top stimuli from the test set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3176" y="5189090"/>
            <a:ext cx="2633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Optimal stimulus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by numerical optimization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Face Neuron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59624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3708" y="5930392"/>
            <a:ext cx="146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value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77996" y="1269998"/>
            <a:ext cx="5567082" cy="4419234"/>
            <a:chOff x="1777996" y="1269998"/>
            <a:chExt cx="5567082" cy="4419234"/>
          </a:xfrm>
        </p:grpSpPr>
        <p:pic>
          <p:nvPicPr>
            <p:cNvPr id="7" name="Picture 6" descr="balanced_histograms_black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82" t="8104" r="9608" b="11022"/>
            <a:stretch/>
          </p:blipFill>
          <p:spPr>
            <a:xfrm>
              <a:off x="1777996" y="1269998"/>
              <a:ext cx="5567082" cy="4419231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2051696" y="1269998"/>
              <a:ext cx="4906665" cy="4419234"/>
              <a:chOff x="2051696" y="1269998"/>
              <a:chExt cx="4906665" cy="4419234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525059" y="1526241"/>
                <a:ext cx="20217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solidFill>
                      <a:prstClr val="white"/>
                    </a:solidFill>
                    <a:latin typeface="Calibri"/>
                  </a:rPr>
                  <a:t>Random distractors</a:t>
                </a:r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367510" y="2256117"/>
                <a:ext cx="7040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solidFill>
                      <a:prstClr val="white"/>
                    </a:solidFill>
                    <a:latin typeface="Calibri"/>
                  </a:rPr>
                  <a:t>Faces</a:t>
                </a:r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V="1">
                <a:off x="2051696" y="1269998"/>
                <a:ext cx="0" cy="4419232"/>
              </a:xfrm>
              <a:prstGeom prst="line">
                <a:avLst/>
              </a:prstGeom>
              <a:ln w="34925"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2051696" y="5689231"/>
                <a:ext cx="4906665" cy="1"/>
              </a:xfrm>
              <a:prstGeom prst="line">
                <a:avLst/>
              </a:prstGeom>
              <a:ln w="34925">
                <a:solidFill>
                  <a:schemeClr val="accent6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2051696" y="1269998"/>
                <a:ext cx="2209382" cy="44192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shade val="51000"/>
                      <a:satMod val="130000"/>
                      <a:alpha val="37000"/>
                    </a:schemeClr>
                  </a:gs>
                  <a:gs pos="80000">
                    <a:schemeClr val="accent1">
                      <a:shade val="93000"/>
                      <a:satMod val="130000"/>
                      <a:alpha val="37000"/>
                    </a:schemeClr>
                  </a:gs>
                  <a:gs pos="100000">
                    <a:schemeClr val="accent1">
                      <a:shade val="94000"/>
                      <a:satMod val="135000"/>
                      <a:alpha val="37000"/>
                    </a:schemeClr>
                  </a:gs>
                </a:gsLst>
                <a:lin ang="0" scaled="0"/>
                <a:tileRect/>
              </a:gradFill>
              <a:ln>
                <a:gradFill flip="none" rotWithShape="1">
                  <a:gsLst>
                    <a:gs pos="0">
                      <a:schemeClr val="accent1">
                        <a:alpha val="32000"/>
                      </a:schemeClr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4261078" y="1269998"/>
                <a:ext cx="2371930" cy="4419234"/>
              </a:xfrm>
              <a:prstGeom prst="rect">
                <a:avLst/>
              </a:prstGeom>
              <a:gradFill flip="none" rotWithShape="1">
                <a:gsLst>
                  <a:gs pos="0">
                    <a:srgbClr val="FB6663">
                      <a:alpha val="5000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10800000" scaled="0"/>
                <a:tileRect/>
              </a:gradFill>
              <a:ln>
                <a:gradFill flip="none" rotWithShape="1">
                  <a:gsLst>
                    <a:gs pos="0">
                      <a:schemeClr val="accent1">
                        <a:alpha val="32000"/>
                      </a:schemeClr>
                    </a:gs>
                    <a:gs pos="100000">
                      <a:srgbClr val="FFFFFF"/>
                    </a:gs>
                  </a:gsLst>
                  <a:lin ang="10800000" scaled="0"/>
                  <a:tileRect/>
                </a:gra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4865" y="3435530"/>
            <a:ext cx="116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Frequency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Face Neuron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3887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2275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 descr="translation_invariance_horizontal_black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2" t="8215" r="11457" b="20222"/>
          <a:stretch/>
        </p:blipFill>
        <p:spPr>
          <a:xfrm>
            <a:off x="567765" y="1105818"/>
            <a:ext cx="2685767" cy="197223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67765" y="3078055"/>
            <a:ext cx="2879832" cy="0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85695" y="789066"/>
            <a:ext cx="0" cy="2288989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602669" y="1781161"/>
            <a:ext cx="181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response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4701" y="312167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Horizontal shifts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49" y="1057183"/>
            <a:ext cx="2702049" cy="206448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368200" y="3066103"/>
            <a:ext cx="2879832" cy="0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368200" y="789066"/>
            <a:ext cx="0" cy="2288989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63670" y="312466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Vertical shifts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4121727" y="1781162"/>
            <a:ext cx="181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response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29" y="3902812"/>
            <a:ext cx="2855279" cy="212627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567765" y="6029084"/>
            <a:ext cx="2879832" cy="0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67765" y="3740095"/>
            <a:ext cx="0" cy="2288989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88276" y="6041608"/>
            <a:ext cx="181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3D rotation angle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121728" y="4712587"/>
            <a:ext cx="181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response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8654" y="5574010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90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3565" y="2650543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20 pixels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4164" y="5387866"/>
            <a:ext cx="30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Calibri"/>
              </a:rPr>
              <a:t>o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"/>
          <a:stretch/>
        </p:blipFill>
        <p:spPr>
          <a:xfrm>
            <a:off x="5319051" y="3711603"/>
            <a:ext cx="2928981" cy="2286209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368200" y="6057621"/>
            <a:ext cx="2879832" cy="0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368200" y="3768632"/>
            <a:ext cx="0" cy="2288989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6200000">
            <a:off x="-602668" y="4760401"/>
            <a:ext cx="181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response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37195" y="6089423"/>
            <a:ext cx="12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Scale factor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38858" y="567142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1.6x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8454" y="268980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0 pixels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7927" y="270245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0 pixels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2197" y="2650543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20 pixels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5695" y="5648916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0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4158" y="5494132"/>
            <a:ext cx="30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Calibri"/>
              </a:rPr>
              <a:t>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35703" y="5639162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1x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81459" y="5639162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0.4x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Invariance Properties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4426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5227" y="4813873"/>
            <a:ext cx="2633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Optimal stimulus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by numerical optimization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 descr="average_body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922" y="1881889"/>
            <a:ext cx="3819043" cy="292310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Human Body Neuron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5831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 descr="ped_balanced_histograms_black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 t="8879" r="10133" b="11108"/>
          <a:stretch/>
        </p:blipFill>
        <p:spPr>
          <a:xfrm>
            <a:off x="1628588" y="1748110"/>
            <a:ext cx="4987366" cy="39076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1543" y="1511300"/>
            <a:ext cx="202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Random distractors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176040"/>
            <a:ext cx="127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Pedestrians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051696" y="1269998"/>
            <a:ext cx="0" cy="4419232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051696" y="5689231"/>
            <a:ext cx="4906665" cy="1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3708" y="5930392"/>
            <a:ext cx="146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value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4865" y="3435530"/>
            <a:ext cx="116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Frequency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2840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9396" y="5080064"/>
            <a:ext cx="2633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Optimal stimulus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by numerical optimization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251" y="1880632"/>
            <a:ext cx="3893197" cy="29815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55" y="1880632"/>
            <a:ext cx="4111044" cy="3088169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Cat Neuron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063" y="5189090"/>
            <a:ext cx="2844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Top stimuli from the test set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9034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000" y="1511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4" descr="cat_balanced_histograms_black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8654" r="10658" b="11127"/>
          <a:stretch/>
        </p:blipFill>
        <p:spPr>
          <a:xfrm>
            <a:off x="2226238" y="1835809"/>
            <a:ext cx="4586942" cy="3662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91543" y="1695966"/>
            <a:ext cx="202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Random distractors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1177" y="2480238"/>
            <a:ext cx="1031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Cat faces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74665" y="1078634"/>
            <a:ext cx="0" cy="4419232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774665" y="5497867"/>
            <a:ext cx="4906665" cy="1"/>
          </a:xfrm>
          <a:prstGeom prst="line">
            <a:avLst/>
          </a:prstGeom>
          <a:ln w="34925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36677" y="5739028"/>
            <a:ext cx="146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value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8280" y="3435530"/>
            <a:ext cx="116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Frequency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The Cat Neuron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415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meme-6669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14" y="601568"/>
            <a:ext cx="6945208" cy="549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2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_nyt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" r="11789"/>
          <a:stretch/>
        </p:blipFill>
        <p:spPr>
          <a:xfrm>
            <a:off x="831948" y="610950"/>
            <a:ext cx="7461538" cy="558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26736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24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50" y="510220"/>
            <a:ext cx="8333885" cy="552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840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58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5110" y="20657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val 48"/>
          <p:cNvSpPr>
            <a:spLocks noChangeArrowheads="1"/>
          </p:cNvSpPr>
          <p:nvPr/>
        </p:nvSpPr>
        <p:spPr bwMode="auto">
          <a:xfrm>
            <a:off x="8337507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620844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685297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685297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flipV="1">
            <a:off x="6852972" y="28354589"/>
            <a:ext cx="6572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V="1">
            <a:off x="7499084" y="28354589"/>
            <a:ext cx="11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7510197" y="28354589"/>
            <a:ext cx="6350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 flipV="1">
            <a:off x="7499084" y="28354589"/>
            <a:ext cx="646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8145197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 flipV="1">
            <a:off x="878972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flipV="1">
            <a:off x="9435834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9435834" y="28354589"/>
            <a:ext cx="5461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V="1">
            <a:off x="6630152" y="26404608"/>
            <a:ext cx="6572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7287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7922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V="1">
            <a:off x="8566902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8566902" y="26404608"/>
            <a:ext cx="646112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3"/>
          <p:cNvSpPr>
            <a:spLocks noChangeArrowheads="1"/>
          </p:cNvSpPr>
          <p:nvPr/>
        </p:nvSpPr>
        <p:spPr bwMode="auto">
          <a:xfrm>
            <a:off x="7079414" y="25977570"/>
            <a:ext cx="458788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24"/>
          <p:cNvSpPr>
            <a:spLocks noChangeArrowheads="1"/>
          </p:cNvSpPr>
          <p:nvPr/>
        </p:nvSpPr>
        <p:spPr bwMode="auto">
          <a:xfrm>
            <a:off x="7188952" y="26087108"/>
            <a:ext cx="458787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735052" y="25977570"/>
            <a:ext cx="460375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24"/>
          <p:cNvSpPr>
            <a:spLocks noChangeArrowheads="1"/>
          </p:cNvSpPr>
          <p:nvPr/>
        </p:nvSpPr>
        <p:spPr bwMode="auto">
          <a:xfrm>
            <a:off x="7844589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24"/>
          <p:cNvSpPr>
            <a:spLocks noChangeArrowheads="1"/>
          </p:cNvSpPr>
          <p:nvPr/>
        </p:nvSpPr>
        <p:spPr bwMode="auto">
          <a:xfrm>
            <a:off x="8446252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6645009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5989372" y="291324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795787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9" name="Oval 27"/>
          <p:cNvSpPr>
            <a:spLocks noChangeArrowheads="1"/>
          </p:cNvSpPr>
          <p:nvPr/>
        </p:nvSpPr>
        <p:spPr bwMode="auto">
          <a:xfrm>
            <a:off x="7302234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0" name="Oval 27"/>
          <p:cNvSpPr>
            <a:spLocks noChangeArrowheads="1"/>
          </p:cNvSpPr>
          <p:nvPr/>
        </p:nvSpPr>
        <p:spPr bwMode="auto">
          <a:xfrm>
            <a:off x="9216759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1" name="Oval 27"/>
          <p:cNvSpPr>
            <a:spLocks noChangeArrowheads="1"/>
          </p:cNvSpPr>
          <p:nvPr/>
        </p:nvSpPr>
        <p:spPr bwMode="auto">
          <a:xfrm>
            <a:off x="8559534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2" name="Oval 28" descr="Large grid"/>
          <p:cNvSpPr>
            <a:spLocks noChangeArrowheads="1"/>
          </p:cNvSpPr>
          <p:nvPr/>
        </p:nvSpPr>
        <p:spPr bwMode="auto">
          <a:xfrm>
            <a:off x="7079296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Oval 30" descr="Large grid"/>
          <p:cNvSpPr>
            <a:spLocks noChangeArrowheads="1"/>
          </p:cNvSpPr>
          <p:nvPr/>
        </p:nvSpPr>
        <p:spPr bwMode="auto">
          <a:xfrm>
            <a:off x="7180727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Oval 31" descr="Large grid"/>
          <p:cNvSpPr>
            <a:spLocks noChangeArrowheads="1"/>
          </p:cNvSpPr>
          <p:nvPr/>
        </p:nvSpPr>
        <p:spPr bwMode="auto">
          <a:xfrm>
            <a:off x="7291277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0" descr="20%"/>
          <p:cNvSpPr>
            <a:spLocks noChangeArrowheads="1"/>
          </p:cNvSpPr>
          <p:nvPr/>
        </p:nvSpPr>
        <p:spPr bwMode="auto">
          <a:xfrm>
            <a:off x="8391071" y="27727891"/>
            <a:ext cx="459520" cy="459459"/>
          </a:xfrm>
          <a:prstGeom prst="ellipse">
            <a:avLst/>
          </a:prstGeom>
          <a:pattFill prst="pct20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Oval 41" descr="20%"/>
          <p:cNvSpPr>
            <a:spLocks noChangeArrowheads="1"/>
          </p:cNvSpPr>
          <p:nvPr/>
        </p:nvSpPr>
        <p:spPr bwMode="auto">
          <a:xfrm>
            <a:off x="8501622" y="27852601"/>
            <a:ext cx="459520" cy="459459"/>
          </a:xfrm>
          <a:prstGeom prst="ellipse">
            <a:avLst/>
          </a:prstGeom>
          <a:pattFill prst="pct20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Oval 27"/>
          <p:cNvSpPr>
            <a:spLocks noChangeArrowheads="1"/>
          </p:cNvSpPr>
          <p:nvPr/>
        </p:nvSpPr>
        <p:spPr bwMode="auto">
          <a:xfrm>
            <a:off x="981842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>
            <a:off x="7790614" y="27399970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77"/>
          <p:cNvSpPr txBox="1">
            <a:spLocks noChangeArrowheads="1"/>
          </p:cNvSpPr>
          <p:nvPr/>
        </p:nvSpPr>
        <p:spPr bwMode="auto">
          <a:xfrm>
            <a:off x="7881587" y="26878679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Pooling 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10018960" y="27672778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81"/>
          <p:cNvSpPr txBox="1">
            <a:spLocks noChangeArrowheads="1"/>
          </p:cNvSpPr>
          <p:nvPr/>
        </p:nvSpPr>
        <p:spPr bwMode="auto">
          <a:xfrm>
            <a:off x="10845804" y="27421953"/>
            <a:ext cx="32298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o</a:t>
            </a:r>
            <a:r>
              <a:rPr lang="en-US" sz="3000" b="1" dirty="0" smtClean="0">
                <a:solidFill>
                  <a:srgbClr val="FF0000"/>
                </a:solidFill>
              </a:rPr>
              <a:t>f maps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52" name="Oval 48"/>
          <p:cNvSpPr>
            <a:spLocks noChangeArrowheads="1"/>
          </p:cNvSpPr>
          <p:nvPr/>
        </p:nvSpPr>
        <p:spPr bwMode="auto">
          <a:xfrm>
            <a:off x="7079296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Oval 49"/>
          <p:cNvSpPr>
            <a:spLocks noChangeArrowheads="1"/>
          </p:cNvSpPr>
          <p:nvPr/>
        </p:nvSpPr>
        <p:spPr bwMode="auto">
          <a:xfrm>
            <a:off x="718870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Oval 50"/>
          <p:cNvSpPr>
            <a:spLocks noChangeArrowheads="1"/>
          </p:cNvSpPr>
          <p:nvPr/>
        </p:nvSpPr>
        <p:spPr bwMode="auto">
          <a:xfrm>
            <a:off x="7298115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Oval 48"/>
          <p:cNvSpPr>
            <a:spLocks noChangeArrowheads="1"/>
          </p:cNvSpPr>
          <p:nvPr/>
        </p:nvSpPr>
        <p:spPr bwMode="auto">
          <a:xfrm>
            <a:off x="7735754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Oval 49"/>
          <p:cNvSpPr>
            <a:spLocks noChangeArrowheads="1"/>
          </p:cNvSpPr>
          <p:nvPr/>
        </p:nvSpPr>
        <p:spPr bwMode="auto">
          <a:xfrm>
            <a:off x="7845163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Oval 50"/>
          <p:cNvSpPr>
            <a:spLocks noChangeArrowheads="1"/>
          </p:cNvSpPr>
          <p:nvPr/>
        </p:nvSpPr>
        <p:spPr bwMode="auto">
          <a:xfrm>
            <a:off x="7954573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Oval 49"/>
          <p:cNvSpPr>
            <a:spLocks noChangeArrowheads="1"/>
          </p:cNvSpPr>
          <p:nvPr/>
        </p:nvSpPr>
        <p:spPr bwMode="auto">
          <a:xfrm>
            <a:off x="844691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Oval 50"/>
          <p:cNvSpPr>
            <a:spLocks noChangeArrowheads="1"/>
          </p:cNvSpPr>
          <p:nvPr/>
        </p:nvSpPr>
        <p:spPr bwMode="auto">
          <a:xfrm>
            <a:off x="8556326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Oval 28" descr="Large grid"/>
          <p:cNvSpPr>
            <a:spLocks noChangeArrowheads="1"/>
          </p:cNvSpPr>
          <p:nvPr/>
        </p:nvSpPr>
        <p:spPr bwMode="auto">
          <a:xfrm>
            <a:off x="8392211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Oval 30" descr="Large grid"/>
          <p:cNvSpPr>
            <a:spLocks noChangeArrowheads="1"/>
          </p:cNvSpPr>
          <p:nvPr/>
        </p:nvSpPr>
        <p:spPr bwMode="auto">
          <a:xfrm>
            <a:off x="8493642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Oval 31" descr="Large grid"/>
          <p:cNvSpPr>
            <a:spLocks noChangeArrowheads="1"/>
          </p:cNvSpPr>
          <p:nvPr/>
        </p:nvSpPr>
        <p:spPr bwMode="auto">
          <a:xfrm>
            <a:off x="8604193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Oval 36" descr="Wide downward diagonal"/>
          <p:cNvSpPr>
            <a:spLocks noChangeArrowheads="1"/>
          </p:cNvSpPr>
          <p:nvPr/>
        </p:nvSpPr>
        <p:spPr bwMode="auto">
          <a:xfrm>
            <a:off x="7078158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4" name="Oval 37" descr="Wide downward diagonal"/>
          <p:cNvSpPr>
            <a:spLocks noChangeArrowheads="1"/>
          </p:cNvSpPr>
          <p:nvPr/>
        </p:nvSpPr>
        <p:spPr bwMode="auto">
          <a:xfrm>
            <a:off x="7188706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Oval 38" descr="Wide downward diagonal"/>
          <p:cNvSpPr>
            <a:spLocks noChangeArrowheads="1"/>
          </p:cNvSpPr>
          <p:nvPr/>
        </p:nvSpPr>
        <p:spPr bwMode="auto">
          <a:xfrm>
            <a:off x="7296977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36" descr="Wide downward diagonal"/>
          <p:cNvSpPr>
            <a:spLocks noChangeArrowheads="1"/>
          </p:cNvSpPr>
          <p:nvPr/>
        </p:nvSpPr>
        <p:spPr bwMode="auto">
          <a:xfrm>
            <a:off x="8391073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Oval 37" descr="Wide downward diagonal"/>
          <p:cNvSpPr>
            <a:spLocks noChangeArrowheads="1"/>
          </p:cNvSpPr>
          <p:nvPr/>
        </p:nvSpPr>
        <p:spPr bwMode="auto">
          <a:xfrm>
            <a:off x="8501621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8" name="Oval 38" descr="Wide downward diagonal"/>
          <p:cNvSpPr>
            <a:spLocks noChangeArrowheads="1"/>
          </p:cNvSpPr>
          <p:nvPr/>
        </p:nvSpPr>
        <p:spPr bwMode="auto">
          <a:xfrm>
            <a:off x="8609892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6294172" y="30293339"/>
            <a:ext cx="4405652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77"/>
          <p:cNvSpPr txBox="1">
            <a:spLocks noChangeArrowheads="1"/>
          </p:cNvSpPr>
          <p:nvPr/>
        </p:nvSpPr>
        <p:spPr bwMode="auto">
          <a:xfrm>
            <a:off x="6970614" y="30383276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Image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200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1" name="TextBox 581"/>
          <p:cNvSpPr txBox="1">
            <a:spLocks noChangeArrowheads="1"/>
          </p:cNvSpPr>
          <p:nvPr/>
        </p:nvSpPr>
        <p:spPr bwMode="auto">
          <a:xfrm>
            <a:off x="9753600" y="23916753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output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2" name="Oval 27"/>
          <p:cNvSpPr>
            <a:spLocks noChangeArrowheads="1"/>
          </p:cNvSpPr>
          <p:nvPr/>
        </p:nvSpPr>
        <p:spPr bwMode="auto">
          <a:xfrm>
            <a:off x="6797409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6141772" y="292848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4" name="Oval 27"/>
          <p:cNvSpPr>
            <a:spLocks noChangeArrowheads="1"/>
          </p:cNvSpPr>
          <p:nvPr/>
        </p:nvSpPr>
        <p:spPr bwMode="auto">
          <a:xfrm>
            <a:off x="811027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5" name="Oval 27"/>
          <p:cNvSpPr>
            <a:spLocks noChangeArrowheads="1"/>
          </p:cNvSpPr>
          <p:nvPr/>
        </p:nvSpPr>
        <p:spPr bwMode="auto">
          <a:xfrm>
            <a:off x="7454634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6" name="Oval 27"/>
          <p:cNvSpPr>
            <a:spLocks noChangeArrowheads="1"/>
          </p:cNvSpPr>
          <p:nvPr/>
        </p:nvSpPr>
        <p:spPr bwMode="auto">
          <a:xfrm>
            <a:off x="9369159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7" name="Oval 27"/>
          <p:cNvSpPr>
            <a:spLocks noChangeArrowheads="1"/>
          </p:cNvSpPr>
          <p:nvPr/>
        </p:nvSpPr>
        <p:spPr bwMode="auto">
          <a:xfrm>
            <a:off x="8711934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8" name="Oval 27"/>
          <p:cNvSpPr>
            <a:spLocks noChangeArrowheads="1"/>
          </p:cNvSpPr>
          <p:nvPr/>
        </p:nvSpPr>
        <p:spPr bwMode="auto">
          <a:xfrm>
            <a:off x="997082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9" name="Oval 27"/>
          <p:cNvSpPr>
            <a:spLocks noChangeArrowheads="1"/>
          </p:cNvSpPr>
          <p:nvPr/>
        </p:nvSpPr>
        <p:spPr bwMode="auto">
          <a:xfrm>
            <a:off x="6949809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0" name="Oval 27"/>
          <p:cNvSpPr>
            <a:spLocks noChangeArrowheads="1"/>
          </p:cNvSpPr>
          <p:nvPr/>
        </p:nvSpPr>
        <p:spPr bwMode="auto">
          <a:xfrm>
            <a:off x="6294172" y="294372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1" name="Oval 27"/>
          <p:cNvSpPr>
            <a:spLocks noChangeArrowheads="1"/>
          </p:cNvSpPr>
          <p:nvPr/>
        </p:nvSpPr>
        <p:spPr bwMode="auto">
          <a:xfrm>
            <a:off x="826267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2" name="Oval 27"/>
          <p:cNvSpPr>
            <a:spLocks noChangeArrowheads="1"/>
          </p:cNvSpPr>
          <p:nvPr/>
        </p:nvSpPr>
        <p:spPr bwMode="auto">
          <a:xfrm>
            <a:off x="7607034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9521559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4" name="Oval 27"/>
          <p:cNvSpPr>
            <a:spLocks noChangeArrowheads="1"/>
          </p:cNvSpPr>
          <p:nvPr/>
        </p:nvSpPr>
        <p:spPr bwMode="auto">
          <a:xfrm>
            <a:off x="8864334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5" name="Oval 27"/>
          <p:cNvSpPr>
            <a:spLocks noChangeArrowheads="1"/>
          </p:cNvSpPr>
          <p:nvPr/>
        </p:nvSpPr>
        <p:spPr bwMode="auto">
          <a:xfrm>
            <a:off x="1012322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11190028" y="28933451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input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3</a:t>
            </a:r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10481716" y="29067376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 bwMode="auto">
          <a:xfrm flipH="1" flipV="1">
            <a:off x="5486400" y="24297753"/>
            <a:ext cx="17707" cy="5509398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577"/>
          <p:cNvSpPr txBox="1">
            <a:spLocks noChangeArrowheads="1"/>
          </p:cNvSpPr>
          <p:nvPr/>
        </p:nvSpPr>
        <p:spPr bwMode="auto">
          <a:xfrm rot="16200000">
            <a:off x="4307501" y="27698367"/>
            <a:ext cx="1916245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One layer</a:t>
            </a:r>
            <a:endParaRPr lang="en-US" sz="3000" b="1" dirty="0">
              <a:solidFill>
                <a:prstClr val="white"/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8605052" y="28941022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577"/>
          <p:cNvSpPr txBox="1">
            <a:spLocks noChangeArrowheads="1"/>
          </p:cNvSpPr>
          <p:nvPr/>
        </p:nvSpPr>
        <p:spPr bwMode="auto">
          <a:xfrm>
            <a:off x="8414093" y="28411935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RF size = 18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8236744" y="21935553"/>
            <a:ext cx="0" cy="7368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581"/>
          <p:cNvSpPr txBox="1">
            <a:spLocks noChangeArrowheads="1"/>
          </p:cNvSpPr>
          <p:nvPr/>
        </p:nvSpPr>
        <p:spPr bwMode="auto">
          <a:xfrm>
            <a:off x="5607218" y="22849953"/>
            <a:ext cx="5670382" cy="10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Input to another layer above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 </a:t>
            </a:r>
            <a:r>
              <a:rPr lang="en-US" sz="3000" b="1" dirty="0" smtClean="0">
                <a:solidFill>
                  <a:prstClr val="white"/>
                </a:solidFill>
              </a:rPr>
              <a:t>   (image with 8 channels)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4" name="TextBox 577"/>
          <p:cNvSpPr txBox="1">
            <a:spLocks noChangeArrowheads="1"/>
          </p:cNvSpPr>
          <p:nvPr/>
        </p:nvSpPr>
        <p:spPr bwMode="auto">
          <a:xfrm>
            <a:off x="5602476" y="28263213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W</a:t>
            </a:r>
          </a:p>
        </p:txBody>
      </p:sp>
      <p:sp>
        <p:nvSpPr>
          <p:cNvPr id="95" name="TextBox 577"/>
          <p:cNvSpPr txBox="1">
            <a:spLocks noChangeArrowheads="1"/>
          </p:cNvSpPr>
          <p:nvPr/>
        </p:nvSpPr>
        <p:spPr bwMode="auto">
          <a:xfrm>
            <a:off x="5591540" y="26802890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H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6" name="Oval 48"/>
          <p:cNvSpPr>
            <a:spLocks noChangeArrowheads="1"/>
          </p:cNvSpPr>
          <p:nvPr/>
        </p:nvSpPr>
        <p:spPr bwMode="auto">
          <a:xfrm>
            <a:off x="8153400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7" name="Straight Arrow Connector 96"/>
          <p:cNvCxnSpPr>
            <a:stCxn id="52" idx="0"/>
            <a:endCxn id="103" idx="4"/>
          </p:cNvCxnSpPr>
          <p:nvPr/>
        </p:nvCxnSpPr>
        <p:spPr bwMode="auto">
          <a:xfrm flipV="1">
            <a:off x="7309056" y="24771152"/>
            <a:ext cx="1183277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2" idx="0"/>
            <a:endCxn id="102" idx="4"/>
          </p:cNvCxnSpPr>
          <p:nvPr/>
        </p:nvCxnSpPr>
        <p:spPr bwMode="auto">
          <a:xfrm flipV="1">
            <a:off x="7309056" y="24771152"/>
            <a:ext cx="57214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55" idx="0"/>
            <a:endCxn id="103" idx="4"/>
          </p:cNvCxnSpPr>
          <p:nvPr/>
        </p:nvCxnSpPr>
        <p:spPr bwMode="auto">
          <a:xfrm flipV="1">
            <a:off x="7965514" y="24771152"/>
            <a:ext cx="52681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5" idx="0"/>
            <a:endCxn id="102" idx="4"/>
          </p:cNvCxnSpPr>
          <p:nvPr/>
        </p:nvCxnSpPr>
        <p:spPr bwMode="auto">
          <a:xfrm flipH="1" flipV="1">
            <a:off x="7881205" y="24771152"/>
            <a:ext cx="8430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5" idx="0"/>
            <a:endCxn id="103" idx="4"/>
          </p:cNvCxnSpPr>
          <p:nvPr/>
        </p:nvCxnSpPr>
        <p:spPr bwMode="auto">
          <a:xfrm flipH="1" flipV="1">
            <a:off x="8492333" y="24771152"/>
            <a:ext cx="74934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24"/>
          <p:cNvSpPr>
            <a:spLocks noChangeArrowheads="1"/>
          </p:cNvSpPr>
          <p:nvPr/>
        </p:nvSpPr>
        <p:spPr bwMode="auto">
          <a:xfrm>
            <a:off x="7651017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Oval 24"/>
          <p:cNvSpPr>
            <a:spLocks noChangeArrowheads="1"/>
          </p:cNvSpPr>
          <p:nvPr/>
        </p:nvSpPr>
        <p:spPr bwMode="auto">
          <a:xfrm>
            <a:off x="8262145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4" name="Oval 48"/>
          <p:cNvSpPr>
            <a:spLocks noChangeArrowheads="1"/>
          </p:cNvSpPr>
          <p:nvPr/>
        </p:nvSpPr>
        <p:spPr bwMode="auto">
          <a:xfrm>
            <a:off x="7542182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Oval 49"/>
          <p:cNvSpPr>
            <a:spLocks noChangeArrowheads="1"/>
          </p:cNvSpPr>
          <p:nvPr/>
        </p:nvSpPr>
        <p:spPr bwMode="auto">
          <a:xfrm>
            <a:off x="7651591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6" name="Oval 49"/>
          <p:cNvSpPr>
            <a:spLocks noChangeArrowheads="1"/>
          </p:cNvSpPr>
          <p:nvPr/>
        </p:nvSpPr>
        <p:spPr bwMode="auto">
          <a:xfrm>
            <a:off x="8262809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8839200" y="24221553"/>
            <a:ext cx="579756" cy="648613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5" idx="0"/>
            <a:endCxn id="102" idx="4"/>
          </p:cNvCxnSpPr>
          <p:nvPr/>
        </p:nvCxnSpPr>
        <p:spPr bwMode="auto">
          <a:xfrm flipH="1" flipV="1">
            <a:off x="7881205" y="24771152"/>
            <a:ext cx="686062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50"/>
          <p:cNvSpPr>
            <a:spLocks noChangeArrowheads="1"/>
          </p:cNvSpPr>
          <p:nvPr/>
        </p:nvSpPr>
        <p:spPr bwMode="auto">
          <a:xfrm>
            <a:off x="8374539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0" name="Oval 50"/>
          <p:cNvSpPr>
            <a:spLocks noChangeArrowheads="1"/>
          </p:cNvSpPr>
          <p:nvPr/>
        </p:nvSpPr>
        <p:spPr bwMode="auto">
          <a:xfrm>
            <a:off x="7755474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7239000" y="25821753"/>
            <a:ext cx="1600200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577"/>
          <p:cNvSpPr txBox="1">
            <a:spLocks noChangeArrowheads="1"/>
          </p:cNvSpPr>
          <p:nvPr/>
        </p:nvSpPr>
        <p:spPr bwMode="auto">
          <a:xfrm>
            <a:off x="7924800" y="25212153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LCN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113" name="Oval 24"/>
          <p:cNvSpPr>
            <a:spLocks noChangeArrowheads="1"/>
          </p:cNvSpPr>
          <p:nvPr/>
        </p:nvSpPr>
        <p:spPr bwMode="auto">
          <a:xfrm>
            <a:off x="7039097" y="24331091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4" name="Oval 48"/>
          <p:cNvSpPr>
            <a:spLocks noChangeArrowheads="1"/>
          </p:cNvSpPr>
          <p:nvPr/>
        </p:nvSpPr>
        <p:spPr bwMode="auto">
          <a:xfrm>
            <a:off x="6930262" y="24221554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5" name="Oval 49"/>
          <p:cNvSpPr>
            <a:spLocks noChangeArrowheads="1"/>
          </p:cNvSpPr>
          <p:nvPr/>
        </p:nvSpPr>
        <p:spPr bwMode="auto">
          <a:xfrm>
            <a:off x="7039671" y="24330949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6" name="Straight Arrow Connector 115"/>
          <p:cNvCxnSpPr>
            <a:stCxn id="52" idx="0"/>
            <a:endCxn id="113" idx="4"/>
          </p:cNvCxnSpPr>
          <p:nvPr/>
        </p:nvCxnSpPr>
        <p:spPr bwMode="auto">
          <a:xfrm flipH="1" flipV="1">
            <a:off x="7269285" y="24789878"/>
            <a:ext cx="39771" cy="118769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3" idx="0"/>
            <a:endCxn id="113" idx="4"/>
          </p:cNvCxnSpPr>
          <p:nvPr/>
        </p:nvCxnSpPr>
        <p:spPr bwMode="auto">
          <a:xfrm flipH="1" flipV="1">
            <a:off x="7269285" y="24789878"/>
            <a:ext cx="695955" cy="118769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" idx="0"/>
            <a:endCxn id="115" idx="4"/>
          </p:cNvCxnSpPr>
          <p:nvPr/>
        </p:nvCxnSpPr>
        <p:spPr bwMode="auto">
          <a:xfrm flipH="1" flipV="1">
            <a:off x="7269431" y="24790408"/>
            <a:ext cx="1297836" cy="118716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50"/>
          <p:cNvSpPr>
            <a:spLocks noChangeArrowheads="1"/>
          </p:cNvSpPr>
          <p:nvPr/>
        </p:nvSpPr>
        <p:spPr bwMode="auto">
          <a:xfrm>
            <a:off x="7160480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0" name="Oval 28" descr="Large grid"/>
          <p:cNvSpPr>
            <a:spLocks noChangeArrowheads="1"/>
          </p:cNvSpPr>
          <p:nvPr/>
        </p:nvSpPr>
        <p:spPr bwMode="auto">
          <a:xfrm>
            <a:off x="6409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" name="Oval 30" descr="Large grid"/>
          <p:cNvSpPr>
            <a:spLocks noChangeArrowheads="1"/>
          </p:cNvSpPr>
          <p:nvPr/>
        </p:nvSpPr>
        <p:spPr bwMode="auto">
          <a:xfrm>
            <a:off x="6510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" name="Oval 31" descr="Large grid"/>
          <p:cNvSpPr>
            <a:spLocks noChangeArrowheads="1"/>
          </p:cNvSpPr>
          <p:nvPr/>
        </p:nvSpPr>
        <p:spPr bwMode="auto">
          <a:xfrm>
            <a:off x="6621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" name="Oval 36" descr="Wide downward diagonal"/>
          <p:cNvSpPr>
            <a:spLocks noChangeArrowheads="1"/>
          </p:cNvSpPr>
          <p:nvPr/>
        </p:nvSpPr>
        <p:spPr bwMode="auto">
          <a:xfrm>
            <a:off x="6408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4" name="Oval 37" descr="Wide downward diagonal"/>
          <p:cNvSpPr>
            <a:spLocks noChangeArrowheads="1"/>
          </p:cNvSpPr>
          <p:nvPr/>
        </p:nvSpPr>
        <p:spPr bwMode="auto">
          <a:xfrm>
            <a:off x="6518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Oval 38" descr="Wide downward diagonal"/>
          <p:cNvSpPr>
            <a:spLocks noChangeArrowheads="1"/>
          </p:cNvSpPr>
          <p:nvPr/>
        </p:nvSpPr>
        <p:spPr bwMode="auto">
          <a:xfrm>
            <a:off x="6627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6" name="Oval 28" descr="Large grid"/>
          <p:cNvSpPr>
            <a:spLocks noChangeArrowheads="1"/>
          </p:cNvSpPr>
          <p:nvPr/>
        </p:nvSpPr>
        <p:spPr bwMode="auto">
          <a:xfrm>
            <a:off x="77047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7" name="Oval 30" descr="Large grid"/>
          <p:cNvSpPr>
            <a:spLocks noChangeArrowheads="1"/>
          </p:cNvSpPr>
          <p:nvPr/>
        </p:nvSpPr>
        <p:spPr bwMode="auto">
          <a:xfrm>
            <a:off x="78062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8" name="Oval 31" descr="Large grid"/>
          <p:cNvSpPr>
            <a:spLocks noChangeArrowheads="1"/>
          </p:cNvSpPr>
          <p:nvPr/>
        </p:nvSpPr>
        <p:spPr bwMode="auto">
          <a:xfrm>
            <a:off x="79167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9" name="Oval 36" descr="Wide downward diagonal"/>
          <p:cNvSpPr>
            <a:spLocks noChangeArrowheads="1"/>
          </p:cNvSpPr>
          <p:nvPr/>
        </p:nvSpPr>
        <p:spPr bwMode="auto">
          <a:xfrm>
            <a:off x="77036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0" name="Oval 37" descr="Wide downward diagonal"/>
          <p:cNvSpPr>
            <a:spLocks noChangeArrowheads="1"/>
          </p:cNvSpPr>
          <p:nvPr/>
        </p:nvSpPr>
        <p:spPr bwMode="auto">
          <a:xfrm>
            <a:off x="78142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1" name="Oval 38" descr="Wide downward diagonal"/>
          <p:cNvSpPr>
            <a:spLocks noChangeArrowheads="1"/>
          </p:cNvSpPr>
          <p:nvPr/>
        </p:nvSpPr>
        <p:spPr bwMode="auto">
          <a:xfrm>
            <a:off x="79224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Oval 28" descr="Large grid"/>
          <p:cNvSpPr>
            <a:spLocks noChangeArrowheads="1"/>
          </p:cNvSpPr>
          <p:nvPr/>
        </p:nvSpPr>
        <p:spPr bwMode="auto">
          <a:xfrm>
            <a:off x="9076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3" name="Oval 30" descr="Large grid"/>
          <p:cNvSpPr>
            <a:spLocks noChangeArrowheads="1"/>
          </p:cNvSpPr>
          <p:nvPr/>
        </p:nvSpPr>
        <p:spPr bwMode="auto">
          <a:xfrm>
            <a:off x="9177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4" name="Oval 31" descr="Large grid"/>
          <p:cNvSpPr>
            <a:spLocks noChangeArrowheads="1"/>
          </p:cNvSpPr>
          <p:nvPr/>
        </p:nvSpPr>
        <p:spPr bwMode="auto">
          <a:xfrm>
            <a:off x="9288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5" name="Oval 36" descr="Wide downward diagonal"/>
          <p:cNvSpPr>
            <a:spLocks noChangeArrowheads="1"/>
          </p:cNvSpPr>
          <p:nvPr/>
        </p:nvSpPr>
        <p:spPr bwMode="auto">
          <a:xfrm>
            <a:off x="9075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6" name="Oval 37" descr="Wide downward diagonal"/>
          <p:cNvSpPr>
            <a:spLocks noChangeArrowheads="1"/>
          </p:cNvSpPr>
          <p:nvPr/>
        </p:nvSpPr>
        <p:spPr bwMode="auto">
          <a:xfrm>
            <a:off x="9185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7" name="Oval 38" descr="Wide downward diagonal"/>
          <p:cNvSpPr>
            <a:spLocks noChangeArrowheads="1"/>
          </p:cNvSpPr>
          <p:nvPr/>
        </p:nvSpPr>
        <p:spPr bwMode="auto">
          <a:xfrm>
            <a:off x="9294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1" name="Picture 150" descr="concept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82" y="4112462"/>
            <a:ext cx="6858000" cy="812800"/>
          </a:xfrm>
          <a:prstGeom prst="rect">
            <a:avLst/>
          </a:prstGeom>
        </p:spPr>
      </p:pic>
      <p:pic>
        <p:nvPicPr>
          <p:cNvPr id="152" name="Picture 151" descr="concept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9"/>
          <a:stretch/>
        </p:blipFill>
        <p:spPr>
          <a:xfrm>
            <a:off x="1599232" y="5141876"/>
            <a:ext cx="6858000" cy="846343"/>
          </a:xfrm>
          <a:prstGeom prst="rect">
            <a:avLst/>
          </a:prstGeom>
        </p:spPr>
      </p:pic>
      <p:pic>
        <p:nvPicPr>
          <p:cNvPr id="153" name="Picture 152" descr="concept5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 b="5548"/>
          <a:stretch/>
        </p:blipFill>
        <p:spPr>
          <a:xfrm>
            <a:off x="1584945" y="3180691"/>
            <a:ext cx="6654800" cy="722354"/>
          </a:xfrm>
          <a:prstGeom prst="rect">
            <a:avLst/>
          </a:prstGeom>
        </p:spPr>
      </p:pic>
      <p:cxnSp>
        <p:nvCxnSpPr>
          <p:cNvPr id="155" name="Straight Connector 154"/>
          <p:cNvCxnSpPr/>
          <p:nvPr/>
        </p:nvCxnSpPr>
        <p:spPr>
          <a:xfrm>
            <a:off x="492231" y="2065791"/>
            <a:ext cx="81210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492231" y="3046377"/>
            <a:ext cx="81216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492231" y="4053534"/>
            <a:ext cx="81210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492231" y="5036604"/>
            <a:ext cx="81216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24831" y="1564907"/>
            <a:ext cx="1079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1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30556" y="2502015"/>
            <a:ext cx="1079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327925" y="3461872"/>
            <a:ext cx="1079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3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24831" y="449618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4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27925" y="5410148"/>
            <a:ext cx="1079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5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3" name="Picture 172" descr="concept1-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82" y="1252991"/>
            <a:ext cx="6883400" cy="812800"/>
          </a:xfrm>
          <a:prstGeom prst="rect">
            <a:avLst/>
          </a:prstGeom>
        </p:spPr>
      </p:pic>
      <p:pic>
        <p:nvPicPr>
          <p:cNvPr id="150" name="Picture 149" descr="concept6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"/>
          <a:stretch/>
        </p:blipFill>
        <p:spPr>
          <a:xfrm>
            <a:off x="1599232" y="2112013"/>
            <a:ext cx="6960302" cy="825500"/>
          </a:xfrm>
          <a:prstGeom prst="rect">
            <a:avLst/>
          </a:prstGeom>
        </p:spPr>
      </p:pic>
      <p:sp>
        <p:nvSpPr>
          <p:cNvPr id="154" name="TextBox 153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1" name="Rectangle 2"/>
          <p:cNvSpPr txBox="1">
            <a:spLocks noChangeArrowheads="1"/>
          </p:cNvSpPr>
          <p:nvPr/>
        </p:nvSpPr>
        <p:spPr>
          <a:xfrm>
            <a:off x="1461195" y="279790"/>
            <a:ext cx="642001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Stimuli for Features (final neurons)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8126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Oval 48"/>
          <p:cNvSpPr>
            <a:spLocks noChangeArrowheads="1"/>
          </p:cNvSpPr>
          <p:nvPr/>
        </p:nvSpPr>
        <p:spPr bwMode="auto">
          <a:xfrm>
            <a:off x="8337507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620844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685297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685297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flipV="1">
            <a:off x="6852972" y="28354589"/>
            <a:ext cx="6572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V="1">
            <a:off x="7499084" y="28354589"/>
            <a:ext cx="11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7510197" y="28354589"/>
            <a:ext cx="6350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 flipV="1">
            <a:off x="7499084" y="28354589"/>
            <a:ext cx="646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8145197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 flipV="1">
            <a:off x="878972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flipV="1">
            <a:off x="9435834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9435834" y="28354589"/>
            <a:ext cx="5461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V="1">
            <a:off x="6630152" y="26404608"/>
            <a:ext cx="6572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7287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7922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V="1">
            <a:off x="8566902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8566902" y="26404608"/>
            <a:ext cx="646112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3"/>
          <p:cNvSpPr>
            <a:spLocks noChangeArrowheads="1"/>
          </p:cNvSpPr>
          <p:nvPr/>
        </p:nvSpPr>
        <p:spPr bwMode="auto">
          <a:xfrm>
            <a:off x="7079414" y="25977570"/>
            <a:ext cx="458788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24"/>
          <p:cNvSpPr>
            <a:spLocks noChangeArrowheads="1"/>
          </p:cNvSpPr>
          <p:nvPr/>
        </p:nvSpPr>
        <p:spPr bwMode="auto">
          <a:xfrm>
            <a:off x="7188952" y="26087108"/>
            <a:ext cx="458787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735052" y="25977570"/>
            <a:ext cx="460375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24"/>
          <p:cNvSpPr>
            <a:spLocks noChangeArrowheads="1"/>
          </p:cNvSpPr>
          <p:nvPr/>
        </p:nvSpPr>
        <p:spPr bwMode="auto">
          <a:xfrm>
            <a:off x="7844589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24"/>
          <p:cNvSpPr>
            <a:spLocks noChangeArrowheads="1"/>
          </p:cNvSpPr>
          <p:nvPr/>
        </p:nvSpPr>
        <p:spPr bwMode="auto">
          <a:xfrm>
            <a:off x="8446252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6645009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5989372" y="291324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795787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9" name="Oval 27"/>
          <p:cNvSpPr>
            <a:spLocks noChangeArrowheads="1"/>
          </p:cNvSpPr>
          <p:nvPr/>
        </p:nvSpPr>
        <p:spPr bwMode="auto">
          <a:xfrm>
            <a:off x="7302234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0" name="Oval 27"/>
          <p:cNvSpPr>
            <a:spLocks noChangeArrowheads="1"/>
          </p:cNvSpPr>
          <p:nvPr/>
        </p:nvSpPr>
        <p:spPr bwMode="auto">
          <a:xfrm>
            <a:off x="9216759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1" name="Oval 27"/>
          <p:cNvSpPr>
            <a:spLocks noChangeArrowheads="1"/>
          </p:cNvSpPr>
          <p:nvPr/>
        </p:nvSpPr>
        <p:spPr bwMode="auto">
          <a:xfrm>
            <a:off x="8559534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2" name="Oval 28" descr="Large grid"/>
          <p:cNvSpPr>
            <a:spLocks noChangeArrowheads="1"/>
          </p:cNvSpPr>
          <p:nvPr/>
        </p:nvSpPr>
        <p:spPr bwMode="auto">
          <a:xfrm>
            <a:off x="7079296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Oval 30" descr="Large grid"/>
          <p:cNvSpPr>
            <a:spLocks noChangeArrowheads="1"/>
          </p:cNvSpPr>
          <p:nvPr/>
        </p:nvSpPr>
        <p:spPr bwMode="auto">
          <a:xfrm>
            <a:off x="7180727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Oval 31" descr="Large grid"/>
          <p:cNvSpPr>
            <a:spLocks noChangeArrowheads="1"/>
          </p:cNvSpPr>
          <p:nvPr/>
        </p:nvSpPr>
        <p:spPr bwMode="auto">
          <a:xfrm>
            <a:off x="7291277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0" descr="20%"/>
          <p:cNvSpPr>
            <a:spLocks noChangeArrowheads="1"/>
          </p:cNvSpPr>
          <p:nvPr/>
        </p:nvSpPr>
        <p:spPr bwMode="auto">
          <a:xfrm>
            <a:off x="8391071" y="27727891"/>
            <a:ext cx="459520" cy="459459"/>
          </a:xfrm>
          <a:prstGeom prst="ellipse">
            <a:avLst/>
          </a:prstGeom>
          <a:pattFill prst="pct20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Oval 41" descr="20%"/>
          <p:cNvSpPr>
            <a:spLocks noChangeArrowheads="1"/>
          </p:cNvSpPr>
          <p:nvPr/>
        </p:nvSpPr>
        <p:spPr bwMode="auto">
          <a:xfrm>
            <a:off x="8501622" y="27852601"/>
            <a:ext cx="459520" cy="459459"/>
          </a:xfrm>
          <a:prstGeom prst="ellipse">
            <a:avLst/>
          </a:prstGeom>
          <a:pattFill prst="pct20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Oval 27"/>
          <p:cNvSpPr>
            <a:spLocks noChangeArrowheads="1"/>
          </p:cNvSpPr>
          <p:nvPr/>
        </p:nvSpPr>
        <p:spPr bwMode="auto">
          <a:xfrm>
            <a:off x="981842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>
            <a:off x="7790614" y="27399970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77"/>
          <p:cNvSpPr txBox="1">
            <a:spLocks noChangeArrowheads="1"/>
          </p:cNvSpPr>
          <p:nvPr/>
        </p:nvSpPr>
        <p:spPr bwMode="auto">
          <a:xfrm>
            <a:off x="7881587" y="26878679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Pooling 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10018960" y="27672778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81"/>
          <p:cNvSpPr txBox="1">
            <a:spLocks noChangeArrowheads="1"/>
          </p:cNvSpPr>
          <p:nvPr/>
        </p:nvSpPr>
        <p:spPr bwMode="auto">
          <a:xfrm>
            <a:off x="10845804" y="27421953"/>
            <a:ext cx="32298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o</a:t>
            </a:r>
            <a:r>
              <a:rPr lang="en-US" sz="3000" b="1" dirty="0" smtClean="0">
                <a:solidFill>
                  <a:srgbClr val="FF0000"/>
                </a:solidFill>
              </a:rPr>
              <a:t>f maps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52" name="Oval 48"/>
          <p:cNvSpPr>
            <a:spLocks noChangeArrowheads="1"/>
          </p:cNvSpPr>
          <p:nvPr/>
        </p:nvSpPr>
        <p:spPr bwMode="auto">
          <a:xfrm>
            <a:off x="7079296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Oval 49"/>
          <p:cNvSpPr>
            <a:spLocks noChangeArrowheads="1"/>
          </p:cNvSpPr>
          <p:nvPr/>
        </p:nvSpPr>
        <p:spPr bwMode="auto">
          <a:xfrm>
            <a:off x="718870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Oval 50"/>
          <p:cNvSpPr>
            <a:spLocks noChangeArrowheads="1"/>
          </p:cNvSpPr>
          <p:nvPr/>
        </p:nvSpPr>
        <p:spPr bwMode="auto">
          <a:xfrm>
            <a:off x="7298115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Oval 48"/>
          <p:cNvSpPr>
            <a:spLocks noChangeArrowheads="1"/>
          </p:cNvSpPr>
          <p:nvPr/>
        </p:nvSpPr>
        <p:spPr bwMode="auto">
          <a:xfrm>
            <a:off x="7735754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Oval 49"/>
          <p:cNvSpPr>
            <a:spLocks noChangeArrowheads="1"/>
          </p:cNvSpPr>
          <p:nvPr/>
        </p:nvSpPr>
        <p:spPr bwMode="auto">
          <a:xfrm>
            <a:off x="7845163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Oval 50"/>
          <p:cNvSpPr>
            <a:spLocks noChangeArrowheads="1"/>
          </p:cNvSpPr>
          <p:nvPr/>
        </p:nvSpPr>
        <p:spPr bwMode="auto">
          <a:xfrm>
            <a:off x="7954573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Oval 49"/>
          <p:cNvSpPr>
            <a:spLocks noChangeArrowheads="1"/>
          </p:cNvSpPr>
          <p:nvPr/>
        </p:nvSpPr>
        <p:spPr bwMode="auto">
          <a:xfrm>
            <a:off x="844691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Oval 50"/>
          <p:cNvSpPr>
            <a:spLocks noChangeArrowheads="1"/>
          </p:cNvSpPr>
          <p:nvPr/>
        </p:nvSpPr>
        <p:spPr bwMode="auto">
          <a:xfrm>
            <a:off x="8556326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Oval 28" descr="Large grid"/>
          <p:cNvSpPr>
            <a:spLocks noChangeArrowheads="1"/>
          </p:cNvSpPr>
          <p:nvPr/>
        </p:nvSpPr>
        <p:spPr bwMode="auto">
          <a:xfrm>
            <a:off x="8392211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Oval 30" descr="Large grid"/>
          <p:cNvSpPr>
            <a:spLocks noChangeArrowheads="1"/>
          </p:cNvSpPr>
          <p:nvPr/>
        </p:nvSpPr>
        <p:spPr bwMode="auto">
          <a:xfrm>
            <a:off x="8493642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Oval 31" descr="Large grid"/>
          <p:cNvSpPr>
            <a:spLocks noChangeArrowheads="1"/>
          </p:cNvSpPr>
          <p:nvPr/>
        </p:nvSpPr>
        <p:spPr bwMode="auto">
          <a:xfrm>
            <a:off x="8604193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Oval 36" descr="Wide downward diagonal"/>
          <p:cNvSpPr>
            <a:spLocks noChangeArrowheads="1"/>
          </p:cNvSpPr>
          <p:nvPr/>
        </p:nvSpPr>
        <p:spPr bwMode="auto">
          <a:xfrm>
            <a:off x="7078158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4" name="Oval 37" descr="Wide downward diagonal"/>
          <p:cNvSpPr>
            <a:spLocks noChangeArrowheads="1"/>
          </p:cNvSpPr>
          <p:nvPr/>
        </p:nvSpPr>
        <p:spPr bwMode="auto">
          <a:xfrm>
            <a:off x="7188706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Oval 38" descr="Wide downward diagonal"/>
          <p:cNvSpPr>
            <a:spLocks noChangeArrowheads="1"/>
          </p:cNvSpPr>
          <p:nvPr/>
        </p:nvSpPr>
        <p:spPr bwMode="auto">
          <a:xfrm>
            <a:off x="7296977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36" descr="Wide downward diagonal"/>
          <p:cNvSpPr>
            <a:spLocks noChangeArrowheads="1"/>
          </p:cNvSpPr>
          <p:nvPr/>
        </p:nvSpPr>
        <p:spPr bwMode="auto">
          <a:xfrm>
            <a:off x="8391073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Oval 37" descr="Wide downward diagonal"/>
          <p:cNvSpPr>
            <a:spLocks noChangeArrowheads="1"/>
          </p:cNvSpPr>
          <p:nvPr/>
        </p:nvSpPr>
        <p:spPr bwMode="auto">
          <a:xfrm>
            <a:off x="8501621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8" name="Oval 38" descr="Wide downward diagonal"/>
          <p:cNvSpPr>
            <a:spLocks noChangeArrowheads="1"/>
          </p:cNvSpPr>
          <p:nvPr/>
        </p:nvSpPr>
        <p:spPr bwMode="auto">
          <a:xfrm>
            <a:off x="8609892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6294172" y="30293339"/>
            <a:ext cx="4405652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77"/>
          <p:cNvSpPr txBox="1">
            <a:spLocks noChangeArrowheads="1"/>
          </p:cNvSpPr>
          <p:nvPr/>
        </p:nvSpPr>
        <p:spPr bwMode="auto">
          <a:xfrm>
            <a:off x="6970614" y="30383276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Image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200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1" name="TextBox 581"/>
          <p:cNvSpPr txBox="1">
            <a:spLocks noChangeArrowheads="1"/>
          </p:cNvSpPr>
          <p:nvPr/>
        </p:nvSpPr>
        <p:spPr bwMode="auto">
          <a:xfrm>
            <a:off x="9753600" y="23916753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output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2" name="Oval 27"/>
          <p:cNvSpPr>
            <a:spLocks noChangeArrowheads="1"/>
          </p:cNvSpPr>
          <p:nvPr/>
        </p:nvSpPr>
        <p:spPr bwMode="auto">
          <a:xfrm>
            <a:off x="6797409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6141772" y="292848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4" name="Oval 27"/>
          <p:cNvSpPr>
            <a:spLocks noChangeArrowheads="1"/>
          </p:cNvSpPr>
          <p:nvPr/>
        </p:nvSpPr>
        <p:spPr bwMode="auto">
          <a:xfrm>
            <a:off x="811027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5" name="Oval 27"/>
          <p:cNvSpPr>
            <a:spLocks noChangeArrowheads="1"/>
          </p:cNvSpPr>
          <p:nvPr/>
        </p:nvSpPr>
        <p:spPr bwMode="auto">
          <a:xfrm>
            <a:off x="7454634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6" name="Oval 27"/>
          <p:cNvSpPr>
            <a:spLocks noChangeArrowheads="1"/>
          </p:cNvSpPr>
          <p:nvPr/>
        </p:nvSpPr>
        <p:spPr bwMode="auto">
          <a:xfrm>
            <a:off x="9369159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7" name="Oval 27"/>
          <p:cNvSpPr>
            <a:spLocks noChangeArrowheads="1"/>
          </p:cNvSpPr>
          <p:nvPr/>
        </p:nvSpPr>
        <p:spPr bwMode="auto">
          <a:xfrm>
            <a:off x="8711934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8" name="Oval 27"/>
          <p:cNvSpPr>
            <a:spLocks noChangeArrowheads="1"/>
          </p:cNvSpPr>
          <p:nvPr/>
        </p:nvSpPr>
        <p:spPr bwMode="auto">
          <a:xfrm>
            <a:off x="997082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9" name="Oval 27"/>
          <p:cNvSpPr>
            <a:spLocks noChangeArrowheads="1"/>
          </p:cNvSpPr>
          <p:nvPr/>
        </p:nvSpPr>
        <p:spPr bwMode="auto">
          <a:xfrm>
            <a:off x="6949809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0" name="Oval 27"/>
          <p:cNvSpPr>
            <a:spLocks noChangeArrowheads="1"/>
          </p:cNvSpPr>
          <p:nvPr/>
        </p:nvSpPr>
        <p:spPr bwMode="auto">
          <a:xfrm>
            <a:off x="6294172" y="294372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1" name="Oval 27"/>
          <p:cNvSpPr>
            <a:spLocks noChangeArrowheads="1"/>
          </p:cNvSpPr>
          <p:nvPr/>
        </p:nvSpPr>
        <p:spPr bwMode="auto">
          <a:xfrm>
            <a:off x="826267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2" name="Oval 27"/>
          <p:cNvSpPr>
            <a:spLocks noChangeArrowheads="1"/>
          </p:cNvSpPr>
          <p:nvPr/>
        </p:nvSpPr>
        <p:spPr bwMode="auto">
          <a:xfrm>
            <a:off x="7607034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9521559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4" name="Oval 27"/>
          <p:cNvSpPr>
            <a:spLocks noChangeArrowheads="1"/>
          </p:cNvSpPr>
          <p:nvPr/>
        </p:nvSpPr>
        <p:spPr bwMode="auto">
          <a:xfrm>
            <a:off x="8864334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5" name="Oval 27"/>
          <p:cNvSpPr>
            <a:spLocks noChangeArrowheads="1"/>
          </p:cNvSpPr>
          <p:nvPr/>
        </p:nvSpPr>
        <p:spPr bwMode="auto">
          <a:xfrm>
            <a:off x="1012322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11190028" y="28933451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input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3</a:t>
            </a:r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10481716" y="29067376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 bwMode="auto">
          <a:xfrm flipH="1" flipV="1">
            <a:off x="5486400" y="24297753"/>
            <a:ext cx="17707" cy="5509398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577"/>
          <p:cNvSpPr txBox="1">
            <a:spLocks noChangeArrowheads="1"/>
          </p:cNvSpPr>
          <p:nvPr/>
        </p:nvSpPr>
        <p:spPr bwMode="auto">
          <a:xfrm rot="16200000">
            <a:off x="4307501" y="27698367"/>
            <a:ext cx="1916245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One layer</a:t>
            </a:r>
            <a:endParaRPr lang="en-US" sz="3000" b="1" dirty="0">
              <a:solidFill>
                <a:prstClr val="white"/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8605052" y="28941022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577"/>
          <p:cNvSpPr txBox="1">
            <a:spLocks noChangeArrowheads="1"/>
          </p:cNvSpPr>
          <p:nvPr/>
        </p:nvSpPr>
        <p:spPr bwMode="auto">
          <a:xfrm>
            <a:off x="8414093" y="28411935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RF size = 18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8236744" y="21935553"/>
            <a:ext cx="0" cy="7368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581"/>
          <p:cNvSpPr txBox="1">
            <a:spLocks noChangeArrowheads="1"/>
          </p:cNvSpPr>
          <p:nvPr/>
        </p:nvSpPr>
        <p:spPr bwMode="auto">
          <a:xfrm>
            <a:off x="5607218" y="22849953"/>
            <a:ext cx="5670382" cy="10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Input to another layer above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 </a:t>
            </a:r>
            <a:r>
              <a:rPr lang="en-US" sz="3000" b="1" dirty="0" smtClean="0">
                <a:solidFill>
                  <a:prstClr val="white"/>
                </a:solidFill>
              </a:rPr>
              <a:t>   (image with 8 channels)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4" name="TextBox 577"/>
          <p:cNvSpPr txBox="1">
            <a:spLocks noChangeArrowheads="1"/>
          </p:cNvSpPr>
          <p:nvPr/>
        </p:nvSpPr>
        <p:spPr bwMode="auto">
          <a:xfrm>
            <a:off x="5602476" y="28263213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W</a:t>
            </a:r>
          </a:p>
        </p:txBody>
      </p:sp>
      <p:sp>
        <p:nvSpPr>
          <p:cNvPr id="95" name="TextBox 577"/>
          <p:cNvSpPr txBox="1">
            <a:spLocks noChangeArrowheads="1"/>
          </p:cNvSpPr>
          <p:nvPr/>
        </p:nvSpPr>
        <p:spPr bwMode="auto">
          <a:xfrm>
            <a:off x="5591540" y="26802890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H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6" name="Oval 48"/>
          <p:cNvSpPr>
            <a:spLocks noChangeArrowheads="1"/>
          </p:cNvSpPr>
          <p:nvPr/>
        </p:nvSpPr>
        <p:spPr bwMode="auto">
          <a:xfrm>
            <a:off x="8153400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7" name="Straight Arrow Connector 96"/>
          <p:cNvCxnSpPr>
            <a:stCxn id="52" idx="0"/>
            <a:endCxn id="103" idx="4"/>
          </p:cNvCxnSpPr>
          <p:nvPr/>
        </p:nvCxnSpPr>
        <p:spPr bwMode="auto">
          <a:xfrm flipV="1">
            <a:off x="7309056" y="24771152"/>
            <a:ext cx="1183277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2" idx="0"/>
            <a:endCxn id="102" idx="4"/>
          </p:cNvCxnSpPr>
          <p:nvPr/>
        </p:nvCxnSpPr>
        <p:spPr bwMode="auto">
          <a:xfrm flipV="1">
            <a:off x="7309056" y="24771152"/>
            <a:ext cx="57214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55" idx="0"/>
            <a:endCxn id="103" idx="4"/>
          </p:cNvCxnSpPr>
          <p:nvPr/>
        </p:nvCxnSpPr>
        <p:spPr bwMode="auto">
          <a:xfrm flipV="1">
            <a:off x="7965514" y="24771152"/>
            <a:ext cx="52681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5" idx="0"/>
            <a:endCxn id="102" idx="4"/>
          </p:cNvCxnSpPr>
          <p:nvPr/>
        </p:nvCxnSpPr>
        <p:spPr bwMode="auto">
          <a:xfrm flipH="1" flipV="1">
            <a:off x="7881205" y="24771152"/>
            <a:ext cx="8430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5" idx="0"/>
            <a:endCxn id="103" idx="4"/>
          </p:cNvCxnSpPr>
          <p:nvPr/>
        </p:nvCxnSpPr>
        <p:spPr bwMode="auto">
          <a:xfrm flipH="1" flipV="1">
            <a:off x="8492333" y="24771152"/>
            <a:ext cx="74934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24"/>
          <p:cNvSpPr>
            <a:spLocks noChangeArrowheads="1"/>
          </p:cNvSpPr>
          <p:nvPr/>
        </p:nvSpPr>
        <p:spPr bwMode="auto">
          <a:xfrm>
            <a:off x="7651017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Oval 24"/>
          <p:cNvSpPr>
            <a:spLocks noChangeArrowheads="1"/>
          </p:cNvSpPr>
          <p:nvPr/>
        </p:nvSpPr>
        <p:spPr bwMode="auto">
          <a:xfrm>
            <a:off x="8262145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4" name="Oval 48"/>
          <p:cNvSpPr>
            <a:spLocks noChangeArrowheads="1"/>
          </p:cNvSpPr>
          <p:nvPr/>
        </p:nvSpPr>
        <p:spPr bwMode="auto">
          <a:xfrm>
            <a:off x="7542182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Oval 49"/>
          <p:cNvSpPr>
            <a:spLocks noChangeArrowheads="1"/>
          </p:cNvSpPr>
          <p:nvPr/>
        </p:nvSpPr>
        <p:spPr bwMode="auto">
          <a:xfrm>
            <a:off x="7651591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6" name="Oval 49"/>
          <p:cNvSpPr>
            <a:spLocks noChangeArrowheads="1"/>
          </p:cNvSpPr>
          <p:nvPr/>
        </p:nvSpPr>
        <p:spPr bwMode="auto">
          <a:xfrm>
            <a:off x="8262809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8839200" y="24221553"/>
            <a:ext cx="579756" cy="648613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5" idx="0"/>
            <a:endCxn id="102" idx="4"/>
          </p:cNvCxnSpPr>
          <p:nvPr/>
        </p:nvCxnSpPr>
        <p:spPr bwMode="auto">
          <a:xfrm flipH="1" flipV="1">
            <a:off x="7881205" y="24771152"/>
            <a:ext cx="686062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50"/>
          <p:cNvSpPr>
            <a:spLocks noChangeArrowheads="1"/>
          </p:cNvSpPr>
          <p:nvPr/>
        </p:nvSpPr>
        <p:spPr bwMode="auto">
          <a:xfrm>
            <a:off x="8374539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0" name="Oval 50"/>
          <p:cNvSpPr>
            <a:spLocks noChangeArrowheads="1"/>
          </p:cNvSpPr>
          <p:nvPr/>
        </p:nvSpPr>
        <p:spPr bwMode="auto">
          <a:xfrm>
            <a:off x="7755474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7239000" y="25821753"/>
            <a:ext cx="1600200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577"/>
          <p:cNvSpPr txBox="1">
            <a:spLocks noChangeArrowheads="1"/>
          </p:cNvSpPr>
          <p:nvPr/>
        </p:nvSpPr>
        <p:spPr bwMode="auto">
          <a:xfrm>
            <a:off x="7924800" y="25212153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LCN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113" name="Oval 24"/>
          <p:cNvSpPr>
            <a:spLocks noChangeArrowheads="1"/>
          </p:cNvSpPr>
          <p:nvPr/>
        </p:nvSpPr>
        <p:spPr bwMode="auto">
          <a:xfrm>
            <a:off x="7039097" y="24331091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4" name="Oval 48"/>
          <p:cNvSpPr>
            <a:spLocks noChangeArrowheads="1"/>
          </p:cNvSpPr>
          <p:nvPr/>
        </p:nvSpPr>
        <p:spPr bwMode="auto">
          <a:xfrm>
            <a:off x="6930262" y="24221554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5" name="Oval 49"/>
          <p:cNvSpPr>
            <a:spLocks noChangeArrowheads="1"/>
          </p:cNvSpPr>
          <p:nvPr/>
        </p:nvSpPr>
        <p:spPr bwMode="auto">
          <a:xfrm>
            <a:off x="7039671" y="24330949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6" name="Straight Arrow Connector 115"/>
          <p:cNvCxnSpPr>
            <a:stCxn id="52" idx="0"/>
            <a:endCxn id="113" idx="4"/>
          </p:cNvCxnSpPr>
          <p:nvPr/>
        </p:nvCxnSpPr>
        <p:spPr bwMode="auto">
          <a:xfrm flipH="1" flipV="1">
            <a:off x="7269285" y="24789878"/>
            <a:ext cx="39771" cy="118769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3" idx="0"/>
            <a:endCxn id="113" idx="4"/>
          </p:cNvCxnSpPr>
          <p:nvPr/>
        </p:nvCxnSpPr>
        <p:spPr bwMode="auto">
          <a:xfrm flipH="1" flipV="1">
            <a:off x="7269285" y="24789878"/>
            <a:ext cx="695955" cy="118769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" idx="0"/>
            <a:endCxn id="115" idx="4"/>
          </p:cNvCxnSpPr>
          <p:nvPr/>
        </p:nvCxnSpPr>
        <p:spPr bwMode="auto">
          <a:xfrm flipH="1" flipV="1">
            <a:off x="7269431" y="24790408"/>
            <a:ext cx="1297836" cy="118716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50"/>
          <p:cNvSpPr>
            <a:spLocks noChangeArrowheads="1"/>
          </p:cNvSpPr>
          <p:nvPr/>
        </p:nvSpPr>
        <p:spPr bwMode="auto">
          <a:xfrm>
            <a:off x="7160480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0" name="Oval 28" descr="Large grid"/>
          <p:cNvSpPr>
            <a:spLocks noChangeArrowheads="1"/>
          </p:cNvSpPr>
          <p:nvPr/>
        </p:nvSpPr>
        <p:spPr bwMode="auto">
          <a:xfrm>
            <a:off x="6409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" name="Oval 30" descr="Large grid"/>
          <p:cNvSpPr>
            <a:spLocks noChangeArrowheads="1"/>
          </p:cNvSpPr>
          <p:nvPr/>
        </p:nvSpPr>
        <p:spPr bwMode="auto">
          <a:xfrm>
            <a:off x="6510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" name="Oval 31" descr="Large grid"/>
          <p:cNvSpPr>
            <a:spLocks noChangeArrowheads="1"/>
          </p:cNvSpPr>
          <p:nvPr/>
        </p:nvSpPr>
        <p:spPr bwMode="auto">
          <a:xfrm>
            <a:off x="6621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" name="Oval 36" descr="Wide downward diagonal"/>
          <p:cNvSpPr>
            <a:spLocks noChangeArrowheads="1"/>
          </p:cNvSpPr>
          <p:nvPr/>
        </p:nvSpPr>
        <p:spPr bwMode="auto">
          <a:xfrm>
            <a:off x="6408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4" name="Oval 37" descr="Wide downward diagonal"/>
          <p:cNvSpPr>
            <a:spLocks noChangeArrowheads="1"/>
          </p:cNvSpPr>
          <p:nvPr/>
        </p:nvSpPr>
        <p:spPr bwMode="auto">
          <a:xfrm>
            <a:off x="6518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Oval 38" descr="Wide downward diagonal"/>
          <p:cNvSpPr>
            <a:spLocks noChangeArrowheads="1"/>
          </p:cNvSpPr>
          <p:nvPr/>
        </p:nvSpPr>
        <p:spPr bwMode="auto">
          <a:xfrm>
            <a:off x="6627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6" name="Oval 28" descr="Large grid"/>
          <p:cNvSpPr>
            <a:spLocks noChangeArrowheads="1"/>
          </p:cNvSpPr>
          <p:nvPr/>
        </p:nvSpPr>
        <p:spPr bwMode="auto">
          <a:xfrm>
            <a:off x="77047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7" name="Oval 30" descr="Large grid"/>
          <p:cNvSpPr>
            <a:spLocks noChangeArrowheads="1"/>
          </p:cNvSpPr>
          <p:nvPr/>
        </p:nvSpPr>
        <p:spPr bwMode="auto">
          <a:xfrm>
            <a:off x="78062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8" name="Oval 31" descr="Large grid"/>
          <p:cNvSpPr>
            <a:spLocks noChangeArrowheads="1"/>
          </p:cNvSpPr>
          <p:nvPr/>
        </p:nvSpPr>
        <p:spPr bwMode="auto">
          <a:xfrm>
            <a:off x="79167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9" name="Oval 36" descr="Wide downward diagonal"/>
          <p:cNvSpPr>
            <a:spLocks noChangeArrowheads="1"/>
          </p:cNvSpPr>
          <p:nvPr/>
        </p:nvSpPr>
        <p:spPr bwMode="auto">
          <a:xfrm>
            <a:off x="77036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0" name="Oval 37" descr="Wide downward diagonal"/>
          <p:cNvSpPr>
            <a:spLocks noChangeArrowheads="1"/>
          </p:cNvSpPr>
          <p:nvPr/>
        </p:nvSpPr>
        <p:spPr bwMode="auto">
          <a:xfrm>
            <a:off x="78142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1" name="Oval 38" descr="Wide downward diagonal"/>
          <p:cNvSpPr>
            <a:spLocks noChangeArrowheads="1"/>
          </p:cNvSpPr>
          <p:nvPr/>
        </p:nvSpPr>
        <p:spPr bwMode="auto">
          <a:xfrm>
            <a:off x="79224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Oval 28" descr="Large grid"/>
          <p:cNvSpPr>
            <a:spLocks noChangeArrowheads="1"/>
          </p:cNvSpPr>
          <p:nvPr/>
        </p:nvSpPr>
        <p:spPr bwMode="auto">
          <a:xfrm>
            <a:off x="9076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3" name="Oval 30" descr="Large grid"/>
          <p:cNvSpPr>
            <a:spLocks noChangeArrowheads="1"/>
          </p:cNvSpPr>
          <p:nvPr/>
        </p:nvSpPr>
        <p:spPr bwMode="auto">
          <a:xfrm>
            <a:off x="9177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4" name="Oval 31" descr="Large grid"/>
          <p:cNvSpPr>
            <a:spLocks noChangeArrowheads="1"/>
          </p:cNvSpPr>
          <p:nvPr/>
        </p:nvSpPr>
        <p:spPr bwMode="auto">
          <a:xfrm>
            <a:off x="9288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5" name="Oval 36" descr="Wide downward diagonal"/>
          <p:cNvSpPr>
            <a:spLocks noChangeArrowheads="1"/>
          </p:cNvSpPr>
          <p:nvPr/>
        </p:nvSpPr>
        <p:spPr bwMode="auto">
          <a:xfrm>
            <a:off x="9075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6" name="Oval 37" descr="Wide downward diagonal"/>
          <p:cNvSpPr>
            <a:spLocks noChangeArrowheads="1"/>
          </p:cNvSpPr>
          <p:nvPr/>
        </p:nvSpPr>
        <p:spPr bwMode="auto">
          <a:xfrm>
            <a:off x="9185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7" name="Oval 38" descr="Wide downward diagonal"/>
          <p:cNvSpPr>
            <a:spLocks noChangeArrowheads="1"/>
          </p:cNvSpPr>
          <p:nvPr/>
        </p:nvSpPr>
        <p:spPr bwMode="auto">
          <a:xfrm>
            <a:off x="9294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16062" y="1274085"/>
            <a:ext cx="8233858" cy="4018620"/>
            <a:chOff x="316062" y="1274085"/>
            <a:chExt cx="8233858" cy="4018620"/>
          </a:xfrm>
        </p:grpSpPr>
        <p:sp>
          <p:nvSpPr>
            <p:cNvPr id="4" name="TextBox 3"/>
            <p:cNvSpPr txBox="1"/>
            <p:nvPr/>
          </p:nvSpPr>
          <p:spPr>
            <a:xfrm>
              <a:off x="573156" y="2685114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" name="Picture 1" descr="concept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3649" y="2356714"/>
              <a:ext cx="6858000" cy="774700"/>
            </a:xfrm>
            <a:prstGeom prst="rect">
              <a:avLst/>
            </a:prstGeom>
          </p:spPr>
        </p:pic>
        <p:pic>
          <p:nvPicPr>
            <p:cNvPr id="3" name="Picture 2" descr="concept11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05"/>
            <a:stretch/>
          </p:blipFill>
          <p:spPr>
            <a:xfrm>
              <a:off x="1583649" y="3352716"/>
              <a:ext cx="6858000" cy="818425"/>
            </a:xfrm>
            <a:prstGeom prst="rect">
              <a:avLst/>
            </a:prstGeom>
          </p:spPr>
        </p:pic>
        <p:cxnSp>
          <p:nvCxnSpPr>
            <p:cNvPr id="148" name="Straight Connector 147"/>
            <p:cNvCxnSpPr/>
            <p:nvPr/>
          </p:nvCxnSpPr>
          <p:spPr>
            <a:xfrm>
              <a:off x="408960" y="3234221"/>
              <a:ext cx="802158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/>
            <p:cNvSpPr txBox="1"/>
            <p:nvPr/>
          </p:nvSpPr>
          <p:spPr>
            <a:xfrm>
              <a:off x="319156" y="2563419"/>
              <a:ext cx="1079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Feature 7 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319156" y="3633758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Feature 8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407840" y="4310214"/>
              <a:ext cx="802158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408960" y="2279746"/>
              <a:ext cx="812168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319156" y="1549612"/>
              <a:ext cx="1079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Feature 6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143" name="Picture 142" descr="concept9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412" y="1274085"/>
              <a:ext cx="6692900" cy="812800"/>
            </a:xfrm>
            <a:prstGeom prst="rect">
              <a:avLst/>
            </a:prstGeom>
          </p:spPr>
        </p:pic>
        <p:pic>
          <p:nvPicPr>
            <p:cNvPr id="144" name="Picture 143" descr="concept10.pn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89" r="630" b="-1"/>
            <a:stretch/>
          </p:blipFill>
          <p:spPr>
            <a:xfrm>
              <a:off x="1583649" y="4420204"/>
              <a:ext cx="6966271" cy="872501"/>
            </a:xfrm>
            <a:prstGeom prst="rect">
              <a:avLst/>
            </a:prstGeom>
          </p:spPr>
        </p:pic>
        <p:sp>
          <p:nvSpPr>
            <p:cNvPr id="164" name="TextBox 163"/>
            <p:cNvSpPr txBox="1"/>
            <p:nvPr/>
          </p:nvSpPr>
          <p:spPr>
            <a:xfrm>
              <a:off x="316062" y="4742028"/>
              <a:ext cx="1079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Feature </a:t>
              </a:r>
              <a:r>
                <a:rPr lang="en-US" dirty="0">
                  <a:solidFill>
                    <a:prstClr val="white"/>
                  </a:solidFill>
                  <a:latin typeface="Calibri"/>
                </a:rPr>
                <a:t>9</a:t>
              </a:r>
            </a:p>
          </p:txBody>
        </p:sp>
      </p:grpSp>
      <p:sp>
        <p:nvSpPr>
          <p:cNvPr id="149" name="TextBox 148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2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Stimuli for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310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156" y="26851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val 48"/>
          <p:cNvSpPr>
            <a:spLocks noChangeArrowheads="1"/>
          </p:cNvSpPr>
          <p:nvPr/>
        </p:nvSpPr>
        <p:spPr bwMode="auto">
          <a:xfrm>
            <a:off x="8337507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620844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 bwMode="auto">
          <a:xfrm flipV="1">
            <a:off x="685297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685297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flipV="1">
            <a:off x="6852972" y="28354589"/>
            <a:ext cx="6572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V="1">
            <a:off x="7499084" y="28354589"/>
            <a:ext cx="11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7510197" y="28354589"/>
            <a:ext cx="6350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 flipV="1">
            <a:off x="7499084" y="28354589"/>
            <a:ext cx="646113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8145197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 flipV="1">
            <a:off x="8145197" y="28354589"/>
            <a:ext cx="644525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 flipV="1">
            <a:off x="8789722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8789722" y="28354589"/>
            <a:ext cx="646112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flipV="1">
            <a:off x="9435834" y="28354589"/>
            <a:ext cx="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9435834" y="28354589"/>
            <a:ext cx="546100" cy="777875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V="1">
            <a:off x="6630152" y="26404608"/>
            <a:ext cx="6572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7287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7287377" y="26404608"/>
            <a:ext cx="63500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7922377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V="1">
            <a:off x="8566902" y="26404608"/>
            <a:ext cx="0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7922377" y="26404608"/>
            <a:ext cx="644525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8566902" y="26404608"/>
            <a:ext cx="646112" cy="131286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3"/>
          <p:cNvSpPr>
            <a:spLocks noChangeArrowheads="1"/>
          </p:cNvSpPr>
          <p:nvPr/>
        </p:nvSpPr>
        <p:spPr bwMode="auto">
          <a:xfrm>
            <a:off x="7079414" y="25977570"/>
            <a:ext cx="458788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24"/>
          <p:cNvSpPr>
            <a:spLocks noChangeArrowheads="1"/>
          </p:cNvSpPr>
          <p:nvPr/>
        </p:nvSpPr>
        <p:spPr bwMode="auto">
          <a:xfrm>
            <a:off x="7188952" y="26087108"/>
            <a:ext cx="458787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735052" y="25977570"/>
            <a:ext cx="460375" cy="458788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24"/>
          <p:cNvSpPr>
            <a:spLocks noChangeArrowheads="1"/>
          </p:cNvSpPr>
          <p:nvPr/>
        </p:nvSpPr>
        <p:spPr bwMode="auto">
          <a:xfrm>
            <a:off x="7844589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24"/>
          <p:cNvSpPr>
            <a:spLocks noChangeArrowheads="1"/>
          </p:cNvSpPr>
          <p:nvPr/>
        </p:nvSpPr>
        <p:spPr bwMode="auto">
          <a:xfrm>
            <a:off x="8446252" y="26087108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6645009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7" name="Oval 27"/>
          <p:cNvSpPr>
            <a:spLocks noChangeArrowheads="1"/>
          </p:cNvSpPr>
          <p:nvPr/>
        </p:nvSpPr>
        <p:spPr bwMode="auto">
          <a:xfrm>
            <a:off x="5989372" y="291324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795787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9" name="Oval 27"/>
          <p:cNvSpPr>
            <a:spLocks noChangeArrowheads="1"/>
          </p:cNvSpPr>
          <p:nvPr/>
        </p:nvSpPr>
        <p:spPr bwMode="auto">
          <a:xfrm>
            <a:off x="7302234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0" name="Oval 27"/>
          <p:cNvSpPr>
            <a:spLocks noChangeArrowheads="1"/>
          </p:cNvSpPr>
          <p:nvPr/>
        </p:nvSpPr>
        <p:spPr bwMode="auto">
          <a:xfrm>
            <a:off x="9216759" y="291324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1" name="Oval 27"/>
          <p:cNvSpPr>
            <a:spLocks noChangeArrowheads="1"/>
          </p:cNvSpPr>
          <p:nvPr/>
        </p:nvSpPr>
        <p:spPr bwMode="auto">
          <a:xfrm>
            <a:off x="8559534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2" name="Oval 28" descr="Large grid"/>
          <p:cNvSpPr>
            <a:spLocks noChangeArrowheads="1"/>
          </p:cNvSpPr>
          <p:nvPr/>
        </p:nvSpPr>
        <p:spPr bwMode="auto">
          <a:xfrm>
            <a:off x="7079296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Oval 30" descr="Large grid"/>
          <p:cNvSpPr>
            <a:spLocks noChangeArrowheads="1"/>
          </p:cNvSpPr>
          <p:nvPr/>
        </p:nvSpPr>
        <p:spPr bwMode="auto">
          <a:xfrm>
            <a:off x="7180727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Oval 31" descr="Large grid"/>
          <p:cNvSpPr>
            <a:spLocks noChangeArrowheads="1"/>
          </p:cNvSpPr>
          <p:nvPr/>
        </p:nvSpPr>
        <p:spPr bwMode="auto">
          <a:xfrm>
            <a:off x="7291277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Oval 40" descr="20%"/>
          <p:cNvSpPr>
            <a:spLocks noChangeArrowheads="1"/>
          </p:cNvSpPr>
          <p:nvPr/>
        </p:nvSpPr>
        <p:spPr bwMode="auto">
          <a:xfrm>
            <a:off x="8391071" y="27727891"/>
            <a:ext cx="459520" cy="459459"/>
          </a:xfrm>
          <a:prstGeom prst="ellipse">
            <a:avLst/>
          </a:prstGeom>
          <a:pattFill prst="pct20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Oval 41" descr="20%"/>
          <p:cNvSpPr>
            <a:spLocks noChangeArrowheads="1"/>
          </p:cNvSpPr>
          <p:nvPr/>
        </p:nvSpPr>
        <p:spPr bwMode="auto">
          <a:xfrm>
            <a:off x="8501622" y="27852601"/>
            <a:ext cx="459520" cy="459459"/>
          </a:xfrm>
          <a:prstGeom prst="ellipse">
            <a:avLst/>
          </a:prstGeom>
          <a:pattFill prst="pct20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Oval 27"/>
          <p:cNvSpPr>
            <a:spLocks noChangeArrowheads="1"/>
          </p:cNvSpPr>
          <p:nvPr/>
        </p:nvSpPr>
        <p:spPr bwMode="auto">
          <a:xfrm>
            <a:off x="9818422" y="291324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>
            <a:off x="7790614" y="27399970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77"/>
          <p:cNvSpPr txBox="1">
            <a:spLocks noChangeArrowheads="1"/>
          </p:cNvSpPr>
          <p:nvPr/>
        </p:nvSpPr>
        <p:spPr bwMode="auto">
          <a:xfrm>
            <a:off x="7881587" y="26878679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Pooling 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10018960" y="27672778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81"/>
          <p:cNvSpPr txBox="1">
            <a:spLocks noChangeArrowheads="1"/>
          </p:cNvSpPr>
          <p:nvPr/>
        </p:nvSpPr>
        <p:spPr bwMode="auto">
          <a:xfrm>
            <a:off x="10845804" y="27421953"/>
            <a:ext cx="32298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o</a:t>
            </a:r>
            <a:r>
              <a:rPr lang="en-US" sz="3000" b="1" dirty="0" smtClean="0">
                <a:solidFill>
                  <a:srgbClr val="FF0000"/>
                </a:solidFill>
              </a:rPr>
              <a:t>f maps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52" name="Oval 48"/>
          <p:cNvSpPr>
            <a:spLocks noChangeArrowheads="1"/>
          </p:cNvSpPr>
          <p:nvPr/>
        </p:nvSpPr>
        <p:spPr bwMode="auto">
          <a:xfrm>
            <a:off x="7079296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Oval 49"/>
          <p:cNvSpPr>
            <a:spLocks noChangeArrowheads="1"/>
          </p:cNvSpPr>
          <p:nvPr/>
        </p:nvSpPr>
        <p:spPr bwMode="auto">
          <a:xfrm>
            <a:off x="718870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Oval 50"/>
          <p:cNvSpPr>
            <a:spLocks noChangeArrowheads="1"/>
          </p:cNvSpPr>
          <p:nvPr/>
        </p:nvSpPr>
        <p:spPr bwMode="auto">
          <a:xfrm>
            <a:off x="7298115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Oval 48"/>
          <p:cNvSpPr>
            <a:spLocks noChangeArrowheads="1"/>
          </p:cNvSpPr>
          <p:nvPr/>
        </p:nvSpPr>
        <p:spPr bwMode="auto">
          <a:xfrm>
            <a:off x="7735754" y="25977571"/>
            <a:ext cx="459520" cy="459459"/>
          </a:xfrm>
          <a:prstGeom prst="ellipse">
            <a:avLst/>
          </a:prstGeom>
          <a:solidFill>
            <a:srgbClr val="9BBB59"/>
          </a:solid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Oval 49"/>
          <p:cNvSpPr>
            <a:spLocks noChangeArrowheads="1"/>
          </p:cNvSpPr>
          <p:nvPr/>
        </p:nvSpPr>
        <p:spPr bwMode="auto">
          <a:xfrm>
            <a:off x="7845163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Oval 50"/>
          <p:cNvSpPr>
            <a:spLocks noChangeArrowheads="1"/>
          </p:cNvSpPr>
          <p:nvPr/>
        </p:nvSpPr>
        <p:spPr bwMode="auto">
          <a:xfrm>
            <a:off x="7954573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Oval 49"/>
          <p:cNvSpPr>
            <a:spLocks noChangeArrowheads="1"/>
          </p:cNvSpPr>
          <p:nvPr/>
        </p:nvSpPr>
        <p:spPr bwMode="auto">
          <a:xfrm>
            <a:off x="8446916" y="26086966"/>
            <a:ext cx="459520" cy="459459"/>
          </a:xfrm>
          <a:prstGeom prst="ellipse">
            <a:avLst/>
          </a:prstGeom>
          <a:solidFill>
            <a:srgbClr val="E5B8B7"/>
          </a:solid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Oval 50"/>
          <p:cNvSpPr>
            <a:spLocks noChangeArrowheads="1"/>
          </p:cNvSpPr>
          <p:nvPr/>
        </p:nvSpPr>
        <p:spPr bwMode="auto">
          <a:xfrm>
            <a:off x="8556326" y="26178128"/>
            <a:ext cx="459520" cy="459459"/>
          </a:xfrm>
          <a:prstGeom prst="ellipse">
            <a:avLst/>
          </a:prstGeom>
          <a:solidFill>
            <a:srgbClr val="95B3D7"/>
          </a:solid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Oval 28" descr="Large grid"/>
          <p:cNvSpPr>
            <a:spLocks noChangeArrowheads="1"/>
          </p:cNvSpPr>
          <p:nvPr/>
        </p:nvSpPr>
        <p:spPr bwMode="auto">
          <a:xfrm>
            <a:off x="8392211" y="277082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Oval 30" descr="Large grid"/>
          <p:cNvSpPr>
            <a:spLocks noChangeArrowheads="1"/>
          </p:cNvSpPr>
          <p:nvPr/>
        </p:nvSpPr>
        <p:spPr bwMode="auto">
          <a:xfrm>
            <a:off x="8493642" y="278329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Oval 31" descr="Large grid"/>
          <p:cNvSpPr>
            <a:spLocks noChangeArrowheads="1"/>
          </p:cNvSpPr>
          <p:nvPr/>
        </p:nvSpPr>
        <p:spPr bwMode="auto">
          <a:xfrm>
            <a:off x="8604193" y="279248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Oval 36" descr="Wide downward diagonal"/>
          <p:cNvSpPr>
            <a:spLocks noChangeArrowheads="1"/>
          </p:cNvSpPr>
          <p:nvPr/>
        </p:nvSpPr>
        <p:spPr bwMode="auto">
          <a:xfrm>
            <a:off x="7078158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4" name="Oval 37" descr="Wide downward diagonal"/>
          <p:cNvSpPr>
            <a:spLocks noChangeArrowheads="1"/>
          </p:cNvSpPr>
          <p:nvPr/>
        </p:nvSpPr>
        <p:spPr bwMode="auto">
          <a:xfrm>
            <a:off x="7188706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Oval 38" descr="Wide downward diagonal"/>
          <p:cNvSpPr>
            <a:spLocks noChangeArrowheads="1"/>
          </p:cNvSpPr>
          <p:nvPr/>
        </p:nvSpPr>
        <p:spPr bwMode="auto">
          <a:xfrm>
            <a:off x="7296977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Oval 36" descr="Wide downward diagonal"/>
          <p:cNvSpPr>
            <a:spLocks noChangeArrowheads="1"/>
          </p:cNvSpPr>
          <p:nvPr/>
        </p:nvSpPr>
        <p:spPr bwMode="auto">
          <a:xfrm>
            <a:off x="8391073" y="277125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Oval 37" descr="Wide downward diagonal"/>
          <p:cNvSpPr>
            <a:spLocks noChangeArrowheads="1"/>
          </p:cNvSpPr>
          <p:nvPr/>
        </p:nvSpPr>
        <p:spPr bwMode="auto">
          <a:xfrm>
            <a:off x="8501621" y="278372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8" name="Oval 38" descr="Wide downward diagonal"/>
          <p:cNvSpPr>
            <a:spLocks noChangeArrowheads="1"/>
          </p:cNvSpPr>
          <p:nvPr/>
        </p:nvSpPr>
        <p:spPr bwMode="auto">
          <a:xfrm>
            <a:off x="8609892" y="279291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6294172" y="30293339"/>
            <a:ext cx="4405652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77"/>
          <p:cNvSpPr txBox="1">
            <a:spLocks noChangeArrowheads="1"/>
          </p:cNvSpPr>
          <p:nvPr/>
        </p:nvSpPr>
        <p:spPr bwMode="auto">
          <a:xfrm>
            <a:off x="6970614" y="30383276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Image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200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1" name="TextBox 581"/>
          <p:cNvSpPr txBox="1">
            <a:spLocks noChangeArrowheads="1"/>
          </p:cNvSpPr>
          <p:nvPr/>
        </p:nvSpPr>
        <p:spPr bwMode="auto">
          <a:xfrm>
            <a:off x="9753600" y="23916753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output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</a:t>
            </a:r>
            <a:r>
              <a:rPr lang="en-US" sz="3000" b="1" dirty="0" smtClean="0">
                <a:solidFill>
                  <a:srgbClr val="FF0000"/>
                </a:solidFill>
              </a:rPr>
              <a:t>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72" name="Oval 27"/>
          <p:cNvSpPr>
            <a:spLocks noChangeArrowheads="1"/>
          </p:cNvSpPr>
          <p:nvPr/>
        </p:nvSpPr>
        <p:spPr bwMode="auto">
          <a:xfrm>
            <a:off x="6797409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6141772" y="292848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4" name="Oval 27"/>
          <p:cNvSpPr>
            <a:spLocks noChangeArrowheads="1"/>
          </p:cNvSpPr>
          <p:nvPr/>
        </p:nvSpPr>
        <p:spPr bwMode="auto">
          <a:xfrm>
            <a:off x="811027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5" name="Oval 27"/>
          <p:cNvSpPr>
            <a:spLocks noChangeArrowheads="1"/>
          </p:cNvSpPr>
          <p:nvPr/>
        </p:nvSpPr>
        <p:spPr bwMode="auto">
          <a:xfrm>
            <a:off x="7454634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6" name="Oval 27"/>
          <p:cNvSpPr>
            <a:spLocks noChangeArrowheads="1"/>
          </p:cNvSpPr>
          <p:nvPr/>
        </p:nvSpPr>
        <p:spPr bwMode="auto">
          <a:xfrm>
            <a:off x="9369159" y="292848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7" name="Oval 27"/>
          <p:cNvSpPr>
            <a:spLocks noChangeArrowheads="1"/>
          </p:cNvSpPr>
          <p:nvPr/>
        </p:nvSpPr>
        <p:spPr bwMode="auto">
          <a:xfrm>
            <a:off x="8711934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8" name="Oval 27"/>
          <p:cNvSpPr>
            <a:spLocks noChangeArrowheads="1"/>
          </p:cNvSpPr>
          <p:nvPr/>
        </p:nvSpPr>
        <p:spPr bwMode="auto">
          <a:xfrm>
            <a:off x="9970822" y="292848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9" name="Oval 27"/>
          <p:cNvSpPr>
            <a:spLocks noChangeArrowheads="1"/>
          </p:cNvSpPr>
          <p:nvPr/>
        </p:nvSpPr>
        <p:spPr bwMode="auto">
          <a:xfrm>
            <a:off x="6949809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0" name="Oval 27"/>
          <p:cNvSpPr>
            <a:spLocks noChangeArrowheads="1"/>
          </p:cNvSpPr>
          <p:nvPr/>
        </p:nvSpPr>
        <p:spPr bwMode="auto">
          <a:xfrm>
            <a:off x="6294172" y="29437264"/>
            <a:ext cx="458787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1" name="Oval 27"/>
          <p:cNvSpPr>
            <a:spLocks noChangeArrowheads="1"/>
          </p:cNvSpPr>
          <p:nvPr/>
        </p:nvSpPr>
        <p:spPr bwMode="auto">
          <a:xfrm>
            <a:off x="826267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2" name="Oval 27"/>
          <p:cNvSpPr>
            <a:spLocks noChangeArrowheads="1"/>
          </p:cNvSpPr>
          <p:nvPr/>
        </p:nvSpPr>
        <p:spPr bwMode="auto">
          <a:xfrm>
            <a:off x="7607034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3" name="Oval 27"/>
          <p:cNvSpPr>
            <a:spLocks noChangeArrowheads="1"/>
          </p:cNvSpPr>
          <p:nvPr/>
        </p:nvSpPr>
        <p:spPr bwMode="auto">
          <a:xfrm>
            <a:off x="9521559" y="29437264"/>
            <a:ext cx="458788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4" name="Oval 27"/>
          <p:cNvSpPr>
            <a:spLocks noChangeArrowheads="1"/>
          </p:cNvSpPr>
          <p:nvPr/>
        </p:nvSpPr>
        <p:spPr bwMode="auto">
          <a:xfrm>
            <a:off x="8864334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5" name="Oval 27"/>
          <p:cNvSpPr>
            <a:spLocks noChangeArrowheads="1"/>
          </p:cNvSpPr>
          <p:nvPr/>
        </p:nvSpPr>
        <p:spPr bwMode="auto">
          <a:xfrm>
            <a:off x="10123222" y="29437264"/>
            <a:ext cx="460375" cy="4587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11190028" y="28933451"/>
            <a:ext cx="32879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FF0000"/>
                </a:solidFill>
              </a:rPr>
              <a:t>Number </a:t>
            </a:r>
            <a:r>
              <a:rPr lang="en-US" sz="3000" b="1" dirty="0" smtClean="0">
                <a:solidFill>
                  <a:srgbClr val="FF0000"/>
                </a:solidFill>
              </a:rPr>
              <a:t> of input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channels </a:t>
            </a:r>
            <a:r>
              <a:rPr lang="en-US" sz="3000" b="1" dirty="0">
                <a:solidFill>
                  <a:srgbClr val="FF0000"/>
                </a:solidFill>
              </a:rPr>
              <a:t>= 3</a:t>
            </a:r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10481716" y="29067376"/>
            <a:ext cx="620712" cy="739775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 bwMode="auto">
          <a:xfrm flipH="1" flipV="1">
            <a:off x="5486400" y="24297753"/>
            <a:ext cx="17707" cy="5509398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577"/>
          <p:cNvSpPr txBox="1">
            <a:spLocks noChangeArrowheads="1"/>
          </p:cNvSpPr>
          <p:nvPr/>
        </p:nvSpPr>
        <p:spPr bwMode="auto">
          <a:xfrm rot="16200000">
            <a:off x="4307501" y="27698367"/>
            <a:ext cx="1916245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One layer</a:t>
            </a:r>
            <a:endParaRPr lang="en-US" sz="3000" b="1" dirty="0">
              <a:solidFill>
                <a:prstClr val="white"/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8605052" y="28941022"/>
            <a:ext cx="1641475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577"/>
          <p:cNvSpPr txBox="1">
            <a:spLocks noChangeArrowheads="1"/>
          </p:cNvSpPr>
          <p:nvPr/>
        </p:nvSpPr>
        <p:spPr bwMode="auto">
          <a:xfrm>
            <a:off x="8414093" y="28411935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RF size = 18</a:t>
            </a:r>
            <a:endParaRPr lang="en-US" sz="3000" b="1" dirty="0">
              <a:solidFill>
                <a:srgbClr val="FF0000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8236744" y="21935553"/>
            <a:ext cx="0" cy="7368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581"/>
          <p:cNvSpPr txBox="1">
            <a:spLocks noChangeArrowheads="1"/>
          </p:cNvSpPr>
          <p:nvPr/>
        </p:nvSpPr>
        <p:spPr bwMode="auto">
          <a:xfrm>
            <a:off x="5607218" y="22849953"/>
            <a:ext cx="5670382" cy="10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Input to another layer above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 </a:t>
            </a:r>
            <a:r>
              <a:rPr lang="en-US" sz="3000" b="1" dirty="0" smtClean="0">
                <a:solidFill>
                  <a:prstClr val="white"/>
                </a:solidFill>
              </a:rPr>
              <a:t>   (image with 8 channels)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4" name="TextBox 577"/>
          <p:cNvSpPr txBox="1">
            <a:spLocks noChangeArrowheads="1"/>
          </p:cNvSpPr>
          <p:nvPr/>
        </p:nvSpPr>
        <p:spPr bwMode="auto">
          <a:xfrm>
            <a:off x="5602476" y="28263213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</a:rPr>
              <a:t>W</a:t>
            </a:r>
          </a:p>
        </p:txBody>
      </p:sp>
      <p:sp>
        <p:nvSpPr>
          <p:cNvPr id="95" name="TextBox 577"/>
          <p:cNvSpPr txBox="1">
            <a:spLocks noChangeArrowheads="1"/>
          </p:cNvSpPr>
          <p:nvPr/>
        </p:nvSpPr>
        <p:spPr bwMode="auto">
          <a:xfrm>
            <a:off x="5591540" y="26802890"/>
            <a:ext cx="773793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prstClr val="white"/>
                </a:solidFill>
              </a:rPr>
              <a:t>H</a:t>
            </a:r>
            <a:endParaRPr lang="en-US" sz="3000" b="1" dirty="0">
              <a:solidFill>
                <a:prstClr val="white"/>
              </a:solidFill>
            </a:endParaRPr>
          </a:p>
        </p:txBody>
      </p:sp>
      <p:sp>
        <p:nvSpPr>
          <p:cNvPr id="96" name="Oval 48"/>
          <p:cNvSpPr>
            <a:spLocks noChangeArrowheads="1"/>
          </p:cNvSpPr>
          <p:nvPr/>
        </p:nvSpPr>
        <p:spPr bwMode="auto">
          <a:xfrm>
            <a:off x="8153400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7" name="Straight Arrow Connector 96"/>
          <p:cNvCxnSpPr>
            <a:stCxn id="52" idx="0"/>
            <a:endCxn id="103" idx="4"/>
          </p:cNvCxnSpPr>
          <p:nvPr/>
        </p:nvCxnSpPr>
        <p:spPr bwMode="auto">
          <a:xfrm flipV="1">
            <a:off x="7309056" y="24771152"/>
            <a:ext cx="1183277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2" idx="0"/>
            <a:endCxn id="102" idx="4"/>
          </p:cNvCxnSpPr>
          <p:nvPr/>
        </p:nvCxnSpPr>
        <p:spPr bwMode="auto">
          <a:xfrm flipV="1">
            <a:off x="7309056" y="24771152"/>
            <a:ext cx="57214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55" idx="0"/>
            <a:endCxn id="103" idx="4"/>
          </p:cNvCxnSpPr>
          <p:nvPr/>
        </p:nvCxnSpPr>
        <p:spPr bwMode="auto">
          <a:xfrm flipV="1">
            <a:off x="7965514" y="24771152"/>
            <a:ext cx="52681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5" idx="0"/>
            <a:endCxn id="102" idx="4"/>
          </p:cNvCxnSpPr>
          <p:nvPr/>
        </p:nvCxnSpPr>
        <p:spPr bwMode="auto">
          <a:xfrm flipH="1" flipV="1">
            <a:off x="7881205" y="24771152"/>
            <a:ext cx="84309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5" idx="0"/>
            <a:endCxn id="103" idx="4"/>
          </p:cNvCxnSpPr>
          <p:nvPr/>
        </p:nvCxnSpPr>
        <p:spPr bwMode="auto">
          <a:xfrm flipH="1" flipV="1">
            <a:off x="8492333" y="24771152"/>
            <a:ext cx="74934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24"/>
          <p:cNvSpPr>
            <a:spLocks noChangeArrowheads="1"/>
          </p:cNvSpPr>
          <p:nvPr/>
        </p:nvSpPr>
        <p:spPr bwMode="auto">
          <a:xfrm>
            <a:off x="7651017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Oval 24"/>
          <p:cNvSpPr>
            <a:spLocks noChangeArrowheads="1"/>
          </p:cNvSpPr>
          <p:nvPr/>
        </p:nvSpPr>
        <p:spPr bwMode="auto">
          <a:xfrm>
            <a:off x="8262145" y="24312365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4" name="Oval 48"/>
          <p:cNvSpPr>
            <a:spLocks noChangeArrowheads="1"/>
          </p:cNvSpPr>
          <p:nvPr/>
        </p:nvSpPr>
        <p:spPr bwMode="auto">
          <a:xfrm>
            <a:off x="7542182" y="24202828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Oval 49"/>
          <p:cNvSpPr>
            <a:spLocks noChangeArrowheads="1"/>
          </p:cNvSpPr>
          <p:nvPr/>
        </p:nvSpPr>
        <p:spPr bwMode="auto">
          <a:xfrm>
            <a:off x="7651591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6" name="Oval 49"/>
          <p:cNvSpPr>
            <a:spLocks noChangeArrowheads="1"/>
          </p:cNvSpPr>
          <p:nvPr/>
        </p:nvSpPr>
        <p:spPr bwMode="auto">
          <a:xfrm>
            <a:off x="8262809" y="2431222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>
            <a:off x="8839200" y="24221553"/>
            <a:ext cx="579756" cy="648613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5" idx="0"/>
            <a:endCxn id="102" idx="4"/>
          </p:cNvCxnSpPr>
          <p:nvPr/>
        </p:nvCxnSpPr>
        <p:spPr bwMode="auto">
          <a:xfrm flipH="1" flipV="1">
            <a:off x="7881205" y="24771152"/>
            <a:ext cx="686062" cy="1206419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50"/>
          <p:cNvSpPr>
            <a:spLocks noChangeArrowheads="1"/>
          </p:cNvSpPr>
          <p:nvPr/>
        </p:nvSpPr>
        <p:spPr bwMode="auto">
          <a:xfrm>
            <a:off x="8374539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0" name="Oval 50"/>
          <p:cNvSpPr>
            <a:spLocks noChangeArrowheads="1"/>
          </p:cNvSpPr>
          <p:nvPr/>
        </p:nvSpPr>
        <p:spPr bwMode="auto">
          <a:xfrm>
            <a:off x="7755474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7239000" y="25821753"/>
            <a:ext cx="1600200" cy="0"/>
          </a:xfrm>
          <a:prstGeom prst="line">
            <a:avLst/>
          </a:prstGeom>
          <a:ln w="44450">
            <a:solidFill>
              <a:schemeClr val="bg2">
                <a:lumMod val="10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577"/>
          <p:cNvSpPr txBox="1">
            <a:spLocks noChangeArrowheads="1"/>
          </p:cNvSpPr>
          <p:nvPr/>
        </p:nvSpPr>
        <p:spPr bwMode="auto">
          <a:xfrm>
            <a:off x="7924800" y="25212153"/>
            <a:ext cx="3309640" cy="55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FF0000"/>
                </a:solidFill>
              </a:rPr>
              <a:t>LCN </a:t>
            </a:r>
            <a:r>
              <a:rPr lang="en-US" sz="3000" b="1" dirty="0">
                <a:solidFill>
                  <a:srgbClr val="FF0000"/>
                </a:solidFill>
              </a:rPr>
              <a:t>Size = </a:t>
            </a:r>
            <a:r>
              <a:rPr lang="en-US" sz="3000" b="1" dirty="0" smtClean="0">
                <a:solidFill>
                  <a:srgbClr val="FF0000"/>
                </a:solidFill>
              </a:rPr>
              <a:t>5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113" name="Oval 24"/>
          <p:cNvSpPr>
            <a:spLocks noChangeArrowheads="1"/>
          </p:cNvSpPr>
          <p:nvPr/>
        </p:nvSpPr>
        <p:spPr bwMode="auto">
          <a:xfrm>
            <a:off x="7039097" y="24331091"/>
            <a:ext cx="460375" cy="458787"/>
          </a:xfrm>
          <a:prstGeom prst="ellipse">
            <a:avLst/>
          </a:prstGeom>
          <a:solidFill>
            <a:srgbClr val="8064A2"/>
          </a:solidFill>
          <a:ln w="25400">
            <a:solidFill>
              <a:srgbClr val="3F3151"/>
            </a:solidFill>
            <a:round/>
            <a:headEnd/>
            <a:tailEnd/>
          </a:ln>
          <a:effectLst>
            <a:outerShdw blurRad="63500" dist="29783" dir="3885598" algn="ctr" rotWithShape="0">
              <a:srgbClr val="3F3151">
                <a:alpha val="50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4" name="Oval 48"/>
          <p:cNvSpPr>
            <a:spLocks noChangeArrowheads="1"/>
          </p:cNvSpPr>
          <p:nvPr/>
        </p:nvSpPr>
        <p:spPr bwMode="auto">
          <a:xfrm>
            <a:off x="6930262" y="24221554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5" name="Oval 49"/>
          <p:cNvSpPr>
            <a:spLocks noChangeArrowheads="1"/>
          </p:cNvSpPr>
          <p:nvPr/>
        </p:nvSpPr>
        <p:spPr bwMode="auto">
          <a:xfrm>
            <a:off x="7039671" y="24330949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6" name="Straight Arrow Connector 115"/>
          <p:cNvCxnSpPr>
            <a:stCxn id="52" idx="0"/>
            <a:endCxn id="113" idx="4"/>
          </p:cNvCxnSpPr>
          <p:nvPr/>
        </p:nvCxnSpPr>
        <p:spPr bwMode="auto">
          <a:xfrm flipH="1" flipV="1">
            <a:off x="7269285" y="24789878"/>
            <a:ext cx="39771" cy="118769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3" idx="0"/>
            <a:endCxn id="113" idx="4"/>
          </p:cNvCxnSpPr>
          <p:nvPr/>
        </p:nvCxnSpPr>
        <p:spPr bwMode="auto">
          <a:xfrm flipH="1" flipV="1">
            <a:off x="7269285" y="24789878"/>
            <a:ext cx="695955" cy="1187692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" idx="0"/>
            <a:endCxn id="115" idx="4"/>
          </p:cNvCxnSpPr>
          <p:nvPr/>
        </p:nvCxnSpPr>
        <p:spPr bwMode="auto">
          <a:xfrm flipH="1" flipV="1">
            <a:off x="7269431" y="24790408"/>
            <a:ext cx="1297836" cy="1187163"/>
          </a:xfrm>
          <a:prstGeom prst="straightConnector1">
            <a:avLst/>
          </a:prstGeom>
          <a:ln w="38100">
            <a:solidFill>
              <a:schemeClr val="tx1">
                <a:alpha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50"/>
          <p:cNvSpPr>
            <a:spLocks noChangeArrowheads="1"/>
          </p:cNvSpPr>
          <p:nvPr/>
        </p:nvSpPr>
        <p:spPr bwMode="auto">
          <a:xfrm>
            <a:off x="7160480" y="24450153"/>
            <a:ext cx="459520" cy="45945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0" name="Oval 28" descr="Large grid"/>
          <p:cNvSpPr>
            <a:spLocks noChangeArrowheads="1"/>
          </p:cNvSpPr>
          <p:nvPr/>
        </p:nvSpPr>
        <p:spPr bwMode="auto">
          <a:xfrm>
            <a:off x="6409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" name="Oval 30" descr="Large grid"/>
          <p:cNvSpPr>
            <a:spLocks noChangeArrowheads="1"/>
          </p:cNvSpPr>
          <p:nvPr/>
        </p:nvSpPr>
        <p:spPr bwMode="auto">
          <a:xfrm>
            <a:off x="6510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" name="Oval 31" descr="Large grid"/>
          <p:cNvSpPr>
            <a:spLocks noChangeArrowheads="1"/>
          </p:cNvSpPr>
          <p:nvPr/>
        </p:nvSpPr>
        <p:spPr bwMode="auto">
          <a:xfrm>
            <a:off x="6621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" name="Oval 36" descr="Wide downward diagonal"/>
          <p:cNvSpPr>
            <a:spLocks noChangeArrowheads="1"/>
          </p:cNvSpPr>
          <p:nvPr/>
        </p:nvSpPr>
        <p:spPr bwMode="auto">
          <a:xfrm>
            <a:off x="6408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4" name="Oval 37" descr="Wide downward diagonal"/>
          <p:cNvSpPr>
            <a:spLocks noChangeArrowheads="1"/>
          </p:cNvSpPr>
          <p:nvPr/>
        </p:nvSpPr>
        <p:spPr bwMode="auto">
          <a:xfrm>
            <a:off x="6518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Oval 38" descr="Wide downward diagonal"/>
          <p:cNvSpPr>
            <a:spLocks noChangeArrowheads="1"/>
          </p:cNvSpPr>
          <p:nvPr/>
        </p:nvSpPr>
        <p:spPr bwMode="auto">
          <a:xfrm>
            <a:off x="6627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6" name="Oval 28" descr="Large grid"/>
          <p:cNvSpPr>
            <a:spLocks noChangeArrowheads="1"/>
          </p:cNvSpPr>
          <p:nvPr/>
        </p:nvSpPr>
        <p:spPr bwMode="auto">
          <a:xfrm>
            <a:off x="77047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7" name="Oval 30" descr="Large grid"/>
          <p:cNvSpPr>
            <a:spLocks noChangeArrowheads="1"/>
          </p:cNvSpPr>
          <p:nvPr/>
        </p:nvSpPr>
        <p:spPr bwMode="auto">
          <a:xfrm>
            <a:off x="78062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8" name="Oval 31" descr="Large grid"/>
          <p:cNvSpPr>
            <a:spLocks noChangeArrowheads="1"/>
          </p:cNvSpPr>
          <p:nvPr/>
        </p:nvSpPr>
        <p:spPr bwMode="auto">
          <a:xfrm>
            <a:off x="79167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9" name="Oval 36" descr="Wide downward diagonal"/>
          <p:cNvSpPr>
            <a:spLocks noChangeArrowheads="1"/>
          </p:cNvSpPr>
          <p:nvPr/>
        </p:nvSpPr>
        <p:spPr bwMode="auto">
          <a:xfrm>
            <a:off x="77036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0" name="Oval 37" descr="Wide downward diagonal"/>
          <p:cNvSpPr>
            <a:spLocks noChangeArrowheads="1"/>
          </p:cNvSpPr>
          <p:nvPr/>
        </p:nvSpPr>
        <p:spPr bwMode="auto">
          <a:xfrm>
            <a:off x="78142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1" name="Oval 38" descr="Wide downward diagonal"/>
          <p:cNvSpPr>
            <a:spLocks noChangeArrowheads="1"/>
          </p:cNvSpPr>
          <p:nvPr/>
        </p:nvSpPr>
        <p:spPr bwMode="auto">
          <a:xfrm>
            <a:off x="79224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Oval 28" descr="Large grid"/>
          <p:cNvSpPr>
            <a:spLocks noChangeArrowheads="1"/>
          </p:cNvSpPr>
          <p:nvPr/>
        </p:nvSpPr>
        <p:spPr bwMode="auto">
          <a:xfrm>
            <a:off x="9076399" y="27736800"/>
            <a:ext cx="459520" cy="459459"/>
          </a:xfrm>
          <a:prstGeom prst="ellipse">
            <a:avLst/>
          </a:prstGeom>
          <a:pattFill prst="lgGrid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3" name="Oval 30" descr="Large grid"/>
          <p:cNvSpPr>
            <a:spLocks noChangeArrowheads="1"/>
          </p:cNvSpPr>
          <p:nvPr/>
        </p:nvSpPr>
        <p:spPr bwMode="auto">
          <a:xfrm>
            <a:off x="9177830" y="27861510"/>
            <a:ext cx="459520" cy="459459"/>
          </a:xfrm>
          <a:prstGeom prst="ellipse">
            <a:avLst/>
          </a:prstGeom>
          <a:pattFill prst="lgGrid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4" name="Oval 31" descr="Large grid"/>
          <p:cNvSpPr>
            <a:spLocks noChangeArrowheads="1"/>
          </p:cNvSpPr>
          <p:nvPr/>
        </p:nvSpPr>
        <p:spPr bwMode="auto">
          <a:xfrm>
            <a:off x="9288380" y="27953402"/>
            <a:ext cx="459520" cy="459459"/>
          </a:xfrm>
          <a:prstGeom prst="ellipse">
            <a:avLst/>
          </a:prstGeom>
          <a:pattFill prst="lgGrid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5" name="Oval 36" descr="Wide downward diagonal"/>
          <p:cNvSpPr>
            <a:spLocks noChangeArrowheads="1"/>
          </p:cNvSpPr>
          <p:nvPr/>
        </p:nvSpPr>
        <p:spPr bwMode="auto">
          <a:xfrm>
            <a:off x="9075261" y="27741176"/>
            <a:ext cx="459520" cy="459459"/>
          </a:xfrm>
          <a:prstGeom prst="ellipse">
            <a:avLst/>
          </a:prstGeom>
          <a:pattFill prst="wdDnDiag">
            <a:fgClr>
              <a:srgbClr val="4E6128"/>
            </a:fgClr>
            <a:bgClr>
              <a:srgbClr val="D6E3BC"/>
            </a:bgClr>
          </a:pattFill>
          <a:ln w="25400">
            <a:solidFill>
              <a:srgbClr val="4E6128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6" name="Oval 37" descr="Wide downward diagonal"/>
          <p:cNvSpPr>
            <a:spLocks noChangeArrowheads="1"/>
          </p:cNvSpPr>
          <p:nvPr/>
        </p:nvSpPr>
        <p:spPr bwMode="auto">
          <a:xfrm>
            <a:off x="9185809" y="27865886"/>
            <a:ext cx="459520" cy="459459"/>
          </a:xfrm>
          <a:prstGeom prst="ellipse">
            <a:avLst/>
          </a:prstGeom>
          <a:pattFill prst="wdDnDiag">
            <a:fgClr>
              <a:srgbClr val="C0504D"/>
            </a:fgClr>
            <a:bgClr>
              <a:srgbClr val="F2DBDB"/>
            </a:bgClr>
          </a:pattFill>
          <a:ln w="25400">
            <a:solidFill>
              <a:srgbClr val="943634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7" name="Oval 38" descr="Wide downward diagonal"/>
          <p:cNvSpPr>
            <a:spLocks noChangeArrowheads="1"/>
          </p:cNvSpPr>
          <p:nvPr/>
        </p:nvSpPr>
        <p:spPr bwMode="auto">
          <a:xfrm>
            <a:off x="9294080" y="27957778"/>
            <a:ext cx="459520" cy="459459"/>
          </a:xfrm>
          <a:prstGeom prst="ellipse">
            <a:avLst/>
          </a:prstGeom>
          <a:pattFill prst="wdDnDiag">
            <a:fgClr>
              <a:srgbClr val="1F497D"/>
            </a:fgClr>
            <a:bgClr>
              <a:srgbClr val="C6D9F1"/>
            </a:bgClr>
          </a:pattFill>
          <a:ln w="25400">
            <a:solidFill>
              <a:srgbClr val="1F497D"/>
            </a:solidFill>
            <a:round/>
            <a:headEnd/>
            <a:tailEnd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71" y="2356714"/>
            <a:ext cx="6572845" cy="774700"/>
          </a:xfrm>
          <a:prstGeom prst="rect">
            <a:avLst/>
          </a:prstGeom>
        </p:spPr>
      </p:pic>
      <p:cxnSp>
        <p:nvCxnSpPr>
          <p:cNvPr id="148" name="Straight Connector 147"/>
          <p:cNvCxnSpPr/>
          <p:nvPr/>
        </p:nvCxnSpPr>
        <p:spPr>
          <a:xfrm>
            <a:off x="408960" y="3234221"/>
            <a:ext cx="80215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319156" y="2563419"/>
            <a:ext cx="119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11 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9" name="Straight Connector 158"/>
          <p:cNvCxnSpPr/>
          <p:nvPr/>
        </p:nvCxnSpPr>
        <p:spPr>
          <a:xfrm>
            <a:off x="408960" y="2279746"/>
            <a:ext cx="81216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319156" y="1549612"/>
            <a:ext cx="119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10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05" y="1274084"/>
            <a:ext cx="6474311" cy="846549"/>
          </a:xfrm>
          <a:prstGeom prst="rect">
            <a:avLst/>
          </a:prstGeom>
        </p:spPr>
      </p:pic>
      <p:sp>
        <p:nvSpPr>
          <p:cNvPr id="152" name="TextBox 151"/>
          <p:cNvSpPr txBox="1"/>
          <p:nvPr/>
        </p:nvSpPr>
        <p:spPr>
          <a:xfrm>
            <a:off x="319156" y="3613327"/>
            <a:ext cx="119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3" name="Picture 152" descr="concept2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627189" y="3363557"/>
            <a:ext cx="6515100" cy="828666"/>
          </a:xfrm>
          <a:prstGeom prst="rect">
            <a:avLst/>
          </a:prstGeom>
        </p:spPr>
      </p:pic>
      <p:cxnSp>
        <p:nvCxnSpPr>
          <p:cNvPr id="154" name="Straight Connector 153"/>
          <p:cNvCxnSpPr/>
          <p:nvPr/>
        </p:nvCxnSpPr>
        <p:spPr>
          <a:xfrm>
            <a:off x="408960" y="4320790"/>
            <a:ext cx="80215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9" name="Picture 138" descr="pizza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89" y="4425752"/>
            <a:ext cx="6832600" cy="812800"/>
          </a:xfrm>
          <a:prstGeom prst="rect">
            <a:avLst/>
          </a:prstGeom>
        </p:spPr>
      </p:pic>
      <p:sp>
        <p:nvSpPr>
          <p:cNvPr id="158" name="TextBox 157"/>
          <p:cNvSpPr txBox="1"/>
          <p:nvPr/>
        </p:nvSpPr>
        <p:spPr>
          <a:xfrm>
            <a:off x="319156" y="4686130"/>
            <a:ext cx="1196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Feature 13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 descr="keyboard2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73" y="2356714"/>
            <a:ext cx="765143" cy="765143"/>
          </a:xfrm>
          <a:prstGeom prst="rect">
            <a:avLst/>
          </a:prstGeom>
        </p:spPr>
      </p:pic>
      <p:sp>
        <p:nvSpPr>
          <p:cNvPr id="149" name="TextBox 148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1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Best Stimuli for Features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2001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9208" y="1385389"/>
            <a:ext cx="438834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22,000 categories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14,000,000 images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Hand-engineered features (SIFT, HOG, LBP),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Spatial pyramid,  </a:t>
            </a:r>
            <a:r>
              <a:rPr lang="en-US" dirty="0" err="1" smtClean="0">
                <a:solidFill>
                  <a:prstClr val="white"/>
                </a:solidFill>
                <a:latin typeface="Calibri"/>
              </a:rPr>
              <a:t>SparseCoding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/Compression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ImageNet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Classification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62249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048" y="1024831"/>
            <a:ext cx="4226688" cy="5909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…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smoothhound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smoothhound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shark,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Mustelus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mustelus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American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smooth dogfish,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Mustelus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canis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Florida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smoothhound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Mustelus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norrisi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whitetip</a:t>
            </a: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shark, reef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whitetip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shark,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Triaenodon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obseus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Atlantic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spiny dogfish,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Squalus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acanthias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Pacific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spiny dogfish,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Squalus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suckleyi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hammerhead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hammerhead shark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smooth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hammerhead,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Sphyrna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zygaena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smalleye</a:t>
            </a: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hammerhead,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Sphyrna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tudes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shovelhead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bonnethead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bonnet shark,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Sphyrna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tiburo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angel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shark, angelfish,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Squatina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squatina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monkfish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electric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ray, crampfish,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numbfish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torpedo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smalltooth</a:t>
            </a: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sawfish,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Pristis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pectinatus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g</a:t>
            </a:r>
            <a:r>
              <a:rPr lang="is-IS" sz="1400" dirty="0" smtClean="0">
                <a:solidFill>
                  <a:prstClr val="white"/>
                </a:solidFill>
                <a:latin typeface="Calibri"/>
              </a:rPr>
              <a:t>uitarfish</a:t>
            </a:r>
            <a:endParaRPr lang="is-I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tr-TR" sz="1400" dirty="0" err="1" smtClean="0">
                <a:solidFill>
                  <a:prstClr val="white"/>
                </a:solidFill>
                <a:latin typeface="Calibri"/>
              </a:rPr>
              <a:t>roughtail</a:t>
            </a:r>
            <a:r>
              <a:rPr lang="tr-TR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tr-TR" sz="1400" dirty="0" err="1">
                <a:solidFill>
                  <a:prstClr val="white"/>
                </a:solidFill>
                <a:latin typeface="Calibri"/>
              </a:rPr>
              <a:t>stingray</a:t>
            </a:r>
            <a:r>
              <a:rPr lang="tr-TR" sz="1400" dirty="0">
                <a:solidFill>
                  <a:prstClr val="white"/>
                </a:solidFill>
                <a:latin typeface="Calibri"/>
              </a:rPr>
              <a:t>, </a:t>
            </a:r>
            <a:r>
              <a:rPr lang="tr-TR" sz="1400" dirty="0" err="1">
                <a:solidFill>
                  <a:prstClr val="white"/>
                </a:solidFill>
                <a:latin typeface="Calibri"/>
              </a:rPr>
              <a:t>Dasyatis</a:t>
            </a:r>
            <a:r>
              <a:rPr lang="tr-TR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tr-TR" sz="1400" dirty="0" err="1">
                <a:solidFill>
                  <a:prstClr val="white"/>
                </a:solidFill>
                <a:latin typeface="Calibri"/>
              </a:rPr>
              <a:t>centroura</a:t>
            </a:r>
            <a:endParaRPr lang="tr-TR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tr-TR" sz="1400" dirty="0" err="1" smtClean="0">
                <a:solidFill>
                  <a:prstClr val="white"/>
                </a:solidFill>
                <a:latin typeface="Calibri"/>
              </a:rPr>
              <a:t>butterfly</a:t>
            </a:r>
            <a:r>
              <a:rPr lang="tr-TR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tr-TR" sz="1400" dirty="0">
                <a:solidFill>
                  <a:prstClr val="white"/>
                </a:solidFill>
                <a:latin typeface="Calibri"/>
              </a:rPr>
              <a:t>ray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eagle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ray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spotted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eagle ray, spotted ray,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Aetobatus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narinari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cownose</a:t>
            </a: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ray, cow-nosed ray,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Rhinoptera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bonasus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manta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, manta ray, devilfish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Atlantic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manta, Manta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birostris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devil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ray,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Mobula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hypostoma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grey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skate, gray skate, Raja </a:t>
            </a:r>
            <a:r>
              <a:rPr lang="en-US" sz="1400" dirty="0" err="1">
                <a:solidFill>
                  <a:prstClr val="white"/>
                </a:solidFill>
                <a:latin typeface="Calibri"/>
              </a:rPr>
              <a:t>batis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little 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skate, Raja </a:t>
            </a:r>
            <a:r>
              <a:rPr lang="en-US" sz="1400" dirty="0" err="1" smtClean="0">
                <a:solidFill>
                  <a:prstClr val="white"/>
                </a:solidFill>
                <a:latin typeface="Calibri"/>
              </a:rPr>
              <a:t>erinacea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/>
              </a:rPr>
              <a:t>…</a:t>
            </a: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 descr="122605522_190633b05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807" y="2475743"/>
            <a:ext cx="1316975" cy="987731"/>
          </a:xfrm>
          <a:prstGeom prst="rect">
            <a:avLst/>
          </a:prstGeom>
        </p:spPr>
      </p:pic>
      <p:pic>
        <p:nvPicPr>
          <p:cNvPr id="20" name="Picture 19" descr="182057624_070cb8f3a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84" y="2475743"/>
            <a:ext cx="1279444" cy="987731"/>
          </a:xfrm>
          <a:prstGeom prst="rect">
            <a:avLst/>
          </a:prstGeom>
        </p:spPr>
      </p:pic>
      <p:pic>
        <p:nvPicPr>
          <p:cNvPr id="21" name="Picture 20" descr="2144442372_6f59b15fc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57" y="2475743"/>
            <a:ext cx="1316975" cy="987731"/>
          </a:xfrm>
          <a:prstGeom prst="rect">
            <a:avLst/>
          </a:prstGeom>
        </p:spPr>
      </p:pic>
      <p:pic>
        <p:nvPicPr>
          <p:cNvPr id="23" name="Picture 22" descr="1338400888_595cb269f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13" y="3960111"/>
            <a:ext cx="1266615" cy="978547"/>
          </a:xfrm>
          <a:prstGeom prst="rect">
            <a:avLst/>
          </a:prstGeom>
        </p:spPr>
      </p:pic>
      <p:sp>
        <p:nvSpPr>
          <p:cNvPr id="25" name="Frame 24"/>
          <p:cNvSpPr/>
          <p:nvPr/>
        </p:nvSpPr>
        <p:spPr>
          <a:xfrm>
            <a:off x="692773" y="4271620"/>
            <a:ext cx="2835252" cy="295036"/>
          </a:xfrm>
          <a:prstGeom prst="fram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Frame 25"/>
          <p:cNvSpPr/>
          <p:nvPr/>
        </p:nvSpPr>
        <p:spPr>
          <a:xfrm>
            <a:off x="692772" y="5514372"/>
            <a:ext cx="2424719" cy="295036"/>
          </a:xfrm>
          <a:prstGeom prst="fram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70807" y="2167878"/>
            <a:ext cx="94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Stingray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70807" y="3599403"/>
            <a:ext cx="1097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err="1" smtClean="0">
                <a:solidFill>
                  <a:prstClr val="white"/>
                </a:solidFill>
                <a:latin typeface="Calibri"/>
              </a:rPr>
              <a:t>Mantaray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6" t="23190" r="946" b="7767"/>
          <a:stretch/>
        </p:blipFill>
        <p:spPr bwMode="auto">
          <a:xfrm>
            <a:off x="5170807" y="3968735"/>
            <a:ext cx="1309911" cy="96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72" t="18647" r="34080" b="14851"/>
          <a:stretch/>
        </p:blipFill>
        <p:spPr bwMode="auto">
          <a:xfrm>
            <a:off x="7802857" y="3968734"/>
            <a:ext cx="1316975" cy="96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22,000 is a lot!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25795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2195" y="1713367"/>
            <a:ext cx="2875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latin typeface="Calibri"/>
              </a:rPr>
              <a:t>0.005%</a:t>
            </a:r>
            <a:endParaRPr lang="en-US" sz="6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9035" y="2733297"/>
            <a:ext cx="2000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Random guess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5651" y="1713367"/>
            <a:ext cx="18941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latin typeface="Calibri"/>
              </a:rPr>
              <a:t>9.5%</a:t>
            </a:r>
            <a:endParaRPr lang="en-US" sz="6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33448" y="1713367"/>
            <a:ext cx="18941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srgbClr val="FF0000"/>
                </a:solidFill>
                <a:latin typeface="Calibri"/>
              </a:rPr>
              <a:t>?</a:t>
            </a:r>
            <a:endParaRPr lang="en-US" sz="66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3738" y="2733297"/>
            <a:ext cx="22388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Feature learning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From raw pixels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4667" y="2733297"/>
            <a:ext cx="2810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State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-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of-the-art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(Weston, </a:t>
            </a:r>
            <a:r>
              <a:rPr lang="en-US" sz="2400" dirty="0" err="1" smtClean="0">
                <a:solidFill>
                  <a:prstClr val="white"/>
                </a:solidFill>
                <a:latin typeface="Calibri"/>
              </a:rPr>
              <a:t>Bengio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 ‘11)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048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2195" y="1713367"/>
            <a:ext cx="2875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latin typeface="Calibri"/>
              </a:rPr>
              <a:t>0.005%</a:t>
            </a:r>
            <a:endParaRPr lang="en-US" sz="6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9035" y="2733297"/>
            <a:ext cx="2000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Random guess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5651" y="1713367"/>
            <a:ext cx="18941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latin typeface="Calibri"/>
              </a:rPr>
              <a:t>9.5%</a:t>
            </a:r>
            <a:endParaRPr lang="en-US" sz="6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74667" y="2733297"/>
            <a:ext cx="2810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State-of-the-art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(Weston, </a:t>
            </a:r>
            <a:r>
              <a:rPr lang="en-US" sz="2400" dirty="0" err="1" smtClean="0">
                <a:solidFill>
                  <a:prstClr val="white"/>
                </a:solidFill>
                <a:latin typeface="Calibri"/>
              </a:rPr>
              <a:t>Bengio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 ‘11)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3738" y="1713367"/>
            <a:ext cx="25105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srgbClr val="FF0000"/>
                </a:solidFill>
                <a:latin typeface="Calibri"/>
              </a:rPr>
              <a:t>21.3%</a:t>
            </a:r>
            <a:endParaRPr lang="en-US" sz="66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3738" y="2733297"/>
            <a:ext cx="22388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Feature learning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From raw pixels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88668"/>
            <a:ext cx="932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Le, et al., 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Building high-level features using large-scale unsupervised learning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. ICML 2012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7394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469900"/>
            <a:ext cx="8864600" cy="59055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Hawk!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09561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639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0"/>
          </p:cNvCxnSpPr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3"/>
            <a:endCxn id="4" idx="1"/>
          </p:cNvCxnSpPr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281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0"/>
          </p:cNvCxnSpPr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3"/>
            <a:endCxn id="4" idx="1"/>
          </p:cNvCxnSpPr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5474" y="4144211"/>
            <a:ext cx="1216526" cy="8021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36631" y="3823368"/>
            <a:ext cx="775369" cy="32619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4818" y="3072064"/>
            <a:ext cx="775369" cy="176462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96587" y="3072064"/>
            <a:ext cx="911729" cy="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371513" y="3098800"/>
            <a:ext cx="911729" cy="235285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62966" y="3823369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684419" y="3582738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0737" y="3582738"/>
            <a:ext cx="347579" cy="300789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3135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0"/>
          </p:cNvCxnSpPr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3"/>
            <a:endCxn id="4" idx="1"/>
          </p:cNvCxnSpPr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5474" y="4144211"/>
            <a:ext cx="1216526" cy="8021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36631" y="3823368"/>
            <a:ext cx="775369" cy="32619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4818" y="3072064"/>
            <a:ext cx="775369" cy="176462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96587" y="3072064"/>
            <a:ext cx="911729" cy="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371513" y="3098800"/>
            <a:ext cx="911729" cy="235285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62966" y="3823369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684419" y="3582738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0737" y="3582738"/>
            <a:ext cx="347579" cy="300789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54818" y="1772242"/>
            <a:ext cx="114646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Ideally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580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0"/>
          </p:cNvCxnSpPr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3"/>
            <a:endCxn id="4" idx="1"/>
          </p:cNvCxnSpPr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5474" y="4144211"/>
            <a:ext cx="1216526" cy="8021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36631" y="3823368"/>
            <a:ext cx="775369" cy="32619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4818" y="3072064"/>
            <a:ext cx="775369" cy="176462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96587" y="3072064"/>
            <a:ext cx="911729" cy="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371513" y="3098800"/>
            <a:ext cx="911729" cy="235285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62966" y="3823369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684419" y="3582738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0737" y="3582738"/>
            <a:ext cx="347579" cy="300789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351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5474" y="4144211"/>
            <a:ext cx="1216526" cy="8021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36631" y="3823368"/>
            <a:ext cx="775369" cy="32619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4818" y="3072064"/>
            <a:ext cx="775369" cy="176462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96587" y="3072064"/>
            <a:ext cx="911729" cy="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371513" y="3098800"/>
            <a:ext cx="911729" cy="235285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62966" y="3823369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684419" y="3582738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0737" y="3582738"/>
            <a:ext cx="347579" cy="300789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5250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Our Visual Cortex?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38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Plane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226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4518526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034504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925010" y="469900"/>
            <a:ext cx="6683" cy="5905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497261" y="342265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497261" y="2010941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497261" y="4943980"/>
            <a:ext cx="605589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5474" y="4144211"/>
            <a:ext cx="1216526" cy="8021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36631" y="3823368"/>
            <a:ext cx="775369" cy="32619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4818" y="3072064"/>
            <a:ext cx="775369" cy="176462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96587" y="3072064"/>
            <a:ext cx="911729" cy="0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371513" y="3098800"/>
            <a:ext cx="911729" cy="235285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162966" y="3823369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684419" y="3582738"/>
            <a:ext cx="1120276" cy="200526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0737" y="3582738"/>
            <a:ext cx="347579" cy="300789"/>
          </a:xfrm>
          <a:prstGeom prst="line">
            <a:avLst/>
          </a:prstGeom>
          <a:ln w="76200" cmpd="sng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74" y="1022347"/>
            <a:ext cx="7899400" cy="774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187616"/>
            <a:ext cx="79248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50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Google Brain?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5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3684" y="0"/>
            <a:ext cx="92776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9" r="19234"/>
          <a:stretch/>
        </p:blipFill>
        <p:spPr>
          <a:xfrm>
            <a:off x="1497261" y="469900"/>
            <a:ext cx="6055896" cy="59055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617368" y="3048000"/>
            <a:ext cx="1069474" cy="1069474"/>
          </a:xfrm>
          <a:prstGeom prst="ellipse">
            <a:avLst/>
          </a:prstGeom>
          <a:noFill/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938295" y="3007895"/>
            <a:ext cx="1069474" cy="1069474"/>
          </a:xfrm>
          <a:prstGeom prst="ellipse">
            <a:avLst/>
          </a:prstGeom>
          <a:noFill/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81748" y="2999875"/>
            <a:ext cx="1069474" cy="1069474"/>
          </a:xfrm>
          <a:prstGeom prst="ellipse">
            <a:avLst/>
          </a:prstGeom>
          <a:noFill/>
          <a:ln w="762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3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1025525" y="527050"/>
            <a:ext cx="7748588" cy="147638"/>
          </a:xfrm>
          <a:prstGeom prst="rect">
            <a:avLst/>
          </a:prstGeom>
          <a:solidFill>
            <a:schemeClr val="tx1"/>
          </a:solidFill>
          <a:ln w="12700" algn="ctr">
            <a:noFill/>
            <a:miter lim="800000"/>
            <a:headEnd/>
            <a:tailEnd/>
          </a:ln>
        </p:spPr>
        <p:txBody>
          <a:bodyPr wrap="none" lIns="90487" tIns="44450" rIns="90487" bIns="44450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230473" y="2699305"/>
            <a:ext cx="86995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dirty="0" smtClean="0">
                <a:solidFill>
                  <a:srgbClr val="FFFFFF"/>
                </a:solidFill>
                <a:latin typeface="Pristina" pitchFamily="66" charset="0"/>
              </a:rPr>
              <a:t>[YouTube videos demo]</a:t>
            </a:r>
            <a:endParaRPr lang="en-US" sz="6000" dirty="0">
              <a:solidFill>
                <a:srgbClr val="FFFFFF"/>
              </a:solidFill>
              <a:latin typeface="Pristin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84778" y="5310845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Credit: Quoc Le &amp; John </a:t>
            </a:r>
            <a:r>
              <a:rPr lang="en-US" dirty="0" err="1" smtClean="0">
                <a:solidFill>
                  <a:schemeClr val="bg1"/>
                </a:solidFill>
              </a:rPr>
              <a:t>Shlens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29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Weaknesses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775532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47015"/>
            <a:ext cx="8229600" cy="1588143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0" dirty="0" smtClean="0">
                <a:solidFill>
                  <a:srgbClr val="FFFFFF"/>
                </a:solidFill>
              </a:rPr>
              <a:t>You’re learning everything.  It’s better to encode prior knowledge about structure of images (or audio, or text). </a:t>
            </a:r>
          </a:p>
          <a:p>
            <a:pPr>
              <a:spcBef>
                <a:spcPts val="1200"/>
              </a:spcBef>
              <a:buNone/>
            </a:pPr>
            <a:r>
              <a:rPr lang="en-US" sz="2800" b="0" dirty="0" smtClean="0">
                <a:solidFill>
                  <a:srgbClr val="FFFFFF"/>
                </a:solidFill>
              </a:rPr>
              <a:t>	</a:t>
            </a:r>
          </a:p>
          <a:p>
            <a:pPr>
              <a:spcBef>
                <a:spcPts val="1200"/>
              </a:spcBef>
              <a:buNone/>
            </a:pPr>
            <a:endParaRPr lang="en-US" sz="2800" b="0" dirty="0" smtClean="0">
              <a:solidFill>
                <a:srgbClr val="FFFFFF"/>
              </a:solidFill>
            </a:endParaRPr>
          </a:p>
          <a:p>
            <a:pPr>
              <a:spcBef>
                <a:spcPts val="1200"/>
              </a:spcBef>
              <a:buNone/>
            </a:pPr>
            <a:endParaRPr lang="en-US" sz="2800" b="0" dirty="0" smtClean="0">
              <a:solidFill>
                <a:srgbClr val="FFFF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\</a:t>
            </a:r>
            <a:endParaRPr lang="en-US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Weakness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3480151"/>
            <a:ext cx="4572000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Wasn’t there a similar machine learning vs. linguists debate in NLP ~20 years ago….</a:t>
            </a:r>
          </a:p>
        </p:txBody>
      </p:sp>
    </p:spTree>
    <p:extLst>
      <p:ext uri="{BB962C8B-B14F-4D97-AF65-F5344CB8AC3E}">
        <p14:creationId xmlns:p14="http://schemas.microsoft.com/office/powerpoint/2010/main" val="386863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12279"/>
            <a:ext cx="8229600" cy="55245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0" dirty="0" smtClean="0">
                <a:solidFill>
                  <a:srgbClr val="FFFFFF"/>
                </a:solidFill>
              </a:rPr>
              <a:t>Unsupervised </a:t>
            </a:r>
            <a:r>
              <a:rPr lang="en-US" sz="2800" b="0" dirty="0" smtClean="0">
                <a:solidFill>
                  <a:srgbClr val="FFFFFF"/>
                </a:solidFill>
              </a:rPr>
              <a:t>feature learning cannot currently do X, where X is: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Go beyond Gabor (1 layer) features.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Work on temporal data (video). </a:t>
            </a:r>
          </a:p>
          <a:p>
            <a:pPr lvl="1">
              <a:spcBef>
                <a:spcPts val="0"/>
              </a:spcBef>
              <a:buNone/>
            </a:pPr>
            <a:r>
              <a:rPr lang="en-US" b="0" dirty="0" smtClean="0">
                <a:solidFill>
                  <a:srgbClr val="FFFFFF"/>
                </a:solidFill>
              </a:rPr>
              <a:t>Learn hierarchical representations (compositional semantics).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Get state-of-the-art in activity recognition.</a:t>
            </a:r>
            <a:r>
              <a:rPr lang="en-US" b="0" dirty="0" smtClean="0">
                <a:solidFill>
                  <a:srgbClr val="FFFFFF"/>
                </a:solidFill>
              </a:rPr>
              <a:t> 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Get state-of-the-art on image classification.</a:t>
            </a:r>
          </a:p>
          <a:p>
            <a:pPr lvl="1">
              <a:spcBef>
                <a:spcPts val="0"/>
              </a:spcBef>
              <a:buNone/>
            </a:pPr>
            <a:r>
              <a:rPr lang="en-US" b="0" dirty="0" smtClean="0">
                <a:solidFill>
                  <a:srgbClr val="FFFFFF"/>
                </a:solidFill>
              </a:rPr>
              <a:t>Get state-of-the-art on object detection.</a:t>
            </a:r>
          </a:p>
          <a:p>
            <a:pPr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Learn variable-size representations.</a:t>
            </a:r>
          </a:p>
          <a:p>
            <a:pPr marL="283464" lvl="1">
              <a:spcBef>
                <a:spcPts val="0"/>
              </a:spcBef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283464" lvl="1">
              <a:spcBef>
                <a:spcPts val="0"/>
              </a:spcBef>
              <a:buNone/>
            </a:pPr>
            <a:r>
              <a:rPr lang="en-US" dirty="0" smtClean="0">
                <a:solidFill>
                  <a:srgbClr val="FFFFFF"/>
                </a:solidFill>
              </a:rPr>
              <a:t>    </a:t>
            </a:r>
            <a:endParaRPr lang="en-US" b="0" dirty="0" smtClean="0">
              <a:solidFill>
                <a:srgbClr val="FFFFFF"/>
              </a:solidFill>
            </a:endParaRPr>
          </a:p>
          <a:p>
            <a:pPr>
              <a:spcBef>
                <a:spcPts val="1200"/>
              </a:spcBef>
              <a:buNone/>
            </a:pPr>
            <a:endParaRPr lang="en-US" sz="2800" b="0" dirty="0" smtClean="0">
              <a:solidFill>
                <a:srgbClr val="FFFFFF"/>
              </a:solidFill>
            </a:endParaRPr>
          </a:p>
          <a:p>
            <a:pPr>
              <a:spcBef>
                <a:spcPts val="1200"/>
              </a:spcBef>
              <a:buNone/>
            </a:pPr>
            <a:endParaRPr lang="en-US" sz="2800" b="0" dirty="0" smtClean="0">
              <a:solidFill>
                <a:srgbClr val="FFFFFF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461195" y="279790"/>
            <a:ext cx="5991180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Weakness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09053" y="2245893"/>
            <a:ext cx="56013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09053" y="2692398"/>
            <a:ext cx="56013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09053" y="3125535"/>
            <a:ext cx="739273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48611" y="3572040"/>
            <a:ext cx="18929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09053" y="3978440"/>
            <a:ext cx="63366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09053" y="4424945"/>
            <a:ext cx="654332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15476" y="5811566"/>
            <a:ext cx="7994315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Not fundamental weaknesses… still work to be done.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81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Can I Do Deep Learning?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825129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152400" y="2733764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Yes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0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008553" cy="70852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262" y="2853949"/>
            <a:ext cx="3888479" cy="3001419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MNIST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0487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Show off Dataset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6960325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605" y="1226553"/>
            <a:ext cx="5143500" cy="51435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Not Sparse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4880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522" y="1577474"/>
            <a:ext cx="4765842" cy="4765842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One Layer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43243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049" y="1938420"/>
            <a:ext cx="3937004" cy="3937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54" y="1938420"/>
            <a:ext cx="3937004" cy="393700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Two Layer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9616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969"/>
          <a:stretch/>
        </p:blipFill>
        <p:spPr>
          <a:xfrm>
            <a:off x="229004" y="1738531"/>
            <a:ext cx="3668930" cy="4665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378" r="35833"/>
          <a:stretch/>
        </p:blipFill>
        <p:spPr>
          <a:xfrm>
            <a:off x="4191789" y="1738531"/>
            <a:ext cx="4541014" cy="456893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Performance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27789" y="1283368"/>
            <a:ext cx="5400978" cy="5454316"/>
          </a:xfrm>
          <a:custGeom>
            <a:avLst/>
            <a:gdLst>
              <a:gd name="connsiteX0" fmla="*/ 0 w 5400978"/>
              <a:gd name="connsiteY0" fmla="*/ 5146843 h 5454316"/>
              <a:gd name="connsiteX1" fmla="*/ 802106 w 5400978"/>
              <a:gd name="connsiteY1" fmla="*/ 5173579 h 5454316"/>
              <a:gd name="connsiteX2" fmla="*/ 909053 w 5400978"/>
              <a:gd name="connsiteY2" fmla="*/ 5186948 h 5454316"/>
              <a:gd name="connsiteX3" fmla="*/ 1149685 w 5400978"/>
              <a:gd name="connsiteY3" fmla="*/ 5200316 h 5454316"/>
              <a:gd name="connsiteX4" fmla="*/ 2272632 w 5400978"/>
              <a:gd name="connsiteY4" fmla="*/ 5213685 h 5454316"/>
              <a:gd name="connsiteX5" fmla="*/ 2406316 w 5400978"/>
              <a:gd name="connsiteY5" fmla="*/ 5186948 h 5454316"/>
              <a:gd name="connsiteX6" fmla="*/ 2473158 w 5400978"/>
              <a:gd name="connsiteY6" fmla="*/ 5173579 h 5454316"/>
              <a:gd name="connsiteX7" fmla="*/ 2967790 w 5400978"/>
              <a:gd name="connsiteY7" fmla="*/ 5186948 h 5454316"/>
              <a:gd name="connsiteX8" fmla="*/ 2646948 w 5400978"/>
              <a:gd name="connsiteY8" fmla="*/ 5200316 h 5454316"/>
              <a:gd name="connsiteX9" fmla="*/ 2138948 w 5400978"/>
              <a:gd name="connsiteY9" fmla="*/ 5186948 h 5454316"/>
              <a:gd name="connsiteX10" fmla="*/ 1965158 w 5400978"/>
              <a:gd name="connsiteY10" fmla="*/ 5200316 h 5454316"/>
              <a:gd name="connsiteX11" fmla="*/ 1991895 w 5400978"/>
              <a:gd name="connsiteY11" fmla="*/ 5240421 h 5454316"/>
              <a:gd name="connsiteX12" fmla="*/ 2072106 w 5400978"/>
              <a:gd name="connsiteY12" fmla="*/ 5267158 h 5454316"/>
              <a:gd name="connsiteX13" fmla="*/ 2112211 w 5400978"/>
              <a:gd name="connsiteY13" fmla="*/ 5293895 h 5454316"/>
              <a:gd name="connsiteX14" fmla="*/ 2152316 w 5400978"/>
              <a:gd name="connsiteY14" fmla="*/ 5307264 h 5454316"/>
              <a:gd name="connsiteX15" fmla="*/ 2219158 w 5400978"/>
              <a:gd name="connsiteY15" fmla="*/ 5334000 h 5454316"/>
              <a:gd name="connsiteX16" fmla="*/ 2286000 w 5400978"/>
              <a:gd name="connsiteY16" fmla="*/ 5347369 h 5454316"/>
              <a:gd name="connsiteX17" fmla="*/ 2326106 w 5400978"/>
              <a:gd name="connsiteY17" fmla="*/ 5360737 h 5454316"/>
              <a:gd name="connsiteX18" fmla="*/ 2392948 w 5400978"/>
              <a:gd name="connsiteY18" fmla="*/ 5374106 h 5454316"/>
              <a:gd name="connsiteX19" fmla="*/ 2459790 w 5400978"/>
              <a:gd name="connsiteY19" fmla="*/ 5414211 h 5454316"/>
              <a:gd name="connsiteX20" fmla="*/ 2540000 w 5400978"/>
              <a:gd name="connsiteY20" fmla="*/ 5427579 h 5454316"/>
              <a:gd name="connsiteX21" fmla="*/ 2580106 w 5400978"/>
              <a:gd name="connsiteY21" fmla="*/ 5440948 h 5454316"/>
              <a:gd name="connsiteX22" fmla="*/ 2834106 w 5400978"/>
              <a:gd name="connsiteY22" fmla="*/ 5454316 h 5454316"/>
              <a:gd name="connsiteX23" fmla="*/ 3101474 w 5400978"/>
              <a:gd name="connsiteY23" fmla="*/ 5440948 h 5454316"/>
              <a:gd name="connsiteX24" fmla="*/ 3141579 w 5400978"/>
              <a:gd name="connsiteY24" fmla="*/ 5427579 h 5454316"/>
              <a:gd name="connsiteX25" fmla="*/ 3221790 w 5400978"/>
              <a:gd name="connsiteY25" fmla="*/ 5414211 h 5454316"/>
              <a:gd name="connsiteX26" fmla="*/ 3302000 w 5400978"/>
              <a:gd name="connsiteY26" fmla="*/ 5374106 h 5454316"/>
              <a:gd name="connsiteX27" fmla="*/ 3449053 w 5400978"/>
              <a:gd name="connsiteY27" fmla="*/ 5293895 h 5454316"/>
              <a:gd name="connsiteX28" fmla="*/ 3475790 w 5400978"/>
              <a:gd name="connsiteY28" fmla="*/ 5253790 h 5454316"/>
              <a:gd name="connsiteX29" fmla="*/ 3502527 w 5400978"/>
              <a:gd name="connsiteY29" fmla="*/ 5146843 h 5454316"/>
              <a:gd name="connsiteX30" fmla="*/ 3529264 w 5400978"/>
              <a:gd name="connsiteY30" fmla="*/ 5106737 h 5454316"/>
              <a:gd name="connsiteX31" fmla="*/ 3556000 w 5400978"/>
              <a:gd name="connsiteY31" fmla="*/ 4986421 h 5454316"/>
              <a:gd name="connsiteX32" fmla="*/ 3569369 w 5400978"/>
              <a:gd name="connsiteY32" fmla="*/ 4946316 h 5454316"/>
              <a:gd name="connsiteX33" fmla="*/ 3582737 w 5400978"/>
              <a:gd name="connsiteY33" fmla="*/ 4438316 h 5454316"/>
              <a:gd name="connsiteX34" fmla="*/ 3596106 w 5400978"/>
              <a:gd name="connsiteY34" fmla="*/ 4251158 h 5454316"/>
              <a:gd name="connsiteX35" fmla="*/ 3622843 w 5400978"/>
              <a:gd name="connsiteY35" fmla="*/ 4104106 h 5454316"/>
              <a:gd name="connsiteX36" fmla="*/ 3649579 w 5400978"/>
              <a:gd name="connsiteY36" fmla="*/ 3235158 h 5454316"/>
              <a:gd name="connsiteX37" fmla="*/ 3636211 w 5400978"/>
              <a:gd name="connsiteY37" fmla="*/ 2259264 h 5454316"/>
              <a:gd name="connsiteX38" fmla="*/ 3609474 w 5400978"/>
              <a:gd name="connsiteY38" fmla="*/ 2005264 h 5454316"/>
              <a:gd name="connsiteX39" fmla="*/ 3596106 w 5400978"/>
              <a:gd name="connsiteY39" fmla="*/ 1697790 h 5454316"/>
              <a:gd name="connsiteX40" fmla="*/ 3582737 w 5400978"/>
              <a:gd name="connsiteY40" fmla="*/ 1617579 h 5454316"/>
              <a:gd name="connsiteX41" fmla="*/ 3569369 w 5400978"/>
              <a:gd name="connsiteY41" fmla="*/ 1524000 h 5454316"/>
              <a:gd name="connsiteX42" fmla="*/ 3542632 w 5400978"/>
              <a:gd name="connsiteY42" fmla="*/ 1363579 h 5454316"/>
              <a:gd name="connsiteX43" fmla="*/ 3502527 w 5400978"/>
              <a:gd name="connsiteY43" fmla="*/ 1176421 h 5454316"/>
              <a:gd name="connsiteX44" fmla="*/ 3529264 w 5400978"/>
              <a:gd name="connsiteY44" fmla="*/ 508000 h 5454316"/>
              <a:gd name="connsiteX45" fmla="*/ 3542632 w 5400978"/>
              <a:gd name="connsiteY45" fmla="*/ 441158 h 5454316"/>
              <a:gd name="connsiteX46" fmla="*/ 3636211 w 5400978"/>
              <a:gd name="connsiteY46" fmla="*/ 320843 h 5454316"/>
              <a:gd name="connsiteX47" fmla="*/ 3703053 w 5400978"/>
              <a:gd name="connsiteY47" fmla="*/ 267369 h 5454316"/>
              <a:gd name="connsiteX48" fmla="*/ 3743158 w 5400978"/>
              <a:gd name="connsiteY48" fmla="*/ 240632 h 5454316"/>
              <a:gd name="connsiteX49" fmla="*/ 3796632 w 5400978"/>
              <a:gd name="connsiteY49" fmla="*/ 200527 h 5454316"/>
              <a:gd name="connsiteX50" fmla="*/ 3836737 w 5400978"/>
              <a:gd name="connsiteY50" fmla="*/ 187158 h 5454316"/>
              <a:gd name="connsiteX51" fmla="*/ 3930316 w 5400978"/>
              <a:gd name="connsiteY51" fmla="*/ 120316 h 5454316"/>
              <a:gd name="connsiteX52" fmla="*/ 3970422 w 5400978"/>
              <a:gd name="connsiteY52" fmla="*/ 93579 h 5454316"/>
              <a:gd name="connsiteX53" fmla="*/ 4050632 w 5400978"/>
              <a:gd name="connsiteY53" fmla="*/ 80211 h 5454316"/>
              <a:gd name="connsiteX54" fmla="*/ 4104106 w 5400978"/>
              <a:gd name="connsiteY54" fmla="*/ 66843 h 5454316"/>
              <a:gd name="connsiteX55" fmla="*/ 4184316 w 5400978"/>
              <a:gd name="connsiteY55" fmla="*/ 40106 h 5454316"/>
              <a:gd name="connsiteX56" fmla="*/ 4251158 w 5400978"/>
              <a:gd name="connsiteY56" fmla="*/ 26737 h 5454316"/>
              <a:gd name="connsiteX57" fmla="*/ 4411579 w 5400978"/>
              <a:gd name="connsiteY57" fmla="*/ 0 h 5454316"/>
              <a:gd name="connsiteX58" fmla="*/ 4785895 w 5400978"/>
              <a:gd name="connsiteY58" fmla="*/ 13369 h 5454316"/>
              <a:gd name="connsiteX59" fmla="*/ 4852737 w 5400978"/>
              <a:gd name="connsiteY59" fmla="*/ 26737 h 5454316"/>
              <a:gd name="connsiteX60" fmla="*/ 4999790 w 5400978"/>
              <a:gd name="connsiteY60" fmla="*/ 93579 h 5454316"/>
              <a:gd name="connsiteX61" fmla="*/ 5080000 w 5400978"/>
              <a:gd name="connsiteY61" fmla="*/ 147053 h 5454316"/>
              <a:gd name="connsiteX62" fmla="*/ 5200316 w 5400978"/>
              <a:gd name="connsiteY62" fmla="*/ 200527 h 5454316"/>
              <a:gd name="connsiteX63" fmla="*/ 5253790 w 5400978"/>
              <a:gd name="connsiteY63" fmla="*/ 254000 h 5454316"/>
              <a:gd name="connsiteX64" fmla="*/ 5280527 w 5400978"/>
              <a:gd name="connsiteY64" fmla="*/ 294106 h 5454316"/>
              <a:gd name="connsiteX65" fmla="*/ 5347369 w 5400978"/>
              <a:gd name="connsiteY65" fmla="*/ 173790 h 5454316"/>
              <a:gd name="connsiteX66" fmla="*/ 5334000 w 5400978"/>
              <a:gd name="connsiteY66" fmla="*/ 147053 h 5454316"/>
              <a:gd name="connsiteX67" fmla="*/ 5267158 w 5400978"/>
              <a:gd name="connsiteY67" fmla="*/ 240632 h 5454316"/>
              <a:gd name="connsiteX68" fmla="*/ 5253790 w 5400978"/>
              <a:gd name="connsiteY68" fmla="*/ 280737 h 5454316"/>
              <a:gd name="connsiteX69" fmla="*/ 5160211 w 5400978"/>
              <a:gd name="connsiteY69" fmla="*/ 320843 h 5454316"/>
              <a:gd name="connsiteX70" fmla="*/ 4799264 w 5400978"/>
              <a:gd name="connsiteY70" fmla="*/ 320843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0978" h="5454316">
                <a:moveTo>
                  <a:pt x="0" y="5146843"/>
                </a:moveTo>
                <a:lnTo>
                  <a:pt x="802106" y="5173579"/>
                </a:lnTo>
                <a:cubicBezTo>
                  <a:pt x="837998" y="5175162"/>
                  <a:pt x="873232" y="5184193"/>
                  <a:pt x="909053" y="5186948"/>
                </a:cubicBezTo>
                <a:cubicBezTo>
                  <a:pt x="989151" y="5193109"/>
                  <a:pt x="1069474" y="5195860"/>
                  <a:pt x="1149685" y="5200316"/>
                </a:cubicBezTo>
                <a:cubicBezTo>
                  <a:pt x="1645669" y="5271171"/>
                  <a:pt x="1273830" y="5227953"/>
                  <a:pt x="2272632" y="5213685"/>
                </a:cubicBezTo>
                <a:lnTo>
                  <a:pt x="2406316" y="5186948"/>
                </a:lnTo>
                <a:lnTo>
                  <a:pt x="2473158" y="5173579"/>
                </a:lnTo>
                <a:lnTo>
                  <a:pt x="2967790" y="5186948"/>
                </a:lnTo>
                <a:cubicBezTo>
                  <a:pt x="3073585" y="5203224"/>
                  <a:pt x="2753988" y="5200316"/>
                  <a:pt x="2646948" y="5200316"/>
                </a:cubicBezTo>
                <a:cubicBezTo>
                  <a:pt x="2477556" y="5200316"/>
                  <a:pt x="2308281" y="5191404"/>
                  <a:pt x="2138948" y="5186948"/>
                </a:cubicBezTo>
                <a:cubicBezTo>
                  <a:pt x="2081018" y="5191404"/>
                  <a:pt x="2019761" y="5180461"/>
                  <a:pt x="1965158" y="5200316"/>
                </a:cubicBezTo>
                <a:cubicBezTo>
                  <a:pt x="1950059" y="5205807"/>
                  <a:pt x="1978270" y="5231906"/>
                  <a:pt x="1991895" y="5240421"/>
                </a:cubicBezTo>
                <a:cubicBezTo>
                  <a:pt x="2015794" y="5255358"/>
                  <a:pt x="2072106" y="5267158"/>
                  <a:pt x="2072106" y="5267158"/>
                </a:cubicBezTo>
                <a:cubicBezTo>
                  <a:pt x="2085474" y="5276070"/>
                  <a:pt x="2097840" y="5286710"/>
                  <a:pt x="2112211" y="5293895"/>
                </a:cubicBezTo>
                <a:cubicBezTo>
                  <a:pt x="2124815" y="5300197"/>
                  <a:pt x="2139122" y="5302316"/>
                  <a:pt x="2152316" y="5307264"/>
                </a:cubicBezTo>
                <a:cubicBezTo>
                  <a:pt x="2174785" y="5315690"/>
                  <a:pt x="2196173" y="5327105"/>
                  <a:pt x="2219158" y="5334000"/>
                </a:cubicBezTo>
                <a:cubicBezTo>
                  <a:pt x="2240922" y="5340529"/>
                  <a:pt x="2263956" y="5341858"/>
                  <a:pt x="2286000" y="5347369"/>
                </a:cubicBezTo>
                <a:cubicBezTo>
                  <a:pt x="2299671" y="5350787"/>
                  <a:pt x="2312435" y="5357319"/>
                  <a:pt x="2326106" y="5360737"/>
                </a:cubicBezTo>
                <a:cubicBezTo>
                  <a:pt x="2348150" y="5366248"/>
                  <a:pt x="2370667" y="5369650"/>
                  <a:pt x="2392948" y="5374106"/>
                </a:cubicBezTo>
                <a:cubicBezTo>
                  <a:pt x="2415229" y="5387474"/>
                  <a:pt x="2435371" y="5405331"/>
                  <a:pt x="2459790" y="5414211"/>
                </a:cubicBezTo>
                <a:cubicBezTo>
                  <a:pt x="2485264" y="5423474"/>
                  <a:pt x="2513540" y="5421699"/>
                  <a:pt x="2540000" y="5427579"/>
                </a:cubicBezTo>
                <a:cubicBezTo>
                  <a:pt x="2553756" y="5430636"/>
                  <a:pt x="2566072" y="5439672"/>
                  <a:pt x="2580106" y="5440948"/>
                </a:cubicBezTo>
                <a:cubicBezTo>
                  <a:pt x="2664542" y="5448624"/>
                  <a:pt x="2749439" y="5449860"/>
                  <a:pt x="2834106" y="5454316"/>
                </a:cubicBezTo>
                <a:cubicBezTo>
                  <a:pt x="2923229" y="5449860"/>
                  <a:pt x="3012575" y="5448678"/>
                  <a:pt x="3101474" y="5440948"/>
                </a:cubicBezTo>
                <a:cubicBezTo>
                  <a:pt x="3115513" y="5439727"/>
                  <a:pt x="3127823" y="5430636"/>
                  <a:pt x="3141579" y="5427579"/>
                </a:cubicBezTo>
                <a:cubicBezTo>
                  <a:pt x="3168039" y="5421699"/>
                  <a:pt x="3195053" y="5418667"/>
                  <a:pt x="3221790" y="5414211"/>
                </a:cubicBezTo>
                <a:cubicBezTo>
                  <a:pt x="3303113" y="5387104"/>
                  <a:pt x="3220553" y="5418532"/>
                  <a:pt x="3302000" y="5374106"/>
                </a:cubicBezTo>
                <a:cubicBezTo>
                  <a:pt x="3468812" y="5283117"/>
                  <a:pt x="3357446" y="5354967"/>
                  <a:pt x="3449053" y="5293895"/>
                </a:cubicBezTo>
                <a:cubicBezTo>
                  <a:pt x="3457965" y="5280527"/>
                  <a:pt x="3468605" y="5268161"/>
                  <a:pt x="3475790" y="5253790"/>
                </a:cubicBezTo>
                <a:cubicBezTo>
                  <a:pt x="3500526" y="5204318"/>
                  <a:pt x="3479650" y="5207848"/>
                  <a:pt x="3502527" y="5146843"/>
                </a:cubicBezTo>
                <a:cubicBezTo>
                  <a:pt x="3508169" y="5131799"/>
                  <a:pt x="3520352" y="5120106"/>
                  <a:pt x="3529264" y="5106737"/>
                </a:cubicBezTo>
                <a:cubicBezTo>
                  <a:pt x="3538451" y="5060800"/>
                  <a:pt x="3543416" y="5030466"/>
                  <a:pt x="3556000" y="4986421"/>
                </a:cubicBezTo>
                <a:cubicBezTo>
                  <a:pt x="3559871" y="4972872"/>
                  <a:pt x="3564913" y="4959684"/>
                  <a:pt x="3569369" y="4946316"/>
                </a:cubicBezTo>
                <a:cubicBezTo>
                  <a:pt x="3573825" y="4776983"/>
                  <a:pt x="3576227" y="4607583"/>
                  <a:pt x="3582737" y="4438316"/>
                </a:cubicBezTo>
                <a:cubicBezTo>
                  <a:pt x="3585141" y="4375817"/>
                  <a:pt x="3590443" y="4313446"/>
                  <a:pt x="3596106" y="4251158"/>
                </a:cubicBezTo>
                <a:cubicBezTo>
                  <a:pt x="3605554" y="4147231"/>
                  <a:pt x="3600336" y="4171625"/>
                  <a:pt x="3622843" y="4104106"/>
                </a:cubicBezTo>
                <a:cubicBezTo>
                  <a:pt x="3650354" y="3746445"/>
                  <a:pt x="3649579" y="3800094"/>
                  <a:pt x="3649579" y="3235158"/>
                </a:cubicBezTo>
                <a:cubicBezTo>
                  <a:pt x="3649579" y="2909829"/>
                  <a:pt x="3643688" y="2584507"/>
                  <a:pt x="3636211" y="2259264"/>
                </a:cubicBezTo>
                <a:cubicBezTo>
                  <a:pt x="3632707" y="2106856"/>
                  <a:pt x="3630938" y="2112578"/>
                  <a:pt x="3609474" y="2005264"/>
                </a:cubicBezTo>
                <a:cubicBezTo>
                  <a:pt x="3605018" y="1902773"/>
                  <a:pt x="3603164" y="1800135"/>
                  <a:pt x="3596106" y="1697790"/>
                </a:cubicBezTo>
                <a:cubicBezTo>
                  <a:pt x="3594241" y="1670748"/>
                  <a:pt x="3586859" y="1644370"/>
                  <a:pt x="3582737" y="1617579"/>
                </a:cubicBezTo>
                <a:cubicBezTo>
                  <a:pt x="3577946" y="1586436"/>
                  <a:pt x="3574283" y="1555124"/>
                  <a:pt x="3569369" y="1524000"/>
                </a:cubicBezTo>
                <a:cubicBezTo>
                  <a:pt x="3560914" y="1470452"/>
                  <a:pt x="3548618" y="1417459"/>
                  <a:pt x="3542632" y="1363579"/>
                </a:cubicBezTo>
                <a:cubicBezTo>
                  <a:pt x="3526614" y="1219413"/>
                  <a:pt x="3544250" y="1280730"/>
                  <a:pt x="3502527" y="1176421"/>
                </a:cubicBezTo>
                <a:cubicBezTo>
                  <a:pt x="3511439" y="953614"/>
                  <a:pt x="3517119" y="730654"/>
                  <a:pt x="3529264" y="508000"/>
                </a:cubicBezTo>
                <a:cubicBezTo>
                  <a:pt x="3530502" y="485312"/>
                  <a:pt x="3533230" y="461843"/>
                  <a:pt x="3542632" y="441158"/>
                </a:cubicBezTo>
                <a:cubicBezTo>
                  <a:pt x="3583177" y="351959"/>
                  <a:pt x="3587161" y="379704"/>
                  <a:pt x="3636211" y="320843"/>
                </a:cubicBezTo>
                <a:cubicBezTo>
                  <a:pt x="3682725" y="265025"/>
                  <a:pt x="3637215" y="289314"/>
                  <a:pt x="3703053" y="267369"/>
                </a:cubicBezTo>
                <a:cubicBezTo>
                  <a:pt x="3716421" y="258457"/>
                  <a:pt x="3730084" y="249971"/>
                  <a:pt x="3743158" y="240632"/>
                </a:cubicBezTo>
                <a:cubicBezTo>
                  <a:pt x="3761289" y="227682"/>
                  <a:pt x="3777287" y="211581"/>
                  <a:pt x="3796632" y="200527"/>
                </a:cubicBezTo>
                <a:cubicBezTo>
                  <a:pt x="3808867" y="193536"/>
                  <a:pt x="3823369" y="191614"/>
                  <a:pt x="3836737" y="187158"/>
                </a:cubicBezTo>
                <a:cubicBezTo>
                  <a:pt x="3902063" y="121834"/>
                  <a:pt x="3848203" y="167238"/>
                  <a:pt x="3930316" y="120316"/>
                </a:cubicBezTo>
                <a:cubicBezTo>
                  <a:pt x="3944266" y="112344"/>
                  <a:pt x="3955179" y="98660"/>
                  <a:pt x="3970422" y="93579"/>
                </a:cubicBezTo>
                <a:cubicBezTo>
                  <a:pt x="3996137" y="85008"/>
                  <a:pt x="4024053" y="85527"/>
                  <a:pt x="4050632" y="80211"/>
                </a:cubicBezTo>
                <a:cubicBezTo>
                  <a:pt x="4068648" y="76608"/>
                  <a:pt x="4086508" y="72122"/>
                  <a:pt x="4104106" y="66843"/>
                </a:cubicBezTo>
                <a:cubicBezTo>
                  <a:pt x="4131100" y="58745"/>
                  <a:pt x="4156680" y="45633"/>
                  <a:pt x="4184316" y="40106"/>
                </a:cubicBezTo>
                <a:cubicBezTo>
                  <a:pt x="4206597" y="35650"/>
                  <a:pt x="4228782" y="30686"/>
                  <a:pt x="4251158" y="26737"/>
                </a:cubicBezTo>
                <a:lnTo>
                  <a:pt x="4411579" y="0"/>
                </a:lnTo>
                <a:cubicBezTo>
                  <a:pt x="4536351" y="4456"/>
                  <a:pt x="4661272" y="5816"/>
                  <a:pt x="4785895" y="13369"/>
                </a:cubicBezTo>
                <a:cubicBezTo>
                  <a:pt x="4808575" y="14744"/>
                  <a:pt x="4830694" y="21226"/>
                  <a:pt x="4852737" y="26737"/>
                </a:cubicBezTo>
                <a:cubicBezTo>
                  <a:pt x="4898161" y="38093"/>
                  <a:pt x="4972141" y="75146"/>
                  <a:pt x="4999790" y="93579"/>
                </a:cubicBezTo>
                <a:cubicBezTo>
                  <a:pt x="5026527" y="111404"/>
                  <a:pt x="5051259" y="132682"/>
                  <a:pt x="5080000" y="147053"/>
                </a:cubicBezTo>
                <a:cubicBezTo>
                  <a:pt x="5154938" y="184522"/>
                  <a:pt x="5114971" y="166389"/>
                  <a:pt x="5200316" y="200527"/>
                </a:cubicBezTo>
                <a:cubicBezTo>
                  <a:pt x="5218141" y="218351"/>
                  <a:pt x="5237385" y="234861"/>
                  <a:pt x="5253790" y="254000"/>
                </a:cubicBezTo>
                <a:cubicBezTo>
                  <a:pt x="5264246" y="266199"/>
                  <a:pt x="5266156" y="301291"/>
                  <a:pt x="5280527" y="294106"/>
                </a:cubicBezTo>
                <a:cubicBezTo>
                  <a:pt x="5344196" y="262272"/>
                  <a:pt x="5322795" y="218023"/>
                  <a:pt x="5347369" y="173790"/>
                </a:cubicBezTo>
                <a:cubicBezTo>
                  <a:pt x="5395881" y="86469"/>
                  <a:pt x="5444395" y="58737"/>
                  <a:pt x="5334000" y="147053"/>
                </a:cubicBezTo>
                <a:cubicBezTo>
                  <a:pt x="5241690" y="331679"/>
                  <a:pt x="5375544" y="78055"/>
                  <a:pt x="5267158" y="240632"/>
                </a:cubicBezTo>
                <a:cubicBezTo>
                  <a:pt x="5259341" y="252357"/>
                  <a:pt x="5262593" y="269733"/>
                  <a:pt x="5253790" y="280737"/>
                </a:cubicBezTo>
                <a:cubicBezTo>
                  <a:pt x="5235731" y="303311"/>
                  <a:pt x="5186579" y="319992"/>
                  <a:pt x="5160211" y="320843"/>
                </a:cubicBezTo>
                <a:cubicBezTo>
                  <a:pt x="5039958" y="324722"/>
                  <a:pt x="4919580" y="320843"/>
                  <a:pt x="4799264" y="3208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27789" y="1283368"/>
            <a:ext cx="5400978" cy="5454316"/>
          </a:xfrm>
          <a:custGeom>
            <a:avLst/>
            <a:gdLst>
              <a:gd name="connsiteX0" fmla="*/ 0 w 5400978"/>
              <a:gd name="connsiteY0" fmla="*/ 5146843 h 5454316"/>
              <a:gd name="connsiteX1" fmla="*/ 802106 w 5400978"/>
              <a:gd name="connsiteY1" fmla="*/ 5173579 h 5454316"/>
              <a:gd name="connsiteX2" fmla="*/ 909053 w 5400978"/>
              <a:gd name="connsiteY2" fmla="*/ 5186948 h 5454316"/>
              <a:gd name="connsiteX3" fmla="*/ 1149685 w 5400978"/>
              <a:gd name="connsiteY3" fmla="*/ 5200316 h 5454316"/>
              <a:gd name="connsiteX4" fmla="*/ 2272632 w 5400978"/>
              <a:gd name="connsiteY4" fmla="*/ 5213685 h 5454316"/>
              <a:gd name="connsiteX5" fmla="*/ 2406316 w 5400978"/>
              <a:gd name="connsiteY5" fmla="*/ 5186948 h 5454316"/>
              <a:gd name="connsiteX6" fmla="*/ 2473158 w 5400978"/>
              <a:gd name="connsiteY6" fmla="*/ 5173579 h 5454316"/>
              <a:gd name="connsiteX7" fmla="*/ 2967790 w 5400978"/>
              <a:gd name="connsiteY7" fmla="*/ 5186948 h 5454316"/>
              <a:gd name="connsiteX8" fmla="*/ 2646948 w 5400978"/>
              <a:gd name="connsiteY8" fmla="*/ 5200316 h 5454316"/>
              <a:gd name="connsiteX9" fmla="*/ 2138948 w 5400978"/>
              <a:gd name="connsiteY9" fmla="*/ 5186948 h 5454316"/>
              <a:gd name="connsiteX10" fmla="*/ 1965158 w 5400978"/>
              <a:gd name="connsiteY10" fmla="*/ 5200316 h 5454316"/>
              <a:gd name="connsiteX11" fmla="*/ 1991895 w 5400978"/>
              <a:gd name="connsiteY11" fmla="*/ 5240421 h 5454316"/>
              <a:gd name="connsiteX12" fmla="*/ 2072106 w 5400978"/>
              <a:gd name="connsiteY12" fmla="*/ 5267158 h 5454316"/>
              <a:gd name="connsiteX13" fmla="*/ 2112211 w 5400978"/>
              <a:gd name="connsiteY13" fmla="*/ 5293895 h 5454316"/>
              <a:gd name="connsiteX14" fmla="*/ 2152316 w 5400978"/>
              <a:gd name="connsiteY14" fmla="*/ 5307264 h 5454316"/>
              <a:gd name="connsiteX15" fmla="*/ 2219158 w 5400978"/>
              <a:gd name="connsiteY15" fmla="*/ 5334000 h 5454316"/>
              <a:gd name="connsiteX16" fmla="*/ 2286000 w 5400978"/>
              <a:gd name="connsiteY16" fmla="*/ 5347369 h 5454316"/>
              <a:gd name="connsiteX17" fmla="*/ 2326106 w 5400978"/>
              <a:gd name="connsiteY17" fmla="*/ 5360737 h 5454316"/>
              <a:gd name="connsiteX18" fmla="*/ 2392948 w 5400978"/>
              <a:gd name="connsiteY18" fmla="*/ 5374106 h 5454316"/>
              <a:gd name="connsiteX19" fmla="*/ 2459790 w 5400978"/>
              <a:gd name="connsiteY19" fmla="*/ 5414211 h 5454316"/>
              <a:gd name="connsiteX20" fmla="*/ 2540000 w 5400978"/>
              <a:gd name="connsiteY20" fmla="*/ 5427579 h 5454316"/>
              <a:gd name="connsiteX21" fmla="*/ 2580106 w 5400978"/>
              <a:gd name="connsiteY21" fmla="*/ 5440948 h 5454316"/>
              <a:gd name="connsiteX22" fmla="*/ 2834106 w 5400978"/>
              <a:gd name="connsiteY22" fmla="*/ 5454316 h 5454316"/>
              <a:gd name="connsiteX23" fmla="*/ 3101474 w 5400978"/>
              <a:gd name="connsiteY23" fmla="*/ 5440948 h 5454316"/>
              <a:gd name="connsiteX24" fmla="*/ 3141579 w 5400978"/>
              <a:gd name="connsiteY24" fmla="*/ 5427579 h 5454316"/>
              <a:gd name="connsiteX25" fmla="*/ 3221790 w 5400978"/>
              <a:gd name="connsiteY25" fmla="*/ 5414211 h 5454316"/>
              <a:gd name="connsiteX26" fmla="*/ 3302000 w 5400978"/>
              <a:gd name="connsiteY26" fmla="*/ 5374106 h 5454316"/>
              <a:gd name="connsiteX27" fmla="*/ 3449053 w 5400978"/>
              <a:gd name="connsiteY27" fmla="*/ 5293895 h 5454316"/>
              <a:gd name="connsiteX28" fmla="*/ 3475790 w 5400978"/>
              <a:gd name="connsiteY28" fmla="*/ 5253790 h 5454316"/>
              <a:gd name="connsiteX29" fmla="*/ 3502527 w 5400978"/>
              <a:gd name="connsiteY29" fmla="*/ 5146843 h 5454316"/>
              <a:gd name="connsiteX30" fmla="*/ 3529264 w 5400978"/>
              <a:gd name="connsiteY30" fmla="*/ 5106737 h 5454316"/>
              <a:gd name="connsiteX31" fmla="*/ 3556000 w 5400978"/>
              <a:gd name="connsiteY31" fmla="*/ 4986421 h 5454316"/>
              <a:gd name="connsiteX32" fmla="*/ 3569369 w 5400978"/>
              <a:gd name="connsiteY32" fmla="*/ 4946316 h 5454316"/>
              <a:gd name="connsiteX33" fmla="*/ 3582737 w 5400978"/>
              <a:gd name="connsiteY33" fmla="*/ 4438316 h 5454316"/>
              <a:gd name="connsiteX34" fmla="*/ 3596106 w 5400978"/>
              <a:gd name="connsiteY34" fmla="*/ 4251158 h 5454316"/>
              <a:gd name="connsiteX35" fmla="*/ 3622843 w 5400978"/>
              <a:gd name="connsiteY35" fmla="*/ 4104106 h 5454316"/>
              <a:gd name="connsiteX36" fmla="*/ 3649579 w 5400978"/>
              <a:gd name="connsiteY36" fmla="*/ 3235158 h 5454316"/>
              <a:gd name="connsiteX37" fmla="*/ 3636211 w 5400978"/>
              <a:gd name="connsiteY37" fmla="*/ 2259264 h 5454316"/>
              <a:gd name="connsiteX38" fmla="*/ 3609474 w 5400978"/>
              <a:gd name="connsiteY38" fmla="*/ 2005264 h 5454316"/>
              <a:gd name="connsiteX39" fmla="*/ 3596106 w 5400978"/>
              <a:gd name="connsiteY39" fmla="*/ 1697790 h 5454316"/>
              <a:gd name="connsiteX40" fmla="*/ 3582737 w 5400978"/>
              <a:gd name="connsiteY40" fmla="*/ 1617579 h 5454316"/>
              <a:gd name="connsiteX41" fmla="*/ 3569369 w 5400978"/>
              <a:gd name="connsiteY41" fmla="*/ 1524000 h 5454316"/>
              <a:gd name="connsiteX42" fmla="*/ 3542632 w 5400978"/>
              <a:gd name="connsiteY42" fmla="*/ 1363579 h 5454316"/>
              <a:gd name="connsiteX43" fmla="*/ 3502527 w 5400978"/>
              <a:gd name="connsiteY43" fmla="*/ 1176421 h 5454316"/>
              <a:gd name="connsiteX44" fmla="*/ 3529264 w 5400978"/>
              <a:gd name="connsiteY44" fmla="*/ 508000 h 5454316"/>
              <a:gd name="connsiteX45" fmla="*/ 3542632 w 5400978"/>
              <a:gd name="connsiteY45" fmla="*/ 441158 h 5454316"/>
              <a:gd name="connsiteX46" fmla="*/ 3636211 w 5400978"/>
              <a:gd name="connsiteY46" fmla="*/ 320843 h 5454316"/>
              <a:gd name="connsiteX47" fmla="*/ 3703053 w 5400978"/>
              <a:gd name="connsiteY47" fmla="*/ 267369 h 5454316"/>
              <a:gd name="connsiteX48" fmla="*/ 3743158 w 5400978"/>
              <a:gd name="connsiteY48" fmla="*/ 240632 h 5454316"/>
              <a:gd name="connsiteX49" fmla="*/ 3796632 w 5400978"/>
              <a:gd name="connsiteY49" fmla="*/ 200527 h 5454316"/>
              <a:gd name="connsiteX50" fmla="*/ 3836737 w 5400978"/>
              <a:gd name="connsiteY50" fmla="*/ 187158 h 5454316"/>
              <a:gd name="connsiteX51" fmla="*/ 3930316 w 5400978"/>
              <a:gd name="connsiteY51" fmla="*/ 120316 h 5454316"/>
              <a:gd name="connsiteX52" fmla="*/ 3970422 w 5400978"/>
              <a:gd name="connsiteY52" fmla="*/ 93579 h 5454316"/>
              <a:gd name="connsiteX53" fmla="*/ 4050632 w 5400978"/>
              <a:gd name="connsiteY53" fmla="*/ 80211 h 5454316"/>
              <a:gd name="connsiteX54" fmla="*/ 4104106 w 5400978"/>
              <a:gd name="connsiteY54" fmla="*/ 66843 h 5454316"/>
              <a:gd name="connsiteX55" fmla="*/ 4184316 w 5400978"/>
              <a:gd name="connsiteY55" fmla="*/ 40106 h 5454316"/>
              <a:gd name="connsiteX56" fmla="*/ 4251158 w 5400978"/>
              <a:gd name="connsiteY56" fmla="*/ 26737 h 5454316"/>
              <a:gd name="connsiteX57" fmla="*/ 4411579 w 5400978"/>
              <a:gd name="connsiteY57" fmla="*/ 0 h 5454316"/>
              <a:gd name="connsiteX58" fmla="*/ 4785895 w 5400978"/>
              <a:gd name="connsiteY58" fmla="*/ 13369 h 5454316"/>
              <a:gd name="connsiteX59" fmla="*/ 4852737 w 5400978"/>
              <a:gd name="connsiteY59" fmla="*/ 26737 h 5454316"/>
              <a:gd name="connsiteX60" fmla="*/ 4999790 w 5400978"/>
              <a:gd name="connsiteY60" fmla="*/ 93579 h 5454316"/>
              <a:gd name="connsiteX61" fmla="*/ 5080000 w 5400978"/>
              <a:gd name="connsiteY61" fmla="*/ 147053 h 5454316"/>
              <a:gd name="connsiteX62" fmla="*/ 5200316 w 5400978"/>
              <a:gd name="connsiteY62" fmla="*/ 200527 h 5454316"/>
              <a:gd name="connsiteX63" fmla="*/ 5253790 w 5400978"/>
              <a:gd name="connsiteY63" fmla="*/ 254000 h 5454316"/>
              <a:gd name="connsiteX64" fmla="*/ 5280527 w 5400978"/>
              <a:gd name="connsiteY64" fmla="*/ 294106 h 5454316"/>
              <a:gd name="connsiteX65" fmla="*/ 5347369 w 5400978"/>
              <a:gd name="connsiteY65" fmla="*/ 173790 h 5454316"/>
              <a:gd name="connsiteX66" fmla="*/ 5334000 w 5400978"/>
              <a:gd name="connsiteY66" fmla="*/ 147053 h 5454316"/>
              <a:gd name="connsiteX67" fmla="*/ 5267158 w 5400978"/>
              <a:gd name="connsiteY67" fmla="*/ 240632 h 5454316"/>
              <a:gd name="connsiteX68" fmla="*/ 5253790 w 5400978"/>
              <a:gd name="connsiteY68" fmla="*/ 280737 h 5454316"/>
              <a:gd name="connsiteX69" fmla="*/ 5160211 w 5400978"/>
              <a:gd name="connsiteY69" fmla="*/ 320843 h 5454316"/>
              <a:gd name="connsiteX70" fmla="*/ 4799264 w 5400978"/>
              <a:gd name="connsiteY70" fmla="*/ 320843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0978" h="5454316">
                <a:moveTo>
                  <a:pt x="0" y="5146843"/>
                </a:moveTo>
                <a:lnTo>
                  <a:pt x="802106" y="5173579"/>
                </a:lnTo>
                <a:cubicBezTo>
                  <a:pt x="837998" y="5175162"/>
                  <a:pt x="873232" y="5184193"/>
                  <a:pt x="909053" y="5186948"/>
                </a:cubicBezTo>
                <a:cubicBezTo>
                  <a:pt x="989151" y="5193109"/>
                  <a:pt x="1069474" y="5195860"/>
                  <a:pt x="1149685" y="5200316"/>
                </a:cubicBezTo>
                <a:cubicBezTo>
                  <a:pt x="1645669" y="5271171"/>
                  <a:pt x="1273830" y="5227953"/>
                  <a:pt x="2272632" y="5213685"/>
                </a:cubicBezTo>
                <a:lnTo>
                  <a:pt x="2406316" y="5186948"/>
                </a:lnTo>
                <a:lnTo>
                  <a:pt x="2473158" y="5173579"/>
                </a:lnTo>
                <a:lnTo>
                  <a:pt x="2967790" y="5186948"/>
                </a:lnTo>
                <a:cubicBezTo>
                  <a:pt x="3073585" y="5203224"/>
                  <a:pt x="2753988" y="5200316"/>
                  <a:pt x="2646948" y="5200316"/>
                </a:cubicBezTo>
                <a:cubicBezTo>
                  <a:pt x="2477556" y="5200316"/>
                  <a:pt x="2308281" y="5191404"/>
                  <a:pt x="2138948" y="5186948"/>
                </a:cubicBezTo>
                <a:cubicBezTo>
                  <a:pt x="2081018" y="5191404"/>
                  <a:pt x="2019761" y="5180461"/>
                  <a:pt x="1965158" y="5200316"/>
                </a:cubicBezTo>
                <a:cubicBezTo>
                  <a:pt x="1950059" y="5205807"/>
                  <a:pt x="1978270" y="5231906"/>
                  <a:pt x="1991895" y="5240421"/>
                </a:cubicBezTo>
                <a:cubicBezTo>
                  <a:pt x="2015794" y="5255358"/>
                  <a:pt x="2072106" y="5267158"/>
                  <a:pt x="2072106" y="5267158"/>
                </a:cubicBezTo>
                <a:cubicBezTo>
                  <a:pt x="2085474" y="5276070"/>
                  <a:pt x="2097840" y="5286710"/>
                  <a:pt x="2112211" y="5293895"/>
                </a:cubicBezTo>
                <a:cubicBezTo>
                  <a:pt x="2124815" y="5300197"/>
                  <a:pt x="2139122" y="5302316"/>
                  <a:pt x="2152316" y="5307264"/>
                </a:cubicBezTo>
                <a:cubicBezTo>
                  <a:pt x="2174785" y="5315690"/>
                  <a:pt x="2196173" y="5327105"/>
                  <a:pt x="2219158" y="5334000"/>
                </a:cubicBezTo>
                <a:cubicBezTo>
                  <a:pt x="2240922" y="5340529"/>
                  <a:pt x="2263956" y="5341858"/>
                  <a:pt x="2286000" y="5347369"/>
                </a:cubicBezTo>
                <a:cubicBezTo>
                  <a:pt x="2299671" y="5350787"/>
                  <a:pt x="2312435" y="5357319"/>
                  <a:pt x="2326106" y="5360737"/>
                </a:cubicBezTo>
                <a:cubicBezTo>
                  <a:pt x="2348150" y="5366248"/>
                  <a:pt x="2370667" y="5369650"/>
                  <a:pt x="2392948" y="5374106"/>
                </a:cubicBezTo>
                <a:cubicBezTo>
                  <a:pt x="2415229" y="5387474"/>
                  <a:pt x="2435371" y="5405331"/>
                  <a:pt x="2459790" y="5414211"/>
                </a:cubicBezTo>
                <a:cubicBezTo>
                  <a:pt x="2485264" y="5423474"/>
                  <a:pt x="2513540" y="5421699"/>
                  <a:pt x="2540000" y="5427579"/>
                </a:cubicBezTo>
                <a:cubicBezTo>
                  <a:pt x="2553756" y="5430636"/>
                  <a:pt x="2566072" y="5439672"/>
                  <a:pt x="2580106" y="5440948"/>
                </a:cubicBezTo>
                <a:cubicBezTo>
                  <a:pt x="2664542" y="5448624"/>
                  <a:pt x="2749439" y="5449860"/>
                  <a:pt x="2834106" y="5454316"/>
                </a:cubicBezTo>
                <a:cubicBezTo>
                  <a:pt x="2923229" y="5449860"/>
                  <a:pt x="3012575" y="5448678"/>
                  <a:pt x="3101474" y="5440948"/>
                </a:cubicBezTo>
                <a:cubicBezTo>
                  <a:pt x="3115513" y="5439727"/>
                  <a:pt x="3127823" y="5430636"/>
                  <a:pt x="3141579" y="5427579"/>
                </a:cubicBezTo>
                <a:cubicBezTo>
                  <a:pt x="3168039" y="5421699"/>
                  <a:pt x="3195053" y="5418667"/>
                  <a:pt x="3221790" y="5414211"/>
                </a:cubicBezTo>
                <a:cubicBezTo>
                  <a:pt x="3303113" y="5387104"/>
                  <a:pt x="3220553" y="5418532"/>
                  <a:pt x="3302000" y="5374106"/>
                </a:cubicBezTo>
                <a:cubicBezTo>
                  <a:pt x="3468812" y="5283117"/>
                  <a:pt x="3357446" y="5354967"/>
                  <a:pt x="3449053" y="5293895"/>
                </a:cubicBezTo>
                <a:cubicBezTo>
                  <a:pt x="3457965" y="5280527"/>
                  <a:pt x="3468605" y="5268161"/>
                  <a:pt x="3475790" y="5253790"/>
                </a:cubicBezTo>
                <a:cubicBezTo>
                  <a:pt x="3500526" y="5204318"/>
                  <a:pt x="3479650" y="5207848"/>
                  <a:pt x="3502527" y="5146843"/>
                </a:cubicBezTo>
                <a:cubicBezTo>
                  <a:pt x="3508169" y="5131799"/>
                  <a:pt x="3520352" y="5120106"/>
                  <a:pt x="3529264" y="5106737"/>
                </a:cubicBezTo>
                <a:cubicBezTo>
                  <a:pt x="3538451" y="5060800"/>
                  <a:pt x="3543416" y="5030466"/>
                  <a:pt x="3556000" y="4986421"/>
                </a:cubicBezTo>
                <a:cubicBezTo>
                  <a:pt x="3559871" y="4972872"/>
                  <a:pt x="3564913" y="4959684"/>
                  <a:pt x="3569369" y="4946316"/>
                </a:cubicBezTo>
                <a:cubicBezTo>
                  <a:pt x="3573825" y="4776983"/>
                  <a:pt x="3576227" y="4607583"/>
                  <a:pt x="3582737" y="4438316"/>
                </a:cubicBezTo>
                <a:cubicBezTo>
                  <a:pt x="3585141" y="4375817"/>
                  <a:pt x="3590443" y="4313446"/>
                  <a:pt x="3596106" y="4251158"/>
                </a:cubicBezTo>
                <a:cubicBezTo>
                  <a:pt x="3605554" y="4147231"/>
                  <a:pt x="3600336" y="4171625"/>
                  <a:pt x="3622843" y="4104106"/>
                </a:cubicBezTo>
                <a:cubicBezTo>
                  <a:pt x="3650354" y="3746445"/>
                  <a:pt x="3649579" y="3800094"/>
                  <a:pt x="3649579" y="3235158"/>
                </a:cubicBezTo>
                <a:cubicBezTo>
                  <a:pt x="3649579" y="2909829"/>
                  <a:pt x="3643688" y="2584507"/>
                  <a:pt x="3636211" y="2259264"/>
                </a:cubicBezTo>
                <a:cubicBezTo>
                  <a:pt x="3632707" y="2106856"/>
                  <a:pt x="3630938" y="2112578"/>
                  <a:pt x="3609474" y="2005264"/>
                </a:cubicBezTo>
                <a:cubicBezTo>
                  <a:pt x="3605018" y="1902773"/>
                  <a:pt x="3603164" y="1800135"/>
                  <a:pt x="3596106" y="1697790"/>
                </a:cubicBezTo>
                <a:cubicBezTo>
                  <a:pt x="3594241" y="1670748"/>
                  <a:pt x="3586859" y="1644370"/>
                  <a:pt x="3582737" y="1617579"/>
                </a:cubicBezTo>
                <a:cubicBezTo>
                  <a:pt x="3577946" y="1586436"/>
                  <a:pt x="3574283" y="1555124"/>
                  <a:pt x="3569369" y="1524000"/>
                </a:cubicBezTo>
                <a:cubicBezTo>
                  <a:pt x="3560914" y="1470452"/>
                  <a:pt x="3548618" y="1417459"/>
                  <a:pt x="3542632" y="1363579"/>
                </a:cubicBezTo>
                <a:cubicBezTo>
                  <a:pt x="3526614" y="1219413"/>
                  <a:pt x="3544250" y="1280730"/>
                  <a:pt x="3502527" y="1176421"/>
                </a:cubicBezTo>
                <a:cubicBezTo>
                  <a:pt x="3511439" y="953614"/>
                  <a:pt x="3517119" y="730654"/>
                  <a:pt x="3529264" y="508000"/>
                </a:cubicBezTo>
                <a:cubicBezTo>
                  <a:pt x="3530502" y="485312"/>
                  <a:pt x="3533230" y="461843"/>
                  <a:pt x="3542632" y="441158"/>
                </a:cubicBezTo>
                <a:cubicBezTo>
                  <a:pt x="3583177" y="351959"/>
                  <a:pt x="3587161" y="379704"/>
                  <a:pt x="3636211" y="320843"/>
                </a:cubicBezTo>
                <a:cubicBezTo>
                  <a:pt x="3682725" y="265025"/>
                  <a:pt x="3637215" y="289314"/>
                  <a:pt x="3703053" y="267369"/>
                </a:cubicBezTo>
                <a:cubicBezTo>
                  <a:pt x="3716421" y="258457"/>
                  <a:pt x="3730084" y="249971"/>
                  <a:pt x="3743158" y="240632"/>
                </a:cubicBezTo>
                <a:cubicBezTo>
                  <a:pt x="3761289" y="227682"/>
                  <a:pt x="3777287" y="211581"/>
                  <a:pt x="3796632" y="200527"/>
                </a:cubicBezTo>
                <a:cubicBezTo>
                  <a:pt x="3808867" y="193536"/>
                  <a:pt x="3823369" y="191614"/>
                  <a:pt x="3836737" y="187158"/>
                </a:cubicBezTo>
                <a:cubicBezTo>
                  <a:pt x="3902063" y="121834"/>
                  <a:pt x="3848203" y="167238"/>
                  <a:pt x="3930316" y="120316"/>
                </a:cubicBezTo>
                <a:cubicBezTo>
                  <a:pt x="3944266" y="112344"/>
                  <a:pt x="3955179" y="98660"/>
                  <a:pt x="3970422" y="93579"/>
                </a:cubicBezTo>
                <a:cubicBezTo>
                  <a:pt x="3996137" y="85008"/>
                  <a:pt x="4024053" y="85527"/>
                  <a:pt x="4050632" y="80211"/>
                </a:cubicBezTo>
                <a:cubicBezTo>
                  <a:pt x="4068648" y="76608"/>
                  <a:pt x="4086508" y="72122"/>
                  <a:pt x="4104106" y="66843"/>
                </a:cubicBezTo>
                <a:cubicBezTo>
                  <a:pt x="4131100" y="58745"/>
                  <a:pt x="4156680" y="45633"/>
                  <a:pt x="4184316" y="40106"/>
                </a:cubicBezTo>
                <a:cubicBezTo>
                  <a:pt x="4206597" y="35650"/>
                  <a:pt x="4228782" y="30686"/>
                  <a:pt x="4251158" y="26737"/>
                </a:cubicBezTo>
                <a:lnTo>
                  <a:pt x="4411579" y="0"/>
                </a:lnTo>
                <a:cubicBezTo>
                  <a:pt x="4536351" y="4456"/>
                  <a:pt x="4661272" y="5816"/>
                  <a:pt x="4785895" y="13369"/>
                </a:cubicBezTo>
                <a:cubicBezTo>
                  <a:pt x="4808575" y="14744"/>
                  <a:pt x="4830694" y="21226"/>
                  <a:pt x="4852737" y="26737"/>
                </a:cubicBezTo>
                <a:cubicBezTo>
                  <a:pt x="4898161" y="38093"/>
                  <a:pt x="4972141" y="75146"/>
                  <a:pt x="4999790" y="93579"/>
                </a:cubicBezTo>
                <a:cubicBezTo>
                  <a:pt x="5026527" y="111404"/>
                  <a:pt x="5051259" y="132682"/>
                  <a:pt x="5080000" y="147053"/>
                </a:cubicBezTo>
                <a:cubicBezTo>
                  <a:pt x="5154938" y="184522"/>
                  <a:pt x="5114971" y="166389"/>
                  <a:pt x="5200316" y="200527"/>
                </a:cubicBezTo>
                <a:cubicBezTo>
                  <a:pt x="5218141" y="218351"/>
                  <a:pt x="5237385" y="234861"/>
                  <a:pt x="5253790" y="254000"/>
                </a:cubicBezTo>
                <a:cubicBezTo>
                  <a:pt x="5264246" y="266199"/>
                  <a:pt x="5266156" y="301291"/>
                  <a:pt x="5280527" y="294106"/>
                </a:cubicBezTo>
                <a:cubicBezTo>
                  <a:pt x="5344196" y="262272"/>
                  <a:pt x="5322795" y="218023"/>
                  <a:pt x="5347369" y="173790"/>
                </a:cubicBezTo>
                <a:cubicBezTo>
                  <a:pt x="5395881" y="86469"/>
                  <a:pt x="5444395" y="58737"/>
                  <a:pt x="5334000" y="147053"/>
                </a:cubicBezTo>
                <a:cubicBezTo>
                  <a:pt x="5241690" y="331679"/>
                  <a:pt x="5375544" y="78055"/>
                  <a:pt x="5267158" y="240632"/>
                </a:cubicBezTo>
                <a:cubicBezTo>
                  <a:pt x="5259341" y="252357"/>
                  <a:pt x="5262593" y="269733"/>
                  <a:pt x="5253790" y="280737"/>
                </a:cubicBezTo>
                <a:cubicBezTo>
                  <a:pt x="5235731" y="303311"/>
                  <a:pt x="5186579" y="319992"/>
                  <a:pt x="5160211" y="320843"/>
                </a:cubicBezTo>
                <a:cubicBezTo>
                  <a:pt x="5039958" y="324722"/>
                  <a:pt x="4919580" y="320843"/>
                  <a:pt x="4799264" y="3208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969"/>
          <a:stretch/>
        </p:blipFill>
        <p:spPr>
          <a:xfrm>
            <a:off x="229004" y="1738531"/>
            <a:ext cx="3668930" cy="4665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378" r="35833"/>
          <a:stretch/>
        </p:blipFill>
        <p:spPr>
          <a:xfrm>
            <a:off x="4191789" y="1738531"/>
            <a:ext cx="4541014" cy="456893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Performance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8900" y="2165685"/>
            <a:ext cx="3668930" cy="4238423"/>
          </a:xfrm>
          <a:prstGeom prst="roundRect">
            <a:avLst>
              <a:gd name="adj" fmla="val 499"/>
            </a:avLst>
          </a:prstGeom>
          <a:solidFill>
            <a:srgbClr val="DCE6F2">
              <a:alpha val="27000"/>
            </a:srgbClr>
          </a:solidFill>
          <a:ln w="76200" cmpd="sng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172777" y="1738530"/>
            <a:ext cx="4560026" cy="4223785"/>
          </a:xfrm>
          <a:prstGeom prst="roundRect">
            <a:avLst>
              <a:gd name="adj" fmla="val 499"/>
            </a:avLst>
          </a:prstGeom>
          <a:solidFill>
            <a:schemeClr val="accent3">
              <a:lumMod val="20000"/>
              <a:lumOff val="80000"/>
              <a:alpha val="53000"/>
            </a:schemeClr>
          </a:solidFill>
          <a:ln w="76200" cmpd="sng"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1476920"/>
            <a:ext cx="3401417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Learn Features before </a:t>
            </a:r>
          </a:p>
          <a:p>
            <a:pPr algn="ctr"/>
            <a:r>
              <a:rPr lang="en-US" sz="2800" dirty="0" smtClean="0"/>
              <a:t>supervised learning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354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27789" y="1283368"/>
            <a:ext cx="5400978" cy="5454316"/>
          </a:xfrm>
          <a:custGeom>
            <a:avLst/>
            <a:gdLst>
              <a:gd name="connsiteX0" fmla="*/ 0 w 5400978"/>
              <a:gd name="connsiteY0" fmla="*/ 5146843 h 5454316"/>
              <a:gd name="connsiteX1" fmla="*/ 802106 w 5400978"/>
              <a:gd name="connsiteY1" fmla="*/ 5173579 h 5454316"/>
              <a:gd name="connsiteX2" fmla="*/ 909053 w 5400978"/>
              <a:gd name="connsiteY2" fmla="*/ 5186948 h 5454316"/>
              <a:gd name="connsiteX3" fmla="*/ 1149685 w 5400978"/>
              <a:gd name="connsiteY3" fmla="*/ 5200316 h 5454316"/>
              <a:gd name="connsiteX4" fmla="*/ 2272632 w 5400978"/>
              <a:gd name="connsiteY4" fmla="*/ 5213685 h 5454316"/>
              <a:gd name="connsiteX5" fmla="*/ 2406316 w 5400978"/>
              <a:gd name="connsiteY5" fmla="*/ 5186948 h 5454316"/>
              <a:gd name="connsiteX6" fmla="*/ 2473158 w 5400978"/>
              <a:gd name="connsiteY6" fmla="*/ 5173579 h 5454316"/>
              <a:gd name="connsiteX7" fmla="*/ 2967790 w 5400978"/>
              <a:gd name="connsiteY7" fmla="*/ 5186948 h 5454316"/>
              <a:gd name="connsiteX8" fmla="*/ 2646948 w 5400978"/>
              <a:gd name="connsiteY8" fmla="*/ 5200316 h 5454316"/>
              <a:gd name="connsiteX9" fmla="*/ 2138948 w 5400978"/>
              <a:gd name="connsiteY9" fmla="*/ 5186948 h 5454316"/>
              <a:gd name="connsiteX10" fmla="*/ 1965158 w 5400978"/>
              <a:gd name="connsiteY10" fmla="*/ 5200316 h 5454316"/>
              <a:gd name="connsiteX11" fmla="*/ 1991895 w 5400978"/>
              <a:gd name="connsiteY11" fmla="*/ 5240421 h 5454316"/>
              <a:gd name="connsiteX12" fmla="*/ 2072106 w 5400978"/>
              <a:gd name="connsiteY12" fmla="*/ 5267158 h 5454316"/>
              <a:gd name="connsiteX13" fmla="*/ 2112211 w 5400978"/>
              <a:gd name="connsiteY13" fmla="*/ 5293895 h 5454316"/>
              <a:gd name="connsiteX14" fmla="*/ 2152316 w 5400978"/>
              <a:gd name="connsiteY14" fmla="*/ 5307264 h 5454316"/>
              <a:gd name="connsiteX15" fmla="*/ 2219158 w 5400978"/>
              <a:gd name="connsiteY15" fmla="*/ 5334000 h 5454316"/>
              <a:gd name="connsiteX16" fmla="*/ 2286000 w 5400978"/>
              <a:gd name="connsiteY16" fmla="*/ 5347369 h 5454316"/>
              <a:gd name="connsiteX17" fmla="*/ 2326106 w 5400978"/>
              <a:gd name="connsiteY17" fmla="*/ 5360737 h 5454316"/>
              <a:gd name="connsiteX18" fmla="*/ 2392948 w 5400978"/>
              <a:gd name="connsiteY18" fmla="*/ 5374106 h 5454316"/>
              <a:gd name="connsiteX19" fmla="*/ 2459790 w 5400978"/>
              <a:gd name="connsiteY19" fmla="*/ 5414211 h 5454316"/>
              <a:gd name="connsiteX20" fmla="*/ 2540000 w 5400978"/>
              <a:gd name="connsiteY20" fmla="*/ 5427579 h 5454316"/>
              <a:gd name="connsiteX21" fmla="*/ 2580106 w 5400978"/>
              <a:gd name="connsiteY21" fmla="*/ 5440948 h 5454316"/>
              <a:gd name="connsiteX22" fmla="*/ 2834106 w 5400978"/>
              <a:gd name="connsiteY22" fmla="*/ 5454316 h 5454316"/>
              <a:gd name="connsiteX23" fmla="*/ 3101474 w 5400978"/>
              <a:gd name="connsiteY23" fmla="*/ 5440948 h 5454316"/>
              <a:gd name="connsiteX24" fmla="*/ 3141579 w 5400978"/>
              <a:gd name="connsiteY24" fmla="*/ 5427579 h 5454316"/>
              <a:gd name="connsiteX25" fmla="*/ 3221790 w 5400978"/>
              <a:gd name="connsiteY25" fmla="*/ 5414211 h 5454316"/>
              <a:gd name="connsiteX26" fmla="*/ 3302000 w 5400978"/>
              <a:gd name="connsiteY26" fmla="*/ 5374106 h 5454316"/>
              <a:gd name="connsiteX27" fmla="*/ 3449053 w 5400978"/>
              <a:gd name="connsiteY27" fmla="*/ 5293895 h 5454316"/>
              <a:gd name="connsiteX28" fmla="*/ 3475790 w 5400978"/>
              <a:gd name="connsiteY28" fmla="*/ 5253790 h 5454316"/>
              <a:gd name="connsiteX29" fmla="*/ 3502527 w 5400978"/>
              <a:gd name="connsiteY29" fmla="*/ 5146843 h 5454316"/>
              <a:gd name="connsiteX30" fmla="*/ 3529264 w 5400978"/>
              <a:gd name="connsiteY30" fmla="*/ 5106737 h 5454316"/>
              <a:gd name="connsiteX31" fmla="*/ 3556000 w 5400978"/>
              <a:gd name="connsiteY31" fmla="*/ 4986421 h 5454316"/>
              <a:gd name="connsiteX32" fmla="*/ 3569369 w 5400978"/>
              <a:gd name="connsiteY32" fmla="*/ 4946316 h 5454316"/>
              <a:gd name="connsiteX33" fmla="*/ 3582737 w 5400978"/>
              <a:gd name="connsiteY33" fmla="*/ 4438316 h 5454316"/>
              <a:gd name="connsiteX34" fmla="*/ 3596106 w 5400978"/>
              <a:gd name="connsiteY34" fmla="*/ 4251158 h 5454316"/>
              <a:gd name="connsiteX35" fmla="*/ 3622843 w 5400978"/>
              <a:gd name="connsiteY35" fmla="*/ 4104106 h 5454316"/>
              <a:gd name="connsiteX36" fmla="*/ 3649579 w 5400978"/>
              <a:gd name="connsiteY36" fmla="*/ 3235158 h 5454316"/>
              <a:gd name="connsiteX37" fmla="*/ 3636211 w 5400978"/>
              <a:gd name="connsiteY37" fmla="*/ 2259264 h 5454316"/>
              <a:gd name="connsiteX38" fmla="*/ 3609474 w 5400978"/>
              <a:gd name="connsiteY38" fmla="*/ 2005264 h 5454316"/>
              <a:gd name="connsiteX39" fmla="*/ 3596106 w 5400978"/>
              <a:gd name="connsiteY39" fmla="*/ 1697790 h 5454316"/>
              <a:gd name="connsiteX40" fmla="*/ 3582737 w 5400978"/>
              <a:gd name="connsiteY40" fmla="*/ 1617579 h 5454316"/>
              <a:gd name="connsiteX41" fmla="*/ 3569369 w 5400978"/>
              <a:gd name="connsiteY41" fmla="*/ 1524000 h 5454316"/>
              <a:gd name="connsiteX42" fmla="*/ 3542632 w 5400978"/>
              <a:gd name="connsiteY42" fmla="*/ 1363579 h 5454316"/>
              <a:gd name="connsiteX43" fmla="*/ 3502527 w 5400978"/>
              <a:gd name="connsiteY43" fmla="*/ 1176421 h 5454316"/>
              <a:gd name="connsiteX44" fmla="*/ 3529264 w 5400978"/>
              <a:gd name="connsiteY44" fmla="*/ 508000 h 5454316"/>
              <a:gd name="connsiteX45" fmla="*/ 3542632 w 5400978"/>
              <a:gd name="connsiteY45" fmla="*/ 441158 h 5454316"/>
              <a:gd name="connsiteX46" fmla="*/ 3636211 w 5400978"/>
              <a:gd name="connsiteY46" fmla="*/ 320843 h 5454316"/>
              <a:gd name="connsiteX47" fmla="*/ 3703053 w 5400978"/>
              <a:gd name="connsiteY47" fmla="*/ 267369 h 5454316"/>
              <a:gd name="connsiteX48" fmla="*/ 3743158 w 5400978"/>
              <a:gd name="connsiteY48" fmla="*/ 240632 h 5454316"/>
              <a:gd name="connsiteX49" fmla="*/ 3796632 w 5400978"/>
              <a:gd name="connsiteY49" fmla="*/ 200527 h 5454316"/>
              <a:gd name="connsiteX50" fmla="*/ 3836737 w 5400978"/>
              <a:gd name="connsiteY50" fmla="*/ 187158 h 5454316"/>
              <a:gd name="connsiteX51" fmla="*/ 3930316 w 5400978"/>
              <a:gd name="connsiteY51" fmla="*/ 120316 h 5454316"/>
              <a:gd name="connsiteX52" fmla="*/ 3970422 w 5400978"/>
              <a:gd name="connsiteY52" fmla="*/ 93579 h 5454316"/>
              <a:gd name="connsiteX53" fmla="*/ 4050632 w 5400978"/>
              <a:gd name="connsiteY53" fmla="*/ 80211 h 5454316"/>
              <a:gd name="connsiteX54" fmla="*/ 4104106 w 5400978"/>
              <a:gd name="connsiteY54" fmla="*/ 66843 h 5454316"/>
              <a:gd name="connsiteX55" fmla="*/ 4184316 w 5400978"/>
              <a:gd name="connsiteY55" fmla="*/ 40106 h 5454316"/>
              <a:gd name="connsiteX56" fmla="*/ 4251158 w 5400978"/>
              <a:gd name="connsiteY56" fmla="*/ 26737 h 5454316"/>
              <a:gd name="connsiteX57" fmla="*/ 4411579 w 5400978"/>
              <a:gd name="connsiteY57" fmla="*/ 0 h 5454316"/>
              <a:gd name="connsiteX58" fmla="*/ 4785895 w 5400978"/>
              <a:gd name="connsiteY58" fmla="*/ 13369 h 5454316"/>
              <a:gd name="connsiteX59" fmla="*/ 4852737 w 5400978"/>
              <a:gd name="connsiteY59" fmla="*/ 26737 h 5454316"/>
              <a:gd name="connsiteX60" fmla="*/ 4999790 w 5400978"/>
              <a:gd name="connsiteY60" fmla="*/ 93579 h 5454316"/>
              <a:gd name="connsiteX61" fmla="*/ 5080000 w 5400978"/>
              <a:gd name="connsiteY61" fmla="*/ 147053 h 5454316"/>
              <a:gd name="connsiteX62" fmla="*/ 5200316 w 5400978"/>
              <a:gd name="connsiteY62" fmla="*/ 200527 h 5454316"/>
              <a:gd name="connsiteX63" fmla="*/ 5253790 w 5400978"/>
              <a:gd name="connsiteY63" fmla="*/ 254000 h 5454316"/>
              <a:gd name="connsiteX64" fmla="*/ 5280527 w 5400978"/>
              <a:gd name="connsiteY64" fmla="*/ 294106 h 5454316"/>
              <a:gd name="connsiteX65" fmla="*/ 5347369 w 5400978"/>
              <a:gd name="connsiteY65" fmla="*/ 173790 h 5454316"/>
              <a:gd name="connsiteX66" fmla="*/ 5334000 w 5400978"/>
              <a:gd name="connsiteY66" fmla="*/ 147053 h 5454316"/>
              <a:gd name="connsiteX67" fmla="*/ 5267158 w 5400978"/>
              <a:gd name="connsiteY67" fmla="*/ 240632 h 5454316"/>
              <a:gd name="connsiteX68" fmla="*/ 5253790 w 5400978"/>
              <a:gd name="connsiteY68" fmla="*/ 280737 h 5454316"/>
              <a:gd name="connsiteX69" fmla="*/ 5160211 w 5400978"/>
              <a:gd name="connsiteY69" fmla="*/ 320843 h 5454316"/>
              <a:gd name="connsiteX70" fmla="*/ 4799264 w 5400978"/>
              <a:gd name="connsiteY70" fmla="*/ 320843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0978" h="5454316">
                <a:moveTo>
                  <a:pt x="0" y="5146843"/>
                </a:moveTo>
                <a:lnTo>
                  <a:pt x="802106" y="5173579"/>
                </a:lnTo>
                <a:cubicBezTo>
                  <a:pt x="837998" y="5175162"/>
                  <a:pt x="873232" y="5184193"/>
                  <a:pt x="909053" y="5186948"/>
                </a:cubicBezTo>
                <a:cubicBezTo>
                  <a:pt x="989151" y="5193109"/>
                  <a:pt x="1069474" y="5195860"/>
                  <a:pt x="1149685" y="5200316"/>
                </a:cubicBezTo>
                <a:cubicBezTo>
                  <a:pt x="1645669" y="5271171"/>
                  <a:pt x="1273830" y="5227953"/>
                  <a:pt x="2272632" y="5213685"/>
                </a:cubicBezTo>
                <a:lnTo>
                  <a:pt x="2406316" y="5186948"/>
                </a:lnTo>
                <a:lnTo>
                  <a:pt x="2473158" y="5173579"/>
                </a:lnTo>
                <a:lnTo>
                  <a:pt x="2967790" y="5186948"/>
                </a:lnTo>
                <a:cubicBezTo>
                  <a:pt x="3073585" y="5203224"/>
                  <a:pt x="2753988" y="5200316"/>
                  <a:pt x="2646948" y="5200316"/>
                </a:cubicBezTo>
                <a:cubicBezTo>
                  <a:pt x="2477556" y="5200316"/>
                  <a:pt x="2308281" y="5191404"/>
                  <a:pt x="2138948" y="5186948"/>
                </a:cubicBezTo>
                <a:cubicBezTo>
                  <a:pt x="2081018" y="5191404"/>
                  <a:pt x="2019761" y="5180461"/>
                  <a:pt x="1965158" y="5200316"/>
                </a:cubicBezTo>
                <a:cubicBezTo>
                  <a:pt x="1950059" y="5205807"/>
                  <a:pt x="1978270" y="5231906"/>
                  <a:pt x="1991895" y="5240421"/>
                </a:cubicBezTo>
                <a:cubicBezTo>
                  <a:pt x="2015794" y="5255358"/>
                  <a:pt x="2072106" y="5267158"/>
                  <a:pt x="2072106" y="5267158"/>
                </a:cubicBezTo>
                <a:cubicBezTo>
                  <a:pt x="2085474" y="5276070"/>
                  <a:pt x="2097840" y="5286710"/>
                  <a:pt x="2112211" y="5293895"/>
                </a:cubicBezTo>
                <a:cubicBezTo>
                  <a:pt x="2124815" y="5300197"/>
                  <a:pt x="2139122" y="5302316"/>
                  <a:pt x="2152316" y="5307264"/>
                </a:cubicBezTo>
                <a:cubicBezTo>
                  <a:pt x="2174785" y="5315690"/>
                  <a:pt x="2196173" y="5327105"/>
                  <a:pt x="2219158" y="5334000"/>
                </a:cubicBezTo>
                <a:cubicBezTo>
                  <a:pt x="2240922" y="5340529"/>
                  <a:pt x="2263956" y="5341858"/>
                  <a:pt x="2286000" y="5347369"/>
                </a:cubicBezTo>
                <a:cubicBezTo>
                  <a:pt x="2299671" y="5350787"/>
                  <a:pt x="2312435" y="5357319"/>
                  <a:pt x="2326106" y="5360737"/>
                </a:cubicBezTo>
                <a:cubicBezTo>
                  <a:pt x="2348150" y="5366248"/>
                  <a:pt x="2370667" y="5369650"/>
                  <a:pt x="2392948" y="5374106"/>
                </a:cubicBezTo>
                <a:cubicBezTo>
                  <a:pt x="2415229" y="5387474"/>
                  <a:pt x="2435371" y="5405331"/>
                  <a:pt x="2459790" y="5414211"/>
                </a:cubicBezTo>
                <a:cubicBezTo>
                  <a:pt x="2485264" y="5423474"/>
                  <a:pt x="2513540" y="5421699"/>
                  <a:pt x="2540000" y="5427579"/>
                </a:cubicBezTo>
                <a:cubicBezTo>
                  <a:pt x="2553756" y="5430636"/>
                  <a:pt x="2566072" y="5439672"/>
                  <a:pt x="2580106" y="5440948"/>
                </a:cubicBezTo>
                <a:cubicBezTo>
                  <a:pt x="2664542" y="5448624"/>
                  <a:pt x="2749439" y="5449860"/>
                  <a:pt x="2834106" y="5454316"/>
                </a:cubicBezTo>
                <a:cubicBezTo>
                  <a:pt x="2923229" y="5449860"/>
                  <a:pt x="3012575" y="5448678"/>
                  <a:pt x="3101474" y="5440948"/>
                </a:cubicBezTo>
                <a:cubicBezTo>
                  <a:pt x="3115513" y="5439727"/>
                  <a:pt x="3127823" y="5430636"/>
                  <a:pt x="3141579" y="5427579"/>
                </a:cubicBezTo>
                <a:cubicBezTo>
                  <a:pt x="3168039" y="5421699"/>
                  <a:pt x="3195053" y="5418667"/>
                  <a:pt x="3221790" y="5414211"/>
                </a:cubicBezTo>
                <a:cubicBezTo>
                  <a:pt x="3303113" y="5387104"/>
                  <a:pt x="3220553" y="5418532"/>
                  <a:pt x="3302000" y="5374106"/>
                </a:cubicBezTo>
                <a:cubicBezTo>
                  <a:pt x="3468812" y="5283117"/>
                  <a:pt x="3357446" y="5354967"/>
                  <a:pt x="3449053" y="5293895"/>
                </a:cubicBezTo>
                <a:cubicBezTo>
                  <a:pt x="3457965" y="5280527"/>
                  <a:pt x="3468605" y="5268161"/>
                  <a:pt x="3475790" y="5253790"/>
                </a:cubicBezTo>
                <a:cubicBezTo>
                  <a:pt x="3500526" y="5204318"/>
                  <a:pt x="3479650" y="5207848"/>
                  <a:pt x="3502527" y="5146843"/>
                </a:cubicBezTo>
                <a:cubicBezTo>
                  <a:pt x="3508169" y="5131799"/>
                  <a:pt x="3520352" y="5120106"/>
                  <a:pt x="3529264" y="5106737"/>
                </a:cubicBezTo>
                <a:cubicBezTo>
                  <a:pt x="3538451" y="5060800"/>
                  <a:pt x="3543416" y="5030466"/>
                  <a:pt x="3556000" y="4986421"/>
                </a:cubicBezTo>
                <a:cubicBezTo>
                  <a:pt x="3559871" y="4972872"/>
                  <a:pt x="3564913" y="4959684"/>
                  <a:pt x="3569369" y="4946316"/>
                </a:cubicBezTo>
                <a:cubicBezTo>
                  <a:pt x="3573825" y="4776983"/>
                  <a:pt x="3576227" y="4607583"/>
                  <a:pt x="3582737" y="4438316"/>
                </a:cubicBezTo>
                <a:cubicBezTo>
                  <a:pt x="3585141" y="4375817"/>
                  <a:pt x="3590443" y="4313446"/>
                  <a:pt x="3596106" y="4251158"/>
                </a:cubicBezTo>
                <a:cubicBezTo>
                  <a:pt x="3605554" y="4147231"/>
                  <a:pt x="3600336" y="4171625"/>
                  <a:pt x="3622843" y="4104106"/>
                </a:cubicBezTo>
                <a:cubicBezTo>
                  <a:pt x="3650354" y="3746445"/>
                  <a:pt x="3649579" y="3800094"/>
                  <a:pt x="3649579" y="3235158"/>
                </a:cubicBezTo>
                <a:cubicBezTo>
                  <a:pt x="3649579" y="2909829"/>
                  <a:pt x="3643688" y="2584507"/>
                  <a:pt x="3636211" y="2259264"/>
                </a:cubicBezTo>
                <a:cubicBezTo>
                  <a:pt x="3632707" y="2106856"/>
                  <a:pt x="3630938" y="2112578"/>
                  <a:pt x="3609474" y="2005264"/>
                </a:cubicBezTo>
                <a:cubicBezTo>
                  <a:pt x="3605018" y="1902773"/>
                  <a:pt x="3603164" y="1800135"/>
                  <a:pt x="3596106" y="1697790"/>
                </a:cubicBezTo>
                <a:cubicBezTo>
                  <a:pt x="3594241" y="1670748"/>
                  <a:pt x="3586859" y="1644370"/>
                  <a:pt x="3582737" y="1617579"/>
                </a:cubicBezTo>
                <a:cubicBezTo>
                  <a:pt x="3577946" y="1586436"/>
                  <a:pt x="3574283" y="1555124"/>
                  <a:pt x="3569369" y="1524000"/>
                </a:cubicBezTo>
                <a:cubicBezTo>
                  <a:pt x="3560914" y="1470452"/>
                  <a:pt x="3548618" y="1417459"/>
                  <a:pt x="3542632" y="1363579"/>
                </a:cubicBezTo>
                <a:cubicBezTo>
                  <a:pt x="3526614" y="1219413"/>
                  <a:pt x="3544250" y="1280730"/>
                  <a:pt x="3502527" y="1176421"/>
                </a:cubicBezTo>
                <a:cubicBezTo>
                  <a:pt x="3511439" y="953614"/>
                  <a:pt x="3517119" y="730654"/>
                  <a:pt x="3529264" y="508000"/>
                </a:cubicBezTo>
                <a:cubicBezTo>
                  <a:pt x="3530502" y="485312"/>
                  <a:pt x="3533230" y="461843"/>
                  <a:pt x="3542632" y="441158"/>
                </a:cubicBezTo>
                <a:cubicBezTo>
                  <a:pt x="3583177" y="351959"/>
                  <a:pt x="3587161" y="379704"/>
                  <a:pt x="3636211" y="320843"/>
                </a:cubicBezTo>
                <a:cubicBezTo>
                  <a:pt x="3682725" y="265025"/>
                  <a:pt x="3637215" y="289314"/>
                  <a:pt x="3703053" y="267369"/>
                </a:cubicBezTo>
                <a:cubicBezTo>
                  <a:pt x="3716421" y="258457"/>
                  <a:pt x="3730084" y="249971"/>
                  <a:pt x="3743158" y="240632"/>
                </a:cubicBezTo>
                <a:cubicBezTo>
                  <a:pt x="3761289" y="227682"/>
                  <a:pt x="3777287" y="211581"/>
                  <a:pt x="3796632" y="200527"/>
                </a:cubicBezTo>
                <a:cubicBezTo>
                  <a:pt x="3808867" y="193536"/>
                  <a:pt x="3823369" y="191614"/>
                  <a:pt x="3836737" y="187158"/>
                </a:cubicBezTo>
                <a:cubicBezTo>
                  <a:pt x="3902063" y="121834"/>
                  <a:pt x="3848203" y="167238"/>
                  <a:pt x="3930316" y="120316"/>
                </a:cubicBezTo>
                <a:cubicBezTo>
                  <a:pt x="3944266" y="112344"/>
                  <a:pt x="3955179" y="98660"/>
                  <a:pt x="3970422" y="93579"/>
                </a:cubicBezTo>
                <a:cubicBezTo>
                  <a:pt x="3996137" y="85008"/>
                  <a:pt x="4024053" y="85527"/>
                  <a:pt x="4050632" y="80211"/>
                </a:cubicBezTo>
                <a:cubicBezTo>
                  <a:pt x="4068648" y="76608"/>
                  <a:pt x="4086508" y="72122"/>
                  <a:pt x="4104106" y="66843"/>
                </a:cubicBezTo>
                <a:cubicBezTo>
                  <a:pt x="4131100" y="58745"/>
                  <a:pt x="4156680" y="45633"/>
                  <a:pt x="4184316" y="40106"/>
                </a:cubicBezTo>
                <a:cubicBezTo>
                  <a:pt x="4206597" y="35650"/>
                  <a:pt x="4228782" y="30686"/>
                  <a:pt x="4251158" y="26737"/>
                </a:cubicBezTo>
                <a:lnTo>
                  <a:pt x="4411579" y="0"/>
                </a:lnTo>
                <a:cubicBezTo>
                  <a:pt x="4536351" y="4456"/>
                  <a:pt x="4661272" y="5816"/>
                  <a:pt x="4785895" y="13369"/>
                </a:cubicBezTo>
                <a:cubicBezTo>
                  <a:pt x="4808575" y="14744"/>
                  <a:pt x="4830694" y="21226"/>
                  <a:pt x="4852737" y="26737"/>
                </a:cubicBezTo>
                <a:cubicBezTo>
                  <a:pt x="4898161" y="38093"/>
                  <a:pt x="4972141" y="75146"/>
                  <a:pt x="4999790" y="93579"/>
                </a:cubicBezTo>
                <a:cubicBezTo>
                  <a:pt x="5026527" y="111404"/>
                  <a:pt x="5051259" y="132682"/>
                  <a:pt x="5080000" y="147053"/>
                </a:cubicBezTo>
                <a:cubicBezTo>
                  <a:pt x="5154938" y="184522"/>
                  <a:pt x="5114971" y="166389"/>
                  <a:pt x="5200316" y="200527"/>
                </a:cubicBezTo>
                <a:cubicBezTo>
                  <a:pt x="5218141" y="218351"/>
                  <a:pt x="5237385" y="234861"/>
                  <a:pt x="5253790" y="254000"/>
                </a:cubicBezTo>
                <a:cubicBezTo>
                  <a:pt x="5264246" y="266199"/>
                  <a:pt x="5266156" y="301291"/>
                  <a:pt x="5280527" y="294106"/>
                </a:cubicBezTo>
                <a:cubicBezTo>
                  <a:pt x="5344196" y="262272"/>
                  <a:pt x="5322795" y="218023"/>
                  <a:pt x="5347369" y="173790"/>
                </a:cubicBezTo>
                <a:cubicBezTo>
                  <a:pt x="5395881" y="86469"/>
                  <a:pt x="5444395" y="58737"/>
                  <a:pt x="5334000" y="147053"/>
                </a:cubicBezTo>
                <a:cubicBezTo>
                  <a:pt x="5241690" y="331679"/>
                  <a:pt x="5375544" y="78055"/>
                  <a:pt x="5267158" y="240632"/>
                </a:cubicBezTo>
                <a:cubicBezTo>
                  <a:pt x="5259341" y="252357"/>
                  <a:pt x="5262593" y="269733"/>
                  <a:pt x="5253790" y="280737"/>
                </a:cubicBezTo>
                <a:cubicBezTo>
                  <a:pt x="5235731" y="303311"/>
                  <a:pt x="5186579" y="319992"/>
                  <a:pt x="5160211" y="320843"/>
                </a:cubicBezTo>
                <a:cubicBezTo>
                  <a:pt x="5039958" y="324722"/>
                  <a:pt x="4919580" y="320843"/>
                  <a:pt x="4799264" y="3208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969"/>
          <a:stretch/>
        </p:blipFill>
        <p:spPr>
          <a:xfrm>
            <a:off x="229004" y="1738531"/>
            <a:ext cx="3668930" cy="4665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378" r="35833"/>
          <a:stretch/>
        </p:blipFill>
        <p:spPr>
          <a:xfrm>
            <a:off x="4191789" y="1738531"/>
            <a:ext cx="4541014" cy="456893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Performance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8900" y="2165686"/>
            <a:ext cx="3668930" cy="2232526"/>
          </a:xfrm>
          <a:prstGeom prst="roundRect">
            <a:avLst>
              <a:gd name="adj" fmla="val 499"/>
            </a:avLst>
          </a:prstGeom>
          <a:solidFill>
            <a:schemeClr val="accent1">
              <a:lumMod val="20000"/>
              <a:lumOff val="80000"/>
              <a:alpha val="40000"/>
            </a:schemeClr>
          </a:solidFill>
          <a:ln w="76200" cmpd="sng"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88900" y="4470399"/>
            <a:ext cx="3668930" cy="2232526"/>
          </a:xfrm>
          <a:prstGeom prst="roundRect">
            <a:avLst>
              <a:gd name="adj" fmla="val 499"/>
            </a:avLst>
          </a:prstGeom>
          <a:solidFill>
            <a:srgbClr val="EBF1DE">
              <a:alpha val="40000"/>
            </a:srgbClr>
          </a:solidFill>
          <a:ln w="76200" cmpd="sng">
            <a:solidFill>
              <a:srgbClr val="008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19578" y="3563610"/>
            <a:ext cx="2965025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One layer at a time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502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27789" y="1283368"/>
            <a:ext cx="5400978" cy="5454316"/>
          </a:xfrm>
          <a:custGeom>
            <a:avLst/>
            <a:gdLst>
              <a:gd name="connsiteX0" fmla="*/ 0 w 5400978"/>
              <a:gd name="connsiteY0" fmla="*/ 5146843 h 5454316"/>
              <a:gd name="connsiteX1" fmla="*/ 802106 w 5400978"/>
              <a:gd name="connsiteY1" fmla="*/ 5173579 h 5454316"/>
              <a:gd name="connsiteX2" fmla="*/ 909053 w 5400978"/>
              <a:gd name="connsiteY2" fmla="*/ 5186948 h 5454316"/>
              <a:gd name="connsiteX3" fmla="*/ 1149685 w 5400978"/>
              <a:gd name="connsiteY3" fmla="*/ 5200316 h 5454316"/>
              <a:gd name="connsiteX4" fmla="*/ 2272632 w 5400978"/>
              <a:gd name="connsiteY4" fmla="*/ 5213685 h 5454316"/>
              <a:gd name="connsiteX5" fmla="*/ 2406316 w 5400978"/>
              <a:gd name="connsiteY5" fmla="*/ 5186948 h 5454316"/>
              <a:gd name="connsiteX6" fmla="*/ 2473158 w 5400978"/>
              <a:gd name="connsiteY6" fmla="*/ 5173579 h 5454316"/>
              <a:gd name="connsiteX7" fmla="*/ 2967790 w 5400978"/>
              <a:gd name="connsiteY7" fmla="*/ 5186948 h 5454316"/>
              <a:gd name="connsiteX8" fmla="*/ 2646948 w 5400978"/>
              <a:gd name="connsiteY8" fmla="*/ 5200316 h 5454316"/>
              <a:gd name="connsiteX9" fmla="*/ 2138948 w 5400978"/>
              <a:gd name="connsiteY9" fmla="*/ 5186948 h 5454316"/>
              <a:gd name="connsiteX10" fmla="*/ 1965158 w 5400978"/>
              <a:gd name="connsiteY10" fmla="*/ 5200316 h 5454316"/>
              <a:gd name="connsiteX11" fmla="*/ 1991895 w 5400978"/>
              <a:gd name="connsiteY11" fmla="*/ 5240421 h 5454316"/>
              <a:gd name="connsiteX12" fmla="*/ 2072106 w 5400978"/>
              <a:gd name="connsiteY12" fmla="*/ 5267158 h 5454316"/>
              <a:gd name="connsiteX13" fmla="*/ 2112211 w 5400978"/>
              <a:gd name="connsiteY13" fmla="*/ 5293895 h 5454316"/>
              <a:gd name="connsiteX14" fmla="*/ 2152316 w 5400978"/>
              <a:gd name="connsiteY14" fmla="*/ 5307264 h 5454316"/>
              <a:gd name="connsiteX15" fmla="*/ 2219158 w 5400978"/>
              <a:gd name="connsiteY15" fmla="*/ 5334000 h 5454316"/>
              <a:gd name="connsiteX16" fmla="*/ 2286000 w 5400978"/>
              <a:gd name="connsiteY16" fmla="*/ 5347369 h 5454316"/>
              <a:gd name="connsiteX17" fmla="*/ 2326106 w 5400978"/>
              <a:gd name="connsiteY17" fmla="*/ 5360737 h 5454316"/>
              <a:gd name="connsiteX18" fmla="*/ 2392948 w 5400978"/>
              <a:gd name="connsiteY18" fmla="*/ 5374106 h 5454316"/>
              <a:gd name="connsiteX19" fmla="*/ 2459790 w 5400978"/>
              <a:gd name="connsiteY19" fmla="*/ 5414211 h 5454316"/>
              <a:gd name="connsiteX20" fmla="*/ 2540000 w 5400978"/>
              <a:gd name="connsiteY20" fmla="*/ 5427579 h 5454316"/>
              <a:gd name="connsiteX21" fmla="*/ 2580106 w 5400978"/>
              <a:gd name="connsiteY21" fmla="*/ 5440948 h 5454316"/>
              <a:gd name="connsiteX22" fmla="*/ 2834106 w 5400978"/>
              <a:gd name="connsiteY22" fmla="*/ 5454316 h 5454316"/>
              <a:gd name="connsiteX23" fmla="*/ 3101474 w 5400978"/>
              <a:gd name="connsiteY23" fmla="*/ 5440948 h 5454316"/>
              <a:gd name="connsiteX24" fmla="*/ 3141579 w 5400978"/>
              <a:gd name="connsiteY24" fmla="*/ 5427579 h 5454316"/>
              <a:gd name="connsiteX25" fmla="*/ 3221790 w 5400978"/>
              <a:gd name="connsiteY25" fmla="*/ 5414211 h 5454316"/>
              <a:gd name="connsiteX26" fmla="*/ 3302000 w 5400978"/>
              <a:gd name="connsiteY26" fmla="*/ 5374106 h 5454316"/>
              <a:gd name="connsiteX27" fmla="*/ 3449053 w 5400978"/>
              <a:gd name="connsiteY27" fmla="*/ 5293895 h 5454316"/>
              <a:gd name="connsiteX28" fmla="*/ 3475790 w 5400978"/>
              <a:gd name="connsiteY28" fmla="*/ 5253790 h 5454316"/>
              <a:gd name="connsiteX29" fmla="*/ 3502527 w 5400978"/>
              <a:gd name="connsiteY29" fmla="*/ 5146843 h 5454316"/>
              <a:gd name="connsiteX30" fmla="*/ 3529264 w 5400978"/>
              <a:gd name="connsiteY30" fmla="*/ 5106737 h 5454316"/>
              <a:gd name="connsiteX31" fmla="*/ 3556000 w 5400978"/>
              <a:gd name="connsiteY31" fmla="*/ 4986421 h 5454316"/>
              <a:gd name="connsiteX32" fmla="*/ 3569369 w 5400978"/>
              <a:gd name="connsiteY32" fmla="*/ 4946316 h 5454316"/>
              <a:gd name="connsiteX33" fmla="*/ 3582737 w 5400978"/>
              <a:gd name="connsiteY33" fmla="*/ 4438316 h 5454316"/>
              <a:gd name="connsiteX34" fmla="*/ 3596106 w 5400978"/>
              <a:gd name="connsiteY34" fmla="*/ 4251158 h 5454316"/>
              <a:gd name="connsiteX35" fmla="*/ 3622843 w 5400978"/>
              <a:gd name="connsiteY35" fmla="*/ 4104106 h 5454316"/>
              <a:gd name="connsiteX36" fmla="*/ 3649579 w 5400978"/>
              <a:gd name="connsiteY36" fmla="*/ 3235158 h 5454316"/>
              <a:gd name="connsiteX37" fmla="*/ 3636211 w 5400978"/>
              <a:gd name="connsiteY37" fmla="*/ 2259264 h 5454316"/>
              <a:gd name="connsiteX38" fmla="*/ 3609474 w 5400978"/>
              <a:gd name="connsiteY38" fmla="*/ 2005264 h 5454316"/>
              <a:gd name="connsiteX39" fmla="*/ 3596106 w 5400978"/>
              <a:gd name="connsiteY39" fmla="*/ 1697790 h 5454316"/>
              <a:gd name="connsiteX40" fmla="*/ 3582737 w 5400978"/>
              <a:gd name="connsiteY40" fmla="*/ 1617579 h 5454316"/>
              <a:gd name="connsiteX41" fmla="*/ 3569369 w 5400978"/>
              <a:gd name="connsiteY41" fmla="*/ 1524000 h 5454316"/>
              <a:gd name="connsiteX42" fmla="*/ 3542632 w 5400978"/>
              <a:gd name="connsiteY42" fmla="*/ 1363579 h 5454316"/>
              <a:gd name="connsiteX43" fmla="*/ 3502527 w 5400978"/>
              <a:gd name="connsiteY43" fmla="*/ 1176421 h 5454316"/>
              <a:gd name="connsiteX44" fmla="*/ 3529264 w 5400978"/>
              <a:gd name="connsiteY44" fmla="*/ 508000 h 5454316"/>
              <a:gd name="connsiteX45" fmla="*/ 3542632 w 5400978"/>
              <a:gd name="connsiteY45" fmla="*/ 441158 h 5454316"/>
              <a:gd name="connsiteX46" fmla="*/ 3636211 w 5400978"/>
              <a:gd name="connsiteY46" fmla="*/ 320843 h 5454316"/>
              <a:gd name="connsiteX47" fmla="*/ 3703053 w 5400978"/>
              <a:gd name="connsiteY47" fmla="*/ 267369 h 5454316"/>
              <a:gd name="connsiteX48" fmla="*/ 3743158 w 5400978"/>
              <a:gd name="connsiteY48" fmla="*/ 240632 h 5454316"/>
              <a:gd name="connsiteX49" fmla="*/ 3796632 w 5400978"/>
              <a:gd name="connsiteY49" fmla="*/ 200527 h 5454316"/>
              <a:gd name="connsiteX50" fmla="*/ 3836737 w 5400978"/>
              <a:gd name="connsiteY50" fmla="*/ 187158 h 5454316"/>
              <a:gd name="connsiteX51" fmla="*/ 3930316 w 5400978"/>
              <a:gd name="connsiteY51" fmla="*/ 120316 h 5454316"/>
              <a:gd name="connsiteX52" fmla="*/ 3970422 w 5400978"/>
              <a:gd name="connsiteY52" fmla="*/ 93579 h 5454316"/>
              <a:gd name="connsiteX53" fmla="*/ 4050632 w 5400978"/>
              <a:gd name="connsiteY53" fmla="*/ 80211 h 5454316"/>
              <a:gd name="connsiteX54" fmla="*/ 4104106 w 5400978"/>
              <a:gd name="connsiteY54" fmla="*/ 66843 h 5454316"/>
              <a:gd name="connsiteX55" fmla="*/ 4184316 w 5400978"/>
              <a:gd name="connsiteY55" fmla="*/ 40106 h 5454316"/>
              <a:gd name="connsiteX56" fmla="*/ 4251158 w 5400978"/>
              <a:gd name="connsiteY56" fmla="*/ 26737 h 5454316"/>
              <a:gd name="connsiteX57" fmla="*/ 4411579 w 5400978"/>
              <a:gd name="connsiteY57" fmla="*/ 0 h 5454316"/>
              <a:gd name="connsiteX58" fmla="*/ 4785895 w 5400978"/>
              <a:gd name="connsiteY58" fmla="*/ 13369 h 5454316"/>
              <a:gd name="connsiteX59" fmla="*/ 4852737 w 5400978"/>
              <a:gd name="connsiteY59" fmla="*/ 26737 h 5454316"/>
              <a:gd name="connsiteX60" fmla="*/ 4999790 w 5400978"/>
              <a:gd name="connsiteY60" fmla="*/ 93579 h 5454316"/>
              <a:gd name="connsiteX61" fmla="*/ 5080000 w 5400978"/>
              <a:gd name="connsiteY61" fmla="*/ 147053 h 5454316"/>
              <a:gd name="connsiteX62" fmla="*/ 5200316 w 5400978"/>
              <a:gd name="connsiteY62" fmla="*/ 200527 h 5454316"/>
              <a:gd name="connsiteX63" fmla="*/ 5253790 w 5400978"/>
              <a:gd name="connsiteY63" fmla="*/ 254000 h 5454316"/>
              <a:gd name="connsiteX64" fmla="*/ 5280527 w 5400978"/>
              <a:gd name="connsiteY64" fmla="*/ 294106 h 5454316"/>
              <a:gd name="connsiteX65" fmla="*/ 5347369 w 5400978"/>
              <a:gd name="connsiteY65" fmla="*/ 173790 h 5454316"/>
              <a:gd name="connsiteX66" fmla="*/ 5334000 w 5400978"/>
              <a:gd name="connsiteY66" fmla="*/ 147053 h 5454316"/>
              <a:gd name="connsiteX67" fmla="*/ 5267158 w 5400978"/>
              <a:gd name="connsiteY67" fmla="*/ 240632 h 5454316"/>
              <a:gd name="connsiteX68" fmla="*/ 5253790 w 5400978"/>
              <a:gd name="connsiteY68" fmla="*/ 280737 h 5454316"/>
              <a:gd name="connsiteX69" fmla="*/ 5160211 w 5400978"/>
              <a:gd name="connsiteY69" fmla="*/ 320843 h 5454316"/>
              <a:gd name="connsiteX70" fmla="*/ 4799264 w 5400978"/>
              <a:gd name="connsiteY70" fmla="*/ 320843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0978" h="5454316">
                <a:moveTo>
                  <a:pt x="0" y="5146843"/>
                </a:moveTo>
                <a:lnTo>
                  <a:pt x="802106" y="5173579"/>
                </a:lnTo>
                <a:cubicBezTo>
                  <a:pt x="837998" y="5175162"/>
                  <a:pt x="873232" y="5184193"/>
                  <a:pt x="909053" y="5186948"/>
                </a:cubicBezTo>
                <a:cubicBezTo>
                  <a:pt x="989151" y="5193109"/>
                  <a:pt x="1069474" y="5195860"/>
                  <a:pt x="1149685" y="5200316"/>
                </a:cubicBezTo>
                <a:cubicBezTo>
                  <a:pt x="1645669" y="5271171"/>
                  <a:pt x="1273830" y="5227953"/>
                  <a:pt x="2272632" y="5213685"/>
                </a:cubicBezTo>
                <a:lnTo>
                  <a:pt x="2406316" y="5186948"/>
                </a:lnTo>
                <a:lnTo>
                  <a:pt x="2473158" y="5173579"/>
                </a:lnTo>
                <a:lnTo>
                  <a:pt x="2967790" y="5186948"/>
                </a:lnTo>
                <a:cubicBezTo>
                  <a:pt x="3073585" y="5203224"/>
                  <a:pt x="2753988" y="5200316"/>
                  <a:pt x="2646948" y="5200316"/>
                </a:cubicBezTo>
                <a:cubicBezTo>
                  <a:pt x="2477556" y="5200316"/>
                  <a:pt x="2308281" y="5191404"/>
                  <a:pt x="2138948" y="5186948"/>
                </a:cubicBezTo>
                <a:cubicBezTo>
                  <a:pt x="2081018" y="5191404"/>
                  <a:pt x="2019761" y="5180461"/>
                  <a:pt x="1965158" y="5200316"/>
                </a:cubicBezTo>
                <a:cubicBezTo>
                  <a:pt x="1950059" y="5205807"/>
                  <a:pt x="1978270" y="5231906"/>
                  <a:pt x="1991895" y="5240421"/>
                </a:cubicBezTo>
                <a:cubicBezTo>
                  <a:pt x="2015794" y="5255358"/>
                  <a:pt x="2072106" y="5267158"/>
                  <a:pt x="2072106" y="5267158"/>
                </a:cubicBezTo>
                <a:cubicBezTo>
                  <a:pt x="2085474" y="5276070"/>
                  <a:pt x="2097840" y="5286710"/>
                  <a:pt x="2112211" y="5293895"/>
                </a:cubicBezTo>
                <a:cubicBezTo>
                  <a:pt x="2124815" y="5300197"/>
                  <a:pt x="2139122" y="5302316"/>
                  <a:pt x="2152316" y="5307264"/>
                </a:cubicBezTo>
                <a:cubicBezTo>
                  <a:pt x="2174785" y="5315690"/>
                  <a:pt x="2196173" y="5327105"/>
                  <a:pt x="2219158" y="5334000"/>
                </a:cubicBezTo>
                <a:cubicBezTo>
                  <a:pt x="2240922" y="5340529"/>
                  <a:pt x="2263956" y="5341858"/>
                  <a:pt x="2286000" y="5347369"/>
                </a:cubicBezTo>
                <a:cubicBezTo>
                  <a:pt x="2299671" y="5350787"/>
                  <a:pt x="2312435" y="5357319"/>
                  <a:pt x="2326106" y="5360737"/>
                </a:cubicBezTo>
                <a:cubicBezTo>
                  <a:pt x="2348150" y="5366248"/>
                  <a:pt x="2370667" y="5369650"/>
                  <a:pt x="2392948" y="5374106"/>
                </a:cubicBezTo>
                <a:cubicBezTo>
                  <a:pt x="2415229" y="5387474"/>
                  <a:pt x="2435371" y="5405331"/>
                  <a:pt x="2459790" y="5414211"/>
                </a:cubicBezTo>
                <a:cubicBezTo>
                  <a:pt x="2485264" y="5423474"/>
                  <a:pt x="2513540" y="5421699"/>
                  <a:pt x="2540000" y="5427579"/>
                </a:cubicBezTo>
                <a:cubicBezTo>
                  <a:pt x="2553756" y="5430636"/>
                  <a:pt x="2566072" y="5439672"/>
                  <a:pt x="2580106" y="5440948"/>
                </a:cubicBezTo>
                <a:cubicBezTo>
                  <a:pt x="2664542" y="5448624"/>
                  <a:pt x="2749439" y="5449860"/>
                  <a:pt x="2834106" y="5454316"/>
                </a:cubicBezTo>
                <a:cubicBezTo>
                  <a:pt x="2923229" y="5449860"/>
                  <a:pt x="3012575" y="5448678"/>
                  <a:pt x="3101474" y="5440948"/>
                </a:cubicBezTo>
                <a:cubicBezTo>
                  <a:pt x="3115513" y="5439727"/>
                  <a:pt x="3127823" y="5430636"/>
                  <a:pt x="3141579" y="5427579"/>
                </a:cubicBezTo>
                <a:cubicBezTo>
                  <a:pt x="3168039" y="5421699"/>
                  <a:pt x="3195053" y="5418667"/>
                  <a:pt x="3221790" y="5414211"/>
                </a:cubicBezTo>
                <a:cubicBezTo>
                  <a:pt x="3303113" y="5387104"/>
                  <a:pt x="3220553" y="5418532"/>
                  <a:pt x="3302000" y="5374106"/>
                </a:cubicBezTo>
                <a:cubicBezTo>
                  <a:pt x="3468812" y="5283117"/>
                  <a:pt x="3357446" y="5354967"/>
                  <a:pt x="3449053" y="5293895"/>
                </a:cubicBezTo>
                <a:cubicBezTo>
                  <a:pt x="3457965" y="5280527"/>
                  <a:pt x="3468605" y="5268161"/>
                  <a:pt x="3475790" y="5253790"/>
                </a:cubicBezTo>
                <a:cubicBezTo>
                  <a:pt x="3500526" y="5204318"/>
                  <a:pt x="3479650" y="5207848"/>
                  <a:pt x="3502527" y="5146843"/>
                </a:cubicBezTo>
                <a:cubicBezTo>
                  <a:pt x="3508169" y="5131799"/>
                  <a:pt x="3520352" y="5120106"/>
                  <a:pt x="3529264" y="5106737"/>
                </a:cubicBezTo>
                <a:cubicBezTo>
                  <a:pt x="3538451" y="5060800"/>
                  <a:pt x="3543416" y="5030466"/>
                  <a:pt x="3556000" y="4986421"/>
                </a:cubicBezTo>
                <a:cubicBezTo>
                  <a:pt x="3559871" y="4972872"/>
                  <a:pt x="3564913" y="4959684"/>
                  <a:pt x="3569369" y="4946316"/>
                </a:cubicBezTo>
                <a:cubicBezTo>
                  <a:pt x="3573825" y="4776983"/>
                  <a:pt x="3576227" y="4607583"/>
                  <a:pt x="3582737" y="4438316"/>
                </a:cubicBezTo>
                <a:cubicBezTo>
                  <a:pt x="3585141" y="4375817"/>
                  <a:pt x="3590443" y="4313446"/>
                  <a:pt x="3596106" y="4251158"/>
                </a:cubicBezTo>
                <a:cubicBezTo>
                  <a:pt x="3605554" y="4147231"/>
                  <a:pt x="3600336" y="4171625"/>
                  <a:pt x="3622843" y="4104106"/>
                </a:cubicBezTo>
                <a:cubicBezTo>
                  <a:pt x="3650354" y="3746445"/>
                  <a:pt x="3649579" y="3800094"/>
                  <a:pt x="3649579" y="3235158"/>
                </a:cubicBezTo>
                <a:cubicBezTo>
                  <a:pt x="3649579" y="2909829"/>
                  <a:pt x="3643688" y="2584507"/>
                  <a:pt x="3636211" y="2259264"/>
                </a:cubicBezTo>
                <a:cubicBezTo>
                  <a:pt x="3632707" y="2106856"/>
                  <a:pt x="3630938" y="2112578"/>
                  <a:pt x="3609474" y="2005264"/>
                </a:cubicBezTo>
                <a:cubicBezTo>
                  <a:pt x="3605018" y="1902773"/>
                  <a:pt x="3603164" y="1800135"/>
                  <a:pt x="3596106" y="1697790"/>
                </a:cubicBezTo>
                <a:cubicBezTo>
                  <a:pt x="3594241" y="1670748"/>
                  <a:pt x="3586859" y="1644370"/>
                  <a:pt x="3582737" y="1617579"/>
                </a:cubicBezTo>
                <a:cubicBezTo>
                  <a:pt x="3577946" y="1586436"/>
                  <a:pt x="3574283" y="1555124"/>
                  <a:pt x="3569369" y="1524000"/>
                </a:cubicBezTo>
                <a:cubicBezTo>
                  <a:pt x="3560914" y="1470452"/>
                  <a:pt x="3548618" y="1417459"/>
                  <a:pt x="3542632" y="1363579"/>
                </a:cubicBezTo>
                <a:cubicBezTo>
                  <a:pt x="3526614" y="1219413"/>
                  <a:pt x="3544250" y="1280730"/>
                  <a:pt x="3502527" y="1176421"/>
                </a:cubicBezTo>
                <a:cubicBezTo>
                  <a:pt x="3511439" y="953614"/>
                  <a:pt x="3517119" y="730654"/>
                  <a:pt x="3529264" y="508000"/>
                </a:cubicBezTo>
                <a:cubicBezTo>
                  <a:pt x="3530502" y="485312"/>
                  <a:pt x="3533230" y="461843"/>
                  <a:pt x="3542632" y="441158"/>
                </a:cubicBezTo>
                <a:cubicBezTo>
                  <a:pt x="3583177" y="351959"/>
                  <a:pt x="3587161" y="379704"/>
                  <a:pt x="3636211" y="320843"/>
                </a:cubicBezTo>
                <a:cubicBezTo>
                  <a:pt x="3682725" y="265025"/>
                  <a:pt x="3637215" y="289314"/>
                  <a:pt x="3703053" y="267369"/>
                </a:cubicBezTo>
                <a:cubicBezTo>
                  <a:pt x="3716421" y="258457"/>
                  <a:pt x="3730084" y="249971"/>
                  <a:pt x="3743158" y="240632"/>
                </a:cubicBezTo>
                <a:cubicBezTo>
                  <a:pt x="3761289" y="227682"/>
                  <a:pt x="3777287" y="211581"/>
                  <a:pt x="3796632" y="200527"/>
                </a:cubicBezTo>
                <a:cubicBezTo>
                  <a:pt x="3808867" y="193536"/>
                  <a:pt x="3823369" y="191614"/>
                  <a:pt x="3836737" y="187158"/>
                </a:cubicBezTo>
                <a:cubicBezTo>
                  <a:pt x="3902063" y="121834"/>
                  <a:pt x="3848203" y="167238"/>
                  <a:pt x="3930316" y="120316"/>
                </a:cubicBezTo>
                <a:cubicBezTo>
                  <a:pt x="3944266" y="112344"/>
                  <a:pt x="3955179" y="98660"/>
                  <a:pt x="3970422" y="93579"/>
                </a:cubicBezTo>
                <a:cubicBezTo>
                  <a:pt x="3996137" y="85008"/>
                  <a:pt x="4024053" y="85527"/>
                  <a:pt x="4050632" y="80211"/>
                </a:cubicBezTo>
                <a:cubicBezTo>
                  <a:pt x="4068648" y="76608"/>
                  <a:pt x="4086508" y="72122"/>
                  <a:pt x="4104106" y="66843"/>
                </a:cubicBezTo>
                <a:cubicBezTo>
                  <a:pt x="4131100" y="58745"/>
                  <a:pt x="4156680" y="45633"/>
                  <a:pt x="4184316" y="40106"/>
                </a:cubicBezTo>
                <a:cubicBezTo>
                  <a:pt x="4206597" y="35650"/>
                  <a:pt x="4228782" y="30686"/>
                  <a:pt x="4251158" y="26737"/>
                </a:cubicBezTo>
                <a:lnTo>
                  <a:pt x="4411579" y="0"/>
                </a:lnTo>
                <a:cubicBezTo>
                  <a:pt x="4536351" y="4456"/>
                  <a:pt x="4661272" y="5816"/>
                  <a:pt x="4785895" y="13369"/>
                </a:cubicBezTo>
                <a:cubicBezTo>
                  <a:pt x="4808575" y="14744"/>
                  <a:pt x="4830694" y="21226"/>
                  <a:pt x="4852737" y="26737"/>
                </a:cubicBezTo>
                <a:cubicBezTo>
                  <a:pt x="4898161" y="38093"/>
                  <a:pt x="4972141" y="75146"/>
                  <a:pt x="4999790" y="93579"/>
                </a:cubicBezTo>
                <a:cubicBezTo>
                  <a:pt x="5026527" y="111404"/>
                  <a:pt x="5051259" y="132682"/>
                  <a:pt x="5080000" y="147053"/>
                </a:cubicBezTo>
                <a:cubicBezTo>
                  <a:pt x="5154938" y="184522"/>
                  <a:pt x="5114971" y="166389"/>
                  <a:pt x="5200316" y="200527"/>
                </a:cubicBezTo>
                <a:cubicBezTo>
                  <a:pt x="5218141" y="218351"/>
                  <a:pt x="5237385" y="234861"/>
                  <a:pt x="5253790" y="254000"/>
                </a:cubicBezTo>
                <a:cubicBezTo>
                  <a:pt x="5264246" y="266199"/>
                  <a:pt x="5266156" y="301291"/>
                  <a:pt x="5280527" y="294106"/>
                </a:cubicBezTo>
                <a:cubicBezTo>
                  <a:pt x="5344196" y="262272"/>
                  <a:pt x="5322795" y="218023"/>
                  <a:pt x="5347369" y="173790"/>
                </a:cubicBezTo>
                <a:cubicBezTo>
                  <a:pt x="5395881" y="86469"/>
                  <a:pt x="5444395" y="58737"/>
                  <a:pt x="5334000" y="147053"/>
                </a:cubicBezTo>
                <a:cubicBezTo>
                  <a:pt x="5241690" y="331679"/>
                  <a:pt x="5375544" y="78055"/>
                  <a:pt x="5267158" y="240632"/>
                </a:cubicBezTo>
                <a:cubicBezTo>
                  <a:pt x="5259341" y="252357"/>
                  <a:pt x="5262593" y="269733"/>
                  <a:pt x="5253790" y="280737"/>
                </a:cubicBezTo>
                <a:cubicBezTo>
                  <a:pt x="5235731" y="303311"/>
                  <a:pt x="5186579" y="319992"/>
                  <a:pt x="5160211" y="320843"/>
                </a:cubicBezTo>
                <a:cubicBezTo>
                  <a:pt x="5039958" y="324722"/>
                  <a:pt x="4919580" y="320843"/>
                  <a:pt x="4799264" y="3208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969"/>
          <a:stretch/>
        </p:blipFill>
        <p:spPr>
          <a:xfrm>
            <a:off x="229004" y="1738531"/>
            <a:ext cx="3668930" cy="4665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378" r="35833"/>
          <a:stretch/>
        </p:blipFill>
        <p:spPr>
          <a:xfrm>
            <a:off x="4191789" y="1738531"/>
            <a:ext cx="4541014" cy="456893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Performance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38317" y="5681581"/>
            <a:ext cx="4738316" cy="906377"/>
          </a:xfrm>
          <a:prstGeom prst="roundRect">
            <a:avLst>
              <a:gd name="adj" fmla="val 499"/>
            </a:avLst>
          </a:prstGeom>
          <a:solidFill>
            <a:schemeClr val="accent4">
              <a:lumMod val="20000"/>
              <a:lumOff val="80000"/>
              <a:alpha val="40000"/>
            </a:schemeClr>
          </a:solidFill>
          <a:ln w="76200" cmpd="sng">
            <a:solidFill>
              <a:srgbClr val="00009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2427295"/>
            <a:ext cx="290094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Come up with one hypothesis function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53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427789" y="1283368"/>
            <a:ext cx="5400978" cy="5454316"/>
          </a:xfrm>
          <a:custGeom>
            <a:avLst/>
            <a:gdLst>
              <a:gd name="connsiteX0" fmla="*/ 0 w 5400978"/>
              <a:gd name="connsiteY0" fmla="*/ 5146843 h 5454316"/>
              <a:gd name="connsiteX1" fmla="*/ 802106 w 5400978"/>
              <a:gd name="connsiteY1" fmla="*/ 5173579 h 5454316"/>
              <a:gd name="connsiteX2" fmla="*/ 909053 w 5400978"/>
              <a:gd name="connsiteY2" fmla="*/ 5186948 h 5454316"/>
              <a:gd name="connsiteX3" fmla="*/ 1149685 w 5400978"/>
              <a:gd name="connsiteY3" fmla="*/ 5200316 h 5454316"/>
              <a:gd name="connsiteX4" fmla="*/ 2272632 w 5400978"/>
              <a:gd name="connsiteY4" fmla="*/ 5213685 h 5454316"/>
              <a:gd name="connsiteX5" fmla="*/ 2406316 w 5400978"/>
              <a:gd name="connsiteY5" fmla="*/ 5186948 h 5454316"/>
              <a:gd name="connsiteX6" fmla="*/ 2473158 w 5400978"/>
              <a:gd name="connsiteY6" fmla="*/ 5173579 h 5454316"/>
              <a:gd name="connsiteX7" fmla="*/ 2967790 w 5400978"/>
              <a:gd name="connsiteY7" fmla="*/ 5186948 h 5454316"/>
              <a:gd name="connsiteX8" fmla="*/ 2646948 w 5400978"/>
              <a:gd name="connsiteY8" fmla="*/ 5200316 h 5454316"/>
              <a:gd name="connsiteX9" fmla="*/ 2138948 w 5400978"/>
              <a:gd name="connsiteY9" fmla="*/ 5186948 h 5454316"/>
              <a:gd name="connsiteX10" fmla="*/ 1965158 w 5400978"/>
              <a:gd name="connsiteY10" fmla="*/ 5200316 h 5454316"/>
              <a:gd name="connsiteX11" fmla="*/ 1991895 w 5400978"/>
              <a:gd name="connsiteY11" fmla="*/ 5240421 h 5454316"/>
              <a:gd name="connsiteX12" fmla="*/ 2072106 w 5400978"/>
              <a:gd name="connsiteY12" fmla="*/ 5267158 h 5454316"/>
              <a:gd name="connsiteX13" fmla="*/ 2112211 w 5400978"/>
              <a:gd name="connsiteY13" fmla="*/ 5293895 h 5454316"/>
              <a:gd name="connsiteX14" fmla="*/ 2152316 w 5400978"/>
              <a:gd name="connsiteY14" fmla="*/ 5307264 h 5454316"/>
              <a:gd name="connsiteX15" fmla="*/ 2219158 w 5400978"/>
              <a:gd name="connsiteY15" fmla="*/ 5334000 h 5454316"/>
              <a:gd name="connsiteX16" fmla="*/ 2286000 w 5400978"/>
              <a:gd name="connsiteY16" fmla="*/ 5347369 h 5454316"/>
              <a:gd name="connsiteX17" fmla="*/ 2326106 w 5400978"/>
              <a:gd name="connsiteY17" fmla="*/ 5360737 h 5454316"/>
              <a:gd name="connsiteX18" fmla="*/ 2392948 w 5400978"/>
              <a:gd name="connsiteY18" fmla="*/ 5374106 h 5454316"/>
              <a:gd name="connsiteX19" fmla="*/ 2459790 w 5400978"/>
              <a:gd name="connsiteY19" fmla="*/ 5414211 h 5454316"/>
              <a:gd name="connsiteX20" fmla="*/ 2540000 w 5400978"/>
              <a:gd name="connsiteY20" fmla="*/ 5427579 h 5454316"/>
              <a:gd name="connsiteX21" fmla="*/ 2580106 w 5400978"/>
              <a:gd name="connsiteY21" fmla="*/ 5440948 h 5454316"/>
              <a:gd name="connsiteX22" fmla="*/ 2834106 w 5400978"/>
              <a:gd name="connsiteY22" fmla="*/ 5454316 h 5454316"/>
              <a:gd name="connsiteX23" fmla="*/ 3101474 w 5400978"/>
              <a:gd name="connsiteY23" fmla="*/ 5440948 h 5454316"/>
              <a:gd name="connsiteX24" fmla="*/ 3141579 w 5400978"/>
              <a:gd name="connsiteY24" fmla="*/ 5427579 h 5454316"/>
              <a:gd name="connsiteX25" fmla="*/ 3221790 w 5400978"/>
              <a:gd name="connsiteY25" fmla="*/ 5414211 h 5454316"/>
              <a:gd name="connsiteX26" fmla="*/ 3302000 w 5400978"/>
              <a:gd name="connsiteY26" fmla="*/ 5374106 h 5454316"/>
              <a:gd name="connsiteX27" fmla="*/ 3449053 w 5400978"/>
              <a:gd name="connsiteY27" fmla="*/ 5293895 h 5454316"/>
              <a:gd name="connsiteX28" fmla="*/ 3475790 w 5400978"/>
              <a:gd name="connsiteY28" fmla="*/ 5253790 h 5454316"/>
              <a:gd name="connsiteX29" fmla="*/ 3502527 w 5400978"/>
              <a:gd name="connsiteY29" fmla="*/ 5146843 h 5454316"/>
              <a:gd name="connsiteX30" fmla="*/ 3529264 w 5400978"/>
              <a:gd name="connsiteY30" fmla="*/ 5106737 h 5454316"/>
              <a:gd name="connsiteX31" fmla="*/ 3556000 w 5400978"/>
              <a:gd name="connsiteY31" fmla="*/ 4986421 h 5454316"/>
              <a:gd name="connsiteX32" fmla="*/ 3569369 w 5400978"/>
              <a:gd name="connsiteY32" fmla="*/ 4946316 h 5454316"/>
              <a:gd name="connsiteX33" fmla="*/ 3582737 w 5400978"/>
              <a:gd name="connsiteY33" fmla="*/ 4438316 h 5454316"/>
              <a:gd name="connsiteX34" fmla="*/ 3596106 w 5400978"/>
              <a:gd name="connsiteY34" fmla="*/ 4251158 h 5454316"/>
              <a:gd name="connsiteX35" fmla="*/ 3622843 w 5400978"/>
              <a:gd name="connsiteY35" fmla="*/ 4104106 h 5454316"/>
              <a:gd name="connsiteX36" fmla="*/ 3649579 w 5400978"/>
              <a:gd name="connsiteY36" fmla="*/ 3235158 h 5454316"/>
              <a:gd name="connsiteX37" fmla="*/ 3636211 w 5400978"/>
              <a:gd name="connsiteY37" fmla="*/ 2259264 h 5454316"/>
              <a:gd name="connsiteX38" fmla="*/ 3609474 w 5400978"/>
              <a:gd name="connsiteY38" fmla="*/ 2005264 h 5454316"/>
              <a:gd name="connsiteX39" fmla="*/ 3596106 w 5400978"/>
              <a:gd name="connsiteY39" fmla="*/ 1697790 h 5454316"/>
              <a:gd name="connsiteX40" fmla="*/ 3582737 w 5400978"/>
              <a:gd name="connsiteY40" fmla="*/ 1617579 h 5454316"/>
              <a:gd name="connsiteX41" fmla="*/ 3569369 w 5400978"/>
              <a:gd name="connsiteY41" fmla="*/ 1524000 h 5454316"/>
              <a:gd name="connsiteX42" fmla="*/ 3542632 w 5400978"/>
              <a:gd name="connsiteY42" fmla="*/ 1363579 h 5454316"/>
              <a:gd name="connsiteX43" fmla="*/ 3502527 w 5400978"/>
              <a:gd name="connsiteY43" fmla="*/ 1176421 h 5454316"/>
              <a:gd name="connsiteX44" fmla="*/ 3529264 w 5400978"/>
              <a:gd name="connsiteY44" fmla="*/ 508000 h 5454316"/>
              <a:gd name="connsiteX45" fmla="*/ 3542632 w 5400978"/>
              <a:gd name="connsiteY45" fmla="*/ 441158 h 5454316"/>
              <a:gd name="connsiteX46" fmla="*/ 3636211 w 5400978"/>
              <a:gd name="connsiteY46" fmla="*/ 320843 h 5454316"/>
              <a:gd name="connsiteX47" fmla="*/ 3703053 w 5400978"/>
              <a:gd name="connsiteY47" fmla="*/ 267369 h 5454316"/>
              <a:gd name="connsiteX48" fmla="*/ 3743158 w 5400978"/>
              <a:gd name="connsiteY48" fmla="*/ 240632 h 5454316"/>
              <a:gd name="connsiteX49" fmla="*/ 3796632 w 5400978"/>
              <a:gd name="connsiteY49" fmla="*/ 200527 h 5454316"/>
              <a:gd name="connsiteX50" fmla="*/ 3836737 w 5400978"/>
              <a:gd name="connsiteY50" fmla="*/ 187158 h 5454316"/>
              <a:gd name="connsiteX51" fmla="*/ 3930316 w 5400978"/>
              <a:gd name="connsiteY51" fmla="*/ 120316 h 5454316"/>
              <a:gd name="connsiteX52" fmla="*/ 3970422 w 5400978"/>
              <a:gd name="connsiteY52" fmla="*/ 93579 h 5454316"/>
              <a:gd name="connsiteX53" fmla="*/ 4050632 w 5400978"/>
              <a:gd name="connsiteY53" fmla="*/ 80211 h 5454316"/>
              <a:gd name="connsiteX54" fmla="*/ 4104106 w 5400978"/>
              <a:gd name="connsiteY54" fmla="*/ 66843 h 5454316"/>
              <a:gd name="connsiteX55" fmla="*/ 4184316 w 5400978"/>
              <a:gd name="connsiteY55" fmla="*/ 40106 h 5454316"/>
              <a:gd name="connsiteX56" fmla="*/ 4251158 w 5400978"/>
              <a:gd name="connsiteY56" fmla="*/ 26737 h 5454316"/>
              <a:gd name="connsiteX57" fmla="*/ 4411579 w 5400978"/>
              <a:gd name="connsiteY57" fmla="*/ 0 h 5454316"/>
              <a:gd name="connsiteX58" fmla="*/ 4785895 w 5400978"/>
              <a:gd name="connsiteY58" fmla="*/ 13369 h 5454316"/>
              <a:gd name="connsiteX59" fmla="*/ 4852737 w 5400978"/>
              <a:gd name="connsiteY59" fmla="*/ 26737 h 5454316"/>
              <a:gd name="connsiteX60" fmla="*/ 4999790 w 5400978"/>
              <a:gd name="connsiteY60" fmla="*/ 93579 h 5454316"/>
              <a:gd name="connsiteX61" fmla="*/ 5080000 w 5400978"/>
              <a:gd name="connsiteY61" fmla="*/ 147053 h 5454316"/>
              <a:gd name="connsiteX62" fmla="*/ 5200316 w 5400978"/>
              <a:gd name="connsiteY62" fmla="*/ 200527 h 5454316"/>
              <a:gd name="connsiteX63" fmla="*/ 5253790 w 5400978"/>
              <a:gd name="connsiteY63" fmla="*/ 254000 h 5454316"/>
              <a:gd name="connsiteX64" fmla="*/ 5280527 w 5400978"/>
              <a:gd name="connsiteY64" fmla="*/ 294106 h 5454316"/>
              <a:gd name="connsiteX65" fmla="*/ 5347369 w 5400978"/>
              <a:gd name="connsiteY65" fmla="*/ 173790 h 5454316"/>
              <a:gd name="connsiteX66" fmla="*/ 5334000 w 5400978"/>
              <a:gd name="connsiteY66" fmla="*/ 147053 h 5454316"/>
              <a:gd name="connsiteX67" fmla="*/ 5267158 w 5400978"/>
              <a:gd name="connsiteY67" fmla="*/ 240632 h 5454316"/>
              <a:gd name="connsiteX68" fmla="*/ 5253790 w 5400978"/>
              <a:gd name="connsiteY68" fmla="*/ 280737 h 5454316"/>
              <a:gd name="connsiteX69" fmla="*/ 5160211 w 5400978"/>
              <a:gd name="connsiteY69" fmla="*/ 320843 h 5454316"/>
              <a:gd name="connsiteX70" fmla="*/ 4799264 w 5400978"/>
              <a:gd name="connsiteY70" fmla="*/ 320843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00978" h="5454316">
                <a:moveTo>
                  <a:pt x="0" y="5146843"/>
                </a:moveTo>
                <a:lnTo>
                  <a:pt x="802106" y="5173579"/>
                </a:lnTo>
                <a:cubicBezTo>
                  <a:pt x="837998" y="5175162"/>
                  <a:pt x="873232" y="5184193"/>
                  <a:pt x="909053" y="5186948"/>
                </a:cubicBezTo>
                <a:cubicBezTo>
                  <a:pt x="989151" y="5193109"/>
                  <a:pt x="1069474" y="5195860"/>
                  <a:pt x="1149685" y="5200316"/>
                </a:cubicBezTo>
                <a:cubicBezTo>
                  <a:pt x="1645669" y="5271171"/>
                  <a:pt x="1273830" y="5227953"/>
                  <a:pt x="2272632" y="5213685"/>
                </a:cubicBezTo>
                <a:lnTo>
                  <a:pt x="2406316" y="5186948"/>
                </a:lnTo>
                <a:lnTo>
                  <a:pt x="2473158" y="5173579"/>
                </a:lnTo>
                <a:lnTo>
                  <a:pt x="2967790" y="5186948"/>
                </a:lnTo>
                <a:cubicBezTo>
                  <a:pt x="3073585" y="5203224"/>
                  <a:pt x="2753988" y="5200316"/>
                  <a:pt x="2646948" y="5200316"/>
                </a:cubicBezTo>
                <a:cubicBezTo>
                  <a:pt x="2477556" y="5200316"/>
                  <a:pt x="2308281" y="5191404"/>
                  <a:pt x="2138948" y="5186948"/>
                </a:cubicBezTo>
                <a:cubicBezTo>
                  <a:pt x="2081018" y="5191404"/>
                  <a:pt x="2019761" y="5180461"/>
                  <a:pt x="1965158" y="5200316"/>
                </a:cubicBezTo>
                <a:cubicBezTo>
                  <a:pt x="1950059" y="5205807"/>
                  <a:pt x="1978270" y="5231906"/>
                  <a:pt x="1991895" y="5240421"/>
                </a:cubicBezTo>
                <a:cubicBezTo>
                  <a:pt x="2015794" y="5255358"/>
                  <a:pt x="2072106" y="5267158"/>
                  <a:pt x="2072106" y="5267158"/>
                </a:cubicBezTo>
                <a:cubicBezTo>
                  <a:pt x="2085474" y="5276070"/>
                  <a:pt x="2097840" y="5286710"/>
                  <a:pt x="2112211" y="5293895"/>
                </a:cubicBezTo>
                <a:cubicBezTo>
                  <a:pt x="2124815" y="5300197"/>
                  <a:pt x="2139122" y="5302316"/>
                  <a:pt x="2152316" y="5307264"/>
                </a:cubicBezTo>
                <a:cubicBezTo>
                  <a:pt x="2174785" y="5315690"/>
                  <a:pt x="2196173" y="5327105"/>
                  <a:pt x="2219158" y="5334000"/>
                </a:cubicBezTo>
                <a:cubicBezTo>
                  <a:pt x="2240922" y="5340529"/>
                  <a:pt x="2263956" y="5341858"/>
                  <a:pt x="2286000" y="5347369"/>
                </a:cubicBezTo>
                <a:cubicBezTo>
                  <a:pt x="2299671" y="5350787"/>
                  <a:pt x="2312435" y="5357319"/>
                  <a:pt x="2326106" y="5360737"/>
                </a:cubicBezTo>
                <a:cubicBezTo>
                  <a:pt x="2348150" y="5366248"/>
                  <a:pt x="2370667" y="5369650"/>
                  <a:pt x="2392948" y="5374106"/>
                </a:cubicBezTo>
                <a:cubicBezTo>
                  <a:pt x="2415229" y="5387474"/>
                  <a:pt x="2435371" y="5405331"/>
                  <a:pt x="2459790" y="5414211"/>
                </a:cubicBezTo>
                <a:cubicBezTo>
                  <a:pt x="2485264" y="5423474"/>
                  <a:pt x="2513540" y="5421699"/>
                  <a:pt x="2540000" y="5427579"/>
                </a:cubicBezTo>
                <a:cubicBezTo>
                  <a:pt x="2553756" y="5430636"/>
                  <a:pt x="2566072" y="5439672"/>
                  <a:pt x="2580106" y="5440948"/>
                </a:cubicBezTo>
                <a:cubicBezTo>
                  <a:pt x="2664542" y="5448624"/>
                  <a:pt x="2749439" y="5449860"/>
                  <a:pt x="2834106" y="5454316"/>
                </a:cubicBezTo>
                <a:cubicBezTo>
                  <a:pt x="2923229" y="5449860"/>
                  <a:pt x="3012575" y="5448678"/>
                  <a:pt x="3101474" y="5440948"/>
                </a:cubicBezTo>
                <a:cubicBezTo>
                  <a:pt x="3115513" y="5439727"/>
                  <a:pt x="3127823" y="5430636"/>
                  <a:pt x="3141579" y="5427579"/>
                </a:cubicBezTo>
                <a:cubicBezTo>
                  <a:pt x="3168039" y="5421699"/>
                  <a:pt x="3195053" y="5418667"/>
                  <a:pt x="3221790" y="5414211"/>
                </a:cubicBezTo>
                <a:cubicBezTo>
                  <a:pt x="3303113" y="5387104"/>
                  <a:pt x="3220553" y="5418532"/>
                  <a:pt x="3302000" y="5374106"/>
                </a:cubicBezTo>
                <a:cubicBezTo>
                  <a:pt x="3468812" y="5283117"/>
                  <a:pt x="3357446" y="5354967"/>
                  <a:pt x="3449053" y="5293895"/>
                </a:cubicBezTo>
                <a:cubicBezTo>
                  <a:pt x="3457965" y="5280527"/>
                  <a:pt x="3468605" y="5268161"/>
                  <a:pt x="3475790" y="5253790"/>
                </a:cubicBezTo>
                <a:cubicBezTo>
                  <a:pt x="3500526" y="5204318"/>
                  <a:pt x="3479650" y="5207848"/>
                  <a:pt x="3502527" y="5146843"/>
                </a:cubicBezTo>
                <a:cubicBezTo>
                  <a:pt x="3508169" y="5131799"/>
                  <a:pt x="3520352" y="5120106"/>
                  <a:pt x="3529264" y="5106737"/>
                </a:cubicBezTo>
                <a:cubicBezTo>
                  <a:pt x="3538451" y="5060800"/>
                  <a:pt x="3543416" y="5030466"/>
                  <a:pt x="3556000" y="4986421"/>
                </a:cubicBezTo>
                <a:cubicBezTo>
                  <a:pt x="3559871" y="4972872"/>
                  <a:pt x="3564913" y="4959684"/>
                  <a:pt x="3569369" y="4946316"/>
                </a:cubicBezTo>
                <a:cubicBezTo>
                  <a:pt x="3573825" y="4776983"/>
                  <a:pt x="3576227" y="4607583"/>
                  <a:pt x="3582737" y="4438316"/>
                </a:cubicBezTo>
                <a:cubicBezTo>
                  <a:pt x="3585141" y="4375817"/>
                  <a:pt x="3590443" y="4313446"/>
                  <a:pt x="3596106" y="4251158"/>
                </a:cubicBezTo>
                <a:cubicBezTo>
                  <a:pt x="3605554" y="4147231"/>
                  <a:pt x="3600336" y="4171625"/>
                  <a:pt x="3622843" y="4104106"/>
                </a:cubicBezTo>
                <a:cubicBezTo>
                  <a:pt x="3650354" y="3746445"/>
                  <a:pt x="3649579" y="3800094"/>
                  <a:pt x="3649579" y="3235158"/>
                </a:cubicBezTo>
                <a:cubicBezTo>
                  <a:pt x="3649579" y="2909829"/>
                  <a:pt x="3643688" y="2584507"/>
                  <a:pt x="3636211" y="2259264"/>
                </a:cubicBezTo>
                <a:cubicBezTo>
                  <a:pt x="3632707" y="2106856"/>
                  <a:pt x="3630938" y="2112578"/>
                  <a:pt x="3609474" y="2005264"/>
                </a:cubicBezTo>
                <a:cubicBezTo>
                  <a:pt x="3605018" y="1902773"/>
                  <a:pt x="3603164" y="1800135"/>
                  <a:pt x="3596106" y="1697790"/>
                </a:cubicBezTo>
                <a:cubicBezTo>
                  <a:pt x="3594241" y="1670748"/>
                  <a:pt x="3586859" y="1644370"/>
                  <a:pt x="3582737" y="1617579"/>
                </a:cubicBezTo>
                <a:cubicBezTo>
                  <a:pt x="3577946" y="1586436"/>
                  <a:pt x="3574283" y="1555124"/>
                  <a:pt x="3569369" y="1524000"/>
                </a:cubicBezTo>
                <a:cubicBezTo>
                  <a:pt x="3560914" y="1470452"/>
                  <a:pt x="3548618" y="1417459"/>
                  <a:pt x="3542632" y="1363579"/>
                </a:cubicBezTo>
                <a:cubicBezTo>
                  <a:pt x="3526614" y="1219413"/>
                  <a:pt x="3544250" y="1280730"/>
                  <a:pt x="3502527" y="1176421"/>
                </a:cubicBezTo>
                <a:cubicBezTo>
                  <a:pt x="3511439" y="953614"/>
                  <a:pt x="3517119" y="730654"/>
                  <a:pt x="3529264" y="508000"/>
                </a:cubicBezTo>
                <a:cubicBezTo>
                  <a:pt x="3530502" y="485312"/>
                  <a:pt x="3533230" y="461843"/>
                  <a:pt x="3542632" y="441158"/>
                </a:cubicBezTo>
                <a:cubicBezTo>
                  <a:pt x="3583177" y="351959"/>
                  <a:pt x="3587161" y="379704"/>
                  <a:pt x="3636211" y="320843"/>
                </a:cubicBezTo>
                <a:cubicBezTo>
                  <a:pt x="3682725" y="265025"/>
                  <a:pt x="3637215" y="289314"/>
                  <a:pt x="3703053" y="267369"/>
                </a:cubicBezTo>
                <a:cubicBezTo>
                  <a:pt x="3716421" y="258457"/>
                  <a:pt x="3730084" y="249971"/>
                  <a:pt x="3743158" y="240632"/>
                </a:cubicBezTo>
                <a:cubicBezTo>
                  <a:pt x="3761289" y="227682"/>
                  <a:pt x="3777287" y="211581"/>
                  <a:pt x="3796632" y="200527"/>
                </a:cubicBezTo>
                <a:cubicBezTo>
                  <a:pt x="3808867" y="193536"/>
                  <a:pt x="3823369" y="191614"/>
                  <a:pt x="3836737" y="187158"/>
                </a:cubicBezTo>
                <a:cubicBezTo>
                  <a:pt x="3902063" y="121834"/>
                  <a:pt x="3848203" y="167238"/>
                  <a:pt x="3930316" y="120316"/>
                </a:cubicBezTo>
                <a:cubicBezTo>
                  <a:pt x="3944266" y="112344"/>
                  <a:pt x="3955179" y="98660"/>
                  <a:pt x="3970422" y="93579"/>
                </a:cubicBezTo>
                <a:cubicBezTo>
                  <a:pt x="3996137" y="85008"/>
                  <a:pt x="4024053" y="85527"/>
                  <a:pt x="4050632" y="80211"/>
                </a:cubicBezTo>
                <a:cubicBezTo>
                  <a:pt x="4068648" y="76608"/>
                  <a:pt x="4086508" y="72122"/>
                  <a:pt x="4104106" y="66843"/>
                </a:cubicBezTo>
                <a:cubicBezTo>
                  <a:pt x="4131100" y="58745"/>
                  <a:pt x="4156680" y="45633"/>
                  <a:pt x="4184316" y="40106"/>
                </a:cubicBezTo>
                <a:cubicBezTo>
                  <a:pt x="4206597" y="35650"/>
                  <a:pt x="4228782" y="30686"/>
                  <a:pt x="4251158" y="26737"/>
                </a:cubicBezTo>
                <a:lnTo>
                  <a:pt x="4411579" y="0"/>
                </a:lnTo>
                <a:cubicBezTo>
                  <a:pt x="4536351" y="4456"/>
                  <a:pt x="4661272" y="5816"/>
                  <a:pt x="4785895" y="13369"/>
                </a:cubicBezTo>
                <a:cubicBezTo>
                  <a:pt x="4808575" y="14744"/>
                  <a:pt x="4830694" y="21226"/>
                  <a:pt x="4852737" y="26737"/>
                </a:cubicBezTo>
                <a:cubicBezTo>
                  <a:pt x="4898161" y="38093"/>
                  <a:pt x="4972141" y="75146"/>
                  <a:pt x="4999790" y="93579"/>
                </a:cubicBezTo>
                <a:cubicBezTo>
                  <a:pt x="5026527" y="111404"/>
                  <a:pt x="5051259" y="132682"/>
                  <a:pt x="5080000" y="147053"/>
                </a:cubicBezTo>
                <a:cubicBezTo>
                  <a:pt x="5154938" y="184522"/>
                  <a:pt x="5114971" y="166389"/>
                  <a:pt x="5200316" y="200527"/>
                </a:cubicBezTo>
                <a:cubicBezTo>
                  <a:pt x="5218141" y="218351"/>
                  <a:pt x="5237385" y="234861"/>
                  <a:pt x="5253790" y="254000"/>
                </a:cubicBezTo>
                <a:cubicBezTo>
                  <a:pt x="5264246" y="266199"/>
                  <a:pt x="5266156" y="301291"/>
                  <a:pt x="5280527" y="294106"/>
                </a:cubicBezTo>
                <a:cubicBezTo>
                  <a:pt x="5344196" y="262272"/>
                  <a:pt x="5322795" y="218023"/>
                  <a:pt x="5347369" y="173790"/>
                </a:cubicBezTo>
                <a:cubicBezTo>
                  <a:pt x="5395881" y="86469"/>
                  <a:pt x="5444395" y="58737"/>
                  <a:pt x="5334000" y="147053"/>
                </a:cubicBezTo>
                <a:cubicBezTo>
                  <a:pt x="5241690" y="331679"/>
                  <a:pt x="5375544" y="78055"/>
                  <a:pt x="5267158" y="240632"/>
                </a:cubicBezTo>
                <a:cubicBezTo>
                  <a:pt x="5259341" y="252357"/>
                  <a:pt x="5262593" y="269733"/>
                  <a:pt x="5253790" y="280737"/>
                </a:cubicBezTo>
                <a:cubicBezTo>
                  <a:pt x="5235731" y="303311"/>
                  <a:pt x="5186579" y="319992"/>
                  <a:pt x="5160211" y="320843"/>
                </a:cubicBezTo>
                <a:cubicBezTo>
                  <a:pt x="5039958" y="324722"/>
                  <a:pt x="4919580" y="320843"/>
                  <a:pt x="4799264" y="320843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969"/>
          <a:stretch/>
        </p:blipFill>
        <p:spPr>
          <a:xfrm>
            <a:off x="229004" y="1738531"/>
            <a:ext cx="3668930" cy="4665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3378" r="35833"/>
          <a:stretch/>
        </p:blipFill>
        <p:spPr>
          <a:xfrm>
            <a:off x="4191789" y="1738531"/>
            <a:ext cx="4541014" cy="456893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Performance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38317" y="5681581"/>
            <a:ext cx="4738316" cy="906377"/>
          </a:xfrm>
          <a:prstGeom prst="roundRect">
            <a:avLst>
              <a:gd name="adj" fmla="val 499"/>
            </a:avLst>
          </a:prstGeom>
          <a:solidFill>
            <a:schemeClr val="accent4">
              <a:lumMod val="20000"/>
              <a:lumOff val="80000"/>
              <a:alpha val="40000"/>
            </a:schemeClr>
          </a:solidFill>
          <a:ln w="76200" cmpd="sng">
            <a:solidFill>
              <a:srgbClr val="00009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2427295"/>
            <a:ext cx="290094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Come up with one hypothesis function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656221" y="1950241"/>
            <a:ext cx="2900948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Test of validation (holdout) set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656221" y="3422750"/>
            <a:ext cx="2900948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98.4% accuracy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656221" y="4337150"/>
            <a:ext cx="2900948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Under 1 hour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985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036" y="1153020"/>
            <a:ext cx="4985753" cy="6057457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Bigger model on my big computer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921" y="1336836"/>
            <a:ext cx="3106829" cy="42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7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85243" y="3244334"/>
            <a:ext cx="4173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www.kaggle.com</a:t>
            </a:r>
            <a:r>
              <a:rPr lang="en-US" dirty="0"/>
              <a:t>/c/digit-recognizer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2797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Kaggle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Contest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575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34" y="-1083733"/>
            <a:ext cx="9160933" cy="9160933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3657599"/>
            <a:ext cx="7162799" cy="2133601"/>
          </a:xfr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Code Web</a:t>
            </a:r>
            <a: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  <a:t>:</a:t>
            </a:r>
            <a:br>
              <a:rPr lang="en-US" sz="40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Improving Life for Future </a:t>
            </a:r>
            <a:r>
              <a:rPr lang="en-US" sz="4000" b="1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Tas</a:t>
            </a: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John, Andy, Chris, Leo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2" name="Shape 149"/>
          <p:cNvSpPr/>
          <p:nvPr/>
        </p:nvSpPr>
        <p:spPr>
          <a:xfrm>
            <a:off x="-686768" y="-89200"/>
            <a:ext cx="10663350" cy="700341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443869" y="2527237"/>
            <a:ext cx="7570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Chalkduster"/>
                <a:cs typeface="Chalkduster"/>
              </a:rPr>
              <a:t>ML Conclusion</a:t>
            </a:r>
            <a:endParaRPr lang="en-US" sz="60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775532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5367" y="4282219"/>
            <a:ext cx="7753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=tmrAh1CqCRo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1135342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Not just deep learning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2633313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Bayes nets play a large role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2662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91" y="1350211"/>
            <a:ext cx="8031862" cy="479837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226290"/>
            <a:ext cx="7995653" cy="75406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Slam++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038163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485" y="838201"/>
            <a:ext cx="59567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 Deep Learning and Self-Taught learning: Lets learn rather than manually design our features. </a:t>
            </a:r>
          </a:p>
          <a:p>
            <a:pPr algn="l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 Discover the fundamental computational principles that underlie perception? </a:t>
            </a:r>
          </a:p>
          <a:p>
            <a:pPr algn="l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 Sparse coding and deep versions very successful on vision and audio tasks.  Other variants for learning recursive representations. </a:t>
            </a:r>
          </a:p>
          <a:p>
            <a:pPr algn="l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 To get this to work for yourself, see online tutorial: </a:t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   </a:t>
            </a:r>
            <a:r>
              <a:rPr lang="en-US" sz="1600" dirty="0" smtClean="0">
                <a:solidFill>
                  <a:srgbClr val="00B0F0"/>
                </a:solidFill>
              </a:rPr>
              <a:t>http://deeplearning.stanford.edu/wiki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10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Unsupervised Feature Learning Summary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513474" name="Picture 2" descr="C:\Users\ang\Desktop\Vis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0" y="1295400"/>
            <a:ext cx="2247900" cy="1518127"/>
          </a:xfrm>
          <a:prstGeom prst="rect">
            <a:avLst/>
          </a:prstGeom>
          <a:noFill/>
        </p:spPr>
      </p:pic>
      <p:pic>
        <p:nvPicPr>
          <p:cNvPr id="1513475" name="Picture 3" descr="C:\Users\ang\Desktop\Aud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68200" y="1219200"/>
            <a:ext cx="2720085" cy="1676400"/>
          </a:xfrm>
          <a:prstGeom prst="rect">
            <a:avLst/>
          </a:prstGeom>
          <a:noFill/>
        </p:spPr>
      </p:pic>
      <p:pic>
        <p:nvPicPr>
          <p:cNvPr id="1513476" name="Picture 4" descr="C:\Users\ang\Desktop\CDBN-aud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32015" y="4158695"/>
            <a:ext cx="1322019" cy="1152150"/>
          </a:xfrm>
          <a:prstGeom prst="rect">
            <a:avLst/>
          </a:prstGeom>
          <a:noFill/>
        </p:spPr>
      </p:pic>
      <p:pic>
        <p:nvPicPr>
          <p:cNvPr id="1513477" name="Picture 5" descr="C:\Users\ang\Desktop\facefeatur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85011" y="1892801"/>
            <a:ext cx="865688" cy="1766630"/>
          </a:xfrm>
          <a:prstGeom prst="rect">
            <a:avLst/>
          </a:prstGeom>
          <a:noFill/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077625" y="817458"/>
            <a:ext cx="3066375" cy="916420"/>
            <a:chOff x="1066" y="3370"/>
            <a:chExt cx="2886" cy="762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1066" y="3370"/>
              <a:ext cx="1331" cy="754"/>
            </a:xfrm>
            <a:prstGeom prst="rect">
              <a:avLst/>
            </a:prstGeom>
            <a:solidFill>
              <a:srgbClr val="FFCC00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55" y="3454"/>
              <a:ext cx="335" cy="16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81" y="3460"/>
              <a:ext cx="319" cy="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pic>
          <p:nvPicPr>
            <p:cNvPr id="25" name="Picture 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983" y="3717"/>
              <a:ext cx="319" cy="21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pic>
          <p:nvPicPr>
            <p:cNvPr id="26" name="Picture 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67" y="3706"/>
              <a:ext cx="335" cy="22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1245" y="3940"/>
              <a:ext cx="1043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900" dirty="0" smtClean="0">
                  <a:latin typeface="Arial" charset="0"/>
                </a:rPr>
                <a:t>Unlabeled images</a:t>
              </a:r>
              <a:endParaRPr lang="en-US" sz="900" dirty="0">
                <a:latin typeface="Arial" charset="0"/>
              </a:endParaRPr>
            </a:p>
          </p:txBody>
        </p:sp>
        <p:pic>
          <p:nvPicPr>
            <p:cNvPr id="28" name="Picture 1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45" y="3713"/>
              <a:ext cx="331" cy="22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500" y="3418"/>
              <a:ext cx="653" cy="618"/>
              <a:chOff x="2694" y="3515"/>
              <a:chExt cx="653" cy="618"/>
            </a:xfrm>
          </p:grpSpPr>
          <p:sp>
            <p:nvSpPr>
              <p:cNvPr id="35" name="Rectangle 13"/>
              <p:cNvSpPr>
                <a:spLocks noChangeArrowheads="1"/>
              </p:cNvSpPr>
              <p:nvPr/>
            </p:nvSpPr>
            <p:spPr bwMode="auto">
              <a:xfrm>
                <a:off x="2694" y="3515"/>
                <a:ext cx="653" cy="587"/>
              </a:xfrm>
              <a:prstGeom prst="rect">
                <a:avLst/>
              </a:prstGeom>
              <a:solidFill>
                <a:srgbClr val="FFCC00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36" name="Picture 14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791" y="3587"/>
                <a:ext cx="459" cy="30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</p:pic>
          <p:sp>
            <p:nvSpPr>
              <p:cNvPr id="37" name="Text Box 15"/>
              <p:cNvSpPr txBox="1">
                <a:spLocks noChangeArrowheads="1"/>
              </p:cNvSpPr>
              <p:nvPr/>
            </p:nvSpPr>
            <p:spPr bwMode="auto">
              <a:xfrm>
                <a:off x="2799" y="3926"/>
                <a:ext cx="387" cy="207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sz="800" dirty="0" smtClean="0">
                    <a:latin typeface="Arial" charset="0"/>
                  </a:rPr>
                  <a:t>Car</a:t>
                </a:r>
                <a:endParaRPr lang="en-US" sz="800" dirty="0">
                  <a:latin typeface="Arial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3274" y="3418"/>
              <a:ext cx="678" cy="594"/>
              <a:chOff x="3274" y="3418"/>
              <a:chExt cx="678" cy="594"/>
            </a:xfrm>
          </p:grpSpPr>
          <p:sp>
            <p:nvSpPr>
              <p:cNvPr id="32" name="Rectangle 17"/>
              <p:cNvSpPr>
                <a:spLocks noChangeArrowheads="1"/>
              </p:cNvSpPr>
              <p:nvPr/>
            </p:nvSpPr>
            <p:spPr bwMode="auto">
              <a:xfrm>
                <a:off x="3274" y="3418"/>
                <a:ext cx="678" cy="569"/>
              </a:xfrm>
              <a:prstGeom prst="rect">
                <a:avLst/>
              </a:prstGeom>
              <a:solidFill>
                <a:srgbClr val="FFCC00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33" name="Picture 1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347" y="3491"/>
                <a:ext cx="508" cy="29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</p:pic>
          <p:sp>
            <p:nvSpPr>
              <p:cNvPr id="34" name="Text Box 19"/>
              <p:cNvSpPr txBox="1">
                <a:spLocks noChangeArrowheads="1"/>
              </p:cNvSpPr>
              <p:nvPr/>
            </p:nvSpPr>
            <p:spPr bwMode="auto">
              <a:xfrm>
                <a:off x="3307" y="3805"/>
                <a:ext cx="642" cy="207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sz="800" dirty="0">
                    <a:latin typeface="Arial" charset="0"/>
                  </a:rPr>
                  <a:t>Motorcycle</a:t>
                </a:r>
              </a:p>
            </p:txBody>
          </p:sp>
        </p:grpSp>
        <p:pic>
          <p:nvPicPr>
            <p:cNvPr id="31" name="Picture 2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574" y="3442"/>
              <a:ext cx="338" cy="218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</p:pic>
      </p:grpSp>
      <p:cxnSp>
        <p:nvCxnSpPr>
          <p:cNvPr id="39" name="Straight Connector 38"/>
          <p:cNvCxnSpPr/>
          <p:nvPr/>
        </p:nvCxnSpPr>
        <p:spPr bwMode="auto">
          <a:xfrm>
            <a:off x="270640" y="3697835"/>
            <a:ext cx="8686800" cy="3810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" name="Group 40"/>
          <p:cNvGrpSpPr/>
          <p:nvPr/>
        </p:nvGrpSpPr>
        <p:grpSpPr>
          <a:xfrm>
            <a:off x="7490780" y="2276849"/>
            <a:ext cx="1499600" cy="1179887"/>
            <a:chOff x="9098106" y="3178603"/>
            <a:chExt cx="1943884" cy="1549798"/>
          </a:xfrm>
        </p:grpSpPr>
        <p:pic>
          <p:nvPicPr>
            <p:cNvPr id="38" name="Picture 1" descr="C:\Users\ang\Desktop\foo.pn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098106" y="3229048"/>
              <a:ext cx="1943884" cy="1499353"/>
            </a:xfrm>
            <a:prstGeom prst="rect">
              <a:avLst/>
            </a:prstGeom>
            <a:noFill/>
          </p:spPr>
        </p:pic>
        <p:sp>
          <p:nvSpPr>
            <p:cNvPr id="40" name="Rectangle 39"/>
            <p:cNvSpPr/>
            <p:nvPr/>
          </p:nvSpPr>
          <p:spPr bwMode="auto">
            <a:xfrm>
              <a:off x="9155624" y="3178603"/>
              <a:ext cx="537670" cy="38405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487" tIns="44450" rIns="90487" bIns="4445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Helvetica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9475" y="3864806"/>
            <a:ext cx="8794745" cy="1525018"/>
            <a:chOff x="-1145642" y="5186310"/>
            <a:chExt cx="10241863" cy="1775950"/>
          </a:xfrm>
        </p:grpSpPr>
        <p:grpSp>
          <p:nvGrpSpPr>
            <p:cNvPr id="50" name="Group 9"/>
            <p:cNvGrpSpPr/>
            <p:nvPr/>
          </p:nvGrpSpPr>
          <p:grpSpPr>
            <a:xfrm>
              <a:off x="-1145643" y="5186308"/>
              <a:ext cx="10241864" cy="1775949"/>
              <a:chOff x="-1145643" y="5186308"/>
              <a:chExt cx="10241864" cy="1775949"/>
            </a:xfrm>
          </p:grpSpPr>
          <p:grpSp>
            <p:nvGrpSpPr>
              <p:cNvPr id="52" name="Group 41"/>
              <p:cNvGrpSpPr/>
              <p:nvPr/>
            </p:nvGrpSpPr>
            <p:grpSpPr>
              <a:xfrm>
                <a:off x="-1145643" y="5186308"/>
                <a:ext cx="10241864" cy="1775949"/>
                <a:chOff x="-1313441" y="4942901"/>
                <a:chExt cx="11645625" cy="2019363"/>
              </a:xfrm>
            </p:grpSpPr>
            <p:grpSp>
              <p:nvGrpSpPr>
                <p:cNvPr id="54" name="Group 47"/>
                <p:cNvGrpSpPr/>
                <p:nvPr/>
              </p:nvGrpSpPr>
              <p:grpSpPr>
                <a:xfrm>
                  <a:off x="-1313441" y="4942901"/>
                  <a:ext cx="11645625" cy="2019363"/>
                  <a:chOff x="-1310844" y="4619555"/>
                  <a:chExt cx="12909060" cy="2238445"/>
                </a:xfrm>
              </p:grpSpPr>
              <p:sp>
                <p:nvSpPr>
                  <p:cNvPr id="56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7453070" y="6084888"/>
                    <a:ext cx="1460500" cy="773112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none" lIns="90487" tIns="44450" rIns="90487" bIns="44450" anchor="ctr">
                    <a:spAutoFit/>
                  </a:bodyPr>
                  <a:lstStyle/>
                  <a:p>
                    <a: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kern="1200" dirty="0">
                      <a:solidFill>
                        <a:srgbClr val="FFFFFF"/>
                      </a:solidFill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310844" y="6079220"/>
                    <a:ext cx="12909060" cy="380663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 rtl="0" eaLnBrk="0" fontAlgn="base" hangingPunct="0">
                      <a:spcBef>
                        <a:spcPts val="1800"/>
                      </a:spcBef>
                      <a:spcAft>
                        <a:spcPct val="0"/>
                      </a:spcAft>
                    </a:pPr>
                    <a:r>
                      <a:rPr lang="en-US" sz="11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rPr>
                      <a:t>    Adam Coates       Quoc Le       Honglak Lee     Andrew Saxe   Andrew Maas Chris Manning Jiquan Ngiam  Richard Socher     Will Zou </a:t>
                    </a:r>
                    <a:endParaRPr lang="en-US" sz="1100" kern="1200" dirty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63" name="Picture 9" descr="honglak"/>
                  <p:cNvPicPr>
                    <a:picLocks noChangeAspect="1" noChangeArrowheads="1"/>
                  </p:cNvPicPr>
                  <p:nvPr/>
                </p:nvPicPr>
                <p:blipFill>
                  <a:blip r:embed="rId16" cstate="print"/>
                  <a:srcRect l="11301" r="11301"/>
                  <a:stretch>
                    <a:fillRect/>
                  </a:stretch>
                </p:blipFill>
                <p:spPr bwMode="auto">
                  <a:xfrm>
                    <a:off x="1793810" y="4648885"/>
                    <a:ext cx="1181454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64" name="Picture 15" descr="quoc"/>
                  <p:cNvPicPr>
                    <a:picLocks noChangeAspect="1" noChangeArrowheads="1"/>
                  </p:cNvPicPr>
                  <p:nvPr/>
                </p:nvPicPr>
                <p:blipFill>
                  <a:blip r:embed="rId17" cstate="print"/>
                  <a:srcRect l="1705" r="4264"/>
                  <a:stretch>
                    <a:fillRect/>
                  </a:stretch>
                </p:blipFill>
                <p:spPr bwMode="auto">
                  <a:xfrm>
                    <a:off x="402520" y="4643227"/>
                    <a:ext cx="1266930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65" name="Picture 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253" r="8954"/>
                  <a:stretch/>
                </p:blipFill>
                <p:spPr bwMode="auto">
                  <a:xfrm>
                    <a:off x="4659678" y="4627991"/>
                    <a:ext cx="1180648" cy="1371600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noFill/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6" name="Picture 4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258" t="4155" r="29433" b="66507"/>
                  <a:stretch/>
                </p:blipFill>
                <p:spPr bwMode="auto">
                  <a:xfrm>
                    <a:off x="3097516" y="4629029"/>
                    <a:ext cx="1364789" cy="13716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67" name="Picture 1"/>
                  <p:cNvPicPr>
                    <a:picLocks noChangeAspect="1" noChangeArrowheads="1"/>
                  </p:cNvPicPr>
                  <p:nvPr/>
                </p:nvPicPr>
                <p:blipFill>
                  <a:blip r:embed="rId20" cstate="print"/>
                  <a:srcRect/>
                  <a:stretch>
                    <a:fillRect/>
                  </a:stretch>
                </p:blipFill>
                <p:spPr bwMode="auto">
                  <a:xfrm>
                    <a:off x="7384260" y="4619555"/>
                    <a:ext cx="1112108" cy="1371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68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1" cstate="print"/>
                  <a:srcRect/>
                  <a:stretch>
                    <a:fillRect/>
                  </a:stretch>
                </p:blipFill>
                <p:spPr bwMode="auto">
                  <a:xfrm>
                    <a:off x="8727115" y="4619555"/>
                    <a:ext cx="1168869" cy="1371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55" name="Picture 2" descr="http://www-nlp.stanford.edu/~manning/images/chrism2.jpg"/>
                <p:cNvPicPr>
                  <a:picLocks noChangeAspect="1" noChangeArrowheads="1"/>
                </p:cNvPicPr>
                <p:nvPr/>
              </p:nvPicPr>
              <p:blipFill>
                <a:blip r:embed="rId22" cstate="print"/>
                <a:srcRect/>
                <a:stretch>
                  <a:fillRect/>
                </a:stretch>
              </p:blipFill>
              <p:spPr bwMode="auto">
                <a:xfrm>
                  <a:off x="5374396" y="4949890"/>
                  <a:ext cx="925829" cy="1234440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53" name="Picture 2" descr="will_photo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8125" y="5196990"/>
                <a:ext cx="912360" cy="10881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1" name="Picture 4" descr="http://www.stanford.edu/~acoates/adam3.png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9" t="11506" r="23115" b="33870"/>
            <a:stretch/>
          </p:blipFill>
          <p:spPr bwMode="auto">
            <a:xfrm>
              <a:off x="-795502" y="5221239"/>
              <a:ext cx="869892" cy="1088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" name="TextBox 70"/>
          <p:cNvSpPr txBox="1"/>
          <p:nvPr/>
        </p:nvSpPr>
        <p:spPr>
          <a:xfrm>
            <a:off x="0" y="4287261"/>
            <a:ext cx="764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Stanford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109" y="5593031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Google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47450" y="5171541"/>
            <a:ext cx="8705441" cy="1675504"/>
            <a:chOff x="347450" y="5171541"/>
            <a:chExt cx="8705441" cy="1675504"/>
          </a:xfrm>
        </p:grpSpPr>
        <p:grpSp>
          <p:nvGrpSpPr>
            <p:cNvPr id="7" name="Group 6"/>
            <p:cNvGrpSpPr/>
            <p:nvPr/>
          </p:nvGrpSpPr>
          <p:grpSpPr>
            <a:xfrm>
              <a:off x="347450" y="5171541"/>
              <a:ext cx="8705441" cy="1675504"/>
              <a:chOff x="347450" y="5171541"/>
              <a:chExt cx="8705441" cy="1675504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347450" y="6246881"/>
                <a:ext cx="8705441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ts val="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</a:rPr>
                  <a:t>            Kai Chen     Greg Corrado     Jeff Dean   Matthieu Devin  Andrea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Frome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Rajat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Monga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Marc’Aurelio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     Paul Tucker      Kay Le             </a:t>
                </a:r>
              </a:p>
              <a:p>
                <a:pPr algn="l">
                  <a:spcBef>
                    <a:spcPts val="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</a:rPr>
                  <a:t>                                                                                                                                                            </a:t>
                </a:r>
                <a:r>
                  <a:rPr lang="en-US" sz="1100" dirty="0" err="1" smtClean="0">
                    <a:solidFill>
                      <a:schemeClr val="bg1"/>
                    </a:solidFill>
                  </a:rPr>
                  <a:t>Ranzato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/>
                </a:r>
                <a:br>
                  <a:rPr lang="en-US" sz="1100" dirty="0" smtClean="0">
                    <a:solidFill>
                      <a:schemeClr val="bg1"/>
                    </a:solidFill>
                  </a:rPr>
                </a:b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809929" y="5171541"/>
                <a:ext cx="8102249" cy="1034102"/>
                <a:chOff x="1182889" y="1182155"/>
                <a:chExt cx="10531706" cy="1344177"/>
              </a:xfrm>
            </p:grpSpPr>
            <p:pic>
              <p:nvPicPr>
                <p:cNvPr id="46" name="Picture 5"/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1272" y="1182155"/>
                  <a:ext cx="1089422" cy="13416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7"/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68" t="3105" r="1720" b="3726"/>
                <a:stretch>
                  <a:fillRect/>
                </a:stretch>
              </p:blipFill>
              <p:spPr bwMode="auto">
                <a:xfrm>
                  <a:off x="8329801" y="1182155"/>
                  <a:ext cx="108942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8"/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933" b="1349"/>
                <a:stretch>
                  <a:fillRect/>
                </a:stretch>
              </p:blipFill>
              <p:spPr bwMode="auto">
                <a:xfrm>
                  <a:off x="10634103" y="1182155"/>
                  <a:ext cx="108049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9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96660" y="1184646"/>
                  <a:ext cx="1089422" cy="13416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Picture 10"/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810" y="1184646"/>
                  <a:ext cx="1090538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11"/>
                <p:cNvPicPr>
                  <a:picLocks noChangeAspect="1" noChangeArrowheads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02" t="2580" r="19951" b="2567"/>
                <a:stretch>
                  <a:fillRect/>
                </a:stretch>
              </p:blipFill>
              <p:spPr bwMode="auto">
                <a:xfrm>
                  <a:off x="2344510" y="1184646"/>
                  <a:ext cx="1089422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Picture 13"/>
                <p:cNvPicPr>
                  <a:picLocks noChangeAspect="1" noChangeArrowheads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2889" y="1184646"/>
                  <a:ext cx="1080492" cy="1336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14"/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81954" y="1182155"/>
                  <a:ext cx="1081610" cy="1339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6"/>
            <a:stretch/>
          </p:blipFill>
          <p:spPr>
            <a:xfrm>
              <a:off x="4418379" y="5176533"/>
              <a:ext cx="861351" cy="10321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0280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2736</Words>
  <Application>Microsoft Macintosh PowerPoint</Application>
  <PresentationFormat>On-screen Show (4:3)</PresentationFormat>
  <Paragraphs>750</Paragraphs>
  <Slides>133</Slides>
  <Notes>65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133</vt:i4>
      </vt:variant>
    </vt:vector>
  </HeadingPairs>
  <TitlesOfParts>
    <vt:vector size="136" baseType="lpstr">
      <vt:lpstr>Office Theme</vt:lpstr>
      <vt:lpstr>Equation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Web: Improving Life for Future Tas John, Andy, Chris, Leo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Web: Improving Life for Future Tas John, Andy, Chris, Leo</vt:lpstr>
      <vt:lpstr>PowerPoint Presentation</vt:lpstr>
      <vt:lpstr>Why is this hard?</vt:lpstr>
      <vt:lpstr>Human Features</vt:lpstr>
      <vt:lpstr>PowerPoint Presentation</vt:lpstr>
      <vt:lpstr>Computer Perception?</vt:lpstr>
      <vt:lpstr>PowerPoint Presentation</vt:lpstr>
      <vt:lpstr>PowerPoint Presentation</vt:lpstr>
      <vt:lpstr>Histogram of Gradients</vt:lpstr>
      <vt:lpstr>PowerPoint Presentation</vt:lpstr>
      <vt:lpstr>Audio</vt:lpstr>
      <vt:lpstr>PowerPoint Presentation</vt:lpstr>
      <vt:lpstr>PowerPoint Presentation</vt:lpstr>
      <vt:lpstr>PowerPoint Presentation</vt:lpstr>
      <vt:lpstr>The hypothesis</vt:lpstr>
      <vt:lpstr>One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 hierarchies</vt:lpstr>
      <vt:lpstr>Feature hierarchies</vt:lpstr>
      <vt:lpstr>Feature Hierarchies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Web: Improving Life for Future Tas John, Andy, Chris, Leo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Web: Improving Life for Future Tas John, Andy, Chris, Leo</vt:lpstr>
      <vt:lpstr>\</vt:lpstr>
      <vt:lpstr>PowerPoint Presentation</vt:lpstr>
      <vt:lpstr>Code Web: Improving Life for Future Tas John, Andy, Chris, Leo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Web: Improving Life for Future Tas John, Andy, Chris, Leo</vt:lpstr>
      <vt:lpstr>PowerPoint Presentation</vt:lpstr>
      <vt:lpstr>PowerPoint Presentation</vt:lpstr>
      <vt:lpstr>Unsupervised Feature Learning Summary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25</cp:revision>
  <dcterms:created xsi:type="dcterms:W3CDTF">2013-08-06T21:32:53Z</dcterms:created>
  <dcterms:modified xsi:type="dcterms:W3CDTF">2013-08-08T00:46:18Z</dcterms:modified>
</cp:coreProperties>
</file>