
<file path=[Content_Types].xml><?xml version="1.0" encoding="utf-8"?>
<Types xmlns="http://schemas.openxmlformats.org/package/2006/content-types">
  <Default Extension="xml" ContentType="application/xml"/>
  <Default Extension="wmf" ContentType="image/x-wmf"/>
  <Default Extension="jpeg" ContentType="image/jpeg"/>
  <Default Extension="rels" ContentType="application/vnd.openxmlformats-package.relationships+xml"/>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6"/>
  </p:notesMasterIdLst>
  <p:sldIdLst>
    <p:sldId id="256" r:id="rId2"/>
    <p:sldId id="277" r:id="rId3"/>
    <p:sldId id="261" r:id="rId4"/>
    <p:sldId id="257" r:id="rId5"/>
    <p:sldId id="262" r:id="rId6"/>
    <p:sldId id="264" r:id="rId7"/>
    <p:sldId id="263" r:id="rId8"/>
    <p:sldId id="260" r:id="rId9"/>
    <p:sldId id="258" r:id="rId10"/>
    <p:sldId id="259" r:id="rId11"/>
    <p:sldId id="276" r:id="rId12"/>
    <p:sldId id="265" r:id="rId13"/>
    <p:sldId id="275" r:id="rId14"/>
    <p:sldId id="281" r:id="rId15"/>
    <p:sldId id="282" r:id="rId16"/>
    <p:sldId id="284" r:id="rId17"/>
    <p:sldId id="285" r:id="rId18"/>
    <p:sldId id="286" r:id="rId19"/>
    <p:sldId id="287" r:id="rId20"/>
    <p:sldId id="288" r:id="rId21"/>
    <p:sldId id="289" r:id="rId22"/>
    <p:sldId id="266" r:id="rId23"/>
    <p:sldId id="278" r:id="rId24"/>
    <p:sldId id="279" r:id="rId25"/>
    <p:sldId id="296" r:id="rId26"/>
    <p:sldId id="290" r:id="rId27"/>
    <p:sldId id="291" r:id="rId28"/>
    <p:sldId id="292" r:id="rId29"/>
    <p:sldId id="293" r:id="rId30"/>
    <p:sldId id="294" r:id="rId31"/>
    <p:sldId id="295" r:id="rId32"/>
    <p:sldId id="299" r:id="rId33"/>
    <p:sldId id="298" r:id="rId34"/>
    <p:sldId id="302" r:id="rId35"/>
    <p:sldId id="297" r:id="rId36"/>
    <p:sldId id="303" r:id="rId37"/>
    <p:sldId id="304" r:id="rId38"/>
    <p:sldId id="305" r:id="rId39"/>
    <p:sldId id="300" r:id="rId40"/>
    <p:sldId id="308" r:id="rId41"/>
    <p:sldId id="309" r:id="rId42"/>
    <p:sldId id="310" r:id="rId43"/>
    <p:sldId id="311" r:id="rId44"/>
    <p:sldId id="313" r:id="rId45"/>
    <p:sldId id="326" r:id="rId46"/>
    <p:sldId id="312" r:id="rId47"/>
    <p:sldId id="301" r:id="rId48"/>
    <p:sldId id="280" r:id="rId49"/>
    <p:sldId id="317" r:id="rId50"/>
    <p:sldId id="315" r:id="rId51"/>
    <p:sldId id="316" r:id="rId52"/>
    <p:sldId id="318" r:id="rId53"/>
    <p:sldId id="319" r:id="rId54"/>
    <p:sldId id="320" r:id="rId55"/>
    <p:sldId id="321" r:id="rId56"/>
    <p:sldId id="325" r:id="rId57"/>
    <p:sldId id="322" r:id="rId58"/>
    <p:sldId id="327" r:id="rId59"/>
    <p:sldId id="274" r:id="rId60"/>
    <p:sldId id="323" r:id="rId61"/>
    <p:sldId id="328" r:id="rId62"/>
    <p:sldId id="324" r:id="rId63"/>
    <p:sldId id="273" r:id="rId64"/>
    <p:sldId id="272" r:id="rId6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1834" autoAdjust="0"/>
  </p:normalViewPr>
  <p:slideViewPr>
    <p:cSldViewPr>
      <p:cViewPr varScale="1">
        <p:scale>
          <a:sx n="76" d="100"/>
          <a:sy n="76" d="100"/>
        </p:scale>
        <p:origin x="-1840" y="-10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notesMaster" Target="notesMasters/notesMaster1.xml"/><Relationship Id="rId67" Type="http://schemas.openxmlformats.org/officeDocument/2006/relationships/printerSettings" Target="printerSettings/printerSettings1.bin"/><Relationship Id="rId68" Type="http://schemas.openxmlformats.org/officeDocument/2006/relationships/presProps" Target="presProps.xml"/><Relationship Id="rId69" Type="http://schemas.openxmlformats.org/officeDocument/2006/relationships/viewProps" Target="viewProp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70" Type="http://schemas.openxmlformats.org/officeDocument/2006/relationships/theme" Target="theme/theme1.xml"/><Relationship Id="rId71"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CC3AEE0-0094-4C81-A972-05A5BEF6A141}" type="datetimeFigureOut">
              <a:rPr lang="en-US" smtClean="0"/>
              <a:t>7/11/13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C057241-D8B7-4FC3-8FC1-177E0511C7D0}" type="slidenum">
              <a:rPr lang="en-US" smtClean="0"/>
              <a:t>‹#›</a:t>
            </a:fld>
            <a:endParaRPr lang="en-US"/>
          </a:p>
        </p:txBody>
      </p:sp>
    </p:spTree>
    <p:extLst>
      <p:ext uri="{BB962C8B-B14F-4D97-AF65-F5344CB8AC3E}">
        <p14:creationId xmlns:p14="http://schemas.microsoft.com/office/powerpoint/2010/main" val="31064903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 Id="rId3" Type="http://schemas.openxmlformats.org/officeDocument/2006/relationships/hyperlink" Target="http://indomitus.net/eal/" TargetMode="Externa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I imagine that right now, you're feeling a bit like Alice. Hmm? Tumbling down the rabbit hole? Let me tell you why you're here. You're here because you know something. What you know you can't explain. But you feel it. You've felt it your entire life. That there's something more in the world. You don't know what it is, but it's there. Like a splinter in your mind, driving you mad. It is this feeling that has brought you to CS221. Unfortunately, no one can be told what the </a:t>
            </a:r>
            <a:r>
              <a:rPr lang="en-US" sz="1200" b="0" i="0" kern="1200" dirty="0" smtClean="0">
                <a:solidFill>
                  <a:schemeClr val="tx1"/>
                </a:solidFill>
                <a:effectLst/>
                <a:latin typeface="+mn-lt"/>
                <a:ea typeface="+mn-ea"/>
                <a:cs typeface="+mn-cs"/>
              </a:rPr>
              <a:t>Bayesian</a:t>
            </a:r>
            <a:r>
              <a:rPr lang="en-US" sz="1200" b="0" i="0" kern="1200" baseline="0" dirty="0" smtClean="0">
                <a:solidFill>
                  <a:schemeClr val="tx1"/>
                </a:solidFill>
                <a:effectLst/>
                <a:latin typeface="+mn-lt"/>
                <a:ea typeface="+mn-ea"/>
                <a:cs typeface="+mn-cs"/>
              </a:rPr>
              <a:t> Networks </a:t>
            </a:r>
            <a:r>
              <a:rPr lang="en-US" sz="1200" b="0" i="0" kern="1200" dirty="0" smtClean="0">
                <a:solidFill>
                  <a:schemeClr val="tx1"/>
                </a:solidFill>
                <a:effectLst/>
                <a:latin typeface="+mn-lt"/>
                <a:ea typeface="+mn-ea"/>
                <a:cs typeface="+mn-cs"/>
              </a:rPr>
              <a:t>are</a:t>
            </a:r>
            <a:r>
              <a:rPr lang="en-US" sz="1200" b="0" i="0" kern="1200" dirty="0" smtClean="0">
                <a:solidFill>
                  <a:schemeClr val="tx1"/>
                </a:solidFill>
                <a:effectLst/>
                <a:latin typeface="+mn-lt"/>
                <a:ea typeface="+mn-ea"/>
                <a:cs typeface="+mn-cs"/>
              </a:rPr>
              <a:t>. You have to see it for yourself. You take the blue pill. The story ends. You wake up in your bed and believe…whatever you want to believe. You take the </a:t>
            </a:r>
            <a:r>
              <a:rPr lang="en-US" sz="1200" b="0" i="0" kern="1200" dirty="0" smtClean="0">
                <a:solidFill>
                  <a:schemeClr val="tx1"/>
                </a:solidFill>
                <a:effectLst/>
                <a:latin typeface="+mn-lt"/>
                <a:ea typeface="+mn-ea"/>
                <a:cs typeface="+mn-cs"/>
                <a:hlinkClick r:id="rId3"/>
              </a:rPr>
              <a:t>red pill</a:t>
            </a:r>
            <a:r>
              <a:rPr lang="en-US" sz="1200" b="0" i="0" kern="1200" dirty="0" smtClean="0">
                <a:solidFill>
                  <a:schemeClr val="tx1"/>
                </a:solidFill>
                <a:effectLst/>
                <a:latin typeface="+mn-lt"/>
                <a:ea typeface="+mn-ea"/>
                <a:cs typeface="+mn-cs"/>
              </a:rPr>
              <a:t>. You stay in Wonderland and I show you how deep the rabbit hole goes.</a:t>
            </a:r>
            <a:endParaRPr lang="en-US" dirty="0"/>
          </a:p>
        </p:txBody>
      </p:sp>
      <p:sp>
        <p:nvSpPr>
          <p:cNvPr id="4" name="Slide Number Placeholder 3"/>
          <p:cNvSpPr>
            <a:spLocks noGrp="1"/>
          </p:cNvSpPr>
          <p:nvPr>
            <p:ph type="sldNum" sz="quarter" idx="10"/>
          </p:nvPr>
        </p:nvSpPr>
        <p:spPr/>
        <p:txBody>
          <a:bodyPr/>
          <a:lstStyle/>
          <a:p>
            <a:fld id="{0C057241-D8B7-4FC3-8FC1-177E0511C7D0}" type="slidenum">
              <a:rPr lang="en-US" smtClean="0"/>
              <a:t>2</a:t>
            </a:fld>
            <a:endParaRPr lang="en-US"/>
          </a:p>
        </p:txBody>
      </p:sp>
    </p:spTree>
    <p:extLst>
      <p:ext uri="{BB962C8B-B14F-4D97-AF65-F5344CB8AC3E}">
        <p14:creationId xmlns:p14="http://schemas.microsoft.com/office/powerpoint/2010/main" val="27782342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5A6C62C-AF94-8B42-AF39-302D6D4E3459}" type="slidenum">
              <a:rPr lang="en-US"/>
              <a:pPr/>
              <a:t>49</a:t>
            </a:fld>
            <a:endParaRPr lang="en-US"/>
          </a:p>
        </p:txBody>
      </p:sp>
      <p:sp>
        <p:nvSpPr>
          <p:cNvPr id="452610"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452611"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6F795A5-4CD2-4CBC-94E8-F66CE01B2681}" type="datetimeFigureOut">
              <a:rPr lang="en-US" smtClean="0"/>
              <a:t>7/11/13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59862F-B856-4373-903C-A261FA08D8E5}" type="slidenum">
              <a:rPr lang="en-US" smtClean="0"/>
              <a:t>‹#›</a:t>
            </a:fld>
            <a:endParaRPr lang="en-US"/>
          </a:p>
        </p:txBody>
      </p:sp>
    </p:spTree>
    <p:extLst>
      <p:ext uri="{BB962C8B-B14F-4D97-AF65-F5344CB8AC3E}">
        <p14:creationId xmlns:p14="http://schemas.microsoft.com/office/powerpoint/2010/main" val="10388825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F795A5-4CD2-4CBC-94E8-F66CE01B2681}" type="datetimeFigureOut">
              <a:rPr lang="en-US" smtClean="0"/>
              <a:t>7/11/13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59862F-B856-4373-903C-A261FA08D8E5}" type="slidenum">
              <a:rPr lang="en-US" smtClean="0"/>
              <a:t>‹#›</a:t>
            </a:fld>
            <a:endParaRPr lang="en-US"/>
          </a:p>
        </p:txBody>
      </p:sp>
    </p:spTree>
    <p:extLst>
      <p:ext uri="{BB962C8B-B14F-4D97-AF65-F5344CB8AC3E}">
        <p14:creationId xmlns:p14="http://schemas.microsoft.com/office/powerpoint/2010/main" val="3291728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F795A5-4CD2-4CBC-94E8-F66CE01B2681}" type="datetimeFigureOut">
              <a:rPr lang="en-US" smtClean="0"/>
              <a:t>7/11/13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59862F-B856-4373-903C-A261FA08D8E5}" type="slidenum">
              <a:rPr lang="en-US" smtClean="0"/>
              <a:t>‹#›</a:t>
            </a:fld>
            <a:endParaRPr lang="en-US"/>
          </a:p>
        </p:txBody>
      </p:sp>
    </p:spTree>
    <p:extLst>
      <p:ext uri="{BB962C8B-B14F-4D97-AF65-F5344CB8AC3E}">
        <p14:creationId xmlns:p14="http://schemas.microsoft.com/office/powerpoint/2010/main" val="26979241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6F795A5-4CD2-4CBC-94E8-F66CE01B2681}" type="datetimeFigureOut">
              <a:rPr lang="en-US" smtClean="0"/>
              <a:t>7/11/13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59862F-B856-4373-903C-A261FA08D8E5}" type="slidenum">
              <a:rPr lang="en-US" smtClean="0"/>
              <a:t>‹#›</a:t>
            </a:fld>
            <a:endParaRPr lang="en-US"/>
          </a:p>
        </p:txBody>
      </p:sp>
    </p:spTree>
    <p:extLst>
      <p:ext uri="{BB962C8B-B14F-4D97-AF65-F5344CB8AC3E}">
        <p14:creationId xmlns:p14="http://schemas.microsoft.com/office/powerpoint/2010/main" val="34253605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6F795A5-4CD2-4CBC-94E8-F66CE01B2681}" type="datetimeFigureOut">
              <a:rPr lang="en-US" smtClean="0"/>
              <a:t>7/11/13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059862F-B856-4373-903C-A261FA08D8E5}" type="slidenum">
              <a:rPr lang="en-US" smtClean="0"/>
              <a:t>‹#›</a:t>
            </a:fld>
            <a:endParaRPr lang="en-US"/>
          </a:p>
        </p:txBody>
      </p:sp>
    </p:spTree>
    <p:extLst>
      <p:ext uri="{BB962C8B-B14F-4D97-AF65-F5344CB8AC3E}">
        <p14:creationId xmlns:p14="http://schemas.microsoft.com/office/powerpoint/2010/main" val="6442852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6F795A5-4CD2-4CBC-94E8-F66CE01B2681}" type="datetimeFigureOut">
              <a:rPr lang="en-US" smtClean="0"/>
              <a:t>7/11/13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059862F-B856-4373-903C-A261FA08D8E5}" type="slidenum">
              <a:rPr lang="en-US" smtClean="0"/>
              <a:t>‹#›</a:t>
            </a:fld>
            <a:endParaRPr lang="en-US"/>
          </a:p>
        </p:txBody>
      </p:sp>
    </p:spTree>
    <p:extLst>
      <p:ext uri="{BB962C8B-B14F-4D97-AF65-F5344CB8AC3E}">
        <p14:creationId xmlns:p14="http://schemas.microsoft.com/office/powerpoint/2010/main" val="29900691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F795A5-4CD2-4CBC-94E8-F66CE01B2681}" type="datetimeFigureOut">
              <a:rPr lang="en-US" smtClean="0"/>
              <a:t>7/11/13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059862F-B856-4373-903C-A261FA08D8E5}" type="slidenum">
              <a:rPr lang="en-US" smtClean="0"/>
              <a:t>‹#›</a:t>
            </a:fld>
            <a:endParaRPr lang="en-US"/>
          </a:p>
        </p:txBody>
      </p:sp>
    </p:spTree>
    <p:extLst>
      <p:ext uri="{BB962C8B-B14F-4D97-AF65-F5344CB8AC3E}">
        <p14:creationId xmlns:p14="http://schemas.microsoft.com/office/powerpoint/2010/main" val="8323725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F795A5-4CD2-4CBC-94E8-F66CE01B2681}" type="datetimeFigureOut">
              <a:rPr lang="en-US" smtClean="0"/>
              <a:t>7/11/13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59862F-B856-4373-903C-A261FA08D8E5}" type="slidenum">
              <a:rPr lang="en-US" smtClean="0"/>
              <a:t>‹#›</a:t>
            </a:fld>
            <a:endParaRPr lang="en-US"/>
          </a:p>
        </p:txBody>
      </p:sp>
    </p:spTree>
    <p:extLst>
      <p:ext uri="{BB962C8B-B14F-4D97-AF65-F5344CB8AC3E}">
        <p14:creationId xmlns:p14="http://schemas.microsoft.com/office/powerpoint/2010/main" val="39747818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F795A5-4CD2-4CBC-94E8-F66CE01B2681}" type="datetimeFigureOut">
              <a:rPr lang="en-US" smtClean="0"/>
              <a:t>7/11/13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59862F-B856-4373-903C-A261FA08D8E5}" type="slidenum">
              <a:rPr lang="en-US" smtClean="0"/>
              <a:t>‹#›</a:t>
            </a:fld>
            <a:endParaRPr lang="en-US"/>
          </a:p>
        </p:txBody>
      </p:sp>
    </p:spTree>
    <p:extLst>
      <p:ext uri="{BB962C8B-B14F-4D97-AF65-F5344CB8AC3E}">
        <p14:creationId xmlns:p14="http://schemas.microsoft.com/office/powerpoint/2010/main" val="34960188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F795A5-4CD2-4CBC-94E8-F66CE01B2681}" type="datetimeFigureOut">
              <a:rPr lang="en-US" smtClean="0"/>
              <a:t>7/11/13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59862F-B856-4373-903C-A261FA08D8E5}" type="slidenum">
              <a:rPr lang="en-US" smtClean="0"/>
              <a:t>‹#›</a:t>
            </a:fld>
            <a:endParaRPr lang="en-US"/>
          </a:p>
        </p:txBody>
      </p:sp>
    </p:spTree>
    <p:extLst>
      <p:ext uri="{BB962C8B-B14F-4D97-AF65-F5344CB8AC3E}">
        <p14:creationId xmlns:p14="http://schemas.microsoft.com/office/powerpoint/2010/main" val="22655232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F795A5-4CD2-4CBC-94E8-F66CE01B2681}" type="datetimeFigureOut">
              <a:rPr lang="en-US" smtClean="0"/>
              <a:t>7/11/13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59862F-B856-4373-903C-A261FA08D8E5}" type="slidenum">
              <a:rPr lang="en-US" smtClean="0"/>
              <a:t>‹#›</a:t>
            </a:fld>
            <a:endParaRPr lang="en-US"/>
          </a:p>
        </p:txBody>
      </p:sp>
    </p:spTree>
    <p:extLst>
      <p:ext uri="{BB962C8B-B14F-4D97-AF65-F5344CB8AC3E}">
        <p14:creationId xmlns:p14="http://schemas.microsoft.com/office/powerpoint/2010/main" val="303197777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F795A5-4CD2-4CBC-94E8-F66CE01B2681}" type="datetimeFigureOut">
              <a:rPr lang="en-US" smtClean="0"/>
              <a:t>7/11/13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59862F-B856-4373-903C-A261FA08D8E5}" type="slidenum">
              <a:rPr lang="en-US" smtClean="0"/>
              <a:t>‹#›</a:t>
            </a:fld>
            <a:endParaRPr lang="en-US"/>
          </a:p>
        </p:txBody>
      </p:sp>
    </p:spTree>
    <p:extLst>
      <p:ext uri="{BB962C8B-B14F-4D97-AF65-F5344CB8AC3E}">
        <p14:creationId xmlns:p14="http://schemas.microsoft.com/office/powerpoint/2010/main" val="3560770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 Id="rId3" Type="http://schemas.microsoft.com/office/2007/relationships/hdphoto" Target="../media/hdphoto1.wdp"/></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 Id="rId3" Type="http://schemas.microsoft.com/office/2007/relationships/hdphoto" Target="../media/hdphoto1.wdp"/></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2.png"/><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 Id="rId3" Type="http://schemas.openxmlformats.org/officeDocument/2006/relationships/image" Target="../media/image22.png"/></Relationships>
</file>

<file path=ppt/slides/_rels/slide34.xml.rels><?xml version="1.0" encoding="UTF-8" standalone="yes"?>
<Relationships xmlns="http://schemas.openxmlformats.org/package/2006/relationships"><Relationship Id="rId3" Type="http://schemas.openxmlformats.org/officeDocument/2006/relationships/image" Target="../media/image24.png"/><Relationship Id="rId4" Type="http://schemas.openxmlformats.org/officeDocument/2006/relationships/image" Target="../media/image25.png"/><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8.png"/><Relationship Id="rId4" Type="http://schemas.openxmlformats.org/officeDocument/2006/relationships/image" Target="../media/image29.png"/><Relationship Id="rId5" Type="http://schemas.openxmlformats.org/officeDocument/2006/relationships/image" Target="../media/image30.png"/><Relationship Id="rId6" Type="http://schemas.openxmlformats.org/officeDocument/2006/relationships/image" Target="../media/image31.png"/><Relationship Id="rId1" Type="http://schemas.openxmlformats.org/officeDocument/2006/relationships/slideLayout" Target="../slideLayouts/slideLayout2.xml"/><Relationship Id="rId2" Type="http://schemas.openxmlformats.org/officeDocument/2006/relationships/image" Target="../media/image27.png"/></Relationships>
</file>

<file path=ppt/slides/_rels/slide43.xml.rels><?xml version="1.0" encoding="UTF-8" standalone="yes"?>
<Relationships xmlns="http://schemas.openxmlformats.org/package/2006/relationships"><Relationship Id="rId3" Type="http://schemas.openxmlformats.org/officeDocument/2006/relationships/image" Target="../media/image28.png"/><Relationship Id="rId4" Type="http://schemas.openxmlformats.org/officeDocument/2006/relationships/image" Target="../media/image29.png"/><Relationship Id="rId5" Type="http://schemas.openxmlformats.org/officeDocument/2006/relationships/image" Target="../media/image30.png"/><Relationship Id="rId6" Type="http://schemas.openxmlformats.org/officeDocument/2006/relationships/image" Target="../media/image31.png"/><Relationship Id="rId7" Type="http://schemas.openxmlformats.org/officeDocument/2006/relationships/image" Target="../media/image32.png"/><Relationship Id="rId1" Type="http://schemas.openxmlformats.org/officeDocument/2006/relationships/slideLayout" Target="../slideLayouts/slideLayout2.xml"/><Relationship Id="rId2" Type="http://schemas.openxmlformats.org/officeDocument/2006/relationships/image" Target="../media/image27.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 Id="rId3" Type="http://schemas.openxmlformats.org/officeDocument/2006/relationships/image" Target="../media/image32.png"/></Relationships>
</file>

<file path=ppt/slides/_rels/slide45.xml.rels><?xml version="1.0" encoding="UTF-8" standalone="yes"?>
<Relationships xmlns="http://schemas.openxmlformats.org/package/2006/relationships"><Relationship Id="rId3" Type="http://schemas.openxmlformats.org/officeDocument/2006/relationships/image" Target="../media/image28.png"/><Relationship Id="rId4" Type="http://schemas.openxmlformats.org/officeDocument/2006/relationships/image" Target="../media/image29.png"/><Relationship Id="rId5" Type="http://schemas.openxmlformats.org/officeDocument/2006/relationships/image" Target="../media/image30.png"/><Relationship Id="rId6" Type="http://schemas.openxmlformats.org/officeDocument/2006/relationships/image" Target="../media/image31.png"/><Relationship Id="rId7" Type="http://schemas.openxmlformats.org/officeDocument/2006/relationships/image" Target="../media/image32.png"/><Relationship Id="rId1" Type="http://schemas.openxmlformats.org/officeDocument/2006/relationships/slideLayout" Target="../slideLayouts/slideLayout2.xml"/><Relationship Id="rId2" Type="http://schemas.openxmlformats.org/officeDocument/2006/relationships/image" Target="../media/image27.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wmf"/><Relationship Id="rId3" Type="http://schemas.openxmlformats.org/officeDocument/2006/relationships/image" Target="../media/image34.wmf"/></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jpe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jpe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png"/><Relationship Id="rId3" Type="http://schemas.openxmlformats.org/officeDocument/2006/relationships/image" Target="../media/image39.jpe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png"/><Relationship Id="rId3" Type="http://schemas.openxmlformats.org/officeDocument/2006/relationships/image" Target="../media/image39.jpe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0.jpe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1.jpeg"/><Relationship Id="rId3" Type="http://schemas.openxmlformats.org/officeDocument/2006/relationships/hyperlink" Target="http://vimeo.com/60381274" TargetMode="Externa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jpe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0"/>
            <a:ext cx="11129818"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2"/>
          <p:cNvSpPr txBox="1">
            <a:spLocks noChangeArrowheads="1"/>
          </p:cNvSpPr>
          <p:nvPr/>
        </p:nvSpPr>
        <p:spPr>
          <a:xfrm>
            <a:off x="990600" y="4800600"/>
            <a:ext cx="7391399" cy="1371601"/>
          </a:xfrm>
          <a:prstGeom prst="rect">
            <a:avLst/>
          </a:prstGeom>
          <a:solidFill>
            <a:schemeClr val="accent1">
              <a:lumMod val="20000"/>
              <a:lumOff val="80000"/>
              <a:alpha val="60000"/>
            </a:schemeClr>
          </a:solidFill>
          <a:ln w="38100" cap="flat" cmpd="sng" algn="ctr">
            <a:solidFill>
              <a:srgbClr val="0000FF"/>
            </a:solidFill>
            <a:prstDash val="solid"/>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smtClean="0">
                <a:solidFill>
                  <a:schemeClr val="tx1"/>
                </a:solidFill>
                <a:latin typeface="Century Gothic"/>
                <a:cs typeface="Century Gothic"/>
              </a:rPr>
              <a:t>Generative Models</a:t>
            </a:r>
            <a:endParaRPr lang="en-US" sz="4000" b="1" dirty="0">
              <a:solidFill>
                <a:schemeClr val="tx1"/>
              </a:solidFill>
              <a:latin typeface="Century Gothic"/>
              <a:cs typeface="Century Gothic"/>
            </a:endParaRPr>
          </a:p>
        </p:txBody>
      </p:sp>
    </p:spTree>
    <p:extLst>
      <p:ext uri="{BB962C8B-B14F-4D97-AF65-F5344CB8AC3E}">
        <p14:creationId xmlns:p14="http://schemas.microsoft.com/office/powerpoint/2010/main" val="1114482833"/>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5" descr="neo matrix the matrix screenshots sunglasses keanu reeves morpheus pills blue pill laurence fishburn Art HD Wallpap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366" y="-53407"/>
            <a:ext cx="9239839" cy="69298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5630064"/>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979055" y="236539"/>
            <a:ext cx="7391399" cy="754061"/>
          </a:xfrm>
          <a:prstGeom prst="rect">
            <a:avLst/>
          </a:prstGeom>
          <a:solidFill>
            <a:schemeClr val="accent1">
              <a:lumMod val="20000"/>
              <a:lumOff val="80000"/>
              <a:alpha val="60000"/>
            </a:schemeClr>
          </a:solidFill>
          <a:ln w="38100" cap="flat" cmpd="sng" algn="ctr">
            <a:solidFill>
              <a:srgbClr val="0000FF"/>
            </a:solidFill>
            <a:prstDash val="solid"/>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smtClean="0">
                <a:solidFill>
                  <a:schemeClr val="tx1"/>
                </a:solidFill>
                <a:latin typeface="Century Gothic"/>
                <a:cs typeface="Century Gothic"/>
              </a:rPr>
              <a:t>Announcements</a:t>
            </a:r>
            <a:endParaRPr lang="en-US" sz="4000" b="1" dirty="0">
              <a:solidFill>
                <a:schemeClr val="tx1"/>
              </a:solidFill>
              <a:latin typeface="Century Gothic"/>
              <a:cs typeface="Century Gothic"/>
            </a:endParaRPr>
          </a:p>
        </p:txBody>
      </p:sp>
      <p:sp>
        <p:nvSpPr>
          <p:cNvPr id="2" name="TextBox 1"/>
          <p:cNvSpPr txBox="1"/>
          <p:nvPr/>
        </p:nvSpPr>
        <p:spPr>
          <a:xfrm>
            <a:off x="1066800" y="1600200"/>
            <a:ext cx="6700424" cy="523220"/>
          </a:xfrm>
          <a:prstGeom prst="rect">
            <a:avLst/>
          </a:prstGeom>
          <a:noFill/>
        </p:spPr>
        <p:txBody>
          <a:bodyPr wrap="none" rtlCol="0">
            <a:spAutoFit/>
          </a:bodyPr>
          <a:lstStyle/>
          <a:p>
            <a:pPr marL="285750" indent="-285750">
              <a:buFont typeface="Arial" pitchFamily="34" charset="0"/>
              <a:buChar char="•"/>
            </a:pPr>
            <a:r>
              <a:rPr lang="en-US" sz="2800" dirty="0" smtClean="0"/>
              <a:t>Probability Review (Friday, 1:15 Gates B03)</a:t>
            </a:r>
          </a:p>
        </p:txBody>
      </p:sp>
      <p:sp>
        <p:nvSpPr>
          <p:cNvPr id="4" name="TextBox 3"/>
          <p:cNvSpPr txBox="1"/>
          <p:nvPr/>
        </p:nvSpPr>
        <p:spPr>
          <a:xfrm>
            <a:off x="1066799" y="2268031"/>
            <a:ext cx="2070247" cy="954107"/>
          </a:xfrm>
          <a:prstGeom prst="rect">
            <a:avLst/>
          </a:prstGeom>
          <a:noFill/>
        </p:spPr>
        <p:txBody>
          <a:bodyPr wrap="none" rtlCol="0">
            <a:spAutoFit/>
          </a:bodyPr>
          <a:lstStyle/>
          <a:p>
            <a:pPr marL="285750" indent="-285750">
              <a:buFont typeface="Arial" pitchFamily="34" charset="0"/>
              <a:buChar char="•"/>
            </a:pPr>
            <a:r>
              <a:rPr lang="en-US" sz="2800" dirty="0" smtClean="0"/>
              <a:t>Late days…</a:t>
            </a:r>
          </a:p>
          <a:p>
            <a:endParaRPr lang="en-US" sz="2800" dirty="0"/>
          </a:p>
        </p:txBody>
      </p:sp>
      <p:sp>
        <p:nvSpPr>
          <p:cNvPr id="7" name="TextBox 6"/>
          <p:cNvSpPr txBox="1"/>
          <p:nvPr/>
        </p:nvSpPr>
        <p:spPr>
          <a:xfrm>
            <a:off x="1066797" y="4038600"/>
            <a:ext cx="2064540" cy="523220"/>
          </a:xfrm>
          <a:prstGeom prst="rect">
            <a:avLst/>
          </a:prstGeom>
          <a:noFill/>
        </p:spPr>
        <p:txBody>
          <a:bodyPr wrap="none" rtlCol="0">
            <a:spAutoFit/>
          </a:bodyPr>
          <a:lstStyle/>
          <a:p>
            <a:pPr marL="285750" indent="-285750">
              <a:buFont typeface="Arial" pitchFamily="34" charset="0"/>
              <a:buChar char="•"/>
            </a:pPr>
            <a:r>
              <a:rPr lang="en-US" sz="2800" dirty="0" smtClean="0"/>
              <a:t>To be fair…</a:t>
            </a:r>
            <a:endParaRPr lang="en-US" sz="2800" dirty="0"/>
          </a:p>
        </p:txBody>
      </p:sp>
      <p:sp>
        <p:nvSpPr>
          <p:cNvPr id="8" name="TextBox 7"/>
          <p:cNvSpPr txBox="1"/>
          <p:nvPr/>
        </p:nvSpPr>
        <p:spPr>
          <a:xfrm>
            <a:off x="1066800" y="4837093"/>
            <a:ext cx="3358740" cy="954107"/>
          </a:xfrm>
          <a:prstGeom prst="rect">
            <a:avLst/>
          </a:prstGeom>
          <a:noFill/>
        </p:spPr>
        <p:txBody>
          <a:bodyPr wrap="none" rtlCol="0">
            <a:spAutoFit/>
          </a:bodyPr>
          <a:lstStyle/>
          <a:p>
            <a:pPr marL="285750" indent="-285750">
              <a:buFont typeface="Arial" pitchFamily="34" charset="0"/>
              <a:buChar char="•"/>
            </a:pPr>
            <a:r>
              <a:rPr lang="en-US" sz="2800" dirty="0" smtClean="0"/>
              <a:t>Start the p-set early</a:t>
            </a:r>
          </a:p>
          <a:p>
            <a:endParaRPr lang="en-US" sz="2800" dirty="0"/>
          </a:p>
        </p:txBody>
      </p:sp>
      <p:sp>
        <p:nvSpPr>
          <p:cNvPr id="5" name="Rectangle 4"/>
          <p:cNvSpPr/>
          <p:nvPr/>
        </p:nvSpPr>
        <p:spPr>
          <a:xfrm>
            <a:off x="3124200" y="4038600"/>
            <a:ext cx="2653740" cy="523220"/>
          </a:xfrm>
          <a:prstGeom prst="rect">
            <a:avLst/>
          </a:prstGeom>
        </p:spPr>
        <p:txBody>
          <a:bodyPr wrap="none">
            <a:spAutoFit/>
          </a:bodyPr>
          <a:lstStyle/>
          <a:p>
            <a:r>
              <a:rPr lang="en-US" sz="2800" dirty="0" smtClean="0"/>
              <a:t>double late days.</a:t>
            </a:r>
          </a:p>
        </p:txBody>
      </p:sp>
      <p:pic>
        <p:nvPicPr>
          <p:cNvPr id="58370" name="Picture 2" descr="C:\Users\Chris\Desktop\Picture4.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11915" y="2970212"/>
            <a:ext cx="4851400" cy="701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037554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837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8"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979055" y="236539"/>
            <a:ext cx="7391399" cy="754061"/>
          </a:xfrm>
          <a:prstGeom prst="rect">
            <a:avLst/>
          </a:prstGeom>
          <a:solidFill>
            <a:schemeClr val="accent1">
              <a:lumMod val="20000"/>
              <a:lumOff val="80000"/>
              <a:alpha val="60000"/>
            </a:schemeClr>
          </a:solidFill>
          <a:ln w="38100" cap="flat" cmpd="sng" algn="ctr">
            <a:solidFill>
              <a:srgbClr val="0000FF"/>
            </a:solidFill>
            <a:prstDash val="solid"/>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smtClean="0">
                <a:solidFill>
                  <a:schemeClr val="tx1"/>
                </a:solidFill>
                <a:latin typeface="Century Gothic"/>
                <a:cs typeface="Century Gothic"/>
              </a:rPr>
              <a:t>Where we are</a:t>
            </a:r>
            <a:endParaRPr lang="en-US" sz="4000" b="1" dirty="0">
              <a:solidFill>
                <a:schemeClr val="tx1"/>
              </a:solidFill>
              <a:latin typeface="Century Gothic"/>
              <a:cs typeface="Century Gothic"/>
            </a:endParaRPr>
          </a:p>
        </p:txBody>
      </p:sp>
      <p:pic>
        <p:nvPicPr>
          <p:cNvPr id="3074" name="Picture 2" descr="http://farm4.staticflickr.com/3116/2740217672_b23b30c1b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1371600"/>
            <a:ext cx="6539345" cy="49045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133727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833494" y="1600200"/>
            <a:ext cx="7284883" cy="4642811"/>
            <a:chOff x="0" y="0"/>
            <a:chExt cx="9144000" cy="6858000"/>
          </a:xfrm>
        </p:grpSpPr>
        <p:sp>
          <p:nvSpPr>
            <p:cNvPr id="7" name="Rounded Rectangle 6"/>
            <p:cNvSpPr/>
            <p:nvPr/>
          </p:nvSpPr>
          <p:spPr>
            <a:xfrm>
              <a:off x="5410200" y="0"/>
              <a:ext cx="3733800" cy="685800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5000" dirty="0" smtClean="0">
                  <a:latin typeface="Arial" pitchFamily="34" charset="0"/>
                  <a:cs typeface="Arial" pitchFamily="34" charset="0"/>
                </a:rPr>
                <a:t>Machine Learning</a:t>
              </a:r>
              <a:endParaRPr lang="en-US" sz="5000" dirty="0">
                <a:latin typeface="Arial" pitchFamily="34" charset="0"/>
                <a:cs typeface="Arial" pitchFamily="34" charset="0"/>
              </a:endParaRPr>
            </a:p>
          </p:txBody>
        </p:sp>
        <p:sp>
          <p:nvSpPr>
            <p:cNvPr id="6" name="Rounded Rectangle 5"/>
            <p:cNvSpPr/>
            <p:nvPr/>
          </p:nvSpPr>
          <p:spPr>
            <a:xfrm>
              <a:off x="0" y="3352800"/>
              <a:ext cx="5410200" cy="3505200"/>
            </a:xfrm>
            <a:prstGeom prst="roundRect">
              <a:avLst/>
            </a:prstGeom>
            <a:ln w="12700">
              <a:solidFill>
                <a:schemeClr val="accent1"/>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5000" dirty="0" smtClean="0">
                  <a:latin typeface="Arial" pitchFamily="34" charset="0"/>
                  <a:cs typeface="Arial" pitchFamily="34" charset="0"/>
                </a:rPr>
                <a:t>Variable Based</a:t>
              </a:r>
              <a:endParaRPr lang="en-US" sz="5000" dirty="0">
                <a:latin typeface="Arial" pitchFamily="34" charset="0"/>
                <a:cs typeface="Arial" pitchFamily="34" charset="0"/>
              </a:endParaRPr>
            </a:p>
          </p:txBody>
        </p:sp>
        <p:sp>
          <p:nvSpPr>
            <p:cNvPr id="3" name="Rounded Rectangle 2"/>
            <p:cNvSpPr/>
            <p:nvPr/>
          </p:nvSpPr>
          <p:spPr>
            <a:xfrm>
              <a:off x="0" y="0"/>
              <a:ext cx="5410200" cy="3352800"/>
            </a:xfrm>
            <a:prstGeom prst="roundRect">
              <a:avLst/>
            </a:prstGeom>
            <a:ln w="254000"/>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5000" dirty="0" smtClean="0">
                  <a:latin typeface="Arial" pitchFamily="34" charset="0"/>
                  <a:cs typeface="Arial" pitchFamily="34" charset="0"/>
                </a:rPr>
                <a:t>Search</a:t>
              </a:r>
              <a:endParaRPr lang="en-US" sz="5000" dirty="0">
                <a:latin typeface="Arial" pitchFamily="34" charset="0"/>
                <a:cs typeface="Arial" pitchFamily="34" charset="0"/>
              </a:endParaRPr>
            </a:p>
          </p:txBody>
        </p:sp>
      </p:grpSp>
      <p:sp>
        <p:nvSpPr>
          <p:cNvPr id="9" name="Rectangle 2"/>
          <p:cNvSpPr txBox="1">
            <a:spLocks noChangeArrowheads="1"/>
          </p:cNvSpPr>
          <p:nvPr/>
        </p:nvSpPr>
        <p:spPr>
          <a:xfrm>
            <a:off x="979055" y="236539"/>
            <a:ext cx="7391399" cy="754061"/>
          </a:xfrm>
          <a:prstGeom prst="rect">
            <a:avLst/>
          </a:prstGeom>
          <a:solidFill>
            <a:schemeClr val="accent1">
              <a:lumMod val="20000"/>
              <a:lumOff val="80000"/>
              <a:alpha val="60000"/>
            </a:schemeClr>
          </a:solidFill>
          <a:ln w="38100" cap="flat" cmpd="sng" algn="ctr">
            <a:solidFill>
              <a:srgbClr val="0000FF"/>
            </a:solidFill>
            <a:prstDash val="solid"/>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smtClean="0">
                <a:solidFill>
                  <a:schemeClr val="tx1"/>
                </a:solidFill>
                <a:latin typeface="Century Gothic"/>
                <a:cs typeface="Century Gothic"/>
              </a:rPr>
              <a:t>CS221</a:t>
            </a:r>
            <a:endParaRPr lang="en-US" sz="4000" b="1" dirty="0">
              <a:solidFill>
                <a:schemeClr val="tx1"/>
              </a:solidFill>
              <a:latin typeface="Century Gothic"/>
              <a:cs typeface="Century Gothic"/>
            </a:endParaRPr>
          </a:p>
        </p:txBody>
      </p:sp>
      <p:sp>
        <p:nvSpPr>
          <p:cNvPr id="2" name="AutoShape 2" descr="http://www.decodeunicode.org/de/u+2713/data/glyph/196x196/2713.gif"/>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5" descr="http://upload.wikimedia.org/wikipedia/en/thumb/f/fb/Yes_check.svg/600px-Yes_check.svg.pn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AutoShape 7" descr="http://upload.wikimedia.org/wikipedia/en/thumb/f/fb/Yes_check.svg/600px-Yes_check.svg.p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4118892513"/>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833494" y="1600200"/>
            <a:ext cx="7284883" cy="4642811"/>
            <a:chOff x="0" y="0"/>
            <a:chExt cx="9144000" cy="6858000"/>
          </a:xfrm>
        </p:grpSpPr>
        <p:sp>
          <p:nvSpPr>
            <p:cNvPr id="7" name="Rounded Rectangle 6"/>
            <p:cNvSpPr/>
            <p:nvPr/>
          </p:nvSpPr>
          <p:spPr>
            <a:xfrm>
              <a:off x="5410200" y="0"/>
              <a:ext cx="3733800" cy="685800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5000" dirty="0" smtClean="0">
                  <a:latin typeface="Arial" pitchFamily="34" charset="0"/>
                  <a:cs typeface="Arial" pitchFamily="34" charset="0"/>
                </a:rPr>
                <a:t>Machine Learning</a:t>
              </a:r>
              <a:endParaRPr lang="en-US" sz="5000" dirty="0">
                <a:latin typeface="Arial" pitchFamily="34" charset="0"/>
                <a:cs typeface="Arial" pitchFamily="34" charset="0"/>
              </a:endParaRPr>
            </a:p>
          </p:txBody>
        </p:sp>
        <p:sp>
          <p:nvSpPr>
            <p:cNvPr id="6" name="Rounded Rectangle 5"/>
            <p:cNvSpPr/>
            <p:nvPr/>
          </p:nvSpPr>
          <p:spPr>
            <a:xfrm>
              <a:off x="0" y="3352800"/>
              <a:ext cx="5410200" cy="3505200"/>
            </a:xfrm>
            <a:prstGeom prst="roundRect">
              <a:avLst/>
            </a:prstGeom>
            <a:ln w="12700">
              <a:solidFill>
                <a:schemeClr val="accent1"/>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5000" dirty="0" smtClean="0">
                  <a:latin typeface="Arial" pitchFamily="34" charset="0"/>
                  <a:cs typeface="Arial" pitchFamily="34" charset="0"/>
                </a:rPr>
                <a:t>Variable Based</a:t>
              </a:r>
              <a:endParaRPr lang="en-US" sz="5000" dirty="0">
                <a:latin typeface="Arial" pitchFamily="34" charset="0"/>
                <a:cs typeface="Arial" pitchFamily="34" charset="0"/>
              </a:endParaRPr>
            </a:p>
          </p:txBody>
        </p:sp>
        <p:sp>
          <p:nvSpPr>
            <p:cNvPr id="3" name="Rounded Rectangle 2"/>
            <p:cNvSpPr/>
            <p:nvPr/>
          </p:nvSpPr>
          <p:spPr>
            <a:xfrm>
              <a:off x="0" y="0"/>
              <a:ext cx="5410200" cy="3352800"/>
            </a:xfrm>
            <a:prstGeom prst="roundRect">
              <a:avLst/>
            </a:prstGeom>
            <a:ln w="254000"/>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5000" dirty="0" smtClean="0">
                  <a:latin typeface="Arial" pitchFamily="34" charset="0"/>
                  <a:cs typeface="Arial" pitchFamily="34" charset="0"/>
                </a:rPr>
                <a:t>Search</a:t>
              </a:r>
              <a:endParaRPr lang="en-US" sz="5000" dirty="0">
                <a:latin typeface="Arial" pitchFamily="34" charset="0"/>
                <a:cs typeface="Arial" pitchFamily="34" charset="0"/>
              </a:endParaRPr>
            </a:p>
          </p:txBody>
        </p:sp>
      </p:grpSp>
      <p:sp>
        <p:nvSpPr>
          <p:cNvPr id="9" name="Rectangle 2"/>
          <p:cNvSpPr txBox="1">
            <a:spLocks noChangeArrowheads="1"/>
          </p:cNvSpPr>
          <p:nvPr/>
        </p:nvSpPr>
        <p:spPr>
          <a:xfrm>
            <a:off x="979055" y="236539"/>
            <a:ext cx="7391399" cy="754061"/>
          </a:xfrm>
          <a:prstGeom prst="rect">
            <a:avLst/>
          </a:prstGeom>
          <a:solidFill>
            <a:schemeClr val="accent1">
              <a:lumMod val="20000"/>
              <a:lumOff val="80000"/>
              <a:alpha val="60000"/>
            </a:schemeClr>
          </a:solidFill>
          <a:ln w="38100" cap="flat" cmpd="sng" algn="ctr">
            <a:solidFill>
              <a:srgbClr val="0000FF"/>
            </a:solidFill>
            <a:prstDash val="solid"/>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smtClean="0">
                <a:solidFill>
                  <a:schemeClr val="tx1"/>
                </a:solidFill>
                <a:latin typeface="Century Gothic"/>
                <a:cs typeface="Century Gothic"/>
              </a:rPr>
              <a:t>CS221</a:t>
            </a:r>
            <a:endParaRPr lang="en-US" sz="4000" b="1" dirty="0">
              <a:solidFill>
                <a:schemeClr val="tx1"/>
              </a:solidFill>
              <a:latin typeface="Century Gothic"/>
              <a:cs typeface="Century Gothic"/>
            </a:endParaRPr>
          </a:p>
        </p:txBody>
      </p:sp>
      <p:sp>
        <p:nvSpPr>
          <p:cNvPr id="2" name="AutoShape 2" descr="http://www.decodeunicode.org/de/u+2713/data/glyph/196x196/2713.gif"/>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5" descr="http://upload.wikimedia.org/wikipedia/en/thumb/f/fb/Yes_check.svg/600px-Yes_check.svg.pn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AutoShape 7" descr="http://upload.wikimedia.org/wikipedia/en/thumb/f/fb/Yes_check.svg/600px-Yes_check.svg.p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080" name="Picture 8"/>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2000" b="98667" l="1167" r="98667"/>
                    </a14:imgEffect>
                  </a14:imgLayer>
                </a14:imgProps>
              </a:ext>
              <a:ext uri="{28A0092B-C50C-407E-A947-70E740481C1C}">
                <a14:useLocalDpi xmlns:a14="http://schemas.microsoft.com/office/drawing/2010/main" val="0"/>
              </a:ext>
            </a:extLst>
          </a:blip>
          <a:srcRect/>
          <a:stretch>
            <a:fillRect/>
          </a:stretch>
        </p:blipFill>
        <p:spPr bwMode="auto">
          <a:xfrm>
            <a:off x="4038600" y="2209800"/>
            <a:ext cx="800100" cy="800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08258161"/>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833494" y="1600200"/>
            <a:ext cx="7284883" cy="4642811"/>
            <a:chOff x="0" y="0"/>
            <a:chExt cx="9144000" cy="6858000"/>
          </a:xfrm>
        </p:grpSpPr>
        <p:sp>
          <p:nvSpPr>
            <p:cNvPr id="7" name="Rounded Rectangle 6"/>
            <p:cNvSpPr/>
            <p:nvPr/>
          </p:nvSpPr>
          <p:spPr>
            <a:xfrm>
              <a:off x="5410200" y="0"/>
              <a:ext cx="3733800" cy="685800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5000" dirty="0" smtClean="0">
                  <a:latin typeface="Arial" pitchFamily="34" charset="0"/>
                  <a:cs typeface="Arial" pitchFamily="34" charset="0"/>
                </a:rPr>
                <a:t>Machine Learning</a:t>
              </a:r>
              <a:endParaRPr lang="en-US" sz="5000" dirty="0">
                <a:latin typeface="Arial" pitchFamily="34" charset="0"/>
                <a:cs typeface="Arial" pitchFamily="34" charset="0"/>
              </a:endParaRPr>
            </a:p>
          </p:txBody>
        </p:sp>
        <p:sp>
          <p:nvSpPr>
            <p:cNvPr id="3" name="Rounded Rectangle 2"/>
            <p:cNvSpPr/>
            <p:nvPr/>
          </p:nvSpPr>
          <p:spPr>
            <a:xfrm>
              <a:off x="0" y="0"/>
              <a:ext cx="5410200" cy="33528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5000" dirty="0" smtClean="0">
                  <a:latin typeface="Arial" pitchFamily="34" charset="0"/>
                  <a:cs typeface="Arial" pitchFamily="34" charset="0"/>
                </a:rPr>
                <a:t>Search</a:t>
              </a:r>
              <a:endParaRPr lang="en-US" sz="5000" dirty="0">
                <a:latin typeface="Arial" pitchFamily="34" charset="0"/>
                <a:cs typeface="Arial" pitchFamily="34" charset="0"/>
              </a:endParaRPr>
            </a:p>
          </p:txBody>
        </p:sp>
        <p:sp>
          <p:nvSpPr>
            <p:cNvPr id="6" name="Rounded Rectangle 5"/>
            <p:cNvSpPr/>
            <p:nvPr/>
          </p:nvSpPr>
          <p:spPr>
            <a:xfrm>
              <a:off x="0" y="3352800"/>
              <a:ext cx="5410200" cy="3505200"/>
            </a:xfrm>
            <a:prstGeom prst="roundRect">
              <a:avLst/>
            </a:prstGeom>
            <a:ln w="254000">
              <a:solidFill>
                <a:schemeClr val="accent1"/>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5000" dirty="0" smtClean="0">
                  <a:latin typeface="Arial" pitchFamily="34" charset="0"/>
                  <a:cs typeface="Arial" pitchFamily="34" charset="0"/>
                </a:rPr>
                <a:t>Variable Based</a:t>
              </a:r>
              <a:endParaRPr lang="en-US" sz="5000" dirty="0">
                <a:latin typeface="Arial" pitchFamily="34" charset="0"/>
                <a:cs typeface="Arial" pitchFamily="34" charset="0"/>
              </a:endParaRPr>
            </a:p>
          </p:txBody>
        </p:sp>
      </p:grpSp>
      <p:sp>
        <p:nvSpPr>
          <p:cNvPr id="9" name="Rectangle 2"/>
          <p:cNvSpPr txBox="1">
            <a:spLocks noChangeArrowheads="1"/>
          </p:cNvSpPr>
          <p:nvPr/>
        </p:nvSpPr>
        <p:spPr>
          <a:xfrm>
            <a:off x="979055" y="236539"/>
            <a:ext cx="7391399" cy="754061"/>
          </a:xfrm>
          <a:prstGeom prst="rect">
            <a:avLst/>
          </a:prstGeom>
          <a:solidFill>
            <a:schemeClr val="accent1">
              <a:lumMod val="20000"/>
              <a:lumOff val="80000"/>
              <a:alpha val="60000"/>
            </a:schemeClr>
          </a:solidFill>
          <a:ln w="38100" cap="flat" cmpd="sng" algn="ctr">
            <a:solidFill>
              <a:srgbClr val="0000FF"/>
            </a:solidFill>
            <a:prstDash val="solid"/>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smtClean="0">
                <a:solidFill>
                  <a:schemeClr val="tx1"/>
                </a:solidFill>
                <a:latin typeface="Century Gothic"/>
                <a:cs typeface="Century Gothic"/>
              </a:rPr>
              <a:t>CS221</a:t>
            </a:r>
            <a:endParaRPr lang="en-US" sz="4000" b="1" dirty="0">
              <a:solidFill>
                <a:schemeClr val="tx1"/>
              </a:solidFill>
              <a:latin typeface="Century Gothic"/>
              <a:cs typeface="Century Gothic"/>
            </a:endParaRPr>
          </a:p>
        </p:txBody>
      </p:sp>
      <p:sp>
        <p:nvSpPr>
          <p:cNvPr id="2" name="AutoShape 2" descr="http://www.decodeunicode.org/de/u+2713/data/glyph/196x196/2713.gif"/>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5" descr="http://upload.wikimedia.org/wikipedia/en/thumb/f/fb/Yes_check.svg/600px-Yes_check.svg.pn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AutoShape 7" descr="http://upload.wikimedia.org/wikipedia/en/thumb/f/fb/Yes_check.svg/600px-Yes_check.svg.p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080" name="Picture 8"/>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2000" b="98667" l="1167" r="98667"/>
                    </a14:imgEffect>
                  </a14:imgLayer>
                </a14:imgProps>
              </a:ext>
              <a:ext uri="{28A0092B-C50C-407E-A947-70E740481C1C}">
                <a14:useLocalDpi xmlns:a14="http://schemas.microsoft.com/office/drawing/2010/main" val="0"/>
              </a:ext>
            </a:extLst>
          </a:blip>
          <a:srcRect/>
          <a:stretch>
            <a:fillRect/>
          </a:stretch>
        </p:blipFill>
        <p:spPr bwMode="auto">
          <a:xfrm>
            <a:off x="4038600" y="2209800"/>
            <a:ext cx="800100" cy="800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45127377"/>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4"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b="22576"/>
          <a:stretch/>
        </p:blipFill>
        <p:spPr bwMode="auto">
          <a:xfrm>
            <a:off x="1600200" y="685800"/>
            <a:ext cx="5486400" cy="5663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ounded Rectangle 3"/>
          <p:cNvSpPr/>
          <p:nvPr/>
        </p:nvSpPr>
        <p:spPr>
          <a:xfrm>
            <a:off x="1911927" y="1752600"/>
            <a:ext cx="2133600" cy="1600200"/>
          </a:xfrm>
          <a:prstGeom prst="roundRect">
            <a:avLst/>
          </a:prstGeom>
          <a:solidFill>
            <a:schemeClr val="accent1">
              <a:alpha val="11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59567476"/>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4"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b="22576"/>
          <a:stretch/>
        </p:blipFill>
        <p:spPr bwMode="auto">
          <a:xfrm>
            <a:off x="1600200" y="685800"/>
            <a:ext cx="5486400" cy="5663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ounded Rectangle 3"/>
          <p:cNvSpPr/>
          <p:nvPr/>
        </p:nvSpPr>
        <p:spPr>
          <a:xfrm>
            <a:off x="4495800" y="1737591"/>
            <a:ext cx="2133600" cy="1600200"/>
          </a:xfrm>
          <a:prstGeom prst="roundRect">
            <a:avLst/>
          </a:prstGeom>
          <a:solidFill>
            <a:schemeClr val="accent1">
              <a:alpha val="11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791947504"/>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1143000"/>
            <a:ext cx="3505200" cy="5265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2"/>
          <p:cNvSpPr txBox="1">
            <a:spLocks noChangeArrowheads="1"/>
          </p:cNvSpPr>
          <p:nvPr/>
        </p:nvSpPr>
        <p:spPr>
          <a:xfrm>
            <a:off x="979055" y="236539"/>
            <a:ext cx="7391399" cy="754061"/>
          </a:xfrm>
          <a:prstGeom prst="rect">
            <a:avLst/>
          </a:prstGeom>
          <a:solidFill>
            <a:schemeClr val="accent1">
              <a:lumMod val="20000"/>
              <a:lumOff val="80000"/>
              <a:alpha val="60000"/>
            </a:schemeClr>
          </a:solidFill>
          <a:ln w="38100" cap="flat" cmpd="sng" algn="ctr">
            <a:solidFill>
              <a:srgbClr val="0000FF"/>
            </a:solidFill>
            <a:prstDash val="solid"/>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smtClean="0">
                <a:solidFill>
                  <a:schemeClr val="tx1"/>
                </a:solidFill>
                <a:latin typeface="Century Gothic"/>
                <a:cs typeface="Century Gothic"/>
              </a:rPr>
              <a:t>Where We Left </a:t>
            </a:r>
            <a:r>
              <a:rPr lang="en-US" sz="4000" b="1" dirty="0">
                <a:solidFill>
                  <a:schemeClr val="tx1"/>
                </a:solidFill>
                <a:latin typeface="Century Gothic"/>
                <a:cs typeface="Century Gothic"/>
              </a:rPr>
              <a:t>O</a:t>
            </a:r>
            <a:r>
              <a:rPr lang="en-US" sz="4000" b="1" dirty="0" smtClean="0">
                <a:solidFill>
                  <a:schemeClr val="tx1"/>
                </a:solidFill>
                <a:latin typeface="Century Gothic"/>
                <a:cs typeface="Century Gothic"/>
              </a:rPr>
              <a:t>ff</a:t>
            </a:r>
            <a:endParaRPr lang="en-US" sz="4000" b="1" dirty="0">
              <a:solidFill>
                <a:schemeClr val="tx1"/>
              </a:solidFill>
              <a:latin typeface="Century Gothic"/>
              <a:cs typeface="Century Gothic"/>
            </a:endParaRPr>
          </a:p>
        </p:txBody>
      </p:sp>
    </p:spTree>
    <p:extLst>
      <p:ext uri="{BB962C8B-B14F-4D97-AF65-F5344CB8AC3E}">
        <p14:creationId xmlns:p14="http://schemas.microsoft.com/office/powerpoint/2010/main" val="2119463419"/>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979055" y="236539"/>
            <a:ext cx="7391399" cy="754061"/>
          </a:xfrm>
          <a:prstGeom prst="rect">
            <a:avLst/>
          </a:prstGeom>
          <a:solidFill>
            <a:schemeClr val="accent1">
              <a:lumMod val="20000"/>
              <a:lumOff val="80000"/>
              <a:alpha val="60000"/>
            </a:schemeClr>
          </a:solidFill>
          <a:ln w="38100" cap="flat" cmpd="sng" algn="ctr">
            <a:solidFill>
              <a:srgbClr val="0000FF"/>
            </a:solidFill>
            <a:prstDash val="solid"/>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smtClean="0">
                <a:solidFill>
                  <a:schemeClr val="tx1"/>
                </a:solidFill>
                <a:latin typeface="Century Gothic"/>
                <a:cs typeface="Century Gothic"/>
              </a:rPr>
              <a:t>Where We Left </a:t>
            </a:r>
            <a:r>
              <a:rPr lang="en-US" sz="4000" b="1" dirty="0">
                <a:solidFill>
                  <a:schemeClr val="tx1"/>
                </a:solidFill>
                <a:latin typeface="Century Gothic"/>
                <a:cs typeface="Century Gothic"/>
              </a:rPr>
              <a:t>O</a:t>
            </a:r>
            <a:r>
              <a:rPr lang="en-US" sz="4000" b="1" dirty="0" smtClean="0">
                <a:solidFill>
                  <a:schemeClr val="tx1"/>
                </a:solidFill>
                <a:latin typeface="Century Gothic"/>
                <a:cs typeface="Century Gothic"/>
              </a:rPr>
              <a:t>ff</a:t>
            </a:r>
            <a:endParaRPr lang="en-US" sz="4000" b="1" dirty="0">
              <a:solidFill>
                <a:schemeClr val="tx1"/>
              </a:solidFill>
              <a:latin typeface="Century Gothic"/>
              <a:cs typeface="Century Gothic"/>
            </a:endParaRPr>
          </a:p>
        </p:txBody>
      </p:sp>
      <p:graphicFrame>
        <p:nvGraphicFramePr>
          <p:cNvPr id="2" name="Table 1"/>
          <p:cNvGraphicFramePr>
            <a:graphicFrameLocks noGrp="1"/>
          </p:cNvGraphicFramePr>
          <p:nvPr>
            <p:extLst>
              <p:ext uri="{D42A27DB-BD31-4B8C-83A1-F6EECF244321}">
                <p14:modId xmlns:p14="http://schemas.microsoft.com/office/powerpoint/2010/main" val="4068918433"/>
              </p:ext>
            </p:extLst>
          </p:nvPr>
        </p:nvGraphicFramePr>
        <p:xfrm>
          <a:off x="979055" y="2616196"/>
          <a:ext cx="7174345" cy="1803404"/>
        </p:xfrm>
        <a:graphic>
          <a:graphicData uri="http://schemas.openxmlformats.org/drawingml/2006/table">
            <a:tbl>
              <a:tblPr firstRow="1" bandRow="1">
                <a:tableStyleId>{00A15C55-8517-42AA-B614-E9B94910E393}</a:tableStyleId>
              </a:tblPr>
              <a:tblGrid>
                <a:gridCol w="1434869"/>
                <a:gridCol w="1434869"/>
                <a:gridCol w="1434869"/>
                <a:gridCol w="1434869"/>
                <a:gridCol w="1434869"/>
              </a:tblGrid>
              <a:tr h="450851">
                <a:tc>
                  <a:txBody>
                    <a:bodyPr/>
                    <a:lstStyle/>
                    <a:p>
                      <a:pPr algn="ctr"/>
                      <a:endParaRPr lang="en-US" dirty="0"/>
                    </a:p>
                  </a:txBody>
                  <a:tcPr/>
                </a:tc>
                <a:tc gridSpan="2">
                  <a:txBody>
                    <a:bodyPr/>
                    <a:lstStyle/>
                    <a:p>
                      <a:pPr algn="ctr"/>
                      <a:r>
                        <a:rPr lang="en-US" dirty="0" smtClean="0"/>
                        <a:t>Loopy</a:t>
                      </a:r>
                      <a:endParaRPr lang="en-US" dirty="0"/>
                    </a:p>
                  </a:txBody>
                  <a:tcPr/>
                </a:tc>
                <a:tc hMerge="1">
                  <a:txBody>
                    <a:bodyPr/>
                    <a:lstStyle/>
                    <a:p>
                      <a:endParaRPr lang="en-US" dirty="0"/>
                    </a:p>
                  </a:txBody>
                  <a:tcPr/>
                </a:tc>
                <a:tc gridSpan="2">
                  <a:txBody>
                    <a:bodyPr/>
                    <a:lstStyle/>
                    <a:p>
                      <a:pPr algn="ctr"/>
                      <a:r>
                        <a:rPr lang="en-US" dirty="0" smtClean="0"/>
                        <a:t>Not</a:t>
                      </a:r>
                      <a:r>
                        <a:rPr lang="en-US" baseline="0" dirty="0" smtClean="0"/>
                        <a:t> loopy</a:t>
                      </a:r>
                      <a:endParaRPr lang="en-US" dirty="0"/>
                    </a:p>
                  </a:txBody>
                  <a:tcPr/>
                </a:tc>
                <a:tc hMerge="1">
                  <a:txBody>
                    <a:bodyPr/>
                    <a:lstStyle/>
                    <a:p>
                      <a:endParaRPr lang="en-US" dirty="0"/>
                    </a:p>
                  </a:txBody>
                  <a:tcPr/>
                </a:tc>
              </a:tr>
              <a:tr h="450851">
                <a:tc>
                  <a:txBody>
                    <a:bodyPr/>
                    <a:lstStyle/>
                    <a:p>
                      <a:pPr algn="ctr"/>
                      <a:endParaRPr lang="en-US" dirty="0"/>
                    </a:p>
                  </a:txBody>
                  <a:tcPr/>
                </a:tc>
                <a:tc>
                  <a:txBody>
                    <a:bodyPr/>
                    <a:lstStyle/>
                    <a:p>
                      <a:pPr algn="ctr"/>
                      <a:r>
                        <a:rPr lang="en-US" dirty="0" smtClean="0"/>
                        <a:t>Purple</a:t>
                      </a:r>
                      <a:endParaRPr lang="en-US" dirty="0"/>
                    </a:p>
                  </a:txBody>
                  <a:tcPr/>
                </a:tc>
                <a:tc>
                  <a:txBody>
                    <a:bodyPr/>
                    <a:lstStyle/>
                    <a:p>
                      <a:pPr algn="ctr"/>
                      <a:r>
                        <a:rPr lang="en-US" dirty="0" smtClean="0"/>
                        <a:t>Not Purple</a:t>
                      </a:r>
                      <a:endParaRPr lang="en-US" dirty="0"/>
                    </a:p>
                  </a:txBody>
                  <a:tcPr/>
                </a:tc>
                <a:tc>
                  <a:txBody>
                    <a:bodyPr/>
                    <a:lstStyle/>
                    <a:p>
                      <a:pPr algn="ctr"/>
                      <a:r>
                        <a:rPr lang="en-US" dirty="0" smtClean="0"/>
                        <a:t>Purple</a:t>
                      </a:r>
                      <a:endParaRPr lang="en-US" dirty="0"/>
                    </a:p>
                  </a:txBody>
                  <a:tcPr/>
                </a:tc>
                <a:tc>
                  <a:txBody>
                    <a:bodyPr/>
                    <a:lstStyle/>
                    <a:p>
                      <a:pPr algn="ctr"/>
                      <a:r>
                        <a:rPr lang="en-US" dirty="0" smtClean="0"/>
                        <a:t>Not Purple</a:t>
                      </a:r>
                      <a:endParaRPr lang="en-US" dirty="0"/>
                    </a:p>
                  </a:txBody>
                  <a:tcPr/>
                </a:tc>
              </a:tr>
              <a:tr h="450851">
                <a:tc>
                  <a:txBody>
                    <a:bodyPr/>
                    <a:lstStyle/>
                    <a:p>
                      <a:pPr algn="ctr"/>
                      <a:r>
                        <a:rPr lang="en-US" dirty="0" smtClean="0"/>
                        <a:t>Drugged</a:t>
                      </a:r>
                      <a:endParaRPr lang="en-US" dirty="0"/>
                    </a:p>
                  </a:txBody>
                  <a:tcPr/>
                </a:tc>
                <a:tc>
                  <a:txBody>
                    <a:bodyPr/>
                    <a:lstStyle/>
                    <a:p>
                      <a:pPr algn="ctr"/>
                      <a:r>
                        <a:rPr lang="en-US" dirty="0" smtClean="0"/>
                        <a:t>0.108</a:t>
                      </a:r>
                      <a:endParaRPr lang="en-US" dirty="0"/>
                    </a:p>
                  </a:txBody>
                  <a:tcPr/>
                </a:tc>
                <a:tc>
                  <a:txBody>
                    <a:bodyPr/>
                    <a:lstStyle/>
                    <a:p>
                      <a:pPr algn="ctr"/>
                      <a:r>
                        <a:rPr lang="en-US" dirty="0" smtClean="0"/>
                        <a:t>0.012</a:t>
                      </a:r>
                      <a:endParaRPr lang="en-US" dirty="0"/>
                    </a:p>
                  </a:txBody>
                  <a:tcPr/>
                </a:tc>
                <a:tc>
                  <a:txBody>
                    <a:bodyPr/>
                    <a:lstStyle/>
                    <a:p>
                      <a:pPr algn="ctr"/>
                      <a:r>
                        <a:rPr lang="en-US" dirty="0" smtClean="0"/>
                        <a:t>0.072</a:t>
                      </a:r>
                      <a:endParaRPr lang="en-US" dirty="0"/>
                    </a:p>
                  </a:txBody>
                  <a:tcPr/>
                </a:tc>
                <a:tc>
                  <a:txBody>
                    <a:bodyPr/>
                    <a:lstStyle/>
                    <a:p>
                      <a:pPr algn="ctr"/>
                      <a:r>
                        <a:rPr lang="en-US" dirty="0" smtClean="0"/>
                        <a:t>0.008</a:t>
                      </a:r>
                      <a:endParaRPr lang="en-US" dirty="0"/>
                    </a:p>
                  </a:txBody>
                  <a:tcPr/>
                </a:tc>
              </a:tr>
              <a:tr h="450851">
                <a:tc>
                  <a:txBody>
                    <a:bodyPr/>
                    <a:lstStyle/>
                    <a:p>
                      <a:pPr algn="ctr"/>
                      <a:r>
                        <a:rPr lang="en-US" dirty="0" smtClean="0"/>
                        <a:t>Not Drugged</a:t>
                      </a:r>
                      <a:endParaRPr lang="en-US" dirty="0"/>
                    </a:p>
                  </a:txBody>
                  <a:tcPr/>
                </a:tc>
                <a:tc>
                  <a:txBody>
                    <a:bodyPr/>
                    <a:lstStyle/>
                    <a:p>
                      <a:pPr algn="ctr"/>
                      <a:r>
                        <a:rPr lang="en-US" dirty="0" smtClean="0"/>
                        <a:t>0.016</a:t>
                      </a:r>
                      <a:endParaRPr lang="en-US" dirty="0"/>
                    </a:p>
                  </a:txBody>
                  <a:tcPr/>
                </a:tc>
                <a:tc>
                  <a:txBody>
                    <a:bodyPr/>
                    <a:lstStyle/>
                    <a:p>
                      <a:pPr algn="ctr"/>
                      <a:r>
                        <a:rPr lang="en-US" dirty="0" smtClean="0"/>
                        <a:t>0.064</a:t>
                      </a:r>
                      <a:endParaRPr lang="en-US" dirty="0"/>
                    </a:p>
                  </a:txBody>
                  <a:tcPr/>
                </a:tc>
                <a:tc>
                  <a:txBody>
                    <a:bodyPr/>
                    <a:lstStyle/>
                    <a:p>
                      <a:pPr algn="ctr"/>
                      <a:r>
                        <a:rPr lang="en-US" dirty="0" smtClean="0"/>
                        <a:t>0.144</a:t>
                      </a:r>
                      <a:endParaRPr lang="en-US" dirty="0"/>
                    </a:p>
                  </a:txBody>
                  <a:tcPr/>
                </a:tc>
                <a:tc>
                  <a:txBody>
                    <a:bodyPr/>
                    <a:lstStyle/>
                    <a:p>
                      <a:pPr algn="ctr"/>
                      <a:r>
                        <a:rPr lang="en-US" dirty="0" smtClean="0"/>
                        <a:t>0.576</a:t>
                      </a:r>
                      <a:endParaRPr lang="en-US" dirty="0"/>
                    </a:p>
                  </a:txBody>
                  <a:tcPr/>
                </a:tc>
              </a:tr>
            </a:tbl>
          </a:graphicData>
        </a:graphic>
      </p:graphicFrame>
    </p:spTree>
    <p:extLst>
      <p:ext uri="{BB962C8B-B14F-4D97-AF65-F5344CB8AC3E}">
        <p14:creationId xmlns:p14="http://schemas.microsoft.com/office/powerpoint/2010/main" val="3648395774"/>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979055" y="236539"/>
            <a:ext cx="7391399" cy="754061"/>
          </a:xfrm>
          <a:prstGeom prst="rect">
            <a:avLst/>
          </a:prstGeom>
          <a:solidFill>
            <a:schemeClr val="accent1">
              <a:lumMod val="20000"/>
              <a:lumOff val="80000"/>
              <a:alpha val="60000"/>
            </a:schemeClr>
          </a:solidFill>
          <a:ln w="38100" cap="flat" cmpd="sng" algn="ctr">
            <a:solidFill>
              <a:srgbClr val="0000FF"/>
            </a:solidFill>
            <a:prstDash val="solid"/>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smtClean="0">
                <a:solidFill>
                  <a:schemeClr val="tx1"/>
                </a:solidFill>
                <a:latin typeface="Century Gothic"/>
                <a:cs typeface="Century Gothic"/>
              </a:rPr>
              <a:t>Key Idea</a:t>
            </a:r>
            <a:endParaRPr lang="en-US" sz="4000" b="1" dirty="0">
              <a:solidFill>
                <a:schemeClr val="tx1"/>
              </a:solidFill>
              <a:latin typeface="Century Gothic"/>
              <a:cs typeface="Century Gothic"/>
            </a:endParaRPr>
          </a:p>
        </p:txBody>
      </p:sp>
      <p:sp>
        <p:nvSpPr>
          <p:cNvPr id="2" name="TextBox 1"/>
          <p:cNvSpPr txBox="1"/>
          <p:nvPr/>
        </p:nvSpPr>
        <p:spPr>
          <a:xfrm>
            <a:off x="1651000" y="1447800"/>
            <a:ext cx="5855854" cy="923330"/>
          </a:xfrm>
          <a:prstGeom prst="rect">
            <a:avLst/>
          </a:prstGeom>
          <a:noFill/>
        </p:spPr>
        <p:txBody>
          <a:bodyPr wrap="square" rtlCol="0">
            <a:spAutoFit/>
          </a:bodyPr>
          <a:lstStyle/>
          <a:p>
            <a:r>
              <a:rPr lang="en-US" dirty="0" smtClean="0"/>
              <a:t>If we have a joint distribution over all variables, then given evidence (which could be multiple variables) </a:t>
            </a:r>
            <a:r>
              <a:rPr lang="en-US" i="1" dirty="0" smtClean="0"/>
              <a:t>E = </a:t>
            </a:r>
            <a:r>
              <a:rPr lang="en-US" b="1" i="1" dirty="0" smtClean="0"/>
              <a:t>e</a:t>
            </a:r>
            <a:r>
              <a:rPr lang="en-US" dirty="0" smtClean="0"/>
              <a:t>, we can find the probability of any query variable X</a:t>
            </a:r>
            <a:r>
              <a:rPr lang="en-US" i="1" dirty="0" smtClean="0"/>
              <a:t> = </a:t>
            </a:r>
            <a:r>
              <a:rPr lang="en-US" b="1" i="1" dirty="0"/>
              <a:t>x</a:t>
            </a:r>
            <a:r>
              <a:rPr lang="en-US" dirty="0" smtClean="0"/>
              <a:t>.</a:t>
            </a:r>
            <a:endParaRPr lang="en-US" i="1" dirty="0"/>
          </a:p>
        </p:txBody>
      </p:sp>
      <p:pic>
        <p:nvPicPr>
          <p:cNvPr id="19" name="Picture 2" descr="http://www.enlightenedbeings.com/pix/enlightened-chakra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4200" y="2667000"/>
            <a:ext cx="2486232" cy="31077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9938836"/>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943600" y="5487608"/>
            <a:ext cx="2133600" cy="64633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smtClean="0"/>
              <a:t>These are values in our table!</a:t>
            </a:r>
            <a:endParaRPr lang="en-US" dirty="0"/>
          </a:p>
        </p:txBody>
      </p:sp>
      <p:cxnSp>
        <p:nvCxnSpPr>
          <p:cNvPr id="8" name="Straight Arrow Connector 7"/>
          <p:cNvCxnSpPr/>
          <p:nvPr/>
        </p:nvCxnSpPr>
        <p:spPr>
          <a:xfrm flipH="1" flipV="1">
            <a:off x="5486400" y="4343400"/>
            <a:ext cx="838200" cy="9906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9" name="Straight Arrow Connector 8"/>
          <p:cNvCxnSpPr/>
          <p:nvPr/>
        </p:nvCxnSpPr>
        <p:spPr>
          <a:xfrm flipH="1" flipV="1">
            <a:off x="5181600" y="5334000"/>
            <a:ext cx="609600" cy="185874"/>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0" name="TextBox 9"/>
          <p:cNvSpPr txBox="1"/>
          <p:nvPr/>
        </p:nvSpPr>
        <p:spPr>
          <a:xfrm>
            <a:off x="6781800" y="3581400"/>
            <a:ext cx="2057400" cy="64633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smtClean="0"/>
              <a:t>Y is all variables that aren’t in X or E</a:t>
            </a:r>
          </a:p>
        </p:txBody>
      </p:sp>
      <p:sp>
        <p:nvSpPr>
          <p:cNvPr id="11" name="TextBox 10"/>
          <p:cNvSpPr txBox="1"/>
          <p:nvPr/>
        </p:nvSpPr>
        <p:spPr>
          <a:xfrm>
            <a:off x="2286000" y="5810773"/>
            <a:ext cx="2057400" cy="64633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smtClean="0"/>
              <a:t>Y is all variables that aren’t in E</a:t>
            </a:r>
          </a:p>
        </p:txBody>
      </p:sp>
      <p:sp>
        <p:nvSpPr>
          <p:cNvPr id="13" name="Rectangle 2"/>
          <p:cNvSpPr txBox="1">
            <a:spLocks noChangeArrowheads="1"/>
          </p:cNvSpPr>
          <p:nvPr/>
        </p:nvSpPr>
        <p:spPr>
          <a:xfrm>
            <a:off x="979055" y="236539"/>
            <a:ext cx="7391399" cy="754061"/>
          </a:xfrm>
          <a:prstGeom prst="rect">
            <a:avLst/>
          </a:prstGeom>
          <a:solidFill>
            <a:schemeClr val="accent1">
              <a:lumMod val="20000"/>
              <a:lumOff val="80000"/>
              <a:alpha val="60000"/>
            </a:schemeClr>
          </a:solidFill>
          <a:ln w="38100" cap="flat" cmpd="sng" algn="ctr">
            <a:solidFill>
              <a:srgbClr val="0000FF"/>
            </a:solidFill>
            <a:prstDash val="solid"/>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smtClean="0">
                <a:solidFill>
                  <a:schemeClr val="tx1"/>
                </a:solidFill>
                <a:latin typeface="Century Gothic"/>
                <a:cs typeface="Century Gothic"/>
              </a:rPr>
              <a:t>Key Idea</a:t>
            </a:r>
            <a:endParaRPr lang="en-US" sz="4000" b="1" dirty="0">
              <a:solidFill>
                <a:schemeClr val="tx1"/>
              </a:solidFill>
              <a:latin typeface="Century Gothic"/>
              <a:cs typeface="Century Gothic"/>
            </a:endParaRPr>
          </a:p>
        </p:txBody>
      </p:sp>
      <p:sp>
        <p:nvSpPr>
          <p:cNvPr id="14" name="TextBox 13"/>
          <p:cNvSpPr txBox="1"/>
          <p:nvPr/>
        </p:nvSpPr>
        <p:spPr>
          <a:xfrm>
            <a:off x="1651000" y="1447800"/>
            <a:ext cx="5855854" cy="923330"/>
          </a:xfrm>
          <a:prstGeom prst="rect">
            <a:avLst/>
          </a:prstGeom>
          <a:noFill/>
        </p:spPr>
        <p:txBody>
          <a:bodyPr wrap="square" rtlCol="0">
            <a:spAutoFit/>
          </a:bodyPr>
          <a:lstStyle/>
          <a:p>
            <a:r>
              <a:rPr lang="en-US" dirty="0" smtClean="0"/>
              <a:t>If we have a joint distribution over all variables, then given evidence (which could be multiple variables) </a:t>
            </a:r>
            <a:r>
              <a:rPr lang="en-US" i="1" dirty="0" smtClean="0"/>
              <a:t>E = </a:t>
            </a:r>
            <a:r>
              <a:rPr lang="en-US" b="1" i="1" dirty="0" smtClean="0"/>
              <a:t>e</a:t>
            </a:r>
            <a:r>
              <a:rPr lang="en-US" dirty="0" smtClean="0"/>
              <a:t>, we can find the probability of any query variable X</a:t>
            </a:r>
            <a:r>
              <a:rPr lang="en-US" i="1" dirty="0" smtClean="0"/>
              <a:t> = </a:t>
            </a:r>
            <a:r>
              <a:rPr lang="en-US" b="1" i="1" dirty="0"/>
              <a:t>x</a:t>
            </a:r>
            <a:r>
              <a:rPr lang="en-US" dirty="0" smtClean="0"/>
              <a:t>.</a:t>
            </a:r>
            <a:endParaRPr lang="en-US" i="1" dirty="0"/>
          </a:p>
        </p:txBody>
      </p:sp>
      <p:pic>
        <p:nvPicPr>
          <p:cNvPr id="15361" name="Picture 1" descr="C:\Users\Chris\Desktop\e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5775" y="2644775"/>
            <a:ext cx="3730625" cy="682625"/>
          </a:xfrm>
          <a:prstGeom prst="rect">
            <a:avLst/>
          </a:prstGeom>
          <a:noFill/>
          <a:extLst>
            <a:ext uri="{909E8E84-426E-40dd-AFC4-6F175D3DCCD1}">
              <a14:hiddenFill xmlns:a14="http://schemas.microsoft.com/office/drawing/2010/main">
                <a:solidFill>
                  <a:srgbClr val="FFFFFF"/>
                </a:solidFill>
              </a14:hiddenFill>
            </a:ext>
          </a:extLst>
        </p:spPr>
      </p:pic>
      <p:pic>
        <p:nvPicPr>
          <p:cNvPr id="15362" name="Picture 2" descr="C:\Users\Chris\Desktop\Picture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5775" y="3581400"/>
            <a:ext cx="4784725" cy="798512"/>
          </a:xfrm>
          <a:prstGeom prst="rect">
            <a:avLst/>
          </a:prstGeom>
          <a:noFill/>
          <a:extLst>
            <a:ext uri="{909E8E84-426E-40dd-AFC4-6F175D3DCCD1}">
              <a14:hiddenFill xmlns:a14="http://schemas.microsoft.com/office/drawing/2010/main">
                <a:solidFill>
                  <a:srgbClr val="FFFFFF"/>
                </a:solidFill>
              </a14:hiddenFill>
            </a:ext>
          </a:extLst>
        </p:spPr>
      </p:pic>
      <p:pic>
        <p:nvPicPr>
          <p:cNvPr id="15363" name="Picture 3" descr="C:\Users\Chris\Desktop\Picture3.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5775" y="4541837"/>
            <a:ext cx="3438525" cy="792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193878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36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36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536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
          <p:cNvSpPr txBox="1">
            <a:spLocks noChangeArrowheads="1"/>
          </p:cNvSpPr>
          <p:nvPr/>
        </p:nvSpPr>
        <p:spPr>
          <a:xfrm>
            <a:off x="979055" y="236539"/>
            <a:ext cx="7391399" cy="754061"/>
          </a:xfrm>
          <a:prstGeom prst="rect">
            <a:avLst/>
          </a:prstGeom>
          <a:solidFill>
            <a:schemeClr val="accent1">
              <a:lumMod val="20000"/>
              <a:lumOff val="80000"/>
              <a:alpha val="60000"/>
            </a:schemeClr>
          </a:solidFill>
          <a:ln w="38100" cap="flat" cmpd="sng" algn="ctr">
            <a:solidFill>
              <a:srgbClr val="0000FF"/>
            </a:solidFill>
            <a:prstDash val="solid"/>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smtClean="0">
                <a:solidFill>
                  <a:schemeClr val="tx1"/>
                </a:solidFill>
                <a:latin typeface="Century Gothic"/>
                <a:cs typeface="Century Gothic"/>
              </a:rPr>
              <a:t>Key Idea</a:t>
            </a:r>
            <a:endParaRPr lang="en-US" sz="4000" b="1" dirty="0">
              <a:solidFill>
                <a:schemeClr val="tx1"/>
              </a:solidFill>
              <a:latin typeface="Century Gothic"/>
              <a:cs typeface="Century Gothic"/>
            </a:endParaRPr>
          </a:p>
        </p:txBody>
      </p:sp>
      <p:sp>
        <p:nvSpPr>
          <p:cNvPr id="14" name="TextBox 13"/>
          <p:cNvSpPr txBox="1"/>
          <p:nvPr/>
        </p:nvSpPr>
        <p:spPr>
          <a:xfrm>
            <a:off x="1651000" y="1447800"/>
            <a:ext cx="5855854" cy="923330"/>
          </a:xfrm>
          <a:prstGeom prst="rect">
            <a:avLst/>
          </a:prstGeom>
          <a:noFill/>
        </p:spPr>
        <p:txBody>
          <a:bodyPr wrap="square" rtlCol="0">
            <a:spAutoFit/>
          </a:bodyPr>
          <a:lstStyle/>
          <a:p>
            <a:r>
              <a:rPr lang="en-US" dirty="0" smtClean="0"/>
              <a:t>If we have a joint distribution over all variables, then given evidence (which could be multiple variables) </a:t>
            </a:r>
            <a:r>
              <a:rPr lang="en-US" i="1" dirty="0" smtClean="0"/>
              <a:t>E = </a:t>
            </a:r>
            <a:r>
              <a:rPr lang="en-US" b="1" i="1" dirty="0" smtClean="0"/>
              <a:t>e</a:t>
            </a:r>
            <a:r>
              <a:rPr lang="en-US" dirty="0" smtClean="0"/>
              <a:t>, we can find the probability of any query variable X</a:t>
            </a:r>
            <a:r>
              <a:rPr lang="en-US" i="1" dirty="0" smtClean="0"/>
              <a:t> = </a:t>
            </a:r>
            <a:r>
              <a:rPr lang="en-US" b="1" i="1" dirty="0"/>
              <a:t>x</a:t>
            </a:r>
            <a:r>
              <a:rPr lang="en-US" dirty="0" smtClean="0"/>
              <a:t>.</a:t>
            </a:r>
            <a:endParaRPr lang="en-US" i="1" dirty="0"/>
          </a:p>
        </p:txBody>
      </p:sp>
      <p:sp>
        <p:nvSpPr>
          <p:cNvPr id="16" name="TextBox 15"/>
          <p:cNvSpPr txBox="1"/>
          <p:nvPr/>
        </p:nvSpPr>
        <p:spPr>
          <a:xfrm>
            <a:off x="5023840" y="5672274"/>
            <a:ext cx="2895600" cy="64633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smtClean="0"/>
              <a:t>Since we know that p(x | e)’s must sum to 1 </a:t>
            </a:r>
            <a:endParaRPr lang="en-US" dirty="0"/>
          </a:p>
        </p:txBody>
      </p:sp>
      <p:pic>
        <p:nvPicPr>
          <p:cNvPr id="20" name="Picture 1" descr="C:\Users\Chris\Desktop\e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5775" y="2644775"/>
            <a:ext cx="3730625" cy="682625"/>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C:\Users\Chris\Desktop\Picture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5775" y="3581400"/>
            <a:ext cx="4784725" cy="798512"/>
          </a:xfrm>
          <a:prstGeom prst="rect">
            <a:avLst/>
          </a:prstGeom>
          <a:noFill/>
          <a:extLst>
            <a:ext uri="{909E8E84-426E-40dd-AFC4-6F175D3DCCD1}">
              <a14:hiddenFill xmlns:a14="http://schemas.microsoft.com/office/drawing/2010/main">
                <a:solidFill>
                  <a:srgbClr val="FFFFFF"/>
                </a:solidFill>
              </a14:hiddenFill>
            </a:ext>
          </a:extLst>
        </p:spPr>
      </p:pic>
      <p:pic>
        <p:nvPicPr>
          <p:cNvPr id="23553" name="Picture 1" descr="C:\Users\Chris\Desktop\Picture5.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5775" y="4620418"/>
            <a:ext cx="6669087" cy="792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6586373"/>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557213764"/>
              </p:ext>
            </p:extLst>
          </p:nvPr>
        </p:nvGraphicFramePr>
        <p:xfrm>
          <a:off x="979055" y="2920996"/>
          <a:ext cx="7174345" cy="1803404"/>
        </p:xfrm>
        <a:graphic>
          <a:graphicData uri="http://schemas.openxmlformats.org/drawingml/2006/table">
            <a:tbl>
              <a:tblPr firstRow="1" bandRow="1">
                <a:tableStyleId>{00A15C55-8517-42AA-B614-E9B94910E393}</a:tableStyleId>
              </a:tblPr>
              <a:tblGrid>
                <a:gridCol w="1434869"/>
                <a:gridCol w="1434869"/>
                <a:gridCol w="1434869"/>
                <a:gridCol w="1434869"/>
                <a:gridCol w="1434869"/>
              </a:tblGrid>
              <a:tr h="450851">
                <a:tc>
                  <a:txBody>
                    <a:bodyPr/>
                    <a:lstStyle/>
                    <a:p>
                      <a:pPr algn="ctr"/>
                      <a:endParaRPr lang="en-US" dirty="0"/>
                    </a:p>
                  </a:txBody>
                  <a:tcPr/>
                </a:tc>
                <a:tc gridSpan="2">
                  <a:txBody>
                    <a:bodyPr/>
                    <a:lstStyle/>
                    <a:p>
                      <a:pPr algn="ctr"/>
                      <a:r>
                        <a:rPr lang="en-US" dirty="0" smtClean="0"/>
                        <a:t>Loopy</a:t>
                      </a:r>
                      <a:endParaRPr lang="en-US" dirty="0"/>
                    </a:p>
                  </a:txBody>
                  <a:tcPr/>
                </a:tc>
                <a:tc hMerge="1">
                  <a:txBody>
                    <a:bodyPr/>
                    <a:lstStyle/>
                    <a:p>
                      <a:endParaRPr lang="en-US" dirty="0"/>
                    </a:p>
                  </a:txBody>
                  <a:tcPr/>
                </a:tc>
                <a:tc gridSpan="2">
                  <a:txBody>
                    <a:bodyPr/>
                    <a:lstStyle/>
                    <a:p>
                      <a:pPr algn="ctr"/>
                      <a:r>
                        <a:rPr lang="en-US" dirty="0" smtClean="0"/>
                        <a:t>Not</a:t>
                      </a:r>
                      <a:r>
                        <a:rPr lang="en-US" baseline="0" dirty="0" smtClean="0"/>
                        <a:t> loopy</a:t>
                      </a:r>
                      <a:endParaRPr lang="en-US" dirty="0"/>
                    </a:p>
                  </a:txBody>
                  <a:tcPr/>
                </a:tc>
                <a:tc hMerge="1">
                  <a:txBody>
                    <a:bodyPr/>
                    <a:lstStyle/>
                    <a:p>
                      <a:endParaRPr lang="en-US" dirty="0"/>
                    </a:p>
                  </a:txBody>
                  <a:tcPr/>
                </a:tc>
              </a:tr>
              <a:tr h="450851">
                <a:tc>
                  <a:txBody>
                    <a:bodyPr/>
                    <a:lstStyle/>
                    <a:p>
                      <a:pPr algn="ctr"/>
                      <a:endParaRPr lang="en-US" dirty="0"/>
                    </a:p>
                  </a:txBody>
                  <a:tcPr/>
                </a:tc>
                <a:tc>
                  <a:txBody>
                    <a:bodyPr/>
                    <a:lstStyle/>
                    <a:p>
                      <a:pPr algn="ctr"/>
                      <a:r>
                        <a:rPr lang="en-US" dirty="0" smtClean="0"/>
                        <a:t>Purple</a:t>
                      </a:r>
                      <a:endParaRPr lang="en-US" dirty="0"/>
                    </a:p>
                  </a:txBody>
                  <a:tcPr/>
                </a:tc>
                <a:tc>
                  <a:txBody>
                    <a:bodyPr/>
                    <a:lstStyle/>
                    <a:p>
                      <a:pPr algn="ctr"/>
                      <a:r>
                        <a:rPr lang="en-US" dirty="0" smtClean="0"/>
                        <a:t>Not Purple</a:t>
                      </a:r>
                      <a:endParaRPr lang="en-US" dirty="0"/>
                    </a:p>
                  </a:txBody>
                  <a:tcPr/>
                </a:tc>
                <a:tc>
                  <a:txBody>
                    <a:bodyPr/>
                    <a:lstStyle/>
                    <a:p>
                      <a:pPr algn="ctr"/>
                      <a:r>
                        <a:rPr lang="en-US" dirty="0" smtClean="0"/>
                        <a:t>Purple</a:t>
                      </a:r>
                      <a:endParaRPr lang="en-US" dirty="0"/>
                    </a:p>
                  </a:txBody>
                  <a:tcPr/>
                </a:tc>
                <a:tc>
                  <a:txBody>
                    <a:bodyPr/>
                    <a:lstStyle/>
                    <a:p>
                      <a:pPr algn="ctr"/>
                      <a:r>
                        <a:rPr lang="en-US" dirty="0" smtClean="0"/>
                        <a:t>Not Purple</a:t>
                      </a:r>
                      <a:endParaRPr lang="en-US" dirty="0"/>
                    </a:p>
                  </a:txBody>
                  <a:tcPr/>
                </a:tc>
              </a:tr>
              <a:tr h="450851">
                <a:tc>
                  <a:txBody>
                    <a:bodyPr/>
                    <a:lstStyle/>
                    <a:p>
                      <a:pPr algn="ctr"/>
                      <a:r>
                        <a:rPr lang="en-US" dirty="0" smtClean="0"/>
                        <a:t>Drugged</a:t>
                      </a:r>
                      <a:endParaRPr lang="en-US" dirty="0"/>
                    </a:p>
                  </a:txBody>
                  <a:tcPr/>
                </a:tc>
                <a:tc>
                  <a:txBody>
                    <a:bodyPr/>
                    <a:lstStyle/>
                    <a:p>
                      <a:pPr algn="ctr"/>
                      <a:r>
                        <a:rPr lang="en-US" dirty="0" smtClean="0"/>
                        <a:t>0.108</a:t>
                      </a:r>
                      <a:endParaRPr lang="en-US" dirty="0"/>
                    </a:p>
                  </a:txBody>
                  <a:tcPr/>
                </a:tc>
                <a:tc>
                  <a:txBody>
                    <a:bodyPr/>
                    <a:lstStyle/>
                    <a:p>
                      <a:pPr algn="ctr"/>
                      <a:r>
                        <a:rPr lang="en-US" dirty="0" smtClean="0"/>
                        <a:t>0.012</a:t>
                      </a:r>
                      <a:endParaRPr lang="en-US" dirty="0"/>
                    </a:p>
                  </a:txBody>
                  <a:tcPr/>
                </a:tc>
                <a:tc>
                  <a:txBody>
                    <a:bodyPr/>
                    <a:lstStyle/>
                    <a:p>
                      <a:pPr algn="ctr"/>
                      <a:r>
                        <a:rPr lang="en-US" dirty="0" smtClean="0"/>
                        <a:t>0.072</a:t>
                      </a:r>
                      <a:endParaRPr lang="en-US" dirty="0"/>
                    </a:p>
                  </a:txBody>
                  <a:tcPr/>
                </a:tc>
                <a:tc>
                  <a:txBody>
                    <a:bodyPr/>
                    <a:lstStyle/>
                    <a:p>
                      <a:pPr algn="ctr"/>
                      <a:r>
                        <a:rPr lang="en-US" dirty="0" smtClean="0"/>
                        <a:t>0.008</a:t>
                      </a:r>
                      <a:endParaRPr lang="en-US" dirty="0"/>
                    </a:p>
                  </a:txBody>
                  <a:tcPr/>
                </a:tc>
              </a:tr>
              <a:tr h="450851">
                <a:tc>
                  <a:txBody>
                    <a:bodyPr/>
                    <a:lstStyle/>
                    <a:p>
                      <a:pPr algn="ctr"/>
                      <a:r>
                        <a:rPr lang="en-US" dirty="0" smtClean="0"/>
                        <a:t>Not Drugged</a:t>
                      </a:r>
                      <a:endParaRPr lang="en-US" dirty="0"/>
                    </a:p>
                  </a:txBody>
                  <a:tcPr/>
                </a:tc>
                <a:tc>
                  <a:txBody>
                    <a:bodyPr/>
                    <a:lstStyle/>
                    <a:p>
                      <a:pPr algn="ctr"/>
                      <a:r>
                        <a:rPr lang="en-US" dirty="0" smtClean="0"/>
                        <a:t>0.016</a:t>
                      </a:r>
                      <a:endParaRPr lang="en-US" dirty="0"/>
                    </a:p>
                  </a:txBody>
                  <a:tcPr/>
                </a:tc>
                <a:tc>
                  <a:txBody>
                    <a:bodyPr/>
                    <a:lstStyle/>
                    <a:p>
                      <a:pPr algn="ctr"/>
                      <a:r>
                        <a:rPr lang="en-US" dirty="0" smtClean="0"/>
                        <a:t>0.064</a:t>
                      </a:r>
                      <a:endParaRPr lang="en-US" dirty="0"/>
                    </a:p>
                  </a:txBody>
                  <a:tcPr/>
                </a:tc>
                <a:tc>
                  <a:txBody>
                    <a:bodyPr/>
                    <a:lstStyle/>
                    <a:p>
                      <a:pPr algn="ctr"/>
                      <a:r>
                        <a:rPr lang="en-US" dirty="0" smtClean="0"/>
                        <a:t>0.144</a:t>
                      </a:r>
                      <a:endParaRPr lang="en-US" dirty="0"/>
                    </a:p>
                  </a:txBody>
                  <a:tcPr/>
                </a:tc>
                <a:tc>
                  <a:txBody>
                    <a:bodyPr/>
                    <a:lstStyle/>
                    <a:p>
                      <a:pPr algn="ctr"/>
                      <a:r>
                        <a:rPr lang="en-US" dirty="0" smtClean="0"/>
                        <a:t>0.576</a:t>
                      </a:r>
                      <a:endParaRPr lang="en-US" dirty="0"/>
                    </a:p>
                  </a:txBody>
                  <a:tcPr/>
                </a:tc>
              </a:tr>
            </a:tbl>
          </a:graphicData>
        </a:graphic>
      </p:graphicFrame>
      <p:sp>
        <p:nvSpPr>
          <p:cNvPr id="4" name="Rectangle 2"/>
          <p:cNvSpPr txBox="1">
            <a:spLocks noChangeArrowheads="1"/>
          </p:cNvSpPr>
          <p:nvPr/>
        </p:nvSpPr>
        <p:spPr>
          <a:xfrm>
            <a:off x="979055" y="236539"/>
            <a:ext cx="7391399" cy="754061"/>
          </a:xfrm>
          <a:prstGeom prst="rect">
            <a:avLst/>
          </a:prstGeom>
          <a:solidFill>
            <a:schemeClr val="accent1">
              <a:lumMod val="20000"/>
              <a:lumOff val="80000"/>
              <a:alpha val="60000"/>
            </a:schemeClr>
          </a:solidFill>
          <a:ln w="38100" cap="flat" cmpd="sng" algn="ctr">
            <a:solidFill>
              <a:srgbClr val="0000FF"/>
            </a:solidFill>
            <a:prstDash val="solid"/>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smtClean="0">
                <a:solidFill>
                  <a:schemeClr val="tx1"/>
                </a:solidFill>
                <a:latin typeface="Century Gothic"/>
                <a:cs typeface="Century Gothic"/>
              </a:rPr>
              <a:t>Key Idea</a:t>
            </a:r>
            <a:endParaRPr lang="en-US" sz="4000" b="1" dirty="0">
              <a:solidFill>
                <a:schemeClr val="tx1"/>
              </a:solidFill>
              <a:latin typeface="Century Gothic"/>
              <a:cs typeface="Century Gothic"/>
            </a:endParaRPr>
          </a:p>
        </p:txBody>
      </p:sp>
      <p:pic>
        <p:nvPicPr>
          <p:cNvPr id="22529" name="Picture 1" descr="C:\Users\Chris\Desktop\Picture6.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6550" y="1752600"/>
            <a:ext cx="6570663" cy="8112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9550706"/>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4196659039"/>
              </p:ext>
            </p:extLst>
          </p:nvPr>
        </p:nvGraphicFramePr>
        <p:xfrm>
          <a:off x="979055" y="2920996"/>
          <a:ext cx="7174345" cy="1803404"/>
        </p:xfrm>
        <a:graphic>
          <a:graphicData uri="http://schemas.openxmlformats.org/drawingml/2006/table">
            <a:tbl>
              <a:tblPr firstRow="1" bandRow="1">
                <a:tableStyleId>{00A15C55-8517-42AA-B614-E9B94910E393}</a:tableStyleId>
              </a:tblPr>
              <a:tblGrid>
                <a:gridCol w="1434869"/>
                <a:gridCol w="1434869"/>
                <a:gridCol w="1434869"/>
                <a:gridCol w="1434869"/>
                <a:gridCol w="1434869"/>
              </a:tblGrid>
              <a:tr h="450851">
                <a:tc>
                  <a:txBody>
                    <a:bodyPr/>
                    <a:lstStyle/>
                    <a:p>
                      <a:pPr algn="ctr"/>
                      <a:endParaRPr lang="en-US" dirty="0"/>
                    </a:p>
                  </a:txBody>
                  <a:tcPr/>
                </a:tc>
                <a:tc gridSpan="2">
                  <a:txBody>
                    <a:bodyPr/>
                    <a:lstStyle/>
                    <a:p>
                      <a:pPr algn="ctr"/>
                      <a:r>
                        <a:rPr lang="en-US" dirty="0" smtClean="0"/>
                        <a:t>Loopy</a:t>
                      </a:r>
                      <a:endParaRPr lang="en-US" dirty="0"/>
                    </a:p>
                  </a:txBody>
                  <a:tcPr/>
                </a:tc>
                <a:tc hMerge="1">
                  <a:txBody>
                    <a:bodyPr/>
                    <a:lstStyle/>
                    <a:p>
                      <a:endParaRPr lang="en-US" dirty="0"/>
                    </a:p>
                  </a:txBody>
                  <a:tcPr/>
                </a:tc>
                <a:tc gridSpan="2">
                  <a:txBody>
                    <a:bodyPr/>
                    <a:lstStyle/>
                    <a:p>
                      <a:pPr algn="ctr"/>
                      <a:r>
                        <a:rPr lang="en-US" dirty="0" smtClean="0"/>
                        <a:t>Not</a:t>
                      </a:r>
                      <a:r>
                        <a:rPr lang="en-US" baseline="0" dirty="0" smtClean="0"/>
                        <a:t> loopy</a:t>
                      </a:r>
                      <a:endParaRPr lang="en-US" dirty="0"/>
                    </a:p>
                  </a:txBody>
                  <a:tcPr/>
                </a:tc>
                <a:tc hMerge="1">
                  <a:txBody>
                    <a:bodyPr/>
                    <a:lstStyle/>
                    <a:p>
                      <a:endParaRPr lang="en-US" dirty="0"/>
                    </a:p>
                  </a:txBody>
                  <a:tcPr/>
                </a:tc>
              </a:tr>
              <a:tr h="450851">
                <a:tc>
                  <a:txBody>
                    <a:bodyPr/>
                    <a:lstStyle/>
                    <a:p>
                      <a:pPr algn="ctr"/>
                      <a:endParaRPr lang="en-US" dirty="0"/>
                    </a:p>
                  </a:txBody>
                  <a:tcPr/>
                </a:tc>
                <a:tc>
                  <a:txBody>
                    <a:bodyPr/>
                    <a:lstStyle/>
                    <a:p>
                      <a:pPr algn="ctr"/>
                      <a:r>
                        <a:rPr lang="en-US" dirty="0" smtClean="0"/>
                        <a:t>Purple</a:t>
                      </a:r>
                      <a:endParaRPr lang="en-US" dirty="0"/>
                    </a:p>
                  </a:txBody>
                  <a:tcPr/>
                </a:tc>
                <a:tc>
                  <a:txBody>
                    <a:bodyPr/>
                    <a:lstStyle/>
                    <a:p>
                      <a:pPr algn="ctr"/>
                      <a:r>
                        <a:rPr lang="en-US" dirty="0" smtClean="0"/>
                        <a:t>Not Purple</a:t>
                      </a:r>
                      <a:endParaRPr lang="en-US" dirty="0"/>
                    </a:p>
                  </a:txBody>
                  <a:tcPr/>
                </a:tc>
                <a:tc>
                  <a:txBody>
                    <a:bodyPr/>
                    <a:lstStyle/>
                    <a:p>
                      <a:pPr algn="ctr"/>
                      <a:r>
                        <a:rPr lang="en-US" dirty="0" smtClean="0"/>
                        <a:t>Purple</a:t>
                      </a:r>
                      <a:endParaRPr lang="en-US" dirty="0"/>
                    </a:p>
                  </a:txBody>
                  <a:tcPr/>
                </a:tc>
                <a:tc>
                  <a:txBody>
                    <a:bodyPr/>
                    <a:lstStyle/>
                    <a:p>
                      <a:pPr algn="ctr"/>
                      <a:r>
                        <a:rPr lang="en-US" dirty="0" smtClean="0"/>
                        <a:t>Not Purple</a:t>
                      </a:r>
                      <a:endParaRPr lang="en-US" dirty="0"/>
                    </a:p>
                  </a:txBody>
                  <a:tcPr/>
                </a:tc>
              </a:tr>
              <a:tr h="450851">
                <a:tc>
                  <a:txBody>
                    <a:bodyPr/>
                    <a:lstStyle/>
                    <a:p>
                      <a:pPr algn="ctr"/>
                      <a:r>
                        <a:rPr lang="en-US" dirty="0" smtClean="0"/>
                        <a:t>Drugged</a:t>
                      </a:r>
                      <a:endParaRPr lang="en-US" dirty="0"/>
                    </a:p>
                  </a:txBody>
                  <a:tcPr/>
                </a:tc>
                <a:tc>
                  <a:txBody>
                    <a:bodyPr/>
                    <a:lstStyle/>
                    <a:p>
                      <a:pPr algn="ctr"/>
                      <a:r>
                        <a:rPr lang="en-US" dirty="0" smtClean="0"/>
                        <a:t>0.108</a:t>
                      </a:r>
                      <a:endParaRPr lang="en-US" dirty="0"/>
                    </a:p>
                  </a:txBody>
                  <a:tcPr/>
                </a:tc>
                <a:tc>
                  <a:txBody>
                    <a:bodyPr/>
                    <a:lstStyle/>
                    <a:p>
                      <a:pPr algn="ctr"/>
                      <a:r>
                        <a:rPr lang="en-US" dirty="0" smtClean="0"/>
                        <a:t>0.012</a:t>
                      </a:r>
                      <a:endParaRPr lang="en-US" dirty="0"/>
                    </a:p>
                  </a:txBody>
                  <a:tcPr/>
                </a:tc>
                <a:tc>
                  <a:txBody>
                    <a:bodyPr/>
                    <a:lstStyle/>
                    <a:p>
                      <a:pPr algn="ctr"/>
                      <a:r>
                        <a:rPr lang="en-US" dirty="0" smtClean="0"/>
                        <a:t>0.072</a:t>
                      </a:r>
                      <a:endParaRPr lang="en-US" dirty="0"/>
                    </a:p>
                  </a:txBody>
                  <a:tcPr/>
                </a:tc>
                <a:tc>
                  <a:txBody>
                    <a:bodyPr/>
                    <a:lstStyle/>
                    <a:p>
                      <a:pPr algn="ctr"/>
                      <a:r>
                        <a:rPr lang="en-US" dirty="0" smtClean="0"/>
                        <a:t>0.008</a:t>
                      </a:r>
                      <a:endParaRPr lang="en-US" dirty="0"/>
                    </a:p>
                  </a:txBody>
                  <a:tcPr/>
                </a:tc>
              </a:tr>
              <a:tr h="450851">
                <a:tc>
                  <a:txBody>
                    <a:bodyPr/>
                    <a:lstStyle/>
                    <a:p>
                      <a:pPr algn="ctr"/>
                      <a:r>
                        <a:rPr lang="en-US" dirty="0" smtClean="0"/>
                        <a:t>Not Drugged</a:t>
                      </a:r>
                      <a:endParaRPr lang="en-US" dirty="0"/>
                    </a:p>
                  </a:txBody>
                  <a:tcPr/>
                </a:tc>
                <a:tc>
                  <a:txBody>
                    <a:bodyPr/>
                    <a:lstStyle/>
                    <a:p>
                      <a:pPr algn="ctr"/>
                      <a:r>
                        <a:rPr lang="en-US" dirty="0" smtClean="0"/>
                        <a:t>0.016</a:t>
                      </a:r>
                      <a:endParaRPr lang="en-US" dirty="0"/>
                    </a:p>
                  </a:txBody>
                  <a:tcPr/>
                </a:tc>
                <a:tc>
                  <a:txBody>
                    <a:bodyPr/>
                    <a:lstStyle/>
                    <a:p>
                      <a:pPr algn="ctr"/>
                      <a:r>
                        <a:rPr lang="en-US" dirty="0" smtClean="0"/>
                        <a:t>0.064</a:t>
                      </a:r>
                      <a:endParaRPr lang="en-US" dirty="0"/>
                    </a:p>
                  </a:txBody>
                  <a:tcPr/>
                </a:tc>
                <a:tc>
                  <a:txBody>
                    <a:bodyPr/>
                    <a:lstStyle/>
                    <a:p>
                      <a:pPr algn="ctr"/>
                      <a:r>
                        <a:rPr lang="en-US" dirty="0" smtClean="0"/>
                        <a:t>0.144</a:t>
                      </a:r>
                      <a:endParaRPr lang="en-US" dirty="0"/>
                    </a:p>
                  </a:txBody>
                  <a:tcPr/>
                </a:tc>
                <a:tc>
                  <a:txBody>
                    <a:bodyPr/>
                    <a:lstStyle/>
                    <a:p>
                      <a:pPr algn="ctr"/>
                      <a:r>
                        <a:rPr lang="en-US" dirty="0" smtClean="0"/>
                        <a:t>0.576</a:t>
                      </a:r>
                      <a:endParaRPr lang="en-US" dirty="0"/>
                    </a:p>
                  </a:txBody>
                  <a:tcPr/>
                </a:tc>
              </a:tr>
            </a:tbl>
          </a:graphicData>
        </a:graphic>
      </p:graphicFrame>
      <p:sp>
        <p:nvSpPr>
          <p:cNvPr id="4" name="Rectangle 2"/>
          <p:cNvSpPr txBox="1">
            <a:spLocks noChangeArrowheads="1"/>
          </p:cNvSpPr>
          <p:nvPr/>
        </p:nvSpPr>
        <p:spPr>
          <a:xfrm>
            <a:off x="979055" y="236539"/>
            <a:ext cx="7391399" cy="754061"/>
          </a:xfrm>
          <a:prstGeom prst="rect">
            <a:avLst/>
          </a:prstGeom>
          <a:solidFill>
            <a:schemeClr val="accent1">
              <a:lumMod val="20000"/>
              <a:lumOff val="80000"/>
              <a:alpha val="60000"/>
            </a:schemeClr>
          </a:solidFill>
          <a:ln w="38100" cap="flat" cmpd="sng" algn="ctr">
            <a:solidFill>
              <a:srgbClr val="0000FF"/>
            </a:solidFill>
            <a:prstDash val="solid"/>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smtClean="0">
                <a:solidFill>
                  <a:schemeClr val="tx1"/>
                </a:solidFill>
                <a:latin typeface="Century Gothic"/>
                <a:cs typeface="Century Gothic"/>
              </a:rPr>
              <a:t>Key Idea</a:t>
            </a:r>
            <a:endParaRPr lang="en-US" sz="4000" b="1" dirty="0">
              <a:solidFill>
                <a:schemeClr val="tx1"/>
              </a:solidFill>
              <a:latin typeface="Century Gothic"/>
              <a:cs typeface="Century Gothic"/>
            </a:endParaRPr>
          </a:p>
        </p:txBody>
      </p:sp>
      <p:sp>
        <p:nvSpPr>
          <p:cNvPr id="6" name="Rounded Rectangle 5"/>
          <p:cNvSpPr/>
          <p:nvPr/>
        </p:nvSpPr>
        <p:spPr>
          <a:xfrm>
            <a:off x="4876800" y="1676400"/>
            <a:ext cx="2438400" cy="471116"/>
          </a:xfrm>
          <a:prstGeom prst="roundRect">
            <a:avLst/>
          </a:prstGeom>
          <a:solidFill>
            <a:schemeClr val="accent1">
              <a:alpha val="11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7" name="Rounded Rectangle 6"/>
          <p:cNvSpPr/>
          <p:nvPr/>
        </p:nvSpPr>
        <p:spPr>
          <a:xfrm>
            <a:off x="2463800" y="3810000"/>
            <a:ext cx="1346200" cy="471116"/>
          </a:xfrm>
          <a:prstGeom prst="roundRect">
            <a:avLst/>
          </a:prstGeom>
          <a:solidFill>
            <a:schemeClr val="accent1">
              <a:alpha val="11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8" name="Rounded Rectangle 7"/>
          <p:cNvSpPr/>
          <p:nvPr/>
        </p:nvSpPr>
        <p:spPr>
          <a:xfrm>
            <a:off x="5334000" y="3810000"/>
            <a:ext cx="1346200" cy="471116"/>
          </a:xfrm>
          <a:prstGeom prst="roundRect">
            <a:avLst/>
          </a:prstGeom>
          <a:solidFill>
            <a:schemeClr val="accent1">
              <a:alpha val="11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pic>
        <p:nvPicPr>
          <p:cNvPr id="9" name="Picture 1" descr="C:\Users\Chris\Desktop\Picture6.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6550" y="1703388"/>
            <a:ext cx="6570663" cy="8112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5639448"/>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4876800" y="1694903"/>
            <a:ext cx="1371600" cy="471116"/>
          </a:xfrm>
          <a:prstGeom prst="roundRect">
            <a:avLst/>
          </a:prstGeom>
          <a:solidFill>
            <a:schemeClr val="accent1">
              <a:alpha val="11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aphicFrame>
        <p:nvGraphicFramePr>
          <p:cNvPr id="2" name="Table 1"/>
          <p:cNvGraphicFramePr>
            <a:graphicFrameLocks noGrp="1"/>
          </p:cNvGraphicFramePr>
          <p:nvPr>
            <p:extLst>
              <p:ext uri="{D42A27DB-BD31-4B8C-83A1-F6EECF244321}">
                <p14:modId xmlns:p14="http://schemas.microsoft.com/office/powerpoint/2010/main" val="2043603325"/>
              </p:ext>
            </p:extLst>
          </p:nvPr>
        </p:nvGraphicFramePr>
        <p:xfrm>
          <a:off x="979055" y="2920996"/>
          <a:ext cx="7174345" cy="1803404"/>
        </p:xfrm>
        <a:graphic>
          <a:graphicData uri="http://schemas.openxmlformats.org/drawingml/2006/table">
            <a:tbl>
              <a:tblPr firstRow="1" bandRow="1">
                <a:tableStyleId>{00A15C55-8517-42AA-B614-E9B94910E393}</a:tableStyleId>
              </a:tblPr>
              <a:tblGrid>
                <a:gridCol w="1434869"/>
                <a:gridCol w="1434869"/>
                <a:gridCol w="1434869"/>
                <a:gridCol w="1434869"/>
                <a:gridCol w="1434869"/>
              </a:tblGrid>
              <a:tr h="450851">
                <a:tc>
                  <a:txBody>
                    <a:bodyPr/>
                    <a:lstStyle/>
                    <a:p>
                      <a:pPr algn="ctr"/>
                      <a:endParaRPr lang="en-US" dirty="0"/>
                    </a:p>
                  </a:txBody>
                  <a:tcPr/>
                </a:tc>
                <a:tc gridSpan="2">
                  <a:txBody>
                    <a:bodyPr/>
                    <a:lstStyle/>
                    <a:p>
                      <a:pPr algn="ctr"/>
                      <a:r>
                        <a:rPr lang="en-US" dirty="0" smtClean="0"/>
                        <a:t>Loopy</a:t>
                      </a:r>
                      <a:endParaRPr lang="en-US" dirty="0"/>
                    </a:p>
                  </a:txBody>
                  <a:tcPr/>
                </a:tc>
                <a:tc hMerge="1">
                  <a:txBody>
                    <a:bodyPr/>
                    <a:lstStyle/>
                    <a:p>
                      <a:endParaRPr lang="en-US" dirty="0"/>
                    </a:p>
                  </a:txBody>
                  <a:tcPr/>
                </a:tc>
                <a:tc gridSpan="2">
                  <a:txBody>
                    <a:bodyPr/>
                    <a:lstStyle/>
                    <a:p>
                      <a:pPr algn="ctr"/>
                      <a:r>
                        <a:rPr lang="en-US" dirty="0" smtClean="0"/>
                        <a:t>Not</a:t>
                      </a:r>
                      <a:r>
                        <a:rPr lang="en-US" baseline="0" dirty="0" smtClean="0"/>
                        <a:t> loopy</a:t>
                      </a:r>
                      <a:endParaRPr lang="en-US" dirty="0"/>
                    </a:p>
                  </a:txBody>
                  <a:tcPr/>
                </a:tc>
                <a:tc hMerge="1">
                  <a:txBody>
                    <a:bodyPr/>
                    <a:lstStyle/>
                    <a:p>
                      <a:endParaRPr lang="en-US" dirty="0"/>
                    </a:p>
                  </a:txBody>
                  <a:tcPr/>
                </a:tc>
              </a:tr>
              <a:tr h="450851">
                <a:tc>
                  <a:txBody>
                    <a:bodyPr/>
                    <a:lstStyle/>
                    <a:p>
                      <a:pPr algn="ctr"/>
                      <a:endParaRPr lang="en-US" dirty="0"/>
                    </a:p>
                  </a:txBody>
                  <a:tcPr/>
                </a:tc>
                <a:tc>
                  <a:txBody>
                    <a:bodyPr/>
                    <a:lstStyle/>
                    <a:p>
                      <a:pPr algn="ctr"/>
                      <a:r>
                        <a:rPr lang="en-US" dirty="0" smtClean="0"/>
                        <a:t>Purple</a:t>
                      </a:r>
                      <a:endParaRPr lang="en-US" dirty="0"/>
                    </a:p>
                  </a:txBody>
                  <a:tcPr/>
                </a:tc>
                <a:tc>
                  <a:txBody>
                    <a:bodyPr/>
                    <a:lstStyle/>
                    <a:p>
                      <a:pPr algn="ctr"/>
                      <a:r>
                        <a:rPr lang="en-US" dirty="0" smtClean="0"/>
                        <a:t>Not Purple</a:t>
                      </a:r>
                      <a:endParaRPr lang="en-US" dirty="0"/>
                    </a:p>
                  </a:txBody>
                  <a:tcPr/>
                </a:tc>
                <a:tc>
                  <a:txBody>
                    <a:bodyPr/>
                    <a:lstStyle/>
                    <a:p>
                      <a:pPr algn="ctr"/>
                      <a:r>
                        <a:rPr lang="en-US" dirty="0" smtClean="0"/>
                        <a:t>Purple</a:t>
                      </a:r>
                      <a:endParaRPr lang="en-US" dirty="0"/>
                    </a:p>
                  </a:txBody>
                  <a:tcPr/>
                </a:tc>
                <a:tc>
                  <a:txBody>
                    <a:bodyPr/>
                    <a:lstStyle/>
                    <a:p>
                      <a:pPr algn="ctr"/>
                      <a:r>
                        <a:rPr lang="en-US" dirty="0" smtClean="0"/>
                        <a:t>Not Purple</a:t>
                      </a:r>
                      <a:endParaRPr lang="en-US" dirty="0"/>
                    </a:p>
                  </a:txBody>
                  <a:tcPr/>
                </a:tc>
              </a:tr>
              <a:tr h="450851">
                <a:tc>
                  <a:txBody>
                    <a:bodyPr/>
                    <a:lstStyle/>
                    <a:p>
                      <a:pPr algn="ctr"/>
                      <a:r>
                        <a:rPr lang="en-US" dirty="0" smtClean="0"/>
                        <a:t>Drugged</a:t>
                      </a:r>
                      <a:endParaRPr lang="en-US" dirty="0"/>
                    </a:p>
                  </a:txBody>
                  <a:tcPr/>
                </a:tc>
                <a:tc>
                  <a:txBody>
                    <a:bodyPr/>
                    <a:lstStyle/>
                    <a:p>
                      <a:pPr algn="ctr"/>
                      <a:r>
                        <a:rPr lang="en-US" dirty="0" smtClean="0"/>
                        <a:t>0.108</a:t>
                      </a:r>
                      <a:endParaRPr lang="en-US" dirty="0"/>
                    </a:p>
                  </a:txBody>
                  <a:tcPr/>
                </a:tc>
                <a:tc>
                  <a:txBody>
                    <a:bodyPr/>
                    <a:lstStyle/>
                    <a:p>
                      <a:pPr algn="ctr"/>
                      <a:r>
                        <a:rPr lang="en-US" dirty="0" smtClean="0"/>
                        <a:t>0.012</a:t>
                      </a:r>
                      <a:endParaRPr lang="en-US" dirty="0"/>
                    </a:p>
                  </a:txBody>
                  <a:tcPr/>
                </a:tc>
                <a:tc>
                  <a:txBody>
                    <a:bodyPr/>
                    <a:lstStyle/>
                    <a:p>
                      <a:pPr algn="ctr"/>
                      <a:r>
                        <a:rPr lang="en-US" dirty="0" smtClean="0"/>
                        <a:t>0.072</a:t>
                      </a:r>
                      <a:endParaRPr lang="en-US" dirty="0"/>
                    </a:p>
                  </a:txBody>
                  <a:tcPr/>
                </a:tc>
                <a:tc>
                  <a:txBody>
                    <a:bodyPr/>
                    <a:lstStyle/>
                    <a:p>
                      <a:pPr algn="ctr"/>
                      <a:r>
                        <a:rPr lang="en-US" dirty="0" smtClean="0"/>
                        <a:t>0.008</a:t>
                      </a:r>
                      <a:endParaRPr lang="en-US" dirty="0"/>
                    </a:p>
                  </a:txBody>
                  <a:tcPr/>
                </a:tc>
              </a:tr>
              <a:tr h="450851">
                <a:tc>
                  <a:txBody>
                    <a:bodyPr/>
                    <a:lstStyle/>
                    <a:p>
                      <a:pPr algn="ctr"/>
                      <a:r>
                        <a:rPr lang="en-US" dirty="0" smtClean="0"/>
                        <a:t>Not Drugged</a:t>
                      </a:r>
                      <a:endParaRPr lang="en-US" dirty="0"/>
                    </a:p>
                  </a:txBody>
                  <a:tcPr/>
                </a:tc>
                <a:tc>
                  <a:txBody>
                    <a:bodyPr/>
                    <a:lstStyle/>
                    <a:p>
                      <a:pPr algn="ctr"/>
                      <a:r>
                        <a:rPr lang="en-US" dirty="0" smtClean="0"/>
                        <a:t>0.016</a:t>
                      </a:r>
                      <a:endParaRPr lang="en-US" dirty="0"/>
                    </a:p>
                  </a:txBody>
                  <a:tcPr/>
                </a:tc>
                <a:tc>
                  <a:txBody>
                    <a:bodyPr/>
                    <a:lstStyle/>
                    <a:p>
                      <a:pPr algn="ctr"/>
                      <a:r>
                        <a:rPr lang="en-US" dirty="0" smtClean="0"/>
                        <a:t>0.064</a:t>
                      </a:r>
                      <a:endParaRPr lang="en-US" dirty="0"/>
                    </a:p>
                  </a:txBody>
                  <a:tcPr/>
                </a:tc>
                <a:tc>
                  <a:txBody>
                    <a:bodyPr/>
                    <a:lstStyle/>
                    <a:p>
                      <a:pPr algn="ctr"/>
                      <a:r>
                        <a:rPr lang="en-US" dirty="0" smtClean="0"/>
                        <a:t>0.144</a:t>
                      </a:r>
                      <a:endParaRPr lang="en-US" dirty="0"/>
                    </a:p>
                  </a:txBody>
                  <a:tcPr/>
                </a:tc>
                <a:tc>
                  <a:txBody>
                    <a:bodyPr/>
                    <a:lstStyle/>
                    <a:p>
                      <a:pPr algn="ctr"/>
                      <a:r>
                        <a:rPr lang="en-US" dirty="0" smtClean="0"/>
                        <a:t>0.576</a:t>
                      </a:r>
                      <a:endParaRPr lang="en-US" dirty="0"/>
                    </a:p>
                  </a:txBody>
                  <a:tcPr/>
                </a:tc>
              </a:tr>
            </a:tbl>
          </a:graphicData>
        </a:graphic>
      </p:graphicFrame>
      <p:sp>
        <p:nvSpPr>
          <p:cNvPr id="4" name="Rectangle 2"/>
          <p:cNvSpPr txBox="1">
            <a:spLocks noChangeArrowheads="1"/>
          </p:cNvSpPr>
          <p:nvPr/>
        </p:nvSpPr>
        <p:spPr>
          <a:xfrm>
            <a:off x="979055" y="236539"/>
            <a:ext cx="7391399" cy="754061"/>
          </a:xfrm>
          <a:prstGeom prst="rect">
            <a:avLst/>
          </a:prstGeom>
          <a:solidFill>
            <a:schemeClr val="accent1">
              <a:lumMod val="20000"/>
              <a:lumOff val="80000"/>
              <a:alpha val="60000"/>
            </a:schemeClr>
          </a:solidFill>
          <a:ln w="38100" cap="flat" cmpd="sng" algn="ctr">
            <a:solidFill>
              <a:srgbClr val="0000FF"/>
            </a:solidFill>
            <a:prstDash val="solid"/>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smtClean="0">
                <a:solidFill>
                  <a:schemeClr val="tx1"/>
                </a:solidFill>
                <a:latin typeface="Century Gothic"/>
                <a:cs typeface="Century Gothic"/>
              </a:rPr>
              <a:t>Key Idea</a:t>
            </a:r>
            <a:endParaRPr lang="en-US" sz="4000" b="1" dirty="0">
              <a:solidFill>
                <a:schemeClr val="tx1"/>
              </a:solidFill>
              <a:latin typeface="Century Gothic"/>
              <a:cs typeface="Century Gothic"/>
            </a:endParaRPr>
          </a:p>
        </p:txBody>
      </p:sp>
      <p:sp>
        <p:nvSpPr>
          <p:cNvPr id="9" name="Rounded Rectangle 8"/>
          <p:cNvSpPr/>
          <p:nvPr/>
        </p:nvSpPr>
        <p:spPr>
          <a:xfrm>
            <a:off x="2463800" y="3810000"/>
            <a:ext cx="1346200" cy="471116"/>
          </a:xfrm>
          <a:prstGeom prst="roundRect">
            <a:avLst/>
          </a:prstGeom>
          <a:solidFill>
            <a:schemeClr val="accent1">
              <a:alpha val="11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0" name="Rounded Rectangle 9"/>
          <p:cNvSpPr/>
          <p:nvPr/>
        </p:nvSpPr>
        <p:spPr>
          <a:xfrm>
            <a:off x="5334000" y="3810000"/>
            <a:ext cx="1346200" cy="471116"/>
          </a:xfrm>
          <a:prstGeom prst="roundRect">
            <a:avLst/>
          </a:prstGeom>
          <a:solidFill>
            <a:schemeClr val="accent1">
              <a:alpha val="11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pic>
        <p:nvPicPr>
          <p:cNvPr id="20481" name="Picture 1" descr="C:\Users\Chris\Desktop\Picture7.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9055" y="1776288"/>
            <a:ext cx="5570537" cy="7794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8604034"/>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4876800" y="2132351"/>
            <a:ext cx="1371600" cy="471116"/>
          </a:xfrm>
          <a:prstGeom prst="roundRect">
            <a:avLst/>
          </a:prstGeom>
          <a:solidFill>
            <a:schemeClr val="accent1">
              <a:alpha val="11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aphicFrame>
        <p:nvGraphicFramePr>
          <p:cNvPr id="2" name="Table 1"/>
          <p:cNvGraphicFramePr>
            <a:graphicFrameLocks noGrp="1"/>
          </p:cNvGraphicFramePr>
          <p:nvPr>
            <p:extLst>
              <p:ext uri="{D42A27DB-BD31-4B8C-83A1-F6EECF244321}">
                <p14:modId xmlns:p14="http://schemas.microsoft.com/office/powerpoint/2010/main" val="2710995043"/>
              </p:ext>
            </p:extLst>
          </p:nvPr>
        </p:nvGraphicFramePr>
        <p:xfrm>
          <a:off x="979055" y="2920996"/>
          <a:ext cx="7174345" cy="1803404"/>
        </p:xfrm>
        <a:graphic>
          <a:graphicData uri="http://schemas.openxmlformats.org/drawingml/2006/table">
            <a:tbl>
              <a:tblPr firstRow="1" bandRow="1">
                <a:tableStyleId>{00A15C55-8517-42AA-B614-E9B94910E393}</a:tableStyleId>
              </a:tblPr>
              <a:tblGrid>
                <a:gridCol w="1434869"/>
                <a:gridCol w="1434869"/>
                <a:gridCol w="1434869"/>
                <a:gridCol w="1434869"/>
                <a:gridCol w="1434869"/>
              </a:tblGrid>
              <a:tr h="450851">
                <a:tc>
                  <a:txBody>
                    <a:bodyPr/>
                    <a:lstStyle/>
                    <a:p>
                      <a:pPr algn="ctr"/>
                      <a:endParaRPr lang="en-US" dirty="0"/>
                    </a:p>
                  </a:txBody>
                  <a:tcPr/>
                </a:tc>
                <a:tc gridSpan="2">
                  <a:txBody>
                    <a:bodyPr/>
                    <a:lstStyle/>
                    <a:p>
                      <a:pPr algn="ctr"/>
                      <a:r>
                        <a:rPr lang="en-US" dirty="0" smtClean="0"/>
                        <a:t>Loopy</a:t>
                      </a:r>
                      <a:endParaRPr lang="en-US" dirty="0"/>
                    </a:p>
                  </a:txBody>
                  <a:tcPr/>
                </a:tc>
                <a:tc hMerge="1">
                  <a:txBody>
                    <a:bodyPr/>
                    <a:lstStyle/>
                    <a:p>
                      <a:endParaRPr lang="en-US" dirty="0"/>
                    </a:p>
                  </a:txBody>
                  <a:tcPr/>
                </a:tc>
                <a:tc gridSpan="2">
                  <a:txBody>
                    <a:bodyPr/>
                    <a:lstStyle/>
                    <a:p>
                      <a:pPr algn="ctr"/>
                      <a:r>
                        <a:rPr lang="en-US" dirty="0" smtClean="0"/>
                        <a:t>Not</a:t>
                      </a:r>
                      <a:r>
                        <a:rPr lang="en-US" baseline="0" dirty="0" smtClean="0"/>
                        <a:t> loopy</a:t>
                      </a:r>
                      <a:endParaRPr lang="en-US" dirty="0"/>
                    </a:p>
                  </a:txBody>
                  <a:tcPr/>
                </a:tc>
                <a:tc hMerge="1">
                  <a:txBody>
                    <a:bodyPr/>
                    <a:lstStyle/>
                    <a:p>
                      <a:endParaRPr lang="en-US" dirty="0"/>
                    </a:p>
                  </a:txBody>
                  <a:tcPr/>
                </a:tc>
              </a:tr>
              <a:tr h="450851">
                <a:tc>
                  <a:txBody>
                    <a:bodyPr/>
                    <a:lstStyle/>
                    <a:p>
                      <a:pPr algn="ctr"/>
                      <a:endParaRPr lang="en-US" dirty="0"/>
                    </a:p>
                  </a:txBody>
                  <a:tcPr/>
                </a:tc>
                <a:tc>
                  <a:txBody>
                    <a:bodyPr/>
                    <a:lstStyle/>
                    <a:p>
                      <a:pPr algn="ctr"/>
                      <a:r>
                        <a:rPr lang="en-US" dirty="0" smtClean="0"/>
                        <a:t>Purple</a:t>
                      </a:r>
                      <a:endParaRPr lang="en-US" dirty="0"/>
                    </a:p>
                  </a:txBody>
                  <a:tcPr/>
                </a:tc>
                <a:tc>
                  <a:txBody>
                    <a:bodyPr/>
                    <a:lstStyle/>
                    <a:p>
                      <a:pPr algn="ctr"/>
                      <a:r>
                        <a:rPr lang="en-US" dirty="0" smtClean="0"/>
                        <a:t>Not Purple</a:t>
                      </a:r>
                      <a:endParaRPr lang="en-US" dirty="0"/>
                    </a:p>
                  </a:txBody>
                  <a:tcPr/>
                </a:tc>
                <a:tc>
                  <a:txBody>
                    <a:bodyPr/>
                    <a:lstStyle/>
                    <a:p>
                      <a:pPr algn="ctr"/>
                      <a:r>
                        <a:rPr lang="en-US" dirty="0" smtClean="0"/>
                        <a:t>Purple</a:t>
                      </a:r>
                      <a:endParaRPr lang="en-US" dirty="0"/>
                    </a:p>
                  </a:txBody>
                  <a:tcPr/>
                </a:tc>
                <a:tc>
                  <a:txBody>
                    <a:bodyPr/>
                    <a:lstStyle/>
                    <a:p>
                      <a:pPr algn="ctr"/>
                      <a:r>
                        <a:rPr lang="en-US" dirty="0" smtClean="0"/>
                        <a:t>Not Purple</a:t>
                      </a:r>
                      <a:endParaRPr lang="en-US" dirty="0"/>
                    </a:p>
                  </a:txBody>
                  <a:tcPr/>
                </a:tc>
              </a:tr>
              <a:tr h="450851">
                <a:tc>
                  <a:txBody>
                    <a:bodyPr/>
                    <a:lstStyle/>
                    <a:p>
                      <a:pPr algn="ctr"/>
                      <a:r>
                        <a:rPr lang="en-US" dirty="0" smtClean="0"/>
                        <a:t>Drugged</a:t>
                      </a:r>
                      <a:endParaRPr lang="en-US" dirty="0"/>
                    </a:p>
                  </a:txBody>
                  <a:tcPr/>
                </a:tc>
                <a:tc>
                  <a:txBody>
                    <a:bodyPr/>
                    <a:lstStyle/>
                    <a:p>
                      <a:pPr algn="ctr"/>
                      <a:r>
                        <a:rPr lang="en-US" dirty="0" smtClean="0"/>
                        <a:t>0.108</a:t>
                      </a:r>
                      <a:endParaRPr lang="en-US" dirty="0"/>
                    </a:p>
                  </a:txBody>
                  <a:tcPr/>
                </a:tc>
                <a:tc>
                  <a:txBody>
                    <a:bodyPr/>
                    <a:lstStyle/>
                    <a:p>
                      <a:pPr algn="ctr"/>
                      <a:r>
                        <a:rPr lang="en-US" dirty="0" smtClean="0"/>
                        <a:t>0.012</a:t>
                      </a:r>
                      <a:endParaRPr lang="en-US" dirty="0"/>
                    </a:p>
                  </a:txBody>
                  <a:tcPr/>
                </a:tc>
                <a:tc>
                  <a:txBody>
                    <a:bodyPr/>
                    <a:lstStyle/>
                    <a:p>
                      <a:pPr algn="ctr"/>
                      <a:r>
                        <a:rPr lang="en-US" dirty="0" smtClean="0"/>
                        <a:t>0.072</a:t>
                      </a:r>
                      <a:endParaRPr lang="en-US" dirty="0"/>
                    </a:p>
                  </a:txBody>
                  <a:tcPr/>
                </a:tc>
                <a:tc>
                  <a:txBody>
                    <a:bodyPr/>
                    <a:lstStyle/>
                    <a:p>
                      <a:pPr algn="ctr"/>
                      <a:r>
                        <a:rPr lang="en-US" dirty="0" smtClean="0"/>
                        <a:t>0.008</a:t>
                      </a:r>
                      <a:endParaRPr lang="en-US" dirty="0"/>
                    </a:p>
                  </a:txBody>
                  <a:tcPr/>
                </a:tc>
              </a:tr>
              <a:tr h="450851">
                <a:tc>
                  <a:txBody>
                    <a:bodyPr/>
                    <a:lstStyle/>
                    <a:p>
                      <a:pPr algn="ctr"/>
                      <a:r>
                        <a:rPr lang="en-US" dirty="0" smtClean="0"/>
                        <a:t>Not Drugged</a:t>
                      </a:r>
                      <a:endParaRPr lang="en-US" dirty="0"/>
                    </a:p>
                  </a:txBody>
                  <a:tcPr/>
                </a:tc>
                <a:tc>
                  <a:txBody>
                    <a:bodyPr/>
                    <a:lstStyle/>
                    <a:p>
                      <a:pPr algn="ctr"/>
                      <a:r>
                        <a:rPr lang="en-US" dirty="0" smtClean="0"/>
                        <a:t>0.016</a:t>
                      </a:r>
                      <a:endParaRPr lang="en-US" dirty="0"/>
                    </a:p>
                  </a:txBody>
                  <a:tcPr/>
                </a:tc>
                <a:tc>
                  <a:txBody>
                    <a:bodyPr/>
                    <a:lstStyle/>
                    <a:p>
                      <a:pPr algn="ctr"/>
                      <a:r>
                        <a:rPr lang="en-US" dirty="0" smtClean="0"/>
                        <a:t>0.064</a:t>
                      </a:r>
                      <a:endParaRPr lang="en-US" dirty="0"/>
                    </a:p>
                  </a:txBody>
                  <a:tcPr/>
                </a:tc>
                <a:tc>
                  <a:txBody>
                    <a:bodyPr/>
                    <a:lstStyle/>
                    <a:p>
                      <a:pPr algn="ctr"/>
                      <a:r>
                        <a:rPr lang="en-US" dirty="0" smtClean="0"/>
                        <a:t>0.144</a:t>
                      </a:r>
                      <a:endParaRPr lang="en-US" dirty="0"/>
                    </a:p>
                  </a:txBody>
                  <a:tcPr/>
                </a:tc>
                <a:tc>
                  <a:txBody>
                    <a:bodyPr/>
                    <a:lstStyle/>
                    <a:p>
                      <a:pPr algn="ctr"/>
                      <a:r>
                        <a:rPr lang="en-US" dirty="0" smtClean="0"/>
                        <a:t>0.576</a:t>
                      </a:r>
                      <a:endParaRPr lang="en-US" dirty="0"/>
                    </a:p>
                  </a:txBody>
                  <a:tcPr/>
                </a:tc>
              </a:tr>
            </a:tbl>
          </a:graphicData>
        </a:graphic>
      </p:graphicFrame>
      <p:sp>
        <p:nvSpPr>
          <p:cNvPr id="4" name="Rectangle 2"/>
          <p:cNvSpPr txBox="1">
            <a:spLocks noChangeArrowheads="1"/>
          </p:cNvSpPr>
          <p:nvPr/>
        </p:nvSpPr>
        <p:spPr>
          <a:xfrm>
            <a:off x="979055" y="236539"/>
            <a:ext cx="7391399" cy="754061"/>
          </a:xfrm>
          <a:prstGeom prst="rect">
            <a:avLst/>
          </a:prstGeom>
          <a:solidFill>
            <a:schemeClr val="accent1">
              <a:lumMod val="20000"/>
              <a:lumOff val="80000"/>
              <a:alpha val="60000"/>
            </a:schemeClr>
          </a:solidFill>
          <a:ln w="38100" cap="flat" cmpd="sng" algn="ctr">
            <a:solidFill>
              <a:srgbClr val="0000FF"/>
            </a:solidFill>
            <a:prstDash val="solid"/>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smtClean="0">
                <a:solidFill>
                  <a:schemeClr val="tx1"/>
                </a:solidFill>
                <a:latin typeface="Century Gothic"/>
                <a:cs typeface="Century Gothic"/>
              </a:rPr>
              <a:t>Key Idea</a:t>
            </a:r>
            <a:endParaRPr lang="en-US" sz="4000" b="1" dirty="0">
              <a:solidFill>
                <a:schemeClr val="tx1"/>
              </a:solidFill>
              <a:latin typeface="Century Gothic"/>
              <a:cs typeface="Century Gothic"/>
            </a:endParaRPr>
          </a:p>
        </p:txBody>
      </p:sp>
      <p:sp>
        <p:nvSpPr>
          <p:cNvPr id="9" name="Rounded Rectangle 8"/>
          <p:cNvSpPr/>
          <p:nvPr/>
        </p:nvSpPr>
        <p:spPr>
          <a:xfrm>
            <a:off x="2463800" y="3810000"/>
            <a:ext cx="1346200" cy="471116"/>
          </a:xfrm>
          <a:prstGeom prst="roundRect">
            <a:avLst/>
          </a:prstGeom>
          <a:solidFill>
            <a:schemeClr val="accent1">
              <a:alpha val="11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0" name="Rounded Rectangle 9"/>
          <p:cNvSpPr/>
          <p:nvPr/>
        </p:nvSpPr>
        <p:spPr>
          <a:xfrm>
            <a:off x="5334000" y="3810000"/>
            <a:ext cx="1346200" cy="471116"/>
          </a:xfrm>
          <a:prstGeom prst="roundRect">
            <a:avLst/>
          </a:prstGeom>
          <a:solidFill>
            <a:schemeClr val="accent1">
              <a:alpha val="11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8" name="Rounded Rectangle 7"/>
          <p:cNvSpPr/>
          <p:nvPr/>
        </p:nvSpPr>
        <p:spPr>
          <a:xfrm>
            <a:off x="2463800" y="4281116"/>
            <a:ext cx="1346200" cy="471116"/>
          </a:xfrm>
          <a:prstGeom prst="roundRect">
            <a:avLst/>
          </a:prstGeom>
          <a:solidFill>
            <a:schemeClr val="accent1">
              <a:alpha val="11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1" name="Rounded Rectangle 10"/>
          <p:cNvSpPr/>
          <p:nvPr/>
        </p:nvSpPr>
        <p:spPr>
          <a:xfrm>
            <a:off x="5334000" y="4244263"/>
            <a:ext cx="1346200" cy="471116"/>
          </a:xfrm>
          <a:prstGeom prst="roundRect">
            <a:avLst/>
          </a:prstGeom>
          <a:solidFill>
            <a:schemeClr val="accent1">
              <a:alpha val="11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pic>
        <p:nvPicPr>
          <p:cNvPr id="12" name="Picture 1" descr="C:\Users\Chris\Desktop\Picture7.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9055" y="1776288"/>
            <a:ext cx="5570537" cy="7794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8220118"/>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513359809"/>
              </p:ext>
            </p:extLst>
          </p:nvPr>
        </p:nvGraphicFramePr>
        <p:xfrm>
          <a:off x="979055" y="2920996"/>
          <a:ext cx="7174345" cy="1803404"/>
        </p:xfrm>
        <a:graphic>
          <a:graphicData uri="http://schemas.openxmlformats.org/drawingml/2006/table">
            <a:tbl>
              <a:tblPr firstRow="1" bandRow="1">
                <a:tableStyleId>{00A15C55-8517-42AA-B614-E9B94910E393}</a:tableStyleId>
              </a:tblPr>
              <a:tblGrid>
                <a:gridCol w="1434869"/>
                <a:gridCol w="1434869"/>
                <a:gridCol w="1434869"/>
                <a:gridCol w="1434869"/>
                <a:gridCol w="1434869"/>
              </a:tblGrid>
              <a:tr h="450851">
                <a:tc>
                  <a:txBody>
                    <a:bodyPr/>
                    <a:lstStyle/>
                    <a:p>
                      <a:pPr algn="ctr"/>
                      <a:endParaRPr lang="en-US" dirty="0"/>
                    </a:p>
                  </a:txBody>
                  <a:tcPr/>
                </a:tc>
                <a:tc gridSpan="2">
                  <a:txBody>
                    <a:bodyPr/>
                    <a:lstStyle/>
                    <a:p>
                      <a:pPr algn="ctr"/>
                      <a:r>
                        <a:rPr lang="en-US" dirty="0" smtClean="0"/>
                        <a:t>Loopy</a:t>
                      </a:r>
                      <a:endParaRPr lang="en-US" dirty="0"/>
                    </a:p>
                  </a:txBody>
                  <a:tcPr/>
                </a:tc>
                <a:tc hMerge="1">
                  <a:txBody>
                    <a:bodyPr/>
                    <a:lstStyle/>
                    <a:p>
                      <a:endParaRPr lang="en-US" dirty="0"/>
                    </a:p>
                  </a:txBody>
                  <a:tcPr/>
                </a:tc>
                <a:tc gridSpan="2">
                  <a:txBody>
                    <a:bodyPr/>
                    <a:lstStyle/>
                    <a:p>
                      <a:pPr algn="ctr"/>
                      <a:r>
                        <a:rPr lang="en-US" dirty="0" smtClean="0"/>
                        <a:t>Not</a:t>
                      </a:r>
                      <a:r>
                        <a:rPr lang="en-US" baseline="0" dirty="0" smtClean="0"/>
                        <a:t> loopy</a:t>
                      </a:r>
                      <a:endParaRPr lang="en-US" dirty="0"/>
                    </a:p>
                  </a:txBody>
                  <a:tcPr/>
                </a:tc>
                <a:tc hMerge="1">
                  <a:txBody>
                    <a:bodyPr/>
                    <a:lstStyle/>
                    <a:p>
                      <a:endParaRPr lang="en-US" dirty="0"/>
                    </a:p>
                  </a:txBody>
                  <a:tcPr/>
                </a:tc>
              </a:tr>
              <a:tr h="450851">
                <a:tc>
                  <a:txBody>
                    <a:bodyPr/>
                    <a:lstStyle/>
                    <a:p>
                      <a:pPr algn="ctr"/>
                      <a:endParaRPr lang="en-US" dirty="0"/>
                    </a:p>
                  </a:txBody>
                  <a:tcPr/>
                </a:tc>
                <a:tc>
                  <a:txBody>
                    <a:bodyPr/>
                    <a:lstStyle/>
                    <a:p>
                      <a:pPr algn="ctr"/>
                      <a:r>
                        <a:rPr lang="en-US" dirty="0" smtClean="0"/>
                        <a:t>Purple</a:t>
                      </a:r>
                      <a:endParaRPr lang="en-US" dirty="0"/>
                    </a:p>
                  </a:txBody>
                  <a:tcPr/>
                </a:tc>
                <a:tc>
                  <a:txBody>
                    <a:bodyPr/>
                    <a:lstStyle/>
                    <a:p>
                      <a:pPr algn="ctr"/>
                      <a:r>
                        <a:rPr lang="en-US" dirty="0" smtClean="0"/>
                        <a:t>Not Purple</a:t>
                      </a:r>
                      <a:endParaRPr lang="en-US" dirty="0"/>
                    </a:p>
                  </a:txBody>
                  <a:tcPr/>
                </a:tc>
                <a:tc>
                  <a:txBody>
                    <a:bodyPr/>
                    <a:lstStyle/>
                    <a:p>
                      <a:pPr algn="ctr"/>
                      <a:r>
                        <a:rPr lang="en-US" dirty="0" smtClean="0"/>
                        <a:t>Purple</a:t>
                      </a:r>
                      <a:endParaRPr lang="en-US" dirty="0"/>
                    </a:p>
                  </a:txBody>
                  <a:tcPr/>
                </a:tc>
                <a:tc>
                  <a:txBody>
                    <a:bodyPr/>
                    <a:lstStyle/>
                    <a:p>
                      <a:pPr algn="ctr"/>
                      <a:r>
                        <a:rPr lang="en-US" dirty="0" smtClean="0"/>
                        <a:t>Not Purple</a:t>
                      </a:r>
                      <a:endParaRPr lang="en-US" dirty="0"/>
                    </a:p>
                  </a:txBody>
                  <a:tcPr/>
                </a:tc>
              </a:tr>
              <a:tr h="450851">
                <a:tc>
                  <a:txBody>
                    <a:bodyPr/>
                    <a:lstStyle/>
                    <a:p>
                      <a:pPr algn="ctr"/>
                      <a:r>
                        <a:rPr lang="en-US" dirty="0" smtClean="0"/>
                        <a:t>Drugged</a:t>
                      </a:r>
                      <a:endParaRPr lang="en-US" dirty="0"/>
                    </a:p>
                  </a:txBody>
                  <a:tcPr/>
                </a:tc>
                <a:tc>
                  <a:txBody>
                    <a:bodyPr/>
                    <a:lstStyle/>
                    <a:p>
                      <a:pPr algn="ctr"/>
                      <a:r>
                        <a:rPr lang="en-US" dirty="0" smtClean="0"/>
                        <a:t>0.108</a:t>
                      </a:r>
                      <a:endParaRPr lang="en-US" dirty="0"/>
                    </a:p>
                  </a:txBody>
                  <a:tcPr/>
                </a:tc>
                <a:tc>
                  <a:txBody>
                    <a:bodyPr/>
                    <a:lstStyle/>
                    <a:p>
                      <a:pPr algn="ctr"/>
                      <a:r>
                        <a:rPr lang="en-US" dirty="0" smtClean="0"/>
                        <a:t>0.012</a:t>
                      </a:r>
                      <a:endParaRPr lang="en-US" dirty="0"/>
                    </a:p>
                  </a:txBody>
                  <a:tcPr/>
                </a:tc>
                <a:tc>
                  <a:txBody>
                    <a:bodyPr/>
                    <a:lstStyle/>
                    <a:p>
                      <a:pPr algn="ctr"/>
                      <a:r>
                        <a:rPr lang="en-US" dirty="0" smtClean="0"/>
                        <a:t>0.072</a:t>
                      </a:r>
                      <a:endParaRPr lang="en-US" dirty="0"/>
                    </a:p>
                  </a:txBody>
                  <a:tcPr/>
                </a:tc>
                <a:tc>
                  <a:txBody>
                    <a:bodyPr/>
                    <a:lstStyle/>
                    <a:p>
                      <a:pPr algn="ctr"/>
                      <a:r>
                        <a:rPr lang="en-US" dirty="0" smtClean="0"/>
                        <a:t>0.008</a:t>
                      </a:r>
                      <a:endParaRPr lang="en-US" dirty="0"/>
                    </a:p>
                  </a:txBody>
                  <a:tcPr/>
                </a:tc>
              </a:tr>
              <a:tr h="450851">
                <a:tc>
                  <a:txBody>
                    <a:bodyPr/>
                    <a:lstStyle/>
                    <a:p>
                      <a:pPr algn="ctr"/>
                      <a:r>
                        <a:rPr lang="en-US" dirty="0" smtClean="0"/>
                        <a:t>Not Drugged</a:t>
                      </a:r>
                      <a:endParaRPr lang="en-US" dirty="0"/>
                    </a:p>
                  </a:txBody>
                  <a:tcPr/>
                </a:tc>
                <a:tc>
                  <a:txBody>
                    <a:bodyPr/>
                    <a:lstStyle/>
                    <a:p>
                      <a:pPr algn="ctr"/>
                      <a:r>
                        <a:rPr lang="en-US" dirty="0" smtClean="0"/>
                        <a:t>0.016</a:t>
                      </a:r>
                      <a:endParaRPr lang="en-US" dirty="0"/>
                    </a:p>
                  </a:txBody>
                  <a:tcPr/>
                </a:tc>
                <a:tc>
                  <a:txBody>
                    <a:bodyPr/>
                    <a:lstStyle/>
                    <a:p>
                      <a:pPr algn="ctr"/>
                      <a:r>
                        <a:rPr lang="en-US" dirty="0" smtClean="0"/>
                        <a:t>0.064</a:t>
                      </a:r>
                      <a:endParaRPr lang="en-US" dirty="0"/>
                    </a:p>
                  </a:txBody>
                  <a:tcPr/>
                </a:tc>
                <a:tc>
                  <a:txBody>
                    <a:bodyPr/>
                    <a:lstStyle/>
                    <a:p>
                      <a:pPr algn="ctr"/>
                      <a:r>
                        <a:rPr lang="en-US" dirty="0" smtClean="0"/>
                        <a:t>0.144</a:t>
                      </a:r>
                      <a:endParaRPr lang="en-US" dirty="0"/>
                    </a:p>
                  </a:txBody>
                  <a:tcPr/>
                </a:tc>
                <a:tc>
                  <a:txBody>
                    <a:bodyPr/>
                    <a:lstStyle/>
                    <a:p>
                      <a:pPr algn="ctr"/>
                      <a:r>
                        <a:rPr lang="en-US" dirty="0" smtClean="0"/>
                        <a:t>0.576</a:t>
                      </a:r>
                      <a:endParaRPr lang="en-US" dirty="0"/>
                    </a:p>
                  </a:txBody>
                  <a:tcPr/>
                </a:tc>
              </a:tr>
            </a:tbl>
          </a:graphicData>
        </a:graphic>
      </p:graphicFrame>
      <p:sp>
        <p:nvSpPr>
          <p:cNvPr id="4" name="Rectangle 2"/>
          <p:cNvSpPr txBox="1">
            <a:spLocks noChangeArrowheads="1"/>
          </p:cNvSpPr>
          <p:nvPr/>
        </p:nvSpPr>
        <p:spPr>
          <a:xfrm>
            <a:off x="979055" y="236539"/>
            <a:ext cx="7391399" cy="754061"/>
          </a:xfrm>
          <a:prstGeom prst="rect">
            <a:avLst/>
          </a:prstGeom>
          <a:solidFill>
            <a:schemeClr val="accent1">
              <a:lumMod val="20000"/>
              <a:lumOff val="80000"/>
              <a:alpha val="60000"/>
            </a:schemeClr>
          </a:solidFill>
          <a:ln w="38100" cap="flat" cmpd="sng" algn="ctr">
            <a:solidFill>
              <a:srgbClr val="0000FF"/>
            </a:solidFill>
            <a:prstDash val="solid"/>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smtClean="0">
                <a:solidFill>
                  <a:schemeClr val="tx1"/>
                </a:solidFill>
                <a:latin typeface="Century Gothic"/>
                <a:cs typeface="Century Gothic"/>
              </a:rPr>
              <a:t>Key Idea</a:t>
            </a:r>
            <a:endParaRPr lang="en-US" sz="4000" b="1" dirty="0">
              <a:solidFill>
                <a:schemeClr val="tx1"/>
              </a:solidFill>
              <a:latin typeface="Century Gothic"/>
              <a:cs typeface="Century Gothic"/>
            </a:endParaRPr>
          </a:p>
        </p:txBody>
      </p:sp>
      <p:sp>
        <p:nvSpPr>
          <p:cNvPr id="9" name="Rounded Rectangle 8"/>
          <p:cNvSpPr/>
          <p:nvPr/>
        </p:nvSpPr>
        <p:spPr>
          <a:xfrm>
            <a:off x="2463800" y="3810000"/>
            <a:ext cx="1346200" cy="471116"/>
          </a:xfrm>
          <a:prstGeom prst="roundRect">
            <a:avLst/>
          </a:prstGeom>
          <a:solidFill>
            <a:schemeClr val="accent1">
              <a:alpha val="11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0" name="Rounded Rectangle 9"/>
          <p:cNvSpPr/>
          <p:nvPr/>
        </p:nvSpPr>
        <p:spPr>
          <a:xfrm>
            <a:off x="5334000" y="3810000"/>
            <a:ext cx="1346200" cy="471116"/>
          </a:xfrm>
          <a:prstGeom prst="roundRect">
            <a:avLst/>
          </a:prstGeom>
          <a:solidFill>
            <a:schemeClr val="accent1">
              <a:alpha val="11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8" name="Rounded Rectangle 7"/>
          <p:cNvSpPr/>
          <p:nvPr/>
        </p:nvSpPr>
        <p:spPr>
          <a:xfrm>
            <a:off x="2463800" y="4281116"/>
            <a:ext cx="1346200" cy="471116"/>
          </a:xfrm>
          <a:prstGeom prst="roundRect">
            <a:avLst/>
          </a:prstGeom>
          <a:solidFill>
            <a:schemeClr val="accent1">
              <a:alpha val="11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1" name="Rounded Rectangle 10"/>
          <p:cNvSpPr/>
          <p:nvPr/>
        </p:nvSpPr>
        <p:spPr>
          <a:xfrm>
            <a:off x="5334000" y="4244263"/>
            <a:ext cx="1346200" cy="471116"/>
          </a:xfrm>
          <a:prstGeom prst="roundRect">
            <a:avLst/>
          </a:prstGeom>
          <a:solidFill>
            <a:schemeClr val="accent1">
              <a:alpha val="11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pic>
        <p:nvPicPr>
          <p:cNvPr id="18433" name="Picture 1" descr="C:\Users\Chris\Desktop\Picture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0241" y="1829512"/>
            <a:ext cx="4760913" cy="779462"/>
          </a:xfrm>
          <a:prstGeom prst="rect">
            <a:avLst/>
          </a:prstGeom>
          <a:noFill/>
          <a:extLst>
            <a:ext uri="{909E8E84-426E-40dd-AFC4-6F175D3DCCD1}">
              <a14:hiddenFill xmlns:a14="http://schemas.microsoft.com/office/drawing/2010/main">
                <a:solidFill>
                  <a:srgbClr val="FFFFFF"/>
                </a:solidFill>
              </a14:hiddenFill>
            </a:ext>
          </a:extLst>
        </p:spPr>
      </p:pic>
      <p:sp>
        <p:nvSpPr>
          <p:cNvPr id="6" name="Rounded Rectangle 5"/>
          <p:cNvSpPr/>
          <p:nvPr/>
        </p:nvSpPr>
        <p:spPr>
          <a:xfrm>
            <a:off x="4876800" y="1858780"/>
            <a:ext cx="984354" cy="744687"/>
          </a:xfrm>
          <a:prstGeom prst="roundRect">
            <a:avLst/>
          </a:prstGeom>
          <a:solidFill>
            <a:schemeClr val="accent1">
              <a:alpha val="11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116382585"/>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858779854"/>
              </p:ext>
            </p:extLst>
          </p:nvPr>
        </p:nvGraphicFramePr>
        <p:xfrm>
          <a:off x="979055" y="2920996"/>
          <a:ext cx="7174345" cy="1803404"/>
        </p:xfrm>
        <a:graphic>
          <a:graphicData uri="http://schemas.openxmlformats.org/drawingml/2006/table">
            <a:tbl>
              <a:tblPr firstRow="1" bandRow="1">
                <a:tableStyleId>{00A15C55-8517-42AA-B614-E9B94910E393}</a:tableStyleId>
              </a:tblPr>
              <a:tblGrid>
                <a:gridCol w="1434869"/>
                <a:gridCol w="1434869"/>
                <a:gridCol w="1434869"/>
                <a:gridCol w="1434869"/>
                <a:gridCol w="1434869"/>
              </a:tblGrid>
              <a:tr h="450851">
                <a:tc>
                  <a:txBody>
                    <a:bodyPr/>
                    <a:lstStyle/>
                    <a:p>
                      <a:pPr algn="ctr"/>
                      <a:endParaRPr lang="en-US" dirty="0"/>
                    </a:p>
                  </a:txBody>
                  <a:tcPr/>
                </a:tc>
                <a:tc gridSpan="2">
                  <a:txBody>
                    <a:bodyPr/>
                    <a:lstStyle/>
                    <a:p>
                      <a:pPr algn="ctr"/>
                      <a:r>
                        <a:rPr lang="en-US" dirty="0" smtClean="0"/>
                        <a:t>Loopy</a:t>
                      </a:r>
                      <a:endParaRPr lang="en-US" dirty="0"/>
                    </a:p>
                  </a:txBody>
                  <a:tcPr/>
                </a:tc>
                <a:tc hMerge="1">
                  <a:txBody>
                    <a:bodyPr/>
                    <a:lstStyle/>
                    <a:p>
                      <a:endParaRPr lang="en-US" dirty="0"/>
                    </a:p>
                  </a:txBody>
                  <a:tcPr/>
                </a:tc>
                <a:tc gridSpan="2">
                  <a:txBody>
                    <a:bodyPr/>
                    <a:lstStyle/>
                    <a:p>
                      <a:pPr algn="ctr"/>
                      <a:r>
                        <a:rPr lang="en-US" dirty="0" smtClean="0"/>
                        <a:t>Not</a:t>
                      </a:r>
                      <a:r>
                        <a:rPr lang="en-US" baseline="0" dirty="0" smtClean="0"/>
                        <a:t> loopy</a:t>
                      </a:r>
                      <a:endParaRPr lang="en-US" dirty="0"/>
                    </a:p>
                  </a:txBody>
                  <a:tcPr/>
                </a:tc>
                <a:tc hMerge="1">
                  <a:txBody>
                    <a:bodyPr/>
                    <a:lstStyle/>
                    <a:p>
                      <a:endParaRPr lang="en-US" dirty="0"/>
                    </a:p>
                  </a:txBody>
                  <a:tcPr/>
                </a:tc>
              </a:tr>
              <a:tr h="450851">
                <a:tc>
                  <a:txBody>
                    <a:bodyPr/>
                    <a:lstStyle/>
                    <a:p>
                      <a:pPr algn="ctr"/>
                      <a:endParaRPr lang="en-US" dirty="0"/>
                    </a:p>
                  </a:txBody>
                  <a:tcPr/>
                </a:tc>
                <a:tc>
                  <a:txBody>
                    <a:bodyPr/>
                    <a:lstStyle/>
                    <a:p>
                      <a:pPr algn="ctr"/>
                      <a:r>
                        <a:rPr lang="en-US" dirty="0" smtClean="0"/>
                        <a:t>Purple</a:t>
                      </a:r>
                      <a:endParaRPr lang="en-US" dirty="0"/>
                    </a:p>
                  </a:txBody>
                  <a:tcPr/>
                </a:tc>
                <a:tc>
                  <a:txBody>
                    <a:bodyPr/>
                    <a:lstStyle/>
                    <a:p>
                      <a:pPr algn="ctr"/>
                      <a:r>
                        <a:rPr lang="en-US" dirty="0" smtClean="0"/>
                        <a:t>Not Purple</a:t>
                      </a:r>
                      <a:endParaRPr lang="en-US" dirty="0"/>
                    </a:p>
                  </a:txBody>
                  <a:tcPr/>
                </a:tc>
                <a:tc>
                  <a:txBody>
                    <a:bodyPr/>
                    <a:lstStyle/>
                    <a:p>
                      <a:pPr algn="ctr"/>
                      <a:r>
                        <a:rPr lang="en-US" dirty="0" smtClean="0"/>
                        <a:t>Purple</a:t>
                      </a:r>
                      <a:endParaRPr lang="en-US" dirty="0"/>
                    </a:p>
                  </a:txBody>
                  <a:tcPr/>
                </a:tc>
                <a:tc>
                  <a:txBody>
                    <a:bodyPr/>
                    <a:lstStyle/>
                    <a:p>
                      <a:pPr algn="ctr"/>
                      <a:r>
                        <a:rPr lang="en-US" dirty="0" smtClean="0"/>
                        <a:t>Not Purple</a:t>
                      </a:r>
                      <a:endParaRPr lang="en-US" dirty="0"/>
                    </a:p>
                  </a:txBody>
                  <a:tcPr/>
                </a:tc>
              </a:tr>
              <a:tr h="450851">
                <a:tc>
                  <a:txBody>
                    <a:bodyPr/>
                    <a:lstStyle/>
                    <a:p>
                      <a:pPr algn="ctr"/>
                      <a:r>
                        <a:rPr lang="en-US" dirty="0" smtClean="0"/>
                        <a:t>Drugged</a:t>
                      </a:r>
                      <a:endParaRPr lang="en-US" dirty="0"/>
                    </a:p>
                  </a:txBody>
                  <a:tcPr/>
                </a:tc>
                <a:tc>
                  <a:txBody>
                    <a:bodyPr/>
                    <a:lstStyle/>
                    <a:p>
                      <a:pPr algn="ctr"/>
                      <a:r>
                        <a:rPr lang="en-US" dirty="0" smtClean="0"/>
                        <a:t>0.108</a:t>
                      </a:r>
                      <a:endParaRPr lang="en-US" dirty="0"/>
                    </a:p>
                  </a:txBody>
                  <a:tcPr/>
                </a:tc>
                <a:tc>
                  <a:txBody>
                    <a:bodyPr/>
                    <a:lstStyle/>
                    <a:p>
                      <a:pPr algn="ctr"/>
                      <a:r>
                        <a:rPr lang="en-US" dirty="0" smtClean="0"/>
                        <a:t>0.012</a:t>
                      </a:r>
                      <a:endParaRPr lang="en-US" dirty="0"/>
                    </a:p>
                  </a:txBody>
                  <a:tcPr/>
                </a:tc>
                <a:tc>
                  <a:txBody>
                    <a:bodyPr/>
                    <a:lstStyle/>
                    <a:p>
                      <a:pPr algn="ctr"/>
                      <a:r>
                        <a:rPr lang="en-US" dirty="0" smtClean="0"/>
                        <a:t>0.072</a:t>
                      </a:r>
                      <a:endParaRPr lang="en-US" dirty="0"/>
                    </a:p>
                  </a:txBody>
                  <a:tcPr/>
                </a:tc>
                <a:tc>
                  <a:txBody>
                    <a:bodyPr/>
                    <a:lstStyle/>
                    <a:p>
                      <a:pPr algn="ctr"/>
                      <a:r>
                        <a:rPr lang="en-US" dirty="0" smtClean="0"/>
                        <a:t>0.008</a:t>
                      </a:r>
                      <a:endParaRPr lang="en-US" dirty="0"/>
                    </a:p>
                  </a:txBody>
                  <a:tcPr/>
                </a:tc>
              </a:tr>
              <a:tr h="450851">
                <a:tc>
                  <a:txBody>
                    <a:bodyPr/>
                    <a:lstStyle/>
                    <a:p>
                      <a:pPr algn="ctr"/>
                      <a:r>
                        <a:rPr lang="en-US" dirty="0" smtClean="0"/>
                        <a:t>Not Drugged</a:t>
                      </a:r>
                      <a:endParaRPr lang="en-US" dirty="0"/>
                    </a:p>
                  </a:txBody>
                  <a:tcPr/>
                </a:tc>
                <a:tc>
                  <a:txBody>
                    <a:bodyPr/>
                    <a:lstStyle/>
                    <a:p>
                      <a:pPr algn="ctr"/>
                      <a:r>
                        <a:rPr lang="en-US" dirty="0" smtClean="0"/>
                        <a:t>0.016</a:t>
                      </a:r>
                      <a:endParaRPr lang="en-US" dirty="0"/>
                    </a:p>
                  </a:txBody>
                  <a:tcPr/>
                </a:tc>
                <a:tc>
                  <a:txBody>
                    <a:bodyPr/>
                    <a:lstStyle/>
                    <a:p>
                      <a:pPr algn="ctr"/>
                      <a:r>
                        <a:rPr lang="en-US" dirty="0" smtClean="0"/>
                        <a:t>0.064</a:t>
                      </a:r>
                      <a:endParaRPr lang="en-US" dirty="0"/>
                    </a:p>
                  </a:txBody>
                  <a:tcPr/>
                </a:tc>
                <a:tc>
                  <a:txBody>
                    <a:bodyPr/>
                    <a:lstStyle/>
                    <a:p>
                      <a:pPr algn="ctr"/>
                      <a:r>
                        <a:rPr lang="en-US" dirty="0" smtClean="0"/>
                        <a:t>0.144</a:t>
                      </a:r>
                      <a:endParaRPr lang="en-US" dirty="0"/>
                    </a:p>
                  </a:txBody>
                  <a:tcPr/>
                </a:tc>
                <a:tc>
                  <a:txBody>
                    <a:bodyPr/>
                    <a:lstStyle/>
                    <a:p>
                      <a:pPr algn="ctr"/>
                      <a:r>
                        <a:rPr lang="en-US" dirty="0" smtClean="0"/>
                        <a:t>0.576</a:t>
                      </a:r>
                      <a:endParaRPr lang="en-US" dirty="0"/>
                    </a:p>
                  </a:txBody>
                  <a:tcPr/>
                </a:tc>
              </a:tr>
            </a:tbl>
          </a:graphicData>
        </a:graphic>
      </p:graphicFrame>
      <p:sp>
        <p:nvSpPr>
          <p:cNvPr id="4" name="Rectangle 2"/>
          <p:cNvSpPr txBox="1">
            <a:spLocks noChangeArrowheads="1"/>
          </p:cNvSpPr>
          <p:nvPr/>
        </p:nvSpPr>
        <p:spPr>
          <a:xfrm>
            <a:off x="979055" y="236539"/>
            <a:ext cx="7391399" cy="754061"/>
          </a:xfrm>
          <a:prstGeom prst="rect">
            <a:avLst/>
          </a:prstGeom>
          <a:solidFill>
            <a:schemeClr val="accent1">
              <a:lumMod val="20000"/>
              <a:lumOff val="80000"/>
              <a:alpha val="60000"/>
            </a:schemeClr>
          </a:solidFill>
          <a:ln w="38100" cap="flat" cmpd="sng" algn="ctr">
            <a:solidFill>
              <a:srgbClr val="0000FF"/>
            </a:solidFill>
            <a:prstDash val="solid"/>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smtClean="0">
                <a:solidFill>
                  <a:schemeClr val="tx1"/>
                </a:solidFill>
                <a:latin typeface="Century Gothic"/>
                <a:cs typeface="Century Gothic"/>
              </a:rPr>
              <a:t>Key Idea</a:t>
            </a:r>
            <a:endParaRPr lang="en-US" sz="4000" b="1" dirty="0">
              <a:solidFill>
                <a:schemeClr val="tx1"/>
              </a:solidFill>
              <a:latin typeface="Century Gothic"/>
              <a:cs typeface="Century Gothic"/>
            </a:endParaRPr>
          </a:p>
        </p:txBody>
      </p:sp>
      <p:sp>
        <p:nvSpPr>
          <p:cNvPr id="12" name="Rounded Rectangle 11"/>
          <p:cNvSpPr/>
          <p:nvPr/>
        </p:nvSpPr>
        <p:spPr>
          <a:xfrm>
            <a:off x="4892964" y="1804704"/>
            <a:ext cx="836061" cy="471116"/>
          </a:xfrm>
          <a:prstGeom prst="roundRect">
            <a:avLst/>
          </a:prstGeom>
          <a:solidFill>
            <a:schemeClr val="accent1">
              <a:alpha val="11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pic>
        <p:nvPicPr>
          <p:cNvPr id="17409" name="Picture 1" descr="C:\Users\Chris\Desktop\Picture9.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9055" y="1763143"/>
            <a:ext cx="4919663" cy="742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6609794"/>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979055" y="236539"/>
            <a:ext cx="7391399" cy="754061"/>
          </a:xfrm>
          <a:prstGeom prst="rect">
            <a:avLst/>
          </a:prstGeom>
          <a:solidFill>
            <a:schemeClr val="accent1">
              <a:lumMod val="20000"/>
              <a:lumOff val="80000"/>
              <a:alpha val="60000"/>
            </a:schemeClr>
          </a:solidFill>
          <a:ln w="38100" cap="flat" cmpd="sng" algn="ctr">
            <a:solidFill>
              <a:srgbClr val="0000FF"/>
            </a:solidFill>
            <a:prstDash val="solid"/>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smtClean="0">
                <a:solidFill>
                  <a:schemeClr val="tx1"/>
                </a:solidFill>
                <a:latin typeface="Century Gothic"/>
                <a:cs typeface="Century Gothic"/>
              </a:rPr>
              <a:t>Key Idea</a:t>
            </a:r>
            <a:endParaRPr lang="en-US" sz="4000" b="1" dirty="0">
              <a:solidFill>
                <a:schemeClr val="tx1"/>
              </a:solidFill>
              <a:latin typeface="Century Gothic"/>
              <a:cs typeface="Century Gothic"/>
            </a:endParaRPr>
          </a:p>
        </p:txBody>
      </p:sp>
      <p:pic>
        <p:nvPicPr>
          <p:cNvPr id="2" name="Picture 1"/>
          <p:cNvPicPr>
            <a:picLocks noChangeAspect="1"/>
          </p:cNvPicPr>
          <p:nvPr/>
        </p:nvPicPr>
        <p:blipFill>
          <a:blip r:embed="rId2"/>
          <a:stretch>
            <a:fillRect/>
          </a:stretch>
        </p:blipFill>
        <p:spPr>
          <a:xfrm>
            <a:off x="1600200" y="1752600"/>
            <a:ext cx="5588000" cy="4191000"/>
          </a:xfrm>
          <a:prstGeom prst="rect">
            <a:avLst/>
          </a:prstGeom>
        </p:spPr>
      </p:pic>
    </p:spTree>
    <p:extLst>
      <p:ext uri="{BB962C8B-B14F-4D97-AF65-F5344CB8AC3E}">
        <p14:creationId xmlns:p14="http://schemas.microsoft.com/office/powerpoint/2010/main" val="1898431897"/>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979055" y="236539"/>
            <a:ext cx="7391399" cy="754061"/>
          </a:xfrm>
          <a:prstGeom prst="rect">
            <a:avLst/>
          </a:prstGeom>
          <a:solidFill>
            <a:schemeClr val="accent1">
              <a:lumMod val="20000"/>
              <a:lumOff val="80000"/>
              <a:alpha val="60000"/>
            </a:schemeClr>
          </a:solidFill>
          <a:ln w="38100" cap="flat" cmpd="sng" algn="ctr">
            <a:solidFill>
              <a:srgbClr val="0000FF"/>
            </a:solidFill>
            <a:prstDash val="solid"/>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smtClean="0">
                <a:solidFill>
                  <a:schemeClr val="tx1"/>
                </a:solidFill>
                <a:latin typeface="Century Gothic"/>
                <a:cs typeface="Century Gothic"/>
              </a:rPr>
              <a:t>Our joint </a:t>
            </a:r>
            <a:r>
              <a:rPr lang="en-US" sz="4000" b="1" dirty="0" smtClean="0">
                <a:solidFill>
                  <a:schemeClr val="tx1"/>
                </a:solidFill>
                <a:latin typeface="Century Gothic"/>
                <a:cs typeface="Century Gothic"/>
              </a:rPr>
              <a:t>gets</a:t>
            </a:r>
            <a:r>
              <a:rPr lang="en-US" sz="4000" b="1" dirty="0" smtClean="0">
                <a:solidFill>
                  <a:schemeClr val="tx1"/>
                </a:solidFill>
                <a:latin typeface="Century Gothic"/>
                <a:cs typeface="Century Gothic"/>
              </a:rPr>
              <a:t> too big</a:t>
            </a:r>
            <a:endParaRPr lang="en-US" sz="4000" b="1" dirty="0">
              <a:solidFill>
                <a:schemeClr val="tx1"/>
              </a:solidFill>
              <a:latin typeface="Century Gothic"/>
              <a:cs typeface="Century Gothic"/>
            </a:endParaRPr>
          </a:p>
        </p:txBody>
      </p:sp>
      <p:pic>
        <p:nvPicPr>
          <p:cNvPr id="4102" name="Picture 6" descr="http://24.media.tumblr.com/tumblr_m0isoqBeJI1qij1yuo1_5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3354" y="1533236"/>
            <a:ext cx="7162800" cy="47704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072202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979055" y="236539"/>
            <a:ext cx="7391399" cy="754061"/>
          </a:xfrm>
          <a:prstGeom prst="rect">
            <a:avLst/>
          </a:prstGeom>
          <a:solidFill>
            <a:schemeClr val="accent1">
              <a:lumMod val="20000"/>
              <a:lumOff val="80000"/>
              <a:alpha val="60000"/>
            </a:schemeClr>
          </a:solidFill>
          <a:ln w="38100" cap="flat" cmpd="sng" algn="ctr">
            <a:solidFill>
              <a:srgbClr val="0000FF"/>
            </a:solidFill>
            <a:prstDash val="solid"/>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smtClean="0">
                <a:solidFill>
                  <a:schemeClr val="tx1"/>
                </a:solidFill>
                <a:latin typeface="Century Gothic"/>
                <a:cs typeface="Century Gothic"/>
              </a:rPr>
              <a:t>Where We Left </a:t>
            </a:r>
            <a:r>
              <a:rPr lang="en-US" sz="4000" b="1" dirty="0">
                <a:solidFill>
                  <a:schemeClr val="tx1"/>
                </a:solidFill>
                <a:latin typeface="Century Gothic"/>
                <a:cs typeface="Century Gothic"/>
              </a:rPr>
              <a:t>O</a:t>
            </a:r>
            <a:r>
              <a:rPr lang="en-US" sz="4000" b="1" dirty="0" smtClean="0">
                <a:solidFill>
                  <a:schemeClr val="tx1"/>
                </a:solidFill>
                <a:latin typeface="Century Gothic"/>
                <a:cs typeface="Century Gothic"/>
              </a:rPr>
              <a:t>ff</a:t>
            </a:r>
            <a:endParaRPr lang="en-US" sz="4000" b="1" dirty="0">
              <a:solidFill>
                <a:schemeClr val="tx1"/>
              </a:solidFill>
              <a:latin typeface="Century Gothic"/>
              <a:cs typeface="Century Gothic"/>
            </a:endParaRPr>
          </a:p>
        </p:txBody>
      </p:sp>
      <p:graphicFrame>
        <p:nvGraphicFramePr>
          <p:cNvPr id="2" name="Table 1"/>
          <p:cNvGraphicFramePr>
            <a:graphicFrameLocks noGrp="1"/>
          </p:cNvGraphicFramePr>
          <p:nvPr>
            <p:extLst>
              <p:ext uri="{D42A27DB-BD31-4B8C-83A1-F6EECF244321}">
                <p14:modId xmlns:p14="http://schemas.microsoft.com/office/powerpoint/2010/main" val="3278721046"/>
              </p:ext>
            </p:extLst>
          </p:nvPr>
        </p:nvGraphicFramePr>
        <p:xfrm>
          <a:off x="979055" y="1447800"/>
          <a:ext cx="7174345" cy="1803404"/>
        </p:xfrm>
        <a:graphic>
          <a:graphicData uri="http://schemas.openxmlformats.org/drawingml/2006/table">
            <a:tbl>
              <a:tblPr firstRow="1" bandRow="1">
                <a:tableStyleId>{00A15C55-8517-42AA-B614-E9B94910E393}</a:tableStyleId>
              </a:tblPr>
              <a:tblGrid>
                <a:gridCol w="1434869"/>
                <a:gridCol w="1434869"/>
                <a:gridCol w="1434869"/>
                <a:gridCol w="1434869"/>
                <a:gridCol w="1434869"/>
              </a:tblGrid>
              <a:tr h="450851">
                <a:tc>
                  <a:txBody>
                    <a:bodyPr/>
                    <a:lstStyle/>
                    <a:p>
                      <a:pPr algn="ctr"/>
                      <a:endParaRPr lang="en-US" dirty="0"/>
                    </a:p>
                  </a:txBody>
                  <a:tcPr/>
                </a:tc>
                <a:tc gridSpan="2">
                  <a:txBody>
                    <a:bodyPr/>
                    <a:lstStyle/>
                    <a:p>
                      <a:pPr algn="ctr"/>
                      <a:r>
                        <a:rPr lang="en-US" dirty="0" smtClean="0"/>
                        <a:t>Loopy</a:t>
                      </a:r>
                      <a:endParaRPr lang="en-US" dirty="0"/>
                    </a:p>
                  </a:txBody>
                  <a:tcPr/>
                </a:tc>
                <a:tc hMerge="1">
                  <a:txBody>
                    <a:bodyPr/>
                    <a:lstStyle/>
                    <a:p>
                      <a:endParaRPr lang="en-US" dirty="0"/>
                    </a:p>
                  </a:txBody>
                  <a:tcPr/>
                </a:tc>
                <a:tc gridSpan="2">
                  <a:txBody>
                    <a:bodyPr/>
                    <a:lstStyle/>
                    <a:p>
                      <a:pPr algn="ctr"/>
                      <a:r>
                        <a:rPr lang="en-US" dirty="0" smtClean="0"/>
                        <a:t>Not</a:t>
                      </a:r>
                      <a:r>
                        <a:rPr lang="en-US" baseline="0" dirty="0" smtClean="0"/>
                        <a:t> loopy</a:t>
                      </a:r>
                      <a:endParaRPr lang="en-US" dirty="0"/>
                    </a:p>
                  </a:txBody>
                  <a:tcPr/>
                </a:tc>
                <a:tc hMerge="1">
                  <a:txBody>
                    <a:bodyPr/>
                    <a:lstStyle/>
                    <a:p>
                      <a:endParaRPr lang="en-US" dirty="0"/>
                    </a:p>
                  </a:txBody>
                  <a:tcPr/>
                </a:tc>
              </a:tr>
              <a:tr h="450851">
                <a:tc>
                  <a:txBody>
                    <a:bodyPr/>
                    <a:lstStyle/>
                    <a:p>
                      <a:pPr algn="ctr"/>
                      <a:endParaRPr lang="en-US" dirty="0"/>
                    </a:p>
                  </a:txBody>
                  <a:tcPr/>
                </a:tc>
                <a:tc>
                  <a:txBody>
                    <a:bodyPr/>
                    <a:lstStyle/>
                    <a:p>
                      <a:pPr algn="ctr"/>
                      <a:r>
                        <a:rPr lang="en-US" dirty="0" smtClean="0"/>
                        <a:t>Purple</a:t>
                      </a:r>
                      <a:endParaRPr lang="en-US" dirty="0"/>
                    </a:p>
                  </a:txBody>
                  <a:tcPr/>
                </a:tc>
                <a:tc>
                  <a:txBody>
                    <a:bodyPr/>
                    <a:lstStyle/>
                    <a:p>
                      <a:pPr algn="ctr"/>
                      <a:r>
                        <a:rPr lang="en-US" dirty="0" smtClean="0"/>
                        <a:t>Not Purple</a:t>
                      </a:r>
                      <a:endParaRPr lang="en-US" dirty="0"/>
                    </a:p>
                  </a:txBody>
                  <a:tcPr/>
                </a:tc>
                <a:tc>
                  <a:txBody>
                    <a:bodyPr/>
                    <a:lstStyle/>
                    <a:p>
                      <a:pPr algn="ctr"/>
                      <a:r>
                        <a:rPr lang="en-US" dirty="0" smtClean="0"/>
                        <a:t>Purple</a:t>
                      </a:r>
                      <a:endParaRPr lang="en-US" dirty="0"/>
                    </a:p>
                  </a:txBody>
                  <a:tcPr/>
                </a:tc>
                <a:tc>
                  <a:txBody>
                    <a:bodyPr/>
                    <a:lstStyle/>
                    <a:p>
                      <a:pPr algn="ctr"/>
                      <a:r>
                        <a:rPr lang="en-US" dirty="0" smtClean="0"/>
                        <a:t>Not Purple</a:t>
                      </a:r>
                      <a:endParaRPr lang="en-US" dirty="0"/>
                    </a:p>
                  </a:txBody>
                  <a:tcPr/>
                </a:tc>
              </a:tr>
              <a:tr h="450851">
                <a:tc>
                  <a:txBody>
                    <a:bodyPr/>
                    <a:lstStyle/>
                    <a:p>
                      <a:pPr algn="ctr"/>
                      <a:r>
                        <a:rPr lang="en-US" dirty="0" smtClean="0"/>
                        <a:t>Drugged</a:t>
                      </a:r>
                      <a:endParaRPr lang="en-US" dirty="0"/>
                    </a:p>
                  </a:txBody>
                  <a:tcPr/>
                </a:tc>
                <a:tc>
                  <a:txBody>
                    <a:bodyPr/>
                    <a:lstStyle/>
                    <a:p>
                      <a:pPr algn="ctr"/>
                      <a:r>
                        <a:rPr lang="en-US" dirty="0" smtClean="0"/>
                        <a:t>0.108</a:t>
                      </a:r>
                      <a:endParaRPr lang="en-US" dirty="0"/>
                    </a:p>
                  </a:txBody>
                  <a:tcPr/>
                </a:tc>
                <a:tc>
                  <a:txBody>
                    <a:bodyPr/>
                    <a:lstStyle/>
                    <a:p>
                      <a:pPr algn="ctr"/>
                      <a:r>
                        <a:rPr lang="en-US" dirty="0" smtClean="0"/>
                        <a:t>0.012</a:t>
                      </a:r>
                      <a:endParaRPr lang="en-US" dirty="0"/>
                    </a:p>
                  </a:txBody>
                  <a:tcPr/>
                </a:tc>
                <a:tc>
                  <a:txBody>
                    <a:bodyPr/>
                    <a:lstStyle/>
                    <a:p>
                      <a:pPr algn="ctr"/>
                      <a:r>
                        <a:rPr lang="en-US" dirty="0" smtClean="0"/>
                        <a:t>0.072</a:t>
                      </a:r>
                      <a:endParaRPr lang="en-US" dirty="0"/>
                    </a:p>
                  </a:txBody>
                  <a:tcPr/>
                </a:tc>
                <a:tc>
                  <a:txBody>
                    <a:bodyPr/>
                    <a:lstStyle/>
                    <a:p>
                      <a:pPr algn="ctr"/>
                      <a:r>
                        <a:rPr lang="en-US" dirty="0" smtClean="0"/>
                        <a:t>0.008</a:t>
                      </a:r>
                      <a:endParaRPr lang="en-US" dirty="0"/>
                    </a:p>
                  </a:txBody>
                  <a:tcPr/>
                </a:tc>
              </a:tr>
              <a:tr h="450851">
                <a:tc>
                  <a:txBody>
                    <a:bodyPr/>
                    <a:lstStyle/>
                    <a:p>
                      <a:pPr algn="ctr"/>
                      <a:r>
                        <a:rPr lang="en-US" dirty="0" smtClean="0"/>
                        <a:t>Not Drugged</a:t>
                      </a:r>
                      <a:endParaRPr lang="en-US" dirty="0"/>
                    </a:p>
                  </a:txBody>
                  <a:tcPr/>
                </a:tc>
                <a:tc>
                  <a:txBody>
                    <a:bodyPr/>
                    <a:lstStyle/>
                    <a:p>
                      <a:pPr algn="ctr"/>
                      <a:r>
                        <a:rPr lang="en-US" dirty="0" smtClean="0"/>
                        <a:t>0.016</a:t>
                      </a:r>
                      <a:endParaRPr lang="en-US" dirty="0"/>
                    </a:p>
                  </a:txBody>
                  <a:tcPr/>
                </a:tc>
                <a:tc>
                  <a:txBody>
                    <a:bodyPr/>
                    <a:lstStyle/>
                    <a:p>
                      <a:pPr algn="ctr"/>
                      <a:r>
                        <a:rPr lang="en-US" dirty="0" smtClean="0"/>
                        <a:t>0.064</a:t>
                      </a:r>
                      <a:endParaRPr lang="en-US" dirty="0"/>
                    </a:p>
                  </a:txBody>
                  <a:tcPr/>
                </a:tc>
                <a:tc>
                  <a:txBody>
                    <a:bodyPr/>
                    <a:lstStyle/>
                    <a:p>
                      <a:pPr algn="ctr"/>
                      <a:r>
                        <a:rPr lang="en-US" dirty="0" smtClean="0"/>
                        <a:t>0.144</a:t>
                      </a:r>
                      <a:endParaRPr lang="en-US" dirty="0"/>
                    </a:p>
                  </a:txBody>
                  <a:tcPr/>
                </a:tc>
                <a:tc>
                  <a:txBody>
                    <a:bodyPr/>
                    <a:lstStyle/>
                    <a:p>
                      <a:pPr algn="ctr"/>
                      <a:r>
                        <a:rPr lang="en-US" dirty="0" smtClean="0"/>
                        <a:t>0.576</a:t>
                      </a:r>
                      <a:endParaRPr lang="en-US" dirty="0"/>
                    </a:p>
                  </a:txBody>
                  <a:tcPr/>
                </a:tc>
              </a:tr>
            </a:tbl>
          </a:graphicData>
        </a:graphic>
      </p:graphicFrame>
      <p:sp>
        <p:nvSpPr>
          <p:cNvPr id="4" name="TextBox 3"/>
          <p:cNvSpPr txBox="1"/>
          <p:nvPr/>
        </p:nvSpPr>
        <p:spPr>
          <a:xfrm>
            <a:off x="1066800" y="3733800"/>
            <a:ext cx="2286000" cy="2585323"/>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smtClean="0"/>
              <a:t>Add variable </a:t>
            </a:r>
          </a:p>
          <a:p>
            <a:r>
              <a:rPr lang="en-US" dirty="0" smtClean="0"/>
              <a:t>Snowden location: {</a:t>
            </a:r>
          </a:p>
          <a:p>
            <a:r>
              <a:rPr lang="en-US" dirty="0"/>
              <a:t> </a:t>
            </a:r>
            <a:r>
              <a:rPr lang="en-US" dirty="0" smtClean="0"/>
              <a:t>   Hong Kong, </a:t>
            </a:r>
          </a:p>
          <a:p>
            <a:r>
              <a:rPr lang="en-US" dirty="0"/>
              <a:t> </a:t>
            </a:r>
            <a:r>
              <a:rPr lang="en-US" dirty="0" smtClean="0"/>
              <a:t>   Sao Paulo, </a:t>
            </a:r>
          </a:p>
          <a:p>
            <a:r>
              <a:rPr lang="en-US" dirty="0"/>
              <a:t> </a:t>
            </a:r>
            <a:r>
              <a:rPr lang="en-US" dirty="0" smtClean="0"/>
              <a:t>   Moscow, </a:t>
            </a:r>
          </a:p>
          <a:p>
            <a:r>
              <a:rPr lang="en-US" dirty="0"/>
              <a:t> </a:t>
            </a:r>
            <a:r>
              <a:rPr lang="en-US" dirty="0" smtClean="0"/>
              <a:t>   Nairobi,</a:t>
            </a:r>
          </a:p>
          <a:p>
            <a:r>
              <a:rPr lang="en-US" dirty="0"/>
              <a:t> </a:t>
            </a:r>
            <a:r>
              <a:rPr lang="en-US" dirty="0" smtClean="0"/>
              <a:t>   Caracas,</a:t>
            </a:r>
          </a:p>
          <a:p>
            <a:r>
              <a:rPr lang="en-US" dirty="0"/>
              <a:t> </a:t>
            </a:r>
            <a:r>
              <a:rPr lang="en-US" dirty="0" smtClean="0"/>
              <a:t>   Guantanamo</a:t>
            </a:r>
          </a:p>
          <a:p>
            <a:r>
              <a:rPr lang="en-US" dirty="0" smtClean="0"/>
              <a:t>}</a:t>
            </a:r>
          </a:p>
        </p:txBody>
      </p:sp>
      <p:sp>
        <p:nvSpPr>
          <p:cNvPr id="6" name="TextBox 5"/>
          <p:cNvSpPr txBox="1"/>
          <p:nvPr/>
        </p:nvSpPr>
        <p:spPr>
          <a:xfrm>
            <a:off x="4038600" y="3733800"/>
            <a:ext cx="3886200"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smtClean="0"/>
              <a:t>Size of the table is now 2*2*2*6 = 48</a:t>
            </a:r>
          </a:p>
        </p:txBody>
      </p:sp>
      <p:sp>
        <p:nvSpPr>
          <p:cNvPr id="7" name="TextBox 6"/>
          <p:cNvSpPr txBox="1"/>
          <p:nvPr/>
        </p:nvSpPr>
        <p:spPr>
          <a:xfrm>
            <a:off x="4038600" y="4953000"/>
            <a:ext cx="3886200" cy="64633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smtClean="0"/>
              <a:t>But what does Snowden have to do with drugged out </a:t>
            </a:r>
            <a:r>
              <a:rPr lang="en-US" dirty="0" err="1" smtClean="0"/>
              <a:t>rockstars</a:t>
            </a:r>
            <a:r>
              <a:rPr lang="en-US" dirty="0" smtClean="0"/>
              <a:t>?</a:t>
            </a:r>
          </a:p>
        </p:txBody>
      </p:sp>
      <p:sp>
        <p:nvSpPr>
          <p:cNvPr id="8" name="TextBox 7"/>
          <p:cNvSpPr txBox="1"/>
          <p:nvPr/>
        </p:nvSpPr>
        <p:spPr>
          <a:xfrm>
            <a:off x="4038600" y="5879068"/>
            <a:ext cx="3886200"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smtClean="0"/>
              <a:t>Really are independent…</a:t>
            </a:r>
          </a:p>
        </p:txBody>
      </p:sp>
      <p:sp>
        <p:nvSpPr>
          <p:cNvPr id="9" name="TextBox 8"/>
          <p:cNvSpPr txBox="1"/>
          <p:nvPr/>
        </p:nvSpPr>
        <p:spPr>
          <a:xfrm>
            <a:off x="4038600" y="4343400"/>
            <a:ext cx="3886200"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smtClean="0"/>
              <a:t>Joint is exponential in size.</a:t>
            </a:r>
          </a:p>
        </p:txBody>
      </p:sp>
    </p:spTree>
    <p:extLst>
      <p:ext uri="{BB962C8B-B14F-4D97-AF65-F5344CB8AC3E}">
        <p14:creationId xmlns:p14="http://schemas.microsoft.com/office/powerpoint/2010/main" val="322400250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979055" y="236539"/>
            <a:ext cx="7391399" cy="754061"/>
          </a:xfrm>
          <a:prstGeom prst="rect">
            <a:avLst/>
          </a:prstGeom>
          <a:solidFill>
            <a:schemeClr val="accent1">
              <a:lumMod val="20000"/>
              <a:lumOff val="80000"/>
              <a:alpha val="60000"/>
            </a:schemeClr>
          </a:solidFill>
          <a:ln w="38100" cap="flat" cmpd="sng" algn="ctr">
            <a:solidFill>
              <a:srgbClr val="0000FF"/>
            </a:solidFill>
            <a:prstDash val="solid"/>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smtClean="0">
                <a:solidFill>
                  <a:schemeClr val="tx1"/>
                </a:solidFill>
                <a:latin typeface="Century Gothic"/>
                <a:cs typeface="Century Gothic"/>
              </a:rPr>
              <a:t>Independence</a:t>
            </a:r>
            <a:endParaRPr lang="en-US" sz="4000" b="1" dirty="0">
              <a:solidFill>
                <a:schemeClr val="tx1"/>
              </a:solidFill>
              <a:latin typeface="Century Gothic"/>
              <a:cs typeface="Century Gothic"/>
            </a:endParaRPr>
          </a:p>
        </p:txBody>
      </p:sp>
      <p:sp>
        <p:nvSpPr>
          <p:cNvPr id="10" name="TextBox 9"/>
          <p:cNvSpPr txBox="1"/>
          <p:nvPr/>
        </p:nvSpPr>
        <p:spPr>
          <a:xfrm>
            <a:off x="1524000" y="2362200"/>
            <a:ext cx="2057400" cy="1815882"/>
          </a:xfrm>
          <a:prstGeom prst="rect">
            <a:avLst/>
          </a:prstGeom>
          <a:noFill/>
        </p:spPr>
        <p:txBody>
          <a:bodyPr wrap="square" rtlCol="0">
            <a:spAutoFit/>
          </a:bodyPr>
          <a:lstStyle/>
          <a:p>
            <a:r>
              <a:rPr lang="en-US" sz="2800" i="1" dirty="0" smtClean="0"/>
              <a:t>l </a:t>
            </a:r>
            <a:r>
              <a:rPr lang="en-US" sz="2800" dirty="0" smtClean="0"/>
              <a:t>= loopy</a:t>
            </a:r>
          </a:p>
          <a:p>
            <a:r>
              <a:rPr lang="en-US" sz="2800" i="1" dirty="0" smtClean="0"/>
              <a:t>p</a:t>
            </a:r>
            <a:r>
              <a:rPr lang="en-US" sz="2800" dirty="0" smtClean="0"/>
              <a:t> = purple</a:t>
            </a:r>
          </a:p>
          <a:p>
            <a:r>
              <a:rPr lang="en-US" sz="2800" i="1" dirty="0" smtClean="0"/>
              <a:t>d </a:t>
            </a:r>
            <a:r>
              <a:rPr lang="en-US" sz="2800" dirty="0" smtClean="0"/>
              <a:t>= drugged</a:t>
            </a:r>
          </a:p>
          <a:p>
            <a:r>
              <a:rPr lang="en-US" sz="2800" i="1" dirty="0" smtClean="0"/>
              <a:t>s </a:t>
            </a:r>
            <a:r>
              <a:rPr lang="en-US" sz="2800" dirty="0" smtClean="0"/>
              <a:t>= </a:t>
            </a:r>
            <a:r>
              <a:rPr lang="en-US" sz="2800" dirty="0" err="1" smtClean="0"/>
              <a:t>snowden</a:t>
            </a:r>
            <a:endParaRPr lang="en-US" sz="2800" i="1" dirty="0"/>
          </a:p>
        </p:txBody>
      </p:sp>
      <p:sp>
        <p:nvSpPr>
          <p:cNvPr id="11" name="TextBox 10"/>
          <p:cNvSpPr txBox="1"/>
          <p:nvPr/>
        </p:nvSpPr>
        <p:spPr>
          <a:xfrm>
            <a:off x="1016000" y="4431143"/>
            <a:ext cx="5689600" cy="1384995"/>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sz="2800" dirty="0" smtClean="0"/>
              <a:t>If we have two tables, one over </a:t>
            </a:r>
            <a:r>
              <a:rPr lang="en-US" sz="2800" i="1" dirty="0" smtClean="0"/>
              <a:t>l, p, d</a:t>
            </a:r>
            <a:r>
              <a:rPr lang="en-US" sz="2800" dirty="0" smtClean="0"/>
              <a:t> and one for </a:t>
            </a:r>
            <a:r>
              <a:rPr lang="en-US" sz="2800" i="1" dirty="0" smtClean="0"/>
              <a:t>s</a:t>
            </a:r>
            <a:r>
              <a:rPr lang="en-US" sz="2800" dirty="0" smtClean="0"/>
              <a:t>, we could recreate the joint.</a:t>
            </a:r>
          </a:p>
        </p:txBody>
      </p:sp>
      <p:pic>
        <p:nvPicPr>
          <p:cNvPr id="25601" name="Picture 1" descr="C:\Users\Chris\Desktop\Picture10.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9055" y="1524000"/>
            <a:ext cx="4572000" cy="742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5049805"/>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979055" y="236539"/>
            <a:ext cx="7391399" cy="754061"/>
          </a:xfrm>
          <a:prstGeom prst="rect">
            <a:avLst/>
          </a:prstGeom>
          <a:solidFill>
            <a:schemeClr val="accent1">
              <a:lumMod val="20000"/>
              <a:lumOff val="80000"/>
              <a:alpha val="60000"/>
            </a:schemeClr>
          </a:solidFill>
          <a:ln w="38100" cap="flat" cmpd="sng" algn="ctr">
            <a:solidFill>
              <a:srgbClr val="0000FF"/>
            </a:solidFill>
            <a:prstDash val="solid"/>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smtClean="0">
                <a:solidFill>
                  <a:schemeClr val="tx1"/>
                </a:solidFill>
                <a:latin typeface="Century Gothic"/>
                <a:cs typeface="Century Gothic"/>
              </a:rPr>
              <a:t>What else is independent?</a:t>
            </a:r>
            <a:endParaRPr lang="en-US" sz="4000" b="1" dirty="0">
              <a:solidFill>
                <a:schemeClr val="tx1"/>
              </a:solidFill>
              <a:latin typeface="Century Gothic"/>
              <a:cs typeface="Century Gothic"/>
            </a:endParaRPr>
          </a:p>
        </p:txBody>
      </p:sp>
      <p:sp>
        <p:nvSpPr>
          <p:cNvPr id="2" name="Oval 1"/>
          <p:cNvSpPr/>
          <p:nvPr/>
        </p:nvSpPr>
        <p:spPr>
          <a:xfrm>
            <a:off x="5791200" y="1258455"/>
            <a:ext cx="1524000" cy="15240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smtClean="0"/>
              <a:t>Snowden</a:t>
            </a:r>
            <a:endParaRPr lang="en-US" dirty="0"/>
          </a:p>
        </p:txBody>
      </p:sp>
      <p:sp>
        <p:nvSpPr>
          <p:cNvPr id="7" name="Oval 6"/>
          <p:cNvSpPr/>
          <p:nvPr/>
        </p:nvSpPr>
        <p:spPr>
          <a:xfrm>
            <a:off x="3064163" y="1524000"/>
            <a:ext cx="1524000" cy="15240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smtClean="0"/>
              <a:t>Drugged</a:t>
            </a:r>
            <a:endParaRPr lang="en-US" dirty="0"/>
          </a:p>
        </p:txBody>
      </p:sp>
      <p:sp>
        <p:nvSpPr>
          <p:cNvPr id="8" name="Oval 7"/>
          <p:cNvSpPr/>
          <p:nvPr/>
        </p:nvSpPr>
        <p:spPr>
          <a:xfrm>
            <a:off x="2149763" y="3352800"/>
            <a:ext cx="1524000" cy="15240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smtClean="0"/>
              <a:t>Purple</a:t>
            </a:r>
            <a:endParaRPr lang="en-US" dirty="0"/>
          </a:p>
        </p:txBody>
      </p:sp>
      <p:sp>
        <p:nvSpPr>
          <p:cNvPr id="12" name="Oval 11"/>
          <p:cNvSpPr/>
          <p:nvPr/>
        </p:nvSpPr>
        <p:spPr>
          <a:xfrm>
            <a:off x="4233717" y="3389745"/>
            <a:ext cx="1524000" cy="15240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smtClean="0"/>
              <a:t>Loopy</a:t>
            </a:r>
            <a:endParaRPr lang="en-US" dirty="0"/>
          </a:p>
        </p:txBody>
      </p:sp>
      <p:cxnSp>
        <p:nvCxnSpPr>
          <p:cNvPr id="4" name="Straight Connector 3"/>
          <p:cNvCxnSpPr/>
          <p:nvPr/>
        </p:nvCxnSpPr>
        <p:spPr>
          <a:xfrm>
            <a:off x="4892963" y="1676400"/>
            <a:ext cx="1143000" cy="1676400"/>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22263768"/>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979055" y="236539"/>
            <a:ext cx="7391399" cy="754061"/>
          </a:xfrm>
          <a:prstGeom prst="rect">
            <a:avLst/>
          </a:prstGeom>
          <a:solidFill>
            <a:schemeClr val="accent1">
              <a:lumMod val="20000"/>
              <a:lumOff val="80000"/>
              <a:alpha val="60000"/>
            </a:schemeClr>
          </a:solidFill>
          <a:ln w="38100" cap="flat" cmpd="sng" algn="ctr">
            <a:solidFill>
              <a:srgbClr val="0000FF"/>
            </a:solidFill>
            <a:prstDash val="solid"/>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smtClean="0">
                <a:solidFill>
                  <a:schemeClr val="tx1"/>
                </a:solidFill>
                <a:latin typeface="Century Gothic"/>
                <a:cs typeface="Century Gothic"/>
              </a:rPr>
              <a:t>What else is independent?</a:t>
            </a:r>
            <a:endParaRPr lang="en-US" sz="4000" b="1" dirty="0">
              <a:solidFill>
                <a:schemeClr val="tx1"/>
              </a:solidFill>
              <a:latin typeface="Century Gothic"/>
              <a:cs typeface="Century Gothic"/>
            </a:endParaRPr>
          </a:p>
        </p:txBody>
      </p:sp>
      <p:sp>
        <p:nvSpPr>
          <p:cNvPr id="2" name="Oval 1"/>
          <p:cNvSpPr/>
          <p:nvPr/>
        </p:nvSpPr>
        <p:spPr>
          <a:xfrm>
            <a:off x="5791200" y="1258455"/>
            <a:ext cx="1524000" cy="15240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smtClean="0"/>
              <a:t>Snowden</a:t>
            </a:r>
            <a:endParaRPr lang="en-US" dirty="0"/>
          </a:p>
        </p:txBody>
      </p:sp>
      <p:sp>
        <p:nvSpPr>
          <p:cNvPr id="7" name="Oval 6"/>
          <p:cNvSpPr/>
          <p:nvPr/>
        </p:nvSpPr>
        <p:spPr>
          <a:xfrm>
            <a:off x="3064163" y="1524000"/>
            <a:ext cx="1524000" cy="15240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smtClean="0"/>
              <a:t>Drugged</a:t>
            </a:r>
            <a:endParaRPr lang="en-US" dirty="0"/>
          </a:p>
        </p:txBody>
      </p:sp>
      <p:sp>
        <p:nvSpPr>
          <p:cNvPr id="8" name="Oval 7"/>
          <p:cNvSpPr/>
          <p:nvPr/>
        </p:nvSpPr>
        <p:spPr>
          <a:xfrm>
            <a:off x="2149763" y="3352800"/>
            <a:ext cx="1524000" cy="15240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smtClean="0"/>
              <a:t>Purple</a:t>
            </a:r>
            <a:endParaRPr lang="en-US" dirty="0"/>
          </a:p>
        </p:txBody>
      </p:sp>
      <p:sp>
        <p:nvSpPr>
          <p:cNvPr id="12" name="Oval 11"/>
          <p:cNvSpPr/>
          <p:nvPr/>
        </p:nvSpPr>
        <p:spPr>
          <a:xfrm>
            <a:off x="4233717" y="3389745"/>
            <a:ext cx="1524000" cy="15240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smtClean="0"/>
              <a:t>Loopy</a:t>
            </a:r>
            <a:endParaRPr lang="en-US" dirty="0"/>
          </a:p>
        </p:txBody>
      </p:sp>
      <p:sp>
        <p:nvSpPr>
          <p:cNvPr id="13" name="TextBox 12"/>
          <p:cNvSpPr txBox="1"/>
          <p:nvPr/>
        </p:nvSpPr>
        <p:spPr>
          <a:xfrm>
            <a:off x="2874818" y="5257800"/>
            <a:ext cx="2895600" cy="523220"/>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sz="2800" dirty="0" smtClean="0"/>
              <a:t>Purple and loopy?</a:t>
            </a:r>
          </a:p>
        </p:txBody>
      </p:sp>
      <p:cxnSp>
        <p:nvCxnSpPr>
          <p:cNvPr id="4" name="Straight Connector 3"/>
          <p:cNvCxnSpPr/>
          <p:nvPr/>
        </p:nvCxnSpPr>
        <p:spPr>
          <a:xfrm>
            <a:off x="4892963" y="1676400"/>
            <a:ext cx="1143000" cy="1676400"/>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824299733"/>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979055" y="236539"/>
            <a:ext cx="7391399" cy="754061"/>
          </a:xfrm>
          <a:prstGeom prst="rect">
            <a:avLst/>
          </a:prstGeom>
          <a:solidFill>
            <a:schemeClr val="accent1">
              <a:lumMod val="20000"/>
              <a:lumOff val="80000"/>
              <a:alpha val="60000"/>
            </a:schemeClr>
          </a:solidFill>
          <a:ln w="38100" cap="flat" cmpd="sng" algn="ctr">
            <a:solidFill>
              <a:srgbClr val="0000FF"/>
            </a:solidFill>
            <a:prstDash val="solid"/>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smtClean="0">
                <a:solidFill>
                  <a:schemeClr val="tx1"/>
                </a:solidFill>
                <a:latin typeface="Century Gothic"/>
                <a:cs typeface="Century Gothic"/>
              </a:rPr>
              <a:t>What else is independent?</a:t>
            </a:r>
            <a:endParaRPr lang="en-US" sz="4000" b="1" dirty="0">
              <a:solidFill>
                <a:schemeClr val="tx1"/>
              </a:solidFill>
              <a:latin typeface="Century Gothic"/>
              <a:cs typeface="Century Gothic"/>
            </a:endParaRPr>
          </a:p>
        </p:txBody>
      </p:sp>
      <p:sp>
        <p:nvSpPr>
          <p:cNvPr id="2" name="Oval 1"/>
          <p:cNvSpPr/>
          <p:nvPr/>
        </p:nvSpPr>
        <p:spPr>
          <a:xfrm>
            <a:off x="5791200" y="1258455"/>
            <a:ext cx="1524000" cy="15240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smtClean="0"/>
              <a:t>Snowden</a:t>
            </a:r>
            <a:endParaRPr lang="en-US" dirty="0"/>
          </a:p>
        </p:txBody>
      </p:sp>
      <p:sp>
        <p:nvSpPr>
          <p:cNvPr id="7" name="Oval 6"/>
          <p:cNvSpPr/>
          <p:nvPr/>
        </p:nvSpPr>
        <p:spPr>
          <a:xfrm>
            <a:off x="3064163" y="1524000"/>
            <a:ext cx="1524000" cy="15240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smtClean="0"/>
              <a:t>Drugged</a:t>
            </a:r>
            <a:endParaRPr lang="en-US" dirty="0"/>
          </a:p>
        </p:txBody>
      </p:sp>
      <p:sp>
        <p:nvSpPr>
          <p:cNvPr id="8" name="Oval 7"/>
          <p:cNvSpPr/>
          <p:nvPr/>
        </p:nvSpPr>
        <p:spPr>
          <a:xfrm>
            <a:off x="2112818" y="3505200"/>
            <a:ext cx="1524000" cy="15240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smtClean="0"/>
              <a:t>Purple</a:t>
            </a:r>
            <a:endParaRPr lang="en-US" dirty="0"/>
          </a:p>
        </p:txBody>
      </p:sp>
      <p:sp>
        <p:nvSpPr>
          <p:cNvPr id="12" name="Oval 11"/>
          <p:cNvSpPr/>
          <p:nvPr/>
        </p:nvSpPr>
        <p:spPr>
          <a:xfrm>
            <a:off x="4322618" y="3505200"/>
            <a:ext cx="1524000" cy="15240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smtClean="0"/>
              <a:t>Loopy</a:t>
            </a:r>
            <a:endParaRPr lang="en-US" dirty="0"/>
          </a:p>
        </p:txBody>
      </p:sp>
      <p:sp>
        <p:nvSpPr>
          <p:cNvPr id="13" name="TextBox 12"/>
          <p:cNvSpPr txBox="1"/>
          <p:nvPr/>
        </p:nvSpPr>
        <p:spPr>
          <a:xfrm>
            <a:off x="2519217" y="5257800"/>
            <a:ext cx="3821545" cy="523220"/>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sz="2800" dirty="0" smtClean="0"/>
              <a:t>Both caused by drugged</a:t>
            </a:r>
          </a:p>
        </p:txBody>
      </p:sp>
      <p:cxnSp>
        <p:nvCxnSpPr>
          <p:cNvPr id="4" name="Straight Connector 3"/>
          <p:cNvCxnSpPr/>
          <p:nvPr/>
        </p:nvCxnSpPr>
        <p:spPr>
          <a:xfrm>
            <a:off x="4892963" y="1676400"/>
            <a:ext cx="1143000" cy="16764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Arrow Connector 5"/>
          <p:cNvCxnSpPr/>
          <p:nvPr/>
        </p:nvCxnSpPr>
        <p:spPr>
          <a:xfrm flipH="1">
            <a:off x="3140363" y="3048000"/>
            <a:ext cx="228600" cy="3810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1" name="Straight Arrow Connector 10"/>
          <p:cNvCxnSpPr/>
          <p:nvPr/>
        </p:nvCxnSpPr>
        <p:spPr>
          <a:xfrm>
            <a:off x="4323773" y="3048000"/>
            <a:ext cx="340590" cy="3810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814574607"/>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979055" y="236539"/>
            <a:ext cx="7391399" cy="754061"/>
          </a:xfrm>
          <a:prstGeom prst="rect">
            <a:avLst/>
          </a:prstGeom>
          <a:solidFill>
            <a:schemeClr val="accent1">
              <a:lumMod val="20000"/>
              <a:lumOff val="80000"/>
              <a:alpha val="60000"/>
            </a:schemeClr>
          </a:solidFill>
          <a:ln w="38100" cap="flat" cmpd="sng" algn="ctr">
            <a:solidFill>
              <a:srgbClr val="0000FF"/>
            </a:solidFill>
            <a:prstDash val="solid"/>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smtClean="0">
                <a:solidFill>
                  <a:schemeClr val="tx1"/>
                </a:solidFill>
                <a:latin typeface="Century Gothic"/>
                <a:cs typeface="Century Gothic"/>
              </a:rPr>
              <a:t>What else is independent?</a:t>
            </a:r>
            <a:endParaRPr lang="en-US" sz="4000" b="1" dirty="0">
              <a:solidFill>
                <a:schemeClr val="tx1"/>
              </a:solidFill>
              <a:latin typeface="Century Gothic"/>
              <a:cs typeface="Century Gothic"/>
            </a:endParaRPr>
          </a:p>
        </p:txBody>
      </p:sp>
      <p:sp>
        <p:nvSpPr>
          <p:cNvPr id="2" name="Oval 1"/>
          <p:cNvSpPr/>
          <p:nvPr/>
        </p:nvSpPr>
        <p:spPr>
          <a:xfrm>
            <a:off x="5791200" y="1258455"/>
            <a:ext cx="1524000" cy="15240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smtClean="0"/>
              <a:t>Snowden</a:t>
            </a:r>
            <a:endParaRPr lang="en-US" dirty="0"/>
          </a:p>
        </p:txBody>
      </p:sp>
      <p:sp>
        <p:nvSpPr>
          <p:cNvPr id="7" name="Oval 6"/>
          <p:cNvSpPr/>
          <p:nvPr/>
        </p:nvSpPr>
        <p:spPr>
          <a:xfrm>
            <a:off x="3064163" y="1524000"/>
            <a:ext cx="1524000" cy="15240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smtClean="0"/>
              <a:t>Drugged</a:t>
            </a:r>
            <a:endParaRPr lang="en-US" dirty="0"/>
          </a:p>
        </p:txBody>
      </p:sp>
      <p:sp>
        <p:nvSpPr>
          <p:cNvPr id="8" name="Oval 7"/>
          <p:cNvSpPr/>
          <p:nvPr/>
        </p:nvSpPr>
        <p:spPr>
          <a:xfrm>
            <a:off x="2112818" y="3505200"/>
            <a:ext cx="1524000" cy="15240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smtClean="0"/>
              <a:t>Purple</a:t>
            </a:r>
            <a:endParaRPr lang="en-US" dirty="0"/>
          </a:p>
        </p:txBody>
      </p:sp>
      <p:sp>
        <p:nvSpPr>
          <p:cNvPr id="12" name="Oval 11"/>
          <p:cNvSpPr/>
          <p:nvPr/>
        </p:nvSpPr>
        <p:spPr>
          <a:xfrm>
            <a:off x="4322618" y="3505200"/>
            <a:ext cx="1524000" cy="15240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smtClean="0"/>
              <a:t>Loopy</a:t>
            </a:r>
            <a:endParaRPr lang="en-US" dirty="0"/>
          </a:p>
        </p:txBody>
      </p:sp>
      <p:sp>
        <p:nvSpPr>
          <p:cNvPr id="13" name="TextBox 12"/>
          <p:cNvSpPr txBox="1"/>
          <p:nvPr/>
        </p:nvSpPr>
        <p:spPr>
          <a:xfrm>
            <a:off x="2519217" y="5257800"/>
            <a:ext cx="3821545" cy="1384995"/>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800" dirty="0" smtClean="0"/>
              <a:t>If you know drugged, purple and loopy are independent!</a:t>
            </a:r>
          </a:p>
        </p:txBody>
      </p:sp>
      <p:cxnSp>
        <p:nvCxnSpPr>
          <p:cNvPr id="4" name="Straight Connector 3"/>
          <p:cNvCxnSpPr/>
          <p:nvPr/>
        </p:nvCxnSpPr>
        <p:spPr>
          <a:xfrm>
            <a:off x="4892963" y="1676400"/>
            <a:ext cx="1143000" cy="167640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Arrow Connector 5"/>
          <p:cNvCxnSpPr/>
          <p:nvPr/>
        </p:nvCxnSpPr>
        <p:spPr>
          <a:xfrm flipH="1">
            <a:off x="3140363" y="3048000"/>
            <a:ext cx="228600" cy="3810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1" name="Straight Arrow Connector 10"/>
          <p:cNvCxnSpPr/>
          <p:nvPr/>
        </p:nvCxnSpPr>
        <p:spPr>
          <a:xfrm>
            <a:off x="4323773" y="3048000"/>
            <a:ext cx="340590" cy="3810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77117386"/>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979055" y="236539"/>
            <a:ext cx="7391399" cy="754061"/>
          </a:xfrm>
          <a:prstGeom prst="rect">
            <a:avLst/>
          </a:prstGeom>
          <a:solidFill>
            <a:schemeClr val="accent1">
              <a:lumMod val="20000"/>
              <a:lumOff val="80000"/>
              <a:alpha val="60000"/>
            </a:schemeClr>
          </a:solidFill>
          <a:ln w="38100" cap="flat" cmpd="sng" algn="ctr">
            <a:solidFill>
              <a:srgbClr val="0000FF"/>
            </a:solidFill>
            <a:prstDash val="solid"/>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smtClean="0">
                <a:solidFill>
                  <a:schemeClr val="tx1"/>
                </a:solidFill>
                <a:latin typeface="Century Gothic"/>
                <a:cs typeface="Century Gothic"/>
              </a:rPr>
              <a:t>Conditional Independence</a:t>
            </a:r>
            <a:endParaRPr lang="en-US" sz="4000" b="1" dirty="0">
              <a:solidFill>
                <a:schemeClr val="tx1"/>
              </a:solidFill>
              <a:latin typeface="Century Gothic"/>
              <a:cs typeface="Century Gothic"/>
            </a:endParaRPr>
          </a:p>
        </p:txBody>
      </p:sp>
      <p:sp>
        <p:nvSpPr>
          <p:cNvPr id="13" name="TextBox 12"/>
          <p:cNvSpPr txBox="1"/>
          <p:nvPr/>
        </p:nvSpPr>
        <p:spPr>
          <a:xfrm>
            <a:off x="2519217" y="5257800"/>
            <a:ext cx="3821545" cy="1384995"/>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800" dirty="0" smtClean="0"/>
              <a:t>If you know drugged, purple and loopy are independent!</a:t>
            </a:r>
          </a:p>
        </p:txBody>
      </p:sp>
      <p:pic>
        <p:nvPicPr>
          <p:cNvPr id="35841" name="Picture 1" descr="C:\Users\Chris\Desktop\Picture1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99564" y="2773180"/>
            <a:ext cx="4260850" cy="749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5294234"/>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2519217" y="5257800"/>
            <a:ext cx="3821545" cy="1384995"/>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800" dirty="0" smtClean="0"/>
              <a:t>If you know drugged, purple and loopy are independent!</a:t>
            </a:r>
          </a:p>
        </p:txBody>
      </p:sp>
      <p:sp>
        <p:nvSpPr>
          <p:cNvPr id="7" name="Rectangle 2"/>
          <p:cNvSpPr txBox="1">
            <a:spLocks noChangeArrowheads="1"/>
          </p:cNvSpPr>
          <p:nvPr/>
        </p:nvSpPr>
        <p:spPr>
          <a:xfrm>
            <a:off x="979055" y="236539"/>
            <a:ext cx="7391399" cy="754061"/>
          </a:xfrm>
          <a:prstGeom prst="rect">
            <a:avLst/>
          </a:prstGeom>
          <a:solidFill>
            <a:schemeClr val="accent1">
              <a:lumMod val="20000"/>
              <a:lumOff val="80000"/>
              <a:alpha val="60000"/>
            </a:schemeClr>
          </a:solidFill>
          <a:ln w="38100" cap="flat" cmpd="sng" algn="ctr">
            <a:solidFill>
              <a:srgbClr val="0000FF"/>
            </a:solidFill>
            <a:prstDash val="solid"/>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smtClean="0">
                <a:solidFill>
                  <a:schemeClr val="tx1"/>
                </a:solidFill>
                <a:latin typeface="Century Gothic"/>
                <a:cs typeface="Century Gothic"/>
              </a:rPr>
              <a:t>Conditional Independence</a:t>
            </a:r>
            <a:endParaRPr lang="en-US" sz="4000" b="1" dirty="0">
              <a:solidFill>
                <a:schemeClr val="tx1"/>
              </a:solidFill>
              <a:latin typeface="Century Gothic"/>
              <a:cs typeface="Century Gothic"/>
            </a:endParaRPr>
          </a:p>
        </p:txBody>
      </p:sp>
      <p:sp>
        <p:nvSpPr>
          <p:cNvPr id="8" name="TextBox 7"/>
          <p:cNvSpPr txBox="1"/>
          <p:nvPr/>
        </p:nvSpPr>
        <p:spPr>
          <a:xfrm>
            <a:off x="2812241" y="1893332"/>
            <a:ext cx="685800"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smtClean="0"/>
              <a:t>Joint</a:t>
            </a:r>
            <a:endParaRPr lang="en-US" dirty="0"/>
          </a:p>
        </p:txBody>
      </p:sp>
      <p:cxnSp>
        <p:nvCxnSpPr>
          <p:cNvPr id="9" name="Straight Arrow Connector 8"/>
          <p:cNvCxnSpPr/>
          <p:nvPr/>
        </p:nvCxnSpPr>
        <p:spPr>
          <a:xfrm flipH="1">
            <a:off x="2835332" y="2298017"/>
            <a:ext cx="144434" cy="31681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pic>
        <p:nvPicPr>
          <p:cNvPr id="14" name="Picture 1" descr="C:\Users\Chris\Desktop\Picture1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99564" y="2773180"/>
            <a:ext cx="4260850" cy="749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8739463"/>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76200"/>
            <a:ext cx="9525000" cy="69342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2800" dirty="0" smtClean="0"/>
              <a:t>This is important!</a:t>
            </a:r>
            <a:endParaRPr lang="en-US" sz="2800" dirty="0"/>
          </a:p>
        </p:txBody>
      </p:sp>
    </p:spTree>
    <p:extLst>
      <p:ext uri="{BB962C8B-B14F-4D97-AF65-F5344CB8AC3E}">
        <p14:creationId xmlns:p14="http://schemas.microsoft.com/office/powerpoint/2010/main" val="2404293721"/>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2519217" y="5257800"/>
            <a:ext cx="3821545" cy="1384995"/>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800" dirty="0" smtClean="0"/>
              <a:t>If you know drugged, purple and loopy are independent!</a:t>
            </a:r>
          </a:p>
        </p:txBody>
      </p:sp>
      <mc:AlternateContent xmlns:mc="http://schemas.openxmlformats.org/markup-compatibility/2006" xmlns:a14="http://schemas.microsoft.com/office/drawing/2010/main">
        <mc:Choice Requires="a14">
          <p:sp>
            <p:nvSpPr>
              <p:cNvPr id="3" name="TextBox 2"/>
              <p:cNvSpPr txBox="1"/>
              <p:nvPr/>
            </p:nvSpPr>
            <p:spPr>
              <a:xfrm>
                <a:off x="2133600" y="2614835"/>
                <a:ext cx="4156459" cy="523220"/>
              </a:xfrm>
              <a:prstGeom prst="rect">
                <a:avLst/>
              </a:prstGeom>
              <a:noFill/>
            </p:spPr>
            <p:txBody>
              <a:bodyPr wrap="none" rtlCol="0">
                <a:spAutoFit/>
              </a:bodyPr>
              <a:lstStyle/>
              <a:p>
                <a14:m>
                  <m:oMathPara xmlns:m="http://schemas.openxmlformats.org/officeDocument/2006/math" xmlns="">
                    <m:oMathParaPr>
                      <m:jc m:val="centerGroup"/>
                    </m:oMathParaPr>
                    <m:oMath xmlns:m="http://schemas.openxmlformats.org/officeDocument/2006/math">
                      <m:r>
                        <a:rPr lang="en-US" sz="2800" b="0" i="1" smtClean="0">
                          <a:latin typeface="Cambria Math"/>
                        </a:rPr>
                        <m:t>𝑃</m:t>
                      </m:r>
                      <m:r>
                        <a:rPr lang="en-US" sz="2800" b="0" i="1" smtClean="0">
                          <a:latin typeface="Cambria Math"/>
                        </a:rPr>
                        <m:t>(</m:t>
                      </m:r>
                      <m:r>
                        <a:rPr lang="en-US" sz="2800" b="0" i="1" smtClean="0">
                          <a:latin typeface="Cambria Math"/>
                        </a:rPr>
                        <m:t>𝑙</m:t>
                      </m:r>
                      <m:r>
                        <a:rPr lang="en-US" sz="2800" b="0" i="1" smtClean="0">
                          <a:latin typeface="Cambria Math"/>
                        </a:rPr>
                        <m:t>,</m:t>
                      </m:r>
                      <m:r>
                        <a:rPr lang="en-US" sz="2800" b="0" i="1" smtClean="0">
                          <a:latin typeface="Cambria Math"/>
                        </a:rPr>
                        <m:t>𝑝</m:t>
                      </m:r>
                      <m:r>
                        <a:rPr lang="en-US" sz="2800" b="0" i="1" smtClean="0">
                          <a:latin typeface="Cambria Math"/>
                        </a:rPr>
                        <m:t>,</m:t>
                      </m:r>
                      <m:r>
                        <a:rPr lang="en-US" sz="2800" b="0" i="1" smtClean="0">
                          <a:latin typeface="Cambria Math"/>
                        </a:rPr>
                        <m:t>𝑑</m:t>
                      </m:r>
                      <m:r>
                        <a:rPr lang="en-US" sz="2800" b="0" i="1" smtClean="0">
                          <a:latin typeface="Cambria Math"/>
                        </a:rPr>
                        <m:t>)=</m:t>
                      </m:r>
                      <m:r>
                        <a:rPr lang="en-US" sz="2800" b="0" i="1" smtClean="0">
                          <a:latin typeface="Cambria Math"/>
                        </a:rPr>
                        <m:t>𝑃</m:t>
                      </m:r>
                      <m:d>
                        <m:dPr>
                          <m:ctrlPr>
                            <a:rPr lang="en-US" sz="2800" b="0" i="1" smtClean="0">
                              <a:latin typeface="Cambria Math"/>
                            </a:rPr>
                          </m:ctrlPr>
                        </m:dPr>
                        <m:e>
                          <m:r>
                            <a:rPr lang="en-US" sz="2800" b="0" i="1" smtClean="0">
                              <a:latin typeface="Cambria Math"/>
                            </a:rPr>
                            <m:t>𝑙</m:t>
                          </m:r>
                          <m:r>
                            <a:rPr lang="en-US" sz="2800" b="0" i="1" smtClean="0">
                              <a:latin typeface="Cambria Math"/>
                            </a:rPr>
                            <m:t>,</m:t>
                          </m:r>
                          <m:r>
                            <a:rPr lang="en-US" sz="2800" b="0" i="1" smtClean="0">
                              <a:latin typeface="Cambria Math"/>
                            </a:rPr>
                            <m:t>𝑝</m:t>
                          </m:r>
                        </m:e>
                        <m:e>
                          <m:r>
                            <a:rPr lang="en-US" sz="2800" b="0" i="1" smtClean="0">
                              <a:latin typeface="Cambria Math"/>
                            </a:rPr>
                            <m:t>𝑑</m:t>
                          </m:r>
                        </m:e>
                      </m:d>
                      <m:r>
                        <a:rPr lang="en-US" sz="2800" b="0" i="1" smtClean="0">
                          <a:latin typeface="Cambria Math"/>
                        </a:rPr>
                        <m:t>𝑃</m:t>
                      </m:r>
                      <m:r>
                        <a:rPr lang="en-US" sz="2800" b="0" i="1" smtClean="0">
                          <a:latin typeface="Cambria Math"/>
                        </a:rPr>
                        <m:t>(</m:t>
                      </m:r>
                      <m:r>
                        <a:rPr lang="en-US" sz="2800" b="0" i="1" smtClean="0">
                          <a:latin typeface="Cambria Math"/>
                        </a:rPr>
                        <m:t>𝑑</m:t>
                      </m:r>
                      <m:r>
                        <a:rPr lang="en-US" sz="2800" b="0" i="1" smtClean="0">
                          <a:latin typeface="Cambria Math"/>
                        </a:rPr>
                        <m:t>)</m:t>
                      </m:r>
                    </m:oMath>
                  </m:oMathPara>
                </a14:m>
                <a:endParaRPr lang="en-US" sz="2800" dirty="0"/>
              </a:p>
            </p:txBody>
          </p:sp>
        </mc:Choice>
        <mc:Fallback xmlns="">
          <p:sp>
            <p:nvSpPr>
              <p:cNvPr id="3" name="TextBox 2"/>
              <p:cNvSpPr txBox="1">
                <a:spLocks noRot="1" noChangeAspect="1" noMove="1" noResize="1" noEditPoints="1" noAdjustHandles="1" noChangeArrowheads="1" noChangeShapeType="1" noTextEdit="1"/>
              </p:cNvSpPr>
              <p:nvPr/>
            </p:nvSpPr>
            <p:spPr>
              <a:xfrm>
                <a:off x="2133600" y="2614835"/>
                <a:ext cx="4156459" cy="523220"/>
              </a:xfrm>
              <a:prstGeom prst="rect">
                <a:avLst/>
              </a:prstGeom>
              <a:blipFill rotWithShape="1">
                <a:blip r:embed="rId2"/>
                <a:stretch>
                  <a:fillRect t="-10465" r="-3372" b="-32558"/>
                </a:stretch>
              </a:blipFill>
            </p:spPr>
            <p:txBody>
              <a:bodyPr/>
              <a:lstStyle/>
              <a:p>
                <a:r>
                  <a:rPr lang="en-US">
                    <a:noFill/>
                  </a:rPr>
                  <a:t> </a:t>
                </a:r>
              </a:p>
            </p:txBody>
          </p:sp>
        </mc:Fallback>
      </mc:AlternateContent>
      <p:sp>
        <p:nvSpPr>
          <p:cNvPr id="7" name="Rectangle 2"/>
          <p:cNvSpPr txBox="1">
            <a:spLocks noChangeArrowheads="1"/>
          </p:cNvSpPr>
          <p:nvPr/>
        </p:nvSpPr>
        <p:spPr>
          <a:xfrm>
            <a:off x="979055" y="236539"/>
            <a:ext cx="7391399" cy="754061"/>
          </a:xfrm>
          <a:prstGeom prst="rect">
            <a:avLst/>
          </a:prstGeom>
          <a:solidFill>
            <a:schemeClr val="accent1">
              <a:lumMod val="20000"/>
              <a:lumOff val="80000"/>
              <a:alpha val="60000"/>
            </a:schemeClr>
          </a:solidFill>
          <a:ln w="38100" cap="flat" cmpd="sng" algn="ctr">
            <a:solidFill>
              <a:srgbClr val="0000FF"/>
            </a:solidFill>
            <a:prstDash val="solid"/>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smtClean="0">
                <a:solidFill>
                  <a:schemeClr val="tx1"/>
                </a:solidFill>
                <a:latin typeface="Century Gothic"/>
                <a:cs typeface="Century Gothic"/>
              </a:rPr>
              <a:t>Conditional Independence</a:t>
            </a:r>
            <a:endParaRPr lang="en-US" sz="4000" b="1" dirty="0">
              <a:solidFill>
                <a:schemeClr val="tx1"/>
              </a:solidFill>
              <a:latin typeface="Century Gothic"/>
              <a:cs typeface="Century Gothic"/>
            </a:endParaRPr>
          </a:p>
        </p:txBody>
      </p:sp>
      <p:sp>
        <p:nvSpPr>
          <p:cNvPr id="8" name="TextBox 7"/>
          <p:cNvSpPr txBox="1"/>
          <p:nvPr/>
        </p:nvSpPr>
        <p:spPr>
          <a:xfrm>
            <a:off x="2812241" y="1893332"/>
            <a:ext cx="685800"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smtClean="0"/>
              <a:t>Joint</a:t>
            </a:r>
            <a:endParaRPr lang="en-US" dirty="0"/>
          </a:p>
        </p:txBody>
      </p:sp>
      <p:cxnSp>
        <p:nvCxnSpPr>
          <p:cNvPr id="9" name="Straight Arrow Connector 8"/>
          <p:cNvCxnSpPr/>
          <p:nvPr/>
        </p:nvCxnSpPr>
        <p:spPr>
          <a:xfrm flipH="1">
            <a:off x="2835332" y="2298017"/>
            <a:ext cx="144434" cy="31681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521097465"/>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2519217" y="5257800"/>
            <a:ext cx="3821545" cy="1384995"/>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800" dirty="0" smtClean="0"/>
              <a:t>If you know drugged, purple and loopy are independent!</a:t>
            </a:r>
          </a:p>
        </p:txBody>
      </p:sp>
      <p:sp>
        <p:nvSpPr>
          <p:cNvPr id="7" name="Rectangle 2"/>
          <p:cNvSpPr txBox="1">
            <a:spLocks noChangeArrowheads="1"/>
          </p:cNvSpPr>
          <p:nvPr/>
        </p:nvSpPr>
        <p:spPr>
          <a:xfrm>
            <a:off x="979055" y="236539"/>
            <a:ext cx="7391399" cy="754061"/>
          </a:xfrm>
          <a:prstGeom prst="rect">
            <a:avLst/>
          </a:prstGeom>
          <a:solidFill>
            <a:schemeClr val="accent1">
              <a:lumMod val="20000"/>
              <a:lumOff val="80000"/>
              <a:alpha val="60000"/>
            </a:schemeClr>
          </a:solidFill>
          <a:ln w="38100" cap="flat" cmpd="sng" algn="ctr">
            <a:solidFill>
              <a:srgbClr val="0000FF"/>
            </a:solidFill>
            <a:prstDash val="solid"/>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smtClean="0">
                <a:solidFill>
                  <a:schemeClr val="tx1"/>
                </a:solidFill>
                <a:latin typeface="Century Gothic"/>
                <a:cs typeface="Century Gothic"/>
              </a:rPr>
              <a:t>Conditional Independence</a:t>
            </a:r>
            <a:endParaRPr lang="en-US" sz="4000" b="1" dirty="0">
              <a:solidFill>
                <a:schemeClr val="tx1"/>
              </a:solidFill>
              <a:latin typeface="Century Gothic"/>
              <a:cs typeface="Century Gothic"/>
            </a:endParaRPr>
          </a:p>
        </p:txBody>
      </p:sp>
      <p:sp>
        <p:nvSpPr>
          <p:cNvPr id="8" name="TextBox 7"/>
          <p:cNvSpPr txBox="1"/>
          <p:nvPr/>
        </p:nvSpPr>
        <p:spPr>
          <a:xfrm>
            <a:off x="2812241" y="1893332"/>
            <a:ext cx="685800"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smtClean="0"/>
              <a:t>Joint</a:t>
            </a:r>
            <a:endParaRPr lang="en-US" dirty="0"/>
          </a:p>
        </p:txBody>
      </p:sp>
      <p:cxnSp>
        <p:nvCxnSpPr>
          <p:cNvPr id="9" name="Straight Arrow Connector 8"/>
          <p:cNvCxnSpPr/>
          <p:nvPr/>
        </p:nvCxnSpPr>
        <p:spPr>
          <a:xfrm flipH="1">
            <a:off x="2835332" y="2298017"/>
            <a:ext cx="144434" cy="31681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pic>
        <p:nvPicPr>
          <p:cNvPr id="10" name="Picture 1" descr="C:\Users\Chris\Desktop\Picture1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99564" y="2773180"/>
            <a:ext cx="4260850" cy="749300"/>
          </a:xfrm>
          <a:prstGeom prst="rect">
            <a:avLst/>
          </a:prstGeom>
          <a:noFill/>
          <a:extLst>
            <a:ext uri="{909E8E84-426E-40dd-AFC4-6F175D3DCCD1}">
              <a14:hiddenFill xmlns:a14="http://schemas.microsoft.com/office/drawing/2010/main">
                <a:solidFill>
                  <a:srgbClr val="FFFFFF"/>
                </a:solidFill>
              </a14:hiddenFill>
            </a:ext>
          </a:extLst>
        </p:spPr>
      </p:pic>
      <p:pic>
        <p:nvPicPr>
          <p:cNvPr id="30721" name="Picture 1" descr="C:\Users\Chris\Desktop\Picture1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1400" y="3522480"/>
            <a:ext cx="3724275" cy="749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9327900"/>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 6"/>
          <p:cNvSpPr/>
          <p:nvPr/>
        </p:nvSpPr>
        <p:spPr>
          <a:xfrm>
            <a:off x="3064163" y="1524000"/>
            <a:ext cx="1524000" cy="15240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smtClean="0"/>
              <a:t>Drugged</a:t>
            </a:r>
            <a:endParaRPr lang="en-US" dirty="0"/>
          </a:p>
        </p:txBody>
      </p:sp>
      <p:sp>
        <p:nvSpPr>
          <p:cNvPr id="8" name="Oval 7"/>
          <p:cNvSpPr/>
          <p:nvPr/>
        </p:nvSpPr>
        <p:spPr>
          <a:xfrm>
            <a:off x="2112818" y="3505200"/>
            <a:ext cx="1524000" cy="15240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smtClean="0"/>
              <a:t>Purple</a:t>
            </a:r>
            <a:endParaRPr lang="en-US" dirty="0"/>
          </a:p>
        </p:txBody>
      </p:sp>
      <p:sp>
        <p:nvSpPr>
          <p:cNvPr id="12" name="Oval 11"/>
          <p:cNvSpPr/>
          <p:nvPr/>
        </p:nvSpPr>
        <p:spPr>
          <a:xfrm>
            <a:off x="4322618" y="3505200"/>
            <a:ext cx="1524000" cy="15240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smtClean="0"/>
              <a:t>Loopy</a:t>
            </a:r>
            <a:endParaRPr lang="en-US" dirty="0"/>
          </a:p>
        </p:txBody>
      </p:sp>
      <p:sp>
        <p:nvSpPr>
          <p:cNvPr id="13" name="TextBox 12"/>
          <p:cNvSpPr txBox="1"/>
          <p:nvPr/>
        </p:nvSpPr>
        <p:spPr>
          <a:xfrm>
            <a:off x="2519217" y="5257800"/>
            <a:ext cx="3821545" cy="954107"/>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800" dirty="0" smtClean="0"/>
              <a:t>No longer need the full joint.</a:t>
            </a:r>
          </a:p>
        </p:txBody>
      </p:sp>
      <p:cxnSp>
        <p:nvCxnSpPr>
          <p:cNvPr id="6" name="Straight Arrow Connector 5"/>
          <p:cNvCxnSpPr/>
          <p:nvPr/>
        </p:nvCxnSpPr>
        <p:spPr>
          <a:xfrm flipH="1">
            <a:off x="3140363" y="3048000"/>
            <a:ext cx="228600" cy="3810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1" name="Straight Arrow Connector 10"/>
          <p:cNvCxnSpPr/>
          <p:nvPr/>
        </p:nvCxnSpPr>
        <p:spPr>
          <a:xfrm>
            <a:off x="4323773" y="3048000"/>
            <a:ext cx="340590" cy="3810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4" name="Rectangle 2"/>
          <p:cNvSpPr txBox="1">
            <a:spLocks noChangeArrowheads="1"/>
          </p:cNvSpPr>
          <p:nvPr/>
        </p:nvSpPr>
        <p:spPr>
          <a:xfrm>
            <a:off x="979055" y="236539"/>
            <a:ext cx="7391399" cy="754061"/>
          </a:xfrm>
          <a:prstGeom prst="rect">
            <a:avLst/>
          </a:prstGeom>
          <a:solidFill>
            <a:schemeClr val="accent1">
              <a:lumMod val="20000"/>
              <a:lumOff val="80000"/>
              <a:alpha val="60000"/>
            </a:schemeClr>
          </a:solidFill>
          <a:ln w="38100" cap="flat" cmpd="sng" algn="ctr">
            <a:solidFill>
              <a:srgbClr val="0000FF"/>
            </a:solidFill>
            <a:prstDash val="solid"/>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smtClean="0">
                <a:solidFill>
                  <a:schemeClr val="tx1"/>
                </a:solidFill>
                <a:latin typeface="Century Gothic"/>
                <a:cs typeface="Century Gothic"/>
              </a:rPr>
              <a:t>Conditional Independence</a:t>
            </a:r>
            <a:endParaRPr lang="en-US" sz="4000" b="1" dirty="0">
              <a:solidFill>
                <a:schemeClr val="tx1"/>
              </a:solidFill>
              <a:latin typeface="Century Gothic"/>
              <a:cs typeface="Century Gothic"/>
            </a:endParaRPr>
          </a:p>
        </p:txBody>
      </p:sp>
      <p:pic>
        <p:nvPicPr>
          <p:cNvPr id="51201" name="Picture 1" descr="C:\Users\Chris\Desktop\Picture1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83100" y="1409700"/>
            <a:ext cx="1169988" cy="749300"/>
          </a:xfrm>
          <a:prstGeom prst="rect">
            <a:avLst/>
          </a:prstGeom>
          <a:noFill/>
          <a:extLst>
            <a:ext uri="{909E8E84-426E-40dd-AFC4-6F175D3DCCD1}">
              <a14:hiddenFill xmlns:a14="http://schemas.microsoft.com/office/drawing/2010/main">
                <a:solidFill>
                  <a:srgbClr val="FFFFFF"/>
                </a:solidFill>
              </a14:hiddenFill>
            </a:ext>
          </a:extLst>
        </p:spPr>
      </p:pic>
      <p:pic>
        <p:nvPicPr>
          <p:cNvPr id="51202" name="Picture 2" descr="C:\Users\Chris\Desktop\Picture14.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1527" y="3130550"/>
            <a:ext cx="1500188" cy="749300"/>
          </a:xfrm>
          <a:prstGeom prst="rect">
            <a:avLst/>
          </a:prstGeom>
          <a:noFill/>
          <a:extLst>
            <a:ext uri="{909E8E84-426E-40dd-AFC4-6F175D3DCCD1}">
              <a14:hiddenFill xmlns:a14="http://schemas.microsoft.com/office/drawing/2010/main">
                <a:solidFill>
                  <a:srgbClr val="FFFFFF"/>
                </a:solidFill>
              </a14:hiddenFill>
            </a:ext>
          </a:extLst>
        </p:spPr>
      </p:pic>
      <p:pic>
        <p:nvPicPr>
          <p:cNvPr id="51203" name="Picture 3" descr="C:\Users\Chris\Desktop\Picture15.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86400" y="3130550"/>
            <a:ext cx="1420812" cy="749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5940564"/>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76200"/>
            <a:ext cx="9525000" cy="69342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2800" dirty="0" smtClean="0"/>
              <a:t>We only need p(</a:t>
            </a:r>
            <a:r>
              <a:rPr lang="en-US" sz="2800" dirty="0" err="1" smtClean="0"/>
              <a:t>var</a:t>
            </a:r>
            <a:r>
              <a:rPr lang="en-US" sz="2800" dirty="0" smtClean="0"/>
              <a:t> | causes) for each var.</a:t>
            </a:r>
            <a:endParaRPr lang="en-US" sz="2800" dirty="0"/>
          </a:p>
        </p:txBody>
      </p:sp>
    </p:spTree>
    <p:extLst>
      <p:ext uri="{BB962C8B-B14F-4D97-AF65-F5344CB8AC3E}">
        <p14:creationId xmlns:p14="http://schemas.microsoft.com/office/powerpoint/2010/main" val="1305745582"/>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76200"/>
            <a:ext cx="9525000" cy="69342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2800" dirty="0" smtClean="0"/>
              <a:t>Model the world with variables</a:t>
            </a:r>
            <a:endParaRPr lang="en-US" sz="2800" dirty="0"/>
          </a:p>
        </p:txBody>
      </p:sp>
    </p:spTree>
    <p:extLst>
      <p:ext uri="{BB962C8B-B14F-4D97-AF65-F5344CB8AC3E}">
        <p14:creationId xmlns:p14="http://schemas.microsoft.com/office/powerpoint/2010/main" val="2153504768"/>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76200"/>
            <a:ext cx="9525000" cy="69342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2800" dirty="0" smtClean="0"/>
              <a:t>And what causes what</a:t>
            </a:r>
            <a:endParaRPr lang="en-US" sz="2800" dirty="0"/>
          </a:p>
        </p:txBody>
      </p:sp>
    </p:spTree>
    <p:extLst>
      <p:ext uri="{BB962C8B-B14F-4D97-AF65-F5344CB8AC3E}">
        <p14:creationId xmlns:p14="http://schemas.microsoft.com/office/powerpoint/2010/main" val="2558952954"/>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76200"/>
            <a:ext cx="9525000" cy="69342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2800" dirty="0" smtClean="0"/>
              <a:t>Bayesian Network</a:t>
            </a:r>
            <a:endParaRPr lang="en-US" sz="2800" dirty="0"/>
          </a:p>
        </p:txBody>
      </p:sp>
    </p:spTree>
    <p:extLst>
      <p:ext uri="{BB962C8B-B14F-4D97-AF65-F5344CB8AC3E}">
        <p14:creationId xmlns:p14="http://schemas.microsoft.com/office/powerpoint/2010/main" val="3348340884"/>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8674" name="Picture 2" descr="http://openclipart.org/image/800px/svg_to_png/3385/chriswww_red_pil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1752600"/>
            <a:ext cx="7620000" cy="3714751"/>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2"/>
          <p:cNvSpPr txBox="1">
            <a:spLocks noChangeArrowheads="1"/>
          </p:cNvSpPr>
          <p:nvPr/>
        </p:nvSpPr>
        <p:spPr>
          <a:xfrm>
            <a:off x="979055" y="236539"/>
            <a:ext cx="7391399" cy="754061"/>
          </a:xfrm>
          <a:prstGeom prst="rect">
            <a:avLst/>
          </a:prstGeom>
          <a:solidFill>
            <a:schemeClr val="accent1">
              <a:lumMod val="20000"/>
              <a:lumOff val="80000"/>
              <a:alpha val="60000"/>
            </a:schemeClr>
          </a:solidFill>
          <a:ln w="38100" cap="flat" cmpd="sng" algn="ctr">
            <a:solidFill>
              <a:srgbClr val="0000FF"/>
            </a:solidFill>
            <a:prstDash val="solid"/>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smtClean="0">
                <a:solidFill>
                  <a:schemeClr val="tx1"/>
                </a:solidFill>
                <a:latin typeface="Century Gothic"/>
                <a:cs typeface="Century Gothic"/>
              </a:rPr>
              <a:t>Bayesian Network</a:t>
            </a:r>
            <a:endParaRPr lang="en-US" sz="4000" b="1" dirty="0">
              <a:solidFill>
                <a:schemeClr val="tx1"/>
              </a:solidFill>
              <a:latin typeface="Century Gothic"/>
              <a:cs typeface="Century Gothic"/>
            </a:endParaRPr>
          </a:p>
        </p:txBody>
      </p:sp>
    </p:spTree>
    <p:extLst>
      <p:ext uri="{BB962C8B-B14F-4D97-AF65-F5344CB8AC3E}">
        <p14:creationId xmlns:p14="http://schemas.microsoft.com/office/powerpoint/2010/main" val="982392521"/>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979055" y="236539"/>
            <a:ext cx="7391399" cy="754061"/>
          </a:xfrm>
          <a:prstGeom prst="rect">
            <a:avLst/>
          </a:prstGeom>
          <a:solidFill>
            <a:schemeClr val="accent1">
              <a:lumMod val="20000"/>
              <a:lumOff val="80000"/>
              <a:alpha val="60000"/>
            </a:schemeClr>
          </a:solidFill>
          <a:ln w="38100" cap="flat" cmpd="sng" algn="ctr">
            <a:solidFill>
              <a:srgbClr val="0000FF"/>
            </a:solidFill>
            <a:prstDash val="solid"/>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smtClean="0">
                <a:solidFill>
                  <a:schemeClr val="tx1"/>
                </a:solidFill>
                <a:latin typeface="Century Gothic"/>
                <a:cs typeface="Century Gothic"/>
              </a:rPr>
              <a:t>Bayesian Network</a:t>
            </a:r>
            <a:endParaRPr lang="en-US" sz="4000" b="1" dirty="0">
              <a:solidFill>
                <a:schemeClr val="tx1"/>
              </a:solidFill>
              <a:latin typeface="Century Gothic"/>
              <a:cs typeface="Century Gothic"/>
            </a:endParaRPr>
          </a:p>
        </p:txBody>
      </p:sp>
      <p:sp>
        <p:nvSpPr>
          <p:cNvPr id="7" name="Oval 6"/>
          <p:cNvSpPr/>
          <p:nvPr/>
        </p:nvSpPr>
        <p:spPr>
          <a:xfrm>
            <a:off x="5950527" y="3849255"/>
            <a:ext cx="1524000" cy="15240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smtClean="0"/>
              <a:t>Cough</a:t>
            </a:r>
            <a:endParaRPr lang="en-US" dirty="0"/>
          </a:p>
        </p:txBody>
      </p:sp>
      <p:sp>
        <p:nvSpPr>
          <p:cNvPr id="8" name="Oval 7"/>
          <p:cNvSpPr/>
          <p:nvPr/>
        </p:nvSpPr>
        <p:spPr>
          <a:xfrm>
            <a:off x="3640281" y="3886200"/>
            <a:ext cx="1524000" cy="15240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smtClean="0"/>
              <a:t>Fever</a:t>
            </a:r>
            <a:endParaRPr lang="en-US" dirty="0"/>
          </a:p>
        </p:txBody>
      </p:sp>
      <p:sp>
        <p:nvSpPr>
          <p:cNvPr id="9" name="Oval 8"/>
          <p:cNvSpPr/>
          <p:nvPr/>
        </p:nvSpPr>
        <p:spPr>
          <a:xfrm>
            <a:off x="1219200" y="3733800"/>
            <a:ext cx="1524000" cy="15240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smtClean="0"/>
              <a:t>Vomit</a:t>
            </a:r>
            <a:endParaRPr lang="en-US" dirty="0"/>
          </a:p>
        </p:txBody>
      </p:sp>
      <p:sp>
        <p:nvSpPr>
          <p:cNvPr id="10" name="Oval 9"/>
          <p:cNvSpPr/>
          <p:nvPr/>
        </p:nvSpPr>
        <p:spPr>
          <a:xfrm>
            <a:off x="4674754" y="1600200"/>
            <a:ext cx="1524000" cy="15240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smtClean="0"/>
              <a:t>Flu</a:t>
            </a:r>
            <a:endParaRPr lang="en-US" dirty="0"/>
          </a:p>
        </p:txBody>
      </p:sp>
      <p:sp>
        <p:nvSpPr>
          <p:cNvPr id="18" name="Oval 17"/>
          <p:cNvSpPr/>
          <p:nvPr/>
        </p:nvSpPr>
        <p:spPr>
          <a:xfrm>
            <a:off x="2247900" y="1559790"/>
            <a:ext cx="1524000" cy="15240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smtClean="0"/>
              <a:t>Stomach Bug</a:t>
            </a:r>
            <a:endParaRPr lang="en-US" dirty="0"/>
          </a:p>
        </p:txBody>
      </p:sp>
    </p:spTree>
    <p:extLst>
      <p:ext uri="{BB962C8B-B14F-4D97-AF65-F5344CB8AC3E}">
        <p14:creationId xmlns:p14="http://schemas.microsoft.com/office/powerpoint/2010/main" val="3943156298"/>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979055" y="236539"/>
            <a:ext cx="7391399" cy="754061"/>
          </a:xfrm>
          <a:prstGeom prst="rect">
            <a:avLst/>
          </a:prstGeom>
          <a:solidFill>
            <a:schemeClr val="accent1">
              <a:lumMod val="20000"/>
              <a:lumOff val="80000"/>
              <a:alpha val="60000"/>
            </a:schemeClr>
          </a:solidFill>
          <a:ln w="38100" cap="flat" cmpd="sng" algn="ctr">
            <a:solidFill>
              <a:srgbClr val="0000FF"/>
            </a:solidFill>
            <a:prstDash val="solid"/>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smtClean="0">
                <a:solidFill>
                  <a:schemeClr val="tx1"/>
                </a:solidFill>
                <a:latin typeface="Century Gothic"/>
                <a:cs typeface="Century Gothic"/>
              </a:rPr>
              <a:t>Bayesian Network</a:t>
            </a:r>
            <a:endParaRPr lang="en-US" sz="4000" b="1" dirty="0">
              <a:solidFill>
                <a:schemeClr val="tx1"/>
              </a:solidFill>
              <a:latin typeface="Century Gothic"/>
              <a:cs typeface="Century Gothic"/>
            </a:endParaRPr>
          </a:p>
        </p:txBody>
      </p:sp>
      <p:sp>
        <p:nvSpPr>
          <p:cNvPr id="7" name="Oval 6"/>
          <p:cNvSpPr/>
          <p:nvPr/>
        </p:nvSpPr>
        <p:spPr>
          <a:xfrm>
            <a:off x="5950527" y="3849255"/>
            <a:ext cx="1524000" cy="15240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smtClean="0"/>
              <a:t>Cough</a:t>
            </a:r>
            <a:endParaRPr lang="en-US" dirty="0"/>
          </a:p>
        </p:txBody>
      </p:sp>
      <p:sp>
        <p:nvSpPr>
          <p:cNvPr id="8" name="Oval 7"/>
          <p:cNvSpPr/>
          <p:nvPr/>
        </p:nvSpPr>
        <p:spPr>
          <a:xfrm>
            <a:off x="3640281" y="3886200"/>
            <a:ext cx="1524000" cy="15240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smtClean="0"/>
              <a:t>Fever</a:t>
            </a:r>
            <a:endParaRPr lang="en-US" dirty="0"/>
          </a:p>
        </p:txBody>
      </p:sp>
      <p:sp>
        <p:nvSpPr>
          <p:cNvPr id="9" name="Oval 8"/>
          <p:cNvSpPr/>
          <p:nvPr/>
        </p:nvSpPr>
        <p:spPr>
          <a:xfrm>
            <a:off x="1219200" y="3733800"/>
            <a:ext cx="1524000" cy="15240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smtClean="0"/>
              <a:t>Vomit</a:t>
            </a:r>
            <a:endParaRPr lang="en-US" dirty="0"/>
          </a:p>
        </p:txBody>
      </p:sp>
      <p:sp>
        <p:nvSpPr>
          <p:cNvPr id="10" name="Oval 9"/>
          <p:cNvSpPr/>
          <p:nvPr/>
        </p:nvSpPr>
        <p:spPr>
          <a:xfrm>
            <a:off x="4674754" y="1600200"/>
            <a:ext cx="1524000" cy="15240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smtClean="0"/>
              <a:t>Flu</a:t>
            </a:r>
            <a:endParaRPr lang="en-US" dirty="0"/>
          </a:p>
        </p:txBody>
      </p:sp>
      <p:cxnSp>
        <p:nvCxnSpPr>
          <p:cNvPr id="3" name="Straight Arrow Connector 2"/>
          <p:cNvCxnSpPr/>
          <p:nvPr/>
        </p:nvCxnSpPr>
        <p:spPr>
          <a:xfrm flipH="1">
            <a:off x="2286000" y="3124200"/>
            <a:ext cx="304800" cy="4572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2" name="Straight Arrow Connector 11"/>
          <p:cNvCxnSpPr/>
          <p:nvPr/>
        </p:nvCxnSpPr>
        <p:spPr>
          <a:xfrm flipH="1">
            <a:off x="4716318" y="3248891"/>
            <a:ext cx="304800" cy="4572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3" name="Straight Arrow Connector 12"/>
          <p:cNvCxnSpPr/>
          <p:nvPr/>
        </p:nvCxnSpPr>
        <p:spPr>
          <a:xfrm>
            <a:off x="3505200" y="3098800"/>
            <a:ext cx="533400" cy="60729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4" name="Straight Arrow Connector 13"/>
          <p:cNvCxnSpPr/>
          <p:nvPr/>
        </p:nvCxnSpPr>
        <p:spPr>
          <a:xfrm>
            <a:off x="5918200" y="3098800"/>
            <a:ext cx="533400" cy="60729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8" name="Oval 17"/>
          <p:cNvSpPr/>
          <p:nvPr/>
        </p:nvSpPr>
        <p:spPr>
          <a:xfrm>
            <a:off x="2247900" y="1559790"/>
            <a:ext cx="1524000" cy="15240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smtClean="0"/>
              <a:t>Stomach Bug</a:t>
            </a:r>
            <a:endParaRPr lang="en-US" dirty="0"/>
          </a:p>
        </p:txBody>
      </p:sp>
    </p:spTree>
    <p:extLst>
      <p:ext uri="{BB962C8B-B14F-4D97-AF65-F5344CB8AC3E}">
        <p14:creationId xmlns:p14="http://schemas.microsoft.com/office/powerpoint/2010/main" val="2492792228"/>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979055" y="236539"/>
            <a:ext cx="7391399" cy="754061"/>
          </a:xfrm>
          <a:prstGeom prst="rect">
            <a:avLst/>
          </a:prstGeom>
          <a:solidFill>
            <a:schemeClr val="accent1">
              <a:lumMod val="20000"/>
              <a:lumOff val="80000"/>
              <a:alpha val="60000"/>
            </a:schemeClr>
          </a:solidFill>
          <a:ln w="38100" cap="flat" cmpd="sng" algn="ctr">
            <a:solidFill>
              <a:srgbClr val="0000FF"/>
            </a:solidFill>
            <a:prstDash val="solid"/>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smtClean="0">
                <a:solidFill>
                  <a:schemeClr val="tx1"/>
                </a:solidFill>
                <a:latin typeface="Century Gothic"/>
                <a:cs typeface="Century Gothic"/>
              </a:rPr>
              <a:t>Bayesian Network</a:t>
            </a:r>
            <a:endParaRPr lang="en-US" sz="4000" b="1" dirty="0">
              <a:solidFill>
                <a:schemeClr val="tx1"/>
              </a:solidFill>
              <a:latin typeface="Century Gothic"/>
              <a:cs typeface="Century Gothic"/>
            </a:endParaRPr>
          </a:p>
        </p:txBody>
      </p:sp>
      <p:sp>
        <p:nvSpPr>
          <p:cNvPr id="7" name="Oval 6"/>
          <p:cNvSpPr/>
          <p:nvPr/>
        </p:nvSpPr>
        <p:spPr>
          <a:xfrm>
            <a:off x="5950527" y="3849255"/>
            <a:ext cx="1524000" cy="15240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smtClean="0"/>
              <a:t>Cough (c)</a:t>
            </a:r>
            <a:endParaRPr lang="en-US" dirty="0"/>
          </a:p>
        </p:txBody>
      </p:sp>
      <p:sp>
        <p:nvSpPr>
          <p:cNvPr id="8" name="Oval 7"/>
          <p:cNvSpPr/>
          <p:nvPr/>
        </p:nvSpPr>
        <p:spPr>
          <a:xfrm>
            <a:off x="3640281" y="3886200"/>
            <a:ext cx="1524000" cy="15240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smtClean="0"/>
              <a:t>Fever (t)</a:t>
            </a:r>
            <a:endParaRPr lang="en-US" dirty="0"/>
          </a:p>
        </p:txBody>
      </p:sp>
      <p:sp>
        <p:nvSpPr>
          <p:cNvPr id="9" name="Oval 8"/>
          <p:cNvSpPr/>
          <p:nvPr/>
        </p:nvSpPr>
        <p:spPr>
          <a:xfrm>
            <a:off x="1219200" y="3733800"/>
            <a:ext cx="1524000" cy="15240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smtClean="0"/>
              <a:t>Vomit (v)</a:t>
            </a:r>
            <a:endParaRPr lang="en-US" dirty="0"/>
          </a:p>
        </p:txBody>
      </p:sp>
      <p:sp>
        <p:nvSpPr>
          <p:cNvPr id="10" name="Oval 9"/>
          <p:cNvSpPr/>
          <p:nvPr/>
        </p:nvSpPr>
        <p:spPr>
          <a:xfrm>
            <a:off x="4674754" y="1600200"/>
            <a:ext cx="1524000" cy="15240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smtClean="0"/>
              <a:t>Flu (f)</a:t>
            </a:r>
            <a:endParaRPr lang="en-US" dirty="0"/>
          </a:p>
        </p:txBody>
      </p:sp>
      <p:cxnSp>
        <p:nvCxnSpPr>
          <p:cNvPr id="3" name="Straight Arrow Connector 2"/>
          <p:cNvCxnSpPr/>
          <p:nvPr/>
        </p:nvCxnSpPr>
        <p:spPr>
          <a:xfrm flipH="1">
            <a:off x="2286000" y="3124200"/>
            <a:ext cx="304800" cy="4572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2" name="Straight Arrow Connector 11"/>
          <p:cNvCxnSpPr/>
          <p:nvPr/>
        </p:nvCxnSpPr>
        <p:spPr>
          <a:xfrm flipH="1">
            <a:off x="4716318" y="3248891"/>
            <a:ext cx="304800" cy="4572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3" name="Straight Arrow Connector 12"/>
          <p:cNvCxnSpPr/>
          <p:nvPr/>
        </p:nvCxnSpPr>
        <p:spPr>
          <a:xfrm>
            <a:off x="3505200" y="3098800"/>
            <a:ext cx="533400" cy="60729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4" name="Straight Arrow Connector 13"/>
          <p:cNvCxnSpPr/>
          <p:nvPr/>
        </p:nvCxnSpPr>
        <p:spPr>
          <a:xfrm>
            <a:off x="5918200" y="3098800"/>
            <a:ext cx="533400" cy="60729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8" name="Oval 17"/>
          <p:cNvSpPr/>
          <p:nvPr/>
        </p:nvSpPr>
        <p:spPr>
          <a:xfrm>
            <a:off x="2247900" y="1559790"/>
            <a:ext cx="1524000" cy="15240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smtClean="0"/>
              <a:t>Stomach bug (s)</a:t>
            </a:r>
            <a:endParaRPr lang="en-US" dirty="0"/>
          </a:p>
        </p:txBody>
      </p:sp>
      <p:pic>
        <p:nvPicPr>
          <p:cNvPr id="45057" name="Picture 1" descr="C:\Users\Chris\Desktop\Picture16.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9440" y="1514736"/>
            <a:ext cx="1122362" cy="749300"/>
          </a:xfrm>
          <a:prstGeom prst="rect">
            <a:avLst/>
          </a:prstGeom>
          <a:noFill/>
          <a:extLst>
            <a:ext uri="{909E8E84-426E-40dd-AFC4-6F175D3DCCD1}">
              <a14:hiddenFill xmlns:a14="http://schemas.microsoft.com/office/drawing/2010/main">
                <a:solidFill>
                  <a:srgbClr val="FFFFFF"/>
                </a:solidFill>
              </a14:hiddenFill>
            </a:ext>
          </a:extLst>
        </p:spPr>
      </p:pic>
      <p:pic>
        <p:nvPicPr>
          <p:cNvPr id="45058" name="Picture 2" descr="C:\Users\Chris\Desktop\Picture17.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212" y="3206750"/>
            <a:ext cx="1450975" cy="749300"/>
          </a:xfrm>
          <a:prstGeom prst="rect">
            <a:avLst/>
          </a:prstGeom>
          <a:noFill/>
          <a:extLst>
            <a:ext uri="{909E8E84-426E-40dd-AFC4-6F175D3DCCD1}">
              <a14:hiddenFill xmlns:a14="http://schemas.microsoft.com/office/drawing/2010/main">
                <a:solidFill>
                  <a:srgbClr val="FFFFFF"/>
                </a:solidFill>
              </a14:hiddenFill>
            </a:ext>
          </a:extLst>
        </p:spPr>
      </p:pic>
      <p:pic>
        <p:nvPicPr>
          <p:cNvPr id="45059" name="Picture 3" descr="C:\Users\Chris\Desktop\Picture18.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52800" y="5310188"/>
            <a:ext cx="1749425" cy="742950"/>
          </a:xfrm>
          <a:prstGeom prst="rect">
            <a:avLst/>
          </a:prstGeom>
          <a:noFill/>
          <a:extLst>
            <a:ext uri="{909E8E84-426E-40dd-AFC4-6F175D3DCCD1}">
              <a14:hiddenFill xmlns:a14="http://schemas.microsoft.com/office/drawing/2010/main">
                <a:solidFill>
                  <a:srgbClr val="FFFFFF"/>
                </a:solidFill>
              </a14:hiddenFill>
            </a:ext>
          </a:extLst>
        </p:spPr>
      </p:pic>
      <p:pic>
        <p:nvPicPr>
          <p:cNvPr id="45060" name="Picture 4" descr="C:\Users\Chris\Desktop\Picture19.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81688" y="1484313"/>
            <a:ext cx="1158875" cy="749300"/>
          </a:xfrm>
          <a:prstGeom prst="rect">
            <a:avLst/>
          </a:prstGeom>
          <a:noFill/>
          <a:extLst>
            <a:ext uri="{909E8E84-426E-40dd-AFC4-6F175D3DCCD1}">
              <a14:hiddenFill xmlns:a14="http://schemas.microsoft.com/office/drawing/2010/main">
                <a:solidFill>
                  <a:srgbClr val="FFFFFF"/>
                </a:solidFill>
              </a14:hiddenFill>
            </a:ext>
          </a:extLst>
        </p:spPr>
      </p:pic>
      <p:pic>
        <p:nvPicPr>
          <p:cNvPr id="45061" name="Picture 5" descr="C:\Users\Chris\Desktop\Picture20.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64325" y="3357563"/>
            <a:ext cx="1450975" cy="749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2804722"/>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979055" y="236539"/>
            <a:ext cx="7391399" cy="754061"/>
          </a:xfrm>
          <a:prstGeom prst="rect">
            <a:avLst/>
          </a:prstGeom>
          <a:solidFill>
            <a:schemeClr val="accent1">
              <a:lumMod val="20000"/>
              <a:lumOff val="80000"/>
              <a:alpha val="60000"/>
            </a:schemeClr>
          </a:solidFill>
          <a:ln w="38100" cap="flat" cmpd="sng" algn="ctr">
            <a:solidFill>
              <a:srgbClr val="0000FF"/>
            </a:solidFill>
            <a:prstDash val="solid"/>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smtClean="0">
                <a:solidFill>
                  <a:schemeClr val="tx1"/>
                </a:solidFill>
                <a:latin typeface="Century Gothic"/>
                <a:cs typeface="Century Gothic"/>
              </a:rPr>
              <a:t>Bayesian Network</a:t>
            </a:r>
            <a:endParaRPr lang="en-US" sz="4000" b="1" dirty="0">
              <a:solidFill>
                <a:schemeClr val="tx1"/>
              </a:solidFill>
              <a:latin typeface="Century Gothic"/>
              <a:cs typeface="Century Gothic"/>
            </a:endParaRPr>
          </a:p>
        </p:txBody>
      </p:sp>
      <p:sp>
        <p:nvSpPr>
          <p:cNvPr id="7" name="Oval 6"/>
          <p:cNvSpPr/>
          <p:nvPr/>
        </p:nvSpPr>
        <p:spPr>
          <a:xfrm>
            <a:off x="5950527" y="3849255"/>
            <a:ext cx="1524000" cy="15240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smtClean="0"/>
              <a:t>Cough (c)</a:t>
            </a:r>
            <a:endParaRPr lang="en-US" dirty="0"/>
          </a:p>
        </p:txBody>
      </p:sp>
      <p:sp>
        <p:nvSpPr>
          <p:cNvPr id="9" name="Oval 8"/>
          <p:cNvSpPr/>
          <p:nvPr/>
        </p:nvSpPr>
        <p:spPr>
          <a:xfrm>
            <a:off x="1219200" y="3733800"/>
            <a:ext cx="1524000" cy="15240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smtClean="0"/>
              <a:t>Vomit (v)</a:t>
            </a:r>
            <a:endParaRPr lang="en-US" dirty="0"/>
          </a:p>
        </p:txBody>
      </p:sp>
      <p:sp>
        <p:nvSpPr>
          <p:cNvPr id="10" name="Oval 9"/>
          <p:cNvSpPr/>
          <p:nvPr/>
        </p:nvSpPr>
        <p:spPr>
          <a:xfrm>
            <a:off x="4674754" y="1600200"/>
            <a:ext cx="1524000" cy="15240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smtClean="0"/>
              <a:t>Flu (f)</a:t>
            </a:r>
            <a:endParaRPr lang="en-US" dirty="0"/>
          </a:p>
        </p:txBody>
      </p:sp>
      <p:cxnSp>
        <p:nvCxnSpPr>
          <p:cNvPr id="3" name="Straight Arrow Connector 2"/>
          <p:cNvCxnSpPr/>
          <p:nvPr/>
        </p:nvCxnSpPr>
        <p:spPr>
          <a:xfrm flipH="1">
            <a:off x="2286000" y="3124200"/>
            <a:ext cx="304800" cy="4572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2" name="Straight Arrow Connector 11"/>
          <p:cNvCxnSpPr/>
          <p:nvPr/>
        </p:nvCxnSpPr>
        <p:spPr>
          <a:xfrm flipH="1">
            <a:off x="4716318" y="3248891"/>
            <a:ext cx="304800" cy="4572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3" name="Straight Arrow Connector 12"/>
          <p:cNvCxnSpPr/>
          <p:nvPr/>
        </p:nvCxnSpPr>
        <p:spPr>
          <a:xfrm>
            <a:off x="3505200" y="3098800"/>
            <a:ext cx="533400" cy="60729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4" name="Straight Arrow Connector 13"/>
          <p:cNvCxnSpPr/>
          <p:nvPr/>
        </p:nvCxnSpPr>
        <p:spPr>
          <a:xfrm>
            <a:off x="5918200" y="3098800"/>
            <a:ext cx="533400" cy="60729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8" name="Oval 17"/>
          <p:cNvSpPr/>
          <p:nvPr/>
        </p:nvSpPr>
        <p:spPr>
          <a:xfrm>
            <a:off x="2247900" y="1559790"/>
            <a:ext cx="1524000" cy="15240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smtClean="0"/>
              <a:t>Stomach bug (s)</a:t>
            </a:r>
            <a:endParaRPr lang="en-US" dirty="0"/>
          </a:p>
        </p:txBody>
      </p:sp>
      <p:sp>
        <p:nvSpPr>
          <p:cNvPr id="22" name="TextBox 21"/>
          <p:cNvSpPr txBox="1"/>
          <p:nvPr/>
        </p:nvSpPr>
        <p:spPr>
          <a:xfrm>
            <a:off x="1038727" y="5465934"/>
            <a:ext cx="685800"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smtClean="0"/>
              <a:t>Joint</a:t>
            </a:r>
            <a:endParaRPr lang="en-US" dirty="0"/>
          </a:p>
        </p:txBody>
      </p:sp>
      <p:cxnSp>
        <p:nvCxnSpPr>
          <p:cNvPr id="23" name="Straight Arrow Connector 22"/>
          <p:cNvCxnSpPr/>
          <p:nvPr/>
        </p:nvCxnSpPr>
        <p:spPr>
          <a:xfrm>
            <a:off x="1381627" y="5859922"/>
            <a:ext cx="82674" cy="31681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pic>
        <p:nvPicPr>
          <p:cNvPr id="25" name="Picture 1" descr="C:\Users\Chris\Desktop\Picture16.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9440" y="1514736"/>
            <a:ext cx="1122362" cy="749300"/>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 descr="C:\Users\Chris\Desktop\Picture17.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212" y="3206750"/>
            <a:ext cx="1450975" cy="749300"/>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3" descr="C:\Users\Chris\Desktop\Picture18.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52800" y="5310188"/>
            <a:ext cx="1749425" cy="742950"/>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4" descr="C:\Users\Chris\Desktop\Picture19.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81688" y="1484313"/>
            <a:ext cx="1158875" cy="749300"/>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5" descr="C:\Users\Chris\Desktop\Picture20.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64325" y="3357563"/>
            <a:ext cx="1450975" cy="749300"/>
          </a:xfrm>
          <a:prstGeom prst="rect">
            <a:avLst/>
          </a:prstGeom>
          <a:noFill/>
          <a:extLst>
            <a:ext uri="{909E8E84-426E-40dd-AFC4-6F175D3DCCD1}">
              <a14:hiddenFill xmlns:a14="http://schemas.microsoft.com/office/drawing/2010/main">
                <a:solidFill>
                  <a:srgbClr val="FFFFFF"/>
                </a:solidFill>
              </a14:hiddenFill>
            </a:ext>
          </a:extLst>
        </p:spPr>
      </p:pic>
      <p:pic>
        <p:nvPicPr>
          <p:cNvPr id="44033" name="Picture 1" descr="C:\Users\Chris\Desktop\Picture21.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3400" y="6108700"/>
            <a:ext cx="7631113" cy="749300"/>
          </a:xfrm>
          <a:prstGeom prst="rect">
            <a:avLst/>
          </a:prstGeom>
          <a:noFill/>
          <a:extLst>
            <a:ext uri="{909E8E84-426E-40dd-AFC4-6F175D3DCCD1}">
              <a14:hiddenFill xmlns:a14="http://schemas.microsoft.com/office/drawing/2010/main">
                <a:solidFill>
                  <a:srgbClr val="FFFFFF"/>
                </a:solidFill>
              </a14:hiddenFill>
            </a:ext>
          </a:extLst>
        </p:spPr>
      </p:pic>
      <p:sp>
        <p:nvSpPr>
          <p:cNvPr id="20" name="Oval 19"/>
          <p:cNvSpPr/>
          <p:nvPr/>
        </p:nvSpPr>
        <p:spPr>
          <a:xfrm>
            <a:off x="3640281" y="3886200"/>
            <a:ext cx="1524000" cy="15240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smtClean="0"/>
              <a:t>Fever (t)</a:t>
            </a:r>
            <a:endParaRPr lang="en-US" dirty="0"/>
          </a:p>
        </p:txBody>
      </p:sp>
    </p:spTree>
    <p:extLst>
      <p:ext uri="{BB962C8B-B14F-4D97-AF65-F5344CB8AC3E}">
        <p14:creationId xmlns:p14="http://schemas.microsoft.com/office/powerpoint/2010/main" val="3494708991"/>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979055" y="236539"/>
            <a:ext cx="7391399" cy="754061"/>
          </a:xfrm>
          <a:prstGeom prst="rect">
            <a:avLst/>
          </a:prstGeom>
          <a:solidFill>
            <a:schemeClr val="accent1">
              <a:lumMod val="20000"/>
              <a:lumOff val="80000"/>
              <a:alpha val="60000"/>
            </a:schemeClr>
          </a:solidFill>
          <a:ln w="38100" cap="flat" cmpd="sng" algn="ctr">
            <a:solidFill>
              <a:srgbClr val="0000FF"/>
            </a:solidFill>
            <a:prstDash val="solid"/>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smtClean="0">
                <a:solidFill>
                  <a:schemeClr val="tx1"/>
                </a:solidFill>
                <a:latin typeface="Century Gothic"/>
                <a:cs typeface="Century Gothic"/>
              </a:rPr>
              <a:t>Bayesian Network</a:t>
            </a:r>
            <a:endParaRPr lang="en-US" sz="4000" b="1" dirty="0">
              <a:solidFill>
                <a:schemeClr val="tx1"/>
              </a:solidFill>
              <a:latin typeface="Century Gothic"/>
              <a:cs typeface="Century Gothic"/>
            </a:endParaRPr>
          </a:p>
        </p:txBody>
      </p:sp>
      <p:sp>
        <p:nvSpPr>
          <p:cNvPr id="22" name="TextBox 21"/>
          <p:cNvSpPr txBox="1"/>
          <p:nvPr/>
        </p:nvSpPr>
        <p:spPr>
          <a:xfrm>
            <a:off x="1038727" y="5465934"/>
            <a:ext cx="685800"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smtClean="0"/>
              <a:t>Joint</a:t>
            </a:r>
            <a:endParaRPr lang="en-US" dirty="0"/>
          </a:p>
        </p:txBody>
      </p:sp>
      <p:cxnSp>
        <p:nvCxnSpPr>
          <p:cNvPr id="23" name="Straight Arrow Connector 22"/>
          <p:cNvCxnSpPr/>
          <p:nvPr/>
        </p:nvCxnSpPr>
        <p:spPr>
          <a:xfrm>
            <a:off x="1381627" y="5859922"/>
            <a:ext cx="82674" cy="31681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pic>
        <p:nvPicPr>
          <p:cNvPr id="24" name="Picture 2" descr="http://www.enlightenedbeings.com/pix/enlightened-chakra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1371600"/>
            <a:ext cx="3352800" cy="4191000"/>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1" descr="C:\Users\Chris\Desktop\Picture2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6108700"/>
            <a:ext cx="7631113" cy="749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2500207"/>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979055" y="236539"/>
            <a:ext cx="7391399" cy="754061"/>
          </a:xfrm>
          <a:prstGeom prst="rect">
            <a:avLst/>
          </a:prstGeom>
          <a:solidFill>
            <a:schemeClr val="accent1">
              <a:lumMod val="20000"/>
              <a:lumOff val="80000"/>
              <a:alpha val="60000"/>
            </a:schemeClr>
          </a:solidFill>
          <a:ln w="38100" cap="flat" cmpd="sng" algn="ctr">
            <a:solidFill>
              <a:srgbClr val="0000FF"/>
            </a:solidFill>
            <a:prstDash val="solid"/>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smtClean="0">
                <a:solidFill>
                  <a:schemeClr val="tx1"/>
                </a:solidFill>
                <a:latin typeface="Century Gothic"/>
                <a:cs typeface="Century Gothic"/>
              </a:rPr>
              <a:t>Bayesian Network</a:t>
            </a:r>
            <a:endParaRPr lang="en-US" sz="4000" b="1" dirty="0">
              <a:solidFill>
                <a:schemeClr val="tx1"/>
              </a:solidFill>
              <a:latin typeface="Century Gothic"/>
              <a:cs typeface="Century Gothic"/>
            </a:endParaRPr>
          </a:p>
        </p:txBody>
      </p:sp>
      <p:sp>
        <p:nvSpPr>
          <p:cNvPr id="7" name="Oval 6"/>
          <p:cNvSpPr/>
          <p:nvPr/>
        </p:nvSpPr>
        <p:spPr>
          <a:xfrm>
            <a:off x="5950527" y="3849255"/>
            <a:ext cx="1524000" cy="15240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smtClean="0"/>
              <a:t>Cough (c)</a:t>
            </a:r>
            <a:endParaRPr lang="en-US" dirty="0"/>
          </a:p>
        </p:txBody>
      </p:sp>
      <p:sp>
        <p:nvSpPr>
          <p:cNvPr id="8" name="Oval 7"/>
          <p:cNvSpPr/>
          <p:nvPr/>
        </p:nvSpPr>
        <p:spPr>
          <a:xfrm>
            <a:off x="3640281" y="3789219"/>
            <a:ext cx="1524000" cy="15240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smtClean="0"/>
              <a:t>Fever (t)</a:t>
            </a:r>
            <a:endParaRPr lang="en-US" dirty="0"/>
          </a:p>
        </p:txBody>
      </p:sp>
      <p:sp>
        <p:nvSpPr>
          <p:cNvPr id="9" name="Oval 8"/>
          <p:cNvSpPr/>
          <p:nvPr/>
        </p:nvSpPr>
        <p:spPr>
          <a:xfrm>
            <a:off x="1219200" y="3733800"/>
            <a:ext cx="1524000" cy="15240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smtClean="0"/>
              <a:t>Vomit (v)</a:t>
            </a:r>
            <a:endParaRPr lang="en-US" dirty="0"/>
          </a:p>
        </p:txBody>
      </p:sp>
      <p:sp>
        <p:nvSpPr>
          <p:cNvPr id="10" name="Oval 9"/>
          <p:cNvSpPr/>
          <p:nvPr/>
        </p:nvSpPr>
        <p:spPr>
          <a:xfrm>
            <a:off x="4674754" y="1600200"/>
            <a:ext cx="1524000" cy="15240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smtClean="0"/>
              <a:t>Flu (f)</a:t>
            </a:r>
            <a:endParaRPr lang="en-US" dirty="0"/>
          </a:p>
        </p:txBody>
      </p:sp>
      <p:cxnSp>
        <p:nvCxnSpPr>
          <p:cNvPr id="3" name="Straight Arrow Connector 2"/>
          <p:cNvCxnSpPr/>
          <p:nvPr/>
        </p:nvCxnSpPr>
        <p:spPr>
          <a:xfrm flipH="1">
            <a:off x="2286000" y="3124200"/>
            <a:ext cx="304800" cy="4572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2" name="Straight Arrow Connector 11"/>
          <p:cNvCxnSpPr/>
          <p:nvPr/>
        </p:nvCxnSpPr>
        <p:spPr>
          <a:xfrm flipH="1">
            <a:off x="4716318" y="3248891"/>
            <a:ext cx="304800" cy="4572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3" name="Straight Arrow Connector 12"/>
          <p:cNvCxnSpPr/>
          <p:nvPr/>
        </p:nvCxnSpPr>
        <p:spPr>
          <a:xfrm>
            <a:off x="3505200" y="3098800"/>
            <a:ext cx="533400" cy="60729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4" name="Straight Arrow Connector 13"/>
          <p:cNvCxnSpPr/>
          <p:nvPr/>
        </p:nvCxnSpPr>
        <p:spPr>
          <a:xfrm>
            <a:off x="5918200" y="3098800"/>
            <a:ext cx="533400" cy="60729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8" name="Oval 17"/>
          <p:cNvSpPr/>
          <p:nvPr/>
        </p:nvSpPr>
        <p:spPr>
          <a:xfrm>
            <a:off x="2247900" y="1559790"/>
            <a:ext cx="1524000" cy="15240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smtClean="0"/>
              <a:t>Stomach bug (s)</a:t>
            </a:r>
            <a:endParaRPr lang="en-US" dirty="0"/>
          </a:p>
        </p:txBody>
      </p:sp>
      <p:sp>
        <p:nvSpPr>
          <p:cNvPr id="22" name="TextBox 21"/>
          <p:cNvSpPr txBox="1"/>
          <p:nvPr/>
        </p:nvSpPr>
        <p:spPr>
          <a:xfrm>
            <a:off x="1038727" y="5465934"/>
            <a:ext cx="685800"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smtClean="0"/>
              <a:t>Joint</a:t>
            </a:r>
            <a:endParaRPr lang="en-US" dirty="0"/>
          </a:p>
        </p:txBody>
      </p:sp>
      <p:cxnSp>
        <p:nvCxnSpPr>
          <p:cNvPr id="23" name="Straight Arrow Connector 22"/>
          <p:cNvCxnSpPr/>
          <p:nvPr/>
        </p:nvCxnSpPr>
        <p:spPr>
          <a:xfrm>
            <a:off x="1381627" y="5859922"/>
            <a:ext cx="82674" cy="31681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pic>
        <p:nvPicPr>
          <p:cNvPr id="25" name="Picture 1" descr="C:\Users\Chris\Desktop\Picture16.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9440" y="1514736"/>
            <a:ext cx="1122362" cy="749300"/>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 descr="C:\Users\Chris\Desktop\Picture17.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212" y="3206750"/>
            <a:ext cx="1450975" cy="749300"/>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3" descr="C:\Users\Chris\Desktop\Picture18.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52800" y="5310188"/>
            <a:ext cx="1749425" cy="742950"/>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4" descr="C:\Users\Chris\Desktop\Picture19.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81688" y="1484313"/>
            <a:ext cx="1158875" cy="749300"/>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5" descr="C:\Users\Chris\Desktop\Picture20.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64325" y="3357563"/>
            <a:ext cx="1450975" cy="749300"/>
          </a:xfrm>
          <a:prstGeom prst="rect">
            <a:avLst/>
          </a:prstGeom>
          <a:noFill/>
          <a:extLst>
            <a:ext uri="{909E8E84-426E-40dd-AFC4-6F175D3DCCD1}">
              <a14:hiddenFill xmlns:a14="http://schemas.microsoft.com/office/drawing/2010/main">
                <a:solidFill>
                  <a:srgbClr val="FFFFFF"/>
                </a:solidFill>
              </a14:hiddenFill>
            </a:ext>
          </a:extLst>
        </p:spPr>
      </p:pic>
      <p:pic>
        <p:nvPicPr>
          <p:cNvPr id="44033" name="Picture 1" descr="C:\Users\Chris\Desktop\Picture21.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3400" y="6108700"/>
            <a:ext cx="7631113" cy="749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0083667"/>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a:spLocks noGrp="1" noChangeArrowheads="1"/>
          </p:cNvSpPr>
          <p:nvPr/>
        </p:nvSpPr>
        <p:spPr bwMode="auto">
          <a:xfrm>
            <a:off x="979054" y="1295400"/>
            <a:ext cx="7391399" cy="472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25425" indent="-225425" algn="l" rtl="0" eaLnBrk="0" fontAlgn="base" hangingPunct="0">
              <a:spcBef>
                <a:spcPct val="20000"/>
              </a:spcBef>
              <a:spcAft>
                <a:spcPct val="0"/>
              </a:spcAft>
              <a:buChar char="•"/>
              <a:defRPr sz="2400">
                <a:solidFill>
                  <a:schemeClr val="tx1"/>
                </a:solidFill>
                <a:latin typeface="+mn-lt"/>
                <a:ea typeface="+mn-ea"/>
                <a:cs typeface="+mn-cs"/>
              </a:defRPr>
            </a:lvl1pPr>
            <a:lvl2pPr marL="566738" indent="-227013" algn="l" rtl="0" eaLnBrk="0" fontAlgn="base" hangingPunct="0">
              <a:spcBef>
                <a:spcPct val="20000"/>
              </a:spcBef>
              <a:spcAft>
                <a:spcPct val="0"/>
              </a:spcAft>
              <a:buChar char="–"/>
              <a:defRPr sz="2000">
                <a:solidFill>
                  <a:schemeClr val="tx1"/>
                </a:solidFill>
                <a:latin typeface="+mn-lt"/>
              </a:defRPr>
            </a:lvl2pPr>
            <a:lvl3pPr marL="914400" indent="-233363" algn="l" rtl="0" eaLnBrk="0" fontAlgn="base" hangingPunct="0">
              <a:spcBef>
                <a:spcPct val="20000"/>
              </a:spcBef>
              <a:spcAft>
                <a:spcPct val="0"/>
              </a:spcAft>
              <a:buChar char="•"/>
              <a:defRPr>
                <a:solidFill>
                  <a:schemeClr val="tx1"/>
                </a:solidFill>
                <a:latin typeface="+mn-lt"/>
              </a:defRPr>
            </a:lvl3pPr>
            <a:lvl4pPr marL="1254125" indent="-225425" algn="l" rtl="0" eaLnBrk="0" fontAlgn="base" hangingPunct="0">
              <a:spcBef>
                <a:spcPct val="20000"/>
              </a:spcBef>
              <a:spcAft>
                <a:spcPct val="0"/>
              </a:spcAft>
              <a:buChar char="–"/>
              <a:defRPr sz="1600">
                <a:solidFill>
                  <a:schemeClr val="tx1"/>
                </a:solidFill>
                <a:latin typeface="+mn-lt"/>
              </a:defRPr>
            </a:lvl4pPr>
            <a:lvl5pPr marL="1601788" indent="-233363" algn="l" rtl="0" eaLnBrk="0" fontAlgn="base" hangingPunct="0">
              <a:spcBef>
                <a:spcPct val="20000"/>
              </a:spcBef>
              <a:spcAft>
                <a:spcPct val="0"/>
              </a:spcAft>
              <a:buChar char="»"/>
              <a:defRPr sz="1600">
                <a:solidFill>
                  <a:schemeClr val="tx1"/>
                </a:solidFill>
                <a:latin typeface="+mn-lt"/>
              </a:defRPr>
            </a:lvl5pPr>
            <a:lvl6pPr marL="2058988" indent="-233363" algn="l" rtl="0" eaLnBrk="0" fontAlgn="base" hangingPunct="0">
              <a:spcBef>
                <a:spcPct val="20000"/>
              </a:spcBef>
              <a:spcAft>
                <a:spcPct val="0"/>
              </a:spcAft>
              <a:buChar char="»"/>
              <a:defRPr sz="1600">
                <a:solidFill>
                  <a:schemeClr val="tx1"/>
                </a:solidFill>
                <a:latin typeface="+mn-lt"/>
              </a:defRPr>
            </a:lvl6pPr>
            <a:lvl7pPr marL="2516188" indent="-233363" algn="l" rtl="0" eaLnBrk="0" fontAlgn="base" hangingPunct="0">
              <a:spcBef>
                <a:spcPct val="20000"/>
              </a:spcBef>
              <a:spcAft>
                <a:spcPct val="0"/>
              </a:spcAft>
              <a:buChar char="»"/>
              <a:defRPr sz="1600">
                <a:solidFill>
                  <a:schemeClr val="tx1"/>
                </a:solidFill>
                <a:latin typeface="+mn-lt"/>
              </a:defRPr>
            </a:lvl7pPr>
            <a:lvl8pPr marL="2973388" indent="-233363" algn="l" rtl="0" eaLnBrk="0" fontAlgn="base" hangingPunct="0">
              <a:spcBef>
                <a:spcPct val="20000"/>
              </a:spcBef>
              <a:spcAft>
                <a:spcPct val="0"/>
              </a:spcAft>
              <a:buChar char="»"/>
              <a:defRPr sz="1600">
                <a:solidFill>
                  <a:schemeClr val="tx1"/>
                </a:solidFill>
                <a:latin typeface="+mn-lt"/>
              </a:defRPr>
            </a:lvl8pPr>
            <a:lvl9pPr marL="3430588" indent="-233363" algn="l" rtl="0" eaLnBrk="0" fontAlgn="base" hangingPunct="0">
              <a:spcBef>
                <a:spcPct val="20000"/>
              </a:spcBef>
              <a:spcAft>
                <a:spcPct val="0"/>
              </a:spcAft>
              <a:buChar char="»"/>
              <a:defRPr sz="1600">
                <a:solidFill>
                  <a:schemeClr val="tx1"/>
                </a:solidFill>
                <a:latin typeface="+mn-lt"/>
              </a:defRPr>
            </a:lvl9pPr>
          </a:lstStyle>
          <a:p>
            <a:pPr marL="0" indent="0">
              <a:spcBef>
                <a:spcPct val="0"/>
              </a:spcBef>
              <a:buNone/>
            </a:pPr>
            <a:r>
              <a:rPr lang="en-US" sz="2200" dirty="0" smtClean="0"/>
              <a:t>Definition</a:t>
            </a:r>
            <a:r>
              <a:rPr lang="en-US" sz="2200" dirty="0"/>
              <a:t>: </a:t>
            </a:r>
            <a:r>
              <a:rPr lang="en-US" sz="2200" b="1" dirty="0" smtClean="0">
                <a:solidFill>
                  <a:schemeClr val="accent2"/>
                </a:solidFill>
              </a:rPr>
              <a:t>Bayes Net </a:t>
            </a:r>
            <a:r>
              <a:rPr lang="en-US" sz="2200" b="1" dirty="0">
                <a:solidFill>
                  <a:schemeClr val="accent2"/>
                </a:solidFill>
              </a:rPr>
              <a:t>= </a:t>
            </a:r>
            <a:r>
              <a:rPr lang="en-US" sz="2200" b="1" dirty="0" smtClean="0">
                <a:solidFill>
                  <a:schemeClr val="accent2"/>
                </a:solidFill>
              </a:rPr>
              <a:t>DAG</a:t>
            </a:r>
            <a:endParaRPr lang="en-US" sz="2200" dirty="0"/>
          </a:p>
          <a:p>
            <a:pPr marL="339725" lvl="1" indent="0">
              <a:spcBef>
                <a:spcPct val="0"/>
              </a:spcBef>
              <a:buNone/>
            </a:pPr>
            <a:r>
              <a:rPr lang="en-US" sz="2200" b="1" dirty="0">
                <a:solidFill>
                  <a:schemeClr val="accent2"/>
                </a:solidFill>
              </a:rPr>
              <a:t>DAG</a:t>
            </a:r>
            <a:r>
              <a:rPr lang="en-US" sz="2200" dirty="0"/>
              <a:t>: directed acyclic graph (BN’s </a:t>
            </a:r>
            <a:r>
              <a:rPr lang="en-US" sz="2200" b="1" dirty="0">
                <a:solidFill>
                  <a:schemeClr val="accent2"/>
                </a:solidFill>
              </a:rPr>
              <a:t>structure</a:t>
            </a:r>
            <a:r>
              <a:rPr lang="en-US" sz="2200" dirty="0"/>
              <a:t>)</a:t>
            </a:r>
          </a:p>
          <a:p>
            <a:pPr lvl="2">
              <a:spcBef>
                <a:spcPct val="0"/>
              </a:spcBef>
            </a:pPr>
            <a:r>
              <a:rPr lang="en-US" sz="2200" b="1" dirty="0">
                <a:solidFill>
                  <a:schemeClr val="accent2"/>
                </a:solidFill>
              </a:rPr>
              <a:t>Nodes</a:t>
            </a:r>
            <a:r>
              <a:rPr lang="en-US" sz="2200" dirty="0"/>
              <a:t>: random variables (typically </a:t>
            </a:r>
            <a:r>
              <a:rPr lang="en-US" sz="2200" dirty="0" smtClean="0"/>
              <a:t>discrete</a:t>
            </a:r>
            <a:r>
              <a:rPr lang="en-US" sz="2200" dirty="0"/>
              <a:t>, but methods also exist to handle continuous variables)</a:t>
            </a:r>
          </a:p>
          <a:p>
            <a:pPr lvl="2">
              <a:spcBef>
                <a:spcPct val="0"/>
              </a:spcBef>
            </a:pPr>
            <a:r>
              <a:rPr lang="en-US" sz="2200" b="1" dirty="0">
                <a:solidFill>
                  <a:schemeClr val="accent2"/>
                </a:solidFill>
              </a:rPr>
              <a:t>Arcs</a:t>
            </a:r>
            <a:r>
              <a:rPr lang="en-US" sz="2200" dirty="0"/>
              <a:t>: indicate probabilistic dependencies between </a:t>
            </a:r>
            <a:r>
              <a:rPr lang="en-US" sz="2200" dirty="0" smtClean="0"/>
              <a:t>nodes. Go from cause to effect.</a:t>
            </a:r>
          </a:p>
          <a:p>
            <a:pPr lvl="2">
              <a:spcBef>
                <a:spcPct val="0"/>
              </a:spcBef>
            </a:pPr>
            <a:r>
              <a:rPr lang="en-US" sz="2200" b="1" dirty="0" smtClean="0">
                <a:solidFill>
                  <a:schemeClr val="accent2"/>
                </a:solidFill>
              </a:rPr>
              <a:t>CPDs</a:t>
            </a:r>
            <a:r>
              <a:rPr lang="en-US" sz="2200" dirty="0" smtClean="0"/>
              <a:t>: </a:t>
            </a:r>
            <a:r>
              <a:rPr lang="en-US" sz="2200" dirty="0"/>
              <a:t>conditional probability distribution (BN’s </a:t>
            </a:r>
            <a:r>
              <a:rPr lang="en-US" sz="2200" b="1" dirty="0" smtClean="0">
                <a:solidFill>
                  <a:schemeClr val="accent2"/>
                </a:solidFill>
              </a:rPr>
              <a:t>parameters</a:t>
            </a:r>
            <a:r>
              <a:rPr lang="en-US" sz="2200" dirty="0" smtClean="0"/>
              <a:t>) Conditional </a:t>
            </a:r>
            <a:r>
              <a:rPr lang="en-US" sz="2200" dirty="0"/>
              <a:t>probabilities at each node, usually stored as a table (conditional probability table, or </a:t>
            </a:r>
            <a:r>
              <a:rPr lang="en-US" sz="2200" b="1" dirty="0">
                <a:solidFill>
                  <a:schemeClr val="accent2"/>
                </a:solidFill>
              </a:rPr>
              <a:t>CPT</a:t>
            </a:r>
            <a:r>
              <a:rPr lang="en-US" sz="2200" dirty="0"/>
              <a:t>)</a:t>
            </a:r>
          </a:p>
          <a:p>
            <a:pPr lvl="2">
              <a:spcBef>
                <a:spcPct val="0"/>
              </a:spcBef>
            </a:pPr>
            <a:endParaRPr lang="en-US" sz="2200" dirty="0"/>
          </a:p>
          <a:p>
            <a:pPr lvl="1">
              <a:spcBef>
                <a:spcPct val="0"/>
              </a:spcBef>
            </a:pPr>
            <a:endParaRPr lang="en-US" sz="2200" dirty="0"/>
          </a:p>
          <a:p>
            <a:pPr marL="339725" lvl="1" indent="0">
              <a:spcBef>
                <a:spcPct val="0"/>
              </a:spcBef>
              <a:buNone/>
            </a:pPr>
            <a:r>
              <a:rPr lang="en-US" sz="2200" dirty="0"/>
              <a:t>Root nodes are a special case – no parents, so just use priors in CPD:</a:t>
            </a:r>
          </a:p>
          <a:p>
            <a:pPr>
              <a:spcBef>
                <a:spcPct val="0"/>
              </a:spcBef>
            </a:pPr>
            <a:endParaRPr lang="en-US" sz="2200" dirty="0"/>
          </a:p>
        </p:txBody>
      </p:sp>
      <p:pic>
        <p:nvPicPr>
          <p:cNvPr id="6"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81200" y="4735945"/>
            <a:ext cx="6243637" cy="434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35200" y="5699125"/>
            <a:ext cx="3409950" cy="434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 name="Rectangle 2"/>
          <p:cNvSpPr txBox="1">
            <a:spLocks noChangeArrowheads="1"/>
          </p:cNvSpPr>
          <p:nvPr/>
        </p:nvSpPr>
        <p:spPr>
          <a:xfrm>
            <a:off x="979055" y="236539"/>
            <a:ext cx="7391399" cy="754061"/>
          </a:xfrm>
          <a:prstGeom prst="rect">
            <a:avLst/>
          </a:prstGeom>
          <a:solidFill>
            <a:schemeClr val="accent1">
              <a:lumMod val="20000"/>
              <a:lumOff val="80000"/>
              <a:alpha val="60000"/>
            </a:schemeClr>
          </a:solidFill>
          <a:ln w="38100" cap="flat" cmpd="sng" algn="ctr">
            <a:solidFill>
              <a:srgbClr val="0000FF"/>
            </a:solidFill>
            <a:prstDash val="solid"/>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smtClean="0">
                <a:solidFill>
                  <a:schemeClr val="tx1"/>
                </a:solidFill>
                <a:latin typeface="Century Gothic"/>
                <a:cs typeface="Century Gothic"/>
              </a:rPr>
              <a:t>Formally</a:t>
            </a:r>
            <a:endParaRPr lang="en-US" sz="4000" b="1" dirty="0">
              <a:solidFill>
                <a:schemeClr val="tx1"/>
              </a:solidFill>
              <a:latin typeface="Century Gothic"/>
              <a:cs typeface="Century Gothic"/>
            </a:endParaRPr>
          </a:p>
        </p:txBody>
      </p:sp>
    </p:spTree>
    <p:extLst>
      <p:ext uri="{BB962C8B-B14F-4D97-AF65-F5344CB8AC3E}">
        <p14:creationId xmlns:p14="http://schemas.microsoft.com/office/powerpoint/2010/main" val="1656462886"/>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4"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b="22576"/>
          <a:stretch/>
        </p:blipFill>
        <p:spPr bwMode="auto">
          <a:xfrm>
            <a:off x="1600200" y="685800"/>
            <a:ext cx="5486400" cy="5663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ounded Rectangle 3"/>
          <p:cNvSpPr/>
          <p:nvPr/>
        </p:nvSpPr>
        <p:spPr>
          <a:xfrm>
            <a:off x="3200400" y="3200400"/>
            <a:ext cx="2133600" cy="1600200"/>
          </a:xfrm>
          <a:prstGeom prst="roundRect">
            <a:avLst/>
          </a:prstGeom>
          <a:solidFill>
            <a:schemeClr val="accent1">
              <a:alpha val="11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639587710"/>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4" descr="http://www.floatingpath.com/wp-content/uploads/2013/06/Big-Brother-is-Watchin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09978"/>
            <a:ext cx="11966654" cy="698054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2"/>
          <p:cNvSpPr txBox="1">
            <a:spLocks noChangeArrowheads="1"/>
          </p:cNvSpPr>
          <p:nvPr/>
        </p:nvSpPr>
        <p:spPr>
          <a:xfrm>
            <a:off x="979055" y="236539"/>
            <a:ext cx="7391399" cy="754061"/>
          </a:xfrm>
          <a:prstGeom prst="rect">
            <a:avLst/>
          </a:prstGeom>
          <a:solidFill>
            <a:schemeClr val="accent1">
              <a:lumMod val="20000"/>
              <a:lumOff val="80000"/>
              <a:alpha val="60000"/>
            </a:schemeClr>
          </a:solidFill>
          <a:ln w="38100" cap="flat" cmpd="sng" algn="ctr">
            <a:solidFill>
              <a:srgbClr val="0000FF"/>
            </a:solidFill>
            <a:prstDash val="solid"/>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fontScale="85000" lnSpcReduction="10000"/>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smtClean="0">
                <a:solidFill>
                  <a:schemeClr val="tx1"/>
                </a:solidFill>
                <a:latin typeface="Century Gothic"/>
                <a:cs typeface="Century Gothic"/>
              </a:rPr>
              <a:t>What does NSA do with our data?</a:t>
            </a:r>
            <a:endParaRPr lang="en-US" sz="4000" b="1" dirty="0">
              <a:solidFill>
                <a:schemeClr val="tx1"/>
              </a:solidFill>
              <a:latin typeface="Century Gothic"/>
              <a:cs typeface="Century Gothic"/>
            </a:endParaRPr>
          </a:p>
        </p:txBody>
      </p:sp>
    </p:spTree>
    <p:extLst>
      <p:ext uri="{BB962C8B-B14F-4D97-AF65-F5344CB8AC3E}">
        <p14:creationId xmlns:p14="http://schemas.microsoft.com/office/powerpoint/2010/main" val="3840980923"/>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1828800" y="1295400"/>
            <a:ext cx="5486400" cy="335280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cxnSp>
        <p:nvCxnSpPr>
          <p:cNvPr id="12" name="Straight Arrow Connector 11"/>
          <p:cNvCxnSpPr/>
          <p:nvPr/>
        </p:nvCxnSpPr>
        <p:spPr>
          <a:xfrm>
            <a:off x="4608532" y="4514494"/>
            <a:ext cx="27542" cy="1429106"/>
          </a:xfrm>
          <a:prstGeom prst="straightConnector1">
            <a:avLst/>
          </a:prstGeom>
          <a:ln w="76200">
            <a:tailEnd type="arrow"/>
          </a:ln>
        </p:spPr>
        <p:style>
          <a:lnRef idx="1">
            <a:schemeClr val="dk1"/>
          </a:lnRef>
          <a:fillRef idx="0">
            <a:schemeClr val="dk1"/>
          </a:fillRef>
          <a:effectRef idx="0">
            <a:schemeClr val="dk1"/>
          </a:effectRef>
          <a:fontRef idx="minor">
            <a:schemeClr val="tx1"/>
          </a:fontRef>
        </p:style>
      </p:cxnSp>
      <p:cxnSp>
        <p:nvCxnSpPr>
          <p:cNvPr id="4" name="Straight Arrow Connector 3"/>
          <p:cNvCxnSpPr/>
          <p:nvPr/>
        </p:nvCxnSpPr>
        <p:spPr>
          <a:xfrm>
            <a:off x="4572000" y="2286000"/>
            <a:ext cx="27542" cy="1371600"/>
          </a:xfrm>
          <a:prstGeom prst="straightConnector1">
            <a:avLst/>
          </a:prstGeom>
          <a:ln w="76200">
            <a:tailEnd type="arrow"/>
          </a:ln>
        </p:spPr>
        <p:style>
          <a:lnRef idx="1">
            <a:schemeClr val="dk1"/>
          </a:lnRef>
          <a:fillRef idx="0">
            <a:schemeClr val="dk1"/>
          </a:fillRef>
          <a:effectRef idx="0">
            <a:schemeClr val="dk1"/>
          </a:effectRef>
          <a:fontRef idx="minor">
            <a:schemeClr val="tx1"/>
          </a:fontRef>
        </p:style>
      </p:cxnSp>
      <p:sp>
        <p:nvSpPr>
          <p:cNvPr id="2" name="TextBox 1"/>
          <p:cNvSpPr txBox="1"/>
          <p:nvPr/>
        </p:nvSpPr>
        <p:spPr>
          <a:xfrm>
            <a:off x="2818475" y="1523998"/>
            <a:ext cx="3540968" cy="646986"/>
          </a:xfrm>
          <a:prstGeom prst="roundRect">
            <a:avLst/>
          </a:prstGeom>
        </p:spPr>
        <p:style>
          <a:lnRef idx="1">
            <a:schemeClr val="accent1"/>
          </a:lnRef>
          <a:fillRef idx="2">
            <a:schemeClr val="accent1"/>
          </a:fillRef>
          <a:effectRef idx="1">
            <a:schemeClr val="accent1"/>
          </a:effectRef>
          <a:fontRef idx="minor">
            <a:schemeClr val="dk1"/>
          </a:fontRef>
        </p:style>
        <p:txBody>
          <a:bodyPr wrap="none" rtlCol="0" anchor="ctr">
            <a:spAutoFit/>
          </a:bodyPr>
          <a:lstStyle/>
          <a:p>
            <a:r>
              <a:rPr lang="en-US" sz="3200" dirty="0" smtClean="0"/>
              <a:t>Real World Problem</a:t>
            </a:r>
            <a:endParaRPr lang="en-US" sz="3200" dirty="0"/>
          </a:p>
        </p:txBody>
      </p:sp>
      <p:sp>
        <p:nvSpPr>
          <p:cNvPr id="7" name="TextBox 6"/>
          <p:cNvSpPr txBox="1"/>
          <p:nvPr/>
        </p:nvSpPr>
        <p:spPr>
          <a:xfrm>
            <a:off x="3148085" y="3733800"/>
            <a:ext cx="2902915" cy="646986"/>
          </a:xfrm>
          <a:prstGeom prst="roundRect">
            <a:avLst/>
          </a:prstGeom>
        </p:spPr>
        <p:style>
          <a:lnRef idx="1">
            <a:schemeClr val="accent1"/>
          </a:lnRef>
          <a:fillRef idx="2">
            <a:schemeClr val="accent1"/>
          </a:fillRef>
          <a:effectRef idx="1">
            <a:schemeClr val="accent1"/>
          </a:effectRef>
          <a:fontRef idx="minor">
            <a:schemeClr val="dk1"/>
          </a:fontRef>
        </p:style>
        <p:txBody>
          <a:bodyPr wrap="none" rtlCol="0" anchor="ctr">
            <a:spAutoFit/>
          </a:bodyPr>
          <a:lstStyle/>
          <a:p>
            <a:r>
              <a:rPr lang="en-US" sz="3200" dirty="0" smtClean="0"/>
              <a:t>Formal Problem</a:t>
            </a:r>
            <a:endParaRPr lang="en-US" sz="3200" dirty="0"/>
          </a:p>
        </p:txBody>
      </p:sp>
      <p:sp>
        <p:nvSpPr>
          <p:cNvPr id="8" name="TextBox 7"/>
          <p:cNvSpPr txBox="1"/>
          <p:nvPr/>
        </p:nvSpPr>
        <p:spPr>
          <a:xfrm>
            <a:off x="3774887" y="5943600"/>
            <a:ext cx="1627052" cy="646986"/>
          </a:xfrm>
          <a:prstGeom prst="roundRect">
            <a:avLst/>
          </a:prstGeom>
        </p:spPr>
        <p:style>
          <a:lnRef idx="1">
            <a:schemeClr val="accent1"/>
          </a:lnRef>
          <a:fillRef idx="2">
            <a:schemeClr val="accent1"/>
          </a:fillRef>
          <a:effectRef idx="1">
            <a:schemeClr val="accent1"/>
          </a:effectRef>
          <a:fontRef idx="minor">
            <a:schemeClr val="dk1"/>
          </a:fontRef>
        </p:style>
        <p:txBody>
          <a:bodyPr wrap="none" rtlCol="0" anchor="ctr">
            <a:spAutoFit/>
          </a:bodyPr>
          <a:lstStyle/>
          <a:p>
            <a:r>
              <a:rPr lang="en-US" sz="3200" dirty="0" smtClean="0"/>
              <a:t>Solution</a:t>
            </a:r>
            <a:endParaRPr lang="en-US" sz="3200" dirty="0"/>
          </a:p>
        </p:txBody>
      </p:sp>
      <p:sp>
        <p:nvSpPr>
          <p:cNvPr id="9" name="TextBox 8"/>
          <p:cNvSpPr txBox="1"/>
          <p:nvPr/>
        </p:nvSpPr>
        <p:spPr>
          <a:xfrm>
            <a:off x="2883021" y="2514600"/>
            <a:ext cx="3455640" cy="646986"/>
          </a:xfrm>
          <a:prstGeom prst="roundRect">
            <a:avLst/>
          </a:prstGeom>
        </p:spPr>
        <p:style>
          <a:lnRef idx="1">
            <a:schemeClr val="accent2"/>
          </a:lnRef>
          <a:fillRef idx="2">
            <a:schemeClr val="accent2"/>
          </a:fillRef>
          <a:effectRef idx="1">
            <a:schemeClr val="accent2"/>
          </a:effectRef>
          <a:fontRef idx="minor">
            <a:schemeClr val="dk1"/>
          </a:fontRef>
        </p:style>
        <p:txBody>
          <a:bodyPr wrap="none" rtlCol="0" anchor="ctr">
            <a:spAutoFit/>
          </a:bodyPr>
          <a:lstStyle/>
          <a:p>
            <a:r>
              <a:rPr lang="en-US" sz="3200" dirty="0" smtClean="0"/>
              <a:t>Model the problem</a:t>
            </a:r>
            <a:endParaRPr lang="en-US" sz="3200" dirty="0"/>
          </a:p>
        </p:txBody>
      </p:sp>
      <p:sp>
        <p:nvSpPr>
          <p:cNvPr id="10" name="TextBox 9"/>
          <p:cNvSpPr txBox="1"/>
          <p:nvPr/>
        </p:nvSpPr>
        <p:spPr>
          <a:xfrm>
            <a:off x="2874869" y="4838701"/>
            <a:ext cx="3427089" cy="646986"/>
          </a:xfrm>
          <a:prstGeom prst="roundRect">
            <a:avLst/>
          </a:prstGeom>
        </p:spPr>
        <p:style>
          <a:lnRef idx="1">
            <a:schemeClr val="accent2"/>
          </a:lnRef>
          <a:fillRef idx="2">
            <a:schemeClr val="accent2"/>
          </a:fillRef>
          <a:effectRef idx="1">
            <a:schemeClr val="accent2"/>
          </a:effectRef>
          <a:fontRef idx="minor">
            <a:schemeClr val="dk1"/>
          </a:fontRef>
        </p:style>
        <p:txBody>
          <a:bodyPr wrap="none" rtlCol="0" anchor="ctr">
            <a:spAutoFit/>
          </a:bodyPr>
          <a:lstStyle/>
          <a:p>
            <a:r>
              <a:rPr lang="en-US" sz="3200" dirty="0" smtClean="0"/>
              <a:t>Apply an Algorithm</a:t>
            </a:r>
            <a:endParaRPr lang="en-US" sz="3200" dirty="0"/>
          </a:p>
        </p:txBody>
      </p:sp>
      <p:cxnSp>
        <p:nvCxnSpPr>
          <p:cNvPr id="14" name="Straight Arrow Connector 13"/>
          <p:cNvCxnSpPr/>
          <p:nvPr/>
        </p:nvCxnSpPr>
        <p:spPr>
          <a:xfrm>
            <a:off x="2818475" y="6267093"/>
            <a:ext cx="789542" cy="0"/>
          </a:xfrm>
          <a:prstGeom prst="straightConnector1">
            <a:avLst/>
          </a:prstGeom>
          <a:ln w="76200">
            <a:tailEnd type="arrow"/>
          </a:ln>
        </p:spPr>
        <p:style>
          <a:lnRef idx="1">
            <a:schemeClr val="dk1"/>
          </a:lnRef>
          <a:fillRef idx="0">
            <a:schemeClr val="dk1"/>
          </a:fillRef>
          <a:effectRef idx="0">
            <a:schemeClr val="dk1"/>
          </a:effectRef>
          <a:fontRef idx="minor">
            <a:schemeClr val="tx1"/>
          </a:fontRef>
        </p:style>
      </p:cxnSp>
      <p:sp>
        <p:nvSpPr>
          <p:cNvPr id="15" name="TextBox 14"/>
          <p:cNvSpPr txBox="1"/>
          <p:nvPr/>
        </p:nvSpPr>
        <p:spPr>
          <a:xfrm>
            <a:off x="1077224" y="5906214"/>
            <a:ext cx="1655557" cy="646986"/>
          </a:xfrm>
          <a:prstGeom prst="roundRect">
            <a:avLst/>
          </a:prstGeom>
        </p:spPr>
        <p:style>
          <a:lnRef idx="1">
            <a:schemeClr val="accent2"/>
          </a:lnRef>
          <a:fillRef idx="2">
            <a:schemeClr val="accent2"/>
          </a:fillRef>
          <a:effectRef idx="1">
            <a:schemeClr val="accent2"/>
          </a:effectRef>
          <a:fontRef idx="minor">
            <a:schemeClr val="dk1"/>
          </a:fontRef>
        </p:style>
        <p:txBody>
          <a:bodyPr wrap="none" rtlCol="0" anchor="ctr">
            <a:spAutoFit/>
          </a:bodyPr>
          <a:lstStyle/>
          <a:p>
            <a:r>
              <a:rPr lang="en-US" sz="3200" dirty="0" smtClean="0"/>
              <a:t>Evaluate</a:t>
            </a:r>
            <a:endParaRPr lang="en-US" sz="3200" dirty="0"/>
          </a:p>
        </p:txBody>
      </p:sp>
      <p:sp>
        <p:nvSpPr>
          <p:cNvPr id="13" name="Rectangle 2"/>
          <p:cNvSpPr txBox="1">
            <a:spLocks noChangeArrowheads="1"/>
          </p:cNvSpPr>
          <p:nvPr/>
        </p:nvSpPr>
        <p:spPr>
          <a:xfrm>
            <a:off x="979055" y="236539"/>
            <a:ext cx="7391399" cy="754061"/>
          </a:xfrm>
          <a:prstGeom prst="rect">
            <a:avLst/>
          </a:prstGeom>
          <a:solidFill>
            <a:schemeClr val="accent1">
              <a:lumMod val="20000"/>
              <a:lumOff val="80000"/>
              <a:alpha val="60000"/>
            </a:schemeClr>
          </a:solidFill>
          <a:ln w="38100" cap="flat" cmpd="sng" algn="ctr">
            <a:solidFill>
              <a:srgbClr val="0000FF"/>
            </a:solidFill>
            <a:prstDash val="solid"/>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smtClean="0">
                <a:solidFill>
                  <a:schemeClr val="tx1"/>
                </a:solidFill>
                <a:latin typeface="Century Gothic"/>
                <a:cs typeface="Century Gothic"/>
              </a:rPr>
              <a:t>The AI Pipeline</a:t>
            </a:r>
            <a:endParaRPr lang="en-US" sz="4000" b="1" dirty="0">
              <a:solidFill>
                <a:schemeClr val="tx1"/>
              </a:solidFill>
              <a:latin typeface="Century Gothic"/>
              <a:cs typeface="Century Gothic"/>
            </a:endParaRPr>
          </a:p>
        </p:txBody>
      </p:sp>
    </p:spTree>
    <p:extLst>
      <p:ext uri="{BB962C8B-B14F-4D97-AF65-F5344CB8AC3E}">
        <p14:creationId xmlns:p14="http://schemas.microsoft.com/office/powerpoint/2010/main" val="3748183801"/>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09" y="-107518"/>
            <a:ext cx="9453418" cy="70900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AutoShape 2" descr="http://digitaldeconstruction.com/wp-content/uploads/2012/04/pacman_game_pic.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http://digitaldeconstruction.com/wp-content/uploads/2012/04/pacman_game_pic.pn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6" descr="http://digitaldeconstruction.com/wp-content/uploads/2012/04/pacman_game_pic.p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896322615"/>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39938" name="Picture 2" descr="http://www.trilliumassociates.com/images/magnify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20073"/>
            <a:ext cx="10463280" cy="70104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2"/>
          <p:cNvSpPr txBox="1">
            <a:spLocks noChangeArrowheads="1"/>
          </p:cNvSpPr>
          <p:nvPr/>
        </p:nvSpPr>
        <p:spPr>
          <a:xfrm>
            <a:off x="979055" y="236539"/>
            <a:ext cx="7391399" cy="754061"/>
          </a:xfrm>
          <a:prstGeom prst="rect">
            <a:avLst/>
          </a:prstGeom>
          <a:solidFill>
            <a:schemeClr val="accent1">
              <a:lumMod val="20000"/>
              <a:lumOff val="80000"/>
              <a:alpha val="60000"/>
            </a:schemeClr>
          </a:solidFill>
          <a:ln w="38100" cap="flat" cmpd="sng" algn="ctr">
            <a:solidFill>
              <a:srgbClr val="0000FF"/>
            </a:solidFill>
            <a:prstDash val="solid"/>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smtClean="0">
                <a:solidFill>
                  <a:schemeClr val="tx1"/>
                </a:solidFill>
                <a:latin typeface="Century Gothic"/>
                <a:cs typeface="Century Gothic"/>
              </a:rPr>
              <a:t>Live Research</a:t>
            </a:r>
            <a:endParaRPr lang="en-US" sz="4000" b="1" dirty="0">
              <a:solidFill>
                <a:schemeClr val="tx1"/>
              </a:solidFill>
              <a:latin typeface="Century Gothic"/>
              <a:cs typeface="Century Gothic"/>
            </a:endParaRPr>
          </a:p>
        </p:txBody>
      </p:sp>
    </p:spTree>
    <p:extLst>
      <p:ext uri="{BB962C8B-B14F-4D97-AF65-F5344CB8AC3E}">
        <p14:creationId xmlns:p14="http://schemas.microsoft.com/office/powerpoint/2010/main" val="461065481"/>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979055" y="236539"/>
            <a:ext cx="7391399" cy="754061"/>
          </a:xfrm>
          <a:prstGeom prst="rect">
            <a:avLst/>
          </a:prstGeom>
          <a:solidFill>
            <a:schemeClr val="accent1">
              <a:lumMod val="20000"/>
              <a:lumOff val="80000"/>
              <a:alpha val="60000"/>
            </a:schemeClr>
          </a:solidFill>
          <a:ln w="38100" cap="flat" cmpd="sng" algn="ctr">
            <a:solidFill>
              <a:srgbClr val="0000FF"/>
            </a:solidFill>
            <a:prstDash val="solid"/>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smtClean="0">
                <a:solidFill>
                  <a:schemeClr val="tx1"/>
                </a:solidFill>
                <a:latin typeface="Century Gothic"/>
                <a:cs typeface="Century Gothic"/>
              </a:rPr>
              <a:t>Research Project</a:t>
            </a:r>
            <a:endParaRPr lang="en-US" sz="4000" b="1" dirty="0">
              <a:solidFill>
                <a:schemeClr val="tx1"/>
              </a:solidFill>
              <a:latin typeface="Century Gothic"/>
              <a:cs typeface="Century Gothic"/>
            </a:endParaRPr>
          </a:p>
        </p:txBody>
      </p:sp>
      <p:sp>
        <p:nvSpPr>
          <p:cNvPr id="8" name="Oval 7"/>
          <p:cNvSpPr/>
          <p:nvPr/>
        </p:nvSpPr>
        <p:spPr>
          <a:xfrm>
            <a:off x="6057130" y="1861127"/>
            <a:ext cx="990600" cy="9906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2800" dirty="0" smtClean="0"/>
              <a:t>g</a:t>
            </a:r>
            <a:r>
              <a:rPr lang="en-US" sz="2800" baseline="-25000" dirty="0" smtClean="0"/>
              <a:t>3</a:t>
            </a:r>
            <a:endParaRPr lang="en-US" sz="2800" dirty="0"/>
          </a:p>
        </p:txBody>
      </p:sp>
      <p:grpSp>
        <p:nvGrpSpPr>
          <p:cNvPr id="20" name="Group 19"/>
          <p:cNvGrpSpPr/>
          <p:nvPr/>
        </p:nvGrpSpPr>
        <p:grpSpPr>
          <a:xfrm>
            <a:off x="3048000" y="3188854"/>
            <a:ext cx="3999730" cy="990600"/>
            <a:chOff x="1582305" y="2895600"/>
            <a:chExt cx="3999730" cy="990600"/>
          </a:xfrm>
        </p:grpSpPr>
        <p:sp>
          <p:nvSpPr>
            <p:cNvPr id="10" name="Oval 9"/>
            <p:cNvSpPr/>
            <p:nvPr/>
          </p:nvSpPr>
          <p:spPr>
            <a:xfrm>
              <a:off x="1582305" y="2895600"/>
              <a:ext cx="990600" cy="9906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2800" dirty="0" smtClean="0"/>
                <a:t>t</a:t>
              </a:r>
              <a:r>
                <a:rPr lang="en-US" sz="2800" baseline="-25000" dirty="0" smtClean="0"/>
                <a:t>1</a:t>
              </a:r>
              <a:endParaRPr lang="en-US" sz="2800" dirty="0"/>
            </a:p>
          </p:txBody>
        </p:sp>
        <p:sp>
          <p:nvSpPr>
            <p:cNvPr id="11" name="Oval 10"/>
            <p:cNvSpPr/>
            <p:nvPr/>
          </p:nvSpPr>
          <p:spPr>
            <a:xfrm>
              <a:off x="3086870" y="2895600"/>
              <a:ext cx="990600" cy="9906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2800" dirty="0" smtClean="0"/>
                <a:t>t</a:t>
              </a:r>
              <a:r>
                <a:rPr lang="en-US" sz="2800" baseline="-25000" dirty="0" smtClean="0"/>
                <a:t>2</a:t>
              </a:r>
              <a:endParaRPr lang="en-US" sz="2800" dirty="0"/>
            </a:p>
          </p:txBody>
        </p:sp>
        <p:sp>
          <p:nvSpPr>
            <p:cNvPr id="12" name="Oval 11"/>
            <p:cNvSpPr/>
            <p:nvPr/>
          </p:nvSpPr>
          <p:spPr>
            <a:xfrm>
              <a:off x="4591435" y="2895600"/>
              <a:ext cx="990600" cy="9906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2800" dirty="0" smtClean="0"/>
                <a:t>t</a:t>
              </a:r>
              <a:r>
                <a:rPr lang="en-US" sz="2800" baseline="-25000" dirty="0" smtClean="0"/>
                <a:t>3</a:t>
              </a:r>
              <a:endParaRPr lang="en-US" sz="2800" dirty="0"/>
            </a:p>
          </p:txBody>
        </p:sp>
      </p:grpSp>
      <p:grpSp>
        <p:nvGrpSpPr>
          <p:cNvPr id="19" name="Group 18"/>
          <p:cNvGrpSpPr/>
          <p:nvPr/>
        </p:nvGrpSpPr>
        <p:grpSpPr>
          <a:xfrm>
            <a:off x="3066473" y="4484254"/>
            <a:ext cx="4038022" cy="990600"/>
            <a:chOff x="1600778" y="4114800"/>
            <a:chExt cx="4038022" cy="990600"/>
          </a:xfrm>
        </p:grpSpPr>
        <p:sp>
          <p:nvSpPr>
            <p:cNvPr id="13" name="Oval 12"/>
            <p:cNvSpPr/>
            <p:nvPr/>
          </p:nvSpPr>
          <p:spPr>
            <a:xfrm>
              <a:off x="1600778" y="4114800"/>
              <a:ext cx="990600" cy="9906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2800" dirty="0" smtClean="0"/>
                <a:t>e</a:t>
              </a:r>
              <a:r>
                <a:rPr lang="en-US" sz="2800" baseline="-25000" dirty="0" smtClean="0"/>
                <a:t>1</a:t>
              </a:r>
              <a:endParaRPr lang="en-US" sz="2800" dirty="0"/>
            </a:p>
          </p:txBody>
        </p:sp>
        <p:sp>
          <p:nvSpPr>
            <p:cNvPr id="14" name="Oval 13"/>
            <p:cNvSpPr/>
            <p:nvPr/>
          </p:nvSpPr>
          <p:spPr>
            <a:xfrm>
              <a:off x="3124489" y="4114800"/>
              <a:ext cx="990600" cy="9906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2800" dirty="0" smtClean="0"/>
                <a:t>e</a:t>
              </a:r>
              <a:r>
                <a:rPr lang="en-US" sz="2800" baseline="-25000" dirty="0" smtClean="0"/>
                <a:t>2</a:t>
              </a:r>
              <a:endParaRPr lang="en-US" sz="2800" dirty="0"/>
            </a:p>
          </p:txBody>
        </p:sp>
        <p:sp>
          <p:nvSpPr>
            <p:cNvPr id="15" name="Oval 14"/>
            <p:cNvSpPr/>
            <p:nvPr/>
          </p:nvSpPr>
          <p:spPr>
            <a:xfrm>
              <a:off x="4648200" y="4114800"/>
              <a:ext cx="990600" cy="9906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2800" dirty="0" smtClean="0"/>
                <a:t>e</a:t>
              </a:r>
              <a:r>
                <a:rPr lang="en-US" sz="2800" baseline="-25000" dirty="0" smtClean="0"/>
                <a:t>3</a:t>
              </a:r>
              <a:endParaRPr lang="en-US" sz="2800" dirty="0"/>
            </a:p>
          </p:txBody>
        </p:sp>
      </p:grpSp>
      <p:grpSp>
        <p:nvGrpSpPr>
          <p:cNvPr id="4" name="Group 3"/>
          <p:cNvGrpSpPr/>
          <p:nvPr/>
        </p:nvGrpSpPr>
        <p:grpSpPr>
          <a:xfrm>
            <a:off x="3048000" y="1861127"/>
            <a:ext cx="5504295" cy="990600"/>
            <a:chOff x="1582305" y="1567873"/>
            <a:chExt cx="5504295" cy="990600"/>
          </a:xfrm>
        </p:grpSpPr>
        <p:sp>
          <p:nvSpPr>
            <p:cNvPr id="6" name="Oval 5"/>
            <p:cNvSpPr/>
            <p:nvPr/>
          </p:nvSpPr>
          <p:spPr>
            <a:xfrm>
              <a:off x="1582305" y="1567873"/>
              <a:ext cx="990600" cy="9906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2800" dirty="0" smtClean="0"/>
                <a:t>g</a:t>
              </a:r>
              <a:r>
                <a:rPr lang="en-US" sz="2800" baseline="-25000" dirty="0" smtClean="0"/>
                <a:t>1</a:t>
              </a:r>
              <a:endParaRPr lang="en-US" sz="2800" dirty="0"/>
            </a:p>
          </p:txBody>
        </p:sp>
        <p:sp>
          <p:nvSpPr>
            <p:cNvPr id="7" name="Oval 6"/>
            <p:cNvSpPr/>
            <p:nvPr/>
          </p:nvSpPr>
          <p:spPr>
            <a:xfrm>
              <a:off x="3086870" y="1567873"/>
              <a:ext cx="990600" cy="9906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2800" dirty="0" smtClean="0"/>
                <a:t>g</a:t>
              </a:r>
              <a:r>
                <a:rPr lang="en-US" sz="2800" baseline="-25000" dirty="0" smtClean="0"/>
                <a:t>2</a:t>
              </a:r>
              <a:endParaRPr lang="en-US" sz="2800" dirty="0"/>
            </a:p>
          </p:txBody>
        </p:sp>
        <p:sp>
          <p:nvSpPr>
            <p:cNvPr id="16" name="Oval 15"/>
            <p:cNvSpPr/>
            <p:nvPr/>
          </p:nvSpPr>
          <p:spPr>
            <a:xfrm>
              <a:off x="6096000" y="1567873"/>
              <a:ext cx="990600" cy="9906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2800" dirty="0" smtClean="0"/>
                <a:t>b</a:t>
              </a:r>
              <a:endParaRPr lang="en-US" sz="2800" dirty="0"/>
            </a:p>
          </p:txBody>
        </p:sp>
      </p:grpSp>
      <p:sp>
        <p:nvSpPr>
          <p:cNvPr id="17" name="Oval 16"/>
          <p:cNvSpPr/>
          <p:nvPr/>
        </p:nvSpPr>
        <p:spPr>
          <a:xfrm>
            <a:off x="7561695" y="3188854"/>
            <a:ext cx="990600" cy="9906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2800" dirty="0" smtClean="0"/>
              <a:t>i</a:t>
            </a:r>
            <a:endParaRPr lang="en-US" sz="2800" dirty="0"/>
          </a:p>
        </p:txBody>
      </p:sp>
      <p:pic>
        <p:nvPicPr>
          <p:cNvPr id="52226" name="Picture 2" descr="http://www.nutritionaleducation.com/system/files/imagecache/profile_large/imagefield_default_images/person_icon_v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570567"/>
            <a:ext cx="2058362" cy="2352414"/>
          </a:xfrm>
          <a:prstGeom prst="rect">
            <a:avLst/>
          </a:prstGeom>
          <a:noFill/>
          <a:extLst>
            <a:ext uri="{909E8E84-426E-40dd-AFC4-6F175D3DCCD1}">
              <a14:hiddenFill xmlns:a14="http://schemas.microsoft.com/office/drawing/2010/main">
                <a:solidFill>
                  <a:srgbClr val="FFFFFF"/>
                </a:solidFill>
              </a14:hiddenFill>
            </a:ext>
          </a:extLst>
        </p:spPr>
      </p:pic>
      <p:sp>
        <p:nvSpPr>
          <p:cNvPr id="23" name="Oval 22"/>
          <p:cNvSpPr/>
          <p:nvPr/>
        </p:nvSpPr>
        <p:spPr>
          <a:xfrm>
            <a:off x="7561695" y="4484254"/>
            <a:ext cx="990600" cy="9906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2800" dirty="0" smtClean="0"/>
              <a:t>?</a:t>
            </a:r>
            <a:endParaRPr lang="en-US" sz="2800" dirty="0"/>
          </a:p>
        </p:txBody>
      </p:sp>
      <p:sp>
        <p:nvSpPr>
          <p:cNvPr id="21" name="Left Brace 20"/>
          <p:cNvSpPr/>
          <p:nvPr/>
        </p:nvSpPr>
        <p:spPr>
          <a:xfrm>
            <a:off x="2209800" y="1719117"/>
            <a:ext cx="990600" cy="3930073"/>
          </a:xfrm>
          <a:prstGeom prst="leftBrace">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4286421436"/>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979055" y="236539"/>
            <a:ext cx="7391399" cy="754061"/>
          </a:xfrm>
          <a:prstGeom prst="rect">
            <a:avLst/>
          </a:prstGeom>
          <a:solidFill>
            <a:schemeClr val="accent1">
              <a:lumMod val="20000"/>
              <a:lumOff val="80000"/>
              <a:alpha val="60000"/>
            </a:schemeClr>
          </a:solidFill>
          <a:ln w="38100" cap="flat" cmpd="sng" algn="ctr">
            <a:solidFill>
              <a:srgbClr val="0000FF"/>
            </a:solidFill>
            <a:prstDash val="solid"/>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smtClean="0">
                <a:solidFill>
                  <a:schemeClr val="tx1"/>
                </a:solidFill>
                <a:latin typeface="Century Gothic"/>
                <a:cs typeface="Century Gothic"/>
              </a:rPr>
              <a:t>Research Project</a:t>
            </a:r>
            <a:endParaRPr lang="en-US" sz="4000" b="1" dirty="0">
              <a:solidFill>
                <a:schemeClr val="tx1"/>
              </a:solidFill>
              <a:latin typeface="Century Gothic"/>
              <a:cs typeface="Century Gothic"/>
            </a:endParaRPr>
          </a:p>
        </p:txBody>
      </p:sp>
      <p:sp>
        <p:nvSpPr>
          <p:cNvPr id="8" name="Oval 7"/>
          <p:cNvSpPr/>
          <p:nvPr/>
        </p:nvSpPr>
        <p:spPr>
          <a:xfrm>
            <a:off x="6057130" y="1861127"/>
            <a:ext cx="990600" cy="990600"/>
          </a:xfrm>
          <a:prstGeom prst="ellipse">
            <a:avLst/>
          </a:prstGeom>
          <a:solidFill>
            <a:schemeClr val="accent1">
              <a:lumMod val="40000"/>
              <a:lumOff val="6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sz="2800" dirty="0" smtClean="0"/>
              <a:t>g</a:t>
            </a:r>
            <a:r>
              <a:rPr lang="en-US" sz="2800" baseline="-25000" dirty="0" smtClean="0"/>
              <a:t>3</a:t>
            </a:r>
            <a:endParaRPr lang="en-US" sz="2800" dirty="0"/>
          </a:p>
        </p:txBody>
      </p:sp>
      <p:grpSp>
        <p:nvGrpSpPr>
          <p:cNvPr id="20" name="Group 19"/>
          <p:cNvGrpSpPr/>
          <p:nvPr/>
        </p:nvGrpSpPr>
        <p:grpSpPr>
          <a:xfrm>
            <a:off x="3048000" y="3188854"/>
            <a:ext cx="3999730" cy="990600"/>
            <a:chOff x="1582305" y="2895600"/>
            <a:chExt cx="3999730" cy="990600"/>
          </a:xfrm>
          <a:solidFill>
            <a:schemeClr val="tx2">
              <a:lumMod val="20000"/>
              <a:lumOff val="80000"/>
            </a:schemeClr>
          </a:solidFill>
        </p:grpSpPr>
        <p:sp>
          <p:nvSpPr>
            <p:cNvPr id="10" name="Oval 9"/>
            <p:cNvSpPr/>
            <p:nvPr/>
          </p:nvSpPr>
          <p:spPr>
            <a:xfrm>
              <a:off x="1582305" y="2895600"/>
              <a:ext cx="990600" cy="990600"/>
            </a:xfrm>
            <a:prstGeom prst="ellipse">
              <a:avLst/>
            </a:prstGeom>
            <a:grpFill/>
          </p:spPr>
          <p:style>
            <a:lnRef idx="2">
              <a:schemeClr val="dk1"/>
            </a:lnRef>
            <a:fillRef idx="1">
              <a:schemeClr val="lt1"/>
            </a:fillRef>
            <a:effectRef idx="0">
              <a:schemeClr val="dk1"/>
            </a:effectRef>
            <a:fontRef idx="minor">
              <a:schemeClr val="dk1"/>
            </a:fontRef>
          </p:style>
          <p:txBody>
            <a:bodyPr rtlCol="0" anchor="ctr"/>
            <a:lstStyle/>
            <a:p>
              <a:pPr algn="ctr"/>
              <a:r>
                <a:rPr lang="en-US" sz="2800" dirty="0" smtClean="0"/>
                <a:t>t</a:t>
              </a:r>
              <a:r>
                <a:rPr lang="en-US" sz="2800" baseline="-25000" dirty="0" smtClean="0"/>
                <a:t>1</a:t>
              </a:r>
              <a:endParaRPr lang="en-US" sz="2800" dirty="0"/>
            </a:p>
          </p:txBody>
        </p:sp>
        <p:sp>
          <p:nvSpPr>
            <p:cNvPr id="11" name="Oval 10"/>
            <p:cNvSpPr/>
            <p:nvPr/>
          </p:nvSpPr>
          <p:spPr>
            <a:xfrm>
              <a:off x="3086870" y="2895600"/>
              <a:ext cx="990600" cy="990600"/>
            </a:xfrm>
            <a:prstGeom prst="ellipse">
              <a:avLst/>
            </a:prstGeom>
            <a:grpFill/>
          </p:spPr>
          <p:style>
            <a:lnRef idx="2">
              <a:schemeClr val="dk1"/>
            </a:lnRef>
            <a:fillRef idx="1">
              <a:schemeClr val="lt1"/>
            </a:fillRef>
            <a:effectRef idx="0">
              <a:schemeClr val="dk1"/>
            </a:effectRef>
            <a:fontRef idx="minor">
              <a:schemeClr val="dk1"/>
            </a:fontRef>
          </p:style>
          <p:txBody>
            <a:bodyPr rtlCol="0" anchor="ctr"/>
            <a:lstStyle/>
            <a:p>
              <a:pPr algn="ctr"/>
              <a:r>
                <a:rPr lang="en-US" sz="2800" dirty="0" smtClean="0"/>
                <a:t>t</a:t>
              </a:r>
              <a:r>
                <a:rPr lang="en-US" sz="2800" baseline="-25000" dirty="0" smtClean="0"/>
                <a:t>2</a:t>
              </a:r>
              <a:endParaRPr lang="en-US" sz="2800" dirty="0"/>
            </a:p>
          </p:txBody>
        </p:sp>
        <p:sp>
          <p:nvSpPr>
            <p:cNvPr id="12" name="Oval 11"/>
            <p:cNvSpPr/>
            <p:nvPr/>
          </p:nvSpPr>
          <p:spPr>
            <a:xfrm>
              <a:off x="4591435" y="2895600"/>
              <a:ext cx="990600" cy="990600"/>
            </a:xfrm>
            <a:prstGeom prst="ellipse">
              <a:avLst/>
            </a:prstGeom>
            <a:grpFill/>
          </p:spPr>
          <p:style>
            <a:lnRef idx="2">
              <a:schemeClr val="dk1"/>
            </a:lnRef>
            <a:fillRef idx="1">
              <a:schemeClr val="lt1"/>
            </a:fillRef>
            <a:effectRef idx="0">
              <a:schemeClr val="dk1"/>
            </a:effectRef>
            <a:fontRef idx="minor">
              <a:schemeClr val="dk1"/>
            </a:fontRef>
          </p:style>
          <p:txBody>
            <a:bodyPr rtlCol="0" anchor="ctr"/>
            <a:lstStyle/>
            <a:p>
              <a:pPr algn="ctr"/>
              <a:r>
                <a:rPr lang="en-US" sz="2800" dirty="0" smtClean="0"/>
                <a:t>t</a:t>
              </a:r>
              <a:r>
                <a:rPr lang="en-US" sz="2800" baseline="-25000" dirty="0" smtClean="0"/>
                <a:t>3</a:t>
              </a:r>
              <a:endParaRPr lang="en-US" sz="2800" dirty="0"/>
            </a:p>
          </p:txBody>
        </p:sp>
      </p:grpSp>
      <p:grpSp>
        <p:nvGrpSpPr>
          <p:cNvPr id="19" name="Group 18"/>
          <p:cNvGrpSpPr/>
          <p:nvPr/>
        </p:nvGrpSpPr>
        <p:grpSpPr>
          <a:xfrm>
            <a:off x="3066473" y="4484254"/>
            <a:ext cx="4038022" cy="990600"/>
            <a:chOff x="1600778" y="4114800"/>
            <a:chExt cx="4038022" cy="990600"/>
          </a:xfrm>
          <a:solidFill>
            <a:schemeClr val="accent1">
              <a:lumMod val="40000"/>
              <a:lumOff val="60000"/>
            </a:schemeClr>
          </a:solidFill>
        </p:grpSpPr>
        <p:sp>
          <p:nvSpPr>
            <p:cNvPr id="13" name="Oval 12"/>
            <p:cNvSpPr/>
            <p:nvPr/>
          </p:nvSpPr>
          <p:spPr>
            <a:xfrm>
              <a:off x="1600778" y="4114800"/>
              <a:ext cx="990600" cy="990600"/>
            </a:xfrm>
            <a:prstGeom prst="ellipse">
              <a:avLst/>
            </a:prstGeom>
            <a:grpFill/>
          </p:spPr>
          <p:style>
            <a:lnRef idx="2">
              <a:schemeClr val="dk1"/>
            </a:lnRef>
            <a:fillRef idx="1">
              <a:schemeClr val="lt1"/>
            </a:fillRef>
            <a:effectRef idx="0">
              <a:schemeClr val="dk1"/>
            </a:effectRef>
            <a:fontRef idx="minor">
              <a:schemeClr val="dk1"/>
            </a:fontRef>
          </p:style>
          <p:txBody>
            <a:bodyPr rtlCol="0" anchor="ctr"/>
            <a:lstStyle/>
            <a:p>
              <a:pPr algn="ctr"/>
              <a:r>
                <a:rPr lang="en-US" sz="2800" dirty="0" smtClean="0"/>
                <a:t>e</a:t>
              </a:r>
              <a:r>
                <a:rPr lang="en-US" sz="2800" baseline="-25000" dirty="0" smtClean="0"/>
                <a:t>1</a:t>
              </a:r>
              <a:endParaRPr lang="en-US" sz="2800" dirty="0"/>
            </a:p>
          </p:txBody>
        </p:sp>
        <p:sp>
          <p:nvSpPr>
            <p:cNvPr id="14" name="Oval 13"/>
            <p:cNvSpPr/>
            <p:nvPr/>
          </p:nvSpPr>
          <p:spPr>
            <a:xfrm>
              <a:off x="3124489" y="4114800"/>
              <a:ext cx="990600" cy="990600"/>
            </a:xfrm>
            <a:prstGeom prst="ellipse">
              <a:avLst/>
            </a:prstGeom>
            <a:grpFill/>
          </p:spPr>
          <p:style>
            <a:lnRef idx="2">
              <a:schemeClr val="dk1"/>
            </a:lnRef>
            <a:fillRef idx="1">
              <a:schemeClr val="lt1"/>
            </a:fillRef>
            <a:effectRef idx="0">
              <a:schemeClr val="dk1"/>
            </a:effectRef>
            <a:fontRef idx="minor">
              <a:schemeClr val="dk1"/>
            </a:fontRef>
          </p:style>
          <p:txBody>
            <a:bodyPr rtlCol="0" anchor="ctr"/>
            <a:lstStyle/>
            <a:p>
              <a:pPr algn="ctr"/>
              <a:r>
                <a:rPr lang="en-US" sz="2800" dirty="0" smtClean="0"/>
                <a:t>e</a:t>
              </a:r>
              <a:r>
                <a:rPr lang="en-US" sz="2800" baseline="-25000" dirty="0" smtClean="0"/>
                <a:t>2</a:t>
              </a:r>
              <a:endParaRPr lang="en-US" sz="2800" dirty="0"/>
            </a:p>
          </p:txBody>
        </p:sp>
        <p:sp>
          <p:nvSpPr>
            <p:cNvPr id="15" name="Oval 14"/>
            <p:cNvSpPr/>
            <p:nvPr/>
          </p:nvSpPr>
          <p:spPr>
            <a:xfrm>
              <a:off x="4648200" y="4114800"/>
              <a:ext cx="990600" cy="990600"/>
            </a:xfrm>
            <a:prstGeom prst="ellipse">
              <a:avLst/>
            </a:prstGeom>
            <a:grpFill/>
          </p:spPr>
          <p:style>
            <a:lnRef idx="2">
              <a:schemeClr val="dk1"/>
            </a:lnRef>
            <a:fillRef idx="1">
              <a:schemeClr val="lt1"/>
            </a:fillRef>
            <a:effectRef idx="0">
              <a:schemeClr val="dk1"/>
            </a:effectRef>
            <a:fontRef idx="minor">
              <a:schemeClr val="dk1"/>
            </a:fontRef>
          </p:style>
          <p:txBody>
            <a:bodyPr rtlCol="0" anchor="ctr"/>
            <a:lstStyle/>
            <a:p>
              <a:pPr algn="ctr"/>
              <a:r>
                <a:rPr lang="en-US" sz="2800" dirty="0" smtClean="0"/>
                <a:t>e</a:t>
              </a:r>
              <a:r>
                <a:rPr lang="en-US" sz="2800" baseline="-25000" dirty="0" smtClean="0"/>
                <a:t>3</a:t>
              </a:r>
              <a:endParaRPr lang="en-US" sz="2800" dirty="0"/>
            </a:p>
          </p:txBody>
        </p:sp>
      </p:grpSp>
      <p:sp>
        <p:nvSpPr>
          <p:cNvPr id="6" name="Oval 5"/>
          <p:cNvSpPr/>
          <p:nvPr/>
        </p:nvSpPr>
        <p:spPr>
          <a:xfrm>
            <a:off x="3048000" y="1861127"/>
            <a:ext cx="990600" cy="9906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2800" dirty="0" smtClean="0"/>
              <a:t>g</a:t>
            </a:r>
            <a:r>
              <a:rPr lang="en-US" sz="2800" baseline="-25000" dirty="0" smtClean="0"/>
              <a:t>1</a:t>
            </a:r>
            <a:endParaRPr lang="en-US" sz="2800" dirty="0"/>
          </a:p>
        </p:txBody>
      </p:sp>
      <p:sp>
        <p:nvSpPr>
          <p:cNvPr id="7" name="Oval 6"/>
          <p:cNvSpPr/>
          <p:nvPr/>
        </p:nvSpPr>
        <p:spPr>
          <a:xfrm>
            <a:off x="4552565" y="1861127"/>
            <a:ext cx="990600" cy="990600"/>
          </a:xfrm>
          <a:prstGeom prst="ellipse">
            <a:avLst/>
          </a:prstGeom>
          <a:solidFill>
            <a:schemeClr val="accent1">
              <a:lumMod val="40000"/>
              <a:lumOff val="6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sz="2800" dirty="0" smtClean="0"/>
              <a:t>g</a:t>
            </a:r>
            <a:r>
              <a:rPr lang="en-US" sz="2800" baseline="-25000" dirty="0" smtClean="0"/>
              <a:t>2</a:t>
            </a:r>
            <a:endParaRPr lang="en-US" sz="2800" dirty="0"/>
          </a:p>
        </p:txBody>
      </p:sp>
      <p:sp>
        <p:nvSpPr>
          <p:cNvPr id="16" name="Oval 15"/>
          <p:cNvSpPr/>
          <p:nvPr/>
        </p:nvSpPr>
        <p:spPr>
          <a:xfrm>
            <a:off x="7561695" y="1861127"/>
            <a:ext cx="990600" cy="990600"/>
          </a:xfrm>
          <a:prstGeom prst="ellipse">
            <a:avLst/>
          </a:prstGeom>
          <a:solidFill>
            <a:schemeClr val="accent1">
              <a:lumMod val="40000"/>
              <a:lumOff val="6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sz="2800" dirty="0" smtClean="0"/>
              <a:t>b</a:t>
            </a:r>
            <a:endParaRPr lang="en-US" sz="2800" dirty="0"/>
          </a:p>
        </p:txBody>
      </p:sp>
      <p:sp>
        <p:nvSpPr>
          <p:cNvPr id="17" name="Oval 16"/>
          <p:cNvSpPr/>
          <p:nvPr/>
        </p:nvSpPr>
        <p:spPr>
          <a:xfrm>
            <a:off x="7561695" y="3188854"/>
            <a:ext cx="990600" cy="990600"/>
          </a:xfrm>
          <a:prstGeom prst="ellipse">
            <a:avLst/>
          </a:prstGeom>
          <a:solidFill>
            <a:schemeClr val="accent1">
              <a:lumMod val="40000"/>
              <a:lumOff val="6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sz="2800" dirty="0" smtClean="0"/>
              <a:t>i</a:t>
            </a:r>
            <a:endParaRPr lang="en-US" sz="2800" dirty="0"/>
          </a:p>
        </p:txBody>
      </p:sp>
      <p:pic>
        <p:nvPicPr>
          <p:cNvPr id="52226" name="Picture 2" descr="http://www.nutritionaleducation.com/system/files/imagecache/profile_large/imagefield_default_images/person_icon_v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570567"/>
            <a:ext cx="2058362" cy="2352414"/>
          </a:xfrm>
          <a:prstGeom prst="rect">
            <a:avLst/>
          </a:prstGeom>
          <a:noFill/>
          <a:extLst>
            <a:ext uri="{909E8E84-426E-40dd-AFC4-6F175D3DCCD1}">
              <a14:hiddenFill xmlns:a14="http://schemas.microsoft.com/office/drawing/2010/main">
                <a:solidFill>
                  <a:srgbClr val="FFFFFF"/>
                </a:solidFill>
              </a14:hiddenFill>
            </a:ext>
          </a:extLst>
        </p:spPr>
      </p:pic>
      <p:sp>
        <p:nvSpPr>
          <p:cNvPr id="23" name="Oval 22"/>
          <p:cNvSpPr/>
          <p:nvPr/>
        </p:nvSpPr>
        <p:spPr>
          <a:xfrm>
            <a:off x="7561695" y="4484254"/>
            <a:ext cx="990600" cy="990600"/>
          </a:xfrm>
          <a:prstGeom prst="ellipse">
            <a:avLst/>
          </a:prstGeom>
          <a:solidFill>
            <a:schemeClr val="accent1">
              <a:lumMod val="40000"/>
              <a:lumOff val="6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sz="2800" dirty="0" smtClean="0"/>
              <a:t>?</a:t>
            </a:r>
            <a:endParaRPr lang="en-US" sz="2800" dirty="0"/>
          </a:p>
        </p:txBody>
      </p:sp>
      <p:sp>
        <p:nvSpPr>
          <p:cNvPr id="21" name="Left Brace 20"/>
          <p:cNvSpPr/>
          <p:nvPr/>
        </p:nvSpPr>
        <p:spPr>
          <a:xfrm>
            <a:off x="2209800" y="1719117"/>
            <a:ext cx="990600" cy="3930073"/>
          </a:xfrm>
          <a:prstGeom prst="leftBrace">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947446952"/>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979055" y="236539"/>
            <a:ext cx="7391399" cy="754061"/>
          </a:xfrm>
          <a:prstGeom prst="rect">
            <a:avLst/>
          </a:prstGeom>
          <a:solidFill>
            <a:schemeClr val="accent1">
              <a:lumMod val="20000"/>
              <a:lumOff val="80000"/>
              <a:alpha val="60000"/>
            </a:schemeClr>
          </a:solidFill>
          <a:ln w="38100" cap="flat" cmpd="sng" algn="ctr">
            <a:solidFill>
              <a:srgbClr val="0000FF"/>
            </a:solidFill>
            <a:prstDash val="solid"/>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smtClean="0">
                <a:solidFill>
                  <a:schemeClr val="tx1"/>
                </a:solidFill>
                <a:latin typeface="Century Gothic"/>
                <a:cs typeface="Century Gothic"/>
              </a:rPr>
              <a:t>Research Project</a:t>
            </a:r>
            <a:endParaRPr lang="en-US" sz="4000" b="1" dirty="0">
              <a:solidFill>
                <a:schemeClr val="tx1"/>
              </a:solidFill>
              <a:latin typeface="Century Gothic"/>
              <a:cs typeface="Century Gothic"/>
            </a:endParaRPr>
          </a:p>
        </p:txBody>
      </p:sp>
      <p:sp>
        <p:nvSpPr>
          <p:cNvPr id="6" name="Oval 5"/>
          <p:cNvSpPr/>
          <p:nvPr/>
        </p:nvSpPr>
        <p:spPr>
          <a:xfrm>
            <a:off x="3048000" y="1861127"/>
            <a:ext cx="990600" cy="9906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2800" dirty="0" smtClean="0"/>
              <a:t>g</a:t>
            </a:r>
            <a:r>
              <a:rPr lang="en-US" sz="2800" baseline="-25000" dirty="0" smtClean="0"/>
              <a:t>1</a:t>
            </a:r>
            <a:endParaRPr lang="en-US" sz="2800" dirty="0"/>
          </a:p>
        </p:txBody>
      </p:sp>
      <p:sp>
        <p:nvSpPr>
          <p:cNvPr id="22" name="Oval 21"/>
          <p:cNvSpPr/>
          <p:nvPr/>
        </p:nvSpPr>
        <p:spPr>
          <a:xfrm>
            <a:off x="5334000" y="1861127"/>
            <a:ext cx="990600" cy="990600"/>
          </a:xfrm>
          <a:prstGeom prst="ellipse">
            <a:avLst/>
          </a:prstGeom>
          <a:solidFill>
            <a:schemeClr val="tx2">
              <a:lumMod val="20000"/>
              <a:lumOff val="8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sz="2800" dirty="0" smtClean="0"/>
              <a:t>g</a:t>
            </a:r>
            <a:r>
              <a:rPr lang="en-US" sz="2800" baseline="-25000" dirty="0" smtClean="0"/>
              <a:t>1</a:t>
            </a:r>
            <a:r>
              <a:rPr lang="en-US" sz="2800" baseline="30000" dirty="0" smtClean="0"/>
              <a:t>*</a:t>
            </a:r>
            <a:endParaRPr lang="en-US" sz="2800" dirty="0"/>
          </a:p>
        </p:txBody>
      </p:sp>
      <mc:AlternateContent xmlns:mc="http://schemas.openxmlformats.org/markup-compatibility/2006" xmlns:a14="http://schemas.microsoft.com/office/drawing/2010/main">
        <mc:Choice Requires="a14">
          <p:sp>
            <p:nvSpPr>
              <p:cNvPr id="2" name="TextBox 1"/>
              <p:cNvSpPr txBox="1"/>
              <p:nvPr/>
            </p:nvSpPr>
            <p:spPr>
              <a:xfrm>
                <a:off x="4282659" y="1940928"/>
                <a:ext cx="784189" cy="830997"/>
              </a:xfrm>
              <a:prstGeom prst="rect">
                <a:avLst/>
              </a:prstGeom>
              <a:noFill/>
            </p:spPr>
            <p:txBody>
              <a:bodyPr wrap="none" rtlCol="0">
                <a:spAutoFit/>
              </a:bodyPr>
              <a:lstStyle/>
              <a:p>
                <a14:m>
                  <m:oMathPara xmlns:m="http://schemas.openxmlformats.org/officeDocument/2006/math" xmlns="">
                    <m:oMathParaPr>
                      <m:jc m:val="centerGroup"/>
                    </m:oMathParaPr>
                    <m:oMath xmlns:m="http://schemas.openxmlformats.org/officeDocument/2006/math">
                      <m:r>
                        <a:rPr lang="en-US" sz="4800" i="1" smtClean="0">
                          <a:latin typeface="Cambria Math"/>
                          <a:ea typeface="Cambria Math"/>
                        </a:rPr>
                        <m:t>≃</m:t>
                      </m:r>
                    </m:oMath>
                  </m:oMathPara>
                </a14:m>
                <a:endParaRPr lang="en-US" sz="4800" dirty="0"/>
              </a:p>
            </p:txBody>
          </p:sp>
        </mc:Choice>
        <mc:Fallback xmlns="">
          <p:sp>
            <p:nvSpPr>
              <p:cNvPr id="2" name="TextBox 1"/>
              <p:cNvSpPr txBox="1">
                <a:spLocks noRot="1" noChangeAspect="1" noMove="1" noResize="1" noEditPoints="1" noAdjustHandles="1" noChangeArrowheads="1" noChangeShapeType="1" noTextEdit="1"/>
              </p:cNvSpPr>
              <p:nvPr/>
            </p:nvSpPr>
            <p:spPr>
              <a:xfrm>
                <a:off x="4282659" y="1940928"/>
                <a:ext cx="784189" cy="830997"/>
              </a:xfrm>
              <a:prstGeom prst="rect">
                <a:avLst/>
              </a:prstGeom>
              <a:blipFill rotWithShape="1">
                <a:blip r:embed="rId2"/>
                <a:stretch>
                  <a:fillRect t="-16058" r="-44531" b="-37956"/>
                </a:stretch>
              </a:blipFill>
            </p:spPr>
            <p:txBody>
              <a:bodyPr/>
              <a:lstStyle/>
              <a:p>
                <a:r>
                  <a:rPr lang="en-US">
                    <a:noFill/>
                  </a:rPr>
                  <a:t> </a:t>
                </a:r>
              </a:p>
            </p:txBody>
          </p:sp>
        </mc:Fallback>
      </mc:AlternateContent>
      <p:sp>
        <p:nvSpPr>
          <p:cNvPr id="3" name="TextBox 2"/>
          <p:cNvSpPr txBox="1"/>
          <p:nvPr/>
        </p:nvSpPr>
        <p:spPr>
          <a:xfrm>
            <a:off x="4495800" y="1752600"/>
            <a:ext cx="351378" cy="523220"/>
          </a:xfrm>
          <a:prstGeom prst="rect">
            <a:avLst/>
          </a:prstGeom>
          <a:noFill/>
        </p:spPr>
        <p:txBody>
          <a:bodyPr wrap="none" rtlCol="0">
            <a:spAutoFit/>
          </a:bodyPr>
          <a:lstStyle/>
          <a:p>
            <a:r>
              <a:rPr lang="en-US" sz="2800" dirty="0" smtClean="0"/>
              <a:t>?</a:t>
            </a:r>
            <a:endParaRPr lang="en-US" sz="2800" dirty="0"/>
          </a:p>
        </p:txBody>
      </p:sp>
      <p:pic>
        <p:nvPicPr>
          <p:cNvPr id="53250" name="Picture 2" descr="http://blink.ucsd.edu/_images/SCI-tab/regradin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49732" y="3429000"/>
            <a:ext cx="5243513" cy="27597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1955748"/>
      </p:ext>
    </p:extLst>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979055" y="236539"/>
            <a:ext cx="7391399" cy="754061"/>
          </a:xfrm>
          <a:prstGeom prst="rect">
            <a:avLst/>
          </a:prstGeom>
          <a:solidFill>
            <a:schemeClr val="accent1">
              <a:lumMod val="20000"/>
              <a:lumOff val="80000"/>
              <a:alpha val="60000"/>
            </a:schemeClr>
          </a:solidFill>
          <a:ln w="38100" cap="flat" cmpd="sng" algn="ctr">
            <a:solidFill>
              <a:srgbClr val="0000FF"/>
            </a:solidFill>
            <a:prstDash val="solid"/>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smtClean="0">
                <a:solidFill>
                  <a:schemeClr val="tx1"/>
                </a:solidFill>
                <a:latin typeface="Century Gothic"/>
                <a:cs typeface="Century Gothic"/>
              </a:rPr>
              <a:t>Modeling Surprise</a:t>
            </a:r>
            <a:endParaRPr lang="en-US" sz="4000" b="1" dirty="0">
              <a:solidFill>
                <a:schemeClr val="tx1"/>
              </a:solidFill>
              <a:latin typeface="Century Gothic"/>
              <a:cs typeface="Century Gothic"/>
            </a:endParaRPr>
          </a:p>
        </p:txBody>
      </p:sp>
      <p:sp>
        <p:nvSpPr>
          <p:cNvPr id="6" name="Oval 5"/>
          <p:cNvSpPr/>
          <p:nvPr/>
        </p:nvSpPr>
        <p:spPr>
          <a:xfrm>
            <a:off x="3048000" y="1861127"/>
            <a:ext cx="990600" cy="9906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2800" dirty="0" smtClean="0"/>
              <a:t>g</a:t>
            </a:r>
            <a:r>
              <a:rPr lang="en-US" sz="2800" baseline="-25000" dirty="0" smtClean="0"/>
              <a:t>1</a:t>
            </a:r>
            <a:endParaRPr lang="en-US" sz="2800" dirty="0"/>
          </a:p>
        </p:txBody>
      </p:sp>
      <p:sp>
        <p:nvSpPr>
          <p:cNvPr id="22" name="Oval 21"/>
          <p:cNvSpPr/>
          <p:nvPr/>
        </p:nvSpPr>
        <p:spPr>
          <a:xfrm>
            <a:off x="5334000" y="1861127"/>
            <a:ext cx="990600" cy="990600"/>
          </a:xfrm>
          <a:prstGeom prst="ellipse">
            <a:avLst/>
          </a:prstGeom>
          <a:solidFill>
            <a:schemeClr val="tx2">
              <a:lumMod val="20000"/>
              <a:lumOff val="8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sz="2800" dirty="0" smtClean="0"/>
              <a:t>g</a:t>
            </a:r>
            <a:r>
              <a:rPr lang="en-US" sz="2800" baseline="-25000" dirty="0" smtClean="0"/>
              <a:t>1</a:t>
            </a:r>
            <a:r>
              <a:rPr lang="en-US" sz="2800" baseline="30000" dirty="0" smtClean="0"/>
              <a:t>*</a:t>
            </a:r>
            <a:endParaRPr lang="en-US" sz="2800" dirty="0"/>
          </a:p>
        </p:txBody>
      </p:sp>
      <mc:AlternateContent xmlns:mc="http://schemas.openxmlformats.org/markup-compatibility/2006" xmlns:a14="http://schemas.microsoft.com/office/drawing/2010/main">
        <mc:Choice Requires="a14">
          <p:sp>
            <p:nvSpPr>
              <p:cNvPr id="2" name="TextBox 1"/>
              <p:cNvSpPr txBox="1"/>
              <p:nvPr/>
            </p:nvSpPr>
            <p:spPr>
              <a:xfrm>
                <a:off x="4282659" y="1940928"/>
                <a:ext cx="784189" cy="830997"/>
              </a:xfrm>
              <a:prstGeom prst="rect">
                <a:avLst/>
              </a:prstGeom>
              <a:noFill/>
            </p:spPr>
            <p:txBody>
              <a:bodyPr wrap="none" rtlCol="0">
                <a:spAutoFit/>
              </a:bodyPr>
              <a:lstStyle/>
              <a:p>
                <a14:m>
                  <m:oMathPara xmlns:m="http://schemas.openxmlformats.org/officeDocument/2006/math" xmlns="">
                    <m:oMathParaPr>
                      <m:jc m:val="centerGroup"/>
                    </m:oMathParaPr>
                    <m:oMath xmlns:m="http://schemas.openxmlformats.org/officeDocument/2006/math">
                      <m:r>
                        <a:rPr lang="en-US" sz="4800" i="1" smtClean="0">
                          <a:latin typeface="Cambria Math"/>
                          <a:ea typeface="Cambria Math"/>
                        </a:rPr>
                        <m:t>≃</m:t>
                      </m:r>
                    </m:oMath>
                  </m:oMathPara>
                </a14:m>
                <a:endParaRPr lang="en-US" sz="4800" dirty="0"/>
              </a:p>
            </p:txBody>
          </p:sp>
        </mc:Choice>
        <mc:Fallback xmlns="">
          <p:sp>
            <p:nvSpPr>
              <p:cNvPr id="2" name="TextBox 1"/>
              <p:cNvSpPr txBox="1">
                <a:spLocks noRot="1" noChangeAspect="1" noMove="1" noResize="1" noEditPoints="1" noAdjustHandles="1" noChangeArrowheads="1" noChangeShapeType="1" noTextEdit="1"/>
              </p:cNvSpPr>
              <p:nvPr/>
            </p:nvSpPr>
            <p:spPr>
              <a:xfrm>
                <a:off x="4282659" y="1940928"/>
                <a:ext cx="784189" cy="830997"/>
              </a:xfrm>
              <a:prstGeom prst="rect">
                <a:avLst/>
              </a:prstGeom>
              <a:blipFill rotWithShape="1">
                <a:blip r:embed="rId2"/>
                <a:stretch>
                  <a:fillRect t="-16058" r="-44531" b="-37956"/>
                </a:stretch>
              </a:blipFill>
            </p:spPr>
            <p:txBody>
              <a:bodyPr/>
              <a:lstStyle/>
              <a:p>
                <a:r>
                  <a:rPr lang="en-US">
                    <a:noFill/>
                  </a:rPr>
                  <a:t> </a:t>
                </a:r>
              </a:p>
            </p:txBody>
          </p:sp>
        </mc:Fallback>
      </mc:AlternateContent>
      <p:sp>
        <p:nvSpPr>
          <p:cNvPr id="3" name="TextBox 2"/>
          <p:cNvSpPr txBox="1"/>
          <p:nvPr/>
        </p:nvSpPr>
        <p:spPr>
          <a:xfrm>
            <a:off x="4495800" y="1752600"/>
            <a:ext cx="351378" cy="523220"/>
          </a:xfrm>
          <a:prstGeom prst="rect">
            <a:avLst/>
          </a:prstGeom>
          <a:noFill/>
        </p:spPr>
        <p:txBody>
          <a:bodyPr wrap="none" rtlCol="0">
            <a:spAutoFit/>
          </a:bodyPr>
          <a:lstStyle/>
          <a:p>
            <a:r>
              <a:rPr lang="en-US" sz="2800" dirty="0" smtClean="0"/>
              <a:t>?</a:t>
            </a:r>
            <a:endParaRPr lang="en-US" sz="2800" dirty="0"/>
          </a:p>
        </p:txBody>
      </p:sp>
      <p:pic>
        <p:nvPicPr>
          <p:cNvPr id="53250" name="Picture 2" descr="http://blink.ucsd.edu/_images/SCI-tab/regradin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49732" y="3429000"/>
            <a:ext cx="5243513" cy="27597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1983077"/>
      </p:ext>
    </p:extLst>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979055" y="236539"/>
            <a:ext cx="7391399" cy="754061"/>
          </a:xfrm>
          <a:prstGeom prst="rect">
            <a:avLst/>
          </a:prstGeom>
          <a:solidFill>
            <a:schemeClr val="accent1">
              <a:lumMod val="20000"/>
              <a:lumOff val="80000"/>
              <a:alpha val="60000"/>
            </a:schemeClr>
          </a:solidFill>
          <a:ln w="38100" cap="flat" cmpd="sng" algn="ctr">
            <a:solidFill>
              <a:srgbClr val="0000FF"/>
            </a:solidFill>
            <a:prstDash val="solid"/>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smtClean="0">
                <a:solidFill>
                  <a:schemeClr val="tx1"/>
                </a:solidFill>
                <a:latin typeface="Century Gothic"/>
                <a:cs typeface="Century Gothic"/>
              </a:rPr>
              <a:t>Competition</a:t>
            </a:r>
            <a:endParaRPr lang="en-US" sz="4000" b="1" dirty="0">
              <a:solidFill>
                <a:schemeClr val="tx1"/>
              </a:solidFill>
              <a:latin typeface="Century Gothic"/>
              <a:cs typeface="Century Gothic"/>
            </a:endParaRPr>
          </a:p>
        </p:txBody>
      </p:sp>
      <p:sp>
        <p:nvSpPr>
          <p:cNvPr id="8" name="TextBox 7"/>
          <p:cNvSpPr txBox="1"/>
          <p:nvPr/>
        </p:nvSpPr>
        <p:spPr>
          <a:xfrm>
            <a:off x="1197263" y="2270591"/>
            <a:ext cx="6934199" cy="523220"/>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800" dirty="0" smtClean="0"/>
              <a:t>Chose top 5</a:t>
            </a:r>
          </a:p>
        </p:txBody>
      </p:sp>
      <p:sp>
        <p:nvSpPr>
          <p:cNvPr id="9" name="TextBox 8"/>
          <p:cNvSpPr txBox="1"/>
          <p:nvPr/>
        </p:nvSpPr>
        <p:spPr>
          <a:xfrm>
            <a:off x="1197263" y="3055493"/>
            <a:ext cx="6934199" cy="523220"/>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800" dirty="0" smtClean="0"/>
              <a:t>Test how well they predict grades</a:t>
            </a:r>
          </a:p>
        </p:txBody>
      </p:sp>
      <p:sp>
        <p:nvSpPr>
          <p:cNvPr id="10" name="TextBox 9"/>
          <p:cNvSpPr txBox="1"/>
          <p:nvPr/>
        </p:nvSpPr>
        <p:spPr>
          <a:xfrm>
            <a:off x="1197263" y="3840395"/>
            <a:ext cx="6934199" cy="523220"/>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800" dirty="0" smtClean="0"/>
              <a:t>Select a finalist (gets +)</a:t>
            </a:r>
          </a:p>
        </p:txBody>
      </p:sp>
      <p:sp>
        <p:nvSpPr>
          <p:cNvPr id="11" name="TextBox 10"/>
          <p:cNvSpPr txBox="1"/>
          <p:nvPr/>
        </p:nvSpPr>
        <p:spPr>
          <a:xfrm>
            <a:off x="1197263" y="1485689"/>
            <a:ext cx="6934199" cy="523220"/>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800" dirty="0" smtClean="0"/>
              <a:t>TA Review</a:t>
            </a:r>
          </a:p>
        </p:txBody>
      </p:sp>
      <p:sp>
        <p:nvSpPr>
          <p:cNvPr id="12" name="TextBox 11"/>
          <p:cNvSpPr txBox="1"/>
          <p:nvPr/>
        </p:nvSpPr>
        <p:spPr>
          <a:xfrm>
            <a:off x="1197263" y="4625297"/>
            <a:ext cx="6934199" cy="523220"/>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800" dirty="0" smtClean="0"/>
              <a:t>Actually re-grade</a:t>
            </a:r>
          </a:p>
        </p:txBody>
      </p:sp>
      <p:sp>
        <p:nvSpPr>
          <p:cNvPr id="13" name="TextBox 12"/>
          <p:cNvSpPr txBox="1"/>
          <p:nvPr/>
        </p:nvSpPr>
        <p:spPr>
          <a:xfrm>
            <a:off x="1197263" y="5410200"/>
            <a:ext cx="6934199" cy="523220"/>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800" dirty="0" smtClean="0"/>
              <a:t>Publish?</a:t>
            </a:r>
          </a:p>
        </p:txBody>
      </p:sp>
    </p:spTree>
    <p:extLst>
      <p:ext uri="{BB962C8B-B14F-4D97-AF65-F5344CB8AC3E}">
        <p14:creationId xmlns:p14="http://schemas.microsoft.com/office/powerpoint/2010/main" val="407943998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5334001" y="2892561"/>
            <a:ext cx="2895599" cy="954107"/>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800" dirty="0" smtClean="0"/>
              <a:t>On worst </a:t>
            </a:r>
            <a:r>
              <a:rPr lang="en-US" sz="2800" dirty="0" err="1" smtClean="0"/>
              <a:t>pset</a:t>
            </a:r>
            <a:r>
              <a:rPr lang="en-US" sz="2800" dirty="0" smtClean="0"/>
              <a:t> question</a:t>
            </a:r>
          </a:p>
        </p:txBody>
      </p:sp>
      <p:sp>
        <p:nvSpPr>
          <p:cNvPr id="5" name="Rectangle 2"/>
          <p:cNvSpPr txBox="1">
            <a:spLocks noChangeArrowheads="1"/>
          </p:cNvSpPr>
          <p:nvPr/>
        </p:nvSpPr>
        <p:spPr>
          <a:xfrm>
            <a:off x="979055" y="236539"/>
            <a:ext cx="7391399" cy="754061"/>
          </a:xfrm>
          <a:prstGeom prst="rect">
            <a:avLst/>
          </a:prstGeom>
          <a:solidFill>
            <a:schemeClr val="accent1">
              <a:lumMod val="20000"/>
              <a:lumOff val="80000"/>
              <a:alpha val="60000"/>
            </a:schemeClr>
          </a:solidFill>
          <a:ln w="38100" cap="flat" cmpd="sng" algn="ctr">
            <a:solidFill>
              <a:srgbClr val="0000FF"/>
            </a:solidFill>
            <a:prstDash val="solid"/>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smtClean="0">
                <a:solidFill>
                  <a:schemeClr val="tx1"/>
                </a:solidFill>
                <a:latin typeface="Century Gothic"/>
                <a:cs typeface="Century Gothic"/>
              </a:rPr>
              <a:t>Prize</a:t>
            </a:r>
            <a:endParaRPr lang="en-US" sz="4000" b="1" dirty="0">
              <a:solidFill>
                <a:schemeClr val="tx1"/>
              </a:solidFill>
              <a:latin typeface="Century Gothic"/>
              <a:cs typeface="Century Gothic"/>
            </a:endParaRPr>
          </a:p>
        </p:txBody>
      </p:sp>
      <p:sp>
        <p:nvSpPr>
          <p:cNvPr id="4" name="TextBox 3"/>
          <p:cNvSpPr txBox="1"/>
          <p:nvPr/>
        </p:nvSpPr>
        <p:spPr>
          <a:xfrm>
            <a:off x="2397552" y="-990600"/>
            <a:ext cx="3377848" cy="7786747"/>
          </a:xfrm>
          <a:prstGeom prst="rect">
            <a:avLst/>
          </a:prstGeom>
          <a:noFill/>
        </p:spPr>
        <p:txBody>
          <a:bodyPr wrap="none" rtlCol="0">
            <a:spAutoFit/>
          </a:bodyPr>
          <a:lstStyle/>
          <a:p>
            <a:r>
              <a:rPr lang="en-US" sz="50000" dirty="0" smtClean="0"/>
              <a:t>+</a:t>
            </a:r>
            <a:endParaRPr lang="en-US" sz="50000" dirty="0"/>
          </a:p>
        </p:txBody>
      </p:sp>
      <p:sp>
        <p:nvSpPr>
          <p:cNvPr id="9" name="TextBox 8"/>
          <p:cNvSpPr txBox="1"/>
          <p:nvPr/>
        </p:nvSpPr>
        <p:spPr>
          <a:xfrm>
            <a:off x="1295400" y="5522893"/>
            <a:ext cx="6934199" cy="954107"/>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800" dirty="0" smtClean="0"/>
              <a:t>Due Tuesday before class (email staff. Subject: Modeling </a:t>
            </a:r>
            <a:r>
              <a:rPr lang="en-US" sz="2800" dirty="0" err="1" smtClean="0"/>
              <a:t>Regrades</a:t>
            </a:r>
            <a:r>
              <a:rPr lang="en-US" sz="2800" dirty="0" smtClean="0"/>
              <a:t>)</a:t>
            </a:r>
          </a:p>
        </p:txBody>
      </p:sp>
    </p:spTree>
    <p:extLst>
      <p:ext uri="{BB962C8B-B14F-4D97-AF65-F5344CB8AC3E}">
        <p14:creationId xmlns:p14="http://schemas.microsoft.com/office/powerpoint/2010/main" val="2511382430"/>
      </p:ext>
    </p:extLst>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979055" y="236539"/>
            <a:ext cx="7391399" cy="754061"/>
          </a:xfrm>
          <a:prstGeom prst="rect">
            <a:avLst/>
          </a:prstGeom>
          <a:solidFill>
            <a:schemeClr val="accent1">
              <a:lumMod val="20000"/>
              <a:lumOff val="80000"/>
              <a:alpha val="60000"/>
            </a:schemeClr>
          </a:solidFill>
          <a:ln w="38100" cap="flat" cmpd="sng" algn="ctr">
            <a:solidFill>
              <a:srgbClr val="0000FF"/>
            </a:solidFill>
            <a:prstDash val="solid"/>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smtClean="0">
                <a:solidFill>
                  <a:schemeClr val="tx1"/>
                </a:solidFill>
                <a:latin typeface="Century Gothic"/>
                <a:cs typeface="Century Gothic"/>
              </a:rPr>
              <a:t>Novel Science</a:t>
            </a:r>
            <a:endParaRPr lang="en-US" sz="4000" b="1" dirty="0">
              <a:solidFill>
                <a:schemeClr val="tx1"/>
              </a:solidFill>
              <a:latin typeface="Century Gothic"/>
              <a:cs typeface="Century Gothic"/>
            </a:endParaRPr>
          </a:p>
        </p:txBody>
      </p:sp>
      <p:pic>
        <p:nvPicPr>
          <p:cNvPr id="7170" name="Picture 2" descr="http://mishfish13.com/wp-content/uploads/2013/01/jumpin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2057400"/>
            <a:ext cx="5095875"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2347489"/>
      </p:ext>
    </p:extLst>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ttp://www.filmofilia.com/wp-content/uploads/2012/11/LA-LUNA-Pixar-Short-Image-0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550399" cy="71628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endParaRPr lang="en-US"/>
          </a:p>
        </p:txBody>
      </p:sp>
      <p:sp>
        <p:nvSpPr>
          <p:cNvPr id="4" name="Rectangle 3"/>
          <p:cNvSpPr/>
          <p:nvPr/>
        </p:nvSpPr>
        <p:spPr>
          <a:xfrm>
            <a:off x="5791200" y="4419600"/>
            <a:ext cx="2883225" cy="369332"/>
          </a:xfrm>
          <a:prstGeom prst="rect">
            <a:avLst/>
          </a:prstGeom>
        </p:spPr>
        <p:txBody>
          <a:bodyPr wrap="none">
            <a:spAutoFit/>
          </a:bodyPr>
          <a:lstStyle/>
          <a:p>
            <a:r>
              <a:rPr lang="en-US" dirty="0" smtClean="0">
                <a:hlinkClick r:id="rId3"/>
              </a:rPr>
              <a:t>http://vimeo.com/60381274</a:t>
            </a:r>
            <a:endParaRPr lang="en-US" dirty="0"/>
          </a:p>
        </p:txBody>
      </p:sp>
    </p:spTree>
    <p:extLst>
      <p:ext uri="{BB962C8B-B14F-4D97-AF65-F5344CB8AC3E}">
        <p14:creationId xmlns:p14="http://schemas.microsoft.com/office/powerpoint/2010/main" val="1189365472"/>
      </p:ext>
    </p:extLst>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4" descr="http://www.floatingpath.com/wp-content/uploads/2013/06/Big-Brother-is-Watchin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09978"/>
            <a:ext cx="11966654" cy="698054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2"/>
          <p:cNvSpPr txBox="1">
            <a:spLocks noChangeArrowheads="1"/>
          </p:cNvSpPr>
          <p:nvPr/>
        </p:nvSpPr>
        <p:spPr>
          <a:xfrm>
            <a:off x="979055" y="236539"/>
            <a:ext cx="7391399" cy="754061"/>
          </a:xfrm>
          <a:prstGeom prst="rect">
            <a:avLst/>
          </a:prstGeom>
          <a:solidFill>
            <a:schemeClr val="accent1">
              <a:lumMod val="20000"/>
              <a:lumOff val="80000"/>
              <a:alpha val="60000"/>
            </a:schemeClr>
          </a:solidFill>
          <a:ln w="38100" cap="flat" cmpd="sng" algn="ctr">
            <a:solidFill>
              <a:srgbClr val="0000FF"/>
            </a:solidFill>
            <a:prstDash val="solid"/>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fontScale="85000" lnSpcReduction="10000"/>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smtClean="0">
                <a:solidFill>
                  <a:schemeClr val="tx1"/>
                </a:solidFill>
                <a:latin typeface="Century Gothic"/>
                <a:cs typeface="Century Gothic"/>
              </a:rPr>
              <a:t>What does NSA do with our data?</a:t>
            </a:r>
            <a:endParaRPr lang="en-US" sz="4000" b="1" dirty="0">
              <a:solidFill>
                <a:schemeClr val="tx1"/>
              </a:solidFill>
              <a:latin typeface="Century Gothic"/>
              <a:cs typeface="Century Gothic"/>
            </a:endParaRPr>
          </a:p>
        </p:txBody>
      </p:sp>
    </p:spTree>
    <p:extLst>
      <p:ext uri="{BB962C8B-B14F-4D97-AF65-F5344CB8AC3E}">
        <p14:creationId xmlns:p14="http://schemas.microsoft.com/office/powerpoint/2010/main" val="3688117263"/>
      </p:ext>
    </p:extLst>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09" y="-107518"/>
            <a:ext cx="9453418" cy="70900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AutoShape 2" descr="http://digitaldeconstruction.com/wp-content/uploads/2012/04/pacman_game_pic.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http://digitaldeconstruction.com/wp-content/uploads/2012/04/pacman_game_pic.pn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6" descr="http://digitaldeconstruction.com/wp-content/uploads/2012/04/pacman_game_pic.p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606709158"/>
      </p:ext>
    </p:extLst>
  </p:cSld>
  <p:clrMapOvr>
    <a:masterClrMapping/>
  </p:clrMapOvr>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979055" y="236539"/>
            <a:ext cx="7391399" cy="754061"/>
          </a:xfrm>
          <a:prstGeom prst="rect">
            <a:avLst/>
          </a:prstGeom>
          <a:solidFill>
            <a:schemeClr val="accent1">
              <a:lumMod val="20000"/>
              <a:lumOff val="80000"/>
              <a:alpha val="60000"/>
            </a:schemeClr>
          </a:solidFill>
          <a:ln w="38100" cap="flat" cmpd="sng" algn="ctr">
            <a:solidFill>
              <a:srgbClr val="0000FF"/>
            </a:solidFill>
            <a:prstDash val="solid"/>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smtClean="0">
                <a:solidFill>
                  <a:schemeClr val="tx1"/>
                </a:solidFill>
                <a:latin typeface="Century Gothic"/>
                <a:cs typeface="Century Gothic"/>
              </a:rPr>
              <a:t>Research Project</a:t>
            </a:r>
            <a:endParaRPr lang="en-US" sz="4000" b="1" dirty="0">
              <a:solidFill>
                <a:schemeClr val="tx1"/>
              </a:solidFill>
              <a:latin typeface="Century Gothic"/>
              <a:cs typeface="Century Gothic"/>
            </a:endParaRPr>
          </a:p>
        </p:txBody>
      </p:sp>
      <p:sp>
        <p:nvSpPr>
          <p:cNvPr id="8" name="Oval 7"/>
          <p:cNvSpPr/>
          <p:nvPr/>
        </p:nvSpPr>
        <p:spPr>
          <a:xfrm>
            <a:off x="6057130" y="1861127"/>
            <a:ext cx="990600" cy="9906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2800" dirty="0" smtClean="0"/>
              <a:t>g</a:t>
            </a:r>
            <a:r>
              <a:rPr lang="en-US" sz="2800" baseline="-25000" dirty="0" smtClean="0"/>
              <a:t>3</a:t>
            </a:r>
            <a:endParaRPr lang="en-US" sz="2800" dirty="0"/>
          </a:p>
        </p:txBody>
      </p:sp>
      <p:grpSp>
        <p:nvGrpSpPr>
          <p:cNvPr id="20" name="Group 19"/>
          <p:cNvGrpSpPr/>
          <p:nvPr/>
        </p:nvGrpSpPr>
        <p:grpSpPr>
          <a:xfrm>
            <a:off x="3048000" y="3188854"/>
            <a:ext cx="3999730" cy="990600"/>
            <a:chOff x="1582305" y="2895600"/>
            <a:chExt cx="3999730" cy="990600"/>
          </a:xfrm>
        </p:grpSpPr>
        <p:sp>
          <p:nvSpPr>
            <p:cNvPr id="10" name="Oval 9"/>
            <p:cNvSpPr/>
            <p:nvPr/>
          </p:nvSpPr>
          <p:spPr>
            <a:xfrm>
              <a:off x="1582305" y="2895600"/>
              <a:ext cx="990600" cy="9906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2800" dirty="0" smtClean="0"/>
                <a:t>t</a:t>
              </a:r>
              <a:r>
                <a:rPr lang="en-US" sz="2800" baseline="-25000" dirty="0" smtClean="0"/>
                <a:t>1</a:t>
              </a:r>
              <a:endParaRPr lang="en-US" sz="2800" dirty="0"/>
            </a:p>
          </p:txBody>
        </p:sp>
        <p:sp>
          <p:nvSpPr>
            <p:cNvPr id="11" name="Oval 10"/>
            <p:cNvSpPr/>
            <p:nvPr/>
          </p:nvSpPr>
          <p:spPr>
            <a:xfrm>
              <a:off x="3086870" y="2895600"/>
              <a:ext cx="990600" cy="9906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2800" dirty="0" smtClean="0"/>
                <a:t>t</a:t>
              </a:r>
              <a:r>
                <a:rPr lang="en-US" sz="2800" baseline="-25000" dirty="0" smtClean="0"/>
                <a:t>2</a:t>
              </a:r>
              <a:endParaRPr lang="en-US" sz="2800" dirty="0"/>
            </a:p>
          </p:txBody>
        </p:sp>
        <p:sp>
          <p:nvSpPr>
            <p:cNvPr id="12" name="Oval 11"/>
            <p:cNvSpPr/>
            <p:nvPr/>
          </p:nvSpPr>
          <p:spPr>
            <a:xfrm>
              <a:off x="4591435" y="2895600"/>
              <a:ext cx="990600" cy="9906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2800" dirty="0" smtClean="0"/>
                <a:t>t</a:t>
              </a:r>
              <a:r>
                <a:rPr lang="en-US" sz="2800" baseline="-25000" dirty="0" smtClean="0"/>
                <a:t>3</a:t>
              </a:r>
              <a:endParaRPr lang="en-US" sz="2800" dirty="0"/>
            </a:p>
          </p:txBody>
        </p:sp>
      </p:grpSp>
      <p:grpSp>
        <p:nvGrpSpPr>
          <p:cNvPr id="19" name="Group 18"/>
          <p:cNvGrpSpPr/>
          <p:nvPr/>
        </p:nvGrpSpPr>
        <p:grpSpPr>
          <a:xfrm>
            <a:off x="3066473" y="4484254"/>
            <a:ext cx="4038022" cy="990600"/>
            <a:chOff x="1600778" y="4114800"/>
            <a:chExt cx="4038022" cy="990600"/>
          </a:xfrm>
        </p:grpSpPr>
        <p:sp>
          <p:nvSpPr>
            <p:cNvPr id="13" name="Oval 12"/>
            <p:cNvSpPr/>
            <p:nvPr/>
          </p:nvSpPr>
          <p:spPr>
            <a:xfrm>
              <a:off x="1600778" y="4114800"/>
              <a:ext cx="990600" cy="9906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2800" dirty="0" smtClean="0"/>
                <a:t>e</a:t>
              </a:r>
              <a:r>
                <a:rPr lang="en-US" sz="2800" baseline="-25000" dirty="0" smtClean="0"/>
                <a:t>1</a:t>
              </a:r>
              <a:endParaRPr lang="en-US" sz="2800" dirty="0"/>
            </a:p>
          </p:txBody>
        </p:sp>
        <p:sp>
          <p:nvSpPr>
            <p:cNvPr id="14" name="Oval 13"/>
            <p:cNvSpPr/>
            <p:nvPr/>
          </p:nvSpPr>
          <p:spPr>
            <a:xfrm>
              <a:off x="3124489" y="4114800"/>
              <a:ext cx="990600" cy="9906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2800" dirty="0" smtClean="0"/>
                <a:t>e</a:t>
              </a:r>
              <a:r>
                <a:rPr lang="en-US" sz="2800" baseline="-25000" dirty="0" smtClean="0"/>
                <a:t>2</a:t>
              </a:r>
              <a:endParaRPr lang="en-US" sz="2800" dirty="0"/>
            </a:p>
          </p:txBody>
        </p:sp>
        <p:sp>
          <p:nvSpPr>
            <p:cNvPr id="15" name="Oval 14"/>
            <p:cNvSpPr/>
            <p:nvPr/>
          </p:nvSpPr>
          <p:spPr>
            <a:xfrm>
              <a:off x="4648200" y="4114800"/>
              <a:ext cx="990600" cy="9906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2800" dirty="0" smtClean="0"/>
                <a:t>e</a:t>
              </a:r>
              <a:r>
                <a:rPr lang="en-US" sz="2800" baseline="-25000" dirty="0" smtClean="0"/>
                <a:t>3</a:t>
              </a:r>
              <a:endParaRPr lang="en-US" sz="2800" dirty="0"/>
            </a:p>
          </p:txBody>
        </p:sp>
      </p:grpSp>
      <p:grpSp>
        <p:nvGrpSpPr>
          <p:cNvPr id="4" name="Group 3"/>
          <p:cNvGrpSpPr/>
          <p:nvPr/>
        </p:nvGrpSpPr>
        <p:grpSpPr>
          <a:xfrm>
            <a:off x="3048000" y="1861127"/>
            <a:ext cx="5504295" cy="990600"/>
            <a:chOff x="1582305" y="1567873"/>
            <a:chExt cx="5504295" cy="990600"/>
          </a:xfrm>
        </p:grpSpPr>
        <p:sp>
          <p:nvSpPr>
            <p:cNvPr id="6" name="Oval 5"/>
            <p:cNvSpPr/>
            <p:nvPr/>
          </p:nvSpPr>
          <p:spPr>
            <a:xfrm>
              <a:off x="1582305" y="1567873"/>
              <a:ext cx="990600" cy="9906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2800" dirty="0" smtClean="0"/>
                <a:t>g</a:t>
              </a:r>
              <a:r>
                <a:rPr lang="en-US" sz="2800" baseline="-25000" dirty="0" smtClean="0"/>
                <a:t>1</a:t>
              </a:r>
              <a:endParaRPr lang="en-US" sz="2800" dirty="0"/>
            </a:p>
          </p:txBody>
        </p:sp>
        <p:sp>
          <p:nvSpPr>
            <p:cNvPr id="7" name="Oval 6"/>
            <p:cNvSpPr/>
            <p:nvPr/>
          </p:nvSpPr>
          <p:spPr>
            <a:xfrm>
              <a:off x="3086870" y="1567873"/>
              <a:ext cx="990600" cy="9906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2800" dirty="0" smtClean="0"/>
                <a:t>g</a:t>
              </a:r>
              <a:r>
                <a:rPr lang="en-US" sz="2800" baseline="-25000" dirty="0" smtClean="0"/>
                <a:t>2</a:t>
              </a:r>
              <a:endParaRPr lang="en-US" sz="2800" dirty="0"/>
            </a:p>
          </p:txBody>
        </p:sp>
        <p:sp>
          <p:nvSpPr>
            <p:cNvPr id="16" name="Oval 15"/>
            <p:cNvSpPr/>
            <p:nvPr/>
          </p:nvSpPr>
          <p:spPr>
            <a:xfrm>
              <a:off x="6096000" y="1567873"/>
              <a:ext cx="990600" cy="9906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2800" dirty="0" smtClean="0"/>
                <a:t>b</a:t>
              </a:r>
              <a:endParaRPr lang="en-US" sz="2800" dirty="0"/>
            </a:p>
          </p:txBody>
        </p:sp>
      </p:grpSp>
      <p:sp>
        <p:nvSpPr>
          <p:cNvPr id="17" name="Oval 16"/>
          <p:cNvSpPr/>
          <p:nvPr/>
        </p:nvSpPr>
        <p:spPr>
          <a:xfrm>
            <a:off x="7561695" y="3188854"/>
            <a:ext cx="990600" cy="9906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2800" dirty="0" smtClean="0"/>
              <a:t>i</a:t>
            </a:r>
            <a:endParaRPr lang="en-US" sz="2800" dirty="0"/>
          </a:p>
        </p:txBody>
      </p:sp>
      <p:pic>
        <p:nvPicPr>
          <p:cNvPr id="52226" name="Picture 2" descr="http://www.nutritionaleducation.com/system/files/imagecache/profile_large/imagefield_default_images/person_icon_v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570567"/>
            <a:ext cx="2058362" cy="2352414"/>
          </a:xfrm>
          <a:prstGeom prst="rect">
            <a:avLst/>
          </a:prstGeom>
          <a:noFill/>
          <a:extLst>
            <a:ext uri="{909E8E84-426E-40dd-AFC4-6F175D3DCCD1}">
              <a14:hiddenFill xmlns:a14="http://schemas.microsoft.com/office/drawing/2010/main">
                <a:solidFill>
                  <a:srgbClr val="FFFFFF"/>
                </a:solidFill>
              </a14:hiddenFill>
            </a:ext>
          </a:extLst>
        </p:spPr>
      </p:pic>
      <p:sp>
        <p:nvSpPr>
          <p:cNvPr id="23" name="Oval 22"/>
          <p:cNvSpPr/>
          <p:nvPr/>
        </p:nvSpPr>
        <p:spPr>
          <a:xfrm>
            <a:off x="7561695" y="4484254"/>
            <a:ext cx="990600" cy="9906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2800" dirty="0" smtClean="0"/>
              <a:t>?</a:t>
            </a:r>
            <a:endParaRPr lang="en-US" sz="2800" dirty="0"/>
          </a:p>
        </p:txBody>
      </p:sp>
      <p:sp>
        <p:nvSpPr>
          <p:cNvPr id="21" name="Left Brace 20"/>
          <p:cNvSpPr/>
          <p:nvPr/>
        </p:nvSpPr>
        <p:spPr>
          <a:xfrm>
            <a:off x="2209800" y="1719117"/>
            <a:ext cx="990600" cy="3930073"/>
          </a:xfrm>
          <a:prstGeom prst="leftBrace">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57968265"/>
      </p:ext>
    </p:extLst>
  </p:cSld>
  <p:clrMapOvr>
    <a:masterClrMapping/>
  </p:clrMapOvr>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3875" y="1362075"/>
            <a:ext cx="8096250" cy="5114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2"/>
          <p:cNvSpPr txBox="1">
            <a:spLocks noChangeArrowheads="1"/>
          </p:cNvSpPr>
          <p:nvPr/>
        </p:nvSpPr>
        <p:spPr>
          <a:xfrm>
            <a:off x="979055" y="236539"/>
            <a:ext cx="7391399" cy="754061"/>
          </a:xfrm>
          <a:prstGeom prst="rect">
            <a:avLst/>
          </a:prstGeom>
          <a:solidFill>
            <a:schemeClr val="accent1">
              <a:lumMod val="20000"/>
              <a:lumOff val="80000"/>
              <a:alpha val="60000"/>
            </a:schemeClr>
          </a:solidFill>
          <a:ln w="38100" cap="flat" cmpd="sng" algn="ctr">
            <a:solidFill>
              <a:srgbClr val="0000FF"/>
            </a:solidFill>
            <a:prstDash val="solid"/>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smtClean="0">
                <a:solidFill>
                  <a:schemeClr val="tx1"/>
                </a:solidFill>
                <a:latin typeface="Century Gothic"/>
                <a:cs typeface="Century Gothic"/>
              </a:rPr>
              <a:t>Can someone fix this?</a:t>
            </a:r>
            <a:endParaRPr lang="en-US" sz="4000" b="1" dirty="0">
              <a:solidFill>
                <a:schemeClr val="tx1"/>
              </a:solidFill>
              <a:latin typeface="Century Gothic"/>
              <a:cs typeface="Century Gothic"/>
            </a:endParaRPr>
          </a:p>
        </p:txBody>
      </p:sp>
    </p:spTree>
    <p:extLst>
      <p:ext uri="{BB962C8B-B14F-4D97-AF65-F5344CB8AC3E}">
        <p14:creationId xmlns:p14="http://schemas.microsoft.com/office/powerpoint/2010/main" val="1876510670"/>
      </p:ext>
    </p:extLst>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42" name="Picture 2" descr="C:\Users\Chris\Desktop\desktop\Picture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1328" y="1143000"/>
            <a:ext cx="6132069" cy="5431087"/>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2"/>
          <p:cNvSpPr txBox="1">
            <a:spLocks noChangeArrowheads="1"/>
          </p:cNvSpPr>
          <p:nvPr/>
        </p:nvSpPr>
        <p:spPr>
          <a:xfrm>
            <a:off x="979055" y="236539"/>
            <a:ext cx="7391399" cy="754061"/>
          </a:xfrm>
          <a:prstGeom prst="rect">
            <a:avLst/>
          </a:prstGeom>
          <a:solidFill>
            <a:schemeClr val="accent1">
              <a:lumMod val="20000"/>
              <a:lumOff val="80000"/>
              <a:alpha val="60000"/>
            </a:schemeClr>
          </a:solidFill>
          <a:ln w="38100" cap="flat" cmpd="sng" algn="ctr">
            <a:solidFill>
              <a:srgbClr val="0000FF"/>
            </a:solidFill>
            <a:prstDash val="solid"/>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dirty="0" smtClean="0">
                <a:solidFill>
                  <a:schemeClr val="tx1"/>
                </a:solidFill>
                <a:latin typeface="Century Gothic"/>
                <a:cs typeface="Century Gothic"/>
              </a:rPr>
              <a:t>Peer Graders</a:t>
            </a:r>
            <a:endParaRPr lang="en-US" sz="4000" b="1" dirty="0">
              <a:solidFill>
                <a:schemeClr val="tx1"/>
              </a:solidFill>
              <a:latin typeface="Century Gothic"/>
              <a:cs typeface="Century Gothic"/>
            </a:endParaRPr>
          </a:p>
        </p:txBody>
      </p:sp>
    </p:spTree>
    <p:extLst>
      <p:ext uri="{BB962C8B-B14F-4D97-AF65-F5344CB8AC3E}">
        <p14:creationId xmlns:p14="http://schemas.microsoft.com/office/powerpoint/2010/main" val="1514717638"/>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1279</TotalTime>
  <Words>1153</Words>
  <Application>Microsoft Macintosh PowerPoint</Application>
  <PresentationFormat>On-screen Show (4:3)</PresentationFormat>
  <Paragraphs>354</Paragraphs>
  <Slides>64</Slides>
  <Notes>2</Notes>
  <HiddenSlides>0</HiddenSlides>
  <MMClips>0</MMClips>
  <ScaleCrop>false</ScaleCrop>
  <HeadingPairs>
    <vt:vector size="4" baseType="variant">
      <vt:variant>
        <vt:lpstr>Theme</vt:lpstr>
      </vt:variant>
      <vt:variant>
        <vt:i4>1</vt:i4>
      </vt:variant>
      <vt:variant>
        <vt:lpstr>Slide Titles</vt:lpstr>
      </vt:variant>
      <vt:variant>
        <vt:i4>64</vt:i4>
      </vt:variant>
    </vt:vector>
  </HeadingPairs>
  <TitlesOfParts>
    <vt:vector size="65"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dc:creator>
  <cp:lastModifiedBy>Chris Piech</cp:lastModifiedBy>
  <cp:revision>33</cp:revision>
  <dcterms:created xsi:type="dcterms:W3CDTF">2013-07-11T01:49:48Z</dcterms:created>
  <dcterms:modified xsi:type="dcterms:W3CDTF">2013-07-11T23:11:39Z</dcterms:modified>
</cp:coreProperties>
</file>