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Microsoft_Equation8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Microsoft_Equation9.bin" ContentType="application/vnd.openxmlformats-officedocument.oleObject"/>
  <Override PartName="/ppt/notesSlides/notesSlide14.xml" ContentType="application/vnd.openxmlformats-officedocument.presentationml.notesSlide+xml"/>
  <Override PartName="/ppt/embeddings/Microsoft_Equation10.bin" ContentType="application/vnd.openxmlformats-officedocument.oleObject"/>
  <Override PartName="/ppt/notesSlides/notesSlide15.xml" ContentType="application/vnd.openxmlformats-officedocument.presentationml.notesSlide+xml"/>
  <Override PartName="/ppt/embeddings/Microsoft_Equation11.bin" ContentType="application/vnd.openxmlformats-officedocument.oleObject"/>
  <Override PartName="/ppt/notesSlides/notesSlide16.xml" ContentType="application/vnd.openxmlformats-officedocument.presentationml.notesSlide+xml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notesSlides/notesSlide19.xml" ContentType="application/vnd.openxmlformats-officedocument.presentationml.notesSlide+xml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Microsoft_Equation20.bin" ContentType="application/vnd.openxmlformats-officedocument.oleObject"/>
  <Override PartName="/ppt/embeddings/Microsoft_Equation21.bin" ContentType="application/vnd.openxmlformats-officedocument.oleObject"/>
  <Override PartName="/ppt/embeddings/Microsoft_Equation2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6"/>
  </p:notesMasterIdLst>
  <p:sldIdLst>
    <p:sldId id="256" r:id="rId2"/>
    <p:sldId id="258" r:id="rId3"/>
    <p:sldId id="287" r:id="rId4"/>
    <p:sldId id="469" r:id="rId5"/>
    <p:sldId id="470" r:id="rId6"/>
    <p:sldId id="262" r:id="rId7"/>
    <p:sldId id="263" r:id="rId8"/>
    <p:sldId id="264" r:id="rId9"/>
    <p:sldId id="265" r:id="rId10"/>
    <p:sldId id="266" r:id="rId11"/>
    <p:sldId id="267" r:id="rId12"/>
    <p:sldId id="281" r:id="rId13"/>
    <p:sldId id="282" r:id="rId14"/>
    <p:sldId id="283" r:id="rId15"/>
    <p:sldId id="284" r:id="rId16"/>
    <p:sldId id="285" r:id="rId17"/>
    <p:sldId id="289" r:id="rId18"/>
    <p:sldId id="286" r:id="rId19"/>
    <p:sldId id="273" r:id="rId20"/>
    <p:sldId id="279" r:id="rId21"/>
    <p:sldId id="409" r:id="rId22"/>
    <p:sldId id="319" r:id="rId23"/>
    <p:sldId id="320" r:id="rId24"/>
    <p:sldId id="321" r:id="rId25"/>
    <p:sldId id="323" r:id="rId26"/>
    <p:sldId id="327" r:id="rId27"/>
    <p:sldId id="322" r:id="rId28"/>
    <p:sldId id="326" r:id="rId29"/>
    <p:sldId id="324" r:id="rId30"/>
    <p:sldId id="328" r:id="rId31"/>
    <p:sldId id="329" r:id="rId32"/>
    <p:sldId id="331" r:id="rId33"/>
    <p:sldId id="332" r:id="rId34"/>
    <p:sldId id="333" r:id="rId35"/>
    <p:sldId id="334" r:id="rId36"/>
    <p:sldId id="335" r:id="rId37"/>
    <p:sldId id="336" r:id="rId38"/>
    <p:sldId id="438" r:id="rId39"/>
    <p:sldId id="338" r:id="rId40"/>
    <p:sldId id="380" r:id="rId41"/>
    <p:sldId id="360" r:id="rId42"/>
    <p:sldId id="454" r:id="rId43"/>
    <p:sldId id="277" r:id="rId44"/>
    <p:sldId id="276" r:id="rId45"/>
    <p:sldId id="274" r:id="rId46"/>
    <p:sldId id="280" r:id="rId47"/>
    <p:sldId id="450" r:id="rId48"/>
    <p:sldId id="451" r:id="rId49"/>
    <p:sldId id="452" r:id="rId50"/>
    <p:sldId id="453" r:id="rId51"/>
    <p:sldId id="268" r:id="rId52"/>
    <p:sldId id="458" r:id="rId53"/>
    <p:sldId id="459" r:id="rId54"/>
    <p:sldId id="457" r:id="rId55"/>
    <p:sldId id="456" r:id="rId56"/>
    <p:sldId id="464" r:id="rId57"/>
    <p:sldId id="463" r:id="rId58"/>
    <p:sldId id="460" r:id="rId59"/>
    <p:sldId id="461" r:id="rId60"/>
    <p:sldId id="471" r:id="rId61"/>
    <p:sldId id="462" r:id="rId62"/>
    <p:sldId id="472" r:id="rId63"/>
    <p:sldId id="465" r:id="rId64"/>
    <p:sldId id="466" r:id="rId65"/>
    <p:sldId id="467" r:id="rId66"/>
    <p:sldId id="468" r:id="rId67"/>
    <p:sldId id="270" r:id="rId68"/>
    <p:sldId id="290" r:id="rId69"/>
    <p:sldId id="378" r:id="rId70"/>
    <p:sldId id="435" r:id="rId71"/>
    <p:sldId id="271" r:id="rId72"/>
    <p:sldId id="362" r:id="rId73"/>
    <p:sldId id="389" r:id="rId74"/>
    <p:sldId id="364" r:id="rId75"/>
    <p:sldId id="439" r:id="rId76"/>
    <p:sldId id="365" r:id="rId77"/>
    <p:sldId id="366" r:id="rId78"/>
    <p:sldId id="367" r:id="rId79"/>
    <p:sldId id="369" r:id="rId80"/>
    <p:sldId id="368" r:id="rId81"/>
    <p:sldId id="370" r:id="rId82"/>
    <p:sldId id="371" r:id="rId83"/>
    <p:sldId id="372" r:id="rId84"/>
    <p:sldId id="373" r:id="rId85"/>
    <p:sldId id="374" r:id="rId86"/>
    <p:sldId id="375" r:id="rId87"/>
    <p:sldId id="376" r:id="rId88"/>
    <p:sldId id="377" r:id="rId89"/>
    <p:sldId id="440" r:id="rId90"/>
    <p:sldId id="384" r:id="rId91"/>
    <p:sldId id="385" r:id="rId92"/>
    <p:sldId id="386" r:id="rId93"/>
    <p:sldId id="387" r:id="rId94"/>
    <p:sldId id="388" r:id="rId95"/>
    <p:sldId id="441" r:id="rId96"/>
    <p:sldId id="390" r:id="rId97"/>
    <p:sldId id="442" r:id="rId98"/>
    <p:sldId id="391" r:id="rId99"/>
    <p:sldId id="392" r:id="rId100"/>
    <p:sldId id="393" r:id="rId101"/>
    <p:sldId id="394" r:id="rId102"/>
    <p:sldId id="395" r:id="rId103"/>
    <p:sldId id="396" r:id="rId104"/>
    <p:sldId id="397" r:id="rId105"/>
    <p:sldId id="398" r:id="rId106"/>
    <p:sldId id="443" r:id="rId107"/>
    <p:sldId id="437" r:id="rId108"/>
    <p:sldId id="436" r:id="rId109"/>
    <p:sldId id="272" r:id="rId110"/>
    <p:sldId id="444" r:id="rId111"/>
    <p:sldId id="401" r:id="rId112"/>
    <p:sldId id="429" r:id="rId113"/>
    <p:sldId id="405" r:id="rId114"/>
    <p:sldId id="445" r:id="rId115"/>
    <p:sldId id="402" r:id="rId116"/>
    <p:sldId id="403" r:id="rId117"/>
    <p:sldId id="411" r:id="rId118"/>
    <p:sldId id="424" r:id="rId119"/>
    <p:sldId id="446" r:id="rId120"/>
    <p:sldId id="447" r:id="rId121"/>
    <p:sldId id="404" r:id="rId122"/>
    <p:sldId id="425" r:id="rId123"/>
    <p:sldId id="406" r:id="rId124"/>
    <p:sldId id="410" r:id="rId125"/>
    <p:sldId id="430" r:id="rId126"/>
    <p:sldId id="412" r:id="rId127"/>
    <p:sldId id="417" r:id="rId128"/>
    <p:sldId id="431" r:id="rId129"/>
    <p:sldId id="427" r:id="rId130"/>
    <p:sldId id="418" r:id="rId131"/>
    <p:sldId id="419" r:id="rId132"/>
    <p:sldId id="421" r:id="rId133"/>
    <p:sldId id="448" r:id="rId134"/>
    <p:sldId id="420" r:id="rId135"/>
    <p:sldId id="432" r:id="rId136"/>
    <p:sldId id="433" r:id="rId137"/>
    <p:sldId id="434" r:id="rId138"/>
    <p:sldId id="292" r:id="rId139"/>
    <p:sldId id="293" r:id="rId140"/>
    <p:sldId id="400" r:id="rId141"/>
    <p:sldId id="361" r:id="rId142"/>
    <p:sldId id="339" r:id="rId143"/>
    <p:sldId id="340" r:id="rId144"/>
    <p:sldId id="341" r:id="rId145"/>
    <p:sldId id="342" r:id="rId146"/>
    <p:sldId id="343" r:id="rId147"/>
    <p:sldId id="344" r:id="rId148"/>
    <p:sldId id="345" r:id="rId149"/>
    <p:sldId id="346" r:id="rId150"/>
    <p:sldId id="347" r:id="rId151"/>
    <p:sldId id="348" r:id="rId152"/>
    <p:sldId id="349" r:id="rId153"/>
    <p:sldId id="350" r:id="rId154"/>
    <p:sldId id="351" r:id="rId155"/>
    <p:sldId id="352" r:id="rId156"/>
    <p:sldId id="353" r:id="rId157"/>
    <p:sldId id="354" r:id="rId158"/>
    <p:sldId id="355" r:id="rId159"/>
    <p:sldId id="356" r:id="rId160"/>
    <p:sldId id="357" r:id="rId161"/>
    <p:sldId id="358" r:id="rId162"/>
    <p:sldId id="359" r:id="rId163"/>
    <p:sldId id="455" r:id="rId164"/>
    <p:sldId id="399" r:id="rId1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2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notesMaster" Target="notesMasters/notesMaster1.xml"/><Relationship Id="rId167" Type="http://schemas.openxmlformats.org/officeDocument/2006/relationships/printerSettings" Target="printerSettings/printerSettings1.bin"/><Relationship Id="rId168" Type="http://schemas.openxmlformats.org/officeDocument/2006/relationships/presProps" Target="presProps.xml"/><Relationship Id="rId16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theme" Target="theme/theme1.xml"/><Relationship Id="rId171" Type="http://schemas.openxmlformats.org/officeDocument/2006/relationships/tableStyles" Target="tableStyles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Relationship Id="rId3" Type="http://schemas.openxmlformats.org/officeDocument/2006/relationships/image" Target="../media/image3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3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40.emf"/><Relationship Id="rId1" Type="http://schemas.openxmlformats.org/officeDocument/2006/relationships/image" Target="../media/image39.emf"/><Relationship Id="rId2" Type="http://schemas.openxmlformats.org/officeDocument/2006/relationships/image" Target="../media/image3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BE704-E068-CB47-8621-A1BC6FB58948}" type="datetimeFigureOut">
              <a:rPr lang="en-US" smtClean="0"/>
              <a:t>7/22/13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7C232-A710-6D42-8CB5-C460C78ED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9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14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Everything is on that spot. Every important and unimportant person. Everyone you and</a:t>
            </a:r>
            <a:r>
              <a:rPr lang="en-US" baseline="0" dirty="0" smtClean="0"/>
              <a:t> your ancestors </a:t>
            </a:r>
            <a:r>
              <a:rPr lang="en-US" dirty="0" smtClean="0"/>
              <a:t>love</a:t>
            </a:r>
            <a:r>
              <a:rPr lang="en-US" baseline="0" dirty="0" smtClean="0"/>
              <a:t> or have ever loved.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7C232-A710-6D42-8CB5-C460C78ED73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5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7C232-A710-6D42-8CB5-C460C78ED73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8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121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122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123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124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126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127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128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129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130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131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F1E0B-284F-4450-B88C-EA6E062E674A}" type="slidenum">
              <a:rPr lang="en-US"/>
              <a:pPr/>
              <a:t>132</a:t>
            </a:fld>
            <a:endParaRPr lang="en-US"/>
          </a:p>
        </p:txBody>
      </p:sp>
      <p:sp>
        <p:nvSpPr>
          <p:cNvPr id="1239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8875" y="698500"/>
            <a:ext cx="4546600" cy="3411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500" y="4347674"/>
            <a:ext cx="5023704" cy="41083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927" tIns="45464" rIns="90927" bIns="45464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to practice this one!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7C232-A710-6D42-8CB5-C460C78ED738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5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8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9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0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04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3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1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5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3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4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63BC2-FB93-124B-92B9-F4BA01E41F14}" type="datetimeFigureOut">
              <a:rPr lang="en-US" smtClean="0"/>
              <a:t>7/22/13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69D5E-EC91-0C4D-83C5-48DA0BF91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6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23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2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Microsoft_Equation8.bin"/><Relationship Id="rId5" Type="http://schemas.openxmlformats.org/officeDocument/2006/relationships/image" Target="../media/image3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Microsoft_Equation9.bin"/><Relationship Id="rId5" Type="http://schemas.openxmlformats.org/officeDocument/2006/relationships/image" Target="../media/image3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Microsoft_Equation10.bin"/><Relationship Id="rId5" Type="http://schemas.openxmlformats.org/officeDocument/2006/relationships/image" Target="../media/image3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Microsoft_Equation11.bin"/><Relationship Id="rId5" Type="http://schemas.openxmlformats.org/officeDocument/2006/relationships/image" Target="../media/image3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Microsoft_Equation12.bin"/><Relationship Id="rId5" Type="http://schemas.openxmlformats.org/officeDocument/2006/relationships/image" Target="../media/image35.emf"/><Relationship Id="rId6" Type="http://schemas.openxmlformats.org/officeDocument/2006/relationships/oleObject" Target="../embeddings/Microsoft_Equation13.bin"/><Relationship Id="rId7" Type="http://schemas.openxmlformats.org/officeDocument/2006/relationships/image" Target="../media/image36.emf"/><Relationship Id="rId8" Type="http://schemas.openxmlformats.org/officeDocument/2006/relationships/oleObject" Target="../embeddings/Microsoft_Equation14.bin"/><Relationship Id="rId9" Type="http://schemas.openxmlformats.org/officeDocument/2006/relationships/image" Target="../media/image3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16.bin"/><Relationship Id="rId6" Type="http://schemas.openxmlformats.org/officeDocument/2006/relationships/image" Target="../media/image38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7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Microsoft_Equation18.bin"/><Relationship Id="rId5" Type="http://schemas.openxmlformats.org/officeDocument/2006/relationships/image" Target="../media/image39.emf"/><Relationship Id="rId6" Type="http://schemas.openxmlformats.org/officeDocument/2006/relationships/oleObject" Target="../embeddings/Microsoft_Equation19.bin"/><Relationship Id="rId7" Type="http://schemas.openxmlformats.org/officeDocument/2006/relationships/image" Target="../media/image37.emf"/><Relationship Id="rId8" Type="http://schemas.openxmlformats.org/officeDocument/2006/relationships/oleObject" Target="../embeddings/Microsoft_Equation20.bin"/><Relationship Id="rId9" Type="http://schemas.openxmlformats.org/officeDocument/2006/relationships/image" Target="../media/image38.emf"/><Relationship Id="rId10" Type="http://schemas.openxmlformats.org/officeDocument/2006/relationships/oleObject" Target="../embeddings/Microsoft_Equation21.bin"/><Relationship Id="rId11" Type="http://schemas.openxmlformats.org/officeDocument/2006/relationships/image" Target="../media/image4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2.bin"/><Relationship Id="rId4" Type="http://schemas.openxmlformats.org/officeDocument/2006/relationships/image" Target="../media/image41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92597" y="0"/>
            <a:ext cx="9236597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93" y="652833"/>
            <a:ext cx="6462807" cy="5590328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90600" y="4990624"/>
            <a:ext cx="7391399" cy="1371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Review Session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36271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92597" y="0"/>
            <a:ext cx="9236597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593" y="652833"/>
            <a:ext cx="6462807" cy="5590328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90600" y="4990624"/>
            <a:ext cx="7391399" cy="1371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Review Session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32449" y="1402359"/>
            <a:ext cx="281056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This guy practiced</a:t>
            </a:r>
          </a:p>
          <a:p>
            <a:pPr algn="ctr"/>
            <a:r>
              <a:rPr lang="en-US" sz="2800" dirty="0"/>
              <a:t>a</a:t>
            </a:r>
            <a:r>
              <a:rPr lang="en-US" sz="2800" dirty="0" smtClean="0"/>
              <a:t> lot!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532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Announcements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1600200"/>
            <a:ext cx="4660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Midterm 24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7-9pm, NVIDIA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799" y="2202730"/>
            <a:ext cx="59683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Midterm review in class next Tuesday</a:t>
            </a:r>
          </a:p>
          <a:p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60952" y="2726095"/>
            <a:ext cx="730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Two practice midterms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3350449"/>
            <a:ext cx="730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Jeff moved office hours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0952" y="4026069"/>
            <a:ext cx="730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Exam will be fun…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742480" y="4759717"/>
            <a:ext cx="730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 a lot more fun if you study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060952" y="5434684"/>
            <a:ext cx="730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Slide PDFs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575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1" grpId="0"/>
      <p:bldP spid="12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Today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990187" y="2420508"/>
            <a:ext cx="1843690" cy="1853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95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Today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990187" y="2420508"/>
            <a:ext cx="1843690" cy="1853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Review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5337951" y="2420508"/>
            <a:ext cx="1843690" cy="18533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The exam you </a:t>
            </a:r>
            <a:r>
              <a:rPr lang="en-US" sz="2800" dirty="0"/>
              <a:t>c</a:t>
            </a:r>
            <a:r>
              <a:rPr lang="en-US" sz="2800" dirty="0" smtClean="0"/>
              <a:t>ould have had</a:t>
            </a:r>
            <a:endParaRPr lang="en-US" sz="2800" dirty="0"/>
          </a:p>
        </p:txBody>
      </p:sp>
      <p:sp>
        <p:nvSpPr>
          <p:cNvPr id="3" name="Plus 2"/>
          <p:cNvSpPr/>
          <p:nvPr/>
        </p:nvSpPr>
        <p:spPr>
          <a:xfrm>
            <a:off x="4082966" y="2812838"/>
            <a:ext cx="1022843" cy="1022843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9983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025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025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025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36532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66" y="2425688"/>
            <a:ext cx="6414987" cy="21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56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Search Overview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empowernetwork.com/timkretlow/files/2013/03/tops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03"/>
          <a:stretch/>
        </p:blipFill>
        <p:spPr bwMode="auto">
          <a:xfrm>
            <a:off x="1168400" y="1184181"/>
            <a:ext cx="2743200" cy="154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http://i1.ytimg.com/vi/M0IDiVQxZYg/hqdefaul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www.pinkshoehero.org/site/wp-content/uploads/2012/02/cohgve-copy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0"/>
          <a:stretch/>
        </p:blipFill>
        <p:spPr bwMode="auto">
          <a:xfrm>
            <a:off x="1147618" y="4679870"/>
            <a:ext cx="2738581" cy="152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43400" y="1773441"/>
            <a:ext cx="211942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Deterministic Search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1746657"/>
            <a:ext cx="79329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Vs</a:t>
            </a:r>
            <a:r>
              <a:rPr lang="en-US" dirty="0" smtClean="0"/>
              <a:t> Self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3500643"/>
            <a:ext cx="18317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Markov Decisions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9280" y="3511424"/>
            <a:ext cx="109754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Vs</a:t>
            </a:r>
            <a:r>
              <a:rPr lang="en-US" dirty="0" smtClean="0"/>
              <a:t> Nature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258687"/>
            <a:ext cx="19111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Adversarial Search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5258687"/>
            <a:ext cx="14003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Vs</a:t>
            </a:r>
            <a:r>
              <a:rPr lang="en-US" dirty="0" smtClean="0"/>
              <a:t> Opponent</a:t>
            </a:r>
            <a:endParaRPr lang="en-US" dirty="0"/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4" b="12021"/>
          <a:stretch/>
        </p:blipFill>
        <p:spPr bwMode="auto">
          <a:xfrm>
            <a:off x="1175327" y="2895600"/>
            <a:ext cx="2754745" cy="157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038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Variable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Overview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AutoShape 2" descr="http://www.empowernetwork.com/timkretlow/files/2013/03/tops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http://i1.ytimg.com/vi/M0IDiVQxZYg/hqdefaul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http://www.pinkshoehero.org/site/wp-content/uploads/2012/02/cohgve-copy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3400" y="1773441"/>
            <a:ext cx="53305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CSP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44662" y="1746657"/>
            <a:ext cx="20507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Variables not States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3500643"/>
            <a:ext cx="188074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Bayesian Network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9280" y="3511424"/>
            <a:ext cx="15183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Factored Joint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258687"/>
            <a:ext cx="18389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Temporal Models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50032" y="5258687"/>
            <a:ext cx="188502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Bayes Net of Time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327" y="1260448"/>
            <a:ext cx="2754745" cy="1438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327" y="4577513"/>
            <a:ext cx="2754746" cy="1646952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327" y="2826492"/>
            <a:ext cx="2754746" cy="1583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33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/>
          <p:cNvCxnSpPr/>
          <p:nvPr/>
        </p:nvCxnSpPr>
        <p:spPr>
          <a:xfrm>
            <a:off x="4410070" y="5135734"/>
            <a:ext cx="0" cy="10027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0070" y="3479046"/>
            <a:ext cx="0" cy="10083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0070" y="1794746"/>
            <a:ext cx="0" cy="104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2346" y="1185288"/>
            <a:ext cx="3146826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Real World Problem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01373" y="2836346"/>
            <a:ext cx="2572001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Formal Problem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34638" y="4487404"/>
            <a:ext cx="3380143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Parameterized Model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25010" y="2010817"/>
            <a:ext cx="3049639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Model the problem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50708" y="3661875"/>
            <a:ext cx="3002020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Learning Algorithm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11831" y="6418955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AI Pipeline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2919" y="5312933"/>
            <a:ext cx="3138151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Inference Algorithm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42634" y="6138463"/>
            <a:ext cx="1441819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Solution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2394" y="6100483"/>
            <a:ext cx="1491718" cy="5788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Evaluate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9744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666870" y="1109681"/>
            <a:ext cx="5486400" cy="2369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10070" y="5135734"/>
            <a:ext cx="0" cy="10027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0070" y="3479046"/>
            <a:ext cx="0" cy="10083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0070" y="1794746"/>
            <a:ext cx="0" cy="104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2346" y="1185288"/>
            <a:ext cx="3146826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Real World Problem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01373" y="2836346"/>
            <a:ext cx="2572001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Formal Problem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34638" y="4487404"/>
            <a:ext cx="3380143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Parameterized Model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25010" y="2010817"/>
            <a:ext cx="3049639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Model the problem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50708" y="3661875"/>
            <a:ext cx="3002020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Learning Algorithm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11831" y="6418955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 It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2919" y="5312933"/>
            <a:ext cx="3138151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Inference Algorithm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42634" y="6138463"/>
            <a:ext cx="1441819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Solution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2394" y="6100483"/>
            <a:ext cx="1491718" cy="5788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Evaluate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671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666870" y="2726679"/>
            <a:ext cx="5486400" cy="2369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10070" y="5135734"/>
            <a:ext cx="0" cy="10027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0070" y="3479046"/>
            <a:ext cx="0" cy="10083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0070" y="1794746"/>
            <a:ext cx="0" cy="104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2346" y="1185288"/>
            <a:ext cx="3146826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Real World Problem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01373" y="2836346"/>
            <a:ext cx="2572001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Formal Problem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34638" y="4487404"/>
            <a:ext cx="3380143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Parameterized Model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25010" y="2010817"/>
            <a:ext cx="3049639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Model the problem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50708" y="3661875"/>
            <a:ext cx="3002020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Learning Algorithm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11831" y="6418955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Learn It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2919" y="5312933"/>
            <a:ext cx="3138151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Inference Algorithm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42634" y="6138463"/>
            <a:ext cx="1441819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Solution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2394" y="6100483"/>
            <a:ext cx="1491718" cy="5788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Evaluate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8501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666870" y="2726679"/>
            <a:ext cx="5486400" cy="2369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10070" y="5135734"/>
            <a:ext cx="0" cy="10027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0070" y="3479046"/>
            <a:ext cx="0" cy="10083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0070" y="1794746"/>
            <a:ext cx="0" cy="104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2346" y="1185288"/>
            <a:ext cx="3146826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Real World Problem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01373" y="2836346"/>
            <a:ext cx="2572001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Formal Problem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34638" y="4487404"/>
            <a:ext cx="3380143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Parameterized Model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25010" y="2010817"/>
            <a:ext cx="3049639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Model the problem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50708" y="3661875"/>
            <a:ext cx="3002020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Learning Algorithm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11831" y="6418955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Learn It (sometimes)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2919" y="5312933"/>
            <a:ext cx="3138151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Inference Algorithm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42634" y="6138463"/>
            <a:ext cx="1441819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Solution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2394" y="6100483"/>
            <a:ext cx="1491718" cy="5788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Evaluate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9225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09033" y="4376150"/>
            <a:ext cx="5486400" cy="2369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410070" y="5135734"/>
            <a:ext cx="0" cy="100272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0070" y="3479046"/>
            <a:ext cx="0" cy="100835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0070" y="1794746"/>
            <a:ext cx="0" cy="1041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2346" y="1185288"/>
            <a:ext cx="3146826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Real World Problem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01373" y="2836346"/>
            <a:ext cx="2572001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Formal Problem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34638" y="4487404"/>
            <a:ext cx="3380143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Parameterized Model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25010" y="2010817"/>
            <a:ext cx="3049639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Model the problem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950708" y="3661875"/>
            <a:ext cx="3002020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Learning Algorithm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11831" y="6418955"/>
            <a:ext cx="78954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Solve It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2919" y="5312933"/>
            <a:ext cx="3138151" cy="50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Inference Algorithm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42634" y="6138463"/>
            <a:ext cx="1441819" cy="5029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Solution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2394" y="6100483"/>
            <a:ext cx="1491718" cy="5788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800" dirty="0" smtClean="0"/>
              <a:t>Evaluate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069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  <a:ln w="1524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1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Deterministic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7777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550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200" b="1" dirty="0" smtClean="0">
                    <a:solidFill>
                      <a:schemeClr val="accent1"/>
                    </a:solidFill>
                    <a:latin typeface="Cambria Math" pitchFamily="18" charset="0"/>
                    <a:ea typeface="Cambria Math" pitchFamily="18" charset="0"/>
                  </a:rPr>
                  <a:t>Succ</a:t>
                </a:r>
                <a14:m>
                  <m:oMath xmlns:m="http://schemas.openxmlformats.org/officeDocument/2006/math" xmlns=""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 pitchFamily="18" charset="0"/>
                            <a:ea typeface="Cambria Math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states that could result from taking action </a:t>
                </a:r>
                <a:r>
                  <a:rPr lang="en-US" sz="2200" b="1" i="1" dirty="0" smtClean="0"/>
                  <a:t>a</a:t>
                </a:r>
                <a:r>
                  <a:rPr lang="en-US" sz="220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</a:p>
              <a:p>
                <a:pPr>
                  <a:lnSpc>
                    <a:spcPct val="200000"/>
                  </a:lnSpc>
                </a:pPr>
                <a:endParaRPr lang="en-US" sz="2200" b="0" i="1" dirty="0" smtClean="0"/>
              </a:p>
              <a:p>
                <a:pPr>
                  <a:lnSpc>
                    <a:spcPct val="200000"/>
                  </a:lnSpc>
                </a:pPr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5509200"/>
              </a:xfrm>
              <a:prstGeom prst="rect">
                <a:avLst/>
              </a:prstGeom>
              <a:blipFill rotWithShape="1">
                <a:blip r:embed="rId2"/>
                <a:stretch>
                  <a:fillRect l="-923" r="-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DSPs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0230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0" y="1429850"/>
            <a:ext cx="5080000" cy="5080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1a. Travelocity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4564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0" y="1429850"/>
            <a:ext cx="5080000" cy="5080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1a. Travelocity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13890" y="1429850"/>
            <a:ext cx="349431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For each airport, we have a set of flights from that airport.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413890" y="4968058"/>
            <a:ext cx="349431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Want to find the flight that minimizes a * cost + b * time.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413890" y="2507966"/>
            <a:ext cx="349431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Each flight is annotated with, </a:t>
            </a:r>
            <a:r>
              <a:rPr lang="en-US" sz="2000" dirty="0" err="1" smtClean="0"/>
              <a:t>startTime</a:t>
            </a:r>
            <a:r>
              <a:rPr lang="en-US" sz="2000" dirty="0" smtClean="0"/>
              <a:t>, duration, cost.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4413890" y="3703917"/>
            <a:ext cx="349431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Have start city, goal city and start 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5583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17038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495945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Legal Actions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3658723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Cost of Action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1333167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Start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979055" y="4821501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Successor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9055" y="5984277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Goal Test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69188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6505" y="1753867"/>
            <a:ext cx="349431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Think of a strategy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826505" y="2780614"/>
            <a:ext cx="34943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Natural to think of states first.</a:t>
            </a:r>
            <a:endParaRPr lang="en-US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DSP Hints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26505" y="4150156"/>
            <a:ext cx="3494316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The right answer will allow the computer to try everything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6654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5826" y="0"/>
            <a:ext cx="957722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 (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688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11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05826" y="0"/>
            <a:ext cx="957722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6882"/>
            <a:ext cx="9144000" cy="51435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State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(3 points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1700" y="2997475"/>
            <a:ext cx="34943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Current city. </a:t>
            </a:r>
          </a:p>
          <a:p>
            <a:pPr algn="ctr"/>
            <a:r>
              <a:rPr lang="en-US" sz="2800" dirty="0" smtClean="0"/>
              <a:t>Arrival time.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446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873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Start State (1 point)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42218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873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Start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State (1 point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2887" y="2520422"/>
            <a:ext cx="436964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Current city = start city. </a:t>
            </a:r>
          </a:p>
          <a:p>
            <a:pPr algn="ctr"/>
            <a:r>
              <a:rPr lang="en-US" sz="2800" dirty="0" smtClean="0"/>
              <a:t>Arrival time = start time.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515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9636" cy="706471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Legal Actions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9819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9636" cy="706471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Legal Actions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1312" y="3173598"/>
            <a:ext cx="4369642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You can take any flight from your current city that takes off after your arrival time (+30 </a:t>
            </a:r>
            <a:r>
              <a:rPr lang="en-US" sz="2800" dirty="0" err="1" smtClean="0"/>
              <a:t>mins</a:t>
            </a:r>
            <a:r>
              <a:rPr lang="en-US" sz="2800" dirty="0" smtClean="0"/>
              <a:t> for transfer).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439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061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Action Cost (3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11745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061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Action Cost (3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2961" y="1726755"/>
            <a:ext cx="3494316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Cost of a single flight = a * </a:t>
            </a:r>
            <a:r>
              <a:rPr lang="en-US" sz="2800" dirty="0" err="1" smtClean="0"/>
              <a:t>flight.cost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dirty="0" smtClean="0"/>
              <a:t>+ b * </a:t>
            </a:r>
            <a:r>
              <a:rPr lang="en-US" sz="2800" dirty="0" err="1" smtClean="0"/>
              <a:t>flight.duration</a:t>
            </a:r>
            <a:endParaRPr lang="en-US" sz="2800" dirty="0"/>
          </a:p>
          <a:p>
            <a:pPr algn="ctr"/>
            <a:r>
              <a:rPr lang="en-US" sz="2800" dirty="0" smtClean="0"/>
              <a:t>+ b * [</a:t>
            </a:r>
            <a:r>
              <a:rPr lang="en-US" sz="2800" dirty="0" err="1" smtClean="0"/>
              <a:t>flight.takeOff</a:t>
            </a:r>
            <a:r>
              <a:rPr lang="en-US" sz="2800" dirty="0" smtClean="0"/>
              <a:t> – </a:t>
            </a:r>
            <a:r>
              <a:rPr lang="en-US" sz="2800" dirty="0" err="1" smtClean="0"/>
              <a:t>arrivalTime</a:t>
            </a:r>
            <a:r>
              <a:rPr lang="en-US" sz="2800" dirty="0" smtClean="0"/>
              <a:t>]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852961" y="4379590"/>
            <a:ext cx="3494316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Special case for first flight: </a:t>
            </a:r>
            <a:r>
              <a:rPr lang="en-US" sz="2800" dirty="0" smtClean="0"/>
              <a:t>[</a:t>
            </a:r>
            <a:r>
              <a:rPr lang="en-US" sz="2800" dirty="0" err="1" smtClean="0"/>
              <a:t>flight.takeOff</a:t>
            </a:r>
            <a:r>
              <a:rPr lang="en-US" sz="2800" dirty="0" smtClean="0"/>
              <a:t> – </a:t>
            </a:r>
            <a:r>
              <a:rPr lang="en-US" sz="2800" dirty="0" err="1" smtClean="0"/>
              <a:t>arrivalTime</a:t>
            </a:r>
            <a:r>
              <a:rPr lang="en-US" sz="2800" dirty="0" smtClean="0"/>
              <a:t>] = 0</a:t>
            </a:r>
          </a:p>
        </p:txBody>
      </p:sp>
    </p:spTree>
    <p:extLst>
      <p:ext uri="{BB962C8B-B14F-4D97-AF65-F5344CB8AC3E}">
        <p14:creationId xmlns:p14="http://schemas.microsoft.com/office/powerpoint/2010/main" val="202259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6531" y="0"/>
            <a:ext cx="10554076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Successor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4601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6531" y="0"/>
            <a:ext cx="10554076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Successor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2961" y="2308867"/>
            <a:ext cx="3494316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If you take flight A, your next state will be the city where A lands, and your arrival time will be the arrival time of flight 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737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Goal Test (1 point)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328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Goal Test (1 point)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2961" y="2718997"/>
            <a:ext cx="34943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Are you in your final destination?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7523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006365" y="1888278"/>
            <a:ext cx="2953701" cy="34916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Which Work?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2371" y="2052133"/>
            <a:ext cx="2149046" cy="310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DFS</a:t>
            </a:r>
          </a:p>
          <a:p>
            <a:endParaRPr lang="en-US" sz="2800" dirty="0" smtClean="0"/>
          </a:p>
          <a:p>
            <a:r>
              <a:rPr lang="en-US" sz="2800" dirty="0" smtClean="0"/>
              <a:t>BFS</a:t>
            </a:r>
          </a:p>
          <a:p>
            <a:endParaRPr lang="en-US" sz="2800" dirty="0" smtClean="0"/>
          </a:p>
          <a:p>
            <a:r>
              <a:rPr lang="en-US" sz="2800" dirty="0" smtClean="0"/>
              <a:t>UCS (</a:t>
            </a:r>
            <a:r>
              <a:rPr lang="en-US" sz="2800" dirty="0" err="1" smtClean="0"/>
              <a:t>dijkstra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smtClean="0"/>
              <a:t>Bellman-Ford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1972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Complexity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32576" y="2211663"/>
            <a:ext cx="4283676" cy="267765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cheapest path is M hops away, and each city has under N flights. Give a lower bound for number of nodes you will expand if you use BFS.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1006365" y="1888278"/>
            <a:ext cx="2953701" cy="34916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02371" y="2052133"/>
            <a:ext cx="2149046" cy="310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DFS</a:t>
            </a:r>
          </a:p>
          <a:p>
            <a:endParaRPr lang="en-US" sz="2800" dirty="0" smtClean="0"/>
          </a:p>
          <a:p>
            <a:r>
              <a:rPr lang="en-US" sz="2800" dirty="0" smtClean="0"/>
              <a:t>BFS</a:t>
            </a:r>
          </a:p>
          <a:p>
            <a:endParaRPr lang="en-US" sz="2800" dirty="0" smtClean="0"/>
          </a:p>
          <a:p>
            <a:r>
              <a:rPr lang="en-US" sz="2800" dirty="0" smtClean="0"/>
              <a:t>UCS (</a:t>
            </a:r>
            <a:r>
              <a:rPr lang="en-US" sz="2800" dirty="0" err="1" smtClean="0"/>
              <a:t>dijkstra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smtClean="0"/>
              <a:t>Bellman-Ford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2899" y="12835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711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Heuristic # 1 (3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7426" y="2167723"/>
            <a:ext cx="4283676" cy="31085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Fastest plane speed is S. Planes must travel at least </a:t>
            </a:r>
            <a:r>
              <a:rPr lang="en-US" sz="2800" dirty="0" err="1" smtClean="0"/>
              <a:t>haversine</a:t>
            </a:r>
            <a:r>
              <a:rPr lang="en-US" sz="2800" dirty="0" smtClean="0"/>
              <a:t> distance. </a:t>
            </a:r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Make heuristic that is admissible.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07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Heuristic # 2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7426" y="1949251"/>
            <a:ext cx="4283676" cy="267765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Average cost of flights per mile is C. 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 smtClean="0"/>
              <a:t>Is:</a:t>
            </a:r>
          </a:p>
          <a:p>
            <a:pPr algn="ctr"/>
            <a:r>
              <a:rPr lang="en-US" sz="2800" dirty="0" smtClean="0"/>
              <a:t> h(s) = C * </a:t>
            </a:r>
            <a:r>
              <a:rPr lang="en-US" sz="2800" dirty="0" err="1" smtClean="0"/>
              <a:t>haversine</a:t>
            </a:r>
            <a:r>
              <a:rPr lang="en-US" sz="2800" dirty="0" smtClean="0"/>
              <a:t>(s) </a:t>
            </a:r>
          </a:p>
          <a:p>
            <a:pPr algn="ctr"/>
            <a:r>
              <a:rPr lang="en-US" sz="2800" dirty="0" smtClean="0"/>
              <a:t>an admissible heuristic?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840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19054" y="0"/>
            <a:ext cx="9365573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78071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Sanity Checks.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126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19054" y="0"/>
            <a:ext cx="9365573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7807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Sanity Checks.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02751" y="1739322"/>
            <a:ext cx="34943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Can you construct a search tree?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702751" y="3339104"/>
            <a:ext cx="349431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Will you try </a:t>
            </a:r>
            <a:r>
              <a:rPr lang="en-US" sz="2800" i="1" dirty="0" smtClean="0"/>
              <a:t>everything</a:t>
            </a:r>
            <a:endParaRPr lang="en-US" sz="2800" i="1" dirty="0"/>
          </a:p>
        </p:txBody>
      </p:sp>
      <p:sp>
        <p:nvSpPr>
          <p:cNvPr id="9" name="Rectangle 8"/>
          <p:cNvSpPr/>
          <p:nvPr/>
        </p:nvSpPr>
        <p:spPr>
          <a:xfrm>
            <a:off x="2702751" y="4322259"/>
            <a:ext cx="349431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Will a “cursor” help?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946934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  <a:ln w="1524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1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Deterministic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89868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  <a:ln w="1524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1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Deterministic Search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63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  <a:ln w="152400" cmpd="sng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Adversary and MDP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7832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14400" y="1447800"/>
                <a:ext cx="7924800" cy="6093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  <a:tabLst>
                    <a:tab pos="1487488" algn="l"/>
                  </a:tabLst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𝐒𝐭𝐚𝐭𝐞𝐬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 </a:t>
                </a:r>
                <a:r>
                  <a:rPr lang="en-US" sz="2200" dirty="0" smtClean="0"/>
                  <a:t>what makes a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𝐀𝐜𝐭𝐢𝐨𝐧𝐬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</m:d>
                  </m:oMath>
                </a14:m>
                <a:r>
                  <a:rPr lang="en-US" sz="2200" dirty="0" smtClean="0"/>
                  <a:t>: possible actions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:endParaRPr lang="en-US" sz="800" dirty="0" smtClean="0"/>
              </a:p>
              <a:p>
                <a:pPr marL="517525" indent="-517525"/>
                <a14:m>
                  <m:oMath xmlns:m="http://schemas.openxmlformats.org/officeDocument/2006/math" xmlns="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/>
                      </a:rPr>
                      <m:t>𝑻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1" dirty="0" smtClean="0">
                    <a:solidFill>
                      <a:srgbClr val="FF0000"/>
                    </a:solidFill>
                  </a:rPr>
                  <a:t>: </a:t>
                </a:r>
                <a:r>
                  <a:rPr lang="en-US" sz="2200" b="0" dirty="0" smtClean="0">
                    <a:solidFill>
                      <a:srgbClr val="FF0000"/>
                    </a:solidFill>
                  </a:rPr>
                  <a:t>probability distribution of states that could result from taking action </a:t>
                </a:r>
                <a:r>
                  <a:rPr lang="en-US" sz="2200" b="1" i="1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200" b="0" dirty="0" smtClean="0">
                    <a:solidFill>
                      <a:srgbClr val="FF0000"/>
                    </a:solidFill>
                  </a:rPr>
                  <a:t> from state </a:t>
                </a:r>
                <a:r>
                  <a:rPr lang="en-US" sz="2200" b="1" i="1" dirty="0" smtClean="0">
                    <a:solidFill>
                      <a:srgbClr val="FF0000"/>
                    </a:solidFill>
                  </a:rPr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𝐑𝐞𝐰𝐚𝐫𝐝</m:t>
                    </m:r>
                    <m:d>
                      <m:d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sz="2200" b="0" i="1" dirty="0" smtClean="0"/>
                  <a:t>:</a:t>
                </a:r>
                <a:r>
                  <a:rPr lang="en-US" sz="2200" b="0" dirty="0" smtClean="0"/>
                  <a:t> reward for taking action </a:t>
                </a:r>
                <a:r>
                  <a:rPr lang="en-US" sz="2200" b="1" i="1" dirty="0" smtClean="0"/>
                  <a:t>a</a:t>
                </a:r>
                <a:r>
                  <a:rPr lang="en-US" sz="2200" b="0" dirty="0" smtClean="0"/>
                  <a:t> from state </a:t>
                </a:r>
                <a:r>
                  <a:rPr lang="en-US" sz="2200" b="1" i="1" dirty="0" smtClean="0"/>
                  <a:t>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  <m:t>𝒔𝒕𝒂𝒓𝒕</m:t>
                        </m:r>
                      </m:sub>
                    </m:sSub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  <a:ea typeface="Cambria Math"/>
                      </a:rPr>
                      <m:t>𝐬𝐭𝐚𝐭𝐞𝐬</m:t>
                    </m:r>
                  </m:oMath>
                </a14:m>
                <a:r>
                  <a:rPr lang="en-US" sz="2200" b="0" i="1" dirty="0" smtClean="0"/>
                  <a:t>: </a:t>
                </a:r>
                <a:r>
                  <a:rPr lang="en-US" sz="2200" b="0" dirty="0" smtClean="0"/>
                  <a:t>starting state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𝐈𝐬𝐓𝐞𝐫𝐦𝐢𝐧𝐚𝐥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whether to stop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 xmlns="">
                    <m:r>
                      <a:rPr lang="en-US" sz="2200" b="1" i="0" smtClean="0">
                        <a:solidFill>
                          <a:schemeClr val="accent1"/>
                        </a:solidFill>
                        <a:latin typeface="Cambria Math"/>
                      </a:rPr>
                      <m:t>𝐓𝐞𝐫𝐦𝐢𝐧𝐚𝐥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𝑼𝒕𝒊𝒍𝒊𝒕𝒚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𝒔</m:t>
                    </m:r>
                    <m:r>
                      <a:rPr lang="en-US" sz="2200" b="1" i="1" smtClean="0">
                        <a:solidFill>
                          <a:schemeClr val="accent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accent1"/>
                    </a:solidFill>
                  </a:rPr>
                  <a:t>:</a:t>
                </a:r>
                <a:r>
                  <a:rPr lang="en-US" sz="2200" b="1" i="1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en-US" sz="2200" b="0" dirty="0" smtClean="0"/>
                  <a:t>the value of reaching a given stopping point</a:t>
                </a:r>
              </a:p>
              <a:p>
                <a:pPr>
                  <a:lnSpc>
                    <a:spcPct val="200000"/>
                  </a:lnSpc>
                </a:pPr>
                <a:endParaRPr lang="en-US" sz="2200" b="0" i="1" dirty="0" smtClean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924800" cy="6093976"/>
              </a:xfrm>
              <a:prstGeom prst="rect">
                <a:avLst/>
              </a:prstGeom>
              <a:blipFill rotWithShape="1">
                <a:blip r:embed="rId2"/>
                <a:stretch>
                  <a:fillRect l="-923" b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MDPs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88938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Chris\Desktop\e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850188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Modeling Zero Sum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6106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ounded Rectangle 80"/>
          <p:cNvSpPr/>
          <p:nvPr/>
        </p:nvSpPr>
        <p:spPr>
          <a:xfrm>
            <a:off x="4724947" y="3964072"/>
            <a:ext cx="4267200" cy="25132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124244" y="3967228"/>
            <a:ext cx="4267200" cy="25097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4674754" y="1325972"/>
            <a:ext cx="4267200" cy="25132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24244" y="1295400"/>
            <a:ext cx="4267200" cy="25097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Ply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4724947" y="1416129"/>
            <a:ext cx="4100415" cy="4724400"/>
            <a:chOff x="0" y="1295400"/>
            <a:chExt cx="8964386" cy="5486400"/>
          </a:xfrm>
        </p:grpSpPr>
        <p:sp>
          <p:nvSpPr>
            <p:cNvPr id="126" name="Rectangle 125"/>
            <p:cNvSpPr/>
            <p:nvPr/>
          </p:nvSpPr>
          <p:spPr>
            <a:xfrm>
              <a:off x="4038600" y="12954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27" name="Isosceles Triangle 126"/>
            <p:cNvSpPr/>
            <p:nvPr/>
          </p:nvSpPr>
          <p:spPr>
            <a:xfrm>
              <a:off x="1330036" y="25908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28" name="Isosceles Triangle 127"/>
            <p:cNvSpPr/>
            <p:nvPr/>
          </p:nvSpPr>
          <p:spPr>
            <a:xfrm>
              <a:off x="4572000" y="25908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29" name="Isosceles Triangle 128"/>
            <p:cNvSpPr/>
            <p:nvPr/>
          </p:nvSpPr>
          <p:spPr>
            <a:xfrm>
              <a:off x="7086600" y="25908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45655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644072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3</a:t>
              </a:r>
              <a:endParaRPr lang="en-US" sz="3200" b="1" dirty="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800927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67200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5479473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6</a:t>
              </a:r>
              <a:endParaRPr lang="en-US" sz="3200" b="1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858000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8001000" y="4495800"/>
              <a:ext cx="838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 flipH="1">
              <a:off x="2063172" y="2082800"/>
              <a:ext cx="1806039" cy="3786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>
              <a:off x="4708194" y="2191657"/>
              <a:ext cx="331892" cy="34108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>
              <a:off x="5110843" y="2062595"/>
              <a:ext cx="2462316" cy="4701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H="1">
              <a:off x="979055" y="3659744"/>
              <a:ext cx="665017" cy="82005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>
              <a:off x="1868879" y="3654796"/>
              <a:ext cx="194293" cy="6886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>
              <a:off x="2209141" y="3729676"/>
              <a:ext cx="786041" cy="6137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flipH="1">
              <a:off x="4674754" y="3631046"/>
              <a:ext cx="274287" cy="71235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>
              <a:off x="5305301" y="3692236"/>
              <a:ext cx="593272" cy="65116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flipH="1">
              <a:off x="7294088" y="3594925"/>
              <a:ext cx="279071" cy="8848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>
              <a:off x="7832931" y="3603831"/>
              <a:ext cx="537523" cy="73956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7" name="Isosceles Triangle 146"/>
            <p:cNvSpPr/>
            <p:nvPr/>
          </p:nvSpPr>
          <p:spPr>
            <a:xfrm>
              <a:off x="0" y="5823857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8</a:t>
              </a:r>
              <a:endParaRPr lang="en-US" sz="3200" b="1" dirty="0"/>
            </a:p>
          </p:txBody>
        </p:sp>
        <p:sp>
          <p:nvSpPr>
            <p:cNvPr id="148" name="Isosceles Triangle 147"/>
            <p:cNvSpPr/>
            <p:nvPr/>
          </p:nvSpPr>
          <p:spPr>
            <a:xfrm>
              <a:off x="1131455" y="5823857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5</a:t>
              </a:r>
              <a:endParaRPr lang="en-US" sz="3200" b="1" dirty="0"/>
            </a:p>
          </p:txBody>
        </p:sp>
        <p:sp>
          <p:nvSpPr>
            <p:cNvPr id="149" name="Isosceles Triangle 148"/>
            <p:cNvSpPr/>
            <p:nvPr/>
          </p:nvSpPr>
          <p:spPr>
            <a:xfrm>
              <a:off x="2427514" y="57912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4</a:t>
              </a:r>
              <a:endParaRPr lang="en-US" sz="3200" b="1" dirty="0"/>
            </a:p>
          </p:txBody>
        </p:sp>
        <p:sp>
          <p:nvSpPr>
            <p:cNvPr id="150" name="Isosceles Triangle 149"/>
            <p:cNvSpPr/>
            <p:nvPr/>
          </p:nvSpPr>
          <p:spPr>
            <a:xfrm>
              <a:off x="3598882" y="57912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9</a:t>
              </a:r>
              <a:endParaRPr lang="en-US" sz="3200" b="1" dirty="0"/>
            </a:p>
          </p:txBody>
        </p:sp>
        <p:sp>
          <p:nvSpPr>
            <p:cNvPr id="151" name="Isosceles Triangle 150"/>
            <p:cNvSpPr/>
            <p:nvPr/>
          </p:nvSpPr>
          <p:spPr>
            <a:xfrm>
              <a:off x="4713514" y="5791200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2</a:t>
              </a:r>
              <a:endParaRPr lang="en-US" sz="3200" b="1" dirty="0"/>
            </a:p>
          </p:txBody>
        </p:sp>
        <p:sp>
          <p:nvSpPr>
            <p:cNvPr id="152" name="Isosceles Triangle 151"/>
            <p:cNvSpPr/>
            <p:nvPr/>
          </p:nvSpPr>
          <p:spPr>
            <a:xfrm>
              <a:off x="6755245" y="5791199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1</a:t>
              </a:r>
              <a:endParaRPr lang="en-US" sz="3200" b="1" dirty="0"/>
            </a:p>
          </p:txBody>
        </p:sp>
        <p:sp>
          <p:nvSpPr>
            <p:cNvPr id="153" name="Isosceles Triangle 152"/>
            <p:cNvSpPr/>
            <p:nvPr/>
          </p:nvSpPr>
          <p:spPr>
            <a:xfrm>
              <a:off x="7886700" y="5791199"/>
              <a:ext cx="1077686" cy="957943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8</a:t>
              </a:r>
              <a:endParaRPr lang="en-US" sz="3200" b="1" dirty="0"/>
            </a:p>
          </p:txBody>
        </p:sp>
        <p:cxnSp>
          <p:nvCxnSpPr>
            <p:cNvPr id="154" name="Straight Arrow Connector 153"/>
            <p:cNvCxnSpPr/>
            <p:nvPr/>
          </p:nvCxnSpPr>
          <p:spPr>
            <a:xfrm flipH="1">
              <a:off x="532247" y="5410200"/>
              <a:ext cx="332507" cy="3697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>
              <a:off x="1017155" y="5410200"/>
              <a:ext cx="626917" cy="41365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Arrow Connector 155"/>
            <p:cNvCxnSpPr/>
            <p:nvPr/>
          </p:nvCxnSpPr>
          <p:spPr>
            <a:xfrm flipH="1">
              <a:off x="2970809" y="5410200"/>
              <a:ext cx="153391" cy="3443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flipH="1">
              <a:off x="4151085" y="5435600"/>
              <a:ext cx="420915" cy="3443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/>
            <p:nvPr/>
          </p:nvCxnSpPr>
          <p:spPr>
            <a:xfrm>
              <a:off x="4790785" y="5456382"/>
              <a:ext cx="461572" cy="2981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>
              <a:endCxn id="153" idx="0"/>
            </p:cNvCxnSpPr>
            <p:nvPr/>
          </p:nvCxnSpPr>
          <p:spPr>
            <a:xfrm>
              <a:off x="8420100" y="5433291"/>
              <a:ext cx="5443" cy="3579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/>
            <p:nvPr/>
          </p:nvCxnSpPr>
          <p:spPr>
            <a:xfrm>
              <a:off x="7294088" y="5401542"/>
              <a:ext cx="5443" cy="3579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381000" y="1450145"/>
            <a:ext cx="3942809" cy="4724400"/>
            <a:chOff x="4572000" y="1524000"/>
            <a:chExt cx="4362651" cy="4724400"/>
          </a:xfrm>
        </p:grpSpPr>
        <p:sp>
          <p:nvSpPr>
            <p:cNvPr id="162" name="Rectangle 161"/>
            <p:cNvSpPr/>
            <p:nvPr/>
          </p:nvSpPr>
          <p:spPr>
            <a:xfrm>
              <a:off x="6537444" y="15240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3" name="Isosceles Triangle 162"/>
            <p:cNvSpPr/>
            <p:nvPr/>
          </p:nvSpPr>
          <p:spPr>
            <a:xfrm>
              <a:off x="5219282" y="26394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4" name="Isosceles Triangle 163"/>
            <p:cNvSpPr/>
            <p:nvPr/>
          </p:nvSpPr>
          <p:spPr>
            <a:xfrm>
              <a:off x="6797031" y="26394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5" name="Isosceles Triangle 164"/>
            <p:cNvSpPr/>
            <p:nvPr/>
          </p:nvSpPr>
          <p:spPr>
            <a:xfrm>
              <a:off x="8020799" y="26394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788885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5372112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3</a:t>
              </a:r>
              <a:endParaRPr lang="en-US" sz="3200" b="1" dirty="0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5935113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6648696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7238667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6</a:t>
              </a:r>
              <a:endParaRPr lang="en-US" sz="3200" b="1" dirty="0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7909547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8465805" y="4279900"/>
              <a:ext cx="407922" cy="7217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/>
            </a:p>
          </p:txBody>
        </p:sp>
        <p:cxnSp>
          <p:nvCxnSpPr>
            <p:cNvPr id="173" name="Straight Arrow Connector 172"/>
            <p:cNvCxnSpPr/>
            <p:nvPr/>
          </p:nvCxnSpPr>
          <p:spPr>
            <a:xfrm flipH="1">
              <a:off x="5576073" y="2202039"/>
              <a:ext cx="878936" cy="32609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Straight Arrow Connector 173"/>
            <p:cNvCxnSpPr/>
            <p:nvPr/>
          </p:nvCxnSpPr>
          <p:spPr>
            <a:xfrm>
              <a:off x="6863312" y="2295777"/>
              <a:ext cx="161520" cy="29371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Straight Arrow Connector 174"/>
            <p:cNvCxnSpPr/>
            <p:nvPr/>
          </p:nvCxnSpPr>
          <p:spPr>
            <a:xfrm>
              <a:off x="7059267" y="2184640"/>
              <a:ext cx="1198322" cy="40485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/>
            <p:nvPr/>
          </p:nvCxnSpPr>
          <p:spPr>
            <a:xfrm flipH="1">
              <a:off x="5048472" y="3559963"/>
              <a:ext cx="323640" cy="70616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Straight Arrow Connector 176"/>
            <p:cNvCxnSpPr/>
            <p:nvPr/>
          </p:nvCxnSpPr>
          <p:spPr>
            <a:xfrm>
              <a:off x="5481518" y="3555702"/>
              <a:ext cx="94556" cy="59296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>
              <a:off x="5647111" y="3620182"/>
              <a:ext cx="382538" cy="52848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Straight Arrow Connector 178"/>
            <p:cNvCxnSpPr/>
            <p:nvPr/>
          </p:nvCxnSpPr>
          <p:spPr>
            <a:xfrm flipH="1">
              <a:off x="6847038" y="3535251"/>
              <a:ext cx="133486" cy="61341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>
              <a:off x="7153903" y="3587942"/>
              <a:ext cx="288725" cy="56072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 flipH="1">
              <a:off x="8121776" y="3504147"/>
              <a:ext cx="135814" cy="76197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/>
            <p:nvPr/>
          </p:nvCxnSpPr>
          <p:spPr>
            <a:xfrm>
              <a:off x="8384012" y="3511816"/>
              <a:ext cx="261594" cy="63685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3" name="Isosceles Triangle 182"/>
            <p:cNvSpPr/>
            <p:nvPr/>
          </p:nvSpPr>
          <p:spPr>
            <a:xfrm>
              <a:off x="4572000" y="5423505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8</a:t>
              </a:r>
              <a:endParaRPr lang="en-US" sz="3200" b="1" dirty="0"/>
            </a:p>
          </p:txBody>
        </p:sp>
        <p:sp>
          <p:nvSpPr>
            <p:cNvPr id="184" name="Isosceles Triangle 183"/>
            <p:cNvSpPr/>
            <p:nvPr/>
          </p:nvSpPr>
          <p:spPr>
            <a:xfrm>
              <a:off x="5122639" y="5423505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5</a:t>
              </a:r>
              <a:endParaRPr lang="en-US" sz="3200" b="1" dirty="0"/>
            </a:p>
          </p:txBody>
        </p:sp>
        <p:sp>
          <p:nvSpPr>
            <p:cNvPr id="185" name="Isosceles Triangle 184"/>
            <p:cNvSpPr/>
            <p:nvPr/>
          </p:nvSpPr>
          <p:spPr>
            <a:xfrm>
              <a:off x="5753386" y="53953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4</a:t>
              </a:r>
              <a:endParaRPr lang="en-US" sz="3200" b="1" dirty="0"/>
            </a:p>
          </p:txBody>
        </p:sp>
        <p:sp>
          <p:nvSpPr>
            <p:cNvPr id="186" name="Isosceles Triangle 185"/>
            <p:cNvSpPr/>
            <p:nvPr/>
          </p:nvSpPr>
          <p:spPr>
            <a:xfrm>
              <a:off x="6323449" y="53953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9</a:t>
              </a:r>
              <a:endParaRPr lang="en-US" sz="3200" b="1" dirty="0"/>
            </a:p>
          </p:txBody>
        </p:sp>
        <p:sp>
          <p:nvSpPr>
            <p:cNvPr id="187" name="Isosceles Triangle 186"/>
            <p:cNvSpPr/>
            <p:nvPr/>
          </p:nvSpPr>
          <p:spPr>
            <a:xfrm>
              <a:off x="6865901" y="5395383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2</a:t>
              </a:r>
              <a:endParaRPr lang="en-US" sz="3200" b="1" dirty="0"/>
            </a:p>
          </p:txBody>
        </p:sp>
        <p:sp>
          <p:nvSpPr>
            <p:cNvPr id="188" name="Isosceles Triangle 187"/>
            <p:cNvSpPr/>
            <p:nvPr/>
          </p:nvSpPr>
          <p:spPr>
            <a:xfrm>
              <a:off x="7859540" y="5395382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1</a:t>
              </a:r>
              <a:endParaRPr lang="en-US" sz="3200" b="1" dirty="0"/>
            </a:p>
          </p:txBody>
        </p:sp>
        <p:sp>
          <p:nvSpPr>
            <p:cNvPr id="189" name="Isosceles Triangle 188"/>
            <p:cNvSpPr/>
            <p:nvPr/>
          </p:nvSpPr>
          <p:spPr>
            <a:xfrm>
              <a:off x="8410179" y="5395382"/>
              <a:ext cx="524472" cy="824895"/>
            </a:xfrm>
            <a:prstGeom prst="triangl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8</a:t>
              </a:r>
              <a:endParaRPr lang="en-US" sz="3200" b="1" dirty="0"/>
            </a:p>
          </p:txBody>
        </p:sp>
        <p:cxnSp>
          <p:nvCxnSpPr>
            <p:cNvPr id="190" name="Straight Arrow Connector 189"/>
            <p:cNvCxnSpPr/>
            <p:nvPr/>
          </p:nvCxnSpPr>
          <p:spPr>
            <a:xfrm flipH="1">
              <a:off x="4831026" y="5067300"/>
              <a:ext cx="161819" cy="31842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>
              <a:off x="5067014" y="5067300"/>
              <a:ext cx="305098" cy="35620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H="1">
              <a:off x="6017788" y="5067300"/>
              <a:ext cx="74650" cy="2964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 flipH="1">
              <a:off x="6592187" y="5089172"/>
              <a:ext cx="204845" cy="2964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/>
            <p:nvPr/>
          </p:nvCxnSpPr>
          <p:spPr>
            <a:xfrm>
              <a:off x="6903506" y="5107068"/>
              <a:ext cx="224631" cy="25671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>
              <a:endCxn id="189" idx="0"/>
            </p:cNvCxnSpPr>
            <p:nvPr/>
          </p:nvCxnSpPr>
          <p:spPr>
            <a:xfrm>
              <a:off x="8669766" y="5087184"/>
              <a:ext cx="2649" cy="30819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>
              <a:off x="8121776" y="5059845"/>
              <a:ext cx="2649" cy="30819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98" name="Straight Connector 197"/>
          <p:cNvCxnSpPr/>
          <p:nvPr/>
        </p:nvCxnSpPr>
        <p:spPr>
          <a:xfrm>
            <a:off x="4495800" y="1295400"/>
            <a:ext cx="0" cy="5181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09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Minimax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Expectimax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198" name="Straight Connector 197"/>
          <p:cNvCxnSpPr/>
          <p:nvPr/>
        </p:nvCxnSpPr>
        <p:spPr>
          <a:xfrm>
            <a:off x="4495800" y="1295400"/>
            <a:ext cx="0" cy="5181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1453190" y="6273225"/>
            <a:ext cx="2088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Expectimax</a:t>
            </a:r>
            <a:endParaRPr lang="en-US" sz="3200" dirty="0"/>
          </a:p>
        </p:txBody>
      </p:sp>
      <p:sp>
        <p:nvSpPr>
          <p:cNvPr id="201" name="TextBox 200"/>
          <p:cNvSpPr txBox="1"/>
          <p:nvPr/>
        </p:nvSpPr>
        <p:spPr>
          <a:xfrm>
            <a:off x="6118911" y="6256486"/>
            <a:ext cx="1641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Minimax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4034" y="2316540"/>
            <a:ext cx="3792641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Alternating rows of</a:t>
            </a:r>
          </a:p>
          <a:p>
            <a:pPr algn="ctr"/>
            <a:r>
              <a:rPr lang="en-US" sz="2800" dirty="0" smtClean="0"/>
              <a:t>expectation (nature) and</a:t>
            </a:r>
          </a:p>
          <a:p>
            <a:pPr algn="ctr"/>
            <a:r>
              <a:rPr lang="en-US" sz="2800" dirty="0" smtClean="0"/>
              <a:t>maximizing (player)</a:t>
            </a:r>
            <a:endParaRPr lang="en-US" sz="2800" dirty="0"/>
          </a:p>
        </p:txBody>
      </p:sp>
      <p:sp>
        <p:nvSpPr>
          <p:cNvPr id="81" name="TextBox 80"/>
          <p:cNvSpPr txBox="1"/>
          <p:nvPr/>
        </p:nvSpPr>
        <p:spPr>
          <a:xfrm>
            <a:off x="4721167" y="2316540"/>
            <a:ext cx="3653629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Alternating rows of</a:t>
            </a:r>
          </a:p>
          <a:p>
            <a:pPr algn="ctr"/>
            <a:r>
              <a:rPr lang="en-US" sz="2800" dirty="0" smtClean="0"/>
              <a:t>minimizing (adversary) </a:t>
            </a:r>
          </a:p>
          <a:p>
            <a:pPr algn="ctr"/>
            <a:r>
              <a:rPr lang="en-US" sz="2800" dirty="0" smtClean="0"/>
              <a:t>and maximizing (player)</a:t>
            </a:r>
          </a:p>
        </p:txBody>
      </p:sp>
    </p:spTree>
    <p:extLst>
      <p:ext uri="{BB962C8B-B14F-4D97-AF65-F5344CB8AC3E}">
        <p14:creationId xmlns:p14="http://schemas.microsoft.com/office/powerpoint/2010/main" val="68146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304800"/>
            <a:ext cx="9229725" cy="73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Alpha Beta Pruning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00796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a.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Expecti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-mini-max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42" y="1200423"/>
            <a:ext cx="7120083" cy="53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Description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42" y="1200423"/>
            <a:ext cx="7120083" cy="53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2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Description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42" y="1200423"/>
            <a:ext cx="7120083" cy="53400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6621" y="1429850"/>
            <a:ext cx="381158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Players have resources, settlements, roads, cards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096621" y="2628551"/>
            <a:ext cx="381158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Dice roll before each turn (does stuff)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096621" y="3886968"/>
            <a:ext cx="381158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Alternate turns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792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Assumptions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42" y="1200423"/>
            <a:ext cx="7120083" cy="53400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6621" y="1429850"/>
            <a:ext cx="381158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Assume: 2 players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096621" y="2398726"/>
            <a:ext cx="381158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Assume: </a:t>
            </a:r>
            <a:r>
              <a:rPr lang="en-US" sz="2800" dirty="0" err="1" smtClean="0"/>
              <a:t>LegalActions</a:t>
            </a:r>
            <a:r>
              <a:rPr lang="en-US" sz="2800" dirty="0" smtClean="0"/>
              <a:t>(s) is known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096621" y="3703917"/>
            <a:ext cx="381158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Assume: </a:t>
            </a:r>
            <a:r>
              <a:rPr lang="en-US" sz="2800" dirty="0" err="1" smtClean="0"/>
              <a:t>Succ</a:t>
            </a:r>
            <a:r>
              <a:rPr lang="en-US" sz="2800" dirty="0" smtClean="0"/>
              <a:t>(s, a) distribution is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127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Draw one ply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Circle for agent, square for opponent, </a:t>
            </a:r>
            <a:r>
              <a:rPr lang="en-US" sz="2800" dirty="0" err="1" smtClean="0"/>
              <a:t>traingle</a:t>
            </a:r>
            <a:r>
              <a:rPr lang="en-US" sz="2800" dirty="0" smtClean="0"/>
              <a:t> for chance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62804" y="3465723"/>
            <a:ext cx="381158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Chance turn before each player.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142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Draw one ply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81955" y="1436764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Circle for agent, square for opponent, </a:t>
            </a:r>
            <a:r>
              <a:rPr lang="en-US" sz="2800" dirty="0" err="1" smtClean="0"/>
              <a:t>traingle</a:t>
            </a:r>
            <a:r>
              <a:rPr lang="en-US" sz="2800" dirty="0" smtClean="0"/>
              <a:t> for chance</a:t>
            </a:r>
            <a:endParaRPr lang="en-US" sz="2800" dirty="0"/>
          </a:p>
        </p:txBody>
      </p:sp>
      <p:sp>
        <p:nvSpPr>
          <p:cNvPr id="2" name="Oval 1"/>
          <p:cNvSpPr/>
          <p:nvPr/>
        </p:nvSpPr>
        <p:spPr>
          <a:xfrm>
            <a:off x="3090954" y="2812838"/>
            <a:ext cx="669073" cy="6690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56701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3960067" y="1310837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57087" y="2812838"/>
            <a:ext cx="669073" cy="6690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986418" y="408491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3477655" y="408491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5189189" y="408491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6259140" y="408491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85255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09843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624718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47021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375575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300163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115038" y="564048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624718" y="2102801"/>
            <a:ext cx="628110" cy="5734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520318" y="2102801"/>
            <a:ext cx="668871" cy="5734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826160" y="3481911"/>
            <a:ext cx="668871" cy="5734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1" idx="0"/>
          </p:cNvCxnSpPr>
          <p:nvPr/>
        </p:nvCxnSpPr>
        <p:spPr>
          <a:xfrm>
            <a:off x="5491724" y="3552383"/>
            <a:ext cx="61769" cy="532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495031" y="4883597"/>
            <a:ext cx="61769" cy="532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836442" y="4883597"/>
            <a:ext cx="537476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521489" y="4883597"/>
            <a:ext cx="32004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874979" y="4846822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207036" y="4846822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1453894" y="4783282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093308" y="4883597"/>
            <a:ext cx="0" cy="596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007255" y="4883597"/>
            <a:ext cx="0" cy="596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578926" y="3422560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0" idx="0"/>
          </p:cNvCxnSpPr>
          <p:nvPr/>
        </p:nvCxnSpPr>
        <p:spPr>
          <a:xfrm>
            <a:off x="3583957" y="3443147"/>
            <a:ext cx="258002" cy="6417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6263" y="2662638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5" name="TextBox 44"/>
          <p:cNvSpPr txBox="1"/>
          <p:nvPr/>
        </p:nvSpPr>
        <p:spPr>
          <a:xfrm>
            <a:off x="2809843" y="3991529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5734270" y="3980073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7" name="TextBox 46"/>
          <p:cNvSpPr txBox="1"/>
          <p:nvPr/>
        </p:nvSpPr>
        <p:spPr>
          <a:xfrm>
            <a:off x="1554479" y="5286539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8" name="TextBox 47"/>
          <p:cNvSpPr txBox="1"/>
          <p:nvPr/>
        </p:nvSpPr>
        <p:spPr>
          <a:xfrm>
            <a:off x="3221198" y="532750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9" name="TextBox 48"/>
          <p:cNvSpPr txBox="1"/>
          <p:nvPr/>
        </p:nvSpPr>
        <p:spPr>
          <a:xfrm>
            <a:off x="5014664" y="5479904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50" name="TextBox 49"/>
          <p:cNvSpPr txBox="1"/>
          <p:nvPr/>
        </p:nvSpPr>
        <p:spPr>
          <a:xfrm>
            <a:off x="6718333" y="5479665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6850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 player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05322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 player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500371"/>
              </p:ext>
            </p:extLst>
          </p:nvPr>
        </p:nvGraphicFramePr>
        <p:xfrm>
          <a:off x="2167530" y="3859927"/>
          <a:ext cx="4713688" cy="673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3" imgW="1422400" imgH="203200" progId="Equation.3">
                  <p:embed/>
                </p:oleObj>
              </mc:Choice>
              <mc:Fallback>
                <p:oleObj name="Equation" r:id="rId3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7530" y="3859927"/>
                        <a:ext cx="4713688" cy="673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995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an opponent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8691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an opponent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744514"/>
              </p:ext>
            </p:extLst>
          </p:nvPr>
        </p:nvGraphicFramePr>
        <p:xfrm>
          <a:off x="2208213" y="3859213"/>
          <a:ext cx="4630737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Equation" r:id="rId3" imgW="1397000" imgH="203200" progId="Equation.3">
                  <p:embed/>
                </p:oleObj>
              </mc:Choice>
              <mc:Fallback>
                <p:oleObj name="Equation" r:id="rId3" imgW="1397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8213" y="3859213"/>
                        <a:ext cx="4630737" cy="674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2973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 chance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9102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What is the utility of a chance turn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503695"/>
              </p:ext>
            </p:extLst>
          </p:nvPr>
        </p:nvGraphicFramePr>
        <p:xfrm>
          <a:off x="1409700" y="3521869"/>
          <a:ext cx="622935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Equation" r:id="rId3" imgW="1879600" imgH="203200" progId="Equation.3">
                  <p:embed/>
                </p:oleObj>
              </mc:Choice>
              <mc:Fallback>
                <p:oleObj name="Equation" r:id="rId3" imgW="187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9700" y="3521869"/>
                        <a:ext cx="6229350" cy="674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941373"/>
              </p:ext>
            </p:extLst>
          </p:nvPr>
        </p:nvGraphicFramePr>
        <p:xfrm>
          <a:off x="2181789" y="4505034"/>
          <a:ext cx="42926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5" imgW="1295400" imgH="368300" progId="Equation.3">
                  <p:embed/>
                </p:oleObj>
              </mc:Choice>
              <mc:Fallback>
                <p:oleObj name="Equation" r:id="rId5" imgW="12954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81789" y="4505034"/>
                        <a:ext cx="4292600" cy="122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662804" y="1770358"/>
            <a:ext cx="381158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Hint: expressed in terms of the utilities of its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6930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160788" y="2280788"/>
            <a:ext cx="669073" cy="6690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26535" y="510843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9" name="Isosceles Triangle 8"/>
          <p:cNvSpPr/>
          <p:nvPr/>
        </p:nvSpPr>
        <p:spPr>
          <a:xfrm>
            <a:off x="4056252" y="355286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5547489" y="3552861"/>
            <a:ext cx="728608" cy="6281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55089" y="510843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879677" y="510843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694552" y="5108432"/>
            <a:ext cx="628110" cy="628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5276870" y="4314772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523728" y="4251232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367973" y="4351547"/>
            <a:ext cx="0" cy="596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077089" y="4351547"/>
            <a:ext cx="0" cy="596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648760" y="2890510"/>
            <a:ext cx="461833" cy="632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0" idx="0"/>
          </p:cNvCxnSpPr>
          <p:nvPr/>
        </p:nvCxnSpPr>
        <p:spPr>
          <a:xfrm>
            <a:off x="5653791" y="2911097"/>
            <a:ext cx="258002" cy="6417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Find Utility of Action 1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86932" y="2019178"/>
            <a:ext cx="1385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Action 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3628816" y="3291251"/>
            <a:ext cx="558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C1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6374683" y="3396082"/>
            <a:ext cx="558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C2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3352800" y="4343400"/>
            <a:ext cx="47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286836" y="4351547"/>
            <a:ext cx="47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176865" y="4296862"/>
            <a:ext cx="47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136220" y="4363738"/>
            <a:ext cx="47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371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979055" y="2735322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Write Code That Finds Best Action (10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8918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979055" y="345775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Write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chooseAction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(state)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0985" y="1579188"/>
            <a:ext cx="7032533" cy="52322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Courier"/>
                <a:cs typeface="Courier"/>
              </a:rPr>
              <a:t>actions = </a:t>
            </a:r>
            <a:r>
              <a:rPr lang="en-US" sz="2800" dirty="0" err="1" smtClean="0">
                <a:latin typeface="Courier"/>
                <a:cs typeface="Courier"/>
              </a:rPr>
              <a:t>legalActions</a:t>
            </a:r>
            <a:r>
              <a:rPr lang="en-US" sz="2800" dirty="0" smtClean="0">
                <a:latin typeface="Courier"/>
                <a:cs typeface="Courier"/>
              </a:rPr>
              <a:t>(state)</a:t>
            </a: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0985" y="2061443"/>
            <a:ext cx="7391399" cy="52322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n</a:t>
            </a:r>
            <a:r>
              <a:rPr lang="en-US" sz="2800" dirty="0" smtClean="0">
                <a:latin typeface="Courier"/>
                <a:cs typeface="Courier"/>
              </a:rPr>
              <a:t>ext = </a:t>
            </a:r>
            <a:r>
              <a:rPr lang="en-US" sz="2800" dirty="0" err="1" smtClean="0">
                <a:latin typeface="Courier"/>
                <a:cs typeface="Courier"/>
              </a:rPr>
              <a:t>getNext</a:t>
            </a:r>
            <a:r>
              <a:rPr lang="en-US" sz="2800" dirty="0" smtClean="0">
                <a:latin typeface="Courier"/>
                <a:cs typeface="Courier"/>
              </a:rPr>
              <a:t>(state, action)</a:t>
            </a: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0985" y="2530043"/>
            <a:ext cx="7391399" cy="954107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u</a:t>
            </a:r>
            <a:r>
              <a:rPr lang="en-US" sz="2800" dirty="0" smtClean="0">
                <a:latin typeface="Courier"/>
                <a:cs typeface="Courier"/>
              </a:rPr>
              <a:t>tility = </a:t>
            </a:r>
            <a:r>
              <a:rPr lang="en-US" sz="2800" dirty="0" err="1" smtClean="0">
                <a:latin typeface="Courier"/>
                <a:cs typeface="Courier"/>
              </a:rPr>
              <a:t>getExpMinMax</a:t>
            </a:r>
            <a:r>
              <a:rPr lang="en-US" sz="2800" dirty="0" smtClean="0">
                <a:latin typeface="Courier"/>
                <a:cs typeface="Courier"/>
              </a:rPr>
              <a:t>(state,           </a:t>
            </a:r>
          </a:p>
          <a:p>
            <a:r>
              <a:rPr lang="en-US" sz="2800" dirty="0">
                <a:latin typeface="Courier"/>
                <a:cs typeface="Courier"/>
              </a:rPr>
              <a:t> </a:t>
            </a:r>
            <a:r>
              <a:rPr lang="en-US" sz="2800" dirty="0" smtClean="0">
                <a:latin typeface="Courier"/>
                <a:cs typeface="Courier"/>
              </a:rPr>
              <a:t>                      depth)</a:t>
            </a: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0985" y="4041121"/>
            <a:ext cx="7391399" cy="138499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chemeClr val="accent2"/>
                </a:solidFill>
                <a:latin typeface="Courier"/>
                <a:cs typeface="Courier"/>
              </a:rPr>
              <a:t>def</a:t>
            </a:r>
            <a:r>
              <a:rPr lang="en-US" sz="2800" dirty="0" smtClean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2800" dirty="0" err="1" smtClean="0">
                <a:latin typeface="Courier"/>
                <a:cs typeface="Courier"/>
              </a:rPr>
              <a:t>choseAction</a:t>
            </a:r>
            <a:r>
              <a:rPr lang="en-US" sz="2800" dirty="0" smtClean="0">
                <a:latin typeface="Courier"/>
                <a:cs typeface="Courier"/>
              </a:rPr>
              <a:t>(state, depth):</a:t>
            </a:r>
          </a:p>
          <a:p>
            <a:endParaRPr lang="en-US" sz="2800" dirty="0">
              <a:latin typeface="Courier"/>
              <a:cs typeface="Courier"/>
            </a:endParaRPr>
          </a:p>
          <a:p>
            <a:r>
              <a:rPr lang="en-US" sz="2800" dirty="0" smtClean="0">
                <a:latin typeface="Courier"/>
                <a:cs typeface="Courier"/>
              </a:rPr>
              <a:t>    </a:t>
            </a:r>
            <a:r>
              <a:rPr lang="en-US" sz="2800" dirty="0" smtClean="0">
                <a:solidFill>
                  <a:srgbClr val="008000"/>
                </a:solidFill>
                <a:latin typeface="Courier"/>
                <a:cs typeface="Courier"/>
              </a:rPr>
              <a:t># your code here</a:t>
            </a:r>
            <a:endParaRPr lang="en-US" sz="28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67677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979055" y="345775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Write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getExpMinMax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(state)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0985" y="1388078"/>
            <a:ext cx="7391399" cy="2677656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latin typeface="Courier"/>
                <a:cs typeface="Courier"/>
              </a:rPr>
              <a:t>state.isAgentTurn</a:t>
            </a:r>
            <a:r>
              <a:rPr lang="en-US" sz="2800" dirty="0" smtClean="0">
                <a:latin typeface="Courier"/>
                <a:cs typeface="Courier"/>
              </a:rPr>
              <a:t>()</a:t>
            </a:r>
          </a:p>
          <a:p>
            <a:r>
              <a:rPr lang="en-US" sz="2800" dirty="0" err="1">
                <a:latin typeface="Courier"/>
                <a:cs typeface="Courier"/>
              </a:rPr>
              <a:t>s</a:t>
            </a:r>
            <a:r>
              <a:rPr lang="en-US" sz="2800" dirty="0" err="1" smtClean="0">
                <a:latin typeface="Courier"/>
                <a:cs typeface="Courier"/>
              </a:rPr>
              <a:t>tate.isOpponentTurn</a:t>
            </a:r>
            <a:r>
              <a:rPr lang="en-US" sz="2800" dirty="0" smtClean="0">
                <a:latin typeface="Courier"/>
                <a:cs typeface="Courier"/>
              </a:rPr>
              <a:t>()</a:t>
            </a:r>
          </a:p>
          <a:p>
            <a:r>
              <a:rPr lang="en-US" sz="2800" dirty="0" err="1">
                <a:latin typeface="Courier"/>
                <a:cs typeface="Courier"/>
              </a:rPr>
              <a:t>s</a:t>
            </a:r>
            <a:r>
              <a:rPr lang="en-US" sz="2800" dirty="0" err="1" smtClean="0">
                <a:latin typeface="Courier"/>
                <a:cs typeface="Courier"/>
              </a:rPr>
              <a:t>tate.isChanceTurn</a:t>
            </a:r>
            <a:r>
              <a:rPr lang="en-US" sz="2800" dirty="0" smtClean="0">
                <a:latin typeface="Courier"/>
                <a:cs typeface="Courier"/>
              </a:rPr>
              <a:t>()</a:t>
            </a:r>
          </a:p>
          <a:p>
            <a:r>
              <a:rPr lang="en-US" sz="2800" dirty="0" smtClean="0">
                <a:latin typeface="Courier"/>
                <a:cs typeface="Courier"/>
              </a:rPr>
              <a:t>h = heuristic(state)</a:t>
            </a:r>
          </a:p>
          <a:p>
            <a:r>
              <a:rPr lang="en-US" sz="2800" dirty="0" err="1" smtClean="0">
                <a:latin typeface="Courier"/>
                <a:cs typeface="Courier"/>
              </a:rPr>
              <a:t>state.getP</a:t>
            </a:r>
            <a:r>
              <a:rPr lang="en-US" sz="2800" dirty="0" smtClean="0">
                <a:latin typeface="Courier"/>
                <a:cs typeface="Courier"/>
              </a:rPr>
              <a:t>() </a:t>
            </a:r>
            <a:r>
              <a:rPr lang="en-US" sz="2800" dirty="0" smtClean="0">
                <a:solidFill>
                  <a:srgbClr val="008000"/>
                </a:solidFill>
                <a:latin typeface="Courier"/>
                <a:cs typeface="Courier"/>
              </a:rPr>
              <a:t>#if parent is chance</a:t>
            </a:r>
          </a:p>
          <a:p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0985" y="3913369"/>
            <a:ext cx="7391399" cy="138499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chemeClr val="accent2"/>
                </a:solidFill>
                <a:latin typeface="Courier"/>
                <a:cs typeface="Courier"/>
              </a:rPr>
              <a:t>def</a:t>
            </a:r>
            <a:r>
              <a:rPr lang="en-US" sz="2800" dirty="0" smtClean="0">
                <a:solidFill>
                  <a:schemeClr val="accent2"/>
                </a:solidFill>
                <a:latin typeface="Courier"/>
                <a:cs typeface="Courier"/>
              </a:rPr>
              <a:t> </a:t>
            </a:r>
            <a:r>
              <a:rPr lang="en-US" sz="2800" dirty="0" err="1" smtClean="0">
                <a:latin typeface="Courier"/>
                <a:cs typeface="Courier"/>
              </a:rPr>
              <a:t>getExpMinMax</a:t>
            </a:r>
            <a:r>
              <a:rPr lang="en-US" sz="2800" dirty="0" smtClean="0">
                <a:latin typeface="Courier"/>
                <a:cs typeface="Courier"/>
              </a:rPr>
              <a:t>(state, depth):</a:t>
            </a:r>
          </a:p>
          <a:p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 </a:t>
            </a:r>
            <a:r>
              <a:rPr lang="en-US" sz="2800" dirty="0" smtClean="0">
                <a:latin typeface="Courier"/>
                <a:cs typeface="Courier"/>
              </a:rPr>
              <a:t>   </a:t>
            </a:r>
            <a:r>
              <a:rPr lang="en-US" sz="2800" dirty="0" smtClean="0">
                <a:solidFill>
                  <a:srgbClr val="008000"/>
                </a:solidFill>
                <a:latin typeface="Courier"/>
                <a:cs typeface="Courier"/>
              </a:rPr>
              <a:t># your code here</a:t>
            </a:r>
            <a:endParaRPr lang="en-US" sz="28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613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  <a:ln w="152400" cmpd="sng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Adversary and MDP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715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  <a:ln w="152400" cmpd="sng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Adversary and MDP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485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96846" y="0"/>
            <a:ext cx="972273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0729" y="578312"/>
            <a:ext cx="10049648" cy="56529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31800" y="6360367"/>
            <a:ext cx="811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=l-gQLqv9f4o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84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  <a:ln w="152400" cmpd="sng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Adversary and MDP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366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  <a:ln w="152400">
            <a:solidFill>
              <a:srgbClr val="8064A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Bayesian Networks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919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Things you should be able to do.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9055" y="1309750"/>
            <a:ext cx="661240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Chose a good model. </a:t>
            </a:r>
            <a:r>
              <a:rPr lang="en-US" sz="2800" dirty="0"/>
              <a:t>W</a:t>
            </a:r>
            <a:r>
              <a:rPr lang="en-US" sz="2800" dirty="0" smtClean="0"/>
              <a:t>hy not build one? Makes the rest of the problem really hard to grade </a:t>
            </a:r>
            <a:r>
              <a:rPr lang="en-US" sz="2800" dirty="0" smtClean="0">
                <a:sym typeface="Wingdings"/>
              </a:rPr>
              <a:t></a:t>
            </a:r>
            <a:r>
              <a:rPr lang="en-US" sz="2800" dirty="0" smtClean="0"/>
              <a:t>. </a:t>
            </a:r>
            <a:endParaRPr lang="en-US" sz="2800" dirty="0"/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Exact inference a query variable given evidence.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Decide if two sets of variables are conditionally independent given a third.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Learn parameters if all variables are observed.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8766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350487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3a. Grit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2710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816526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Time = low. Find P(grade = high)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1509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51833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Time = low. Find P(grade = high)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363968" y="84789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Express in terms of CPTs (3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84173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613989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T given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415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665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444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38" y="1796197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38" y="1796197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Multiply 24"/>
          <p:cNvSpPr/>
          <p:nvPr/>
        </p:nvSpPr>
        <p:spPr>
          <a:xfrm>
            <a:off x="3992972" y="446497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5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38" y="1796197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Multiply 24"/>
          <p:cNvSpPr/>
          <p:nvPr/>
        </p:nvSpPr>
        <p:spPr>
          <a:xfrm>
            <a:off x="3992972" y="446497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6499773" y="2097527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2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38" y="1796197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Multiply 24"/>
          <p:cNvSpPr/>
          <p:nvPr/>
        </p:nvSpPr>
        <p:spPr>
          <a:xfrm>
            <a:off x="3992972" y="446497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6499773" y="2097527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663" y="4675401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613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1001" y="514473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6" name="Oval 5"/>
          <p:cNvSpPr/>
          <p:nvPr/>
        </p:nvSpPr>
        <p:spPr>
          <a:xfrm>
            <a:off x="3426240" y="3466317"/>
            <a:ext cx="1000926" cy="1000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700538" y="3466317"/>
            <a:ext cx="1000926" cy="100092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2094801" y="3647079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9" name="Oval 8"/>
          <p:cNvSpPr/>
          <p:nvPr/>
        </p:nvSpPr>
        <p:spPr>
          <a:xfrm>
            <a:off x="3021987" y="514473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391007" y="4527798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062132" y="4753056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633582" y="4536354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958108" y="4648005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81478" y="2293965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5" name="Oval 14"/>
          <p:cNvSpPr/>
          <p:nvPr/>
        </p:nvSpPr>
        <p:spPr>
          <a:xfrm>
            <a:off x="5206717" y="615552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6" name="Oval 15"/>
          <p:cNvSpPr/>
          <p:nvPr/>
        </p:nvSpPr>
        <p:spPr>
          <a:xfrm>
            <a:off x="2481015" y="615552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7" name="Oval 16"/>
          <p:cNvSpPr/>
          <p:nvPr/>
        </p:nvSpPr>
        <p:spPr>
          <a:xfrm>
            <a:off x="3875278" y="796314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4802464" y="2293965"/>
            <a:ext cx="1000926" cy="1000926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71484" y="1677033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842609" y="1902291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414059" y="1685589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38585" y="1797240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460682" y="548922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4" name="Oval 23"/>
          <p:cNvSpPr/>
          <p:nvPr/>
        </p:nvSpPr>
        <p:spPr>
          <a:xfrm>
            <a:off x="7685921" y="3810807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5" name="Oval 24"/>
          <p:cNvSpPr/>
          <p:nvPr/>
        </p:nvSpPr>
        <p:spPr>
          <a:xfrm>
            <a:off x="4960219" y="3810807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6" name="Oval 25"/>
          <p:cNvSpPr/>
          <p:nvPr/>
        </p:nvSpPr>
        <p:spPr>
          <a:xfrm>
            <a:off x="6354482" y="3991569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27" name="Oval 26"/>
          <p:cNvSpPr/>
          <p:nvPr/>
        </p:nvSpPr>
        <p:spPr>
          <a:xfrm>
            <a:off x="7281668" y="5489220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650688" y="4872288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6321813" y="5097546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7893263" y="4880844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217789" y="4992495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635586" y="3252099"/>
            <a:ext cx="965817" cy="7394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2804383" y="3252099"/>
            <a:ext cx="228734" cy="3949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321342" y="3160083"/>
            <a:ext cx="494925" cy="332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405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1001" y="514473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6" name="Oval 5"/>
          <p:cNvSpPr/>
          <p:nvPr/>
        </p:nvSpPr>
        <p:spPr>
          <a:xfrm>
            <a:off x="3426240" y="3466317"/>
            <a:ext cx="1000926" cy="1000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700538" y="3466317"/>
            <a:ext cx="1000926" cy="100092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2094801" y="3647079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9" name="Oval 8"/>
          <p:cNvSpPr/>
          <p:nvPr/>
        </p:nvSpPr>
        <p:spPr>
          <a:xfrm>
            <a:off x="3021987" y="514473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391007" y="4527798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062132" y="4753056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633582" y="4536354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958108" y="4648005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81478" y="2293965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5" name="Oval 14"/>
          <p:cNvSpPr/>
          <p:nvPr/>
        </p:nvSpPr>
        <p:spPr>
          <a:xfrm>
            <a:off x="5206717" y="615552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6" name="Oval 15"/>
          <p:cNvSpPr/>
          <p:nvPr/>
        </p:nvSpPr>
        <p:spPr>
          <a:xfrm>
            <a:off x="2481015" y="615552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17" name="Oval 16"/>
          <p:cNvSpPr/>
          <p:nvPr/>
        </p:nvSpPr>
        <p:spPr>
          <a:xfrm>
            <a:off x="3875278" y="796314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4802464" y="2293965"/>
            <a:ext cx="1000926" cy="1000926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71484" y="1677033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842609" y="1902291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414059" y="1685589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38585" y="1797240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460682" y="5489220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4" name="Oval 23"/>
          <p:cNvSpPr/>
          <p:nvPr/>
        </p:nvSpPr>
        <p:spPr>
          <a:xfrm>
            <a:off x="7685921" y="3810807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5" name="Oval 24"/>
          <p:cNvSpPr/>
          <p:nvPr/>
        </p:nvSpPr>
        <p:spPr>
          <a:xfrm>
            <a:off x="4960219" y="3810807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sp>
        <p:nvSpPr>
          <p:cNvPr id="26" name="Oval 25"/>
          <p:cNvSpPr/>
          <p:nvPr/>
        </p:nvSpPr>
        <p:spPr>
          <a:xfrm>
            <a:off x="6354482" y="3991569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000" baseline="-25000" dirty="0"/>
          </a:p>
        </p:txBody>
      </p:sp>
      <p:sp>
        <p:nvSpPr>
          <p:cNvPr id="27" name="Oval 26"/>
          <p:cNvSpPr/>
          <p:nvPr/>
        </p:nvSpPr>
        <p:spPr>
          <a:xfrm>
            <a:off x="7281668" y="5489220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200" baseline="-25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650688" y="4872288"/>
            <a:ext cx="117347" cy="4772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6321813" y="5097546"/>
            <a:ext cx="279590" cy="3420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7893263" y="4880844"/>
            <a:ext cx="162266" cy="5587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217789" y="4992495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635586" y="3252099"/>
            <a:ext cx="965817" cy="7394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2804383" y="3252099"/>
            <a:ext cx="228734" cy="3949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321342" y="3160083"/>
            <a:ext cx="494925" cy="332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1069938" y="1587577"/>
            <a:ext cx="6906672" cy="4431984"/>
          </a:xfrm>
          <a:custGeom>
            <a:avLst/>
            <a:gdLst>
              <a:gd name="connsiteX0" fmla="*/ 6906672 w 6906672"/>
              <a:gd name="connsiteY0" fmla="*/ 4431984 h 4431984"/>
              <a:gd name="connsiteX1" fmla="*/ 6774390 w 6906672"/>
              <a:gd name="connsiteY1" fmla="*/ 4246767 h 4431984"/>
              <a:gd name="connsiteX2" fmla="*/ 6655337 w 6906672"/>
              <a:gd name="connsiteY2" fmla="*/ 4074779 h 4431984"/>
              <a:gd name="connsiteX3" fmla="*/ 6602424 w 6906672"/>
              <a:gd name="connsiteY3" fmla="*/ 3995401 h 4431984"/>
              <a:gd name="connsiteX4" fmla="*/ 6536283 w 6906672"/>
              <a:gd name="connsiteY4" fmla="*/ 3916022 h 4431984"/>
              <a:gd name="connsiteX5" fmla="*/ 6456913 w 6906672"/>
              <a:gd name="connsiteY5" fmla="*/ 3836643 h 4431984"/>
              <a:gd name="connsiteX6" fmla="*/ 6417229 w 6906672"/>
              <a:gd name="connsiteY6" fmla="*/ 3770494 h 4431984"/>
              <a:gd name="connsiteX7" fmla="*/ 6324631 w 6906672"/>
              <a:gd name="connsiteY7" fmla="*/ 3624966 h 4431984"/>
              <a:gd name="connsiteX8" fmla="*/ 6245262 w 6906672"/>
              <a:gd name="connsiteY8" fmla="*/ 3492668 h 4431984"/>
              <a:gd name="connsiteX9" fmla="*/ 6205577 w 6906672"/>
              <a:gd name="connsiteY9" fmla="*/ 3439749 h 4431984"/>
              <a:gd name="connsiteX10" fmla="*/ 6165893 w 6906672"/>
              <a:gd name="connsiteY10" fmla="*/ 3360370 h 4431984"/>
              <a:gd name="connsiteX11" fmla="*/ 6126208 w 6906672"/>
              <a:gd name="connsiteY11" fmla="*/ 3307451 h 4431984"/>
              <a:gd name="connsiteX12" fmla="*/ 6099752 w 6906672"/>
              <a:gd name="connsiteY12" fmla="*/ 3254532 h 4431984"/>
              <a:gd name="connsiteX13" fmla="*/ 6007154 w 6906672"/>
              <a:gd name="connsiteY13" fmla="*/ 3135463 h 4431984"/>
              <a:gd name="connsiteX14" fmla="*/ 5967470 w 6906672"/>
              <a:gd name="connsiteY14" fmla="*/ 3069314 h 4431984"/>
              <a:gd name="connsiteX15" fmla="*/ 5941013 w 6906672"/>
              <a:gd name="connsiteY15" fmla="*/ 3016395 h 4431984"/>
              <a:gd name="connsiteX16" fmla="*/ 5874872 w 6906672"/>
              <a:gd name="connsiteY16" fmla="*/ 2950246 h 4431984"/>
              <a:gd name="connsiteX17" fmla="*/ 5835187 w 6906672"/>
              <a:gd name="connsiteY17" fmla="*/ 2910557 h 4431984"/>
              <a:gd name="connsiteX18" fmla="*/ 5755818 w 6906672"/>
              <a:gd name="connsiteY18" fmla="*/ 2884097 h 4431984"/>
              <a:gd name="connsiteX19" fmla="*/ 5716134 w 6906672"/>
              <a:gd name="connsiteY19" fmla="*/ 2857637 h 4431984"/>
              <a:gd name="connsiteX20" fmla="*/ 5583852 w 6906672"/>
              <a:gd name="connsiteY20" fmla="*/ 2791488 h 4431984"/>
              <a:gd name="connsiteX21" fmla="*/ 5478026 w 6906672"/>
              <a:gd name="connsiteY21" fmla="*/ 2712110 h 4431984"/>
              <a:gd name="connsiteX22" fmla="*/ 5372200 w 6906672"/>
              <a:gd name="connsiteY22" fmla="*/ 2632731 h 4431984"/>
              <a:gd name="connsiteX23" fmla="*/ 5306059 w 6906672"/>
              <a:gd name="connsiteY23" fmla="*/ 2593041 h 4431984"/>
              <a:gd name="connsiteX24" fmla="*/ 5266374 w 6906672"/>
              <a:gd name="connsiteY24" fmla="*/ 2566582 h 4431984"/>
              <a:gd name="connsiteX25" fmla="*/ 5173777 w 6906672"/>
              <a:gd name="connsiteY25" fmla="*/ 2447513 h 4431984"/>
              <a:gd name="connsiteX26" fmla="*/ 5134092 w 6906672"/>
              <a:gd name="connsiteY26" fmla="*/ 2394594 h 4431984"/>
              <a:gd name="connsiteX27" fmla="*/ 5094408 w 6906672"/>
              <a:gd name="connsiteY27" fmla="*/ 2354905 h 4431984"/>
              <a:gd name="connsiteX28" fmla="*/ 5001810 w 6906672"/>
              <a:gd name="connsiteY28" fmla="*/ 2262296 h 4431984"/>
              <a:gd name="connsiteX29" fmla="*/ 4975354 w 6906672"/>
              <a:gd name="connsiteY29" fmla="*/ 2196147 h 4431984"/>
              <a:gd name="connsiteX30" fmla="*/ 4882756 w 6906672"/>
              <a:gd name="connsiteY30" fmla="*/ 2116768 h 4431984"/>
              <a:gd name="connsiteX31" fmla="*/ 4829844 w 6906672"/>
              <a:gd name="connsiteY31" fmla="*/ 2063849 h 4431984"/>
              <a:gd name="connsiteX32" fmla="*/ 4724018 w 6906672"/>
              <a:gd name="connsiteY32" fmla="*/ 1931551 h 4431984"/>
              <a:gd name="connsiteX33" fmla="*/ 4657877 w 6906672"/>
              <a:gd name="connsiteY33" fmla="*/ 1852172 h 4431984"/>
              <a:gd name="connsiteX34" fmla="*/ 4631420 w 6906672"/>
              <a:gd name="connsiteY34" fmla="*/ 1812483 h 4431984"/>
              <a:gd name="connsiteX35" fmla="*/ 4578508 w 6906672"/>
              <a:gd name="connsiteY35" fmla="*/ 1746334 h 4431984"/>
              <a:gd name="connsiteX36" fmla="*/ 4552051 w 6906672"/>
              <a:gd name="connsiteY36" fmla="*/ 1706644 h 4431984"/>
              <a:gd name="connsiteX37" fmla="*/ 4499138 w 6906672"/>
              <a:gd name="connsiteY37" fmla="*/ 1653725 h 4431984"/>
              <a:gd name="connsiteX38" fmla="*/ 4459454 w 6906672"/>
              <a:gd name="connsiteY38" fmla="*/ 1574346 h 4431984"/>
              <a:gd name="connsiteX39" fmla="*/ 4393313 w 6906672"/>
              <a:gd name="connsiteY39" fmla="*/ 1468508 h 4431984"/>
              <a:gd name="connsiteX40" fmla="*/ 4313943 w 6906672"/>
              <a:gd name="connsiteY40" fmla="*/ 1415589 h 4431984"/>
              <a:gd name="connsiteX41" fmla="*/ 4181661 w 6906672"/>
              <a:gd name="connsiteY41" fmla="*/ 1296520 h 4431984"/>
              <a:gd name="connsiteX42" fmla="*/ 4115520 w 6906672"/>
              <a:gd name="connsiteY42" fmla="*/ 1203912 h 4431984"/>
              <a:gd name="connsiteX43" fmla="*/ 4036151 w 6906672"/>
              <a:gd name="connsiteY43" fmla="*/ 1111303 h 4431984"/>
              <a:gd name="connsiteX44" fmla="*/ 4009695 w 6906672"/>
              <a:gd name="connsiteY44" fmla="*/ 1058384 h 4431984"/>
              <a:gd name="connsiteX45" fmla="*/ 3983238 w 6906672"/>
              <a:gd name="connsiteY45" fmla="*/ 1018695 h 4431984"/>
              <a:gd name="connsiteX46" fmla="*/ 3943554 w 6906672"/>
              <a:gd name="connsiteY46" fmla="*/ 939316 h 4431984"/>
              <a:gd name="connsiteX47" fmla="*/ 3890641 w 6906672"/>
              <a:gd name="connsiteY47" fmla="*/ 899626 h 4431984"/>
              <a:gd name="connsiteX48" fmla="*/ 3864184 w 6906672"/>
              <a:gd name="connsiteY48" fmla="*/ 846707 h 4431984"/>
              <a:gd name="connsiteX49" fmla="*/ 3811271 w 6906672"/>
              <a:gd name="connsiteY49" fmla="*/ 767328 h 4431984"/>
              <a:gd name="connsiteX50" fmla="*/ 3784815 w 6906672"/>
              <a:gd name="connsiteY50" fmla="*/ 701179 h 4431984"/>
              <a:gd name="connsiteX51" fmla="*/ 3718674 w 6906672"/>
              <a:gd name="connsiteY51" fmla="*/ 568881 h 4431984"/>
              <a:gd name="connsiteX52" fmla="*/ 3692218 w 6906672"/>
              <a:gd name="connsiteY52" fmla="*/ 515962 h 4431984"/>
              <a:gd name="connsiteX53" fmla="*/ 3652533 w 6906672"/>
              <a:gd name="connsiteY53" fmla="*/ 463043 h 4431984"/>
              <a:gd name="connsiteX54" fmla="*/ 3599620 w 6906672"/>
              <a:gd name="connsiteY54" fmla="*/ 370434 h 4431984"/>
              <a:gd name="connsiteX55" fmla="*/ 3559935 w 6906672"/>
              <a:gd name="connsiteY55" fmla="*/ 317515 h 4431984"/>
              <a:gd name="connsiteX56" fmla="*/ 3507023 w 6906672"/>
              <a:gd name="connsiteY56" fmla="*/ 238136 h 4431984"/>
              <a:gd name="connsiteX57" fmla="*/ 3467338 w 6906672"/>
              <a:gd name="connsiteY57" fmla="*/ 185217 h 4431984"/>
              <a:gd name="connsiteX58" fmla="*/ 3440882 w 6906672"/>
              <a:gd name="connsiteY58" fmla="*/ 132298 h 4431984"/>
              <a:gd name="connsiteX59" fmla="*/ 3335056 w 6906672"/>
              <a:gd name="connsiteY59" fmla="*/ 39689 h 4431984"/>
              <a:gd name="connsiteX60" fmla="*/ 3295371 w 6906672"/>
              <a:gd name="connsiteY60" fmla="*/ 0 h 4431984"/>
              <a:gd name="connsiteX61" fmla="*/ 3163089 w 6906672"/>
              <a:gd name="connsiteY61" fmla="*/ 52919 h 4431984"/>
              <a:gd name="connsiteX62" fmla="*/ 3136633 w 6906672"/>
              <a:gd name="connsiteY62" fmla="*/ 92608 h 4431984"/>
              <a:gd name="connsiteX63" fmla="*/ 3096948 w 6906672"/>
              <a:gd name="connsiteY63" fmla="*/ 145527 h 4431984"/>
              <a:gd name="connsiteX64" fmla="*/ 3083720 w 6906672"/>
              <a:gd name="connsiteY64" fmla="*/ 185217 h 4431984"/>
              <a:gd name="connsiteX65" fmla="*/ 3044035 w 6906672"/>
              <a:gd name="connsiteY65" fmla="*/ 224906 h 4431984"/>
              <a:gd name="connsiteX66" fmla="*/ 3004351 w 6906672"/>
              <a:gd name="connsiteY66" fmla="*/ 277825 h 4431984"/>
              <a:gd name="connsiteX67" fmla="*/ 2977894 w 6906672"/>
              <a:gd name="connsiteY67" fmla="*/ 317515 h 4431984"/>
              <a:gd name="connsiteX68" fmla="*/ 2951438 w 6906672"/>
              <a:gd name="connsiteY68" fmla="*/ 370434 h 4431984"/>
              <a:gd name="connsiteX69" fmla="*/ 2924981 w 6906672"/>
              <a:gd name="connsiteY69" fmla="*/ 396894 h 4431984"/>
              <a:gd name="connsiteX70" fmla="*/ 2898525 w 6906672"/>
              <a:gd name="connsiteY70" fmla="*/ 489502 h 4431984"/>
              <a:gd name="connsiteX71" fmla="*/ 2858840 w 6906672"/>
              <a:gd name="connsiteY71" fmla="*/ 555651 h 4431984"/>
              <a:gd name="connsiteX72" fmla="*/ 2845612 w 6906672"/>
              <a:gd name="connsiteY72" fmla="*/ 595341 h 4431984"/>
              <a:gd name="connsiteX73" fmla="*/ 2766243 w 6906672"/>
              <a:gd name="connsiteY73" fmla="*/ 687949 h 4431984"/>
              <a:gd name="connsiteX74" fmla="*/ 2713330 w 6906672"/>
              <a:gd name="connsiteY74" fmla="*/ 807018 h 4431984"/>
              <a:gd name="connsiteX75" fmla="*/ 2700102 w 6906672"/>
              <a:gd name="connsiteY75" fmla="*/ 873167 h 4431984"/>
              <a:gd name="connsiteX76" fmla="*/ 2633961 w 6906672"/>
              <a:gd name="connsiteY76" fmla="*/ 1031924 h 4431984"/>
              <a:gd name="connsiteX77" fmla="*/ 2607504 w 6906672"/>
              <a:gd name="connsiteY77" fmla="*/ 1150993 h 4431984"/>
              <a:gd name="connsiteX78" fmla="*/ 2567820 w 6906672"/>
              <a:gd name="connsiteY78" fmla="*/ 1296520 h 4431984"/>
              <a:gd name="connsiteX79" fmla="*/ 2514907 w 6906672"/>
              <a:gd name="connsiteY79" fmla="*/ 1336210 h 4431984"/>
              <a:gd name="connsiteX80" fmla="*/ 2475222 w 6906672"/>
              <a:gd name="connsiteY80" fmla="*/ 1375899 h 4431984"/>
              <a:gd name="connsiteX81" fmla="*/ 2356168 w 6906672"/>
              <a:gd name="connsiteY81" fmla="*/ 1508197 h 4431984"/>
              <a:gd name="connsiteX82" fmla="*/ 2237114 w 6906672"/>
              <a:gd name="connsiteY82" fmla="*/ 1614036 h 4431984"/>
              <a:gd name="connsiteX83" fmla="*/ 2197430 w 6906672"/>
              <a:gd name="connsiteY83" fmla="*/ 1666955 h 4431984"/>
              <a:gd name="connsiteX84" fmla="*/ 2118061 w 6906672"/>
              <a:gd name="connsiteY84" fmla="*/ 1746334 h 4431984"/>
              <a:gd name="connsiteX85" fmla="*/ 1985778 w 6906672"/>
              <a:gd name="connsiteY85" fmla="*/ 1918321 h 4431984"/>
              <a:gd name="connsiteX86" fmla="*/ 1946094 w 6906672"/>
              <a:gd name="connsiteY86" fmla="*/ 1971240 h 4431984"/>
              <a:gd name="connsiteX87" fmla="*/ 1879953 w 6906672"/>
              <a:gd name="connsiteY87" fmla="*/ 2050619 h 4431984"/>
              <a:gd name="connsiteX88" fmla="*/ 1827040 w 6906672"/>
              <a:gd name="connsiteY88" fmla="*/ 2143228 h 4431984"/>
              <a:gd name="connsiteX89" fmla="*/ 1760899 w 6906672"/>
              <a:gd name="connsiteY89" fmla="*/ 2275526 h 4431984"/>
              <a:gd name="connsiteX90" fmla="*/ 1734442 w 6906672"/>
              <a:gd name="connsiteY90" fmla="*/ 2368135 h 4431984"/>
              <a:gd name="connsiteX91" fmla="*/ 1721214 w 6906672"/>
              <a:gd name="connsiteY91" fmla="*/ 2447513 h 4431984"/>
              <a:gd name="connsiteX92" fmla="*/ 1615389 w 6906672"/>
              <a:gd name="connsiteY92" fmla="*/ 2659190 h 4431984"/>
              <a:gd name="connsiteX93" fmla="*/ 1562476 w 6906672"/>
              <a:gd name="connsiteY93" fmla="*/ 2778259 h 4431984"/>
              <a:gd name="connsiteX94" fmla="*/ 1509563 w 6906672"/>
              <a:gd name="connsiteY94" fmla="*/ 2831178 h 4431984"/>
              <a:gd name="connsiteX95" fmla="*/ 1469878 w 6906672"/>
              <a:gd name="connsiteY95" fmla="*/ 2884097 h 4431984"/>
              <a:gd name="connsiteX96" fmla="*/ 1430194 w 6906672"/>
              <a:gd name="connsiteY96" fmla="*/ 2923786 h 4431984"/>
              <a:gd name="connsiteX97" fmla="*/ 1403737 w 6906672"/>
              <a:gd name="connsiteY97" fmla="*/ 2963476 h 4431984"/>
              <a:gd name="connsiteX98" fmla="*/ 1350824 w 6906672"/>
              <a:gd name="connsiteY98" fmla="*/ 3016395 h 4431984"/>
              <a:gd name="connsiteX99" fmla="*/ 1324368 w 6906672"/>
              <a:gd name="connsiteY99" fmla="*/ 3056084 h 4431984"/>
              <a:gd name="connsiteX100" fmla="*/ 1284683 w 6906672"/>
              <a:gd name="connsiteY100" fmla="*/ 3109004 h 4431984"/>
              <a:gd name="connsiteX101" fmla="*/ 1258227 w 6906672"/>
              <a:gd name="connsiteY101" fmla="*/ 3148693 h 4431984"/>
              <a:gd name="connsiteX102" fmla="*/ 1165629 w 6906672"/>
              <a:gd name="connsiteY102" fmla="*/ 3267761 h 4431984"/>
              <a:gd name="connsiteX103" fmla="*/ 1139173 w 6906672"/>
              <a:gd name="connsiteY103" fmla="*/ 3307451 h 4431984"/>
              <a:gd name="connsiteX104" fmla="*/ 1099488 w 6906672"/>
              <a:gd name="connsiteY104" fmla="*/ 3386830 h 4431984"/>
              <a:gd name="connsiteX105" fmla="*/ 1086260 w 6906672"/>
              <a:gd name="connsiteY105" fmla="*/ 3426519 h 4431984"/>
              <a:gd name="connsiteX106" fmla="*/ 1033347 w 6906672"/>
              <a:gd name="connsiteY106" fmla="*/ 3505898 h 4431984"/>
              <a:gd name="connsiteX107" fmla="*/ 1020119 w 6906672"/>
              <a:gd name="connsiteY107" fmla="*/ 3585277 h 4431984"/>
              <a:gd name="connsiteX108" fmla="*/ 980435 w 6906672"/>
              <a:gd name="connsiteY108" fmla="*/ 3651426 h 4431984"/>
              <a:gd name="connsiteX109" fmla="*/ 953978 w 6906672"/>
              <a:gd name="connsiteY109" fmla="*/ 3717575 h 4431984"/>
              <a:gd name="connsiteX110" fmla="*/ 914293 w 6906672"/>
              <a:gd name="connsiteY110" fmla="*/ 3783724 h 4431984"/>
              <a:gd name="connsiteX111" fmla="*/ 861381 w 6906672"/>
              <a:gd name="connsiteY111" fmla="*/ 3916022 h 4431984"/>
              <a:gd name="connsiteX112" fmla="*/ 834924 w 6906672"/>
              <a:gd name="connsiteY112" fmla="*/ 3968941 h 4431984"/>
              <a:gd name="connsiteX113" fmla="*/ 729099 w 6906672"/>
              <a:gd name="connsiteY113" fmla="*/ 4088009 h 4431984"/>
              <a:gd name="connsiteX114" fmla="*/ 636501 w 6906672"/>
              <a:gd name="connsiteY114" fmla="*/ 4140928 h 4431984"/>
              <a:gd name="connsiteX115" fmla="*/ 596816 w 6906672"/>
              <a:gd name="connsiteY115" fmla="*/ 4167388 h 4431984"/>
              <a:gd name="connsiteX116" fmla="*/ 543904 w 6906672"/>
              <a:gd name="connsiteY116" fmla="*/ 4207077 h 4431984"/>
              <a:gd name="connsiteX117" fmla="*/ 490991 w 6906672"/>
              <a:gd name="connsiteY117" fmla="*/ 4220307 h 4431984"/>
              <a:gd name="connsiteX118" fmla="*/ 438078 w 6906672"/>
              <a:gd name="connsiteY118" fmla="*/ 4246767 h 4431984"/>
              <a:gd name="connsiteX119" fmla="*/ 358709 w 6906672"/>
              <a:gd name="connsiteY119" fmla="*/ 4273226 h 4431984"/>
              <a:gd name="connsiteX120" fmla="*/ 186742 w 6906672"/>
              <a:gd name="connsiteY120" fmla="*/ 4246767 h 4431984"/>
              <a:gd name="connsiteX121" fmla="*/ 120601 w 6906672"/>
              <a:gd name="connsiteY121" fmla="*/ 4127699 h 4431984"/>
              <a:gd name="connsiteX122" fmla="*/ 107373 w 6906672"/>
              <a:gd name="connsiteY122" fmla="*/ 4048320 h 4431984"/>
              <a:gd name="connsiteX123" fmla="*/ 80916 w 6906672"/>
              <a:gd name="connsiteY123" fmla="*/ 3916022 h 4431984"/>
              <a:gd name="connsiteX124" fmla="*/ 67688 w 6906672"/>
              <a:gd name="connsiteY124" fmla="*/ 3796954 h 4431984"/>
              <a:gd name="connsiteX125" fmla="*/ 54460 w 6906672"/>
              <a:gd name="connsiteY125" fmla="*/ 3691115 h 4431984"/>
              <a:gd name="connsiteX126" fmla="*/ 28003 w 6906672"/>
              <a:gd name="connsiteY126" fmla="*/ 3333910 h 4431984"/>
              <a:gd name="connsiteX127" fmla="*/ 14775 w 6906672"/>
              <a:gd name="connsiteY127" fmla="*/ 3029625 h 4431984"/>
              <a:gd name="connsiteX128" fmla="*/ 1547 w 6906672"/>
              <a:gd name="connsiteY128" fmla="*/ 2870867 h 4431984"/>
              <a:gd name="connsiteX129" fmla="*/ 1547 w 6906672"/>
              <a:gd name="connsiteY129" fmla="*/ 2275526 h 4431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906672" h="4431984">
                <a:moveTo>
                  <a:pt x="6906672" y="4431984"/>
                </a:moveTo>
                <a:cubicBezTo>
                  <a:pt x="6795914" y="4210438"/>
                  <a:pt x="6920652" y="4432055"/>
                  <a:pt x="6774390" y="4246767"/>
                </a:cubicBezTo>
                <a:cubicBezTo>
                  <a:pt x="6731189" y="4192039"/>
                  <a:pt x="6694706" y="4132325"/>
                  <a:pt x="6655337" y="4074779"/>
                </a:cubicBezTo>
                <a:cubicBezTo>
                  <a:pt x="6637382" y="4048534"/>
                  <a:pt x="6622780" y="4019831"/>
                  <a:pt x="6602424" y="3995401"/>
                </a:cubicBezTo>
                <a:cubicBezTo>
                  <a:pt x="6580377" y="3968941"/>
                  <a:pt x="6559554" y="3941412"/>
                  <a:pt x="6536283" y="3916022"/>
                </a:cubicBezTo>
                <a:cubicBezTo>
                  <a:pt x="6511001" y="3888438"/>
                  <a:pt x="6480605" y="3865604"/>
                  <a:pt x="6456913" y="3836643"/>
                </a:cubicBezTo>
                <a:cubicBezTo>
                  <a:pt x="6440632" y="3816741"/>
                  <a:pt x="6431973" y="3791560"/>
                  <a:pt x="6417229" y="3770494"/>
                </a:cubicBezTo>
                <a:cubicBezTo>
                  <a:pt x="6277554" y="3570934"/>
                  <a:pt x="6448481" y="3845170"/>
                  <a:pt x="6324631" y="3624966"/>
                </a:cubicBezTo>
                <a:cubicBezTo>
                  <a:pt x="6299421" y="3580143"/>
                  <a:pt x="6276116" y="3533811"/>
                  <a:pt x="6245262" y="3492668"/>
                </a:cubicBezTo>
                <a:cubicBezTo>
                  <a:pt x="6232034" y="3475028"/>
                  <a:pt x="6216920" y="3458656"/>
                  <a:pt x="6205577" y="3439749"/>
                </a:cubicBezTo>
                <a:cubicBezTo>
                  <a:pt x="6190359" y="3414382"/>
                  <a:pt x="6181111" y="3385737"/>
                  <a:pt x="6165893" y="3360370"/>
                </a:cubicBezTo>
                <a:cubicBezTo>
                  <a:pt x="6154550" y="3341463"/>
                  <a:pt x="6137893" y="3326149"/>
                  <a:pt x="6126208" y="3307451"/>
                </a:cubicBezTo>
                <a:cubicBezTo>
                  <a:pt x="6115757" y="3290727"/>
                  <a:pt x="6110977" y="3270747"/>
                  <a:pt x="6099752" y="3254532"/>
                </a:cubicBezTo>
                <a:cubicBezTo>
                  <a:pt x="6071135" y="3213191"/>
                  <a:pt x="6033020" y="3178578"/>
                  <a:pt x="6007154" y="3135463"/>
                </a:cubicBezTo>
                <a:cubicBezTo>
                  <a:pt x="5993926" y="3113413"/>
                  <a:pt x="5979956" y="3091792"/>
                  <a:pt x="5967470" y="3069314"/>
                </a:cubicBezTo>
                <a:cubicBezTo>
                  <a:pt x="5957893" y="3052074"/>
                  <a:pt x="5953120" y="3031963"/>
                  <a:pt x="5941013" y="3016395"/>
                </a:cubicBezTo>
                <a:cubicBezTo>
                  <a:pt x="5921871" y="2991781"/>
                  <a:pt x="5896919" y="2972296"/>
                  <a:pt x="5874872" y="2950246"/>
                </a:cubicBezTo>
                <a:cubicBezTo>
                  <a:pt x="5861644" y="2937016"/>
                  <a:pt x="5852935" y="2916474"/>
                  <a:pt x="5835187" y="2910557"/>
                </a:cubicBezTo>
                <a:lnTo>
                  <a:pt x="5755818" y="2884097"/>
                </a:lnTo>
                <a:cubicBezTo>
                  <a:pt x="5742590" y="2875277"/>
                  <a:pt x="5730132" y="2865175"/>
                  <a:pt x="5716134" y="2857637"/>
                </a:cubicBezTo>
                <a:cubicBezTo>
                  <a:pt x="5672728" y="2834262"/>
                  <a:pt x="5618710" y="2826350"/>
                  <a:pt x="5583852" y="2791488"/>
                </a:cubicBezTo>
                <a:cubicBezTo>
                  <a:pt x="5508046" y="2715674"/>
                  <a:pt x="5584866" y="2786085"/>
                  <a:pt x="5478026" y="2712110"/>
                </a:cubicBezTo>
                <a:cubicBezTo>
                  <a:pt x="5441772" y="2687008"/>
                  <a:pt x="5410011" y="2655421"/>
                  <a:pt x="5372200" y="2632731"/>
                </a:cubicBezTo>
                <a:cubicBezTo>
                  <a:pt x="5350153" y="2619501"/>
                  <a:pt x="5327862" y="2606669"/>
                  <a:pt x="5306059" y="2593041"/>
                </a:cubicBezTo>
                <a:cubicBezTo>
                  <a:pt x="5292577" y="2584614"/>
                  <a:pt x="5277068" y="2578347"/>
                  <a:pt x="5266374" y="2566582"/>
                </a:cubicBezTo>
                <a:cubicBezTo>
                  <a:pt x="5232555" y="2529377"/>
                  <a:pt x="5204430" y="2487367"/>
                  <a:pt x="5173777" y="2447513"/>
                </a:cubicBezTo>
                <a:cubicBezTo>
                  <a:pt x="5160335" y="2430036"/>
                  <a:pt x="5149682" y="2410186"/>
                  <a:pt x="5134092" y="2394594"/>
                </a:cubicBezTo>
                <a:cubicBezTo>
                  <a:pt x="5120864" y="2381364"/>
                  <a:pt x="5105632" y="2369872"/>
                  <a:pt x="5094408" y="2354905"/>
                </a:cubicBezTo>
                <a:cubicBezTo>
                  <a:pt x="5024647" y="2261879"/>
                  <a:pt x="5093007" y="2307900"/>
                  <a:pt x="5001810" y="2262296"/>
                </a:cubicBezTo>
                <a:cubicBezTo>
                  <a:pt x="4992991" y="2240246"/>
                  <a:pt x="4988526" y="2215907"/>
                  <a:pt x="4975354" y="2196147"/>
                </a:cubicBezTo>
                <a:cubicBezTo>
                  <a:pt x="4933001" y="2132610"/>
                  <a:pt x="4929300" y="2156668"/>
                  <a:pt x="4882756" y="2116768"/>
                </a:cubicBezTo>
                <a:cubicBezTo>
                  <a:pt x="4863818" y="2100533"/>
                  <a:pt x="4846077" y="2082789"/>
                  <a:pt x="4829844" y="2063849"/>
                </a:cubicBezTo>
                <a:cubicBezTo>
                  <a:pt x="4793095" y="2020970"/>
                  <a:pt x="4763948" y="1971485"/>
                  <a:pt x="4724018" y="1931551"/>
                </a:cubicBezTo>
                <a:cubicBezTo>
                  <a:pt x="4686417" y="1893945"/>
                  <a:pt x="4697186" y="1907210"/>
                  <a:pt x="4657877" y="1852172"/>
                </a:cubicBezTo>
                <a:cubicBezTo>
                  <a:pt x="4648636" y="1839233"/>
                  <a:pt x="4640959" y="1825203"/>
                  <a:pt x="4631420" y="1812483"/>
                </a:cubicBezTo>
                <a:cubicBezTo>
                  <a:pt x="4614480" y="1789893"/>
                  <a:pt x="4595448" y="1768924"/>
                  <a:pt x="4578508" y="1746334"/>
                </a:cubicBezTo>
                <a:cubicBezTo>
                  <a:pt x="4568969" y="1733613"/>
                  <a:pt x="4562398" y="1718717"/>
                  <a:pt x="4552051" y="1706644"/>
                </a:cubicBezTo>
                <a:cubicBezTo>
                  <a:pt x="4535818" y="1687704"/>
                  <a:pt x="4516776" y="1671365"/>
                  <a:pt x="4499138" y="1653725"/>
                </a:cubicBezTo>
                <a:cubicBezTo>
                  <a:pt x="4474886" y="1580961"/>
                  <a:pt x="4500481" y="1646153"/>
                  <a:pt x="4459454" y="1574346"/>
                </a:cubicBezTo>
                <a:cubicBezTo>
                  <a:pt x="4436379" y="1533961"/>
                  <a:pt x="4430024" y="1501144"/>
                  <a:pt x="4393313" y="1468508"/>
                </a:cubicBezTo>
                <a:cubicBezTo>
                  <a:pt x="4369548" y="1447381"/>
                  <a:pt x="4336426" y="1438075"/>
                  <a:pt x="4313943" y="1415589"/>
                </a:cubicBezTo>
                <a:cubicBezTo>
                  <a:pt x="4113541" y="1215161"/>
                  <a:pt x="4326639" y="1420803"/>
                  <a:pt x="4181661" y="1296520"/>
                </a:cubicBezTo>
                <a:cubicBezTo>
                  <a:pt x="4120560" y="1244141"/>
                  <a:pt x="4158220" y="1272241"/>
                  <a:pt x="4115520" y="1203912"/>
                </a:cubicBezTo>
                <a:cubicBezTo>
                  <a:pt x="4087236" y="1158653"/>
                  <a:pt x="4072228" y="1147385"/>
                  <a:pt x="4036151" y="1111303"/>
                </a:cubicBezTo>
                <a:cubicBezTo>
                  <a:pt x="4027332" y="1093663"/>
                  <a:pt x="4019479" y="1075507"/>
                  <a:pt x="4009695" y="1058384"/>
                </a:cubicBezTo>
                <a:cubicBezTo>
                  <a:pt x="4001807" y="1044579"/>
                  <a:pt x="3990959" y="1032594"/>
                  <a:pt x="3983238" y="1018695"/>
                </a:cubicBezTo>
                <a:cubicBezTo>
                  <a:pt x="3968873" y="992835"/>
                  <a:pt x="3961714" y="962668"/>
                  <a:pt x="3943554" y="939316"/>
                </a:cubicBezTo>
                <a:cubicBezTo>
                  <a:pt x="3930019" y="921911"/>
                  <a:pt x="3908279" y="912856"/>
                  <a:pt x="3890641" y="899626"/>
                </a:cubicBezTo>
                <a:cubicBezTo>
                  <a:pt x="3881822" y="881986"/>
                  <a:pt x="3874330" y="863618"/>
                  <a:pt x="3864184" y="846707"/>
                </a:cubicBezTo>
                <a:cubicBezTo>
                  <a:pt x="3847825" y="819438"/>
                  <a:pt x="3826497" y="795245"/>
                  <a:pt x="3811271" y="767328"/>
                </a:cubicBezTo>
                <a:cubicBezTo>
                  <a:pt x="3799900" y="746479"/>
                  <a:pt x="3794857" y="722699"/>
                  <a:pt x="3784815" y="701179"/>
                </a:cubicBezTo>
                <a:cubicBezTo>
                  <a:pt x="3763967" y="656500"/>
                  <a:pt x="3740721" y="612980"/>
                  <a:pt x="3718674" y="568881"/>
                </a:cubicBezTo>
                <a:cubicBezTo>
                  <a:pt x="3709855" y="551241"/>
                  <a:pt x="3704050" y="531740"/>
                  <a:pt x="3692218" y="515962"/>
                </a:cubicBezTo>
                <a:cubicBezTo>
                  <a:pt x="3678990" y="498322"/>
                  <a:pt x="3664218" y="481741"/>
                  <a:pt x="3652533" y="463043"/>
                </a:cubicBezTo>
                <a:cubicBezTo>
                  <a:pt x="3575028" y="339022"/>
                  <a:pt x="3672438" y="472392"/>
                  <a:pt x="3599620" y="370434"/>
                </a:cubicBezTo>
                <a:cubicBezTo>
                  <a:pt x="3586805" y="352491"/>
                  <a:pt x="3572578" y="335579"/>
                  <a:pt x="3559935" y="317515"/>
                </a:cubicBezTo>
                <a:cubicBezTo>
                  <a:pt x="3541701" y="291463"/>
                  <a:pt x="3526101" y="263576"/>
                  <a:pt x="3507023" y="238136"/>
                </a:cubicBezTo>
                <a:cubicBezTo>
                  <a:pt x="3493795" y="220496"/>
                  <a:pt x="3479023" y="203915"/>
                  <a:pt x="3467338" y="185217"/>
                </a:cubicBezTo>
                <a:cubicBezTo>
                  <a:pt x="3456887" y="168493"/>
                  <a:pt x="3452989" y="147866"/>
                  <a:pt x="3440882" y="132298"/>
                </a:cubicBezTo>
                <a:cubicBezTo>
                  <a:pt x="3364959" y="34671"/>
                  <a:pt x="3399939" y="93765"/>
                  <a:pt x="3335056" y="39689"/>
                </a:cubicBezTo>
                <a:cubicBezTo>
                  <a:pt x="3320684" y="27711"/>
                  <a:pt x="3308599" y="13230"/>
                  <a:pt x="3295371" y="0"/>
                </a:cubicBezTo>
                <a:cubicBezTo>
                  <a:pt x="3251277" y="17640"/>
                  <a:pt x="3204110" y="28987"/>
                  <a:pt x="3163089" y="52919"/>
                </a:cubicBezTo>
                <a:cubicBezTo>
                  <a:pt x="3149356" y="60931"/>
                  <a:pt x="3145874" y="79670"/>
                  <a:pt x="3136633" y="92608"/>
                </a:cubicBezTo>
                <a:cubicBezTo>
                  <a:pt x="3123818" y="110550"/>
                  <a:pt x="3110176" y="127887"/>
                  <a:pt x="3096948" y="145527"/>
                </a:cubicBezTo>
                <a:cubicBezTo>
                  <a:pt x="3092539" y="158757"/>
                  <a:pt x="3091455" y="173613"/>
                  <a:pt x="3083720" y="185217"/>
                </a:cubicBezTo>
                <a:cubicBezTo>
                  <a:pt x="3073343" y="200784"/>
                  <a:pt x="3056210" y="210701"/>
                  <a:pt x="3044035" y="224906"/>
                </a:cubicBezTo>
                <a:cubicBezTo>
                  <a:pt x="3029687" y="241647"/>
                  <a:pt x="3017165" y="259883"/>
                  <a:pt x="3004351" y="277825"/>
                </a:cubicBezTo>
                <a:cubicBezTo>
                  <a:pt x="2995110" y="290764"/>
                  <a:pt x="2985782" y="303710"/>
                  <a:pt x="2977894" y="317515"/>
                </a:cubicBezTo>
                <a:cubicBezTo>
                  <a:pt x="2968110" y="334638"/>
                  <a:pt x="2962376" y="354024"/>
                  <a:pt x="2951438" y="370434"/>
                </a:cubicBezTo>
                <a:cubicBezTo>
                  <a:pt x="2944520" y="380812"/>
                  <a:pt x="2933800" y="388074"/>
                  <a:pt x="2924981" y="396894"/>
                </a:cubicBezTo>
                <a:cubicBezTo>
                  <a:pt x="2920743" y="413848"/>
                  <a:pt x="2908014" y="470523"/>
                  <a:pt x="2898525" y="489502"/>
                </a:cubicBezTo>
                <a:cubicBezTo>
                  <a:pt x="2887027" y="512501"/>
                  <a:pt x="2870338" y="532652"/>
                  <a:pt x="2858840" y="555651"/>
                </a:cubicBezTo>
                <a:cubicBezTo>
                  <a:pt x="2852604" y="568124"/>
                  <a:pt x="2852530" y="583233"/>
                  <a:pt x="2845612" y="595341"/>
                </a:cubicBezTo>
                <a:cubicBezTo>
                  <a:pt x="2822987" y="634939"/>
                  <a:pt x="2797517" y="656671"/>
                  <a:pt x="2766243" y="687949"/>
                </a:cubicBezTo>
                <a:cubicBezTo>
                  <a:pt x="2734759" y="782412"/>
                  <a:pt x="2755255" y="744120"/>
                  <a:pt x="2713330" y="807018"/>
                </a:cubicBezTo>
                <a:cubicBezTo>
                  <a:pt x="2708921" y="829068"/>
                  <a:pt x="2707786" y="852034"/>
                  <a:pt x="2700102" y="873167"/>
                </a:cubicBezTo>
                <a:cubicBezTo>
                  <a:pt x="2637311" y="1045863"/>
                  <a:pt x="2679797" y="860019"/>
                  <a:pt x="2633961" y="1031924"/>
                </a:cubicBezTo>
                <a:cubicBezTo>
                  <a:pt x="2623486" y="1071209"/>
                  <a:pt x="2615477" y="1111125"/>
                  <a:pt x="2607504" y="1150993"/>
                </a:cubicBezTo>
                <a:cubicBezTo>
                  <a:pt x="2598789" y="1194575"/>
                  <a:pt x="2596786" y="1257893"/>
                  <a:pt x="2567820" y="1296520"/>
                </a:cubicBezTo>
                <a:cubicBezTo>
                  <a:pt x="2554592" y="1314159"/>
                  <a:pt x="2531646" y="1321860"/>
                  <a:pt x="2514907" y="1336210"/>
                </a:cubicBezTo>
                <a:cubicBezTo>
                  <a:pt x="2500703" y="1348386"/>
                  <a:pt x="2487651" y="1361915"/>
                  <a:pt x="2475222" y="1375899"/>
                </a:cubicBezTo>
                <a:cubicBezTo>
                  <a:pt x="2413150" y="1445738"/>
                  <a:pt x="2418921" y="1451713"/>
                  <a:pt x="2356168" y="1508197"/>
                </a:cubicBezTo>
                <a:cubicBezTo>
                  <a:pt x="2312668" y="1547351"/>
                  <a:pt x="2273858" y="1571163"/>
                  <a:pt x="2237114" y="1614036"/>
                </a:cubicBezTo>
                <a:cubicBezTo>
                  <a:pt x="2222766" y="1630777"/>
                  <a:pt x="2212179" y="1650566"/>
                  <a:pt x="2197430" y="1666955"/>
                </a:cubicBezTo>
                <a:cubicBezTo>
                  <a:pt x="2172401" y="1694769"/>
                  <a:pt x="2141031" y="1716797"/>
                  <a:pt x="2118061" y="1746334"/>
                </a:cubicBezTo>
                <a:cubicBezTo>
                  <a:pt x="2011984" y="1882735"/>
                  <a:pt x="2055604" y="1825209"/>
                  <a:pt x="1985778" y="1918321"/>
                </a:cubicBezTo>
                <a:cubicBezTo>
                  <a:pt x="1972550" y="1935961"/>
                  <a:pt x="1961684" y="1955648"/>
                  <a:pt x="1946094" y="1971240"/>
                </a:cubicBezTo>
                <a:cubicBezTo>
                  <a:pt x="1904047" y="2013292"/>
                  <a:pt x="1927120" y="1987721"/>
                  <a:pt x="1879953" y="2050619"/>
                </a:cubicBezTo>
                <a:cubicBezTo>
                  <a:pt x="1839494" y="2172016"/>
                  <a:pt x="1907124" y="1983040"/>
                  <a:pt x="1827040" y="2143228"/>
                </a:cubicBezTo>
                <a:cubicBezTo>
                  <a:pt x="1743470" y="2310389"/>
                  <a:pt x="1856957" y="2147435"/>
                  <a:pt x="1760899" y="2275526"/>
                </a:cubicBezTo>
                <a:cubicBezTo>
                  <a:pt x="1752080" y="2306396"/>
                  <a:pt x="1741660" y="2336852"/>
                  <a:pt x="1734442" y="2368135"/>
                </a:cubicBezTo>
                <a:cubicBezTo>
                  <a:pt x="1728411" y="2394272"/>
                  <a:pt x="1730632" y="2422396"/>
                  <a:pt x="1721214" y="2447513"/>
                </a:cubicBezTo>
                <a:cubicBezTo>
                  <a:pt x="1650720" y="2635519"/>
                  <a:pt x="1671794" y="2518162"/>
                  <a:pt x="1615389" y="2659190"/>
                </a:cubicBezTo>
                <a:cubicBezTo>
                  <a:pt x="1607123" y="2679858"/>
                  <a:pt x="1578363" y="2757074"/>
                  <a:pt x="1562476" y="2778259"/>
                </a:cubicBezTo>
                <a:cubicBezTo>
                  <a:pt x="1547510" y="2798216"/>
                  <a:pt x="1525988" y="2812404"/>
                  <a:pt x="1509563" y="2831178"/>
                </a:cubicBezTo>
                <a:cubicBezTo>
                  <a:pt x="1495045" y="2847772"/>
                  <a:pt x="1484226" y="2867356"/>
                  <a:pt x="1469878" y="2884097"/>
                </a:cubicBezTo>
                <a:cubicBezTo>
                  <a:pt x="1457704" y="2898302"/>
                  <a:pt x="1442170" y="2909413"/>
                  <a:pt x="1430194" y="2923786"/>
                </a:cubicBezTo>
                <a:cubicBezTo>
                  <a:pt x="1420016" y="2936001"/>
                  <a:pt x="1414084" y="2951403"/>
                  <a:pt x="1403737" y="2963476"/>
                </a:cubicBezTo>
                <a:cubicBezTo>
                  <a:pt x="1387504" y="2982416"/>
                  <a:pt x="1367057" y="2997455"/>
                  <a:pt x="1350824" y="3016395"/>
                </a:cubicBezTo>
                <a:cubicBezTo>
                  <a:pt x="1340477" y="3028467"/>
                  <a:pt x="1333609" y="3043146"/>
                  <a:pt x="1324368" y="3056084"/>
                </a:cubicBezTo>
                <a:cubicBezTo>
                  <a:pt x="1311553" y="3074027"/>
                  <a:pt x="1297498" y="3091061"/>
                  <a:pt x="1284683" y="3109004"/>
                </a:cubicBezTo>
                <a:cubicBezTo>
                  <a:pt x="1275442" y="3121942"/>
                  <a:pt x="1268405" y="3136478"/>
                  <a:pt x="1258227" y="3148693"/>
                </a:cubicBezTo>
                <a:cubicBezTo>
                  <a:pt x="1154615" y="3273041"/>
                  <a:pt x="1299359" y="3067140"/>
                  <a:pt x="1165629" y="3267761"/>
                </a:cubicBezTo>
                <a:cubicBezTo>
                  <a:pt x="1156810" y="3280991"/>
                  <a:pt x="1144200" y="3292367"/>
                  <a:pt x="1139173" y="3307451"/>
                </a:cubicBezTo>
                <a:cubicBezTo>
                  <a:pt x="1120918" y="3362224"/>
                  <a:pt x="1133680" y="3335537"/>
                  <a:pt x="1099488" y="3386830"/>
                </a:cubicBezTo>
                <a:cubicBezTo>
                  <a:pt x="1095079" y="3400060"/>
                  <a:pt x="1093032" y="3414328"/>
                  <a:pt x="1086260" y="3426519"/>
                </a:cubicBezTo>
                <a:cubicBezTo>
                  <a:pt x="1070818" y="3454317"/>
                  <a:pt x="1033347" y="3505898"/>
                  <a:pt x="1033347" y="3505898"/>
                </a:cubicBezTo>
                <a:cubicBezTo>
                  <a:pt x="1028938" y="3532358"/>
                  <a:pt x="1029285" y="3560067"/>
                  <a:pt x="1020119" y="3585277"/>
                </a:cubicBezTo>
                <a:cubicBezTo>
                  <a:pt x="1011333" y="3609442"/>
                  <a:pt x="991933" y="3628427"/>
                  <a:pt x="980435" y="3651426"/>
                </a:cubicBezTo>
                <a:cubicBezTo>
                  <a:pt x="969816" y="3672667"/>
                  <a:pt x="964597" y="3696334"/>
                  <a:pt x="953978" y="3717575"/>
                </a:cubicBezTo>
                <a:cubicBezTo>
                  <a:pt x="942480" y="3740574"/>
                  <a:pt x="925166" y="3760422"/>
                  <a:pt x="914293" y="3783724"/>
                </a:cubicBezTo>
                <a:cubicBezTo>
                  <a:pt x="894210" y="3826765"/>
                  <a:pt x="882620" y="3873540"/>
                  <a:pt x="861381" y="3916022"/>
                </a:cubicBezTo>
                <a:cubicBezTo>
                  <a:pt x="852562" y="3933662"/>
                  <a:pt x="844708" y="3951818"/>
                  <a:pt x="834924" y="3968941"/>
                </a:cubicBezTo>
                <a:cubicBezTo>
                  <a:pt x="810455" y="4011766"/>
                  <a:pt x="766192" y="4063277"/>
                  <a:pt x="729099" y="4088009"/>
                </a:cubicBezTo>
                <a:cubicBezTo>
                  <a:pt x="632412" y="4152475"/>
                  <a:pt x="753985" y="4073787"/>
                  <a:pt x="636501" y="4140928"/>
                </a:cubicBezTo>
                <a:cubicBezTo>
                  <a:pt x="622697" y="4148817"/>
                  <a:pt x="609753" y="4158146"/>
                  <a:pt x="596816" y="4167388"/>
                </a:cubicBezTo>
                <a:cubicBezTo>
                  <a:pt x="578876" y="4180204"/>
                  <a:pt x="563624" y="4197216"/>
                  <a:pt x="543904" y="4207077"/>
                </a:cubicBezTo>
                <a:cubicBezTo>
                  <a:pt x="527643" y="4215208"/>
                  <a:pt x="508014" y="4213923"/>
                  <a:pt x="490991" y="4220307"/>
                </a:cubicBezTo>
                <a:cubicBezTo>
                  <a:pt x="472527" y="4227232"/>
                  <a:pt x="456387" y="4239442"/>
                  <a:pt x="438078" y="4246767"/>
                </a:cubicBezTo>
                <a:cubicBezTo>
                  <a:pt x="412185" y="4257125"/>
                  <a:pt x="358709" y="4273226"/>
                  <a:pt x="358709" y="4273226"/>
                </a:cubicBezTo>
                <a:cubicBezTo>
                  <a:pt x="301387" y="4264406"/>
                  <a:pt x="239875" y="4270015"/>
                  <a:pt x="186742" y="4246767"/>
                </a:cubicBezTo>
                <a:cubicBezTo>
                  <a:pt x="176110" y="4242115"/>
                  <a:pt x="128491" y="4143481"/>
                  <a:pt x="120601" y="4127699"/>
                </a:cubicBezTo>
                <a:cubicBezTo>
                  <a:pt x="116192" y="4101239"/>
                  <a:pt x="112316" y="4074685"/>
                  <a:pt x="107373" y="4048320"/>
                </a:cubicBezTo>
                <a:cubicBezTo>
                  <a:pt x="99086" y="4004118"/>
                  <a:pt x="87929" y="3960444"/>
                  <a:pt x="80916" y="3916022"/>
                </a:cubicBezTo>
                <a:cubicBezTo>
                  <a:pt x="74689" y="3876577"/>
                  <a:pt x="72353" y="3836614"/>
                  <a:pt x="67688" y="3796954"/>
                </a:cubicBezTo>
                <a:cubicBezTo>
                  <a:pt x="63534" y="3761643"/>
                  <a:pt x="57997" y="3726493"/>
                  <a:pt x="54460" y="3691115"/>
                </a:cubicBezTo>
                <a:cubicBezTo>
                  <a:pt x="45858" y="3605087"/>
                  <a:pt x="32116" y="3412062"/>
                  <a:pt x="28003" y="3333910"/>
                </a:cubicBezTo>
                <a:cubicBezTo>
                  <a:pt x="22668" y="3232526"/>
                  <a:pt x="20566" y="3130984"/>
                  <a:pt x="14775" y="3029625"/>
                </a:cubicBezTo>
                <a:cubicBezTo>
                  <a:pt x="11746" y="2976609"/>
                  <a:pt x="2478" y="2923962"/>
                  <a:pt x="1547" y="2870867"/>
                </a:cubicBezTo>
                <a:cubicBezTo>
                  <a:pt x="-1934" y="2672451"/>
                  <a:pt x="1547" y="2473973"/>
                  <a:pt x="1547" y="2275526"/>
                </a:cubicBezTo>
              </a:path>
            </a:pathLst>
          </a:custGeom>
          <a:ln w="152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4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285178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T given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535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19463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T given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5573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420543" y="171955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658" y="2538995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94489" y="2488916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66967" y="1865084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15405" y="1373468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15405" y="2864250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420543" y="436352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049658" y="5182961"/>
            <a:ext cx="425508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94489" y="5132882"/>
            <a:ext cx="407472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066967" y="4588430"/>
            <a:ext cx="873946" cy="873946"/>
          </a:xfrm>
          <a:prstGeom prst="ellipse">
            <a:avLst/>
          </a:prstGeom>
          <a:solidFill>
            <a:srgbClr val="95B3D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15405" y="4096814"/>
            <a:ext cx="0" cy="491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15405" y="5587596"/>
            <a:ext cx="0" cy="487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Ball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Metaphore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579141" y="2189685"/>
            <a:ext cx="873946" cy="873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210446" y="1821012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453087" y="1821012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579141" y="4833651"/>
            <a:ext cx="873946" cy="87394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210446" y="4464978"/>
            <a:ext cx="368695" cy="368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453087" y="4464978"/>
            <a:ext cx="423318" cy="3367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14" y="1766540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ultiply 1"/>
          <p:cNvSpPr/>
          <p:nvPr/>
        </p:nvSpPr>
        <p:spPr>
          <a:xfrm>
            <a:off x="1328992" y="425999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38" y="1796197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Multiply 24"/>
          <p:cNvSpPr/>
          <p:nvPr/>
        </p:nvSpPr>
        <p:spPr>
          <a:xfrm>
            <a:off x="3992972" y="4464978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6499773" y="2097527"/>
            <a:ext cx="1044865" cy="1044865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663" y="4675401"/>
            <a:ext cx="786975" cy="78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78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67752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T given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2" name="Freeform 1"/>
          <p:cNvSpPr/>
          <p:nvPr/>
        </p:nvSpPr>
        <p:spPr>
          <a:xfrm>
            <a:off x="1898101" y="2455260"/>
            <a:ext cx="751047" cy="1381670"/>
          </a:xfrm>
          <a:custGeom>
            <a:avLst/>
            <a:gdLst>
              <a:gd name="connsiteX0" fmla="*/ 0 w 751047"/>
              <a:gd name="connsiteY0" fmla="*/ 1381670 h 1381670"/>
              <a:gd name="connsiteX1" fmla="*/ 13656 w 751047"/>
              <a:gd name="connsiteY1" fmla="*/ 1163197 h 1381670"/>
              <a:gd name="connsiteX2" fmla="*/ 40966 w 751047"/>
              <a:gd name="connsiteY2" fmla="*/ 1122233 h 1381670"/>
              <a:gd name="connsiteX3" fmla="*/ 54622 w 751047"/>
              <a:gd name="connsiteY3" fmla="*/ 1081270 h 1381670"/>
              <a:gd name="connsiteX4" fmla="*/ 95588 w 751047"/>
              <a:gd name="connsiteY4" fmla="*/ 1026651 h 1381670"/>
              <a:gd name="connsiteX5" fmla="*/ 122899 w 751047"/>
              <a:gd name="connsiteY5" fmla="*/ 985688 h 1381670"/>
              <a:gd name="connsiteX6" fmla="*/ 163865 w 751047"/>
              <a:gd name="connsiteY6" fmla="*/ 944724 h 1381670"/>
              <a:gd name="connsiteX7" fmla="*/ 204831 w 751047"/>
              <a:gd name="connsiteY7" fmla="*/ 876451 h 1381670"/>
              <a:gd name="connsiteX8" fmla="*/ 286764 w 751047"/>
              <a:gd name="connsiteY8" fmla="*/ 794524 h 1381670"/>
              <a:gd name="connsiteX9" fmla="*/ 314074 w 751047"/>
              <a:gd name="connsiteY9" fmla="*/ 753560 h 1381670"/>
              <a:gd name="connsiteX10" fmla="*/ 396007 w 751047"/>
              <a:gd name="connsiteY10" fmla="*/ 671633 h 1381670"/>
              <a:gd name="connsiteX11" fmla="*/ 464284 w 751047"/>
              <a:gd name="connsiteY11" fmla="*/ 617015 h 1381670"/>
              <a:gd name="connsiteX12" fmla="*/ 518906 w 751047"/>
              <a:gd name="connsiteY12" fmla="*/ 535087 h 1381670"/>
              <a:gd name="connsiteX13" fmla="*/ 573527 w 751047"/>
              <a:gd name="connsiteY13" fmla="*/ 453160 h 1381670"/>
              <a:gd name="connsiteX14" fmla="*/ 587183 w 751047"/>
              <a:gd name="connsiteY14" fmla="*/ 384887 h 1381670"/>
              <a:gd name="connsiteX15" fmla="*/ 669115 w 751047"/>
              <a:gd name="connsiteY15" fmla="*/ 494124 h 1381670"/>
              <a:gd name="connsiteX16" fmla="*/ 723737 w 751047"/>
              <a:gd name="connsiteY16" fmla="*/ 562397 h 1381670"/>
              <a:gd name="connsiteX17" fmla="*/ 696426 w 751047"/>
              <a:gd name="connsiteY17" fmla="*/ 439506 h 1381670"/>
              <a:gd name="connsiteX18" fmla="*/ 655460 w 751047"/>
              <a:gd name="connsiteY18" fmla="*/ 371233 h 1381670"/>
              <a:gd name="connsiteX19" fmla="*/ 477939 w 751047"/>
              <a:gd name="connsiteY19" fmla="*/ 221033 h 1381670"/>
              <a:gd name="connsiteX20" fmla="*/ 423318 w 751047"/>
              <a:gd name="connsiteY20" fmla="*/ 207378 h 1381670"/>
              <a:gd name="connsiteX21" fmla="*/ 436973 w 751047"/>
              <a:gd name="connsiteY21" fmla="*/ 412196 h 1381670"/>
              <a:gd name="connsiteX22" fmla="*/ 546216 w 751047"/>
              <a:gd name="connsiteY22" fmla="*/ 521433 h 1381670"/>
              <a:gd name="connsiteX23" fmla="*/ 600838 w 751047"/>
              <a:gd name="connsiteY23" fmla="*/ 480469 h 1381670"/>
              <a:gd name="connsiteX24" fmla="*/ 559872 w 751047"/>
              <a:gd name="connsiteY24" fmla="*/ 139105 h 1381670"/>
              <a:gd name="connsiteX25" fmla="*/ 532561 w 751047"/>
              <a:gd name="connsiteY25" fmla="*/ 84487 h 1381670"/>
              <a:gd name="connsiteX26" fmla="*/ 491595 w 751047"/>
              <a:gd name="connsiteY26" fmla="*/ 57178 h 1381670"/>
              <a:gd name="connsiteX27" fmla="*/ 396007 w 751047"/>
              <a:gd name="connsiteY27" fmla="*/ 29869 h 1381670"/>
              <a:gd name="connsiteX28" fmla="*/ 423318 w 751047"/>
              <a:gd name="connsiteY28" fmla="*/ 357578 h 1381670"/>
              <a:gd name="connsiteX29" fmla="*/ 491595 w 751047"/>
              <a:gd name="connsiteY29" fmla="*/ 425851 h 1381670"/>
              <a:gd name="connsiteX30" fmla="*/ 573527 w 751047"/>
              <a:gd name="connsiteY30" fmla="*/ 507778 h 1381670"/>
              <a:gd name="connsiteX31" fmla="*/ 505250 w 751047"/>
              <a:gd name="connsiteY31" fmla="*/ 384887 h 1381670"/>
              <a:gd name="connsiteX32" fmla="*/ 341385 w 751047"/>
              <a:gd name="connsiteY32" fmla="*/ 98142 h 1381670"/>
              <a:gd name="connsiteX33" fmla="*/ 327730 w 751047"/>
              <a:gd name="connsiteY33" fmla="*/ 43523 h 1381670"/>
              <a:gd name="connsiteX34" fmla="*/ 300419 w 751047"/>
              <a:gd name="connsiteY34" fmla="*/ 2560 h 1381670"/>
              <a:gd name="connsiteX35" fmla="*/ 546216 w 751047"/>
              <a:gd name="connsiteY35" fmla="*/ 384887 h 1381670"/>
              <a:gd name="connsiteX36" fmla="*/ 641804 w 751047"/>
              <a:gd name="connsiteY36" fmla="*/ 576051 h 1381670"/>
              <a:gd name="connsiteX37" fmla="*/ 669115 w 751047"/>
              <a:gd name="connsiteY37" fmla="*/ 617015 h 1381670"/>
              <a:gd name="connsiteX38" fmla="*/ 546216 w 751047"/>
              <a:gd name="connsiteY38" fmla="*/ 453160 h 1381670"/>
              <a:gd name="connsiteX39" fmla="*/ 477939 w 751047"/>
              <a:gd name="connsiteY39" fmla="*/ 357578 h 1381670"/>
              <a:gd name="connsiteX40" fmla="*/ 396007 w 751047"/>
              <a:gd name="connsiteY40" fmla="*/ 221033 h 1381670"/>
              <a:gd name="connsiteX41" fmla="*/ 368696 w 751047"/>
              <a:gd name="connsiteY41" fmla="*/ 180069 h 1381670"/>
              <a:gd name="connsiteX42" fmla="*/ 505250 w 751047"/>
              <a:gd name="connsiteY42" fmla="*/ 398542 h 1381670"/>
              <a:gd name="connsiteX43" fmla="*/ 669115 w 751047"/>
              <a:gd name="connsiteY43" fmla="*/ 603360 h 1381670"/>
              <a:gd name="connsiteX44" fmla="*/ 751047 w 751047"/>
              <a:gd name="connsiteY44" fmla="*/ 712597 h 1381670"/>
              <a:gd name="connsiteX45" fmla="*/ 669115 w 751047"/>
              <a:gd name="connsiteY45" fmla="*/ 398542 h 1381670"/>
              <a:gd name="connsiteX46" fmla="*/ 573527 w 751047"/>
              <a:gd name="connsiteY46" fmla="*/ 207378 h 1381670"/>
              <a:gd name="connsiteX47" fmla="*/ 491595 w 751047"/>
              <a:gd name="connsiteY47" fmla="*/ 125451 h 1381670"/>
              <a:gd name="connsiteX48" fmla="*/ 450629 w 751047"/>
              <a:gd name="connsiteY48" fmla="*/ 84487 h 1381670"/>
              <a:gd name="connsiteX49" fmla="*/ 396007 w 751047"/>
              <a:gd name="connsiteY49" fmla="*/ 57178 h 1381670"/>
              <a:gd name="connsiteX50" fmla="*/ 423318 w 751047"/>
              <a:gd name="connsiteY50" fmla="*/ 111796 h 1381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51047" h="1381670">
                <a:moveTo>
                  <a:pt x="0" y="1381670"/>
                </a:moveTo>
                <a:cubicBezTo>
                  <a:pt x="4552" y="1308846"/>
                  <a:pt x="2275" y="1235270"/>
                  <a:pt x="13656" y="1163197"/>
                </a:cubicBezTo>
                <a:cubicBezTo>
                  <a:pt x="16216" y="1146987"/>
                  <a:pt x="33626" y="1136911"/>
                  <a:pt x="40966" y="1122233"/>
                </a:cubicBezTo>
                <a:cubicBezTo>
                  <a:pt x="47403" y="1109360"/>
                  <a:pt x="47481" y="1093767"/>
                  <a:pt x="54622" y="1081270"/>
                </a:cubicBezTo>
                <a:cubicBezTo>
                  <a:pt x="65914" y="1061511"/>
                  <a:pt x="82359" y="1045170"/>
                  <a:pt x="95588" y="1026651"/>
                </a:cubicBezTo>
                <a:cubicBezTo>
                  <a:pt x="105127" y="1013297"/>
                  <a:pt x="112393" y="998295"/>
                  <a:pt x="122899" y="985688"/>
                </a:cubicBezTo>
                <a:cubicBezTo>
                  <a:pt x="135262" y="970853"/>
                  <a:pt x="152278" y="960173"/>
                  <a:pt x="163865" y="944724"/>
                </a:cubicBezTo>
                <a:cubicBezTo>
                  <a:pt x="179790" y="923492"/>
                  <a:pt x="188024" y="896991"/>
                  <a:pt x="204831" y="876451"/>
                </a:cubicBezTo>
                <a:cubicBezTo>
                  <a:pt x="229289" y="846560"/>
                  <a:pt x="265340" y="826659"/>
                  <a:pt x="286764" y="794524"/>
                </a:cubicBezTo>
                <a:cubicBezTo>
                  <a:pt x="295867" y="780869"/>
                  <a:pt x="303171" y="765825"/>
                  <a:pt x="314074" y="753560"/>
                </a:cubicBezTo>
                <a:cubicBezTo>
                  <a:pt x="339734" y="724694"/>
                  <a:pt x="374582" y="703768"/>
                  <a:pt x="396007" y="671633"/>
                </a:cubicBezTo>
                <a:cubicBezTo>
                  <a:pt x="431303" y="618693"/>
                  <a:pt x="407749" y="635858"/>
                  <a:pt x="464284" y="617015"/>
                </a:cubicBezTo>
                <a:cubicBezTo>
                  <a:pt x="555198" y="526105"/>
                  <a:pt x="469500" y="624012"/>
                  <a:pt x="518906" y="535087"/>
                </a:cubicBezTo>
                <a:cubicBezTo>
                  <a:pt x="534846" y="506396"/>
                  <a:pt x="573527" y="453160"/>
                  <a:pt x="573527" y="453160"/>
                </a:cubicBezTo>
                <a:cubicBezTo>
                  <a:pt x="578079" y="430402"/>
                  <a:pt x="565851" y="375745"/>
                  <a:pt x="587183" y="384887"/>
                </a:cubicBezTo>
                <a:cubicBezTo>
                  <a:pt x="629019" y="402816"/>
                  <a:pt x="642343" y="457314"/>
                  <a:pt x="669115" y="494124"/>
                </a:cubicBezTo>
                <a:cubicBezTo>
                  <a:pt x="715049" y="557280"/>
                  <a:pt x="675814" y="514476"/>
                  <a:pt x="723737" y="562397"/>
                </a:cubicBezTo>
                <a:cubicBezTo>
                  <a:pt x="714633" y="521433"/>
                  <a:pt x="710540" y="479024"/>
                  <a:pt x="696426" y="439506"/>
                </a:cubicBezTo>
                <a:cubicBezTo>
                  <a:pt x="687499" y="414512"/>
                  <a:pt x="670183" y="393315"/>
                  <a:pt x="655460" y="371233"/>
                </a:cubicBezTo>
                <a:cubicBezTo>
                  <a:pt x="613949" y="308971"/>
                  <a:pt x="553076" y="239817"/>
                  <a:pt x="477939" y="221033"/>
                </a:cubicBezTo>
                <a:lnTo>
                  <a:pt x="423318" y="207378"/>
                </a:lnTo>
                <a:cubicBezTo>
                  <a:pt x="373391" y="282263"/>
                  <a:pt x="362473" y="276749"/>
                  <a:pt x="436973" y="412196"/>
                </a:cubicBezTo>
                <a:cubicBezTo>
                  <a:pt x="461791" y="457317"/>
                  <a:pt x="546216" y="521433"/>
                  <a:pt x="546216" y="521433"/>
                </a:cubicBezTo>
                <a:cubicBezTo>
                  <a:pt x="564423" y="507778"/>
                  <a:pt x="600026" y="503213"/>
                  <a:pt x="600838" y="480469"/>
                </a:cubicBezTo>
                <a:cubicBezTo>
                  <a:pt x="604929" y="365938"/>
                  <a:pt x="579345" y="252043"/>
                  <a:pt x="559872" y="139105"/>
                </a:cubicBezTo>
                <a:cubicBezTo>
                  <a:pt x="556413" y="119046"/>
                  <a:pt x="545593" y="100124"/>
                  <a:pt x="532561" y="84487"/>
                </a:cubicBezTo>
                <a:cubicBezTo>
                  <a:pt x="522054" y="71880"/>
                  <a:pt x="506274" y="64517"/>
                  <a:pt x="491595" y="57178"/>
                </a:cubicBezTo>
                <a:cubicBezTo>
                  <a:pt x="472001" y="47381"/>
                  <a:pt x="413514" y="34245"/>
                  <a:pt x="396007" y="29869"/>
                </a:cubicBezTo>
                <a:cubicBezTo>
                  <a:pt x="376943" y="163300"/>
                  <a:pt x="362829" y="191245"/>
                  <a:pt x="423318" y="357578"/>
                </a:cubicBezTo>
                <a:cubicBezTo>
                  <a:pt x="434318" y="387825"/>
                  <a:pt x="470212" y="401796"/>
                  <a:pt x="491595" y="425851"/>
                </a:cubicBezTo>
                <a:cubicBezTo>
                  <a:pt x="565505" y="508995"/>
                  <a:pt x="496969" y="456743"/>
                  <a:pt x="573527" y="507778"/>
                </a:cubicBezTo>
                <a:cubicBezTo>
                  <a:pt x="550768" y="466814"/>
                  <a:pt x="528863" y="425364"/>
                  <a:pt x="505250" y="384887"/>
                </a:cubicBezTo>
                <a:cubicBezTo>
                  <a:pt x="343539" y="107686"/>
                  <a:pt x="426819" y="269000"/>
                  <a:pt x="341385" y="98142"/>
                </a:cubicBezTo>
                <a:cubicBezTo>
                  <a:pt x="336833" y="79936"/>
                  <a:pt x="335123" y="60772"/>
                  <a:pt x="327730" y="43523"/>
                </a:cubicBezTo>
                <a:cubicBezTo>
                  <a:pt x="321265" y="28439"/>
                  <a:pt x="290167" y="-10255"/>
                  <a:pt x="300419" y="2560"/>
                </a:cubicBezTo>
                <a:cubicBezTo>
                  <a:pt x="419455" y="151348"/>
                  <a:pt x="420961" y="178598"/>
                  <a:pt x="546216" y="384887"/>
                </a:cubicBezTo>
                <a:cubicBezTo>
                  <a:pt x="712142" y="658160"/>
                  <a:pt x="545679" y="359785"/>
                  <a:pt x="641804" y="576051"/>
                </a:cubicBezTo>
                <a:cubicBezTo>
                  <a:pt x="648470" y="591048"/>
                  <a:pt x="683794" y="624354"/>
                  <a:pt x="669115" y="617015"/>
                </a:cubicBezTo>
                <a:cubicBezTo>
                  <a:pt x="621709" y="593315"/>
                  <a:pt x="565467" y="482036"/>
                  <a:pt x="546216" y="453160"/>
                </a:cubicBezTo>
                <a:cubicBezTo>
                  <a:pt x="524496" y="420582"/>
                  <a:pt x="498461" y="390924"/>
                  <a:pt x="477939" y="357578"/>
                </a:cubicBezTo>
                <a:cubicBezTo>
                  <a:pt x="317986" y="97671"/>
                  <a:pt x="536395" y="417565"/>
                  <a:pt x="396007" y="221033"/>
                </a:cubicBezTo>
                <a:cubicBezTo>
                  <a:pt x="386468" y="207679"/>
                  <a:pt x="363506" y="164500"/>
                  <a:pt x="368696" y="180069"/>
                </a:cubicBezTo>
                <a:cubicBezTo>
                  <a:pt x="391270" y="247789"/>
                  <a:pt x="470834" y="353261"/>
                  <a:pt x="505250" y="398542"/>
                </a:cubicBezTo>
                <a:cubicBezTo>
                  <a:pt x="558157" y="468152"/>
                  <a:pt x="624129" y="528387"/>
                  <a:pt x="669115" y="603360"/>
                </a:cubicBezTo>
                <a:cubicBezTo>
                  <a:pt x="720017" y="688192"/>
                  <a:pt x="691314" y="652867"/>
                  <a:pt x="751047" y="712597"/>
                </a:cubicBezTo>
                <a:cubicBezTo>
                  <a:pt x="728520" y="607476"/>
                  <a:pt x="712478" y="498270"/>
                  <a:pt x="669115" y="398542"/>
                </a:cubicBezTo>
                <a:cubicBezTo>
                  <a:pt x="640707" y="333207"/>
                  <a:pt x="623905" y="257753"/>
                  <a:pt x="573527" y="207378"/>
                </a:cubicBezTo>
                <a:lnTo>
                  <a:pt x="491595" y="125451"/>
                </a:lnTo>
                <a:cubicBezTo>
                  <a:pt x="477940" y="111796"/>
                  <a:pt x="467902" y="93123"/>
                  <a:pt x="450629" y="84487"/>
                </a:cubicBezTo>
                <a:lnTo>
                  <a:pt x="396007" y="57178"/>
                </a:lnTo>
                <a:lnTo>
                  <a:pt x="423318" y="111796"/>
                </a:lnTo>
              </a:path>
            </a:pathLst>
          </a:custGeom>
          <a:ln w="152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01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100295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grade is caused by grit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2669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100295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…Conditionally independent of rest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2669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144154"/>
              </p:ext>
            </p:extLst>
          </p:nvPr>
        </p:nvGraphicFramePr>
        <p:xfrm>
          <a:off x="5053176" y="1920805"/>
          <a:ext cx="3756811" cy="256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 Midterm Grade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2666" y="5672235"/>
            <a:ext cx="428367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Assume all CPTs are 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4674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50122"/>
              </p:ext>
            </p:extLst>
          </p:nvPr>
        </p:nvGraphicFramePr>
        <p:xfrm>
          <a:off x="5053176" y="1920805"/>
          <a:ext cx="3756811" cy="3205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m</a:t>
                      </a:r>
                      <a:endParaRPr lang="en-US" sz="2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Midterm grade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Model Midterm Grade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14809" y="4367024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/>
              <a:t>m</a:t>
            </a:r>
            <a:endParaRPr lang="en-US" sz="42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762147" y="3147008"/>
            <a:ext cx="0" cy="1099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35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148865"/>
              </p:ext>
            </p:extLst>
          </p:nvPr>
        </p:nvGraphicFramePr>
        <p:xfrm>
          <a:off x="5053176" y="1920805"/>
          <a:ext cx="3756811" cy="3205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m</a:t>
                      </a:r>
                      <a:endParaRPr lang="en-US" sz="2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Midterm grade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G |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14809" y="4367024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/>
              <a:t>m</a:t>
            </a:r>
            <a:endParaRPr lang="en-US" sz="42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762147" y="3147008"/>
            <a:ext cx="0" cy="1099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53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B9CDE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10483"/>
              </p:ext>
            </p:extLst>
          </p:nvPr>
        </p:nvGraphicFramePr>
        <p:xfrm>
          <a:off x="5053176" y="1920805"/>
          <a:ext cx="3756811" cy="3205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m</a:t>
                      </a:r>
                      <a:endParaRPr lang="en-US" sz="2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Midterm grade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of G | grit? (2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14809" y="4367024"/>
            <a:ext cx="1000926" cy="1000926"/>
          </a:xfrm>
          <a:prstGeom prst="ellipse">
            <a:avLst/>
          </a:prstGeom>
          <a:solidFill>
            <a:srgbClr val="9BBB5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/>
              <a:t>m</a:t>
            </a:r>
            <a:endParaRPr lang="en-US" sz="42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762147" y="3147008"/>
            <a:ext cx="0" cy="1099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1898101" y="2455260"/>
            <a:ext cx="751047" cy="1381670"/>
          </a:xfrm>
          <a:custGeom>
            <a:avLst/>
            <a:gdLst>
              <a:gd name="connsiteX0" fmla="*/ 0 w 751047"/>
              <a:gd name="connsiteY0" fmla="*/ 1381670 h 1381670"/>
              <a:gd name="connsiteX1" fmla="*/ 13656 w 751047"/>
              <a:gd name="connsiteY1" fmla="*/ 1163197 h 1381670"/>
              <a:gd name="connsiteX2" fmla="*/ 40966 w 751047"/>
              <a:gd name="connsiteY2" fmla="*/ 1122233 h 1381670"/>
              <a:gd name="connsiteX3" fmla="*/ 54622 w 751047"/>
              <a:gd name="connsiteY3" fmla="*/ 1081270 h 1381670"/>
              <a:gd name="connsiteX4" fmla="*/ 95588 w 751047"/>
              <a:gd name="connsiteY4" fmla="*/ 1026651 h 1381670"/>
              <a:gd name="connsiteX5" fmla="*/ 122899 w 751047"/>
              <a:gd name="connsiteY5" fmla="*/ 985688 h 1381670"/>
              <a:gd name="connsiteX6" fmla="*/ 163865 w 751047"/>
              <a:gd name="connsiteY6" fmla="*/ 944724 h 1381670"/>
              <a:gd name="connsiteX7" fmla="*/ 204831 w 751047"/>
              <a:gd name="connsiteY7" fmla="*/ 876451 h 1381670"/>
              <a:gd name="connsiteX8" fmla="*/ 286764 w 751047"/>
              <a:gd name="connsiteY8" fmla="*/ 794524 h 1381670"/>
              <a:gd name="connsiteX9" fmla="*/ 314074 w 751047"/>
              <a:gd name="connsiteY9" fmla="*/ 753560 h 1381670"/>
              <a:gd name="connsiteX10" fmla="*/ 396007 w 751047"/>
              <a:gd name="connsiteY10" fmla="*/ 671633 h 1381670"/>
              <a:gd name="connsiteX11" fmla="*/ 464284 w 751047"/>
              <a:gd name="connsiteY11" fmla="*/ 617015 h 1381670"/>
              <a:gd name="connsiteX12" fmla="*/ 518906 w 751047"/>
              <a:gd name="connsiteY12" fmla="*/ 535087 h 1381670"/>
              <a:gd name="connsiteX13" fmla="*/ 573527 w 751047"/>
              <a:gd name="connsiteY13" fmla="*/ 453160 h 1381670"/>
              <a:gd name="connsiteX14" fmla="*/ 587183 w 751047"/>
              <a:gd name="connsiteY14" fmla="*/ 384887 h 1381670"/>
              <a:gd name="connsiteX15" fmla="*/ 669115 w 751047"/>
              <a:gd name="connsiteY15" fmla="*/ 494124 h 1381670"/>
              <a:gd name="connsiteX16" fmla="*/ 723737 w 751047"/>
              <a:gd name="connsiteY16" fmla="*/ 562397 h 1381670"/>
              <a:gd name="connsiteX17" fmla="*/ 696426 w 751047"/>
              <a:gd name="connsiteY17" fmla="*/ 439506 h 1381670"/>
              <a:gd name="connsiteX18" fmla="*/ 655460 w 751047"/>
              <a:gd name="connsiteY18" fmla="*/ 371233 h 1381670"/>
              <a:gd name="connsiteX19" fmla="*/ 477939 w 751047"/>
              <a:gd name="connsiteY19" fmla="*/ 221033 h 1381670"/>
              <a:gd name="connsiteX20" fmla="*/ 423318 w 751047"/>
              <a:gd name="connsiteY20" fmla="*/ 207378 h 1381670"/>
              <a:gd name="connsiteX21" fmla="*/ 436973 w 751047"/>
              <a:gd name="connsiteY21" fmla="*/ 412196 h 1381670"/>
              <a:gd name="connsiteX22" fmla="*/ 546216 w 751047"/>
              <a:gd name="connsiteY22" fmla="*/ 521433 h 1381670"/>
              <a:gd name="connsiteX23" fmla="*/ 600838 w 751047"/>
              <a:gd name="connsiteY23" fmla="*/ 480469 h 1381670"/>
              <a:gd name="connsiteX24" fmla="*/ 559872 w 751047"/>
              <a:gd name="connsiteY24" fmla="*/ 139105 h 1381670"/>
              <a:gd name="connsiteX25" fmla="*/ 532561 w 751047"/>
              <a:gd name="connsiteY25" fmla="*/ 84487 h 1381670"/>
              <a:gd name="connsiteX26" fmla="*/ 491595 w 751047"/>
              <a:gd name="connsiteY26" fmla="*/ 57178 h 1381670"/>
              <a:gd name="connsiteX27" fmla="*/ 396007 w 751047"/>
              <a:gd name="connsiteY27" fmla="*/ 29869 h 1381670"/>
              <a:gd name="connsiteX28" fmla="*/ 423318 w 751047"/>
              <a:gd name="connsiteY28" fmla="*/ 357578 h 1381670"/>
              <a:gd name="connsiteX29" fmla="*/ 491595 w 751047"/>
              <a:gd name="connsiteY29" fmla="*/ 425851 h 1381670"/>
              <a:gd name="connsiteX30" fmla="*/ 573527 w 751047"/>
              <a:gd name="connsiteY30" fmla="*/ 507778 h 1381670"/>
              <a:gd name="connsiteX31" fmla="*/ 505250 w 751047"/>
              <a:gd name="connsiteY31" fmla="*/ 384887 h 1381670"/>
              <a:gd name="connsiteX32" fmla="*/ 341385 w 751047"/>
              <a:gd name="connsiteY32" fmla="*/ 98142 h 1381670"/>
              <a:gd name="connsiteX33" fmla="*/ 327730 w 751047"/>
              <a:gd name="connsiteY33" fmla="*/ 43523 h 1381670"/>
              <a:gd name="connsiteX34" fmla="*/ 300419 w 751047"/>
              <a:gd name="connsiteY34" fmla="*/ 2560 h 1381670"/>
              <a:gd name="connsiteX35" fmla="*/ 546216 w 751047"/>
              <a:gd name="connsiteY35" fmla="*/ 384887 h 1381670"/>
              <a:gd name="connsiteX36" fmla="*/ 641804 w 751047"/>
              <a:gd name="connsiteY36" fmla="*/ 576051 h 1381670"/>
              <a:gd name="connsiteX37" fmla="*/ 669115 w 751047"/>
              <a:gd name="connsiteY37" fmla="*/ 617015 h 1381670"/>
              <a:gd name="connsiteX38" fmla="*/ 546216 w 751047"/>
              <a:gd name="connsiteY38" fmla="*/ 453160 h 1381670"/>
              <a:gd name="connsiteX39" fmla="*/ 477939 w 751047"/>
              <a:gd name="connsiteY39" fmla="*/ 357578 h 1381670"/>
              <a:gd name="connsiteX40" fmla="*/ 396007 w 751047"/>
              <a:gd name="connsiteY40" fmla="*/ 221033 h 1381670"/>
              <a:gd name="connsiteX41" fmla="*/ 368696 w 751047"/>
              <a:gd name="connsiteY41" fmla="*/ 180069 h 1381670"/>
              <a:gd name="connsiteX42" fmla="*/ 505250 w 751047"/>
              <a:gd name="connsiteY42" fmla="*/ 398542 h 1381670"/>
              <a:gd name="connsiteX43" fmla="*/ 669115 w 751047"/>
              <a:gd name="connsiteY43" fmla="*/ 603360 h 1381670"/>
              <a:gd name="connsiteX44" fmla="*/ 751047 w 751047"/>
              <a:gd name="connsiteY44" fmla="*/ 712597 h 1381670"/>
              <a:gd name="connsiteX45" fmla="*/ 669115 w 751047"/>
              <a:gd name="connsiteY45" fmla="*/ 398542 h 1381670"/>
              <a:gd name="connsiteX46" fmla="*/ 573527 w 751047"/>
              <a:gd name="connsiteY46" fmla="*/ 207378 h 1381670"/>
              <a:gd name="connsiteX47" fmla="*/ 491595 w 751047"/>
              <a:gd name="connsiteY47" fmla="*/ 125451 h 1381670"/>
              <a:gd name="connsiteX48" fmla="*/ 450629 w 751047"/>
              <a:gd name="connsiteY48" fmla="*/ 84487 h 1381670"/>
              <a:gd name="connsiteX49" fmla="*/ 396007 w 751047"/>
              <a:gd name="connsiteY49" fmla="*/ 57178 h 1381670"/>
              <a:gd name="connsiteX50" fmla="*/ 423318 w 751047"/>
              <a:gd name="connsiteY50" fmla="*/ 111796 h 1381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51047" h="1381670">
                <a:moveTo>
                  <a:pt x="0" y="1381670"/>
                </a:moveTo>
                <a:cubicBezTo>
                  <a:pt x="4552" y="1308846"/>
                  <a:pt x="2275" y="1235270"/>
                  <a:pt x="13656" y="1163197"/>
                </a:cubicBezTo>
                <a:cubicBezTo>
                  <a:pt x="16216" y="1146987"/>
                  <a:pt x="33626" y="1136911"/>
                  <a:pt x="40966" y="1122233"/>
                </a:cubicBezTo>
                <a:cubicBezTo>
                  <a:pt x="47403" y="1109360"/>
                  <a:pt x="47481" y="1093767"/>
                  <a:pt x="54622" y="1081270"/>
                </a:cubicBezTo>
                <a:cubicBezTo>
                  <a:pt x="65914" y="1061511"/>
                  <a:pt x="82359" y="1045170"/>
                  <a:pt x="95588" y="1026651"/>
                </a:cubicBezTo>
                <a:cubicBezTo>
                  <a:pt x="105127" y="1013297"/>
                  <a:pt x="112393" y="998295"/>
                  <a:pt x="122899" y="985688"/>
                </a:cubicBezTo>
                <a:cubicBezTo>
                  <a:pt x="135262" y="970853"/>
                  <a:pt x="152278" y="960173"/>
                  <a:pt x="163865" y="944724"/>
                </a:cubicBezTo>
                <a:cubicBezTo>
                  <a:pt x="179790" y="923492"/>
                  <a:pt x="188024" y="896991"/>
                  <a:pt x="204831" y="876451"/>
                </a:cubicBezTo>
                <a:cubicBezTo>
                  <a:pt x="229289" y="846560"/>
                  <a:pt x="265340" y="826659"/>
                  <a:pt x="286764" y="794524"/>
                </a:cubicBezTo>
                <a:cubicBezTo>
                  <a:pt x="295867" y="780869"/>
                  <a:pt x="303171" y="765825"/>
                  <a:pt x="314074" y="753560"/>
                </a:cubicBezTo>
                <a:cubicBezTo>
                  <a:pt x="339734" y="724694"/>
                  <a:pt x="374582" y="703768"/>
                  <a:pt x="396007" y="671633"/>
                </a:cubicBezTo>
                <a:cubicBezTo>
                  <a:pt x="431303" y="618693"/>
                  <a:pt x="407749" y="635858"/>
                  <a:pt x="464284" y="617015"/>
                </a:cubicBezTo>
                <a:cubicBezTo>
                  <a:pt x="555198" y="526105"/>
                  <a:pt x="469500" y="624012"/>
                  <a:pt x="518906" y="535087"/>
                </a:cubicBezTo>
                <a:cubicBezTo>
                  <a:pt x="534846" y="506396"/>
                  <a:pt x="573527" y="453160"/>
                  <a:pt x="573527" y="453160"/>
                </a:cubicBezTo>
                <a:cubicBezTo>
                  <a:pt x="578079" y="430402"/>
                  <a:pt x="565851" y="375745"/>
                  <a:pt x="587183" y="384887"/>
                </a:cubicBezTo>
                <a:cubicBezTo>
                  <a:pt x="629019" y="402816"/>
                  <a:pt x="642343" y="457314"/>
                  <a:pt x="669115" y="494124"/>
                </a:cubicBezTo>
                <a:cubicBezTo>
                  <a:pt x="715049" y="557280"/>
                  <a:pt x="675814" y="514476"/>
                  <a:pt x="723737" y="562397"/>
                </a:cubicBezTo>
                <a:cubicBezTo>
                  <a:pt x="714633" y="521433"/>
                  <a:pt x="710540" y="479024"/>
                  <a:pt x="696426" y="439506"/>
                </a:cubicBezTo>
                <a:cubicBezTo>
                  <a:pt x="687499" y="414512"/>
                  <a:pt x="670183" y="393315"/>
                  <a:pt x="655460" y="371233"/>
                </a:cubicBezTo>
                <a:cubicBezTo>
                  <a:pt x="613949" y="308971"/>
                  <a:pt x="553076" y="239817"/>
                  <a:pt x="477939" y="221033"/>
                </a:cubicBezTo>
                <a:lnTo>
                  <a:pt x="423318" y="207378"/>
                </a:lnTo>
                <a:cubicBezTo>
                  <a:pt x="373391" y="282263"/>
                  <a:pt x="362473" y="276749"/>
                  <a:pt x="436973" y="412196"/>
                </a:cubicBezTo>
                <a:cubicBezTo>
                  <a:pt x="461791" y="457317"/>
                  <a:pt x="546216" y="521433"/>
                  <a:pt x="546216" y="521433"/>
                </a:cubicBezTo>
                <a:cubicBezTo>
                  <a:pt x="564423" y="507778"/>
                  <a:pt x="600026" y="503213"/>
                  <a:pt x="600838" y="480469"/>
                </a:cubicBezTo>
                <a:cubicBezTo>
                  <a:pt x="604929" y="365938"/>
                  <a:pt x="579345" y="252043"/>
                  <a:pt x="559872" y="139105"/>
                </a:cubicBezTo>
                <a:cubicBezTo>
                  <a:pt x="556413" y="119046"/>
                  <a:pt x="545593" y="100124"/>
                  <a:pt x="532561" y="84487"/>
                </a:cubicBezTo>
                <a:cubicBezTo>
                  <a:pt x="522054" y="71880"/>
                  <a:pt x="506274" y="64517"/>
                  <a:pt x="491595" y="57178"/>
                </a:cubicBezTo>
                <a:cubicBezTo>
                  <a:pt x="472001" y="47381"/>
                  <a:pt x="413514" y="34245"/>
                  <a:pt x="396007" y="29869"/>
                </a:cubicBezTo>
                <a:cubicBezTo>
                  <a:pt x="376943" y="163300"/>
                  <a:pt x="362829" y="191245"/>
                  <a:pt x="423318" y="357578"/>
                </a:cubicBezTo>
                <a:cubicBezTo>
                  <a:pt x="434318" y="387825"/>
                  <a:pt x="470212" y="401796"/>
                  <a:pt x="491595" y="425851"/>
                </a:cubicBezTo>
                <a:cubicBezTo>
                  <a:pt x="565505" y="508995"/>
                  <a:pt x="496969" y="456743"/>
                  <a:pt x="573527" y="507778"/>
                </a:cubicBezTo>
                <a:cubicBezTo>
                  <a:pt x="550768" y="466814"/>
                  <a:pt x="528863" y="425364"/>
                  <a:pt x="505250" y="384887"/>
                </a:cubicBezTo>
                <a:cubicBezTo>
                  <a:pt x="343539" y="107686"/>
                  <a:pt x="426819" y="269000"/>
                  <a:pt x="341385" y="98142"/>
                </a:cubicBezTo>
                <a:cubicBezTo>
                  <a:pt x="336833" y="79936"/>
                  <a:pt x="335123" y="60772"/>
                  <a:pt x="327730" y="43523"/>
                </a:cubicBezTo>
                <a:cubicBezTo>
                  <a:pt x="321265" y="28439"/>
                  <a:pt x="290167" y="-10255"/>
                  <a:pt x="300419" y="2560"/>
                </a:cubicBezTo>
                <a:cubicBezTo>
                  <a:pt x="419455" y="151348"/>
                  <a:pt x="420961" y="178598"/>
                  <a:pt x="546216" y="384887"/>
                </a:cubicBezTo>
                <a:cubicBezTo>
                  <a:pt x="712142" y="658160"/>
                  <a:pt x="545679" y="359785"/>
                  <a:pt x="641804" y="576051"/>
                </a:cubicBezTo>
                <a:cubicBezTo>
                  <a:pt x="648470" y="591048"/>
                  <a:pt x="683794" y="624354"/>
                  <a:pt x="669115" y="617015"/>
                </a:cubicBezTo>
                <a:cubicBezTo>
                  <a:pt x="621709" y="593315"/>
                  <a:pt x="565467" y="482036"/>
                  <a:pt x="546216" y="453160"/>
                </a:cubicBezTo>
                <a:cubicBezTo>
                  <a:pt x="524496" y="420582"/>
                  <a:pt x="498461" y="390924"/>
                  <a:pt x="477939" y="357578"/>
                </a:cubicBezTo>
                <a:cubicBezTo>
                  <a:pt x="317986" y="97671"/>
                  <a:pt x="536395" y="417565"/>
                  <a:pt x="396007" y="221033"/>
                </a:cubicBezTo>
                <a:cubicBezTo>
                  <a:pt x="386468" y="207679"/>
                  <a:pt x="363506" y="164500"/>
                  <a:pt x="368696" y="180069"/>
                </a:cubicBezTo>
                <a:cubicBezTo>
                  <a:pt x="391270" y="247789"/>
                  <a:pt x="470834" y="353261"/>
                  <a:pt x="505250" y="398542"/>
                </a:cubicBezTo>
                <a:cubicBezTo>
                  <a:pt x="558157" y="468152"/>
                  <a:pt x="624129" y="528387"/>
                  <a:pt x="669115" y="603360"/>
                </a:cubicBezTo>
                <a:cubicBezTo>
                  <a:pt x="720017" y="688192"/>
                  <a:pt x="691314" y="652867"/>
                  <a:pt x="751047" y="712597"/>
                </a:cubicBezTo>
                <a:cubicBezTo>
                  <a:pt x="728520" y="607476"/>
                  <a:pt x="712478" y="498270"/>
                  <a:pt x="669115" y="398542"/>
                </a:cubicBezTo>
                <a:cubicBezTo>
                  <a:pt x="640707" y="333207"/>
                  <a:pt x="623905" y="257753"/>
                  <a:pt x="573527" y="207378"/>
                </a:cubicBezTo>
                <a:lnTo>
                  <a:pt x="491595" y="125451"/>
                </a:lnTo>
                <a:cubicBezTo>
                  <a:pt x="477940" y="111796"/>
                  <a:pt x="467902" y="93123"/>
                  <a:pt x="450629" y="84487"/>
                </a:cubicBezTo>
                <a:lnTo>
                  <a:pt x="396007" y="57178"/>
                </a:lnTo>
                <a:lnTo>
                  <a:pt x="423318" y="111796"/>
                </a:lnTo>
              </a:path>
            </a:pathLst>
          </a:custGeom>
          <a:ln w="1524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83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Parameter Learning (4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829564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Calculate P(midterm = high | grit = high)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453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327441"/>
              </p:ext>
            </p:extLst>
          </p:nvPr>
        </p:nvGraphicFramePr>
        <p:xfrm>
          <a:off x="1561589" y="2734468"/>
          <a:ext cx="6035319" cy="1375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3" imgW="1841500" imgH="419100" progId="Equation.3">
                  <p:embed/>
                </p:oleObj>
              </mc:Choice>
              <mc:Fallback>
                <p:oleObj name="Equation" r:id="rId3" imgW="1841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1589" y="2734468"/>
                        <a:ext cx="6035319" cy="1375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Parameter Learning (review)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40928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Parameter Learning (4 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452180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Calculate P(midterm = high | grit = high)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2200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Parameter Learning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(4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points)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389162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Calculate P(midterm = high | grit = high) </a:t>
            </a:r>
            <a:endParaRPr lang="en-US" sz="2800" dirty="0"/>
          </a:p>
        </p:txBody>
      </p:sp>
      <p:sp>
        <p:nvSpPr>
          <p:cNvPr id="4" name="Freeform 3"/>
          <p:cNvSpPr/>
          <p:nvPr/>
        </p:nvSpPr>
        <p:spPr>
          <a:xfrm>
            <a:off x="4788116" y="4484903"/>
            <a:ext cx="844217" cy="912857"/>
          </a:xfrm>
          <a:custGeom>
            <a:avLst/>
            <a:gdLst>
              <a:gd name="connsiteX0" fmla="*/ 635448 w 844217"/>
              <a:gd name="connsiteY0" fmla="*/ 105839 h 912857"/>
              <a:gd name="connsiteX1" fmla="*/ 132776 w 844217"/>
              <a:gd name="connsiteY1" fmla="*/ 119069 h 912857"/>
              <a:gd name="connsiteX2" fmla="*/ 79864 w 844217"/>
              <a:gd name="connsiteY2" fmla="*/ 132298 h 912857"/>
              <a:gd name="connsiteX3" fmla="*/ 40179 w 844217"/>
              <a:gd name="connsiteY3" fmla="*/ 158758 h 912857"/>
              <a:gd name="connsiteX4" fmla="*/ 13722 w 844217"/>
              <a:gd name="connsiteY4" fmla="*/ 224907 h 912857"/>
              <a:gd name="connsiteX5" fmla="*/ 26951 w 844217"/>
              <a:gd name="connsiteY5" fmla="*/ 595342 h 912857"/>
              <a:gd name="connsiteX6" fmla="*/ 79864 w 844217"/>
              <a:gd name="connsiteY6" fmla="*/ 727640 h 912857"/>
              <a:gd name="connsiteX7" fmla="*/ 119548 w 844217"/>
              <a:gd name="connsiteY7" fmla="*/ 767329 h 912857"/>
              <a:gd name="connsiteX8" fmla="*/ 146005 w 844217"/>
              <a:gd name="connsiteY8" fmla="*/ 807018 h 912857"/>
              <a:gd name="connsiteX9" fmla="*/ 225374 w 844217"/>
              <a:gd name="connsiteY9" fmla="*/ 873168 h 912857"/>
              <a:gd name="connsiteX10" fmla="*/ 384112 w 844217"/>
              <a:gd name="connsiteY10" fmla="*/ 912857 h 912857"/>
              <a:gd name="connsiteX11" fmla="*/ 569307 w 844217"/>
              <a:gd name="connsiteY11" fmla="*/ 899627 h 912857"/>
              <a:gd name="connsiteX12" fmla="*/ 635448 w 844217"/>
              <a:gd name="connsiteY12" fmla="*/ 859938 h 912857"/>
              <a:gd name="connsiteX13" fmla="*/ 714818 w 844217"/>
              <a:gd name="connsiteY13" fmla="*/ 793789 h 912857"/>
              <a:gd name="connsiteX14" fmla="*/ 741274 w 844217"/>
              <a:gd name="connsiteY14" fmla="*/ 754099 h 912857"/>
              <a:gd name="connsiteX15" fmla="*/ 780959 w 844217"/>
              <a:gd name="connsiteY15" fmla="*/ 701180 h 912857"/>
              <a:gd name="connsiteX16" fmla="*/ 794187 w 844217"/>
              <a:gd name="connsiteY16" fmla="*/ 648261 h 912857"/>
              <a:gd name="connsiteX17" fmla="*/ 833871 w 844217"/>
              <a:gd name="connsiteY17" fmla="*/ 608571 h 912857"/>
              <a:gd name="connsiteX18" fmla="*/ 767730 w 844217"/>
              <a:gd name="connsiteY18" fmla="*/ 370435 h 912857"/>
              <a:gd name="connsiteX19" fmla="*/ 741274 w 844217"/>
              <a:gd name="connsiteY19" fmla="*/ 317516 h 912857"/>
              <a:gd name="connsiteX20" fmla="*/ 661905 w 844217"/>
              <a:gd name="connsiteY20" fmla="*/ 238137 h 912857"/>
              <a:gd name="connsiteX21" fmla="*/ 635448 w 844217"/>
              <a:gd name="connsiteY21" fmla="*/ 211677 h 912857"/>
              <a:gd name="connsiteX22" fmla="*/ 503166 w 844217"/>
              <a:gd name="connsiteY22" fmla="*/ 132298 h 912857"/>
              <a:gd name="connsiteX23" fmla="*/ 450253 w 844217"/>
              <a:gd name="connsiteY23" fmla="*/ 105839 h 912857"/>
              <a:gd name="connsiteX24" fmla="*/ 331200 w 844217"/>
              <a:gd name="connsiteY24" fmla="*/ 26460 h 912857"/>
              <a:gd name="connsiteX25" fmla="*/ 304743 w 844217"/>
              <a:gd name="connsiteY25" fmla="*/ 0 h 91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44217" h="912857">
                <a:moveTo>
                  <a:pt x="635448" y="105839"/>
                </a:moveTo>
                <a:cubicBezTo>
                  <a:pt x="467891" y="110249"/>
                  <a:pt x="300202" y="111096"/>
                  <a:pt x="132776" y="119069"/>
                </a:cubicBezTo>
                <a:cubicBezTo>
                  <a:pt x="114616" y="119934"/>
                  <a:pt x="96574" y="125136"/>
                  <a:pt x="79864" y="132298"/>
                </a:cubicBezTo>
                <a:cubicBezTo>
                  <a:pt x="65251" y="138562"/>
                  <a:pt x="53407" y="149938"/>
                  <a:pt x="40179" y="158758"/>
                </a:cubicBezTo>
                <a:cubicBezTo>
                  <a:pt x="31360" y="180808"/>
                  <a:pt x="19061" y="201767"/>
                  <a:pt x="13722" y="224907"/>
                </a:cubicBezTo>
                <a:cubicBezTo>
                  <a:pt x="-13569" y="343184"/>
                  <a:pt x="4612" y="483635"/>
                  <a:pt x="26951" y="595342"/>
                </a:cubicBezTo>
                <a:cubicBezTo>
                  <a:pt x="36265" y="641916"/>
                  <a:pt x="46282" y="694053"/>
                  <a:pt x="79864" y="727640"/>
                </a:cubicBezTo>
                <a:cubicBezTo>
                  <a:pt x="93092" y="740870"/>
                  <a:pt x="107572" y="752956"/>
                  <a:pt x="119548" y="767329"/>
                </a:cubicBezTo>
                <a:cubicBezTo>
                  <a:pt x="129726" y="779544"/>
                  <a:pt x="135827" y="794803"/>
                  <a:pt x="146005" y="807018"/>
                </a:cubicBezTo>
                <a:cubicBezTo>
                  <a:pt x="164330" y="829011"/>
                  <a:pt x="197828" y="860924"/>
                  <a:pt x="225374" y="873168"/>
                </a:cubicBezTo>
                <a:cubicBezTo>
                  <a:pt x="288260" y="901120"/>
                  <a:pt x="317560" y="901763"/>
                  <a:pt x="384112" y="912857"/>
                </a:cubicBezTo>
                <a:cubicBezTo>
                  <a:pt x="445844" y="908447"/>
                  <a:pt x="508746" y="912378"/>
                  <a:pt x="569307" y="899627"/>
                </a:cubicBezTo>
                <a:cubicBezTo>
                  <a:pt x="594467" y="894330"/>
                  <a:pt x="613645" y="873566"/>
                  <a:pt x="635448" y="859938"/>
                </a:cubicBezTo>
                <a:cubicBezTo>
                  <a:pt x="671640" y="837316"/>
                  <a:pt x="686319" y="827993"/>
                  <a:pt x="714818" y="793789"/>
                </a:cubicBezTo>
                <a:cubicBezTo>
                  <a:pt x="724996" y="781574"/>
                  <a:pt x="732033" y="767038"/>
                  <a:pt x="741274" y="754099"/>
                </a:cubicBezTo>
                <a:cubicBezTo>
                  <a:pt x="754089" y="736156"/>
                  <a:pt x="767731" y="718820"/>
                  <a:pt x="780959" y="701180"/>
                </a:cubicBezTo>
                <a:cubicBezTo>
                  <a:pt x="785368" y="683540"/>
                  <a:pt x="785167" y="664048"/>
                  <a:pt x="794187" y="648261"/>
                </a:cubicBezTo>
                <a:cubicBezTo>
                  <a:pt x="803468" y="632017"/>
                  <a:pt x="831685" y="627152"/>
                  <a:pt x="833871" y="608571"/>
                </a:cubicBezTo>
                <a:cubicBezTo>
                  <a:pt x="854404" y="434015"/>
                  <a:pt x="850086" y="452800"/>
                  <a:pt x="767730" y="370435"/>
                </a:cubicBezTo>
                <a:cubicBezTo>
                  <a:pt x="758911" y="352795"/>
                  <a:pt x="753593" y="332916"/>
                  <a:pt x="741274" y="317516"/>
                </a:cubicBezTo>
                <a:cubicBezTo>
                  <a:pt x="717901" y="288297"/>
                  <a:pt x="688361" y="264597"/>
                  <a:pt x="661905" y="238137"/>
                </a:cubicBezTo>
                <a:cubicBezTo>
                  <a:pt x="653086" y="229317"/>
                  <a:pt x="646604" y="217255"/>
                  <a:pt x="635448" y="211677"/>
                </a:cubicBezTo>
                <a:cubicBezTo>
                  <a:pt x="514496" y="151196"/>
                  <a:pt x="662793" y="228086"/>
                  <a:pt x="503166" y="132298"/>
                </a:cubicBezTo>
                <a:cubicBezTo>
                  <a:pt x="486257" y="122151"/>
                  <a:pt x="467491" y="115417"/>
                  <a:pt x="450253" y="105839"/>
                </a:cubicBezTo>
                <a:cubicBezTo>
                  <a:pt x="404524" y="80431"/>
                  <a:pt x="370966" y="59603"/>
                  <a:pt x="331200" y="26460"/>
                </a:cubicBezTo>
                <a:cubicBezTo>
                  <a:pt x="321619" y="18475"/>
                  <a:pt x="304743" y="0"/>
                  <a:pt x="304743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854753" y="2698880"/>
            <a:ext cx="634954" cy="595341"/>
          </a:xfrm>
          <a:custGeom>
            <a:avLst/>
            <a:gdLst>
              <a:gd name="connsiteX0" fmla="*/ 634954 w 634954"/>
              <a:gd name="connsiteY0" fmla="*/ 92609 h 595341"/>
              <a:gd name="connsiteX1" fmla="*/ 26456 w 634954"/>
              <a:gd name="connsiteY1" fmla="*/ 171988 h 595341"/>
              <a:gd name="connsiteX2" fmla="*/ 13228 w 634954"/>
              <a:gd name="connsiteY2" fmla="*/ 251366 h 595341"/>
              <a:gd name="connsiteX3" fmla="*/ 0 w 634954"/>
              <a:gd name="connsiteY3" fmla="*/ 291056 h 595341"/>
              <a:gd name="connsiteX4" fmla="*/ 13228 w 634954"/>
              <a:gd name="connsiteY4" fmla="*/ 489503 h 595341"/>
              <a:gd name="connsiteX5" fmla="*/ 52913 w 634954"/>
              <a:gd name="connsiteY5" fmla="*/ 529192 h 595341"/>
              <a:gd name="connsiteX6" fmla="*/ 145510 w 634954"/>
              <a:gd name="connsiteY6" fmla="*/ 582112 h 595341"/>
              <a:gd name="connsiteX7" fmla="*/ 185195 w 634954"/>
              <a:gd name="connsiteY7" fmla="*/ 595341 h 595341"/>
              <a:gd name="connsiteX8" fmla="*/ 462987 w 634954"/>
              <a:gd name="connsiteY8" fmla="*/ 582112 h 595341"/>
              <a:gd name="connsiteX9" fmla="*/ 502672 w 634954"/>
              <a:gd name="connsiteY9" fmla="*/ 555652 h 595341"/>
              <a:gd name="connsiteX10" fmla="*/ 582041 w 634954"/>
              <a:gd name="connsiteY10" fmla="*/ 463043 h 595341"/>
              <a:gd name="connsiteX11" fmla="*/ 608498 w 634954"/>
              <a:gd name="connsiteY11" fmla="*/ 423354 h 595341"/>
              <a:gd name="connsiteX12" fmla="*/ 634954 w 634954"/>
              <a:gd name="connsiteY12" fmla="*/ 370435 h 595341"/>
              <a:gd name="connsiteX13" fmla="*/ 621726 w 634954"/>
              <a:gd name="connsiteY13" fmla="*/ 277826 h 595341"/>
              <a:gd name="connsiteX14" fmla="*/ 595269 w 634954"/>
              <a:gd name="connsiteY14" fmla="*/ 238137 h 595341"/>
              <a:gd name="connsiteX15" fmla="*/ 515900 w 634954"/>
              <a:gd name="connsiteY15" fmla="*/ 132298 h 595341"/>
              <a:gd name="connsiteX16" fmla="*/ 449759 w 634954"/>
              <a:gd name="connsiteY16" fmla="*/ 52919 h 595341"/>
              <a:gd name="connsiteX17" fmla="*/ 370390 w 634954"/>
              <a:gd name="connsiteY17" fmla="*/ 0 h 595341"/>
              <a:gd name="connsiteX18" fmla="*/ 330705 w 634954"/>
              <a:gd name="connsiteY18" fmla="*/ 0 h 59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4954" h="595341">
                <a:moveTo>
                  <a:pt x="634954" y="92609"/>
                </a:moveTo>
                <a:cubicBezTo>
                  <a:pt x="485697" y="99394"/>
                  <a:pt x="93812" y="-52557"/>
                  <a:pt x="26456" y="171988"/>
                </a:cubicBezTo>
                <a:cubicBezTo>
                  <a:pt x="18749" y="197681"/>
                  <a:pt x="19046" y="225180"/>
                  <a:pt x="13228" y="251366"/>
                </a:cubicBezTo>
                <a:cubicBezTo>
                  <a:pt x="10203" y="264979"/>
                  <a:pt x="4409" y="277826"/>
                  <a:pt x="0" y="291056"/>
                </a:cubicBezTo>
                <a:cubicBezTo>
                  <a:pt x="4409" y="357205"/>
                  <a:pt x="-1152" y="424786"/>
                  <a:pt x="13228" y="489503"/>
                </a:cubicBezTo>
                <a:cubicBezTo>
                  <a:pt x="17286" y="507766"/>
                  <a:pt x="38541" y="517214"/>
                  <a:pt x="52913" y="529192"/>
                </a:cubicBezTo>
                <a:cubicBezTo>
                  <a:pt x="76358" y="548732"/>
                  <a:pt x="118870" y="570694"/>
                  <a:pt x="145510" y="582112"/>
                </a:cubicBezTo>
                <a:cubicBezTo>
                  <a:pt x="158326" y="587605"/>
                  <a:pt x="171967" y="590931"/>
                  <a:pt x="185195" y="595341"/>
                </a:cubicBezTo>
                <a:cubicBezTo>
                  <a:pt x="277792" y="590931"/>
                  <a:pt x="371001" y="593612"/>
                  <a:pt x="462987" y="582112"/>
                </a:cubicBezTo>
                <a:cubicBezTo>
                  <a:pt x="478763" y="580140"/>
                  <a:pt x="490459" y="565831"/>
                  <a:pt x="502672" y="555652"/>
                </a:cubicBezTo>
                <a:cubicBezTo>
                  <a:pt x="536612" y="527365"/>
                  <a:pt x="556277" y="499117"/>
                  <a:pt x="582041" y="463043"/>
                </a:cubicBezTo>
                <a:cubicBezTo>
                  <a:pt x="591282" y="450104"/>
                  <a:pt x="600610" y="437159"/>
                  <a:pt x="608498" y="423354"/>
                </a:cubicBezTo>
                <a:cubicBezTo>
                  <a:pt x="618282" y="406231"/>
                  <a:pt x="626135" y="388075"/>
                  <a:pt x="634954" y="370435"/>
                </a:cubicBezTo>
                <a:cubicBezTo>
                  <a:pt x="630545" y="339565"/>
                  <a:pt x="630685" y="307694"/>
                  <a:pt x="621726" y="277826"/>
                </a:cubicBezTo>
                <a:cubicBezTo>
                  <a:pt x="617158" y="262597"/>
                  <a:pt x="604620" y="250996"/>
                  <a:pt x="595269" y="238137"/>
                </a:cubicBezTo>
                <a:cubicBezTo>
                  <a:pt x="569334" y="202472"/>
                  <a:pt x="542356" y="167578"/>
                  <a:pt x="515900" y="132298"/>
                </a:cubicBezTo>
                <a:cubicBezTo>
                  <a:pt x="500586" y="111877"/>
                  <a:pt x="473787" y="70942"/>
                  <a:pt x="449759" y="52919"/>
                </a:cubicBezTo>
                <a:cubicBezTo>
                  <a:pt x="424322" y="33839"/>
                  <a:pt x="402188" y="0"/>
                  <a:pt x="370390" y="0"/>
                </a:cubicBezTo>
                <a:lnTo>
                  <a:pt x="330705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P(midterm = high | grit = high) 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043135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8" name="Freeform 7"/>
          <p:cNvSpPr/>
          <p:nvPr/>
        </p:nvSpPr>
        <p:spPr>
          <a:xfrm>
            <a:off x="4788116" y="4484903"/>
            <a:ext cx="844217" cy="912857"/>
          </a:xfrm>
          <a:custGeom>
            <a:avLst/>
            <a:gdLst>
              <a:gd name="connsiteX0" fmla="*/ 635448 w 844217"/>
              <a:gd name="connsiteY0" fmla="*/ 105839 h 912857"/>
              <a:gd name="connsiteX1" fmla="*/ 132776 w 844217"/>
              <a:gd name="connsiteY1" fmla="*/ 119069 h 912857"/>
              <a:gd name="connsiteX2" fmla="*/ 79864 w 844217"/>
              <a:gd name="connsiteY2" fmla="*/ 132298 h 912857"/>
              <a:gd name="connsiteX3" fmla="*/ 40179 w 844217"/>
              <a:gd name="connsiteY3" fmla="*/ 158758 h 912857"/>
              <a:gd name="connsiteX4" fmla="*/ 13722 w 844217"/>
              <a:gd name="connsiteY4" fmla="*/ 224907 h 912857"/>
              <a:gd name="connsiteX5" fmla="*/ 26951 w 844217"/>
              <a:gd name="connsiteY5" fmla="*/ 595342 h 912857"/>
              <a:gd name="connsiteX6" fmla="*/ 79864 w 844217"/>
              <a:gd name="connsiteY6" fmla="*/ 727640 h 912857"/>
              <a:gd name="connsiteX7" fmla="*/ 119548 w 844217"/>
              <a:gd name="connsiteY7" fmla="*/ 767329 h 912857"/>
              <a:gd name="connsiteX8" fmla="*/ 146005 w 844217"/>
              <a:gd name="connsiteY8" fmla="*/ 807018 h 912857"/>
              <a:gd name="connsiteX9" fmla="*/ 225374 w 844217"/>
              <a:gd name="connsiteY9" fmla="*/ 873168 h 912857"/>
              <a:gd name="connsiteX10" fmla="*/ 384112 w 844217"/>
              <a:gd name="connsiteY10" fmla="*/ 912857 h 912857"/>
              <a:gd name="connsiteX11" fmla="*/ 569307 w 844217"/>
              <a:gd name="connsiteY11" fmla="*/ 899627 h 912857"/>
              <a:gd name="connsiteX12" fmla="*/ 635448 w 844217"/>
              <a:gd name="connsiteY12" fmla="*/ 859938 h 912857"/>
              <a:gd name="connsiteX13" fmla="*/ 714818 w 844217"/>
              <a:gd name="connsiteY13" fmla="*/ 793789 h 912857"/>
              <a:gd name="connsiteX14" fmla="*/ 741274 w 844217"/>
              <a:gd name="connsiteY14" fmla="*/ 754099 h 912857"/>
              <a:gd name="connsiteX15" fmla="*/ 780959 w 844217"/>
              <a:gd name="connsiteY15" fmla="*/ 701180 h 912857"/>
              <a:gd name="connsiteX16" fmla="*/ 794187 w 844217"/>
              <a:gd name="connsiteY16" fmla="*/ 648261 h 912857"/>
              <a:gd name="connsiteX17" fmla="*/ 833871 w 844217"/>
              <a:gd name="connsiteY17" fmla="*/ 608571 h 912857"/>
              <a:gd name="connsiteX18" fmla="*/ 767730 w 844217"/>
              <a:gd name="connsiteY18" fmla="*/ 370435 h 912857"/>
              <a:gd name="connsiteX19" fmla="*/ 741274 w 844217"/>
              <a:gd name="connsiteY19" fmla="*/ 317516 h 912857"/>
              <a:gd name="connsiteX20" fmla="*/ 661905 w 844217"/>
              <a:gd name="connsiteY20" fmla="*/ 238137 h 912857"/>
              <a:gd name="connsiteX21" fmla="*/ 635448 w 844217"/>
              <a:gd name="connsiteY21" fmla="*/ 211677 h 912857"/>
              <a:gd name="connsiteX22" fmla="*/ 503166 w 844217"/>
              <a:gd name="connsiteY22" fmla="*/ 132298 h 912857"/>
              <a:gd name="connsiteX23" fmla="*/ 450253 w 844217"/>
              <a:gd name="connsiteY23" fmla="*/ 105839 h 912857"/>
              <a:gd name="connsiteX24" fmla="*/ 331200 w 844217"/>
              <a:gd name="connsiteY24" fmla="*/ 26460 h 912857"/>
              <a:gd name="connsiteX25" fmla="*/ 304743 w 844217"/>
              <a:gd name="connsiteY25" fmla="*/ 0 h 91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44217" h="912857">
                <a:moveTo>
                  <a:pt x="635448" y="105839"/>
                </a:moveTo>
                <a:cubicBezTo>
                  <a:pt x="467891" y="110249"/>
                  <a:pt x="300202" y="111096"/>
                  <a:pt x="132776" y="119069"/>
                </a:cubicBezTo>
                <a:cubicBezTo>
                  <a:pt x="114616" y="119934"/>
                  <a:pt x="96574" y="125136"/>
                  <a:pt x="79864" y="132298"/>
                </a:cubicBezTo>
                <a:cubicBezTo>
                  <a:pt x="65251" y="138562"/>
                  <a:pt x="53407" y="149938"/>
                  <a:pt x="40179" y="158758"/>
                </a:cubicBezTo>
                <a:cubicBezTo>
                  <a:pt x="31360" y="180808"/>
                  <a:pt x="19061" y="201767"/>
                  <a:pt x="13722" y="224907"/>
                </a:cubicBezTo>
                <a:cubicBezTo>
                  <a:pt x="-13569" y="343184"/>
                  <a:pt x="4612" y="483635"/>
                  <a:pt x="26951" y="595342"/>
                </a:cubicBezTo>
                <a:cubicBezTo>
                  <a:pt x="36265" y="641916"/>
                  <a:pt x="46282" y="694053"/>
                  <a:pt x="79864" y="727640"/>
                </a:cubicBezTo>
                <a:cubicBezTo>
                  <a:pt x="93092" y="740870"/>
                  <a:pt x="107572" y="752956"/>
                  <a:pt x="119548" y="767329"/>
                </a:cubicBezTo>
                <a:cubicBezTo>
                  <a:pt x="129726" y="779544"/>
                  <a:pt x="135827" y="794803"/>
                  <a:pt x="146005" y="807018"/>
                </a:cubicBezTo>
                <a:cubicBezTo>
                  <a:pt x="164330" y="829011"/>
                  <a:pt x="197828" y="860924"/>
                  <a:pt x="225374" y="873168"/>
                </a:cubicBezTo>
                <a:cubicBezTo>
                  <a:pt x="288260" y="901120"/>
                  <a:pt x="317560" y="901763"/>
                  <a:pt x="384112" y="912857"/>
                </a:cubicBezTo>
                <a:cubicBezTo>
                  <a:pt x="445844" y="908447"/>
                  <a:pt x="508746" y="912378"/>
                  <a:pt x="569307" y="899627"/>
                </a:cubicBezTo>
                <a:cubicBezTo>
                  <a:pt x="594467" y="894330"/>
                  <a:pt x="613645" y="873566"/>
                  <a:pt x="635448" y="859938"/>
                </a:cubicBezTo>
                <a:cubicBezTo>
                  <a:pt x="671640" y="837316"/>
                  <a:pt x="686319" y="827993"/>
                  <a:pt x="714818" y="793789"/>
                </a:cubicBezTo>
                <a:cubicBezTo>
                  <a:pt x="724996" y="781574"/>
                  <a:pt x="732033" y="767038"/>
                  <a:pt x="741274" y="754099"/>
                </a:cubicBezTo>
                <a:cubicBezTo>
                  <a:pt x="754089" y="736156"/>
                  <a:pt x="767731" y="718820"/>
                  <a:pt x="780959" y="701180"/>
                </a:cubicBezTo>
                <a:cubicBezTo>
                  <a:pt x="785368" y="683540"/>
                  <a:pt x="785167" y="664048"/>
                  <a:pt x="794187" y="648261"/>
                </a:cubicBezTo>
                <a:cubicBezTo>
                  <a:pt x="803468" y="632017"/>
                  <a:pt x="831685" y="627152"/>
                  <a:pt x="833871" y="608571"/>
                </a:cubicBezTo>
                <a:cubicBezTo>
                  <a:pt x="854404" y="434015"/>
                  <a:pt x="850086" y="452800"/>
                  <a:pt x="767730" y="370435"/>
                </a:cubicBezTo>
                <a:cubicBezTo>
                  <a:pt x="758911" y="352795"/>
                  <a:pt x="753593" y="332916"/>
                  <a:pt x="741274" y="317516"/>
                </a:cubicBezTo>
                <a:cubicBezTo>
                  <a:pt x="717901" y="288297"/>
                  <a:pt x="688361" y="264597"/>
                  <a:pt x="661905" y="238137"/>
                </a:cubicBezTo>
                <a:cubicBezTo>
                  <a:pt x="653086" y="229317"/>
                  <a:pt x="646604" y="217255"/>
                  <a:pt x="635448" y="211677"/>
                </a:cubicBezTo>
                <a:cubicBezTo>
                  <a:pt x="514496" y="151196"/>
                  <a:pt x="662793" y="228086"/>
                  <a:pt x="503166" y="132298"/>
                </a:cubicBezTo>
                <a:cubicBezTo>
                  <a:pt x="486257" y="122151"/>
                  <a:pt x="467491" y="115417"/>
                  <a:pt x="450253" y="105839"/>
                </a:cubicBezTo>
                <a:cubicBezTo>
                  <a:pt x="404524" y="80431"/>
                  <a:pt x="370966" y="59603"/>
                  <a:pt x="331200" y="26460"/>
                </a:cubicBezTo>
                <a:cubicBezTo>
                  <a:pt x="321619" y="18475"/>
                  <a:pt x="304743" y="0"/>
                  <a:pt x="304743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854753" y="2698880"/>
            <a:ext cx="634954" cy="595341"/>
          </a:xfrm>
          <a:custGeom>
            <a:avLst/>
            <a:gdLst>
              <a:gd name="connsiteX0" fmla="*/ 634954 w 634954"/>
              <a:gd name="connsiteY0" fmla="*/ 92609 h 595341"/>
              <a:gd name="connsiteX1" fmla="*/ 26456 w 634954"/>
              <a:gd name="connsiteY1" fmla="*/ 171988 h 595341"/>
              <a:gd name="connsiteX2" fmla="*/ 13228 w 634954"/>
              <a:gd name="connsiteY2" fmla="*/ 251366 h 595341"/>
              <a:gd name="connsiteX3" fmla="*/ 0 w 634954"/>
              <a:gd name="connsiteY3" fmla="*/ 291056 h 595341"/>
              <a:gd name="connsiteX4" fmla="*/ 13228 w 634954"/>
              <a:gd name="connsiteY4" fmla="*/ 489503 h 595341"/>
              <a:gd name="connsiteX5" fmla="*/ 52913 w 634954"/>
              <a:gd name="connsiteY5" fmla="*/ 529192 h 595341"/>
              <a:gd name="connsiteX6" fmla="*/ 145510 w 634954"/>
              <a:gd name="connsiteY6" fmla="*/ 582112 h 595341"/>
              <a:gd name="connsiteX7" fmla="*/ 185195 w 634954"/>
              <a:gd name="connsiteY7" fmla="*/ 595341 h 595341"/>
              <a:gd name="connsiteX8" fmla="*/ 462987 w 634954"/>
              <a:gd name="connsiteY8" fmla="*/ 582112 h 595341"/>
              <a:gd name="connsiteX9" fmla="*/ 502672 w 634954"/>
              <a:gd name="connsiteY9" fmla="*/ 555652 h 595341"/>
              <a:gd name="connsiteX10" fmla="*/ 582041 w 634954"/>
              <a:gd name="connsiteY10" fmla="*/ 463043 h 595341"/>
              <a:gd name="connsiteX11" fmla="*/ 608498 w 634954"/>
              <a:gd name="connsiteY11" fmla="*/ 423354 h 595341"/>
              <a:gd name="connsiteX12" fmla="*/ 634954 w 634954"/>
              <a:gd name="connsiteY12" fmla="*/ 370435 h 595341"/>
              <a:gd name="connsiteX13" fmla="*/ 621726 w 634954"/>
              <a:gd name="connsiteY13" fmla="*/ 277826 h 595341"/>
              <a:gd name="connsiteX14" fmla="*/ 595269 w 634954"/>
              <a:gd name="connsiteY14" fmla="*/ 238137 h 595341"/>
              <a:gd name="connsiteX15" fmla="*/ 515900 w 634954"/>
              <a:gd name="connsiteY15" fmla="*/ 132298 h 595341"/>
              <a:gd name="connsiteX16" fmla="*/ 449759 w 634954"/>
              <a:gd name="connsiteY16" fmla="*/ 52919 h 595341"/>
              <a:gd name="connsiteX17" fmla="*/ 370390 w 634954"/>
              <a:gd name="connsiteY17" fmla="*/ 0 h 595341"/>
              <a:gd name="connsiteX18" fmla="*/ 330705 w 634954"/>
              <a:gd name="connsiteY18" fmla="*/ 0 h 59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4954" h="595341">
                <a:moveTo>
                  <a:pt x="634954" y="92609"/>
                </a:moveTo>
                <a:cubicBezTo>
                  <a:pt x="485697" y="99394"/>
                  <a:pt x="93812" y="-52557"/>
                  <a:pt x="26456" y="171988"/>
                </a:cubicBezTo>
                <a:cubicBezTo>
                  <a:pt x="18749" y="197681"/>
                  <a:pt x="19046" y="225180"/>
                  <a:pt x="13228" y="251366"/>
                </a:cubicBezTo>
                <a:cubicBezTo>
                  <a:pt x="10203" y="264979"/>
                  <a:pt x="4409" y="277826"/>
                  <a:pt x="0" y="291056"/>
                </a:cubicBezTo>
                <a:cubicBezTo>
                  <a:pt x="4409" y="357205"/>
                  <a:pt x="-1152" y="424786"/>
                  <a:pt x="13228" y="489503"/>
                </a:cubicBezTo>
                <a:cubicBezTo>
                  <a:pt x="17286" y="507766"/>
                  <a:pt x="38541" y="517214"/>
                  <a:pt x="52913" y="529192"/>
                </a:cubicBezTo>
                <a:cubicBezTo>
                  <a:pt x="76358" y="548732"/>
                  <a:pt x="118870" y="570694"/>
                  <a:pt x="145510" y="582112"/>
                </a:cubicBezTo>
                <a:cubicBezTo>
                  <a:pt x="158326" y="587605"/>
                  <a:pt x="171967" y="590931"/>
                  <a:pt x="185195" y="595341"/>
                </a:cubicBezTo>
                <a:cubicBezTo>
                  <a:pt x="277792" y="590931"/>
                  <a:pt x="371001" y="593612"/>
                  <a:pt x="462987" y="582112"/>
                </a:cubicBezTo>
                <a:cubicBezTo>
                  <a:pt x="478763" y="580140"/>
                  <a:pt x="490459" y="565831"/>
                  <a:pt x="502672" y="555652"/>
                </a:cubicBezTo>
                <a:cubicBezTo>
                  <a:pt x="536612" y="527365"/>
                  <a:pt x="556277" y="499117"/>
                  <a:pt x="582041" y="463043"/>
                </a:cubicBezTo>
                <a:cubicBezTo>
                  <a:pt x="591282" y="450104"/>
                  <a:pt x="600610" y="437159"/>
                  <a:pt x="608498" y="423354"/>
                </a:cubicBezTo>
                <a:cubicBezTo>
                  <a:pt x="618282" y="406231"/>
                  <a:pt x="626135" y="388075"/>
                  <a:pt x="634954" y="370435"/>
                </a:cubicBezTo>
                <a:cubicBezTo>
                  <a:pt x="630545" y="339565"/>
                  <a:pt x="630685" y="307694"/>
                  <a:pt x="621726" y="277826"/>
                </a:cubicBezTo>
                <a:cubicBezTo>
                  <a:pt x="617158" y="262597"/>
                  <a:pt x="604620" y="250996"/>
                  <a:pt x="595269" y="238137"/>
                </a:cubicBezTo>
                <a:cubicBezTo>
                  <a:pt x="569334" y="202472"/>
                  <a:pt x="542356" y="167578"/>
                  <a:pt x="515900" y="132298"/>
                </a:cubicBezTo>
                <a:cubicBezTo>
                  <a:pt x="500586" y="111877"/>
                  <a:pt x="473787" y="70942"/>
                  <a:pt x="449759" y="52919"/>
                </a:cubicBezTo>
                <a:cubicBezTo>
                  <a:pt x="424322" y="33839"/>
                  <a:pt x="402188" y="0"/>
                  <a:pt x="370390" y="0"/>
                </a:cubicBezTo>
                <a:lnTo>
                  <a:pt x="330705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2/3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7232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P(midterm = </a:t>
            </a:r>
            <a:r>
              <a:rPr lang="en-US" sz="4000" dirty="0" smtClean="0">
                <a:solidFill>
                  <a:schemeClr val="tx1"/>
                </a:solidFill>
              </a:rPr>
              <a:t>med| </a:t>
            </a:r>
            <a:r>
              <a:rPr lang="en-US" sz="4000" dirty="0">
                <a:solidFill>
                  <a:schemeClr val="tx1"/>
                </a:solidFill>
              </a:rPr>
              <a:t>grit = high) 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604020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0"/>
          <p:cNvSpPr/>
          <p:nvPr/>
        </p:nvSpPr>
        <p:spPr>
          <a:xfrm>
            <a:off x="4788116" y="3664655"/>
            <a:ext cx="844217" cy="912857"/>
          </a:xfrm>
          <a:custGeom>
            <a:avLst/>
            <a:gdLst>
              <a:gd name="connsiteX0" fmla="*/ 635448 w 844217"/>
              <a:gd name="connsiteY0" fmla="*/ 105839 h 912857"/>
              <a:gd name="connsiteX1" fmla="*/ 132776 w 844217"/>
              <a:gd name="connsiteY1" fmla="*/ 119069 h 912857"/>
              <a:gd name="connsiteX2" fmla="*/ 79864 w 844217"/>
              <a:gd name="connsiteY2" fmla="*/ 132298 h 912857"/>
              <a:gd name="connsiteX3" fmla="*/ 40179 w 844217"/>
              <a:gd name="connsiteY3" fmla="*/ 158758 h 912857"/>
              <a:gd name="connsiteX4" fmla="*/ 13722 w 844217"/>
              <a:gd name="connsiteY4" fmla="*/ 224907 h 912857"/>
              <a:gd name="connsiteX5" fmla="*/ 26951 w 844217"/>
              <a:gd name="connsiteY5" fmla="*/ 595342 h 912857"/>
              <a:gd name="connsiteX6" fmla="*/ 79864 w 844217"/>
              <a:gd name="connsiteY6" fmla="*/ 727640 h 912857"/>
              <a:gd name="connsiteX7" fmla="*/ 119548 w 844217"/>
              <a:gd name="connsiteY7" fmla="*/ 767329 h 912857"/>
              <a:gd name="connsiteX8" fmla="*/ 146005 w 844217"/>
              <a:gd name="connsiteY8" fmla="*/ 807018 h 912857"/>
              <a:gd name="connsiteX9" fmla="*/ 225374 w 844217"/>
              <a:gd name="connsiteY9" fmla="*/ 873168 h 912857"/>
              <a:gd name="connsiteX10" fmla="*/ 384112 w 844217"/>
              <a:gd name="connsiteY10" fmla="*/ 912857 h 912857"/>
              <a:gd name="connsiteX11" fmla="*/ 569307 w 844217"/>
              <a:gd name="connsiteY11" fmla="*/ 899627 h 912857"/>
              <a:gd name="connsiteX12" fmla="*/ 635448 w 844217"/>
              <a:gd name="connsiteY12" fmla="*/ 859938 h 912857"/>
              <a:gd name="connsiteX13" fmla="*/ 714818 w 844217"/>
              <a:gd name="connsiteY13" fmla="*/ 793789 h 912857"/>
              <a:gd name="connsiteX14" fmla="*/ 741274 w 844217"/>
              <a:gd name="connsiteY14" fmla="*/ 754099 h 912857"/>
              <a:gd name="connsiteX15" fmla="*/ 780959 w 844217"/>
              <a:gd name="connsiteY15" fmla="*/ 701180 h 912857"/>
              <a:gd name="connsiteX16" fmla="*/ 794187 w 844217"/>
              <a:gd name="connsiteY16" fmla="*/ 648261 h 912857"/>
              <a:gd name="connsiteX17" fmla="*/ 833871 w 844217"/>
              <a:gd name="connsiteY17" fmla="*/ 608571 h 912857"/>
              <a:gd name="connsiteX18" fmla="*/ 767730 w 844217"/>
              <a:gd name="connsiteY18" fmla="*/ 370435 h 912857"/>
              <a:gd name="connsiteX19" fmla="*/ 741274 w 844217"/>
              <a:gd name="connsiteY19" fmla="*/ 317516 h 912857"/>
              <a:gd name="connsiteX20" fmla="*/ 661905 w 844217"/>
              <a:gd name="connsiteY20" fmla="*/ 238137 h 912857"/>
              <a:gd name="connsiteX21" fmla="*/ 635448 w 844217"/>
              <a:gd name="connsiteY21" fmla="*/ 211677 h 912857"/>
              <a:gd name="connsiteX22" fmla="*/ 503166 w 844217"/>
              <a:gd name="connsiteY22" fmla="*/ 132298 h 912857"/>
              <a:gd name="connsiteX23" fmla="*/ 450253 w 844217"/>
              <a:gd name="connsiteY23" fmla="*/ 105839 h 912857"/>
              <a:gd name="connsiteX24" fmla="*/ 331200 w 844217"/>
              <a:gd name="connsiteY24" fmla="*/ 26460 h 912857"/>
              <a:gd name="connsiteX25" fmla="*/ 304743 w 844217"/>
              <a:gd name="connsiteY25" fmla="*/ 0 h 91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44217" h="912857">
                <a:moveTo>
                  <a:pt x="635448" y="105839"/>
                </a:moveTo>
                <a:cubicBezTo>
                  <a:pt x="467891" y="110249"/>
                  <a:pt x="300202" y="111096"/>
                  <a:pt x="132776" y="119069"/>
                </a:cubicBezTo>
                <a:cubicBezTo>
                  <a:pt x="114616" y="119934"/>
                  <a:pt x="96574" y="125136"/>
                  <a:pt x="79864" y="132298"/>
                </a:cubicBezTo>
                <a:cubicBezTo>
                  <a:pt x="65251" y="138562"/>
                  <a:pt x="53407" y="149938"/>
                  <a:pt x="40179" y="158758"/>
                </a:cubicBezTo>
                <a:cubicBezTo>
                  <a:pt x="31360" y="180808"/>
                  <a:pt x="19061" y="201767"/>
                  <a:pt x="13722" y="224907"/>
                </a:cubicBezTo>
                <a:cubicBezTo>
                  <a:pt x="-13569" y="343184"/>
                  <a:pt x="4612" y="483635"/>
                  <a:pt x="26951" y="595342"/>
                </a:cubicBezTo>
                <a:cubicBezTo>
                  <a:pt x="36265" y="641916"/>
                  <a:pt x="46282" y="694053"/>
                  <a:pt x="79864" y="727640"/>
                </a:cubicBezTo>
                <a:cubicBezTo>
                  <a:pt x="93092" y="740870"/>
                  <a:pt x="107572" y="752956"/>
                  <a:pt x="119548" y="767329"/>
                </a:cubicBezTo>
                <a:cubicBezTo>
                  <a:pt x="129726" y="779544"/>
                  <a:pt x="135827" y="794803"/>
                  <a:pt x="146005" y="807018"/>
                </a:cubicBezTo>
                <a:cubicBezTo>
                  <a:pt x="164330" y="829011"/>
                  <a:pt x="197828" y="860924"/>
                  <a:pt x="225374" y="873168"/>
                </a:cubicBezTo>
                <a:cubicBezTo>
                  <a:pt x="288260" y="901120"/>
                  <a:pt x="317560" y="901763"/>
                  <a:pt x="384112" y="912857"/>
                </a:cubicBezTo>
                <a:cubicBezTo>
                  <a:pt x="445844" y="908447"/>
                  <a:pt x="508746" y="912378"/>
                  <a:pt x="569307" y="899627"/>
                </a:cubicBezTo>
                <a:cubicBezTo>
                  <a:pt x="594467" y="894330"/>
                  <a:pt x="613645" y="873566"/>
                  <a:pt x="635448" y="859938"/>
                </a:cubicBezTo>
                <a:cubicBezTo>
                  <a:pt x="671640" y="837316"/>
                  <a:pt x="686319" y="827993"/>
                  <a:pt x="714818" y="793789"/>
                </a:cubicBezTo>
                <a:cubicBezTo>
                  <a:pt x="724996" y="781574"/>
                  <a:pt x="732033" y="767038"/>
                  <a:pt x="741274" y="754099"/>
                </a:cubicBezTo>
                <a:cubicBezTo>
                  <a:pt x="754089" y="736156"/>
                  <a:pt x="767731" y="718820"/>
                  <a:pt x="780959" y="701180"/>
                </a:cubicBezTo>
                <a:cubicBezTo>
                  <a:pt x="785368" y="683540"/>
                  <a:pt x="785167" y="664048"/>
                  <a:pt x="794187" y="648261"/>
                </a:cubicBezTo>
                <a:cubicBezTo>
                  <a:pt x="803468" y="632017"/>
                  <a:pt x="831685" y="627152"/>
                  <a:pt x="833871" y="608571"/>
                </a:cubicBezTo>
                <a:cubicBezTo>
                  <a:pt x="854404" y="434015"/>
                  <a:pt x="850086" y="452800"/>
                  <a:pt x="767730" y="370435"/>
                </a:cubicBezTo>
                <a:cubicBezTo>
                  <a:pt x="758911" y="352795"/>
                  <a:pt x="753593" y="332916"/>
                  <a:pt x="741274" y="317516"/>
                </a:cubicBezTo>
                <a:cubicBezTo>
                  <a:pt x="717901" y="288297"/>
                  <a:pt x="688361" y="264597"/>
                  <a:pt x="661905" y="238137"/>
                </a:cubicBezTo>
                <a:cubicBezTo>
                  <a:pt x="653086" y="229317"/>
                  <a:pt x="646604" y="217255"/>
                  <a:pt x="635448" y="211677"/>
                </a:cubicBezTo>
                <a:cubicBezTo>
                  <a:pt x="514496" y="151196"/>
                  <a:pt x="662793" y="228086"/>
                  <a:pt x="503166" y="132298"/>
                </a:cubicBezTo>
                <a:cubicBezTo>
                  <a:pt x="486257" y="122151"/>
                  <a:pt x="467491" y="115417"/>
                  <a:pt x="450253" y="105839"/>
                </a:cubicBezTo>
                <a:cubicBezTo>
                  <a:pt x="404524" y="80431"/>
                  <a:pt x="370966" y="59603"/>
                  <a:pt x="331200" y="26460"/>
                </a:cubicBezTo>
                <a:cubicBezTo>
                  <a:pt x="321619" y="18475"/>
                  <a:pt x="304743" y="0"/>
                  <a:pt x="304743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3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P(midterm = </a:t>
            </a:r>
            <a:r>
              <a:rPr lang="en-US" sz="4000" dirty="0" smtClean="0">
                <a:solidFill>
                  <a:schemeClr val="tx1"/>
                </a:solidFill>
              </a:rPr>
              <a:t>med| </a:t>
            </a:r>
            <a:r>
              <a:rPr lang="en-US" sz="4000" dirty="0">
                <a:solidFill>
                  <a:schemeClr val="tx1"/>
                </a:solidFill>
              </a:rPr>
              <a:t>grit = high) 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604020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8" name="Freeform 7"/>
          <p:cNvSpPr/>
          <p:nvPr/>
        </p:nvSpPr>
        <p:spPr>
          <a:xfrm>
            <a:off x="4788116" y="3704344"/>
            <a:ext cx="844217" cy="912857"/>
          </a:xfrm>
          <a:custGeom>
            <a:avLst/>
            <a:gdLst>
              <a:gd name="connsiteX0" fmla="*/ 635448 w 844217"/>
              <a:gd name="connsiteY0" fmla="*/ 105839 h 912857"/>
              <a:gd name="connsiteX1" fmla="*/ 132776 w 844217"/>
              <a:gd name="connsiteY1" fmla="*/ 119069 h 912857"/>
              <a:gd name="connsiteX2" fmla="*/ 79864 w 844217"/>
              <a:gd name="connsiteY2" fmla="*/ 132298 h 912857"/>
              <a:gd name="connsiteX3" fmla="*/ 40179 w 844217"/>
              <a:gd name="connsiteY3" fmla="*/ 158758 h 912857"/>
              <a:gd name="connsiteX4" fmla="*/ 13722 w 844217"/>
              <a:gd name="connsiteY4" fmla="*/ 224907 h 912857"/>
              <a:gd name="connsiteX5" fmla="*/ 26951 w 844217"/>
              <a:gd name="connsiteY5" fmla="*/ 595342 h 912857"/>
              <a:gd name="connsiteX6" fmla="*/ 79864 w 844217"/>
              <a:gd name="connsiteY6" fmla="*/ 727640 h 912857"/>
              <a:gd name="connsiteX7" fmla="*/ 119548 w 844217"/>
              <a:gd name="connsiteY7" fmla="*/ 767329 h 912857"/>
              <a:gd name="connsiteX8" fmla="*/ 146005 w 844217"/>
              <a:gd name="connsiteY8" fmla="*/ 807018 h 912857"/>
              <a:gd name="connsiteX9" fmla="*/ 225374 w 844217"/>
              <a:gd name="connsiteY9" fmla="*/ 873168 h 912857"/>
              <a:gd name="connsiteX10" fmla="*/ 384112 w 844217"/>
              <a:gd name="connsiteY10" fmla="*/ 912857 h 912857"/>
              <a:gd name="connsiteX11" fmla="*/ 569307 w 844217"/>
              <a:gd name="connsiteY11" fmla="*/ 899627 h 912857"/>
              <a:gd name="connsiteX12" fmla="*/ 635448 w 844217"/>
              <a:gd name="connsiteY12" fmla="*/ 859938 h 912857"/>
              <a:gd name="connsiteX13" fmla="*/ 714818 w 844217"/>
              <a:gd name="connsiteY13" fmla="*/ 793789 h 912857"/>
              <a:gd name="connsiteX14" fmla="*/ 741274 w 844217"/>
              <a:gd name="connsiteY14" fmla="*/ 754099 h 912857"/>
              <a:gd name="connsiteX15" fmla="*/ 780959 w 844217"/>
              <a:gd name="connsiteY15" fmla="*/ 701180 h 912857"/>
              <a:gd name="connsiteX16" fmla="*/ 794187 w 844217"/>
              <a:gd name="connsiteY16" fmla="*/ 648261 h 912857"/>
              <a:gd name="connsiteX17" fmla="*/ 833871 w 844217"/>
              <a:gd name="connsiteY17" fmla="*/ 608571 h 912857"/>
              <a:gd name="connsiteX18" fmla="*/ 767730 w 844217"/>
              <a:gd name="connsiteY18" fmla="*/ 370435 h 912857"/>
              <a:gd name="connsiteX19" fmla="*/ 741274 w 844217"/>
              <a:gd name="connsiteY19" fmla="*/ 317516 h 912857"/>
              <a:gd name="connsiteX20" fmla="*/ 661905 w 844217"/>
              <a:gd name="connsiteY20" fmla="*/ 238137 h 912857"/>
              <a:gd name="connsiteX21" fmla="*/ 635448 w 844217"/>
              <a:gd name="connsiteY21" fmla="*/ 211677 h 912857"/>
              <a:gd name="connsiteX22" fmla="*/ 503166 w 844217"/>
              <a:gd name="connsiteY22" fmla="*/ 132298 h 912857"/>
              <a:gd name="connsiteX23" fmla="*/ 450253 w 844217"/>
              <a:gd name="connsiteY23" fmla="*/ 105839 h 912857"/>
              <a:gd name="connsiteX24" fmla="*/ 331200 w 844217"/>
              <a:gd name="connsiteY24" fmla="*/ 26460 h 912857"/>
              <a:gd name="connsiteX25" fmla="*/ 304743 w 844217"/>
              <a:gd name="connsiteY25" fmla="*/ 0 h 91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44217" h="912857">
                <a:moveTo>
                  <a:pt x="635448" y="105839"/>
                </a:moveTo>
                <a:cubicBezTo>
                  <a:pt x="467891" y="110249"/>
                  <a:pt x="300202" y="111096"/>
                  <a:pt x="132776" y="119069"/>
                </a:cubicBezTo>
                <a:cubicBezTo>
                  <a:pt x="114616" y="119934"/>
                  <a:pt x="96574" y="125136"/>
                  <a:pt x="79864" y="132298"/>
                </a:cubicBezTo>
                <a:cubicBezTo>
                  <a:pt x="65251" y="138562"/>
                  <a:pt x="53407" y="149938"/>
                  <a:pt x="40179" y="158758"/>
                </a:cubicBezTo>
                <a:cubicBezTo>
                  <a:pt x="31360" y="180808"/>
                  <a:pt x="19061" y="201767"/>
                  <a:pt x="13722" y="224907"/>
                </a:cubicBezTo>
                <a:cubicBezTo>
                  <a:pt x="-13569" y="343184"/>
                  <a:pt x="4612" y="483635"/>
                  <a:pt x="26951" y="595342"/>
                </a:cubicBezTo>
                <a:cubicBezTo>
                  <a:pt x="36265" y="641916"/>
                  <a:pt x="46282" y="694053"/>
                  <a:pt x="79864" y="727640"/>
                </a:cubicBezTo>
                <a:cubicBezTo>
                  <a:pt x="93092" y="740870"/>
                  <a:pt x="107572" y="752956"/>
                  <a:pt x="119548" y="767329"/>
                </a:cubicBezTo>
                <a:cubicBezTo>
                  <a:pt x="129726" y="779544"/>
                  <a:pt x="135827" y="794803"/>
                  <a:pt x="146005" y="807018"/>
                </a:cubicBezTo>
                <a:cubicBezTo>
                  <a:pt x="164330" y="829011"/>
                  <a:pt x="197828" y="860924"/>
                  <a:pt x="225374" y="873168"/>
                </a:cubicBezTo>
                <a:cubicBezTo>
                  <a:pt x="288260" y="901120"/>
                  <a:pt x="317560" y="901763"/>
                  <a:pt x="384112" y="912857"/>
                </a:cubicBezTo>
                <a:cubicBezTo>
                  <a:pt x="445844" y="908447"/>
                  <a:pt x="508746" y="912378"/>
                  <a:pt x="569307" y="899627"/>
                </a:cubicBezTo>
                <a:cubicBezTo>
                  <a:pt x="594467" y="894330"/>
                  <a:pt x="613645" y="873566"/>
                  <a:pt x="635448" y="859938"/>
                </a:cubicBezTo>
                <a:cubicBezTo>
                  <a:pt x="671640" y="837316"/>
                  <a:pt x="686319" y="827993"/>
                  <a:pt x="714818" y="793789"/>
                </a:cubicBezTo>
                <a:cubicBezTo>
                  <a:pt x="724996" y="781574"/>
                  <a:pt x="732033" y="767038"/>
                  <a:pt x="741274" y="754099"/>
                </a:cubicBezTo>
                <a:cubicBezTo>
                  <a:pt x="754089" y="736156"/>
                  <a:pt x="767731" y="718820"/>
                  <a:pt x="780959" y="701180"/>
                </a:cubicBezTo>
                <a:cubicBezTo>
                  <a:pt x="785368" y="683540"/>
                  <a:pt x="785167" y="664048"/>
                  <a:pt x="794187" y="648261"/>
                </a:cubicBezTo>
                <a:cubicBezTo>
                  <a:pt x="803468" y="632017"/>
                  <a:pt x="831685" y="627152"/>
                  <a:pt x="833871" y="608571"/>
                </a:cubicBezTo>
                <a:cubicBezTo>
                  <a:pt x="854404" y="434015"/>
                  <a:pt x="850086" y="452800"/>
                  <a:pt x="767730" y="370435"/>
                </a:cubicBezTo>
                <a:cubicBezTo>
                  <a:pt x="758911" y="352795"/>
                  <a:pt x="753593" y="332916"/>
                  <a:pt x="741274" y="317516"/>
                </a:cubicBezTo>
                <a:cubicBezTo>
                  <a:pt x="717901" y="288297"/>
                  <a:pt x="688361" y="264597"/>
                  <a:pt x="661905" y="238137"/>
                </a:cubicBezTo>
                <a:cubicBezTo>
                  <a:pt x="653086" y="229317"/>
                  <a:pt x="646604" y="217255"/>
                  <a:pt x="635448" y="211677"/>
                </a:cubicBezTo>
                <a:cubicBezTo>
                  <a:pt x="514496" y="151196"/>
                  <a:pt x="662793" y="228086"/>
                  <a:pt x="503166" y="132298"/>
                </a:cubicBezTo>
                <a:cubicBezTo>
                  <a:pt x="486257" y="122151"/>
                  <a:pt x="467491" y="115417"/>
                  <a:pt x="450253" y="105839"/>
                </a:cubicBezTo>
                <a:cubicBezTo>
                  <a:pt x="404524" y="80431"/>
                  <a:pt x="370966" y="59603"/>
                  <a:pt x="331200" y="26460"/>
                </a:cubicBezTo>
                <a:cubicBezTo>
                  <a:pt x="321619" y="18475"/>
                  <a:pt x="304743" y="0"/>
                  <a:pt x="304743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/>
              <a:t>1</a:t>
            </a:r>
            <a:r>
              <a:rPr lang="en-US" sz="2800" dirty="0" smtClean="0"/>
              <a:t>/3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473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P(midterm = </a:t>
            </a:r>
            <a:r>
              <a:rPr lang="en-US" sz="4000" dirty="0" smtClean="0">
                <a:solidFill>
                  <a:schemeClr val="tx1"/>
                </a:solidFill>
              </a:rPr>
              <a:t>low| </a:t>
            </a:r>
            <a:r>
              <a:rPr lang="en-US" sz="4000" dirty="0">
                <a:solidFill>
                  <a:schemeClr val="tx1"/>
                </a:solidFill>
              </a:rPr>
              <a:t>grit = high) 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771776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70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P(midterm = </a:t>
            </a:r>
            <a:r>
              <a:rPr lang="en-US" sz="4000" dirty="0" smtClean="0">
                <a:solidFill>
                  <a:schemeClr val="tx1"/>
                </a:solidFill>
              </a:rPr>
              <a:t>low| </a:t>
            </a:r>
            <a:r>
              <a:rPr lang="en-US" sz="4000" dirty="0">
                <a:solidFill>
                  <a:schemeClr val="tx1"/>
                </a:solidFill>
              </a:rPr>
              <a:t>grit = high) 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342649"/>
              </p:ext>
            </p:extLst>
          </p:nvPr>
        </p:nvGraphicFramePr>
        <p:xfrm>
          <a:off x="1404946" y="133085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</a:t>
                      </a:r>
                      <a:endParaRPr lang="en-US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979055" y="5672235"/>
            <a:ext cx="6640562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0/3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573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chemeClr val="tx1"/>
                </a:solidFill>
              </a:rPr>
              <a:t>How big is the CPT for midterm?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425877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g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sp>
        <p:nvSpPr>
          <p:cNvPr id="12" name="Oval 11"/>
          <p:cNvSpPr/>
          <p:nvPr/>
        </p:nvSpPr>
        <p:spPr>
          <a:xfrm>
            <a:off x="2319677" y="2031048"/>
            <a:ext cx="1000926" cy="100092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grit</a:t>
            </a:r>
            <a:endParaRPr lang="en-US" sz="3000" baseline="-25000" dirty="0"/>
          </a:p>
        </p:txBody>
      </p:sp>
      <p:sp>
        <p:nvSpPr>
          <p:cNvPr id="13" name="Oval 12"/>
          <p:cNvSpPr/>
          <p:nvPr/>
        </p:nvSpPr>
        <p:spPr>
          <a:xfrm>
            <a:off x="3246863" y="3528699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/>
              <a:t>t</a:t>
            </a:r>
            <a:r>
              <a:rPr lang="en-US" sz="4200" baseline="-25000" dirty="0" err="1" smtClean="0"/>
              <a:t>i</a:t>
            </a:r>
            <a:endParaRPr lang="en-US" sz="4200" baseline="-250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073877" y="3031974"/>
            <a:ext cx="279590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82984" y="3031974"/>
            <a:ext cx="275238" cy="4470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82403"/>
              </p:ext>
            </p:extLst>
          </p:nvPr>
        </p:nvGraphicFramePr>
        <p:xfrm>
          <a:off x="5053176" y="1920805"/>
          <a:ext cx="3756811" cy="3205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95"/>
                <a:gridCol w="1746124"/>
                <a:gridCol w="13095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/>
                        <a:t>g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Grade on </a:t>
                      </a:r>
                      <a:r>
                        <a:rPr lang="en-US" dirty="0" err="1" smtClean="0"/>
                        <a:t>assn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err="1" smtClean="0"/>
                        <a:t>t</a:t>
                      </a:r>
                      <a:r>
                        <a:rPr lang="en-US" sz="2800" baseline="-25000" dirty="0" err="1" smtClean="0"/>
                        <a:t>i</a:t>
                      </a:r>
                      <a:endParaRPr lang="en-US" sz="28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taken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Fast, average, slow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grit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Overcoming </a:t>
                      </a:r>
                      <a:r>
                        <a:rPr lang="en-US" dirty="0" smtClean="0"/>
                        <a:t>obstacles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m</a:t>
                      </a:r>
                      <a:endParaRPr lang="en-US" sz="2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Midterm grade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Low, med, high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Oval 17"/>
          <p:cNvSpPr/>
          <p:nvPr/>
        </p:nvSpPr>
        <p:spPr>
          <a:xfrm>
            <a:off x="2214809" y="4367024"/>
            <a:ext cx="1000926" cy="10009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/>
              <a:t>m</a:t>
            </a:r>
            <a:endParaRPr lang="en-US" sz="42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762147" y="3147008"/>
            <a:ext cx="0" cy="1099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385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Things you should be able to do.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9055" y="1309750"/>
            <a:ext cx="661240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Chose a good model. </a:t>
            </a:r>
            <a:r>
              <a:rPr lang="en-US" sz="2800" dirty="0"/>
              <a:t>W</a:t>
            </a:r>
            <a:r>
              <a:rPr lang="en-US" sz="2800" dirty="0" smtClean="0"/>
              <a:t>hy not build one? Makes the rest of the problem really hard to grade </a:t>
            </a:r>
            <a:r>
              <a:rPr lang="en-US" sz="2800" dirty="0" smtClean="0">
                <a:sym typeface="Wingdings"/>
              </a:rPr>
              <a:t></a:t>
            </a:r>
            <a:r>
              <a:rPr lang="en-US" sz="2800" dirty="0" smtClean="0"/>
              <a:t>. </a:t>
            </a:r>
            <a:endParaRPr lang="en-US" sz="2800" dirty="0"/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Exact inference a query variable given evidence.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Decide if two sets of variables are conditionally independent given a third.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Learn parameters if all variables are observed.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711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  <a:ln w="152400">
            <a:solidFill>
              <a:srgbClr val="8064A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Bayesian Networks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058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  <a:ln w="152400">
            <a:solidFill>
              <a:srgbClr val="8064A2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Bayesian Networks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91" y="4809714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71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Temporal Models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91" y="4809714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35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Things you should be able to do.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9055" y="1309750"/>
            <a:ext cx="6612405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Model a temporal problem as a </a:t>
            </a:r>
            <a:r>
              <a:rPr lang="en-US" sz="2800" dirty="0"/>
              <a:t>M</a:t>
            </a:r>
            <a:r>
              <a:rPr lang="en-US" sz="2800" dirty="0" smtClean="0"/>
              <a:t>arkov </a:t>
            </a:r>
            <a:r>
              <a:rPr lang="en-US" sz="2800" dirty="0"/>
              <a:t>M</a:t>
            </a:r>
            <a:r>
              <a:rPr lang="en-US" sz="2800" dirty="0" smtClean="0"/>
              <a:t>odel, or a </a:t>
            </a:r>
            <a:r>
              <a:rPr lang="en-US" sz="2800" dirty="0"/>
              <a:t>H</a:t>
            </a:r>
            <a:r>
              <a:rPr lang="en-US" sz="2800" dirty="0" smtClean="0"/>
              <a:t>idden </a:t>
            </a:r>
            <a:r>
              <a:rPr lang="en-US" sz="2800" dirty="0"/>
              <a:t>M</a:t>
            </a:r>
            <a:r>
              <a:rPr lang="en-US" sz="2800" dirty="0" smtClean="0"/>
              <a:t>arkov </a:t>
            </a:r>
            <a:r>
              <a:rPr lang="en-US" sz="2800" dirty="0"/>
              <a:t>M</a:t>
            </a:r>
            <a:r>
              <a:rPr lang="en-US" sz="2800" dirty="0" smtClean="0"/>
              <a:t>odel (for both either order 1 or order </a:t>
            </a:r>
            <a:r>
              <a:rPr lang="en-US" sz="2800" i="1" dirty="0" smtClean="0"/>
              <a:t>N</a:t>
            </a:r>
            <a:r>
              <a:rPr lang="en-US" sz="2800" dirty="0" smtClean="0"/>
              <a:t>)</a:t>
            </a:r>
            <a:endParaRPr lang="en-US" sz="2800" dirty="0"/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Filtering exact inference (both observe and </a:t>
            </a:r>
            <a:r>
              <a:rPr lang="en-US" sz="2800" dirty="0" err="1" smtClean="0"/>
              <a:t>elapseTime</a:t>
            </a:r>
            <a:r>
              <a:rPr lang="en-US" sz="2800" dirty="0" smtClean="0"/>
              <a:t>).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Particle filter inference.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err="1" smtClean="0"/>
              <a:t>Grok</a:t>
            </a:r>
            <a:r>
              <a:rPr lang="en-US" sz="2800" dirty="0" smtClean="0"/>
              <a:t> the Markov assumption.</a:t>
            </a:r>
          </a:p>
          <a:p>
            <a:pPr marL="342900" indent="-342900"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941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149" y="1217142"/>
            <a:ext cx="4706591" cy="5640858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a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Brain Music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2963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2899" y="0"/>
            <a:ext cx="943588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dirty="0" smtClean="0"/>
              <a:t>Part I</a:t>
            </a:r>
            <a:endParaRPr lang="en-US" sz="100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a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Brain Music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68105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Domain of Notes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433" y="2186535"/>
            <a:ext cx="6299200" cy="3213100"/>
          </a:xfrm>
          <a:prstGeom prst="rect">
            <a:avLst/>
          </a:prstGeom>
        </p:spPr>
      </p:pic>
      <p:sp>
        <p:nvSpPr>
          <p:cNvPr id="3" name="Multiply 2"/>
          <p:cNvSpPr/>
          <p:nvPr/>
        </p:nvSpPr>
        <p:spPr>
          <a:xfrm>
            <a:off x="6428910" y="4405525"/>
            <a:ext cx="648260" cy="648260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3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Observation of brain signal every 1s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1435182"/>
            <a:ext cx="49022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22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1111170" y="2196148"/>
            <a:ext cx="7275515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7994" y="3426519"/>
            <a:ext cx="376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62337" y="3783173"/>
            <a:ext cx="405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21176" y="3849285"/>
            <a:ext cx="359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692148" y="4033951"/>
            <a:ext cx="411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584484" y="3620464"/>
            <a:ext cx="392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428647" y="2381365"/>
            <a:ext cx="595269" cy="878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823908" y="2381365"/>
            <a:ext cx="443460" cy="13178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391766" y="2381365"/>
            <a:ext cx="277754" cy="14998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5692148" y="2381365"/>
            <a:ext cx="121888" cy="16522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707217" y="2381365"/>
            <a:ext cx="594755" cy="12390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9299" y="194776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8503471" y="1858145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Emission Probability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6097" y="1609765"/>
            <a:ext cx="1350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rain(C)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209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Emission Probability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071357" y="1415589"/>
            <a:ext cx="7275515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47994" y="3426519"/>
            <a:ext cx="376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1428647" y="1521428"/>
            <a:ext cx="687867" cy="1738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6132" y="1167208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8503471" y="1153979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3824372" y="1756218"/>
            <a:ext cx="4727339" cy="4053909"/>
            <a:chOff x="3955667" y="2292395"/>
            <a:chExt cx="4727339" cy="4053909"/>
          </a:xfrm>
        </p:grpSpPr>
        <p:sp>
          <p:nvSpPr>
            <p:cNvPr id="4" name="TextBox 3"/>
            <p:cNvSpPr txBox="1"/>
            <p:nvPr/>
          </p:nvSpPr>
          <p:spPr>
            <a:xfrm rot="16200000">
              <a:off x="2995480" y="4059756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Probability Density</a:t>
              </a:r>
              <a:endParaRPr lang="en-US" sz="2000" dirty="0" smtClean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88042" y="5946194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Value of </a:t>
              </a:r>
              <a:r>
                <a:rPr lang="en-US" sz="2000" i="1" dirty="0" err="1" smtClean="0"/>
                <a:t>brainSignal</a:t>
              </a:r>
              <a:endParaRPr lang="en-US" sz="2000" dirty="0" smtClean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62523" y="2292395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μ = Brain(note)</a:t>
              </a:r>
              <a:endParaRPr lang="en-US" sz="2000" dirty="0" smtClean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4366810" y="2540002"/>
              <a:ext cx="0" cy="347273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366810" y="6012736"/>
              <a:ext cx="422454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4483439" y="3071279"/>
              <a:ext cx="3524774" cy="2902584"/>
            </a:xfrm>
            <a:custGeom>
              <a:avLst/>
              <a:gdLst>
                <a:gd name="connsiteX0" fmla="*/ 0 w 3395186"/>
                <a:gd name="connsiteY0" fmla="*/ 2138064 h 2151022"/>
                <a:gd name="connsiteX1" fmla="*/ 64794 w 3395186"/>
                <a:gd name="connsiteY1" fmla="*/ 2125106 h 2151022"/>
                <a:gd name="connsiteX2" fmla="*/ 207340 w 3395186"/>
                <a:gd name="connsiteY2" fmla="*/ 2099190 h 2151022"/>
                <a:gd name="connsiteX3" fmla="*/ 285092 w 3395186"/>
                <a:gd name="connsiteY3" fmla="*/ 2073274 h 2151022"/>
                <a:gd name="connsiteX4" fmla="*/ 323968 w 3395186"/>
                <a:gd name="connsiteY4" fmla="*/ 2060316 h 2151022"/>
                <a:gd name="connsiteX5" fmla="*/ 362844 w 3395186"/>
                <a:gd name="connsiteY5" fmla="*/ 2047358 h 2151022"/>
                <a:gd name="connsiteX6" fmla="*/ 440597 w 3395186"/>
                <a:gd name="connsiteY6" fmla="*/ 2008484 h 2151022"/>
                <a:gd name="connsiteX7" fmla="*/ 518349 w 3395186"/>
                <a:gd name="connsiteY7" fmla="*/ 1943694 h 2151022"/>
                <a:gd name="connsiteX8" fmla="*/ 557225 w 3395186"/>
                <a:gd name="connsiteY8" fmla="*/ 1930736 h 2151022"/>
                <a:gd name="connsiteX9" fmla="*/ 583143 w 3395186"/>
                <a:gd name="connsiteY9" fmla="*/ 1904820 h 2151022"/>
                <a:gd name="connsiteX10" fmla="*/ 622019 w 3395186"/>
                <a:gd name="connsiteY10" fmla="*/ 1891863 h 2151022"/>
                <a:gd name="connsiteX11" fmla="*/ 647936 w 3395186"/>
                <a:gd name="connsiteY11" fmla="*/ 1852989 h 2151022"/>
                <a:gd name="connsiteX12" fmla="*/ 686812 w 3395186"/>
                <a:gd name="connsiteY12" fmla="*/ 1827073 h 2151022"/>
                <a:gd name="connsiteX13" fmla="*/ 790482 w 3395186"/>
                <a:gd name="connsiteY13" fmla="*/ 1723409 h 2151022"/>
                <a:gd name="connsiteX14" fmla="*/ 816400 w 3395186"/>
                <a:gd name="connsiteY14" fmla="*/ 1697493 h 2151022"/>
                <a:gd name="connsiteX15" fmla="*/ 842317 w 3395186"/>
                <a:gd name="connsiteY15" fmla="*/ 1658619 h 2151022"/>
                <a:gd name="connsiteX16" fmla="*/ 868235 w 3395186"/>
                <a:gd name="connsiteY16" fmla="*/ 1632703 h 2151022"/>
                <a:gd name="connsiteX17" fmla="*/ 945987 w 3395186"/>
                <a:gd name="connsiteY17" fmla="*/ 1529040 h 2151022"/>
                <a:gd name="connsiteX18" fmla="*/ 984863 w 3395186"/>
                <a:gd name="connsiteY18" fmla="*/ 1438334 h 2151022"/>
                <a:gd name="connsiteX19" fmla="*/ 1010780 w 3395186"/>
                <a:gd name="connsiteY19" fmla="*/ 1399460 h 2151022"/>
                <a:gd name="connsiteX20" fmla="*/ 1036698 w 3395186"/>
                <a:gd name="connsiteY20" fmla="*/ 1321712 h 2151022"/>
                <a:gd name="connsiteX21" fmla="*/ 1049657 w 3395186"/>
                <a:gd name="connsiteY21" fmla="*/ 1282838 h 2151022"/>
                <a:gd name="connsiteX22" fmla="*/ 1062615 w 3395186"/>
                <a:gd name="connsiteY22" fmla="*/ 1231007 h 2151022"/>
                <a:gd name="connsiteX23" fmla="*/ 1088533 w 3395186"/>
                <a:gd name="connsiteY23" fmla="*/ 1153259 h 2151022"/>
                <a:gd name="connsiteX24" fmla="*/ 1101492 w 3395186"/>
                <a:gd name="connsiteY24" fmla="*/ 1114385 h 2151022"/>
                <a:gd name="connsiteX25" fmla="*/ 1127409 w 3395186"/>
                <a:gd name="connsiteY25" fmla="*/ 1075511 h 2151022"/>
                <a:gd name="connsiteX26" fmla="*/ 1140368 w 3395186"/>
                <a:gd name="connsiteY26" fmla="*/ 1036637 h 2151022"/>
                <a:gd name="connsiteX27" fmla="*/ 1166285 w 3395186"/>
                <a:gd name="connsiteY27" fmla="*/ 984805 h 2151022"/>
                <a:gd name="connsiteX28" fmla="*/ 1192203 w 3395186"/>
                <a:gd name="connsiteY28" fmla="*/ 894100 h 2151022"/>
                <a:gd name="connsiteX29" fmla="*/ 1218120 w 3395186"/>
                <a:gd name="connsiteY29" fmla="*/ 855226 h 2151022"/>
                <a:gd name="connsiteX30" fmla="*/ 1256996 w 3395186"/>
                <a:gd name="connsiteY30" fmla="*/ 725646 h 2151022"/>
                <a:gd name="connsiteX31" fmla="*/ 1282914 w 3395186"/>
                <a:gd name="connsiteY31" fmla="*/ 673814 h 2151022"/>
                <a:gd name="connsiteX32" fmla="*/ 1308831 w 3395186"/>
                <a:gd name="connsiteY32" fmla="*/ 596067 h 2151022"/>
                <a:gd name="connsiteX33" fmla="*/ 1321790 w 3395186"/>
                <a:gd name="connsiteY33" fmla="*/ 557193 h 2151022"/>
                <a:gd name="connsiteX34" fmla="*/ 1334749 w 3395186"/>
                <a:gd name="connsiteY34" fmla="*/ 518319 h 2151022"/>
                <a:gd name="connsiteX35" fmla="*/ 1373625 w 3395186"/>
                <a:gd name="connsiteY35" fmla="*/ 492403 h 2151022"/>
                <a:gd name="connsiteX36" fmla="*/ 1412501 w 3395186"/>
                <a:gd name="connsiteY36" fmla="*/ 375781 h 2151022"/>
                <a:gd name="connsiteX37" fmla="*/ 1451377 w 3395186"/>
                <a:gd name="connsiteY37" fmla="*/ 285076 h 2151022"/>
                <a:gd name="connsiteX38" fmla="*/ 1477295 w 3395186"/>
                <a:gd name="connsiteY38" fmla="*/ 259160 h 2151022"/>
                <a:gd name="connsiteX39" fmla="*/ 1503212 w 3395186"/>
                <a:gd name="connsiteY39" fmla="*/ 220286 h 2151022"/>
                <a:gd name="connsiteX40" fmla="*/ 1555047 w 3395186"/>
                <a:gd name="connsiteY40" fmla="*/ 168454 h 2151022"/>
                <a:gd name="connsiteX41" fmla="*/ 1580964 w 3395186"/>
                <a:gd name="connsiteY41" fmla="*/ 129580 h 2151022"/>
                <a:gd name="connsiteX42" fmla="*/ 1606882 w 3395186"/>
                <a:gd name="connsiteY42" fmla="*/ 103664 h 2151022"/>
                <a:gd name="connsiteX43" fmla="*/ 1632799 w 3395186"/>
                <a:gd name="connsiteY43" fmla="*/ 64790 h 2151022"/>
                <a:gd name="connsiteX44" fmla="*/ 1671675 w 3395186"/>
                <a:gd name="connsiteY44" fmla="*/ 38874 h 2151022"/>
                <a:gd name="connsiteX45" fmla="*/ 1736469 w 3395186"/>
                <a:gd name="connsiteY45" fmla="*/ 0 h 2151022"/>
                <a:gd name="connsiteX46" fmla="*/ 1917891 w 3395186"/>
                <a:gd name="connsiteY46" fmla="*/ 25916 h 2151022"/>
                <a:gd name="connsiteX47" fmla="*/ 1969726 w 3395186"/>
                <a:gd name="connsiteY47" fmla="*/ 51832 h 2151022"/>
                <a:gd name="connsiteX48" fmla="*/ 2021561 w 3395186"/>
                <a:gd name="connsiteY48" fmla="*/ 103664 h 2151022"/>
                <a:gd name="connsiteX49" fmla="*/ 2034520 w 3395186"/>
                <a:gd name="connsiteY49" fmla="*/ 142538 h 2151022"/>
                <a:gd name="connsiteX50" fmla="*/ 2086355 w 3395186"/>
                <a:gd name="connsiteY50" fmla="*/ 207328 h 2151022"/>
                <a:gd name="connsiteX51" fmla="*/ 2138190 w 3395186"/>
                <a:gd name="connsiteY51" fmla="*/ 272118 h 2151022"/>
                <a:gd name="connsiteX52" fmla="*/ 2164107 w 3395186"/>
                <a:gd name="connsiteY52" fmla="*/ 375781 h 2151022"/>
                <a:gd name="connsiteX53" fmla="*/ 2177066 w 3395186"/>
                <a:gd name="connsiteY53" fmla="*/ 414655 h 2151022"/>
                <a:gd name="connsiteX54" fmla="*/ 2202983 w 3395186"/>
                <a:gd name="connsiteY54" fmla="*/ 453529 h 2151022"/>
                <a:gd name="connsiteX55" fmla="*/ 2228901 w 3395186"/>
                <a:gd name="connsiteY55" fmla="*/ 531277 h 2151022"/>
                <a:gd name="connsiteX56" fmla="*/ 2254818 w 3395186"/>
                <a:gd name="connsiteY56" fmla="*/ 570151 h 2151022"/>
                <a:gd name="connsiteX57" fmla="*/ 2280735 w 3395186"/>
                <a:gd name="connsiteY57" fmla="*/ 647898 h 2151022"/>
                <a:gd name="connsiteX58" fmla="*/ 2306653 w 3395186"/>
                <a:gd name="connsiteY58" fmla="*/ 725646 h 2151022"/>
                <a:gd name="connsiteX59" fmla="*/ 2319612 w 3395186"/>
                <a:gd name="connsiteY59" fmla="*/ 764520 h 2151022"/>
                <a:gd name="connsiteX60" fmla="*/ 2345529 w 3395186"/>
                <a:gd name="connsiteY60" fmla="*/ 868184 h 2151022"/>
                <a:gd name="connsiteX61" fmla="*/ 2371447 w 3395186"/>
                <a:gd name="connsiteY61" fmla="*/ 997763 h 2151022"/>
                <a:gd name="connsiteX62" fmla="*/ 2397364 w 3395186"/>
                <a:gd name="connsiteY62" fmla="*/ 1114385 h 2151022"/>
                <a:gd name="connsiteX63" fmla="*/ 2423281 w 3395186"/>
                <a:gd name="connsiteY63" fmla="*/ 1153259 h 2151022"/>
                <a:gd name="connsiteX64" fmla="*/ 2462158 w 3395186"/>
                <a:gd name="connsiteY64" fmla="*/ 1218049 h 2151022"/>
                <a:gd name="connsiteX65" fmla="*/ 2488075 w 3395186"/>
                <a:gd name="connsiteY65" fmla="*/ 1295796 h 2151022"/>
                <a:gd name="connsiteX66" fmla="*/ 2539910 w 3395186"/>
                <a:gd name="connsiteY66" fmla="*/ 1360586 h 2151022"/>
                <a:gd name="connsiteX67" fmla="*/ 2591745 w 3395186"/>
                <a:gd name="connsiteY67" fmla="*/ 1438334 h 2151022"/>
                <a:gd name="connsiteX68" fmla="*/ 2604704 w 3395186"/>
                <a:gd name="connsiteY68" fmla="*/ 1477208 h 2151022"/>
                <a:gd name="connsiteX69" fmla="*/ 2682456 w 3395186"/>
                <a:gd name="connsiteY69" fmla="*/ 1606787 h 2151022"/>
                <a:gd name="connsiteX70" fmla="*/ 2721332 w 3395186"/>
                <a:gd name="connsiteY70" fmla="*/ 1710451 h 2151022"/>
                <a:gd name="connsiteX71" fmla="*/ 2747250 w 3395186"/>
                <a:gd name="connsiteY71" fmla="*/ 1736367 h 2151022"/>
                <a:gd name="connsiteX72" fmla="*/ 2773167 w 3395186"/>
                <a:gd name="connsiteY72" fmla="*/ 1775241 h 2151022"/>
                <a:gd name="connsiteX73" fmla="*/ 2812043 w 3395186"/>
                <a:gd name="connsiteY73" fmla="*/ 1788199 h 2151022"/>
                <a:gd name="connsiteX74" fmla="*/ 2850919 w 3395186"/>
                <a:gd name="connsiteY74" fmla="*/ 1814115 h 2151022"/>
                <a:gd name="connsiteX75" fmla="*/ 2876837 w 3395186"/>
                <a:gd name="connsiteY75" fmla="*/ 1840031 h 2151022"/>
                <a:gd name="connsiteX76" fmla="*/ 2915713 w 3395186"/>
                <a:gd name="connsiteY76" fmla="*/ 1852989 h 2151022"/>
                <a:gd name="connsiteX77" fmla="*/ 2954589 w 3395186"/>
                <a:gd name="connsiteY77" fmla="*/ 1878905 h 2151022"/>
                <a:gd name="connsiteX78" fmla="*/ 3006424 w 3395186"/>
                <a:gd name="connsiteY78" fmla="*/ 1943694 h 2151022"/>
                <a:gd name="connsiteX79" fmla="*/ 3032342 w 3395186"/>
                <a:gd name="connsiteY79" fmla="*/ 1969610 h 2151022"/>
                <a:gd name="connsiteX80" fmla="*/ 3071218 w 3395186"/>
                <a:gd name="connsiteY80" fmla="*/ 1982568 h 2151022"/>
                <a:gd name="connsiteX81" fmla="*/ 3187846 w 3395186"/>
                <a:gd name="connsiteY81" fmla="*/ 2047358 h 2151022"/>
                <a:gd name="connsiteX82" fmla="*/ 3252640 w 3395186"/>
                <a:gd name="connsiteY82" fmla="*/ 2086232 h 2151022"/>
                <a:gd name="connsiteX83" fmla="*/ 3291516 w 3395186"/>
                <a:gd name="connsiteY83" fmla="*/ 2112148 h 2151022"/>
                <a:gd name="connsiteX84" fmla="*/ 3382227 w 3395186"/>
                <a:gd name="connsiteY84" fmla="*/ 2138064 h 2151022"/>
                <a:gd name="connsiteX85" fmla="*/ 3395186 w 3395186"/>
                <a:gd name="connsiteY85" fmla="*/ 2151022 h 215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95186" h="2151022">
                  <a:moveTo>
                    <a:pt x="0" y="2138064"/>
                  </a:moveTo>
                  <a:lnTo>
                    <a:pt x="64794" y="2125106"/>
                  </a:lnTo>
                  <a:cubicBezTo>
                    <a:pt x="94426" y="2119719"/>
                    <a:pt x="175332" y="2107919"/>
                    <a:pt x="207340" y="2099190"/>
                  </a:cubicBezTo>
                  <a:cubicBezTo>
                    <a:pt x="233697" y="2092002"/>
                    <a:pt x="259175" y="2081913"/>
                    <a:pt x="285092" y="2073274"/>
                  </a:cubicBezTo>
                  <a:lnTo>
                    <a:pt x="323968" y="2060316"/>
                  </a:lnTo>
                  <a:cubicBezTo>
                    <a:pt x="336927" y="2055997"/>
                    <a:pt x="351478" y="2054935"/>
                    <a:pt x="362844" y="2047358"/>
                  </a:cubicBezTo>
                  <a:cubicBezTo>
                    <a:pt x="413086" y="2013865"/>
                    <a:pt x="386945" y="2026367"/>
                    <a:pt x="440597" y="2008484"/>
                  </a:cubicBezTo>
                  <a:cubicBezTo>
                    <a:pt x="469257" y="1979826"/>
                    <a:pt x="482266" y="1961734"/>
                    <a:pt x="518349" y="1943694"/>
                  </a:cubicBezTo>
                  <a:cubicBezTo>
                    <a:pt x="530567" y="1937586"/>
                    <a:pt x="544266" y="1935055"/>
                    <a:pt x="557225" y="1930736"/>
                  </a:cubicBezTo>
                  <a:cubicBezTo>
                    <a:pt x="565864" y="1922097"/>
                    <a:pt x="572666" y="1911105"/>
                    <a:pt x="583143" y="1904820"/>
                  </a:cubicBezTo>
                  <a:cubicBezTo>
                    <a:pt x="594856" y="1897793"/>
                    <a:pt x="611352" y="1900396"/>
                    <a:pt x="622019" y="1891863"/>
                  </a:cubicBezTo>
                  <a:cubicBezTo>
                    <a:pt x="634180" y="1882135"/>
                    <a:pt x="636923" y="1864001"/>
                    <a:pt x="647936" y="1852989"/>
                  </a:cubicBezTo>
                  <a:cubicBezTo>
                    <a:pt x="658949" y="1841977"/>
                    <a:pt x="675091" y="1837328"/>
                    <a:pt x="686812" y="1827073"/>
                  </a:cubicBezTo>
                  <a:cubicBezTo>
                    <a:pt x="686820" y="1827066"/>
                    <a:pt x="776655" y="1737236"/>
                    <a:pt x="790482" y="1723409"/>
                  </a:cubicBezTo>
                  <a:cubicBezTo>
                    <a:pt x="799121" y="1714770"/>
                    <a:pt x="809623" y="1707658"/>
                    <a:pt x="816400" y="1697493"/>
                  </a:cubicBezTo>
                  <a:cubicBezTo>
                    <a:pt x="825039" y="1684535"/>
                    <a:pt x="832588" y="1670780"/>
                    <a:pt x="842317" y="1658619"/>
                  </a:cubicBezTo>
                  <a:cubicBezTo>
                    <a:pt x="849949" y="1649079"/>
                    <a:pt x="860904" y="1642477"/>
                    <a:pt x="868235" y="1632703"/>
                  </a:cubicBezTo>
                  <a:cubicBezTo>
                    <a:pt x="956153" y="1515486"/>
                    <a:pt x="886548" y="1588474"/>
                    <a:pt x="945987" y="1529040"/>
                  </a:cubicBezTo>
                  <a:cubicBezTo>
                    <a:pt x="960525" y="1485428"/>
                    <a:pt x="959243" y="1483167"/>
                    <a:pt x="984863" y="1438334"/>
                  </a:cubicBezTo>
                  <a:cubicBezTo>
                    <a:pt x="992590" y="1424812"/>
                    <a:pt x="1004455" y="1413691"/>
                    <a:pt x="1010780" y="1399460"/>
                  </a:cubicBezTo>
                  <a:cubicBezTo>
                    <a:pt x="1021875" y="1374497"/>
                    <a:pt x="1028059" y="1347628"/>
                    <a:pt x="1036698" y="1321712"/>
                  </a:cubicBezTo>
                  <a:cubicBezTo>
                    <a:pt x="1041018" y="1308754"/>
                    <a:pt x="1046344" y="1296089"/>
                    <a:pt x="1049657" y="1282838"/>
                  </a:cubicBezTo>
                  <a:cubicBezTo>
                    <a:pt x="1053976" y="1265561"/>
                    <a:pt x="1057497" y="1248065"/>
                    <a:pt x="1062615" y="1231007"/>
                  </a:cubicBezTo>
                  <a:cubicBezTo>
                    <a:pt x="1070465" y="1204841"/>
                    <a:pt x="1079894" y="1179175"/>
                    <a:pt x="1088533" y="1153259"/>
                  </a:cubicBezTo>
                  <a:cubicBezTo>
                    <a:pt x="1092853" y="1140301"/>
                    <a:pt x="1093915" y="1125750"/>
                    <a:pt x="1101492" y="1114385"/>
                  </a:cubicBezTo>
                  <a:cubicBezTo>
                    <a:pt x="1110131" y="1101427"/>
                    <a:pt x="1120444" y="1089440"/>
                    <a:pt x="1127409" y="1075511"/>
                  </a:cubicBezTo>
                  <a:cubicBezTo>
                    <a:pt x="1133518" y="1063294"/>
                    <a:pt x="1134987" y="1049192"/>
                    <a:pt x="1140368" y="1036637"/>
                  </a:cubicBezTo>
                  <a:cubicBezTo>
                    <a:pt x="1147978" y="1018882"/>
                    <a:pt x="1159502" y="1002892"/>
                    <a:pt x="1166285" y="984805"/>
                  </a:cubicBezTo>
                  <a:cubicBezTo>
                    <a:pt x="1178741" y="951590"/>
                    <a:pt x="1176539" y="925427"/>
                    <a:pt x="1192203" y="894100"/>
                  </a:cubicBezTo>
                  <a:cubicBezTo>
                    <a:pt x="1199168" y="880171"/>
                    <a:pt x="1209481" y="868184"/>
                    <a:pt x="1218120" y="855226"/>
                  </a:cubicBezTo>
                  <a:cubicBezTo>
                    <a:pt x="1227420" y="818028"/>
                    <a:pt x="1241223" y="757189"/>
                    <a:pt x="1256996" y="725646"/>
                  </a:cubicBezTo>
                  <a:cubicBezTo>
                    <a:pt x="1265635" y="708369"/>
                    <a:pt x="1275739" y="691749"/>
                    <a:pt x="1282914" y="673814"/>
                  </a:cubicBezTo>
                  <a:cubicBezTo>
                    <a:pt x="1293060" y="648450"/>
                    <a:pt x="1300192" y="621983"/>
                    <a:pt x="1308831" y="596067"/>
                  </a:cubicBezTo>
                  <a:lnTo>
                    <a:pt x="1321790" y="557193"/>
                  </a:lnTo>
                  <a:cubicBezTo>
                    <a:pt x="1326110" y="544235"/>
                    <a:pt x="1323384" y="525895"/>
                    <a:pt x="1334749" y="518319"/>
                  </a:cubicBezTo>
                  <a:lnTo>
                    <a:pt x="1373625" y="492403"/>
                  </a:lnTo>
                  <a:lnTo>
                    <a:pt x="1412501" y="375781"/>
                  </a:lnTo>
                  <a:cubicBezTo>
                    <a:pt x="1424020" y="341228"/>
                    <a:pt x="1430027" y="317098"/>
                    <a:pt x="1451377" y="285076"/>
                  </a:cubicBezTo>
                  <a:cubicBezTo>
                    <a:pt x="1458154" y="274911"/>
                    <a:pt x="1469663" y="268700"/>
                    <a:pt x="1477295" y="259160"/>
                  </a:cubicBezTo>
                  <a:cubicBezTo>
                    <a:pt x="1487024" y="246999"/>
                    <a:pt x="1493076" y="232110"/>
                    <a:pt x="1503212" y="220286"/>
                  </a:cubicBezTo>
                  <a:cubicBezTo>
                    <a:pt x="1519114" y="201734"/>
                    <a:pt x="1539145" y="187006"/>
                    <a:pt x="1555047" y="168454"/>
                  </a:cubicBezTo>
                  <a:cubicBezTo>
                    <a:pt x="1565183" y="156630"/>
                    <a:pt x="1571235" y="141741"/>
                    <a:pt x="1580964" y="129580"/>
                  </a:cubicBezTo>
                  <a:cubicBezTo>
                    <a:pt x="1588596" y="120040"/>
                    <a:pt x="1599250" y="113204"/>
                    <a:pt x="1606882" y="103664"/>
                  </a:cubicBezTo>
                  <a:cubicBezTo>
                    <a:pt x="1616611" y="91503"/>
                    <a:pt x="1621786" y="75802"/>
                    <a:pt x="1632799" y="64790"/>
                  </a:cubicBezTo>
                  <a:cubicBezTo>
                    <a:pt x="1643812" y="53778"/>
                    <a:pt x="1659513" y="48603"/>
                    <a:pt x="1671675" y="38874"/>
                  </a:cubicBezTo>
                  <a:cubicBezTo>
                    <a:pt x="1722498" y="-1782"/>
                    <a:pt x="1668957" y="22503"/>
                    <a:pt x="1736469" y="0"/>
                  </a:cubicBezTo>
                  <a:cubicBezTo>
                    <a:pt x="1809728" y="6660"/>
                    <a:pt x="1857483" y="28"/>
                    <a:pt x="1917891" y="25916"/>
                  </a:cubicBezTo>
                  <a:cubicBezTo>
                    <a:pt x="1935647" y="33525"/>
                    <a:pt x="1952448" y="43193"/>
                    <a:pt x="1969726" y="51832"/>
                  </a:cubicBezTo>
                  <a:cubicBezTo>
                    <a:pt x="2004283" y="155494"/>
                    <a:pt x="1952448" y="34555"/>
                    <a:pt x="2021561" y="103664"/>
                  </a:cubicBezTo>
                  <a:cubicBezTo>
                    <a:pt x="2031220" y="113322"/>
                    <a:pt x="2028411" y="130321"/>
                    <a:pt x="2034520" y="142538"/>
                  </a:cubicBezTo>
                  <a:cubicBezTo>
                    <a:pt x="2061112" y="195720"/>
                    <a:pt x="2054211" y="167151"/>
                    <a:pt x="2086355" y="207328"/>
                  </a:cubicBezTo>
                  <a:cubicBezTo>
                    <a:pt x="2151745" y="289060"/>
                    <a:pt x="2075610" y="209543"/>
                    <a:pt x="2138190" y="272118"/>
                  </a:cubicBezTo>
                  <a:cubicBezTo>
                    <a:pt x="2146829" y="306672"/>
                    <a:pt x="2152843" y="341991"/>
                    <a:pt x="2164107" y="375781"/>
                  </a:cubicBezTo>
                  <a:cubicBezTo>
                    <a:pt x="2168427" y="388739"/>
                    <a:pt x="2170957" y="402438"/>
                    <a:pt x="2177066" y="414655"/>
                  </a:cubicBezTo>
                  <a:cubicBezTo>
                    <a:pt x="2184031" y="428584"/>
                    <a:pt x="2196658" y="439298"/>
                    <a:pt x="2202983" y="453529"/>
                  </a:cubicBezTo>
                  <a:cubicBezTo>
                    <a:pt x="2214078" y="478492"/>
                    <a:pt x="2213747" y="508547"/>
                    <a:pt x="2228901" y="531277"/>
                  </a:cubicBezTo>
                  <a:cubicBezTo>
                    <a:pt x="2237540" y="544235"/>
                    <a:pt x="2248493" y="555920"/>
                    <a:pt x="2254818" y="570151"/>
                  </a:cubicBezTo>
                  <a:cubicBezTo>
                    <a:pt x="2265913" y="595114"/>
                    <a:pt x="2272096" y="621982"/>
                    <a:pt x="2280735" y="647898"/>
                  </a:cubicBezTo>
                  <a:lnTo>
                    <a:pt x="2306653" y="725646"/>
                  </a:lnTo>
                  <a:cubicBezTo>
                    <a:pt x="2310973" y="738604"/>
                    <a:pt x="2316299" y="751269"/>
                    <a:pt x="2319612" y="764520"/>
                  </a:cubicBezTo>
                  <a:cubicBezTo>
                    <a:pt x="2328251" y="799075"/>
                    <a:pt x="2338543" y="833258"/>
                    <a:pt x="2345529" y="868184"/>
                  </a:cubicBezTo>
                  <a:cubicBezTo>
                    <a:pt x="2354168" y="911377"/>
                    <a:pt x="2364205" y="954314"/>
                    <a:pt x="2371447" y="997763"/>
                  </a:cubicBezTo>
                  <a:cubicBezTo>
                    <a:pt x="2376425" y="1027629"/>
                    <a:pt x="2381412" y="1082483"/>
                    <a:pt x="2397364" y="1114385"/>
                  </a:cubicBezTo>
                  <a:cubicBezTo>
                    <a:pt x="2404329" y="1128314"/>
                    <a:pt x="2416316" y="1139330"/>
                    <a:pt x="2423281" y="1153259"/>
                  </a:cubicBezTo>
                  <a:cubicBezTo>
                    <a:pt x="2456925" y="1220543"/>
                    <a:pt x="2411536" y="1167430"/>
                    <a:pt x="2462158" y="1218049"/>
                  </a:cubicBezTo>
                  <a:cubicBezTo>
                    <a:pt x="2470797" y="1243965"/>
                    <a:pt x="2468758" y="1276480"/>
                    <a:pt x="2488075" y="1295796"/>
                  </a:cubicBezTo>
                  <a:cubicBezTo>
                    <a:pt x="2516457" y="1324176"/>
                    <a:pt x="2518113" y="1322443"/>
                    <a:pt x="2539910" y="1360586"/>
                  </a:cubicBezTo>
                  <a:cubicBezTo>
                    <a:pt x="2581751" y="1433804"/>
                    <a:pt x="2545552" y="1392144"/>
                    <a:pt x="2591745" y="1438334"/>
                  </a:cubicBezTo>
                  <a:cubicBezTo>
                    <a:pt x="2596065" y="1451292"/>
                    <a:pt x="2598070" y="1465268"/>
                    <a:pt x="2604704" y="1477208"/>
                  </a:cubicBezTo>
                  <a:cubicBezTo>
                    <a:pt x="2639481" y="1539802"/>
                    <a:pt x="2659833" y="1546462"/>
                    <a:pt x="2682456" y="1606787"/>
                  </a:cubicBezTo>
                  <a:cubicBezTo>
                    <a:pt x="2706876" y="1671903"/>
                    <a:pt x="2680101" y="1648608"/>
                    <a:pt x="2721332" y="1710451"/>
                  </a:cubicBezTo>
                  <a:cubicBezTo>
                    <a:pt x="2728109" y="1720616"/>
                    <a:pt x="2739618" y="1726827"/>
                    <a:pt x="2747250" y="1736367"/>
                  </a:cubicBezTo>
                  <a:cubicBezTo>
                    <a:pt x="2756979" y="1748528"/>
                    <a:pt x="2761006" y="1765512"/>
                    <a:pt x="2773167" y="1775241"/>
                  </a:cubicBezTo>
                  <a:cubicBezTo>
                    <a:pt x="2783834" y="1783774"/>
                    <a:pt x="2799825" y="1782091"/>
                    <a:pt x="2812043" y="1788199"/>
                  </a:cubicBezTo>
                  <a:cubicBezTo>
                    <a:pt x="2825973" y="1795164"/>
                    <a:pt x="2838757" y="1804386"/>
                    <a:pt x="2850919" y="1814115"/>
                  </a:cubicBezTo>
                  <a:cubicBezTo>
                    <a:pt x="2860459" y="1821747"/>
                    <a:pt x="2866361" y="1833745"/>
                    <a:pt x="2876837" y="1840031"/>
                  </a:cubicBezTo>
                  <a:cubicBezTo>
                    <a:pt x="2888550" y="1847058"/>
                    <a:pt x="2903495" y="1846881"/>
                    <a:pt x="2915713" y="1852989"/>
                  </a:cubicBezTo>
                  <a:cubicBezTo>
                    <a:pt x="2929643" y="1859954"/>
                    <a:pt x="2941630" y="1870266"/>
                    <a:pt x="2954589" y="1878905"/>
                  </a:cubicBezTo>
                  <a:cubicBezTo>
                    <a:pt x="2975144" y="1940563"/>
                    <a:pt x="2953138" y="1901068"/>
                    <a:pt x="3006424" y="1943694"/>
                  </a:cubicBezTo>
                  <a:cubicBezTo>
                    <a:pt x="3015964" y="1951326"/>
                    <a:pt x="3021866" y="1963324"/>
                    <a:pt x="3032342" y="1969610"/>
                  </a:cubicBezTo>
                  <a:cubicBezTo>
                    <a:pt x="3044055" y="1976637"/>
                    <a:pt x="3059277" y="1975935"/>
                    <a:pt x="3071218" y="1982568"/>
                  </a:cubicBezTo>
                  <a:cubicBezTo>
                    <a:pt x="3204894" y="2056829"/>
                    <a:pt x="3099879" y="2018037"/>
                    <a:pt x="3187846" y="2047358"/>
                  </a:cubicBezTo>
                  <a:cubicBezTo>
                    <a:pt x="3238470" y="2097978"/>
                    <a:pt x="3185350" y="2052589"/>
                    <a:pt x="3252640" y="2086232"/>
                  </a:cubicBezTo>
                  <a:cubicBezTo>
                    <a:pt x="3266570" y="2093197"/>
                    <a:pt x="3277586" y="2105183"/>
                    <a:pt x="3291516" y="2112148"/>
                  </a:cubicBezTo>
                  <a:cubicBezTo>
                    <a:pt x="3329212" y="2130995"/>
                    <a:pt x="3340708" y="2121458"/>
                    <a:pt x="3382227" y="2138064"/>
                  </a:cubicBezTo>
                  <a:cubicBezTo>
                    <a:pt x="3387899" y="2140333"/>
                    <a:pt x="3390866" y="2146703"/>
                    <a:pt x="3395186" y="2151022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>
              <a:stCxn id="6" idx="1"/>
            </p:cNvCxnSpPr>
            <p:nvPr/>
          </p:nvCxnSpPr>
          <p:spPr>
            <a:xfrm flipH="1">
              <a:off x="6362455" y="2492450"/>
              <a:ext cx="68" cy="3481413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844802" y="4404767"/>
              <a:ext cx="995087" cy="0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148825" y="3915986"/>
              <a:ext cx="2479630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/>
                <a:t>σ</a:t>
              </a:r>
              <a:r>
                <a:rPr lang="en-US" sz="2000" dirty="0" smtClean="0"/>
                <a:t>  = Constant</a:t>
              </a:r>
              <a:endParaRPr lang="en-US" sz="2000" dirty="0" smtClean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24119" y="1086545"/>
            <a:ext cx="1350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rain(C)</a:t>
            </a:r>
            <a:endParaRPr lang="en-US" sz="2800" dirty="0"/>
          </a:p>
        </p:txBody>
      </p:sp>
      <p:sp>
        <p:nvSpPr>
          <p:cNvPr id="47" name="Oval 8"/>
          <p:cNvSpPr>
            <a:spLocks noChangeArrowheads="1"/>
          </p:cNvSpPr>
          <p:nvPr/>
        </p:nvSpPr>
        <p:spPr bwMode="auto">
          <a:xfrm>
            <a:off x="2322444" y="3996906"/>
            <a:ext cx="1104899" cy="110489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Signal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Oval 10"/>
          <p:cNvSpPr>
            <a:spLocks noChangeArrowheads="1"/>
          </p:cNvSpPr>
          <p:nvPr/>
        </p:nvSpPr>
        <p:spPr bwMode="auto">
          <a:xfrm>
            <a:off x="2348998" y="2563392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AutoShape 11"/>
          <p:cNvCxnSpPr>
            <a:cxnSpLocks noChangeShapeType="1"/>
            <a:stCxn id="48" idx="4"/>
            <a:endCxn id="47" idx="0"/>
          </p:cNvCxnSpPr>
          <p:nvPr/>
        </p:nvCxnSpPr>
        <p:spPr bwMode="auto">
          <a:xfrm flipH="1">
            <a:off x="2874894" y="3641737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74538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Emission Probability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071357" y="1415589"/>
            <a:ext cx="7275515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47994" y="3426519"/>
            <a:ext cx="376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1428647" y="1521428"/>
            <a:ext cx="687867" cy="1738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6132" y="1167208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8503471" y="1153979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3824372" y="1756218"/>
            <a:ext cx="4727339" cy="4053909"/>
            <a:chOff x="3955667" y="2292395"/>
            <a:chExt cx="4727339" cy="4053909"/>
          </a:xfrm>
        </p:grpSpPr>
        <p:sp>
          <p:nvSpPr>
            <p:cNvPr id="4" name="TextBox 3"/>
            <p:cNvSpPr txBox="1"/>
            <p:nvPr/>
          </p:nvSpPr>
          <p:spPr>
            <a:xfrm rot="16200000">
              <a:off x="2995480" y="4059756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Probability Density</a:t>
              </a:r>
              <a:endParaRPr lang="en-US" sz="2000" dirty="0" smtClean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88042" y="5946194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Value of </a:t>
              </a:r>
              <a:r>
                <a:rPr lang="en-US" sz="2000" i="1" dirty="0" err="1" smtClean="0"/>
                <a:t>brainSignal</a:t>
              </a:r>
              <a:endParaRPr lang="en-US" sz="2000" dirty="0" smtClean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62523" y="2292395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μ = Brain(note)</a:t>
              </a:r>
              <a:endParaRPr lang="en-US" sz="2000" dirty="0" smtClean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4366810" y="2540002"/>
              <a:ext cx="0" cy="347273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366810" y="6012736"/>
              <a:ext cx="422454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4483439" y="3071279"/>
              <a:ext cx="3524774" cy="2902584"/>
            </a:xfrm>
            <a:custGeom>
              <a:avLst/>
              <a:gdLst>
                <a:gd name="connsiteX0" fmla="*/ 0 w 3395186"/>
                <a:gd name="connsiteY0" fmla="*/ 2138064 h 2151022"/>
                <a:gd name="connsiteX1" fmla="*/ 64794 w 3395186"/>
                <a:gd name="connsiteY1" fmla="*/ 2125106 h 2151022"/>
                <a:gd name="connsiteX2" fmla="*/ 207340 w 3395186"/>
                <a:gd name="connsiteY2" fmla="*/ 2099190 h 2151022"/>
                <a:gd name="connsiteX3" fmla="*/ 285092 w 3395186"/>
                <a:gd name="connsiteY3" fmla="*/ 2073274 h 2151022"/>
                <a:gd name="connsiteX4" fmla="*/ 323968 w 3395186"/>
                <a:gd name="connsiteY4" fmla="*/ 2060316 h 2151022"/>
                <a:gd name="connsiteX5" fmla="*/ 362844 w 3395186"/>
                <a:gd name="connsiteY5" fmla="*/ 2047358 h 2151022"/>
                <a:gd name="connsiteX6" fmla="*/ 440597 w 3395186"/>
                <a:gd name="connsiteY6" fmla="*/ 2008484 h 2151022"/>
                <a:gd name="connsiteX7" fmla="*/ 518349 w 3395186"/>
                <a:gd name="connsiteY7" fmla="*/ 1943694 h 2151022"/>
                <a:gd name="connsiteX8" fmla="*/ 557225 w 3395186"/>
                <a:gd name="connsiteY8" fmla="*/ 1930736 h 2151022"/>
                <a:gd name="connsiteX9" fmla="*/ 583143 w 3395186"/>
                <a:gd name="connsiteY9" fmla="*/ 1904820 h 2151022"/>
                <a:gd name="connsiteX10" fmla="*/ 622019 w 3395186"/>
                <a:gd name="connsiteY10" fmla="*/ 1891863 h 2151022"/>
                <a:gd name="connsiteX11" fmla="*/ 647936 w 3395186"/>
                <a:gd name="connsiteY11" fmla="*/ 1852989 h 2151022"/>
                <a:gd name="connsiteX12" fmla="*/ 686812 w 3395186"/>
                <a:gd name="connsiteY12" fmla="*/ 1827073 h 2151022"/>
                <a:gd name="connsiteX13" fmla="*/ 790482 w 3395186"/>
                <a:gd name="connsiteY13" fmla="*/ 1723409 h 2151022"/>
                <a:gd name="connsiteX14" fmla="*/ 816400 w 3395186"/>
                <a:gd name="connsiteY14" fmla="*/ 1697493 h 2151022"/>
                <a:gd name="connsiteX15" fmla="*/ 842317 w 3395186"/>
                <a:gd name="connsiteY15" fmla="*/ 1658619 h 2151022"/>
                <a:gd name="connsiteX16" fmla="*/ 868235 w 3395186"/>
                <a:gd name="connsiteY16" fmla="*/ 1632703 h 2151022"/>
                <a:gd name="connsiteX17" fmla="*/ 945987 w 3395186"/>
                <a:gd name="connsiteY17" fmla="*/ 1529040 h 2151022"/>
                <a:gd name="connsiteX18" fmla="*/ 984863 w 3395186"/>
                <a:gd name="connsiteY18" fmla="*/ 1438334 h 2151022"/>
                <a:gd name="connsiteX19" fmla="*/ 1010780 w 3395186"/>
                <a:gd name="connsiteY19" fmla="*/ 1399460 h 2151022"/>
                <a:gd name="connsiteX20" fmla="*/ 1036698 w 3395186"/>
                <a:gd name="connsiteY20" fmla="*/ 1321712 h 2151022"/>
                <a:gd name="connsiteX21" fmla="*/ 1049657 w 3395186"/>
                <a:gd name="connsiteY21" fmla="*/ 1282838 h 2151022"/>
                <a:gd name="connsiteX22" fmla="*/ 1062615 w 3395186"/>
                <a:gd name="connsiteY22" fmla="*/ 1231007 h 2151022"/>
                <a:gd name="connsiteX23" fmla="*/ 1088533 w 3395186"/>
                <a:gd name="connsiteY23" fmla="*/ 1153259 h 2151022"/>
                <a:gd name="connsiteX24" fmla="*/ 1101492 w 3395186"/>
                <a:gd name="connsiteY24" fmla="*/ 1114385 h 2151022"/>
                <a:gd name="connsiteX25" fmla="*/ 1127409 w 3395186"/>
                <a:gd name="connsiteY25" fmla="*/ 1075511 h 2151022"/>
                <a:gd name="connsiteX26" fmla="*/ 1140368 w 3395186"/>
                <a:gd name="connsiteY26" fmla="*/ 1036637 h 2151022"/>
                <a:gd name="connsiteX27" fmla="*/ 1166285 w 3395186"/>
                <a:gd name="connsiteY27" fmla="*/ 984805 h 2151022"/>
                <a:gd name="connsiteX28" fmla="*/ 1192203 w 3395186"/>
                <a:gd name="connsiteY28" fmla="*/ 894100 h 2151022"/>
                <a:gd name="connsiteX29" fmla="*/ 1218120 w 3395186"/>
                <a:gd name="connsiteY29" fmla="*/ 855226 h 2151022"/>
                <a:gd name="connsiteX30" fmla="*/ 1256996 w 3395186"/>
                <a:gd name="connsiteY30" fmla="*/ 725646 h 2151022"/>
                <a:gd name="connsiteX31" fmla="*/ 1282914 w 3395186"/>
                <a:gd name="connsiteY31" fmla="*/ 673814 h 2151022"/>
                <a:gd name="connsiteX32" fmla="*/ 1308831 w 3395186"/>
                <a:gd name="connsiteY32" fmla="*/ 596067 h 2151022"/>
                <a:gd name="connsiteX33" fmla="*/ 1321790 w 3395186"/>
                <a:gd name="connsiteY33" fmla="*/ 557193 h 2151022"/>
                <a:gd name="connsiteX34" fmla="*/ 1334749 w 3395186"/>
                <a:gd name="connsiteY34" fmla="*/ 518319 h 2151022"/>
                <a:gd name="connsiteX35" fmla="*/ 1373625 w 3395186"/>
                <a:gd name="connsiteY35" fmla="*/ 492403 h 2151022"/>
                <a:gd name="connsiteX36" fmla="*/ 1412501 w 3395186"/>
                <a:gd name="connsiteY36" fmla="*/ 375781 h 2151022"/>
                <a:gd name="connsiteX37" fmla="*/ 1451377 w 3395186"/>
                <a:gd name="connsiteY37" fmla="*/ 285076 h 2151022"/>
                <a:gd name="connsiteX38" fmla="*/ 1477295 w 3395186"/>
                <a:gd name="connsiteY38" fmla="*/ 259160 h 2151022"/>
                <a:gd name="connsiteX39" fmla="*/ 1503212 w 3395186"/>
                <a:gd name="connsiteY39" fmla="*/ 220286 h 2151022"/>
                <a:gd name="connsiteX40" fmla="*/ 1555047 w 3395186"/>
                <a:gd name="connsiteY40" fmla="*/ 168454 h 2151022"/>
                <a:gd name="connsiteX41" fmla="*/ 1580964 w 3395186"/>
                <a:gd name="connsiteY41" fmla="*/ 129580 h 2151022"/>
                <a:gd name="connsiteX42" fmla="*/ 1606882 w 3395186"/>
                <a:gd name="connsiteY42" fmla="*/ 103664 h 2151022"/>
                <a:gd name="connsiteX43" fmla="*/ 1632799 w 3395186"/>
                <a:gd name="connsiteY43" fmla="*/ 64790 h 2151022"/>
                <a:gd name="connsiteX44" fmla="*/ 1671675 w 3395186"/>
                <a:gd name="connsiteY44" fmla="*/ 38874 h 2151022"/>
                <a:gd name="connsiteX45" fmla="*/ 1736469 w 3395186"/>
                <a:gd name="connsiteY45" fmla="*/ 0 h 2151022"/>
                <a:gd name="connsiteX46" fmla="*/ 1917891 w 3395186"/>
                <a:gd name="connsiteY46" fmla="*/ 25916 h 2151022"/>
                <a:gd name="connsiteX47" fmla="*/ 1969726 w 3395186"/>
                <a:gd name="connsiteY47" fmla="*/ 51832 h 2151022"/>
                <a:gd name="connsiteX48" fmla="*/ 2021561 w 3395186"/>
                <a:gd name="connsiteY48" fmla="*/ 103664 h 2151022"/>
                <a:gd name="connsiteX49" fmla="*/ 2034520 w 3395186"/>
                <a:gd name="connsiteY49" fmla="*/ 142538 h 2151022"/>
                <a:gd name="connsiteX50" fmla="*/ 2086355 w 3395186"/>
                <a:gd name="connsiteY50" fmla="*/ 207328 h 2151022"/>
                <a:gd name="connsiteX51" fmla="*/ 2138190 w 3395186"/>
                <a:gd name="connsiteY51" fmla="*/ 272118 h 2151022"/>
                <a:gd name="connsiteX52" fmla="*/ 2164107 w 3395186"/>
                <a:gd name="connsiteY52" fmla="*/ 375781 h 2151022"/>
                <a:gd name="connsiteX53" fmla="*/ 2177066 w 3395186"/>
                <a:gd name="connsiteY53" fmla="*/ 414655 h 2151022"/>
                <a:gd name="connsiteX54" fmla="*/ 2202983 w 3395186"/>
                <a:gd name="connsiteY54" fmla="*/ 453529 h 2151022"/>
                <a:gd name="connsiteX55" fmla="*/ 2228901 w 3395186"/>
                <a:gd name="connsiteY55" fmla="*/ 531277 h 2151022"/>
                <a:gd name="connsiteX56" fmla="*/ 2254818 w 3395186"/>
                <a:gd name="connsiteY56" fmla="*/ 570151 h 2151022"/>
                <a:gd name="connsiteX57" fmla="*/ 2280735 w 3395186"/>
                <a:gd name="connsiteY57" fmla="*/ 647898 h 2151022"/>
                <a:gd name="connsiteX58" fmla="*/ 2306653 w 3395186"/>
                <a:gd name="connsiteY58" fmla="*/ 725646 h 2151022"/>
                <a:gd name="connsiteX59" fmla="*/ 2319612 w 3395186"/>
                <a:gd name="connsiteY59" fmla="*/ 764520 h 2151022"/>
                <a:gd name="connsiteX60" fmla="*/ 2345529 w 3395186"/>
                <a:gd name="connsiteY60" fmla="*/ 868184 h 2151022"/>
                <a:gd name="connsiteX61" fmla="*/ 2371447 w 3395186"/>
                <a:gd name="connsiteY61" fmla="*/ 997763 h 2151022"/>
                <a:gd name="connsiteX62" fmla="*/ 2397364 w 3395186"/>
                <a:gd name="connsiteY62" fmla="*/ 1114385 h 2151022"/>
                <a:gd name="connsiteX63" fmla="*/ 2423281 w 3395186"/>
                <a:gd name="connsiteY63" fmla="*/ 1153259 h 2151022"/>
                <a:gd name="connsiteX64" fmla="*/ 2462158 w 3395186"/>
                <a:gd name="connsiteY64" fmla="*/ 1218049 h 2151022"/>
                <a:gd name="connsiteX65" fmla="*/ 2488075 w 3395186"/>
                <a:gd name="connsiteY65" fmla="*/ 1295796 h 2151022"/>
                <a:gd name="connsiteX66" fmla="*/ 2539910 w 3395186"/>
                <a:gd name="connsiteY66" fmla="*/ 1360586 h 2151022"/>
                <a:gd name="connsiteX67" fmla="*/ 2591745 w 3395186"/>
                <a:gd name="connsiteY67" fmla="*/ 1438334 h 2151022"/>
                <a:gd name="connsiteX68" fmla="*/ 2604704 w 3395186"/>
                <a:gd name="connsiteY68" fmla="*/ 1477208 h 2151022"/>
                <a:gd name="connsiteX69" fmla="*/ 2682456 w 3395186"/>
                <a:gd name="connsiteY69" fmla="*/ 1606787 h 2151022"/>
                <a:gd name="connsiteX70" fmla="*/ 2721332 w 3395186"/>
                <a:gd name="connsiteY70" fmla="*/ 1710451 h 2151022"/>
                <a:gd name="connsiteX71" fmla="*/ 2747250 w 3395186"/>
                <a:gd name="connsiteY71" fmla="*/ 1736367 h 2151022"/>
                <a:gd name="connsiteX72" fmla="*/ 2773167 w 3395186"/>
                <a:gd name="connsiteY72" fmla="*/ 1775241 h 2151022"/>
                <a:gd name="connsiteX73" fmla="*/ 2812043 w 3395186"/>
                <a:gd name="connsiteY73" fmla="*/ 1788199 h 2151022"/>
                <a:gd name="connsiteX74" fmla="*/ 2850919 w 3395186"/>
                <a:gd name="connsiteY74" fmla="*/ 1814115 h 2151022"/>
                <a:gd name="connsiteX75" fmla="*/ 2876837 w 3395186"/>
                <a:gd name="connsiteY75" fmla="*/ 1840031 h 2151022"/>
                <a:gd name="connsiteX76" fmla="*/ 2915713 w 3395186"/>
                <a:gd name="connsiteY76" fmla="*/ 1852989 h 2151022"/>
                <a:gd name="connsiteX77" fmla="*/ 2954589 w 3395186"/>
                <a:gd name="connsiteY77" fmla="*/ 1878905 h 2151022"/>
                <a:gd name="connsiteX78" fmla="*/ 3006424 w 3395186"/>
                <a:gd name="connsiteY78" fmla="*/ 1943694 h 2151022"/>
                <a:gd name="connsiteX79" fmla="*/ 3032342 w 3395186"/>
                <a:gd name="connsiteY79" fmla="*/ 1969610 h 2151022"/>
                <a:gd name="connsiteX80" fmla="*/ 3071218 w 3395186"/>
                <a:gd name="connsiteY80" fmla="*/ 1982568 h 2151022"/>
                <a:gd name="connsiteX81" fmla="*/ 3187846 w 3395186"/>
                <a:gd name="connsiteY81" fmla="*/ 2047358 h 2151022"/>
                <a:gd name="connsiteX82" fmla="*/ 3252640 w 3395186"/>
                <a:gd name="connsiteY82" fmla="*/ 2086232 h 2151022"/>
                <a:gd name="connsiteX83" fmla="*/ 3291516 w 3395186"/>
                <a:gd name="connsiteY83" fmla="*/ 2112148 h 2151022"/>
                <a:gd name="connsiteX84" fmla="*/ 3382227 w 3395186"/>
                <a:gd name="connsiteY84" fmla="*/ 2138064 h 2151022"/>
                <a:gd name="connsiteX85" fmla="*/ 3395186 w 3395186"/>
                <a:gd name="connsiteY85" fmla="*/ 2151022 h 215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95186" h="2151022">
                  <a:moveTo>
                    <a:pt x="0" y="2138064"/>
                  </a:moveTo>
                  <a:lnTo>
                    <a:pt x="64794" y="2125106"/>
                  </a:lnTo>
                  <a:cubicBezTo>
                    <a:pt x="94426" y="2119719"/>
                    <a:pt x="175332" y="2107919"/>
                    <a:pt x="207340" y="2099190"/>
                  </a:cubicBezTo>
                  <a:cubicBezTo>
                    <a:pt x="233697" y="2092002"/>
                    <a:pt x="259175" y="2081913"/>
                    <a:pt x="285092" y="2073274"/>
                  </a:cubicBezTo>
                  <a:lnTo>
                    <a:pt x="323968" y="2060316"/>
                  </a:lnTo>
                  <a:cubicBezTo>
                    <a:pt x="336927" y="2055997"/>
                    <a:pt x="351478" y="2054935"/>
                    <a:pt x="362844" y="2047358"/>
                  </a:cubicBezTo>
                  <a:cubicBezTo>
                    <a:pt x="413086" y="2013865"/>
                    <a:pt x="386945" y="2026367"/>
                    <a:pt x="440597" y="2008484"/>
                  </a:cubicBezTo>
                  <a:cubicBezTo>
                    <a:pt x="469257" y="1979826"/>
                    <a:pt x="482266" y="1961734"/>
                    <a:pt x="518349" y="1943694"/>
                  </a:cubicBezTo>
                  <a:cubicBezTo>
                    <a:pt x="530567" y="1937586"/>
                    <a:pt x="544266" y="1935055"/>
                    <a:pt x="557225" y="1930736"/>
                  </a:cubicBezTo>
                  <a:cubicBezTo>
                    <a:pt x="565864" y="1922097"/>
                    <a:pt x="572666" y="1911105"/>
                    <a:pt x="583143" y="1904820"/>
                  </a:cubicBezTo>
                  <a:cubicBezTo>
                    <a:pt x="594856" y="1897793"/>
                    <a:pt x="611352" y="1900396"/>
                    <a:pt x="622019" y="1891863"/>
                  </a:cubicBezTo>
                  <a:cubicBezTo>
                    <a:pt x="634180" y="1882135"/>
                    <a:pt x="636923" y="1864001"/>
                    <a:pt x="647936" y="1852989"/>
                  </a:cubicBezTo>
                  <a:cubicBezTo>
                    <a:pt x="658949" y="1841977"/>
                    <a:pt x="675091" y="1837328"/>
                    <a:pt x="686812" y="1827073"/>
                  </a:cubicBezTo>
                  <a:cubicBezTo>
                    <a:pt x="686820" y="1827066"/>
                    <a:pt x="776655" y="1737236"/>
                    <a:pt x="790482" y="1723409"/>
                  </a:cubicBezTo>
                  <a:cubicBezTo>
                    <a:pt x="799121" y="1714770"/>
                    <a:pt x="809623" y="1707658"/>
                    <a:pt x="816400" y="1697493"/>
                  </a:cubicBezTo>
                  <a:cubicBezTo>
                    <a:pt x="825039" y="1684535"/>
                    <a:pt x="832588" y="1670780"/>
                    <a:pt x="842317" y="1658619"/>
                  </a:cubicBezTo>
                  <a:cubicBezTo>
                    <a:pt x="849949" y="1649079"/>
                    <a:pt x="860904" y="1642477"/>
                    <a:pt x="868235" y="1632703"/>
                  </a:cubicBezTo>
                  <a:cubicBezTo>
                    <a:pt x="956153" y="1515486"/>
                    <a:pt x="886548" y="1588474"/>
                    <a:pt x="945987" y="1529040"/>
                  </a:cubicBezTo>
                  <a:cubicBezTo>
                    <a:pt x="960525" y="1485428"/>
                    <a:pt x="959243" y="1483167"/>
                    <a:pt x="984863" y="1438334"/>
                  </a:cubicBezTo>
                  <a:cubicBezTo>
                    <a:pt x="992590" y="1424812"/>
                    <a:pt x="1004455" y="1413691"/>
                    <a:pt x="1010780" y="1399460"/>
                  </a:cubicBezTo>
                  <a:cubicBezTo>
                    <a:pt x="1021875" y="1374497"/>
                    <a:pt x="1028059" y="1347628"/>
                    <a:pt x="1036698" y="1321712"/>
                  </a:cubicBezTo>
                  <a:cubicBezTo>
                    <a:pt x="1041018" y="1308754"/>
                    <a:pt x="1046344" y="1296089"/>
                    <a:pt x="1049657" y="1282838"/>
                  </a:cubicBezTo>
                  <a:cubicBezTo>
                    <a:pt x="1053976" y="1265561"/>
                    <a:pt x="1057497" y="1248065"/>
                    <a:pt x="1062615" y="1231007"/>
                  </a:cubicBezTo>
                  <a:cubicBezTo>
                    <a:pt x="1070465" y="1204841"/>
                    <a:pt x="1079894" y="1179175"/>
                    <a:pt x="1088533" y="1153259"/>
                  </a:cubicBezTo>
                  <a:cubicBezTo>
                    <a:pt x="1092853" y="1140301"/>
                    <a:pt x="1093915" y="1125750"/>
                    <a:pt x="1101492" y="1114385"/>
                  </a:cubicBezTo>
                  <a:cubicBezTo>
                    <a:pt x="1110131" y="1101427"/>
                    <a:pt x="1120444" y="1089440"/>
                    <a:pt x="1127409" y="1075511"/>
                  </a:cubicBezTo>
                  <a:cubicBezTo>
                    <a:pt x="1133518" y="1063294"/>
                    <a:pt x="1134987" y="1049192"/>
                    <a:pt x="1140368" y="1036637"/>
                  </a:cubicBezTo>
                  <a:cubicBezTo>
                    <a:pt x="1147978" y="1018882"/>
                    <a:pt x="1159502" y="1002892"/>
                    <a:pt x="1166285" y="984805"/>
                  </a:cubicBezTo>
                  <a:cubicBezTo>
                    <a:pt x="1178741" y="951590"/>
                    <a:pt x="1176539" y="925427"/>
                    <a:pt x="1192203" y="894100"/>
                  </a:cubicBezTo>
                  <a:cubicBezTo>
                    <a:pt x="1199168" y="880171"/>
                    <a:pt x="1209481" y="868184"/>
                    <a:pt x="1218120" y="855226"/>
                  </a:cubicBezTo>
                  <a:cubicBezTo>
                    <a:pt x="1227420" y="818028"/>
                    <a:pt x="1241223" y="757189"/>
                    <a:pt x="1256996" y="725646"/>
                  </a:cubicBezTo>
                  <a:cubicBezTo>
                    <a:pt x="1265635" y="708369"/>
                    <a:pt x="1275739" y="691749"/>
                    <a:pt x="1282914" y="673814"/>
                  </a:cubicBezTo>
                  <a:cubicBezTo>
                    <a:pt x="1293060" y="648450"/>
                    <a:pt x="1300192" y="621983"/>
                    <a:pt x="1308831" y="596067"/>
                  </a:cubicBezTo>
                  <a:lnTo>
                    <a:pt x="1321790" y="557193"/>
                  </a:lnTo>
                  <a:cubicBezTo>
                    <a:pt x="1326110" y="544235"/>
                    <a:pt x="1323384" y="525895"/>
                    <a:pt x="1334749" y="518319"/>
                  </a:cubicBezTo>
                  <a:lnTo>
                    <a:pt x="1373625" y="492403"/>
                  </a:lnTo>
                  <a:lnTo>
                    <a:pt x="1412501" y="375781"/>
                  </a:lnTo>
                  <a:cubicBezTo>
                    <a:pt x="1424020" y="341228"/>
                    <a:pt x="1430027" y="317098"/>
                    <a:pt x="1451377" y="285076"/>
                  </a:cubicBezTo>
                  <a:cubicBezTo>
                    <a:pt x="1458154" y="274911"/>
                    <a:pt x="1469663" y="268700"/>
                    <a:pt x="1477295" y="259160"/>
                  </a:cubicBezTo>
                  <a:cubicBezTo>
                    <a:pt x="1487024" y="246999"/>
                    <a:pt x="1493076" y="232110"/>
                    <a:pt x="1503212" y="220286"/>
                  </a:cubicBezTo>
                  <a:cubicBezTo>
                    <a:pt x="1519114" y="201734"/>
                    <a:pt x="1539145" y="187006"/>
                    <a:pt x="1555047" y="168454"/>
                  </a:cubicBezTo>
                  <a:cubicBezTo>
                    <a:pt x="1565183" y="156630"/>
                    <a:pt x="1571235" y="141741"/>
                    <a:pt x="1580964" y="129580"/>
                  </a:cubicBezTo>
                  <a:cubicBezTo>
                    <a:pt x="1588596" y="120040"/>
                    <a:pt x="1599250" y="113204"/>
                    <a:pt x="1606882" y="103664"/>
                  </a:cubicBezTo>
                  <a:cubicBezTo>
                    <a:pt x="1616611" y="91503"/>
                    <a:pt x="1621786" y="75802"/>
                    <a:pt x="1632799" y="64790"/>
                  </a:cubicBezTo>
                  <a:cubicBezTo>
                    <a:pt x="1643812" y="53778"/>
                    <a:pt x="1659513" y="48603"/>
                    <a:pt x="1671675" y="38874"/>
                  </a:cubicBezTo>
                  <a:cubicBezTo>
                    <a:pt x="1722498" y="-1782"/>
                    <a:pt x="1668957" y="22503"/>
                    <a:pt x="1736469" y="0"/>
                  </a:cubicBezTo>
                  <a:cubicBezTo>
                    <a:pt x="1809728" y="6660"/>
                    <a:pt x="1857483" y="28"/>
                    <a:pt x="1917891" y="25916"/>
                  </a:cubicBezTo>
                  <a:cubicBezTo>
                    <a:pt x="1935647" y="33525"/>
                    <a:pt x="1952448" y="43193"/>
                    <a:pt x="1969726" y="51832"/>
                  </a:cubicBezTo>
                  <a:cubicBezTo>
                    <a:pt x="2004283" y="155494"/>
                    <a:pt x="1952448" y="34555"/>
                    <a:pt x="2021561" y="103664"/>
                  </a:cubicBezTo>
                  <a:cubicBezTo>
                    <a:pt x="2031220" y="113322"/>
                    <a:pt x="2028411" y="130321"/>
                    <a:pt x="2034520" y="142538"/>
                  </a:cubicBezTo>
                  <a:cubicBezTo>
                    <a:pt x="2061112" y="195720"/>
                    <a:pt x="2054211" y="167151"/>
                    <a:pt x="2086355" y="207328"/>
                  </a:cubicBezTo>
                  <a:cubicBezTo>
                    <a:pt x="2151745" y="289060"/>
                    <a:pt x="2075610" y="209543"/>
                    <a:pt x="2138190" y="272118"/>
                  </a:cubicBezTo>
                  <a:cubicBezTo>
                    <a:pt x="2146829" y="306672"/>
                    <a:pt x="2152843" y="341991"/>
                    <a:pt x="2164107" y="375781"/>
                  </a:cubicBezTo>
                  <a:cubicBezTo>
                    <a:pt x="2168427" y="388739"/>
                    <a:pt x="2170957" y="402438"/>
                    <a:pt x="2177066" y="414655"/>
                  </a:cubicBezTo>
                  <a:cubicBezTo>
                    <a:pt x="2184031" y="428584"/>
                    <a:pt x="2196658" y="439298"/>
                    <a:pt x="2202983" y="453529"/>
                  </a:cubicBezTo>
                  <a:cubicBezTo>
                    <a:pt x="2214078" y="478492"/>
                    <a:pt x="2213747" y="508547"/>
                    <a:pt x="2228901" y="531277"/>
                  </a:cubicBezTo>
                  <a:cubicBezTo>
                    <a:pt x="2237540" y="544235"/>
                    <a:pt x="2248493" y="555920"/>
                    <a:pt x="2254818" y="570151"/>
                  </a:cubicBezTo>
                  <a:cubicBezTo>
                    <a:pt x="2265913" y="595114"/>
                    <a:pt x="2272096" y="621982"/>
                    <a:pt x="2280735" y="647898"/>
                  </a:cubicBezTo>
                  <a:lnTo>
                    <a:pt x="2306653" y="725646"/>
                  </a:lnTo>
                  <a:cubicBezTo>
                    <a:pt x="2310973" y="738604"/>
                    <a:pt x="2316299" y="751269"/>
                    <a:pt x="2319612" y="764520"/>
                  </a:cubicBezTo>
                  <a:cubicBezTo>
                    <a:pt x="2328251" y="799075"/>
                    <a:pt x="2338543" y="833258"/>
                    <a:pt x="2345529" y="868184"/>
                  </a:cubicBezTo>
                  <a:cubicBezTo>
                    <a:pt x="2354168" y="911377"/>
                    <a:pt x="2364205" y="954314"/>
                    <a:pt x="2371447" y="997763"/>
                  </a:cubicBezTo>
                  <a:cubicBezTo>
                    <a:pt x="2376425" y="1027629"/>
                    <a:pt x="2381412" y="1082483"/>
                    <a:pt x="2397364" y="1114385"/>
                  </a:cubicBezTo>
                  <a:cubicBezTo>
                    <a:pt x="2404329" y="1128314"/>
                    <a:pt x="2416316" y="1139330"/>
                    <a:pt x="2423281" y="1153259"/>
                  </a:cubicBezTo>
                  <a:cubicBezTo>
                    <a:pt x="2456925" y="1220543"/>
                    <a:pt x="2411536" y="1167430"/>
                    <a:pt x="2462158" y="1218049"/>
                  </a:cubicBezTo>
                  <a:cubicBezTo>
                    <a:pt x="2470797" y="1243965"/>
                    <a:pt x="2468758" y="1276480"/>
                    <a:pt x="2488075" y="1295796"/>
                  </a:cubicBezTo>
                  <a:cubicBezTo>
                    <a:pt x="2516457" y="1324176"/>
                    <a:pt x="2518113" y="1322443"/>
                    <a:pt x="2539910" y="1360586"/>
                  </a:cubicBezTo>
                  <a:cubicBezTo>
                    <a:pt x="2581751" y="1433804"/>
                    <a:pt x="2545552" y="1392144"/>
                    <a:pt x="2591745" y="1438334"/>
                  </a:cubicBezTo>
                  <a:cubicBezTo>
                    <a:pt x="2596065" y="1451292"/>
                    <a:pt x="2598070" y="1465268"/>
                    <a:pt x="2604704" y="1477208"/>
                  </a:cubicBezTo>
                  <a:cubicBezTo>
                    <a:pt x="2639481" y="1539802"/>
                    <a:pt x="2659833" y="1546462"/>
                    <a:pt x="2682456" y="1606787"/>
                  </a:cubicBezTo>
                  <a:cubicBezTo>
                    <a:pt x="2706876" y="1671903"/>
                    <a:pt x="2680101" y="1648608"/>
                    <a:pt x="2721332" y="1710451"/>
                  </a:cubicBezTo>
                  <a:cubicBezTo>
                    <a:pt x="2728109" y="1720616"/>
                    <a:pt x="2739618" y="1726827"/>
                    <a:pt x="2747250" y="1736367"/>
                  </a:cubicBezTo>
                  <a:cubicBezTo>
                    <a:pt x="2756979" y="1748528"/>
                    <a:pt x="2761006" y="1765512"/>
                    <a:pt x="2773167" y="1775241"/>
                  </a:cubicBezTo>
                  <a:cubicBezTo>
                    <a:pt x="2783834" y="1783774"/>
                    <a:pt x="2799825" y="1782091"/>
                    <a:pt x="2812043" y="1788199"/>
                  </a:cubicBezTo>
                  <a:cubicBezTo>
                    <a:pt x="2825973" y="1795164"/>
                    <a:pt x="2838757" y="1804386"/>
                    <a:pt x="2850919" y="1814115"/>
                  </a:cubicBezTo>
                  <a:cubicBezTo>
                    <a:pt x="2860459" y="1821747"/>
                    <a:pt x="2866361" y="1833745"/>
                    <a:pt x="2876837" y="1840031"/>
                  </a:cubicBezTo>
                  <a:cubicBezTo>
                    <a:pt x="2888550" y="1847058"/>
                    <a:pt x="2903495" y="1846881"/>
                    <a:pt x="2915713" y="1852989"/>
                  </a:cubicBezTo>
                  <a:cubicBezTo>
                    <a:pt x="2929643" y="1859954"/>
                    <a:pt x="2941630" y="1870266"/>
                    <a:pt x="2954589" y="1878905"/>
                  </a:cubicBezTo>
                  <a:cubicBezTo>
                    <a:pt x="2975144" y="1940563"/>
                    <a:pt x="2953138" y="1901068"/>
                    <a:pt x="3006424" y="1943694"/>
                  </a:cubicBezTo>
                  <a:cubicBezTo>
                    <a:pt x="3015964" y="1951326"/>
                    <a:pt x="3021866" y="1963324"/>
                    <a:pt x="3032342" y="1969610"/>
                  </a:cubicBezTo>
                  <a:cubicBezTo>
                    <a:pt x="3044055" y="1976637"/>
                    <a:pt x="3059277" y="1975935"/>
                    <a:pt x="3071218" y="1982568"/>
                  </a:cubicBezTo>
                  <a:cubicBezTo>
                    <a:pt x="3204894" y="2056829"/>
                    <a:pt x="3099879" y="2018037"/>
                    <a:pt x="3187846" y="2047358"/>
                  </a:cubicBezTo>
                  <a:cubicBezTo>
                    <a:pt x="3238470" y="2097978"/>
                    <a:pt x="3185350" y="2052589"/>
                    <a:pt x="3252640" y="2086232"/>
                  </a:cubicBezTo>
                  <a:cubicBezTo>
                    <a:pt x="3266570" y="2093197"/>
                    <a:pt x="3277586" y="2105183"/>
                    <a:pt x="3291516" y="2112148"/>
                  </a:cubicBezTo>
                  <a:cubicBezTo>
                    <a:pt x="3329212" y="2130995"/>
                    <a:pt x="3340708" y="2121458"/>
                    <a:pt x="3382227" y="2138064"/>
                  </a:cubicBezTo>
                  <a:cubicBezTo>
                    <a:pt x="3387899" y="2140333"/>
                    <a:pt x="3390866" y="2146703"/>
                    <a:pt x="3395186" y="2151022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>
              <a:stCxn id="6" idx="1"/>
            </p:cNvCxnSpPr>
            <p:nvPr/>
          </p:nvCxnSpPr>
          <p:spPr>
            <a:xfrm flipH="1">
              <a:off x="6362455" y="2492450"/>
              <a:ext cx="68" cy="3481413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844802" y="4404767"/>
              <a:ext cx="995087" cy="0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148825" y="3915986"/>
              <a:ext cx="2479630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/>
                <a:t>σ</a:t>
              </a:r>
              <a:r>
                <a:rPr lang="en-US" sz="2000" dirty="0" smtClean="0"/>
                <a:t>  = Constant</a:t>
              </a:r>
              <a:endParaRPr lang="en-US" sz="2000" dirty="0" smtClean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24119" y="1086545"/>
            <a:ext cx="1350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rain(C)</a:t>
            </a:r>
            <a:endParaRPr lang="en-US" sz="2800" dirty="0"/>
          </a:p>
        </p:txBody>
      </p:sp>
      <p:sp>
        <p:nvSpPr>
          <p:cNvPr id="47" name="Oval 8"/>
          <p:cNvSpPr>
            <a:spLocks noChangeArrowheads="1"/>
          </p:cNvSpPr>
          <p:nvPr/>
        </p:nvSpPr>
        <p:spPr bwMode="auto">
          <a:xfrm>
            <a:off x="2322444" y="3996906"/>
            <a:ext cx="1104899" cy="110489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Signal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Oval 10"/>
          <p:cNvSpPr>
            <a:spLocks noChangeArrowheads="1"/>
          </p:cNvSpPr>
          <p:nvPr/>
        </p:nvSpPr>
        <p:spPr bwMode="auto">
          <a:xfrm>
            <a:off x="2348998" y="2563392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AutoShape 11"/>
          <p:cNvCxnSpPr>
            <a:cxnSpLocks noChangeShapeType="1"/>
            <a:stCxn id="48" idx="4"/>
            <a:endCxn id="47" idx="0"/>
          </p:cNvCxnSpPr>
          <p:nvPr/>
        </p:nvCxnSpPr>
        <p:spPr bwMode="auto">
          <a:xfrm flipH="1">
            <a:off x="2874894" y="3641737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825038"/>
              </p:ext>
            </p:extLst>
          </p:nvPr>
        </p:nvGraphicFramePr>
        <p:xfrm>
          <a:off x="2036048" y="5979873"/>
          <a:ext cx="5001849" cy="625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3" imgW="1727200" imgH="215900" progId="Equation.3">
                  <p:embed/>
                </p:oleObj>
              </mc:Choice>
              <mc:Fallback>
                <p:oleObj name="Equation" r:id="rId3" imgW="1727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6048" y="5979873"/>
                        <a:ext cx="5001849" cy="625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649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Question (1 point)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071357" y="1415589"/>
            <a:ext cx="7275515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47994" y="3426519"/>
            <a:ext cx="376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1428647" y="1521428"/>
            <a:ext cx="687867" cy="1738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6132" y="1167208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8503471" y="1153979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3824372" y="1756218"/>
            <a:ext cx="4727339" cy="4053909"/>
            <a:chOff x="3955667" y="2292395"/>
            <a:chExt cx="4727339" cy="4053909"/>
          </a:xfrm>
        </p:grpSpPr>
        <p:sp>
          <p:nvSpPr>
            <p:cNvPr id="4" name="TextBox 3"/>
            <p:cNvSpPr txBox="1"/>
            <p:nvPr/>
          </p:nvSpPr>
          <p:spPr>
            <a:xfrm rot="16200000">
              <a:off x="2995480" y="4059756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Probability Density</a:t>
              </a:r>
              <a:endParaRPr lang="en-US" sz="2000" dirty="0" smtClean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188042" y="5946194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Value of </a:t>
              </a:r>
              <a:r>
                <a:rPr lang="en-US" sz="2000" i="1" dirty="0" err="1" smtClean="0"/>
                <a:t>brainSignal</a:t>
              </a:r>
              <a:endParaRPr lang="en-US" sz="2000" dirty="0" smtClean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62523" y="2292395"/>
              <a:ext cx="2320483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μ = Brain(note)</a:t>
              </a:r>
              <a:endParaRPr lang="en-US" sz="2000" dirty="0" smtClean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4366810" y="2540002"/>
              <a:ext cx="0" cy="347273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366810" y="6012736"/>
              <a:ext cx="422454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4483439" y="3071279"/>
              <a:ext cx="3524774" cy="2902584"/>
            </a:xfrm>
            <a:custGeom>
              <a:avLst/>
              <a:gdLst>
                <a:gd name="connsiteX0" fmla="*/ 0 w 3395186"/>
                <a:gd name="connsiteY0" fmla="*/ 2138064 h 2151022"/>
                <a:gd name="connsiteX1" fmla="*/ 64794 w 3395186"/>
                <a:gd name="connsiteY1" fmla="*/ 2125106 h 2151022"/>
                <a:gd name="connsiteX2" fmla="*/ 207340 w 3395186"/>
                <a:gd name="connsiteY2" fmla="*/ 2099190 h 2151022"/>
                <a:gd name="connsiteX3" fmla="*/ 285092 w 3395186"/>
                <a:gd name="connsiteY3" fmla="*/ 2073274 h 2151022"/>
                <a:gd name="connsiteX4" fmla="*/ 323968 w 3395186"/>
                <a:gd name="connsiteY4" fmla="*/ 2060316 h 2151022"/>
                <a:gd name="connsiteX5" fmla="*/ 362844 w 3395186"/>
                <a:gd name="connsiteY5" fmla="*/ 2047358 h 2151022"/>
                <a:gd name="connsiteX6" fmla="*/ 440597 w 3395186"/>
                <a:gd name="connsiteY6" fmla="*/ 2008484 h 2151022"/>
                <a:gd name="connsiteX7" fmla="*/ 518349 w 3395186"/>
                <a:gd name="connsiteY7" fmla="*/ 1943694 h 2151022"/>
                <a:gd name="connsiteX8" fmla="*/ 557225 w 3395186"/>
                <a:gd name="connsiteY8" fmla="*/ 1930736 h 2151022"/>
                <a:gd name="connsiteX9" fmla="*/ 583143 w 3395186"/>
                <a:gd name="connsiteY9" fmla="*/ 1904820 h 2151022"/>
                <a:gd name="connsiteX10" fmla="*/ 622019 w 3395186"/>
                <a:gd name="connsiteY10" fmla="*/ 1891863 h 2151022"/>
                <a:gd name="connsiteX11" fmla="*/ 647936 w 3395186"/>
                <a:gd name="connsiteY11" fmla="*/ 1852989 h 2151022"/>
                <a:gd name="connsiteX12" fmla="*/ 686812 w 3395186"/>
                <a:gd name="connsiteY12" fmla="*/ 1827073 h 2151022"/>
                <a:gd name="connsiteX13" fmla="*/ 790482 w 3395186"/>
                <a:gd name="connsiteY13" fmla="*/ 1723409 h 2151022"/>
                <a:gd name="connsiteX14" fmla="*/ 816400 w 3395186"/>
                <a:gd name="connsiteY14" fmla="*/ 1697493 h 2151022"/>
                <a:gd name="connsiteX15" fmla="*/ 842317 w 3395186"/>
                <a:gd name="connsiteY15" fmla="*/ 1658619 h 2151022"/>
                <a:gd name="connsiteX16" fmla="*/ 868235 w 3395186"/>
                <a:gd name="connsiteY16" fmla="*/ 1632703 h 2151022"/>
                <a:gd name="connsiteX17" fmla="*/ 945987 w 3395186"/>
                <a:gd name="connsiteY17" fmla="*/ 1529040 h 2151022"/>
                <a:gd name="connsiteX18" fmla="*/ 984863 w 3395186"/>
                <a:gd name="connsiteY18" fmla="*/ 1438334 h 2151022"/>
                <a:gd name="connsiteX19" fmla="*/ 1010780 w 3395186"/>
                <a:gd name="connsiteY19" fmla="*/ 1399460 h 2151022"/>
                <a:gd name="connsiteX20" fmla="*/ 1036698 w 3395186"/>
                <a:gd name="connsiteY20" fmla="*/ 1321712 h 2151022"/>
                <a:gd name="connsiteX21" fmla="*/ 1049657 w 3395186"/>
                <a:gd name="connsiteY21" fmla="*/ 1282838 h 2151022"/>
                <a:gd name="connsiteX22" fmla="*/ 1062615 w 3395186"/>
                <a:gd name="connsiteY22" fmla="*/ 1231007 h 2151022"/>
                <a:gd name="connsiteX23" fmla="*/ 1088533 w 3395186"/>
                <a:gd name="connsiteY23" fmla="*/ 1153259 h 2151022"/>
                <a:gd name="connsiteX24" fmla="*/ 1101492 w 3395186"/>
                <a:gd name="connsiteY24" fmla="*/ 1114385 h 2151022"/>
                <a:gd name="connsiteX25" fmla="*/ 1127409 w 3395186"/>
                <a:gd name="connsiteY25" fmla="*/ 1075511 h 2151022"/>
                <a:gd name="connsiteX26" fmla="*/ 1140368 w 3395186"/>
                <a:gd name="connsiteY26" fmla="*/ 1036637 h 2151022"/>
                <a:gd name="connsiteX27" fmla="*/ 1166285 w 3395186"/>
                <a:gd name="connsiteY27" fmla="*/ 984805 h 2151022"/>
                <a:gd name="connsiteX28" fmla="*/ 1192203 w 3395186"/>
                <a:gd name="connsiteY28" fmla="*/ 894100 h 2151022"/>
                <a:gd name="connsiteX29" fmla="*/ 1218120 w 3395186"/>
                <a:gd name="connsiteY29" fmla="*/ 855226 h 2151022"/>
                <a:gd name="connsiteX30" fmla="*/ 1256996 w 3395186"/>
                <a:gd name="connsiteY30" fmla="*/ 725646 h 2151022"/>
                <a:gd name="connsiteX31" fmla="*/ 1282914 w 3395186"/>
                <a:gd name="connsiteY31" fmla="*/ 673814 h 2151022"/>
                <a:gd name="connsiteX32" fmla="*/ 1308831 w 3395186"/>
                <a:gd name="connsiteY32" fmla="*/ 596067 h 2151022"/>
                <a:gd name="connsiteX33" fmla="*/ 1321790 w 3395186"/>
                <a:gd name="connsiteY33" fmla="*/ 557193 h 2151022"/>
                <a:gd name="connsiteX34" fmla="*/ 1334749 w 3395186"/>
                <a:gd name="connsiteY34" fmla="*/ 518319 h 2151022"/>
                <a:gd name="connsiteX35" fmla="*/ 1373625 w 3395186"/>
                <a:gd name="connsiteY35" fmla="*/ 492403 h 2151022"/>
                <a:gd name="connsiteX36" fmla="*/ 1412501 w 3395186"/>
                <a:gd name="connsiteY36" fmla="*/ 375781 h 2151022"/>
                <a:gd name="connsiteX37" fmla="*/ 1451377 w 3395186"/>
                <a:gd name="connsiteY37" fmla="*/ 285076 h 2151022"/>
                <a:gd name="connsiteX38" fmla="*/ 1477295 w 3395186"/>
                <a:gd name="connsiteY38" fmla="*/ 259160 h 2151022"/>
                <a:gd name="connsiteX39" fmla="*/ 1503212 w 3395186"/>
                <a:gd name="connsiteY39" fmla="*/ 220286 h 2151022"/>
                <a:gd name="connsiteX40" fmla="*/ 1555047 w 3395186"/>
                <a:gd name="connsiteY40" fmla="*/ 168454 h 2151022"/>
                <a:gd name="connsiteX41" fmla="*/ 1580964 w 3395186"/>
                <a:gd name="connsiteY41" fmla="*/ 129580 h 2151022"/>
                <a:gd name="connsiteX42" fmla="*/ 1606882 w 3395186"/>
                <a:gd name="connsiteY42" fmla="*/ 103664 h 2151022"/>
                <a:gd name="connsiteX43" fmla="*/ 1632799 w 3395186"/>
                <a:gd name="connsiteY43" fmla="*/ 64790 h 2151022"/>
                <a:gd name="connsiteX44" fmla="*/ 1671675 w 3395186"/>
                <a:gd name="connsiteY44" fmla="*/ 38874 h 2151022"/>
                <a:gd name="connsiteX45" fmla="*/ 1736469 w 3395186"/>
                <a:gd name="connsiteY45" fmla="*/ 0 h 2151022"/>
                <a:gd name="connsiteX46" fmla="*/ 1917891 w 3395186"/>
                <a:gd name="connsiteY46" fmla="*/ 25916 h 2151022"/>
                <a:gd name="connsiteX47" fmla="*/ 1969726 w 3395186"/>
                <a:gd name="connsiteY47" fmla="*/ 51832 h 2151022"/>
                <a:gd name="connsiteX48" fmla="*/ 2021561 w 3395186"/>
                <a:gd name="connsiteY48" fmla="*/ 103664 h 2151022"/>
                <a:gd name="connsiteX49" fmla="*/ 2034520 w 3395186"/>
                <a:gd name="connsiteY49" fmla="*/ 142538 h 2151022"/>
                <a:gd name="connsiteX50" fmla="*/ 2086355 w 3395186"/>
                <a:gd name="connsiteY50" fmla="*/ 207328 h 2151022"/>
                <a:gd name="connsiteX51" fmla="*/ 2138190 w 3395186"/>
                <a:gd name="connsiteY51" fmla="*/ 272118 h 2151022"/>
                <a:gd name="connsiteX52" fmla="*/ 2164107 w 3395186"/>
                <a:gd name="connsiteY52" fmla="*/ 375781 h 2151022"/>
                <a:gd name="connsiteX53" fmla="*/ 2177066 w 3395186"/>
                <a:gd name="connsiteY53" fmla="*/ 414655 h 2151022"/>
                <a:gd name="connsiteX54" fmla="*/ 2202983 w 3395186"/>
                <a:gd name="connsiteY54" fmla="*/ 453529 h 2151022"/>
                <a:gd name="connsiteX55" fmla="*/ 2228901 w 3395186"/>
                <a:gd name="connsiteY55" fmla="*/ 531277 h 2151022"/>
                <a:gd name="connsiteX56" fmla="*/ 2254818 w 3395186"/>
                <a:gd name="connsiteY56" fmla="*/ 570151 h 2151022"/>
                <a:gd name="connsiteX57" fmla="*/ 2280735 w 3395186"/>
                <a:gd name="connsiteY57" fmla="*/ 647898 h 2151022"/>
                <a:gd name="connsiteX58" fmla="*/ 2306653 w 3395186"/>
                <a:gd name="connsiteY58" fmla="*/ 725646 h 2151022"/>
                <a:gd name="connsiteX59" fmla="*/ 2319612 w 3395186"/>
                <a:gd name="connsiteY59" fmla="*/ 764520 h 2151022"/>
                <a:gd name="connsiteX60" fmla="*/ 2345529 w 3395186"/>
                <a:gd name="connsiteY60" fmla="*/ 868184 h 2151022"/>
                <a:gd name="connsiteX61" fmla="*/ 2371447 w 3395186"/>
                <a:gd name="connsiteY61" fmla="*/ 997763 h 2151022"/>
                <a:gd name="connsiteX62" fmla="*/ 2397364 w 3395186"/>
                <a:gd name="connsiteY62" fmla="*/ 1114385 h 2151022"/>
                <a:gd name="connsiteX63" fmla="*/ 2423281 w 3395186"/>
                <a:gd name="connsiteY63" fmla="*/ 1153259 h 2151022"/>
                <a:gd name="connsiteX64" fmla="*/ 2462158 w 3395186"/>
                <a:gd name="connsiteY64" fmla="*/ 1218049 h 2151022"/>
                <a:gd name="connsiteX65" fmla="*/ 2488075 w 3395186"/>
                <a:gd name="connsiteY65" fmla="*/ 1295796 h 2151022"/>
                <a:gd name="connsiteX66" fmla="*/ 2539910 w 3395186"/>
                <a:gd name="connsiteY66" fmla="*/ 1360586 h 2151022"/>
                <a:gd name="connsiteX67" fmla="*/ 2591745 w 3395186"/>
                <a:gd name="connsiteY67" fmla="*/ 1438334 h 2151022"/>
                <a:gd name="connsiteX68" fmla="*/ 2604704 w 3395186"/>
                <a:gd name="connsiteY68" fmla="*/ 1477208 h 2151022"/>
                <a:gd name="connsiteX69" fmla="*/ 2682456 w 3395186"/>
                <a:gd name="connsiteY69" fmla="*/ 1606787 h 2151022"/>
                <a:gd name="connsiteX70" fmla="*/ 2721332 w 3395186"/>
                <a:gd name="connsiteY70" fmla="*/ 1710451 h 2151022"/>
                <a:gd name="connsiteX71" fmla="*/ 2747250 w 3395186"/>
                <a:gd name="connsiteY71" fmla="*/ 1736367 h 2151022"/>
                <a:gd name="connsiteX72" fmla="*/ 2773167 w 3395186"/>
                <a:gd name="connsiteY72" fmla="*/ 1775241 h 2151022"/>
                <a:gd name="connsiteX73" fmla="*/ 2812043 w 3395186"/>
                <a:gd name="connsiteY73" fmla="*/ 1788199 h 2151022"/>
                <a:gd name="connsiteX74" fmla="*/ 2850919 w 3395186"/>
                <a:gd name="connsiteY74" fmla="*/ 1814115 h 2151022"/>
                <a:gd name="connsiteX75" fmla="*/ 2876837 w 3395186"/>
                <a:gd name="connsiteY75" fmla="*/ 1840031 h 2151022"/>
                <a:gd name="connsiteX76" fmla="*/ 2915713 w 3395186"/>
                <a:gd name="connsiteY76" fmla="*/ 1852989 h 2151022"/>
                <a:gd name="connsiteX77" fmla="*/ 2954589 w 3395186"/>
                <a:gd name="connsiteY77" fmla="*/ 1878905 h 2151022"/>
                <a:gd name="connsiteX78" fmla="*/ 3006424 w 3395186"/>
                <a:gd name="connsiteY78" fmla="*/ 1943694 h 2151022"/>
                <a:gd name="connsiteX79" fmla="*/ 3032342 w 3395186"/>
                <a:gd name="connsiteY79" fmla="*/ 1969610 h 2151022"/>
                <a:gd name="connsiteX80" fmla="*/ 3071218 w 3395186"/>
                <a:gd name="connsiteY80" fmla="*/ 1982568 h 2151022"/>
                <a:gd name="connsiteX81" fmla="*/ 3187846 w 3395186"/>
                <a:gd name="connsiteY81" fmla="*/ 2047358 h 2151022"/>
                <a:gd name="connsiteX82" fmla="*/ 3252640 w 3395186"/>
                <a:gd name="connsiteY82" fmla="*/ 2086232 h 2151022"/>
                <a:gd name="connsiteX83" fmla="*/ 3291516 w 3395186"/>
                <a:gd name="connsiteY83" fmla="*/ 2112148 h 2151022"/>
                <a:gd name="connsiteX84" fmla="*/ 3382227 w 3395186"/>
                <a:gd name="connsiteY84" fmla="*/ 2138064 h 2151022"/>
                <a:gd name="connsiteX85" fmla="*/ 3395186 w 3395186"/>
                <a:gd name="connsiteY85" fmla="*/ 2151022 h 215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95186" h="2151022">
                  <a:moveTo>
                    <a:pt x="0" y="2138064"/>
                  </a:moveTo>
                  <a:lnTo>
                    <a:pt x="64794" y="2125106"/>
                  </a:lnTo>
                  <a:cubicBezTo>
                    <a:pt x="94426" y="2119719"/>
                    <a:pt x="175332" y="2107919"/>
                    <a:pt x="207340" y="2099190"/>
                  </a:cubicBezTo>
                  <a:cubicBezTo>
                    <a:pt x="233697" y="2092002"/>
                    <a:pt x="259175" y="2081913"/>
                    <a:pt x="285092" y="2073274"/>
                  </a:cubicBezTo>
                  <a:lnTo>
                    <a:pt x="323968" y="2060316"/>
                  </a:lnTo>
                  <a:cubicBezTo>
                    <a:pt x="336927" y="2055997"/>
                    <a:pt x="351478" y="2054935"/>
                    <a:pt x="362844" y="2047358"/>
                  </a:cubicBezTo>
                  <a:cubicBezTo>
                    <a:pt x="413086" y="2013865"/>
                    <a:pt x="386945" y="2026367"/>
                    <a:pt x="440597" y="2008484"/>
                  </a:cubicBezTo>
                  <a:cubicBezTo>
                    <a:pt x="469257" y="1979826"/>
                    <a:pt x="482266" y="1961734"/>
                    <a:pt x="518349" y="1943694"/>
                  </a:cubicBezTo>
                  <a:cubicBezTo>
                    <a:pt x="530567" y="1937586"/>
                    <a:pt x="544266" y="1935055"/>
                    <a:pt x="557225" y="1930736"/>
                  </a:cubicBezTo>
                  <a:cubicBezTo>
                    <a:pt x="565864" y="1922097"/>
                    <a:pt x="572666" y="1911105"/>
                    <a:pt x="583143" y="1904820"/>
                  </a:cubicBezTo>
                  <a:cubicBezTo>
                    <a:pt x="594856" y="1897793"/>
                    <a:pt x="611352" y="1900396"/>
                    <a:pt x="622019" y="1891863"/>
                  </a:cubicBezTo>
                  <a:cubicBezTo>
                    <a:pt x="634180" y="1882135"/>
                    <a:pt x="636923" y="1864001"/>
                    <a:pt x="647936" y="1852989"/>
                  </a:cubicBezTo>
                  <a:cubicBezTo>
                    <a:pt x="658949" y="1841977"/>
                    <a:pt x="675091" y="1837328"/>
                    <a:pt x="686812" y="1827073"/>
                  </a:cubicBezTo>
                  <a:cubicBezTo>
                    <a:pt x="686820" y="1827066"/>
                    <a:pt x="776655" y="1737236"/>
                    <a:pt x="790482" y="1723409"/>
                  </a:cubicBezTo>
                  <a:cubicBezTo>
                    <a:pt x="799121" y="1714770"/>
                    <a:pt x="809623" y="1707658"/>
                    <a:pt x="816400" y="1697493"/>
                  </a:cubicBezTo>
                  <a:cubicBezTo>
                    <a:pt x="825039" y="1684535"/>
                    <a:pt x="832588" y="1670780"/>
                    <a:pt x="842317" y="1658619"/>
                  </a:cubicBezTo>
                  <a:cubicBezTo>
                    <a:pt x="849949" y="1649079"/>
                    <a:pt x="860904" y="1642477"/>
                    <a:pt x="868235" y="1632703"/>
                  </a:cubicBezTo>
                  <a:cubicBezTo>
                    <a:pt x="956153" y="1515486"/>
                    <a:pt x="886548" y="1588474"/>
                    <a:pt x="945987" y="1529040"/>
                  </a:cubicBezTo>
                  <a:cubicBezTo>
                    <a:pt x="960525" y="1485428"/>
                    <a:pt x="959243" y="1483167"/>
                    <a:pt x="984863" y="1438334"/>
                  </a:cubicBezTo>
                  <a:cubicBezTo>
                    <a:pt x="992590" y="1424812"/>
                    <a:pt x="1004455" y="1413691"/>
                    <a:pt x="1010780" y="1399460"/>
                  </a:cubicBezTo>
                  <a:cubicBezTo>
                    <a:pt x="1021875" y="1374497"/>
                    <a:pt x="1028059" y="1347628"/>
                    <a:pt x="1036698" y="1321712"/>
                  </a:cubicBezTo>
                  <a:cubicBezTo>
                    <a:pt x="1041018" y="1308754"/>
                    <a:pt x="1046344" y="1296089"/>
                    <a:pt x="1049657" y="1282838"/>
                  </a:cubicBezTo>
                  <a:cubicBezTo>
                    <a:pt x="1053976" y="1265561"/>
                    <a:pt x="1057497" y="1248065"/>
                    <a:pt x="1062615" y="1231007"/>
                  </a:cubicBezTo>
                  <a:cubicBezTo>
                    <a:pt x="1070465" y="1204841"/>
                    <a:pt x="1079894" y="1179175"/>
                    <a:pt x="1088533" y="1153259"/>
                  </a:cubicBezTo>
                  <a:cubicBezTo>
                    <a:pt x="1092853" y="1140301"/>
                    <a:pt x="1093915" y="1125750"/>
                    <a:pt x="1101492" y="1114385"/>
                  </a:cubicBezTo>
                  <a:cubicBezTo>
                    <a:pt x="1110131" y="1101427"/>
                    <a:pt x="1120444" y="1089440"/>
                    <a:pt x="1127409" y="1075511"/>
                  </a:cubicBezTo>
                  <a:cubicBezTo>
                    <a:pt x="1133518" y="1063294"/>
                    <a:pt x="1134987" y="1049192"/>
                    <a:pt x="1140368" y="1036637"/>
                  </a:cubicBezTo>
                  <a:cubicBezTo>
                    <a:pt x="1147978" y="1018882"/>
                    <a:pt x="1159502" y="1002892"/>
                    <a:pt x="1166285" y="984805"/>
                  </a:cubicBezTo>
                  <a:cubicBezTo>
                    <a:pt x="1178741" y="951590"/>
                    <a:pt x="1176539" y="925427"/>
                    <a:pt x="1192203" y="894100"/>
                  </a:cubicBezTo>
                  <a:cubicBezTo>
                    <a:pt x="1199168" y="880171"/>
                    <a:pt x="1209481" y="868184"/>
                    <a:pt x="1218120" y="855226"/>
                  </a:cubicBezTo>
                  <a:cubicBezTo>
                    <a:pt x="1227420" y="818028"/>
                    <a:pt x="1241223" y="757189"/>
                    <a:pt x="1256996" y="725646"/>
                  </a:cubicBezTo>
                  <a:cubicBezTo>
                    <a:pt x="1265635" y="708369"/>
                    <a:pt x="1275739" y="691749"/>
                    <a:pt x="1282914" y="673814"/>
                  </a:cubicBezTo>
                  <a:cubicBezTo>
                    <a:pt x="1293060" y="648450"/>
                    <a:pt x="1300192" y="621983"/>
                    <a:pt x="1308831" y="596067"/>
                  </a:cubicBezTo>
                  <a:lnTo>
                    <a:pt x="1321790" y="557193"/>
                  </a:lnTo>
                  <a:cubicBezTo>
                    <a:pt x="1326110" y="544235"/>
                    <a:pt x="1323384" y="525895"/>
                    <a:pt x="1334749" y="518319"/>
                  </a:cubicBezTo>
                  <a:lnTo>
                    <a:pt x="1373625" y="492403"/>
                  </a:lnTo>
                  <a:lnTo>
                    <a:pt x="1412501" y="375781"/>
                  </a:lnTo>
                  <a:cubicBezTo>
                    <a:pt x="1424020" y="341228"/>
                    <a:pt x="1430027" y="317098"/>
                    <a:pt x="1451377" y="285076"/>
                  </a:cubicBezTo>
                  <a:cubicBezTo>
                    <a:pt x="1458154" y="274911"/>
                    <a:pt x="1469663" y="268700"/>
                    <a:pt x="1477295" y="259160"/>
                  </a:cubicBezTo>
                  <a:cubicBezTo>
                    <a:pt x="1487024" y="246999"/>
                    <a:pt x="1493076" y="232110"/>
                    <a:pt x="1503212" y="220286"/>
                  </a:cubicBezTo>
                  <a:cubicBezTo>
                    <a:pt x="1519114" y="201734"/>
                    <a:pt x="1539145" y="187006"/>
                    <a:pt x="1555047" y="168454"/>
                  </a:cubicBezTo>
                  <a:cubicBezTo>
                    <a:pt x="1565183" y="156630"/>
                    <a:pt x="1571235" y="141741"/>
                    <a:pt x="1580964" y="129580"/>
                  </a:cubicBezTo>
                  <a:cubicBezTo>
                    <a:pt x="1588596" y="120040"/>
                    <a:pt x="1599250" y="113204"/>
                    <a:pt x="1606882" y="103664"/>
                  </a:cubicBezTo>
                  <a:cubicBezTo>
                    <a:pt x="1616611" y="91503"/>
                    <a:pt x="1621786" y="75802"/>
                    <a:pt x="1632799" y="64790"/>
                  </a:cubicBezTo>
                  <a:cubicBezTo>
                    <a:pt x="1643812" y="53778"/>
                    <a:pt x="1659513" y="48603"/>
                    <a:pt x="1671675" y="38874"/>
                  </a:cubicBezTo>
                  <a:cubicBezTo>
                    <a:pt x="1722498" y="-1782"/>
                    <a:pt x="1668957" y="22503"/>
                    <a:pt x="1736469" y="0"/>
                  </a:cubicBezTo>
                  <a:cubicBezTo>
                    <a:pt x="1809728" y="6660"/>
                    <a:pt x="1857483" y="28"/>
                    <a:pt x="1917891" y="25916"/>
                  </a:cubicBezTo>
                  <a:cubicBezTo>
                    <a:pt x="1935647" y="33525"/>
                    <a:pt x="1952448" y="43193"/>
                    <a:pt x="1969726" y="51832"/>
                  </a:cubicBezTo>
                  <a:cubicBezTo>
                    <a:pt x="2004283" y="155494"/>
                    <a:pt x="1952448" y="34555"/>
                    <a:pt x="2021561" y="103664"/>
                  </a:cubicBezTo>
                  <a:cubicBezTo>
                    <a:pt x="2031220" y="113322"/>
                    <a:pt x="2028411" y="130321"/>
                    <a:pt x="2034520" y="142538"/>
                  </a:cubicBezTo>
                  <a:cubicBezTo>
                    <a:pt x="2061112" y="195720"/>
                    <a:pt x="2054211" y="167151"/>
                    <a:pt x="2086355" y="207328"/>
                  </a:cubicBezTo>
                  <a:cubicBezTo>
                    <a:pt x="2151745" y="289060"/>
                    <a:pt x="2075610" y="209543"/>
                    <a:pt x="2138190" y="272118"/>
                  </a:cubicBezTo>
                  <a:cubicBezTo>
                    <a:pt x="2146829" y="306672"/>
                    <a:pt x="2152843" y="341991"/>
                    <a:pt x="2164107" y="375781"/>
                  </a:cubicBezTo>
                  <a:cubicBezTo>
                    <a:pt x="2168427" y="388739"/>
                    <a:pt x="2170957" y="402438"/>
                    <a:pt x="2177066" y="414655"/>
                  </a:cubicBezTo>
                  <a:cubicBezTo>
                    <a:pt x="2184031" y="428584"/>
                    <a:pt x="2196658" y="439298"/>
                    <a:pt x="2202983" y="453529"/>
                  </a:cubicBezTo>
                  <a:cubicBezTo>
                    <a:pt x="2214078" y="478492"/>
                    <a:pt x="2213747" y="508547"/>
                    <a:pt x="2228901" y="531277"/>
                  </a:cubicBezTo>
                  <a:cubicBezTo>
                    <a:pt x="2237540" y="544235"/>
                    <a:pt x="2248493" y="555920"/>
                    <a:pt x="2254818" y="570151"/>
                  </a:cubicBezTo>
                  <a:cubicBezTo>
                    <a:pt x="2265913" y="595114"/>
                    <a:pt x="2272096" y="621982"/>
                    <a:pt x="2280735" y="647898"/>
                  </a:cubicBezTo>
                  <a:lnTo>
                    <a:pt x="2306653" y="725646"/>
                  </a:lnTo>
                  <a:cubicBezTo>
                    <a:pt x="2310973" y="738604"/>
                    <a:pt x="2316299" y="751269"/>
                    <a:pt x="2319612" y="764520"/>
                  </a:cubicBezTo>
                  <a:cubicBezTo>
                    <a:pt x="2328251" y="799075"/>
                    <a:pt x="2338543" y="833258"/>
                    <a:pt x="2345529" y="868184"/>
                  </a:cubicBezTo>
                  <a:cubicBezTo>
                    <a:pt x="2354168" y="911377"/>
                    <a:pt x="2364205" y="954314"/>
                    <a:pt x="2371447" y="997763"/>
                  </a:cubicBezTo>
                  <a:cubicBezTo>
                    <a:pt x="2376425" y="1027629"/>
                    <a:pt x="2381412" y="1082483"/>
                    <a:pt x="2397364" y="1114385"/>
                  </a:cubicBezTo>
                  <a:cubicBezTo>
                    <a:pt x="2404329" y="1128314"/>
                    <a:pt x="2416316" y="1139330"/>
                    <a:pt x="2423281" y="1153259"/>
                  </a:cubicBezTo>
                  <a:cubicBezTo>
                    <a:pt x="2456925" y="1220543"/>
                    <a:pt x="2411536" y="1167430"/>
                    <a:pt x="2462158" y="1218049"/>
                  </a:cubicBezTo>
                  <a:cubicBezTo>
                    <a:pt x="2470797" y="1243965"/>
                    <a:pt x="2468758" y="1276480"/>
                    <a:pt x="2488075" y="1295796"/>
                  </a:cubicBezTo>
                  <a:cubicBezTo>
                    <a:pt x="2516457" y="1324176"/>
                    <a:pt x="2518113" y="1322443"/>
                    <a:pt x="2539910" y="1360586"/>
                  </a:cubicBezTo>
                  <a:cubicBezTo>
                    <a:pt x="2581751" y="1433804"/>
                    <a:pt x="2545552" y="1392144"/>
                    <a:pt x="2591745" y="1438334"/>
                  </a:cubicBezTo>
                  <a:cubicBezTo>
                    <a:pt x="2596065" y="1451292"/>
                    <a:pt x="2598070" y="1465268"/>
                    <a:pt x="2604704" y="1477208"/>
                  </a:cubicBezTo>
                  <a:cubicBezTo>
                    <a:pt x="2639481" y="1539802"/>
                    <a:pt x="2659833" y="1546462"/>
                    <a:pt x="2682456" y="1606787"/>
                  </a:cubicBezTo>
                  <a:cubicBezTo>
                    <a:pt x="2706876" y="1671903"/>
                    <a:pt x="2680101" y="1648608"/>
                    <a:pt x="2721332" y="1710451"/>
                  </a:cubicBezTo>
                  <a:cubicBezTo>
                    <a:pt x="2728109" y="1720616"/>
                    <a:pt x="2739618" y="1726827"/>
                    <a:pt x="2747250" y="1736367"/>
                  </a:cubicBezTo>
                  <a:cubicBezTo>
                    <a:pt x="2756979" y="1748528"/>
                    <a:pt x="2761006" y="1765512"/>
                    <a:pt x="2773167" y="1775241"/>
                  </a:cubicBezTo>
                  <a:cubicBezTo>
                    <a:pt x="2783834" y="1783774"/>
                    <a:pt x="2799825" y="1782091"/>
                    <a:pt x="2812043" y="1788199"/>
                  </a:cubicBezTo>
                  <a:cubicBezTo>
                    <a:pt x="2825973" y="1795164"/>
                    <a:pt x="2838757" y="1804386"/>
                    <a:pt x="2850919" y="1814115"/>
                  </a:cubicBezTo>
                  <a:cubicBezTo>
                    <a:pt x="2860459" y="1821747"/>
                    <a:pt x="2866361" y="1833745"/>
                    <a:pt x="2876837" y="1840031"/>
                  </a:cubicBezTo>
                  <a:cubicBezTo>
                    <a:pt x="2888550" y="1847058"/>
                    <a:pt x="2903495" y="1846881"/>
                    <a:pt x="2915713" y="1852989"/>
                  </a:cubicBezTo>
                  <a:cubicBezTo>
                    <a:pt x="2929643" y="1859954"/>
                    <a:pt x="2941630" y="1870266"/>
                    <a:pt x="2954589" y="1878905"/>
                  </a:cubicBezTo>
                  <a:cubicBezTo>
                    <a:pt x="2975144" y="1940563"/>
                    <a:pt x="2953138" y="1901068"/>
                    <a:pt x="3006424" y="1943694"/>
                  </a:cubicBezTo>
                  <a:cubicBezTo>
                    <a:pt x="3015964" y="1951326"/>
                    <a:pt x="3021866" y="1963324"/>
                    <a:pt x="3032342" y="1969610"/>
                  </a:cubicBezTo>
                  <a:cubicBezTo>
                    <a:pt x="3044055" y="1976637"/>
                    <a:pt x="3059277" y="1975935"/>
                    <a:pt x="3071218" y="1982568"/>
                  </a:cubicBezTo>
                  <a:cubicBezTo>
                    <a:pt x="3204894" y="2056829"/>
                    <a:pt x="3099879" y="2018037"/>
                    <a:pt x="3187846" y="2047358"/>
                  </a:cubicBezTo>
                  <a:cubicBezTo>
                    <a:pt x="3238470" y="2097978"/>
                    <a:pt x="3185350" y="2052589"/>
                    <a:pt x="3252640" y="2086232"/>
                  </a:cubicBezTo>
                  <a:cubicBezTo>
                    <a:pt x="3266570" y="2093197"/>
                    <a:pt x="3277586" y="2105183"/>
                    <a:pt x="3291516" y="2112148"/>
                  </a:cubicBezTo>
                  <a:cubicBezTo>
                    <a:pt x="3329212" y="2130995"/>
                    <a:pt x="3340708" y="2121458"/>
                    <a:pt x="3382227" y="2138064"/>
                  </a:cubicBezTo>
                  <a:cubicBezTo>
                    <a:pt x="3387899" y="2140333"/>
                    <a:pt x="3390866" y="2146703"/>
                    <a:pt x="3395186" y="2151022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>
              <a:stCxn id="6" idx="1"/>
            </p:cNvCxnSpPr>
            <p:nvPr/>
          </p:nvCxnSpPr>
          <p:spPr>
            <a:xfrm flipH="1">
              <a:off x="6362455" y="2492450"/>
              <a:ext cx="68" cy="3481413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844802" y="4404767"/>
              <a:ext cx="995087" cy="0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148825" y="3915986"/>
              <a:ext cx="2479630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/>
                <a:t>σ</a:t>
              </a:r>
              <a:r>
                <a:rPr lang="en-US" sz="2000" dirty="0" smtClean="0"/>
                <a:t>  = Constant</a:t>
              </a:r>
              <a:endParaRPr lang="en-US" sz="2000" dirty="0" smtClean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24119" y="1086545"/>
            <a:ext cx="1350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rain(C)</a:t>
            </a:r>
            <a:endParaRPr lang="en-US" sz="2800" dirty="0"/>
          </a:p>
        </p:txBody>
      </p:sp>
      <p:sp>
        <p:nvSpPr>
          <p:cNvPr id="47" name="Oval 8"/>
          <p:cNvSpPr>
            <a:spLocks noChangeArrowheads="1"/>
          </p:cNvSpPr>
          <p:nvPr/>
        </p:nvSpPr>
        <p:spPr bwMode="auto">
          <a:xfrm>
            <a:off x="2322444" y="3996906"/>
            <a:ext cx="1104899" cy="110489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Signal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Oval 10"/>
          <p:cNvSpPr>
            <a:spLocks noChangeArrowheads="1"/>
          </p:cNvSpPr>
          <p:nvPr/>
        </p:nvSpPr>
        <p:spPr bwMode="auto">
          <a:xfrm>
            <a:off x="2348998" y="2563392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AutoShape 11"/>
          <p:cNvCxnSpPr>
            <a:cxnSpLocks noChangeShapeType="1"/>
            <a:stCxn id="48" idx="4"/>
            <a:endCxn id="47" idx="0"/>
          </p:cNvCxnSpPr>
          <p:nvPr/>
        </p:nvCxnSpPr>
        <p:spPr bwMode="auto">
          <a:xfrm flipH="1">
            <a:off x="2874894" y="3641737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003147"/>
              </p:ext>
            </p:extLst>
          </p:nvPr>
        </p:nvGraphicFramePr>
        <p:xfrm>
          <a:off x="2036048" y="5979873"/>
          <a:ext cx="5001849" cy="625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1727200" imgH="215900" progId="Equation.3">
                  <p:embed/>
                </p:oleObj>
              </mc:Choice>
              <mc:Fallback>
                <p:oleObj name="Equation" r:id="rId3" imgW="1727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6048" y="5979873"/>
                        <a:ext cx="5001849" cy="625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7032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Design the HMM (1 point)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3247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Design the HMM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4021889" y="194840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AutoShape 7"/>
          <p:cNvCxnSpPr>
            <a:cxnSpLocks noChangeShapeType="1"/>
            <a:stCxn id="23" idx="4"/>
            <a:endCxn id="32" idx="0"/>
          </p:cNvCxnSpPr>
          <p:nvPr/>
        </p:nvCxnSpPr>
        <p:spPr bwMode="auto">
          <a:xfrm>
            <a:off x="4563154" y="303093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8"/>
          <p:cNvSpPr>
            <a:spLocks noChangeArrowheads="1"/>
          </p:cNvSpPr>
          <p:nvPr/>
        </p:nvSpPr>
        <p:spPr bwMode="auto">
          <a:xfrm>
            <a:off x="2221967" y="3386102"/>
            <a:ext cx="1104899" cy="1104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AutoShape 9"/>
          <p:cNvCxnSpPr>
            <a:cxnSpLocks noChangeShapeType="1"/>
            <a:stCxn id="27" idx="6"/>
            <a:endCxn id="23" idx="2"/>
          </p:cNvCxnSpPr>
          <p:nvPr/>
        </p:nvCxnSpPr>
        <p:spPr bwMode="auto">
          <a:xfrm flipV="1">
            <a:off x="3326866" y="248966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Oval 10"/>
          <p:cNvSpPr>
            <a:spLocks noChangeArrowheads="1"/>
          </p:cNvSpPr>
          <p:nvPr/>
        </p:nvSpPr>
        <p:spPr bwMode="auto">
          <a:xfrm>
            <a:off x="2248521" y="1952588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AutoShape 11"/>
          <p:cNvCxnSpPr>
            <a:cxnSpLocks noChangeShapeType="1"/>
            <a:stCxn id="27" idx="4"/>
            <a:endCxn id="25" idx="0"/>
          </p:cNvCxnSpPr>
          <p:nvPr/>
        </p:nvCxnSpPr>
        <p:spPr bwMode="auto">
          <a:xfrm flipH="1">
            <a:off x="2774417" y="3030933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17"/>
          <p:cNvSpPr>
            <a:spLocks noChangeArrowheads="1"/>
          </p:cNvSpPr>
          <p:nvPr/>
        </p:nvSpPr>
        <p:spPr bwMode="auto">
          <a:xfrm>
            <a:off x="4021890" y="340038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5909654" y="196163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AutoShape 7"/>
          <p:cNvCxnSpPr>
            <a:cxnSpLocks noChangeShapeType="1"/>
            <a:stCxn id="33" idx="4"/>
            <a:endCxn id="36" idx="0"/>
          </p:cNvCxnSpPr>
          <p:nvPr/>
        </p:nvCxnSpPr>
        <p:spPr bwMode="auto">
          <a:xfrm>
            <a:off x="6450919" y="304416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9"/>
          <p:cNvCxnSpPr>
            <a:cxnSpLocks noChangeShapeType="1"/>
            <a:endCxn id="33" idx="2"/>
          </p:cNvCxnSpPr>
          <p:nvPr/>
        </p:nvCxnSpPr>
        <p:spPr bwMode="auto">
          <a:xfrm flipV="1">
            <a:off x="5214631" y="250289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17"/>
          <p:cNvSpPr>
            <a:spLocks noChangeArrowheads="1"/>
          </p:cNvSpPr>
          <p:nvPr/>
        </p:nvSpPr>
        <p:spPr bwMode="auto">
          <a:xfrm>
            <a:off x="5909655" y="341361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2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Transition Probability is Known…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4837726" y="1269736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t+1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9"/>
          <p:cNvCxnSpPr>
            <a:cxnSpLocks noChangeShapeType="1"/>
            <a:stCxn id="14" idx="6"/>
            <a:endCxn id="12" idx="2"/>
          </p:cNvCxnSpPr>
          <p:nvPr/>
        </p:nvCxnSpPr>
        <p:spPr bwMode="auto">
          <a:xfrm flipV="1">
            <a:off x="4142703" y="1811001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3064358" y="1273920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217" y="2458105"/>
            <a:ext cx="5655518" cy="35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18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Transition CPT size (1 point)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4837726" y="1269736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t+1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9"/>
          <p:cNvCxnSpPr>
            <a:cxnSpLocks noChangeShapeType="1"/>
            <a:stCxn id="14" idx="6"/>
            <a:endCxn id="12" idx="2"/>
          </p:cNvCxnSpPr>
          <p:nvPr/>
        </p:nvCxnSpPr>
        <p:spPr bwMode="auto">
          <a:xfrm flipV="1">
            <a:off x="4142703" y="1811001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3064358" y="1273920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217" y="2458105"/>
            <a:ext cx="5655518" cy="35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978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Update beliefs | observe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signal s (3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points)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60462"/>
              </p:ext>
            </p:extLst>
          </p:nvPr>
        </p:nvGraphicFramePr>
        <p:xfrm>
          <a:off x="979055" y="1596256"/>
          <a:ext cx="3172014" cy="332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007"/>
                <a:gridCol w="1586007"/>
              </a:tblGrid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Prior Belief</a:t>
                      </a:r>
                      <a:endParaRPr lang="en-US" i="1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54476"/>
              </p:ext>
            </p:extLst>
          </p:nvPr>
        </p:nvGraphicFramePr>
        <p:xfrm>
          <a:off x="5007321" y="1625037"/>
          <a:ext cx="3172014" cy="332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007"/>
                <a:gridCol w="1586007"/>
              </a:tblGrid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 = 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P(</a:t>
                      </a:r>
                      <a:r>
                        <a:rPr lang="en-US" dirty="0" err="1" smtClean="0"/>
                        <a:t>s|n</a:t>
                      </a:r>
                      <a:r>
                        <a:rPr lang="en-US" dirty="0" smtClean="0"/>
                        <a:t>)</a:t>
                      </a:r>
                      <a:endParaRPr lang="en-US" i="1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0297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Update beliefs | observe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signal s (3 points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686086"/>
              </p:ext>
            </p:extLst>
          </p:nvPr>
        </p:nvGraphicFramePr>
        <p:xfrm>
          <a:off x="979055" y="1596256"/>
          <a:ext cx="3172014" cy="332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007"/>
                <a:gridCol w="1586007"/>
              </a:tblGrid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Prior Belief</a:t>
                      </a:r>
                      <a:endParaRPr lang="en-US" i="1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87534"/>
              </p:ext>
            </p:extLst>
          </p:nvPr>
        </p:nvGraphicFramePr>
        <p:xfrm>
          <a:off x="5007321" y="1625037"/>
          <a:ext cx="3172014" cy="332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007"/>
                <a:gridCol w="1586007"/>
              </a:tblGrid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Note = 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P(</a:t>
                      </a:r>
                      <a:r>
                        <a:rPr lang="en-US" dirty="0" err="1" smtClean="0"/>
                        <a:t>s|n</a:t>
                      </a:r>
                      <a:r>
                        <a:rPr lang="en-US" dirty="0" smtClean="0"/>
                        <a:t>)</a:t>
                      </a:r>
                      <a:endParaRPr lang="en-US" i="1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</a:tr>
              <a:tr h="554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209364"/>
              </p:ext>
            </p:extLst>
          </p:nvPr>
        </p:nvGraphicFramePr>
        <p:xfrm>
          <a:off x="328095" y="5723050"/>
          <a:ext cx="85931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3924300" imgH="215900" progId="Equation.3">
                  <p:embed/>
                </p:oleObj>
              </mc:Choice>
              <mc:Fallback>
                <p:oleObj name="Equation" r:id="rId4" imgW="3924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8095" y="5723050"/>
                        <a:ext cx="8593138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0002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2899" y="0"/>
            <a:ext cx="943588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dirty="0" smtClean="0"/>
              <a:t>Part II</a:t>
            </a:r>
            <a:endParaRPr lang="en-US" sz="100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a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Brain Music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3762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Given a sequence of observations and want to chose the best hidden variables post-hoc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04368" y="2632740"/>
            <a:ext cx="3483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Warning:</a:t>
            </a:r>
            <a:r>
              <a:rPr lang="en-US" sz="2800" dirty="0" smtClean="0"/>
              <a:t> Not filtering!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50956" y="3711226"/>
            <a:ext cx="3636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Most Likely Explanation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94826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Intuition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021889" y="162069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AutoShape 7"/>
          <p:cNvCxnSpPr>
            <a:cxnSpLocks noChangeShapeType="1"/>
            <a:stCxn id="7" idx="4"/>
            <a:endCxn id="15" idx="0"/>
          </p:cNvCxnSpPr>
          <p:nvPr/>
        </p:nvCxnSpPr>
        <p:spPr bwMode="auto">
          <a:xfrm>
            <a:off x="4563154" y="270322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221967" y="3058392"/>
            <a:ext cx="1104899" cy="1104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AutoShape 9"/>
          <p:cNvCxnSpPr>
            <a:cxnSpLocks noChangeShapeType="1"/>
            <a:stCxn id="12" idx="6"/>
            <a:endCxn id="7" idx="2"/>
          </p:cNvCxnSpPr>
          <p:nvPr/>
        </p:nvCxnSpPr>
        <p:spPr bwMode="auto">
          <a:xfrm flipV="1">
            <a:off x="3326866" y="216195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248521" y="1624878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11"/>
          <p:cNvCxnSpPr>
            <a:cxnSpLocks noChangeShapeType="1"/>
            <a:stCxn id="12" idx="4"/>
            <a:endCxn id="10" idx="0"/>
          </p:cNvCxnSpPr>
          <p:nvPr/>
        </p:nvCxnSpPr>
        <p:spPr bwMode="auto">
          <a:xfrm flipH="1">
            <a:off x="2774417" y="2703223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4021890" y="307267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909654" y="163392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AutoShape 7"/>
          <p:cNvCxnSpPr>
            <a:cxnSpLocks noChangeShapeType="1"/>
            <a:stCxn id="16" idx="4"/>
            <a:endCxn id="19" idx="0"/>
          </p:cNvCxnSpPr>
          <p:nvPr/>
        </p:nvCxnSpPr>
        <p:spPr bwMode="auto">
          <a:xfrm>
            <a:off x="6450919" y="271645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9"/>
          <p:cNvCxnSpPr>
            <a:cxnSpLocks noChangeShapeType="1"/>
            <a:endCxn id="16" idx="2"/>
          </p:cNvCxnSpPr>
          <p:nvPr/>
        </p:nvCxnSpPr>
        <p:spPr bwMode="auto">
          <a:xfrm flipV="1">
            <a:off x="5214631" y="217518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5909655" y="308590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34319" y="4823436"/>
            <a:ext cx="60108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Write exact inference equation for 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Using only values from the implied CPTs</a:t>
            </a:r>
            <a:endParaRPr lang="en-US" sz="2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622844"/>
              </p:ext>
            </p:extLst>
          </p:nvPr>
        </p:nvGraphicFramePr>
        <p:xfrm>
          <a:off x="1767209" y="5492122"/>
          <a:ext cx="40195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4" imgW="1358900" imgH="215900" progId="Equation.3">
                  <p:embed/>
                </p:oleObj>
              </mc:Choice>
              <mc:Fallback>
                <p:oleObj name="Equation" r:id="rId4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7209" y="5492122"/>
                        <a:ext cx="4019550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9794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Intuition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021889" y="162069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AutoShape 7"/>
          <p:cNvCxnSpPr>
            <a:cxnSpLocks noChangeShapeType="1"/>
            <a:stCxn id="7" idx="4"/>
            <a:endCxn id="15" idx="0"/>
          </p:cNvCxnSpPr>
          <p:nvPr/>
        </p:nvCxnSpPr>
        <p:spPr bwMode="auto">
          <a:xfrm>
            <a:off x="4563154" y="270322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221967" y="3058392"/>
            <a:ext cx="1104899" cy="1104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AutoShape 9"/>
          <p:cNvCxnSpPr>
            <a:cxnSpLocks noChangeShapeType="1"/>
            <a:stCxn id="12" idx="6"/>
            <a:endCxn id="7" idx="2"/>
          </p:cNvCxnSpPr>
          <p:nvPr/>
        </p:nvCxnSpPr>
        <p:spPr bwMode="auto">
          <a:xfrm flipV="1">
            <a:off x="3326866" y="216195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248521" y="1624878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11"/>
          <p:cNvCxnSpPr>
            <a:cxnSpLocks noChangeShapeType="1"/>
            <a:stCxn id="12" idx="4"/>
            <a:endCxn id="10" idx="0"/>
          </p:cNvCxnSpPr>
          <p:nvPr/>
        </p:nvCxnSpPr>
        <p:spPr bwMode="auto">
          <a:xfrm flipH="1">
            <a:off x="2774417" y="2703223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4021890" y="307267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909654" y="163392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AutoShape 7"/>
          <p:cNvCxnSpPr>
            <a:cxnSpLocks noChangeShapeType="1"/>
            <a:stCxn id="16" idx="4"/>
            <a:endCxn id="19" idx="0"/>
          </p:cNvCxnSpPr>
          <p:nvPr/>
        </p:nvCxnSpPr>
        <p:spPr bwMode="auto">
          <a:xfrm>
            <a:off x="6450919" y="271645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9"/>
          <p:cNvCxnSpPr>
            <a:cxnSpLocks noChangeShapeType="1"/>
            <a:endCxn id="16" idx="2"/>
          </p:cNvCxnSpPr>
          <p:nvPr/>
        </p:nvCxnSpPr>
        <p:spPr bwMode="auto">
          <a:xfrm flipV="1">
            <a:off x="5214631" y="217518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5909655" y="308590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34319" y="4823436"/>
            <a:ext cx="60108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Write exact inference equation for 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Using only values from the implied CPTs</a:t>
            </a:r>
            <a:endParaRPr lang="en-US" sz="2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981548"/>
              </p:ext>
            </p:extLst>
          </p:nvPr>
        </p:nvGraphicFramePr>
        <p:xfrm>
          <a:off x="1767209" y="5492122"/>
          <a:ext cx="40195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4" imgW="1358900" imgH="215900" progId="Equation.3">
                  <p:embed/>
                </p:oleObj>
              </mc:Choice>
              <mc:Fallback>
                <p:oleObj name="Equation" r:id="rId4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7209" y="5492122"/>
                        <a:ext cx="4019550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69752" y="2624244"/>
            <a:ext cx="241700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Hint: Not filtering. We are using evidence from the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475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Exact Inference (3 points)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021889" y="162069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AutoShape 7"/>
          <p:cNvCxnSpPr>
            <a:cxnSpLocks noChangeShapeType="1"/>
            <a:stCxn id="7" idx="4"/>
            <a:endCxn id="15" idx="0"/>
          </p:cNvCxnSpPr>
          <p:nvPr/>
        </p:nvCxnSpPr>
        <p:spPr bwMode="auto">
          <a:xfrm>
            <a:off x="4563154" y="270322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221967" y="3058392"/>
            <a:ext cx="1104899" cy="1104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AutoShape 9"/>
          <p:cNvCxnSpPr>
            <a:cxnSpLocks noChangeShapeType="1"/>
            <a:stCxn id="12" idx="6"/>
            <a:endCxn id="7" idx="2"/>
          </p:cNvCxnSpPr>
          <p:nvPr/>
        </p:nvCxnSpPr>
        <p:spPr bwMode="auto">
          <a:xfrm flipV="1">
            <a:off x="3326866" y="216195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248521" y="1624878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11"/>
          <p:cNvCxnSpPr>
            <a:cxnSpLocks noChangeShapeType="1"/>
            <a:stCxn id="12" idx="4"/>
            <a:endCxn id="10" idx="0"/>
          </p:cNvCxnSpPr>
          <p:nvPr/>
        </p:nvCxnSpPr>
        <p:spPr bwMode="auto">
          <a:xfrm flipH="1">
            <a:off x="2774417" y="2703223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4021890" y="307267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909654" y="1633924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AutoShape 7"/>
          <p:cNvCxnSpPr>
            <a:cxnSpLocks noChangeShapeType="1"/>
            <a:stCxn id="16" idx="4"/>
            <a:endCxn id="19" idx="0"/>
          </p:cNvCxnSpPr>
          <p:nvPr/>
        </p:nvCxnSpPr>
        <p:spPr bwMode="auto">
          <a:xfrm>
            <a:off x="6450919" y="2716453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9"/>
          <p:cNvCxnSpPr>
            <a:cxnSpLocks noChangeShapeType="1"/>
            <a:endCxn id="16" idx="2"/>
          </p:cNvCxnSpPr>
          <p:nvPr/>
        </p:nvCxnSpPr>
        <p:spPr bwMode="auto">
          <a:xfrm flipV="1">
            <a:off x="5214631" y="2175189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5909655" y="3085909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34319" y="4823436"/>
            <a:ext cx="60108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Write exact inference equation for 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Using only values from the implied CPTs</a:t>
            </a:r>
            <a:endParaRPr lang="en-US" sz="2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422782"/>
              </p:ext>
            </p:extLst>
          </p:nvPr>
        </p:nvGraphicFramePr>
        <p:xfrm>
          <a:off x="1767209" y="5492122"/>
          <a:ext cx="40195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Equation" r:id="rId4" imgW="1358900" imgH="215900" progId="Equation.3">
                  <p:embed/>
                </p:oleObj>
              </mc:Choice>
              <mc:Fallback>
                <p:oleObj name="Equation" r:id="rId4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7209" y="5492122"/>
                        <a:ext cx="4019550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1179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140549"/>
              </p:ext>
            </p:extLst>
          </p:nvPr>
        </p:nvGraphicFramePr>
        <p:xfrm>
          <a:off x="1543050" y="1789113"/>
          <a:ext cx="61468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4" imgW="2806700" imgH="393700" progId="Equation.3">
                  <p:embed/>
                </p:oleObj>
              </mc:Choice>
              <mc:Fallback>
                <p:oleObj name="Equation" r:id="rId4" imgW="2806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3050" y="1789113"/>
                        <a:ext cx="61468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01955"/>
              </p:ext>
            </p:extLst>
          </p:nvPr>
        </p:nvGraphicFramePr>
        <p:xfrm>
          <a:off x="1446213" y="3100710"/>
          <a:ext cx="6983413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6" imgW="3187700" imgH="393700" progId="Equation.3">
                  <p:embed/>
                </p:oleObj>
              </mc:Choice>
              <mc:Fallback>
                <p:oleObj name="Equation" r:id="rId6" imgW="3187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46213" y="3100710"/>
                        <a:ext cx="6983413" cy="86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734319" y="4823436"/>
            <a:ext cx="60108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Write exact inference equation for 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Using only values from the implied CPTs</a:t>
            </a:r>
            <a:endParaRPr lang="en-US" sz="28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511514"/>
              </p:ext>
            </p:extLst>
          </p:nvPr>
        </p:nvGraphicFramePr>
        <p:xfrm>
          <a:off x="1767209" y="5492122"/>
          <a:ext cx="40195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8" imgW="1358900" imgH="215900" progId="Equation.3">
                  <p:embed/>
                </p:oleObj>
              </mc:Choice>
              <mc:Fallback>
                <p:oleObj name="Equation" r:id="rId8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67209" y="5492122"/>
                        <a:ext cx="4019550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Exact Inference (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3 points)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64444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Complexity of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Exact Inference (1 point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39741" y="2405316"/>
            <a:ext cx="1886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Linear Time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939741" y="3308716"/>
            <a:ext cx="261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Polynomial Time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39741" y="4253080"/>
            <a:ext cx="2707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 Time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6980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26250" y="4048255"/>
            <a:ext cx="3837168" cy="11398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 descr="http://www.irobot.com/~/media/Images/iRobot/Robots/HRD/Roomba/700%20Series/Landing%20Overview/irobot-roomba-landing-video.ash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39741" y="2405316"/>
            <a:ext cx="1886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Linear Time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939741" y="3308716"/>
            <a:ext cx="261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Polynomial Time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939741" y="4253080"/>
            <a:ext cx="2707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 Time</a:t>
            </a:r>
            <a:endParaRPr lang="en-US" sz="28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Complexity of 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Exact Inference (1 point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059285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57554" y="2881111"/>
            <a:ext cx="48348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Need better algorithm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04777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2526250" y="3966325"/>
            <a:ext cx="3837168" cy="11398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Claim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6550" y="4090572"/>
            <a:ext cx="261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Polynomial Time</a:t>
            </a:r>
            <a:endParaRPr lang="en-US" sz="2800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241334"/>
              </p:ext>
            </p:extLst>
          </p:nvPr>
        </p:nvGraphicFramePr>
        <p:xfrm>
          <a:off x="2877156" y="1899529"/>
          <a:ext cx="3309438" cy="625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Equation" r:id="rId3" imgW="1143000" imgH="215900" progId="Equation.3">
                  <p:embed/>
                </p:oleObj>
              </mc:Choice>
              <mc:Fallback>
                <p:oleObj name="Equation" r:id="rId3" imgW="1143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7156" y="1899529"/>
                        <a:ext cx="3309438" cy="625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835721"/>
              </p:ext>
            </p:extLst>
          </p:nvPr>
        </p:nvGraphicFramePr>
        <p:xfrm>
          <a:off x="2877156" y="2858047"/>
          <a:ext cx="35306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Equation" r:id="rId5" imgW="1219200" imgH="215900" progId="Equation.3">
                  <p:embed/>
                </p:oleObj>
              </mc:Choice>
              <mc:Fallback>
                <p:oleObj name="Equation" r:id="rId5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7156" y="2858047"/>
                        <a:ext cx="3530600" cy="623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171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61034" y="4110021"/>
            <a:ext cx="4082966" cy="13654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021889" y="1934759"/>
            <a:ext cx="1082529" cy="1082529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AutoShape 7"/>
          <p:cNvCxnSpPr>
            <a:cxnSpLocks noChangeShapeType="1"/>
            <a:stCxn id="5" idx="4"/>
            <a:endCxn id="11" idx="0"/>
          </p:cNvCxnSpPr>
          <p:nvPr/>
        </p:nvCxnSpPr>
        <p:spPr bwMode="auto">
          <a:xfrm>
            <a:off x="4563154" y="3017288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2221967" y="3372457"/>
            <a:ext cx="1104899" cy="110489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AutoShape 9"/>
          <p:cNvCxnSpPr>
            <a:cxnSpLocks noChangeShapeType="1"/>
            <a:stCxn id="9" idx="6"/>
            <a:endCxn id="5" idx="2"/>
          </p:cNvCxnSpPr>
          <p:nvPr/>
        </p:nvCxnSpPr>
        <p:spPr bwMode="auto">
          <a:xfrm flipV="1">
            <a:off x="3326866" y="2476024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248521" y="1938943"/>
            <a:ext cx="1078345" cy="107834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AutoShape 11"/>
          <p:cNvCxnSpPr>
            <a:cxnSpLocks noChangeShapeType="1"/>
            <a:stCxn id="9" idx="4"/>
            <a:endCxn id="7" idx="0"/>
          </p:cNvCxnSpPr>
          <p:nvPr/>
        </p:nvCxnSpPr>
        <p:spPr bwMode="auto">
          <a:xfrm flipH="1">
            <a:off x="2774417" y="3017288"/>
            <a:ext cx="13277" cy="3551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Oval 17"/>
          <p:cNvSpPr>
            <a:spLocks noChangeArrowheads="1"/>
          </p:cNvSpPr>
          <p:nvPr/>
        </p:nvSpPr>
        <p:spPr bwMode="auto">
          <a:xfrm>
            <a:off x="4021890" y="3386744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909654" y="1947989"/>
            <a:ext cx="1082529" cy="108252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AutoShape 7"/>
          <p:cNvCxnSpPr>
            <a:cxnSpLocks noChangeShapeType="1"/>
            <a:stCxn id="12" idx="4"/>
            <a:endCxn id="15" idx="0"/>
          </p:cNvCxnSpPr>
          <p:nvPr/>
        </p:nvCxnSpPr>
        <p:spPr bwMode="auto">
          <a:xfrm>
            <a:off x="6450919" y="3030518"/>
            <a:ext cx="4042" cy="36945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9"/>
          <p:cNvCxnSpPr>
            <a:cxnSpLocks noChangeShapeType="1"/>
            <a:endCxn id="12" idx="2"/>
          </p:cNvCxnSpPr>
          <p:nvPr/>
        </p:nvCxnSpPr>
        <p:spPr bwMode="auto">
          <a:xfrm flipV="1">
            <a:off x="5214631" y="2489254"/>
            <a:ext cx="695023" cy="209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5909655" y="3399974"/>
            <a:ext cx="1090612" cy="1090612"/>
          </a:xfrm>
          <a:prstGeom prst="ellipse">
            <a:avLst/>
          </a:prstGeom>
          <a:solidFill>
            <a:srgbClr val="B9CDE5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Brain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4295" y="5213867"/>
            <a:ext cx="2014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Explain why: </a:t>
            </a:r>
            <a:endParaRPr lang="en-US" sz="28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313510"/>
              </p:ext>
            </p:extLst>
          </p:nvPr>
        </p:nvGraphicFramePr>
        <p:xfrm>
          <a:off x="1361729" y="5889461"/>
          <a:ext cx="7133896" cy="50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3" imgW="3022600" imgH="215900" progId="Equation.3">
                  <p:embed/>
                </p:oleObj>
              </mc:Choice>
              <mc:Fallback>
                <p:oleObj name="Equation" r:id="rId3" imgW="3022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1729" y="5889461"/>
                        <a:ext cx="7133896" cy="509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Independence (1 point)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15271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69864" y="4110021"/>
            <a:ext cx="4082966" cy="13654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419287"/>
              </p:ext>
            </p:extLst>
          </p:nvPr>
        </p:nvGraphicFramePr>
        <p:xfrm>
          <a:off x="1466310" y="1915988"/>
          <a:ext cx="7133896" cy="50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Equation" r:id="rId4" imgW="3022600" imgH="215900" progId="Equation.3">
                  <p:embed/>
                </p:oleObj>
              </mc:Choice>
              <mc:Fallback>
                <p:oleObj name="Equation" r:id="rId4" imgW="3022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310" y="1915988"/>
                        <a:ext cx="7133896" cy="509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399677"/>
              </p:ext>
            </p:extLst>
          </p:nvPr>
        </p:nvGraphicFramePr>
        <p:xfrm>
          <a:off x="1466310" y="2667287"/>
          <a:ext cx="2794167" cy="52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Equation" r:id="rId6" imgW="1143000" imgH="215900" progId="Equation.3">
                  <p:embed/>
                </p:oleObj>
              </mc:Choice>
              <mc:Fallback>
                <p:oleObj name="Equation" r:id="rId6" imgW="1143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66310" y="2667287"/>
                        <a:ext cx="2794167" cy="527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624095"/>
              </p:ext>
            </p:extLst>
          </p:nvPr>
        </p:nvGraphicFramePr>
        <p:xfrm>
          <a:off x="1466310" y="3362239"/>
          <a:ext cx="2980894" cy="52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Equation" r:id="rId8" imgW="1219200" imgH="215900" progId="Equation.3">
                  <p:embed/>
                </p:oleObj>
              </mc:Choice>
              <mc:Fallback>
                <p:oleObj name="Equation" r:id="rId8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66310" y="3362239"/>
                        <a:ext cx="2980894" cy="52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968363"/>
              </p:ext>
            </p:extLst>
          </p:nvPr>
        </p:nvGraphicFramePr>
        <p:xfrm>
          <a:off x="1466310" y="4965889"/>
          <a:ext cx="7402513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Equation" r:id="rId10" imgW="3136900" imgH="215900" progId="Equation.3">
                  <p:embed/>
                </p:oleObj>
              </mc:Choice>
              <mc:Fallback>
                <p:oleObj name="Equation" r:id="rId10" imgW="3136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6310" y="4965889"/>
                        <a:ext cx="7402513" cy="50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Algorithm (3 points)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Rounded Rectangle 8"/>
          <p:cNvSpPr/>
          <p:nvPr/>
        </p:nvSpPr>
        <p:spPr>
          <a:xfrm rot="16200000">
            <a:off x="-315020" y="2721918"/>
            <a:ext cx="2579501" cy="5701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Given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 rot="16200000">
            <a:off x="305658" y="5012888"/>
            <a:ext cx="1338147" cy="5701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Find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775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61034" y="4110021"/>
            <a:ext cx="4082966" cy="13654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913952"/>
              </p:ext>
            </p:extLst>
          </p:nvPr>
        </p:nvGraphicFramePr>
        <p:xfrm>
          <a:off x="3022760" y="2512963"/>
          <a:ext cx="3366972" cy="650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Equation" r:id="rId3" imgW="1117600" imgH="215900" progId="Equation.3">
                  <p:embed/>
                </p:oleObj>
              </mc:Choice>
              <mc:Fallback>
                <p:oleObj name="Equation" r:id="rId3" imgW="1117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2760" y="2512963"/>
                        <a:ext cx="3366972" cy="650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Understanding</a:t>
            </a:r>
            <a:endParaRPr lang="en-US" sz="4000" b="1" dirty="0" smtClean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58385" y="3966325"/>
            <a:ext cx="3837168" cy="11398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78685" y="4090572"/>
            <a:ext cx="261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Polynomial Time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1959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Temporal Models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91" y="4809714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094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Temporal Models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91" y="4809714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349" y="3380522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94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>
            <a:off x="-364049" y="3314135"/>
            <a:ext cx="4551055" cy="10979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Temporal Models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2645645" y="1587580"/>
            <a:ext cx="2579501" cy="25930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Deterministic Search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658873" y="4365840"/>
            <a:ext cx="5053176" cy="17463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Bayesian Networks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410341" y="1587580"/>
            <a:ext cx="2288480" cy="25930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Adversary Search and MDP</a:t>
            </a:r>
            <a:endParaRPr lang="en-US" sz="28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Midterm Structure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91" y="4809714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12" y="2362200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368558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8667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349" y="3380522"/>
            <a:ext cx="80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603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96846" y="0"/>
            <a:ext cx="972273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Good luck, have fun!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31800" y="6360367"/>
            <a:ext cx="811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http://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=l-gQLqv9f4o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6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1b. Tree Edit Distance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428646" y="1754734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79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428646" y="1754734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479802">
            <a:off x="6968277" y="1779585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3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428646" y="2098709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0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ight Arrow 5"/>
          <p:cNvSpPr/>
          <p:nvPr/>
        </p:nvSpPr>
        <p:spPr>
          <a:xfrm rot="10593068">
            <a:off x="2751465" y="2482374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05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ight Arrow 5"/>
          <p:cNvSpPr/>
          <p:nvPr/>
        </p:nvSpPr>
        <p:spPr>
          <a:xfrm rot="10593068">
            <a:off x="2751465" y="2482374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668909">
            <a:off x="5642104" y="2391152"/>
            <a:ext cx="555585" cy="454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3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66" y="1137909"/>
            <a:ext cx="7182918" cy="5518003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Tree Mapping!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0341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54734"/>
            <a:ext cx="5943600" cy="4076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Tree Edit Distance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39733" y="3607797"/>
            <a:ext cx="356272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The two roots must be assigned to each other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190781" y="4742133"/>
            <a:ext cx="501851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</a:t>
            </a:r>
            <a:r>
              <a:rPr lang="en-US" sz="2800" dirty="0" smtClean="0"/>
              <a:t>hen two nodes are paired, at least one of the assigned nodes must be a direct child of a previously assigned node.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839733" y="1350474"/>
            <a:ext cx="34943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Each node can only be assigned once.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2839733" y="2489356"/>
            <a:ext cx="356272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 node can be mapped to epsilon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967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1.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906045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Legal Actions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4240798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4. Successor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979055" y="1571292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2. Start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979055" y="5575551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Cost of Action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62033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1.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8424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1.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931" y="1710775"/>
            <a:ext cx="4855074" cy="37137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22256" y="5888297"/>
            <a:ext cx="429027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A set of </a:t>
            </a:r>
            <a:r>
              <a:rPr lang="en-US" sz="2800" dirty="0" err="1" smtClean="0"/>
              <a:t>matchings</a:t>
            </a:r>
            <a:r>
              <a:rPr lang="en-US" sz="2800" dirty="0" smtClean="0"/>
              <a:t> so far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3094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2. Start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42998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2. Start State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104" y="1762106"/>
            <a:ext cx="4555389" cy="36885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22256" y="5888297"/>
            <a:ext cx="429027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{(root to root)}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160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Legal Actions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4094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3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Legal Actions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931" y="1710775"/>
            <a:ext cx="4855074" cy="3713769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 rot="1856382">
            <a:off x="2023595" y="2566581"/>
            <a:ext cx="502672" cy="4630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81880" y="3231742"/>
            <a:ext cx="429027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Let the cursor be on the next unmatched node in A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609538" y="5600343"/>
            <a:ext cx="465779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Match cursor to epsilon or any of the legal nodes in tree 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325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4. Successor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1384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4. Successor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29930" y="2754688"/>
            <a:ext cx="4290272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If your action was to match x to y. Put (x, y) into the set of matches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180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Cost of Action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5274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5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Cost of Action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29930" y="2754688"/>
            <a:ext cx="4290272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1 for a match to epsilon or N where N is the distance from the parent of the matched node in B to a node in the matched list.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5854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77" y="1535086"/>
            <a:ext cx="7833191" cy="362453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Heuristic 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2994" y="5430192"/>
            <a:ext cx="5555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H1 = difference between number of nodes in remaining trees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1487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77" y="1535086"/>
            <a:ext cx="7833191" cy="362453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Heuristic 2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2994" y="5430192"/>
            <a:ext cx="5555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H2 = difference between the number of nodes with exactly </a:t>
            </a:r>
            <a:r>
              <a:rPr lang="en-US" sz="2800" dirty="0" err="1" smtClean="0"/>
              <a:t>i</a:t>
            </a:r>
            <a:r>
              <a:rPr lang="en-US" sz="2800" dirty="0" smtClean="0"/>
              <a:t>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970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63" y="1128772"/>
            <a:ext cx="4477979" cy="61211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76829" y="6614902"/>
            <a:ext cx="5013491" cy="6747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b. Not Killing People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706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309665" cy="6858000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4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b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 Tracking a Hand Held Camera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7124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3430</Words>
  <Application>Microsoft Macintosh PowerPoint</Application>
  <PresentationFormat>On-screen Show (4:3)</PresentationFormat>
  <Paragraphs>1190</Paragraphs>
  <Slides>164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164</vt:i4>
      </vt:variant>
    </vt:vector>
  </HeadingPairs>
  <TitlesOfParts>
    <vt:vector size="166" baseType="lpstr">
      <vt:lpstr>Office Theme</vt:lpstr>
      <vt:lpstr>Microsoft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49</cp:revision>
  <dcterms:created xsi:type="dcterms:W3CDTF">2013-07-22T22:08:23Z</dcterms:created>
  <dcterms:modified xsi:type="dcterms:W3CDTF">2013-07-23T11:05:33Z</dcterms:modified>
</cp:coreProperties>
</file>