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9" r:id="rId1"/>
  </p:sldMasterIdLst>
  <p:notesMasterIdLst>
    <p:notesMasterId r:id="rId30"/>
  </p:notesMasterIdLst>
  <p:sldIdLst>
    <p:sldId id="555" r:id="rId2"/>
    <p:sldId id="621" r:id="rId3"/>
    <p:sldId id="623" r:id="rId4"/>
    <p:sldId id="624" r:id="rId5"/>
    <p:sldId id="625" r:id="rId6"/>
    <p:sldId id="626" r:id="rId7"/>
    <p:sldId id="627" r:id="rId8"/>
    <p:sldId id="628" r:id="rId9"/>
    <p:sldId id="629" r:id="rId10"/>
    <p:sldId id="630" r:id="rId11"/>
    <p:sldId id="635" r:id="rId12"/>
    <p:sldId id="631" r:id="rId13"/>
    <p:sldId id="636" r:id="rId14"/>
    <p:sldId id="632" r:id="rId15"/>
    <p:sldId id="637" r:id="rId16"/>
    <p:sldId id="638" r:id="rId17"/>
    <p:sldId id="567" r:id="rId18"/>
    <p:sldId id="568" r:id="rId19"/>
    <p:sldId id="572" r:id="rId20"/>
    <p:sldId id="571" r:id="rId21"/>
    <p:sldId id="578" r:id="rId22"/>
    <p:sldId id="633" r:id="rId23"/>
    <p:sldId id="582" r:id="rId24"/>
    <p:sldId id="579" r:id="rId25"/>
    <p:sldId id="640" r:id="rId26"/>
    <p:sldId id="591" r:id="rId27"/>
    <p:sldId id="639" r:id="rId28"/>
    <p:sldId id="619" r:id="rId29"/>
  </p:sldIdLst>
  <p:sldSz cx="9144000" cy="6858000" type="screen4x3"/>
  <p:notesSz cx="6858000" cy="9144000"/>
  <p:embeddedFontLst>
    <p:embeddedFont>
      <p:font typeface="굴림" pitchFamily="34" charset="-127"/>
      <p:regular r:id="rId31"/>
    </p:embeddedFont>
    <p:embeddedFont>
      <p:font typeface="cmmi10" pitchFamily="34" charset="0"/>
      <p:regular r:id="rId32"/>
    </p:embeddedFont>
    <p:embeddedFont>
      <p:font typeface="cmmi7" pitchFamily="34" charset="0"/>
      <p:regular r:id="rId33"/>
    </p:embeddedFont>
    <p:embeddedFont>
      <p:font typeface="cmr10" pitchFamily="34" charset="0"/>
      <p:regular r:id="rId34"/>
    </p:embeddedFont>
    <p:embeddedFont>
      <p:font typeface="cmsy7" pitchFamily="34" charset="0"/>
      <p:regular r:id="rId35"/>
    </p:embeddedFont>
    <p:embeddedFont>
      <p:font typeface="cmr7" pitchFamily="34" charset="0"/>
      <p:regular r:id="rId36"/>
    </p:embeddedFont>
    <p:embeddedFont>
      <p:font typeface="cmmi5" pitchFamily="34" charset="0"/>
      <p:regular r:id="rId37"/>
    </p:embeddedFont>
    <p:embeddedFont>
      <p:font typeface="cmsy10" pitchFamily="34" charset="0"/>
      <p:regular r:id="rId38"/>
    </p:embeddedFont>
    <p:embeddedFont>
      <p:font typeface="cmr5" pitchFamily="34" charset="0"/>
      <p:regular r:id="rId39"/>
    </p:embeddedFont>
    <p:embeddedFont>
      <p:font typeface="cmex10" pitchFamily="34" charset="0"/>
      <p:regular r:id="rId40"/>
    </p:embeddedFont>
    <p:embeddedFont>
      <p:font typeface="cmsy5" pitchFamily="34" charset="0"/>
      <p:regular r:id="rId41"/>
    </p:embeddedFont>
    <p:embeddedFont>
      <p:font typeface="cmss10" pitchFamily="34" charset="0"/>
      <p:regular r:id="rId42"/>
    </p:embeddedFont>
    <p:embeddedFont>
      <p:font typeface="cmbx10" pitchFamily="34" charset="0"/>
      <p:regular r:id="rId43"/>
    </p:embeddedFont>
    <p:embeddedFont>
      <p:font typeface="cmbx5" pitchFamily="34" charset="0"/>
      <p:regular r:id="rId44"/>
    </p:embeddedFont>
    <p:embeddedFont>
      <p:font typeface="cmss8" pitchFamily="34" charset="0"/>
      <p:regular r:id="rId45"/>
    </p:embeddedFont>
    <p:embeddedFont>
      <p:font typeface="cmsy10orig" pitchFamily="34" charset="0"/>
      <p:regular r:id="rId46"/>
    </p:embeddedFont>
    <p:embeddedFont>
      <p:font typeface="cmbx7" pitchFamily="34" charset="0"/>
      <p:regular r:id="rId47"/>
    </p:embeddedFont>
    <p:embeddedFont>
      <p:font typeface="Malgun Gothic" pitchFamily="34" charset="-127"/>
      <p:regular r:id="rId48"/>
      <p:bold r:id="rId49"/>
    </p:embeddedFont>
  </p:embeddedFontLst>
  <p:custDataLst>
    <p:tags r:id="rId50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0CC99"/>
    <a:srgbClr val="446DCB"/>
    <a:srgbClr val="FFCCFF"/>
    <a:srgbClr val="CCECFF"/>
    <a:srgbClr val="3399FF"/>
    <a:srgbClr val="660066"/>
    <a:srgbClr val="CC0099"/>
    <a:srgbClr val="FD0303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5" autoAdjust="0"/>
    <p:restoredTop sz="96301" autoAdjust="0"/>
  </p:normalViewPr>
  <p:slideViewPr>
    <p:cSldViewPr snapToGrid="0">
      <p:cViewPr varScale="1">
        <p:scale>
          <a:sx n="66" d="100"/>
          <a:sy n="66" d="100"/>
        </p:scale>
        <p:origin x="-108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9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1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ea typeface="굴림" pitchFamily="34" charset="-127"/>
              </a:defRPr>
            </a:lvl1pPr>
          </a:lstStyle>
          <a:p>
            <a:endParaRPr lang="en-US" altLang="ko-KR"/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굴림" pitchFamily="34" charset="-127"/>
              </a:defRPr>
            </a:lvl1pPr>
          </a:lstStyle>
          <a:p>
            <a:endParaRPr lang="en-US" altLang="ko-KR"/>
          </a:p>
        </p:txBody>
      </p:sp>
      <p:sp>
        <p:nvSpPr>
          <p:cNvPr id="3430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43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343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ea typeface="굴림" pitchFamily="34" charset="-127"/>
              </a:defRPr>
            </a:lvl1pPr>
          </a:lstStyle>
          <a:p>
            <a:endParaRPr lang="en-US" altLang="ko-KR"/>
          </a:p>
        </p:txBody>
      </p:sp>
      <p:sp>
        <p:nvSpPr>
          <p:cNvPr id="343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굴림" pitchFamily="34" charset="-127"/>
              </a:defRPr>
            </a:lvl1pPr>
          </a:lstStyle>
          <a:p>
            <a:fld id="{20069083-74E8-4361-823D-F958C7A1022A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5967159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123913-26A6-4E0A-8F73-1FD349088369}" type="slidenum">
              <a:rPr lang="ko-KR" altLang="en-US"/>
              <a:pPr/>
              <a:t>1</a:t>
            </a:fld>
            <a:endParaRPr lang="en-US" altLang="ko-KR"/>
          </a:p>
        </p:txBody>
      </p:sp>
      <p:sp>
        <p:nvSpPr>
          <p:cNvPr id="513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3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ea typeface="굴림" pitchFamily="34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A8A84B-4291-4D4D-B04A-880C96BBDADC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609600"/>
            <a:ext cx="777240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514600"/>
            <a:ext cx="5257800" cy="22098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800000"/>
                </a:solidFill>
              </a:defRPr>
            </a:lvl1pPr>
          </a:lstStyle>
          <a:p>
            <a:r>
              <a:rPr lang="en-US" altLang="ko-KR"/>
              <a:t>Click to edit Master subtitle style</a:t>
            </a:r>
          </a:p>
        </p:txBody>
      </p:sp>
      <p:sp>
        <p:nvSpPr>
          <p:cNvPr id="338948" name="Rectangle 4"/>
          <p:cNvSpPr>
            <a:spLocks noChangeArrowheads="1"/>
          </p:cNvSpPr>
          <p:nvPr/>
        </p:nvSpPr>
        <p:spPr bwMode="auto">
          <a:xfrm>
            <a:off x="4762500" y="6629400"/>
            <a:ext cx="43815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/>
            <a:endParaRPr lang="ko-KR" altLang="en-US" sz="1200" b="1">
              <a:solidFill>
                <a:schemeClr val="accent2"/>
              </a:solidFill>
              <a:ea typeface="굴림" pitchFamily="34" charset="-127"/>
            </a:endParaRPr>
          </a:p>
        </p:txBody>
      </p:sp>
      <p:sp>
        <p:nvSpPr>
          <p:cNvPr id="338949" name="Text Box 5"/>
          <p:cNvSpPr txBox="1">
            <a:spLocks noChangeArrowheads="1"/>
          </p:cNvSpPr>
          <p:nvPr/>
        </p:nvSpPr>
        <p:spPr bwMode="auto">
          <a:xfrm>
            <a:off x="304800" y="5029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ko-KR" altLang="en-US">
              <a:latin typeface="Times New Roman" pitchFamily="18" charset="0"/>
              <a:ea typeface="굴림" pitchFamily="34" charset="-127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81750" y="152400"/>
            <a:ext cx="20764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0769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524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337924" name="Line 4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5.xml"/><Relationship Id="rId7" Type="http://schemas.openxmlformats.org/officeDocument/2006/relationships/image" Target="../media/image3.emf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emf"/><Relationship Id="rId5" Type="http://schemas.openxmlformats.org/officeDocument/2006/relationships/image" Target="../media/image1.wm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tags" Target="../tags/tag8.xml"/><Relationship Id="rId7" Type="http://schemas.openxmlformats.org/officeDocument/2006/relationships/image" Target="../media/image1.w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9.wmf"/><Relationship Id="rId11" Type="http://schemas.openxmlformats.org/officeDocument/2006/relationships/image" Target="../media/image33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2.emf"/><Relationship Id="rId4" Type="http://schemas.openxmlformats.org/officeDocument/2006/relationships/tags" Target="../tags/tag9.xml"/><Relationship Id="rId9" Type="http://schemas.openxmlformats.org/officeDocument/2006/relationships/image" Target="../media/image31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tags" Target="../tags/tag12.xml"/><Relationship Id="rId7" Type="http://schemas.openxmlformats.org/officeDocument/2006/relationships/image" Target="../media/image3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4.emf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.xml"/><Relationship Id="rId9" Type="http://schemas.openxmlformats.org/officeDocument/2006/relationships/image" Target="../media/image3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emf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391886"/>
            <a:ext cx="8839200" cy="1817914"/>
          </a:xfrm>
        </p:spPr>
        <p:txBody>
          <a:bodyPr/>
          <a:lstStyle/>
          <a:p>
            <a:pPr algn="ctr"/>
            <a:r>
              <a:rPr lang="en-US" altLang="ko-KR" dirty="0" smtClean="0">
                <a:ea typeface="굴림" pitchFamily="34" charset="-127"/>
              </a:rPr>
              <a:t/>
            </a:r>
            <a:br>
              <a:rPr lang="en-US" altLang="ko-KR" dirty="0" smtClean="0">
                <a:ea typeface="굴림" pitchFamily="34" charset="-127"/>
              </a:rPr>
            </a:br>
            <a:r>
              <a:rPr lang="en-US" altLang="ko-KR" dirty="0" smtClean="0">
                <a:ea typeface="굴림" pitchFamily="34" charset="-127"/>
              </a:rPr>
              <a:t/>
            </a:r>
            <a:br>
              <a:rPr lang="en-US" altLang="ko-KR" dirty="0" smtClean="0">
                <a:ea typeface="굴림" pitchFamily="34" charset="-127"/>
              </a:rPr>
            </a:br>
            <a:r>
              <a:rPr lang="en-US" altLang="ko-KR" dirty="0" smtClean="0">
                <a:ea typeface="굴림" pitchFamily="34" charset="-127"/>
              </a:rPr>
              <a:t>Information Theory:</a:t>
            </a:r>
            <a:br>
              <a:rPr lang="en-US" altLang="ko-KR" dirty="0" smtClean="0">
                <a:ea typeface="굴림" pitchFamily="34" charset="-127"/>
              </a:rPr>
            </a:br>
            <a:r>
              <a:rPr lang="en-US" altLang="ko-KR" dirty="0" smtClean="0">
                <a:ea typeface="굴림" pitchFamily="34" charset="-127"/>
              </a:rPr>
              <a:t>From Wireless Communication </a:t>
            </a:r>
            <a:br>
              <a:rPr lang="en-US" altLang="ko-KR" dirty="0" smtClean="0">
                <a:ea typeface="굴림" pitchFamily="34" charset="-127"/>
              </a:rPr>
            </a:br>
            <a:r>
              <a:rPr lang="en-US" altLang="ko-KR" dirty="0" smtClean="0">
                <a:ea typeface="굴림" pitchFamily="34" charset="-127"/>
              </a:rPr>
              <a:t>to DNA Sequencing</a:t>
            </a:r>
            <a:r>
              <a:rPr lang="en-US" altLang="ko-KR" dirty="0" smtClean="0">
                <a:ea typeface="굴림" pitchFamily="34" charset="-127"/>
              </a:rPr>
              <a:t/>
            </a:r>
            <a:br>
              <a:rPr lang="en-US" altLang="ko-KR" dirty="0" smtClean="0">
                <a:ea typeface="굴림" pitchFamily="34" charset="-127"/>
              </a:rPr>
            </a:br>
            <a:endParaRPr lang="en-US" altLang="ko-KR" dirty="0">
              <a:ea typeface="굴림" pitchFamily="34" charset="-127"/>
            </a:endParaRPr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828800"/>
            <a:ext cx="8686800" cy="5105400"/>
          </a:xfrm>
        </p:spPr>
        <p:txBody>
          <a:bodyPr/>
          <a:lstStyle/>
          <a:p>
            <a:pPr algn="ctr"/>
            <a:endParaRPr lang="ko-KR" altLang="en-US" dirty="0">
              <a:ea typeface="굴림" pitchFamily="34" charset="-127"/>
            </a:endParaRPr>
          </a:p>
          <a:p>
            <a:pPr algn="ctr"/>
            <a:endParaRPr lang="en-US" altLang="ko-KR" dirty="0" smtClean="0">
              <a:ea typeface="굴림" pitchFamily="34" charset="-127"/>
            </a:endParaRPr>
          </a:p>
          <a:p>
            <a:pPr algn="ctr"/>
            <a:endParaRPr lang="en-US" altLang="ko-KR" dirty="0" smtClean="0">
              <a:ea typeface="굴림" pitchFamily="34" charset="-127"/>
            </a:endParaRPr>
          </a:p>
          <a:p>
            <a:pPr algn="ctr"/>
            <a:r>
              <a:rPr lang="en-US" altLang="ko-KR" dirty="0" smtClean="0">
                <a:ea typeface="굴림" pitchFamily="34" charset="-127"/>
              </a:rPr>
              <a:t>David </a:t>
            </a:r>
            <a:r>
              <a:rPr lang="en-US" altLang="ko-KR" dirty="0" err="1">
                <a:ea typeface="굴림" pitchFamily="34" charset="-127"/>
              </a:rPr>
              <a:t>Tse</a:t>
            </a:r>
            <a:r>
              <a:rPr lang="en-US" altLang="ko-KR" dirty="0">
                <a:ea typeface="굴림" pitchFamily="34" charset="-127"/>
              </a:rPr>
              <a:t> </a:t>
            </a:r>
          </a:p>
          <a:p>
            <a:pPr algn="ctr"/>
            <a:r>
              <a:rPr lang="en-US" altLang="ko-KR" dirty="0" smtClean="0">
                <a:ea typeface="굴림" pitchFamily="34" charset="-127"/>
              </a:rPr>
              <a:t>Dept. of EECS</a:t>
            </a:r>
            <a:endParaRPr lang="en-US" altLang="ko-KR" dirty="0">
              <a:ea typeface="굴림" pitchFamily="34" charset="-127"/>
            </a:endParaRPr>
          </a:p>
          <a:p>
            <a:pPr algn="ctr"/>
            <a:r>
              <a:rPr lang="en-US" altLang="ko-KR" dirty="0">
                <a:ea typeface="굴림" pitchFamily="34" charset="-127"/>
              </a:rPr>
              <a:t>U.C. Berkeley</a:t>
            </a:r>
          </a:p>
          <a:p>
            <a:pPr algn="ctr"/>
            <a:endParaRPr lang="en-US" altLang="ko-KR" dirty="0">
              <a:ea typeface="굴림" pitchFamily="34" charset="-127"/>
            </a:endParaRPr>
          </a:p>
          <a:p>
            <a:pPr algn="ctr"/>
            <a:r>
              <a:rPr lang="en-US" altLang="ko-KR" dirty="0" err="1" smtClean="0">
                <a:ea typeface="굴림" pitchFamily="34" charset="-127"/>
              </a:rPr>
              <a:t>Gilbreth</a:t>
            </a:r>
            <a:r>
              <a:rPr lang="en-US" altLang="ko-KR" dirty="0" smtClean="0">
                <a:ea typeface="굴림" pitchFamily="34" charset="-127"/>
              </a:rPr>
              <a:t> Lecture</a:t>
            </a:r>
            <a:endParaRPr lang="en-US" altLang="ko-KR" dirty="0" smtClean="0">
              <a:ea typeface="굴림" pitchFamily="34" charset="-127"/>
            </a:endParaRPr>
          </a:p>
          <a:p>
            <a:pPr algn="ctr"/>
            <a:endParaRPr lang="en-US" altLang="ko-KR" dirty="0">
              <a:ea typeface="굴림" pitchFamily="34" charset="-127"/>
            </a:endParaRPr>
          </a:p>
          <a:p>
            <a:pPr algn="ctr"/>
            <a:endParaRPr lang="en-US" altLang="ko-KR" dirty="0">
              <a:ea typeface="굴림" pitchFamily="34" charset="-127"/>
            </a:endParaRPr>
          </a:p>
          <a:p>
            <a:pPr algn="ctr"/>
            <a:endParaRPr lang="ko-KR" altLang="en-US" dirty="0">
              <a:ea typeface="굴림" pitchFamily="34" charset="-127"/>
            </a:endParaRPr>
          </a:p>
        </p:txBody>
      </p:sp>
      <p:sp>
        <p:nvSpPr>
          <p:cNvPr id="512004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71120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800">
                <a:ea typeface="굴림" pitchFamily="34" charset="-127"/>
              </a:rPr>
              <a:t>TexPoint fonts used in EMF: </a:t>
            </a:r>
            <a:r>
              <a:rPr lang="en-US" altLang="ko-KR" sz="1800" smtClean="0">
                <a:latin typeface="cmmi10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mi7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r10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sy7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r7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mi5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sy10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r5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ex10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sy5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ss10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bx10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bx5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ss8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sy10orig" pitchFamily="34" charset="0"/>
                <a:ea typeface="굴림" pitchFamily="34" charset="-127"/>
              </a:rPr>
              <a:t>A</a:t>
            </a:r>
            <a:r>
              <a:rPr lang="en-US" altLang="ko-KR" sz="1800" smtClean="0">
                <a:latin typeface="CMBX7"/>
                <a:ea typeface="굴림" pitchFamily="34" charset="-127"/>
              </a:rPr>
              <a:t>A</a:t>
            </a:r>
            <a:endParaRPr lang="en-US" altLang="ko-KR" sz="1800">
              <a:latin typeface="cmsy10orig" pitchFamily="34" charset="0"/>
              <a:ea typeface="굴림" pitchFamily="34" charset="-127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in an Information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Some fundamental questions:</a:t>
            </a:r>
          </a:p>
          <a:p>
            <a:endParaRPr lang="en-US" dirty="0" smtClean="0"/>
          </a:p>
          <a:p>
            <a:r>
              <a:rPr lang="en-US" dirty="0" smtClean="0"/>
              <a:t>How to </a:t>
            </a:r>
            <a:r>
              <a:rPr lang="en-US" dirty="0" smtClean="0">
                <a:solidFill>
                  <a:schemeClr val="accent2"/>
                </a:solidFill>
              </a:rPr>
              <a:t>quantify</a:t>
            </a:r>
            <a:r>
              <a:rPr lang="en-US" dirty="0" smtClean="0"/>
              <a:t> information?</a:t>
            </a:r>
          </a:p>
          <a:p>
            <a:endParaRPr lang="en-US" dirty="0" smtClean="0"/>
          </a:p>
          <a:p>
            <a:r>
              <a:rPr lang="en-US" dirty="0" smtClean="0"/>
              <a:t>How fast can information be </a:t>
            </a:r>
            <a:r>
              <a:rPr lang="en-US" dirty="0" smtClean="0">
                <a:solidFill>
                  <a:schemeClr val="accent2"/>
                </a:solidFill>
              </a:rPr>
              <a:t>communicated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How much information is needed for an </a:t>
            </a:r>
            <a:r>
              <a:rPr lang="en-US" dirty="0" smtClean="0">
                <a:solidFill>
                  <a:schemeClr val="accent2"/>
                </a:solidFill>
              </a:rPr>
              <a:t>inference</a:t>
            </a:r>
            <a:r>
              <a:rPr lang="en-US" dirty="0" smtClean="0"/>
              <a:t> task?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Theor</a:t>
            </a:r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ChannelDiagram.eps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345464"/>
            <a:ext cx="9144000" cy="1168782"/>
          </a:xfrm>
          <a:prstGeom prst="rect">
            <a:avLst/>
          </a:prstGeom>
        </p:spPr>
      </p:pic>
      <p:pic>
        <p:nvPicPr>
          <p:cNvPr id="23" name="Picture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853423" y="3149949"/>
            <a:ext cx="3136521" cy="330915"/>
          </a:xfrm>
          <a:prstGeom prst="rect">
            <a:avLst/>
          </a:prstGeom>
          <a:noFill/>
          <a:ln/>
          <a:effectLst/>
        </p:spPr>
      </p:pic>
      <p:pic>
        <p:nvPicPr>
          <p:cNvPr id="28" name="Picture 27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2391732" y="3676041"/>
            <a:ext cx="4360526" cy="330915"/>
          </a:xfrm>
          <a:prstGeom prst="rect">
            <a:avLst/>
          </a:prstGeom>
          <a:noFill/>
          <a:ln/>
          <a:effectLst/>
        </p:spPr>
      </p:pic>
      <p:grpSp>
        <p:nvGrpSpPr>
          <p:cNvPr id="5" name="Group 9"/>
          <p:cNvGrpSpPr/>
          <p:nvPr/>
        </p:nvGrpSpPr>
        <p:grpSpPr>
          <a:xfrm>
            <a:off x="7439199" y="2565748"/>
            <a:ext cx="1277938" cy="1844675"/>
            <a:chOff x="7451725" y="1676400"/>
            <a:chExt cx="1277938" cy="1844675"/>
          </a:xfrm>
        </p:grpSpPr>
        <p:pic>
          <p:nvPicPr>
            <p:cNvPr id="11" name="Picture 7" descr="shannon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620000" y="1676400"/>
              <a:ext cx="1108075" cy="1349375"/>
            </a:xfrm>
            <a:prstGeom prst="rect">
              <a:avLst/>
            </a:prstGeom>
            <a:noFill/>
          </p:spPr>
        </p:pic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7451725" y="3184525"/>
              <a:ext cx="127793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600">
                  <a:ea typeface="굴림" pitchFamily="34" charset="-127"/>
                </a:rPr>
                <a:t>Shannon 48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4417129"/>
            <a:ext cx="1581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Theorem:</a:t>
            </a:r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29" name="Picture 2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731332" y="4872778"/>
            <a:ext cx="5833822" cy="113867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11039" y="2530258"/>
            <a:ext cx="6723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/>
              <a:t>Given </a:t>
            </a:r>
            <a:r>
              <a:rPr lang="en-US" dirty="0" smtClean="0">
                <a:solidFill>
                  <a:srgbClr val="FF0000"/>
                </a:solidFill>
              </a:rPr>
              <a:t>statistical models </a:t>
            </a:r>
            <a:r>
              <a:rPr lang="en-US" dirty="0" smtClean="0"/>
              <a:t>for source and channel: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03165" y="6081485"/>
            <a:ext cx="7735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unified way of looking at </a:t>
            </a:r>
            <a:r>
              <a:rPr lang="en-US" dirty="0" smtClean="0">
                <a:solidFill>
                  <a:srgbClr val="FF0000"/>
                </a:solidFill>
              </a:rPr>
              <a:t>all</a:t>
            </a:r>
            <a:r>
              <a:rPr lang="en-US" dirty="0" smtClean="0"/>
              <a:t> communication problems.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1640114"/>
            <a:ext cx="142037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</a:t>
            </a:r>
          </a:p>
          <a:p>
            <a:r>
              <a:rPr lang="en-US" sz="1600" dirty="0" smtClean="0"/>
              <a:t>sequence</a:t>
            </a:r>
            <a:endParaRPr lang="en-US" sz="1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Wireless communication</a:t>
            </a:r>
          </a:p>
          <a:p>
            <a:endParaRPr lang="en-US" dirty="0" smtClean="0"/>
          </a:p>
          <a:p>
            <a:r>
              <a:rPr lang="en-US" dirty="0" smtClean="0"/>
              <a:t>High-throughput DNA sequencing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(a gigantic jigsaw puzzle)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2314"/>
            <a:ext cx="8686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   </a:t>
            </a:r>
            <a:r>
              <a:rPr lang="en-US" dirty="0" smtClean="0"/>
              <a:t>Wireless Communication</a:t>
            </a:r>
            <a:r>
              <a:rPr lang="en-US" dirty="0" smtClean="0"/>
              <a:t>	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Explosive increase in penetration and data rate: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~ 0 mobile phones in mid 90’s   </a:t>
            </a:r>
            <a:r>
              <a:rPr lang="en-US" dirty="0" smtClean="0">
                <a:sym typeface="Wingdings" pitchFamily="2" charset="2"/>
              </a:rPr>
              <a:t>   ~ 6 billions now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         low-rate voice                </a:t>
            </a:r>
            <a:r>
              <a:rPr lang="en-US" dirty="0" smtClean="0">
                <a:sym typeface="Wingdings" pitchFamily="2" charset="2"/>
              </a:rPr>
              <a:t>    high-rate data</a:t>
            </a: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  <a:p>
            <a:r>
              <a:rPr lang="en-US" dirty="0" smtClean="0"/>
              <a:t>Powering this increase is one of the biggest engineering feats in human history.</a:t>
            </a:r>
          </a:p>
          <a:p>
            <a:endParaRPr lang="en-US" dirty="0" smtClean="0"/>
          </a:p>
          <a:p>
            <a:r>
              <a:rPr lang="en-US" dirty="0" smtClean="0"/>
              <a:t>Advances in </a:t>
            </a:r>
            <a:r>
              <a:rPr lang="en-US" dirty="0" smtClean="0">
                <a:solidFill>
                  <a:schemeClr val="accent2"/>
                </a:solidFill>
              </a:rPr>
              <a:t>physical layer communication </a:t>
            </a:r>
            <a:r>
              <a:rPr lang="en-US" dirty="0" smtClean="0"/>
              <a:t>techniques play a key role.</a:t>
            </a:r>
          </a:p>
          <a:p>
            <a:endParaRPr lang="en-US" dirty="0" smtClean="0"/>
          </a:p>
          <a:p>
            <a:r>
              <a:rPr lang="en-US" dirty="0" smtClean="0"/>
              <a:t>Led  to </a:t>
            </a:r>
            <a:r>
              <a:rPr lang="en-US" dirty="0" smtClean="0">
                <a:solidFill>
                  <a:schemeClr val="accent2"/>
                </a:solidFill>
              </a:rPr>
              <a:t>10 to 15-fold </a:t>
            </a:r>
            <a:r>
              <a:rPr lang="en-US" dirty="0" smtClean="0"/>
              <a:t>increase </a:t>
            </a:r>
            <a:r>
              <a:rPr lang="en-US" dirty="0" smtClean="0"/>
              <a:t>in spectral </a:t>
            </a:r>
            <a:r>
              <a:rPr lang="en-US" dirty="0" smtClean="0"/>
              <a:t>efficiency from 2 G to 4 G.</a:t>
            </a: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do these advances come about?</a:t>
            </a:r>
            <a:endParaRPr lang="en-US" dirty="0" smtClean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505200"/>
            <a:ext cx="3810000" cy="17827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Wireless communication has been around since 1900’s.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Ingenious system design techniques…….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but somewhat adhoc</a:t>
            </a:r>
          </a:p>
        </p:txBody>
      </p:sp>
      <p:pic>
        <p:nvPicPr>
          <p:cNvPr id="1781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600200"/>
            <a:ext cx="14192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8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600200"/>
            <a:ext cx="1519238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8185" name="Text Box 9"/>
          <p:cNvSpPr txBox="1">
            <a:spLocks noChangeArrowheads="1"/>
          </p:cNvSpPr>
          <p:nvPr/>
        </p:nvSpPr>
        <p:spPr bwMode="auto">
          <a:xfrm>
            <a:off x="6248400" y="1319213"/>
            <a:ext cx="1693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Claude Shannon</a:t>
            </a:r>
          </a:p>
        </p:txBody>
      </p:sp>
      <p:sp>
        <p:nvSpPr>
          <p:cNvPr id="178186" name="Text Box 10"/>
          <p:cNvSpPr txBox="1">
            <a:spLocks noChangeArrowheads="1"/>
          </p:cNvSpPr>
          <p:nvPr/>
        </p:nvSpPr>
        <p:spPr bwMode="auto">
          <a:xfrm>
            <a:off x="990600" y="1295400"/>
            <a:ext cx="1831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Gugliemo Marconi</a:t>
            </a:r>
            <a:endParaRPr lang="en-US" sz="2400"/>
          </a:p>
        </p:txBody>
      </p:sp>
      <p:sp>
        <p:nvSpPr>
          <p:cNvPr id="178189" name="Text Box 13"/>
          <p:cNvSpPr txBox="1">
            <a:spLocks noChangeArrowheads="1"/>
          </p:cNvSpPr>
          <p:nvPr/>
        </p:nvSpPr>
        <p:spPr bwMode="auto">
          <a:xfrm>
            <a:off x="5318125" y="3468688"/>
            <a:ext cx="382587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Tx/>
              <a:buChar char="•"/>
            </a:pPr>
            <a:r>
              <a:rPr lang="en-US" dirty="0"/>
              <a:t>Information theory says every channel has a </a:t>
            </a:r>
            <a:r>
              <a:rPr lang="en-US" dirty="0">
                <a:solidFill>
                  <a:srgbClr val="FF3300"/>
                </a:solidFill>
              </a:rPr>
              <a:t>capacity.</a:t>
            </a:r>
          </a:p>
          <a:p>
            <a:pPr algn="l">
              <a:buFontTx/>
              <a:buChar char="•"/>
            </a:pPr>
            <a:r>
              <a:rPr lang="en-US" dirty="0"/>
              <a:t> Provides </a:t>
            </a:r>
            <a:r>
              <a:rPr lang="en-US" dirty="0" smtClean="0"/>
              <a:t>a systematic view </a:t>
            </a:r>
            <a:r>
              <a:rPr lang="en-US" dirty="0"/>
              <a:t>of the communication problem.</a:t>
            </a:r>
          </a:p>
        </p:txBody>
      </p:sp>
      <p:sp>
        <p:nvSpPr>
          <p:cNvPr id="178190" name="Text Box 14"/>
          <p:cNvSpPr txBox="1">
            <a:spLocks noChangeArrowheads="1"/>
          </p:cNvSpPr>
          <p:nvPr/>
        </p:nvSpPr>
        <p:spPr bwMode="auto">
          <a:xfrm>
            <a:off x="2797631" y="6201217"/>
            <a:ext cx="3709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New points of views arise.</a:t>
            </a:r>
          </a:p>
        </p:txBody>
      </p:sp>
      <p:sp>
        <p:nvSpPr>
          <p:cNvPr id="178191" name="Text Box 15"/>
          <p:cNvSpPr txBox="1">
            <a:spLocks noChangeArrowheads="1"/>
          </p:cNvSpPr>
          <p:nvPr/>
        </p:nvSpPr>
        <p:spPr bwMode="auto">
          <a:xfrm>
            <a:off x="2803525" y="2173288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1901</a:t>
            </a:r>
          </a:p>
        </p:txBody>
      </p:sp>
      <p:sp>
        <p:nvSpPr>
          <p:cNvPr id="178192" name="Text Box 16"/>
          <p:cNvSpPr txBox="1">
            <a:spLocks noChangeArrowheads="1"/>
          </p:cNvSpPr>
          <p:nvPr/>
        </p:nvSpPr>
        <p:spPr bwMode="auto">
          <a:xfrm>
            <a:off x="5410200" y="2133600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1948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2608" y="5733143"/>
            <a:ext cx="3969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Engineering meets science.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5" grpId="0"/>
      <p:bldP spid="178190" grpId="0"/>
      <p:bldP spid="178191" grpId="0"/>
      <p:bldP spid="17819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Multipath Fading</a:t>
            </a:r>
          </a:p>
        </p:txBody>
      </p:sp>
      <p:pic>
        <p:nvPicPr>
          <p:cNvPr id="177156" name="Picture 4" descr="2_fig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524000"/>
            <a:ext cx="8229600" cy="3279775"/>
          </a:xfrm>
        </p:spPr>
      </p:pic>
      <p:sp>
        <p:nvSpPr>
          <p:cNvPr id="177158" name="Text Box 6"/>
          <p:cNvSpPr txBox="1">
            <a:spLocks noChangeArrowheads="1"/>
          </p:cNvSpPr>
          <p:nvPr/>
        </p:nvSpPr>
        <p:spPr bwMode="auto">
          <a:xfrm>
            <a:off x="593725" y="5353050"/>
            <a:ext cx="80168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Classical view: fading channels are </a:t>
            </a:r>
            <a:r>
              <a:rPr lang="en-US" sz="2400" dirty="0" smtClean="0">
                <a:solidFill>
                  <a:srgbClr val="FF3300"/>
                </a:solidFill>
              </a:rPr>
              <a:t>unreliable</a:t>
            </a:r>
          </a:p>
          <a:p>
            <a:pPr algn="l"/>
            <a:r>
              <a:rPr lang="en-US" dirty="0" smtClean="0">
                <a:solidFill>
                  <a:srgbClr val="FF3300"/>
                </a:solidFill>
              </a:rPr>
              <a:t>	</a:t>
            </a:r>
            <a:r>
              <a:rPr lang="en-US" dirty="0" smtClean="0">
                <a:solidFill>
                  <a:srgbClr val="FF3300"/>
                </a:solidFill>
              </a:rPr>
              <a:t>		   </a:t>
            </a:r>
            <a:r>
              <a:rPr lang="en-US" dirty="0" smtClean="0"/>
              <a:t>line-of-sight is best.</a:t>
            </a:r>
            <a:endParaRPr lang="en-US" sz="2400" dirty="0">
              <a:solidFill>
                <a:srgbClr val="FF3300"/>
              </a:solidFill>
            </a:endParaRPr>
          </a:p>
          <a:p>
            <a:endParaRPr lang="en-US" sz="2400" dirty="0">
              <a:solidFill>
                <a:srgbClr val="FF3300"/>
              </a:solidFill>
            </a:endParaRPr>
          </a:p>
          <a:p>
            <a:endParaRPr lang="en-US" sz="2400" dirty="0"/>
          </a:p>
        </p:txBody>
      </p:sp>
      <p:pic>
        <p:nvPicPr>
          <p:cNvPr id="177159" name="Picture 7" descr="snrtrace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371600"/>
            <a:ext cx="5715000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161" name="Line 9"/>
          <p:cNvSpPr>
            <a:spLocks noChangeShapeType="1"/>
          </p:cNvSpPr>
          <p:nvPr/>
        </p:nvSpPr>
        <p:spPr bwMode="auto">
          <a:xfrm flipV="1">
            <a:off x="7315200" y="2057400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7162" name="Line 10"/>
          <p:cNvSpPr>
            <a:spLocks noChangeShapeType="1"/>
          </p:cNvSpPr>
          <p:nvPr/>
        </p:nvSpPr>
        <p:spPr bwMode="auto">
          <a:xfrm>
            <a:off x="7315200" y="34290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7163" name="Text Box 11"/>
          <p:cNvSpPr txBox="1">
            <a:spLocks noChangeArrowheads="1"/>
          </p:cNvSpPr>
          <p:nvPr/>
        </p:nvSpPr>
        <p:spPr bwMode="auto">
          <a:xfrm>
            <a:off x="6994525" y="2935288"/>
            <a:ext cx="896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16dB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61" grpId="0" animBg="1"/>
      <p:bldP spid="177162" grpId="0" animBg="1"/>
      <p:bldP spid="1771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224976" y="228612"/>
            <a:ext cx="8229600" cy="685800"/>
          </a:xfrm>
        </p:spPr>
        <p:txBody>
          <a:bodyPr/>
          <a:lstStyle/>
          <a:p>
            <a:r>
              <a:rPr lang="en-US" sz="3200" dirty="0" smtClean="0"/>
              <a:t>Traditional Approach to </a:t>
            </a:r>
            <a:br>
              <a:rPr lang="en-US" sz="3200" dirty="0" smtClean="0"/>
            </a:br>
            <a:r>
              <a:rPr lang="en-US" sz="3200" dirty="0" smtClean="0"/>
              <a:t>Wireless System Design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199" y="1447800"/>
            <a:ext cx="8236857" cy="467836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8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rgbClr val="FF3300"/>
                </a:solidFill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rgbClr val="FF3300"/>
                </a:solidFill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rgbClr val="FF3300"/>
                </a:solidFill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rgbClr val="FF3300"/>
                </a:solidFill>
              </a:rPr>
              <a:t>	</a:t>
            </a:r>
            <a:endParaRPr lang="en-US" sz="2000" dirty="0" smtClean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FF3300"/>
                </a:solidFill>
              </a:rPr>
              <a:t>    Compensates</a:t>
            </a:r>
            <a:r>
              <a:rPr lang="en-US" dirty="0" smtClean="0"/>
              <a:t> </a:t>
            </a:r>
            <a:r>
              <a:rPr lang="en-US" dirty="0" smtClean="0"/>
              <a:t>for deep fades via </a:t>
            </a:r>
            <a:r>
              <a:rPr lang="en-US" dirty="0" smtClean="0">
                <a:solidFill>
                  <a:srgbClr val="35A6FB"/>
                </a:solidFill>
              </a:rPr>
              <a:t>diversity techniques</a:t>
            </a:r>
            <a:r>
              <a:rPr lang="en-US" dirty="0" smtClean="0"/>
              <a:t> over time, frequency and space.</a:t>
            </a:r>
          </a:p>
        </p:txBody>
      </p:sp>
      <p:pic>
        <p:nvPicPr>
          <p:cNvPr id="6149" name="Picture 4" descr="viterbi_reduced_flu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8800" y="1905000"/>
            <a:ext cx="5791200" cy="2998788"/>
          </a:xfrm>
        </p:spPr>
      </p:pic>
      <p:sp>
        <p:nvSpPr>
          <p:cNvPr id="6" name="TextBox 5"/>
          <p:cNvSpPr txBox="1"/>
          <p:nvPr/>
        </p:nvSpPr>
        <p:spPr>
          <a:xfrm>
            <a:off x="2030845" y="4572005"/>
            <a:ext cx="2190023" cy="461665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r>
              <a:rPr lang="en-US" dirty="0" smtClean="0"/>
              <a:t>ading channel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96482" y="4579265"/>
            <a:ext cx="3491661" cy="461665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</a:t>
            </a:r>
            <a:r>
              <a:rPr lang="en-US" dirty="0" smtClean="0"/>
              <a:t>ine-of-sight like channel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224976" y="264900"/>
            <a:ext cx="82296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 Opportunistic Communication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35312"/>
            <a:ext cx="77724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Information </a:t>
            </a:r>
            <a:r>
              <a:rPr lang="en-US" dirty="0" smtClean="0"/>
              <a:t>theory says: </a:t>
            </a:r>
            <a:r>
              <a:rPr lang="en-US" dirty="0" smtClean="0"/>
              <a:t>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/>
              <a:t>	</a:t>
            </a:r>
            <a:r>
              <a:rPr lang="en-US" dirty="0" smtClean="0"/>
              <a:t>	to achieve capacity, transmit </a:t>
            </a:r>
            <a:r>
              <a:rPr lang="en-US" dirty="0" smtClean="0">
                <a:solidFill>
                  <a:srgbClr val="00B050"/>
                </a:solidFill>
              </a:rPr>
              <a:t>opportunistically.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/>
              <a:t>					</a:t>
            </a:r>
            <a:r>
              <a:rPr lang="en-US" sz="1800" dirty="0" smtClean="0"/>
              <a:t>(Goldsmith &amp; </a:t>
            </a:r>
            <a:r>
              <a:rPr lang="en-US" sz="1800" dirty="0" err="1" smtClean="0"/>
              <a:t>Varaiya</a:t>
            </a:r>
            <a:r>
              <a:rPr lang="en-US" sz="1800" dirty="0" smtClean="0"/>
              <a:t> 96)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Multipath fading provides high </a:t>
            </a:r>
            <a:r>
              <a:rPr lang="en-US" dirty="0" smtClean="0">
                <a:solidFill>
                  <a:srgbClr val="00B050"/>
                </a:solidFill>
              </a:rPr>
              <a:t>peaks</a:t>
            </a:r>
            <a:r>
              <a:rPr lang="en-US" dirty="0" smtClean="0"/>
              <a:t> to exploit.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pic>
        <p:nvPicPr>
          <p:cNvPr id="7173" name="Picture 4" descr="snrtrace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7391400" cy="262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Isosceles Triangle 6"/>
          <p:cNvSpPr>
            <a:spLocks noChangeArrowheads="1"/>
          </p:cNvSpPr>
          <p:nvPr/>
        </p:nvSpPr>
        <p:spPr bwMode="auto">
          <a:xfrm>
            <a:off x="2819400" y="3581400"/>
            <a:ext cx="152400" cy="228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>
            <a:spLocks noChangeArrowheads="1"/>
          </p:cNvSpPr>
          <p:nvPr/>
        </p:nvSpPr>
        <p:spPr bwMode="auto">
          <a:xfrm>
            <a:off x="3886200" y="3733800"/>
            <a:ext cx="152400" cy="228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>
            <a:spLocks noChangeArrowheads="1"/>
          </p:cNvSpPr>
          <p:nvPr/>
        </p:nvSpPr>
        <p:spPr bwMode="auto">
          <a:xfrm>
            <a:off x="4267200" y="3733800"/>
            <a:ext cx="152400" cy="228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>
            <a:spLocks noChangeArrowheads="1"/>
          </p:cNvSpPr>
          <p:nvPr/>
        </p:nvSpPr>
        <p:spPr bwMode="auto">
          <a:xfrm>
            <a:off x="4876800" y="3810000"/>
            <a:ext cx="152400" cy="228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>
            <a:spLocks noChangeArrowheads="1"/>
          </p:cNvSpPr>
          <p:nvPr/>
        </p:nvSpPr>
        <p:spPr bwMode="auto">
          <a:xfrm>
            <a:off x="5791200" y="3886200"/>
            <a:ext cx="152400" cy="228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0" name="Flowchart: Merge 19"/>
          <p:cNvSpPr>
            <a:spLocks noChangeArrowheads="1"/>
          </p:cNvSpPr>
          <p:nvPr/>
        </p:nvSpPr>
        <p:spPr bwMode="auto">
          <a:xfrm>
            <a:off x="2514600" y="2057400"/>
            <a:ext cx="152400" cy="228600"/>
          </a:xfrm>
          <a:prstGeom prst="flowChartMerg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2" name="Flowchart: Merge 21"/>
          <p:cNvSpPr>
            <a:spLocks noChangeArrowheads="1"/>
          </p:cNvSpPr>
          <p:nvPr/>
        </p:nvSpPr>
        <p:spPr bwMode="auto">
          <a:xfrm>
            <a:off x="2667000" y="2209800"/>
            <a:ext cx="152400" cy="228600"/>
          </a:xfrm>
          <a:prstGeom prst="flowChartMerg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3" name="Flowchart: Merge 22"/>
          <p:cNvSpPr>
            <a:spLocks noChangeArrowheads="1"/>
          </p:cNvSpPr>
          <p:nvPr/>
        </p:nvSpPr>
        <p:spPr bwMode="auto">
          <a:xfrm>
            <a:off x="3200400" y="2362200"/>
            <a:ext cx="152400" cy="228600"/>
          </a:xfrm>
          <a:prstGeom prst="flowChartMerg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4" name="Flowchart: Merge 23"/>
          <p:cNvSpPr>
            <a:spLocks noChangeArrowheads="1"/>
          </p:cNvSpPr>
          <p:nvPr/>
        </p:nvSpPr>
        <p:spPr bwMode="auto">
          <a:xfrm>
            <a:off x="3810000" y="2362200"/>
            <a:ext cx="152400" cy="228600"/>
          </a:xfrm>
          <a:prstGeom prst="flowChartMerg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" name="Flowchart: Merge 24"/>
          <p:cNvSpPr>
            <a:spLocks noChangeArrowheads="1"/>
          </p:cNvSpPr>
          <p:nvPr/>
        </p:nvSpPr>
        <p:spPr bwMode="auto">
          <a:xfrm>
            <a:off x="4648200" y="2362200"/>
            <a:ext cx="152400" cy="228600"/>
          </a:xfrm>
          <a:prstGeom prst="flowChartMerg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6" name="Flowchart: Merge 25"/>
          <p:cNvSpPr>
            <a:spLocks noChangeArrowheads="1"/>
          </p:cNvSpPr>
          <p:nvPr/>
        </p:nvSpPr>
        <p:spPr bwMode="auto">
          <a:xfrm>
            <a:off x="5638800" y="2209800"/>
            <a:ext cx="152400" cy="228600"/>
          </a:xfrm>
          <a:prstGeom prst="flowChartMerg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7" name="Flowchart: Merge 26"/>
          <p:cNvSpPr>
            <a:spLocks noChangeArrowheads="1"/>
          </p:cNvSpPr>
          <p:nvPr/>
        </p:nvSpPr>
        <p:spPr bwMode="auto">
          <a:xfrm>
            <a:off x="6248400" y="2286000"/>
            <a:ext cx="152400" cy="228600"/>
          </a:xfrm>
          <a:prstGeom prst="flowChartMerg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>
            <a:spLocks noChangeArrowheads="1"/>
          </p:cNvSpPr>
          <p:nvPr/>
        </p:nvSpPr>
        <p:spPr bwMode="auto">
          <a:xfrm>
            <a:off x="1752600" y="3429000"/>
            <a:ext cx="152400" cy="228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uiExpand="1" build="p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Multiuser Opportunistic Communication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>
              <a:buFontTx/>
              <a:buNone/>
            </a:pPr>
            <a:endParaRPr lang="en-US" sz="2000" dirty="0" smtClean="0"/>
          </a:p>
        </p:txBody>
      </p:sp>
      <p:pic>
        <p:nvPicPr>
          <p:cNvPr id="8197" name="Picture 4" descr="bwrc_fig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2602" y="1984606"/>
            <a:ext cx="4329298" cy="3095397"/>
          </a:xfrm>
        </p:spPr>
      </p:pic>
      <p:pic>
        <p:nvPicPr>
          <p:cNvPr id="8198" name="Picture 4" descr="snrtrace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7001" y="2057399"/>
            <a:ext cx="1926772" cy="68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snrtrace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799" y="4619171"/>
            <a:ext cx="1926772" cy="68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vit_mdfig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65057" y="2162628"/>
            <a:ext cx="3581400" cy="286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230138" y="3381829"/>
            <a:ext cx="1109598" cy="307777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line-of-sight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71335" y="2910115"/>
            <a:ext cx="870751" cy="307777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f</a:t>
            </a:r>
            <a:r>
              <a:rPr lang="en-US" sz="1400" dirty="0" smtClean="0"/>
              <a:t>ading   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10373" y="5428353"/>
            <a:ext cx="89146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Optimal strategy transmits to the best user at each time.</a:t>
            </a:r>
          </a:p>
          <a:p>
            <a:pPr algn="l">
              <a:buFont typeface="Arial" pitchFamily="34" charset="0"/>
              <a:buChar char="•"/>
            </a:pPr>
            <a:endParaRPr lang="en-US" dirty="0" smtClean="0"/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With large number of users, there is always a user at the peak.</a:t>
            </a:r>
          </a:p>
          <a:p>
            <a:pPr algn="l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538075" y="1262745"/>
            <a:ext cx="2377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Knopp</a:t>
            </a:r>
            <a:r>
              <a:rPr lang="en-US" sz="1800" dirty="0" smtClean="0"/>
              <a:t> &amp; </a:t>
            </a:r>
            <a:r>
              <a:rPr lang="en-US" sz="1800" dirty="0" err="1" smtClean="0"/>
              <a:t>Humblet</a:t>
            </a:r>
            <a:r>
              <a:rPr lang="en-US" sz="1800" dirty="0" smtClean="0"/>
              <a:t> 95</a:t>
            </a:r>
          </a:p>
          <a:p>
            <a:pPr algn="r"/>
            <a:r>
              <a:rPr lang="en-US" sz="1800" dirty="0" smtClean="0"/>
              <a:t> </a:t>
            </a:r>
            <a:r>
              <a:rPr lang="en-US" sz="1800" dirty="0" err="1" smtClean="0"/>
              <a:t>Tse</a:t>
            </a:r>
            <a:r>
              <a:rPr lang="en-US" sz="1800" dirty="0" smtClean="0"/>
              <a:t> 97</a:t>
            </a:r>
            <a:endParaRPr lang="en-US" sz="1800" dirty="0"/>
          </a:p>
        </p:txBody>
      </p:sp>
      <p:sp>
        <p:nvSpPr>
          <p:cNvPr id="16" name="TextBox 15"/>
          <p:cNvSpPr txBox="1"/>
          <p:nvPr/>
        </p:nvSpPr>
        <p:spPr>
          <a:xfrm>
            <a:off x="4812906" y="1553031"/>
            <a:ext cx="1183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</a:t>
            </a:r>
            <a:r>
              <a:rPr lang="en-US" sz="2000" dirty="0" smtClean="0"/>
              <a:t>apacity</a:t>
            </a:r>
            <a:r>
              <a:rPr lang="en-US" sz="1600" dirty="0" smtClean="0"/>
              <a:t> </a:t>
            </a:r>
          </a:p>
          <a:p>
            <a:r>
              <a:rPr lang="en-US" sz="1600" dirty="0" smtClean="0"/>
              <a:t>(bits/s/Hz)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6150859" y="4891322"/>
            <a:ext cx="204895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n</a:t>
            </a:r>
            <a:r>
              <a:rPr lang="en-US" sz="2000" dirty="0" smtClean="0"/>
              <a:t>umber</a:t>
            </a:r>
            <a:r>
              <a:rPr lang="en-US" dirty="0" smtClean="0"/>
              <a:t> </a:t>
            </a:r>
            <a:r>
              <a:rPr lang="en-US" sz="2000" dirty="0" smtClean="0"/>
              <a:t>of users</a:t>
            </a:r>
            <a:endParaRPr lang="en-US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/>
      <p:bldP spid="16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Theory to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opportunistic scheduler was implemented for Qualcomm’s EVDO system. </a:t>
            </a:r>
            <a:r>
              <a:rPr lang="en-US" sz="1800" dirty="0" smtClean="0"/>
              <a:t>(</a:t>
            </a:r>
            <a:r>
              <a:rPr lang="en-US" sz="1800" dirty="0" err="1" smtClean="0"/>
              <a:t>Tse</a:t>
            </a:r>
            <a:r>
              <a:rPr lang="en-US" sz="1800" dirty="0" smtClean="0"/>
              <a:t> 99)</a:t>
            </a:r>
          </a:p>
          <a:p>
            <a:endParaRPr lang="en-US" dirty="0" smtClean="0"/>
          </a:p>
          <a:p>
            <a:r>
              <a:rPr lang="en-US" dirty="0" smtClean="0"/>
              <a:t>Opportunistic while being fair and sensitive to delay.</a:t>
            </a:r>
          </a:p>
          <a:p>
            <a:endParaRPr lang="en-US" dirty="0" smtClean="0"/>
          </a:p>
          <a:p>
            <a:r>
              <a:rPr lang="en-US" dirty="0" smtClean="0"/>
              <a:t>Now used in all 3G and 4G systems. (1.6 B devices)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Lesson Learnt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8153400" cy="4678363"/>
          </a:xfrm>
        </p:spPr>
        <p:txBody>
          <a:bodyPr/>
          <a:lstStyle/>
          <a:p>
            <a:r>
              <a:rPr lang="en-US" smtClean="0"/>
              <a:t>Fading should be exploited rather than avoided.</a:t>
            </a:r>
          </a:p>
          <a:p>
            <a:endParaRPr lang="en-US" smtClean="0"/>
          </a:p>
          <a:p>
            <a:r>
              <a:rPr lang="en-US" smtClean="0"/>
              <a:t>Another example:  MIMO (multiple antenna communication).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45225"/>
            <a:ext cx="1066800" cy="476250"/>
          </a:xfrm>
          <a:prstGeom prst="rect">
            <a:avLst/>
          </a:prstGeom>
          <a:noFill/>
        </p:spPr>
        <p:txBody>
          <a:bodyPr/>
          <a:lstStyle/>
          <a:p>
            <a:fld id="{013E1EA7-C142-423D-B9FB-A57F8EF09F7F}" type="slidenum">
              <a:rPr lang="en-US" smtClean="0">
                <a:latin typeface="Arial" pitchFamily="34" charset="0"/>
                <a:cs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MIMO</a:t>
            </a:r>
            <a:endParaRPr lang="en-US" dirty="0"/>
          </a:p>
        </p:txBody>
      </p:sp>
      <p:pic>
        <p:nvPicPr>
          <p:cNvPr id="42" name="Content Placeholder 41" descr="mimo.eps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938076" y="2220677"/>
            <a:ext cx="4941038" cy="3262714"/>
          </a:xfrm>
        </p:spPr>
      </p:pic>
      <p:grpSp>
        <p:nvGrpSpPr>
          <p:cNvPr id="19" name="Group 18"/>
          <p:cNvGrpSpPr/>
          <p:nvPr/>
        </p:nvGrpSpPr>
        <p:grpSpPr>
          <a:xfrm>
            <a:off x="2743200" y="2264228"/>
            <a:ext cx="725714" cy="740230"/>
            <a:chOff x="1393371" y="3483428"/>
            <a:chExt cx="1320822" cy="1291771"/>
          </a:xfrm>
        </p:grpSpPr>
        <p:grpSp>
          <p:nvGrpSpPr>
            <p:cNvPr id="8" name="Group 7"/>
            <p:cNvGrpSpPr/>
            <p:nvPr/>
          </p:nvGrpSpPr>
          <p:grpSpPr>
            <a:xfrm>
              <a:off x="1422400" y="3483428"/>
              <a:ext cx="377372" cy="725715"/>
              <a:chOff x="2656115" y="2815771"/>
              <a:chExt cx="377372" cy="725715"/>
            </a:xfrm>
          </p:grpSpPr>
          <p:sp>
            <p:nvSpPr>
              <p:cNvPr id="5" name="Flowchart: Merge 4"/>
              <p:cNvSpPr/>
              <p:nvPr/>
            </p:nvSpPr>
            <p:spPr bwMode="auto">
              <a:xfrm>
                <a:off x="2656115" y="2815771"/>
                <a:ext cx="377372" cy="275772"/>
              </a:xfrm>
              <a:prstGeom prst="flowChartMerg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7" name="Straight Connector 6"/>
              <p:cNvCxnSpPr>
                <a:stCxn id="5" idx="2"/>
              </p:cNvCxnSpPr>
              <p:nvPr/>
            </p:nvCxnSpPr>
            <p:spPr bwMode="auto">
              <a:xfrm flipH="1">
                <a:off x="2844800" y="3091543"/>
                <a:ext cx="1" cy="44994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" name="Group 8"/>
            <p:cNvGrpSpPr/>
            <p:nvPr/>
          </p:nvGrpSpPr>
          <p:grpSpPr>
            <a:xfrm>
              <a:off x="1879601" y="3490686"/>
              <a:ext cx="377372" cy="725715"/>
              <a:chOff x="2656115" y="2815771"/>
              <a:chExt cx="377372" cy="725715"/>
            </a:xfrm>
          </p:grpSpPr>
          <p:sp>
            <p:nvSpPr>
              <p:cNvPr id="10" name="Flowchart: Merge 9"/>
              <p:cNvSpPr/>
              <p:nvPr/>
            </p:nvSpPr>
            <p:spPr bwMode="auto">
              <a:xfrm>
                <a:off x="2656115" y="2815771"/>
                <a:ext cx="377372" cy="275772"/>
              </a:xfrm>
              <a:prstGeom prst="flowChartMerg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11" name="Straight Connector 10"/>
              <p:cNvCxnSpPr>
                <a:stCxn id="10" idx="2"/>
              </p:cNvCxnSpPr>
              <p:nvPr/>
            </p:nvCxnSpPr>
            <p:spPr bwMode="auto">
              <a:xfrm flipH="1">
                <a:off x="2844800" y="3091543"/>
                <a:ext cx="1" cy="44994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" name="Group 11"/>
            <p:cNvGrpSpPr/>
            <p:nvPr/>
          </p:nvGrpSpPr>
          <p:grpSpPr>
            <a:xfrm>
              <a:off x="2336821" y="3497944"/>
              <a:ext cx="377372" cy="725715"/>
              <a:chOff x="2656115" y="2815771"/>
              <a:chExt cx="377372" cy="725715"/>
            </a:xfrm>
          </p:grpSpPr>
          <p:sp>
            <p:nvSpPr>
              <p:cNvPr id="13" name="Flowchart: Merge 12"/>
              <p:cNvSpPr/>
              <p:nvPr/>
            </p:nvSpPr>
            <p:spPr bwMode="auto">
              <a:xfrm>
                <a:off x="2656115" y="2815771"/>
                <a:ext cx="377372" cy="275772"/>
              </a:xfrm>
              <a:prstGeom prst="flowChartMerg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14" name="Straight Connector 13"/>
              <p:cNvCxnSpPr>
                <a:stCxn id="13" idx="2"/>
              </p:cNvCxnSpPr>
              <p:nvPr/>
            </p:nvCxnSpPr>
            <p:spPr bwMode="auto">
              <a:xfrm flipH="1">
                <a:off x="2844800" y="3091543"/>
                <a:ext cx="1" cy="44994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8" name="Rectangle 17"/>
            <p:cNvSpPr/>
            <p:nvPr/>
          </p:nvSpPr>
          <p:spPr bwMode="auto">
            <a:xfrm>
              <a:off x="1393371" y="4238171"/>
              <a:ext cx="1320800" cy="53702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110343" y="4158342"/>
            <a:ext cx="725714" cy="740230"/>
            <a:chOff x="1393371" y="3483428"/>
            <a:chExt cx="1320822" cy="1291771"/>
          </a:xfrm>
        </p:grpSpPr>
        <p:grpSp>
          <p:nvGrpSpPr>
            <p:cNvPr id="32" name="Group 7"/>
            <p:cNvGrpSpPr/>
            <p:nvPr/>
          </p:nvGrpSpPr>
          <p:grpSpPr>
            <a:xfrm>
              <a:off x="1422400" y="3483428"/>
              <a:ext cx="377372" cy="725715"/>
              <a:chOff x="2656115" y="2815771"/>
              <a:chExt cx="377372" cy="725715"/>
            </a:xfrm>
          </p:grpSpPr>
          <p:sp>
            <p:nvSpPr>
              <p:cNvPr id="40" name="Flowchart: Merge 4"/>
              <p:cNvSpPr/>
              <p:nvPr/>
            </p:nvSpPr>
            <p:spPr bwMode="auto">
              <a:xfrm>
                <a:off x="2656115" y="2815771"/>
                <a:ext cx="377372" cy="275772"/>
              </a:xfrm>
              <a:prstGeom prst="flowChartMerg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 bwMode="auto">
              <a:xfrm flipH="1">
                <a:off x="2844800" y="3091543"/>
                <a:ext cx="1" cy="44994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3" name="Group 8"/>
            <p:cNvGrpSpPr/>
            <p:nvPr/>
          </p:nvGrpSpPr>
          <p:grpSpPr>
            <a:xfrm>
              <a:off x="1879601" y="3490686"/>
              <a:ext cx="377372" cy="725715"/>
              <a:chOff x="2656115" y="2815771"/>
              <a:chExt cx="377372" cy="725715"/>
            </a:xfrm>
          </p:grpSpPr>
          <p:sp>
            <p:nvSpPr>
              <p:cNvPr id="38" name="Flowchart: Merge 37"/>
              <p:cNvSpPr/>
              <p:nvPr/>
            </p:nvSpPr>
            <p:spPr bwMode="auto">
              <a:xfrm>
                <a:off x="2656115" y="2815771"/>
                <a:ext cx="377372" cy="275772"/>
              </a:xfrm>
              <a:prstGeom prst="flowChartMerg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39" name="Straight Connector 38"/>
              <p:cNvCxnSpPr>
                <a:stCxn id="38" idx="2"/>
              </p:cNvCxnSpPr>
              <p:nvPr/>
            </p:nvCxnSpPr>
            <p:spPr bwMode="auto">
              <a:xfrm flipH="1">
                <a:off x="2844800" y="3091543"/>
                <a:ext cx="1" cy="44994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4" name="Group 11"/>
            <p:cNvGrpSpPr/>
            <p:nvPr/>
          </p:nvGrpSpPr>
          <p:grpSpPr>
            <a:xfrm>
              <a:off x="2336821" y="3497944"/>
              <a:ext cx="377372" cy="725715"/>
              <a:chOff x="2656115" y="2815771"/>
              <a:chExt cx="377372" cy="725715"/>
            </a:xfrm>
          </p:grpSpPr>
          <p:sp>
            <p:nvSpPr>
              <p:cNvPr id="36" name="Flowchart: Merge 35"/>
              <p:cNvSpPr/>
              <p:nvPr/>
            </p:nvSpPr>
            <p:spPr bwMode="auto">
              <a:xfrm>
                <a:off x="2656115" y="2815771"/>
                <a:ext cx="377372" cy="275772"/>
              </a:xfrm>
              <a:prstGeom prst="flowChartMerg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37" name="Straight Connector 36"/>
              <p:cNvCxnSpPr>
                <a:stCxn id="36" idx="2"/>
              </p:cNvCxnSpPr>
              <p:nvPr/>
            </p:nvCxnSpPr>
            <p:spPr bwMode="auto">
              <a:xfrm flipH="1">
                <a:off x="2844800" y="3091543"/>
                <a:ext cx="1" cy="44994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5" name="Rectangle 34"/>
            <p:cNvSpPr/>
            <p:nvPr/>
          </p:nvSpPr>
          <p:spPr bwMode="auto">
            <a:xfrm>
              <a:off x="1393371" y="4238171"/>
              <a:ext cx="1320800" cy="53702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cxnSp>
        <p:nvCxnSpPr>
          <p:cNvPr id="44" name="Straight Arrow Connector 43"/>
          <p:cNvCxnSpPr/>
          <p:nvPr/>
        </p:nvCxnSpPr>
        <p:spPr bwMode="auto">
          <a:xfrm flipV="1">
            <a:off x="1799771" y="3207657"/>
            <a:ext cx="769258" cy="6096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3825954" y="1756227"/>
            <a:ext cx="1183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</a:t>
            </a:r>
            <a:r>
              <a:rPr lang="en-US" sz="2000" dirty="0" smtClean="0"/>
              <a:t>apacity</a:t>
            </a:r>
            <a:r>
              <a:rPr lang="en-US" sz="1600" dirty="0" smtClean="0"/>
              <a:t> </a:t>
            </a:r>
          </a:p>
          <a:p>
            <a:r>
              <a:rPr lang="en-US" sz="1600" dirty="0" smtClean="0"/>
              <a:t>(bits/s/Hz)</a:t>
            </a:r>
            <a:endParaRPr lang="en-US" sz="1600" dirty="0"/>
          </a:p>
        </p:txBody>
      </p:sp>
      <p:sp>
        <p:nvSpPr>
          <p:cNvPr id="46" name="TextBox 45"/>
          <p:cNvSpPr txBox="1"/>
          <p:nvPr/>
        </p:nvSpPr>
        <p:spPr>
          <a:xfrm>
            <a:off x="7027073" y="1465942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Foschini  98</a:t>
            </a:r>
          </a:p>
          <a:p>
            <a:pPr algn="r"/>
            <a:r>
              <a:rPr lang="en-US" sz="1800" dirty="0" err="1" smtClean="0"/>
              <a:t>Telatar</a:t>
            </a:r>
            <a:r>
              <a:rPr lang="en-US" sz="1800" dirty="0" smtClean="0"/>
              <a:t> 99</a:t>
            </a:r>
            <a:endParaRPr lang="en-US" sz="1800" dirty="0"/>
          </a:p>
        </p:txBody>
      </p:sp>
      <p:sp>
        <p:nvSpPr>
          <p:cNvPr id="47" name="TextBox 46"/>
          <p:cNvSpPr txBox="1"/>
          <p:nvPr/>
        </p:nvSpPr>
        <p:spPr>
          <a:xfrm>
            <a:off x="6756420" y="3933361"/>
            <a:ext cx="1244251" cy="338554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line-of-sight</a:t>
            </a:r>
            <a:endParaRPr lang="en-US" sz="1600" dirty="0"/>
          </a:p>
        </p:txBody>
      </p:sp>
      <p:sp>
        <p:nvSpPr>
          <p:cNvPr id="48" name="TextBox 47"/>
          <p:cNvSpPr txBox="1"/>
          <p:nvPr/>
        </p:nvSpPr>
        <p:spPr>
          <a:xfrm>
            <a:off x="6304059" y="2852059"/>
            <a:ext cx="973343" cy="338554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fading    </a:t>
            </a:r>
            <a:endParaRPr lang="en-US" sz="1600" dirty="0"/>
          </a:p>
        </p:txBody>
      </p:sp>
      <p:sp>
        <p:nvSpPr>
          <p:cNvPr id="49" name="TextBox 48"/>
          <p:cNvSpPr txBox="1"/>
          <p:nvPr/>
        </p:nvSpPr>
        <p:spPr>
          <a:xfrm>
            <a:off x="941810" y="5791203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773072" y="5312228"/>
            <a:ext cx="373050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n</a:t>
            </a:r>
            <a:r>
              <a:rPr lang="en-US" sz="2000" dirty="0" smtClean="0"/>
              <a:t>umber</a:t>
            </a:r>
            <a:r>
              <a:rPr lang="en-US" dirty="0" smtClean="0"/>
              <a:t> </a:t>
            </a:r>
            <a:r>
              <a:rPr lang="en-US" sz="2000" dirty="0" smtClean="0"/>
              <a:t>of antennas per device</a:t>
            </a:r>
            <a:endParaRPr lang="en-US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 animBg="1"/>
      <p:bldP spid="48" grpId="0" animBg="1"/>
      <p:bldP spid="49" grpId="0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Power versus Dimensions </a:t>
            </a:r>
            <a:endParaRPr lang="en-US" dirty="0" smtClean="0"/>
          </a:p>
        </p:txBody>
      </p:sp>
      <p:pic>
        <p:nvPicPr>
          <p:cNvPr id="133129" name="Picture 9" descr="2_path_mimo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43200" y="1676400"/>
            <a:ext cx="3108325" cy="2798763"/>
          </a:xfrm>
        </p:spPr>
      </p:pic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609599" y="3882582"/>
            <a:ext cx="8258629" cy="3859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en-US" dirty="0"/>
          </a:p>
          <a:p>
            <a:pPr algn="l">
              <a:spcBef>
                <a:spcPct val="20000"/>
              </a:spcBef>
            </a:pPr>
            <a:r>
              <a:rPr lang="en-US" sz="2400" dirty="0" smtClean="0"/>
              <a:t>Line-of-sight allows more </a:t>
            </a:r>
            <a:r>
              <a:rPr lang="en-US" sz="2400" dirty="0" smtClean="0">
                <a:solidFill>
                  <a:schemeClr val="accent2"/>
                </a:solidFill>
              </a:rPr>
              <a:t>power</a:t>
            </a:r>
            <a:r>
              <a:rPr lang="en-US" sz="2400" dirty="0" smtClean="0"/>
              <a:t> transfer via  </a:t>
            </a:r>
            <a:r>
              <a:rPr lang="en-US" sz="2400" dirty="0" err="1" smtClean="0"/>
              <a:t>beamforming</a:t>
            </a:r>
            <a:r>
              <a:rPr lang="en-US" sz="2400" dirty="0" smtClean="0"/>
              <a:t>.</a:t>
            </a:r>
          </a:p>
          <a:p>
            <a:pPr algn="l">
              <a:spcBef>
                <a:spcPct val="20000"/>
              </a:spcBef>
            </a:pPr>
            <a:r>
              <a:rPr lang="en-US" sz="2400" dirty="0" err="1" smtClean="0"/>
              <a:t>Multipaths</a:t>
            </a:r>
            <a:r>
              <a:rPr lang="en-US" dirty="0" smtClean="0"/>
              <a:t> provides more </a:t>
            </a:r>
            <a:r>
              <a:rPr lang="en-US" dirty="0" smtClean="0">
                <a:solidFill>
                  <a:srgbClr val="FF0000"/>
                </a:solidFill>
              </a:rPr>
              <a:t>signal dimensions </a:t>
            </a:r>
            <a:r>
              <a:rPr lang="en-US" dirty="0" smtClean="0"/>
              <a:t>for spatial multiplexing.</a:t>
            </a:r>
          </a:p>
          <a:p>
            <a:pPr algn="l">
              <a:spcBef>
                <a:spcPct val="20000"/>
              </a:spcBef>
            </a:pPr>
            <a:r>
              <a:rPr lang="en-US" sz="2400" dirty="0" smtClean="0"/>
              <a:t>Information theory: more dimensions is better than more power.</a:t>
            </a: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</p:txBody>
      </p:sp>
      <p:pic>
        <p:nvPicPr>
          <p:cNvPr id="133130" name="Picture 10" descr="2_path_mimo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600200"/>
            <a:ext cx="3121025" cy="279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31" name="Picture 11" descr="2_path_mimo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1600200"/>
            <a:ext cx="3121025" cy="279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Theory to Practice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799" y="1219200"/>
            <a:ext cx="7572829" cy="5257800"/>
          </a:xfrm>
        </p:spPr>
        <p:txBody>
          <a:bodyPr/>
          <a:lstStyle/>
          <a:p>
            <a:r>
              <a:rPr lang="en-US" dirty="0" smtClean="0"/>
              <a:t>MIMO theory established in late 90’s and early 00’s.</a:t>
            </a:r>
          </a:p>
          <a:p>
            <a:endParaRPr lang="en-US" dirty="0" smtClean="0"/>
          </a:p>
          <a:p>
            <a:r>
              <a:rPr lang="en-US" dirty="0" smtClean="0"/>
              <a:t>MIMO implemented in past few years in 802.11n and  4G cellular.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75" y="3318986"/>
            <a:ext cx="314325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181013"/>
            <a:ext cx="7772400" cy="1500187"/>
          </a:xfrm>
        </p:spPr>
        <p:txBody>
          <a:bodyPr/>
          <a:lstStyle/>
          <a:p>
            <a:pPr algn="ctr"/>
            <a:r>
              <a:rPr lang="en-US" sz="4000" dirty="0" smtClean="0"/>
              <a:t>Part 2: DNA Sequencing</a:t>
            </a:r>
            <a:endParaRPr lang="en-US" sz="4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DNA sequencing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05685" y="1274841"/>
            <a:ext cx="8382000" cy="12941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Process of obtaining th</a:t>
            </a:r>
            <a:r>
              <a:rPr lang="en-US" dirty="0" smtClean="0"/>
              <a:t>e sequence of nucleotides.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A basic workhorse of modern biology and medicine.</a:t>
            </a:r>
            <a:endParaRPr lang="en-US" dirty="0" smtClean="0"/>
          </a:p>
        </p:txBody>
      </p:sp>
      <p:pic>
        <p:nvPicPr>
          <p:cNvPr id="3076" name="Picture 4" descr="dna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758227"/>
            <a:ext cx="32385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dna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396807"/>
            <a:ext cx="18002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791200" y="3562086"/>
            <a:ext cx="2506663" cy="18034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…ACGTGACTGAGGACCGTG</a:t>
            </a:r>
          </a:p>
          <a:p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CGACTGAGACTGACTGGGT</a:t>
            </a:r>
          </a:p>
          <a:p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CTAGCTAGACTACGTTTTA</a:t>
            </a:r>
          </a:p>
          <a:p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TATATATATACGTCGTCGT</a:t>
            </a:r>
          </a:p>
          <a:p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ACTGATGACTAGATTACAG</a:t>
            </a:r>
          </a:p>
          <a:p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ACTGATTTAGATACCTGAC</a:t>
            </a:r>
          </a:p>
          <a:p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TGATTTTAAAAAAATATT…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Impetus: Human </a:t>
            </a:r>
            <a:r>
              <a:rPr lang="en-US" dirty="0">
                <a:solidFill>
                  <a:schemeClr val="tx1"/>
                </a:solidFill>
              </a:rPr>
              <a:t>Genome Project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2836507" y="3732245"/>
            <a:ext cx="3489649" cy="18661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495800" y="1973420"/>
            <a:ext cx="1524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37088" y="2006074"/>
            <a:ext cx="157126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5"/>
                </a:solidFill>
                <a:latin typeface="+mn-lt"/>
                <a:cs typeface="+mn-cs"/>
              </a:rPr>
              <a:t>1990</a:t>
            </a:r>
            <a:r>
              <a:rPr lang="en-US" sz="2000" dirty="0">
                <a:solidFill>
                  <a:schemeClr val="accent5"/>
                </a:solidFill>
                <a:latin typeface="+mn-lt"/>
                <a:cs typeface="+mn-cs"/>
              </a:rPr>
              <a:t>: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 Start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7088" y="4456533"/>
            <a:ext cx="146706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5"/>
                </a:solidFill>
                <a:latin typeface="+mn-lt"/>
                <a:cs typeface="+mn-cs"/>
              </a:rPr>
              <a:t>2001</a:t>
            </a:r>
            <a:r>
              <a:rPr lang="en-US" sz="1600" dirty="0">
                <a:solidFill>
                  <a:schemeClr val="accent5"/>
                </a:solidFill>
                <a:latin typeface="+mn-lt"/>
                <a:cs typeface="+mn-cs"/>
              </a:rPr>
              <a:t>: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 Draft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7088" y="5010150"/>
            <a:ext cx="203453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5"/>
                </a:solidFill>
                <a:latin typeface="+mn-lt"/>
                <a:cs typeface="+mn-cs"/>
              </a:rPr>
              <a:t>2003</a:t>
            </a:r>
            <a:r>
              <a:rPr lang="en-US" sz="2000" dirty="0">
                <a:solidFill>
                  <a:schemeClr val="accent5"/>
                </a:solidFill>
                <a:latin typeface="+mn-lt"/>
                <a:cs typeface="+mn-cs"/>
              </a:rPr>
              <a:t>: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 Finished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495800" y="4341813"/>
            <a:ext cx="152400" cy="1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95800" y="4646613"/>
            <a:ext cx="152400" cy="1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95800" y="5256213"/>
            <a:ext cx="152400" cy="1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00150" y="4673600"/>
            <a:ext cx="247215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3 billion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basepairs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7" name="Picture 16" descr="coverme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96798" y="2121222"/>
            <a:ext cx="1540717" cy="2074832"/>
          </a:xfrm>
          <a:prstGeom prst="rect">
            <a:avLst/>
          </a:prstGeom>
        </p:spPr>
      </p:pic>
      <p:pic>
        <p:nvPicPr>
          <p:cNvPr id="18" name="Picture 17" descr="nature01403-f6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70" y="2122573"/>
            <a:ext cx="1531880" cy="200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91010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Sequencing Gets </a:t>
            </a:r>
            <a:r>
              <a:rPr lang="en-US" dirty="0" smtClean="0"/>
              <a:t>Cheaper and Faster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031" y="1905000"/>
            <a:ext cx="3931652" cy="4566651"/>
          </a:xfrm>
        </p:spPr>
        <p:txBody>
          <a:bodyPr/>
          <a:lstStyle/>
          <a:p>
            <a:pPr marL="0" indent="0">
              <a:buNone/>
            </a:pPr>
            <a:r>
              <a:rPr lang="en-US" sz="2000" u="sng" dirty="0" smtClean="0"/>
              <a:t>Cost of one human genome</a:t>
            </a:r>
          </a:p>
          <a:p>
            <a:pPr marL="0" indent="0">
              <a:buFont typeface="Arial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   </a:t>
            </a:r>
            <a:r>
              <a:rPr lang="en-US" sz="2000" dirty="0" smtClean="0"/>
              <a:t>HGP:</a:t>
            </a:r>
            <a:r>
              <a:rPr lang="en-US" sz="2000" dirty="0" smtClean="0"/>
              <a:t>	</a:t>
            </a:r>
            <a:r>
              <a:rPr lang="en-US" sz="2000" dirty="0" smtClean="0"/>
              <a:t>$ </a:t>
            </a:r>
            <a:r>
              <a:rPr lang="en-US" sz="2000" dirty="0" smtClean="0"/>
              <a:t>3 billion</a:t>
            </a:r>
            <a:endParaRPr lang="en-US" sz="2000" u="sng" dirty="0" smtClean="0"/>
          </a:p>
          <a:p>
            <a:r>
              <a:rPr lang="en-US" sz="2000" dirty="0" smtClean="0"/>
              <a:t>2004: 	$30,000,000</a:t>
            </a:r>
            <a:endParaRPr lang="en-US" sz="2000" dirty="0"/>
          </a:p>
          <a:p>
            <a:r>
              <a:rPr lang="en-US" sz="2000" dirty="0"/>
              <a:t>2008: </a:t>
            </a:r>
            <a:r>
              <a:rPr lang="en-US" sz="2000" dirty="0" smtClean="0"/>
              <a:t>	$</a:t>
            </a:r>
            <a:r>
              <a:rPr lang="en-US" sz="2000" dirty="0"/>
              <a:t>100,000</a:t>
            </a:r>
          </a:p>
          <a:p>
            <a:r>
              <a:rPr lang="en-US" sz="2000" dirty="0"/>
              <a:t>2010: </a:t>
            </a:r>
            <a:r>
              <a:rPr lang="en-US" sz="2000" dirty="0" smtClean="0"/>
              <a:t>	$10,000</a:t>
            </a:r>
          </a:p>
          <a:p>
            <a:r>
              <a:rPr lang="en-US" sz="2000" b="1" dirty="0" smtClean="0">
                <a:solidFill>
                  <a:schemeClr val="accent2"/>
                </a:solidFill>
              </a:rPr>
              <a:t>2011: 	$4,000 </a:t>
            </a:r>
            <a:endParaRPr lang="en-US" sz="2000" b="1" dirty="0">
              <a:solidFill>
                <a:schemeClr val="accent2"/>
              </a:solidFill>
            </a:endParaRPr>
          </a:p>
          <a:p>
            <a:r>
              <a:rPr lang="en-US" sz="2000" dirty="0" smtClean="0"/>
              <a:t>2012-13:  	$</a:t>
            </a:r>
            <a:r>
              <a:rPr lang="en-US" sz="2000" dirty="0"/>
              <a:t>1,000</a:t>
            </a:r>
          </a:p>
          <a:p>
            <a:r>
              <a:rPr lang="en-US" sz="2000" dirty="0" smtClean="0"/>
              <a:t>???: 		$</a:t>
            </a:r>
            <a:r>
              <a:rPr lang="en-US" sz="2000" dirty="0"/>
              <a:t>3</a:t>
            </a:r>
            <a:r>
              <a:rPr lang="en-US" sz="2000" dirty="0" smtClean="0"/>
              <a:t>00</a:t>
            </a:r>
            <a:endParaRPr lang="en-US" sz="2000" dirty="0"/>
          </a:p>
          <a:p>
            <a:endParaRPr lang="en-US" b="1" dirty="0"/>
          </a:p>
        </p:txBody>
      </p:sp>
      <p:pic>
        <p:nvPicPr>
          <p:cNvPr id="4098" name="Picture 2" descr="http://1.bp.blogspot.com/-4VMM5enIUAo/TWSbF5wcyRI/AAAAAAAAAXU/qBOTCznLLTU/s1600/Sequencing+Cost+per+Geno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8359" y="1614135"/>
            <a:ext cx="4407750" cy="328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2763" y="5631543"/>
            <a:ext cx="77650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/>
              <a:t>Time to sequence one genome:  years/months </a:t>
            </a:r>
            <a:r>
              <a:rPr lang="en-US" dirty="0" smtClean="0">
                <a:sym typeface="Wingdings" pitchFamily="2" charset="2"/>
              </a:rPr>
              <a:t> hours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Massive parallelization.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19841042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many genomes to sequence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6375" y="1117601"/>
            <a:ext cx="2945523" cy="2333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62788" y="3351173"/>
            <a:ext cx="235352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+mn-lt"/>
                <a:cs typeface="+mn-cs"/>
              </a:rPr>
              <a:t>100 million </a:t>
            </a:r>
            <a:r>
              <a:rPr lang="en-US" sz="2000" dirty="0" smtClean="0">
                <a:latin typeface="+mn-lt"/>
                <a:cs typeface="+mn-cs"/>
              </a:rPr>
              <a:t>species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+mn-lt"/>
              </a:rPr>
              <a:t>(e.g. </a:t>
            </a:r>
            <a:r>
              <a:rPr lang="en-US" sz="2000" dirty="0">
                <a:latin typeface="+mn-lt"/>
              </a:rPr>
              <a:t>p</a:t>
            </a:r>
            <a:r>
              <a:rPr lang="en-US" sz="2000" dirty="0" smtClean="0">
                <a:latin typeface="+mn-lt"/>
              </a:rPr>
              <a:t>hylogeny)</a:t>
            </a:r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2224" y="2720796"/>
            <a:ext cx="3310312" cy="198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884445" y="4828152"/>
            <a:ext cx="35448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+mn-lt"/>
              </a:rPr>
              <a:t>7 billion individuals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+mn-lt"/>
              </a:rPr>
              <a:t>(SNP, personal genomics) </a:t>
            </a:r>
            <a:endParaRPr lang="en-US" sz="2000" dirty="0">
              <a:latin typeface="+mn-lt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3949" y="4099162"/>
            <a:ext cx="2130917" cy="159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46369" y="5657671"/>
            <a:ext cx="2901755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/>
              </a:rPr>
              <a:t>10</a:t>
            </a:r>
            <a:r>
              <a:rPr lang="en-US" sz="2000" baseline="30000" dirty="0" smtClean="0">
                <a:latin typeface="Arial"/>
              </a:rPr>
              <a:t>13</a:t>
            </a:r>
            <a:r>
              <a:rPr lang="en-US" sz="2000" dirty="0" smtClean="0">
                <a:latin typeface="+mn-lt"/>
              </a:rPr>
              <a:t> cells in a human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+mn-lt"/>
              </a:rPr>
              <a:t>(e.g. somatic mutations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+mn-lt"/>
              </a:rPr>
              <a:t>s</a:t>
            </a:r>
            <a:r>
              <a:rPr lang="en-US" sz="2000" dirty="0" smtClean="0">
                <a:latin typeface="+mn-lt"/>
              </a:rPr>
              <a:t>uch as HIV, cancer)</a:t>
            </a:r>
          </a:p>
        </p:txBody>
      </p:sp>
    </p:spTree>
    <p:extLst>
      <p:ext uri="{BB962C8B-B14F-4D97-AF65-F5344CB8AC3E}">
        <p14:creationId xmlns:p14="http://schemas.microsoft.com/office/powerpoint/2010/main" xmlns="" val="36010848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Whole Genome Shotgun Sequencing</a:t>
            </a:r>
            <a:endParaRPr lang="en-US" dirty="0"/>
          </a:p>
        </p:txBody>
      </p:sp>
      <p:pic>
        <p:nvPicPr>
          <p:cNvPr id="72" name="Content Placeholder 71" descr="fig_setup.ep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673677"/>
            <a:ext cx="7772400" cy="3171402"/>
          </a:xfrm>
        </p:spPr>
      </p:pic>
      <p:sp>
        <p:nvSpPr>
          <p:cNvPr id="73" name="TextBox 72"/>
          <p:cNvSpPr txBox="1"/>
          <p:nvPr/>
        </p:nvSpPr>
        <p:spPr>
          <a:xfrm>
            <a:off x="120981" y="5387986"/>
            <a:ext cx="888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Reads are </a:t>
            </a:r>
            <a:r>
              <a:rPr lang="en-US" dirty="0" smtClean="0">
                <a:solidFill>
                  <a:srgbClr val="FF0000"/>
                </a:solidFill>
              </a:rPr>
              <a:t>assembled</a:t>
            </a:r>
            <a:r>
              <a:rPr lang="en-US" dirty="0" smtClean="0"/>
              <a:t> to reconstruct the original DNA sequence.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Gigantic Jigsaw Puzzle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064" y="1274989"/>
            <a:ext cx="7682593" cy="521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152400"/>
            <a:ext cx="8759371" cy="762000"/>
          </a:xfrm>
        </p:spPr>
        <p:txBody>
          <a:bodyPr/>
          <a:lstStyle/>
          <a:p>
            <a:r>
              <a:rPr lang="en-US" dirty="0" smtClean="0"/>
              <a:t>Computation versus Information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Many proposed assembly algorithms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But what is the minimum number of reads required for reliable reconstruction?</a:t>
            </a:r>
          </a:p>
          <a:p>
            <a:endParaRPr lang="en-US" dirty="0" smtClean="0"/>
          </a:p>
          <a:p>
            <a:r>
              <a:rPr lang="en-US" dirty="0" smtClean="0"/>
              <a:t>H</a:t>
            </a:r>
            <a:r>
              <a:rPr lang="en-US" dirty="0" smtClean="0"/>
              <a:t>ow much intrinsic </a:t>
            </a:r>
            <a:r>
              <a:rPr lang="en-US" dirty="0" smtClean="0">
                <a:solidFill>
                  <a:srgbClr val="FF0000"/>
                </a:solidFill>
              </a:rPr>
              <a:t>information</a:t>
            </a:r>
            <a:r>
              <a:rPr lang="en-US" dirty="0" smtClean="0"/>
              <a:t> does each read provide about the DNA sequence? </a:t>
            </a:r>
          </a:p>
          <a:p>
            <a:endParaRPr lang="en-US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28762" cy="762000"/>
          </a:xfrm>
        </p:spPr>
        <p:txBody>
          <a:bodyPr/>
          <a:lstStyle/>
          <a:p>
            <a:r>
              <a:rPr lang="en-US" dirty="0" smtClean="0"/>
              <a:t>Communication and Sequencing:</a:t>
            </a:r>
            <a:br>
              <a:rPr lang="en-US" dirty="0" smtClean="0"/>
            </a:br>
            <a:r>
              <a:rPr lang="en-US" dirty="0" smtClean="0"/>
              <a:t> An Analogy</a:t>
            </a:r>
            <a:endParaRPr lang="en-US" dirty="0"/>
          </a:p>
        </p:txBody>
      </p:sp>
      <p:pic>
        <p:nvPicPr>
          <p:cNvPr id="4" name="Content Placeholder 69" descr="DNASeqDiagram.eps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1382472" y="4354400"/>
            <a:ext cx="7772400" cy="1135471"/>
          </a:xfrm>
        </p:spPr>
      </p:pic>
      <p:pic>
        <p:nvPicPr>
          <p:cNvPr id="5" name="Picture 4" descr="ChannelDiagram.eps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921451"/>
            <a:ext cx="9144000" cy="11687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7138" y="1503123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Communication: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3259" y="3845490"/>
            <a:ext cx="18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/>
              <a:t>Sequencing: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26571" y="6027003"/>
            <a:ext cx="82658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/>
              <a:t>Question: what is the </a:t>
            </a:r>
            <a:r>
              <a:rPr lang="en-US" dirty="0" smtClean="0">
                <a:solidFill>
                  <a:srgbClr val="FF0000"/>
                </a:solidFill>
              </a:rPr>
              <a:t>max. sequencing rate </a:t>
            </a:r>
            <a:r>
              <a:rPr lang="en-US" dirty="0" smtClean="0"/>
              <a:t>such </a:t>
            </a:r>
            <a:r>
              <a:rPr lang="en-US" dirty="0" smtClean="0"/>
              <a:t>that reliable reconstruction is </a:t>
            </a:r>
            <a:r>
              <a:rPr lang="en-US" dirty="0" smtClean="0"/>
              <a:t>possible?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8265" y="2191642"/>
            <a:ext cx="1072731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s</a:t>
            </a:r>
            <a:r>
              <a:rPr lang="en-US" sz="1600" dirty="0" smtClean="0"/>
              <a:t>ource</a:t>
            </a:r>
          </a:p>
          <a:p>
            <a:r>
              <a:rPr lang="en-US" sz="1600" dirty="0" smtClean="0"/>
              <a:t>sequence</a:t>
            </a:r>
            <a:endParaRPr lang="en-US" sz="1600" dirty="0"/>
          </a:p>
        </p:txBody>
      </p:sp>
      <p:pic>
        <p:nvPicPr>
          <p:cNvPr id="11" name="Picture 1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405476" y="4307517"/>
            <a:ext cx="1577901" cy="304860"/>
          </a:xfrm>
          <a:prstGeom prst="rect">
            <a:avLst/>
          </a:prstGeom>
          <a:noFill/>
          <a:ln/>
          <a:effectLst/>
        </p:spPr>
      </p:pic>
      <p:pic>
        <p:nvPicPr>
          <p:cNvPr id="12" name="Picture 1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4478037" y="4223409"/>
            <a:ext cx="1805176" cy="304560"/>
          </a:xfrm>
          <a:prstGeom prst="rect">
            <a:avLst/>
          </a:prstGeom>
        </p:spPr>
      </p:pic>
      <p:pic>
        <p:nvPicPr>
          <p:cNvPr id="15" name="Picture 1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441645" y="3175000"/>
            <a:ext cx="6260707" cy="635125"/>
          </a:xfrm>
          <a:prstGeom prst="rect">
            <a:avLst/>
          </a:prstGeom>
          <a:noFill/>
          <a:ln/>
          <a:effectLst/>
        </p:spPr>
      </p:pic>
      <p:pic>
        <p:nvPicPr>
          <p:cNvPr id="19" name="Picture 18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2393800" y="5431969"/>
            <a:ext cx="4326314" cy="639801"/>
          </a:xfrm>
          <a:prstGeom prst="rect">
            <a:avLst/>
          </a:prstGeom>
          <a:noFill/>
          <a:ln/>
          <a:effectLst/>
        </p:spPr>
      </p:pic>
      <p:sp>
        <p:nvSpPr>
          <p:cNvPr id="18" name="TextBox 17"/>
          <p:cNvSpPr txBox="1"/>
          <p:nvPr/>
        </p:nvSpPr>
        <p:spPr>
          <a:xfrm>
            <a:off x="5983933" y="1190175"/>
            <a:ext cx="2963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Motahari</a:t>
            </a:r>
            <a:r>
              <a:rPr lang="en-US" sz="1800" dirty="0" smtClean="0"/>
              <a:t>, </a:t>
            </a:r>
            <a:r>
              <a:rPr lang="en-US" sz="1800" dirty="0" err="1" smtClean="0"/>
              <a:t>Bresler</a:t>
            </a:r>
            <a:r>
              <a:rPr lang="en-US" sz="1800" dirty="0" smtClean="0"/>
              <a:t>  &amp; </a:t>
            </a:r>
            <a:r>
              <a:rPr lang="en-US" sz="1800" dirty="0" err="1" smtClean="0"/>
              <a:t>Tse</a:t>
            </a:r>
            <a:r>
              <a:rPr lang="en-US" sz="1800" dirty="0" smtClean="0"/>
              <a:t> 12</a:t>
            </a:r>
            <a:endParaRPr lang="en-US" sz="1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read channel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Capacity depends on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read length:  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DNA length: G</a:t>
            </a:r>
          </a:p>
          <a:p>
            <a:endParaRPr lang="en-US" dirty="0" smtClean="0"/>
          </a:p>
          <a:p>
            <a:r>
              <a:rPr lang="en-US" dirty="0" smtClean="0"/>
              <a:t>Normalized read length:</a:t>
            </a:r>
          </a:p>
          <a:p>
            <a:endParaRPr lang="en-US" dirty="0" smtClean="0"/>
          </a:p>
          <a:p>
            <a:r>
              <a:rPr lang="en-US" dirty="0" err="1" smtClean="0"/>
              <a:t>Eg</a:t>
            </a:r>
            <a:r>
              <a:rPr lang="en-US" dirty="0" smtClean="0"/>
              <a:t>. L = 100, G = 3 </a:t>
            </a:r>
            <a:r>
              <a:rPr lang="en-US" dirty="0" smtClean="0">
                <a:latin typeface="cmsy10"/>
              </a:rPr>
              <a:t>£</a:t>
            </a:r>
            <a:r>
              <a:rPr lang="en-US" dirty="0" smtClean="0"/>
              <a:t> </a:t>
            </a:r>
            <a:r>
              <a:rPr lang="en-US" dirty="0" smtClean="0">
                <a:latin typeface="Arial"/>
              </a:rPr>
              <a:t>10</a:t>
            </a:r>
            <a:r>
              <a:rPr lang="en-US" baseline="30000" dirty="0" smtClean="0">
                <a:latin typeface="Arial"/>
              </a:rPr>
              <a:t>9</a:t>
            </a:r>
            <a:r>
              <a:rPr lang="en-US" dirty="0" smtClean="0"/>
              <a:t> : </a:t>
            </a:r>
          </a:p>
          <a:p>
            <a:endParaRPr lang="en-US" dirty="0" smtClean="0"/>
          </a:p>
          <a:p>
            <a:pPr lvl="1">
              <a:buNone/>
            </a:pPr>
            <a:r>
              <a:rPr lang="en-US" dirty="0" smtClean="0"/>
              <a:t>		  </a:t>
            </a:r>
            <a:endParaRPr lang="en-US" dirty="0"/>
          </a:p>
        </p:txBody>
      </p:sp>
      <p:grpSp>
        <p:nvGrpSpPr>
          <p:cNvPr id="7" name="Group 13"/>
          <p:cNvGrpSpPr/>
          <p:nvPr/>
        </p:nvGrpSpPr>
        <p:grpSpPr>
          <a:xfrm>
            <a:off x="5065683" y="1287878"/>
            <a:ext cx="1893194" cy="1004552"/>
            <a:chOff x="5065683" y="2253803"/>
            <a:chExt cx="1893194" cy="1004552"/>
          </a:xfrm>
        </p:grpSpPr>
        <p:sp>
          <p:nvSpPr>
            <p:cNvPr id="4" name="Oval 3"/>
            <p:cNvSpPr/>
            <p:nvPr/>
          </p:nvSpPr>
          <p:spPr bwMode="auto">
            <a:xfrm>
              <a:off x="5065683" y="2253803"/>
              <a:ext cx="1893194" cy="100455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75509" y="2317820"/>
              <a:ext cx="126509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 </a:t>
              </a:r>
            </a:p>
            <a:p>
              <a:r>
                <a:rPr lang="en-US" dirty="0" smtClean="0"/>
                <a:t>channel</a:t>
              </a:r>
              <a:endParaRPr lang="en-US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-85394" y="1525487"/>
            <a:ext cx="4514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AGCTTATAGGTCCGCATTACC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4306956" y="1776529"/>
            <a:ext cx="768626" cy="13252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 bwMode="auto">
          <a:xfrm>
            <a:off x="1404730" y="1524737"/>
            <a:ext cx="1258957" cy="51683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43268" y="1511112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AGGTCC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 bwMode="auto">
          <a:xfrm flipV="1">
            <a:off x="6977269" y="1743025"/>
            <a:ext cx="768626" cy="13252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" name="Picture 1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4644546" y="4887892"/>
            <a:ext cx="1245825" cy="659879"/>
          </a:xfrm>
          <a:prstGeom prst="rect">
            <a:avLst/>
          </a:prstGeom>
        </p:spPr>
      </p:pic>
      <p:pic>
        <p:nvPicPr>
          <p:cNvPr id="21" name="Picture 2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115134" y="3458331"/>
            <a:ext cx="1119801" cy="304860"/>
          </a:xfrm>
          <a:prstGeom prst="rect">
            <a:avLst/>
          </a:prstGeom>
          <a:noFill/>
          <a:ln/>
          <a:effectLst/>
        </p:spPr>
      </p:pic>
      <p:pic>
        <p:nvPicPr>
          <p:cNvPr id="23" name="Picture 22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4112575" y="4177407"/>
            <a:ext cx="1146379" cy="305160"/>
          </a:xfrm>
          <a:prstGeom prst="rect">
            <a:avLst/>
          </a:prstGeom>
          <a:noFill/>
          <a:ln/>
          <a:effectLst/>
        </p:spPr>
      </p:pic>
      <p:pic>
        <p:nvPicPr>
          <p:cNvPr id="20" name="Picture 19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4874035" y="5866685"/>
            <a:ext cx="1086709" cy="34093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animBg="1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Sequencing Capacity</a:t>
            </a:r>
            <a:endParaRPr lang="en-US" dirty="0"/>
          </a:p>
        </p:txBody>
      </p:sp>
      <p:pic>
        <p:nvPicPr>
          <p:cNvPr id="4" name="Picture 3" descr="Capacity V2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97271" y="8717923"/>
            <a:ext cx="16366586" cy="168861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89721" y="2436230"/>
            <a:ext cx="45139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</a:rPr>
              <a:t> H</a:t>
            </a:r>
            <a:r>
              <a:rPr lang="en-US" baseline="-25000" dirty="0" smtClean="0">
                <a:latin typeface="Arial"/>
              </a:rPr>
              <a:t>2</a:t>
            </a:r>
            <a:r>
              <a:rPr lang="en-US" dirty="0" smtClean="0"/>
              <a:t>(</a:t>
            </a:r>
            <a:r>
              <a:rPr lang="en-US" b="1" dirty="0" smtClean="0"/>
              <a:t> </a:t>
            </a:r>
            <a:r>
              <a:rPr lang="en-US" dirty="0" smtClean="0"/>
              <a:t>p) is (</a:t>
            </a:r>
            <a:r>
              <a:rPr lang="en-US" dirty="0" err="1" smtClean="0"/>
              <a:t>Renyi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0000"/>
                </a:solidFill>
              </a:rPr>
              <a:t>entropy </a:t>
            </a:r>
            <a:r>
              <a:rPr lang="en-US" dirty="0" smtClean="0">
                <a:solidFill>
                  <a:srgbClr val="FF0000"/>
                </a:solidFill>
              </a:rPr>
              <a:t>rate</a:t>
            </a:r>
          </a:p>
          <a:p>
            <a:pPr algn="l"/>
            <a:r>
              <a:rPr lang="en-US" dirty="0" smtClean="0"/>
              <a:t>   of the DNA sequence .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   The higher the entropy, </a:t>
            </a:r>
          </a:p>
          <a:p>
            <a:pPr algn="l"/>
            <a:r>
              <a:rPr lang="en-US" dirty="0" smtClean="0"/>
              <a:t>   the easier the problem!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 descr="Capacity V3.pd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413" y="1351076"/>
            <a:ext cx="5194150" cy="5293087"/>
          </a:xfrm>
          <a:prstGeom prst="rect">
            <a:avLst/>
          </a:prstGeom>
        </p:spPr>
      </p:pic>
      <p:pic>
        <p:nvPicPr>
          <p:cNvPr id="11" name="Picture 1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568779" y="5231610"/>
            <a:ext cx="711900" cy="253800"/>
          </a:xfrm>
          <a:prstGeom prst="rect">
            <a:avLst/>
          </a:prstGeom>
        </p:spPr>
      </p:pic>
      <p:pic>
        <p:nvPicPr>
          <p:cNvPr id="15" name="Picture 1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3760251" y="3320774"/>
            <a:ext cx="762750" cy="27918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73886" cy="762000"/>
          </a:xfrm>
        </p:spPr>
        <p:txBody>
          <a:bodyPr/>
          <a:lstStyle/>
          <a:p>
            <a:r>
              <a:rPr lang="en-US" dirty="0" smtClean="0"/>
              <a:t>Complexity is in the eyes of the beholder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546" y="2277382"/>
            <a:ext cx="3317677" cy="3325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1996" y="2689906"/>
            <a:ext cx="4209989" cy="256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46118" y="1727206"/>
            <a:ext cx="1863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 entropy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98171" y="1785263"/>
            <a:ext cx="193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entropy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Information theory has made a huge impact on wireless communication.</a:t>
            </a:r>
          </a:p>
          <a:p>
            <a:endParaRPr lang="en-US" dirty="0" smtClean="0"/>
          </a:p>
          <a:p>
            <a:r>
              <a:rPr lang="en-US" dirty="0" smtClean="0"/>
              <a:t>It provides new points of  view.</a:t>
            </a:r>
          </a:p>
          <a:p>
            <a:endParaRPr lang="en-US" dirty="0" smtClean="0"/>
          </a:p>
          <a:p>
            <a:r>
              <a:rPr lang="en-US" dirty="0" smtClean="0"/>
              <a:t>Its success stems from focusing on something fundamental: </a:t>
            </a:r>
            <a:r>
              <a:rPr lang="en-US" dirty="0" smtClean="0">
                <a:solidFill>
                  <a:srgbClr val="FF0000"/>
                </a:solidFill>
              </a:rPr>
              <a:t>information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This philosophy is useful for other important </a:t>
            </a:r>
            <a:r>
              <a:rPr lang="en-US" smtClean="0"/>
              <a:t>engineering problems.</a:t>
            </a:r>
            <a:endParaRPr lang="en-US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407"/>
  <p:tag name="DEFAULTHEIGHT" val="356"/>
  <p:tag name="DEFAULTDISPLAYSOURCE" val="\documentclass{article}\pagestyle{empty}&#10;\begin{document}&#10;&#10;\end{document}&#10;"/>
  <p:tag name="EMBEDFONTS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mbox{ channel capacity $C$ bits/sec}  template TPT1  env TPENV2  fore 0  back 16777215  eqnno 1"/>
  <p:tag name="FILENAME" val="TP_tmp"/>
  <p:tag name="ORIGWIDTH" val="123"/>
  <p:tag name="PICTUREFILESIZE" val="398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mbox{ source entropy rate $H$ bits/source sym}  template TPT1  env TPENV2  fore 0  back 16777215  eqnno 2"/>
  <p:tag name="FILENAME" val="TP_tmp"/>
  <p:tag name="ORIGWIDTH" val="171"/>
  <p:tag name="PICTUREFILESIZE" val="475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&amp; &amp; \mbox{max. rate of reliable communication} \\&#10;&amp; = &amp; \frac{C}{H} \mbox{  source sym / sec.}  template TPT1  env TPENV3  fore 0  back 16777215  eqnno 3"/>
  <p:tag name="FILENAME" val="TP_tmp"/>
  <p:tag name="ORIGWIDTH" val="179"/>
  <p:tag name="PICTUREFILESIZE" val="648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S_1,S_2, \ldots, S_G  template TPT1  env TPENV1  fore 0  back 16777215  eqnno 4"/>
  <p:tag name="FILENAME" val="TP_tmp"/>
  <p:tag name="ORIGWIDTH" val="62"/>
  <p:tag name="PICTUREFILESIZE" val="404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{\bf R_1}, {\bf R_2}, \ldots, {\bf R_N}  template TPT1  env TPENV1  fore 0  back 16777215  eqnno 5"/>
  <p:tag name="FILENAME" val="TP_tmp"/>
  <p:tag name="ORIGWIDTH" val="71"/>
  <p:tag name="PICTUREFILESIZE" val="485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 \mbox{max. communication rate } = \frac{C_{\rm channel}}{H_{\rm source}} \mbox{ source sym / sec.}$$&#10;\end{document}"/>
  <p:tag name="FILENAME" val="TP_tmp"/>
  <p:tag name="FORMAT" val="emf"/>
  <p:tag name="RES" val="1200"/>
  <p:tag name="BLEND" val="0"/>
  <p:tag name="TRANSPARENT" val="0"/>
  <p:tag name="TBUG" val="0"/>
  <p:tag name="ALLOWFS" val="0"/>
  <p:tag name="ORIGWIDTH" val="246"/>
  <p:tag name="PICTUREFILESIZE" val="778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 \mbox{sequencing rate } \frac{G}{N} \mbox{ DNA sym / read }$$&#10;\end{document}"/>
  <p:tag name="FILENAME" val="TP_tmp"/>
  <p:tag name="FORMAT" val="emf"/>
  <p:tag name="RES" val="1200"/>
  <p:tag name="BLEND" val="0"/>
  <p:tag name="TRANSPARENT" val="0"/>
  <p:tag name="TBUG" val="0"/>
  <p:tag name="ALLOWFS" val="0"/>
  <p:tag name="ORIGWIDTH" val="162"/>
  <p:tag name="PICTUREFILESIZE" val="427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\bar{L} : = \frac{L}{\log G}$  template TPT1  env TPENV1  fore 0  back 16777215  eqnno 7"/>
  <p:tag name="FILENAME" val="TP_tmp"/>
  <p:tag name="ORIGWIDTH" val="49"/>
  <p:tag name="PICTUREFILESIZE" val="394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L \uparrow \Rightarrow C \uparrow  template TPT1  env TPENV1  fore 0  back 16777215  eqnno 15"/>
  <p:tag name="FILENAME" val="TP_tmp"/>
  <p:tag name="ORIGWIDTH" val="44"/>
  <p:tag name="PICTUREFILESIZE" val="256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G \uparrow \Rightarrow C \downarrow  template TPT1  env TPENV1  fore 0  back 16777215  eqnno 15"/>
  <p:tag name="FILENAME" val="TP_tmp"/>
  <p:tag name="ORIGWIDTH" val="45"/>
  <p:tag name="PICTUREFILESIZE" val="256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bar{L} = 4.6  template TPT1  env TPENV1  fore 0  back 16777215  eqnno 1"/>
  <p:tag name="FILENAME" val="TP_tmp"/>
  <p:tag name="ORIGWIDTH" val="35"/>
  <p:tag name="PICTUREFILESIZE" val="306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C = 0  template TPT1  env TPENV1  fore 0  back 16777215  eqnno 16"/>
  <p:tag name="FILENAME" val="TP_tmp"/>
  <p:tag name="ORIGWIDTH" val="28"/>
  <p:tag name="PICTUREFILESIZE" val="156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C = \bar{L}  template TPT1  env TPENV1  fore 0  back 16777215  eqnno 17"/>
  <p:tag name="FILENAME" val="TP_tmp"/>
  <p:tag name="ORIGWIDTH" val="30"/>
  <p:tag name="PICTUREFILESIZE" val="2064"/>
</p:tagLst>
</file>

<file path=ppt/theme/theme1.xml><?xml version="1.0" encoding="utf-8"?>
<a:theme xmlns:a="http://schemas.openxmlformats.org/drawingml/2006/main" name="JobTalk3">
  <a:themeElements>
    <a:clrScheme name="">
      <a:dk1>
        <a:srgbClr val="000000"/>
      </a:dk1>
      <a:lt1>
        <a:srgbClr val="FFCC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E2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JobTalk3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JobTalk3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bTalk3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bTalk3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bTalk3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bTalk3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bTalk3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bTalk3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119839</TotalTime>
  <Words>694</Words>
  <Application>Microsoft Office PowerPoint</Application>
  <PresentationFormat>On-screen Show (4:3)</PresentationFormat>
  <Paragraphs>239</Paragraphs>
  <Slides>28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51" baseType="lpstr">
      <vt:lpstr>Arial</vt:lpstr>
      <vt:lpstr>굴림</vt:lpstr>
      <vt:lpstr>cmmi10</vt:lpstr>
      <vt:lpstr>cmmi7</vt:lpstr>
      <vt:lpstr>cmr10</vt:lpstr>
      <vt:lpstr>cmsy7</vt:lpstr>
      <vt:lpstr>cmr7</vt:lpstr>
      <vt:lpstr>cmmi5</vt:lpstr>
      <vt:lpstr>cmsy10</vt:lpstr>
      <vt:lpstr>cmr5</vt:lpstr>
      <vt:lpstr>cmex10</vt:lpstr>
      <vt:lpstr>cmsy5</vt:lpstr>
      <vt:lpstr>cmss10</vt:lpstr>
      <vt:lpstr>cmbx10</vt:lpstr>
      <vt:lpstr>cmbx5</vt:lpstr>
      <vt:lpstr>cmss8</vt:lpstr>
      <vt:lpstr>cmsy10orig</vt:lpstr>
      <vt:lpstr>cmbx7</vt:lpstr>
      <vt:lpstr>Wingdings</vt:lpstr>
      <vt:lpstr>Courier New</vt:lpstr>
      <vt:lpstr>Times New Roman</vt:lpstr>
      <vt:lpstr>Malgun Gothic</vt:lpstr>
      <vt:lpstr>JobTalk3</vt:lpstr>
      <vt:lpstr>  Information Theory: From Wireless Communication  to DNA Sequencing </vt:lpstr>
      <vt:lpstr>Information in an Information Age</vt:lpstr>
      <vt:lpstr>Information Theory</vt:lpstr>
      <vt:lpstr>Two stories</vt:lpstr>
      <vt:lpstr>   Wireless Communication </vt:lpstr>
      <vt:lpstr>How do these advances come about?</vt:lpstr>
      <vt:lpstr> Multipath Fading</vt:lpstr>
      <vt:lpstr>Traditional Approach to  Wireless System Design</vt:lpstr>
      <vt:lpstr> Opportunistic Communication</vt:lpstr>
      <vt:lpstr>Multiuser Opportunistic Communication</vt:lpstr>
      <vt:lpstr>From Theory to Practice</vt:lpstr>
      <vt:lpstr>Lesson Learnt</vt:lpstr>
      <vt:lpstr>MIMO</vt:lpstr>
      <vt:lpstr>Power versus Dimensions </vt:lpstr>
      <vt:lpstr>From Theory to Practice</vt:lpstr>
      <vt:lpstr>Slide 16</vt:lpstr>
      <vt:lpstr>DNA sequencing</vt:lpstr>
      <vt:lpstr>Impetus: Human Genome Project</vt:lpstr>
      <vt:lpstr>Sequencing Gets Cheaper and Faster</vt:lpstr>
      <vt:lpstr>But many genomes to sequence</vt:lpstr>
      <vt:lpstr>Whole Genome Shotgun Sequencing</vt:lpstr>
      <vt:lpstr>A Gigantic Jigsaw Puzzle</vt:lpstr>
      <vt:lpstr>Computation versus Information View</vt:lpstr>
      <vt:lpstr>Communication and Sequencing:  An Analogy</vt:lpstr>
      <vt:lpstr>The read channel</vt:lpstr>
      <vt:lpstr>Result: Sequencing Capacity</vt:lpstr>
      <vt:lpstr>Complexity is in the eyes of the beholder </vt:lpstr>
      <vt:lpstr>Conclusion </vt:lpstr>
    </vt:vector>
  </TitlesOfParts>
  <Company>Caltech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Massimo Franceschetti</dc:creator>
  <cp:lastModifiedBy>dtse</cp:lastModifiedBy>
  <cp:revision>513</cp:revision>
  <dcterms:created xsi:type="dcterms:W3CDTF">2002-06-19T17:04:49Z</dcterms:created>
  <dcterms:modified xsi:type="dcterms:W3CDTF">2012-02-09T21:11:29Z</dcterms:modified>
</cp:coreProperties>
</file>