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6.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9" r:id="rId1"/>
  </p:sldMasterIdLst>
  <p:notesMasterIdLst>
    <p:notesMasterId r:id="rId50"/>
  </p:notesMasterIdLst>
  <p:sldIdLst>
    <p:sldId id="688" r:id="rId2"/>
    <p:sldId id="567" r:id="rId3"/>
    <p:sldId id="737" r:id="rId4"/>
    <p:sldId id="778" r:id="rId5"/>
    <p:sldId id="738" r:id="rId6"/>
    <p:sldId id="772" r:id="rId7"/>
    <p:sldId id="773" r:id="rId8"/>
    <p:sldId id="774" r:id="rId9"/>
    <p:sldId id="775" r:id="rId10"/>
    <p:sldId id="776" r:id="rId11"/>
    <p:sldId id="777" r:id="rId12"/>
    <p:sldId id="739" r:id="rId13"/>
    <p:sldId id="741" r:id="rId14"/>
    <p:sldId id="742" r:id="rId15"/>
    <p:sldId id="743" r:id="rId16"/>
    <p:sldId id="744" r:id="rId17"/>
    <p:sldId id="792" r:id="rId18"/>
    <p:sldId id="578" r:id="rId19"/>
    <p:sldId id="745" r:id="rId20"/>
    <p:sldId id="733" r:id="rId21"/>
    <p:sldId id="734" r:id="rId22"/>
    <p:sldId id="795" r:id="rId23"/>
    <p:sldId id="697" r:id="rId24"/>
    <p:sldId id="779" r:id="rId25"/>
    <p:sldId id="780" r:id="rId26"/>
    <p:sldId id="781" r:id="rId27"/>
    <p:sldId id="782" r:id="rId28"/>
    <p:sldId id="783" r:id="rId29"/>
    <p:sldId id="784" r:id="rId30"/>
    <p:sldId id="785" r:id="rId31"/>
    <p:sldId id="752" r:id="rId32"/>
    <p:sldId id="793" r:id="rId33"/>
    <p:sldId id="748" r:id="rId34"/>
    <p:sldId id="763" r:id="rId35"/>
    <p:sldId id="764" r:id="rId36"/>
    <p:sldId id="794" r:id="rId37"/>
    <p:sldId id="766" r:id="rId38"/>
    <p:sldId id="786" r:id="rId39"/>
    <p:sldId id="787" r:id="rId40"/>
    <p:sldId id="791" r:id="rId41"/>
    <p:sldId id="757" r:id="rId42"/>
    <p:sldId id="788" r:id="rId43"/>
    <p:sldId id="768" r:id="rId44"/>
    <p:sldId id="770" r:id="rId45"/>
    <p:sldId id="759" r:id="rId46"/>
    <p:sldId id="760" r:id="rId47"/>
    <p:sldId id="796" r:id="rId48"/>
    <p:sldId id="797" r:id="rId49"/>
  </p:sldIdLst>
  <p:sldSz cx="9144000" cy="6858000" type="screen4x3"/>
  <p:notesSz cx="6858000" cy="9144000"/>
  <p:custDataLst>
    <p:tags r:id="rId52"/>
  </p:custDataLst>
  <p:defaultTextStyle>
    <a:defPPr>
      <a:defRPr lang="en-US"/>
    </a:defPPr>
    <a:lvl1pPr algn="l" rtl="0" fontAlgn="base">
      <a:spcBef>
        <a:spcPct val="0"/>
      </a:spcBef>
      <a:spcAft>
        <a:spcPct val="0"/>
      </a:spcAft>
      <a:defRPr sz="2400" kern="1200">
        <a:solidFill>
          <a:schemeClr val="tx1"/>
        </a:solidFill>
        <a:latin typeface="Arial" charset="0"/>
        <a:ea typeface="+mn-ea"/>
        <a:cs typeface="Arial" charset="0"/>
      </a:defRPr>
    </a:lvl1pPr>
    <a:lvl2pPr marL="457200" algn="l" rtl="0" fontAlgn="base">
      <a:spcBef>
        <a:spcPct val="0"/>
      </a:spcBef>
      <a:spcAft>
        <a:spcPct val="0"/>
      </a:spcAft>
      <a:defRPr sz="2400" kern="1200">
        <a:solidFill>
          <a:schemeClr val="tx1"/>
        </a:solidFill>
        <a:latin typeface="Arial" charset="0"/>
        <a:ea typeface="+mn-ea"/>
        <a:cs typeface="Arial" charset="0"/>
      </a:defRPr>
    </a:lvl2pPr>
    <a:lvl3pPr marL="914400" algn="l" rtl="0" fontAlgn="base">
      <a:spcBef>
        <a:spcPct val="0"/>
      </a:spcBef>
      <a:spcAft>
        <a:spcPct val="0"/>
      </a:spcAft>
      <a:defRPr sz="2400" kern="1200">
        <a:solidFill>
          <a:schemeClr val="tx1"/>
        </a:solidFill>
        <a:latin typeface="Arial" charset="0"/>
        <a:ea typeface="+mn-ea"/>
        <a:cs typeface="Arial" charset="0"/>
      </a:defRPr>
    </a:lvl3pPr>
    <a:lvl4pPr marL="1371600" algn="l" rtl="0" fontAlgn="base">
      <a:spcBef>
        <a:spcPct val="0"/>
      </a:spcBef>
      <a:spcAft>
        <a:spcPct val="0"/>
      </a:spcAft>
      <a:defRPr sz="2400" kern="1200">
        <a:solidFill>
          <a:schemeClr val="tx1"/>
        </a:solidFill>
        <a:latin typeface="Arial" charset="0"/>
        <a:ea typeface="+mn-ea"/>
        <a:cs typeface="Arial" charset="0"/>
      </a:defRPr>
    </a:lvl4pPr>
    <a:lvl5pPr marL="1828800" algn="l" rtl="0" fontAlgn="base">
      <a:spcBef>
        <a:spcPct val="0"/>
      </a:spcBef>
      <a:spcAft>
        <a:spcPct val="0"/>
      </a:spcAft>
      <a:defRPr sz="2400" kern="1200">
        <a:solidFill>
          <a:schemeClr val="tx1"/>
        </a:solidFill>
        <a:latin typeface="Arial" charset="0"/>
        <a:ea typeface="+mn-ea"/>
        <a:cs typeface="Arial" charset="0"/>
      </a:defRPr>
    </a:lvl5pPr>
    <a:lvl6pPr marL="2286000" algn="l" defTabSz="914400" rtl="0" eaLnBrk="1" latinLnBrk="0" hangingPunct="1">
      <a:defRPr sz="2400" kern="1200">
        <a:solidFill>
          <a:schemeClr val="tx1"/>
        </a:solidFill>
        <a:latin typeface="Arial" charset="0"/>
        <a:ea typeface="+mn-ea"/>
        <a:cs typeface="Arial" charset="0"/>
      </a:defRPr>
    </a:lvl6pPr>
    <a:lvl7pPr marL="2743200" algn="l" defTabSz="914400" rtl="0" eaLnBrk="1" latinLnBrk="0" hangingPunct="1">
      <a:defRPr sz="2400" kern="1200">
        <a:solidFill>
          <a:schemeClr val="tx1"/>
        </a:solidFill>
        <a:latin typeface="Arial" charset="0"/>
        <a:ea typeface="+mn-ea"/>
        <a:cs typeface="Arial" charset="0"/>
      </a:defRPr>
    </a:lvl7pPr>
    <a:lvl8pPr marL="3200400" algn="l" defTabSz="914400" rtl="0" eaLnBrk="1" latinLnBrk="0" hangingPunct="1">
      <a:defRPr sz="2400" kern="1200">
        <a:solidFill>
          <a:schemeClr val="tx1"/>
        </a:solidFill>
        <a:latin typeface="Arial" charset="0"/>
        <a:ea typeface="+mn-ea"/>
        <a:cs typeface="Arial" charset="0"/>
      </a:defRPr>
    </a:lvl8pPr>
    <a:lvl9pPr marL="3657600" algn="l" defTabSz="914400" rtl="0" eaLnBrk="1" latinLnBrk="0" hangingPunct="1">
      <a:defRPr sz="24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0D86B"/>
    <a:srgbClr val="8E91E0"/>
    <a:srgbClr val="670AFF"/>
    <a:srgbClr val="4ACC2A"/>
    <a:srgbClr val="FFFFFF"/>
    <a:srgbClr val="003366"/>
    <a:srgbClr val="00CC99"/>
    <a:srgbClr val="446DCB"/>
    <a:srgbClr val="FFCCFF"/>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236" autoAdjust="0"/>
    <p:restoredTop sz="99408" autoAdjust="0"/>
  </p:normalViewPr>
  <p:slideViewPr>
    <p:cSldViewPr snapToGrid="0">
      <p:cViewPr>
        <p:scale>
          <a:sx n="100" d="100"/>
          <a:sy n="100" d="100"/>
        </p:scale>
        <p:origin x="-80" y="-80"/>
      </p:cViewPr>
      <p:guideLst>
        <p:guide orient="horz" pos="2160"/>
        <p:guide pos="2880"/>
      </p:guideLst>
    </p:cSldViewPr>
  </p:slideViewPr>
  <p:outlineViewPr>
    <p:cViewPr>
      <p:scale>
        <a:sx n="33" d="100"/>
        <a:sy n="33" d="100"/>
      </p:scale>
      <p:origin x="144" y="1812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0" d="100"/>
          <a:sy n="80" d="100"/>
        </p:scale>
        <p:origin x="-98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notesMaster" Target="notesMasters/notesMaster1.xml"/><Relationship Id="rId51" Type="http://schemas.openxmlformats.org/officeDocument/2006/relationships/printerSettings" Target="printerSettings/printerSettings1.bin"/><Relationship Id="rId52" Type="http://schemas.openxmlformats.org/officeDocument/2006/relationships/tags" Target="tags/tag1.xml"/><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ksreeram:Desktop:Results_Error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ksreeram:Desktop:Results_Error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0780734097472308"/>
          <c:y val="0.0630134119799881"/>
          <c:w val="0.61182165784615"/>
          <c:h val="0.786142329268059"/>
        </c:manualLayout>
      </c:layout>
      <c:barChart>
        <c:barDir val="col"/>
        <c:grouping val="clustered"/>
        <c:varyColors val="0"/>
        <c:ser>
          <c:idx val="0"/>
          <c:order val="0"/>
          <c:tx>
            <c:strRef>
              <c:f>Sheet2!$S$15</c:f>
              <c:strCache>
                <c:ptCount val="1"/>
                <c:pt idx="0">
                  <c:v>Trinity</c:v>
                </c:pt>
              </c:strCache>
            </c:strRef>
          </c:tx>
          <c:spPr>
            <a:solidFill>
              <a:srgbClr val="FF0000"/>
            </a:solidFill>
          </c:spPr>
          <c:invertIfNegative val="0"/>
          <c:cat>
            <c:strRef>
              <c:f>Sheet2!$R$16:$R$20</c:f>
              <c:strCache>
                <c:ptCount val="5"/>
                <c:pt idx="0">
                  <c:v>1 to 10</c:v>
                </c:pt>
                <c:pt idx="1">
                  <c:v>10 to 25</c:v>
                </c:pt>
                <c:pt idx="2">
                  <c:v>25 to 50</c:v>
                </c:pt>
                <c:pt idx="3">
                  <c:v>50 to 100</c:v>
                </c:pt>
                <c:pt idx="4">
                  <c:v>100+</c:v>
                </c:pt>
              </c:strCache>
            </c:strRef>
          </c:cat>
          <c:val>
            <c:numRef>
              <c:f>Sheet2!$S$16:$S$20</c:f>
              <c:numCache>
                <c:formatCode>General</c:formatCode>
                <c:ptCount val="5"/>
                <c:pt idx="0">
                  <c:v>0.209302325581395</c:v>
                </c:pt>
                <c:pt idx="1">
                  <c:v>0.552763819095477</c:v>
                </c:pt>
                <c:pt idx="2">
                  <c:v>0.704697986577182</c:v>
                </c:pt>
                <c:pt idx="3">
                  <c:v>0.686274509803921</c:v>
                </c:pt>
                <c:pt idx="4">
                  <c:v>0.791907514450867</c:v>
                </c:pt>
              </c:numCache>
            </c:numRef>
          </c:val>
        </c:ser>
        <c:ser>
          <c:idx val="1"/>
          <c:order val="1"/>
          <c:tx>
            <c:strRef>
              <c:f>Sheet2!$T$15</c:f>
              <c:strCache>
                <c:ptCount val="1"/>
                <c:pt idx="0">
                  <c:v>ShannonRNA</c:v>
                </c:pt>
              </c:strCache>
            </c:strRef>
          </c:tx>
          <c:spPr>
            <a:solidFill>
              <a:srgbClr val="3366FF"/>
            </a:solidFill>
          </c:spPr>
          <c:invertIfNegative val="0"/>
          <c:cat>
            <c:strRef>
              <c:f>Sheet2!$R$16:$R$20</c:f>
              <c:strCache>
                <c:ptCount val="5"/>
                <c:pt idx="0">
                  <c:v>1 to 10</c:v>
                </c:pt>
                <c:pt idx="1">
                  <c:v>10 to 25</c:v>
                </c:pt>
                <c:pt idx="2">
                  <c:v>25 to 50</c:v>
                </c:pt>
                <c:pt idx="3">
                  <c:v>50 to 100</c:v>
                </c:pt>
                <c:pt idx="4">
                  <c:v>100+</c:v>
                </c:pt>
              </c:strCache>
            </c:strRef>
          </c:cat>
          <c:val>
            <c:numRef>
              <c:f>Sheet2!$T$16:$T$20</c:f>
              <c:numCache>
                <c:formatCode>General</c:formatCode>
                <c:ptCount val="5"/>
                <c:pt idx="0">
                  <c:v>0.302325581</c:v>
                </c:pt>
                <c:pt idx="1">
                  <c:v>0.834170854</c:v>
                </c:pt>
                <c:pt idx="2">
                  <c:v>0.932885906</c:v>
                </c:pt>
                <c:pt idx="3">
                  <c:v>0.941176471</c:v>
                </c:pt>
                <c:pt idx="4">
                  <c:v>0.976878612716763</c:v>
                </c:pt>
              </c:numCache>
            </c:numRef>
          </c:val>
        </c:ser>
        <c:dLbls>
          <c:showLegendKey val="0"/>
          <c:showVal val="0"/>
          <c:showCatName val="0"/>
          <c:showSerName val="0"/>
          <c:showPercent val="0"/>
          <c:showBubbleSize val="0"/>
        </c:dLbls>
        <c:gapWidth val="150"/>
        <c:axId val="2095099432"/>
        <c:axId val="-2138231288"/>
      </c:barChart>
      <c:catAx>
        <c:axId val="2095099432"/>
        <c:scaling>
          <c:orientation val="minMax"/>
        </c:scaling>
        <c:delete val="0"/>
        <c:axPos val="b"/>
        <c:majorTickMark val="out"/>
        <c:minorTickMark val="none"/>
        <c:tickLblPos val="nextTo"/>
        <c:txPr>
          <a:bodyPr/>
          <a:lstStyle/>
          <a:p>
            <a:pPr>
              <a:defRPr sz="1400"/>
            </a:pPr>
            <a:endParaRPr lang="en-US"/>
          </a:p>
        </c:txPr>
        <c:crossAx val="-2138231288"/>
        <c:crosses val="autoZero"/>
        <c:auto val="1"/>
        <c:lblAlgn val="ctr"/>
        <c:lblOffset val="100"/>
        <c:noMultiLvlLbl val="0"/>
      </c:catAx>
      <c:valAx>
        <c:axId val="-2138231288"/>
        <c:scaling>
          <c:orientation val="minMax"/>
          <c:max val="1.0"/>
        </c:scaling>
        <c:delete val="0"/>
        <c:axPos val="l"/>
        <c:majorGridlines/>
        <c:numFmt formatCode="General" sourceLinked="1"/>
        <c:majorTickMark val="out"/>
        <c:minorTickMark val="none"/>
        <c:tickLblPos val="nextTo"/>
        <c:txPr>
          <a:bodyPr/>
          <a:lstStyle/>
          <a:p>
            <a:pPr>
              <a:defRPr sz="1400"/>
            </a:pPr>
            <a:endParaRPr lang="en-US"/>
          </a:p>
        </c:txPr>
        <c:crossAx val="2095099432"/>
        <c:crosses val="autoZero"/>
        <c:crossBetween val="between"/>
      </c:valAx>
    </c:plotArea>
    <c:legend>
      <c:legendPos val="r"/>
      <c:layout/>
      <c:overlay val="0"/>
      <c:txPr>
        <a:bodyPr/>
        <a:lstStyle/>
        <a:p>
          <a:pPr>
            <a:defRPr sz="14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26653485616301"/>
          <c:y val="0.0624579388100197"/>
          <c:w val="0.73346514383699"/>
          <c:h val="0.580334476971765"/>
        </c:manualLayout>
      </c:layout>
      <c:barChart>
        <c:barDir val="col"/>
        <c:grouping val="clustered"/>
        <c:varyColors val="0"/>
        <c:ser>
          <c:idx val="0"/>
          <c:order val="0"/>
          <c:spPr>
            <a:solidFill>
              <a:srgbClr val="FF0000"/>
            </a:solidFill>
          </c:spPr>
          <c:invertIfNegative val="0"/>
          <c:dPt>
            <c:idx val="0"/>
            <c:invertIfNegative val="0"/>
            <c:bubble3D val="0"/>
          </c:dPt>
          <c:dPt>
            <c:idx val="1"/>
            <c:invertIfNegative val="0"/>
            <c:bubble3D val="0"/>
            <c:spPr>
              <a:solidFill>
                <a:srgbClr val="3366FF"/>
              </a:solidFill>
            </c:spPr>
          </c:dPt>
          <c:cat>
            <c:strRef>
              <c:f>Sheet2!$S$23:$T$23</c:f>
              <c:strCache>
                <c:ptCount val="2"/>
                <c:pt idx="0">
                  <c:v>Trinity</c:v>
                </c:pt>
                <c:pt idx="1">
                  <c:v>ShannonRNA</c:v>
                </c:pt>
              </c:strCache>
            </c:strRef>
          </c:cat>
          <c:val>
            <c:numRef>
              <c:f>Sheet2!$S$24:$T$24</c:f>
              <c:numCache>
                <c:formatCode>General</c:formatCode>
                <c:ptCount val="2"/>
                <c:pt idx="0">
                  <c:v>0.26278563656148</c:v>
                </c:pt>
                <c:pt idx="1">
                  <c:v>0.186067019400353</c:v>
                </c:pt>
              </c:numCache>
            </c:numRef>
          </c:val>
        </c:ser>
        <c:dLbls>
          <c:showLegendKey val="0"/>
          <c:showVal val="0"/>
          <c:showCatName val="0"/>
          <c:showSerName val="0"/>
          <c:showPercent val="0"/>
          <c:showBubbleSize val="0"/>
        </c:dLbls>
        <c:gapWidth val="150"/>
        <c:axId val="-2138410488"/>
        <c:axId val="-2138407480"/>
      </c:barChart>
      <c:catAx>
        <c:axId val="-2138410488"/>
        <c:scaling>
          <c:orientation val="minMax"/>
        </c:scaling>
        <c:delete val="0"/>
        <c:axPos val="b"/>
        <c:majorTickMark val="out"/>
        <c:minorTickMark val="none"/>
        <c:tickLblPos val="nextTo"/>
        <c:txPr>
          <a:bodyPr/>
          <a:lstStyle/>
          <a:p>
            <a:pPr>
              <a:defRPr sz="1800"/>
            </a:pPr>
            <a:endParaRPr lang="en-US"/>
          </a:p>
        </c:txPr>
        <c:crossAx val="-2138407480"/>
        <c:crosses val="autoZero"/>
        <c:auto val="1"/>
        <c:lblAlgn val="ctr"/>
        <c:lblOffset val="100"/>
        <c:noMultiLvlLbl val="0"/>
      </c:catAx>
      <c:valAx>
        <c:axId val="-2138407480"/>
        <c:scaling>
          <c:orientation val="minMax"/>
          <c:max val="1.0"/>
        </c:scaling>
        <c:delete val="0"/>
        <c:axPos val="l"/>
        <c:majorGridlines/>
        <c:numFmt formatCode="General" sourceLinked="1"/>
        <c:majorTickMark val="out"/>
        <c:minorTickMark val="none"/>
        <c:tickLblPos val="nextTo"/>
        <c:txPr>
          <a:bodyPr/>
          <a:lstStyle/>
          <a:p>
            <a:pPr>
              <a:defRPr sz="1400"/>
            </a:pPr>
            <a:endParaRPr lang="en-US"/>
          </a:p>
        </c:txPr>
        <c:crossAx val="-2138410488"/>
        <c:crosses val="autoZero"/>
        <c:crossBetween val="between"/>
      </c:valAx>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30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Times New Roman" pitchFamily="18" charset="0"/>
                <a:ea typeface="굴림" pitchFamily="34" charset="-127"/>
                <a:cs typeface="+mn-cs"/>
              </a:defRPr>
            </a:lvl1pPr>
          </a:lstStyle>
          <a:p>
            <a:pPr>
              <a:defRPr/>
            </a:pPr>
            <a:endParaRPr lang="en-US" altLang="ko-KR"/>
          </a:p>
        </p:txBody>
      </p:sp>
      <p:sp>
        <p:nvSpPr>
          <p:cNvPr id="34304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ea typeface="굴림" pitchFamily="34" charset="-127"/>
                <a:cs typeface="+mn-cs"/>
              </a:defRPr>
            </a:lvl1pPr>
          </a:lstStyle>
          <a:p>
            <a:pPr>
              <a:defRPr/>
            </a:pPr>
            <a:endParaRPr lang="en-US" altLang="ko-KR"/>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4304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ko-KR" noProof="0" smtClean="0"/>
              <a:t>Click to edit Master text styles</a:t>
            </a:r>
          </a:p>
          <a:p>
            <a:pPr lvl="1"/>
            <a:r>
              <a:rPr lang="en-US" altLang="ko-KR" noProof="0" smtClean="0"/>
              <a:t>Second level</a:t>
            </a:r>
          </a:p>
          <a:p>
            <a:pPr lvl="2"/>
            <a:r>
              <a:rPr lang="en-US" altLang="ko-KR" noProof="0" smtClean="0"/>
              <a:t>Third level</a:t>
            </a:r>
          </a:p>
          <a:p>
            <a:pPr lvl="3"/>
            <a:r>
              <a:rPr lang="en-US" altLang="ko-KR" noProof="0" smtClean="0"/>
              <a:t>Fourth level</a:t>
            </a:r>
          </a:p>
          <a:p>
            <a:pPr lvl="4"/>
            <a:r>
              <a:rPr lang="en-US" altLang="ko-KR" noProof="0" smtClean="0"/>
              <a:t>Fifth level</a:t>
            </a:r>
          </a:p>
        </p:txBody>
      </p:sp>
      <p:sp>
        <p:nvSpPr>
          <p:cNvPr id="34304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Times New Roman" pitchFamily="18" charset="0"/>
                <a:ea typeface="굴림" pitchFamily="34" charset="-127"/>
                <a:cs typeface="+mn-cs"/>
              </a:defRPr>
            </a:lvl1pPr>
          </a:lstStyle>
          <a:p>
            <a:pPr>
              <a:defRPr/>
            </a:pPr>
            <a:endParaRPr lang="en-US" altLang="ko-KR"/>
          </a:p>
        </p:txBody>
      </p:sp>
      <p:sp>
        <p:nvSpPr>
          <p:cNvPr id="34304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ea typeface="굴림" pitchFamily="34" charset="-127"/>
                <a:cs typeface="+mn-cs"/>
              </a:defRPr>
            </a:lvl1pPr>
          </a:lstStyle>
          <a:p>
            <a:pPr>
              <a:defRPr/>
            </a:pPr>
            <a:fld id="{8CA2FE02-E9F4-4BD1-BB97-59769B5CDD6D}" type="slidenum">
              <a:rPr lang="ko-KR" altLang="en-US"/>
              <a:pPr>
                <a:defRPr/>
              </a:pPr>
              <a:t>‹#›</a:t>
            </a:fld>
            <a:endParaRPr lang="en-US" altLang="ko-KR"/>
          </a:p>
        </p:txBody>
      </p:sp>
    </p:spTree>
    <p:extLst>
      <p:ext uri="{BB962C8B-B14F-4D97-AF65-F5344CB8AC3E}">
        <p14:creationId xmlns:p14="http://schemas.microsoft.com/office/powerpoint/2010/main" val="117168869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p:spPr>
        <p:txBody>
          <a:bodyPr/>
          <a:lstStyle/>
          <a:p>
            <a:fld id="{A7B1C254-64BD-4A8C-A66E-98C8FC24AB3E}" type="slidenum">
              <a:rPr lang="ko-KR" altLang="en-US" smtClean="0">
                <a:cs typeface="Arial" charset="0"/>
              </a:rPr>
              <a:pPr/>
              <a:t>1</a:t>
            </a:fld>
            <a:endParaRPr lang="en-US" altLang="ko-KR" smtClean="0">
              <a:cs typeface="Arial" charset="0"/>
            </a:endParaRPr>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p:spPr>
        <p:txBody>
          <a:bodyPr/>
          <a:lstStyle/>
          <a:p>
            <a:pPr eaLnBrk="1" hangingPunct="1"/>
            <a:endParaRPr lang="ko-KR" altLang="en-US" smtClean="0">
              <a:ea typeface="굴림" pitchFamily="34" charset="-127"/>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p:spPr>
        <p:txBody>
          <a:bodyPr/>
          <a:lstStyle/>
          <a:p>
            <a:fld id="{A30E7FDD-8244-4033-866A-37BBDEC494C9}" type="slidenum">
              <a:rPr lang="en-US" smtClean="0">
                <a:cs typeface="Arial" charset="0"/>
              </a:rPr>
              <a:pPr/>
              <a:t>2</a:t>
            </a:fld>
            <a:endParaRPr lang="en-US" smtClean="0">
              <a:cs typeface="Arial" charset="0"/>
            </a:endParaRPr>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Faster than </a:t>
            </a:r>
            <a:r>
              <a:rPr lang="en-US" dirty="0" err="1" smtClean="0"/>
              <a:t>Moore;s</a:t>
            </a:r>
            <a:r>
              <a:rPr lang="en-US" baseline="0" dirty="0" smtClean="0"/>
              <a:t> Law</a:t>
            </a:r>
          </a:p>
          <a:p>
            <a:r>
              <a:rPr lang="en-US" baseline="0" dirty="0" smtClean="0"/>
              <a:t>Implication to the IT community</a:t>
            </a:r>
            <a:endParaRPr lang="en-US" dirty="0"/>
          </a:p>
        </p:txBody>
      </p:sp>
      <p:sp>
        <p:nvSpPr>
          <p:cNvPr id="4" name="Slide Number Placeholder 3"/>
          <p:cNvSpPr>
            <a:spLocks noGrp="1"/>
          </p:cNvSpPr>
          <p:nvPr>
            <p:ph type="sldNum" sz="quarter" idx="10"/>
          </p:nvPr>
        </p:nvSpPr>
        <p:spPr/>
        <p:txBody>
          <a:bodyPr/>
          <a:lstStyle/>
          <a:p>
            <a:pPr>
              <a:defRPr/>
            </a:pPr>
            <a:fld id="{8CA2FE02-E9F4-4BD1-BB97-59769B5CDD6D}" type="slidenum">
              <a:rPr lang="ko-KR" altLang="en-US" smtClean="0"/>
              <a:pPr>
                <a:defRPr/>
              </a:pPr>
              <a:t>3</a:t>
            </a:fld>
            <a:endParaRPr lang="en-US" altLang="ko-KR"/>
          </a:p>
        </p:txBody>
      </p:sp>
    </p:spTree>
    <p:extLst>
      <p:ext uri="{BB962C8B-B14F-4D97-AF65-F5344CB8AC3E}">
        <p14:creationId xmlns:p14="http://schemas.microsoft.com/office/powerpoint/2010/main" val="25676059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HTS as </a:t>
            </a:r>
            <a:r>
              <a:rPr lang="en-US" baseline="0" dirty="0" smtClean="0"/>
              <a:t> the 21</a:t>
            </a:r>
            <a:r>
              <a:rPr lang="en-US" baseline="30000" dirty="0" smtClean="0"/>
              <a:t>st</a:t>
            </a:r>
            <a:r>
              <a:rPr lang="en-US" baseline="0" dirty="0" smtClean="0"/>
              <a:t> century microscope</a:t>
            </a:r>
          </a:p>
          <a:p>
            <a:r>
              <a:rPr lang="en-US" baseline="0" dirty="0" err="1" smtClean="0"/>
              <a:t>Pachter</a:t>
            </a:r>
            <a:r>
              <a:rPr lang="en-US" baseline="0" dirty="0" smtClean="0"/>
              <a:t> diagram</a:t>
            </a:r>
            <a:endParaRPr lang="en-US" dirty="0"/>
          </a:p>
        </p:txBody>
      </p:sp>
      <p:sp>
        <p:nvSpPr>
          <p:cNvPr id="4" name="Slide Number Placeholder 3"/>
          <p:cNvSpPr>
            <a:spLocks noGrp="1"/>
          </p:cNvSpPr>
          <p:nvPr>
            <p:ph type="sldNum" sz="quarter" idx="10"/>
          </p:nvPr>
        </p:nvSpPr>
        <p:spPr/>
        <p:txBody>
          <a:bodyPr/>
          <a:lstStyle/>
          <a:p>
            <a:pPr>
              <a:defRPr/>
            </a:pPr>
            <a:fld id="{8CA2FE02-E9F4-4BD1-BB97-59769B5CDD6D}" type="slidenum">
              <a:rPr lang="ko-KR" altLang="en-US" smtClean="0"/>
              <a:pPr>
                <a:defRPr/>
              </a:pPr>
              <a:t>5</a:t>
            </a:fld>
            <a:endParaRPr lang="en-US" altLang="ko-KR"/>
          </a:p>
        </p:txBody>
      </p:sp>
    </p:spTree>
    <p:extLst>
      <p:ext uri="{BB962C8B-B14F-4D97-AF65-F5344CB8AC3E}">
        <p14:creationId xmlns:p14="http://schemas.microsoft.com/office/powerpoint/2010/main" val="18992437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Assembly</a:t>
            </a:r>
          </a:p>
          <a:p>
            <a:r>
              <a:rPr lang="en-US" dirty="0" smtClean="0"/>
              <a:t>Mapping and SNP detection</a:t>
            </a:r>
          </a:p>
          <a:p>
            <a:r>
              <a:rPr lang="en-US" dirty="0" smtClean="0"/>
              <a:t>Down stream Association </a:t>
            </a:r>
            <a:r>
              <a:rPr lang="en-US" dirty="0" err="1" smtClean="0"/>
              <a:t>studiies</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8CA2FE02-E9F4-4BD1-BB97-59769B5CDD6D}" type="slidenum">
              <a:rPr lang="ko-KR" altLang="en-US" smtClean="0"/>
              <a:pPr>
                <a:defRPr/>
              </a:pPr>
              <a:t>12</a:t>
            </a:fld>
            <a:endParaRPr lang="en-US" altLang="ko-KR"/>
          </a:p>
        </p:txBody>
      </p:sp>
    </p:spTree>
    <p:extLst>
      <p:ext uri="{BB962C8B-B14F-4D97-AF65-F5344CB8AC3E}">
        <p14:creationId xmlns:p14="http://schemas.microsoft.com/office/powerpoint/2010/main" val="23759099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Include</a:t>
            </a:r>
            <a:r>
              <a:rPr lang="en-US" baseline="0" dirty="0" smtClean="0"/>
              <a:t> a paper with many authors</a:t>
            </a:r>
            <a:endParaRPr lang="en-US" dirty="0"/>
          </a:p>
        </p:txBody>
      </p:sp>
      <p:sp>
        <p:nvSpPr>
          <p:cNvPr id="4" name="Slide Number Placeholder 3"/>
          <p:cNvSpPr>
            <a:spLocks noGrp="1"/>
          </p:cNvSpPr>
          <p:nvPr>
            <p:ph type="sldNum" sz="quarter" idx="10"/>
          </p:nvPr>
        </p:nvSpPr>
        <p:spPr/>
        <p:txBody>
          <a:bodyPr/>
          <a:lstStyle/>
          <a:p>
            <a:pPr>
              <a:defRPr/>
            </a:pPr>
            <a:fld id="{8CA2FE02-E9F4-4BD1-BB97-59769B5CDD6D}" type="slidenum">
              <a:rPr lang="ko-KR" altLang="en-US" smtClean="0"/>
              <a:pPr>
                <a:defRPr/>
              </a:pPr>
              <a:t>13</a:t>
            </a:fld>
            <a:endParaRPr lang="en-US" altLang="ko-KR"/>
          </a:p>
        </p:txBody>
      </p:sp>
    </p:spTree>
    <p:extLst>
      <p:ext uri="{BB962C8B-B14F-4D97-AF65-F5344CB8AC3E}">
        <p14:creationId xmlns:p14="http://schemas.microsoft.com/office/powerpoint/2010/main" val="3305360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p:spPr>
        <p:txBody>
          <a:bodyPr/>
          <a:lstStyle/>
          <a:p>
            <a:fld id="{A7B1C254-64BD-4A8C-A66E-98C8FC24AB3E}" type="slidenum">
              <a:rPr lang="ko-KR" altLang="en-US" smtClean="0">
                <a:cs typeface="Arial" charset="0"/>
              </a:rPr>
              <a:pPr/>
              <a:t>17</a:t>
            </a:fld>
            <a:endParaRPr lang="en-US" altLang="ko-KR" smtClean="0">
              <a:cs typeface="Arial" charset="0"/>
            </a:endParaRPr>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p:spPr>
        <p:txBody>
          <a:bodyPr/>
          <a:lstStyle/>
          <a:p>
            <a:pPr eaLnBrk="1" hangingPunct="1"/>
            <a:endParaRPr lang="ko-KR" altLang="en-US" smtClean="0">
              <a:ea typeface="굴림" pitchFamily="34" charset="-127"/>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Plots of repeat </a:t>
            </a:r>
            <a:r>
              <a:rPr lang="en-US" dirty="0" err="1" smtClean="0"/>
              <a:t>statistcs</a:t>
            </a:r>
            <a:endParaRPr lang="en-US" dirty="0" smtClean="0"/>
          </a:p>
          <a:p>
            <a:endParaRPr lang="en-US" dirty="0" smtClean="0"/>
          </a:p>
          <a:p>
            <a:r>
              <a:rPr lang="en-US" dirty="0" smtClean="0"/>
              <a:t>Plot of errors</a:t>
            </a: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8CA2FE02-E9F4-4BD1-BB97-59769B5CDD6D}" type="slidenum">
              <a:rPr lang="ko-KR" altLang="en-US" smtClean="0"/>
              <a:pPr>
                <a:defRPr/>
              </a:pPr>
              <a:t>19</a:t>
            </a:fld>
            <a:endParaRPr lang="en-US" altLang="ko-KR"/>
          </a:p>
        </p:txBody>
      </p:sp>
    </p:spTree>
    <p:extLst>
      <p:ext uri="{BB962C8B-B14F-4D97-AF65-F5344CB8AC3E}">
        <p14:creationId xmlns:p14="http://schemas.microsoft.com/office/powerpoint/2010/main" val="94339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aseline="0" dirty="0" smtClean="0"/>
              <a:t>4. </a:t>
            </a:r>
            <a:r>
              <a:rPr lang="en-US" sz="1200" baseline="0" dirty="0" err="1" smtClean="0"/>
              <a:t>Multibridging</a:t>
            </a:r>
            <a:r>
              <a:rPr lang="en-US" sz="1200" baseline="0" dirty="0" smtClean="0"/>
              <a:t> is the algorithm we propose, which is nearly optimal, at least for chromosome 19. Did we get lucky?</a:t>
            </a:r>
          </a:p>
        </p:txBody>
      </p:sp>
      <p:sp>
        <p:nvSpPr>
          <p:cNvPr id="4" name="Slide Number Placeholder 3"/>
          <p:cNvSpPr>
            <a:spLocks noGrp="1"/>
          </p:cNvSpPr>
          <p:nvPr>
            <p:ph type="sldNum" sz="quarter" idx="10"/>
          </p:nvPr>
        </p:nvSpPr>
        <p:spPr/>
        <p:txBody>
          <a:bodyPr/>
          <a:lstStyle/>
          <a:p>
            <a:fld id="{20069083-74E8-4361-823D-F958C7A1022A}" type="slidenum">
              <a:rPr lang="ko-KR" altLang="en-US" smtClean="0"/>
              <a:pPr/>
              <a:t>20</a:t>
            </a:fld>
            <a:endParaRPr lang="en-US" altLang="ko-KR"/>
          </a:p>
        </p:txBody>
      </p:sp>
    </p:spTree>
    <p:extLst>
      <p:ext uri="{BB962C8B-B14F-4D97-AF65-F5344CB8AC3E}">
        <p14:creationId xmlns:p14="http://schemas.microsoft.com/office/powerpoint/2010/main" val="37290600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about the lower bound?</a:t>
            </a:r>
            <a:endParaRPr lang="en-US" dirty="0"/>
          </a:p>
        </p:txBody>
      </p:sp>
      <p:sp>
        <p:nvSpPr>
          <p:cNvPr id="4" name="Slide Number Placeholder 3"/>
          <p:cNvSpPr>
            <a:spLocks noGrp="1"/>
          </p:cNvSpPr>
          <p:nvPr>
            <p:ph type="sldNum" sz="quarter" idx="10"/>
          </p:nvPr>
        </p:nvSpPr>
        <p:spPr/>
        <p:txBody>
          <a:bodyPr/>
          <a:lstStyle/>
          <a:p>
            <a:fld id="{20069083-74E8-4361-823D-F958C7A1022A}" type="slidenum">
              <a:rPr lang="ko-KR" altLang="en-US" smtClean="0"/>
              <a:pPr/>
              <a:t>21</a:t>
            </a:fld>
            <a:endParaRPr lang="en-US" altLang="ko-KR"/>
          </a:p>
        </p:txBody>
      </p:sp>
    </p:spTree>
    <p:extLst>
      <p:ext uri="{BB962C8B-B14F-4D97-AF65-F5344CB8AC3E}">
        <p14:creationId xmlns:p14="http://schemas.microsoft.com/office/powerpoint/2010/main" val="11864362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A2FE02-E9F4-4BD1-BB97-59769B5CDD6D}" type="slidenum">
              <a:rPr lang="ko-KR" altLang="en-US" smtClean="0"/>
              <a:pPr>
                <a:defRPr/>
              </a:pPr>
              <a:t>25</a:t>
            </a:fld>
            <a:endParaRPr lang="en-US" altLang="ko-KR"/>
          </a:p>
        </p:txBody>
      </p:sp>
    </p:spTree>
    <p:extLst>
      <p:ext uri="{BB962C8B-B14F-4D97-AF65-F5344CB8AC3E}">
        <p14:creationId xmlns:p14="http://schemas.microsoft.com/office/powerpoint/2010/main" val="14990803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Times New Roman" pitchFamily="18" charset="0"/>
                <a:ea typeface="+mn-ea"/>
                <a:cs typeface="+mn-cs"/>
              </a:rPr>
              <a:t>Slide 6 would show some animations showing how multiple alignment is done using the flanking region as anchors, and then more reads are aligning to further extend outward away from the flanking region, which in turn correct more errors, etc.</a:t>
            </a:r>
            <a:endParaRPr lang="en-US" dirty="0"/>
          </a:p>
        </p:txBody>
      </p:sp>
      <p:sp>
        <p:nvSpPr>
          <p:cNvPr id="4" name="Slide Number Placeholder 3"/>
          <p:cNvSpPr>
            <a:spLocks noGrp="1"/>
          </p:cNvSpPr>
          <p:nvPr>
            <p:ph type="sldNum" sz="quarter" idx="10"/>
          </p:nvPr>
        </p:nvSpPr>
        <p:spPr/>
        <p:txBody>
          <a:bodyPr/>
          <a:lstStyle/>
          <a:p>
            <a:pPr>
              <a:defRPr/>
            </a:pPr>
            <a:fld id="{8CA2FE02-E9F4-4BD1-BB97-59769B5CDD6D}" type="slidenum">
              <a:rPr lang="ko-KR" altLang="en-US" smtClean="0"/>
              <a:pPr>
                <a:defRPr/>
              </a:pPr>
              <a:t>29</a:t>
            </a:fld>
            <a:endParaRPr lang="en-US" altLang="ko-KR"/>
          </a:p>
        </p:txBody>
      </p:sp>
    </p:spTree>
    <p:extLst>
      <p:ext uri="{BB962C8B-B14F-4D97-AF65-F5344CB8AC3E}">
        <p14:creationId xmlns:p14="http://schemas.microsoft.com/office/powerpoint/2010/main" val="1996747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A2FE02-E9F4-4BD1-BB97-59769B5CDD6D}" type="slidenum">
              <a:rPr lang="ko-KR" altLang="en-US" smtClean="0"/>
              <a:pPr>
                <a:defRPr/>
              </a:pPr>
              <a:t>30</a:t>
            </a:fld>
            <a:endParaRPr lang="en-US" altLang="ko-KR"/>
          </a:p>
        </p:txBody>
      </p:sp>
    </p:spTree>
    <p:extLst>
      <p:ext uri="{BB962C8B-B14F-4D97-AF65-F5344CB8AC3E}">
        <p14:creationId xmlns:p14="http://schemas.microsoft.com/office/powerpoint/2010/main" val="19832479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p:spPr>
        <p:txBody>
          <a:bodyPr/>
          <a:lstStyle/>
          <a:p>
            <a:fld id="{A7B1C254-64BD-4A8C-A66E-98C8FC24AB3E}" type="slidenum">
              <a:rPr lang="ko-KR" altLang="en-US" smtClean="0">
                <a:cs typeface="Arial" charset="0"/>
              </a:rPr>
              <a:pPr/>
              <a:t>32</a:t>
            </a:fld>
            <a:endParaRPr lang="en-US" altLang="ko-KR" smtClean="0">
              <a:cs typeface="Arial" charset="0"/>
            </a:endParaRPr>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p:spPr>
        <p:txBody>
          <a:bodyPr/>
          <a:lstStyle/>
          <a:p>
            <a:pPr eaLnBrk="1" hangingPunct="1"/>
            <a:endParaRPr lang="ko-KR" altLang="en-US" smtClean="0">
              <a:ea typeface="굴림" pitchFamily="34" charset="-127"/>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D06DF9-8D8B-6142-BCCB-1C9CE0C14494}" type="slidenum">
              <a:rPr lang="en-US" smtClean="0"/>
              <a:t>35</a:t>
            </a:fld>
            <a:endParaRPr lang="en-US"/>
          </a:p>
        </p:txBody>
      </p:sp>
    </p:spTree>
    <p:extLst>
      <p:ext uri="{BB962C8B-B14F-4D97-AF65-F5344CB8AC3E}">
        <p14:creationId xmlns:p14="http://schemas.microsoft.com/office/powerpoint/2010/main" val="39481268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D06DF9-8D8B-6142-BCCB-1C9CE0C14494}" type="slidenum">
              <a:rPr lang="en-US" smtClean="0"/>
              <a:t>36</a:t>
            </a:fld>
            <a:endParaRPr lang="en-US"/>
          </a:p>
        </p:txBody>
      </p:sp>
    </p:spTree>
    <p:extLst>
      <p:ext uri="{BB962C8B-B14F-4D97-AF65-F5344CB8AC3E}">
        <p14:creationId xmlns:p14="http://schemas.microsoft.com/office/powerpoint/2010/main" val="39481268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4762500" y="6629400"/>
            <a:ext cx="4381500" cy="228600"/>
          </a:xfrm>
          <a:prstGeom prst="rect">
            <a:avLst/>
          </a:prstGeom>
          <a:noFill/>
          <a:ln w="9525">
            <a:noFill/>
            <a:miter lim="800000"/>
            <a:headEnd/>
            <a:tailEnd/>
          </a:ln>
          <a:effectLst/>
        </p:spPr>
        <p:txBody>
          <a:bodyPr anchor="b"/>
          <a:lstStyle/>
          <a:p>
            <a:pPr algn="r">
              <a:defRPr/>
            </a:pPr>
            <a:endParaRPr lang="ko-KR" altLang="en-US" sz="1200" b="1">
              <a:solidFill>
                <a:schemeClr val="accent2"/>
              </a:solidFill>
              <a:latin typeface="Arial" pitchFamily="34" charset="0"/>
              <a:ea typeface="굴림" pitchFamily="34" charset="-127"/>
              <a:cs typeface="+mn-cs"/>
            </a:endParaRPr>
          </a:p>
        </p:txBody>
      </p:sp>
      <p:sp>
        <p:nvSpPr>
          <p:cNvPr id="5" name="Text Box 5"/>
          <p:cNvSpPr txBox="1">
            <a:spLocks noChangeArrowheads="1"/>
          </p:cNvSpPr>
          <p:nvPr/>
        </p:nvSpPr>
        <p:spPr bwMode="auto">
          <a:xfrm>
            <a:off x="304800" y="5029200"/>
            <a:ext cx="184150" cy="457200"/>
          </a:xfrm>
          <a:prstGeom prst="rect">
            <a:avLst/>
          </a:prstGeom>
          <a:noFill/>
          <a:ln w="9525">
            <a:noFill/>
            <a:miter lim="800000"/>
            <a:headEnd/>
            <a:tailEnd/>
          </a:ln>
          <a:effectLst/>
        </p:spPr>
        <p:txBody>
          <a:bodyPr wrap="none">
            <a:spAutoFit/>
          </a:bodyPr>
          <a:lstStyle/>
          <a:p>
            <a:pPr>
              <a:defRPr/>
            </a:pPr>
            <a:endParaRPr lang="ko-KR" altLang="en-US">
              <a:latin typeface="Times New Roman" pitchFamily="18" charset="0"/>
              <a:ea typeface="굴림" pitchFamily="34" charset="-127"/>
              <a:cs typeface="+mn-cs"/>
            </a:endParaRPr>
          </a:p>
        </p:txBody>
      </p:sp>
      <p:sp>
        <p:nvSpPr>
          <p:cNvPr id="338946" name="Rectangle 2"/>
          <p:cNvSpPr>
            <a:spLocks noGrp="1" noChangeArrowheads="1"/>
          </p:cNvSpPr>
          <p:nvPr>
            <p:ph type="ctrTitle"/>
          </p:nvPr>
        </p:nvSpPr>
        <p:spPr>
          <a:xfrm>
            <a:off x="228600" y="609600"/>
            <a:ext cx="7772400" cy="1676400"/>
          </a:xfrm>
        </p:spPr>
        <p:txBody>
          <a:bodyPr/>
          <a:lstStyle>
            <a:lvl1pPr>
              <a:defRPr/>
            </a:lvl1pPr>
          </a:lstStyle>
          <a:p>
            <a:r>
              <a:rPr lang="en-US" altLang="ko-KR"/>
              <a:t>Click to edit Master title style</a:t>
            </a:r>
          </a:p>
        </p:txBody>
      </p:sp>
      <p:sp>
        <p:nvSpPr>
          <p:cNvPr id="338947" name="Rectangle 3"/>
          <p:cNvSpPr>
            <a:spLocks noGrp="1" noChangeArrowheads="1"/>
          </p:cNvSpPr>
          <p:nvPr>
            <p:ph type="subTitle" idx="1"/>
          </p:nvPr>
        </p:nvSpPr>
        <p:spPr>
          <a:xfrm>
            <a:off x="228600" y="2514600"/>
            <a:ext cx="5257800" cy="2209800"/>
          </a:xfrm>
        </p:spPr>
        <p:txBody>
          <a:bodyPr/>
          <a:lstStyle>
            <a:lvl1pPr marL="0" indent="0">
              <a:buFontTx/>
              <a:buNone/>
              <a:defRPr>
                <a:solidFill>
                  <a:srgbClr val="800000"/>
                </a:solidFill>
              </a:defRPr>
            </a:lvl1pPr>
          </a:lstStyle>
          <a:p>
            <a:r>
              <a:rPr lang="en-US" altLang="ko-KR"/>
              <a:t>Click to edit Master subtitle style</a:t>
            </a:r>
          </a:p>
        </p:txBody>
      </p:sp>
    </p:spTree>
  </p:cSld>
  <p:clrMapOvr>
    <a:masterClrMapping/>
  </p:clrMapOvr>
  <p:transition xmlns:p14="http://schemas.microsoft.com/office/powerpoint/2010/mai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xmlns:p14="http://schemas.microsoft.com/office/powerpoint/2010/mai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xmlns:p14="http://schemas.microsoft.com/office/powerpoint/2010/mai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2192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192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xmlns:p14="http://schemas.microsoft.com/office/powerpoint/2010/mai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xmlns:p14="http://schemas.microsoft.com/office/powerpoint/2010/mai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xmlns:p14="http://schemas.microsoft.com/office/powerpoint/2010/mai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xmlns:p14="http://schemas.microsoft.com/office/powerpoint/2010/mai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xmlns:p14="http://schemas.microsoft.com/office/powerpoint/2010/mai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xmlns:p14="http://schemas.microsoft.com/office/powerpoint/2010/mai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xmlns:p14="http://schemas.microsoft.com/office/powerpoint/2010/mai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81750" y="152400"/>
            <a:ext cx="2076450" cy="6324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2400" y="152400"/>
            <a:ext cx="6076950" cy="6324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xmlns:p14="http://schemas.microsoft.com/office/powerpoint/2010/mai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77724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219200"/>
            <a:ext cx="381000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19200"/>
            <a:ext cx="381000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xmlns:p14="http://schemas.microsoft.com/office/powerpoint/2010/mai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8F8FA"/>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52400" y="152400"/>
            <a:ext cx="777240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ko-KR" smtClean="0"/>
              <a:t>Click to edit Master title style</a:t>
            </a:r>
          </a:p>
        </p:txBody>
      </p:sp>
      <p:sp>
        <p:nvSpPr>
          <p:cNvPr id="1027" name="Rectangle 3"/>
          <p:cNvSpPr>
            <a:spLocks noGrp="1" noChangeArrowheads="1"/>
          </p:cNvSpPr>
          <p:nvPr>
            <p:ph type="body" idx="1"/>
          </p:nvPr>
        </p:nvSpPr>
        <p:spPr bwMode="auto">
          <a:xfrm>
            <a:off x="685800" y="1219200"/>
            <a:ext cx="77724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p>
        </p:txBody>
      </p:sp>
      <p:sp>
        <p:nvSpPr>
          <p:cNvPr id="337924" name="Line 4"/>
          <p:cNvSpPr>
            <a:spLocks noChangeShapeType="1"/>
          </p:cNvSpPr>
          <p:nvPr/>
        </p:nvSpPr>
        <p:spPr bwMode="auto">
          <a:xfrm>
            <a:off x="0" y="1066800"/>
            <a:ext cx="9144000" cy="0"/>
          </a:xfrm>
          <a:prstGeom prst="line">
            <a:avLst/>
          </a:prstGeom>
          <a:noFill/>
          <a:ln w="57150">
            <a:solidFill>
              <a:srgbClr val="800000"/>
            </a:solidFill>
            <a:round/>
            <a:headEnd/>
            <a:tailEnd/>
          </a:ln>
          <a:effectLst/>
        </p:spPr>
        <p:txBody>
          <a:bodyPr/>
          <a:lstStyle/>
          <a:p>
            <a:pPr algn="ctr">
              <a:defRPr/>
            </a:pPr>
            <a:endParaRPr lang="en-US">
              <a:latin typeface="Arial" pitchFamily="34" charset="0"/>
              <a:cs typeface="+mn-cs"/>
            </a:endParaRPr>
          </a:p>
        </p:txBody>
      </p:sp>
    </p:spTree>
  </p:cSld>
  <p:clrMap bg1="lt1" tx1="dk1" bg2="lt2" tx2="dk2" accent1="accent1" accent2="accent2" accent3="accent3" accent4="accent4" accent5="accent5" accent6="accent6" hlink="hlink" folHlink="folHlink"/>
  <p:sldLayoutIdLst>
    <p:sldLayoutId id="2147483662" r:id="rId1"/>
    <p:sldLayoutId id="2147483661" r:id="rId2"/>
    <p:sldLayoutId id="2147483660" r:id="rId3"/>
    <p:sldLayoutId id="2147483659" r:id="rId4"/>
    <p:sldLayoutId id="2147483658" r:id="rId5"/>
    <p:sldLayoutId id="2147483657" r:id="rId6"/>
    <p:sldLayoutId id="2147483656" r:id="rId7"/>
    <p:sldLayoutId id="2147483655" r:id="rId8"/>
    <p:sldLayoutId id="2147483654" r:id="rId9"/>
    <p:sldLayoutId id="2147483653" r:id="rId10"/>
    <p:sldLayoutId id="2147483652" r:id="rId11"/>
    <p:sldLayoutId id="2147483651" r:id="rId12"/>
  </p:sldLayoutIdLst>
  <p:transition xmlns:p14="http://schemas.microsoft.com/office/powerpoint/2010/main" spd="med"/>
  <p:timing>
    <p:tnLst>
      <p:par>
        <p:cTn xmlns:p14="http://schemas.microsoft.com/office/powerpoint/2010/main" id="1" dur="indefinite" restart="never" nodeType="tmRoot"/>
      </p:par>
    </p:tnLst>
  </p:timing>
  <p:txStyles>
    <p:title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pitchFamily="34" charset="0"/>
          <a:cs typeface="Arial" pitchFamily="34" charset="0"/>
        </a:defRPr>
      </a:lvl2pPr>
      <a:lvl3pPr algn="l" rtl="0" eaLnBrk="0" fontAlgn="base" hangingPunct="0">
        <a:spcBef>
          <a:spcPct val="0"/>
        </a:spcBef>
        <a:spcAft>
          <a:spcPct val="0"/>
        </a:spcAft>
        <a:defRPr sz="3200" b="1">
          <a:solidFill>
            <a:schemeClr val="tx2"/>
          </a:solidFill>
          <a:latin typeface="Arial" pitchFamily="34" charset="0"/>
          <a:cs typeface="Arial" pitchFamily="34" charset="0"/>
        </a:defRPr>
      </a:lvl3pPr>
      <a:lvl4pPr algn="l" rtl="0" eaLnBrk="0" fontAlgn="base" hangingPunct="0">
        <a:spcBef>
          <a:spcPct val="0"/>
        </a:spcBef>
        <a:spcAft>
          <a:spcPct val="0"/>
        </a:spcAft>
        <a:defRPr sz="3200" b="1">
          <a:solidFill>
            <a:schemeClr val="tx2"/>
          </a:solidFill>
          <a:latin typeface="Arial" pitchFamily="34" charset="0"/>
          <a:cs typeface="Arial" pitchFamily="34" charset="0"/>
        </a:defRPr>
      </a:lvl4pPr>
      <a:lvl5pPr algn="l" rtl="0" eaLnBrk="0" fontAlgn="base" hangingPunct="0">
        <a:spcBef>
          <a:spcPct val="0"/>
        </a:spcBef>
        <a:spcAft>
          <a:spcPct val="0"/>
        </a:spcAft>
        <a:defRPr sz="3200" b="1">
          <a:solidFill>
            <a:schemeClr val="tx2"/>
          </a:solidFill>
          <a:latin typeface="Arial" pitchFamily="34" charset="0"/>
          <a:cs typeface="Arial" pitchFamily="34" charset="0"/>
        </a:defRPr>
      </a:lvl5pPr>
      <a:lvl6pPr marL="457200" algn="l" rtl="0" fontAlgn="base">
        <a:spcBef>
          <a:spcPct val="0"/>
        </a:spcBef>
        <a:spcAft>
          <a:spcPct val="0"/>
        </a:spcAft>
        <a:defRPr sz="3200" b="1">
          <a:solidFill>
            <a:schemeClr val="tx2"/>
          </a:solidFill>
          <a:latin typeface="Arial" pitchFamily="34" charset="0"/>
          <a:cs typeface="Arial" pitchFamily="34" charset="0"/>
        </a:defRPr>
      </a:lvl6pPr>
      <a:lvl7pPr marL="914400" algn="l" rtl="0" fontAlgn="base">
        <a:spcBef>
          <a:spcPct val="0"/>
        </a:spcBef>
        <a:spcAft>
          <a:spcPct val="0"/>
        </a:spcAft>
        <a:defRPr sz="3200" b="1">
          <a:solidFill>
            <a:schemeClr val="tx2"/>
          </a:solidFill>
          <a:latin typeface="Arial" pitchFamily="34" charset="0"/>
          <a:cs typeface="Arial" pitchFamily="34" charset="0"/>
        </a:defRPr>
      </a:lvl7pPr>
      <a:lvl8pPr marL="1371600" algn="l" rtl="0" fontAlgn="base">
        <a:spcBef>
          <a:spcPct val="0"/>
        </a:spcBef>
        <a:spcAft>
          <a:spcPct val="0"/>
        </a:spcAft>
        <a:defRPr sz="3200" b="1">
          <a:solidFill>
            <a:schemeClr val="tx2"/>
          </a:solidFill>
          <a:latin typeface="Arial" pitchFamily="34" charset="0"/>
          <a:cs typeface="Arial" pitchFamily="34" charset="0"/>
        </a:defRPr>
      </a:lvl8pPr>
      <a:lvl9pPr marL="1828800" algn="l" rtl="0" fontAlgn="base">
        <a:spcBef>
          <a:spcPct val="0"/>
        </a:spcBef>
        <a:spcAft>
          <a:spcPct val="0"/>
        </a:spcAft>
        <a:defRPr sz="3200" b="1">
          <a:solidFill>
            <a:schemeClr val="tx2"/>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cs typeface="+mn-cs"/>
        </a:defRPr>
      </a:lvl2pPr>
      <a:lvl3pPr marL="1143000" indent="-228600" algn="l" rtl="0" eaLnBrk="0" fontAlgn="base" hangingPunct="0">
        <a:spcBef>
          <a:spcPct val="20000"/>
        </a:spcBef>
        <a:spcAft>
          <a:spcPct val="0"/>
        </a:spcAft>
        <a:buChar char="•"/>
        <a:defRPr>
          <a:solidFill>
            <a:schemeClr val="tx1"/>
          </a:solidFill>
          <a:latin typeface="+mn-lt"/>
          <a:cs typeface="+mn-cs"/>
        </a:defRPr>
      </a:lvl3pPr>
      <a:lvl4pPr marL="1600200" indent="-228600" algn="l" rtl="0" eaLnBrk="0" fontAlgn="base" hangingPunct="0">
        <a:spcBef>
          <a:spcPct val="20000"/>
        </a:spcBef>
        <a:spcAft>
          <a:spcPct val="0"/>
        </a:spcAft>
        <a:buChar char="–"/>
        <a:defRPr>
          <a:solidFill>
            <a:schemeClr val="tx1"/>
          </a:solidFill>
          <a:latin typeface="+mn-lt"/>
          <a:cs typeface="+mn-cs"/>
        </a:defRPr>
      </a:lvl4pPr>
      <a:lvl5pPr marL="2057400" indent="-228600" algn="l" rtl="0" eaLnBrk="0" fontAlgn="base" hangingPunct="0">
        <a:spcBef>
          <a:spcPct val="20000"/>
        </a:spcBef>
        <a:spcAft>
          <a:spcPct val="0"/>
        </a:spcAft>
        <a:buChar char="»"/>
        <a:defRPr>
          <a:solidFill>
            <a:schemeClr val="tx1"/>
          </a:solidFill>
          <a:latin typeface="+mn-lt"/>
          <a:cs typeface="+mn-cs"/>
        </a:defRPr>
      </a:lvl5pPr>
      <a:lvl6pPr marL="2514600" indent="-228600" algn="l" rtl="0" fontAlgn="base">
        <a:spcBef>
          <a:spcPct val="20000"/>
        </a:spcBef>
        <a:spcAft>
          <a:spcPct val="0"/>
        </a:spcAft>
        <a:buChar char="»"/>
        <a:defRPr>
          <a:solidFill>
            <a:schemeClr val="tx1"/>
          </a:solidFill>
          <a:latin typeface="+mn-lt"/>
          <a:cs typeface="+mn-cs"/>
        </a:defRPr>
      </a:lvl6pPr>
      <a:lvl7pPr marL="2971800" indent="-228600" algn="l" rtl="0" fontAlgn="base">
        <a:spcBef>
          <a:spcPct val="20000"/>
        </a:spcBef>
        <a:spcAft>
          <a:spcPct val="0"/>
        </a:spcAft>
        <a:buChar char="»"/>
        <a:defRPr>
          <a:solidFill>
            <a:schemeClr val="tx1"/>
          </a:solidFill>
          <a:latin typeface="+mn-lt"/>
          <a:cs typeface="+mn-cs"/>
        </a:defRPr>
      </a:lvl7pPr>
      <a:lvl8pPr marL="3429000" indent="-228600" algn="l" rtl="0" fontAlgn="base">
        <a:spcBef>
          <a:spcPct val="20000"/>
        </a:spcBef>
        <a:spcAft>
          <a:spcPct val="0"/>
        </a:spcAft>
        <a:buChar char="»"/>
        <a:defRPr>
          <a:solidFill>
            <a:schemeClr val="tx1"/>
          </a:solidFill>
          <a:latin typeface="+mn-lt"/>
          <a:cs typeface="+mn-cs"/>
        </a:defRPr>
      </a:lvl8pPr>
      <a:lvl9pPr marL="3886200" indent="-228600" algn="l" rtl="0" fontAlgn="base">
        <a:spcBef>
          <a:spcPct val="20000"/>
        </a:spcBef>
        <a:spcAft>
          <a:spcPct val="0"/>
        </a:spcAft>
        <a:buChar char="»"/>
        <a:defRPr>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2.xm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wmf"/><Relationship Id="rId3"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6.xml.rels><?xml version="1.0" encoding="UTF-8" standalone="yes"?>
<Relationships xmlns="http://schemas.openxmlformats.org/package/2006/relationships"><Relationship Id="rId11" Type="http://schemas.openxmlformats.org/officeDocument/2006/relationships/hyperlink" Target="http://www.pnas.org/content/109/36/14508.full" TargetMode="External"/><Relationship Id="rId12" Type="http://schemas.openxmlformats.org/officeDocument/2006/relationships/hyperlink" Target="http://www.nature.com/nprot/journal/v8/n12/full/nprot.2013.147.html" TargetMode="External"/><Relationship Id="rId13" Type="http://schemas.openxmlformats.org/officeDocument/2006/relationships/hyperlink" Target="http://www.nature.com/nature/journal/v474/n7352/full/nature10002.html" TargetMode="External"/><Relationship Id="rId14" Type="http://schemas.openxmlformats.org/officeDocument/2006/relationships/hyperlink" Target="http://genome.cshlp.org/content/16/1/123.short" TargetMode="External"/><Relationship Id="rId15" Type="http://schemas.openxmlformats.org/officeDocument/2006/relationships/hyperlink" Target="http://www.nature.com/nmeth/journal/v6/n4/abs/nmeth.1313.html" TargetMode="External"/><Relationship Id="rId16" Type="http://schemas.openxmlformats.org/officeDocument/2006/relationships/hyperlink" Target="http://www.pnas.org/content/106/35/14926.short" TargetMode="External"/><Relationship Id="rId17" Type="http://schemas.openxmlformats.org/officeDocument/2006/relationships/hyperlink" Target="http://www.sciencemag.org/content/326/5950/289.short" TargetMode="External"/><Relationship Id="rId1" Type="http://schemas.openxmlformats.org/officeDocument/2006/relationships/slideLayout" Target="../slideLayouts/slideLayout2.xml"/><Relationship Id="rId2" Type="http://schemas.openxmlformats.org/officeDocument/2006/relationships/hyperlink" Target="http://www.plosgenetics.org/article/info:doi/10.1371/journal.pgen.1001141" TargetMode="External"/><Relationship Id="rId3" Type="http://schemas.openxmlformats.org/officeDocument/2006/relationships/hyperlink" Target="http://www.nature.com/nmeth/journal/v7/n12/full/nmeth.1529.html" TargetMode="External"/><Relationship Id="rId4" Type="http://schemas.openxmlformats.org/officeDocument/2006/relationships/hyperlink" Target="http://www.pnas.org/content/108/27/11063.short" TargetMode="External"/><Relationship Id="rId5" Type="http://schemas.openxmlformats.org/officeDocument/2006/relationships/hyperlink" Target="http://www.pnas.org/content/108/27/11069.short" TargetMode="External"/><Relationship Id="rId6" Type="http://schemas.openxmlformats.org/officeDocument/2006/relationships/hyperlink" Target="http://www.sciencedirect.com/science/article/pii/S1097276512006958" TargetMode="External"/><Relationship Id="rId7" Type="http://schemas.openxmlformats.org/officeDocument/2006/relationships/hyperlink" Target="http://www.nature.com/nature/journal/v467/n7311/abs/nature09322.html" TargetMode="External"/><Relationship Id="rId8" Type="http://schemas.openxmlformats.org/officeDocument/2006/relationships/hyperlink" Target="http://www.nature.com/nature/journal/vaop/ncurrent/full/nature12756.html" TargetMode="External"/><Relationship Id="rId9" Type="http://schemas.openxmlformats.org/officeDocument/2006/relationships/hyperlink" Target="http://www.nature.com/nature/journal/vaop/ncurrent/full/nature12894.html" TargetMode="External"/><Relationship Id="rId10" Type="http://schemas.openxmlformats.org/officeDocument/2006/relationships/hyperlink" Target="http://www.nature.com/nature/journal/v505/n7485/full/nature12861.html" TargetMode="External"/></Relationships>
</file>

<file path=ppt/slides/_rels/slide7.xml.rels><?xml version="1.0" encoding="UTF-8" standalone="yes"?>
<Relationships xmlns="http://schemas.openxmlformats.org/package/2006/relationships"><Relationship Id="rId11" Type="http://schemas.openxmlformats.org/officeDocument/2006/relationships/hyperlink" Target="http://www.pnas.org/content/107/1/139.short" TargetMode="External"/><Relationship Id="rId12" Type="http://schemas.openxmlformats.org/officeDocument/2006/relationships/hyperlink" Target="http://genome.cshlp.org/content/23/4/698.short" TargetMode="External"/><Relationship Id="rId13" Type="http://schemas.openxmlformats.org/officeDocument/2006/relationships/hyperlink" Target="http://nar.oxfordjournals.org/content/early/2013/10/01/nar.gkt878.long" TargetMode="External"/><Relationship Id="rId14" Type="http://schemas.openxmlformats.org/officeDocument/2006/relationships/hyperlink" Target="http://www.plosgenetics.org/article/info:doi/10.1371/journal.pgen.1002487" TargetMode="External"/><Relationship Id="rId15" Type="http://schemas.openxmlformats.org/officeDocument/2006/relationships/hyperlink" Target="http://genome.cshlp.org/content/early/2013/07/16/gr.155218.113.abstract" TargetMode="External"/><Relationship Id="rId1" Type="http://schemas.openxmlformats.org/officeDocument/2006/relationships/slideLayout" Target="../slideLayouts/slideLayout2.xml"/><Relationship Id="rId2" Type="http://schemas.openxmlformats.org/officeDocument/2006/relationships/hyperlink" Target="http://www.nature.com/nature/journal/v462/n7269/full/nature08497.html" TargetMode="External"/><Relationship Id="rId3" Type="http://schemas.openxmlformats.org/officeDocument/2006/relationships/hyperlink" Target="http://www.plosgenetics.org/article/info:doi/10.1371/journal.pgen.1002311" TargetMode="External"/><Relationship Id="rId4" Type="http://schemas.openxmlformats.org/officeDocument/2006/relationships/hyperlink" Target="http://genome.cshlp.org/content/22/12/2497.long" TargetMode="External"/><Relationship Id="rId5" Type="http://schemas.openxmlformats.org/officeDocument/2006/relationships/hyperlink" Target="http://www.nature.com/nmeth/journal/vaop/ncurrent/full/nmeth.2688.html" TargetMode="External"/><Relationship Id="rId6" Type="http://schemas.openxmlformats.org/officeDocument/2006/relationships/hyperlink" Target="http://www.plosone.org/article/info:doi/10.1371/journal.pone.0003376" TargetMode="External"/><Relationship Id="rId7" Type="http://schemas.openxmlformats.org/officeDocument/2006/relationships/hyperlink" Target="http://www.plosone.org/article/info:doi/10.1371/journal.pone.0047959" TargetMode="External"/><Relationship Id="rId8" Type="http://schemas.openxmlformats.org/officeDocument/2006/relationships/hyperlink" Target="http://www.biomedcentral.com/1471-2105/10/80/" TargetMode="External"/><Relationship Id="rId9" Type="http://schemas.openxmlformats.org/officeDocument/2006/relationships/hyperlink" Target="http://bioinformatics.oxfordjournals.org/content/26/10/1277.short" TargetMode="External"/><Relationship Id="rId10" Type="http://schemas.openxmlformats.org/officeDocument/2006/relationships/hyperlink" Target="http://stm.sciencemag.org/content/4/136/136ra68.long" TargetMode="External"/></Relationships>
</file>

<file path=ppt/slides/_rels/slide8.xml.rels><?xml version="1.0" encoding="UTF-8" standalone="yes"?>
<Relationships xmlns="http://schemas.openxmlformats.org/package/2006/relationships"><Relationship Id="rId11" Type="http://schemas.openxmlformats.org/officeDocument/2006/relationships/hyperlink" Target="http://rnajournal.cshlp.org/content/16/6/1256.short" TargetMode="External"/><Relationship Id="rId12" Type="http://schemas.openxmlformats.org/officeDocument/2006/relationships/hyperlink" Target="http://www.nature.com/nmeth/journal/vaop/ncurrent/full/nmeth.1417.html" TargetMode="External"/><Relationship Id="rId13" Type="http://schemas.openxmlformats.org/officeDocument/2006/relationships/hyperlink" Target="http://www.plosone.org/article/info:doi/10.1371/journal.pone.0008768" TargetMode="External"/><Relationship Id="rId14" Type="http://schemas.openxmlformats.org/officeDocument/2006/relationships/hyperlink" Target="https://www.sciencemag.org/content/339/6122/950.abstract" TargetMode="External"/><Relationship Id="rId15" Type="http://schemas.openxmlformats.org/officeDocument/2006/relationships/hyperlink" Target="http://www.plosone.org/article/info:doi/10.1371/journal.pone.0078190" TargetMode="External"/><Relationship Id="rId16" Type="http://schemas.openxmlformats.org/officeDocument/2006/relationships/hyperlink" Target="http://www.nature.com/nature/journal/v497/n7447/full/nature12121.html" TargetMode="External"/><Relationship Id="rId17" Type="http://schemas.openxmlformats.org/officeDocument/2006/relationships/hyperlink" Target="http://genesdev.cshlp.org/content/27/21/2380.full" TargetMode="External"/><Relationship Id="rId18" Type="http://schemas.openxmlformats.org/officeDocument/2006/relationships/hyperlink" Target="http://www.nature.com/nmeth/journal/v11/n2/full/nmeth.2804.html" TargetMode="External"/><Relationship Id="rId19" Type="http://schemas.openxmlformats.org/officeDocument/2006/relationships/hyperlink" Target="http://www.nature.com/nprot/journal/v9/n1/full/nprot.2014.006.html" TargetMode="External"/><Relationship Id="rId1" Type="http://schemas.openxmlformats.org/officeDocument/2006/relationships/slideLayout" Target="../slideLayouts/slideLayout2.xml"/><Relationship Id="rId2" Type="http://schemas.openxmlformats.org/officeDocument/2006/relationships/hyperlink" Target="http://www.nature.com/nmeth/journal/v5/n7/full/nmeth.1226.html" TargetMode="External"/><Relationship Id="rId3" Type="http://schemas.openxmlformats.org/officeDocument/2006/relationships/hyperlink" Target="http://www.sciencemag.org/content/322/5909/1845.short" TargetMode="External"/><Relationship Id="rId4" Type="http://schemas.openxmlformats.org/officeDocument/2006/relationships/hyperlink" Target="http://genomebiology.com/2013/14/4/R31/abstract" TargetMode="External"/><Relationship Id="rId5" Type="http://schemas.openxmlformats.org/officeDocument/2006/relationships/hyperlink" Target="http://www.nature.com/nprot/journal/v7/n3/abs/nprot.2012.005.html" TargetMode="External"/><Relationship Id="rId6" Type="http://schemas.openxmlformats.org/officeDocument/2006/relationships/hyperlink" Target="http://www.sciencedirect.com/science/article/pii/S1097276512003541" TargetMode="External"/><Relationship Id="rId7" Type="http://schemas.openxmlformats.org/officeDocument/2006/relationships/hyperlink" Target="http://www.nature.com/nbt/journal/v30/n1/abs/nbt.2024.html" TargetMode="External"/><Relationship Id="rId8" Type="http://schemas.openxmlformats.org/officeDocument/2006/relationships/hyperlink" Target="http://www.sciencedirect.com/science/article/pii/S2211124712002288" TargetMode="External"/><Relationship Id="rId9" Type="http://schemas.openxmlformats.org/officeDocument/2006/relationships/hyperlink" Target="http://www.nature.com/nature/journal/v469/n7328/abs/nature09616.html" TargetMode="External"/><Relationship Id="rId10" Type="http://schemas.openxmlformats.org/officeDocument/2006/relationships/hyperlink" Target="http://www.nature.com/nature/journal/v469/n7330/abs/nature09652.html" TargetMode="External"/></Relationships>
</file>

<file path=ppt/slides/_rels/slide9.xml.rels><?xml version="1.0" encoding="UTF-8" standalone="yes"?>
<Relationships xmlns="http://schemas.openxmlformats.org/package/2006/relationships"><Relationship Id="rId11" Type="http://schemas.openxmlformats.org/officeDocument/2006/relationships/hyperlink" Target="http://www.nature.com/nature/journal/v502/n7471/abs/nature12543.html" TargetMode="External"/><Relationship Id="rId12" Type="http://schemas.openxmlformats.org/officeDocument/2006/relationships/hyperlink" Target="http://www.nature.com/ng/journal/v46/n2/full/ng.2871.html" TargetMode="External"/><Relationship Id="rId13" Type="http://schemas.openxmlformats.org/officeDocument/2006/relationships/hyperlink" Target="http://www.sciencedirect.com/science/article/pii/S009286741300439X" TargetMode="External"/><Relationship Id="rId14" Type="http://schemas.openxmlformats.org/officeDocument/2006/relationships/hyperlink" Target="http://www.sciencedirect.com/science/article/pii/S1097276511006800" TargetMode="External"/><Relationship Id="rId15" Type="http://schemas.openxmlformats.org/officeDocument/2006/relationships/hyperlink" Target="http://www.pnas.org/content/108/51/20497.short" TargetMode="External"/><Relationship Id="rId16" Type="http://schemas.openxmlformats.org/officeDocument/2006/relationships/hyperlink" Target="http://www.sciencemag.org/content/341/6147/1237973..full" TargetMode="External"/><Relationship Id="rId1" Type="http://schemas.openxmlformats.org/officeDocument/2006/relationships/slideLayout" Target="../slideLayouts/slideLayout2.xml"/><Relationship Id="rId2" Type="http://schemas.openxmlformats.org/officeDocument/2006/relationships/hyperlink" Target="http://rnajournal.cshlp.org/content/17/4/761.short" TargetMode="External"/><Relationship Id="rId3" Type="http://schemas.openxmlformats.org/officeDocument/2006/relationships/hyperlink" Target="http://www.nature.com/nature/journal/vaop/ncurrent/full/nature13007.html" TargetMode="External"/><Relationship Id="rId4" Type="http://schemas.openxmlformats.org/officeDocument/2006/relationships/hyperlink" Target="http://www.sciencemag.org/content/324/5924/218.short" TargetMode="External"/><Relationship Id="rId5" Type="http://schemas.openxmlformats.org/officeDocument/2006/relationships/hyperlink" Target="http://europepmc.org/abstract/MED/23783272/reload=0;jsessionid=1Awz3ftw8jirA6c3dkX2.24" TargetMode="External"/><Relationship Id="rId6" Type="http://schemas.openxmlformats.org/officeDocument/2006/relationships/hyperlink" Target="http://nar.oxfordjournals.org/content/early/2013/11/06/nar.gkt1085.long" TargetMode="External"/><Relationship Id="rId7" Type="http://schemas.openxmlformats.org/officeDocument/2006/relationships/hyperlink" Target="http://www.sciencedirect.com/science/article/pii/S0092867411013705" TargetMode="External"/><Relationship Id="rId8" Type="http://schemas.openxmlformats.org/officeDocument/2006/relationships/hyperlink" Target="http://www.pnas.org/content/109/47/19498.short" TargetMode="External"/><Relationship Id="rId9" Type="http://schemas.openxmlformats.org/officeDocument/2006/relationships/hyperlink" Target="http://www.sciencemag.org/content/339/6123/1074.short" TargetMode="External"/><Relationship Id="rId10" Type="http://schemas.openxmlformats.org/officeDocument/2006/relationships/hyperlink" Target="http://www.nature.com/ng/journal/v45/n9/abs/ng.2713.html" TargetMode="External"/></Relationships>
</file>

<file path=ppt/slides/_rels/slide10.xml.rels><?xml version="1.0" encoding="UTF-8" standalone="yes"?>
<Relationships xmlns="http://schemas.openxmlformats.org/package/2006/relationships"><Relationship Id="rId11" Type="http://schemas.openxmlformats.org/officeDocument/2006/relationships/hyperlink" Target="http://genomebiology.com/2013/14/11/R124/abstract" TargetMode="External"/><Relationship Id="rId12" Type="http://schemas.openxmlformats.org/officeDocument/2006/relationships/hyperlink" Target="http://pubs.rsc.org/en/content/articlelanding/2010/mb/c0mb00061b/unauth" TargetMode="External"/><Relationship Id="rId13" Type="http://schemas.openxmlformats.org/officeDocument/2006/relationships/hyperlink" Target="http://www.pnas.org/content/110/24/E2153.full?sid=d2a12975-74a9-429f-89b9-ddef53e4b19d" TargetMode="External"/><Relationship Id="rId14" Type="http://schemas.openxmlformats.org/officeDocument/2006/relationships/hyperlink" Target="http://www.nature.com/nbt/journal/v32/n1/full/nbt.2776.html" TargetMode="External"/><Relationship Id="rId15" Type="http://schemas.openxmlformats.org/officeDocument/2006/relationships/hyperlink" Target="http://nar.oxfordjournals.org/content/37/12/3829.short" TargetMode="External"/><Relationship Id="rId1" Type="http://schemas.openxmlformats.org/officeDocument/2006/relationships/slideLayout" Target="../slideLayouts/slideLayout2.xml"/><Relationship Id="rId2" Type="http://schemas.openxmlformats.org/officeDocument/2006/relationships/hyperlink" Target="http://www.sciencedirect.com/science/article/pii/S1097276511006800" TargetMode="External"/><Relationship Id="rId3" Type="http://schemas.openxmlformats.org/officeDocument/2006/relationships/hyperlink" Target="http://www.sciencedirect.com/science/article/pii/S009286741000245X" TargetMode="External"/><Relationship Id="rId4" Type="http://schemas.openxmlformats.org/officeDocument/2006/relationships/hyperlink" Target="http://www.nature.com/nsmb/journal/v17/n7/full/nsmb.1838.html" TargetMode="External"/><Relationship Id="rId5" Type="http://schemas.openxmlformats.org/officeDocument/2006/relationships/hyperlink" Target="http://www.sciencedirect.com/science/article/pii/S1097276509009071" TargetMode="External"/><Relationship Id="rId6" Type="http://schemas.openxmlformats.org/officeDocument/2006/relationships/hyperlink" Target="http://www.sciencemag.org/content/316/5830/1497.short" TargetMode="External"/><Relationship Id="rId7" Type="http://schemas.openxmlformats.org/officeDocument/2006/relationships/hyperlink" Target="http://www.nature.com/nature/journal/v448/n7153/full/nature06008.html" TargetMode="External"/><Relationship Id="rId8" Type="http://schemas.openxmlformats.org/officeDocument/2006/relationships/hyperlink" Target="http://www.nature.com/nbt/journal/v29/n7/full/nbt.1882.html" TargetMode="External"/><Relationship Id="rId9" Type="http://schemas.openxmlformats.org/officeDocument/2006/relationships/hyperlink" Target="http://www.cell.com/retrieve/pii/S0092867411013511?cc=y" TargetMode="External"/><Relationship Id="rId10" Type="http://schemas.openxmlformats.org/officeDocument/2006/relationships/hyperlink" Target="http://www.plosgenetics.org/article/info:doi/10.1371/journal.pgen.1002610" TargetMode="External"/></Relationships>
</file>

<file path=ppt/slides/_rels/slide11.xml.rels><?xml version="1.0" encoding="UTF-8" standalone="yes"?>
<Relationships xmlns="http://schemas.openxmlformats.org/package/2006/relationships"><Relationship Id="rId11" Type="http://schemas.openxmlformats.org/officeDocument/2006/relationships/hyperlink" Target="http://www.sciencedirect.com/science/article/pii/S1931312809002819" TargetMode="External"/><Relationship Id="rId12" Type="http://schemas.openxmlformats.org/officeDocument/2006/relationships/hyperlink" Target="http://bloodjournal.hematologylibrary.org/content/114/19/4099.short" TargetMode="External"/><Relationship Id="rId13" Type="http://schemas.openxmlformats.org/officeDocument/2006/relationships/hyperlink" Target="http://genome.cshlp.org/content/23/4/698.short" TargetMode="External"/><Relationship Id="rId14" Type="http://schemas.openxmlformats.org/officeDocument/2006/relationships/hyperlink" Target="http://www.pnas.org/content/110/33/13463.short" TargetMode="External"/><Relationship Id="rId15" Type="http://schemas.openxmlformats.org/officeDocument/2006/relationships/hyperlink" Target="http://onlinelibrary.wiley.com/doi/10.1002/eji.201343917/full" TargetMode="External"/><Relationship Id="rId16" Type="http://schemas.openxmlformats.org/officeDocument/2006/relationships/hyperlink" Target="http://onlinelibrary.wiley.com/doi/10.1111/tpj.12307/abstract;jsessionid=7E2C45EA8A3E6846552424682B8F8066.f01t01?systemMessage=Wiley+Online+Library+will+be+disrupted+on+7+December+from+10:00-15:00+BST+(05:00-10:00+EDT)+for+essential+maintenance" TargetMode="External"/><Relationship Id="rId17" Type="http://schemas.openxmlformats.org/officeDocument/2006/relationships/hyperlink" Target="http://www.plosone.org/article/info:doi/10.1371/journal.pone.0077172" TargetMode="External"/><Relationship Id="rId18" Type="http://schemas.openxmlformats.org/officeDocument/2006/relationships/hyperlink" Target="http://www.mcponline.org/content/12/11/3370.long" TargetMode="External"/><Relationship Id="rId1" Type="http://schemas.openxmlformats.org/officeDocument/2006/relationships/slideLayout" Target="../slideLayouts/slideLayout2.xml"/><Relationship Id="rId2" Type="http://schemas.openxmlformats.org/officeDocument/2006/relationships/hyperlink" Target="http://www.nature.com/nbt/journal/v26/n7/full/nbt1414.html" TargetMode="External"/><Relationship Id="rId3" Type="http://schemas.openxmlformats.org/officeDocument/2006/relationships/hyperlink" Target="http://genome.cshlp.org/content/19/6/1044.short" TargetMode="External"/><Relationship Id="rId4" Type="http://schemas.openxmlformats.org/officeDocument/2006/relationships/hyperlink" Target="http://www.sciencemag.org/content/336/6083/934.short" TargetMode="External"/><Relationship Id="rId5" Type="http://schemas.openxmlformats.org/officeDocument/2006/relationships/hyperlink" Target="http://www.sciencedirect.com/science/article/pii/S104620230900111X" TargetMode="External"/><Relationship Id="rId6" Type="http://schemas.openxmlformats.org/officeDocument/2006/relationships/hyperlink" Target="http://www.nature.com/nature/journal/v462/n7271/full/nature08514.html" TargetMode="External"/><Relationship Id="rId7" Type="http://schemas.openxmlformats.org/officeDocument/2006/relationships/hyperlink" Target="http://genome.cshlp.org/content/22/6/1120.short" TargetMode="External"/><Relationship Id="rId8" Type="http://schemas.openxmlformats.org/officeDocument/2006/relationships/hyperlink" Target="http://genome.cshlp.org/content/19/10/1836.short" TargetMode="External"/><Relationship Id="rId9" Type="http://schemas.openxmlformats.org/officeDocument/2006/relationships/hyperlink" Target="http://genome.cshlp.org/content/19/12/2308.short" TargetMode="External"/><Relationship Id="rId10" Type="http://schemas.openxmlformats.org/officeDocument/2006/relationships/hyperlink" Target="http://www.nature.com/nmeth/journal/v6/n10/abs/nmeth.1377.html"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tags" Target="../tags/tag3.xml"/><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wmf"/></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8.xml"/><Relationship Id="rId5" Type="http://schemas.openxmlformats.org/officeDocument/2006/relationships/image" Target="../media/image7.png"/><Relationship Id="rId6" Type="http://schemas.openxmlformats.org/officeDocument/2006/relationships/image" Target="../media/image8.emf"/><Relationship Id="rId7" Type="http://schemas.openxmlformats.org/officeDocument/2006/relationships/image" Target="../media/image9.emf"/><Relationship Id="rId8" Type="http://schemas.openxmlformats.org/officeDocument/2006/relationships/image" Target="../media/image10.emf"/><Relationship Id="rId9" Type="http://schemas.openxmlformats.org/officeDocument/2006/relationships/image" Target="../media/image11.emf"/><Relationship Id="rId10" Type="http://schemas.openxmlformats.org/officeDocument/2006/relationships/image" Target="../media/image12.emf"/><Relationship Id="rId1" Type="http://schemas.openxmlformats.org/officeDocument/2006/relationships/tags" Target="../tags/tag4.xml"/><Relationship Id="rId2" Type="http://schemas.openxmlformats.org/officeDocument/2006/relationships/tags" Target="../tags/tag5.xml"/></Relationships>
</file>

<file path=ppt/slides/_rels/slide20.xml.rels><?xml version="1.0" encoding="UTF-8" standalone="yes"?>
<Relationships xmlns="http://schemas.openxmlformats.org/package/2006/relationships"><Relationship Id="rId3" Type="http://schemas.openxmlformats.org/officeDocument/2006/relationships/image" Target="../media/image13.emf"/><Relationship Id="rId4" Type="http://schemas.openxmlformats.org/officeDocument/2006/relationships/image" Target="../media/image14.emf"/><Relationship Id="rId5" Type="http://schemas.openxmlformats.org/officeDocument/2006/relationships/image" Target="../media/image15.emf"/><Relationship Id="rId6" Type="http://schemas.openxmlformats.org/officeDocument/2006/relationships/image" Target="../media/image16.emf"/><Relationship Id="rId7" Type="http://schemas.openxmlformats.org/officeDocument/2006/relationships/image" Target="../media/image17.emf"/><Relationship Id="rId8" Type="http://schemas.openxmlformats.org/officeDocument/2006/relationships/image" Target="../media/image18.emf"/><Relationship Id="rId9" Type="http://schemas.openxmlformats.org/officeDocument/2006/relationships/image" Target="../media/image19.emf"/><Relationship Id="rId10" Type="http://schemas.openxmlformats.org/officeDocument/2006/relationships/image" Target="../media/image20.emf"/><Relationship Id="rId11" Type="http://schemas.openxmlformats.org/officeDocument/2006/relationships/image" Target="../media/image21.emf"/><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1.xml.rels><?xml version="1.0" encoding="UTF-8" standalone="yes"?>
<Relationships xmlns="http://schemas.openxmlformats.org/package/2006/relationships"><Relationship Id="rId3" Type="http://schemas.openxmlformats.org/officeDocument/2006/relationships/image" Target="../media/image22.emf"/><Relationship Id="rId4" Type="http://schemas.openxmlformats.org/officeDocument/2006/relationships/image" Target="../media/image23.emf"/><Relationship Id="rId5" Type="http://schemas.openxmlformats.org/officeDocument/2006/relationships/image" Target="../media/image24.emf"/><Relationship Id="rId6" Type="http://schemas.openxmlformats.org/officeDocument/2006/relationships/image" Target="../media/image25.emf"/><Relationship Id="rId7" Type="http://schemas.openxmlformats.org/officeDocument/2006/relationships/image" Target="../media/image26.emf"/><Relationship Id="rId8" Type="http://schemas.openxmlformats.org/officeDocument/2006/relationships/image" Target="../media/image27.emf"/><Relationship Id="rId9" Type="http://schemas.openxmlformats.org/officeDocument/2006/relationships/image" Target="../media/image28.emf"/><Relationship Id="rId10" Type="http://schemas.openxmlformats.org/officeDocument/2006/relationships/image" Target="../media/image15.emf"/><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6.xml.rels><?xml version="1.0" encoding="UTF-8" standalone="yes"?>
<Relationships xmlns="http://schemas.openxmlformats.org/package/2006/relationships"><Relationship Id="rId3" Type="http://schemas.openxmlformats.org/officeDocument/2006/relationships/image" Target="../media/image15.emf"/><Relationship Id="rId4" Type="http://schemas.openxmlformats.org/officeDocument/2006/relationships/image" Target="../media/image21.emf"/><Relationship Id="rId5" Type="http://schemas.openxmlformats.org/officeDocument/2006/relationships/image" Target="../media/image20.emf"/><Relationship Id="rId1" Type="http://schemas.openxmlformats.org/officeDocument/2006/relationships/slideLayout" Target="../slideLayouts/slideLayout2.xml"/><Relationship Id="rId2" Type="http://schemas.openxmlformats.org/officeDocument/2006/relationships/image" Target="../media/image13.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30.xml.rels><?xml version="1.0" encoding="UTF-8" standalone="yes"?>
<Relationships xmlns="http://schemas.openxmlformats.org/package/2006/relationships"><Relationship Id="rId3" Type="http://schemas.openxmlformats.org/officeDocument/2006/relationships/image" Target="../media/image13.emf"/><Relationship Id="rId4" Type="http://schemas.openxmlformats.org/officeDocument/2006/relationships/image" Target="../media/image15.emf"/><Relationship Id="rId5" Type="http://schemas.openxmlformats.org/officeDocument/2006/relationships/image" Target="../media/image21.emf"/><Relationship Id="rId6" Type="http://schemas.openxmlformats.org/officeDocument/2006/relationships/image" Target="../media/image20.emf"/><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32.xml.rels><?xml version="1.0" encoding="UTF-8" standalone="yes"?>
<Relationships xmlns="http://schemas.openxmlformats.org/package/2006/relationships"><Relationship Id="rId1" Type="http://schemas.openxmlformats.org/officeDocument/2006/relationships/tags" Target="../tags/tag6.xml"/><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 Id="rId3" Type="http://schemas.openxmlformats.org/officeDocument/2006/relationships/chart" Target="../charts/char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jpg"/><Relationship Id="rId5" Type="http://schemas.openxmlformats.org/officeDocument/2006/relationships/image" Target="../media/image35.jpg"/><Relationship Id="rId6" Type="http://schemas.openxmlformats.org/officeDocument/2006/relationships/image" Target="../media/image36.jpg"/><Relationship Id="rId7" Type="http://schemas.openxmlformats.org/officeDocument/2006/relationships/image" Target="../media/image37.jpg"/><Relationship Id="rId8" Type="http://schemas.openxmlformats.org/officeDocument/2006/relationships/image" Target="../media/image38.png"/><Relationship Id="rId9" Type="http://schemas.openxmlformats.org/officeDocument/2006/relationships/image" Target="../media/image39.png"/><Relationship Id="rId1" Type="http://schemas.openxmlformats.org/officeDocument/2006/relationships/slideLayout" Target="../slideLayouts/slideLayout2.xml"/><Relationship Id="rId2" Type="http://schemas.openxmlformats.org/officeDocument/2006/relationships/image" Target="../media/image3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ctrTitle"/>
          </p:nvPr>
        </p:nvSpPr>
        <p:spPr>
          <a:xfrm>
            <a:off x="152400" y="533400"/>
            <a:ext cx="8839200" cy="1676400"/>
          </a:xfrm>
        </p:spPr>
        <p:txBody>
          <a:bodyPr/>
          <a:lstStyle/>
          <a:p>
            <a:pPr algn="ctr" eaLnBrk="1" hangingPunct="1"/>
            <a:r>
              <a:rPr lang="en-US" altLang="ko-KR" dirty="0" smtClean="0">
                <a:ea typeface="굴림" pitchFamily="34" charset="-127"/>
              </a:rPr>
              <a:t>Information Theory </a:t>
            </a:r>
            <a:r>
              <a:rPr lang="en-US" altLang="ko-KR" dirty="0" smtClean="0">
                <a:ea typeface="굴림" pitchFamily="34" charset="-127"/>
              </a:rPr>
              <a:t>for</a:t>
            </a:r>
            <a:r>
              <a:rPr lang="en-US" altLang="ko-KR" dirty="0" smtClean="0">
                <a:ea typeface="굴림" pitchFamily="34" charset="-127"/>
              </a:rPr>
              <a:t> </a:t>
            </a:r>
            <a:r>
              <a:rPr lang="en-US" altLang="ko-KR" dirty="0" smtClean="0">
                <a:ea typeface="굴림" pitchFamily="34" charset="-127"/>
              </a:rPr>
              <a:t/>
            </a:r>
            <a:br>
              <a:rPr lang="en-US" altLang="ko-KR" dirty="0" smtClean="0">
                <a:ea typeface="굴림" pitchFamily="34" charset="-127"/>
              </a:rPr>
            </a:br>
            <a:r>
              <a:rPr lang="en-US" altLang="ko-KR" dirty="0" smtClean="0">
                <a:ea typeface="굴림" pitchFamily="34" charset="-127"/>
              </a:rPr>
              <a:t>High Throughput Sequencing</a:t>
            </a:r>
          </a:p>
        </p:txBody>
      </p:sp>
      <p:sp>
        <p:nvSpPr>
          <p:cNvPr id="15362" name="Text Box 4"/>
          <p:cNvSpPr txBox="1">
            <a:spLocks noChangeArrowheads="1"/>
          </p:cNvSpPr>
          <p:nvPr>
            <p:custDataLst>
              <p:tags r:id="rId1"/>
            </p:custDataLst>
          </p:nvPr>
        </p:nvSpPr>
        <p:spPr bwMode="auto">
          <a:xfrm>
            <a:off x="0" y="7112000"/>
            <a:ext cx="9144000" cy="366713"/>
          </a:xfrm>
          <a:prstGeom prst="rect">
            <a:avLst/>
          </a:prstGeom>
          <a:noFill/>
          <a:ln w="9525">
            <a:noFill/>
            <a:miter lim="800000"/>
            <a:headEnd/>
            <a:tailEnd/>
          </a:ln>
        </p:spPr>
        <p:txBody>
          <a:bodyPr>
            <a:spAutoFit/>
          </a:bodyPr>
          <a:lstStyle/>
          <a:p>
            <a:r>
              <a:rPr lang="en-US" altLang="ko-KR" sz="1800">
                <a:ea typeface="굴림" pitchFamily="34" charset="-127"/>
              </a:rPr>
              <a:t>TexPoint fonts used in EMF: </a:t>
            </a:r>
            <a:r>
              <a:rPr lang="en-US" altLang="ko-KR" sz="1800">
                <a:latin typeface="cmmi10" pitchFamily="34" charset="0"/>
                <a:ea typeface="굴림" pitchFamily="34" charset="-127"/>
              </a:rPr>
              <a:t>A</a:t>
            </a:r>
            <a:r>
              <a:rPr lang="en-US" altLang="ko-KR" sz="1800">
                <a:latin typeface="cmmi7" pitchFamily="34" charset="0"/>
                <a:ea typeface="굴림" pitchFamily="34" charset="-127"/>
              </a:rPr>
              <a:t>A</a:t>
            </a:r>
            <a:r>
              <a:rPr lang="en-US" altLang="ko-KR" sz="1800">
                <a:latin typeface="cmr10" pitchFamily="34" charset="0"/>
                <a:ea typeface="굴림" pitchFamily="34" charset="-127"/>
              </a:rPr>
              <a:t>A</a:t>
            </a:r>
            <a:r>
              <a:rPr lang="en-US" altLang="ko-KR" sz="1800">
                <a:latin typeface="cmsy7" pitchFamily="34" charset="0"/>
                <a:ea typeface="굴림" pitchFamily="34" charset="-127"/>
              </a:rPr>
              <a:t>A</a:t>
            </a:r>
            <a:r>
              <a:rPr lang="en-US" altLang="ko-KR" sz="1800">
                <a:latin typeface="cmr7" pitchFamily="34" charset="0"/>
                <a:ea typeface="굴림" pitchFamily="34" charset="-127"/>
              </a:rPr>
              <a:t>A</a:t>
            </a:r>
            <a:r>
              <a:rPr lang="en-US" altLang="ko-KR" sz="1800">
                <a:latin typeface="cmmi5" pitchFamily="34" charset="0"/>
                <a:ea typeface="굴림" pitchFamily="34" charset="-127"/>
              </a:rPr>
              <a:t>A</a:t>
            </a:r>
            <a:r>
              <a:rPr lang="en-US" altLang="ko-KR" sz="1800">
                <a:latin typeface="cmsy10" pitchFamily="34" charset="0"/>
                <a:ea typeface="굴림" pitchFamily="34" charset="-127"/>
              </a:rPr>
              <a:t>A</a:t>
            </a:r>
            <a:r>
              <a:rPr lang="en-US" altLang="ko-KR" sz="1800">
                <a:latin typeface="cmr5" pitchFamily="34" charset="0"/>
                <a:ea typeface="굴림" pitchFamily="34" charset="-127"/>
              </a:rPr>
              <a:t>A</a:t>
            </a:r>
            <a:r>
              <a:rPr lang="en-US" altLang="ko-KR" sz="1800">
                <a:latin typeface="cmex10" pitchFamily="34" charset="0"/>
                <a:ea typeface="굴림" pitchFamily="34" charset="-127"/>
              </a:rPr>
              <a:t>A</a:t>
            </a:r>
            <a:r>
              <a:rPr lang="en-US" altLang="ko-KR" sz="1800">
                <a:latin typeface="cmsy5" pitchFamily="34" charset="0"/>
                <a:ea typeface="굴림" pitchFamily="34" charset="-127"/>
              </a:rPr>
              <a:t>A</a:t>
            </a:r>
            <a:r>
              <a:rPr lang="en-US" altLang="ko-KR" sz="1800">
                <a:latin typeface="cmss10" pitchFamily="34" charset="0"/>
                <a:ea typeface="굴림" pitchFamily="34" charset="-127"/>
              </a:rPr>
              <a:t>A</a:t>
            </a:r>
            <a:r>
              <a:rPr lang="en-US" altLang="ko-KR" sz="1800">
                <a:latin typeface="cmbx10" pitchFamily="34" charset="0"/>
                <a:ea typeface="굴림" pitchFamily="34" charset="-127"/>
              </a:rPr>
              <a:t>A</a:t>
            </a:r>
            <a:r>
              <a:rPr lang="en-US" altLang="ko-KR" sz="1800">
                <a:latin typeface="cmbx5" pitchFamily="34" charset="0"/>
                <a:ea typeface="굴림" pitchFamily="34" charset="-127"/>
              </a:rPr>
              <a:t>A</a:t>
            </a:r>
            <a:r>
              <a:rPr lang="en-US" altLang="ko-KR" sz="1800">
                <a:latin typeface="cmss8" pitchFamily="34" charset="0"/>
                <a:ea typeface="굴림" pitchFamily="34" charset="-127"/>
              </a:rPr>
              <a:t>A</a:t>
            </a:r>
            <a:r>
              <a:rPr lang="en-US" altLang="ko-KR" sz="1800">
                <a:latin typeface="cmsy10orig" pitchFamily="34" charset="0"/>
                <a:ea typeface="굴림" pitchFamily="34" charset="-127"/>
              </a:rPr>
              <a:t>A</a:t>
            </a:r>
            <a:r>
              <a:rPr lang="en-US" altLang="ko-KR" sz="1800">
                <a:latin typeface="CMBX7" pitchFamily="34" charset="0"/>
                <a:ea typeface="굴림" pitchFamily="34" charset="-127"/>
              </a:rPr>
              <a:t>A</a:t>
            </a:r>
            <a:endParaRPr lang="en-US" altLang="ko-KR" sz="1800">
              <a:latin typeface="cmsy10orig" pitchFamily="34" charset="0"/>
              <a:ea typeface="굴림" pitchFamily="34" charset="-127"/>
            </a:endParaRPr>
          </a:p>
        </p:txBody>
      </p:sp>
      <p:sp>
        <p:nvSpPr>
          <p:cNvPr id="15363" name="Subtitle 1"/>
          <p:cNvSpPr>
            <a:spLocks noGrp="1"/>
          </p:cNvSpPr>
          <p:nvPr>
            <p:ph type="subTitle" idx="1"/>
          </p:nvPr>
        </p:nvSpPr>
        <p:spPr>
          <a:xfrm>
            <a:off x="0" y="2038371"/>
            <a:ext cx="9144000" cy="2209800"/>
          </a:xfrm>
        </p:spPr>
        <p:txBody>
          <a:bodyPr/>
          <a:lstStyle/>
          <a:p>
            <a:pPr algn="ctr" eaLnBrk="1" hangingPunct="1"/>
            <a:endParaRPr lang="en-US" dirty="0" smtClean="0"/>
          </a:p>
          <a:p>
            <a:pPr algn="ctr" eaLnBrk="1" hangingPunct="1"/>
            <a:r>
              <a:rPr lang="en-US" dirty="0" smtClean="0"/>
              <a:t>David Tse</a:t>
            </a:r>
          </a:p>
          <a:p>
            <a:pPr algn="ctr" eaLnBrk="1" hangingPunct="1"/>
            <a:r>
              <a:rPr lang="en-US" dirty="0" smtClean="0"/>
              <a:t>U.C. Berkeley</a:t>
            </a:r>
          </a:p>
          <a:p>
            <a:pPr algn="ctr" eaLnBrk="1" hangingPunct="1"/>
            <a:endParaRPr lang="en-US" dirty="0" smtClean="0"/>
          </a:p>
          <a:p>
            <a:pPr algn="ctr" eaLnBrk="1" hangingPunct="1"/>
            <a:endParaRPr lang="en-US" dirty="0" smtClean="0"/>
          </a:p>
          <a:p>
            <a:pPr algn="ctr" eaLnBrk="1" hangingPunct="1"/>
            <a:r>
              <a:rPr lang="en-US" dirty="0" smtClean="0"/>
              <a:t>ITA </a:t>
            </a:r>
          </a:p>
          <a:p>
            <a:pPr algn="ctr" eaLnBrk="1" hangingPunct="1"/>
            <a:r>
              <a:rPr lang="en-US" dirty="0" smtClean="0"/>
              <a:t>Feb , 2013</a:t>
            </a:r>
          </a:p>
          <a:p>
            <a:pPr algn="ctr" eaLnBrk="1" hangingPunct="1"/>
            <a:endParaRPr lang="en-US" dirty="0" smtClean="0"/>
          </a:p>
        </p:txBody>
      </p:sp>
      <p:sp>
        <p:nvSpPr>
          <p:cNvPr id="2" name="TextBox 1"/>
          <p:cNvSpPr txBox="1"/>
          <p:nvPr/>
        </p:nvSpPr>
        <p:spPr>
          <a:xfrm>
            <a:off x="152400" y="6032500"/>
            <a:ext cx="8823600" cy="461665"/>
          </a:xfrm>
          <a:prstGeom prst="rect">
            <a:avLst/>
          </a:prstGeom>
          <a:noFill/>
        </p:spPr>
        <p:txBody>
          <a:bodyPr wrap="none" rtlCol="0">
            <a:spAutoFit/>
          </a:bodyPr>
          <a:lstStyle/>
          <a:p>
            <a:r>
              <a:rPr lang="en-US" dirty="0" smtClean="0"/>
              <a:t>Research supported by NSF Center for Science of Information.</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p:txBody>
          <a:bodyPr/>
          <a:lstStyle/>
          <a:p>
            <a:pPr eaLnBrk="1" hangingPunct="1"/>
            <a:r>
              <a:rPr lang="en-US" dirty="0" smtClean="0"/>
              <a:t>DNA sequencing</a:t>
            </a:r>
          </a:p>
        </p:txBody>
      </p:sp>
      <p:pic>
        <p:nvPicPr>
          <p:cNvPr id="26627" name="Picture 4" descr="dna2"/>
          <p:cNvPicPr>
            <a:picLocks noChangeAspect="1" noChangeArrowheads="1"/>
          </p:cNvPicPr>
          <p:nvPr/>
        </p:nvPicPr>
        <p:blipFill>
          <a:blip r:embed="rId3"/>
          <a:srcRect/>
          <a:stretch>
            <a:fillRect/>
          </a:stretch>
        </p:blipFill>
        <p:spPr bwMode="auto">
          <a:xfrm>
            <a:off x="152400" y="2046288"/>
            <a:ext cx="3238500" cy="3619500"/>
          </a:xfrm>
          <a:prstGeom prst="rect">
            <a:avLst/>
          </a:prstGeom>
          <a:noFill/>
          <a:ln w="9525">
            <a:noFill/>
            <a:miter lim="800000"/>
            <a:headEnd/>
            <a:tailEnd/>
          </a:ln>
        </p:spPr>
      </p:pic>
      <p:pic>
        <p:nvPicPr>
          <p:cNvPr id="26628" name="Picture 5" descr="dna3"/>
          <p:cNvPicPr>
            <a:picLocks noChangeAspect="1" noChangeArrowheads="1"/>
          </p:cNvPicPr>
          <p:nvPr/>
        </p:nvPicPr>
        <p:blipFill>
          <a:blip r:embed="rId4"/>
          <a:srcRect/>
          <a:stretch>
            <a:fillRect/>
          </a:stretch>
        </p:blipFill>
        <p:spPr bwMode="auto">
          <a:xfrm>
            <a:off x="3352800" y="2495550"/>
            <a:ext cx="1800225" cy="2257425"/>
          </a:xfrm>
          <a:prstGeom prst="rect">
            <a:avLst/>
          </a:prstGeom>
          <a:noFill/>
          <a:ln w="9525">
            <a:noFill/>
            <a:miter lim="800000"/>
            <a:headEnd/>
            <a:tailEnd/>
          </a:ln>
        </p:spPr>
      </p:pic>
      <p:sp>
        <p:nvSpPr>
          <p:cNvPr id="26629" name="Text Box 6"/>
          <p:cNvSpPr txBox="1">
            <a:spLocks noChangeArrowheads="1"/>
          </p:cNvSpPr>
          <p:nvPr/>
        </p:nvSpPr>
        <p:spPr bwMode="auto">
          <a:xfrm>
            <a:off x="5803900" y="2825750"/>
            <a:ext cx="2506663" cy="1803400"/>
          </a:xfrm>
          <a:prstGeom prst="rect">
            <a:avLst/>
          </a:prstGeom>
          <a:noFill/>
          <a:ln w="25400">
            <a:noFill/>
            <a:miter lim="800000"/>
            <a:headEnd/>
            <a:tailEnd/>
          </a:ln>
        </p:spPr>
        <p:txBody>
          <a:bodyPr>
            <a:spAutoFit/>
          </a:bodyPr>
          <a:lstStyle/>
          <a:p>
            <a:pPr algn="ctr"/>
            <a:r>
              <a:rPr lang="en-US" sz="1600" b="1" dirty="0" smtClean="0">
                <a:solidFill>
                  <a:schemeClr val="accent2"/>
                </a:solidFill>
                <a:latin typeface="Courier New" pitchFamily="49" charset="0"/>
              </a:rPr>
              <a:t>…ACGTGACTGAGGACCGTG</a:t>
            </a:r>
          </a:p>
          <a:p>
            <a:pPr algn="ctr"/>
            <a:r>
              <a:rPr lang="en-US" sz="1600" b="1" dirty="0" smtClean="0">
                <a:solidFill>
                  <a:schemeClr val="accent2"/>
                </a:solidFill>
                <a:latin typeface="Courier New" pitchFamily="49" charset="0"/>
              </a:rPr>
              <a:t>CGACTGAGACTGACTGGGT</a:t>
            </a:r>
          </a:p>
          <a:p>
            <a:pPr algn="ctr"/>
            <a:r>
              <a:rPr lang="en-US" sz="1600" b="1" dirty="0" smtClean="0">
                <a:solidFill>
                  <a:schemeClr val="accent2"/>
                </a:solidFill>
                <a:latin typeface="Courier New" pitchFamily="49" charset="0"/>
              </a:rPr>
              <a:t>CTAGCTAGACTACGTTTTA</a:t>
            </a:r>
          </a:p>
          <a:p>
            <a:pPr algn="ctr"/>
            <a:r>
              <a:rPr lang="en-US" sz="1600" b="1" dirty="0" smtClean="0">
                <a:solidFill>
                  <a:schemeClr val="accent2"/>
                </a:solidFill>
                <a:latin typeface="Courier New" pitchFamily="49" charset="0"/>
              </a:rPr>
              <a:t>TATATATATACGTCGTCGT</a:t>
            </a:r>
          </a:p>
          <a:p>
            <a:pPr algn="ctr"/>
            <a:r>
              <a:rPr lang="en-US" sz="1600" b="1" dirty="0" smtClean="0">
                <a:solidFill>
                  <a:schemeClr val="accent2"/>
                </a:solidFill>
                <a:latin typeface="Courier New" pitchFamily="49" charset="0"/>
              </a:rPr>
              <a:t>ACTGATGACTAGATTACAG</a:t>
            </a:r>
          </a:p>
          <a:p>
            <a:pPr algn="ctr"/>
            <a:r>
              <a:rPr lang="en-US" sz="1600" b="1" dirty="0" smtClean="0">
                <a:solidFill>
                  <a:schemeClr val="accent2"/>
                </a:solidFill>
                <a:latin typeface="Courier New" pitchFamily="49" charset="0"/>
              </a:rPr>
              <a:t>ACTGATTTAGATACCTGAC</a:t>
            </a:r>
          </a:p>
          <a:p>
            <a:pPr algn="ctr"/>
            <a:r>
              <a:rPr lang="en-US" sz="1600" b="1" dirty="0" smtClean="0">
                <a:solidFill>
                  <a:schemeClr val="accent2"/>
                </a:solidFill>
                <a:latin typeface="Courier New" pitchFamily="49" charset="0"/>
              </a:rPr>
              <a:t>TGATTTTAAAAAAATATT…</a:t>
            </a:r>
            <a:endParaRPr lang="en-US" sz="1600" b="1" dirty="0">
              <a:solidFill>
                <a:schemeClr val="accent2"/>
              </a:solidFill>
              <a:latin typeface="Courier New" pitchFamily="49" charset="0"/>
            </a:endParaRPr>
          </a:p>
        </p:txBody>
      </p:sp>
      <p:sp>
        <p:nvSpPr>
          <p:cNvPr id="3" name="Content Placeholder 2"/>
          <p:cNvSpPr>
            <a:spLocks noGrp="1"/>
          </p:cNvSpPr>
          <p:nvPr>
            <p:ph idx="1"/>
          </p:nvPr>
        </p:nvSpPr>
        <p:spPr/>
        <p:txBody>
          <a:bodyPr/>
          <a:lstStyle/>
          <a:p>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77300" cy="762000"/>
          </a:xfrm>
        </p:spPr>
        <p:txBody>
          <a:bodyPr/>
          <a:lstStyle/>
          <a:p>
            <a:r>
              <a:rPr lang="en-US" dirty="0" smtClean="0"/>
              <a:t>High throughput sequencing revolution</a:t>
            </a:r>
            <a:endParaRPr lang="en-US" dirty="0"/>
          </a:p>
        </p:txBody>
      </p:sp>
      <p:pic>
        <p:nvPicPr>
          <p:cNvPr id="4" name="Content Placeholder 3" descr="cost_per_genome_apr.jpg"/>
          <p:cNvPicPr>
            <a:picLocks noGrp="1" noChangeAspect="1"/>
          </p:cNvPicPr>
          <p:nvPr>
            <p:ph idx="1"/>
          </p:nvPr>
        </p:nvPicPr>
        <p:blipFill>
          <a:blip r:embed="rId3" cstate="print">
            <a:extLst>
              <a:ext uri="{28A0092B-C50C-407E-A947-70E740481C1C}">
                <a14:useLocalDpi xmlns:a14="http://schemas.microsoft.com/office/drawing/2010/main" val="0"/>
              </a:ext>
            </a:extLst>
          </a:blip>
          <a:srcRect t="4902" b="4902"/>
          <a:stretch>
            <a:fillRect/>
          </a:stretch>
        </p:blipFill>
        <p:spPr/>
      </p:pic>
      <p:sp>
        <p:nvSpPr>
          <p:cNvPr id="5" name="TextBox 4"/>
          <p:cNvSpPr txBox="1"/>
          <p:nvPr/>
        </p:nvSpPr>
        <p:spPr>
          <a:xfrm>
            <a:off x="4445000" y="1651000"/>
            <a:ext cx="3759863" cy="461665"/>
          </a:xfrm>
          <a:prstGeom prst="rect">
            <a:avLst/>
          </a:prstGeom>
          <a:noFill/>
          <a:ln>
            <a:noFill/>
          </a:ln>
        </p:spPr>
        <p:txBody>
          <a:bodyPr wrap="none" rtlCol="0">
            <a:spAutoFit/>
          </a:bodyPr>
          <a:lstStyle/>
          <a:p>
            <a:r>
              <a:rPr lang="en-US" dirty="0">
                <a:solidFill>
                  <a:srgbClr val="FF0000"/>
                </a:solidFill>
              </a:rPr>
              <a:t>t</a:t>
            </a:r>
            <a:r>
              <a:rPr lang="en-US" dirty="0" smtClean="0">
                <a:solidFill>
                  <a:srgbClr val="FF0000"/>
                </a:solidFill>
              </a:rPr>
              <a:t>ech. driver for info. theory</a:t>
            </a:r>
            <a:endParaRPr lang="en-US" dirty="0">
              <a:solidFill>
                <a:srgbClr val="FF0000"/>
              </a:solidFill>
            </a:endParaRPr>
          </a:p>
        </p:txBody>
      </p:sp>
      <p:cxnSp>
        <p:nvCxnSpPr>
          <p:cNvPr id="7" name="Straight Arrow Connector 6"/>
          <p:cNvCxnSpPr/>
          <p:nvPr/>
        </p:nvCxnSpPr>
        <p:spPr bwMode="auto">
          <a:xfrm flipH="1">
            <a:off x="5689600" y="2184400"/>
            <a:ext cx="571500" cy="571500"/>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3401923644"/>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pPr eaLnBrk="1" hangingPunct="1"/>
            <a:r>
              <a:rPr lang="en-US" dirty="0"/>
              <a:t>S</a:t>
            </a:r>
            <a:r>
              <a:rPr lang="en-US" dirty="0" smtClean="0"/>
              <a:t>hotgun </a:t>
            </a:r>
            <a:r>
              <a:rPr lang="en-US" dirty="0"/>
              <a:t>s</a:t>
            </a:r>
            <a:r>
              <a:rPr lang="en-US" dirty="0" smtClean="0"/>
              <a:t>equencing</a:t>
            </a:r>
          </a:p>
        </p:txBody>
      </p:sp>
      <p:pic>
        <p:nvPicPr>
          <p:cNvPr id="31746" name="Content Placeholder 71" descr="fig_setup.eps"/>
          <p:cNvPicPr>
            <a:picLocks noGrp="1" noChangeAspect="1"/>
          </p:cNvPicPr>
          <p:nvPr>
            <p:ph idx="1"/>
          </p:nvPr>
        </p:nvPicPr>
        <p:blipFill>
          <a:blip r:embed="rId2"/>
          <a:srcRect/>
          <a:stretch>
            <a:fillRect/>
          </a:stretch>
        </p:blipFill>
        <p:spPr>
          <a:xfrm>
            <a:off x="685800" y="1162050"/>
            <a:ext cx="7772400" cy="3171825"/>
          </a:xfrm>
        </p:spPr>
      </p:pic>
      <p:pic>
        <p:nvPicPr>
          <p:cNvPr id="5" name="Picture 2" descr="C:\Users\Andreas\Documents\Career\Stanford PhD\Quals\Solexa sequencing.jpg"/>
          <p:cNvPicPr>
            <a:picLocks noChangeAspect="1" noChangeArrowheads="1"/>
          </p:cNvPicPr>
          <p:nvPr/>
        </p:nvPicPr>
        <p:blipFill>
          <a:blip r:embed="rId3" cstate="print"/>
          <a:srcRect/>
          <a:stretch>
            <a:fillRect/>
          </a:stretch>
        </p:blipFill>
        <p:spPr bwMode="auto">
          <a:xfrm>
            <a:off x="4112839" y="4036857"/>
            <a:ext cx="2711937" cy="1762100"/>
          </a:xfrm>
          <a:prstGeom prst="rect">
            <a:avLst/>
          </a:prstGeom>
          <a:ln>
            <a:noFill/>
          </a:ln>
          <a:effectLst>
            <a:outerShdw blurRad="292100" dist="139700" dir="2700000" algn="tl" rotWithShape="0">
              <a:srgbClr val="333333">
                <a:alpha val="65000"/>
              </a:srgbClr>
            </a:outerShdw>
            <a:softEdge rad="63500"/>
          </a:effectLst>
        </p:spPr>
      </p:pic>
      <p:sp>
        <p:nvSpPr>
          <p:cNvPr id="8" name="TextBox 7"/>
          <p:cNvSpPr txBox="1"/>
          <p:nvPr/>
        </p:nvSpPr>
        <p:spPr>
          <a:xfrm>
            <a:off x="474133" y="3822700"/>
            <a:ext cx="3475567" cy="474133"/>
          </a:xfrm>
          <a:prstGeom prst="rect">
            <a:avLst/>
          </a:prstGeom>
          <a:solidFill>
            <a:srgbClr val="FFFFFF"/>
          </a:solidFill>
        </p:spPr>
        <p:txBody>
          <a:bodyPr wrap="square" rtlCol="0">
            <a:spAutoFit/>
          </a:bodyPr>
          <a:lstStyle/>
          <a:p>
            <a:pPr algn="ctr"/>
            <a:r>
              <a:rPr lang="en-US" dirty="0" smtClean="0"/>
              <a:t>read</a:t>
            </a:r>
            <a:endParaRPr lang="en-US" dirty="0"/>
          </a:p>
        </p:txBody>
      </p:sp>
      <p:sp>
        <p:nvSpPr>
          <p:cNvPr id="7" name="TextBox 6"/>
          <p:cNvSpPr txBox="1"/>
          <p:nvPr/>
        </p:nvSpPr>
        <p:spPr>
          <a:xfrm>
            <a:off x="5054604" y="3268132"/>
            <a:ext cx="3598334" cy="461665"/>
          </a:xfrm>
          <a:prstGeom prst="rect">
            <a:avLst/>
          </a:prstGeom>
          <a:solidFill>
            <a:srgbClr val="FFFFFF"/>
          </a:solidFill>
        </p:spPr>
        <p:txBody>
          <a:bodyPr wrap="square" rtlCol="0">
            <a:spAutoFit/>
          </a:bodyPr>
          <a:lstStyle/>
          <a:p>
            <a:endParaRPr lang="en-US" dirty="0"/>
          </a:p>
        </p:txBody>
      </p:sp>
      <p:sp>
        <p:nvSpPr>
          <p:cNvPr id="6" name="TextBox 5"/>
          <p:cNvSpPr txBox="1"/>
          <p:nvPr/>
        </p:nvSpPr>
        <p:spPr>
          <a:xfrm>
            <a:off x="4902201" y="3606802"/>
            <a:ext cx="3869266" cy="461665"/>
          </a:xfrm>
          <a:prstGeom prst="rect">
            <a:avLst/>
          </a:prstGeom>
          <a:solidFill>
            <a:srgbClr val="FFFFFF"/>
          </a:solidFill>
        </p:spPr>
        <p:txBody>
          <a:bodyPr wrap="square" rtlCol="0">
            <a:spAutoFit/>
          </a:bodyPr>
          <a:lstStyle/>
          <a:p>
            <a:endParaRPr lang="en-US" dirty="0"/>
          </a:p>
        </p:txBody>
      </p:sp>
      <p:sp>
        <p:nvSpPr>
          <p:cNvPr id="2" name="TextBox 1"/>
          <p:cNvSpPr txBox="1"/>
          <p:nvPr/>
        </p:nvSpPr>
        <p:spPr>
          <a:xfrm>
            <a:off x="4614333" y="1490133"/>
            <a:ext cx="3649134" cy="461665"/>
          </a:xfrm>
          <a:prstGeom prst="rect">
            <a:avLst/>
          </a:prstGeom>
          <a:noFill/>
        </p:spPr>
        <p:txBody>
          <a:bodyPr wrap="square" rtlCol="0">
            <a:spAutoFit/>
          </a:bodyPr>
          <a:lstStyle/>
          <a:p>
            <a:endParaRPr lang="en-US" dirty="0"/>
          </a:p>
        </p:txBody>
      </p:sp>
      <p:sp>
        <p:nvSpPr>
          <p:cNvPr id="4" name="TextBox 3"/>
          <p:cNvSpPr txBox="1"/>
          <p:nvPr/>
        </p:nvSpPr>
        <p:spPr>
          <a:xfrm>
            <a:off x="4758266" y="1794934"/>
            <a:ext cx="3666067" cy="830997"/>
          </a:xfrm>
          <a:prstGeom prst="rect">
            <a:avLst/>
          </a:prstGeom>
          <a:solidFill>
            <a:srgbClr val="FFFFFF"/>
          </a:solidFill>
        </p:spPr>
        <p:txBody>
          <a:bodyPr wrap="square" rtlCol="0">
            <a:spAutoFit/>
          </a:bodyPr>
          <a:lstStyle/>
          <a:p>
            <a:endParaRPr lang="en-US" dirty="0" smtClean="0"/>
          </a:p>
          <a:p>
            <a:endParaRPr lang="en-US" dirty="0"/>
          </a:p>
        </p:txBody>
      </p:sp>
    </p:spTree>
    <p:extLst>
      <p:ext uri="{BB962C8B-B14F-4D97-AF65-F5344CB8AC3E}">
        <p14:creationId xmlns:p14="http://schemas.microsoft.com/office/powerpoint/2010/main" val="424061960"/>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 throughput sequencing:</a:t>
            </a:r>
            <a:br>
              <a:rPr lang="en-US" dirty="0" smtClean="0"/>
            </a:br>
            <a:r>
              <a:rPr lang="en-US" dirty="0" smtClean="0"/>
              <a:t>Microscope in the big data era</a:t>
            </a:r>
            <a:endParaRPr lang="en-US" dirty="0"/>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p:txBody>
      </p:sp>
      <p:pic>
        <p:nvPicPr>
          <p:cNvPr id="53" name="Picture 52" descr="micr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556318"/>
            <a:ext cx="8178800" cy="2856628"/>
          </a:xfrm>
          <a:prstGeom prst="rect">
            <a:avLst/>
          </a:prstGeom>
        </p:spPr>
      </p:pic>
      <p:sp>
        <p:nvSpPr>
          <p:cNvPr id="4" name="TextBox 3"/>
          <p:cNvSpPr txBox="1"/>
          <p:nvPr/>
        </p:nvSpPr>
        <p:spPr>
          <a:xfrm>
            <a:off x="635000" y="5448300"/>
            <a:ext cx="8446543" cy="830997"/>
          </a:xfrm>
          <a:prstGeom prst="rect">
            <a:avLst/>
          </a:prstGeom>
          <a:solidFill>
            <a:srgbClr val="FFFFFF"/>
          </a:solidFill>
        </p:spPr>
        <p:txBody>
          <a:bodyPr wrap="none" rtlCol="0">
            <a:spAutoFit/>
          </a:bodyPr>
          <a:lstStyle/>
          <a:p>
            <a:r>
              <a:rPr lang="en-US" dirty="0"/>
              <a:t>G</a:t>
            </a:r>
            <a:r>
              <a:rPr lang="en-US" dirty="0" smtClean="0"/>
              <a:t>enomic variations, 3-D structures, transcription, translation, </a:t>
            </a:r>
          </a:p>
          <a:p>
            <a:r>
              <a:rPr lang="en-US" dirty="0" smtClean="0"/>
              <a:t>protein interaction, etc. </a:t>
            </a:r>
            <a:endParaRPr lang="en-US" dirty="0"/>
          </a:p>
        </p:txBody>
      </p:sp>
      <p:sp>
        <p:nvSpPr>
          <p:cNvPr id="5" name="TextBox 4"/>
          <p:cNvSpPr txBox="1"/>
          <p:nvPr/>
        </p:nvSpPr>
        <p:spPr>
          <a:xfrm>
            <a:off x="6718300" y="4165600"/>
            <a:ext cx="241300" cy="400110"/>
          </a:xfrm>
          <a:prstGeom prst="rect">
            <a:avLst/>
          </a:prstGeom>
          <a:solidFill>
            <a:srgbClr val="FFFFFF"/>
          </a:solidFill>
        </p:spPr>
        <p:txBody>
          <a:bodyPr wrap="square" rtlCol="0">
            <a:spAutoFit/>
          </a:bodyPr>
          <a:lstStyle/>
          <a:p>
            <a:pPr algn="ctr"/>
            <a:endParaRPr lang="en-US" sz="2000" dirty="0"/>
          </a:p>
        </p:txBody>
      </p:sp>
      <p:sp>
        <p:nvSpPr>
          <p:cNvPr id="6" name="TextBox 5"/>
          <p:cNvSpPr txBox="1"/>
          <p:nvPr/>
        </p:nvSpPr>
        <p:spPr>
          <a:xfrm>
            <a:off x="6756400" y="4470400"/>
            <a:ext cx="2237261" cy="400110"/>
          </a:xfrm>
          <a:prstGeom prst="rect">
            <a:avLst/>
          </a:prstGeom>
          <a:noFill/>
        </p:spPr>
        <p:txBody>
          <a:bodyPr wrap="none" rtlCol="0">
            <a:spAutoFit/>
          </a:bodyPr>
          <a:lstStyle/>
          <a:p>
            <a:r>
              <a:rPr lang="en-US" sz="2000" dirty="0" smtClean="0"/>
              <a:t>(</a:t>
            </a:r>
            <a:r>
              <a:rPr lang="en-US" sz="2000" dirty="0" err="1" smtClean="0"/>
              <a:t>Pachter</a:t>
            </a:r>
            <a:r>
              <a:rPr lang="en-US" sz="2000" dirty="0" smtClean="0"/>
              <a:t> diagram)</a:t>
            </a:r>
            <a:endParaRPr lang="en-US" sz="2000" dirty="0"/>
          </a:p>
        </p:txBody>
      </p:sp>
    </p:spTree>
    <p:extLst>
      <p:ext uri="{BB962C8B-B14F-4D97-AF65-F5344CB8AC3E}">
        <p14:creationId xmlns:p14="http://schemas.microsoft.com/office/powerpoint/2010/main" val="3094512718"/>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High-throughput sequencing assays</a:t>
            </a:r>
            <a:endParaRPr lang="en-US" dirty="0"/>
          </a:p>
        </p:txBody>
      </p:sp>
      <p:sp>
        <p:nvSpPr>
          <p:cNvPr id="3" name="Content Placeholder 2"/>
          <p:cNvSpPr>
            <a:spLocks noGrp="1"/>
          </p:cNvSpPr>
          <p:nvPr>
            <p:ph idx="1"/>
          </p:nvPr>
        </p:nvSpPr>
        <p:spPr>
          <a:xfrm>
            <a:off x="685800" y="1130300"/>
            <a:ext cx="7772400" cy="5257800"/>
          </a:xfrm>
        </p:spPr>
        <p:txBody>
          <a:bodyPr/>
          <a:lstStyle/>
          <a:p>
            <a:r>
              <a:rPr lang="en-US" sz="800" b="1" dirty="0" err="1">
                <a:solidFill>
                  <a:srgbClr val="800000"/>
                </a:solidFill>
              </a:rPr>
              <a:t>dsRNA-Seq</a:t>
            </a:r>
            <a:r>
              <a:rPr lang="en-US" sz="800" b="1" dirty="0">
                <a:solidFill>
                  <a:srgbClr val="800000"/>
                </a:solidFill>
              </a:rPr>
              <a:t>: </a:t>
            </a:r>
            <a:r>
              <a:rPr lang="en-US" sz="800" dirty="0">
                <a:solidFill>
                  <a:srgbClr val="800000"/>
                </a:solidFill>
              </a:rPr>
              <a:t>Qi </a:t>
            </a:r>
            <a:r>
              <a:rPr lang="en-US" sz="800" dirty="0" err="1">
                <a:solidFill>
                  <a:srgbClr val="800000"/>
                </a:solidFill>
              </a:rPr>
              <a:t>Zheng</a:t>
            </a:r>
            <a:r>
              <a:rPr lang="en-US" sz="800" dirty="0">
                <a:solidFill>
                  <a:srgbClr val="800000"/>
                </a:solidFill>
              </a:rPr>
              <a:t> et al., “</a:t>
            </a:r>
            <a:r>
              <a:rPr lang="en-US" sz="800" dirty="0">
                <a:solidFill>
                  <a:srgbClr val="800000"/>
                </a:solidFill>
                <a:hlinkClick r:id="rId2"/>
              </a:rPr>
              <a:t>Genome-Wide Double-Stranded RNA Sequencing Reveals the Functional Significance of Base-Paired RNAs in Arabidopsis</a:t>
            </a:r>
            <a:r>
              <a:rPr lang="en-US" sz="800" dirty="0">
                <a:solidFill>
                  <a:srgbClr val="800000"/>
                </a:solidFill>
              </a:rPr>
              <a:t>,” </a:t>
            </a:r>
            <a:r>
              <a:rPr lang="en-US" sz="800" i="1" dirty="0" err="1">
                <a:solidFill>
                  <a:srgbClr val="800000"/>
                </a:solidFill>
              </a:rPr>
              <a:t>PLoS</a:t>
            </a:r>
            <a:r>
              <a:rPr lang="en-US" sz="800" i="1" dirty="0">
                <a:solidFill>
                  <a:srgbClr val="800000"/>
                </a:solidFill>
              </a:rPr>
              <a:t> Genet</a:t>
            </a:r>
            <a:r>
              <a:rPr lang="en-US" sz="800" dirty="0">
                <a:solidFill>
                  <a:srgbClr val="800000"/>
                </a:solidFill>
              </a:rPr>
              <a:t> 6, no. 9 (September 30, 2010): e1001141, doi:10.1371/journal.pgen.1001141.</a:t>
            </a:r>
          </a:p>
          <a:p>
            <a:r>
              <a:rPr lang="en-US" sz="800" b="1" dirty="0">
                <a:solidFill>
                  <a:srgbClr val="800000"/>
                </a:solidFill>
              </a:rPr>
              <a:t>FRAG-</a:t>
            </a:r>
            <a:r>
              <a:rPr lang="en-US" sz="800" b="1" dirty="0" err="1">
                <a:solidFill>
                  <a:srgbClr val="800000"/>
                </a:solidFill>
              </a:rPr>
              <a:t>Seq</a:t>
            </a:r>
            <a:r>
              <a:rPr lang="en-US" sz="800" b="1" dirty="0">
                <a:solidFill>
                  <a:srgbClr val="800000"/>
                </a:solidFill>
              </a:rPr>
              <a:t>: </a:t>
            </a:r>
            <a:r>
              <a:rPr lang="en-US" sz="800" dirty="0">
                <a:solidFill>
                  <a:srgbClr val="800000"/>
                </a:solidFill>
              </a:rPr>
              <a:t>Jason G. Underwood et al., “</a:t>
            </a:r>
            <a:r>
              <a:rPr lang="en-US" sz="800" dirty="0">
                <a:solidFill>
                  <a:srgbClr val="800000"/>
                </a:solidFill>
                <a:hlinkClick r:id="rId3"/>
              </a:rPr>
              <a:t>FragSeq: Transcriptome-wide RNA Structure Probing Using High-throughput Sequencing</a:t>
            </a:r>
            <a:r>
              <a:rPr lang="en-US" sz="800" dirty="0">
                <a:solidFill>
                  <a:srgbClr val="800000"/>
                </a:solidFill>
              </a:rPr>
              <a:t>,” </a:t>
            </a:r>
            <a:r>
              <a:rPr lang="en-US" sz="800" i="1" dirty="0">
                <a:solidFill>
                  <a:srgbClr val="800000"/>
                </a:solidFill>
              </a:rPr>
              <a:t>Nature Methods</a:t>
            </a:r>
            <a:r>
              <a:rPr lang="en-US" sz="800" dirty="0">
                <a:solidFill>
                  <a:srgbClr val="800000"/>
                </a:solidFill>
              </a:rPr>
              <a:t> 7, no. 12 (December 2010): 995–1001, doi:10.1038/nmeth.1529.</a:t>
            </a:r>
          </a:p>
          <a:p>
            <a:r>
              <a:rPr lang="en-US" sz="800" b="1" dirty="0">
                <a:solidFill>
                  <a:srgbClr val="800000"/>
                </a:solidFill>
              </a:rPr>
              <a:t>SHAPE-</a:t>
            </a:r>
            <a:r>
              <a:rPr lang="en-US" sz="800" b="1" dirty="0" err="1">
                <a:solidFill>
                  <a:srgbClr val="800000"/>
                </a:solidFill>
              </a:rPr>
              <a:t>Seq</a:t>
            </a:r>
            <a:r>
              <a:rPr lang="en-US" sz="800" dirty="0">
                <a:solidFill>
                  <a:srgbClr val="800000"/>
                </a:solidFill>
              </a:rPr>
              <a:t>:</a:t>
            </a:r>
            <a:r>
              <a:rPr lang="en-US" sz="800" b="1" dirty="0">
                <a:solidFill>
                  <a:srgbClr val="800000"/>
                </a:solidFill>
              </a:rPr>
              <a:t> </a:t>
            </a:r>
            <a:r>
              <a:rPr lang="en-US" sz="800" dirty="0">
                <a:solidFill>
                  <a:srgbClr val="800000"/>
                </a:solidFill>
              </a:rPr>
              <a:t>(a) Julius B. Lucks et al., “</a:t>
            </a:r>
            <a:r>
              <a:rPr lang="en-US" sz="800" dirty="0">
                <a:solidFill>
                  <a:srgbClr val="800000"/>
                </a:solidFill>
                <a:hlinkClick r:id="rId4"/>
              </a:rPr>
              <a:t>Multiplexed RNA Structure Characterization with Selective 2′-hydroxyl Acylation Analyzed by Primer Extension Sequencing (SHAPE-Seq)</a:t>
            </a:r>
            <a:r>
              <a:rPr lang="en-US" sz="800" dirty="0">
                <a:solidFill>
                  <a:srgbClr val="800000"/>
                </a:solidFill>
              </a:rPr>
              <a:t>,” </a:t>
            </a:r>
            <a:r>
              <a:rPr lang="en-US" sz="800" i="1" dirty="0">
                <a:solidFill>
                  <a:srgbClr val="800000"/>
                </a:solidFill>
              </a:rPr>
              <a:t>Proceedings of the National Academy of Sciences</a:t>
            </a:r>
            <a:r>
              <a:rPr lang="en-US" sz="800" dirty="0">
                <a:solidFill>
                  <a:srgbClr val="800000"/>
                </a:solidFill>
              </a:rPr>
              <a:t> 108, no. 27 (July 5, 2011): 11063–11068, doi:10.1073/pnas.1106501108.</a:t>
            </a:r>
            <a:br>
              <a:rPr lang="en-US" sz="800" dirty="0">
                <a:solidFill>
                  <a:srgbClr val="800000"/>
                </a:solidFill>
              </a:rPr>
            </a:br>
            <a:r>
              <a:rPr lang="en-US" sz="800" dirty="0">
                <a:solidFill>
                  <a:srgbClr val="800000"/>
                </a:solidFill>
              </a:rPr>
              <a:t>(b) Sharon </a:t>
            </a:r>
            <a:r>
              <a:rPr lang="en-US" sz="800" dirty="0" err="1">
                <a:solidFill>
                  <a:srgbClr val="800000"/>
                </a:solidFill>
              </a:rPr>
              <a:t>Aviran</a:t>
            </a:r>
            <a:r>
              <a:rPr lang="en-US" sz="800" dirty="0">
                <a:solidFill>
                  <a:srgbClr val="800000"/>
                </a:solidFill>
              </a:rPr>
              <a:t> et al., “</a:t>
            </a:r>
            <a:r>
              <a:rPr lang="en-US" sz="800" dirty="0">
                <a:solidFill>
                  <a:srgbClr val="800000"/>
                </a:solidFill>
                <a:hlinkClick r:id="rId5"/>
              </a:rPr>
              <a:t>Modeling and Automation of Sequencing-based Characterization of RNA Structure</a:t>
            </a:r>
            <a:r>
              <a:rPr lang="en-US" sz="800" dirty="0">
                <a:solidFill>
                  <a:srgbClr val="800000"/>
                </a:solidFill>
              </a:rPr>
              <a:t>,” </a:t>
            </a:r>
            <a:r>
              <a:rPr lang="en-US" sz="800" i="1" dirty="0">
                <a:solidFill>
                  <a:srgbClr val="800000"/>
                </a:solidFill>
              </a:rPr>
              <a:t>Proceedings of the National Academy of Sciences</a:t>
            </a:r>
            <a:r>
              <a:rPr lang="en-US" sz="800" dirty="0">
                <a:solidFill>
                  <a:srgbClr val="800000"/>
                </a:solidFill>
              </a:rPr>
              <a:t> (June 3, 2011), doi:10.1073/pnas.1106541108.</a:t>
            </a:r>
          </a:p>
          <a:p>
            <a:r>
              <a:rPr lang="en-US" sz="800" b="1" dirty="0">
                <a:solidFill>
                  <a:srgbClr val="800000"/>
                </a:solidFill>
              </a:rPr>
              <a:t>PARTE-</a:t>
            </a:r>
            <a:r>
              <a:rPr lang="en-US" sz="800" b="1" dirty="0" err="1">
                <a:solidFill>
                  <a:srgbClr val="800000"/>
                </a:solidFill>
              </a:rPr>
              <a:t>Seq</a:t>
            </a:r>
            <a:r>
              <a:rPr lang="en-US" sz="800" b="1" dirty="0">
                <a:solidFill>
                  <a:srgbClr val="800000"/>
                </a:solidFill>
              </a:rPr>
              <a:t>: </a:t>
            </a:r>
            <a:r>
              <a:rPr lang="en-US" sz="800" dirty="0" err="1">
                <a:solidFill>
                  <a:srgbClr val="800000"/>
                </a:solidFill>
              </a:rPr>
              <a:t>Yue</a:t>
            </a:r>
            <a:r>
              <a:rPr lang="en-US" sz="800" dirty="0">
                <a:solidFill>
                  <a:srgbClr val="800000"/>
                </a:solidFill>
              </a:rPr>
              <a:t> Wan et al., “</a:t>
            </a:r>
            <a:r>
              <a:rPr lang="en-US" sz="800" dirty="0">
                <a:solidFill>
                  <a:srgbClr val="800000"/>
                </a:solidFill>
                <a:hlinkClick r:id="rId6"/>
              </a:rPr>
              <a:t>Genome-wide Measurement of RNA Folding Energies</a:t>
            </a:r>
            <a:r>
              <a:rPr lang="en-US" sz="800" dirty="0">
                <a:solidFill>
                  <a:srgbClr val="800000"/>
                </a:solidFill>
              </a:rPr>
              <a:t>,” </a:t>
            </a:r>
            <a:r>
              <a:rPr lang="en-US" sz="800" i="1" dirty="0">
                <a:solidFill>
                  <a:srgbClr val="800000"/>
                </a:solidFill>
              </a:rPr>
              <a:t>Molecular Cell</a:t>
            </a:r>
            <a:r>
              <a:rPr lang="en-US" sz="800" dirty="0">
                <a:solidFill>
                  <a:srgbClr val="800000"/>
                </a:solidFill>
              </a:rPr>
              <a:t> 48, no. 2 (October 26, 2012): 169–181, doi:10.1016/j.molcel.2012.08.008.</a:t>
            </a:r>
          </a:p>
          <a:p>
            <a:r>
              <a:rPr lang="en-US" sz="800" b="1" dirty="0">
                <a:solidFill>
                  <a:srgbClr val="800000"/>
                </a:solidFill>
              </a:rPr>
              <a:t>PARS-</a:t>
            </a:r>
            <a:r>
              <a:rPr lang="en-US" sz="800" b="1" dirty="0" err="1">
                <a:solidFill>
                  <a:srgbClr val="800000"/>
                </a:solidFill>
              </a:rPr>
              <a:t>Seq</a:t>
            </a:r>
            <a:r>
              <a:rPr lang="en-US" sz="800" b="1" dirty="0">
                <a:solidFill>
                  <a:srgbClr val="800000"/>
                </a:solidFill>
              </a:rPr>
              <a:t>: </a:t>
            </a:r>
            <a:r>
              <a:rPr lang="en-US" sz="800" dirty="0">
                <a:solidFill>
                  <a:srgbClr val="800000"/>
                </a:solidFill>
              </a:rPr>
              <a:t>Michael </a:t>
            </a:r>
            <a:r>
              <a:rPr lang="en-US" sz="800" dirty="0" err="1">
                <a:solidFill>
                  <a:srgbClr val="800000"/>
                </a:solidFill>
              </a:rPr>
              <a:t>Kertesz</a:t>
            </a:r>
            <a:r>
              <a:rPr lang="en-US" sz="800" dirty="0">
                <a:solidFill>
                  <a:srgbClr val="800000"/>
                </a:solidFill>
              </a:rPr>
              <a:t> et al., “</a:t>
            </a:r>
            <a:r>
              <a:rPr lang="en-US" sz="800" dirty="0">
                <a:solidFill>
                  <a:srgbClr val="800000"/>
                </a:solidFill>
                <a:hlinkClick r:id="rId7"/>
              </a:rPr>
              <a:t>Genome-wide Measurement of RNA Secondary Structure in Yeast</a:t>
            </a:r>
            <a:r>
              <a:rPr lang="en-US" sz="800" dirty="0">
                <a:solidFill>
                  <a:srgbClr val="800000"/>
                </a:solidFill>
              </a:rPr>
              <a:t>,” </a:t>
            </a:r>
            <a:r>
              <a:rPr lang="en-US" sz="800" i="1" dirty="0">
                <a:solidFill>
                  <a:srgbClr val="800000"/>
                </a:solidFill>
              </a:rPr>
              <a:t>Nature</a:t>
            </a:r>
            <a:r>
              <a:rPr lang="en-US" sz="800" dirty="0">
                <a:solidFill>
                  <a:srgbClr val="800000"/>
                </a:solidFill>
              </a:rPr>
              <a:t> 467, no. 7311 (September 2, 2010): 103–107, doi:10.1038/nature09322.</a:t>
            </a:r>
          </a:p>
          <a:p>
            <a:r>
              <a:rPr lang="en-US" sz="800" b="1" dirty="0">
                <a:solidFill>
                  <a:srgbClr val="800000"/>
                </a:solidFill>
              </a:rPr>
              <a:t>Structure-</a:t>
            </a:r>
            <a:r>
              <a:rPr lang="en-US" sz="800" b="1" dirty="0" err="1">
                <a:solidFill>
                  <a:srgbClr val="800000"/>
                </a:solidFill>
              </a:rPr>
              <a:t>Seq</a:t>
            </a:r>
            <a:r>
              <a:rPr lang="en-US" sz="800" b="1" dirty="0">
                <a:solidFill>
                  <a:srgbClr val="800000"/>
                </a:solidFill>
              </a:rPr>
              <a:t>: </a:t>
            </a:r>
            <a:r>
              <a:rPr lang="en-US" sz="800" dirty="0" err="1">
                <a:solidFill>
                  <a:srgbClr val="800000"/>
                </a:solidFill>
              </a:rPr>
              <a:t>Yiliang</a:t>
            </a:r>
            <a:r>
              <a:rPr lang="en-US" sz="800" dirty="0">
                <a:solidFill>
                  <a:srgbClr val="800000"/>
                </a:solidFill>
              </a:rPr>
              <a:t> Ding et al., “</a:t>
            </a:r>
            <a:r>
              <a:rPr lang="en-US" sz="800" dirty="0">
                <a:solidFill>
                  <a:srgbClr val="800000"/>
                </a:solidFill>
                <a:hlinkClick r:id="rId8"/>
              </a:rPr>
              <a:t>In Vivo Genome-wide Profiling of RNA Secondary Structure Reveals Novel Regulatory Features</a:t>
            </a:r>
            <a:r>
              <a:rPr lang="en-US" sz="800" dirty="0">
                <a:solidFill>
                  <a:srgbClr val="800000"/>
                </a:solidFill>
              </a:rPr>
              <a:t>,” </a:t>
            </a:r>
            <a:r>
              <a:rPr lang="en-US" sz="800" i="1" dirty="0">
                <a:solidFill>
                  <a:srgbClr val="800000"/>
                </a:solidFill>
              </a:rPr>
              <a:t>Nature</a:t>
            </a:r>
            <a:r>
              <a:rPr lang="en-US" sz="800" dirty="0">
                <a:solidFill>
                  <a:srgbClr val="800000"/>
                </a:solidFill>
              </a:rPr>
              <a:t> advance online publication (November 24, 2013), doi:10.1038/nature12756.</a:t>
            </a:r>
          </a:p>
          <a:p>
            <a:r>
              <a:rPr lang="en-US" sz="800" b="1" dirty="0">
                <a:solidFill>
                  <a:srgbClr val="800000"/>
                </a:solidFill>
              </a:rPr>
              <a:t>DMS-</a:t>
            </a:r>
            <a:r>
              <a:rPr lang="en-US" sz="800" b="1" dirty="0" err="1">
                <a:solidFill>
                  <a:srgbClr val="800000"/>
                </a:solidFill>
              </a:rPr>
              <a:t>Seq</a:t>
            </a:r>
            <a:r>
              <a:rPr lang="en-US" sz="800" b="1" dirty="0">
                <a:solidFill>
                  <a:srgbClr val="800000"/>
                </a:solidFill>
              </a:rPr>
              <a:t>: </a:t>
            </a:r>
            <a:r>
              <a:rPr lang="en-US" sz="800" dirty="0" err="1">
                <a:solidFill>
                  <a:srgbClr val="800000"/>
                </a:solidFill>
              </a:rPr>
              <a:t>Silvi</a:t>
            </a:r>
            <a:r>
              <a:rPr lang="en-US" sz="800" dirty="0">
                <a:solidFill>
                  <a:srgbClr val="800000"/>
                </a:solidFill>
              </a:rPr>
              <a:t> </a:t>
            </a:r>
            <a:r>
              <a:rPr lang="en-US" sz="800" dirty="0" err="1">
                <a:solidFill>
                  <a:srgbClr val="800000"/>
                </a:solidFill>
              </a:rPr>
              <a:t>Rouskin</a:t>
            </a:r>
            <a:r>
              <a:rPr lang="en-US" sz="800" dirty="0">
                <a:solidFill>
                  <a:srgbClr val="800000"/>
                </a:solidFill>
              </a:rPr>
              <a:t> et al., “</a:t>
            </a:r>
            <a:r>
              <a:rPr lang="en-US" sz="800" dirty="0">
                <a:solidFill>
                  <a:srgbClr val="800000"/>
                </a:solidFill>
                <a:hlinkClick r:id="rId9"/>
              </a:rPr>
              <a:t>Genome-wide Probing of RNA Structure Reveals Active Unfolding of mRNA Structures in Vivo</a:t>
            </a:r>
            <a:r>
              <a:rPr lang="en-US" sz="800" dirty="0">
                <a:solidFill>
                  <a:srgbClr val="800000"/>
                </a:solidFill>
              </a:rPr>
              <a:t>,” </a:t>
            </a:r>
            <a:r>
              <a:rPr lang="en-US" sz="800" i="1" dirty="0">
                <a:solidFill>
                  <a:srgbClr val="800000"/>
                </a:solidFill>
              </a:rPr>
              <a:t>Nature</a:t>
            </a:r>
            <a:r>
              <a:rPr lang="en-US" sz="800" dirty="0">
                <a:solidFill>
                  <a:srgbClr val="800000"/>
                </a:solidFill>
              </a:rPr>
              <a:t> advance online publication (December 15, 2013), doi:10.1038/nature12894.</a:t>
            </a:r>
          </a:p>
          <a:p>
            <a:r>
              <a:rPr lang="en-US" sz="800" dirty="0">
                <a:solidFill>
                  <a:srgbClr val="800000"/>
                </a:solidFill>
              </a:rPr>
              <a:t>Viral RNA</a:t>
            </a:r>
          </a:p>
          <a:p>
            <a:r>
              <a:rPr lang="en-US" sz="800" b="1" dirty="0">
                <a:solidFill>
                  <a:srgbClr val="800000"/>
                </a:solidFill>
              </a:rPr>
              <a:t>Cir-</a:t>
            </a:r>
            <a:r>
              <a:rPr lang="en-US" sz="800" b="1" dirty="0" err="1">
                <a:solidFill>
                  <a:srgbClr val="800000"/>
                </a:solidFill>
              </a:rPr>
              <a:t>Seq</a:t>
            </a:r>
            <a:r>
              <a:rPr lang="en-US" sz="800" b="1" dirty="0">
                <a:solidFill>
                  <a:srgbClr val="800000"/>
                </a:solidFill>
              </a:rPr>
              <a:t>: </a:t>
            </a:r>
            <a:r>
              <a:rPr lang="en-US" sz="800" dirty="0">
                <a:solidFill>
                  <a:srgbClr val="800000"/>
                </a:solidFill>
              </a:rPr>
              <a:t>Ashley Acevedo, Leonid Brodsky, and Raul </a:t>
            </a:r>
            <a:r>
              <a:rPr lang="en-US" sz="800" dirty="0" err="1">
                <a:solidFill>
                  <a:srgbClr val="800000"/>
                </a:solidFill>
              </a:rPr>
              <a:t>Andino</a:t>
            </a:r>
            <a:r>
              <a:rPr lang="en-US" sz="800" dirty="0">
                <a:solidFill>
                  <a:srgbClr val="800000"/>
                </a:solidFill>
              </a:rPr>
              <a:t>, “</a:t>
            </a:r>
            <a:r>
              <a:rPr lang="en-US" sz="800" dirty="0">
                <a:solidFill>
                  <a:srgbClr val="800000"/>
                </a:solidFill>
                <a:hlinkClick r:id="rId10"/>
              </a:rPr>
              <a:t>Mutational and Fitness Landscapes of an RNA Virus Revealed through Population Sequencing</a:t>
            </a:r>
            <a:r>
              <a:rPr lang="en-US" sz="800" dirty="0">
                <a:solidFill>
                  <a:srgbClr val="800000"/>
                </a:solidFill>
              </a:rPr>
              <a:t>,” </a:t>
            </a:r>
            <a:r>
              <a:rPr lang="en-US" sz="800" i="1" dirty="0">
                <a:solidFill>
                  <a:srgbClr val="800000"/>
                </a:solidFill>
              </a:rPr>
              <a:t>Nature</a:t>
            </a:r>
            <a:r>
              <a:rPr lang="en-US" sz="800" dirty="0">
                <a:solidFill>
                  <a:srgbClr val="800000"/>
                </a:solidFill>
              </a:rPr>
              <a:t> 505, no. 7485 (January 30, 2014): 686–690, doi:10.1038/nature12861.</a:t>
            </a:r>
          </a:p>
          <a:p>
            <a:r>
              <a:rPr lang="en-US" sz="800" dirty="0">
                <a:solidFill>
                  <a:srgbClr val="800000"/>
                </a:solidFill>
              </a:rPr>
              <a:t>DNA</a:t>
            </a:r>
          </a:p>
          <a:p>
            <a:r>
              <a:rPr lang="en-US" sz="800" b="1" dirty="0">
                <a:solidFill>
                  <a:srgbClr val="800000"/>
                </a:solidFill>
              </a:rPr>
              <a:t>Dup-</a:t>
            </a:r>
            <a:r>
              <a:rPr lang="en-US" sz="800" b="1" dirty="0" err="1">
                <a:solidFill>
                  <a:srgbClr val="800000"/>
                </a:solidFill>
              </a:rPr>
              <a:t>Seq</a:t>
            </a:r>
            <a:r>
              <a:rPr lang="en-US" sz="800" b="1" dirty="0">
                <a:solidFill>
                  <a:srgbClr val="800000"/>
                </a:solidFill>
              </a:rPr>
              <a:t>: </a:t>
            </a:r>
            <a:r>
              <a:rPr lang="en-US" sz="800" dirty="0">
                <a:solidFill>
                  <a:srgbClr val="800000"/>
                </a:solidFill>
              </a:rPr>
              <a:t>Schmitt, Michael W., Scott R. Kennedy, Jesse J. Salk, Edward J. Fox, Joseph B. Hiatt, and Lawrence A. Loeb. “</a:t>
            </a:r>
            <a:r>
              <a:rPr lang="en-US" sz="800" dirty="0">
                <a:solidFill>
                  <a:srgbClr val="800000"/>
                </a:solidFill>
                <a:hlinkClick r:id="rId11"/>
              </a:rPr>
              <a:t>Detection of Ultra-rare Mutations by Next-generation Sequencing</a:t>
            </a:r>
            <a:r>
              <a:rPr lang="en-US" sz="800" dirty="0">
                <a:solidFill>
                  <a:srgbClr val="800000"/>
                </a:solidFill>
              </a:rPr>
              <a:t>.” </a:t>
            </a:r>
            <a:r>
              <a:rPr lang="en-US" sz="800" i="1" dirty="0">
                <a:solidFill>
                  <a:srgbClr val="800000"/>
                </a:solidFill>
              </a:rPr>
              <a:t>Proceedings of the National Academy of Sciences</a:t>
            </a:r>
            <a:r>
              <a:rPr lang="en-US" sz="800" dirty="0">
                <a:solidFill>
                  <a:srgbClr val="800000"/>
                </a:solidFill>
              </a:rPr>
              <a:t> 109, no. 36 (September 4, 2012): 14508–14513. doi:10.1073/pnas.1208715109.</a:t>
            </a:r>
          </a:p>
          <a:p>
            <a:r>
              <a:rPr lang="en-US" sz="800" b="1" dirty="0">
                <a:solidFill>
                  <a:srgbClr val="800000"/>
                </a:solidFill>
              </a:rPr>
              <a:t>IMS-MDA-</a:t>
            </a:r>
            <a:r>
              <a:rPr lang="en-US" sz="800" b="1" dirty="0" err="1">
                <a:solidFill>
                  <a:srgbClr val="800000"/>
                </a:solidFill>
              </a:rPr>
              <a:t>Seq</a:t>
            </a:r>
            <a:r>
              <a:rPr lang="en-US" sz="800" b="1" dirty="0">
                <a:solidFill>
                  <a:srgbClr val="800000"/>
                </a:solidFill>
              </a:rPr>
              <a:t>:</a:t>
            </a:r>
            <a:r>
              <a:rPr lang="en-US" sz="800" dirty="0">
                <a:solidFill>
                  <a:srgbClr val="800000"/>
                </a:solidFill>
              </a:rPr>
              <a:t> Helena M. B. Seth-Smith et al., “</a:t>
            </a:r>
            <a:r>
              <a:rPr lang="en-US" sz="800" dirty="0">
                <a:solidFill>
                  <a:srgbClr val="800000"/>
                </a:solidFill>
                <a:hlinkClick r:id="rId12"/>
              </a:rPr>
              <a:t>Generating Whole Bacterial Genome Sequences of Low-abundance Species from Complex Samples with IMS-MDA</a:t>
            </a:r>
            <a:r>
              <a:rPr lang="en-US" sz="800" dirty="0">
                <a:solidFill>
                  <a:srgbClr val="800000"/>
                </a:solidFill>
              </a:rPr>
              <a:t>,” </a:t>
            </a:r>
            <a:r>
              <a:rPr lang="en-US" sz="800" i="1" dirty="0">
                <a:solidFill>
                  <a:srgbClr val="800000"/>
                </a:solidFill>
              </a:rPr>
              <a:t>Nature Protocols</a:t>
            </a:r>
            <a:r>
              <a:rPr lang="en-US" sz="800" dirty="0">
                <a:solidFill>
                  <a:srgbClr val="800000"/>
                </a:solidFill>
              </a:rPr>
              <a:t> 8, no. 12 (December 2013): 2404–2412, doi:10.1038/nprot.2013.147.</a:t>
            </a:r>
          </a:p>
          <a:p>
            <a:r>
              <a:rPr lang="en-US" sz="800" dirty="0">
                <a:solidFill>
                  <a:srgbClr val="800000"/>
                </a:solidFill>
              </a:rPr>
              <a:t>Chromatin structure, accessibility and nucleosome positioning</a:t>
            </a:r>
          </a:p>
          <a:p>
            <a:r>
              <a:rPr lang="en-US" sz="800" b="1" dirty="0" err="1">
                <a:solidFill>
                  <a:srgbClr val="800000"/>
                </a:solidFill>
              </a:rPr>
              <a:t>Nucleo-Seq</a:t>
            </a:r>
            <a:r>
              <a:rPr lang="en-US" sz="800" b="1" dirty="0">
                <a:solidFill>
                  <a:srgbClr val="800000"/>
                </a:solidFill>
              </a:rPr>
              <a:t>: </a:t>
            </a:r>
            <a:r>
              <a:rPr lang="en-US" sz="800" dirty="0">
                <a:solidFill>
                  <a:srgbClr val="800000"/>
                </a:solidFill>
              </a:rPr>
              <a:t>Anton </a:t>
            </a:r>
            <a:r>
              <a:rPr lang="en-US" sz="800" dirty="0" err="1">
                <a:solidFill>
                  <a:srgbClr val="800000"/>
                </a:solidFill>
              </a:rPr>
              <a:t>Valouev</a:t>
            </a:r>
            <a:r>
              <a:rPr lang="en-US" sz="800" dirty="0">
                <a:solidFill>
                  <a:srgbClr val="800000"/>
                </a:solidFill>
              </a:rPr>
              <a:t> et al., “</a:t>
            </a:r>
            <a:r>
              <a:rPr lang="en-US" sz="800" dirty="0">
                <a:solidFill>
                  <a:srgbClr val="800000"/>
                </a:solidFill>
                <a:hlinkClick r:id="rId13"/>
              </a:rPr>
              <a:t>Determinants of Nucleosome Organization in Primary Human Cells</a:t>
            </a:r>
            <a:r>
              <a:rPr lang="en-US" sz="800" dirty="0">
                <a:solidFill>
                  <a:srgbClr val="800000"/>
                </a:solidFill>
              </a:rPr>
              <a:t>,” </a:t>
            </a:r>
            <a:r>
              <a:rPr lang="en-US" sz="800" i="1" dirty="0">
                <a:solidFill>
                  <a:srgbClr val="800000"/>
                </a:solidFill>
              </a:rPr>
              <a:t>Nature</a:t>
            </a:r>
            <a:r>
              <a:rPr lang="en-US" sz="800" dirty="0">
                <a:solidFill>
                  <a:srgbClr val="800000"/>
                </a:solidFill>
              </a:rPr>
              <a:t> 474, no. 7352 (June 23, 2011): 516–520, doi:10.1038/nature10002.</a:t>
            </a:r>
          </a:p>
          <a:p>
            <a:r>
              <a:rPr lang="en-US" sz="800" b="1" dirty="0" err="1">
                <a:solidFill>
                  <a:srgbClr val="800000"/>
                </a:solidFill>
              </a:rPr>
              <a:t>DNAse-Seq</a:t>
            </a:r>
            <a:r>
              <a:rPr lang="en-US" sz="800" dirty="0">
                <a:solidFill>
                  <a:srgbClr val="800000"/>
                </a:solidFill>
              </a:rPr>
              <a:t>: Gregory E. Crawford et al., “</a:t>
            </a:r>
            <a:r>
              <a:rPr lang="en-US" sz="800" dirty="0">
                <a:solidFill>
                  <a:srgbClr val="800000"/>
                </a:solidFill>
                <a:hlinkClick r:id="rId14"/>
              </a:rPr>
              <a:t>Genome-wide Mapping of DNase Hypersensitive Sites Using Massively Parallel Signature Sequencing (MPSS)</a:t>
            </a:r>
            <a:r>
              <a:rPr lang="en-US" sz="800" dirty="0">
                <a:solidFill>
                  <a:srgbClr val="800000"/>
                </a:solidFill>
              </a:rPr>
              <a:t>,” </a:t>
            </a:r>
            <a:r>
              <a:rPr lang="en-US" sz="800" i="1" dirty="0">
                <a:solidFill>
                  <a:srgbClr val="800000"/>
                </a:solidFill>
              </a:rPr>
              <a:t>Genome Research</a:t>
            </a:r>
            <a:r>
              <a:rPr lang="en-US" sz="800" dirty="0">
                <a:solidFill>
                  <a:srgbClr val="800000"/>
                </a:solidFill>
              </a:rPr>
              <a:t> 16, no. 1 (January 1, 2006): 123–131, doi:10.1101/gr.4074106.</a:t>
            </a:r>
          </a:p>
          <a:p>
            <a:r>
              <a:rPr lang="en-US" sz="800" b="1" dirty="0" err="1">
                <a:solidFill>
                  <a:srgbClr val="800000"/>
                </a:solidFill>
              </a:rPr>
              <a:t>DNAseI-Seq</a:t>
            </a:r>
            <a:r>
              <a:rPr lang="en-US" sz="800" dirty="0">
                <a:solidFill>
                  <a:srgbClr val="800000"/>
                </a:solidFill>
              </a:rPr>
              <a:t>: Jay R. </a:t>
            </a:r>
            <a:r>
              <a:rPr lang="en-US" sz="800" dirty="0" err="1">
                <a:solidFill>
                  <a:srgbClr val="800000"/>
                </a:solidFill>
              </a:rPr>
              <a:t>Hesselberth</a:t>
            </a:r>
            <a:r>
              <a:rPr lang="en-US" sz="800" dirty="0">
                <a:solidFill>
                  <a:srgbClr val="800000"/>
                </a:solidFill>
              </a:rPr>
              <a:t> et al., “</a:t>
            </a:r>
            <a:r>
              <a:rPr lang="en-US" sz="800" dirty="0">
                <a:solidFill>
                  <a:srgbClr val="800000"/>
                </a:solidFill>
                <a:hlinkClick r:id="rId15"/>
              </a:rPr>
              <a:t>Global Mapping of protein-DNA Interactions in Vivo by Digital Genomic Footprinting</a:t>
            </a:r>
            <a:r>
              <a:rPr lang="en-US" sz="800" dirty="0">
                <a:solidFill>
                  <a:srgbClr val="800000"/>
                </a:solidFill>
              </a:rPr>
              <a:t>,” </a:t>
            </a:r>
            <a:r>
              <a:rPr lang="en-US" sz="800" i="1" dirty="0">
                <a:solidFill>
                  <a:srgbClr val="800000"/>
                </a:solidFill>
              </a:rPr>
              <a:t>Nature Methods</a:t>
            </a:r>
            <a:r>
              <a:rPr lang="en-US" sz="800" dirty="0">
                <a:solidFill>
                  <a:srgbClr val="800000"/>
                </a:solidFill>
              </a:rPr>
              <a:t> 6, no. 4 (April 2009): 283–289, doi:10.1038/nmeth.1313.</a:t>
            </a:r>
          </a:p>
          <a:p>
            <a:r>
              <a:rPr lang="en-US" sz="800" b="1" dirty="0" err="1">
                <a:solidFill>
                  <a:srgbClr val="800000"/>
                </a:solidFill>
              </a:rPr>
              <a:t>Sono-Seq</a:t>
            </a:r>
            <a:r>
              <a:rPr lang="en-US" sz="800" b="1" dirty="0">
                <a:solidFill>
                  <a:srgbClr val="800000"/>
                </a:solidFill>
              </a:rPr>
              <a:t>: </a:t>
            </a:r>
            <a:r>
              <a:rPr lang="en-US" sz="800" dirty="0">
                <a:solidFill>
                  <a:srgbClr val="800000"/>
                </a:solidFill>
              </a:rPr>
              <a:t>Raymond K. </a:t>
            </a:r>
            <a:r>
              <a:rPr lang="en-US" sz="800" dirty="0" err="1">
                <a:solidFill>
                  <a:srgbClr val="800000"/>
                </a:solidFill>
              </a:rPr>
              <a:t>Auerbach</a:t>
            </a:r>
            <a:r>
              <a:rPr lang="en-US" sz="800" dirty="0">
                <a:solidFill>
                  <a:srgbClr val="800000"/>
                </a:solidFill>
              </a:rPr>
              <a:t> et al., “</a:t>
            </a:r>
            <a:r>
              <a:rPr lang="en-US" sz="800" dirty="0">
                <a:solidFill>
                  <a:srgbClr val="800000"/>
                </a:solidFill>
                <a:hlinkClick r:id="rId16"/>
              </a:rPr>
              <a:t>Mapping Accessible Chromatin Regions Using Sono-Seq</a:t>
            </a:r>
            <a:r>
              <a:rPr lang="en-US" sz="800" dirty="0">
                <a:solidFill>
                  <a:srgbClr val="800000"/>
                </a:solidFill>
              </a:rPr>
              <a:t>,” </a:t>
            </a:r>
            <a:r>
              <a:rPr lang="en-US" sz="800" i="1" dirty="0">
                <a:solidFill>
                  <a:srgbClr val="800000"/>
                </a:solidFill>
              </a:rPr>
              <a:t>Proceedings of the National Academy of Sciences</a:t>
            </a:r>
            <a:r>
              <a:rPr lang="en-US" sz="800" dirty="0">
                <a:solidFill>
                  <a:srgbClr val="800000"/>
                </a:solidFill>
              </a:rPr>
              <a:t> 106, no. 35 (September 1, 2009): 14926–14931, doi:10.1073/pnas.0905443106.</a:t>
            </a:r>
          </a:p>
          <a:p>
            <a:r>
              <a:rPr lang="en-US" sz="800" b="1" dirty="0">
                <a:solidFill>
                  <a:srgbClr val="800000"/>
                </a:solidFill>
              </a:rPr>
              <a:t>Hi-C-</a:t>
            </a:r>
            <a:r>
              <a:rPr lang="en-US" sz="800" b="1" dirty="0" err="1">
                <a:solidFill>
                  <a:srgbClr val="800000"/>
                </a:solidFill>
              </a:rPr>
              <a:t>Seq</a:t>
            </a:r>
            <a:r>
              <a:rPr lang="en-US" sz="800" b="1" dirty="0">
                <a:solidFill>
                  <a:srgbClr val="800000"/>
                </a:solidFill>
              </a:rPr>
              <a:t>: </a:t>
            </a:r>
            <a:r>
              <a:rPr lang="en-US" sz="800" dirty="0" err="1">
                <a:solidFill>
                  <a:srgbClr val="800000"/>
                </a:solidFill>
              </a:rPr>
              <a:t>Erez</a:t>
            </a:r>
            <a:r>
              <a:rPr lang="en-US" sz="800" dirty="0">
                <a:solidFill>
                  <a:srgbClr val="800000"/>
                </a:solidFill>
              </a:rPr>
              <a:t> Lieberman-Aiden et al., “</a:t>
            </a:r>
            <a:r>
              <a:rPr lang="en-US" sz="800" dirty="0">
                <a:solidFill>
                  <a:srgbClr val="800000"/>
                </a:solidFill>
                <a:hlinkClick r:id="rId17"/>
              </a:rPr>
              <a:t>Comprehensive Mapping of Long-Range Interactions Reveals Folding Principles of the Human Genome</a:t>
            </a:r>
            <a:r>
              <a:rPr lang="en-US" sz="800" dirty="0">
                <a:solidFill>
                  <a:srgbClr val="800000"/>
                </a:solidFill>
              </a:rPr>
              <a:t>,” </a:t>
            </a:r>
            <a:r>
              <a:rPr lang="en-US" sz="800" i="1" dirty="0">
                <a:solidFill>
                  <a:srgbClr val="800000"/>
                </a:solidFill>
              </a:rPr>
              <a:t>Science</a:t>
            </a:r>
            <a:r>
              <a:rPr lang="en-US" sz="800" dirty="0">
                <a:solidFill>
                  <a:srgbClr val="800000"/>
                </a:solidFill>
              </a:rPr>
              <a:t> 326, no. 5950 (October 9, 2009): 289–293, doi:10.1126/science.1181369.</a:t>
            </a:r>
          </a:p>
          <a:p>
            <a:endParaRPr lang="en-US" sz="800" dirty="0">
              <a:solidFill>
                <a:srgbClr val="800000"/>
              </a:solidFill>
            </a:endParaRPr>
          </a:p>
          <a:p>
            <a:endParaRPr lang="en-US" sz="800" dirty="0">
              <a:solidFill>
                <a:srgbClr val="800000"/>
              </a:solidFill>
            </a:endParaRPr>
          </a:p>
        </p:txBody>
      </p:sp>
      <p:sp>
        <p:nvSpPr>
          <p:cNvPr id="4" name="TextBox 3"/>
          <p:cNvSpPr txBox="1"/>
          <p:nvPr/>
        </p:nvSpPr>
        <p:spPr>
          <a:xfrm>
            <a:off x="6489700" y="710168"/>
            <a:ext cx="2558024" cy="369332"/>
          </a:xfrm>
          <a:prstGeom prst="rect">
            <a:avLst/>
          </a:prstGeom>
          <a:noFill/>
        </p:spPr>
        <p:txBody>
          <a:bodyPr wrap="none" rtlCol="0">
            <a:spAutoFit/>
          </a:bodyPr>
          <a:lstStyle/>
          <a:p>
            <a:r>
              <a:rPr lang="en-US" sz="1800" dirty="0" smtClean="0"/>
              <a:t>Courtesy: </a:t>
            </a:r>
            <a:r>
              <a:rPr lang="en-US" sz="1800" dirty="0" err="1" smtClean="0"/>
              <a:t>Lior</a:t>
            </a:r>
            <a:r>
              <a:rPr lang="en-US" sz="1800" dirty="0" smtClean="0"/>
              <a:t> </a:t>
            </a:r>
            <a:r>
              <a:rPr lang="en-US" sz="1800" dirty="0" err="1" smtClean="0"/>
              <a:t>Pachter</a:t>
            </a:r>
            <a:endParaRPr lang="en-US" sz="1800" dirty="0"/>
          </a:p>
        </p:txBody>
      </p:sp>
      <p:sp>
        <p:nvSpPr>
          <p:cNvPr id="6" name="Oval 5"/>
          <p:cNvSpPr/>
          <p:nvPr/>
        </p:nvSpPr>
        <p:spPr bwMode="auto">
          <a:xfrm>
            <a:off x="558800" y="6032500"/>
            <a:ext cx="7569200" cy="330200"/>
          </a:xfrm>
          <a:prstGeom prst="ellipse">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4140558399"/>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800" b="1" dirty="0" err="1"/>
              <a:t>ChIA</a:t>
            </a:r>
            <a:r>
              <a:rPr lang="en-US" sz="800" b="1" dirty="0"/>
              <a:t>-PET-</a:t>
            </a:r>
            <a:r>
              <a:rPr lang="en-US" sz="800" b="1" dirty="0" err="1"/>
              <a:t>Seq</a:t>
            </a:r>
            <a:r>
              <a:rPr lang="en-US" sz="800" b="1" dirty="0"/>
              <a:t>: </a:t>
            </a:r>
            <a:r>
              <a:rPr lang="en-US" sz="800" dirty="0"/>
              <a:t>Melissa J. </a:t>
            </a:r>
            <a:r>
              <a:rPr lang="en-US" sz="800" dirty="0" err="1"/>
              <a:t>Fullwood</a:t>
            </a:r>
            <a:r>
              <a:rPr lang="en-US" sz="800" dirty="0"/>
              <a:t> et al., “</a:t>
            </a:r>
            <a:r>
              <a:rPr lang="en-US" sz="800" dirty="0">
                <a:hlinkClick r:id="rId2"/>
              </a:rPr>
              <a:t>An Oestrogen-receptor-α-bound Human Chromatin Interactome</a:t>
            </a:r>
            <a:r>
              <a:rPr lang="en-US" sz="800" dirty="0"/>
              <a:t>,” </a:t>
            </a:r>
            <a:r>
              <a:rPr lang="en-US" sz="800" i="1" dirty="0"/>
              <a:t>Nature</a:t>
            </a:r>
            <a:r>
              <a:rPr lang="en-US" sz="800" dirty="0"/>
              <a:t> 462, no. 7269 (November 5, 2009): 58–64, doi:10.1038/nature08497.</a:t>
            </a:r>
          </a:p>
          <a:p>
            <a:r>
              <a:rPr lang="en-US" sz="800" b="1" dirty="0"/>
              <a:t>FAIRE-</a:t>
            </a:r>
            <a:r>
              <a:rPr lang="en-US" sz="800" b="1" dirty="0" err="1"/>
              <a:t>Seq</a:t>
            </a:r>
            <a:r>
              <a:rPr lang="en-US" sz="800" b="1" dirty="0"/>
              <a:t>: </a:t>
            </a:r>
            <a:r>
              <a:rPr lang="en-US" sz="800" dirty="0"/>
              <a:t>Hironori </a:t>
            </a:r>
            <a:r>
              <a:rPr lang="en-US" sz="800" dirty="0" err="1"/>
              <a:t>Waki</a:t>
            </a:r>
            <a:r>
              <a:rPr lang="en-US" sz="800" dirty="0"/>
              <a:t> et al., “</a:t>
            </a:r>
            <a:r>
              <a:rPr lang="en-US" sz="800" dirty="0">
                <a:hlinkClick r:id="rId3"/>
              </a:rPr>
              <a:t>Global Mapping of Cell Type–Specific Open Chromatin by FAIRE-seq Reveals the Regulatory Role of the NFI Family in Adipocyte Differentiation</a:t>
            </a:r>
            <a:r>
              <a:rPr lang="en-US" sz="800" dirty="0"/>
              <a:t>,” </a:t>
            </a:r>
            <a:r>
              <a:rPr lang="en-US" sz="800" i="1" dirty="0" err="1"/>
              <a:t>PLoS</a:t>
            </a:r>
            <a:r>
              <a:rPr lang="en-US" sz="800" i="1" dirty="0"/>
              <a:t> Genet</a:t>
            </a:r>
            <a:r>
              <a:rPr lang="en-US" sz="800" dirty="0"/>
              <a:t> 7, no. 10 (October 20, 2011): e1002311,</a:t>
            </a:r>
          </a:p>
          <a:p>
            <a:r>
              <a:rPr lang="en-US" sz="800" b="1" dirty="0" err="1"/>
              <a:t>NOMe-Seq</a:t>
            </a:r>
            <a:r>
              <a:rPr lang="en-US" sz="800" b="1" dirty="0"/>
              <a:t>: </a:t>
            </a:r>
            <a:r>
              <a:rPr lang="en-US" sz="800" dirty="0"/>
              <a:t>Theresa K. Kelly et al., “</a:t>
            </a:r>
            <a:r>
              <a:rPr lang="en-US" sz="800" dirty="0">
                <a:hlinkClick r:id="rId4"/>
              </a:rPr>
              <a:t>Genome-wide Mapping of Nucleosome Positioning and DNA Methylation Within Individual DNA Molecules</a:t>
            </a:r>
            <a:r>
              <a:rPr lang="en-US" sz="800" dirty="0"/>
              <a:t>,” </a:t>
            </a:r>
            <a:r>
              <a:rPr lang="en-US" sz="800" i="1" dirty="0"/>
              <a:t>Genome Research</a:t>
            </a:r>
            <a:r>
              <a:rPr lang="en-US" sz="800" dirty="0"/>
              <a:t> 22, no. 12 (December 1, 2012): 2497–2506, doi:10.1101/gr.143008.112.</a:t>
            </a:r>
          </a:p>
          <a:p>
            <a:r>
              <a:rPr lang="en-US" sz="800" b="1" dirty="0"/>
              <a:t>ATAC-</a:t>
            </a:r>
            <a:r>
              <a:rPr lang="en-US" sz="800" b="1" dirty="0" err="1"/>
              <a:t>Seq</a:t>
            </a:r>
            <a:r>
              <a:rPr lang="en-US" sz="800" b="1" dirty="0"/>
              <a:t>: </a:t>
            </a:r>
            <a:r>
              <a:rPr lang="en-US" sz="800" dirty="0"/>
              <a:t>Jason D. </a:t>
            </a:r>
            <a:r>
              <a:rPr lang="en-US" sz="800" dirty="0" err="1"/>
              <a:t>Buenrostro</a:t>
            </a:r>
            <a:r>
              <a:rPr lang="en-US" sz="800" dirty="0"/>
              <a:t> et al., “</a:t>
            </a:r>
            <a:r>
              <a:rPr lang="en-US" sz="800" dirty="0">
                <a:hlinkClick r:id="rId5"/>
              </a:rPr>
              <a:t>Transposition of Native Chromatin for Fast and Sensitive Epigenomic Profiling of Open Chromatin, DNA-binding Proteins and Nucleosome Position</a:t>
            </a:r>
            <a:r>
              <a:rPr lang="en-US" sz="800" dirty="0"/>
              <a:t>,” </a:t>
            </a:r>
            <a:r>
              <a:rPr lang="en-US" sz="800" i="1" dirty="0"/>
              <a:t>Nature Methods</a:t>
            </a:r>
            <a:r>
              <a:rPr lang="en-US" sz="800" dirty="0"/>
              <a:t> advance online publication (October 6, 2013), doi:10.1038/nmeth.2688.</a:t>
            </a:r>
          </a:p>
          <a:p>
            <a:r>
              <a:rPr lang="en-US" sz="800" dirty="0"/>
              <a:t>Genome variation</a:t>
            </a:r>
          </a:p>
          <a:p>
            <a:r>
              <a:rPr lang="en-US" sz="800" b="1" dirty="0"/>
              <a:t>RAD-</a:t>
            </a:r>
            <a:r>
              <a:rPr lang="en-US" sz="800" b="1" dirty="0" err="1"/>
              <a:t>Seq</a:t>
            </a:r>
            <a:r>
              <a:rPr lang="en-US" sz="800" b="1" dirty="0"/>
              <a:t>: </a:t>
            </a:r>
            <a:r>
              <a:rPr lang="en-US" sz="800" dirty="0"/>
              <a:t>Nathan A. Baird et al., “</a:t>
            </a:r>
            <a:r>
              <a:rPr lang="en-US" sz="800" dirty="0">
                <a:hlinkClick r:id="rId6"/>
              </a:rPr>
              <a:t>Rapid SNP Discovery and Genetic Mapping Using Sequenced RAD Markers</a:t>
            </a:r>
            <a:r>
              <a:rPr lang="en-US" sz="800" dirty="0"/>
              <a:t>,” </a:t>
            </a:r>
            <a:r>
              <a:rPr lang="en-US" sz="800" i="1" dirty="0" err="1"/>
              <a:t>PLoS</a:t>
            </a:r>
            <a:r>
              <a:rPr lang="en-US" sz="800" i="1" dirty="0"/>
              <a:t> ONE</a:t>
            </a:r>
            <a:r>
              <a:rPr lang="en-US" sz="800" dirty="0"/>
              <a:t> 3, no. 10 (October 13, 2008): e3376, doi:10.1371/journal.pone.0003376.</a:t>
            </a:r>
          </a:p>
          <a:p>
            <a:r>
              <a:rPr lang="en-US" sz="800" b="1" dirty="0" err="1"/>
              <a:t>Freq-Seq</a:t>
            </a:r>
            <a:r>
              <a:rPr lang="en-US" sz="800" b="1" dirty="0"/>
              <a:t>: </a:t>
            </a:r>
            <a:r>
              <a:rPr lang="en-US" sz="800" dirty="0"/>
              <a:t>Lon M. </a:t>
            </a:r>
            <a:r>
              <a:rPr lang="en-US" sz="800" dirty="0" err="1"/>
              <a:t>Chubiz</a:t>
            </a:r>
            <a:r>
              <a:rPr lang="en-US" sz="800" dirty="0"/>
              <a:t> et al., “</a:t>
            </a:r>
            <a:r>
              <a:rPr lang="en-US" sz="800" dirty="0">
                <a:hlinkClick r:id="rId7"/>
              </a:rPr>
              <a:t>FREQ-Seq: A Rapid, Cost-Effective, Sequencing-Based Method to Determine Allele Frequencies Directly from Mixed Populations</a:t>
            </a:r>
            <a:r>
              <a:rPr lang="en-US" sz="800" dirty="0"/>
              <a:t>,” </a:t>
            </a:r>
            <a:r>
              <a:rPr lang="en-US" sz="800" i="1" dirty="0" err="1"/>
              <a:t>PLoS</a:t>
            </a:r>
            <a:r>
              <a:rPr lang="en-US" sz="800" i="1" dirty="0"/>
              <a:t> ONE</a:t>
            </a:r>
            <a:r>
              <a:rPr lang="en-US" sz="800" dirty="0"/>
              <a:t> 7, no. 10 (October 31, 2012): e47959, doi:10.1371/journal.pone.0047959.</a:t>
            </a:r>
          </a:p>
          <a:p>
            <a:r>
              <a:rPr lang="en-US" sz="800" b="1" dirty="0"/>
              <a:t>CNV-</a:t>
            </a:r>
            <a:r>
              <a:rPr lang="en-US" sz="800" b="1" dirty="0" err="1"/>
              <a:t>Seq</a:t>
            </a:r>
            <a:r>
              <a:rPr lang="en-US" sz="800" b="1" dirty="0"/>
              <a:t>: </a:t>
            </a:r>
            <a:r>
              <a:rPr lang="en-US" sz="800" dirty="0"/>
              <a:t>Chao </a:t>
            </a:r>
            <a:r>
              <a:rPr lang="en-US" sz="800" dirty="0" err="1"/>
              <a:t>Xie</a:t>
            </a:r>
            <a:r>
              <a:rPr lang="en-US" sz="800" dirty="0"/>
              <a:t> and </a:t>
            </a:r>
            <a:r>
              <a:rPr lang="en-US" sz="800" dirty="0" err="1"/>
              <a:t>Martti</a:t>
            </a:r>
            <a:r>
              <a:rPr lang="en-US" sz="800" dirty="0"/>
              <a:t> T. </a:t>
            </a:r>
            <a:r>
              <a:rPr lang="en-US" sz="800" dirty="0" err="1"/>
              <a:t>Tammi</a:t>
            </a:r>
            <a:r>
              <a:rPr lang="en-US" sz="800" dirty="0"/>
              <a:t>, “</a:t>
            </a:r>
            <a:r>
              <a:rPr lang="en-US" sz="800" dirty="0">
                <a:hlinkClick r:id="rId8"/>
              </a:rPr>
              <a:t>CNV-seq, a New Method to Detect Copy Number Variation Using High-throughput Sequencing</a:t>
            </a:r>
            <a:r>
              <a:rPr lang="en-US" sz="800" dirty="0"/>
              <a:t>,” </a:t>
            </a:r>
            <a:r>
              <a:rPr lang="en-US" sz="800" i="1" dirty="0"/>
              <a:t>BMC Bioinformatics</a:t>
            </a:r>
            <a:r>
              <a:rPr lang="en-US" sz="800" dirty="0"/>
              <a:t> 10, no. 1 (March 6, 2009): 80, doi:10.1186/1471-2105-10-80.</a:t>
            </a:r>
          </a:p>
          <a:p>
            <a:r>
              <a:rPr lang="en-US" sz="800" b="1" dirty="0"/>
              <a:t>Novel-</a:t>
            </a:r>
            <a:r>
              <a:rPr lang="en-US" sz="800" b="1" dirty="0" err="1"/>
              <a:t>Seq</a:t>
            </a:r>
            <a:r>
              <a:rPr lang="en-US" sz="800" b="1" dirty="0"/>
              <a:t>: </a:t>
            </a:r>
            <a:r>
              <a:rPr lang="en-US" sz="800" dirty="0" err="1"/>
              <a:t>Iman</a:t>
            </a:r>
            <a:r>
              <a:rPr lang="en-US" sz="800" dirty="0"/>
              <a:t> </a:t>
            </a:r>
            <a:r>
              <a:rPr lang="en-US" sz="800" dirty="0" err="1"/>
              <a:t>Hajirasouliha</a:t>
            </a:r>
            <a:r>
              <a:rPr lang="en-US" sz="800" dirty="0"/>
              <a:t> et al., “</a:t>
            </a:r>
            <a:r>
              <a:rPr lang="en-US" sz="800" dirty="0">
                <a:hlinkClick r:id="rId9"/>
              </a:rPr>
              <a:t>Detection and Characterization of Novel Sequence Insertions Using Paired-end Next-generation Sequencing</a:t>
            </a:r>
            <a:r>
              <a:rPr lang="en-US" sz="800" dirty="0"/>
              <a:t>,” </a:t>
            </a:r>
            <a:r>
              <a:rPr lang="en-US" sz="800" i="1" dirty="0"/>
              <a:t>Bioinformatics</a:t>
            </a:r>
            <a:r>
              <a:rPr lang="en-US" sz="800" dirty="0"/>
              <a:t> 26, no. 10 (May 15, 2010): 1277–1283, doi:10.1093/bioinformatics/btq152.</a:t>
            </a:r>
          </a:p>
          <a:p>
            <a:r>
              <a:rPr lang="en-US" sz="800" b="1" dirty="0" err="1"/>
              <a:t>TAm-Seq</a:t>
            </a:r>
            <a:r>
              <a:rPr lang="en-US" sz="800" b="1" dirty="0"/>
              <a:t>: </a:t>
            </a:r>
            <a:r>
              <a:rPr lang="en-US" sz="800" dirty="0"/>
              <a:t>Tim </a:t>
            </a:r>
            <a:r>
              <a:rPr lang="en-US" sz="800" dirty="0" err="1"/>
              <a:t>Forshew</a:t>
            </a:r>
            <a:r>
              <a:rPr lang="en-US" sz="800" dirty="0"/>
              <a:t> et al., “</a:t>
            </a:r>
            <a:r>
              <a:rPr lang="en-US" sz="800" dirty="0">
                <a:hlinkClick r:id="rId10"/>
              </a:rPr>
              <a:t>Noninvasive Identification and Monitoring of Cancer Mutations by Targeted Deep Sequencing of Plasma DNA</a:t>
            </a:r>
            <a:r>
              <a:rPr lang="en-US" sz="800" dirty="0"/>
              <a:t>,” </a:t>
            </a:r>
            <a:r>
              <a:rPr lang="en-US" sz="800" i="1" dirty="0"/>
              <a:t>Science Translational Medicine</a:t>
            </a:r>
            <a:r>
              <a:rPr lang="en-US" sz="800" dirty="0"/>
              <a:t> 4, no. 136 (May 30, 2012): 136ra68, doi:10.1126/scitranslmed.3003726.</a:t>
            </a:r>
          </a:p>
          <a:p>
            <a:r>
              <a:rPr lang="en-US" sz="800" dirty="0"/>
              <a:t>DNA replication</a:t>
            </a:r>
          </a:p>
          <a:p>
            <a:r>
              <a:rPr lang="en-US" sz="800" b="1" dirty="0" err="1"/>
              <a:t>Repli-Seq</a:t>
            </a:r>
            <a:r>
              <a:rPr lang="en-US" sz="800" b="1" dirty="0"/>
              <a:t>: </a:t>
            </a:r>
            <a:r>
              <a:rPr lang="en-US" sz="800" dirty="0"/>
              <a:t>R. Scott Hansen et al., “</a:t>
            </a:r>
            <a:r>
              <a:rPr lang="en-US" sz="800" dirty="0">
                <a:hlinkClick r:id="rId11"/>
              </a:rPr>
              <a:t>Sequencing Newly Replicated DNA Reveals Widespread Plasticity in Human Replication Timing</a:t>
            </a:r>
            <a:r>
              <a:rPr lang="en-US" sz="800" dirty="0"/>
              <a:t>,” </a:t>
            </a:r>
            <a:r>
              <a:rPr lang="en-US" sz="800" i="1" dirty="0"/>
              <a:t>Proceedings of the National Academy of Sciences</a:t>
            </a:r>
            <a:r>
              <a:rPr lang="en-US" sz="800" dirty="0"/>
              <a:t> 107, no. 1 (January 5, 2010): 139–144, doi:10.1073/pnas.0912402107</a:t>
            </a:r>
          </a:p>
          <a:p>
            <a:r>
              <a:rPr lang="en-US" sz="800" dirty="0" smtClean="0"/>
              <a:t> </a:t>
            </a:r>
            <a:r>
              <a:rPr lang="en-US" sz="800" b="1" dirty="0"/>
              <a:t>ARS-</a:t>
            </a:r>
            <a:r>
              <a:rPr lang="en-US" sz="800" b="1" dirty="0" err="1"/>
              <a:t>Seq</a:t>
            </a:r>
            <a:r>
              <a:rPr lang="en-US" sz="800" b="1" dirty="0"/>
              <a:t>: </a:t>
            </a:r>
            <a:r>
              <a:rPr lang="en-US" sz="800" dirty="0"/>
              <a:t>Ivan </a:t>
            </a:r>
            <a:r>
              <a:rPr lang="en-US" sz="800" dirty="0" err="1"/>
              <a:t>Liachko</a:t>
            </a:r>
            <a:r>
              <a:rPr lang="en-US" sz="800" dirty="0"/>
              <a:t> et al., “</a:t>
            </a:r>
            <a:r>
              <a:rPr lang="en-US" sz="800" dirty="0">
                <a:hlinkClick r:id="rId12"/>
              </a:rPr>
              <a:t>High-resolution Mapping, Characterization, and Optimization of Autonomously Replicating Sequences in Yeast</a:t>
            </a:r>
            <a:r>
              <a:rPr lang="en-US" sz="800" dirty="0"/>
              <a:t>,” </a:t>
            </a:r>
            <a:r>
              <a:rPr lang="en-US" sz="800" i="1" dirty="0"/>
              <a:t>Genome Research</a:t>
            </a:r>
            <a:r>
              <a:rPr lang="en-US" sz="800" dirty="0"/>
              <a:t> 23, no. 4 (April 1, 2013): 698–704, doi:10.1101/gr.144659.112.</a:t>
            </a:r>
          </a:p>
          <a:p>
            <a:r>
              <a:rPr lang="en-US" sz="800" b="1" dirty="0"/>
              <a:t>Sort-</a:t>
            </a:r>
            <a:r>
              <a:rPr lang="en-US" sz="800" b="1" dirty="0" err="1"/>
              <a:t>Seq</a:t>
            </a:r>
            <a:r>
              <a:rPr lang="en-US" sz="800" b="1" dirty="0"/>
              <a:t>: </a:t>
            </a:r>
            <a:r>
              <a:rPr lang="en-US" sz="800" dirty="0" err="1"/>
              <a:t>Carolin</a:t>
            </a:r>
            <a:r>
              <a:rPr lang="en-US" sz="800" dirty="0"/>
              <a:t> A. Müller et al., “</a:t>
            </a:r>
            <a:r>
              <a:rPr lang="en-US" sz="800" dirty="0">
                <a:hlinkClick r:id="rId13"/>
              </a:rPr>
              <a:t>The Dynamics of Genome Replication Using Deep Sequencing</a:t>
            </a:r>
            <a:r>
              <a:rPr lang="en-US" sz="800" dirty="0"/>
              <a:t>,” </a:t>
            </a:r>
            <a:r>
              <a:rPr lang="en-US" sz="800" i="1" dirty="0"/>
              <a:t>Nucleic Acids Research</a:t>
            </a:r>
            <a:r>
              <a:rPr lang="en-US" sz="800" dirty="0"/>
              <a:t> (October 1, 2013): gkt878, doi:10.1093/</a:t>
            </a:r>
            <a:r>
              <a:rPr lang="en-US" sz="800" dirty="0" err="1"/>
              <a:t>nar</a:t>
            </a:r>
            <a:r>
              <a:rPr lang="en-US" sz="800" dirty="0"/>
              <a:t>/gkt878.</a:t>
            </a:r>
          </a:p>
          <a:p>
            <a:r>
              <a:rPr lang="en-US" sz="800" b="1" dirty="0" smtClean="0"/>
              <a:t>Pool</a:t>
            </a:r>
            <a:r>
              <a:rPr lang="en-US" sz="800" b="1" dirty="0"/>
              <a:t>-</a:t>
            </a:r>
            <a:r>
              <a:rPr lang="en-US" sz="800" b="1" dirty="0" err="1"/>
              <a:t>Seq</a:t>
            </a:r>
            <a:r>
              <a:rPr lang="en-US" sz="800" b="1" dirty="0"/>
              <a:t>: </a:t>
            </a:r>
            <a:r>
              <a:rPr lang="en-US" sz="800" dirty="0"/>
              <a:t>Robert </a:t>
            </a:r>
            <a:r>
              <a:rPr lang="en-US" sz="800" dirty="0" err="1"/>
              <a:t>Kofler</a:t>
            </a:r>
            <a:r>
              <a:rPr lang="en-US" sz="800" dirty="0"/>
              <a:t>, Andrea J. Betancourt, and Christian </a:t>
            </a:r>
            <a:r>
              <a:rPr lang="en-US" sz="800" dirty="0" err="1"/>
              <a:t>Schlötterer</a:t>
            </a:r>
            <a:r>
              <a:rPr lang="en-US" sz="800" dirty="0"/>
              <a:t>, “</a:t>
            </a:r>
            <a:r>
              <a:rPr lang="en-US" sz="800" dirty="0">
                <a:hlinkClick r:id="rId14"/>
              </a:rPr>
              <a:t>Sequencing of Pooled DNA Samples (Pool-Seq) Uncovers Complex Dynamics of Transposable Element Insertions in Drosophila Melanogaster</a:t>
            </a:r>
            <a:r>
              <a:rPr lang="en-US" sz="800" dirty="0"/>
              <a:t>,” </a:t>
            </a:r>
            <a:r>
              <a:rPr lang="en-US" sz="800" i="1" dirty="0" err="1"/>
              <a:t>PLoS</a:t>
            </a:r>
            <a:r>
              <a:rPr lang="en-US" sz="800" i="1" dirty="0"/>
              <a:t> Genet</a:t>
            </a:r>
            <a:r>
              <a:rPr lang="en-US" sz="800" dirty="0"/>
              <a:t> 8, no. 1 (January 26, 2012): e1002487, doi:10.1371/journal.pgen.1002487.</a:t>
            </a:r>
          </a:p>
          <a:p>
            <a:r>
              <a:rPr lang="en-US" sz="800" dirty="0"/>
              <a:t>Replication</a:t>
            </a:r>
          </a:p>
          <a:p>
            <a:r>
              <a:rPr lang="en-US" sz="800" b="1" dirty="0"/>
              <a:t>Bubble-</a:t>
            </a:r>
            <a:r>
              <a:rPr lang="en-US" sz="800" b="1" dirty="0" err="1"/>
              <a:t>Seq</a:t>
            </a:r>
            <a:r>
              <a:rPr lang="en-US" sz="800" b="1" dirty="0"/>
              <a:t>: </a:t>
            </a:r>
            <a:r>
              <a:rPr lang="en-US" sz="800" dirty="0"/>
              <a:t>Larry D. </a:t>
            </a:r>
            <a:r>
              <a:rPr lang="en-US" sz="800" dirty="0" err="1"/>
              <a:t>Mesner</a:t>
            </a:r>
            <a:r>
              <a:rPr lang="en-US" sz="800" dirty="0"/>
              <a:t> et al., “</a:t>
            </a:r>
            <a:r>
              <a:rPr lang="en-US" sz="800" dirty="0">
                <a:hlinkClick r:id="rId15"/>
              </a:rPr>
              <a:t>Bubble-seq Analysis of the Human Genome Reveals Distinct Chromatin-mediated Mechanisms for Regulating Early- and Late-firing Origins</a:t>
            </a:r>
            <a:r>
              <a:rPr lang="en-US" sz="800" dirty="0"/>
              <a:t>,” </a:t>
            </a:r>
            <a:r>
              <a:rPr lang="en-US" sz="800" i="1" dirty="0"/>
              <a:t>Genome Research</a:t>
            </a:r>
            <a:r>
              <a:rPr lang="en-US" sz="800" dirty="0"/>
              <a:t> (July 16, 2013), doi:10.1101/gr.155218.113</a:t>
            </a:r>
            <a:r>
              <a:rPr lang="en-US" sz="800" dirty="0" smtClean="0"/>
              <a:t>.</a:t>
            </a:r>
            <a:endParaRPr lang="en-US" sz="800" dirty="0"/>
          </a:p>
          <a:p>
            <a:pPr marL="0" indent="0">
              <a:buNone/>
            </a:pPr>
            <a:endParaRPr lang="en-US" sz="800" dirty="0"/>
          </a:p>
        </p:txBody>
      </p:sp>
    </p:spTree>
    <p:extLst>
      <p:ext uri="{BB962C8B-B14F-4D97-AF65-F5344CB8AC3E}">
        <p14:creationId xmlns:p14="http://schemas.microsoft.com/office/powerpoint/2010/main" val="1273541758"/>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800" b="1" dirty="0"/>
              <a:t>RNA-</a:t>
            </a:r>
            <a:r>
              <a:rPr lang="en-US" sz="800" b="1" dirty="0" err="1"/>
              <a:t>Seq</a:t>
            </a:r>
            <a:r>
              <a:rPr lang="en-US" sz="800" b="1" dirty="0"/>
              <a:t>: </a:t>
            </a:r>
            <a:r>
              <a:rPr lang="en-US" sz="800" dirty="0"/>
              <a:t>Ali </a:t>
            </a:r>
            <a:r>
              <a:rPr lang="en-US" sz="800" dirty="0" err="1"/>
              <a:t>Mortazavi</a:t>
            </a:r>
            <a:r>
              <a:rPr lang="en-US" sz="800" dirty="0"/>
              <a:t> et al., “</a:t>
            </a:r>
            <a:r>
              <a:rPr lang="en-US" sz="800" dirty="0">
                <a:hlinkClick r:id="rId2"/>
              </a:rPr>
              <a:t>Mapping and Quantifying Mammalian Transcriptomes by RNA-Seq</a:t>
            </a:r>
            <a:r>
              <a:rPr lang="en-US" sz="800" dirty="0"/>
              <a:t>,” </a:t>
            </a:r>
            <a:r>
              <a:rPr lang="en-US" sz="800" i="1" dirty="0"/>
              <a:t>Nature Methods</a:t>
            </a:r>
            <a:r>
              <a:rPr lang="en-US" sz="800" dirty="0"/>
              <a:t> 5, no. 7 (July 2008): 621–628, doi:10.1038/nmeth.1226.</a:t>
            </a:r>
          </a:p>
          <a:p>
            <a:r>
              <a:rPr lang="en-US" sz="800" b="1" dirty="0" smtClean="0"/>
              <a:t>GRO</a:t>
            </a:r>
            <a:r>
              <a:rPr lang="en-US" sz="800" b="1" dirty="0"/>
              <a:t>-</a:t>
            </a:r>
            <a:r>
              <a:rPr lang="en-US" sz="800" b="1" dirty="0" err="1"/>
              <a:t>Seq</a:t>
            </a:r>
            <a:r>
              <a:rPr lang="en-US" sz="800" b="1" dirty="0"/>
              <a:t>: </a:t>
            </a:r>
            <a:r>
              <a:rPr lang="en-US" sz="800" dirty="0"/>
              <a:t>Leighton J. Core, Joshua J. Waterfall, and John T. </a:t>
            </a:r>
            <a:r>
              <a:rPr lang="en-US" sz="800" dirty="0" err="1"/>
              <a:t>Lis</a:t>
            </a:r>
            <a:r>
              <a:rPr lang="en-US" sz="800" dirty="0"/>
              <a:t>, “</a:t>
            </a:r>
            <a:r>
              <a:rPr lang="en-US" sz="800" dirty="0">
                <a:hlinkClick r:id="rId3"/>
              </a:rPr>
              <a:t>Nascent RNA Sequencing Reveals Widespread Pausing and Divergent Initiation at Human Promoters</a:t>
            </a:r>
            <a:r>
              <a:rPr lang="en-US" sz="800" dirty="0"/>
              <a:t>,” </a:t>
            </a:r>
            <a:r>
              <a:rPr lang="en-US" sz="800" i="1" dirty="0"/>
              <a:t>Science</a:t>
            </a:r>
            <a:r>
              <a:rPr lang="en-US" sz="800" dirty="0"/>
              <a:t> 322, no. 5909 (December 19, 2008): 1845–1848, doi:10.1126/science.1162228.</a:t>
            </a:r>
          </a:p>
          <a:p>
            <a:r>
              <a:rPr lang="en-US" sz="800" b="1" dirty="0"/>
              <a:t>Quartz-</a:t>
            </a:r>
            <a:r>
              <a:rPr lang="en-US" sz="800" b="1" dirty="0" err="1"/>
              <a:t>Seq</a:t>
            </a:r>
            <a:r>
              <a:rPr lang="en-US" sz="800" b="1" dirty="0"/>
              <a:t>: </a:t>
            </a:r>
            <a:r>
              <a:rPr lang="en-US" sz="800" dirty="0" err="1"/>
              <a:t>Yohei</a:t>
            </a:r>
            <a:r>
              <a:rPr lang="en-US" sz="800" dirty="0"/>
              <a:t> </a:t>
            </a:r>
            <a:r>
              <a:rPr lang="en-US" sz="800" dirty="0" err="1"/>
              <a:t>Sasagawa</a:t>
            </a:r>
            <a:r>
              <a:rPr lang="en-US" sz="800" dirty="0"/>
              <a:t> et al., “</a:t>
            </a:r>
            <a:r>
              <a:rPr lang="en-US" sz="800" dirty="0">
                <a:hlinkClick r:id="rId4"/>
              </a:rPr>
              <a:t>Quartz-Seq: a Highly Reproducible and Sensitive Single-cell RNA-Seq Reveals Non-genetic Gene Expression Heterogeneity</a:t>
            </a:r>
            <a:r>
              <a:rPr lang="en-US" sz="800" dirty="0"/>
              <a:t>,” </a:t>
            </a:r>
            <a:r>
              <a:rPr lang="en-US" sz="800" i="1" dirty="0"/>
              <a:t>Genome Biology</a:t>
            </a:r>
            <a:r>
              <a:rPr lang="en-US" sz="800" dirty="0"/>
              <a:t> 14, no. 4 (April 17, 2013): R31, doi:10.1186/gb-2013-14-4-r31.</a:t>
            </a:r>
          </a:p>
          <a:p>
            <a:r>
              <a:rPr lang="en-US" sz="800" b="1" dirty="0"/>
              <a:t>CAGE-</a:t>
            </a:r>
            <a:r>
              <a:rPr lang="en-US" sz="800" b="1" dirty="0" err="1"/>
              <a:t>Seq</a:t>
            </a:r>
            <a:r>
              <a:rPr lang="en-US" sz="800" dirty="0"/>
              <a:t>: </a:t>
            </a:r>
            <a:r>
              <a:rPr lang="en-US" sz="800" dirty="0" err="1"/>
              <a:t>Hazuki</a:t>
            </a:r>
            <a:r>
              <a:rPr lang="en-US" sz="800" dirty="0"/>
              <a:t> Takahashi et al., “</a:t>
            </a:r>
            <a:r>
              <a:rPr lang="en-US" sz="800" dirty="0">
                <a:hlinkClick r:id="rId5"/>
              </a:rPr>
              <a:t>5′ End-centered Expression Profiling Using Cap-analysis Gene Expression and Next-generation Sequencing</a:t>
            </a:r>
            <a:r>
              <a:rPr lang="en-US" sz="800" dirty="0"/>
              <a:t>,” </a:t>
            </a:r>
            <a:r>
              <a:rPr lang="en-US" sz="800" i="1" dirty="0"/>
              <a:t>Nature Protocols</a:t>
            </a:r>
            <a:r>
              <a:rPr lang="en-US" sz="800" dirty="0"/>
              <a:t> 7, no. 3 (March 2012): 542–561, doi:10.1038/nprot.2012.005.</a:t>
            </a:r>
          </a:p>
          <a:p>
            <a:r>
              <a:rPr lang="en-US" sz="800" b="1" dirty="0"/>
              <a:t>Nascent-</a:t>
            </a:r>
            <a:r>
              <a:rPr lang="en-US" sz="800" b="1" dirty="0" err="1"/>
              <a:t>Seq</a:t>
            </a:r>
            <a:r>
              <a:rPr lang="en-US" sz="800" dirty="0"/>
              <a:t>: Joseph Rodriguez, Jerome S. </a:t>
            </a:r>
            <a:r>
              <a:rPr lang="en-US" sz="800" dirty="0" err="1"/>
              <a:t>Menet</a:t>
            </a:r>
            <a:r>
              <a:rPr lang="en-US" sz="800" dirty="0"/>
              <a:t>, and Michael </a:t>
            </a:r>
            <a:r>
              <a:rPr lang="en-US" sz="800" dirty="0" err="1"/>
              <a:t>Rosbash</a:t>
            </a:r>
            <a:r>
              <a:rPr lang="en-US" sz="800" dirty="0"/>
              <a:t>, “</a:t>
            </a:r>
            <a:r>
              <a:rPr lang="en-US" sz="800" dirty="0">
                <a:hlinkClick r:id="rId6"/>
              </a:rPr>
              <a:t>Nascent-Seq Indicates Widespread Cotranscriptional RNA Editing in Drosophila</a:t>
            </a:r>
            <a:r>
              <a:rPr lang="en-US" sz="800" dirty="0"/>
              <a:t>,” </a:t>
            </a:r>
            <a:r>
              <a:rPr lang="en-US" sz="800" i="1" dirty="0"/>
              <a:t>Molecular Cell</a:t>
            </a:r>
            <a:r>
              <a:rPr lang="en-US" sz="800" dirty="0"/>
              <a:t> 47, no. 1 (July 13, 2012): 27–37, doi:10.1016/j.molcel.2012.05.002.</a:t>
            </a:r>
          </a:p>
          <a:p>
            <a:r>
              <a:rPr lang="en-US" sz="800" b="1" dirty="0" err="1"/>
              <a:t>Precapture</a:t>
            </a:r>
            <a:r>
              <a:rPr lang="en-US" sz="800" b="1" dirty="0"/>
              <a:t> RNA-</a:t>
            </a:r>
            <a:r>
              <a:rPr lang="en-US" sz="800" b="1" dirty="0" err="1"/>
              <a:t>Seq</a:t>
            </a:r>
            <a:r>
              <a:rPr lang="en-US" sz="800" b="1" dirty="0"/>
              <a:t>: </a:t>
            </a:r>
            <a:r>
              <a:rPr lang="en-US" sz="800" dirty="0"/>
              <a:t>Tim R. Mercer et al., “</a:t>
            </a:r>
            <a:r>
              <a:rPr lang="en-US" sz="800" dirty="0">
                <a:hlinkClick r:id="rId7"/>
              </a:rPr>
              <a:t>Targeted RNA Sequencing Reveals the Deep Complexity of the Human Transcriptome</a:t>
            </a:r>
            <a:r>
              <a:rPr lang="en-US" sz="800" dirty="0"/>
              <a:t>,” </a:t>
            </a:r>
            <a:r>
              <a:rPr lang="en-US" sz="800" i="1" dirty="0"/>
              <a:t>Nature Biotechnology</a:t>
            </a:r>
            <a:r>
              <a:rPr lang="en-US" sz="800" dirty="0"/>
              <a:t> 30, no. 1 (January 2012): 99–104, doi:10.1038/nbt.2024.</a:t>
            </a:r>
          </a:p>
          <a:p>
            <a:r>
              <a:rPr lang="en-US" sz="800" b="1" dirty="0" err="1"/>
              <a:t>Cel-Seq</a:t>
            </a:r>
            <a:r>
              <a:rPr lang="en-US" sz="800" b="1" dirty="0"/>
              <a:t>: </a:t>
            </a:r>
            <a:r>
              <a:rPr lang="en-US" sz="800" dirty="0"/>
              <a:t>Tamar </a:t>
            </a:r>
            <a:r>
              <a:rPr lang="en-US" sz="800" dirty="0" err="1"/>
              <a:t>Hashimshony</a:t>
            </a:r>
            <a:r>
              <a:rPr lang="en-US" sz="800" dirty="0"/>
              <a:t> et al., “</a:t>
            </a:r>
            <a:r>
              <a:rPr lang="en-US" sz="800" dirty="0">
                <a:hlinkClick r:id="rId8"/>
              </a:rPr>
              <a:t>CEL-Seq: Single-Cell RNA-Seq by Multiplexed Linear Amplification</a:t>
            </a:r>
            <a:r>
              <a:rPr lang="en-US" sz="800" dirty="0"/>
              <a:t>,” </a:t>
            </a:r>
            <a:r>
              <a:rPr lang="en-US" sz="800" i="1" dirty="0"/>
              <a:t>Cell Reports</a:t>
            </a:r>
            <a:r>
              <a:rPr lang="en-US" sz="800" dirty="0"/>
              <a:t> 2, no. 3 (September 27, 2012): 666–673, doi:10.1016/j.celrep.2012.08.003.</a:t>
            </a:r>
          </a:p>
          <a:p>
            <a:r>
              <a:rPr lang="en-US" sz="800" b="1" dirty="0"/>
              <a:t>3P-Seq</a:t>
            </a:r>
            <a:r>
              <a:rPr lang="en-US" sz="800" dirty="0"/>
              <a:t>: Calvin H. Jan et al., “</a:t>
            </a:r>
            <a:r>
              <a:rPr lang="en-US" sz="800" dirty="0">
                <a:hlinkClick r:id="rId9"/>
              </a:rPr>
              <a:t>Formation, Regulation and Evolution of Caenorhabditis Elegans 3′UTRs</a:t>
            </a:r>
            <a:r>
              <a:rPr lang="en-US" sz="800" dirty="0"/>
              <a:t>,” </a:t>
            </a:r>
            <a:r>
              <a:rPr lang="en-US" sz="800" i="1" dirty="0"/>
              <a:t>Nature</a:t>
            </a:r>
            <a:r>
              <a:rPr lang="en-US" sz="800" dirty="0"/>
              <a:t> 469, no. 7328 (January 6, 2011): 97–101, doi:10.1038/nature09616.</a:t>
            </a:r>
          </a:p>
          <a:p>
            <a:r>
              <a:rPr lang="en-US" sz="800" b="1" dirty="0"/>
              <a:t>NET-</a:t>
            </a:r>
            <a:r>
              <a:rPr lang="en-US" sz="800" b="1" dirty="0" err="1"/>
              <a:t>Seq</a:t>
            </a:r>
            <a:r>
              <a:rPr lang="en-US" sz="800" b="1" dirty="0"/>
              <a:t>: </a:t>
            </a:r>
            <a:r>
              <a:rPr lang="en-US" sz="800" dirty="0"/>
              <a:t>L. </a:t>
            </a:r>
            <a:r>
              <a:rPr lang="en-US" sz="800" dirty="0" err="1"/>
              <a:t>Stirling</a:t>
            </a:r>
            <a:r>
              <a:rPr lang="en-US" sz="800" dirty="0"/>
              <a:t> Churchman and Jonathan S. </a:t>
            </a:r>
            <a:r>
              <a:rPr lang="en-US" sz="800" dirty="0" err="1"/>
              <a:t>Weissman</a:t>
            </a:r>
            <a:r>
              <a:rPr lang="en-US" sz="800" dirty="0"/>
              <a:t>, “</a:t>
            </a:r>
            <a:r>
              <a:rPr lang="en-US" sz="800" dirty="0">
                <a:hlinkClick r:id="rId10"/>
              </a:rPr>
              <a:t>Nascent Transcript Sequencing Visualizes Transcription at Nucleotide Resolution</a:t>
            </a:r>
            <a:r>
              <a:rPr lang="en-US" sz="800" dirty="0"/>
              <a:t>,” </a:t>
            </a:r>
            <a:r>
              <a:rPr lang="en-US" sz="800" i="1" dirty="0"/>
              <a:t>Nature</a:t>
            </a:r>
            <a:r>
              <a:rPr lang="en-US" sz="800" dirty="0"/>
              <a:t> 469, no. 7330 (January 20, 2011): 368–373, doi:10.1038/nature09652.</a:t>
            </a:r>
          </a:p>
          <a:p>
            <a:r>
              <a:rPr lang="en-US" sz="800" b="1" dirty="0"/>
              <a:t>SS3-Seq: </a:t>
            </a:r>
            <a:r>
              <a:rPr lang="en-US" sz="800" dirty="0"/>
              <a:t>Oh </a:t>
            </a:r>
            <a:r>
              <a:rPr lang="en-US" sz="800" dirty="0" err="1"/>
              <a:t>Kyu</a:t>
            </a:r>
            <a:r>
              <a:rPr lang="en-US" sz="800" dirty="0"/>
              <a:t> Yoon and Rachel B. </a:t>
            </a:r>
            <a:r>
              <a:rPr lang="en-US" sz="800" dirty="0" err="1"/>
              <a:t>Brem</a:t>
            </a:r>
            <a:r>
              <a:rPr lang="en-US" sz="800" dirty="0"/>
              <a:t>, “</a:t>
            </a:r>
            <a:r>
              <a:rPr lang="en-US" sz="800" dirty="0">
                <a:hlinkClick r:id="rId11"/>
              </a:rPr>
              <a:t>Noncanonical Transcript Forms in Yeast and Their Regulation During Environmental Stress</a:t>
            </a:r>
            <a:r>
              <a:rPr lang="en-US" sz="800" dirty="0"/>
              <a:t>,” </a:t>
            </a:r>
            <a:r>
              <a:rPr lang="en-US" sz="800" i="1" dirty="0"/>
              <a:t>RNA</a:t>
            </a:r>
            <a:r>
              <a:rPr lang="en-US" sz="800" dirty="0"/>
              <a:t> 16, no. 6 (June 1, 2010): 1256–1267, doi:10.1261/rna.2038810.</a:t>
            </a:r>
          </a:p>
          <a:p>
            <a:r>
              <a:rPr lang="en-US" sz="800" b="1" dirty="0"/>
              <a:t>FRT-</a:t>
            </a:r>
            <a:r>
              <a:rPr lang="en-US" sz="800" b="1" dirty="0" err="1"/>
              <a:t>Seq</a:t>
            </a:r>
            <a:r>
              <a:rPr lang="en-US" sz="800" b="1" dirty="0"/>
              <a:t>: </a:t>
            </a:r>
            <a:r>
              <a:rPr lang="en-US" sz="800" dirty="0"/>
              <a:t>Lira </a:t>
            </a:r>
            <a:r>
              <a:rPr lang="en-US" sz="800" dirty="0" err="1"/>
              <a:t>Mamanova</a:t>
            </a:r>
            <a:r>
              <a:rPr lang="en-US" sz="800" dirty="0"/>
              <a:t> et al., “</a:t>
            </a:r>
            <a:r>
              <a:rPr lang="en-US" sz="800" dirty="0">
                <a:hlinkClick r:id="rId12"/>
              </a:rPr>
              <a:t>FRT-seq: Amplification-free, Strand-specific Transcriptome Sequencing,</a:t>
            </a:r>
            <a:r>
              <a:rPr lang="en-US" sz="800" dirty="0"/>
              <a:t>” </a:t>
            </a:r>
            <a:r>
              <a:rPr lang="en-US" sz="800" i="1" dirty="0"/>
              <a:t>Nature Methods</a:t>
            </a:r>
            <a:r>
              <a:rPr lang="en-US" sz="800" dirty="0"/>
              <a:t> 7, no. 2 (February 2010): 130–132, doi:10.1038/nmeth.1417.</a:t>
            </a:r>
          </a:p>
          <a:p>
            <a:r>
              <a:rPr lang="en-US" sz="800" b="1" dirty="0"/>
              <a:t>3-Seq: </a:t>
            </a:r>
            <a:r>
              <a:rPr lang="en-US" sz="800" dirty="0"/>
              <a:t>Andrew H. Beck et al., “</a:t>
            </a:r>
            <a:r>
              <a:rPr lang="en-US" sz="800" dirty="0">
                <a:hlinkClick r:id="rId13"/>
              </a:rPr>
              <a:t>3′-End Sequencing for Expression Quantification (3SEQ) from Archival Tumor Samples</a:t>
            </a:r>
            <a:r>
              <a:rPr lang="en-US" sz="800" dirty="0"/>
              <a:t>,” </a:t>
            </a:r>
            <a:r>
              <a:rPr lang="en-US" sz="800" i="1" dirty="0" err="1"/>
              <a:t>PLoS</a:t>
            </a:r>
            <a:r>
              <a:rPr lang="en-US" sz="800" i="1" dirty="0"/>
              <a:t> ONE</a:t>
            </a:r>
            <a:r>
              <a:rPr lang="en-US" sz="800" dirty="0"/>
              <a:t> 5, no. 1 (January 19, 2010): e8768, doi:10.1371/journal.pone.0008768.</a:t>
            </a:r>
          </a:p>
          <a:p>
            <a:r>
              <a:rPr lang="en-US" sz="800" b="1" dirty="0"/>
              <a:t>PRO-</a:t>
            </a:r>
            <a:r>
              <a:rPr lang="en-US" sz="800" b="1" dirty="0" err="1"/>
              <a:t>Seq</a:t>
            </a:r>
            <a:r>
              <a:rPr lang="en-US" sz="800" b="1" dirty="0"/>
              <a:t>: </a:t>
            </a:r>
            <a:r>
              <a:rPr lang="en-US" sz="800" dirty="0" err="1"/>
              <a:t>Hojoong</a:t>
            </a:r>
            <a:r>
              <a:rPr lang="en-US" sz="800" dirty="0"/>
              <a:t> </a:t>
            </a:r>
            <a:r>
              <a:rPr lang="en-US" sz="800" dirty="0" err="1"/>
              <a:t>Kwak</a:t>
            </a:r>
            <a:r>
              <a:rPr lang="en-US" sz="800" dirty="0"/>
              <a:t> et al., “</a:t>
            </a:r>
            <a:r>
              <a:rPr lang="en-US" sz="800" dirty="0">
                <a:hlinkClick r:id="rId14"/>
              </a:rPr>
              <a:t>Precise Maps of RNA Polymerase Reveal How Promoters Direct Initiation and Pausing</a:t>
            </a:r>
            <a:r>
              <a:rPr lang="en-US" sz="800" dirty="0"/>
              <a:t>,” </a:t>
            </a:r>
            <a:r>
              <a:rPr lang="en-US" sz="800" i="1" dirty="0"/>
              <a:t>Science</a:t>
            </a:r>
            <a:r>
              <a:rPr lang="en-US" sz="800" dirty="0"/>
              <a:t> 339, no. 6122 (February 22, 2013): 950–953, doi:10.1126/science.1229386.</a:t>
            </a:r>
          </a:p>
          <a:p>
            <a:r>
              <a:rPr lang="en-US" sz="800" b="1" dirty="0" err="1"/>
              <a:t>Bru-Seq</a:t>
            </a:r>
            <a:r>
              <a:rPr lang="en-US" sz="800" b="1" dirty="0"/>
              <a:t>: </a:t>
            </a:r>
            <a:r>
              <a:rPr lang="en-US" sz="800" dirty="0" err="1"/>
              <a:t>Artur</a:t>
            </a:r>
            <a:r>
              <a:rPr lang="en-US" sz="800" dirty="0"/>
              <a:t> </a:t>
            </a:r>
            <a:r>
              <a:rPr lang="en-US" sz="800" dirty="0" err="1"/>
              <a:t>Veloso</a:t>
            </a:r>
            <a:r>
              <a:rPr lang="en-US" sz="800" dirty="0"/>
              <a:t> et al., “</a:t>
            </a:r>
            <a:r>
              <a:rPr lang="en-US" sz="800" dirty="0">
                <a:hlinkClick r:id="rId15"/>
              </a:rPr>
              <a:t>Genome-Wide Transcriptional Effects of the Anti-Cancer Agent Camptothecin</a:t>
            </a:r>
            <a:r>
              <a:rPr lang="en-US" sz="800" dirty="0"/>
              <a:t>,” </a:t>
            </a:r>
            <a:r>
              <a:rPr lang="en-US" sz="800" i="1" dirty="0" err="1"/>
              <a:t>PLoS</a:t>
            </a:r>
            <a:r>
              <a:rPr lang="en-US" sz="800" i="1" dirty="0"/>
              <a:t> ONE</a:t>
            </a:r>
            <a:r>
              <a:rPr lang="en-US" sz="800" dirty="0"/>
              <a:t> 8, no. 10 (October 23, 2013): e78190, doi:10.1371/journal.pone.0078190.</a:t>
            </a:r>
          </a:p>
          <a:p>
            <a:r>
              <a:rPr lang="en-US" sz="800" b="1" dirty="0"/>
              <a:t>TIF-</a:t>
            </a:r>
            <a:r>
              <a:rPr lang="en-US" sz="800" b="1" dirty="0" err="1"/>
              <a:t>Seq</a:t>
            </a:r>
            <a:r>
              <a:rPr lang="en-US" sz="800" dirty="0"/>
              <a:t>: </a:t>
            </a:r>
            <a:r>
              <a:rPr lang="en-US" sz="800" dirty="0" err="1"/>
              <a:t>Vicent</a:t>
            </a:r>
            <a:r>
              <a:rPr lang="en-US" sz="800" dirty="0"/>
              <a:t> </a:t>
            </a:r>
            <a:r>
              <a:rPr lang="en-US" sz="800" dirty="0" err="1"/>
              <a:t>Pelechano</a:t>
            </a:r>
            <a:r>
              <a:rPr lang="en-US" sz="800" dirty="0"/>
              <a:t>, Wu Wei, and Lars M. Steinmetz, “</a:t>
            </a:r>
            <a:r>
              <a:rPr lang="en-US" sz="800" dirty="0">
                <a:hlinkClick r:id="rId16"/>
              </a:rPr>
              <a:t>Extensive Transcriptional Heterogeneity Revealed by Isoform Profiling</a:t>
            </a:r>
            <a:r>
              <a:rPr lang="en-US" sz="800" dirty="0"/>
              <a:t>,” </a:t>
            </a:r>
            <a:r>
              <a:rPr lang="en-US" sz="800" i="1" dirty="0"/>
              <a:t>Nature</a:t>
            </a:r>
            <a:r>
              <a:rPr lang="en-US" sz="800" dirty="0"/>
              <a:t> 497, no. 7447 (May 2, 2013): 127–131, doi:10.1038/nature12121.</a:t>
            </a:r>
          </a:p>
          <a:p>
            <a:r>
              <a:rPr lang="en-US" sz="800" b="1" dirty="0"/>
              <a:t>3′-Seq: </a:t>
            </a:r>
            <a:r>
              <a:rPr lang="en-US" sz="800" dirty="0"/>
              <a:t>Steve </a:t>
            </a:r>
            <a:r>
              <a:rPr lang="en-US" sz="800" dirty="0" err="1"/>
              <a:t>Lianoglou</a:t>
            </a:r>
            <a:r>
              <a:rPr lang="en-US" sz="800" dirty="0"/>
              <a:t> et al., “</a:t>
            </a:r>
            <a:r>
              <a:rPr lang="en-US" sz="800" dirty="0">
                <a:hlinkClick r:id="rId17"/>
              </a:rPr>
              <a:t>Ubiquitously Transcribed Genes Use Alternative Polyadenylation to Achieve Tissue-specific Expression</a:t>
            </a:r>
            <a:r>
              <a:rPr lang="en-US" sz="800" dirty="0"/>
              <a:t>,” </a:t>
            </a:r>
            <a:r>
              <a:rPr lang="en-US" sz="800" i="1" dirty="0"/>
              <a:t>Genes &amp; Development</a:t>
            </a:r>
            <a:r>
              <a:rPr lang="en-US" sz="800" dirty="0"/>
              <a:t> 27, no. 21 (November 1, 2013): 2380–2396, doi:10.1101/gad.229328.113.</a:t>
            </a:r>
          </a:p>
          <a:p>
            <a:r>
              <a:rPr lang="en-US" sz="800" b="1" dirty="0"/>
              <a:t>TIVA-</a:t>
            </a:r>
            <a:r>
              <a:rPr lang="en-US" sz="800" b="1" dirty="0" err="1"/>
              <a:t>Seq</a:t>
            </a:r>
            <a:r>
              <a:rPr lang="en-US" sz="800" b="1" dirty="0"/>
              <a:t>: </a:t>
            </a:r>
            <a:r>
              <a:rPr lang="en-US" sz="800" dirty="0" err="1"/>
              <a:t>Ditte</a:t>
            </a:r>
            <a:r>
              <a:rPr lang="en-US" sz="800" dirty="0"/>
              <a:t> </a:t>
            </a:r>
            <a:r>
              <a:rPr lang="en-US" sz="800" dirty="0" err="1"/>
              <a:t>Lovatt</a:t>
            </a:r>
            <a:r>
              <a:rPr lang="en-US" sz="800" dirty="0"/>
              <a:t> et al., “</a:t>
            </a:r>
            <a:r>
              <a:rPr lang="en-US" sz="800" dirty="0">
                <a:hlinkClick r:id="rId18"/>
              </a:rPr>
              <a:t>Transcriptome in Vivo Analysis (TIVA) of Spatially Defined Single Cells in Live Tissue</a:t>
            </a:r>
            <a:r>
              <a:rPr lang="en-US" sz="800" dirty="0"/>
              <a:t>,” </a:t>
            </a:r>
            <a:r>
              <a:rPr lang="en-US" sz="800" i="1" dirty="0"/>
              <a:t>Nature Methods</a:t>
            </a:r>
            <a:r>
              <a:rPr lang="en-US" sz="800" dirty="0"/>
              <a:t> 11, no. 2 (February 2014): 190–196, doi:10.1038/nmeth.2804.</a:t>
            </a:r>
          </a:p>
          <a:p>
            <a:r>
              <a:rPr lang="en-US" sz="800" b="1" dirty="0"/>
              <a:t>Smart-</a:t>
            </a:r>
            <a:r>
              <a:rPr lang="en-US" sz="800" b="1" dirty="0" err="1"/>
              <a:t>Seq</a:t>
            </a:r>
            <a:r>
              <a:rPr lang="en-US" sz="800" b="1" dirty="0"/>
              <a:t>: </a:t>
            </a:r>
            <a:r>
              <a:rPr lang="en-US" sz="800" dirty="0"/>
              <a:t>Simone </a:t>
            </a:r>
            <a:r>
              <a:rPr lang="en-US" sz="800" dirty="0" err="1"/>
              <a:t>Picelli</a:t>
            </a:r>
            <a:r>
              <a:rPr lang="en-US" sz="800" dirty="0"/>
              <a:t> et al., “</a:t>
            </a:r>
            <a:r>
              <a:rPr lang="en-US" sz="800" dirty="0">
                <a:hlinkClick r:id="rId19"/>
              </a:rPr>
              <a:t>Full-length RNA-seq from Single Cells Using Smart-seq2</a:t>
            </a:r>
            <a:r>
              <a:rPr lang="en-US" sz="800" dirty="0"/>
              <a:t>,” </a:t>
            </a:r>
            <a:r>
              <a:rPr lang="en-US" sz="800" i="1" dirty="0"/>
              <a:t>Nature Protocols</a:t>
            </a:r>
            <a:r>
              <a:rPr lang="en-US" sz="800" dirty="0"/>
              <a:t> 9, no. 1 (January 2014): 171–181, doi:10.1038/nprot.2014.006.</a:t>
            </a:r>
          </a:p>
          <a:p>
            <a:endParaRPr lang="en-US" sz="800" dirty="0"/>
          </a:p>
        </p:txBody>
      </p:sp>
      <p:sp>
        <p:nvSpPr>
          <p:cNvPr id="4" name="Oval 3"/>
          <p:cNvSpPr/>
          <p:nvPr/>
        </p:nvSpPr>
        <p:spPr bwMode="auto">
          <a:xfrm>
            <a:off x="850900" y="1181100"/>
            <a:ext cx="7569200" cy="330200"/>
          </a:xfrm>
          <a:prstGeom prst="ellipse">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1740601314"/>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800" b="1" dirty="0" smtClean="0"/>
              <a:t>PAS</a:t>
            </a:r>
            <a:r>
              <a:rPr lang="en-US" sz="800" b="1" dirty="0"/>
              <a:t>-</a:t>
            </a:r>
            <a:r>
              <a:rPr lang="en-US" sz="800" b="1" dirty="0" err="1"/>
              <a:t>Seq</a:t>
            </a:r>
            <a:r>
              <a:rPr lang="en-US" sz="800" b="1" dirty="0"/>
              <a:t>: </a:t>
            </a:r>
            <a:r>
              <a:rPr lang="en-US" sz="800" dirty="0"/>
              <a:t>Peter J. Shepard et al., “</a:t>
            </a:r>
            <a:r>
              <a:rPr lang="en-US" sz="800" dirty="0">
                <a:hlinkClick r:id="rId2"/>
              </a:rPr>
              <a:t>Complex and Dynamic Landscape of RNA Polyadenylation Revealed by PAS-Seq</a:t>
            </a:r>
            <a:r>
              <a:rPr lang="en-US" sz="800" dirty="0"/>
              <a:t>,” </a:t>
            </a:r>
            <a:r>
              <a:rPr lang="en-US" sz="800" i="1" dirty="0"/>
              <a:t>RNA</a:t>
            </a:r>
            <a:r>
              <a:rPr lang="en-US" sz="800" dirty="0"/>
              <a:t> 17, no. 4 (April 1, 2011): 761–772, doi:10.1261/rna.2581711.</a:t>
            </a:r>
          </a:p>
          <a:p>
            <a:r>
              <a:rPr lang="en-US" sz="800" b="1" dirty="0"/>
              <a:t>PAL-</a:t>
            </a:r>
            <a:r>
              <a:rPr lang="en-US" sz="800" b="1" dirty="0" err="1"/>
              <a:t>Seq</a:t>
            </a:r>
            <a:r>
              <a:rPr lang="en-US" sz="800" b="1" dirty="0"/>
              <a:t>: </a:t>
            </a:r>
            <a:r>
              <a:rPr lang="en-US" sz="800" dirty="0"/>
              <a:t>Alexander O. </a:t>
            </a:r>
            <a:r>
              <a:rPr lang="en-US" sz="800" dirty="0" err="1"/>
              <a:t>Subtelny</a:t>
            </a:r>
            <a:r>
              <a:rPr lang="en-US" sz="800" dirty="0"/>
              <a:t> et al., “</a:t>
            </a:r>
            <a:r>
              <a:rPr lang="en-US" sz="800" dirty="0">
                <a:hlinkClick r:id="rId3"/>
              </a:rPr>
              <a:t>Poly(A)-tail Profiling Reveals an Embryonic Switch in Translational Control</a:t>
            </a:r>
            <a:r>
              <a:rPr lang="en-US" sz="800" dirty="0"/>
              <a:t>,” </a:t>
            </a:r>
            <a:r>
              <a:rPr lang="en-US" sz="800" i="1" dirty="0"/>
              <a:t>Nature</a:t>
            </a:r>
            <a:r>
              <a:rPr lang="en-US" sz="800" dirty="0"/>
              <a:t> advance online publication (January 29, 2014), doi:10.1038/nature13007.</a:t>
            </a:r>
          </a:p>
          <a:p>
            <a:r>
              <a:rPr lang="en-US" sz="800" dirty="0"/>
              <a:t>Translation</a:t>
            </a:r>
          </a:p>
          <a:p>
            <a:r>
              <a:rPr lang="en-US" sz="800" b="1" dirty="0" err="1"/>
              <a:t>Ribo-Seq</a:t>
            </a:r>
            <a:r>
              <a:rPr lang="en-US" sz="800" b="1" dirty="0"/>
              <a:t>: </a:t>
            </a:r>
            <a:r>
              <a:rPr lang="en-US" sz="800" dirty="0"/>
              <a:t>Nicholas T. </a:t>
            </a:r>
            <a:r>
              <a:rPr lang="en-US" sz="800" dirty="0" err="1"/>
              <a:t>Ingolia</a:t>
            </a:r>
            <a:r>
              <a:rPr lang="en-US" sz="800" dirty="0"/>
              <a:t> et al., “</a:t>
            </a:r>
            <a:r>
              <a:rPr lang="en-US" sz="800" dirty="0">
                <a:hlinkClick r:id="rId4"/>
              </a:rPr>
              <a:t>Genome-Wide Analysis in Vivo of Translation with Nucleotide Resolution Using Ribosome Profiling</a:t>
            </a:r>
            <a:r>
              <a:rPr lang="en-US" sz="800" dirty="0"/>
              <a:t>,” </a:t>
            </a:r>
            <a:r>
              <a:rPr lang="en-US" sz="800" i="1" dirty="0"/>
              <a:t>Science</a:t>
            </a:r>
            <a:r>
              <a:rPr lang="en-US" sz="800" dirty="0"/>
              <a:t> 324, no. 5924 (April 10, 2009): 218–223, doi:10.1126/science.1168978.</a:t>
            </a:r>
          </a:p>
          <a:p>
            <a:r>
              <a:rPr lang="en-US" sz="800" b="1" dirty="0" err="1"/>
              <a:t>Frac-Seq</a:t>
            </a:r>
            <a:r>
              <a:rPr lang="en-US" sz="800" b="1" dirty="0"/>
              <a:t>: </a:t>
            </a:r>
            <a:r>
              <a:rPr lang="en-US" sz="800" dirty="0"/>
              <a:t>Timothy Sterne-</a:t>
            </a:r>
            <a:r>
              <a:rPr lang="en-US" sz="800" dirty="0" err="1"/>
              <a:t>Weiler</a:t>
            </a:r>
            <a:r>
              <a:rPr lang="en-US" sz="800" dirty="0"/>
              <a:t> et al., “</a:t>
            </a:r>
            <a:r>
              <a:rPr lang="en-US" sz="800" dirty="0">
                <a:hlinkClick r:id="rId5"/>
              </a:rPr>
              <a:t>Frac-seq Reveals Isoform-specific Recruitment to Polyribosomes</a:t>
            </a:r>
            <a:r>
              <a:rPr lang="en-US" sz="800" dirty="0"/>
              <a:t>,” </a:t>
            </a:r>
            <a:r>
              <a:rPr lang="en-US" sz="800" i="1" dirty="0"/>
              <a:t>Genome Research</a:t>
            </a:r>
            <a:r>
              <a:rPr lang="en-US" sz="800" dirty="0"/>
              <a:t> (June 19, 2013), doi:10.1101/gr.148585.112.</a:t>
            </a:r>
          </a:p>
          <a:p>
            <a:r>
              <a:rPr lang="en-US" sz="800" b="1" dirty="0"/>
              <a:t>GTI-</a:t>
            </a:r>
            <a:r>
              <a:rPr lang="en-US" sz="800" b="1" dirty="0" err="1"/>
              <a:t>Seq</a:t>
            </a:r>
            <a:r>
              <a:rPr lang="en-US" sz="800" b="1" dirty="0"/>
              <a:t>: </a:t>
            </a:r>
            <a:r>
              <a:rPr lang="en-US" sz="800" dirty="0" err="1"/>
              <a:t>Ji</a:t>
            </a:r>
            <a:r>
              <a:rPr lang="en-US" sz="800" dirty="0"/>
              <a:t> Wan and </a:t>
            </a:r>
            <a:r>
              <a:rPr lang="en-US" sz="800" dirty="0" err="1"/>
              <a:t>Shu</a:t>
            </a:r>
            <a:r>
              <a:rPr lang="en-US" sz="800" dirty="0"/>
              <a:t>-Bing </a:t>
            </a:r>
            <a:r>
              <a:rPr lang="en-US" sz="800" dirty="0" err="1"/>
              <a:t>Qian</a:t>
            </a:r>
            <a:r>
              <a:rPr lang="en-US" sz="800" dirty="0"/>
              <a:t>, “</a:t>
            </a:r>
            <a:r>
              <a:rPr lang="en-US" sz="800" dirty="0">
                <a:hlinkClick r:id="rId6"/>
              </a:rPr>
              <a:t>TISdb: a Database for Alternative Translation Initiation in Mammalian Cells</a:t>
            </a:r>
            <a:r>
              <a:rPr lang="en-US" sz="800" dirty="0"/>
              <a:t>,” </a:t>
            </a:r>
            <a:r>
              <a:rPr lang="en-US" sz="800" i="1" dirty="0"/>
              <a:t>Nucleic Acids Research</a:t>
            </a:r>
            <a:r>
              <a:rPr lang="en-US" sz="800" dirty="0"/>
              <a:t> (November 6, 2013), doi:10.1093/</a:t>
            </a:r>
            <a:r>
              <a:rPr lang="en-US" sz="800" dirty="0" err="1"/>
              <a:t>nar</a:t>
            </a:r>
            <a:r>
              <a:rPr lang="en-US" sz="800" dirty="0"/>
              <a:t>/gkt1085.</a:t>
            </a:r>
          </a:p>
          <a:p>
            <a:r>
              <a:rPr lang="en-US" sz="800" dirty="0"/>
              <a:t>TFBS and Enhancer activity</a:t>
            </a:r>
          </a:p>
          <a:p>
            <a:r>
              <a:rPr lang="en-US" sz="800" b="1" dirty="0"/>
              <a:t>SELEX-</a:t>
            </a:r>
            <a:r>
              <a:rPr lang="en-US" sz="800" b="1" dirty="0" err="1"/>
              <a:t>Seq</a:t>
            </a:r>
            <a:r>
              <a:rPr lang="en-US" sz="800" b="1" dirty="0"/>
              <a:t>: </a:t>
            </a:r>
            <a:r>
              <a:rPr lang="en-US" sz="800" dirty="0"/>
              <a:t>Matthew Slattery et al., “</a:t>
            </a:r>
            <a:r>
              <a:rPr lang="en-US" sz="800" dirty="0">
                <a:hlinkClick r:id="rId7"/>
              </a:rPr>
              <a:t>Cofactor Binding Evokes Latent Differences in DNA Binding Specificity Between Hox Proteins</a:t>
            </a:r>
            <a:r>
              <a:rPr lang="en-US" sz="800" dirty="0"/>
              <a:t>,” </a:t>
            </a:r>
            <a:r>
              <a:rPr lang="en-US" sz="800" i="1" dirty="0"/>
              <a:t>Cell</a:t>
            </a:r>
            <a:r>
              <a:rPr lang="en-US" sz="800" dirty="0"/>
              <a:t> 147, no. 6 (December 9, 2011): 1270–1282, doi:10.1016/j.cell.2011.10.053.</a:t>
            </a:r>
          </a:p>
          <a:p>
            <a:r>
              <a:rPr lang="en-US" sz="800" b="1" dirty="0"/>
              <a:t>CRE-</a:t>
            </a:r>
            <a:r>
              <a:rPr lang="en-US" sz="800" b="1" dirty="0" err="1"/>
              <a:t>Seq</a:t>
            </a:r>
            <a:r>
              <a:rPr lang="en-US" sz="800" b="1" dirty="0"/>
              <a:t>: </a:t>
            </a:r>
            <a:r>
              <a:rPr lang="en-US" sz="800" dirty="0"/>
              <a:t>Jamie C. </a:t>
            </a:r>
            <a:r>
              <a:rPr lang="en-US" sz="800" dirty="0" err="1"/>
              <a:t>Kwasnieski</a:t>
            </a:r>
            <a:r>
              <a:rPr lang="en-US" sz="800" dirty="0"/>
              <a:t> et al., “</a:t>
            </a:r>
            <a:r>
              <a:rPr lang="en-US" sz="800" dirty="0">
                <a:hlinkClick r:id="rId8"/>
              </a:rPr>
              <a:t>Complex Effects of Nucleotide Variants in a Mammalian Cis-regulatory Element</a:t>
            </a:r>
            <a:r>
              <a:rPr lang="en-US" sz="800" dirty="0"/>
              <a:t>,” </a:t>
            </a:r>
            <a:r>
              <a:rPr lang="en-US" sz="800" i="1" dirty="0"/>
              <a:t>Proceedings of the National Academy of Sciences</a:t>
            </a:r>
            <a:r>
              <a:rPr lang="en-US" sz="800" dirty="0"/>
              <a:t> 109, no. 47 (November 20, 2012): 19498–19503, doi:10.1073/pnas.1210678109.</a:t>
            </a:r>
          </a:p>
          <a:p>
            <a:r>
              <a:rPr lang="en-US" sz="800" b="1" dirty="0"/>
              <a:t>STARR-</a:t>
            </a:r>
            <a:r>
              <a:rPr lang="en-US" sz="800" b="1" dirty="0" err="1"/>
              <a:t>Seq</a:t>
            </a:r>
            <a:r>
              <a:rPr lang="en-US" sz="800" b="1" dirty="0"/>
              <a:t>: </a:t>
            </a:r>
            <a:r>
              <a:rPr lang="en-US" sz="800" dirty="0" err="1"/>
              <a:t>Cosmas</a:t>
            </a:r>
            <a:r>
              <a:rPr lang="en-US" sz="800" dirty="0"/>
              <a:t> D. Arnold et al., “</a:t>
            </a:r>
            <a:r>
              <a:rPr lang="en-US" sz="800" dirty="0">
                <a:hlinkClick r:id="rId9"/>
              </a:rPr>
              <a:t>Genome-Wide Quantitative Enhancer Activity Maps Identified by STARR-seq</a:t>
            </a:r>
            <a:r>
              <a:rPr lang="en-US" sz="800" dirty="0"/>
              <a:t>,” </a:t>
            </a:r>
            <a:r>
              <a:rPr lang="en-US" sz="800" i="1" dirty="0"/>
              <a:t>Science</a:t>
            </a:r>
            <a:r>
              <a:rPr lang="en-US" sz="800" dirty="0"/>
              <a:t> 339, no. 6123 (March 1, 2013): 1074–1077, doi:10.1126/science.1232542.</a:t>
            </a:r>
          </a:p>
          <a:p>
            <a:r>
              <a:rPr lang="en-US" sz="800" b="1" dirty="0"/>
              <a:t>SRE-</a:t>
            </a:r>
            <a:r>
              <a:rPr lang="en-US" sz="800" b="1" dirty="0" err="1"/>
              <a:t>Seq</a:t>
            </a:r>
            <a:r>
              <a:rPr lang="en-US" sz="800" b="1" dirty="0"/>
              <a:t>: </a:t>
            </a:r>
            <a:r>
              <a:rPr lang="en-US" sz="800" dirty="0"/>
              <a:t>Robin P. Smith et al., “</a:t>
            </a:r>
            <a:r>
              <a:rPr lang="en-US" sz="800" dirty="0">
                <a:hlinkClick r:id="rId10"/>
              </a:rPr>
              <a:t>Massively Parallel Decoding of Mammalian Regulatory Sequences Supports a Flexible Organizational Model</a:t>
            </a:r>
            <a:r>
              <a:rPr lang="en-US" sz="800" dirty="0"/>
              <a:t>,” </a:t>
            </a:r>
            <a:r>
              <a:rPr lang="en-US" sz="800" i="1" dirty="0"/>
              <a:t>Nature Genetics</a:t>
            </a:r>
            <a:r>
              <a:rPr lang="en-US" sz="800" dirty="0"/>
              <a:t> 45, no. 9 (September 2013): 1021–1028, doi:10.1038/ng.2713.</a:t>
            </a:r>
          </a:p>
          <a:p>
            <a:r>
              <a:rPr lang="en-US" sz="800" b="1" dirty="0"/>
              <a:t>HITS-KIN-</a:t>
            </a:r>
            <a:r>
              <a:rPr lang="en-US" sz="800" b="1" dirty="0" err="1"/>
              <a:t>Seq</a:t>
            </a:r>
            <a:r>
              <a:rPr lang="en-US" sz="800" b="1" dirty="0"/>
              <a:t>: </a:t>
            </a:r>
            <a:r>
              <a:rPr lang="en-US" sz="800" dirty="0"/>
              <a:t>Ulf-Peter Guenther et al., “</a:t>
            </a:r>
            <a:r>
              <a:rPr lang="en-US" sz="800" dirty="0">
                <a:hlinkClick r:id="rId11"/>
              </a:rPr>
              <a:t>Hidden Specificity in an Apparently Nonspecific RNA-binding Protein</a:t>
            </a:r>
            <a:r>
              <a:rPr lang="en-US" sz="800" dirty="0"/>
              <a:t>,” </a:t>
            </a:r>
            <a:r>
              <a:rPr lang="en-US" sz="800" i="1" dirty="0"/>
              <a:t>Nature</a:t>
            </a:r>
            <a:r>
              <a:rPr lang="en-US" sz="800" dirty="0"/>
              <a:t> 502, no. 7471 (October 17, 2013): 385–388, doi:10.1038/nature12543.</a:t>
            </a:r>
          </a:p>
          <a:p>
            <a:r>
              <a:rPr lang="en-US" sz="800" b="1" dirty="0"/>
              <a:t>Capture-C-</a:t>
            </a:r>
            <a:r>
              <a:rPr lang="en-US" sz="800" b="1" dirty="0" err="1"/>
              <a:t>Seq</a:t>
            </a:r>
            <a:r>
              <a:rPr lang="en-US" sz="800" b="1" dirty="0"/>
              <a:t>: </a:t>
            </a:r>
            <a:r>
              <a:rPr lang="en-US" sz="800" dirty="0"/>
              <a:t>Jim R. Hughes et al., “</a:t>
            </a:r>
            <a:r>
              <a:rPr lang="en-US" sz="800" dirty="0">
                <a:hlinkClick r:id="rId12"/>
              </a:rPr>
              <a:t>Analysis of Hundreds of Cis-regulatory Landscapes at High Resolution in a Single, High-throughput Experiment</a:t>
            </a:r>
            <a:r>
              <a:rPr lang="en-US" sz="800" dirty="0"/>
              <a:t>,” </a:t>
            </a:r>
            <a:r>
              <a:rPr lang="en-US" sz="800" i="1" dirty="0"/>
              <a:t>Nature Genetics</a:t>
            </a:r>
            <a:r>
              <a:rPr lang="en-US" sz="800" dirty="0"/>
              <a:t> 46, no. 2 (February 2014): 205–212, doi:10.1038/ng.2871.</a:t>
            </a:r>
          </a:p>
          <a:p>
            <a:r>
              <a:rPr lang="en-US" sz="800" dirty="0"/>
              <a:t>RNA-RNA interaction</a:t>
            </a:r>
          </a:p>
          <a:p>
            <a:r>
              <a:rPr lang="en-US" sz="800" b="1" dirty="0"/>
              <a:t>CLASH-</a:t>
            </a:r>
            <a:r>
              <a:rPr lang="en-US" sz="800" b="1" dirty="0" err="1"/>
              <a:t>Seq</a:t>
            </a:r>
            <a:r>
              <a:rPr lang="en-US" sz="800" b="1" dirty="0"/>
              <a:t>: </a:t>
            </a:r>
            <a:r>
              <a:rPr lang="en-US" sz="800" dirty="0"/>
              <a:t>Aleksandra </a:t>
            </a:r>
            <a:r>
              <a:rPr lang="en-US" sz="800" dirty="0" err="1"/>
              <a:t>Helwak</a:t>
            </a:r>
            <a:r>
              <a:rPr lang="en-US" sz="800" dirty="0"/>
              <a:t> et al., “</a:t>
            </a:r>
            <a:r>
              <a:rPr lang="en-US" sz="800" dirty="0">
                <a:hlinkClick r:id="rId13"/>
              </a:rPr>
              <a:t>Mapping the Human miRNA Interactome by CLASH Reveals Frequent Noncanonical Binding</a:t>
            </a:r>
            <a:r>
              <a:rPr lang="en-US" sz="800" dirty="0"/>
              <a:t>,” </a:t>
            </a:r>
            <a:r>
              <a:rPr lang="en-US" sz="800" i="1" dirty="0"/>
              <a:t>Cell</a:t>
            </a:r>
            <a:r>
              <a:rPr lang="en-US" sz="800" dirty="0"/>
              <a:t> 153, no. 3 (April 2013): 654–665, doi:10.1016/j.cell.2013.03.043.</a:t>
            </a:r>
          </a:p>
          <a:p>
            <a:r>
              <a:rPr lang="en-US" sz="800" dirty="0"/>
              <a:t>RNA-DNA binding</a:t>
            </a:r>
          </a:p>
          <a:p>
            <a:r>
              <a:rPr lang="en-US" sz="800" b="1" dirty="0" err="1"/>
              <a:t>ChIRP-Seq</a:t>
            </a:r>
            <a:r>
              <a:rPr lang="en-US" sz="800" dirty="0"/>
              <a:t>: </a:t>
            </a:r>
            <a:r>
              <a:rPr lang="en-US" sz="800" dirty="0" err="1"/>
              <a:t>Ci</a:t>
            </a:r>
            <a:r>
              <a:rPr lang="en-US" sz="800" dirty="0"/>
              <a:t> Chu et al., “</a:t>
            </a:r>
            <a:r>
              <a:rPr lang="en-US" sz="800" dirty="0">
                <a:hlinkClick r:id="rId14"/>
              </a:rPr>
              <a:t>Genomic Maps of Long Noncoding RNA Occupancy Reveal Principles of RNA-Chromatin Interactions</a:t>
            </a:r>
            <a:r>
              <a:rPr lang="en-US" sz="800" dirty="0"/>
              <a:t>,” </a:t>
            </a:r>
            <a:r>
              <a:rPr lang="en-US" sz="800" i="1" dirty="0"/>
              <a:t>Molecular Cell</a:t>
            </a:r>
            <a:r>
              <a:rPr lang="en-US" sz="800" dirty="0"/>
              <a:t> 44, no. 4 (November 18, 2011): 667–678, doi:10.1016/j.molcel.2011.08.027.</a:t>
            </a:r>
          </a:p>
          <a:p>
            <a:r>
              <a:rPr lang="en-US" sz="800" b="1" dirty="0"/>
              <a:t>CHART-</a:t>
            </a:r>
            <a:r>
              <a:rPr lang="en-US" sz="800" b="1" dirty="0" err="1"/>
              <a:t>Seq</a:t>
            </a:r>
            <a:r>
              <a:rPr lang="en-US" sz="800" b="1" dirty="0"/>
              <a:t>: </a:t>
            </a:r>
            <a:r>
              <a:rPr lang="en-US" sz="800" dirty="0"/>
              <a:t>Matthew D. Simon et al., “</a:t>
            </a:r>
            <a:r>
              <a:rPr lang="en-US" sz="800" dirty="0">
                <a:hlinkClick r:id="rId15"/>
              </a:rPr>
              <a:t>The Genomic Binding Sites of a Noncoding RNA</a:t>
            </a:r>
            <a:r>
              <a:rPr lang="en-US" sz="800" dirty="0"/>
              <a:t>,” </a:t>
            </a:r>
            <a:r>
              <a:rPr lang="en-US" sz="800" i="1" dirty="0"/>
              <a:t>Proceedings of the National Academy of Sciences</a:t>
            </a:r>
            <a:r>
              <a:rPr lang="en-US" sz="800" dirty="0"/>
              <a:t> 108, no. 51 (December 20, 2011): 20497–20502, doi:10.1073/pnas.1113536108.</a:t>
            </a:r>
          </a:p>
          <a:p>
            <a:r>
              <a:rPr lang="en-US" sz="800" b="1" dirty="0"/>
              <a:t>RAP-</a:t>
            </a:r>
            <a:r>
              <a:rPr lang="en-US" sz="800" b="1" dirty="0" err="1"/>
              <a:t>Seq</a:t>
            </a:r>
            <a:r>
              <a:rPr lang="en-US" sz="800" b="1" dirty="0"/>
              <a:t>: </a:t>
            </a:r>
            <a:r>
              <a:rPr lang="en-US" sz="800" dirty="0"/>
              <a:t>Jesse M. </a:t>
            </a:r>
            <a:r>
              <a:rPr lang="en-US" sz="800" dirty="0" err="1"/>
              <a:t>Engreitz</a:t>
            </a:r>
            <a:r>
              <a:rPr lang="en-US" sz="800" dirty="0"/>
              <a:t> et al., “</a:t>
            </a:r>
            <a:r>
              <a:rPr lang="en-US" sz="800" dirty="0">
                <a:hlinkClick r:id="rId16"/>
              </a:rPr>
              <a:t>The Xist lncRNA Exploits Three-Dimensional Genome Architecture to Spread Across the X Chromosome</a:t>
            </a:r>
            <a:r>
              <a:rPr lang="en-US" sz="800" dirty="0"/>
              <a:t>,” </a:t>
            </a:r>
            <a:r>
              <a:rPr lang="en-US" sz="800" i="1" dirty="0"/>
              <a:t>Science</a:t>
            </a:r>
            <a:r>
              <a:rPr lang="en-US" sz="800" dirty="0"/>
              <a:t> 341, no. 6147 (August 16, 2013): 1237973, doi:10.1126/science.1237973.</a:t>
            </a:r>
          </a:p>
          <a:p>
            <a:endParaRPr lang="en-US" sz="800" dirty="0"/>
          </a:p>
        </p:txBody>
      </p:sp>
    </p:spTree>
    <p:extLst>
      <p:ext uri="{BB962C8B-B14F-4D97-AF65-F5344CB8AC3E}">
        <p14:creationId xmlns:p14="http://schemas.microsoft.com/office/powerpoint/2010/main" val="4133879670"/>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sz="800" dirty="0"/>
          </a:p>
          <a:p>
            <a:r>
              <a:rPr lang="en-US" sz="800" b="1" dirty="0"/>
              <a:t>RIP-</a:t>
            </a:r>
            <a:r>
              <a:rPr lang="en-US" sz="800" b="1" dirty="0" err="1"/>
              <a:t>Seq</a:t>
            </a:r>
            <a:r>
              <a:rPr lang="en-US" sz="800" b="1" dirty="0"/>
              <a:t>: </a:t>
            </a:r>
            <a:r>
              <a:rPr lang="en-US" sz="800" dirty="0" err="1"/>
              <a:t>Ci</a:t>
            </a:r>
            <a:r>
              <a:rPr lang="en-US" sz="800" dirty="0"/>
              <a:t> Chu et al., “</a:t>
            </a:r>
            <a:r>
              <a:rPr lang="en-US" sz="800" dirty="0">
                <a:hlinkClick r:id="rId2"/>
              </a:rPr>
              <a:t>Genomic Maps of Long Noncoding RNA Occupancy Reveal Principles of RNA-Chromatin Interactions</a:t>
            </a:r>
            <a:r>
              <a:rPr lang="en-US" sz="800" dirty="0"/>
              <a:t>,” </a:t>
            </a:r>
            <a:r>
              <a:rPr lang="en-US" sz="800" i="1" dirty="0"/>
              <a:t>Molecular Cell</a:t>
            </a:r>
            <a:r>
              <a:rPr lang="en-US" sz="800" dirty="0"/>
              <a:t> 44, no. 4 (November 18, 2011): 667–678, doi:10.1016/j.molcel.2011.08.027.</a:t>
            </a:r>
          </a:p>
          <a:p>
            <a:r>
              <a:rPr lang="en-US" sz="800" b="1" dirty="0"/>
              <a:t>PAR-Clip-</a:t>
            </a:r>
            <a:r>
              <a:rPr lang="en-US" sz="800" b="1" dirty="0" err="1"/>
              <a:t>Seq</a:t>
            </a:r>
            <a:r>
              <a:rPr lang="en-US" sz="800" b="1" dirty="0"/>
              <a:t>: </a:t>
            </a:r>
            <a:r>
              <a:rPr lang="en-US" sz="800" dirty="0"/>
              <a:t>Markus </a:t>
            </a:r>
            <a:r>
              <a:rPr lang="en-US" sz="800" dirty="0" err="1"/>
              <a:t>Hafner</a:t>
            </a:r>
            <a:r>
              <a:rPr lang="en-US" sz="800" dirty="0"/>
              <a:t> et al., “</a:t>
            </a:r>
            <a:r>
              <a:rPr lang="en-US" sz="800" dirty="0">
                <a:hlinkClick r:id="rId3"/>
              </a:rPr>
              <a:t>Transcriptome-wide Identification of RNA-Binding Protein and MicroRNA Target Sites by PAR-CLIP</a:t>
            </a:r>
            <a:r>
              <a:rPr lang="en-US" sz="800" dirty="0"/>
              <a:t>,” </a:t>
            </a:r>
            <a:r>
              <a:rPr lang="en-US" sz="800" i="1" dirty="0"/>
              <a:t>Cell</a:t>
            </a:r>
            <a:r>
              <a:rPr lang="en-US" sz="800" dirty="0"/>
              <a:t> 141, no. 1 (April 2, 2010): 129–141, doi:10.1016/j.cell.2010.03.009.</a:t>
            </a:r>
          </a:p>
          <a:p>
            <a:r>
              <a:rPr lang="en-US" sz="800" b="1" dirty="0" err="1"/>
              <a:t>iCLIP-Seq</a:t>
            </a:r>
            <a:r>
              <a:rPr lang="en-US" sz="800" b="1" dirty="0"/>
              <a:t>: </a:t>
            </a:r>
            <a:r>
              <a:rPr lang="en-US" sz="800" dirty="0"/>
              <a:t>Julian </a:t>
            </a:r>
            <a:r>
              <a:rPr lang="en-US" sz="800" dirty="0" err="1"/>
              <a:t>König</a:t>
            </a:r>
            <a:r>
              <a:rPr lang="en-US" sz="800" dirty="0"/>
              <a:t> et al., “</a:t>
            </a:r>
            <a:r>
              <a:rPr lang="en-US" sz="800" dirty="0">
                <a:hlinkClick r:id="rId4"/>
              </a:rPr>
              <a:t>iCLIP Reveals the Function of hnRNP Particles in Splicing at Individual Nucleotide Resolution</a:t>
            </a:r>
            <a:r>
              <a:rPr lang="en-US" sz="800" dirty="0"/>
              <a:t>,” </a:t>
            </a:r>
            <a:r>
              <a:rPr lang="en-US" sz="800" i="1" dirty="0"/>
              <a:t>Nature Structural &amp; Molecular Biology</a:t>
            </a:r>
            <a:r>
              <a:rPr lang="en-US" sz="800" dirty="0"/>
              <a:t> 17, no. 7 (July 2010): 909–915, doi:10.1038/nsmb.1838.</a:t>
            </a:r>
          </a:p>
          <a:p>
            <a:r>
              <a:rPr lang="en-US" sz="800" b="1" dirty="0"/>
              <a:t>PTB-</a:t>
            </a:r>
            <a:r>
              <a:rPr lang="en-US" sz="800" b="1" dirty="0" err="1"/>
              <a:t>Seq</a:t>
            </a:r>
            <a:r>
              <a:rPr lang="en-US" sz="800" b="1" dirty="0"/>
              <a:t>: </a:t>
            </a:r>
            <a:r>
              <a:rPr lang="en-US" sz="800" dirty="0" err="1"/>
              <a:t>Yuanchao</a:t>
            </a:r>
            <a:r>
              <a:rPr lang="en-US" sz="800" dirty="0"/>
              <a:t> </a:t>
            </a:r>
            <a:r>
              <a:rPr lang="en-US" sz="800" dirty="0" err="1"/>
              <a:t>Xue</a:t>
            </a:r>
            <a:r>
              <a:rPr lang="en-US" sz="800" dirty="0"/>
              <a:t> et al., “</a:t>
            </a:r>
            <a:r>
              <a:rPr lang="en-US" sz="800" dirty="0">
                <a:hlinkClick r:id="rId5"/>
              </a:rPr>
              <a:t>Genome-wide Analysis of PTB-RNA Interactions Reveals a Strategy Used by the General Splicing Repressor to Modulate Exon Inclusion or Skipping</a:t>
            </a:r>
            <a:r>
              <a:rPr lang="en-US" sz="800" dirty="0"/>
              <a:t>,” </a:t>
            </a:r>
            <a:r>
              <a:rPr lang="en-US" sz="800" i="1" dirty="0"/>
              <a:t>Molecular Cell</a:t>
            </a:r>
            <a:r>
              <a:rPr lang="en-US" sz="800" dirty="0"/>
              <a:t> 36, no. 6 (December 24, 2009): 996–1006, doi:10.1016/j.molcel.2009.12.003.</a:t>
            </a:r>
          </a:p>
          <a:p>
            <a:r>
              <a:rPr lang="en-US" sz="800" dirty="0"/>
              <a:t>Protein-DNA binding</a:t>
            </a:r>
          </a:p>
          <a:p>
            <a:r>
              <a:rPr lang="en-US" sz="800" b="1" dirty="0" err="1"/>
              <a:t>ChIP-Seq</a:t>
            </a:r>
            <a:r>
              <a:rPr lang="en-US" sz="800" b="1" dirty="0"/>
              <a:t>: </a:t>
            </a:r>
            <a:r>
              <a:rPr lang="en-US" sz="800" dirty="0"/>
              <a:t>David S. Johnson et al., “</a:t>
            </a:r>
            <a:r>
              <a:rPr lang="en-US" sz="800" dirty="0">
                <a:hlinkClick r:id="rId6"/>
              </a:rPr>
              <a:t>Genome-Wide Mapping of in Vivo Protein-DNA Interactions</a:t>
            </a:r>
            <a:r>
              <a:rPr lang="en-US" sz="800" dirty="0"/>
              <a:t>,” </a:t>
            </a:r>
            <a:r>
              <a:rPr lang="en-US" sz="800" i="1" dirty="0"/>
              <a:t>Science</a:t>
            </a:r>
            <a:r>
              <a:rPr lang="en-US" sz="800" dirty="0"/>
              <a:t> 316, no. 5830 (June 8, 2007): 1497–1502, doi:10.1126/science.1141319.</a:t>
            </a:r>
          </a:p>
          <a:p>
            <a:r>
              <a:rPr lang="en-US" sz="800" b="1" dirty="0" err="1"/>
              <a:t>ChIP-Seq</a:t>
            </a:r>
            <a:r>
              <a:rPr lang="en-US" sz="800" dirty="0"/>
              <a:t>: </a:t>
            </a:r>
            <a:r>
              <a:rPr lang="en-US" sz="800" dirty="0" err="1"/>
              <a:t>Tarjei</a:t>
            </a:r>
            <a:r>
              <a:rPr lang="en-US" sz="800" dirty="0"/>
              <a:t> S. </a:t>
            </a:r>
            <a:r>
              <a:rPr lang="en-US" sz="800" dirty="0" err="1"/>
              <a:t>Mikkelsen</a:t>
            </a:r>
            <a:r>
              <a:rPr lang="en-US" sz="800" dirty="0"/>
              <a:t> et al., “</a:t>
            </a:r>
            <a:r>
              <a:rPr lang="en-US" sz="800" dirty="0">
                <a:hlinkClick r:id="rId7"/>
              </a:rPr>
              <a:t>Genome-wide Maps of Chromatin State in Pluripotent and Lineage-committed Cells</a:t>
            </a:r>
            <a:r>
              <a:rPr lang="en-US" sz="800" dirty="0"/>
              <a:t>,” </a:t>
            </a:r>
            <a:r>
              <a:rPr lang="en-US" sz="800" i="1" dirty="0"/>
              <a:t>Nature</a:t>
            </a:r>
            <a:r>
              <a:rPr lang="en-US" sz="800" dirty="0"/>
              <a:t> 448, no. 7153 (August 2, 2007): 553–560, doi:10.1038/nature06008.</a:t>
            </a:r>
          </a:p>
          <a:p>
            <a:r>
              <a:rPr lang="en-US" sz="800" b="1" dirty="0" err="1"/>
              <a:t>HiTS</a:t>
            </a:r>
            <a:r>
              <a:rPr lang="en-US" sz="800" b="1" dirty="0"/>
              <a:t>-Flip-</a:t>
            </a:r>
            <a:r>
              <a:rPr lang="en-US" sz="800" b="1" dirty="0" err="1"/>
              <a:t>Seq</a:t>
            </a:r>
            <a:r>
              <a:rPr lang="en-US" sz="800" b="1" dirty="0"/>
              <a:t>: </a:t>
            </a:r>
            <a:r>
              <a:rPr lang="en-US" sz="800" dirty="0" err="1"/>
              <a:t>Razvan</a:t>
            </a:r>
            <a:r>
              <a:rPr lang="en-US" sz="800" dirty="0"/>
              <a:t> </a:t>
            </a:r>
            <a:r>
              <a:rPr lang="en-US" sz="800" dirty="0" err="1"/>
              <a:t>Nutiu</a:t>
            </a:r>
            <a:r>
              <a:rPr lang="en-US" sz="800" dirty="0"/>
              <a:t> et al., “</a:t>
            </a:r>
            <a:r>
              <a:rPr lang="en-US" sz="800" dirty="0">
                <a:hlinkClick r:id="rId8"/>
              </a:rPr>
              <a:t>Direct Measurement of DNA Affinity Landscapes on a High-throughput Sequencing Instrument</a:t>
            </a:r>
            <a:r>
              <a:rPr lang="en-US" sz="800" dirty="0"/>
              <a:t>,” </a:t>
            </a:r>
            <a:r>
              <a:rPr lang="en-US" sz="800" i="1" dirty="0"/>
              <a:t>Nature Biotechnology</a:t>
            </a:r>
            <a:r>
              <a:rPr lang="en-US" sz="800" dirty="0"/>
              <a:t> 29, no. 7 (July 2011): 659–664, doi:10.1038/nbt.1882.</a:t>
            </a:r>
          </a:p>
          <a:p>
            <a:r>
              <a:rPr lang="en-US" sz="800" b="1" dirty="0"/>
              <a:t>Chip-</a:t>
            </a:r>
            <a:r>
              <a:rPr lang="en-US" sz="800" b="1" dirty="0" err="1"/>
              <a:t>exo</a:t>
            </a:r>
            <a:r>
              <a:rPr lang="en-US" sz="800" b="1" dirty="0"/>
              <a:t>-</a:t>
            </a:r>
            <a:r>
              <a:rPr lang="en-US" sz="800" b="1" dirty="0" err="1"/>
              <a:t>Seq</a:t>
            </a:r>
            <a:r>
              <a:rPr lang="en-US" sz="800" b="1" dirty="0"/>
              <a:t>: </a:t>
            </a:r>
            <a:r>
              <a:rPr lang="en-US" sz="800" dirty="0"/>
              <a:t>Ho Sung Rhee and B. Franklin Pugh, “</a:t>
            </a:r>
            <a:r>
              <a:rPr lang="en-US" sz="800" dirty="0">
                <a:hlinkClick r:id="rId9"/>
              </a:rPr>
              <a:t>Comprehensive Genome-wide Protein-DNA Interactions Detected at Single-Nucleotide Resolution</a:t>
            </a:r>
            <a:r>
              <a:rPr lang="en-US" sz="800" dirty="0"/>
              <a:t>,” </a:t>
            </a:r>
            <a:r>
              <a:rPr lang="en-US" sz="800" i="1" dirty="0"/>
              <a:t>Cell</a:t>
            </a:r>
            <a:r>
              <a:rPr lang="en-US" sz="800" dirty="0"/>
              <a:t> 147, no. 6 (December 9, 2011): 1408–1419, doi:10.1016/j.cell.2011.11.013.</a:t>
            </a:r>
          </a:p>
          <a:p>
            <a:r>
              <a:rPr lang="en-US" sz="800" b="1" dirty="0"/>
              <a:t>PB-</a:t>
            </a:r>
            <a:r>
              <a:rPr lang="en-US" sz="800" b="1" dirty="0" err="1"/>
              <a:t>Seq</a:t>
            </a:r>
            <a:r>
              <a:rPr lang="en-US" sz="800" b="1" dirty="0"/>
              <a:t>: </a:t>
            </a:r>
            <a:r>
              <a:rPr lang="en-US" sz="800" dirty="0"/>
              <a:t>Michael J. </a:t>
            </a:r>
            <a:r>
              <a:rPr lang="en-US" sz="800" dirty="0" err="1"/>
              <a:t>Guertin</a:t>
            </a:r>
            <a:r>
              <a:rPr lang="en-US" sz="800" dirty="0"/>
              <a:t> et al., “</a:t>
            </a:r>
            <a:r>
              <a:rPr lang="en-US" sz="800" dirty="0">
                <a:hlinkClick r:id="rId10"/>
              </a:rPr>
              <a:t>Accurate Prediction of Inducible Transcription Factor Binding Intensities In Vivo</a:t>
            </a:r>
            <a:r>
              <a:rPr lang="en-US" sz="800" dirty="0"/>
              <a:t>,” </a:t>
            </a:r>
            <a:r>
              <a:rPr lang="en-US" sz="800" i="1" dirty="0" err="1"/>
              <a:t>PLoS</a:t>
            </a:r>
            <a:r>
              <a:rPr lang="en-US" sz="800" i="1" dirty="0"/>
              <a:t> Genet</a:t>
            </a:r>
            <a:r>
              <a:rPr lang="en-US" sz="800" dirty="0"/>
              <a:t> 8, no. 3 (March 29, 2012): e1002610, doi:10.1371/journal.pgen.1002610.</a:t>
            </a:r>
          </a:p>
          <a:p>
            <a:r>
              <a:rPr lang="en-US" sz="800" b="1" dirty="0"/>
              <a:t>AHT-</a:t>
            </a:r>
            <a:r>
              <a:rPr lang="en-US" sz="800" b="1" dirty="0" err="1"/>
              <a:t>ChIP</a:t>
            </a:r>
            <a:r>
              <a:rPr lang="en-US" sz="800" b="1" dirty="0"/>
              <a:t>-</a:t>
            </a:r>
            <a:r>
              <a:rPr lang="en-US" sz="800" b="1" dirty="0" err="1"/>
              <a:t>Seq</a:t>
            </a:r>
            <a:r>
              <a:rPr lang="en-US" sz="800" b="1" dirty="0"/>
              <a:t>: </a:t>
            </a:r>
            <a:r>
              <a:rPr lang="en-US" sz="800" dirty="0"/>
              <a:t>Sarah Aldridge et al., “</a:t>
            </a:r>
            <a:r>
              <a:rPr lang="en-US" sz="800" dirty="0">
                <a:hlinkClick r:id="rId11"/>
              </a:rPr>
              <a:t>AHT-ChIP-seq: a Completely Automated Robotic Protocol for High-throughput Chromatin Immunoprecipitation</a:t>
            </a:r>
            <a:r>
              <a:rPr lang="en-US" sz="800" dirty="0"/>
              <a:t>,” </a:t>
            </a:r>
            <a:r>
              <a:rPr lang="en-US" sz="800" i="1" dirty="0"/>
              <a:t>Genome Biology</a:t>
            </a:r>
            <a:r>
              <a:rPr lang="en-US" sz="800" dirty="0"/>
              <a:t> 14, no. 11 (November 7, 2013): R124, doi:10.1186/gb-2013-14-11-r124.</a:t>
            </a:r>
          </a:p>
          <a:p>
            <a:r>
              <a:rPr lang="en-US" sz="800" dirty="0"/>
              <a:t>Protein-protein interaction</a:t>
            </a:r>
          </a:p>
          <a:p>
            <a:r>
              <a:rPr lang="en-US" sz="800" b="1" dirty="0"/>
              <a:t>PDZ-</a:t>
            </a:r>
            <a:r>
              <a:rPr lang="en-US" sz="800" b="1" dirty="0" err="1"/>
              <a:t>Seq</a:t>
            </a:r>
            <a:r>
              <a:rPr lang="en-US" sz="800" b="1" dirty="0"/>
              <a:t>: </a:t>
            </a:r>
            <a:r>
              <a:rPr lang="en-US" sz="800" dirty="0"/>
              <a:t>Andreas Ernst et al., “</a:t>
            </a:r>
            <a:r>
              <a:rPr lang="en-US" sz="800" dirty="0">
                <a:hlinkClick r:id="rId12"/>
              </a:rPr>
              <a:t>Coevolution of PDZ Domain–ligand Interactions Analyzed by High-throughput Phage Display and Deep Sequencing</a:t>
            </a:r>
            <a:r>
              <a:rPr lang="en-US" sz="800" dirty="0"/>
              <a:t>,” </a:t>
            </a:r>
            <a:r>
              <a:rPr lang="en-US" sz="800" i="1" dirty="0"/>
              <a:t>Molecular </a:t>
            </a:r>
            <a:r>
              <a:rPr lang="en-US" sz="800" i="1" dirty="0" err="1"/>
              <a:t>BioSystems</a:t>
            </a:r>
            <a:r>
              <a:rPr lang="en-US" sz="800" dirty="0"/>
              <a:t> 6, no. 10 (2010): 1782, doi:10.1039/c0mb00061b.</a:t>
            </a:r>
            <a:r>
              <a:rPr lang="en-US" sz="800" b="1" dirty="0"/>
              <a:t> </a:t>
            </a:r>
            <a:endParaRPr lang="en-US" sz="800" dirty="0"/>
          </a:p>
          <a:p>
            <a:r>
              <a:rPr lang="en-US" sz="800" dirty="0"/>
              <a:t>Small molecule-protein interaction</a:t>
            </a:r>
          </a:p>
          <a:p>
            <a:r>
              <a:rPr lang="en-US" sz="800" b="1" dirty="0"/>
              <a:t>PD-</a:t>
            </a:r>
            <a:r>
              <a:rPr lang="en-US" sz="800" b="1" dirty="0" err="1"/>
              <a:t>Seq</a:t>
            </a:r>
            <a:r>
              <a:rPr lang="en-US" sz="800" b="1" dirty="0"/>
              <a:t>: </a:t>
            </a:r>
            <a:r>
              <a:rPr lang="en-US" sz="800" dirty="0"/>
              <a:t>Daniel </a:t>
            </a:r>
            <a:r>
              <a:rPr lang="en-US" sz="800" dirty="0" err="1"/>
              <a:t>Arango</a:t>
            </a:r>
            <a:r>
              <a:rPr lang="en-US" sz="800" dirty="0"/>
              <a:t> et al., “</a:t>
            </a:r>
            <a:r>
              <a:rPr lang="en-US" sz="800" dirty="0">
                <a:hlinkClick r:id="rId13"/>
              </a:rPr>
              <a:t>Molecular Basis for the Action of a Dietary Flavonoid Revealed by the Comprehensive Identification of Apigenin Human Targets</a:t>
            </a:r>
            <a:r>
              <a:rPr lang="en-US" sz="800" dirty="0"/>
              <a:t>,” </a:t>
            </a:r>
            <a:r>
              <a:rPr lang="en-US" sz="800" i="1" dirty="0"/>
              <a:t>Proceedings of the National Academy of Sciences</a:t>
            </a:r>
            <a:r>
              <a:rPr lang="en-US" sz="800" dirty="0"/>
              <a:t> 110, no. 24 (June 11, 2013): E2153–E2162, doi:10.1073/pnas.1303726110.</a:t>
            </a:r>
          </a:p>
          <a:p>
            <a:r>
              <a:rPr lang="en-US" sz="800" dirty="0"/>
              <a:t>Small molecule-DNA interaction</a:t>
            </a:r>
          </a:p>
          <a:p>
            <a:r>
              <a:rPr lang="en-US" sz="800" b="1" dirty="0" err="1"/>
              <a:t>Chem-Seq</a:t>
            </a:r>
            <a:r>
              <a:rPr lang="en-US" sz="800" b="1" dirty="0"/>
              <a:t>: </a:t>
            </a:r>
            <a:r>
              <a:rPr lang="en-US" sz="800" dirty="0"/>
              <a:t>Lars Anders et al., “</a:t>
            </a:r>
            <a:r>
              <a:rPr lang="en-US" sz="800" dirty="0">
                <a:hlinkClick r:id="rId14"/>
              </a:rPr>
              <a:t>Genome-wide Localization of Small Molecules</a:t>
            </a:r>
            <a:r>
              <a:rPr lang="en-US" sz="800" dirty="0"/>
              <a:t>,” </a:t>
            </a:r>
            <a:r>
              <a:rPr lang="en-US" sz="800" i="1" dirty="0"/>
              <a:t>Nature Biotechnology</a:t>
            </a:r>
            <a:r>
              <a:rPr lang="en-US" sz="800" dirty="0"/>
              <a:t> 32, no. 1 (January 2014): 92–96, doi:10.1038/nbt.2776.</a:t>
            </a:r>
          </a:p>
          <a:p>
            <a:r>
              <a:rPr lang="en-US" sz="800" dirty="0"/>
              <a:t>Methylation</a:t>
            </a:r>
          </a:p>
          <a:p>
            <a:r>
              <a:rPr lang="en-US" sz="800" b="1" dirty="0"/>
              <a:t>CAB-</a:t>
            </a:r>
            <a:r>
              <a:rPr lang="en-US" sz="800" b="1" dirty="0" err="1"/>
              <a:t>Seq</a:t>
            </a:r>
            <a:r>
              <a:rPr lang="en-US" sz="800" b="1" dirty="0"/>
              <a:t>: </a:t>
            </a:r>
            <a:r>
              <a:rPr lang="en-US" sz="800" dirty="0" err="1"/>
              <a:t>Xingyu</a:t>
            </a:r>
            <a:r>
              <a:rPr lang="en-US" sz="800" dirty="0"/>
              <a:t> Lu et al., “Chemical Modification-Assisted Bisulfite Sequencing (CAB-</a:t>
            </a:r>
            <a:r>
              <a:rPr lang="en-US" sz="800" dirty="0" err="1"/>
              <a:t>Seq</a:t>
            </a:r>
            <a:r>
              <a:rPr lang="en-US" sz="800" dirty="0"/>
              <a:t>) for 5-Carboxylcytosine Detection in DNA,” </a:t>
            </a:r>
            <a:r>
              <a:rPr lang="en-US" sz="800" i="1" dirty="0"/>
              <a:t>Journal of the American Chemical Society</a:t>
            </a:r>
            <a:r>
              <a:rPr lang="en-US" sz="800" dirty="0"/>
              <a:t> 135, no. 25 (June 26, 2013): 9315–9317, doi:10.1021/ja4044856.</a:t>
            </a:r>
          </a:p>
          <a:p>
            <a:r>
              <a:rPr lang="en-US" sz="800" b="1" dirty="0"/>
              <a:t>HELP-</a:t>
            </a:r>
            <a:r>
              <a:rPr lang="en-US" sz="800" b="1" dirty="0" err="1"/>
              <a:t>Seq</a:t>
            </a:r>
            <a:r>
              <a:rPr lang="en-US" sz="800" b="1" dirty="0"/>
              <a:t>: </a:t>
            </a:r>
            <a:r>
              <a:rPr lang="en-US" sz="800" dirty="0"/>
              <a:t>Mayumi </a:t>
            </a:r>
            <a:r>
              <a:rPr lang="en-US" sz="800" dirty="0" err="1"/>
              <a:t>Oda</a:t>
            </a:r>
            <a:r>
              <a:rPr lang="en-US" sz="800" dirty="0"/>
              <a:t> et al., “</a:t>
            </a:r>
            <a:r>
              <a:rPr lang="en-US" sz="800" dirty="0">
                <a:hlinkClick r:id="rId15"/>
              </a:rPr>
              <a:t>High-resolution Genome-wide Cytosine Methylation Profiling with Simultaneous Copy Number Analysis and Optimization for Limited Cell Numbers</a:t>
            </a:r>
            <a:r>
              <a:rPr lang="en-US" sz="800" dirty="0"/>
              <a:t>,” </a:t>
            </a:r>
            <a:r>
              <a:rPr lang="en-US" sz="800" i="1" dirty="0"/>
              <a:t>Nucleic Acids Research</a:t>
            </a:r>
            <a:r>
              <a:rPr lang="en-US" sz="800" dirty="0"/>
              <a:t> 37, no. 12 (July 1, 2009): 3829–3839, doi:10.1093/</a:t>
            </a:r>
            <a:r>
              <a:rPr lang="en-US" sz="800" dirty="0" err="1"/>
              <a:t>nar</a:t>
            </a:r>
            <a:r>
              <a:rPr lang="en-US" sz="800" dirty="0"/>
              <a:t>/gkp260.</a:t>
            </a:r>
          </a:p>
          <a:p>
            <a:r>
              <a:rPr lang="en-US" sz="800" b="1" dirty="0"/>
              <a:t>TAB-</a:t>
            </a:r>
            <a:r>
              <a:rPr lang="en-US" sz="800" b="1" dirty="0" err="1"/>
              <a:t>Seq</a:t>
            </a:r>
            <a:r>
              <a:rPr lang="en-US" sz="800" b="1" dirty="0"/>
              <a:t>: </a:t>
            </a:r>
            <a:r>
              <a:rPr lang="en-US" sz="800" dirty="0"/>
              <a:t>Miao Yu et al., “Base-Resolution Analysis of 5-Hydroxymethylcytosine in the Mammalian Genome,” </a:t>
            </a:r>
            <a:r>
              <a:rPr lang="en-US" sz="800" i="1" dirty="0"/>
              <a:t>Cell</a:t>
            </a:r>
            <a:r>
              <a:rPr lang="en-US" sz="800" dirty="0"/>
              <a:t> 149, no. 6 (June 8, 2012): 1368–1380, doi:10.1016/j.cell.2012.04.027.</a:t>
            </a:r>
          </a:p>
          <a:p>
            <a:endParaRPr lang="en-US" sz="800" dirty="0"/>
          </a:p>
        </p:txBody>
      </p:sp>
      <p:sp>
        <p:nvSpPr>
          <p:cNvPr id="4" name="Oval 3"/>
          <p:cNvSpPr/>
          <p:nvPr/>
        </p:nvSpPr>
        <p:spPr bwMode="auto">
          <a:xfrm>
            <a:off x="850900" y="2679700"/>
            <a:ext cx="7569200" cy="330200"/>
          </a:xfrm>
          <a:prstGeom prst="ellipse">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523039312"/>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685800" y="1028700"/>
            <a:ext cx="7772400" cy="5257800"/>
          </a:xfrm>
        </p:spPr>
        <p:txBody>
          <a:bodyPr/>
          <a:lstStyle/>
          <a:p>
            <a:r>
              <a:rPr lang="en-US" sz="800" b="1" dirty="0" err="1"/>
              <a:t>TAmC-Seq</a:t>
            </a:r>
            <a:r>
              <a:rPr lang="en-US" sz="800" b="1" dirty="0"/>
              <a:t>: </a:t>
            </a:r>
            <a:r>
              <a:rPr lang="en-US" sz="800" dirty="0"/>
              <a:t>Liang Zhang et al., “</a:t>
            </a:r>
            <a:r>
              <a:rPr lang="en-US" sz="800" dirty="0" err="1"/>
              <a:t>Tet</a:t>
            </a:r>
            <a:r>
              <a:rPr lang="en-US" sz="800" dirty="0"/>
              <a:t>-mediated Covalent </a:t>
            </a:r>
            <a:r>
              <a:rPr lang="en-US" sz="800" dirty="0" err="1"/>
              <a:t>Labelling</a:t>
            </a:r>
            <a:r>
              <a:rPr lang="en-US" sz="800" dirty="0"/>
              <a:t> of 5-methylcytosine for Its Genome-wide Detection and Sequencing,” </a:t>
            </a:r>
            <a:r>
              <a:rPr lang="en-US" sz="800" i="1" dirty="0"/>
              <a:t>Nature Communications</a:t>
            </a:r>
            <a:r>
              <a:rPr lang="en-US" sz="800" dirty="0"/>
              <a:t> 4 (February 26, 2013): 1517, doi:10.1038/ncomms2527.</a:t>
            </a:r>
          </a:p>
          <a:p>
            <a:r>
              <a:rPr lang="en-US" sz="800" b="1" dirty="0" err="1"/>
              <a:t>fCAB-Seq</a:t>
            </a:r>
            <a:r>
              <a:rPr lang="en-US" sz="800" b="1" dirty="0"/>
              <a:t>: </a:t>
            </a:r>
            <a:r>
              <a:rPr lang="en-US" sz="800" dirty="0"/>
              <a:t>Chun-Xiao Song et al., “Genome-wide Profiling of 5-Formylcytosine Reveals Its Roles in Epigenetic Priming,” </a:t>
            </a:r>
            <a:r>
              <a:rPr lang="en-US" sz="800" i="1" dirty="0"/>
              <a:t>Cell</a:t>
            </a:r>
            <a:r>
              <a:rPr lang="en-US" sz="800" dirty="0"/>
              <a:t> 153, no. 3 (April 25, 2013): 678–691, doi:10.1016/j.cell.2013.04.001.</a:t>
            </a:r>
          </a:p>
          <a:p>
            <a:r>
              <a:rPr lang="en-US" sz="800" b="1" dirty="0" err="1"/>
              <a:t>MeDIP-Seq</a:t>
            </a:r>
            <a:r>
              <a:rPr lang="en-US" sz="800" b="1" dirty="0"/>
              <a:t>: </a:t>
            </a:r>
            <a:r>
              <a:rPr lang="en-US" sz="800" dirty="0"/>
              <a:t>Thomas A. Down et al., “</a:t>
            </a:r>
            <a:r>
              <a:rPr lang="en-US" sz="800" dirty="0">
                <a:hlinkClick r:id="rId2"/>
              </a:rPr>
              <a:t>A Bayesian Deconvolution Strategy for Immunoprecipitation-based DNA Methylome Analysis</a:t>
            </a:r>
            <a:r>
              <a:rPr lang="en-US" sz="800" dirty="0"/>
              <a:t>,” </a:t>
            </a:r>
            <a:r>
              <a:rPr lang="en-US" sz="800" i="1" dirty="0"/>
              <a:t>Nature Biotechnology</a:t>
            </a:r>
            <a:r>
              <a:rPr lang="en-US" sz="800" dirty="0"/>
              <a:t> 26, no. 7 (July 2008): 779–785, doi:10.1038/nbt1414.</a:t>
            </a:r>
          </a:p>
          <a:p>
            <a:r>
              <a:rPr lang="en-US" sz="800" b="1" dirty="0"/>
              <a:t>Methyl-</a:t>
            </a:r>
            <a:r>
              <a:rPr lang="en-US" sz="800" b="1" dirty="0" err="1"/>
              <a:t>Seq</a:t>
            </a:r>
            <a:r>
              <a:rPr lang="en-US" sz="800" dirty="0"/>
              <a:t>: </a:t>
            </a:r>
            <a:r>
              <a:rPr lang="en-US" sz="800" dirty="0" err="1"/>
              <a:t>Alayne</a:t>
            </a:r>
            <a:r>
              <a:rPr lang="en-US" sz="800" dirty="0"/>
              <a:t> L. Brunner et al., “</a:t>
            </a:r>
            <a:r>
              <a:rPr lang="en-US" sz="800" dirty="0">
                <a:hlinkClick r:id="rId3"/>
              </a:rPr>
              <a:t>Distinct DNA Methylation Patterns Characterize Differentiated Human Embryonic Stem Cells and Developing Human Fetal Liver</a:t>
            </a:r>
            <a:r>
              <a:rPr lang="en-US" sz="800" dirty="0"/>
              <a:t>,” </a:t>
            </a:r>
            <a:r>
              <a:rPr lang="en-US" sz="800" i="1" dirty="0"/>
              <a:t>Genome Research</a:t>
            </a:r>
            <a:r>
              <a:rPr lang="en-US" sz="800" dirty="0"/>
              <a:t> 19, no. 6 (June 1, 2009): 1044–1056, doi:10.1101/gr.088773.108.</a:t>
            </a:r>
          </a:p>
          <a:p>
            <a:r>
              <a:rPr lang="en-US" sz="800" b="1" dirty="0" err="1"/>
              <a:t>oxBS-Seq</a:t>
            </a:r>
            <a:r>
              <a:rPr lang="en-US" sz="800" b="1" dirty="0"/>
              <a:t>: </a:t>
            </a:r>
            <a:r>
              <a:rPr lang="en-US" sz="800" dirty="0"/>
              <a:t>Michael J. Booth et al., “</a:t>
            </a:r>
            <a:r>
              <a:rPr lang="en-US" sz="800" dirty="0">
                <a:hlinkClick r:id="rId4"/>
              </a:rPr>
              <a:t>Quantitative Sequencing of 5-Methylcytosine and 5-Hydroxymethylcytosine at Single-Base Resolution</a:t>
            </a:r>
            <a:r>
              <a:rPr lang="en-US" sz="800" dirty="0"/>
              <a:t>,” </a:t>
            </a:r>
            <a:r>
              <a:rPr lang="en-US" sz="800" i="1" dirty="0"/>
              <a:t>Science</a:t>
            </a:r>
            <a:r>
              <a:rPr lang="en-US" sz="800" dirty="0"/>
              <a:t> 336, no. 6083 (May 18, 2012): 934–937, doi:10.1126/science.1220671.</a:t>
            </a:r>
          </a:p>
          <a:p>
            <a:r>
              <a:rPr lang="en-US" sz="800" b="1" dirty="0"/>
              <a:t>RBBS-</a:t>
            </a:r>
            <a:r>
              <a:rPr lang="en-US" sz="800" b="1" dirty="0" err="1"/>
              <a:t>Seq</a:t>
            </a:r>
            <a:r>
              <a:rPr lang="en-US" sz="800" b="1" dirty="0"/>
              <a:t>: </a:t>
            </a:r>
            <a:r>
              <a:rPr lang="en-US" sz="800" dirty="0"/>
              <a:t>Zachary D. Smith et al., “</a:t>
            </a:r>
            <a:r>
              <a:rPr lang="en-US" sz="800" dirty="0">
                <a:hlinkClick r:id="rId5"/>
              </a:rPr>
              <a:t>High-throughput Bisulfite Sequencing in Mammalian Genomes</a:t>
            </a:r>
            <a:r>
              <a:rPr lang="en-US" sz="800" dirty="0"/>
              <a:t>,” </a:t>
            </a:r>
            <a:r>
              <a:rPr lang="en-US" sz="800" i="1" dirty="0"/>
              <a:t>Methods</a:t>
            </a:r>
            <a:r>
              <a:rPr lang="en-US" sz="800" dirty="0"/>
              <a:t> 48, no. 3 (July 2009): 226–232, doi:10.1016/j.ymeth.2009.05.003.</a:t>
            </a:r>
          </a:p>
          <a:p>
            <a:r>
              <a:rPr lang="en-US" sz="800" b="1" dirty="0"/>
              <a:t>BS-</a:t>
            </a:r>
            <a:r>
              <a:rPr lang="en-US" sz="800" b="1" dirty="0" err="1"/>
              <a:t>Seq</a:t>
            </a:r>
            <a:r>
              <a:rPr lang="en-US" sz="800" b="1" dirty="0"/>
              <a:t>: </a:t>
            </a:r>
            <a:r>
              <a:rPr lang="en-US" sz="800" dirty="0"/>
              <a:t>Ryan Lister et al., “</a:t>
            </a:r>
            <a:r>
              <a:rPr lang="en-US" sz="800" dirty="0">
                <a:hlinkClick r:id="rId6"/>
              </a:rPr>
              <a:t>Human DNA Methylomes at Base Resolution Show Widespread Epigenomic Differences</a:t>
            </a:r>
            <a:r>
              <a:rPr lang="en-US" sz="800" dirty="0"/>
              <a:t>,” </a:t>
            </a:r>
            <a:r>
              <a:rPr lang="en-US" sz="800" i="1" dirty="0"/>
              <a:t>Nature</a:t>
            </a:r>
            <a:r>
              <a:rPr lang="en-US" sz="800" dirty="0"/>
              <a:t> 462, no. 7271 (November 19, 2009): 315–322, doi:10.1038/nature08514.</a:t>
            </a:r>
          </a:p>
          <a:p>
            <a:r>
              <a:rPr lang="en-US" sz="800" b="1" dirty="0" err="1"/>
              <a:t>BisChIP-Seq</a:t>
            </a:r>
            <a:r>
              <a:rPr lang="en-US" sz="800" b="1" dirty="0"/>
              <a:t>: </a:t>
            </a:r>
            <a:r>
              <a:rPr lang="en-US" sz="800" dirty="0"/>
              <a:t>Aaron L. Statham et al., “</a:t>
            </a:r>
            <a:r>
              <a:rPr lang="en-US" sz="800" dirty="0">
                <a:hlinkClick r:id="rId7"/>
              </a:rPr>
              <a:t>Bisulfite Sequencing of Chromatin Immunoprecipitated DNA (BisChIP-seq) Directly Informs Methylation Status of Histone-modified DNA</a:t>
            </a:r>
            <a:r>
              <a:rPr lang="en-US" sz="800" dirty="0"/>
              <a:t>,” </a:t>
            </a:r>
            <a:r>
              <a:rPr lang="en-US" sz="800" i="1" dirty="0"/>
              <a:t>Genome Research</a:t>
            </a:r>
            <a:r>
              <a:rPr lang="en-US" sz="800" dirty="0"/>
              <a:t> 22, no. 6 (June 1, 2012): 1120–1127, doi:10.1101/gr.132076.111.</a:t>
            </a:r>
          </a:p>
          <a:p>
            <a:r>
              <a:rPr lang="en-US" sz="800" dirty="0" err="1"/>
              <a:t>Phenotyping</a:t>
            </a:r>
            <a:endParaRPr lang="en-US" sz="800" dirty="0"/>
          </a:p>
          <a:p>
            <a:r>
              <a:rPr lang="en-US" sz="800" b="1" dirty="0"/>
              <a:t>Bar-</a:t>
            </a:r>
            <a:r>
              <a:rPr lang="en-US" sz="800" b="1" dirty="0" err="1"/>
              <a:t>Seq</a:t>
            </a:r>
            <a:r>
              <a:rPr lang="en-US" sz="800" b="1" dirty="0"/>
              <a:t>: </a:t>
            </a:r>
            <a:r>
              <a:rPr lang="en-US" sz="800" dirty="0"/>
              <a:t>Andrew M. Smith et al., “</a:t>
            </a:r>
            <a:r>
              <a:rPr lang="en-US" sz="800" dirty="0">
                <a:hlinkClick r:id="rId8"/>
              </a:rPr>
              <a:t>Quantitative Phenotyping via Deep Barcode Sequencing</a:t>
            </a:r>
            <a:r>
              <a:rPr lang="en-US" sz="800" dirty="0"/>
              <a:t>,” </a:t>
            </a:r>
            <a:r>
              <a:rPr lang="en-US" sz="800" i="1" dirty="0"/>
              <a:t>Genome Research</a:t>
            </a:r>
            <a:r>
              <a:rPr lang="en-US" sz="800" dirty="0"/>
              <a:t> (July 21, 2009), doi:10.1101/gr.093955.109.</a:t>
            </a:r>
          </a:p>
          <a:p>
            <a:r>
              <a:rPr lang="en-US" sz="800" b="1" dirty="0" err="1"/>
              <a:t>TraDI-Seq</a:t>
            </a:r>
            <a:r>
              <a:rPr lang="en-US" sz="800" b="1" dirty="0"/>
              <a:t>: </a:t>
            </a:r>
            <a:r>
              <a:rPr lang="en-US" sz="800" dirty="0"/>
              <a:t>Gemma C. </a:t>
            </a:r>
            <a:r>
              <a:rPr lang="en-US" sz="800" dirty="0" err="1"/>
              <a:t>Langridge</a:t>
            </a:r>
            <a:r>
              <a:rPr lang="en-US" sz="800" dirty="0"/>
              <a:t> et al., “</a:t>
            </a:r>
            <a:r>
              <a:rPr lang="en-US" sz="800" dirty="0">
                <a:hlinkClick r:id="rId9"/>
              </a:rPr>
              <a:t>Simultaneous Assay of Every Salmonella Typhi Gene Using One Million Transposon Mutants</a:t>
            </a:r>
            <a:r>
              <a:rPr lang="en-US" sz="800" dirty="0"/>
              <a:t>,” </a:t>
            </a:r>
            <a:r>
              <a:rPr lang="en-US" sz="800" i="1" dirty="0"/>
              <a:t>Genome Research</a:t>
            </a:r>
            <a:r>
              <a:rPr lang="en-US" sz="800" dirty="0"/>
              <a:t> (October 13, 2009), doi:10.1101/gr.097097.109.</a:t>
            </a:r>
          </a:p>
          <a:p>
            <a:r>
              <a:rPr lang="en-US" sz="800" b="1" dirty="0" err="1"/>
              <a:t>Tn-Seq</a:t>
            </a:r>
            <a:r>
              <a:rPr lang="en-US" sz="800" b="1" dirty="0"/>
              <a:t>: </a:t>
            </a:r>
            <a:r>
              <a:rPr lang="en-US" sz="800" dirty="0"/>
              <a:t>Tim van </a:t>
            </a:r>
            <a:r>
              <a:rPr lang="en-US" sz="800" dirty="0" err="1"/>
              <a:t>Opijnen</a:t>
            </a:r>
            <a:r>
              <a:rPr lang="en-US" sz="800" dirty="0"/>
              <a:t>, Kip L. </a:t>
            </a:r>
            <a:r>
              <a:rPr lang="en-US" sz="800" dirty="0" err="1"/>
              <a:t>Bodi</a:t>
            </a:r>
            <a:r>
              <a:rPr lang="en-US" sz="800" dirty="0"/>
              <a:t>, and Andrew </a:t>
            </a:r>
            <a:r>
              <a:rPr lang="en-US" sz="800" dirty="0" err="1"/>
              <a:t>Camilli</a:t>
            </a:r>
            <a:r>
              <a:rPr lang="en-US" sz="800" dirty="0"/>
              <a:t>, “</a:t>
            </a:r>
            <a:r>
              <a:rPr lang="en-US" sz="800" dirty="0">
                <a:hlinkClick r:id="rId10"/>
              </a:rPr>
              <a:t>Tn-seq; High-throughput Parallel Sequencing for Fitness and Genetic Interaction Studies in Microorganisms</a:t>
            </a:r>
            <a:r>
              <a:rPr lang="en-US" sz="800" dirty="0"/>
              <a:t>,” </a:t>
            </a:r>
            <a:r>
              <a:rPr lang="en-US" sz="800" i="1" dirty="0"/>
              <a:t>Nature Methods</a:t>
            </a:r>
            <a:r>
              <a:rPr lang="en-US" sz="800" dirty="0"/>
              <a:t> 6, no. 10 (October 2009): 767–772, doi:10.1038/nmeth.1377.</a:t>
            </a:r>
          </a:p>
          <a:p>
            <a:r>
              <a:rPr lang="en-US" sz="800" b="1" dirty="0"/>
              <a:t>IN-</a:t>
            </a:r>
            <a:r>
              <a:rPr lang="en-US" sz="800" b="1" dirty="0" err="1"/>
              <a:t>Seq</a:t>
            </a:r>
            <a:r>
              <a:rPr lang="en-US" sz="800" b="1" dirty="0"/>
              <a:t>: </a:t>
            </a:r>
            <a:r>
              <a:rPr lang="en-US" sz="800" dirty="0"/>
              <a:t>Andrew L. Goodman et al., “</a:t>
            </a:r>
            <a:r>
              <a:rPr lang="en-US" sz="800" dirty="0">
                <a:hlinkClick r:id="rId11"/>
              </a:rPr>
              <a:t>Identifying Genetic Determinants Needed to Establish a Human Gut Symbiont in Its Habitat</a:t>
            </a:r>
            <a:r>
              <a:rPr lang="en-US" sz="800" dirty="0"/>
              <a:t>,” </a:t>
            </a:r>
            <a:r>
              <a:rPr lang="en-US" sz="800" i="1" dirty="0"/>
              <a:t>Cell Host &amp; Microbe</a:t>
            </a:r>
            <a:r>
              <a:rPr lang="en-US" sz="800" dirty="0"/>
              <a:t> 6, no. 3 (September 17, 2009): 279–289, doi:10.1016/j.chom.2009.08.003.</a:t>
            </a:r>
          </a:p>
          <a:p>
            <a:r>
              <a:rPr lang="en-US" sz="800" b="1" dirty="0" err="1"/>
              <a:t>Immuno-Seq</a:t>
            </a:r>
            <a:r>
              <a:rPr lang="en-US" sz="800" b="1" dirty="0"/>
              <a:t>: </a:t>
            </a:r>
            <a:r>
              <a:rPr lang="en-US" sz="800" dirty="0"/>
              <a:t>Harlan S. Robins et al., “</a:t>
            </a:r>
            <a:r>
              <a:rPr lang="en-US" sz="800" dirty="0">
                <a:hlinkClick r:id="rId12"/>
              </a:rPr>
              <a:t>Comprehensive Assessment of T-cell Receptor Β-chain Diversity in Αβ T Cells</a:t>
            </a:r>
            <a:r>
              <a:rPr lang="en-US" sz="800" dirty="0"/>
              <a:t>,” </a:t>
            </a:r>
            <a:r>
              <a:rPr lang="en-US" sz="800" i="1" dirty="0"/>
              <a:t>Blood</a:t>
            </a:r>
            <a:r>
              <a:rPr lang="en-US" sz="800" dirty="0"/>
              <a:t> 114, no. 19 (November 5, 2009): 4099–4107, doi:10.1182/blood-2009-04-217604.</a:t>
            </a:r>
          </a:p>
          <a:p>
            <a:r>
              <a:rPr lang="en-US" sz="800" b="1" dirty="0" err="1"/>
              <a:t>mutARS-Seq</a:t>
            </a:r>
            <a:r>
              <a:rPr lang="en-US" sz="800" b="1" dirty="0"/>
              <a:t>: </a:t>
            </a:r>
            <a:r>
              <a:rPr lang="en-US" sz="800" dirty="0"/>
              <a:t>Ivan </a:t>
            </a:r>
            <a:r>
              <a:rPr lang="en-US" sz="800" dirty="0" err="1"/>
              <a:t>Liachko</a:t>
            </a:r>
            <a:r>
              <a:rPr lang="en-US" sz="800" dirty="0"/>
              <a:t> et al., “</a:t>
            </a:r>
            <a:r>
              <a:rPr lang="en-US" sz="800" dirty="0">
                <a:hlinkClick r:id="rId13"/>
              </a:rPr>
              <a:t>High-resolution Mapping, Characterization, and Optimization of Autonomously Replicating Sequences in Yeast</a:t>
            </a:r>
            <a:r>
              <a:rPr lang="en-US" sz="800" dirty="0"/>
              <a:t>,” </a:t>
            </a:r>
            <a:r>
              <a:rPr lang="en-US" sz="800" i="1" dirty="0"/>
              <a:t>Genome Research</a:t>
            </a:r>
            <a:r>
              <a:rPr lang="en-US" sz="800" dirty="0"/>
              <a:t> 23, no. 4 (April 1, 2013): 698–704, doi:10.1101/gr.144659.112.</a:t>
            </a:r>
          </a:p>
          <a:p>
            <a:r>
              <a:rPr lang="en-US" sz="800" b="1" dirty="0" err="1"/>
              <a:t>Ig-Seq</a:t>
            </a:r>
            <a:r>
              <a:rPr lang="en-US" sz="800" b="1" dirty="0"/>
              <a:t>: </a:t>
            </a:r>
            <a:r>
              <a:rPr lang="en-US" sz="800" dirty="0" err="1"/>
              <a:t>Vollmers</a:t>
            </a:r>
            <a:r>
              <a:rPr lang="en-US" sz="800" dirty="0"/>
              <a:t>, Christopher, Rene V. Sit, Joshua A. Weinstein, Cornelia L. Dekker, and Stephen R. Quake. “</a:t>
            </a:r>
            <a:r>
              <a:rPr lang="en-US" sz="800" dirty="0">
                <a:hlinkClick r:id="rId14"/>
              </a:rPr>
              <a:t>Genetic Measurement of Memory B-cell Recall Using Antibody Repertoire Sequencing</a:t>
            </a:r>
            <a:r>
              <a:rPr lang="en-US" sz="800" dirty="0"/>
              <a:t>” </a:t>
            </a:r>
            <a:r>
              <a:rPr lang="en-US" sz="800" i="1" dirty="0"/>
              <a:t>Proceedings of the National Academy of Sciences</a:t>
            </a:r>
            <a:r>
              <a:rPr lang="en-US" sz="800" dirty="0"/>
              <a:t> 110, no. 33 (August 13, 2013): 13463–13468. doi:10.1073/pnas.1312146110.</a:t>
            </a:r>
          </a:p>
          <a:p>
            <a:r>
              <a:rPr lang="en-US" sz="800" b="1" dirty="0" err="1"/>
              <a:t>Ig-seq</a:t>
            </a:r>
            <a:r>
              <a:rPr lang="en-US" sz="800" b="1" dirty="0"/>
              <a:t>: </a:t>
            </a:r>
            <a:r>
              <a:rPr lang="en-US" sz="800" dirty="0" err="1"/>
              <a:t>Busse</a:t>
            </a:r>
            <a:r>
              <a:rPr lang="en-US" sz="800" dirty="0"/>
              <a:t>, Christian E., Irina </a:t>
            </a:r>
            <a:r>
              <a:rPr lang="en-US" sz="800" dirty="0" err="1"/>
              <a:t>Czogiel</a:t>
            </a:r>
            <a:r>
              <a:rPr lang="en-US" sz="800" dirty="0"/>
              <a:t>, Peter Braun, Peter F. Arndt, and </a:t>
            </a:r>
            <a:r>
              <a:rPr lang="en-US" sz="800" dirty="0" err="1"/>
              <a:t>Hedda</a:t>
            </a:r>
            <a:r>
              <a:rPr lang="en-US" sz="800" dirty="0"/>
              <a:t> </a:t>
            </a:r>
            <a:r>
              <a:rPr lang="en-US" sz="800" dirty="0" err="1"/>
              <a:t>Wardemann</a:t>
            </a:r>
            <a:r>
              <a:rPr lang="en-US" sz="800" dirty="0"/>
              <a:t>. “</a:t>
            </a:r>
            <a:r>
              <a:rPr lang="en-US" sz="800" dirty="0">
                <a:hlinkClick r:id="rId15"/>
              </a:rPr>
              <a:t>Single-cell Based High-throughput Sequencing of Full-length Immunoglobulin Heavy and Light Chain Genes</a:t>
            </a:r>
            <a:r>
              <a:rPr lang="en-US" sz="800" dirty="0"/>
              <a:t>.” </a:t>
            </a:r>
            <a:r>
              <a:rPr lang="en-US" sz="800" i="1" dirty="0"/>
              <a:t>European Journal of Immunology</a:t>
            </a:r>
            <a:r>
              <a:rPr lang="en-US" sz="800" dirty="0"/>
              <a:t> (2013): n/a–n/a. doi:10.1002/eji.201343917.</a:t>
            </a:r>
          </a:p>
          <a:p>
            <a:r>
              <a:rPr lang="en-US" sz="800" b="1" dirty="0" err="1"/>
              <a:t>Ren-Seq</a:t>
            </a:r>
            <a:r>
              <a:rPr lang="en-US" sz="800" b="1" dirty="0"/>
              <a:t>: </a:t>
            </a:r>
            <a:r>
              <a:rPr lang="en-US" sz="800" dirty="0"/>
              <a:t>Florian </a:t>
            </a:r>
            <a:r>
              <a:rPr lang="en-US" sz="800" dirty="0" err="1"/>
              <a:t>Jupe</a:t>
            </a:r>
            <a:r>
              <a:rPr lang="en-US" sz="800" dirty="0"/>
              <a:t> et al., “</a:t>
            </a:r>
            <a:r>
              <a:rPr lang="en-US" sz="800" dirty="0">
                <a:hlinkClick r:id="rId16"/>
              </a:rPr>
              <a:t>Resistance Gene Enrichment Sequencing (RenSeq) Enables Reannotation of the NB-LRR Gene Family from Sequenced Plant Genomes and Rapid Mapping of Resistance Loci in Segregating Populations</a:t>
            </a:r>
            <a:r>
              <a:rPr lang="en-US" sz="800" dirty="0"/>
              <a:t>,” </a:t>
            </a:r>
            <a:r>
              <a:rPr lang="en-US" sz="800" i="1" dirty="0"/>
              <a:t>The Plant Journal</a:t>
            </a:r>
            <a:r>
              <a:rPr lang="en-US" sz="800" dirty="0"/>
              <a:t> 76, no. 3 (2013): 530–544, doi:10.1111/tpj.12307.</a:t>
            </a:r>
          </a:p>
          <a:p>
            <a:r>
              <a:rPr lang="en-US" sz="800" b="1" dirty="0"/>
              <a:t>Mu-</a:t>
            </a:r>
            <a:r>
              <a:rPr lang="en-US" sz="800" b="1" dirty="0" err="1"/>
              <a:t>Seq</a:t>
            </a:r>
            <a:r>
              <a:rPr lang="en-US" sz="800" b="1" dirty="0"/>
              <a:t>: </a:t>
            </a:r>
            <a:r>
              <a:rPr lang="en-US" sz="800" dirty="0"/>
              <a:t>Donald R. McCarty et al., “</a:t>
            </a:r>
            <a:r>
              <a:rPr lang="en-US" sz="800" dirty="0">
                <a:hlinkClick r:id="rId17"/>
              </a:rPr>
              <a:t>Mu-seq: Sequence-Based Mapping and Identification of Transposon Induced Mutations</a:t>
            </a:r>
            <a:r>
              <a:rPr lang="en-US" sz="800" dirty="0"/>
              <a:t>,” </a:t>
            </a:r>
            <a:r>
              <a:rPr lang="en-US" sz="800" i="1" dirty="0" err="1"/>
              <a:t>PLoS</a:t>
            </a:r>
            <a:r>
              <a:rPr lang="en-US" sz="800" i="1" dirty="0"/>
              <a:t> ONE</a:t>
            </a:r>
            <a:r>
              <a:rPr lang="en-US" sz="800" dirty="0"/>
              <a:t> 8, no. 10 (October 23, 2013): e77172, doi:10.1371/journal.pone.0077172.</a:t>
            </a:r>
          </a:p>
          <a:p>
            <a:r>
              <a:rPr lang="en-US" sz="800" b="1" dirty="0"/>
              <a:t>Stable-</a:t>
            </a:r>
            <a:r>
              <a:rPr lang="en-US" sz="800" b="1" dirty="0" err="1"/>
              <a:t>Seq</a:t>
            </a:r>
            <a:r>
              <a:rPr lang="en-US" sz="800" b="1" dirty="0"/>
              <a:t>: </a:t>
            </a:r>
            <a:r>
              <a:rPr lang="en-US" sz="800" dirty="0" err="1"/>
              <a:t>Ikjin</a:t>
            </a:r>
            <a:r>
              <a:rPr lang="en-US" sz="800" dirty="0"/>
              <a:t> Kim et al., “</a:t>
            </a:r>
            <a:r>
              <a:rPr lang="en-US" sz="800" dirty="0">
                <a:hlinkClick r:id="rId18"/>
              </a:rPr>
              <a:t>High-throughput Analysis of in Vivo Protein Stability</a:t>
            </a:r>
            <a:r>
              <a:rPr lang="en-US" sz="800" dirty="0"/>
              <a:t>,” </a:t>
            </a:r>
            <a:r>
              <a:rPr lang="en-US" sz="800" i="1" dirty="0"/>
              <a:t>Molecular &amp; Cellular Proteomics: MCP</a:t>
            </a:r>
            <a:r>
              <a:rPr lang="en-US" sz="800" dirty="0"/>
              <a:t> 12, no. 11 (November 2013): 3370–3378, doi:10.1074/mcp.O113.031708.</a:t>
            </a:r>
          </a:p>
          <a:p>
            <a:endParaRPr lang="en-US" sz="800" dirty="0"/>
          </a:p>
        </p:txBody>
      </p:sp>
    </p:spTree>
    <p:extLst>
      <p:ext uri="{BB962C8B-B14F-4D97-AF65-F5344CB8AC3E}">
        <p14:creationId xmlns:p14="http://schemas.microsoft.com/office/powerpoint/2010/main" val="316678465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computational problems</a:t>
            </a:r>
            <a:endParaRPr lang="en-US" dirty="0"/>
          </a:p>
        </p:txBody>
      </p:sp>
      <p:sp>
        <p:nvSpPr>
          <p:cNvPr id="3" name="Content Placeholder 2"/>
          <p:cNvSpPr>
            <a:spLocks noGrp="1"/>
          </p:cNvSpPr>
          <p:nvPr>
            <p:ph idx="1"/>
          </p:nvPr>
        </p:nvSpPr>
        <p:spPr/>
        <p:txBody>
          <a:bodyPr/>
          <a:lstStyle/>
          <a:p>
            <a:r>
              <a:rPr lang="en-US" i="1" dirty="0" smtClean="0"/>
              <a:t>De novo </a:t>
            </a:r>
            <a:r>
              <a:rPr lang="en-US" dirty="0"/>
              <a:t>a</a:t>
            </a:r>
            <a:r>
              <a:rPr lang="en-US" dirty="0" smtClean="0"/>
              <a:t>ssembly</a:t>
            </a:r>
          </a:p>
          <a:p>
            <a:endParaRPr lang="en-US" dirty="0" smtClean="0"/>
          </a:p>
          <a:p>
            <a:r>
              <a:rPr lang="en-US" dirty="0" smtClean="0"/>
              <a:t>Read mapping , SNP calling, quantification.</a:t>
            </a:r>
          </a:p>
          <a:p>
            <a:endParaRPr lang="en-US" dirty="0" smtClean="0"/>
          </a:p>
          <a:p>
            <a:r>
              <a:rPr lang="en-US" dirty="0" smtClean="0"/>
              <a:t>Downstream  association studies</a:t>
            </a:r>
            <a:endParaRPr lang="en-US" dirty="0"/>
          </a:p>
        </p:txBody>
      </p:sp>
      <p:sp>
        <p:nvSpPr>
          <p:cNvPr id="4" name="Rectangle 3"/>
          <p:cNvSpPr/>
          <p:nvPr/>
        </p:nvSpPr>
        <p:spPr bwMode="auto">
          <a:xfrm>
            <a:off x="965200" y="1181100"/>
            <a:ext cx="2832100" cy="584200"/>
          </a:xfrm>
          <a:prstGeom prst="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3645167720"/>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991600" cy="762000"/>
          </a:xfrm>
        </p:spPr>
        <p:txBody>
          <a:bodyPr/>
          <a:lstStyle/>
          <a:p>
            <a:r>
              <a:rPr lang="en-US" dirty="0" smtClean="0"/>
              <a:t>Assembly</a:t>
            </a:r>
            <a:r>
              <a:rPr lang="en-US" dirty="0"/>
              <a:t> </a:t>
            </a:r>
            <a:r>
              <a:rPr lang="en-US" dirty="0" smtClean="0"/>
              <a:t>as a software engineering problem</a:t>
            </a:r>
            <a:endParaRPr lang="en-US" dirty="0"/>
          </a:p>
        </p:txBody>
      </p:sp>
      <p:sp>
        <p:nvSpPr>
          <p:cNvPr id="3" name="Content Placeholder 2"/>
          <p:cNvSpPr>
            <a:spLocks noGrp="1"/>
          </p:cNvSpPr>
          <p:nvPr>
            <p:ph idx="1"/>
          </p:nvPr>
        </p:nvSpPr>
        <p:spPr/>
        <p:txBody>
          <a:bodyPr/>
          <a:lstStyle/>
          <a:p>
            <a:r>
              <a:rPr lang="en-US" dirty="0" smtClean="0"/>
              <a:t>A single sequencing experiment can generate 100’s of millions of reads, </a:t>
            </a:r>
            <a:r>
              <a:rPr lang="en-US" dirty="0" smtClean="0">
                <a:solidFill>
                  <a:srgbClr val="FF0000"/>
                </a:solidFill>
              </a:rPr>
              <a:t>10’s to 100’s gigabytes</a:t>
            </a:r>
            <a:r>
              <a:rPr lang="en-US" dirty="0" smtClean="0"/>
              <a:t> of data.</a:t>
            </a:r>
          </a:p>
          <a:p>
            <a:endParaRPr lang="en-US" dirty="0"/>
          </a:p>
          <a:p>
            <a:r>
              <a:rPr lang="en-US" dirty="0" smtClean="0"/>
              <a:t>Primary concerns are to minimize time and memory requirements.</a:t>
            </a:r>
          </a:p>
          <a:p>
            <a:endParaRPr lang="en-US" dirty="0"/>
          </a:p>
          <a:p>
            <a:r>
              <a:rPr lang="en-US" dirty="0"/>
              <a:t>N</a:t>
            </a:r>
            <a:r>
              <a:rPr lang="en-US" dirty="0" smtClean="0"/>
              <a:t>o guarantee on optimality of assembly quality and in fact no optimality criterion at all. </a:t>
            </a:r>
          </a:p>
          <a:p>
            <a:endParaRPr lang="en-US" dirty="0"/>
          </a:p>
          <a:p>
            <a:endParaRPr lang="en-US" dirty="0" smtClean="0"/>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3915095851"/>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Computational complexity view</a:t>
            </a:r>
            <a:endParaRPr lang="en-US" dirty="0"/>
          </a:p>
        </p:txBody>
      </p:sp>
      <p:sp>
        <p:nvSpPr>
          <p:cNvPr id="3" name="Content Placeholder 2"/>
          <p:cNvSpPr>
            <a:spLocks noGrp="1"/>
          </p:cNvSpPr>
          <p:nvPr>
            <p:ph idx="1"/>
          </p:nvPr>
        </p:nvSpPr>
        <p:spPr/>
        <p:txBody>
          <a:bodyPr/>
          <a:lstStyle/>
          <a:p>
            <a:r>
              <a:rPr lang="en-US" dirty="0" smtClean="0"/>
              <a:t>Formulate the assembly problem as a combinatorial optimization problem:</a:t>
            </a:r>
          </a:p>
          <a:p>
            <a:pPr lvl="1"/>
            <a:r>
              <a:rPr lang="en-US" dirty="0" smtClean="0"/>
              <a:t>Shortest common superstring (</a:t>
            </a:r>
            <a:r>
              <a:rPr lang="en-US" dirty="0" err="1" smtClean="0"/>
              <a:t>Kececioglu</a:t>
            </a:r>
            <a:r>
              <a:rPr lang="en-US" dirty="0" smtClean="0"/>
              <a:t>-Myers 95)</a:t>
            </a:r>
          </a:p>
          <a:p>
            <a:pPr lvl="1"/>
            <a:r>
              <a:rPr lang="en-US" dirty="0" smtClean="0"/>
              <a:t>Maximum likelihood  (</a:t>
            </a:r>
            <a:r>
              <a:rPr lang="en-US" dirty="0" err="1" smtClean="0"/>
              <a:t>Medvedev-Brudno</a:t>
            </a:r>
            <a:r>
              <a:rPr lang="en-US" dirty="0" smtClean="0"/>
              <a:t> 09)</a:t>
            </a:r>
          </a:p>
          <a:p>
            <a:pPr lvl="1"/>
            <a:r>
              <a:rPr lang="en-US" dirty="0" smtClean="0"/>
              <a:t>Hamiltonian path on overlap graph (</a:t>
            </a:r>
            <a:r>
              <a:rPr lang="en-US" dirty="0" err="1" smtClean="0"/>
              <a:t>Nagarajan</a:t>
            </a:r>
            <a:r>
              <a:rPr lang="en-US" dirty="0" smtClean="0"/>
              <a:t>-Pop 09)</a:t>
            </a:r>
          </a:p>
          <a:p>
            <a:pPr lvl="1"/>
            <a:endParaRPr lang="en-US" dirty="0"/>
          </a:p>
          <a:p>
            <a:r>
              <a:rPr lang="en-US" dirty="0" smtClean="0"/>
              <a:t>Typically NP-hard and even hard to approximate.</a:t>
            </a:r>
          </a:p>
          <a:p>
            <a:endParaRPr lang="en-US" dirty="0"/>
          </a:p>
          <a:p>
            <a:r>
              <a:rPr lang="en-US" dirty="0" smtClean="0"/>
              <a:t>Does not address the question of when the solution reconstructs the ground truth.</a:t>
            </a:r>
            <a:endParaRPr lang="en-US" dirty="0"/>
          </a:p>
        </p:txBody>
      </p:sp>
    </p:spTree>
    <p:extLst>
      <p:ext uri="{BB962C8B-B14F-4D97-AF65-F5344CB8AC3E}">
        <p14:creationId xmlns:p14="http://schemas.microsoft.com/office/powerpoint/2010/main" val="600842972"/>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theoretic view</a:t>
            </a:r>
            <a:endParaRPr lang="en-US" dirty="0"/>
          </a:p>
        </p:txBody>
      </p:sp>
      <p:sp>
        <p:nvSpPr>
          <p:cNvPr id="3" name="Content Placeholder 2"/>
          <p:cNvSpPr>
            <a:spLocks noGrp="1"/>
          </p:cNvSpPr>
          <p:nvPr>
            <p:ph idx="1"/>
          </p:nvPr>
        </p:nvSpPr>
        <p:spPr/>
        <p:txBody>
          <a:bodyPr/>
          <a:lstStyle/>
          <a:p>
            <a:pPr marL="0" indent="0" eaLnBrk="1" hangingPunct="1">
              <a:buNone/>
            </a:pPr>
            <a:r>
              <a:rPr lang="en-US" b="1" dirty="0"/>
              <a:t>Basic question:</a:t>
            </a:r>
          </a:p>
          <a:p>
            <a:pPr marL="0" indent="0" eaLnBrk="1" hangingPunct="1">
              <a:buNone/>
            </a:pPr>
            <a:endParaRPr lang="en-US" dirty="0"/>
          </a:p>
          <a:p>
            <a:pPr marL="0" indent="0" eaLnBrk="1" hangingPunct="1">
              <a:buNone/>
            </a:pPr>
            <a:r>
              <a:rPr lang="en-US" dirty="0" smtClean="0"/>
              <a:t>What is </a:t>
            </a:r>
            <a:r>
              <a:rPr lang="en-US" dirty="0"/>
              <a:t>the </a:t>
            </a:r>
            <a:r>
              <a:rPr lang="en-US" dirty="0" smtClean="0">
                <a:solidFill>
                  <a:srgbClr val="670AFF"/>
                </a:solidFill>
              </a:rPr>
              <a:t>quality</a:t>
            </a:r>
            <a:r>
              <a:rPr lang="en-US" dirty="0" smtClean="0">
                <a:solidFill>
                  <a:srgbClr val="FF0000"/>
                </a:solidFill>
              </a:rPr>
              <a:t> </a:t>
            </a:r>
            <a:r>
              <a:rPr lang="en-US" dirty="0" smtClean="0">
                <a:solidFill>
                  <a:srgbClr val="800000"/>
                </a:solidFill>
              </a:rPr>
              <a:t>and </a:t>
            </a:r>
            <a:r>
              <a:rPr lang="en-US" dirty="0" smtClean="0"/>
              <a:t> </a:t>
            </a:r>
            <a:r>
              <a:rPr lang="en-US" dirty="0" smtClean="0">
                <a:solidFill>
                  <a:srgbClr val="FF0000"/>
                </a:solidFill>
              </a:rPr>
              <a:t>quantity</a:t>
            </a:r>
            <a:r>
              <a:rPr lang="en-US" dirty="0" smtClean="0"/>
              <a:t> of read data needed </a:t>
            </a:r>
            <a:r>
              <a:rPr lang="en-US" dirty="0"/>
              <a:t>to reliably reconstruct</a:t>
            </a:r>
            <a:r>
              <a:rPr lang="en-US" dirty="0" smtClean="0"/>
              <a:t>?</a:t>
            </a:r>
          </a:p>
          <a:p>
            <a:pPr marL="0" indent="0" eaLnBrk="1" hangingPunct="1">
              <a:buNone/>
            </a:pPr>
            <a:endParaRPr lang="en-US" dirty="0"/>
          </a:p>
          <a:p>
            <a:endParaRPr lang="en-US" dirty="0"/>
          </a:p>
        </p:txBody>
      </p:sp>
    </p:spTree>
    <p:extLst>
      <p:ext uri="{BB962C8B-B14F-4D97-AF65-F5344CB8AC3E}">
        <p14:creationId xmlns:p14="http://schemas.microsoft.com/office/powerpoint/2010/main" val="109874600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75700" cy="762000"/>
          </a:xfrm>
        </p:spPr>
        <p:txBody>
          <a:bodyPr/>
          <a:lstStyle/>
          <a:p>
            <a:r>
              <a:rPr lang="en-US" dirty="0" smtClean="0"/>
              <a:t>Information theoretic approach </a:t>
            </a:r>
            <a:br>
              <a:rPr lang="en-US" dirty="0" smtClean="0"/>
            </a:br>
            <a:r>
              <a:rPr lang="en-US" dirty="0" smtClean="0"/>
              <a:t>to assembly design</a:t>
            </a:r>
            <a:endParaRPr lang="en-US" dirty="0"/>
          </a:p>
        </p:txBody>
      </p:sp>
      <p:sp>
        <p:nvSpPr>
          <p:cNvPr id="3" name="Content Placeholder 2"/>
          <p:cNvSpPr>
            <a:spLocks noGrp="1"/>
          </p:cNvSpPr>
          <p:nvPr>
            <p:ph idx="1"/>
          </p:nvPr>
        </p:nvSpPr>
        <p:spPr/>
        <p:txBody>
          <a:bodyPr/>
          <a:lstStyle/>
          <a:p>
            <a:pPr marL="0" indent="0">
              <a:buNone/>
            </a:pPr>
            <a:r>
              <a:rPr lang="en-US" dirty="0" smtClean="0"/>
              <a:t>I. DNA assembly</a:t>
            </a:r>
          </a:p>
          <a:p>
            <a:pPr marL="0" indent="0">
              <a:buNone/>
            </a:pPr>
            <a:endParaRPr lang="en-US" dirty="0"/>
          </a:p>
          <a:p>
            <a:pPr marL="0" indent="0">
              <a:buNone/>
            </a:pPr>
            <a:r>
              <a:rPr lang="en-US" dirty="0" err="1" smtClean="0"/>
              <a:t>ShannonDNA</a:t>
            </a:r>
            <a:r>
              <a:rPr lang="en-US" dirty="0" smtClean="0"/>
              <a:t>:</a:t>
            </a:r>
          </a:p>
          <a:p>
            <a:pPr marL="0" indent="0">
              <a:buNone/>
            </a:pPr>
            <a:r>
              <a:rPr lang="en-US" dirty="0"/>
              <a:t>	</a:t>
            </a:r>
            <a:r>
              <a:rPr lang="en-US" dirty="0" smtClean="0"/>
              <a:t>a </a:t>
            </a:r>
            <a:r>
              <a:rPr lang="en-US" i="1" dirty="0" smtClean="0"/>
              <a:t>de novo </a:t>
            </a:r>
            <a:r>
              <a:rPr lang="en-US" dirty="0" smtClean="0"/>
              <a:t>DNA assembler from long, noisy reads </a:t>
            </a:r>
          </a:p>
          <a:p>
            <a:endParaRPr lang="en-US" dirty="0" smtClean="0"/>
          </a:p>
          <a:p>
            <a:pPr marL="0" indent="0">
              <a:buNone/>
            </a:pPr>
            <a:endParaRPr lang="en-US" dirty="0"/>
          </a:p>
          <a:p>
            <a:pPr marL="0" indent="0">
              <a:buNone/>
            </a:pPr>
            <a:r>
              <a:rPr lang="en-US" dirty="0" smtClean="0"/>
              <a:t>II. RNA assembly</a:t>
            </a:r>
          </a:p>
          <a:p>
            <a:endParaRPr lang="en-US" dirty="0"/>
          </a:p>
          <a:p>
            <a:pPr marL="0" indent="0">
              <a:buNone/>
            </a:pPr>
            <a:r>
              <a:rPr lang="en-US" dirty="0" err="1" smtClean="0"/>
              <a:t>ShannonRNA</a:t>
            </a:r>
            <a:r>
              <a:rPr lang="en-US" dirty="0" smtClean="0"/>
              <a:t>: </a:t>
            </a:r>
          </a:p>
          <a:p>
            <a:pPr marL="0" indent="0">
              <a:buNone/>
            </a:pPr>
            <a:r>
              <a:rPr lang="en-US" dirty="0"/>
              <a:t>	</a:t>
            </a:r>
            <a:r>
              <a:rPr lang="en-US" dirty="0" smtClean="0"/>
              <a:t>a </a:t>
            </a:r>
            <a:r>
              <a:rPr lang="en-US" i="1" dirty="0" smtClean="0"/>
              <a:t>de novo</a:t>
            </a:r>
            <a:r>
              <a:rPr lang="en-US" dirty="0" smtClean="0"/>
              <a:t> RNA-</a:t>
            </a:r>
            <a:r>
              <a:rPr lang="en-US" dirty="0" err="1" smtClean="0"/>
              <a:t>Seq</a:t>
            </a:r>
            <a:r>
              <a:rPr lang="en-US" dirty="0" smtClean="0"/>
              <a:t> assembler from short reads </a:t>
            </a:r>
            <a:endParaRPr lang="en-US" dirty="0"/>
          </a:p>
        </p:txBody>
      </p:sp>
    </p:spTree>
    <p:extLst>
      <p:ext uri="{BB962C8B-B14F-4D97-AF65-F5344CB8AC3E}">
        <p14:creationId xmlns:p14="http://schemas.microsoft.com/office/powerpoint/2010/main" val="4130059523"/>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ctrTitle"/>
          </p:nvPr>
        </p:nvSpPr>
        <p:spPr>
          <a:xfrm>
            <a:off x="152400" y="533400"/>
            <a:ext cx="8839200" cy="1676400"/>
          </a:xfrm>
        </p:spPr>
        <p:txBody>
          <a:bodyPr/>
          <a:lstStyle/>
          <a:p>
            <a:pPr algn="ctr" eaLnBrk="1" hangingPunct="1"/>
            <a:r>
              <a:rPr lang="en-US" altLang="ko-KR" dirty="0" smtClean="0">
                <a:ea typeface="굴림" pitchFamily="34" charset="-127"/>
              </a:rPr>
              <a:t/>
            </a:r>
            <a:br>
              <a:rPr lang="en-US" altLang="ko-KR" dirty="0" smtClean="0">
                <a:ea typeface="굴림" pitchFamily="34" charset="-127"/>
              </a:rPr>
            </a:br>
            <a:r>
              <a:rPr lang="en-US" altLang="ko-KR" dirty="0">
                <a:ea typeface="굴림" pitchFamily="34" charset="-127"/>
              </a:rPr>
              <a:t/>
            </a:r>
            <a:br>
              <a:rPr lang="en-US" altLang="ko-KR" dirty="0">
                <a:ea typeface="굴림" pitchFamily="34" charset="-127"/>
              </a:rPr>
            </a:br>
            <a:r>
              <a:rPr lang="en-US" altLang="ko-KR" dirty="0" smtClean="0">
                <a:ea typeface="굴림" pitchFamily="34" charset="-127"/>
              </a:rPr>
              <a:t/>
            </a:r>
            <a:br>
              <a:rPr lang="en-US" altLang="ko-KR" dirty="0" smtClean="0">
                <a:ea typeface="굴림" pitchFamily="34" charset="-127"/>
              </a:rPr>
            </a:br>
            <a:r>
              <a:rPr lang="en-US" altLang="ko-KR" dirty="0">
                <a:ea typeface="굴림" pitchFamily="34" charset="-127"/>
              </a:rPr>
              <a:t/>
            </a:r>
            <a:br>
              <a:rPr lang="en-US" altLang="ko-KR" dirty="0">
                <a:ea typeface="굴림" pitchFamily="34" charset="-127"/>
              </a:rPr>
            </a:br>
            <a:r>
              <a:rPr lang="en-US" altLang="ko-KR" dirty="0" smtClean="0">
                <a:ea typeface="굴림" pitchFamily="34" charset="-127"/>
              </a:rPr>
              <a:t/>
            </a:r>
            <a:br>
              <a:rPr lang="en-US" altLang="ko-KR" dirty="0" smtClean="0">
                <a:ea typeface="굴림" pitchFamily="34" charset="-127"/>
              </a:rPr>
            </a:br>
            <a:r>
              <a:rPr lang="en-US" altLang="ko-KR" dirty="0">
                <a:ea typeface="굴림" pitchFamily="34" charset="-127"/>
              </a:rPr>
              <a:t/>
            </a:r>
            <a:br>
              <a:rPr lang="en-US" altLang="ko-KR" dirty="0">
                <a:ea typeface="굴림" pitchFamily="34" charset="-127"/>
              </a:rPr>
            </a:br>
            <a:r>
              <a:rPr lang="en-US" altLang="ko-KR" dirty="0" smtClean="0">
                <a:ea typeface="굴림" pitchFamily="34" charset="-127"/>
              </a:rPr>
              <a:t/>
            </a:r>
            <a:br>
              <a:rPr lang="en-US" altLang="ko-KR" dirty="0" smtClean="0">
                <a:ea typeface="굴림" pitchFamily="34" charset="-127"/>
              </a:rPr>
            </a:br>
            <a:r>
              <a:rPr lang="en-US" altLang="ko-KR" dirty="0" smtClean="0">
                <a:ea typeface="굴림" pitchFamily="34" charset="-127"/>
              </a:rPr>
              <a:t>Part I:</a:t>
            </a:r>
            <a:br>
              <a:rPr lang="en-US" altLang="ko-KR" dirty="0" smtClean="0">
                <a:ea typeface="굴림" pitchFamily="34" charset="-127"/>
              </a:rPr>
            </a:br>
            <a:r>
              <a:rPr lang="en-US" altLang="ko-KR" dirty="0">
                <a:ea typeface="굴림" pitchFamily="34" charset="-127"/>
              </a:rPr>
              <a:t/>
            </a:r>
            <a:br>
              <a:rPr lang="en-US" altLang="ko-KR" dirty="0">
                <a:ea typeface="굴림" pitchFamily="34" charset="-127"/>
              </a:rPr>
            </a:br>
            <a:r>
              <a:rPr lang="en-US" altLang="ko-KR" dirty="0" smtClean="0">
                <a:ea typeface="굴림" pitchFamily="34" charset="-127"/>
              </a:rPr>
              <a:t>DNA Assembly</a:t>
            </a:r>
          </a:p>
        </p:txBody>
      </p:sp>
      <p:sp>
        <p:nvSpPr>
          <p:cNvPr id="15362" name="Text Box 4"/>
          <p:cNvSpPr txBox="1">
            <a:spLocks noChangeArrowheads="1"/>
          </p:cNvSpPr>
          <p:nvPr>
            <p:custDataLst>
              <p:tags r:id="rId1"/>
            </p:custDataLst>
          </p:nvPr>
        </p:nvSpPr>
        <p:spPr bwMode="auto">
          <a:xfrm>
            <a:off x="0" y="7112000"/>
            <a:ext cx="9144000" cy="366713"/>
          </a:xfrm>
          <a:prstGeom prst="rect">
            <a:avLst/>
          </a:prstGeom>
          <a:noFill/>
          <a:ln w="9525">
            <a:noFill/>
            <a:miter lim="800000"/>
            <a:headEnd/>
            <a:tailEnd/>
          </a:ln>
        </p:spPr>
        <p:txBody>
          <a:bodyPr>
            <a:spAutoFit/>
          </a:bodyPr>
          <a:lstStyle/>
          <a:p>
            <a:r>
              <a:rPr lang="en-US" altLang="ko-KR" sz="1800">
                <a:ea typeface="굴림" pitchFamily="34" charset="-127"/>
              </a:rPr>
              <a:t>TexPoint fonts used in EMF: </a:t>
            </a:r>
            <a:r>
              <a:rPr lang="en-US" altLang="ko-KR" sz="1800">
                <a:latin typeface="cmmi10" pitchFamily="34" charset="0"/>
                <a:ea typeface="굴림" pitchFamily="34" charset="-127"/>
              </a:rPr>
              <a:t>A</a:t>
            </a:r>
            <a:r>
              <a:rPr lang="en-US" altLang="ko-KR" sz="1800">
                <a:latin typeface="cmmi7" pitchFamily="34" charset="0"/>
                <a:ea typeface="굴림" pitchFamily="34" charset="-127"/>
              </a:rPr>
              <a:t>A</a:t>
            </a:r>
            <a:r>
              <a:rPr lang="en-US" altLang="ko-KR" sz="1800">
                <a:latin typeface="cmr10" pitchFamily="34" charset="0"/>
                <a:ea typeface="굴림" pitchFamily="34" charset="-127"/>
              </a:rPr>
              <a:t>A</a:t>
            </a:r>
            <a:r>
              <a:rPr lang="en-US" altLang="ko-KR" sz="1800">
                <a:latin typeface="cmsy7" pitchFamily="34" charset="0"/>
                <a:ea typeface="굴림" pitchFamily="34" charset="-127"/>
              </a:rPr>
              <a:t>A</a:t>
            </a:r>
            <a:r>
              <a:rPr lang="en-US" altLang="ko-KR" sz="1800">
                <a:latin typeface="cmr7" pitchFamily="34" charset="0"/>
                <a:ea typeface="굴림" pitchFamily="34" charset="-127"/>
              </a:rPr>
              <a:t>A</a:t>
            </a:r>
            <a:r>
              <a:rPr lang="en-US" altLang="ko-KR" sz="1800">
                <a:latin typeface="cmmi5" pitchFamily="34" charset="0"/>
                <a:ea typeface="굴림" pitchFamily="34" charset="-127"/>
              </a:rPr>
              <a:t>A</a:t>
            </a:r>
            <a:r>
              <a:rPr lang="en-US" altLang="ko-KR" sz="1800">
                <a:latin typeface="cmsy10" pitchFamily="34" charset="0"/>
                <a:ea typeface="굴림" pitchFamily="34" charset="-127"/>
              </a:rPr>
              <a:t>A</a:t>
            </a:r>
            <a:r>
              <a:rPr lang="en-US" altLang="ko-KR" sz="1800">
                <a:latin typeface="cmr5" pitchFamily="34" charset="0"/>
                <a:ea typeface="굴림" pitchFamily="34" charset="-127"/>
              </a:rPr>
              <a:t>A</a:t>
            </a:r>
            <a:r>
              <a:rPr lang="en-US" altLang="ko-KR" sz="1800">
                <a:latin typeface="cmex10" pitchFamily="34" charset="0"/>
                <a:ea typeface="굴림" pitchFamily="34" charset="-127"/>
              </a:rPr>
              <a:t>A</a:t>
            </a:r>
            <a:r>
              <a:rPr lang="en-US" altLang="ko-KR" sz="1800">
                <a:latin typeface="cmsy5" pitchFamily="34" charset="0"/>
                <a:ea typeface="굴림" pitchFamily="34" charset="-127"/>
              </a:rPr>
              <a:t>A</a:t>
            </a:r>
            <a:r>
              <a:rPr lang="en-US" altLang="ko-KR" sz="1800">
                <a:latin typeface="cmss10" pitchFamily="34" charset="0"/>
                <a:ea typeface="굴림" pitchFamily="34" charset="-127"/>
              </a:rPr>
              <a:t>A</a:t>
            </a:r>
            <a:r>
              <a:rPr lang="en-US" altLang="ko-KR" sz="1800">
                <a:latin typeface="cmbx10" pitchFamily="34" charset="0"/>
                <a:ea typeface="굴림" pitchFamily="34" charset="-127"/>
              </a:rPr>
              <a:t>A</a:t>
            </a:r>
            <a:r>
              <a:rPr lang="en-US" altLang="ko-KR" sz="1800">
                <a:latin typeface="cmbx5" pitchFamily="34" charset="0"/>
                <a:ea typeface="굴림" pitchFamily="34" charset="-127"/>
              </a:rPr>
              <a:t>A</a:t>
            </a:r>
            <a:r>
              <a:rPr lang="en-US" altLang="ko-KR" sz="1800">
                <a:latin typeface="cmss8" pitchFamily="34" charset="0"/>
                <a:ea typeface="굴림" pitchFamily="34" charset="-127"/>
              </a:rPr>
              <a:t>A</a:t>
            </a:r>
            <a:r>
              <a:rPr lang="en-US" altLang="ko-KR" sz="1800">
                <a:latin typeface="cmsy10orig" pitchFamily="34" charset="0"/>
                <a:ea typeface="굴림" pitchFamily="34" charset="-127"/>
              </a:rPr>
              <a:t>A</a:t>
            </a:r>
            <a:r>
              <a:rPr lang="en-US" altLang="ko-KR" sz="1800">
                <a:latin typeface="CMBX7" pitchFamily="34" charset="0"/>
                <a:ea typeface="굴림" pitchFamily="34" charset="-127"/>
              </a:rPr>
              <a:t>A</a:t>
            </a:r>
            <a:endParaRPr lang="en-US" altLang="ko-KR" sz="1800">
              <a:latin typeface="cmsy10orig" pitchFamily="34" charset="0"/>
              <a:ea typeface="굴림" pitchFamily="34" charset="-127"/>
            </a:endParaRPr>
          </a:p>
        </p:txBody>
      </p:sp>
      <p:sp>
        <p:nvSpPr>
          <p:cNvPr id="15363" name="Subtitle 1"/>
          <p:cNvSpPr>
            <a:spLocks noGrp="1"/>
          </p:cNvSpPr>
          <p:nvPr>
            <p:ph type="subTitle" idx="1"/>
          </p:nvPr>
        </p:nvSpPr>
        <p:spPr>
          <a:xfrm>
            <a:off x="0" y="2038371"/>
            <a:ext cx="9144000" cy="2209800"/>
          </a:xfrm>
        </p:spPr>
        <p:txBody>
          <a:bodyPr/>
          <a:lstStyle/>
          <a:p>
            <a:pPr algn="ctr" eaLnBrk="1" hangingPunct="1"/>
            <a:endParaRPr lang="en-US" dirty="0" smtClean="0"/>
          </a:p>
        </p:txBody>
      </p:sp>
      <p:sp>
        <p:nvSpPr>
          <p:cNvPr id="3" name="TextBox 2"/>
          <p:cNvSpPr txBox="1"/>
          <p:nvPr/>
        </p:nvSpPr>
        <p:spPr>
          <a:xfrm>
            <a:off x="5892800" y="4991100"/>
            <a:ext cx="2793052" cy="1631216"/>
          </a:xfrm>
          <a:prstGeom prst="rect">
            <a:avLst/>
          </a:prstGeom>
          <a:noFill/>
        </p:spPr>
        <p:txBody>
          <a:bodyPr wrap="none" rtlCol="0">
            <a:spAutoFit/>
          </a:bodyPr>
          <a:lstStyle/>
          <a:p>
            <a:r>
              <a:rPr lang="en-US" sz="2000" dirty="0" err="1" smtClean="0"/>
              <a:t>Bresler</a:t>
            </a:r>
            <a:r>
              <a:rPr lang="en-US" sz="2000" dirty="0" smtClean="0"/>
              <a:t>, </a:t>
            </a:r>
            <a:r>
              <a:rPr lang="en-US" sz="2000" dirty="0" err="1" smtClean="0"/>
              <a:t>Bresler</a:t>
            </a:r>
            <a:r>
              <a:rPr lang="en-US" sz="2000" dirty="0" smtClean="0"/>
              <a:t>, T.</a:t>
            </a:r>
          </a:p>
          <a:p>
            <a:r>
              <a:rPr lang="en-US" sz="2000" dirty="0" smtClean="0"/>
              <a:t>BMC Bioinformatics 13</a:t>
            </a:r>
          </a:p>
          <a:p>
            <a:endParaRPr lang="en-US" sz="2000" dirty="0"/>
          </a:p>
          <a:p>
            <a:r>
              <a:rPr lang="en-US" sz="2000" dirty="0" smtClean="0"/>
              <a:t>Lam, </a:t>
            </a:r>
            <a:r>
              <a:rPr lang="en-US" sz="2000" dirty="0" err="1" smtClean="0"/>
              <a:t>Khalak</a:t>
            </a:r>
            <a:r>
              <a:rPr lang="en-US" sz="2000" dirty="0" smtClean="0"/>
              <a:t>, T.</a:t>
            </a:r>
          </a:p>
          <a:p>
            <a:r>
              <a:rPr lang="en-US" sz="2000" dirty="0" err="1" smtClean="0"/>
              <a:t>Recomb-Seq</a:t>
            </a:r>
            <a:r>
              <a:rPr lang="en-US" sz="2000" dirty="0" smtClean="0"/>
              <a:t> 14  </a:t>
            </a:r>
            <a:endParaRPr lang="en-US" sz="2000" dirty="0"/>
          </a:p>
        </p:txBody>
      </p:sp>
    </p:spTree>
    <p:extLst>
      <p:ext uri="{BB962C8B-B14F-4D97-AF65-F5344CB8AC3E}">
        <p14:creationId xmlns:p14="http://schemas.microsoft.com/office/powerpoint/2010/main" val="3092301888"/>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pPr eaLnBrk="1" hangingPunct="1"/>
            <a:r>
              <a:rPr lang="en-US" dirty="0" smtClean="0"/>
              <a:t>DNA Assembly</a:t>
            </a:r>
          </a:p>
        </p:txBody>
      </p:sp>
      <p:pic>
        <p:nvPicPr>
          <p:cNvPr id="31746" name="Content Placeholder 71" descr="fig_setup.eps"/>
          <p:cNvPicPr>
            <a:picLocks noGrp="1" noChangeAspect="1"/>
          </p:cNvPicPr>
          <p:nvPr>
            <p:ph idx="1"/>
          </p:nvPr>
        </p:nvPicPr>
        <p:blipFill>
          <a:blip r:embed="rId2"/>
          <a:srcRect/>
          <a:stretch>
            <a:fillRect/>
          </a:stretch>
        </p:blipFill>
        <p:spPr>
          <a:xfrm>
            <a:off x="685800" y="1162050"/>
            <a:ext cx="7772400" cy="3171825"/>
          </a:xfrm>
        </p:spPr>
      </p:pic>
      <p:sp>
        <p:nvSpPr>
          <p:cNvPr id="73" name="TextBox 72"/>
          <p:cNvSpPr txBox="1">
            <a:spLocks noChangeArrowheads="1"/>
          </p:cNvSpPr>
          <p:nvPr/>
        </p:nvSpPr>
        <p:spPr bwMode="auto">
          <a:xfrm>
            <a:off x="142875" y="5867400"/>
            <a:ext cx="8882063" cy="461963"/>
          </a:xfrm>
          <a:prstGeom prst="rect">
            <a:avLst/>
          </a:prstGeom>
          <a:noFill/>
          <a:ln w="9525">
            <a:noFill/>
            <a:miter lim="800000"/>
            <a:headEnd/>
            <a:tailEnd/>
          </a:ln>
        </p:spPr>
        <p:txBody>
          <a:bodyPr wrap="none">
            <a:spAutoFit/>
          </a:bodyPr>
          <a:lstStyle/>
          <a:p>
            <a:pPr algn="ctr"/>
            <a:r>
              <a:rPr lang="en-US"/>
              <a:t>Reads are </a:t>
            </a:r>
            <a:r>
              <a:rPr lang="en-US">
                <a:solidFill>
                  <a:srgbClr val="FF0000"/>
                </a:solidFill>
              </a:rPr>
              <a:t>assembled</a:t>
            </a:r>
            <a:r>
              <a:rPr lang="en-US"/>
              <a:t> to reconstruct the original DNA sequence.</a:t>
            </a:r>
          </a:p>
        </p:txBody>
      </p:sp>
      <p:sp>
        <p:nvSpPr>
          <p:cNvPr id="8" name="TextBox 7"/>
          <p:cNvSpPr txBox="1"/>
          <p:nvPr/>
        </p:nvSpPr>
        <p:spPr>
          <a:xfrm>
            <a:off x="448732" y="4051300"/>
            <a:ext cx="4593168" cy="461665"/>
          </a:xfrm>
          <a:prstGeom prst="rect">
            <a:avLst/>
          </a:prstGeom>
          <a:solidFill>
            <a:srgbClr val="FFFFFF"/>
          </a:solidFill>
        </p:spPr>
        <p:txBody>
          <a:bodyPr wrap="square" rtlCol="0">
            <a:spAutoFit/>
          </a:bodyPr>
          <a:lstStyle/>
          <a:p>
            <a:r>
              <a:rPr lang="en-US" dirty="0" smtClean="0"/>
              <a:t>randomly sampled noisy reads</a:t>
            </a:r>
            <a:endParaRPr lang="en-US" dirty="0"/>
          </a:p>
        </p:txBody>
      </p:sp>
      <p:sp>
        <p:nvSpPr>
          <p:cNvPr id="7" name="TextBox 6"/>
          <p:cNvSpPr txBox="1"/>
          <p:nvPr/>
        </p:nvSpPr>
        <p:spPr>
          <a:xfrm>
            <a:off x="5054604" y="3268132"/>
            <a:ext cx="3598334" cy="461665"/>
          </a:xfrm>
          <a:prstGeom prst="rect">
            <a:avLst/>
          </a:prstGeom>
          <a:solidFill>
            <a:srgbClr val="FFFFFF"/>
          </a:solidFill>
        </p:spPr>
        <p:txBody>
          <a:bodyPr wrap="square" rtlCol="0">
            <a:spAutoFit/>
          </a:bodyPr>
          <a:lstStyle/>
          <a:p>
            <a:endParaRPr lang="en-US" dirty="0"/>
          </a:p>
        </p:txBody>
      </p:sp>
      <p:sp>
        <p:nvSpPr>
          <p:cNvPr id="6" name="TextBox 5"/>
          <p:cNvSpPr txBox="1"/>
          <p:nvPr/>
        </p:nvSpPr>
        <p:spPr>
          <a:xfrm>
            <a:off x="4902201" y="3606802"/>
            <a:ext cx="3869266" cy="461665"/>
          </a:xfrm>
          <a:prstGeom prst="rect">
            <a:avLst/>
          </a:prstGeom>
          <a:solidFill>
            <a:srgbClr val="FFFFFF"/>
          </a:solidFill>
        </p:spPr>
        <p:txBody>
          <a:bodyPr wrap="square" rtlCol="0">
            <a:spAutoFit/>
          </a:bodyPr>
          <a:lstStyle/>
          <a:p>
            <a:endParaRPr lang="en-US" dirty="0"/>
          </a:p>
        </p:txBody>
      </p:sp>
      <p:sp>
        <p:nvSpPr>
          <p:cNvPr id="31749" name="TextBox 2"/>
          <p:cNvSpPr txBox="1">
            <a:spLocks noChangeArrowheads="1"/>
          </p:cNvSpPr>
          <p:nvPr/>
        </p:nvSpPr>
        <p:spPr bwMode="auto">
          <a:xfrm>
            <a:off x="5644299" y="3255730"/>
            <a:ext cx="2425814" cy="461665"/>
          </a:xfrm>
          <a:prstGeom prst="rect">
            <a:avLst/>
          </a:prstGeom>
          <a:solidFill>
            <a:srgbClr val="FFFFFF"/>
          </a:solidFill>
          <a:ln w="9525">
            <a:noFill/>
            <a:miter lim="800000"/>
            <a:headEnd/>
            <a:tailEnd/>
          </a:ln>
        </p:spPr>
        <p:txBody>
          <a:bodyPr wrap="none">
            <a:spAutoFit/>
          </a:bodyPr>
          <a:lstStyle/>
          <a:p>
            <a:pPr algn="ctr"/>
            <a:r>
              <a:rPr lang="en-US" dirty="0"/>
              <a:t>n</a:t>
            </a:r>
            <a:r>
              <a:rPr lang="en-US" dirty="0" smtClean="0"/>
              <a:t>umber of reads</a:t>
            </a:r>
            <a:endParaRPr lang="en-US" dirty="0"/>
          </a:p>
        </p:txBody>
      </p:sp>
      <p:sp>
        <p:nvSpPr>
          <p:cNvPr id="31750" name="TextBox 3"/>
          <p:cNvSpPr txBox="1">
            <a:spLocks noChangeArrowheads="1"/>
          </p:cNvSpPr>
          <p:nvPr/>
        </p:nvSpPr>
        <p:spPr bwMode="auto">
          <a:xfrm>
            <a:off x="832365" y="4597402"/>
            <a:ext cx="3252814" cy="461665"/>
          </a:xfrm>
          <a:prstGeom prst="rect">
            <a:avLst/>
          </a:prstGeom>
          <a:solidFill>
            <a:srgbClr val="FFFFFF"/>
          </a:solidFill>
          <a:ln w="9525">
            <a:noFill/>
            <a:miter lim="800000"/>
            <a:headEnd/>
            <a:tailEnd/>
          </a:ln>
        </p:spPr>
        <p:txBody>
          <a:bodyPr wrap="none">
            <a:spAutoFit/>
          </a:bodyPr>
          <a:lstStyle/>
          <a:p>
            <a:pPr algn="ctr"/>
            <a:r>
              <a:rPr lang="en-US" dirty="0" smtClean="0"/>
              <a:t>length </a:t>
            </a:r>
            <a:r>
              <a:rPr lang="en-US" dirty="0"/>
              <a:t>L </a:t>
            </a:r>
            <a:r>
              <a:rPr lang="en-US" dirty="0">
                <a:latin typeface="cmsy10" pitchFamily="34" charset="0"/>
              </a:rPr>
              <a:t>¼</a:t>
            </a:r>
            <a:r>
              <a:rPr lang="en-US" dirty="0"/>
              <a:t> 100 - 1000</a:t>
            </a:r>
          </a:p>
        </p:txBody>
      </p:sp>
      <p:sp>
        <p:nvSpPr>
          <p:cNvPr id="31751" name="TextBox 5"/>
          <p:cNvSpPr txBox="1">
            <a:spLocks noChangeArrowheads="1"/>
          </p:cNvSpPr>
          <p:nvPr/>
        </p:nvSpPr>
        <p:spPr bwMode="auto">
          <a:xfrm>
            <a:off x="6694488" y="3675063"/>
            <a:ext cx="1273175" cy="460375"/>
          </a:xfrm>
          <a:prstGeom prst="rect">
            <a:avLst/>
          </a:prstGeom>
          <a:solidFill>
            <a:srgbClr val="FFFFFF"/>
          </a:solidFill>
          <a:ln w="9525">
            <a:noFill/>
            <a:miter lim="800000"/>
            <a:headEnd/>
            <a:tailEnd/>
          </a:ln>
        </p:spPr>
        <p:txBody>
          <a:bodyPr wrap="none">
            <a:spAutoFit/>
          </a:bodyPr>
          <a:lstStyle/>
          <a:p>
            <a:pPr algn="ctr"/>
            <a:r>
              <a:rPr lang="en-US" dirty="0"/>
              <a:t>N </a:t>
            </a:r>
            <a:r>
              <a:rPr lang="en-US" dirty="0">
                <a:latin typeface="cmsy10" pitchFamily="34" charset="0"/>
              </a:rPr>
              <a:t>¼</a:t>
            </a:r>
            <a:r>
              <a:rPr lang="en-US" dirty="0"/>
              <a:t> 10</a:t>
            </a:r>
            <a:r>
              <a:rPr lang="en-US" baseline="30000" dirty="0"/>
              <a:t>8</a:t>
            </a:r>
          </a:p>
        </p:txBody>
      </p:sp>
      <p:sp>
        <p:nvSpPr>
          <p:cNvPr id="2" name="TextBox 1"/>
          <p:cNvSpPr txBox="1"/>
          <p:nvPr/>
        </p:nvSpPr>
        <p:spPr>
          <a:xfrm>
            <a:off x="4614333" y="1490133"/>
            <a:ext cx="3649134" cy="461665"/>
          </a:xfrm>
          <a:prstGeom prst="rect">
            <a:avLst/>
          </a:prstGeom>
          <a:noFill/>
        </p:spPr>
        <p:txBody>
          <a:bodyPr wrap="square" rtlCol="0">
            <a:spAutoFit/>
          </a:bodyPr>
          <a:lstStyle/>
          <a:p>
            <a:endParaRPr lang="en-US" dirty="0"/>
          </a:p>
        </p:txBody>
      </p:sp>
      <p:sp>
        <p:nvSpPr>
          <p:cNvPr id="4" name="TextBox 3"/>
          <p:cNvSpPr txBox="1"/>
          <p:nvPr/>
        </p:nvSpPr>
        <p:spPr>
          <a:xfrm>
            <a:off x="4758266" y="1794934"/>
            <a:ext cx="3666067" cy="830997"/>
          </a:xfrm>
          <a:prstGeom prst="rect">
            <a:avLst/>
          </a:prstGeom>
          <a:solidFill>
            <a:srgbClr val="FFFFFF"/>
          </a:solidFill>
        </p:spPr>
        <p:txBody>
          <a:bodyPr wrap="square" rtlCol="0">
            <a:spAutoFit/>
          </a:bodyPr>
          <a:lstStyle/>
          <a:p>
            <a:endParaRPr lang="en-US" dirty="0" smtClean="0"/>
          </a:p>
          <a:p>
            <a:endParaRPr lang="en-US" dirty="0"/>
          </a:p>
        </p:txBody>
      </p:sp>
      <p:sp>
        <p:nvSpPr>
          <p:cNvPr id="31752" name="TextBox 6"/>
          <p:cNvSpPr txBox="1">
            <a:spLocks noChangeArrowheads="1"/>
          </p:cNvSpPr>
          <p:nvPr/>
        </p:nvSpPr>
        <p:spPr bwMode="auto">
          <a:xfrm>
            <a:off x="4746359" y="1728322"/>
            <a:ext cx="3411537" cy="461962"/>
          </a:xfrm>
          <a:prstGeom prst="rect">
            <a:avLst/>
          </a:prstGeom>
          <a:solidFill>
            <a:srgbClr val="FFFFFF"/>
          </a:solidFill>
          <a:ln w="9525">
            <a:noFill/>
            <a:miter lim="800000"/>
            <a:headEnd/>
            <a:tailEnd/>
          </a:ln>
        </p:spPr>
        <p:txBody>
          <a:bodyPr wrap="none">
            <a:spAutoFit/>
          </a:bodyPr>
          <a:lstStyle/>
          <a:p>
            <a:pPr algn="ctr"/>
            <a:r>
              <a:rPr lang="en-US" dirty="0"/>
              <a:t>genome length G </a:t>
            </a:r>
            <a:r>
              <a:rPr lang="en-US" dirty="0">
                <a:latin typeface="cmsy10" pitchFamily="34" charset="0"/>
              </a:rPr>
              <a:t>¼</a:t>
            </a:r>
            <a:r>
              <a:rPr lang="en-US" dirty="0"/>
              <a:t> 10</a:t>
            </a:r>
            <a:r>
              <a:rPr lang="en-US" baseline="30000" dirty="0"/>
              <a:t>9</a:t>
            </a:r>
          </a:p>
        </p:txBody>
      </p:sp>
      <p:sp>
        <p:nvSpPr>
          <p:cNvPr id="3" name="TextBox 2"/>
          <p:cNvSpPr txBox="1"/>
          <p:nvPr/>
        </p:nvSpPr>
        <p:spPr>
          <a:xfrm>
            <a:off x="4732867" y="1786465"/>
            <a:ext cx="3539066" cy="461665"/>
          </a:xfrm>
          <a:prstGeom prst="rect">
            <a:avLst/>
          </a:prstGeom>
          <a:noFill/>
        </p:spPr>
        <p:txBody>
          <a:bodyPr wrap="square" rtlCol="0">
            <a:spAutoFit/>
          </a:bodyPr>
          <a:lstStyle/>
          <a:p>
            <a:endParaRPr lang="en-US" dirty="0"/>
          </a:p>
        </p:txBody>
      </p:sp>
      <p:sp>
        <p:nvSpPr>
          <p:cNvPr id="9" name="Rectangle 8"/>
          <p:cNvSpPr/>
          <p:nvPr/>
        </p:nvSpPr>
        <p:spPr bwMode="auto">
          <a:xfrm>
            <a:off x="1130300" y="3873500"/>
            <a:ext cx="3009900" cy="330200"/>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a:t>
            </a:r>
            <a:endParaRPr lang="en-US" dirty="0"/>
          </a:p>
        </p:txBody>
      </p:sp>
      <p:sp>
        <p:nvSpPr>
          <p:cNvPr id="3" name="Content Placeholder 2"/>
          <p:cNvSpPr>
            <a:spLocks noGrp="1"/>
          </p:cNvSpPr>
          <p:nvPr>
            <p:ph idx="1"/>
          </p:nvPr>
        </p:nvSpPr>
        <p:spPr/>
        <p:txBody>
          <a:bodyPr/>
          <a:lstStyle/>
          <a:p>
            <a:pPr marL="0" indent="0">
              <a:buNone/>
            </a:pPr>
            <a:r>
              <a:rPr lang="en-US" dirty="0" smtClean="0"/>
              <a:t>      </a:t>
            </a:r>
          </a:p>
          <a:p>
            <a:pPr marL="0" indent="0">
              <a:buNone/>
            </a:pPr>
            <a:r>
              <a:rPr lang="en-US" dirty="0" smtClean="0"/>
              <a:t>	Long repeats</a:t>
            </a:r>
          </a:p>
          <a:p>
            <a:endParaRPr lang="en-US" dirty="0" smtClean="0"/>
          </a:p>
          <a:p>
            <a:endParaRPr lang="en-US" dirty="0"/>
          </a:p>
          <a:p>
            <a:endParaRPr lang="en-US" dirty="0" smtClean="0"/>
          </a:p>
          <a:p>
            <a:endParaRPr lang="en-US" dirty="0"/>
          </a:p>
        </p:txBody>
      </p:sp>
      <p:pic>
        <p:nvPicPr>
          <p:cNvPr id="5" name="Picture 2"/>
          <p:cNvPicPr>
            <a:picLocks noChangeAspect="1" noChangeArrowheads="1"/>
          </p:cNvPicPr>
          <p:nvPr/>
        </p:nvPicPr>
        <p:blipFill>
          <a:blip r:embed="rId5"/>
          <a:srcRect/>
          <a:stretch>
            <a:fillRect/>
          </a:stretch>
        </p:blipFill>
        <p:spPr bwMode="auto">
          <a:xfrm>
            <a:off x="5172075" y="2697163"/>
            <a:ext cx="3549647" cy="2649537"/>
          </a:xfrm>
          <a:prstGeom prst="rect">
            <a:avLst/>
          </a:prstGeom>
          <a:noFill/>
          <a:ln w="9525">
            <a:noFill/>
            <a:miter lim="800000"/>
            <a:headEnd/>
            <a:tailEnd/>
          </a:ln>
        </p:spPr>
      </p:pic>
      <p:grpSp>
        <p:nvGrpSpPr>
          <p:cNvPr id="7" name="Group 6"/>
          <p:cNvGrpSpPr/>
          <p:nvPr/>
        </p:nvGrpSpPr>
        <p:grpSpPr>
          <a:xfrm>
            <a:off x="530225" y="2360613"/>
            <a:ext cx="3952875" cy="3011487"/>
            <a:chOff x="1584325" y="2284413"/>
            <a:chExt cx="5398829" cy="3846512"/>
          </a:xfrm>
        </p:grpSpPr>
        <p:pic>
          <p:nvPicPr>
            <p:cNvPr id="8" name="Picture 7" descr="a_ell_zoomed.eps"/>
            <p:cNvPicPr>
              <a:picLocks noChangeAspect="1"/>
            </p:cNvPicPr>
            <p:nvPr/>
          </p:nvPicPr>
          <p:blipFill>
            <a:blip r:embed="rId6"/>
            <a:srcRect l="5634" t="4607" r="5386" b="4797"/>
            <a:stretch>
              <a:fillRect/>
            </a:stretch>
          </p:blipFill>
          <p:spPr bwMode="auto">
            <a:xfrm>
              <a:off x="2403475" y="2593975"/>
              <a:ext cx="4535488" cy="3506788"/>
            </a:xfrm>
            <a:prstGeom prst="rect">
              <a:avLst/>
            </a:prstGeom>
            <a:noFill/>
            <a:ln w="9525">
              <a:noFill/>
              <a:miter lim="800000"/>
              <a:headEnd/>
              <a:tailEnd/>
            </a:ln>
          </p:spPr>
        </p:pic>
        <p:pic>
          <p:nvPicPr>
            <p:cNvPr id="9" name="Picture 8" descr="a_ell_zoomed2+.eps"/>
            <p:cNvPicPr>
              <a:picLocks noChangeAspect="1"/>
            </p:cNvPicPr>
            <p:nvPr/>
          </p:nvPicPr>
          <p:blipFill>
            <a:blip r:embed="rId7"/>
            <a:srcRect l="7356" t="6149" r="7361" b="3603"/>
            <a:stretch>
              <a:fillRect/>
            </a:stretch>
          </p:blipFill>
          <p:spPr bwMode="auto">
            <a:xfrm>
              <a:off x="2419350" y="2603500"/>
              <a:ext cx="4392613" cy="3527425"/>
            </a:xfrm>
            <a:prstGeom prst="rect">
              <a:avLst/>
            </a:prstGeom>
            <a:noFill/>
            <a:ln w="9525">
              <a:noFill/>
              <a:miter lim="800000"/>
              <a:headEnd/>
              <a:tailEnd/>
            </a:ln>
          </p:spPr>
        </p:pic>
        <p:pic>
          <p:nvPicPr>
            <p:cNvPr id="10" name="Picture 9" descr="a_ell_zoomed3.eps"/>
            <p:cNvPicPr>
              <a:picLocks noChangeAspect="1"/>
            </p:cNvPicPr>
            <p:nvPr/>
          </p:nvPicPr>
          <p:blipFill>
            <a:blip r:embed="rId8"/>
            <a:srcRect l="6985" t="3650" r="5708" b="5544"/>
            <a:stretch>
              <a:fillRect/>
            </a:stretch>
          </p:blipFill>
          <p:spPr bwMode="auto">
            <a:xfrm>
              <a:off x="2419350" y="2593975"/>
              <a:ext cx="4498975" cy="3524250"/>
            </a:xfrm>
            <a:prstGeom prst="rect">
              <a:avLst/>
            </a:prstGeom>
            <a:noFill/>
            <a:ln w="9525">
              <a:noFill/>
              <a:miter lim="800000"/>
              <a:headEnd/>
              <a:tailEnd/>
            </a:ln>
          </p:spPr>
        </p:pic>
        <p:pic>
          <p:nvPicPr>
            <p:cNvPr id="11" name="Picture 10" descr="TP_tmp.emf"/>
            <p:cNvPicPr>
              <a:picLocks noChangeAspect="1"/>
            </p:cNvPicPr>
            <p:nvPr>
              <p:custDataLst>
                <p:tags r:id="rId1"/>
              </p:custDataLst>
            </p:nvPr>
          </p:nvPicPr>
          <p:blipFill>
            <a:blip r:embed="rId9"/>
            <a:srcRect/>
            <a:stretch>
              <a:fillRect/>
            </a:stretch>
          </p:blipFill>
          <p:spPr bwMode="auto">
            <a:xfrm>
              <a:off x="6751379" y="5759365"/>
              <a:ext cx="231775" cy="331788"/>
            </a:xfrm>
            <a:prstGeom prst="rect">
              <a:avLst/>
            </a:prstGeom>
            <a:noFill/>
            <a:ln w="9525">
              <a:noFill/>
              <a:miter lim="800000"/>
              <a:headEnd/>
              <a:tailEnd/>
            </a:ln>
          </p:spPr>
        </p:pic>
        <p:pic>
          <p:nvPicPr>
            <p:cNvPr id="12" name="Picture 11" descr="TP_tmp.emf"/>
            <p:cNvPicPr>
              <a:picLocks noChangeAspect="1"/>
            </p:cNvPicPr>
            <p:nvPr>
              <p:custDataLst>
                <p:tags r:id="rId2"/>
              </p:custDataLst>
            </p:nvPr>
          </p:nvPicPr>
          <p:blipFill>
            <a:blip r:embed="rId10"/>
            <a:srcRect/>
            <a:stretch>
              <a:fillRect/>
            </a:stretch>
          </p:blipFill>
          <p:spPr bwMode="auto">
            <a:xfrm>
              <a:off x="1584325" y="2284413"/>
              <a:ext cx="2139950" cy="330200"/>
            </a:xfrm>
            <a:prstGeom prst="rect">
              <a:avLst/>
            </a:prstGeom>
            <a:noFill/>
            <a:ln w="9525">
              <a:noFill/>
              <a:miter lim="800000"/>
              <a:headEnd/>
              <a:tailEnd/>
            </a:ln>
          </p:spPr>
        </p:pic>
      </p:grpSp>
      <p:sp>
        <p:nvSpPr>
          <p:cNvPr id="14" name="TextBox 13"/>
          <p:cNvSpPr txBox="1"/>
          <p:nvPr/>
        </p:nvSpPr>
        <p:spPr>
          <a:xfrm>
            <a:off x="1256455" y="5651500"/>
            <a:ext cx="2879339" cy="707886"/>
          </a:xfrm>
          <a:prstGeom prst="rect">
            <a:avLst/>
          </a:prstGeom>
          <a:noFill/>
        </p:spPr>
        <p:txBody>
          <a:bodyPr wrap="none" rtlCol="0">
            <a:spAutoFit/>
          </a:bodyPr>
          <a:lstStyle/>
          <a:p>
            <a:pPr algn="ctr"/>
            <a:r>
              <a:rPr lang="en-US" sz="2000" dirty="0" smtClean="0"/>
              <a:t>Human </a:t>
            </a:r>
            <a:r>
              <a:rPr lang="en-US" sz="2000" dirty="0" err="1" smtClean="0"/>
              <a:t>Chr</a:t>
            </a:r>
            <a:r>
              <a:rPr lang="en-US" sz="2000" dirty="0" smtClean="0"/>
              <a:t> 22</a:t>
            </a:r>
          </a:p>
          <a:p>
            <a:pPr algn="ctr"/>
            <a:r>
              <a:rPr lang="en-US" sz="2000" dirty="0"/>
              <a:t>r</a:t>
            </a:r>
            <a:r>
              <a:rPr lang="en-US" sz="2000" dirty="0" smtClean="0"/>
              <a:t>epeat length histogram</a:t>
            </a:r>
            <a:endParaRPr lang="en-US" sz="2000" dirty="0"/>
          </a:p>
        </p:txBody>
      </p:sp>
      <p:sp>
        <p:nvSpPr>
          <p:cNvPr id="15" name="TextBox 14"/>
          <p:cNvSpPr txBox="1"/>
          <p:nvPr/>
        </p:nvSpPr>
        <p:spPr>
          <a:xfrm>
            <a:off x="5407121" y="5778500"/>
            <a:ext cx="3035632" cy="400110"/>
          </a:xfrm>
          <a:prstGeom prst="rect">
            <a:avLst/>
          </a:prstGeom>
          <a:noFill/>
        </p:spPr>
        <p:txBody>
          <a:bodyPr wrap="none" rtlCol="0">
            <a:spAutoFit/>
          </a:bodyPr>
          <a:lstStyle/>
          <a:p>
            <a:pPr algn="ctr"/>
            <a:r>
              <a:rPr lang="en-US" sz="2000" dirty="0" err="1" smtClean="0"/>
              <a:t>Illumina</a:t>
            </a:r>
            <a:r>
              <a:rPr lang="en-US" sz="2000" dirty="0"/>
              <a:t> </a:t>
            </a:r>
            <a:r>
              <a:rPr lang="en-US" sz="2000" dirty="0" smtClean="0"/>
              <a:t>read error profile</a:t>
            </a:r>
            <a:endParaRPr lang="en-US" sz="2000" dirty="0"/>
          </a:p>
        </p:txBody>
      </p:sp>
      <p:sp>
        <p:nvSpPr>
          <p:cNvPr id="16" name="Rectangle 15"/>
          <p:cNvSpPr/>
          <p:nvPr/>
        </p:nvSpPr>
        <p:spPr>
          <a:xfrm>
            <a:off x="5927770" y="1648768"/>
            <a:ext cx="1809660" cy="461665"/>
          </a:xfrm>
          <a:prstGeom prst="rect">
            <a:avLst/>
          </a:prstGeom>
        </p:spPr>
        <p:txBody>
          <a:bodyPr wrap="none">
            <a:spAutoFit/>
          </a:bodyPr>
          <a:lstStyle/>
          <a:p>
            <a:pPr marL="0" indent="0">
              <a:buNone/>
            </a:pPr>
            <a:r>
              <a:rPr lang="en-US" dirty="0"/>
              <a:t>Noisy reads</a:t>
            </a:r>
          </a:p>
        </p:txBody>
      </p:sp>
    </p:spTree>
    <p:extLst>
      <p:ext uri="{BB962C8B-B14F-4D97-AF65-F5344CB8AC3E}">
        <p14:creationId xmlns:p14="http://schemas.microsoft.com/office/powerpoint/2010/main" val="1256625857"/>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descr="Ch19_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4408" y="947259"/>
            <a:ext cx="5879592" cy="5158510"/>
          </a:xfrm>
          <a:prstGeom prst="rect">
            <a:avLst/>
          </a:prstGeom>
        </p:spPr>
      </p:pic>
      <p:pic>
        <p:nvPicPr>
          <p:cNvPr id="4" name="Picture 3" descr="Ch19_3.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79153" y="828075"/>
            <a:ext cx="1055077" cy="5150694"/>
          </a:xfrm>
          <a:prstGeom prst="rect">
            <a:avLst/>
          </a:prstGeom>
        </p:spPr>
      </p:pic>
      <p:grpSp>
        <p:nvGrpSpPr>
          <p:cNvPr id="5" name="Group 4"/>
          <p:cNvGrpSpPr/>
          <p:nvPr/>
        </p:nvGrpSpPr>
        <p:grpSpPr>
          <a:xfrm>
            <a:off x="8182137" y="2195906"/>
            <a:ext cx="964536" cy="667564"/>
            <a:chOff x="8084448" y="2469445"/>
            <a:chExt cx="964536" cy="667564"/>
          </a:xfrm>
        </p:grpSpPr>
        <p:sp>
          <p:nvSpPr>
            <p:cNvPr id="6" name="TextBox 5"/>
            <p:cNvSpPr txBox="1"/>
            <p:nvPr/>
          </p:nvSpPr>
          <p:spPr>
            <a:xfrm>
              <a:off x="8084448" y="2469445"/>
              <a:ext cx="964536" cy="313932"/>
            </a:xfrm>
            <a:prstGeom prst="rect">
              <a:avLst/>
            </a:prstGeom>
            <a:noFill/>
          </p:spPr>
          <p:txBody>
            <a:bodyPr wrap="none" rtlCol="0">
              <a:spAutoFit/>
            </a:bodyPr>
            <a:lstStyle/>
            <a:p>
              <a:r>
                <a:rPr lang="en-US" sz="1800" cap="small" dirty="0" smtClean="0">
                  <a:solidFill>
                    <a:srgbClr val="FF0000"/>
                  </a:solidFill>
                </a:rPr>
                <a:t>greedy</a:t>
              </a:r>
              <a:endParaRPr lang="en-US" sz="1800" cap="small" dirty="0">
                <a:solidFill>
                  <a:srgbClr val="FF0000"/>
                </a:solidFill>
              </a:endParaRPr>
            </a:p>
          </p:txBody>
        </p:sp>
        <p:cxnSp>
          <p:nvCxnSpPr>
            <p:cNvPr id="7" name="Straight Arrow Connector 6"/>
            <p:cNvCxnSpPr/>
            <p:nvPr/>
          </p:nvCxnSpPr>
          <p:spPr>
            <a:xfrm flipH="1">
              <a:off x="8169248" y="2770120"/>
              <a:ext cx="409222" cy="366889"/>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grpSp>
      <p:grpSp>
        <p:nvGrpSpPr>
          <p:cNvPr id="8" name="Group 7"/>
          <p:cNvGrpSpPr/>
          <p:nvPr/>
        </p:nvGrpSpPr>
        <p:grpSpPr>
          <a:xfrm>
            <a:off x="6459537" y="2497666"/>
            <a:ext cx="1138877" cy="606777"/>
            <a:chOff x="6596308" y="2751667"/>
            <a:chExt cx="1138877" cy="606777"/>
          </a:xfrm>
        </p:grpSpPr>
        <p:sp>
          <p:nvSpPr>
            <p:cNvPr id="9" name="TextBox 8"/>
            <p:cNvSpPr txBox="1"/>
            <p:nvPr/>
          </p:nvSpPr>
          <p:spPr>
            <a:xfrm>
              <a:off x="6596308" y="2751667"/>
              <a:ext cx="1138877" cy="369332"/>
            </a:xfrm>
            <a:prstGeom prst="rect">
              <a:avLst/>
            </a:prstGeom>
            <a:noFill/>
          </p:spPr>
          <p:txBody>
            <a:bodyPr wrap="none" rtlCol="0">
              <a:spAutoFit/>
            </a:bodyPr>
            <a:lstStyle/>
            <a:p>
              <a:r>
                <a:rPr lang="en-US" sz="1800" cap="small" dirty="0" err="1" smtClean="0">
                  <a:solidFill>
                    <a:srgbClr val="0000CC"/>
                  </a:solidFill>
                </a:rPr>
                <a:t>deBruijn</a:t>
              </a:r>
              <a:endParaRPr lang="en-US" sz="1800" cap="small" dirty="0">
                <a:solidFill>
                  <a:srgbClr val="0000CC"/>
                </a:solidFill>
              </a:endParaRPr>
            </a:p>
          </p:txBody>
        </p:sp>
        <p:cxnSp>
          <p:nvCxnSpPr>
            <p:cNvPr id="10" name="Straight Arrow Connector 9"/>
            <p:cNvCxnSpPr/>
            <p:nvPr/>
          </p:nvCxnSpPr>
          <p:spPr>
            <a:xfrm flipH="1">
              <a:off x="6745111" y="3132667"/>
              <a:ext cx="352778" cy="225777"/>
            </a:xfrm>
            <a:prstGeom prst="straightConnector1">
              <a:avLst/>
            </a:prstGeom>
            <a:ln>
              <a:solidFill>
                <a:srgbClr val="0000CC"/>
              </a:solidFill>
              <a:tailEnd type="arrow"/>
            </a:ln>
          </p:spPr>
          <p:style>
            <a:lnRef idx="2">
              <a:schemeClr val="accent1"/>
            </a:lnRef>
            <a:fillRef idx="0">
              <a:schemeClr val="accent1"/>
            </a:fillRef>
            <a:effectRef idx="1">
              <a:schemeClr val="accent1"/>
            </a:effectRef>
            <a:fontRef idx="minor">
              <a:schemeClr val="tx1"/>
            </a:fontRef>
          </p:style>
        </p:cxnSp>
      </p:grpSp>
      <p:grpSp>
        <p:nvGrpSpPr>
          <p:cNvPr id="11" name="Group 10"/>
          <p:cNvGrpSpPr/>
          <p:nvPr/>
        </p:nvGrpSpPr>
        <p:grpSpPr>
          <a:xfrm>
            <a:off x="6199553" y="3923974"/>
            <a:ext cx="1805947" cy="635000"/>
            <a:chOff x="6424248" y="4148667"/>
            <a:chExt cx="1805947" cy="635000"/>
          </a:xfrm>
        </p:grpSpPr>
        <p:sp>
          <p:nvSpPr>
            <p:cNvPr id="12" name="TextBox 11"/>
            <p:cNvSpPr txBox="1"/>
            <p:nvPr/>
          </p:nvSpPr>
          <p:spPr>
            <a:xfrm>
              <a:off x="6424248" y="4148667"/>
              <a:ext cx="1805947" cy="369332"/>
            </a:xfrm>
            <a:prstGeom prst="rect">
              <a:avLst/>
            </a:prstGeom>
            <a:noFill/>
          </p:spPr>
          <p:txBody>
            <a:bodyPr wrap="none" rtlCol="0">
              <a:spAutoFit/>
            </a:bodyPr>
            <a:lstStyle/>
            <a:p>
              <a:r>
                <a:rPr lang="en-US" sz="1800" cap="small" dirty="0" err="1" smtClean="0">
                  <a:solidFill>
                    <a:srgbClr val="FD43FF"/>
                  </a:solidFill>
                </a:rPr>
                <a:t>simpleBridging</a:t>
              </a:r>
              <a:endParaRPr lang="en-US" sz="1800" cap="small" dirty="0">
                <a:solidFill>
                  <a:srgbClr val="FD43FF"/>
                </a:solidFill>
              </a:endParaRPr>
            </a:p>
          </p:txBody>
        </p:sp>
        <p:cxnSp>
          <p:nvCxnSpPr>
            <p:cNvPr id="13" name="Straight Arrow Connector 12"/>
            <p:cNvCxnSpPr/>
            <p:nvPr/>
          </p:nvCxnSpPr>
          <p:spPr>
            <a:xfrm flipH="1">
              <a:off x="6858000" y="4543778"/>
              <a:ext cx="268111" cy="239889"/>
            </a:xfrm>
            <a:prstGeom prst="straightConnector1">
              <a:avLst/>
            </a:prstGeom>
            <a:ln>
              <a:solidFill>
                <a:srgbClr val="FD43FF"/>
              </a:solidFill>
              <a:tailEnd type="arrow"/>
            </a:ln>
          </p:spPr>
          <p:style>
            <a:lnRef idx="2">
              <a:schemeClr val="accent1"/>
            </a:lnRef>
            <a:fillRef idx="0">
              <a:schemeClr val="accent1"/>
            </a:fillRef>
            <a:effectRef idx="1">
              <a:schemeClr val="accent1"/>
            </a:effectRef>
            <a:fontRef idx="minor">
              <a:schemeClr val="tx1"/>
            </a:fontRef>
          </p:style>
        </p:cxnSp>
      </p:grpSp>
      <p:pic>
        <p:nvPicPr>
          <p:cNvPr id="20" name="Picture 19"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87614" y="887668"/>
            <a:ext cx="543168" cy="666615"/>
          </a:xfrm>
          <a:prstGeom prst="rect">
            <a:avLst/>
          </a:prstGeom>
        </p:spPr>
      </p:pic>
      <p:grpSp>
        <p:nvGrpSpPr>
          <p:cNvPr id="14" name="Group 13"/>
          <p:cNvGrpSpPr/>
          <p:nvPr/>
        </p:nvGrpSpPr>
        <p:grpSpPr>
          <a:xfrm>
            <a:off x="6221907" y="5071310"/>
            <a:ext cx="2208926" cy="372591"/>
            <a:chOff x="6088361" y="5393695"/>
            <a:chExt cx="1681528" cy="372591"/>
          </a:xfrm>
        </p:grpSpPr>
        <p:sp>
          <p:nvSpPr>
            <p:cNvPr id="15" name="TextBox 14"/>
            <p:cNvSpPr txBox="1"/>
            <p:nvPr/>
          </p:nvSpPr>
          <p:spPr>
            <a:xfrm>
              <a:off x="6227018" y="5396954"/>
              <a:ext cx="1542871" cy="369332"/>
            </a:xfrm>
            <a:prstGeom prst="rect">
              <a:avLst/>
            </a:prstGeom>
            <a:noFill/>
          </p:spPr>
          <p:txBody>
            <a:bodyPr wrap="square" rtlCol="0">
              <a:spAutoFit/>
            </a:bodyPr>
            <a:lstStyle/>
            <a:p>
              <a:r>
                <a:rPr lang="en-US" sz="1800" cap="small" dirty="0" err="1" smtClean="0">
                  <a:solidFill>
                    <a:srgbClr val="21E539"/>
                  </a:solidFill>
                </a:rPr>
                <a:t>multiBridging</a:t>
              </a:r>
              <a:endParaRPr lang="en-US" sz="1800" cap="small" dirty="0">
                <a:solidFill>
                  <a:srgbClr val="21E539"/>
                </a:solidFill>
              </a:endParaRPr>
            </a:p>
          </p:txBody>
        </p:sp>
        <p:cxnSp>
          <p:nvCxnSpPr>
            <p:cNvPr id="16" name="Straight Arrow Connector 15"/>
            <p:cNvCxnSpPr/>
            <p:nvPr/>
          </p:nvCxnSpPr>
          <p:spPr>
            <a:xfrm flipH="1" flipV="1">
              <a:off x="6088361" y="5393695"/>
              <a:ext cx="324553" cy="155222"/>
            </a:xfrm>
            <a:prstGeom prst="straightConnector1">
              <a:avLst/>
            </a:prstGeom>
            <a:ln>
              <a:solidFill>
                <a:srgbClr val="21E539"/>
              </a:solidFill>
              <a:tailEnd type="arrow"/>
            </a:ln>
          </p:spPr>
          <p:style>
            <a:lnRef idx="2">
              <a:schemeClr val="accent1"/>
            </a:lnRef>
            <a:fillRef idx="0">
              <a:schemeClr val="accent1"/>
            </a:fillRef>
            <a:effectRef idx="1">
              <a:schemeClr val="accent1"/>
            </a:effectRef>
            <a:fontRef idx="minor">
              <a:schemeClr val="tx1"/>
            </a:fontRef>
          </p:style>
        </p:cxnSp>
      </p:grpSp>
      <p:pic>
        <p:nvPicPr>
          <p:cNvPr id="3" name="Picture 2" descr="Ch19_repeatsCurve.pdf"/>
          <p:cNvPicPr>
            <a:picLocks noChangeAspect="1"/>
          </p:cNvPicPr>
          <p:nvPr/>
        </p:nvPicPr>
        <p:blipFill rotWithShape="1">
          <a:blip r:embed="rId6">
            <a:extLst>
              <a:ext uri="{28A0092B-C50C-407E-A947-70E740481C1C}">
                <a14:useLocalDpi xmlns:a14="http://schemas.microsoft.com/office/drawing/2010/main" val="0"/>
              </a:ext>
            </a:extLst>
          </a:blip>
          <a:srcRect l="7797" t="2813" r="5041" b="5158"/>
          <a:stretch/>
        </p:blipFill>
        <p:spPr>
          <a:xfrm>
            <a:off x="0" y="2364154"/>
            <a:ext cx="3057770" cy="2422770"/>
          </a:xfrm>
          <a:prstGeom prst="rect">
            <a:avLst/>
          </a:prstGeom>
        </p:spPr>
      </p:pic>
      <p:pic>
        <p:nvPicPr>
          <p:cNvPr id="18" name="Picture 17" descr="latex-image-1.pdf"/>
          <p:cNvPicPr>
            <a:picLocks noChangeAspect="1"/>
          </p:cNvPicPr>
          <p:nvPr/>
        </p:nvPicPr>
        <p:blipFill rotWithShape="1">
          <a:blip r:embed="rId7">
            <a:extLst>
              <a:ext uri="{28A0092B-C50C-407E-A947-70E740481C1C}">
                <a14:useLocalDpi xmlns:a14="http://schemas.microsoft.com/office/drawing/2010/main" val="0"/>
              </a:ext>
            </a:extLst>
          </a:blip>
          <a:srcRect l="20154" t="2814" r="3452" b="14229"/>
          <a:stretch/>
        </p:blipFill>
        <p:spPr>
          <a:xfrm>
            <a:off x="205154" y="2471615"/>
            <a:ext cx="1592386" cy="234462"/>
          </a:xfrm>
          <a:prstGeom prst="rect">
            <a:avLst/>
          </a:prstGeom>
        </p:spPr>
      </p:pic>
      <p:sp>
        <p:nvSpPr>
          <p:cNvPr id="19" name="TextBox 18"/>
          <p:cNvSpPr txBox="1"/>
          <p:nvPr/>
        </p:nvSpPr>
        <p:spPr>
          <a:xfrm>
            <a:off x="1873929" y="4632840"/>
            <a:ext cx="1023237" cy="461665"/>
          </a:xfrm>
          <a:prstGeom prst="rect">
            <a:avLst/>
          </a:prstGeom>
          <a:noFill/>
        </p:spPr>
        <p:txBody>
          <a:bodyPr wrap="none" rtlCol="0">
            <a:spAutoFit/>
          </a:bodyPr>
          <a:lstStyle/>
          <a:p>
            <a:r>
              <a:rPr lang="en-US" dirty="0" smtClean="0">
                <a:latin typeface="CMU Bright Roman"/>
                <a:cs typeface="CMU Bright Roman"/>
              </a:rPr>
              <a:t>length</a:t>
            </a:r>
            <a:endParaRPr lang="en-US" dirty="0">
              <a:latin typeface="CMU Bright Roman"/>
              <a:cs typeface="CMU Bright Roman"/>
            </a:endParaRPr>
          </a:p>
        </p:txBody>
      </p:sp>
      <p:cxnSp>
        <p:nvCxnSpPr>
          <p:cNvPr id="21" name="Straight Arrow Connector 20"/>
          <p:cNvCxnSpPr/>
          <p:nvPr/>
        </p:nvCxnSpPr>
        <p:spPr bwMode="auto">
          <a:xfrm>
            <a:off x="2217614" y="3380154"/>
            <a:ext cx="683846" cy="0"/>
          </a:xfrm>
          <a:prstGeom prst="straightConnector1">
            <a:avLst/>
          </a:prstGeom>
          <a:solidFill>
            <a:schemeClr val="accent1"/>
          </a:solidFill>
          <a:ln w="44450" cap="flat" cmpd="sng" algn="ctr">
            <a:solidFill>
              <a:schemeClr val="tx1"/>
            </a:solidFill>
            <a:prstDash val="solid"/>
            <a:round/>
            <a:headEnd type="none" w="med" len="med"/>
            <a:tailEnd type="triangle"/>
          </a:ln>
          <a:effectLst/>
        </p:spPr>
      </p:cxnSp>
      <p:grpSp>
        <p:nvGrpSpPr>
          <p:cNvPr id="30" name="Group 29"/>
          <p:cNvGrpSpPr/>
          <p:nvPr/>
        </p:nvGrpSpPr>
        <p:grpSpPr>
          <a:xfrm>
            <a:off x="3714126" y="5536462"/>
            <a:ext cx="2305674" cy="1214076"/>
            <a:chOff x="5257665" y="5701862"/>
            <a:chExt cx="2305674" cy="1214076"/>
          </a:xfrm>
        </p:grpSpPr>
        <p:sp>
          <p:nvSpPr>
            <p:cNvPr id="31" name="TextBox 30"/>
            <p:cNvSpPr txBox="1"/>
            <p:nvPr/>
          </p:nvSpPr>
          <p:spPr>
            <a:xfrm>
              <a:off x="5257665" y="6269607"/>
              <a:ext cx="2305674" cy="646331"/>
            </a:xfrm>
            <a:prstGeom prst="rect">
              <a:avLst/>
            </a:prstGeom>
            <a:noFill/>
          </p:spPr>
          <p:txBody>
            <a:bodyPr wrap="square" rtlCol="0">
              <a:spAutoFit/>
            </a:bodyPr>
            <a:lstStyle/>
            <a:p>
              <a:r>
                <a:rPr lang="en-US" sz="1800" dirty="0" smtClean="0">
                  <a:solidFill>
                    <a:srgbClr val="0000FF"/>
                  </a:solidFill>
                </a:rPr>
                <a:t>Lander-Waterman coverage</a:t>
              </a:r>
              <a:endParaRPr lang="en-US" sz="1800" dirty="0">
                <a:solidFill>
                  <a:srgbClr val="0000FF"/>
                </a:solidFill>
              </a:endParaRPr>
            </a:p>
          </p:txBody>
        </p:sp>
        <p:cxnSp>
          <p:nvCxnSpPr>
            <p:cNvPr id="32" name="Straight Arrow Connector 31"/>
            <p:cNvCxnSpPr/>
            <p:nvPr/>
          </p:nvCxnSpPr>
          <p:spPr bwMode="auto">
            <a:xfrm flipV="1">
              <a:off x="6291386" y="5701862"/>
              <a:ext cx="505303" cy="784230"/>
            </a:xfrm>
            <a:prstGeom prst="straightConnector1">
              <a:avLst/>
            </a:prstGeom>
            <a:solidFill>
              <a:schemeClr val="accent1"/>
            </a:solidFill>
            <a:ln w="28575" cap="flat" cmpd="sng" algn="ctr">
              <a:solidFill>
                <a:srgbClr val="0000FF"/>
              </a:solidFill>
              <a:prstDash val="solid"/>
              <a:round/>
              <a:headEnd type="none" w="med" len="med"/>
              <a:tailEnd type="triangle"/>
            </a:ln>
            <a:effectLst/>
          </p:spPr>
        </p:cxnSp>
      </p:grpSp>
      <p:pic>
        <p:nvPicPr>
          <p:cNvPr id="22" name="Picture 21" descr="Ch19_4.pd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88540" y="1018733"/>
            <a:ext cx="3099687" cy="4188267"/>
          </a:xfrm>
          <a:prstGeom prst="rect">
            <a:avLst/>
          </a:prstGeom>
        </p:spPr>
      </p:pic>
      <p:pic>
        <p:nvPicPr>
          <p:cNvPr id="24" name="Picture 23" descr="Ch19_5.pdf"/>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277290" y="1006230"/>
            <a:ext cx="2681097" cy="3850231"/>
          </a:xfrm>
          <a:prstGeom prst="rect">
            <a:avLst/>
          </a:prstGeom>
        </p:spPr>
      </p:pic>
      <p:pic>
        <p:nvPicPr>
          <p:cNvPr id="25" name="Picture 24" descr="Ch19_6.pdf"/>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985836" y="976924"/>
            <a:ext cx="3158164" cy="4545133"/>
          </a:xfrm>
          <a:prstGeom prst="rect">
            <a:avLst/>
          </a:prstGeom>
        </p:spPr>
      </p:pic>
      <p:pic>
        <p:nvPicPr>
          <p:cNvPr id="47" name="Picture 46" descr="latex-image-1.pdf"/>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356229" y="6193043"/>
            <a:ext cx="1689100" cy="280048"/>
          </a:xfrm>
          <a:prstGeom prst="rect">
            <a:avLst/>
          </a:prstGeom>
        </p:spPr>
      </p:pic>
      <p:grpSp>
        <p:nvGrpSpPr>
          <p:cNvPr id="48" name="Group 47"/>
          <p:cNvGrpSpPr/>
          <p:nvPr/>
        </p:nvGrpSpPr>
        <p:grpSpPr>
          <a:xfrm>
            <a:off x="4648193" y="2931202"/>
            <a:ext cx="1300288" cy="646331"/>
            <a:chOff x="5191574" y="6119878"/>
            <a:chExt cx="989835" cy="646331"/>
          </a:xfrm>
        </p:grpSpPr>
        <p:sp>
          <p:nvSpPr>
            <p:cNvPr id="49" name="TextBox 48"/>
            <p:cNvSpPr txBox="1"/>
            <p:nvPr/>
          </p:nvSpPr>
          <p:spPr>
            <a:xfrm>
              <a:off x="5191574" y="6119878"/>
              <a:ext cx="943471" cy="646331"/>
            </a:xfrm>
            <a:prstGeom prst="rect">
              <a:avLst/>
            </a:prstGeom>
            <a:noFill/>
          </p:spPr>
          <p:txBody>
            <a:bodyPr wrap="square" rtlCol="0">
              <a:spAutoFit/>
            </a:bodyPr>
            <a:lstStyle/>
            <a:p>
              <a:r>
                <a:rPr lang="en-US" sz="1800" dirty="0" smtClean="0">
                  <a:latin typeface="CMU Bright Roman"/>
                  <a:cs typeface="CMU Bright Roman"/>
                </a:rPr>
                <a:t>lower bound</a:t>
              </a:r>
              <a:endParaRPr lang="en-US" sz="1800" dirty="0">
                <a:latin typeface="CMU Bright Roman"/>
                <a:cs typeface="CMU Bright Roman"/>
              </a:endParaRPr>
            </a:p>
          </p:txBody>
        </p:sp>
        <p:cxnSp>
          <p:nvCxnSpPr>
            <p:cNvPr id="50" name="Straight Arrow Connector 49"/>
            <p:cNvCxnSpPr/>
            <p:nvPr/>
          </p:nvCxnSpPr>
          <p:spPr>
            <a:xfrm flipV="1">
              <a:off x="5892342" y="6305061"/>
              <a:ext cx="289067" cy="15239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sp>
        <p:nvSpPr>
          <p:cNvPr id="17" name="Title 16"/>
          <p:cNvSpPr>
            <a:spLocks noGrp="1"/>
          </p:cNvSpPr>
          <p:nvPr>
            <p:ph type="title"/>
          </p:nvPr>
        </p:nvSpPr>
        <p:spPr/>
        <p:txBody>
          <a:bodyPr/>
          <a:lstStyle/>
          <a:p>
            <a:r>
              <a:rPr lang="en-US" dirty="0" smtClean="0"/>
              <a:t>Noiseless Reads</a:t>
            </a:r>
            <a:endParaRPr lang="en-US" dirty="0"/>
          </a:p>
        </p:txBody>
      </p:sp>
      <p:sp>
        <p:nvSpPr>
          <p:cNvPr id="2" name="Rectangle 1"/>
          <p:cNvSpPr/>
          <p:nvPr/>
        </p:nvSpPr>
        <p:spPr>
          <a:xfrm>
            <a:off x="354742" y="5674668"/>
            <a:ext cx="1852540" cy="707886"/>
          </a:xfrm>
          <a:prstGeom prst="rect">
            <a:avLst/>
          </a:prstGeom>
        </p:spPr>
        <p:txBody>
          <a:bodyPr wrap="none">
            <a:spAutoFit/>
          </a:bodyPr>
          <a:lstStyle/>
          <a:p>
            <a:pPr algn="ctr"/>
            <a:r>
              <a:rPr lang="en-US" sz="2000" dirty="0"/>
              <a:t>Human </a:t>
            </a:r>
            <a:r>
              <a:rPr lang="en-US" sz="2000" dirty="0" err="1"/>
              <a:t>Chr</a:t>
            </a:r>
            <a:r>
              <a:rPr lang="en-US" sz="2000" dirty="0"/>
              <a:t> </a:t>
            </a:r>
            <a:r>
              <a:rPr lang="en-US" sz="2000" dirty="0" smtClean="0"/>
              <a:t>19</a:t>
            </a:r>
          </a:p>
          <a:p>
            <a:pPr algn="ctr"/>
            <a:r>
              <a:rPr lang="en-US" sz="2000" dirty="0" smtClean="0"/>
              <a:t>Build 37</a:t>
            </a:r>
            <a:endParaRPr lang="en-US" sz="2000" dirty="0"/>
          </a:p>
        </p:txBody>
      </p:sp>
      <p:sp>
        <p:nvSpPr>
          <p:cNvPr id="23" name="TextBox 22"/>
          <p:cNvSpPr txBox="1"/>
          <p:nvPr/>
        </p:nvSpPr>
        <p:spPr>
          <a:xfrm>
            <a:off x="6260178" y="355600"/>
            <a:ext cx="2878462" cy="707886"/>
          </a:xfrm>
          <a:prstGeom prst="rect">
            <a:avLst/>
          </a:prstGeom>
          <a:noFill/>
        </p:spPr>
        <p:txBody>
          <a:bodyPr wrap="none" rtlCol="0">
            <a:spAutoFit/>
          </a:bodyPr>
          <a:lstStyle/>
          <a:p>
            <a:r>
              <a:rPr lang="en-US" sz="2000" dirty="0" smtClean="0"/>
              <a:t>(</a:t>
            </a:r>
            <a:r>
              <a:rPr lang="en-US" sz="2000" dirty="0" err="1" smtClean="0"/>
              <a:t>Bresler</a:t>
            </a:r>
            <a:r>
              <a:rPr lang="en-US" sz="2000" dirty="0" smtClean="0"/>
              <a:t>, </a:t>
            </a:r>
            <a:r>
              <a:rPr lang="en-US" sz="2000" dirty="0" err="1" smtClean="0"/>
              <a:t>Bresler</a:t>
            </a:r>
            <a:r>
              <a:rPr lang="en-US" sz="2000" dirty="0" smtClean="0"/>
              <a:t>, T. </a:t>
            </a:r>
            <a:endParaRPr lang="en-US" sz="2000" dirty="0"/>
          </a:p>
          <a:p>
            <a:r>
              <a:rPr lang="en-US" sz="2000" dirty="0" smtClean="0"/>
              <a:t>BMC Bioinformatics 13)</a:t>
            </a:r>
            <a:endParaRPr lang="en-US" sz="2000" dirty="0"/>
          </a:p>
        </p:txBody>
      </p:sp>
    </p:spTree>
    <p:extLst>
      <p:ext uri="{BB962C8B-B14F-4D97-AF65-F5344CB8AC3E}">
        <p14:creationId xmlns:p14="http://schemas.microsoft.com/office/powerpoint/2010/main" val="3248438893"/>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297702" y="1132116"/>
            <a:ext cx="2646878" cy="738664"/>
          </a:xfrm>
          <a:prstGeom prst="rect">
            <a:avLst/>
          </a:prstGeom>
          <a:noFill/>
        </p:spPr>
        <p:txBody>
          <a:bodyPr wrap="none" rtlCol="0">
            <a:spAutoFit/>
          </a:bodyPr>
          <a:lstStyle/>
          <a:p>
            <a:r>
              <a:rPr lang="en-US" sz="1800" dirty="0" err="1">
                <a:latin typeface="CMU Bright Roman"/>
                <a:cs typeface="CMU Bright Roman"/>
              </a:rPr>
              <a:t>Rhodobacter</a:t>
            </a:r>
            <a:r>
              <a:rPr lang="en-US" sz="1800" dirty="0">
                <a:latin typeface="CMU Bright Roman"/>
                <a:cs typeface="CMU Bright Roman"/>
              </a:rPr>
              <a:t> </a:t>
            </a:r>
            <a:r>
              <a:rPr lang="en-US" sz="1800" dirty="0" err="1">
                <a:latin typeface="CMU Bright Roman"/>
                <a:cs typeface="CMU Bright Roman"/>
              </a:rPr>
              <a:t>sphaeroides</a:t>
            </a:r>
            <a:endParaRPr lang="en-US" sz="1800" dirty="0">
              <a:latin typeface="CMU Bright Roman"/>
              <a:cs typeface="CMU Bright Roman"/>
            </a:endParaRPr>
          </a:p>
          <a:p>
            <a:endParaRPr lang="en-US" dirty="0">
              <a:latin typeface="CMU Bright Roman"/>
              <a:cs typeface="CMU Bright Roman"/>
            </a:endParaRPr>
          </a:p>
        </p:txBody>
      </p:sp>
      <p:pic>
        <p:nvPicPr>
          <p:cNvPr id="31" name="Picture 30" descr="aCh14.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38334" y="1446887"/>
            <a:ext cx="3009769" cy="2447779"/>
          </a:xfrm>
          <a:prstGeom prst="rect">
            <a:avLst/>
          </a:prstGeom>
        </p:spPr>
      </p:pic>
      <p:pic>
        <p:nvPicPr>
          <p:cNvPr id="30" name="Picture 29" descr="aSaureus.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73400" y="1419579"/>
            <a:ext cx="3086922" cy="2531534"/>
          </a:xfrm>
          <a:prstGeom prst="rect">
            <a:avLst/>
          </a:prstGeom>
        </p:spPr>
      </p:pic>
      <p:pic>
        <p:nvPicPr>
          <p:cNvPr id="29" name="Picture 28" descr="aRsphaeroides.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111" y="1406713"/>
            <a:ext cx="3048938" cy="2516176"/>
          </a:xfrm>
          <a:prstGeom prst="rect">
            <a:avLst/>
          </a:prstGeom>
        </p:spPr>
      </p:pic>
      <p:sp>
        <p:nvSpPr>
          <p:cNvPr id="63490" name="Rectangle 2"/>
          <p:cNvSpPr>
            <a:spLocks noGrp="1" noChangeArrowheads="1"/>
          </p:cNvSpPr>
          <p:nvPr>
            <p:ph type="title"/>
          </p:nvPr>
        </p:nvSpPr>
        <p:spPr>
          <a:xfrm>
            <a:off x="0" y="0"/>
            <a:ext cx="8825062" cy="762000"/>
          </a:xfrm>
        </p:spPr>
        <p:txBody>
          <a:bodyPr/>
          <a:lstStyle/>
          <a:p>
            <a:pPr algn="l"/>
            <a:r>
              <a:rPr lang="en-US" dirty="0" smtClean="0"/>
              <a:t>GAGE Benchmark Datasets</a:t>
            </a:r>
          </a:p>
        </p:txBody>
      </p:sp>
      <p:sp>
        <p:nvSpPr>
          <p:cNvPr id="2" name="TextBox 1"/>
          <p:cNvSpPr txBox="1"/>
          <p:nvPr/>
        </p:nvSpPr>
        <p:spPr>
          <a:xfrm>
            <a:off x="3381412" y="1137068"/>
            <a:ext cx="2416046" cy="646331"/>
          </a:xfrm>
          <a:prstGeom prst="rect">
            <a:avLst/>
          </a:prstGeom>
          <a:noFill/>
        </p:spPr>
        <p:txBody>
          <a:bodyPr wrap="none" rtlCol="0">
            <a:spAutoFit/>
          </a:bodyPr>
          <a:lstStyle/>
          <a:p>
            <a:r>
              <a:rPr lang="en-US" sz="1800" dirty="0">
                <a:latin typeface="CMU Bright Roman"/>
                <a:cs typeface="CMU Bright Roman"/>
              </a:rPr>
              <a:t>Staphylococcus</a:t>
            </a:r>
            <a:r>
              <a:rPr lang="en-US" sz="1800" b="1" i="1" dirty="0">
                <a:latin typeface="CMU Bright Roman"/>
                <a:cs typeface="CMU Bright Roman"/>
              </a:rPr>
              <a:t> </a:t>
            </a:r>
            <a:r>
              <a:rPr lang="en-US" sz="1800" dirty="0" err="1">
                <a:latin typeface="CMU Bright Roman"/>
                <a:cs typeface="CMU Bright Roman"/>
              </a:rPr>
              <a:t>aureus</a:t>
            </a:r>
            <a:endParaRPr lang="en-US" sz="1800" dirty="0">
              <a:latin typeface="CMU Bright Roman"/>
              <a:cs typeface="CMU Bright Roman"/>
            </a:endParaRPr>
          </a:p>
          <a:p>
            <a:endParaRPr lang="en-US" sz="1800" dirty="0">
              <a:latin typeface="CMU Bright Roman"/>
              <a:cs typeface="CMU Bright Roman"/>
            </a:endParaRPr>
          </a:p>
        </p:txBody>
      </p:sp>
      <p:pic>
        <p:nvPicPr>
          <p:cNvPr id="6" name="Picture 5" descr="latex-image-1.pdf"/>
          <p:cNvPicPr>
            <a:picLocks noChangeAspect="1"/>
          </p:cNvPicPr>
          <p:nvPr/>
        </p:nvPicPr>
        <p:blipFill rotWithShape="1">
          <a:blip r:embed="rId6">
            <a:extLst>
              <a:ext uri="{28A0092B-C50C-407E-A947-70E740481C1C}">
                <a14:useLocalDpi xmlns:a14="http://schemas.microsoft.com/office/drawing/2010/main" val="0"/>
              </a:ext>
            </a:extLst>
          </a:blip>
          <a:srcRect l="25175" t="18936" r="4734" b="2"/>
          <a:stretch/>
        </p:blipFill>
        <p:spPr>
          <a:xfrm>
            <a:off x="224693" y="1748498"/>
            <a:ext cx="1055076" cy="196550"/>
          </a:xfrm>
          <a:prstGeom prst="rect">
            <a:avLst/>
          </a:prstGeom>
        </p:spPr>
      </p:pic>
      <p:cxnSp>
        <p:nvCxnSpPr>
          <p:cNvPr id="17" name="Straight Connector 16"/>
          <p:cNvCxnSpPr/>
          <p:nvPr/>
        </p:nvCxnSpPr>
        <p:spPr bwMode="auto">
          <a:xfrm>
            <a:off x="6127449" y="1161143"/>
            <a:ext cx="24190" cy="569685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4" name="Straight Connector 13"/>
          <p:cNvCxnSpPr/>
          <p:nvPr/>
        </p:nvCxnSpPr>
        <p:spPr bwMode="auto">
          <a:xfrm>
            <a:off x="3048002" y="1161143"/>
            <a:ext cx="24190" cy="5696857"/>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 name="TextBox 2"/>
          <p:cNvSpPr txBox="1"/>
          <p:nvPr/>
        </p:nvSpPr>
        <p:spPr>
          <a:xfrm>
            <a:off x="1495777" y="1495779"/>
            <a:ext cx="1490913" cy="338554"/>
          </a:xfrm>
          <a:prstGeom prst="rect">
            <a:avLst/>
          </a:prstGeom>
          <a:noFill/>
        </p:spPr>
        <p:txBody>
          <a:bodyPr wrap="none" rtlCol="0">
            <a:spAutoFit/>
          </a:bodyPr>
          <a:lstStyle/>
          <a:p>
            <a:r>
              <a:rPr lang="en-US" sz="1600" dirty="0" smtClean="0">
                <a:latin typeface="CMU Bright Roman"/>
                <a:cs typeface="CMU Bright Roman"/>
              </a:rPr>
              <a:t>G = 4,603,060</a:t>
            </a:r>
            <a:endParaRPr lang="en-US" sz="1600" dirty="0">
              <a:latin typeface="CMU Bright Roman"/>
              <a:cs typeface="CMU Bright Roman"/>
            </a:endParaRPr>
          </a:p>
        </p:txBody>
      </p:sp>
      <p:sp>
        <p:nvSpPr>
          <p:cNvPr id="19" name="TextBox 18"/>
          <p:cNvSpPr txBox="1"/>
          <p:nvPr/>
        </p:nvSpPr>
        <p:spPr>
          <a:xfrm>
            <a:off x="4498622" y="1458221"/>
            <a:ext cx="1490913" cy="338554"/>
          </a:xfrm>
          <a:prstGeom prst="rect">
            <a:avLst/>
          </a:prstGeom>
          <a:noFill/>
        </p:spPr>
        <p:txBody>
          <a:bodyPr wrap="none" rtlCol="0">
            <a:spAutoFit/>
          </a:bodyPr>
          <a:lstStyle/>
          <a:p>
            <a:r>
              <a:rPr lang="en-US" sz="1600" dirty="0" smtClean="0">
                <a:latin typeface="CMU Bright Roman"/>
                <a:cs typeface="CMU Bright Roman"/>
              </a:rPr>
              <a:t>G </a:t>
            </a:r>
            <a:r>
              <a:rPr lang="en-US" sz="1600" dirty="0">
                <a:latin typeface="CMU Bright Roman"/>
                <a:cs typeface="CMU Bright Roman"/>
              </a:rPr>
              <a:t>= </a:t>
            </a:r>
            <a:r>
              <a:rPr lang="en-US" sz="1600" dirty="0" smtClean="0">
                <a:latin typeface="CMU Bright Roman"/>
                <a:cs typeface="CMU Bright Roman"/>
              </a:rPr>
              <a:t>2,903,081</a:t>
            </a:r>
            <a:endParaRPr lang="en-US" sz="1600" dirty="0">
              <a:latin typeface="CMU Bright Roman"/>
              <a:cs typeface="CMU Bright Roman"/>
            </a:endParaRPr>
          </a:p>
        </p:txBody>
      </p:sp>
      <p:sp>
        <p:nvSpPr>
          <p:cNvPr id="21" name="TextBox 20"/>
          <p:cNvSpPr txBox="1"/>
          <p:nvPr/>
        </p:nvSpPr>
        <p:spPr>
          <a:xfrm>
            <a:off x="7482651" y="1451419"/>
            <a:ext cx="1661349" cy="338554"/>
          </a:xfrm>
          <a:prstGeom prst="rect">
            <a:avLst/>
          </a:prstGeom>
          <a:noFill/>
        </p:spPr>
        <p:txBody>
          <a:bodyPr wrap="square" rtlCol="0">
            <a:spAutoFit/>
          </a:bodyPr>
          <a:lstStyle/>
          <a:p>
            <a:r>
              <a:rPr lang="en-US" sz="1600" dirty="0" smtClean="0">
                <a:latin typeface="CMU Bright Roman"/>
                <a:cs typeface="CMU Bright Roman"/>
              </a:rPr>
              <a:t>G = 88,289,540 </a:t>
            </a:r>
            <a:endParaRPr lang="en-US" sz="1600" dirty="0">
              <a:latin typeface="CMU Bright Roman"/>
              <a:cs typeface="CMU Bright Roman"/>
            </a:endParaRPr>
          </a:p>
        </p:txBody>
      </p:sp>
      <p:sp>
        <p:nvSpPr>
          <p:cNvPr id="24" name="TextBox 23"/>
          <p:cNvSpPr txBox="1"/>
          <p:nvPr/>
        </p:nvSpPr>
        <p:spPr>
          <a:xfrm>
            <a:off x="6460297" y="1133999"/>
            <a:ext cx="2505814" cy="369332"/>
          </a:xfrm>
          <a:prstGeom prst="rect">
            <a:avLst/>
          </a:prstGeom>
          <a:noFill/>
        </p:spPr>
        <p:txBody>
          <a:bodyPr wrap="none" rtlCol="0">
            <a:spAutoFit/>
          </a:bodyPr>
          <a:lstStyle/>
          <a:p>
            <a:r>
              <a:rPr lang="en-US" sz="1800" dirty="0" smtClean="0">
                <a:latin typeface="CMU Bright Roman"/>
                <a:cs typeface="CMU Bright Roman"/>
              </a:rPr>
              <a:t>Human Chromosome14</a:t>
            </a:r>
            <a:endParaRPr lang="en-US" sz="1800" dirty="0">
              <a:latin typeface="CMU Bright Roman"/>
              <a:cs typeface="CMU Bright Roman"/>
            </a:endParaRPr>
          </a:p>
        </p:txBody>
      </p:sp>
      <p:sp>
        <p:nvSpPr>
          <p:cNvPr id="4" name="TextBox 3"/>
          <p:cNvSpPr txBox="1"/>
          <p:nvPr/>
        </p:nvSpPr>
        <p:spPr>
          <a:xfrm>
            <a:off x="6226510" y="622300"/>
            <a:ext cx="2917490" cy="369332"/>
          </a:xfrm>
          <a:prstGeom prst="rect">
            <a:avLst/>
          </a:prstGeom>
          <a:noFill/>
        </p:spPr>
        <p:txBody>
          <a:bodyPr wrap="none" rtlCol="0">
            <a:spAutoFit/>
          </a:bodyPr>
          <a:lstStyle/>
          <a:p>
            <a:r>
              <a:rPr lang="en-US" sz="1800" dirty="0">
                <a:latin typeface="CMU Bright Roman"/>
                <a:cs typeface="CMU Bright Roman"/>
              </a:rPr>
              <a:t>http://</a:t>
            </a:r>
            <a:r>
              <a:rPr lang="en-US" sz="1800" dirty="0" err="1">
                <a:latin typeface="CMU Bright Roman"/>
                <a:cs typeface="CMU Bright Roman"/>
              </a:rPr>
              <a:t>gage.cbcb.umd.edu</a:t>
            </a:r>
            <a:r>
              <a:rPr lang="en-US" sz="1800" dirty="0" smtClean="0">
                <a:latin typeface="CMU Bright Roman"/>
                <a:cs typeface="CMU Bright Roman"/>
              </a:rPr>
              <a:t>/</a:t>
            </a:r>
            <a:endParaRPr lang="en-US" sz="1800" dirty="0">
              <a:latin typeface="CMU Bright Roman"/>
              <a:cs typeface="CMU Bright Roman"/>
            </a:endParaRPr>
          </a:p>
        </p:txBody>
      </p:sp>
      <p:pic>
        <p:nvPicPr>
          <p:cNvPr id="5" name="Picture 4" descr="RSphaeroides.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4302425"/>
            <a:ext cx="3089352" cy="2459419"/>
          </a:xfrm>
          <a:prstGeom prst="rect">
            <a:avLst/>
          </a:prstGeom>
        </p:spPr>
      </p:pic>
      <p:pic>
        <p:nvPicPr>
          <p:cNvPr id="12" name="Picture 11" descr="Saureus.pd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76994" y="4302182"/>
            <a:ext cx="3096946" cy="2477556"/>
          </a:xfrm>
          <a:prstGeom prst="rect">
            <a:avLst/>
          </a:prstGeom>
        </p:spPr>
      </p:pic>
      <p:pic>
        <p:nvPicPr>
          <p:cNvPr id="18" name="Picture 17" descr="Ch14.pdf"/>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43352" y="4159074"/>
            <a:ext cx="2974430" cy="2620664"/>
          </a:xfrm>
          <a:prstGeom prst="rect">
            <a:avLst/>
          </a:prstGeom>
        </p:spPr>
      </p:pic>
      <p:pic>
        <p:nvPicPr>
          <p:cNvPr id="7" name="Picture 6" descr="latex-image-1.pdf"/>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9754" y="4229100"/>
            <a:ext cx="398801" cy="489438"/>
          </a:xfrm>
          <a:prstGeom prst="rect">
            <a:avLst/>
          </a:prstGeom>
        </p:spPr>
      </p:pic>
      <p:grpSp>
        <p:nvGrpSpPr>
          <p:cNvPr id="26" name="Group 25"/>
          <p:cNvGrpSpPr/>
          <p:nvPr/>
        </p:nvGrpSpPr>
        <p:grpSpPr>
          <a:xfrm>
            <a:off x="1133232" y="5548923"/>
            <a:ext cx="2119921" cy="372201"/>
            <a:chOff x="6081753" y="5363307"/>
            <a:chExt cx="1613773" cy="372201"/>
          </a:xfrm>
        </p:grpSpPr>
        <p:sp>
          <p:nvSpPr>
            <p:cNvPr id="27" name="TextBox 26"/>
            <p:cNvSpPr txBox="1"/>
            <p:nvPr/>
          </p:nvSpPr>
          <p:spPr>
            <a:xfrm>
              <a:off x="6152655" y="5396954"/>
              <a:ext cx="1542871" cy="338554"/>
            </a:xfrm>
            <a:prstGeom prst="rect">
              <a:avLst/>
            </a:prstGeom>
            <a:noFill/>
          </p:spPr>
          <p:txBody>
            <a:bodyPr wrap="square" rtlCol="0">
              <a:spAutoFit/>
            </a:bodyPr>
            <a:lstStyle/>
            <a:p>
              <a:r>
                <a:rPr lang="en-US" sz="1600" cap="small" dirty="0" err="1" smtClean="0">
                  <a:solidFill>
                    <a:srgbClr val="21E539"/>
                  </a:solidFill>
                </a:rPr>
                <a:t>multiBridging</a:t>
              </a:r>
              <a:endParaRPr lang="en-US" sz="1600" cap="small" dirty="0">
                <a:solidFill>
                  <a:srgbClr val="21E539"/>
                </a:solidFill>
              </a:endParaRPr>
            </a:p>
          </p:txBody>
        </p:sp>
        <p:cxnSp>
          <p:nvCxnSpPr>
            <p:cNvPr id="28" name="Straight Arrow Connector 27"/>
            <p:cNvCxnSpPr/>
            <p:nvPr/>
          </p:nvCxnSpPr>
          <p:spPr>
            <a:xfrm flipH="1" flipV="1">
              <a:off x="6081753" y="5363307"/>
              <a:ext cx="331162" cy="185610"/>
            </a:xfrm>
            <a:prstGeom prst="straightConnector1">
              <a:avLst/>
            </a:prstGeom>
            <a:ln>
              <a:solidFill>
                <a:srgbClr val="21E539"/>
              </a:solidFill>
              <a:tailEnd type="arrow"/>
            </a:ln>
          </p:spPr>
          <p:style>
            <a:lnRef idx="2">
              <a:schemeClr val="accent1"/>
            </a:lnRef>
            <a:fillRef idx="0">
              <a:schemeClr val="accent1"/>
            </a:fillRef>
            <a:effectRef idx="1">
              <a:schemeClr val="accent1"/>
            </a:effectRef>
            <a:fontRef idx="minor">
              <a:schemeClr val="tx1"/>
            </a:fontRef>
          </p:style>
        </p:cxnSp>
      </p:grpSp>
      <p:grpSp>
        <p:nvGrpSpPr>
          <p:cNvPr id="32" name="Group 31"/>
          <p:cNvGrpSpPr/>
          <p:nvPr/>
        </p:nvGrpSpPr>
        <p:grpSpPr>
          <a:xfrm>
            <a:off x="-127001" y="5598202"/>
            <a:ext cx="1239383" cy="646331"/>
            <a:chOff x="5259250" y="6119878"/>
            <a:chExt cx="943471" cy="646331"/>
          </a:xfrm>
        </p:grpSpPr>
        <p:sp>
          <p:nvSpPr>
            <p:cNvPr id="33" name="TextBox 32"/>
            <p:cNvSpPr txBox="1"/>
            <p:nvPr/>
          </p:nvSpPr>
          <p:spPr>
            <a:xfrm>
              <a:off x="5259250" y="6119878"/>
              <a:ext cx="943471" cy="646331"/>
            </a:xfrm>
            <a:prstGeom prst="rect">
              <a:avLst/>
            </a:prstGeom>
            <a:noFill/>
          </p:spPr>
          <p:txBody>
            <a:bodyPr wrap="square" rtlCol="0">
              <a:spAutoFit/>
            </a:bodyPr>
            <a:lstStyle/>
            <a:p>
              <a:r>
                <a:rPr lang="en-US" sz="1800" dirty="0" smtClean="0">
                  <a:latin typeface="CMU Bright Roman"/>
                  <a:cs typeface="CMU Bright Roman"/>
                </a:rPr>
                <a:t>lower bound</a:t>
              </a:r>
              <a:endParaRPr lang="en-US" sz="1800" dirty="0">
                <a:latin typeface="CMU Bright Roman"/>
                <a:cs typeface="CMU Bright Roman"/>
              </a:endParaRPr>
            </a:p>
          </p:txBody>
        </p:sp>
        <p:cxnSp>
          <p:nvCxnSpPr>
            <p:cNvPr id="34" name="Straight Arrow Connector 33"/>
            <p:cNvCxnSpPr/>
            <p:nvPr/>
          </p:nvCxnSpPr>
          <p:spPr>
            <a:xfrm flipV="1">
              <a:off x="5892342" y="6305061"/>
              <a:ext cx="289067" cy="15239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35" name="Group 34"/>
          <p:cNvGrpSpPr/>
          <p:nvPr/>
        </p:nvGrpSpPr>
        <p:grpSpPr>
          <a:xfrm>
            <a:off x="4504925" y="5437553"/>
            <a:ext cx="2026781" cy="440588"/>
            <a:chOff x="5870058" y="5363307"/>
            <a:chExt cx="1542871" cy="440588"/>
          </a:xfrm>
        </p:grpSpPr>
        <p:sp>
          <p:nvSpPr>
            <p:cNvPr id="36" name="TextBox 35"/>
            <p:cNvSpPr txBox="1"/>
            <p:nvPr/>
          </p:nvSpPr>
          <p:spPr>
            <a:xfrm>
              <a:off x="5870058" y="5465341"/>
              <a:ext cx="1542871" cy="338554"/>
            </a:xfrm>
            <a:prstGeom prst="rect">
              <a:avLst/>
            </a:prstGeom>
            <a:noFill/>
          </p:spPr>
          <p:txBody>
            <a:bodyPr wrap="square" rtlCol="0">
              <a:spAutoFit/>
            </a:bodyPr>
            <a:lstStyle/>
            <a:p>
              <a:r>
                <a:rPr lang="en-US" sz="1600" cap="small" dirty="0" err="1" smtClean="0">
                  <a:solidFill>
                    <a:srgbClr val="21E539"/>
                  </a:solidFill>
                  <a:latin typeface="Arial"/>
                  <a:cs typeface="Arial"/>
                </a:rPr>
                <a:t>multiBridging</a:t>
              </a:r>
              <a:endParaRPr lang="en-US" sz="1600" cap="small" dirty="0">
                <a:solidFill>
                  <a:srgbClr val="21E539"/>
                </a:solidFill>
                <a:latin typeface="Arial"/>
                <a:cs typeface="Arial"/>
              </a:endParaRPr>
            </a:p>
          </p:txBody>
        </p:sp>
        <p:cxnSp>
          <p:nvCxnSpPr>
            <p:cNvPr id="37" name="Straight Arrow Connector 36"/>
            <p:cNvCxnSpPr/>
            <p:nvPr/>
          </p:nvCxnSpPr>
          <p:spPr>
            <a:xfrm flipH="1" flipV="1">
              <a:off x="6081753" y="5363307"/>
              <a:ext cx="331162" cy="185610"/>
            </a:xfrm>
            <a:prstGeom prst="straightConnector1">
              <a:avLst/>
            </a:prstGeom>
            <a:ln>
              <a:solidFill>
                <a:srgbClr val="21E539"/>
              </a:solidFill>
              <a:tailEnd type="arrow"/>
            </a:ln>
          </p:spPr>
          <p:style>
            <a:lnRef idx="2">
              <a:schemeClr val="accent1"/>
            </a:lnRef>
            <a:fillRef idx="0">
              <a:schemeClr val="accent1"/>
            </a:fillRef>
            <a:effectRef idx="1">
              <a:schemeClr val="accent1"/>
            </a:effectRef>
            <a:fontRef idx="minor">
              <a:schemeClr val="tx1"/>
            </a:fontRef>
          </p:style>
        </p:cxnSp>
      </p:grpSp>
      <p:grpSp>
        <p:nvGrpSpPr>
          <p:cNvPr id="38" name="Group 37"/>
          <p:cNvGrpSpPr/>
          <p:nvPr/>
        </p:nvGrpSpPr>
        <p:grpSpPr>
          <a:xfrm>
            <a:off x="3493473" y="5496601"/>
            <a:ext cx="1240695" cy="646331"/>
            <a:chOff x="5236939" y="6129647"/>
            <a:chExt cx="944470" cy="646331"/>
          </a:xfrm>
        </p:grpSpPr>
        <p:sp>
          <p:nvSpPr>
            <p:cNvPr id="39" name="TextBox 38"/>
            <p:cNvSpPr txBox="1"/>
            <p:nvPr/>
          </p:nvSpPr>
          <p:spPr>
            <a:xfrm>
              <a:off x="5236939" y="6129647"/>
              <a:ext cx="943471" cy="646331"/>
            </a:xfrm>
            <a:prstGeom prst="rect">
              <a:avLst/>
            </a:prstGeom>
            <a:noFill/>
          </p:spPr>
          <p:txBody>
            <a:bodyPr wrap="square" rtlCol="0">
              <a:spAutoFit/>
            </a:bodyPr>
            <a:lstStyle/>
            <a:p>
              <a:r>
                <a:rPr lang="en-US" sz="1800" dirty="0" smtClean="0">
                  <a:latin typeface="CMU Bright Roman"/>
                  <a:cs typeface="CMU Bright Roman"/>
                </a:rPr>
                <a:t>lower bound</a:t>
              </a:r>
              <a:endParaRPr lang="en-US" sz="1800" dirty="0">
                <a:latin typeface="CMU Bright Roman"/>
                <a:cs typeface="CMU Bright Roman"/>
              </a:endParaRPr>
            </a:p>
          </p:txBody>
        </p:sp>
        <p:cxnSp>
          <p:nvCxnSpPr>
            <p:cNvPr id="40" name="Straight Arrow Connector 39"/>
            <p:cNvCxnSpPr/>
            <p:nvPr/>
          </p:nvCxnSpPr>
          <p:spPr>
            <a:xfrm flipV="1">
              <a:off x="5892342" y="6305061"/>
              <a:ext cx="289067" cy="15239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41" name="Group 40"/>
          <p:cNvGrpSpPr/>
          <p:nvPr/>
        </p:nvGrpSpPr>
        <p:grpSpPr>
          <a:xfrm>
            <a:off x="7412248" y="5492251"/>
            <a:ext cx="2026781" cy="440588"/>
            <a:chOff x="5840312" y="5363307"/>
            <a:chExt cx="1542871" cy="440588"/>
          </a:xfrm>
        </p:grpSpPr>
        <p:sp>
          <p:nvSpPr>
            <p:cNvPr id="42" name="TextBox 41"/>
            <p:cNvSpPr txBox="1"/>
            <p:nvPr/>
          </p:nvSpPr>
          <p:spPr>
            <a:xfrm>
              <a:off x="5840312" y="5465341"/>
              <a:ext cx="1542871" cy="338554"/>
            </a:xfrm>
            <a:prstGeom prst="rect">
              <a:avLst/>
            </a:prstGeom>
            <a:noFill/>
          </p:spPr>
          <p:txBody>
            <a:bodyPr wrap="square" rtlCol="0">
              <a:spAutoFit/>
            </a:bodyPr>
            <a:lstStyle/>
            <a:p>
              <a:r>
                <a:rPr lang="en-US" sz="1600" cap="small" dirty="0" err="1" smtClean="0">
                  <a:solidFill>
                    <a:srgbClr val="21E539"/>
                  </a:solidFill>
                </a:rPr>
                <a:t>multiBridging</a:t>
              </a:r>
              <a:endParaRPr lang="en-US" sz="1600" cap="small" dirty="0">
                <a:solidFill>
                  <a:srgbClr val="21E539"/>
                </a:solidFill>
              </a:endParaRPr>
            </a:p>
          </p:txBody>
        </p:sp>
        <p:cxnSp>
          <p:nvCxnSpPr>
            <p:cNvPr id="43" name="Straight Arrow Connector 42"/>
            <p:cNvCxnSpPr/>
            <p:nvPr/>
          </p:nvCxnSpPr>
          <p:spPr>
            <a:xfrm flipH="1" flipV="1">
              <a:off x="6081753" y="5363307"/>
              <a:ext cx="331162" cy="185610"/>
            </a:xfrm>
            <a:prstGeom prst="straightConnector1">
              <a:avLst/>
            </a:prstGeom>
            <a:ln>
              <a:solidFill>
                <a:srgbClr val="21E539"/>
              </a:solidFill>
              <a:tailEnd type="arrow"/>
            </a:ln>
          </p:spPr>
          <p:style>
            <a:lnRef idx="2">
              <a:schemeClr val="accent1"/>
            </a:lnRef>
            <a:fillRef idx="0">
              <a:schemeClr val="accent1"/>
            </a:fillRef>
            <a:effectRef idx="1">
              <a:schemeClr val="accent1"/>
            </a:effectRef>
            <a:fontRef idx="minor">
              <a:schemeClr val="tx1"/>
            </a:fontRef>
          </p:style>
        </p:cxnSp>
      </p:grpSp>
      <p:grpSp>
        <p:nvGrpSpPr>
          <p:cNvPr id="44" name="Group 43"/>
          <p:cNvGrpSpPr/>
          <p:nvPr/>
        </p:nvGrpSpPr>
        <p:grpSpPr>
          <a:xfrm>
            <a:off x="6420338" y="5551299"/>
            <a:ext cx="1260235" cy="646331"/>
            <a:chOff x="5222065" y="6129647"/>
            <a:chExt cx="959344" cy="646331"/>
          </a:xfrm>
        </p:grpSpPr>
        <p:sp>
          <p:nvSpPr>
            <p:cNvPr id="45" name="TextBox 44"/>
            <p:cNvSpPr txBox="1"/>
            <p:nvPr/>
          </p:nvSpPr>
          <p:spPr>
            <a:xfrm>
              <a:off x="5222065" y="6129647"/>
              <a:ext cx="943471" cy="646331"/>
            </a:xfrm>
            <a:prstGeom prst="rect">
              <a:avLst/>
            </a:prstGeom>
            <a:noFill/>
          </p:spPr>
          <p:txBody>
            <a:bodyPr wrap="square" rtlCol="0">
              <a:spAutoFit/>
            </a:bodyPr>
            <a:lstStyle/>
            <a:p>
              <a:r>
                <a:rPr lang="en-US" sz="1800" dirty="0" smtClean="0">
                  <a:latin typeface="CMU Bright Roman"/>
                  <a:cs typeface="CMU Bright Roman"/>
                </a:rPr>
                <a:t>lower bound</a:t>
              </a:r>
              <a:endParaRPr lang="en-US" sz="1800" dirty="0">
                <a:latin typeface="CMU Bright Roman"/>
                <a:cs typeface="CMU Bright Roman"/>
              </a:endParaRPr>
            </a:p>
          </p:txBody>
        </p:sp>
        <p:cxnSp>
          <p:nvCxnSpPr>
            <p:cNvPr id="46" name="Straight Arrow Connector 45"/>
            <p:cNvCxnSpPr/>
            <p:nvPr/>
          </p:nvCxnSpPr>
          <p:spPr>
            <a:xfrm flipV="1">
              <a:off x="5892342" y="6305061"/>
              <a:ext cx="289067" cy="15239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sp>
        <p:nvSpPr>
          <p:cNvPr id="10" name="Rectangle 9"/>
          <p:cNvSpPr/>
          <p:nvPr/>
        </p:nvSpPr>
        <p:spPr>
          <a:xfrm>
            <a:off x="1639587" y="4353868"/>
            <a:ext cx="937226" cy="461665"/>
          </a:xfrm>
          <a:prstGeom prst="rect">
            <a:avLst/>
          </a:prstGeom>
        </p:spPr>
        <p:txBody>
          <a:bodyPr wrap="none">
            <a:spAutoFit/>
          </a:bodyPr>
          <a:lstStyle/>
          <a:p>
            <a:r>
              <a:rPr lang="en-US" dirty="0" err="1" smtClean="0">
                <a:solidFill>
                  <a:srgbClr val="FF0000"/>
                </a:solidFill>
              </a:rPr>
              <a:t>L</a:t>
            </a:r>
            <a:r>
              <a:rPr lang="en-US" baseline="-25000" dirty="0" err="1" smtClean="0">
                <a:solidFill>
                  <a:srgbClr val="FF0000"/>
                </a:solidFill>
              </a:rPr>
              <a:t>critical</a:t>
            </a:r>
            <a:endParaRPr lang="en-US" dirty="0"/>
          </a:p>
        </p:txBody>
      </p:sp>
      <p:sp>
        <p:nvSpPr>
          <p:cNvPr id="11" name="Rectangle 10"/>
          <p:cNvSpPr/>
          <p:nvPr/>
        </p:nvSpPr>
        <p:spPr>
          <a:xfrm>
            <a:off x="5017787" y="4391968"/>
            <a:ext cx="937226" cy="461665"/>
          </a:xfrm>
          <a:prstGeom prst="rect">
            <a:avLst/>
          </a:prstGeom>
        </p:spPr>
        <p:txBody>
          <a:bodyPr wrap="none">
            <a:spAutoFit/>
          </a:bodyPr>
          <a:lstStyle/>
          <a:p>
            <a:r>
              <a:rPr lang="en-US" dirty="0" err="1" smtClean="0">
                <a:solidFill>
                  <a:srgbClr val="FF0000"/>
                </a:solidFill>
              </a:rPr>
              <a:t>L</a:t>
            </a:r>
            <a:r>
              <a:rPr lang="en-US" baseline="-25000" dirty="0" err="1" smtClean="0">
                <a:solidFill>
                  <a:srgbClr val="FF0000"/>
                </a:solidFill>
              </a:rPr>
              <a:t>critical</a:t>
            </a:r>
            <a:endParaRPr lang="en-US" dirty="0"/>
          </a:p>
        </p:txBody>
      </p:sp>
      <p:sp>
        <p:nvSpPr>
          <p:cNvPr id="13" name="Rectangle 12"/>
          <p:cNvSpPr/>
          <p:nvPr/>
        </p:nvSpPr>
        <p:spPr>
          <a:xfrm>
            <a:off x="7913387" y="4379268"/>
            <a:ext cx="937226" cy="461665"/>
          </a:xfrm>
          <a:prstGeom prst="rect">
            <a:avLst/>
          </a:prstGeom>
        </p:spPr>
        <p:txBody>
          <a:bodyPr wrap="none">
            <a:spAutoFit/>
          </a:bodyPr>
          <a:lstStyle/>
          <a:p>
            <a:r>
              <a:rPr lang="en-US" dirty="0" err="1">
                <a:solidFill>
                  <a:srgbClr val="FF0000"/>
                </a:solidFill>
              </a:rPr>
              <a:t>L</a:t>
            </a:r>
            <a:r>
              <a:rPr lang="en-US" baseline="-25000" dirty="0" err="1">
                <a:solidFill>
                  <a:srgbClr val="FF0000"/>
                </a:solidFill>
              </a:rPr>
              <a:t>critical</a:t>
            </a:r>
            <a:endParaRPr lang="en-US" dirty="0"/>
          </a:p>
        </p:txBody>
      </p:sp>
      <p:cxnSp>
        <p:nvCxnSpPr>
          <p:cNvPr id="16" name="Straight Arrow Connector 15"/>
          <p:cNvCxnSpPr/>
          <p:nvPr/>
        </p:nvCxnSpPr>
        <p:spPr bwMode="auto">
          <a:xfrm flipH="1">
            <a:off x="1117600" y="4914900"/>
            <a:ext cx="965200" cy="1739900"/>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cxnSp>
        <p:nvCxnSpPr>
          <p:cNvPr id="48" name="Straight Arrow Connector 47"/>
          <p:cNvCxnSpPr/>
          <p:nvPr/>
        </p:nvCxnSpPr>
        <p:spPr bwMode="auto">
          <a:xfrm flipH="1">
            <a:off x="7670800" y="4914900"/>
            <a:ext cx="736600" cy="1790700"/>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cxnSp>
        <p:nvCxnSpPr>
          <p:cNvPr id="49" name="Straight Arrow Connector 48"/>
          <p:cNvCxnSpPr/>
          <p:nvPr/>
        </p:nvCxnSpPr>
        <p:spPr bwMode="auto">
          <a:xfrm flipH="1">
            <a:off x="4724400" y="4902200"/>
            <a:ext cx="736600" cy="1752600"/>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1011891434"/>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dirty="0"/>
              <a:t>Unresolvable repeat </a:t>
            </a:r>
            <a:r>
              <a:rPr lang="en-US" dirty="0" smtClean="0"/>
              <a:t>patterns:</a:t>
            </a:r>
            <a:br>
              <a:rPr lang="en-US" dirty="0" smtClean="0"/>
            </a:br>
            <a:r>
              <a:rPr lang="en-US" dirty="0" smtClean="0"/>
              <a:t>interleaved repeats</a:t>
            </a:r>
          </a:p>
        </p:txBody>
      </p:sp>
      <p:sp>
        <p:nvSpPr>
          <p:cNvPr id="4" name="Line 3"/>
          <p:cNvSpPr>
            <a:spLocks noChangeShapeType="1"/>
          </p:cNvSpPr>
          <p:nvPr/>
        </p:nvSpPr>
        <p:spPr bwMode="auto">
          <a:xfrm flipV="1">
            <a:off x="650875" y="1993900"/>
            <a:ext cx="8050213" cy="0"/>
          </a:xfrm>
          <a:prstGeom prst="line">
            <a:avLst/>
          </a:prstGeom>
          <a:noFill/>
          <a:ln w="76200" cmpd="sng">
            <a:solidFill>
              <a:srgbClr val="0000FF"/>
            </a:solidFill>
            <a:round/>
            <a:headEnd/>
            <a:tailEnd/>
          </a:ln>
          <a:effectLst/>
        </p:spPr>
        <p:txBody>
          <a:bodyPr/>
          <a:lstStyle/>
          <a:p>
            <a:pPr algn="ctr" defTabSz="457200" fontAlgn="auto">
              <a:spcBef>
                <a:spcPts val="0"/>
              </a:spcBef>
              <a:spcAft>
                <a:spcPts val="0"/>
              </a:spcAft>
              <a:defRPr/>
            </a:pPr>
            <a:endParaRPr lang="en-US" sz="1800">
              <a:ln w="127000" cmpd="sng">
                <a:solidFill>
                  <a:prstClr val="black"/>
                </a:solidFill>
              </a:ln>
              <a:solidFill>
                <a:prstClr val="black"/>
              </a:solidFill>
              <a:latin typeface="Arial" pitchFamily="34" charset="0"/>
              <a:cs typeface="+mn-cs"/>
            </a:endParaRPr>
          </a:p>
        </p:txBody>
      </p:sp>
      <p:grpSp>
        <p:nvGrpSpPr>
          <p:cNvPr id="5" name="Group 120"/>
          <p:cNvGrpSpPr>
            <a:grpSpLocks/>
          </p:cNvGrpSpPr>
          <p:nvPr/>
        </p:nvGrpSpPr>
        <p:grpSpPr bwMode="auto">
          <a:xfrm>
            <a:off x="7134225" y="2185988"/>
            <a:ext cx="1462088" cy="395287"/>
            <a:chOff x="7134355" y="2095658"/>
            <a:chExt cx="1461345" cy="395889"/>
          </a:xfrm>
        </p:grpSpPr>
        <p:sp>
          <p:nvSpPr>
            <p:cNvPr id="15472" name="Line 60"/>
            <p:cNvSpPr>
              <a:spLocks noChangeShapeType="1"/>
            </p:cNvSpPr>
            <p:nvPr/>
          </p:nvSpPr>
          <p:spPr bwMode="auto">
            <a:xfrm flipV="1">
              <a:off x="7374775" y="2491547"/>
              <a:ext cx="548330" cy="0"/>
            </a:xfrm>
            <a:prstGeom prst="line">
              <a:avLst/>
            </a:prstGeom>
            <a:noFill/>
            <a:ln w="57150">
              <a:solidFill>
                <a:srgbClr val="0000FF"/>
              </a:solidFill>
              <a:round/>
              <a:headEnd/>
              <a:tailEnd/>
            </a:ln>
          </p:spPr>
          <p:txBody>
            <a:bodyPr/>
            <a:lstStyle/>
            <a:p>
              <a:pPr defTabSz="457200"/>
              <a:endParaRPr lang="en-US" sz="1800">
                <a:solidFill>
                  <a:prstClr val="black"/>
                </a:solidFill>
                <a:cs typeface="+mn-cs"/>
              </a:endParaRPr>
            </a:p>
          </p:txBody>
        </p:sp>
        <p:sp>
          <p:nvSpPr>
            <p:cNvPr id="15473" name="Line 60"/>
            <p:cNvSpPr>
              <a:spLocks noChangeShapeType="1"/>
            </p:cNvSpPr>
            <p:nvPr/>
          </p:nvSpPr>
          <p:spPr bwMode="auto">
            <a:xfrm flipV="1">
              <a:off x="7678464" y="2179740"/>
              <a:ext cx="548330" cy="0"/>
            </a:xfrm>
            <a:prstGeom prst="line">
              <a:avLst/>
            </a:prstGeom>
            <a:noFill/>
            <a:ln w="57150">
              <a:solidFill>
                <a:srgbClr val="0000FF"/>
              </a:solidFill>
              <a:round/>
              <a:headEnd/>
              <a:tailEnd/>
            </a:ln>
          </p:spPr>
          <p:txBody>
            <a:bodyPr/>
            <a:lstStyle/>
            <a:p>
              <a:pPr defTabSz="457200"/>
              <a:endParaRPr lang="en-US" sz="1800">
                <a:solidFill>
                  <a:prstClr val="black"/>
                </a:solidFill>
                <a:cs typeface="+mn-cs"/>
              </a:endParaRPr>
            </a:p>
          </p:txBody>
        </p:sp>
        <p:sp>
          <p:nvSpPr>
            <p:cNvPr id="15474" name="Line 60"/>
            <p:cNvSpPr>
              <a:spLocks noChangeShapeType="1"/>
            </p:cNvSpPr>
            <p:nvPr/>
          </p:nvSpPr>
          <p:spPr bwMode="auto">
            <a:xfrm flipV="1">
              <a:off x="8047370" y="2095658"/>
              <a:ext cx="548330" cy="0"/>
            </a:xfrm>
            <a:prstGeom prst="line">
              <a:avLst/>
            </a:prstGeom>
            <a:noFill/>
            <a:ln w="57150">
              <a:solidFill>
                <a:srgbClr val="0000FF"/>
              </a:solidFill>
              <a:round/>
              <a:headEnd/>
              <a:tailEnd/>
            </a:ln>
          </p:spPr>
          <p:txBody>
            <a:bodyPr/>
            <a:lstStyle/>
            <a:p>
              <a:pPr defTabSz="457200"/>
              <a:endParaRPr lang="en-US" sz="1800">
                <a:solidFill>
                  <a:prstClr val="black"/>
                </a:solidFill>
                <a:cs typeface="+mn-cs"/>
              </a:endParaRPr>
            </a:p>
          </p:txBody>
        </p:sp>
        <p:sp>
          <p:nvSpPr>
            <p:cNvPr id="15475" name="Line 60"/>
            <p:cNvSpPr>
              <a:spLocks noChangeShapeType="1"/>
            </p:cNvSpPr>
            <p:nvPr/>
          </p:nvSpPr>
          <p:spPr bwMode="auto">
            <a:xfrm flipV="1">
              <a:off x="7134355" y="2304113"/>
              <a:ext cx="548330" cy="0"/>
            </a:xfrm>
            <a:prstGeom prst="line">
              <a:avLst/>
            </a:prstGeom>
            <a:noFill/>
            <a:ln w="57150">
              <a:solidFill>
                <a:srgbClr val="0000FF"/>
              </a:solidFill>
              <a:round/>
              <a:headEnd/>
              <a:tailEnd/>
            </a:ln>
          </p:spPr>
          <p:txBody>
            <a:bodyPr/>
            <a:lstStyle/>
            <a:p>
              <a:pPr defTabSz="457200"/>
              <a:endParaRPr lang="en-US" sz="1800">
                <a:solidFill>
                  <a:prstClr val="black"/>
                </a:solidFill>
                <a:cs typeface="+mn-cs"/>
              </a:endParaRPr>
            </a:p>
          </p:txBody>
        </p:sp>
      </p:grpSp>
      <p:grpSp>
        <p:nvGrpSpPr>
          <p:cNvPr id="10" name="Group 119"/>
          <p:cNvGrpSpPr>
            <a:grpSpLocks/>
          </p:cNvGrpSpPr>
          <p:nvPr/>
        </p:nvGrpSpPr>
        <p:grpSpPr bwMode="auto">
          <a:xfrm>
            <a:off x="565150" y="2293938"/>
            <a:ext cx="1104900" cy="339725"/>
            <a:chOff x="565802" y="2204266"/>
            <a:chExt cx="1103913" cy="339833"/>
          </a:xfrm>
        </p:grpSpPr>
        <p:sp>
          <p:nvSpPr>
            <p:cNvPr id="15468" name="Line 60"/>
            <p:cNvSpPr>
              <a:spLocks noChangeShapeType="1"/>
            </p:cNvSpPr>
            <p:nvPr/>
          </p:nvSpPr>
          <p:spPr bwMode="auto">
            <a:xfrm flipV="1">
              <a:off x="899019" y="2204266"/>
              <a:ext cx="548330" cy="0"/>
            </a:xfrm>
            <a:prstGeom prst="line">
              <a:avLst/>
            </a:prstGeom>
            <a:noFill/>
            <a:ln w="57150">
              <a:solidFill>
                <a:srgbClr val="0000FF"/>
              </a:solidFill>
              <a:round/>
              <a:headEnd/>
              <a:tailEnd/>
            </a:ln>
          </p:spPr>
          <p:txBody>
            <a:bodyPr/>
            <a:lstStyle/>
            <a:p>
              <a:pPr defTabSz="457200"/>
              <a:endParaRPr lang="en-US" sz="1800">
                <a:solidFill>
                  <a:prstClr val="black"/>
                </a:solidFill>
                <a:cs typeface="+mn-cs"/>
              </a:endParaRPr>
            </a:p>
          </p:txBody>
        </p:sp>
        <p:sp>
          <p:nvSpPr>
            <p:cNvPr id="15469" name="Line 60"/>
            <p:cNvSpPr>
              <a:spLocks noChangeShapeType="1"/>
            </p:cNvSpPr>
            <p:nvPr/>
          </p:nvSpPr>
          <p:spPr bwMode="auto">
            <a:xfrm flipV="1">
              <a:off x="565802" y="2319880"/>
              <a:ext cx="548330" cy="0"/>
            </a:xfrm>
            <a:prstGeom prst="line">
              <a:avLst/>
            </a:prstGeom>
            <a:noFill/>
            <a:ln w="57150">
              <a:solidFill>
                <a:srgbClr val="0000FF"/>
              </a:solidFill>
              <a:round/>
              <a:headEnd/>
              <a:tailEnd/>
            </a:ln>
          </p:spPr>
          <p:txBody>
            <a:bodyPr/>
            <a:lstStyle/>
            <a:p>
              <a:pPr defTabSz="457200"/>
              <a:endParaRPr lang="en-US" sz="1800">
                <a:solidFill>
                  <a:prstClr val="black"/>
                </a:solidFill>
                <a:cs typeface="+mn-cs"/>
              </a:endParaRPr>
            </a:p>
          </p:txBody>
        </p:sp>
        <p:sp>
          <p:nvSpPr>
            <p:cNvPr id="15470" name="Line 60"/>
            <p:cNvSpPr>
              <a:spLocks noChangeShapeType="1"/>
            </p:cNvSpPr>
            <p:nvPr/>
          </p:nvSpPr>
          <p:spPr bwMode="auto">
            <a:xfrm flipV="1">
              <a:off x="1121385" y="2414181"/>
              <a:ext cx="548330" cy="0"/>
            </a:xfrm>
            <a:prstGeom prst="line">
              <a:avLst/>
            </a:prstGeom>
            <a:noFill/>
            <a:ln w="57150">
              <a:solidFill>
                <a:srgbClr val="0000FF"/>
              </a:solidFill>
              <a:round/>
              <a:headEnd/>
              <a:tailEnd/>
            </a:ln>
          </p:spPr>
          <p:txBody>
            <a:bodyPr/>
            <a:lstStyle/>
            <a:p>
              <a:pPr defTabSz="457200"/>
              <a:endParaRPr lang="en-US" sz="1800">
                <a:solidFill>
                  <a:prstClr val="black"/>
                </a:solidFill>
                <a:cs typeface="+mn-cs"/>
              </a:endParaRPr>
            </a:p>
          </p:txBody>
        </p:sp>
        <p:sp>
          <p:nvSpPr>
            <p:cNvPr id="15471" name="Line 60"/>
            <p:cNvSpPr>
              <a:spLocks noChangeShapeType="1"/>
            </p:cNvSpPr>
            <p:nvPr/>
          </p:nvSpPr>
          <p:spPr bwMode="auto">
            <a:xfrm flipV="1">
              <a:off x="769872" y="2544099"/>
              <a:ext cx="548330" cy="0"/>
            </a:xfrm>
            <a:prstGeom prst="line">
              <a:avLst/>
            </a:prstGeom>
            <a:noFill/>
            <a:ln w="57150">
              <a:solidFill>
                <a:srgbClr val="0000FF"/>
              </a:solidFill>
              <a:round/>
              <a:headEnd/>
              <a:tailEnd/>
            </a:ln>
          </p:spPr>
          <p:txBody>
            <a:bodyPr/>
            <a:lstStyle/>
            <a:p>
              <a:pPr defTabSz="457200"/>
              <a:endParaRPr lang="en-US" sz="1800">
                <a:solidFill>
                  <a:prstClr val="black"/>
                </a:solidFill>
                <a:cs typeface="+mn-cs"/>
              </a:endParaRPr>
            </a:p>
          </p:txBody>
        </p:sp>
      </p:grpSp>
      <p:grpSp>
        <p:nvGrpSpPr>
          <p:cNvPr id="15" name="Group 66"/>
          <p:cNvGrpSpPr>
            <a:grpSpLocks/>
          </p:cNvGrpSpPr>
          <p:nvPr/>
        </p:nvGrpSpPr>
        <p:grpSpPr bwMode="auto">
          <a:xfrm>
            <a:off x="5591175" y="2289175"/>
            <a:ext cx="1616075" cy="409575"/>
            <a:chOff x="4160730" y="2199009"/>
            <a:chExt cx="1615460" cy="409904"/>
          </a:xfrm>
        </p:grpSpPr>
        <p:sp>
          <p:nvSpPr>
            <p:cNvPr id="15462" name="Line 60"/>
            <p:cNvSpPr>
              <a:spLocks noChangeShapeType="1"/>
            </p:cNvSpPr>
            <p:nvPr/>
          </p:nvSpPr>
          <p:spPr bwMode="auto">
            <a:xfrm flipV="1">
              <a:off x="4160730" y="2199009"/>
              <a:ext cx="548330" cy="0"/>
            </a:xfrm>
            <a:prstGeom prst="line">
              <a:avLst/>
            </a:prstGeom>
            <a:noFill/>
            <a:ln w="57150">
              <a:solidFill>
                <a:srgbClr val="0000FF"/>
              </a:solidFill>
              <a:round/>
              <a:headEnd/>
              <a:tailEnd/>
            </a:ln>
          </p:spPr>
          <p:txBody>
            <a:bodyPr/>
            <a:lstStyle/>
            <a:p>
              <a:pPr defTabSz="457200"/>
              <a:endParaRPr lang="en-US" sz="1800">
                <a:solidFill>
                  <a:prstClr val="black"/>
                </a:solidFill>
                <a:cs typeface="+mn-cs"/>
              </a:endParaRPr>
            </a:p>
          </p:txBody>
        </p:sp>
        <p:sp>
          <p:nvSpPr>
            <p:cNvPr id="15463" name="Line 60"/>
            <p:cNvSpPr>
              <a:spLocks noChangeShapeType="1"/>
            </p:cNvSpPr>
            <p:nvPr/>
          </p:nvSpPr>
          <p:spPr bwMode="auto">
            <a:xfrm flipV="1">
              <a:off x="4527687" y="2351409"/>
              <a:ext cx="548330" cy="0"/>
            </a:xfrm>
            <a:prstGeom prst="line">
              <a:avLst/>
            </a:prstGeom>
            <a:noFill/>
            <a:ln w="57150">
              <a:solidFill>
                <a:srgbClr val="0000FF"/>
              </a:solidFill>
              <a:round/>
              <a:headEnd/>
              <a:tailEnd/>
            </a:ln>
          </p:spPr>
          <p:txBody>
            <a:bodyPr/>
            <a:lstStyle/>
            <a:p>
              <a:pPr defTabSz="457200"/>
              <a:endParaRPr lang="en-US" sz="1800">
                <a:solidFill>
                  <a:prstClr val="black"/>
                </a:solidFill>
                <a:cs typeface="+mn-cs"/>
              </a:endParaRPr>
            </a:p>
          </p:txBody>
        </p:sp>
        <p:sp>
          <p:nvSpPr>
            <p:cNvPr id="15464" name="Line 60"/>
            <p:cNvSpPr>
              <a:spLocks noChangeShapeType="1"/>
            </p:cNvSpPr>
            <p:nvPr/>
          </p:nvSpPr>
          <p:spPr bwMode="auto">
            <a:xfrm flipV="1">
              <a:off x="4894645" y="2503809"/>
              <a:ext cx="548330" cy="0"/>
            </a:xfrm>
            <a:prstGeom prst="line">
              <a:avLst/>
            </a:prstGeom>
            <a:noFill/>
            <a:ln w="57150">
              <a:solidFill>
                <a:srgbClr val="0000FF"/>
              </a:solidFill>
              <a:round/>
              <a:headEnd/>
              <a:tailEnd/>
            </a:ln>
          </p:spPr>
          <p:txBody>
            <a:bodyPr/>
            <a:lstStyle/>
            <a:p>
              <a:pPr defTabSz="457200"/>
              <a:endParaRPr lang="en-US" sz="1800">
                <a:solidFill>
                  <a:prstClr val="black"/>
                </a:solidFill>
                <a:cs typeface="+mn-cs"/>
              </a:endParaRPr>
            </a:p>
          </p:txBody>
        </p:sp>
        <p:sp>
          <p:nvSpPr>
            <p:cNvPr id="15465" name="Line 60"/>
            <p:cNvSpPr>
              <a:spLocks noChangeShapeType="1"/>
            </p:cNvSpPr>
            <p:nvPr/>
          </p:nvSpPr>
          <p:spPr bwMode="auto">
            <a:xfrm flipV="1">
              <a:off x="5050706" y="2235795"/>
              <a:ext cx="548330" cy="0"/>
            </a:xfrm>
            <a:prstGeom prst="line">
              <a:avLst/>
            </a:prstGeom>
            <a:noFill/>
            <a:ln w="57150">
              <a:solidFill>
                <a:srgbClr val="0000FF"/>
              </a:solidFill>
              <a:round/>
              <a:headEnd/>
              <a:tailEnd/>
            </a:ln>
          </p:spPr>
          <p:txBody>
            <a:bodyPr/>
            <a:lstStyle/>
            <a:p>
              <a:pPr defTabSz="457200"/>
              <a:endParaRPr lang="en-US" sz="1800">
                <a:solidFill>
                  <a:prstClr val="black"/>
                </a:solidFill>
                <a:cs typeface="+mn-cs"/>
              </a:endParaRPr>
            </a:p>
          </p:txBody>
        </p:sp>
        <p:sp>
          <p:nvSpPr>
            <p:cNvPr id="15466" name="Line 60"/>
            <p:cNvSpPr>
              <a:spLocks noChangeShapeType="1"/>
            </p:cNvSpPr>
            <p:nvPr/>
          </p:nvSpPr>
          <p:spPr bwMode="auto">
            <a:xfrm flipV="1">
              <a:off x="5227860" y="2396954"/>
              <a:ext cx="548330" cy="0"/>
            </a:xfrm>
            <a:prstGeom prst="line">
              <a:avLst/>
            </a:prstGeom>
            <a:noFill/>
            <a:ln w="57150">
              <a:solidFill>
                <a:srgbClr val="0000FF"/>
              </a:solidFill>
              <a:round/>
              <a:headEnd/>
              <a:tailEnd/>
            </a:ln>
          </p:spPr>
          <p:txBody>
            <a:bodyPr/>
            <a:lstStyle/>
            <a:p>
              <a:pPr defTabSz="457200"/>
              <a:endParaRPr lang="en-US" sz="1800">
                <a:solidFill>
                  <a:prstClr val="black"/>
                </a:solidFill>
                <a:cs typeface="+mn-cs"/>
              </a:endParaRPr>
            </a:p>
          </p:txBody>
        </p:sp>
        <p:sp>
          <p:nvSpPr>
            <p:cNvPr id="15467" name="Line 60"/>
            <p:cNvSpPr>
              <a:spLocks noChangeShapeType="1"/>
            </p:cNvSpPr>
            <p:nvPr/>
          </p:nvSpPr>
          <p:spPr bwMode="auto">
            <a:xfrm flipV="1">
              <a:off x="4443238" y="2608913"/>
              <a:ext cx="548330" cy="0"/>
            </a:xfrm>
            <a:prstGeom prst="line">
              <a:avLst/>
            </a:prstGeom>
            <a:noFill/>
            <a:ln w="57150">
              <a:solidFill>
                <a:srgbClr val="0000FF"/>
              </a:solidFill>
              <a:round/>
              <a:headEnd/>
              <a:tailEnd/>
            </a:ln>
          </p:spPr>
          <p:txBody>
            <a:bodyPr/>
            <a:lstStyle/>
            <a:p>
              <a:pPr defTabSz="457200"/>
              <a:endParaRPr lang="en-US" sz="1800">
                <a:solidFill>
                  <a:prstClr val="black"/>
                </a:solidFill>
                <a:cs typeface="+mn-cs"/>
              </a:endParaRPr>
            </a:p>
          </p:txBody>
        </p:sp>
      </p:grpSp>
      <p:grpSp>
        <p:nvGrpSpPr>
          <p:cNvPr id="22" name="Group 65"/>
          <p:cNvGrpSpPr>
            <a:grpSpLocks/>
          </p:cNvGrpSpPr>
          <p:nvPr/>
        </p:nvGrpSpPr>
        <p:grpSpPr bwMode="auto">
          <a:xfrm>
            <a:off x="1633538" y="2278063"/>
            <a:ext cx="2298700" cy="320675"/>
            <a:chOff x="1632935" y="2188501"/>
            <a:chExt cx="2299511" cy="320565"/>
          </a:xfrm>
        </p:grpSpPr>
        <p:sp>
          <p:nvSpPr>
            <p:cNvPr id="15454" name="Line 60"/>
            <p:cNvSpPr>
              <a:spLocks noChangeShapeType="1"/>
            </p:cNvSpPr>
            <p:nvPr/>
          </p:nvSpPr>
          <p:spPr bwMode="auto">
            <a:xfrm flipV="1">
              <a:off x="1632935" y="2509066"/>
              <a:ext cx="548330" cy="0"/>
            </a:xfrm>
            <a:prstGeom prst="line">
              <a:avLst/>
            </a:prstGeom>
            <a:noFill/>
            <a:ln w="57150">
              <a:solidFill>
                <a:srgbClr val="0000FF"/>
              </a:solidFill>
              <a:round/>
              <a:headEnd/>
              <a:tailEnd/>
            </a:ln>
          </p:spPr>
          <p:txBody>
            <a:bodyPr/>
            <a:lstStyle/>
            <a:p>
              <a:pPr defTabSz="457200"/>
              <a:endParaRPr lang="en-US" sz="1800">
                <a:solidFill>
                  <a:prstClr val="black"/>
                </a:solidFill>
                <a:cs typeface="+mn-cs"/>
              </a:endParaRPr>
            </a:p>
          </p:txBody>
        </p:sp>
        <p:sp>
          <p:nvSpPr>
            <p:cNvPr id="15455" name="Line 60"/>
            <p:cNvSpPr>
              <a:spLocks noChangeShapeType="1"/>
            </p:cNvSpPr>
            <p:nvPr/>
          </p:nvSpPr>
          <p:spPr bwMode="auto">
            <a:xfrm flipV="1">
              <a:off x="1788995" y="2241052"/>
              <a:ext cx="548330" cy="0"/>
            </a:xfrm>
            <a:prstGeom prst="line">
              <a:avLst/>
            </a:prstGeom>
            <a:noFill/>
            <a:ln w="57150">
              <a:solidFill>
                <a:srgbClr val="0000FF"/>
              </a:solidFill>
              <a:round/>
              <a:headEnd/>
              <a:tailEnd/>
            </a:ln>
          </p:spPr>
          <p:txBody>
            <a:bodyPr/>
            <a:lstStyle/>
            <a:p>
              <a:pPr defTabSz="457200"/>
              <a:endParaRPr lang="en-US" sz="1800">
                <a:solidFill>
                  <a:prstClr val="black"/>
                </a:solidFill>
                <a:cs typeface="+mn-cs"/>
              </a:endParaRPr>
            </a:p>
          </p:txBody>
        </p:sp>
        <p:sp>
          <p:nvSpPr>
            <p:cNvPr id="15456" name="Line 60"/>
            <p:cNvSpPr>
              <a:spLocks noChangeShapeType="1"/>
            </p:cNvSpPr>
            <p:nvPr/>
          </p:nvSpPr>
          <p:spPr bwMode="auto">
            <a:xfrm flipV="1">
              <a:off x="1966149" y="2402211"/>
              <a:ext cx="548330" cy="0"/>
            </a:xfrm>
            <a:prstGeom prst="line">
              <a:avLst/>
            </a:prstGeom>
            <a:noFill/>
            <a:ln w="57150">
              <a:solidFill>
                <a:srgbClr val="0000FF"/>
              </a:solidFill>
              <a:round/>
              <a:headEnd/>
              <a:tailEnd/>
            </a:ln>
          </p:spPr>
          <p:txBody>
            <a:bodyPr/>
            <a:lstStyle/>
            <a:p>
              <a:pPr defTabSz="457200"/>
              <a:endParaRPr lang="en-US" sz="1800">
                <a:solidFill>
                  <a:prstClr val="black"/>
                </a:solidFill>
                <a:cs typeface="+mn-cs"/>
              </a:endParaRPr>
            </a:p>
          </p:txBody>
        </p:sp>
        <p:sp>
          <p:nvSpPr>
            <p:cNvPr id="15457" name="Line 60"/>
            <p:cNvSpPr>
              <a:spLocks noChangeShapeType="1"/>
            </p:cNvSpPr>
            <p:nvPr/>
          </p:nvSpPr>
          <p:spPr bwMode="auto">
            <a:xfrm flipV="1">
              <a:off x="2396376" y="2318128"/>
              <a:ext cx="548330" cy="0"/>
            </a:xfrm>
            <a:prstGeom prst="line">
              <a:avLst/>
            </a:prstGeom>
            <a:noFill/>
            <a:ln w="57150">
              <a:solidFill>
                <a:srgbClr val="0000FF"/>
              </a:solidFill>
              <a:round/>
              <a:headEnd/>
              <a:tailEnd/>
            </a:ln>
          </p:spPr>
          <p:txBody>
            <a:bodyPr/>
            <a:lstStyle/>
            <a:p>
              <a:pPr defTabSz="457200"/>
              <a:endParaRPr lang="en-US" sz="1800">
                <a:solidFill>
                  <a:prstClr val="black"/>
                </a:solidFill>
                <a:cs typeface="+mn-cs"/>
              </a:endParaRPr>
            </a:p>
          </p:txBody>
        </p:sp>
        <p:grpSp>
          <p:nvGrpSpPr>
            <p:cNvPr id="15458" name="Group 23"/>
            <p:cNvGrpSpPr>
              <a:grpSpLocks/>
            </p:cNvGrpSpPr>
            <p:nvPr/>
          </p:nvGrpSpPr>
          <p:grpSpPr bwMode="auto">
            <a:xfrm>
              <a:off x="3172470" y="2188501"/>
              <a:ext cx="759976" cy="119117"/>
              <a:chOff x="3172470" y="2305597"/>
              <a:chExt cx="759976" cy="119117"/>
            </a:xfrm>
          </p:grpSpPr>
          <p:sp>
            <p:nvSpPr>
              <p:cNvPr id="15460" name="Line 60"/>
              <p:cNvSpPr>
                <a:spLocks noChangeShapeType="1"/>
              </p:cNvSpPr>
              <p:nvPr/>
            </p:nvSpPr>
            <p:spPr bwMode="auto">
              <a:xfrm flipV="1">
                <a:off x="3172470" y="2424714"/>
                <a:ext cx="548330" cy="0"/>
              </a:xfrm>
              <a:prstGeom prst="line">
                <a:avLst/>
              </a:prstGeom>
              <a:noFill/>
              <a:ln w="57150">
                <a:solidFill>
                  <a:srgbClr val="0000FF"/>
                </a:solidFill>
                <a:round/>
                <a:headEnd/>
                <a:tailEnd/>
              </a:ln>
            </p:spPr>
            <p:txBody>
              <a:bodyPr/>
              <a:lstStyle/>
              <a:p>
                <a:pPr defTabSz="457200"/>
                <a:endParaRPr lang="en-US" sz="1800">
                  <a:solidFill>
                    <a:prstClr val="black"/>
                  </a:solidFill>
                  <a:cs typeface="+mn-cs"/>
                </a:endParaRPr>
              </a:p>
            </p:txBody>
          </p:sp>
          <p:sp>
            <p:nvSpPr>
              <p:cNvPr id="15461" name="Line 60"/>
              <p:cNvSpPr>
                <a:spLocks noChangeShapeType="1"/>
              </p:cNvSpPr>
              <p:nvPr/>
            </p:nvSpPr>
            <p:spPr bwMode="auto">
              <a:xfrm flipV="1">
                <a:off x="3384116" y="2305597"/>
                <a:ext cx="548330" cy="0"/>
              </a:xfrm>
              <a:prstGeom prst="line">
                <a:avLst/>
              </a:prstGeom>
              <a:noFill/>
              <a:ln w="57150">
                <a:solidFill>
                  <a:srgbClr val="0000FF"/>
                </a:solidFill>
                <a:round/>
                <a:headEnd/>
                <a:tailEnd/>
              </a:ln>
            </p:spPr>
            <p:txBody>
              <a:bodyPr/>
              <a:lstStyle/>
              <a:p>
                <a:pPr defTabSz="457200"/>
                <a:endParaRPr lang="en-US" sz="1800">
                  <a:solidFill>
                    <a:prstClr val="black"/>
                  </a:solidFill>
                  <a:cs typeface="+mn-cs"/>
                </a:endParaRPr>
              </a:p>
            </p:txBody>
          </p:sp>
        </p:grpSp>
        <p:sp>
          <p:nvSpPr>
            <p:cNvPr id="15459" name="Line 60"/>
            <p:cNvSpPr>
              <a:spLocks noChangeShapeType="1"/>
            </p:cNvSpPr>
            <p:nvPr/>
          </p:nvSpPr>
          <p:spPr bwMode="auto">
            <a:xfrm flipV="1">
              <a:off x="2724798" y="2449506"/>
              <a:ext cx="548330" cy="0"/>
            </a:xfrm>
            <a:prstGeom prst="line">
              <a:avLst/>
            </a:prstGeom>
            <a:noFill/>
            <a:ln w="57150">
              <a:solidFill>
                <a:srgbClr val="0000FF"/>
              </a:solidFill>
              <a:round/>
              <a:headEnd/>
              <a:tailEnd/>
            </a:ln>
          </p:spPr>
          <p:txBody>
            <a:bodyPr/>
            <a:lstStyle/>
            <a:p>
              <a:pPr defTabSz="457200"/>
              <a:endParaRPr lang="en-US" sz="1800">
                <a:solidFill>
                  <a:prstClr val="black"/>
                </a:solidFill>
                <a:cs typeface="+mn-cs"/>
              </a:endParaRPr>
            </a:p>
          </p:txBody>
        </p:sp>
      </p:grpSp>
      <p:grpSp>
        <p:nvGrpSpPr>
          <p:cNvPr id="31" name="Group 67"/>
          <p:cNvGrpSpPr>
            <a:grpSpLocks/>
          </p:cNvGrpSpPr>
          <p:nvPr/>
        </p:nvGrpSpPr>
        <p:grpSpPr bwMode="auto">
          <a:xfrm>
            <a:off x="1631950" y="2278063"/>
            <a:ext cx="2300288" cy="320675"/>
            <a:chOff x="1632935" y="2188501"/>
            <a:chExt cx="2299511" cy="320565"/>
          </a:xfrm>
        </p:grpSpPr>
        <p:sp>
          <p:nvSpPr>
            <p:cNvPr id="15446" name="Line 60"/>
            <p:cNvSpPr>
              <a:spLocks noChangeShapeType="1"/>
            </p:cNvSpPr>
            <p:nvPr/>
          </p:nvSpPr>
          <p:spPr bwMode="auto">
            <a:xfrm flipV="1">
              <a:off x="1632935" y="2509066"/>
              <a:ext cx="548330" cy="0"/>
            </a:xfrm>
            <a:prstGeom prst="line">
              <a:avLst/>
            </a:prstGeom>
            <a:noFill/>
            <a:ln w="57150">
              <a:solidFill>
                <a:srgbClr val="00CC99"/>
              </a:solidFill>
              <a:round/>
              <a:headEnd/>
              <a:tailEnd/>
            </a:ln>
          </p:spPr>
          <p:txBody>
            <a:bodyPr/>
            <a:lstStyle/>
            <a:p>
              <a:pPr defTabSz="457200"/>
              <a:endParaRPr lang="en-US" sz="1800">
                <a:solidFill>
                  <a:prstClr val="black"/>
                </a:solidFill>
                <a:cs typeface="+mn-cs"/>
              </a:endParaRPr>
            </a:p>
          </p:txBody>
        </p:sp>
        <p:sp>
          <p:nvSpPr>
            <p:cNvPr id="15447" name="Line 60"/>
            <p:cNvSpPr>
              <a:spLocks noChangeShapeType="1"/>
            </p:cNvSpPr>
            <p:nvPr/>
          </p:nvSpPr>
          <p:spPr bwMode="auto">
            <a:xfrm flipV="1">
              <a:off x="1788995" y="2241052"/>
              <a:ext cx="548330" cy="0"/>
            </a:xfrm>
            <a:prstGeom prst="line">
              <a:avLst/>
            </a:prstGeom>
            <a:noFill/>
            <a:ln w="57150">
              <a:solidFill>
                <a:srgbClr val="00CC99"/>
              </a:solidFill>
              <a:round/>
              <a:headEnd/>
              <a:tailEnd/>
            </a:ln>
          </p:spPr>
          <p:txBody>
            <a:bodyPr/>
            <a:lstStyle/>
            <a:p>
              <a:pPr defTabSz="457200"/>
              <a:endParaRPr lang="en-US" sz="1800">
                <a:solidFill>
                  <a:prstClr val="black"/>
                </a:solidFill>
                <a:cs typeface="+mn-cs"/>
              </a:endParaRPr>
            </a:p>
          </p:txBody>
        </p:sp>
        <p:sp>
          <p:nvSpPr>
            <p:cNvPr id="15448" name="Line 60"/>
            <p:cNvSpPr>
              <a:spLocks noChangeShapeType="1"/>
            </p:cNvSpPr>
            <p:nvPr/>
          </p:nvSpPr>
          <p:spPr bwMode="auto">
            <a:xfrm flipV="1">
              <a:off x="1966149" y="2402211"/>
              <a:ext cx="548330" cy="0"/>
            </a:xfrm>
            <a:prstGeom prst="line">
              <a:avLst/>
            </a:prstGeom>
            <a:noFill/>
            <a:ln w="57150">
              <a:solidFill>
                <a:srgbClr val="00CC99"/>
              </a:solidFill>
              <a:round/>
              <a:headEnd/>
              <a:tailEnd/>
            </a:ln>
          </p:spPr>
          <p:txBody>
            <a:bodyPr/>
            <a:lstStyle/>
            <a:p>
              <a:pPr defTabSz="457200"/>
              <a:endParaRPr lang="en-US" sz="1800">
                <a:solidFill>
                  <a:prstClr val="black"/>
                </a:solidFill>
                <a:cs typeface="+mn-cs"/>
              </a:endParaRPr>
            </a:p>
          </p:txBody>
        </p:sp>
        <p:sp>
          <p:nvSpPr>
            <p:cNvPr id="15449" name="Line 60"/>
            <p:cNvSpPr>
              <a:spLocks noChangeShapeType="1"/>
            </p:cNvSpPr>
            <p:nvPr/>
          </p:nvSpPr>
          <p:spPr bwMode="auto">
            <a:xfrm flipV="1">
              <a:off x="2396376" y="2318128"/>
              <a:ext cx="548330" cy="0"/>
            </a:xfrm>
            <a:prstGeom prst="line">
              <a:avLst/>
            </a:prstGeom>
            <a:noFill/>
            <a:ln w="57150">
              <a:solidFill>
                <a:srgbClr val="00CC99"/>
              </a:solidFill>
              <a:round/>
              <a:headEnd/>
              <a:tailEnd/>
            </a:ln>
          </p:spPr>
          <p:txBody>
            <a:bodyPr/>
            <a:lstStyle/>
            <a:p>
              <a:pPr defTabSz="457200"/>
              <a:endParaRPr lang="en-US" sz="1800">
                <a:solidFill>
                  <a:prstClr val="black"/>
                </a:solidFill>
                <a:cs typeface="+mn-cs"/>
              </a:endParaRPr>
            </a:p>
          </p:txBody>
        </p:sp>
        <p:grpSp>
          <p:nvGrpSpPr>
            <p:cNvPr id="15450" name="Group 72"/>
            <p:cNvGrpSpPr>
              <a:grpSpLocks/>
            </p:cNvGrpSpPr>
            <p:nvPr/>
          </p:nvGrpSpPr>
          <p:grpSpPr bwMode="auto">
            <a:xfrm>
              <a:off x="3172470" y="2188501"/>
              <a:ext cx="759976" cy="119117"/>
              <a:chOff x="3172470" y="2305597"/>
              <a:chExt cx="759976" cy="119117"/>
            </a:xfrm>
          </p:grpSpPr>
          <p:sp>
            <p:nvSpPr>
              <p:cNvPr id="15452" name="Line 60"/>
              <p:cNvSpPr>
                <a:spLocks noChangeShapeType="1"/>
              </p:cNvSpPr>
              <p:nvPr/>
            </p:nvSpPr>
            <p:spPr bwMode="auto">
              <a:xfrm flipV="1">
                <a:off x="3172470" y="2424714"/>
                <a:ext cx="548330" cy="0"/>
              </a:xfrm>
              <a:prstGeom prst="line">
                <a:avLst/>
              </a:prstGeom>
              <a:noFill/>
              <a:ln w="57150">
                <a:solidFill>
                  <a:srgbClr val="00CC99"/>
                </a:solidFill>
                <a:round/>
                <a:headEnd/>
                <a:tailEnd/>
              </a:ln>
            </p:spPr>
            <p:txBody>
              <a:bodyPr/>
              <a:lstStyle/>
              <a:p>
                <a:pPr defTabSz="457200"/>
                <a:endParaRPr lang="en-US" sz="1800">
                  <a:solidFill>
                    <a:prstClr val="black"/>
                  </a:solidFill>
                  <a:cs typeface="+mn-cs"/>
                </a:endParaRPr>
              </a:p>
            </p:txBody>
          </p:sp>
          <p:sp>
            <p:nvSpPr>
              <p:cNvPr id="15453" name="Line 60"/>
              <p:cNvSpPr>
                <a:spLocks noChangeShapeType="1"/>
              </p:cNvSpPr>
              <p:nvPr/>
            </p:nvSpPr>
            <p:spPr bwMode="auto">
              <a:xfrm flipV="1">
                <a:off x="3384116" y="2305597"/>
                <a:ext cx="548330" cy="0"/>
              </a:xfrm>
              <a:prstGeom prst="line">
                <a:avLst/>
              </a:prstGeom>
              <a:noFill/>
              <a:ln w="57150">
                <a:solidFill>
                  <a:srgbClr val="00CC99"/>
                </a:solidFill>
                <a:round/>
                <a:headEnd/>
                <a:tailEnd/>
              </a:ln>
            </p:spPr>
            <p:txBody>
              <a:bodyPr/>
              <a:lstStyle/>
              <a:p>
                <a:pPr defTabSz="457200"/>
                <a:endParaRPr lang="en-US" sz="1800">
                  <a:solidFill>
                    <a:prstClr val="black"/>
                  </a:solidFill>
                  <a:cs typeface="+mn-cs"/>
                </a:endParaRPr>
              </a:p>
            </p:txBody>
          </p:sp>
        </p:grpSp>
        <p:sp>
          <p:nvSpPr>
            <p:cNvPr id="15451" name="Line 60"/>
            <p:cNvSpPr>
              <a:spLocks noChangeShapeType="1"/>
            </p:cNvSpPr>
            <p:nvPr/>
          </p:nvSpPr>
          <p:spPr bwMode="auto">
            <a:xfrm flipV="1">
              <a:off x="2724798" y="2449506"/>
              <a:ext cx="548330" cy="0"/>
            </a:xfrm>
            <a:prstGeom prst="line">
              <a:avLst/>
            </a:prstGeom>
            <a:noFill/>
            <a:ln w="57150">
              <a:solidFill>
                <a:srgbClr val="00CC99"/>
              </a:solidFill>
              <a:round/>
              <a:headEnd/>
              <a:tailEnd/>
            </a:ln>
          </p:spPr>
          <p:txBody>
            <a:bodyPr/>
            <a:lstStyle/>
            <a:p>
              <a:pPr defTabSz="457200"/>
              <a:endParaRPr lang="en-US" sz="1800">
                <a:solidFill>
                  <a:prstClr val="black"/>
                </a:solidFill>
                <a:cs typeface="+mn-cs"/>
              </a:endParaRPr>
            </a:p>
          </p:txBody>
        </p:sp>
      </p:grpSp>
      <p:grpSp>
        <p:nvGrpSpPr>
          <p:cNvPr id="40" name="Group 77"/>
          <p:cNvGrpSpPr>
            <a:grpSpLocks/>
          </p:cNvGrpSpPr>
          <p:nvPr/>
        </p:nvGrpSpPr>
        <p:grpSpPr bwMode="auto">
          <a:xfrm>
            <a:off x="5591175" y="2287588"/>
            <a:ext cx="1614488" cy="411162"/>
            <a:chOff x="4160730" y="2199009"/>
            <a:chExt cx="1615460" cy="409904"/>
          </a:xfrm>
        </p:grpSpPr>
        <p:sp>
          <p:nvSpPr>
            <p:cNvPr id="41" name="Line 60"/>
            <p:cNvSpPr>
              <a:spLocks noChangeShapeType="1"/>
            </p:cNvSpPr>
            <p:nvPr/>
          </p:nvSpPr>
          <p:spPr bwMode="auto">
            <a:xfrm flipV="1">
              <a:off x="4160730" y="2199009"/>
              <a:ext cx="548018" cy="0"/>
            </a:xfrm>
            <a:prstGeom prst="line">
              <a:avLst/>
            </a:prstGeom>
            <a:noFill/>
            <a:ln w="57150" cmpd="sng">
              <a:solidFill>
                <a:schemeClr val="bg1">
                  <a:lumMod val="50000"/>
                </a:schemeClr>
              </a:solidFill>
              <a:round/>
              <a:headEnd/>
              <a:tailEnd/>
            </a:ln>
          </p:spPr>
          <p:txBody>
            <a:bodyPr/>
            <a:lstStyle/>
            <a:p>
              <a:pPr algn="ctr" defTabSz="457200" fontAlgn="auto">
                <a:spcBef>
                  <a:spcPts val="0"/>
                </a:spcBef>
                <a:spcAft>
                  <a:spcPts val="0"/>
                </a:spcAft>
                <a:defRPr/>
              </a:pPr>
              <a:endParaRPr lang="en-US" sz="1800">
                <a:solidFill>
                  <a:prstClr val="black"/>
                </a:solidFill>
                <a:latin typeface="Arial" pitchFamily="34" charset="0"/>
                <a:cs typeface="+mn-cs"/>
              </a:endParaRPr>
            </a:p>
          </p:txBody>
        </p:sp>
        <p:sp>
          <p:nvSpPr>
            <p:cNvPr id="42" name="Line 60"/>
            <p:cNvSpPr>
              <a:spLocks noChangeShapeType="1"/>
            </p:cNvSpPr>
            <p:nvPr/>
          </p:nvSpPr>
          <p:spPr bwMode="auto">
            <a:xfrm flipV="1">
              <a:off x="4527664" y="2350943"/>
              <a:ext cx="548017" cy="0"/>
            </a:xfrm>
            <a:prstGeom prst="line">
              <a:avLst/>
            </a:prstGeom>
            <a:noFill/>
            <a:ln w="57150" cmpd="sng">
              <a:solidFill>
                <a:schemeClr val="bg1">
                  <a:lumMod val="50000"/>
                </a:schemeClr>
              </a:solidFill>
              <a:round/>
              <a:headEnd/>
              <a:tailEnd/>
            </a:ln>
          </p:spPr>
          <p:txBody>
            <a:bodyPr/>
            <a:lstStyle/>
            <a:p>
              <a:pPr algn="ctr" defTabSz="457200" fontAlgn="auto">
                <a:spcBef>
                  <a:spcPts val="0"/>
                </a:spcBef>
                <a:spcAft>
                  <a:spcPts val="0"/>
                </a:spcAft>
                <a:defRPr/>
              </a:pPr>
              <a:endParaRPr lang="en-US" sz="1800">
                <a:solidFill>
                  <a:prstClr val="black"/>
                </a:solidFill>
                <a:latin typeface="Arial" pitchFamily="34" charset="0"/>
                <a:cs typeface="+mn-cs"/>
              </a:endParaRPr>
            </a:p>
          </p:txBody>
        </p:sp>
        <p:sp>
          <p:nvSpPr>
            <p:cNvPr id="43" name="Line 60"/>
            <p:cNvSpPr>
              <a:spLocks noChangeShapeType="1"/>
            </p:cNvSpPr>
            <p:nvPr/>
          </p:nvSpPr>
          <p:spPr bwMode="auto">
            <a:xfrm flipV="1">
              <a:off x="4894597" y="2504459"/>
              <a:ext cx="548018" cy="0"/>
            </a:xfrm>
            <a:prstGeom prst="line">
              <a:avLst/>
            </a:prstGeom>
            <a:noFill/>
            <a:ln w="57150" cmpd="sng">
              <a:solidFill>
                <a:schemeClr val="bg1">
                  <a:lumMod val="50000"/>
                </a:schemeClr>
              </a:solidFill>
              <a:round/>
              <a:headEnd/>
              <a:tailEnd/>
            </a:ln>
          </p:spPr>
          <p:txBody>
            <a:bodyPr/>
            <a:lstStyle/>
            <a:p>
              <a:pPr algn="ctr" defTabSz="457200" fontAlgn="auto">
                <a:spcBef>
                  <a:spcPts val="0"/>
                </a:spcBef>
                <a:spcAft>
                  <a:spcPts val="0"/>
                </a:spcAft>
                <a:defRPr/>
              </a:pPr>
              <a:endParaRPr lang="en-US" sz="1800">
                <a:solidFill>
                  <a:prstClr val="black"/>
                </a:solidFill>
                <a:latin typeface="Arial" pitchFamily="34" charset="0"/>
                <a:cs typeface="+mn-cs"/>
              </a:endParaRPr>
            </a:p>
          </p:txBody>
        </p:sp>
        <p:sp>
          <p:nvSpPr>
            <p:cNvPr id="44" name="Line 60"/>
            <p:cNvSpPr>
              <a:spLocks noChangeShapeType="1"/>
            </p:cNvSpPr>
            <p:nvPr/>
          </p:nvSpPr>
          <p:spPr bwMode="auto">
            <a:xfrm flipV="1">
              <a:off x="5050265" y="2235409"/>
              <a:ext cx="548018" cy="0"/>
            </a:xfrm>
            <a:prstGeom prst="line">
              <a:avLst/>
            </a:prstGeom>
            <a:noFill/>
            <a:ln w="57150" cmpd="sng">
              <a:solidFill>
                <a:schemeClr val="bg1">
                  <a:lumMod val="50000"/>
                </a:schemeClr>
              </a:solidFill>
              <a:round/>
              <a:headEnd/>
              <a:tailEnd/>
            </a:ln>
          </p:spPr>
          <p:txBody>
            <a:bodyPr/>
            <a:lstStyle/>
            <a:p>
              <a:pPr algn="ctr" defTabSz="457200" fontAlgn="auto">
                <a:spcBef>
                  <a:spcPts val="0"/>
                </a:spcBef>
                <a:spcAft>
                  <a:spcPts val="0"/>
                </a:spcAft>
                <a:defRPr/>
              </a:pPr>
              <a:endParaRPr lang="en-US" sz="1800">
                <a:solidFill>
                  <a:prstClr val="black"/>
                </a:solidFill>
                <a:latin typeface="Arial" pitchFamily="34" charset="0"/>
                <a:cs typeface="+mn-cs"/>
              </a:endParaRPr>
            </a:p>
          </p:txBody>
        </p:sp>
        <p:sp>
          <p:nvSpPr>
            <p:cNvPr id="45" name="Line 60"/>
            <p:cNvSpPr>
              <a:spLocks noChangeShapeType="1"/>
            </p:cNvSpPr>
            <p:nvPr/>
          </p:nvSpPr>
          <p:spPr bwMode="auto">
            <a:xfrm flipV="1">
              <a:off x="5228172" y="2396839"/>
              <a:ext cx="548018" cy="0"/>
            </a:xfrm>
            <a:prstGeom prst="line">
              <a:avLst/>
            </a:prstGeom>
            <a:noFill/>
            <a:ln w="57150" cmpd="sng">
              <a:solidFill>
                <a:schemeClr val="bg1">
                  <a:lumMod val="50000"/>
                </a:schemeClr>
              </a:solidFill>
              <a:round/>
              <a:headEnd/>
              <a:tailEnd/>
            </a:ln>
          </p:spPr>
          <p:txBody>
            <a:bodyPr/>
            <a:lstStyle/>
            <a:p>
              <a:pPr algn="ctr" defTabSz="457200" fontAlgn="auto">
                <a:spcBef>
                  <a:spcPts val="0"/>
                </a:spcBef>
                <a:spcAft>
                  <a:spcPts val="0"/>
                </a:spcAft>
                <a:defRPr/>
              </a:pPr>
              <a:endParaRPr lang="en-US" sz="1800">
                <a:solidFill>
                  <a:prstClr val="black"/>
                </a:solidFill>
                <a:latin typeface="Arial" pitchFamily="34" charset="0"/>
                <a:cs typeface="+mn-cs"/>
              </a:endParaRPr>
            </a:p>
          </p:txBody>
        </p:sp>
        <p:sp>
          <p:nvSpPr>
            <p:cNvPr id="46" name="Line 60"/>
            <p:cNvSpPr>
              <a:spLocks noChangeShapeType="1"/>
            </p:cNvSpPr>
            <p:nvPr/>
          </p:nvSpPr>
          <p:spPr bwMode="auto">
            <a:xfrm flipV="1">
              <a:off x="4443475" y="2608913"/>
              <a:ext cx="548018" cy="0"/>
            </a:xfrm>
            <a:prstGeom prst="line">
              <a:avLst/>
            </a:prstGeom>
            <a:noFill/>
            <a:ln w="57150" cmpd="sng">
              <a:solidFill>
                <a:schemeClr val="bg1">
                  <a:lumMod val="50000"/>
                </a:schemeClr>
              </a:solidFill>
              <a:round/>
              <a:headEnd/>
              <a:tailEnd/>
            </a:ln>
          </p:spPr>
          <p:txBody>
            <a:bodyPr/>
            <a:lstStyle/>
            <a:p>
              <a:pPr algn="ctr" defTabSz="457200" fontAlgn="auto">
                <a:spcBef>
                  <a:spcPts val="0"/>
                </a:spcBef>
                <a:spcAft>
                  <a:spcPts val="0"/>
                </a:spcAft>
                <a:defRPr/>
              </a:pPr>
              <a:endParaRPr lang="en-US" sz="1800">
                <a:solidFill>
                  <a:prstClr val="black"/>
                </a:solidFill>
                <a:latin typeface="Arial" pitchFamily="34" charset="0"/>
                <a:cs typeface="+mn-cs"/>
              </a:endParaRPr>
            </a:p>
          </p:txBody>
        </p:sp>
      </p:grpSp>
      <p:grpSp>
        <p:nvGrpSpPr>
          <p:cNvPr id="47" name="Group 51"/>
          <p:cNvGrpSpPr>
            <a:grpSpLocks/>
          </p:cNvGrpSpPr>
          <p:nvPr/>
        </p:nvGrpSpPr>
        <p:grpSpPr bwMode="auto">
          <a:xfrm>
            <a:off x="3762375" y="2270125"/>
            <a:ext cx="1887538" cy="219075"/>
            <a:chOff x="3761844" y="2270394"/>
            <a:chExt cx="1887456" cy="218089"/>
          </a:xfrm>
        </p:grpSpPr>
        <p:grpSp>
          <p:nvGrpSpPr>
            <p:cNvPr id="15432" name="Group 120"/>
            <p:cNvGrpSpPr>
              <a:grpSpLocks/>
            </p:cNvGrpSpPr>
            <p:nvPr/>
          </p:nvGrpSpPr>
          <p:grpSpPr bwMode="auto">
            <a:xfrm>
              <a:off x="3761844" y="2270394"/>
              <a:ext cx="1722861" cy="218089"/>
              <a:chOff x="7089244" y="2095658"/>
              <a:chExt cx="1722861" cy="218089"/>
            </a:xfrm>
          </p:grpSpPr>
          <p:sp>
            <p:nvSpPr>
              <p:cNvPr id="15434" name="Line 60"/>
              <p:cNvSpPr>
                <a:spLocks noChangeShapeType="1"/>
              </p:cNvSpPr>
              <p:nvPr/>
            </p:nvSpPr>
            <p:spPr bwMode="auto">
              <a:xfrm flipV="1">
                <a:off x="8263775" y="2313747"/>
                <a:ext cx="548330" cy="0"/>
              </a:xfrm>
              <a:prstGeom prst="line">
                <a:avLst/>
              </a:prstGeom>
              <a:noFill/>
              <a:ln w="57150">
                <a:solidFill>
                  <a:srgbClr val="0000FF"/>
                </a:solidFill>
                <a:round/>
                <a:headEnd/>
                <a:tailEnd/>
              </a:ln>
            </p:spPr>
            <p:txBody>
              <a:bodyPr/>
              <a:lstStyle/>
              <a:p>
                <a:pPr defTabSz="457200"/>
                <a:endParaRPr lang="en-US" sz="1800">
                  <a:solidFill>
                    <a:prstClr val="black"/>
                  </a:solidFill>
                  <a:cs typeface="+mn-cs"/>
                </a:endParaRPr>
              </a:p>
            </p:txBody>
          </p:sp>
          <p:sp>
            <p:nvSpPr>
              <p:cNvPr id="15435" name="Line 60"/>
              <p:cNvSpPr>
                <a:spLocks noChangeShapeType="1"/>
              </p:cNvSpPr>
              <p:nvPr/>
            </p:nvSpPr>
            <p:spPr bwMode="auto">
              <a:xfrm flipV="1">
                <a:off x="7678464" y="2179740"/>
                <a:ext cx="548330" cy="0"/>
              </a:xfrm>
              <a:prstGeom prst="line">
                <a:avLst/>
              </a:prstGeom>
              <a:noFill/>
              <a:ln w="57150">
                <a:solidFill>
                  <a:srgbClr val="0000FF"/>
                </a:solidFill>
                <a:round/>
                <a:headEnd/>
                <a:tailEnd/>
              </a:ln>
            </p:spPr>
            <p:txBody>
              <a:bodyPr/>
              <a:lstStyle/>
              <a:p>
                <a:pPr defTabSz="457200"/>
                <a:endParaRPr lang="en-US" sz="1800">
                  <a:solidFill>
                    <a:prstClr val="black"/>
                  </a:solidFill>
                  <a:cs typeface="+mn-cs"/>
                </a:endParaRPr>
              </a:p>
            </p:txBody>
          </p:sp>
          <p:sp>
            <p:nvSpPr>
              <p:cNvPr id="15436" name="Line 60"/>
              <p:cNvSpPr>
                <a:spLocks noChangeShapeType="1"/>
              </p:cNvSpPr>
              <p:nvPr/>
            </p:nvSpPr>
            <p:spPr bwMode="auto">
              <a:xfrm flipV="1">
                <a:off x="8047370" y="2095658"/>
                <a:ext cx="548330" cy="0"/>
              </a:xfrm>
              <a:prstGeom prst="line">
                <a:avLst/>
              </a:prstGeom>
              <a:noFill/>
              <a:ln w="57150">
                <a:solidFill>
                  <a:srgbClr val="0000FF"/>
                </a:solidFill>
                <a:round/>
                <a:headEnd/>
                <a:tailEnd/>
              </a:ln>
            </p:spPr>
            <p:txBody>
              <a:bodyPr/>
              <a:lstStyle/>
              <a:p>
                <a:pPr defTabSz="457200"/>
                <a:endParaRPr lang="en-US" sz="1800">
                  <a:solidFill>
                    <a:prstClr val="black"/>
                  </a:solidFill>
                  <a:cs typeface="+mn-cs"/>
                </a:endParaRPr>
              </a:p>
            </p:txBody>
          </p:sp>
          <p:grpSp>
            <p:nvGrpSpPr>
              <p:cNvPr id="15437" name="Group 43"/>
              <p:cNvGrpSpPr>
                <a:grpSpLocks/>
              </p:cNvGrpSpPr>
              <p:nvPr/>
            </p:nvGrpSpPr>
            <p:grpSpPr bwMode="auto">
              <a:xfrm>
                <a:off x="7089244" y="2214775"/>
                <a:ext cx="788182" cy="89338"/>
                <a:chOff x="7089244" y="2331871"/>
                <a:chExt cx="788182" cy="89338"/>
              </a:xfrm>
            </p:grpSpPr>
            <p:sp>
              <p:nvSpPr>
                <p:cNvPr id="15438" name="Line 60"/>
                <p:cNvSpPr>
                  <a:spLocks noChangeShapeType="1"/>
                </p:cNvSpPr>
                <p:nvPr/>
              </p:nvSpPr>
              <p:spPr bwMode="auto">
                <a:xfrm flipV="1">
                  <a:off x="7329096" y="2421209"/>
                  <a:ext cx="548330" cy="0"/>
                </a:xfrm>
                <a:prstGeom prst="line">
                  <a:avLst/>
                </a:prstGeom>
                <a:noFill/>
                <a:ln w="57150">
                  <a:solidFill>
                    <a:srgbClr val="0000FF"/>
                  </a:solidFill>
                  <a:round/>
                  <a:headEnd/>
                  <a:tailEnd/>
                </a:ln>
              </p:spPr>
              <p:txBody>
                <a:bodyPr/>
                <a:lstStyle/>
                <a:p>
                  <a:pPr defTabSz="457200"/>
                  <a:endParaRPr lang="en-US" sz="1800">
                    <a:solidFill>
                      <a:prstClr val="black"/>
                    </a:solidFill>
                    <a:cs typeface="+mn-cs"/>
                  </a:endParaRPr>
                </a:p>
              </p:txBody>
            </p:sp>
            <p:sp>
              <p:nvSpPr>
                <p:cNvPr id="15439" name="Line 60"/>
                <p:cNvSpPr>
                  <a:spLocks noChangeShapeType="1"/>
                </p:cNvSpPr>
                <p:nvPr/>
              </p:nvSpPr>
              <p:spPr bwMode="auto">
                <a:xfrm flipV="1">
                  <a:off x="7089244" y="2331871"/>
                  <a:ext cx="548330" cy="0"/>
                </a:xfrm>
                <a:prstGeom prst="line">
                  <a:avLst/>
                </a:prstGeom>
                <a:noFill/>
                <a:ln w="57150">
                  <a:solidFill>
                    <a:srgbClr val="0000FF"/>
                  </a:solidFill>
                  <a:round/>
                  <a:headEnd/>
                  <a:tailEnd/>
                </a:ln>
              </p:spPr>
              <p:txBody>
                <a:bodyPr/>
                <a:lstStyle/>
                <a:p>
                  <a:pPr defTabSz="457200"/>
                  <a:endParaRPr lang="en-US" sz="1800">
                    <a:solidFill>
                      <a:prstClr val="black"/>
                    </a:solidFill>
                    <a:cs typeface="+mn-cs"/>
                  </a:endParaRPr>
                </a:p>
              </p:txBody>
            </p:sp>
          </p:grpSp>
        </p:grpSp>
        <p:sp>
          <p:nvSpPr>
            <p:cNvPr id="15433" name="Line 60"/>
            <p:cNvSpPr>
              <a:spLocks noChangeShapeType="1"/>
            </p:cNvSpPr>
            <p:nvPr/>
          </p:nvSpPr>
          <p:spPr bwMode="auto">
            <a:xfrm flipV="1">
              <a:off x="5100970" y="2371994"/>
              <a:ext cx="548330" cy="0"/>
            </a:xfrm>
            <a:prstGeom prst="line">
              <a:avLst/>
            </a:prstGeom>
            <a:noFill/>
            <a:ln w="57150">
              <a:solidFill>
                <a:srgbClr val="0000FF"/>
              </a:solidFill>
              <a:round/>
              <a:headEnd/>
              <a:tailEnd/>
            </a:ln>
          </p:spPr>
          <p:txBody>
            <a:bodyPr/>
            <a:lstStyle/>
            <a:p>
              <a:pPr defTabSz="457200"/>
              <a:endParaRPr lang="en-US" sz="1800">
                <a:solidFill>
                  <a:prstClr val="black"/>
                </a:solidFill>
                <a:cs typeface="+mn-cs"/>
              </a:endParaRPr>
            </a:p>
          </p:txBody>
        </p:sp>
      </p:grpSp>
      <p:sp>
        <p:nvSpPr>
          <p:cNvPr id="56" name="Line 60"/>
          <p:cNvSpPr>
            <a:spLocks noChangeShapeType="1"/>
          </p:cNvSpPr>
          <p:nvPr/>
        </p:nvSpPr>
        <p:spPr bwMode="auto">
          <a:xfrm>
            <a:off x="1736725" y="1995488"/>
            <a:ext cx="2003425" cy="4762"/>
          </a:xfrm>
          <a:prstGeom prst="line">
            <a:avLst/>
          </a:prstGeom>
          <a:noFill/>
          <a:ln w="76200" cmpd="sng">
            <a:solidFill>
              <a:srgbClr val="00CC99"/>
            </a:solidFill>
            <a:round/>
            <a:headEnd/>
            <a:tailEnd/>
          </a:ln>
        </p:spPr>
        <p:txBody>
          <a:bodyPr/>
          <a:lstStyle/>
          <a:p>
            <a:pPr algn="ctr" defTabSz="457200" fontAlgn="auto">
              <a:spcBef>
                <a:spcPts val="0"/>
              </a:spcBef>
              <a:spcAft>
                <a:spcPts val="0"/>
              </a:spcAft>
              <a:defRPr/>
            </a:pPr>
            <a:endParaRPr lang="en-US" sz="1800">
              <a:ln w="76200" cmpd="sng">
                <a:solidFill>
                  <a:prstClr val="black"/>
                </a:solidFill>
              </a:ln>
              <a:solidFill>
                <a:prstClr val="black"/>
              </a:solidFill>
              <a:latin typeface="Arial" pitchFamily="34" charset="0"/>
              <a:cs typeface="+mn-cs"/>
            </a:endParaRPr>
          </a:p>
        </p:txBody>
      </p:sp>
      <p:sp>
        <p:nvSpPr>
          <p:cNvPr id="57" name="Rectangle 56"/>
          <p:cNvSpPr>
            <a:spLocks noChangeArrowheads="1"/>
          </p:cNvSpPr>
          <p:nvPr/>
        </p:nvSpPr>
        <p:spPr bwMode="auto">
          <a:xfrm>
            <a:off x="3517900" y="1943100"/>
            <a:ext cx="452438" cy="100013"/>
          </a:xfrm>
          <a:prstGeom prst="rect">
            <a:avLst/>
          </a:prstGeom>
          <a:solidFill>
            <a:srgbClr val="FFFF00"/>
          </a:solidFill>
          <a:ln w="9525" algn="ctr">
            <a:solidFill>
              <a:srgbClr val="FF6600"/>
            </a:solidFill>
            <a:round/>
            <a:headEnd/>
            <a:tailEnd/>
          </a:ln>
        </p:spPr>
        <p:txBody>
          <a:bodyPr/>
          <a:lstStyle/>
          <a:p>
            <a:pPr algn="ctr" defTabSz="457200"/>
            <a:endParaRPr lang="en-US" sz="1800">
              <a:solidFill>
                <a:prstClr val="black"/>
              </a:solidFill>
              <a:latin typeface="Calibri" pitchFamily="34" charset="0"/>
              <a:cs typeface="+mn-cs"/>
            </a:endParaRPr>
          </a:p>
        </p:txBody>
      </p:sp>
      <p:sp>
        <p:nvSpPr>
          <p:cNvPr id="58" name="Line 60"/>
          <p:cNvSpPr>
            <a:spLocks noChangeShapeType="1"/>
          </p:cNvSpPr>
          <p:nvPr/>
        </p:nvSpPr>
        <p:spPr bwMode="auto">
          <a:xfrm>
            <a:off x="5699125" y="1992313"/>
            <a:ext cx="1350963" cy="3175"/>
          </a:xfrm>
          <a:prstGeom prst="line">
            <a:avLst/>
          </a:prstGeom>
          <a:noFill/>
          <a:ln w="76200" cmpd="sng">
            <a:solidFill>
              <a:schemeClr val="bg1">
                <a:lumMod val="50000"/>
              </a:schemeClr>
            </a:solidFill>
            <a:round/>
            <a:headEnd/>
            <a:tailEnd/>
          </a:ln>
        </p:spPr>
        <p:txBody>
          <a:bodyPr/>
          <a:lstStyle/>
          <a:p>
            <a:pPr algn="ctr" defTabSz="457200" fontAlgn="auto">
              <a:spcBef>
                <a:spcPts val="0"/>
              </a:spcBef>
              <a:spcAft>
                <a:spcPts val="0"/>
              </a:spcAft>
              <a:defRPr/>
            </a:pPr>
            <a:endParaRPr lang="en-US" sz="1800">
              <a:ln w="76200" cmpd="sng">
                <a:solidFill>
                  <a:prstClr val="black"/>
                </a:solidFill>
              </a:ln>
              <a:solidFill>
                <a:prstClr val="black"/>
              </a:solidFill>
              <a:latin typeface="Arial" pitchFamily="34" charset="0"/>
              <a:cs typeface="+mn-cs"/>
            </a:endParaRPr>
          </a:p>
        </p:txBody>
      </p:sp>
      <p:sp>
        <p:nvSpPr>
          <p:cNvPr id="59" name="Rectangle 58"/>
          <p:cNvSpPr>
            <a:spLocks noChangeArrowheads="1"/>
          </p:cNvSpPr>
          <p:nvPr/>
        </p:nvSpPr>
        <p:spPr bwMode="auto">
          <a:xfrm>
            <a:off x="6862763" y="1935163"/>
            <a:ext cx="477837" cy="71437"/>
          </a:xfrm>
          <a:prstGeom prst="rect">
            <a:avLst/>
          </a:prstGeom>
          <a:solidFill>
            <a:srgbClr val="FFFF00"/>
          </a:solidFill>
          <a:ln w="9525" algn="ctr">
            <a:solidFill>
              <a:srgbClr val="FF6600"/>
            </a:solidFill>
            <a:round/>
            <a:headEnd/>
            <a:tailEnd/>
          </a:ln>
        </p:spPr>
        <p:txBody>
          <a:bodyPr/>
          <a:lstStyle/>
          <a:p>
            <a:pPr algn="ctr" defTabSz="457200"/>
            <a:endParaRPr lang="en-US" sz="1800">
              <a:solidFill>
                <a:prstClr val="black"/>
              </a:solidFill>
              <a:latin typeface="Calibri" pitchFamily="34" charset="0"/>
              <a:cs typeface="+mn-cs"/>
            </a:endParaRPr>
          </a:p>
        </p:txBody>
      </p:sp>
      <p:sp>
        <p:nvSpPr>
          <p:cNvPr id="60" name="Rectangle 59"/>
          <p:cNvSpPr>
            <a:spLocks noChangeArrowheads="1"/>
          </p:cNvSpPr>
          <p:nvPr/>
        </p:nvSpPr>
        <p:spPr bwMode="auto">
          <a:xfrm>
            <a:off x="5224463" y="1938338"/>
            <a:ext cx="474662" cy="123825"/>
          </a:xfrm>
          <a:prstGeom prst="rect">
            <a:avLst/>
          </a:prstGeom>
          <a:solidFill>
            <a:srgbClr val="FF0000"/>
          </a:solidFill>
          <a:ln w="9525" algn="ctr">
            <a:solidFill>
              <a:srgbClr val="FF0000"/>
            </a:solidFill>
            <a:round/>
            <a:headEnd/>
            <a:tailEnd/>
          </a:ln>
        </p:spPr>
        <p:txBody>
          <a:bodyPr/>
          <a:lstStyle/>
          <a:p>
            <a:pPr algn="ctr" defTabSz="457200"/>
            <a:endParaRPr lang="en-US" sz="1800">
              <a:solidFill>
                <a:prstClr val="black"/>
              </a:solidFill>
              <a:latin typeface="Calibri" pitchFamily="34" charset="0"/>
              <a:cs typeface="+mn-cs"/>
            </a:endParaRPr>
          </a:p>
        </p:txBody>
      </p:sp>
      <p:sp>
        <p:nvSpPr>
          <p:cNvPr id="15375" name="Rectangle 60"/>
          <p:cNvSpPr>
            <a:spLocks noChangeArrowheads="1"/>
          </p:cNvSpPr>
          <p:nvPr/>
        </p:nvSpPr>
        <p:spPr bwMode="auto">
          <a:xfrm>
            <a:off x="1295400" y="1922463"/>
            <a:ext cx="457200" cy="134937"/>
          </a:xfrm>
          <a:prstGeom prst="rect">
            <a:avLst/>
          </a:prstGeom>
          <a:solidFill>
            <a:srgbClr val="FF0000"/>
          </a:solidFill>
          <a:ln w="9525" algn="ctr">
            <a:solidFill>
              <a:srgbClr val="FF0000"/>
            </a:solidFill>
            <a:round/>
            <a:headEnd/>
            <a:tailEnd/>
          </a:ln>
        </p:spPr>
        <p:txBody>
          <a:bodyPr/>
          <a:lstStyle/>
          <a:p>
            <a:pPr algn="ctr" defTabSz="457200"/>
            <a:endParaRPr lang="en-US" sz="1800">
              <a:solidFill>
                <a:prstClr val="black"/>
              </a:solidFill>
              <a:latin typeface="Calibri" pitchFamily="34" charset="0"/>
              <a:cs typeface="+mn-cs"/>
            </a:endParaRPr>
          </a:p>
        </p:txBody>
      </p:sp>
      <p:sp>
        <p:nvSpPr>
          <p:cNvPr id="15376" name="Text Box 98"/>
          <p:cNvSpPr txBox="1">
            <a:spLocks noChangeArrowheads="1"/>
          </p:cNvSpPr>
          <p:nvPr/>
        </p:nvSpPr>
        <p:spPr bwMode="auto">
          <a:xfrm>
            <a:off x="1270000" y="1987550"/>
            <a:ext cx="550863" cy="396875"/>
          </a:xfrm>
          <a:prstGeom prst="rect">
            <a:avLst/>
          </a:prstGeom>
          <a:noFill/>
          <a:ln w="9525">
            <a:noFill/>
            <a:miter lim="800000"/>
            <a:headEnd/>
            <a:tailEnd/>
          </a:ln>
        </p:spPr>
        <p:txBody>
          <a:bodyPr wrap="none">
            <a:spAutoFit/>
          </a:bodyPr>
          <a:lstStyle/>
          <a:p>
            <a:pPr defTabSz="457200"/>
            <a:r>
              <a:rPr lang="en-US" sz="2000">
                <a:solidFill>
                  <a:prstClr val="black"/>
                </a:solidFill>
                <a:latin typeface="Calibri" pitchFamily="34" charset="0"/>
                <a:cs typeface="+mn-cs"/>
              </a:rPr>
              <a:t>L-1</a:t>
            </a:r>
          </a:p>
        </p:txBody>
      </p:sp>
      <p:sp>
        <p:nvSpPr>
          <p:cNvPr id="15377" name="Text Box 100"/>
          <p:cNvSpPr txBox="1">
            <a:spLocks noChangeArrowheads="1"/>
          </p:cNvSpPr>
          <p:nvPr/>
        </p:nvSpPr>
        <p:spPr bwMode="auto">
          <a:xfrm>
            <a:off x="6858000" y="1966913"/>
            <a:ext cx="550863" cy="396875"/>
          </a:xfrm>
          <a:prstGeom prst="rect">
            <a:avLst/>
          </a:prstGeom>
          <a:noFill/>
          <a:ln w="9525">
            <a:noFill/>
            <a:miter lim="800000"/>
            <a:headEnd/>
            <a:tailEnd/>
          </a:ln>
        </p:spPr>
        <p:txBody>
          <a:bodyPr>
            <a:spAutoFit/>
          </a:bodyPr>
          <a:lstStyle/>
          <a:p>
            <a:pPr defTabSz="457200"/>
            <a:r>
              <a:rPr lang="en-US" sz="2000">
                <a:solidFill>
                  <a:prstClr val="black"/>
                </a:solidFill>
                <a:latin typeface="Calibri" pitchFamily="34" charset="0"/>
                <a:cs typeface="+mn-cs"/>
              </a:rPr>
              <a:t>L-1</a:t>
            </a:r>
          </a:p>
        </p:txBody>
      </p:sp>
      <p:sp>
        <p:nvSpPr>
          <p:cNvPr id="15378" name="Text Box 101"/>
          <p:cNvSpPr txBox="1">
            <a:spLocks noChangeArrowheads="1"/>
          </p:cNvSpPr>
          <p:nvPr/>
        </p:nvSpPr>
        <p:spPr bwMode="auto">
          <a:xfrm>
            <a:off x="5203825" y="1968500"/>
            <a:ext cx="550863" cy="396875"/>
          </a:xfrm>
          <a:prstGeom prst="rect">
            <a:avLst/>
          </a:prstGeom>
          <a:noFill/>
          <a:ln w="9525">
            <a:noFill/>
            <a:miter lim="800000"/>
            <a:headEnd/>
            <a:tailEnd/>
          </a:ln>
        </p:spPr>
        <p:txBody>
          <a:bodyPr wrap="none">
            <a:spAutoFit/>
          </a:bodyPr>
          <a:lstStyle/>
          <a:p>
            <a:pPr defTabSz="457200"/>
            <a:r>
              <a:rPr lang="en-US" sz="2000">
                <a:solidFill>
                  <a:prstClr val="black"/>
                </a:solidFill>
                <a:latin typeface="Calibri" pitchFamily="34" charset="0"/>
                <a:cs typeface="+mn-cs"/>
              </a:rPr>
              <a:t>L-1</a:t>
            </a:r>
          </a:p>
        </p:txBody>
      </p:sp>
      <p:sp>
        <p:nvSpPr>
          <p:cNvPr id="15379" name="Text Box 102"/>
          <p:cNvSpPr txBox="1">
            <a:spLocks noChangeArrowheads="1"/>
          </p:cNvSpPr>
          <p:nvPr/>
        </p:nvSpPr>
        <p:spPr bwMode="auto">
          <a:xfrm>
            <a:off x="3503613" y="1962150"/>
            <a:ext cx="550862" cy="396875"/>
          </a:xfrm>
          <a:prstGeom prst="rect">
            <a:avLst/>
          </a:prstGeom>
          <a:noFill/>
          <a:ln w="9525">
            <a:noFill/>
            <a:miter lim="800000"/>
            <a:headEnd/>
            <a:tailEnd/>
          </a:ln>
        </p:spPr>
        <p:txBody>
          <a:bodyPr wrap="none">
            <a:spAutoFit/>
          </a:bodyPr>
          <a:lstStyle/>
          <a:p>
            <a:pPr defTabSz="457200"/>
            <a:r>
              <a:rPr lang="en-US" sz="2000">
                <a:solidFill>
                  <a:prstClr val="black"/>
                </a:solidFill>
                <a:latin typeface="Calibri" pitchFamily="34" charset="0"/>
                <a:cs typeface="+mn-cs"/>
              </a:rPr>
              <a:t>L-1</a:t>
            </a:r>
          </a:p>
        </p:txBody>
      </p:sp>
      <p:sp>
        <p:nvSpPr>
          <p:cNvPr id="2" name="TextBox 1"/>
          <p:cNvSpPr txBox="1"/>
          <p:nvPr/>
        </p:nvSpPr>
        <p:spPr>
          <a:xfrm>
            <a:off x="1092200" y="3949700"/>
            <a:ext cx="7347685" cy="1569660"/>
          </a:xfrm>
          <a:prstGeom prst="rect">
            <a:avLst/>
          </a:prstGeom>
          <a:noFill/>
        </p:spPr>
        <p:txBody>
          <a:bodyPr wrap="none" rtlCol="0">
            <a:spAutoFit/>
          </a:bodyPr>
          <a:lstStyle/>
          <a:p>
            <a:pPr marL="342900" indent="-342900">
              <a:buFont typeface="Arial"/>
              <a:buChar char="•"/>
            </a:pPr>
            <a:r>
              <a:rPr lang="en-US" dirty="0"/>
              <a:t>I</a:t>
            </a:r>
            <a:r>
              <a:rPr lang="en-US" dirty="0" smtClean="0"/>
              <a:t>f no such repeat pattern in the genome, then </a:t>
            </a:r>
          </a:p>
          <a:p>
            <a:r>
              <a:rPr lang="en-US" dirty="0" smtClean="0"/>
              <a:t>unique reconstruction with sufficient coverage depth.</a:t>
            </a:r>
          </a:p>
          <a:p>
            <a:endParaRPr lang="en-US" dirty="0"/>
          </a:p>
          <a:p>
            <a:pPr marL="342900" indent="-342900">
              <a:buFont typeface="Arial"/>
              <a:buChar char="•"/>
            </a:pPr>
            <a:r>
              <a:rPr lang="en-US" dirty="0" err="1" smtClean="0">
                <a:solidFill>
                  <a:srgbClr val="FF0000"/>
                </a:solidFill>
              </a:rPr>
              <a:t>L</a:t>
            </a:r>
            <a:r>
              <a:rPr lang="en-US" baseline="-25000" dirty="0" err="1" smtClean="0">
                <a:solidFill>
                  <a:srgbClr val="FF0000"/>
                </a:solidFill>
              </a:rPr>
              <a:t>critical</a:t>
            </a:r>
            <a:r>
              <a:rPr lang="en-US" dirty="0" smtClean="0"/>
              <a:t>  is the longest of such interleaved repeats.</a:t>
            </a:r>
            <a:endParaRPr lang="en-US" dirty="0"/>
          </a:p>
        </p:txBody>
      </p:sp>
      <p:sp>
        <p:nvSpPr>
          <p:cNvPr id="3" name="TextBox 2"/>
          <p:cNvSpPr txBox="1"/>
          <p:nvPr/>
        </p:nvSpPr>
        <p:spPr>
          <a:xfrm>
            <a:off x="876300" y="2628900"/>
            <a:ext cx="317790" cy="400110"/>
          </a:xfrm>
          <a:prstGeom prst="rect">
            <a:avLst/>
          </a:prstGeom>
          <a:noFill/>
        </p:spPr>
        <p:txBody>
          <a:bodyPr wrap="none" rtlCol="0">
            <a:spAutoFit/>
          </a:bodyPr>
          <a:lstStyle/>
          <a:p>
            <a:r>
              <a:rPr lang="en-US" sz="2000" dirty="0"/>
              <a:t>L</a:t>
            </a:r>
          </a:p>
        </p:txBody>
      </p:sp>
    </p:spTree>
    <p:extLst>
      <p:ext uri="{BB962C8B-B14F-4D97-AF65-F5344CB8AC3E}">
        <p14:creationId xmlns:p14="http://schemas.microsoft.com/office/powerpoint/2010/main" val="2205269193"/>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22"/>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15"/>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0" presetClass="path" presetSubtype="0" accel="50000" decel="50000" fill="hold" nodeType="clickEffect">
                                  <p:stCondLst>
                                    <p:cond delay="0"/>
                                  </p:stCondLst>
                                  <p:childTnLst>
                                    <p:animMotion origin="layout" path="M 4.72222E-6 -1.48148E-6 L -0.43212 0.00486 " pathEditMode="relative" rAng="0" ptsTypes="AA">
                                      <p:cBhvr>
                                        <p:cTn id="36" dur="2000" fill="hold"/>
                                        <p:tgtEl>
                                          <p:spTgt spid="40"/>
                                        </p:tgtEl>
                                        <p:attrNameLst>
                                          <p:attrName>ppt_x</p:attrName>
                                          <p:attrName>ppt_y</p:attrName>
                                        </p:attrNameLst>
                                      </p:cBhvr>
                                      <p:rCtr x="-21615" y="231"/>
                                    </p:animMotion>
                                  </p:childTnLst>
                                </p:cTn>
                              </p:par>
                              <p:par>
                                <p:cTn id="37" presetID="0" presetClass="path" presetSubtype="0" accel="50000" decel="50000" fill="hold" nodeType="withEffect">
                                  <p:stCondLst>
                                    <p:cond delay="0"/>
                                  </p:stCondLst>
                                  <p:childTnLst>
                                    <p:animMotion origin="layout" path="M 3.33333E-6 4.44444E-6 L 0.36267 -0.00394 " pathEditMode="relative" rAng="0" ptsTypes="AA">
                                      <p:cBhvr>
                                        <p:cTn id="38" dur="2000" fill="hold"/>
                                        <p:tgtEl>
                                          <p:spTgt spid="31"/>
                                        </p:tgtEl>
                                        <p:attrNameLst>
                                          <p:attrName>ppt_x</p:attrName>
                                          <p:attrName>ppt_y</p:attrName>
                                        </p:attrNameLst>
                                      </p:cBhvr>
                                      <p:rCtr x="18125" y="-208"/>
                                    </p:animMotion>
                                  </p:childTnLst>
                                </p:cTn>
                              </p:par>
                              <p:par>
                                <p:cTn id="39" presetID="0" presetClass="path" presetSubtype="0" accel="50000" decel="50000" fill="hold" grpId="0" nodeType="withEffect">
                                  <p:stCondLst>
                                    <p:cond delay="0"/>
                                  </p:stCondLst>
                                  <p:childTnLst>
                                    <p:animMotion origin="layout" path="M 0.00017 -4.81481E-6 L -0.43229 0.00232 " pathEditMode="relative" rAng="0" ptsTypes="AA">
                                      <p:cBhvr>
                                        <p:cTn id="40" dur="2000" fill="hold"/>
                                        <p:tgtEl>
                                          <p:spTgt spid="59"/>
                                        </p:tgtEl>
                                        <p:attrNameLst>
                                          <p:attrName>ppt_x</p:attrName>
                                          <p:attrName>ppt_y</p:attrName>
                                        </p:attrNameLst>
                                      </p:cBhvr>
                                      <p:rCtr x="-21632" y="116"/>
                                    </p:animMotion>
                                  </p:childTnLst>
                                </p:cTn>
                              </p:par>
                              <p:par>
                                <p:cTn id="41" presetID="0" presetClass="path" presetSubtype="0" accel="50000" decel="50000" fill="hold" grpId="0" nodeType="withEffect">
                                  <p:stCondLst>
                                    <p:cond delay="0"/>
                                  </p:stCondLst>
                                  <p:childTnLst>
                                    <p:animMotion origin="layout" path="M -2.22222E-6 4.07407E-6 L 0.36129 0.00138 " pathEditMode="relative" rAng="0" ptsTypes="AA">
                                      <p:cBhvr>
                                        <p:cTn id="42" dur="2000" fill="hold"/>
                                        <p:tgtEl>
                                          <p:spTgt spid="57"/>
                                        </p:tgtEl>
                                        <p:attrNameLst>
                                          <p:attrName>ppt_x</p:attrName>
                                          <p:attrName>ppt_y</p:attrName>
                                        </p:attrNameLst>
                                      </p:cBhvr>
                                      <p:rCtr x="18056" y="69"/>
                                    </p:animMotion>
                                  </p:childTnLst>
                                </p:cTn>
                              </p:par>
                              <p:par>
                                <p:cTn id="43" presetID="0" presetClass="path" presetSubtype="0" accel="50000" decel="50000" fill="hold" nodeType="withEffect">
                                  <p:stCondLst>
                                    <p:cond delay="0"/>
                                  </p:stCondLst>
                                  <p:childTnLst>
                                    <p:animMotion origin="layout" path="M 0 0 L 0.35903 -0.00093 " pathEditMode="relative" ptsTypes="AA">
                                      <p:cBhvr>
                                        <p:cTn id="44" dur="2000" fill="hold"/>
                                        <p:tgtEl>
                                          <p:spTgt spid="56"/>
                                        </p:tgtEl>
                                        <p:attrNameLst>
                                          <p:attrName>ppt_x</p:attrName>
                                          <p:attrName>ppt_y</p:attrName>
                                        </p:attrNameLst>
                                      </p:cBhvr>
                                    </p:animMotion>
                                  </p:childTnLst>
                                </p:cTn>
                              </p:par>
                              <p:par>
                                <p:cTn id="45" presetID="0" presetClass="path" presetSubtype="0" accel="50000" decel="50000" fill="hold" nodeType="withEffect">
                                  <p:stCondLst>
                                    <p:cond delay="0"/>
                                  </p:stCondLst>
                                  <p:childTnLst>
                                    <p:animMotion origin="layout" path="M 0 0 L -0.43264 0 " pathEditMode="relative" ptsTypes="AA">
                                      <p:cBhvr>
                                        <p:cTn id="46" dur="2000" fill="hold"/>
                                        <p:tgtEl>
                                          <p:spTgt spid="58"/>
                                        </p:tgtEl>
                                        <p:attrNameLst>
                                          <p:attrName>ppt_x</p:attrName>
                                          <p:attrName>ppt_y</p:attrName>
                                        </p:attrNameLst>
                                      </p:cBhvr>
                                    </p:animMotion>
                                  </p:childTnLst>
                                </p:cTn>
                              </p:par>
                              <p:par>
                                <p:cTn id="47" presetID="0" presetClass="path" presetSubtype="0" accel="50000" decel="50000" fill="hold" grpId="0" nodeType="withEffect">
                                  <p:stCondLst>
                                    <p:cond delay="0"/>
                                  </p:stCondLst>
                                  <p:childTnLst>
                                    <p:animMotion origin="layout" path="M 0 0 L -0.06302 0 " pathEditMode="relative" ptsTypes="AA">
                                      <p:cBhvr>
                                        <p:cTn id="48" dur="2000" fill="hold"/>
                                        <p:tgtEl>
                                          <p:spTgt spid="60"/>
                                        </p:tgtEl>
                                        <p:attrNameLst>
                                          <p:attrName>ppt_x</p:attrName>
                                          <p:attrName>ppt_y</p:attrName>
                                        </p:attrNameLst>
                                      </p:cBhvr>
                                    </p:animMotion>
                                  </p:childTnLst>
                                </p:cTn>
                              </p:par>
                              <p:par>
                                <p:cTn id="49" presetID="0" presetClass="path" presetSubtype="0" accel="50000" decel="50000" fill="hold" nodeType="withEffect">
                                  <p:stCondLst>
                                    <p:cond delay="0"/>
                                  </p:stCondLst>
                                  <p:childTnLst>
                                    <p:animMotion origin="layout" path="M 0 0 L -0.06302 0 " pathEditMode="relative" ptsTypes="AA">
                                      <p:cBhvr>
                                        <p:cTn id="50" dur="2000" fill="hold"/>
                                        <p:tgtEl>
                                          <p:spTgt spid="47"/>
                                        </p:tgtEl>
                                        <p:attrNameLst>
                                          <p:attrName>ppt_x</p:attrName>
                                          <p:attrName>ppt_y</p:attrName>
                                        </p:attrNameLst>
                                      </p:cBhvr>
                                    </p:animMotion>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
                                            <p:txEl>
                                              <p:pRg st="0" end="0"/>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9" grpId="0" animBg="1"/>
      <p:bldP spid="60" grpId="0" animBg="1"/>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idx="4294967295"/>
          </p:nvPr>
        </p:nvSpPr>
        <p:spPr/>
        <p:txBody>
          <a:bodyPr/>
          <a:lstStyle/>
          <a:p>
            <a:pPr eaLnBrk="1" hangingPunct="1"/>
            <a:r>
              <a:rPr lang="en-US" smtClean="0"/>
              <a:t>Read Noise</a:t>
            </a:r>
          </a:p>
        </p:txBody>
      </p:sp>
      <p:sp>
        <p:nvSpPr>
          <p:cNvPr id="68611" name="Content Placeholder 2"/>
          <p:cNvSpPr>
            <a:spLocks noGrp="1"/>
          </p:cNvSpPr>
          <p:nvPr>
            <p:ph idx="4294967295"/>
          </p:nvPr>
        </p:nvSpPr>
        <p:spPr>
          <a:xfrm>
            <a:off x="550863" y="2976563"/>
            <a:ext cx="8420100" cy="725487"/>
          </a:xfrm>
        </p:spPr>
        <p:txBody>
          <a:bodyPr/>
          <a:lstStyle/>
          <a:p>
            <a:pPr eaLnBrk="1" hangingPunct="1">
              <a:buFontTx/>
              <a:buNone/>
            </a:pPr>
            <a:r>
              <a:rPr lang="en-US" smtClean="0"/>
              <a:t>  </a:t>
            </a:r>
          </a:p>
          <a:p>
            <a:pPr eaLnBrk="1" hangingPunct="1">
              <a:buFontTx/>
              <a:buNone/>
            </a:pPr>
            <a:endParaRPr lang="en-US" smtClean="0"/>
          </a:p>
          <a:p>
            <a:pPr eaLnBrk="1" hangingPunct="1">
              <a:buFontTx/>
              <a:buNone/>
            </a:pPr>
            <a:r>
              <a:rPr lang="en-US" smtClean="0"/>
              <a:t>	</a:t>
            </a:r>
          </a:p>
        </p:txBody>
      </p:sp>
      <p:sp>
        <p:nvSpPr>
          <p:cNvPr id="4" name="Line 3"/>
          <p:cNvSpPr>
            <a:spLocks noChangeShapeType="1"/>
          </p:cNvSpPr>
          <p:nvPr/>
        </p:nvSpPr>
        <p:spPr bwMode="auto">
          <a:xfrm flipV="1">
            <a:off x="145801" y="1646238"/>
            <a:ext cx="8909050" cy="0"/>
          </a:xfrm>
          <a:prstGeom prst="line">
            <a:avLst/>
          </a:prstGeom>
          <a:noFill/>
          <a:ln w="76200" cmpd="sng">
            <a:solidFill>
              <a:srgbClr val="446DCB"/>
            </a:solidFill>
            <a:round/>
            <a:headEnd/>
            <a:tailEnd/>
          </a:ln>
          <a:effectLst>
            <a:outerShdw blurRad="50800" dist="38100" dir="2700000" algn="tl" rotWithShape="0">
              <a:srgbClr val="000000">
                <a:alpha val="43000"/>
              </a:srgbClr>
            </a:outerShdw>
          </a:effectLst>
        </p:spPr>
        <p:txBody>
          <a:bodyPr/>
          <a:lstStyle/>
          <a:p>
            <a:pPr algn="ctr">
              <a:defRPr/>
            </a:pPr>
            <a:endParaRPr lang="en-US">
              <a:ln w="127000" cmpd="sng">
                <a:solidFill>
                  <a:schemeClr val="tx1"/>
                </a:solidFill>
              </a:ln>
              <a:latin typeface="Arial" pitchFamily="34" charset="0"/>
              <a:cs typeface="+mn-cs"/>
            </a:endParaRPr>
          </a:p>
        </p:txBody>
      </p:sp>
      <p:sp>
        <p:nvSpPr>
          <p:cNvPr id="9" name="Text Box 13"/>
          <p:cNvSpPr txBox="1">
            <a:spLocks noChangeArrowheads="1"/>
          </p:cNvSpPr>
          <p:nvPr/>
        </p:nvSpPr>
        <p:spPr bwMode="auto">
          <a:xfrm>
            <a:off x="26988" y="1239838"/>
            <a:ext cx="18059400" cy="430212"/>
          </a:xfrm>
          <a:prstGeom prst="rect">
            <a:avLst/>
          </a:prstGeom>
          <a:noFill/>
          <a:ln w="9525">
            <a:noFill/>
            <a:miter lim="800000"/>
            <a:headEnd/>
            <a:tailEnd/>
          </a:ln>
        </p:spPr>
        <p:txBody>
          <a:bodyPr>
            <a:spAutoFit/>
          </a:bodyPr>
          <a:lstStyle/>
          <a:p>
            <a:pPr eaLnBrk="0" hangingPunct="0">
              <a:defRPr/>
            </a:pPr>
            <a:r>
              <a:rPr lang="en-US" sz="2200" dirty="0">
                <a:solidFill>
                  <a:srgbClr val="003366"/>
                </a:solidFill>
                <a:latin typeface="+mn-lt"/>
                <a:cs typeface="CMU Bright Roman"/>
              </a:rPr>
              <a:t>ACGTCCTATGCGTATGCGTAATGCCACATATTGCTATGCGTAATGCGT</a:t>
            </a:r>
          </a:p>
        </p:txBody>
      </p:sp>
      <p:sp>
        <p:nvSpPr>
          <p:cNvPr id="10" name="Line 3"/>
          <p:cNvSpPr>
            <a:spLocks noChangeShapeType="1"/>
          </p:cNvSpPr>
          <p:nvPr/>
        </p:nvSpPr>
        <p:spPr bwMode="auto">
          <a:xfrm flipV="1">
            <a:off x="1296988" y="2384425"/>
            <a:ext cx="1449387" cy="0"/>
          </a:xfrm>
          <a:prstGeom prst="line">
            <a:avLst/>
          </a:prstGeom>
          <a:noFill/>
          <a:ln w="76200" cmpd="sng">
            <a:solidFill>
              <a:srgbClr val="446DCB"/>
            </a:solidFill>
            <a:round/>
            <a:headEnd/>
            <a:tailEnd/>
          </a:ln>
          <a:effectLst>
            <a:outerShdw blurRad="50800" dist="38100" dir="2700000" algn="tl" rotWithShape="0">
              <a:srgbClr val="000000">
                <a:alpha val="43000"/>
              </a:srgbClr>
            </a:outerShdw>
          </a:effectLst>
        </p:spPr>
        <p:txBody>
          <a:bodyPr/>
          <a:lstStyle/>
          <a:p>
            <a:pPr algn="ctr">
              <a:defRPr/>
            </a:pPr>
            <a:endParaRPr lang="en-US">
              <a:ln w="127000" cmpd="sng">
                <a:solidFill>
                  <a:schemeClr val="tx1"/>
                </a:solidFill>
              </a:ln>
              <a:latin typeface="Arial" pitchFamily="34" charset="0"/>
              <a:cs typeface="+mn-cs"/>
            </a:endParaRPr>
          </a:p>
        </p:txBody>
      </p:sp>
      <p:sp>
        <p:nvSpPr>
          <p:cNvPr id="15" name="Rectangle 14"/>
          <p:cNvSpPr>
            <a:spLocks noChangeArrowheads="1"/>
          </p:cNvSpPr>
          <p:nvPr/>
        </p:nvSpPr>
        <p:spPr bwMode="auto">
          <a:xfrm>
            <a:off x="1209675" y="1235075"/>
            <a:ext cx="366713" cy="460375"/>
          </a:xfrm>
          <a:prstGeom prst="rect">
            <a:avLst/>
          </a:prstGeom>
          <a:noFill/>
          <a:ln w="9525">
            <a:noFill/>
            <a:miter lim="800000"/>
            <a:headEnd/>
            <a:tailEnd/>
          </a:ln>
        </p:spPr>
        <p:txBody>
          <a:bodyPr wrap="none">
            <a:spAutoFit/>
          </a:bodyPr>
          <a:lstStyle/>
          <a:p>
            <a:pPr algn="ctr"/>
            <a:r>
              <a:rPr lang="en-US">
                <a:solidFill>
                  <a:srgbClr val="003366"/>
                </a:solidFill>
                <a:ea typeface="CMU Bright Roman"/>
                <a:cs typeface="CMU Bright Roman"/>
              </a:rPr>
              <a:t>T</a:t>
            </a:r>
            <a:endParaRPr lang="en-US"/>
          </a:p>
        </p:txBody>
      </p:sp>
      <p:sp>
        <p:nvSpPr>
          <p:cNvPr id="23" name="Rectangle 22"/>
          <p:cNvSpPr>
            <a:spLocks noChangeArrowheads="1"/>
          </p:cNvSpPr>
          <p:nvPr/>
        </p:nvSpPr>
        <p:spPr bwMode="auto">
          <a:xfrm>
            <a:off x="1343025" y="1225550"/>
            <a:ext cx="403225" cy="460375"/>
          </a:xfrm>
          <a:prstGeom prst="rect">
            <a:avLst/>
          </a:prstGeom>
          <a:noFill/>
          <a:ln w="9525">
            <a:noFill/>
            <a:miter lim="800000"/>
            <a:headEnd/>
            <a:tailEnd/>
          </a:ln>
        </p:spPr>
        <p:txBody>
          <a:bodyPr wrap="none">
            <a:spAutoFit/>
          </a:bodyPr>
          <a:lstStyle/>
          <a:p>
            <a:pPr algn="ctr"/>
            <a:r>
              <a:rPr lang="en-US">
                <a:solidFill>
                  <a:srgbClr val="003366"/>
                </a:solidFill>
                <a:ea typeface="CMU Bright Roman"/>
                <a:cs typeface="CMU Bright Roman"/>
              </a:rPr>
              <a:t>A</a:t>
            </a:r>
            <a:endParaRPr lang="en-US"/>
          </a:p>
        </p:txBody>
      </p:sp>
      <p:sp>
        <p:nvSpPr>
          <p:cNvPr id="24" name="Rectangle 23"/>
          <p:cNvSpPr>
            <a:spLocks noChangeArrowheads="1"/>
          </p:cNvSpPr>
          <p:nvPr/>
        </p:nvSpPr>
        <p:spPr bwMode="auto">
          <a:xfrm>
            <a:off x="1522413" y="1223963"/>
            <a:ext cx="368300" cy="461962"/>
          </a:xfrm>
          <a:prstGeom prst="rect">
            <a:avLst/>
          </a:prstGeom>
          <a:noFill/>
          <a:ln w="9525">
            <a:noFill/>
            <a:miter lim="800000"/>
            <a:headEnd/>
            <a:tailEnd/>
          </a:ln>
        </p:spPr>
        <p:txBody>
          <a:bodyPr wrap="none">
            <a:spAutoFit/>
          </a:bodyPr>
          <a:lstStyle/>
          <a:p>
            <a:pPr algn="ctr"/>
            <a:r>
              <a:rPr lang="en-US">
                <a:solidFill>
                  <a:srgbClr val="003366"/>
                </a:solidFill>
                <a:ea typeface="CMU Bright Roman"/>
                <a:cs typeface="CMU Bright Roman"/>
              </a:rPr>
              <a:t>T</a:t>
            </a:r>
            <a:endParaRPr lang="en-US"/>
          </a:p>
        </p:txBody>
      </p:sp>
      <p:sp>
        <p:nvSpPr>
          <p:cNvPr id="25" name="Rectangle 24"/>
          <p:cNvSpPr>
            <a:spLocks noChangeArrowheads="1"/>
          </p:cNvSpPr>
          <p:nvPr/>
        </p:nvSpPr>
        <p:spPr bwMode="auto">
          <a:xfrm>
            <a:off x="1685925" y="1214438"/>
            <a:ext cx="401638" cy="461962"/>
          </a:xfrm>
          <a:prstGeom prst="rect">
            <a:avLst/>
          </a:prstGeom>
          <a:noFill/>
          <a:ln w="9525">
            <a:noFill/>
            <a:miter lim="800000"/>
            <a:headEnd/>
            <a:tailEnd/>
          </a:ln>
        </p:spPr>
        <p:txBody>
          <a:bodyPr wrap="none">
            <a:spAutoFit/>
          </a:bodyPr>
          <a:lstStyle/>
          <a:p>
            <a:pPr algn="ctr"/>
            <a:r>
              <a:rPr lang="en-US">
                <a:solidFill>
                  <a:srgbClr val="FF0000"/>
                </a:solidFill>
                <a:ea typeface="CMU Bright Roman"/>
                <a:cs typeface="CMU Bright Roman"/>
              </a:rPr>
              <a:t>A</a:t>
            </a:r>
            <a:endParaRPr lang="en-US">
              <a:solidFill>
                <a:srgbClr val="FF0000"/>
              </a:solidFill>
            </a:endParaRPr>
          </a:p>
        </p:txBody>
      </p:sp>
      <p:sp>
        <p:nvSpPr>
          <p:cNvPr id="26" name="Rectangle 25"/>
          <p:cNvSpPr>
            <a:spLocks noChangeArrowheads="1"/>
          </p:cNvSpPr>
          <p:nvPr/>
        </p:nvSpPr>
        <p:spPr bwMode="auto">
          <a:xfrm>
            <a:off x="1908175" y="1223963"/>
            <a:ext cx="406400" cy="460375"/>
          </a:xfrm>
          <a:prstGeom prst="rect">
            <a:avLst/>
          </a:prstGeom>
          <a:noFill/>
          <a:ln w="9525">
            <a:noFill/>
            <a:miter lim="800000"/>
            <a:headEnd/>
            <a:tailEnd/>
          </a:ln>
        </p:spPr>
        <p:txBody>
          <a:bodyPr wrap="none">
            <a:spAutoFit/>
          </a:bodyPr>
          <a:lstStyle/>
          <a:p>
            <a:pPr algn="ctr"/>
            <a:r>
              <a:rPr lang="en-US">
                <a:solidFill>
                  <a:srgbClr val="003366"/>
                </a:solidFill>
                <a:ea typeface="CMU Bright Roman"/>
                <a:cs typeface="CMU Bright Roman"/>
              </a:rPr>
              <a:t>C</a:t>
            </a:r>
            <a:endParaRPr lang="en-US"/>
          </a:p>
        </p:txBody>
      </p:sp>
      <p:sp>
        <p:nvSpPr>
          <p:cNvPr id="27" name="Rectangle 26"/>
          <p:cNvSpPr>
            <a:spLocks noChangeArrowheads="1"/>
          </p:cNvSpPr>
          <p:nvPr/>
        </p:nvSpPr>
        <p:spPr bwMode="auto">
          <a:xfrm>
            <a:off x="2135188" y="1223963"/>
            <a:ext cx="366712" cy="460375"/>
          </a:xfrm>
          <a:prstGeom prst="rect">
            <a:avLst/>
          </a:prstGeom>
          <a:noFill/>
          <a:ln w="9525">
            <a:noFill/>
            <a:miter lim="800000"/>
            <a:headEnd/>
            <a:tailEnd/>
          </a:ln>
        </p:spPr>
        <p:txBody>
          <a:bodyPr wrap="none">
            <a:spAutoFit/>
          </a:bodyPr>
          <a:lstStyle/>
          <a:p>
            <a:pPr algn="ctr"/>
            <a:r>
              <a:rPr lang="en-US">
                <a:solidFill>
                  <a:srgbClr val="FF0000"/>
                </a:solidFill>
                <a:ea typeface="CMU Bright Roman"/>
                <a:cs typeface="CMU Bright Roman"/>
              </a:rPr>
              <a:t>T</a:t>
            </a:r>
            <a:endParaRPr lang="en-US">
              <a:solidFill>
                <a:srgbClr val="FF0000"/>
              </a:solidFill>
            </a:endParaRPr>
          </a:p>
        </p:txBody>
      </p:sp>
      <p:sp>
        <p:nvSpPr>
          <p:cNvPr id="28" name="Rectangle 27"/>
          <p:cNvSpPr>
            <a:spLocks noChangeArrowheads="1"/>
          </p:cNvSpPr>
          <p:nvPr/>
        </p:nvSpPr>
        <p:spPr bwMode="auto">
          <a:xfrm>
            <a:off x="2324100" y="1223963"/>
            <a:ext cx="366713" cy="460375"/>
          </a:xfrm>
          <a:prstGeom prst="rect">
            <a:avLst/>
          </a:prstGeom>
          <a:noFill/>
          <a:ln w="9525">
            <a:noFill/>
            <a:miter lim="800000"/>
            <a:headEnd/>
            <a:tailEnd/>
          </a:ln>
        </p:spPr>
        <p:txBody>
          <a:bodyPr wrap="none">
            <a:spAutoFit/>
          </a:bodyPr>
          <a:lstStyle/>
          <a:p>
            <a:pPr algn="ctr"/>
            <a:r>
              <a:rPr lang="en-US">
                <a:solidFill>
                  <a:srgbClr val="003366"/>
                </a:solidFill>
                <a:ea typeface="CMU Bright Roman"/>
                <a:cs typeface="CMU Bright Roman"/>
              </a:rPr>
              <a:t>T</a:t>
            </a:r>
            <a:endParaRPr lang="en-US">
              <a:solidFill>
                <a:srgbClr val="003366"/>
              </a:solidFill>
            </a:endParaRPr>
          </a:p>
        </p:txBody>
      </p:sp>
      <p:sp>
        <p:nvSpPr>
          <p:cNvPr id="29" name="Rectangle 28"/>
          <p:cNvSpPr>
            <a:spLocks noChangeArrowheads="1"/>
          </p:cNvSpPr>
          <p:nvPr/>
        </p:nvSpPr>
        <p:spPr bwMode="auto">
          <a:xfrm>
            <a:off x="2468563" y="1214438"/>
            <a:ext cx="403225" cy="461962"/>
          </a:xfrm>
          <a:prstGeom prst="rect">
            <a:avLst/>
          </a:prstGeom>
          <a:noFill/>
          <a:ln w="9525">
            <a:noFill/>
            <a:miter lim="800000"/>
            <a:headEnd/>
            <a:tailEnd/>
          </a:ln>
        </p:spPr>
        <p:txBody>
          <a:bodyPr wrap="none">
            <a:spAutoFit/>
          </a:bodyPr>
          <a:lstStyle/>
          <a:p>
            <a:pPr algn="ctr"/>
            <a:r>
              <a:rPr lang="en-US">
                <a:solidFill>
                  <a:srgbClr val="003366"/>
                </a:solidFill>
                <a:ea typeface="CMU Bright Roman"/>
                <a:cs typeface="CMU Bright Roman"/>
              </a:rPr>
              <a:t>A</a:t>
            </a:r>
            <a:endParaRPr lang="en-US"/>
          </a:p>
        </p:txBody>
      </p:sp>
      <p:sp>
        <p:nvSpPr>
          <p:cNvPr id="68625" name="Text Box 17"/>
          <p:cNvSpPr txBox="1">
            <a:spLocks noChangeArrowheads="1"/>
          </p:cNvSpPr>
          <p:nvPr/>
        </p:nvSpPr>
        <p:spPr bwMode="auto">
          <a:xfrm>
            <a:off x="2963863" y="2182813"/>
            <a:ext cx="6052709" cy="461665"/>
          </a:xfrm>
          <a:prstGeom prst="rect">
            <a:avLst/>
          </a:prstGeom>
          <a:noFill/>
          <a:ln w="9525">
            <a:noFill/>
            <a:miter lim="800000"/>
            <a:headEnd/>
            <a:tailEnd/>
          </a:ln>
          <a:effectLst/>
        </p:spPr>
        <p:txBody>
          <a:bodyPr wrap="none">
            <a:spAutoFit/>
          </a:bodyPr>
          <a:lstStyle/>
          <a:p>
            <a:r>
              <a:rPr lang="en-US" dirty="0"/>
              <a:t>Each symbol </a:t>
            </a:r>
            <a:r>
              <a:rPr lang="en-US" dirty="0" smtClean="0"/>
              <a:t>corrupted by </a:t>
            </a:r>
            <a:r>
              <a:rPr lang="en-US" dirty="0"/>
              <a:t>a noisy channel.</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0" presetClass="path" presetSubtype="0" accel="50000" decel="50000" fill="hold" grpId="0" nodeType="withEffect">
                                  <p:stCondLst>
                                    <p:cond delay="0"/>
                                  </p:stCondLst>
                                  <p:childTnLst>
                                    <p:animMotion origin="layout" path="M -0.00191 3.63131E-6 L -0.00104 0.1063 " pathEditMode="relative" rAng="0" ptsTypes="AA">
                                      <p:cBhvr>
                                        <p:cTn id="18" dur="750" fill="hold"/>
                                        <p:tgtEl>
                                          <p:spTgt spid="15"/>
                                        </p:tgtEl>
                                        <p:attrNameLst>
                                          <p:attrName>ppt_x</p:attrName>
                                          <p:attrName>ppt_y</p:attrName>
                                        </p:attrNameLst>
                                      </p:cBhvr>
                                      <p:rCtr x="35" y="5303"/>
                                    </p:animMotion>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0" presetClass="path" presetSubtype="0" accel="50000" decel="50000" fill="hold" grpId="0" nodeType="withEffect">
                                  <p:stCondLst>
                                    <p:cond delay="0"/>
                                  </p:stCondLst>
                                  <p:childTnLst>
                                    <p:animMotion origin="layout" path="M -0.00191 3.63131E-6 L -0.00104 0.1063 " pathEditMode="relative" rAng="0" ptsTypes="AA">
                                      <p:cBhvr>
                                        <p:cTn id="24" dur="750" fill="hold"/>
                                        <p:tgtEl>
                                          <p:spTgt spid="23"/>
                                        </p:tgtEl>
                                        <p:attrNameLst>
                                          <p:attrName>ppt_x</p:attrName>
                                          <p:attrName>ppt_y</p:attrName>
                                        </p:attrNameLst>
                                      </p:cBhvr>
                                      <p:rCtr x="35" y="5303"/>
                                    </p:animMotion>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1" nodeType="click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0" presetClass="path" presetSubtype="0" accel="50000" decel="50000" fill="hold" grpId="0" nodeType="withEffect">
                                  <p:stCondLst>
                                    <p:cond delay="0"/>
                                  </p:stCondLst>
                                  <p:childTnLst>
                                    <p:animMotion origin="layout" path="M -0.00191 3.63131E-6 L -0.00104 0.1063 " pathEditMode="relative" rAng="0" ptsTypes="AA">
                                      <p:cBhvr>
                                        <p:cTn id="30" dur="750" fill="hold"/>
                                        <p:tgtEl>
                                          <p:spTgt spid="24"/>
                                        </p:tgtEl>
                                        <p:attrNameLst>
                                          <p:attrName>ppt_x</p:attrName>
                                          <p:attrName>ppt_y</p:attrName>
                                        </p:attrNameLst>
                                      </p:cBhvr>
                                      <p:rCtr x="35" y="5303"/>
                                    </p:animMotion>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1"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0" presetClass="path" presetSubtype="0" accel="50000" decel="50000" fill="hold" grpId="0" nodeType="withEffect">
                                  <p:stCondLst>
                                    <p:cond delay="0"/>
                                  </p:stCondLst>
                                  <p:childTnLst>
                                    <p:animMotion origin="layout" path="M -0.00191 3.63131E-6 L -0.00104 0.1063 " pathEditMode="relative" rAng="0" ptsTypes="AA">
                                      <p:cBhvr>
                                        <p:cTn id="36" dur="750" fill="hold"/>
                                        <p:tgtEl>
                                          <p:spTgt spid="25"/>
                                        </p:tgtEl>
                                        <p:attrNameLst>
                                          <p:attrName>ppt_x</p:attrName>
                                          <p:attrName>ppt_y</p:attrName>
                                        </p:attrNameLst>
                                      </p:cBhvr>
                                      <p:rCtr x="35" y="5303"/>
                                    </p:animMotion>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1" nodeType="click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0" presetClass="path" presetSubtype="0" accel="50000" decel="50000" fill="hold" grpId="0" nodeType="withEffect">
                                  <p:stCondLst>
                                    <p:cond delay="0"/>
                                  </p:stCondLst>
                                  <p:childTnLst>
                                    <p:animMotion origin="layout" path="M -0.00191 3.63131E-6 L -0.00104 0.1063 " pathEditMode="relative" rAng="0" ptsTypes="AA">
                                      <p:cBhvr>
                                        <p:cTn id="42" dur="750" fill="hold"/>
                                        <p:tgtEl>
                                          <p:spTgt spid="26"/>
                                        </p:tgtEl>
                                        <p:attrNameLst>
                                          <p:attrName>ppt_x</p:attrName>
                                          <p:attrName>ppt_y</p:attrName>
                                        </p:attrNameLst>
                                      </p:cBhvr>
                                      <p:rCtr x="35" y="5303"/>
                                    </p:animMotion>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1" nodeType="click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par>
                                <p:cTn id="47" presetID="0" presetClass="path" presetSubtype="0" accel="50000" decel="50000" fill="hold" grpId="0" nodeType="withEffect">
                                  <p:stCondLst>
                                    <p:cond delay="0"/>
                                  </p:stCondLst>
                                  <p:childTnLst>
                                    <p:animMotion origin="layout" path="M -0.00191 3.63131E-6 L -0.00104 0.1063 " pathEditMode="relative" rAng="0" ptsTypes="AA">
                                      <p:cBhvr>
                                        <p:cTn id="48" dur="750" fill="hold"/>
                                        <p:tgtEl>
                                          <p:spTgt spid="27"/>
                                        </p:tgtEl>
                                        <p:attrNameLst>
                                          <p:attrName>ppt_x</p:attrName>
                                          <p:attrName>ppt_y</p:attrName>
                                        </p:attrNameLst>
                                      </p:cBhvr>
                                      <p:rCtr x="35" y="5303"/>
                                    </p:animMotion>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1" nodeType="click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0" presetClass="path" presetSubtype="0" accel="50000" decel="50000" fill="hold" grpId="0" nodeType="withEffect">
                                  <p:stCondLst>
                                    <p:cond delay="0"/>
                                  </p:stCondLst>
                                  <p:childTnLst>
                                    <p:animMotion origin="layout" path="M -0.00191 3.63131E-6 L -0.00104 0.1063 " pathEditMode="relative" rAng="0" ptsTypes="AA">
                                      <p:cBhvr>
                                        <p:cTn id="54" dur="750" fill="hold"/>
                                        <p:tgtEl>
                                          <p:spTgt spid="28"/>
                                        </p:tgtEl>
                                        <p:attrNameLst>
                                          <p:attrName>ppt_x</p:attrName>
                                          <p:attrName>ppt_y</p:attrName>
                                        </p:attrNameLst>
                                      </p:cBhvr>
                                      <p:rCtr x="35" y="5303"/>
                                    </p:animMotion>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1" nodeType="clickEffect">
                                  <p:stCondLst>
                                    <p:cond delay="0"/>
                                  </p:stCondLst>
                                  <p:childTnLst>
                                    <p:set>
                                      <p:cBhvr>
                                        <p:cTn id="58" dur="1" fill="hold">
                                          <p:stCondLst>
                                            <p:cond delay="0"/>
                                          </p:stCondLst>
                                        </p:cTn>
                                        <p:tgtEl>
                                          <p:spTgt spid="29"/>
                                        </p:tgtEl>
                                        <p:attrNameLst>
                                          <p:attrName>style.visibility</p:attrName>
                                        </p:attrNameLst>
                                      </p:cBhvr>
                                      <p:to>
                                        <p:strVal val="visible"/>
                                      </p:to>
                                    </p:set>
                                  </p:childTnLst>
                                </p:cTn>
                              </p:par>
                              <p:par>
                                <p:cTn id="59" presetID="0" presetClass="path" presetSubtype="0" accel="50000" decel="50000" fill="hold" grpId="0" nodeType="withEffect">
                                  <p:stCondLst>
                                    <p:cond delay="0"/>
                                  </p:stCondLst>
                                  <p:childTnLst>
                                    <p:animMotion origin="layout" path="M -0.00191 3.63131E-6 L -0.00104 0.1063 " pathEditMode="relative" rAng="0" ptsTypes="AA">
                                      <p:cBhvr>
                                        <p:cTn id="60" dur="750" fill="hold"/>
                                        <p:tgtEl>
                                          <p:spTgt spid="29"/>
                                        </p:tgtEl>
                                        <p:attrNameLst>
                                          <p:attrName>ppt_x</p:attrName>
                                          <p:attrName>ppt_y</p:attrName>
                                        </p:attrNameLst>
                                      </p:cBhvr>
                                      <p:rCtr x="35" y="5303"/>
                                    </p:animMotion>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686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P spid="15" grpId="0"/>
      <p:bldP spid="15" grpId="1"/>
      <p:bldP spid="23" grpId="0"/>
      <p:bldP spid="23" grpId="1"/>
      <p:bldP spid="24" grpId="0"/>
      <p:bldP spid="24" grpId="1"/>
      <p:bldP spid="25" grpId="0"/>
      <p:bldP spid="25" grpId="1"/>
      <p:bldP spid="26" grpId="0"/>
      <p:bldP spid="26" grpId="1"/>
      <p:bldP spid="27" grpId="0"/>
      <p:bldP spid="27" grpId="1"/>
      <p:bldP spid="28" grpId="0"/>
      <p:bldP spid="28" grpId="1"/>
      <p:bldP spid="29" grpId="0"/>
      <p:bldP spid="29" grpId="1"/>
      <p:bldP spid="6862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Line 3"/>
          <p:cNvSpPr>
            <a:spLocks noChangeShapeType="1"/>
          </p:cNvSpPr>
          <p:nvPr/>
        </p:nvSpPr>
        <p:spPr bwMode="auto">
          <a:xfrm>
            <a:off x="5771794" y="2332601"/>
            <a:ext cx="1975206" cy="16899"/>
          </a:xfrm>
          <a:prstGeom prst="line">
            <a:avLst/>
          </a:prstGeom>
          <a:noFill/>
          <a:ln w="76200" cmpd="sng">
            <a:solidFill>
              <a:srgbClr val="446DCB"/>
            </a:solidFill>
            <a:round/>
            <a:headEnd/>
            <a:tailEnd/>
          </a:ln>
          <a:effectLst/>
        </p:spPr>
        <p:txBody>
          <a:bodyPr/>
          <a:lstStyle/>
          <a:p>
            <a:pPr algn="ctr">
              <a:defRPr/>
            </a:pPr>
            <a:endParaRPr lang="en-US">
              <a:ln w="127000" cmpd="sng">
                <a:solidFill>
                  <a:schemeClr val="tx1"/>
                </a:solidFill>
              </a:ln>
              <a:latin typeface="Arial" pitchFamily="34" charset="0"/>
              <a:cs typeface="+mn-cs"/>
            </a:endParaRPr>
          </a:p>
        </p:txBody>
      </p:sp>
      <p:sp>
        <p:nvSpPr>
          <p:cNvPr id="14" name="Line 3"/>
          <p:cNvSpPr>
            <a:spLocks noChangeShapeType="1"/>
          </p:cNvSpPr>
          <p:nvPr/>
        </p:nvSpPr>
        <p:spPr bwMode="auto">
          <a:xfrm>
            <a:off x="1244244" y="2307201"/>
            <a:ext cx="1975206" cy="16899"/>
          </a:xfrm>
          <a:prstGeom prst="line">
            <a:avLst/>
          </a:prstGeom>
          <a:noFill/>
          <a:ln w="76200" cmpd="sng">
            <a:solidFill>
              <a:srgbClr val="446DCB"/>
            </a:solidFill>
            <a:round/>
            <a:headEnd/>
            <a:tailEnd/>
          </a:ln>
          <a:effectLst/>
        </p:spPr>
        <p:txBody>
          <a:bodyPr/>
          <a:lstStyle/>
          <a:p>
            <a:pPr algn="ctr">
              <a:defRPr/>
            </a:pPr>
            <a:endParaRPr lang="en-US">
              <a:ln w="127000" cmpd="sng">
                <a:solidFill>
                  <a:schemeClr val="tx1"/>
                </a:solidFill>
              </a:ln>
              <a:latin typeface="Arial" pitchFamily="34" charset="0"/>
              <a:cs typeface="+mn-cs"/>
            </a:endParaRPr>
          </a:p>
        </p:txBody>
      </p:sp>
      <p:grpSp>
        <p:nvGrpSpPr>
          <p:cNvPr id="28" name="Group 27"/>
          <p:cNvGrpSpPr/>
          <p:nvPr/>
        </p:nvGrpSpPr>
        <p:grpSpPr>
          <a:xfrm>
            <a:off x="1258428" y="2259652"/>
            <a:ext cx="6505643" cy="125675"/>
            <a:chOff x="1215390" y="3388422"/>
            <a:chExt cx="6505643" cy="125675"/>
          </a:xfrm>
        </p:grpSpPr>
        <p:sp>
          <p:nvSpPr>
            <p:cNvPr id="18" name="Rectangle 17"/>
            <p:cNvSpPr/>
            <p:nvPr/>
          </p:nvSpPr>
          <p:spPr>
            <a:xfrm>
              <a:off x="2231390" y="3394772"/>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9" name="Rectangle 18"/>
            <p:cNvSpPr/>
            <p:nvPr/>
          </p:nvSpPr>
          <p:spPr>
            <a:xfrm>
              <a:off x="1215390" y="3388422"/>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0" name="Rectangle 19"/>
            <p:cNvSpPr/>
            <p:nvPr/>
          </p:nvSpPr>
          <p:spPr>
            <a:xfrm>
              <a:off x="2675890" y="3401122"/>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3" name="Rectangle 22"/>
            <p:cNvSpPr/>
            <p:nvPr/>
          </p:nvSpPr>
          <p:spPr>
            <a:xfrm>
              <a:off x="6890453" y="3420179"/>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4" name="Rectangle 23"/>
            <p:cNvSpPr/>
            <p:nvPr/>
          </p:nvSpPr>
          <p:spPr>
            <a:xfrm>
              <a:off x="5894773" y="3413829"/>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5" name="Rectangle 24"/>
            <p:cNvSpPr/>
            <p:nvPr/>
          </p:nvSpPr>
          <p:spPr>
            <a:xfrm>
              <a:off x="7568633" y="3427799"/>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sp>
        <p:nvSpPr>
          <p:cNvPr id="29" name="TextBox 28"/>
          <p:cNvSpPr txBox="1"/>
          <p:nvPr/>
        </p:nvSpPr>
        <p:spPr>
          <a:xfrm>
            <a:off x="3286477" y="4394200"/>
            <a:ext cx="2853666" cy="461665"/>
          </a:xfrm>
          <a:prstGeom prst="rect">
            <a:avLst/>
          </a:prstGeom>
          <a:noFill/>
        </p:spPr>
        <p:txBody>
          <a:bodyPr wrap="none" rtlCol="0">
            <a:spAutoFit/>
          </a:bodyPr>
          <a:lstStyle/>
          <a:p>
            <a:r>
              <a:rPr lang="en-US" dirty="0" smtClean="0"/>
              <a:t>Sensitive to noise ?</a:t>
            </a:r>
            <a:endParaRPr lang="en-US" dirty="0"/>
          </a:p>
        </p:txBody>
      </p:sp>
      <p:sp>
        <p:nvSpPr>
          <p:cNvPr id="2" name="Title 1"/>
          <p:cNvSpPr>
            <a:spLocks noGrp="1"/>
          </p:cNvSpPr>
          <p:nvPr>
            <p:ph type="title"/>
          </p:nvPr>
        </p:nvSpPr>
        <p:spPr/>
        <p:txBody>
          <a:bodyPr/>
          <a:lstStyle/>
          <a:p>
            <a:r>
              <a:rPr lang="en-US" dirty="0" smtClean="0"/>
              <a:t>Assembly with noisy reads</a:t>
            </a:r>
            <a:endParaRPr lang="en-US" dirty="0"/>
          </a:p>
        </p:txBody>
      </p:sp>
      <p:grpSp>
        <p:nvGrpSpPr>
          <p:cNvPr id="3" name="Group 2"/>
          <p:cNvGrpSpPr/>
          <p:nvPr/>
        </p:nvGrpSpPr>
        <p:grpSpPr>
          <a:xfrm>
            <a:off x="1" y="2646062"/>
            <a:ext cx="9144000" cy="545871"/>
            <a:chOff x="-12699" y="2607962"/>
            <a:chExt cx="9144000" cy="545871"/>
          </a:xfrm>
        </p:grpSpPr>
        <p:grpSp>
          <p:nvGrpSpPr>
            <p:cNvPr id="32" name="Group 31"/>
            <p:cNvGrpSpPr/>
            <p:nvPr/>
          </p:nvGrpSpPr>
          <p:grpSpPr>
            <a:xfrm>
              <a:off x="-12699" y="2607962"/>
              <a:ext cx="9144000" cy="545871"/>
              <a:chOff x="1" y="2557162"/>
              <a:chExt cx="9144000" cy="545871"/>
            </a:xfrm>
          </p:grpSpPr>
          <p:sp>
            <p:nvSpPr>
              <p:cNvPr id="31" name="Line 3"/>
              <p:cNvSpPr>
                <a:spLocks noChangeShapeType="1"/>
              </p:cNvSpPr>
              <p:nvPr/>
            </p:nvSpPr>
            <p:spPr bwMode="auto">
              <a:xfrm flipV="1">
                <a:off x="1" y="3027680"/>
                <a:ext cx="9144000" cy="10160"/>
              </a:xfrm>
              <a:prstGeom prst="line">
                <a:avLst/>
              </a:prstGeom>
              <a:noFill/>
              <a:ln w="76200" cmpd="sng">
                <a:solidFill>
                  <a:srgbClr val="0000FF"/>
                </a:solidFill>
                <a:round/>
                <a:headEnd/>
                <a:tailEnd/>
              </a:ln>
              <a:effectLst/>
            </p:spPr>
            <p:txBody>
              <a:bodyPr/>
              <a:lstStyle/>
              <a:p>
                <a:pPr algn="ctr" defTabSz="457200" fontAlgn="auto">
                  <a:spcBef>
                    <a:spcPts val="0"/>
                  </a:spcBef>
                  <a:spcAft>
                    <a:spcPts val="0"/>
                  </a:spcAft>
                  <a:defRPr/>
                </a:pPr>
                <a:endParaRPr lang="en-US" sz="1800" dirty="0">
                  <a:ln w="127000" cmpd="sng">
                    <a:solidFill>
                      <a:prstClr val="black"/>
                    </a:solidFill>
                  </a:ln>
                  <a:solidFill>
                    <a:prstClr val="black"/>
                  </a:solidFill>
                  <a:latin typeface="Arial" pitchFamily="34" charset="0"/>
                  <a:cs typeface="+mn-cs"/>
                </a:endParaRPr>
              </a:p>
            </p:txBody>
          </p:sp>
          <p:grpSp>
            <p:nvGrpSpPr>
              <p:cNvPr id="27" name="Group 26"/>
              <p:cNvGrpSpPr/>
              <p:nvPr/>
            </p:nvGrpSpPr>
            <p:grpSpPr>
              <a:xfrm>
                <a:off x="1113405" y="2557162"/>
                <a:ext cx="6840334" cy="545871"/>
                <a:chOff x="1123565" y="1520842"/>
                <a:chExt cx="6840334" cy="545871"/>
              </a:xfrm>
            </p:grpSpPr>
            <p:sp>
              <p:nvSpPr>
                <p:cNvPr id="4" name="Rectangle 3"/>
                <p:cNvSpPr>
                  <a:spLocks noChangeArrowheads="1"/>
                </p:cNvSpPr>
                <p:nvPr/>
              </p:nvSpPr>
              <p:spPr bwMode="auto">
                <a:xfrm>
                  <a:off x="1481668" y="1955800"/>
                  <a:ext cx="1534160" cy="110913"/>
                </a:xfrm>
                <a:prstGeom prst="rect">
                  <a:avLst/>
                </a:prstGeom>
                <a:solidFill>
                  <a:srgbClr val="FFFF00"/>
                </a:solidFill>
                <a:ln w="9525" algn="ctr">
                  <a:solidFill>
                    <a:srgbClr val="FF6600"/>
                  </a:solidFill>
                  <a:round/>
                  <a:headEnd/>
                  <a:tailEnd/>
                </a:ln>
              </p:spPr>
              <p:txBody>
                <a:bodyPr/>
                <a:lstStyle/>
                <a:p>
                  <a:pPr algn="ctr" defTabSz="457200"/>
                  <a:endParaRPr lang="en-US" sz="1800">
                    <a:solidFill>
                      <a:prstClr val="black"/>
                    </a:solidFill>
                    <a:latin typeface="Calibri" pitchFamily="34" charset="0"/>
                    <a:cs typeface="+mn-cs"/>
                  </a:endParaRPr>
                </a:p>
              </p:txBody>
            </p:sp>
            <p:sp>
              <p:nvSpPr>
                <p:cNvPr id="15" name="TextBox 14"/>
                <p:cNvSpPr txBox="1"/>
                <p:nvPr/>
              </p:nvSpPr>
              <p:spPr>
                <a:xfrm>
                  <a:off x="1123565" y="1520842"/>
                  <a:ext cx="6840334" cy="461665"/>
                </a:xfrm>
                <a:prstGeom prst="rect">
                  <a:avLst/>
                </a:prstGeom>
                <a:noFill/>
              </p:spPr>
              <p:txBody>
                <a:bodyPr wrap="none" rtlCol="0">
                  <a:spAutoFit/>
                </a:bodyPr>
                <a:lstStyle/>
                <a:p>
                  <a:r>
                    <a:rPr lang="en-US" dirty="0" smtClean="0"/>
                    <a:t>A                   C                              G                   T</a:t>
                  </a:r>
                  <a:endParaRPr lang="en-US" dirty="0"/>
                </a:p>
              </p:txBody>
            </p:sp>
          </p:grpSp>
        </p:grpSp>
        <p:sp>
          <p:nvSpPr>
            <p:cNvPr id="26" name="Rectangle 25"/>
            <p:cNvSpPr>
              <a:spLocks noChangeArrowheads="1"/>
            </p:cNvSpPr>
            <p:nvPr/>
          </p:nvSpPr>
          <p:spPr bwMode="auto">
            <a:xfrm>
              <a:off x="5992708" y="3030220"/>
              <a:ext cx="1534160" cy="110913"/>
            </a:xfrm>
            <a:prstGeom prst="rect">
              <a:avLst/>
            </a:prstGeom>
            <a:solidFill>
              <a:srgbClr val="FFFF00"/>
            </a:solidFill>
            <a:ln w="9525" algn="ctr">
              <a:solidFill>
                <a:srgbClr val="FF6600"/>
              </a:solidFill>
              <a:round/>
              <a:headEnd/>
              <a:tailEnd/>
            </a:ln>
          </p:spPr>
          <p:txBody>
            <a:bodyPr/>
            <a:lstStyle/>
            <a:p>
              <a:pPr algn="ctr" defTabSz="457200"/>
              <a:endParaRPr lang="en-US" sz="1800">
                <a:solidFill>
                  <a:prstClr val="black"/>
                </a:solidFill>
                <a:latin typeface="Calibri" pitchFamily="34" charset="0"/>
                <a:cs typeface="+mn-cs"/>
              </a:endParaRPr>
            </a:p>
          </p:txBody>
        </p:sp>
      </p:grpSp>
      <p:sp>
        <p:nvSpPr>
          <p:cNvPr id="5" name="TextBox 4"/>
          <p:cNvSpPr txBox="1"/>
          <p:nvPr/>
        </p:nvSpPr>
        <p:spPr>
          <a:xfrm>
            <a:off x="6527800" y="406400"/>
            <a:ext cx="2132941" cy="707886"/>
          </a:xfrm>
          <a:prstGeom prst="rect">
            <a:avLst/>
          </a:prstGeom>
          <a:noFill/>
        </p:spPr>
        <p:txBody>
          <a:bodyPr wrap="none" rtlCol="0">
            <a:spAutoFit/>
          </a:bodyPr>
          <a:lstStyle/>
          <a:p>
            <a:r>
              <a:rPr lang="en-US" sz="2000" dirty="0" smtClean="0"/>
              <a:t>(</a:t>
            </a:r>
            <a:r>
              <a:rPr lang="en-US" sz="2000" dirty="0" err="1" smtClean="0"/>
              <a:t>Lam,Khalak</a:t>
            </a:r>
            <a:r>
              <a:rPr lang="en-US" sz="2000" dirty="0" smtClean="0"/>
              <a:t>,  T.</a:t>
            </a:r>
          </a:p>
          <a:p>
            <a:r>
              <a:rPr lang="en-US" sz="2000" dirty="0" err="1" smtClean="0"/>
              <a:t>Recomb-Seq</a:t>
            </a:r>
            <a:r>
              <a:rPr lang="en-US" sz="2000" dirty="0" smtClean="0"/>
              <a:t> 14)</a:t>
            </a:r>
            <a:endParaRPr lang="en-US" sz="2000" dirty="0"/>
          </a:p>
        </p:txBody>
      </p:sp>
    </p:spTree>
    <p:extLst>
      <p:ext uri="{BB962C8B-B14F-4D97-AF65-F5344CB8AC3E}">
        <p14:creationId xmlns:p14="http://schemas.microsoft.com/office/powerpoint/2010/main" val="1303576427"/>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14" grpId="0" animBg="1"/>
      <p:bldP spid="2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1028700" y="2302935"/>
            <a:ext cx="6908800" cy="46566"/>
            <a:chOff x="1028700" y="2302935"/>
            <a:chExt cx="6908800" cy="46566"/>
          </a:xfrm>
        </p:grpSpPr>
        <p:sp>
          <p:nvSpPr>
            <p:cNvPr id="49" name="Line 3"/>
            <p:cNvSpPr>
              <a:spLocks noChangeShapeType="1"/>
            </p:cNvSpPr>
            <p:nvPr/>
          </p:nvSpPr>
          <p:spPr bwMode="auto">
            <a:xfrm>
              <a:off x="1028700" y="2302935"/>
              <a:ext cx="2362200" cy="21166"/>
            </a:xfrm>
            <a:prstGeom prst="line">
              <a:avLst/>
            </a:prstGeom>
            <a:noFill/>
            <a:ln w="76200" cmpd="sng">
              <a:solidFill>
                <a:srgbClr val="446DCB"/>
              </a:solidFill>
              <a:round/>
              <a:headEnd/>
              <a:tailEnd/>
            </a:ln>
            <a:effectLst/>
          </p:spPr>
          <p:txBody>
            <a:bodyPr/>
            <a:lstStyle/>
            <a:p>
              <a:pPr algn="ctr">
                <a:defRPr/>
              </a:pPr>
              <a:endParaRPr lang="en-US">
                <a:ln w="127000" cmpd="sng">
                  <a:solidFill>
                    <a:schemeClr val="tx1"/>
                  </a:solidFill>
                </a:ln>
                <a:latin typeface="Arial" pitchFamily="34" charset="0"/>
                <a:cs typeface="+mn-cs"/>
              </a:endParaRPr>
            </a:p>
          </p:txBody>
        </p:sp>
        <p:sp>
          <p:nvSpPr>
            <p:cNvPr id="50" name="Line 3"/>
            <p:cNvSpPr>
              <a:spLocks noChangeShapeType="1"/>
            </p:cNvSpPr>
            <p:nvPr/>
          </p:nvSpPr>
          <p:spPr bwMode="auto">
            <a:xfrm>
              <a:off x="5575300" y="2328335"/>
              <a:ext cx="2362200" cy="21166"/>
            </a:xfrm>
            <a:prstGeom prst="line">
              <a:avLst/>
            </a:prstGeom>
            <a:noFill/>
            <a:ln w="76200" cmpd="sng">
              <a:solidFill>
                <a:srgbClr val="446DCB"/>
              </a:solidFill>
              <a:round/>
              <a:headEnd/>
              <a:tailEnd/>
            </a:ln>
            <a:effectLst/>
          </p:spPr>
          <p:txBody>
            <a:bodyPr/>
            <a:lstStyle/>
            <a:p>
              <a:pPr algn="ctr">
                <a:defRPr/>
              </a:pPr>
              <a:endParaRPr lang="en-US">
                <a:ln w="127000" cmpd="sng">
                  <a:solidFill>
                    <a:schemeClr val="tx1"/>
                  </a:solidFill>
                </a:ln>
                <a:latin typeface="Arial" pitchFamily="34" charset="0"/>
                <a:cs typeface="+mn-cs"/>
              </a:endParaRPr>
            </a:p>
          </p:txBody>
        </p:sp>
      </p:grpSp>
      <p:grpSp>
        <p:nvGrpSpPr>
          <p:cNvPr id="46" name="Group 45"/>
          <p:cNvGrpSpPr/>
          <p:nvPr/>
        </p:nvGrpSpPr>
        <p:grpSpPr>
          <a:xfrm>
            <a:off x="76200" y="4481773"/>
            <a:ext cx="9067800" cy="1661993"/>
            <a:chOff x="76200" y="4481773"/>
            <a:chExt cx="9067800" cy="1661993"/>
          </a:xfrm>
        </p:grpSpPr>
        <p:sp>
          <p:nvSpPr>
            <p:cNvPr id="8" name="TextBox 7"/>
            <p:cNvSpPr txBox="1"/>
            <p:nvPr/>
          </p:nvSpPr>
          <p:spPr>
            <a:xfrm>
              <a:off x="1057195" y="4481773"/>
              <a:ext cx="8086805" cy="1661993"/>
            </a:xfrm>
            <a:prstGeom prst="rect">
              <a:avLst/>
            </a:prstGeom>
            <a:noFill/>
          </p:spPr>
          <p:txBody>
            <a:bodyPr wrap="square" rtlCol="0">
              <a:spAutoFit/>
            </a:bodyPr>
            <a:lstStyle/>
            <a:p>
              <a:pPr algn="just"/>
              <a:r>
                <a:rPr lang="en-US" sz="2000" dirty="0" smtClean="0"/>
                <a:t>TA</a:t>
              </a:r>
              <a:r>
                <a:rPr lang="en-US" sz="2000" dirty="0" smtClean="0">
                  <a:solidFill>
                    <a:srgbClr val="FF0000"/>
                  </a:solidFill>
                </a:rPr>
                <a:t>GC</a:t>
              </a:r>
              <a:r>
                <a:rPr lang="en-US" sz="2000" dirty="0" smtClean="0"/>
                <a:t>A</a:t>
              </a:r>
              <a:r>
                <a:rPr lang="en-US" sz="2000" dirty="0" smtClean="0">
                  <a:solidFill>
                    <a:srgbClr val="FF0000"/>
                  </a:solidFill>
                </a:rPr>
                <a:t>GCA</a:t>
              </a:r>
              <a:r>
                <a:rPr lang="en-US" sz="2000" dirty="0" smtClean="0"/>
                <a:t>AATAGTT…CTGTTTGTT…TTGCC… G</a:t>
              </a:r>
              <a:r>
                <a:rPr lang="en-US" sz="2000" dirty="0" smtClean="0">
                  <a:solidFill>
                    <a:srgbClr val="FF0000"/>
                  </a:solidFill>
                </a:rPr>
                <a:t>CC</a:t>
              </a:r>
              <a:r>
                <a:rPr lang="en-US" sz="2000" dirty="0" smtClean="0"/>
                <a:t>A</a:t>
              </a:r>
              <a:r>
                <a:rPr lang="en-US" sz="2000" dirty="0" smtClean="0">
                  <a:solidFill>
                    <a:srgbClr val="FF0000"/>
                  </a:solidFill>
                </a:rPr>
                <a:t>GG</a:t>
              </a:r>
              <a:r>
                <a:rPr lang="en-US" sz="2000" dirty="0" smtClean="0"/>
                <a:t>A</a:t>
              </a:r>
              <a:r>
                <a:rPr lang="en-US" sz="2000" dirty="0" smtClean="0">
                  <a:solidFill>
                    <a:srgbClr val="FF0000"/>
                  </a:solidFill>
                </a:rPr>
                <a:t>TGT</a:t>
              </a:r>
            </a:p>
            <a:p>
              <a:pPr algn="just"/>
              <a:endParaRPr lang="en-US" sz="2000" dirty="0" smtClean="0"/>
            </a:p>
            <a:p>
              <a:pPr algn="just"/>
              <a:r>
                <a:rPr lang="en-US" sz="2000" dirty="0" smtClean="0"/>
                <a:t>TA</a:t>
              </a:r>
              <a:r>
                <a:rPr lang="en-US" sz="2000" dirty="0" smtClean="0">
                  <a:solidFill>
                    <a:srgbClr val="FF0000"/>
                  </a:solidFill>
                </a:rPr>
                <a:t>CG</a:t>
              </a:r>
              <a:r>
                <a:rPr lang="en-US" sz="2000" dirty="0" smtClean="0"/>
                <a:t>A</a:t>
              </a:r>
              <a:r>
                <a:rPr lang="en-US" sz="2000" dirty="0" smtClean="0">
                  <a:solidFill>
                    <a:srgbClr val="FF0000"/>
                  </a:solidFill>
                </a:rPr>
                <a:t>CGG</a:t>
              </a:r>
              <a:r>
                <a:rPr lang="en-US" sz="2000" dirty="0" smtClean="0"/>
                <a:t>AATAGTT…CTGTTTGTT…TTGCC… G</a:t>
              </a:r>
              <a:r>
                <a:rPr lang="en-US" sz="2000" dirty="0" smtClean="0">
                  <a:solidFill>
                    <a:srgbClr val="FF0000"/>
                  </a:solidFill>
                </a:rPr>
                <a:t>TG</a:t>
              </a:r>
              <a:r>
                <a:rPr lang="en-US" sz="2000" dirty="0" smtClean="0"/>
                <a:t>A</a:t>
              </a:r>
              <a:r>
                <a:rPr lang="en-US" sz="2000" dirty="0" smtClean="0">
                  <a:solidFill>
                    <a:srgbClr val="FF0000"/>
                  </a:solidFill>
                </a:rPr>
                <a:t>CC</a:t>
              </a:r>
              <a:r>
                <a:rPr lang="en-US" sz="2000" dirty="0" smtClean="0"/>
                <a:t>A</a:t>
              </a:r>
              <a:r>
                <a:rPr lang="en-US" sz="2000" dirty="0" smtClean="0">
                  <a:solidFill>
                    <a:srgbClr val="FF0000"/>
                  </a:solidFill>
                </a:rPr>
                <a:t>CAG</a:t>
              </a:r>
            </a:p>
            <a:p>
              <a:pPr algn="just"/>
              <a:endParaRPr lang="en-US" sz="1800" dirty="0" smtClean="0"/>
            </a:p>
            <a:p>
              <a:pPr algn="just"/>
              <a:r>
                <a:rPr lang="en-US" sz="2425" dirty="0" smtClean="0"/>
                <a:t>00</a:t>
              </a:r>
              <a:r>
                <a:rPr lang="en-US" sz="2425" dirty="0" smtClean="0">
                  <a:solidFill>
                    <a:srgbClr val="FF0000"/>
                  </a:solidFill>
                </a:rPr>
                <a:t>11</a:t>
              </a:r>
              <a:r>
                <a:rPr lang="en-US" sz="2425" dirty="0" smtClean="0"/>
                <a:t>0</a:t>
              </a:r>
              <a:r>
                <a:rPr lang="en-US" sz="2425" dirty="0" smtClean="0">
                  <a:solidFill>
                    <a:srgbClr val="FF0000"/>
                  </a:solidFill>
                </a:rPr>
                <a:t>111</a:t>
              </a:r>
              <a:r>
                <a:rPr lang="en-US" sz="2425" dirty="0" smtClean="0"/>
                <a:t>0000000…000000000…00000…0</a:t>
              </a:r>
              <a:r>
                <a:rPr lang="en-US" sz="2425" dirty="0" smtClean="0">
                  <a:solidFill>
                    <a:srgbClr val="FF0000"/>
                  </a:solidFill>
                </a:rPr>
                <a:t>11</a:t>
              </a:r>
              <a:r>
                <a:rPr lang="en-US" sz="2425" dirty="0" smtClean="0"/>
                <a:t>0</a:t>
              </a:r>
              <a:r>
                <a:rPr lang="en-US" sz="2425" dirty="0" smtClean="0">
                  <a:solidFill>
                    <a:srgbClr val="FF0000"/>
                  </a:solidFill>
                </a:rPr>
                <a:t>11</a:t>
              </a:r>
              <a:r>
                <a:rPr lang="en-US" sz="2425" dirty="0" smtClean="0"/>
                <a:t>0</a:t>
              </a:r>
              <a:r>
                <a:rPr lang="en-US" sz="2425" dirty="0" smtClean="0">
                  <a:solidFill>
                    <a:srgbClr val="FF0000"/>
                  </a:solidFill>
                </a:rPr>
                <a:t>111</a:t>
              </a:r>
              <a:endParaRPr lang="en-US" sz="2425" dirty="0">
                <a:solidFill>
                  <a:srgbClr val="FF0000"/>
                </a:solidFill>
              </a:endParaRPr>
            </a:p>
          </p:txBody>
        </p:sp>
        <p:sp>
          <p:nvSpPr>
            <p:cNvPr id="13" name="Rectangle 12"/>
            <p:cNvSpPr>
              <a:spLocks noChangeArrowheads="1"/>
            </p:cNvSpPr>
            <p:nvPr/>
          </p:nvSpPr>
          <p:spPr bwMode="auto">
            <a:xfrm>
              <a:off x="76200" y="4576273"/>
              <a:ext cx="1016000" cy="291549"/>
            </a:xfrm>
            <a:prstGeom prst="rect">
              <a:avLst/>
            </a:prstGeom>
            <a:solidFill>
              <a:srgbClr val="FFFF00"/>
            </a:solidFill>
            <a:ln w="9525" algn="ctr">
              <a:solidFill>
                <a:srgbClr val="FF6600"/>
              </a:solidFill>
              <a:round/>
              <a:headEnd/>
              <a:tailEnd/>
            </a:ln>
          </p:spPr>
          <p:txBody>
            <a:bodyPr/>
            <a:lstStyle/>
            <a:p>
              <a:pPr algn="ctr" defTabSz="457200"/>
              <a:r>
                <a:rPr lang="en-US" sz="1800" dirty="0" smtClean="0">
                  <a:solidFill>
                    <a:prstClr val="black"/>
                  </a:solidFill>
                  <a:latin typeface="Calibri" pitchFamily="34" charset="0"/>
                  <a:cs typeface="+mn-cs"/>
                </a:rPr>
                <a:t>Copy 1</a:t>
              </a:r>
              <a:endParaRPr lang="en-US" sz="1800" dirty="0">
                <a:solidFill>
                  <a:prstClr val="black"/>
                </a:solidFill>
                <a:latin typeface="Calibri" pitchFamily="34" charset="0"/>
                <a:cs typeface="+mn-cs"/>
              </a:endParaRPr>
            </a:p>
          </p:txBody>
        </p:sp>
        <p:sp>
          <p:nvSpPr>
            <p:cNvPr id="14" name="Rectangle 13"/>
            <p:cNvSpPr>
              <a:spLocks noChangeArrowheads="1"/>
            </p:cNvSpPr>
            <p:nvPr/>
          </p:nvSpPr>
          <p:spPr bwMode="auto">
            <a:xfrm>
              <a:off x="76395" y="5149966"/>
              <a:ext cx="1016000" cy="291549"/>
            </a:xfrm>
            <a:prstGeom prst="rect">
              <a:avLst/>
            </a:prstGeom>
            <a:solidFill>
              <a:srgbClr val="FFFF00"/>
            </a:solidFill>
            <a:ln w="9525" algn="ctr">
              <a:solidFill>
                <a:srgbClr val="FF6600"/>
              </a:solidFill>
              <a:round/>
              <a:headEnd/>
              <a:tailEnd/>
            </a:ln>
          </p:spPr>
          <p:txBody>
            <a:bodyPr/>
            <a:lstStyle/>
            <a:p>
              <a:pPr algn="ctr" defTabSz="457200"/>
              <a:r>
                <a:rPr lang="en-US" sz="1800" dirty="0">
                  <a:solidFill>
                    <a:prstClr val="black"/>
                  </a:solidFill>
                  <a:latin typeface="Calibri" pitchFamily="34" charset="0"/>
                </a:rPr>
                <a:t>Copy </a:t>
              </a:r>
              <a:r>
                <a:rPr lang="en-US" sz="1800" dirty="0" smtClean="0">
                  <a:solidFill>
                    <a:prstClr val="black"/>
                  </a:solidFill>
                  <a:latin typeface="Calibri" pitchFamily="34" charset="0"/>
                </a:rPr>
                <a:t>2</a:t>
              </a:r>
              <a:endParaRPr lang="en-US" sz="1800" dirty="0">
                <a:solidFill>
                  <a:prstClr val="black"/>
                </a:solidFill>
                <a:latin typeface="Calibri" pitchFamily="34" charset="0"/>
              </a:endParaRPr>
            </a:p>
            <a:p>
              <a:pPr algn="ctr" defTabSz="457200"/>
              <a:endParaRPr lang="en-US" sz="1800" dirty="0">
                <a:solidFill>
                  <a:prstClr val="black"/>
                </a:solidFill>
                <a:latin typeface="Calibri" pitchFamily="34" charset="0"/>
                <a:cs typeface="+mn-cs"/>
              </a:endParaRPr>
            </a:p>
          </p:txBody>
        </p:sp>
        <p:sp>
          <p:nvSpPr>
            <p:cNvPr id="15" name="Rectangle 14"/>
            <p:cNvSpPr>
              <a:spLocks noChangeArrowheads="1"/>
            </p:cNvSpPr>
            <p:nvPr/>
          </p:nvSpPr>
          <p:spPr bwMode="auto">
            <a:xfrm>
              <a:off x="78586" y="5755498"/>
              <a:ext cx="1016000" cy="291549"/>
            </a:xfrm>
            <a:prstGeom prst="rect">
              <a:avLst/>
            </a:prstGeom>
            <a:solidFill>
              <a:srgbClr val="FFFF00"/>
            </a:solidFill>
            <a:ln w="9525" algn="ctr">
              <a:solidFill>
                <a:srgbClr val="FF6600"/>
              </a:solidFill>
              <a:round/>
              <a:headEnd/>
              <a:tailEnd/>
            </a:ln>
          </p:spPr>
          <p:txBody>
            <a:bodyPr/>
            <a:lstStyle/>
            <a:p>
              <a:pPr algn="ctr" defTabSz="457200"/>
              <a:r>
                <a:rPr lang="en-US" sz="1800" dirty="0" smtClean="0">
                  <a:solidFill>
                    <a:prstClr val="black"/>
                  </a:solidFill>
                  <a:latin typeface="Calibri" pitchFamily="34" charset="0"/>
                  <a:cs typeface="+mn-cs"/>
                </a:rPr>
                <a:t>Distance</a:t>
              </a:r>
              <a:endParaRPr lang="en-US" sz="1800" dirty="0">
                <a:solidFill>
                  <a:prstClr val="black"/>
                </a:solidFill>
                <a:latin typeface="Calibri" pitchFamily="34" charset="0"/>
                <a:cs typeface="+mn-cs"/>
              </a:endParaRPr>
            </a:p>
          </p:txBody>
        </p:sp>
      </p:grpSp>
      <p:sp>
        <p:nvSpPr>
          <p:cNvPr id="27" name="Freeform 26"/>
          <p:cNvSpPr/>
          <p:nvPr/>
        </p:nvSpPr>
        <p:spPr>
          <a:xfrm>
            <a:off x="1841500" y="1244600"/>
            <a:ext cx="1968500" cy="939800"/>
          </a:xfrm>
          <a:custGeom>
            <a:avLst/>
            <a:gdLst>
              <a:gd name="connsiteX0" fmla="*/ 0 w 1968500"/>
              <a:gd name="connsiteY0" fmla="*/ 698500 h 939800"/>
              <a:gd name="connsiteX1" fmla="*/ 0 w 1968500"/>
              <a:gd name="connsiteY1" fmla="*/ 698500 h 939800"/>
              <a:gd name="connsiteX2" fmla="*/ 152400 w 1968500"/>
              <a:gd name="connsiteY2" fmla="*/ 774700 h 939800"/>
              <a:gd name="connsiteX3" fmla="*/ 609600 w 1968500"/>
              <a:gd name="connsiteY3" fmla="*/ 876300 h 939800"/>
              <a:gd name="connsiteX4" fmla="*/ 1206500 w 1968500"/>
              <a:gd name="connsiteY4" fmla="*/ 927100 h 939800"/>
              <a:gd name="connsiteX5" fmla="*/ 1625600 w 1968500"/>
              <a:gd name="connsiteY5" fmla="*/ 939800 h 939800"/>
              <a:gd name="connsiteX6" fmla="*/ 1879600 w 1968500"/>
              <a:gd name="connsiteY6" fmla="*/ 901700 h 939800"/>
              <a:gd name="connsiteX7" fmla="*/ 1930400 w 1968500"/>
              <a:gd name="connsiteY7" fmla="*/ 800100 h 939800"/>
              <a:gd name="connsiteX8" fmla="*/ 1968500 w 1968500"/>
              <a:gd name="connsiteY8" fmla="*/ 660400 h 939800"/>
              <a:gd name="connsiteX9" fmla="*/ 1905000 w 1968500"/>
              <a:gd name="connsiteY9" fmla="*/ 330200 h 939800"/>
              <a:gd name="connsiteX10" fmla="*/ 1828800 w 1968500"/>
              <a:gd name="connsiteY10" fmla="*/ 254000 h 939800"/>
              <a:gd name="connsiteX11" fmla="*/ 1397000 w 1968500"/>
              <a:gd name="connsiteY11" fmla="*/ 25400 h 939800"/>
              <a:gd name="connsiteX12" fmla="*/ 1092200 w 1968500"/>
              <a:gd name="connsiteY12" fmla="*/ 0 h 939800"/>
              <a:gd name="connsiteX13" fmla="*/ 914400 w 1968500"/>
              <a:gd name="connsiteY13" fmla="*/ 12700 h 939800"/>
              <a:gd name="connsiteX14" fmla="*/ 800100 w 1968500"/>
              <a:gd name="connsiteY14" fmla="*/ 139700 h 939800"/>
              <a:gd name="connsiteX15" fmla="*/ 749300 w 1968500"/>
              <a:gd name="connsiteY15" fmla="*/ 330200 h 939800"/>
              <a:gd name="connsiteX16" fmla="*/ 736600 w 1968500"/>
              <a:gd name="connsiteY16" fmla="*/ 368300 h 939800"/>
              <a:gd name="connsiteX17" fmla="*/ 698500 w 1968500"/>
              <a:gd name="connsiteY17" fmla="*/ 406400 h 939800"/>
              <a:gd name="connsiteX18" fmla="*/ 647700 w 1968500"/>
              <a:gd name="connsiteY18" fmla="*/ 558800 h 939800"/>
              <a:gd name="connsiteX19" fmla="*/ 635000 w 1968500"/>
              <a:gd name="connsiteY19" fmla="*/ 660400 h 939800"/>
              <a:gd name="connsiteX20" fmla="*/ 596900 w 1968500"/>
              <a:gd name="connsiteY20" fmla="*/ 698500 h 939800"/>
              <a:gd name="connsiteX21" fmla="*/ 508000 w 1968500"/>
              <a:gd name="connsiteY21" fmla="*/ 762000 h 939800"/>
              <a:gd name="connsiteX22" fmla="*/ 469900 w 1968500"/>
              <a:gd name="connsiteY22" fmla="*/ 800100 h 939800"/>
              <a:gd name="connsiteX23" fmla="*/ 469900 w 1968500"/>
              <a:gd name="connsiteY23" fmla="*/ 800100 h 93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68500" h="939800">
                <a:moveTo>
                  <a:pt x="0" y="698500"/>
                </a:moveTo>
                <a:lnTo>
                  <a:pt x="0" y="698500"/>
                </a:lnTo>
                <a:cubicBezTo>
                  <a:pt x="50800" y="723900"/>
                  <a:pt x="100196" y="752327"/>
                  <a:pt x="152400" y="774700"/>
                </a:cubicBezTo>
                <a:cubicBezTo>
                  <a:pt x="282219" y="830337"/>
                  <a:pt x="501485" y="861126"/>
                  <a:pt x="609600" y="876300"/>
                </a:cubicBezTo>
                <a:cubicBezTo>
                  <a:pt x="766277" y="898290"/>
                  <a:pt x="1030408" y="920056"/>
                  <a:pt x="1206500" y="927100"/>
                </a:cubicBezTo>
                <a:lnTo>
                  <a:pt x="1625600" y="939800"/>
                </a:lnTo>
                <a:cubicBezTo>
                  <a:pt x="1710267" y="927100"/>
                  <a:pt x="1798738" y="929826"/>
                  <a:pt x="1879600" y="901700"/>
                </a:cubicBezTo>
                <a:cubicBezTo>
                  <a:pt x="1899768" y="894685"/>
                  <a:pt x="1923355" y="824759"/>
                  <a:pt x="1930400" y="800100"/>
                </a:cubicBezTo>
                <a:cubicBezTo>
                  <a:pt x="1943660" y="753690"/>
                  <a:pt x="1955800" y="706967"/>
                  <a:pt x="1968500" y="660400"/>
                </a:cubicBezTo>
                <a:cubicBezTo>
                  <a:pt x="1959091" y="571010"/>
                  <a:pt x="1967240" y="420102"/>
                  <a:pt x="1905000" y="330200"/>
                </a:cubicBezTo>
                <a:cubicBezTo>
                  <a:pt x="1884553" y="300666"/>
                  <a:pt x="1857802" y="275194"/>
                  <a:pt x="1828800" y="254000"/>
                </a:cubicBezTo>
                <a:cubicBezTo>
                  <a:pt x="1705915" y="164200"/>
                  <a:pt x="1555300" y="54561"/>
                  <a:pt x="1397000" y="25400"/>
                </a:cubicBezTo>
                <a:cubicBezTo>
                  <a:pt x="1296735" y="6930"/>
                  <a:pt x="1193800" y="8467"/>
                  <a:pt x="1092200" y="0"/>
                </a:cubicBezTo>
                <a:cubicBezTo>
                  <a:pt x="1032933" y="4233"/>
                  <a:pt x="970482" y="-6929"/>
                  <a:pt x="914400" y="12700"/>
                </a:cubicBezTo>
                <a:cubicBezTo>
                  <a:pt x="883496" y="23516"/>
                  <a:pt x="824242" y="107510"/>
                  <a:pt x="800100" y="139700"/>
                </a:cubicBezTo>
                <a:cubicBezTo>
                  <a:pt x="777134" y="231565"/>
                  <a:pt x="775543" y="242724"/>
                  <a:pt x="749300" y="330200"/>
                </a:cubicBezTo>
                <a:cubicBezTo>
                  <a:pt x="745453" y="343022"/>
                  <a:pt x="744026" y="357161"/>
                  <a:pt x="736600" y="368300"/>
                </a:cubicBezTo>
                <a:cubicBezTo>
                  <a:pt x="726637" y="383244"/>
                  <a:pt x="711200" y="393700"/>
                  <a:pt x="698500" y="406400"/>
                </a:cubicBezTo>
                <a:cubicBezTo>
                  <a:pt x="681567" y="457200"/>
                  <a:pt x="654342" y="505666"/>
                  <a:pt x="647700" y="558800"/>
                </a:cubicBezTo>
                <a:cubicBezTo>
                  <a:pt x="643467" y="592667"/>
                  <a:pt x="646664" y="628325"/>
                  <a:pt x="635000" y="660400"/>
                </a:cubicBezTo>
                <a:cubicBezTo>
                  <a:pt x="628862" y="677279"/>
                  <a:pt x="610537" y="686811"/>
                  <a:pt x="596900" y="698500"/>
                </a:cubicBezTo>
                <a:cubicBezTo>
                  <a:pt x="569333" y="722129"/>
                  <a:pt x="538153" y="741898"/>
                  <a:pt x="508000" y="762000"/>
                </a:cubicBezTo>
                <a:cubicBezTo>
                  <a:pt x="480252" y="803622"/>
                  <a:pt x="497864" y="800100"/>
                  <a:pt x="469900" y="800100"/>
                </a:cubicBezTo>
                <a:lnTo>
                  <a:pt x="469900" y="800100"/>
                </a:lnTo>
              </a:path>
            </a:pathLst>
          </a:custGeom>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
        <p:nvSpPr>
          <p:cNvPr id="7" name="Title 6"/>
          <p:cNvSpPr>
            <a:spLocks noGrp="1"/>
          </p:cNvSpPr>
          <p:nvPr>
            <p:ph type="title"/>
          </p:nvPr>
        </p:nvSpPr>
        <p:spPr>
          <a:xfrm>
            <a:off x="152399" y="152400"/>
            <a:ext cx="8061497" cy="762000"/>
          </a:xfrm>
        </p:spPr>
        <p:txBody>
          <a:bodyPr/>
          <a:lstStyle/>
          <a:p>
            <a:r>
              <a:rPr lang="en-US" dirty="0" smtClean="0"/>
              <a:t>Information from random flanking region</a:t>
            </a:r>
            <a:endParaRPr lang="en-US" dirty="0"/>
          </a:p>
        </p:txBody>
      </p:sp>
      <p:grpSp>
        <p:nvGrpSpPr>
          <p:cNvPr id="29" name="Group 28"/>
          <p:cNvGrpSpPr/>
          <p:nvPr/>
        </p:nvGrpSpPr>
        <p:grpSpPr>
          <a:xfrm>
            <a:off x="1" y="2646062"/>
            <a:ext cx="9144000" cy="545871"/>
            <a:chOff x="-12699" y="2607962"/>
            <a:chExt cx="9144000" cy="545871"/>
          </a:xfrm>
        </p:grpSpPr>
        <p:grpSp>
          <p:nvGrpSpPr>
            <p:cNvPr id="30" name="Group 29"/>
            <p:cNvGrpSpPr/>
            <p:nvPr/>
          </p:nvGrpSpPr>
          <p:grpSpPr>
            <a:xfrm>
              <a:off x="-12699" y="2607962"/>
              <a:ext cx="9144000" cy="545871"/>
              <a:chOff x="1" y="2557162"/>
              <a:chExt cx="9144000" cy="545871"/>
            </a:xfrm>
          </p:grpSpPr>
          <p:sp>
            <p:nvSpPr>
              <p:cNvPr id="32" name="Line 3"/>
              <p:cNvSpPr>
                <a:spLocks noChangeShapeType="1"/>
              </p:cNvSpPr>
              <p:nvPr/>
            </p:nvSpPr>
            <p:spPr bwMode="auto">
              <a:xfrm flipV="1">
                <a:off x="1" y="3027680"/>
                <a:ext cx="9144000" cy="10160"/>
              </a:xfrm>
              <a:prstGeom prst="line">
                <a:avLst/>
              </a:prstGeom>
              <a:noFill/>
              <a:ln w="76200" cmpd="sng">
                <a:solidFill>
                  <a:srgbClr val="0000FF"/>
                </a:solidFill>
                <a:round/>
                <a:headEnd/>
                <a:tailEnd/>
              </a:ln>
              <a:effectLst/>
            </p:spPr>
            <p:txBody>
              <a:bodyPr/>
              <a:lstStyle/>
              <a:p>
                <a:pPr algn="ctr" defTabSz="457200" fontAlgn="auto">
                  <a:spcBef>
                    <a:spcPts val="0"/>
                  </a:spcBef>
                  <a:spcAft>
                    <a:spcPts val="0"/>
                  </a:spcAft>
                  <a:defRPr/>
                </a:pPr>
                <a:endParaRPr lang="en-US" sz="1800" dirty="0">
                  <a:ln w="127000" cmpd="sng">
                    <a:solidFill>
                      <a:prstClr val="black"/>
                    </a:solidFill>
                  </a:ln>
                  <a:solidFill>
                    <a:prstClr val="black"/>
                  </a:solidFill>
                  <a:latin typeface="Arial" pitchFamily="34" charset="0"/>
                  <a:cs typeface="+mn-cs"/>
                </a:endParaRPr>
              </a:p>
            </p:txBody>
          </p:sp>
          <p:grpSp>
            <p:nvGrpSpPr>
              <p:cNvPr id="33" name="Group 32"/>
              <p:cNvGrpSpPr/>
              <p:nvPr/>
            </p:nvGrpSpPr>
            <p:grpSpPr>
              <a:xfrm>
                <a:off x="1113405" y="2557162"/>
                <a:ext cx="6840334" cy="545871"/>
                <a:chOff x="1123565" y="1520842"/>
                <a:chExt cx="6840334" cy="545871"/>
              </a:xfrm>
            </p:grpSpPr>
            <p:sp>
              <p:nvSpPr>
                <p:cNvPr id="34" name="Rectangle 33"/>
                <p:cNvSpPr>
                  <a:spLocks noChangeArrowheads="1"/>
                </p:cNvSpPr>
                <p:nvPr/>
              </p:nvSpPr>
              <p:spPr bwMode="auto">
                <a:xfrm>
                  <a:off x="1481668" y="1955800"/>
                  <a:ext cx="1534160" cy="110913"/>
                </a:xfrm>
                <a:prstGeom prst="rect">
                  <a:avLst/>
                </a:prstGeom>
                <a:solidFill>
                  <a:srgbClr val="FFFF00"/>
                </a:solidFill>
                <a:ln w="9525" algn="ctr">
                  <a:solidFill>
                    <a:srgbClr val="FF6600"/>
                  </a:solidFill>
                  <a:round/>
                  <a:headEnd/>
                  <a:tailEnd/>
                </a:ln>
              </p:spPr>
              <p:txBody>
                <a:bodyPr/>
                <a:lstStyle/>
                <a:p>
                  <a:pPr algn="ctr" defTabSz="457200"/>
                  <a:endParaRPr lang="en-US" sz="1800">
                    <a:solidFill>
                      <a:prstClr val="black"/>
                    </a:solidFill>
                    <a:latin typeface="Calibri" pitchFamily="34" charset="0"/>
                    <a:cs typeface="+mn-cs"/>
                  </a:endParaRPr>
                </a:p>
              </p:txBody>
            </p:sp>
            <p:sp>
              <p:nvSpPr>
                <p:cNvPr id="35" name="TextBox 34"/>
                <p:cNvSpPr txBox="1"/>
                <p:nvPr/>
              </p:nvSpPr>
              <p:spPr>
                <a:xfrm>
                  <a:off x="1123565" y="1520842"/>
                  <a:ext cx="6840334" cy="461665"/>
                </a:xfrm>
                <a:prstGeom prst="rect">
                  <a:avLst/>
                </a:prstGeom>
                <a:noFill/>
              </p:spPr>
              <p:txBody>
                <a:bodyPr wrap="none" rtlCol="0">
                  <a:spAutoFit/>
                </a:bodyPr>
                <a:lstStyle/>
                <a:p>
                  <a:r>
                    <a:rPr lang="en-US" dirty="0" smtClean="0"/>
                    <a:t>A                   C                              G                   T</a:t>
                  </a:r>
                  <a:endParaRPr lang="en-US" dirty="0"/>
                </a:p>
              </p:txBody>
            </p:sp>
          </p:grpSp>
        </p:grpSp>
        <p:sp>
          <p:nvSpPr>
            <p:cNvPr id="31" name="Rectangle 30"/>
            <p:cNvSpPr>
              <a:spLocks noChangeArrowheads="1"/>
            </p:cNvSpPr>
            <p:nvPr/>
          </p:nvSpPr>
          <p:spPr bwMode="auto">
            <a:xfrm>
              <a:off x="5992708" y="3030220"/>
              <a:ext cx="1534160" cy="110913"/>
            </a:xfrm>
            <a:prstGeom prst="rect">
              <a:avLst/>
            </a:prstGeom>
            <a:solidFill>
              <a:srgbClr val="FFFF00"/>
            </a:solidFill>
            <a:ln w="9525" algn="ctr">
              <a:solidFill>
                <a:srgbClr val="FF6600"/>
              </a:solidFill>
              <a:round/>
              <a:headEnd/>
              <a:tailEnd/>
            </a:ln>
          </p:spPr>
          <p:txBody>
            <a:bodyPr/>
            <a:lstStyle/>
            <a:p>
              <a:pPr algn="ctr" defTabSz="457200"/>
              <a:endParaRPr lang="en-US" sz="1800">
                <a:solidFill>
                  <a:prstClr val="black"/>
                </a:solidFill>
                <a:latin typeface="Calibri" pitchFamily="34" charset="0"/>
                <a:cs typeface="+mn-cs"/>
              </a:endParaRPr>
            </a:p>
          </p:txBody>
        </p:sp>
      </p:grpSp>
      <p:sp>
        <p:nvSpPr>
          <p:cNvPr id="36" name="Line 3"/>
          <p:cNvSpPr>
            <a:spLocks noChangeShapeType="1"/>
          </p:cNvSpPr>
          <p:nvPr/>
        </p:nvSpPr>
        <p:spPr bwMode="auto">
          <a:xfrm>
            <a:off x="5771794" y="2332601"/>
            <a:ext cx="1975206" cy="16899"/>
          </a:xfrm>
          <a:prstGeom prst="line">
            <a:avLst/>
          </a:prstGeom>
          <a:noFill/>
          <a:ln w="76200" cmpd="sng">
            <a:solidFill>
              <a:srgbClr val="446DCB"/>
            </a:solidFill>
            <a:round/>
            <a:headEnd/>
            <a:tailEnd/>
          </a:ln>
          <a:effectLst/>
        </p:spPr>
        <p:txBody>
          <a:bodyPr/>
          <a:lstStyle/>
          <a:p>
            <a:pPr algn="ctr">
              <a:defRPr/>
            </a:pPr>
            <a:endParaRPr lang="en-US">
              <a:ln w="127000" cmpd="sng">
                <a:solidFill>
                  <a:schemeClr val="tx1"/>
                </a:solidFill>
              </a:ln>
              <a:latin typeface="Arial" pitchFamily="34" charset="0"/>
              <a:cs typeface="+mn-cs"/>
            </a:endParaRPr>
          </a:p>
        </p:txBody>
      </p:sp>
      <p:sp>
        <p:nvSpPr>
          <p:cNvPr id="37" name="Line 3"/>
          <p:cNvSpPr>
            <a:spLocks noChangeShapeType="1"/>
          </p:cNvSpPr>
          <p:nvPr/>
        </p:nvSpPr>
        <p:spPr bwMode="auto">
          <a:xfrm>
            <a:off x="1244244" y="2307201"/>
            <a:ext cx="1975206" cy="16899"/>
          </a:xfrm>
          <a:prstGeom prst="line">
            <a:avLst/>
          </a:prstGeom>
          <a:noFill/>
          <a:ln w="76200" cmpd="sng">
            <a:solidFill>
              <a:srgbClr val="446DCB"/>
            </a:solidFill>
            <a:round/>
            <a:headEnd/>
            <a:tailEnd/>
          </a:ln>
          <a:effectLst/>
        </p:spPr>
        <p:txBody>
          <a:bodyPr/>
          <a:lstStyle/>
          <a:p>
            <a:pPr algn="ctr">
              <a:defRPr/>
            </a:pPr>
            <a:endParaRPr lang="en-US">
              <a:ln w="127000" cmpd="sng">
                <a:solidFill>
                  <a:schemeClr val="tx1"/>
                </a:solidFill>
              </a:ln>
              <a:latin typeface="Arial" pitchFamily="34" charset="0"/>
              <a:cs typeface="+mn-cs"/>
            </a:endParaRPr>
          </a:p>
        </p:txBody>
      </p:sp>
      <p:grpSp>
        <p:nvGrpSpPr>
          <p:cNvPr id="38" name="Group 37"/>
          <p:cNvGrpSpPr/>
          <p:nvPr/>
        </p:nvGrpSpPr>
        <p:grpSpPr>
          <a:xfrm>
            <a:off x="1258428" y="2259652"/>
            <a:ext cx="6505643" cy="125675"/>
            <a:chOff x="1215390" y="3388422"/>
            <a:chExt cx="6505643" cy="125675"/>
          </a:xfrm>
        </p:grpSpPr>
        <p:sp>
          <p:nvSpPr>
            <p:cNvPr id="39" name="Rectangle 38"/>
            <p:cNvSpPr/>
            <p:nvPr/>
          </p:nvSpPr>
          <p:spPr>
            <a:xfrm>
              <a:off x="2231390" y="3394772"/>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0" name="Rectangle 39"/>
            <p:cNvSpPr/>
            <p:nvPr/>
          </p:nvSpPr>
          <p:spPr>
            <a:xfrm>
              <a:off x="1215390" y="3388422"/>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1" name="Rectangle 40"/>
            <p:cNvSpPr/>
            <p:nvPr/>
          </p:nvSpPr>
          <p:spPr>
            <a:xfrm>
              <a:off x="2675890" y="3401122"/>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2" name="Rectangle 41"/>
            <p:cNvSpPr/>
            <p:nvPr/>
          </p:nvSpPr>
          <p:spPr>
            <a:xfrm>
              <a:off x="6890453" y="3420179"/>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3" name="Rectangle 42"/>
            <p:cNvSpPr/>
            <p:nvPr/>
          </p:nvSpPr>
          <p:spPr>
            <a:xfrm>
              <a:off x="5894773" y="3413829"/>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8" name="Rectangle 47"/>
            <p:cNvSpPr/>
            <p:nvPr/>
          </p:nvSpPr>
          <p:spPr>
            <a:xfrm>
              <a:off x="7568633" y="3427799"/>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grpSp>
        <p:nvGrpSpPr>
          <p:cNvPr id="19" name="Group 18"/>
          <p:cNvGrpSpPr/>
          <p:nvPr/>
        </p:nvGrpSpPr>
        <p:grpSpPr>
          <a:xfrm>
            <a:off x="1477121" y="3251199"/>
            <a:ext cx="6015878" cy="1249471"/>
            <a:chOff x="1477121" y="3251199"/>
            <a:chExt cx="6015878" cy="1249471"/>
          </a:xfrm>
        </p:grpSpPr>
        <p:sp>
          <p:nvSpPr>
            <p:cNvPr id="12" name="Freeform 11"/>
            <p:cNvSpPr/>
            <p:nvPr/>
          </p:nvSpPr>
          <p:spPr>
            <a:xfrm>
              <a:off x="1477121" y="3313377"/>
              <a:ext cx="5521948" cy="1187293"/>
            </a:xfrm>
            <a:custGeom>
              <a:avLst/>
              <a:gdLst>
                <a:gd name="connsiteX0" fmla="*/ 0 w 5521948"/>
                <a:gd name="connsiteY0" fmla="*/ 0 h 1187293"/>
                <a:gd name="connsiteX1" fmla="*/ 1159609 w 5521948"/>
                <a:gd name="connsiteY1" fmla="*/ 1173488 h 1187293"/>
                <a:gd name="connsiteX2" fmla="*/ 5521948 w 5521948"/>
                <a:gd name="connsiteY2" fmla="*/ 1187293 h 1187293"/>
                <a:gd name="connsiteX3" fmla="*/ 1490926 w 5521948"/>
                <a:gd name="connsiteY3" fmla="*/ 0 h 1187293"/>
                <a:gd name="connsiteX4" fmla="*/ 0 w 5521948"/>
                <a:gd name="connsiteY4" fmla="*/ 0 h 11872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21948" h="1187293">
                  <a:moveTo>
                    <a:pt x="0" y="0"/>
                  </a:moveTo>
                  <a:lnTo>
                    <a:pt x="1159609" y="1173488"/>
                  </a:lnTo>
                  <a:lnTo>
                    <a:pt x="5521948" y="1187293"/>
                  </a:lnTo>
                  <a:lnTo>
                    <a:pt x="1490926" y="0"/>
                  </a:lnTo>
                  <a:lnTo>
                    <a:pt x="0" y="0"/>
                  </a:lnTo>
                  <a:close/>
                </a:path>
              </a:pathLst>
            </a:custGeom>
            <a:gradFill flip="none" rotWithShape="1">
              <a:gsLst>
                <a:gs pos="0">
                  <a:schemeClr val="accent3">
                    <a:lumMod val="50000"/>
                    <a:alpha val="50000"/>
                  </a:schemeClr>
                </a:gs>
                <a:gs pos="100000">
                  <a:srgbClr val="FFFFFF">
                    <a:alpha val="25000"/>
                  </a:srgbClr>
                </a:gs>
              </a:gsLst>
              <a:lin ang="0" scaled="1"/>
              <a:tileRect/>
            </a:gradFill>
            <a:ln>
              <a:noFill/>
            </a:ln>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solidFill>
                    <a:schemeClr val="tx1"/>
                  </a:solidFill>
                </a:ln>
                <a:solidFill>
                  <a:schemeClr val="bg1">
                    <a:lumMod val="50000"/>
                  </a:schemeClr>
                </a:solidFill>
                <a:effectLst/>
                <a:latin typeface="Arial" pitchFamily="34" charset="0"/>
              </a:endParaRPr>
            </a:p>
          </p:txBody>
        </p:sp>
        <p:sp>
          <p:nvSpPr>
            <p:cNvPr id="18" name="Freeform 17"/>
            <p:cNvSpPr/>
            <p:nvPr/>
          </p:nvSpPr>
          <p:spPr>
            <a:xfrm>
              <a:off x="2658533" y="3251199"/>
              <a:ext cx="4834466" cy="1244600"/>
            </a:xfrm>
            <a:custGeom>
              <a:avLst/>
              <a:gdLst>
                <a:gd name="connsiteX0" fmla="*/ 3352800 w 4834466"/>
                <a:gd name="connsiteY0" fmla="*/ 25400 h 1244600"/>
                <a:gd name="connsiteX1" fmla="*/ 0 w 4834466"/>
                <a:gd name="connsiteY1" fmla="*/ 1219200 h 1244600"/>
                <a:gd name="connsiteX2" fmla="*/ 4301066 w 4834466"/>
                <a:gd name="connsiteY2" fmla="*/ 1244600 h 1244600"/>
                <a:gd name="connsiteX3" fmla="*/ 4834466 w 4834466"/>
                <a:gd name="connsiteY3" fmla="*/ 0 h 1244600"/>
                <a:gd name="connsiteX4" fmla="*/ 3352800 w 4834466"/>
                <a:gd name="connsiteY4" fmla="*/ 25400 h 1244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34466" h="1244600">
                  <a:moveTo>
                    <a:pt x="3352800" y="25400"/>
                  </a:moveTo>
                  <a:lnTo>
                    <a:pt x="0" y="1219200"/>
                  </a:lnTo>
                  <a:lnTo>
                    <a:pt x="4301066" y="1244600"/>
                  </a:lnTo>
                  <a:lnTo>
                    <a:pt x="4834466" y="0"/>
                  </a:lnTo>
                  <a:lnTo>
                    <a:pt x="3352800" y="25400"/>
                  </a:lnTo>
                  <a:close/>
                </a:path>
              </a:pathLst>
            </a:custGeom>
            <a:gradFill flip="none" rotWithShape="1">
              <a:gsLst>
                <a:gs pos="100000">
                  <a:srgbClr val="14BB26">
                    <a:alpha val="25000"/>
                  </a:srgbClr>
                </a:gs>
                <a:gs pos="0">
                  <a:srgbClr val="AAFFA3">
                    <a:alpha val="25000"/>
                  </a:srgbClr>
                </a:gs>
              </a:gsLst>
              <a:lin ang="0" scaled="1"/>
              <a:tileRect/>
            </a:gradFill>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grpSp>
    </p:spTree>
    <p:extLst>
      <p:ext uri="{BB962C8B-B14F-4D97-AF65-F5344CB8AC3E}">
        <p14:creationId xmlns:p14="http://schemas.microsoft.com/office/powerpoint/2010/main" val="3725457897"/>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500"/>
                                        <p:tgtEl>
                                          <p:spTgt spid="1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up)">
                                      <p:cBhvr>
                                        <p:cTn id="11" dur="500"/>
                                        <p:tgtEl>
                                          <p:spTgt spid="46"/>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19_2.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1884" y="1151805"/>
            <a:ext cx="5879592" cy="5158510"/>
          </a:xfrm>
          <a:prstGeom prst="rect">
            <a:avLst/>
          </a:prstGeom>
        </p:spPr>
      </p:pic>
      <p:pic>
        <p:nvPicPr>
          <p:cNvPr id="13" name="Picture 12" descr="latex-image-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7984" y="1051574"/>
            <a:ext cx="543168" cy="666615"/>
          </a:xfrm>
          <a:prstGeom prst="rect">
            <a:avLst/>
          </a:prstGeom>
        </p:spPr>
      </p:pic>
      <p:grpSp>
        <p:nvGrpSpPr>
          <p:cNvPr id="17" name="Group 16"/>
          <p:cNvGrpSpPr/>
          <p:nvPr/>
        </p:nvGrpSpPr>
        <p:grpSpPr>
          <a:xfrm>
            <a:off x="1842832" y="5700368"/>
            <a:ext cx="1539023" cy="1214076"/>
            <a:chOff x="5257666" y="5701862"/>
            <a:chExt cx="1539023" cy="1214076"/>
          </a:xfrm>
        </p:grpSpPr>
        <p:sp>
          <p:nvSpPr>
            <p:cNvPr id="18" name="TextBox 17"/>
            <p:cNvSpPr txBox="1"/>
            <p:nvPr/>
          </p:nvSpPr>
          <p:spPr>
            <a:xfrm>
              <a:off x="5257666" y="6269607"/>
              <a:ext cx="1476702" cy="646331"/>
            </a:xfrm>
            <a:prstGeom prst="rect">
              <a:avLst/>
            </a:prstGeom>
            <a:noFill/>
          </p:spPr>
          <p:txBody>
            <a:bodyPr wrap="square" rtlCol="0">
              <a:spAutoFit/>
            </a:bodyPr>
            <a:lstStyle/>
            <a:p>
              <a:r>
                <a:rPr lang="en-US" sz="1800" dirty="0" smtClean="0">
                  <a:solidFill>
                    <a:srgbClr val="0000FF"/>
                  </a:solidFill>
                </a:rPr>
                <a:t>L-W coverage</a:t>
              </a:r>
              <a:endParaRPr lang="en-US" sz="1800" dirty="0">
                <a:solidFill>
                  <a:srgbClr val="0000FF"/>
                </a:solidFill>
              </a:endParaRPr>
            </a:p>
          </p:txBody>
        </p:sp>
        <p:cxnSp>
          <p:nvCxnSpPr>
            <p:cNvPr id="19" name="Straight Arrow Connector 18"/>
            <p:cNvCxnSpPr/>
            <p:nvPr/>
          </p:nvCxnSpPr>
          <p:spPr bwMode="auto">
            <a:xfrm flipV="1">
              <a:off x="6291386" y="5701862"/>
              <a:ext cx="505303" cy="784230"/>
            </a:xfrm>
            <a:prstGeom prst="straightConnector1">
              <a:avLst/>
            </a:prstGeom>
            <a:solidFill>
              <a:schemeClr val="accent1"/>
            </a:solidFill>
            <a:ln w="28575" cap="flat" cmpd="sng" algn="ctr">
              <a:solidFill>
                <a:srgbClr val="0000FF"/>
              </a:solidFill>
              <a:prstDash val="solid"/>
              <a:round/>
              <a:headEnd type="none" w="med" len="med"/>
              <a:tailEnd type="triangle"/>
            </a:ln>
            <a:effectLst/>
          </p:spPr>
        </p:cxnSp>
      </p:grpSp>
      <p:pic>
        <p:nvPicPr>
          <p:cNvPr id="23" name="Picture 22" descr="latex-image-1.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96599" y="6356949"/>
            <a:ext cx="1689100" cy="280048"/>
          </a:xfrm>
          <a:prstGeom prst="rect">
            <a:avLst/>
          </a:prstGeom>
        </p:spPr>
      </p:pic>
      <p:grpSp>
        <p:nvGrpSpPr>
          <p:cNvPr id="24" name="Group 23"/>
          <p:cNvGrpSpPr/>
          <p:nvPr/>
        </p:nvGrpSpPr>
        <p:grpSpPr>
          <a:xfrm>
            <a:off x="2988563" y="3095108"/>
            <a:ext cx="1300288" cy="646331"/>
            <a:chOff x="5191574" y="6119878"/>
            <a:chExt cx="989835" cy="646331"/>
          </a:xfrm>
        </p:grpSpPr>
        <p:sp>
          <p:nvSpPr>
            <p:cNvPr id="25" name="TextBox 24"/>
            <p:cNvSpPr txBox="1"/>
            <p:nvPr/>
          </p:nvSpPr>
          <p:spPr>
            <a:xfrm>
              <a:off x="5191574" y="6119878"/>
              <a:ext cx="943471" cy="646331"/>
            </a:xfrm>
            <a:prstGeom prst="rect">
              <a:avLst/>
            </a:prstGeom>
            <a:noFill/>
          </p:spPr>
          <p:txBody>
            <a:bodyPr wrap="square" rtlCol="0">
              <a:spAutoFit/>
            </a:bodyPr>
            <a:lstStyle/>
            <a:p>
              <a:r>
                <a:rPr lang="en-US" sz="1800" dirty="0" smtClean="0">
                  <a:latin typeface="CMU Bright Roman"/>
                  <a:cs typeface="CMU Bright Roman"/>
                </a:rPr>
                <a:t>lower bound</a:t>
              </a:r>
              <a:endParaRPr lang="en-US" sz="1800" dirty="0">
                <a:latin typeface="CMU Bright Roman"/>
                <a:cs typeface="CMU Bright Roman"/>
              </a:endParaRPr>
            </a:p>
          </p:txBody>
        </p:sp>
        <p:cxnSp>
          <p:nvCxnSpPr>
            <p:cNvPr id="26" name="Straight Arrow Connector 25"/>
            <p:cNvCxnSpPr/>
            <p:nvPr/>
          </p:nvCxnSpPr>
          <p:spPr>
            <a:xfrm flipV="1">
              <a:off x="5892342" y="6305061"/>
              <a:ext cx="289067" cy="15239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29" name="Group 28"/>
          <p:cNvGrpSpPr/>
          <p:nvPr/>
        </p:nvGrpSpPr>
        <p:grpSpPr>
          <a:xfrm>
            <a:off x="4375539" y="1169883"/>
            <a:ext cx="3158164" cy="4545133"/>
            <a:chOff x="4375539" y="1144483"/>
            <a:chExt cx="3158164" cy="4545133"/>
          </a:xfrm>
        </p:grpSpPr>
        <p:pic>
          <p:nvPicPr>
            <p:cNvPr id="30" name="Picture 29" descr="Ch19_6.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75539" y="1144483"/>
              <a:ext cx="3158164" cy="4545133"/>
            </a:xfrm>
            <a:prstGeom prst="rect">
              <a:avLst/>
            </a:prstGeom>
          </p:spPr>
        </p:pic>
        <p:grpSp>
          <p:nvGrpSpPr>
            <p:cNvPr id="31" name="Group 30"/>
            <p:cNvGrpSpPr/>
            <p:nvPr/>
          </p:nvGrpSpPr>
          <p:grpSpPr>
            <a:xfrm>
              <a:off x="4562277" y="5235216"/>
              <a:ext cx="2208926" cy="372591"/>
              <a:chOff x="6088361" y="5393695"/>
              <a:chExt cx="1681528" cy="372591"/>
            </a:xfrm>
          </p:grpSpPr>
          <p:sp>
            <p:nvSpPr>
              <p:cNvPr id="32" name="TextBox 31"/>
              <p:cNvSpPr txBox="1"/>
              <p:nvPr/>
            </p:nvSpPr>
            <p:spPr>
              <a:xfrm>
                <a:off x="6227018" y="5396954"/>
                <a:ext cx="1542871" cy="369332"/>
              </a:xfrm>
              <a:prstGeom prst="rect">
                <a:avLst/>
              </a:prstGeom>
              <a:noFill/>
            </p:spPr>
            <p:txBody>
              <a:bodyPr wrap="square" rtlCol="0">
                <a:spAutoFit/>
              </a:bodyPr>
              <a:lstStyle/>
              <a:p>
                <a:r>
                  <a:rPr lang="en-US" sz="1800" cap="small" dirty="0" err="1" smtClean="0">
                    <a:solidFill>
                      <a:srgbClr val="21E539"/>
                    </a:solidFill>
                  </a:rPr>
                  <a:t>multiBridging</a:t>
                </a:r>
                <a:endParaRPr lang="en-US" sz="1800" cap="small" dirty="0">
                  <a:solidFill>
                    <a:srgbClr val="21E539"/>
                  </a:solidFill>
                </a:endParaRPr>
              </a:p>
            </p:txBody>
          </p:sp>
          <p:cxnSp>
            <p:nvCxnSpPr>
              <p:cNvPr id="33" name="Straight Arrow Connector 32"/>
              <p:cNvCxnSpPr/>
              <p:nvPr/>
            </p:nvCxnSpPr>
            <p:spPr>
              <a:xfrm flipH="1" flipV="1">
                <a:off x="6088361" y="5393695"/>
                <a:ext cx="324553" cy="155222"/>
              </a:xfrm>
              <a:prstGeom prst="straightConnector1">
                <a:avLst/>
              </a:prstGeom>
              <a:ln>
                <a:solidFill>
                  <a:srgbClr val="21E539"/>
                </a:solidFill>
                <a:tailEnd type="arrow"/>
              </a:ln>
            </p:spPr>
            <p:style>
              <a:lnRef idx="2">
                <a:schemeClr val="accent1"/>
              </a:lnRef>
              <a:fillRef idx="0">
                <a:schemeClr val="accent1"/>
              </a:fillRef>
              <a:effectRef idx="1">
                <a:schemeClr val="accent1"/>
              </a:effectRef>
              <a:fontRef idx="minor">
                <a:schemeClr val="tx1"/>
              </a:fontRef>
            </p:style>
          </p:cxnSp>
        </p:grpSp>
      </p:grpSp>
      <p:sp>
        <p:nvSpPr>
          <p:cNvPr id="3" name="Title 2"/>
          <p:cNvSpPr>
            <a:spLocks noGrp="1"/>
          </p:cNvSpPr>
          <p:nvPr>
            <p:ph type="title"/>
          </p:nvPr>
        </p:nvSpPr>
        <p:spPr/>
        <p:txBody>
          <a:bodyPr/>
          <a:lstStyle/>
          <a:p>
            <a:r>
              <a:rPr lang="en-US" dirty="0" smtClean="0"/>
              <a:t>Effect on assembly performance</a:t>
            </a:r>
            <a:endParaRPr lang="en-US" dirty="0"/>
          </a:p>
        </p:txBody>
      </p:sp>
    </p:spTree>
    <p:extLst>
      <p:ext uri="{BB962C8B-B14F-4D97-AF65-F5344CB8AC3E}">
        <p14:creationId xmlns:p14="http://schemas.microsoft.com/office/powerpoint/2010/main" val="471117511"/>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4.72222E-6 -1.85185E-6 L 0.01006 -0.00046 " pathEditMode="relative" rAng="0" ptsTypes="AA">
                                      <p:cBhvr>
                                        <p:cTn id="6" dur="2000" fill="hold"/>
                                        <p:tgtEl>
                                          <p:spTgt spid="29"/>
                                        </p:tgtEl>
                                        <p:attrNameLst>
                                          <p:attrName>ppt_x</p:attrName>
                                          <p:attrName>ppt_y</p:attrName>
                                        </p:attrNameLst>
                                      </p:cBhvr>
                                      <p:rCtr x="50300" y="-23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Group 45"/>
          <p:cNvGrpSpPr/>
          <p:nvPr/>
        </p:nvGrpSpPr>
        <p:grpSpPr>
          <a:xfrm>
            <a:off x="76200" y="4481773"/>
            <a:ext cx="9067800" cy="1661993"/>
            <a:chOff x="76200" y="4481773"/>
            <a:chExt cx="9067800" cy="1661993"/>
          </a:xfrm>
        </p:grpSpPr>
        <p:sp>
          <p:nvSpPr>
            <p:cNvPr id="8" name="TextBox 7"/>
            <p:cNvSpPr txBox="1"/>
            <p:nvPr/>
          </p:nvSpPr>
          <p:spPr>
            <a:xfrm>
              <a:off x="1057195" y="4481773"/>
              <a:ext cx="8086805" cy="1661993"/>
            </a:xfrm>
            <a:prstGeom prst="rect">
              <a:avLst/>
            </a:prstGeom>
            <a:noFill/>
          </p:spPr>
          <p:txBody>
            <a:bodyPr wrap="square" rtlCol="0">
              <a:spAutoFit/>
            </a:bodyPr>
            <a:lstStyle/>
            <a:p>
              <a:pPr algn="just"/>
              <a:r>
                <a:rPr lang="en-US" sz="2000" dirty="0" smtClean="0"/>
                <a:t>TA</a:t>
              </a:r>
              <a:r>
                <a:rPr lang="en-US" sz="2000" dirty="0" smtClean="0">
                  <a:solidFill>
                    <a:srgbClr val="000000"/>
                  </a:solidFill>
                </a:rPr>
                <a:t>CCACC</a:t>
              </a:r>
              <a:r>
                <a:rPr lang="en-US" sz="2000" dirty="0" smtClean="0">
                  <a:solidFill>
                    <a:srgbClr val="FF0000"/>
                  </a:solidFill>
                </a:rPr>
                <a:t>A</a:t>
              </a:r>
              <a:r>
                <a:rPr lang="en-US" sz="2000" dirty="0" smtClean="0"/>
                <a:t>AATAGTT…CTGTTTGTT…TTGCC… G</a:t>
              </a:r>
              <a:r>
                <a:rPr lang="en-US" sz="2000" dirty="0" smtClean="0">
                  <a:solidFill>
                    <a:srgbClr val="FF0000"/>
                  </a:solidFill>
                </a:rPr>
                <a:t>C</a:t>
              </a:r>
              <a:r>
                <a:rPr lang="en-US" sz="2000" dirty="0" smtClean="0">
                  <a:solidFill>
                    <a:srgbClr val="000000"/>
                  </a:solidFill>
                </a:rPr>
                <a:t>CAGGATGT</a:t>
              </a:r>
            </a:p>
            <a:p>
              <a:pPr algn="just"/>
              <a:endParaRPr lang="en-US" sz="2000" dirty="0" smtClean="0"/>
            </a:p>
            <a:p>
              <a:pPr algn="just"/>
              <a:r>
                <a:rPr lang="en-US" sz="2000" dirty="0" smtClean="0"/>
                <a:t>TA</a:t>
              </a:r>
              <a:r>
                <a:rPr lang="en-US" sz="2000" dirty="0" smtClean="0">
                  <a:solidFill>
                    <a:srgbClr val="000000"/>
                  </a:solidFill>
                </a:rPr>
                <a:t>CCACC</a:t>
              </a:r>
              <a:r>
                <a:rPr lang="en-US" sz="2000" dirty="0" smtClean="0">
                  <a:solidFill>
                    <a:srgbClr val="FF0000"/>
                  </a:solidFill>
                </a:rPr>
                <a:t>G</a:t>
              </a:r>
              <a:r>
                <a:rPr lang="en-US" sz="2000" dirty="0" smtClean="0"/>
                <a:t>AATAGTT…CTGTTTGTT…TTGCC… G</a:t>
              </a:r>
              <a:r>
                <a:rPr lang="en-US" sz="2000" dirty="0" smtClean="0">
                  <a:solidFill>
                    <a:srgbClr val="FF0000"/>
                  </a:solidFill>
                </a:rPr>
                <a:t>T</a:t>
              </a:r>
              <a:r>
                <a:rPr lang="en-US" sz="2000" dirty="0" smtClean="0"/>
                <a:t>CAGGATGT</a:t>
              </a:r>
            </a:p>
            <a:p>
              <a:pPr algn="just"/>
              <a:endParaRPr lang="en-US" sz="1800" dirty="0" smtClean="0"/>
            </a:p>
            <a:p>
              <a:pPr algn="just"/>
              <a:r>
                <a:rPr lang="en-US" sz="2425" dirty="0" smtClean="0"/>
                <a:t>00</a:t>
              </a:r>
              <a:r>
                <a:rPr lang="en-US" sz="2425" dirty="0" smtClean="0">
                  <a:solidFill>
                    <a:srgbClr val="000000"/>
                  </a:solidFill>
                </a:rPr>
                <a:t>00000</a:t>
              </a:r>
              <a:r>
                <a:rPr lang="en-US" sz="2425" dirty="0" smtClean="0">
                  <a:solidFill>
                    <a:srgbClr val="FF0000"/>
                  </a:solidFill>
                </a:rPr>
                <a:t>1</a:t>
              </a:r>
              <a:r>
                <a:rPr lang="en-US" sz="2425" dirty="0" smtClean="0"/>
                <a:t>0000000…000000000…00000…0</a:t>
              </a:r>
              <a:r>
                <a:rPr lang="en-US" sz="2425" dirty="0" smtClean="0">
                  <a:solidFill>
                    <a:srgbClr val="FF0000"/>
                  </a:solidFill>
                </a:rPr>
                <a:t>1</a:t>
              </a:r>
              <a:r>
                <a:rPr lang="en-US" sz="2425" dirty="0" smtClean="0">
                  <a:solidFill>
                    <a:srgbClr val="000000"/>
                  </a:solidFill>
                </a:rPr>
                <a:t>00000000</a:t>
              </a:r>
              <a:endParaRPr lang="en-US" sz="2425" dirty="0">
                <a:solidFill>
                  <a:srgbClr val="000000"/>
                </a:solidFill>
              </a:endParaRPr>
            </a:p>
          </p:txBody>
        </p:sp>
        <p:sp>
          <p:nvSpPr>
            <p:cNvPr id="13" name="Rectangle 12"/>
            <p:cNvSpPr>
              <a:spLocks noChangeArrowheads="1"/>
            </p:cNvSpPr>
            <p:nvPr/>
          </p:nvSpPr>
          <p:spPr bwMode="auto">
            <a:xfrm>
              <a:off x="76200" y="4576273"/>
              <a:ext cx="1016000" cy="291549"/>
            </a:xfrm>
            <a:prstGeom prst="rect">
              <a:avLst/>
            </a:prstGeom>
            <a:solidFill>
              <a:srgbClr val="FFFF00"/>
            </a:solidFill>
            <a:ln w="9525" algn="ctr">
              <a:solidFill>
                <a:srgbClr val="FF6600"/>
              </a:solidFill>
              <a:round/>
              <a:headEnd/>
              <a:tailEnd/>
            </a:ln>
          </p:spPr>
          <p:txBody>
            <a:bodyPr/>
            <a:lstStyle/>
            <a:p>
              <a:pPr algn="ctr" defTabSz="457200"/>
              <a:r>
                <a:rPr lang="en-US" sz="1800" dirty="0" smtClean="0">
                  <a:solidFill>
                    <a:prstClr val="black"/>
                  </a:solidFill>
                  <a:latin typeface="Calibri" pitchFamily="34" charset="0"/>
                  <a:cs typeface="+mn-cs"/>
                </a:rPr>
                <a:t>Copy 1</a:t>
              </a:r>
              <a:endParaRPr lang="en-US" sz="1800" dirty="0">
                <a:solidFill>
                  <a:prstClr val="black"/>
                </a:solidFill>
                <a:latin typeface="Calibri" pitchFamily="34" charset="0"/>
                <a:cs typeface="+mn-cs"/>
              </a:endParaRPr>
            </a:p>
          </p:txBody>
        </p:sp>
        <p:sp>
          <p:nvSpPr>
            <p:cNvPr id="14" name="Rectangle 13"/>
            <p:cNvSpPr>
              <a:spLocks noChangeArrowheads="1"/>
            </p:cNvSpPr>
            <p:nvPr/>
          </p:nvSpPr>
          <p:spPr bwMode="auto">
            <a:xfrm>
              <a:off x="76395" y="5149966"/>
              <a:ext cx="1016000" cy="291549"/>
            </a:xfrm>
            <a:prstGeom prst="rect">
              <a:avLst/>
            </a:prstGeom>
            <a:solidFill>
              <a:srgbClr val="FFFF00"/>
            </a:solidFill>
            <a:ln w="9525" algn="ctr">
              <a:solidFill>
                <a:srgbClr val="FF6600"/>
              </a:solidFill>
              <a:round/>
              <a:headEnd/>
              <a:tailEnd/>
            </a:ln>
          </p:spPr>
          <p:txBody>
            <a:bodyPr/>
            <a:lstStyle/>
            <a:p>
              <a:pPr algn="ctr" defTabSz="457200"/>
              <a:r>
                <a:rPr lang="en-US" sz="1800" dirty="0">
                  <a:solidFill>
                    <a:prstClr val="black"/>
                  </a:solidFill>
                  <a:latin typeface="Calibri" pitchFamily="34" charset="0"/>
                </a:rPr>
                <a:t>Copy </a:t>
              </a:r>
              <a:r>
                <a:rPr lang="en-US" sz="1800" dirty="0" smtClean="0">
                  <a:solidFill>
                    <a:prstClr val="black"/>
                  </a:solidFill>
                  <a:latin typeface="Calibri" pitchFamily="34" charset="0"/>
                </a:rPr>
                <a:t>2</a:t>
              </a:r>
              <a:endParaRPr lang="en-US" sz="1800" dirty="0">
                <a:solidFill>
                  <a:prstClr val="black"/>
                </a:solidFill>
                <a:latin typeface="Calibri" pitchFamily="34" charset="0"/>
              </a:endParaRPr>
            </a:p>
            <a:p>
              <a:pPr algn="ctr" defTabSz="457200"/>
              <a:endParaRPr lang="en-US" sz="1800" dirty="0">
                <a:solidFill>
                  <a:prstClr val="black"/>
                </a:solidFill>
                <a:latin typeface="Calibri" pitchFamily="34" charset="0"/>
                <a:cs typeface="+mn-cs"/>
              </a:endParaRPr>
            </a:p>
          </p:txBody>
        </p:sp>
        <p:sp>
          <p:nvSpPr>
            <p:cNvPr id="15" name="Rectangle 14"/>
            <p:cNvSpPr>
              <a:spLocks noChangeArrowheads="1"/>
            </p:cNvSpPr>
            <p:nvPr/>
          </p:nvSpPr>
          <p:spPr bwMode="auto">
            <a:xfrm>
              <a:off x="78586" y="5755498"/>
              <a:ext cx="1016000" cy="291549"/>
            </a:xfrm>
            <a:prstGeom prst="rect">
              <a:avLst/>
            </a:prstGeom>
            <a:solidFill>
              <a:srgbClr val="FFFF00"/>
            </a:solidFill>
            <a:ln w="9525" algn="ctr">
              <a:solidFill>
                <a:srgbClr val="FF6600"/>
              </a:solidFill>
              <a:round/>
              <a:headEnd/>
              <a:tailEnd/>
            </a:ln>
          </p:spPr>
          <p:txBody>
            <a:bodyPr/>
            <a:lstStyle/>
            <a:p>
              <a:pPr algn="ctr" defTabSz="457200"/>
              <a:r>
                <a:rPr lang="en-US" sz="1800" dirty="0" smtClean="0">
                  <a:solidFill>
                    <a:prstClr val="black"/>
                  </a:solidFill>
                  <a:latin typeface="Calibri" pitchFamily="34" charset="0"/>
                  <a:cs typeface="+mn-cs"/>
                </a:rPr>
                <a:t>Distance</a:t>
              </a:r>
              <a:endParaRPr lang="en-US" sz="1800" dirty="0">
                <a:solidFill>
                  <a:prstClr val="black"/>
                </a:solidFill>
                <a:latin typeface="Calibri" pitchFamily="34" charset="0"/>
                <a:cs typeface="+mn-cs"/>
              </a:endParaRPr>
            </a:p>
          </p:txBody>
        </p:sp>
      </p:grpSp>
      <p:sp>
        <p:nvSpPr>
          <p:cNvPr id="27" name="Freeform 26"/>
          <p:cNvSpPr/>
          <p:nvPr/>
        </p:nvSpPr>
        <p:spPr>
          <a:xfrm>
            <a:off x="1841500" y="1244600"/>
            <a:ext cx="1968500" cy="939800"/>
          </a:xfrm>
          <a:custGeom>
            <a:avLst/>
            <a:gdLst>
              <a:gd name="connsiteX0" fmla="*/ 0 w 1968500"/>
              <a:gd name="connsiteY0" fmla="*/ 698500 h 939800"/>
              <a:gd name="connsiteX1" fmla="*/ 0 w 1968500"/>
              <a:gd name="connsiteY1" fmla="*/ 698500 h 939800"/>
              <a:gd name="connsiteX2" fmla="*/ 152400 w 1968500"/>
              <a:gd name="connsiteY2" fmla="*/ 774700 h 939800"/>
              <a:gd name="connsiteX3" fmla="*/ 609600 w 1968500"/>
              <a:gd name="connsiteY3" fmla="*/ 876300 h 939800"/>
              <a:gd name="connsiteX4" fmla="*/ 1206500 w 1968500"/>
              <a:gd name="connsiteY4" fmla="*/ 927100 h 939800"/>
              <a:gd name="connsiteX5" fmla="*/ 1625600 w 1968500"/>
              <a:gd name="connsiteY5" fmla="*/ 939800 h 939800"/>
              <a:gd name="connsiteX6" fmla="*/ 1879600 w 1968500"/>
              <a:gd name="connsiteY6" fmla="*/ 901700 h 939800"/>
              <a:gd name="connsiteX7" fmla="*/ 1930400 w 1968500"/>
              <a:gd name="connsiteY7" fmla="*/ 800100 h 939800"/>
              <a:gd name="connsiteX8" fmla="*/ 1968500 w 1968500"/>
              <a:gd name="connsiteY8" fmla="*/ 660400 h 939800"/>
              <a:gd name="connsiteX9" fmla="*/ 1905000 w 1968500"/>
              <a:gd name="connsiteY9" fmla="*/ 330200 h 939800"/>
              <a:gd name="connsiteX10" fmla="*/ 1828800 w 1968500"/>
              <a:gd name="connsiteY10" fmla="*/ 254000 h 939800"/>
              <a:gd name="connsiteX11" fmla="*/ 1397000 w 1968500"/>
              <a:gd name="connsiteY11" fmla="*/ 25400 h 939800"/>
              <a:gd name="connsiteX12" fmla="*/ 1092200 w 1968500"/>
              <a:gd name="connsiteY12" fmla="*/ 0 h 939800"/>
              <a:gd name="connsiteX13" fmla="*/ 914400 w 1968500"/>
              <a:gd name="connsiteY13" fmla="*/ 12700 h 939800"/>
              <a:gd name="connsiteX14" fmla="*/ 800100 w 1968500"/>
              <a:gd name="connsiteY14" fmla="*/ 139700 h 939800"/>
              <a:gd name="connsiteX15" fmla="*/ 749300 w 1968500"/>
              <a:gd name="connsiteY15" fmla="*/ 330200 h 939800"/>
              <a:gd name="connsiteX16" fmla="*/ 736600 w 1968500"/>
              <a:gd name="connsiteY16" fmla="*/ 368300 h 939800"/>
              <a:gd name="connsiteX17" fmla="*/ 698500 w 1968500"/>
              <a:gd name="connsiteY17" fmla="*/ 406400 h 939800"/>
              <a:gd name="connsiteX18" fmla="*/ 647700 w 1968500"/>
              <a:gd name="connsiteY18" fmla="*/ 558800 h 939800"/>
              <a:gd name="connsiteX19" fmla="*/ 635000 w 1968500"/>
              <a:gd name="connsiteY19" fmla="*/ 660400 h 939800"/>
              <a:gd name="connsiteX20" fmla="*/ 596900 w 1968500"/>
              <a:gd name="connsiteY20" fmla="*/ 698500 h 939800"/>
              <a:gd name="connsiteX21" fmla="*/ 508000 w 1968500"/>
              <a:gd name="connsiteY21" fmla="*/ 762000 h 939800"/>
              <a:gd name="connsiteX22" fmla="*/ 469900 w 1968500"/>
              <a:gd name="connsiteY22" fmla="*/ 800100 h 939800"/>
              <a:gd name="connsiteX23" fmla="*/ 469900 w 1968500"/>
              <a:gd name="connsiteY23" fmla="*/ 800100 h 93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68500" h="939800">
                <a:moveTo>
                  <a:pt x="0" y="698500"/>
                </a:moveTo>
                <a:lnTo>
                  <a:pt x="0" y="698500"/>
                </a:lnTo>
                <a:cubicBezTo>
                  <a:pt x="50800" y="723900"/>
                  <a:pt x="100196" y="752327"/>
                  <a:pt x="152400" y="774700"/>
                </a:cubicBezTo>
                <a:cubicBezTo>
                  <a:pt x="282219" y="830337"/>
                  <a:pt x="501485" y="861126"/>
                  <a:pt x="609600" y="876300"/>
                </a:cubicBezTo>
                <a:cubicBezTo>
                  <a:pt x="766277" y="898290"/>
                  <a:pt x="1030408" y="920056"/>
                  <a:pt x="1206500" y="927100"/>
                </a:cubicBezTo>
                <a:lnTo>
                  <a:pt x="1625600" y="939800"/>
                </a:lnTo>
                <a:cubicBezTo>
                  <a:pt x="1710267" y="927100"/>
                  <a:pt x="1798738" y="929826"/>
                  <a:pt x="1879600" y="901700"/>
                </a:cubicBezTo>
                <a:cubicBezTo>
                  <a:pt x="1899768" y="894685"/>
                  <a:pt x="1923355" y="824759"/>
                  <a:pt x="1930400" y="800100"/>
                </a:cubicBezTo>
                <a:cubicBezTo>
                  <a:pt x="1943660" y="753690"/>
                  <a:pt x="1955800" y="706967"/>
                  <a:pt x="1968500" y="660400"/>
                </a:cubicBezTo>
                <a:cubicBezTo>
                  <a:pt x="1959091" y="571010"/>
                  <a:pt x="1967240" y="420102"/>
                  <a:pt x="1905000" y="330200"/>
                </a:cubicBezTo>
                <a:cubicBezTo>
                  <a:pt x="1884553" y="300666"/>
                  <a:pt x="1857802" y="275194"/>
                  <a:pt x="1828800" y="254000"/>
                </a:cubicBezTo>
                <a:cubicBezTo>
                  <a:pt x="1705915" y="164200"/>
                  <a:pt x="1555300" y="54561"/>
                  <a:pt x="1397000" y="25400"/>
                </a:cubicBezTo>
                <a:cubicBezTo>
                  <a:pt x="1296735" y="6930"/>
                  <a:pt x="1193800" y="8467"/>
                  <a:pt x="1092200" y="0"/>
                </a:cubicBezTo>
                <a:cubicBezTo>
                  <a:pt x="1032933" y="4233"/>
                  <a:pt x="970482" y="-6929"/>
                  <a:pt x="914400" y="12700"/>
                </a:cubicBezTo>
                <a:cubicBezTo>
                  <a:pt x="883496" y="23516"/>
                  <a:pt x="824242" y="107510"/>
                  <a:pt x="800100" y="139700"/>
                </a:cubicBezTo>
                <a:cubicBezTo>
                  <a:pt x="777134" y="231565"/>
                  <a:pt x="775543" y="242724"/>
                  <a:pt x="749300" y="330200"/>
                </a:cubicBezTo>
                <a:cubicBezTo>
                  <a:pt x="745453" y="343022"/>
                  <a:pt x="744026" y="357161"/>
                  <a:pt x="736600" y="368300"/>
                </a:cubicBezTo>
                <a:cubicBezTo>
                  <a:pt x="726637" y="383244"/>
                  <a:pt x="711200" y="393700"/>
                  <a:pt x="698500" y="406400"/>
                </a:cubicBezTo>
                <a:cubicBezTo>
                  <a:pt x="681567" y="457200"/>
                  <a:pt x="654342" y="505666"/>
                  <a:pt x="647700" y="558800"/>
                </a:cubicBezTo>
                <a:cubicBezTo>
                  <a:pt x="643467" y="592667"/>
                  <a:pt x="646664" y="628325"/>
                  <a:pt x="635000" y="660400"/>
                </a:cubicBezTo>
                <a:cubicBezTo>
                  <a:pt x="628862" y="677279"/>
                  <a:pt x="610537" y="686811"/>
                  <a:pt x="596900" y="698500"/>
                </a:cubicBezTo>
                <a:cubicBezTo>
                  <a:pt x="569333" y="722129"/>
                  <a:pt x="538153" y="741898"/>
                  <a:pt x="508000" y="762000"/>
                </a:cubicBezTo>
                <a:cubicBezTo>
                  <a:pt x="480252" y="803622"/>
                  <a:pt x="497864" y="800100"/>
                  <a:pt x="469900" y="800100"/>
                </a:cubicBezTo>
                <a:lnTo>
                  <a:pt x="469900" y="800100"/>
                </a:lnTo>
              </a:path>
            </a:pathLst>
          </a:custGeom>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grpSp>
        <p:nvGrpSpPr>
          <p:cNvPr id="17" name="Group 16"/>
          <p:cNvGrpSpPr/>
          <p:nvPr/>
        </p:nvGrpSpPr>
        <p:grpSpPr>
          <a:xfrm>
            <a:off x="99299" y="2005765"/>
            <a:ext cx="4320301" cy="513915"/>
            <a:chOff x="688570" y="1856749"/>
            <a:chExt cx="4320301" cy="513915"/>
          </a:xfrm>
        </p:grpSpPr>
        <p:grpSp>
          <p:nvGrpSpPr>
            <p:cNvPr id="16" name="Group 15"/>
            <p:cNvGrpSpPr/>
            <p:nvPr/>
          </p:nvGrpSpPr>
          <p:grpSpPr>
            <a:xfrm>
              <a:off x="4063991" y="1892309"/>
              <a:ext cx="944880" cy="478355"/>
              <a:chOff x="4072458" y="1875375"/>
              <a:chExt cx="944880" cy="478355"/>
            </a:xfrm>
          </p:grpSpPr>
          <p:cxnSp>
            <p:nvCxnSpPr>
              <p:cNvPr id="10" name="Straight Arrow Connector 9"/>
              <p:cNvCxnSpPr/>
              <p:nvPr/>
            </p:nvCxnSpPr>
            <p:spPr bwMode="auto">
              <a:xfrm>
                <a:off x="4072458" y="2353730"/>
                <a:ext cx="944880"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2" name="TextBox 11"/>
              <p:cNvSpPr txBox="1"/>
              <p:nvPr/>
            </p:nvSpPr>
            <p:spPr>
              <a:xfrm>
                <a:off x="4423833" y="1875375"/>
                <a:ext cx="355837" cy="461665"/>
              </a:xfrm>
              <a:prstGeom prst="rect">
                <a:avLst/>
              </a:prstGeom>
              <a:noFill/>
            </p:spPr>
            <p:txBody>
              <a:bodyPr wrap="none" rtlCol="0">
                <a:spAutoFit/>
              </a:bodyPr>
              <a:lstStyle/>
              <a:p>
                <a:r>
                  <a:rPr lang="en-US" dirty="0" smtClean="0"/>
                  <a:t>?</a:t>
                </a:r>
                <a:endParaRPr lang="en-US" dirty="0"/>
              </a:p>
            </p:txBody>
          </p:sp>
        </p:grpSp>
        <p:grpSp>
          <p:nvGrpSpPr>
            <p:cNvPr id="38" name="Group 37"/>
            <p:cNvGrpSpPr/>
            <p:nvPr/>
          </p:nvGrpSpPr>
          <p:grpSpPr>
            <a:xfrm flipH="1">
              <a:off x="688570" y="1856749"/>
              <a:ext cx="855740" cy="503755"/>
              <a:chOff x="4002419" y="1875375"/>
              <a:chExt cx="777251" cy="503755"/>
            </a:xfrm>
          </p:grpSpPr>
          <p:cxnSp>
            <p:nvCxnSpPr>
              <p:cNvPr id="39" name="Straight Arrow Connector 38"/>
              <p:cNvCxnSpPr/>
              <p:nvPr/>
            </p:nvCxnSpPr>
            <p:spPr bwMode="auto">
              <a:xfrm flipV="1">
                <a:off x="4002419" y="2368127"/>
                <a:ext cx="766009" cy="1100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40" name="TextBox 39"/>
              <p:cNvSpPr txBox="1"/>
              <p:nvPr/>
            </p:nvSpPr>
            <p:spPr>
              <a:xfrm>
                <a:off x="4423833" y="1875375"/>
                <a:ext cx="355837" cy="461665"/>
              </a:xfrm>
              <a:prstGeom prst="rect">
                <a:avLst/>
              </a:prstGeom>
              <a:noFill/>
            </p:spPr>
            <p:txBody>
              <a:bodyPr wrap="none" rtlCol="0">
                <a:spAutoFit/>
              </a:bodyPr>
              <a:lstStyle/>
              <a:p>
                <a:r>
                  <a:rPr lang="en-US" dirty="0" smtClean="0"/>
                  <a:t>?</a:t>
                </a:r>
                <a:endParaRPr lang="en-US" dirty="0"/>
              </a:p>
            </p:txBody>
          </p:sp>
        </p:grpSp>
      </p:grpSp>
      <p:sp>
        <p:nvSpPr>
          <p:cNvPr id="9" name="Title 8"/>
          <p:cNvSpPr>
            <a:spLocks noGrp="1"/>
          </p:cNvSpPr>
          <p:nvPr>
            <p:ph type="title"/>
          </p:nvPr>
        </p:nvSpPr>
        <p:spPr/>
        <p:txBody>
          <a:bodyPr/>
          <a:lstStyle/>
          <a:p>
            <a:r>
              <a:rPr lang="en-US" dirty="0" smtClean="0"/>
              <a:t>Approximate repeat</a:t>
            </a:r>
            <a:endParaRPr lang="en-US" dirty="0"/>
          </a:p>
        </p:txBody>
      </p:sp>
      <p:grpSp>
        <p:nvGrpSpPr>
          <p:cNvPr id="41" name="Group 40"/>
          <p:cNvGrpSpPr/>
          <p:nvPr/>
        </p:nvGrpSpPr>
        <p:grpSpPr>
          <a:xfrm>
            <a:off x="1" y="2646062"/>
            <a:ext cx="9144000" cy="545871"/>
            <a:chOff x="-12699" y="2607962"/>
            <a:chExt cx="9144000" cy="545871"/>
          </a:xfrm>
        </p:grpSpPr>
        <p:grpSp>
          <p:nvGrpSpPr>
            <p:cNvPr id="42" name="Group 41"/>
            <p:cNvGrpSpPr/>
            <p:nvPr/>
          </p:nvGrpSpPr>
          <p:grpSpPr>
            <a:xfrm>
              <a:off x="-12699" y="2607962"/>
              <a:ext cx="9144000" cy="545871"/>
              <a:chOff x="1" y="2557162"/>
              <a:chExt cx="9144000" cy="545871"/>
            </a:xfrm>
          </p:grpSpPr>
          <p:sp>
            <p:nvSpPr>
              <p:cNvPr id="48" name="Line 3"/>
              <p:cNvSpPr>
                <a:spLocks noChangeShapeType="1"/>
              </p:cNvSpPr>
              <p:nvPr/>
            </p:nvSpPr>
            <p:spPr bwMode="auto">
              <a:xfrm flipV="1">
                <a:off x="1" y="3027680"/>
                <a:ext cx="9144000" cy="10160"/>
              </a:xfrm>
              <a:prstGeom prst="line">
                <a:avLst/>
              </a:prstGeom>
              <a:noFill/>
              <a:ln w="76200" cmpd="sng">
                <a:solidFill>
                  <a:srgbClr val="0000FF"/>
                </a:solidFill>
                <a:round/>
                <a:headEnd/>
                <a:tailEnd/>
              </a:ln>
              <a:effectLst/>
            </p:spPr>
            <p:txBody>
              <a:bodyPr/>
              <a:lstStyle/>
              <a:p>
                <a:pPr algn="ctr" defTabSz="457200" fontAlgn="auto">
                  <a:spcBef>
                    <a:spcPts val="0"/>
                  </a:spcBef>
                  <a:spcAft>
                    <a:spcPts val="0"/>
                  </a:spcAft>
                  <a:defRPr/>
                </a:pPr>
                <a:endParaRPr lang="en-US" sz="1800" dirty="0">
                  <a:ln w="127000" cmpd="sng">
                    <a:solidFill>
                      <a:prstClr val="black"/>
                    </a:solidFill>
                  </a:ln>
                  <a:solidFill>
                    <a:prstClr val="black"/>
                  </a:solidFill>
                  <a:latin typeface="Arial" pitchFamily="34" charset="0"/>
                  <a:cs typeface="+mn-cs"/>
                </a:endParaRPr>
              </a:p>
            </p:txBody>
          </p:sp>
          <p:grpSp>
            <p:nvGrpSpPr>
              <p:cNvPr id="49" name="Group 48"/>
              <p:cNvGrpSpPr/>
              <p:nvPr/>
            </p:nvGrpSpPr>
            <p:grpSpPr>
              <a:xfrm>
                <a:off x="1113405" y="2557162"/>
                <a:ext cx="6840334" cy="545871"/>
                <a:chOff x="1123565" y="1520842"/>
                <a:chExt cx="6840334" cy="545871"/>
              </a:xfrm>
            </p:grpSpPr>
            <p:sp>
              <p:nvSpPr>
                <p:cNvPr id="50" name="Rectangle 49"/>
                <p:cNvSpPr>
                  <a:spLocks noChangeArrowheads="1"/>
                </p:cNvSpPr>
                <p:nvPr/>
              </p:nvSpPr>
              <p:spPr bwMode="auto">
                <a:xfrm>
                  <a:off x="1481668" y="1955800"/>
                  <a:ext cx="1534160" cy="110913"/>
                </a:xfrm>
                <a:prstGeom prst="rect">
                  <a:avLst/>
                </a:prstGeom>
                <a:solidFill>
                  <a:srgbClr val="FFFF00"/>
                </a:solidFill>
                <a:ln w="9525" algn="ctr">
                  <a:solidFill>
                    <a:srgbClr val="FF6600"/>
                  </a:solidFill>
                  <a:round/>
                  <a:headEnd/>
                  <a:tailEnd/>
                </a:ln>
              </p:spPr>
              <p:txBody>
                <a:bodyPr/>
                <a:lstStyle/>
                <a:p>
                  <a:pPr algn="ctr" defTabSz="457200"/>
                  <a:endParaRPr lang="en-US" sz="1800">
                    <a:solidFill>
                      <a:prstClr val="black"/>
                    </a:solidFill>
                    <a:latin typeface="Calibri" pitchFamily="34" charset="0"/>
                    <a:cs typeface="+mn-cs"/>
                  </a:endParaRPr>
                </a:p>
              </p:txBody>
            </p:sp>
            <p:sp>
              <p:nvSpPr>
                <p:cNvPr id="51" name="TextBox 50"/>
                <p:cNvSpPr txBox="1"/>
                <p:nvPr/>
              </p:nvSpPr>
              <p:spPr>
                <a:xfrm>
                  <a:off x="1123565" y="1520842"/>
                  <a:ext cx="6840334" cy="461665"/>
                </a:xfrm>
                <a:prstGeom prst="rect">
                  <a:avLst/>
                </a:prstGeom>
                <a:noFill/>
              </p:spPr>
              <p:txBody>
                <a:bodyPr wrap="none" rtlCol="0">
                  <a:spAutoFit/>
                </a:bodyPr>
                <a:lstStyle/>
                <a:p>
                  <a:r>
                    <a:rPr lang="en-US" dirty="0" smtClean="0"/>
                    <a:t>A                   C                              G                   T</a:t>
                  </a:r>
                  <a:endParaRPr lang="en-US" dirty="0"/>
                </a:p>
              </p:txBody>
            </p:sp>
          </p:grpSp>
        </p:grpSp>
        <p:sp>
          <p:nvSpPr>
            <p:cNvPr id="43" name="Rectangle 42"/>
            <p:cNvSpPr>
              <a:spLocks noChangeArrowheads="1"/>
            </p:cNvSpPr>
            <p:nvPr/>
          </p:nvSpPr>
          <p:spPr bwMode="auto">
            <a:xfrm>
              <a:off x="5992708" y="3030220"/>
              <a:ext cx="1534160" cy="110913"/>
            </a:xfrm>
            <a:prstGeom prst="rect">
              <a:avLst/>
            </a:prstGeom>
            <a:solidFill>
              <a:srgbClr val="FFFF00"/>
            </a:solidFill>
            <a:ln w="9525" algn="ctr">
              <a:solidFill>
                <a:srgbClr val="FF6600"/>
              </a:solidFill>
              <a:round/>
              <a:headEnd/>
              <a:tailEnd/>
            </a:ln>
          </p:spPr>
          <p:txBody>
            <a:bodyPr/>
            <a:lstStyle/>
            <a:p>
              <a:pPr algn="ctr" defTabSz="457200"/>
              <a:endParaRPr lang="en-US" sz="1800">
                <a:solidFill>
                  <a:prstClr val="black"/>
                </a:solidFill>
                <a:latin typeface="Calibri" pitchFamily="34" charset="0"/>
                <a:cs typeface="+mn-cs"/>
              </a:endParaRPr>
            </a:p>
          </p:txBody>
        </p:sp>
      </p:grpSp>
      <p:grpSp>
        <p:nvGrpSpPr>
          <p:cNvPr id="52" name="Group 51"/>
          <p:cNvGrpSpPr/>
          <p:nvPr/>
        </p:nvGrpSpPr>
        <p:grpSpPr>
          <a:xfrm>
            <a:off x="1028700" y="2523077"/>
            <a:ext cx="6908800" cy="46566"/>
            <a:chOff x="1028700" y="2302935"/>
            <a:chExt cx="6908800" cy="46566"/>
          </a:xfrm>
        </p:grpSpPr>
        <p:sp>
          <p:nvSpPr>
            <p:cNvPr id="53" name="Line 3"/>
            <p:cNvSpPr>
              <a:spLocks noChangeShapeType="1"/>
            </p:cNvSpPr>
            <p:nvPr/>
          </p:nvSpPr>
          <p:spPr bwMode="auto">
            <a:xfrm>
              <a:off x="1028700" y="2302935"/>
              <a:ext cx="2362200" cy="21166"/>
            </a:xfrm>
            <a:prstGeom prst="line">
              <a:avLst/>
            </a:prstGeom>
            <a:noFill/>
            <a:ln w="76200" cmpd="sng">
              <a:solidFill>
                <a:srgbClr val="446DCB"/>
              </a:solidFill>
              <a:round/>
              <a:headEnd/>
              <a:tailEnd/>
            </a:ln>
            <a:effectLst/>
          </p:spPr>
          <p:txBody>
            <a:bodyPr/>
            <a:lstStyle/>
            <a:p>
              <a:pPr algn="ctr">
                <a:defRPr/>
              </a:pPr>
              <a:endParaRPr lang="en-US">
                <a:ln w="127000" cmpd="sng">
                  <a:solidFill>
                    <a:schemeClr val="tx1"/>
                  </a:solidFill>
                </a:ln>
                <a:latin typeface="Arial" pitchFamily="34" charset="0"/>
                <a:cs typeface="+mn-cs"/>
              </a:endParaRPr>
            </a:p>
          </p:txBody>
        </p:sp>
        <p:sp>
          <p:nvSpPr>
            <p:cNvPr id="54" name="Line 3"/>
            <p:cNvSpPr>
              <a:spLocks noChangeShapeType="1"/>
            </p:cNvSpPr>
            <p:nvPr/>
          </p:nvSpPr>
          <p:spPr bwMode="auto">
            <a:xfrm>
              <a:off x="5575300" y="2328335"/>
              <a:ext cx="2362200" cy="21166"/>
            </a:xfrm>
            <a:prstGeom prst="line">
              <a:avLst/>
            </a:prstGeom>
            <a:noFill/>
            <a:ln w="76200" cmpd="sng">
              <a:solidFill>
                <a:srgbClr val="446DCB"/>
              </a:solidFill>
              <a:round/>
              <a:headEnd/>
              <a:tailEnd/>
            </a:ln>
            <a:effectLst/>
          </p:spPr>
          <p:txBody>
            <a:bodyPr/>
            <a:lstStyle/>
            <a:p>
              <a:pPr algn="ctr">
                <a:defRPr/>
              </a:pPr>
              <a:endParaRPr lang="en-US">
                <a:ln w="127000" cmpd="sng">
                  <a:solidFill>
                    <a:schemeClr val="tx1"/>
                  </a:solidFill>
                </a:ln>
                <a:latin typeface="Arial" pitchFamily="34" charset="0"/>
                <a:cs typeface="+mn-cs"/>
              </a:endParaRPr>
            </a:p>
          </p:txBody>
        </p:sp>
      </p:grpSp>
      <p:sp>
        <p:nvSpPr>
          <p:cNvPr id="55" name="Line 3"/>
          <p:cNvSpPr>
            <a:spLocks noChangeShapeType="1"/>
          </p:cNvSpPr>
          <p:nvPr/>
        </p:nvSpPr>
        <p:spPr bwMode="auto">
          <a:xfrm>
            <a:off x="5771794" y="2552743"/>
            <a:ext cx="1975206" cy="16899"/>
          </a:xfrm>
          <a:prstGeom prst="line">
            <a:avLst/>
          </a:prstGeom>
          <a:noFill/>
          <a:ln w="76200" cmpd="sng">
            <a:solidFill>
              <a:srgbClr val="446DCB"/>
            </a:solidFill>
            <a:round/>
            <a:headEnd/>
            <a:tailEnd/>
          </a:ln>
          <a:effectLst/>
        </p:spPr>
        <p:txBody>
          <a:bodyPr/>
          <a:lstStyle/>
          <a:p>
            <a:pPr algn="ctr">
              <a:defRPr/>
            </a:pPr>
            <a:endParaRPr lang="en-US">
              <a:ln w="127000" cmpd="sng">
                <a:solidFill>
                  <a:schemeClr val="tx1"/>
                </a:solidFill>
              </a:ln>
              <a:latin typeface="Arial" pitchFamily="34" charset="0"/>
              <a:cs typeface="+mn-cs"/>
            </a:endParaRPr>
          </a:p>
        </p:txBody>
      </p:sp>
      <p:sp>
        <p:nvSpPr>
          <p:cNvPr id="56" name="Line 3"/>
          <p:cNvSpPr>
            <a:spLocks noChangeShapeType="1"/>
          </p:cNvSpPr>
          <p:nvPr/>
        </p:nvSpPr>
        <p:spPr bwMode="auto">
          <a:xfrm>
            <a:off x="1244244" y="2527343"/>
            <a:ext cx="1975206" cy="16899"/>
          </a:xfrm>
          <a:prstGeom prst="line">
            <a:avLst/>
          </a:prstGeom>
          <a:noFill/>
          <a:ln w="76200" cmpd="sng">
            <a:solidFill>
              <a:srgbClr val="446DCB"/>
            </a:solidFill>
            <a:round/>
            <a:headEnd/>
            <a:tailEnd/>
          </a:ln>
          <a:effectLst/>
        </p:spPr>
        <p:txBody>
          <a:bodyPr/>
          <a:lstStyle/>
          <a:p>
            <a:pPr algn="ctr">
              <a:defRPr/>
            </a:pPr>
            <a:endParaRPr lang="en-US">
              <a:ln w="127000" cmpd="sng">
                <a:solidFill>
                  <a:schemeClr val="tx1"/>
                </a:solidFill>
              </a:ln>
              <a:latin typeface="Arial" pitchFamily="34" charset="0"/>
              <a:cs typeface="+mn-cs"/>
            </a:endParaRPr>
          </a:p>
        </p:txBody>
      </p:sp>
      <p:grpSp>
        <p:nvGrpSpPr>
          <p:cNvPr id="57" name="Group 56"/>
          <p:cNvGrpSpPr/>
          <p:nvPr/>
        </p:nvGrpSpPr>
        <p:grpSpPr>
          <a:xfrm>
            <a:off x="1258428" y="2479794"/>
            <a:ext cx="6505643" cy="125675"/>
            <a:chOff x="1215390" y="3388422"/>
            <a:chExt cx="6505643" cy="125675"/>
          </a:xfrm>
        </p:grpSpPr>
        <p:sp>
          <p:nvSpPr>
            <p:cNvPr id="58" name="Rectangle 57"/>
            <p:cNvSpPr/>
            <p:nvPr/>
          </p:nvSpPr>
          <p:spPr>
            <a:xfrm>
              <a:off x="2231390" y="3399005"/>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9" name="Rectangle 58"/>
            <p:cNvSpPr/>
            <p:nvPr/>
          </p:nvSpPr>
          <p:spPr>
            <a:xfrm>
              <a:off x="1215390" y="3388422"/>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60" name="Rectangle 59"/>
            <p:cNvSpPr/>
            <p:nvPr/>
          </p:nvSpPr>
          <p:spPr>
            <a:xfrm>
              <a:off x="2675890" y="3401122"/>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61" name="Rectangle 60"/>
            <p:cNvSpPr/>
            <p:nvPr/>
          </p:nvSpPr>
          <p:spPr>
            <a:xfrm>
              <a:off x="6890453" y="3424412"/>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62" name="Rectangle 61"/>
            <p:cNvSpPr/>
            <p:nvPr/>
          </p:nvSpPr>
          <p:spPr>
            <a:xfrm>
              <a:off x="5894773" y="3413829"/>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63" name="Rectangle 62"/>
            <p:cNvSpPr/>
            <p:nvPr/>
          </p:nvSpPr>
          <p:spPr>
            <a:xfrm>
              <a:off x="7568633" y="3427799"/>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grpSp>
        <p:nvGrpSpPr>
          <p:cNvPr id="26" name="Group 25"/>
          <p:cNvGrpSpPr/>
          <p:nvPr/>
        </p:nvGrpSpPr>
        <p:grpSpPr>
          <a:xfrm>
            <a:off x="137584" y="3070702"/>
            <a:ext cx="8733366" cy="129698"/>
            <a:chOff x="137584" y="3070702"/>
            <a:chExt cx="8733366" cy="129698"/>
          </a:xfrm>
        </p:grpSpPr>
        <p:sp>
          <p:nvSpPr>
            <p:cNvPr id="28" name="Rectangle 27"/>
            <p:cNvSpPr>
              <a:spLocks noChangeArrowheads="1"/>
            </p:cNvSpPr>
            <p:nvPr/>
          </p:nvSpPr>
          <p:spPr bwMode="auto">
            <a:xfrm>
              <a:off x="137584" y="3070702"/>
              <a:ext cx="4326466" cy="129698"/>
            </a:xfrm>
            <a:prstGeom prst="rect">
              <a:avLst/>
            </a:prstGeom>
            <a:solidFill>
              <a:srgbClr val="FFFF00"/>
            </a:solidFill>
            <a:ln w="9525" algn="ctr">
              <a:solidFill>
                <a:srgbClr val="FF6600"/>
              </a:solidFill>
              <a:round/>
              <a:headEnd/>
              <a:tailEnd/>
            </a:ln>
          </p:spPr>
          <p:txBody>
            <a:bodyPr/>
            <a:lstStyle/>
            <a:p>
              <a:pPr algn="ctr" defTabSz="457200"/>
              <a:endParaRPr lang="en-US" sz="1800">
                <a:solidFill>
                  <a:prstClr val="black"/>
                </a:solidFill>
                <a:latin typeface="Calibri" pitchFamily="34" charset="0"/>
                <a:cs typeface="+mn-cs"/>
              </a:endParaRPr>
            </a:p>
          </p:txBody>
        </p:sp>
        <p:sp>
          <p:nvSpPr>
            <p:cNvPr id="64" name="Rectangle 63"/>
            <p:cNvSpPr>
              <a:spLocks noChangeArrowheads="1"/>
            </p:cNvSpPr>
            <p:nvPr/>
          </p:nvSpPr>
          <p:spPr bwMode="auto">
            <a:xfrm>
              <a:off x="4544484" y="3070702"/>
              <a:ext cx="4326466" cy="129698"/>
            </a:xfrm>
            <a:prstGeom prst="rect">
              <a:avLst/>
            </a:prstGeom>
            <a:solidFill>
              <a:srgbClr val="FFFF00"/>
            </a:solidFill>
            <a:ln w="9525" algn="ctr">
              <a:solidFill>
                <a:srgbClr val="FF6600"/>
              </a:solidFill>
              <a:round/>
              <a:headEnd/>
              <a:tailEnd/>
            </a:ln>
          </p:spPr>
          <p:txBody>
            <a:bodyPr/>
            <a:lstStyle/>
            <a:p>
              <a:pPr algn="ctr" defTabSz="457200"/>
              <a:endParaRPr lang="en-US" sz="1800">
                <a:solidFill>
                  <a:prstClr val="black"/>
                </a:solidFill>
                <a:latin typeface="Calibri" pitchFamily="34" charset="0"/>
                <a:cs typeface="+mn-cs"/>
              </a:endParaRPr>
            </a:p>
          </p:txBody>
        </p:sp>
      </p:grpSp>
      <p:grpSp>
        <p:nvGrpSpPr>
          <p:cNvPr id="83" name="Group 82"/>
          <p:cNvGrpSpPr/>
          <p:nvPr/>
        </p:nvGrpSpPr>
        <p:grpSpPr>
          <a:xfrm>
            <a:off x="1477121" y="3251199"/>
            <a:ext cx="6015878" cy="1249471"/>
            <a:chOff x="1477121" y="3251199"/>
            <a:chExt cx="6015878" cy="1249471"/>
          </a:xfrm>
        </p:grpSpPr>
        <p:sp>
          <p:nvSpPr>
            <p:cNvPr id="84" name="Freeform 83"/>
            <p:cNvSpPr/>
            <p:nvPr/>
          </p:nvSpPr>
          <p:spPr>
            <a:xfrm>
              <a:off x="1477121" y="3313377"/>
              <a:ext cx="5521948" cy="1187293"/>
            </a:xfrm>
            <a:custGeom>
              <a:avLst/>
              <a:gdLst>
                <a:gd name="connsiteX0" fmla="*/ 0 w 5521948"/>
                <a:gd name="connsiteY0" fmla="*/ 0 h 1187293"/>
                <a:gd name="connsiteX1" fmla="*/ 1159609 w 5521948"/>
                <a:gd name="connsiteY1" fmla="*/ 1173488 h 1187293"/>
                <a:gd name="connsiteX2" fmla="*/ 5521948 w 5521948"/>
                <a:gd name="connsiteY2" fmla="*/ 1187293 h 1187293"/>
                <a:gd name="connsiteX3" fmla="*/ 1490926 w 5521948"/>
                <a:gd name="connsiteY3" fmla="*/ 0 h 1187293"/>
                <a:gd name="connsiteX4" fmla="*/ 0 w 5521948"/>
                <a:gd name="connsiteY4" fmla="*/ 0 h 11872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21948" h="1187293">
                  <a:moveTo>
                    <a:pt x="0" y="0"/>
                  </a:moveTo>
                  <a:lnTo>
                    <a:pt x="1159609" y="1173488"/>
                  </a:lnTo>
                  <a:lnTo>
                    <a:pt x="5521948" y="1187293"/>
                  </a:lnTo>
                  <a:lnTo>
                    <a:pt x="1490926" y="0"/>
                  </a:lnTo>
                  <a:lnTo>
                    <a:pt x="0" y="0"/>
                  </a:lnTo>
                  <a:close/>
                </a:path>
              </a:pathLst>
            </a:custGeom>
            <a:gradFill flip="none" rotWithShape="1">
              <a:gsLst>
                <a:gs pos="0">
                  <a:schemeClr val="accent3">
                    <a:lumMod val="50000"/>
                    <a:alpha val="50000"/>
                  </a:schemeClr>
                </a:gs>
                <a:gs pos="100000">
                  <a:srgbClr val="FFFFFF">
                    <a:alpha val="25000"/>
                  </a:srgbClr>
                </a:gs>
              </a:gsLst>
              <a:lin ang="0" scaled="1"/>
              <a:tileRect/>
            </a:gradFill>
            <a:ln>
              <a:noFill/>
            </a:ln>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solidFill>
                    <a:schemeClr val="tx1"/>
                  </a:solidFill>
                </a:ln>
                <a:solidFill>
                  <a:schemeClr val="bg1">
                    <a:lumMod val="50000"/>
                  </a:schemeClr>
                </a:solidFill>
                <a:effectLst/>
                <a:latin typeface="Arial" pitchFamily="34" charset="0"/>
              </a:endParaRPr>
            </a:p>
          </p:txBody>
        </p:sp>
        <p:sp>
          <p:nvSpPr>
            <p:cNvPr id="85" name="Freeform 84"/>
            <p:cNvSpPr/>
            <p:nvPr/>
          </p:nvSpPr>
          <p:spPr>
            <a:xfrm>
              <a:off x="2658533" y="3251199"/>
              <a:ext cx="4834466" cy="1244600"/>
            </a:xfrm>
            <a:custGeom>
              <a:avLst/>
              <a:gdLst>
                <a:gd name="connsiteX0" fmla="*/ 3352800 w 4834466"/>
                <a:gd name="connsiteY0" fmla="*/ 25400 h 1244600"/>
                <a:gd name="connsiteX1" fmla="*/ 0 w 4834466"/>
                <a:gd name="connsiteY1" fmla="*/ 1219200 h 1244600"/>
                <a:gd name="connsiteX2" fmla="*/ 4301066 w 4834466"/>
                <a:gd name="connsiteY2" fmla="*/ 1244600 h 1244600"/>
                <a:gd name="connsiteX3" fmla="*/ 4834466 w 4834466"/>
                <a:gd name="connsiteY3" fmla="*/ 0 h 1244600"/>
                <a:gd name="connsiteX4" fmla="*/ 3352800 w 4834466"/>
                <a:gd name="connsiteY4" fmla="*/ 25400 h 1244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34466" h="1244600">
                  <a:moveTo>
                    <a:pt x="3352800" y="25400"/>
                  </a:moveTo>
                  <a:lnTo>
                    <a:pt x="0" y="1219200"/>
                  </a:lnTo>
                  <a:lnTo>
                    <a:pt x="4301066" y="1244600"/>
                  </a:lnTo>
                  <a:lnTo>
                    <a:pt x="4834466" y="0"/>
                  </a:lnTo>
                  <a:lnTo>
                    <a:pt x="3352800" y="25400"/>
                  </a:lnTo>
                  <a:close/>
                </a:path>
              </a:pathLst>
            </a:custGeom>
            <a:gradFill flip="none" rotWithShape="1">
              <a:gsLst>
                <a:gs pos="100000">
                  <a:srgbClr val="14BB26">
                    <a:alpha val="25000"/>
                  </a:srgbClr>
                </a:gs>
                <a:gs pos="0">
                  <a:srgbClr val="AAFFA3">
                    <a:alpha val="25000"/>
                  </a:srgbClr>
                </a:gs>
              </a:gsLst>
              <a:lin ang="0" scaled="1"/>
              <a:tileRect/>
            </a:gradFill>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grpSp>
    </p:spTree>
    <p:extLst>
      <p:ext uri="{BB962C8B-B14F-4D97-AF65-F5344CB8AC3E}">
        <p14:creationId xmlns:p14="http://schemas.microsoft.com/office/powerpoint/2010/main" val="2741793537"/>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strVal val="#ppt_w*0.70"/>
                                          </p:val>
                                        </p:tav>
                                        <p:tav tm="100000">
                                          <p:val>
                                            <p:strVal val="#ppt_w"/>
                                          </p:val>
                                        </p:tav>
                                      </p:tavLst>
                                    </p:anim>
                                    <p:anim calcmode="lin" valueType="num">
                                      <p:cBhvr>
                                        <p:cTn id="8" dur="1000" fill="hold"/>
                                        <p:tgtEl>
                                          <p:spTgt spid="26"/>
                                        </p:tgtEl>
                                        <p:attrNameLst>
                                          <p:attrName>ppt_h</p:attrName>
                                        </p:attrNameLst>
                                      </p:cBhvr>
                                      <p:tavLst>
                                        <p:tav tm="0">
                                          <p:val>
                                            <p:strVal val="#ppt_h"/>
                                          </p:val>
                                        </p:tav>
                                        <p:tav tm="100000">
                                          <p:val>
                                            <p:strVal val="#ppt_h"/>
                                          </p:val>
                                        </p:tav>
                                      </p:tavLst>
                                    </p:anim>
                                    <p:animEffect transition="in" filter="fade">
                                      <p:cBhvr>
                                        <p:cTn id="9" dur="1000"/>
                                        <p:tgtEl>
                                          <p:spTgt spid="26"/>
                                        </p:tgtEl>
                                      </p:cBhvr>
                                    </p:animEffect>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83"/>
                                        </p:tgtEl>
                                        <p:attrNameLst>
                                          <p:attrName>style.visibility</p:attrName>
                                        </p:attrNameLst>
                                      </p:cBhvr>
                                      <p:to>
                                        <p:strVal val="visible"/>
                                      </p:to>
                                    </p:set>
                                    <p:animEffect transition="in" filter="wipe(up)">
                                      <p:cBhvr>
                                        <p:cTn id="13" dur="500"/>
                                        <p:tgtEl>
                                          <p:spTgt spid="83"/>
                                        </p:tgtEl>
                                      </p:cBhvr>
                                    </p:animEffect>
                                  </p:childTnLst>
                                </p:cTn>
                              </p:par>
                            </p:childTnLst>
                          </p:cTn>
                        </p:par>
                        <p:par>
                          <p:cTn id="14" fill="hold">
                            <p:stCondLst>
                              <p:cond delay="1500"/>
                            </p:stCondLst>
                            <p:childTnLst>
                              <p:par>
                                <p:cTn id="15" presetID="22" presetClass="entr" presetSubtype="1" fill="hold" nodeType="after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wipe(up)">
                                      <p:cBhvr>
                                        <p:cTn id="17" dur="500"/>
                                        <p:tgtEl>
                                          <p:spTgt spid="4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from coverage</a:t>
            </a:r>
            <a:endParaRPr lang="en-US" dirty="0"/>
          </a:p>
        </p:txBody>
      </p:sp>
      <p:sp>
        <p:nvSpPr>
          <p:cNvPr id="3" name="Content Placeholder 2"/>
          <p:cNvSpPr>
            <a:spLocks noGrp="1"/>
          </p:cNvSpPr>
          <p:nvPr>
            <p:ph idx="1"/>
          </p:nvPr>
        </p:nvSpPr>
        <p:spPr>
          <a:xfrm>
            <a:off x="0" y="1219200"/>
            <a:ext cx="9144000" cy="5257800"/>
          </a:xfrm>
        </p:spPr>
        <p:txBody>
          <a:bodyPr/>
          <a:lstStyle/>
          <a:p>
            <a:endParaRPr lang="en-US" dirty="0" smtClean="0"/>
          </a:p>
          <a:p>
            <a:endParaRPr lang="en-US" dirty="0"/>
          </a:p>
          <a:p>
            <a:endParaRPr lang="en-US" dirty="0" smtClean="0"/>
          </a:p>
          <a:p>
            <a:endParaRPr lang="en-US" dirty="0"/>
          </a:p>
          <a:p>
            <a:endParaRPr lang="en-US" dirty="0" smtClean="0"/>
          </a:p>
          <a:p>
            <a:endParaRPr lang="en-US" dirty="0"/>
          </a:p>
          <a:p>
            <a:pPr marL="0" indent="0">
              <a:buNone/>
            </a:pPr>
            <a:r>
              <a:rPr lang="en-US" dirty="0"/>
              <a:t>c</a:t>
            </a:r>
            <a:r>
              <a:rPr lang="en-US" dirty="0" smtClean="0"/>
              <a:t>overing every position =&gt;</a:t>
            </a:r>
            <a:r>
              <a:rPr lang="en-US" dirty="0" smtClean="0">
                <a:sym typeface="Wingdings"/>
              </a:rPr>
              <a:t> </a:t>
            </a:r>
            <a:r>
              <a:rPr lang="en-US" dirty="0" smtClean="0"/>
              <a:t>most positions covered by </a:t>
            </a:r>
            <a:r>
              <a:rPr lang="en-US" dirty="0" smtClean="0">
                <a:solidFill>
                  <a:srgbClr val="FF0000"/>
                </a:solidFill>
              </a:rPr>
              <a:t>many</a:t>
            </a:r>
            <a:r>
              <a:rPr lang="en-US" dirty="0" smtClean="0"/>
              <a:t> reads.</a:t>
            </a:r>
          </a:p>
          <a:p>
            <a:pPr marL="0" indent="0">
              <a:buNone/>
            </a:pPr>
            <a:endParaRPr lang="en-US" dirty="0"/>
          </a:p>
        </p:txBody>
      </p:sp>
      <p:grpSp>
        <p:nvGrpSpPr>
          <p:cNvPr id="7" name="Group 120"/>
          <p:cNvGrpSpPr/>
          <p:nvPr/>
        </p:nvGrpSpPr>
        <p:grpSpPr>
          <a:xfrm>
            <a:off x="7119018" y="1944813"/>
            <a:ext cx="1503548" cy="459587"/>
            <a:chOff x="7134355" y="2044860"/>
            <a:chExt cx="1461345" cy="446687"/>
          </a:xfrm>
        </p:grpSpPr>
        <p:sp>
          <p:nvSpPr>
            <p:cNvPr id="8" name="Line 60"/>
            <p:cNvSpPr>
              <a:spLocks noChangeShapeType="1"/>
            </p:cNvSpPr>
            <p:nvPr/>
          </p:nvSpPr>
          <p:spPr bwMode="auto">
            <a:xfrm flipV="1">
              <a:off x="7374775" y="2491547"/>
              <a:ext cx="548330" cy="0"/>
            </a:xfrm>
            <a:prstGeom prst="line">
              <a:avLst/>
            </a:prstGeom>
            <a:noFill/>
            <a:ln w="101600" cmpd="sng">
              <a:solidFill>
                <a:srgbClr val="00CC99"/>
              </a:solidFill>
              <a:round/>
              <a:headEnd/>
              <a:tailEnd/>
            </a:ln>
          </p:spPr>
          <p:txBody>
            <a:bodyPr/>
            <a:lstStyle/>
            <a:p>
              <a:endParaRPr lang="en-US"/>
            </a:p>
          </p:txBody>
        </p:sp>
        <p:sp>
          <p:nvSpPr>
            <p:cNvPr id="9" name="Line 60"/>
            <p:cNvSpPr>
              <a:spLocks noChangeShapeType="1"/>
            </p:cNvSpPr>
            <p:nvPr/>
          </p:nvSpPr>
          <p:spPr bwMode="auto">
            <a:xfrm flipV="1">
              <a:off x="7678464" y="2179740"/>
              <a:ext cx="548330" cy="0"/>
            </a:xfrm>
            <a:prstGeom prst="line">
              <a:avLst/>
            </a:prstGeom>
            <a:noFill/>
            <a:ln w="101600" cmpd="sng">
              <a:solidFill>
                <a:srgbClr val="00CC99"/>
              </a:solidFill>
              <a:round/>
              <a:headEnd/>
              <a:tailEnd/>
            </a:ln>
          </p:spPr>
          <p:txBody>
            <a:bodyPr/>
            <a:lstStyle/>
            <a:p>
              <a:endParaRPr lang="en-US"/>
            </a:p>
          </p:txBody>
        </p:sp>
        <p:sp>
          <p:nvSpPr>
            <p:cNvPr id="10" name="Line 60"/>
            <p:cNvSpPr>
              <a:spLocks noChangeShapeType="1"/>
            </p:cNvSpPr>
            <p:nvPr/>
          </p:nvSpPr>
          <p:spPr bwMode="auto">
            <a:xfrm flipV="1">
              <a:off x="8047370" y="2044860"/>
              <a:ext cx="548330" cy="0"/>
            </a:xfrm>
            <a:prstGeom prst="line">
              <a:avLst/>
            </a:prstGeom>
            <a:noFill/>
            <a:ln w="101600" cmpd="sng">
              <a:solidFill>
                <a:srgbClr val="00CC99"/>
              </a:solidFill>
              <a:round/>
              <a:headEnd/>
              <a:tailEnd/>
            </a:ln>
          </p:spPr>
          <p:txBody>
            <a:bodyPr/>
            <a:lstStyle/>
            <a:p>
              <a:endParaRPr lang="en-US"/>
            </a:p>
          </p:txBody>
        </p:sp>
        <p:sp>
          <p:nvSpPr>
            <p:cNvPr id="11" name="Line 60"/>
            <p:cNvSpPr>
              <a:spLocks noChangeShapeType="1"/>
            </p:cNvSpPr>
            <p:nvPr/>
          </p:nvSpPr>
          <p:spPr bwMode="auto">
            <a:xfrm flipV="1">
              <a:off x="7134355" y="2304113"/>
              <a:ext cx="548330" cy="0"/>
            </a:xfrm>
            <a:prstGeom prst="line">
              <a:avLst/>
            </a:prstGeom>
            <a:noFill/>
            <a:ln w="101600" cmpd="sng">
              <a:solidFill>
                <a:srgbClr val="00CC99"/>
              </a:solidFill>
              <a:round/>
              <a:headEnd/>
              <a:tailEnd/>
            </a:ln>
          </p:spPr>
          <p:txBody>
            <a:bodyPr/>
            <a:lstStyle/>
            <a:p>
              <a:endParaRPr lang="en-US"/>
            </a:p>
          </p:txBody>
        </p:sp>
      </p:grpSp>
      <p:grpSp>
        <p:nvGrpSpPr>
          <p:cNvPr id="12" name="Group 119"/>
          <p:cNvGrpSpPr/>
          <p:nvPr/>
        </p:nvGrpSpPr>
        <p:grpSpPr>
          <a:xfrm>
            <a:off x="560787" y="2053421"/>
            <a:ext cx="1135793" cy="401912"/>
            <a:chOff x="565802" y="2153468"/>
            <a:chExt cx="1103913" cy="390631"/>
          </a:xfrm>
        </p:grpSpPr>
        <p:sp>
          <p:nvSpPr>
            <p:cNvPr id="13" name="Line 60"/>
            <p:cNvSpPr>
              <a:spLocks noChangeShapeType="1"/>
            </p:cNvSpPr>
            <p:nvPr/>
          </p:nvSpPr>
          <p:spPr bwMode="auto">
            <a:xfrm flipV="1">
              <a:off x="899019" y="2153468"/>
              <a:ext cx="548330" cy="0"/>
            </a:xfrm>
            <a:prstGeom prst="line">
              <a:avLst/>
            </a:prstGeom>
            <a:noFill/>
            <a:ln w="101600" cmpd="sng">
              <a:solidFill>
                <a:srgbClr val="00CC99"/>
              </a:solidFill>
              <a:round/>
              <a:headEnd/>
              <a:tailEnd/>
            </a:ln>
          </p:spPr>
          <p:txBody>
            <a:bodyPr/>
            <a:lstStyle/>
            <a:p>
              <a:endParaRPr lang="en-US"/>
            </a:p>
          </p:txBody>
        </p:sp>
        <p:sp>
          <p:nvSpPr>
            <p:cNvPr id="14" name="Line 60"/>
            <p:cNvSpPr>
              <a:spLocks noChangeShapeType="1"/>
            </p:cNvSpPr>
            <p:nvPr/>
          </p:nvSpPr>
          <p:spPr bwMode="auto">
            <a:xfrm flipV="1">
              <a:off x="565802" y="2319880"/>
              <a:ext cx="548330" cy="0"/>
            </a:xfrm>
            <a:prstGeom prst="line">
              <a:avLst/>
            </a:prstGeom>
            <a:noFill/>
            <a:ln w="101600" cmpd="sng">
              <a:solidFill>
                <a:srgbClr val="00CC99"/>
              </a:solidFill>
              <a:round/>
              <a:headEnd/>
              <a:tailEnd/>
            </a:ln>
          </p:spPr>
          <p:txBody>
            <a:bodyPr/>
            <a:lstStyle/>
            <a:p>
              <a:endParaRPr lang="en-US"/>
            </a:p>
          </p:txBody>
        </p:sp>
        <p:sp>
          <p:nvSpPr>
            <p:cNvPr id="15" name="Line 60"/>
            <p:cNvSpPr>
              <a:spLocks noChangeShapeType="1"/>
            </p:cNvSpPr>
            <p:nvPr/>
          </p:nvSpPr>
          <p:spPr bwMode="auto">
            <a:xfrm flipV="1">
              <a:off x="1121385" y="2414181"/>
              <a:ext cx="548330" cy="0"/>
            </a:xfrm>
            <a:prstGeom prst="line">
              <a:avLst/>
            </a:prstGeom>
            <a:noFill/>
            <a:ln w="101600" cmpd="sng">
              <a:solidFill>
                <a:srgbClr val="00CC99"/>
              </a:solidFill>
              <a:round/>
              <a:headEnd/>
              <a:tailEnd/>
            </a:ln>
          </p:spPr>
          <p:txBody>
            <a:bodyPr/>
            <a:lstStyle/>
            <a:p>
              <a:endParaRPr lang="en-US"/>
            </a:p>
          </p:txBody>
        </p:sp>
        <p:sp>
          <p:nvSpPr>
            <p:cNvPr id="16" name="Line 60"/>
            <p:cNvSpPr>
              <a:spLocks noChangeShapeType="1"/>
            </p:cNvSpPr>
            <p:nvPr/>
          </p:nvSpPr>
          <p:spPr bwMode="auto">
            <a:xfrm flipV="1">
              <a:off x="769872" y="2544099"/>
              <a:ext cx="548330" cy="0"/>
            </a:xfrm>
            <a:prstGeom prst="line">
              <a:avLst/>
            </a:prstGeom>
            <a:noFill/>
            <a:ln w="101600" cmpd="sng">
              <a:solidFill>
                <a:srgbClr val="00CC99"/>
              </a:solidFill>
              <a:round/>
              <a:headEnd/>
              <a:tailEnd/>
            </a:ln>
          </p:spPr>
          <p:txBody>
            <a:bodyPr/>
            <a:lstStyle/>
            <a:p>
              <a:endParaRPr lang="en-US"/>
            </a:p>
          </p:txBody>
        </p:sp>
      </p:grpSp>
      <p:grpSp>
        <p:nvGrpSpPr>
          <p:cNvPr id="17" name="Group 66"/>
          <p:cNvGrpSpPr/>
          <p:nvPr/>
        </p:nvGrpSpPr>
        <p:grpSpPr>
          <a:xfrm>
            <a:off x="5571809" y="2098957"/>
            <a:ext cx="1662112" cy="447874"/>
            <a:chOff x="4160730" y="2199009"/>
            <a:chExt cx="1615460" cy="435303"/>
          </a:xfrm>
        </p:grpSpPr>
        <p:sp>
          <p:nvSpPr>
            <p:cNvPr id="18" name="Line 60"/>
            <p:cNvSpPr>
              <a:spLocks noChangeShapeType="1"/>
            </p:cNvSpPr>
            <p:nvPr/>
          </p:nvSpPr>
          <p:spPr bwMode="auto">
            <a:xfrm flipV="1">
              <a:off x="4160730" y="2199009"/>
              <a:ext cx="548330" cy="0"/>
            </a:xfrm>
            <a:prstGeom prst="line">
              <a:avLst/>
            </a:prstGeom>
            <a:noFill/>
            <a:ln w="101600" cmpd="sng">
              <a:solidFill>
                <a:srgbClr val="00CC99"/>
              </a:solidFill>
              <a:round/>
              <a:headEnd/>
              <a:tailEnd/>
            </a:ln>
          </p:spPr>
          <p:txBody>
            <a:bodyPr/>
            <a:lstStyle/>
            <a:p>
              <a:endParaRPr lang="en-US"/>
            </a:p>
          </p:txBody>
        </p:sp>
        <p:sp>
          <p:nvSpPr>
            <p:cNvPr id="19" name="Line 60"/>
            <p:cNvSpPr>
              <a:spLocks noChangeShapeType="1"/>
            </p:cNvSpPr>
            <p:nvPr/>
          </p:nvSpPr>
          <p:spPr bwMode="auto">
            <a:xfrm flipV="1">
              <a:off x="4527687" y="2351409"/>
              <a:ext cx="548330" cy="0"/>
            </a:xfrm>
            <a:prstGeom prst="line">
              <a:avLst/>
            </a:prstGeom>
            <a:noFill/>
            <a:ln w="101600" cmpd="sng">
              <a:solidFill>
                <a:srgbClr val="00CC99"/>
              </a:solidFill>
              <a:round/>
              <a:headEnd/>
              <a:tailEnd/>
            </a:ln>
          </p:spPr>
          <p:txBody>
            <a:bodyPr/>
            <a:lstStyle/>
            <a:p>
              <a:endParaRPr lang="en-US"/>
            </a:p>
          </p:txBody>
        </p:sp>
        <p:sp>
          <p:nvSpPr>
            <p:cNvPr id="20" name="Line 60"/>
            <p:cNvSpPr>
              <a:spLocks noChangeShapeType="1"/>
            </p:cNvSpPr>
            <p:nvPr/>
          </p:nvSpPr>
          <p:spPr bwMode="auto">
            <a:xfrm flipV="1">
              <a:off x="4894645" y="2554607"/>
              <a:ext cx="548330" cy="0"/>
            </a:xfrm>
            <a:prstGeom prst="line">
              <a:avLst/>
            </a:prstGeom>
            <a:noFill/>
            <a:ln w="101600" cmpd="sng">
              <a:solidFill>
                <a:srgbClr val="00CC99"/>
              </a:solidFill>
              <a:round/>
              <a:headEnd/>
              <a:tailEnd/>
            </a:ln>
          </p:spPr>
          <p:txBody>
            <a:bodyPr/>
            <a:lstStyle/>
            <a:p>
              <a:endParaRPr lang="en-US"/>
            </a:p>
          </p:txBody>
        </p:sp>
        <p:sp>
          <p:nvSpPr>
            <p:cNvPr id="21" name="Line 60"/>
            <p:cNvSpPr>
              <a:spLocks noChangeShapeType="1"/>
            </p:cNvSpPr>
            <p:nvPr/>
          </p:nvSpPr>
          <p:spPr bwMode="auto">
            <a:xfrm flipV="1">
              <a:off x="5050706" y="2235795"/>
              <a:ext cx="548330" cy="0"/>
            </a:xfrm>
            <a:prstGeom prst="line">
              <a:avLst/>
            </a:prstGeom>
            <a:noFill/>
            <a:ln w="101600" cmpd="sng">
              <a:solidFill>
                <a:srgbClr val="00CC99"/>
              </a:solidFill>
              <a:round/>
              <a:headEnd/>
              <a:tailEnd/>
            </a:ln>
          </p:spPr>
          <p:txBody>
            <a:bodyPr/>
            <a:lstStyle/>
            <a:p>
              <a:endParaRPr lang="en-US"/>
            </a:p>
          </p:txBody>
        </p:sp>
        <p:sp>
          <p:nvSpPr>
            <p:cNvPr id="22" name="Line 60"/>
            <p:cNvSpPr>
              <a:spLocks noChangeShapeType="1"/>
            </p:cNvSpPr>
            <p:nvPr/>
          </p:nvSpPr>
          <p:spPr bwMode="auto">
            <a:xfrm flipV="1">
              <a:off x="5227860" y="2396954"/>
              <a:ext cx="548330" cy="0"/>
            </a:xfrm>
            <a:prstGeom prst="line">
              <a:avLst/>
            </a:prstGeom>
            <a:noFill/>
            <a:ln w="101600" cmpd="sng">
              <a:solidFill>
                <a:srgbClr val="00CC99"/>
              </a:solidFill>
              <a:round/>
              <a:headEnd/>
              <a:tailEnd/>
            </a:ln>
          </p:spPr>
          <p:txBody>
            <a:bodyPr/>
            <a:lstStyle/>
            <a:p>
              <a:endParaRPr lang="en-US"/>
            </a:p>
          </p:txBody>
        </p:sp>
        <p:sp>
          <p:nvSpPr>
            <p:cNvPr id="23" name="Line 60"/>
            <p:cNvSpPr>
              <a:spLocks noChangeShapeType="1"/>
            </p:cNvSpPr>
            <p:nvPr/>
          </p:nvSpPr>
          <p:spPr bwMode="auto">
            <a:xfrm flipV="1">
              <a:off x="4341638" y="2634312"/>
              <a:ext cx="548330" cy="0"/>
            </a:xfrm>
            <a:prstGeom prst="line">
              <a:avLst/>
            </a:prstGeom>
            <a:noFill/>
            <a:ln w="101600" cmpd="sng">
              <a:solidFill>
                <a:srgbClr val="00CC99"/>
              </a:solidFill>
              <a:round/>
              <a:headEnd/>
              <a:tailEnd/>
            </a:ln>
          </p:spPr>
          <p:txBody>
            <a:bodyPr/>
            <a:lstStyle/>
            <a:p>
              <a:endParaRPr lang="en-US"/>
            </a:p>
          </p:txBody>
        </p:sp>
      </p:grpSp>
      <p:grpSp>
        <p:nvGrpSpPr>
          <p:cNvPr id="24" name="Group 67"/>
          <p:cNvGrpSpPr/>
          <p:nvPr/>
        </p:nvGrpSpPr>
        <p:grpSpPr>
          <a:xfrm>
            <a:off x="1570308" y="2087729"/>
            <a:ext cx="2388290" cy="268543"/>
            <a:chOff x="1611195" y="2188501"/>
            <a:chExt cx="2321251" cy="261005"/>
          </a:xfrm>
        </p:grpSpPr>
        <p:sp>
          <p:nvSpPr>
            <p:cNvPr id="25" name="Line 60"/>
            <p:cNvSpPr>
              <a:spLocks noChangeShapeType="1"/>
            </p:cNvSpPr>
            <p:nvPr/>
          </p:nvSpPr>
          <p:spPr bwMode="auto">
            <a:xfrm flipV="1">
              <a:off x="1611195" y="2241052"/>
              <a:ext cx="548330" cy="0"/>
            </a:xfrm>
            <a:prstGeom prst="line">
              <a:avLst/>
            </a:prstGeom>
            <a:noFill/>
            <a:ln w="101600" cmpd="sng">
              <a:solidFill>
                <a:srgbClr val="00CC99"/>
              </a:solidFill>
              <a:round/>
              <a:headEnd/>
              <a:tailEnd/>
            </a:ln>
          </p:spPr>
          <p:txBody>
            <a:bodyPr/>
            <a:lstStyle/>
            <a:p>
              <a:endParaRPr lang="en-US"/>
            </a:p>
          </p:txBody>
        </p:sp>
        <p:sp>
          <p:nvSpPr>
            <p:cNvPr id="26" name="Line 60"/>
            <p:cNvSpPr>
              <a:spLocks noChangeShapeType="1"/>
            </p:cNvSpPr>
            <p:nvPr/>
          </p:nvSpPr>
          <p:spPr bwMode="auto">
            <a:xfrm flipV="1">
              <a:off x="1864549" y="2427610"/>
              <a:ext cx="548330" cy="0"/>
            </a:xfrm>
            <a:prstGeom prst="line">
              <a:avLst/>
            </a:prstGeom>
            <a:noFill/>
            <a:ln w="101600" cmpd="sng">
              <a:solidFill>
                <a:srgbClr val="00CC99"/>
              </a:solidFill>
              <a:round/>
              <a:headEnd/>
              <a:tailEnd/>
            </a:ln>
          </p:spPr>
          <p:txBody>
            <a:bodyPr/>
            <a:lstStyle/>
            <a:p>
              <a:endParaRPr lang="en-US"/>
            </a:p>
          </p:txBody>
        </p:sp>
        <p:sp>
          <p:nvSpPr>
            <p:cNvPr id="27" name="Line 60"/>
            <p:cNvSpPr>
              <a:spLocks noChangeShapeType="1"/>
            </p:cNvSpPr>
            <p:nvPr/>
          </p:nvSpPr>
          <p:spPr bwMode="auto">
            <a:xfrm flipV="1">
              <a:off x="2320176" y="2318128"/>
              <a:ext cx="548330" cy="0"/>
            </a:xfrm>
            <a:prstGeom prst="line">
              <a:avLst/>
            </a:prstGeom>
            <a:noFill/>
            <a:ln w="101600" cmpd="sng">
              <a:solidFill>
                <a:srgbClr val="00CC99"/>
              </a:solidFill>
              <a:round/>
              <a:headEnd/>
              <a:tailEnd/>
            </a:ln>
          </p:spPr>
          <p:txBody>
            <a:bodyPr/>
            <a:lstStyle/>
            <a:p>
              <a:endParaRPr lang="en-US"/>
            </a:p>
          </p:txBody>
        </p:sp>
        <p:grpSp>
          <p:nvGrpSpPr>
            <p:cNvPr id="28" name="Group 72"/>
            <p:cNvGrpSpPr/>
            <p:nvPr/>
          </p:nvGrpSpPr>
          <p:grpSpPr>
            <a:xfrm>
              <a:off x="3172470" y="2188501"/>
              <a:ext cx="759976" cy="119117"/>
              <a:chOff x="3172470" y="2305597"/>
              <a:chExt cx="759976" cy="119117"/>
            </a:xfrm>
          </p:grpSpPr>
          <p:sp>
            <p:nvSpPr>
              <p:cNvPr id="30" name="Line 60"/>
              <p:cNvSpPr>
                <a:spLocks noChangeShapeType="1"/>
              </p:cNvSpPr>
              <p:nvPr/>
            </p:nvSpPr>
            <p:spPr bwMode="auto">
              <a:xfrm flipV="1">
                <a:off x="3172470" y="2424714"/>
                <a:ext cx="548330" cy="0"/>
              </a:xfrm>
              <a:prstGeom prst="line">
                <a:avLst/>
              </a:prstGeom>
              <a:noFill/>
              <a:ln w="101600" cmpd="sng">
                <a:solidFill>
                  <a:srgbClr val="00CC99"/>
                </a:solidFill>
                <a:round/>
                <a:headEnd/>
                <a:tailEnd/>
              </a:ln>
            </p:spPr>
            <p:txBody>
              <a:bodyPr/>
              <a:lstStyle/>
              <a:p>
                <a:endParaRPr lang="en-US"/>
              </a:p>
            </p:txBody>
          </p:sp>
          <p:sp>
            <p:nvSpPr>
              <p:cNvPr id="31" name="Line 60"/>
              <p:cNvSpPr>
                <a:spLocks noChangeShapeType="1"/>
              </p:cNvSpPr>
              <p:nvPr/>
            </p:nvSpPr>
            <p:spPr bwMode="auto">
              <a:xfrm flipV="1">
                <a:off x="3384116" y="2305597"/>
                <a:ext cx="548330" cy="0"/>
              </a:xfrm>
              <a:prstGeom prst="line">
                <a:avLst/>
              </a:prstGeom>
              <a:noFill/>
              <a:ln w="101600" cmpd="sng">
                <a:solidFill>
                  <a:srgbClr val="00CC99"/>
                </a:solidFill>
                <a:round/>
                <a:headEnd/>
                <a:tailEnd/>
              </a:ln>
            </p:spPr>
            <p:txBody>
              <a:bodyPr/>
              <a:lstStyle/>
              <a:p>
                <a:endParaRPr lang="en-US"/>
              </a:p>
            </p:txBody>
          </p:sp>
        </p:grpSp>
        <p:sp>
          <p:nvSpPr>
            <p:cNvPr id="29" name="Line 60"/>
            <p:cNvSpPr>
              <a:spLocks noChangeShapeType="1"/>
            </p:cNvSpPr>
            <p:nvPr/>
          </p:nvSpPr>
          <p:spPr bwMode="auto">
            <a:xfrm flipV="1">
              <a:off x="2724798" y="2449506"/>
              <a:ext cx="548330" cy="0"/>
            </a:xfrm>
            <a:prstGeom prst="line">
              <a:avLst/>
            </a:prstGeom>
            <a:noFill/>
            <a:ln w="101600" cmpd="sng">
              <a:solidFill>
                <a:srgbClr val="00CC99"/>
              </a:solidFill>
              <a:round/>
              <a:headEnd/>
              <a:tailEnd/>
            </a:ln>
          </p:spPr>
          <p:txBody>
            <a:bodyPr/>
            <a:lstStyle/>
            <a:p>
              <a:endParaRPr lang="en-US"/>
            </a:p>
          </p:txBody>
        </p:sp>
      </p:grpSp>
      <p:grpSp>
        <p:nvGrpSpPr>
          <p:cNvPr id="32" name="Group 31"/>
          <p:cNvGrpSpPr/>
          <p:nvPr/>
        </p:nvGrpSpPr>
        <p:grpSpPr>
          <a:xfrm>
            <a:off x="3734203" y="2080277"/>
            <a:ext cx="1941962" cy="410014"/>
            <a:chOff x="3761844" y="2244995"/>
            <a:chExt cx="1887456" cy="398506"/>
          </a:xfrm>
        </p:grpSpPr>
        <p:grpSp>
          <p:nvGrpSpPr>
            <p:cNvPr id="33" name="Group 120"/>
            <p:cNvGrpSpPr/>
            <p:nvPr/>
          </p:nvGrpSpPr>
          <p:grpSpPr>
            <a:xfrm>
              <a:off x="3761844" y="2244995"/>
              <a:ext cx="1722861" cy="398506"/>
              <a:chOff x="7089244" y="2070259"/>
              <a:chExt cx="1722861" cy="398506"/>
            </a:xfrm>
          </p:grpSpPr>
          <p:sp>
            <p:nvSpPr>
              <p:cNvPr id="35" name="Line 60"/>
              <p:cNvSpPr>
                <a:spLocks noChangeShapeType="1"/>
              </p:cNvSpPr>
              <p:nvPr/>
            </p:nvSpPr>
            <p:spPr bwMode="auto">
              <a:xfrm flipV="1">
                <a:off x="8263775" y="2389944"/>
                <a:ext cx="548330" cy="0"/>
              </a:xfrm>
              <a:prstGeom prst="line">
                <a:avLst/>
              </a:prstGeom>
              <a:noFill/>
              <a:ln w="101600" cmpd="sng">
                <a:solidFill>
                  <a:srgbClr val="00CC99"/>
                </a:solidFill>
                <a:round/>
                <a:headEnd/>
                <a:tailEnd/>
              </a:ln>
            </p:spPr>
            <p:txBody>
              <a:bodyPr/>
              <a:lstStyle/>
              <a:p>
                <a:endParaRPr lang="en-US"/>
              </a:p>
            </p:txBody>
          </p:sp>
          <p:sp>
            <p:nvSpPr>
              <p:cNvPr id="36" name="Line 60"/>
              <p:cNvSpPr>
                <a:spLocks noChangeShapeType="1"/>
              </p:cNvSpPr>
              <p:nvPr/>
            </p:nvSpPr>
            <p:spPr bwMode="auto">
              <a:xfrm flipV="1">
                <a:off x="7678464" y="2179740"/>
                <a:ext cx="548330" cy="0"/>
              </a:xfrm>
              <a:prstGeom prst="line">
                <a:avLst/>
              </a:prstGeom>
              <a:noFill/>
              <a:ln w="101600" cmpd="sng">
                <a:solidFill>
                  <a:srgbClr val="00CC99"/>
                </a:solidFill>
                <a:round/>
                <a:headEnd/>
                <a:tailEnd/>
              </a:ln>
            </p:spPr>
            <p:txBody>
              <a:bodyPr/>
              <a:lstStyle/>
              <a:p>
                <a:endParaRPr lang="en-US"/>
              </a:p>
            </p:txBody>
          </p:sp>
          <p:sp>
            <p:nvSpPr>
              <p:cNvPr id="37" name="Line 60"/>
              <p:cNvSpPr>
                <a:spLocks noChangeShapeType="1"/>
              </p:cNvSpPr>
              <p:nvPr/>
            </p:nvSpPr>
            <p:spPr bwMode="auto">
              <a:xfrm flipV="1">
                <a:off x="8148970" y="2070259"/>
                <a:ext cx="548330" cy="0"/>
              </a:xfrm>
              <a:prstGeom prst="line">
                <a:avLst/>
              </a:prstGeom>
              <a:noFill/>
              <a:ln w="101600" cmpd="sng">
                <a:solidFill>
                  <a:srgbClr val="00CC99"/>
                </a:solidFill>
                <a:round/>
                <a:headEnd/>
                <a:tailEnd/>
              </a:ln>
            </p:spPr>
            <p:txBody>
              <a:bodyPr/>
              <a:lstStyle/>
              <a:p>
                <a:endParaRPr lang="en-US"/>
              </a:p>
            </p:txBody>
          </p:sp>
          <p:grpSp>
            <p:nvGrpSpPr>
              <p:cNvPr id="38" name="Group 43"/>
              <p:cNvGrpSpPr/>
              <p:nvPr/>
            </p:nvGrpSpPr>
            <p:grpSpPr>
              <a:xfrm>
                <a:off x="7089244" y="2304113"/>
                <a:ext cx="788182" cy="164652"/>
                <a:chOff x="7089244" y="2421209"/>
                <a:chExt cx="788182" cy="164652"/>
              </a:xfrm>
            </p:grpSpPr>
            <p:sp>
              <p:nvSpPr>
                <p:cNvPr id="39" name="Line 60"/>
                <p:cNvSpPr>
                  <a:spLocks noChangeShapeType="1"/>
                </p:cNvSpPr>
                <p:nvPr/>
              </p:nvSpPr>
              <p:spPr bwMode="auto">
                <a:xfrm flipV="1">
                  <a:off x="7329096" y="2421209"/>
                  <a:ext cx="548330" cy="0"/>
                </a:xfrm>
                <a:prstGeom prst="line">
                  <a:avLst/>
                </a:prstGeom>
                <a:noFill/>
                <a:ln w="101600" cmpd="sng">
                  <a:solidFill>
                    <a:srgbClr val="00CC99"/>
                  </a:solidFill>
                  <a:round/>
                  <a:headEnd/>
                  <a:tailEnd/>
                </a:ln>
              </p:spPr>
              <p:txBody>
                <a:bodyPr/>
                <a:lstStyle/>
                <a:p>
                  <a:endParaRPr lang="en-US"/>
                </a:p>
              </p:txBody>
            </p:sp>
            <p:sp>
              <p:nvSpPr>
                <p:cNvPr id="40" name="Line 60"/>
                <p:cNvSpPr>
                  <a:spLocks noChangeShapeType="1"/>
                </p:cNvSpPr>
                <p:nvPr/>
              </p:nvSpPr>
              <p:spPr bwMode="auto">
                <a:xfrm flipV="1">
                  <a:off x="7089244" y="2585861"/>
                  <a:ext cx="548330" cy="0"/>
                </a:xfrm>
                <a:prstGeom prst="line">
                  <a:avLst/>
                </a:prstGeom>
                <a:noFill/>
                <a:ln w="101600" cmpd="sng">
                  <a:solidFill>
                    <a:srgbClr val="00CC99"/>
                  </a:solidFill>
                  <a:round/>
                  <a:headEnd/>
                  <a:tailEnd/>
                </a:ln>
              </p:spPr>
              <p:txBody>
                <a:bodyPr/>
                <a:lstStyle/>
                <a:p>
                  <a:endParaRPr lang="en-US"/>
                </a:p>
              </p:txBody>
            </p:sp>
          </p:grpSp>
        </p:grpSp>
        <p:sp>
          <p:nvSpPr>
            <p:cNvPr id="34" name="Line 60"/>
            <p:cNvSpPr>
              <a:spLocks noChangeShapeType="1"/>
            </p:cNvSpPr>
            <p:nvPr/>
          </p:nvSpPr>
          <p:spPr bwMode="auto">
            <a:xfrm flipV="1">
              <a:off x="5100970" y="2371994"/>
              <a:ext cx="548330" cy="0"/>
            </a:xfrm>
            <a:prstGeom prst="line">
              <a:avLst/>
            </a:prstGeom>
            <a:noFill/>
            <a:ln w="101600" cmpd="sng">
              <a:solidFill>
                <a:srgbClr val="00CC99"/>
              </a:solidFill>
              <a:round/>
              <a:headEnd/>
              <a:tailEnd/>
            </a:ln>
          </p:spPr>
          <p:txBody>
            <a:bodyPr/>
            <a:lstStyle/>
            <a:p>
              <a:endParaRPr lang="en-US"/>
            </a:p>
          </p:txBody>
        </p:sp>
      </p:grpSp>
      <p:sp>
        <p:nvSpPr>
          <p:cNvPr id="43" name="Line 3"/>
          <p:cNvSpPr>
            <a:spLocks noChangeShapeType="1"/>
          </p:cNvSpPr>
          <p:nvPr/>
        </p:nvSpPr>
        <p:spPr bwMode="auto">
          <a:xfrm flipV="1">
            <a:off x="133350" y="1646238"/>
            <a:ext cx="8909050" cy="0"/>
          </a:xfrm>
          <a:prstGeom prst="line">
            <a:avLst/>
          </a:prstGeom>
          <a:noFill/>
          <a:ln w="76200" cmpd="sng">
            <a:solidFill>
              <a:srgbClr val="446DCB"/>
            </a:solidFill>
            <a:round/>
            <a:headEnd/>
            <a:tailEnd/>
          </a:ln>
          <a:effectLst>
            <a:outerShdw blurRad="50800" dist="38100" dir="2700000" algn="tl" rotWithShape="0">
              <a:srgbClr val="000000">
                <a:alpha val="43000"/>
              </a:srgbClr>
            </a:outerShdw>
          </a:effectLst>
        </p:spPr>
        <p:txBody>
          <a:bodyPr/>
          <a:lstStyle/>
          <a:p>
            <a:pPr algn="ctr">
              <a:defRPr/>
            </a:pPr>
            <a:endParaRPr lang="en-US">
              <a:ln w="127000" cmpd="sng">
                <a:solidFill>
                  <a:schemeClr val="tx1"/>
                </a:solidFill>
              </a:ln>
              <a:latin typeface="Arial" pitchFamily="34" charset="0"/>
              <a:cs typeface="+mn-cs"/>
            </a:endParaRPr>
          </a:p>
        </p:txBody>
      </p:sp>
      <p:grpSp>
        <p:nvGrpSpPr>
          <p:cNvPr id="45" name="Group 119"/>
          <p:cNvGrpSpPr/>
          <p:nvPr/>
        </p:nvGrpSpPr>
        <p:grpSpPr>
          <a:xfrm>
            <a:off x="1055123" y="2474463"/>
            <a:ext cx="1135793" cy="401912"/>
            <a:chOff x="565802" y="2153468"/>
            <a:chExt cx="1103913" cy="390631"/>
          </a:xfrm>
        </p:grpSpPr>
        <p:sp>
          <p:nvSpPr>
            <p:cNvPr id="46" name="Line 60"/>
            <p:cNvSpPr>
              <a:spLocks noChangeShapeType="1"/>
            </p:cNvSpPr>
            <p:nvPr/>
          </p:nvSpPr>
          <p:spPr bwMode="auto">
            <a:xfrm flipV="1">
              <a:off x="899019" y="2153468"/>
              <a:ext cx="548330" cy="0"/>
            </a:xfrm>
            <a:prstGeom prst="line">
              <a:avLst/>
            </a:prstGeom>
            <a:noFill/>
            <a:ln w="101600" cmpd="sng">
              <a:solidFill>
                <a:srgbClr val="00CC99"/>
              </a:solidFill>
              <a:round/>
              <a:headEnd/>
              <a:tailEnd/>
            </a:ln>
          </p:spPr>
          <p:txBody>
            <a:bodyPr/>
            <a:lstStyle/>
            <a:p>
              <a:endParaRPr lang="en-US"/>
            </a:p>
          </p:txBody>
        </p:sp>
        <p:sp>
          <p:nvSpPr>
            <p:cNvPr id="47" name="Line 60"/>
            <p:cNvSpPr>
              <a:spLocks noChangeShapeType="1"/>
            </p:cNvSpPr>
            <p:nvPr/>
          </p:nvSpPr>
          <p:spPr bwMode="auto">
            <a:xfrm flipV="1">
              <a:off x="565802" y="2319880"/>
              <a:ext cx="548330" cy="0"/>
            </a:xfrm>
            <a:prstGeom prst="line">
              <a:avLst/>
            </a:prstGeom>
            <a:noFill/>
            <a:ln w="101600" cmpd="sng">
              <a:solidFill>
                <a:srgbClr val="00CC99"/>
              </a:solidFill>
              <a:round/>
              <a:headEnd/>
              <a:tailEnd/>
            </a:ln>
          </p:spPr>
          <p:txBody>
            <a:bodyPr/>
            <a:lstStyle/>
            <a:p>
              <a:endParaRPr lang="en-US"/>
            </a:p>
          </p:txBody>
        </p:sp>
        <p:sp>
          <p:nvSpPr>
            <p:cNvPr id="48" name="Line 60"/>
            <p:cNvSpPr>
              <a:spLocks noChangeShapeType="1"/>
            </p:cNvSpPr>
            <p:nvPr/>
          </p:nvSpPr>
          <p:spPr bwMode="auto">
            <a:xfrm flipV="1">
              <a:off x="1121385" y="2414181"/>
              <a:ext cx="548330" cy="0"/>
            </a:xfrm>
            <a:prstGeom prst="line">
              <a:avLst/>
            </a:prstGeom>
            <a:noFill/>
            <a:ln w="101600" cmpd="sng">
              <a:solidFill>
                <a:srgbClr val="00CC99"/>
              </a:solidFill>
              <a:round/>
              <a:headEnd/>
              <a:tailEnd/>
            </a:ln>
          </p:spPr>
          <p:txBody>
            <a:bodyPr/>
            <a:lstStyle/>
            <a:p>
              <a:endParaRPr lang="en-US"/>
            </a:p>
          </p:txBody>
        </p:sp>
        <p:sp>
          <p:nvSpPr>
            <p:cNvPr id="49" name="Line 60"/>
            <p:cNvSpPr>
              <a:spLocks noChangeShapeType="1"/>
            </p:cNvSpPr>
            <p:nvPr/>
          </p:nvSpPr>
          <p:spPr bwMode="auto">
            <a:xfrm flipV="1">
              <a:off x="769872" y="2544099"/>
              <a:ext cx="548330" cy="0"/>
            </a:xfrm>
            <a:prstGeom prst="line">
              <a:avLst/>
            </a:prstGeom>
            <a:noFill/>
            <a:ln w="101600" cmpd="sng">
              <a:solidFill>
                <a:srgbClr val="00CC99"/>
              </a:solidFill>
              <a:round/>
              <a:headEnd/>
              <a:tailEnd/>
            </a:ln>
          </p:spPr>
          <p:txBody>
            <a:bodyPr/>
            <a:lstStyle/>
            <a:p>
              <a:endParaRPr lang="en-US"/>
            </a:p>
          </p:txBody>
        </p:sp>
      </p:grpSp>
      <p:grpSp>
        <p:nvGrpSpPr>
          <p:cNvPr id="50" name="Group 119"/>
          <p:cNvGrpSpPr/>
          <p:nvPr/>
        </p:nvGrpSpPr>
        <p:grpSpPr>
          <a:xfrm>
            <a:off x="1653511" y="2450041"/>
            <a:ext cx="1135793" cy="401912"/>
            <a:chOff x="565802" y="2153468"/>
            <a:chExt cx="1103913" cy="390631"/>
          </a:xfrm>
        </p:grpSpPr>
        <p:sp>
          <p:nvSpPr>
            <p:cNvPr id="51" name="Line 60"/>
            <p:cNvSpPr>
              <a:spLocks noChangeShapeType="1"/>
            </p:cNvSpPr>
            <p:nvPr/>
          </p:nvSpPr>
          <p:spPr bwMode="auto">
            <a:xfrm flipV="1">
              <a:off x="899019" y="2153468"/>
              <a:ext cx="548330" cy="0"/>
            </a:xfrm>
            <a:prstGeom prst="line">
              <a:avLst/>
            </a:prstGeom>
            <a:noFill/>
            <a:ln w="101600" cmpd="sng">
              <a:solidFill>
                <a:srgbClr val="00CC99"/>
              </a:solidFill>
              <a:round/>
              <a:headEnd/>
              <a:tailEnd/>
            </a:ln>
          </p:spPr>
          <p:txBody>
            <a:bodyPr/>
            <a:lstStyle/>
            <a:p>
              <a:endParaRPr lang="en-US"/>
            </a:p>
          </p:txBody>
        </p:sp>
        <p:sp>
          <p:nvSpPr>
            <p:cNvPr id="52" name="Line 60"/>
            <p:cNvSpPr>
              <a:spLocks noChangeShapeType="1"/>
            </p:cNvSpPr>
            <p:nvPr/>
          </p:nvSpPr>
          <p:spPr bwMode="auto">
            <a:xfrm flipV="1">
              <a:off x="565802" y="2319880"/>
              <a:ext cx="548330" cy="0"/>
            </a:xfrm>
            <a:prstGeom prst="line">
              <a:avLst/>
            </a:prstGeom>
            <a:noFill/>
            <a:ln w="101600" cmpd="sng">
              <a:solidFill>
                <a:srgbClr val="00CC99"/>
              </a:solidFill>
              <a:round/>
              <a:headEnd/>
              <a:tailEnd/>
            </a:ln>
          </p:spPr>
          <p:txBody>
            <a:bodyPr/>
            <a:lstStyle/>
            <a:p>
              <a:endParaRPr lang="en-US"/>
            </a:p>
          </p:txBody>
        </p:sp>
        <p:sp>
          <p:nvSpPr>
            <p:cNvPr id="53" name="Line 60"/>
            <p:cNvSpPr>
              <a:spLocks noChangeShapeType="1"/>
            </p:cNvSpPr>
            <p:nvPr/>
          </p:nvSpPr>
          <p:spPr bwMode="auto">
            <a:xfrm flipV="1">
              <a:off x="1121385" y="2414181"/>
              <a:ext cx="548330" cy="0"/>
            </a:xfrm>
            <a:prstGeom prst="line">
              <a:avLst/>
            </a:prstGeom>
            <a:noFill/>
            <a:ln w="101600" cmpd="sng">
              <a:solidFill>
                <a:srgbClr val="00CC99"/>
              </a:solidFill>
              <a:round/>
              <a:headEnd/>
              <a:tailEnd/>
            </a:ln>
          </p:spPr>
          <p:txBody>
            <a:bodyPr/>
            <a:lstStyle/>
            <a:p>
              <a:endParaRPr lang="en-US"/>
            </a:p>
          </p:txBody>
        </p:sp>
        <p:sp>
          <p:nvSpPr>
            <p:cNvPr id="54" name="Line 60"/>
            <p:cNvSpPr>
              <a:spLocks noChangeShapeType="1"/>
            </p:cNvSpPr>
            <p:nvPr/>
          </p:nvSpPr>
          <p:spPr bwMode="auto">
            <a:xfrm flipV="1">
              <a:off x="769872" y="2544099"/>
              <a:ext cx="548330" cy="0"/>
            </a:xfrm>
            <a:prstGeom prst="line">
              <a:avLst/>
            </a:prstGeom>
            <a:noFill/>
            <a:ln w="101600" cmpd="sng">
              <a:solidFill>
                <a:srgbClr val="00CC99"/>
              </a:solidFill>
              <a:round/>
              <a:headEnd/>
              <a:tailEnd/>
            </a:ln>
          </p:spPr>
          <p:txBody>
            <a:bodyPr/>
            <a:lstStyle/>
            <a:p>
              <a:endParaRPr lang="en-US"/>
            </a:p>
          </p:txBody>
        </p:sp>
      </p:grpSp>
      <p:grpSp>
        <p:nvGrpSpPr>
          <p:cNvPr id="55" name="Group 54"/>
          <p:cNvGrpSpPr/>
          <p:nvPr/>
        </p:nvGrpSpPr>
        <p:grpSpPr>
          <a:xfrm>
            <a:off x="3764483" y="2415842"/>
            <a:ext cx="1941962" cy="410014"/>
            <a:chOff x="3761844" y="2244995"/>
            <a:chExt cx="1887456" cy="398506"/>
          </a:xfrm>
        </p:grpSpPr>
        <p:grpSp>
          <p:nvGrpSpPr>
            <p:cNvPr id="56" name="Group 120"/>
            <p:cNvGrpSpPr/>
            <p:nvPr/>
          </p:nvGrpSpPr>
          <p:grpSpPr>
            <a:xfrm>
              <a:off x="3761844" y="2244995"/>
              <a:ext cx="1722861" cy="398506"/>
              <a:chOff x="7089244" y="2070259"/>
              <a:chExt cx="1722861" cy="398506"/>
            </a:xfrm>
          </p:grpSpPr>
          <p:sp>
            <p:nvSpPr>
              <p:cNvPr id="58" name="Line 60"/>
              <p:cNvSpPr>
                <a:spLocks noChangeShapeType="1"/>
              </p:cNvSpPr>
              <p:nvPr/>
            </p:nvSpPr>
            <p:spPr bwMode="auto">
              <a:xfrm flipV="1">
                <a:off x="8263775" y="2389944"/>
                <a:ext cx="548330" cy="0"/>
              </a:xfrm>
              <a:prstGeom prst="line">
                <a:avLst/>
              </a:prstGeom>
              <a:noFill/>
              <a:ln w="101600" cmpd="sng">
                <a:solidFill>
                  <a:srgbClr val="00CC99"/>
                </a:solidFill>
                <a:round/>
                <a:headEnd/>
                <a:tailEnd/>
              </a:ln>
            </p:spPr>
            <p:txBody>
              <a:bodyPr/>
              <a:lstStyle/>
              <a:p>
                <a:endParaRPr lang="en-US"/>
              </a:p>
            </p:txBody>
          </p:sp>
          <p:sp>
            <p:nvSpPr>
              <p:cNvPr id="59" name="Line 60"/>
              <p:cNvSpPr>
                <a:spLocks noChangeShapeType="1"/>
              </p:cNvSpPr>
              <p:nvPr/>
            </p:nvSpPr>
            <p:spPr bwMode="auto">
              <a:xfrm flipV="1">
                <a:off x="7678464" y="2179740"/>
                <a:ext cx="548330" cy="0"/>
              </a:xfrm>
              <a:prstGeom prst="line">
                <a:avLst/>
              </a:prstGeom>
              <a:noFill/>
              <a:ln w="101600" cmpd="sng">
                <a:solidFill>
                  <a:srgbClr val="00CC99"/>
                </a:solidFill>
                <a:round/>
                <a:headEnd/>
                <a:tailEnd/>
              </a:ln>
            </p:spPr>
            <p:txBody>
              <a:bodyPr/>
              <a:lstStyle/>
              <a:p>
                <a:endParaRPr lang="en-US"/>
              </a:p>
            </p:txBody>
          </p:sp>
          <p:sp>
            <p:nvSpPr>
              <p:cNvPr id="60" name="Line 60"/>
              <p:cNvSpPr>
                <a:spLocks noChangeShapeType="1"/>
              </p:cNvSpPr>
              <p:nvPr/>
            </p:nvSpPr>
            <p:spPr bwMode="auto">
              <a:xfrm flipV="1">
                <a:off x="8148970" y="2070259"/>
                <a:ext cx="548330" cy="0"/>
              </a:xfrm>
              <a:prstGeom prst="line">
                <a:avLst/>
              </a:prstGeom>
              <a:noFill/>
              <a:ln w="101600" cmpd="sng">
                <a:solidFill>
                  <a:srgbClr val="00CC99"/>
                </a:solidFill>
                <a:round/>
                <a:headEnd/>
                <a:tailEnd/>
              </a:ln>
            </p:spPr>
            <p:txBody>
              <a:bodyPr/>
              <a:lstStyle/>
              <a:p>
                <a:endParaRPr lang="en-US"/>
              </a:p>
            </p:txBody>
          </p:sp>
          <p:grpSp>
            <p:nvGrpSpPr>
              <p:cNvPr id="61" name="Group 43"/>
              <p:cNvGrpSpPr/>
              <p:nvPr/>
            </p:nvGrpSpPr>
            <p:grpSpPr>
              <a:xfrm>
                <a:off x="7089244" y="2304113"/>
                <a:ext cx="788182" cy="164652"/>
                <a:chOff x="7089244" y="2421209"/>
                <a:chExt cx="788182" cy="164652"/>
              </a:xfrm>
            </p:grpSpPr>
            <p:sp>
              <p:nvSpPr>
                <p:cNvPr id="62" name="Line 60"/>
                <p:cNvSpPr>
                  <a:spLocks noChangeShapeType="1"/>
                </p:cNvSpPr>
                <p:nvPr/>
              </p:nvSpPr>
              <p:spPr bwMode="auto">
                <a:xfrm flipV="1">
                  <a:off x="7329096" y="2421209"/>
                  <a:ext cx="548330" cy="0"/>
                </a:xfrm>
                <a:prstGeom prst="line">
                  <a:avLst/>
                </a:prstGeom>
                <a:noFill/>
                <a:ln w="101600" cmpd="sng">
                  <a:solidFill>
                    <a:srgbClr val="00CC99"/>
                  </a:solidFill>
                  <a:round/>
                  <a:headEnd/>
                  <a:tailEnd/>
                </a:ln>
              </p:spPr>
              <p:txBody>
                <a:bodyPr/>
                <a:lstStyle/>
                <a:p>
                  <a:endParaRPr lang="en-US"/>
                </a:p>
              </p:txBody>
            </p:sp>
            <p:sp>
              <p:nvSpPr>
                <p:cNvPr id="63" name="Line 60"/>
                <p:cNvSpPr>
                  <a:spLocks noChangeShapeType="1"/>
                </p:cNvSpPr>
                <p:nvPr/>
              </p:nvSpPr>
              <p:spPr bwMode="auto">
                <a:xfrm flipV="1">
                  <a:off x="7089244" y="2585861"/>
                  <a:ext cx="548330" cy="0"/>
                </a:xfrm>
                <a:prstGeom prst="line">
                  <a:avLst/>
                </a:prstGeom>
                <a:noFill/>
                <a:ln w="101600" cmpd="sng">
                  <a:solidFill>
                    <a:srgbClr val="00CC99"/>
                  </a:solidFill>
                  <a:round/>
                  <a:headEnd/>
                  <a:tailEnd/>
                </a:ln>
              </p:spPr>
              <p:txBody>
                <a:bodyPr/>
                <a:lstStyle/>
                <a:p>
                  <a:endParaRPr lang="en-US"/>
                </a:p>
              </p:txBody>
            </p:sp>
          </p:grpSp>
        </p:grpSp>
        <p:sp>
          <p:nvSpPr>
            <p:cNvPr id="57" name="Line 60"/>
            <p:cNvSpPr>
              <a:spLocks noChangeShapeType="1"/>
            </p:cNvSpPr>
            <p:nvPr/>
          </p:nvSpPr>
          <p:spPr bwMode="auto">
            <a:xfrm flipV="1">
              <a:off x="5100970" y="2371994"/>
              <a:ext cx="548330" cy="0"/>
            </a:xfrm>
            <a:prstGeom prst="line">
              <a:avLst/>
            </a:prstGeom>
            <a:noFill/>
            <a:ln w="101600" cmpd="sng">
              <a:solidFill>
                <a:srgbClr val="00CC99"/>
              </a:solidFill>
              <a:round/>
              <a:headEnd/>
              <a:tailEnd/>
            </a:ln>
          </p:spPr>
          <p:txBody>
            <a:bodyPr/>
            <a:lstStyle/>
            <a:p>
              <a:endParaRPr lang="en-US"/>
            </a:p>
          </p:txBody>
        </p:sp>
      </p:grpSp>
      <p:grpSp>
        <p:nvGrpSpPr>
          <p:cNvPr id="64" name="Group 119"/>
          <p:cNvGrpSpPr/>
          <p:nvPr/>
        </p:nvGrpSpPr>
        <p:grpSpPr>
          <a:xfrm>
            <a:off x="2941627" y="2370432"/>
            <a:ext cx="1135793" cy="401912"/>
            <a:chOff x="565802" y="2153468"/>
            <a:chExt cx="1103913" cy="390631"/>
          </a:xfrm>
        </p:grpSpPr>
        <p:sp>
          <p:nvSpPr>
            <p:cNvPr id="65" name="Line 60"/>
            <p:cNvSpPr>
              <a:spLocks noChangeShapeType="1"/>
            </p:cNvSpPr>
            <p:nvPr/>
          </p:nvSpPr>
          <p:spPr bwMode="auto">
            <a:xfrm flipV="1">
              <a:off x="899019" y="2153468"/>
              <a:ext cx="548330" cy="0"/>
            </a:xfrm>
            <a:prstGeom prst="line">
              <a:avLst/>
            </a:prstGeom>
            <a:noFill/>
            <a:ln w="101600" cmpd="sng">
              <a:solidFill>
                <a:srgbClr val="00CC99"/>
              </a:solidFill>
              <a:round/>
              <a:headEnd/>
              <a:tailEnd/>
            </a:ln>
          </p:spPr>
          <p:txBody>
            <a:bodyPr/>
            <a:lstStyle/>
            <a:p>
              <a:endParaRPr lang="en-US"/>
            </a:p>
          </p:txBody>
        </p:sp>
        <p:sp>
          <p:nvSpPr>
            <p:cNvPr id="66" name="Line 60"/>
            <p:cNvSpPr>
              <a:spLocks noChangeShapeType="1"/>
            </p:cNvSpPr>
            <p:nvPr/>
          </p:nvSpPr>
          <p:spPr bwMode="auto">
            <a:xfrm flipV="1">
              <a:off x="565802" y="2319880"/>
              <a:ext cx="548330" cy="0"/>
            </a:xfrm>
            <a:prstGeom prst="line">
              <a:avLst/>
            </a:prstGeom>
            <a:noFill/>
            <a:ln w="101600" cmpd="sng">
              <a:solidFill>
                <a:srgbClr val="00CC99"/>
              </a:solidFill>
              <a:round/>
              <a:headEnd/>
              <a:tailEnd/>
            </a:ln>
          </p:spPr>
          <p:txBody>
            <a:bodyPr/>
            <a:lstStyle/>
            <a:p>
              <a:endParaRPr lang="en-US"/>
            </a:p>
          </p:txBody>
        </p:sp>
        <p:sp>
          <p:nvSpPr>
            <p:cNvPr id="67" name="Line 60"/>
            <p:cNvSpPr>
              <a:spLocks noChangeShapeType="1"/>
            </p:cNvSpPr>
            <p:nvPr/>
          </p:nvSpPr>
          <p:spPr bwMode="auto">
            <a:xfrm flipV="1">
              <a:off x="1121385" y="2414181"/>
              <a:ext cx="548330" cy="0"/>
            </a:xfrm>
            <a:prstGeom prst="line">
              <a:avLst/>
            </a:prstGeom>
            <a:noFill/>
            <a:ln w="101600" cmpd="sng">
              <a:solidFill>
                <a:srgbClr val="00CC99"/>
              </a:solidFill>
              <a:round/>
              <a:headEnd/>
              <a:tailEnd/>
            </a:ln>
          </p:spPr>
          <p:txBody>
            <a:bodyPr/>
            <a:lstStyle/>
            <a:p>
              <a:endParaRPr lang="en-US"/>
            </a:p>
          </p:txBody>
        </p:sp>
        <p:sp>
          <p:nvSpPr>
            <p:cNvPr id="68" name="Line 60"/>
            <p:cNvSpPr>
              <a:spLocks noChangeShapeType="1"/>
            </p:cNvSpPr>
            <p:nvPr/>
          </p:nvSpPr>
          <p:spPr bwMode="auto">
            <a:xfrm flipV="1">
              <a:off x="769872" y="2544099"/>
              <a:ext cx="548330" cy="0"/>
            </a:xfrm>
            <a:prstGeom prst="line">
              <a:avLst/>
            </a:prstGeom>
            <a:noFill/>
            <a:ln w="101600" cmpd="sng">
              <a:solidFill>
                <a:srgbClr val="00CC99"/>
              </a:solidFill>
              <a:round/>
              <a:headEnd/>
              <a:tailEnd/>
            </a:ln>
          </p:spPr>
          <p:txBody>
            <a:bodyPr/>
            <a:lstStyle/>
            <a:p>
              <a:endParaRPr lang="en-US"/>
            </a:p>
          </p:txBody>
        </p:sp>
      </p:grpSp>
      <p:grpSp>
        <p:nvGrpSpPr>
          <p:cNvPr id="69" name="Group 119"/>
          <p:cNvGrpSpPr/>
          <p:nvPr/>
        </p:nvGrpSpPr>
        <p:grpSpPr>
          <a:xfrm>
            <a:off x="6605383" y="2529175"/>
            <a:ext cx="1135793" cy="401912"/>
            <a:chOff x="565802" y="2153468"/>
            <a:chExt cx="1103913" cy="390631"/>
          </a:xfrm>
        </p:grpSpPr>
        <p:sp>
          <p:nvSpPr>
            <p:cNvPr id="70" name="Line 60"/>
            <p:cNvSpPr>
              <a:spLocks noChangeShapeType="1"/>
            </p:cNvSpPr>
            <p:nvPr/>
          </p:nvSpPr>
          <p:spPr bwMode="auto">
            <a:xfrm flipV="1">
              <a:off x="899019" y="2153468"/>
              <a:ext cx="548330" cy="0"/>
            </a:xfrm>
            <a:prstGeom prst="line">
              <a:avLst/>
            </a:prstGeom>
            <a:noFill/>
            <a:ln w="101600" cmpd="sng">
              <a:solidFill>
                <a:srgbClr val="00CC99"/>
              </a:solidFill>
              <a:round/>
              <a:headEnd/>
              <a:tailEnd/>
            </a:ln>
          </p:spPr>
          <p:txBody>
            <a:bodyPr/>
            <a:lstStyle/>
            <a:p>
              <a:endParaRPr lang="en-US"/>
            </a:p>
          </p:txBody>
        </p:sp>
        <p:sp>
          <p:nvSpPr>
            <p:cNvPr id="71" name="Line 60"/>
            <p:cNvSpPr>
              <a:spLocks noChangeShapeType="1"/>
            </p:cNvSpPr>
            <p:nvPr/>
          </p:nvSpPr>
          <p:spPr bwMode="auto">
            <a:xfrm flipV="1">
              <a:off x="565802" y="2319880"/>
              <a:ext cx="548330" cy="0"/>
            </a:xfrm>
            <a:prstGeom prst="line">
              <a:avLst/>
            </a:prstGeom>
            <a:noFill/>
            <a:ln w="101600" cmpd="sng">
              <a:solidFill>
                <a:srgbClr val="00CC99"/>
              </a:solidFill>
              <a:round/>
              <a:headEnd/>
              <a:tailEnd/>
            </a:ln>
          </p:spPr>
          <p:txBody>
            <a:bodyPr/>
            <a:lstStyle/>
            <a:p>
              <a:endParaRPr lang="en-US"/>
            </a:p>
          </p:txBody>
        </p:sp>
        <p:sp>
          <p:nvSpPr>
            <p:cNvPr id="72" name="Line 60"/>
            <p:cNvSpPr>
              <a:spLocks noChangeShapeType="1"/>
            </p:cNvSpPr>
            <p:nvPr/>
          </p:nvSpPr>
          <p:spPr bwMode="auto">
            <a:xfrm flipV="1">
              <a:off x="1121385" y="2414181"/>
              <a:ext cx="548330" cy="0"/>
            </a:xfrm>
            <a:prstGeom prst="line">
              <a:avLst/>
            </a:prstGeom>
            <a:noFill/>
            <a:ln w="101600" cmpd="sng">
              <a:solidFill>
                <a:srgbClr val="00CC99"/>
              </a:solidFill>
              <a:round/>
              <a:headEnd/>
              <a:tailEnd/>
            </a:ln>
          </p:spPr>
          <p:txBody>
            <a:bodyPr/>
            <a:lstStyle/>
            <a:p>
              <a:endParaRPr lang="en-US"/>
            </a:p>
          </p:txBody>
        </p:sp>
        <p:sp>
          <p:nvSpPr>
            <p:cNvPr id="73" name="Line 60"/>
            <p:cNvSpPr>
              <a:spLocks noChangeShapeType="1"/>
            </p:cNvSpPr>
            <p:nvPr/>
          </p:nvSpPr>
          <p:spPr bwMode="auto">
            <a:xfrm flipV="1">
              <a:off x="769872" y="2544099"/>
              <a:ext cx="548330" cy="0"/>
            </a:xfrm>
            <a:prstGeom prst="line">
              <a:avLst/>
            </a:prstGeom>
            <a:noFill/>
            <a:ln w="101600" cmpd="sng">
              <a:solidFill>
                <a:srgbClr val="00CC99"/>
              </a:solidFill>
              <a:round/>
              <a:headEnd/>
              <a:tailEnd/>
            </a:ln>
          </p:spPr>
          <p:txBody>
            <a:bodyPr/>
            <a:lstStyle/>
            <a:p>
              <a:endParaRPr lang="en-US"/>
            </a:p>
          </p:txBody>
        </p:sp>
      </p:grpSp>
      <p:grpSp>
        <p:nvGrpSpPr>
          <p:cNvPr id="74" name="Group 119"/>
          <p:cNvGrpSpPr/>
          <p:nvPr/>
        </p:nvGrpSpPr>
        <p:grpSpPr>
          <a:xfrm>
            <a:off x="5494059" y="2712340"/>
            <a:ext cx="1135793" cy="401912"/>
            <a:chOff x="565802" y="2153468"/>
            <a:chExt cx="1103913" cy="390631"/>
          </a:xfrm>
        </p:grpSpPr>
        <p:sp>
          <p:nvSpPr>
            <p:cNvPr id="75" name="Line 60"/>
            <p:cNvSpPr>
              <a:spLocks noChangeShapeType="1"/>
            </p:cNvSpPr>
            <p:nvPr/>
          </p:nvSpPr>
          <p:spPr bwMode="auto">
            <a:xfrm flipV="1">
              <a:off x="899019" y="2153468"/>
              <a:ext cx="548330" cy="0"/>
            </a:xfrm>
            <a:prstGeom prst="line">
              <a:avLst/>
            </a:prstGeom>
            <a:noFill/>
            <a:ln w="101600" cmpd="sng">
              <a:solidFill>
                <a:srgbClr val="00CC99"/>
              </a:solidFill>
              <a:round/>
              <a:headEnd/>
              <a:tailEnd/>
            </a:ln>
          </p:spPr>
          <p:txBody>
            <a:bodyPr/>
            <a:lstStyle/>
            <a:p>
              <a:endParaRPr lang="en-US"/>
            </a:p>
          </p:txBody>
        </p:sp>
        <p:sp>
          <p:nvSpPr>
            <p:cNvPr id="76" name="Line 60"/>
            <p:cNvSpPr>
              <a:spLocks noChangeShapeType="1"/>
            </p:cNvSpPr>
            <p:nvPr/>
          </p:nvSpPr>
          <p:spPr bwMode="auto">
            <a:xfrm flipV="1">
              <a:off x="565802" y="2319880"/>
              <a:ext cx="548330" cy="0"/>
            </a:xfrm>
            <a:prstGeom prst="line">
              <a:avLst/>
            </a:prstGeom>
            <a:noFill/>
            <a:ln w="101600" cmpd="sng">
              <a:solidFill>
                <a:srgbClr val="00CC99"/>
              </a:solidFill>
              <a:round/>
              <a:headEnd/>
              <a:tailEnd/>
            </a:ln>
          </p:spPr>
          <p:txBody>
            <a:bodyPr/>
            <a:lstStyle/>
            <a:p>
              <a:endParaRPr lang="en-US"/>
            </a:p>
          </p:txBody>
        </p:sp>
        <p:sp>
          <p:nvSpPr>
            <p:cNvPr id="77" name="Line 60"/>
            <p:cNvSpPr>
              <a:spLocks noChangeShapeType="1"/>
            </p:cNvSpPr>
            <p:nvPr/>
          </p:nvSpPr>
          <p:spPr bwMode="auto">
            <a:xfrm flipV="1">
              <a:off x="1121385" y="2414181"/>
              <a:ext cx="548330" cy="0"/>
            </a:xfrm>
            <a:prstGeom prst="line">
              <a:avLst/>
            </a:prstGeom>
            <a:noFill/>
            <a:ln w="101600" cmpd="sng">
              <a:solidFill>
                <a:srgbClr val="00CC99"/>
              </a:solidFill>
              <a:round/>
              <a:headEnd/>
              <a:tailEnd/>
            </a:ln>
          </p:spPr>
          <p:txBody>
            <a:bodyPr/>
            <a:lstStyle/>
            <a:p>
              <a:endParaRPr lang="en-US"/>
            </a:p>
          </p:txBody>
        </p:sp>
        <p:sp>
          <p:nvSpPr>
            <p:cNvPr id="78" name="Line 60"/>
            <p:cNvSpPr>
              <a:spLocks noChangeShapeType="1"/>
            </p:cNvSpPr>
            <p:nvPr/>
          </p:nvSpPr>
          <p:spPr bwMode="auto">
            <a:xfrm flipV="1">
              <a:off x="769872" y="2544099"/>
              <a:ext cx="548330" cy="0"/>
            </a:xfrm>
            <a:prstGeom prst="line">
              <a:avLst/>
            </a:prstGeom>
            <a:noFill/>
            <a:ln w="101600" cmpd="sng">
              <a:solidFill>
                <a:srgbClr val="00CC99"/>
              </a:solidFill>
              <a:round/>
              <a:headEnd/>
              <a:tailEnd/>
            </a:ln>
          </p:spPr>
          <p:txBody>
            <a:bodyPr/>
            <a:lstStyle/>
            <a:p>
              <a:endParaRPr lang="en-US"/>
            </a:p>
          </p:txBody>
        </p:sp>
      </p:grpSp>
      <p:grpSp>
        <p:nvGrpSpPr>
          <p:cNvPr id="79" name="Group 119"/>
          <p:cNvGrpSpPr/>
          <p:nvPr/>
        </p:nvGrpSpPr>
        <p:grpSpPr>
          <a:xfrm>
            <a:off x="7680070" y="2346010"/>
            <a:ext cx="1135793" cy="401912"/>
            <a:chOff x="565802" y="2153468"/>
            <a:chExt cx="1103913" cy="390631"/>
          </a:xfrm>
        </p:grpSpPr>
        <p:sp>
          <p:nvSpPr>
            <p:cNvPr id="80" name="Line 60"/>
            <p:cNvSpPr>
              <a:spLocks noChangeShapeType="1"/>
            </p:cNvSpPr>
            <p:nvPr/>
          </p:nvSpPr>
          <p:spPr bwMode="auto">
            <a:xfrm flipV="1">
              <a:off x="899019" y="2153468"/>
              <a:ext cx="548330" cy="0"/>
            </a:xfrm>
            <a:prstGeom prst="line">
              <a:avLst/>
            </a:prstGeom>
            <a:noFill/>
            <a:ln w="101600" cmpd="sng">
              <a:solidFill>
                <a:srgbClr val="00CC99"/>
              </a:solidFill>
              <a:round/>
              <a:headEnd/>
              <a:tailEnd/>
            </a:ln>
          </p:spPr>
          <p:txBody>
            <a:bodyPr/>
            <a:lstStyle/>
            <a:p>
              <a:endParaRPr lang="en-US"/>
            </a:p>
          </p:txBody>
        </p:sp>
        <p:sp>
          <p:nvSpPr>
            <p:cNvPr id="81" name="Line 60"/>
            <p:cNvSpPr>
              <a:spLocks noChangeShapeType="1"/>
            </p:cNvSpPr>
            <p:nvPr/>
          </p:nvSpPr>
          <p:spPr bwMode="auto">
            <a:xfrm flipV="1">
              <a:off x="565802" y="2319880"/>
              <a:ext cx="548330" cy="0"/>
            </a:xfrm>
            <a:prstGeom prst="line">
              <a:avLst/>
            </a:prstGeom>
            <a:noFill/>
            <a:ln w="101600" cmpd="sng">
              <a:solidFill>
                <a:srgbClr val="00CC99"/>
              </a:solidFill>
              <a:round/>
              <a:headEnd/>
              <a:tailEnd/>
            </a:ln>
          </p:spPr>
          <p:txBody>
            <a:bodyPr/>
            <a:lstStyle/>
            <a:p>
              <a:endParaRPr lang="en-US"/>
            </a:p>
          </p:txBody>
        </p:sp>
        <p:sp>
          <p:nvSpPr>
            <p:cNvPr id="82" name="Line 60"/>
            <p:cNvSpPr>
              <a:spLocks noChangeShapeType="1"/>
            </p:cNvSpPr>
            <p:nvPr/>
          </p:nvSpPr>
          <p:spPr bwMode="auto">
            <a:xfrm flipV="1">
              <a:off x="1121385" y="2414181"/>
              <a:ext cx="548330" cy="0"/>
            </a:xfrm>
            <a:prstGeom prst="line">
              <a:avLst/>
            </a:prstGeom>
            <a:noFill/>
            <a:ln w="101600" cmpd="sng">
              <a:solidFill>
                <a:srgbClr val="00CC99"/>
              </a:solidFill>
              <a:round/>
              <a:headEnd/>
              <a:tailEnd/>
            </a:ln>
          </p:spPr>
          <p:txBody>
            <a:bodyPr/>
            <a:lstStyle/>
            <a:p>
              <a:endParaRPr lang="en-US"/>
            </a:p>
          </p:txBody>
        </p:sp>
        <p:sp>
          <p:nvSpPr>
            <p:cNvPr id="83" name="Line 60"/>
            <p:cNvSpPr>
              <a:spLocks noChangeShapeType="1"/>
            </p:cNvSpPr>
            <p:nvPr/>
          </p:nvSpPr>
          <p:spPr bwMode="auto">
            <a:xfrm flipV="1">
              <a:off x="769872" y="2544099"/>
              <a:ext cx="548330" cy="0"/>
            </a:xfrm>
            <a:prstGeom prst="line">
              <a:avLst/>
            </a:prstGeom>
            <a:noFill/>
            <a:ln w="101600" cmpd="sng">
              <a:solidFill>
                <a:srgbClr val="00CC99"/>
              </a:solidFill>
              <a:round/>
              <a:headEnd/>
              <a:tailEnd/>
            </a:ln>
          </p:spPr>
          <p:txBody>
            <a:bodyPr/>
            <a:lstStyle/>
            <a:p>
              <a:endParaRPr lang="en-US"/>
            </a:p>
          </p:txBody>
        </p:sp>
      </p:grpSp>
      <p:grpSp>
        <p:nvGrpSpPr>
          <p:cNvPr id="84" name="Group 119"/>
          <p:cNvGrpSpPr/>
          <p:nvPr/>
        </p:nvGrpSpPr>
        <p:grpSpPr>
          <a:xfrm>
            <a:off x="3137075" y="2968771"/>
            <a:ext cx="1135793" cy="401912"/>
            <a:chOff x="565802" y="2153468"/>
            <a:chExt cx="1103913" cy="390631"/>
          </a:xfrm>
        </p:grpSpPr>
        <p:sp>
          <p:nvSpPr>
            <p:cNvPr id="85" name="Line 60"/>
            <p:cNvSpPr>
              <a:spLocks noChangeShapeType="1"/>
            </p:cNvSpPr>
            <p:nvPr/>
          </p:nvSpPr>
          <p:spPr bwMode="auto">
            <a:xfrm flipV="1">
              <a:off x="899019" y="2153468"/>
              <a:ext cx="548330" cy="0"/>
            </a:xfrm>
            <a:prstGeom prst="line">
              <a:avLst/>
            </a:prstGeom>
            <a:noFill/>
            <a:ln w="101600" cmpd="sng">
              <a:solidFill>
                <a:srgbClr val="00CC99"/>
              </a:solidFill>
              <a:round/>
              <a:headEnd/>
              <a:tailEnd/>
            </a:ln>
          </p:spPr>
          <p:txBody>
            <a:bodyPr/>
            <a:lstStyle/>
            <a:p>
              <a:endParaRPr lang="en-US"/>
            </a:p>
          </p:txBody>
        </p:sp>
        <p:sp>
          <p:nvSpPr>
            <p:cNvPr id="86" name="Line 60"/>
            <p:cNvSpPr>
              <a:spLocks noChangeShapeType="1"/>
            </p:cNvSpPr>
            <p:nvPr/>
          </p:nvSpPr>
          <p:spPr bwMode="auto">
            <a:xfrm flipV="1">
              <a:off x="565802" y="2319880"/>
              <a:ext cx="548330" cy="0"/>
            </a:xfrm>
            <a:prstGeom prst="line">
              <a:avLst/>
            </a:prstGeom>
            <a:noFill/>
            <a:ln w="101600" cmpd="sng">
              <a:solidFill>
                <a:srgbClr val="00CC99"/>
              </a:solidFill>
              <a:round/>
              <a:headEnd/>
              <a:tailEnd/>
            </a:ln>
          </p:spPr>
          <p:txBody>
            <a:bodyPr/>
            <a:lstStyle/>
            <a:p>
              <a:endParaRPr lang="en-US"/>
            </a:p>
          </p:txBody>
        </p:sp>
        <p:sp>
          <p:nvSpPr>
            <p:cNvPr id="87" name="Line 60"/>
            <p:cNvSpPr>
              <a:spLocks noChangeShapeType="1"/>
            </p:cNvSpPr>
            <p:nvPr/>
          </p:nvSpPr>
          <p:spPr bwMode="auto">
            <a:xfrm flipV="1">
              <a:off x="1121385" y="2414181"/>
              <a:ext cx="548330" cy="0"/>
            </a:xfrm>
            <a:prstGeom prst="line">
              <a:avLst/>
            </a:prstGeom>
            <a:noFill/>
            <a:ln w="101600" cmpd="sng">
              <a:solidFill>
                <a:srgbClr val="00CC99"/>
              </a:solidFill>
              <a:round/>
              <a:headEnd/>
              <a:tailEnd/>
            </a:ln>
          </p:spPr>
          <p:txBody>
            <a:bodyPr/>
            <a:lstStyle/>
            <a:p>
              <a:endParaRPr lang="en-US"/>
            </a:p>
          </p:txBody>
        </p:sp>
        <p:sp>
          <p:nvSpPr>
            <p:cNvPr id="88" name="Line 60"/>
            <p:cNvSpPr>
              <a:spLocks noChangeShapeType="1"/>
            </p:cNvSpPr>
            <p:nvPr/>
          </p:nvSpPr>
          <p:spPr bwMode="auto">
            <a:xfrm flipV="1">
              <a:off x="769872" y="2544099"/>
              <a:ext cx="548330" cy="0"/>
            </a:xfrm>
            <a:prstGeom prst="line">
              <a:avLst/>
            </a:prstGeom>
            <a:noFill/>
            <a:ln w="101600" cmpd="sng">
              <a:solidFill>
                <a:srgbClr val="00CC99"/>
              </a:solidFill>
              <a:round/>
              <a:headEnd/>
              <a:tailEnd/>
            </a:ln>
          </p:spPr>
          <p:txBody>
            <a:bodyPr/>
            <a:lstStyle/>
            <a:p>
              <a:endParaRPr lang="en-US"/>
            </a:p>
          </p:txBody>
        </p:sp>
      </p:grpSp>
      <p:cxnSp>
        <p:nvCxnSpPr>
          <p:cNvPr id="90" name="Straight Connector 89"/>
          <p:cNvCxnSpPr/>
          <p:nvPr/>
        </p:nvCxnSpPr>
        <p:spPr bwMode="auto">
          <a:xfrm>
            <a:off x="3639281" y="1404264"/>
            <a:ext cx="12213" cy="2100292"/>
          </a:xfrm>
          <a:prstGeom prst="line">
            <a:avLst/>
          </a:prstGeom>
          <a:solidFill>
            <a:schemeClr val="accent1"/>
          </a:solidFill>
          <a:ln w="38100" cap="flat" cmpd="sng" algn="ctr">
            <a:solidFill>
              <a:srgbClr val="003366"/>
            </a:solidFill>
            <a:prstDash val="solid"/>
            <a:round/>
            <a:headEnd type="none" w="med" len="med"/>
            <a:tailEnd type="none" w="med" len="med"/>
          </a:ln>
          <a:effectLst/>
        </p:spPr>
      </p:cxnSp>
      <p:sp>
        <p:nvSpPr>
          <p:cNvPr id="92" name="Oval 91"/>
          <p:cNvSpPr/>
          <p:nvPr/>
        </p:nvSpPr>
        <p:spPr bwMode="auto">
          <a:xfrm>
            <a:off x="3309544" y="1843860"/>
            <a:ext cx="696104" cy="1843860"/>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
        <p:nvSpPr>
          <p:cNvPr id="93" name="TextBox 92"/>
          <p:cNvSpPr txBox="1"/>
          <p:nvPr/>
        </p:nvSpPr>
        <p:spPr>
          <a:xfrm>
            <a:off x="2808853" y="1025723"/>
            <a:ext cx="2357737" cy="461665"/>
          </a:xfrm>
          <a:prstGeom prst="rect">
            <a:avLst/>
          </a:prstGeom>
          <a:noFill/>
        </p:spPr>
        <p:txBody>
          <a:bodyPr wrap="none" rtlCol="0">
            <a:spAutoFit/>
          </a:bodyPr>
          <a:lstStyle/>
          <a:p>
            <a:r>
              <a:rPr lang="en-US" dirty="0"/>
              <a:t>n</a:t>
            </a:r>
            <a:r>
              <a:rPr lang="en-US" dirty="0" smtClean="0"/>
              <a:t>oise averaging</a:t>
            </a:r>
            <a:endParaRPr lang="en-US" dirty="0"/>
          </a:p>
        </p:txBody>
      </p:sp>
      <p:sp>
        <p:nvSpPr>
          <p:cNvPr id="4" name="TextBox 3"/>
          <p:cNvSpPr txBox="1"/>
          <p:nvPr/>
        </p:nvSpPr>
        <p:spPr>
          <a:xfrm>
            <a:off x="0" y="4711700"/>
            <a:ext cx="7217090" cy="461665"/>
          </a:xfrm>
          <a:prstGeom prst="rect">
            <a:avLst/>
          </a:prstGeom>
          <a:noFill/>
        </p:spPr>
        <p:txBody>
          <a:bodyPr wrap="none" rtlCol="0">
            <a:spAutoFit/>
          </a:bodyPr>
          <a:lstStyle/>
          <a:p>
            <a:r>
              <a:rPr lang="en-US" dirty="0" smtClean="0"/>
              <a:t>Key is to be able to </a:t>
            </a:r>
            <a:r>
              <a:rPr lang="en-US" dirty="0" smtClean="0">
                <a:solidFill>
                  <a:srgbClr val="FF0000"/>
                </a:solidFill>
              </a:rPr>
              <a:t>align</a:t>
            </a:r>
            <a:r>
              <a:rPr lang="en-US" dirty="0" smtClean="0"/>
              <a:t> reads that belong together.</a:t>
            </a:r>
            <a:endParaRPr lang="en-US" dirty="0"/>
          </a:p>
        </p:txBody>
      </p:sp>
      <p:sp>
        <p:nvSpPr>
          <p:cNvPr id="5" name="TextBox 4"/>
          <p:cNvSpPr txBox="1"/>
          <p:nvPr/>
        </p:nvSpPr>
        <p:spPr>
          <a:xfrm>
            <a:off x="4876800" y="5651500"/>
            <a:ext cx="4270946" cy="400110"/>
          </a:xfrm>
          <a:prstGeom prst="rect">
            <a:avLst/>
          </a:prstGeom>
          <a:noFill/>
        </p:spPr>
        <p:txBody>
          <a:bodyPr wrap="none" rtlCol="0">
            <a:spAutoFit/>
          </a:bodyPr>
          <a:lstStyle/>
          <a:p>
            <a:r>
              <a:rPr lang="en-US" sz="2000" dirty="0" smtClean="0"/>
              <a:t>(Earlier work: </a:t>
            </a:r>
            <a:r>
              <a:rPr lang="en-US" sz="2000" dirty="0" err="1" smtClean="0"/>
              <a:t>Abolfazl</a:t>
            </a:r>
            <a:r>
              <a:rPr lang="en-US" sz="2000" dirty="0" smtClean="0"/>
              <a:t> et al, ISIT 13)</a:t>
            </a:r>
            <a:endParaRPr lang="en-US" sz="2000" dirty="0"/>
          </a:p>
        </p:txBody>
      </p:sp>
    </p:spTree>
    <p:extLst>
      <p:ext uri="{BB962C8B-B14F-4D97-AF65-F5344CB8AC3E}">
        <p14:creationId xmlns:p14="http://schemas.microsoft.com/office/powerpoint/2010/main" val="3124655058"/>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93"/>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90"/>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9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93" grpId="0"/>
      <p:bldP spid="93" grpId="1"/>
      <p:bldP spid="4" grpId="0"/>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 sequence alignment</a:t>
            </a:r>
            <a:endParaRPr lang="en-US" dirty="0"/>
          </a:p>
        </p:txBody>
      </p:sp>
      <p:grpSp>
        <p:nvGrpSpPr>
          <p:cNvPr id="78" name="Group 77"/>
          <p:cNvGrpSpPr/>
          <p:nvPr/>
        </p:nvGrpSpPr>
        <p:grpSpPr>
          <a:xfrm>
            <a:off x="0" y="3868420"/>
            <a:ext cx="9144000" cy="123613"/>
            <a:chOff x="-12699" y="3030220"/>
            <a:chExt cx="9144000" cy="123613"/>
          </a:xfrm>
        </p:grpSpPr>
        <p:grpSp>
          <p:nvGrpSpPr>
            <p:cNvPr id="79" name="Group 78"/>
            <p:cNvGrpSpPr/>
            <p:nvPr/>
          </p:nvGrpSpPr>
          <p:grpSpPr>
            <a:xfrm>
              <a:off x="-12699" y="3042920"/>
              <a:ext cx="9144000" cy="110913"/>
              <a:chOff x="1" y="2992120"/>
              <a:chExt cx="9144000" cy="110913"/>
            </a:xfrm>
          </p:grpSpPr>
          <p:sp>
            <p:nvSpPr>
              <p:cNvPr id="81" name="Line 3"/>
              <p:cNvSpPr>
                <a:spLocks noChangeShapeType="1"/>
              </p:cNvSpPr>
              <p:nvPr/>
            </p:nvSpPr>
            <p:spPr bwMode="auto">
              <a:xfrm flipV="1">
                <a:off x="1" y="3027680"/>
                <a:ext cx="9144000" cy="10160"/>
              </a:xfrm>
              <a:prstGeom prst="line">
                <a:avLst/>
              </a:prstGeom>
              <a:noFill/>
              <a:ln w="76200" cmpd="sng">
                <a:solidFill>
                  <a:srgbClr val="0000FF"/>
                </a:solidFill>
                <a:round/>
                <a:headEnd/>
                <a:tailEnd/>
              </a:ln>
              <a:effectLst/>
            </p:spPr>
            <p:txBody>
              <a:bodyPr/>
              <a:lstStyle/>
              <a:p>
                <a:pPr algn="ctr" defTabSz="457200" fontAlgn="auto">
                  <a:spcBef>
                    <a:spcPts val="0"/>
                  </a:spcBef>
                  <a:spcAft>
                    <a:spcPts val="0"/>
                  </a:spcAft>
                  <a:defRPr/>
                </a:pPr>
                <a:endParaRPr lang="en-US" sz="1800" dirty="0">
                  <a:ln w="127000" cmpd="sng">
                    <a:solidFill>
                      <a:prstClr val="black"/>
                    </a:solidFill>
                  </a:ln>
                  <a:solidFill>
                    <a:prstClr val="black"/>
                  </a:solidFill>
                  <a:latin typeface="Arial" pitchFamily="34" charset="0"/>
                  <a:cs typeface="+mn-cs"/>
                </a:endParaRPr>
              </a:p>
            </p:txBody>
          </p:sp>
          <p:sp>
            <p:nvSpPr>
              <p:cNvPr id="83" name="Rectangle 82"/>
              <p:cNvSpPr>
                <a:spLocks noChangeArrowheads="1"/>
              </p:cNvSpPr>
              <p:nvPr/>
            </p:nvSpPr>
            <p:spPr bwMode="auto">
              <a:xfrm>
                <a:off x="1471508" y="2992120"/>
                <a:ext cx="1534160" cy="110913"/>
              </a:xfrm>
              <a:prstGeom prst="rect">
                <a:avLst/>
              </a:prstGeom>
              <a:solidFill>
                <a:srgbClr val="FFFF00"/>
              </a:solidFill>
              <a:ln w="9525" algn="ctr">
                <a:solidFill>
                  <a:srgbClr val="FF6600"/>
                </a:solidFill>
                <a:round/>
                <a:headEnd/>
                <a:tailEnd/>
              </a:ln>
            </p:spPr>
            <p:txBody>
              <a:bodyPr/>
              <a:lstStyle/>
              <a:p>
                <a:pPr algn="ctr" defTabSz="457200"/>
                <a:endParaRPr lang="en-US" sz="1800">
                  <a:solidFill>
                    <a:prstClr val="black"/>
                  </a:solidFill>
                  <a:latin typeface="Calibri" pitchFamily="34" charset="0"/>
                  <a:cs typeface="+mn-cs"/>
                </a:endParaRPr>
              </a:p>
            </p:txBody>
          </p:sp>
        </p:grpSp>
        <p:sp>
          <p:nvSpPr>
            <p:cNvPr id="80" name="Rectangle 79"/>
            <p:cNvSpPr>
              <a:spLocks noChangeArrowheads="1"/>
            </p:cNvSpPr>
            <p:nvPr/>
          </p:nvSpPr>
          <p:spPr bwMode="auto">
            <a:xfrm>
              <a:off x="5992708" y="3030220"/>
              <a:ext cx="1534160" cy="110913"/>
            </a:xfrm>
            <a:prstGeom prst="rect">
              <a:avLst/>
            </a:prstGeom>
            <a:solidFill>
              <a:srgbClr val="FFFF00"/>
            </a:solidFill>
            <a:ln w="9525" algn="ctr">
              <a:solidFill>
                <a:srgbClr val="FF6600"/>
              </a:solidFill>
              <a:round/>
              <a:headEnd/>
              <a:tailEnd/>
            </a:ln>
          </p:spPr>
          <p:txBody>
            <a:bodyPr/>
            <a:lstStyle/>
            <a:p>
              <a:pPr algn="ctr" defTabSz="457200"/>
              <a:endParaRPr lang="en-US" sz="1800">
                <a:solidFill>
                  <a:prstClr val="black"/>
                </a:solidFill>
                <a:latin typeface="Calibri" pitchFamily="34" charset="0"/>
                <a:cs typeface="+mn-cs"/>
              </a:endParaRPr>
            </a:p>
          </p:txBody>
        </p:sp>
      </p:grpSp>
      <p:sp>
        <p:nvSpPr>
          <p:cNvPr id="85" name="TextBox 84"/>
          <p:cNvSpPr txBox="1"/>
          <p:nvPr/>
        </p:nvSpPr>
        <p:spPr>
          <a:xfrm>
            <a:off x="1761104" y="3712862"/>
            <a:ext cx="5524469" cy="338554"/>
          </a:xfrm>
          <a:prstGeom prst="rect">
            <a:avLst/>
          </a:prstGeom>
          <a:noFill/>
        </p:spPr>
        <p:txBody>
          <a:bodyPr wrap="none" rtlCol="0">
            <a:spAutoFit/>
          </a:bodyPr>
          <a:lstStyle/>
          <a:p>
            <a:r>
              <a:rPr lang="en-US" sz="1600" dirty="0" smtClean="0"/>
              <a:t>A        C                                                                   G        T</a:t>
            </a:r>
            <a:endParaRPr lang="en-US" sz="1600" dirty="0"/>
          </a:p>
        </p:txBody>
      </p:sp>
      <p:grpSp>
        <p:nvGrpSpPr>
          <p:cNvPr id="125" name="Group 124"/>
          <p:cNvGrpSpPr/>
          <p:nvPr/>
        </p:nvGrpSpPr>
        <p:grpSpPr>
          <a:xfrm>
            <a:off x="1087965" y="2936993"/>
            <a:ext cx="5507568" cy="369933"/>
            <a:chOff x="1087966" y="2136893"/>
            <a:chExt cx="5507568" cy="369933"/>
          </a:xfrm>
        </p:grpSpPr>
        <p:sp>
          <p:nvSpPr>
            <p:cNvPr id="98" name="Line 3"/>
            <p:cNvSpPr>
              <a:spLocks noChangeShapeType="1"/>
            </p:cNvSpPr>
            <p:nvPr/>
          </p:nvSpPr>
          <p:spPr bwMode="auto">
            <a:xfrm>
              <a:off x="1087966" y="2455334"/>
              <a:ext cx="1079500" cy="4233"/>
            </a:xfrm>
            <a:prstGeom prst="line">
              <a:avLst/>
            </a:prstGeom>
            <a:noFill/>
            <a:ln w="76200" cmpd="sng">
              <a:solidFill>
                <a:srgbClr val="446DCB"/>
              </a:solidFill>
              <a:round/>
              <a:headEnd/>
              <a:tailEnd/>
            </a:ln>
            <a:effectLst/>
          </p:spPr>
          <p:txBody>
            <a:bodyPr/>
            <a:lstStyle/>
            <a:p>
              <a:pPr algn="ctr">
                <a:defRPr/>
              </a:pPr>
              <a:endParaRPr lang="en-US">
                <a:ln w="127000" cmpd="sng">
                  <a:solidFill>
                    <a:schemeClr val="tx1"/>
                  </a:solidFill>
                </a:ln>
                <a:latin typeface="Arial" pitchFamily="34" charset="0"/>
                <a:cs typeface="+mn-cs"/>
              </a:endParaRPr>
            </a:p>
          </p:txBody>
        </p:sp>
        <p:sp>
          <p:nvSpPr>
            <p:cNvPr id="99" name="Line 3"/>
            <p:cNvSpPr>
              <a:spLocks noChangeShapeType="1"/>
            </p:cNvSpPr>
            <p:nvPr/>
          </p:nvSpPr>
          <p:spPr bwMode="auto">
            <a:xfrm>
              <a:off x="1121834" y="2311401"/>
              <a:ext cx="1079500" cy="4233"/>
            </a:xfrm>
            <a:prstGeom prst="line">
              <a:avLst/>
            </a:prstGeom>
            <a:noFill/>
            <a:ln w="76200" cmpd="sng">
              <a:solidFill>
                <a:srgbClr val="446DCB"/>
              </a:solidFill>
              <a:round/>
              <a:headEnd/>
              <a:tailEnd/>
            </a:ln>
            <a:effectLst/>
          </p:spPr>
          <p:txBody>
            <a:bodyPr/>
            <a:lstStyle/>
            <a:p>
              <a:pPr algn="ctr">
                <a:defRPr/>
              </a:pPr>
              <a:endParaRPr lang="en-US">
                <a:ln w="127000" cmpd="sng">
                  <a:solidFill>
                    <a:schemeClr val="tx1"/>
                  </a:solidFill>
                </a:ln>
                <a:latin typeface="Arial" pitchFamily="34" charset="0"/>
                <a:cs typeface="+mn-cs"/>
              </a:endParaRPr>
            </a:p>
          </p:txBody>
        </p:sp>
        <p:sp>
          <p:nvSpPr>
            <p:cNvPr id="100" name="Line 3"/>
            <p:cNvSpPr>
              <a:spLocks noChangeShapeType="1"/>
            </p:cNvSpPr>
            <p:nvPr/>
          </p:nvSpPr>
          <p:spPr bwMode="auto">
            <a:xfrm>
              <a:off x="1104900" y="2159001"/>
              <a:ext cx="1079500" cy="4233"/>
            </a:xfrm>
            <a:prstGeom prst="line">
              <a:avLst/>
            </a:prstGeom>
            <a:noFill/>
            <a:ln w="76200" cmpd="sng">
              <a:solidFill>
                <a:srgbClr val="446DCB"/>
              </a:solidFill>
              <a:round/>
              <a:headEnd/>
              <a:tailEnd/>
            </a:ln>
            <a:effectLst/>
          </p:spPr>
          <p:txBody>
            <a:bodyPr/>
            <a:lstStyle/>
            <a:p>
              <a:pPr algn="ctr">
                <a:defRPr/>
              </a:pPr>
              <a:endParaRPr lang="en-US">
                <a:ln w="127000" cmpd="sng">
                  <a:solidFill>
                    <a:schemeClr val="tx1"/>
                  </a:solidFill>
                </a:ln>
                <a:latin typeface="Arial" pitchFamily="34" charset="0"/>
                <a:cs typeface="+mn-cs"/>
              </a:endParaRPr>
            </a:p>
          </p:txBody>
        </p:sp>
        <p:sp>
          <p:nvSpPr>
            <p:cNvPr id="107" name="Line 3"/>
            <p:cNvSpPr>
              <a:spLocks noChangeShapeType="1"/>
            </p:cNvSpPr>
            <p:nvPr/>
          </p:nvSpPr>
          <p:spPr bwMode="auto">
            <a:xfrm>
              <a:off x="5482166" y="2480734"/>
              <a:ext cx="1079500" cy="4233"/>
            </a:xfrm>
            <a:prstGeom prst="line">
              <a:avLst/>
            </a:prstGeom>
            <a:noFill/>
            <a:ln w="76200" cmpd="sng">
              <a:solidFill>
                <a:srgbClr val="446DCB"/>
              </a:solidFill>
              <a:round/>
              <a:headEnd/>
              <a:tailEnd/>
            </a:ln>
            <a:effectLst/>
          </p:spPr>
          <p:txBody>
            <a:bodyPr/>
            <a:lstStyle/>
            <a:p>
              <a:pPr algn="ctr">
                <a:defRPr/>
              </a:pPr>
              <a:endParaRPr lang="en-US">
                <a:ln w="127000" cmpd="sng">
                  <a:solidFill>
                    <a:schemeClr val="tx1"/>
                  </a:solidFill>
                </a:ln>
                <a:latin typeface="Arial" pitchFamily="34" charset="0"/>
                <a:cs typeface="+mn-cs"/>
              </a:endParaRPr>
            </a:p>
          </p:txBody>
        </p:sp>
        <p:sp>
          <p:nvSpPr>
            <p:cNvPr id="108" name="Line 3"/>
            <p:cNvSpPr>
              <a:spLocks noChangeShapeType="1"/>
            </p:cNvSpPr>
            <p:nvPr/>
          </p:nvSpPr>
          <p:spPr bwMode="auto">
            <a:xfrm>
              <a:off x="5516034" y="2336801"/>
              <a:ext cx="1079500" cy="4233"/>
            </a:xfrm>
            <a:prstGeom prst="line">
              <a:avLst/>
            </a:prstGeom>
            <a:noFill/>
            <a:ln w="76200" cmpd="sng">
              <a:solidFill>
                <a:srgbClr val="446DCB"/>
              </a:solidFill>
              <a:round/>
              <a:headEnd/>
              <a:tailEnd/>
            </a:ln>
            <a:effectLst/>
          </p:spPr>
          <p:txBody>
            <a:bodyPr/>
            <a:lstStyle/>
            <a:p>
              <a:pPr algn="ctr">
                <a:defRPr/>
              </a:pPr>
              <a:endParaRPr lang="en-US">
                <a:ln w="127000" cmpd="sng">
                  <a:solidFill>
                    <a:schemeClr val="tx1"/>
                  </a:solidFill>
                </a:ln>
                <a:latin typeface="Arial" pitchFamily="34" charset="0"/>
                <a:cs typeface="+mn-cs"/>
              </a:endParaRPr>
            </a:p>
          </p:txBody>
        </p:sp>
        <p:sp>
          <p:nvSpPr>
            <p:cNvPr id="109" name="Line 3"/>
            <p:cNvSpPr>
              <a:spLocks noChangeShapeType="1"/>
            </p:cNvSpPr>
            <p:nvPr/>
          </p:nvSpPr>
          <p:spPr bwMode="auto">
            <a:xfrm>
              <a:off x="5499100" y="2184401"/>
              <a:ext cx="1079500" cy="4233"/>
            </a:xfrm>
            <a:prstGeom prst="line">
              <a:avLst/>
            </a:prstGeom>
            <a:noFill/>
            <a:ln w="76200" cmpd="sng">
              <a:solidFill>
                <a:srgbClr val="446DCB"/>
              </a:solidFill>
              <a:round/>
              <a:headEnd/>
              <a:tailEnd/>
            </a:ln>
            <a:effectLst/>
          </p:spPr>
          <p:txBody>
            <a:bodyPr/>
            <a:lstStyle/>
            <a:p>
              <a:pPr algn="ctr">
                <a:defRPr/>
              </a:pPr>
              <a:endParaRPr lang="en-US">
                <a:ln w="127000" cmpd="sng">
                  <a:solidFill>
                    <a:schemeClr val="tx1"/>
                  </a:solidFill>
                </a:ln>
                <a:latin typeface="Arial" pitchFamily="34" charset="0"/>
                <a:cs typeface="+mn-cs"/>
              </a:endParaRPr>
            </a:p>
          </p:txBody>
        </p:sp>
        <p:sp>
          <p:nvSpPr>
            <p:cNvPr id="90" name="Rectangle 89"/>
            <p:cNvSpPr/>
            <p:nvPr/>
          </p:nvSpPr>
          <p:spPr>
            <a:xfrm>
              <a:off x="2011961" y="2420528"/>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91" name="Rectangle 90"/>
            <p:cNvSpPr/>
            <p:nvPr/>
          </p:nvSpPr>
          <p:spPr>
            <a:xfrm>
              <a:off x="1719861" y="2136893"/>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93" name="Rectangle 92"/>
            <p:cNvSpPr/>
            <p:nvPr/>
          </p:nvSpPr>
          <p:spPr>
            <a:xfrm>
              <a:off x="1238811" y="2259669"/>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16" name="Rectangle 115"/>
            <p:cNvSpPr/>
            <p:nvPr/>
          </p:nvSpPr>
          <p:spPr>
            <a:xfrm>
              <a:off x="6417871" y="2146638"/>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17" name="Rectangle 116"/>
            <p:cNvSpPr/>
            <p:nvPr/>
          </p:nvSpPr>
          <p:spPr>
            <a:xfrm>
              <a:off x="5545804" y="2290570"/>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grpSp>
        <p:nvGrpSpPr>
          <p:cNvPr id="127" name="Group 126"/>
          <p:cNvGrpSpPr/>
          <p:nvPr/>
        </p:nvGrpSpPr>
        <p:grpSpPr>
          <a:xfrm>
            <a:off x="1706032" y="3375151"/>
            <a:ext cx="5507568" cy="386018"/>
            <a:chOff x="1706033" y="2575051"/>
            <a:chExt cx="5507568" cy="386018"/>
          </a:xfrm>
        </p:grpSpPr>
        <p:sp>
          <p:nvSpPr>
            <p:cNvPr id="87" name="Line 3"/>
            <p:cNvSpPr>
              <a:spLocks noChangeShapeType="1"/>
            </p:cNvSpPr>
            <p:nvPr/>
          </p:nvSpPr>
          <p:spPr bwMode="auto">
            <a:xfrm>
              <a:off x="1706033" y="2895601"/>
              <a:ext cx="1079500" cy="4233"/>
            </a:xfrm>
            <a:prstGeom prst="line">
              <a:avLst/>
            </a:prstGeom>
            <a:noFill/>
            <a:ln w="76200" cmpd="sng">
              <a:solidFill>
                <a:srgbClr val="446DCB"/>
              </a:solidFill>
              <a:round/>
              <a:headEnd/>
              <a:tailEnd/>
            </a:ln>
            <a:effectLst/>
          </p:spPr>
          <p:txBody>
            <a:bodyPr/>
            <a:lstStyle/>
            <a:p>
              <a:pPr algn="ctr">
                <a:defRPr/>
              </a:pPr>
              <a:endParaRPr lang="en-US">
                <a:ln w="127000" cmpd="sng">
                  <a:solidFill>
                    <a:schemeClr val="tx1"/>
                  </a:solidFill>
                </a:ln>
                <a:latin typeface="Arial" pitchFamily="34" charset="0"/>
                <a:cs typeface="+mn-cs"/>
              </a:endParaRPr>
            </a:p>
          </p:txBody>
        </p:sp>
        <p:sp>
          <p:nvSpPr>
            <p:cNvPr id="96" name="Line 3"/>
            <p:cNvSpPr>
              <a:spLocks noChangeShapeType="1"/>
            </p:cNvSpPr>
            <p:nvPr/>
          </p:nvSpPr>
          <p:spPr bwMode="auto">
            <a:xfrm>
              <a:off x="1739901" y="2751668"/>
              <a:ext cx="1079500" cy="4233"/>
            </a:xfrm>
            <a:prstGeom prst="line">
              <a:avLst/>
            </a:prstGeom>
            <a:noFill/>
            <a:ln w="76200" cmpd="sng">
              <a:solidFill>
                <a:srgbClr val="446DCB"/>
              </a:solidFill>
              <a:round/>
              <a:headEnd/>
              <a:tailEnd/>
            </a:ln>
            <a:effectLst/>
          </p:spPr>
          <p:txBody>
            <a:bodyPr/>
            <a:lstStyle/>
            <a:p>
              <a:pPr algn="ctr">
                <a:defRPr/>
              </a:pPr>
              <a:endParaRPr lang="en-US">
                <a:ln w="127000" cmpd="sng">
                  <a:solidFill>
                    <a:schemeClr val="tx1"/>
                  </a:solidFill>
                </a:ln>
                <a:latin typeface="Arial" pitchFamily="34" charset="0"/>
                <a:cs typeface="+mn-cs"/>
              </a:endParaRPr>
            </a:p>
          </p:txBody>
        </p:sp>
        <p:sp>
          <p:nvSpPr>
            <p:cNvPr id="97" name="Line 3"/>
            <p:cNvSpPr>
              <a:spLocks noChangeShapeType="1"/>
            </p:cNvSpPr>
            <p:nvPr/>
          </p:nvSpPr>
          <p:spPr bwMode="auto">
            <a:xfrm>
              <a:off x="1722967" y="2599268"/>
              <a:ext cx="1079500" cy="4233"/>
            </a:xfrm>
            <a:prstGeom prst="line">
              <a:avLst/>
            </a:prstGeom>
            <a:noFill/>
            <a:ln w="76200" cmpd="sng">
              <a:solidFill>
                <a:srgbClr val="446DCB"/>
              </a:solidFill>
              <a:round/>
              <a:headEnd/>
              <a:tailEnd/>
            </a:ln>
            <a:effectLst/>
          </p:spPr>
          <p:txBody>
            <a:bodyPr/>
            <a:lstStyle/>
            <a:p>
              <a:pPr algn="ctr">
                <a:defRPr/>
              </a:pPr>
              <a:endParaRPr lang="en-US">
                <a:ln w="127000" cmpd="sng">
                  <a:solidFill>
                    <a:schemeClr val="tx1"/>
                  </a:solidFill>
                </a:ln>
                <a:latin typeface="Arial" pitchFamily="34" charset="0"/>
                <a:cs typeface="+mn-cs"/>
              </a:endParaRPr>
            </a:p>
          </p:txBody>
        </p:sp>
        <p:sp>
          <p:nvSpPr>
            <p:cNvPr id="104" name="Line 3"/>
            <p:cNvSpPr>
              <a:spLocks noChangeShapeType="1"/>
            </p:cNvSpPr>
            <p:nvPr/>
          </p:nvSpPr>
          <p:spPr bwMode="auto">
            <a:xfrm>
              <a:off x="6100233" y="2921001"/>
              <a:ext cx="1079500" cy="4233"/>
            </a:xfrm>
            <a:prstGeom prst="line">
              <a:avLst/>
            </a:prstGeom>
            <a:noFill/>
            <a:ln w="76200" cmpd="sng">
              <a:solidFill>
                <a:srgbClr val="446DCB"/>
              </a:solidFill>
              <a:round/>
              <a:headEnd/>
              <a:tailEnd/>
            </a:ln>
            <a:effectLst/>
          </p:spPr>
          <p:txBody>
            <a:bodyPr/>
            <a:lstStyle/>
            <a:p>
              <a:pPr algn="ctr">
                <a:defRPr/>
              </a:pPr>
              <a:endParaRPr lang="en-US">
                <a:ln w="127000" cmpd="sng">
                  <a:solidFill>
                    <a:schemeClr val="tx1"/>
                  </a:solidFill>
                </a:ln>
                <a:latin typeface="Arial" pitchFamily="34" charset="0"/>
                <a:cs typeface="+mn-cs"/>
              </a:endParaRPr>
            </a:p>
          </p:txBody>
        </p:sp>
        <p:sp>
          <p:nvSpPr>
            <p:cNvPr id="105" name="Line 3"/>
            <p:cNvSpPr>
              <a:spLocks noChangeShapeType="1"/>
            </p:cNvSpPr>
            <p:nvPr/>
          </p:nvSpPr>
          <p:spPr bwMode="auto">
            <a:xfrm>
              <a:off x="6134101" y="2777068"/>
              <a:ext cx="1079500" cy="4233"/>
            </a:xfrm>
            <a:prstGeom prst="line">
              <a:avLst/>
            </a:prstGeom>
            <a:noFill/>
            <a:ln w="76200" cmpd="sng">
              <a:solidFill>
                <a:srgbClr val="446DCB"/>
              </a:solidFill>
              <a:round/>
              <a:headEnd/>
              <a:tailEnd/>
            </a:ln>
            <a:effectLst/>
          </p:spPr>
          <p:txBody>
            <a:bodyPr/>
            <a:lstStyle/>
            <a:p>
              <a:pPr algn="ctr">
                <a:defRPr/>
              </a:pPr>
              <a:endParaRPr lang="en-US">
                <a:ln w="127000" cmpd="sng">
                  <a:solidFill>
                    <a:schemeClr val="tx1"/>
                  </a:solidFill>
                </a:ln>
                <a:latin typeface="Arial" pitchFamily="34" charset="0"/>
                <a:cs typeface="+mn-cs"/>
              </a:endParaRPr>
            </a:p>
          </p:txBody>
        </p:sp>
        <p:sp>
          <p:nvSpPr>
            <p:cNvPr id="106" name="Line 3"/>
            <p:cNvSpPr>
              <a:spLocks noChangeShapeType="1"/>
            </p:cNvSpPr>
            <p:nvPr/>
          </p:nvSpPr>
          <p:spPr bwMode="auto">
            <a:xfrm>
              <a:off x="6117167" y="2624668"/>
              <a:ext cx="1079500" cy="4233"/>
            </a:xfrm>
            <a:prstGeom prst="line">
              <a:avLst/>
            </a:prstGeom>
            <a:noFill/>
            <a:ln w="76200" cmpd="sng">
              <a:solidFill>
                <a:srgbClr val="446DCB"/>
              </a:solidFill>
              <a:round/>
              <a:headEnd/>
              <a:tailEnd/>
            </a:ln>
            <a:effectLst/>
          </p:spPr>
          <p:txBody>
            <a:bodyPr/>
            <a:lstStyle/>
            <a:p>
              <a:pPr algn="ctr">
                <a:defRPr/>
              </a:pPr>
              <a:endParaRPr lang="en-US">
                <a:ln w="127000" cmpd="sng">
                  <a:solidFill>
                    <a:schemeClr val="tx1"/>
                  </a:solidFill>
                </a:ln>
                <a:latin typeface="Arial" pitchFamily="34" charset="0"/>
                <a:cs typeface="+mn-cs"/>
              </a:endParaRPr>
            </a:p>
          </p:txBody>
        </p:sp>
        <p:sp>
          <p:nvSpPr>
            <p:cNvPr id="92" name="Rectangle 91"/>
            <p:cNvSpPr/>
            <p:nvPr/>
          </p:nvSpPr>
          <p:spPr>
            <a:xfrm>
              <a:off x="2217558" y="2575051"/>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94" name="Rectangle 93"/>
            <p:cNvSpPr/>
            <p:nvPr/>
          </p:nvSpPr>
          <p:spPr>
            <a:xfrm>
              <a:off x="2650204" y="2857837"/>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20" name="Rectangle 119"/>
            <p:cNvSpPr/>
            <p:nvPr/>
          </p:nvSpPr>
          <p:spPr>
            <a:xfrm>
              <a:off x="6942804" y="2874771"/>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21" name="Rectangle 120"/>
            <p:cNvSpPr/>
            <p:nvPr/>
          </p:nvSpPr>
          <p:spPr>
            <a:xfrm>
              <a:off x="6595671" y="2722371"/>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grpSp>
        <p:nvGrpSpPr>
          <p:cNvPr id="126" name="Group 125"/>
          <p:cNvGrpSpPr/>
          <p:nvPr/>
        </p:nvGrpSpPr>
        <p:grpSpPr>
          <a:xfrm>
            <a:off x="2239432" y="4098204"/>
            <a:ext cx="5507568" cy="408031"/>
            <a:chOff x="2239433" y="3298104"/>
            <a:chExt cx="5507568" cy="408031"/>
          </a:xfrm>
        </p:grpSpPr>
        <p:sp>
          <p:nvSpPr>
            <p:cNvPr id="101" name="Line 3"/>
            <p:cNvSpPr>
              <a:spLocks noChangeShapeType="1"/>
            </p:cNvSpPr>
            <p:nvPr/>
          </p:nvSpPr>
          <p:spPr bwMode="auto">
            <a:xfrm>
              <a:off x="2239433" y="3632201"/>
              <a:ext cx="1079500" cy="4233"/>
            </a:xfrm>
            <a:prstGeom prst="line">
              <a:avLst/>
            </a:prstGeom>
            <a:noFill/>
            <a:ln w="76200" cmpd="sng">
              <a:solidFill>
                <a:srgbClr val="446DCB"/>
              </a:solidFill>
              <a:round/>
              <a:headEnd/>
              <a:tailEnd/>
            </a:ln>
            <a:effectLst/>
          </p:spPr>
          <p:txBody>
            <a:bodyPr/>
            <a:lstStyle/>
            <a:p>
              <a:pPr algn="ctr">
                <a:defRPr/>
              </a:pPr>
              <a:endParaRPr lang="en-US">
                <a:ln w="127000" cmpd="sng">
                  <a:solidFill>
                    <a:schemeClr val="tx1"/>
                  </a:solidFill>
                </a:ln>
                <a:latin typeface="Arial" pitchFamily="34" charset="0"/>
                <a:cs typeface="+mn-cs"/>
              </a:endParaRPr>
            </a:p>
          </p:txBody>
        </p:sp>
        <p:sp>
          <p:nvSpPr>
            <p:cNvPr id="102" name="Line 3"/>
            <p:cNvSpPr>
              <a:spLocks noChangeShapeType="1"/>
            </p:cNvSpPr>
            <p:nvPr/>
          </p:nvSpPr>
          <p:spPr bwMode="auto">
            <a:xfrm>
              <a:off x="2273301" y="3488268"/>
              <a:ext cx="1079500" cy="4233"/>
            </a:xfrm>
            <a:prstGeom prst="line">
              <a:avLst/>
            </a:prstGeom>
            <a:noFill/>
            <a:ln w="76200" cmpd="sng">
              <a:solidFill>
                <a:srgbClr val="446DCB"/>
              </a:solidFill>
              <a:round/>
              <a:headEnd/>
              <a:tailEnd/>
            </a:ln>
            <a:effectLst/>
          </p:spPr>
          <p:txBody>
            <a:bodyPr/>
            <a:lstStyle/>
            <a:p>
              <a:pPr algn="ctr">
                <a:defRPr/>
              </a:pPr>
              <a:endParaRPr lang="en-US">
                <a:ln w="127000" cmpd="sng">
                  <a:solidFill>
                    <a:schemeClr val="tx1"/>
                  </a:solidFill>
                </a:ln>
                <a:latin typeface="Arial" pitchFamily="34" charset="0"/>
                <a:cs typeface="+mn-cs"/>
              </a:endParaRPr>
            </a:p>
          </p:txBody>
        </p:sp>
        <p:sp>
          <p:nvSpPr>
            <p:cNvPr id="103" name="Line 3"/>
            <p:cNvSpPr>
              <a:spLocks noChangeShapeType="1"/>
            </p:cNvSpPr>
            <p:nvPr/>
          </p:nvSpPr>
          <p:spPr bwMode="auto">
            <a:xfrm>
              <a:off x="2256367" y="3335868"/>
              <a:ext cx="1079500" cy="4233"/>
            </a:xfrm>
            <a:prstGeom prst="line">
              <a:avLst/>
            </a:prstGeom>
            <a:noFill/>
            <a:ln w="76200" cmpd="sng">
              <a:solidFill>
                <a:srgbClr val="446DCB"/>
              </a:solidFill>
              <a:round/>
              <a:headEnd/>
              <a:tailEnd/>
            </a:ln>
            <a:effectLst/>
          </p:spPr>
          <p:txBody>
            <a:bodyPr/>
            <a:lstStyle/>
            <a:p>
              <a:pPr algn="ctr">
                <a:defRPr/>
              </a:pPr>
              <a:endParaRPr lang="en-US">
                <a:ln w="127000" cmpd="sng">
                  <a:solidFill>
                    <a:schemeClr val="tx1"/>
                  </a:solidFill>
                </a:ln>
                <a:latin typeface="Arial" pitchFamily="34" charset="0"/>
                <a:cs typeface="+mn-cs"/>
              </a:endParaRPr>
            </a:p>
          </p:txBody>
        </p:sp>
        <p:sp>
          <p:nvSpPr>
            <p:cNvPr id="110" name="Line 3"/>
            <p:cNvSpPr>
              <a:spLocks noChangeShapeType="1"/>
            </p:cNvSpPr>
            <p:nvPr/>
          </p:nvSpPr>
          <p:spPr bwMode="auto">
            <a:xfrm>
              <a:off x="6633633" y="3657601"/>
              <a:ext cx="1079500" cy="4233"/>
            </a:xfrm>
            <a:prstGeom prst="line">
              <a:avLst/>
            </a:prstGeom>
            <a:noFill/>
            <a:ln w="76200" cmpd="sng">
              <a:solidFill>
                <a:srgbClr val="446DCB"/>
              </a:solidFill>
              <a:round/>
              <a:headEnd/>
              <a:tailEnd/>
            </a:ln>
            <a:effectLst/>
          </p:spPr>
          <p:txBody>
            <a:bodyPr/>
            <a:lstStyle/>
            <a:p>
              <a:pPr algn="ctr">
                <a:defRPr/>
              </a:pPr>
              <a:endParaRPr lang="en-US">
                <a:ln w="127000" cmpd="sng">
                  <a:solidFill>
                    <a:schemeClr val="tx1"/>
                  </a:solidFill>
                </a:ln>
                <a:latin typeface="Arial" pitchFamily="34" charset="0"/>
                <a:cs typeface="+mn-cs"/>
              </a:endParaRPr>
            </a:p>
          </p:txBody>
        </p:sp>
        <p:sp>
          <p:nvSpPr>
            <p:cNvPr id="111" name="Line 3"/>
            <p:cNvSpPr>
              <a:spLocks noChangeShapeType="1"/>
            </p:cNvSpPr>
            <p:nvPr/>
          </p:nvSpPr>
          <p:spPr bwMode="auto">
            <a:xfrm>
              <a:off x="6667501" y="3513668"/>
              <a:ext cx="1079500" cy="4233"/>
            </a:xfrm>
            <a:prstGeom prst="line">
              <a:avLst/>
            </a:prstGeom>
            <a:noFill/>
            <a:ln w="76200" cmpd="sng">
              <a:solidFill>
                <a:srgbClr val="446DCB"/>
              </a:solidFill>
              <a:round/>
              <a:headEnd/>
              <a:tailEnd/>
            </a:ln>
            <a:effectLst/>
          </p:spPr>
          <p:txBody>
            <a:bodyPr/>
            <a:lstStyle/>
            <a:p>
              <a:pPr algn="ctr">
                <a:defRPr/>
              </a:pPr>
              <a:endParaRPr lang="en-US">
                <a:ln w="127000" cmpd="sng">
                  <a:solidFill>
                    <a:schemeClr val="tx1"/>
                  </a:solidFill>
                </a:ln>
                <a:latin typeface="Arial" pitchFamily="34" charset="0"/>
                <a:cs typeface="+mn-cs"/>
              </a:endParaRPr>
            </a:p>
          </p:txBody>
        </p:sp>
        <p:sp>
          <p:nvSpPr>
            <p:cNvPr id="112" name="Line 3"/>
            <p:cNvSpPr>
              <a:spLocks noChangeShapeType="1"/>
            </p:cNvSpPr>
            <p:nvPr/>
          </p:nvSpPr>
          <p:spPr bwMode="auto">
            <a:xfrm>
              <a:off x="6650567" y="3361268"/>
              <a:ext cx="1079500" cy="4233"/>
            </a:xfrm>
            <a:prstGeom prst="line">
              <a:avLst/>
            </a:prstGeom>
            <a:noFill/>
            <a:ln w="76200" cmpd="sng">
              <a:solidFill>
                <a:srgbClr val="446DCB"/>
              </a:solidFill>
              <a:round/>
              <a:headEnd/>
              <a:tailEnd/>
            </a:ln>
            <a:effectLst/>
          </p:spPr>
          <p:txBody>
            <a:bodyPr/>
            <a:lstStyle/>
            <a:p>
              <a:pPr algn="ctr">
                <a:defRPr/>
              </a:pPr>
              <a:endParaRPr lang="en-US">
                <a:ln w="127000" cmpd="sng">
                  <a:solidFill>
                    <a:schemeClr val="tx1"/>
                  </a:solidFill>
                </a:ln>
                <a:latin typeface="Arial" pitchFamily="34" charset="0"/>
                <a:cs typeface="+mn-cs"/>
              </a:endParaRPr>
            </a:p>
          </p:txBody>
        </p:sp>
        <p:sp>
          <p:nvSpPr>
            <p:cNvPr id="113" name="Rectangle 112"/>
            <p:cNvSpPr/>
            <p:nvPr/>
          </p:nvSpPr>
          <p:spPr>
            <a:xfrm>
              <a:off x="2946537" y="3298104"/>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14" name="Rectangle 113"/>
            <p:cNvSpPr/>
            <p:nvPr/>
          </p:nvSpPr>
          <p:spPr>
            <a:xfrm>
              <a:off x="2336938" y="3442038"/>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15" name="Rectangle 114"/>
            <p:cNvSpPr/>
            <p:nvPr/>
          </p:nvSpPr>
          <p:spPr>
            <a:xfrm>
              <a:off x="3132804" y="3585970"/>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19" name="Rectangle 118"/>
            <p:cNvSpPr/>
            <p:nvPr/>
          </p:nvSpPr>
          <p:spPr>
            <a:xfrm>
              <a:off x="7061338" y="3323504"/>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22" name="Rectangle 121"/>
            <p:cNvSpPr/>
            <p:nvPr/>
          </p:nvSpPr>
          <p:spPr>
            <a:xfrm>
              <a:off x="7586271" y="3484371"/>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23" name="Rectangle 122"/>
            <p:cNvSpPr/>
            <p:nvPr/>
          </p:nvSpPr>
          <p:spPr>
            <a:xfrm>
              <a:off x="6841205" y="3619837"/>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sp>
        <p:nvSpPr>
          <p:cNvPr id="131" name="Line 3"/>
          <p:cNvSpPr>
            <a:spLocks noChangeShapeType="1"/>
          </p:cNvSpPr>
          <p:nvPr/>
        </p:nvSpPr>
        <p:spPr bwMode="auto">
          <a:xfrm flipV="1">
            <a:off x="1168400" y="5209116"/>
            <a:ext cx="2032000" cy="6350"/>
          </a:xfrm>
          <a:prstGeom prst="line">
            <a:avLst/>
          </a:prstGeom>
          <a:noFill/>
          <a:ln w="76200" cmpd="sng">
            <a:solidFill>
              <a:srgbClr val="446DCB"/>
            </a:solidFill>
            <a:round/>
            <a:headEnd/>
            <a:tailEnd/>
          </a:ln>
          <a:effectLst/>
        </p:spPr>
        <p:txBody>
          <a:bodyPr/>
          <a:lstStyle/>
          <a:p>
            <a:pPr algn="ctr">
              <a:defRPr/>
            </a:pPr>
            <a:endParaRPr lang="en-US">
              <a:ln w="127000" cmpd="sng">
                <a:solidFill>
                  <a:schemeClr val="tx1"/>
                </a:solidFill>
              </a:ln>
              <a:latin typeface="Arial" pitchFamily="34" charset="0"/>
              <a:cs typeface="+mn-cs"/>
            </a:endParaRPr>
          </a:p>
        </p:txBody>
      </p:sp>
      <p:sp>
        <p:nvSpPr>
          <p:cNvPr id="135" name="Rectangle 134"/>
          <p:cNvSpPr/>
          <p:nvPr/>
        </p:nvSpPr>
        <p:spPr>
          <a:xfrm>
            <a:off x="2065157" y="5174318"/>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39" name="Rectangle 138"/>
          <p:cNvSpPr/>
          <p:nvPr/>
        </p:nvSpPr>
        <p:spPr>
          <a:xfrm>
            <a:off x="2662057" y="5174318"/>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40" name="Rectangle 139"/>
          <p:cNvSpPr/>
          <p:nvPr/>
        </p:nvSpPr>
        <p:spPr>
          <a:xfrm>
            <a:off x="1226957" y="5174318"/>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42" name="Line 3"/>
          <p:cNvSpPr>
            <a:spLocks noChangeShapeType="1"/>
          </p:cNvSpPr>
          <p:nvPr/>
        </p:nvSpPr>
        <p:spPr bwMode="auto">
          <a:xfrm flipV="1">
            <a:off x="5695950" y="5234516"/>
            <a:ext cx="2032000" cy="6350"/>
          </a:xfrm>
          <a:prstGeom prst="line">
            <a:avLst/>
          </a:prstGeom>
          <a:noFill/>
          <a:ln w="76200" cmpd="sng">
            <a:solidFill>
              <a:srgbClr val="446DCB"/>
            </a:solidFill>
            <a:round/>
            <a:headEnd/>
            <a:tailEnd/>
          </a:ln>
          <a:effectLst/>
        </p:spPr>
        <p:txBody>
          <a:bodyPr/>
          <a:lstStyle/>
          <a:p>
            <a:pPr algn="ctr">
              <a:defRPr/>
            </a:pPr>
            <a:endParaRPr lang="en-US">
              <a:ln w="127000" cmpd="sng">
                <a:solidFill>
                  <a:schemeClr val="tx1"/>
                </a:solidFill>
              </a:ln>
              <a:latin typeface="Arial" pitchFamily="34" charset="0"/>
              <a:cs typeface="+mn-cs"/>
            </a:endParaRPr>
          </a:p>
        </p:txBody>
      </p:sp>
      <p:sp>
        <p:nvSpPr>
          <p:cNvPr id="143" name="Rectangle 142"/>
          <p:cNvSpPr/>
          <p:nvPr/>
        </p:nvSpPr>
        <p:spPr>
          <a:xfrm>
            <a:off x="7109174" y="5191251"/>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44" name="Rectangle 143"/>
          <p:cNvSpPr/>
          <p:nvPr/>
        </p:nvSpPr>
        <p:spPr>
          <a:xfrm>
            <a:off x="7562140" y="5191252"/>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45" name="Rectangle 144"/>
          <p:cNvSpPr/>
          <p:nvPr/>
        </p:nvSpPr>
        <p:spPr>
          <a:xfrm>
            <a:off x="5974640" y="5191251"/>
            <a:ext cx="152400" cy="862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 name="Down Arrow 4"/>
          <p:cNvSpPr/>
          <p:nvPr/>
        </p:nvSpPr>
        <p:spPr bwMode="auto">
          <a:xfrm>
            <a:off x="1820333" y="4614333"/>
            <a:ext cx="484632" cy="423334"/>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
        <p:nvSpPr>
          <p:cNvPr id="56" name="Down Arrow 55"/>
          <p:cNvSpPr/>
          <p:nvPr/>
        </p:nvSpPr>
        <p:spPr bwMode="auto">
          <a:xfrm>
            <a:off x="6426200" y="4656666"/>
            <a:ext cx="484632" cy="423334"/>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
        <p:nvSpPr>
          <p:cNvPr id="3" name="TextBox 2"/>
          <p:cNvSpPr txBox="1"/>
          <p:nvPr/>
        </p:nvSpPr>
        <p:spPr>
          <a:xfrm>
            <a:off x="495300" y="1054100"/>
            <a:ext cx="7661072" cy="1569660"/>
          </a:xfrm>
          <a:prstGeom prst="rect">
            <a:avLst/>
          </a:prstGeom>
          <a:noFill/>
        </p:spPr>
        <p:txBody>
          <a:bodyPr wrap="none" rtlCol="0">
            <a:spAutoFit/>
          </a:bodyPr>
          <a:lstStyle/>
          <a:p>
            <a:pPr marL="342900" indent="-342900">
              <a:buFont typeface="Arial"/>
              <a:buChar char="•"/>
            </a:pPr>
            <a:r>
              <a:rPr lang="en-US" dirty="0" smtClean="0"/>
              <a:t>Use flanking region as anchor to align reads close to </a:t>
            </a:r>
          </a:p>
          <a:p>
            <a:r>
              <a:rPr lang="en-US" dirty="0" smtClean="0"/>
              <a:t>boundary of approximate repeats</a:t>
            </a:r>
          </a:p>
          <a:p>
            <a:pPr marL="342900" indent="-342900">
              <a:buFont typeface="Arial"/>
              <a:buChar char="•"/>
            </a:pPr>
            <a:r>
              <a:rPr lang="en-US" dirty="0" smtClean="0"/>
              <a:t>Average across reads to correct errors</a:t>
            </a:r>
          </a:p>
          <a:p>
            <a:pPr marL="342900" indent="-342900">
              <a:buFont typeface="Arial"/>
              <a:buChar char="•"/>
            </a:pPr>
            <a:r>
              <a:rPr lang="en-US" dirty="0" smtClean="0"/>
              <a:t>Bootstrap to extend further into the interior of repeat.</a:t>
            </a:r>
            <a:endParaRPr lang="en-US" dirty="0"/>
          </a:p>
        </p:txBody>
      </p:sp>
    </p:spTree>
    <p:extLst>
      <p:ext uri="{BB962C8B-B14F-4D97-AF65-F5344CB8AC3E}">
        <p14:creationId xmlns:p14="http://schemas.microsoft.com/office/powerpoint/2010/main" val="3973142023"/>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xit" presetSubtype="1" fill="hold" nodeType="clickEffect">
                                  <p:stCondLst>
                                    <p:cond delay="0"/>
                                  </p:stCondLst>
                                  <p:childTnLst>
                                    <p:animEffect transition="out" filter="wipe(up)">
                                      <p:cBhvr>
                                        <p:cTn id="28" dur="500"/>
                                        <p:tgtEl>
                                          <p:spTgt spid="125"/>
                                        </p:tgtEl>
                                      </p:cBhvr>
                                    </p:animEffect>
                                    <p:set>
                                      <p:cBhvr>
                                        <p:cTn id="29" dur="1" fill="hold">
                                          <p:stCondLst>
                                            <p:cond delay="499"/>
                                          </p:stCondLst>
                                        </p:cTn>
                                        <p:tgtEl>
                                          <p:spTgt spid="125"/>
                                        </p:tgtEl>
                                        <p:attrNameLst>
                                          <p:attrName>style.visibility</p:attrName>
                                        </p:attrNameLst>
                                      </p:cBhvr>
                                      <p:to>
                                        <p:strVal val="hidden"/>
                                      </p:to>
                                    </p:set>
                                  </p:childTnLst>
                                </p:cTn>
                              </p:par>
                            </p:childTnLst>
                          </p:cTn>
                        </p:par>
                        <p:par>
                          <p:cTn id="30" fill="hold">
                            <p:stCondLst>
                              <p:cond delay="500"/>
                            </p:stCondLst>
                            <p:childTnLst>
                              <p:par>
                                <p:cTn id="31" presetID="22" presetClass="exit" presetSubtype="1" fill="hold" nodeType="afterEffect">
                                  <p:stCondLst>
                                    <p:cond delay="0"/>
                                  </p:stCondLst>
                                  <p:childTnLst>
                                    <p:animEffect transition="out" filter="wipe(up)">
                                      <p:cBhvr>
                                        <p:cTn id="32" dur="500"/>
                                        <p:tgtEl>
                                          <p:spTgt spid="127"/>
                                        </p:tgtEl>
                                      </p:cBhvr>
                                    </p:animEffect>
                                    <p:set>
                                      <p:cBhvr>
                                        <p:cTn id="33" dur="1" fill="hold">
                                          <p:stCondLst>
                                            <p:cond delay="499"/>
                                          </p:stCondLst>
                                        </p:cTn>
                                        <p:tgtEl>
                                          <p:spTgt spid="127"/>
                                        </p:tgtEl>
                                        <p:attrNameLst>
                                          <p:attrName>style.visibility</p:attrName>
                                        </p:attrNameLst>
                                      </p:cBhvr>
                                      <p:to>
                                        <p:strVal val="hidden"/>
                                      </p:to>
                                    </p:set>
                                  </p:childTnLst>
                                </p:cTn>
                              </p:par>
                            </p:childTnLst>
                          </p:cTn>
                        </p:par>
                        <p:par>
                          <p:cTn id="34" fill="hold">
                            <p:stCondLst>
                              <p:cond delay="1000"/>
                            </p:stCondLst>
                            <p:childTnLst>
                              <p:par>
                                <p:cTn id="35" presetID="22" presetClass="exit" presetSubtype="1" fill="hold" nodeType="afterEffect">
                                  <p:stCondLst>
                                    <p:cond delay="0"/>
                                  </p:stCondLst>
                                  <p:childTnLst>
                                    <p:animEffect transition="out" filter="wipe(up)">
                                      <p:cBhvr>
                                        <p:cTn id="36" dur="500"/>
                                        <p:tgtEl>
                                          <p:spTgt spid="126"/>
                                        </p:tgtEl>
                                      </p:cBhvr>
                                    </p:animEffect>
                                    <p:set>
                                      <p:cBhvr>
                                        <p:cTn id="37" dur="1" fill="hold">
                                          <p:stCondLst>
                                            <p:cond delay="499"/>
                                          </p:stCondLst>
                                        </p:cTn>
                                        <p:tgtEl>
                                          <p:spTgt spid="126"/>
                                        </p:tgtEl>
                                        <p:attrNameLst>
                                          <p:attrName>style.visibility</p:attrName>
                                        </p:attrNameLst>
                                      </p:cBhvr>
                                      <p:to>
                                        <p:strVal val="hidden"/>
                                      </p:to>
                                    </p:set>
                                  </p:childTnLst>
                                </p:cTn>
                              </p:par>
                            </p:childTnLst>
                          </p:cTn>
                        </p:par>
                        <p:par>
                          <p:cTn id="38" fill="hold">
                            <p:stCondLst>
                              <p:cond delay="1500"/>
                            </p:stCondLst>
                            <p:childTnLst>
                              <p:par>
                                <p:cTn id="39" presetID="22" presetClass="entr" presetSubtype="1"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up)">
                                      <p:cBhvr>
                                        <p:cTn id="41" dur="500"/>
                                        <p:tgtEl>
                                          <p:spTgt spid="5"/>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wipe(up)">
                                      <p:cBhvr>
                                        <p:cTn id="44" dur="500"/>
                                        <p:tgtEl>
                                          <p:spTgt spid="56"/>
                                        </p:tgtEl>
                                      </p:cBhvr>
                                    </p:animEffect>
                                  </p:childTnLst>
                                </p:cTn>
                              </p:par>
                            </p:childTnLst>
                          </p:cTn>
                        </p:par>
                        <p:par>
                          <p:cTn id="45" fill="hold">
                            <p:stCondLst>
                              <p:cond delay="2000"/>
                            </p:stCondLst>
                            <p:childTnLst>
                              <p:par>
                                <p:cTn id="46" presetID="1" presetClass="entr" presetSubtype="0" fill="hold" grpId="0" nodeType="afterEffect">
                                  <p:stCondLst>
                                    <p:cond delay="0"/>
                                  </p:stCondLst>
                                  <p:childTnLst>
                                    <p:set>
                                      <p:cBhvr>
                                        <p:cTn id="47" dur="1" fill="hold">
                                          <p:stCondLst>
                                            <p:cond delay="0"/>
                                          </p:stCondLst>
                                        </p:cTn>
                                        <p:tgtEl>
                                          <p:spTgt spid="131"/>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42"/>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135"/>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139"/>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140"/>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143"/>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144"/>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145"/>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9" presetClass="exit" presetSubtype="0" fill="hold" grpId="1" nodeType="clickEffect">
                                  <p:stCondLst>
                                    <p:cond delay="0"/>
                                  </p:stCondLst>
                                  <p:childTnLst>
                                    <p:animEffect transition="out" filter="dissolve">
                                      <p:cBhvr>
                                        <p:cTn id="65" dur="500"/>
                                        <p:tgtEl>
                                          <p:spTgt spid="144"/>
                                        </p:tgtEl>
                                      </p:cBhvr>
                                    </p:animEffect>
                                    <p:set>
                                      <p:cBhvr>
                                        <p:cTn id="66" dur="1" fill="hold">
                                          <p:stCondLst>
                                            <p:cond delay="499"/>
                                          </p:stCondLst>
                                        </p:cTn>
                                        <p:tgtEl>
                                          <p:spTgt spid="144"/>
                                        </p:tgtEl>
                                        <p:attrNameLst>
                                          <p:attrName>style.visibility</p:attrName>
                                        </p:attrNameLst>
                                      </p:cBhvr>
                                      <p:to>
                                        <p:strVal val="hidden"/>
                                      </p:to>
                                    </p:set>
                                  </p:childTnLst>
                                </p:cTn>
                              </p:par>
                              <p:par>
                                <p:cTn id="67" presetID="9" presetClass="exit" presetSubtype="0" fill="hold" grpId="1" nodeType="withEffect">
                                  <p:stCondLst>
                                    <p:cond delay="0"/>
                                  </p:stCondLst>
                                  <p:childTnLst>
                                    <p:animEffect transition="out" filter="dissolve">
                                      <p:cBhvr>
                                        <p:cTn id="68" dur="500"/>
                                        <p:tgtEl>
                                          <p:spTgt spid="143"/>
                                        </p:tgtEl>
                                      </p:cBhvr>
                                    </p:animEffect>
                                    <p:set>
                                      <p:cBhvr>
                                        <p:cTn id="69" dur="1" fill="hold">
                                          <p:stCondLst>
                                            <p:cond delay="499"/>
                                          </p:stCondLst>
                                        </p:cTn>
                                        <p:tgtEl>
                                          <p:spTgt spid="143"/>
                                        </p:tgtEl>
                                        <p:attrNameLst>
                                          <p:attrName>style.visibility</p:attrName>
                                        </p:attrNameLst>
                                      </p:cBhvr>
                                      <p:to>
                                        <p:strVal val="hidden"/>
                                      </p:to>
                                    </p:set>
                                  </p:childTnLst>
                                </p:cTn>
                              </p:par>
                              <p:par>
                                <p:cTn id="70" presetID="9" presetClass="exit" presetSubtype="0" fill="hold" grpId="1" nodeType="withEffect">
                                  <p:stCondLst>
                                    <p:cond delay="0"/>
                                  </p:stCondLst>
                                  <p:childTnLst>
                                    <p:animEffect transition="out" filter="dissolve">
                                      <p:cBhvr>
                                        <p:cTn id="71" dur="500"/>
                                        <p:tgtEl>
                                          <p:spTgt spid="145"/>
                                        </p:tgtEl>
                                      </p:cBhvr>
                                    </p:animEffect>
                                    <p:set>
                                      <p:cBhvr>
                                        <p:cTn id="72" dur="1" fill="hold">
                                          <p:stCondLst>
                                            <p:cond delay="499"/>
                                          </p:stCondLst>
                                        </p:cTn>
                                        <p:tgtEl>
                                          <p:spTgt spid="145"/>
                                        </p:tgtEl>
                                        <p:attrNameLst>
                                          <p:attrName>style.visibility</p:attrName>
                                        </p:attrNameLst>
                                      </p:cBhvr>
                                      <p:to>
                                        <p:strVal val="hidden"/>
                                      </p:to>
                                    </p:set>
                                  </p:childTnLst>
                                </p:cTn>
                              </p:par>
                              <p:par>
                                <p:cTn id="73" presetID="9" presetClass="exit" presetSubtype="0" fill="hold" grpId="1" nodeType="withEffect">
                                  <p:stCondLst>
                                    <p:cond delay="0"/>
                                  </p:stCondLst>
                                  <p:childTnLst>
                                    <p:animEffect transition="out" filter="dissolve">
                                      <p:cBhvr>
                                        <p:cTn id="74" dur="500"/>
                                        <p:tgtEl>
                                          <p:spTgt spid="139"/>
                                        </p:tgtEl>
                                      </p:cBhvr>
                                    </p:animEffect>
                                    <p:set>
                                      <p:cBhvr>
                                        <p:cTn id="75" dur="1" fill="hold">
                                          <p:stCondLst>
                                            <p:cond delay="499"/>
                                          </p:stCondLst>
                                        </p:cTn>
                                        <p:tgtEl>
                                          <p:spTgt spid="139"/>
                                        </p:tgtEl>
                                        <p:attrNameLst>
                                          <p:attrName>style.visibility</p:attrName>
                                        </p:attrNameLst>
                                      </p:cBhvr>
                                      <p:to>
                                        <p:strVal val="hidden"/>
                                      </p:to>
                                    </p:set>
                                  </p:childTnLst>
                                </p:cTn>
                              </p:par>
                              <p:par>
                                <p:cTn id="76" presetID="9" presetClass="exit" presetSubtype="0" fill="hold" grpId="1" nodeType="withEffect">
                                  <p:stCondLst>
                                    <p:cond delay="0"/>
                                  </p:stCondLst>
                                  <p:childTnLst>
                                    <p:animEffect transition="out" filter="dissolve">
                                      <p:cBhvr>
                                        <p:cTn id="77" dur="500"/>
                                        <p:tgtEl>
                                          <p:spTgt spid="135"/>
                                        </p:tgtEl>
                                      </p:cBhvr>
                                    </p:animEffect>
                                    <p:set>
                                      <p:cBhvr>
                                        <p:cTn id="78" dur="1" fill="hold">
                                          <p:stCondLst>
                                            <p:cond delay="499"/>
                                          </p:stCondLst>
                                        </p:cTn>
                                        <p:tgtEl>
                                          <p:spTgt spid="135"/>
                                        </p:tgtEl>
                                        <p:attrNameLst>
                                          <p:attrName>style.visibility</p:attrName>
                                        </p:attrNameLst>
                                      </p:cBhvr>
                                      <p:to>
                                        <p:strVal val="hidden"/>
                                      </p:to>
                                    </p:set>
                                  </p:childTnLst>
                                </p:cTn>
                              </p:par>
                              <p:par>
                                <p:cTn id="79" presetID="9" presetClass="exit" presetSubtype="0" fill="hold" grpId="1" nodeType="withEffect">
                                  <p:stCondLst>
                                    <p:cond delay="0"/>
                                  </p:stCondLst>
                                  <p:childTnLst>
                                    <p:animEffect transition="out" filter="dissolve">
                                      <p:cBhvr>
                                        <p:cTn id="80" dur="500"/>
                                        <p:tgtEl>
                                          <p:spTgt spid="140"/>
                                        </p:tgtEl>
                                      </p:cBhvr>
                                    </p:animEffect>
                                    <p:set>
                                      <p:cBhvr>
                                        <p:cTn id="81" dur="1" fill="hold">
                                          <p:stCondLst>
                                            <p:cond delay="499"/>
                                          </p:stCondLst>
                                        </p:cTn>
                                        <p:tgtEl>
                                          <p:spTgt spid="14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animBg="1"/>
      <p:bldP spid="135" grpId="0" animBg="1"/>
      <p:bldP spid="135" grpId="1" animBg="1"/>
      <p:bldP spid="139" grpId="0" animBg="1"/>
      <p:bldP spid="139" grpId="1" animBg="1"/>
      <p:bldP spid="140" grpId="0" animBg="1"/>
      <p:bldP spid="140" grpId="1" animBg="1"/>
      <p:bldP spid="142" grpId="0" animBg="1"/>
      <p:bldP spid="143" grpId="0" animBg="1"/>
      <p:bldP spid="143" grpId="1" animBg="1"/>
      <p:bldP spid="144" grpId="0" animBg="1"/>
      <p:bldP spid="144" grpId="1" animBg="1"/>
      <p:bldP spid="145" grpId="0" animBg="1"/>
      <p:bldP spid="145" grpId="1" animBg="1"/>
      <p:bldP spid="5" grpId="0" animBg="1"/>
      <p:bldP spid="5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19_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1884" y="1151805"/>
            <a:ext cx="5879592" cy="5158510"/>
          </a:xfrm>
          <a:prstGeom prst="rect">
            <a:avLst/>
          </a:prstGeom>
        </p:spPr>
      </p:pic>
      <p:pic>
        <p:nvPicPr>
          <p:cNvPr id="13" name="Picture 12" descr="latex-image-1.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7984" y="1051574"/>
            <a:ext cx="543168" cy="666615"/>
          </a:xfrm>
          <a:prstGeom prst="rect">
            <a:avLst/>
          </a:prstGeom>
        </p:spPr>
      </p:pic>
      <p:grpSp>
        <p:nvGrpSpPr>
          <p:cNvPr id="17" name="Group 16"/>
          <p:cNvGrpSpPr/>
          <p:nvPr/>
        </p:nvGrpSpPr>
        <p:grpSpPr>
          <a:xfrm>
            <a:off x="1842832" y="5700368"/>
            <a:ext cx="1539023" cy="1214076"/>
            <a:chOff x="5257666" y="5701862"/>
            <a:chExt cx="1539023" cy="1214076"/>
          </a:xfrm>
        </p:grpSpPr>
        <p:sp>
          <p:nvSpPr>
            <p:cNvPr id="18" name="TextBox 17"/>
            <p:cNvSpPr txBox="1"/>
            <p:nvPr/>
          </p:nvSpPr>
          <p:spPr>
            <a:xfrm>
              <a:off x="5257666" y="6269607"/>
              <a:ext cx="1476702" cy="646331"/>
            </a:xfrm>
            <a:prstGeom prst="rect">
              <a:avLst/>
            </a:prstGeom>
            <a:noFill/>
          </p:spPr>
          <p:txBody>
            <a:bodyPr wrap="square" rtlCol="0">
              <a:spAutoFit/>
            </a:bodyPr>
            <a:lstStyle/>
            <a:p>
              <a:r>
                <a:rPr lang="en-US" sz="1800" dirty="0" smtClean="0">
                  <a:solidFill>
                    <a:srgbClr val="0000FF"/>
                  </a:solidFill>
                </a:rPr>
                <a:t>L-W coverage</a:t>
              </a:r>
              <a:endParaRPr lang="en-US" sz="1800" dirty="0">
                <a:solidFill>
                  <a:srgbClr val="0000FF"/>
                </a:solidFill>
              </a:endParaRPr>
            </a:p>
          </p:txBody>
        </p:sp>
        <p:cxnSp>
          <p:nvCxnSpPr>
            <p:cNvPr id="19" name="Straight Arrow Connector 18"/>
            <p:cNvCxnSpPr/>
            <p:nvPr/>
          </p:nvCxnSpPr>
          <p:spPr bwMode="auto">
            <a:xfrm flipV="1">
              <a:off x="6291386" y="5701862"/>
              <a:ext cx="505303" cy="784230"/>
            </a:xfrm>
            <a:prstGeom prst="straightConnector1">
              <a:avLst/>
            </a:prstGeom>
            <a:solidFill>
              <a:schemeClr val="accent1"/>
            </a:solidFill>
            <a:ln w="28575" cap="flat" cmpd="sng" algn="ctr">
              <a:solidFill>
                <a:srgbClr val="0000FF"/>
              </a:solidFill>
              <a:prstDash val="solid"/>
              <a:round/>
              <a:headEnd type="none" w="med" len="med"/>
              <a:tailEnd type="triangle"/>
            </a:ln>
            <a:effectLst/>
          </p:spPr>
        </p:cxnSp>
      </p:grpSp>
      <p:pic>
        <p:nvPicPr>
          <p:cNvPr id="23" name="Picture 22"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96599" y="6356949"/>
            <a:ext cx="1689100" cy="280048"/>
          </a:xfrm>
          <a:prstGeom prst="rect">
            <a:avLst/>
          </a:prstGeom>
        </p:spPr>
      </p:pic>
      <p:grpSp>
        <p:nvGrpSpPr>
          <p:cNvPr id="24" name="Group 23"/>
          <p:cNvGrpSpPr/>
          <p:nvPr/>
        </p:nvGrpSpPr>
        <p:grpSpPr>
          <a:xfrm>
            <a:off x="2988563" y="3095108"/>
            <a:ext cx="1300288" cy="646331"/>
            <a:chOff x="5191574" y="6119878"/>
            <a:chExt cx="989835" cy="646331"/>
          </a:xfrm>
        </p:grpSpPr>
        <p:sp>
          <p:nvSpPr>
            <p:cNvPr id="25" name="TextBox 24"/>
            <p:cNvSpPr txBox="1"/>
            <p:nvPr/>
          </p:nvSpPr>
          <p:spPr>
            <a:xfrm>
              <a:off x="5191574" y="6119878"/>
              <a:ext cx="943471" cy="646331"/>
            </a:xfrm>
            <a:prstGeom prst="rect">
              <a:avLst/>
            </a:prstGeom>
            <a:noFill/>
          </p:spPr>
          <p:txBody>
            <a:bodyPr wrap="square" rtlCol="0">
              <a:spAutoFit/>
            </a:bodyPr>
            <a:lstStyle/>
            <a:p>
              <a:r>
                <a:rPr lang="en-US" sz="1800" dirty="0" smtClean="0">
                  <a:latin typeface="CMU Bright Roman"/>
                  <a:cs typeface="CMU Bright Roman"/>
                </a:rPr>
                <a:t>lower bound</a:t>
              </a:r>
              <a:endParaRPr lang="en-US" sz="1800" dirty="0">
                <a:latin typeface="CMU Bright Roman"/>
                <a:cs typeface="CMU Bright Roman"/>
              </a:endParaRPr>
            </a:p>
          </p:txBody>
        </p:sp>
        <p:cxnSp>
          <p:nvCxnSpPr>
            <p:cNvPr id="26" name="Straight Arrow Connector 25"/>
            <p:cNvCxnSpPr/>
            <p:nvPr/>
          </p:nvCxnSpPr>
          <p:spPr>
            <a:xfrm flipV="1">
              <a:off x="5892342" y="6305061"/>
              <a:ext cx="289067" cy="15239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29" name="Group 28"/>
          <p:cNvGrpSpPr/>
          <p:nvPr/>
        </p:nvGrpSpPr>
        <p:grpSpPr>
          <a:xfrm>
            <a:off x="4350139" y="1169883"/>
            <a:ext cx="3158164" cy="4545133"/>
            <a:chOff x="4375539" y="1144483"/>
            <a:chExt cx="3158164" cy="4545133"/>
          </a:xfrm>
        </p:grpSpPr>
        <p:pic>
          <p:nvPicPr>
            <p:cNvPr id="30" name="Picture 29" descr="Ch19_6.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75539" y="1144483"/>
              <a:ext cx="3158164" cy="4545133"/>
            </a:xfrm>
            <a:prstGeom prst="rect">
              <a:avLst/>
            </a:prstGeom>
          </p:spPr>
        </p:pic>
        <p:grpSp>
          <p:nvGrpSpPr>
            <p:cNvPr id="31" name="Group 30"/>
            <p:cNvGrpSpPr/>
            <p:nvPr/>
          </p:nvGrpSpPr>
          <p:grpSpPr>
            <a:xfrm>
              <a:off x="4562277" y="5235216"/>
              <a:ext cx="2208926" cy="372591"/>
              <a:chOff x="6088361" y="5393695"/>
              <a:chExt cx="1681528" cy="372591"/>
            </a:xfrm>
          </p:grpSpPr>
          <p:sp>
            <p:nvSpPr>
              <p:cNvPr id="32" name="TextBox 31"/>
              <p:cNvSpPr txBox="1"/>
              <p:nvPr/>
            </p:nvSpPr>
            <p:spPr>
              <a:xfrm>
                <a:off x="6227018" y="5396954"/>
                <a:ext cx="1542871" cy="369332"/>
              </a:xfrm>
              <a:prstGeom prst="rect">
                <a:avLst/>
              </a:prstGeom>
              <a:noFill/>
            </p:spPr>
            <p:txBody>
              <a:bodyPr wrap="square" rtlCol="0">
                <a:spAutoFit/>
              </a:bodyPr>
              <a:lstStyle/>
              <a:p>
                <a:r>
                  <a:rPr lang="en-US" sz="1800" cap="small" dirty="0" err="1" smtClean="0">
                    <a:solidFill>
                      <a:srgbClr val="21E539"/>
                    </a:solidFill>
                  </a:rPr>
                  <a:t>multiBridging</a:t>
                </a:r>
                <a:endParaRPr lang="en-US" sz="1800" cap="small" dirty="0">
                  <a:solidFill>
                    <a:srgbClr val="21E539"/>
                  </a:solidFill>
                </a:endParaRPr>
              </a:p>
            </p:txBody>
          </p:sp>
          <p:cxnSp>
            <p:nvCxnSpPr>
              <p:cNvPr id="33" name="Straight Arrow Connector 32"/>
              <p:cNvCxnSpPr/>
              <p:nvPr/>
            </p:nvCxnSpPr>
            <p:spPr>
              <a:xfrm flipH="1" flipV="1">
                <a:off x="6088361" y="5393695"/>
                <a:ext cx="324553" cy="155222"/>
              </a:xfrm>
              <a:prstGeom prst="straightConnector1">
                <a:avLst/>
              </a:prstGeom>
              <a:ln>
                <a:solidFill>
                  <a:srgbClr val="21E539"/>
                </a:solidFill>
                <a:tailEnd type="arrow"/>
              </a:ln>
            </p:spPr>
            <p:style>
              <a:lnRef idx="2">
                <a:schemeClr val="accent1"/>
              </a:lnRef>
              <a:fillRef idx="0">
                <a:schemeClr val="accent1"/>
              </a:fillRef>
              <a:effectRef idx="1">
                <a:schemeClr val="accent1"/>
              </a:effectRef>
              <a:fontRef idx="minor">
                <a:schemeClr val="tx1"/>
              </a:fontRef>
            </p:style>
          </p:cxnSp>
        </p:grpSp>
      </p:grpSp>
      <p:grpSp>
        <p:nvGrpSpPr>
          <p:cNvPr id="9" name="Group 8"/>
          <p:cNvGrpSpPr/>
          <p:nvPr/>
        </p:nvGrpSpPr>
        <p:grpSpPr>
          <a:xfrm>
            <a:off x="4483100" y="1238250"/>
            <a:ext cx="3905250" cy="4387850"/>
            <a:chOff x="4483100" y="1238250"/>
            <a:chExt cx="3905250" cy="4387850"/>
          </a:xfrm>
        </p:grpSpPr>
        <p:sp>
          <p:nvSpPr>
            <p:cNvPr id="28" name="Freeform 27"/>
            <p:cNvSpPr/>
            <p:nvPr/>
          </p:nvSpPr>
          <p:spPr>
            <a:xfrm>
              <a:off x="4483100" y="1238250"/>
              <a:ext cx="3905250" cy="4387850"/>
            </a:xfrm>
            <a:custGeom>
              <a:avLst/>
              <a:gdLst>
                <a:gd name="connsiteX0" fmla="*/ 0 w 3905250"/>
                <a:gd name="connsiteY0" fmla="*/ 0 h 3611168"/>
                <a:gd name="connsiteX1" fmla="*/ 82550 w 3905250"/>
                <a:gd name="connsiteY1" fmla="*/ 1892300 h 3611168"/>
                <a:gd name="connsiteX2" fmla="*/ 304800 w 3905250"/>
                <a:gd name="connsiteY2" fmla="*/ 2946400 h 3611168"/>
                <a:gd name="connsiteX3" fmla="*/ 749300 w 3905250"/>
                <a:gd name="connsiteY3" fmla="*/ 3378200 h 3611168"/>
                <a:gd name="connsiteX4" fmla="*/ 1612900 w 3905250"/>
                <a:gd name="connsiteY4" fmla="*/ 3587750 h 3611168"/>
                <a:gd name="connsiteX5" fmla="*/ 2673350 w 3905250"/>
                <a:gd name="connsiteY5" fmla="*/ 3606800 h 3611168"/>
                <a:gd name="connsiteX6" fmla="*/ 3460750 w 3905250"/>
                <a:gd name="connsiteY6" fmla="*/ 3594100 h 3611168"/>
                <a:gd name="connsiteX7" fmla="*/ 3905250 w 3905250"/>
                <a:gd name="connsiteY7" fmla="*/ 3587750 h 3611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05250" h="3611168">
                  <a:moveTo>
                    <a:pt x="0" y="0"/>
                  </a:moveTo>
                  <a:cubicBezTo>
                    <a:pt x="15875" y="700616"/>
                    <a:pt x="31750" y="1401233"/>
                    <a:pt x="82550" y="1892300"/>
                  </a:cubicBezTo>
                  <a:cubicBezTo>
                    <a:pt x="133350" y="2383367"/>
                    <a:pt x="193675" y="2698750"/>
                    <a:pt x="304800" y="2946400"/>
                  </a:cubicBezTo>
                  <a:cubicBezTo>
                    <a:pt x="415925" y="3194050"/>
                    <a:pt x="531283" y="3271308"/>
                    <a:pt x="749300" y="3378200"/>
                  </a:cubicBezTo>
                  <a:cubicBezTo>
                    <a:pt x="967317" y="3485092"/>
                    <a:pt x="1292225" y="3549650"/>
                    <a:pt x="1612900" y="3587750"/>
                  </a:cubicBezTo>
                  <a:cubicBezTo>
                    <a:pt x="1933575" y="3625850"/>
                    <a:pt x="2365375" y="3605742"/>
                    <a:pt x="2673350" y="3606800"/>
                  </a:cubicBezTo>
                  <a:cubicBezTo>
                    <a:pt x="2981325" y="3607858"/>
                    <a:pt x="3460750" y="3594100"/>
                    <a:pt x="3460750" y="3594100"/>
                  </a:cubicBezTo>
                  <a:lnTo>
                    <a:pt x="3905250" y="3587750"/>
                  </a:lnTo>
                </a:path>
              </a:pathLst>
            </a:custGeom>
            <a:noFill/>
            <a:ln w="6350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p:nvPr/>
          </p:nvCxnSpPr>
          <p:spPr bwMode="auto">
            <a:xfrm flipH="1">
              <a:off x="4660900" y="3873500"/>
              <a:ext cx="203200" cy="266700"/>
            </a:xfrm>
            <a:prstGeom prst="straightConnector1">
              <a:avLst/>
            </a:prstGeom>
            <a:solidFill>
              <a:schemeClr val="accent1"/>
            </a:solidFill>
            <a:ln w="38100" cap="flat" cmpd="sng" algn="ctr">
              <a:solidFill>
                <a:schemeClr val="bg2">
                  <a:lumMod val="60000"/>
                  <a:lumOff val="40000"/>
                </a:schemeClr>
              </a:solidFill>
              <a:prstDash val="solid"/>
              <a:round/>
              <a:headEnd type="none" w="med" len="med"/>
              <a:tailEnd type="arrow"/>
            </a:ln>
            <a:effectLst/>
          </p:spPr>
        </p:cxnSp>
        <p:sp>
          <p:nvSpPr>
            <p:cNvPr id="41" name="TextBox 40"/>
            <p:cNvSpPr txBox="1"/>
            <p:nvPr/>
          </p:nvSpPr>
          <p:spPr>
            <a:xfrm>
              <a:off x="4673600" y="3187700"/>
              <a:ext cx="2078326" cy="646331"/>
            </a:xfrm>
            <a:prstGeom prst="rect">
              <a:avLst/>
            </a:prstGeom>
            <a:noFill/>
          </p:spPr>
          <p:txBody>
            <a:bodyPr wrap="none" rtlCol="0">
              <a:spAutoFit/>
            </a:bodyPr>
            <a:lstStyle/>
            <a:p>
              <a:r>
                <a:rPr lang="en-US" sz="1800" dirty="0" smtClean="0">
                  <a:solidFill>
                    <a:schemeClr val="bg2">
                      <a:lumMod val="60000"/>
                      <a:lumOff val="40000"/>
                    </a:schemeClr>
                  </a:solidFill>
                </a:rPr>
                <a:t>X-PHASED </a:t>
              </a:r>
            </a:p>
            <a:p>
              <a:r>
                <a:rPr lang="en-US" sz="1800" dirty="0" smtClean="0">
                  <a:solidFill>
                    <a:schemeClr val="bg2">
                      <a:lumMod val="60000"/>
                      <a:lumOff val="40000"/>
                    </a:schemeClr>
                  </a:solidFill>
                </a:rPr>
                <a:t>MULTI-BRIDGING</a:t>
              </a:r>
              <a:endParaRPr lang="en-US" sz="1800" dirty="0">
                <a:solidFill>
                  <a:schemeClr val="bg2">
                    <a:lumMod val="60000"/>
                    <a:lumOff val="40000"/>
                  </a:schemeClr>
                </a:solidFill>
              </a:endParaRPr>
            </a:p>
          </p:txBody>
        </p:sp>
      </p:grpSp>
      <p:sp>
        <p:nvSpPr>
          <p:cNvPr id="3" name="Title 2"/>
          <p:cNvSpPr>
            <a:spLocks noGrp="1"/>
          </p:cNvSpPr>
          <p:nvPr>
            <p:ph type="title"/>
          </p:nvPr>
        </p:nvSpPr>
        <p:spPr/>
        <p:txBody>
          <a:bodyPr/>
          <a:lstStyle/>
          <a:p>
            <a:r>
              <a:rPr lang="en-US" dirty="0" smtClean="0"/>
              <a:t>Impact on performance</a:t>
            </a:r>
            <a:endParaRPr lang="en-US" dirty="0"/>
          </a:p>
        </p:txBody>
      </p:sp>
      <p:sp>
        <p:nvSpPr>
          <p:cNvPr id="4" name="TextBox 3"/>
          <p:cNvSpPr txBox="1"/>
          <p:nvPr/>
        </p:nvSpPr>
        <p:spPr>
          <a:xfrm>
            <a:off x="6705600" y="3213100"/>
            <a:ext cx="1938451" cy="707886"/>
          </a:xfrm>
          <a:prstGeom prst="rect">
            <a:avLst/>
          </a:prstGeom>
          <a:noFill/>
        </p:spPr>
        <p:txBody>
          <a:bodyPr wrap="none" rtlCol="0">
            <a:spAutoFit/>
          </a:bodyPr>
          <a:lstStyle/>
          <a:p>
            <a:r>
              <a:rPr lang="en-US" sz="2000" dirty="0" smtClean="0">
                <a:solidFill>
                  <a:srgbClr val="FF0000"/>
                </a:solidFill>
              </a:rPr>
              <a:t>longest approx.</a:t>
            </a:r>
          </a:p>
          <a:p>
            <a:r>
              <a:rPr lang="en-US" sz="2000" dirty="0" smtClean="0">
                <a:solidFill>
                  <a:srgbClr val="FF0000"/>
                </a:solidFill>
              </a:rPr>
              <a:t>repeat length </a:t>
            </a:r>
            <a:endParaRPr lang="en-US" sz="2000" dirty="0">
              <a:solidFill>
                <a:srgbClr val="FF0000"/>
              </a:solidFill>
            </a:endParaRPr>
          </a:p>
        </p:txBody>
      </p:sp>
      <p:cxnSp>
        <p:nvCxnSpPr>
          <p:cNvPr id="6" name="Straight Arrow Connector 5"/>
          <p:cNvCxnSpPr/>
          <p:nvPr/>
        </p:nvCxnSpPr>
        <p:spPr bwMode="auto">
          <a:xfrm flipH="1">
            <a:off x="5715000" y="3987800"/>
            <a:ext cx="1765300" cy="2120900"/>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3975197246"/>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5E-6 -1.85185E-6 L 0.14132 -0.00139 " pathEditMode="relative" rAng="0" ptsTypes="AA">
                                      <p:cBhvr>
                                        <p:cTn id="6" dur="2000" fill="hold"/>
                                        <p:tgtEl>
                                          <p:spTgt spid="29"/>
                                        </p:tgtEl>
                                        <p:attrNameLst>
                                          <p:attrName>ppt_x</p:attrName>
                                          <p:attrName>ppt_y</p:attrName>
                                        </p:attrNameLst>
                                      </p:cBhvr>
                                      <p:rCtr x="7066" y="-69"/>
                                    </p:animMotion>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ShannonDNA</a:t>
            </a:r>
            <a:r>
              <a:rPr lang="en-US" dirty="0" smtClean="0"/>
              <a:t>: initial results</a:t>
            </a:r>
            <a:endParaRPr lang="en-US" dirty="0"/>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8991" t="4711" r="7515"/>
          <a:stretch/>
        </p:blipFill>
        <p:spPr bwMode="auto">
          <a:xfrm>
            <a:off x="152399" y="1348038"/>
            <a:ext cx="7772401" cy="5250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824130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ctrTitle"/>
          </p:nvPr>
        </p:nvSpPr>
        <p:spPr>
          <a:xfrm>
            <a:off x="152400" y="533400"/>
            <a:ext cx="8839200" cy="1676400"/>
          </a:xfrm>
        </p:spPr>
        <p:txBody>
          <a:bodyPr/>
          <a:lstStyle/>
          <a:p>
            <a:pPr algn="ctr" eaLnBrk="1" hangingPunct="1"/>
            <a:r>
              <a:rPr lang="en-US" altLang="ko-KR" dirty="0" smtClean="0">
                <a:ea typeface="굴림" pitchFamily="34" charset="-127"/>
              </a:rPr>
              <a:t/>
            </a:r>
            <a:br>
              <a:rPr lang="en-US" altLang="ko-KR" dirty="0" smtClean="0">
                <a:ea typeface="굴림" pitchFamily="34" charset="-127"/>
              </a:rPr>
            </a:br>
            <a:r>
              <a:rPr lang="en-US" altLang="ko-KR" dirty="0">
                <a:ea typeface="굴림" pitchFamily="34" charset="-127"/>
              </a:rPr>
              <a:t/>
            </a:r>
            <a:br>
              <a:rPr lang="en-US" altLang="ko-KR" dirty="0">
                <a:ea typeface="굴림" pitchFamily="34" charset="-127"/>
              </a:rPr>
            </a:br>
            <a:r>
              <a:rPr lang="en-US" altLang="ko-KR" dirty="0" smtClean="0">
                <a:ea typeface="굴림" pitchFamily="34" charset="-127"/>
              </a:rPr>
              <a:t/>
            </a:r>
            <a:br>
              <a:rPr lang="en-US" altLang="ko-KR" dirty="0" smtClean="0">
                <a:ea typeface="굴림" pitchFamily="34" charset="-127"/>
              </a:rPr>
            </a:br>
            <a:r>
              <a:rPr lang="en-US" altLang="ko-KR" dirty="0">
                <a:ea typeface="굴림" pitchFamily="34" charset="-127"/>
              </a:rPr>
              <a:t/>
            </a:r>
            <a:br>
              <a:rPr lang="en-US" altLang="ko-KR" dirty="0">
                <a:ea typeface="굴림" pitchFamily="34" charset="-127"/>
              </a:rPr>
            </a:br>
            <a:r>
              <a:rPr lang="en-US" altLang="ko-KR" dirty="0" smtClean="0">
                <a:ea typeface="굴림" pitchFamily="34" charset="-127"/>
              </a:rPr>
              <a:t/>
            </a:r>
            <a:br>
              <a:rPr lang="en-US" altLang="ko-KR" dirty="0" smtClean="0">
                <a:ea typeface="굴림" pitchFamily="34" charset="-127"/>
              </a:rPr>
            </a:br>
            <a:r>
              <a:rPr lang="en-US" altLang="ko-KR" dirty="0">
                <a:ea typeface="굴림" pitchFamily="34" charset="-127"/>
              </a:rPr>
              <a:t/>
            </a:r>
            <a:br>
              <a:rPr lang="en-US" altLang="ko-KR" dirty="0">
                <a:ea typeface="굴림" pitchFamily="34" charset="-127"/>
              </a:rPr>
            </a:br>
            <a:r>
              <a:rPr lang="en-US" altLang="ko-KR" dirty="0" smtClean="0">
                <a:ea typeface="굴림" pitchFamily="34" charset="-127"/>
              </a:rPr>
              <a:t/>
            </a:r>
            <a:br>
              <a:rPr lang="en-US" altLang="ko-KR" dirty="0" smtClean="0">
                <a:ea typeface="굴림" pitchFamily="34" charset="-127"/>
              </a:rPr>
            </a:br>
            <a:r>
              <a:rPr lang="en-US" altLang="ko-KR" dirty="0" smtClean="0">
                <a:ea typeface="굴림" pitchFamily="34" charset="-127"/>
              </a:rPr>
              <a:t>Part II:</a:t>
            </a:r>
            <a:br>
              <a:rPr lang="en-US" altLang="ko-KR" dirty="0" smtClean="0">
                <a:ea typeface="굴림" pitchFamily="34" charset="-127"/>
              </a:rPr>
            </a:br>
            <a:r>
              <a:rPr lang="en-US" altLang="ko-KR" dirty="0">
                <a:ea typeface="굴림" pitchFamily="34" charset="-127"/>
              </a:rPr>
              <a:t/>
            </a:r>
            <a:br>
              <a:rPr lang="en-US" altLang="ko-KR" dirty="0">
                <a:ea typeface="굴림" pitchFamily="34" charset="-127"/>
              </a:rPr>
            </a:br>
            <a:r>
              <a:rPr lang="en-US" altLang="ko-KR" dirty="0">
                <a:ea typeface="굴림" pitchFamily="34" charset="-127"/>
              </a:rPr>
              <a:t>R</a:t>
            </a:r>
            <a:r>
              <a:rPr lang="en-US" altLang="ko-KR" dirty="0" smtClean="0">
                <a:ea typeface="굴림" pitchFamily="34" charset="-127"/>
              </a:rPr>
              <a:t>NA Assembly</a:t>
            </a:r>
          </a:p>
        </p:txBody>
      </p:sp>
      <p:sp>
        <p:nvSpPr>
          <p:cNvPr id="15362" name="Text Box 4"/>
          <p:cNvSpPr txBox="1">
            <a:spLocks noChangeArrowheads="1"/>
          </p:cNvSpPr>
          <p:nvPr>
            <p:custDataLst>
              <p:tags r:id="rId1"/>
            </p:custDataLst>
          </p:nvPr>
        </p:nvSpPr>
        <p:spPr bwMode="auto">
          <a:xfrm>
            <a:off x="0" y="7112000"/>
            <a:ext cx="9144000" cy="366713"/>
          </a:xfrm>
          <a:prstGeom prst="rect">
            <a:avLst/>
          </a:prstGeom>
          <a:noFill/>
          <a:ln w="9525">
            <a:noFill/>
            <a:miter lim="800000"/>
            <a:headEnd/>
            <a:tailEnd/>
          </a:ln>
        </p:spPr>
        <p:txBody>
          <a:bodyPr>
            <a:spAutoFit/>
          </a:bodyPr>
          <a:lstStyle/>
          <a:p>
            <a:r>
              <a:rPr lang="en-US" altLang="ko-KR" sz="1800">
                <a:ea typeface="굴림" pitchFamily="34" charset="-127"/>
              </a:rPr>
              <a:t>TexPoint fonts used in EMF: </a:t>
            </a:r>
            <a:r>
              <a:rPr lang="en-US" altLang="ko-KR" sz="1800">
                <a:latin typeface="cmmi10" pitchFamily="34" charset="0"/>
                <a:ea typeface="굴림" pitchFamily="34" charset="-127"/>
              </a:rPr>
              <a:t>A</a:t>
            </a:r>
            <a:r>
              <a:rPr lang="en-US" altLang="ko-KR" sz="1800">
                <a:latin typeface="cmmi7" pitchFamily="34" charset="0"/>
                <a:ea typeface="굴림" pitchFamily="34" charset="-127"/>
              </a:rPr>
              <a:t>A</a:t>
            </a:r>
            <a:r>
              <a:rPr lang="en-US" altLang="ko-KR" sz="1800">
                <a:latin typeface="cmr10" pitchFamily="34" charset="0"/>
                <a:ea typeface="굴림" pitchFamily="34" charset="-127"/>
              </a:rPr>
              <a:t>A</a:t>
            </a:r>
            <a:r>
              <a:rPr lang="en-US" altLang="ko-KR" sz="1800">
                <a:latin typeface="cmsy7" pitchFamily="34" charset="0"/>
                <a:ea typeface="굴림" pitchFamily="34" charset="-127"/>
              </a:rPr>
              <a:t>A</a:t>
            </a:r>
            <a:r>
              <a:rPr lang="en-US" altLang="ko-KR" sz="1800">
                <a:latin typeface="cmr7" pitchFamily="34" charset="0"/>
                <a:ea typeface="굴림" pitchFamily="34" charset="-127"/>
              </a:rPr>
              <a:t>A</a:t>
            </a:r>
            <a:r>
              <a:rPr lang="en-US" altLang="ko-KR" sz="1800">
                <a:latin typeface="cmmi5" pitchFamily="34" charset="0"/>
                <a:ea typeface="굴림" pitchFamily="34" charset="-127"/>
              </a:rPr>
              <a:t>A</a:t>
            </a:r>
            <a:r>
              <a:rPr lang="en-US" altLang="ko-KR" sz="1800">
                <a:latin typeface="cmsy10" pitchFamily="34" charset="0"/>
                <a:ea typeface="굴림" pitchFamily="34" charset="-127"/>
              </a:rPr>
              <a:t>A</a:t>
            </a:r>
            <a:r>
              <a:rPr lang="en-US" altLang="ko-KR" sz="1800">
                <a:latin typeface="cmr5" pitchFamily="34" charset="0"/>
                <a:ea typeface="굴림" pitchFamily="34" charset="-127"/>
              </a:rPr>
              <a:t>A</a:t>
            </a:r>
            <a:r>
              <a:rPr lang="en-US" altLang="ko-KR" sz="1800">
                <a:latin typeface="cmex10" pitchFamily="34" charset="0"/>
                <a:ea typeface="굴림" pitchFamily="34" charset="-127"/>
              </a:rPr>
              <a:t>A</a:t>
            </a:r>
            <a:r>
              <a:rPr lang="en-US" altLang="ko-KR" sz="1800">
                <a:latin typeface="cmsy5" pitchFamily="34" charset="0"/>
                <a:ea typeface="굴림" pitchFamily="34" charset="-127"/>
              </a:rPr>
              <a:t>A</a:t>
            </a:r>
            <a:r>
              <a:rPr lang="en-US" altLang="ko-KR" sz="1800">
                <a:latin typeface="cmss10" pitchFamily="34" charset="0"/>
                <a:ea typeface="굴림" pitchFamily="34" charset="-127"/>
              </a:rPr>
              <a:t>A</a:t>
            </a:r>
            <a:r>
              <a:rPr lang="en-US" altLang="ko-KR" sz="1800">
                <a:latin typeface="cmbx10" pitchFamily="34" charset="0"/>
                <a:ea typeface="굴림" pitchFamily="34" charset="-127"/>
              </a:rPr>
              <a:t>A</a:t>
            </a:r>
            <a:r>
              <a:rPr lang="en-US" altLang="ko-KR" sz="1800">
                <a:latin typeface="cmbx5" pitchFamily="34" charset="0"/>
                <a:ea typeface="굴림" pitchFamily="34" charset="-127"/>
              </a:rPr>
              <a:t>A</a:t>
            </a:r>
            <a:r>
              <a:rPr lang="en-US" altLang="ko-KR" sz="1800">
                <a:latin typeface="cmss8" pitchFamily="34" charset="0"/>
                <a:ea typeface="굴림" pitchFamily="34" charset="-127"/>
              </a:rPr>
              <a:t>A</a:t>
            </a:r>
            <a:r>
              <a:rPr lang="en-US" altLang="ko-KR" sz="1800">
                <a:latin typeface="cmsy10orig" pitchFamily="34" charset="0"/>
                <a:ea typeface="굴림" pitchFamily="34" charset="-127"/>
              </a:rPr>
              <a:t>A</a:t>
            </a:r>
            <a:r>
              <a:rPr lang="en-US" altLang="ko-KR" sz="1800">
                <a:latin typeface="CMBX7" pitchFamily="34" charset="0"/>
                <a:ea typeface="굴림" pitchFamily="34" charset="-127"/>
              </a:rPr>
              <a:t>A</a:t>
            </a:r>
            <a:endParaRPr lang="en-US" altLang="ko-KR" sz="1800">
              <a:latin typeface="cmsy10orig" pitchFamily="34" charset="0"/>
              <a:ea typeface="굴림" pitchFamily="34" charset="-127"/>
            </a:endParaRPr>
          </a:p>
        </p:txBody>
      </p:sp>
      <p:sp>
        <p:nvSpPr>
          <p:cNvPr id="2" name="TextBox 1"/>
          <p:cNvSpPr txBox="1"/>
          <p:nvPr/>
        </p:nvSpPr>
        <p:spPr>
          <a:xfrm>
            <a:off x="5842000" y="5422900"/>
            <a:ext cx="3106640" cy="1077218"/>
          </a:xfrm>
          <a:prstGeom prst="rect">
            <a:avLst/>
          </a:prstGeom>
          <a:noFill/>
        </p:spPr>
        <p:txBody>
          <a:bodyPr wrap="none" rtlCol="0">
            <a:spAutoFit/>
          </a:bodyPr>
          <a:lstStyle/>
          <a:p>
            <a:r>
              <a:rPr lang="en-US" sz="2000" dirty="0" smtClean="0"/>
              <a:t>(</a:t>
            </a:r>
            <a:r>
              <a:rPr lang="en-US" sz="2000" dirty="0" err="1" smtClean="0"/>
              <a:t>Kannan</a:t>
            </a:r>
            <a:r>
              <a:rPr lang="en-US" sz="2000" dirty="0" smtClean="0"/>
              <a:t>, </a:t>
            </a:r>
            <a:r>
              <a:rPr lang="en-US" sz="2000" dirty="0" err="1" smtClean="0"/>
              <a:t>Pachter</a:t>
            </a:r>
            <a:r>
              <a:rPr lang="en-US" sz="2000" dirty="0" smtClean="0"/>
              <a:t>, T.,</a:t>
            </a:r>
          </a:p>
          <a:p>
            <a:r>
              <a:rPr lang="en-US" sz="2000" dirty="0" smtClean="0"/>
              <a:t>Genomics Informatics 13)</a:t>
            </a:r>
          </a:p>
          <a:p>
            <a:r>
              <a:rPr lang="en-US" dirty="0" smtClean="0"/>
              <a:t> </a:t>
            </a:r>
            <a:endParaRPr lang="en-US" dirty="0"/>
          </a:p>
        </p:txBody>
      </p:sp>
    </p:spTree>
    <p:extLst>
      <p:ext uri="{BB962C8B-B14F-4D97-AF65-F5344CB8AC3E}">
        <p14:creationId xmlns:p14="http://schemas.microsoft.com/office/powerpoint/2010/main" val="233603152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Central dogma of molecular biology</a:t>
            </a:r>
            <a:endParaRPr lang="en-US" dirty="0"/>
          </a:p>
        </p:txBody>
      </p:sp>
      <p:sp>
        <p:nvSpPr>
          <p:cNvPr id="7" name="Content Placeholder 6"/>
          <p:cNvSpPr>
            <a:spLocks noGrp="1"/>
          </p:cNvSpPr>
          <p:nvPr>
            <p:ph idx="1"/>
          </p:nvPr>
        </p:nvSpPr>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marL="0" indent="0">
              <a:buNone/>
            </a:pPr>
            <a:r>
              <a:rPr lang="en-US" dirty="0" smtClean="0"/>
              <a:t>RNA transcripts and their abundances capture the state of a cell at a given time.</a:t>
            </a:r>
            <a:endParaRPr lang="en-US" dirty="0"/>
          </a:p>
        </p:txBody>
      </p:sp>
      <p:sp>
        <p:nvSpPr>
          <p:cNvPr id="8" name="Rectangle 7"/>
          <p:cNvSpPr/>
          <p:nvPr/>
        </p:nvSpPr>
        <p:spPr bwMode="auto">
          <a:xfrm>
            <a:off x="368300" y="2222500"/>
            <a:ext cx="1524000" cy="9779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endParaRPr>
          </a:p>
          <a:p>
            <a:pPr marL="0" marR="0" indent="0" algn="ctr" defTabSz="914400" rtl="0" eaLnBrk="1" fontAlgn="base" latinLnBrk="0" hangingPunct="1">
              <a:lnSpc>
                <a:spcPct val="100000"/>
              </a:lnSpc>
              <a:spcBef>
                <a:spcPct val="0"/>
              </a:spcBef>
              <a:spcAft>
                <a:spcPct val="0"/>
              </a:spcAft>
              <a:buClrTx/>
              <a:buSzTx/>
              <a:buFontTx/>
              <a:buNone/>
              <a:tabLst/>
            </a:pPr>
            <a:r>
              <a:rPr lang="en-US" dirty="0" smtClean="0">
                <a:latin typeface="Arial" pitchFamily="34" charset="0"/>
              </a:rPr>
              <a:t>DNA</a:t>
            </a:r>
            <a:endParaRPr kumimoji="0" lang="en-US" sz="2400" b="0" i="0" u="none" strike="noStrike" cap="none" normalizeH="0" baseline="0" dirty="0" smtClean="0">
              <a:ln>
                <a:noFill/>
              </a:ln>
              <a:solidFill>
                <a:schemeClr val="tx1"/>
              </a:solidFill>
              <a:effectLst/>
              <a:latin typeface="Arial" pitchFamily="34" charset="0"/>
            </a:endParaRPr>
          </a:p>
        </p:txBody>
      </p:sp>
      <p:sp>
        <p:nvSpPr>
          <p:cNvPr id="9" name="Rectangle 8"/>
          <p:cNvSpPr/>
          <p:nvPr/>
        </p:nvSpPr>
        <p:spPr bwMode="auto">
          <a:xfrm>
            <a:off x="3632200" y="2235200"/>
            <a:ext cx="1524000" cy="9779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endParaRPr>
          </a:p>
          <a:p>
            <a:pPr marL="0" marR="0" indent="0" algn="ctr" defTabSz="914400" rtl="0" eaLnBrk="1" fontAlgn="base" latinLnBrk="0" hangingPunct="1">
              <a:lnSpc>
                <a:spcPct val="100000"/>
              </a:lnSpc>
              <a:spcBef>
                <a:spcPct val="0"/>
              </a:spcBef>
              <a:spcAft>
                <a:spcPct val="0"/>
              </a:spcAft>
              <a:buClrTx/>
              <a:buSzTx/>
              <a:buFontTx/>
              <a:buNone/>
              <a:tabLst/>
            </a:pPr>
            <a:r>
              <a:rPr lang="en-US" dirty="0" smtClean="0">
                <a:latin typeface="Arial" pitchFamily="34" charset="0"/>
              </a:rPr>
              <a:t>RNA</a:t>
            </a:r>
            <a:endParaRPr kumimoji="0" lang="en-US" sz="2400" b="0" i="0" u="none" strike="noStrike" cap="none" normalizeH="0" baseline="0" dirty="0" smtClean="0">
              <a:ln>
                <a:noFill/>
              </a:ln>
              <a:solidFill>
                <a:schemeClr val="tx1"/>
              </a:solidFill>
              <a:effectLst/>
              <a:latin typeface="Arial" pitchFamily="34" charset="0"/>
            </a:endParaRPr>
          </a:p>
        </p:txBody>
      </p:sp>
      <p:sp>
        <p:nvSpPr>
          <p:cNvPr id="10" name="Rectangle 9"/>
          <p:cNvSpPr/>
          <p:nvPr/>
        </p:nvSpPr>
        <p:spPr bwMode="auto">
          <a:xfrm>
            <a:off x="6908800" y="2235200"/>
            <a:ext cx="1524000" cy="9779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endParaRPr>
          </a:p>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rPr>
              <a:t>Protein</a:t>
            </a:r>
          </a:p>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endParaRPr>
          </a:p>
        </p:txBody>
      </p:sp>
      <p:cxnSp>
        <p:nvCxnSpPr>
          <p:cNvPr id="12" name="Straight Arrow Connector 11"/>
          <p:cNvCxnSpPr>
            <a:stCxn id="8" idx="3"/>
            <a:endCxn id="9" idx="1"/>
          </p:cNvCxnSpPr>
          <p:nvPr/>
        </p:nvCxnSpPr>
        <p:spPr bwMode="auto">
          <a:xfrm>
            <a:off x="1892300" y="2711450"/>
            <a:ext cx="1739900" cy="12700"/>
          </a:xfrm>
          <a:prstGeom prst="straightConnector1">
            <a:avLst/>
          </a:prstGeom>
          <a:solidFill>
            <a:schemeClr val="accent1"/>
          </a:solidFill>
          <a:ln w="38100" cap="flat" cmpd="sng" algn="ctr">
            <a:solidFill>
              <a:schemeClr val="tx1"/>
            </a:solidFill>
            <a:prstDash val="solid"/>
            <a:round/>
            <a:headEnd type="none" w="med" len="med"/>
            <a:tailEnd type="arrow"/>
          </a:ln>
          <a:effectLst/>
        </p:spPr>
      </p:cxnSp>
      <p:cxnSp>
        <p:nvCxnSpPr>
          <p:cNvPr id="14" name="Straight Arrow Connector 13"/>
          <p:cNvCxnSpPr>
            <a:endCxn id="10" idx="1"/>
          </p:cNvCxnSpPr>
          <p:nvPr/>
        </p:nvCxnSpPr>
        <p:spPr bwMode="auto">
          <a:xfrm>
            <a:off x="5181600" y="2717800"/>
            <a:ext cx="1727200" cy="6350"/>
          </a:xfrm>
          <a:prstGeom prst="straightConnector1">
            <a:avLst/>
          </a:prstGeom>
          <a:solidFill>
            <a:schemeClr val="accent1"/>
          </a:solidFill>
          <a:ln w="38100" cap="flat" cmpd="sng" algn="ctr">
            <a:solidFill>
              <a:schemeClr val="tx1"/>
            </a:solidFill>
            <a:prstDash val="solid"/>
            <a:round/>
            <a:headEnd type="none" w="med" len="med"/>
            <a:tailEnd type="arrow"/>
          </a:ln>
          <a:effectLst/>
        </p:spPr>
      </p:cxnSp>
      <p:sp>
        <p:nvSpPr>
          <p:cNvPr id="15" name="TextBox 14"/>
          <p:cNvSpPr txBox="1"/>
          <p:nvPr/>
        </p:nvSpPr>
        <p:spPr>
          <a:xfrm>
            <a:off x="1854200" y="2095500"/>
            <a:ext cx="1861056" cy="461665"/>
          </a:xfrm>
          <a:prstGeom prst="rect">
            <a:avLst/>
          </a:prstGeom>
          <a:noFill/>
        </p:spPr>
        <p:txBody>
          <a:bodyPr wrap="none" rtlCol="0">
            <a:spAutoFit/>
          </a:bodyPr>
          <a:lstStyle/>
          <a:p>
            <a:r>
              <a:rPr lang="en-US" dirty="0" smtClean="0"/>
              <a:t>transcription</a:t>
            </a:r>
            <a:endParaRPr lang="en-US" dirty="0"/>
          </a:p>
        </p:txBody>
      </p:sp>
      <p:sp>
        <p:nvSpPr>
          <p:cNvPr id="16" name="TextBox 15"/>
          <p:cNvSpPr txBox="1"/>
          <p:nvPr/>
        </p:nvSpPr>
        <p:spPr>
          <a:xfrm>
            <a:off x="5219700" y="2108200"/>
            <a:ext cx="1604676" cy="461665"/>
          </a:xfrm>
          <a:prstGeom prst="rect">
            <a:avLst/>
          </a:prstGeom>
          <a:noFill/>
        </p:spPr>
        <p:txBody>
          <a:bodyPr wrap="none" rtlCol="0">
            <a:spAutoFit/>
          </a:bodyPr>
          <a:lstStyle/>
          <a:p>
            <a:r>
              <a:rPr lang="en-US" dirty="0" smtClean="0"/>
              <a:t>translation</a:t>
            </a:r>
            <a:endParaRPr lang="en-US" dirty="0"/>
          </a:p>
        </p:txBody>
      </p:sp>
    </p:spTree>
    <p:extLst>
      <p:ext uri="{BB962C8B-B14F-4D97-AF65-F5344CB8AC3E}">
        <p14:creationId xmlns:p14="http://schemas.microsoft.com/office/powerpoint/2010/main" val="3743192506"/>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Alternative splicing </a:t>
            </a:r>
            <a:endParaRPr lang="en-US" dirty="0"/>
          </a:p>
        </p:txBody>
      </p:sp>
      <p:sp>
        <p:nvSpPr>
          <p:cNvPr id="5" name="Rectangle 4"/>
          <p:cNvSpPr/>
          <p:nvPr/>
        </p:nvSpPr>
        <p:spPr>
          <a:xfrm>
            <a:off x="1239077" y="1920705"/>
            <a:ext cx="1347496" cy="542134"/>
          </a:xfrm>
          <a:prstGeom prst="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ATC</a:t>
            </a:r>
            <a:endParaRPr lang="en-US" dirty="0">
              <a:solidFill>
                <a:srgbClr val="000000"/>
              </a:solidFill>
            </a:endParaRPr>
          </a:p>
        </p:txBody>
      </p:sp>
      <p:sp>
        <p:nvSpPr>
          <p:cNvPr id="6" name="Rectangle 5"/>
          <p:cNvSpPr/>
          <p:nvPr/>
        </p:nvSpPr>
        <p:spPr>
          <a:xfrm>
            <a:off x="3250092" y="1920705"/>
            <a:ext cx="1347496" cy="542134"/>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GAT</a:t>
            </a:r>
            <a:endParaRPr lang="en-US" dirty="0">
              <a:solidFill>
                <a:srgbClr val="000000"/>
              </a:solidFill>
            </a:endParaRPr>
          </a:p>
        </p:txBody>
      </p:sp>
      <p:sp>
        <p:nvSpPr>
          <p:cNvPr id="7" name="Rectangle 6"/>
          <p:cNvSpPr/>
          <p:nvPr/>
        </p:nvSpPr>
        <p:spPr>
          <a:xfrm>
            <a:off x="5431485" y="1920705"/>
            <a:ext cx="1347496" cy="542134"/>
          </a:xfrm>
          <a:prstGeom prst="rect">
            <a:avLst/>
          </a:prstGeom>
          <a:solidFill>
            <a:srgbClr val="008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smtClean="0"/>
              <a:t>CAT</a:t>
            </a:r>
            <a:endParaRPr lang="en-US" dirty="0"/>
          </a:p>
        </p:txBody>
      </p:sp>
      <p:sp>
        <p:nvSpPr>
          <p:cNvPr id="8" name="Rectangle 7"/>
          <p:cNvSpPr/>
          <p:nvPr/>
        </p:nvSpPr>
        <p:spPr>
          <a:xfrm>
            <a:off x="7554265" y="1920705"/>
            <a:ext cx="1347496" cy="542134"/>
          </a:xfrm>
          <a:prstGeom prst="rect">
            <a:avLst/>
          </a:prstGeom>
          <a:solidFill>
            <a:srgbClr val="0000FF"/>
          </a:solidFill>
        </p:spPr>
        <p:style>
          <a:lnRef idx="1">
            <a:schemeClr val="accent5"/>
          </a:lnRef>
          <a:fillRef idx="3">
            <a:schemeClr val="accent5"/>
          </a:fillRef>
          <a:effectRef idx="2">
            <a:schemeClr val="accent5"/>
          </a:effectRef>
          <a:fontRef idx="minor">
            <a:schemeClr val="lt1"/>
          </a:fontRef>
        </p:style>
        <p:txBody>
          <a:bodyPr rtlCol="0" anchor="ctr"/>
          <a:lstStyle/>
          <a:p>
            <a:pPr algn="ctr"/>
            <a:r>
              <a:rPr lang="en-US" dirty="0" smtClean="0"/>
              <a:t>TCG</a:t>
            </a:r>
            <a:endParaRPr lang="en-US" dirty="0"/>
          </a:p>
        </p:txBody>
      </p:sp>
      <p:cxnSp>
        <p:nvCxnSpPr>
          <p:cNvPr id="10" name="Straight Connector 9"/>
          <p:cNvCxnSpPr>
            <a:stCxn id="5" idx="3"/>
            <a:endCxn id="6" idx="1"/>
          </p:cNvCxnSpPr>
          <p:nvPr/>
        </p:nvCxnSpPr>
        <p:spPr>
          <a:xfrm>
            <a:off x="2586573" y="2191772"/>
            <a:ext cx="663519"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a:stCxn id="6" idx="3"/>
            <a:endCxn id="7" idx="1"/>
          </p:cNvCxnSpPr>
          <p:nvPr/>
        </p:nvCxnSpPr>
        <p:spPr>
          <a:xfrm>
            <a:off x="4597588" y="2191772"/>
            <a:ext cx="83389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a:stCxn id="7" idx="3"/>
            <a:endCxn id="8" idx="1"/>
          </p:cNvCxnSpPr>
          <p:nvPr/>
        </p:nvCxnSpPr>
        <p:spPr>
          <a:xfrm>
            <a:off x="6778981" y="2191772"/>
            <a:ext cx="775284" cy="0"/>
          </a:xfrm>
          <a:prstGeom prst="line">
            <a:avLst/>
          </a:prstGeom>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431192" y="4257132"/>
            <a:ext cx="1347496" cy="542134"/>
          </a:xfrm>
          <a:prstGeom prst="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ATC</a:t>
            </a:r>
            <a:endParaRPr lang="en-US" dirty="0">
              <a:solidFill>
                <a:srgbClr val="000000"/>
              </a:solidFill>
            </a:endParaRPr>
          </a:p>
        </p:txBody>
      </p:sp>
      <p:sp>
        <p:nvSpPr>
          <p:cNvPr id="18" name="Rectangle 17"/>
          <p:cNvSpPr/>
          <p:nvPr/>
        </p:nvSpPr>
        <p:spPr>
          <a:xfrm>
            <a:off x="1778688" y="4257132"/>
            <a:ext cx="1347496" cy="542134"/>
          </a:xfrm>
          <a:prstGeom prst="rect">
            <a:avLst/>
          </a:prstGeom>
          <a:solidFill>
            <a:srgbClr val="008000"/>
          </a:solidFill>
          <a:ln>
            <a:solidFill>
              <a:schemeClr val="tx1"/>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smtClean="0"/>
              <a:t>CAT</a:t>
            </a:r>
            <a:endParaRPr lang="en-US" dirty="0"/>
          </a:p>
        </p:txBody>
      </p:sp>
      <p:sp>
        <p:nvSpPr>
          <p:cNvPr id="19" name="Rectangle 18"/>
          <p:cNvSpPr/>
          <p:nvPr/>
        </p:nvSpPr>
        <p:spPr>
          <a:xfrm>
            <a:off x="3126184" y="4257132"/>
            <a:ext cx="1347496" cy="542134"/>
          </a:xfrm>
          <a:prstGeom prst="rect">
            <a:avLst/>
          </a:prstGeom>
          <a:solidFill>
            <a:srgbClr val="0000FF"/>
          </a:solidFill>
        </p:spPr>
        <p:style>
          <a:lnRef idx="1">
            <a:schemeClr val="accent5"/>
          </a:lnRef>
          <a:fillRef idx="3">
            <a:schemeClr val="accent5"/>
          </a:fillRef>
          <a:effectRef idx="2">
            <a:schemeClr val="accent5"/>
          </a:effectRef>
          <a:fontRef idx="minor">
            <a:schemeClr val="lt1"/>
          </a:fontRef>
        </p:style>
        <p:txBody>
          <a:bodyPr rtlCol="0" anchor="ctr"/>
          <a:lstStyle/>
          <a:p>
            <a:pPr algn="ctr"/>
            <a:r>
              <a:rPr lang="en-US" dirty="0" smtClean="0"/>
              <a:t>TCG</a:t>
            </a:r>
            <a:endParaRPr lang="en-US" dirty="0"/>
          </a:p>
        </p:txBody>
      </p:sp>
      <p:sp>
        <p:nvSpPr>
          <p:cNvPr id="24" name="Rectangle 23"/>
          <p:cNvSpPr/>
          <p:nvPr/>
        </p:nvSpPr>
        <p:spPr>
          <a:xfrm>
            <a:off x="6105233" y="4257132"/>
            <a:ext cx="1347496" cy="542134"/>
          </a:xfrm>
          <a:prstGeom prst="rect">
            <a:avLst/>
          </a:prstGeom>
          <a:solidFill>
            <a:srgbClr val="F9A85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GAT</a:t>
            </a:r>
            <a:endParaRPr lang="en-US" dirty="0">
              <a:solidFill>
                <a:srgbClr val="000000"/>
              </a:solidFill>
            </a:endParaRPr>
          </a:p>
        </p:txBody>
      </p:sp>
      <p:sp>
        <p:nvSpPr>
          <p:cNvPr id="31" name="Rectangle 30"/>
          <p:cNvSpPr/>
          <p:nvPr/>
        </p:nvSpPr>
        <p:spPr>
          <a:xfrm>
            <a:off x="7452729" y="4257132"/>
            <a:ext cx="1347496" cy="542134"/>
          </a:xfrm>
          <a:prstGeom prst="rect">
            <a:avLst/>
          </a:prstGeom>
          <a:solidFill>
            <a:srgbClr val="0000FF"/>
          </a:solidFill>
        </p:spPr>
        <p:style>
          <a:lnRef idx="1">
            <a:schemeClr val="accent5"/>
          </a:lnRef>
          <a:fillRef idx="3">
            <a:schemeClr val="accent5"/>
          </a:fillRef>
          <a:effectRef idx="2">
            <a:schemeClr val="accent5"/>
          </a:effectRef>
          <a:fontRef idx="minor">
            <a:schemeClr val="lt1"/>
          </a:fontRef>
        </p:style>
        <p:txBody>
          <a:bodyPr rtlCol="0" anchor="ctr"/>
          <a:lstStyle/>
          <a:p>
            <a:pPr algn="ctr"/>
            <a:r>
              <a:rPr lang="en-US" dirty="0" smtClean="0"/>
              <a:t>TCG</a:t>
            </a:r>
            <a:endParaRPr lang="en-US" dirty="0"/>
          </a:p>
        </p:txBody>
      </p:sp>
      <p:cxnSp>
        <p:nvCxnSpPr>
          <p:cNvPr id="34" name="Straight Arrow Connector 33"/>
          <p:cNvCxnSpPr/>
          <p:nvPr/>
        </p:nvCxnSpPr>
        <p:spPr>
          <a:xfrm flipH="1">
            <a:off x="2963290" y="2825750"/>
            <a:ext cx="608585" cy="1000125"/>
          </a:xfrm>
          <a:prstGeom prst="straightConnector1">
            <a:avLst/>
          </a:prstGeom>
          <a:ln w="76200" cmpd="sng">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6105233" y="2825750"/>
            <a:ext cx="809625" cy="1000125"/>
          </a:xfrm>
          <a:prstGeom prst="straightConnector1">
            <a:avLst/>
          </a:prstGeom>
          <a:ln w="76200" cmpd="sng">
            <a:tailEnd type="arrow"/>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431192" y="1920705"/>
            <a:ext cx="697627" cy="369332"/>
          </a:xfrm>
          <a:prstGeom prst="rect">
            <a:avLst/>
          </a:prstGeom>
          <a:noFill/>
        </p:spPr>
        <p:txBody>
          <a:bodyPr wrap="none" rtlCol="0">
            <a:spAutoFit/>
          </a:bodyPr>
          <a:lstStyle/>
          <a:p>
            <a:r>
              <a:rPr lang="en-US" dirty="0" smtClean="0"/>
              <a:t>DNA</a:t>
            </a:r>
            <a:endParaRPr lang="en-US" dirty="0"/>
          </a:p>
        </p:txBody>
      </p:sp>
      <p:sp>
        <p:nvSpPr>
          <p:cNvPr id="40" name="TextBox 39"/>
          <p:cNvSpPr txBox="1"/>
          <p:nvPr/>
        </p:nvSpPr>
        <p:spPr>
          <a:xfrm>
            <a:off x="834473" y="5171016"/>
            <a:ext cx="1821683" cy="369332"/>
          </a:xfrm>
          <a:prstGeom prst="rect">
            <a:avLst/>
          </a:prstGeom>
          <a:noFill/>
        </p:spPr>
        <p:txBody>
          <a:bodyPr wrap="none" rtlCol="0">
            <a:spAutoFit/>
          </a:bodyPr>
          <a:lstStyle/>
          <a:p>
            <a:r>
              <a:rPr lang="en-US" dirty="0" smtClean="0"/>
              <a:t>RNA Transcript 1</a:t>
            </a:r>
            <a:endParaRPr lang="en-US" dirty="0"/>
          </a:p>
        </p:txBody>
      </p:sp>
      <p:sp>
        <p:nvSpPr>
          <p:cNvPr id="41" name="TextBox 40"/>
          <p:cNvSpPr txBox="1"/>
          <p:nvPr/>
        </p:nvSpPr>
        <p:spPr>
          <a:xfrm>
            <a:off x="6643423" y="5138750"/>
            <a:ext cx="1821683" cy="369332"/>
          </a:xfrm>
          <a:prstGeom prst="rect">
            <a:avLst/>
          </a:prstGeom>
          <a:noFill/>
        </p:spPr>
        <p:txBody>
          <a:bodyPr wrap="none" rtlCol="0">
            <a:spAutoFit/>
          </a:bodyPr>
          <a:lstStyle/>
          <a:p>
            <a:r>
              <a:rPr lang="en-US" dirty="0" smtClean="0"/>
              <a:t>RNA Transcript 2</a:t>
            </a:r>
            <a:endParaRPr lang="en-US" dirty="0"/>
          </a:p>
        </p:txBody>
      </p:sp>
      <p:sp>
        <p:nvSpPr>
          <p:cNvPr id="42" name="TextBox 41"/>
          <p:cNvSpPr txBox="1"/>
          <p:nvPr/>
        </p:nvSpPr>
        <p:spPr>
          <a:xfrm>
            <a:off x="2539740" y="2481112"/>
            <a:ext cx="777301" cy="369332"/>
          </a:xfrm>
          <a:prstGeom prst="rect">
            <a:avLst/>
          </a:prstGeom>
          <a:noFill/>
        </p:spPr>
        <p:txBody>
          <a:bodyPr wrap="none" rtlCol="0">
            <a:spAutoFit/>
          </a:bodyPr>
          <a:lstStyle/>
          <a:p>
            <a:r>
              <a:rPr lang="en-US" dirty="0" smtClean="0"/>
              <a:t>Intron</a:t>
            </a:r>
            <a:endParaRPr lang="en-US" dirty="0"/>
          </a:p>
        </p:txBody>
      </p:sp>
      <p:sp>
        <p:nvSpPr>
          <p:cNvPr id="43" name="TextBox 42"/>
          <p:cNvSpPr txBox="1"/>
          <p:nvPr/>
        </p:nvSpPr>
        <p:spPr>
          <a:xfrm>
            <a:off x="1530505" y="2462839"/>
            <a:ext cx="658842" cy="369332"/>
          </a:xfrm>
          <a:prstGeom prst="rect">
            <a:avLst/>
          </a:prstGeom>
          <a:noFill/>
        </p:spPr>
        <p:txBody>
          <a:bodyPr wrap="none" rtlCol="0">
            <a:spAutoFit/>
          </a:bodyPr>
          <a:lstStyle/>
          <a:p>
            <a:r>
              <a:rPr lang="en-US" dirty="0" smtClean="0"/>
              <a:t>Exon</a:t>
            </a:r>
            <a:endParaRPr lang="en-US" dirty="0"/>
          </a:p>
        </p:txBody>
      </p:sp>
      <p:sp>
        <p:nvSpPr>
          <p:cNvPr id="44" name="TextBox 43"/>
          <p:cNvSpPr txBox="1"/>
          <p:nvPr/>
        </p:nvSpPr>
        <p:spPr>
          <a:xfrm>
            <a:off x="2656156" y="1822440"/>
            <a:ext cx="505267" cy="369332"/>
          </a:xfrm>
          <a:prstGeom prst="rect">
            <a:avLst/>
          </a:prstGeom>
          <a:noFill/>
        </p:spPr>
        <p:txBody>
          <a:bodyPr wrap="none" rtlCol="0">
            <a:spAutoFit/>
          </a:bodyPr>
          <a:lstStyle/>
          <a:p>
            <a:r>
              <a:rPr lang="en-US" dirty="0" smtClean="0"/>
              <a:t>AC</a:t>
            </a:r>
            <a:endParaRPr lang="en-US" dirty="0"/>
          </a:p>
        </p:txBody>
      </p:sp>
      <p:sp>
        <p:nvSpPr>
          <p:cNvPr id="45" name="TextBox 44"/>
          <p:cNvSpPr txBox="1"/>
          <p:nvPr/>
        </p:nvSpPr>
        <p:spPr>
          <a:xfrm>
            <a:off x="4618442" y="1835548"/>
            <a:ext cx="813043" cy="369332"/>
          </a:xfrm>
          <a:prstGeom prst="rect">
            <a:avLst/>
          </a:prstGeom>
          <a:noFill/>
        </p:spPr>
        <p:txBody>
          <a:bodyPr wrap="none" rtlCol="0">
            <a:spAutoFit/>
          </a:bodyPr>
          <a:lstStyle/>
          <a:p>
            <a:r>
              <a:rPr lang="en-US" dirty="0" smtClean="0"/>
              <a:t>TGAA</a:t>
            </a:r>
            <a:endParaRPr lang="en-US" dirty="0"/>
          </a:p>
        </p:txBody>
      </p:sp>
      <p:sp>
        <p:nvSpPr>
          <p:cNvPr id="46" name="TextBox 45"/>
          <p:cNvSpPr txBox="1"/>
          <p:nvPr/>
        </p:nvSpPr>
        <p:spPr>
          <a:xfrm>
            <a:off x="6816410" y="1838315"/>
            <a:ext cx="666506" cy="369332"/>
          </a:xfrm>
          <a:prstGeom prst="rect">
            <a:avLst/>
          </a:prstGeom>
          <a:noFill/>
        </p:spPr>
        <p:txBody>
          <a:bodyPr wrap="none" rtlCol="0">
            <a:spAutoFit/>
          </a:bodyPr>
          <a:lstStyle/>
          <a:p>
            <a:r>
              <a:rPr lang="en-US" dirty="0" smtClean="0"/>
              <a:t>AGC</a:t>
            </a:r>
            <a:endParaRPr lang="en-US" dirty="0"/>
          </a:p>
        </p:txBody>
      </p:sp>
      <p:sp>
        <p:nvSpPr>
          <p:cNvPr id="3" name="TextBox 2"/>
          <p:cNvSpPr txBox="1"/>
          <p:nvPr/>
        </p:nvSpPr>
        <p:spPr>
          <a:xfrm>
            <a:off x="520700" y="6235700"/>
            <a:ext cx="6161863" cy="461665"/>
          </a:xfrm>
          <a:prstGeom prst="rect">
            <a:avLst/>
          </a:prstGeom>
          <a:noFill/>
        </p:spPr>
        <p:txBody>
          <a:bodyPr wrap="none" rtlCol="0">
            <a:spAutoFit/>
          </a:bodyPr>
          <a:lstStyle/>
          <a:p>
            <a:r>
              <a:rPr lang="en-US" dirty="0" smtClean="0"/>
              <a:t>Alternative splicing yields different </a:t>
            </a:r>
            <a:r>
              <a:rPr lang="en-US" dirty="0" smtClean="0">
                <a:solidFill>
                  <a:srgbClr val="FF0000"/>
                </a:solidFill>
              </a:rPr>
              <a:t>isoforms</a:t>
            </a:r>
            <a:r>
              <a:rPr lang="en-US" dirty="0" smtClean="0"/>
              <a:t>.</a:t>
            </a:r>
            <a:endParaRPr lang="en-US" dirty="0"/>
          </a:p>
        </p:txBody>
      </p:sp>
      <p:sp>
        <p:nvSpPr>
          <p:cNvPr id="4" name="TextBox 3"/>
          <p:cNvSpPr txBox="1"/>
          <p:nvPr/>
        </p:nvSpPr>
        <p:spPr>
          <a:xfrm>
            <a:off x="635000" y="3848100"/>
            <a:ext cx="3825361" cy="400110"/>
          </a:xfrm>
          <a:prstGeom prst="rect">
            <a:avLst/>
          </a:prstGeom>
          <a:noFill/>
        </p:spPr>
        <p:txBody>
          <a:bodyPr wrap="none" rtlCol="0">
            <a:spAutoFit/>
          </a:bodyPr>
          <a:lstStyle/>
          <a:p>
            <a:r>
              <a:rPr lang="en-US" sz="2000" dirty="0" smtClean="0"/>
              <a:t>1000’s to 10,000’s symbols long</a:t>
            </a:r>
            <a:endParaRPr lang="en-US" sz="2000" dirty="0"/>
          </a:p>
        </p:txBody>
      </p:sp>
    </p:spTree>
    <p:extLst>
      <p:ext uri="{BB962C8B-B14F-4D97-AF65-F5344CB8AC3E}">
        <p14:creationId xmlns:p14="http://schemas.microsoft.com/office/powerpoint/2010/main" val="3630845675"/>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19" grpId="0" animBg="1"/>
      <p:bldP spid="24" grpId="0" animBg="1"/>
      <p:bldP spid="31" grpId="0" animBg="1"/>
      <p:bldP spid="40" grpId="0"/>
      <p:bldP spid="41" grpId="0"/>
      <p:bldP spid="3" grpId="0"/>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Transcriptome</a:t>
            </a:r>
            <a:endParaRPr lang="en-US" dirty="0"/>
          </a:p>
        </p:txBody>
      </p:sp>
      <p:grpSp>
        <p:nvGrpSpPr>
          <p:cNvPr id="8" name="Group 7"/>
          <p:cNvGrpSpPr/>
          <p:nvPr/>
        </p:nvGrpSpPr>
        <p:grpSpPr>
          <a:xfrm>
            <a:off x="1577330" y="2119593"/>
            <a:ext cx="3167124" cy="343258"/>
            <a:chOff x="1577330" y="2119593"/>
            <a:chExt cx="3167124" cy="343258"/>
          </a:xfrm>
        </p:grpSpPr>
        <p:sp>
          <p:nvSpPr>
            <p:cNvPr id="4" name="Rectangle 3"/>
            <p:cNvSpPr/>
            <p:nvPr/>
          </p:nvSpPr>
          <p:spPr>
            <a:xfrm>
              <a:off x="1577330" y="2119593"/>
              <a:ext cx="1055708" cy="343258"/>
            </a:xfrm>
            <a:prstGeom prst="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ATC</a:t>
              </a:r>
              <a:endParaRPr lang="en-US" dirty="0">
                <a:solidFill>
                  <a:srgbClr val="000000"/>
                </a:solidFill>
              </a:endParaRPr>
            </a:p>
          </p:txBody>
        </p:sp>
        <p:sp>
          <p:nvSpPr>
            <p:cNvPr id="5" name="Rectangle 4"/>
            <p:cNvSpPr/>
            <p:nvPr/>
          </p:nvSpPr>
          <p:spPr>
            <a:xfrm>
              <a:off x="2633038" y="2119593"/>
              <a:ext cx="1055708" cy="343258"/>
            </a:xfrm>
            <a:prstGeom prst="rect">
              <a:avLst/>
            </a:prstGeom>
            <a:solidFill>
              <a:srgbClr val="008000"/>
            </a:solidFill>
            <a:ln>
              <a:solidFill>
                <a:schemeClr val="tx1"/>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smtClean="0"/>
                <a:t>CAT</a:t>
              </a:r>
              <a:endParaRPr lang="en-US" dirty="0"/>
            </a:p>
          </p:txBody>
        </p:sp>
        <p:sp>
          <p:nvSpPr>
            <p:cNvPr id="6" name="Rectangle 5"/>
            <p:cNvSpPr/>
            <p:nvPr/>
          </p:nvSpPr>
          <p:spPr>
            <a:xfrm>
              <a:off x="3688746" y="2119593"/>
              <a:ext cx="1055708" cy="343258"/>
            </a:xfrm>
            <a:prstGeom prst="rect">
              <a:avLst/>
            </a:prstGeom>
            <a:solidFill>
              <a:srgbClr val="0000FF"/>
            </a:solidFill>
          </p:spPr>
          <p:style>
            <a:lnRef idx="1">
              <a:schemeClr val="accent5"/>
            </a:lnRef>
            <a:fillRef idx="3">
              <a:schemeClr val="accent5"/>
            </a:fillRef>
            <a:effectRef idx="2">
              <a:schemeClr val="accent5"/>
            </a:effectRef>
            <a:fontRef idx="minor">
              <a:schemeClr val="lt1"/>
            </a:fontRef>
          </p:style>
          <p:txBody>
            <a:bodyPr rtlCol="0" anchor="ctr"/>
            <a:lstStyle/>
            <a:p>
              <a:pPr algn="ctr"/>
              <a:r>
                <a:rPr lang="en-US" dirty="0" smtClean="0"/>
                <a:t>TCG</a:t>
              </a:r>
              <a:endParaRPr lang="en-US" dirty="0"/>
            </a:p>
          </p:txBody>
        </p:sp>
      </p:grpSp>
      <p:grpSp>
        <p:nvGrpSpPr>
          <p:cNvPr id="11" name="Group 10"/>
          <p:cNvGrpSpPr/>
          <p:nvPr/>
        </p:nvGrpSpPr>
        <p:grpSpPr>
          <a:xfrm>
            <a:off x="1577330" y="3670371"/>
            <a:ext cx="2111416" cy="343258"/>
            <a:chOff x="1729730" y="3003081"/>
            <a:chExt cx="2111416" cy="343258"/>
          </a:xfrm>
        </p:grpSpPr>
        <p:sp>
          <p:nvSpPr>
            <p:cNvPr id="9" name="Rectangle 8"/>
            <p:cNvSpPr/>
            <p:nvPr/>
          </p:nvSpPr>
          <p:spPr>
            <a:xfrm>
              <a:off x="1729730" y="3003081"/>
              <a:ext cx="1055708" cy="343258"/>
            </a:xfrm>
            <a:prstGeom prst="rect">
              <a:avLst/>
            </a:prstGeom>
            <a:solidFill>
              <a:srgbClr val="F9A85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GAT</a:t>
              </a:r>
              <a:endParaRPr lang="en-US" dirty="0">
                <a:solidFill>
                  <a:srgbClr val="000000"/>
                </a:solidFill>
              </a:endParaRPr>
            </a:p>
          </p:txBody>
        </p:sp>
        <p:sp>
          <p:nvSpPr>
            <p:cNvPr id="10" name="Rectangle 9"/>
            <p:cNvSpPr/>
            <p:nvPr/>
          </p:nvSpPr>
          <p:spPr>
            <a:xfrm>
              <a:off x="2785438" y="3003081"/>
              <a:ext cx="1055708" cy="343258"/>
            </a:xfrm>
            <a:prstGeom prst="rect">
              <a:avLst/>
            </a:prstGeom>
            <a:solidFill>
              <a:srgbClr val="0000FF"/>
            </a:solidFill>
          </p:spPr>
          <p:style>
            <a:lnRef idx="1">
              <a:schemeClr val="accent5"/>
            </a:lnRef>
            <a:fillRef idx="3">
              <a:schemeClr val="accent5"/>
            </a:fillRef>
            <a:effectRef idx="2">
              <a:schemeClr val="accent5"/>
            </a:effectRef>
            <a:fontRef idx="minor">
              <a:schemeClr val="lt1"/>
            </a:fontRef>
          </p:style>
          <p:txBody>
            <a:bodyPr rtlCol="0" anchor="ctr"/>
            <a:lstStyle/>
            <a:p>
              <a:pPr algn="ctr"/>
              <a:r>
                <a:rPr lang="en-US" dirty="0" smtClean="0"/>
                <a:t>TCG</a:t>
              </a:r>
              <a:endParaRPr lang="en-US" dirty="0"/>
            </a:p>
          </p:txBody>
        </p:sp>
      </p:grpSp>
      <p:sp>
        <p:nvSpPr>
          <p:cNvPr id="3" name="TextBox 2"/>
          <p:cNvSpPr txBox="1"/>
          <p:nvPr/>
        </p:nvSpPr>
        <p:spPr>
          <a:xfrm>
            <a:off x="5359916" y="2093519"/>
            <a:ext cx="1807205" cy="400110"/>
          </a:xfrm>
          <a:prstGeom prst="rect">
            <a:avLst/>
          </a:prstGeom>
          <a:noFill/>
        </p:spPr>
        <p:txBody>
          <a:bodyPr wrap="none" rtlCol="0">
            <a:spAutoFit/>
          </a:bodyPr>
          <a:lstStyle/>
          <a:p>
            <a:r>
              <a:rPr lang="en-US" sz="2000" dirty="0" smtClean="0"/>
              <a:t>20 copies in cell</a:t>
            </a:r>
            <a:endParaRPr lang="en-US" sz="2000" dirty="0"/>
          </a:p>
        </p:txBody>
      </p:sp>
      <p:sp>
        <p:nvSpPr>
          <p:cNvPr id="21" name="TextBox 20"/>
          <p:cNvSpPr txBox="1"/>
          <p:nvPr/>
        </p:nvSpPr>
        <p:spPr>
          <a:xfrm>
            <a:off x="5359916" y="3644297"/>
            <a:ext cx="1980029" cy="430887"/>
          </a:xfrm>
          <a:prstGeom prst="rect">
            <a:avLst/>
          </a:prstGeom>
          <a:noFill/>
        </p:spPr>
        <p:txBody>
          <a:bodyPr wrap="none" rtlCol="0">
            <a:spAutoFit/>
          </a:bodyPr>
          <a:lstStyle/>
          <a:p>
            <a:r>
              <a:rPr lang="en-US" sz="2200" dirty="0" smtClean="0"/>
              <a:t>30 copies in cell</a:t>
            </a:r>
            <a:endParaRPr lang="en-US" sz="2200" dirty="0"/>
          </a:p>
        </p:txBody>
      </p:sp>
      <p:sp>
        <p:nvSpPr>
          <p:cNvPr id="7" name="TextBox 6"/>
          <p:cNvSpPr txBox="1"/>
          <p:nvPr/>
        </p:nvSpPr>
        <p:spPr>
          <a:xfrm>
            <a:off x="448035" y="4634587"/>
            <a:ext cx="8828058" cy="1569660"/>
          </a:xfrm>
          <a:prstGeom prst="rect">
            <a:avLst/>
          </a:prstGeom>
          <a:noFill/>
        </p:spPr>
        <p:txBody>
          <a:bodyPr wrap="none" rtlCol="0">
            <a:spAutoFit/>
          </a:bodyPr>
          <a:lstStyle/>
          <a:p>
            <a:pPr marL="342900" indent="-342900">
              <a:buFont typeface="Arial"/>
              <a:buChar char="•"/>
            </a:pPr>
            <a:r>
              <a:rPr lang="en-US" dirty="0" smtClean="0"/>
              <a:t>Different transcripts are present at different </a:t>
            </a:r>
            <a:r>
              <a:rPr lang="en-US" dirty="0" smtClean="0">
                <a:solidFill>
                  <a:srgbClr val="FF0000"/>
                </a:solidFill>
              </a:rPr>
              <a:t>abundances</a:t>
            </a:r>
            <a:r>
              <a:rPr lang="en-US" sz="2200" dirty="0" smtClean="0"/>
              <a:t>.</a:t>
            </a:r>
          </a:p>
          <a:p>
            <a:pPr marL="342900" indent="-342900">
              <a:buFont typeface="Arial"/>
              <a:buChar char="•"/>
            </a:pPr>
            <a:r>
              <a:rPr lang="en-US" dirty="0" err="1" smtClean="0"/>
              <a:t>Transcriptome</a:t>
            </a:r>
            <a:r>
              <a:rPr lang="en-US" dirty="0" smtClean="0"/>
              <a:t> is the mixture of transcripts from all the genes.</a:t>
            </a:r>
          </a:p>
          <a:p>
            <a:pPr marL="342900" indent="-342900">
              <a:buFont typeface="Arial"/>
              <a:buChar char="•"/>
            </a:pPr>
            <a:r>
              <a:rPr lang="en-US" dirty="0"/>
              <a:t>H</a:t>
            </a:r>
            <a:r>
              <a:rPr lang="en-US" dirty="0" smtClean="0"/>
              <a:t>uman </a:t>
            </a:r>
            <a:r>
              <a:rPr lang="en-US" dirty="0" err="1" smtClean="0"/>
              <a:t>transcriptome</a:t>
            </a:r>
            <a:r>
              <a:rPr lang="en-US" dirty="0" smtClean="0"/>
              <a:t> has 10,000’s of transcripts from </a:t>
            </a:r>
          </a:p>
          <a:p>
            <a:r>
              <a:rPr lang="en-US" dirty="0" smtClean="0"/>
              <a:t>20,000 genes.</a:t>
            </a:r>
          </a:p>
        </p:txBody>
      </p:sp>
    </p:spTree>
    <p:extLst>
      <p:ext uri="{BB962C8B-B14F-4D97-AF65-F5344CB8AC3E}">
        <p14:creationId xmlns:p14="http://schemas.microsoft.com/office/powerpoint/2010/main" val="2535208828"/>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RNA-</a:t>
            </a:r>
            <a:r>
              <a:rPr lang="en-US" dirty="0" err="1" smtClean="0"/>
              <a:t>Seq</a:t>
            </a:r>
            <a:endParaRPr lang="en-US" dirty="0"/>
          </a:p>
        </p:txBody>
      </p:sp>
      <p:grpSp>
        <p:nvGrpSpPr>
          <p:cNvPr id="8" name="Group 7"/>
          <p:cNvGrpSpPr/>
          <p:nvPr/>
        </p:nvGrpSpPr>
        <p:grpSpPr>
          <a:xfrm>
            <a:off x="1577330" y="2119593"/>
            <a:ext cx="3167124" cy="343258"/>
            <a:chOff x="1577330" y="2119593"/>
            <a:chExt cx="3167124" cy="343258"/>
          </a:xfrm>
        </p:grpSpPr>
        <p:sp>
          <p:nvSpPr>
            <p:cNvPr id="4" name="Rectangle 3"/>
            <p:cNvSpPr/>
            <p:nvPr/>
          </p:nvSpPr>
          <p:spPr>
            <a:xfrm>
              <a:off x="1577330" y="2119593"/>
              <a:ext cx="1055708" cy="343258"/>
            </a:xfrm>
            <a:prstGeom prst="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ATC</a:t>
              </a:r>
              <a:endParaRPr lang="en-US" dirty="0">
                <a:solidFill>
                  <a:srgbClr val="000000"/>
                </a:solidFill>
              </a:endParaRPr>
            </a:p>
          </p:txBody>
        </p:sp>
        <p:sp>
          <p:nvSpPr>
            <p:cNvPr id="5" name="Rectangle 4"/>
            <p:cNvSpPr/>
            <p:nvPr/>
          </p:nvSpPr>
          <p:spPr>
            <a:xfrm>
              <a:off x="2633038" y="2119593"/>
              <a:ext cx="1055708" cy="343258"/>
            </a:xfrm>
            <a:prstGeom prst="rect">
              <a:avLst/>
            </a:prstGeom>
            <a:solidFill>
              <a:srgbClr val="008000"/>
            </a:solidFill>
            <a:ln>
              <a:solidFill>
                <a:schemeClr val="tx1"/>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smtClean="0"/>
                <a:t>CAT</a:t>
              </a:r>
              <a:endParaRPr lang="en-US" dirty="0"/>
            </a:p>
          </p:txBody>
        </p:sp>
        <p:sp>
          <p:nvSpPr>
            <p:cNvPr id="6" name="Rectangle 5"/>
            <p:cNvSpPr/>
            <p:nvPr/>
          </p:nvSpPr>
          <p:spPr>
            <a:xfrm>
              <a:off x="3688746" y="2119593"/>
              <a:ext cx="1055708" cy="343258"/>
            </a:xfrm>
            <a:prstGeom prst="rect">
              <a:avLst/>
            </a:prstGeom>
            <a:solidFill>
              <a:srgbClr val="0000FF"/>
            </a:solidFill>
          </p:spPr>
          <p:style>
            <a:lnRef idx="1">
              <a:schemeClr val="accent5"/>
            </a:lnRef>
            <a:fillRef idx="3">
              <a:schemeClr val="accent5"/>
            </a:fillRef>
            <a:effectRef idx="2">
              <a:schemeClr val="accent5"/>
            </a:effectRef>
            <a:fontRef idx="minor">
              <a:schemeClr val="lt1"/>
            </a:fontRef>
          </p:style>
          <p:txBody>
            <a:bodyPr rtlCol="0" anchor="ctr"/>
            <a:lstStyle/>
            <a:p>
              <a:pPr algn="ctr"/>
              <a:r>
                <a:rPr lang="en-US" dirty="0" smtClean="0"/>
                <a:t>TCG</a:t>
              </a:r>
              <a:endParaRPr lang="en-US" dirty="0"/>
            </a:p>
          </p:txBody>
        </p:sp>
      </p:grpSp>
      <p:grpSp>
        <p:nvGrpSpPr>
          <p:cNvPr id="11" name="Group 10"/>
          <p:cNvGrpSpPr/>
          <p:nvPr/>
        </p:nvGrpSpPr>
        <p:grpSpPr>
          <a:xfrm>
            <a:off x="1577330" y="3670371"/>
            <a:ext cx="2111416" cy="343258"/>
            <a:chOff x="1729730" y="3003081"/>
            <a:chExt cx="2111416" cy="343258"/>
          </a:xfrm>
        </p:grpSpPr>
        <p:sp>
          <p:nvSpPr>
            <p:cNvPr id="9" name="Rectangle 8"/>
            <p:cNvSpPr/>
            <p:nvPr/>
          </p:nvSpPr>
          <p:spPr>
            <a:xfrm>
              <a:off x="1729730" y="3003081"/>
              <a:ext cx="1055708" cy="343258"/>
            </a:xfrm>
            <a:prstGeom prst="rect">
              <a:avLst/>
            </a:prstGeom>
            <a:solidFill>
              <a:srgbClr val="F9A85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GAT</a:t>
              </a:r>
              <a:endParaRPr lang="en-US" dirty="0">
                <a:solidFill>
                  <a:srgbClr val="000000"/>
                </a:solidFill>
              </a:endParaRPr>
            </a:p>
          </p:txBody>
        </p:sp>
        <p:sp>
          <p:nvSpPr>
            <p:cNvPr id="10" name="Rectangle 9"/>
            <p:cNvSpPr/>
            <p:nvPr/>
          </p:nvSpPr>
          <p:spPr>
            <a:xfrm>
              <a:off x="2785438" y="3003081"/>
              <a:ext cx="1055708" cy="343258"/>
            </a:xfrm>
            <a:prstGeom prst="rect">
              <a:avLst/>
            </a:prstGeom>
            <a:solidFill>
              <a:srgbClr val="0000FF"/>
            </a:solidFill>
          </p:spPr>
          <p:style>
            <a:lnRef idx="1">
              <a:schemeClr val="accent5"/>
            </a:lnRef>
            <a:fillRef idx="3">
              <a:schemeClr val="accent5"/>
            </a:fillRef>
            <a:effectRef idx="2">
              <a:schemeClr val="accent5"/>
            </a:effectRef>
            <a:fontRef idx="minor">
              <a:schemeClr val="lt1"/>
            </a:fontRef>
          </p:style>
          <p:txBody>
            <a:bodyPr rtlCol="0" anchor="ctr"/>
            <a:lstStyle/>
            <a:p>
              <a:pPr algn="ctr"/>
              <a:r>
                <a:rPr lang="en-US" dirty="0" smtClean="0"/>
                <a:t>TCG</a:t>
              </a:r>
              <a:endParaRPr lang="en-US" dirty="0"/>
            </a:p>
          </p:txBody>
        </p:sp>
      </p:grpSp>
      <p:grpSp>
        <p:nvGrpSpPr>
          <p:cNvPr id="12" name="Group 11"/>
          <p:cNvGrpSpPr/>
          <p:nvPr/>
        </p:nvGrpSpPr>
        <p:grpSpPr>
          <a:xfrm>
            <a:off x="1559357" y="2767659"/>
            <a:ext cx="3167124" cy="343258"/>
            <a:chOff x="1577330" y="2119593"/>
            <a:chExt cx="3167124" cy="343258"/>
          </a:xfrm>
        </p:grpSpPr>
        <p:sp>
          <p:nvSpPr>
            <p:cNvPr id="13" name="Rectangle 12"/>
            <p:cNvSpPr/>
            <p:nvPr/>
          </p:nvSpPr>
          <p:spPr>
            <a:xfrm>
              <a:off x="1577330" y="2119593"/>
              <a:ext cx="1055708" cy="343258"/>
            </a:xfrm>
            <a:prstGeom prst="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ATC</a:t>
              </a:r>
              <a:endParaRPr lang="en-US" dirty="0">
                <a:solidFill>
                  <a:srgbClr val="000000"/>
                </a:solidFill>
              </a:endParaRPr>
            </a:p>
          </p:txBody>
        </p:sp>
        <p:sp>
          <p:nvSpPr>
            <p:cNvPr id="14" name="Rectangle 13"/>
            <p:cNvSpPr/>
            <p:nvPr/>
          </p:nvSpPr>
          <p:spPr>
            <a:xfrm>
              <a:off x="2633038" y="2119593"/>
              <a:ext cx="1055708" cy="343258"/>
            </a:xfrm>
            <a:prstGeom prst="rect">
              <a:avLst/>
            </a:prstGeom>
            <a:solidFill>
              <a:srgbClr val="008000"/>
            </a:solidFill>
            <a:ln>
              <a:solidFill>
                <a:schemeClr val="tx1"/>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smtClean="0"/>
                <a:t>CAT</a:t>
              </a:r>
              <a:endParaRPr lang="en-US" dirty="0"/>
            </a:p>
          </p:txBody>
        </p:sp>
        <p:sp>
          <p:nvSpPr>
            <p:cNvPr id="15" name="Rectangle 14"/>
            <p:cNvSpPr/>
            <p:nvPr/>
          </p:nvSpPr>
          <p:spPr>
            <a:xfrm>
              <a:off x="3688746" y="2119593"/>
              <a:ext cx="1055708" cy="343258"/>
            </a:xfrm>
            <a:prstGeom prst="rect">
              <a:avLst/>
            </a:prstGeom>
            <a:solidFill>
              <a:srgbClr val="0000FF"/>
            </a:solidFill>
          </p:spPr>
          <p:style>
            <a:lnRef idx="1">
              <a:schemeClr val="accent5"/>
            </a:lnRef>
            <a:fillRef idx="3">
              <a:schemeClr val="accent5"/>
            </a:fillRef>
            <a:effectRef idx="2">
              <a:schemeClr val="accent5"/>
            </a:effectRef>
            <a:fontRef idx="minor">
              <a:schemeClr val="lt1"/>
            </a:fontRef>
          </p:style>
          <p:txBody>
            <a:bodyPr rtlCol="0" anchor="ctr"/>
            <a:lstStyle/>
            <a:p>
              <a:pPr algn="ctr"/>
              <a:r>
                <a:rPr lang="en-US" dirty="0" smtClean="0"/>
                <a:t>TCG</a:t>
              </a:r>
              <a:endParaRPr lang="en-US" dirty="0"/>
            </a:p>
          </p:txBody>
        </p:sp>
      </p:grpSp>
      <p:grpSp>
        <p:nvGrpSpPr>
          <p:cNvPr id="16" name="Group 15"/>
          <p:cNvGrpSpPr/>
          <p:nvPr/>
        </p:nvGrpSpPr>
        <p:grpSpPr>
          <a:xfrm>
            <a:off x="1577330" y="4253330"/>
            <a:ext cx="2111416" cy="343258"/>
            <a:chOff x="1729730" y="3003081"/>
            <a:chExt cx="2111416" cy="343258"/>
          </a:xfrm>
        </p:grpSpPr>
        <p:sp>
          <p:nvSpPr>
            <p:cNvPr id="17" name="Rectangle 16"/>
            <p:cNvSpPr/>
            <p:nvPr/>
          </p:nvSpPr>
          <p:spPr>
            <a:xfrm>
              <a:off x="1729730" y="3003081"/>
              <a:ext cx="1055708" cy="343258"/>
            </a:xfrm>
            <a:prstGeom prst="rect">
              <a:avLst/>
            </a:prstGeom>
            <a:solidFill>
              <a:srgbClr val="F9A85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GAT</a:t>
              </a:r>
              <a:endParaRPr lang="en-US" dirty="0">
                <a:solidFill>
                  <a:srgbClr val="000000"/>
                </a:solidFill>
              </a:endParaRPr>
            </a:p>
          </p:txBody>
        </p:sp>
        <p:sp>
          <p:nvSpPr>
            <p:cNvPr id="18" name="Rectangle 17"/>
            <p:cNvSpPr/>
            <p:nvPr/>
          </p:nvSpPr>
          <p:spPr>
            <a:xfrm>
              <a:off x="2785438" y="3003081"/>
              <a:ext cx="1055708" cy="343258"/>
            </a:xfrm>
            <a:prstGeom prst="rect">
              <a:avLst/>
            </a:prstGeom>
            <a:solidFill>
              <a:srgbClr val="0000FF"/>
            </a:solidFill>
          </p:spPr>
          <p:style>
            <a:lnRef idx="1">
              <a:schemeClr val="accent5"/>
            </a:lnRef>
            <a:fillRef idx="3">
              <a:schemeClr val="accent5"/>
            </a:fillRef>
            <a:effectRef idx="2">
              <a:schemeClr val="accent5"/>
            </a:effectRef>
            <a:fontRef idx="minor">
              <a:schemeClr val="lt1"/>
            </a:fontRef>
          </p:style>
          <p:txBody>
            <a:bodyPr rtlCol="0" anchor="ctr"/>
            <a:lstStyle/>
            <a:p>
              <a:pPr algn="ctr"/>
              <a:r>
                <a:rPr lang="en-US" dirty="0" smtClean="0"/>
                <a:t>TCG</a:t>
              </a:r>
              <a:endParaRPr lang="en-US" dirty="0"/>
            </a:p>
          </p:txBody>
        </p:sp>
      </p:grpSp>
      <p:grpSp>
        <p:nvGrpSpPr>
          <p:cNvPr id="23" name="Group 22"/>
          <p:cNvGrpSpPr/>
          <p:nvPr/>
        </p:nvGrpSpPr>
        <p:grpSpPr>
          <a:xfrm>
            <a:off x="1590333" y="4963353"/>
            <a:ext cx="2111416" cy="343258"/>
            <a:chOff x="1729730" y="3003081"/>
            <a:chExt cx="2111416" cy="343258"/>
          </a:xfrm>
        </p:grpSpPr>
        <p:sp>
          <p:nvSpPr>
            <p:cNvPr id="24" name="Rectangle 23"/>
            <p:cNvSpPr/>
            <p:nvPr/>
          </p:nvSpPr>
          <p:spPr>
            <a:xfrm>
              <a:off x="1729730" y="3003081"/>
              <a:ext cx="1055708" cy="343258"/>
            </a:xfrm>
            <a:prstGeom prst="rect">
              <a:avLst/>
            </a:prstGeom>
            <a:solidFill>
              <a:srgbClr val="F9A85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GAT</a:t>
              </a:r>
              <a:endParaRPr lang="en-US" dirty="0">
                <a:solidFill>
                  <a:srgbClr val="000000"/>
                </a:solidFill>
              </a:endParaRPr>
            </a:p>
          </p:txBody>
        </p:sp>
        <p:sp>
          <p:nvSpPr>
            <p:cNvPr id="25" name="Rectangle 24"/>
            <p:cNvSpPr/>
            <p:nvPr/>
          </p:nvSpPr>
          <p:spPr>
            <a:xfrm>
              <a:off x="2785438" y="3003081"/>
              <a:ext cx="1055708" cy="343258"/>
            </a:xfrm>
            <a:prstGeom prst="rect">
              <a:avLst/>
            </a:prstGeom>
            <a:solidFill>
              <a:srgbClr val="0000FF"/>
            </a:solidFill>
          </p:spPr>
          <p:style>
            <a:lnRef idx="1">
              <a:schemeClr val="accent5"/>
            </a:lnRef>
            <a:fillRef idx="3">
              <a:schemeClr val="accent5"/>
            </a:fillRef>
            <a:effectRef idx="2">
              <a:schemeClr val="accent5"/>
            </a:effectRef>
            <a:fontRef idx="minor">
              <a:schemeClr val="lt1"/>
            </a:fontRef>
          </p:style>
          <p:txBody>
            <a:bodyPr rtlCol="0" anchor="ctr"/>
            <a:lstStyle/>
            <a:p>
              <a:pPr algn="ctr"/>
              <a:r>
                <a:rPr lang="en-US" dirty="0" smtClean="0"/>
                <a:t>TCG</a:t>
              </a:r>
              <a:endParaRPr lang="en-US" dirty="0"/>
            </a:p>
          </p:txBody>
        </p:sp>
      </p:grpSp>
      <p:sp>
        <p:nvSpPr>
          <p:cNvPr id="20" name="Rectangle 19"/>
          <p:cNvSpPr/>
          <p:nvPr/>
        </p:nvSpPr>
        <p:spPr>
          <a:xfrm>
            <a:off x="2152896" y="3552376"/>
            <a:ext cx="1188720" cy="635072"/>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Arrow Connector 20"/>
          <p:cNvCxnSpPr/>
          <p:nvPr/>
        </p:nvCxnSpPr>
        <p:spPr>
          <a:xfrm>
            <a:off x="387212" y="3869912"/>
            <a:ext cx="681492" cy="0"/>
          </a:xfrm>
          <a:prstGeom prst="straightConnector1">
            <a:avLst/>
          </a:prstGeom>
          <a:ln w="76200" cmpd="sng">
            <a:tailEnd type="arrow"/>
          </a:ln>
        </p:spPr>
        <p:style>
          <a:lnRef idx="2">
            <a:schemeClr val="accent1"/>
          </a:lnRef>
          <a:fillRef idx="0">
            <a:schemeClr val="accent1"/>
          </a:fillRef>
          <a:effectRef idx="1">
            <a:schemeClr val="accent1"/>
          </a:effectRef>
          <a:fontRef idx="minor">
            <a:schemeClr val="tx1"/>
          </a:fontRef>
        </p:style>
      </p:cxnSp>
      <p:sp>
        <p:nvSpPr>
          <p:cNvPr id="22" name="Rectangle 21"/>
          <p:cNvSpPr/>
          <p:nvPr/>
        </p:nvSpPr>
        <p:spPr>
          <a:xfrm>
            <a:off x="7195954" y="2599441"/>
            <a:ext cx="868546" cy="635072"/>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FF0000"/>
                </a:solidFill>
              </a:rPr>
              <a:t>TTC</a:t>
            </a:r>
            <a:endParaRPr lang="en-US" dirty="0">
              <a:solidFill>
                <a:srgbClr val="FF0000"/>
              </a:solidFill>
            </a:endParaRPr>
          </a:p>
        </p:txBody>
      </p:sp>
      <p:sp>
        <p:nvSpPr>
          <p:cNvPr id="3" name="TextBox 2"/>
          <p:cNvSpPr txBox="1"/>
          <p:nvPr/>
        </p:nvSpPr>
        <p:spPr>
          <a:xfrm>
            <a:off x="6667500" y="368300"/>
            <a:ext cx="2451412" cy="707886"/>
          </a:xfrm>
          <a:prstGeom prst="rect">
            <a:avLst/>
          </a:prstGeom>
          <a:noFill/>
        </p:spPr>
        <p:txBody>
          <a:bodyPr wrap="none" rtlCol="0">
            <a:spAutoFit/>
          </a:bodyPr>
          <a:lstStyle/>
          <a:p>
            <a:r>
              <a:rPr lang="en-US" sz="2000" dirty="0" smtClean="0"/>
              <a:t>(</a:t>
            </a:r>
            <a:r>
              <a:rPr lang="en-US" sz="2000" dirty="0" err="1" smtClean="0"/>
              <a:t>Mortazavi</a:t>
            </a:r>
            <a:r>
              <a:rPr lang="en-US" sz="2000" dirty="0" smtClean="0"/>
              <a:t> et al,</a:t>
            </a:r>
          </a:p>
          <a:p>
            <a:r>
              <a:rPr lang="en-US" sz="2000" dirty="0" smtClean="0"/>
              <a:t>Nature Methods 08)</a:t>
            </a:r>
            <a:endParaRPr lang="en-US" sz="2000" dirty="0"/>
          </a:p>
        </p:txBody>
      </p:sp>
      <p:sp>
        <p:nvSpPr>
          <p:cNvPr id="28" name="Rectangle 27"/>
          <p:cNvSpPr/>
          <p:nvPr/>
        </p:nvSpPr>
        <p:spPr>
          <a:xfrm>
            <a:off x="7221354" y="3793241"/>
            <a:ext cx="843146" cy="635072"/>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FF0000"/>
                </a:solidFill>
              </a:rPr>
              <a:t>GAT</a:t>
            </a:r>
            <a:endParaRPr lang="en-US" dirty="0">
              <a:solidFill>
                <a:srgbClr val="FF0000"/>
              </a:solidFill>
            </a:endParaRPr>
          </a:p>
        </p:txBody>
      </p:sp>
      <p:sp>
        <p:nvSpPr>
          <p:cNvPr id="29" name="Rectangle 28"/>
          <p:cNvSpPr/>
          <p:nvPr/>
        </p:nvSpPr>
        <p:spPr>
          <a:xfrm>
            <a:off x="7221354" y="4872741"/>
            <a:ext cx="855846" cy="635072"/>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FF0000"/>
                </a:solidFill>
              </a:rPr>
              <a:t>TCG</a:t>
            </a:r>
            <a:endParaRPr lang="en-US" dirty="0">
              <a:solidFill>
                <a:srgbClr val="FF0000"/>
              </a:solidFill>
            </a:endParaRPr>
          </a:p>
        </p:txBody>
      </p:sp>
      <p:sp>
        <p:nvSpPr>
          <p:cNvPr id="7" name="TextBox 6"/>
          <p:cNvSpPr txBox="1"/>
          <p:nvPr/>
        </p:nvSpPr>
        <p:spPr>
          <a:xfrm>
            <a:off x="7099300" y="1701800"/>
            <a:ext cx="1074333" cy="461665"/>
          </a:xfrm>
          <a:prstGeom prst="rect">
            <a:avLst/>
          </a:prstGeom>
          <a:noFill/>
        </p:spPr>
        <p:txBody>
          <a:bodyPr wrap="none" rtlCol="0">
            <a:spAutoFit/>
          </a:bodyPr>
          <a:lstStyle/>
          <a:p>
            <a:r>
              <a:rPr lang="en-US" dirty="0" smtClean="0"/>
              <a:t>Reads</a:t>
            </a:r>
            <a:endParaRPr lang="en-US" dirty="0"/>
          </a:p>
        </p:txBody>
      </p:sp>
      <p:sp>
        <p:nvSpPr>
          <p:cNvPr id="30" name="Rectangle 29"/>
          <p:cNvSpPr/>
          <p:nvPr/>
        </p:nvSpPr>
        <p:spPr>
          <a:xfrm>
            <a:off x="1689100" y="4822376"/>
            <a:ext cx="825500" cy="635072"/>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3848100" y="1964876"/>
            <a:ext cx="674616" cy="635072"/>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 name="Straight Arrow Connector 31"/>
          <p:cNvCxnSpPr/>
          <p:nvPr/>
        </p:nvCxnSpPr>
        <p:spPr>
          <a:xfrm>
            <a:off x="387212" y="5127212"/>
            <a:ext cx="681492" cy="0"/>
          </a:xfrm>
          <a:prstGeom prst="straightConnector1">
            <a:avLst/>
          </a:prstGeom>
          <a:ln w="76200" cmpd="sng">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a:off x="272912" y="2295112"/>
            <a:ext cx="681492" cy="0"/>
          </a:xfrm>
          <a:prstGeom prst="straightConnector1">
            <a:avLst/>
          </a:prstGeom>
          <a:ln w="76200" cmpd="sng">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06457676"/>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animBg="1"/>
      <p:bldP spid="28" grpId="0" animBg="1"/>
      <p:bldP spid="29" grpId="0" animBg="1"/>
      <p:bldP spid="7" grpId="0"/>
      <p:bldP spid="30" grpId="0" animBg="1"/>
      <p:bldP spid="3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t>
            </a:r>
            <a:r>
              <a:rPr lang="en-US" dirty="0" err="1">
                <a:solidFill>
                  <a:srgbClr val="FF0000"/>
                </a:solidFill>
              </a:rPr>
              <a:t>L</a:t>
            </a:r>
            <a:r>
              <a:rPr lang="en-US" baseline="-25000" dirty="0" err="1">
                <a:solidFill>
                  <a:srgbClr val="FF0000"/>
                </a:solidFill>
              </a:rPr>
              <a:t>critical</a:t>
            </a:r>
            <a:r>
              <a:rPr lang="en-US" dirty="0" smtClean="0"/>
              <a:t> for a </a:t>
            </a:r>
            <a:r>
              <a:rPr lang="en-US" dirty="0" err="1" smtClean="0"/>
              <a:t>transcriptome</a:t>
            </a:r>
            <a:r>
              <a:rPr lang="en-US" dirty="0" smtClean="0"/>
              <a:t>?</a:t>
            </a:r>
            <a:endParaRPr lang="en-US" dirty="0"/>
          </a:p>
        </p:txBody>
      </p:sp>
      <p:sp>
        <p:nvSpPr>
          <p:cNvPr id="3" name="Content Placeholder 2"/>
          <p:cNvSpPr>
            <a:spLocks noGrp="1"/>
          </p:cNvSpPr>
          <p:nvPr>
            <p:ph idx="1"/>
          </p:nvPr>
        </p:nvSpPr>
        <p:spPr>
          <a:xfrm>
            <a:off x="685800" y="1219200"/>
            <a:ext cx="8166100" cy="5257800"/>
          </a:xfrm>
        </p:spPr>
        <p:txBody>
          <a:bodyPr/>
          <a:lstStyle/>
          <a:p>
            <a:r>
              <a:rPr lang="en-US" dirty="0" smtClean="0"/>
              <a:t>  </a:t>
            </a:r>
            <a:r>
              <a:rPr lang="en-US" dirty="0" err="1" smtClean="0">
                <a:solidFill>
                  <a:srgbClr val="FF0000"/>
                </a:solidFill>
              </a:rPr>
              <a:t>L</a:t>
            </a:r>
            <a:r>
              <a:rPr lang="en-US" baseline="-25000" dirty="0" err="1" smtClean="0">
                <a:solidFill>
                  <a:srgbClr val="FF0000"/>
                </a:solidFill>
              </a:rPr>
              <a:t>critical</a:t>
            </a:r>
            <a:r>
              <a:rPr lang="en-US" dirty="0"/>
              <a:t> </a:t>
            </a:r>
            <a:r>
              <a:rPr lang="en-US" dirty="0" smtClean="0"/>
              <a:t>is lower bounded by the length of the longest interleaved repeat in any </a:t>
            </a:r>
            <a:r>
              <a:rPr lang="en-US" dirty="0" err="1" smtClean="0"/>
              <a:t>trancript</a:t>
            </a:r>
            <a:endParaRPr lang="en-US" dirty="0" smtClean="0"/>
          </a:p>
          <a:p>
            <a:endParaRPr lang="en-US" dirty="0"/>
          </a:p>
          <a:p>
            <a:r>
              <a:rPr lang="en-US" dirty="0" smtClean="0"/>
              <a:t>It can potentially be much larger due to </a:t>
            </a:r>
            <a:r>
              <a:rPr lang="en-US" dirty="0" smtClean="0">
                <a:solidFill>
                  <a:srgbClr val="FF0000"/>
                </a:solidFill>
              </a:rPr>
              <a:t>inter-transcript </a:t>
            </a:r>
            <a:r>
              <a:rPr lang="en-US" dirty="0" smtClean="0"/>
              <a:t>repeats of exons across isoforms.</a:t>
            </a:r>
          </a:p>
          <a:p>
            <a:pPr marL="0" indent="0">
              <a:buNone/>
            </a:pPr>
            <a:endParaRPr lang="en-US" dirty="0"/>
          </a:p>
        </p:txBody>
      </p:sp>
      <p:grpSp>
        <p:nvGrpSpPr>
          <p:cNvPr id="5" name="Group 4"/>
          <p:cNvGrpSpPr/>
          <p:nvPr/>
        </p:nvGrpSpPr>
        <p:grpSpPr>
          <a:xfrm>
            <a:off x="2987030" y="3287993"/>
            <a:ext cx="3167124" cy="343258"/>
            <a:chOff x="1577330" y="2119593"/>
            <a:chExt cx="3167124" cy="343258"/>
          </a:xfrm>
        </p:grpSpPr>
        <p:sp>
          <p:nvSpPr>
            <p:cNvPr id="6" name="Rectangle 5"/>
            <p:cNvSpPr/>
            <p:nvPr/>
          </p:nvSpPr>
          <p:spPr>
            <a:xfrm>
              <a:off x="1577330" y="2119593"/>
              <a:ext cx="1055708" cy="343258"/>
            </a:xfrm>
            <a:prstGeom prst="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ATC</a:t>
              </a:r>
              <a:endParaRPr lang="en-US" dirty="0">
                <a:solidFill>
                  <a:srgbClr val="000000"/>
                </a:solidFill>
              </a:endParaRPr>
            </a:p>
          </p:txBody>
        </p:sp>
        <p:sp>
          <p:nvSpPr>
            <p:cNvPr id="7" name="Rectangle 6"/>
            <p:cNvSpPr/>
            <p:nvPr/>
          </p:nvSpPr>
          <p:spPr>
            <a:xfrm>
              <a:off x="2633038" y="2119593"/>
              <a:ext cx="1055708" cy="343258"/>
            </a:xfrm>
            <a:prstGeom prst="rect">
              <a:avLst/>
            </a:prstGeom>
            <a:solidFill>
              <a:srgbClr val="008000"/>
            </a:solidFill>
            <a:ln>
              <a:solidFill>
                <a:schemeClr val="tx1"/>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smtClean="0"/>
                <a:t>CAT</a:t>
              </a:r>
              <a:endParaRPr lang="en-US" dirty="0"/>
            </a:p>
          </p:txBody>
        </p:sp>
        <p:sp>
          <p:nvSpPr>
            <p:cNvPr id="8" name="Rectangle 7"/>
            <p:cNvSpPr/>
            <p:nvPr/>
          </p:nvSpPr>
          <p:spPr>
            <a:xfrm>
              <a:off x="3688746" y="2119593"/>
              <a:ext cx="1055708" cy="343258"/>
            </a:xfrm>
            <a:prstGeom prst="rect">
              <a:avLst/>
            </a:prstGeom>
            <a:solidFill>
              <a:srgbClr val="0000FF"/>
            </a:solidFill>
          </p:spPr>
          <p:style>
            <a:lnRef idx="1">
              <a:schemeClr val="accent5"/>
            </a:lnRef>
            <a:fillRef idx="3">
              <a:schemeClr val="accent5"/>
            </a:fillRef>
            <a:effectRef idx="2">
              <a:schemeClr val="accent5"/>
            </a:effectRef>
            <a:fontRef idx="minor">
              <a:schemeClr val="lt1"/>
            </a:fontRef>
          </p:style>
          <p:txBody>
            <a:bodyPr rtlCol="0" anchor="ctr"/>
            <a:lstStyle/>
            <a:p>
              <a:pPr algn="ctr"/>
              <a:r>
                <a:rPr lang="en-US" dirty="0" smtClean="0"/>
                <a:t>TCG</a:t>
              </a:r>
              <a:endParaRPr lang="en-US" dirty="0"/>
            </a:p>
          </p:txBody>
        </p:sp>
      </p:grpSp>
      <p:grpSp>
        <p:nvGrpSpPr>
          <p:cNvPr id="9" name="Group 8"/>
          <p:cNvGrpSpPr/>
          <p:nvPr/>
        </p:nvGrpSpPr>
        <p:grpSpPr>
          <a:xfrm>
            <a:off x="2987030" y="4838771"/>
            <a:ext cx="2111416" cy="343258"/>
            <a:chOff x="1729730" y="3003081"/>
            <a:chExt cx="2111416" cy="343258"/>
          </a:xfrm>
        </p:grpSpPr>
        <p:sp>
          <p:nvSpPr>
            <p:cNvPr id="10" name="Rectangle 9"/>
            <p:cNvSpPr/>
            <p:nvPr/>
          </p:nvSpPr>
          <p:spPr>
            <a:xfrm>
              <a:off x="1729730" y="3003081"/>
              <a:ext cx="1055708" cy="343258"/>
            </a:xfrm>
            <a:prstGeom prst="rect">
              <a:avLst/>
            </a:prstGeom>
            <a:solidFill>
              <a:srgbClr val="F9A85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GAT</a:t>
              </a:r>
              <a:endParaRPr lang="en-US" dirty="0">
                <a:solidFill>
                  <a:srgbClr val="000000"/>
                </a:solidFill>
              </a:endParaRPr>
            </a:p>
          </p:txBody>
        </p:sp>
        <p:sp>
          <p:nvSpPr>
            <p:cNvPr id="11" name="Rectangle 10"/>
            <p:cNvSpPr/>
            <p:nvPr/>
          </p:nvSpPr>
          <p:spPr>
            <a:xfrm>
              <a:off x="2785438" y="3003081"/>
              <a:ext cx="1055708" cy="343258"/>
            </a:xfrm>
            <a:prstGeom prst="rect">
              <a:avLst/>
            </a:prstGeom>
            <a:solidFill>
              <a:srgbClr val="0000FF"/>
            </a:solidFill>
          </p:spPr>
          <p:style>
            <a:lnRef idx="1">
              <a:schemeClr val="accent5"/>
            </a:lnRef>
            <a:fillRef idx="3">
              <a:schemeClr val="accent5"/>
            </a:fillRef>
            <a:effectRef idx="2">
              <a:schemeClr val="accent5"/>
            </a:effectRef>
            <a:fontRef idx="minor">
              <a:schemeClr val="lt1"/>
            </a:fontRef>
          </p:style>
          <p:txBody>
            <a:bodyPr rtlCol="0" anchor="ctr"/>
            <a:lstStyle/>
            <a:p>
              <a:pPr algn="ctr"/>
              <a:r>
                <a:rPr lang="en-US" dirty="0" smtClean="0"/>
                <a:t>TCG</a:t>
              </a:r>
              <a:endParaRPr lang="en-US" dirty="0"/>
            </a:p>
          </p:txBody>
        </p:sp>
      </p:grpSp>
      <p:grpSp>
        <p:nvGrpSpPr>
          <p:cNvPr id="12" name="Group 11"/>
          <p:cNvGrpSpPr/>
          <p:nvPr/>
        </p:nvGrpSpPr>
        <p:grpSpPr>
          <a:xfrm>
            <a:off x="2969057" y="3936059"/>
            <a:ext cx="3167124" cy="343258"/>
            <a:chOff x="1577330" y="2119593"/>
            <a:chExt cx="3167124" cy="343258"/>
          </a:xfrm>
        </p:grpSpPr>
        <p:sp>
          <p:nvSpPr>
            <p:cNvPr id="13" name="Rectangle 12"/>
            <p:cNvSpPr/>
            <p:nvPr/>
          </p:nvSpPr>
          <p:spPr>
            <a:xfrm>
              <a:off x="1577330" y="2119593"/>
              <a:ext cx="1055708" cy="343258"/>
            </a:xfrm>
            <a:prstGeom prst="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ATC</a:t>
              </a:r>
              <a:endParaRPr lang="en-US" dirty="0">
                <a:solidFill>
                  <a:srgbClr val="000000"/>
                </a:solidFill>
              </a:endParaRPr>
            </a:p>
          </p:txBody>
        </p:sp>
        <p:sp>
          <p:nvSpPr>
            <p:cNvPr id="14" name="Rectangle 13"/>
            <p:cNvSpPr/>
            <p:nvPr/>
          </p:nvSpPr>
          <p:spPr>
            <a:xfrm>
              <a:off x="2633038" y="2119593"/>
              <a:ext cx="1055708" cy="343258"/>
            </a:xfrm>
            <a:prstGeom prst="rect">
              <a:avLst/>
            </a:prstGeom>
            <a:solidFill>
              <a:srgbClr val="008000"/>
            </a:solidFill>
            <a:ln>
              <a:solidFill>
                <a:schemeClr val="tx1"/>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smtClean="0"/>
                <a:t>CAT</a:t>
              </a:r>
              <a:endParaRPr lang="en-US" dirty="0"/>
            </a:p>
          </p:txBody>
        </p:sp>
        <p:sp>
          <p:nvSpPr>
            <p:cNvPr id="15" name="Rectangle 14"/>
            <p:cNvSpPr/>
            <p:nvPr/>
          </p:nvSpPr>
          <p:spPr>
            <a:xfrm>
              <a:off x="3688746" y="2119593"/>
              <a:ext cx="1055708" cy="343258"/>
            </a:xfrm>
            <a:prstGeom prst="rect">
              <a:avLst/>
            </a:prstGeom>
            <a:solidFill>
              <a:srgbClr val="0000FF"/>
            </a:solidFill>
          </p:spPr>
          <p:style>
            <a:lnRef idx="1">
              <a:schemeClr val="accent5"/>
            </a:lnRef>
            <a:fillRef idx="3">
              <a:schemeClr val="accent5"/>
            </a:fillRef>
            <a:effectRef idx="2">
              <a:schemeClr val="accent5"/>
            </a:effectRef>
            <a:fontRef idx="minor">
              <a:schemeClr val="lt1"/>
            </a:fontRef>
          </p:style>
          <p:txBody>
            <a:bodyPr rtlCol="0" anchor="ctr"/>
            <a:lstStyle/>
            <a:p>
              <a:pPr algn="ctr"/>
              <a:r>
                <a:rPr lang="en-US" dirty="0" smtClean="0"/>
                <a:t>TCG</a:t>
              </a:r>
              <a:endParaRPr lang="en-US" dirty="0"/>
            </a:p>
          </p:txBody>
        </p:sp>
      </p:grpSp>
      <p:grpSp>
        <p:nvGrpSpPr>
          <p:cNvPr id="16" name="Group 15"/>
          <p:cNvGrpSpPr/>
          <p:nvPr/>
        </p:nvGrpSpPr>
        <p:grpSpPr>
          <a:xfrm>
            <a:off x="2987030" y="5421730"/>
            <a:ext cx="2111416" cy="343258"/>
            <a:chOff x="1729730" y="3003081"/>
            <a:chExt cx="2111416" cy="343258"/>
          </a:xfrm>
        </p:grpSpPr>
        <p:sp>
          <p:nvSpPr>
            <p:cNvPr id="17" name="Rectangle 16"/>
            <p:cNvSpPr/>
            <p:nvPr/>
          </p:nvSpPr>
          <p:spPr>
            <a:xfrm>
              <a:off x="1729730" y="3003081"/>
              <a:ext cx="1055708" cy="343258"/>
            </a:xfrm>
            <a:prstGeom prst="rect">
              <a:avLst/>
            </a:prstGeom>
            <a:solidFill>
              <a:srgbClr val="F9A85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GAT</a:t>
              </a:r>
              <a:endParaRPr lang="en-US" dirty="0">
                <a:solidFill>
                  <a:srgbClr val="000000"/>
                </a:solidFill>
              </a:endParaRPr>
            </a:p>
          </p:txBody>
        </p:sp>
        <p:sp>
          <p:nvSpPr>
            <p:cNvPr id="18" name="Rectangle 17"/>
            <p:cNvSpPr/>
            <p:nvPr/>
          </p:nvSpPr>
          <p:spPr>
            <a:xfrm>
              <a:off x="2785438" y="3003081"/>
              <a:ext cx="1055708" cy="343258"/>
            </a:xfrm>
            <a:prstGeom prst="rect">
              <a:avLst/>
            </a:prstGeom>
            <a:solidFill>
              <a:srgbClr val="0000FF"/>
            </a:solidFill>
          </p:spPr>
          <p:style>
            <a:lnRef idx="1">
              <a:schemeClr val="accent5"/>
            </a:lnRef>
            <a:fillRef idx="3">
              <a:schemeClr val="accent5"/>
            </a:fillRef>
            <a:effectRef idx="2">
              <a:schemeClr val="accent5"/>
            </a:effectRef>
            <a:fontRef idx="minor">
              <a:schemeClr val="lt1"/>
            </a:fontRef>
          </p:style>
          <p:txBody>
            <a:bodyPr rtlCol="0" anchor="ctr"/>
            <a:lstStyle/>
            <a:p>
              <a:pPr algn="ctr"/>
              <a:r>
                <a:rPr lang="en-US" dirty="0" smtClean="0"/>
                <a:t>TCG</a:t>
              </a:r>
              <a:endParaRPr lang="en-US" dirty="0"/>
            </a:p>
          </p:txBody>
        </p:sp>
      </p:grpSp>
      <p:grpSp>
        <p:nvGrpSpPr>
          <p:cNvPr id="19" name="Group 18"/>
          <p:cNvGrpSpPr/>
          <p:nvPr/>
        </p:nvGrpSpPr>
        <p:grpSpPr>
          <a:xfrm>
            <a:off x="3000033" y="6131753"/>
            <a:ext cx="2111416" cy="343258"/>
            <a:chOff x="1729730" y="3003081"/>
            <a:chExt cx="2111416" cy="343258"/>
          </a:xfrm>
        </p:grpSpPr>
        <p:sp>
          <p:nvSpPr>
            <p:cNvPr id="20" name="Rectangle 19"/>
            <p:cNvSpPr/>
            <p:nvPr/>
          </p:nvSpPr>
          <p:spPr>
            <a:xfrm>
              <a:off x="1729730" y="3003081"/>
              <a:ext cx="1055708" cy="343258"/>
            </a:xfrm>
            <a:prstGeom prst="rect">
              <a:avLst/>
            </a:prstGeom>
            <a:solidFill>
              <a:srgbClr val="F9A85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GAT</a:t>
              </a:r>
              <a:endParaRPr lang="en-US" dirty="0">
                <a:solidFill>
                  <a:srgbClr val="000000"/>
                </a:solidFill>
              </a:endParaRPr>
            </a:p>
          </p:txBody>
        </p:sp>
        <p:sp>
          <p:nvSpPr>
            <p:cNvPr id="21" name="Rectangle 20"/>
            <p:cNvSpPr/>
            <p:nvPr/>
          </p:nvSpPr>
          <p:spPr>
            <a:xfrm>
              <a:off x="2785438" y="3003081"/>
              <a:ext cx="1055708" cy="343258"/>
            </a:xfrm>
            <a:prstGeom prst="rect">
              <a:avLst/>
            </a:prstGeom>
            <a:solidFill>
              <a:srgbClr val="0000FF"/>
            </a:solidFill>
          </p:spPr>
          <p:style>
            <a:lnRef idx="1">
              <a:schemeClr val="accent5"/>
            </a:lnRef>
            <a:fillRef idx="3">
              <a:schemeClr val="accent5"/>
            </a:fillRef>
            <a:effectRef idx="2">
              <a:schemeClr val="accent5"/>
            </a:effectRef>
            <a:fontRef idx="minor">
              <a:schemeClr val="lt1"/>
            </a:fontRef>
          </p:style>
          <p:txBody>
            <a:bodyPr rtlCol="0" anchor="ctr"/>
            <a:lstStyle/>
            <a:p>
              <a:pPr algn="ctr"/>
              <a:r>
                <a:rPr lang="en-US" dirty="0" smtClean="0"/>
                <a:t>TCG</a:t>
              </a:r>
              <a:endParaRPr lang="en-US" dirty="0"/>
            </a:p>
          </p:txBody>
        </p:sp>
      </p:grpSp>
    </p:spTree>
    <p:extLst>
      <p:ext uri="{BB962C8B-B14F-4D97-AF65-F5344CB8AC3E}">
        <p14:creationId xmlns:p14="http://schemas.microsoft.com/office/powerpoint/2010/main" val="1169047840"/>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457818" y="1633254"/>
            <a:ext cx="998537" cy="560388"/>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solidFill>
                  <a:schemeClr val="bg1"/>
                </a:solidFill>
              </a:rPr>
              <a:t>s</a:t>
            </a:r>
            <a:r>
              <a:rPr lang="en-US" baseline="-25000" dirty="0">
                <a:solidFill>
                  <a:schemeClr val="bg1"/>
                </a:solidFill>
              </a:rPr>
              <a:t>1</a:t>
            </a:r>
          </a:p>
        </p:txBody>
      </p:sp>
      <p:sp>
        <p:nvSpPr>
          <p:cNvPr id="12" name="Rectangle 11"/>
          <p:cNvSpPr/>
          <p:nvPr/>
        </p:nvSpPr>
        <p:spPr>
          <a:xfrm>
            <a:off x="1469276" y="1605988"/>
            <a:ext cx="962773" cy="617497"/>
          </a:xfrm>
          <a:prstGeom prst="rect">
            <a:avLst/>
          </a:prstGeom>
          <a:solidFill>
            <a:srgbClr val="FFFF00"/>
          </a:solidFill>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dirty="0">
                <a:solidFill>
                  <a:schemeClr val="tx1"/>
                </a:solidFill>
              </a:rPr>
              <a:t>s</a:t>
            </a:r>
            <a:r>
              <a:rPr lang="en-US" baseline="-25000" dirty="0">
                <a:solidFill>
                  <a:schemeClr val="tx1"/>
                </a:solidFill>
              </a:rPr>
              <a:t>3</a:t>
            </a:r>
          </a:p>
        </p:txBody>
      </p:sp>
      <p:cxnSp>
        <p:nvCxnSpPr>
          <p:cNvPr id="29" name="Straight Connector 28"/>
          <p:cNvCxnSpPr/>
          <p:nvPr/>
        </p:nvCxnSpPr>
        <p:spPr>
          <a:xfrm>
            <a:off x="465755" y="1471329"/>
            <a:ext cx="379413"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683243" y="1361792"/>
            <a:ext cx="379412"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919780" y="1471329"/>
            <a:ext cx="379413"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1188068" y="1361792"/>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1399205" y="1479267"/>
            <a:ext cx="379413"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1848468" y="1484029"/>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2105643" y="1361792"/>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grpSp>
        <p:nvGrpSpPr>
          <p:cNvPr id="8" name="Group 7"/>
          <p:cNvGrpSpPr/>
          <p:nvPr/>
        </p:nvGrpSpPr>
        <p:grpSpPr>
          <a:xfrm>
            <a:off x="2343238" y="1390014"/>
            <a:ext cx="1058863" cy="841551"/>
            <a:chOff x="2343238" y="1248904"/>
            <a:chExt cx="1058863" cy="841551"/>
          </a:xfrm>
        </p:grpSpPr>
        <p:sp>
          <p:nvSpPr>
            <p:cNvPr id="13" name="Rectangle 12"/>
            <p:cNvSpPr/>
            <p:nvPr/>
          </p:nvSpPr>
          <p:spPr>
            <a:xfrm>
              <a:off x="2448013" y="1503080"/>
              <a:ext cx="954088" cy="587375"/>
            </a:xfrm>
            <a:prstGeom prst="rect">
              <a:avLst/>
            </a:prstGeom>
            <a:solidFill>
              <a:srgbClr val="0000FF"/>
            </a:solidFill>
          </p:spPr>
          <p:style>
            <a:lnRef idx="1">
              <a:schemeClr val="accent5"/>
            </a:lnRef>
            <a:fillRef idx="3">
              <a:schemeClr val="accent5"/>
            </a:fillRef>
            <a:effectRef idx="2">
              <a:schemeClr val="accent5"/>
            </a:effectRef>
            <a:fontRef idx="minor">
              <a:schemeClr val="lt1"/>
            </a:fontRef>
          </p:style>
          <p:txBody>
            <a:bodyPr anchor="ctr"/>
            <a:lstStyle/>
            <a:p>
              <a:pPr algn="ctr" fontAlgn="auto">
                <a:spcBef>
                  <a:spcPts val="0"/>
                </a:spcBef>
                <a:spcAft>
                  <a:spcPts val="0"/>
                </a:spcAft>
                <a:defRPr/>
              </a:pPr>
              <a:r>
                <a:rPr lang="en-US" dirty="0"/>
                <a:t>s</a:t>
              </a:r>
              <a:r>
                <a:rPr lang="en-US" baseline="-25000" dirty="0"/>
                <a:t>4</a:t>
              </a:r>
            </a:p>
          </p:txBody>
        </p:sp>
        <p:cxnSp>
          <p:nvCxnSpPr>
            <p:cNvPr id="36" name="Straight Connector 35"/>
            <p:cNvCxnSpPr/>
            <p:nvPr/>
          </p:nvCxnSpPr>
          <p:spPr>
            <a:xfrm>
              <a:off x="2343238" y="1371141"/>
              <a:ext cx="379413" cy="0"/>
            </a:xfrm>
            <a:prstGeom prst="line">
              <a:avLst/>
            </a:prstGeom>
            <a:ln>
              <a:solidFill>
                <a:srgbClr val="3366FF"/>
              </a:solidFill>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2638513" y="1248904"/>
              <a:ext cx="379413" cy="0"/>
            </a:xfrm>
            <a:prstGeom prst="line">
              <a:avLst/>
            </a:prstGeom>
            <a:ln>
              <a:solidFill>
                <a:srgbClr val="3366FF"/>
              </a:solidFill>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2822663" y="1379079"/>
              <a:ext cx="379413" cy="0"/>
            </a:xfrm>
            <a:prstGeom prst="line">
              <a:avLst/>
            </a:prstGeom>
            <a:ln>
              <a:solidFill>
                <a:srgbClr val="3366FF"/>
              </a:solidFill>
            </a:ln>
          </p:spPr>
          <p:style>
            <a:lnRef idx="2">
              <a:schemeClr val="accent1"/>
            </a:lnRef>
            <a:fillRef idx="0">
              <a:schemeClr val="accent1"/>
            </a:fillRef>
            <a:effectRef idx="1">
              <a:schemeClr val="accent1"/>
            </a:effectRef>
            <a:fontRef idx="minor">
              <a:schemeClr val="tx1"/>
            </a:fontRef>
          </p:style>
        </p:cxnSp>
      </p:grpSp>
      <p:cxnSp>
        <p:nvCxnSpPr>
          <p:cNvPr id="39" name="Straight Connector 38"/>
          <p:cNvCxnSpPr/>
          <p:nvPr/>
        </p:nvCxnSpPr>
        <p:spPr>
          <a:xfrm>
            <a:off x="1648443" y="1361792"/>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sp>
        <p:nvSpPr>
          <p:cNvPr id="164" name="Rectangle 163"/>
          <p:cNvSpPr/>
          <p:nvPr/>
        </p:nvSpPr>
        <p:spPr>
          <a:xfrm>
            <a:off x="454996" y="2956875"/>
            <a:ext cx="998537" cy="560388"/>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solidFill>
                  <a:schemeClr val="bg1"/>
                </a:solidFill>
              </a:rPr>
              <a:t>s</a:t>
            </a:r>
            <a:r>
              <a:rPr lang="en-US" baseline="-25000" dirty="0">
                <a:solidFill>
                  <a:schemeClr val="bg1"/>
                </a:solidFill>
              </a:rPr>
              <a:t>1</a:t>
            </a:r>
          </a:p>
        </p:txBody>
      </p:sp>
      <p:sp>
        <p:nvSpPr>
          <p:cNvPr id="165" name="Rectangle 164"/>
          <p:cNvSpPr/>
          <p:nvPr/>
        </p:nvSpPr>
        <p:spPr>
          <a:xfrm>
            <a:off x="1466454" y="2929609"/>
            <a:ext cx="962773" cy="617497"/>
          </a:xfrm>
          <a:prstGeom prst="rect">
            <a:avLst/>
          </a:prstGeom>
          <a:solidFill>
            <a:srgbClr val="FFFF00"/>
          </a:solidFill>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dirty="0">
                <a:solidFill>
                  <a:schemeClr val="tx1"/>
                </a:solidFill>
              </a:rPr>
              <a:t>s</a:t>
            </a:r>
            <a:r>
              <a:rPr lang="en-US" baseline="-25000" dirty="0">
                <a:solidFill>
                  <a:schemeClr val="tx1"/>
                </a:solidFill>
              </a:rPr>
              <a:t>3</a:t>
            </a:r>
          </a:p>
        </p:txBody>
      </p:sp>
      <p:cxnSp>
        <p:nvCxnSpPr>
          <p:cNvPr id="166" name="Straight Connector 165"/>
          <p:cNvCxnSpPr/>
          <p:nvPr/>
        </p:nvCxnSpPr>
        <p:spPr>
          <a:xfrm>
            <a:off x="462933" y="2794950"/>
            <a:ext cx="379413"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67" name="Straight Connector 166"/>
          <p:cNvCxnSpPr/>
          <p:nvPr/>
        </p:nvCxnSpPr>
        <p:spPr>
          <a:xfrm>
            <a:off x="680421" y="2685413"/>
            <a:ext cx="379412"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68" name="Straight Connector 167"/>
          <p:cNvCxnSpPr/>
          <p:nvPr/>
        </p:nvCxnSpPr>
        <p:spPr>
          <a:xfrm>
            <a:off x="916958" y="2794950"/>
            <a:ext cx="379413"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69" name="Straight Connector 168"/>
          <p:cNvCxnSpPr/>
          <p:nvPr/>
        </p:nvCxnSpPr>
        <p:spPr>
          <a:xfrm>
            <a:off x="1185246" y="2685413"/>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70" name="Straight Connector 169"/>
          <p:cNvCxnSpPr/>
          <p:nvPr/>
        </p:nvCxnSpPr>
        <p:spPr>
          <a:xfrm>
            <a:off x="1396383" y="2802888"/>
            <a:ext cx="379413"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71" name="Straight Connector 170"/>
          <p:cNvCxnSpPr/>
          <p:nvPr/>
        </p:nvCxnSpPr>
        <p:spPr>
          <a:xfrm>
            <a:off x="1845646" y="2807650"/>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72" name="Straight Connector 171"/>
          <p:cNvCxnSpPr/>
          <p:nvPr/>
        </p:nvCxnSpPr>
        <p:spPr>
          <a:xfrm>
            <a:off x="2102821" y="2685413"/>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grpSp>
        <p:nvGrpSpPr>
          <p:cNvPr id="7" name="Group 6"/>
          <p:cNvGrpSpPr/>
          <p:nvPr/>
        </p:nvGrpSpPr>
        <p:grpSpPr>
          <a:xfrm>
            <a:off x="2340416" y="2713635"/>
            <a:ext cx="1058863" cy="827440"/>
            <a:chOff x="2340416" y="2431415"/>
            <a:chExt cx="1058863" cy="827440"/>
          </a:xfrm>
        </p:grpSpPr>
        <p:sp>
          <p:nvSpPr>
            <p:cNvPr id="174" name="Rectangle 173"/>
            <p:cNvSpPr/>
            <p:nvPr/>
          </p:nvSpPr>
          <p:spPr>
            <a:xfrm>
              <a:off x="2445191" y="2671480"/>
              <a:ext cx="954088" cy="587375"/>
            </a:xfrm>
            <a:prstGeom prst="rect">
              <a:avLst/>
            </a:prstGeom>
            <a:solidFill>
              <a:schemeClr val="bg1">
                <a:lumMod val="50000"/>
              </a:schemeClr>
            </a:solidFill>
            <a:ln>
              <a:solidFill>
                <a:schemeClr val="bg1">
                  <a:lumMod val="50000"/>
                </a:schemeClr>
              </a:solidFill>
            </a:ln>
          </p:spPr>
          <p:style>
            <a:lnRef idx="1">
              <a:schemeClr val="accent5"/>
            </a:lnRef>
            <a:fillRef idx="3">
              <a:schemeClr val="accent5"/>
            </a:fillRef>
            <a:effectRef idx="2">
              <a:schemeClr val="accent5"/>
            </a:effectRef>
            <a:fontRef idx="minor">
              <a:schemeClr val="lt1"/>
            </a:fontRef>
          </p:style>
          <p:txBody>
            <a:bodyPr anchor="ctr"/>
            <a:lstStyle/>
            <a:p>
              <a:pPr algn="ctr" fontAlgn="auto">
                <a:spcBef>
                  <a:spcPts val="0"/>
                </a:spcBef>
                <a:spcAft>
                  <a:spcPts val="0"/>
                </a:spcAft>
                <a:defRPr/>
              </a:pPr>
              <a:r>
                <a:rPr lang="en-US" dirty="0" smtClean="0"/>
                <a:t>s</a:t>
              </a:r>
              <a:r>
                <a:rPr lang="en-US" baseline="-25000" dirty="0" smtClean="0"/>
                <a:t>5</a:t>
              </a:r>
              <a:endParaRPr lang="en-US" baseline="-25000" dirty="0"/>
            </a:p>
          </p:txBody>
        </p:sp>
        <p:cxnSp>
          <p:nvCxnSpPr>
            <p:cNvPr id="175" name="Straight Connector 174"/>
            <p:cNvCxnSpPr/>
            <p:nvPr/>
          </p:nvCxnSpPr>
          <p:spPr>
            <a:xfrm>
              <a:off x="2340416" y="2553652"/>
              <a:ext cx="379413" cy="0"/>
            </a:xfrm>
            <a:prstGeom prst="line">
              <a:avLst/>
            </a:prstGeom>
            <a:solidFill>
              <a:schemeClr val="bg1">
                <a:lumMod val="50000"/>
              </a:schemeClr>
            </a:solid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76" name="Straight Connector 175"/>
            <p:cNvCxnSpPr/>
            <p:nvPr/>
          </p:nvCxnSpPr>
          <p:spPr>
            <a:xfrm>
              <a:off x="2635691" y="2431415"/>
              <a:ext cx="379413" cy="0"/>
            </a:xfrm>
            <a:prstGeom prst="line">
              <a:avLst/>
            </a:prstGeom>
            <a:solidFill>
              <a:schemeClr val="bg1">
                <a:lumMod val="50000"/>
              </a:schemeClr>
            </a:solid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77" name="Straight Connector 176"/>
            <p:cNvCxnSpPr/>
            <p:nvPr/>
          </p:nvCxnSpPr>
          <p:spPr>
            <a:xfrm>
              <a:off x="2819841" y="2561590"/>
              <a:ext cx="379413" cy="0"/>
            </a:xfrm>
            <a:prstGeom prst="line">
              <a:avLst/>
            </a:prstGeom>
            <a:solidFill>
              <a:schemeClr val="bg1">
                <a:lumMod val="50000"/>
              </a:schemeClr>
            </a:solid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grpSp>
      <p:cxnSp>
        <p:nvCxnSpPr>
          <p:cNvPr id="178" name="Straight Connector 177"/>
          <p:cNvCxnSpPr/>
          <p:nvPr/>
        </p:nvCxnSpPr>
        <p:spPr>
          <a:xfrm>
            <a:off x="1645621" y="2685413"/>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grpSp>
        <p:nvGrpSpPr>
          <p:cNvPr id="2" name="Group 1"/>
          <p:cNvGrpSpPr/>
          <p:nvPr/>
        </p:nvGrpSpPr>
        <p:grpSpPr>
          <a:xfrm>
            <a:off x="483218" y="-1995167"/>
            <a:ext cx="2944283" cy="625577"/>
            <a:chOff x="483218" y="4270167"/>
            <a:chExt cx="2944283" cy="625577"/>
          </a:xfrm>
        </p:grpSpPr>
        <p:sp>
          <p:nvSpPr>
            <p:cNvPr id="179" name="Rectangle 178"/>
            <p:cNvSpPr/>
            <p:nvPr/>
          </p:nvSpPr>
          <p:spPr>
            <a:xfrm>
              <a:off x="483218" y="4297433"/>
              <a:ext cx="998537" cy="560388"/>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solidFill>
                    <a:schemeClr val="bg1"/>
                  </a:solidFill>
                </a:rPr>
                <a:t>s</a:t>
              </a:r>
              <a:r>
                <a:rPr lang="en-US" baseline="-25000" dirty="0">
                  <a:solidFill>
                    <a:schemeClr val="bg1"/>
                  </a:solidFill>
                </a:rPr>
                <a:t>1</a:t>
              </a:r>
            </a:p>
          </p:txBody>
        </p:sp>
        <p:sp>
          <p:nvSpPr>
            <p:cNvPr id="180" name="Rectangle 179"/>
            <p:cNvSpPr/>
            <p:nvPr/>
          </p:nvSpPr>
          <p:spPr>
            <a:xfrm>
              <a:off x="1494676" y="4270167"/>
              <a:ext cx="962773" cy="617497"/>
            </a:xfrm>
            <a:prstGeom prst="rect">
              <a:avLst/>
            </a:prstGeom>
            <a:solidFill>
              <a:srgbClr val="FFFF00"/>
            </a:solidFill>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dirty="0">
                  <a:solidFill>
                    <a:schemeClr val="tx1"/>
                  </a:solidFill>
                </a:rPr>
                <a:t>s</a:t>
              </a:r>
              <a:r>
                <a:rPr lang="en-US" baseline="-25000" dirty="0">
                  <a:solidFill>
                    <a:schemeClr val="tx1"/>
                  </a:solidFill>
                </a:rPr>
                <a:t>3</a:t>
              </a:r>
            </a:p>
          </p:txBody>
        </p:sp>
        <p:sp>
          <p:nvSpPr>
            <p:cNvPr id="189" name="Rectangle 188"/>
            <p:cNvSpPr/>
            <p:nvPr/>
          </p:nvSpPr>
          <p:spPr>
            <a:xfrm>
              <a:off x="2473413" y="4308369"/>
              <a:ext cx="954088" cy="587375"/>
            </a:xfrm>
            <a:prstGeom prst="rect">
              <a:avLst/>
            </a:prstGeom>
            <a:solidFill>
              <a:srgbClr val="0000FF"/>
            </a:solidFill>
          </p:spPr>
          <p:style>
            <a:lnRef idx="1">
              <a:schemeClr val="accent5"/>
            </a:lnRef>
            <a:fillRef idx="3">
              <a:schemeClr val="accent5"/>
            </a:fillRef>
            <a:effectRef idx="2">
              <a:schemeClr val="accent5"/>
            </a:effectRef>
            <a:fontRef idx="minor">
              <a:schemeClr val="lt1"/>
            </a:fontRef>
          </p:style>
          <p:txBody>
            <a:bodyPr anchor="ctr"/>
            <a:lstStyle/>
            <a:p>
              <a:pPr algn="ctr" fontAlgn="auto">
                <a:spcBef>
                  <a:spcPts val="0"/>
                </a:spcBef>
                <a:spcAft>
                  <a:spcPts val="0"/>
                </a:spcAft>
                <a:defRPr/>
              </a:pPr>
              <a:r>
                <a:rPr lang="en-US" dirty="0"/>
                <a:t>s</a:t>
              </a:r>
              <a:r>
                <a:rPr lang="en-US" baseline="-25000" dirty="0"/>
                <a:t>4</a:t>
              </a:r>
            </a:p>
          </p:txBody>
        </p:sp>
      </p:grpSp>
      <p:grpSp>
        <p:nvGrpSpPr>
          <p:cNvPr id="3" name="Group 2"/>
          <p:cNvGrpSpPr/>
          <p:nvPr/>
        </p:nvGrpSpPr>
        <p:grpSpPr>
          <a:xfrm>
            <a:off x="508618" y="-1123100"/>
            <a:ext cx="2944283" cy="617497"/>
            <a:chOff x="480396" y="5452678"/>
            <a:chExt cx="2944283" cy="617497"/>
          </a:xfrm>
        </p:grpSpPr>
        <p:sp>
          <p:nvSpPr>
            <p:cNvPr id="196" name="Rectangle 195"/>
            <p:cNvSpPr/>
            <p:nvPr/>
          </p:nvSpPr>
          <p:spPr>
            <a:xfrm>
              <a:off x="480396" y="5479944"/>
              <a:ext cx="998537" cy="560388"/>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solidFill>
                    <a:schemeClr val="bg1"/>
                  </a:solidFill>
                </a:rPr>
                <a:t>s</a:t>
              </a:r>
              <a:r>
                <a:rPr lang="en-US" baseline="-25000" dirty="0">
                  <a:solidFill>
                    <a:schemeClr val="bg1"/>
                  </a:solidFill>
                </a:rPr>
                <a:t>1</a:t>
              </a:r>
            </a:p>
          </p:txBody>
        </p:sp>
        <p:sp>
          <p:nvSpPr>
            <p:cNvPr id="197" name="Rectangle 196"/>
            <p:cNvSpPr/>
            <p:nvPr/>
          </p:nvSpPr>
          <p:spPr>
            <a:xfrm>
              <a:off x="1491854" y="5452678"/>
              <a:ext cx="962773" cy="617497"/>
            </a:xfrm>
            <a:prstGeom prst="rect">
              <a:avLst/>
            </a:prstGeom>
            <a:solidFill>
              <a:srgbClr val="FFFF00"/>
            </a:solidFill>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dirty="0">
                  <a:solidFill>
                    <a:schemeClr val="tx1"/>
                  </a:solidFill>
                </a:rPr>
                <a:t>s</a:t>
              </a:r>
              <a:r>
                <a:rPr lang="en-US" baseline="-25000" dirty="0">
                  <a:solidFill>
                    <a:schemeClr val="tx1"/>
                  </a:solidFill>
                </a:rPr>
                <a:t>3</a:t>
              </a:r>
            </a:p>
          </p:txBody>
        </p:sp>
        <p:sp>
          <p:nvSpPr>
            <p:cNvPr id="206" name="Rectangle 205"/>
            <p:cNvSpPr/>
            <p:nvPr/>
          </p:nvSpPr>
          <p:spPr>
            <a:xfrm>
              <a:off x="2470591" y="5476769"/>
              <a:ext cx="954088" cy="587375"/>
            </a:xfrm>
            <a:prstGeom prst="rect">
              <a:avLst/>
            </a:prstGeom>
            <a:solidFill>
              <a:schemeClr val="bg1">
                <a:lumMod val="50000"/>
              </a:schemeClr>
            </a:solidFill>
            <a:ln>
              <a:solidFill>
                <a:schemeClr val="bg1">
                  <a:lumMod val="50000"/>
                </a:schemeClr>
              </a:solidFill>
            </a:ln>
          </p:spPr>
          <p:style>
            <a:lnRef idx="1">
              <a:schemeClr val="accent5"/>
            </a:lnRef>
            <a:fillRef idx="3">
              <a:schemeClr val="accent5"/>
            </a:fillRef>
            <a:effectRef idx="2">
              <a:schemeClr val="accent5"/>
            </a:effectRef>
            <a:fontRef idx="minor">
              <a:schemeClr val="lt1"/>
            </a:fontRef>
          </p:style>
          <p:txBody>
            <a:bodyPr anchor="ctr"/>
            <a:lstStyle/>
            <a:p>
              <a:pPr algn="ctr" fontAlgn="auto">
                <a:spcBef>
                  <a:spcPts val="0"/>
                </a:spcBef>
                <a:spcAft>
                  <a:spcPts val="0"/>
                </a:spcAft>
                <a:defRPr/>
              </a:pPr>
              <a:r>
                <a:rPr lang="en-US" dirty="0" smtClean="0"/>
                <a:t>s</a:t>
              </a:r>
              <a:r>
                <a:rPr lang="en-US" baseline="-25000" dirty="0" smtClean="0"/>
                <a:t>5</a:t>
              </a:r>
              <a:endParaRPr lang="en-US" baseline="-25000" dirty="0"/>
            </a:p>
          </p:txBody>
        </p:sp>
      </p:grpSp>
      <p:sp>
        <p:nvSpPr>
          <p:cNvPr id="4" name="TextBox 3"/>
          <p:cNvSpPr txBox="1"/>
          <p:nvPr/>
        </p:nvSpPr>
        <p:spPr>
          <a:xfrm>
            <a:off x="254000" y="279400"/>
            <a:ext cx="7460696" cy="584776"/>
          </a:xfrm>
          <a:prstGeom prst="rect">
            <a:avLst/>
          </a:prstGeom>
          <a:noFill/>
        </p:spPr>
        <p:txBody>
          <a:bodyPr wrap="none" rtlCol="0">
            <a:spAutoFit/>
          </a:bodyPr>
          <a:lstStyle/>
          <a:p>
            <a:r>
              <a:rPr lang="en-US" sz="3200" dirty="0" smtClean="0"/>
              <a:t>Ambiguity due to inter-transcript repeats</a:t>
            </a:r>
            <a:endParaRPr lang="en-US" sz="3200" dirty="0"/>
          </a:p>
        </p:txBody>
      </p:sp>
      <p:sp>
        <p:nvSpPr>
          <p:cNvPr id="5" name="TextBox 4"/>
          <p:cNvSpPr txBox="1"/>
          <p:nvPr/>
        </p:nvSpPr>
        <p:spPr>
          <a:xfrm>
            <a:off x="1676400" y="2247900"/>
            <a:ext cx="555360" cy="400110"/>
          </a:xfrm>
          <a:prstGeom prst="rect">
            <a:avLst/>
          </a:prstGeom>
          <a:noFill/>
        </p:spPr>
        <p:txBody>
          <a:bodyPr wrap="none" rtlCol="0">
            <a:spAutoFit/>
          </a:bodyPr>
          <a:lstStyle/>
          <a:p>
            <a:r>
              <a:rPr lang="en-US" sz="2000" dirty="0" smtClean="0"/>
              <a:t>L-1</a:t>
            </a:r>
            <a:endParaRPr lang="en-US" sz="2000" dirty="0"/>
          </a:p>
        </p:txBody>
      </p:sp>
      <p:sp>
        <p:nvSpPr>
          <p:cNvPr id="43" name="TextBox 42"/>
          <p:cNvSpPr txBox="1"/>
          <p:nvPr/>
        </p:nvSpPr>
        <p:spPr>
          <a:xfrm>
            <a:off x="1638300" y="3606800"/>
            <a:ext cx="555360" cy="400110"/>
          </a:xfrm>
          <a:prstGeom prst="rect">
            <a:avLst/>
          </a:prstGeom>
          <a:noFill/>
        </p:spPr>
        <p:txBody>
          <a:bodyPr wrap="none" rtlCol="0">
            <a:spAutoFit/>
          </a:bodyPr>
          <a:lstStyle/>
          <a:p>
            <a:r>
              <a:rPr lang="en-US" sz="2000" dirty="0" smtClean="0"/>
              <a:t>L-1</a:t>
            </a:r>
            <a:endParaRPr lang="en-US" sz="2000" dirty="0"/>
          </a:p>
        </p:txBody>
      </p:sp>
      <p:sp>
        <p:nvSpPr>
          <p:cNvPr id="44" name="TextBox 43"/>
          <p:cNvSpPr txBox="1"/>
          <p:nvPr/>
        </p:nvSpPr>
        <p:spPr>
          <a:xfrm>
            <a:off x="4864100" y="1663700"/>
            <a:ext cx="1707018" cy="461665"/>
          </a:xfrm>
          <a:prstGeom prst="rect">
            <a:avLst/>
          </a:prstGeom>
          <a:noFill/>
        </p:spPr>
        <p:txBody>
          <a:bodyPr wrap="none" rtlCol="0">
            <a:spAutoFit/>
          </a:bodyPr>
          <a:lstStyle/>
          <a:p>
            <a:r>
              <a:rPr lang="en-US" dirty="0"/>
              <a:t>t</a:t>
            </a:r>
            <a:r>
              <a:rPr lang="en-US" dirty="0" smtClean="0"/>
              <a:t>ranscript 1</a:t>
            </a:r>
            <a:endParaRPr lang="en-US" dirty="0"/>
          </a:p>
        </p:txBody>
      </p:sp>
      <p:sp>
        <p:nvSpPr>
          <p:cNvPr id="45" name="TextBox 44"/>
          <p:cNvSpPr txBox="1"/>
          <p:nvPr/>
        </p:nvSpPr>
        <p:spPr>
          <a:xfrm>
            <a:off x="4864100" y="3035300"/>
            <a:ext cx="1707018" cy="461665"/>
          </a:xfrm>
          <a:prstGeom prst="rect">
            <a:avLst/>
          </a:prstGeom>
          <a:noFill/>
        </p:spPr>
        <p:txBody>
          <a:bodyPr wrap="none" rtlCol="0">
            <a:spAutoFit/>
          </a:bodyPr>
          <a:lstStyle/>
          <a:p>
            <a:r>
              <a:rPr lang="en-US" dirty="0"/>
              <a:t>t</a:t>
            </a:r>
            <a:r>
              <a:rPr lang="en-US" dirty="0" smtClean="0"/>
              <a:t>ranscript 2</a:t>
            </a:r>
            <a:endParaRPr lang="en-US" dirty="0"/>
          </a:p>
        </p:txBody>
      </p:sp>
    </p:spTree>
    <p:extLst>
      <p:ext uri="{BB962C8B-B14F-4D97-AF65-F5344CB8AC3E}">
        <p14:creationId xmlns:p14="http://schemas.microsoft.com/office/powerpoint/2010/main" val="1945232062"/>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00121 -0.00069 L 0.00035 -0.19629 " pathEditMode="relative" rAng="0" ptsTypes="AA">
                                      <p:cBhvr>
                                        <p:cTn id="6" dur="2000" fill="hold"/>
                                        <p:tgtEl>
                                          <p:spTgt spid="7"/>
                                        </p:tgtEl>
                                        <p:attrNameLst>
                                          <p:attrName>ppt_x</p:attrName>
                                          <p:attrName>ppt_y</p:attrName>
                                        </p:attrNameLst>
                                      </p:cBhvr>
                                      <p:rCtr x="69" y="-9792"/>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2.22222E-6 -1.48148E-6 L -0.00156 0.19121 " pathEditMode="relative" rAng="0" ptsTypes="AA">
                                      <p:cBhvr>
                                        <p:cTn id="10" dur="2000" fill="hold"/>
                                        <p:tgtEl>
                                          <p:spTgt spid="8"/>
                                        </p:tgtEl>
                                        <p:attrNameLst>
                                          <p:attrName>ppt_x</p:attrName>
                                          <p:attrName>ppt_y</p:attrName>
                                        </p:attrNameLst>
                                      </p:cBhvr>
                                      <p:rCtr x="-87" y="956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457818" y="1633254"/>
            <a:ext cx="998537" cy="560388"/>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solidFill>
                  <a:schemeClr val="bg1"/>
                </a:solidFill>
              </a:rPr>
              <a:t>s</a:t>
            </a:r>
            <a:r>
              <a:rPr lang="en-US" baseline="-25000" dirty="0">
                <a:solidFill>
                  <a:schemeClr val="bg1"/>
                </a:solidFill>
              </a:rPr>
              <a:t>1</a:t>
            </a:r>
          </a:p>
        </p:txBody>
      </p:sp>
      <p:sp>
        <p:nvSpPr>
          <p:cNvPr id="12" name="Rectangle 11"/>
          <p:cNvSpPr/>
          <p:nvPr/>
        </p:nvSpPr>
        <p:spPr>
          <a:xfrm>
            <a:off x="1469276" y="1605988"/>
            <a:ext cx="962773" cy="617497"/>
          </a:xfrm>
          <a:prstGeom prst="rect">
            <a:avLst/>
          </a:prstGeom>
          <a:solidFill>
            <a:srgbClr val="FFFF00"/>
          </a:solidFill>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dirty="0">
                <a:solidFill>
                  <a:schemeClr val="tx1"/>
                </a:solidFill>
              </a:rPr>
              <a:t>s</a:t>
            </a:r>
            <a:r>
              <a:rPr lang="en-US" baseline="-25000" dirty="0">
                <a:solidFill>
                  <a:schemeClr val="tx1"/>
                </a:solidFill>
              </a:rPr>
              <a:t>3</a:t>
            </a:r>
          </a:p>
        </p:txBody>
      </p:sp>
      <p:cxnSp>
        <p:nvCxnSpPr>
          <p:cNvPr id="29" name="Straight Connector 28"/>
          <p:cNvCxnSpPr/>
          <p:nvPr/>
        </p:nvCxnSpPr>
        <p:spPr>
          <a:xfrm>
            <a:off x="465755" y="1471329"/>
            <a:ext cx="379413"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919780" y="1471329"/>
            <a:ext cx="379413"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1399205" y="1479267"/>
            <a:ext cx="379413"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1848468" y="1484029"/>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2621804" y="2710226"/>
            <a:ext cx="379413" cy="0"/>
          </a:xfrm>
          <a:prstGeom prst="line">
            <a:avLst/>
          </a:prstGeom>
          <a:ln>
            <a:solidFill>
              <a:srgbClr val="3366FF"/>
            </a:solidFill>
          </a:ln>
        </p:spPr>
        <p:style>
          <a:lnRef idx="2">
            <a:schemeClr val="accent1"/>
          </a:lnRef>
          <a:fillRef idx="0">
            <a:schemeClr val="accent1"/>
          </a:fillRef>
          <a:effectRef idx="1">
            <a:schemeClr val="accent1"/>
          </a:effectRef>
          <a:fontRef idx="minor">
            <a:schemeClr val="tx1"/>
          </a:fontRef>
        </p:style>
      </p:cxnSp>
      <p:grpSp>
        <p:nvGrpSpPr>
          <p:cNvPr id="5" name="Group 4"/>
          <p:cNvGrpSpPr/>
          <p:nvPr/>
        </p:nvGrpSpPr>
        <p:grpSpPr>
          <a:xfrm>
            <a:off x="2326529" y="2815751"/>
            <a:ext cx="1058863" cy="719314"/>
            <a:chOff x="2343238" y="1512251"/>
            <a:chExt cx="1058863" cy="719314"/>
          </a:xfrm>
        </p:grpSpPr>
        <p:sp>
          <p:nvSpPr>
            <p:cNvPr id="13" name="Rectangle 12"/>
            <p:cNvSpPr/>
            <p:nvPr/>
          </p:nvSpPr>
          <p:spPr>
            <a:xfrm>
              <a:off x="2448013" y="1644190"/>
              <a:ext cx="954088" cy="587375"/>
            </a:xfrm>
            <a:prstGeom prst="rect">
              <a:avLst/>
            </a:prstGeom>
            <a:solidFill>
              <a:srgbClr val="0000FF"/>
            </a:solidFill>
          </p:spPr>
          <p:style>
            <a:lnRef idx="1">
              <a:schemeClr val="accent5"/>
            </a:lnRef>
            <a:fillRef idx="3">
              <a:schemeClr val="accent5"/>
            </a:fillRef>
            <a:effectRef idx="2">
              <a:schemeClr val="accent5"/>
            </a:effectRef>
            <a:fontRef idx="minor">
              <a:schemeClr val="lt1"/>
            </a:fontRef>
          </p:style>
          <p:txBody>
            <a:bodyPr anchor="ctr"/>
            <a:lstStyle/>
            <a:p>
              <a:pPr algn="ctr" fontAlgn="auto">
                <a:spcBef>
                  <a:spcPts val="0"/>
                </a:spcBef>
                <a:spcAft>
                  <a:spcPts val="0"/>
                </a:spcAft>
                <a:defRPr/>
              </a:pPr>
              <a:r>
                <a:rPr lang="en-US" dirty="0"/>
                <a:t>s</a:t>
              </a:r>
              <a:r>
                <a:rPr lang="en-US" baseline="-25000" dirty="0"/>
                <a:t>4</a:t>
              </a:r>
            </a:p>
          </p:txBody>
        </p:sp>
        <p:cxnSp>
          <p:nvCxnSpPr>
            <p:cNvPr id="36" name="Straight Connector 35"/>
            <p:cNvCxnSpPr/>
            <p:nvPr/>
          </p:nvCxnSpPr>
          <p:spPr>
            <a:xfrm>
              <a:off x="2343238" y="1512251"/>
              <a:ext cx="379413" cy="0"/>
            </a:xfrm>
            <a:prstGeom prst="line">
              <a:avLst/>
            </a:prstGeom>
            <a:ln>
              <a:solidFill>
                <a:srgbClr val="3366FF"/>
              </a:solidFill>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2822663" y="1520189"/>
              <a:ext cx="379413" cy="0"/>
            </a:xfrm>
            <a:prstGeom prst="line">
              <a:avLst/>
            </a:prstGeom>
            <a:ln>
              <a:solidFill>
                <a:srgbClr val="3366FF"/>
              </a:solidFill>
            </a:ln>
          </p:spPr>
          <p:style>
            <a:lnRef idx="2">
              <a:schemeClr val="accent1"/>
            </a:lnRef>
            <a:fillRef idx="0">
              <a:schemeClr val="accent1"/>
            </a:fillRef>
            <a:effectRef idx="1">
              <a:schemeClr val="accent1"/>
            </a:effectRef>
            <a:fontRef idx="minor">
              <a:schemeClr val="tx1"/>
            </a:fontRef>
          </p:style>
        </p:cxnSp>
      </p:grpSp>
      <p:grpSp>
        <p:nvGrpSpPr>
          <p:cNvPr id="10" name="Group 9"/>
          <p:cNvGrpSpPr/>
          <p:nvPr/>
        </p:nvGrpSpPr>
        <p:grpSpPr>
          <a:xfrm>
            <a:off x="683243" y="1361792"/>
            <a:ext cx="1801812" cy="0"/>
            <a:chOff x="683243" y="1361792"/>
            <a:chExt cx="1801812" cy="0"/>
          </a:xfrm>
        </p:grpSpPr>
        <p:cxnSp>
          <p:nvCxnSpPr>
            <p:cNvPr id="30" name="Straight Connector 29"/>
            <p:cNvCxnSpPr/>
            <p:nvPr/>
          </p:nvCxnSpPr>
          <p:spPr>
            <a:xfrm>
              <a:off x="683243" y="1361792"/>
              <a:ext cx="379412"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1188068" y="1361792"/>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2105643" y="1361792"/>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1648443" y="1361792"/>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grpSp>
      <p:sp>
        <p:nvSpPr>
          <p:cNvPr id="164" name="Rectangle 163"/>
          <p:cNvSpPr/>
          <p:nvPr/>
        </p:nvSpPr>
        <p:spPr>
          <a:xfrm>
            <a:off x="454996" y="2956875"/>
            <a:ext cx="998537" cy="560388"/>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solidFill>
                  <a:schemeClr val="bg1"/>
                </a:solidFill>
              </a:rPr>
              <a:t>s</a:t>
            </a:r>
            <a:r>
              <a:rPr lang="en-US" baseline="-25000" dirty="0">
                <a:solidFill>
                  <a:schemeClr val="bg1"/>
                </a:solidFill>
              </a:rPr>
              <a:t>1</a:t>
            </a:r>
          </a:p>
        </p:txBody>
      </p:sp>
      <p:sp>
        <p:nvSpPr>
          <p:cNvPr id="165" name="Rectangle 164"/>
          <p:cNvSpPr/>
          <p:nvPr/>
        </p:nvSpPr>
        <p:spPr>
          <a:xfrm>
            <a:off x="1466454" y="2929609"/>
            <a:ext cx="962773" cy="617497"/>
          </a:xfrm>
          <a:prstGeom prst="rect">
            <a:avLst/>
          </a:prstGeom>
          <a:solidFill>
            <a:srgbClr val="FFFF00"/>
          </a:solidFill>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dirty="0">
                <a:solidFill>
                  <a:schemeClr val="tx1"/>
                </a:solidFill>
              </a:rPr>
              <a:t>s</a:t>
            </a:r>
            <a:r>
              <a:rPr lang="en-US" baseline="-25000" dirty="0">
                <a:solidFill>
                  <a:schemeClr val="tx1"/>
                </a:solidFill>
              </a:rPr>
              <a:t>3</a:t>
            </a:r>
          </a:p>
        </p:txBody>
      </p:sp>
      <p:cxnSp>
        <p:nvCxnSpPr>
          <p:cNvPr id="166" name="Straight Connector 165"/>
          <p:cNvCxnSpPr/>
          <p:nvPr/>
        </p:nvCxnSpPr>
        <p:spPr>
          <a:xfrm>
            <a:off x="462933" y="2794950"/>
            <a:ext cx="379413"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68" name="Straight Connector 167"/>
          <p:cNvCxnSpPr/>
          <p:nvPr/>
        </p:nvCxnSpPr>
        <p:spPr>
          <a:xfrm>
            <a:off x="916958" y="2794950"/>
            <a:ext cx="379413"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70" name="Straight Connector 169"/>
          <p:cNvCxnSpPr/>
          <p:nvPr/>
        </p:nvCxnSpPr>
        <p:spPr>
          <a:xfrm>
            <a:off x="1396383" y="2802888"/>
            <a:ext cx="379413"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71" name="Straight Connector 170"/>
          <p:cNvCxnSpPr/>
          <p:nvPr/>
        </p:nvCxnSpPr>
        <p:spPr>
          <a:xfrm>
            <a:off x="1845646" y="2807650"/>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76" name="Straight Connector 175"/>
          <p:cNvCxnSpPr/>
          <p:nvPr/>
        </p:nvCxnSpPr>
        <p:spPr>
          <a:xfrm>
            <a:off x="2639791" y="1393422"/>
            <a:ext cx="379413" cy="0"/>
          </a:xfrm>
          <a:prstGeom prst="line">
            <a:avLst/>
          </a:prstGeom>
          <a:solidFill>
            <a:schemeClr val="bg1">
              <a:lumMod val="50000"/>
            </a:schemeClr>
          </a:solid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grpSp>
        <p:nvGrpSpPr>
          <p:cNvPr id="4" name="Group 3"/>
          <p:cNvGrpSpPr/>
          <p:nvPr/>
        </p:nvGrpSpPr>
        <p:grpSpPr>
          <a:xfrm>
            <a:off x="2344516" y="1498947"/>
            <a:ext cx="1058863" cy="705203"/>
            <a:chOff x="2340416" y="2835872"/>
            <a:chExt cx="1058863" cy="705203"/>
          </a:xfrm>
        </p:grpSpPr>
        <p:sp>
          <p:nvSpPr>
            <p:cNvPr id="174" name="Rectangle 173"/>
            <p:cNvSpPr/>
            <p:nvPr/>
          </p:nvSpPr>
          <p:spPr>
            <a:xfrm>
              <a:off x="2445191" y="2953700"/>
              <a:ext cx="954088" cy="587375"/>
            </a:xfrm>
            <a:prstGeom prst="rect">
              <a:avLst/>
            </a:prstGeom>
            <a:solidFill>
              <a:schemeClr val="bg1">
                <a:lumMod val="50000"/>
              </a:schemeClr>
            </a:solidFill>
            <a:ln>
              <a:solidFill>
                <a:schemeClr val="bg1">
                  <a:lumMod val="50000"/>
                </a:schemeClr>
              </a:solidFill>
            </a:ln>
          </p:spPr>
          <p:style>
            <a:lnRef idx="1">
              <a:schemeClr val="accent5"/>
            </a:lnRef>
            <a:fillRef idx="3">
              <a:schemeClr val="accent5"/>
            </a:fillRef>
            <a:effectRef idx="2">
              <a:schemeClr val="accent5"/>
            </a:effectRef>
            <a:fontRef idx="minor">
              <a:schemeClr val="lt1"/>
            </a:fontRef>
          </p:style>
          <p:txBody>
            <a:bodyPr anchor="ctr"/>
            <a:lstStyle/>
            <a:p>
              <a:pPr algn="ctr" fontAlgn="auto">
                <a:spcBef>
                  <a:spcPts val="0"/>
                </a:spcBef>
                <a:spcAft>
                  <a:spcPts val="0"/>
                </a:spcAft>
                <a:defRPr/>
              </a:pPr>
              <a:r>
                <a:rPr lang="en-US" dirty="0" smtClean="0"/>
                <a:t>s</a:t>
              </a:r>
              <a:r>
                <a:rPr lang="en-US" baseline="-25000" dirty="0" smtClean="0"/>
                <a:t>5</a:t>
              </a:r>
              <a:endParaRPr lang="en-US" baseline="-25000" dirty="0"/>
            </a:p>
          </p:txBody>
        </p:sp>
        <p:cxnSp>
          <p:nvCxnSpPr>
            <p:cNvPr id="175" name="Straight Connector 174"/>
            <p:cNvCxnSpPr/>
            <p:nvPr/>
          </p:nvCxnSpPr>
          <p:spPr>
            <a:xfrm>
              <a:off x="2340416" y="2835872"/>
              <a:ext cx="379413" cy="0"/>
            </a:xfrm>
            <a:prstGeom prst="line">
              <a:avLst/>
            </a:prstGeom>
            <a:solidFill>
              <a:schemeClr val="bg1">
                <a:lumMod val="50000"/>
              </a:schemeClr>
            </a:solid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77" name="Straight Connector 176"/>
            <p:cNvCxnSpPr/>
            <p:nvPr/>
          </p:nvCxnSpPr>
          <p:spPr>
            <a:xfrm>
              <a:off x="2819841" y="2843810"/>
              <a:ext cx="379413" cy="0"/>
            </a:xfrm>
            <a:prstGeom prst="line">
              <a:avLst/>
            </a:prstGeom>
            <a:solidFill>
              <a:schemeClr val="bg1">
                <a:lumMod val="50000"/>
              </a:schemeClr>
            </a:solid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grpSp>
      <p:grpSp>
        <p:nvGrpSpPr>
          <p:cNvPr id="14" name="Group 13"/>
          <p:cNvGrpSpPr/>
          <p:nvPr/>
        </p:nvGrpSpPr>
        <p:grpSpPr>
          <a:xfrm>
            <a:off x="680421" y="2685413"/>
            <a:ext cx="1801812" cy="0"/>
            <a:chOff x="680421" y="2685413"/>
            <a:chExt cx="1801812" cy="0"/>
          </a:xfrm>
        </p:grpSpPr>
        <p:cxnSp>
          <p:nvCxnSpPr>
            <p:cNvPr id="167" name="Straight Connector 166"/>
            <p:cNvCxnSpPr/>
            <p:nvPr/>
          </p:nvCxnSpPr>
          <p:spPr>
            <a:xfrm>
              <a:off x="680421" y="2685413"/>
              <a:ext cx="379412"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69" name="Straight Connector 168"/>
            <p:cNvCxnSpPr/>
            <p:nvPr/>
          </p:nvCxnSpPr>
          <p:spPr>
            <a:xfrm>
              <a:off x="1185246" y="2685413"/>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72" name="Straight Connector 171"/>
            <p:cNvCxnSpPr/>
            <p:nvPr/>
          </p:nvCxnSpPr>
          <p:spPr>
            <a:xfrm>
              <a:off x="2102821" y="2685413"/>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78" name="Straight Connector 177"/>
            <p:cNvCxnSpPr/>
            <p:nvPr/>
          </p:nvCxnSpPr>
          <p:spPr>
            <a:xfrm>
              <a:off x="1645621" y="2685413"/>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grpSp>
      <p:grpSp>
        <p:nvGrpSpPr>
          <p:cNvPr id="2" name="Group 1"/>
          <p:cNvGrpSpPr/>
          <p:nvPr/>
        </p:nvGrpSpPr>
        <p:grpSpPr>
          <a:xfrm>
            <a:off x="483218" y="-1995167"/>
            <a:ext cx="2944283" cy="625577"/>
            <a:chOff x="483218" y="4270167"/>
            <a:chExt cx="2944283" cy="625577"/>
          </a:xfrm>
        </p:grpSpPr>
        <p:sp>
          <p:nvSpPr>
            <p:cNvPr id="179" name="Rectangle 178"/>
            <p:cNvSpPr/>
            <p:nvPr/>
          </p:nvSpPr>
          <p:spPr>
            <a:xfrm>
              <a:off x="483218" y="4297433"/>
              <a:ext cx="998537" cy="560388"/>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solidFill>
                    <a:schemeClr val="bg1"/>
                  </a:solidFill>
                </a:rPr>
                <a:t>s</a:t>
              </a:r>
              <a:r>
                <a:rPr lang="en-US" baseline="-25000" dirty="0">
                  <a:solidFill>
                    <a:schemeClr val="bg1"/>
                  </a:solidFill>
                </a:rPr>
                <a:t>1</a:t>
              </a:r>
            </a:p>
          </p:txBody>
        </p:sp>
        <p:sp>
          <p:nvSpPr>
            <p:cNvPr id="180" name="Rectangle 179"/>
            <p:cNvSpPr/>
            <p:nvPr/>
          </p:nvSpPr>
          <p:spPr>
            <a:xfrm>
              <a:off x="1494676" y="4270167"/>
              <a:ext cx="962773" cy="617497"/>
            </a:xfrm>
            <a:prstGeom prst="rect">
              <a:avLst/>
            </a:prstGeom>
            <a:solidFill>
              <a:srgbClr val="FFFF00"/>
            </a:solidFill>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dirty="0">
                  <a:solidFill>
                    <a:schemeClr val="tx1"/>
                  </a:solidFill>
                </a:rPr>
                <a:t>s</a:t>
              </a:r>
              <a:r>
                <a:rPr lang="en-US" baseline="-25000" dirty="0">
                  <a:solidFill>
                    <a:schemeClr val="tx1"/>
                  </a:solidFill>
                </a:rPr>
                <a:t>3</a:t>
              </a:r>
            </a:p>
          </p:txBody>
        </p:sp>
        <p:sp>
          <p:nvSpPr>
            <p:cNvPr id="189" name="Rectangle 188"/>
            <p:cNvSpPr/>
            <p:nvPr/>
          </p:nvSpPr>
          <p:spPr>
            <a:xfrm>
              <a:off x="2473413" y="4308369"/>
              <a:ext cx="954088" cy="587375"/>
            </a:xfrm>
            <a:prstGeom prst="rect">
              <a:avLst/>
            </a:prstGeom>
            <a:solidFill>
              <a:srgbClr val="0000FF"/>
            </a:solidFill>
          </p:spPr>
          <p:style>
            <a:lnRef idx="1">
              <a:schemeClr val="accent5"/>
            </a:lnRef>
            <a:fillRef idx="3">
              <a:schemeClr val="accent5"/>
            </a:fillRef>
            <a:effectRef idx="2">
              <a:schemeClr val="accent5"/>
            </a:effectRef>
            <a:fontRef idx="minor">
              <a:schemeClr val="lt1"/>
            </a:fontRef>
          </p:style>
          <p:txBody>
            <a:bodyPr anchor="ctr"/>
            <a:lstStyle/>
            <a:p>
              <a:pPr algn="ctr" fontAlgn="auto">
                <a:spcBef>
                  <a:spcPts val="0"/>
                </a:spcBef>
                <a:spcAft>
                  <a:spcPts val="0"/>
                </a:spcAft>
                <a:defRPr/>
              </a:pPr>
              <a:r>
                <a:rPr lang="en-US" dirty="0"/>
                <a:t>s</a:t>
              </a:r>
              <a:r>
                <a:rPr lang="en-US" baseline="-25000" dirty="0"/>
                <a:t>4</a:t>
              </a:r>
            </a:p>
          </p:txBody>
        </p:sp>
      </p:grpSp>
      <p:grpSp>
        <p:nvGrpSpPr>
          <p:cNvPr id="3" name="Group 2"/>
          <p:cNvGrpSpPr/>
          <p:nvPr/>
        </p:nvGrpSpPr>
        <p:grpSpPr>
          <a:xfrm>
            <a:off x="508618" y="-1123100"/>
            <a:ext cx="2944283" cy="617497"/>
            <a:chOff x="480396" y="5452678"/>
            <a:chExt cx="2944283" cy="617497"/>
          </a:xfrm>
        </p:grpSpPr>
        <p:sp>
          <p:nvSpPr>
            <p:cNvPr id="196" name="Rectangle 195"/>
            <p:cNvSpPr/>
            <p:nvPr/>
          </p:nvSpPr>
          <p:spPr>
            <a:xfrm>
              <a:off x="480396" y="5479944"/>
              <a:ext cx="998537" cy="560388"/>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solidFill>
                    <a:schemeClr val="bg1"/>
                  </a:solidFill>
                </a:rPr>
                <a:t>s</a:t>
              </a:r>
              <a:r>
                <a:rPr lang="en-US" baseline="-25000" dirty="0">
                  <a:solidFill>
                    <a:schemeClr val="bg1"/>
                  </a:solidFill>
                </a:rPr>
                <a:t>1</a:t>
              </a:r>
            </a:p>
          </p:txBody>
        </p:sp>
        <p:sp>
          <p:nvSpPr>
            <p:cNvPr id="197" name="Rectangle 196"/>
            <p:cNvSpPr/>
            <p:nvPr/>
          </p:nvSpPr>
          <p:spPr>
            <a:xfrm>
              <a:off x="1491854" y="5452678"/>
              <a:ext cx="962773" cy="617497"/>
            </a:xfrm>
            <a:prstGeom prst="rect">
              <a:avLst/>
            </a:prstGeom>
            <a:solidFill>
              <a:srgbClr val="FFFF00"/>
            </a:solidFill>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dirty="0">
                  <a:solidFill>
                    <a:schemeClr val="tx1"/>
                  </a:solidFill>
                </a:rPr>
                <a:t>s</a:t>
              </a:r>
              <a:r>
                <a:rPr lang="en-US" baseline="-25000" dirty="0">
                  <a:solidFill>
                    <a:schemeClr val="tx1"/>
                  </a:solidFill>
                </a:rPr>
                <a:t>3</a:t>
              </a:r>
            </a:p>
          </p:txBody>
        </p:sp>
        <p:sp>
          <p:nvSpPr>
            <p:cNvPr id="206" name="Rectangle 205"/>
            <p:cNvSpPr/>
            <p:nvPr/>
          </p:nvSpPr>
          <p:spPr>
            <a:xfrm>
              <a:off x="2470591" y="5476769"/>
              <a:ext cx="954088" cy="587375"/>
            </a:xfrm>
            <a:prstGeom prst="rect">
              <a:avLst/>
            </a:prstGeom>
            <a:solidFill>
              <a:schemeClr val="bg1">
                <a:lumMod val="50000"/>
              </a:schemeClr>
            </a:solidFill>
            <a:ln>
              <a:solidFill>
                <a:schemeClr val="bg1">
                  <a:lumMod val="50000"/>
                </a:schemeClr>
              </a:solidFill>
            </a:ln>
          </p:spPr>
          <p:style>
            <a:lnRef idx="1">
              <a:schemeClr val="accent5"/>
            </a:lnRef>
            <a:fillRef idx="3">
              <a:schemeClr val="accent5"/>
            </a:fillRef>
            <a:effectRef idx="2">
              <a:schemeClr val="accent5"/>
            </a:effectRef>
            <a:fontRef idx="minor">
              <a:schemeClr val="lt1"/>
            </a:fontRef>
          </p:style>
          <p:txBody>
            <a:bodyPr anchor="ctr"/>
            <a:lstStyle/>
            <a:p>
              <a:pPr algn="ctr" fontAlgn="auto">
                <a:spcBef>
                  <a:spcPts val="0"/>
                </a:spcBef>
                <a:spcAft>
                  <a:spcPts val="0"/>
                </a:spcAft>
                <a:defRPr/>
              </a:pPr>
              <a:r>
                <a:rPr lang="en-US" dirty="0" smtClean="0"/>
                <a:t>s</a:t>
              </a:r>
              <a:r>
                <a:rPr lang="en-US" baseline="-25000" dirty="0" smtClean="0"/>
                <a:t>5</a:t>
              </a:r>
              <a:endParaRPr lang="en-US" baseline="-25000" dirty="0"/>
            </a:p>
          </p:txBody>
        </p:sp>
      </p:grpSp>
      <p:sp>
        <p:nvSpPr>
          <p:cNvPr id="118" name="TextBox 117"/>
          <p:cNvSpPr txBox="1"/>
          <p:nvPr/>
        </p:nvSpPr>
        <p:spPr>
          <a:xfrm>
            <a:off x="254000" y="279400"/>
            <a:ext cx="7460696" cy="584776"/>
          </a:xfrm>
          <a:prstGeom prst="rect">
            <a:avLst/>
          </a:prstGeom>
          <a:noFill/>
        </p:spPr>
        <p:txBody>
          <a:bodyPr wrap="none" rtlCol="0">
            <a:spAutoFit/>
          </a:bodyPr>
          <a:lstStyle/>
          <a:p>
            <a:r>
              <a:rPr lang="en-US" sz="3200" dirty="0" smtClean="0"/>
              <a:t>Ambiguity due to inter-transcript repeats</a:t>
            </a:r>
            <a:endParaRPr lang="en-US" sz="3200" dirty="0"/>
          </a:p>
        </p:txBody>
      </p:sp>
      <p:sp>
        <p:nvSpPr>
          <p:cNvPr id="119" name="TextBox 118"/>
          <p:cNvSpPr txBox="1"/>
          <p:nvPr/>
        </p:nvSpPr>
        <p:spPr>
          <a:xfrm>
            <a:off x="1676400" y="2247900"/>
            <a:ext cx="555360" cy="400110"/>
          </a:xfrm>
          <a:prstGeom prst="rect">
            <a:avLst/>
          </a:prstGeom>
          <a:noFill/>
        </p:spPr>
        <p:txBody>
          <a:bodyPr wrap="none" rtlCol="0">
            <a:spAutoFit/>
          </a:bodyPr>
          <a:lstStyle/>
          <a:p>
            <a:r>
              <a:rPr lang="en-US" sz="2000" dirty="0" smtClean="0"/>
              <a:t>L-1</a:t>
            </a:r>
            <a:endParaRPr lang="en-US" sz="2000" dirty="0"/>
          </a:p>
        </p:txBody>
      </p:sp>
      <p:sp>
        <p:nvSpPr>
          <p:cNvPr id="120" name="TextBox 119"/>
          <p:cNvSpPr txBox="1"/>
          <p:nvPr/>
        </p:nvSpPr>
        <p:spPr>
          <a:xfrm>
            <a:off x="1638300" y="3606800"/>
            <a:ext cx="555360" cy="400110"/>
          </a:xfrm>
          <a:prstGeom prst="rect">
            <a:avLst/>
          </a:prstGeom>
          <a:noFill/>
        </p:spPr>
        <p:txBody>
          <a:bodyPr wrap="none" rtlCol="0">
            <a:spAutoFit/>
          </a:bodyPr>
          <a:lstStyle/>
          <a:p>
            <a:r>
              <a:rPr lang="en-US" sz="2000" dirty="0" smtClean="0"/>
              <a:t>L-1</a:t>
            </a:r>
            <a:endParaRPr lang="en-US" sz="2000" dirty="0"/>
          </a:p>
        </p:txBody>
      </p:sp>
      <p:sp>
        <p:nvSpPr>
          <p:cNvPr id="8" name="TextBox 7"/>
          <p:cNvSpPr txBox="1"/>
          <p:nvPr/>
        </p:nvSpPr>
        <p:spPr>
          <a:xfrm>
            <a:off x="4864100" y="1663700"/>
            <a:ext cx="1707018" cy="461665"/>
          </a:xfrm>
          <a:prstGeom prst="rect">
            <a:avLst/>
          </a:prstGeom>
          <a:noFill/>
        </p:spPr>
        <p:txBody>
          <a:bodyPr wrap="none" rtlCol="0">
            <a:spAutoFit/>
          </a:bodyPr>
          <a:lstStyle/>
          <a:p>
            <a:r>
              <a:rPr lang="en-US" dirty="0"/>
              <a:t>t</a:t>
            </a:r>
            <a:r>
              <a:rPr lang="en-US" dirty="0" smtClean="0"/>
              <a:t>ranscript 1</a:t>
            </a:r>
            <a:endParaRPr lang="en-US" dirty="0"/>
          </a:p>
        </p:txBody>
      </p:sp>
      <p:sp>
        <p:nvSpPr>
          <p:cNvPr id="9" name="TextBox 8"/>
          <p:cNvSpPr txBox="1"/>
          <p:nvPr/>
        </p:nvSpPr>
        <p:spPr>
          <a:xfrm>
            <a:off x="4864100" y="3035300"/>
            <a:ext cx="1707018" cy="461665"/>
          </a:xfrm>
          <a:prstGeom prst="rect">
            <a:avLst/>
          </a:prstGeom>
          <a:noFill/>
        </p:spPr>
        <p:txBody>
          <a:bodyPr wrap="none" rtlCol="0">
            <a:spAutoFit/>
          </a:bodyPr>
          <a:lstStyle/>
          <a:p>
            <a:r>
              <a:rPr lang="en-US" dirty="0"/>
              <a:t>t</a:t>
            </a:r>
            <a:r>
              <a:rPr lang="en-US" dirty="0" smtClean="0"/>
              <a:t>ranscript 2</a:t>
            </a:r>
            <a:endParaRPr lang="en-US" dirty="0"/>
          </a:p>
        </p:txBody>
      </p:sp>
    </p:spTree>
    <p:extLst>
      <p:ext uri="{BB962C8B-B14F-4D97-AF65-F5344CB8AC3E}">
        <p14:creationId xmlns:p14="http://schemas.microsoft.com/office/powerpoint/2010/main" val="1091014373"/>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4.72222E-6 3.7037E-7 L -0.00608 0.94653 " pathEditMode="relative" rAng="0" ptsTypes="AA">
                                      <p:cBhvr>
                                        <p:cTn id="6" dur="2000" fill="hold"/>
                                        <p:tgtEl>
                                          <p:spTgt spid="2"/>
                                        </p:tgtEl>
                                        <p:attrNameLst>
                                          <p:attrName>ppt_x</p:attrName>
                                          <p:attrName>ppt_y</p:attrName>
                                        </p:attrNameLst>
                                      </p:cBhvr>
                                      <p:rCtr x="-313" y="47315"/>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3.05556E-6 -1.48148E-6 L -0.00937 1.03704 " pathEditMode="relative" rAng="0" ptsTypes="AA">
                                      <p:cBhvr>
                                        <p:cTn id="10" dur="2000" fill="hold"/>
                                        <p:tgtEl>
                                          <p:spTgt spid="3"/>
                                        </p:tgtEl>
                                        <p:attrNameLst>
                                          <p:attrName>ppt_x</p:attrName>
                                          <p:attrName>ppt_y</p:attrName>
                                        </p:attrNameLst>
                                      </p:cBhvr>
                                      <p:rCtr x="-469" y="51852"/>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nodeType="clickEffect">
                                  <p:stCondLst>
                                    <p:cond delay="0"/>
                                  </p:stCondLst>
                                  <p:childTnLst>
                                    <p:animMotion origin="layout" path="M -4.75942E-7 4.81928E-6 L -4.75942E-7 0.43836 " pathEditMode="relative" rAng="0" ptsTypes="AA">
                                      <p:cBhvr>
                                        <p:cTn id="14" dur="2000" fill="hold"/>
                                        <p:tgtEl>
                                          <p:spTgt spid="10"/>
                                        </p:tgtEl>
                                        <p:attrNameLst>
                                          <p:attrName>ppt_x</p:attrName>
                                          <p:attrName>ppt_y</p:attrName>
                                        </p:attrNameLst>
                                      </p:cBhvr>
                                      <p:rCtr x="0" y="21918"/>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nodeType="clickEffect">
                                  <p:stCondLst>
                                    <p:cond delay="0"/>
                                  </p:stCondLst>
                                  <p:childTnLst>
                                    <p:animMotion origin="layout" path="M 4.50061E-6 4.90269E-6 L -0.00192 0.24559 " pathEditMode="relative" rAng="0" ptsTypes="AA">
                                      <p:cBhvr>
                                        <p:cTn id="18" dur="2000" fill="hold"/>
                                        <p:tgtEl>
                                          <p:spTgt spid="37"/>
                                        </p:tgtEl>
                                        <p:attrNameLst>
                                          <p:attrName>ppt_x</p:attrName>
                                          <p:attrName>ppt_y</p:attrName>
                                        </p:attrNameLst>
                                      </p:cBhvr>
                                      <p:rCtr x="-104" y="12280"/>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nodeType="clickEffect">
                                  <p:stCondLst>
                                    <p:cond delay="0"/>
                                  </p:stCondLst>
                                  <p:childTnLst>
                                    <p:animMotion origin="layout" path="M 3.22564E-6 3.4291E-7 L -0.00174 0.4627 " pathEditMode="relative" rAng="0" ptsTypes="AA">
                                      <p:cBhvr>
                                        <p:cTn id="22" dur="2000" fill="hold"/>
                                        <p:tgtEl>
                                          <p:spTgt spid="14"/>
                                        </p:tgtEl>
                                        <p:attrNameLst>
                                          <p:attrName>ppt_x</p:attrName>
                                          <p:attrName>ppt_y</p:attrName>
                                        </p:attrNameLst>
                                      </p:cBhvr>
                                      <p:rCtr x="-87" y="23123"/>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nodeType="clickEffect">
                                  <p:stCondLst>
                                    <p:cond delay="0"/>
                                  </p:stCondLst>
                                  <p:childTnLst>
                                    <p:animMotion origin="layout" path="M 3.78322E-6 8.98981E-7 L -0.00556 0.65292 " pathEditMode="relative" rAng="0" ptsTypes="AA">
                                      <p:cBhvr>
                                        <p:cTn id="26" dur="2000" fill="hold"/>
                                        <p:tgtEl>
                                          <p:spTgt spid="176"/>
                                        </p:tgtEl>
                                        <p:attrNameLst>
                                          <p:attrName>ppt_x</p:attrName>
                                          <p:attrName>ppt_y</p:attrName>
                                        </p:attrNameLst>
                                      </p:cBhvr>
                                      <p:rCtr x="-278" y="326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Abundance diversity</a:t>
            </a:r>
            <a:endParaRPr lang="en-US" dirty="0"/>
          </a:p>
        </p:txBody>
      </p:sp>
      <p:pic>
        <p:nvPicPr>
          <p:cNvPr id="4" name="Content Placeholder 3" descr="ab_hist.jpg"/>
          <p:cNvPicPr>
            <a:picLocks noGrp="1" noChangeAspect="1"/>
          </p:cNvPicPr>
          <p:nvPr>
            <p:ph idx="1"/>
          </p:nvPr>
        </p:nvPicPr>
        <p:blipFill>
          <a:blip r:embed="rId2">
            <a:extLst>
              <a:ext uri="{28A0092B-C50C-407E-A947-70E740481C1C}">
                <a14:useLocalDpi xmlns:a14="http://schemas.microsoft.com/office/drawing/2010/main" val="0"/>
              </a:ext>
            </a:extLst>
          </a:blip>
          <a:srcRect t="16176" b="16176"/>
          <a:stretch>
            <a:fillRect/>
          </a:stretch>
        </p:blipFill>
        <p:spPr/>
      </p:pic>
      <p:sp>
        <p:nvSpPr>
          <p:cNvPr id="5" name="TextBox 4"/>
          <p:cNvSpPr txBox="1"/>
          <p:nvPr/>
        </p:nvSpPr>
        <p:spPr>
          <a:xfrm>
            <a:off x="6241720" y="6150114"/>
            <a:ext cx="2822107" cy="707886"/>
          </a:xfrm>
          <a:prstGeom prst="rect">
            <a:avLst/>
          </a:prstGeom>
          <a:noFill/>
        </p:spPr>
        <p:txBody>
          <a:bodyPr wrap="none" rtlCol="0">
            <a:spAutoFit/>
          </a:bodyPr>
          <a:lstStyle/>
          <a:p>
            <a:pPr algn="ctr"/>
            <a:r>
              <a:rPr lang="en-US" sz="2000" dirty="0" err="1" smtClean="0"/>
              <a:t>lymphoblastoid</a:t>
            </a:r>
            <a:r>
              <a:rPr lang="en-US" sz="2000" dirty="0" smtClean="0"/>
              <a:t> cell line</a:t>
            </a:r>
          </a:p>
          <a:p>
            <a:pPr algn="ctr"/>
            <a:r>
              <a:rPr lang="en-US" sz="2000" dirty="0" err="1" smtClean="0"/>
              <a:t>Geuvadis</a:t>
            </a:r>
            <a:r>
              <a:rPr lang="en-US" sz="2000" dirty="0" smtClean="0"/>
              <a:t> dataset</a:t>
            </a:r>
            <a:endParaRPr lang="en-US" sz="2000" dirty="0"/>
          </a:p>
        </p:txBody>
      </p:sp>
    </p:spTree>
    <p:extLst>
      <p:ext uri="{BB962C8B-B14F-4D97-AF65-F5344CB8AC3E}">
        <p14:creationId xmlns:p14="http://schemas.microsoft.com/office/powerpoint/2010/main" val="229160400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114131" y="1276351"/>
            <a:ext cx="2901950" cy="2090737"/>
            <a:chOff x="5114131" y="1047751"/>
            <a:chExt cx="2901950" cy="2090737"/>
          </a:xfrm>
        </p:grpSpPr>
        <p:sp>
          <p:nvSpPr>
            <p:cNvPr id="74" name="Rectangle 73"/>
            <p:cNvSpPr/>
            <p:nvPr/>
          </p:nvSpPr>
          <p:spPr>
            <a:xfrm>
              <a:off x="5114131" y="1209676"/>
              <a:ext cx="998538" cy="560387"/>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solidFill>
                    <a:schemeClr val="bg1"/>
                  </a:solidFill>
                </a:rPr>
                <a:t>s</a:t>
              </a:r>
              <a:r>
                <a:rPr lang="en-US" baseline="-25000" dirty="0">
                  <a:solidFill>
                    <a:schemeClr val="bg1"/>
                  </a:solidFill>
                </a:rPr>
                <a:t>1</a:t>
              </a:r>
            </a:p>
          </p:txBody>
        </p:sp>
        <p:sp>
          <p:nvSpPr>
            <p:cNvPr id="75" name="Rectangle 74"/>
            <p:cNvSpPr/>
            <p:nvPr/>
          </p:nvSpPr>
          <p:spPr>
            <a:xfrm>
              <a:off x="6125651" y="1183338"/>
              <a:ext cx="962773" cy="617497"/>
            </a:xfrm>
            <a:prstGeom prst="rect">
              <a:avLst/>
            </a:prstGeom>
            <a:solidFill>
              <a:srgbClr val="FFFF00"/>
            </a:solidFill>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dirty="0">
                  <a:solidFill>
                    <a:schemeClr val="tx1"/>
                  </a:solidFill>
                </a:rPr>
                <a:t>s</a:t>
              </a:r>
              <a:r>
                <a:rPr lang="en-US" baseline="-25000" dirty="0">
                  <a:solidFill>
                    <a:schemeClr val="tx1"/>
                  </a:solidFill>
                </a:rPr>
                <a:t>3</a:t>
              </a:r>
            </a:p>
          </p:txBody>
        </p:sp>
        <p:sp>
          <p:nvSpPr>
            <p:cNvPr id="76" name="Rectangle 75"/>
            <p:cNvSpPr/>
            <p:nvPr/>
          </p:nvSpPr>
          <p:spPr>
            <a:xfrm>
              <a:off x="7061994" y="1206501"/>
              <a:ext cx="954087" cy="587375"/>
            </a:xfrm>
            <a:prstGeom prst="rect">
              <a:avLst/>
            </a:prstGeom>
            <a:solidFill>
              <a:srgbClr val="0000FF"/>
            </a:solidFill>
          </p:spPr>
          <p:style>
            <a:lnRef idx="1">
              <a:schemeClr val="accent5"/>
            </a:lnRef>
            <a:fillRef idx="3">
              <a:schemeClr val="accent5"/>
            </a:fillRef>
            <a:effectRef idx="2">
              <a:schemeClr val="accent5"/>
            </a:effectRef>
            <a:fontRef idx="minor">
              <a:schemeClr val="lt1"/>
            </a:fontRef>
          </p:style>
          <p:txBody>
            <a:bodyPr anchor="ctr"/>
            <a:lstStyle/>
            <a:p>
              <a:pPr algn="ctr" fontAlgn="auto">
                <a:spcBef>
                  <a:spcPts val="0"/>
                </a:spcBef>
                <a:spcAft>
                  <a:spcPts val="0"/>
                </a:spcAft>
                <a:defRPr/>
              </a:pPr>
              <a:r>
                <a:rPr lang="en-US" dirty="0"/>
                <a:t>s</a:t>
              </a:r>
              <a:r>
                <a:rPr lang="en-US" baseline="-25000" dirty="0"/>
                <a:t>4</a:t>
              </a:r>
            </a:p>
          </p:txBody>
        </p:sp>
        <p:sp>
          <p:nvSpPr>
            <p:cNvPr id="78" name="Rectangle 77"/>
            <p:cNvSpPr/>
            <p:nvPr/>
          </p:nvSpPr>
          <p:spPr>
            <a:xfrm>
              <a:off x="5122069" y="2597151"/>
              <a:ext cx="998537" cy="541337"/>
            </a:xfrm>
            <a:prstGeom prst="rect">
              <a:avLst/>
            </a:prstGeom>
            <a:solidFill>
              <a:srgbClr val="963A3F"/>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solidFill>
                    <a:srgbClr val="FFFFFF"/>
                  </a:solidFill>
                </a:rPr>
                <a:t>s</a:t>
              </a:r>
              <a:r>
                <a:rPr lang="en-US" baseline="-25000" dirty="0">
                  <a:solidFill>
                    <a:srgbClr val="FFFFFF"/>
                  </a:solidFill>
                </a:rPr>
                <a:t>2</a:t>
              </a:r>
            </a:p>
          </p:txBody>
        </p:sp>
        <p:sp>
          <p:nvSpPr>
            <p:cNvPr id="79" name="Rectangle 78"/>
            <p:cNvSpPr/>
            <p:nvPr/>
          </p:nvSpPr>
          <p:spPr>
            <a:xfrm>
              <a:off x="6120228" y="2596869"/>
              <a:ext cx="963195" cy="539552"/>
            </a:xfrm>
            <a:prstGeom prst="rect">
              <a:avLst/>
            </a:prstGeom>
            <a:solidFill>
              <a:srgbClr val="FFFF00"/>
            </a:solidFill>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dirty="0">
                  <a:solidFill>
                    <a:schemeClr val="tx1"/>
                  </a:solidFill>
                </a:rPr>
                <a:t>s</a:t>
              </a:r>
              <a:r>
                <a:rPr lang="en-US" baseline="-25000" dirty="0">
                  <a:solidFill>
                    <a:schemeClr val="tx1"/>
                  </a:solidFill>
                </a:rPr>
                <a:t>3</a:t>
              </a:r>
            </a:p>
          </p:txBody>
        </p:sp>
        <p:sp>
          <p:nvSpPr>
            <p:cNvPr id="80" name="Rectangle 79"/>
            <p:cNvSpPr/>
            <p:nvPr/>
          </p:nvSpPr>
          <p:spPr>
            <a:xfrm>
              <a:off x="7061994" y="2611438"/>
              <a:ext cx="954087" cy="514350"/>
            </a:xfrm>
            <a:prstGeom prst="rect">
              <a:avLst/>
            </a:prstGeom>
            <a:solidFill>
              <a:schemeClr val="accent6">
                <a:lumMod val="75000"/>
              </a:schemeClr>
            </a:solidFill>
            <a:ln/>
          </p:spPr>
          <p:style>
            <a:lnRef idx="1">
              <a:schemeClr val="accent2"/>
            </a:lnRef>
            <a:fillRef idx="2">
              <a:schemeClr val="accent2"/>
            </a:fillRef>
            <a:effectRef idx="1">
              <a:schemeClr val="accent2"/>
            </a:effectRef>
            <a:fontRef idx="minor">
              <a:schemeClr val="dk1"/>
            </a:fontRef>
          </p:style>
          <p:txBody>
            <a:bodyPr anchor="ctr"/>
            <a:lstStyle/>
            <a:p>
              <a:pPr algn="ctr" fontAlgn="auto">
                <a:spcBef>
                  <a:spcPts val="0"/>
                </a:spcBef>
                <a:spcAft>
                  <a:spcPts val="0"/>
                </a:spcAft>
                <a:defRPr/>
              </a:pPr>
              <a:r>
                <a:rPr lang="en-US" dirty="0">
                  <a:solidFill>
                    <a:srgbClr val="000000"/>
                  </a:solidFill>
                </a:rPr>
                <a:t>s</a:t>
              </a:r>
              <a:r>
                <a:rPr lang="en-US" baseline="-25000" dirty="0">
                  <a:solidFill>
                    <a:srgbClr val="000000"/>
                  </a:solidFill>
                </a:rPr>
                <a:t>5</a:t>
              </a:r>
            </a:p>
          </p:txBody>
        </p:sp>
        <p:cxnSp>
          <p:nvCxnSpPr>
            <p:cNvPr id="89" name="Straight Connector 88"/>
            <p:cNvCxnSpPr/>
            <p:nvPr/>
          </p:nvCxnSpPr>
          <p:spPr>
            <a:xfrm>
              <a:off x="5122069" y="1047751"/>
              <a:ext cx="379412"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91" name="Straight Connector 90"/>
            <p:cNvCxnSpPr/>
            <p:nvPr/>
          </p:nvCxnSpPr>
          <p:spPr>
            <a:xfrm>
              <a:off x="5576094" y="1047751"/>
              <a:ext cx="379412"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a:off x="6055519" y="1055688"/>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a:off x="6504781" y="1060451"/>
              <a:ext cx="379413"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a:off x="7106444" y="1062038"/>
              <a:ext cx="379412" cy="0"/>
            </a:xfrm>
            <a:prstGeom prst="line">
              <a:avLst/>
            </a:prstGeom>
            <a:ln>
              <a:solidFill>
                <a:srgbClr val="3366FF"/>
              </a:solidFill>
            </a:ln>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a:off x="7587456" y="1071563"/>
              <a:ext cx="377825" cy="0"/>
            </a:xfrm>
            <a:prstGeom prst="line">
              <a:avLst/>
            </a:prstGeom>
            <a:ln>
              <a:solidFill>
                <a:srgbClr val="3366FF"/>
              </a:solidFill>
            </a:ln>
          </p:spPr>
          <p:style>
            <a:lnRef idx="2">
              <a:schemeClr val="accent1"/>
            </a:lnRef>
            <a:fillRef idx="0">
              <a:schemeClr val="accent1"/>
            </a:fillRef>
            <a:effectRef idx="1">
              <a:schemeClr val="accent1"/>
            </a:effectRef>
            <a:fontRef idx="minor">
              <a:schemeClr val="tx1"/>
            </a:fontRef>
          </p:style>
        </p:cxnSp>
        <p:cxnSp>
          <p:nvCxnSpPr>
            <p:cNvPr id="100" name="Straight Connector 99"/>
            <p:cNvCxnSpPr/>
            <p:nvPr/>
          </p:nvCxnSpPr>
          <p:spPr>
            <a:xfrm>
              <a:off x="5257006" y="2482851"/>
              <a:ext cx="379413" cy="0"/>
            </a:xfrm>
            <a:prstGeom prst="line">
              <a:avLst/>
            </a:prstGeom>
            <a:ln>
              <a:solidFill>
                <a:srgbClr val="963A3F"/>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p:cNvCxnSpPr/>
            <p:nvPr/>
          </p:nvCxnSpPr>
          <p:spPr>
            <a:xfrm>
              <a:off x="5474494" y="2374901"/>
              <a:ext cx="379412" cy="0"/>
            </a:xfrm>
            <a:prstGeom prst="line">
              <a:avLst/>
            </a:prstGeom>
            <a:ln>
              <a:solidFill>
                <a:srgbClr val="963A3F"/>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p:cNvCxnSpPr/>
            <p:nvPr/>
          </p:nvCxnSpPr>
          <p:spPr>
            <a:xfrm>
              <a:off x="5709444" y="2482851"/>
              <a:ext cx="379412" cy="0"/>
            </a:xfrm>
            <a:prstGeom prst="line">
              <a:avLst/>
            </a:prstGeom>
            <a:ln>
              <a:solidFill>
                <a:srgbClr val="963A3F"/>
              </a:solidFill>
            </a:ln>
          </p:spPr>
          <p:style>
            <a:lnRef idx="2">
              <a:schemeClr val="accent1"/>
            </a:lnRef>
            <a:fillRef idx="0">
              <a:schemeClr val="accent1"/>
            </a:fillRef>
            <a:effectRef idx="1">
              <a:schemeClr val="accent1"/>
            </a:effectRef>
            <a:fontRef idx="minor">
              <a:schemeClr val="tx1"/>
            </a:fontRef>
          </p:style>
        </p:cxnSp>
        <p:cxnSp>
          <p:nvCxnSpPr>
            <p:cNvPr id="103" name="Straight Connector 102"/>
            <p:cNvCxnSpPr/>
            <p:nvPr/>
          </p:nvCxnSpPr>
          <p:spPr>
            <a:xfrm>
              <a:off x="5977731" y="2374901"/>
              <a:ext cx="379413"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04" name="Straight Connector 103"/>
            <p:cNvCxnSpPr/>
            <p:nvPr/>
          </p:nvCxnSpPr>
          <p:spPr>
            <a:xfrm>
              <a:off x="6190456" y="2492376"/>
              <a:ext cx="379413"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05" name="Straight Connector 104"/>
            <p:cNvCxnSpPr/>
            <p:nvPr/>
          </p:nvCxnSpPr>
          <p:spPr>
            <a:xfrm>
              <a:off x="6639719" y="2497138"/>
              <a:ext cx="377825"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06" name="Straight Connector 105"/>
            <p:cNvCxnSpPr/>
            <p:nvPr/>
          </p:nvCxnSpPr>
          <p:spPr>
            <a:xfrm>
              <a:off x="6895306" y="2374901"/>
              <a:ext cx="379413" cy="0"/>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7" name="Straight Connector 106"/>
            <p:cNvCxnSpPr/>
            <p:nvPr/>
          </p:nvCxnSpPr>
          <p:spPr>
            <a:xfrm>
              <a:off x="7092156" y="2497138"/>
              <a:ext cx="379413" cy="0"/>
            </a:xfrm>
            <a:prstGeom prst="line">
              <a:avLst/>
            </a:prstGeom>
            <a:ln>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108" name="Straight Connector 107"/>
            <p:cNvCxnSpPr/>
            <p:nvPr/>
          </p:nvCxnSpPr>
          <p:spPr>
            <a:xfrm>
              <a:off x="7385844" y="2374901"/>
              <a:ext cx="379412" cy="0"/>
            </a:xfrm>
            <a:prstGeom prst="line">
              <a:avLst/>
            </a:prstGeom>
            <a:ln>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109" name="Straight Connector 108"/>
            <p:cNvCxnSpPr/>
            <p:nvPr/>
          </p:nvCxnSpPr>
          <p:spPr>
            <a:xfrm>
              <a:off x="7571581" y="2505076"/>
              <a:ext cx="379413" cy="0"/>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0" name="Straight Connector 109"/>
            <p:cNvCxnSpPr/>
            <p:nvPr/>
          </p:nvCxnSpPr>
          <p:spPr>
            <a:xfrm>
              <a:off x="6439694" y="2374901"/>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33" name="Straight Connector 132"/>
            <p:cNvCxnSpPr/>
            <p:nvPr/>
          </p:nvCxnSpPr>
          <p:spPr>
            <a:xfrm>
              <a:off x="5317331" y="2243138"/>
              <a:ext cx="379413" cy="0"/>
            </a:xfrm>
            <a:prstGeom prst="line">
              <a:avLst/>
            </a:prstGeom>
            <a:ln>
              <a:solidFill>
                <a:srgbClr val="963A3F"/>
              </a:solidFill>
            </a:ln>
          </p:spPr>
          <p:style>
            <a:lnRef idx="2">
              <a:schemeClr val="accent1"/>
            </a:lnRef>
            <a:fillRef idx="0">
              <a:schemeClr val="accent1"/>
            </a:fillRef>
            <a:effectRef idx="1">
              <a:schemeClr val="accent1"/>
            </a:effectRef>
            <a:fontRef idx="minor">
              <a:schemeClr val="tx1"/>
            </a:fontRef>
          </p:style>
        </p:cxnSp>
        <p:cxnSp>
          <p:nvCxnSpPr>
            <p:cNvPr id="134" name="Straight Connector 133"/>
            <p:cNvCxnSpPr/>
            <p:nvPr/>
          </p:nvCxnSpPr>
          <p:spPr>
            <a:xfrm>
              <a:off x="5534819" y="2133601"/>
              <a:ext cx="379412" cy="0"/>
            </a:xfrm>
            <a:prstGeom prst="line">
              <a:avLst/>
            </a:prstGeom>
            <a:ln>
              <a:solidFill>
                <a:srgbClr val="963A3F"/>
              </a:solidFill>
            </a:ln>
          </p:spPr>
          <p:style>
            <a:lnRef idx="2">
              <a:schemeClr val="accent1"/>
            </a:lnRef>
            <a:fillRef idx="0">
              <a:schemeClr val="accent1"/>
            </a:fillRef>
            <a:effectRef idx="1">
              <a:schemeClr val="accent1"/>
            </a:effectRef>
            <a:fontRef idx="minor">
              <a:schemeClr val="tx1"/>
            </a:fontRef>
          </p:style>
        </p:cxnSp>
        <p:cxnSp>
          <p:nvCxnSpPr>
            <p:cNvPr id="135" name="Straight Connector 134"/>
            <p:cNvCxnSpPr/>
            <p:nvPr/>
          </p:nvCxnSpPr>
          <p:spPr>
            <a:xfrm>
              <a:off x="5771356" y="2243138"/>
              <a:ext cx="379413" cy="0"/>
            </a:xfrm>
            <a:prstGeom prst="line">
              <a:avLst/>
            </a:prstGeom>
            <a:ln>
              <a:solidFill>
                <a:srgbClr val="963A3F"/>
              </a:solidFill>
            </a:ln>
          </p:spPr>
          <p:style>
            <a:lnRef idx="2">
              <a:schemeClr val="accent1"/>
            </a:lnRef>
            <a:fillRef idx="0">
              <a:schemeClr val="accent1"/>
            </a:fillRef>
            <a:effectRef idx="1">
              <a:schemeClr val="accent1"/>
            </a:effectRef>
            <a:fontRef idx="minor">
              <a:schemeClr val="tx1"/>
            </a:fontRef>
          </p:style>
        </p:cxnSp>
        <p:cxnSp>
          <p:nvCxnSpPr>
            <p:cNvPr id="136" name="Straight Connector 135"/>
            <p:cNvCxnSpPr/>
            <p:nvPr/>
          </p:nvCxnSpPr>
          <p:spPr>
            <a:xfrm>
              <a:off x="6039644" y="2133601"/>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37" name="Straight Connector 136"/>
            <p:cNvCxnSpPr/>
            <p:nvPr/>
          </p:nvCxnSpPr>
          <p:spPr>
            <a:xfrm>
              <a:off x="6250781" y="2251076"/>
              <a:ext cx="379413"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38" name="Straight Connector 137"/>
            <p:cNvCxnSpPr/>
            <p:nvPr/>
          </p:nvCxnSpPr>
          <p:spPr>
            <a:xfrm>
              <a:off x="6700044" y="2255838"/>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39" name="Straight Connector 138"/>
            <p:cNvCxnSpPr/>
            <p:nvPr/>
          </p:nvCxnSpPr>
          <p:spPr>
            <a:xfrm>
              <a:off x="6957219" y="2133601"/>
              <a:ext cx="379412" cy="0"/>
            </a:xfrm>
            <a:prstGeom prst="line">
              <a:avLst/>
            </a:prstGeom>
            <a:ln>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140" name="Straight Connector 139"/>
            <p:cNvCxnSpPr/>
            <p:nvPr/>
          </p:nvCxnSpPr>
          <p:spPr>
            <a:xfrm>
              <a:off x="7152481" y="2255838"/>
              <a:ext cx="379413" cy="0"/>
            </a:xfrm>
            <a:prstGeom prst="line">
              <a:avLst/>
            </a:prstGeom>
            <a:ln>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141" name="Straight Connector 140"/>
            <p:cNvCxnSpPr/>
            <p:nvPr/>
          </p:nvCxnSpPr>
          <p:spPr>
            <a:xfrm>
              <a:off x="7447756" y="2133601"/>
              <a:ext cx="379413" cy="0"/>
            </a:xfrm>
            <a:prstGeom prst="line">
              <a:avLst/>
            </a:prstGeom>
            <a:ln>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p:cNvCxnSpPr/>
            <p:nvPr/>
          </p:nvCxnSpPr>
          <p:spPr>
            <a:xfrm>
              <a:off x="7631906" y="2265363"/>
              <a:ext cx="379413" cy="0"/>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3" name="Straight Connector 142"/>
            <p:cNvCxnSpPr/>
            <p:nvPr/>
          </p:nvCxnSpPr>
          <p:spPr>
            <a:xfrm>
              <a:off x="6500019" y="2133601"/>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grpSp>
      <p:grpSp>
        <p:nvGrpSpPr>
          <p:cNvPr id="17" name="Group 16"/>
          <p:cNvGrpSpPr/>
          <p:nvPr/>
        </p:nvGrpSpPr>
        <p:grpSpPr>
          <a:xfrm>
            <a:off x="5126831" y="3898900"/>
            <a:ext cx="2955925" cy="2537008"/>
            <a:chOff x="5126831" y="3898900"/>
            <a:chExt cx="2955925" cy="2537008"/>
          </a:xfrm>
        </p:grpSpPr>
        <p:sp>
          <p:nvSpPr>
            <p:cNvPr id="82" name="Rectangle 81"/>
            <p:cNvSpPr/>
            <p:nvPr/>
          </p:nvSpPr>
          <p:spPr>
            <a:xfrm>
              <a:off x="6163709" y="5818411"/>
              <a:ext cx="962773" cy="617497"/>
            </a:xfrm>
            <a:prstGeom prst="rect">
              <a:avLst/>
            </a:prstGeom>
            <a:solidFill>
              <a:srgbClr val="FFFF00"/>
            </a:solidFill>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dirty="0">
                  <a:solidFill>
                    <a:schemeClr val="tx1"/>
                  </a:solidFill>
                </a:rPr>
                <a:t>s</a:t>
              </a:r>
              <a:r>
                <a:rPr lang="en-US" baseline="-25000" dirty="0">
                  <a:solidFill>
                    <a:schemeClr val="tx1"/>
                  </a:solidFill>
                </a:rPr>
                <a:t>3</a:t>
              </a:r>
            </a:p>
          </p:txBody>
        </p:sp>
        <p:sp>
          <p:nvSpPr>
            <p:cNvPr id="83" name="Rectangle 82"/>
            <p:cNvSpPr/>
            <p:nvPr/>
          </p:nvSpPr>
          <p:spPr>
            <a:xfrm>
              <a:off x="7100093" y="5842000"/>
              <a:ext cx="954088" cy="587375"/>
            </a:xfrm>
            <a:prstGeom prst="rect">
              <a:avLst/>
            </a:prstGeom>
            <a:solidFill>
              <a:srgbClr val="0000FF"/>
            </a:solidFill>
          </p:spPr>
          <p:style>
            <a:lnRef idx="1">
              <a:schemeClr val="accent5"/>
            </a:lnRef>
            <a:fillRef idx="3">
              <a:schemeClr val="accent5"/>
            </a:fillRef>
            <a:effectRef idx="2">
              <a:schemeClr val="accent5"/>
            </a:effectRef>
            <a:fontRef idx="minor">
              <a:schemeClr val="lt1"/>
            </a:fontRef>
          </p:style>
          <p:txBody>
            <a:bodyPr anchor="ctr"/>
            <a:lstStyle/>
            <a:p>
              <a:pPr algn="ctr" fontAlgn="auto">
                <a:spcBef>
                  <a:spcPts val="0"/>
                </a:spcBef>
                <a:spcAft>
                  <a:spcPts val="0"/>
                </a:spcAft>
                <a:defRPr/>
              </a:pPr>
              <a:r>
                <a:rPr lang="en-US" dirty="0"/>
                <a:t>s</a:t>
              </a:r>
              <a:r>
                <a:rPr lang="en-US" baseline="-25000" dirty="0"/>
                <a:t>4</a:t>
              </a:r>
            </a:p>
          </p:txBody>
        </p:sp>
        <p:sp>
          <p:nvSpPr>
            <p:cNvPr id="84" name="Rectangle 83"/>
            <p:cNvSpPr/>
            <p:nvPr/>
          </p:nvSpPr>
          <p:spPr>
            <a:xfrm>
              <a:off x="5160168" y="5840412"/>
              <a:ext cx="998538" cy="561975"/>
            </a:xfrm>
            <a:prstGeom prst="rect">
              <a:avLst/>
            </a:prstGeom>
            <a:solidFill>
              <a:srgbClr val="963A3F"/>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solidFill>
                    <a:srgbClr val="FFFFFF"/>
                  </a:solidFill>
                </a:rPr>
                <a:t>s</a:t>
              </a:r>
              <a:r>
                <a:rPr lang="en-US" baseline="-25000" dirty="0">
                  <a:solidFill>
                    <a:srgbClr val="FFFFFF"/>
                  </a:solidFill>
                </a:rPr>
                <a:t>2</a:t>
              </a:r>
            </a:p>
          </p:txBody>
        </p:sp>
        <p:sp>
          <p:nvSpPr>
            <p:cNvPr id="86" name="Rectangle 85"/>
            <p:cNvSpPr/>
            <p:nvPr/>
          </p:nvSpPr>
          <p:spPr>
            <a:xfrm>
              <a:off x="5126831" y="4384675"/>
              <a:ext cx="998537" cy="560387"/>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solidFill>
                    <a:schemeClr val="bg1"/>
                  </a:solidFill>
                </a:rPr>
                <a:t>s</a:t>
              </a:r>
              <a:r>
                <a:rPr lang="en-US" baseline="-25000" dirty="0">
                  <a:solidFill>
                    <a:schemeClr val="bg1"/>
                  </a:solidFill>
                </a:rPr>
                <a:t>1</a:t>
              </a:r>
            </a:p>
          </p:txBody>
        </p:sp>
        <p:sp>
          <p:nvSpPr>
            <p:cNvPr id="87" name="Rectangle 86"/>
            <p:cNvSpPr/>
            <p:nvPr/>
          </p:nvSpPr>
          <p:spPr>
            <a:xfrm>
              <a:off x="6125372" y="4395671"/>
              <a:ext cx="963195" cy="539552"/>
            </a:xfrm>
            <a:prstGeom prst="rect">
              <a:avLst/>
            </a:prstGeom>
            <a:solidFill>
              <a:srgbClr val="FFFF00"/>
            </a:solidFill>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dirty="0">
                  <a:solidFill>
                    <a:schemeClr val="tx1"/>
                  </a:solidFill>
                </a:rPr>
                <a:t>s</a:t>
              </a:r>
              <a:r>
                <a:rPr lang="en-US" baseline="-25000" dirty="0">
                  <a:solidFill>
                    <a:schemeClr val="tx1"/>
                  </a:solidFill>
                </a:rPr>
                <a:t>3</a:t>
              </a:r>
            </a:p>
          </p:txBody>
        </p:sp>
        <p:sp>
          <p:nvSpPr>
            <p:cNvPr id="88" name="Rectangle 87"/>
            <p:cNvSpPr/>
            <p:nvPr/>
          </p:nvSpPr>
          <p:spPr>
            <a:xfrm>
              <a:off x="7079456" y="4397375"/>
              <a:ext cx="954087" cy="512762"/>
            </a:xfrm>
            <a:prstGeom prst="rect">
              <a:avLst/>
            </a:prstGeom>
            <a:solidFill>
              <a:schemeClr val="accent6">
                <a:lumMod val="75000"/>
              </a:schemeClr>
            </a:solidFill>
            <a:ln/>
          </p:spPr>
          <p:style>
            <a:lnRef idx="1">
              <a:schemeClr val="accent2"/>
            </a:lnRef>
            <a:fillRef idx="2">
              <a:schemeClr val="accent2"/>
            </a:fillRef>
            <a:effectRef idx="1">
              <a:schemeClr val="accent2"/>
            </a:effectRef>
            <a:fontRef idx="minor">
              <a:schemeClr val="dk1"/>
            </a:fontRef>
          </p:style>
          <p:txBody>
            <a:bodyPr anchor="ctr"/>
            <a:lstStyle/>
            <a:p>
              <a:pPr algn="ctr" fontAlgn="auto">
                <a:spcBef>
                  <a:spcPts val="0"/>
                </a:spcBef>
                <a:spcAft>
                  <a:spcPts val="0"/>
                </a:spcAft>
                <a:defRPr/>
              </a:pPr>
              <a:r>
                <a:rPr lang="en-US" dirty="0">
                  <a:solidFill>
                    <a:srgbClr val="000000"/>
                  </a:solidFill>
                </a:rPr>
                <a:t>s</a:t>
              </a:r>
              <a:r>
                <a:rPr lang="en-US" baseline="-25000" dirty="0">
                  <a:solidFill>
                    <a:srgbClr val="000000"/>
                  </a:solidFill>
                </a:rPr>
                <a:t>5</a:t>
              </a:r>
            </a:p>
          </p:txBody>
        </p:sp>
        <p:cxnSp>
          <p:nvCxnSpPr>
            <p:cNvPr id="111" name="Straight Connector 110"/>
            <p:cNvCxnSpPr/>
            <p:nvPr/>
          </p:nvCxnSpPr>
          <p:spPr>
            <a:xfrm>
              <a:off x="5245893" y="5653087"/>
              <a:ext cx="379413" cy="0"/>
            </a:xfrm>
            <a:prstGeom prst="line">
              <a:avLst/>
            </a:prstGeom>
            <a:ln>
              <a:solidFill>
                <a:srgbClr val="963A3F"/>
              </a:solidFill>
            </a:ln>
          </p:spPr>
          <p:style>
            <a:lnRef idx="2">
              <a:schemeClr val="accent1"/>
            </a:lnRef>
            <a:fillRef idx="0">
              <a:schemeClr val="accent1"/>
            </a:fillRef>
            <a:effectRef idx="1">
              <a:schemeClr val="accent1"/>
            </a:effectRef>
            <a:fontRef idx="minor">
              <a:schemeClr val="tx1"/>
            </a:fontRef>
          </p:style>
        </p:cxnSp>
        <p:cxnSp>
          <p:nvCxnSpPr>
            <p:cNvPr id="112" name="Straight Connector 111"/>
            <p:cNvCxnSpPr/>
            <p:nvPr/>
          </p:nvCxnSpPr>
          <p:spPr>
            <a:xfrm>
              <a:off x="5464968" y="5543550"/>
              <a:ext cx="379413" cy="0"/>
            </a:xfrm>
            <a:prstGeom prst="line">
              <a:avLst/>
            </a:prstGeom>
            <a:ln>
              <a:solidFill>
                <a:srgbClr val="963A3F"/>
              </a:solidFill>
            </a:ln>
          </p:spPr>
          <p:style>
            <a:lnRef idx="2">
              <a:schemeClr val="accent1"/>
            </a:lnRef>
            <a:fillRef idx="0">
              <a:schemeClr val="accent1"/>
            </a:fillRef>
            <a:effectRef idx="1">
              <a:schemeClr val="accent1"/>
            </a:effectRef>
            <a:fontRef idx="minor">
              <a:schemeClr val="tx1"/>
            </a:fontRef>
          </p:style>
        </p:cxnSp>
        <p:cxnSp>
          <p:nvCxnSpPr>
            <p:cNvPr id="113" name="Straight Connector 112"/>
            <p:cNvCxnSpPr/>
            <p:nvPr/>
          </p:nvCxnSpPr>
          <p:spPr>
            <a:xfrm>
              <a:off x="5699918" y="5653087"/>
              <a:ext cx="379413" cy="0"/>
            </a:xfrm>
            <a:prstGeom prst="line">
              <a:avLst/>
            </a:prstGeom>
            <a:ln>
              <a:solidFill>
                <a:srgbClr val="963A3F"/>
              </a:solidFill>
            </a:ln>
          </p:spPr>
          <p:style>
            <a:lnRef idx="2">
              <a:schemeClr val="accent1"/>
            </a:lnRef>
            <a:fillRef idx="0">
              <a:schemeClr val="accent1"/>
            </a:fillRef>
            <a:effectRef idx="1">
              <a:schemeClr val="accent1"/>
            </a:effectRef>
            <a:fontRef idx="minor">
              <a:schemeClr val="tx1"/>
            </a:fontRef>
          </p:style>
        </p:cxnSp>
        <p:cxnSp>
          <p:nvCxnSpPr>
            <p:cNvPr id="114" name="Straight Connector 113"/>
            <p:cNvCxnSpPr/>
            <p:nvPr/>
          </p:nvCxnSpPr>
          <p:spPr>
            <a:xfrm>
              <a:off x="5968206" y="5543550"/>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15" name="Straight Connector 114"/>
            <p:cNvCxnSpPr/>
            <p:nvPr/>
          </p:nvCxnSpPr>
          <p:spPr>
            <a:xfrm>
              <a:off x="6179343" y="5662612"/>
              <a:ext cx="379413"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a:off x="6628606" y="5665787"/>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6885781" y="5543550"/>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p:cNvCxnSpPr/>
            <p:nvPr/>
          </p:nvCxnSpPr>
          <p:spPr>
            <a:xfrm>
              <a:off x="7081043" y="5665787"/>
              <a:ext cx="379413" cy="0"/>
            </a:xfrm>
            <a:prstGeom prst="line">
              <a:avLst/>
            </a:prstGeom>
            <a:ln>
              <a:solidFill>
                <a:srgbClr val="3366FF"/>
              </a:solidFill>
            </a:ln>
          </p:spPr>
          <p:style>
            <a:lnRef idx="2">
              <a:schemeClr val="accent1"/>
            </a:lnRef>
            <a:fillRef idx="0">
              <a:schemeClr val="accent1"/>
            </a:fillRef>
            <a:effectRef idx="1">
              <a:schemeClr val="accent1"/>
            </a:effectRef>
            <a:fontRef idx="minor">
              <a:schemeClr val="tx1"/>
            </a:fontRef>
          </p:style>
        </p:cxnSp>
        <p:cxnSp>
          <p:nvCxnSpPr>
            <p:cNvPr id="120" name="Straight Connector 119"/>
            <p:cNvCxnSpPr/>
            <p:nvPr/>
          </p:nvCxnSpPr>
          <p:spPr>
            <a:xfrm>
              <a:off x="7562056" y="5675312"/>
              <a:ext cx="379412" cy="0"/>
            </a:xfrm>
            <a:prstGeom prst="line">
              <a:avLst/>
            </a:prstGeom>
            <a:ln>
              <a:solidFill>
                <a:srgbClr val="3366FF"/>
              </a:solidFill>
            </a:ln>
          </p:spPr>
          <p:style>
            <a:lnRef idx="2">
              <a:schemeClr val="accent1"/>
            </a:lnRef>
            <a:fillRef idx="0">
              <a:schemeClr val="accent1"/>
            </a:fillRef>
            <a:effectRef idx="1">
              <a:schemeClr val="accent1"/>
            </a:effectRef>
            <a:fontRef idx="minor">
              <a:schemeClr val="tx1"/>
            </a:fontRef>
          </p:style>
        </p:cxnSp>
        <p:cxnSp>
          <p:nvCxnSpPr>
            <p:cNvPr id="121" name="Straight Connector 120"/>
            <p:cNvCxnSpPr/>
            <p:nvPr/>
          </p:nvCxnSpPr>
          <p:spPr>
            <a:xfrm>
              <a:off x="6428581" y="5543550"/>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22" name="Straight Connector 121"/>
            <p:cNvCxnSpPr/>
            <p:nvPr/>
          </p:nvCxnSpPr>
          <p:spPr>
            <a:xfrm>
              <a:off x="5234781" y="4249737"/>
              <a:ext cx="379412"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24" name="Straight Connector 123"/>
            <p:cNvCxnSpPr/>
            <p:nvPr/>
          </p:nvCxnSpPr>
          <p:spPr>
            <a:xfrm>
              <a:off x="5688806" y="4249737"/>
              <a:ext cx="379412"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26" name="Straight Connector 125"/>
            <p:cNvCxnSpPr/>
            <p:nvPr/>
          </p:nvCxnSpPr>
          <p:spPr>
            <a:xfrm>
              <a:off x="6168231" y="4257675"/>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27" name="Straight Connector 126"/>
            <p:cNvCxnSpPr/>
            <p:nvPr/>
          </p:nvCxnSpPr>
          <p:spPr>
            <a:xfrm>
              <a:off x="6617493" y="4262437"/>
              <a:ext cx="379413"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29" name="Straight Connector 128"/>
            <p:cNvCxnSpPr/>
            <p:nvPr/>
          </p:nvCxnSpPr>
          <p:spPr>
            <a:xfrm>
              <a:off x="7069931" y="4262437"/>
              <a:ext cx="379412" cy="0"/>
            </a:xfrm>
            <a:prstGeom prst="line">
              <a:avLst/>
            </a:prstGeom>
            <a:ln>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130" name="Straight Connector 129"/>
            <p:cNvCxnSpPr/>
            <p:nvPr/>
          </p:nvCxnSpPr>
          <p:spPr>
            <a:xfrm>
              <a:off x="7365206" y="4140200"/>
              <a:ext cx="379412" cy="0"/>
            </a:xfrm>
            <a:prstGeom prst="line">
              <a:avLst/>
            </a:prstGeom>
            <a:ln>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131" name="Straight Connector 130"/>
            <p:cNvCxnSpPr/>
            <p:nvPr/>
          </p:nvCxnSpPr>
          <p:spPr>
            <a:xfrm>
              <a:off x="7550943" y="4270375"/>
              <a:ext cx="379413" cy="0"/>
            </a:xfrm>
            <a:prstGeom prst="line">
              <a:avLst/>
            </a:prstGeom>
            <a:ln>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144" name="Straight Connector 143"/>
            <p:cNvCxnSpPr/>
            <p:nvPr/>
          </p:nvCxnSpPr>
          <p:spPr>
            <a:xfrm>
              <a:off x="5228431" y="5386387"/>
              <a:ext cx="379412" cy="0"/>
            </a:xfrm>
            <a:prstGeom prst="line">
              <a:avLst/>
            </a:prstGeom>
            <a:ln>
              <a:solidFill>
                <a:srgbClr val="963A3F"/>
              </a:solidFill>
            </a:ln>
          </p:spPr>
          <p:style>
            <a:lnRef idx="2">
              <a:schemeClr val="accent1"/>
            </a:lnRef>
            <a:fillRef idx="0">
              <a:schemeClr val="accent1"/>
            </a:fillRef>
            <a:effectRef idx="1">
              <a:schemeClr val="accent1"/>
            </a:effectRef>
            <a:fontRef idx="minor">
              <a:schemeClr val="tx1"/>
            </a:fontRef>
          </p:style>
        </p:cxnSp>
        <p:cxnSp>
          <p:nvCxnSpPr>
            <p:cNvPr id="145" name="Straight Connector 144"/>
            <p:cNvCxnSpPr/>
            <p:nvPr/>
          </p:nvCxnSpPr>
          <p:spPr>
            <a:xfrm>
              <a:off x="5447506" y="5276850"/>
              <a:ext cx="377825" cy="0"/>
            </a:xfrm>
            <a:prstGeom prst="line">
              <a:avLst/>
            </a:prstGeom>
            <a:ln>
              <a:solidFill>
                <a:srgbClr val="963A3F"/>
              </a:solidFill>
            </a:ln>
          </p:spPr>
          <p:style>
            <a:lnRef idx="2">
              <a:schemeClr val="accent1"/>
            </a:lnRef>
            <a:fillRef idx="0">
              <a:schemeClr val="accent1"/>
            </a:fillRef>
            <a:effectRef idx="1">
              <a:schemeClr val="accent1"/>
            </a:effectRef>
            <a:fontRef idx="minor">
              <a:schemeClr val="tx1"/>
            </a:fontRef>
          </p:style>
        </p:cxnSp>
        <p:cxnSp>
          <p:nvCxnSpPr>
            <p:cNvPr id="146" name="Straight Connector 145"/>
            <p:cNvCxnSpPr/>
            <p:nvPr/>
          </p:nvCxnSpPr>
          <p:spPr>
            <a:xfrm>
              <a:off x="5682456" y="5386387"/>
              <a:ext cx="379412" cy="0"/>
            </a:xfrm>
            <a:prstGeom prst="line">
              <a:avLst/>
            </a:prstGeom>
            <a:ln>
              <a:solidFill>
                <a:srgbClr val="963A3F"/>
              </a:solidFill>
            </a:ln>
          </p:spPr>
          <p:style>
            <a:lnRef idx="2">
              <a:schemeClr val="accent1"/>
            </a:lnRef>
            <a:fillRef idx="0">
              <a:schemeClr val="accent1"/>
            </a:fillRef>
            <a:effectRef idx="1">
              <a:schemeClr val="accent1"/>
            </a:effectRef>
            <a:fontRef idx="minor">
              <a:schemeClr val="tx1"/>
            </a:fontRef>
          </p:style>
        </p:cxnSp>
        <p:cxnSp>
          <p:nvCxnSpPr>
            <p:cNvPr id="147" name="Straight Connector 146"/>
            <p:cNvCxnSpPr/>
            <p:nvPr/>
          </p:nvCxnSpPr>
          <p:spPr>
            <a:xfrm>
              <a:off x="6003131" y="5264150"/>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48" name="Straight Connector 147"/>
            <p:cNvCxnSpPr/>
            <p:nvPr/>
          </p:nvCxnSpPr>
          <p:spPr>
            <a:xfrm>
              <a:off x="6214268" y="5381625"/>
              <a:ext cx="379413"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49" name="Straight Connector 148"/>
            <p:cNvCxnSpPr/>
            <p:nvPr/>
          </p:nvCxnSpPr>
          <p:spPr>
            <a:xfrm>
              <a:off x="6663531" y="5386387"/>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50" name="Straight Connector 149"/>
            <p:cNvCxnSpPr/>
            <p:nvPr/>
          </p:nvCxnSpPr>
          <p:spPr>
            <a:xfrm>
              <a:off x="6463506" y="5264150"/>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51" name="Straight Connector 150"/>
            <p:cNvCxnSpPr/>
            <p:nvPr/>
          </p:nvCxnSpPr>
          <p:spPr>
            <a:xfrm>
              <a:off x="7222331" y="4021137"/>
              <a:ext cx="379412" cy="0"/>
            </a:xfrm>
            <a:prstGeom prst="line">
              <a:avLst/>
            </a:prstGeom>
            <a:ln>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152" name="Straight Connector 151"/>
            <p:cNvCxnSpPr/>
            <p:nvPr/>
          </p:nvCxnSpPr>
          <p:spPr>
            <a:xfrm>
              <a:off x="7517606" y="3898900"/>
              <a:ext cx="379412" cy="0"/>
            </a:xfrm>
            <a:prstGeom prst="line">
              <a:avLst/>
            </a:prstGeom>
            <a:ln>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153" name="Straight Connector 152"/>
            <p:cNvCxnSpPr/>
            <p:nvPr/>
          </p:nvCxnSpPr>
          <p:spPr>
            <a:xfrm>
              <a:off x="7703343" y="4030662"/>
              <a:ext cx="379413" cy="0"/>
            </a:xfrm>
            <a:prstGeom prst="line">
              <a:avLst/>
            </a:prstGeom>
            <a:ln>
              <a:solidFill>
                <a:srgbClr val="E46C0A"/>
              </a:solidFill>
            </a:ln>
          </p:spPr>
          <p:style>
            <a:lnRef idx="2">
              <a:schemeClr val="accent1"/>
            </a:lnRef>
            <a:fillRef idx="0">
              <a:schemeClr val="accent1"/>
            </a:fillRef>
            <a:effectRef idx="1">
              <a:schemeClr val="accent1"/>
            </a:effectRef>
            <a:fontRef idx="minor">
              <a:schemeClr val="tx1"/>
            </a:fontRef>
          </p:style>
        </p:cxnSp>
      </p:grpSp>
      <p:cxnSp>
        <p:nvCxnSpPr>
          <p:cNvPr id="128" name="Straight Connector 127"/>
          <p:cNvCxnSpPr/>
          <p:nvPr/>
        </p:nvCxnSpPr>
        <p:spPr>
          <a:xfrm rot="5400000">
            <a:off x="1344318" y="3807910"/>
            <a:ext cx="5688086" cy="1588"/>
          </a:xfrm>
          <a:prstGeom prst="line">
            <a:avLst/>
          </a:prstGeom>
        </p:spPr>
        <p:style>
          <a:lnRef idx="2">
            <a:schemeClr val="accent1"/>
          </a:lnRef>
          <a:fillRef idx="0">
            <a:schemeClr val="accent1"/>
          </a:fillRef>
          <a:effectRef idx="1">
            <a:schemeClr val="accent1"/>
          </a:effectRef>
          <a:fontRef idx="minor">
            <a:schemeClr val="tx1"/>
          </a:fontRef>
        </p:style>
      </p:cxnSp>
      <p:sp>
        <p:nvSpPr>
          <p:cNvPr id="132" name="TextBox 131"/>
          <p:cNvSpPr txBox="1"/>
          <p:nvPr/>
        </p:nvSpPr>
        <p:spPr>
          <a:xfrm>
            <a:off x="692937" y="410662"/>
            <a:ext cx="1981620" cy="369332"/>
          </a:xfrm>
          <a:prstGeom prst="rect">
            <a:avLst/>
          </a:prstGeom>
          <a:noFill/>
        </p:spPr>
        <p:txBody>
          <a:bodyPr wrap="none" rtlCol="0">
            <a:spAutoFit/>
          </a:bodyPr>
          <a:lstStyle/>
          <a:p>
            <a:r>
              <a:rPr lang="en-US" dirty="0" smtClean="0"/>
              <a:t>Equal abundance</a:t>
            </a:r>
            <a:endParaRPr lang="en-US" dirty="0"/>
          </a:p>
        </p:txBody>
      </p:sp>
      <p:sp>
        <p:nvSpPr>
          <p:cNvPr id="154" name="Rectangle 153"/>
          <p:cNvSpPr/>
          <p:nvPr/>
        </p:nvSpPr>
        <p:spPr>
          <a:xfrm>
            <a:off x="5118856" y="410662"/>
            <a:ext cx="2251112" cy="369332"/>
          </a:xfrm>
          <a:prstGeom prst="rect">
            <a:avLst/>
          </a:prstGeom>
        </p:spPr>
        <p:txBody>
          <a:bodyPr wrap="none">
            <a:spAutoFit/>
          </a:bodyPr>
          <a:lstStyle/>
          <a:p>
            <a:r>
              <a:rPr lang="en-US" dirty="0" smtClean="0"/>
              <a:t>Unequal abundance</a:t>
            </a:r>
            <a:endParaRPr lang="en-US" dirty="0"/>
          </a:p>
        </p:txBody>
      </p:sp>
      <p:grpSp>
        <p:nvGrpSpPr>
          <p:cNvPr id="3" name="Group 2"/>
          <p:cNvGrpSpPr/>
          <p:nvPr/>
        </p:nvGrpSpPr>
        <p:grpSpPr>
          <a:xfrm>
            <a:off x="126062" y="928929"/>
            <a:ext cx="3775363" cy="5932793"/>
            <a:chOff x="126062" y="827329"/>
            <a:chExt cx="3775363" cy="5932793"/>
          </a:xfrm>
        </p:grpSpPr>
        <p:sp>
          <p:nvSpPr>
            <p:cNvPr id="11" name="Rectangle 10"/>
            <p:cNvSpPr/>
            <p:nvPr/>
          </p:nvSpPr>
          <p:spPr>
            <a:xfrm>
              <a:off x="443707" y="1379256"/>
              <a:ext cx="998537" cy="560388"/>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solidFill>
                    <a:schemeClr val="bg1"/>
                  </a:solidFill>
                </a:rPr>
                <a:t>s</a:t>
              </a:r>
              <a:r>
                <a:rPr lang="en-US" baseline="-25000" dirty="0">
                  <a:solidFill>
                    <a:schemeClr val="bg1"/>
                  </a:solidFill>
                </a:rPr>
                <a:t>1</a:t>
              </a:r>
            </a:p>
          </p:txBody>
        </p:sp>
        <p:sp>
          <p:nvSpPr>
            <p:cNvPr id="12" name="Rectangle 11"/>
            <p:cNvSpPr/>
            <p:nvPr/>
          </p:nvSpPr>
          <p:spPr>
            <a:xfrm>
              <a:off x="1455165" y="1351990"/>
              <a:ext cx="962773" cy="617497"/>
            </a:xfrm>
            <a:prstGeom prst="rect">
              <a:avLst/>
            </a:prstGeom>
            <a:solidFill>
              <a:srgbClr val="FFFF00"/>
            </a:solidFill>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dirty="0">
                  <a:solidFill>
                    <a:schemeClr val="tx1"/>
                  </a:solidFill>
                </a:rPr>
                <a:t>s</a:t>
              </a:r>
              <a:r>
                <a:rPr lang="en-US" baseline="-25000" dirty="0">
                  <a:solidFill>
                    <a:schemeClr val="tx1"/>
                  </a:solidFill>
                </a:rPr>
                <a:t>3</a:t>
              </a:r>
            </a:p>
          </p:txBody>
        </p:sp>
        <p:sp>
          <p:nvSpPr>
            <p:cNvPr id="13" name="Rectangle 12"/>
            <p:cNvSpPr/>
            <p:nvPr/>
          </p:nvSpPr>
          <p:spPr>
            <a:xfrm>
              <a:off x="2391569" y="1376081"/>
              <a:ext cx="954088" cy="587375"/>
            </a:xfrm>
            <a:prstGeom prst="rect">
              <a:avLst/>
            </a:prstGeom>
            <a:solidFill>
              <a:srgbClr val="0000FF"/>
            </a:solidFill>
          </p:spPr>
          <p:style>
            <a:lnRef idx="1">
              <a:schemeClr val="accent5"/>
            </a:lnRef>
            <a:fillRef idx="3">
              <a:schemeClr val="accent5"/>
            </a:fillRef>
            <a:effectRef idx="2">
              <a:schemeClr val="accent5"/>
            </a:effectRef>
            <a:fontRef idx="minor">
              <a:schemeClr val="lt1"/>
            </a:fontRef>
          </p:style>
          <p:txBody>
            <a:bodyPr anchor="ctr"/>
            <a:lstStyle/>
            <a:p>
              <a:pPr algn="ctr" fontAlgn="auto">
                <a:spcBef>
                  <a:spcPts val="0"/>
                </a:spcBef>
                <a:spcAft>
                  <a:spcPts val="0"/>
                </a:spcAft>
                <a:defRPr/>
              </a:pPr>
              <a:r>
                <a:rPr lang="en-US" dirty="0"/>
                <a:t>s</a:t>
              </a:r>
              <a:r>
                <a:rPr lang="en-US" baseline="-25000" dirty="0"/>
                <a:t>4</a:t>
              </a:r>
            </a:p>
          </p:txBody>
        </p:sp>
        <p:sp>
          <p:nvSpPr>
            <p:cNvPr id="14" name="Rectangle 13"/>
            <p:cNvSpPr/>
            <p:nvPr/>
          </p:nvSpPr>
          <p:spPr>
            <a:xfrm>
              <a:off x="451644" y="2582581"/>
              <a:ext cx="998538" cy="541338"/>
            </a:xfrm>
            <a:prstGeom prst="rect">
              <a:avLst/>
            </a:prstGeom>
            <a:solidFill>
              <a:srgbClr val="963A3F"/>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solidFill>
                    <a:schemeClr val="bg1"/>
                  </a:solidFill>
                </a:rPr>
                <a:t>s</a:t>
              </a:r>
              <a:r>
                <a:rPr lang="en-US" baseline="-25000" dirty="0">
                  <a:solidFill>
                    <a:schemeClr val="bg1"/>
                  </a:solidFill>
                </a:rPr>
                <a:t>2</a:t>
              </a:r>
            </a:p>
          </p:txBody>
        </p:sp>
        <p:sp>
          <p:nvSpPr>
            <p:cNvPr id="15" name="Rectangle 14"/>
            <p:cNvSpPr/>
            <p:nvPr/>
          </p:nvSpPr>
          <p:spPr>
            <a:xfrm>
              <a:off x="1449742" y="2582205"/>
              <a:ext cx="963195" cy="539552"/>
            </a:xfrm>
            <a:prstGeom prst="rect">
              <a:avLst/>
            </a:prstGeom>
            <a:solidFill>
              <a:srgbClr val="FFFF00"/>
            </a:solidFill>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dirty="0">
                  <a:solidFill>
                    <a:schemeClr val="tx1"/>
                  </a:solidFill>
                </a:rPr>
                <a:t>s</a:t>
              </a:r>
              <a:r>
                <a:rPr lang="en-US" baseline="-25000" dirty="0">
                  <a:solidFill>
                    <a:schemeClr val="tx1"/>
                  </a:solidFill>
                </a:rPr>
                <a:t>3</a:t>
              </a:r>
            </a:p>
          </p:txBody>
        </p:sp>
        <p:sp>
          <p:nvSpPr>
            <p:cNvPr id="16" name="Rectangle 15"/>
            <p:cNvSpPr/>
            <p:nvPr/>
          </p:nvSpPr>
          <p:spPr>
            <a:xfrm>
              <a:off x="2391569" y="2596869"/>
              <a:ext cx="954088" cy="514350"/>
            </a:xfrm>
            <a:prstGeom prst="rect">
              <a:avLst/>
            </a:prstGeom>
            <a:solidFill>
              <a:schemeClr val="accent6">
                <a:lumMod val="75000"/>
              </a:schemeClr>
            </a:solidFill>
            <a:ln/>
          </p:spPr>
          <p:style>
            <a:lnRef idx="1">
              <a:schemeClr val="accent2"/>
            </a:lnRef>
            <a:fillRef idx="2">
              <a:schemeClr val="accent2"/>
            </a:fillRef>
            <a:effectRef idx="1">
              <a:schemeClr val="accent2"/>
            </a:effectRef>
            <a:fontRef idx="minor">
              <a:schemeClr val="dk1"/>
            </a:fontRef>
          </p:style>
          <p:txBody>
            <a:bodyPr anchor="ctr"/>
            <a:lstStyle/>
            <a:p>
              <a:pPr algn="ctr" fontAlgn="auto">
                <a:spcBef>
                  <a:spcPts val="0"/>
                </a:spcBef>
                <a:spcAft>
                  <a:spcPts val="0"/>
                </a:spcAft>
                <a:defRPr/>
              </a:pPr>
              <a:r>
                <a:rPr lang="en-US" dirty="0">
                  <a:solidFill>
                    <a:srgbClr val="000000"/>
                  </a:solidFill>
                </a:rPr>
                <a:t>s</a:t>
              </a:r>
              <a:r>
                <a:rPr lang="en-US" baseline="-25000" dirty="0">
                  <a:solidFill>
                    <a:srgbClr val="000000"/>
                  </a:solidFill>
                </a:rPr>
                <a:t>5</a:t>
              </a:r>
            </a:p>
          </p:txBody>
        </p:sp>
        <p:sp>
          <p:nvSpPr>
            <p:cNvPr id="20" name="Rectangle 19"/>
            <p:cNvSpPr/>
            <p:nvPr/>
          </p:nvSpPr>
          <p:spPr>
            <a:xfrm>
              <a:off x="1502564" y="5788630"/>
              <a:ext cx="962773" cy="617497"/>
            </a:xfrm>
            <a:prstGeom prst="rect">
              <a:avLst/>
            </a:prstGeom>
            <a:solidFill>
              <a:srgbClr val="FFFF00"/>
            </a:solidFill>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dirty="0">
                  <a:solidFill>
                    <a:schemeClr val="tx1"/>
                  </a:solidFill>
                </a:rPr>
                <a:t>s</a:t>
              </a:r>
              <a:r>
                <a:rPr lang="en-US" baseline="-25000" dirty="0">
                  <a:solidFill>
                    <a:schemeClr val="tx1"/>
                  </a:solidFill>
                </a:rPr>
                <a:t>3</a:t>
              </a:r>
            </a:p>
          </p:txBody>
        </p:sp>
        <p:sp>
          <p:nvSpPr>
            <p:cNvPr id="21" name="Rectangle 20"/>
            <p:cNvSpPr/>
            <p:nvPr/>
          </p:nvSpPr>
          <p:spPr>
            <a:xfrm>
              <a:off x="2438400" y="5811837"/>
              <a:ext cx="954088" cy="587375"/>
            </a:xfrm>
            <a:prstGeom prst="rect">
              <a:avLst/>
            </a:prstGeom>
            <a:solidFill>
              <a:srgbClr val="0000FF"/>
            </a:solidFill>
          </p:spPr>
          <p:style>
            <a:lnRef idx="1">
              <a:schemeClr val="accent5"/>
            </a:lnRef>
            <a:fillRef idx="3">
              <a:schemeClr val="accent5"/>
            </a:fillRef>
            <a:effectRef idx="2">
              <a:schemeClr val="accent5"/>
            </a:effectRef>
            <a:fontRef idx="minor">
              <a:schemeClr val="lt1"/>
            </a:fontRef>
          </p:style>
          <p:txBody>
            <a:bodyPr anchor="ctr"/>
            <a:lstStyle/>
            <a:p>
              <a:pPr algn="ctr" fontAlgn="auto">
                <a:spcBef>
                  <a:spcPts val="0"/>
                </a:spcBef>
                <a:spcAft>
                  <a:spcPts val="0"/>
                </a:spcAft>
                <a:defRPr/>
              </a:pPr>
              <a:r>
                <a:rPr lang="en-US" dirty="0"/>
                <a:t>s</a:t>
              </a:r>
              <a:r>
                <a:rPr lang="en-US" baseline="-25000" dirty="0"/>
                <a:t>4</a:t>
              </a:r>
            </a:p>
          </p:txBody>
        </p:sp>
        <p:sp>
          <p:nvSpPr>
            <p:cNvPr id="23" name="Rectangle 22"/>
            <p:cNvSpPr/>
            <p:nvPr/>
          </p:nvSpPr>
          <p:spPr>
            <a:xfrm>
              <a:off x="500063" y="5810250"/>
              <a:ext cx="996950" cy="561975"/>
            </a:xfrm>
            <a:prstGeom prst="rect">
              <a:avLst/>
            </a:prstGeom>
            <a:solidFill>
              <a:srgbClr val="963A3F"/>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solidFill>
                    <a:srgbClr val="FFFFFF"/>
                  </a:solidFill>
                </a:rPr>
                <a:t>s</a:t>
              </a:r>
              <a:r>
                <a:rPr lang="en-US" baseline="-25000" dirty="0">
                  <a:solidFill>
                    <a:srgbClr val="FFFFFF"/>
                  </a:solidFill>
                </a:rPr>
                <a:t>2</a:t>
              </a:r>
            </a:p>
          </p:txBody>
        </p:sp>
        <p:sp>
          <p:nvSpPr>
            <p:cNvPr id="19" name="Rectangle 18"/>
            <p:cNvSpPr/>
            <p:nvPr/>
          </p:nvSpPr>
          <p:spPr>
            <a:xfrm>
              <a:off x="485775" y="4630737"/>
              <a:ext cx="996950" cy="560388"/>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solidFill>
                    <a:schemeClr val="bg1"/>
                  </a:solidFill>
                </a:rPr>
                <a:t>s</a:t>
              </a:r>
              <a:r>
                <a:rPr lang="en-US" baseline="-25000" dirty="0">
                  <a:solidFill>
                    <a:schemeClr val="bg1"/>
                  </a:solidFill>
                </a:rPr>
                <a:t>1</a:t>
              </a:r>
            </a:p>
          </p:txBody>
        </p:sp>
        <p:sp>
          <p:nvSpPr>
            <p:cNvPr id="24" name="Rectangle 23"/>
            <p:cNvSpPr/>
            <p:nvPr/>
          </p:nvSpPr>
          <p:spPr>
            <a:xfrm>
              <a:off x="1483925" y="4641222"/>
              <a:ext cx="963195" cy="539552"/>
            </a:xfrm>
            <a:prstGeom prst="rect">
              <a:avLst/>
            </a:prstGeom>
            <a:solidFill>
              <a:srgbClr val="FFFF00"/>
            </a:solidFill>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dirty="0">
                  <a:solidFill>
                    <a:schemeClr val="tx1"/>
                  </a:solidFill>
                </a:rPr>
                <a:t>s</a:t>
              </a:r>
              <a:r>
                <a:rPr lang="en-US" baseline="-25000" dirty="0">
                  <a:solidFill>
                    <a:schemeClr val="tx1"/>
                  </a:solidFill>
                </a:rPr>
                <a:t>3</a:t>
              </a:r>
            </a:p>
          </p:txBody>
        </p:sp>
        <p:sp>
          <p:nvSpPr>
            <p:cNvPr id="25" name="Rectangle 24"/>
            <p:cNvSpPr/>
            <p:nvPr/>
          </p:nvSpPr>
          <p:spPr>
            <a:xfrm>
              <a:off x="2438400" y="4643437"/>
              <a:ext cx="954088" cy="512763"/>
            </a:xfrm>
            <a:prstGeom prst="rect">
              <a:avLst/>
            </a:prstGeom>
            <a:solidFill>
              <a:schemeClr val="accent6">
                <a:lumMod val="75000"/>
              </a:schemeClr>
            </a:solidFill>
            <a:ln/>
          </p:spPr>
          <p:style>
            <a:lnRef idx="1">
              <a:schemeClr val="accent2"/>
            </a:lnRef>
            <a:fillRef idx="2">
              <a:schemeClr val="accent2"/>
            </a:fillRef>
            <a:effectRef idx="1">
              <a:schemeClr val="accent2"/>
            </a:effectRef>
            <a:fontRef idx="minor">
              <a:schemeClr val="dk1"/>
            </a:fontRef>
          </p:style>
          <p:txBody>
            <a:bodyPr anchor="ctr"/>
            <a:lstStyle/>
            <a:p>
              <a:pPr algn="ctr" fontAlgn="auto">
                <a:spcBef>
                  <a:spcPts val="0"/>
                </a:spcBef>
                <a:spcAft>
                  <a:spcPts val="0"/>
                </a:spcAft>
                <a:defRPr/>
              </a:pPr>
              <a:r>
                <a:rPr lang="en-US" dirty="0">
                  <a:solidFill>
                    <a:srgbClr val="000000"/>
                  </a:solidFill>
                </a:rPr>
                <a:t>s</a:t>
              </a:r>
              <a:r>
                <a:rPr lang="en-US" baseline="-25000" dirty="0">
                  <a:solidFill>
                    <a:srgbClr val="000000"/>
                  </a:solidFill>
                </a:rPr>
                <a:t>5</a:t>
              </a:r>
            </a:p>
          </p:txBody>
        </p:sp>
        <p:cxnSp>
          <p:nvCxnSpPr>
            <p:cNvPr id="29" name="Straight Connector 28"/>
            <p:cNvCxnSpPr/>
            <p:nvPr/>
          </p:nvCxnSpPr>
          <p:spPr>
            <a:xfrm>
              <a:off x="451644" y="1217331"/>
              <a:ext cx="379413"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669132" y="1107794"/>
              <a:ext cx="379412"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905669" y="1217331"/>
              <a:ext cx="379413"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1173957" y="1107794"/>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1385094" y="1225269"/>
              <a:ext cx="379413"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1834357" y="1230031"/>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2091532" y="1107794"/>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2286794" y="1230031"/>
              <a:ext cx="379413" cy="0"/>
            </a:xfrm>
            <a:prstGeom prst="line">
              <a:avLst/>
            </a:prstGeom>
            <a:ln>
              <a:solidFill>
                <a:srgbClr val="3366FF"/>
              </a:solidFill>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2582069" y="1107794"/>
              <a:ext cx="379413" cy="0"/>
            </a:xfrm>
            <a:prstGeom prst="line">
              <a:avLst/>
            </a:prstGeom>
            <a:ln>
              <a:solidFill>
                <a:srgbClr val="3366FF"/>
              </a:solidFill>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2766219" y="1237969"/>
              <a:ext cx="379413" cy="0"/>
            </a:xfrm>
            <a:prstGeom prst="line">
              <a:avLst/>
            </a:prstGeom>
            <a:ln>
              <a:solidFill>
                <a:srgbClr val="3366FF"/>
              </a:solidFill>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1634332" y="1107794"/>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586582" y="2468281"/>
              <a:ext cx="379412" cy="0"/>
            </a:xfrm>
            <a:prstGeom prst="line">
              <a:avLst/>
            </a:prstGeom>
            <a:ln>
              <a:solidFill>
                <a:srgbClr val="963A3F"/>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804069" y="2358744"/>
              <a:ext cx="379413" cy="0"/>
            </a:xfrm>
            <a:prstGeom prst="line">
              <a:avLst/>
            </a:prstGeom>
            <a:ln>
              <a:solidFill>
                <a:srgbClr val="963A3F"/>
              </a:solidFill>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1039019" y="2468281"/>
              <a:ext cx="379413" cy="0"/>
            </a:xfrm>
            <a:prstGeom prst="line">
              <a:avLst/>
            </a:prstGeom>
            <a:ln>
              <a:solidFill>
                <a:srgbClr val="963A3F"/>
              </a:solidFill>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1307307" y="2358744"/>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1520032" y="2477806"/>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1967707" y="2482569"/>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2224882" y="2358744"/>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2421732" y="2482569"/>
              <a:ext cx="379412" cy="0"/>
            </a:xfrm>
            <a:prstGeom prst="line">
              <a:avLst/>
            </a:prstGeom>
            <a:ln>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a:off x="2715419" y="2358744"/>
              <a:ext cx="379413" cy="0"/>
            </a:xfrm>
            <a:prstGeom prst="line">
              <a:avLst/>
            </a:prstGeom>
            <a:ln>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2901157" y="2490506"/>
              <a:ext cx="379412" cy="0"/>
            </a:xfrm>
            <a:prstGeom prst="line">
              <a:avLst/>
            </a:prstGeom>
            <a:ln>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1769269" y="2358744"/>
              <a:ext cx="379413"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585788" y="5622925"/>
              <a:ext cx="379412" cy="0"/>
            </a:xfrm>
            <a:prstGeom prst="line">
              <a:avLst/>
            </a:prstGeom>
            <a:ln>
              <a:solidFill>
                <a:srgbClr val="963A3F"/>
              </a:solidFill>
            </a:ln>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803275" y="5514975"/>
              <a:ext cx="379413" cy="0"/>
            </a:xfrm>
            <a:prstGeom prst="line">
              <a:avLst/>
            </a:prstGeom>
            <a:ln>
              <a:solidFill>
                <a:srgbClr val="963A3F"/>
              </a:solidFill>
            </a:ln>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1038225" y="5622925"/>
              <a:ext cx="379413" cy="0"/>
            </a:xfrm>
            <a:prstGeom prst="line">
              <a:avLst/>
            </a:prstGeom>
            <a:ln>
              <a:solidFill>
                <a:srgbClr val="963A3F"/>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1306513" y="5514975"/>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1517650" y="5632450"/>
              <a:ext cx="379413"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1966913" y="5637212"/>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2224088" y="5514975"/>
              <a:ext cx="37941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2420938" y="5637212"/>
              <a:ext cx="379412" cy="0"/>
            </a:xfrm>
            <a:prstGeom prst="line">
              <a:avLst/>
            </a:prstGeom>
            <a:ln>
              <a:solidFill>
                <a:srgbClr val="3366FF"/>
              </a:solidFill>
            </a:ln>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a:off x="2714625" y="5514975"/>
              <a:ext cx="379413" cy="0"/>
            </a:xfrm>
            <a:prstGeom prst="line">
              <a:avLst/>
            </a:prstGeom>
            <a:ln>
              <a:solidFill>
                <a:srgbClr val="3366FF"/>
              </a:solidFill>
            </a:ln>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2900363" y="5645150"/>
              <a:ext cx="379412" cy="0"/>
            </a:xfrm>
            <a:prstGeom prst="line">
              <a:avLst/>
            </a:prstGeom>
            <a:ln>
              <a:solidFill>
                <a:srgbClr val="3366FF"/>
              </a:solidFill>
            </a:ln>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a:off x="1768475" y="5514975"/>
              <a:ext cx="379413"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a:off x="593725" y="4494212"/>
              <a:ext cx="379413"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a:off x="811213" y="4384675"/>
              <a:ext cx="379412"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1047750" y="4494212"/>
              <a:ext cx="379413"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a:off x="1316038" y="4384675"/>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1527175" y="4503737"/>
              <a:ext cx="379413"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a:off x="1976438" y="4508500"/>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a:off x="2233613" y="4384675"/>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2428875" y="4508500"/>
              <a:ext cx="379413" cy="0"/>
            </a:xfrm>
            <a:prstGeom prst="line">
              <a:avLst/>
            </a:prstGeom>
            <a:ln>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2724150" y="4384675"/>
              <a:ext cx="379413" cy="0"/>
            </a:xfrm>
            <a:prstGeom prst="line">
              <a:avLst/>
            </a:prstGeom>
            <a:ln>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2908300" y="4516437"/>
              <a:ext cx="379413" cy="0"/>
            </a:xfrm>
            <a:prstGeom prst="line">
              <a:avLst/>
            </a:prstGeom>
            <a:ln>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1776413" y="4384675"/>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sp>
          <p:nvSpPr>
            <p:cNvPr id="155" name="Rectangle 154"/>
            <p:cNvSpPr/>
            <p:nvPr/>
          </p:nvSpPr>
          <p:spPr>
            <a:xfrm>
              <a:off x="242455" y="1036206"/>
              <a:ext cx="3359727" cy="2438976"/>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6" name="Rectangle 155"/>
            <p:cNvSpPr/>
            <p:nvPr/>
          </p:nvSpPr>
          <p:spPr>
            <a:xfrm>
              <a:off x="242455" y="4121411"/>
              <a:ext cx="3359727" cy="2438976"/>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r>
                <a:rPr lang="en-US" dirty="0" err="1" smtClean="0"/>
                <a:t>b</a:t>
              </a:r>
              <a:endParaRPr lang="en-US" dirty="0"/>
            </a:p>
          </p:txBody>
        </p:sp>
        <p:sp>
          <p:nvSpPr>
            <p:cNvPr id="157" name="Rectangle 156"/>
            <p:cNvSpPr/>
            <p:nvPr/>
          </p:nvSpPr>
          <p:spPr>
            <a:xfrm>
              <a:off x="126062" y="827329"/>
              <a:ext cx="3775363" cy="5932793"/>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8" name="TextBox 157"/>
            <p:cNvSpPr txBox="1"/>
            <p:nvPr/>
          </p:nvSpPr>
          <p:spPr>
            <a:xfrm>
              <a:off x="242455" y="3105850"/>
              <a:ext cx="313044" cy="369332"/>
            </a:xfrm>
            <a:prstGeom prst="rect">
              <a:avLst/>
            </a:prstGeom>
            <a:noFill/>
          </p:spPr>
          <p:txBody>
            <a:bodyPr wrap="none" rtlCol="0">
              <a:spAutoFit/>
            </a:bodyPr>
            <a:lstStyle/>
            <a:p>
              <a:r>
                <a:rPr lang="en-US" dirty="0" smtClean="0"/>
                <a:t>a</a:t>
              </a:r>
              <a:endParaRPr lang="en-US" dirty="0"/>
            </a:p>
          </p:txBody>
        </p:sp>
        <p:sp>
          <p:nvSpPr>
            <p:cNvPr id="159" name="Rectangle 158"/>
            <p:cNvSpPr/>
            <p:nvPr/>
          </p:nvSpPr>
          <p:spPr>
            <a:xfrm>
              <a:off x="242455" y="6187559"/>
              <a:ext cx="313044" cy="369332"/>
            </a:xfrm>
            <a:prstGeom prst="rect">
              <a:avLst/>
            </a:prstGeom>
          </p:spPr>
          <p:txBody>
            <a:bodyPr wrap="none">
              <a:spAutoFit/>
            </a:bodyPr>
            <a:lstStyle/>
            <a:p>
              <a:r>
                <a:rPr lang="en-US" dirty="0" err="1" smtClean="0"/>
                <a:t>b</a:t>
              </a:r>
              <a:endParaRPr lang="en-US" dirty="0"/>
            </a:p>
          </p:txBody>
        </p:sp>
        <p:sp>
          <p:nvSpPr>
            <p:cNvPr id="160" name="Rectangle 159"/>
            <p:cNvSpPr/>
            <p:nvPr/>
          </p:nvSpPr>
          <p:spPr>
            <a:xfrm>
              <a:off x="3601343" y="3651805"/>
              <a:ext cx="300082" cy="369332"/>
            </a:xfrm>
            <a:prstGeom prst="rect">
              <a:avLst/>
            </a:prstGeom>
          </p:spPr>
          <p:txBody>
            <a:bodyPr wrap="none">
              <a:spAutoFit/>
            </a:bodyPr>
            <a:lstStyle/>
            <a:p>
              <a:r>
                <a:rPr lang="en-US" dirty="0" err="1" smtClean="0"/>
                <a:t>c</a:t>
              </a:r>
              <a:endParaRPr lang="en-US" dirty="0"/>
            </a:p>
          </p:txBody>
        </p:sp>
      </p:grpSp>
      <p:cxnSp>
        <p:nvCxnSpPr>
          <p:cNvPr id="162" name="Straight Connector 161"/>
          <p:cNvCxnSpPr/>
          <p:nvPr/>
        </p:nvCxnSpPr>
        <p:spPr>
          <a:xfrm>
            <a:off x="4941455" y="3651805"/>
            <a:ext cx="3371272" cy="2784103"/>
          </a:xfrm>
          <a:prstGeom prst="line">
            <a:avLst/>
          </a:prstGeom>
        </p:spPr>
        <p:style>
          <a:lnRef idx="2">
            <a:schemeClr val="accent1"/>
          </a:lnRef>
          <a:fillRef idx="0">
            <a:schemeClr val="accent1"/>
          </a:fillRef>
          <a:effectRef idx="1">
            <a:schemeClr val="accent1"/>
          </a:effectRef>
          <a:fontRef idx="minor">
            <a:schemeClr val="tx1"/>
          </a:fontRef>
        </p:style>
      </p:cxnSp>
      <p:cxnSp>
        <p:nvCxnSpPr>
          <p:cNvPr id="163" name="Straight Connector 162"/>
          <p:cNvCxnSpPr/>
          <p:nvPr/>
        </p:nvCxnSpPr>
        <p:spPr>
          <a:xfrm rot="10800000" flipV="1">
            <a:off x="4687458" y="3651803"/>
            <a:ext cx="3625270" cy="2720423"/>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a:stCxn id="76" idx="2"/>
            <a:endCxn id="80" idx="0"/>
          </p:cNvCxnSpPr>
          <p:nvPr/>
        </p:nvCxnSpPr>
        <p:spPr bwMode="auto">
          <a:xfrm>
            <a:off x="7539038" y="2022476"/>
            <a:ext cx="0" cy="817562"/>
          </a:xfrm>
          <a:prstGeom prst="straightConnector1">
            <a:avLst/>
          </a:prstGeom>
          <a:solidFill>
            <a:schemeClr val="accent1"/>
          </a:solidFill>
          <a:ln w="38100" cap="flat" cmpd="sng" algn="ctr">
            <a:solidFill>
              <a:schemeClr val="tx1"/>
            </a:solidFill>
            <a:prstDash val="solid"/>
            <a:round/>
            <a:headEnd type="arrow"/>
            <a:tailEnd type="arrow"/>
          </a:ln>
          <a:effectLst/>
        </p:spPr>
      </p:cxnSp>
      <p:sp>
        <p:nvSpPr>
          <p:cNvPr id="10" name="TextBox 9"/>
          <p:cNvSpPr txBox="1"/>
          <p:nvPr/>
        </p:nvSpPr>
        <p:spPr>
          <a:xfrm>
            <a:off x="7708900" y="2133600"/>
            <a:ext cx="435336" cy="584776"/>
          </a:xfrm>
          <a:prstGeom prst="rect">
            <a:avLst/>
          </a:prstGeom>
          <a:noFill/>
        </p:spPr>
        <p:txBody>
          <a:bodyPr wrap="none" rtlCol="0">
            <a:spAutoFit/>
          </a:bodyPr>
          <a:lstStyle/>
          <a:p>
            <a:r>
              <a:rPr lang="en-US" sz="3200" b="1" dirty="0" smtClean="0"/>
              <a:t>?</a:t>
            </a:r>
            <a:endParaRPr lang="en-US" sz="3200" b="1" dirty="0"/>
          </a:p>
        </p:txBody>
      </p:sp>
      <p:sp>
        <p:nvSpPr>
          <p:cNvPr id="18" name="TextBox 17"/>
          <p:cNvSpPr txBox="1"/>
          <p:nvPr/>
        </p:nvSpPr>
        <p:spPr>
          <a:xfrm>
            <a:off x="4940300" y="3327400"/>
            <a:ext cx="3364247" cy="400110"/>
          </a:xfrm>
          <a:prstGeom prst="rect">
            <a:avLst/>
          </a:prstGeom>
          <a:noFill/>
        </p:spPr>
        <p:txBody>
          <a:bodyPr wrap="none" rtlCol="0">
            <a:spAutoFit/>
          </a:bodyPr>
          <a:lstStyle/>
          <a:p>
            <a:r>
              <a:rPr lang="en-US" sz="2000" dirty="0">
                <a:solidFill>
                  <a:srgbClr val="FF0000"/>
                </a:solidFill>
              </a:rPr>
              <a:t>u</a:t>
            </a:r>
            <a:r>
              <a:rPr lang="en-US" sz="2000" dirty="0" smtClean="0">
                <a:solidFill>
                  <a:srgbClr val="FF0000"/>
                </a:solidFill>
              </a:rPr>
              <a:t>nique solution, also sparse</a:t>
            </a:r>
            <a:endParaRPr lang="en-US" sz="2000" dirty="0">
              <a:solidFill>
                <a:srgbClr val="FF0000"/>
              </a:solidFill>
            </a:endParaRPr>
          </a:p>
        </p:txBody>
      </p:sp>
      <p:sp>
        <p:nvSpPr>
          <p:cNvPr id="164" name="TextBox 163"/>
          <p:cNvSpPr txBox="1"/>
          <p:nvPr/>
        </p:nvSpPr>
        <p:spPr>
          <a:xfrm>
            <a:off x="1676400" y="2095500"/>
            <a:ext cx="555360" cy="400110"/>
          </a:xfrm>
          <a:prstGeom prst="rect">
            <a:avLst/>
          </a:prstGeom>
          <a:noFill/>
        </p:spPr>
        <p:txBody>
          <a:bodyPr wrap="none" rtlCol="0">
            <a:spAutoFit/>
          </a:bodyPr>
          <a:lstStyle/>
          <a:p>
            <a:r>
              <a:rPr lang="en-US" sz="2000" dirty="0" smtClean="0"/>
              <a:t>L-1</a:t>
            </a:r>
            <a:endParaRPr lang="en-US" sz="2000" dirty="0"/>
          </a:p>
        </p:txBody>
      </p:sp>
      <p:sp>
        <p:nvSpPr>
          <p:cNvPr id="165" name="TextBox 164"/>
          <p:cNvSpPr txBox="1"/>
          <p:nvPr/>
        </p:nvSpPr>
        <p:spPr>
          <a:xfrm>
            <a:off x="1612900" y="3238500"/>
            <a:ext cx="555360" cy="400110"/>
          </a:xfrm>
          <a:prstGeom prst="rect">
            <a:avLst/>
          </a:prstGeom>
          <a:noFill/>
        </p:spPr>
        <p:txBody>
          <a:bodyPr wrap="none" rtlCol="0">
            <a:spAutoFit/>
          </a:bodyPr>
          <a:lstStyle/>
          <a:p>
            <a:r>
              <a:rPr lang="en-US" sz="2000" dirty="0" smtClean="0"/>
              <a:t>L-1</a:t>
            </a:r>
            <a:endParaRPr lang="en-US" sz="2000" dirty="0"/>
          </a:p>
        </p:txBody>
      </p:sp>
      <p:sp>
        <p:nvSpPr>
          <p:cNvPr id="166" name="TextBox 165"/>
          <p:cNvSpPr txBox="1"/>
          <p:nvPr/>
        </p:nvSpPr>
        <p:spPr>
          <a:xfrm>
            <a:off x="1676400" y="6438900"/>
            <a:ext cx="555360" cy="400110"/>
          </a:xfrm>
          <a:prstGeom prst="rect">
            <a:avLst/>
          </a:prstGeom>
          <a:noFill/>
        </p:spPr>
        <p:txBody>
          <a:bodyPr wrap="none" rtlCol="0">
            <a:spAutoFit/>
          </a:bodyPr>
          <a:lstStyle/>
          <a:p>
            <a:r>
              <a:rPr lang="en-US" sz="2000" dirty="0" smtClean="0"/>
              <a:t>L-1</a:t>
            </a:r>
            <a:endParaRPr lang="en-US" sz="2000" dirty="0"/>
          </a:p>
        </p:txBody>
      </p:sp>
      <p:sp>
        <p:nvSpPr>
          <p:cNvPr id="167" name="TextBox 166"/>
          <p:cNvSpPr txBox="1"/>
          <p:nvPr/>
        </p:nvSpPr>
        <p:spPr>
          <a:xfrm>
            <a:off x="1676400" y="5181600"/>
            <a:ext cx="555360" cy="400110"/>
          </a:xfrm>
          <a:prstGeom prst="rect">
            <a:avLst/>
          </a:prstGeom>
          <a:noFill/>
        </p:spPr>
        <p:txBody>
          <a:bodyPr wrap="none" rtlCol="0">
            <a:spAutoFit/>
          </a:bodyPr>
          <a:lstStyle/>
          <a:p>
            <a:r>
              <a:rPr lang="en-US" sz="2000" dirty="0" smtClean="0"/>
              <a:t>L-1</a:t>
            </a:r>
            <a:endParaRPr lang="en-US" sz="2000" dirty="0"/>
          </a:p>
        </p:txBody>
      </p:sp>
    </p:spTree>
    <p:extLst>
      <p:ext uri="{BB962C8B-B14F-4D97-AF65-F5344CB8AC3E}">
        <p14:creationId xmlns:p14="http://schemas.microsoft.com/office/powerpoint/2010/main" val="1963825338"/>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 grpId="0"/>
      <p:bldP spid="10"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774072" y="5259063"/>
            <a:ext cx="2125662" cy="548640"/>
          </a:xfrm>
          <a:prstGeom prst="rect">
            <a:avLst/>
          </a:prstGeom>
          <a:solidFill>
            <a:srgbClr val="008000"/>
          </a:solidFill>
          <a:ln>
            <a:solidFill>
              <a:srgbClr val="CCFFCC"/>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smtClean="0">
                <a:solidFill>
                  <a:srgbClr val="FFFFFF"/>
                </a:solidFill>
              </a:rPr>
              <a:t>s</a:t>
            </a:r>
            <a:r>
              <a:rPr lang="en-US" baseline="-25000" dirty="0" smtClean="0">
                <a:solidFill>
                  <a:srgbClr val="FFFFFF"/>
                </a:solidFill>
              </a:rPr>
              <a:t>5</a:t>
            </a:r>
            <a:endParaRPr lang="en-US" baseline="-25000" dirty="0">
              <a:solidFill>
                <a:srgbClr val="FFFFFF"/>
              </a:solidFill>
            </a:endParaRPr>
          </a:p>
        </p:txBody>
      </p:sp>
      <p:sp>
        <p:nvSpPr>
          <p:cNvPr id="6" name="Rectangle 5"/>
          <p:cNvSpPr/>
          <p:nvPr/>
        </p:nvSpPr>
        <p:spPr bwMode="auto">
          <a:xfrm>
            <a:off x="3899734" y="5262238"/>
            <a:ext cx="828675" cy="548640"/>
          </a:xfrm>
          <a:prstGeom prst="rect">
            <a:avLst/>
          </a:prstGeom>
          <a:solidFill>
            <a:srgbClr val="FFFF00"/>
          </a:solidFill>
          <a:ln>
            <a:solidFill>
              <a:srgbClr val="FFFF0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smtClean="0">
                <a:solidFill>
                  <a:schemeClr val="tx1"/>
                </a:solidFill>
              </a:rPr>
              <a:t>s</a:t>
            </a:r>
            <a:r>
              <a:rPr lang="en-US" baseline="-25000" dirty="0" smtClean="0">
                <a:solidFill>
                  <a:schemeClr val="tx1"/>
                </a:solidFill>
              </a:rPr>
              <a:t>2</a:t>
            </a:r>
            <a:endParaRPr lang="en-US" baseline="-25000" dirty="0">
              <a:solidFill>
                <a:schemeClr val="tx1"/>
              </a:solidFill>
            </a:endParaRPr>
          </a:p>
        </p:txBody>
      </p:sp>
      <p:sp>
        <p:nvSpPr>
          <p:cNvPr id="7" name="Rectangle 6"/>
          <p:cNvSpPr/>
          <p:nvPr/>
        </p:nvSpPr>
        <p:spPr bwMode="auto">
          <a:xfrm>
            <a:off x="4728409" y="5262238"/>
            <a:ext cx="2127250" cy="548640"/>
          </a:xfrm>
          <a:prstGeom prst="rect">
            <a:avLst/>
          </a:prstGeom>
          <a:solidFill>
            <a:srgbClr val="E500E5"/>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smtClean="0">
                <a:solidFill>
                  <a:srgbClr val="FFFFFF"/>
                </a:solidFill>
              </a:rPr>
              <a:t>s</a:t>
            </a:r>
            <a:r>
              <a:rPr lang="en-US" baseline="-25000" dirty="0" smtClean="0">
                <a:solidFill>
                  <a:srgbClr val="FFFFFF"/>
                </a:solidFill>
              </a:rPr>
              <a:t>3</a:t>
            </a:r>
            <a:endParaRPr lang="en-US" baseline="-25000" dirty="0">
              <a:solidFill>
                <a:srgbClr val="FFFFFF"/>
              </a:solidFill>
            </a:endParaRPr>
          </a:p>
        </p:txBody>
      </p:sp>
      <p:sp>
        <p:nvSpPr>
          <p:cNvPr id="8" name="Rectangle 7"/>
          <p:cNvSpPr/>
          <p:nvPr/>
        </p:nvSpPr>
        <p:spPr bwMode="auto">
          <a:xfrm>
            <a:off x="1757363" y="2053987"/>
            <a:ext cx="2125662" cy="548640"/>
          </a:xfrm>
          <a:prstGeom prst="rect">
            <a:avLst/>
          </a:prstGeom>
          <a:solidFill>
            <a:schemeClr val="accent6">
              <a:lumMod val="50000"/>
            </a:schemeClr>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smtClean="0">
                <a:solidFill>
                  <a:srgbClr val="FFFFFF"/>
                </a:solidFill>
              </a:rPr>
              <a:t>s</a:t>
            </a:r>
            <a:r>
              <a:rPr lang="en-US" baseline="-25000" dirty="0" smtClean="0">
                <a:solidFill>
                  <a:srgbClr val="FFFFFF"/>
                </a:solidFill>
              </a:rPr>
              <a:t>1</a:t>
            </a:r>
            <a:endParaRPr lang="en-US" baseline="-25000" dirty="0">
              <a:solidFill>
                <a:srgbClr val="FFFFFF"/>
              </a:solidFill>
            </a:endParaRPr>
          </a:p>
        </p:txBody>
      </p:sp>
      <p:sp>
        <p:nvSpPr>
          <p:cNvPr id="9" name="Rectangle 8"/>
          <p:cNvSpPr/>
          <p:nvPr/>
        </p:nvSpPr>
        <p:spPr bwMode="auto">
          <a:xfrm>
            <a:off x="3883025" y="2057162"/>
            <a:ext cx="828675" cy="548640"/>
          </a:xfrm>
          <a:prstGeom prst="rect">
            <a:avLst/>
          </a:prstGeom>
          <a:solidFill>
            <a:srgbClr val="FFFF00"/>
          </a:solidFill>
          <a:ln>
            <a:solidFill>
              <a:srgbClr val="FFFF0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smtClean="0">
                <a:solidFill>
                  <a:schemeClr val="tx1"/>
                </a:solidFill>
              </a:rPr>
              <a:t>s</a:t>
            </a:r>
            <a:r>
              <a:rPr lang="en-US" baseline="-25000" dirty="0" smtClean="0">
                <a:solidFill>
                  <a:schemeClr val="tx1"/>
                </a:solidFill>
              </a:rPr>
              <a:t>2</a:t>
            </a:r>
            <a:endParaRPr lang="en-US" baseline="-25000" dirty="0">
              <a:solidFill>
                <a:schemeClr val="tx1"/>
              </a:solidFill>
            </a:endParaRPr>
          </a:p>
        </p:txBody>
      </p:sp>
      <p:sp>
        <p:nvSpPr>
          <p:cNvPr id="11" name="Rectangle 10"/>
          <p:cNvSpPr/>
          <p:nvPr/>
        </p:nvSpPr>
        <p:spPr bwMode="auto">
          <a:xfrm>
            <a:off x="3893384" y="3622598"/>
            <a:ext cx="827088" cy="548640"/>
          </a:xfrm>
          <a:prstGeom prst="rect">
            <a:avLst/>
          </a:prstGeom>
          <a:solidFill>
            <a:srgbClr val="FFFF00"/>
          </a:solidFill>
          <a:ln>
            <a:solidFill>
              <a:srgbClr val="FFFF0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smtClean="0">
                <a:solidFill>
                  <a:schemeClr val="tx1"/>
                </a:solidFill>
              </a:rPr>
              <a:t>s</a:t>
            </a:r>
            <a:r>
              <a:rPr lang="en-US" baseline="-25000" dirty="0" smtClean="0">
                <a:solidFill>
                  <a:schemeClr val="tx1"/>
                </a:solidFill>
              </a:rPr>
              <a:t>2</a:t>
            </a:r>
            <a:endParaRPr lang="en-US" baseline="-25000" dirty="0">
              <a:solidFill>
                <a:schemeClr val="tx1"/>
              </a:solidFill>
            </a:endParaRPr>
          </a:p>
        </p:txBody>
      </p:sp>
      <p:sp>
        <p:nvSpPr>
          <p:cNvPr id="17439" name="TextBox 16"/>
          <p:cNvSpPr txBox="1">
            <a:spLocks noChangeArrowheads="1"/>
          </p:cNvSpPr>
          <p:nvPr/>
        </p:nvSpPr>
        <p:spPr bwMode="auto">
          <a:xfrm>
            <a:off x="6889718" y="1921386"/>
            <a:ext cx="268858" cy="405282"/>
          </a:xfrm>
          <a:prstGeom prst="rect">
            <a:avLst/>
          </a:prstGeom>
          <a:noFill/>
          <a:ln w="9525">
            <a:noFill/>
            <a:miter lim="800000"/>
            <a:headEnd/>
            <a:tailEnd/>
          </a:ln>
        </p:spPr>
        <p:txBody>
          <a:bodyPr wrap="none">
            <a:spAutoFit/>
          </a:bodyPr>
          <a:lstStyle/>
          <a:p>
            <a:r>
              <a:rPr lang="en-US" dirty="0">
                <a:latin typeface="Calibri" pitchFamily="34" charset="0"/>
              </a:rPr>
              <a:t>a</a:t>
            </a:r>
            <a:endParaRPr lang="en-US" baseline="-25000" dirty="0">
              <a:latin typeface="Calibri" pitchFamily="34" charset="0"/>
            </a:endParaRPr>
          </a:p>
        </p:txBody>
      </p:sp>
      <p:sp>
        <p:nvSpPr>
          <p:cNvPr id="17440" name="TextBox 17"/>
          <p:cNvSpPr txBox="1">
            <a:spLocks noChangeArrowheads="1"/>
          </p:cNvSpPr>
          <p:nvPr/>
        </p:nvSpPr>
        <p:spPr bwMode="auto">
          <a:xfrm>
            <a:off x="6929290" y="3571854"/>
            <a:ext cx="278608" cy="405282"/>
          </a:xfrm>
          <a:prstGeom prst="rect">
            <a:avLst/>
          </a:prstGeom>
          <a:noFill/>
          <a:ln w="9525">
            <a:noFill/>
            <a:miter lim="800000"/>
            <a:headEnd/>
            <a:tailEnd/>
          </a:ln>
        </p:spPr>
        <p:txBody>
          <a:bodyPr wrap="none">
            <a:spAutoFit/>
          </a:bodyPr>
          <a:lstStyle/>
          <a:p>
            <a:r>
              <a:rPr lang="en-US" dirty="0">
                <a:latin typeface="Calibri" pitchFamily="34" charset="0"/>
              </a:rPr>
              <a:t>b</a:t>
            </a:r>
            <a:endParaRPr lang="en-US" baseline="-25000" dirty="0">
              <a:latin typeface="Calibri" pitchFamily="34" charset="0"/>
            </a:endParaRPr>
          </a:p>
        </p:txBody>
      </p:sp>
      <p:sp>
        <p:nvSpPr>
          <p:cNvPr id="17441" name="TextBox 18"/>
          <p:cNvSpPr txBox="1">
            <a:spLocks noChangeArrowheads="1"/>
          </p:cNvSpPr>
          <p:nvPr/>
        </p:nvSpPr>
        <p:spPr bwMode="auto">
          <a:xfrm>
            <a:off x="6932419" y="5256968"/>
            <a:ext cx="257054" cy="405282"/>
          </a:xfrm>
          <a:prstGeom prst="rect">
            <a:avLst/>
          </a:prstGeom>
          <a:noFill/>
          <a:ln w="9525">
            <a:noFill/>
            <a:miter lim="800000"/>
            <a:headEnd/>
            <a:tailEnd/>
          </a:ln>
        </p:spPr>
        <p:txBody>
          <a:bodyPr wrap="none">
            <a:spAutoFit/>
          </a:bodyPr>
          <a:lstStyle/>
          <a:p>
            <a:r>
              <a:rPr lang="en-US">
                <a:latin typeface="Calibri" pitchFamily="34" charset="0"/>
              </a:rPr>
              <a:t>c</a:t>
            </a:r>
            <a:endParaRPr lang="en-US" baseline="-25000">
              <a:latin typeface="Calibri" pitchFamily="34" charset="0"/>
            </a:endParaRPr>
          </a:p>
        </p:txBody>
      </p:sp>
      <p:sp>
        <p:nvSpPr>
          <p:cNvPr id="40" name="Rectangle 39"/>
          <p:cNvSpPr/>
          <p:nvPr/>
        </p:nvSpPr>
        <p:spPr bwMode="auto">
          <a:xfrm>
            <a:off x="4708525" y="2068274"/>
            <a:ext cx="2155825" cy="548640"/>
          </a:xfrm>
          <a:prstGeom prst="rect">
            <a:avLst/>
          </a:prstGeom>
          <a:solidFill>
            <a:schemeClr val="bg1">
              <a:lumMod val="50000"/>
            </a:schemeClr>
          </a:solidFill>
          <a:ln>
            <a:solidFill>
              <a:srgbClr val="E500E5"/>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smtClean="0">
                <a:solidFill>
                  <a:srgbClr val="FFFFFF"/>
                </a:solidFill>
              </a:rPr>
              <a:t>s</a:t>
            </a:r>
            <a:r>
              <a:rPr lang="en-US" baseline="-25000" dirty="0" smtClean="0">
                <a:solidFill>
                  <a:srgbClr val="FFFFFF"/>
                </a:solidFill>
              </a:rPr>
              <a:t>3</a:t>
            </a:r>
            <a:endParaRPr lang="en-US" baseline="-25000" dirty="0">
              <a:solidFill>
                <a:srgbClr val="FFFFFF"/>
              </a:solidFill>
            </a:endParaRPr>
          </a:p>
        </p:txBody>
      </p:sp>
      <p:sp>
        <p:nvSpPr>
          <p:cNvPr id="43" name="Rectangle 42"/>
          <p:cNvSpPr/>
          <p:nvPr/>
        </p:nvSpPr>
        <p:spPr bwMode="auto">
          <a:xfrm>
            <a:off x="1748672" y="3624186"/>
            <a:ext cx="2125662" cy="548640"/>
          </a:xfrm>
          <a:prstGeom prst="rect">
            <a:avLst/>
          </a:prstGeom>
          <a:solidFill>
            <a:schemeClr val="accent6">
              <a:lumMod val="50000"/>
            </a:schemeClr>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smtClean="0">
                <a:solidFill>
                  <a:srgbClr val="FFFFFF"/>
                </a:solidFill>
              </a:rPr>
              <a:t>s</a:t>
            </a:r>
            <a:r>
              <a:rPr lang="en-US" baseline="-25000" dirty="0" smtClean="0">
                <a:solidFill>
                  <a:srgbClr val="FFFFFF"/>
                </a:solidFill>
              </a:rPr>
              <a:t>1</a:t>
            </a:r>
            <a:endParaRPr lang="en-US" baseline="-25000" dirty="0">
              <a:solidFill>
                <a:srgbClr val="FFFFFF"/>
              </a:solidFill>
            </a:endParaRPr>
          </a:p>
        </p:txBody>
      </p:sp>
      <p:cxnSp>
        <p:nvCxnSpPr>
          <p:cNvPr id="42" name="Straight Connector 41"/>
          <p:cNvCxnSpPr/>
          <p:nvPr/>
        </p:nvCxnSpPr>
        <p:spPr>
          <a:xfrm>
            <a:off x="2821724" y="1889118"/>
            <a:ext cx="379413" cy="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3275749" y="1889118"/>
            <a:ext cx="379413" cy="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3855428" y="1880344"/>
            <a:ext cx="379413"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4304691" y="1885106"/>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4071248" y="1729445"/>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5096014" y="1744362"/>
            <a:ext cx="379413" cy="0"/>
          </a:xfrm>
          <a:prstGeom prst="line">
            <a:avLst/>
          </a:prstGeom>
          <a:solidFill>
            <a:schemeClr val="bg1">
              <a:lumMod val="50000"/>
            </a:schemeClr>
          </a:solid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4929275" y="1891250"/>
            <a:ext cx="379413" cy="0"/>
          </a:xfrm>
          <a:prstGeom prst="line">
            <a:avLst/>
          </a:prstGeom>
          <a:solidFill>
            <a:schemeClr val="bg1">
              <a:lumMod val="50000"/>
            </a:schemeClr>
          </a:solid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5599303" y="1746360"/>
            <a:ext cx="379413" cy="0"/>
          </a:xfrm>
          <a:prstGeom prst="line">
            <a:avLst/>
          </a:prstGeom>
          <a:solidFill>
            <a:schemeClr val="bg1">
              <a:lumMod val="50000"/>
            </a:schemeClr>
          </a:solid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5872134" y="1885308"/>
            <a:ext cx="379413" cy="0"/>
          </a:xfrm>
          <a:prstGeom prst="line">
            <a:avLst/>
          </a:prstGeom>
          <a:solidFill>
            <a:schemeClr val="bg1">
              <a:lumMod val="50000"/>
            </a:schemeClr>
          </a:solid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a:off x="6334850" y="1893246"/>
            <a:ext cx="379413" cy="0"/>
          </a:xfrm>
          <a:prstGeom prst="line">
            <a:avLst/>
          </a:prstGeom>
          <a:solidFill>
            <a:schemeClr val="bg1">
              <a:lumMod val="50000"/>
            </a:schemeClr>
          </a:solid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a:off x="5389592" y="1887304"/>
            <a:ext cx="379413" cy="0"/>
          </a:xfrm>
          <a:prstGeom prst="line">
            <a:avLst/>
          </a:prstGeom>
          <a:solidFill>
            <a:schemeClr val="bg1">
              <a:lumMod val="50000"/>
            </a:schemeClr>
          </a:solid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a:off x="6085883" y="1748352"/>
            <a:ext cx="379413" cy="0"/>
          </a:xfrm>
          <a:prstGeom prst="line">
            <a:avLst/>
          </a:prstGeom>
          <a:solidFill>
            <a:schemeClr val="bg1">
              <a:lumMod val="50000"/>
            </a:schemeClr>
          </a:solid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4613472" y="1746354"/>
            <a:ext cx="379413" cy="0"/>
          </a:xfrm>
          <a:prstGeom prst="line">
            <a:avLst/>
          </a:prstGeom>
          <a:solidFill>
            <a:schemeClr val="bg1">
              <a:lumMod val="50000"/>
            </a:schemeClr>
          </a:solid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a:off x="1854621" y="1891114"/>
            <a:ext cx="379413" cy="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2308646" y="1891114"/>
            <a:ext cx="379413" cy="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a:off x="3040960" y="1740710"/>
            <a:ext cx="379413" cy="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a:off x="3494985" y="1740710"/>
            <a:ext cx="379413" cy="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2073857" y="1742706"/>
            <a:ext cx="379413" cy="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2527882" y="1742706"/>
            <a:ext cx="379413" cy="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2923997" y="1573582"/>
            <a:ext cx="379413" cy="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3378022" y="1573582"/>
            <a:ext cx="379413" cy="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a:off x="3957701" y="1564808"/>
            <a:ext cx="379413"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4406964" y="1569570"/>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4173521" y="1413909"/>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5198287" y="1428826"/>
            <a:ext cx="379413" cy="0"/>
          </a:xfrm>
          <a:prstGeom prst="line">
            <a:avLst/>
          </a:prstGeom>
          <a:solidFill>
            <a:schemeClr val="bg1">
              <a:lumMod val="50000"/>
            </a:schemeClr>
          </a:solid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5031548" y="1575714"/>
            <a:ext cx="379413" cy="0"/>
          </a:xfrm>
          <a:prstGeom prst="line">
            <a:avLst/>
          </a:prstGeom>
          <a:solidFill>
            <a:schemeClr val="bg1">
              <a:lumMod val="50000"/>
            </a:schemeClr>
          </a:solid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a:off x="5701576" y="1430824"/>
            <a:ext cx="379413" cy="0"/>
          </a:xfrm>
          <a:prstGeom prst="line">
            <a:avLst/>
          </a:prstGeom>
          <a:solidFill>
            <a:schemeClr val="bg1">
              <a:lumMod val="50000"/>
            </a:schemeClr>
          </a:solid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a:off x="5974407" y="1569772"/>
            <a:ext cx="379413" cy="0"/>
          </a:xfrm>
          <a:prstGeom prst="line">
            <a:avLst/>
          </a:prstGeom>
          <a:solidFill>
            <a:schemeClr val="bg1">
              <a:lumMod val="50000"/>
            </a:schemeClr>
          </a:solid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6437123" y="1577710"/>
            <a:ext cx="379413" cy="0"/>
          </a:xfrm>
          <a:prstGeom prst="line">
            <a:avLst/>
          </a:prstGeom>
          <a:solidFill>
            <a:schemeClr val="bg1">
              <a:lumMod val="50000"/>
            </a:schemeClr>
          </a:solid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a:off x="5491865" y="1571768"/>
            <a:ext cx="379413" cy="0"/>
          </a:xfrm>
          <a:prstGeom prst="line">
            <a:avLst/>
          </a:prstGeom>
          <a:solidFill>
            <a:schemeClr val="bg1">
              <a:lumMod val="50000"/>
            </a:schemeClr>
          </a:solid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a:off x="6188156" y="1432816"/>
            <a:ext cx="379413" cy="0"/>
          </a:xfrm>
          <a:prstGeom prst="line">
            <a:avLst/>
          </a:prstGeom>
          <a:solidFill>
            <a:schemeClr val="bg1">
              <a:lumMod val="50000"/>
            </a:schemeClr>
          </a:solid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p:nvCxnSpPr>
        <p:spPr>
          <a:xfrm>
            <a:off x="4715745" y="1430818"/>
            <a:ext cx="379413" cy="0"/>
          </a:xfrm>
          <a:prstGeom prst="line">
            <a:avLst/>
          </a:prstGeom>
          <a:solidFill>
            <a:schemeClr val="bg1">
              <a:lumMod val="50000"/>
            </a:schemeClr>
          </a:solid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a:off x="1956894" y="1575578"/>
            <a:ext cx="379413" cy="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a:off x="2410919" y="1575578"/>
            <a:ext cx="379413" cy="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a:off x="3143233" y="1425174"/>
            <a:ext cx="379413" cy="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a:off x="3597258" y="1425174"/>
            <a:ext cx="379413" cy="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a:off x="2176130" y="1427170"/>
            <a:ext cx="379413" cy="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89" name="Straight Connector 88"/>
          <p:cNvCxnSpPr/>
          <p:nvPr/>
        </p:nvCxnSpPr>
        <p:spPr>
          <a:xfrm>
            <a:off x="2630155" y="1427170"/>
            <a:ext cx="379413" cy="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90" name="Straight Connector 89"/>
          <p:cNvCxnSpPr/>
          <p:nvPr/>
        </p:nvCxnSpPr>
        <p:spPr>
          <a:xfrm>
            <a:off x="2740198" y="3461999"/>
            <a:ext cx="379413" cy="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91" name="Straight Connector 90"/>
          <p:cNvCxnSpPr/>
          <p:nvPr/>
        </p:nvCxnSpPr>
        <p:spPr>
          <a:xfrm>
            <a:off x="3194223" y="3461999"/>
            <a:ext cx="379413" cy="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a:off x="3773902" y="3453225"/>
            <a:ext cx="379413"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a:off x="4223165" y="3457987"/>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a:off x="4847749" y="3464131"/>
            <a:ext cx="379413" cy="0"/>
          </a:xfrm>
          <a:prstGeom prst="line">
            <a:avLst/>
          </a:prstGeom>
          <a:solidFill>
            <a:schemeClr val="bg1">
              <a:lumMod val="50000"/>
            </a:schemeClr>
          </a:solidFill>
          <a:ln>
            <a:solidFill>
              <a:srgbClr val="3366FF"/>
            </a:solidFill>
          </a:ln>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a:off x="5790608" y="3458189"/>
            <a:ext cx="379413" cy="0"/>
          </a:xfrm>
          <a:prstGeom prst="line">
            <a:avLst/>
          </a:prstGeom>
          <a:solidFill>
            <a:schemeClr val="bg1">
              <a:lumMod val="50000"/>
            </a:schemeClr>
          </a:solidFill>
          <a:ln>
            <a:solidFill>
              <a:srgbClr val="3366FF"/>
            </a:solidFill>
          </a:ln>
        </p:spPr>
        <p:style>
          <a:lnRef idx="2">
            <a:schemeClr val="accent1"/>
          </a:lnRef>
          <a:fillRef idx="0">
            <a:schemeClr val="accent1"/>
          </a:fillRef>
          <a:effectRef idx="1">
            <a:schemeClr val="accent1"/>
          </a:effectRef>
          <a:fontRef idx="minor">
            <a:schemeClr val="tx1"/>
          </a:fontRef>
        </p:style>
      </p:cxnSp>
      <p:cxnSp>
        <p:nvCxnSpPr>
          <p:cNvPr id="99" name="Straight Connector 98"/>
          <p:cNvCxnSpPr/>
          <p:nvPr/>
        </p:nvCxnSpPr>
        <p:spPr>
          <a:xfrm>
            <a:off x="6253324" y="3466127"/>
            <a:ext cx="379413" cy="0"/>
          </a:xfrm>
          <a:prstGeom prst="line">
            <a:avLst/>
          </a:prstGeom>
          <a:solidFill>
            <a:schemeClr val="bg1">
              <a:lumMod val="50000"/>
            </a:schemeClr>
          </a:solidFill>
          <a:ln>
            <a:solidFill>
              <a:srgbClr val="3366FF"/>
            </a:solidFill>
          </a:ln>
        </p:spPr>
        <p:style>
          <a:lnRef idx="2">
            <a:schemeClr val="accent1"/>
          </a:lnRef>
          <a:fillRef idx="0">
            <a:schemeClr val="accent1"/>
          </a:fillRef>
          <a:effectRef idx="1">
            <a:schemeClr val="accent1"/>
          </a:effectRef>
          <a:fontRef idx="minor">
            <a:schemeClr val="tx1"/>
          </a:fontRef>
        </p:style>
      </p:cxnSp>
      <p:cxnSp>
        <p:nvCxnSpPr>
          <p:cNvPr id="100" name="Straight Connector 99"/>
          <p:cNvCxnSpPr/>
          <p:nvPr/>
        </p:nvCxnSpPr>
        <p:spPr>
          <a:xfrm>
            <a:off x="5308066" y="3460185"/>
            <a:ext cx="379413" cy="0"/>
          </a:xfrm>
          <a:prstGeom prst="line">
            <a:avLst/>
          </a:prstGeom>
          <a:solidFill>
            <a:schemeClr val="bg1">
              <a:lumMod val="50000"/>
            </a:schemeClr>
          </a:solidFill>
          <a:ln>
            <a:solidFill>
              <a:srgbClr val="3366FF"/>
            </a:solidFill>
          </a:ln>
        </p:spPr>
        <p:style>
          <a:lnRef idx="2">
            <a:schemeClr val="accent1"/>
          </a:lnRef>
          <a:fillRef idx="0">
            <a:schemeClr val="accent1"/>
          </a:fillRef>
          <a:effectRef idx="1">
            <a:schemeClr val="accent1"/>
          </a:effectRef>
          <a:fontRef idx="minor">
            <a:schemeClr val="tx1"/>
          </a:fontRef>
        </p:style>
      </p:cxnSp>
      <p:sp>
        <p:nvSpPr>
          <p:cNvPr id="10" name="Rectangle 9"/>
          <p:cNvSpPr/>
          <p:nvPr/>
        </p:nvSpPr>
        <p:spPr bwMode="auto">
          <a:xfrm>
            <a:off x="4741109" y="3627360"/>
            <a:ext cx="2127250" cy="548640"/>
          </a:xfrm>
          <a:prstGeom prst="rect">
            <a:avLst/>
          </a:prstGeom>
          <a:solidFill>
            <a:srgbClr val="3366FF"/>
          </a:solidFill>
          <a:ln>
            <a:solidFill>
              <a:srgbClr val="3366FF"/>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smtClean="0">
                <a:solidFill>
                  <a:srgbClr val="FFFFFF"/>
                </a:solidFill>
              </a:rPr>
              <a:t>s</a:t>
            </a:r>
            <a:r>
              <a:rPr lang="en-US" baseline="-25000" dirty="0" smtClean="0">
                <a:solidFill>
                  <a:srgbClr val="FFFFFF"/>
                </a:solidFill>
              </a:rPr>
              <a:t>4</a:t>
            </a:r>
            <a:endParaRPr lang="en-US" baseline="-25000" dirty="0">
              <a:solidFill>
                <a:srgbClr val="FFFFFF"/>
              </a:solidFill>
            </a:endParaRPr>
          </a:p>
        </p:txBody>
      </p:sp>
      <p:grpSp>
        <p:nvGrpSpPr>
          <p:cNvPr id="14" name="Group 13"/>
          <p:cNvGrpSpPr/>
          <p:nvPr/>
        </p:nvGrpSpPr>
        <p:grpSpPr>
          <a:xfrm>
            <a:off x="4531946" y="3317243"/>
            <a:ext cx="1851824" cy="3990"/>
            <a:chOff x="4531946" y="3317243"/>
            <a:chExt cx="1851824" cy="3990"/>
          </a:xfrm>
        </p:grpSpPr>
        <p:cxnSp>
          <p:nvCxnSpPr>
            <p:cNvPr id="95" name="Straight Connector 94"/>
            <p:cNvCxnSpPr/>
            <p:nvPr/>
          </p:nvCxnSpPr>
          <p:spPr>
            <a:xfrm>
              <a:off x="5014488" y="3317243"/>
              <a:ext cx="379413" cy="0"/>
            </a:xfrm>
            <a:prstGeom prst="line">
              <a:avLst/>
            </a:prstGeom>
            <a:solidFill>
              <a:schemeClr val="bg1">
                <a:lumMod val="50000"/>
              </a:schemeClr>
            </a:solidFill>
            <a:ln>
              <a:solidFill>
                <a:srgbClr val="3366FF"/>
              </a:solidFill>
            </a:ln>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a:off x="5517777" y="3319241"/>
              <a:ext cx="379413" cy="0"/>
            </a:xfrm>
            <a:prstGeom prst="line">
              <a:avLst/>
            </a:prstGeom>
            <a:solidFill>
              <a:schemeClr val="bg1">
                <a:lumMod val="50000"/>
              </a:schemeClr>
            </a:solidFill>
            <a:ln>
              <a:solidFill>
                <a:srgbClr val="3366FF"/>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p:cNvCxnSpPr/>
            <p:nvPr/>
          </p:nvCxnSpPr>
          <p:spPr>
            <a:xfrm>
              <a:off x="6004357" y="3321233"/>
              <a:ext cx="379413" cy="0"/>
            </a:xfrm>
            <a:prstGeom prst="line">
              <a:avLst/>
            </a:prstGeom>
            <a:solidFill>
              <a:schemeClr val="bg1">
                <a:lumMod val="50000"/>
              </a:schemeClr>
            </a:solidFill>
            <a:ln>
              <a:solidFill>
                <a:srgbClr val="3366FF"/>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p:cNvCxnSpPr/>
            <p:nvPr/>
          </p:nvCxnSpPr>
          <p:spPr>
            <a:xfrm>
              <a:off x="4531946" y="3319235"/>
              <a:ext cx="379413" cy="0"/>
            </a:xfrm>
            <a:prstGeom prst="line">
              <a:avLst/>
            </a:prstGeom>
            <a:solidFill>
              <a:schemeClr val="bg1">
                <a:lumMod val="50000"/>
              </a:schemeClr>
            </a:solidFill>
            <a:ln>
              <a:solidFill>
                <a:srgbClr val="3366FF"/>
              </a:solidFill>
            </a:ln>
          </p:spPr>
          <p:style>
            <a:lnRef idx="2">
              <a:schemeClr val="accent1"/>
            </a:lnRef>
            <a:fillRef idx="0">
              <a:schemeClr val="accent1"/>
            </a:fillRef>
            <a:effectRef idx="1">
              <a:schemeClr val="accent1"/>
            </a:effectRef>
            <a:fontRef idx="minor">
              <a:schemeClr val="tx1"/>
            </a:fontRef>
          </p:style>
        </p:cxnSp>
      </p:grpSp>
      <p:cxnSp>
        <p:nvCxnSpPr>
          <p:cNvPr id="103" name="Straight Connector 102"/>
          <p:cNvCxnSpPr/>
          <p:nvPr/>
        </p:nvCxnSpPr>
        <p:spPr>
          <a:xfrm>
            <a:off x="1773095" y="3463995"/>
            <a:ext cx="379413" cy="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4" name="Straight Connector 103"/>
          <p:cNvCxnSpPr/>
          <p:nvPr/>
        </p:nvCxnSpPr>
        <p:spPr>
          <a:xfrm>
            <a:off x="2227120" y="3463995"/>
            <a:ext cx="379413" cy="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grpSp>
        <p:nvGrpSpPr>
          <p:cNvPr id="12" name="Group 11"/>
          <p:cNvGrpSpPr/>
          <p:nvPr/>
        </p:nvGrpSpPr>
        <p:grpSpPr>
          <a:xfrm>
            <a:off x="1992331" y="3302326"/>
            <a:ext cx="2376803" cy="13261"/>
            <a:chOff x="1992331" y="3302326"/>
            <a:chExt cx="2376803" cy="13261"/>
          </a:xfrm>
        </p:grpSpPr>
        <p:cxnSp>
          <p:nvCxnSpPr>
            <p:cNvPr id="94" name="Straight Connector 93"/>
            <p:cNvCxnSpPr/>
            <p:nvPr/>
          </p:nvCxnSpPr>
          <p:spPr>
            <a:xfrm>
              <a:off x="3989722" y="3302326"/>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05" name="Straight Connector 104"/>
            <p:cNvCxnSpPr/>
            <p:nvPr/>
          </p:nvCxnSpPr>
          <p:spPr>
            <a:xfrm>
              <a:off x="2959434" y="3313591"/>
              <a:ext cx="379413" cy="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6" name="Straight Connector 105"/>
            <p:cNvCxnSpPr/>
            <p:nvPr/>
          </p:nvCxnSpPr>
          <p:spPr>
            <a:xfrm>
              <a:off x="3413459" y="3313591"/>
              <a:ext cx="379413" cy="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7" name="Straight Connector 106"/>
            <p:cNvCxnSpPr/>
            <p:nvPr/>
          </p:nvCxnSpPr>
          <p:spPr>
            <a:xfrm>
              <a:off x="1992331" y="3315587"/>
              <a:ext cx="379413" cy="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8" name="Straight Connector 107"/>
            <p:cNvCxnSpPr/>
            <p:nvPr/>
          </p:nvCxnSpPr>
          <p:spPr>
            <a:xfrm>
              <a:off x="2446356" y="3315587"/>
              <a:ext cx="379413" cy="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grpSp>
      <p:cxnSp>
        <p:nvCxnSpPr>
          <p:cNvPr id="109" name="Straight Connector 108"/>
          <p:cNvCxnSpPr/>
          <p:nvPr/>
        </p:nvCxnSpPr>
        <p:spPr>
          <a:xfrm>
            <a:off x="2842471" y="5135150"/>
            <a:ext cx="379413"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10" name="Straight Connector 109"/>
          <p:cNvCxnSpPr/>
          <p:nvPr/>
        </p:nvCxnSpPr>
        <p:spPr>
          <a:xfrm>
            <a:off x="3296496" y="5135150"/>
            <a:ext cx="379413"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11" name="Straight Connector 110"/>
          <p:cNvCxnSpPr/>
          <p:nvPr/>
        </p:nvCxnSpPr>
        <p:spPr>
          <a:xfrm>
            <a:off x="3876175" y="5126376"/>
            <a:ext cx="379413"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12" name="Straight Connector 111"/>
          <p:cNvCxnSpPr/>
          <p:nvPr/>
        </p:nvCxnSpPr>
        <p:spPr>
          <a:xfrm>
            <a:off x="4325438" y="5131138"/>
            <a:ext cx="379412"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grpSp>
        <p:nvGrpSpPr>
          <p:cNvPr id="3" name="Group 2"/>
          <p:cNvGrpSpPr/>
          <p:nvPr/>
        </p:nvGrpSpPr>
        <p:grpSpPr>
          <a:xfrm>
            <a:off x="4950022" y="5131340"/>
            <a:ext cx="1784988" cy="7938"/>
            <a:chOff x="4950022" y="5131340"/>
            <a:chExt cx="1784988" cy="7938"/>
          </a:xfrm>
        </p:grpSpPr>
        <p:cxnSp>
          <p:nvCxnSpPr>
            <p:cNvPr id="113" name="Straight Connector 112"/>
            <p:cNvCxnSpPr/>
            <p:nvPr/>
          </p:nvCxnSpPr>
          <p:spPr>
            <a:xfrm>
              <a:off x="4950022" y="5137282"/>
              <a:ext cx="379413" cy="0"/>
            </a:xfrm>
            <a:prstGeom prst="line">
              <a:avLst/>
            </a:prstGeom>
            <a:solidFill>
              <a:schemeClr val="bg1">
                <a:lumMod val="50000"/>
              </a:schemeClr>
            </a:solid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4" name="Straight Connector 113"/>
            <p:cNvCxnSpPr/>
            <p:nvPr/>
          </p:nvCxnSpPr>
          <p:spPr>
            <a:xfrm>
              <a:off x="5892881" y="5131340"/>
              <a:ext cx="379413" cy="0"/>
            </a:xfrm>
            <a:prstGeom prst="line">
              <a:avLst/>
            </a:prstGeom>
            <a:solidFill>
              <a:schemeClr val="bg1">
                <a:lumMod val="50000"/>
              </a:schemeClr>
            </a:solid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5" name="Straight Connector 114"/>
            <p:cNvCxnSpPr/>
            <p:nvPr/>
          </p:nvCxnSpPr>
          <p:spPr>
            <a:xfrm>
              <a:off x="6355597" y="5139278"/>
              <a:ext cx="379413" cy="0"/>
            </a:xfrm>
            <a:prstGeom prst="line">
              <a:avLst/>
            </a:prstGeom>
            <a:solidFill>
              <a:schemeClr val="bg1">
                <a:lumMod val="50000"/>
              </a:schemeClr>
            </a:solid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a:off x="5410339" y="5133336"/>
              <a:ext cx="379413" cy="0"/>
            </a:xfrm>
            <a:prstGeom prst="line">
              <a:avLst/>
            </a:prstGeom>
            <a:solidFill>
              <a:schemeClr val="bg1">
                <a:lumMod val="50000"/>
              </a:schemeClr>
            </a:solid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grpSp>
      <p:cxnSp>
        <p:nvCxnSpPr>
          <p:cNvPr id="117" name="Straight Connector 116"/>
          <p:cNvCxnSpPr/>
          <p:nvPr/>
        </p:nvCxnSpPr>
        <p:spPr>
          <a:xfrm>
            <a:off x="1875368" y="5137146"/>
            <a:ext cx="379413"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p:cNvCxnSpPr/>
          <p:nvPr/>
        </p:nvCxnSpPr>
        <p:spPr>
          <a:xfrm>
            <a:off x="2329393" y="5137146"/>
            <a:ext cx="379413"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sp>
        <p:nvSpPr>
          <p:cNvPr id="119" name="TextBox 16"/>
          <p:cNvSpPr txBox="1">
            <a:spLocks noChangeArrowheads="1"/>
          </p:cNvSpPr>
          <p:nvPr/>
        </p:nvSpPr>
        <p:spPr bwMode="auto">
          <a:xfrm>
            <a:off x="6875028" y="-405282"/>
            <a:ext cx="576450" cy="461665"/>
          </a:xfrm>
          <a:prstGeom prst="rect">
            <a:avLst/>
          </a:prstGeom>
          <a:noFill/>
          <a:ln w="9525">
            <a:noFill/>
            <a:miter lim="800000"/>
            <a:headEnd/>
            <a:tailEnd/>
          </a:ln>
        </p:spPr>
        <p:txBody>
          <a:bodyPr wrap="none">
            <a:spAutoFit/>
          </a:bodyPr>
          <a:lstStyle/>
          <a:p>
            <a:r>
              <a:rPr lang="en-US" dirty="0" smtClean="0">
                <a:latin typeface="Calibri" pitchFamily="34" charset="0"/>
              </a:rPr>
              <a:t>b-c</a:t>
            </a:r>
            <a:endParaRPr lang="en-US" baseline="-25000" dirty="0">
              <a:latin typeface="Calibri" pitchFamily="34" charset="0"/>
            </a:endParaRPr>
          </a:p>
        </p:txBody>
      </p:sp>
      <p:sp>
        <p:nvSpPr>
          <p:cNvPr id="120" name="Rectangle 119"/>
          <p:cNvSpPr/>
          <p:nvPr/>
        </p:nvSpPr>
        <p:spPr bwMode="auto">
          <a:xfrm>
            <a:off x="4759837" y="3629357"/>
            <a:ext cx="2127250" cy="548640"/>
          </a:xfrm>
          <a:prstGeom prst="rect">
            <a:avLst/>
          </a:prstGeom>
          <a:solidFill>
            <a:srgbClr val="3366FF"/>
          </a:solidFill>
          <a:ln>
            <a:solidFill>
              <a:srgbClr val="3366FF"/>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smtClean="0">
                <a:solidFill>
                  <a:srgbClr val="FFFFFF"/>
                </a:solidFill>
              </a:rPr>
              <a:t>s</a:t>
            </a:r>
            <a:r>
              <a:rPr lang="en-US" baseline="-25000" dirty="0" smtClean="0">
                <a:solidFill>
                  <a:srgbClr val="FFFFFF"/>
                </a:solidFill>
              </a:rPr>
              <a:t>4</a:t>
            </a:r>
            <a:endParaRPr lang="en-US" baseline="-25000" dirty="0">
              <a:solidFill>
                <a:srgbClr val="FFFFFF"/>
              </a:solidFill>
            </a:endParaRPr>
          </a:p>
        </p:txBody>
      </p:sp>
      <p:sp>
        <p:nvSpPr>
          <p:cNvPr id="121" name="TextBox 16"/>
          <p:cNvSpPr txBox="1">
            <a:spLocks noChangeArrowheads="1"/>
          </p:cNvSpPr>
          <p:nvPr/>
        </p:nvSpPr>
        <p:spPr bwMode="auto">
          <a:xfrm>
            <a:off x="6875028" y="-779185"/>
            <a:ext cx="615523" cy="461665"/>
          </a:xfrm>
          <a:prstGeom prst="rect">
            <a:avLst/>
          </a:prstGeom>
          <a:noFill/>
          <a:ln w="9525">
            <a:noFill/>
            <a:miter lim="800000"/>
            <a:headEnd/>
            <a:tailEnd/>
          </a:ln>
        </p:spPr>
        <p:txBody>
          <a:bodyPr wrap="none">
            <a:spAutoFit/>
          </a:bodyPr>
          <a:lstStyle/>
          <a:p>
            <a:r>
              <a:rPr lang="en-US" dirty="0" err="1" smtClean="0">
                <a:latin typeface="Calibri" pitchFamily="34" charset="0"/>
              </a:rPr>
              <a:t>a+c</a:t>
            </a:r>
            <a:endParaRPr lang="en-US" baseline="-25000" dirty="0">
              <a:latin typeface="Calibri" pitchFamily="34" charset="0"/>
            </a:endParaRPr>
          </a:p>
        </p:txBody>
      </p:sp>
      <p:sp>
        <p:nvSpPr>
          <p:cNvPr id="2" name="TextBox 1"/>
          <p:cNvSpPr txBox="1"/>
          <p:nvPr/>
        </p:nvSpPr>
        <p:spPr>
          <a:xfrm>
            <a:off x="266700" y="254000"/>
            <a:ext cx="6799057" cy="584776"/>
          </a:xfrm>
          <a:prstGeom prst="rect">
            <a:avLst/>
          </a:prstGeom>
          <a:noFill/>
        </p:spPr>
        <p:txBody>
          <a:bodyPr wrap="none" rtlCol="0">
            <a:spAutoFit/>
          </a:bodyPr>
          <a:lstStyle/>
          <a:p>
            <a:r>
              <a:rPr lang="en-US" sz="3200" dirty="0" smtClean="0"/>
              <a:t>Unresolvable inter-transcript repeats</a:t>
            </a:r>
            <a:endParaRPr lang="en-US" sz="3200" dirty="0"/>
          </a:p>
        </p:txBody>
      </p:sp>
      <p:sp>
        <p:nvSpPr>
          <p:cNvPr id="4" name="TextBox 3"/>
          <p:cNvSpPr txBox="1"/>
          <p:nvPr/>
        </p:nvSpPr>
        <p:spPr>
          <a:xfrm>
            <a:off x="3962400" y="2654300"/>
            <a:ext cx="629499" cy="461665"/>
          </a:xfrm>
          <a:prstGeom prst="rect">
            <a:avLst/>
          </a:prstGeom>
          <a:noFill/>
        </p:spPr>
        <p:txBody>
          <a:bodyPr wrap="none" rtlCol="0">
            <a:spAutoFit/>
          </a:bodyPr>
          <a:lstStyle/>
          <a:p>
            <a:r>
              <a:rPr lang="en-US" dirty="0" smtClean="0"/>
              <a:t>L-1</a:t>
            </a:r>
            <a:endParaRPr lang="en-US" dirty="0"/>
          </a:p>
        </p:txBody>
      </p:sp>
      <p:sp>
        <p:nvSpPr>
          <p:cNvPr id="122" name="TextBox 121"/>
          <p:cNvSpPr txBox="1"/>
          <p:nvPr/>
        </p:nvSpPr>
        <p:spPr>
          <a:xfrm>
            <a:off x="3949700" y="4203700"/>
            <a:ext cx="629499" cy="461665"/>
          </a:xfrm>
          <a:prstGeom prst="rect">
            <a:avLst/>
          </a:prstGeom>
          <a:noFill/>
        </p:spPr>
        <p:txBody>
          <a:bodyPr wrap="none" rtlCol="0">
            <a:spAutoFit/>
          </a:bodyPr>
          <a:lstStyle/>
          <a:p>
            <a:r>
              <a:rPr lang="en-US" dirty="0" smtClean="0"/>
              <a:t>L-1</a:t>
            </a:r>
            <a:endParaRPr lang="en-US" dirty="0"/>
          </a:p>
        </p:txBody>
      </p:sp>
      <p:sp>
        <p:nvSpPr>
          <p:cNvPr id="123" name="TextBox 122"/>
          <p:cNvSpPr txBox="1"/>
          <p:nvPr/>
        </p:nvSpPr>
        <p:spPr>
          <a:xfrm>
            <a:off x="3987800" y="5867400"/>
            <a:ext cx="629499" cy="461665"/>
          </a:xfrm>
          <a:prstGeom prst="rect">
            <a:avLst/>
          </a:prstGeom>
          <a:noFill/>
        </p:spPr>
        <p:txBody>
          <a:bodyPr wrap="none" rtlCol="0">
            <a:spAutoFit/>
          </a:bodyPr>
          <a:lstStyle/>
          <a:p>
            <a:r>
              <a:rPr lang="en-US" dirty="0" smtClean="0"/>
              <a:t>L-1</a:t>
            </a:r>
            <a:endParaRPr lang="en-US" dirty="0"/>
          </a:p>
        </p:txBody>
      </p:sp>
    </p:spTree>
    <p:extLst>
      <p:ext uri="{BB962C8B-B14F-4D97-AF65-F5344CB8AC3E}">
        <p14:creationId xmlns:p14="http://schemas.microsoft.com/office/powerpoint/2010/main" val="3262618125"/>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81692E-6 -4.91196E-6 L -1.81692E-6 -0.56163 " pathEditMode="relative" rAng="0" ptsTypes="AA">
                                      <p:cBhvr>
                                        <p:cTn id="6" dur="2000" fill="hold"/>
                                        <p:tgtEl>
                                          <p:spTgt spid="3"/>
                                        </p:tgtEl>
                                        <p:attrNameLst>
                                          <p:attrName>ppt_x</p:attrName>
                                          <p:attrName>ppt_y</p:attrName>
                                        </p:attrNameLst>
                                      </p:cBhvr>
                                      <p:rCtr x="0" y="-28082"/>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4.26611E-6 -4.4949E-6 L -4.26611E-6 -0.29309 " pathEditMode="relative" rAng="0" ptsTypes="AA">
                                      <p:cBhvr>
                                        <p:cTn id="10" dur="2000" fill="hold"/>
                                        <p:tgtEl>
                                          <p:spTgt spid="12"/>
                                        </p:tgtEl>
                                        <p:attrNameLst>
                                          <p:attrName>ppt_x</p:attrName>
                                          <p:attrName>ppt_y</p:attrName>
                                        </p:attrNameLst>
                                      </p:cBhvr>
                                      <p:rCtr x="0" y="-14666"/>
                                    </p:animMotion>
                                  </p:childTnLst>
                                </p:cTn>
                              </p:par>
                            </p:childTnLst>
                          </p:cTn>
                        </p:par>
                      </p:childTnLst>
                    </p:cTn>
                  </p:par>
                  <p:par>
                    <p:cTn id="11" fill="hold">
                      <p:stCondLst>
                        <p:cond delay="indefinite"/>
                      </p:stCondLst>
                      <p:childTnLst>
                        <p:par>
                          <p:cTn id="12" fill="hold">
                            <p:stCondLst>
                              <p:cond delay="0"/>
                            </p:stCondLst>
                            <p:childTnLst>
                              <p:par>
                                <p:cTn id="13" presetID="9" presetClass="exit" presetSubtype="0" fill="hold" grpId="0" nodeType="clickEffect">
                                  <p:stCondLst>
                                    <p:cond delay="0"/>
                                  </p:stCondLst>
                                  <p:childTnLst>
                                    <p:animEffect transition="out" filter="dissolve">
                                      <p:cBhvr>
                                        <p:cTn id="14" dur="500"/>
                                        <p:tgtEl>
                                          <p:spTgt spid="17439"/>
                                        </p:tgtEl>
                                      </p:cBhvr>
                                    </p:animEffect>
                                    <p:set>
                                      <p:cBhvr>
                                        <p:cTn id="15" dur="1" fill="hold">
                                          <p:stCondLst>
                                            <p:cond delay="499"/>
                                          </p:stCondLst>
                                        </p:cTn>
                                        <p:tgtEl>
                                          <p:spTgt spid="17439"/>
                                        </p:tgtEl>
                                        <p:attrNameLst>
                                          <p:attrName>style.visibility</p:attrName>
                                        </p:attrNameLst>
                                      </p:cBhvr>
                                      <p:to>
                                        <p:strVal val="hidden"/>
                                      </p:to>
                                    </p:set>
                                  </p:childTnLst>
                                </p:cTn>
                              </p:par>
                              <p:par>
                                <p:cTn id="16" presetID="0" presetClass="path" presetSubtype="0" accel="50000" decel="50000" fill="hold" grpId="0" nodeType="withEffect">
                                  <p:stCondLst>
                                    <p:cond delay="0"/>
                                  </p:stCondLst>
                                  <p:childTnLst>
                                    <p:animMotion origin="layout" path="M -0.00157 0.03615 L 0.00034 0.41659 " pathEditMode="relative" ptsTypes="AA">
                                      <p:cBhvr>
                                        <p:cTn id="17" dur="1000" fill="hold"/>
                                        <p:tgtEl>
                                          <p:spTgt spid="121"/>
                                        </p:tgtEl>
                                        <p:attrNameLst>
                                          <p:attrName>ppt_x</p:attrName>
                                          <p:attrName>ppt_y</p:attrName>
                                        </p:attrNameLst>
                                      </p:cBhvr>
                                    </p:animMotion>
                                  </p:childTnLst>
                                </p:cTn>
                              </p:par>
                            </p:childTnLst>
                          </p:cTn>
                        </p:par>
                      </p:childTnLst>
                    </p:cTn>
                  </p:par>
                  <p:par>
                    <p:cTn id="18" fill="hold">
                      <p:stCondLst>
                        <p:cond delay="indefinite"/>
                      </p:stCondLst>
                      <p:childTnLst>
                        <p:par>
                          <p:cTn id="19" fill="hold">
                            <p:stCondLst>
                              <p:cond delay="0"/>
                            </p:stCondLst>
                            <p:childTnLst>
                              <p:par>
                                <p:cTn id="20" presetID="42" presetClass="path" presetSubtype="0" accel="50000" decel="50000" fill="hold" grpId="0" nodeType="clickEffect">
                                  <p:stCondLst>
                                    <p:cond delay="0"/>
                                  </p:stCondLst>
                                  <p:childTnLst>
                                    <p:animMotion origin="layout" path="M 0 0  L 0 0.33347  E" pathEditMode="relative" ptsTypes="">
                                      <p:cBhvr>
                                        <p:cTn id="21" dur="2000" fill="hold"/>
                                        <p:tgtEl>
                                          <p:spTgt spid="7"/>
                                        </p:tgtEl>
                                        <p:attrNameLst>
                                          <p:attrName>ppt_x</p:attrName>
                                          <p:attrName>ppt_y</p:attrName>
                                        </p:attrNameLst>
                                      </p:cBhvr>
                                    </p:animMotion>
                                  </p:childTnLst>
                                </p:cTn>
                              </p:par>
                            </p:childTnLst>
                          </p:cTn>
                        </p:par>
                      </p:childTnLst>
                    </p:cTn>
                  </p:par>
                  <p:par>
                    <p:cTn id="22" fill="hold">
                      <p:stCondLst>
                        <p:cond delay="indefinite"/>
                      </p:stCondLst>
                      <p:childTnLst>
                        <p:par>
                          <p:cTn id="23" fill="hold">
                            <p:stCondLst>
                              <p:cond delay="0"/>
                            </p:stCondLst>
                            <p:childTnLst>
                              <p:par>
                                <p:cTn id="24" presetID="0" presetClass="path" presetSubtype="0" accel="50000" decel="50000" fill="hold" grpId="0" nodeType="clickEffect">
                                  <p:stCondLst>
                                    <p:cond delay="0"/>
                                  </p:stCondLst>
                                  <p:childTnLst>
                                    <p:animMotion origin="layout" path="M -0.00139 -0.00486 L -0.00139 0.23842 " pathEditMode="relative" rAng="0" ptsTypes="AA">
                                      <p:cBhvr>
                                        <p:cTn id="25" dur="2000" fill="hold"/>
                                        <p:tgtEl>
                                          <p:spTgt spid="10"/>
                                        </p:tgtEl>
                                        <p:attrNameLst>
                                          <p:attrName>ppt_x</p:attrName>
                                          <p:attrName>ppt_y</p:attrName>
                                        </p:attrNameLst>
                                      </p:cBhvr>
                                      <p:rCtr x="0" y="12164"/>
                                    </p:animMotion>
                                  </p:childTnLst>
                                </p:cTn>
                              </p:par>
                            </p:childTnLst>
                          </p:cTn>
                        </p:par>
                      </p:childTnLst>
                    </p:cTn>
                  </p:par>
                  <p:par>
                    <p:cTn id="26" fill="hold">
                      <p:stCondLst>
                        <p:cond delay="indefinite"/>
                      </p:stCondLst>
                      <p:childTnLst>
                        <p:par>
                          <p:cTn id="27" fill="hold">
                            <p:stCondLst>
                              <p:cond delay="0"/>
                            </p:stCondLst>
                            <p:childTnLst>
                              <p:par>
                                <p:cTn id="28" presetID="0" presetClass="path" presetSubtype="0" accel="50000" decel="50000" fill="hold" nodeType="clickEffect">
                                  <p:stCondLst>
                                    <p:cond delay="0"/>
                                  </p:stCondLst>
                                  <p:childTnLst>
                                    <p:animMotion origin="layout" path="M 0.00903 -0.00348 L 0.04203 0.26482 " pathEditMode="relative" ptsTypes="AA">
                                      <p:cBhvr>
                                        <p:cTn id="29" dur="2000" fill="hold"/>
                                        <p:tgtEl>
                                          <p:spTgt spid="14"/>
                                        </p:tgtEl>
                                        <p:attrNameLst>
                                          <p:attrName>ppt_x</p:attrName>
                                          <p:attrName>ppt_y</p:attrName>
                                        </p:attrNameLst>
                                      </p:cBhvr>
                                    </p:animMotion>
                                  </p:childTnLst>
                                </p:cTn>
                              </p:par>
                            </p:childTnLst>
                          </p:cTn>
                        </p:par>
                      </p:childTnLst>
                    </p:cTn>
                  </p:par>
                  <p:par>
                    <p:cTn id="30" fill="hold">
                      <p:stCondLst>
                        <p:cond delay="indefinite"/>
                      </p:stCondLst>
                      <p:childTnLst>
                        <p:par>
                          <p:cTn id="31" fill="hold">
                            <p:stCondLst>
                              <p:cond delay="0"/>
                            </p:stCondLst>
                            <p:childTnLst>
                              <p:par>
                                <p:cTn id="32" presetID="9" presetClass="exit" presetSubtype="0" fill="hold" grpId="0" nodeType="clickEffect">
                                  <p:stCondLst>
                                    <p:cond delay="0"/>
                                  </p:stCondLst>
                                  <p:childTnLst>
                                    <p:animEffect transition="out" filter="dissolve">
                                      <p:cBhvr>
                                        <p:cTn id="33" dur="500"/>
                                        <p:tgtEl>
                                          <p:spTgt spid="17440"/>
                                        </p:tgtEl>
                                      </p:cBhvr>
                                    </p:animEffect>
                                    <p:set>
                                      <p:cBhvr>
                                        <p:cTn id="34" dur="1" fill="hold">
                                          <p:stCondLst>
                                            <p:cond delay="499"/>
                                          </p:stCondLst>
                                        </p:cTn>
                                        <p:tgtEl>
                                          <p:spTgt spid="17440"/>
                                        </p:tgtEl>
                                        <p:attrNameLst>
                                          <p:attrName>style.visibility</p:attrName>
                                        </p:attrNameLst>
                                      </p:cBhvr>
                                      <p:to>
                                        <p:strVal val="hidden"/>
                                      </p:to>
                                    </p:set>
                                  </p:childTnLst>
                                </p:cTn>
                              </p:par>
                              <p:par>
                                <p:cTn id="35" presetID="0" presetClass="path" presetSubtype="0" accel="50000" decel="50000" fill="hold" grpId="0" nodeType="withEffect">
                                  <p:stCondLst>
                                    <p:cond delay="0"/>
                                  </p:stCondLst>
                                  <p:childTnLst>
                                    <p:animMotion origin="layout" path="M 5.91106E-6 -4.86562E-6 L 0.00174 0.5804 " pathEditMode="relative" ptsTypes="AA">
                                      <p:cBhvr>
                                        <p:cTn id="36" dur="1000" fill="hold"/>
                                        <p:tgtEl>
                                          <p:spTgt spid="11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7439" grpId="0"/>
      <p:bldP spid="17440" grpId="0"/>
      <p:bldP spid="10" grpId="0" animBg="1"/>
      <p:bldP spid="119" grpId="0"/>
      <p:bldP spid="12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1714500" y="1587500"/>
            <a:ext cx="5969000" cy="9779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rPr>
              <a:t>Multi-bridging </a:t>
            </a:r>
          </a:p>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rPr>
              <a:t>to resolve intra-transcript</a:t>
            </a:r>
            <a:r>
              <a:rPr kumimoji="0" lang="en-US" sz="2400" b="0" i="0" u="none" strike="noStrike" cap="none" normalizeH="0" dirty="0" smtClean="0">
                <a:ln>
                  <a:noFill/>
                </a:ln>
                <a:solidFill>
                  <a:schemeClr val="tx1"/>
                </a:solidFill>
                <a:effectLst/>
                <a:latin typeface="Arial" pitchFamily="34" charset="0"/>
              </a:rPr>
              <a:t> repeats</a:t>
            </a:r>
            <a:endParaRPr kumimoji="0" lang="en-US" sz="2400" b="0" i="0" u="none" strike="noStrike" cap="none" normalizeH="0" baseline="0" dirty="0" smtClean="0">
              <a:ln>
                <a:noFill/>
              </a:ln>
              <a:solidFill>
                <a:schemeClr val="tx1"/>
              </a:solidFill>
              <a:effectLst/>
              <a:latin typeface="Arial" pitchFamily="34" charset="0"/>
            </a:endParaRPr>
          </a:p>
        </p:txBody>
      </p:sp>
      <p:sp>
        <p:nvSpPr>
          <p:cNvPr id="5" name="Rectangle 4"/>
          <p:cNvSpPr/>
          <p:nvPr/>
        </p:nvSpPr>
        <p:spPr bwMode="auto">
          <a:xfrm>
            <a:off x="1714500" y="3314700"/>
            <a:ext cx="5969000" cy="9779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rPr>
              <a:t>Min-cost</a:t>
            </a:r>
            <a:r>
              <a:rPr kumimoji="0" lang="en-US" sz="2400" b="0" i="0" u="none" strike="noStrike" cap="none" normalizeH="0" dirty="0" smtClean="0">
                <a:ln>
                  <a:noFill/>
                </a:ln>
                <a:solidFill>
                  <a:schemeClr val="tx1"/>
                </a:solidFill>
                <a:effectLst/>
                <a:latin typeface="Arial" pitchFamily="34" charset="0"/>
              </a:rPr>
              <a:t> network flow</a:t>
            </a:r>
          </a:p>
          <a:p>
            <a:pPr marL="0" marR="0" indent="0" algn="ctr" defTabSz="914400" rtl="0" eaLnBrk="1" fontAlgn="base" latinLnBrk="0" hangingPunct="1">
              <a:lnSpc>
                <a:spcPct val="100000"/>
              </a:lnSpc>
              <a:spcBef>
                <a:spcPct val="0"/>
              </a:spcBef>
              <a:spcAft>
                <a:spcPct val="0"/>
              </a:spcAft>
              <a:buClrTx/>
              <a:buSzTx/>
              <a:buFontTx/>
              <a:buNone/>
              <a:tabLst/>
            </a:pPr>
            <a:r>
              <a:rPr lang="en-US" dirty="0" smtClean="0">
                <a:latin typeface="Arial" pitchFamily="34" charset="0"/>
              </a:rPr>
              <a:t>to estimate aggregate abundance at exons</a:t>
            </a:r>
            <a:endParaRPr kumimoji="0" lang="en-US" sz="2400" b="0" i="0" u="none" strike="noStrike" cap="none" normalizeH="0" baseline="0" dirty="0" smtClean="0">
              <a:ln>
                <a:noFill/>
              </a:ln>
              <a:solidFill>
                <a:schemeClr val="tx1"/>
              </a:solidFill>
              <a:effectLst/>
              <a:latin typeface="Arial" pitchFamily="34" charset="0"/>
            </a:endParaRPr>
          </a:p>
        </p:txBody>
      </p:sp>
      <p:sp>
        <p:nvSpPr>
          <p:cNvPr id="6" name="Rectangle 5"/>
          <p:cNvSpPr/>
          <p:nvPr/>
        </p:nvSpPr>
        <p:spPr bwMode="auto">
          <a:xfrm>
            <a:off x="1676400" y="5156200"/>
            <a:ext cx="5969000" cy="9779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rPr>
              <a:t>Sparsest decomposition</a:t>
            </a:r>
          </a:p>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Arial" pitchFamily="34" charset="0"/>
              </a:rPr>
              <a:t>t</a:t>
            </a:r>
            <a:r>
              <a:rPr lang="en-US" dirty="0" smtClean="0">
                <a:latin typeface="Arial" pitchFamily="34" charset="0"/>
              </a:rPr>
              <a:t>o extract transcripts</a:t>
            </a:r>
            <a:endParaRPr kumimoji="0" lang="en-US" sz="2400" b="0" i="0" u="none" strike="noStrike" cap="none" normalizeH="0" baseline="0" dirty="0" smtClean="0">
              <a:ln>
                <a:noFill/>
              </a:ln>
              <a:solidFill>
                <a:schemeClr val="tx1"/>
              </a:solidFill>
              <a:effectLst/>
              <a:latin typeface="Arial" pitchFamily="34" charset="0"/>
            </a:endParaRPr>
          </a:p>
        </p:txBody>
      </p:sp>
      <p:sp>
        <p:nvSpPr>
          <p:cNvPr id="4" name="TextBox 3"/>
          <p:cNvSpPr txBox="1"/>
          <p:nvPr/>
        </p:nvSpPr>
        <p:spPr>
          <a:xfrm>
            <a:off x="241300" y="215900"/>
            <a:ext cx="6023203" cy="584776"/>
          </a:xfrm>
          <a:prstGeom prst="rect">
            <a:avLst/>
          </a:prstGeom>
          <a:noFill/>
        </p:spPr>
        <p:txBody>
          <a:bodyPr wrap="none" rtlCol="0">
            <a:spAutoFit/>
          </a:bodyPr>
          <a:lstStyle/>
          <a:p>
            <a:r>
              <a:rPr lang="en-US" sz="3200" dirty="0" smtClean="0"/>
              <a:t>Assembly algorithm architecture</a:t>
            </a:r>
            <a:endParaRPr lang="en-US" sz="3200" dirty="0"/>
          </a:p>
        </p:txBody>
      </p:sp>
      <p:cxnSp>
        <p:nvCxnSpPr>
          <p:cNvPr id="8" name="Straight Arrow Connector 7"/>
          <p:cNvCxnSpPr>
            <a:stCxn id="3" idx="2"/>
            <a:endCxn id="5" idx="0"/>
          </p:cNvCxnSpPr>
          <p:nvPr/>
        </p:nvCxnSpPr>
        <p:spPr bwMode="auto">
          <a:xfrm>
            <a:off x="4699000" y="2565400"/>
            <a:ext cx="0" cy="7493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1" name="Straight Arrow Connector 10"/>
          <p:cNvCxnSpPr/>
          <p:nvPr/>
        </p:nvCxnSpPr>
        <p:spPr bwMode="auto">
          <a:xfrm>
            <a:off x="4724400" y="4292600"/>
            <a:ext cx="0" cy="863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 name="Straight Arrow Connector 12"/>
          <p:cNvCxnSpPr/>
          <p:nvPr/>
        </p:nvCxnSpPr>
        <p:spPr bwMode="auto">
          <a:xfrm>
            <a:off x="4724400" y="6134100"/>
            <a:ext cx="0" cy="6223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6" name="TextBox 15"/>
          <p:cNvSpPr txBox="1"/>
          <p:nvPr/>
        </p:nvSpPr>
        <p:spPr>
          <a:xfrm>
            <a:off x="4775200" y="2717800"/>
            <a:ext cx="2323022" cy="461665"/>
          </a:xfrm>
          <a:prstGeom prst="rect">
            <a:avLst/>
          </a:prstGeom>
          <a:noFill/>
        </p:spPr>
        <p:txBody>
          <a:bodyPr wrap="none" rtlCol="0">
            <a:spAutoFit/>
          </a:bodyPr>
          <a:lstStyle/>
          <a:p>
            <a:r>
              <a:rPr lang="en-US" dirty="0">
                <a:solidFill>
                  <a:srgbClr val="FF0000"/>
                </a:solidFill>
              </a:rPr>
              <a:t>t</a:t>
            </a:r>
            <a:r>
              <a:rPr lang="en-US" dirty="0" smtClean="0">
                <a:solidFill>
                  <a:srgbClr val="FF0000"/>
                </a:solidFill>
              </a:rPr>
              <a:t>ranscript graph</a:t>
            </a:r>
            <a:endParaRPr lang="en-US" dirty="0">
              <a:solidFill>
                <a:srgbClr val="FF0000"/>
              </a:solidFill>
            </a:endParaRPr>
          </a:p>
        </p:txBody>
      </p:sp>
      <p:sp>
        <p:nvSpPr>
          <p:cNvPr id="17" name="TextBox 16"/>
          <p:cNvSpPr txBox="1"/>
          <p:nvPr/>
        </p:nvSpPr>
        <p:spPr>
          <a:xfrm>
            <a:off x="4940300" y="6197600"/>
            <a:ext cx="2049059" cy="461665"/>
          </a:xfrm>
          <a:prstGeom prst="rect">
            <a:avLst/>
          </a:prstGeom>
          <a:noFill/>
        </p:spPr>
        <p:txBody>
          <a:bodyPr wrap="none" rtlCol="0">
            <a:spAutoFit/>
          </a:bodyPr>
          <a:lstStyle/>
          <a:p>
            <a:r>
              <a:rPr lang="en-US" dirty="0" err="1">
                <a:solidFill>
                  <a:srgbClr val="FF0000"/>
                </a:solidFill>
              </a:rPr>
              <a:t>t</a:t>
            </a:r>
            <a:r>
              <a:rPr lang="en-US" dirty="0" err="1" smtClean="0">
                <a:solidFill>
                  <a:srgbClr val="FF0000"/>
                </a:solidFill>
              </a:rPr>
              <a:t>ranscriptome</a:t>
            </a:r>
            <a:endParaRPr lang="en-US" dirty="0">
              <a:solidFill>
                <a:srgbClr val="FF0000"/>
              </a:solidFill>
            </a:endParaRPr>
          </a:p>
        </p:txBody>
      </p:sp>
      <p:sp>
        <p:nvSpPr>
          <p:cNvPr id="18" name="TextBox 17"/>
          <p:cNvSpPr txBox="1"/>
          <p:nvPr/>
        </p:nvSpPr>
        <p:spPr>
          <a:xfrm>
            <a:off x="4889500" y="4394200"/>
            <a:ext cx="3110497" cy="461665"/>
          </a:xfrm>
          <a:prstGeom prst="rect">
            <a:avLst/>
          </a:prstGeom>
          <a:noFill/>
        </p:spPr>
        <p:txBody>
          <a:bodyPr wrap="none" rtlCol="0">
            <a:spAutoFit/>
          </a:bodyPr>
          <a:lstStyle/>
          <a:p>
            <a:r>
              <a:rPr lang="en-US" dirty="0">
                <a:solidFill>
                  <a:srgbClr val="FF0000"/>
                </a:solidFill>
              </a:rPr>
              <a:t>a</a:t>
            </a:r>
            <a:r>
              <a:rPr lang="en-US" dirty="0" smtClean="0">
                <a:solidFill>
                  <a:srgbClr val="FF0000"/>
                </a:solidFill>
              </a:rPr>
              <a:t>bundance estimates</a:t>
            </a:r>
            <a:endParaRPr lang="en-US" dirty="0">
              <a:solidFill>
                <a:srgbClr val="FF0000"/>
              </a:solidFill>
            </a:endParaRPr>
          </a:p>
        </p:txBody>
      </p:sp>
    </p:spTree>
    <p:extLst>
      <p:ext uri="{BB962C8B-B14F-4D97-AF65-F5344CB8AC3E}">
        <p14:creationId xmlns:p14="http://schemas.microsoft.com/office/powerpoint/2010/main" val="2404923050"/>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991600" cy="762000"/>
          </a:xfrm>
        </p:spPr>
        <p:txBody>
          <a:bodyPr/>
          <a:lstStyle/>
          <a:p>
            <a:r>
              <a:rPr lang="en-US" dirty="0" smtClean="0"/>
              <a:t>Example: </a:t>
            </a:r>
            <a:r>
              <a:rPr lang="en-US" dirty="0" err="1">
                <a:solidFill>
                  <a:srgbClr val="FF0000"/>
                </a:solidFill>
              </a:rPr>
              <a:t>L</a:t>
            </a:r>
            <a:r>
              <a:rPr lang="en-US" baseline="-25000" dirty="0" err="1">
                <a:solidFill>
                  <a:srgbClr val="FF0000"/>
                </a:solidFill>
              </a:rPr>
              <a:t>critical</a:t>
            </a:r>
            <a:r>
              <a:rPr lang="en-US" baseline="-25000" dirty="0">
                <a:solidFill>
                  <a:srgbClr val="FF0000"/>
                </a:solidFill>
              </a:rPr>
              <a:t> </a:t>
            </a:r>
            <a:r>
              <a:rPr lang="en-US" baseline="-25000" dirty="0" smtClean="0">
                <a:solidFill>
                  <a:srgbClr val="FF0000"/>
                </a:solidFill>
              </a:rPr>
              <a:t> </a:t>
            </a:r>
            <a:r>
              <a:rPr lang="en-US" dirty="0" smtClean="0"/>
              <a:t>for mouse </a:t>
            </a:r>
            <a:r>
              <a:rPr lang="en-US" dirty="0" err="1" smtClean="0"/>
              <a:t>transcriptome</a:t>
            </a:r>
            <a:endParaRPr lang="en-US" dirty="0"/>
          </a:p>
        </p:txBody>
      </p:sp>
      <p:sp>
        <p:nvSpPr>
          <p:cNvPr id="3" name="Content Placeholder 2"/>
          <p:cNvSpPr>
            <a:spLocks noGrp="1"/>
          </p:cNvSpPr>
          <p:nvPr>
            <p:ph idx="1"/>
          </p:nvPr>
        </p:nvSpPr>
        <p:spPr>
          <a:xfrm>
            <a:off x="914400" y="1557091"/>
            <a:ext cx="7584419" cy="2116629"/>
          </a:xfrm>
        </p:spPr>
        <p:txBody>
          <a:bodyPr>
            <a:normAutofit/>
          </a:bodyPr>
          <a:lstStyle/>
          <a:p>
            <a:pPr marL="0" indent="0">
              <a:buNone/>
            </a:pPr>
            <a:endParaRPr lang="en-US" dirty="0" smtClean="0"/>
          </a:p>
        </p:txBody>
      </p:sp>
      <p:grpSp>
        <p:nvGrpSpPr>
          <p:cNvPr id="32" name="Group 31"/>
          <p:cNvGrpSpPr/>
          <p:nvPr/>
        </p:nvGrpSpPr>
        <p:grpSpPr>
          <a:xfrm>
            <a:off x="1640897" y="2308988"/>
            <a:ext cx="6292045" cy="2421625"/>
            <a:chOff x="1640897" y="2308988"/>
            <a:chExt cx="6292045" cy="2421625"/>
          </a:xfrm>
        </p:grpSpPr>
        <p:cxnSp>
          <p:nvCxnSpPr>
            <p:cNvPr id="4" name="Straight Arrow Connector 3"/>
            <p:cNvCxnSpPr/>
            <p:nvPr/>
          </p:nvCxnSpPr>
          <p:spPr>
            <a:xfrm>
              <a:off x="1869526" y="3741284"/>
              <a:ext cx="5144613" cy="0"/>
            </a:xfrm>
            <a:prstGeom prst="straightConnector1">
              <a:avLst/>
            </a:prstGeom>
            <a:ln>
              <a:solidFill>
                <a:srgbClr val="FFFFFF"/>
              </a:solidFill>
              <a:tailEnd type="arrow"/>
            </a:ln>
          </p:spPr>
          <p:style>
            <a:lnRef idx="1">
              <a:schemeClr val="dk1"/>
            </a:lnRef>
            <a:fillRef idx="0">
              <a:schemeClr val="dk1"/>
            </a:fillRef>
            <a:effectRef idx="0">
              <a:schemeClr val="dk1"/>
            </a:effectRef>
            <a:fontRef idx="minor">
              <a:schemeClr val="tx1"/>
            </a:fontRef>
          </p:style>
        </p:cxnSp>
        <p:sp>
          <p:nvSpPr>
            <p:cNvPr id="5" name="TextBox 4"/>
            <p:cNvSpPr txBox="1"/>
            <p:nvPr/>
          </p:nvSpPr>
          <p:spPr>
            <a:xfrm>
              <a:off x="6346713" y="3857906"/>
              <a:ext cx="1586229" cy="369332"/>
            </a:xfrm>
            <a:prstGeom prst="rect">
              <a:avLst/>
            </a:prstGeom>
            <a:noFill/>
          </p:spPr>
          <p:txBody>
            <a:bodyPr wrap="none" rtlCol="0">
              <a:spAutoFit/>
            </a:bodyPr>
            <a:lstStyle/>
            <a:p>
              <a:r>
                <a:rPr lang="en-US" dirty="0" smtClean="0"/>
                <a:t>Read Length, L</a:t>
              </a:r>
              <a:endParaRPr lang="en-US" dirty="0"/>
            </a:p>
          </p:txBody>
        </p:sp>
        <p:cxnSp>
          <p:nvCxnSpPr>
            <p:cNvPr id="6" name="Straight Connector 5"/>
            <p:cNvCxnSpPr/>
            <p:nvPr/>
          </p:nvCxnSpPr>
          <p:spPr>
            <a:xfrm>
              <a:off x="1869526" y="3611704"/>
              <a:ext cx="0" cy="246202"/>
            </a:xfrm>
            <a:prstGeom prst="line">
              <a:avLst/>
            </a:prstGeom>
            <a:ln>
              <a:solidFill>
                <a:srgbClr val="626738"/>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1713073" y="3862750"/>
              <a:ext cx="300082" cy="369332"/>
            </a:xfrm>
            <a:prstGeom prst="rect">
              <a:avLst/>
            </a:prstGeom>
          </p:spPr>
          <p:txBody>
            <a:bodyPr wrap="none">
              <a:spAutoFit/>
            </a:bodyPr>
            <a:lstStyle/>
            <a:p>
              <a:r>
                <a:rPr lang="en-US" dirty="0" smtClean="0"/>
                <a:t>0</a:t>
              </a:r>
              <a:endParaRPr lang="en-US" dirty="0"/>
            </a:p>
          </p:txBody>
        </p:sp>
        <p:grpSp>
          <p:nvGrpSpPr>
            <p:cNvPr id="8" name="Group 7"/>
            <p:cNvGrpSpPr/>
            <p:nvPr/>
          </p:nvGrpSpPr>
          <p:grpSpPr>
            <a:xfrm>
              <a:off x="3343077" y="2841853"/>
              <a:ext cx="1034207" cy="600848"/>
              <a:chOff x="3638148" y="3798452"/>
              <a:chExt cx="1034207" cy="600848"/>
            </a:xfrm>
          </p:grpSpPr>
          <p:sp>
            <p:nvSpPr>
              <p:cNvPr id="9" name="Rectangle 8"/>
              <p:cNvSpPr/>
              <p:nvPr/>
            </p:nvSpPr>
            <p:spPr>
              <a:xfrm>
                <a:off x="3638148" y="3798452"/>
                <a:ext cx="1034207" cy="461665"/>
              </a:xfrm>
              <a:prstGeom prst="rect">
                <a:avLst/>
              </a:prstGeom>
            </p:spPr>
            <p:txBody>
              <a:bodyPr wrap="none">
                <a:spAutoFit/>
              </a:bodyPr>
              <a:lstStyle/>
              <a:p>
                <a:r>
                  <a:rPr lang="en-US" b="1" dirty="0" err="1" smtClean="0">
                    <a:solidFill>
                      <a:srgbClr val="FF0000"/>
                    </a:solidFill>
                  </a:rPr>
                  <a:t>L</a:t>
                </a:r>
                <a:r>
                  <a:rPr lang="en-US" b="1" baseline="-25000" dirty="0" err="1" smtClean="0">
                    <a:solidFill>
                      <a:srgbClr val="FF0000"/>
                    </a:solidFill>
                  </a:rPr>
                  <a:t>critical</a:t>
                </a:r>
                <a:r>
                  <a:rPr lang="en-US" b="1" dirty="0" smtClean="0">
                    <a:solidFill>
                      <a:srgbClr val="9AD1F9"/>
                    </a:solidFill>
                  </a:rPr>
                  <a:t> </a:t>
                </a:r>
                <a:endParaRPr lang="en-US" b="1" baseline="-25000" dirty="0">
                  <a:solidFill>
                    <a:srgbClr val="9AD1F9"/>
                  </a:solidFill>
                </a:endParaRPr>
              </a:p>
            </p:txBody>
          </p:sp>
          <p:cxnSp>
            <p:nvCxnSpPr>
              <p:cNvPr id="10" name="Straight Arrow Connector 9"/>
              <p:cNvCxnSpPr/>
              <p:nvPr/>
            </p:nvCxnSpPr>
            <p:spPr>
              <a:xfrm>
                <a:off x="3999786" y="4167784"/>
                <a:ext cx="0" cy="231516"/>
              </a:xfrm>
              <a:prstGeom prst="straightConnector1">
                <a:avLst/>
              </a:prstGeom>
              <a:ln>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grpSp>
        <p:sp>
          <p:nvSpPr>
            <p:cNvPr id="12" name="Right Bracket 11"/>
            <p:cNvSpPr/>
            <p:nvPr/>
          </p:nvSpPr>
          <p:spPr>
            <a:xfrm>
              <a:off x="3427817" y="3469167"/>
              <a:ext cx="187374" cy="544234"/>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TextBox 12"/>
            <p:cNvSpPr txBox="1"/>
            <p:nvPr/>
          </p:nvSpPr>
          <p:spPr>
            <a:xfrm>
              <a:off x="1640897" y="2517959"/>
              <a:ext cx="2460079" cy="1200328"/>
            </a:xfrm>
            <a:prstGeom prst="rect">
              <a:avLst/>
            </a:prstGeom>
            <a:noFill/>
          </p:spPr>
          <p:txBody>
            <a:bodyPr wrap="none" rtlCol="0">
              <a:spAutoFit/>
            </a:bodyPr>
            <a:lstStyle/>
            <a:p>
              <a:r>
                <a:rPr lang="en-US" dirty="0"/>
                <a:t>n</a:t>
              </a:r>
              <a:r>
                <a:rPr lang="en-US" dirty="0" smtClean="0"/>
                <a:t>o algorith</a:t>
              </a:r>
              <a:r>
                <a:rPr lang="en-US" dirty="0"/>
                <a:t>m</a:t>
              </a:r>
              <a:r>
                <a:rPr lang="en-US" dirty="0" smtClean="0"/>
                <a:t> can </a:t>
              </a:r>
            </a:p>
            <a:p>
              <a:r>
                <a:rPr lang="en-US" dirty="0" smtClean="0"/>
                <a:t>reconstruct</a:t>
              </a:r>
            </a:p>
            <a:p>
              <a:endParaRPr lang="en-US" dirty="0"/>
            </a:p>
          </p:txBody>
        </p:sp>
        <p:sp>
          <p:nvSpPr>
            <p:cNvPr id="14" name="Left Brace 13"/>
            <p:cNvSpPr/>
            <p:nvPr/>
          </p:nvSpPr>
          <p:spPr>
            <a:xfrm>
              <a:off x="2555483" y="2841852"/>
              <a:ext cx="356739" cy="1361823"/>
            </a:xfrm>
            <a:prstGeom prst="leftBrace">
              <a:avLst/>
            </a:prstGeom>
            <a:scene3d>
              <a:camera prst="orthographicFront">
                <a:rot lat="0" lon="0" rev="16200000"/>
              </a:camera>
              <a:lightRig rig="threePt" dir="t"/>
            </a:scene3d>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5" name="Straight Connector 14"/>
            <p:cNvCxnSpPr/>
            <p:nvPr/>
          </p:nvCxnSpPr>
          <p:spPr>
            <a:xfrm>
              <a:off x="1869526" y="3741284"/>
              <a:ext cx="1822639"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17" name="Left Bracket 16"/>
            <p:cNvSpPr/>
            <p:nvPr/>
          </p:nvSpPr>
          <p:spPr>
            <a:xfrm>
              <a:off x="3784570" y="3469167"/>
              <a:ext cx="90712" cy="544234"/>
            </a:xfrm>
            <a:prstGeom prst="leftBracket">
              <a:avLst/>
            </a:prstGeom>
            <a:noFill/>
            <a:ln>
              <a:solidFill>
                <a:srgbClr val="008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TextBox 17"/>
            <p:cNvSpPr txBox="1"/>
            <p:nvPr/>
          </p:nvSpPr>
          <p:spPr>
            <a:xfrm>
              <a:off x="4428489" y="2496390"/>
              <a:ext cx="3401141" cy="1200328"/>
            </a:xfrm>
            <a:prstGeom prst="rect">
              <a:avLst/>
            </a:prstGeom>
            <a:noFill/>
          </p:spPr>
          <p:txBody>
            <a:bodyPr wrap="none" rtlCol="0">
              <a:spAutoFit/>
            </a:bodyPr>
            <a:lstStyle/>
            <a:p>
              <a:r>
                <a:rPr lang="en-US" dirty="0"/>
                <a:t>p</a:t>
              </a:r>
              <a:r>
                <a:rPr lang="en-US" dirty="0" smtClean="0"/>
                <a:t>roposed algorithm can </a:t>
              </a:r>
            </a:p>
            <a:p>
              <a:r>
                <a:rPr lang="en-US" dirty="0"/>
                <a:t>r</a:t>
              </a:r>
              <a:r>
                <a:rPr lang="en-US" dirty="0" smtClean="0"/>
                <a:t>econstruct here</a:t>
              </a:r>
            </a:p>
            <a:p>
              <a:endParaRPr lang="en-US" dirty="0"/>
            </a:p>
          </p:txBody>
        </p:sp>
        <p:sp>
          <p:nvSpPr>
            <p:cNvPr id="19" name="Left Brace 18"/>
            <p:cNvSpPr/>
            <p:nvPr/>
          </p:nvSpPr>
          <p:spPr>
            <a:xfrm>
              <a:off x="5315340" y="2308988"/>
              <a:ext cx="258091" cy="2421625"/>
            </a:xfrm>
            <a:prstGeom prst="leftBrace">
              <a:avLst/>
            </a:prstGeom>
            <a:ln>
              <a:solidFill>
                <a:srgbClr val="008000"/>
              </a:solidFill>
            </a:ln>
            <a:scene3d>
              <a:camera prst="orthographicFront">
                <a:rot lat="0" lon="0" rev="16200000"/>
              </a:camera>
              <a:lightRig rig="threePt" dir="t"/>
            </a:scene3d>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0" name="Straight Connector 19"/>
            <p:cNvCxnSpPr>
              <a:stCxn id="17" idx="1"/>
            </p:cNvCxnSpPr>
            <p:nvPr/>
          </p:nvCxnSpPr>
          <p:spPr>
            <a:xfrm>
              <a:off x="3784570" y="3741284"/>
              <a:ext cx="3229569" cy="0"/>
            </a:xfrm>
            <a:prstGeom prst="line">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grpSp>
      <p:grpSp>
        <p:nvGrpSpPr>
          <p:cNvPr id="27" name="Group 26"/>
          <p:cNvGrpSpPr/>
          <p:nvPr/>
        </p:nvGrpSpPr>
        <p:grpSpPr>
          <a:xfrm>
            <a:off x="2078595" y="3857906"/>
            <a:ext cx="6457467" cy="1083292"/>
            <a:chOff x="2078595" y="3857906"/>
            <a:chExt cx="6457467" cy="1083292"/>
          </a:xfrm>
        </p:grpSpPr>
        <p:sp>
          <p:nvSpPr>
            <p:cNvPr id="22" name="TextBox 21"/>
            <p:cNvSpPr txBox="1"/>
            <p:nvPr/>
          </p:nvSpPr>
          <p:spPr>
            <a:xfrm>
              <a:off x="2078595" y="4479533"/>
              <a:ext cx="6457467" cy="461665"/>
            </a:xfrm>
            <a:prstGeom prst="rect">
              <a:avLst/>
            </a:prstGeom>
            <a:noFill/>
          </p:spPr>
          <p:txBody>
            <a:bodyPr wrap="none" rtlCol="0">
              <a:spAutoFit/>
            </a:bodyPr>
            <a:lstStyle/>
            <a:p>
              <a:r>
                <a:rPr lang="en-US" dirty="0" smtClean="0"/>
                <a:t>These two bounds match, establishing</a:t>
              </a:r>
              <a:r>
                <a:rPr lang="en-US" dirty="0" smtClean="0">
                  <a:solidFill>
                    <a:srgbClr val="FF0000"/>
                  </a:solidFill>
                </a:rPr>
                <a:t> </a:t>
              </a:r>
              <a:r>
                <a:rPr lang="en-US" dirty="0" err="1" smtClean="0">
                  <a:solidFill>
                    <a:srgbClr val="FF0000"/>
                  </a:solidFill>
                </a:rPr>
                <a:t>L</a:t>
              </a:r>
              <a:r>
                <a:rPr lang="en-US" baseline="-25000" dirty="0" err="1" smtClean="0">
                  <a:solidFill>
                    <a:srgbClr val="FF0000"/>
                  </a:solidFill>
                </a:rPr>
                <a:t>critical</a:t>
              </a:r>
              <a:r>
                <a:rPr lang="en-US" baseline="-25000" dirty="0" smtClean="0">
                  <a:solidFill>
                    <a:srgbClr val="FF0000"/>
                  </a:solidFill>
                </a:rPr>
                <a:t>  </a:t>
              </a:r>
              <a:r>
                <a:rPr lang="en-US" dirty="0" smtClean="0">
                  <a:solidFill>
                    <a:srgbClr val="9AD1F9"/>
                  </a:solidFill>
                </a:rPr>
                <a:t>! </a:t>
              </a:r>
              <a:endParaRPr lang="en-US" baseline="-25000" dirty="0">
                <a:solidFill>
                  <a:srgbClr val="9AD1F9"/>
                </a:solidFill>
              </a:endParaRPr>
            </a:p>
          </p:txBody>
        </p:sp>
        <p:cxnSp>
          <p:nvCxnSpPr>
            <p:cNvPr id="24" name="Straight Arrow Connector 23"/>
            <p:cNvCxnSpPr/>
            <p:nvPr/>
          </p:nvCxnSpPr>
          <p:spPr>
            <a:xfrm flipV="1">
              <a:off x="2706958" y="3857906"/>
              <a:ext cx="797833" cy="62162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H="1" flipV="1">
              <a:off x="3912901" y="3857906"/>
              <a:ext cx="718434" cy="621627"/>
            </a:xfrm>
            <a:prstGeom prst="straightConnector1">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grpSp>
      <p:sp>
        <p:nvSpPr>
          <p:cNvPr id="29" name="TextBox 28"/>
          <p:cNvSpPr txBox="1"/>
          <p:nvPr/>
        </p:nvSpPr>
        <p:spPr>
          <a:xfrm>
            <a:off x="954405" y="5005467"/>
            <a:ext cx="6032421" cy="1200328"/>
          </a:xfrm>
          <a:prstGeom prst="rect">
            <a:avLst/>
          </a:prstGeom>
          <a:noFill/>
        </p:spPr>
        <p:txBody>
          <a:bodyPr wrap="none" rtlCol="0">
            <a:spAutoFit/>
          </a:bodyPr>
          <a:lstStyle/>
          <a:p>
            <a:pPr marL="285750" indent="-285750">
              <a:buFont typeface="Arial"/>
              <a:buChar char="•"/>
            </a:pPr>
            <a:r>
              <a:rPr lang="en-US" dirty="0"/>
              <a:t>V</a:t>
            </a:r>
            <a:r>
              <a:rPr lang="en-US" dirty="0" smtClean="0"/>
              <a:t>alue of </a:t>
            </a:r>
            <a:r>
              <a:rPr lang="en-US" b="1" dirty="0" err="1" smtClean="0">
                <a:solidFill>
                  <a:srgbClr val="FF0000"/>
                </a:solidFill>
              </a:rPr>
              <a:t>L</a:t>
            </a:r>
            <a:r>
              <a:rPr lang="en-US" b="1" baseline="-25000" dirty="0" err="1" smtClean="0">
                <a:solidFill>
                  <a:srgbClr val="FF0000"/>
                </a:solidFill>
              </a:rPr>
              <a:t>critical</a:t>
            </a:r>
            <a:r>
              <a:rPr lang="en-US" b="1" dirty="0" smtClean="0">
                <a:solidFill>
                  <a:srgbClr val="FF0000"/>
                </a:solidFill>
              </a:rPr>
              <a:t> = 4077</a:t>
            </a:r>
            <a:endParaRPr lang="en-US" dirty="0" smtClean="0">
              <a:solidFill>
                <a:srgbClr val="FF0000"/>
              </a:solidFill>
            </a:endParaRPr>
          </a:p>
          <a:p>
            <a:pPr marL="285750" indent="-285750">
              <a:buFont typeface="Arial"/>
              <a:buChar char="•"/>
            </a:pPr>
            <a:endParaRPr lang="en-US" dirty="0"/>
          </a:p>
          <a:p>
            <a:pPr marL="285750" indent="-285750">
              <a:buFont typeface="Arial"/>
              <a:buChar char="•"/>
            </a:pPr>
            <a:r>
              <a:rPr lang="en-US" dirty="0" smtClean="0"/>
              <a:t>What can we do at practical values of L?</a:t>
            </a:r>
            <a:endParaRPr lang="en-US" dirty="0"/>
          </a:p>
        </p:txBody>
      </p:sp>
    </p:spTree>
    <p:extLst>
      <p:ext uri="{BB962C8B-B14F-4D97-AF65-F5344CB8AC3E}">
        <p14:creationId xmlns:p14="http://schemas.microsoft.com/office/powerpoint/2010/main" val="268037448"/>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blinds(horizontal)">
                                      <p:cBhvr>
                                        <p:cTn id="11" dur="500"/>
                                        <p:tgtEl>
                                          <p:spTgt spid="32"/>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additive="base">
                                        <p:cTn id="16" dur="500" fill="hold"/>
                                        <p:tgtEl>
                                          <p:spTgt spid="27"/>
                                        </p:tgtEl>
                                        <p:attrNameLst>
                                          <p:attrName>ppt_x</p:attrName>
                                        </p:attrNameLst>
                                      </p:cBhvr>
                                      <p:tavLst>
                                        <p:tav tm="0">
                                          <p:val>
                                            <p:strVal val="#ppt_x"/>
                                          </p:val>
                                        </p:tav>
                                        <p:tav tm="100000">
                                          <p:val>
                                            <p:strVal val="#ppt_x"/>
                                          </p:val>
                                        </p:tav>
                                      </p:tavLst>
                                    </p:anim>
                                    <p:anim calcmode="lin" valueType="num">
                                      <p:cBhvr additive="base">
                                        <p:cTn id="17"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3" descr="rna_performance.jpg"/>
          <p:cNvPicPr>
            <a:picLocks noChangeAspect="1"/>
          </p:cNvPicPr>
          <p:nvPr/>
        </p:nvPicPr>
        <p:blipFill>
          <a:blip r:embed="rId2"/>
          <a:srcRect/>
          <a:stretch>
            <a:fillRect/>
          </a:stretch>
        </p:blipFill>
        <p:spPr bwMode="auto">
          <a:xfrm>
            <a:off x="626628" y="1320800"/>
            <a:ext cx="7975837" cy="5118100"/>
          </a:xfrm>
          <a:prstGeom prst="rect">
            <a:avLst/>
          </a:prstGeom>
          <a:noFill/>
          <a:ln w="9525">
            <a:noFill/>
            <a:miter lim="800000"/>
            <a:headEnd/>
            <a:tailEnd/>
          </a:ln>
        </p:spPr>
      </p:pic>
      <p:sp>
        <p:nvSpPr>
          <p:cNvPr id="2" name="TextBox 1"/>
          <p:cNvSpPr txBox="1"/>
          <p:nvPr/>
        </p:nvSpPr>
        <p:spPr>
          <a:xfrm>
            <a:off x="241300" y="241300"/>
            <a:ext cx="5545709" cy="584776"/>
          </a:xfrm>
          <a:prstGeom prst="rect">
            <a:avLst/>
          </a:prstGeom>
          <a:noFill/>
        </p:spPr>
        <p:txBody>
          <a:bodyPr wrap="none" rtlCol="0">
            <a:spAutoFit/>
          </a:bodyPr>
          <a:lstStyle/>
          <a:p>
            <a:r>
              <a:rPr lang="en-US" sz="3200" dirty="0" smtClean="0"/>
              <a:t>What can one do for given L?</a:t>
            </a:r>
            <a:endParaRPr lang="en-US" sz="3200" dirty="0"/>
          </a:p>
        </p:txBody>
      </p:sp>
    </p:spTree>
    <p:extLst>
      <p:ext uri="{BB962C8B-B14F-4D97-AF65-F5344CB8AC3E}">
        <p14:creationId xmlns:p14="http://schemas.microsoft.com/office/powerpoint/2010/main" val="225438384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en-US" dirty="0" err="1" smtClean="0"/>
              <a:t>ShannonRNA</a:t>
            </a:r>
            <a:r>
              <a:rPr lang="en-US" dirty="0" smtClean="0"/>
              <a:t>: initial results</a:t>
            </a:r>
            <a:endParaRPr lang="en-US" dirty="0"/>
          </a:p>
        </p:txBody>
      </p:sp>
      <p:graphicFrame>
        <p:nvGraphicFramePr>
          <p:cNvPr id="6" name="Chart 5"/>
          <p:cNvGraphicFramePr>
            <a:graphicFrameLocks/>
          </p:cNvGraphicFramePr>
          <p:nvPr>
            <p:extLst>
              <p:ext uri="{D42A27DB-BD31-4B8C-83A1-F6EECF244321}">
                <p14:modId xmlns:p14="http://schemas.microsoft.com/office/powerpoint/2010/main" val="2574435186"/>
              </p:ext>
            </p:extLst>
          </p:nvPr>
        </p:nvGraphicFramePr>
        <p:xfrm>
          <a:off x="214406" y="2489199"/>
          <a:ext cx="5449794" cy="3708401"/>
        </p:xfrm>
        <a:graphic>
          <a:graphicData uri="http://schemas.openxmlformats.org/drawingml/2006/chart">
            <c:chart xmlns:c="http://schemas.openxmlformats.org/drawingml/2006/chart" xmlns:r="http://schemas.openxmlformats.org/officeDocument/2006/relationships" r:id="rId2"/>
          </a:graphicData>
        </a:graphic>
      </p:graphicFrame>
      <p:sp>
        <p:nvSpPr>
          <p:cNvPr id="20483" name="TextBox 6"/>
          <p:cNvSpPr txBox="1">
            <a:spLocks noChangeArrowheads="1"/>
          </p:cNvSpPr>
          <p:nvPr/>
        </p:nvSpPr>
        <p:spPr bwMode="auto">
          <a:xfrm>
            <a:off x="635094" y="6096746"/>
            <a:ext cx="3276959" cy="400110"/>
          </a:xfrm>
          <a:prstGeom prst="rect">
            <a:avLst/>
          </a:prstGeom>
          <a:noFill/>
          <a:ln w="9525">
            <a:noFill/>
            <a:miter lim="800000"/>
            <a:headEnd/>
            <a:tailEnd/>
          </a:ln>
        </p:spPr>
        <p:txBody>
          <a:bodyPr wrap="none">
            <a:spAutoFit/>
          </a:bodyPr>
          <a:lstStyle/>
          <a:p>
            <a:pPr algn="ctr"/>
            <a:r>
              <a:rPr lang="en-US" sz="2000" dirty="0" smtClean="0">
                <a:latin typeface="Calibri" pitchFamily="34" charset="0"/>
              </a:rPr>
              <a:t>Coverage depth of transcripts</a:t>
            </a:r>
          </a:p>
        </p:txBody>
      </p:sp>
      <p:sp>
        <p:nvSpPr>
          <p:cNvPr id="8" name="TextBox 7"/>
          <p:cNvSpPr txBox="1"/>
          <p:nvPr/>
        </p:nvSpPr>
        <p:spPr>
          <a:xfrm>
            <a:off x="-76200" y="2254933"/>
            <a:ext cx="3619726" cy="707886"/>
          </a:xfrm>
          <a:prstGeom prst="rect">
            <a:avLst/>
          </a:prstGeom>
          <a:noFill/>
        </p:spPr>
        <p:txBody>
          <a:bodyPr wrap="none" rtlCol="0">
            <a:spAutoFit/>
          </a:bodyPr>
          <a:lstStyle/>
          <a:p>
            <a:r>
              <a:rPr lang="en-US" sz="2000" dirty="0" smtClean="0"/>
              <a:t>Sensitivity (</a:t>
            </a:r>
            <a:r>
              <a:rPr lang="en-US" sz="2000" dirty="0" err="1" smtClean="0"/>
              <a:t>mis</a:t>
            </a:r>
            <a:r>
              <a:rPr lang="en-US" sz="2000" dirty="0" smtClean="0"/>
              <a:t>-detection rate)</a:t>
            </a:r>
          </a:p>
          <a:p>
            <a:endParaRPr lang="en-US" sz="2000" dirty="0"/>
          </a:p>
        </p:txBody>
      </p:sp>
      <p:grpSp>
        <p:nvGrpSpPr>
          <p:cNvPr id="7" name="Group 6"/>
          <p:cNvGrpSpPr/>
          <p:nvPr/>
        </p:nvGrpSpPr>
        <p:grpSpPr>
          <a:xfrm>
            <a:off x="4806624" y="2298688"/>
            <a:ext cx="3577146" cy="4140200"/>
            <a:chOff x="1495604" y="2547240"/>
            <a:chExt cx="4847503" cy="4727857"/>
          </a:xfrm>
        </p:grpSpPr>
        <p:graphicFrame>
          <p:nvGraphicFramePr>
            <p:cNvPr id="9" name="Chart 8"/>
            <p:cNvGraphicFramePr>
              <a:graphicFrameLocks/>
            </p:cNvGraphicFramePr>
            <p:nvPr>
              <p:extLst>
                <p:ext uri="{D42A27DB-BD31-4B8C-83A1-F6EECF244321}">
                  <p14:modId xmlns:p14="http://schemas.microsoft.com/office/powerpoint/2010/main" val="1125444634"/>
                </p:ext>
              </p:extLst>
            </p:nvPr>
          </p:nvGraphicFramePr>
          <p:xfrm>
            <a:off x="2980758" y="2985484"/>
            <a:ext cx="3325531" cy="4289613"/>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a:off x="1495604" y="2547240"/>
              <a:ext cx="4847503" cy="456901"/>
            </a:xfrm>
            <a:prstGeom prst="rect">
              <a:avLst/>
            </a:prstGeom>
            <a:noFill/>
          </p:spPr>
          <p:txBody>
            <a:bodyPr wrap="none" rtlCol="0">
              <a:spAutoFit/>
            </a:bodyPr>
            <a:lstStyle/>
            <a:p>
              <a:r>
                <a:rPr lang="en-US" sz="2000" dirty="0" smtClean="0"/>
                <a:t>Specificity (false positive rate)</a:t>
              </a:r>
              <a:endParaRPr lang="en-US" sz="2000" dirty="0"/>
            </a:p>
          </p:txBody>
        </p:sp>
      </p:grpSp>
      <p:sp>
        <p:nvSpPr>
          <p:cNvPr id="11" name="TextBox 10"/>
          <p:cNvSpPr txBox="1"/>
          <p:nvPr/>
        </p:nvSpPr>
        <p:spPr>
          <a:xfrm>
            <a:off x="584200" y="1244600"/>
            <a:ext cx="7853908" cy="400110"/>
          </a:xfrm>
          <a:prstGeom prst="rect">
            <a:avLst/>
          </a:prstGeom>
          <a:noFill/>
        </p:spPr>
        <p:txBody>
          <a:bodyPr wrap="none" rtlCol="0">
            <a:spAutoFit/>
          </a:bodyPr>
          <a:lstStyle/>
          <a:p>
            <a:r>
              <a:rPr lang="en-US" sz="2000" dirty="0" smtClean="0"/>
              <a:t>Human </a:t>
            </a:r>
            <a:r>
              <a:rPr lang="en-US" sz="2000" dirty="0" err="1"/>
              <a:t>c</a:t>
            </a:r>
            <a:r>
              <a:rPr lang="en-US" sz="2000" dirty="0" err="1" smtClean="0"/>
              <a:t>hr</a:t>
            </a:r>
            <a:r>
              <a:rPr lang="en-US" sz="2000" dirty="0" smtClean="0"/>
              <a:t> 15, 1600 transcripts, 1M simulated  reads, 1% error rate.</a:t>
            </a:r>
            <a:endParaRPr lang="en-US" sz="2000" dirty="0"/>
          </a:p>
        </p:txBody>
      </p:sp>
    </p:spTree>
    <p:extLst>
      <p:ext uri="{BB962C8B-B14F-4D97-AF65-F5344CB8AC3E}">
        <p14:creationId xmlns:p14="http://schemas.microsoft.com/office/powerpoint/2010/main" val="60681801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685800" y="1219200"/>
            <a:ext cx="8229600" cy="5257800"/>
          </a:xfrm>
        </p:spPr>
        <p:txBody>
          <a:bodyPr/>
          <a:lstStyle/>
          <a:p>
            <a:r>
              <a:rPr lang="en-US" dirty="0" smtClean="0"/>
              <a:t>An approach to assembly design based on principles of information theory.</a:t>
            </a:r>
          </a:p>
          <a:p>
            <a:endParaRPr lang="en-US" dirty="0"/>
          </a:p>
          <a:p>
            <a:r>
              <a:rPr lang="en-US" dirty="0" smtClean="0"/>
              <a:t>Driven by and tested on genomics and </a:t>
            </a:r>
            <a:r>
              <a:rPr lang="en-US" dirty="0" err="1" smtClean="0"/>
              <a:t>transcriptomics</a:t>
            </a:r>
            <a:r>
              <a:rPr lang="en-US" dirty="0" smtClean="0"/>
              <a:t> data.</a:t>
            </a:r>
          </a:p>
          <a:p>
            <a:endParaRPr lang="en-US" dirty="0"/>
          </a:p>
          <a:p>
            <a:r>
              <a:rPr lang="en-US" dirty="0" smtClean="0"/>
              <a:t>Ultimate goal is to build robust, scalable software with performance guarantees.</a:t>
            </a:r>
          </a:p>
          <a:p>
            <a:endParaRPr lang="en-US" dirty="0"/>
          </a:p>
          <a:p>
            <a:endParaRPr lang="en-US" dirty="0"/>
          </a:p>
        </p:txBody>
      </p:sp>
    </p:spTree>
    <p:extLst>
      <p:ext uri="{BB962C8B-B14F-4D97-AF65-F5344CB8AC3E}">
        <p14:creationId xmlns:p14="http://schemas.microsoft.com/office/powerpoint/2010/main" val="1379485975"/>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Acknowledgements</a:t>
            </a:r>
            <a:endParaRPr lang="en-US" dirty="0"/>
          </a:p>
        </p:txBody>
      </p:sp>
      <p:sp>
        <p:nvSpPr>
          <p:cNvPr id="4" name="TextBox 3"/>
          <p:cNvSpPr txBox="1"/>
          <p:nvPr/>
        </p:nvSpPr>
        <p:spPr>
          <a:xfrm>
            <a:off x="1333500" y="1320800"/>
            <a:ext cx="2220079" cy="461665"/>
          </a:xfrm>
          <a:prstGeom prst="rect">
            <a:avLst/>
          </a:prstGeom>
          <a:noFill/>
        </p:spPr>
        <p:txBody>
          <a:bodyPr wrap="none" rtlCol="0">
            <a:spAutoFit/>
          </a:bodyPr>
          <a:lstStyle/>
          <a:p>
            <a:r>
              <a:rPr lang="en-US" dirty="0" smtClean="0"/>
              <a:t>DNA Assembly</a:t>
            </a:r>
            <a:endParaRPr lang="en-US" dirty="0"/>
          </a:p>
        </p:txBody>
      </p:sp>
      <p:sp>
        <p:nvSpPr>
          <p:cNvPr id="5" name="TextBox 4"/>
          <p:cNvSpPr txBox="1"/>
          <p:nvPr/>
        </p:nvSpPr>
        <p:spPr>
          <a:xfrm>
            <a:off x="5664200" y="1295400"/>
            <a:ext cx="2220079" cy="461665"/>
          </a:xfrm>
          <a:prstGeom prst="rect">
            <a:avLst/>
          </a:prstGeom>
          <a:noFill/>
        </p:spPr>
        <p:txBody>
          <a:bodyPr wrap="none" rtlCol="0">
            <a:spAutoFit/>
          </a:bodyPr>
          <a:lstStyle/>
          <a:p>
            <a:r>
              <a:rPr lang="en-US" dirty="0"/>
              <a:t>R</a:t>
            </a:r>
            <a:r>
              <a:rPr lang="en-US" dirty="0" smtClean="0"/>
              <a:t>NA Assembly</a:t>
            </a:r>
            <a:endParaRPr lang="en-US" dirty="0"/>
          </a:p>
        </p:txBody>
      </p:sp>
      <p:pic>
        <p:nvPicPr>
          <p:cNvPr id="7" name="Picture 6" descr="guy"/>
          <p:cNvPicPr>
            <a:picLocks noChangeAspect="1" noChangeArrowheads="1"/>
          </p:cNvPicPr>
          <p:nvPr/>
        </p:nvPicPr>
        <p:blipFill>
          <a:blip r:embed="rId2" cstate="print"/>
          <a:srcRect/>
          <a:stretch>
            <a:fillRect/>
          </a:stretch>
        </p:blipFill>
        <p:spPr bwMode="auto">
          <a:xfrm>
            <a:off x="665733" y="1975343"/>
            <a:ext cx="1239267" cy="1605570"/>
          </a:xfrm>
          <a:prstGeom prst="rect">
            <a:avLst/>
          </a:prstGeom>
          <a:noFill/>
        </p:spPr>
      </p:pic>
      <p:pic>
        <p:nvPicPr>
          <p:cNvPr id="8" name="Picture 7"/>
          <p:cNvPicPr>
            <a:picLocks noChangeAspect="1"/>
          </p:cNvPicPr>
          <p:nvPr/>
        </p:nvPicPr>
        <p:blipFill>
          <a:blip r:embed="rId3"/>
          <a:stretch>
            <a:fillRect/>
          </a:stretch>
        </p:blipFill>
        <p:spPr>
          <a:xfrm>
            <a:off x="2524579" y="2066373"/>
            <a:ext cx="1320992" cy="1320992"/>
          </a:xfrm>
          <a:prstGeom prst="rect">
            <a:avLst/>
          </a:prstGeom>
        </p:spPr>
      </p:pic>
      <p:sp>
        <p:nvSpPr>
          <p:cNvPr id="11" name="TextBox 10"/>
          <p:cNvSpPr txBox="1"/>
          <p:nvPr/>
        </p:nvSpPr>
        <p:spPr>
          <a:xfrm>
            <a:off x="628300" y="3624235"/>
            <a:ext cx="1403299" cy="646331"/>
          </a:xfrm>
          <a:prstGeom prst="rect">
            <a:avLst/>
          </a:prstGeom>
          <a:noFill/>
        </p:spPr>
        <p:txBody>
          <a:bodyPr wrap="none" rtlCol="0">
            <a:spAutoFit/>
          </a:bodyPr>
          <a:lstStyle/>
          <a:p>
            <a:pPr algn="ctr"/>
            <a:r>
              <a:rPr lang="en-US" sz="1800" dirty="0" smtClean="0"/>
              <a:t>Guy </a:t>
            </a:r>
            <a:r>
              <a:rPr lang="en-US" sz="1800" dirty="0" err="1" smtClean="0"/>
              <a:t>Bresler</a:t>
            </a:r>
            <a:endParaRPr lang="en-US" sz="1800" dirty="0" smtClean="0"/>
          </a:p>
          <a:p>
            <a:pPr algn="ctr"/>
            <a:r>
              <a:rPr lang="en-US" sz="1800" dirty="0" smtClean="0"/>
              <a:t>MIT</a:t>
            </a:r>
            <a:endParaRPr lang="en-US" sz="1800" dirty="0"/>
          </a:p>
        </p:txBody>
      </p:sp>
      <p:sp>
        <p:nvSpPr>
          <p:cNvPr id="12" name="TextBox 11"/>
          <p:cNvSpPr txBox="1"/>
          <p:nvPr/>
        </p:nvSpPr>
        <p:spPr>
          <a:xfrm>
            <a:off x="2460133" y="3535852"/>
            <a:ext cx="1852453" cy="646331"/>
          </a:xfrm>
          <a:prstGeom prst="rect">
            <a:avLst/>
          </a:prstGeom>
          <a:noFill/>
        </p:spPr>
        <p:txBody>
          <a:bodyPr wrap="none" rtlCol="0">
            <a:spAutoFit/>
          </a:bodyPr>
          <a:lstStyle/>
          <a:p>
            <a:pPr algn="ctr"/>
            <a:r>
              <a:rPr lang="en-US" sz="1800" dirty="0" err="1" smtClean="0"/>
              <a:t>Ma’ayan</a:t>
            </a:r>
            <a:r>
              <a:rPr lang="en-US" sz="1800" dirty="0" smtClean="0"/>
              <a:t> </a:t>
            </a:r>
            <a:r>
              <a:rPr lang="en-US" sz="1800" dirty="0" err="1" smtClean="0"/>
              <a:t>Bresler</a:t>
            </a:r>
            <a:endParaRPr lang="en-US" sz="1800" dirty="0" smtClean="0"/>
          </a:p>
          <a:p>
            <a:pPr algn="ctr"/>
            <a:r>
              <a:rPr lang="en-US" sz="1800" dirty="0" smtClean="0"/>
              <a:t>Berkeley</a:t>
            </a:r>
            <a:endParaRPr lang="en-US" sz="1800" dirty="0"/>
          </a:p>
        </p:txBody>
      </p:sp>
      <p:pic>
        <p:nvPicPr>
          <p:cNvPr id="15" name="Picture 14" descr="kakit.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1604" y="4483100"/>
            <a:ext cx="1736296" cy="1485900"/>
          </a:xfrm>
          <a:prstGeom prst="rect">
            <a:avLst/>
          </a:prstGeom>
        </p:spPr>
      </p:pic>
      <p:pic>
        <p:nvPicPr>
          <p:cNvPr id="16" name="Picture 15" descr="khalak.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41600" y="4483100"/>
            <a:ext cx="1409700" cy="1409700"/>
          </a:xfrm>
          <a:prstGeom prst="rect">
            <a:avLst/>
          </a:prstGeom>
        </p:spPr>
      </p:pic>
      <p:sp>
        <p:nvSpPr>
          <p:cNvPr id="17" name="TextBox 16"/>
          <p:cNvSpPr txBox="1"/>
          <p:nvPr/>
        </p:nvSpPr>
        <p:spPr>
          <a:xfrm>
            <a:off x="646924" y="6019800"/>
            <a:ext cx="1313693" cy="646331"/>
          </a:xfrm>
          <a:prstGeom prst="rect">
            <a:avLst/>
          </a:prstGeom>
          <a:noFill/>
        </p:spPr>
        <p:txBody>
          <a:bodyPr wrap="none" rtlCol="0">
            <a:spAutoFit/>
          </a:bodyPr>
          <a:lstStyle/>
          <a:p>
            <a:pPr algn="ctr"/>
            <a:r>
              <a:rPr lang="en-US" sz="1800" dirty="0" err="1" smtClean="0"/>
              <a:t>Ka</a:t>
            </a:r>
            <a:r>
              <a:rPr lang="en-US" sz="1800" dirty="0" smtClean="0"/>
              <a:t> Kit Lam</a:t>
            </a:r>
          </a:p>
          <a:p>
            <a:pPr algn="ctr"/>
            <a:r>
              <a:rPr lang="en-US" sz="1800" dirty="0" smtClean="0"/>
              <a:t>Berkeley</a:t>
            </a:r>
            <a:endParaRPr lang="en-US" sz="1800" dirty="0"/>
          </a:p>
        </p:txBody>
      </p:sp>
      <p:sp>
        <p:nvSpPr>
          <p:cNvPr id="18" name="TextBox 17"/>
          <p:cNvSpPr txBox="1"/>
          <p:nvPr/>
        </p:nvSpPr>
        <p:spPr>
          <a:xfrm>
            <a:off x="2301445" y="6057900"/>
            <a:ext cx="2160380" cy="646331"/>
          </a:xfrm>
          <a:prstGeom prst="rect">
            <a:avLst/>
          </a:prstGeom>
          <a:noFill/>
        </p:spPr>
        <p:txBody>
          <a:bodyPr wrap="none" rtlCol="0">
            <a:spAutoFit/>
          </a:bodyPr>
          <a:lstStyle/>
          <a:p>
            <a:pPr algn="ctr"/>
            <a:r>
              <a:rPr lang="en-US" sz="1800" dirty="0" err="1" smtClean="0"/>
              <a:t>Asif</a:t>
            </a:r>
            <a:r>
              <a:rPr lang="en-US" sz="1800" dirty="0" smtClean="0"/>
              <a:t> </a:t>
            </a:r>
            <a:r>
              <a:rPr lang="en-US" sz="1800" dirty="0" err="1" smtClean="0"/>
              <a:t>Khalak</a:t>
            </a:r>
            <a:endParaRPr lang="en-US" sz="1800" dirty="0" smtClean="0"/>
          </a:p>
          <a:p>
            <a:pPr algn="ctr"/>
            <a:r>
              <a:rPr lang="en-US" sz="1800" dirty="0" smtClean="0"/>
              <a:t>Pacific Biosciences</a:t>
            </a:r>
            <a:endParaRPr lang="en-US" sz="1800" dirty="0"/>
          </a:p>
        </p:txBody>
      </p:sp>
      <p:pic>
        <p:nvPicPr>
          <p:cNvPr id="19" name="Picture 18" descr="sreeramkannan.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43606" y="1865922"/>
            <a:ext cx="1140959" cy="1613642"/>
          </a:xfrm>
          <a:prstGeom prst="rect">
            <a:avLst/>
          </a:prstGeom>
        </p:spPr>
      </p:pic>
      <p:pic>
        <p:nvPicPr>
          <p:cNvPr id="20" name="Picture 19" descr="Lior_Pachter.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38255" y="1867565"/>
            <a:ext cx="1270000" cy="1586599"/>
          </a:xfrm>
          <a:prstGeom prst="rect">
            <a:avLst/>
          </a:prstGeom>
        </p:spPr>
      </p:pic>
      <p:sp>
        <p:nvSpPr>
          <p:cNvPr id="21" name="TextBox 20"/>
          <p:cNvSpPr txBox="1"/>
          <p:nvPr/>
        </p:nvSpPr>
        <p:spPr>
          <a:xfrm>
            <a:off x="4867848" y="3492500"/>
            <a:ext cx="1929773" cy="646331"/>
          </a:xfrm>
          <a:prstGeom prst="rect">
            <a:avLst/>
          </a:prstGeom>
          <a:noFill/>
        </p:spPr>
        <p:txBody>
          <a:bodyPr wrap="none" rtlCol="0">
            <a:spAutoFit/>
          </a:bodyPr>
          <a:lstStyle/>
          <a:p>
            <a:pPr algn="ctr"/>
            <a:r>
              <a:rPr lang="en-US" sz="1800" dirty="0" err="1" smtClean="0"/>
              <a:t>Sreeram</a:t>
            </a:r>
            <a:r>
              <a:rPr lang="en-US" sz="1800" dirty="0" smtClean="0"/>
              <a:t> </a:t>
            </a:r>
            <a:r>
              <a:rPr lang="en-US" sz="1800" dirty="0" err="1" smtClean="0"/>
              <a:t>Kannan</a:t>
            </a:r>
            <a:endParaRPr lang="en-US" sz="1800" dirty="0" smtClean="0"/>
          </a:p>
          <a:p>
            <a:pPr algn="ctr"/>
            <a:r>
              <a:rPr lang="en-US" sz="1800" dirty="0" smtClean="0"/>
              <a:t>Berkeley</a:t>
            </a:r>
            <a:endParaRPr lang="en-US" sz="1800" dirty="0"/>
          </a:p>
        </p:txBody>
      </p:sp>
      <p:sp>
        <p:nvSpPr>
          <p:cNvPr id="22" name="TextBox 21"/>
          <p:cNvSpPr txBox="1"/>
          <p:nvPr/>
        </p:nvSpPr>
        <p:spPr>
          <a:xfrm>
            <a:off x="7150124" y="3492500"/>
            <a:ext cx="1429222" cy="646331"/>
          </a:xfrm>
          <a:prstGeom prst="rect">
            <a:avLst/>
          </a:prstGeom>
          <a:noFill/>
        </p:spPr>
        <p:txBody>
          <a:bodyPr wrap="none" rtlCol="0">
            <a:spAutoFit/>
          </a:bodyPr>
          <a:lstStyle/>
          <a:p>
            <a:pPr algn="ctr"/>
            <a:r>
              <a:rPr lang="en-US" sz="1800" dirty="0" err="1" smtClean="0"/>
              <a:t>Lior</a:t>
            </a:r>
            <a:r>
              <a:rPr lang="en-US" sz="1800" dirty="0" smtClean="0"/>
              <a:t> </a:t>
            </a:r>
            <a:r>
              <a:rPr lang="en-US" sz="1800" dirty="0" err="1" smtClean="0"/>
              <a:t>Pachter</a:t>
            </a:r>
            <a:endParaRPr lang="en-US" sz="1800" dirty="0" smtClean="0"/>
          </a:p>
          <a:p>
            <a:pPr algn="ctr"/>
            <a:r>
              <a:rPr lang="en-US" sz="1800" dirty="0" smtClean="0"/>
              <a:t>Berkeley</a:t>
            </a:r>
            <a:endParaRPr lang="en-US" sz="1800" dirty="0"/>
          </a:p>
        </p:txBody>
      </p:sp>
      <p:grpSp>
        <p:nvGrpSpPr>
          <p:cNvPr id="23" name="Group 22"/>
          <p:cNvGrpSpPr/>
          <p:nvPr/>
        </p:nvGrpSpPr>
        <p:grpSpPr>
          <a:xfrm>
            <a:off x="5142507" y="4349619"/>
            <a:ext cx="1397995" cy="2301702"/>
            <a:chOff x="1424630" y="2126350"/>
            <a:chExt cx="2077736" cy="3319200"/>
          </a:xfrm>
        </p:grpSpPr>
        <p:pic>
          <p:nvPicPr>
            <p:cNvPr id="24" name="Picture 23"/>
            <p:cNvPicPr>
              <a:picLocks noChangeAspect="1"/>
            </p:cNvPicPr>
            <p:nvPr/>
          </p:nvPicPr>
          <p:blipFill>
            <a:blip r:embed="rId8"/>
            <a:stretch>
              <a:fillRect/>
            </a:stretch>
          </p:blipFill>
          <p:spPr>
            <a:xfrm>
              <a:off x="1511687" y="2126350"/>
              <a:ext cx="1990679" cy="2211022"/>
            </a:xfrm>
            <a:prstGeom prst="rect">
              <a:avLst/>
            </a:prstGeom>
          </p:spPr>
        </p:pic>
        <p:sp>
          <p:nvSpPr>
            <p:cNvPr id="25" name="TextBox 24"/>
            <p:cNvSpPr txBox="1"/>
            <p:nvPr/>
          </p:nvSpPr>
          <p:spPr>
            <a:xfrm>
              <a:off x="1424630" y="4513500"/>
              <a:ext cx="1990806" cy="932050"/>
            </a:xfrm>
            <a:prstGeom prst="rect">
              <a:avLst/>
            </a:prstGeom>
            <a:noFill/>
          </p:spPr>
          <p:txBody>
            <a:bodyPr wrap="none" rtlCol="0">
              <a:spAutoFit/>
            </a:bodyPr>
            <a:lstStyle/>
            <a:p>
              <a:pPr algn="ctr"/>
              <a:r>
                <a:rPr lang="en-US" sz="1800" dirty="0" smtClean="0"/>
                <a:t>Joseph </a:t>
              </a:r>
              <a:r>
                <a:rPr lang="en-US" sz="1800" dirty="0" err="1" smtClean="0"/>
                <a:t>Hui</a:t>
              </a:r>
              <a:endParaRPr lang="en-US" sz="1800" dirty="0" smtClean="0"/>
            </a:p>
            <a:p>
              <a:pPr algn="ctr"/>
              <a:r>
                <a:rPr lang="en-US" sz="1800" dirty="0" smtClean="0"/>
                <a:t>Berkeley</a:t>
              </a:r>
              <a:endParaRPr lang="en-US" sz="1800" dirty="0"/>
            </a:p>
          </p:txBody>
        </p:sp>
      </p:grpSp>
      <p:grpSp>
        <p:nvGrpSpPr>
          <p:cNvPr id="26" name="Group 25"/>
          <p:cNvGrpSpPr/>
          <p:nvPr/>
        </p:nvGrpSpPr>
        <p:grpSpPr>
          <a:xfrm>
            <a:off x="6768295" y="4565519"/>
            <a:ext cx="2234594" cy="2123092"/>
            <a:chOff x="3280111" y="4624256"/>
            <a:chExt cx="2427032" cy="2298717"/>
          </a:xfrm>
        </p:grpSpPr>
        <p:pic>
          <p:nvPicPr>
            <p:cNvPr id="27" name="Picture 26"/>
            <p:cNvPicPr>
              <a:picLocks noChangeAspect="1"/>
            </p:cNvPicPr>
            <p:nvPr/>
          </p:nvPicPr>
          <p:blipFill>
            <a:blip r:embed="rId9"/>
            <a:stretch>
              <a:fillRect/>
            </a:stretch>
          </p:blipFill>
          <p:spPr>
            <a:xfrm>
              <a:off x="3786166" y="4624256"/>
              <a:ext cx="1508700" cy="1508699"/>
            </a:xfrm>
            <a:prstGeom prst="rect">
              <a:avLst/>
            </a:prstGeom>
          </p:spPr>
        </p:pic>
        <p:sp>
          <p:nvSpPr>
            <p:cNvPr id="28" name="TextBox 27"/>
            <p:cNvSpPr txBox="1"/>
            <p:nvPr/>
          </p:nvSpPr>
          <p:spPr>
            <a:xfrm>
              <a:off x="3280111" y="6223177"/>
              <a:ext cx="2427032" cy="699796"/>
            </a:xfrm>
            <a:prstGeom prst="rect">
              <a:avLst/>
            </a:prstGeom>
            <a:noFill/>
          </p:spPr>
          <p:txBody>
            <a:bodyPr wrap="square" rtlCol="0">
              <a:spAutoFit/>
            </a:bodyPr>
            <a:lstStyle/>
            <a:p>
              <a:pPr algn="ctr"/>
              <a:r>
                <a:rPr lang="en-US" sz="1800" dirty="0" err="1" smtClean="0"/>
                <a:t>Kayvon</a:t>
              </a:r>
              <a:r>
                <a:rPr lang="en-US" sz="1800" dirty="0"/>
                <a:t> </a:t>
              </a:r>
              <a:r>
                <a:rPr lang="en-US" sz="1800" dirty="0" err="1" smtClean="0"/>
                <a:t>Mazooji</a:t>
              </a:r>
              <a:endParaRPr lang="en-US" sz="1800" dirty="0" smtClean="0"/>
            </a:p>
            <a:p>
              <a:pPr algn="ctr"/>
              <a:r>
                <a:rPr lang="en-US" sz="1800" dirty="0" smtClean="0"/>
                <a:t>Berkeley</a:t>
              </a:r>
              <a:endParaRPr lang="en-US" sz="1800" dirty="0"/>
            </a:p>
          </p:txBody>
        </p:sp>
      </p:grpSp>
    </p:spTree>
    <p:extLst>
      <p:ext uri="{BB962C8B-B14F-4D97-AF65-F5344CB8AC3E}">
        <p14:creationId xmlns:p14="http://schemas.microsoft.com/office/powerpoint/2010/main" val="3448358129"/>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FAULTFONTSIZE" val="10"/>
  <p:tag name="DEFAULTWIDTH" val="407"/>
  <p:tag name="DEFAULTHEIGHT" val="356"/>
  <p:tag name="FIRSTDTSE@C02HHC3VDJYT3PP7" val="4529"/>
  <p:tag name="DEFAULTDISPLAYSOURCE" val="\documentclass{article}\pagestyle{empty}&#10;\begin{document}&#10;&#10;\end{document}&#10;"/>
  <p:tag name="EMBEDFONTS" val="1"/>
</p:tagLst>
</file>

<file path=ppt/tags/tag2.xml><?xml version="1.0" encoding="utf-8"?>
<p:tagLst xmlns:a="http://schemas.openxmlformats.org/drawingml/2006/main" xmlns:r="http://schemas.openxmlformats.org/officeDocument/2006/relationships" xmlns:p="http://schemas.openxmlformats.org/presentationml/2006/main">
  <p:tag name="HIDDENFONTSHAPE" val="true"/>
</p:tagLst>
</file>

<file path=ppt/tags/tag3.xml><?xml version="1.0" encoding="utf-8"?>
<p:tagLst xmlns:a="http://schemas.openxmlformats.org/drawingml/2006/main" xmlns:r="http://schemas.openxmlformats.org/officeDocument/2006/relationships" xmlns:p="http://schemas.openxmlformats.org/presentationml/2006/main">
  <p:tag name="HIDDENFONTSHAPE" val="true"/>
</p:tagLst>
</file>

<file path=ppt/tags/tag4.xml><?xml version="1.0" encoding="utf-8"?>
<p:tagLst xmlns:a="http://schemas.openxmlformats.org/drawingml/2006/main" xmlns:r="http://schemas.openxmlformats.org/officeDocument/2006/relationships" xmlns:p="http://schemas.openxmlformats.org/presentationml/2006/main">
  <p:tag name="TEXPOINT" val="template"/>
  <p:tag name="SOURCE" val="TPT1  equation \ell  template TPT1  env TPENV1  fore 0  back 16777215  eqnno 1"/>
  <p:tag name="FILENAME" val="TP_tmp"/>
  <p:tag name="ORIGWIDTH" val="7"/>
  <p:tag name="PICTUREFILESIZE" val="968"/>
</p:tagLst>
</file>

<file path=ppt/tags/tag5.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10;\log (\mbox{$\#$ of $\ell$-repeats})&#10;$$&#10;&#10;\end{document}&#10;"/>
  <p:tag name="FILENAME" val="TP_tmp"/>
  <p:tag name="FORMAT" val="emf"/>
  <p:tag name="RES" val="1200"/>
  <p:tag name="BLEND" val="0"/>
  <p:tag name="TRANSPARENT" val="0"/>
  <p:tag name="TBUG" val="0"/>
  <p:tag name="ALLOWFS" val="0"/>
  <p:tag name="ORIGWIDTH" val="84"/>
  <p:tag name="PICTUREFILESIZE" val="3120"/>
</p:tagLst>
</file>

<file path=ppt/tags/tag6.xml><?xml version="1.0" encoding="utf-8"?>
<p:tagLst xmlns:a="http://schemas.openxmlformats.org/drawingml/2006/main" xmlns:r="http://schemas.openxmlformats.org/officeDocument/2006/relationships" xmlns:p="http://schemas.openxmlformats.org/presentationml/2006/main">
  <p:tag name="HIDDENFONTSHAPE" val="true"/>
</p:tagLst>
</file>

<file path=ppt/theme/theme1.xml><?xml version="1.0" encoding="utf-8"?>
<a:theme xmlns:a="http://schemas.openxmlformats.org/drawingml/2006/main" name="JobTalk3">
  <a:themeElements>
    <a:clrScheme name="">
      <a:dk1>
        <a:srgbClr val="000000"/>
      </a:dk1>
      <a:lt1>
        <a:srgbClr val="FFCCFF"/>
      </a:lt1>
      <a:dk2>
        <a:srgbClr val="000000"/>
      </a:dk2>
      <a:lt2>
        <a:srgbClr val="808080"/>
      </a:lt2>
      <a:accent1>
        <a:srgbClr val="00CC99"/>
      </a:accent1>
      <a:accent2>
        <a:srgbClr val="3333CC"/>
      </a:accent2>
      <a:accent3>
        <a:srgbClr val="FFE2FF"/>
      </a:accent3>
      <a:accent4>
        <a:srgbClr val="000000"/>
      </a:accent4>
      <a:accent5>
        <a:srgbClr val="AAE2CA"/>
      </a:accent5>
      <a:accent6>
        <a:srgbClr val="2D2DB9"/>
      </a:accent6>
      <a:hlink>
        <a:srgbClr val="CCCCFF"/>
      </a:hlink>
      <a:folHlink>
        <a:srgbClr val="B2B2B2"/>
      </a:folHlink>
    </a:clrScheme>
    <a:fontScheme name="JobTalk3">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JobTalk3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JobTalk3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JobTalk3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JobTalk3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JobTalk3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JobTalk3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JobTalk3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164668</TotalTime>
  <Words>1367</Words>
  <Application>Microsoft Macintosh PowerPoint</Application>
  <PresentationFormat>On-screen Show (4:3)</PresentationFormat>
  <Paragraphs>584</Paragraphs>
  <Slides>48</Slides>
  <Notes>16</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JobTalk3</vt:lpstr>
      <vt:lpstr>Information Theory for  High Throughput Sequencing</vt:lpstr>
      <vt:lpstr>DNA sequencing</vt:lpstr>
      <vt:lpstr>High throughput sequencing revolution</vt:lpstr>
      <vt:lpstr>Shotgun sequencing</vt:lpstr>
      <vt:lpstr>High throughput sequencing: Microscope in the big data era</vt:lpstr>
      <vt:lpstr>High-throughput sequencing assays</vt:lpstr>
      <vt:lpstr>PowerPoint Presentation</vt:lpstr>
      <vt:lpstr>PowerPoint Presentation</vt:lpstr>
      <vt:lpstr>PowerPoint Presentation</vt:lpstr>
      <vt:lpstr>PowerPoint Presentation</vt:lpstr>
      <vt:lpstr>PowerPoint Presentation</vt:lpstr>
      <vt:lpstr>Some computational problems</vt:lpstr>
      <vt:lpstr>Assembly as a software engineering problem</vt:lpstr>
      <vt:lpstr>Computational complexity view</vt:lpstr>
      <vt:lpstr>Information theoretic view</vt:lpstr>
      <vt:lpstr>Information theoretic approach  to assembly design</vt:lpstr>
      <vt:lpstr>       Part I:  DNA Assembly</vt:lpstr>
      <vt:lpstr>DNA Assembly</vt:lpstr>
      <vt:lpstr>Challenges</vt:lpstr>
      <vt:lpstr>Noiseless Reads</vt:lpstr>
      <vt:lpstr>GAGE Benchmark Datasets</vt:lpstr>
      <vt:lpstr>Unresolvable repeat patterns: interleaved repeats</vt:lpstr>
      <vt:lpstr>Read Noise</vt:lpstr>
      <vt:lpstr>Assembly with noisy reads</vt:lpstr>
      <vt:lpstr>Information from random flanking region</vt:lpstr>
      <vt:lpstr>Effect on assembly performance</vt:lpstr>
      <vt:lpstr>Approximate repeat</vt:lpstr>
      <vt:lpstr>Information from coverage</vt:lpstr>
      <vt:lpstr>Multiple sequence alignment</vt:lpstr>
      <vt:lpstr>Impact on performance</vt:lpstr>
      <vt:lpstr>ShannonDNA: initial results</vt:lpstr>
      <vt:lpstr>       Part II:  RNA Assembly</vt:lpstr>
      <vt:lpstr>Central dogma of molecular biology</vt:lpstr>
      <vt:lpstr>Alternative splicing </vt:lpstr>
      <vt:lpstr>Transcriptome</vt:lpstr>
      <vt:lpstr>RNA-Seq</vt:lpstr>
      <vt:lpstr>What is Lcritical for a transcriptome?</vt:lpstr>
      <vt:lpstr>PowerPoint Presentation</vt:lpstr>
      <vt:lpstr>PowerPoint Presentation</vt:lpstr>
      <vt:lpstr>Abundance diversity</vt:lpstr>
      <vt:lpstr>PowerPoint Presentation</vt:lpstr>
      <vt:lpstr>PowerPoint Presentation</vt:lpstr>
      <vt:lpstr>PowerPoint Presentation</vt:lpstr>
      <vt:lpstr>Example: Lcritical  for mouse transcriptome</vt:lpstr>
      <vt:lpstr>PowerPoint Presentation</vt:lpstr>
      <vt:lpstr>ShannonRNA: initial results</vt:lpstr>
      <vt:lpstr>Summary</vt:lpstr>
      <vt:lpstr>Acknowledgements</vt:lpstr>
    </vt:vector>
  </TitlesOfParts>
  <Manager/>
  <Company>Caltech</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Massimo Franceschetti</dc:creator>
  <cp:keywords/>
  <dc:description/>
  <cp:lastModifiedBy>David Tse</cp:lastModifiedBy>
  <cp:revision>795</cp:revision>
  <dcterms:created xsi:type="dcterms:W3CDTF">2002-06-19T17:04:49Z</dcterms:created>
  <dcterms:modified xsi:type="dcterms:W3CDTF">2014-02-11T15:06:11Z</dcterms:modified>
  <cp:category/>
</cp:coreProperties>
</file>