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9" r:id="rId1"/>
  </p:sldMasterIdLst>
  <p:notesMasterIdLst>
    <p:notesMasterId r:id="rId31"/>
  </p:notesMasterIdLst>
  <p:sldIdLst>
    <p:sldId id="631" r:id="rId2"/>
    <p:sldId id="658" r:id="rId3"/>
    <p:sldId id="642" r:id="rId4"/>
    <p:sldId id="643" r:id="rId5"/>
    <p:sldId id="659" r:id="rId6"/>
    <p:sldId id="644" r:id="rId7"/>
    <p:sldId id="632" r:id="rId8"/>
    <p:sldId id="645" r:id="rId9"/>
    <p:sldId id="667" r:id="rId10"/>
    <p:sldId id="669" r:id="rId11"/>
    <p:sldId id="634" r:id="rId12"/>
    <p:sldId id="646" r:id="rId13"/>
    <p:sldId id="649" r:id="rId14"/>
    <p:sldId id="651" r:id="rId15"/>
    <p:sldId id="652" r:id="rId16"/>
    <p:sldId id="650" r:id="rId17"/>
    <p:sldId id="654" r:id="rId18"/>
    <p:sldId id="648" r:id="rId19"/>
    <p:sldId id="647" r:id="rId20"/>
    <p:sldId id="663" r:id="rId21"/>
    <p:sldId id="665" r:id="rId22"/>
    <p:sldId id="655" r:id="rId23"/>
    <p:sldId id="666" r:id="rId24"/>
    <p:sldId id="670" r:id="rId25"/>
    <p:sldId id="637" r:id="rId26"/>
    <p:sldId id="661" r:id="rId27"/>
    <p:sldId id="657" r:id="rId28"/>
    <p:sldId id="638" r:id="rId29"/>
    <p:sldId id="671" r:id="rId30"/>
  </p:sldIdLst>
  <p:sldSz cx="9144000" cy="6858000" type="screen4x3"/>
  <p:notesSz cx="6858000" cy="9144000"/>
  <p:embeddedFontLst>
    <p:embeddedFont>
      <p:font typeface="굴림" pitchFamily="34" charset="-127"/>
      <p:regular r:id="rId32"/>
    </p:embeddedFont>
    <p:embeddedFont>
      <p:font typeface="cmmi10" pitchFamily="34" charset="0"/>
      <p:regular r:id="rId33"/>
    </p:embeddedFont>
    <p:embeddedFont>
      <p:font typeface="cmmi7" pitchFamily="34" charset="0"/>
      <p:regular r:id="rId34"/>
    </p:embeddedFont>
    <p:embeddedFont>
      <p:font typeface="cmr10" pitchFamily="34" charset="0"/>
      <p:regular r:id="rId35"/>
    </p:embeddedFont>
    <p:embeddedFont>
      <p:font typeface="cmsy7" pitchFamily="34" charset="0"/>
      <p:regular r:id="rId36"/>
    </p:embeddedFont>
    <p:embeddedFont>
      <p:font typeface="cmr7" pitchFamily="34" charset="0"/>
      <p:regular r:id="rId37"/>
    </p:embeddedFont>
    <p:embeddedFont>
      <p:font typeface="cmmi5" pitchFamily="34" charset="0"/>
      <p:regular r:id="rId38"/>
    </p:embeddedFont>
    <p:embeddedFont>
      <p:font typeface="cmsy10" pitchFamily="34" charset="0"/>
      <p:regular r:id="rId39"/>
    </p:embeddedFont>
    <p:embeddedFont>
      <p:font typeface="cmr5" pitchFamily="34" charset="0"/>
      <p:regular r:id="rId40"/>
    </p:embeddedFont>
    <p:embeddedFont>
      <p:font typeface="cmex10" pitchFamily="34" charset="0"/>
      <p:regular r:id="rId41"/>
    </p:embeddedFont>
    <p:embeddedFont>
      <p:font typeface="cmsy5" pitchFamily="34" charset="0"/>
      <p:regular r:id="rId42"/>
    </p:embeddedFont>
    <p:embeddedFont>
      <p:font typeface="cmss10" pitchFamily="34" charset="0"/>
      <p:regular r:id="rId43"/>
    </p:embeddedFont>
    <p:embeddedFont>
      <p:font typeface="cmbx10" pitchFamily="34" charset="0"/>
      <p:regular r:id="rId44"/>
    </p:embeddedFont>
    <p:embeddedFont>
      <p:font typeface="cmbx5" pitchFamily="34" charset="0"/>
      <p:regular r:id="rId45"/>
    </p:embeddedFont>
    <p:embeddedFont>
      <p:font typeface="cmss8" pitchFamily="34" charset="0"/>
      <p:regular r:id="rId46"/>
    </p:embeddedFont>
    <p:embeddedFont>
      <p:font typeface="cmsy10orig" pitchFamily="34" charset="0"/>
      <p:regular r:id="rId47"/>
    </p:embeddedFont>
    <p:embeddedFont>
      <p:font typeface="CMBX7" pitchFamily="34" charset="0"/>
      <p:regular r:id="rId48"/>
    </p:embeddedFont>
    <p:embeddedFont>
      <p:font typeface="맑은 고딕" pitchFamily="34" charset="-127"/>
      <p:regular r:id="rId49"/>
      <p:bold r:id="rId50"/>
    </p:embeddedFont>
  </p:embeddedFontLst>
  <p:custDataLst>
    <p:tags r:id="rId51"/>
  </p:custDataLst>
  <p:defaultTextStyle>
    <a:defPPr>
      <a:defRPr lang="en-US"/>
    </a:defPPr>
    <a:lvl1pPr algn="ctr" rtl="0" fontAlgn="base">
      <a:spcBef>
        <a:spcPct val="0"/>
      </a:spcBef>
      <a:spcAft>
        <a:spcPct val="0"/>
      </a:spcAft>
      <a:defRPr sz="2400" kern="1200">
        <a:solidFill>
          <a:schemeClr val="tx1"/>
        </a:solidFill>
        <a:latin typeface="Arial" pitchFamily="34" charset="0"/>
        <a:ea typeface="+mn-ea"/>
        <a:cs typeface="+mn-cs"/>
      </a:defRPr>
    </a:lvl1pPr>
    <a:lvl2pPr marL="457200" algn="ctr" rtl="0" fontAlgn="base">
      <a:spcBef>
        <a:spcPct val="0"/>
      </a:spcBef>
      <a:spcAft>
        <a:spcPct val="0"/>
      </a:spcAft>
      <a:defRPr sz="2400" kern="1200">
        <a:solidFill>
          <a:schemeClr val="tx1"/>
        </a:solidFill>
        <a:latin typeface="Arial" pitchFamily="34" charset="0"/>
        <a:ea typeface="+mn-ea"/>
        <a:cs typeface="+mn-cs"/>
      </a:defRPr>
    </a:lvl2pPr>
    <a:lvl3pPr marL="914400" algn="ctr" rtl="0" fontAlgn="base">
      <a:spcBef>
        <a:spcPct val="0"/>
      </a:spcBef>
      <a:spcAft>
        <a:spcPct val="0"/>
      </a:spcAft>
      <a:defRPr sz="2400" kern="1200">
        <a:solidFill>
          <a:schemeClr val="tx1"/>
        </a:solidFill>
        <a:latin typeface="Arial" pitchFamily="34" charset="0"/>
        <a:ea typeface="+mn-ea"/>
        <a:cs typeface="+mn-cs"/>
      </a:defRPr>
    </a:lvl3pPr>
    <a:lvl4pPr marL="1371600" algn="ctr" rtl="0" fontAlgn="base">
      <a:spcBef>
        <a:spcPct val="0"/>
      </a:spcBef>
      <a:spcAft>
        <a:spcPct val="0"/>
      </a:spcAft>
      <a:defRPr sz="2400" kern="1200">
        <a:solidFill>
          <a:schemeClr val="tx1"/>
        </a:solidFill>
        <a:latin typeface="Arial" pitchFamily="34" charset="0"/>
        <a:ea typeface="+mn-ea"/>
        <a:cs typeface="+mn-cs"/>
      </a:defRPr>
    </a:lvl4pPr>
    <a:lvl5pPr marL="1828800" algn="ctr"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osen" initials="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46DCB"/>
    <a:srgbClr val="FFFFFF"/>
    <a:srgbClr val="F9F9F9"/>
    <a:srgbClr val="F5F5F5"/>
    <a:srgbClr val="003366"/>
    <a:srgbClr val="00CC99"/>
    <a:srgbClr val="FFCCFF"/>
    <a:srgbClr val="CCECFF"/>
    <a:srgbClr val="3399FF"/>
    <a:srgbClr val="66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85833" autoAdjust="0"/>
  </p:normalViewPr>
  <p:slideViewPr>
    <p:cSldViewPr snapToGrid="0">
      <p:cViewPr varScale="1">
        <p:scale>
          <a:sx n="67" d="100"/>
          <a:sy n="67" d="100"/>
        </p:scale>
        <p:origin x="-624" y="-102"/>
      </p:cViewPr>
      <p:guideLst>
        <p:guide orient="horz" pos="2160"/>
        <p:guide pos="2880"/>
      </p:guideLst>
    </p:cSldViewPr>
  </p:slideViewPr>
  <p:outlineViewPr>
    <p:cViewPr>
      <p:scale>
        <a:sx n="33" d="100"/>
        <a:sy n="33" d="100"/>
      </p:scale>
      <p:origin x="0" y="10998"/>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9" d="100"/>
          <a:sy n="69" d="100"/>
        </p:scale>
        <p:origin x="-2298"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30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8" charset="0"/>
                <a:ea typeface="굴림" pitchFamily="34" charset="-127"/>
              </a:defRPr>
            </a:lvl1pPr>
          </a:lstStyle>
          <a:p>
            <a:endParaRPr lang="en-US" altLang="ko-KR"/>
          </a:p>
        </p:txBody>
      </p:sp>
      <p:sp>
        <p:nvSpPr>
          <p:cNvPr id="3430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굴림" pitchFamily="34" charset="-127"/>
              </a:defRPr>
            </a:lvl1pPr>
          </a:lstStyle>
          <a:p>
            <a:endParaRPr lang="en-US" altLang="ko-KR"/>
          </a:p>
        </p:txBody>
      </p:sp>
      <p:sp>
        <p:nvSpPr>
          <p:cNvPr id="3430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430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3430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8" charset="0"/>
                <a:ea typeface="굴림" pitchFamily="34" charset="-127"/>
              </a:defRPr>
            </a:lvl1pPr>
          </a:lstStyle>
          <a:p>
            <a:endParaRPr lang="en-US" altLang="ko-KR"/>
          </a:p>
        </p:txBody>
      </p:sp>
      <p:sp>
        <p:nvSpPr>
          <p:cNvPr id="3430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ea typeface="굴림" pitchFamily="34" charset="-127"/>
              </a:defRPr>
            </a:lvl1pPr>
          </a:lstStyle>
          <a:p>
            <a:fld id="{20069083-74E8-4361-823D-F958C7A1022A}" type="slidenum">
              <a:rPr lang="ko-KR" altLang="en-US"/>
              <a:pPr/>
              <a:t>‹#›</a:t>
            </a:fld>
            <a:endParaRPr lang="en-US" altLang="ko-KR"/>
          </a:p>
        </p:txBody>
      </p:sp>
    </p:spTree>
    <p:extLst>
      <p:ext uri="{BB962C8B-B14F-4D97-AF65-F5344CB8AC3E}">
        <p14:creationId xmlns:p14="http://schemas.microsoft.com/office/powerpoint/2010/main" xmlns="" val="5967159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123913-26A6-4E0A-8F73-1FD349088369}" type="slidenum">
              <a:rPr lang="ko-KR" altLang="en-US"/>
              <a:pPr/>
              <a:t>1</a:t>
            </a:fld>
            <a:endParaRPr lang="en-US" altLang="ko-KR"/>
          </a:p>
        </p:txBody>
      </p:sp>
      <p:sp>
        <p:nvSpPr>
          <p:cNvPr id="513026" name="Rectangle 2"/>
          <p:cNvSpPr>
            <a:spLocks noGrp="1" noRot="1" noChangeAspect="1" noChangeArrowheads="1" noTextEdit="1"/>
          </p:cNvSpPr>
          <p:nvPr>
            <p:ph type="sldImg"/>
          </p:nvPr>
        </p:nvSpPr>
        <p:spPr>
          <a:ln/>
        </p:spPr>
      </p:sp>
      <p:sp>
        <p:nvSpPr>
          <p:cNvPr id="513027" name="Rectangle 3"/>
          <p:cNvSpPr>
            <a:spLocks noGrp="1" noChangeArrowheads="1"/>
          </p:cNvSpPr>
          <p:nvPr>
            <p:ph type="body" idx="1"/>
          </p:nvPr>
        </p:nvSpPr>
        <p:spPr/>
        <p:txBody>
          <a:bodyPr/>
          <a:lstStyle/>
          <a:p>
            <a:endParaRPr lang="ko-KR" altLang="en-US">
              <a:ea typeface="굴림" pitchFamily="34" charset="-127"/>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optimization</a:t>
            </a:r>
            <a:r>
              <a:rPr lang="en-US" baseline="0" dirty="0" smtClean="0"/>
              <a:t> problem is based on the previous one</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2</a:t>
            </a:fld>
            <a:endParaRPr lang="en-US" altLang="ko-KR"/>
          </a:p>
        </p:txBody>
      </p:sp>
    </p:spTree>
    <p:extLst>
      <p:ext uri="{BB962C8B-B14F-4D97-AF65-F5344CB8AC3E}">
        <p14:creationId xmlns:p14="http://schemas.microsoft.com/office/powerpoint/2010/main" xmlns="" val="239930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 operational view</a:t>
            </a:r>
            <a:r>
              <a:rPr lang="en-US" baseline="0" dirty="0" smtClean="0"/>
              <a:t> of control in the grid: solve the optimization problem in the transmission grid, and the distribution networks are treated as  passive demands</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3</a:t>
            </a:fld>
            <a:endParaRPr lang="en-US" altLang="ko-KR"/>
          </a:p>
        </p:txBody>
      </p:sp>
    </p:spTree>
    <p:extLst>
      <p:ext uri="{BB962C8B-B14F-4D97-AF65-F5344CB8AC3E}">
        <p14:creationId xmlns:p14="http://schemas.microsoft.com/office/powerpoint/2010/main" xmlns="" val="1030508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Going</a:t>
            </a:r>
            <a:r>
              <a:rPr lang="en-US" baseline="0" dirty="0" smtClean="0"/>
              <a:t> forward, control and optimization in the distribution network would become increasingly important, due to the addition of : distributed generation, demand response, Renewables, storage…</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4</a:t>
            </a:fld>
            <a:endParaRPr lang="en-US" altLang="ko-KR"/>
          </a:p>
        </p:txBody>
      </p:sp>
    </p:spTree>
    <p:extLst>
      <p:ext uri="{BB962C8B-B14F-4D97-AF65-F5344CB8AC3E}">
        <p14:creationId xmlns:p14="http://schemas.microsoft.com/office/powerpoint/2010/main" xmlns="" val="1518600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Comparison of the transmission</a:t>
            </a:r>
            <a:r>
              <a:rPr lang="en-US" baseline="0" dirty="0" smtClean="0"/>
              <a:t> and the distribution network. Optimization in the transmission network is hard (e.g. OPF), but in the distribution it is easy due to the tree structure. To arrive at this conclusion, need to think about the fundamentals of power flow under various conditions. </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6</a:t>
            </a:fld>
            <a:endParaRPr lang="en-US" altLang="ko-KR"/>
          </a:p>
        </p:txBody>
      </p:sp>
    </p:spTree>
    <p:extLst>
      <p:ext uri="{BB962C8B-B14F-4D97-AF65-F5344CB8AC3E}">
        <p14:creationId xmlns:p14="http://schemas.microsoft.com/office/powerpoint/2010/main" xmlns="" val="1812646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8</a:t>
            </a:fld>
            <a:endParaRPr lang="en-US" altLang="ko-KR"/>
          </a:p>
        </p:txBody>
      </p:sp>
    </p:spTree>
    <p:extLst>
      <p:ext uri="{BB962C8B-B14F-4D97-AF65-F5344CB8AC3E}">
        <p14:creationId xmlns:p14="http://schemas.microsoft.com/office/powerpoint/2010/main" xmlns="" val="1069546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tight we mean that OPF can be solved via its convex relaxation</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11</a:t>
            </a:fld>
            <a:endParaRPr lang="en-US" altLang="ko-KR"/>
          </a:p>
        </p:txBody>
      </p:sp>
    </p:spTree>
    <p:extLst>
      <p:ext uri="{BB962C8B-B14F-4D97-AF65-F5344CB8AC3E}">
        <p14:creationId xmlns:p14="http://schemas.microsoft.com/office/powerpoint/2010/main" xmlns="" val="667884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12</a:t>
            </a:fld>
            <a:endParaRPr lang="en-US" altLang="ko-KR"/>
          </a:p>
        </p:txBody>
      </p:sp>
    </p:spTree>
    <p:extLst>
      <p:ext uri="{BB962C8B-B14F-4D97-AF65-F5344CB8AC3E}">
        <p14:creationId xmlns:p14="http://schemas.microsoft.com/office/powerpoint/2010/main" xmlns="" val="269237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Current operation,</a:t>
            </a:r>
            <a:r>
              <a:rPr lang="en-US" baseline="0" dirty="0" smtClean="0"/>
              <a:t> voltage drops slightly as bus gets further from the feeder</a:t>
            </a:r>
          </a:p>
          <a:p>
            <a:pPr marL="228600" indent="-228600">
              <a:buAutoNum type="arabicPeriod"/>
            </a:pPr>
            <a:r>
              <a:rPr lang="en-US" baseline="0" dirty="0" smtClean="0"/>
              <a:t>EVs would cause large voltage drop</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20</a:t>
            </a:fld>
            <a:endParaRPr lang="en-US" altLang="ko-KR"/>
          </a:p>
        </p:txBody>
      </p:sp>
    </p:spTree>
    <p:extLst>
      <p:ext uri="{BB962C8B-B14F-4D97-AF65-F5344CB8AC3E}">
        <p14:creationId xmlns:p14="http://schemas.microsoft.com/office/powerpoint/2010/main" xmlns="" val="310892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Showing</a:t>
            </a:r>
            <a:r>
              <a:rPr lang="en-US" baseline="0" dirty="0" smtClean="0"/>
              <a:t> a solar inverter and its operating ranges</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21</a:t>
            </a:fld>
            <a:endParaRPr lang="en-US" altLang="ko-KR"/>
          </a:p>
        </p:txBody>
      </p:sp>
    </p:spTree>
    <p:extLst>
      <p:ext uri="{BB962C8B-B14F-4D97-AF65-F5344CB8AC3E}">
        <p14:creationId xmlns:p14="http://schemas.microsoft.com/office/powerpoint/2010/main" xmlns="" val="310892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Active power</a:t>
            </a:r>
            <a:r>
              <a:rPr lang="en-US" baseline="0" dirty="0" smtClean="0"/>
              <a:t> bounds are random, since they are determined by the constraints</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22</a:t>
            </a:fld>
            <a:endParaRPr lang="en-US" altLang="ko-KR"/>
          </a:p>
        </p:txBody>
      </p:sp>
    </p:spTree>
    <p:extLst>
      <p:ext uri="{BB962C8B-B14F-4D97-AF65-F5344CB8AC3E}">
        <p14:creationId xmlns:p14="http://schemas.microsoft.com/office/powerpoint/2010/main" xmlns="" val="2302156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Load is within</a:t>
            </a:r>
            <a:r>
              <a:rPr lang="en-US" baseline="0" dirty="0" smtClean="0"/>
              <a:t> a range since </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23</a:t>
            </a:fld>
            <a:endParaRPr lang="en-US" altLang="ko-KR"/>
          </a:p>
        </p:txBody>
      </p:sp>
    </p:spTree>
    <p:extLst>
      <p:ext uri="{BB962C8B-B14F-4D97-AF65-F5344CB8AC3E}">
        <p14:creationId xmlns:p14="http://schemas.microsoft.com/office/powerpoint/2010/main" xmlns="" val="1629714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Highlighted</a:t>
            </a:r>
            <a:r>
              <a:rPr lang="en-US" baseline="0" dirty="0" smtClean="0"/>
              <a:t> communication since that is more limiting constraint. Even if we have a fast central solver, can’t get the data there</a:t>
            </a:r>
            <a:endParaRPr lang="en-US" dirty="0" smtClean="0"/>
          </a:p>
          <a:p>
            <a:r>
              <a:rPr lang="en-US" dirty="0" smtClean="0"/>
              <a:t>SOCP:</a:t>
            </a:r>
            <a:r>
              <a:rPr lang="en-US" baseline="0" dirty="0" smtClean="0"/>
              <a:t> second order cone programming, scales much better than SDP. Steven Low’s formulation</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25</a:t>
            </a:fld>
            <a:endParaRPr lang="en-US" altLang="ko-KR"/>
          </a:p>
        </p:txBody>
      </p:sp>
    </p:spTree>
    <p:extLst>
      <p:ext uri="{BB962C8B-B14F-4D97-AF65-F5344CB8AC3E}">
        <p14:creationId xmlns:p14="http://schemas.microsoft.com/office/powerpoint/2010/main" xmlns="" val="3662108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buses are equipped with micro inverters</a:t>
            </a:r>
            <a:endParaRPr lang="en-US" dirty="0" smtClean="0"/>
          </a:p>
          <a:p>
            <a:r>
              <a:rPr lang="en-US" dirty="0" smtClean="0"/>
              <a:t>The</a:t>
            </a:r>
            <a:r>
              <a:rPr lang="en-US" baseline="0" dirty="0" smtClean="0"/>
              <a:t> losses are inversely proportional to the radiation, since more solar means less power transferred from the feeder to the end buses</a:t>
            </a:r>
          </a:p>
          <a:p>
            <a:r>
              <a:rPr lang="en-US" baseline="0" dirty="0" smtClean="0"/>
              <a:t>Running time is for </a:t>
            </a:r>
            <a:r>
              <a:rPr lang="en-US" baseline="0" dirty="0" err="1" smtClean="0"/>
              <a:t>Matlab</a:t>
            </a:r>
            <a:r>
              <a:rPr lang="en-US" baseline="0" dirty="0" smtClean="0"/>
              <a:t>, maybe mention it will speed up significantly with c (connect to Boyd)</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27</a:t>
            </a:fld>
            <a:endParaRPr lang="en-US" altLang="ko-KR"/>
          </a:p>
        </p:txBody>
      </p:sp>
    </p:spTree>
    <p:extLst>
      <p:ext uri="{BB962C8B-B14F-4D97-AF65-F5344CB8AC3E}">
        <p14:creationId xmlns:p14="http://schemas.microsoft.com/office/powerpoint/2010/main" xmlns="" val="4135584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38946" name="Rectangle 2"/>
          <p:cNvSpPr>
            <a:spLocks noGrp="1" noChangeArrowheads="1"/>
          </p:cNvSpPr>
          <p:nvPr>
            <p:ph type="ctrTitle"/>
          </p:nvPr>
        </p:nvSpPr>
        <p:spPr>
          <a:xfrm>
            <a:off x="228600" y="609600"/>
            <a:ext cx="7772400" cy="1676400"/>
          </a:xfrm>
        </p:spPr>
        <p:txBody>
          <a:bodyPr/>
          <a:lstStyle>
            <a:lvl1pPr>
              <a:defRPr/>
            </a:lvl1pPr>
          </a:lstStyle>
          <a:p>
            <a:r>
              <a:rPr lang="en-US" altLang="ko-KR"/>
              <a:t>Click to edit Master title style</a:t>
            </a:r>
          </a:p>
        </p:txBody>
      </p:sp>
      <p:sp>
        <p:nvSpPr>
          <p:cNvPr id="338947" name="Rectangle 3"/>
          <p:cNvSpPr>
            <a:spLocks noGrp="1" noChangeArrowheads="1"/>
          </p:cNvSpPr>
          <p:nvPr>
            <p:ph type="subTitle" idx="1"/>
          </p:nvPr>
        </p:nvSpPr>
        <p:spPr>
          <a:xfrm>
            <a:off x="228600" y="2514600"/>
            <a:ext cx="5257800" cy="2209800"/>
          </a:xfrm>
        </p:spPr>
        <p:txBody>
          <a:bodyPr/>
          <a:lstStyle>
            <a:lvl1pPr marL="0" indent="0">
              <a:buFontTx/>
              <a:buNone/>
              <a:defRPr>
                <a:solidFill>
                  <a:srgbClr val="800000"/>
                </a:solidFill>
              </a:defRPr>
            </a:lvl1pPr>
          </a:lstStyle>
          <a:p>
            <a:r>
              <a:rPr lang="en-US" altLang="ko-KR"/>
              <a:t>Click to edit Master subtitle style</a:t>
            </a:r>
          </a:p>
        </p:txBody>
      </p:sp>
      <p:sp>
        <p:nvSpPr>
          <p:cNvPr id="338948" name="Rectangle 4"/>
          <p:cNvSpPr>
            <a:spLocks noChangeArrowheads="1"/>
          </p:cNvSpPr>
          <p:nvPr/>
        </p:nvSpPr>
        <p:spPr bwMode="auto">
          <a:xfrm>
            <a:off x="4762500" y="6629400"/>
            <a:ext cx="4381500" cy="228600"/>
          </a:xfrm>
          <a:prstGeom prst="rect">
            <a:avLst/>
          </a:prstGeom>
          <a:noFill/>
          <a:ln w="9525">
            <a:noFill/>
            <a:miter lim="800000"/>
            <a:headEnd/>
            <a:tailEnd/>
          </a:ln>
          <a:effectLst/>
        </p:spPr>
        <p:txBody>
          <a:bodyPr anchor="b"/>
          <a:lstStyle/>
          <a:p>
            <a:pPr algn="r"/>
            <a:endParaRPr lang="ko-KR" altLang="en-US" sz="1200" b="1">
              <a:solidFill>
                <a:schemeClr val="accent2"/>
              </a:solidFill>
              <a:ea typeface="굴림" pitchFamily="34" charset="-127"/>
            </a:endParaRPr>
          </a:p>
        </p:txBody>
      </p:sp>
      <p:sp>
        <p:nvSpPr>
          <p:cNvPr id="338949" name="Text Box 5"/>
          <p:cNvSpPr txBox="1">
            <a:spLocks noChangeArrowheads="1"/>
          </p:cNvSpPr>
          <p:nvPr/>
        </p:nvSpPr>
        <p:spPr bwMode="auto">
          <a:xfrm>
            <a:off x="304800" y="5029200"/>
            <a:ext cx="184150" cy="457200"/>
          </a:xfrm>
          <a:prstGeom prst="rect">
            <a:avLst/>
          </a:prstGeom>
          <a:noFill/>
          <a:ln w="9525">
            <a:noFill/>
            <a:miter lim="800000"/>
            <a:headEnd/>
            <a:tailEnd/>
          </a:ln>
          <a:effectLst/>
        </p:spPr>
        <p:txBody>
          <a:bodyPr wrap="none">
            <a:spAutoFit/>
          </a:bodyPr>
          <a:lstStyle/>
          <a:p>
            <a:pPr algn="l"/>
            <a:endParaRPr lang="ko-KR" altLang="en-US">
              <a:latin typeface="Times New Roman" pitchFamily="18" charset="0"/>
              <a:ea typeface="굴림" pitchFamily="34" charset="-127"/>
            </a:endParaRPr>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1750" y="152400"/>
            <a:ext cx="20764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152400"/>
            <a:ext cx="60769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7772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8F8FA"/>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bwMode="auto">
          <a:xfrm>
            <a:off x="152400" y="152400"/>
            <a:ext cx="77724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337923" name="Rectangle 3"/>
          <p:cNvSpPr>
            <a:spLocks noGrp="1" noChangeArrowheads="1"/>
          </p:cNvSpPr>
          <p:nvPr>
            <p:ph type="body" idx="1"/>
          </p:nvPr>
        </p:nvSpPr>
        <p:spPr bwMode="auto">
          <a:xfrm>
            <a:off x="685800" y="1219200"/>
            <a:ext cx="7772400" cy="5257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337924" name="Line 4"/>
          <p:cNvSpPr>
            <a:spLocks noChangeShapeType="1"/>
          </p:cNvSpPr>
          <p:nvPr/>
        </p:nvSpPr>
        <p:spPr bwMode="auto">
          <a:xfrm>
            <a:off x="0" y="1066800"/>
            <a:ext cx="9144000" cy="0"/>
          </a:xfrm>
          <a:prstGeom prst="line">
            <a:avLst/>
          </a:prstGeom>
          <a:noFill/>
          <a:ln w="57150">
            <a:solidFill>
              <a:srgbClr val="800000"/>
            </a:solidFill>
            <a:round/>
            <a:headEnd/>
            <a:tailEnd/>
          </a:ln>
          <a:effec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timing>
    <p:tnLst>
      <p:par>
        <p:cTn id="1" dur="indefinite" restart="never" nodeType="tmRoot"/>
      </p:par>
    </p:tnLst>
  </p:timing>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pitchFamily="34" charset="0"/>
          <a:cs typeface="Arial" pitchFamily="34" charset="0"/>
        </a:defRPr>
      </a:lvl2pPr>
      <a:lvl3pPr algn="l" rtl="0" fontAlgn="base">
        <a:spcBef>
          <a:spcPct val="0"/>
        </a:spcBef>
        <a:spcAft>
          <a:spcPct val="0"/>
        </a:spcAft>
        <a:defRPr sz="3200" b="1">
          <a:solidFill>
            <a:schemeClr val="tx2"/>
          </a:solidFill>
          <a:latin typeface="Arial" pitchFamily="34" charset="0"/>
          <a:cs typeface="Arial" pitchFamily="34" charset="0"/>
        </a:defRPr>
      </a:lvl3pPr>
      <a:lvl4pPr algn="l" rtl="0" fontAlgn="base">
        <a:spcBef>
          <a:spcPct val="0"/>
        </a:spcBef>
        <a:spcAft>
          <a:spcPct val="0"/>
        </a:spcAft>
        <a:defRPr sz="3200" b="1">
          <a:solidFill>
            <a:schemeClr val="tx2"/>
          </a:solidFill>
          <a:latin typeface="Arial" pitchFamily="34" charset="0"/>
          <a:cs typeface="Arial" pitchFamily="34" charset="0"/>
        </a:defRPr>
      </a:lvl4pPr>
      <a:lvl5pPr algn="l" rtl="0" fontAlgn="base">
        <a:spcBef>
          <a:spcPct val="0"/>
        </a:spcBef>
        <a:spcAft>
          <a:spcPct val="0"/>
        </a:spcAft>
        <a:defRPr sz="3200" b="1">
          <a:solidFill>
            <a:schemeClr val="tx2"/>
          </a:solidFill>
          <a:latin typeface="Arial" pitchFamily="34" charset="0"/>
          <a:cs typeface="Arial" pitchFamily="34" charset="0"/>
        </a:defRPr>
      </a:lvl5pPr>
      <a:lvl6pPr marL="457200" algn="l" rtl="0" fontAlgn="base">
        <a:spcBef>
          <a:spcPct val="0"/>
        </a:spcBef>
        <a:spcAft>
          <a:spcPct val="0"/>
        </a:spcAft>
        <a:defRPr sz="3200" b="1">
          <a:solidFill>
            <a:schemeClr val="tx2"/>
          </a:solidFill>
          <a:latin typeface="Arial" pitchFamily="34" charset="0"/>
          <a:cs typeface="Arial" pitchFamily="34" charset="0"/>
        </a:defRPr>
      </a:lvl6pPr>
      <a:lvl7pPr marL="914400" algn="l" rtl="0" fontAlgn="base">
        <a:spcBef>
          <a:spcPct val="0"/>
        </a:spcBef>
        <a:spcAft>
          <a:spcPct val="0"/>
        </a:spcAft>
        <a:defRPr sz="3200" b="1">
          <a:solidFill>
            <a:schemeClr val="tx2"/>
          </a:solidFill>
          <a:latin typeface="Arial" pitchFamily="34" charset="0"/>
          <a:cs typeface="Arial" pitchFamily="34" charset="0"/>
        </a:defRPr>
      </a:lvl7pPr>
      <a:lvl8pPr marL="1371600" algn="l" rtl="0" fontAlgn="base">
        <a:spcBef>
          <a:spcPct val="0"/>
        </a:spcBef>
        <a:spcAft>
          <a:spcPct val="0"/>
        </a:spcAft>
        <a:defRPr sz="3200" b="1">
          <a:solidFill>
            <a:schemeClr val="tx2"/>
          </a:solidFill>
          <a:latin typeface="Arial" pitchFamily="34" charset="0"/>
          <a:cs typeface="Arial" pitchFamily="34" charset="0"/>
        </a:defRPr>
      </a:lvl8pPr>
      <a:lvl9pPr marL="1828800" algn="l" rtl="0" fontAlgn="base">
        <a:spcBef>
          <a:spcPct val="0"/>
        </a:spcBef>
        <a:spcAft>
          <a:spcPct val="0"/>
        </a:spcAft>
        <a:defRPr sz="3200" b="1">
          <a:solidFill>
            <a:schemeClr val="tx2"/>
          </a:solidFill>
          <a:latin typeface="Arial" pitchFamily="34" charset="0"/>
          <a:cs typeface="Arial" pitchFamily="34"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cs typeface="+mn-cs"/>
        </a:defRPr>
      </a:lvl2pPr>
      <a:lvl3pPr marL="1143000" indent="-228600" algn="l" rtl="0" fontAlgn="base">
        <a:spcBef>
          <a:spcPct val="20000"/>
        </a:spcBef>
        <a:spcAft>
          <a:spcPct val="0"/>
        </a:spcAft>
        <a:buChar char="•"/>
        <a:defRPr>
          <a:solidFill>
            <a:schemeClr val="tx1"/>
          </a:solidFill>
          <a:latin typeface="+mn-lt"/>
          <a:cs typeface="+mn-cs"/>
        </a:defRPr>
      </a:lvl3pPr>
      <a:lvl4pPr marL="1600200" indent="-228600" algn="l" rtl="0" fontAlgn="base">
        <a:spcBef>
          <a:spcPct val="20000"/>
        </a:spcBef>
        <a:spcAft>
          <a:spcPct val="0"/>
        </a:spcAft>
        <a:buChar char="–"/>
        <a:defRPr>
          <a:solidFill>
            <a:schemeClr val="tx1"/>
          </a:solidFill>
          <a:latin typeface="+mn-lt"/>
          <a:cs typeface="+mn-cs"/>
        </a:defRPr>
      </a:lvl4pPr>
      <a:lvl5pPr marL="2057400" indent="-228600" algn="l" rtl="0" fontAlgn="base">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a:solidFill>
            <a:schemeClr val="tx1"/>
          </a:solidFill>
          <a:latin typeface="+mn-lt"/>
          <a:cs typeface="+mn-cs"/>
        </a:defRPr>
      </a:lvl6pPr>
      <a:lvl7pPr marL="2971800" indent="-228600" algn="l" rtl="0" fontAlgn="base">
        <a:spcBef>
          <a:spcPct val="20000"/>
        </a:spcBef>
        <a:spcAft>
          <a:spcPct val="0"/>
        </a:spcAft>
        <a:buChar char="»"/>
        <a:defRPr>
          <a:solidFill>
            <a:schemeClr val="tx1"/>
          </a:solidFill>
          <a:latin typeface="+mn-lt"/>
          <a:cs typeface="+mn-cs"/>
        </a:defRPr>
      </a:lvl7pPr>
      <a:lvl8pPr marL="3429000" indent="-228600" algn="l" rtl="0" fontAlgn="base">
        <a:spcBef>
          <a:spcPct val="20000"/>
        </a:spcBef>
        <a:spcAft>
          <a:spcPct val="0"/>
        </a:spcAft>
        <a:buChar char="»"/>
        <a:defRPr>
          <a:solidFill>
            <a:schemeClr val="tx1"/>
          </a:solidFill>
          <a:latin typeface="+mn-lt"/>
          <a:cs typeface="+mn-cs"/>
        </a:defRPr>
      </a:lvl8pPr>
      <a:lvl9pPr marL="3886200" indent="-228600" algn="l" rtl="0" fontAlgn="base">
        <a:spcBef>
          <a:spcPct val="20000"/>
        </a:spcBef>
        <a:spcAft>
          <a:spcPct val="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8.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1.png"/><Relationship Id="rId3" Type="http://schemas.openxmlformats.org/officeDocument/2006/relationships/image" Target="../media/image23.png"/><Relationship Id="rId7" Type="http://schemas.openxmlformats.org/officeDocument/2006/relationships/image" Target="../media/image20.png"/><Relationship Id="rId12"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2.png"/><Relationship Id="rId4" Type="http://schemas.openxmlformats.org/officeDocument/2006/relationships/image" Target="../media/image24.pn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0.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6.emf"/></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50.emf"/><Relationship Id="rId3" Type="http://schemas.openxmlformats.org/officeDocument/2006/relationships/tags" Target="../tags/tag7.xml"/><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tags" Target="../tags/tag6.xml"/><Relationship Id="rId16" Type="http://schemas.openxmlformats.org/officeDocument/2006/relationships/image" Target="../media/image48.png"/><Relationship Id="rId20" Type="http://schemas.openxmlformats.org/officeDocument/2006/relationships/image" Target="../media/image52.emf"/><Relationship Id="rId1" Type="http://schemas.openxmlformats.org/officeDocument/2006/relationships/tags" Target="../tags/tag5.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png"/><Relationship Id="rId19" Type="http://schemas.openxmlformats.org/officeDocument/2006/relationships/image" Target="../media/image51.emf"/><Relationship Id="rId4" Type="http://schemas.openxmlformats.org/officeDocument/2006/relationships/slideLayout" Target="../slideLayouts/slideLayout2.xml"/><Relationship Id="rId9" Type="http://schemas.openxmlformats.org/officeDocument/2006/relationships/image" Target="../media/image41.png"/><Relationship Id="rId14" Type="http://schemas.openxmlformats.org/officeDocument/2006/relationships/image" Target="../media/image46.png"/></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 Id="rId9" Type="http://schemas.openxmlformats.org/officeDocument/2006/relationships/image" Target="../media/image53.png"/></Relationships>
</file>

<file path=ppt/slides/_rels/slide20.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image" Target="../media/image54.jpeg"/><Relationship Id="rId7" Type="http://schemas.openxmlformats.org/officeDocument/2006/relationships/image" Target="../media/image5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emf"/><Relationship Id="rId9" Type="http://schemas.openxmlformats.org/officeDocument/2006/relationships/image" Target="../media/image60.emf"/></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5.wmf"/></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5.wmf"/><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32.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18" Type="http://schemas.openxmlformats.org/officeDocument/2006/relationships/image" Target="../media/image88.png"/><Relationship Id="rId3" Type="http://schemas.openxmlformats.org/officeDocument/2006/relationships/image" Target="../media/image73.png"/><Relationship Id="rId21" Type="http://schemas.openxmlformats.org/officeDocument/2006/relationships/image" Target="../media/image91.png"/><Relationship Id="rId7" Type="http://schemas.openxmlformats.org/officeDocument/2006/relationships/image" Target="../media/image77.png"/><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image" Target="../media/image72.png"/><Relationship Id="rId16" Type="http://schemas.openxmlformats.org/officeDocument/2006/relationships/image" Target="../media/image86.png"/><Relationship Id="rId20"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5" Type="http://schemas.openxmlformats.org/officeDocument/2006/relationships/image" Target="../media/image85.png"/><Relationship Id="rId10" Type="http://schemas.openxmlformats.org/officeDocument/2006/relationships/image" Target="../media/image80.png"/><Relationship Id="rId19" Type="http://schemas.openxmlformats.org/officeDocument/2006/relationships/image" Target="../media/image89.pn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8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arxiv.org/abs/1204.4419" TargetMode="External"/><Relationship Id="rId2" Type="http://schemas.openxmlformats.org/officeDocument/2006/relationships/hyperlink" Target="http://arxiv.org/abs/1107.1467" TargetMode="External"/><Relationship Id="rId1" Type="http://schemas.openxmlformats.org/officeDocument/2006/relationships/slideLayout" Target="../slideLayouts/slideLayout2.xml"/><Relationship Id="rId4" Type="http://schemas.openxmlformats.org/officeDocument/2006/relationships/hyperlink" Target="http://arxiv.org/abs/1204.52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ctrTitle"/>
          </p:nvPr>
        </p:nvSpPr>
        <p:spPr>
          <a:xfrm>
            <a:off x="-357189" y="533400"/>
            <a:ext cx="9829802" cy="1676400"/>
          </a:xfrm>
        </p:spPr>
        <p:txBody>
          <a:bodyPr/>
          <a:lstStyle/>
          <a:p>
            <a:pPr algn="ctr"/>
            <a:r>
              <a:rPr lang="en-US" altLang="ko-KR" dirty="0" smtClean="0">
                <a:ea typeface="굴림" pitchFamily="34" charset="-127"/>
              </a:rPr>
              <a:t>Geometry of Power Flows on Trees with  Applications to the Voltage Regulation Problem</a:t>
            </a:r>
            <a:endParaRPr lang="en-US" altLang="ko-KR" dirty="0">
              <a:ea typeface="굴림" pitchFamily="34" charset="-127"/>
            </a:endParaRPr>
          </a:p>
        </p:txBody>
      </p:sp>
      <p:sp>
        <p:nvSpPr>
          <p:cNvPr id="512003" name="Rectangle 3"/>
          <p:cNvSpPr>
            <a:spLocks noGrp="1" noChangeArrowheads="1"/>
          </p:cNvSpPr>
          <p:nvPr>
            <p:ph type="subTitle" idx="1"/>
          </p:nvPr>
        </p:nvSpPr>
        <p:spPr>
          <a:xfrm>
            <a:off x="228600" y="1828800"/>
            <a:ext cx="8915400" cy="5105400"/>
          </a:xfrm>
        </p:spPr>
        <p:txBody>
          <a:bodyPr/>
          <a:lstStyle/>
          <a:p>
            <a:pPr algn="ctr"/>
            <a:endParaRPr lang="ko-KR" altLang="en-US" dirty="0">
              <a:ea typeface="굴림" pitchFamily="34" charset="-127"/>
            </a:endParaRPr>
          </a:p>
          <a:p>
            <a:pPr algn="ctr"/>
            <a:r>
              <a:rPr lang="en-US" altLang="ko-KR" dirty="0">
                <a:ea typeface="굴림" pitchFamily="34" charset="-127"/>
              </a:rPr>
              <a:t>David </a:t>
            </a:r>
            <a:r>
              <a:rPr lang="en-US" altLang="ko-KR" dirty="0" err="1">
                <a:ea typeface="굴림" pitchFamily="34" charset="-127"/>
              </a:rPr>
              <a:t>Tse</a:t>
            </a:r>
            <a:r>
              <a:rPr lang="en-US" altLang="ko-KR" dirty="0">
                <a:ea typeface="굴림" pitchFamily="34" charset="-127"/>
              </a:rPr>
              <a:t> </a:t>
            </a:r>
          </a:p>
          <a:p>
            <a:pPr algn="ctr"/>
            <a:r>
              <a:rPr lang="en-US" altLang="ko-KR" dirty="0" smtClean="0">
                <a:ea typeface="굴림" pitchFamily="34" charset="-127"/>
              </a:rPr>
              <a:t>Dept. of EECS</a:t>
            </a:r>
            <a:endParaRPr lang="en-US" altLang="ko-KR" dirty="0">
              <a:ea typeface="굴림" pitchFamily="34" charset="-127"/>
            </a:endParaRPr>
          </a:p>
          <a:p>
            <a:pPr algn="ctr"/>
            <a:r>
              <a:rPr lang="en-US" altLang="ko-KR" dirty="0">
                <a:ea typeface="굴림" pitchFamily="34" charset="-127"/>
              </a:rPr>
              <a:t>U.C. Berkeley</a:t>
            </a:r>
          </a:p>
          <a:p>
            <a:pPr algn="ctr"/>
            <a:endParaRPr lang="en-US" altLang="ko-KR" dirty="0">
              <a:ea typeface="굴림" pitchFamily="34" charset="-127"/>
            </a:endParaRPr>
          </a:p>
          <a:p>
            <a:pPr algn="ctr"/>
            <a:r>
              <a:rPr lang="en-US" altLang="ko-KR" dirty="0" smtClean="0">
                <a:ea typeface="굴림" pitchFamily="34" charset="-127"/>
              </a:rPr>
              <a:t>Santa Fe</a:t>
            </a:r>
            <a:endParaRPr lang="en-US" altLang="ko-KR" dirty="0">
              <a:ea typeface="굴림" pitchFamily="34" charset="-127"/>
            </a:endParaRPr>
          </a:p>
          <a:p>
            <a:pPr algn="ctr"/>
            <a:r>
              <a:rPr lang="en-US" altLang="ko-KR" dirty="0" smtClean="0">
                <a:ea typeface="굴림" pitchFamily="34" charset="-127"/>
              </a:rPr>
              <a:t>May 23, 2012</a:t>
            </a:r>
          </a:p>
          <a:p>
            <a:pPr algn="ctr"/>
            <a:endParaRPr lang="en-US" altLang="ko-KR" dirty="0">
              <a:ea typeface="굴림" pitchFamily="34" charset="-127"/>
            </a:endParaRPr>
          </a:p>
          <a:p>
            <a:endParaRPr lang="en-US" altLang="ko-KR" sz="2000" dirty="0" smtClean="0">
              <a:ea typeface="굴림" pitchFamily="34" charset="-127"/>
            </a:endParaRPr>
          </a:p>
          <a:p>
            <a:endParaRPr lang="en-US" altLang="ko-KR" sz="2000" dirty="0" smtClean="0">
              <a:ea typeface="굴림" pitchFamily="34" charset="-127"/>
            </a:endParaRPr>
          </a:p>
          <a:p>
            <a:r>
              <a:rPr lang="en-US" altLang="ko-KR" sz="2000" dirty="0" smtClean="0">
                <a:ea typeface="굴림" pitchFamily="34" charset="-127"/>
              </a:rPr>
              <a:t>Joint work with </a:t>
            </a:r>
            <a:r>
              <a:rPr lang="en-US" altLang="ko-KR" sz="2000" dirty="0" err="1" smtClean="0">
                <a:ea typeface="굴림" pitchFamily="34" charset="-127"/>
              </a:rPr>
              <a:t>Baosen</a:t>
            </a:r>
            <a:r>
              <a:rPr lang="en-US" altLang="ko-KR" sz="2000" dirty="0" smtClean="0">
                <a:ea typeface="굴림" pitchFamily="34" charset="-127"/>
              </a:rPr>
              <a:t> Zhang (UCB) ,  Albert Lam (UCB),  </a:t>
            </a:r>
            <a:r>
              <a:rPr lang="en-US" altLang="ko-KR" sz="2000" dirty="0" err="1" smtClean="0">
                <a:ea typeface="굴림" pitchFamily="34" charset="-127"/>
              </a:rPr>
              <a:t>Javad</a:t>
            </a:r>
            <a:r>
              <a:rPr lang="en-US" altLang="ko-KR" sz="2000" dirty="0" smtClean="0">
                <a:ea typeface="굴림" pitchFamily="34" charset="-127"/>
              </a:rPr>
              <a:t> </a:t>
            </a:r>
            <a:r>
              <a:rPr lang="en-US" altLang="ko-KR" sz="2000" dirty="0" err="1" smtClean="0">
                <a:ea typeface="굴림" pitchFamily="34" charset="-127"/>
              </a:rPr>
              <a:t>Lavaei</a:t>
            </a:r>
            <a:r>
              <a:rPr lang="en-US" altLang="ko-KR" sz="2000" dirty="0" smtClean="0">
                <a:ea typeface="굴림" pitchFamily="34" charset="-127"/>
              </a:rPr>
              <a:t> (Stanford),  Alejandro  Dominguez-Garcia (UIUC).</a:t>
            </a:r>
          </a:p>
          <a:p>
            <a:endParaRPr lang="en-US" altLang="ko-KR" dirty="0">
              <a:ea typeface="굴림" pitchFamily="34" charset="-127"/>
            </a:endParaRPr>
          </a:p>
          <a:p>
            <a:pPr algn="ctr"/>
            <a:endParaRPr lang="en-US" altLang="ko-KR" dirty="0">
              <a:ea typeface="굴림" pitchFamily="34" charset="-127"/>
            </a:endParaRPr>
          </a:p>
          <a:p>
            <a:pPr algn="ctr"/>
            <a:endParaRPr lang="ko-KR" altLang="en-US" dirty="0">
              <a:ea typeface="굴림" pitchFamily="34" charset="-127"/>
            </a:endParaRPr>
          </a:p>
        </p:txBody>
      </p:sp>
      <p:sp>
        <p:nvSpPr>
          <p:cNvPr id="512004" name="Text Box 4"/>
          <p:cNvSpPr txBox="1">
            <a:spLocks noChangeArrowheads="1"/>
          </p:cNvSpPr>
          <p:nvPr>
            <p:custDataLst>
              <p:tags r:id="rId1"/>
            </p:custDataLst>
          </p:nvPr>
        </p:nvSpPr>
        <p:spPr bwMode="auto">
          <a:xfrm>
            <a:off x="0" y="7112000"/>
            <a:ext cx="9144000" cy="366713"/>
          </a:xfrm>
          <a:prstGeom prst="rect">
            <a:avLst/>
          </a:prstGeom>
          <a:noFill/>
          <a:ln w="9525">
            <a:noFill/>
            <a:miter lim="800000"/>
            <a:headEnd/>
            <a:tailEnd/>
          </a:ln>
          <a:effectLst/>
        </p:spPr>
        <p:txBody>
          <a:bodyPr>
            <a:spAutoFit/>
          </a:bodyPr>
          <a:lstStyle/>
          <a:p>
            <a:pPr algn="l"/>
            <a:r>
              <a:rPr lang="en-US" altLang="ko-KR" sz="1800">
                <a:ea typeface="굴림" pitchFamily="34" charset="-127"/>
              </a:rPr>
              <a:t>TexPoint fonts used in EMF: </a:t>
            </a:r>
            <a:r>
              <a:rPr lang="en-US" altLang="ko-KR" sz="1800" smtClean="0">
                <a:latin typeface="cmmi10" pitchFamily="34" charset="0"/>
                <a:ea typeface="굴림" pitchFamily="34" charset="-127"/>
              </a:rPr>
              <a:t>A</a:t>
            </a:r>
            <a:r>
              <a:rPr lang="en-US" altLang="ko-KR" sz="1800" smtClean="0">
                <a:latin typeface="cmmi7" pitchFamily="34" charset="0"/>
                <a:ea typeface="굴림" pitchFamily="34" charset="-127"/>
              </a:rPr>
              <a:t>A</a:t>
            </a:r>
            <a:r>
              <a:rPr lang="en-US" altLang="ko-KR" sz="1800" smtClean="0">
                <a:latin typeface="cmr10" pitchFamily="34" charset="0"/>
                <a:ea typeface="굴림" pitchFamily="34" charset="-127"/>
              </a:rPr>
              <a:t>A</a:t>
            </a:r>
            <a:r>
              <a:rPr lang="en-US" altLang="ko-KR" sz="1800" smtClean="0">
                <a:latin typeface="cmsy7" pitchFamily="34" charset="0"/>
                <a:ea typeface="굴림" pitchFamily="34" charset="-127"/>
              </a:rPr>
              <a:t>A</a:t>
            </a:r>
            <a:r>
              <a:rPr lang="en-US" altLang="ko-KR" sz="1800" smtClean="0">
                <a:latin typeface="cmr7" pitchFamily="34" charset="0"/>
                <a:ea typeface="굴림" pitchFamily="34" charset="-127"/>
              </a:rPr>
              <a:t>A</a:t>
            </a:r>
            <a:r>
              <a:rPr lang="en-US" altLang="ko-KR" sz="1800" smtClean="0">
                <a:latin typeface="cmmi5" pitchFamily="34" charset="0"/>
                <a:ea typeface="굴림" pitchFamily="34" charset="-127"/>
              </a:rPr>
              <a:t>A</a:t>
            </a:r>
            <a:r>
              <a:rPr lang="en-US" altLang="ko-KR" sz="1800" smtClean="0">
                <a:latin typeface="cmsy10" pitchFamily="34" charset="0"/>
                <a:ea typeface="굴림" pitchFamily="34" charset="-127"/>
              </a:rPr>
              <a:t>A</a:t>
            </a:r>
            <a:r>
              <a:rPr lang="en-US" altLang="ko-KR" sz="1800" smtClean="0">
                <a:latin typeface="cmr5" pitchFamily="34" charset="0"/>
                <a:ea typeface="굴림" pitchFamily="34" charset="-127"/>
              </a:rPr>
              <a:t>A</a:t>
            </a:r>
            <a:r>
              <a:rPr lang="en-US" altLang="ko-KR" sz="1800" smtClean="0">
                <a:latin typeface="cmex10" pitchFamily="34" charset="0"/>
                <a:ea typeface="굴림" pitchFamily="34" charset="-127"/>
              </a:rPr>
              <a:t>A</a:t>
            </a:r>
            <a:r>
              <a:rPr lang="en-US" altLang="ko-KR" sz="1800" smtClean="0">
                <a:latin typeface="cmsy5" pitchFamily="34" charset="0"/>
                <a:ea typeface="굴림" pitchFamily="34" charset="-127"/>
              </a:rPr>
              <a:t>A</a:t>
            </a:r>
            <a:r>
              <a:rPr lang="en-US" altLang="ko-KR" sz="1800" smtClean="0">
                <a:latin typeface="cmss10" pitchFamily="34" charset="0"/>
                <a:ea typeface="굴림" pitchFamily="34" charset="-127"/>
              </a:rPr>
              <a:t>A</a:t>
            </a:r>
            <a:r>
              <a:rPr lang="en-US" altLang="ko-KR" sz="1800" smtClean="0">
                <a:latin typeface="cmbx10" pitchFamily="34" charset="0"/>
                <a:ea typeface="굴림" pitchFamily="34" charset="-127"/>
              </a:rPr>
              <a:t>A</a:t>
            </a:r>
            <a:r>
              <a:rPr lang="en-US" altLang="ko-KR" sz="1800" smtClean="0">
                <a:latin typeface="cmbx5" pitchFamily="34" charset="0"/>
                <a:ea typeface="굴림" pitchFamily="34" charset="-127"/>
              </a:rPr>
              <a:t>A</a:t>
            </a:r>
            <a:r>
              <a:rPr lang="en-US" altLang="ko-KR" sz="1800" smtClean="0">
                <a:latin typeface="cmss8" pitchFamily="34" charset="0"/>
                <a:ea typeface="굴림" pitchFamily="34" charset="-127"/>
              </a:rPr>
              <a:t>A</a:t>
            </a:r>
            <a:r>
              <a:rPr lang="en-US" altLang="ko-KR" sz="1800" smtClean="0">
                <a:latin typeface="cmsy10orig" pitchFamily="34" charset="0"/>
                <a:ea typeface="굴림" pitchFamily="34" charset="-127"/>
              </a:rPr>
              <a:t>A</a:t>
            </a:r>
            <a:r>
              <a:rPr lang="en-US" altLang="ko-KR" sz="1800" smtClean="0">
                <a:latin typeface="CMBX7"/>
                <a:ea typeface="굴림" pitchFamily="34" charset="-127"/>
              </a:rPr>
              <a:t>A</a:t>
            </a:r>
            <a:endParaRPr lang="en-US" altLang="ko-KR" sz="1800">
              <a:latin typeface="cmsy10orig" pitchFamily="34" charset="0"/>
              <a:ea typeface="굴림" pitchFamily="34" charset="-127"/>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 y="152400"/>
            <a:ext cx="8591551" cy="762000"/>
          </a:xfrm>
        </p:spPr>
        <p:txBody>
          <a:bodyPr/>
          <a:lstStyle/>
          <a:p>
            <a:r>
              <a:rPr lang="en-US" dirty="0" smtClean="0"/>
              <a:t>Optimization </a:t>
            </a:r>
            <a:r>
              <a:rPr lang="en-US" dirty="0" smtClean="0"/>
              <a:t>problems </a:t>
            </a:r>
            <a:r>
              <a:rPr lang="en-US" dirty="0" smtClean="0"/>
              <a:t>in </a:t>
            </a:r>
            <a:r>
              <a:rPr lang="en-US" dirty="0" smtClean="0"/>
              <a:t>power </a:t>
            </a:r>
            <a:r>
              <a:rPr lang="en-US" dirty="0" smtClean="0"/>
              <a:t>n</a:t>
            </a:r>
            <a:r>
              <a:rPr lang="en-US" dirty="0" smtClean="0"/>
              <a:t>etworks</a:t>
            </a:r>
            <a:endParaRPr lang="en-US" dirty="0"/>
          </a:p>
        </p:txBody>
      </p:sp>
      <p:sp>
        <p:nvSpPr>
          <p:cNvPr id="3" name="Content Placeholder 2"/>
          <p:cNvSpPr>
            <a:spLocks noGrp="1"/>
          </p:cNvSpPr>
          <p:nvPr>
            <p:ph idx="1"/>
          </p:nvPr>
        </p:nvSpPr>
        <p:spPr/>
        <p:txBody>
          <a:bodyPr/>
          <a:lstStyle/>
          <a:p>
            <a:r>
              <a:rPr lang="en-US" dirty="0" smtClean="0"/>
              <a:t>Increasing complexity:</a:t>
            </a:r>
          </a:p>
          <a:p>
            <a:pPr lvl="1"/>
            <a:r>
              <a:rPr lang="en-US" dirty="0" smtClean="0"/>
              <a:t>Optimal Power Flow (OPF)</a:t>
            </a:r>
          </a:p>
          <a:p>
            <a:pPr lvl="1"/>
            <a:r>
              <a:rPr lang="en-US" dirty="0" smtClean="0"/>
              <a:t>Unit Commitment</a:t>
            </a:r>
          </a:p>
          <a:p>
            <a:pPr lvl="1"/>
            <a:r>
              <a:rPr lang="en-US" dirty="0" smtClean="0"/>
              <a:t>Security Constraint Unit Commitment </a:t>
            </a:r>
          </a:p>
          <a:p>
            <a:endParaRPr lang="en-US" dirty="0"/>
          </a:p>
          <a:p>
            <a:r>
              <a:rPr lang="en-US" dirty="0" smtClean="0"/>
              <a:t>All are done at the level of </a:t>
            </a:r>
            <a:r>
              <a:rPr lang="en-US" dirty="0" smtClean="0">
                <a:solidFill>
                  <a:srgbClr val="FF0000"/>
                </a:solidFill>
              </a:rPr>
              <a:t>transmission</a:t>
            </a:r>
            <a:r>
              <a:rPr lang="en-US" dirty="0" smtClean="0"/>
              <a:t> networks</a:t>
            </a:r>
          </a:p>
          <a:p>
            <a:endParaRPr lang="en-US" dirty="0"/>
          </a:p>
          <a:p>
            <a:r>
              <a:rPr lang="en-US" dirty="0" smtClean="0"/>
              <a:t>Smart grid: Optimization in </a:t>
            </a:r>
            <a:r>
              <a:rPr lang="en-US" dirty="0" smtClean="0">
                <a:solidFill>
                  <a:schemeClr val="accent2"/>
                </a:solidFill>
              </a:rPr>
              <a:t>distribution</a:t>
            </a:r>
            <a:r>
              <a:rPr lang="en-US" dirty="0" smtClean="0"/>
              <a:t> networks</a:t>
            </a:r>
            <a:endParaRPr lang="en-US" dirty="0"/>
          </a:p>
        </p:txBody>
      </p:sp>
    </p:spTree>
    <p:extLst>
      <p:ext uri="{BB962C8B-B14F-4D97-AF65-F5344CB8AC3E}">
        <p14:creationId xmlns:p14="http://schemas.microsoft.com/office/powerpoint/2010/main" xmlns="" val="9009084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a:t>
            </a:r>
            <a:r>
              <a:rPr lang="en-US" dirty="0" smtClean="0"/>
              <a:t>flow </a:t>
            </a:r>
            <a:r>
              <a:rPr lang="en-US" dirty="0" smtClean="0"/>
              <a:t>in </a:t>
            </a:r>
            <a:r>
              <a:rPr lang="en-US" dirty="0" smtClean="0"/>
              <a:t>traditional </a:t>
            </a:r>
            <a:r>
              <a:rPr lang="en-US" dirty="0" smtClean="0"/>
              <a:t>n</a:t>
            </a:r>
            <a:r>
              <a:rPr lang="en-US" dirty="0" smtClean="0"/>
              <a:t>etworks</a:t>
            </a:r>
            <a:endParaRPr lang="en-US" dirty="0"/>
          </a:p>
        </p:txBody>
      </p:sp>
      <p:sp>
        <p:nvSpPr>
          <p:cNvPr id="3" name="Content Placeholder 2"/>
          <p:cNvSpPr>
            <a:spLocks noGrp="1"/>
          </p:cNvSpPr>
          <p:nvPr>
            <p:ph idx="1"/>
          </p:nvPr>
        </p:nvSpPr>
        <p:spPr>
          <a:xfrm>
            <a:off x="685800" y="1219200"/>
            <a:ext cx="8235950" cy="5257800"/>
          </a:xfrm>
        </p:spPr>
        <p:txBody>
          <a:bodyPr/>
          <a:lstStyle/>
          <a:p>
            <a:pPr>
              <a:buNone/>
            </a:pPr>
            <a:r>
              <a:rPr lang="en-US" dirty="0" smtClean="0"/>
              <a:t>	Optimization is currently over  transmission networks rather than distribution networks.</a:t>
            </a:r>
          </a:p>
        </p:txBody>
      </p:sp>
      <p:pic>
        <p:nvPicPr>
          <p:cNvPr id="6" name="Content Placeholder 4" descr="2000px-Electricity_Grid_Schematic_English.svg.png"/>
          <p:cNvPicPr>
            <a:picLocks noChangeAspect="1"/>
          </p:cNvPicPr>
          <p:nvPr/>
        </p:nvPicPr>
        <p:blipFill rotWithShape="1">
          <a:blip r:embed="rId3" cstate="print"/>
          <a:srcRect l="1312" t="8624" r="-4386" b="25472"/>
          <a:stretch/>
        </p:blipFill>
        <p:spPr bwMode="auto">
          <a:xfrm>
            <a:off x="1762368" y="2224157"/>
            <a:ext cx="5621135" cy="3709325"/>
          </a:xfrm>
          <a:prstGeom prst="rect">
            <a:avLst/>
          </a:prstGeom>
          <a:noFill/>
          <a:ln w="9525">
            <a:noFill/>
            <a:miter lim="800000"/>
            <a:headEnd/>
            <a:tailEnd/>
          </a:ln>
        </p:spPr>
      </p:pic>
      <p:sp>
        <p:nvSpPr>
          <p:cNvPr id="5" name="Rectangle 4"/>
          <p:cNvSpPr/>
          <p:nvPr/>
        </p:nvSpPr>
        <p:spPr bwMode="auto">
          <a:xfrm>
            <a:off x="4264760" y="4619555"/>
            <a:ext cx="2251928" cy="740664"/>
          </a:xfrm>
          <a:prstGeom prst="rect">
            <a:avLst/>
          </a:prstGeom>
          <a:solidFill>
            <a:srgbClr val="F9F9F9"/>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8" name="Rectangle 7"/>
          <p:cNvSpPr/>
          <p:nvPr/>
        </p:nvSpPr>
        <p:spPr bwMode="auto">
          <a:xfrm>
            <a:off x="4509157" y="5848515"/>
            <a:ext cx="2251928" cy="740664"/>
          </a:xfrm>
          <a:prstGeom prst="rect">
            <a:avLst/>
          </a:prstGeom>
          <a:solidFill>
            <a:srgbClr val="F9F9F9"/>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9" name="Straight Arrow Connector 8"/>
          <p:cNvCxnSpPr/>
          <p:nvPr/>
        </p:nvCxnSpPr>
        <p:spPr bwMode="auto">
          <a:xfrm>
            <a:off x="4151058" y="3353483"/>
            <a:ext cx="39917" cy="457200"/>
          </a:xfrm>
          <a:prstGeom prst="straightConnector1">
            <a:avLst/>
          </a:prstGeom>
          <a:noFill/>
          <a:ln w="19050" cap="flat" cmpd="sng" algn="ctr">
            <a:solidFill>
              <a:srgbClr val="FF0000"/>
            </a:solidFill>
            <a:prstDash val="solid"/>
            <a:round/>
            <a:headEnd type="none" w="med" len="med"/>
            <a:tailEnd type="arrow"/>
          </a:ln>
          <a:effectLst/>
        </p:spPr>
      </p:cxnSp>
      <p:cxnSp>
        <p:nvCxnSpPr>
          <p:cNvPr id="10" name="Straight Arrow Connector 9"/>
          <p:cNvCxnSpPr/>
          <p:nvPr/>
        </p:nvCxnSpPr>
        <p:spPr bwMode="auto">
          <a:xfrm>
            <a:off x="3381445" y="3966670"/>
            <a:ext cx="499265" cy="0"/>
          </a:xfrm>
          <a:prstGeom prst="straightConnector1">
            <a:avLst/>
          </a:prstGeom>
          <a:noFill/>
          <a:ln w="19050" cap="flat" cmpd="sng" algn="ctr">
            <a:solidFill>
              <a:srgbClr val="FF0000"/>
            </a:solidFill>
            <a:prstDash val="solid"/>
            <a:round/>
            <a:headEnd type="none" w="med" len="med"/>
            <a:tailEnd type="arrow"/>
          </a:ln>
          <a:effectLst/>
        </p:spPr>
      </p:cxnSp>
      <p:cxnSp>
        <p:nvCxnSpPr>
          <p:cNvPr id="11" name="Straight Arrow Connector 10"/>
          <p:cNvCxnSpPr/>
          <p:nvPr/>
        </p:nvCxnSpPr>
        <p:spPr bwMode="auto">
          <a:xfrm flipH="1">
            <a:off x="4864567" y="3699646"/>
            <a:ext cx="305728" cy="164777"/>
          </a:xfrm>
          <a:prstGeom prst="straightConnector1">
            <a:avLst/>
          </a:prstGeom>
          <a:noFill/>
          <a:ln w="19050" cap="flat" cmpd="sng" algn="ctr">
            <a:solidFill>
              <a:srgbClr val="FF0000"/>
            </a:solidFill>
            <a:prstDash val="solid"/>
            <a:round/>
            <a:headEnd type="none" w="med" len="med"/>
            <a:tailEnd type="arrow"/>
          </a:ln>
          <a:effectLst/>
        </p:spPr>
      </p:cxnSp>
      <p:cxnSp>
        <p:nvCxnSpPr>
          <p:cNvPr id="12" name="Straight Arrow Connector 11"/>
          <p:cNvCxnSpPr/>
          <p:nvPr/>
        </p:nvCxnSpPr>
        <p:spPr bwMode="auto">
          <a:xfrm>
            <a:off x="4303165" y="4888390"/>
            <a:ext cx="0" cy="457200"/>
          </a:xfrm>
          <a:prstGeom prst="straightConnector1">
            <a:avLst/>
          </a:prstGeom>
          <a:noFill/>
          <a:ln w="19050" cap="flat" cmpd="sng" algn="ctr">
            <a:solidFill>
              <a:srgbClr val="FF0000"/>
            </a:solidFill>
            <a:prstDash val="solid"/>
            <a:round/>
            <a:headEnd type="none" w="med" len="med"/>
            <a:tailEnd type="arrow"/>
          </a:ln>
          <a:effectLst/>
        </p:spPr>
      </p:cxnSp>
      <p:cxnSp>
        <p:nvCxnSpPr>
          <p:cNvPr id="14" name="Straight Arrow Connector 13"/>
          <p:cNvCxnSpPr/>
          <p:nvPr/>
        </p:nvCxnSpPr>
        <p:spPr bwMode="auto">
          <a:xfrm flipH="1" flipV="1">
            <a:off x="3691710" y="5349250"/>
            <a:ext cx="499266" cy="1"/>
          </a:xfrm>
          <a:prstGeom prst="straightConnector1">
            <a:avLst/>
          </a:prstGeom>
          <a:noFill/>
          <a:ln w="19050" cap="flat" cmpd="sng" algn="ctr">
            <a:solidFill>
              <a:srgbClr val="FF0000"/>
            </a:solidFill>
            <a:prstDash val="solid"/>
            <a:round/>
            <a:headEnd type="none" w="med" len="med"/>
            <a:tailEnd type="arrow"/>
          </a:ln>
          <a:effectLst/>
        </p:spPr>
      </p:cxnSp>
      <p:cxnSp>
        <p:nvCxnSpPr>
          <p:cNvPr id="15" name="Straight Arrow Connector 14"/>
          <p:cNvCxnSpPr/>
          <p:nvPr/>
        </p:nvCxnSpPr>
        <p:spPr bwMode="auto">
          <a:xfrm>
            <a:off x="4303165" y="5502870"/>
            <a:ext cx="409466" cy="0"/>
          </a:xfrm>
          <a:prstGeom prst="straightConnector1">
            <a:avLst/>
          </a:prstGeom>
          <a:noFill/>
          <a:ln w="19050" cap="flat" cmpd="sng" algn="ctr">
            <a:solidFill>
              <a:srgbClr val="FF0000"/>
            </a:solidFill>
            <a:prstDash val="solid"/>
            <a:round/>
            <a:headEnd type="none" w="med" len="med"/>
            <a:tailEnd type="arrow"/>
          </a:ln>
          <a:effectLst/>
        </p:spPr>
      </p:cxnSp>
      <p:sp>
        <p:nvSpPr>
          <p:cNvPr id="4" name="Rectangle 3"/>
          <p:cNvSpPr/>
          <p:nvPr/>
        </p:nvSpPr>
        <p:spPr>
          <a:xfrm>
            <a:off x="5017431" y="5919878"/>
            <a:ext cx="4572000" cy="276999"/>
          </a:xfrm>
          <a:prstGeom prst="rect">
            <a:avLst/>
          </a:prstGeom>
        </p:spPr>
        <p:txBody>
          <a:bodyPr>
            <a:spAutoFit/>
          </a:bodyPr>
          <a:lstStyle/>
          <a:p>
            <a:r>
              <a:rPr lang="en-US" sz="1200" dirty="0">
                <a:solidFill>
                  <a:schemeClr val="tx2"/>
                </a:solidFill>
              </a:rPr>
              <a:t>http://srren.ipcc-wg3.de/report/IPCC_SRREN_Ch08</a:t>
            </a:r>
          </a:p>
        </p:txBody>
      </p:sp>
    </p:spTree>
    <p:extLst>
      <p:ext uri="{BB962C8B-B14F-4D97-AF65-F5344CB8AC3E}">
        <p14:creationId xmlns:p14="http://schemas.microsoft.com/office/powerpoint/2010/main" xmlns="" val="41972553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a:t>
            </a:r>
            <a:r>
              <a:rPr lang="en-US" dirty="0" smtClean="0"/>
              <a:t>flow </a:t>
            </a:r>
            <a:r>
              <a:rPr lang="en-US" dirty="0" smtClean="0"/>
              <a:t>in the </a:t>
            </a:r>
            <a:r>
              <a:rPr lang="en-US" dirty="0" smtClean="0"/>
              <a:t>smart </a:t>
            </a:r>
            <a:r>
              <a:rPr lang="en-US" dirty="0" smtClean="0"/>
              <a:t>g</a:t>
            </a:r>
            <a:r>
              <a:rPr lang="en-US" dirty="0" smtClean="0"/>
              <a:t>rid</a:t>
            </a:r>
            <a:endParaRPr lang="en-US" dirty="0"/>
          </a:p>
        </p:txBody>
      </p:sp>
      <p:sp>
        <p:nvSpPr>
          <p:cNvPr id="3" name="Content Placeholder 2"/>
          <p:cNvSpPr>
            <a:spLocks noGrp="1"/>
          </p:cNvSpPr>
          <p:nvPr>
            <p:ph idx="1"/>
          </p:nvPr>
        </p:nvSpPr>
        <p:spPr/>
        <p:txBody>
          <a:bodyPr/>
          <a:lstStyle/>
          <a:p>
            <a:endParaRPr lang="en-US" dirty="0"/>
          </a:p>
        </p:txBody>
      </p:sp>
      <p:pic>
        <p:nvPicPr>
          <p:cNvPr id="5" name="Content Placeholder 4" descr="2000px-Electricity_Grid_Schematic_English.svg.png"/>
          <p:cNvPicPr>
            <a:picLocks noChangeAspect="1"/>
          </p:cNvPicPr>
          <p:nvPr/>
        </p:nvPicPr>
        <p:blipFill>
          <a:blip r:embed="rId3" cstate="print"/>
          <a:stretch>
            <a:fillRect/>
          </a:stretch>
        </p:blipFill>
        <p:spPr bwMode="auto">
          <a:xfrm>
            <a:off x="1922055" y="1017011"/>
            <a:ext cx="5453510" cy="5676414"/>
          </a:xfrm>
          <a:prstGeom prst="rect">
            <a:avLst/>
          </a:prstGeom>
          <a:noFill/>
          <a:ln w="9525">
            <a:noFill/>
            <a:miter lim="800000"/>
            <a:headEnd/>
            <a:tailEnd/>
          </a:ln>
        </p:spPr>
      </p:pic>
      <p:cxnSp>
        <p:nvCxnSpPr>
          <p:cNvPr id="12" name="Straight Arrow Connector 11"/>
          <p:cNvCxnSpPr/>
          <p:nvPr/>
        </p:nvCxnSpPr>
        <p:spPr bwMode="auto">
          <a:xfrm>
            <a:off x="4227867" y="2585920"/>
            <a:ext cx="39917" cy="457200"/>
          </a:xfrm>
          <a:prstGeom prst="straightConnector1">
            <a:avLst/>
          </a:prstGeom>
          <a:noFill/>
          <a:ln w="19050" cap="flat" cmpd="sng" algn="ctr">
            <a:solidFill>
              <a:srgbClr val="FF0000"/>
            </a:solidFill>
            <a:prstDash val="solid"/>
            <a:round/>
            <a:headEnd type="none" w="med" len="med"/>
            <a:tailEnd type="arrow"/>
          </a:ln>
          <a:effectLst/>
        </p:spPr>
      </p:cxnSp>
      <p:cxnSp>
        <p:nvCxnSpPr>
          <p:cNvPr id="15" name="Straight Arrow Connector 14"/>
          <p:cNvCxnSpPr/>
          <p:nvPr/>
        </p:nvCxnSpPr>
        <p:spPr bwMode="auto">
          <a:xfrm>
            <a:off x="3458254" y="3199107"/>
            <a:ext cx="499265" cy="0"/>
          </a:xfrm>
          <a:prstGeom prst="straightConnector1">
            <a:avLst/>
          </a:prstGeom>
          <a:noFill/>
          <a:ln w="19050" cap="flat" cmpd="sng" algn="ctr">
            <a:solidFill>
              <a:srgbClr val="FF0000"/>
            </a:solidFill>
            <a:prstDash val="solid"/>
            <a:round/>
            <a:headEnd type="none" w="med" len="med"/>
            <a:tailEnd type="arrow"/>
          </a:ln>
          <a:effectLst/>
        </p:spPr>
      </p:cxnSp>
      <p:cxnSp>
        <p:nvCxnSpPr>
          <p:cNvPr id="17" name="Straight Arrow Connector 16"/>
          <p:cNvCxnSpPr/>
          <p:nvPr/>
        </p:nvCxnSpPr>
        <p:spPr bwMode="auto">
          <a:xfrm flipH="1">
            <a:off x="4941376" y="2932083"/>
            <a:ext cx="305728" cy="164777"/>
          </a:xfrm>
          <a:prstGeom prst="straightConnector1">
            <a:avLst/>
          </a:prstGeom>
          <a:noFill/>
          <a:ln w="19050" cap="flat" cmpd="sng" algn="ctr">
            <a:solidFill>
              <a:srgbClr val="FF0000"/>
            </a:solidFill>
            <a:prstDash val="solid"/>
            <a:round/>
            <a:headEnd type="none" w="med" len="med"/>
            <a:tailEnd type="arrow"/>
          </a:ln>
          <a:effectLst/>
        </p:spPr>
      </p:cxnSp>
      <p:cxnSp>
        <p:nvCxnSpPr>
          <p:cNvPr id="21" name="Straight Arrow Connector 20"/>
          <p:cNvCxnSpPr/>
          <p:nvPr/>
        </p:nvCxnSpPr>
        <p:spPr bwMode="auto">
          <a:xfrm>
            <a:off x="4379975" y="3855218"/>
            <a:ext cx="0" cy="740253"/>
          </a:xfrm>
          <a:prstGeom prst="straightConnector1">
            <a:avLst/>
          </a:prstGeom>
          <a:noFill/>
          <a:ln w="19050" cap="flat" cmpd="sng" algn="ctr">
            <a:solidFill>
              <a:srgbClr val="FF0000"/>
            </a:solidFill>
            <a:prstDash val="solid"/>
            <a:round/>
            <a:headEnd type="none" w="med" len="med"/>
            <a:tailEnd type="arrow"/>
          </a:ln>
          <a:effectLst/>
        </p:spPr>
      </p:cxnSp>
      <p:sp>
        <p:nvSpPr>
          <p:cNvPr id="25" name="Rectangle 24"/>
          <p:cNvSpPr/>
          <p:nvPr/>
        </p:nvSpPr>
        <p:spPr bwMode="auto">
          <a:xfrm rot="16200000">
            <a:off x="2619472" y="4645759"/>
            <a:ext cx="1204561" cy="2457923"/>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26" name="Straight Arrow Connector 25"/>
          <p:cNvCxnSpPr/>
          <p:nvPr/>
        </p:nvCxnSpPr>
        <p:spPr bwMode="auto">
          <a:xfrm flipH="1">
            <a:off x="3402158" y="4296054"/>
            <a:ext cx="401742" cy="0"/>
          </a:xfrm>
          <a:prstGeom prst="straightConnector1">
            <a:avLst/>
          </a:prstGeom>
          <a:noFill/>
          <a:ln w="19050" cap="flat" cmpd="sng" algn="ctr">
            <a:solidFill>
              <a:srgbClr val="FF0000"/>
            </a:solidFill>
            <a:prstDash val="solid"/>
            <a:round/>
            <a:headEnd type="none" w="med" len="med"/>
            <a:tailEnd type="arrow"/>
          </a:ln>
          <a:effectLst/>
        </p:spPr>
      </p:cxnSp>
      <p:cxnSp>
        <p:nvCxnSpPr>
          <p:cNvPr id="28" name="Straight Arrow Connector 27"/>
          <p:cNvCxnSpPr/>
          <p:nvPr/>
        </p:nvCxnSpPr>
        <p:spPr bwMode="auto">
          <a:xfrm flipH="1">
            <a:off x="3433447" y="4926795"/>
            <a:ext cx="370453" cy="0"/>
          </a:xfrm>
          <a:prstGeom prst="straightConnector1">
            <a:avLst/>
          </a:prstGeom>
          <a:noFill/>
          <a:ln w="19050" cap="flat" cmpd="sng" algn="ctr">
            <a:solidFill>
              <a:srgbClr val="FF0000"/>
            </a:solidFill>
            <a:prstDash val="solid"/>
            <a:round/>
            <a:headEnd type="none" w="med" len="med"/>
            <a:tailEnd type="arrow"/>
          </a:ln>
          <a:effectLst/>
        </p:spPr>
      </p:cxnSp>
      <p:cxnSp>
        <p:nvCxnSpPr>
          <p:cNvPr id="30" name="Straight Arrow Connector 29"/>
          <p:cNvCxnSpPr/>
          <p:nvPr/>
        </p:nvCxnSpPr>
        <p:spPr bwMode="auto">
          <a:xfrm>
            <a:off x="4517409" y="4734770"/>
            <a:ext cx="576831" cy="0"/>
          </a:xfrm>
          <a:prstGeom prst="straightConnector1">
            <a:avLst/>
          </a:prstGeom>
          <a:noFill/>
          <a:ln w="19050" cap="flat" cmpd="sng" algn="ctr">
            <a:solidFill>
              <a:srgbClr val="FF0000"/>
            </a:solidFill>
            <a:prstDash val="solid"/>
            <a:round/>
            <a:headEnd type="none" w="med" len="med"/>
            <a:tailEnd type="arrow"/>
          </a:ln>
          <a:effectLst/>
        </p:spPr>
      </p:cxnSp>
      <p:cxnSp>
        <p:nvCxnSpPr>
          <p:cNvPr id="35" name="Straight Arrow Connector 34"/>
          <p:cNvCxnSpPr/>
          <p:nvPr/>
        </p:nvCxnSpPr>
        <p:spPr bwMode="auto">
          <a:xfrm>
            <a:off x="4379975" y="5094338"/>
            <a:ext cx="0" cy="740253"/>
          </a:xfrm>
          <a:prstGeom prst="straightConnector1">
            <a:avLst/>
          </a:prstGeom>
          <a:noFill/>
          <a:ln w="19050" cap="flat" cmpd="sng" algn="ctr">
            <a:solidFill>
              <a:srgbClr val="FF0000"/>
            </a:solidFill>
            <a:prstDash val="solid"/>
            <a:round/>
            <a:headEnd type="none" w="med" len="med"/>
            <a:tailEnd type="arrow"/>
          </a:ln>
          <a:effectLst/>
        </p:spPr>
      </p:cxnSp>
      <p:sp>
        <p:nvSpPr>
          <p:cNvPr id="36" name="TextBox 35"/>
          <p:cNvSpPr txBox="1"/>
          <p:nvPr/>
        </p:nvSpPr>
        <p:spPr>
          <a:xfrm>
            <a:off x="7079540" y="3829568"/>
            <a:ext cx="1221809" cy="634020"/>
          </a:xfrm>
          <a:prstGeom prst="rect">
            <a:avLst/>
          </a:prstGeom>
          <a:noFill/>
        </p:spPr>
        <p:txBody>
          <a:bodyPr wrap="none" rtlCol="0">
            <a:spAutoFit/>
          </a:bodyPr>
          <a:lstStyle/>
          <a:p>
            <a:r>
              <a:rPr lang="en-US" sz="1600" dirty="0" smtClean="0"/>
              <a:t>Distributed </a:t>
            </a:r>
          </a:p>
          <a:p>
            <a:r>
              <a:rPr lang="en-US" sz="1600" dirty="0" smtClean="0"/>
              <a:t>Generation</a:t>
            </a:r>
            <a:endParaRPr lang="en-US" sz="1600" dirty="0"/>
          </a:p>
        </p:txBody>
      </p:sp>
      <p:sp>
        <p:nvSpPr>
          <p:cNvPr id="37" name="TextBox 36"/>
          <p:cNvSpPr txBox="1"/>
          <p:nvPr/>
        </p:nvSpPr>
        <p:spPr>
          <a:xfrm>
            <a:off x="7128711" y="5464465"/>
            <a:ext cx="1309974" cy="338554"/>
          </a:xfrm>
          <a:prstGeom prst="rect">
            <a:avLst/>
          </a:prstGeom>
          <a:noFill/>
        </p:spPr>
        <p:txBody>
          <a:bodyPr wrap="none" rtlCol="0">
            <a:spAutoFit/>
          </a:bodyPr>
          <a:lstStyle/>
          <a:p>
            <a:r>
              <a:rPr lang="en-US" sz="1600" dirty="0" smtClean="0"/>
              <a:t>Renewables</a:t>
            </a:r>
            <a:endParaRPr lang="en-US" sz="1600" dirty="0"/>
          </a:p>
        </p:txBody>
      </p:sp>
      <p:sp>
        <p:nvSpPr>
          <p:cNvPr id="39" name="TextBox 38"/>
          <p:cNvSpPr txBox="1"/>
          <p:nvPr/>
        </p:nvSpPr>
        <p:spPr>
          <a:xfrm>
            <a:off x="7194956" y="4670215"/>
            <a:ext cx="1106393" cy="634020"/>
          </a:xfrm>
          <a:prstGeom prst="rect">
            <a:avLst/>
          </a:prstGeom>
          <a:noFill/>
        </p:spPr>
        <p:txBody>
          <a:bodyPr wrap="none" rtlCol="0">
            <a:spAutoFit/>
          </a:bodyPr>
          <a:lstStyle/>
          <a:p>
            <a:r>
              <a:rPr lang="en-US" sz="1600" dirty="0" smtClean="0"/>
              <a:t>Demand</a:t>
            </a:r>
          </a:p>
          <a:p>
            <a:r>
              <a:rPr lang="en-US" sz="1600" dirty="0" smtClean="0"/>
              <a:t>Response</a:t>
            </a:r>
            <a:endParaRPr lang="en-US" sz="1600" dirty="0"/>
          </a:p>
        </p:txBody>
      </p:sp>
      <p:sp>
        <p:nvSpPr>
          <p:cNvPr id="40" name="TextBox 39"/>
          <p:cNvSpPr txBox="1"/>
          <p:nvPr/>
        </p:nvSpPr>
        <p:spPr>
          <a:xfrm>
            <a:off x="769905" y="4378042"/>
            <a:ext cx="1106393" cy="634020"/>
          </a:xfrm>
          <a:prstGeom prst="rect">
            <a:avLst/>
          </a:prstGeom>
          <a:noFill/>
        </p:spPr>
        <p:txBody>
          <a:bodyPr wrap="none" rtlCol="0">
            <a:spAutoFit/>
          </a:bodyPr>
          <a:lstStyle/>
          <a:p>
            <a:r>
              <a:rPr lang="en-US" sz="1600" dirty="0" smtClean="0"/>
              <a:t>Demand</a:t>
            </a:r>
          </a:p>
          <a:p>
            <a:r>
              <a:rPr lang="en-US" sz="1600" dirty="0" smtClean="0"/>
              <a:t>Response</a:t>
            </a:r>
            <a:endParaRPr lang="en-US" sz="1600" dirty="0"/>
          </a:p>
        </p:txBody>
      </p:sp>
      <p:sp>
        <p:nvSpPr>
          <p:cNvPr id="41" name="TextBox 40"/>
          <p:cNvSpPr txBox="1"/>
          <p:nvPr/>
        </p:nvSpPr>
        <p:spPr>
          <a:xfrm>
            <a:off x="1062294" y="5557710"/>
            <a:ext cx="559770" cy="338554"/>
          </a:xfrm>
          <a:prstGeom prst="rect">
            <a:avLst/>
          </a:prstGeom>
          <a:noFill/>
        </p:spPr>
        <p:txBody>
          <a:bodyPr wrap="none" rtlCol="0">
            <a:spAutoFit/>
          </a:bodyPr>
          <a:lstStyle/>
          <a:p>
            <a:r>
              <a:rPr lang="en-US" sz="1600" dirty="0" smtClean="0"/>
              <a:t>EVs</a:t>
            </a:r>
            <a:endParaRPr lang="en-US" sz="1600" dirty="0"/>
          </a:p>
        </p:txBody>
      </p:sp>
      <p:cxnSp>
        <p:nvCxnSpPr>
          <p:cNvPr id="48" name="Straight Arrow Connector 47"/>
          <p:cNvCxnSpPr/>
          <p:nvPr/>
        </p:nvCxnSpPr>
        <p:spPr bwMode="auto">
          <a:xfrm flipH="1" flipV="1">
            <a:off x="4495193" y="4296054"/>
            <a:ext cx="652130" cy="2654"/>
          </a:xfrm>
          <a:prstGeom prst="straightConnector1">
            <a:avLst/>
          </a:prstGeom>
          <a:noFill/>
          <a:ln w="19050" cap="flat" cmpd="sng" algn="ctr">
            <a:solidFill>
              <a:srgbClr val="FF0000"/>
            </a:solidFill>
            <a:prstDash val="solid"/>
            <a:round/>
            <a:headEnd type="none" w="med" len="med"/>
            <a:tailEnd type="arrow"/>
          </a:ln>
          <a:effectLst/>
        </p:spPr>
      </p:cxnSp>
      <p:cxnSp>
        <p:nvCxnSpPr>
          <p:cNvPr id="43" name="Straight Connector 42"/>
          <p:cNvCxnSpPr/>
          <p:nvPr/>
        </p:nvCxnSpPr>
        <p:spPr bwMode="auto">
          <a:xfrm>
            <a:off x="3227825" y="5848515"/>
            <a:ext cx="1228962" cy="0"/>
          </a:xfrm>
          <a:prstGeom prst="line">
            <a:avLst/>
          </a:prstGeom>
          <a:ln w="19050">
            <a:solidFill>
              <a:srgbClr val="00B050"/>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0" name="Straight Arrow Connector 49"/>
          <p:cNvCxnSpPr/>
          <p:nvPr/>
        </p:nvCxnSpPr>
        <p:spPr bwMode="auto">
          <a:xfrm flipH="1" flipV="1">
            <a:off x="4517409" y="5304235"/>
            <a:ext cx="652130" cy="2654"/>
          </a:xfrm>
          <a:prstGeom prst="straightConnector1">
            <a:avLst/>
          </a:prstGeom>
          <a:noFill/>
          <a:ln w="19050" cap="flat" cmpd="sng" algn="ctr">
            <a:solidFill>
              <a:srgbClr val="FF0000"/>
            </a:solidFill>
            <a:prstDash val="solid"/>
            <a:round/>
            <a:headEnd type="none" w="med" len="med"/>
            <a:tailEnd type="arrow"/>
          </a:ln>
          <a:effectLst/>
        </p:spPr>
      </p:cxnSp>
      <p:cxnSp>
        <p:nvCxnSpPr>
          <p:cNvPr id="51" name="Straight Arrow Connector 50"/>
          <p:cNvCxnSpPr/>
          <p:nvPr/>
        </p:nvCxnSpPr>
        <p:spPr bwMode="auto">
          <a:xfrm flipH="1" flipV="1">
            <a:off x="4479229" y="6477001"/>
            <a:ext cx="652130" cy="2654"/>
          </a:xfrm>
          <a:prstGeom prst="straightConnector1">
            <a:avLst/>
          </a:prstGeom>
          <a:noFill/>
          <a:ln w="19050" cap="flat" cmpd="sng" algn="ctr">
            <a:solidFill>
              <a:srgbClr val="FF0000"/>
            </a:solidFill>
            <a:prstDash val="solid"/>
            <a:round/>
            <a:headEnd type="none" w="med" len="med"/>
            <a:tailEnd type="arrow"/>
          </a:ln>
          <a:effectLst/>
        </p:spPr>
      </p:cxnSp>
      <p:cxnSp>
        <p:nvCxnSpPr>
          <p:cNvPr id="52" name="Straight Arrow Connector 51"/>
          <p:cNvCxnSpPr/>
          <p:nvPr/>
        </p:nvCxnSpPr>
        <p:spPr bwMode="auto">
          <a:xfrm flipH="1" flipV="1">
            <a:off x="3384265" y="5737978"/>
            <a:ext cx="652130" cy="2654"/>
          </a:xfrm>
          <a:prstGeom prst="straightConnector1">
            <a:avLst/>
          </a:prstGeom>
          <a:noFill/>
          <a:ln w="19050" cap="flat" cmpd="sng" algn="ctr">
            <a:solidFill>
              <a:srgbClr val="FF0000"/>
            </a:solidFill>
            <a:prstDash val="solid"/>
            <a:round/>
            <a:headEnd type="arrow" w="med" len="med"/>
            <a:tailEnd type="arrow" w="med" len="med"/>
          </a:ln>
          <a:effectLst/>
        </p:spPr>
      </p:cxnSp>
      <p:cxnSp>
        <p:nvCxnSpPr>
          <p:cNvPr id="53" name="Straight Arrow Connector 52"/>
          <p:cNvCxnSpPr/>
          <p:nvPr/>
        </p:nvCxnSpPr>
        <p:spPr bwMode="auto">
          <a:xfrm flipH="1">
            <a:off x="3402158" y="4298708"/>
            <a:ext cx="401742" cy="0"/>
          </a:xfrm>
          <a:prstGeom prst="straightConnector1">
            <a:avLst/>
          </a:prstGeom>
          <a:noFill/>
          <a:ln w="19050" cap="flat" cmpd="sng" algn="ctr">
            <a:solidFill>
              <a:srgbClr val="FF0000"/>
            </a:solidFill>
            <a:prstDash val="solid"/>
            <a:round/>
            <a:headEnd type="arrow" w="med" len="med"/>
            <a:tailEnd type="arrow" w="med" len="med"/>
          </a:ln>
          <a:effectLst/>
        </p:spPr>
      </p:cxnSp>
      <p:cxnSp>
        <p:nvCxnSpPr>
          <p:cNvPr id="54" name="Straight Arrow Connector 53"/>
          <p:cNvCxnSpPr/>
          <p:nvPr/>
        </p:nvCxnSpPr>
        <p:spPr bwMode="auto">
          <a:xfrm flipH="1">
            <a:off x="3440564" y="4926795"/>
            <a:ext cx="401742" cy="0"/>
          </a:xfrm>
          <a:prstGeom prst="straightConnector1">
            <a:avLst/>
          </a:prstGeom>
          <a:noFill/>
          <a:ln w="19050" cap="flat" cmpd="sng" algn="ctr">
            <a:solidFill>
              <a:srgbClr val="FF0000"/>
            </a:solidFill>
            <a:prstDash val="solid"/>
            <a:round/>
            <a:headEnd type="arrow" w="med" len="med"/>
            <a:tailEnd type="arrow" w="med" len="med"/>
          </a:ln>
          <a:effectLst/>
        </p:spPr>
      </p:cxnSp>
      <p:cxnSp>
        <p:nvCxnSpPr>
          <p:cNvPr id="56" name="Straight Arrow Connector 55"/>
          <p:cNvCxnSpPr/>
          <p:nvPr/>
        </p:nvCxnSpPr>
        <p:spPr bwMode="auto">
          <a:xfrm>
            <a:off x="4495190" y="4734770"/>
            <a:ext cx="594360" cy="0"/>
          </a:xfrm>
          <a:prstGeom prst="straightConnector1">
            <a:avLst/>
          </a:prstGeom>
          <a:noFill/>
          <a:ln w="19050" cap="flat" cmpd="sng" algn="ctr">
            <a:solidFill>
              <a:srgbClr val="FF0000"/>
            </a:solidFill>
            <a:prstDash val="solid"/>
            <a:round/>
            <a:headEnd type="arrow" w="med" len="med"/>
            <a:tailEnd type="arrow" w="med" len="med"/>
          </a:ln>
          <a:effectLst/>
        </p:spPr>
      </p:cxnSp>
      <p:cxnSp>
        <p:nvCxnSpPr>
          <p:cNvPr id="57" name="Straight Arrow Connector 56"/>
          <p:cNvCxnSpPr/>
          <p:nvPr/>
        </p:nvCxnSpPr>
        <p:spPr bwMode="auto">
          <a:xfrm>
            <a:off x="4379975" y="5091209"/>
            <a:ext cx="0" cy="740253"/>
          </a:xfrm>
          <a:prstGeom prst="straightConnector1">
            <a:avLst/>
          </a:prstGeom>
          <a:noFill/>
          <a:ln w="19050" cap="flat" cmpd="sng" algn="ctr">
            <a:solidFill>
              <a:srgbClr val="FF0000"/>
            </a:solidFill>
            <a:prstDash val="solid"/>
            <a:round/>
            <a:headEnd type="arrow" w="med" len="med"/>
            <a:tailEnd type="arrow" w="med" len="med"/>
          </a:ln>
          <a:effectLst/>
        </p:spPr>
      </p:cxnSp>
      <p:cxnSp>
        <p:nvCxnSpPr>
          <p:cNvPr id="58" name="Straight Arrow Connector 57"/>
          <p:cNvCxnSpPr/>
          <p:nvPr/>
        </p:nvCxnSpPr>
        <p:spPr bwMode="auto">
          <a:xfrm>
            <a:off x="4379975" y="3855218"/>
            <a:ext cx="0" cy="740253"/>
          </a:xfrm>
          <a:prstGeom prst="straightConnector1">
            <a:avLst/>
          </a:prstGeom>
          <a:noFill/>
          <a:ln w="19050" cap="flat" cmpd="sng" algn="ctr">
            <a:solidFill>
              <a:srgbClr val="FF0000"/>
            </a:solidFill>
            <a:prstDash val="solid"/>
            <a:round/>
            <a:headEnd type="arrow" w="med" len="med"/>
            <a:tailEnd type="arrow" w="med" len="med"/>
          </a:ln>
          <a:effectLst/>
        </p:spPr>
      </p:cxnSp>
      <p:sp>
        <p:nvSpPr>
          <p:cNvPr id="6" name="Rectangle 5"/>
          <p:cNvSpPr/>
          <p:nvPr/>
        </p:nvSpPr>
        <p:spPr bwMode="auto">
          <a:xfrm rot="16200000">
            <a:off x="5300691" y="3033755"/>
            <a:ext cx="814997" cy="2457921"/>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3" name="Rectangle 22"/>
          <p:cNvSpPr/>
          <p:nvPr/>
        </p:nvSpPr>
        <p:spPr bwMode="auto">
          <a:xfrm rot="16200000">
            <a:off x="5416911" y="4227738"/>
            <a:ext cx="614480" cy="2457921"/>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4" name="Rectangle 23"/>
          <p:cNvSpPr/>
          <p:nvPr/>
        </p:nvSpPr>
        <p:spPr bwMode="auto">
          <a:xfrm rot="16200000">
            <a:off x="5233994" y="5001827"/>
            <a:ext cx="980313" cy="2457921"/>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4" name="Rectangle 3"/>
          <p:cNvSpPr/>
          <p:nvPr/>
        </p:nvSpPr>
        <p:spPr bwMode="auto">
          <a:xfrm>
            <a:off x="5089550" y="4081885"/>
            <a:ext cx="596195" cy="256718"/>
          </a:xfrm>
          <a:prstGeom prst="rect">
            <a:avLst/>
          </a:prstGeom>
          <a:solidFill>
            <a:srgbClr val="F9F9F9"/>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pic>
        <p:nvPicPr>
          <p:cNvPr id="1026" name="Picture 2" descr="http://images.clipartof.com/small/30316-Clipart-Illustration-Of-A-Gray-Compact-Electric-Car-With-The-Power-Plug-Haning-Out.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876298" y="5435155"/>
            <a:ext cx="1494072" cy="8267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222543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p:bldP spid="40" grpId="0"/>
      <p:bldP spid="41" grpId="0"/>
      <p:bldP spid="6" grpId="0" animBg="1"/>
      <p:bldP spid="23"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Optimal </a:t>
            </a:r>
            <a:r>
              <a:rPr lang="en-US" dirty="0" smtClean="0"/>
              <a:t>power </a:t>
            </a:r>
            <a:r>
              <a:rPr lang="en-US" dirty="0" smtClean="0"/>
              <a:t>f</a:t>
            </a:r>
            <a:r>
              <a:rPr lang="en-US" dirty="0" smtClean="0"/>
              <a:t>low</a:t>
            </a:r>
            <a:endParaRPr lang="en-US" dirty="0"/>
          </a:p>
        </p:txBody>
      </p:sp>
      <p:sp>
        <p:nvSpPr>
          <p:cNvPr id="3" name="Content Placeholder 2"/>
          <p:cNvSpPr>
            <a:spLocks noGrp="1"/>
          </p:cNvSpPr>
          <p:nvPr>
            <p:ph idx="1"/>
          </p:nvPr>
        </p:nvSpPr>
        <p:spPr/>
        <p:txBody>
          <a:bodyPr/>
          <a:lstStyle/>
          <a:p>
            <a:r>
              <a:rPr lang="en-US" dirty="0" smtClean="0"/>
              <a:t>Focus on OPF, the basic problem</a:t>
            </a:r>
          </a:p>
          <a:p>
            <a:endParaRPr lang="en-US" dirty="0"/>
          </a:p>
          <a:p>
            <a:endParaRPr lang="en-US" dirty="0" smtClean="0"/>
          </a:p>
          <a:p>
            <a:endParaRPr lang="en-US" dirty="0" smtClean="0"/>
          </a:p>
          <a:p>
            <a:endParaRPr lang="en-US" dirty="0"/>
          </a:p>
          <a:p>
            <a:pPr marL="0" indent="0">
              <a:buNone/>
            </a:pPr>
            <a:endParaRPr lang="en-US" dirty="0" smtClean="0"/>
          </a:p>
          <a:p>
            <a:r>
              <a:rPr lang="en-US" dirty="0" smtClean="0">
                <a:solidFill>
                  <a:srgbClr val="FF0000"/>
                </a:solidFill>
              </a:rPr>
              <a:t>Non-convex</a:t>
            </a:r>
            <a:endParaRPr lang="en-US" dirty="0" smtClean="0">
              <a:solidFill>
                <a:srgbClr val="FF0000"/>
              </a:solidFill>
            </a:endParaRPr>
          </a:p>
          <a:p>
            <a:r>
              <a:rPr lang="en-US" dirty="0" smtClean="0">
                <a:solidFill>
                  <a:schemeClr val="accent2"/>
                </a:solidFill>
              </a:rPr>
              <a:t>DC power flow </a:t>
            </a:r>
            <a:r>
              <a:rPr lang="en-US" dirty="0" smtClean="0"/>
              <a:t>often used for transmission network</a:t>
            </a:r>
            <a:endParaRPr lang="en-US" dirty="0"/>
          </a:p>
          <a:p>
            <a:r>
              <a:rPr lang="en-US" dirty="0" smtClean="0"/>
              <a:t>Not satisfactory for distribution network due to high R/X ratios</a:t>
            </a:r>
          </a:p>
          <a:p>
            <a:pPr lvl="1"/>
            <a:r>
              <a:rPr lang="en-US" dirty="0" smtClean="0"/>
              <a:t>Higher losses</a:t>
            </a:r>
          </a:p>
          <a:p>
            <a:pPr lvl="1"/>
            <a:r>
              <a:rPr lang="en-US" dirty="0" smtClean="0"/>
              <a:t>Reactive power coupled with active power flow</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51459" y="1984710"/>
            <a:ext cx="4057650" cy="178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445317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Transmission vs. </a:t>
            </a:r>
            <a:r>
              <a:rPr lang="en-US" dirty="0" smtClean="0"/>
              <a:t>distribution  </a:t>
            </a:r>
            <a:endParaRPr lang="en-US" dirty="0"/>
          </a:p>
        </p:txBody>
      </p:sp>
      <p:sp>
        <p:nvSpPr>
          <p:cNvPr id="3" name="Content Placeholder 2"/>
          <p:cNvSpPr>
            <a:spLocks noGrp="1"/>
          </p:cNvSpPr>
          <p:nvPr>
            <p:ph idx="1"/>
          </p:nvPr>
        </p:nvSpPr>
        <p:spPr>
          <a:xfrm>
            <a:off x="685800" y="1219200"/>
            <a:ext cx="3597442" cy="5257800"/>
          </a:xfrm>
        </p:spPr>
        <p:txBody>
          <a:bodyPr/>
          <a:lstStyle/>
          <a:p>
            <a:r>
              <a:rPr lang="en-US" dirty="0" smtClean="0"/>
              <a:t>Transmission Network</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OPF is non-convex, hard</a:t>
            </a:r>
            <a:endParaRPr lang="en-US" dirty="0"/>
          </a:p>
        </p:txBody>
      </p:sp>
      <p:sp>
        <p:nvSpPr>
          <p:cNvPr id="4" name="Content Placeholder 2"/>
          <p:cNvSpPr txBox="1">
            <a:spLocks/>
          </p:cNvSpPr>
          <p:nvPr/>
        </p:nvSpPr>
        <p:spPr bwMode="auto">
          <a:xfrm>
            <a:off x="4519879" y="1227215"/>
            <a:ext cx="4309795" cy="54984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cs typeface="+mn-cs"/>
              </a:defRPr>
            </a:lvl2pPr>
            <a:lvl3pPr marL="1143000" indent="-228600" algn="l" rtl="0" fontAlgn="base">
              <a:spcBef>
                <a:spcPct val="20000"/>
              </a:spcBef>
              <a:spcAft>
                <a:spcPct val="0"/>
              </a:spcAft>
              <a:buChar char="•"/>
              <a:defRPr>
                <a:solidFill>
                  <a:schemeClr val="tx1"/>
                </a:solidFill>
                <a:latin typeface="+mn-lt"/>
                <a:cs typeface="+mn-cs"/>
              </a:defRPr>
            </a:lvl3pPr>
            <a:lvl4pPr marL="1600200" indent="-228600" algn="l" rtl="0" fontAlgn="base">
              <a:spcBef>
                <a:spcPct val="20000"/>
              </a:spcBef>
              <a:spcAft>
                <a:spcPct val="0"/>
              </a:spcAft>
              <a:buChar char="–"/>
              <a:defRPr>
                <a:solidFill>
                  <a:schemeClr val="tx1"/>
                </a:solidFill>
                <a:latin typeface="+mn-lt"/>
                <a:cs typeface="+mn-cs"/>
              </a:defRPr>
            </a:lvl4pPr>
            <a:lvl5pPr marL="2057400" indent="-228600" algn="l" rtl="0" fontAlgn="base">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a:solidFill>
                  <a:schemeClr val="tx1"/>
                </a:solidFill>
                <a:latin typeface="+mn-lt"/>
                <a:cs typeface="+mn-cs"/>
              </a:defRPr>
            </a:lvl6pPr>
            <a:lvl7pPr marL="2971800" indent="-228600" algn="l" rtl="0" fontAlgn="base">
              <a:spcBef>
                <a:spcPct val="20000"/>
              </a:spcBef>
              <a:spcAft>
                <a:spcPct val="0"/>
              </a:spcAft>
              <a:buChar char="»"/>
              <a:defRPr>
                <a:solidFill>
                  <a:schemeClr val="tx1"/>
                </a:solidFill>
                <a:latin typeface="+mn-lt"/>
                <a:cs typeface="+mn-cs"/>
              </a:defRPr>
            </a:lvl7pPr>
            <a:lvl8pPr marL="3429000" indent="-228600" algn="l" rtl="0" fontAlgn="base">
              <a:spcBef>
                <a:spcPct val="20000"/>
              </a:spcBef>
              <a:spcAft>
                <a:spcPct val="0"/>
              </a:spcAft>
              <a:buChar char="»"/>
              <a:defRPr>
                <a:solidFill>
                  <a:schemeClr val="tx1"/>
                </a:solidFill>
                <a:latin typeface="+mn-lt"/>
                <a:cs typeface="+mn-cs"/>
              </a:defRPr>
            </a:lvl8pPr>
            <a:lvl9pPr marL="3886200" indent="-228600" algn="l" rtl="0" fontAlgn="base">
              <a:spcBef>
                <a:spcPct val="20000"/>
              </a:spcBef>
              <a:spcAft>
                <a:spcPct val="0"/>
              </a:spcAft>
              <a:buChar char="»"/>
              <a:defRPr>
                <a:solidFill>
                  <a:schemeClr val="tx1"/>
                </a:solidFill>
                <a:latin typeface="+mn-lt"/>
                <a:cs typeface="+mn-cs"/>
              </a:defRPr>
            </a:lvl9pPr>
          </a:lstStyle>
          <a:p>
            <a:r>
              <a:rPr lang="en-US" dirty="0" smtClean="0"/>
              <a:t>Distribution Network</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OPF still non-convex</a:t>
            </a:r>
          </a:p>
          <a:p>
            <a:r>
              <a:rPr lang="en-US" dirty="0" smtClean="0"/>
              <a:t>We show: </a:t>
            </a:r>
          </a:p>
          <a:p>
            <a:pPr lvl="1"/>
            <a:r>
              <a:rPr lang="en-US" dirty="0" smtClean="0"/>
              <a:t>convex relaxation tight</a:t>
            </a:r>
          </a:p>
          <a:p>
            <a:pPr lvl="1"/>
            <a:r>
              <a:rPr lang="en-US" dirty="0" smtClean="0"/>
              <a:t>can be solved </a:t>
            </a:r>
            <a:r>
              <a:rPr lang="en-US" dirty="0" err="1" smtClean="0"/>
              <a:t>distributedly</a:t>
            </a:r>
            <a:endParaRPr lang="en-US" dirty="0" smtClean="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19053" y="1739559"/>
            <a:ext cx="2799096" cy="31091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68235" y="1739559"/>
            <a:ext cx="4024082" cy="3109167"/>
          </a:xfrm>
          <a:prstGeom prst="rect">
            <a:avLst/>
          </a:prstGeom>
        </p:spPr>
      </p:pic>
      <p:sp>
        <p:nvSpPr>
          <p:cNvPr id="7" name="TextBox 6"/>
          <p:cNvSpPr txBox="1"/>
          <p:nvPr/>
        </p:nvSpPr>
        <p:spPr>
          <a:xfrm>
            <a:off x="6735357" y="3342268"/>
            <a:ext cx="1965603" cy="461665"/>
          </a:xfrm>
          <a:prstGeom prst="rect">
            <a:avLst/>
          </a:prstGeom>
          <a:noFill/>
        </p:spPr>
        <p:txBody>
          <a:bodyPr wrap="none" rtlCol="0">
            <a:spAutoFit/>
          </a:bodyPr>
          <a:lstStyle/>
          <a:p>
            <a:r>
              <a:rPr lang="en-US" dirty="0" smtClean="0">
                <a:solidFill>
                  <a:schemeClr val="accent2"/>
                </a:solidFill>
              </a:rPr>
              <a:t>tree topology</a:t>
            </a:r>
            <a:endParaRPr lang="en-US" dirty="0">
              <a:solidFill>
                <a:schemeClr val="accent2"/>
              </a:solidFill>
            </a:endParaRPr>
          </a:p>
        </p:txBody>
      </p:sp>
      <p:sp>
        <p:nvSpPr>
          <p:cNvPr id="8" name="TextBox 7"/>
          <p:cNvSpPr txBox="1"/>
          <p:nvPr/>
        </p:nvSpPr>
        <p:spPr>
          <a:xfrm>
            <a:off x="863463" y="2565948"/>
            <a:ext cx="1040670" cy="461665"/>
          </a:xfrm>
          <a:prstGeom prst="rect">
            <a:avLst/>
          </a:prstGeom>
          <a:noFill/>
        </p:spPr>
        <p:txBody>
          <a:bodyPr wrap="none" rtlCol="0">
            <a:spAutoFit/>
          </a:bodyPr>
          <a:lstStyle/>
          <a:p>
            <a:r>
              <a:rPr lang="en-US" dirty="0" smtClean="0">
                <a:solidFill>
                  <a:srgbClr val="FF0000"/>
                </a:solidFill>
              </a:rPr>
              <a:t>cycles</a:t>
            </a:r>
            <a:endParaRPr lang="en-US" dirty="0">
              <a:solidFill>
                <a:srgbClr val="FF0000"/>
              </a:solidFill>
            </a:endParaRPr>
          </a:p>
        </p:txBody>
      </p:sp>
    </p:spTree>
    <p:extLst>
      <p:ext uri="{BB962C8B-B14F-4D97-AF65-F5344CB8AC3E}">
        <p14:creationId xmlns:p14="http://schemas.microsoft.com/office/powerpoint/2010/main" xmlns="" val="25003839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talk</a:t>
            </a:r>
            <a:endParaRPr lang="en-US" dirty="0"/>
          </a:p>
        </p:txBody>
      </p:sp>
      <p:sp>
        <p:nvSpPr>
          <p:cNvPr id="3" name="Content Placeholder 2"/>
          <p:cNvSpPr>
            <a:spLocks noGrp="1"/>
          </p:cNvSpPr>
          <p:nvPr>
            <p:ph idx="1"/>
          </p:nvPr>
        </p:nvSpPr>
        <p:spPr>
          <a:xfrm>
            <a:off x="685800" y="1247776"/>
            <a:ext cx="7772400" cy="5257800"/>
          </a:xfrm>
        </p:spPr>
        <p:txBody>
          <a:bodyPr/>
          <a:lstStyle/>
          <a:p>
            <a:r>
              <a:rPr lang="en-US" dirty="0" smtClean="0"/>
              <a:t>Results on optimal power flow on trees.</a:t>
            </a:r>
          </a:p>
          <a:p>
            <a:endParaRPr lang="en-US" dirty="0" smtClean="0"/>
          </a:p>
          <a:p>
            <a:r>
              <a:rPr lang="en-US" dirty="0" smtClean="0"/>
              <a:t>A </a:t>
            </a:r>
            <a:r>
              <a:rPr lang="en-US" dirty="0" smtClean="0">
                <a:solidFill>
                  <a:schemeClr val="accent2"/>
                </a:solidFill>
              </a:rPr>
              <a:t>geometric </a:t>
            </a:r>
            <a:r>
              <a:rPr lang="en-US" dirty="0" smtClean="0"/>
              <a:t>understanding.</a:t>
            </a:r>
          </a:p>
          <a:p>
            <a:endParaRPr lang="en-US" dirty="0" smtClean="0"/>
          </a:p>
          <a:p>
            <a:r>
              <a:rPr lang="en-US" dirty="0" smtClean="0"/>
              <a:t>Application to the </a:t>
            </a:r>
            <a:r>
              <a:rPr lang="en-US" dirty="0" smtClean="0">
                <a:solidFill>
                  <a:srgbClr val="FF0000"/>
                </a:solidFill>
              </a:rPr>
              <a:t>voltage regulation</a:t>
            </a:r>
            <a:r>
              <a:rPr lang="en-US" dirty="0" smtClean="0"/>
              <a:t> problem in distribution networks with renewables.</a:t>
            </a:r>
          </a:p>
          <a:p>
            <a:endParaRPr lang="en-US" dirty="0" smtClean="0"/>
          </a:p>
          <a:p>
            <a:r>
              <a:rPr lang="en-US" dirty="0" smtClean="0"/>
              <a:t>An optimal distributed algorithm for solving this problem.</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a:t>
            </a:r>
            <a:r>
              <a:rPr lang="en-US" dirty="0" smtClean="0"/>
              <a:t>results </a:t>
            </a:r>
            <a:r>
              <a:rPr lang="en-US" dirty="0" smtClean="0"/>
              <a:t>for </a:t>
            </a:r>
            <a:r>
              <a:rPr lang="en-US" dirty="0" smtClean="0"/>
              <a:t>general </a:t>
            </a:r>
            <a:r>
              <a:rPr lang="en-US" dirty="0" smtClean="0"/>
              <a:t>n</a:t>
            </a:r>
            <a:r>
              <a:rPr lang="en-US" dirty="0" smtClean="0"/>
              <a:t>etworks</a:t>
            </a:r>
            <a:endParaRPr lang="en-US" dirty="0"/>
          </a:p>
        </p:txBody>
      </p:sp>
      <p:sp>
        <p:nvSpPr>
          <p:cNvPr id="3" name="Content Placeholder 2"/>
          <p:cNvSpPr>
            <a:spLocks noGrp="1"/>
          </p:cNvSpPr>
          <p:nvPr>
            <p:ph idx="1"/>
          </p:nvPr>
        </p:nvSpPr>
        <p:spPr>
          <a:xfrm>
            <a:off x="685799" y="1219200"/>
            <a:ext cx="8073189" cy="4781550"/>
          </a:xfrm>
        </p:spPr>
        <p:txBody>
          <a:bodyPr/>
          <a:lstStyle/>
          <a:p>
            <a:r>
              <a:rPr lang="en-US" dirty="0" err="1" smtClean="0"/>
              <a:t>Jabr</a:t>
            </a:r>
            <a:r>
              <a:rPr lang="en-US" dirty="0" smtClean="0"/>
              <a:t> 2006: SOCP relaxation for OPF</a:t>
            </a:r>
          </a:p>
          <a:p>
            <a:endParaRPr lang="en-US" dirty="0" smtClean="0"/>
          </a:p>
          <a:p>
            <a:r>
              <a:rPr lang="en-US" dirty="0" err="1" smtClean="0"/>
              <a:t>Bai</a:t>
            </a:r>
            <a:r>
              <a:rPr lang="en-US" dirty="0" smtClean="0"/>
              <a:t> et.al 2008: </a:t>
            </a:r>
            <a:r>
              <a:rPr lang="en-US" dirty="0" smtClean="0">
                <a:solidFill>
                  <a:schemeClr val="accent2"/>
                </a:solidFill>
              </a:rPr>
              <a:t>rank relaxation SDP </a:t>
            </a:r>
            <a:r>
              <a:rPr lang="en-US" dirty="0" smtClean="0"/>
              <a:t>formulation of </a:t>
            </a:r>
            <a:r>
              <a:rPr lang="en-US" dirty="0" smtClean="0"/>
              <a:t>OPF:</a:t>
            </a:r>
          </a:p>
          <a:p>
            <a:pPr>
              <a:buNone/>
            </a:pPr>
            <a:r>
              <a:rPr lang="en-US" dirty="0" smtClean="0"/>
              <a:t>           Formulate in terms of </a:t>
            </a:r>
            <a:r>
              <a:rPr lang="en-US" b="1" dirty="0" smtClean="0">
                <a:latin typeface="Arial"/>
              </a:rPr>
              <a:t>VV</a:t>
            </a:r>
            <a:r>
              <a:rPr lang="en-US" baseline="30000" dirty="0" smtClean="0">
                <a:latin typeface="Arial"/>
              </a:rPr>
              <a:t>H</a:t>
            </a:r>
            <a:r>
              <a:rPr lang="en-US" dirty="0" smtClean="0"/>
              <a:t> and replace by positive definite A.</a:t>
            </a:r>
            <a:endParaRPr lang="en-US" dirty="0" smtClean="0"/>
          </a:p>
          <a:p>
            <a:pPr marL="0" indent="0">
              <a:buNone/>
            </a:pPr>
            <a:endParaRPr lang="en-US" dirty="0" smtClean="0"/>
          </a:p>
          <a:p>
            <a:r>
              <a:rPr lang="en-US" dirty="0" smtClean="0"/>
              <a:t>Lavaei &amp; Low 2010: </a:t>
            </a:r>
          </a:p>
          <a:p>
            <a:pPr lvl="1"/>
            <a:r>
              <a:rPr lang="en-US" dirty="0" smtClean="0">
                <a:solidFill>
                  <a:schemeClr val="accent2"/>
                </a:solidFill>
              </a:rPr>
              <a:t>k</a:t>
            </a:r>
            <a:r>
              <a:rPr lang="en-US" dirty="0" smtClean="0">
                <a:solidFill>
                  <a:schemeClr val="accent2"/>
                </a:solidFill>
              </a:rPr>
              <a:t>ey observation:</a:t>
            </a:r>
            <a:r>
              <a:rPr lang="en-US" dirty="0" smtClean="0"/>
              <a:t> rank </a:t>
            </a:r>
            <a:r>
              <a:rPr lang="en-US" dirty="0" smtClean="0"/>
              <a:t>relaxation for OPF is tight in many IEEE </a:t>
            </a:r>
            <a:r>
              <a:rPr lang="en-US" dirty="0" smtClean="0"/>
              <a:t>networks</a:t>
            </a:r>
            <a:endParaRPr lang="en-US" dirty="0" smtClean="0"/>
          </a:p>
          <a:p>
            <a:pPr lvl="1"/>
            <a:r>
              <a:rPr lang="en-US" dirty="0" smtClean="0">
                <a:solidFill>
                  <a:srgbClr val="FF0000"/>
                </a:solidFill>
              </a:rPr>
              <a:t>k</a:t>
            </a:r>
            <a:r>
              <a:rPr lang="en-US" dirty="0" smtClean="0">
                <a:solidFill>
                  <a:srgbClr val="FF0000"/>
                </a:solidFill>
              </a:rPr>
              <a:t>ey theoretical result: </a:t>
            </a:r>
            <a:r>
              <a:rPr lang="en-US" dirty="0" smtClean="0"/>
              <a:t> rank relaxation is tight </a:t>
            </a:r>
            <a:r>
              <a:rPr lang="en-US" dirty="0" smtClean="0"/>
              <a:t>for </a:t>
            </a:r>
            <a:r>
              <a:rPr lang="en-US" dirty="0" smtClean="0">
                <a:solidFill>
                  <a:srgbClr val="FF0000"/>
                </a:solidFill>
              </a:rPr>
              <a:t>purely resistive </a:t>
            </a:r>
            <a:r>
              <a:rPr lang="en-US" dirty="0" smtClean="0"/>
              <a:t>networks </a:t>
            </a:r>
            <a:endParaRPr lang="en-US" dirty="0" smtClean="0">
              <a:solidFill>
                <a:srgbClr val="FF0000"/>
              </a:solidFill>
            </a:endParaRPr>
          </a:p>
          <a:p>
            <a:pPr lvl="1"/>
            <a:endParaRPr lang="en-US" dirty="0"/>
          </a:p>
          <a:p>
            <a:r>
              <a:rPr lang="en-US" dirty="0" smtClean="0"/>
              <a:t>What about for networks with </a:t>
            </a:r>
            <a:r>
              <a:rPr lang="en-US" dirty="0" smtClean="0">
                <a:solidFill>
                  <a:schemeClr val="accent2"/>
                </a:solidFill>
              </a:rPr>
              <a:t>general</a:t>
            </a:r>
            <a:r>
              <a:rPr lang="en-US" dirty="0" smtClean="0"/>
              <a:t> </a:t>
            </a:r>
            <a:r>
              <a:rPr lang="en-US" dirty="0" smtClean="0"/>
              <a:t>transmission lines</a:t>
            </a:r>
            <a:r>
              <a:rPr lang="en-US" dirty="0" smtClean="0"/>
              <a:t>?</a:t>
            </a:r>
            <a:endParaRPr lang="en-US" dirty="0"/>
          </a:p>
        </p:txBody>
      </p:sp>
    </p:spTree>
    <p:extLst>
      <p:ext uri="{BB962C8B-B14F-4D97-AF65-F5344CB8AC3E}">
        <p14:creationId xmlns:p14="http://schemas.microsoft.com/office/powerpoint/2010/main" xmlns="" val="11852201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OPF on </a:t>
            </a:r>
            <a:r>
              <a:rPr lang="en-US" dirty="0" smtClean="0"/>
              <a:t>trees</a:t>
            </a:r>
            <a:r>
              <a:rPr lang="en-US" dirty="0" smtClean="0"/>
              <a:t>:  </a:t>
            </a:r>
            <a:r>
              <a:rPr lang="en-US" dirty="0" smtClean="0"/>
              <a:t>take </a:t>
            </a:r>
            <a:r>
              <a:rPr lang="en-US" dirty="0" smtClean="0"/>
              <a:t>1</a:t>
            </a:r>
            <a:endParaRPr lang="en-US" dirty="0"/>
          </a:p>
        </p:txBody>
      </p:sp>
      <p:sp>
        <p:nvSpPr>
          <p:cNvPr id="3" name="Content Placeholder 2"/>
          <p:cNvSpPr>
            <a:spLocks noGrp="1"/>
          </p:cNvSpPr>
          <p:nvPr>
            <p:ph idx="1"/>
          </p:nvPr>
        </p:nvSpPr>
        <p:spPr/>
        <p:txBody>
          <a:bodyPr/>
          <a:lstStyle/>
          <a:p>
            <a:pPr>
              <a:buNone/>
            </a:pPr>
            <a:r>
              <a:rPr lang="en-US" b="1" dirty="0" smtClean="0"/>
              <a:t>Theorem  1 </a:t>
            </a:r>
            <a:r>
              <a:rPr lang="en-US" dirty="0" smtClean="0"/>
              <a:t>(Zhang &amp; T., 2011):</a:t>
            </a:r>
          </a:p>
          <a:p>
            <a:pPr>
              <a:buNone/>
            </a:pPr>
            <a:endParaRPr lang="en-US" dirty="0" smtClean="0"/>
          </a:p>
          <a:p>
            <a:pPr>
              <a:buNone/>
            </a:pPr>
            <a:r>
              <a:rPr lang="en-US" dirty="0" smtClean="0"/>
              <a:t>	Convex rank relaxation for OPF is </a:t>
            </a:r>
            <a:r>
              <a:rPr lang="en-US" dirty="0" smtClean="0">
                <a:solidFill>
                  <a:srgbClr val="FF0000"/>
                </a:solidFill>
              </a:rPr>
              <a:t>tight</a:t>
            </a:r>
            <a:r>
              <a:rPr lang="en-US" dirty="0" smtClean="0"/>
              <a:t> if:</a:t>
            </a:r>
          </a:p>
          <a:p>
            <a:pPr>
              <a:buNone/>
            </a:pPr>
            <a:r>
              <a:rPr lang="en-US" dirty="0" smtClean="0"/>
              <a:t>		1) the network is a </a:t>
            </a:r>
            <a:r>
              <a:rPr lang="en-US" dirty="0" smtClean="0">
                <a:solidFill>
                  <a:srgbClr val="FF0000"/>
                </a:solidFill>
              </a:rPr>
              <a:t>tree </a:t>
            </a:r>
            <a:endParaRPr lang="en-US" dirty="0" smtClean="0"/>
          </a:p>
          <a:p>
            <a:pPr>
              <a:buNone/>
            </a:pPr>
            <a:r>
              <a:rPr lang="en-US" dirty="0" smtClean="0"/>
              <a:t>		2) no two connected buses  have tight bus power 	    lower bounds.</a:t>
            </a:r>
          </a:p>
          <a:p>
            <a:pPr>
              <a:buNone/>
            </a:pPr>
            <a:endParaRPr lang="en-US" dirty="0" smtClean="0"/>
          </a:p>
          <a:p>
            <a:pPr>
              <a:buNone/>
            </a:pPr>
            <a:r>
              <a:rPr lang="en-US" dirty="0" smtClean="0"/>
              <a:t>No assumption on transmission line characteristics.</a:t>
            </a:r>
          </a:p>
          <a:p>
            <a:pPr>
              <a:buNone/>
            </a:pPr>
            <a:endParaRPr lang="en-US" dirty="0" smtClean="0"/>
          </a:p>
          <a:p>
            <a:pPr>
              <a:buNone/>
            </a:pPr>
            <a:endParaRPr lang="en-US" dirty="0" smtClean="0"/>
          </a:p>
          <a:p>
            <a:pPr>
              <a:buNone/>
            </a:pPr>
            <a:r>
              <a:rPr lang="en-US" dirty="0" smtClean="0"/>
              <a:t>(See also: </a:t>
            </a:r>
            <a:r>
              <a:rPr lang="en-US" dirty="0" err="1" smtClean="0"/>
              <a:t>Sojoudi</a:t>
            </a:r>
            <a:r>
              <a:rPr lang="en-US" dirty="0" smtClean="0"/>
              <a:t> &amp; </a:t>
            </a:r>
            <a:r>
              <a:rPr lang="en-US" dirty="0" err="1" smtClean="0"/>
              <a:t>Lavaei</a:t>
            </a:r>
            <a:r>
              <a:rPr lang="en-US" dirty="0" smtClean="0"/>
              <a:t> 11, Bose &amp; Low 11)</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approach	</a:t>
            </a:r>
            <a:endParaRPr lang="en-US" dirty="0"/>
          </a:p>
        </p:txBody>
      </p:sp>
      <p:sp>
        <p:nvSpPr>
          <p:cNvPr id="3" name="Content Placeholder 2"/>
          <p:cNvSpPr>
            <a:spLocks noGrp="1"/>
          </p:cNvSpPr>
          <p:nvPr>
            <p:ph idx="1"/>
          </p:nvPr>
        </p:nvSpPr>
        <p:spPr/>
        <p:txBody>
          <a:bodyPr/>
          <a:lstStyle/>
          <a:p>
            <a:r>
              <a:rPr lang="en-US" dirty="0" smtClean="0"/>
              <a:t>Focus on the underlying </a:t>
            </a:r>
            <a:r>
              <a:rPr lang="en-US" dirty="0" smtClean="0">
                <a:solidFill>
                  <a:srgbClr val="FF0000"/>
                </a:solidFill>
              </a:rPr>
              <a:t>injection </a:t>
            </a:r>
            <a:r>
              <a:rPr lang="en-US" dirty="0" smtClean="0">
                <a:solidFill>
                  <a:srgbClr val="FF0000"/>
                </a:solidFill>
              </a:rPr>
              <a:t>region</a:t>
            </a:r>
            <a:r>
              <a:rPr lang="en-US" dirty="0" smtClean="0"/>
              <a:t> </a:t>
            </a:r>
            <a:r>
              <a:rPr lang="en-US" dirty="0" smtClean="0"/>
              <a:t>a</a:t>
            </a:r>
            <a:r>
              <a:rPr lang="en-US" dirty="0" smtClean="0"/>
              <a:t>nd investigate  its convexity.</a:t>
            </a:r>
            <a:endParaRPr lang="en-US" dirty="0" smtClean="0">
              <a:solidFill>
                <a:srgbClr val="FF0000"/>
              </a:solidFill>
            </a:endParaRPr>
          </a:p>
          <a:p>
            <a:endParaRPr lang="en-US" dirty="0" smtClean="0"/>
          </a:p>
          <a:p>
            <a:r>
              <a:rPr lang="en-US" dirty="0" smtClean="0"/>
              <a:t>Used a matrix-fitting </a:t>
            </a:r>
            <a:r>
              <a:rPr lang="en-US" dirty="0" smtClean="0"/>
              <a:t>lemma from algebraic graph theory.</a:t>
            </a:r>
            <a:endParaRPr lang="en-US" dirty="0" smtClean="0"/>
          </a:p>
          <a:p>
            <a:endParaRPr lang="en-US" dirty="0" smtClean="0"/>
          </a:p>
          <a:p>
            <a:pPr>
              <a:buNone/>
            </a:pPr>
            <a:r>
              <a:rPr lang="en-US" dirty="0" smtClean="0"/>
              <a:t>Drawbacks:</a:t>
            </a:r>
          </a:p>
          <a:p>
            <a:endParaRPr lang="en-US" dirty="0" smtClean="0"/>
          </a:p>
          <a:p>
            <a:r>
              <a:rPr lang="en-US" dirty="0" smtClean="0"/>
              <a:t>Role of tree topology unclear.</a:t>
            </a:r>
          </a:p>
          <a:p>
            <a:endParaRPr lang="en-US" dirty="0" smtClean="0"/>
          </a:p>
          <a:p>
            <a:r>
              <a:rPr lang="en-US" dirty="0" smtClean="0"/>
              <a:t>Restriction on bus power lower bounds unsatisfactory.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OPF on </a:t>
            </a:r>
            <a:r>
              <a:rPr lang="en-US" dirty="0" smtClean="0"/>
              <a:t>trees</a:t>
            </a:r>
            <a:r>
              <a:rPr lang="en-US" dirty="0" smtClean="0"/>
              <a:t>: </a:t>
            </a:r>
            <a:r>
              <a:rPr lang="en-US" dirty="0" smtClean="0"/>
              <a:t>take </a:t>
            </a:r>
            <a:r>
              <a:rPr lang="en-US" dirty="0" smtClean="0"/>
              <a:t>2</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Theorem 2</a:t>
            </a:r>
            <a:r>
              <a:rPr lang="en-US" dirty="0" smtClean="0"/>
              <a:t> (</a:t>
            </a:r>
            <a:r>
              <a:rPr lang="en-US" dirty="0" err="1" smtClean="0"/>
              <a:t>Lavaei</a:t>
            </a:r>
            <a:r>
              <a:rPr lang="en-US" dirty="0" smtClean="0"/>
              <a:t>,  T. &amp; Zhang 12): </a:t>
            </a:r>
          </a:p>
          <a:p>
            <a:pPr>
              <a:buNone/>
            </a:pPr>
            <a:endParaRPr lang="en-US" dirty="0" smtClean="0"/>
          </a:p>
          <a:p>
            <a:pPr>
              <a:buNone/>
            </a:pPr>
            <a:r>
              <a:rPr lang="en-US" dirty="0" smtClean="0"/>
              <a:t>	Convex </a:t>
            </a:r>
            <a:r>
              <a:rPr lang="en-US" dirty="0"/>
              <a:t>relaxation for OPF is </a:t>
            </a:r>
            <a:r>
              <a:rPr lang="en-US" dirty="0">
                <a:solidFill>
                  <a:srgbClr val="FF0000"/>
                </a:solidFill>
              </a:rPr>
              <a:t>tight</a:t>
            </a:r>
            <a:r>
              <a:rPr lang="en-US" dirty="0"/>
              <a:t> if </a:t>
            </a:r>
            <a:endParaRPr lang="en-US" dirty="0" smtClean="0"/>
          </a:p>
          <a:p>
            <a:pPr>
              <a:buNone/>
            </a:pPr>
            <a:r>
              <a:rPr lang="en-US" dirty="0" smtClean="0"/>
              <a:t>		1) the </a:t>
            </a:r>
            <a:r>
              <a:rPr lang="en-US" dirty="0"/>
              <a:t>network is a </a:t>
            </a:r>
            <a:r>
              <a:rPr lang="en-US" dirty="0">
                <a:solidFill>
                  <a:srgbClr val="FF0000"/>
                </a:solidFill>
              </a:rPr>
              <a:t>tree</a:t>
            </a:r>
            <a:r>
              <a:rPr lang="en-US" dirty="0" smtClean="0"/>
              <a:t> </a:t>
            </a:r>
          </a:p>
          <a:p>
            <a:pPr>
              <a:buNone/>
            </a:pPr>
            <a:r>
              <a:rPr lang="en-US" dirty="0" smtClean="0"/>
              <a:t>		2) angle differences along lines are “reasonable”</a:t>
            </a:r>
          </a:p>
          <a:p>
            <a:pPr>
              <a:buNone/>
            </a:pPr>
            <a:endParaRPr lang="en-US" dirty="0" smtClean="0"/>
          </a:p>
          <a:p>
            <a:pPr>
              <a:buNone/>
            </a:pPr>
            <a:endParaRPr lang="en-US" dirty="0" smtClean="0"/>
          </a:p>
          <a:p>
            <a:pPr>
              <a:buNone/>
            </a:pPr>
            <a:r>
              <a:rPr lang="en-US" dirty="0" smtClean="0"/>
              <a:t>More importantly:</a:t>
            </a:r>
          </a:p>
          <a:p>
            <a:pPr>
              <a:buNone/>
            </a:pPr>
            <a:endParaRPr lang="en-US" dirty="0" smtClean="0"/>
          </a:p>
          <a:p>
            <a:pPr>
              <a:buNone/>
            </a:pPr>
            <a:r>
              <a:rPr lang="en-US" dirty="0" smtClean="0"/>
              <a:t>	Proof is entirely geometric and from first principles.</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r>
              <a:rPr lang="en-US" dirty="0" smtClean="0"/>
              <a:t>Two </a:t>
            </a:r>
            <a:r>
              <a:rPr lang="en-US" dirty="0" smtClean="0"/>
              <a:t>Bus Network</a:t>
            </a:r>
            <a:endParaRPr lang="en-US" dirty="0"/>
          </a:p>
        </p:txBody>
      </p:sp>
      <p:sp>
        <p:nvSpPr>
          <p:cNvPr id="3" name="Content Placeholder 2"/>
          <p:cNvSpPr>
            <a:spLocks noGrp="1"/>
          </p:cNvSpPr>
          <p:nvPr>
            <p:ph idx="1"/>
          </p:nvPr>
        </p:nvSpPr>
        <p:spPr>
          <a:xfrm>
            <a:off x="685799" y="1219200"/>
            <a:ext cx="8145379" cy="5257800"/>
          </a:xfrm>
        </p:spPr>
        <p:txBody>
          <a:bodyPr/>
          <a:lstStyle/>
          <a:p>
            <a:pPr>
              <a:buNone/>
            </a:pPr>
            <a:endParaRPr lang="en-US" dirty="0"/>
          </a:p>
          <a:p>
            <a:endParaRPr lang="en-US" dirty="0" smtClean="0"/>
          </a:p>
        </p:txBody>
      </p:sp>
      <p:sp>
        <p:nvSpPr>
          <p:cNvPr id="4" name="Oval 3"/>
          <p:cNvSpPr/>
          <p:nvPr/>
        </p:nvSpPr>
        <p:spPr bwMode="auto">
          <a:xfrm>
            <a:off x="2860752" y="1557321"/>
            <a:ext cx="91440" cy="914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5" name="Oval 4"/>
          <p:cNvSpPr/>
          <p:nvPr/>
        </p:nvSpPr>
        <p:spPr bwMode="auto">
          <a:xfrm>
            <a:off x="940949" y="1559729"/>
            <a:ext cx="91440" cy="914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6" name="Straight Connector 5"/>
          <p:cNvCxnSpPr>
            <a:stCxn id="4" idx="2"/>
            <a:endCxn id="5" idx="6"/>
          </p:cNvCxnSpPr>
          <p:nvPr/>
        </p:nvCxnSpPr>
        <p:spPr bwMode="auto">
          <a:xfrm flipH="1">
            <a:off x="1032389" y="1603041"/>
            <a:ext cx="1828363" cy="2408"/>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18" name="TextBox 17"/>
              <p:cNvSpPr txBox="1"/>
              <p:nvPr/>
            </p:nvSpPr>
            <p:spPr>
              <a:xfrm>
                <a:off x="348226" y="1368192"/>
                <a:ext cx="556627"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𝑉</m:t>
                          </m:r>
                        </m:e>
                        <m:sub>
                          <m:r>
                            <a:rPr lang="en-US" b="0" i="1" smtClean="0">
                              <a:latin typeface="Cambria Math"/>
                            </a:rPr>
                            <m:t>1</m:t>
                          </m:r>
                        </m:sub>
                      </m:sSub>
                    </m:oMath>
                  </m:oMathPara>
                </a14:m>
                <a:endParaRPr lang="en-US" dirty="0"/>
              </a:p>
            </p:txBody>
          </p:sp>
        </mc:Choice>
        <mc:Fallback>
          <p:sp>
            <p:nvSpPr>
              <p:cNvPr id="18" name="TextBox 17"/>
              <p:cNvSpPr txBox="1">
                <a:spLocks noRot="1" noChangeAspect="1" noMove="1" noResize="1" noEditPoints="1" noAdjustHandles="1" noChangeArrowheads="1" noChangeShapeType="1" noTextEdit="1"/>
              </p:cNvSpPr>
              <p:nvPr/>
            </p:nvSpPr>
            <p:spPr>
              <a:xfrm>
                <a:off x="348226" y="1368192"/>
                <a:ext cx="556627" cy="461665"/>
              </a:xfrm>
              <a:prstGeom prst="rect">
                <a:avLst/>
              </a:prstGeom>
              <a:blipFill rotWithShape="1">
                <a:blip r:embed="rId3" cstate="print"/>
                <a:stretch>
                  <a:fillRect l="-2198"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9" name="TextBox 18"/>
              <p:cNvSpPr txBox="1"/>
              <p:nvPr/>
            </p:nvSpPr>
            <p:spPr>
              <a:xfrm>
                <a:off x="3121439" y="1326488"/>
                <a:ext cx="563744"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𝑉</m:t>
                          </m:r>
                        </m:e>
                        <m:sub>
                          <m:r>
                            <a:rPr lang="en-US" b="0" i="1" smtClean="0">
                              <a:latin typeface="Cambria Math"/>
                            </a:rPr>
                            <m:t>2</m:t>
                          </m:r>
                        </m:sub>
                      </m:sSub>
                    </m:oMath>
                  </m:oMathPara>
                </a14:m>
                <a:endParaRPr lang="en-US" dirty="0"/>
              </a:p>
            </p:txBody>
          </p:sp>
        </mc:Choice>
        <mc:Fallback>
          <p:sp>
            <p:nvSpPr>
              <p:cNvPr id="19" name="TextBox 18"/>
              <p:cNvSpPr txBox="1">
                <a:spLocks noRot="1" noChangeAspect="1" noMove="1" noResize="1" noEditPoints="1" noAdjustHandles="1" noChangeArrowheads="1" noChangeShapeType="1" noTextEdit="1"/>
              </p:cNvSpPr>
              <p:nvPr/>
            </p:nvSpPr>
            <p:spPr>
              <a:xfrm>
                <a:off x="3121439" y="1326488"/>
                <a:ext cx="563744" cy="461665"/>
              </a:xfrm>
              <a:prstGeom prst="rect">
                <a:avLst/>
              </a:prstGeom>
              <a:blipFill rotWithShape="1">
                <a:blip r:embed="rId4" cstate="print"/>
                <a:stretch>
                  <a:fillRect l="-2151" b="-4000"/>
                </a:stretch>
              </a:blipFill>
            </p:spPr>
            <p:txBody>
              <a:bodyPr/>
              <a:lstStyle/>
              <a:p>
                <a:r>
                  <a:rPr lang="en-US">
                    <a:noFill/>
                  </a:rPr>
                  <a:t> </a:t>
                </a:r>
              </a:p>
            </p:txBody>
          </p:sp>
        </mc:Fallback>
      </mc:AlternateContent>
      <p:cxnSp>
        <p:nvCxnSpPr>
          <p:cNvPr id="21" name="Straight Arrow Connector 20"/>
          <p:cNvCxnSpPr/>
          <p:nvPr/>
        </p:nvCxnSpPr>
        <p:spPr bwMode="auto">
          <a:xfrm>
            <a:off x="1133877" y="1521230"/>
            <a:ext cx="327603"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p:nvPr/>
        </p:nvCxnSpPr>
        <p:spPr bwMode="auto">
          <a:xfrm flipH="1">
            <a:off x="2533149" y="1521230"/>
            <a:ext cx="327603"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mc:AlternateContent xmlns:mc="http://schemas.openxmlformats.org/markup-compatibility/2006">
        <mc:Choice xmlns:a14="http://schemas.microsoft.com/office/drawing/2010/main" xmlns="" Requires="a14">
          <p:sp>
            <p:nvSpPr>
              <p:cNvPr id="26" name="TextBox 25"/>
              <p:cNvSpPr txBox="1"/>
              <p:nvPr/>
            </p:nvSpPr>
            <p:spPr>
              <a:xfrm>
                <a:off x="1032389" y="1077198"/>
                <a:ext cx="5627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26" name="TextBox 25"/>
              <p:cNvSpPr txBox="1">
                <a:spLocks noRot="1" noChangeAspect="1" noMove="1" noResize="1" noEditPoints="1" noAdjustHandles="1" noChangeArrowheads="1" noChangeShapeType="1" noTextEdit="1"/>
              </p:cNvSpPr>
              <p:nvPr/>
            </p:nvSpPr>
            <p:spPr>
              <a:xfrm>
                <a:off x="1032389" y="1077198"/>
                <a:ext cx="562782" cy="461665"/>
              </a:xfrm>
              <a:prstGeom prst="rect">
                <a:avLst/>
              </a:prstGeom>
              <a:blipFill rotWithShape="1">
                <a:blip r:embed="rId5" cstate="print"/>
                <a:stretch>
                  <a:fillRect l="-2151"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27" name="TextBox 26"/>
              <p:cNvSpPr txBox="1"/>
              <p:nvPr/>
            </p:nvSpPr>
            <p:spPr>
              <a:xfrm>
                <a:off x="2516782" y="1097246"/>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27" name="TextBox 26"/>
              <p:cNvSpPr txBox="1">
                <a:spLocks noRot="1" noChangeAspect="1" noMove="1" noResize="1" noEditPoints="1" noAdjustHandles="1" noChangeArrowheads="1" noChangeShapeType="1" noTextEdit="1"/>
              </p:cNvSpPr>
              <p:nvPr/>
            </p:nvSpPr>
            <p:spPr>
              <a:xfrm>
                <a:off x="2516782" y="1097246"/>
                <a:ext cx="569900" cy="461665"/>
              </a:xfrm>
              <a:prstGeom prst="rect">
                <a:avLst/>
              </a:prstGeom>
              <a:blipFill rotWithShape="1">
                <a:blip r:embed="rId6" cstate="print"/>
                <a:stretch>
                  <a:fillRect l="-2151"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0" name="TextBox 39"/>
              <p:cNvSpPr txBox="1"/>
              <p:nvPr/>
            </p:nvSpPr>
            <p:spPr>
              <a:xfrm>
                <a:off x="44819" y="2253123"/>
                <a:ext cx="4425429" cy="461665"/>
              </a:xfrm>
              <a:prstGeom prst="rect">
                <a:avLst/>
              </a:prstGeom>
              <a:noFill/>
            </p:spPr>
            <p:txBody>
              <a:bodyPr wrap="square" rtlCol="0">
                <a:spAutoFit/>
              </a:bodyPr>
              <a:lstStyle/>
              <a:p>
                <a:pPr/>
                <a14:m>
                  <m:oMath xmlns:m="http://schemas.openxmlformats.org/officeDocument/2006/math">
                    <m:d>
                      <m:dPr>
                        <m:begChr m:val="|"/>
                        <m:endChr m:val="|"/>
                        <m:ctrlPr>
                          <a:rPr lang="en-US" b="0" i="1" smtClean="0">
                            <a:latin typeface="Cambria Math"/>
                          </a:rPr>
                        </m:ctrlPr>
                      </m:dPr>
                      <m:e>
                        <m:sSub>
                          <m:sSubPr>
                            <m:ctrlPr>
                              <a:rPr lang="en-US" b="0" i="1" smtClean="0">
                                <a:latin typeface="Cambria Math"/>
                              </a:rPr>
                            </m:ctrlPr>
                          </m:sSubPr>
                          <m:e>
                            <m:r>
                              <a:rPr lang="en-US" b="0" i="1" smtClean="0">
                                <a:latin typeface="Cambria Math"/>
                              </a:rPr>
                              <m:t>𝑉</m:t>
                            </m:r>
                          </m:e>
                          <m:sub>
                            <m:r>
                              <a:rPr lang="en-US" b="0" i="1" smtClean="0">
                                <a:latin typeface="Cambria Math"/>
                              </a:rPr>
                              <m:t>1</m:t>
                            </m:r>
                          </m:sub>
                        </m:sSub>
                      </m:e>
                    </m:d>
                    <m:r>
                      <a:rPr lang="en-US" b="0" i="1" smtClean="0">
                        <a:latin typeface="Cambria Math"/>
                      </a:rPr>
                      <m:t>=</m:t>
                    </m:r>
                    <m:d>
                      <m:dPr>
                        <m:begChr m:val="|"/>
                        <m:endChr m:val="|"/>
                        <m:ctrlPr>
                          <a:rPr lang="en-US" b="0" i="1" smtClean="0">
                            <a:latin typeface="Cambria Math"/>
                          </a:rPr>
                        </m:ctrlPr>
                      </m:dPr>
                      <m:e>
                        <m:sSub>
                          <m:sSubPr>
                            <m:ctrlPr>
                              <a:rPr lang="en-US" b="0" i="1" smtClean="0">
                                <a:latin typeface="Cambria Math"/>
                              </a:rPr>
                            </m:ctrlPr>
                          </m:sSubPr>
                          <m:e>
                            <m:r>
                              <a:rPr lang="en-US" b="0" i="1" smtClean="0">
                                <a:latin typeface="Cambria Math"/>
                              </a:rPr>
                              <m:t>𝑉</m:t>
                            </m:r>
                          </m:e>
                          <m:sub>
                            <m:r>
                              <a:rPr lang="en-US" b="0" i="1" smtClean="0">
                                <a:latin typeface="Cambria Math"/>
                              </a:rPr>
                              <m:t>2</m:t>
                            </m:r>
                          </m:sub>
                        </m:sSub>
                      </m:e>
                    </m:d>
                    <m:r>
                      <a:rPr lang="en-US" b="0" i="1" smtClean="0">
                        <a:latin typeface="Cambria Math"/>
                      </a:rPr>
                      <m:t>=</m:t>
                    </m:r>
                    <m:r>
                      <a:rPr lang="en-US" b="0" i="1" smtClean="0">
                        <a:latin typeface="Cambria Math"/>
                      </a:rPr>
                      <m:t>1 </m:t>
                    </m:r>
                    <m:r>
                      <a:rPr lang="en-US" b="0" i="1" smtClean="0">
                        <a:latin typeface="Cambria Math"/>
                      </a:rPr>
                      <m:t>𝑝𝑢</m:t>
                    </m:r>
                    <m:r>
                      <a:rPr lang="en-US" b="0" i="1" smtClean="0">
                        <a:latin typeface="Cambria Math"/>
                      </a:rPr>
                      <m:t>, </m:t>
                    </m:r>
                    <m:r>
                      <a:rPr lang="en-US" b="0" i="1" smtClean="0">
                        <a:latin typeface="Cambria Math"/>
                      </a:rPr>
                      <m:t>𝜃</m:t>
                    </m:r>
                    <m:r>
                      <a:rPr lang="en-US" b="0" i="1" smtClean="0">
                        <a:latin typeface="Cambria Math"/>
                      </a:rPr>
                      <m:t>=</m:t>
                    </m:r>
                    <m:sSub>
                      <m:sSubPr>
                        <m:ctrlPr>
                          <a:rPr lang="en-US" b="0" i="1" smtClean="0">
                            <a:latin typeface="Cambria Math"/>
                          </a:rPr>
                        </m:ctrlPr>
                      </m:sSubPr>
                      <m:e>
                        <m:r>
                          <a:rPr lang="en-US" b="0" i="1" smtClean="0">
                            <a:latin typeface="Cambria Math"/>
                          </a:rPr>
                          <m:t>𝜃</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𝜃</m:t>
                        </m:r>
                      </m:e>
                      <m:sub>
                        <m:r>
                          <a:rPr lang="en-US" b="0" i="1" smtClean="0">
                            <a:latin typeface="Cambria Math"/>
                          </a:rPr>
                          <m:t>2</m:t>
                        </m:r>
                      </m:sub>
                    </m:sSub>
                  </m:oMath>
                </a14:m>
                <a:r>
                  <a:rPr lang="en-US" dirty="0" smtClean="0"/>
                  <a:t> </a:t>
                </a:r>
                <a:endParaRPr lang="en-US" dirty="0"/>
              </a:p>
            </p:txBody>
          </p:sp>
        </mc:Choice>
        <mc:Fallback>
          <p:sp>
            <p:nvSpPr>
              <p:cNvPr id="40" name="TextBox 39"/>
              <p:cNvSpPr txBox="1">
                <a:spLocks noRot="1" noChangeAspect="1" noMove="1" noResize="1" noEditPoints="1" noAdjustHandles="1" noChangeArrowheads="1" noChangeShapeType="1" noTextEdit="1"/>
              </p:cNvSpPr>
              <p:nvPr/>
            </p:nvSpPr>
            <p:spPr>
              <a:xfrm>
                <a:off x="44819" y="2253123"/>
                <a:ext cx="4425429" cy="461665"/>
              </a:xfrm>
              <a:prstGeom prst="rect">
                <a:avLst/>
              </a:prstGeom>
              <a:blipFill rotWithShape="1">
                <a:blip r:embed="rId7" cstate="print"/>
                <a:stretch>
                  <a:fillRect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1" name="TextBox 40"/>
              <p:cNvSpPr txBox="1"/>
              <p:nvPr/>
            </p:nvSpPr>
            <p:spPr>
              <a:xfrm>
                <a:off x="3357384" y="3724102"/>
                <a:ext cx="1976567"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a:rPr>
                          </m:ctrlPr>
                        </m:funcPr>
                        <m:fName>
                          <m:r>
                            <m:rPr>
                              <m:sty m:val="p"/>
                            </m:rPr>
                            <a:rPr lang="en-US" b="0" i="0" smtClean="0">
                              <a:latin typeface="Cambria Math"/>
                            </a:rPr>
                            <m:t>min</m:t>
                          </m:r>
                        </m:fName>
                        <m:e>
                          <m:r>
                            <a:rPr lang="en-US" b="0" i="1" smtClean="0">
                              <a:latin typeface="Cambria Math"/>
                            </a:rPr>
                            <m:t>𝑓</m:t>
                          </m:r>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2</m:t>
                              </m:r>
                            </m:sub>
                          </m:sSub>
                          <m:r>
                            <a:rPr lang="en-US" b="0" i="1" smtClean="0">
                              <a:latin typeface="Cambria Math"/>
                            </a:rPr>
                            <m:t>)</m:t>
                          </m:r>
                        </m:e>
                      </m:func>
                    </m:oMath>
                  </m:oMathPara>
                </a14:m>
                <a:endParaRPr lang="en-US" dirty="0"/>
              </a:p>
            </p:txBody>
          </p:sp>
        </mc:Choice>
        <mc:Fallback>
          <p:sp>
            <p:nvSpPr>
              <p:cNvPr id="41" name="TextBox 40"/>
              <p:cNvSpPr txBox="1">
                <a:spLocks noRot="1" noChangeAspect="1" noMove="1" noResize="1" noEditPoints="1" noAdjustHandles="1" noChangeArrowheads="1" noChangeShapeType="1" noTextEdit="1"/>
              </p:cNvSpPr>
              <p:nvPr/>
            </p:nvSpPr>
            <p:spPr>
              <a:xfrm>
                <a:off x="3357384" y="3724102"/>
                <a:ext cx="1976567" cy="461665"/>
              </a:xfrm>
              <a:prstGeom prst="rect">
                <a:avLst/>
              </a:prstGeom>
              <a:blipFill rotWithShape="1">
                <a:blip r:embed="rId8" cstate="print"/>
                <a:stretch>
                  <a:fillRect l="-309" b="-19737"/>
                </a:stretch>
              </a:blipFill>
            </p:spPr>
            <p:txBody>
              <a:bodyPr/>
              <a:lstStyle/>
              <a:p>
                <a:r>
                  <a:rPr lang="en-US">
                    <a:noFill/>
                  </a:rPr>
                  <a:t> </a:t>
                </a:r>
              </a:p>
            </p:txBody>
          </p:sp>
        </mc:Fallback>
      </mc:AlternateContent>
      <p:sp>
        <p:nvSpPr>
          <p:cNvPr id="42" name="Oval 41"/>
          <p:cNvSpPr/>
          <p:nvPr/>
        </p:nvSpPr>
        <p:spPr bwMode="auto">
          <a:xfrm rot="19276899">
            <a:off x="5433672" y="1566712"/>
            <a:ext cx="2324159" cy="3897131"/>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38" name="Rectangle 37"/>
          <p:cNvSpPr/>
          <p:nvPr/>
        </p:nvSpPr>
        <p:spPr bwMode="auto">
          <a:xfrm rot="19014747">
            <a:off x="5918337" y="1107549"/>
            <a:ext cx="1791770" cy="4217134"/>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31" name="Straight Arrow Connector 30"/>
          <p:cNvCxnSpPr/>
          <p:nvPr/>
        </p:nvCxnSpPr>
        <p:spPr bwMode="auto">
          <a:xfrm flipV="1">
            <a:off x="5736405" y="1353777"/>
            <a:ext cx="0" cy="3553761"/>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bwMode="auto">
          <a:xfrm>
            <a:off x="4915268" y="4326269"/>
            <a:ext cx="3796817" cy="0"/>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28" name="TextBox 27"/>
              <p:cNvSpPr txBox="1"/>
              <p:nvPr/>
            </p:nvSpPr>
            <p:spPr>
              <a:xfrm>
                <a:off x="8581217" y="4238587"/>
                <a:ext cx="56278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28" name="TextBox 27"/>
              <p:cNvSpPr txBox="1">
                <a:spLocks noRot="1" noChangeAspect="1" noMove="1" noResize="1" noEditPoints="1" noAdjustHandles="1" noChangeArrowheads="1" noChangeShapeType="1" noTextEdit="1"/>
              </p:cNvSpPr>
              <p:nvPr/>
            </p:nvSpPr>
            <p:spPr>
              <a:xfrm>
                <a:off x="8581217" y="4238587"/>
                <a:ext cx="562783" cy="461665"/>
              </a:xfrm>
              <a:prstGeom prst="rect">
                <a:avLst/>
              </a:prstGeom>
              <a:blipFill rotWithShape="1">
                <a:blip r:embed="rId9" cstate="print"/>
                <a:stretch>
                  <a:fillRect l="-3261"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29" name="TextBox 28"/>
              <p:cNvSpPr txBox="1"/>
              <p:nvPr/>
            </p:nvSpPr>
            <p:spPr>
              <a:xfrm>
                <a:off x="5645551" y="1122944"/>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29" name="TextBox 28"/>
              <p:cNvSpPr txBox="1">
                <a:spLocks noRot="1" noChangeAspect="1" noMove="1" noResize="1" noEditPoints="1" noAdjustHandles="1" noChangeArrowheads="1" noChangeShapeType="1" noTextEdit="1"/>
              </p:cNvSpPr>
              <p:nvPr/>
            </p:nvSpPr>
            <p:spPr>
              <a:xfrm>
                <a:off x="5645551" y="1122944"/>
                <a:ext cx="569900" cy="461665"/>
              </a:xfrm>
              <a:prstGeom prst="rect">
                <a:avLst/>
              </a:prstGeom>
              <a:blipFill rotWithShape="1">
                <a:blip r:embed="rId10" cstate="print"/>
                <a:stretch>
                  <a:fillRect l="-2128" b="-2632"/>
                </a:stretch>
              </a:blipFill>
            </p:spPr>
            <p:txBody>
              <a:bodyPr/>
              <a:lstStyle/>
              <a:p>
                <a:r>
                  <a:rPr lang="en-US">
                    <a:noFill/>
                  </a:rPr>
                  <a:t> </a:t>
                </a:r>
              </a:p>
            </p:txBody>
          </p:sp>
        </mc:Fallback>
      </mc:AlternateContent>
      <p:sp>
        <p:nvSpPr>
          <p:cNvPr id="37" name="Oval 36"/>
          <p:cNvSpPr/>
          <p:nvPr/>
        </p:nvSpPr>
        <p:spPr bwMode="auto">
          <a:xfrm rot="19276899">
            <a:off x="5433668" y="1539220"/>
            <a:ext cx="2324159" cy="3897131"/>
          </a:xfrm>
          <a:prstGeom prst="ellipse">
            <a:avLst/>
          </a:prstGeom>
          <a:noFill/>
          <a:ln w="952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43" name="TextBox 42"/>
          <p:cNvSpPr txBox="1"/>
          <p:nvPr/>
        </p:nvSpPr>
        <p:spPr>
          <a:xfrm>
            <a:off x="3513896" y="4238587"/>
            <a:ext cx="1912704" cy="461665"/>
          </a:xfrm>
          <a:prstGeom prst="rect">
            <a:avLst/>
          </a:prstGeom>
          <a:noFill/>
        </p:spPr>
        <p:txBody>
          <a:bodyPr wrap="none" rtlCol="0">
            <a:spAutoFit/>
          </a:bodyPr>
          <a:lstStyle/>
          <a:p>
            <a:r>
              <a:rPr lang="en-US" dirty="0" smtClean="0"/>
              <a:t>Pareto-Front</a:t>
            </a:r>
            <a:endParaRPr lang="en-US" dirty="0"/>
          </a:p>
        </p:txBody>
      </p:sp>
      <p:sp>
        <p:nvSpPr>
          <p:cNvPr id="44" name="Oval 43"/>
          <p:cNvSpPr/>
          <p:nvPr/>
        </p:nvSpPr>
        <p:spPr bwMode="auto">
          <a:xfrm rot="19276899">
            <a:off x="5424502" y="1539221"/>
            <a:ext cx="2324159" cy="3897131"/>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45" name="TextBox 44"/>
          <p:cNvSpPr txBox="1"/>
          <p:nvPr/>
        </p:nvSpPr>
        <p:spPr>
          <a:xfrm>
            <a:off x="1109847" y="5322944"/>
            <a:ext cx="6471643" cy="461665"/>
          </a:xfrm>
          <a:prstGeom prst="rect">
            <a:avLst/>
          </a:prstGeom>
          <a:noFill/>
        </p:spPr>
        <p:txBody>
          <a:bodyPr wrap="none" rtlCol="0">
            <a:spAutoFit/>
          </a:bodyPr>
          <a:lstStyle/>
          <a:p>
            <a:r>
              <a:rPr lang="en-US" dirty="0" smtClean="0"/>
              <a:t>Pareto-Front = Pareto-Front of its Convex Hull</a:t>
            </a:r>
            <a:endParaRPr lang="en-US" dirty="0"/>
          </a:p>
        </p:txBody>
      </p:sp>
      <mc:AlternateContent xmlns:mc="http://schemas.openxmlformats.org/markup-compatibility/2006">
        <mc:Choice xmlns:a14="http://schemas.microsoft.com/office/drawing/2010/main" xmlns="" Requires="a14">
          <p:sp>
            <p:nvSpPr>
              <p:cNvPr id="35" name="TextBox 34"/>
              <p:cNvSpPr txBox="1"/>
              <p:nvPr/>
            </p:nvSpPr>
            <p:spPr>
              <a:xfrm>
                <a:off x="753340" y="1755771"/>
                <a:ext cx="5627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35" name="TextBox 34"/>
              <p:cNvSpPr txBox="1">
                <a:spLocks noRot="1" noChangeAspect="1" noMove="1" noResize="1" noEditPoints="1" noAdjustHandles="1" noChangeArrowheads="1" noChangeShapeType="1" noTextEdit="1"/>
              </p:cNvSpPr>
              <p:nvPr/>
            </p:nvSpPr>
            <p:spPr>
              <a:xfrm>
                <a:off x="753340" y="1755771"/>
                <a:ext cx="562782" cy="461665"/>
              </a:xfrm>
              <a:prstGeom prst="rect">
                <a:avLst/>
              </a:prstGeom>
              <a:blipFill rotWithShape="1">
                <a:blip r:embed="rId11" cstate="print"/>
                <a:stretch>
                  <a:fillRect l="-3261"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6" name="TextBox 35"/>
              <p:cNvSpPr txBox="1"/>
              <p:nvPr/>
            </p:nvSpPr>
            <p:spPr>
              <a:xfrm>
                <a:off x="2621522" y="1717653"/>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36" name="TextBox 35"/>
              <p:cNvSpPr txBox="1">
                <a:spLocks noRot="1" noChangeAspect="1" noMove="1" noResize="1" noEditPoints="1" noAdjustHandles="1" noChangeArrowheads="1" noChangeShapeType="1" noTextEdit="1"/>
              </p:cNvSpPr>
              <p:nvPr/>
            </p:nvSpPr>
            <p:spPr>
              <a:xfrm>
                <a:off x="2621522" y="1717653"/>
                <a:ext cx="569900" cy="461665"/>
              </a:xfrm>
              <a:prstGeom prst="rect">
                <a:avLst/>
              </a:prstGeom>
              <a:blipFill rotWithShape="1">
                <a:blip r:embed="rId12" cstate="print"/>
                <a:stretch>
                  <a:fillRect l="-2128" b="-4000"/>
                </a:stretch>
              </a:blipFill>
            </p:spPr>
            <p:txBody>
              <a:bodyPr/>
              <a:lstStyle/>
              <a:p>
                <a:r>
                  <a:rPr lang="en-US">
                    <a:noFill/>
                  </a:rPr>
                  <a:t> </a:t>
                </a:r>
              </a:p>
            </p:txBody>
          </p:sp>
        </mc:Fallback>
      </mc:AlternateContent>
      <p:cxnSp>
        <p:nvCxnSpPr>
          <p:cNvPr id="9" name="Straight Arrow Connector 8"/>
          <p:cNvCxnSpPr/>
          <p:nvPr/>
        </p:nvCxnSpPr>
        <p:spPr bwMode="auto">
          <a:xfrm>
            <a:off x="986669" y="1605449"/>
            <a:ext cx="0" cy="224408"/>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cxnSp>
        <p:nvCxnSpPr>
          <p:cNvPr id="39" name="Straight Arrow Connector 38"/>
          <p:cNvCxnSpPr/>
          <p:nvPr/>
        </p:nvCxnSpPr>
        <p:spPr bwMode="auto">
          <a:xfrm>
            <a:off x="2900139" y="1605449"/>
            <a:ext cx="0" cy="224408"/>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mc:AlternateContent xmlns:mc="http://schemas.openxmlformats.org/markup-compatibility/2006">
        <mc:Choice xmlns:a14="http://schemas.microsoft.com/office/drawing/2010/main" xmlns="" Requires="a14">
          <p:sp>
            <p:nvSpPr>
              <p:cNvPr id="12" name="TextBox 11"/>
              <p:cNvSpPr txBox="1"/>
              <p:nvPr/>
            </p:nvSpPr>
            <p:spPr>
              <a:xfrm>
                <a:off x="1369140" y="1560545"/>
                <a:ext cx="1112549" cy="46166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b="0" i="1" smtClean="0">
                          <a:latin typeface="Cambria Math"/>
                        </a:rPr>
                        <m:t>𝑔</m:t>
                      </m:r>
                      <m:r>
                        <a:rPr lang="en-US" b="0" i="1" smtClean="0">
                          <a:latin typeface="Cambria Math"/>
                        </a:rPr>
                        <m:t>+</m:t>
                      </m:r>
                      <m:r>
                        <a:rPr lang="en-US" b="0" i="1" smtClean="0">
                          <a:latin typeface="Cambria Math"/>
                        </a:rPr>
                        <m:t>𝑗𝑏</m:t>
                      </m:r>
                    </m:oMath>
                  </m:oMathPara>
                </a14:m>
                <a:endParaRPr lang="en-US" dirty="0"/>
              </a:p>
            </p:txBody>
          </p:sp>
        </mc:Choice>
        <mc:Fallback>
          <p:sp>
            <p:nvSpPr>
              <p:cNvPr id="12" name="TextBox 11"/>
              <p:cNvSpPr txBox="1">
                <a:spLocks noRot="1" noChangeAspect="1" noMove="1" noResize="1" noEditPoints="1" noAdjustHandles="1" noChangeArrowheads="1" noChangeShapeType="1" noTextEdit="1"/>
              </p:cNvSpPr>
              <p:nvPr/>
            </p:nvSpPr>
            <p:spPr>
              <a:xfrm>
                <a:off x="1369140" y="1560545"/>
                <a:ext cx="1112549" cy="461665"/>
              </a:xfrm>
              <a:prstGeom prst="rect">
                <a:avLst/>
              </a:prstGeom>
              <a:blipFill rotWithShape="1">
                <a:blip r:embed="rId13" cstate="print"/>
                <a:stretch>
                  <a:fillRect l="-1099" b="-1973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3" name="TextBox 12"/>
              <p:cNvSpPr txBox="1"/>
              <p:nvPr/>
            </p:nvSpPr>
            <p:spPr>
              <a:xfrm>
                <a:off x="363441" y="2828867"/>
                <a:ext cx="3645998" cy="46166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r>
                        <a:rPr lang="en-US" b="0" i="1" smtClean="0">
                          <a:latin typeface="Cambria Math"/>
                        </a:rPr>
                        <m:t>=</m:t>
                      </m:r>
                      <m:r>
                        <a:rPr lang="en-US" b="0" i="1" smtClean="0">
                          <a:latin typeface="Cambria Math"/>
                        </a:rPr>
                        <m:t>𝑔</m:t>
                      </m:r>
                      <m:r>
                        <a:rPr lang="en-US" b="0" i="1" smtClean="0">
                          <a:latin typeface="Cambria Math"/>
                        </a:rPr>
                        <m:t>−</m:t>
                      </m:r>
                      <m:r>
                        <a:rPr lang="en-US" b="0" i="1" smtClean="0">
                          <a:latin typeface="Cambria Math"/>
                        </a:rPr>
                        <m:t>𝑔</m:t>
                      </m:r>
                      <m:func>
                        <m:funcPr>
                          <m:ctrlPr>
                            <a:rPr lang="en-US" b="0" i="1" smtClean="0">
                              <a:latin typeface="Cambria Math"/>
                            </a:rPr>
                          </m:ctrlPr>
                        </m:funcPr>
                        <m:fName>
                          <m:r>
                            <m:rPr>
                              <m:sty m:val="p"/>
                            </m:rPr>
                            <a:rPr lang="en-US" b="0" i="0" smtClean="0">
                              <a:latin typeface="Cambria Math"/>
                            </a:rPr>
                            <m:t>cos</m:t>
                          </m:r>
                        </m:fName>
                        <m:e>
                          <m:r>
                            <a:rPr lang="en-US" b="0" i="1" smtClean="0">
                              <a:latin typeface="Cambria Math"/>
                            </a:rPr>
                            <m:t>𝜃</m:t>
                          </m:r>
                        </m:e>
                      </m:func>
                      <m:r>
                        <a:rPr lang="en-US" b="0" i="1" smtClean="0">
                          <a:latin typeface="Cambria Math"/>
                        </a:rPr>
                        <m:t>−</m:t>
                      </m:r>
                      <m:r>
                        <a:rPr lang="en-US" b="0" i="1" smtClean="0">
                          <a:latin typeface="Cambria Math"/>
                        </a:rPr>
                        <m:t>𝑏</m:t>
                      </m:r>
                      <m:func>
                        <m:funcPr>
                          <m:ctrlPr>
                            <a:rPr lang="en-US" b="0" i="1" smtClean="0">
                              <a:latin typeface="Cambria Math"/>
                            </a:rPr>
                          </m:ctrlPr>
                        </m:funcPr>
                        <m:fName>
                          <m:r>
                            <m:rPr>
                              <m:sty m:val="p"/>
                            </m:rPr>
                            <a:rPr lang="en-US" b="0" i="0" smtClean="0">
                              <a:latin typeface="Cambria Math"/>
                            </a:rPr>
                            <m:t>sin</m:t>
                          </m:r>
                        </m:fName>
                        <m:e>
                          <m:r>
                            <a:rPr lang="en-US" b="0" i="1" smtClean="0">
                              <a:latin typeface="Cambria Math"/>
                            </a:rPr>
                            <m:t>𝜃</m:t>
                          </m:r>
                        </m:e>
                      </m:func>
                    </m:oMath>
                  </m:oMathPara>
                </a14:m>
                <a:endParaRPr lang="en-US" dirty="0"/>
              </a:p>
            </p:txBody>
          </p:sp>
        </mc:Choice>
        <mc:Fallback>
          <p:sp>
            <p:nvSpPr>
              <p:cNvPr id="13" name="TextBox 12"/>
              <p:cNvSpPr txBox="1">
                <a:spLocks noRot="1" noChangeAspect="1" noMove="1" noResize="1" noEditPoints="1" noAdjustHandles="1" noChangeArrowheads="1" noChangeShapeType="1" noTextEdit="1"/>
              </p:cNvSpPr>
              <p:nvPr/>
            </p:nvSpPr>
            <p:spPr>
              <a:xfrm>
                <a:off x="363441" y="2828867"/>
                <a:ext cx="3645998" cy="461665"/>
              </a:xfrm>
              <a:prstGeom prst="rect">
                <a:avLst/>
              </a:prstGeom>
              <a:blipFill rotWithShape="1">
                <a:blip r:embed="rId14" cstate="print"/>
                <a:stretch>
                  <a:fillRect b="-1184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7" name="TextBox 46"/>
              <p:cNvSpPr txBox="1"/>
              <p:nvPr/>
            </p:nvSpPr>
            <p:spPr>
              <a:xfrm>
                <a:off x="366399" y="3216116"/>
                <a:ext cx="3653116" cy="46166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r>
                        <a:rPr lang="en-US" b="0" i="1" smtClean="0">
                          <a:latin typeface="Cambria Math"/>
                        </a:rPr>
                        <m:t>=</m:t>
                      </m:r>
                      <m:r>
                        <a:rPr lang="en-US" b="0" i="1" smtClean="0">
                          <a:latin typeface="Cambria Math"/>
                        </a:rPr>
                        <m:t>𝑔</m:t>
                      </m:r>
                      <m:r>
                        <a:rPr lang="en-US" b="0" i="1" smtClean="0">
                          <a:latin typeface="Cambria Math"/>
                        </a:rPr>
                        <m:t>−</m:t>
                      </m:r>
                      <m:r>
                        <a:rPr lang="en-US" b="0" i="1" smtClean="0">
                          <a:latin typeface="Cambria Math"/>
                        </a:rPr>
                        <m:t>𝑔</m:t>
                      </m:r>
                      <m:func>
                        <m:funcPr>
                          <m:ctrlPr>
                            <a:rPr lang="en-US" b="0" i="1" smtClean="0">
                              <a:latin typeface="Cambria Math"/>
                            </a:rPr>
                          </m:ctrlPr>
                        </m:funcPr>
                        <m:fName>
                          <m:r>
                            <m:rPr>
                              <m:sty m:val="p"/>
                            </m:rPr>
                            <a:rPr lang="en-US" b="0" i="0" smtClean="0">
                              <a:latin typeface="Cambria Math"/>
                            </a:rPr>
                            <m:t>cos</m:t>
                          </m:r>
                        </m:fName>
                        <m:e>
                          <m:r>
                            <a:rPr lang="en-US" b="0" i="1" smtClean="0">
                              <a:latin typeface="Cambria Math"/>
                            </a:rPr>
                            <m:t>𝜃</m:t>
                          </m:r>
                        </m:e>
                      </m:func>
                      <m:r>
                        <a:rPr lang="en-US" b="0" i="1" smtClean="0">
                          <a:latin typeface="Cambria Math"/>
                        </a:rPr>
                        <m:t>+</m:t>
                      </m:r>
                      <m:r>
                        <a:rPr lang="en-US" b="0" i="1" smtClean="0">
                          <a:latin typeface="Cambria Math"/>
                        </a:rPr>
                        <m:t>𝑏</m:t>
                      </m:r>
                      <m:func>
                        <m:funcPr>
                          <m:ctrlPr>
                            <a:rPr lang="en-US" b="0" i="1" smtClean="0">
                              <a:latin typeface="Cambria Math"/>
                            </a:rPr>
                          </m:ctrlPr>
                        </m:funcPr>
                        <m:fName>
                          <m:r>
                            <m:rPr>
                              <m:sty m:val="p"/>
                            </m:rPr>
                            <a:rPr lang="en-US" b="0" i="0" smtClean="0">
                              <a:latin typeface="Cambria Math"/>
                            </a:rPr>
                            <m:t>sin</m:t>
                          </m:r>
                        </m:fName>
                        <m:e>
                          <m:r>
                            <a:rPr lang="en-US" b="0" i="1" smtClean="0">
                              <a:latin typeface="Cambria Math"/>
                            </a:rPr>
                            <m:t>𝜃</m:t>
                          </m:r>
                        </m:e>
                      </m:func>
                    </m:oMath>
                  </m:oMathPara>
                </a14:m>
                <a:endParaRPr lang="en-US" dirty="0"/>
              </a:p>
            </p:txBody>
          </p:sp>
        </mc:Choice>
        <mc:Fallback>
          <p:sp>
            <p:nvSpPr>
              <p:cNvPr id="47" name="TextBox 46"/>
              <p:cNvSpPr txBox="1">
                <a:spLocks noRot="1" noChangeAspect="1" noMove="1" noResize="1" noEditPoints="1" noAdjustHandles="1" noChangeArrowheads="1" noChangeShapeType="1" noTextEdit="1"/>
              </p:cNvSpPr>
              <p:nvPr/>
            </p:nvSpPr>
            <p:spPr>
              <a:xfrm>
                <a:off x="366399" y="3216116"/>
                <a:ext cx="3653116" cy="461665"/>
              </a:xfrm>
              <a:prstGeom prst="rect">
                <a:avLst/>
              </a:prstGeom>
              <a:blipFill rotWithShape="1">
                <a:blip r:embed="rId15" cstate="print"/>
                <a:stretch>
                  <a:fillRect b="-13333"/>
                </a:stretch>
              </a:blipFill>
            </p:spPr>
            <p:txBody>
              <a:bodyPr/>
              <a:lstStyle/>
              <a:p>
                <a:r>
                  <a:rPr lang="en-US">
                    <a:noFill/>
                  </a:rPr>
                  <a:t> </a:t>
                </a:r>
              </a:p>
            </p:txBody>
          </p:sp>
        </mc:Fallback>
      </mc:AlternateContent>
      <p:sp>
        <p:nvSpPr>
          <p:cNvPr id="33" name="TextBox 32"/>
          <p:cNvSpPr txBox="1"/>
          <p:nvPr/>
        </p:nvSpPr>
        <p:spPr>
          <a:xfrm>
            <a:off x="5859675" y="1385888"/>
            <a:ext cx="3267241" cy="461665"/>
          </a:xfrm>
          <a:prstGeom prst="rect">
            <a:avLst/>
          </a:prstGeom>
          <a:noFill/>
        </p:spPr>
        <p:txBody>
          <a:bodyPr wrap="none" rtlCol="0">
            <a:spAutoFit/>
          </a:bodyPr>
          <a:lstStyle/>
          <a:p>
            <a:r>
              <a:rPr lang="en-US" dirty="0" smtClean="0"/>
              <a:t>c</a:t>
            </a:r>
            <a:r>
              <a:rPr lang="en-US" dirty="0" smtClean="0"/>
              <a:t>onvex rank </a:t>
            </a:r>
            <a:r>
              <a:rPr lang="en-US" dirty="0" smtClean="0"/>
              <a:t>relaxation</a:t>
            </a:r>
            <a:endParaRPr lang="en-US" dirty="0"/>
          </a:p>
        </p:txBody>
      </p:sp>
      <p:cxnSp>
        <p:nvCxnSpPr>
          <p:cNvPr id="46" name="Straight Arrow Connector 45"/>
          <p:cNvCxnSpPr/>
          <p:nvPr/>
        </p:nvCxnSpPr>
        <p:spPr bwMode="auto">
          <a:xfrm flipH="1">
            <a:off x="6657975" y="1928813"/>
            <a:ext cx="785813" cy="142875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
        <p:nvSpPr>
          <p:cNvPr id="48" name="TextBox 47"/>
          <p:cNvSpPr txBox="1"/>
          <p:nvPr/>
        </p:nvSpPr>
        <p:spPr>
          <a:xfrm>
            <a:off x="1878896" y="6072188"/>
            <a:ext cx="4770858" cy="461665"/>
          </a:xfrm>
          <a:prstGeom prst="rect">
            <a:avLst/>
          </a:prstGeom>
          <a:noFill/>
        </p:spPr>
        <p:txBody>
          <a:bodyPr wrap="none" rtlCol="0">
            <a:spAutoFit/>
          </a:bodyPr>
          <a:lstStyle/>
          <a:p>
            <a:r>
              <a:rPr lang="en-US" dirty="0" smtClean="0">
                <a:sym typeface="Wingdings" pitchFamily="2" charset="2"/>
              </a:rPr>
              <a:t>=&gt; convex rank relaxation is tight.</a:t>
            </a:r>
            <a:endParaRPr lang="en-US" dirty="0"/>
          </a:p>
        </p:txBody>
      </p:sp>
      <p:sp>
        <p:nvSpPr>
          <p:cNvPr id="49" name="TextBox 48"/>
          <p:cNvSpPr txBox="1"/>
          <p:nvPr/>
        </p:nvSpPr>
        <p:spPr>
          <a:xfrm>
            <a:off x="3987759" y="1130968"/>
            <a:ext cx="1401346" cy="830997"/>
          </a:xfrm>
          <a:prstGeom prst="rect">
            <a:avLst/>
          </a:prstGeom>
          <a:noFill/>
        </p:spPr>
        <p:txBody>
          <a:bodyPr wrap="none" rtlCol="0">
            <a:spAutoFit/>
          </a:bodyPr>
          <a:lstStyle/>
          <a:p>
            <a:r>
              <a:rPr lang="en-US" dirty="0" smtClean="0"/>
              <a:t>i</a:t>
            </a:r>
            <a:r>
              <a:rPr lang="en-US" dirty="0" smtClean="0"/>
              <a:t>njection </a:t>
            </a:r>
          </a:p>
          <a:p>
            <a:r>
              <a:rPr lang="en-US" dirty="0" smtClean="0"/>
              <a:t>region</a:t>
            </a:r>
            <a:endParaRPr lang="en-US" dirty="0"/>
          </a:p>
        </p:txBody>
      </p:sp>
      <p:cxnSp>
        <p:nvCxnSpPr>
          <p:cNvPr id="51" name="Straight Arrow Connector 50"/>
          <p:cNvCxnSpPr>
            <a:stCxn id="49" idx="2"/>
          </p:cNvCxnSpPr>
          <p:nvPr/>
        </p:nvCxnSpPr>
        <p:spPr bwMode="auto">
          <a:xfrm>
            <a:off x="4688432" y="1961965"/>
            <a:ext cx="449052" cy="275909"/>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61680788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8" grpId="0" animBg="1"/>
      <p:bldP spid="19" grpId="0" animBg="1"/>
      <p:bldP spid="26" grpId="0" animBg="1"/>
      <p:bldP spid="27" grpId="0" animBg="1"/>
      <p:bldP spid="40" grpId="0" animBg="1"/>
      <p:bldP spid="41" grpId="0" animBg="1"/>
      <p:bldP spid="42" grpId="0" animBg="1"/>
      <p:bldP spid="38" grpId="0" animBg="1"/>
      <p:bldP spid="28" grpId="0" animBg="1"/>
      <p:bldP spid="29" grpId="0" animBg="1"/>
      <p:bldP spid="37" grpId="0" animBg="1"/>
      <p:bldP spid="43" grpId="0"/>
      <p:bldP spid="44" grpId="0" animBg="1"/>
      <p:bldP spid="45" grpId="0"/>
      <p:bldP spid="35" grpId="0" animBg="1"/>
      <p:bldP spid="36" grpId="0" animBg="1"/>
      <p:bldP spid="12" grpId="0" animBg="1"/>
      <p:bldP spid="13" grpId="0" animBg="1"/>
      <p:bldP spid="47" grpId="0" animBg="1"/>
      <p:bldP spid="33"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 constraints</a:t>
            </a:r>
            <a:endParaRPr lang="en-US" dirty="0"/>
          </a:p>
        </p:txBody>
      </p:sp>
      <p:sp>
        <p:nvSpPr>
          <p:cNvPr id="4" name="Content Placeholder 2"/>
          <p:cNvSpPr>
            <a:spLocks noGrp="1"/>
          </p:cNvSpPr>
          <p:nvPr>
            <p:ph idx="1"/>
          </p:nvPr>
        </p:nvSpPr>
        <p:spPr>
          <a:xfrm>
            <a:off x="685799" y="1219200"/>
            <a:ext cx="8145379" cy="5257800"/>
          </a:xfrm>
        </p:spPr>
        <p:txBody>
          <a:bodyPr/>
          <a:lstStyle/>
          <a:p>
            <a:r>
              <a:rPr lang="en-US" dirty="0" smtClean="0"/>
              <a:t>Two bus network</a:t>
            </a:r>
          </a:p>
          <a:p>
            <a:endParaRPr lang="en-US" dirty="0"/>
          </a:p>
          <a:p>
            <a:endParaRPr lang="en-US" dirty="0" smtClean="0"/>
          </a:p>
          <a:p>
            <a:r>
              <a:rPr lang="en-US" dirty="0" smtClean="0"/>
              <a:t>Loss</a:t>
            </a:r>
          </a:p>
          <a:p>
            <a:endParaRPr lang="en-US" dirty="0"/>
          </a:p>
          <a:p>
            <a:endParaRPr lang="en-US" dirty="0" smtClean="0"/>
          </a:p>
          <a:p>
            <a:r>
              <a:rPr lang="en-US" dirty="0" smtClean="0"/>
              <a:t>Power upper bounds</a:t>
            </a:r>
          </a:p>
          <a:p>
            <a:endParaRPr lang="en-US" dirty="0" smtClean="0"/>
          </a:p>
          <a:p>
            <a:endParaRPr lang="en-US" dirty="0"/>
          </a:p>
          <a:p>
            <a:r>
              <a:rPr lang="en-US" dirty="0" smtClean="0"/>
              <a:t>Power lower bounds</a:t>
            </a:r>
          </a:p>
          <a:p>
            <a:endParaRPr lang="en-US" dirty="0"/>
          </a:p>
          <a:p>
            <a:endParaRPr lang="en-US" dirty="0" smtClean="0"/>
          </a:p>
        </p:txBody>
      </p:sp>
      <p:sp>
        <p:nvSpPr>
          <p:cNvPr id="25" name="Oval 24"/>
          <p:cNvSpPr/>
          <p:nvPr/>
        </p:nvSpPr>
        <p:spPr bwMode="auto">
          <a:xfrm rot="19276899">
            <a:off x="5044716" y="1630026"/>
            <a:ext cx="2324159" cy="3897131"/>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4" name="Oval 23"/>
          <p:cNvSpPr/>
          <p:nvPr/>
        </p:nvSpPr>
        <p:spPr bwMode="auto">
          <a:xfrm rot="19276899">
            <a:off x="5044716" y="1630026"/>
            <a:ext cx="2324159" cy="3897131"/>
          </a:xfrm>
          <a:prstGeom prst="ellipse">
            <a:avLst/>
          </a:prstGeom>
          <a:noFill/>
          <a:ln w="57150"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2" name="Rectangle 21"/>
          <p:cNvSpPr/>
          <p:nvPr/>
        </p:nvSpPr>
        <p:spPr bwMode="auto">
          <a:xfrm rot="19122577">
            <a:off x="5598470" y="1356073"/>
            <a:ext cx="1854011" cy="4241925"/>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15" name="Straight Arrow Connector 14"/>
          <p:cNvCxnSpPr/>
          <p:nvPr/>
        </p:nvCxnSpPr>
        <p:spPr bwMode="auto">
          <a:xfrm flipV="1">
            <a:off x="5280403" y="1331390"/>
            <a:ext cx="0" cy="3553761"/>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bwMode="auto">
          <a:xfrm>
            <a:off x="4459266" y="4303882"/>
            <a:ext cx="4238430" cy="0"/>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17" name="TextBox 16"/>
              <p:cNvSpPr txBox="1"/>
              <p:nvPr/>
            </p:nvSpPr>
            <p:spPr>
              <a:xfrm>
                <a:off x="8697695" y="4216200"/>
                <a:ext cx="56278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17" name="TextBox 16"/>
              <p:cNvSpPr txBox="1">
                <a:spLocks noRot="1" noChangeAspect="1" noMove="1" noResize="1" noEditPoints="1" noAdjustHandles="1" noChangeArrowheads="1" noChangeShapeType="1" noTextEdit="1"/>
              </p:cNvSpPr>
              <p:nvPr/>
            </p:nvSpPr>
            <p:spPr>
              <a:xfrm>
                <a:off x="8697695" y="4216200"/>
                <a:ext cx="562783" cy="461665"/>
              </a:xfrm>
              <a:prstGeom prst="rect">
                <a:avLst/>
              </a:prstGeom>
              <a:blipFill rotWithShape="1">
                <a:blip r:embed="rId2" cstate="print"/>
                <a:stretch>
                  <a:fillRect l="-3261" b="-4000"/>
                </a:stretch>
              </a:blipFill>
            </p:spPr>
            <p:txBody>
              <a:bodyPr/>
              <a:lstStyle/>
              <a:p>
                <a:r>
                  <a:rPr lang="en-US">
                    <a:noFill/>
                  </a:rPr>
                  <a:t> </a:t>
                </a:r>
              </a:p>
            </p:txBody>
          </p:sp>
        </mc:Fallback>
      </mc:AlternateContent>
      <p:sp>
        <p:nvSpPr>
          <p:cNvPr id="20" name="Oval 19"/>
          <p:cNvSpPr/>
          <p:nvPr/>
        </p:nvSpPr>
        <p:spPr bwMode="auto">
          <a:xfrm rot="19276899">
            <a:off x="5044715" y="1630025"/>
            <a:ext cx="2324159" cy="3897131"/>
          </a:xfrm>
          <a:prstGeom prst="ellipse">
            <a:avLst/>
          </a:prstGeom>
          <a:noFill/>
          <a:ln w="952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mc:AlternateContent xmlns:mc="http://schemas.openxmlformats.org/markup-compatibility/2006">
        <mc:Choice xmlns:a14="http://schemas.microsoft.com/office/drawing/2010/main" xmlns="" Requires="a14">
          <p:sp>
            <p:nvSpPr>
              <p:cNvPr id="21" name="TextBox 20"/>
              <p:cNvSpPr txBox="1"/>
              <p:nvPr/>
            </p:nvSpPr>
            <p:spPr>
              <a:xfrm>
                <a:off x="5189549" y="1100557"/>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21" name="TextBox 20"/>
              <p:cNvSpPr txBox="1">
                <a:spLocks noRot="1" noChangeAspect="1" noMove="1" noResize="1" noEditPoints="1" noAdjustHandles="1" noChangeArrowheads="1" noChangeShapeType="1" noTextEdit="1"/>
              </p:cNvSpPr>
              <p:nvPr/>
            </p:nvSpPr>
            <p:spPr>
              <a:xfrm>
                <a:off x="5189549" y="1100557"/>
                <a:ext cx="569900" cy="461665"/>
              </a:xfrm>
              <a:prstGeom prst="rect">
                <a:avLst/>
              </a:prstGeom>
              <a:blipFill rotWithShape="1">
                <a:blip r:embed="rId3" cstate="print"/>
                <a:stretch>
                  <a:fillRect l="-2128" b="-4000"/>
                </a:stretch>
              </a:blipFill>
            </p:spPr>
            <p:txBody>
              <a:bodyPr/>
              <a:lstStyle/>
              <a:p>
                <a:r>
                  <a:rPr lang="en-US">
                    <a:noFill/>
                  </a:rPr>
                  <a:t> </a:t>
                </a:r>
              </a:p>
            </p:txBody>
          </p:sp>
        </mc:Fallback>
      </mc:AlternateContent>
      <p:cxnSp>
        <p:nvCxnSpPr>
          <p:cNvPr id="23" name="Straight Connector 22"/>
          <p:cNvCxnSpPr/>
          <p:nvPr/>
        </p:nvCxnSpPr>
        <p:spPr bwMode="auto">
          <a:xfrm>
            <a:off x="4499697" y="2576800"/>
            <a:ext cx="2519503" cy="2880375"/>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26" name="Picture 2" descr="C:\Users\Baosen\AppData\Local\Microsoft\Windows\Temporary Internet Files\Content.IE5\VTWI9175\MC900432530[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42149" y="3093233"/>
            <a:ext cx="646505" cy="443869"/>
          </a:xfrm>
          <a:prstGeom prst="rect">
            <a:avLst/>
          </a:prstGeom>
          <a:noFill/>
          <a:extLst>
            <a:ext uri="{909E8E84-426E-40DD-AFC4-6F175D3DCCD1}">
              <a14:hiddenFill xmlns:a14="http://schemas.microsoft.com/office/drawing/2010/main" xmlns="">
                <a:solidFill>
                  <a:srgbClr val="FFFFFF"/>
                </a:solidFill>
              </a14:hiddenFill>
            </a:ext>
          </a:extLst>
        </p:spPr>
      </p:pic>
      <p:sp>
        <p:nvSpPr>
          <p:cNvPr id="40" name="Oval 39"/>
          <p:cNvSpPr/>
          <p:nvPr/>
        </p:nvSpPr>
        <p:spPr bwMode="auto">
          <a:xfrm>
            <a:off x="2981072" y="2050633"/>
            <a:ext cx="91440" cy="914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41" name="Oval 40"/>
          <p:cNvSpPr/>
          <p:nvPr/>
        </p:nvSpPr>
        <p:spPr bwMode="auto">
          <a:xfrm>
            <a:off x="1061269" y="2053041"/>
            <a:ext cx="91440" cy="914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42" name="Straight Connector 41"/>
          <p:cNvCxnSpPr>
            <a:stCxn id="40" idx="2"/>
            <a:endCxn id="41" idx="6"/>
          </p:cNvCxnSpPr>
          <p:nvPr/>
        </p:nvCxnSpPr>
        <p:spPr bwMode="auto">
          <a:xfrm flipH="1">
            <a:off x="1152709" y="2096353"/>
            <a:ext cx="1828363" cy="2408"/>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43" name="TextBox 42"/>
              <p:cNvSpPr txBox="1"/>
              <p:nvPr/>
            </p:nvSpPr>
            <p:spPr>
              <a:xfrm>
                <a:off x="539167" y="1801342"/>
                <a:ext cx="556627"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𝑉</m:t>
                          </m:r>
                        </m:e>
                        <m:sub>
                          <m:r>
                            <a:rPr lang="en-US" b="0" i="1" smtClean="0">
                              <a:latin typeface="Cambria Math"/>
                            </a:rPr>
                            <m:t>1</m:t>
                          </m:r>
                        </m:sub>
                      </m:sSub>
                    </m:oMath>
                  </m:oMathPara>
                </a14:m>
                <a:endParaRPr lang="en-US" dirty="0"/>
              </a:p>
            </p:txBody>
          </p:sp>
        </mc:Choice>
        <mc:Fallback>
          <p:sp>
            <p:nvSpPr>
              <p:cNvPr id="43" name="TextBox 42"/>
              <p:cNvSpPr txBox="1">
                <a:spLocks noRot="1" noChangeAspect="1" noMove="1" noResize="1" noEditPoints="1" noAdjustHandles="1" noChangeArrowheads="1" noChangeShapeType="1" noTextEdit="1"/>
              </p:cNvSpPr>
              <p:nvPr/>
            </p:nvSpPr>
            <p:spPr>
              <a:xfrm>
                <a:off x="539167" y="1801342"/>
                <a:ext cx="556627" cy="461665"/>
              </a:xfrm>
              <a:prstGeom prst="rect">
                <a:avLst/>
              </a:prstGeom>
              <a:blipFill rotWithShape="1">
                <a:blip r:embed="rId5" cstate="print"/>
                <a:stretch>
                  <a:fillRect l="-2174"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4" name="TextBox 43"/>
              <p:cNvSpPr txBox="1"/>
              <p:nvPr/>
            </p:nvSpPr>
            <p:spPr>
              <a:xfrm>
                <a:off x="3125500" y="1819800"/>
                <a:ext cx="563744"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𝑉</m:t>
                          </m:r>
                        </m:e>
                        <m:sub>
                          <m:r>
                            <a:rPr lang="en-US" b="0" i="1" smtClean="0">
                              <a:latin typeface="Cambria Math"/>
                            </a:rPr>
                            <m:t>2</m:t>
                          </m:r>
                        </m:sub>
                      </m:sSub>
                    </m:oMath>
                  </m:oMathPara>
                </a14:m>
                <a:endParaRPr lang="en-US" dirty="0"/>
              </a:p>
            </p:txBody>
          </p:sp>
        </mc:Choice>
        <mc:Fallback>
          <p:sp>
            <p:nvSpPr>
              <p:cNvPr id="44" name="TextBox 43"/>
              <p:cNvSpPr txBox="1">
                <a:spLocks noRot="1" noChangeAspect="1" noMove="1" noResize="1" noEditPoints="1" noAdjustHandles="1" noChangeArrowheads="1" noChangeShapeType="1" noTextEdit="1"/>
              </p:cNvSpPr>
              <p:nvPr/>
            </p:nvSpPr>
            <p:spPr>
              <a:xfrm>
                <a:off x="3125500" y="1819800"/>
                <a:ext cx="563744" cy="461665"/>
              </a:xfrm>
              <a:prstGeom prst="rect">
                <a:avLst/>
              </a:prstGeom>
              <a:blipFill rotWithShape="1">
                <a:blip r:embed="rId6" cstate="print"/>
                <a:stretch>
                  <a:fillRect l="-3261" b="-4000"/>
                </a:stretch>
              </a:blipFill>
            </p:spPr>
            <p:txBody>
              <a:bodyPr/>
              <a:lstStyle/>
              <a:p>
                <a:r>
                  <a:rPr lang="en-US">
                    <a:noFill/>
                  </a:rPr>
                  <a:t> </a:t>
                </a:r>
              </a:p>
            </p:txBody>
          </p:sp>
        </mc:Fallback>
      </mc:AlternateContent>
      <p:cxnSp>
        <p:nvCxnSpPr>
          <p:cNvPr id="45" name="Straight Arrow Connector 44"/>
          <p:cNvCxnSpPr/>
          <p:nvPr/>
        </p:nvCxnSpPr>
        <p:spPr bwMode="auto">
          <a:xfrm>
            <a:off x="1254197" y="2014542"/>
            <a:ext cx="327603"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6" name="Straight Arrow Connector 45"/>
          <p:cNvCxnSpPr/>
          <p:nvPr/>
        </p:nvCxnSpPr>
        <p:spPr bwMode="auto">
          <a:xfrm flipH="1">
            <a:off x="2653469" y="2014542"/>
            <a:ext cx="327603"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mc:AlternateContent xmlns:mc="http://schemas.openxmlformats.org/markup-compatibility/2006">
        <mc:Choice xmlns:a14="http://schemas.microsoft.com/office/drawing/2010/main" xmlns="" Requires="a14">
          <p:sp>
            <p:nvSpPr>
              <p:cNvPr id="47" name="TextBox 46"/>
              <p:cNvSpPr txBox="1"/>
              <p:nvPr/>
            </p:nvSpPr>
            <p:spPr>
              <a:xfrm>
                <a:off x="1152709" y="1570510"/>
                <a:ext cx="5627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47" name="TextBox 46"/>
              <p:cNvSpPr txBox="1">
                <a:spLocks noRot="1" noChangeAspect="1" noMove="1" noResize="1" noEditPoints="1" noAdjustHandles="1" noChangeArrowheads="1" noChangeShapeType="1" noTextEdit="1"/>
              </p:cNvSpPr>
              <p:nvPr/>
            </p:nvSpPr>
            <p:spPr>
              <a:xfrm>
                <a:off x="1152709" y="1570510"/>
                <a:ext cx="562782" cy="461665"/>
              </a:xfrm>
              <a:prstGeom prst="rect">
                <a:avLst/>
              </a:prstGeom>
              <a:blipFill rotWithShape="1">
                <a:blip r:embed="rId7" cstate="print"/>
                <a:stretch>
                  <a:fillRect l="-2174"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8" name="TextBox 47"/>
              <p:cNvSpPr txBox="1"/>
              <p:nvPr/>
            </p:nvSpPr>
            <p:spPr>
              <a:xfrm>
                <a:off x="2637102" y="1590558"/>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48" name="TextBox 47"/>
              <p:cNvSpPr txBox="1">
                <a:spLocks noRot="1" noChangeAspect="1" noMove="1" noResize="1" noEditPoints="1" noAdjustHandles="1" noChangeArrowheads="1" noChangeShapeType="1" noTextEdit="1"/>
              </p:cNvSpPr>
              <p:nvPr/>
            </p:nvSpPr>
            <p:spPr>
              <a:xfrm>
                <a:off x="2637102" y="1590558"/>
                <a:ext cx="569900" cy="461665"/>
              </a:xfrm>
              <a:prstGeom prst="rect">
                <a:avLst/>
              </a:prstGeom>
              <a:blipFill rotWithShape="1">
                <a:blip r:embed="rId8" cstate="print"/>
                <a:stretch>
                  <a:fillRect l="-3226"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 name="TextBox 48"/>
              <p:cNvSpPr txBox="1"/>
              <p:nvPr/>
            </p:nvSpPr>
            <p:spPr>
              <a:xfrm>
                <a:off x="873660" y="2200013"/>
                <a:ext cx="5627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49" name="TextBox 48"/>
              <p:cNvSpPr txBox="1">
                <a:spLocks noRot="1" noChangeAspect="1" noMove="1" noResize="1" noEditPoints="1" noAdjustHandles="1" noChangeArrowheads="1" noChangeShapeType="1" noTextEdit="1"/>
              </p:cNvSpPr>
              <p:nvPr/>
            </p:nvSpPr>
            <p:spPr>
              <a:xfrm>
                <a:off x="873660" y="2200013"/>
                <a:ext cx="562782" cy="461665"/>
              </a:xfrm>
              <a:prstGeom prst="rect">
                <a:avLst/>
              </a:prstGeom>
              <a:blipFill rotWithShape="1">
                <a:blip r:embed="rId9" cstate="print"/>
                <a:stretch>
                  <a:fillRect l="-2151"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0" name="TextBox 49"/>
              <p:cNvSpPr txBox="1"/>
              <p:nvPr/>
            </p:nvSpPr>
            <p:spPr>
              <a:xfrm>
                <a:off x="2787562" y="2182739"/>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50" name="TextBox 49"/>
              <p:cNvSpPr txBox="1">
                <a:spLocks noRot="1" noChangeAspect="1" noMove="1" noResize="1" noEditPoints="1" noAdjustHandles="1" noChangeArrowheads="1" noChangeShapeType="1" noTextEdit="1"/>
              </p:cNvSpPr>
              <p:nvPr/>
            </p:nvSpPr>
            <p:spPr>
              <a:xfrm>
                <a:off x="2787562" y="2182739"/>
                <a:ext cx="569900" cy="461665"/>
              </a:xfrm>
              <a:prstGeom prst="rect">
                <a:avLst/>
              </a:prstGeom>
              <a:blipFill rotWithShape="1">
                <a:blip r:embed="rId10" cstate="print"/>
                <a:stretch>
                  <a:fillRect l="-2128" b="-2632"/>
                </a:stretch>
              </a:blipFill>
            </p:spPr>
            <p:txBody>
              <a:bodyPr/>
              <a:lstStyle/>
              <a:p>
                <a:r>
                  <a:rPr lang="en-US">
                    <a:noFill/>
                  </a:rPr>
                  <a:t> </a:t>
                </a:r>
              </a:p>
            </p:txBody>
          </p:sp>
        </mc:Fallback>
      </mc:AlternateContent>
      <p:cxnSp>
        <p:nvCxnSpPr>
          <p:cNvPr id="51" name="Straight Arrow Connector 50"/>
          <p:cNvCxnSpPr/>
          <p:nvPr/>
        </p:nvCxnSpPr>
        <p:spPr bwMode="auto">
          <a:xfrm>
            <a:off x="1106989" y="2098761"/>
            <a:ext cx="0" cy="224408"/>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cxnSp>
        <p:nvCxnSpPr>
          <p:cNvPr id="52" name="Straight Arrow Connector 51"/>
          <p:cNvCxnSpPr/>
          <p:nvPr/>
        </p:nvCxnSpPr>
        <p:spPr bwMode="auto">
          <a:xfrm>
            <a:off x="3020459" y="2098761"/>
            <a:ext cx="0" cy="224408"/>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spTree>
    <p:extLst>
      <p:ext uri="{BB962C8B-B14F-4D97-AF65-F5344CB8AC3E}">
        <p14:creationId xmlns:p14="http://schemas.microsoft.com/office/powerpoint/2010/main" xmlns="" val="21830500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 constraints</a:t>
            </a:r>
            <a:endParaRPr lang="en-US" dirty="0"/>
          </a:p>
        </p:txBody>
      </p:sp>
      <p:sp>
        <p:nvSpPr>
          <p:cNvPr id="4" name="Content Placeholder 2"/>
          <p:cNvSpPr>
            <a:spLocks noGrp="1"/>
          </p:cNvSpPr>
          <p:nvPr>
            <p:ph idx="1"/>
          </p:nvPr>
        </p:nvSpPr>
        <p:spPr>
          <a:xfrm>
            <a:off x="685799" y="1219200"/>
            <a:ext cx="8145379" cy="5257800"/>
          </a:xfrm>
        </p:spPr>
        <p:txBody>
          <a:bodyPr/>
          <a:lstStyle/>
          <a:p>
            <a:r>
              <a:rPr lang="en-US" dirty="0" smtClean="0"/>
              <a:t>Two bus network</a:t>
            </a:r>
          </a:p>
          <a:p>
            <a:endParaRPr lang="en-US" dirty="0"/>
          </a:p>
          <a:p>
            <a:endParaRPr lang="en-US" dirty="0" smtClean="0"/>
          </a:p>
          <a:p>
            <a:r>
              <a:rPr lang="en-US" dirty="0" smtClean="0"/>
              <a:t>Loss</a:t>
            </a:r>
          </a:p>
          <a:p>
            <a:endParaRPr lang="en-US" dirty="0"/>
          </a:p>
          <a:p>
            <a:endParaRPr lang="en-US" dirty="0" smtClean="0"/>
          </a:p>
          <a:p>
            <a:r>
              <a:rPr lang="en-US" dirty="0" smtClean="0"/>
              <a:t>Power upper bounds</a:t>
            </a:r>
          </a:p>
          <a:p>
            <a:endParaRPr lang="en-US" dirty="0" smtClean="0"/>
          </a:p>
          <a:p>
            <a:endParaRPr lang="en-US" dirty="0"/>
          </a:p>
          <a:p>
            <a:r>
              <a:rPr lang="en-US" dirty="0" smtClean="0"/>
              <a:t>Power lower bounds</a:t>
            </a:r>
          </a:p>
          <a:p>
            <a:endParaRPr lang="en-US" dirty="0"/>
          </a:p>
          <a:p>
            <a:endParaRPr lang="en-US" dirty="0" smtClean="0"/>
          </a:p>
        </p:txBody>
      </p:sp>
      <p:sp>
        <p:nvSpPr>
          <p:cNvPr id="25" name="Oval 24"/>
          <p:cNvSpPr/>
          <p:nvPr/>
        </p:nvSpPr>
        <p:spPr bwMode="auto">
          <a:xfrm rot="19276899">
            <a:off x="5059367" y="1630024"/>
            <a:ext cx="2324159" cy="3897131"/>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4" name="Oval 23"/>
          <p:cNvSpPr/>
          <p:nvPr/>
        </p:nvSpPr>
        <p:spPr bwMode="auto">
          <a:xfrm rot="19276899">
            <a:off x="5044714" y="1618306"/>
            <a:ext cx="2324159" cy="3897131"/>
          </a:xfrm>
          <a:prstGeom prst="ellipse">
            <a:avLst/>
          </a:prstGeom>
          <a:noFill/>
          <a:ln w="57150"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2" name="Rectangle 21"/>
          <p:cNvSpPr/>
          <p:nvPr/>
        </p:nvSpPr>
        <p:spPr bwMode="auto">
          <a:xfrm>
            <a:off x="4658216" y="1319668"/>
            <a:ext cx="2619406" cy="1534097"/>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pic>
        <p:nvPicPr>
          <p:cNvPr id="26" name="Picture 2" descr="C:\Users\Baosen\AppData\Local\Microsoft\Windows\Temporary Internet Files\Content.IE5\VTWI9175\MC900432530[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92238" y="3093232"/>
            <a:ext cx="646505" cy="443869"/>
          </a:xfrm>
          <a:prstGeom prst="rect">
            <a:avLst/>
          </a:prstGeom>
          <a:noFill/>
          <a:extLst>
            <a:ext uri="{909E8E84-426E-40DD-AFC4-6F175D3DCCD1}">
              <a14:hiddenFill xmlns:a14="http://schemas.microsoft.com/office/drawing/2010/main" xmlns="">
                <a:solidFill>
                  <a:srgbClr val="FFFFFF"/>
                </a:solidFill>
              </a14:hiddenFill>
            </a:ext>
          </a:extLst>
        </p:spPr>
      </p:pic>
      <p:sp>
        <p:nvSpPr>
          <p:cNvPr id="31" name="Rectangle 30"/>
          <p:cNvSpPr/>
          <p:nvPr/>
        </p:nvSpPr>
        <p:spPr bwMode="auto">
          <a:xfrm>
            <a:off x="6177421" y="2788951"/>
            <a:ext cx="1854011" cy="2509560"/>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15" name="Straight Arrow Connector 14"/>
          <p:cNvCxnSpPr/>
          <p:nvPr/>
        </p:nvCxnSpPr>
        <p:spPr bwMode="auto">
          <a:xfrm flipV="1">
            <a:off x="5280403" y="1331390"/>
            <a:ext cx="0" cy="3553761"/>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bwMode="auto">
          <a:xfrm>
            <a:off x="4459266" y="4303882"/>
            <a:ext cx="4238430" cy="0"/>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17" name="TextBox 16"/>
              <p:cNvSpPr txBox="1"/>
              <p:nvPr/>
            </p:nvSpPr>
            <p:spPr>
              <a:xfrm>
                <a:off x="8697695" y="4216200"/>
                <a:ext cx="56278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17" name="TextBox 16"/>
              <p:cNvSpPr txBox="1">
                <a:spLocks noRot="1" noChangeAspect="1" noMove="1" noResize="1" noEditPoints="1" noAdjustHandles="1" noChangeArrowheads="1" noChangeShapeType="1" noTextEdit="1"/>
              </p:cNvSpPr>
              <p:nvPr/>
            </p:nvSpPr>
            <p:spPr>
              <a:xfrm>
                <a:off x="8697695" y="4216200"/>
                <a:ext cx="562783" cy="461665"/>
              </a:xfrm>
              <a:prstGeom prst="rect">
                <a:avLst/>
              </a:prstGeom>
              <a:blipFill rotWithShape="1">
                <a:blip r:embed="rId3" cstate="print"/>
                <a:stretch>
                  <a:fillRect l="-3261" b="-4000"/>
                </a:stretch>
              </a:blipFill>
            </p:spPr>
            <p:txBody>
              <a:bodyPr/>
              <a:lstStyle/>
              <a:p>
                <a:r>
                  <a:rPr lang="en-US">
                    <a:noFill/>
                  </a:rPr>
                  <a:t> </a:t>
                </a:r>
              </a:p>
            </p:txBody>
          </p:sp>
        </mc:Fallback>
      </mc:AlternateContent>
      <p:sp>
        <p:nvSpPr>
          <p:cNvPr id="20" name="Oval 19"/>
          <p:cNvSpPr/>
          <p:nvPr/>
        </p:nvSpPr>
        <p:spPr bwMode="auto">
          <a:xfrm rot="19276899">
            <a:off x="5044715" y="1630025"/>
            <a:ext cx="2324159" cy="3897131"/>
          </a:xfrm>
          <a:prstGeom prst="ellipse">
            <a:avLst/>
          </a:prstGeom>
          <a:noFill/>
          <a:ln w="952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mc:AlternateContent xmlns:mc="http://schemas.openxmlformats.org/markup-compatibility/2006">
        <mc:Choice xmlns:a14="http://schemas.microsoft.com/office/drawing/2010/main" xmlns="" Requires="a14">
          <p:sp>
            <p:nvSpPr>
              <p:cNvPr id="21" name="TextBox 20"/>
              <p:cNvSpPr txBox="1"/>
              <p:nvPr/>
            </p:nvSpPr>
            <p:spPr>
              <a:xfrm>
                <a:off x="5189549" y="1100557"/>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21" name="TextBox 20"/>
              <p:cNvSpPr txBox="1">
                <a:spLocks noRot="1" noChangeAspect="1" noMove="1" noResize="1" noEditPoints="1" noAdjustHandles="1" noChangeArrowheads="1" noChangeShapeType="1" noTextEdit="1"/>
              </p:cNvSpPr>
              <p:nvPr/>
            </p:nvSpPr>
            <p:spPr>
              <a:xfrm>
                <a:off x="5189549" y="1100557"/>
                <a:ext cx="569900" cy="461665"/>
              </a:xfrm>
              <a:prstGeom prst="rect">
                <a:avLst/>
              </a:prstGeom>
              <a:blipFill rotWithShape="1">
                <a:blip r:embed="rId4" cstate="print"/>
                <a:stretch>
                  <a:fillRect l="-2128" b="-4000"/>
                </a:stretch>
              </a:blipFill>
            </p:spPr>
            <p:txBody>
              <a:bodyPr/>
              <a:lstStyle/>
              <a:p>
                <a:r>
                  <a:rPr lang="en-US">
                    <a:noFill/>
                  </a:rPr>
                  <a:t> </a:t>
                </a:r>
              </a:p>
            </p:txBody>
          </p:sp>
        </mc:Fallback>
      </mc:AlternateContent>
      <p:cxnSp>
        <p:nvCxnSpPr>
          <p:cNvPr id="27" name="Straight Connector 26"/>
          <p:cNvCxnSpPr/>
          <p:nvPr/>
        </p:nvCxnSpPr>
        <p:spPr bwMode="auto">
          <a:xfrm>
            <a:off x="6177421" y="2684974"/>
            <a:ext cx="0" cy="2613536"/>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bwMode="auto">
          <a:xfrm>
            <a:off x="4359058" y="2853766"/>
            <a:ext cx="2452329" cy="0"/>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29"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221447" y="2436525"/>
            <a:ext cx="333375" cy="352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 name="Picture 2" descr="C:\Users\Baosen\AppData\Local\Microsoft\Windows\Temporary Internet Files\Content.IE5\VTWI9175\MC900432530[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18644" y="3537101"/>
            <a:ext cx="646505" cy="443869"/>
          </a:xfrm>
          <a:prstGeom prst="rect">
            <a:avLst/>
          </a:prstGeom>
          <a:noFill/>
          <a:extLst>
            <a:ext uri="{909E8E84-426E-40DD-AFC4-6F175D3DCCD1}">
              <a14:hiddenFill xmlns:a14="http://schemas.microsoft.com/office/drawing/2010/main" xmlns="">
                <a:solidFill>
                  <a:srgbClr val="FFFFFF"/>
                </a:solidFill>
              </a14:hiddenFill>
            </a:ext>
          </a:extLst>
        </p:spPr>
      </p:pic>
      <p:sp>
        <p:nvSpPr>
          <p:cNvPr id="33" name="Oval 32"/>
          <p:cNvSpPr/>
          <p:nvPr/>
        </p:nvSpPr>
        <p:spPr bwMode="auto">
          <a:xfrm>
            <a:off x="2981072" y="2050633"/>
            <a:ext cx="91440" cy="914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34" name="Oval 33"/>
          <p:cNvSpPr/>
          <p:nvPr/>
        </p:nvSpPr>
        <p:spPr bwMode="auto">
          <a:xfrm>
            <a:off x="1061269" y="2053041"/>
            <a:ext cx="91440" cy="914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35" name="Straight Connector 34"/>
          <p:cNvCxnSpPr>
            <a:stCxn id="33" idx="2"/>
            <a:endCxn id="34" idx="6"/>
          </p:cNvCxnSpPr>
          <p:nvPr/>
        </p:nvCxnSpPr>
        <p:spPr bwMode="auto">
          <a:xfrm flipH="1">
            <a:off x="1152709" y="2096353"/>
            <a:ext cx="1828363" cy="2408"/>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36" name="TextBox 35"/>
              <p:cNvSpPr txBox="1"/>
              <p:nvPr/>
            </p:nvSpPr>
            <p:spPr>
              <a:xfrm>
                <a:off x="539167" y="1801342"/>
                <a:ext cx="556627"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𝑉</m:t>
                          </m:r>
                        </m:e>
                        <m:sub>
                          <m:r>
                            <a:rPr lang="en-US" b="0" i="1" smtClean="0">
                              <a:latin typeface="Cambria Math"/>
                            </a:rPr>
                            <m:t>1</m:t>
                          </m:r>
                        </m:sub>
                      </m:sSub>
                    </m:oMath>
                  </m:oMathPara>
                </a14:m>
                <a:endParaRPr lang="en-US" dirty="0"/>
              </a:p>
            </p:txBody>
          </p:sp>
        </mc:Choice>
        <mc:Fallback>
          <p:sp>
            <p:nvSpPr>
              <p:cNvPr id="36" name="TextBox 35"/>
              <p:cNvSpPr txBox="1">
                <a:spLocks noRot="1" noChangeAspect="1" noMove="1" noResize="1" noEditPoints="1" noAdjustHandles="1" noChangeArrowheads="1" noChangeShapeType="1" noTextEdit="1"/>
              </p:cNvSpPr>
              <p:nvPr/>
            </p:nvSpPr>
            <p:spPr>
              <a:xfrm>
                <a:off x="539167" y="1801342"/>
                <a:ext cx="556627" cy="461665"/>
              </a:xfrm>
              <a:prstGeom prst="rect">
                <a:avLst/>
              </a:prstGeom>
              <a:blipFill rotWithShape="1">
                <a:blip r:embed="rId6" cstate="print"/>
                <a:stretch>
                  <a:fillRect l="-2174"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7" name="TextBox 36"/>
              <p:cNvSpPr txBox="1"/>
              <p:nvPr/>
            </p:nvSpPr>
            <p:spPr>
              <a:xfrm>
                <a:off x="3125500" y="1819800"/>
                <a:ext cx="563744"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𝑉</m:t>
                          </m:r>
                        </m:e>
                        <m:sub>
                          <m:r>
                            <a:rPr lang="en-US" b="0" i="1" smtClean="0">
                              <a:latin typeface="Cambria Math"/>
                            </a:rPr>
                            <m:t>2</m:t>
                          </m:r>
                        </m:sub>
                      </m:sSub>
                    </m:oMath>
                  </m:oMathPara>
                </a14:m>
                <a:endParaRPr lang="en-US" dirty="0"/>
              </a:p>
            </p:txBody>
          </p:sp>
        </mc:Choice>
        <mc:Fallback>
          <p:sp>
            <p:nvSpPr>
              <p:cNvPr id="37" name="TextBox 36"/>
              <p:cNvSpPr txBox="1">
                <a:spLocks noRot="1" noChangeAspect="1" noMove="1" noResize="1" noEditPoints="1" noAdjustHandles="1" noChangeArrowheads="1" noChangeShapeType="1" noTextEdit="1"/>
              </p:cNvSpPr>
              <p:nvPr/>
            </p:nvSpPr>
            <p:spPr>
              <a:xfrm>
                <a:off x="3125500" y="1819800"/>
                <a:ext cx="563744" cy="461665"/>
              </a:xfrm>
              <a:prstGeom prst="rect">
                <a:avLst/>
              </a:prstGeom>
              <a:blipFill rotWithShape="1">
                <a:blip r:embed="rId7" cstate="print"/>
                <a:stretch>
                  <a:fillRect l="-3261" b="-4000"/>
                </a:stretch>
              </a:blipFill>
            </p:spPr>
            <p:txBody>
              <a:bodyPr/>
              <a:lstStyle/>
              <a:p>
                <a:r>
                  <a:rPr lang="en-US">
                    <a:noFill/>
                  </a:rPr>
                  <a:t> </a:t>
                </a:r>
              </a:p>
            </p:txBody>
          </p:sp>
        </mc:Fallback>
      </mc:AlternateContent>
      <p:cxnSp>
        <p:nvCxnSpPr>
          <p:cNvPr id="38" name="Straight Arrow Connector 37"/>
          <p:cNvCxnSpPr/>
          <p:nvPr/>
        </p:nvCxnSpPr>
        <p:spPr bwMode="auto">
          <a:xfrm>
            <a:off x="1254197" y="2014542"/>
            <a:ext cx="327603"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9" name="Straight Arrow Connector 38"/>
          <p:cNvCxnSpPr/>
          <p:nvPr/>
        </p:nvCxnSpPr>
        <p:spPr bwMode="auto">
          <a:xfrm flipH="1">
            <a:off x="2653469" y="2014542"/>
            <a:ext cx="327603"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mc:AlternateContent xmlns:mc="http://schemas.openxmlformats.org/markup-compatibility/2006">
        <mc:Choice xmlns:a14="http://schemas.microsoft.com/office/drawing/2010/main" xmlns="" Requires="a14">
          <p:sp>
            <p:nvSpPr>
              <p:cNvPr id="40" name="TextBox 39"/>
              <p:cNvSpPr txBox="1"/>
              <p:nvPr/>
            </p:nvSpPr>
            <p:spPr>
              <a:xfrm>
                <a:off x="1152709" y="1570510"/>
                <a:ext cx="5627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40" name="TextBox 39"/>
              <p:cNvSpPr txBox="1">
                <a:spLocks noRot="1" noChangeAspect="1" noMove="1" noResize="1" noEditPoints="1" noAdjustHandles="1" noChangeArrowheads="1" noChangeShapeType="1" noTextEdit="1"/>
              </p:cNvSpPr>
              <p:nvPr/>
            </p:nvSpPr>
            <p:spPr>
              <a:xfrm>
                <a:off x="1152709" y="1570510"/>
                <a:ext cx="562782" cy="461665"/>
              </a:xfrm>
              <a:prstGeom prst="rect">
                <a:avLst/>
              </a:prstGeom>
              <a:blipFill rotWithShape="1">
                <a:blip r:embed="rId8" cstate="print"/>
                <a:stretch>
                  <a:fillRect l="-2174"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1" name="TextBox 40"/>
              <p:cNvSpPr txBox="1"/>
              <p:nvPr/>
            </p:nvSpPr>
            <p:spPr>
              <a:xfrm>
                <a:off x="2637102" y="1590558"/>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41" name="TextBox 40"/>
              <p:cNvSpPr txBox="1">
                <a:spLocks noRot="1" noChangeAspect="1" noMove="1" noResize="1" noEditPoints="1" noAdjustHandles="1" noChangeArrowheads="1" noChangeShapeType="1" noTextEdit="1"/>
              </p:cNvSpPr>
              <p:nvPr/>
            </p:nvSpPr>
            <p:spPr>
              <a:xfrm>
                <a:off x="2637102" y="1590558"/>
                <a:ext cx="569900" cy="461665"/>
              </a:xfrm>
              <a:prstGeom prst="rect">
                <a:avLst/>
              </a:prstGeom>
              <a:blipFill rotWithShape="1">
                <a:blip r:embed="rId9" cstate="print"/>
                <a:stretch>
                  <a:fillRect l="-3226"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2" name="TextBox 41"/>
              <p:cNvSpPr txBox="1"/>
              <p:nvPr/>
            </p:nvSpPr>
            <p:spPr>
              <a:xfrm>
                <a:off x="873660" y="2200013"/>
                <a:ext cx="5627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42" name="TextBox 41"/>
              <p:cNvSpPr txBox="1">
                <a:spLocks noRot="1" noChangeAspect="1" noMove="1" noResize="1" noEditPoints="1" noAdjustHandles="1" noChangeArrowheads="1" noChangeShapeType="1" noTextEdit="1"/>
              </p:cNvSpPr>
              <p:nvPr/>
            </p:nvSpPr>
            <p:spPr>
              <a:xfrm>
                <a:off x="873660" y="2200013"/>
                <a:ext cx="562782" cy="461665"/>
              </a:xfrm>
              <a:prstGeom prst="rect">
                <a:avLst/>
              </a:prstGeom>
              <a:blipFill rotWithShape="1">
                <a:blip r:embed="rId10" cstate="print"/>
                <a:stretch>
                  <a:fillRect l="-2151"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3" name="TextBox 42"/>
              <p:cNvSpPr txBox="1"/>
              <p:nvPr/>
            </p:nvSpPr>
            <p:spPr>
              <a:xfrm>
                <a:off x="2787562" y="2182739"/>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43" name="TextBox 42"/>
              <p:cNvSpPr txBox="1">
                <a:spLocks noRot="1" noChangeAspect="1" noMove="1" noResize="1" noEditPoints="1" noAdjustHandles="1" noChangeArrowheads="1" noChangeShapeType="1" noTextEdit="1"/>
              </p:cNvSpPr>
              <p:nvPr/>
            </p:nvSpPr>
            <p:spPr>
              <a:xfrm>
                <a:off x="2787562" y="2182739"/>
                <a:ext cx="569900" cy="461665"/>
              </a:xfrm>
              <a:prstGeom prst="rect">
                <a:avLst/>
              </a:prstGeom>
              <a:blipFill rotWithShape="1">
                <a:blip r:embed="rId11" cstate="print"/>
                <a:stretch>
                  <a:fillRect l="-2128" b="-2632"/>
                </a:stretch>
              </a:blipFill>
            </p:spPr>
            <p:txBody>
              <a:bodyPr/>
              <a:lstStyle/>
              <a:p>
                <a:r>
                  <a:rPr lang="en-US">
                    <a:noFill/>
                  </a:rPr>
                  <a:t> </a:t>
                </a:r>
              </a:p>
            </p:txBody>
          </p:sp>
        </mc:Fallback>
      </mc:AlternateContent>
      <p:cxnSp>
        <p:nvCxnSpPr>
          <p:cNvPr id="44" name="Straight Arrow Connector 43"/>
          <p:cNvCxnSpPr/>
          <p:nvPr/>
        </p:nvCxnSpPr>
        <p:spPr bwMode="auto">
          <a:xfrm>
            <a:off x="1106989" y="2098761"/>
            <a:ext cx="0" cy="224408"/>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cxnSp>
        <p:nvCxnSpPr>
          <p:cNvPr id="45" name="Straight Arrow Connector 44"/>
          <p:cNvCxnSpPr/>
          <p:nvPr/>
        </p:nvCxnSpPr>
        <p:spPr bwMode="auto">
          <a:xfrm>
            <a:off x="3020459" y="2098761"/>
            <a:ext cx="0" cy="224408"/>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pic>
        <p:nvPicPr>
          <p:cNvPr id="1027" name="Picture 3"/>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6578481" y="2878945"/>
            <a:ext cx="304800" cy="285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0218502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2"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 constraints</a:t>
            </a:r>
            <a:endParaRPr lang="en-US" dirty="0"/>
          </a:p>
        </p:txBody>
      </p:sp>
      <p:sp>
        <p:nvSpPr>
          <p:cNvPr id="4" name="Content Placeholder 2"/>
          <p:cNvSpPr>
            <a:spLocks noGrp="1"/>
          </p:cNvSpPr>
          <p:nvPr>
            <p:ph idx="1"/>
          </p:nvPr>
        </p:nvSpPr>
        <p:spPr>
          <a:xfrm>
            <a:off x="685799" y="1219200"/>
            <a:ext cx="8145379" cy="5257800"/>
          </a:xfrm>
        </p:spPr>
        <p:txBody>
          <a:bodyPr/>
          <a:lstStyle/>
          <a:p>
            <a:r>
              <a:rPr lang="en-US" dirty="0" smtClean="0"/>
              <a:t>Two bus network</a:t>
            </a:r>
          </a:p>
          <a:p>
            <a:endParaRPr lang="en-US" dirty="0"/>
          </a:p>
          <a:p>
            <a:endParaRPr lang="en-US" dirty="0" smtClean="0"/>
          </a:p>
          <a:p>
            <a:r>
              <a:rPr lang="en-US" dirty="0" smtClean="0"/>
              <a:t>Loss</a:t>
            </a:r>
          </a:p>
          <a:p>
            <a:endParaRPr lang="en-US" dirty="0"/>
          </a:p>
          <a:p>
            <a:endParaRPr lang="en-US" dirty="0" smtClean="0"/>
          </a:p>
          <a:p>
            <a:r>
              <a:rPr lang="en-US" dirty="0" smtClean="0"/>
              <a:t>Power upper bounds</a:t>
            </a:r>
          </a:p>
          <a:p>
            <a:endParaRPr lang="en-US" dirty="0" smtClean="0"/>
          </a:p>
          <a:p>
            <a:endParaRPr lang="en-US" dirty="0"/>
          </a:p>
          <a:p>
            <a:r>
              <a:rPr lang="en-US" dirty="0" smtClean="0"/>
              <a:t>Power lower bounds</a:t>
            </a:r>
          </a:p>
          <a:p>
            <a:endParaRPr lang="en-US" dirty="0"/>
          </a:p>
          <a:p>
            <a:endParaRPr lang="en-US" dirty="0" smtClean="0"/>
          </a:p>
        </p:txBody>
      </p:sp>
      <p:sp>
        <p:nvSpPr>
          <p:cNvPr id="5" name="Oval 4"/>
          <p:cNvSpPr/>
          <p:nvPr/>
        </p:nvSpPr>
        <p:spPr bwMode="auto">
          <a:xfrm>
            <a:off x="2981072" y="2050633"/>
            <a:ext cx="91440" cy="914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6" name="Oval 5"/>
          <p:cNvSpPr/>
          <p:nvPr/>
        </p:nvSpPr>
        <p:spPr bwMode="auto">
          <a:xfrm>
            <a:off x="1061269" y="2053041"/>
            <a:ext cx="91440" cy="914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7" name="Straight Connector 6"/>
          <p:cNvCxnSpPr>
            <a:stCxn id="5" idx="2"/>
            <a:endCxn id="6" idx="6"/>
          </p:cNvCxnSpPr>
          <p:nvPr/>
        </p:nvCxnSpPr>
        <p:spPr bwMode="auto">
          <a:xfrm flipH="1">
            <a:off x="1152709" y="2096353"/>
            <a:ext cx="1828363" cy="2408"/>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8" name="TextBox 7"/>
              <p:cNvSpPr txBox="1"/>
              <p:nvPr/>
            </p:nvSpPr>
            <p:spPr>
              <a:xfrm>
                <a:off x="539167" y="1801342"/>
                <a:ext cx="556627"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𝑉</m:t>
                          </m:r>
                        </m:e>
                        <m:sub>
                          <m:r>
                            <a:rPr lang="en-US" b="0" i="1" smtClean="0">
                              <a:latin typeface="Cambria Math"/>
                            </a:rPr>
                            <m:t>1</m:t>
                          </m:r>
                        </m:sub>
                      </m:sSub>
                    </m:oMath>
                  </m:oMathPara>
                </a14:m>
                <a:endParaRPr lang="en-US" dirty="0"/>
              </a:p>
            </p:txBody>
          </p:sp>
        </mc:Choice>
        <mc:Fallback>
          <p:sp>
            <p:nvSpPr>
              <p:cNvPr id="8" name="TextBox 7"/>
              <p:cNvSpPr txBox="1">
                <a:spLocks noRot="1" noChangeAspect="1" noMove="1" noResize="1" noEditPoints="1" noAdjustHandles="1" noChangeArrowheads="1" noChangeShapeType="1" noTextEdit="1"/>
              </p:cNvSpPr>
              <p:nvPr/>
            </p:nvSpPr>
            <p:spPr>
              <a:xfrm>
                <a:off x="539167" y="1801342"/>
                <a:ext cx="556627" cy="461665"/>
              </a:xfrm>
              <a:prstGeom prst="rect">
                <a:avLst/>
              </a:prstGeom>
              <a:blipFill rotWithShape="1">
                <a:blip r:embed="rId2" cstate="print"/>
                <a:stretch>
                  <a:fillRect l="-2174"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9" name="TextBox 8"/>
              <p:cNvSpPr txBox="1"/>
              <p:nvPr/>
            </p:nvSpPr>
            <p:spPr>
              <a:xfrm>
                <a:off x="3125500" y="1819800"/>
                <a:ext cx="563744"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𝑉</m:t>
                          </m:r>
                        </m:e>
                        <m:sub>
                          <m:r>
                            <a:rPr lang="en-US" b="0" i="1" smtClean="0">
                              <a:latin typeface="Cambria Math"/>
                            </a:rPr>
                            <m:t>2</m:t>
                          </m:r>
                        </m:sub>
                      </m:sSub>
                    </m:oMath>
                  </m:oMathPara>
                </a14:m>
                <a:endParaRPr lang="en-US" dirty="0"/>
              </a:p>
            </p:txBody>
          </p:sp>
        </mc:Choice>
        <mc:Fallback>
          <p:sp>
            <p:nvSpPr>
              <p:cNvPr id="9" name="TextBox 8"/>
              <p:cNvSpPr txBox="1">
                <a:spLocks noRot="1" noChangeAspect="1" noMove="1" noResize="1" noEditPoints="1" noAdjustHandles="1" noChangeArrowheads="1" noChangeShapeType="1" noTextEdit="1"/>
              </p:cNvSpPr>
              <p:nvPr/>
            </p:nvSpPr>
            <p:spPr>
              <a:xfrm>
                <a:off x="3125500" y="1819800"/>
                <a:ext cx="563744" cy="461665"/>
              </a:xfrm>
              <a:prstGeom prst="rect">
                <a:avLst/>
              </a:prstGeom>
              <a:blipFill rotWithShape="1">
                <a:blip r:embed="rId3" cstate="print"/>
                <a:stretch>
                  <a:fillRect l="-3261" b="-4000"/>
                </a:stretch>
              </a:blipFill>
            </p:spPr>
            <p:txBody>
              <a:bodyPr/>
              <a:lstStyle/>
              <a:p>
                <a:r>
                  <a:rPr lang="en-US">
                    <a:noFill/>
                  </a:rPr>
                  <a:t> </a:t>
                </a:r>
              </a:p>
            </p:txBody>
          </p:sp>
        </mc:Fallback>
      </mc:AlternateContent>
      <p:cxnSp>
        <p:nvCxnSpPr>
          <p:cNvPr id="10" name="Straight Arrow Connector 9"/>
          <p:cNvCxnSpPr/>
          <p:nvPr/>
        </p:nvCxnSpPr>
        <p:spPr bwMode="auto">
          <a:xfrm>
            <a:off x="1254197" y="2014542"/>
            <a:ext cx="327603"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2653469" y="2014542"/>
            <a:ext cx="327603"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mc:AlternateContent xmlns:mc="http://schemas.openxmlformats.org/markup-compatibility/2006">
        <mc:Choice xmlns:a14="http://schemas.microsoft.com/office/drawing/2010/main" xmlns="" Requires="a14">
          <p:sp>
            <p:nvSpPr>
              <p:cNvPr id="12" name="TextBox 11"/>
              <p:cNvSpPr txBox="1"/>
              <p:nvPr/>
            </p:nvSpPr>
            <p:spPr>
              <a:xfrm>
                <a:off x="1152709" y="1570510"/>
                <a:ext cx="5627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12" name="TextBox 11"/>
              <p:cNvSpPr txBox="1">
                <a:spLocks noRot="1" noChangeAspect="1" noMove="1" noResize="1" noEditPoints="1" noAdjustHandles="1" noChangeArrowheads="1" noChangeShapeType="1" noTextEdit="1"/>
              </p:cNvSpPr>
              <p:nvPr/>
            </p:nvSpPr>
            <p:spPr>
              <a:xfrm>
                <a:off x="1152709" y="1570510"/>
                <a:ext cx="562782" cy="461665"/>
              </a:xfrm>
              <a:prstGeom prst="rect">
                <a:avLst/>
              </a:prstGeom>
              <a:blipFill rotWithShape="1">
                <a:blip r:embed="rId4" cstate="print"/>
                <a:stretch>
                  <a:fillRect l="-2174"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3" name="TextBox 12"/>
              <p:cNvSpPr txBox="1"/>
              <p:nvPr/>
            </p:nvSpPr>
            <p:spPr>
              <a:xfrm>
                <a:off x="2637102" y="1590558"/>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13" name="TextBox 12"/>
              <p:cNvSpPr txBox="1">
                <a:spLocks noRot="1" noChangeAspect="1" noMove="1" noResize="1" noEditPoints="1" noAdjustHandles="1" noChangeArrowheads="1" noChangeShapeType="1" noTextEdit="1"/>
              </p:cNvSpPr>
              <p:nvPr/>
            </p:nvSpPr>
            <p:spPr>
              <a:xfrm>
                <a:off x="2637102" y="1590558"/>
                <a:ext cx="569900" cy="461665"/>
              </a:xfrm>
              <a:prstGeom prst="rect">
                <a:avLst/>
              </a:prstGeom>
              <a:blipFill rotWithShape="1">
                <a:blip r:embed="rId5" cstate="print"/>
                <a:stretch>
                  <a:fillRect l="-3226" b="-2632"/>
                </a:stretch>
              </a:blipFill>
            </p:spPr>
            <p:txBody>
              <a:bodyPr/>
              <a:lstStyle/>
              <a:p>
                <a:r>
                  <a:rPr lang="en-US">
                    <a:noFill/>
                  </a:rPr>
                  <a:t> </a:t>
                </a:r>
              </a:p>
            </p:txBody>
          </p:sp>
        </mc:Fallback>
      </mc:AlternateContent>
      <p:sp>
        <p:nvSpPr>
          <p:cNvPr id="25" name="Oval 24"/>
          <p:cNvSpPr/>
          <p:nvPr/>
        </p:nvSpPr>
        <p:spPr bwMode="auto">
          <a:xfrm rot="19276899">
            <a:off x="5044716" y="1630026"/>
            <a:ext cx="2324159" cy="3897131"/>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4" name="Oval 23"/>
          <p:cNvSpPr/>
          <p:nvPr/>
        </p:nvSpPr>
        <p:spPr bwMode="auto">
          <a:xfrm rot="19276899">
            <a:off x="5044717" y="1630024"/>
            <a:ext cx="2324159" cy="3897131"/>
          </a:xfrm>
          <a:prstGeom prst="ellipse">
            <a:avLst/>
          </a:prstGeom>
          <a:noFill/>
          <a:ln w="57150"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2" name="Rectangle 21"/>
          <p:cNvSpPr/>
          <p:nvPr/>
        </p:nvSpPr>
        <p:spPr bwMode="auto">
          <a:xfrm>
            <a:off x="4559968" y="1792926"/>
            <a:ext cx="1490621" cy="1702957"/>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31" name="Rectangle 30"/>
          <p:cNvSpPr/>
          <p:nvPr/>
        </p:nvSpPr>
        <p:spPr bwMode="auto">
          <a:xfrm>
            <a:off x="4784943" y="3484026"/>
            <a:ext cx="3119658" cy="1889639"/>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15" name="Straight Arrow Connector 14"/>
          <p:cNvCxnSpPr/>
          <p:nvPr/>
        </p:nvCxnSpPr>
        <p:spPr bwMode="auto">
          <a:xfrm flipV="1">
            <a:off x="5280403" y="1331390"/>
            <a:ext cx="0" cy="3553761"/>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bwMode="auto">
          <a:xfrm>
            <a:off x="4459266" y="4303882"/>
            <a:ext cx="4238430" cy="0"/>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17" name="TextBox 16"/>
              <p:cNvSpPr txBox="1"/>
              <p:nvPr/>
            </p:nvSpPr>
            <p:spPr>
              <a:xfrm>
                <a:off x="8697695" y="4216200"/>
                <a:ext cx="56278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17" name="TextBox 16"/>
              <p:cNvSpPr txBox="1">
                <a:spLocks noRot="1" noChangeAspect="1" noMove="1" noResize="1" noEditPoints="1" noAdjustHandles="1" noChangeArrowheads="1" noChangeShapeType="1" noTextEdit="1"/>
              </p:cNvSpPr>
              <p:nvPr/>
            </p:nvSpPr>
            <p:spPr>
              <a:xfrm>
                <a:off x="8697695" y="4216200"/>
                <a:ext cx="562783" cy="461665"/>
              </a:xfrm>
              <a:prstGeom prst="rect">
                <a:avLst/>
              </a:prstGeom>
              <a:blipFill rotWithShape="1">
                <a:blip r:embed="rId6" cstate="print"/>
                <a:stretch>
                  <a:fillRect l="-3261" b="-4000"/>
                </a:stretch>
              </a:blipFill>
            </p:spPr>
            <p:txBody>
              <a:bodyPr/>
              <a:lstStyle/>
              <a:p>
                <a:r>
                  <a:rPr lang="en-US">
                    <a:noFill/>
                  </a:rPr>
                  <a:t> </a:t>
                </a:r>
              </a:p>
            </p:txBody>
          </p:sp>
        </mc:Fallback>
      </mc:AlternateContent>
      <p:sp>
        <p:nvSpPr>
          <p:cNvPr id="20" name="Oval 19"/>
          <p:cNvSpPr/>
          <p:nvPr/>
        </p:nvSpPr>
        <p:spPr bwMode="auto">
          <a:xfrm rot="19276899">
            <a:off x="5044715" y="1630025"/>
            <a:ext cx="2324159" cy="3897131"/>
          </a:xfrm>
          <a:prstGeom prst="ellipse">
            <a:avLst/>
          </a:prstGeom>
          <a:noFill/>
          <a:ln w="952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mc:AlternateContent xmlns:mc="http://schemas.openxmlformats.org/markup-compatibility/2006">
        <mc:Choice xmlns:a14="http://schemas.microsoft.com/office/drawing/2010/main" xmlns="" Requires="a14">
          <p:sp>
            <p:nvSpPr>
              <p:cNvPr id="21" name="TextBox 20"/>
              <p:cNvSpPr txBox="1"/>
              <p:nvPr/>
            </p:nvSpPr>
            <p:spPr>
              <a:xfrm>
                <a:off x="5189549" y="1100557"/>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21" name="TextBox 20"/>
              <p:cNvSpPr txBox="1">
                <a:spLocks noRot="1" noChangeAspect="1" noMove="1" noResize="1" noEditPoints="1" noAdjustHandles="1" noChangeArrowheads="1" noChangeShapeType="1" noTextEdit="1"/>
              </p:cNvSpPr>
              <p:nvPr/>
            </p:nvSpPr>
            <p:spPr>
              <a:xfrm>
                <a:off x="5189549" y="1100557"/>
                <a:ext cx="569900" cy="461665"/>
              </a:xfrm>
              <a:prstGeom prst="rect">
                <a:avLst/>
              </a:prstGeom>
              <a:blipFill rotWithShape="1">
                <a:blip r:embed="rId7" cstate="print"/>
                <a:stretch>
                  <a:fillRect l="-2128" b="-4000"/>
                </a:stretch>
              </a:blipFill>
            </p:spPr>
            <p:txBody>
              <a:bodyPr/>
              <a:lstStyle/>
              <a:p>
                <a:r>
                  <a:rPr lang="en-US">
                    <a:noFill/>
                  </a:rPr>
                  <a:t> </a:t>
                </a:r>
              </a:p>
            </p:txBody>
          </p:sp>
        </mc:Fallback>
      </mc:AlternateContent>
      <p:pic>
        <p:nvPicPr>
          <p:cNvPr id="36" name="Picture 3"/>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598983" y="3546377"/>
            <a:ext cx="352425"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33" name="Straight Connector 32"/>
          <p:cNvCxnSpPr/>
          <p:nvPr/>
        </p:nvCxnSpPr>
        <p:spPr bwMode="auto">
          <a:xfrm>
            <a:off x="6050589" y="871060"/>
            <a:ext cx="0" cy="2829968"/>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bwMode="auto">
          <a:xfrm>
            <a:off x="5783241" y="3484027"/>
            <a:ext cx="3135166" cy="0"/>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35" name="Picture 5"/>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742261" y="1354463"/>
            <a:ext cx="285750" cy="285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7" name="Picture 3" descr="C:\Users\Baosen\AppData\Local\Microsoft\Windows\Temporary Internet Files\Content.IE5\RFFSSZKU\MC900442138[1].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7003996" y="1640213"/>
            <a:ext cx="900605" cy="88867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130741" y="5782724"/>
            <a:ext cx="7308411" cy="461665"/>
          </a:xfrm>
          <a:prstGeom prst="rect">
            <a:avLst/>
          </a:prstGeom>
          <a:noFill/>
        </p:spPr>
        <p:txBody>
          <a:bodyPr wrap="none" rtlCol="0">
            <a:spAutoFit/>
          </a:bodyPr>
          <a:lstStyle/>
          <a:p>
            <a:r>
              <a:rPr lang="en-US" dirty="0" smtClean="0"/>
              <a:t>This situation is avoided by adding </a:t>
            </a:r>
            <a:r>
              <a:rPr lang="en-US" dirty="0" smtClean="0">
                <a:solidFill>
                  <a:srgbClr val="FF0000"/>
                </a:solidFill>
              </a:rPr>
              <a:t>angle</a:t>
            </a:r>
            <a:r>
              <a:rPr lang="en-US" dirty="0" smtClean="0"/>
              <a:t> constraints</a:t>
            </a:r>
            <a:endParaRPr lang="en-US" dirty="0"/>
          </a:p>
        </p:txBody>
      </p:sp>
      <mc:AlternateContent xmlns:mc="http://schemas.openxmlformats.org/markup-compatibility/2006">
        <mc:Choice xmlns:a14="http://schemas.microsoft.com/office/drawing/2010/main" xmlns="" Requires="a14">
          <p:sp>
            <p:nvSpPr>
              <p:cNvPr id="30" name="TextBox 29"/>
              <p:cNvSpPr txBox="1"/>
              <p:nvPr/>
            </p:nvSpPr>
            <p:spPr>
              <a:xfrm>
                <a:off x="873660" y="2200013"/>
                <a:ext cx="5627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30" name="TextBox 29"/>
              <p:cNvSpPr txBox="1">
                <a:spLocks noRot="1" noChangeAspect="1" noMove="1" noResize="1" noEditPoints="1" noAdjustHandles="1" noChangeArrowheads="1" noChangeShapeType="1" noTextEdit="1"/>
              </p:cNvSpPr>
              <p:nvPr/>
            </p:nvSpPr>
            <p:spPr>
              <a:xfrm>
                <a:off x="873660" y="2200013"/>
                <a:ext cx="562782" cy="461665"/>
              </a:xfrm>
              <a:prstGeom prst="rect">
                <a:avLst/>
              </a:prstGeom>
              <a:blipFill rotWithShape="1">
                <a:blip r:embed="rId11" cstate="print"/>
                <a:stretch>
                  <a:fillRect l="-2151"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8" name="TextBox 37"/>
              <p:cNvSpPr txBox="1"/>
              <p:nvPr/>
            </p:nvSpPr>
            <p:spPr>
              <a:xfrm>
                <a:off x="2787562" y="2182739"/>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38" name="TextBox 37"/>
              <p:cNvSpPr txBox="1">
                <a:spLocks noRot="1" noChangeAspect="1" noMove="1" noResize="1" noEditPoints="1" noAdjustHandles="1" noChangeArrowheads="1" noChangeShapeType="1" noTextEdit="1"/>
              </p:cNvSpPr>
              <p:nvPr/>
            </p:nvSpPr>
            <p:spPr>
              <a:xfrm>
                <a:off x="2787562" y="2182739"/>
                <a:ext cx="569900" cy="461665"/>
              </a:xfrm>
              <a:prstGeom prst="rect">
                <a:avLst/>
              </a:prstGeom>
              <a:blipFill rotWithShape="1">
                <a:blip r:embed="rId12" cstate="print"/>
                <a:stretch>
                  <a:fillRect l="-2128" b="-2632"/>
                </a:stretch>
              </a:blipFill>
            </p:spPr>
            <p:txBody>
              <a:bodyPr/>
              <a:lstStyle/>
              <a:p>
                <a:r>
                  <a:rPr lang="en-US">
                    <a:noFill/>
                  </a:rPr>
                  <a:t> </a:t>
                </a:r>
              </a:p>
            </p:txBody>
          </p:sp>
        </mc:Fallback>
      </mc:AlternateContent>
      <p:cxnSp>
        <p:nvCxnSpPr>
          <p:cNvPr id="39" name="Straight Arrow Connector 38"/>
          <p:cNvCxnSpPr/>
          <p:nvPr/>
        </p:nvCxnSpPr>
        <p:spPr bwMode="auto">
          <a:xfrm>
            <a:off x="1106989" y="2098761"/>
            <a:ext cx="0" cy="224408"/>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cxnSp>
        <p:nvCxnSpPr>
          <p:cNvPr id="40" name="Straight Arrow Connector 39"/>
          <p:cNvCxnSpPr/>
          <p:nvPr/>
        </p:nvCxnSpPr>
        <p:spPr bwMode="auto">
          <a:xfrm>
            <a:off x="3020459" y="2098761"/>
            <a:ext cx="0" cy="224408"/>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pic>
        <p:nvPicPr>
          <p:cNvPr id="41" name="Picture 2" descr="C:\Users\Baosen\AppData\Local\Microsoft\Windows\Temporary Internet Files\Content.IE5\VTWI9175\MC900432530[1].pn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1392238" y="3093232"/>
            <a:ext cx="646505" cy="443869"/>
          </a:xfrm>
          <a:prstGeom prst="rect">
            <a:avLst/>
          </a:prstGeom>
          <a:noFill/>
          <a:extLst>
            <a:ext uri="{909E8E84-426E-40DD-AFC4-6F175D3DCCD1}">
              <a14:hiddenFill xmlns:a14="http://schemas.microsoft.com/office/drawing/2010/main" xmlns="">
                <a:solidFill>
                  <a:srgbClr val="FFFFFF"/>
                </a:solidFill>
              </a14:hiddenFill>
            </a:ext>
          </a:extLst>
        </p:spPr>
      </p:pic>
      <p:pic>
        <p:nvPicPr>
          <p:cNvPr id="42" name="Picture 2" descr="C:\Users\Baosen\AppData\Local\Microsoft\Windows\Temporary Internet Files\Content.IE5\VTWI9175\MC900432530[1].pn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1499412" y="4451533"/>
            <a:ext cx="646505" cy="44386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269146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2" grpId="0" animBg="1"/>
      <p:bldP spid="31" grpId="0" animBg="1"/>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bwMode="auto">
          <a:xfrm rot="19276899">
            <a:off x="5044713" y="2268590"/>
            <a:ext cx="2324159" cy="3897131"/>
          </a:xfrm>
          <a:prstGeom prst="ellipse">
            <a:avLst/>
          </a:prstGeom>
          <a:noFill/>
          <a:ln w="57150"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17" name="Rectangle 16"/>
          <p:cNvSpPr/>
          <p:nvPr/>
        </p:nvSpPr>
        <p:spPr bwMode="auto">
          <a:xfrm>
            <a:off x="4081290" y="3184610"/>
            <a:ext cx="927605" cy="1124450"/>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 name="Title 1"/>
          <p:cNvSpPr>
            <a:spLocks noGrp="1"/>
          </p:cNvSpPr>
          <p:nvPr>
            <p:ph type="title"/>
          </p:nvPr>
        </p:nvSpPr>
        <p:spPr/>
        <p:txBody>
          <a:bodyPr/>
          <a:lstStyle/>
          <a:p>
            <a:r>
              <a:rPr lang="en-US" dirty="0" smtClean="0"/>
              <a:t>Angle Constraints</a:t>
            </a:r>
            <a:endParaRPr lang="en-US" dirty="0"/>
          </a:p>
        </p:txBody>
      </p:sp>
      <p:sp>
        <p:nvSpPr>
          <p:cNvPr id="3" name="Content Placeholder 2"/>
          <p:cNvSpPr>
            <a:spLocks noGrp="1"/>
          </p:cNvSpPr>
          <p:nvPr>
            <p:ph idx="1"/>
          </p:nvPr>
        </p:nvSpPr>
        <p:spPr/>
        <p:txBody>
          <a:bodyPr/>
          <a:lstStyle/>
          <a:p>
            <a:r>
              <a:rPr lang="en-US" dirty="0" smtClean="0"/>
              <a:t>Angle difference is often constrained in practice</a:t>
            </a:r>
          </a:p>
          <a:p>
            <a:pPr lvl="1"/>
            <a:r>
              <a:rPr lang="en-US" dirty="0" smtClean="0"/>
              <a:t>Thermal limits, stability, …</a:t>
            </a:r>
          </a:p>
          <a:p>
            <a:r>
              <a:rPr lang="en-US" dirty="0" smtClean="0"/>
              <a:t>Only a partial ellipse where</a:t>
            </a:r>
          </a:p>
          <a:p>
            <a:pPr>
              <a:buNone/>
            </a:pPr>
            <a:r>
              <a:rPr lang="en-US" dirty="0" smtClean="0"/>
              <a:t>	all points are Pareto </a:t>
            </a:r>
          </a:p>
          <a:p>
            <a:pPr>
              <a:buNone/>
            </a:pPr>
            <a:r>
              <a:rPr lang="en-US" dirty="0" smtClean="0"/>
              <a:t>	optimal.</a:t>
            </a:r>
          </a:p>
          <a:p>
            <a:r>
              <a:rPr lang="en-US" dirty="0" smtClean="0"/>
              <a:t>Power lower bounds</a:t>
            </a:r>
            <a:endParaRPr lang="en-US" dirty="0"/>
          </a:p>
        </p:txBody>
      </p:sp>
      <p:sp>
        <p:nvSpPr>
          <p:cNvPr id="18" name="Rectangle 17"/>
          <p:cNvSpPr/>
          <p:nvPr/>
        </p:nvSpPr>
        <p:spPr bwMode="auto">
          <a:xfrm>
            <a:off x="5650876" y="5316430"/>
            <a:ext cx="927605" cy="562225"/>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7" name="Oval 6"/>
          <p:cNvSpPr/>
          <p:nvPr/>
        </p:nvSpPr>
        <p:spPr bwMode="auto">
          <a:xfrm rot="19276899">
            <a:off x="5044715" y="2268590"/>
            <a:ext cx="2324159" cy="3897131"/>
          </a:xfrm>
          <a:prstGeom prst="ellipse">
            <a:avLst/>
          </a:prstGeom>
          <a:noFill/>
          <a:ln w="952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9" name="Rectangle 8"/>
          <p:cNvSpPr/>
          <p:nvPr/>
        </p:nvSpPr>
        <p:spPr bwMode="auto">
          <a:xfrm>
            <a:off x="4424112" y="2358190"/>
            <a:ext cx="3119688" cy="1124450"/>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10" name="Rectangle 9"/>
          <p:cNvSpPr/>
          <p:nvPr/>
        </p:nvSpPr>
        <p:spPr bwMode="auto">
          <a:xfrm>
            <a:off x="6387267" y="3482640"/>
            <a:ext cx="2756733" cy="2613062"/>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4" name="Straight Arrow Connector 3"/>
          <p:cNvCxnSpPr/>
          <p:nvPr/>
        </p:nvCxnSpPr>
        <p:spPr bwMode="auto">
          <a:xfrm flipV="1">
            <a:off x="5280403" y="1969955"/>
            <a:ext cx="0" cy="3553761"/>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p:cxnSp>
        <p:nvCxnSpPr>
          <p:cNvPr id="5" name="Straight Arrow Connector 4"/>
          <p:cNvCxnSpPr/>
          <p:nvPr/>
        </p:nvCxnSpPr>
        <p:spPr bwMode="auto">
          <a:xfrm>
            <a:off x="4459266" y="4942447"/>
            <a:ext cx="4238430" cy="0"/>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6" name="TextBox 5"/>
              <p:cNvSpPr txBox="1"/>
              <p:nvPr/>
            </p:nvSpPr>
            <p:spPr>
              <a:xfrm>
                <a:off x="8697695" y="4854765"/>
                <a:ext cx="56278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6" name="TextBox 5"/>
              <p:cNvSpPr txBox="1">
                <a:spLocks noRot="1" noChangeAspect="1" noMove="1" noResize="1" noEditPoints="1" noAdjustHandles="1" noChangeArrowheads="1" noChangeShapeType="1" noTextEdit="1"/>
              </p:cNvSpPr>
              <p:nvPr/>
            </p:nvSpPr>
            <p:spPr>
              <a:xfrm>
                <a:off x="8697695" y="4854765"/>
                <a:ext cx="562783" cy="461665"/>
              </a:xfrm>
              <a:prstGeom prst="rect">
                <a:avLst/>
              </a:prstGeom>
              <a:blipFill rotWithShape="1">
                <a:blip r:embed="rId4" cstate="print"/>
                <a:stretch>
                  <a:fillRect l="-3261"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8" name="TextBox 7"/>
              <p:cNvSpPr txBox="1"/>
              <p:nvPr/>
            </p:nvSpPr>
            <p:spPr>
              <a:xfrm>
                <a:off x="5189549" y="1739122"/>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8" name="TextBox 7"/>
              <p:cNvSpPr txBox="1">
                <a:spLocks noRot="1" noChangeAspect="1" noMove="1" noResize="1" noEditPoints="1" noAdjustHandles="1" noChangeArrowheads="1" noChangeShapeType="1" noTextEdit="1"/>
              </p:cNvSpPr>
              <p:nvPr/>
            </p:nvSpPr>
            <p:spPr>
              <a:xfrm>
                <a:off x="5189549" y="1739122"/>
                <a:ext cx="569900" cy="461665"/>
              </a:xfrm>
              <a:prstGeom prst="rect">
                <a:avLst/>
              </a:prstGeom>
              <a:blipFill rotWithShape="1">
                <a:blip r:embed="rId5" cstate="print"/>
                <a:stretch>
                  <a:fillRect l="-2128" b="-2632"/>
                </a:stretch>
              </a:blipFill>
            </p:spPr>
            <p:txBody>
              <a:bodyPr/>
              <a:lstStyle/>
              <a:p>
                <a:r>
                  <a:rPr lang="en-US">
                    <a:noFill/>
                  </a:rPr>
                  <a:t> </a:t>
                </a:r>
              </a:p>
            </p:txBody>
          </p:sp>
        </mc:Fallback>
      </mc:AlternateContent>
      <p:sp>
        <p:nvSpPr>
          <p:cNvPr id="11" name="Oval 10"/>
          <p:cNvSpPr/>
          <p:nvPr/>
        </p:nvSpPr>
        <p:spPr bwMode="auto">
          <a:xfrm rot="19276899">
            <a:off x="5044715" y="2268588"/>
            <a:ext cx="2324159" cy="3897131"/>
          </a:xfrm>
          <a:prstGeom prst="ellipse">
            <a:avLst/>
          </a:prstGeom>
          <a:noFill/>
          <a:ln w="9525" cap="flat" cmpd="sng" algn="ctr">
            <a:solidFill>
              <a:schemeClr val="tx1"/>
            </a:solidFill>
            <a:prstDash val="dash"/>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pic>
        <p:nvPicPr>
          <p:cNvPr id="12"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454953" y="5378780"/>
            <a:ext cx="352425"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3" name="Straight Connector 12"/>
          <p:cNvCxnSpPr/>
          <p:nvPr/>
        </p:nvCxnSpPr>
        <p:spPr bwMode="auto">
          <a:xfrm>
            <a:off x="4906559" y="2703463"/>
            <a:ext cx="0" cy="2829968"/>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bwMode="auto">
          <a:xfrm>
            <a:off x="4639211" y="5316430"/>
            <a:ext cx="3135166"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pic>
        <p:nvPicPr>
          <p:cNvPr id="15"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98231" y="3186866"/>
            <a:ext cx="285750" cy="285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9" name="Picture 2" descr="C:\Users\Baosen\AppData\Local\Microsoft\Windows\Temporary Internet Files\Content.IE5\VTWI9175\MC900432530[1].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898587" y="4243991"/>
            <a:ext cx="646505" cy="443869"/>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25" descr="TP_tmp.emf"/>
          <p:cNvPicPr>
            <a:picLocks noChangeAspect="1"/>
          </p:cNvPicPr>
          <p:nvPr>
            <p:custDataLst>
              <p:tags r:id="rId1"/>
            </p:custDataLst>
          </p:nvPr>
        </p:nvPicPr>
        <p:blipFill>
          <a:blip r:embed="rId8" cstate="print"/>
          <a:stretch>
            <a:fillRect/>
          </a:stretch>
        </p:blipFill>
        <p:spPr bwMode="auto">
          <a:xfrm>
            <a:off x="7065591" y="1971842"/>
            <a:ext cx="1654252" cy="660529"/>
          </a:xfrm>
          <a:prstGeom prst="rect">
            <a:avLst/>
          </a:prstGeom>
          <a:noFill/>
          <a:ln/>
          <a:effectLst/>
        </p:spPr>
      </p:pic>
      <p:pic>
        <p:nvPicPr>
          <p:cNvPr id="25" name="Picture 24" descr="TP_tmp.emf"/>
          <p:cNvPicPr>
            <a:picLocks noChangeAspect="1"/>
          </p:cNvPicPr>
          <p:nvPr>
            <p:custDataLst>
              <p:tags r:id="rId2"/>
            </p:custDataLst>
          </p:nvPr>
        </p:nvPicPr>
        <p:blipFill>
          <a:blip r:embed="rId9" cstate="print"/>
          <a:stretch>
            <a:fillRect/>
          </a:stretch>
        </p:blipFill>
        <p:spPr bwMode="auto">
          <a:xfrm>
            <a:off x="6647444" y="2513262"/>
            <a:ext cx="2496556" cy="661179"/>
          </a:xfrm>
          <a:prstGeom prst="rect">
            <a:avLst/>
          </a:prstGeom>
          <a:noFill/>
          <a:ln/>
          <a:effectLst/>
        </p:spPr>
      </p:pic>
    </p:spTree>
    <p:extLst>
      <p:ext uri="{BB962C8B-B14F-4D97-AF65-F5344CB8AC3E}">
        <p14:creationId xmlns:p14="http://schemas.microsoft.com/office/powerpoint/2010/main" xmlns="" val="40338662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Angle constraints</a:t>
            </a:r>
            <a:endParaRPr lang="en-US" dirty="0"/>
          </a:p>
        </p:txBody>
      </p:sp>
      <p:sp>
        <p:nvSpPr>
          <p:cNvPr id="3" name="Content Placeholder 2"/>
          <p:cNvSpPr>
            <a:spLocks noGrp="1"/>
          </p:cNvSpPr>
          <p:nvPr>
            <p:ph idx="1"/>
          </p:nvPr>
        </p:nvSpPr>
        <p:spPr/>
        <p:txBody>
          <a:bodyPr/>
          <a:lstStyle/>
          <a:p>
            <a:r>
              <a:rPr lang="en-US" dirty="0" smtClean="0"/>
              <a:t>Angle difference is often constrained in practice</a:t>
            </a:r>
          </a:p>
          <a:p>
            <a:pPr lvl="1"/>
            <a:r>
              <a:rPr lang="en-US" dirty="0" smtClean="0"/>
              <a:t>Thermal limits, stability, …</a:t>
            </a:r>
          </a:p>
          <a:p>
            <a:r>
              <a:rPr lang="en-US" dirty="0" smtClean="0"/>
              <a:t>Only a partial ellipse where</a:t>
            </a:r>
          </a:p>
          <a:p>
            <a:pPr>
              <a:buNone/>
            </a:pPr>
            <a:r>
              <a:rPr lang="en-US" dirty="0" smtClean="0"/>
              <a:t>	all points are Pareto </a:t>
            </a:r>
          </a:p>
          <a:p>
            <a:pPr>
              <a:buNone/>
            </a:pPr>
            <a:r>
              <a:rPr lang="en-US" dirty="0" smtClean="0"/>
              <a:t>	optimal</a:t>
            </a:r>
            <a:endParaRPr lang="en-US" dirty="0" smtClean="0"/>
          </a:p>
          <a:p>
            <a:r>
              <a:rPr lang="en-US" dirty="0" smtClean="0"/>
              <a:t>Power lower bounds</a:t>
            </a:r>
          </a:p>
          <a:p>
            <a:pPr marL="0" indent="0">
              <a:buNone/>
            </a:pPr>
            <a:endParaRPr lang="en-US" dirty="0"/>
          </a:p>
        </p:txBody>
      </p:sp>
      <p:sp>
        <p:nvSpPr>
          <p:cNvPr id="7" name="Oval 6"/>
          <p:cNvSpPr/>
          <p:nvPr/>
        </p:nvSpPr>
        <p:spPr bwMode="auto">
          <a:xfrm rot="19276899">
            <a:off x="5044715" y="2268590"/>
            <a:ext cx="2324159" cy="3897131"/>
          </a:xfrm>
          <a:prstGeom prst="ellipse">
            <a:avLst/>
          </a:prstGeom>
          <a:noFill/>
          <a:ln w="952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9" name="Rectangle 8"/>
          <p:cNvSpPr/>
          <p:nvPr/>
        </p:nvSpPr>
        <p:spPr bwMode="auto">
          <a:xfrm>
            <a:off x="4424112" y="2358190"/>
            <a:ext cx="3119688" cy="1124450"/>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10" name="Rectangle 9"/>
          <p:cNvSpPr/>
          <p:nvPr/>
        </p:nvSpPr>
        <p:spPr bwMode="auto">
          <a:xfrm>
            <a:off x="6387267" y="3482640"/>
            <a:ext cx="2756733" cy="2613062"/>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4" name="Straight Arrow Connector 3"/>
          <p:cNvCxnSpPr/>
          <p:nvPr/>
        </p:nvCxnSpPr>
        <p:spPr bwMode="auto">
          <a:xfrm flipV="1">
            <a:off x="5280403" y="1969955"/>
            <a:ext cx="0" cy="3553761"/>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p:cxnSp>
        <p:nvCxnSpPr>
          <p:cNvPr id="5" name="Straight Arrow Connector 4"/>
          <p:cNvCxnSpPr/>
          <p:nvPr/>
        </p:nvCxnSpPr>
        <p:spPr bwMode="auto">
          <a:xfrm>
            <a:off x="5335738" y="4854765"/>
            <a:ext cx="3098399"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mc:AlternateContent xmlns:mc="http://schemas.openxmlformats.org/markup-compatibility/2006">
        <mc:Choice xmlns:a14="http://schemas.microsoft.com/office/drawing/2010/main" xmlns="" Requires="a14">
          <p:sp>
            <p:nvSpPr>
              <p:cNvPr id="6" name="TextBox 5"/>
              <p:cNvSpPr txBox="1"/>
              <p:nvPr/>
            </p:nvSpPr>
            <p:spPr>
              <a:xfrm>
                <a:off x="8697695" y="4854765"/>
                <a:ext cx="56278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6" name="TextBox 5"/>
              <p:cNvSpPr txBox="1">
                <a:spLocks noRot="1" noChangeAspect="1" noMove="1" noResize="1" noEditPoints="1" noAdjustHandles="1" noChangeArrowheads="1" noChangeShapeType="1" noTextEdit="1"/>
              </p:cNvSpPr>
              <p:nvPr/>
            </p:nvSpPr>
            <p:spPr>
              <a:xfrm>
                <a:off x="8697695" y="4854765"/>
                <a:ext cx="562783" cy="461665"/>
              </a:xfrm>
              <a:prstGeom prst="rect">
                <a:avLst/>
              </a:prstGeom>
              <a:blipFill rotWithShape="1">
                <a:blip r:embed="rId2" cstate="print"/>
                <a:stretch>
                  <a:fillRect l="-3261"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8" name="TextBox 7"/>
              <p:cNvSpPr txBox="1"/>
              <p:nvPr/>
            </p:nvSpPr>
            <p:spPr>
              <a:xfrm>
                <a:off x="5189549" y="1739122"/>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8" name="TextBox 7"/>
              <p:cNvSpPr txBox="1">
                <a:spLocks noRot="1" noChangeAspect="1" noMove="1" noResize="1" noEditPoints="1" noAdjustHandles="1" noChangeArrowheads="1" noChangeShapeType="1" noTextEdit="1"/>
              </p:cNvSpPr>
              <p:nvPr/>
            </p:nvSpPr>
            <p:spPr>
              <a:xfrm>
                <a:off x="5189549" y="1739122"/>
                <a:ext cx="569900" cy="461665"/>
              </a:xfrm>
              <a:prstGeom prst="rect">
                <a:avLst/>
              </a:prstGeom>
              <a:blipFill rotWithShape="1">
                <a:blip r:embed="rId3" cstate="print"/>
                <a:stretch>
                  <a:fillRect l="-2128" b="-2632"/>
                </a:stretch>
              </a:blipFill>
            </p:spPr>
            <p:txBody>
              <a:bodyPr/>
              <a:lstStyle/>
              <a:p>
                <a:r>
                  <a:rPr lang="en-US">
                    <a:noFill/>
                  </a:rPr>
                  <a:t> </a:t>
                </a:r>
              </a:p>
            </p:txBody>
          </p:sp>
        </mc:Fallback>
      </mc:AlternateContent>
      <p:sp>
        <p:nvSpPr>
          <p:cNvPr id="11" name="Oval 10"/>
          <p:cNvSpPr/>
          <p:nvPr/>
        </p:nvSpPr>
        <p:spPr bwMode="auto">
          <a:xfrm rot="19276899">
            <a:off x="5044714" y="2268589"/>
            <a:ext cx="2324159" cy="3897131"/>
          </a:xfrm>
          <a:prstGeom prst="ellipse">
            <a:avLst/>
          </a:prstGeom>
          <a:noFill/>
          <a:ln w="9525" cap="flat" cmpd="sng" algn="ctr">
            <a:solidFill>
              <a:schemeClr val="tx1"/>
            </a:solidFill>
            <a:prstDash val="dash"/>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pic>
        <p:nvPicPr>
          <p:cNvPr id="12"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156085" y="4947484"/>
            <a:ext cx="352425"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4" name="Straight Connector 13"/>
          <p:cNvCxnSpPr/>
          <p:nvPr/>
        </p:nvCxnSpPr>
        <p:spPr bwMode="auto">
          <a:xfrm>
            <a:off x="4639211" y="5316430"/>
            <a:ext cx="3135166" cy="0"/>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15"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23289" y="2777540"/>
            <a:ext cx="285750" cy="285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3" name="Straight Connector 12"/>
          <p:cNvCxnSpPr/>
          <p:nvPr/>
        </p:nvCxnSpPr>
        <p:spPr bwMode="auto">
          <a:xfrm>
            <a:off x="5474499" y="2634916"/>
            <a:ext cx="0" cy="2450681"/>
          </a:xfrm>
          <a:prstGeom prst="line">
            <a:avLst/>
          </a:prstGeom>
          <a:ln>
            <a:headEnd type="arrow" w="med" len="med"/>
            <a:tailEnd type="none" w="med" len="med"/>
          </a:ln>
        </p:spPr>
        <p:style>
          <a:lnRef idx="2">
            <a:schemeClr val="dk1"/>
          </a:lnRef>
          <a:fillRef idx="0">
            <a:schemeClr val="dk1"/>
          </a:fillRef>
          <a:effectRef idx="1">
            <a:schemeClr val="dk1"/>
          </a:effectRef>
          <a:fontRef idx="minor">
            <a:schemeClr val="tx1"/>
          </a:fontRef>
        </p:style>
      </p:cxnSp>
      <p:sp>
        <p:nvSpPr>
          <p:cNvPr id="24" name="TextBox 23"/>
          <p:cNvSpPr txBox="1"/>
          <p:nvPr/>
        </p:nvSpPr>
        <p:spPr>
          <a:xfrm>
            <a:off x="5666593" y="3986322"/>
            <a:ext cx="1778052" cy="461665"/>
          </a:xfrm>
          <a:prstGeom prst="rect">
            <a:avLst/>
          </a:prstGeom>
          <a:noFill/>
        </p:spPr>
        <p:txBody>
          <a:bodyPr wrap="none" rtlCol="0">
            <a:spAutoFit/>
          </a:bodyPr>
          <a:lstStyle/>
          <a:p>
            <a:r>
              <a:rPr lang="en-US" dirty="0" smtClean="0"/>
              <a:t>No Solution</a:t>
            </a:r>
            <a:endParaRPr lang="en-US" dirty="0"/>
          </a:p>
        </p:txBody>
      </p:sp>
      <p:pic>
        <p:nvPicPr>
          <p:cNvPr id="25" name="Picture 2" descr="C:\Users\Baosen\AppData\Local\Microsoft\Windows\Temporary Internet Files\Content.IE5\VTWI9175\MC900432530[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132922" y="4081838"/>
            <a:ext cx="646505" cy="443869"/>
          </a:xfrm>
          <a:prstGeom prst="rect">
            <a:avLst/>
          </a:prstGeom>
          <a:noFill/>
          <a:extLst>
            <a:ext uri="{909E8E84-426E-40DD-AFC4-6F175D3DCCD1}">
              <a14:hiddenFill xmlns:a14="http://schemas.microsoft.com/office/drawing/2010/main" xmlns="">
                <a:solidFill>
                  <a:srgbClr val="FFFFFF"/>
                </a:solidFill>
              </a14:hiddenFill>
            </a:ext>
          </a:extLst>
        </p:spPr>
      </p:pic>
      <p:sp>
        <p:nvSpPr>
          <p:cNvPr id="26" name="TextBox 25"/>
          <p:cNvSpPr txBox="1"/>
          <p:nvPr/>
        </p:nvSpPr>
        <p:spPr>
          <a:xfrm>
            <a:off x="2540613" y="3906777"/>
            <a:ext cx="1640193" cy="830997"/>
          </a:xfrm>
          <a:prstGeom prst="rect">
            <a:avLst/>
          </a:prstGeom>
          <a:noFill/>
        </p:spPr>
        <p:txBody>
          <a:bodyPr wrap="none" rtlCol="0">
            <a:spAutoFit/>
          </a:bodyPr>
          <a:lstStyle/>
          <a:p>
            <a:r>
              <a:rPr lang="en-US" dirty="0" smtClean="0"/>
              <a:t>Problem is</a:t>
            </a:r>
            <a:endParaRPr lang="en-US" dirty="0"/>
          </a:p>
          <a:p>
            <a:r>
              <a:rPr lang="en-US" dirty="0" smtClean="0"/>
              <a:t>Infeasible</a:t>
            </a:r>
            <a:endParaRPr lang="en-US" dirty="0"/>
          </a:p>
        </p:txBody>
      </p:sp>
      <p:sp>
        <p:nvSpPr>
          <p:cNvPr id="27" name="TextBox 26"/>
          <p:cNvSpPr txBox="1"/>
          <p:nvPr/>
        </p:nvSpPr>
        <p:spPr>
          <a:xfrm>
            <a:off x="1943528" y="4088106"/>
            <a:ext cx="611066" cy="461665"/>
          </a:xfrm>
          <a:prstGeom prst="rect">
            <a:avLst/>
          </a:prstGeom>
          <a:noFill/>
        </p:spPr>
        <p:txBody>
          <a:bodyPr wrap="none" rtlCol="0">
            <a:spAutoFit/>
          </a:bodyPr>
          <a:lstStyle/>
          <a:p>
            <a:r>
              <a:rPr lang="en-US" dirty="0" smtClean="0"/>
              <a:t>Or </a:t>
            </a:r>
            <a:endParaRPr lang="en-US" dirty="0"/>
          </a:p>
        </p:txBody>
      </p:sp>
    </p:spTree>
    <p:extLst>
      <p:ext uri="{BB962C8B-B14F-4D97-AF65-F5344CB8AC3E}">
        <p14:creationId xmlns:p14="http://schemas.microsoft.com/office/powerpoint/2010/main" xmlns="" val="2201826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Injection Region of Tree Networks</a:t>
            </a:r>
            <a:endParaRPr lang="en-US" dirty="0"/>
          </a:p>
        </p:txBody>
      </p:sp>
      <p:sp>
        <p:nvSpPr>
          <p:cNvPr id="3" name="Content Placeholder 2"/>
          <p:cNvSpPr>
            <a:spLocks noGrp="1"/>
          </p:cNvSpPr>
          <p:nvPr>
            <p:ph idx="1"/>
          </p:nvPr>
        </p:nvSpPr>
        <p:spPr>
          <a:xfrm>
            <a:off x="685800" y="1219200"/>
            <a:ext cx="8458200" cy="5257800"/>
          </a:xfrm>
        </p:spPr>
        <p:txBody>
          <a:bodyPr/>
          <a:lstStyle/>
          <a:p>
            <a:endParaRPr lang="en-US" dirty="0" smtClean="0"/>
          </a:p>
          <a:p>
            <a:endParaRPr lang="en-US" dirty="0"/>
          </a:p>
          <a:p>
            <a:endParaRPr lang="en-US" dirty="0" smtClean="0"/>
          </a:p>
          <a:p>
            <a:endParaRPr lang="en-US" dirty="0"/>
          </a:p>
          <a:p>
            <a:endParaRPr lang="en-US" dirty="0" smtClean="0"/>
          </a:p>
          <a:p>
            <a:endParaRPr lang="en-US" dirty="0"/>
          </a:p>
          <a:p>
            <a:r>
              <a:rPr lang="en-US" dirty="0" smtClean="0"/>
              <a:t>Injections are sums of line flows</a:t>
            </a:r>
          </a:p>
          <a:p>
            <a:r>
              <a:rPr lang="en-US" dirty="0" smtClean="0">
                <a:solidFill>
                  <a:srgbClr val="FF0000"/>
                </a:solidFill>
              </a:rPr>
              <a:t>Injection </a:t>
            </a:r>
            <a:r>
              <a:rPr lang="en-US" dirty="0">
                <a:solidFill>
                  <a:srgbClr val="FF0000"/>
                </a:solidFill>
              </a:rPr>
              <a:t>r</a:t>
            </a:r>
            <a:r>
              <a:rPr lang="en-US" dirty="0" smtClean="0">
                <a:solidFill>
                  <a:srgbClr val="FF0000"/>
                </a:solidFill>
              </a:rPr>
              <a:t>egion </a:t>
            </a:r>
            <a:r>
              <a:rPr lang="en-US" dirty="0" smtClean="0"/>
              <a:t>= </a:t>
            </a:r>
          </a:p>
          <a:p>
            <a:pPr>
              <a:buNone/>
            </a:pPr>
            <a:r>
              <a:rPr lang="en-US" dirty="0" smtClean="0"/>
              <a:t>              </a:t>
            </a:r>
            <a:r>
              <a:rPr lang="en-US" dirty="0" err="1" smtClean="0"/>
              <a:t>monotine</a:t>
            </a:r>
            <a:r>
              <a:rPr lang="en-US" dirty="0" smtClean="0"/>
              <a:t> </a:t>
            </a:r>
            <a:r>
              <a:rPr lang="en-US" dirty="0" smtClean="0"/>
              <a:t>linear transformation of the </a:t>
            </a:r>
            <a:r>
              <a:rPr lang="en-US" dirty="0" smtClean="0">
                <a:solidFill>
                  <a:schemeClr val="accent2"/>
                </a:solidFill>
              </a:rPr>
              <a:t>flow region</a:t>
            </a:r>
            <a:endParaRPr lang="en-US" dirty="0" smtClean="0"/>
          </a:p>
          <a:p>
            <a:r>
              <a:rPr lang="en-US" dirty="0" smtClean="0"/>
              <a:t>Pareto front of </a:t>
            </a:r>
            <a:r>
              <a:rPr lang="en-US" dirty="0" smtClean="0">
                <a:solidFill>
                  <a:srgbClr val="FF0000"/>
                </a:solidFill>
              </a:rPr>
              <a:t>injection region </a:t>
            </a:r>
            <a:r>
              <a:rPr lang="en-US" dirty="0" smtClean="0"/>
              <a:t>is preserved under </a:t>
            </a:r>
            <a:r>
              <a:rPr lang="en-US" dirty="0" err="1" smtClean="0"/>
              <a:t>convexification</a:t>
            </a:r>
            <a:r>
              <a:rPr lang="en-US" dirty="0" smtClean="0"/>
              <a:t> if same property holds for </a:t>
            </a:r>
            <a:r>
              <a:rPr lang="en-US" dirty="0" smtClean="0">
                <a:solidFill>
                  <a:srgbClr val="446DCB"/>
                </a:solidFill>
              </a:rPr>
              <a:t>flow region</a:t>
            </a:r>
            <a:r>
              <a:rPr lang="en-US" dirty="0" smtClean="0"/>
              <a:t>.</a:t>
            </a:r>
          </a:p>
          <a:p>
            <a:r>
              <a:rPr lang="en-US" dirty="0" smtClean="0"/>
              <a:t>Does it?</a:t>
            </a:r>
            <a:endParaRPr lang="en-US" dirty="0"/>
          </a:p>
        </p:txBody>
      </p:sp>
      <mc:AlternateContent xmlns:mc="http://schemas.openxmlformats.org/markup-compatibility/2006">
        <mc:Choice xmlns:a14="http://schemas.microsoft.com/office/drawing/2010/main" xmlns="" Requires="a14">
          <p:sp>
            <p:nvSpPr>
              <p:cNvPr id="4" name="TextBox 3"/>
              <p:cNvSpPr txBox="1"/>
              <p:nvPr/>
            </p:nvSpPr>
            <p:spPr>
              <a:xfrm>
                <a:off x="2458593" y="3097644"/>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2</m:t>
                      </m:r>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2458593" y="3097644"/>
                <a:ext cx="439543" cy="461665"/>
              </a:xfrm>
              <a:prstGeom prst="rect">
                <a:avLst/>
              </a:prstGeom>
              <a:blipFill rotWithShape="1">
                <a:blip r:embed="rId5" cstate="print"/>
                <a:stretch>
                  <a:fillRect l="-2778"/>
                </a:stretch>
              </a:blipFill>
            </p:spPr>
            <p:txBody>
              <a:bodyPr/>
              <a:lstStyle/>
              <a:p>
                <a:r>
                  <a:rPr lang="en-US">
                    <a:noFill/>
                  </a:rPr>
                  <a:t> </a:t>
                </a:r>
              </a:p>
            </p:txBody>
          </p:sp>
        </mc:Fallback>
      </mc:AlternateContent>
      <p:sp>
        <p:nvSpPr>
          <p:cNvPr id="5" name="Oval 4"/>
          <p:cNvSpPr/>
          <p:nvPr/>
        </p:nvSpPr>
        <p:spPr bwMode="auto">
          <a:xfrm>
            <a:off x="3970422" y="1672390"/>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6" name="Oval 5"/>
          <p:cNvSpPr/>
          <p:nvPr/>
        </p:nvSpPr>
        <p:spPr bwMode="auto">
          <a:xfrm>
            <a:off x="2758041" y="3188770"/>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7" name="Oval 6"/>
          <p:cNvSpPr/>
          <p:nvPr/>
        </p:nvSpPr>
        <p:spPr bwMode="auto">
          <a:xfrm>
            <a:off x="5186014" y="3184358"/>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8" name="Straight Connector 7"/>
          <p:cNvCxnSpPr>
            <a:stCxn id="5" idx="3"/>
            <a:endCxn id="6" idx="7"/>
          </p:cNvCxnSpPr>
          <p:nvPr/>
        </p:nvCxnSpPr>
        <p:spPr bwMode="auto">
          <a:xfrm flipH="1">
            <a:off x="2875114" y="1789463"/>
            <a:ext cx="1115395" cy="141939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a:stCxn id="5" idx="5"/>
            <a:endCxn id="7" idx="1"/>
          </p:cNvCxnSpPr>
          <p:nvPr/>
        </p:nvCxnSpPr>
        <p:spPr bwMode="auto">
          <a:xfrm>
            <a:off x="4087495" y="1789463"/>
            <a:ext cx="1118606" cy="141498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Arrow Connector 9"/>
          <p:cNvCxnSpPr/>
          <p:nvPr/>
        </p:nvCxnSpPr>
        <p:spPr bwMode="auto">
          <a:xfrm flipH="1">
            <a:off x="3609474" y="1809550"/>
            <a:ext cx="204537" cy="26830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a:off x="4260827" y="1802332"/>
            <a:ext cx="232609" cy="24567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p:nvPr/>
        </p:nvCxnSpPr>
        <p:spPr bwMode="auto">
          <a:xfrm flipV="1">
            <a:off x="2826621" y="2734676"/>
            <a:ext cx="271910" cy="305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flipH="1" flipV="1">
            <a:off x="5032815" y="2751070"/>
            <a:ext cx="204538" cy="272212"/>
          </a:xfrm>
          <a:prstGeom prst="straightConnector1">
            <a:avLst/>
          </a:prstGeom>
          <a:solidFill>
            <a:schemeClr val="accent1"/>
          </a:solidFill>
          <a:ln w="9525" cap="flat" cmpd="sng" algn="ctr">
            <a:solidFill>
              <a:schemeClr val="tx1"/>
            </a:solidFill>
            <a:prstDash val="solid"/>
            <a:round/>
            <a:headEnd type="none" w="med" len="med"/>
            <a:tailEnd type="arrow"/>
          </a:ln>
          <a:effectLst/>
        </p:spPr>
      </p:cxnSp>
      <mc:AlternateContent xmlns:mc="http://schemas.openxmlformats.org/markup-compatibility/2006">
        <mc:Choice xmlns:a14="http://schemas.microsoft.com/office/drawing/2010/main" xmlns="" Requires="a14">
          <p:sp>
            <p:nvSpPr>
              <p:cNvPr id="14" name="TextBox 13"/>
              <p:cNvSpPr txBox="1"/>
              <p:nvPr/>
            </p:nvSpPr>
            <p:spPr>
              <a:xfrm>
                <a:off x="3121385" y="1547609"/>
                <a:ext cx="69262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12</m:t>
                          </m:r>
                        </m:sub>
                      </m:sSub>
                    </m:oMath>
                  </m:oMathPara>
                </a14:m>
                <a:endParaRPr lang="en-US" dirty="0"/>
              </a:p>
            </p:txBody>
          </p:sp>
        </mc:Choice>
        <mc:Fallback>
          <p:sp>
            <p:nvSpPr>
              <p:cNvPr id="14" name="TextBox 13"/>
              <p:cNvSpPr txBox="1">
                <a:spLocks noRot="1" noChangeAspect="1" noMove="1" noResize="1" noEditPoints="1" noAdjustHandles="1" noChangeArrowheads="1" noChangeShapeType="1" noTextEdit="1"/>
              </p:cNvSpPr>
              <p:nvPr/>
            </p:nvSpPr>
            <p:spPr>
              <a:xfrm>
                <a:off x="3121385" y="1547609"/>
                <a:ext cx="692626" cy="461665"/>
              </a:xfrm>
              <a:prstGeom prst="rect">
                <a:avLst/>
              </a:prstGeom>
              <a:blipFill rotWithShape="1">
                <a:blip r:embed="rId6" cstate="print"/>
                <a:stretch>
                  <a:fillRect l="-1754"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5" name="TextBox 14"/>
              <p:cNvSpPr txBox="1"/>
              <p:nvPr/>
            </p:nvSpPr>
            <p:spPr>
              <a:xfrm>
                <a:off x="2433331" y="2491731"/>
                <a:ext cx="6997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21</m:t>
                          </m:r>
                        </m:sub>
                      </m:sSub>
                    </m:oMath>
                  </m:oMathPara>
                </a14:m>
                <a:endParaRPr lang="en-US" dirty="0"/>
              </a:p>
            </p:txBody>
          </p:sp>
        </mc:Choice>
        <mc:Fallback>
          <p:sp>
            <p:nvSpPr>
              <p:cNvPr id="15" name="TextBox 14"/>
              <p:cNvSpPr txBox="1">
                <a:spLocks noRot="1" noChangeAspect="1" noMove="1" noResize="1" noEditPoints="1" noAdjustHandles="1" noChangeArrowheads="1" noChangeShapeType="1" noTextEdit="1"/>
              </p:cNvSpPr>
              <p:nvPr/>
            </p:nvSpPr>
            <p:spPr>
              <a:xfrm>
                <a:off x="2433331" y="2491731"/>
                <a:ext cx="699743" cy="461665"/>
              </a:xfrm>
              <a:prstGeom prst="rect">
                <a:avLst/>
              </a:prstGeom>
              <a:blipFill rotWithShape="1">
                <a:blip r:embed="rId7" cstate="print"/>
                <a:stretch>
                  <a:fillRect l="-1739"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6" name="TextBox 15"/>
              <p:cNvSpPr txBox="1"/>
              <p:nvPr/>
            </p:nvSpPr>
            <p:spPr>
              <a:xfrm>
                <a:off x="4382105" y="1547609"/>
                <a:ext cx="69262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13</m:t>
                          </m:r>
                        </m:sub>
                      </m:sSub>
                    </m:oMath>
                  </m:oMathPara>
                </a14:m>
                <a:endParaRPr lang="en-US" dirty="0"/>
              </a:p>
            </p:txBody>
          </p:sp>
        </mc:Choice>
        <mc:Fallback>
          <p:sp>
            <p:nvSpPr>
              <p:cNvPr id="16" name="TextBox 15"/>
              <p:cNvSpPr txBox="1">
                <a:spLocks noRot="1" noChangeAspect="1" noMove="1" noResize="1" noEditPoints="1" noAdjustHandles="1" noChangeArrowheads="1" noChangeShapeType="1" noTextEdit="1"/>
              </p:cNvSpPr>
              <p:nvPr/>
            </p:nvSpPr>
            <p:spPr>
              <a:xfrm>
                <a:off x="4382105" y="1547609"/>
                <a:ext cx="692626" cy="461665"/>
              </a:xfrm>
              <a:prstGeom prst="rect">
                <a:avLst/>
              </a:prstGeom>
              <a:blipFill rotWithShape="1">
                <a:blip r:embed="rId8" cstate="print"/>
                <a:stretch>
                  <a:fillRect l="-2655"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7" name="TextBox 16"/>
              <p:cNvSpPr txBox="1"/>
              <p:nvPr/>
            </p:nvSpPr>
            <p:spPr>
              <a:xfrm>
                <a:off x="5128478" y="2643198"/>
                <a:ext cx="6997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31</m:t>
                          </m:r>
                        </m:sub>
                      </m:sSub>
                    </m:oMath>
                  </m:oMathPara>
                </a14:m>
                <a:endParaRPr lang="en-US" dirty="0"/>
              </a:p>
            </p:txBody>
          </p:sp>
        </mc:Choice>
        <mc:Fallback>
          <p:sp>
            <p:nvSpPr>
              <p:cNvPr id="17" name="TextBox 16"/>
              <p:cNvSpPr txBox="1">
                <a:spLocks noRot="1" noChangeAspect="1" noMove="1" noResize="1" noEditPoints="1" noAdjustHandles="1" noChangeArrowheads="1" noChangeShapeType="1" noTextEdit="1"/>
              </p:cNvSpPr>
              <p:nvPr/>
            </p:nvSpPr>
            <p:spPr>
              <a:xfrm>
                <a:off x="5128478" y="2643198"/>
                <a:ext cx="699743" cy="461665"/>
              </a:xfrm>
              <a:prstGeom prst="rect">
                <a:avLst/>
              </a:prstGeom>
              <a:blipFill rotWithShape="1">
                <a:blip r:embed="rId9" cstate="print"/>
                <a:stretch>
                  <a:fillRect l="-1739"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8" name="TextBox 17"/>
              <p:cNvSpPr txBox="1"/>
              <p:nvPr/>
            </p:nvSpPr>
            <p:spPr>
              <a:xfrm>
                <a:off x="3838725" y="1313557"/>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1</m:t>
                      </m:r>
                    </m:oMath>
                  </m:oMathPara>
                </a14:m>
                <a:endParaRPr lang="en-US" dirty="0"/>
              </a:p>
            </p:txBody>
          </p:sp>
        </mc:Choice>
        <mc:Fallback>
          <p:sp>
            <p:nvSpPr>
              <p:cNvPr id="18" name="TextBox 17"/>
              <p:cNvSpPr txBox="1">
                <a:spLocks noRot="1" noChangeAspect="1" noMove="1" noResize="1" noEditPoints="1" noAdjustHandles="1" noChangeArrowheads="1" noChangeShapeType="1" noTextEdit="1"/>
              </p:cNvSpPr>
              <p:nvPr/>
            </p:nvSpPr>
            <p:spPr>
              <a:xfrm>
                <a:off x="3838725" y="1313557"/>
                <a:ext cx="439543" cy="461665"/>
              </a:xfrm>
              <a:prstGeom prst="rect">
                <a:avLst/>
              </a:prstGeom>
              <a:blipFill rotWithShape="1">
                <a:blip r:embed="rId10" cstate="print"/>
                <a:stretch>
                  <a:fillRect l="-41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9" name="TextBox 18"/>
              <p:cNvSpPr txBox="1"/>
              <p:nvPr/>
            </p:nvSpPr>
            <p:spPr>
              <a:xfrm>
                <a:off x="5288934" y="3039676"/>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3</m:t>
                      </m:r>
                    </m:oMath>
                  </m:oMathPara>
                </a14:m>
                <a:endParaRPr lang="en-US" dirty="0"/>
              </a:p>
            </p:txBody>
          </p:sp>
        </mc:Choice>
        <mc:Fallback>
          <p:sp>
            <p:nvSpPr>
              <p:cNvPr id="19" name="TextBox 18"/>
              <p:cNvSpPr txBox="1">
                <a:spLocks noRot="1" noChangeAspect="1" noMove="1" noResize="1" noEditPoints="1" noAdjustHandles="1" noChangeArrowheads="1" noChangeShapeType="1" noTextEdit="1"/>
              </p:cNvSpPr>
              <p:nvPr/>
            </p:nvSpPr>
            <p:spPr>
              <a:xfrm>
                <a:off x="5288934" y="3039676"/>
                <a:ext cx="439543" cy="461665"/>
              </a:xfrm>
              <a:prstGeom prst="rect">
                <a:avLst/>
              </a:prstGeom>
              <a:blipFill rotWithShape="1">
                <a:blip r:embed="rId11" cstate="print"/>
                <a:stretch>
                  <a:fillRect l="-41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22" name="TextBox 21"/>
              <p:cNvSpPr txBox="1"/>
              <p:nvPr/>
            </p:nvSpPr>
            <p:spPr>
              <a:xfrm>
                <a:off x="6328338" y="1650846"/>
                <a:ext cx="2175018"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12</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13</m:t>
                          </m:r>
                        </m:sub>
                      </m:sSub>
                    </m:oMath>
                  </m:oMathPara>
                </a14:m>
                <a:endParaRPr lang="en-US" b="0" dirty="0" smtClean="0"/>
              </a:p>
            </p:txBody>
          </p:sp>
        </mc:Choice>
        <mc:Fallback>
          <p:sp>
            <p:nvSpPr>
              <p:cNvPr id="22" name="TextBox 21"/>
              <p:cNvSpPr txBox="1">
                <a:spLocks noRot="1" noChangeAspect="1" noMove="1" noResize="1" noEditPoints="1" noAdjustHandles="1" noChangeArrowheads="1" noChangeShapeType="1" noTextEdit="1"/>
              </p:cNvSpPr>
              <p:nvPr/>
            </p:nvSpPr>
            <p:spPr>
              <a:xfrm>
                <a:off x="6328338" y="1650846"/>
                <a:ext cx="2175018" cy="461665"/>
              </a:xfrm>
              <a:prstGeom prst="rect">
                <a:avLst/>
              </a:prstGeom>
              <a:blipFill rotWithShape="1">
                <a:blip r:embed="rId12" cstate="print"/>
                <a:stretch>
                  <a:fillRect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26" name="TextBox 25"/>
              <p:cNvSpPr txBox="1"/>
              <p:nvPr/>
            </p:nvSpPr>
            <p:spPr>
              <a:xfrm>
                <a:off x="6330736" y="2007041"/>
                <a:ext cx="140019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21</m:t>
                          </m:r>
                        </m:sub>
                      </m:sSub>
                    </m:oMath>
                  </m:oMathPara>
                </a14:m>
                <a:endParaRPr lang="en-US" b="0" dirty="0" smtClean="0"/>
              </a:p>
            </p:txBody>
          </p:sp>
        </mc:Choice>
        <mc:Fallback>
          <p:sp>
            <p:nvSpPr>
              <p:cNvPr id="26" name="TextBox 25"/>
              <p:cNvSpPr txBox="1">
                <a:spLocks noRot="1" noChangeAspect="1" noMove="1" noResize="1" noEditPoints="1" noAdjustHandles="1" noChangeArrowheads="1" noChangeShapeType="1" noTextEdit="1"/>
              </p:cNvSpPr>
              <p:nvPr/>
            </p:nvSpPr>
            <p:spPr>
              <a:xfrm>
                <a:off x="6330736" y="2007041"/>
                <a:ext cx="1400190" cy="461665"/>
              </a:xfrm>
              <a:prstGeom prst="rect">
                <a:avLst/>
              </a:prstGeom>
              <a:blipFill rotWithShape="1">
                <a:blip r:embed="rId13" cstate="print"/>
                <a:stretch>
                  <a:fillRect l="-873"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27" name="TextBox 26"/>
              <p:cNvSpPr txBox="1"/>
              <p:nvPr/>
            </p:nvSpPr>
            <p:spPr>
              <a:xfrm>
                <a:off x="6332474" y="2399164"/>
                <a:ext cx="140019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3</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31</m:t>
                          </m:r>
                        </m:sub>
                      </m:sSub>
                    </m:oMath>
                  </m:oMathPara>
                </a14:m>
                <a:endParaRPr lang="en-US" b="0" dirty="0" smtClean="0"/>
              </a:p>
            </p:txBody>
          </p:sp>
        </mc:Choice>
        <mc:Fallback>
          <p:sp>
            <p:nvSpPr>
              <p:cNvPr id="27" name="TextBox 26"/>
              <p:cNvSpPr txBox="1">
                <a:spLocks noRot="1" noChangeAspect="1" noMove="1" noResize="1" noEditPoints="1" noAdjustHandles="1" noChangeArrowheads="1" noChangeShapeType="1" noTextEdit="1"/>
              </p:cNvSpPr>
              <p:nvPr/>
            </p:nvSpPr>
            <p:spPr>
              <a:xfrm>
                <a:off x="6332474" y="2399164"/>
                <a:ext cx="1400192" cy="461665"/>
              </a:xfrm>
              <a:prstGeom prst="rect">
                <a:avLst/>
              </a:prstGeom>
              <a:blipFill rotWithShape="1">
                <a:blip r:embed="rId14" cstate="print"/>
                <a:stretch>
                  <a:fillRect l="-873"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20" name="TextBox 19"/>
              <p:cNvSpPr txBox="1"/>
              <p:nvPr/>
            </p:nvSpPr>
            <p:spPr>
              <a:xfrm>
                <a:off x="6327602" y="1652738"/>
                <a:ext cx="5627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20" name="TextBox 19"/>
              <p:cNvSpPr txBox="1">
                <a:spLocks noRot="1" noChangeAspect="1" noMove="1" noResize="1" noEditPoints="1" noAdjustHandles="1" noChangeArrowheads="1" noChangeShapeType="1" noTextEdit="1"/>
              </p:cNvSpPr>
              <p:nvPr/>
            </p:nvSpPr>
            <p:spPr>
              <a:xfrm>
                <a:off x="6327602" y="1652738"/>
                <a:ext cx="562782" cy="461665"/>
              </a:xfrm>
              <a:prstGeom prst="rect">
                <a:avLst/>
              </a:prstGeom>
              <a:blipFill rotWithShape="1">
                <a:blip r:embed="rId15" cstate="print"/>
                <a:stretch>
                  <a:fillRect l="-2174"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28" name="TextBox 27"/>
              <p:cNvSpPr txBox="1"/>
              <p:nvPr/>
            </p:nvSpPr>
            <p:spPr>
              <a:xfrm>
                <a:off x="6320484" y="2005662"/>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28" name="TextBox 27"/>
              <p:cNvSpPr txBox="1">
                <a:spLocks noRot="1" noChangeAspect="1" noMove="1" noResize="1" noEditPoints="1" noAdjustHandles="1" noChangeArrowheads="1" noChangeShapeType="1" noTextEdit="1"/>
              </p:cNvSpPr>
              <p:nvPr/>
            </p:nvSpPr>
            <p:spPr>
              <a:xfrm>
                <a:off x="6320484" y="2005662"/>
                <a:ext cx="569900" cy="461665"/>
              </a:xfrm>
              <a:prstGeom prst="rect">
                <a:avLst/>
              </a:prstGeom>
              <a:blipFill rotWithShape="1">
                <a:blip r:embed="rId16" cstate="print"/>
                <a:stretch>
                  <a:fillRect l="-2151"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29" name="TextBox 28"/>
              <p:cNvSpPr txBox="1"/>
              <p:nvPr/>
            </p:nvSpPr>
            <p:spPr>
              <a:xfrm>
                <a:off x="6344170" y="2397270"/>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3</m:t>
                          </m:r>
                        </m:sub>
                      </m:sSub>
                    </m:oMath>
                  </m:oMathPara>
                </a14:m>
                <a:endParaRPr lang="en-US" dirty="0"/>
              </a:p>
            </p:txBody>
          </p:sp>
        </mc:Choice>
        <mc:Fallback>
          <p:sp>
            <p:nvSpPr>
              <p:cNvPr id="29" name="TextBox 28"/>
              <p:cNvSpPr txBox="1">
                <a:spLocks noRot="1" noChangeAspect="1" noMove="1" noResize="1" noEditPoints="1" noAdjustHandles="1" noChangeArrowheads="1" noChangeShapeType="1" noTextEdit="1"/>
              </p:cNvSpPr>
              <p:nvPr/>
            </p:nvSpPr>
            <p:spPr>
              <a:xfrm>
                <a:off x="6344170" y="2397270"/>
                <a:ext cx="569900" cy="461665"/>
              </a:xfrm>
              <a:prstGeom prst="rect">
                <a:avLst/>
              </a:prstGeom>
              <a:blipFill rotWithShape="1">
                <a:blip r:embed="rId17" cstate="print"/>
                <a:stretch>
                  <a:fillRect l="-3226" b="-2632"/>
                </a:stretch>
              </a:blipFill>
            </p:spPr>
            <p:txBody>
              <a:bodyPr/>
              <a:lstStyle/>
              <a:p>
                <a:r>
                  <a:rPr lang="en-US">
                    <a:noFill/>
                  </a:rPr>
                  <a:t> </a:t>
                </a:r>
              </a:p>
            </p:txBody>
          </p:sp>
        </mc:Fallback>
      </mc:AlternateContent>
      <p:pic>
        <p:nvPicPr>
          <p:cNvPr id="32" name="Picture 31" descr="TP_tmp.emf"/>
          <p:cNvPicPr>
            <a:picLocks noChangeAspect="1"/>
          </p:cNvPicPr>
          <p:nvPr>
            <p:custDataLst>
              <p:tags r:id="rId1"/>
            </p:custDataLst>
          </p:nvPr>
        </p:nvPicPr>
        <p:blipFill>
          <a:blip r:embed="rId18" cstate="print"/>
          <a:stretch>
            <a:fillRect/>
          </a:stretch>
        </p:blipFill>
        <p:spPr>
          <a:xfrm>
            <a:off x="3938187" y="1971842"/>
            <a:ext cx="305100" cy="304560"/>
          </a:xfrm>
          <a:prstGeom prst="rect">
            <a:avLst/>
          </a:prstGeom>
        </p:spPr>
      </p:pic>
      <p:pic>
        <p:nvPicPr>
          <p:cNvPr id="34" name="Picture 33" descr="TP_tmp.emf"/>
          <p:cNvPicPr>
            <a:picLocks noChangeAspect="1"/>
          </p:cNvPicPr>
          <p:nvPr>
            <p:custDataLst>
              <p:tags r:id="rId2"/>
            </p:custDataLst>
          </p:nvPr>
        </p:nvPicPr>
        <p:blipFill>
          <a:blip r:embed="rId19" cstate="print"/>
          <a:stretch>
            <a:fillRect/>
          </a:stretch>
        </p:blipFill>
        <p:spPr>
          <a:xfrm>
            <a:off x="2710966" y="3584073"/>
            <a:ext cx="305100" cy="304560"/>
          </a:xfrm>
          <a:prstGeom prst="rect">
            <a:avLst/>
          </a:prstGeom>
        </p:spPr>
      </p:pic>
      <p:pic>
        <p:nvPicPr>
          <p:cNvPr id="36" name="Picture 35" descr="TP_tmp.emf"/>
          <p:cNvPicPr>
            <a:picLocks noChangeAspect="1"/>
          </p:cNvPicPr>
          <p:nvPr>
            <p:custDataLst>
              <p:tags r:id="rId3"/>
            </p:custDataLst>
          </p:nvPr>
        </p:nvPicPr>
        <p:blipFill>
          <a:blip r:embed="rId20" cstate="print"/>
          <a:stretch>
            <a:fillRect/>
          </a:stretch>
        </p:blipFill>
        <p:spPr>
          <a:xfrm>
            <a:off x="5153377" y="3560011"/>
            <a:ext cx="305100" cy="304560"/>
          </a:xfrm>
          <a:prstGeom prst="rect">
            <a:avLst/>
          </a:prstGeom>
        </p:spPr>
      </p:pic>
      <p:cxnSp>
        <p:nvCxnSpPr>
          <p:cNvPr id="38" name="Straight Arrow Connector 37"/>
          <p:cNvCxnSpPr/>
          <p:nvPr/>
        </p:nvCxnSpPr>
        <p:spPr bwMode="auto">
          <a:xfrm flipV="1">
            <a:off x="5257800" y="3344780"/>
            <a:ext cx="0" cy="2526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9" name="Straight Arrow Connector 38"/>
          <p:cNvCxnSpPr/>
          <p:nvPr/>
        </p:nvCxnSpPr>
        <p:spPr bwMode="auto">
          <a:xfrm flipV="1">
            <a:off x="2823411" y="3364831"/>
            <a:ext cx="0" cy="2526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0" name="Straight Arrow Connector 39"/>
          <p:cNvCxnSpPr/>
          <p:nvPr/>
        </p:nvCxnSpPr>
        <p:spPr bwMode="auto">
          <a:xfrm flipV="1">
            <a:off x="4046622" y="1796716"/>
            <a:ext cx="0" cy="2526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xmlns="" val="42200559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8"/>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2" grpId="0" animBg="1"/>
      <p:bldP spid="26" grpId="0" animBg="1"/>
      <p:bldP spid="27" grpId="0" animBg="1"/>
      <p:bldP spid="20" grpId="0" animBg="1"/>
      <p:bldP spid="20" grpId="1" animBg="1"/>
      <p:bldP spid="28" grpId="0" animBg="1"/>
      <p:bldP spid="28" grpId="1" animBg="1"/>
      <p:bldP spid="29" grpId="0" animBg="1"/>
      <p:bldP spid="2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p:cNvSpPr txBox="1">
            <a:spLocks/>
          </p:cNvSpPr>
          <p:nvPr/>
        </p:nvSpPr>
        <p:spPr bwMode="auto">
          <a:xfrm>
            <a:off x="685799" y="1219200"/>
            <a:ext cx="8145379" cy="5257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cs typeface="+mn-cs"/>
              </a:defRPr>
            </a:lvl2pPr>
            <a:lvl3pPr marL="1143000" indent="-228600" algn="l" rtl="0" fontAlgn="base">
              <a:spcBef>
                <a:spcPct val="20000"/>
              </a:spcBef>
              <a:spcAft>
                <a:spcPct val="0"/>
              </a:spcAft>
              <a:buChar char="•"/>
              <a:defRPr>
                <a:solidFill>
                  <a:schemeClr val="tx1"/>
                </a:solidFill>
                <a:latin typeface="+mn-lt"/>
                <a:cs typeface="+mn-cs"/>
              </a:defRPr>
            </a:lvl3pPr>
            <a:lvl4pPr marL="1600200" indent="-228600" algn="l" rtl="0" fontAlgn="base">
              <a:spcBef>
                <a:spcPct val="20000"/>
              </a:spcBef>
              <a:spcAft>
                <a:spcPct val="0"/>
              </a:spcAft>
              <a:buChar char="–"/>
              <a:defRPr>
                <a:solidFill>
                  <a:schemeClr val="tx1"/>
                </a:solidFill>
                <a:latin typeface="+mn-lt"/>
                <a:cs typeface="+mn-cs"/>
              </a:defRPr>
            </a:lvl4pPr>
            <a:lvl5pPr marL="2057400" indent="-228600" algn="l" rtl="0" fontAlgn="base">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a:solidFill>
                  <a:schemeClr val="tx1"/>
                </a:solidFill>
                <a:latin typeface="+mn-lt"/>
                <a:cs typeface="+mn-cs"/>
              </a:defRPr>
            </a:lvl6pPr>
            <a:lvl7pPr marL="2971800" indent="-228600" algn="l" rtl="0" fontAlgn="base">
              <a:spcBef>
                <a:spcPct val="20000"/>
              </a:spcBef>
              <a:spcAft>
                <a:spcPct val="0"/>
              </a:spcAft>
              <a:buChar char="»"/>
              <a:defRPr>
                <a:solidFill>
                  <a:schemeClr val="tx1"/>
                </a:solidFill>
                <a:latin typeface="+mn-lt"/>
                <a:cs typeface="+mn-cs"/>
              </a:defRPr>
            </a:lvl7pPr>
            <a:lvl8pPr marL="3429000" indent="-228600" algn="l" rtl="0" fontAlgn="base">
              <a:spcBef>
                <a:spcPct val="20000"/>
              </a:spcBef>
              <a:spcAft>
                <a:spcPct val="0"/>
              </a:spcAft>
              <a:buChar char="»"/>
              <a:defRPr>
                <a:solidFill>
                  <a:schemeClr val="tx1"/>
                </a:solidFill>
                <a:latin typeface="+mn-lt"/>
                <a:cs typeface="+mn-cs"/>
              </a:defRPr>
            </a:lvl8pPr>
            <a:lvl9pPr marL="3886200" indent="-228600" algn="l" rtl="0" fontAlgn="base">
              <a:spcBef>
                <a:spcPct val="20000"/>
              </a:spcBef>
              <a:spcAft>
                <a:spcPct val="0"/>
              </a:spcAft>
              <a:buChar char="»"/>
              <a:defRPr>
                <a:solidFill>
                  <a:schemeClr val="tx1"/>
                </a:solidFill>
                <a:latin typeface="+mn-lt"/>
                <a:cs typeface="+mn-cs"/>
              </a:defRPr>
            </a:lvl9pPr>
          </a:lstStyle>
          <a:p>
            <a:endParaRPr lang="en-US" dirty="0" smtClean="0"/>
          </a:p>
          <a:p>
            <a:endParaRPr lang="en-US" dirty="0"/>
          </a:p>
          <a:p>
            <a:endParaRPr lang="en-US" dirty="0" smtClean="0"/>
          </a:p>
          <a:p>
            <a:endParaRPr lang="en-US" dirty="0"/>
          </a:p>
          <a:p>
            <a:endParaRPr lang="en-US" dirty="0" smtClean="0"/>
          </a:p>
          <a:p>
            <a:endParaRPr lang="en-US" dirty="0"/>
          </a:p>
          <a:p>
            <a:r>
              <a:rPr lang="en-US" dirty="0" smtClean="0"/>
              <a:t>One partial ellipse per line </a:t>
            </a:r>
          </a:p>
          <a:p>
            <a:r>
              <a:rPr lang="en-US" dirty="0" smtClean="0"/>
              <a:t>Trees: line flows are </a:t>
            </a:r>
            <a:r>
              <a:rPr lang="en-US" dirty="0" smtClean="0">
                <a:solidFill>
                  <a:srgbClr val="FF0000"/>
                </a:solidFill>
              </a:rPr>
              <a:t>decoupled</a:t>
            </a:r>
          </a:p>
          <a:p>
            <a:endParaRPr lang="en-US" dirty="0" smtClean="0"/>
          </a:p>
          <a:p>
            <a:endParaRPr lang="en-US" dirty="0" smtClean="0"/>
          </a:p>
        </p:txBody>
      </p:sp>
      <p:grpSp>
        <p:nvGrpSpPr>
          <p:cNvPr id="7" name="Group 6"/>
          <p:cNvGrpSpPr/>
          <p:nvPr/>
        </p:nvGrpSpPr>
        <p:grpSpPr>
          <a:xfrm>
            <a:off x="2232850" y="1402522"/>
            <a:ext cx="1310199" cy="1262017"/>
            <a:chOff x="499744" y="1414952"/>
            <a:chExt cx="1310199" cy="1262017"/>
          </a:xfrm>
        </p:grpSpPr>
        <p:sp>
          <p:nvSpPr>
            <p:cNvPr id="23" name="Oval 22"/>
            <p:cNvSpPr/>
            <p:nvPr/>
          </p:nvSpPr>
          <p:spPr bwMode="auto">
            <a:xfrm rot="19276899">
              <a:off x="833609" y="1414952"/>
              <a:ext cx="553549" cy="1262016"/>
            </a:xfrm>
            <a:prstGeom prst="ellipse">
              <a:avLst/>
            </a:prstGeom>
            <a:noFill/>
            <a:ln w="2857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4" name="Rectangle 23"/>
            <p:cNvSpPr/>
            <p:nvPr/>
          </p:nvSpPr>
          <p:spPr bwMode="auto">
            <a:xfrm>
              <a:off x="499744" y="1445417"/>
              <a:ext cx="814706" cy="364133"/>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5" name="Rectangle 24"/>
            <p:cNvSpPr/>
            <p:nvPr/>
          </p:nvSpPr>
          <p:spPr bwMode="auto">
            <a:xfrm>
              <a:off x="1153367" y="1808101"/>
              <a:ext cx="656576" cy="846193"/>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6" name="Oval 25"/>
            <p:cNvSpPr/>
            <p:nvPr/>
          </p:nvSpPr>
          <p:spPr bwMode="auto">
            <a:xfrm rot="19276899">
              <a:off x="833609" y="1414953"/>
              <a:ext cx="553549" cy="1262016"/>
            </a:xfrm>
            <a:prstGeom prst="ellipse">
              <a:avLst/>
            </a:prstGeom>
            <a:noFill/>
            <a:ln w="9525" cap="flat" cmpd="sng" algn="ctr">
              <a:solidFill>
                <a:schemeClr val="tx1"/>
              </a:solidFill>
              <a:prstDash val="dash"/>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grpSp>
      <p:sp>
        <p:nvSpPr>
          <p:cNvPr id="2" name="Title 1"/>
          <p:cNvSpPr>
            <a:spLocks noGrp="1"/>
          </p:cNvSpPr>
          <p:nvPr>
            <p:ph type="title"/>
          </p:nvPr>
        </p:nvSpPr>
        <p:spPr/>
        <p:txBody>
          <a:bodyPr/>
          <a:lstStyle/>
          <a:p>
            <a:r>
              <a:rPr lang="en-US" dirty="0" smtClean="0"/>
              <a:t>Flow Region</a:t>
            </a:r>
            <a:endParaRPr lang="en-US" dirty="0"/>
          </a:p>
        </p:txBody>
      </p:sp>
      <mc:AlternateContent xmlns:mc="http://schemas.openxmlformats.org/markup-compatibility/2006">
        <mc:Choice xmlns:a14="http://schemas.microsoft.com/office/drawing/2010/main" xmlns="" Requires="a14">
          <p:sp>
            <p:nvSpPr>
              <p:cNvPr id="18" name="TextBox 17"/>
              <p:cNvSpPr txBox="1"/>
              <p:nvPr/>
            </p:nvSpPr>
            <p:spPr>
              <a:xfrm>
                <a:off x="2458593" y="3097644"/>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2</m:t>
                      </m:r>
                    </m:oMath>
                  </m:oMathPara>
                </a14:m>
                <a:endParaRPr lang="en-US" dirty="0"/>
              </a:p>
            </p:txBody>
          </p:sp>
        </mc:Choice>
        <mc:Fallback>
          <p:sp>
            <p:nvSpPr>
              <p:cNvPr id="18" name="TextBox 17"/>
              <p:cNvSpPr txBox="1">
                <a:spLocks noRot="1" noChangeAspect="1" noMove="1" noResize="1" noEditPoints="1" noAdjustHandles="1" noChangeArrowheads="1" noChangeShapeType="1" noTextEdit="1"/>
              </p:cNvSpPr>
              <p:nvPr/>
            </p:nvSpPr>
            <p:spPr>
              <a:xfrm>
                <a:off x="2458593" y="3097644"/>
                <a:ext cx="439543" cy="461665"/>
              </a:xfrm>
              <a:prstGeom prst="rect">
                <a:avLst/>
              </a:prstGeom>
              <a:blipFill rotWithShape="1">
                <a:blip r:embed="rId2" cstate="print"/>
                <a:stretch>
                  <a:fillRect l="-2778"/>
                </a:stretch>
              </a:blipFill>
            </p:spPr>
            <p:txBody>
              <a:bodyPr/>
              <a:lstStyle/>
              <a:p>
                <a:r>
                  <a:rPr lang="en-US">
                    <a:noFill/>
                  </a:rPr>
                  <a:t> </a:t>
                </a:r>
              </a:p>
            </p:txBody>
          </p:sp>
        </mc:Fallback>
      </mc:AlternateContent>
      <p:sp>
        <p:nvSpPr>
          <p:cNvPr id="30" name="Oval 29"/>
          <p:cNvSpPr/>
          <p:nvPr/>
        </p:nvSpPr>
        <p:spPr bwMode="auto">
          <a:xfrm>
            <a:off x="3970422" y="1672390"/>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31" name="Oval 30"/>
          <p:cNvSpPr/>
          <p:nvPr/>
        </p:nvSpPr>
        <p:spPr bwMode="auto">
          <a:xfrm>
            <a:off x="2758041" y="3188770"/>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32" name="Oval 31"/>
          <p:cNvSpPr/>
          <p:nvPr/>
        </p:nvSpPr>
        <p:spPr bwMode="auto">
          <a:xfrm>
            <a:off x="5186014" y="3184358"/>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35" name="Straight Connector 34"/>
          <p:cNvCxnSpPr>
            <a:stCxn id="30" idx="3"/>
            <a:endCxn id="31" idx="7"/>
          </p:cNvCxnSpPr>
          <p:nvPr/>
        </p:nvCxnSpPr>
        <p:spPr bwMode="auto">
          <a:xfrm flipH="1">
            <a:off x="2875114" y="1789463"/>
            <a:ext cx="1115395" cy="141939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 name="Straight Connector 35"/>
          <p:cNvCxnSpPr>
            <a:stCxn id="30" idx="5"/>
            <a:endCxn id="32" idx="1"/>
          </p:cNvCxnSpPr>
          <p:nvPr/>
        </p:nvCxnSpPr>
        <p:spPr bwMode="auto">
          <a:xfrm>
            <a:off x="4087495" y="1789463"/>
            <a:ext cx="1118606" cy="141498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 name="Straight Arrow Connector 40"/>
          <p:cNvCxnSpPr/>
          <p:nvPr/>
        </p:nvCxnSpPr>
        <p:spPr bwMode="auto">
          <a:xfrm flipH="1">
            <a:off x="3609474" y="1809550"/>
            <a:ext cx="204537" cy="26830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2" name="Straight Arrow Connector 41"/>
          <p:cNvCxnSpPr/>
          <p:nvPr/>
        </p:nvCxnSpPr>
        <p:spPr bwMode="auto">
          <a:xfrm>
            <a:off x="4265801" y="1763596"/>
            <a:ext cx="232609" cy="24567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6" name="Straight Arrow Connector 45"/>
          <p:cNvCxnSpPr/>
          <p:nvPr/>
        </p:nvCxnSpPr>
        <p:spPr bwMode="auto">
          <a:xfrm flipV="1">
            <a:off x="2826621" y="2734676"/>
            <a:ext cx="271910" cy="305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9" name="Straight Arrow Connector 48"/>
          <p:cNvCxnSpPr/>
          <p:nvPr/>
        </p:nvCxnSpPr>
        <p:spPr bwMode="auto">
          <a:xfrm flipH="1" flipV="1">
            <a:off x="5032815" y="2751070"/>
            <a:ext cx="204538" cy="272212"/>
          </a:xfrm>
          <a:prstGeom prst="straightConnector1">
            <a:avLst/>
          </a:prstGeom>
          <a:solidFill>
            <a:schemeClr val="accent1"/>
          </a:solidFill>
          <a:ln w="9525" cap="flat" cmpd="sng" algn="ctr">
            <a:solidFill>
              <a:schemeClr val="tx1"/>
            </a:solidFill>
            <a:prstDash val="solid"/>
            <a:round/>
            <a:headEnd type="none" w="med" len="med"/>
            <a:tailEnd type="arrow"/>
          </a:ln>
          <a:effectLst/>
        </p:spPr>
      </p:cxnSp>
      <mc:AlternateContent xmlns:mc="http://schemas.openxmlformats.org/markup-compatibility/2006">
        <mc:Choice xmlns:a14="http://schemas.microsoft.com/office/drawing/2010/main" xmlns="" Requires="a14">
          <p:sp>
            <p:nvSpPr>
              <p:cNvPr id="4" name="TextBox 3"/>
              <p:cNvSpPr txBox="1"/>
              <p:nvPr/>
            </p:nvSpPr>
            <p:spPr>
              <a:xfrm>
                <a:off x="3121385" y="1547609"/>
                <a:ext cx="69262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12</m:t>
                          </m:r>
                        </m:sub>
                      </m:sSub>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3121385" y="1547609"/>
                <a:ext cx="692626" cy="461665"/>
              </a:xfrm>
              <a:prstGeom prst="rect">
                <a:avLst/>
              </a:prstGeom>
              <a:blipFill rotWithShape="1">
                <a:blip r:embed="rId3" cstate="print"/>
                <a:stretch>
                  <a:fillRect l="-1754"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4" name="TextBox 13"/>
              <p:cNvSpPr txBox="1"/>
              <p:nvPr/>
            </p:nvSpPr>
            <p:spPr>
              <a:xfrm>
                <a:off x="2433331" y="2491731"/>
                <a:ext cx="6997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21</m:t>
                          </m:r>
                        </m:sub>
                      </m:sSub>
                    </m:oMath>
                  </m:oMathPara>
                </a14:m>
                <a:endParaRPr lang="en-US" dirty="0"/>
              </a:p>
            </p:txBody>
          </p:sp>
        </mc:Choice>
        <mc:Fallback>
          <p:sp>
            <p:nvSpPr>
              <p:cNvPr id="14" name="TextBox 13"/>
              <p:cNvSpPr txBox="1">
                <a:spLocks noRot="1" noChangeAspect="1" noMove="1" noResize="1" noEditPoints="1" noAdjustHandles="1" noChangeArrowheads="1" noChangeShapeType="1" noTextEdit="1"/>
              </p:cNvSpPr>
              <p:nvPr/>
            </p:nvSpPr>
            <p:spPr>
              <a:xfrm>
                <a:off x="2433331" y="2491731"/>
                <a:ext cx="699743" cy="461665"/>
              </a:xfrm>
              <a:prstGeom prst="rect">
                <a:avLst/>
              </a:prstGeom>
              <a:blipFill rotWithShape="1">
                <a:blip r:embed="rId4" cstate="print"/>
                <a:stretch>
                  <a:fillRect l="-1739"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6" name="TextBox 15"/>
              <p:cNvSpPr txBox="1"/>
              <p:nvPr/>
            </p:nvSpPr>
            <p:spPr>
              <a:xfrm>
                <a:off x="5128478" y="2643198"/>
                <a:ext cx="6997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31</m:t>
                          </m:r>
                        </m:sub>
                      </m:sSub>
                    </m:oMath>
                  </m:oMathPara>
                </a14:m>
                <a:endParaRPr lang="en-US" dirty="0"/>
              </a:p>
            </p:txBody>
          </p:sp>
        </mc:Choice>
        <mc:Fallback>
          <p:sp>
            <p:nvSpPr>
              <p:cNvPr id="16" name="TextBox 15"/>
              <p:cNvSpPr txBox="1">
                <a:spLocks noRot="1" noChangeAspect="1" noMove="1" noResize="1" noEditPoints="1" noAdjustHandles="1" noChangeArrowheads="1" noChangeShapeType="1" noTextEdit="1"/>
              </p:cNvSpPr>
              <p:nvPr/>
            </p:nvSpPr>
            <p:spPr>
              <a:xfrm>
                <a:off x="5128478" y="2643198"/>
                <a:ext cx="699743" cy="461665"/>
              </a:xfrm>
              <a:prstGeom prst="rect">
                <a:avLst/>
              </a:prstGeom>
              <a:blipFill rotWithShape="1">
                <a:blip r:embed="rId5" cstate="print"/>
                <a:stretch>
                  <a:fillRect l="-1739"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 name="TextBox 4"/>
              <p:cNvSpPr txBox="1"/>
              <p:nvPr/>
            </p:nvSpPr>
            <p:spPr>
              <a:xfrm>
                <a:off x="3838725" y="1313557"/>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1</m:t>
                      </m:r>
                    </m:oMath>
                  </m:oMathPara>
                </a14:m>
                <a:endParaRPr lang="en-US" dirty="0"/>
              </a:p>
            </p:txBody>
          </p:sp>
        </mc:Choice>
        <mc:Fallback>
          <p:sp>
            <p:nvSpPr>
              <p:cNvPr id="5" name="TextBox 4"/>
              <p:cNvSpPr txBox="1">
                <a:spLocks noRot="1" noChangeAspect="1" noMove="1" noResize="1" noEditPoints="1" noAdjustHandles="1" noChangeArrowheads="1" noChangeShapeType="1" noTextEdit="1"/>
              </p:cNvSpPr>
              <p:nvPr/>
            </p:nvSpPr>
            <p:spPr>
              <a:xfrm>
                <a:off x="3838725" y="1313557"/>
                <a:ext cx="439543" cy="461665"/>
              </a:xfrm>
              <a:prstGeom prst="rect">
                <a:avLst/>
              </a:prstGeom>
              <a:blipFill rotWithShape="1">
                <a:blip r:embed="rId6" cstate="print"/>
                <a:stretch>
                  <a:fillRect l="-41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9" name="TextBox 18"/>
              <p:cNvSpPr txBox="1"/>
              <p:nvPr/>
            </p:nvSpPr>
            <p:spPr>
              <a:xfrm>
                <a:off x="5288934" y="3039676"/>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3</m:t>
                      </m:r>
                    </m:oMath>
                  </m:oMathPara>
                </a14:m>
                <a:endParaRPr lang="en-US" dirty="0"/>
              </a:p>
            </p:txBody>
          </p:sp>
        </mc:Choice>
        <mc:Fallback>
          <p:sp>
            <p:nvSpPr>
              <p:cNvPr id="19" name="TextBox 18"/>
              <p:cNvSpPr txBox="1">
                <a:spLocks noRot="1" noChangeAspect="1" noMove="1" noResize="1" noEditPoints="1" noAdjustHandles="1" noChangeArrowheads="1" noChangeShapeType="1" noTextEdit="1"/>
              </p:cNvSpPr>
              <p:nvPr/>
            </p:nvSpPr>
            <p:spPr>
              <a:xfrm>
                <a:off x="5288934" y="3039676"/>
                <a:ext cx="439543" cy="461665"/>
              </a:xfrm>
              <a:prstGeom prst="rect">
                <a:avLst/>
              </a:prstGeom>
              <a:blipFill rotWithShape="1">
                <a:blip r:embed="rId7" cstate="print"/>
                <a:stretch>
                  <a:fillRect l="-4167"/>
                </a:stretch>
              </a:blipFill>
            </p:spPr>
            <p:txBody>
              <a:bodyPr/>
              <a:lstStyle/>
              <a:p>
                <a:r>
                  <a:rPr lang="en-US">
                    <a:noFill/>
                  </a:rPr>
                  <a:t> </a:t>
                </a:r>
              </a:p>
            </p:txBody>
          </p:sp>
        </mc:Fallback>
      </mc:AlternateContent>
      <p:sp>
        <p:nvSpPr>
          <p:cNvPr id="6" name="TextBox 5"/>
          <p:cNvSpPr txBox="1"/>
          <p:nvPr/>
        </p:nvSpPr>
        <p:spPr>
          <a:xfrm>
            <a:off x="1966109" y="4915871"/>
            <a:ext cx="6133410" cy="523220"/>
          </a:xfrm>
          <a:prstGeom prst="rect">
            <a:avLst/>
          </a:prstGeom>
          <a:noFill/>
        </p:spPr>
        <p:txBody>
          <a:bodyPr wrap="none" rtlCol="0">
            <a:spAutoFit/>
          </a:bodyPr>
          <a:lstStyle/>
          <a:p>
            <a:r>
              <a:rPr lang="en-US" sz="2800" dirty="0"/>
              <a:t>Flow region=Product </a:t>
            </a:r>
            <a:r>
              <a:rPr lang="en-US" sz="2800" dirty="0" smtClean="0"/>
              <a:t>of </a:t>
            </a:r>
            <a:r>
              <a:rPr lang="en-US" sz="2800" i="1" dirty="0"/>
              <a:t>n-1</a:t>
            </a:r>
            <a:r>
              <a:rPr lang="en-US" sz="2800" dirty="0"/>
              <a:t> ellipses  </a:t>
            </a:r>
          </a:p>
        </p:txBody>
      </p:sp>
      <p:grpSp>
        <p:nvGrpSpPr>
          <p:cNvPr id="38" name="Group 37"/>
          <p:cNvGrpSpPr/>
          <p:nvPr/>
        </p:nvGrpSpPr>
        <p:grpSpPr>
          <a:xfrm>
            <a:off x="4823249" y="1625159"/>
            <a:ext cx="1310199" cy="1262017"/>
            <a:chOff x="499744" y="1414952"/>
            <a:chExt cx="1310199" cy="1262017"/>
          </a:xfrm>
        </p:grpSpPr>
        <p:sp>
          <p:nvSpPr>
            <p:cNvPr id="39" name="Oval 38"/>
            <p:cNvSpPr/>
            <p:nvPr/>
          </p:nvSpPr>
          <p:spPr bwMode="auto">
            <a:xfrm rot="19276899">
              <a:off x="833609" y="1414952"/>
              <a:ext cx="553549" cy="1262016"/>
            </a:xfrm>
            <a:prstGeom prst="ellipse">
              <a:avLst/>
            </a:prstGeom>
            <a:noFill/>
            <a:ln w="2857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40" name="Rectangle 39"/>
            <p:cNvSpPr/>
            <p:nvPr/>
          </p:nvSpPr>
          <p:spPr bwMode="auto">
            <a:xfrm>
              <a:off x="499744" y="1445417"/>
              <a:ext cx="814706" cy="364133"/>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43" name="Rectangle 42"/>
            <p:cNvSpPr/>
            <p:nvPr/>
          </p:nvSpPr>
          <p:spPr bwMode="auto">
            <a:xfrm>
              <a:off x="1153367" y="1808101"/>
              <a:ext cx="656576" cy="846193"/>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44" name="Oval 43"/>
            <p:cNvSpPr/>
            <p:nvPr/>
          </p:nvSpPr>
          <p:spPr bwMode="auto">
            <a:xfrm rot="19276899">
              <a:off x="833609" y="1414953"/>
              <a:ext cx="553549" cy="1262016"/>
            </a:xfrm>
            <a:prstGeom prst="ellipse">
              <a:avLst/>
            </a:prstGeom>
            <a:noFill/>
            <a:ln w="9525" cap="flat" cmpd="sng" algn="ctr">
              <a:solidFill>
                <a:schemeClr val="tx1"/>
              </a:solidFill>
              <a:prstDash val="dash"/>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grpSp>
      <mc:AlternateContent xmlns:mc="http://schemas.openxmlformats.org/markup-compatibility/2006">
        <mc:Choice xmlns:a14="http://schemas.microsoft.com/office/drawing/2010/main" xmlns="" Requires="a14">
          <p:sp>
            <p:nvSpPr>
              <p:cNvPr id="15" name="TextBox 14"/>
              <p:cNvSpPr txBox="1"/>
              <p:nvPr/>
            </p:nvSpPr>
            <p:spPr>
              <a:xfrm>
                <a:off x="4382105" y="1547609"/>
                <a:ext cx="69262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𝑃</m:t>
                          </m:r>
                        </m:e>
                        <m:sub>
                          <m:r>
                            <a:rPr lang="en-US" b="0" i="1" smtClean="0">
                              <a:latin typeface="Cambria Math"/>
                            </a:rPr>
                            <m:t>13</m:t>
                          </m:r>
                        </m:sub>
                      </m:sSub>
                    </m:oMath>
                  </m:oMathPara>
                </a14:m>
                <a:endParaRPr lang="en-US" dirty="0"/>
              </a:p>
            </p:txBody>
          </p:sp>
        </mc:Choice>
        <mc:Fallback>
          <p:sp>
            <p:nvSpPr>
              <p:cNvPr id="15" name="TextBox 14"/>
              <p:cNvSpPr txBox="1">
                <a:spLocks noRot="1" noChangeAspect="1" noMove="1" noResize="1" noEditPoints="1" noAdjustHandles="1" noChangeArrowheads="1" noChangeShapeType="1" noTextEdit="1"/>
              </p:cNvSpPr>
              <p:nvPr/>
            </p:nvSpPr>
            <p:spPr>
              <a:xfrm>
                <a:off x="4382105" y="1547609"/>
                <a:ext cx="692626" cy="461665"/>
              </a:xfrm>
              <a:prstGeom prst="rect">
                <a:avLst/>
              </a:prstGeom>
              <a:blipFill rotWithShape="1">
                <a:blip r:embed="rId8" cstate="print"/>
                <a:stretch>
                  <a:fillRect l="-2655" b="-2632"/>
                </a:stretch>
              </a:blipFill>
            </p:spPr>
            <p:txBody>
              <a:bodyPr/>
              <a:lstStyle/>
              <a:p>
                <a:r>
                  <a:rPr lang="en-US">
                    <a:noFill/>
                  </a:rPr>
                  <a:t> </a:t>
                </a:r>
              </a:p>
            </p:txBody>
          </p:sp>
        </mc:Fallback>
      </mc:AlternateContent>
      <p:sp>
        <p:nvSpPr>
          <p:cNvPr id="33" name="TextBox 32"/>
          <p:cNvSpPr txBox="1"/>
          <p:nvPr/>
        </p:nvSpPr>
        <p:spPr>
          <a:xfrm>
            <a:off x="2189312" y="5613140"/>
            <a:ext cx="2395206" cy="830997"/>
          </a:xfrm>
          <a:prstGeom prst="rect">
            <a:avLst/>
          </a:prstGeom>
          <a:noFill/>
        </p:spPr>
        <p:txBody>
          <a:bodyPr wrap="none" rtlCol="0">
            <a:spAutoFit/>
          </a:bodyPr>
          <a:lstStyle/>
          <a:p>
            <a:r>
              <a:rPr lang="en-US" dirty="0" smtClean="0"/>
              <a:t>Pareto-Front of </a:t>
            </a:r>
          </a:p>
          <a:p>
            <a:r>
              <a:rPr lang="en-US" dirty="0" smtClean="0"/>
              <a:t>Flow Region</a:t>
            </a:r>
            <a:endParaRPr lang="en-US" dirty="0"/>
          </a:p>
        </p:txBody>
      </p:sp>
      <p:sp>
        <p:nvSpPr>
          <p:cNvPr id="34" name="TextBox 33"/>
          <p:cNvSpPr txBox="1"/>
          <p:nvPr/>
        </p:nvSpPr>
        <p:spPr>
          <a:xfrm>
            <a:off x="4874977" y="5620879"/>
            <a:ext cx="2339102" cy="830997"/>
          </a:xfrm>
          <a:prstGeom prst="rect">
            <a:avLst/>
          </a:prstGeom>
          <a:noFill/>
        </p:spPr>
        <p:txBody>
          <a:bodyPr wrap="none" rtlCol="0">
            <a:spAutoFit/>
          </a:bodyPr>
          <a:lstStyle/>
          <a:p>
            <a:r>
              <a:rPr lang="en-US" dirty="0" smtClean="0"/>
              <a:t>Pareto-Front of </a:t>
            </a:r>
          </a:p>
          <a:p>
            <a:r>
              <a:rPr lang="en-US" dirty="0" smtClean="0"/>
              <a:t>its Convex Hull</a:t>
            </a:r>
            <a:endParaRPr lang="en-US" dirty="0"/>
          </a:p>
        </p:txBody>
      </p:sp>
      <mc:AlternateContent xmlns:mc="http://schemas.openxmlformats.org/markup-compatibility/2006">
        <mc:Choice xmlns:a14="http://schemas.microsoft.com/office/drawing/2010/main" xmlns="" Requires="a14">
          <p:sp>
            <p:nvSpPr>
              <p:cNvPr id="37" name="TextBox 36"/>
              <p:cNvSpPr txBox="1"/>
              <p:nvPr/>
            </p:nvSpPr>
            <p:spPr>
              <a:xfrm>
                <a:off x="4482835" y="5805544"/>
                <a:ext cx="49885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ea typeface="Cambria Math"/>
                        </a:rPr>
                        <m:t>=</m:t>
                      </m:r>
                    </m:oMath>
                  </m:oMathPara>
                </a14:m>
                <a:endParaRPr lang="en-US" dirty="0"/>
              </a:p>
            </p:txBody>
          </p:sp>
        </mc:Choice>
        <mc:Fallback>
          <p:sp>
            <p:nvSpPr>
              <p:cNvPr id="37" name="TextBox 36"/>
              <p:cNvSpPr txBox="1">
                <a:spLocks noRot="1" noChangeAspect="1" noMove="1" noResize="1" noEditPoints="1" noAdjustHandles="1" noChangeArrowheads="1" noChangeShapeType="1" noTextEdit="1"/>
              </p:cNvSpPr>
              <p:nvPr/>
            </p:nvSpPr>
            <p:spPr>
              <a:xfrm>
                <a:off x="4482835" y="5805544"/>
                <a:ext cx="498855" cy="461665"/>
              </a:xfrm>
              <a:prstGeom prst="rect">
                <a:avLst/>
              </a:prstGeom>
              <a:blipFill rotWithShape="1">
                <a:blip r:embed="rId9" cstate="print"/>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xmlns="" val="7190208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xEl>
                                              <p:pRg st="7" end="7"/>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0" grpId="0" animBg="1"/>
      <p:bldP spid="31" grpId="0" animBg="1"/>
      <p:bldP spid="32" grpId="0" animBg="1"/>
      <p:bldP spid="4" grpId="0" animBg="1"/>
      <p:bldP spid="14" grpId="0" animBg="1"/>
      <p:bldP spid="16" grpId="0" animBg="1"/>
      <p:bldP spid="5" grpId="0" animBg="1"/>
      <p:bldP spid="19" grpId="0" animBg="1"/>
      <p:bldP spid="6" grpId="0"/>
      <p:bldP spid="15" grpId="0" animBg="1"/>
      <p:bldP spid="33" grpId="0"/>
      <p:bldP spid="34" grpId="0"/>
      <p:bldP spid="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Voltage regulation</a:t>
            </a:r>
            <a:endParaRPr lang="en-US" dirty="0"/>
          </a:p>
        </p:txBody>
      </p:sp>
      <p:cxnSp>
        <p:nvCxnSpPr>
          <p:cNvPr id="6" name="Straight Connector 5"/>
          <p:cNvCxnSpPr/>
          <p:nvPr/>
        </p:nvCxnSpPr>
        <p:spPr bwMode="auto">
          <a:xfrm flipV="1">
            <a:off x="693020" y="2643306"/>
            <a:ext cx="2886075" cy="19050"/>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8" name="Oval 7"/>
          <p:cNvSpPr/>
          <p:nvPr/>
        </p:nvSpPr>
        <p:spPr bwMode="auto">
          <a:xfrm>
            <a:off x="1677108" y="2588442"/>
            <a:ext cx="109728" cy="109728"/>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9" name="Oval 8"/>
          <p:cNvSpPr/>
          <p:nvPr/>
        </p:nvSpPr>
        <p:spPr bwMode="auto">
          <a:xfrm>
            <a:off x="3039183" y="2597967"/>
            <a:ext cx="109728" cy="109728"/>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11" name="Straight Connector 10"/>
          <p:cNvCxnSpPr/>
          <p:nvPr/>
        </p:nvCxnSpPr>
        <p:spPr bwMode="auto">
          <a:xfrm>
            <a:off x="693020" y="2395656"/>
            <a:ext cx="0" cy="4572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3" name="TextBox 12"/>
          <p:cNvSpPr txBox="1"/>
          <p:nvPr/>
        </p:nvSpPr>
        <p:spPr>
          <a:xfrm>
            <a:off x="147791" y="1898123"/>
            <a:ext cx="1160895" cy="461665"/>
          </a:xfrm>
          <a:prstGeom prst="rect">
            <a:avLst/>
          </a:prstGeom>
          <a:noFill/>
        </p:spPr>
        <p:txBody>
          <a:bodyPr wrap="none" rtlCol="0">
            <a:spAutoFit/>
          </a:bodyPr>
          <a:lstStyle/>
          <a:p>
            <a:r>
              <a:rPr lang="en-US" dirty="0" smtClean="0"/>
              <a:t>Feeder</a:t>
            </a:r>
            <a:endParaRPr lang="en-US" dirty="0"/>
          </a:p>
        </p:txBody>
      </p:sp>
      <p:sp>
        <p:nvSpPr>
          <p:cNvPr id="14" name="Oval 13"/>
          <p:cNvSpPr/>
          <p:nvPr/>
        </p:nvSpPr>
        <p:spPr bwMode="auto">
          <a:xfrm>
            <a:off x="1115133" y="2597967"/>
            <a:ext cx="109728" cy="109728"/>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5" name="Oval 14"/>
          <p:cNvSpPr/>
          <p:nvPr/>
        </p:nvSpPr>
        <p:spPr bwMode="auto">
          <a:xfrm>
            <a:off x="2119482" y="2588442"/>
            <a:ext cx="109728" cy="109728"/>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6" name="Oval 15"/>
          <p:cNvSpPr/>
          <p:nvPr/>
        </p:nvSpPr>
        <p:spPr bwMode="auto">
          <a:xfrm>
            <a:off x="2566326" y="2597967"/>
            <a:ext cx="109728" cy="109728"/>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8" name="Oval 17"/>
          <p:cNvSpPr/>
          <p:nvPr/>
        </p:nvSpPr>
        <p:spPr bwMode="auto">
          <a:xfrm>
            <a:off x="3524231" y="2588442"/>
            <a:ext cx="109728" cy="109728"/>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pic>
        <p:nvPicPr>
          <p:cNvPr id="23" name="Picture 2" descr="http://images.clipartof.com/small/30316-Clipart-Illustration-Of-A-Gray-Compact-Electric-Car-With-The-Power-Plug-Haning-Out.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2438" y="3081731"/>
            <a:ext cx="1201908" cy="665056"/>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33959" y="1602456"/>
            <a:ext cx="6044695" cy="3911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 name="Picture 2" descr="http://images.clipartof.com/small/30316-Clipart-Illustration-Of-A-Gray-Compact-Electric-Car-With-The-Power-Plug-Haning-Out.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299962" y="3095568"/>
            <a:ext cx="1220906" cy="675568"/>
          </a:xfrm>
          <a:prstGeom prst="rect">
            <a:avLst/>
          </a:prstGeom>
          <a:noFill/>
          <a:extLst>
            <a:ext uri="{909E8E84-426E-40DD-AFC4-6F175D3DCCD1}">
              <a14:hiddenFill xmlns:a14="http://schemas.microsoft.com/office/drawing/2010/main" xmlns="">
                <a:solidFill>
                  <a:srgbClr val="FFFFFF"/>
                </a:solidFill>
              </a14:hiddenFill>
            </a:ext>
          </a:extLst>
        </p:spPr>
      </p:pic>
      <p:cxnSp>
        <p:nvCxnSpPr>
          <p:cNvPr id="25" name="Straight Arrow Connector 24"/>
          <p:cNvCxnSpPr/>
          <p:nvPr/>
        </p:nvCxnSpPr>
        <p:spPr bwMode="auto">
          <a:xfrm>
            <a:off x="1722028" y="2691631"/>
            <a:ext cx="9944" cy="3901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p:nvPr/>
        </p:nvCxnSpPr>
        <p:spPr bwMode="auto">
          <a:xfrm>
            <a:off x="3084103" y="2698170"/>
            <a:ext cx="9944" cy="3901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pic>
        <p:nvPicPr>
          <p:cNvPr id="1031" name="Picture 7" descr="http://www.earthpm.com/wp-content/uploads/2010/10/solar.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256887" y="1307622"/>
            <a:ext cx="1059897" cy="1059897"/>
          </a:xfrm>
          <a:prstGeom prst="rect">
            <a:avLst/>
          </a:prstGeom>
          <a:noFill/>
          <a:extLst>
            <a:ext uri="{909E8E84-426E-40DD-AFC4-6F175D3DCCD1}">
              <a14:hiddenFill xmlns:a14="http://schemas.microsoft.com/office/drawing/2010/main" xmlns="">
                <a:solidFill>
                  <a:srgbClr val="FFFFFF"/>
                </a:solidFill>
              </a14:hiddenFill>
            </a:ext>
          </a:extLst>
        </p:spPr>
      </p:pic>
      <p:pic>
        <p:nvPicPr>
          <p:cNvPr id="35" name="Picture 7" descr="http://www.earthpm.com/wp-content/uploads/2010/10/solar.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460971" y="1368174"/>
            <a:ext cx="1059897" cy="1059897"/>
          </a:xfrm>
          <a:prstGeom prst="rect">
            <a:avLst/>
          </a:prstGeom>
          <a:noFill/>
          <a:extLst>
            <a:ext uri="{909E8E84-426E-40DD-AFC4-6F175D3DCCD1}">
              <a14:hiddenFill xmlns:a14="http://schemas.microsoft.com/office/drawing/2010/main" xmlns="">
                <a:solidFill>
                  <a:srgbClr val="FFFFFF"/>
                </a:solidFill>
              </a14:hiddenFill>
            </a:ext>
          </a:extLst>
        </p:spPr>
      </p:pic>
      <p:cxnSp>
        <p:nvCxnSpPr>
          <p:cNvPr id="36" name="Straight Arrow Connector 35"/>
          <p:cNvCxnSpPr/>
          <p:nvPr/>
        </p:nvCxnSpPr>
        <p:spPr bwMode="auto">
          <a:xfrm>
            <a:off x="2131085" y="2196279"/>
            <a:ext cx="9944" cy="3901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7" name="Straight Arrow Connector 36"/>
          <p:cNvCxnSpPr/>
          <p:nvPr/>
        </p:nvCxnSpPr>
        <p:spPr bwMode="auto">
          <a:xfrm>
            <a:off x="2616218" y="2190005"/>
            <a:ext cx="9944" cy="3901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3" name="TextBox 42"/>
          <p:cNvSpPr txBox="1"/>
          <p:nvPr/>
        </p:nvSpPr>
        <p:spPr>
          <a:xfrm>
            <a:off x="-44182" y="5843357"/>
            <a:ext cx="9054082" cy="830997"/>
          </a:xfrm>
          <a:prstGeom prst="rect">
            <a:avLst/>
          </a:prstGeom>
          <a:noFill/>
        </p:spPr>
        <p:txBody>
          <a:bodyPr wrap="none" rtlCol="0">
            <a:spAutoFit/>
          </a:bodyPr>
          <a:lstStyle/>
          <a:p>
            <a:r>
              <a:rPr lang="en-US" dirty="0" smtClean="0"/>
              <a:t>Use power electronics to regulate voltage via controlling reactive </a:t>
            </a:r>
          </a:p>
          <a:p>
            <a:pPr algn="l"/>
            <a:r>
              <a:rPr lang="en-US" dirty="0" smtClean="0"/>
              <a:t>power.</a:t>
            </a:r>
            <a:endParaRPr lang="en-US" dirty="0"/>
          </a:p>
        </p:txBody>
      </p:sp>
      <p:sp>
        <p:nvSpPr>
          <p:cNvPr id="32" name="TextBox 31"/>
          <p:cNvSpPr txBox="1"/>
          <p:nvPr/>
        </p:nvSpPr>
        <p:spPr>
          <a:xfrm>
            <a:off x="22875" y="3954970"/>
            <a:ext cx="3682418" cy="1200329"/>
          </a:xfrm>
          <a:prstGeom prst="rect">
            <a:avLst/>
          </a:prstGeom>
          <a:noFill/>
        </p:spPr>
        <p:txBody>
          <a:bodyPr wrap="none" rtlCol="0">
            <a:spAutoFit/>
          </a:bodyPr>
          <a:lstStyle/>
          <a:p>
            <a:r>
              <a:rPr lang="en-US" dirty="0" smtClean="0"/>
              <a:t>Current capacitor banks </a:t>
            </a:r>
            <a:endParaRPr lang="en-US" dirty="0"/>
          </a:p>
          <a:p>
            <a:pPr marL="342900" indent="-342900" algn="l">
              <a:buFont typeface="Arial" pitchFamily="34" charset="0"/>
              <a:buChar char="•"/>
            </a:pPr>
            <a:r>
              <a:rPr lang="en-US" dirty="0" smtClean="0"/>
              <a:t>Too slow</a:t>
            </a:r>
          </a:p>
          <a:p>
            <a:pPr marL="342900" indent="-342900" algn="l">
              <a:buFont typeface="Arial" pitchFamily="34" charset="0"/>
              <a:buChar char="•"/>
            </a:pPr>
            <a:r>
              <a:rPr lang="en-US" dirty="0" smtClean="0"/>
              <a:t>Small </a:t>
            </a:r>
            <a:r>
              <a:rPr lang="en-US" dirty="0"/>
              <a:t>o</a:t>
            </a:r>
            <a:r>
              <a:rPr lang="en-US" dirty="0" smtClean="0"/>
              <a:t>perating range</a:t>
            </a:r>
          </a:p>
        </p:txBody>
      </p:sp>
      <p:sp>
        <p:nvSpPr>
          <p:cNvPr id="31" name="TextBox 30"/>
          <p:cNvSpPr txBox="1"/>
          <p:nvPr/>
        </p:nvSpPr>
        <p:spPr>
          <a:xfrm>
            <a:off x="3388957" y="1114426"/>
            <a:ext cx="5808385" cy="461665"/>
          </a:xfrm>
          <a:prstGeom prst="rect">
            <a:avLst/>
          </a:prstGeom>
          <a:noFill/>
        </p:spPr>
        <p:txBody>
          <a:bodyPr wrap="none" rtlCol="0">
            <a:spAutoFit/>
          </a:bodyPr>
          <a:lstStyle/>
          <a:p>
            <a:r>
              <a:rPr lang="en-US" dirty="0" smtClean="0"/>
              <a:t>(</a:t>
            </a:r>
            <a:r>
              <a:rPr lang="en-US" dirty="0" err="1" smtClean="0"/>
              <a:t>Lam,Zhang</a:t>
            </a:r>
            <a:r>
              <a:rPr lang="en-US" dirty="0" smtClean="0"/>
              <a:t>, Dominguez-Garcia &amp; T., 12)</a:t>
            </a:r>
            <a:endParaRPr lang="en-US" dirty="0"/>
          </a:p>
        </p:txBody>
      </p:sp>
      <p:pic>
        <p:nvPicPr>
          <p:cNvPr id="3"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448678" y="1743060"/>
            <a:ext cx="6205912" cy="37706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446448" y="1693311"/>
            <a:ext cx="6208776" cy="38204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446448" y="1718185"/>
            <a:ext cx="6208776" cy="38204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8" name="TextBox 27"/>
          <p:cNvSpPr txBox="1"/>
          <p:nvPr/>
        </p:nvSpPr>
        <p:spPr>
          <a:xfrm>
            <a:off x="7276434" y="2116491"/>
            <a:ext cx="904415" cy="461665"/>
          </a:xfrm>
          <a:prstGeom prst="rect">
            <a:avLst/>
          </a:prstGeom>
          <a:noFill/>
        </p:spPr>
        <p:txBody>
          <a:bodyPr wrap="none" rtlCol="0">
            <a:spAutoFit/>
          </a:bodyPr>
          <a:lstStyle/>
          <a:p>
            <a:r>
              <a:rPr lang="en-US" dirty="0" smtClean="0"/>
              <a:t>Solar</a:t>
            </a:r>
            <a:endParaRPr lang="en-US" dirty="0"/>
          </a:p>
        </p:txBody>
      </p:sp>
      <p:sp>
        <p:nvSpPr>
          <p:cNvPr id="29" name="TextBox 28"/>
          <p:cNvSpPr txBox="1"/>
          <p:nvPr/>
        </p:nvSpPr>
        <p:spPr>
          <a:xfrm>
            <a:off x="7276434" y="4324302"/>
            <a:ext cx="595036" cy="461665"/>
          </a:xfrm>
          <a:prstGeom prst="rect">
            <a:avLst/>
          </a:prstGeom>
          <a:noFill/>
        </p:spPr>
        <p:txBody>
          <a:bodyPr wrap="none" rtlCol="0">
            <a:spAutoFit/>
          </a:bodyPr>
          <a:lstStyle/>
          <a:p>
            <a:r>
              <a:rPr lang="en-US" dirty="0" smtClean="0"/>
              <a:t>EV</a:t>
            </a:r>
            <a:endParaRPr lang="en-US" dirty="0"/>
          </a:p>
        </p:txBody>
      </p:sp>
      <p:sp>
        <p:nvSpPr>
          <p:cNvPr id="42" name="TextBox 41"/>
          <p:cNvSpPr txBox="1"/>
          <p:nvPr/>
        </p:nvSpPr>
        <p:spPr>
          <a:xfrm>
            <a:off x="7728641" y="2973059"/>
            <a:ext cx="1247457" cy="461665"/>
          </a:xfrm>
          <a:prstGeom prst="rect">
            <a:avLst/>
          </a:prstGeom>
          <a:noFill/>
        </p:spPr>
        <p:txBody>
          <a:bodyPr wrap="none" rtlCol="0">
            <a:spAutoFit/>
          </a:bodyPr>
          <a:lstStyle/>
          <a:p>
            <a:r>
              <a:rPr lang="en-US" dirty="0" smtClean="0"/>
              <a:t>Desired</a:t>
            </a:r>
            <a:endParaRPr lang="en-US" dirty="0"/>
          </a:p>
        </p:txBody>
      </p:sp>
    </p:spTree>
    <p:extLst>
      <p:ext uri="{BB962C8B-B14F-4D97-AF65-F5344CB8AC3E}">
        <p14:creationId xmlns:p14="http://schemas.microsoft.com/office/powerpoint/2010/main" xmlns="" val="10518745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1027"/>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31"/>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3"/>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23"/>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26"/>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30"/>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5"/>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4"/>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2"/>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p:bldP spid="14" grpId="0" animBg="1"/>
      <p:bldP spid="15" grpId="0" animBg="1"/>
      <p:bldP spid="16" grpId="0" animBg="1"/>
      <p:bldP spid="18" grpId="0" animBg="1"/>
      <p:bldP spid="43" grpId="0"/>
      <p:bldP spid="32" grpId="0"/>
      <p:bldP spid="28" grpId="0"/>
      <p:bldP spid="29"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ontent Placeholder 2"/>
          <p:cNvSpPr>
            <a:spLocks noGrp="1"/>
          </p:cNvSpPr>
          <p:nvPr>
            <p:ph idx="1"/>
          </p:nvPr>
        </p:nvSpPr>
        <p:spPr>
          <a:xfrm>
            <a:off x="685800" y="1219200"/>
            <a:ext cx="7772400" cy="5257800"/>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r>
              <a:rPr lang="en-US" dirty="0" smtClean="0"/>
              <a:t>The reactive powers can be used to regulate voltages</a:t>
            </a:r>
            <a:endParaRPr lang="en-US" dirty="0"/>
          </a:p>
        </p:txBody>
      </p:sp>
      <p:sp>
        <p:nvSpPr>
          <p:cNvPr id="2" name="Title 1"/>
          <p:cNvSpPr>
            <a:spLocks noGrp="1"/>
          </p:cNvSpPr>
          <p:nvPr>
            <p:ph type="title"/>
          </p:nvPr>
        </p:nvSpPr>
        <p:spPr/>
        <p:txBody>
          <a:bodyPr/>
          <a:lstStyle/>
          <a:p>
            <a:r>
              <a:rPr lang="en-US" dirty="0" smtClean="0"/>
              <a:t>Power Electronics</a:t>
            </a:r>
            <a:endParaRPr lang="en-US" dirty="0"/>
          </a:p>
        </p:txBody>
      </p:sp>
      <p:pic>
        <p:nvPicPr>
          <p:cNvPr id="2050" name="Picture 2" descr="File:Solar inverter 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6548" y="2071683"/>
            <a:ext cx="1927917" cy="175440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911535" y="1391217"/>
            <a:ext cx="2032929" cy="461665"/>
          </a:xfrm>
          <a:prstGeom prst="rect">
            <a:avLst/>
          </a:prstGeom>
          <a:noFill/>
        </p:spPr>
        <p:txBody>
          <a:bodyPr wrap="none" rtlCol="0">
            <a:spAutoFit/>
          </a:bodyPr>
          <a:lstStyle/>
          <a:p>
            <a:r>
              <a:rPr lang="en-US" dirty="0" smtClean="0"/>
              <a:t>Solar Inverter</a:t>
            </a:r>
            <a:endParaRPr lang="en-US" dirty="0"/>
          </a:p>
        </p:txBody>
      </p:sp>
      <p:cxnSp>
        <p:nvCxnSpPr>
          <p:cNvPr id="7" name="Straight Arrow Connector 6"/>
          <p:cNvCxnSpPr/>
          <p:nvPr/>
        </p:nvCxnSpPr>
        <p:spPr bwMode="auto">
          <a:xfrm flipV="1">
            <a:off x="3549316" y="3198040"/>
            <a:ext cx="1275347" cy="1203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9" name="Snip Same Side Corner Rectangle 38"/>
          <p:cNvSpPr/>
          <p:nvPr/>
        </p:nvSpPr>
        <p:spPr bwMode="auto">
          <a:xfrm rot="5400000">
            <a:off x="5835000" y="2478196"/>
            <a:ext cx="1588798" cy="1515979"/>
          </a:xfrm>
          <a:prstGeom prst="snip2Same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31" name="Straight Arrow Connector 30"/>
          <p:cNvCxnSpPr/>
          <p:nvPr/>
        </p:nvCxnSpPr>
        <p:spPr bwMode="auto">
          <a:xfrm flipV="1">
            <a:off x="5871410" y="1925076"/>
            <a:ext cx="0" cy="2271113"/>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33" name="Straight Arrow Connector 32"/>
          <p:cNvCxnSpPr/>
          <p:nvPr/>
        </p:nvCxnSpPr>
        <p:spPr bwMode="auto">
          <a:xfrm>
            <a:off x="5354053" y="3242533"/>
            <a:ext cx="2634915" cy="0"/>
          </a:xfrm>
          <a:prstGeom prst="straightConnector1">
            <a:avLst/>
          </a:prstGeom>
          <a:solidFill>
            <a:schemeClr val="accent1"/>
          </a:solidFill>
          <a:ln w="28575" cap="flat" cmpd="sng" algn="ctr">
            <a:solidFill>
              <a:schemeClr val="tx1"/>
            </a:solidFill>
            <a:prstDash val="solid"/>
            <a:round/>
            <a:headEnd type="none" w="med" len="med"/>
            <a:tailEnd type="arrow"/>
          </a:ln>
          <a:effectLst/>
        </p:spPr>
      </p:cxnSp>
      <mc:AlternateContent xmlns:mc="http://schemas.openxmlformats.org/markup-compatibility/2006">
        <mc:Choice xmlns:a14="http://schemas.microsoft.com/office/drawing/2010/main" xmlns="" Requires="a14">
          <p:sp>
            <p:nvSpPr>
              <p:cNvPr id="40" name="TextBox 39"/>
              <p:cNvSpPr txBox="1"/>
              <p:nvPr/>
            </p:nvSpPr>
            <p:spPr>
              <a:xfrm>
                <a:off x="7988968" y="3051431"/>
                <a:ext cx="46788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𝑃</m:t>
                      </m:r>
                    </m:oMath>
                  </m:oMathPara>
                </a14:m>
                <a:endParaRPr lang="en-US" dirty="0"/>
              </a:p>
            </p:txBody>
          </p:sp>
        </mc:Choice>
        <mc:Fallback>
          <p:sp>
            <p:nvSpPr>
              <p:cNvPr id="40" name="TextBox 39"/>
              <p:cNvSpPr txBox="1">
                <a:spLocks noRot="1" noChangeAspect="1" noMove="1" noResize="1" noEditPoints="1" noAdjustHandles="1" noChangeArrowheads="1" noChangeShapeType="1" noTextEdit="1"/>
              </p:cNvSpPr>
              <p:nvPr/>
            </p:nvSpPr>
            <p:spPr>
              <a:xfrm>
                <a:off x="7988968" y="3051431"/>
                <a:ext cx="467885" cy="461665"/>
              </a:xfrm>
              <a:prstGeom prst="rect">
                <a:avLst/>
              </a:prstGeom>
              <a:blipFill rotWithShape="1">
                <a:blip r:embed="rId4" cstate="print"/>
                <a:stretch>
                  <a:fillRect l="-394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8" name="TextBox 47"/>
              <p:cNvSpPr txBox="1"/>
              <p:nvPr/>
            </p:nvSpPr>
            <p:spPr>
              <a:xfrm>
                <a:off x="5861824" y="1694242"/>
                <a:ext cx="48705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𝑄</m:t>
                      </m:r>
                    </m:oMath>
                  </m:oMathPara>
                </a14:m>
                <a:endParaRPr lang="en-US" dirty="0"/>
              </a:p>
            </p:txBody>
          </p:sp>
        </mc:Choice>
        <mc:Fallback>
          <p:sp>
            <p:nvSpPr>
              <p:cNvPr id="48" name="TextBox 47"/>
              <p:cNvSpPr txBox="1">
                <a:spLocks noRot="1" noChangeAspect="1" noMove="1" noResize="1" noEditPoints="1" noAdjustHandles="1" noChangeArrowheads="1" noChangeShapeType="1" noTextEdit="1"/>
              </p:cNvSpPr>
              <p:nvPr/>
            </p:nvSpPr>
            <p:spPr>
              <a:xfrm>
                <a:off x="5861824" y="1694242"/>
                <a:ext cx="487056" cy="461665"/>
              </a:xfrm>
              <a:prstGeom prst="rect">
                <a:avLst/>
              </a:prstGeom>
              <a:blipFill rotWithShape="1">
                <a:blip r:embed="rId5" cstate="print"/>
                <a:stretch>
                  <a:fillRect l="-8861" b="-14474"/>
                </a:stretch>
              </a:blipFill>
            </p:spPr>
            <p:txBody>
              <a:bodyPr/>
              <a:lstStyle/>
              <a:p>
                <a:r>
                  <a:rPr lang="en-US">
                    <a:noFill/>
                  </a:rPr>
                  <a:t> </a:t>
                </a:r>
              </a:p>
            </p:txBody>
          </p:sp>
        </mc:Fallback>
      </mc:AlternateContent>
      <p:sp>
        <p:nvSpPr>
          <p:cNvPr id="50" name="TextBox 49"/>
          <p:cNvSpPr txBox="1"/>
          <p:nvPr/>
        </p:nvSpPr>
        <p:spPr>
          <a:xfrm>
            <a:off x="5732359" y="1391217"/>
            <a:ext cx="1794082" cy="461665"/>
          </a:xfrm>
          <a:prstGeom prst="rect">
            <a:avLst/>
          </a:prstGeom>
          <a:noFill/>
        </p:spPr>
        <p:txBody>
          <a:bodyPr wrap="none" rtlCol="0">
            <a:spAutoFit/>
          </a:bodyPr>
          <a:lstStyle/>
          <a:p>
            <a:r>
              <a:rPr lang="en-US" dirty="0" smtClean="0"/>
              <a:t>P-Q Region</a:t>
            </a:r>
            <a:endParaRPr lang="en-US" dirty="0"/>
          </a:p>
        </p:txBody>
      </p:sp>
      <p:sp>
        <p:nvSpPr>
          <p:cNvPr id="43" name="Rectangle 42"/>
          <p:cNvSpPr/>
          <p:nvPr/>
        </p:nvSpPr>
        <p:spPr>
          <a:xfrm>
            <a:off x="4385510" y="6442502"/>
            <a:ext cx="4572000" cy="253916"/>
          </a:xfrm>
          <a:prstGeom prst="rect">
            <a:avLst/>
          </a:prstGeom>
        </p:spPr>
        <p:txBody>
          <a:bodyPr>
            <a:spAutoFit/>
          </a:bodyPr>
          <a:lstStyle/>
          <a:p>
            <a:r>
              <a:rPr lang="en-US" sz="1050" dirty="0"/>
              <a:t>http://en.wikipedia.org/wiki/File:Solar_inverter_1.jpg</a:t>
            </a:r>
          </a:p>
        </p:txBody>
      </p:sp>
    </p:spTree>
    <p:extLst>
      <p:ext uri="{BB962C8B-B14F-4D97-AF65-F5344CB8AC3E}">
        <p14:creationId xmlns:p14="http://schemas.microsoft.com/office/powerpoint/2010/main" xmlns="" val="29087792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animBg="1"/>
      <p:bldP spid="40" grpId="0" animBg="1"/>
      <p:bldP spid="48" grpId="0" animBg="1"/>
      <p:bldP spid="50"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Voltage Regulation Problem</a:t>
            </a:r>
            <a:endParaRPr lang="en-US" dirty="0"/>
          </a:p>
        </p:txBody>
      </p:sp>
      <p:sp>
        <p:nvSpPr>
          <p:cNvPr id="3" name="Content Placeholder 2"/>
          <p:cNvSpPr>
            <a:spLocks noGrp="1"/>
          </p:cNvSpPr>
          <p:nvPr>
            <p:ph idx="1"/>
          </p:nvPr>
        </p:nvSpPr>
        <p:spPr/>
        <p:txBody>
          <a:bodyPr/>
          <a:lstStyle/>
          <a:p>
            <a:r>
              <a:rPr lang="en-US" dirty="0" smtClean="0"/>
              <a:t>Can formulate as an loss minimization problem</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99614" y="1905000"/>
            <a:ext cx="5700713" cy="337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5984552" y="2033336"/>
            <a:ext cx="1946367" cy="461665"/>
          </a:xfrm>
          <a:prstGeom prst="rect">
            <a:avLst/>
          </a:prstGeom>
          <a:noFill/>
        </p:spPr>
        <p:txBody>
          <a:bodyPr wrap="none" rtlCol="0">
            <a:spAutoFit/>
          </a:bodyPr>
          <a:lstStyle/>
          <a:p>
            <a:r>
              <a:rPr lang="en-US" dirty="0" smtClean="0"/>
              <a:t>System Loss</a:t>
            </a:r>
            <a:endParaRPr lang="en-US" dirty="0"/>
          </a:p>
        </p:txBody>
      </p:sp>
      <p:cxnSp>
        <p:nvCxnSpPr>
          <p:cNvPr id="9" name="Straight Arrow Connector 8"/>
          <p:cNvCxnSpPr>
            <a:stCxn id="7" idx="1"/>
          </p:cNvCxnSpPr>
          <p:nvPr/>
        </p:nvCxnSpPr>
        <p:spPr bwMode="auto">
          <a:xfrm flipH="1">
            <a:off x="5632513" y="2264169"/>
            <a:ext cx="352039"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3" name="TextBox 12"/>
          <p:cNvSpPr txBox="1"/>
          <p:nvPr/>
        </p:nvSpPr>
        <p:spPr>
          <a:xfrm>
            <a:off x="5984552" y="2759244"/>
            <a:ext cx="2772554" cy="461665"/>
          </a:xfrm>
          <a:prstGeom prst="rect">
            <a:avLst/>
          </a:prstGeom>
          <a:noFill/>
        </p:spPr>
        <p:txBody>
          <a:bodyPr wrap="none" rtlCol="0">
            <a:spAutoFit/>
          </a:bodyPr>
          <a:lstStyle/>
          <a:p>
            <a:r>
              <a:rPr lang="en-US" dirty="0" smtClean="0"/>
              <a:t>Voltage Regulation</a:t>
            </a:r>
            <a:endParaRPr lang="en-US" dirty="0"/>
          </a:p>
        </p:txBody>
      </p:sp>
      <p:cxnSp>
        <p:nvCxnSpPr>
          <p:cNvPr id="14" name="Straight Arrow Connector 13"/>
          <p:cNvCxnSpPr>
            <a:stCxn id="13" idx="1"/>
          </p:cNvCxnSpPr>
          <p:nvPr/>
        </p:nvCxnSpPr>
        <p:spPr bwMode="auto">
          <a:xfrm flipH="1">
            <a:off x="5632513" y="2990077"/>
            <a:ext cx="352039"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5" name="TextBox 14"/>
          <p:cNvSpPr txBox="1"/>
          <p:nvPr/>
        </p:nvSpPr>
        <p:spPr>
          <a:xfrm>
            <a:off x="6847507" y="3426767"/>
            <a:ext cx="1981633" cy="461665"/>
          </a:xfrm>
          <a:prstGeom prst="rect">
            <a:avLst/>
          </a:prstGeom>
          <a:noFill/>
        </p:spPr>
        <p:txBody>
          <a:bodyPr wrap="none" rtlCol="0">
            <a:spAutoFit/>
          </a:bodyPr>
          <a:lstStyle/>
          <a:p>
            <a:r>
              <a:rPr lang="en-US" dirty="0" smtClean="0"/>
              <a:t>Active Power</a:t>
            </a:r>
            <a:endParaRPr lang="en-US" dirty="0"/>
          </a:p>
        </p:txBody>
      </p:sp>
      <p:cxnSp>
        <p:nvCxnSpPr>
          <p:cNvPr id="16" name="Straight Arrow Connector 15"/>
          <p:cNvCxnSpPr>
            <a:stCxn id="15" idx="1"/>
          </p:cNvCxnSpPr>
          <p:nvPr/>
        </p:nvCxnSpPr>
        <p:spPr bwMode="auto">
          <a:xfrm flipH="1">
            <a:off x="6352674" y="3657600"/>
            <a:ext cx="494833"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7" name="TextBox 16"/>
          <p:cNvSpPr txBox="1"/>
          <p:nvPr/>
        </p:nvSpPr>
        <p:spPr>
          <a:xfrm>
            <a:off x="6667173" y="4144651"/>
            <a:ext cx="2342309" cy="461665"/>
          </a:xfrm>
          <a:prstGeom prst="rect">
            <a:avLst/>
          </a:prstGeom>
          <a:noFill/>
        </p:spPr>
        <p:txBody>
          <a:bodyPr wrap="none" rtlCol="0">
            <a:spAutoFit/>
          </a:bodyPr>
          <a:lstStyle/>
          <a:p>
            <a:r>
              <a:rPr lang="en-US" dirty="0" smtClean="0"/>
              <a:t>Reactive Power</a:t>
            </a:r>
            <a:endParaRPr lang="en-US" dirty="0"/>
          </a:p>
        </p:txBody>
      </p:sp>
      <p:cxnSp>
        <p:nvCxnSpPr>
          <p:cNvPr id="18" name="Straight Arrow Connector 17"/>
          <p:cNvCxnSpPr>
            <a:stCxn id="17" idx="1"/>
          </p:cNvCxnSpPr>
          <p:nvPr/>
        </p:nvCxnSpPr>
        <p:spPr bwMode="auto">
          <a:xfrm flipH="1" flipV="1">
            <a:off x="6352674" y="4375483"/>
            <a:ext cx="314499" cy="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 name="Oval 11"/>
          <p:cNvSpPr/>
          <p:nvPr/>
        </p:nvSpPr>
        <p:spPr bwMode="auto">
          <a:xfrm>
            <a:off x="3164305" y="3820252"/>
            <a:ext cx="3573379" cy="896127"/>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9" name="TextBox 18"/>
          <p:cNvSpPr txBox="1"/>
          <p:nvPr/>
        </p:nvSpPr>
        <p:spPr>
          <a:xfrm>
            <a:off x="2797265" y="4457484"/>
            <a:ext cx="1263487" cy="461665"/>
          </a:xfrm>
          <a:prstGeom prst="rect">
            <a:avLst/>
          </a:prstGeom>
          <a:noFill/>
        </p:spPr>
        <p:txBody>
          <a:bodyPr wrap="none" rtlCol="0">
            <a:spAutoFit/>
          </a:bodyPr>
          <a:lstStyle/>
          <a:p>
            <a:r>
              <a:rPr lang="en-US" dirty="0" smtClean="0">
                <a:solidFill>
                  <a:srgbClr val="FF0000"/>
                </a:solidFill>
              </a:rPr>
              <a:t>Control</a:t>
            </a:r>
            <a:r>
              <a:rPr lang="en-US" dirty="0" smtClean="0"/>
              <a:t> </a:t>
            </a:r>
            <a:endParaRPr lang="en-US" dirty="0"/>
          </a:p>
        </p:txBody>
      </p:sp>
      <p:pic>
        <p:nvPicPr>
          <p:cNvPr id="1027" name="Picture 3" descr="C:\Users\Baosen\Dropbox\voltage support\pvdata.ep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985" y="3191065"/>
            <a:ext cx="2818357" cy="2293091"/>
          </a:xfrm>
          <a:prstGeom prst="rect">
            <a:avLst/>
          </a:prstGeom>
          <a:noFill/>
          <a:extLst>
            <a:ext uri="{909E8E84-426E-40DD-AFC4-6F175D3DCCD1}">
              <a14:hiddenFill xmlns:a14="http://schemas.microsoft.com/office/drawing/2010/main" xmlns="">
                <a:solidFill>
                  <a:srgbClr val="FFFFFF"/>
                </a:solidFill>
              </a14:hiddenFill>
            </a:ext>
          </a:extLst>
        </p:spPr>
      </p:pic>
      <p:cxnSp>
        <p:nvCxnSpPr>
          <p:cNvPr id="28" name="Straight Arrow Connector 27"/>
          <p:cNvCxnSpPr/>
          <p:nvPr/>
        </p:nvCxnSpPr>
        <p:spPr bwMode="auto">
          <a:xfrm flipV="1">
            <a:off x="2683042" y="3657600"/>
            <a:ext cx="962526" cy="48705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9" name="TextBox 28"/>
          <p:cNvSpPr txBox="1"/>
          <p:nvPr/>
        </p:nvSpPr>
        <p:spPr>
          <a:xfrm>
            <a:off x="201994" y="5626314"/>
            <a:ext cx="8812029" cy="461665"/>
          </a:xfrm>
          <a:prstGeom prst="rect">
            <a:avLst/>
          </a:prstGeom>
          <a:noFill/>
        </p:spPr>
        <p:txBody>
          <a:bodyPr wrap="none" rtlCol="0">
            <a:spAutoFit/>
          </a:bodyPr>
          <a:lstStyle/>
          <a:p>
            <a:r>
              <a:rPr lang="en-US" dirty="0" smtClean="0"/>
              <a:t>Previous results can be extended to reactive power constraints</a:t>
            </a:r>
            <a:endParaRPr lang="en-US" dirty="0"/>
          </a:p>
        </p:txBody>
      </p:sp>
    </p:spTree>
    <p:extLst>
      <p:ext uri="{BB962C8B-B14F-4D97-AF65-F5344CB8AC3E}">
        <p14:creationId xmlns:p14="http://schemas.microsoft.com/office/powerpoint/2010/main" xmlns="" val="153156405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13" grpId="0"/>
      <p:bldP spid="15" grpId="0"/>
      <p:bldP spid="17" grpId="0"/>
      <p:bldP spid="12" grpId="0" animBg="1"/>
      <p:bldP spid="19"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Solar Injections</a:t>
            </a:r>
            <a:endParaRPr lang="en-US" dirty="0"/>
          </a:p>
        </p:txBody>
      </p:sp>
      <p:sp>
        <p:nvSpPr>
          <p:cNvPr id="3" name="Content Placeholder 2"/>
          <p:cNvSpPr>
            <a:spLocks noGrp="1"/>
          </p:cNvSpPr>
          <p:nvPr>
            <p:ph idx="1"/>
          </p:nvPr>
        </p:nvSpPr>
        <p:spPr/>
        <p:txBody>
          <a:bodyPr/>
          <a:lstStyle/>
          <a:p>
            <a:r>
              <a:rPr lang="en-US" dirty="0" smtClean="0"/>
              <a:t>Solar Injections are random</a:t>
            </a:r>
            <a:endParaRPr lang="en-US" dirty="0"/>
          </a:p>
        </p:txBody>
      </p:sp>
      <p:pic>
        <p:nvPicPr>
          <p:cNvPr id="4" name="Picture 7" descr="http://www.earthpm.com/wp-content/uploads/2010/10/sola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68541" y="3136419"/>
            <a:ext cx="1059897" cy="1059897"/>
          </a:xfrm>
          <a:prstGeom prst="rect">
            <a:avLst/>
          </a:prstGeom>
          <a:noFill/>
          <a:extLst>
            <a:ext uri="{909E8E84-426E-40DD-AFC4-6F175D3DCCD1}">
              <a14:hiddenFill xmlns:a14="http://schemas.microsoft.com/office/drawing/2010/main" xmlns="">
                <a:solidFill>
                  <a:srgbClr val="FFFFFF"/>
                </a:solidFill>
              </a14:hiddenFill>
            </a:ext>
          </a:extLst>
        </p:spPr>
      </p:pic>
      <p:pic>
        <p:nvPicPr>
          <p:cNvPr id="3074" name="Picture 2" descr="C:\Users\Baosen\AppData\Local\Microsoft\Windows\Temporary Internet Files\Content.IE5\SIT6O7ZS\MC900440405[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61012" y="1728725"/>
            <a:ext cx="1094874" cy="109487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loud"/>
          <p:cNvSpPr>
            <a:spLocks noChangeAspect="1" noEditPoints="1" noChangeArrowheads="1"/>
          </p:cNvSpPr>
          <p:nvPr/>
        </p:nvSpPr>
        <p:spPr bwMode="auto">
          <a:xfrm>
            <a:off x="1730078" y="2155386"/>
            <a:ext cx="1371600" cy="91916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pic>
        <p:nvPicPr>
          <p:cNvPr id="7" name="Picture 3" descr="C:\Users\Baosen\Dropbox\voltage support\pvdata.eps"/>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67022" y="4337611"/>
            <a:ext cx="3119177" cy="1862390"/>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Box 14"/>
          <p:cNvSpPr txBox="1"/>
          <p:nvPr/>
        </p:nvSpPr>
        <p:spPr>
          <a:xfrm>
            <a:off x="5183794" y="3506614"/>
            <a:ext cx="2871940" cy="830997"/>
          </a:xfrm>
          <a:prstGeom prst="rect">
            <a:avLst/>
          </a:prstGeom>
          <a:noFill/>
        </p:spPr>
        <p:txBody>
          <a:bodyPr wrap="none" rtlCol="0">
            <a:spAutoFit/>
          </a:bodyPr>
          <a:lstStyle/>
          <a:p>
            <a:r>
              <a:rPr lang="en-US" dirty="0" smtClean="0"/>
              <a:t>Random Bus Active</a:t>
            </a:r>
          </a:p>
          <a:p>
            <a:r>
              <a:rPr lang="en-US" dirty="0" smtClean="0"/>
              <a:t>Power Constraints</a:t>
            </a:r>
            <a:endParaRPr lang="en-US" dirty="0"/>
          </a:p>
        </p:txBody>
      </p:sp>
      <p:sp>
        <p:nvSpPr>
          <p:cNvPr id="17" name="TextBox 16"/>
          <p:cNvSpPr txBox="1"/>
          <p:nvPr/>
        </p:nvSpPr>
        <p:spPr>
          <a:xfrm>
            <a:off x="4269191" y="2045329"/>
            <a:ext cx="3292889" cy="461665"/>
          </a:xfrm>
          <a:prstGeom prst="rect">
            <a:avLst/>
          </a:prstGeom>
          <a:noFill/>
        </p:spPr>
        <p:txBody>
          <a:bodyPr wrap="none" rtlCol="0">
            <a:spAutoFit/>
          </a:bodyPr>
          <a:lstStyle/>
          <a:p>
            <a:r>
              <a:rPr lang="en-US" dirty="0" smtClean="0"/>
              <a:t>Net Load=Load - Solar</a:t>
            </a:r>
            <a:endParaRPr lang="en-US" dirty="0"/>
          </a:p>
        </p:txBody>
      </p:sp>
      <p:cxnSp>
        <p:nvCxnSpPr>
          <p:cNvPr id="21" name="Straight Arrow Connector 20"/>
          <p:cNvCxnSpPr>
            <a:stCxn id="24" idx="2"/>
          </p:cNvCxnSpPr>
          <p:nvPr/>
        </p:nvCxnSpPr>
        <p:spPr bwMode="auto">
          <a:xfrm flipH="1">
            <a:off x="7121438" y="1768564"/>
            <a:ext cx="440642" cy="42666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4" name="TextBox 23"/>
          <p:cNvSpPr txBox="1"/>
          <p:nvPr/>
        </p:nvSpPr>
        <p:spPr>
          <a:xfrm>
            <a:off x="6887055" y="1306899"/>
            <a:ext cx="1350050" cy="461665"/>
          </a:xfrm>
          <a:prstGeom prst="rect">
            <a:avLst/>
          </a:prstGeom>
          <a:noFill/>
        </p:spPr>
        <p:txBody>
          <a:bodyPr wrap="none" rtlCol="0">
            <a:spAutoFit/>
          </a:bodyPr>
          <a:lstStyle/>
          <a:p>
            <a:r>
              <a:rPr lang="en-US" dirty="0"/>
              <a:t>R</a:t>
            </a:r>
            <a:r>
              <a:rPr lang="en-US" dirty="0" smtClean="0"/>
              <a:t>andom</a:t>
            </a:r>
            <a:endParaRPr lang="en-US" dirty="0"/>
          </a:p>
        </p:txBody>
      </p:sp>
      <p:sp>
        <p:nvSpPr>
          <p:cNvPr id="30" name="TextBox 29"/>
          <p:cNvSpPr txBox="1"/>
          <p:nvPr/>
        </p:nvSpPr>
        <p:spPr>
          <a:xfrm>
            <a:off x="1696507" y="5969075"/>
            <a:ext cx="641521" cy="338554"/>
          </a:xfrm>
          <a:prstGeom prst="rect">
            <a:avLst/>
          </a:prstGeom>
          <a:solidFill>
            <a:srgbClr val="FFFFFF"/>
          </a:solidFill>
        </p:spPr>
        <p:txBody>
          <a:bodyPr wrap="none" rtlCol="0">
            <a:spAutoFit/>
          </a:bodyPr>
          <a:lstStyle/>
          <a:p>
            <a:r>
              <a:rPr lang="en-US" sz="1600" dirty="0" smtClean="0"/>
              <a:t>8 am</a:t>
            </a:r>
            <a:endParaRPr lang="en-US" sz="1600" dirty="0"/>
          </a:p>
        </p:txBody>
      </p:sp>
      <p:sp>
        <p:nvSpPr>
          <p:cNvPr id="32" name="TextBox 31"/>
          <p:cNvSpPr txBox="1"/>
          <p:nvPr/>
        </p:nvSpPr>
        <p:spPr>
          <a:xfrm>
            <a:off x="2556968" y="5993139"/>
            <a:ext cx="641521" cy="338554"/>
          </a:xfrm>
          <a:prstGeom prst="rect">
            <a:avLst/>
          </a:prstGeom>
          <a:solidFill>
            <a:srgbClr val="FFFFFF"/>
          </a:solidFill>
        </p:spPr>
        <p:txBody>
          <a:bodyPr wrap="none" rtlCol="0">
            <a:spAutoFit/>
          </a:bodyPr>
          <a:lstStyle/>
          <a:p>
            <a:r>
              <a:rPr lang="en-US" sz="1600" dirty="0" smtClean="0"/>
              <a:t>6 </a:t>
            </a:r>
            <a:r>
              <a:rPr lang="en-US" sz="1600" dirty="0"/>
              <a:t>p</a:t>
            </a:r>
            <a:r>
              <a:rPr lang="en-US" sz="1600" dirty="0" smtClean="0"/>
              <a:t>m</a:t>
            </a:r>
            <a:endParaRPr lang="en-US" sz="1600" dirty="0"/>
          </a:p>
        </p:txBody>
      </p:sp>
      <mc:AlternateContent xmlns:mc="http://schemas.openxmlformats.org/markup-compatibility/2006">
        <mc:Choice xmlns:a14="http://schemas.microsoft.com/office/drawing/2010/main" xmlns="" Requires="a14">
          <p:sp>
            <p:nvSpPr>
              <p:cNvPr id="9" name="TextBox 8"/>
              <p:cNvSpPr txBox="1"/>
              <p:nvPr/>
            </p:nvSpPr>
            <p:spPr>
              <a:xfrm>
                <a:off x="5546166" y="2592766"/>
                <a:ext cx="336348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𝐿𝑜𝑎𝑑</m:t>
                      </m:r>
                      <m:r>
                        <a:rPr lang="en-US" b="0" i="1" smtClean="0">
                          <a:latin typeface="Cambria Math"/>
                        </a:rPr>
                        <m:t>−</m:t>
                      </m:r>
                      <m:r>
                        <a:rPr lang="en-US" b="0" i="1" smtClean="0">
                          <a:latin typeface="Cambria Math"/>
                        </a:rPr>
                        <m:t>𝑆𝑜𝑙𝑎𝑟</m:t>
                      </m:r>
                      <m:r>
                        <a:rPr lang="en-US" b="0" i="1" smtClean="0">
                          <a:latin typeface="Cambria Math"/>
                        </a:rPr>
                        <m:t>, </m:t>
                      </m:r>
                      <m:r>
                        <a:rPr lang="en-US" b="0" i="1" smtClean="0">
                          <a:latin typeface="Cambria Math"/>
                        </a:rPr>
                        <m:t>𝐿𝑜𝑎𝑑</m:t>
                      </m:r>
                      <m:r>
                        <a:rPr lang="en-US" b="0" i="1" smtClean="0">
                          <a:latin typeface="Cambria Math"/>
                        </a:rPr>
                        <m:t>]</m:t>
                      </m:r>
                    </m:oMath>
                  </m:oMathPara>
                </a14:m>
                <a:endParaRPr lang="en-US" dirty="0"/>
              </a:p>
            </p:txBody>
          </p:sp>
        </mc:Choice>
        <mc:Fallback>
          <p:sp>
            <p:nvSpPr>
              <p:cNvPr id="9" name="TextBox 8"/>
              <p:cNvSpPr txBox="1">
                <a:spLocks noRot="1" noChangeAspect="1" noMove="1" noResize="1" noEditPoints="1" noAdjustHandles="1" noChangeArrowheads="1" noChangeShapeType="1" noTextEdit="1"/>
              </p:cNvSpPr>
              <p:nvPr/>
            </p:nvSpPr>
            <p:spPr>
              <a:xfrm>
                <a:off x="5546166" y="2592766"/>
                <a:ext cx="3363485" cy="461665"/>
              </a:xfrm>
              <a:prstGeom prst="rect">
                <a:avLst/>
              </a:prstGeom>
              <a:blipFill rotWithShape="1">
                <a:blip r:embed="rId6" cstate="print"/>
                <a:stretch>
                  <a:fillRect b="-19737"/>
                </a:stretch>
              </a:blipFill>
            </p:spPr>
            <p:txBody>
              <a:bodyPr/>
              <a:lstStyle/>
              <a:p>
                <a:r>
                  <a:rPr lang="en-US">
                    <a:noFill/>
                  </a:rPr>
                  <a:t> </a:t>
                </a:r>
              </a:p>
            </p:txBody>
          </p:sp>
        </mc:Fallback>
      </mc:AlternateContent>
    </p:spTree>
    <p:extLst>
      <p:ext uri="{BB962C8B-B14F-4D97-AF65-F5344CB8AC3E}">
        <p14:creationId xmlns:p14="http://schemas.microsoft.com/office/powerpoint/2010/main" xmlns="" val="24491221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 grpId="0"/>
      <p:bldP spid="30" grpId="0" animBg="1"/>
      <p:bldP spid="32"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Reactive Power Constraints</a:t>
            </a:r>
            <a:endParaRPr lang="en-US" dirty="0"/>
          </a:p>
        </p:txBody>
      </p:sp>
      <p:sp>
        <p:nvSpPr>
          <p:cNvPr id="4" name="Oval 3"/>
          <p:cNvSpPr/>
          <p:nvPr/>
        </p:nvSpPr>
        <p:spPr bwMode="auto">
          <a:xfrm rot="2616413">
            <a:off x="1485551" y="1545578"/>
            <a:ext cx="1943456" cy="3717359"/>
          </a:xfrm>
          <a:prstGeom prst="ellipse">
            <a:avLst/>
          </a:prstGeom>
          <a:noFill/>
          <a:ln w="952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5" name="Straight Arrow Connector 4"/>
          <p:cNvCxnSpPr/>
          <p:nvPr/>
        </p:nvCxnSpPr>
        <p:spPr bwMode="auto">
          <a:xfrm flipV="1">
            <a:off x="1161870" y="2080687"/>
            <a:ext cx="0" cy="3115641"/>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6" name="TextBox 5"/>
              <p:cNvSpPr txBox="1"/>
              <p:nvPr/>
            </p:nvSpPr>
            <p:spPr>
              <a:xfrm>
                <a:off x="3390366" y="4554800"/>
                <a:ext cx="60375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𝑄</m:t>
                          </m:r>
                        </m:e>
                        <m:sub>
                          <m:r>
                            <a:rPr lang="en-US" b="0" i="1" smtClean="0">
                              <a:latin typeface="Cambria Math"/>
                            </a:rPr>
                            <m:t>1</m:t>
                          </m:r>
                        </m:sub>
                      </m:sSub>
                    </m:oMath>
                  </m:oMathPara>
                </a14:m>
                <a:endParaRPr lang="en-US" dirty="0"/>
              </a:p>
            </p:txBody>
          </p:sp>
        </mc:Choice>
        <mc:Fallback>
          <p:sp>
            <p:nvSpPr>
              <p:cNvPr id="6" name="TextBox 5"/>
              <p:cNvSpPr txBox="1">
                <a:spLocks noRot="1" noChangeAspect="1" noMove="1" noResize="1" noEditPoints="1" noAdjustHandles="1" noChangeArrowheads="1" noChangeShapeType="1" noTextEdit="1"/>
              </p:cNvSpPr>
              <p:nvPr/>
            </p:nvSpPr>
            <p:spPr>
              <a:xfrm>
                <a:off x="3390366" y="4554800"/>
                <a:ext cx="603755" cy="461665"/>
              </a:xfrm>
              <a:prstGeom prst="rect">
                <a:avLst/>
              </a:prstGeom>
              <a:blipFill rotWithShape="1">
                <a:blip r:embed="rId2" cstate="print"/>
                <a:stretch>
                  <a:fillRect l="-6061" b="-1447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7" name="TextBox 6"/>
              <p:cNvSpPr txBox="1"/>
              <p:nvPr/>
            </p:nvSpPr>
            <p:spPr>
              <a:xfrm>
                <a:off x="1156129" y="1849854"/>
                <a:ext cx="61087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𝑄</m:t>
                          </m:r>
                        </m:e>
                        <m:sub>
                          <m:r>
                            <a:rPr lang="en-US" b="0" i="1" smtClean="0">
                              <a:latin typeface="Cambria Math"/>
                            </a:rPr>
                            <m:t>2</m:t>
                          </m:r>
                        </m:sub>
                      </m:sSub>
                    </m:oMath>
                  </m:oMathPara>
                </a14:m>
                <a:endParaRPr lang="en-US" dirty="0"/>
              </a:p>
            </p:txBody>
          </p:sp>
        </mc:Choice>
        <mc:Fallback>
          <p:sp>
            <p:nvSpPr>
              <p:cNvPr id="7" name="TextBox 6"/>
              <p:cNvSpPr txBox="1">
                <a:spLocks noRot="1" noChangeAspect="1" noMove="1" noResize="1" noEditPoints="1" noAdjustHandles="1" noChangeArrowheads="1" noChangeShapeType="1" noTextEdit="1"/>
              </p:cNvSpPr>
              <p:nvPr/>
            </p:nvSpPr>
            <p:spPr>
              <a:xfrm>
                <a:off x="1156129" y="1849854"/>
                <a:ext cx="610873" cy="461665"/>
              </a:xfrm>
              <a:prstGeom prst="rect">
                <a:avLst/>
              </a:prstGeom>
              <a:blipFill rotWithShape="1">
                <a:blip r:embed="rId3" cstate="print"/>
                <a:stretch>
                  <a:fillRect l="-7000" b="-14474"/>
                </a:stretch>
              </a:blipFill>
            </p:spPr>
            <p:txBody>
              <a:bodyPr/>
              <a:lstStyle/>
              <a:p>
                <a:r>
                  <a:rPr lang="en-US">
                    <a:noFill/>
                  </a:rPr>
                  <a:t> </a:t>
                </a:r>
              </a:p>
            </p:txBody>
          </p:sp>
        </mc:Fallback>
      </mc:AlternateContent>
      <p:sp>
        <p:nvSpPr>
          <p:cNvPr id="8" name="TextBox 7"/>
          <p:cNvSpPr txBox="1"/>
          <p:nvPr/>
        </p:nvSpPr>
        <p:spPr>
          <a:xfrm>
            <a:off x="604551" y="1217527"/>
            <a:ext cx="1383712" cy="461665"/>
          </a:xfrm>
          <a:prstGeom prst="rect">
            <a:avLst/>
          </a:prstGeom>
          <a:noFill/>
        </p:spPr>
        <p:txBody>
          <a:bodyPr wrap="none" rtlCol="0">
            <a:spAutoFit/>
          </a:bodyPr>
          <a:lstStyle/>
          <a:p>
            <a:r>
              <a:rPr lang="en-US" dirty="0" smtClean="0"/>
              <a:t>Reactive</a:t>
            </a:r>
            <a:endParaRPr lang="en-US" dirty="0"/>
          </a:p>
        </p:txBody>
      </p:sp>
      <p:cxnSp>
        <p:nvCxnSpPr>
          <p:cNvPr id="10" name="Straight Arrow Connector 9"/>
          <p:cNvCxnSpPr/>
          <p:nvPr/>
        </p:nvCxnSpPr>
        <p:spPr bwMode="auto">
          <a:xfrm>
            <a:off x="593480" y="4785633"/>
            <a:ext cx="2893137" cy="0"/>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bwMode="auto">
          <a:xfrm>
            <a:off x="4039254" y="3931457"/>
            <a:ext cx="1335506" cy="0"/>
          </a:xfrm>
          <a:prstGeom prst="straightConnector1">
            <a:avLst/>
          </a:prstGeom>
          <a:solidFill>
            <a:schemeClr val="accent1"/>
          </a:solidFill>
          <a:ln w="9525" cap="flat" cmpd="sng" algn="ctr">
            <a:solidFill>
              <a:schemeClr val="tx1"/>
            </a:solidFill>
            <a:prstDash val="solid"/>
            <a:round/>
            <a:headEnd type="arrow"/>
            <a:tailEnd type="arrow"/>
          </a:ln>
          <a:effectLst/>
        </p:spPr>
      </p:cxnSp>
      <p:sp>
        <p:nvSpPr>
          <p:cNvPr id="12" name="TextBox 11"/>
          <p:cNvSpPr txBox="1"/>
          <p:nvPr/>
        </p:nvSpPr>
        <p:spPr>
          <a:xfrm>
            <a:off x="4042344" y="3481367"/>
            <a:ext cx="1332416" cy="461665"/>
          </a:xfrm>
          <a:prstGeom prst="rect">
            <a:avLst/>
          </a:prstGeom>
          <a:noFill/>
        </p:spPr>
        <p:txBody>
          <a:bodyPr wrap="none" rtlCol="0">
            <a:spAutoFit/>
          </a:bodyPr>
          <a:lstStyle/>
          <a:p>
            <a:r>
              <a:rPr lang="en-US" dirty="0" smtClean="0"/>
              <a:t>Rotation</a:t>
            </a:r>
            <a:endParaRPr lang="en-US" dirty="0"/>
          </a:p>
        </p:txBody>
      </p:sp>
      <p:sp>
        <p:nvSpPr>
          <p:cNvPr id="19" name="Content Placeholder 2"/>
          <p:cNvSpPr>
            <a:spLocks noGrp="1"/>
          </p:cNvSpPr>
          <p:nvPr>
            <p:ph idx="1"/>
          </p:nvPr>
        </p:nvSpPr>
        <p:spPr>
          <a:xfrm>
            <a:off x="685800" y="1219200"/>
            <a:ext cx="7772400" cy="5257800"/>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Upper bound</a:t>
            </a:r>
          </a:p>
          <a:p>
            <a:r>
              <a:rPr lang="en-US" dirty="0" smtClean="0"/>
              <a:t>Lower bound</a:t>
            </a:r>
            <a:endParaRPr lang="en-US" dirty="0"/>
          </a:p>
        </p:txBody>
      </p:sp>
      <p:sp>
        <p:nvSpPr>
          <p:cNvPr id="44" name="Oval 43"/>
          <p:cNvSpPr/>
          <p:nvPr/>
        </p:nvSpPr>
        <p:spPr bwMode="auto">
          <a:xfrm rot="19276899">
            <a:off x="5897763" y="1958840"/>
            <a:ext cx="1943456" cy="3717359"/>
          </a:xfrm>
          <a:prstGeom prst="ellipse">
            <a:avLst/>
          </a:prstGeom>
          <a:noFill/>
          <a:ln w="57150"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57" name="Oval 56"/>
          <p:cNvSpPr/>
          <p:nvPr/>
        </p:nvSpPr>
        <p:spPr bwMode="auto">
          <a:xfrm rot="19276899">
            <a:off x="5921738" y="1973806"/>
            <a:ext cx="1943456" cy="3717359"/>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45" name="Rectangle 44"/>
          <p:cNvSpPr/>
          <p:nvPr/>
        </p:nvSpPr>
        <p:spPr bwMode="auto">
          <a:xfrm rot="3641983">
            <a:off x="5117199" y="2663602"/>
            <a:ext cx="4134709" cy="1674859"/>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25" name="Oval 24"/>
          <p:cNvSpPr/>
          <p:nvPr/>
        </p:nvSpPr>
        <p:spPr bwMode="auto">
          <a:xfrm rot="19276899">
            <a:off x="5897763" y="1973807"/>
            <a:ext cx="1943456" cy="3717359"/>
          </a:xfrm>
          <a:prstGeom prst="ellipse">
            <a:avLst/>
          </a:prstGeom>
          <a:noFill/>
          <a:ln w="9525" cap="flat" cmpd="sng" algn="ctr">
            <a:solidFill>
              <a:schemeClr val="tx1"/>
            </a:solid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sp>
        <p:nvSpPr>
          <p:cNvPr id="30" name="TextBox 29"/>
          <p:cNvSpPr txBox="1"/>
          <p:nvPr/>
        </p:nvSpPr>
        <p:spPr>
          <a:xfrm>
            <a:off x="6603062" y="1204500"/>
            <a:ext cx="1023037" cy="461665"/>
          </a:xfrm>
          <a:prstGeom prst="rect">
            <a:avLst/>
          </a:prstGeom>
          <a:noFill/>
        </p:spPr>
        <p:txBody>
          <a:bodyPr wrap="none" rtlCol="0">
            <a:spAutoFit/>
          </a:bodyPr>
          <a:lstStyle/>
          <a:p>
            <a:r>
              <a:rPr lang="en-US" dirty="0" smtClean="0"/>
              <a:t>Active</a:t>
            </a:r>
            <a:endParaRPr lang="en-US" dirty="0"/>
          </a:p>
        </p:txBody>
      </p:sp>
      <p:cxnSp>
        <p:nvCxnSpPr>
          <p:cNvPr id="31" name="Straight Connector 30"/>
          <p:cNvCxnSpPr/>
          <p:nvPr/>
        </p:nvCxnSpPr>
        <p:spPr bwMode="auto">
          <a:xfrm>
            <a:off x="471718" y="3890759"/>
            <a:ext cx="332071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Arrow Connector 33"/>
          <p:cNvCxnSpPr/>
          <p:nvPr/>
        </p:nvCxnSpPr>
        <p:spPr bwMode="auto">
          <a:xfrm>
            <a:off x="581448" y="3890759"/>
            <a:ext cx="0" cy="28419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a:off x="3692165" y="3876996"/>
            <a:ext cx="0" cy="28419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9" name="Straight Connector 38"/>
          <p:cNvCxnSpPr/>
          <p:nvPr/>
        </p:nvCxnSpPr>
        <p:spPr bwMode="auto">
          <a:xfrm>
            <a:off x="5551513" y="2341227"/>
            <a:ext cx="1806802" cy="318126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 name="Straight Arrow Connector 41"/>
          <p:cNvCxnSpPr/>
          <p:nvPr/>
        </p:nvCxnSpPr>
        <p:spPr bwMode="auto">
          <a:xfrm flipH="1">
            <a:off x="5442524" y="2424863"/>
            <a:ext cx="176753" cy="8422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3" name="Straight Arrow Connector 42"/>
          <p:cNvCxnSpPr/>
          <p:nvPr/>
        </p:nvCxnSpPr>
        <p:spPr bwMode="auto">
          <a:xfrm flipH="1">
            <a:off x="7130505" y="5438274"/>
            <a:ext cx="176753" cy="8422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pic>
        <p:nvPicPr>
          <p:cNvPr id="46" name="Picture 2" descr="C:\Users\Baosen\AppData\Local\Microsoft\Windows\Temporary Internet Files\Content.IE5\VTWI9175\MC900432530[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27663" y="5123617"/>
            <a:ext cx="646505" cy="443869"/>
          </a:xfrm>
          <a:prstGeom prst="rect">
            <a:avLst/>
          </a:prstGeom>
          <a:noFill/>
          <a:extLst>
            <a:ext uri="{909E8E84-426E-40DD-AFC4-6F175D3DCCD1}">
              <a14:hiddenFill xmlns:a14="http://schemas.microsoft.com/office/drawing/2010/main" xmlns="">
                <a:solidFill>
                  <a:srgbClr val="FFFFFF"/>
                </a:solidFill>
              </a14:hiddenFill>
            </a:ext>
          </a:extLst>
        </p:spPr>
      </p:pic>
      <p:cxnSp>
        <p:nvCxnSpPr>
          <p:cNvPr id="48" name="Straight Connector 47"/>
          <p:cNvCxnSpPr/>
          <p:nvPr/>
        </p:nvCxnSpPr>
        <p:spPr bwMode="auto">
          <a:xfrm>
            <a:off x="471717" y="4492164"/>
            <a:ext cx="332071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0" name="Straight Arrow Connector 49"/>
          <p:cNvCxnSpPr/>
          <p:nvPr/>
        </p:nvCxnSpPr>
        <p:spPr bwMode="auto">
          <a:xfrm flipV="1">
            <a:off x="676275" y="4174958"/>
            <a:ext cx="0" cy="31720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1" name="Straight Arrow Connector 50"/>
          <p:cNvCxnSpPr/>
          <p:nvPr/>
        </p:nvCxnSpPr>
        <p:spPr bwMode="auto">
          <a:xfrm flipV="1">
            <a:off x="3486617" y="4168755"/>
            <a:ext cx="0" cy="31720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2" name="Rectangle 51"/>
          <p:cNvSpPr/>
          <p:nvPr/>
        </p:nvSpPr>
        <p:spPr bwMode="auto">
          <a:xfrm rot="3641983">
            <a:off x="4197312" y="4142832"/>
            <a:ext cx="3635263" cy="369051"/>
          </a:xfrm>
          <a:prstGeom prst="rect">
            <a:avLst/>
          </a:prstGeom>
          <a:solidFill>
            <a:srgbClr val="F9F9F9"/>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4" tIns="45717" rIns="91434" bIns="45717"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굴림" pitchFamily="50" charset="-127"/>
              <a:cs typeface="Arial" charset="0"/>
            </a:endParaRPr>
          </a:p>
        </p:txBody>
      </p:sp>
      <p:cxnSp>
        <p:nvCxnSpPr>
          <p:cNvPr id="53" name="Straight Connector 52"/>
          <p:cNvCxnSpPr/>
          <p:nvPr/>
        </p:nvCxnSpPr>
        <p:spPr bwMode="auto">
          <a:xfrm>
            <a:off x="5303160" y="2701199"/>
            <a:ext cx="1504734" cy="2683042"/>
          </a:xfrm>
          <a:prstGeom prst="line">
            <a:avLst/>
          </a:prstGeom>
          <a:solidFill>
            <a:schemeClr val="accent1"/>
          </a:solidFill>
          <a:ln w="9525" cap="flat" cmpd="sng" algn="ctr">
            <a:solidFill>
              <a:schemeClr val="tx1"/>
            </a:solidFill>
            <a:prstDash val="solid"/>
            <a:round/>
            <a:headEnd type="none" w="med" len="med"/>
            <a:tailEnd type="none" w="med" len="med"/>
          </a:ln>
          <a:effectLst/>
        </p:spPr>
      </p:cxnSp>
      <mc:AlternateContent xmlns:mc="http://schemas.openxmlformats.org/markup-compatibility/2006">
        <mc:Choice xmlns:a14="http://schemas.microsoft.com/office/drawing/2010/main" xmlns="" Requires="a14">
          <p:sp>
            <p:nvSpPr>
              <p:cNvPr id="27" name="TextBox 26"/>
              <p:cNvSpPr txBox="1"/>
              <p:nvPr/>
            </p:nvSpPr>
            <p:spPr>
              <a:xfrm>
                <a:off x="8581217" y="4511182"/>
                <a:ext cx="56278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1</m:t>
                          </m:r>
                        </m:sub>
                      </m:sSub>
                    </m:oMath>
                  </m:oMathPara>
                </a14:m>
                <a:endParaRPr lang="en-US" dirty="0"/>
              </a:p>
            </p:txBody>
          </p:sp>
        </mc:Choice>
        <mc:Fallback>
          <p:sp>
            <p:nvSpPr>
              <p:cNvPr id="27" name="TextBox 26"/>
              <p:cNvSpPr txBox="1">
                <a:spLocks noRot="1" noChangeAspect="1" noMove="1" noResize="1" noEditPoints="1" noAdjustHandles="1" noChangeArrowheads="1" noChangeShapeType="1" noTextEdit="1"/>
              </p:cNvSpPr>
              <p:nvPr/>
            </p:nvSpPr>
            <p:spPr>
              <a:xfrm>
                <a:off x="8581217" y="4511182"/>
                <a:ext cx="562783" cy="461665"/>
              </a:xfrm>
              <a:prstGeom prst="rect">
                <a:avLst/>
              </a:prstGeom>
              <a:blipFill rotWithShape="1">
                <a:blip r:embed="rId5" cstate="print"/>
                <a:stretch>
                  <a:fillRect l="-3261" b="-2632"/>
                </a:stretch>
              </a:blipFill>
            </p:spPr>
            <p:txBody>
              <a:bodyPr/>
              <a:lstStyle/>
              <a:p>
                <a:r>
                  <a:rPr lang="en-US">
                    <a:noFill/>
                  </a:rPr>
                  <a:t> </a:t>
                </a:r>
              </a:p>
            </p:txBody>
          </p:sp>
        </mc:Fallback>
      </mc:AlternateContent>
      <p:cxnSp>
        <p:nvCxnSpPr>
          <p:cNvPr id="29" name="Straight Arrow Connector 28"/>
          <p:cNvCxnSpPr/>
          <p:nvPr/>
        </p:nvCxnSpPr>
        <p:spPr bwMode="auto">
          <a:xfrm>
            <a:off x="5911747" y="4573267"/>
            <a:ext cx="2893137" cy="0"/>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xmlns="" Requires="a14">
          <p:sp>
            <p:nvSpPr>
              <p:cNvPr id="28" name="TextBox 27"/>
              <p:cNvSpPr txBox="1"/>
              <p:nvPr/>
            </p:nvSpPr>
            <p:spPr>
              <a:xfrm>
                <a:off x="6072775" y="1666165"/>
                <a:ext cx="56990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2</m:t>
                          </m:r>
                        </m:sub>
                      </m:sSub>
                    </m:oMath>
                  </m:oMathPara>
                </a14:m>
                <a:endParaRPr lang="en-US" dirty="0"/>
              </a:p>
            </p:txBody>
          </p:sp>
        </mc:Choice>
        <mc:Fallback>
          <p:sp>
            <p:nvSpPr>
              <p:cNvPr id="28" name="TextBox 27"/>
              <p:cNvSpPr txBox="1">
                <a:spLocks noRot="1" noChangeAspect="1" noMove="1" noResize="1" noEditPoints="1" noAdjustHandles="1" noChangeArrowheads="1" noChangeShapeType="1" noTextEdit="1"/>
              </p:cNvSpPr>
              <p:nvPr/>
            </p:nvSpPr>
            <p:spPr>
              <a:xfrm>
                <a:off x="6072775" y="1666165"/>
                <a:ext cx="569900" cy="461665"/>
              </a:xfrm>
              <a:prstGeom prst="rect">
                <a:avLst/>
              </a:prstGeom>
              <a:blipFill rotWithShape="1">
                <a:blip r:embed="rId6" cstate="print"/>
                <a:stretch>
                  <a:fillRect l="-2128" b="-2632"/>
                </a:stretch>
              </a:blipFill>
            </p:spPr>
            <p:txBody>
              <a:bodyPr/>
              <a:lstStyle/>
              <a:p>
                <a:r>
                  <a:rPr lang="en-US">
                    <a:noFill/>
                  </a:rPr>
                  <a:t> </a:t>
                </a:r>
              </a:p>
            </p:txBody>
          </p:sp>
        </mc:Fallback>
      </mc:AlternateContent>
      <p:cxnSp>
        <p:nvCxnSpPr>
          <p:cNvPr id="26" name="Straight Arrow Connector 25"/>
          <p:cNvCxnSpPr/>
          <p:nvPr/>
        </p:nvCxnSpPr>
        <p:spPr bwMode="auto">
          <a:xfrm flipV="1">
            <a:off x="6163629" y="1896999"/>
            <a:ext cx="0" cy="3115641"/>
          </a:xfrm>
          <a:prstGeom prst="straightConnector1">
            <a:avLst/>
          </a:prstGeom>
          <a:ln>
            <a:headEnd type="none" w="med" len="med"/>
            <a:tailEnd type="arrow"/>
          </a:ln>
        </p:spPr>
        <p:style>
          <a:lnRef idx="1">
            <a:schemeClr val="dk1"/>
          </a:lnRef>
          <a:fillRef idx="0">
            <a:schemeClr val="dk1"/>
          </a:fillRef>
          <a:effectRef idx="0">
            <a:schemeClr val="dk1"/>
          </a:effectRef>
          <a:fontRef idx="minor">
            <a:schemeClr val="tx1"/>
          </a:fontRef>
        </p:style>
      </p:cxnSp>
      <p:cxnSp>
        <p:nvCxnSpPr>
          <p:cNvPr id="55" name="Straight Arrow Connector 54"/>
          <p:cNvCxnSpPr/>
          <p:nvPr/>
        </p:nvCxnSpPr>
        <p:spPr bwMode="auto">
          <a:xfrm flipV="1">
            <a:off x="5305078" y="2676577"/>
            <a:ext cx="139363" cy="4924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6" name="Straight Arrow Connector 55"/>
          <p:cNvCxnSpPr/>
          <p:nvPr/>
        </p:nvCxnSpPr>
        <p:spPr bwMode="auto">
          <a:xfrm flipV="1">
            <a:off x="6738212" y="5196328"/>
            <a:ext cx="139363" cy="4924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9" name="Straight Connector 58"/>
          <p:cNvCxnSpPr/>
          <p:nvPr/>
        </p:nvCxnSpPr>
        <p:spPr bwMode="auto">
          <a:xfrm>
            <a:off x="5489438" y="3041483"/>
            <a:ext cx="1035187" cy="1844842"/>
          </a:xfrm>
          <a:prstGeom prst="line">
            <a:avLst/>
          </a:prstGeom>
          <a:solidFill>
            <a:schemeClr val="accent1"/>
          </a:solidFill>
          <a:ln w="28575" cap="flat" cmpd="sng" algn="ctr">
            <a:solidFill>
              <a:srgbClr val="FF0000"/>
            </a:solidFill>
            <a:prstDash val="solid"/>
            <a:round/>
            <a:headEnd type="none" w="med" len="med"/>
            <a:tailEnd type="none" w="med" len="med"/>
          </a:ln>
          <a:effectLst/>
        </p:spPr>
      </p:cxnSp>
      <p:pic>
        <p:nvPicPr>
          <p:cNvPr id="62" name="Picture 3" descr="C:\Users\Baosen\AppData\Local\Microsoft\Windows\Temporary Internet Files\Content.IE5\RFFSSZKU\MC900442138[1].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461565" y="6007412"/>
            <a:ext cx="900605" cy="888676"/>
          </a:xfrm>
          <a:prstGeom prst="rect">
            <a:avLst/>
          </a:prstGeom>
          <a:noFill/>
          <a:extLst>
            <a:ext uri="{909E8E84-426E-40DD-AFC4-6F175D3DCCD1}">
              <a14:hiddenFill xmlns:a14="http://schemas.microsoft.com/office/drawing/2010/main" xmlns="">
                <a:solidFill>
                  <a:srgbClr val="FFFFFF"/>
                </a:solidFill>
              </a14:hiddenFill>
            </a:ext>
          </a:extLst>
        </p:spPr>
      </p:pic>
      <p:sp>
        <p:nvSpPr>
          <p:cNvPr id="63" name="TextBox 62"/>
          <p:cNvSpPr txBox="1"/>
          <p:nvPr/>
        </p:nvSpPr>
        <p:spPr>
          <a:xfrm>
            <a:off x="2794035" y="5711061"/>
            <a:ext cx="6425991" cy="830997"/>
          </a:xfrm>
          <a:prstGeom prst="rect">
            <a:avLst/>
          </a:prstGeom>
          <a:noFill/>
        </p:spPr>
        <p:txBody>
          <a:bodyPr wrap="none" rtlCol="0">
            <a:spAutoFit/>
          </a:bodyPr>
          <a:lstStyle/>
          <a:p>
            <a:r>
              <a:rPr lang="en-US" dirty="0" smtClean="0"/>
              <a:t>We provide conditions on system </a:t>
            </a:r>
            <a:r>
              <a:rPr lang="en-US" dirty="0"/>
              <a:t>p</a:t>
            </a:r>
            <a:r>
              <a:rPr lang="en-US" dirty="0" smtClean="0"/>
              <a:t>arameters </a:t>
            </a:r>
          </a:p>
          <a:p>
            <a:r>
              <a:rPr lang="en-US" dirty="0" err="1" smtClean="0"/>
              <a:t>s.t.</a:t>
            </a:r>
            <a:r>
              <a:rPr lang="en-US" dirty="0" smtClean="0"/>
              <a:t> lower bounds are not tight</a:t>
            </a:r>
            <a:endParaRPr lang="en-US" dirty="0"/>
          </a:p>
        </p:txBody>
      </p:sp>
    </p:spTree>
    <p:extLst>
      <p:ext uri="{BB962C8B-B14F-4D97-AF65-F5344CB8AC3E}">
        <p14:creationId xmlns:p14="http://schemas.microsoft.com/office/powerpoint/2010/main" xmlns="" val="16600251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
                                            <p:txEl>
                                              <p:pRg st="9" end="9"/>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7"/>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9">
                                            <p:txEl>
                                              <p:pRg st="10" end="10"/>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p:bldP spid="12" grpId="0"/>
      <p:bldP spid="19" grpId="0" build="p"/>
      <p:bldP spid="44" grpId="0" animBg="1"/>
      <p:bldP spid="57" grpId="0" animBg="1"/>
      <p:bldP spid="45" grpId="0" animBg="1"/>
      <p:bldP spid="25" grpId="0" animBg="1"/>
      <p:bldP spid="30" grpId="0"/>
      <p:bldP spid="52" grpId="0" animBg="1"/>
      <p:bldP spid="27" grpId="0" animBg="1"/>
      <p:bldP spid="28" grpId="0" animBg="1"/>
      <p:bldP spid="6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Distributed Algorithm</a:t>
            </a:r>
            <a:endParaRPr lang="en-US" dirty="0"/>
          </a:p>
        </p:txBody>
      </p:sp>
      <p:sp>
        <p:nvSpPr>
          <p:cNvPr id="3" name="Content Placeholder 2"/>
          <p:cNvSpPr>
            <a:spLocks noGrp="1"/>
          </p:cNvSpPr>
          <p:nvPr>
            <p:ph idx="1"/>
          </p:nvPr>
        </p:nvSpPr>
        <p:spPr>
          <a:xfrm>
            <a:off x="685799" y="1219200"/>
            <a:ext cx="8133348" cy="5257800"/>
          </a:xfrm>
        </p:spPr>
        <p:txBody>
          <a:bodyPr/>
          <a:lstStyle/>
          <a:p>
            <a:pPr>
              <a:buNone/>
            </a:pPr>
            <a:endParaRPr lang="en-US" dirty="0" smtClean="0">
              <a:solidFill>
                <a:srgbClr val="FF0000"/>
              </a:solidFill>
            </a:endParaRPr>
          </a:p>
          <a:p>
            <a:r>
              <a:rPr lang="en-US" dirty="0" smtClean="0"/>
              <a:t>Convex relaxation gives an SDP, does not scale</a:t>
            </a:r>
            <a:endParaRPr lang="en-US" dirty="0"/>
          </a:p>
          <a:p>
            <a:endParaRPr lang="en-US" dirty="0"/>
          </a:p>
          <a:p>
            <a:r>
              <a:rPr lang="en-US" dirty="0" smtClean="0"/>
              <a:t>No infrastructure to transfer all data to a central </a:t>
            </a:r>
            <a:r>
              <a:rPr lang="en-US" dirty="0" smtClean="0"/>
              <a:t>node</a:t>
            </a:r>
          </a:p>
          <a:p>
            <a:endParaRPr lang="en-US" dirty="0" smtClean="0"/>
          </a:p>
          <a:p>
            <a:r>
              <a:rPr lang="en-US" dirty="0" smtClean="0"/>
              <a:t>We exploit the tree structure to derive a </a:t>
            </a:r>
            <a:r>
              <a:rPr lang="en-US" dirty="0" smtClean="0">
                <a:solidFill>
                  <a:srgbClr val="FF0000"/>
                </a:solidFill>
              </a:rPr>
              <a:t>distributed </a:t>
            </a:r>
            <a:r>
              <a:rPr lang="en-US" dirty="0" smtClean="0"/>
              <a:t>algorithm </a:t>
            </a:r>
          </a:p>
          <a:p>
            <a:endParaRPr lang="en-US" dirty="0" smtClean="0"/>
          </a:p>
          <a:p>
            <a:r>
              <a:rPr lang="en-US" dirty="0" smtClean="0"/>
              <a:t>Local communication along physical topology.</a:t>
            </a:r>
            <a:endParaRPr lang="en-US" dirty="0" smtClean="0"/>
          </a:p>
          <a:p>
            <a:endParaRPr lang="en-US"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9" name="Content Placeholder 38"/>
          <p:cNvSpPr>
            <a:spLocks noGrp="1"/>
          </p:cNvSpPr>
          <p:nvPr>
            <p:ph idx="1"/>
          </p:nvPr>
        </p:nvSpPr>
        <p:spPr>
          <a:xfrm>
            <a:off x="3281818" y="1219200"/>
            <a:ext cx="5176381" cy="5257800"/>
          </a:xfrm>
        </p:spPr>
        <p:txBody>
          <a:bodyPr/>
          <a:lstStyle/>
          <a:p>
            <a:r>
              <a:rPr lang="en-US" dirty="0" smtClean="0"/>
              <a:t>Each node solves its sub-problem with</a:t>
            </a:r>
          </a:p>
          <a:p>
            <a:pPr lvl="1"/>
            <a:r>
              <a:rPr lang="en-US" dirty="0" smtClean="0"/>
              <a:t>Its bus power constraints</a:t>
            </a:r>
          </a:p>
          <a:p>
            <a:pPr lvl="1"/>
            <a:r>
              <a:rPr lang="en-US" dirty="0" err="1" smtClean="0"/>
              <a:t>Lagrangian</a:t>
            </a:r>
            <a:r>
              <a:rPr lang="en-US" dirty="0" smtClean="0"/>
              <a:t> multipliers for its neighbors</a:t>
            </a:r>
          </a:p>
        </p:txBody>
      </p:sp>
      <mc:AlternateContent xmlns:mc="http://schemas.openxmlformats.org/markup-compatibility/2006">
        <mc:Choice xmlns:a14="http://schemas.microsoft.com/office/drawing/2010/main" xmlns="" Requires="a14">
          <p:sp>
            <p:nvSpPr>
              <p:cNvPr id="16" name="TextBox 15"/>
              <p:cNvSpPr txBox="1"/>
              <p:nvPr/>
            </p:nvSpPr>
            <p:spPr>
              <a:xfrm>
                <a:off x="754684" y="2955320"/>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3</m:t>
                      </m:r>
                    </m:oMath>
                  </m:oMathPara>
                </a14:m>
                <a:endParaRPr lang="en-US" dirty="0"/>
              </a:p>
            </p:txBody>
          </p:sp>
        </mc:Choice>
        <mc:Fallback>
          <p:sp>
            <p:nvSpPr>
              <p:cNvPr id="16" name="TextBox 15"/>
              <p:cNvSpPr txBox="1">
                <a:spLocks noRot="1" noChangeAspect="1" noMove="1" noResize="1" noEditPoints="1" noAdjustHandles="1" noChangeArrowheads="1" noChangeShapeType="1" noTextEdit="1"/>
              </p:cNvSpPr>
              <p:nvPr/>
            </p:nvSpPr>
            <p:spPr>
              <a:xfrm>
                <a:off x="754684" y="2955320"/>
                <a:ext cx="439543" cy="461665"/>
              </a:xfrm>
              <a:prstGeom prst="rect">
                <a:avLst/>
              </a:prstGeom>
              <a:blipFill rotWithShape="1">
                <a:blip r:embed="rId2" cstate="print"/>
                <a:stretch>
                  <a:fillRect l="-4167"/>
                </a:stretch>
              </a:blipFill>
            </p:spPr>
            <p:txBody>
              <a:bodyPr/>
              <a:lstStyle/>
              <a:p>
                <a:r>
                  <a:rPr lang="en-US">
                    <a:noFill/>
                  </a:rPr>
                  <a:t> </a:t>
                </a:r>
              </a:p>
            </p:txBody>
          </p:sp>
        </mc:Fallback>
      </mc:AlternateContent>
      <p:sp>
        <p:nvSpPr>
          <p:cNvPr id="17" name="Oval 16"/>
          <p:cNvSpPr/>
          <p:nvPr/>
        </p:nvSpPr>
        <p:spPr bwMode="auto">
          <a:xfrm>
            <a:off x="1745344" y="2359383"/>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8" name="Oval 17"/>
          <p:cNvSpPr/>
          <p:nvPr/>
        </p:nvSpPr>
        <p:spPr bwMode="auto">
          <a:xfrm>
            <a:off x="1070573" y="3206240"/>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9" name="Oval 18"/>
          <p:cNvSpPr/>
          <p:nvPr/>
        </p:nvSpPr>
        <p:spPr bwMode="auto">
          <a:xfrm>
            <a:off x="2428791" y="3186153"/>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20" name="Straight Connector 19"/>
          <p:cNvCxnSpPr>
            <a:stCxn id="17" idx="3"/>
            <a:endCxn id="18" idx="7"/>
          </p:cNvCxnSpPr>
          <p:nvPr/>
        </p:nvCxnSpPr>
        <p:spPr bwMode="auto">
          <a:xfrm flipH="1">
            <a:off x="1187646" y="2476456"/>
            <a:ext cx="577785" cy="74987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p:cNvCxnSpPr>
            <a:stCxn id="17" idx="5"/>
            <a:endCxn id="19" idx="1"/>
          </p:cNvCxnSpPr>
          <p:nvPr/>
        </p:nvCxnSpPr>
        <p:spPr bwMode="auto">
          <a:xfrm>
            <a:off x="1862417" y="2476456"/>
            <a:ext cx="586461" cy="729784"/>
          </a:xfrm>
          <a:prstGeom prst="line">
            <a:avLst/>
          </a:prstGeom>
          <a:solidFill>
            <a:schemeClr val="accent1"/>
          </a:solidFill>
          <a:ln w="9525" cap="flat" cmpd="sng" algn="ctr">
            <a:solidFill>
              <a:schemeClr val="tx1"/>
            </a:solidFill>
            <a:prstDash val="solid"/>
            <a:round/>
            <a:headEnd type="none" w="med" len="med"/>
            <a:tailEnd type="none" w="med" len="med"/>
          </a:ln>
          <a:effectLst/>
        </p:spPr>
      </p:cxnSp>
      <mc:AlternateContent xmlns:mc="http://schemas.openxmlformats.org/markup-compatibility/2006">
        <mc:Choice xmlns:a14="http://schemas.microsoft.com/office/drawing/2010/main" xmlns="" Requires="a14">
          <p:sp>
            <p:nvSpPr>
              <p:cNvPr id="27" name="TextBox 26"/>
              <p:cNvSpPr txBox="1"/>
              <p:nvPr/>
            </p:nvSpPr>
            <p:spPr>
              <a:xfrm>
                <a:off x="2498816" y="2955319"/>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4</m:t>
                      </m:r>
                    </m:oMath>
                  </m:oMathPara>
                </a14:m>
                <a:endParaRPr lang="en-US" dirty="0"/>
              </a:p>
            </p:txBody>
          </p:sp>
        </mc:Choice>
        <mc:Fallback>
          <p:sp>
            <p:nvSpPr>
              <p:cNvPr id="27" name="TextBox 26"/>
              <p:cNvSpPr txBox="1">
                <a:spLocks noRot="1" noChangeAspect="1" noMove="1" noResize="1" noEditPoints="1" noAdjustHandles="1" noChangeArrowheads="1" noChangeShapeType="1" noTextEdit="1"/>
              </p:cNvSpPr>
              <p:nvPr/>
            </p:nvSpPr>
            <p:spPr>
              <a:xfrm>
                <a:off x="2498816" y="2955319"/>
                <a:ext cx="439543" cy="461665"/>
              </a:xfrm>
              <a:prstGeom prst="rect">
                <a:avLst/>
              </a:prstGeom>
              <a:blipFill rotWithShape="1">
                <a:blip r:embed="rId3" cstate="print"/>
                <a:stretch>
                  <a:fillRect l="-2778"/>
                </a:stretch>
              </a:blipFill>
            </p:spPr>
            <p:txBody>
              <a:bodyPr/>
              <a:lstStyle/>
              <a:p>
                <a:r>
                  <a:rPr lang="en-US">
                    <a:noFill/>
                  </a:rPr>
                  <a:t> </a:t>
                </a:r>
              </a:p>
            </p:txBody>
          </p:sp>
        </mc:Fallback>
      </mc:AlternateContent>
      <p:sp>
        <p:nvSpPr>
          <p:cNvPr id="30" name="Oval 29"/>
          <p:cNvSpPr/>
          <p:nvPr/>
        </p:nvSpPr>
        <p:spPr bwMode="auto">
          <a:xfrm>
            <a:off x="1745344" y="1598557"/>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31" name="Straight Connector 30"/>
          <p:cNvCxnSpPr>
            <a:stCxn id="30" idx="4"/>
            <a:endCxn id="17" idx="0"/>
          </p:cNvCxnSpPr>
          <p:nvPr/>
        </p:nvCxnSpPr>
        <p:spPr bwMode="auto">
          <a:xfrm>
            <a:off x="1813924" y="1735717"/>
            <a:ext cx="0" cy="623666"/>
          </a:xfrm>
          <a:prstGeom prst="line">
            <a:avLst/>
          </a:prstGeom>
          <a:solidFill>
            <a:schemeClr val="accent1"/>
          </a:solidFill>
          <a:ln w="9525" cap="flat" cmpd="sng" algn="ctr">
            <a:solidFill>
              <a:schemeClr val="tx1"/>
            </a:solidFill>
            <a:prstDash val="solid"/>
            <a:round/>
            <a:headEnd type="none" w="med" len="med"/>
            <a:tailEnd type="none" w="med" len="med"/>
          </a:ln>
          <a:effectLst/>
        </p:spPr>
      </p:cxnSp>
      <mc:AlternateContent xmlns:mc="http://schemas.openxmlformats.org/markup-compatibility/2006">
        <mc:Choice xmlns:a14="http://schemas.microsoft.com/office/drawing/2010/main" xmlns="" Requires="a14">
          <p:sp>
            <p:nvSpPr>
              <p:cNvPr id="36" name="TextBox 35"/>
              <p:cNvSpPr txBox="1"/>
              <p:nvPr/>
            </p:nvSpPr>
            <p:spPr>
              <a:xfrm>
                <a:off x="1862417" y="2197130"/>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2</m:t>
                      </m:r>
                    </m:oMath>
                  </m:oMathPara>
                </a14:m>
                <a:endParaRPr lang="en-US" dirty="0"/>
              </a:p>
            </p:txBody>
          </p:sp>
        </mc:Choice>
        <mc:Fallback>
          <p:sp>
            <p:nvSpPr>
              <p:cNvPr id="36" name="TextBox 35"/>
              <p:cNvSpPr txBox="1">
                <a:spLocks noRot="1" noChangeAspect="1" noMove="1" noResize="1" noEditPoints="1" noAdjustHandles="1" noChangeArrowheads="1" noChangeShapeType="1" noTextEdit="1"/>
              </p:cNvSpPr>
              <p:nvPr/>
            </p:nvSpPr>
            <p:spPr>
              <a:xfrm>
                <a:off x="1862417" y="2197130"/>
                <a:ext cx="439543" cy="461665"/>
              </a:xfrm>
              <a:prstGeom prst="rect">
                <a:avLst/>
              </a:prstGeom>
              <a:blipFill rotWithShape="1">
                <a:blip r:embed="rId4" cstate="print"/>
                <a:stretch>
                  <a:fillRect l="-41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7" name="TextBox 36"/>
              <p:cNvSpPr txBox="1"/>
              <p:nvPr/>
            </p:nvSpPr>
            <p:spPr>
              <a:xfrm>
                <a:off x="1882504" y="1367724"/>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1</m:t>
                      </m:r>
                    </m:oMath>
                  </m:oMathPara>
                </a14:m>
                <a:endParaRPr lang="en-US" dirty="0"/>
              </a:p>
            </p:txBody>
          </p:sp>
        </mc:Choice>
        <mc:Fallback>
          <p:sp>
            <p:nvSpPr>
              <p:cNvPr id="37" name="TextBox 36"/>
              <p:cNvSpPr txBox="1">
                <a:spLocks noRot="1" noChangeAspect="1" noMove="1" noResize="1" noEditPoints="1" noAdjustHandles="1" noChangeArrowheads="1" noChangeShapeType="1" noTextEdit="1"/>
              </p:cNvSpPr>
              <p:nvPr/>
            </p:nvSpPr>
            <p:spPr>
              <a:xfrm>
                <a:off x="1882504" y="1367724"/>
                <a:ext cx="439543" cy="461665"/>
              </a:xfrm>
              <a:prstGeom prst="rect">
                <a:avLst/>
              </a:prstGeom>
              <a:blipFill rotWithShape="1">
                <a:blip r:embed="rId5" cstate="print"/>
                <a:stretch>
                  <a:fillRect l="-2778"/>
                </a:stretch>
              </a:blipFill>
            </p:spPr>
            <p:txBody>
              <a:bodyPr/>
              <a:lstStyle/>
              <a:p>
                <a:r>
                  <a:rPr lang="en-US">
                    <a:noFill/>
                  </a:rPr>
                  <a:t> </a:t>
                </a:r>
              </a:p>
            </p:txBody>
          </p:sp>
        </mc:Fallback>
      </mc:AlternateContent>
      <p:sp>
        <p:nvSpPr>
          <p:cNvPr id="41" name="Oval 40"/>
          <p:cNvSpPr/>
          <p:nvPr/>
        </p:nvSpPr>
        <p:spPr bwMode="auto">
          <a:xfrm>
            <a:off x="1677972" y="3830278"/>
            <a:ext cx="137160" cy="13716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FF0000"/>
              </a:solidFill>
              <a:effectLst/>
              <a:latin typeface="Arial" pitchFamily="34" charset="0"/>
            </a:endParaRPr>
          </a:p>
        </p:txBody>
      </p:sp>
      <p:cxnSp>
        <p:nvCxnSpPr>
          <p:cNvPr id="42" name="Straight Connector 41"/>
          <p:cNvCxnSpPr>
            <a:stCxn id="41" idx="4"/>
          </p:cNvCxnSpPr>
          <p:nvPr/>
        </p:nvCxnSpPr>
        <p:spPr bwMode="auto">
          <a:xfrm>
            <a:off x="1746552" y="3967438"/>
            <a:ext cx="0" cy="623666"/>
          </a:xfrm>
          <a:prstGeom prst="line">
            <a:avLst/>
          </a:prstGeom>
          <a:solidFill>
            <a:schemeClr val="accent1"/>
          </a:solidFill>
          <a:ln w="9525" cap="flat" cmpd="sng" algn="ctr">
            <a:solidFill>
              <a:schemeClr val="tx1"/>
            </a:solidFill>
            <a:prstDash val="solid"/>
            <a:round/>
            <a:headEnd type="arrow" w="med" len="med"/>
            <a:tailEnd type="none" w="med" len="med"/>
          </a:ln>
          <a:effectLst/>
        </p:spPr>
      </p:cxnSp>
      <mc:AlternateContent xmlns:mc="http://schemas.openxmlformats.org/markup-compatibility/2006">
        <mc:Choice xmlns:a14="http://schemas.microsoft.com/office/drawing/2010/main" xmlns="" Requires="a14">
          <p:sp>
            <p:nvSpPr>
              <p:cNvPr id="43" name="TextBox 42"/>
              <p:cNvSpPr txBox="1"/>
              <p:nvPr/>
            </p:nvSpPr>
            <p:spPr>
              <a:xfrm>
                <a:off x="1795045" y="4428851"/>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2</m:t>
                      </m:r>
                    </m:oMath>
                  </m:oMathPara>
                </a14:m>
                <a:endParaRPr lang="en-US" dirty="0"/>
              </a:p>
            </p:txBody>
          </p:sp>
        </mc:Choice>
        <mc:Fallback>
          <p:sp>
            <p:nvSpPr>
              <p:cNvPr id="43" name="TextBox 42"/>
              <p:cNvSpPr txBox="1">
                <a:spLocks noRot="1" noChangeAspect="1" noMove="1" noResize="1" noEditPoints="1" noAdjustHandles="1" noChangeArrowheads="1" noChangeShapeType="1" noTextEdit="1"/>
              </p:cNvSpPr>
              <p:nvPr/>
            </p:nvSpPr>
            <p:spPr>
              <a:xfrm>
                <a:off x="1795045" y="4428851"/>
                <a:ext cx="439543" cy="461665"/>
              </a:xfrm>
              <a:prstGeom prst="rect">
                <a:avLst/>
              </a:prstGeom>
              <a:blipFill rotWithShape="1">
                <a:blip r:embed="rId6" cstate="print"/>
                <a:stretch>
                  <a:fillRect l="-274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4" name="TextBox 43"/>
              <p:cNvSpPr txBox="1"/>
              <p:nvPr/>
            </p:nvSpPr>
            <p:spPr>
              <a:xfrm>
                <a:off x="1815132" y="3599445"/>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1</m:t>
                      </m:r>
                    </m:oMath>
                  </m:oMathPara>
                </a14:m>
                <a:endParaRPr lang="en-US" dirty="0"/>
              </a:p>
            </p:txBody>
          </p:sp>
        </mc:Choice>
        <mc:Fallback>
          <p:sp>
            <p:nvSpPr>
              <p:cNvPr id="44" name="TextBox 43"/>
              <p:cNvSpPr txBox="1">
                <a:spLocks noRot="1" noChangeAspect="1" noMove="1" noResize="1" noEditPoints="1" noAdjustHandles="1" noChangeArrowheads="1" noChangeShapeType="1" noTextEdit="1"/>
              </p:cNvSpPr>
              <p:nvPr/>
            </p:nvSpPr>
            <p:spPr>
              <a:xfrm>
                <a:off x="1815132" y="3599445"/>
                <a:ext cx="439543" cy="461665"/>
              </a:xfrm>
              <a:prstGeom prst="rect">
                <a:avLst/>
              </a:prstGeom>
              <a:blipFill rotWithShape="1">
                <a:blip r:embed="rId7" cstate="print"/>
                <a:stretch>
                  <a:fillRect l="-4167"/>
                </a:stretch>
              </a:blipFill>
            </p:spPr>
            <p:txBody>
              <a:bodyPr/>
              <a:lstStyle/>
              <a:p>
                <a:r>
                  <a:rPr lang="en-US">
                    <a:noFill/>
                  </a:rPr>
                  <a:t> </a:t>
                </a:r>
              </a:p>
            </p:txBody>
          </p:sp>
        </mc:Fallback>
      </mc:AlternateContent>
      <p:sp>
        <p:nvSpPr>
          <p:cNvPr id="45" name="Oval 44"/>
          <p:cNvSpPr/>
          <p:nvPr/>
        </p:nvSpPr>
        <p:spPr bwMode="auto">
          <a:xfrm>
            <a:off x="1676764" y="4522523"/>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mc:AlternateContent xmlns:mc="http://schemas.openxmlformats.org/markup-compatibility/2006">
        <mc:Choice xmlns:a14="http://schemas.microsoft.com/office/drawing/2010/main" xmlns="" Requires="a14">
          <p:sp>
            <p:nvSpPr>
              <p:cNvPr id="48" name="TextBox 47"/>
              <p:cNvSpPr txBox="1"/>
              <p:nvPr/>
            </p:nvSpPr>
            <p:spPr>
              <a:xfrm>
                <a:off x="1697015" y="4035912"/>
                <a:ext cx="4335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𝜆</m:t>
                      </m:r>
                    </m:oMath>
                  </m:oMathPara>
                </a14:m>
                <a:endParaRPr lang="en-US" dirty="0"/>
              </a:p>
            </p:txBody>
          </p:sp>
        </mc:Choice>
        <mc:Fallback>
          <p:sp>
            <p:nvSpPr>
              <p:cNvPr id="48" name="TextBox 47"/>
              <p:cNvSpPr txBox="1">
                <a:spLocks noRot="1" noChangeAspect="1" noMove="1" noResize="1" noEditPoints="1" noAdjustHandles="1" noChangeArrowheads="1" noChangeShapeType="1" noTextEdit="1"/>
              </p:cNvSpPr>
              <p:nvPr/>
            </p:nvSpPr>
            <p:spPr>
              <a:xfrm>
                <a:off x="1697015" y="4035912"/>
                <a:ext cx="433580" cy="461665"/>
              </a:xfrm>
              <a:prstGeom prst="rect">
                <a:avLst/>
              </a:prstGeom>
              <a:blipFill rotWithShape="1">
                <a:blip r:embed="rId8" cstate="print"/>
                <a:stretch>
                  <a:fillRect l="-277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 name="TextBox 48"/>
              <p:cNvSpPr txBox="1"/>
              <p:nvPr/>
            </p:nvSpPr>
            <p:spPr>
              <a:xfrm>
                <a:off x="2659127" y="4854432"/>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3</m:t>
                      </m:r>
                    </m:oMath>
                  </m:oMathPara>
                </a14:m>
                <a:endParaRPr lang="en-US" dirty="0"/>
              </a:p>
            </p:txBody>
          </p:sp>
        </mc:Choice>
        <mc:Fallback>
          <p:sp>
            <p:nvSpPr>
              <p:cNvPr id="49" name="TextBox 48"/>
              <p:cNvSpPr txBox="1">
                <a:spLocks noRot="1" noChangeAspect="1" noMove="1" noResize="1" noEditPoints="1" noAdjustHandles="1" noChangeArrowheads="1" noChangeShapeType="1" noTextEdit="1"/>
              </p:cNvSpPr>
              <p:nvPr/>
            </p:nvSpPr>
            <p:spPr>
              <a:xfrm>
                <a:off x="2659127" y="4854432"/>
                <a:ext cx="439543" cy="461665"/>
              </a:xfrm>
              <a:prstGeom prst="rect">
                <a:avLst/>
              </a:prstGeom>
              <a:blipFill rotWithShape="1">
                <a:blip r:embed="rId9" cstate="print"/>
                <a:stretch>
                  <a:fillRect l="-2778"/>
                </a:stretch>
              </a:blipFill>
            </p:spPr>
            <p:txBody>
              <a:bodyPr/>
              <a:lstStyle/>
              <a:p>
                <a:r>
                  <a:rPr lang="en-US">
                    <a:noFill/>
                  </a:rPr>
                  <a:t> </a:t>
                </a:r>
              </a:p>
            </p:txBody>
          </p:sp>
        </mc:Fallback>
      </mc:AlternateContent>
      <p:sp>
        <p:nvSpPr>
          <p:cNvPr id="50" name="Oval 49"/>
          <p:cNvSpPr/>
          <p:nvPr/>
        </p:nvSpPr>
        <p:spPr bwMode="auto">
          <a:xfrm>
            <a:off x="3649787" y="4258495"/>
            <a:ext cx="137160" cy="13716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51" name="Oval 50"/>
          <p:cNvSpPr/>
          <p:nvPr/>
        </p:nvSpPr>
        <p:spPr bwMode="auto">
          <a:xfrm>
            <a:off x="2975016" y="5105352"/>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52" name="Oval 51"/>
          <p:cNvSpPr/>
          <p:nvPr/>
        </p:nvSpPr>
        <p:spPr bwMode="auto">
          <a:xfrm>
            <a:off x="4333234" y="5085265"/>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53" name="Straight Connector 52"/>
          <p:cNvCxnSpPr>
            <a:stCxn id="50" idx="3"/>
            <a:endCxn id="51" idx="7"/>
          </p:cNvCxnSpPr>
          <p:nvPr/>
        </p:nvCxnSpPr>
        <p:spPr bwMode="auto">
          <a:xfrm flipH="1">
            <a:off x="3092089" y="4375568"/>
            <a:ext cx="577785" cy="749871"/>
          </a:xfrm>
          <a:prstGeom prst="line">
            <a:avLst/>
          </a:prstGeom>
          <a:solidFill>
            <a:schemeClr val="accent1"/>
          </a:solidFill>
          <a:ln w="9525" cap="flat" cmpd="sng" algn="ctr">
            <a:solidFill>
              <a:schemeClr val="tx1"/>
            </a:solidFill>
            <a:prstDash val="solid"/>
            <a:round/>
            <a:headEnd type="arrow" w="med" len="med"/>
            <a:tailEnd type="none" w="med" len="med"/>
          </a:ln>
          <a:effectLst/>
        </p:spPr>
      </p:cxnSp>
      <p:cxnSp>
        <p:nvCxnSpPr>
          <p:cNvPr id="54" name="Straight Connector 53"/>
          <p:cNvCxnSpPr>
            <a:stCxn id="50" idx="5"/>
            <a:endCxn id="52" idx="1"/>
          </p:cNvCxnSpPr>
          <p:nvPr/>
        </p:nvCxnSpPr>
        <p:spPr bwMode="auto">
          <a:xfrm>
            <a:off x="3766860" y="4375568"/>
            <a:ext cx="586461" cy="729784"/>
          </a:xfrm>
          <a:prstGeom prst="line">
            <a:avLst/>
          </a:prstGeom>
          <a:solidFill>
            <a:schemeClr val="accent1"/>
          </a:solidFill>
          <a:ln w="9525" cap="flat" cmpd="sng" algn="ctr">
            <a:solidFill>
              <a:schemeClr val="tx1"/>
            </a:solidFill>
            <a:prstDash val="solid"/>
            <a:round/>
            <a:headEnd type="arrow" w="med" len="med"/>
            <a:tailEnd type="none" w="med" len="med"/>
          </a:ln>
          <a:effectLst/>
        </p:spPr>
      </p:cxnSp>
      <mc:AlternateContent xmlns:mc="http://schemas.openxmlformats.org/markup-compatibility/2006">
        <mc:Choice xmlns:a14="http://schemas.microsoft.com/office/drawing/2010/main" xmlns="" Requires="a14">
          <p:sp>
            <p:nvSpPr>
              <p:cNvPr id="55" name="TextBox 54"/>
              <p:cNvSpPr txBox="1"/>
              <p:nvPr/>
            </p:nvSpPr>
            <p:spPr>
              <a:xfrm>
                <a:off x="4403259" y="4854431"/>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4</m:t>
                      </m:r>
                    </m:oMath>
                  </m:oMathPara>
                </a14:m>
                <a:endParaRPr lang="en-US" dirty="0"/>
              </a:p>
            </p:txBody>
          </p:sp>
        </mc:Choice>
        <mc:Fallback>
          <p:sp>
            <p:nvSpPr>
              <p:cNvPr id="55" name="TextBox 54"/>
              <p:cNvSpPr txBox="1">
                <a:spLocks noRot="1" noChangeAspect="1" noMove="1" noResize="1" noEditPoints="1" noAdjustHandles="1" noChangeArrowheads="1" noChangeShapeType="1" noTextEdit="1"/>
              </p:cNvSpPr>
              <p:nvPr/>
            </p:nvSpPr>
            <p:spPr>
              <a:xfrm>
                <a:off x="4403259" y="4854431"/>
                <a:ext cx="439543" cy="461665"/>
              </a:xfrm>
              <a:prstGeom prst="rect">
                <a:avLst/>
              </a:prstGeom>
              <a:blipFill rotWithShape="1">
                <a:blip r:embed="rId10" cstate="print"/>
                <a:stretch>
                  <a:fillRect l="-2778"/>
                </a:stretch>
              </a:blipFill>
            </p:spPr>
            <p:txBody>
              <a:bodyPr/>
              <a:lstStyle/>
              <a:p>
                <a:r>
                  <a:rPr lang="en-US">
                    <a:noFill/>
                  </a:rPr>
                  <a:t> </a:t>
                </a:r>
              </a:p>
            </p:txBody>
          </p:sp>
        </mc:Fallback>
      </mc:AlternateContent>
      <p:sp>
        <p:nvSpPr>
          <p:cNvPr id="56" name="Oval 55"/>
          <p:cNvSpPr/>
          <p:nvPr/>
        </p:nvSpPr>
        <p:spPr bwMode="auto">
          <a:xfrm>
            <a:off x="3649787" y="3497669"/>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57" name="Straight Connector 56"/>
          <p:cNvCxnSpPr>
            <a:stCxn id="56" idx="4"/>
            <a:endCxn id="50" idx="0"/>
          </p:cNvCxnSpPr>
          <p:nvPr/>
        </p:nvCxnSpPr>
        <p:spPr bwMode="auto">
          <a:xfrm>
            <a:off x="3718367" y="3634829"/>
            <a:ext cx="0" cy="623666"/>
          </a:xfrm>
          <a:prstGeom prst="line">
            <a:avLst/>
          </a:prstGeom>
          <a:solidFill>
            <a:schemeClr val="accent1"/>
          </a:solidFill>
          <a:ln w="9525" cap="flat" cmpd="sng" algn="ctr">
            <a:solidFill>
              <a:schemeClr val="tx1"/>
            </a:solidFill>
            <a:prstDash val="solid"/>
            <a:round/>
            <a:headEnd type="none" w="med" len="med"/>
            <a:tailEnd type="arrow" w="med" len="med"/>
          </a:ln>
          <a:effectLst/>
        </p:spPr>
      </p:cxnSp>
      <mc:AlternateContent xmlns:mc="http://schemas.openxmlformats.org/markup-compatibility/2006">
        <mc:Choice xmlns:a14="http://schemas.microsoft.com/office/drawing/2010/main" xmlns="" Requires="a14">
          <p:sp>
            <p:nvSpPr>
              <p:cNvPr id="58" name="TextBox 57"/>
              <p:cNvSpPr txBox="1"/>
              <p:nvPr/>
            </p:nvSpPr>
            <p:spPr>
              <a:xfrm>
                <a:off x="3766860" y="4096242"/>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2</m:t>
                      </m:r>
                    </m:oMath>
                  </m:oMathPara>
                </a14:m>
                <a:endParaRPr lang="en-US" dirty="0"/>
              </a:p>
            </p:txBody>
          </p:sp>
        </mc:Choice>
        <mc:Fallback>
          <p:sp>
            <p:nvSpPr>
              <p:cNvPr id="58" name="TextBox 57"/>
              <p:cNvSpPr txBox="1">
                <a:spLocks noRot="1" noChangeAspect="1" noMove="1" noResize="1" noEditPoints="1" noAdjustHandles="1" noChangeArrowheads="1" noChangeShapeType="1" noTextEdit="1"/>
              </p:cNvSpPr>
              <p:nvPr/>
            </p:nvSpPr>
            <p:spPr>
              <a:xfrm>
                <a:off x="3766860" y="4096242"/>
                <a:ext cx="439543" cy="461665"/>
              </a:xfrm>
              <a:prstGeom prst="rect">
                <a:avLst/>
              </a:prstGeom>
              <a:blipFill rotWithShape="1">
                <a:blip r:embed="rId11" cstate="print"/>
                <a:stretch>
                  <a:fillRect l="-277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9" name="TextBox 58"/>
              <p:cNvSpPr txBox="1"/>
              <p:nvPr/>
            </p:nvSpPr>
            <p:spPr>
              <a:xfrm>
                <a:off x="3786947" y="3266836"/>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1</m:t>
                      </m:r>
                    </m:oMath>
                  </m:oMathPara>
                </a14:m>
                <a:endParaRPr lang="en-US" dirty="0"/>
              </a:p>
            </p:txBody>
          </p:sp>
        </mc:Choice>
        <mc:Fallback>
          <p:sp>
            <p:nvSpPr>
              <p:cNvPr id="59" name="TextBox 58"/>
              <p:cNvSpPr txBox="1">
                <a:spLocks noRot="1" noChangeAspect="1" noMove="1" noResize="1" noEditPoints="1" noAdjustHandles="1" noChangeArrowheads="1" noChangeShapeType="1" noTextEdit="1"/>
              </p:cNvSpPr>
              <p:nvPr/>
            </p:nvSpPr>
            <p:spPr>
              <a:xfrm>
                <a:off x="3786947" y="3266836"/>
                <a:ext cx="439543" cy="461665"/>
              </a:xfrm>
              <a:prstGeom prst="rect">
                <a:avLst/>
              </a:prstGeom>
              <a:blipFill rotWithShape="1">
                <a:blip r:embed="rId12" cstate="print"/>
                <a:stretch>
                  <a:fillRect l="-277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60" name="TextBox 59"/>
              <p:cNvSpPr txBox="1"/>
              <p:nvPr/>
            </p:nvSpPr>
            <p:spPr>
              <a:xfrm>
                <a:off x="3432997" y="3700617"/>
                <a:ext cx="4335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𝜆</m:t>
                      </m:r>
                    </m:oMath>
                  </m:oMathPara>
                </a14:m>
                <a:endParaRPr lang="en-US" dirty="0"/>
              </a:p>
            </p:txBody>
          </p:sp>
        </mc:Choice>
        <mc:Fallback>
          <p:sp>
            <p:nvSpPr>
              <p:cNvPr id="60" name="TextBox 59"/>
              <p:cNvSpPr txBox="1">
                <a:spLocks noRot="1" noChangeAspect="1" noMove="1" noResize="1" noEditPoints="1" noAdjustHandles="1" noChangeArrowheads="1" noChangeShapeType="1" noTextEdit="1"/>
              </p:cNvSpPr>
              <p:nvPr/>
            </p:nvSpPr>
            <p:spPr>
              <a:xfrm>
                <a:off x="3432997" y="3700617"/>
                <a:ext cx="433580" cy="461665"/>
              </a:xfrm>
              <a:prstGeom prst="rect">
                <a:avLst/>
              </a:prstGeom>
              <a:blipFill rotWithShape="1">
                <a:blip r:embed="rId13" cstate="print"/>
                <a:stretch>
                  <a:fillRect l="-281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61" name="TextBox 60"/>
              <p:cNvSpPr txBox="1"/>
              <p:nvPr/>
            </p:nvSpPr>
            <p:spPr>
              <a:xfrm>
                <a:off x="3046950" y="4494264"/>
                <a:ext cx="4335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𝜆</m:t>
                      </m:r>
                    </m:oMath>
                  </m:oMathPara>
                </a14:m>
                <a:endParaRPr lang="en-US" dirty="0"/>
              </a:p>
            </p:txBody>
          </p:sp>
        </mc:Choice>
        <mc:Fallback>
          <p:sp>
            <p:nvSpPr>
              <p:cNvPr id="61" name="TextBox 60"/>
              <p:cNvSpPr txBox="1">
                <a:spLocks noRot="1" noChangeAspect="1" noMove="1" noResize="1" noEditPoints="1" noAdjustHandles="1" noChangeArrowheads="1" noChangeShapeType="1" noTextEdit="1"/>
              </p:cNvSpPr>
              <p:nvPr/>
            </p:nvSpPr>
            <p:spPr>
              <a:xfrm>
                <a:off x="3046950" y="4494264"/>
                <a:ext cx="433580" cy="461665"/>
              </a:xfrm>
              <a:prstGeom prst="rect">
                <a:avLst/>
              </a:prstGeom>
              <a:blipFill rotWithShape="1">
                <a:blip r:embed="rId14" cstate="print"/>
                <a:stretch>
                  <a:fillRect l="-281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62" name="TextBox 61"/>
              <p:cNvSpPr txBox="1"/>
              <p:nvPr/>
            </p:nvSpPr>
            <p:spPr>
              <a:xfrm>
                <a:off x="4068442" y="4525054"/>
                <a:ext cx="4335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𝜆</m:t>
                      </m:r>
                    </m:oMath>
                  </m:oMathPara>
                </a14:m>
                <a:endParaRPr lang="en-US" dirty="0"/>
              </a:p>
            </p:txBody>
          </p:sp>
        </mc:Choice>
        <mc:Fallback>
          <p:sp>
            <p:nvSpPr>
              <p:cNvPr id="62" name="TextBox 61"/>
              <p:cNvSpPr txBox="1">
                <a:spLocks noRot="1" noChangeAspect="1" noMove="1" noResize="1" noEditPoints="1" noAdjustHandles="1" noChangeArrowheads="1" noChangeShapeType="1" noTextEdit="1"/>
              </p:cNvSpPr>
              <p:nvPr/>
            </p:nvSpPr>
            <p:spPr>
              <a:xfrm>
                <a:off x="4068442" y="4525054"/>
                <a:ext cx="433580" cy="461665"/>
              </a:xfrm>
              <a:prstGeom prst="rect">
                <a:avLst/>
              </a:prstGeom>
              <a:blipFill rotWithShape="1">
                <a:blip r:embed="rId15" cstate="print"/>
                <a:stretch>
                  <a:fillRect l="-277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63" name="TextBox 62"/>
              <p:cNvSpPr txBox="1"/>
              <p:nvPr/>
            </p:nvSpPr>
            <p:spPr>
              <a:xfrm>
                <a:off x="4860675" y="4388676"/>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3</m:t>
                      </m:r>
                    </m:oMath>
                  </m:oMathPara>
                </a14:m>
                <a:endParaRPr lang="en-US" dirty="0"/>
              </a:p>
            </p:txBody>
          </p:sp>
        </mc:Choice>
        <mc:Fallback>
          <p:sp>
            <p:nvSpPr>
              <p:cNvPr id="63" name="TextBox 62"/>
              <p:cNvSpPr txBox="1">
                <a:spLocks noRot="1" noChangeAspect="1" noMove="1" noResize="1" noEditPoints="1" noAdjustHandles="1" noChangeArrowheads="1" noChangeShapeType="1" noTextEdit="1"/>
              </p:cNvSpPr>
              <p:nvPr/>
            </p:nvSpPr>
            <p:spPr>
              <a:xfrm>
                <a:off x="4860675" y="4388676"/>
                <a:ext cx="439543" cy="461665"/>
              </a:xfrm>
              <a:prstGeom prst="rect">
                <a:avLst/>
              </a:prstGeom>
              <a:blipFill rotWithShape="1">
                <a:blip r:embed="rId16" cstate="print"/>
                <a:stretch>
                  <a:fillRect l="-2778"/>
                </a:stretch>
              </a:blipFill>
            </p:spPr>
            <p:txBody>
              <a:bodyPr/>
              <a:lstStyle/>
              <a:p>
                <a:r>
                  <a:rPr lang="en-US">
                    <a:noFill/>
                  </a:rPr>
                  <a:t> </a:t>
                </a:r>
              </a:p>
            </p:txBody>
          </p:sp>
        </mc:Fallback>
      </mc:AlternateContent>
      <p:sp>
        <p:nvSpPr>
          <p:cNvPr id="64" name="Oval 63"/>
          <p:cNvSpPr/>
          <p:nvPr/>
        </p:nvSpPr>
        <p:spPr bwMode="auto">
          <a:xfrm>
            <a:off x="5851335" y="3792739"/>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65" name="Oval 64"/>
          <p:cNvSpPr/>
          <p:nvPr/>
        </p:nvSpPr>
        <p:spPr bwMode="auto">
          <a:xfrm>
            <a:off x="5176564" y="4639596"/>
            <a:ext cx="137160" cy="13716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66" name="Straight Connector 65"/>
          <p:cNvCxnSpPr>
            <a:stCxn id="64" idx="3"/>
            <a:endCxn id="65" idx="7"/>
          </p:cNvCxnSpPr>
          <p:nvPr/>
        </p:nvCxnSpPr>
        <p:spPr bwMode="auto">
          <a:xfrm flipH="1">
            <a:off x="5293637" y="3909812"/>
            <a:ext cx="577785" cy="749871"/>
          </a:xfrm>
          <a:prstGeom prst="line">
            <a:avLst/>
          </a:prstGeom>
          <a:solidFill>
            <a:schemeClr val="accent1"/>
          </a:solidFill>
          <a:ln w="9525" cap="flat" cmpd="sng" algn="ctr">
            <a:solidFill>
              <a:schemeClr val="tx1"/>
            </a:solidFill>
            <a:prstDash val="solid"/>
            <a:round/>
            <a:headEnd type="none" w="med" len="med"/>
            <a:tailEnd type="arrow" w="med" len="med"/>
          </a:ln>
          <a:effectLst/>
        </p:spPr>
      </p:cxnSp>
      <mc:AlternateContent xmlns:mc="http://schemas.openxmlformats.org/markup-compatibility/2006">
        <mc:Choice xmlns:a14="http://schemas.microsoft.com/office/drawing/2010/main" xmlns="" Requires="a14">
          <p:sp>
            <p:nvSpPr>
              <p:cNvPr id="67" name="TextBox 66"/>
              <p:cNvSpPr txBox="1"/>
              <p:nvPr/>
            </p:nvSpPr>
            <p:spPr>
              <a:xfrm>
                <a:off x="5968408" y="3630486"/>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2</m:t>
                      </m:r>
                    </m:oMath>
                  </m:oMathPara>
                </a14:m>
                <a:endParaRPr lang="en-US" dirty="0"/>
              </a:p>
            </p:txBody>
          </p:sp>
        </mc:Choice>
        <mc:Fallback>
          <p:sp>
            <p:nvSpPr>
              <p:cNvPr id="67" name="TextBox 66"/>
              <p:cNvSpPr txBox="1">
                <a:spLocks noRot="1" noChangeAspect="1" noMove="1" noResize="1" noEditPoints="1" noAdjustHandles="1" noChangeArrowheads="1" noChangeShapeType="1" noTextEdit="1"/>
              </p:cNvSpPr>
              <p:nvPr/>
            </p:nvSpPr>
            <p:spPr>
              <a:xfrm>
                <a:off x="5968408" y="3630486"/>
                <a:ext cx="439543" cy="461665"/>
              </a:xfrm>
              <a:prstGeom prst="rect">
                <a:avLst/>
              </a:prstGeom>
              <a:blipFill rotWithShape="1">
                <a:blip r:embed="rId17" cstate="print"/>
                <a:stretch>
                  <a:fillRect l="-2778"/>
                </a:stretch>
              </a:blipFill>
            </p:spPr>
            <p:txBody>
              <a:bodyPr/>
              <a:lstStyle/>
              <a:p>
                <a:r>
                  <a:rPr lang="en-US">
                    <a:noFill/>
                  </a:rPr>
                  <a:t> </a:t>
                </a:r>
              </a:p>
            </p:txBody>
          </p:sp>
        </mc:Fallback>
      </mc:AlternateContent>
      <p:sp>
        <p:nvSpPr>
          <p:cNvPr id="68" name="Oval 67"/>
          <p:cNvSpPr/>
          <p:nvPr/>
        </p:nvSpPr>
        <p:spPr bwMode="auto">
          <a:xfrm>
            <a:off x="6895629" y="3764335"/>
            <a:ext cx="137160" cy="1371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69" name="Oval 68"/>
          <p:cNvSpPr/>
          <p:nvPr/>
        </p:nvSpPr>
        <p:spPr bwMode="auto">
          <a:xfrm>
            <a:off x="7579076" y="4591105"/>
            <a:ext cx="137160" cy="13716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70" name="Straight Connector 69"/>
          <p:cNvCxnSpPr>
            <a:stCxn id="68" idx="5"/>
            <a:endCxn id="69" idx="1"/>
          </p:cNvCxnSpPr>
          <p:nvPr/>
        </p:nvCxnSpPr>
        <p:spPr bwMode="auto">
          <a:xfrm>
            <a:off x="7012702" y="3881408"/>
            <a:ext cx="586461" cy="729784"/>
          </a:xfrm>
          <a:prstGeom prst="line">
            <a:avLst/>
          </a:prstGeom>
          <a:solidFill>
            <a:schemeClr val="accent1"/>
          </a:solidFill>
          <a:ln w="9525" cap="flat" cmpd="sng" algn="ctr">
            <a:solidFill>
              <a:schemeClr val="tx1"/>
            </a:solidFill>
            <a:prstDash val="solid"/>
            <a:round/>
            <a:headEnd type="none" w="med" len="med"/>
            <a:tailEnd type="arrow" w="med" len="med"/>
          </a:ln>
          <a:effectLst/>
        </p:spPr>
      </p:cxnSp>
      <mc:AlternateContent xmlns:mc="http://schemas.openxmlformats.org/markup-compatibility/2006">
        <mc:Choice xmlns:a14="http://schemas.microsoft.com/office/drawing/2010/main" xmlns="" Requires="a14">
          <p:sp>
            <p:nvSpPr>
              <p:cNvPr id="71" name="TextBox 70"/>
              <p:cNvSpPr txBox="1"/>
              <p:nvPr/>
            </p:nvSpPr>
            <p:spPr>
              <a:xfrm>
                <a:off x="7649101" y="4360271"/>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4</m:t>
                      </m:r>
                    </m:oMath>
                  </m:oMathPara>
                </a14:m>
                <a:endParaRPr lang="en-US" dirty="0"/>
              </a:p>
            </p:txBody>
          </p:sp>
        </mc:Choice>
        <mc:Fallback>
          <p:sp>
            <p:nvSpPr>
              <p:cNvPr id="71" name="TextBox 70"/>
              <p:cNvSpPr txBox="1">
                <a:spLocks noRot="1" noChangeAspect="1" noMove="1" noResize="1" noEditPoints="1" noAdjustHandles="1" noChangeArrowheads="1" noChangeShapeType="1" noTextEdit="1"/>
              </p:cNvSpPr>
              <p:nvPr/>
            </p:nvSpPr>
            <p:spPr>
              <a:xfrm>
                <a:off x="7649101" y="4360271"/>
                <a:ext cx="439543" cy="461665"/>
              </a:xfrm>
              <a:prstGeom prst="rect">
                <a:avLst/>
              </a:prstGeom>
              <a:blipFill rotWithShape="1">
                <a:blip r:embed="rId18" cstate="print"/>
                <a:stretch>
                  <a:fillRect l="-41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72" name="TextBox 71"/>
              <p:cNvSpPr txBox="1"/>
              <p:nvPr/>
            </p:nvSpPr>
            <p:spPr>
              <a:xfrm>
                <a:off x="7012702" y="3602082"/>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2</m:t>
                      </m:r>
                    </m:oMath>
                  </m:oMathPara>
                </a14:m>
                <a:endParaRPr lang="en-US" dirty="0"/>
              </a:p>
            </p:txBody>
          </p:sp>
        </mc:Choice>
        <mc:Fallback>
          <p:sp>
            <p:nvSpPr>
              <p:cNvPr id="72" name="TextBox 71"/>
              <p:cNvSpPr txBox="1">
                <a:spLocks noRot="1" noChangeAspect="1" noMove="1" noResize="1" noEditPoints="1" noAdjustHandles="1" noChangeArrowheads="1" noChangeShapeType="1" noTextEdit="1"/>
              </p:cNvSpPr>
              <p:nvPr/>
            </p:nvSpPr>
            <p:spPr>
              <a:xfrm>
                <a:off x="7012702" y="3602082"/>
                <a:ext cx="439543" cy="461665"/>
              </a:xfrm>
              <a:prstGeom prst="rect">
                <a:avLst/>
              </a:prstGeom>
              <a:blipFill rotWithShape="1">
                <a:blip r:embed="rId19" cstate="print"/>
                <a:stretch>
                  <a:fillRect l="-277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73" name="TextBox 72"/>
              <p:cNvSpPr txBox="1"/>
              <p:nvPr/>
            </p:nvSpPr>
            <p:spPr>
              <a:xfrm>
                <a:off x="5313724" y="3941486"/>
                <a:ext cx="4335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𝜆</m:t>
                      </m:r>
                    </m:oMath>
                  </m:oMathPara>
                </a14:m>
                <a:endParaRPr lang="en-US" dirty="0"/>
              </a:p>
            </p:txBody>
          </p:sp>
        </mc:Choice>
        <mc:Fallback>
          <p:sp>
            <p:nvSpPr>
              <p:cNvPr id="73" name="TextBox 72"/>
              <p:cNvSpPr txBox="1">
                <a:spLocks noRot="1" noChangeAspect="1" noMove="1" noResize="1" noEditPoints="1" noAdjustHandles="1" noChangeArrowheads="1" noChangeShapeType="1" noTextEdit="1"/>
              </p:cNvSpPr>
              <p:nvPr/>
            </p:nvSpPr>
            <p:spPr>
              <a:xfrm>
                <a:off x="5313724" y="3941486"/>
                <a:ext cx="433580" cy="461665"/>
              </a:xfrm>
              <a:prstGeom prst="rect">
                <a:avLst/>
              </a:prstGeom>
              <a:blipFill rotWithShape="1">
                <a:blip r:embed="rId20" cstate="print"/>
                <a:stretch>
                  <a:fillRect l="-422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74" name="TextBox 73"/>
              <p:cNvSpPr txBox="1"/>
              <p:nvPr/>
            </p:nvSpPr>
            <p:spPr>
              <a:xfrm>
                <a:off x="7235827" y="3928136"/>
                <a:ext cx="4335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𝜆</m:t>
                      </m:r>
                    </m:oMath>
                  </m:oMathPara>
                </a14:m>
                <a:endParaRPr lang="en-US" dirty="0"/>
              </a:p>
            </p:txBody>
          </p:sp>
        </mc:Choice>
        <mc:Fallback>
          <p:sp>
            <p:nvSpPr>
              <p:cNvPr id="74" name="TextBox 73"/>
              <p:cNvSpPr txBox="1">
                <a:spLocks noRot="1" noChangeAspect="1" noMove="1" noResize="1" noEditPoints="1" noAdjustHandles="1" noChangeArrowheads="1" noChangeShapeType="1" noTextEdit="1"/>
              </p:cNvSpPr>
              <p:nvPr/>
            </p:nvSpPr>
            <p:spPr>
              <a:xfrm>
                <a:off x="7235827" y="3928136"/>
                <a:ext cx="433580" cy="461665"/>
              </a:xfrm>
              <a:prstGeom prst="rect">
                <a:avLst/>
              </a:prstGeom>
              <a:blipFill rotWithShape="1">
                <a:blip r:embed="rId21" cstate="print"/>
                <a:stretch>
                  <a:fillRect l="-2817"/>
                </a:stretch>
              </a:blipFill>
            </p:spPr>
            <p:txBody>
              <a:bodyPr/>
              <a:lstStyle/>
              <a:p>
                <a:r>
                  <a:rPr lang="en-US">
                    <a:noFill/>
                  </a:rPr>
                  <a:t> </a:t>
                </a:r>
              </a:p>
            </p:txBody>
          </p:sp>
        </mc:Fallback>
      </mc:AlternateContent>
      <p:sp>
        <p:nvSpPr>
          <p:cNvPr id="75" name="Content Placeholder 38"/>
          <p:cNvSpPr txBox="1">
            <a:spLocks/>
          </p:cNvSpPr>
          <p:nvPr/>
        </p:nvSpPr>
        <p:spPr bwMode="auto">
          <a:xfrm>
            <a:off x="1006658" y="5473874"/>
            <a:ext cx="5176381" cy="11555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cs typeface="+mn-cs"/>
              </a:defRPr>
            </a:lvl2pPr>
            <a:lvl3pPr marL="1143000" indent="-228600" algn="l" rtl="0" fontAlgn="base">
              <a:spcBef>
                <a:spcPct val="20000"/>
              </a:spcBef>
              <a:spcAft>
                <a:spcPct val="0"/>
              </a:spcAft>
              <a:buChar char="•"/>
              <a:defRPr>
                <a:solidFill>
                  <a:schemeClr val="tx1"/>
                </a:solidFill>
                <a:latin typeface="+mn-lt"/>
                <a:cs typeface="+mn-cs"/>
              </a:defRPr>
            </a:lvl3pPr>
            <a:lvl4pPr marL="1600200" indent="-228600" algn="l" rtl="0" fontAlgn="base">
              <a:spcBef>
                <a:spcPct val="20000"/>
              </a:spcBef>
              <a:spcAft>
                <a:spcPct val="0"/>
              </a:spcAft>
              <a:buChar char="–"/>
              <a:defRPr>
                <a:solidFill>
                  <a:schemeClr val="tx1"/>
                </a:solidFill>
                <a:latin typeface="+mn-lt"/>
                <a:cs typeface="+mn-cs"/>
              </a:defRPr>
            </a:lvl4pPr>
            <a:lvl5pPr marL="2057400" indent="-228600" algn="l" rtl="0" fontAlgn="base">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a:solidFill>
                  <a:schemeClr val="tx1"/>
                </a:solidFill>
                <a:latin typeface="+mn-lt"/>
                <a:cs typeface="+mn-cs"/>
              </a:defRPr>
            </a:lvl6pPr>
            <a:lvl7pPr marL="2971800" indent="-228600" algn="l" rtl="0" fontAlgn="base">
              <a:spcBef>
                <a:spcPct val="20000"/>
              </a:spcBef>
              <a:spcAft>
                <a:spcPct val="0"/>
              </a:spcAft>
              <a:buChar char="»"/>
              <a:defRPr>
                <a:solidFill>
                  <a:schemeClr val="tx1"/>
                </a:solidFill>
                <a:latin typeface="+mn-lt"/>
                <a:cs typeface="+mn-cs"/>
              </a:defRPr>
            </a:lvl7pPr>
            <a:lvl8pPr marL="3429000" indent="-228600" algn="l" rtl="0" fontAlgn="base">
              <a:spcBef>
                <a:spcPct val="20000"/>
              </a:spcBef>
              <a:spcAft>
                <a:spcPct val="0"/>
              </a:spcAft>
              <a:buChar char="»"/>
              <a:defRPr>
                <a:solidFill>
                  <a:schemeClr val="tx1"/>
                </a:solidFill>
                <a:latin typeface="+mn-lt"/>
                <a:cs typeface="+mn-cs"/>
              </a:defRPr>
            </a:lvl8pPr>
            <a:lvl9pPr marL="3886200" indent="-228600" algn="l" rtl="0" fontAlgn="base">
              <a:spcBef>
                <a:spcPct val="20000"/>
              </a:spcBef>
              <a:spcAft>
                <a:spcPct val="0"/>
              </a:spcAft>
              <a:buChar char="»"/>
              <a:defRPr>
                <a:solidFill>
                  <a:schemeClr val="tx1"/>
                </a:solidFill>
                <a:latin typeface="+mn-lt"/>
                <a:cs typeface="+mn-cs"/>
              </a:defRPr>
            </a:lvl9pPr>
          </a:lstStyle>
          <a:p>
            <a:r>
              <a:rPr lang="en-US" dirty="0" smtClean="0"/>
              <a:t>Update </a:t>
            </a:r>
            <a:r>
              <a:rPr lang="en-US" dirty="0" err="1" smtClean="0"/>
              <a:t>Lagrangian</a:t>
            </a:r>
            <a:r>
              <a:rPr lang="en-US" dirty="0" smtClean="0"/>
              <a:t> multipliers</a:t>
            </a:r>
          </a:p>
          <a:p>
            <a:r>
              <a:rPr lang="en-US" dirty="0" smtClean="0"/>
              <a:t>Only new </a:t>
            </a:r>
            <a:r>
              <a:rPr lang="en-US" dirty="0" err="1" smtClean="0"/>
              <a:t>Lagrangian</a:t>
            </a:r>
            <a:r>
              <a:rPr lang="en-US" dirty="0" smtClean="0"/>
              <a:t> multipliers are communicated</a:t>
            </a:r>
          </a:p>
        </p:txBody>
      </p:sp>
    </p:spTree>
    <p:extLst>
      <p:ext uri="{BB962C8B-B14F-4D97-AF65-F5344CB8AC3E}">
        <p14:creationId xmlns:p14="http://schemas.microsoft.com/office/powerpoint/2010/main" xmlns="" val="15850951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9"/>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7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9"/>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bldP spid="16" grpId="0" animBg="1"/>
      <p:bldP spid="17" grpId="0" animBg="1"/>
      <p:bldP spid="18" grpId="0" animBg="1"/>
      <p:bldP spid="19" grpId="0" animBg="1"/>
      <p:bldP spid="27" grpId="0" animBg="1"/>
      <p:bldP spid="30" grpId="0" animBg="1"/>
      <p:bldP spid="36" grpId="0" animBg="1"/>
      <p:bldP spid="37" grpId="0" animBg="1"/>
      <p:bldP spid="41" grpId="0" animBg="1"/>
      <p:bldP spid="43" grpId="0" animBg="1"/>
      <p:bldP spid="44" grpId="0" animBg="1"/>
      <p:bldP spid="45" grpId="0" animBg="1"/>
      <p:bldP spid="48" grpId="0" animBg="1"/>
      <p:bldP spid="49" grpId="0" animBg="1"/>
      <p:bldP spid="50" grpId="0" animBg="1"/>
      <p:bldP spid="51" grpId="0" animBg="1"/>
      <p:bldP spid="52" grpId="0" animBg="1"/>
      <p:bldP spid="55" grpId="0" animBg="1"/>
      <p:bldP spid="56" grpId="0" animBg="1"/>
      <p:bldP spid="58" grpId="0" animBg="1"/>
      <p:bldP spid="59" grpId="0" animBg="1"/>
      <p:bldP spid="60" grpId="0" animBg="1"/>
      <p:bldP spid="61" grpId="0" animBg="1"/>
      <p:bldP spid="62" grpId="0" animBg="1"/>
      <p:bldP spid="63" grpId="0" animBg="1"/>
      <p:bldP spid="64" grpId="0" animBg="1"/>
      <p:bldP spid="65" grpId="0" animBg="1"/>
      <p:bldP spid="67" grpId="0" animBg="1"/>
      <p:bldP spid="68" grpId="0" animBg="1"/>
      <p:bldP spid="69" grpId="0" animBg="1"/>
      <p:bldP spid="71" grpId="0" animBg="1"/>
      <p:bldP spid="72" grpId="0" animBg="1"/>
      <p:bldP spid="73" grpId="0" animBg="1"/>
      <p:bldP spid="74" grpId="0" animBg="1"/>
      <p:bldP spid="7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Simulations</a:t>
            </a:r>
            <a:endParaRPr lang="en-US" dirty="0"/>
          </a:p>
        </p:txBody>
      </p:sp>
      <p:sp>
        <p:nvSpPr>
          <p:cNvPr id="3" name="Content Placeholder 2"/>
          <p:cNvSpPr>
            <a:spLocks noGrp="1"/>
          </p:cNvSpPr>
          <p:nvPr>
            <p:ph idx="1"/>
          </p:nvPr>
        </p:nvSpPr>
        <p:spPr/>
        <p:txBody>
          <a:bodyPr/>
          <a:lstStyle/>
          <a:p>
            <a:r>
              <a:rPr lang="en-US" dirty="0" smtClean="0"/>
              <a:t>37 Bus Network</a:t>
            </a:r>
            <a:endParaRPr lang="en-US"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3937" y="1703465"/>
            <a:ext cx="2799096" cy="32054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332547" y="4801513"/>
            <a:ext cx="3526928" cy="1938992"/>
          </a:xfrm>
          <a:prstGeom prst="rect">
            <a:avLst/>
          </a:prstGeom>
          <a:noFill/>
        </p:spPr>
        <p:txBody>
          <a:bodyPr wrap="none" rtlCol="0">
            <a:spAutoFit/>
          </a:bodyPr>
          <a:lstStyle/>
          <a:p>
            <a:pPr marL="342900" indent="-342900" algn="l">
              <a:buFont typeface="Arial" pitchFamily="34" charset="0"/>
              <a:buChar char="•"/>
            </a:pPr>
            <a:r>
              <a:rPr lang="en-US" dirty="0" smtClean="0"/>
              <a:t>2.4 KV</a:t>
            </a:r>
          </a:p>
          <a:p>
            <a:pPr marL="342900" indent="-342900" algn="l">
              <a:buFont typeface="Arial" pitchFamily="34" charset="0"/>
              <a:buChar char="•"/>
            </a:pPr>
            <a:r>
              <a:rPr lang="en-US" dirty="0" smtClean="0"/>
              <a:t>Bus~ 10 households</a:t>
            </a:r>
          </a:p>
          <a:p>
            <a:pPr marL="342900" indent="-342900" algn="l">
              <a:buFont typeface="Arial" pitchFamily="34" charset="0"/>
              <a:buChar char="•"/>
            </a:pPr>
            <a:r>
              <a:rPr lang="en-US" dirty="0" smtClean="0"/>
              <a:t>Nominal Loads</a:t>
            </a:r>
          </a:p>
          <a:p>
            <a:pPr marL="342900" indent="-342900" algn="l">
              <a:buFont typeface="Arial" pitchFamily="34" charset="0"/>
              <a:buChar char="•"/>
            </a:pPr>
            <a:r>
              <a:rPr lang="en-US" dirty="0" smtClean="0"/>
              <a:t>Fixed capacitor banks</a:t>
            </a:r>
          </a:p>
          <a:p>
            <a:pPr marL="342900" indent="-342900" algn="l">
              <a:buFont typeface="Arial" pitchFamily="34" charset="0"/>
              <a:buChar char="•"/>
            </a:pPr>
            <a:r>
              <a:rPr lang="en-US" dirty="0" smtClean="0"/>
              <a:t>20% Penetration</a:t>
            </a:r>
          </a:p>
        </p:txBody>
      </p:sp>
      <p:pic>
        <p:nvPicPr>
          <p:cNvPr id="8" name="Picture 7" descr="pvdatav2.jp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201759" y="1117509"/>
            <a:ext cx="4450309" cy="2733454"/>
          </a:xfrm>
          <a:prstGeom prst="rect">
            <a:avLst/>
          </a:prstGeom>
        </p:spPr>
      </p:pic>
      <p:pic>
        <p:nvPicPr>
          <p:cNvPr id="9" name="Picture 8" descr="37_obj.jp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201759" y="3785142"/>
            <a:ext cx="4602758" cy="2766465"/>
          </a:xfrm>
          <a:prstGeom prst="rect">
            <a:avLst/>
          </a:prstGeom>
        </p:spPr>
      </p:pic>
      <p:pic>
        <p:nvPicPr>
          <p:cNvPr id="10" name="Picture 2" descr="File:Solar inverter 1.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495253" y="3230242"/>
            <a:ext cx="1364222" cy="1241442"/>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1" name="Straight Arrow Connector 10"/>
          <p:cNvCxnSpPr/>
          <p:nvPr/>
        </p:nvCxnSpPr>
        <p:spPr bwMode="auto">
          <a:xfrm flipH="1" flipV="1">
            <a:off x="2598471" y="2898733"/>
            <a:ext cx="180947" cy="37920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7" name="TextBox 16"/>
          <p:cNvSpPr txBox="1"/>
          <p:nvPr/>
        </p:nvSpPr>
        <p:spPr>
          <a:xfrm>
            <a:off x="5760102" y="3518349"/>
            <a:ext cx="583814" cy="338554"/>
          </a:xfrm>
          <a:prstGeom prst="rect">
            <a:avLst/>
          </a:prstGeom>
          <a:solidFill>
            <a:srgbClr val="FFFFFF"/>
          </a:solidFill>
        </p:spPr>
        <p:txBody>
          <a:bodyPr wrap="none" rtlCol="0">
            <a:spAutoFit/>
          </a:bodyPr>
          <a:lstStyle/>
          <a:p>
            <a:r>
              <a:rPr lang="en-US" sz="1600" dirty="0" smtClean="0"/>
              <a:t>8am</a:t>
            </a:r>
            <a:endParaRPr lang="en-US" sz="1600" dirty="0"/>
          </a:p>
        </p:txBody>
      </p:sp>
      <p:sp>
        <p:nvSpPr>
          <p:cNvPr id="18" name="TextBox 17"/>
          <p:cNvSpPr txBox="1"/>
          <p:nvPr/>
        </p:nvSpPr>
        <p:spPr>
          <a:xfrm>
            <a:off x="6889532" y="3537813"/>
            <a:ext cx="583814" cy="338554"/>
          </a:xfrm>
          <a:prstGeom prst="rect">
            <a:avLst/>
          </a:prstGeom>
          <a:solidFill>
            <a:srgbClr val="FFFFFF"/>
          </a:solidFill>
        </p:spPr>
        <p:txBody>
          <a:bodyPr wrap="none" rtlCol="0">
            <a:spAutoFit/>
          </a:bodyPr>
          <a:lstStyle/>
          <a:p>
            <a:r>
              <a:rPr lang="en-US" sz="1600" dirty="0" smtClean="0"/>
              <a:t>6</a:t>
            </a:r>
            <a:r>
              <a:rPr lang="en-US" sz="1600" dirty="0"/>
              <a:t>p</a:t>
            </a:r>
            <a:r>
              <a:rPr lang="en-US" sz="1600" dirty="0" smtClean="0"/>
              <a:t>m</a:t>
            </a:r>
            <a:endParaRPr lang="en-US" sz="1600" dirty="0"/>
          </a:p>
        </p:txBody>
      </p:sp>
      <p:sp>
        <p:nvSpPr>
          <p:cNvPr id="19" name="Rectangle 18"/>
          <p:cNvSpPr/>
          <p:nvPr/>
        </p:nvSpPr>
        <p:spPr bwMode="auto">
          <a:xfrm>
            <a:off x="6331389" y="3707090"/>
            <a:ext cx="545617" cy="137287"/>
          </a:xfrm>
          <a:prstGeom prst="rect">
            <a:avLst/>
          </a:prstGeom>
          <a:solidFill>
            <a:srgbClr val="FFFFFF"/>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20" name="TextBox 19"/>
          <p:cNvSpPr txBox="1"/>
          <p:nvPr/>
        </p:nvSpPr>
        <p:spPr>
          <a:xfrm>
            <a:off x="5810206" y="6212554"/>
            <a:ext cx="583814" cy="338554"/>
          </a:xfrm>
          <a:prstGeom prst="rect">
            <a:avLst/>
          </a:prstGeom>
          <a:solidFill>
            <a:srgbClr val="FFFFFF"/>
          </a:solidFill>
        </p:spPr>
        <p:txBody>
          <a:bodyPr wrap="none" rtlCol="0">
            <a:spAutoFit/>
          </a:bodyPr>
          <a:lstStyle/>
          <a:p>
            <a:r>
              <a:rPr lang="en-US" sz="1600" dirty="0" smtClean="0"/>
              <a:t>8am</a:t>
            </a:r>
            <a:endParaRPr lang="en-US" sz="1600" dirty="0"/>
          </a:p>
        </p:txBody>
      </p:sp>
      <p:sp>
        <p:nvSpPr>
          <p:cNvPr id="21" name="TextBox 20"/>
          <p:cNvSpPr txBox="1"/>
          <p:nvPr/>
        </p:nvSpPr>
        <p:spPr>
          <a:xfrm>
            <a:off x="6939636" y="6232018"/>
            <a:ext cx="583814" cy="338554"/>
          </a:xfrm>
          <a:prstGeom prst="rect">
            <a:avLst/>
          </a:prstGeom>
          <a:solidFill>
            <a:srgbClr val="FFFFFF"/>
          </a:solidFill>
        </p:spPr>
        <p:txBody>
          <a:bodyPr wrap="none" rtlCol="0">
            <a:spAutoFit/>
          </a:bodyPr>
          <a:lstStyle/>
          <a:p>
            <a:r>
              <a:rPr lang="en-US" sz="1600" dirty="0" smtClean="0"/>
              <a:t>6</a:t>
            </a:r>
            <a:r>
              <a:rPr lang="en-US" sz="1600" dirty="0"/>
              <a:t>p</a:t>
            </a:r>
            <a:r>
              <a:rPr lang="en-US" sz="1600" dirty="0" smtClean="0"/>
              <a:t>m</a:t>
            </a:r>
            <a:endParaRPr lang="en-US" sz="1600" dirty="0"/>
          </a:p>
        </p:txBody>
      </p:sp>
      <p:sp>
        <p:nvSpPr>
          <p:cNvPr id="22" name="Rectangle 21"/>
          <p:cNvSpPr/>
          <p:nvPr/>
        </p:nvSpPr>
        <p:spPr bwMode="auto">
          <a:xfrm>
            <a:off x="6381493" y="6401295"/>
            <a:ext cx="545617" cy="137287"/>
          </a:xfrm>
          <a:prstGeom prst="rect">
            <a:avLst/>
          </a:prstGeom>
          <a:solidFill>
            <a:srgbClr val="FFFFFF"/>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335929049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17" grpId="0" animBg="1"/>
      <p:bldP spid="18" grpId="0" animBg="1"/>
      <p:bldP spid="19" grpId="0" animBg="1"/>
      <p:bldP spid="20" grpId="0" animBg="1"/>
      <p:bldP spid="21" grpId="0" animBg="1"/>
      <p:bldP spid="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Geometrical view of </a:t>
            </a:r>
            <a:r>
              <a:rPr lang="en-US" dirty="0" smtClean="0"/>
              <a:t>power </a:t>
            </a:r>
            <a:r>
              <a:rPr lang="en-US" dirty="0" smtClean="0"/>
              <a:t>flow </a:t>
            </a:r>
          </a:p>
          <a:p>
            <a:endParaRPr lang="en-US" dirty="0"/>
          </a:p>
          <a:p>
            <a:r>
              <a:rPr lang="en-US" dirty="0" smtClean="0"/>
              <a:t>Optimization problems on tree networks can be </a:t>
            </a:r>
            <a:r>
              <a:rPr lang="en-US" dirty="0" err="1" smtClean="0"/>
              <a:t>convexified</a:t>
            </a:r>
            <a:r>
              <a:rPr lang="en-US" dirty="0" smtClean="0"/>
              <a:t>  </a:t>
            </a:r>
          </a:p>
          <a:p>
            <a:endParaRPr lang="en-US" dirty="0"/>
          </a:p>
          <a:p>
            <a:r>
              <a:rPr lang="en-US" dirty="0" smtClean="0"/>
              <a:t>Applied to </a:t>
            </a:r>
            <a:r>
              <a:rPr lang="en-US" dirty="0" smtClean="0"/>
              <a:t>design an optimal distributed algorithm for voltage regulation.</a:t>
            </a:r>
            <a:endParaRPr lang="en-US"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endParaRPr lang="en-US" dirty="0"/>
          </a:p>
        </p:txBody>
      </p:sp>
      <p:sp>
        <p:nvSpPr>
          <p:cNvPr id="2049" name="Rectangle 1"/>
          <p:cNvSpPr>
            <a:spLocks noChangeArrowheads="1"/>
          </p:cNvSpPr>
          <p:nvPr/>
        </p:nvSpPr>
        <p:spPr bwMode="auto">
          <a:xfrm>
            <a:off x="857280" y="1456162"/>
            <a:ext cx="6541086" cy="203132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
            </a:r>
            <a:br>
              <a:rPr kumimoji="0" lang="en-US" sz="1800" b="0" i="0" u="none" strike="noStrike" cap="none" normalizeH="0" baseline="0" dirty="0" smtClean="0">
                <a:ln>
                  <a:noFill/>
                </a:ln>
                <a:solidFill>
                  <a:schemeClr val="tx1"/>
                </a:solidFill>
                <a:effectLst/>
                <a:latin typeface="Arial" charset="0"/>
                <a:cs typeface="Arial" charset="0"/>
              </a:rPr>
            </a:br>
            <a:r>
              <a:rPr kumimoji="0" lang="en-US" sz="1800" b="0" i="0" u="none" strike="noStrike" cap="none" normalizeH="0" baseline="0" dirty="0" smtClean="0">
                <a:ln>
                  <a:noFill/>
                </a:ln>
                <a:solidFill>
                  <a:schemeClr val="tx1"/>
                </a:solidFill>
                <a:effectLst/>
                <a:latin typeface="Arial" charset="0"/>
                <a:cs typeface="Arial" charset="0"/>
                <a:hlinkClick r:id="rId2"/>
              </a:rPr>
              <a:t>http://arxiv.org/abs/1107.1467</a:t>
            </a:r>
            <a:r>
              <a:rPr kumimoji="0" lang="en-US" sz="1800" b="0" i="0" u="none" strike="noStrike" cap="none" normalizeH="0" baseline="0" dirty="0" smtClean="0">
                <a:ln>
                  <a:noFill/>
                </a:ln>
                <a:solidFill>
                  <a:schemeClr val="tx1"/>
                </a:solidFill>
                <a:effectLst/>
                <a:latin typeface="Arial" charset="0"/>
                <a:cs typeface="Arial" charset="0"/>
              </a:rPr>
              <a:t>  (Theorem 1)</a:t>
            </a:r>
            <a:br>
              <a:rPr kumimoji="0" lang="en-US" sz="1800" b="0" i="0" u="none" strike="noStrike" cap="none" normalizeH="0" baseline="0" dirty="0" smtClean="0">
                <a:ln>
                  <a:noFill/>
                </a:ln>
                <a:solidFill>
                  <a:schemeClr val="tx1"/>
                </a:solidFill>
                <a:effectLst/>
                <a:latin typeface="Arial" charset="0"/>
                <a:cs typeface="Arial" charset="0"/>
              </a:rPr>
            </a:br>
            <a:r>
              <a:rPr kumimoji="0" lang="en-US" sz="1800" b="0" i="0" u="none" strike="noStrike" cap="none" normalizeH="0" baseline="0" dirty="0" smtClean="0">
                <a:ln>
                  <a:noFill/>
                </a:ln>
                <a:solidFill>
                  <a:schemeClr val="tx1"/>
                </a:solidFill>
                <a:effectLst/>
                <a:latin typeface="Arial" charset="0"/>
                <a:cs typeface="Arial" charset="0"/>
              </a:rPr>
              <a:t/>
            </a:r>
            <a:br>
              <a:rPr kumimoji="0" lang="en-US" sz="1800" b="0" i="0" u="none" strike="noStrike" cap="none" normalizeH="0" baseline="0" dirty="0" smtClean="0">
                <a:ln>
                  <a:noFill/>
                </a:ln>
                <a:solidFill>
                  <a:schemeClr val="tx1"/>
                </a:solidFill>
                <a:effectLst/>
                <a:latin typeface="Arial" charset="0"/>
                <a:cs typeface="Arial" charset="0"/>
              </a:rPr>
            </a:br>
            <a:r>
              <a:rPr kumimoji="0" lang="en-US" sz="1800" b="0" i="0" u="none" strike="noStrike" cap="none" normalizeH="0" baseline="0" dirty="0" smtClean="0">
                <a:ln>
                  <a:noFill/>
                </a:ln>
                <a:solidFill>
                  <a:schemeClr val="tx1"/>
                </a:solidFill>
                <a:effectLst/>
                <a:latin typeface="Arial" charset="0"/>
                <a:cs typeface="Arial" charset="0"/>
                <a:hlinkClick r:id="rId3"/>
              </a:rPr>
              <a:t>http://arxiv.org/abs/1204.4419</a:t>
            </a:r>
            <a:r>
              <a:rPr kumimoji="0" lang="en-US" sz="1800" b="0" i="0" u="none" strike="noStrike" cap="none" normalizeH="0" baseline="0" dirty="0" smtClean="0">
                <a:ln>
                  <a:noFill/>
                </a:ln>
                <a:solidFill>
                  <a:schemeClr val="tx1"/>
                </a:solidFill>
                <a:effectLst/>
                <a:latin typeface="Arial" charset="0"/>
                <a:cs typeface="Arial" charset="0"/>
              </a:rPr>
              <a:t> (Theorem 2)</a:t>
            </a:r>
            <a:br>
              <a:rPr kumimoji="0" lang="en-US" sz="1800" b="0" i="0" u="none" strike="noStrike" cap="none" normalizeH="0" baseline="0" dirty="0" smtClean="0">
                <a:ln>
                  <a:noFill/>
                </a:ln>
                <a:solidFill>
                  <a:schemeClr val="tx1"/>
                </a:solidFill>
                <a:effectLst/>
                <a:latin typeface="Arial" charset="0"/>
                <a:cs typeface="Arial" charset="0"/>
              </a:rPr>
            </a:br>
            <a:r>
              <a:rPr kumimoji="0" lang="en-US" sz="1800" b="0" i="0" u="none" strike="noStrike" cap="none" normalizeH="0" baseline="0" dirty="0" smtClean="0">
                <a:ln>
                  <a:noFill/>
                </a:ln>
                <a:solidFill>
                  <a:schemeClr val="tx1"/>
                </a:solidFill>
                <a:effectLst/>
                <a:latin typeface="Arial" charset="0"/>
                <a:cs typeface="Arial" charset="0"/>
              </a:rPr>
              <a:t/>
            </a:r>
            <a:br>
              <a:rPr kumimoji="0" lang="en-US" sz="1800" b="0" i="0" u="none" strike="noStrike" cap="none" normalizeH="0" baseline="0" dirty="0" smtClean="0">
                <a:ln>
                  <a:noFill/>
                </a:ln>
                <a:solidFill>
                  <a:schemeClr val="tx1"/>
                </a:solidFill>
                <a:effectLst/>
                <a:latin typeface="Arial" charset="0"/>
                <a:cs typeface="Arial" charset="0"/>
              </a:rPr>
            </a:br>
            <a:r>
              <a:rPr kumimoji="0" lang="en-US" sz="1800" b="0" i="0" u="none" strike="noStrike" cap="none" normalizeH="0" baseline="0" dirty="0" smtClean="0">
                <a:ln>
                  <a:noFill/>
                </a:ln>
                <a:solidFill>
                  <a:schemeClr val="tx1"/>
                </a:solidFill>
                <a:effectLst/>
                <a:latin typeface="Arial" charset="0"/>
                <a:cs typeface="Arial" charset="0"/>
                <a:hlinkClick r:id="rId4"/>
              </a:rPr>
              <a:t>http://arxiv.org/abs/1204.5226</a:t>
            </a:r>
            <a:r>
              <a:rPr kumimoji="0" lang="en-US" sz="1800" b="0" i="0" u="none" strike="noStrike" cap="none" normalizeH="0" baseline="0" dirty="0" smtClean="0">
                <a:ln>
                  <a:noFill/>
                </a:ln>
                <a:solidFill>
                  <a:schemeClr val="tx1"/>
                </a:solidFill>
                <a:effectLst/>
                <a:latin typeface="Arial" charset="0"/>
                <a:cs typeface="Arial" charset="0"/>
              </a:rPr>
              <a:t> (the voltage regulation problem)</a:t>
            </a:r>
            <a:br>
              <a:rPr kumimoji="0" lang="en-US" sz="1800" b="0" i="0" u="none" strike="noStrike" cap="none" normalizeH="0" baseline="0" dirty="0" smtClean="0">
                <a:ln>
                  <a:noFill/>
                </a:ln>
                <a:solidFill>
                  <a:schemeClr val="tx1"/>
                </a:solidFill>
                <a:effectLst/>
                <a:latin typeface="Arial" charset="0"/>
                <a:cs typeface="Arial" charset="0"/>
              </a:rPr>
            </a:br>
            <a:endParaRPr kumimoji="0" lang="en-US" sz="1800" b="0" i="0" u="none" strike="noStrike" cap="none" normalizeH="0" baseline="0" dirty="0" smtClean="0">
              <a:ln>
                <a:noFill/>
              </a:ln>
              <a:solidFill>
                <a:schemeClr val="tx1"/>
              </a:solidFill>
              <a:effectLst/>
              <a:latin typeface="Arial" charset="0"/>
              <a:cs typeface="Arial" charset="0"/>
            </a:endParaRPr>
          </a:p>
        </p:txBody>
      </p:sp>
    </p:spTree>
  </p:cSld>
  <p:clrMapOvr>
    <a:masterClrMapping/>
  </p:clrMapOvr>
  <p:transition spd="med"/>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407"/>
  <p:tag name="DEFAULTHEIGHT" val="356"/>
  <p:tag name="DEFAULTDISPLAYSOURCE" val="\documentclass{article}\pagestyle{empty}&#10;\begin{document}&#10;&#10;\end{document}&#10;"/>
  <p:tag name="EMBEDFONTS" val="0"/>
</p:tagLst>
</file>

<file path=ppt/tags/tag2.xml><?xml version="1.0" encoding="utf-8"?>
<p:tagLst xmlns:a="http://schemas.openxmlformats.org/drawingml/2006/main" xmlns:r="http://schemas.openxmlformats.org/officeDocument/2006/relationships" xmlns:p="http://schemas.openxmlformats.org/presentationml/2006/main">
  <p:tag name="HIDDENFONTSHAPE" val="true"/>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theta| &lt; \tan^{-1}(\frac{b}{g})$$&#10;\end{document}&#10;"/>
  <p:tag name="FILENAME" val="TP_tmp"/>
  <p:tag name="FORMAT" val="emf"/>
  <p:tag name="RES" val="1200"/>
  <p:tag name="BLEND" val="0"/>
  <p:tag name="TRANSPARENT" val="0"/>
  <p:tag name="TBUG" val="0"/>
  <p:tag name="ALLOWFS" val="0"/>
  <p:tag name="ORIGWIDTH" val="65"/>
  <p:tag name="PICTUREFILESIZE" val="5756"/>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 \mbox{eg. } \frac{b}{g} = 3 \Rightarrow |\theta| &lt; 71^o$$&#10;\end{document}&#10;"/>
  <p:tag name="FILENAME" val="TP_tmp"/>
  <p:tag name="FORMAT" val="emf"/>
  <p:tag name="RES" val="1200"/>
  <p:tag name="BLEND" val="0"/>
  <p:tag name="TRANSPARENT" val="0"/>
  <p:tag name="TBUG" val="0"/>
  <p:tag name="ALLOWFS" val="0"/>
  <p:tag name="ORIGWIDTH" val="98"/>
  <p:tag name="PICTUREFILESIZE" val="5544"/>
</p:tagLst>
</file>

<file path=ppt/tags/tag5.xml><?xml version="1.0" encoding="utf-8"?>
<p:tagLst xmlns:a="http://schemas.openxmlformats.org/drawingml/2006/main" xmlns:r="http://schemas.openxmlformats.org/officeDocument/2006/relationships" xmlns:p="http://schemas.openxmlformats.org/presentationml/2006/main">
  <p:tag name="TEXPOINT" val="template"/>
  <p:tag name="SOURCE" val="TPT1  equation P_1  template TPT1  env TPENV1  fore 0  back 16777215  eqnno 1"/>
  <p:tag name="FILENAME" val="TP_tmp"/>
  <p:tag name="ORIGWIDTH" val="12"/>
  <p:tag name="PICTUREFILESIZE" val="1468"/>
</p:tagLst>
</file>

<file path=ppt/tags/tag6.xml><?xml version="1.0" encoding="utf-8"?>
<p:tagLst xmlns:a="http://schemas.openxmlformats.org/drawingml/2006/main" xmlns:r="http://schemas.openxmlformats.org/officeDocument/2006/relationships" xmlns:p="http://schemas.openxmlformats.org/presentationml/2006/main">
  <p:tag name="TEXPOINT" val="template"/>
  <p:tag name="SOURCE" val="TPT1  equation P_2  template TPT1  env TPENV1  fore 0  back 16777215  eqnno 2"/>
  <p:tag name="FILENAME" val="TP_tmp"/>
  <p:tag name="ORIGWIDTH" val="12"/>
  <p:tag name="PICTUREFILESIZE" val="1468"/>
</p:tagLst>
</file>

<file path=ppt/tags/tag7.xml><?xml version="1.0" encoding="utf-8"?>
<p:tagLst xmlns:a="http://schemas.openxmlformats.org/drawingml/2006/main" xmlns:r="http://schemas.openxmlformats.org/officeDocument/2006/relationships" xmlns:p="http://schemas.openxmlformats.org/presentationml/2006/main">
  <p:tag name="TEXPOINT" val="template"/>
  <p:tag name="SOURCE" val="TPT1  equation P_3  template TPT1  env TPENV1  fore 0  back 16777215  eqnno 3"/>
  <p:tag name="FILENAME" val="TP_tmp"/>
  <p:tag name="ORIGWIDTH" val="12"/>
  <p:tag name="PICTUREFILESIZE" val="1468"/>
</p:tagLst>
</file>

<file path=ppt/theme/theme1.xml><?xml version="1.0" encoding="utf-8"?>
<a:theme xmlns:a="http://schemas.openxmlformats.org/drawingml/2006/main" name="JobTalk3">
  <a:themeElements>
    <a:clrScheme name="">
      <a:dk1>
        <a:srgbClr val="000000"/>
      </a:dk1>
      <a:lt1>
        <a:srgbClr val="FFCCFF"/>
      </a:lt1>
      <a:dk2>
        <a:srgbClr val="000000"/>
      </a:dk2>
      <a:lt2>
        <a:srgbClr val="808080"/>
      </a:lt2>
      <a:accent1>
        <a:srgbClr val="00CC99"/>
      </a:accent1>
      <a:accent2>
        <a:srgbClr val="3333CC"/>
      </a:accent2>
      <a:accent3>
        <a:srgbClr val="FFE2FF"/>
      </a:accent3>
      <a:accent4>
        <a:srgbClr val="000000"/>
      </a:accent4>
      <a:accent5>
        <a:srgbClr val="AAE2CA"/>
      </a:accent5>
      <a:accent6>
        <a:srgbClr val="2D2DB9"/>
      </a:accent6>
      <a:hlink>
        <a:srgbClr val="CCCCFF"/>
      </a:hlink>
      <a:folHlink>
        <a:srgbClr val="B2B2B2"/>
      </a:folHlink>
    </a:clrScheme>
    <a:fontScheme name="JobTalk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JobTalk3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JobTalk3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obTalk3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obTalk3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obTalk3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obTalk3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JobTalk3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129070</TotalTime>
  <Words>1068</Words>
  <Application>Microsoft Office PowerPoint</Application>
  <PresentationFormat>On-screen Show (4:3)</PresentationFormat>
  <Paragraphs>416</Paragraphs>
  <Slides>29</Slides>
  <Notes>14</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29</vt:i4>
      </vt:variant>
    </vt:vector>
  </HeadingPairs>
  <TitlesOfParts>
    <vt:vector size="51" baseType="lpstr">
      <vt:lpstr>Arial</vt:lpstr>
      <vt:lpstr>굴림</vt:lpstr>
      <vt:lpstr>cmmi10</vt:lpstr>
      <vt:lpstr>cmmi7</vt:lpstr>
      <vt:lpstr>cmr10</vt:lpstr>
      <vt:lpstr>cmsy7</vt:lpstr>
      <vt:lpstr>cmr7</vt:lpstr>
      <vt:lpstr>cmmi5</vt:lpstr>
      <vt:lpstr>cmsy10</vt:lpstr>
      <vt:lpstr>cmr5</vt:lpstr>
      <vt:lpstr>cmex10</vt:lpstr>
      <vt:lpstr>cmsy5</vt:lpstr>
      <vt:lpstr>cmss10</vt:lpstr>
      <vt:lpstr>cmbx10</vt:lpstr>
      <vt:lpstr>cmbx5</vt:lpstr>
      <vt:lpstr>cmss8</vt:lpstr>
      <vt:lpstr>cmsy10orig</vt:lpstr>
      <vt:lpstr>CMBX7</vt:lpstr>
      <vt:lpstr>Wingdings</vt:lpstr>
      <vt:lpstr>Times New Roman</vt:lpstr>
      <vt:lpstr>맑은 고딕</vt:lpstr>
      <vt:lpstr>JobTalk3</vt:lpstr>
      <vt:lpstr>Geometry of Power Flows on Trees with  Applications to the Voltage Regulation Problem</vt:lpstr>
      <vt:lpstr>Optimization problems in power networks</vt:lpstr>
      <vt:lpstr>Power flow in traditional networks</vt:lpstr>
      <vt:lpstr>Power flow in the smart grid</vt:lpstr>
      <vt:lpstr>Optimal power flow</vt:lpstr>
      <vt:lpstr>Transmission vs. distribution  </vt:lpstr>
      <vt:lpstr>Outline of talk</vt:lpstr>
      <vt:lpstr>Previous results for general networks</vt:lpstr>
      <vt:lpstr>OPF on trees:  take 1</vt:lpstr>
      <vt:lpstr>Proof approach </vt:lpstr>
      <vt:lpstr>OPF on trees: take 2</vt:lpstr>
      <vt:lpstr>Example: Two Bus Network</vt:lpstr>
      <vt:lpstr>Add constraints</vt:lpstr>
      <vt:lpstr>Add constraints</vt:lpstr>
      <vt:lpstr>Add constraints</vt:lpstr>
      <vt:lpstr>Angle Constraints</vt:lpstr>
      <vt:lpstr>Angle constraints</vt:lpstr>
      <vt:lpstr>Injection Region of Tree Networks</vt:lpstr>
      <vt:lpstr>Flow Region</vt:lpstr>
      <vt:lpstr>Application: Voltage regulation</vt:lpstr>
      <vt:lpstr>Power Electronics</vt:lpstr>
      <vt:lpstr>Voltage Regulation Problem</vt:lpstr>
      <vt:lpstr>Random Solar Injections</vt:lpstr>
      <vt:lpstr>Reactive Power Constraints</vt:lpstr>
      <vt:lpstr>Distributed Algorithm</vt:lpstr>
      <vt:lpstr>Example</vt:lpstr>
      <vt:lpstr>Simulations</vt:lpstr>
      <vt:lpstr>Summary</vt:lpstr>
      <vt:lpstr>References</vt:lpstr>
    </vt:vector>
  </TitlesOfParts>
  <Company>Caltech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Massimo Franceschetti</dc:creator>
  <cp:lastModifiedBy>dtse</cp:lastModifiedBy>
  <cp:revision>642</cp:revision>
  <dcterms:created xsi:type="dcterms:W3CDTF">2002-06-19T17:04:49Z</dcterms:created>
  <dcterms:modified xsi:type="dcterms:W3CDTF">2012-05-23T16:21:51Z</dcterms:modified>
</cp:coreProperties>
</file>