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4"/>
  </p:notesMasterIdLst>
  <p:handoutMasterIdLst>
    <p:handoutMasterId r:id="rId35"/>
  </p:handoutMasterIdLst>
  <p:sldIdLst>
    <p:sldId id="983" r:id="rId2"/>
    <p:sldId id="1329" r:id="rId3"/>
    <p:sldId id="1291" r:id="rId4"/>
    <p:sldId id="1260" r:id="rId5"/>
    <p:sldId id="1282" r:id="rId6"/>
    <p:sldId id="1279" r:id="rId7"/>
    <p:sldId id="1326" r:id="rId8"/>
    <p:sldId id="1327" r:id="rId9"/>
    <p:sldId id="1328" r:id="rId10"/>
    <p:sldId id="1292" r:id="rId11"/>
    <p:sldId id="1220" r:id="rId12"/>
    <p:sldId id="1303" r:id="rId13"/>
    <p:sldId id="1267" r:id="rId14"/>
    <p:sldId id="1311" r:id="rId15"/>
    <p:sldId id="1305" r:id="rId16"/>
    <p:sldId id="1314" r:id="rId17"/>
    <p:sldId id="1298" r:id="rId18"/>
    <p:sldId id="1274" r:id="rId19"/>
    <p:sldId id="1324" r:id="rId20"/>
    <p:sldId id="1299" r:id="rId21"/>
    <p:sldId id="1325" r:id="rId22"/>
    <p:sldId id="1301" r:id="rId23"/>
    <p:sldId id="1278" r:id="rId24"/>
    <p:sldId id="1317" r:id="rId25"/>
    <p:sldId id="1319" r:id="rId26"/>
    <p:sldId id="1176" r:id="rId27"/>
    <p:sldId id="1177" r:id="rId28"/>
    <p:sldId id="1219" r:id="rId29"/>
    <p:sldId id="1178" r:id="rId30"/>
    <p:sldId id="1179" r:id="rId31"/>
    <p:sldId id="1288" r:id="rId32"/>
    <p:sldId id="1289" r:id="rId33"/>
  </p:sldIdLst>
  <p:sldSz cx="9144000" cy="6858000" type="screen4x3"/>
  <p:notesSz cx="7315200" cy="9601200"/>
  <p:defaultTextStyle>
    <a:defPPr>
      <a:defRPr lang="en-US"/>
    </a:defPPr>
    <a:lvl1pPr algn="ctr"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Arial" charset="0"/>
        <a:ea typeface="+mn-ea"/>
        <a:cs typeface="+mn-cs"/>
      </a:defRPr>
    </a:lvl1pPr>
    <a:lvl2pPr marL="457200" algn="ctr"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Arial" charset="0"/>
        <a:ea typeface="+mn-ea"/>
        <a:cs typeface="+mn-cs"/>
      </a:defRPr>
    </a:lvl2pPr>
    <a:lvl3pPr marL="914400" algn="ctr"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Arial" charset="0"/>
        <a:ea typeface="+mn-ea"/>
        <a:cs typeface="+mn-cs"/>
      </a:defRPr>
    </a:lvl3pPr>
    <a:lvl4pPr marL="1371600" algn="ctr"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Arial" charset="0"/>
        <a:ea typeface="+mn-ea"/>
        <a:cs typeface="+mn-cs"/>
      </a:defRPr>
    </a:lvl4pPr>
    <a:lvl5pPr marL="1828800" algn="ctr"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Arial"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Arial"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Arial"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Arial"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9B13"/>
    <a:srgbClr val="0CF243"/>
    <a:srgbClr val="E442CD"/>
    <a:srgbClr val="56DFEA"/>
    <a:srgbClr val="E349CD"/>
    <a:srgbClr val="5F5F5F"/>
    <a:srgbClr val="F1DD65"/>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autoAdjust="0"/>
    <p:restoredTop sz="79007" autoAdjust="0"/>
  </p:normalViewPr>
  <p:slideViewPr>
    <p:cSldViewPr snapToGrid="0" showGuides="1">
      <p:cViewPr varScale="1">
        <p:scale>
          <a:sx n="56" d="100"/>
          <a:sy n="56" d="100"/>
        </p:scale>
        <p:origin x="-2058" y="-102"/>
      </p:cViewPr>
      <p:guideLst>
        <p:guide orient="horz" pos="1713"/>
        <p:guide pos="52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Lst>
  </p:outlineViewPr>
  <p:notesTextViewPr>
    <p:cViewPr>
      <p:scale>
        <a:sx n="100" d="100"/>
        <a:sy n="100" d="100"/>
      </p:scale>
      <p:origin x="0" y="0"/>
    </p:cViewPr>
  </p:notesTextViewPr>
  <p:sorterViewPr>
    <p:cViewPr>
      <p:scale>
        <a:sx n="80" d="100"/>
        <a:sy n="8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17.xml"/><Relationship Id="rId3" Type="http://schemas.openxmlformats.org/officeDocument/2006/relationships/slide" Target="slides/slide4.xml"/><Relationship Id="rId7" Type="http://schemas.openxmlformats.org/officeDocument/2006/relationships/slide" Target="slides/slide14.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12.xml"/><Relationship Id="rId11" Type="http://schemas.openxmlformats.org/officeDocument/2006/relationships/slide" Target="slides/slide32.xml"/><Relationship Id="rId5" Type="http://schemas.openxmlformats.org/officeDocument/2006/relationships/slide" Target="slides/slide11.xml"/><Relationship Id="rId10" Type="http://schemas.openxmlformats.org/officeDocument/2006/relationships/slide" Target="slides/slide31.xml"/><Relationship Id="rId4" Type="http://schemas.openxmlformats.org/officeDocument/2006/relationships/slide" Target="slides/slide10.xml"/><Relationship Id="rId9" Type="http://schemas.openxmlformats.org/officeDocument/2006/relationships/slide" Target="slides/slide2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170238" cy="477838"/>
          </a:xfrm>
          <a:prstGeom prst="rect">
            <a:avLst/>
          </a:prstGeom>
          <a:noFill/>
          <a:ln w="9525">
            <a:noFill/>
            <a:miter lim="800000"/>
            <a:headEnd/>
            <a:tailEnd/>
          </a:ln>
          <a:effectLst/>
        </p:spPr>
        <p:txBody>
          <a:bodyPr vert="horz" wrap="square" lIns="96634" tIns="48315" rIns="96634" bIns="48315" numCol="1" anchor="t" anchorCtr="0" compatLnSpc="1">
            <a:prstTxWarp prst="textNoShape">
              <a:avLst/>
            </a:prstTxWarp>
          </a:bodyPr>
          <a:lstStyle>
            <a:lvl1pPr algn="l" defTabSz="966788">
              <a:defRPr sz="1200" b="1">
                <a:effectLst>
                  <a:outerShdw blurRad="38100" dist="38100" dir="2700000" algn="tl">
                    <a:srgbClr val="C0C0C0"/>
                  </a:outerShdw>
                </a:effectLst>
                <a:latin typeface="Times" pitchFamily="18" charset="0"/>
              </a:defRPr>
            </a:lvl1pPr>
          </a:lstStyle>
          <a:p>
            <a:endParaRPr lang="en-US"/>
          </a:p>
        </p:txBody>
      </p:sp>
      <p:sp>
        <p:nvSpPr>
          <p:cNvPr id="6147" name="Rectangle 3"/>
          <p:cNvSpPr>
            <a:spLocks noGrp="1" noChangeArrowheads="1"/>
          </p:cNvSpPr>
          <p:nvPr>
            <p:ph type="dt" sz="quarter" idx="1"/>
          </p:nvPr>
        </p:nvSpPr>
        <p:spPr bwMode="auto">
          <a:xfrm>
            <a:off x="4144963" y="0"/>
            <a:ext cx="3170237" cy="477838"/>
          </a:xfrm>
          <a:prstGeom prst="rect">
            <a:avLst/>
          </a:prstGeom>
          <a:noFill/>
          <a:ln w="9525">
            <a:noFill/>
            <a:miter lim="800000"/>
            <a:headEnd/>
            <a:tailEnd/>
          </a:ln>
          <a:effectLst/>
        </p:spPr>
        <p:txBody>
          <a:bodyPr vert="horz" wrap="square" lIns="96634" tIns="48315" rIns="96634" bIns="48315" numCol="1" anchor="t" anchorCtr="0" compatLnSpc="1">
            <a:prstTxWarp prst="textNoShape">
              <a:avLst/>
            </a:prstTxWarp>
          </a:bodyPr>
          <a:lstStyle>
            <a:lvl1pPr algn="r" defTabSz="966788">
              <a:defRPr sz="1200" b="1">
                <a:effectLst>
                  <a:outerShdw blurRad="38100" dist="38100" dir="2700000" algn="tl">
                    <a:srgbClr val="C0C0C0"/>
                  </a:outerShdw>
                </a:effectLst>
                <a:latin typeface="Times" pitchFamily="18" charset="0"/>
              </a:defRPr>
            </a:lvl1pPr>
          </a:lstStyle>
          <a:p>
            <a:endParaRPr lang="en-US"/>
          </a:p>
        </p:txBody>
      </p:sp>
      <p:sp>
        <p:nvSpPr>
          <p:cNvPr id="6148" name="Rectangle 4"/>
          <p:cNvSpPr>
            <a:spLocks noGrp="1" noChangeArrowheads="1"/>
          </p:cNvSpPr>
          <p:nvPr>
            <p:ph type="ftr" sz="quarter" idx="2"/>
          </p:nvPr>
        </p:nvSpPr>
        <p:spPr bwMode="auto">
          <a:xfrm>
            <a:off x="0" y="9123363"/>
            <a:ext cx="3170238" cy="477837"/>
          </a:xfrm>
          <a:prstGeom prst="rect">
            <a:avLst/>
          </a:prstGeom>
          <a:noFill/>
          <a:ln w="9525">
            <a:noFill/>
            <a:miter lim="800000"/>
            <a:headEnd/>
            <a:tailEnd/>
          </a:ln>
          <a:effectLst/>
        </p:spPr>
        <p:txBody>
          <a:bodyPr vert="horz" wrap="square" lIns="96634" tIns="48315" rIns="96634" bIns="48315" numCol="1" anchor="b" anchorCtr="0" compatLnSpc="1">
            <a:prstTxWarp prst="textNoShape">
              <a:avLst/>
            </a:prstTxWarp>
          </a:bodyPr>
          <a:lstStyle>
            <a:lvl1pPr algn="l" defTabSz="966788">
              <a:defRPr sz="1200" b="1">
                <a:effectLst>
                  <a:outerShdw blurRad="38100" dist="38100" dir="2700000" algn="tl">
                    <a:srgbClr val="C0C0C0"/>
                  </a:outerShdw>
                </a:effectLst>
                <a:latin typeface="Times" pitchFamily="18" charset="0"/>
              </a:defRPr>
            </a:lvl1pPr>
          </a:lstStyle>
          <a:p>
            <a:endParaRPr lang="en-US"/>
          </a:p>
        </p:txBody>
      </p:sp>
      <p:sp>
        <p:nvSpPr>
          <p:cNvPr id="6149" name="Rectangle 5"/>
          <p:cNvSpPr>
            <a:spLocks noGrp="1" noChangeArrowheads="1"/>
          </p:cNvSpPr>
          <p:nvPr>
            <p:ph type="sldNum" sz="quarter" idx="3"/>
          </p:nvPr>
        </p:nvSpPr>
        <p:spPr bwMode="auto">
          <a:xfrm>
            <a:off x="4144963" y="9123363"/>
            <a:ext cx="3170237" cy="477837"/>
          </a:xfrm>
          <a:prstGeom prst="rect">
            <a:avLst/>
          </a:prstGeom>
          <a:noFill/>
          <a:ln w="9525">
            <a:noFill/>
            <a:miter lim="800000"/>
            <a:headEnd/>
            <a:tailEnd/>
          </a:ln>
          <a:effectLst/>
        </p:spPr>
        <p:txBody>
          <a:bodyPr vert="horz" wrap="square" lIns="96634" tIns="48315" rIns="96634" bIns="48315" numCol="1" anchor="b" anchorCtr="0" compatLnSpc="1">
            <a:prstTxWarp prst="textNoShape">
              <a:avLst/>
            </a:prstTxWarp>
          </a:bodyPr>
          <a:lstStyle>
            <a:lvl1pPr algn="r" defTabSz="966788">
              <a:defRPr sz="1200" b="1">
                <a:effectLst>
                  <a:outerShdw blurRad="38100" dist="38100" dir="2700000" algn="tl">
                    <a:srgbClr val="C0C0C0"/>
                  </a:outerShdw>
                </a:effectLst>
                <a:latin typeface="Times" pitchFamily="18" charset="0"/>
              </a:defRPr>
            </a:lvl1pPr>
          </a:lstStyle>
          <a:p>
            <a:fld id="{0229250A-C82F-401A-BC13-F9746849617B}"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hdr" sz="quarter"/>
          </p:nvPr>
        </p:nvSpPr>
        <p:spPr bwMode="auto">
          <a:xfrm>
            <a:off x="0" y="0"/>
            <a:ext cx="3192463" cy="473075"/>
          </a:xfrm>
          <a:prstGeom prst="rect">
            <a:avLst/>
          </a:prstGeom>
          <a:noFill/>
          <a:ln w="9525">
            <a:noFill/>
            <a:miter lim="800000"/>
            <a:headEnd/>
            <a:tailEnd/>
          </a:ln>
          <a:effectLst/>
        </p:spPr>
        <p:txBody>
          <a:bodyPr vert="horz" wrap="square" lIns="95088" tIns="47544" rIns="95088" bIns="47544" numCol="1" anchor="t" anchorCtr="0" compatLnSpc="1">
            <a:prstTxWarp prst="textNoShape">
              <a:avLst/>
            </a:prstTxWarp>
          </a:bodyPr>
          <a:lstStyle>
            <a:lvl1pPr algn="l" defTabSz="950913">
              <a:defRPr sz="1200" b="1">
                <a:effectLst>
                  <a:outerShdw blurRad="38100" dist="38100" dir="2700000" algn="tl">
                    <a:srgbClr val="C0C0C0"/>
                  </a:outerShdw>
                </a:effectLst>
              </a:defRPr>
            </a:lvl1pPr>
          </a:lstStyle>
          <a:p>
            <a:endParaRPr lang="en-GB"/>
          </a:p>
        </p:txBody>
      </p:sp>
      <p:sp>
        <p:nvSpPr>
          <p:cNvPr id="223235" name="Rectangle 3"/>
          <p:cNvSpPr>
            <a:spLocks noGrp="1" noChangeArrowheads="1"/>
          </p:cNvSpPr>
          <p:nvPr>
            <p:ph type="dt" idx="1"/>
          </p:nvPr>
        </p:nvSpPr>
        <p:spPr bwMode="auto">
          <a:xfrm>
            <a:off x="4149725" y="0"/>
            <a:ext cx="3192463" cy="473075"/>
          </a:xfrm>
          <a:prstGeom prst="rect">
            <a:avLst/>
          </a:prstGeom>
          <a:noFill/>
          <a:ln w="9525">
            <a:noFill/>
            <a:miter lim="800000"/>
            <a:headEnd/>
            <a:tailEnd/>
          </a:ln>
          <a:effectLst/>
        </p:spPr>
        <p:txBody>
          <a:bodyPr vert="horz" wrap="square" lIns="95088" tIns="47544" rIns="95088" bIns="47544" numCol="1" anchor="t" anchorCtr="0" compatLnSpc="1">
            <a:prstTxWarp prst="textNoShape">
              <a:avLst/>
            </a:prstTxWarp>
          </a:bodyPr>
          <a:lstStyle>
            <a:lvl1pPr algn="r" defTabSz="950913">
              <a:defRPr sz="1200" b="1">
                <a:effectLst>
                  <a:outerShdw blurRad="38100" dist="38100" dir="2700000" algn="tl">
                    <a:srgbClr val="C0C0C0"/>
                  </a:outerShdw>
                </a:effectLst>
              </a:defRPr>
            </a:lvl1pPr>
          </a:lstStyle>
          <a:p>
            <a:endParaRPr lang="en-GB"/>
          </a:p>
        </p:txBody>
      </p:sp>
      <p:sp>
        <p:nvSpPr>
          <p:cNvPr id="223236" name="Rectangle 4"/>
          <p:cNvSpPr>
            <a:spLocks noGrp="1" noRot="1" noChangeAspect="1" noChangeArrowheads="1" noTextEdit="1"/>
          </p:cNvSpPr>
          <p:nvPr>
            <p:ph type="sldImg" idx="2"/>
          </p:nvPr>
        </p:nvSpPr>
        <p:spPr bwMode="auto">
          <a:xfrm>
            <a:off x="1214438" y="709613"/>
            <a:ext cx="4833937" cy="3625850"/>
          </a:xfrm>
          <a:prstGeom prst="rect">
            <a:avLst/>
          </a:prstGeom>
          <a:noFill/>
          <a:ln w="9525">
            <a:solidFill>
              <a:srgbClr val="000000"/>
            </a:solidFill>
            <a:miter lim="800000"/>
            <a:headEnd/>
            <a:tailEnd/>
          </a:ln>
          <a:effectLst/>
        </p:spPr>
      </p:sp>
      <p:sp>
        <p:nvSpPr>
          <p:cNvPr id="223237" name="Rectangle 5"/>
          <p:cNvSpPr>
            <a:spLocks noGrp="1" noChangeArrowheads="1"/>
          </p:cNvSpPr>
          <p:nvPr>
            <p:ph type="body" sz="quarter" idx="3"/>
          </p:nvPr>
        </p:nvSpPr>
        <p:spPr bwMode="auto">
          <a:xfrm>
            <a:off x="957263" y="4572000"/>
            <a:ext cx="5346700" cy="4333875"/>
          </a:xfrm>
          <a:prstGeom prst="rect">
            <a:avLst/>
          </a:prstGeom>
          <a:noFill/>
          <a:ln w="9525">
            <a:noFill/>
            <a:miter lim="800000"/>
            <a:headEnd/>
            <a:tailEnd/>
          </a:ln>
          <a:effectLst/>
        </p:spPr>
        <p:txBody>
          <a:bodyPr vert="horz" wrap="square" lIns="95088" tIns="47544" rIns="95088" bIns="47544"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23238" name="Rectangle 6"/>
          <p:cNvSpPr>
            <a:spLocks noGrp="1" noChangeArrowheads="1"/>
          </p:cNvSpPr>
          <p:nvPr>
            <p:ph type="ftr" sz="quarter" idx="4"/>
          </p:nvPr>
        </p:nvSpPr>
        <p:spPr bwMode="auto">
          <a:xfrm>
            <a:off x="0" y="9142413"/>
            <a:ext cx="3192463" cy="473075"/>
          </a:xfrm>
          <a:prstGeom prst="rect">
            <a:avLst/>
          </a:prstGeom>
          <a:noFill/>
          <a:ln w="9525">
            <a:noFill/>
            <a:miter lim="800000"/>
            <a:headEnd/>
            <a:tailEnd/>
          </a:ln>
          <a:effectLst/>
        </p:spPr>
        <p:txBody>
          <a:bodyPr vert="horz" wrap="square" lIns="95088" tIns="47544" rIns="95088" bIns="47544" numCol="1" anchor="b" anchorCtr="0" compatLnSpc="1">
            <a:prstTxWarp prst="textNoShape">
              <a:avLst/>
            </a:prstTxWarp>
          </a:bodyPr>
          <a:lstStyle>
            <a:lvl1pPr algn="l" defTabSz="950913">
              <a:defRPr sz="1200" b="1">
                <a:effectLst>
                  <a:outerShdw blurRad="38100" dist="38100" dir="2700000" algn="tl">
                    <a:srgbClr val="C0C0C0"/>
                  </a:outerShdw>
                </a:effectLst>
              </a:defRPr>
            </a:lvl1pPr>
          </a:lstStyle>
          <a:p>
            <a:endParaRPr lang="en-GB"/>
          </a:p>
        </p:txBody>
      </p:sp>
      <p:sp>
        <p:nvSpPr>
          <p:cNvPr id="223239" name="Rectangle 7"/>
          <p:cNvSpPr>
            <a:spLocks noGrp="1" noChangeArrowheads="1"/>
          </p:cNvSpPr>
          <p:nvPr>
            <p:ph type="sldNum" sz="quarter" idx="5"/>
          </p:nvPr>
        </p:nvSpPr>
        <p:spPr bwMode="auto">
          <a:xfrm>
            <a:off x="4149725" y="9142413"/>
            <a:ext cx="3192463" cy="473075"/>
          </a:xfrm>
          <a:prstGeom prst="rect">
            <a:avLst/>
          </a:prstGeom>
          <a:noFill/>
          <a:ln w="9525">
            <a:noFill/>
            <a:miter lim="800000"/>
            <a:headEnd/>
            <a:tailEnd/>
          </a:ln>
          <a:effectLst/>
        </p:spPr>
        <p:txBody>
          <a:bodyPr vert="horz" wrap="square" lIns="95088" tIns="47544" rIns="95088" bIns="47544" numCol="1" anchor="b" anchorCtr="0" compatLnSpc="1">
            <a:prstTxWarp prst="textNoShape">
              <a:avLst/>
            </a:prstTxWarp>
          </a:bodyPr>
          <a:lstStyle>
            <a:lvl1pPr algn="r" defTabSz="950913">
              <a:defRPr sz="1200" b="1">
                <a:effectLst>
                  <a:outerShdw blurRad="38100" dist="38100" dir="2700000" algn="tl">
                    <a:srgbClr val="C0C0C0"/>
                  </a:outerShdw>
                </a:effectLst>
              </a:defRPr>
            </a:lvl1pPr>
          </a:lstStyle>
          <a:p>
            <a:fld id="{98FDAC02-3120-43B7-84CB-09B4EB6D611B}"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E6E767-5DF9-45C9-95C0-799410796008}" type="slidenum">
              <a:rPr lang="en-GB"/>
              <a:pPr/>
              <a:t>1</a:t>
            </a:fld>
            <a:endParaRPr lang="en-GB"/>
          </a:p>
        </p:txBody>
      </p:sp>
      <p:sp>
        <p:nvSpPr>
          <p:cNvPr id="1994754" name="Rectangle 2"/>
          <p:cNvSpPr>
            <a:spLocks noGrp="1" noRot="1" noChangeAspect="1" noChangeArrowheads="1" noTextEdit="1"/>
          </p:cNvSpPr>
          <p:nvPr>
            <p:ph type="sldImg"/>
          </p:nvPr>
        </p:nvSpPr>
        <p:spPr>
          <a:ln/>
        </p:spPr>
      </p:sp>
      <p:sp>
        <p:nvSpPr>
          <p:cNvPr id="1994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E6E767-5DF9-45C9-95C0-799410796008}" type="slidenum">
              <a:rPr lang="en-GB"/>
              <a:pPr/>
              <a:t>2</a:t>
            </a:fld>
            <a:endParaRPr lang="en-GB"/>
          </a:p>
        </p:txBody>
      </p:sp>
      <p:sp>
        <p:nvSpPr>
          <p:cNvPr id="1994754" name="Rectangle 2"/>
          <p:cNvSpPr>
            <a:spLocks noGrp="1" noRot="1" noChangeAspect="1" noChangeArrowheads="1" noTextEdit="1"/>
          </p:cNvSpPr>
          <p:nvPr>
            <p:ph type="sldImg"/>
          </p:nvPr>
        </p:nvSpPr>
        <p:spPr>
          <a:ln/>
        </p:spPr>
      </p:sp>
      <p:sp>
        <p:nvSpPr>
          <p:cNvPr id="1994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3B7080-02ED-4F9A-BEEA-849AD92B82B4}" type="slidenum">
              <a:rPr lang="en-GB"/>
              <a:pPr/>
              <a:t>3</a:t>
            </a:fld>
            <a:endParaRPr lang="en-GB"/>
          </a:p>
        </p:txBody>
      </p:sp>
      <p:sp>
        <p:nvSpPr>
          <p:cNvPr id="2960386" name="Rectangle 2"/>
          <p:cNvSpPr>
            <a:spLocks noGrp="1" noRot="1" noChangeAspect="1" noChangeArrowheads="1" noTextEdit="1"/>
          </p:cNvSpPr>
          <p:nvPr>
            <p:ph type="sldImg"/>
          </p:nvPr>
        </p:nvSpPr>
        <p:spPr>
          <a:ln/>
        </p:spPr>
      </p:sp>
      <p:sp>
        <p:nvSpPr>
          <p:cNvPr id="2960387" name="Rectangle 3"/>
          <p:cNvSpPr>
            <a:spLocks noGrp="1" noChangeArrowheads="1"/>
          </p:cNvSpPr>
          <p:nvPr>
            <p:ph type="body" idx="1"/>
          </p:nvPr>
        </p:nvSpPr>
        <p:spPr/>
        <p:txBody>
          <a:bodyPr/>
          <a:lstStyle/>
          <a:p>
            <a:r>
              <a:rPr lang="en-US"/>
              <a:t>The possibility of synchronizing the CT acquisition with the patient's EKG signal has lead to EKG-gated CT, originally derived for coronary CT imaging, but this technique also finally allows us image the aortic root in great detail. </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FE2C31-289F-4C12-8033-99B1BEB698AF}" type="slidenum">
              <a:rPr lang="en-GB"/>
              <a:pPr/>
              <a:t>4</a:t>
            </a:fld>
            <a:endParaRPr lang="en-GB"/>
          </a:p>
        </p:txBody>
      </p:sp>
      <p:sp>
        <p:nvSpPr>
          <p:cNvPr id="2903042" name="Rectangle 2"/>
          <p:cNvSpPr>
            <a:spLocks noGrp="1" noRot="1" noChangeAspect="1" noChangeArrowheads="1" noTextEdit="1"/>
          </p:cNvSpPr>
          <p:nvPr>
            <p:ph type="sldImg"/>
          </p:nvPr>
        </p:nvSpPr>
        <p:spPr>
          <a:ln/>
        </p:spPr>
      </p:sp>
      <p:sp>
        <p:nvSpPr>
          <p:cNvPr id="2903043" name="Rectangle 3"/>
          <p:cNvSpPr>
            <a:spLocks noGrp="1" noChangeArrowheads="1"/>
          </p:cNvSpPr>
          <p:nvPr>
            <p:ph type="body" idx="1"/>
          </p:nvPr>
        </p:nvSpPr>
        <p:spPr/>
        <p:txBody>
          <a:bodyPr/>
          <a:lstStyle/>
          <a:p>
            <a:r>
              <a:rPr lang="en-US"/>
              <a:t>In this presentation, I want to first explain how such 3- and 4-dimensional images of the aortic root can be acquired – that is the technical topic of a so called 'gated chest'   (comment: gated stands for EKG gated)</a:t>
            </a:r>
          </a:p>
          <a:p>
            <a:r>
              <a:rPr lang="en-US"/>
              <a:t>Next, I will briefly review the surgical anatomy of the thoracic aorta and aortic root</a:t>
            </a:r>
          </a:p>
          <a:p>
            <a:r>
              <a:rPr lang="en-US"/>
              <a:t>And the clinical focus of this talk will be on pre- and postoperative imaging of the aortic root in patients with Marfans disase and patients with bicuspid aortic valve disease.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EE1C72-71A7-475A-85B7-F86273E3CF3D}" type="slidenum">
              <a:rPr lang="en-GB"/>
              <a:pPr/>
              <a:t>5</a:t>
            </a:fld>
            <a:endParaRPr lang="en-GB"/>
          </a:p>
        </p:txBody>
      </p:sp>
      <p:sp>
        <p:nvSpPr>
          <p:cNvPr id="2944002" name="Rectangle 2"/>
          <p:cNvSpPr>
            <a:spLocks noGrp="1" noRot="1" noChangeAspect="1" noChangeArrowheads="1" noTextEdit="1"/>
          </p:cNvSpPr>
          <p:nvPr>
            <p:ph type="sldImg"/>
          </p:nvPr>
        </p:nvSpPr>
        <p:spPr>
          <a:ln/>
        </p:spPr>
      </p:sp>
      <p:sp>
        <p:nvSpPr>
          <p:cNvPr id="2944003" name="Rectangle 3"/>
          <p:cNvSpPr>
            <a:spLocks noGrp="1" noChangeArrowheads="1"/>
          </p:cNvSpPr>
          <p:nvPr>
            <p:ph type="body" idx="1"/>
          </p:nvPr>
        </p:nvSpPr>
        <p:spPr/>
        <p:txBody>
          <a:bodyPr/>
          <a:lstStyle/>
          <a:p>
            <a:r>
              <a:rPr lang="en-US"/>
              <a:t>the most common etiology of aortic root aneurysms are genetic, congenital wall defects of the proximal thoracic aorta. The two entities most commonly causing aortic root aneurysms are</a:t>
            </a:r>
          </a:p>
          <a:p>
            <a:r>
              <a:rPr lang="en-US"/>
              <a:t>Marfans disease, and</a:t>
            </a:r>
          </a:p>
          <a:p>
            <a:r>
              <a:rPr lang="en-US"/>
              <a:t>Bicuspid aortic valve – related aneurysms.</a:t>
            </a:r>
          </a:p>
          <a:p>
            <a:r>
              <a:rPr lang="en-US"/>
              <a:t>The aortic root can also be involved in degenerative atherosclerotic aneurysms of the thoracic aorta, or in chronic dissections, but the diseases that primarily affect the aortic root are really the genetic diseases I just mentioned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FD9CEB-DF67-4F5E-B8C6-675F98DEF2D7}" type="slidenum">
              <a:rPr lang="en-GB"/>
              <a:pPr/>
              <a:t>6</a:t>
            </a:fld>
            <a:endParaRPr lang="en-GB"/>
          </a:p>
        </p:txBody>
      </p:sp>
      <p:sp>
        <p:nvSpPr>
          <p:cNvPr id="2937858" name="Rectangle 2"/>
          <p:cNvSpPr>
            <a:spLocks noGrp="1" noRot="1" noChangeAspect="1" noChangeArrowheads="1" noTextEdit="1"/>
          </p:cNvSpPr>
          <p:nvPr>
            <p:ph type="sldImg"/>
          </p:nvPr>
        </p:nvSpPr>
        <p:spPr>
          <a:ln/>
        </p:spPr>
      </p:sp>
      <p:sp>
        <p:nvSpPr>
          <p:cNvPr id="2937859" name="Rectangle 3"/>
          <p:cNvSpPr>
            <a:spLocks noGrp="1" noChangeArrowheads="1"/>
          </p:cNvSpPr>
          <p:nvPr>
            <p:ph type="body" idx="1"/>
          </p:nvPr>
        </p:nvSpPr>
        <p:spPr/>
        <p:txBody>
          <a:bodyPr/>
          <a:lstStyle/>
          <a:p>
            <a:r>
              <a:rPr lang="en-US"/>
              <a:t>The genetic defect that causes aortic dilatation in patients with MArfan disease is related to the fibrillin-1 gene, and there are several different mutations possible.</a:t>
            </a:r>
          </a:p>
          <a:p>
            <a:endParaRPr lang="en-US"/>
          </a:p>
          <a:p>
            <a:r>
              <a:rPr lang="en-US"/>
              <a:t>The genetics of bicuspid aortic valve related aneurysms is not well understood. What we do know, however, is that patients with bicuspid valves also have a decreased  number of fibrillin microfibers in their aortic walls, and an increased concentration of matrix metallo-poroteinases</a:t>
            </a:r>
          </a:p>
          <a:p>
            <a:r>
              <a:rPr lang="en-US"/>
              <a:t>Not all patients with bicuspid aortic valve develop aortic root aneurysms, but since bicuspid aortic valves are very prevalent in the general population, we see these bicuspid aortic valve aneurysms as commonly as aortic root aneurysms related to Marfan's disease.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5C1806-F187-4793-A1B5-26EBDAD71483}" type="slidenum">
              <a:rPr lang="en-GB"/>
              <a:pPr/>
              <a:t>7</a:t>
            </a:fld>
            <a:endParaRPr lang="en-GB"/>
          </a:p>
        </p:txBody>
      </p:sp>
      <p:sp>
        <p:nvSpPr>
          <p:cNvPr id="3060738" name="Rectangle 2"/>
          <p:cNvSpPr>
            <a:spLocks noGrp="1" noRot="1" noChangeAspect="1" noChangeArrowheads="1" noTextEdit="1"/>
          </p:cNvSpPr>
          <p:nvPr>
            <p:ph type="sldImg"/>
          </p:nvPr>
        </p:nvSpPr>
        <p:spPr>
          <a:ln/>
        </p:spPr>
      </p:sp>
      <p:sp>
        <p:nvSpPr>
          <p:cNvPr id="3060739" name="Rectangle 3"/>
          <p:cNvSpPr>
            <a:spLocks noGrp="1" noChangeArrowheads="1"/>
          </p:cNvSpPr>
          <p:nvPr>
            <p:ph type="body" idx="1"/>
          </p:nvPr>
        </p:nvSpPr>
        <p:spPr/>
        <p:txBody>
          <a:bodyPr/>
          <a:lstStyle/>
          <a:p>
            <a:r>
              <a:rPr lang="en-US"/>
              <a:t>aron nancy BAV minorty</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5C091F-31FB-4431-A2D6-908B3C45236A}" type="slidenum">
              <a:rPr lang="en-GB"/>
              <a:pPr/>
              <a:t>9</a:t>
            </a:fld>
            <a:endParaRPr lang="en-GB"/>
          </a:p>
        </p:txBody>
      </p:sp>
      <p:sp>
        <p:nvSpPr>
          <p:cNvPr id="2927618" name="Rectangle 2"/>
          <p:cNvSpPr>
            <a:spLocks noGrp="1" noRot="1" noChangeAspect="1" noChangeArrowheads="1" noTextEdit="1"/>
          </p:cNvSpPr>
          <p:nvPr>
            <p:ph type="sldImg"/>
          </p:nvPr>
        </p:nvSpPr>
        <p:spPr>
          <a:ln/>
        </p:spPr>
      </p:sp>
      <p:sp>
        <p:nvSpPr>
          <p:cNvPr id="2927619" name="Rectangle 3"/>
          <p:cNvSpPr>
            <a:spLocks noGrp="1" noChangeArrowheads="1"/>
          </p:cNvSpPr>
          <p:nvPr>
            <p:ph type="body" idx="1"/>
          </p:nvPr>
        </p:nvSpPr>
        <p:spPr/>
        <p:txBody>
          <a:bodyPr/>
          <a:lstStyle/>
          <a:p>
            <a:r>
              <a:rPr lang="en-US"/>
              <a:t>aron nancy BAV minorty</a:t>
            </a:r>
          </a:p>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5F4A73-CE91-4F62-8C4C-537873B4CAF0}" type="slidenum">
              <a:rPr lang="en-GB"/>
              <a:pPr/>
              <a:t>10</a:t>
            </a:fld>
            <a:endParaRPr lang="en-GB"/>
          </a:p>
        </p:txBody>
      </p:sp>
      <p:sp>
        <p:nvSpPr>
          <p:cNvPr id="2964482" name="Rectangle 2"/>
          <p:cNvSpPr>
            <a:spLocks noGrp="1" noRot="1" noChangeAspect="1" noChangeArrowheads="1" noTextEdit="1"/>
          </p:cNvSpPr>
          <p:nvPr>
            <p:ph type="sldImg"/>
          </p:nvPr>
        </p:nvSpPr>
        <p:spPr>
          <a:ln/>
        </p:spPr>
      </p:sp>
      <p:sp>
        <p:nvSpPr>
          <p:cNvPr id="2964483" name="Rectangle 3"/>
          <p:cNvSpPr>
            <a:spLocks noGrp="1" noChangeArrowheads="1"/>
          </p:cNvSpPr>
          <p:nvPr>
            <p:ph type="body" idx="1"/>
          </p:nvPr>
        </p:nvSpPr>
        <p:spPr/>
        <p:txBody>
          <a:bodyPr/>
          <a:lstStyle/>
          <a:p>
            <a:r>
              <a:rPr lang="en-US"/>
              <a:t>Now let's talk in more detail about the technique of acquiring 3D and 4D datasets of the aortic root - which is by means of a EKG- gated CT of the thorax - a so-called 'gated chest'</a:t>
            </a:r>
          </a:p>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FD1AD3-089C-444B-9B55-484D591E2041}" type="slidenum">
              <a:rPr lang="en-GB"/>
              <a:pPr/>
              <a:t>11</a:t>
            </a:fld>
            <a:endParaRPr lang="en-GB"/>
          </a:p>
        </p:txBody>
      </p:sp>
      <p:sp>
        <p:nvSpPr>
          <p:cNvPr id="2810882" name="Rectangle 2"/>
          <p:cNvSpPr>
            <a:spLocks noGrp="1" noRot="1" noChangeAspect="1" noChangeArrowheads="1" noTextEdit="1"/>
          </p:cNvSpPr>
          <p:nvPr>
            <p:ph type="sldImg"/>
          </p:nvPr>
        </p:nvSpPr>
        <p:spPr>
          <a:ln/>
        </p:spPr>
      </p:sp>
      <p:sp>
        <p:nvSpPr>
          <p:cNvPr id="2810883" name="Rectangle 3"/>
          <p:cNvSpPr>
            <a:spLocks noGrp="1" noChangeArrowheads="1"/>
          </p:cNvSpPr>
          <p:nvPr>
            <p:ph type="body" idx="1"/>
          </p:nvPr>
        </p:nvSpPr>
        <p:spPr/>
        <p:txBody>
          <a:bodyPr/>
          <a:lstStyle/>
          <a:p>
            <a:r>
              <a:rPr lang="en-US"/>
              <a:t>the easiest way to think of a EKG gated CT of the thorax is to compare it with a coronary CTA.</a:t>
            </a:r>
          </a:p>
          <a:p>
            <a:r>
              <a:rPr lang="en-US"/>
              <a:t>For a gated chest, the anatomic coverage includes not only the heart but the entire thoracic aorta, and - particularly with older 16-slice CT) it is not necessary to use the thinnest collimation.</a:t>
            </a:r>
          </a:p>
          <a:p>
            <a:endParaRPr lang="en-US"/>
          </a:p>
          <a:p>
            <a:r>
              <a:rPr lang="en-US"/>
              <a:t>With coronary CTA, it is sufficient to obtain one single dataset obtained during the diastolic phase of the cardiac cycle. For a gated chest, however, we always reconstruct at least 10 phases of the cardiac cycle – in 10% intervals from 0% through 90% of the RR-interval of the EKG. These 10 phases can then be viewed in a cine display, which provides the 4</a:t>
            </a:r>
            <a:r>
              <a:rPr lang="en-US" baseline="30000"/>
              <a:t>th</a:t>
            </a:r>
            <a:r>
              <a:rPr lang="en-US"/>
              <a:t>-dimension – or the time dimension of the acquisition.</a:t>
            </a:r>
          </a:p>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40B58E-FC0B-4040-9A78-AA4B1C9E61B2}" type="slidenum">
              <a:rPr lang="en-GB"/>
              <a:pPr/>
              <a:t>12</a:t>
            </a:fld>
            <a:endParaRPr lang="en-GB"/>
          </a:p>
        </p:txBody>
      </p:sp>
      <p:sp>
        <p:nvSpPr>
          <p:cNvPr id="2992130" name="Rectangle 2"/>
          <p:cNvSpPr>
            <a:spLocks noGrp="1" noRot="1" noChangeAspect="1" noChangeArrowheads="1" noTextEdit="1"/>
          </p:cNvSpPr>
          <p:nvPr>
            <p:ph type="sldImg"/>
          </p:nvPr>
        </p:nvSpPr>
        <p:spPr>
          <a:ln/>
        </p:spPr>
      </p:sp>
      <p:sp>
        <p:nvSpPr>
          <p:cNvPr id="2992131" name="Rectangle 3"/>
          <p:cNvSpPr>
            <a:spLocks noGrp="1" noChangeArrowheads="1"/>
          </p:cNvSpPr>
          <p:nvPr>
            <p:ph type="body" idx="1"/>
          </p:nvPr>
        </p:nvSpPr>
        <p:spPr/>
        <p:txBody>
          <a:bodyPr/>
          <a:lstStyle/>
          <a:p>
            <a:r>
              <a:rPr lang="en-US"/>
              <a:t>another difference between coronary CTA and a ;gated chest' is, that for a gated chest, we use constant mA settings, and do not use ECG-pulsing (or ECG tube-current-modulation), as we would usually do for a coronary CTA for reductin radiation dose. </a:t>
            </a:r>
          </a:p>
          <a:p>
            <a:r>
              <a:rPr lang="en-US"/>
              <a:t>The reason is that ECG pulsing results in variable image noise over the cardiac cycle. </a:t>
            </a:r>
          </a:p>
          <a:p>
            <a:r>
              <a:rPr lang="en-US"/>
              <a:t>As you can see in this movie clip obtained with ECG tube current modulation, there is very low noise with good valve delineation during diastole, but one can hardly see the valve during systole, due to the excessive image noise.</a:t>
            </a:r>
          </a:p>
          <a:p>
            <a:endParaRPr lang="en-US"/>
          </a:p>
          <a:p>
            <a:r>
              <a:rPr lang="en-US"/>
              <a:t>In the setting of ECG gated chest, however, we are interested not only in the diastolic phase, but also in the systolic phase of the aortic root structures, and the 4D motion in general, and - at least with 16-slice CT, we cannot use ECG pulsing, but we have to use constant mA.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98B98-3DA4-4D86-B222-D6A3F47C22C3}" type="slidenum">
              <a:rPr lang="en-GB"/>
              <a:pPr/>
              <a:t>13</a:t>
            </a:fld>
            <a:endParaRPr lang="en-GB"/>
          </a:p>
        </p:txBody>
      </p:sp>
      <p:sp>
        <p:nvSpPr>
          <p:cNvPr id="2917378" name="Rectangle 2"/>
          <p:cNvSpPr>
            <a:spLocks noGrp="1" noRot="1" noChangeAspect="1" noChangeArrowheads="1" noTextEdit="1"/>
          </p:cNvSpPr>
          <p:nvPr>
            <p:ph type="sldImg"/>
          </p:nvPr>
        </p:nvSpPr>
        <p:spPr>
          <a:ln/>
        </p:spPr>
      </p:sp>
      <p:sp>
        <p:nvSpPr>
          <p:cNvPr id="2917379" name="Rectangle 3"/>
          <p:cNvSpPr>
            <a:spLocks noGrp="1" noChangeArrowheads="1"/>
          </p:cNvSpPr>
          <p:nvPr>
            <p:ph type="body" idx="1"/>
          </p:nvPr>
        </p:nvSpPr>
        <p:spPr/>
        <p:txBody>
          <a:bodyPr/>
          <a:lstStyle/>
          <a:p>
            <a:r>
              <a:rPr lang="en-US"/>
              <a:t>this example demonstrates the importance of havig both, systolic and diastolic images of high quality.</a:t>
            </a:r>
          </a:p>
          <a:p>
            <a:endParaRPr lang="en-US"/>
          </a:p>
          <a:p>
            <a:r>
              <a:rPr lang="en-US"/>
              <a:t>this is a postperative patient after a Ross procedure (a pulmonary to aorta autograft), with a suspected leak or pseudoaneurysm at the proximal anastomosis.</a:t>
            </a:r>
          </a:p>
          <a:p>
            <a:endParaRPr lang="en-US"/>
          </a:p>
          <a:p>
            <a:r>
              <a:rPr lang="en-US"/>
              <a:t>we can see a small amount of extraluminal contrast posterior to the aortic root, with is much smaller in diastole, but larger in systole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B0EBAF-076D-442F-A654-A487145637D1}" type="slidenum">
              <a:rPr lang="en-GB"/>
              <a:pPr/>
              <a:t>14</a:t>
            </a:fld>
            <a:endParaRPr lang="en-GB"/>
          </a:p>
        </p:txBody>
      </p:sp>
      <p:sp>
        <p:nvSpPr>
          <p:cNvPr id="3012610" name="Rectangle 2"/>
          <p:cNvSpPr>
            <a:spLocks noGrp="1" noRot="1" noChangeAspect="1" noChangeArrowheads="1" noTextEdit="1"/>
          </p:cNvSpPr>
          <p:nvPr>
            <p:ph type="sldImg"/>
          </p:nvPr>
        </p:nvSpPr>
        <p:spPr>
          <a:ln/>
        </p:spPr>
      </p:sp>
      <p:sp>
        <p:nvSpPr>
          <p:cNvPr id="3012611" name="Rectangle 3"/>
          <p:cNvSpPr>
            <a:spLocks noGrp="1" noChangeArrowheads="1"/>
          </p:cNvSpPr>
          <p:nvPr>
            <p:ph type="body" idx="1"/>
          </p:nvPr>
        </p:nvSpPr>
        <p:spPr/>
        <p:txBody>
          <a:bodyPr/>
          <a:lstStyle/>
          <a:p>
            <a:r>
              <a:rPr lang="en-US"/>
              <a:t>With the advent of dual-source technology, however, this has changed.</a:t>
            </a:r>
          </a:p>
          <a:p>
            <a:endParaRPr lang="en-US"/>
          </a:p>
          <a:p>
            <a:r>
              <a:rPr lang="en-US"/>
              <a:t>- the temporal resolution of dual source CT is substantially better, it is only 85 milliseconds, and this does not only improve image quality, but this also allows to use ECG-dose modulation much more effectively, and in out experience, the radiation dose has become significantly lower with dual-source CT when compared with 16- and even 64-slice CT scanners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66EBFF-CFFB-462B-8652-23E467CCBAE3}" type="slidenum">
              <a:rPr lang="en-GB"/>
              <a:pPr/>
              <a:t>15</a:t>
            </a:fld>
            <a:endParaRPr lang="en-GB"/>
          </a:p>
        </p:txBody>
      </p:sp>
      <p:sp>
        <p:nvSpPr>
          <p:cNvPr id="2997250" name="Rectangle 2"/>
          <p:cNvSpPr>
            <a:spLocks noGrp="1" noRot="1" noChangeAspect="1" noChangeArrowheads="1" noTextEdit="1"/>
          </p:cNvSpPr>
          <p:nvPr>
            <p:ph type="sldImg"/>
          </p:nvPr>
        </p:nvSpPr>
        <p:spPr>
          <a:ln/>
        </p:spPr>
      </p:sp>
      <p:sp>
        <p:nvSpPr>
          <p:cNvPr id="2997251" name="Rectangle 3"/>
          <p:cNvSpPr>
            <a:spLocks noGrp="1" noChangeArrowheads="1"/>
          </p:cNvSpPr>
          <p:nvPr>
            <p:ph type="body" idx="1"/>
          </p:nvPr>
        </p:nvSpPr>
        <p:spPr/>
        <p:txBody>
          <a:bodyPr/>
          <a:lstStyle/>
          <a:p>
            <a:r>
              <a:rPr lang="en-US"/>
              <a:t>Here is a clinical example of a gated chest obtained in a 58 year old woman using a dual-source scanner.</a:t>
            </a:r>
          </a:p>
          <a:p>
            <a:endParaRPr lang="en-US"/>
          </a:p>
          <a:p>
            <a:r>
              <a:rPr lang="en-US"/>
              <a:t>the patient was referred to evaluate her aortic roon, since she had an abnormal, what looked like a bicuspid valve on echocardiography, aortic insufficiency, and left ventricular dilatation and a low-normal ejection-fraction.</a:t>
            </a:r>
          </a:p>
          <a:p>
            <a:endParaRPr lang="en-US"/>
          </a:p>
          <a:p>
            <a:r>
              <a:rPr lang="en-US"/>
              <a:t>because she was relatively slim, with a body weight of 53 kilogramms, and her heart rate was low and stable, we were able to obtain the scn qith 100kVp, instead of the standard 120kVp, and because of the impoved temporal resolution of the scanner, we were able to use ECG tube current modulation, where we used full tube power only from 30-70% of the RR interval to capture good end-systolic and diastolic views, and allowed to down-modulate the tube-current to 20% during the remainder of the cardiac cycle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D2D0F3-24B1-43F9-943F-1D56386B4B44}" type="slidenum">
              <a:rPr lang="en-GB"/>
              <a:pPr/>
              <a:t>16</a:t>
            </a:fld>
            <a:endParaRPr lang="en-GB"/>
          </a:p>
        </p:txBody>
      </p:sp>
      <p:sp>
        <p:nvSpPr>
          <p:cNvPr id="3018754" name="Rectangle 2"/>
          <p:cNvSpPr>
            <a:spLocks noGrp="1" noRot="1" noChangeAspect="1" noChangeArrowheads="1" noTextEdit="1"/>
          </p:cNvSpPr>
          <p:nvPr>
            <p:ph type="sldImg"/>
          </p:nvPr>
        </p:nvSpPr>
        <p:spPr>
          <a:ln/>
        </p:spPr>
      </p:sp>
      <p:sp>
        <p:nvSpPr>
          <p:cNvPr id="3018755" name="Rectangle 3"/>
          <p:cNvSpPr>
            <a:spLocks noGrp="1" noChangeArrowheads="1"/>
          </p:cNvSpPr>
          <p:nvPr>
            <p:ph type="body" idx="1"/>
          </p:nvPr>
        </p:nvSpPr>
        <p:spPr/>
        <p:txBody>
          <a:bodyPr/>
          <a:lstStyle/>
          <a:p>
            <a:r>
              <a:rPr lang="en-US"/>
              <a:t>here is a view of the aortic valve, which his thickened, and also clearly shows the central coaptation defect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D63424-C7E5-4807-8F51-A2E2F9F1F467}" type="slidenum">
              <a:rPr lang="en-GB"/>
              <a:pPr/>
              <a:t>17</a:t>
            </a:fld>
            <a:endParaRPr lang="en-GB"/>
          </a:p>
        </p:txBody>
      </p:sp>
      <p:sp>
        <p:nvSpPr>
          <p:cNvPr id="2981890" name="Rectangle 2"/>
          <p:cNvSpPr>
            <a:spLocks noGrp="1" noRot="1" noChangeAspect="1" noChangeArrowheads="1" noTextEdit="1"/>
          </p:cNvSpPr>
          <p:nvPr>
            <p:ph type="sldImg"/>
          </p:nvPr>
        </p:nvSpPr>
        <p:spPr>
          <a:ln/>
        </p:spPr>
      </p:sp>
      <p:sp>
        <p:nvSpPr>
          <p:cNvPr id="2981891" name="Rectangle 3"/>
          <p:cNvSpPr>
            <a:spLocks noGrp="1" noChangeArrowheads="1"/>
          </p:cNvSpPr>
          <p:nvPr>
            <p:ph type="body" idx="1"/>
          </p:nvPr>
        </p:nvSpPr>
        <p:spPr/>
        <p:txBody>
          <a:bodyPr/>
          <a:lstStyle/>
          <a:p>
            <a:r>
              <a:rPr lang="en-US"/>
              <a:t>Lets briefly review the surgical terminology of thoracic aortic anatomy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C3A88118-11D2-450B-9D8B-50368AA44010}" type="slidenum">
              <a:rPr lang="en-GB"/>
              <a:pPr/>
              <a:t>18</a:t>
            </a:fld>
            <a:endParaRPr lang="en-GB"/>
          </a:p>
        </p:txBody>
      </p:sp>
      <p:sp>
        <p:nvSpPr>
          <p:cNvPr id="2967554" name="Rectangle 2"/>
          <p:cNvSpPr>
            <a:spLocks noGrp="1" noChangeArrowheads="1"/>
          </p:cNvSpPr>
          <p:nvPr>
            <p:ph type="body" idx="1"/>
          </p:nvPr>
        </p:nvSpPr>
        <p:spPr/>
        <p:txBody>
          <a:bodyPr/>
          <a:lstStyle/>
          <a:p>
            <a:r>
              <a:rPr lang="en-US"/>
              <a:t>the aortic root consists of the following structures</a:t>
            </a:r>
          </a:p>
          <a:p>
            <a:r>
              <a:rPr lang="en-US"/>
              <a:t>- the aortic anulus, which is the junction between the left ventricle and the aorta</a:t>
            </a:r>
          </a:p>
          <a:p>
            <a:r>
              <a:rPr lang="en-US"/>
              <a:t>- then there are three sinuses of Valsalve. The sinuses contain the aortic valve apparatus, and the right and left coronary artery also arise from the respective sinuses.</a:t>
            </a:r>
          </a:p>
          <a:p>
            <a:r>
              <a:rPr lang="en-US"/>
              <a:t>- and finally there is the sinotubular junction, which is usually a small waist or ridge between the aortic root and the tubular portion of the ascending aorta.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C9E343-D449-4DBB-A83A-4083C4C65DDF}" type="slidenum">
              <a:rPr lang="en-GB"/>
              <a:pPr/>
              <a:t>19</a:t>
            </a:fld>
            <a:endParaRPr lang="en-GB"/>
          </a:p>
        </p:txBody>
      </p:sp>
      <p:sp>
        <p:nvSpPr>
          <p:cNvPr id="2990082" name="Rectangle 2"/>
          <p:cNvSpPr>
            <a:spLocks noGrp="1" noRot="1" noChangeAspect="1" noChangeArrowheads="1" noTextEdit="1"/>
          </p:cNvSpPr>
          <p:nvPr>
            <p:ph type="sldImg"/>
          </p:nvPr>
        </p:nvSpPr>
        <p:spPr>
          <a:ln/>
        </p:spPr>
      </p:sp>
      <p:sp>
        <p:nvSpPr>
          <p:cNvPr id="2990083" name="Rectangle 3"/>
          <p:cNvSpPr>
            <a:spLocks noGrp="1" noChangeArrowheads="1"/>
          </p:cNvSpPr>
          <p:nvPr>
            <p:ph type="body" idx="1"/>
          </p:nvPr>
        </p:nvSpPr>
        <p:spPr/>
        <p:txBody>
          <a:bodyPr/>
          <a:lstStyle/>
          <a:p>
            <a:r>
              <a:rPr lang="en-US"/>
              <a:t>Now what are the normal dimensions of the aortic root ?</a:t>
            </a:r>
          </a:p>
          <a:p>
            <a:endParaRPr lang="en-US"/>
          </a:p>
          <a:p>
            <a:r>
              <a:rPr lang="en-US"/>
              <a:t>The aortic anulus noramlly measures 23-27mm, and whenever it is larger, we use the term 'anuloaortic ectasia'. This can be an isolated abnormality, or it is mre often associated with a dilatation of other portions of the aortic root</a:t>
            </a:r>
          </a:p>
          <a:p>
            <a:endParaRPr lang="en-US"/>
          </a:p>
          <a:p>
            <a:r>
              <a:rPr lang="en-US"/>
              <a:t>The normal diameter of the remainder of the thoracic aorta, including the sinuses of valsalve and the sinotubular junction is quite variable and depends on age, sex, and body size and there is no generally accepted definition. For practical purposes and for simplicity and we usually use the term 'ectatic', when the aorta looks enlareged but measures less than 4cm in diameter.</a:t>
            </a:r>
          </a:p>
          <a:p>
            <a:r>
              <a:rPr lang="en-US"/>
              <a:t>When the aortic diameter is greater than 4cm, then we use the term 'aneurysm'.</a:t>
            </a:r>
          </a:p>
          <a:p>
            <a:endParaRPr lang="en-US"/>
          </a:p>
          <a:p>
            <a:r>
              <a:rPr lang="en-US"/>
              <a:t>More important than the definition of aneurysm is the threshild for elective treatment indication, though.</a:t>
            </a:r>
          </a:p>
          <a:p>
            <a:r>
              <a:rPr lang="en-US"/>
              <a:t>In patients with degenerative thoracic aortic aneurysms, elective surgical repari is usually indicated when the aortic diameter is more than 5 or 6 cm. In patients with genetic aortic diseases, such as Marfan's and bicuspid aortic valve aneurysms, a diameter greater than 4.5 to 5cm is considerd a indication for surgical repair, mainly to prevent dissection. </a:t>
            </a:r>
          </a:p>
          <a:p>
            <a:r>
              <a:rPr lang="en-US"/>
              <a:t>Another indication for surgical repair is a rapid increase in diameter – notably more than 5mm per year, or</a:t>
            </a:r>
          </a:p>
          <a:p>
            <a:r>
              <a:rPr lang="en-US"/>
              <a:t>aortic root dilatation that causes valvular insufficiency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34684E-6BFA-40F7-A16B-8FDA75BC020A}" type="slidenum">
              <a:rPr lang="en-GB"/>
              <a:pPr/>
              <a:t>20</a:t>
            </a:fld>
            <a:endParaRPr lang="en-GB"/>
          </a:p>
        </p:txBody>
      </p:sp>
      <p:sp>
        <p:nvSpPr>
          <p:cNvPr id="2983938" name="Rectangle 2"/>
          <p:cNvSpPr>
            <a:spLocks noGrp="1" noRot="1" noChangeAspect="1" noChangeArrowheads="1" noTextEdit="1"/>
          </p:cNvSpPr>
          <p:nvPr>
            <p:ph type="sldImg"/>
          </p:nvPr>
        </p:nvSpPr>
        <p:spPr>
          <a:ln/>
        </p:spPr>
      </p:sp>
      <p:sp>
        <p:nvSpPr>
          <p:cNvPr id="2983939" name="Rectangle 3"/>
          <p:cNvSpPr>
            <a:spLocks noGrp="1" noChangeArrowheads="1"/>
          </p:cNvSpPr>
          <p:nvPr>
            <p:ph type="body" idx="1"/>
          </p:nvPr>
        </p:nvSpPr>
        <p:spPr/>
        <p:txBody>
          <a:bodyPr/>
          <a:lstStyle/>
          <a:p>
            <a:r>
              <a:rPr lang="en-US"/>
              <a:t>and these thin-slab MIP images show the respective diameters of the aorta, and where we usually measure them. </a:t>
            </a:r>
          </a:p>
          <a:p>
            <a:r>
              <a:rPr lang="en-US"/>
              <a:t>The green line indicates the aortic anulus,</a:t>
            </a:r>
          </a:p>
          <a:p>
            <a:r>
              <a:rPr lang="en-US"/>
              <a:t>the blue line indicates the diameter of the root at the level of the sinuses of valsalve,</a:t>
            </a:r>
          </a:p>
          <a:p>
            <a:r>
              <a:rPr lang="en-US"/>
              <a:t>and the yellow line measures the sino-tubular-junction.</a:t>
            </a:r>
          </a:p>
          <a:p>
            <a:r>
              <a:rPr lang="en-US"/>
              <a:t>here is the mid portion of the ascending aorta</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A89688-A005-423B-8855-CA14BF9A15EE}" type="slidenum">
              <a:rPr lang="en-GB"/>
              <a:pPr/>
              <a:t>21</a:t>
            </a:fld>
            <a:endParaRPr lang="en-GB"/>
          </a:p>
        </p:txBody>
      </p:sp>
      <p:sp>
        <p:nvSpPr>
          <p:cNvPr id="3074050" name="Rectangle 2"/>
          <p:cNvSpPr>
            <a:spLocks noGrp="1" noRot="1" noChangeAspect="1" noChangeArrowheads="1" noTextEdit="1"/>
          </p:cNvSpPr>
          <p:nvPr>
            <p:ph type="sldImg"/>
          </p:nvPr>
        </p:nvSpPr>
        <p:spPr>
          <a:ln/>
        </p:spPr>
      </p:sp>
      <p:sp>
        <p:nvSpPr>
          <p:cNvPr id="3074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20536E-D097-4E97-8DEE-6A5FDA87BB67}" type="slidenum">
              <a:rPr lang="en-GB"/>
              <a:pPr/>
              <a:t>22</a:t>
            </a:fld>
            <a:endParaRPr lang="en-GB"/>
          </a:p>
        </p:txBody>
      </p:sp>
      <p:sp>
        <p:nvSpPr>
          <p:cNvPr id="2988034" name="Rectangle 2"/>
          <p:cNvSpPr>
            <a:spLocks noGrp="1" noRot="1" noChangeAspect="1" noChangeArrowheads="1" noTextEdit="1"/>
          </p:cNvSpPr>
          <p:nvPr>
            <p:ph type="sldImg"/>
          </p:nvPr>
        </p:nvSpPr>
        <p:spPr>
          <a:ln/>
        </p:spPr>
      </p:sp>
      <p:sp>
        <p:nvSpPr>
          <p:cNvPr id="2988035" name="Rectangle 3"/>
          <p:cNvSpPr>
            <a:spLocks noGrp="1" noChangeArrowheads="1"/>
          </p:cNvSpPr>
          <p:nvPr>
            <p:ph type="body" idx="1"/>
          </p:nvPr>
        </p:nvSpPr>
        <p:spPr/>
        <p:txBody>
          <a:bodyPr/>
          <a:lstStyle/>
          <a:p>
            <a:r>
              <a:rPr lang="en-US"/>
              <a:t>and this brings us to the clinical topic of preoperative imaging</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558381E6-FAA4-41E7-A4DB-8A9A8DE54982}" type="slidenum">
              <a:rPr lang="en-GB"/>
              <a:pPr/>
              <a:t>23</a:t>
            </a:fld>
            <a:endParaRPr lang="en-GB"/>
          </a:p>
        </p:txBody>
      </p:sp>
      <p:sp>
        <p:nvSpPr>
          <p:cNvPr id="2965506" name="Rectangle 2"/>
          <p:cNvSpPr>
            <a:spLocks noGrp="1" noChangeArrowheads="1"/>
          </p:cNvSpPr>
          <p:nvPr>
            <p:ph type="body" idx="1"/>
          </p:nvPr>
        </p:nvSpPr>
        <p:spPr/>
        <p:txBody>
          <a:bodyPr/>
          <a:lstStyle/>
          <a:p>
            <a:r>
              <a:rPr lang="en-US"/>
              <a:t>first, let's have a look at the surgical options of repairing the aortic root.</a:t>
            </a:r>
          </a:p>
          <a:p>
            <a:endParaRPr lang="en-US"/>
          </a:p>
          <a:p>
            <a:r>
              <a:rPr lang="en-US"/>
              <a:t>- a dilated aortic anulus can be repaired by a so called anuloplasty.</a:t>
            </a:r>
          </a:p>
          <a:p>
            <a:endParaRPr lang="en-US"/>
          </a:p>
          <a:p>
            <a:r>
              <a:rPr lang="en-US"/>
              <a:t>- the traditional technique for replacing the entire aortic root is a Composit graft repair.</a:t>
            </a:r>
          </a:p>
          <a:p>
            <a:r>
              <a:rPr lang="en-US"/>
              <a:t>A composit graft is a synthetic tube graft that contains a mechanical valve. It is sutured proximally to the aortic anulus and distally to the ascending aorta, and of course the coronary arteries need to be reimplanted to provide coronary blood flow.</a:t>
            </a:r>
          </a:p>
          <a:p>
            <a:endParaRPr lang="en-US"/>
          </a:p>
          <a:p>
            <a:r>
              <a:rPr lang="en-US"/>
              <a:t>A fairly new surgical technique that is becoming increasingly popular in large centers, is a so called valve sparing surgery. The principle of this procedure is resect the aortic root down to the valve insertions, but leave the patinets own native valves in place. The key benefit of couse is that with the patients own valve spared, there is no need for life-long anticiagulation, which is required when a mechanical valve is used.</a:t>
            </a:r>
          </a:p>
          <a:p>
            <a:r>
              <a:rPr lang="en-US"/>
              <a:t>Again, as with any root graft, the coronary arteries need to be reimplaneted.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E84595-B8E1-463D-89B1-8F30796129AB}" type="slidenum">
              <a:rPr lang="en-GB"/>
              <a:pPr/>
              <a:t>24</a:t>
            </a:fld>
            <a:endParaRPr lang="en-GB"/>
          </a:p>
        </p:txBody>
      </p:sp>
      <p:sp>
        <p:nvSpPr>
          <p:cNvPr id="2880514" name="Rectangle 2"/>
          <p:cNvSpPr>
            <a:spLocks noGrp="1" noRot="1" noChangeAspect="1" noChangeArrowheads="1" noTextEdit="1"/>
          </p:cNvSpPr>
          <p:nvPr>
            <p:ph type="sldImg"/>
          </p:nvPr>
        </p:nvSpPr>
        <p:spPr>
          <a:xfrm>
            <a:off x="1257300" y="720725"/>
            <a:ext cx="4800600" cy="3600450"/>
          </a:xfrm>
          <a:ln/>
        </p:spPr>
      </p:sp>
      <p:sp>
        <p:nvSpPr>
          <p:cNvPr id="2880515" name="Rectangle 3"/>
          <p:cNvSpPr>
            <a:spLocks noGrp="1" noChangeArrowheads="1"/>
          </p:cNvSpPr>
          <p:nvPr>
            <p:ph type="body" idx="1"/>
          </p:nvPr>
        </p:nvSpPr>
        <p:spPr>
          <a:xfrm>
            <a:off x="731838" y="4560888"/>
            <a:ext cx="5851525" cy="4319587"/>
          </a:xfrm>
        </p:spPr>
        <p:txBody>
          <a:bodyPr/>
          <a:lstStyle/>
          <a:p>
            <a:r>
              <a:rPr lang="en-US"/>
              <a:t>williams</a:t>
            </a:r>
          </a:p>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90D91C-FE0F-4469-836B-80CE3A63315C}" type="slidenum">
              <a:rPr lang="en-GB"/>
              <a:pPr/>
              <a:t>25</a:t>
            </a:fld>
            <a:endParaRPr lang="en-GB"/>
          </a:p>
        </p:txBody>
      </p:sp>
      <p:sp>
        <p:nvSpPr>
          <p:cNvPr id="2698242" name="Rectangle 2"/>
          <p:cNvSpPr>
            <a:spLocks noGrp="1" noRot="1" noChangeAspect="1" noChangeArrowheads="1" noTextEdit="1"/>
          </p:cNvSpPr>
          <p:nvPr>
            <p:ph type="sldImg"/>
          </p:nvPr>
        </p:nvSpPr>
        <p:spPr>
          <a:xfrm>
            <a:off x="1257300" y="720725"/>
            <a:ext cx="4800600" cy="3600450"/>
          </a:xfrm>
          <a:ln/>
        </p:spPr>
      </p:sp>
      <p:sp>
        <p:nvSpPr>
          <p:cNvPr id="2698243" name="Rectangle 3"/>
          <p:cNvSpPr>
            <a:spLocks noGrp="1" noChangeArrowheads="1"/>
          </p:cNvSpPr>
          <p:nvPr>
            <p:ph type="body" idx="1"/>
          </p:nvPr>
        </p:nvSpPr>
        <p:spPr>
          <a:xfrm>
            <a:off x="974725" y="4560888"/>
            <a:ext cx="5365750" cy="4319587"/>
          </a:xfrm>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D869B3BD-7FFC-4F48-BD2C-FB6D2EA9536F}" type="slidenum">
              <a:rPr lang="en-GB"/>
              <a:pPr/>
              <a:t>26</a:t>
            </a:fld>
            <a:endParaRPr lang="en-GB"/>
          </a:p>
        </p:txBody>
      </p:sp>
      <p:sp>
        <p:nvSpPr>
          <p:cNvPr id="2718722" name="Rectangle 2"/>
          <p:cNvSpPr>
            <a:spLocks noGrp="1" noChangeArrowheads="1"/>
          </p:cNvSpPr>
          <p:nvPr>
            <p:ph type="body" idx="1"/>
          </p:nvPr>
        </p:nvSpPr>
        <p:spPr/>
        <p:txBody>
          <a:bodyPr/>
          <a:lstStyle/>
          <a:p>
            <a:r>
              <a:rPr lang="en-US"/>
              <a:t>This is a preoperative CT of a 27 year old patient with Marfan's disease.</a:t>
            </a:r>
          </a:p>
          <a:p>
            <a:r>
              <a:rPr lang="en-US"/>
              <a:t>You can clearly see the dilated aortic root.</a:t>
            </a:r>
          </a:p>
          <a:p>
            <a:r>
              <a:rPr lang="en-US"/>
              <a:t>The movie clip nicely illustrates how ballooned the aortic root is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EB4BECC0-090F-4FF3-A3AA-CF9E6D054624}" type="slidenum">
              <a:rPr lang="en-GB"/>
              <a:pPr/>
              <a:t>27</a:t>
            </a:fld>
            <a:endParaRPr lang="en-GB"/>
          </a:p>
        </p:txBody>
      </p:sp>
      <p:sp>
        <p:nvSpPr>
          <p:cNvPr id="2704386" name="Rectangle 2"/>
          <p:cNvSpPr>
            <a:spLocks noGrp="1" noChangeArrowheads="1"/>
          </p:cNvSpPr>
          <p:nvPr>
            <p:ph type="body" idx="1"/>
          </p:nvPr>
        </p:nvSpPr>
        <p:spPr/>
        <p:txBody>
          <a:bodyPr/>
          <a:lstStyle/>
          <a:p>
            <a:r>
              <a:rPr lang="en-US"/>
              <a:t>this is the surgical correlation for the same patient undergoing a valve sparing aortic root repair.</a:t>
            </a:r>
          </a:p>
          <a:p>
            <a:endParaRPr lang="en-US"/>
          </a:p>
          <a:p>
            <a:r>
              <a:rPr lang="en-US"/>
              <a:t>- on the first picture you can see the flaccid aortic valve, and the valve commissures.  Note that the coronary ostum can be seen here, this will later be reimplanted</a:t>
            </a:r>
          </a:p>
          <a:p>
            <a:r>
              <a:rPr lang="en-US"/>
              <a:t>- this image shows the aortic graft already sutured to the anulus, and we can now see how the aortic valve is resuspended on the inside of the graft. Again, we can see the coronary osium</a:t>
            </a:r>
          </a:p>
          <a:p>
            <a:r>
              <a:rPr lang="en-US"/>
              <a:t>- and this is the final result: down here is the aortic root, and we can see the coronary bottons that are reimplanted into the graft, and here is the distal anastomosis to the ascending aorta.</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4FAA4EA-8F3A-4230-A0DD-200C766F4013}" type="slidenum">
              <a:rPr lang="en-GB"/>
              <a:pPr/>
              <a:t>28</a:t>
            </a:fld>
            <a:endParaRPr lang="en-GB"/>
          </a:p>
        </p:txBody>
      </p:sp>
      <p:sp>
        <p:nvSpPr>
          <p:cNvPr id="2828290" name="Rectangle 2"/>
          <p:cNvSpPr>
            <a:spLocks noGrp="1" noChangeArrowheads="1"/>
          </p:cNvSpPr>
          <p:nvPr>
            <p:ph type="body" idx="1"/>
          </p:nvPr>
        </p:nvSpPr>
        <p:spPr/>
        <p:txBody>
          <a:bodyPr/>
          <a:lstStyle/>
          <a:p>
            <a:r>
              <a:rPr lang="en-US"/>
              <a:t>these are volume rendered views of the post-operative situation, you can see that the aortic root looks normal in size, and here we can see the patent reimplanted coronary arteries.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51F358-304F-41F4-ACD5-4EC757AE3D9F}" type="slidenum">
              <a:rPr lang="en-GB"/>
              <a:pPr/>
              <a:t>29</a:t>
            </a:fld>
            <a:endParaRPr lang="en-GB"/>
          </a:p>
        </p:txBody>
      </p:sp>
      <p:sp>
        <p:nvSpPr>
          <p:cNvPr id="2706434" name="Rectangle 2"/>
          <p:cNvSpPr>
            <a:spLocks noGrp="1" noRot="1" noChangeAspect="1" noChangeArrowheads="1" noTextEdit="1"/>
          </p:cNvSpPr>
          <p:nvPr>
            <p:ph type="sldImg"/>
          </p:nvPr>
        </p:nvSpPr>
        <p:spPr>
          <a:ln/>
        </p:spPr>
      </p:sp>
      <p:sp>
        <p:nvSpPr>
          <p:cNvPr id="2706435" name="Rectangle 3"/>
          <p:cNvSpPr>
            <a:spLocks noGrp="1" noChangeArrowheads="1"/>
          </p:cNvSpPr>
          <p:nvPr>
            <p:ph type="body" idx="1"/>
          </p:nvPr>
        </p:nvSpPr>
        <p:spPr/>
        <p:txBody>
          <a:bodyPr/>
          <a:lstStyle/>
          <a:p>
            <a:r>
              <a:rPr lang="en-US"/>
              <a:t>Here is another interesting sugical case, this time from a 27 year old man with a bicuspid aortiv valve and a root aneurysm.</a:t>
            </a:r>
          </a:p>
          <a:p>
            <a:endParaRPr lang="en-US"/>
          </a:p>
          <a:p>
            <a:r>
              <a:rPr lang="en-US"/>
              <a:t>From echcardiography it was know that the patient also has a valve prolaps, and significant aortic regurgitation, leading to left ventricular dilatation.</a:t>
            </a:r>
          </a:p>
          <a:p>
            <a:r>
              <a:rPr lang="en-US"/>
              <a:t>The left image shows the bicuspid valve, with one large non-coronary leaflet, and a combined left-and-right leaflet, fused by a so-called raphe.</a:t>
            </a:r>
          </a:p>
          <a:p>
            <a:endParaRPr lang="en-US"/>
          </a:p>
          <a:p>
            <a:r>
              <a:rPr lang="en-US"/>
              <a:t>the 3chamber view nicely shows that the more anterior left-right leaflet is actually prolapsing below the valve plane </a:t>
            </a:r>
          </a:p>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4E69F3-710D-4D48-B455-7C0667283999}" type="slidenum">
              <a:rPr lang="en-GB"/>
              <a:pPr/>
              <a:t>30</a:t>
            </a:fld>
            <a:endParaRPr lang="en-GB"/>
          </a:p>
        </p:txBody>
      </p:sp>
      <p:sp>
        <p:nvSpPr>
          <p:cNvPr id="2708482" name="Rectangle 2"/>
          <p:cNvSpPr>
            <a:spLocks noGrp="1" noRot="1" noChangeAspect="1" noChangeArrowheads="1" noTextEdit="1"/>
          </p:cNvSpPr>
          <p:nvPr>
            <p:ph type="sldImg"/>
          </p:nvPr>
        </p:nvSpPr>
        <p:spPr>
          <a:ln/>
        </p:spPr>
      </p:sp>
      <p:sp>
        <p:nvSpPr>
          <p:cNvPr id="2708483" name="Rectangle 3"/>
          <p:cNvSpPr>
            <a:spLocks noGrp="1" noChangeArrowheads="1"/>
          </p:cNvSpPr>
          <p:nvPr>
            <p:ph type="body" idx="1"/>
          </p:nvPr>
        </p:nvSpPr>
        <p:spPr/>
        <p:txBody>
          <a:bodyPr/>
          <a:lstStyle/>
          <a:p>
            <a:r>
              <a:rPr lang="en-US"/>
              <a:t>here is the surgical correlation of this patient,</a:t>
            </a:r>
          </a:p>
          <a:p>
            <a:endParaRPr lang="en-US"/>
          </a:p>
          <a:p>
            <a:r>
              <a:rPr lang="en-US"/>
              <a:t>We can see on these two images, that the abnormal soft tissue that we have seen on the CT, corrseponds to this small piece of tissue sitting right on the fused left/right leaflet, </a:t>
            </a:r>
          </a:p>
          <a:p>
            <a:r>
              <a:rPr lang="en-US"/>
              <a:t>It turned out, that this tissue is in fact a ruptured commissural suspensory chord. This tissue was originally fixed to the aortic wall, holding the valve in place. The rupture of this chord explains why the patients Right/Left leaflet had prolapsed, causing his aortic insufficiency and ventricular dilatation.</a:t>
            </a:r>
          </a:p>
          <a:p>
            <a:endParaRPr lang="en-US"/>
          </a:p>
          <a:p>
            <a:r>
              <a:rPr lang="en-US"/>
              <a:t>Despite one might think at it is not possible to preserve such an abnormal valve in a valve sparing procedure, the cardiothoracic surgeon was able to repair this valve, and resuspend the leaflet within an aortic root graft, allowing this young patient to avoid anticoagulation for hopefully at least 5 – 10 years.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F0984B-012F-468B-8A3E-249D535AF508}" type="slidenum">
              <a:rPr lang="en-GB"/>
              <a:pPr/>
              <a:t>31</a:t>
            </a:fld>
            <a:endParaRPr lang="en-GB"/>
          </a:p>
        </p:txBody>
      </p:sp>
      <p:sp>
        <p:nvSpPr>
          <p:cNvPr id="2955266" name="Rectangle 2"/>
          <p:cNvSpPr>
            <a:spLocks noGrp="1" noRot="1" noChangeAspect="1" noChangeArrowheads="1" noTextEdit="1"/>
          </p:cNvSpPr>
          <p:nvPr>
            <p:ph type="sldImg"/>
          </p:nvPr>
        </p:nvSpPr>
        <p:spPr>
          <a:ln/>
        </p:spPr>
      </p:sp>
      <p:sp>
        <p:nvSpPr>
          <p:cNvPr id="2955267" name="Rectangle 3"/>
          <p:cNvSpPr>
            <a:spLocks noGrp="1" noChangeArrowheads="1"/>
          </p:cNvSpPr>
          <p:nvPr>
            <p:ph type="body" idx="1"/>
          </p:nvPr>
        </p:nvSpPr>
        <p:spPr/>
        <p:txBody>
          <a:bodyPr/>
          <a:lstStyle/>
          <a:p>
            <a:r>
              <a:rPr lang="en-US"/>
              <a:t>Now let me summarize:</a:t>
            </a:r>
          </a:p>
          <a:p>
            <a:r>
              <a:rPr lang="en-US"/>
              <a:t>I hope I was able to explain how we use gated CT of the chest to obtain 3D and 4D images of the aortic root, which allows us to see</a:t>
            </a:r>
          </a:p>
          <a:p>
            <a:endParaRPr lang="en-US"/>
          </a:p>
          <a:p>
            <a:r>
              <a:rPr lang="en-US"/>
              <a:t>the very specific surgical anatomy and pathology of the thoracic aorta and particularly the aortic root.</a:t>
            </a:r>
          </a:p>
          <a:p>
            <a:endParaRPr lang="en-US"/>
          </a:p>
          <a:p>
            <a:r>
              <a:rPr lang="en-US"/>
              <a:t>I tried to illustrate, how gated CTA plays an increasingly important role in the pre and postoperative imaging of patients with aortic root aneurysms, notable patinets with Marfans disease and bicuspid aoritc valve related aneurysms.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7F5571-73C6-4DCF-BF36-9606709C3AC9}" type="slidenum">
              <a:rPr lang="en-GB"/>
              <a:pPr/>
              <a:t>32</a:t>
            </a:fld>
            <a:endParaRPr lang="en-GB"/>
          </a:p>
        </p:txBody>
      </p:sp>
      <p:sp>
        <p:nvSpPr>
          <p:cNvPr id="2957314" name="Rectangle 2"/>
          <p:cNvSpPr>
            <a:spLocks noGrp="1" noRot="1" noChangeAspect="1" noChangeArrowheads="1" noTextEdit="1"/>
          </p:cNvSpPr>
          <p:nvPr>
            <p:ph type="sldImg"/>
          </p:nvPr>
        </p:nvSpPr>
        <p:spPr>
          <a:ln/>
        </p:spPr>
      </p:sp>
      <p:sp>
        <p:nvSpPr>
          <p:cNvPr id="295731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711325"/>
            <a:ext cx="3962400" cy="184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1325"/>
            <a:ext cx="3962400" cy="184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304800"/>
            <a:ext cx="2019300" cy="3249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304800"/>
            <a:ext cx="5905500" cy="3249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711325"/>
            <a:ext cx="3962400" cy="1843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711325"/>
            <a:ext cx="3962400" cy="1843088"/>
          </a:xfrm>
        </p:spPr>
        <p:txBody>
          <a:bodyPr/>
          <a:lstStyle/>
          <a:p>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1C1C1C">
                <a:gamma/>
                <a:shade val="0"/>
                <a:invGamma/>
              </a:srgbClr>
            </a:gs>
            <a:gs pos="100000">
              <a:srgbClr val="1C1C1C"/>
            </a:gs>
          </a:gsLst>
          <a:lin ang="5400000" scaled="1"/>
        </a:gradFill>
        <a:effectLst/>
      </p:bgPr>
    </p:bg>
    <p:spTree>
      <p:nvGrpSpPr>
        <p:cNvPr id="1" name=""/>
        <p:cNvGrpSpPr/>
        <p:nvPr/>
      </p:nvGrpSpPr>
      <p:grpSpPr>
        <a:xfrm>
          <a:off x="0" y="0"/>
          <a:ext cx="0" cy="0"/>
          <a:chOff x="0" y="0"/>
          <a:chExt cx="0" cy="0"/>
        </a:xfrm>
      </p:grpSpPr>
      <p:sp>
        <p:nvSpPr>
          <p:cNvPr id="3077" name="Rectangle 5"/>
          <p:cNvSpPr>
            <a:spLocks noGrp="1" noChangeArrowheads="1"/>
          </p:cNvSpPr>
          <p:nvPr>
            <p:ph type="title"/>
          </p:nvPr>
        </p:nvSpPr>
        <p:spPr bwMode="auto">
          <a:xfrm>
            <a:off x="685800" y="304800"/>
            <a:ext cx="7772400" cy="1143000"/>
          </a:xfrm>
          <a:prstGeom prst="rect">
            <a:avLst/>
          </a:prstGeom>
          <a:noFill/>
          <a:ln w="9525">
            <a:noFill/>
            <a:miter lim="800000"/>
            <a:headEnd/>
            <a:tailEnd/>
          </a:ln>
          <a:effectLst/>
        </p:spPr>
        <p:txBody>
          <a:bodyPr vert="horz" wrap="square" lIns="92075" tIns="46037" rIns="92075" bIns="46037" numCol="1" anchor="ctr" anchorCtr="0" compatLnSpc="1">
            <a:prstTxWarp prst="textNoShape">
              <a:avLst/>
            </a:prstTxWarp>
          </a:bodyPr>
          <a:lstStyle/>
          <a:p>
            <a:pPr lvl="0"/>
            <a:r>
              <a:rPr lang="en-US" smtClean="0"/>
              <a:t>Click to Edit Master Title Style</a:t>
            </a:r>
          </a:p>
        </p:txBody>
      </p:sp>
      <p:sp>
        <p:nvSpPr>
          <p:cNvPr id="3078" name="Rectangle 6"/>
          <p:cNvSpPr>
            <a:spLocks noGrp="1" noChangeArrowheads="1"/>
          </p:cNvSpPr>
          <p:nvPr>
            <p:ph type="body" idx="1"/>
          </p:nvPr>
        </p:nvSpPr>
        <p:spPr bwMode="auto">
          <a:xfrm>
            <a:off x="533400" y="1711325"/>
            <a:ext cx="8077200" cy="1843088"/>
          </a:xfrm>
          <a:prstGeom prst="rect">
            <a:avLst/>
          </a:prstGeom>
          <a:noFill/>
          <a:ln w="9525">
            <a:noFill/>
            <a:miter lim="800000"/>
            <a:headEnd/>
            <a:tailEnd/>
          </a:ln>
          <a:effectLst/>
        </p:spPr>
        <p:txBody>
          <a:bodyPr vert="horz" wrap="square" lIns="182562" tIns="182562" rIns="182562" bIns="182562"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ransition spd="med">
    <p:fade thruBlk="1"/>
  </p:transition>
  <p:txStyles>
    <p:titleStyle>
      <a:lvl1pPr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2pPr>
      <a:lvl3pPr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3pPr>
      <a:lvl4pPr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4pPr>
      <a:lvl5pPr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5pPr>
      <a:lvl6pPr marL="457200"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6pPr>
      <a:lvl7pPr marL="914400"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7pPr>
      <a:lvl8pPr marL="1371600"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8pPr>
      <a:lvl9pPr marL="1828800"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9pPr>
    </p:titleStyle>
    <p:bodyStyle>
      <a:lvl1pPr marL="342900" indent="-342900" algn="l" rtl="0" eaLnBrk="0" fontAlgn="base" hangingPunct="0">
        <a:spcBef>
          <a:spcPct val="40000"/>
        </a:spcBef>
        <a:spcAft>
          <a:spcPct val="0"/>
        </a:spcAft>
        <a:buClr>
          <a:srgbClr val="E3DE73"/>
        </a:buClr>
        <a:buSzPct val="150000"/>
        <a:buChar char="•"/>
        <a:defRPr sz="26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0"/>
        </a:spcBef>
        <a:spcAft>
          <a:spcPct val="10000"/>
        </a:spcAft>
        <a:buClr>
          <a:schemeClr val="tx1"/>
        </a:buClr>
        <a:buSzPct val="65000"/>
        <a:buFont typeface="Monotype Sorts" pitchFamily="2" charset="2"/>
        <a:buChar char="n"/>
        <a:defRPr sz="20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0"/>
        </a:spcBef>
        <a:spcAft>
          <a:spcPct val="10000"/>
        </a:spcAft>
        <a:buClr>
          <a:schemeClr val="tx1"/>
        </a:buClr>
        <a:buSzPct val="65000"/>
        <a:buFont typeface="Monotype Sorts" pitchFamily="2" charset="2"/>
        <a:buChar char="u"/>
        <a:defRPr sz="16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0"/>
        </a:spcBef>
        <a:spcAft>
          <a:spcPct val="10000"/>
        </a:spcAft>
        <a:buClr>
          <a:schemeClr val="tx1"/>
        </a:buClr>
        <a:buSzPct val="65000"/>
        <a:buChar char="–"/>
        <a:defRPr sz="14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0"/>
        </a:spcBef>
        <a:spcAft>
          <a:spcPct val="10000"/>
        </a:spcAft>
        <a:buClr>
          <a:schemeClr val="tx1"/>
        </a:buClr>
        <a:buSzPct val="65000"/>
        <a:buChar char="•"/>
        <a:defRPr sz="16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0"/>
        </a:spcBef>
        <a:spcAft>
          <a:spcPct val="10000"/>
        </a:spcAft>
        <a:buClr>
          <a:schemeClr val="tx1"/>
        </a:buClr>
        <a:buSzPct val="65000"/>
        <a:buChar char="•"/>
        <a:defRPr sz="16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0"/>
        </a:spcBef>
        <a:spcAft>
          <a:spcPct val="10000"/>
        </a:spcAft>
        <a:buClr>
          <a:schemeClr val="tx1"/>
        </a:buClr>
        <a:buSzPct val="65000"/>
        <a:buChar char="•"/>
        <a:defRPr sz="16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0"/>
        </a:spcBef>
        <a:spcAft>
          <a:spcPct val="10000"/>
        </a:spcAft>
        <a:buClr>
          <a:schemeClr val="tx1"/>
        </a:buClr>
        <a:buSzPct val="65000"/>
        <a:buChar char="•"/>
        <a:defRPr sz="16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0"/>
        </a:spcBef>
        <a:spcAft>
          <a:spcPct val="10000"/>
        </a:spcAft>
        <a:buClr>
          <a:schemeClr val="tx1"/>
        </a:buClr>
        <a:buSzPct val="65000"/>
        <a:buChar char="•"/>
        <a:defRPr sz="16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file:///D:\Videos\Thor_Aorta.avi" TargetMode="Externa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file:///D:\Videos\OW%5eSH_AV_VR_001.avi" TargetMode="Externa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ideo" Target="file:///D:\AQNet_Images\STORMER_Nancy_Ao-root-w-normal-annulus-but-AR\Stormer_MinIP_01avi.avi" TargetMode="External"/><Relationship Id="rId6" Type="http://schemas.openxmlformats.org/officeDocument/2006/relationships/image" Target="../media/image19.jpeg"/><Relationship Id="rId5" Type="http://schemas.openxmlformats.org/officeDocument/2006/relationships/image" Target="../media/image17.jpeg"/><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ideo" Target="file:///D:\Vail2008\WILLIAMS%5eRONALD-AV-VR_001.avi" TargetMode="Externa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ideo" Target="file:///C:\Videos\1602635-3_2005_01_04_AoV%20pan%20and%20rotate.avi" TargetMode="Externa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video" Target="file:///C:\Videos\thor_aorta_and_lung.avi" TargetMode="External"/><Relationship Id="rId5" Type="http://schemas.openxmlformats.org/officeDocument/2006/relationships/image" Target="../media/image2.wmf"/><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613837" name="Picture 13"/>
          <p:cNvPicPr>
            <a:picLocks noChangeAspect="1" noChangeArrowheads="1"/>
          </p:cNvPicPr>
          <p:nvPr/>
        </p:nvPicPr>
        <p:blipFill>
          <a:blip r:embed="rId3" cstate="print"/>
          <a:srcRect/>
          <a:stretch>
            <a:fillRect/>
          </a:stretch>
        </p:blipFill>
        <p:spPr bwMode="auto">
          <a:xfrm>
            <a:off x="-203200" y="-212725"/>
            <a:ext cx="5932488" cy="7081838"/>
          </a:xfrm>
          <a:prstGeom prst="rect">
            <a:avLst/>
          </a:prstGeom>
          <a:noFill/>
          <a:ln w="12700">
            <a:noFill/>
            <a:miter lim="800000"/>
            <a:headEnd type="none" w="sm" len="sm"/>
            <a:tailEnd type="none" w="sm" len="sm"/>
          </a:ln>
          <a:effectLst/>
        </p:spPr>
      </p:pic>
      <p:sp>
        <p:nvSpPr>
          <p:cNvPr id="1613827" name="Rectangle 3"/>
          <p:cNvSpPr>
            <a:spLocks noGrp="1" noChangeArrowheads="1"/>
          </p:cNvSpPr>
          <p:nvPr>
            <p:ph type="ctrTitle"/>
          </p:nvPr>
        </p:nvSpPr>
        <p:spPr>
          <a:xfrm>
            <a:off x="0" y="2790825"/>
            <a:ext cx="8402638" cy="1143000"/>
          </a:xfrm>
          <a:effectLst>
            <a:outerShdw dist="45791" dir="2021404" algn="ctr" rotWithShape="0">
              <a:schemeClr val="bg2"/>
            </a:outerShdw>
          </a:effectLst>
        </p:spPr>
        <p:txBody>
          <a:bodyPr/>
          <a:lstStyle/>
          <a:p>
            <a:pPr algn="r"/>
            <a:r>
              <a:rPr lang="de-DE" sz="4800" b="1">
                <a:effectLst/>
              </a:rPr>
              <a:t>3D and 4D Imaging </a:t>
            </a:r>
            <a:br>
              <a:rPr lang="de-DE" sz="4800" b="1">
                <a:effectLst/>
              </a:rPr>
            </a:br>
            <a:r>
              <a:rPr lang="de-DE" sz="4800" b="1">
                <a:effectLst/>
              </a:rPr>
              <a:t>of the Aortic Root </a:t>
            </a:r>
            <a:endParaRPr lang="en-US" sz="4800" b="1">
              <a:effectLst/>
            </a:endParaRPr>
          </a:p>
        </p:txBody>
      </p:sp>
      <p:sp>
        <p:nvSpPr>
          <p:cNvPr id="1613828" name="Text Box 4"/>
          <p:cNvSpPr txBox="1">
            <a:spLocks noChangeArrowheads="1"/>
          </p:cNvSpPr>
          <p:nvPr/>
        </p:nvSpPr>
        <p:spPr bwMode="auto">
          <a:xfrm>
            <a:off x="-4763" y="4886325"/>
            <a:ext cx="8408988" cy="1433513"/>
          </a:xfrm>
          <a:prstGeom prst="rect">
            <a:avLst/>
          </a:prstGeom>
          <a:noFill/>
          <a:ln w="12700">
            <a:noFill/>
            <a:miter lim="800000"/>
            <a:headEnd type="none" w="sm" len="sm"/>
            <a:tailEnd type="none" w="sm" len="sm"/>
          </a:ln>
          <a:effectLst>
            <a:outerShdw dist="28398" dir="3806097" algn="ctr" rotWithShape="0">
              <a:schemeClr val="bg2"/>
            </a:outerShdw>
          </a:effectLst>
        </p:spPr>
        <p:txBody>
          <a:bodyPr>
            <a:spAutoFit/>
          </a:bodyPr>
          <a:lstStyle/>
          <a:p>
            <a:pPr algn="r"/>
            <a:r>
              <a:rPr lang="de-AT" sz="3200" i="1" dirty="0">
                <a:effectLst>
                  <a:outerShdw blurRad="38100" dist="38100" dir="2700000" algn="tl">
                    <a:srgbClr val="000000"/>
                  </a:outerShdw>
                </a:effectLst>
                <a:latin typeface="Univers" pitchFamily="34" charset="0"/>
              </a:rPr>
              <a:t>Dominik Fleischmann</a:t>
            </a:r>
          </a:p>
          <a:p>
            <a:pPr algn="r"/>
            <a:r>
              <a:rPr lang="de-AT" sz="2800" i="1" dirty="0">
                <a:effectLst>
                  <a:outerShdw blurRad="38100" dist="38100" dir="2700000" algn="tl">
                    <a:srgbClr val="000000"/>
                  </a:outerShdw>
                </a:effectLst>
                <a:latin typeface="Univers" pitchFamily="34" charset="0"/>
              </a:rPr>
              <a:t>Department of Radiology</a:t>
            </a:r>
          </a:p>
          <a:p>
            <a:pPr algn="r"/>
            <a:r>
              <a:rPr lang="de-AT" sz="2800" i="1" dirty="0">
                <a:effectLst>
                  <a:outerShdw blurRad="38100" dist="38100" dir="2700000" algn="tl">
                    <a:srgbClr val="000000"/>
                  </a:outerShdw>
                </a:effectLst>
                <a:latin typeface="Univers" pitchFamily="34" charset="0"/>
              </a:rPr>
              <a:t>Stanford University</a:t>
            </a:r>
          </a:p>
        </p:txBody>
      </p:sp>
      <p:pic>
        <p:nvPicPr>
          <p:cNvPr id="1613829" name="Picture 5"/>
          <p:cNvPicPr>
            <a:picLocks noChangeAspect="1" noChangeArrowheads="1"/>
          </p:cNvPicPr>
          <p:nvPr/>
        </p:nvPicPr>
        <p:blipFill>
          <a:blip r:embed="rId4" cstate="print"/>
          <a:srcRect/>
          <a:stretch>
            <a:fillRect/>
          </a:stretch>
        </p:blipFill>
        <p:spPr bwMode="auto">
          <a:xfrm>
            <a:off x="393700" y="5076825"/>
            <a:ext cx="952500" cy="1087438"/>
          </a:xfrm>
          <a:prstGeom prst="rect">
            <a:avLst/>
          </a:prstGeom>
          <a:noFill/>
          <a:ln w="12700">
            <a:noFill/>
            <a:miter lim="800000"/>
            <a:headEnd/>
            <a:tailEnd/>
          </a:ln>
          <a:effectLst/>
        </p:spPr>
      </p:pic>
      <p:sp>
        <p:nvSpPr>
          <p:cNvPr id="1613844" name="Text Box 20"/>
          <p:cNvSpPr txBox="1">
            <a:spLocks noChangeArrowheads="1"/>
          </p:cNvSpPr>
          <p:nvPr/>
        </p:nvSpPr>
        <p:spPr bwMode="auto">
          <a:xfrm>
            <a:off x="1722931" y="0"/>
            <a:ext cx="7421069" cy="1107996"/>
          </a:xfrm>
          <a:prstGeom prst="rect">
            <a:avLst/>
          </a:prstGeom>
          <a:noFill/>
          <a:ln w="12700">
            <a:noFill/>
            <a:miter lim="800000"/>
            <a:headEnd type="none" w="sm" len="sm"/>
            <a:tailEnd type="none" w="sm" len="sm"/>
          </a:ln>
          <a:effectLst/>
        </p:spPr>
        <p:txBody>
          <a:bodyPr wrap="none">
            <a:spAutoFit/>
          </a:bodyPr>
          <a:lstStyle/>
          <a:p>
            <a:pPr algn="r"/>
            <a:r>
              <a:rPr lang="en-US" sz="2200" dirty="0" smtClean="0">
                <a:solidFill>
                  <a:srgbClr val="00FF00"/>
                </a:solidFill>
                <a:effectLst/>
              </a:rPr>
              <a:t>20</a:t>
            </a:r>
            <a:r>
              <a:rPr lang="en-US" sz="2200" baseline="30000" dirty="0" smtClean="0">
                <a:solidFill>
                  <a:srgbClr val="00FF00"/>
                </a:solidFill>
                <a:effectLst/>
              </a:rPr>
              <a:t>th</a:t>
            </a:r>
            <a:r>
              <a:rPr lang="en-US" sz="2200" dirty="0" smtClean="0">
                <a:solidFill>
                  <a:srgbClr val="00FF00"/>
                </a:solidFill>
                <a:effectLst/>
              </a:rPr>
              <a:t> Annual Summer Practicum, Masters in Body Imaging</a:t>
            </a:r>
          </a:p>
          <a:p>
            <a:pPr algn="r"/>
            <a:r>
              <a:rPr lang="en-US" sz="2200" dirty="0" smtClean="0">
                <a:solidFill>
                  <a:srgbClr val="00FF00"/>
                </a:solidFill>
                <a:effectLst/>
              </a:rPr>
              <a:t>Jackson Lake Lodge, Moran, Wyoming</a:t>
            </a:r>
          </a:p>
          <a:p>
            <a:pPr algn="r"/>
            <a:r>
              <a:rPr lang="en-US" sz="2200" dirty="0" smtClean="0">
                <a:solidFill>
                  <a:srgbClr val="00FF00"/>
                </a:solidFill>
                <a:effectLst/>
              </a:rPr>
              <a:t>August 8-11, 2010</a:t>
            </a:r>
            <a:endParaRPr lang="de-AT" sz="2200" dirty="0">
              <a:solidFill>
                <a:srgbClr val="00FF00"/>
              </a:solidFill>
              <a:effectLs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613837" name="Picture 13"/>
          <p:cNvPicPr>
            <a:picLocks noChangeAspect="1" noChangeArrowheads="1"/>
          </p:cNvPicPr>
          <p:nvPr/>
        </p:nvPicPr>
        <p:blipFill>
          <a:blip r:embed="rId3" cstate="print"/>
          <a:srcRect/>
          <a:stretch>
            <a:fillRect/>
          </a:stretch>
        </p:blipFill>
        <p:spPr bwMode="auto">
          <a:xfrm>
            <a:off x="-203200" y="-212725"/>
            <a:ext cx="5932488" cy="7081838"/>
          </a:xfrm>
          <a:prstGeom prst="rect">
            <a:avLst/>
          </a:prstGeom>
          <a:noFill/>
          <a:ln w="12700">
            <a:noFill/>
            <a:miter lim="800000"/>
            <a:headEnd type="none" w="sm" len="sm"/>
            <a:tailEnd type="none" w="sm" len="sm"/>
          </a:ln>
          <a:effectLst/>
        </p:spPr>
      </p:pic>
      <p:pic>
        <p:nvPicPr>
          <p:cNvPr id="1613829" name="Picture 5"/>
          <p:cNvPicPr>
            <a:picLocks noChangeAspect="1" noChangeArrowheads="1"/>
          </p:cNvPicPr>
          <p:nvPr/>
        </p:nvPicPr>
        <p:blipFill>
          <a:blip r:embed="rId4" cstate="print"/>
          <a:srcRect/>
          <a:stretch>
            <a:fillRect/>
          </a:stretch>
        </p:blipFill>
        <p:spPr bwMode="auto">
          <a:xfrm>
            <a:off x="393700" y="5076825"/>
            <a:ext cx="952500" cy="1087438"/>
          </a:xfrm>
          <a:prstGeom prst="rect">
            <a:avLst/>
          </a:prstGeom>
          <a:noFill/>
          <a:ln w="12700">
            <a:noFill/>
            <a:miter lim="800000"/>
            <a:headEnd/>
            <a:tailEnd/>
          </a:ln>
          <a:effectLst/>
        </p:spPr>
      </p:pic>
      <p:sp>
        <p:nvSpPr>
          <p:cNvPr id="9" name="Title 6"/>
          <p:cNvSpPr txBox="1">
            <a:spLocks/>
          </p:cNvSpPr>
          <p:nvPr/>
        </p:nvSpPr>
        <p:spPr bwMode="auto">
          <a:xfrm>
            <a:off x="1486734" y="2711217"/>
            <a:ext cx="8961120" cy="1470025"/>
          </a:xfrm>
          <a:prstGeom prst="rect">
            <a:avLst/>
          </a:prstGeom>
          <a:noFill/>
          <a:ln w="9525">
            <a:noFill/>
            <a:miter lim="800000"/>
            <a:headEnd/>
            <a:tailEnd/>
          </a:ln>
          <a:effectLst/>
        </p:spPr>
        <p:txBody>
          <a:bodyPr vert="horz" wrap="square" lIns="92075" tIns="46037" rIns="92075" bIns="46037"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tab pos="3946525" algn="r"/>
                <a:tab pos="4389438" algn="l"/>
              </a:tabLst>
              <a:defRPr/>
            </a:pPr>
            <a:r>
              <a:rPr kumimoji="0" lang="en-US" sz="3200" b="0" i="1" u="none" strike="noStrike" kern="0" cap="none" spc="0" normalizeH="0" baseline="0" noProof="0" dirty="0" smtClean="0">
                <a:ln>
                  <a:noFill/>
                </a:ln>
                <a:solidFill>
                  <a:srgbClr val="F1DD65"/>
                </a:solidFill>
                <a:effectLst>
                  <a:outerShdw blurRad="38100" dist="38100" dir="2700000" algn="tl">
                    <a:srgbClr val="000000"/>
                  </a:outerShdw>
                </a:effectLst>
                <a:uLnTx/>
                <a:uFillTx/>
                <a:latin typeface="+mj-lt"/>
                <a:ea typeface="+mj-ea"/>
                <a:cs typeface="+mj-cs"/>
              </a:rPr>
              <a:t/>
            </a:r>
            <a:br>
              <a:rPr kumimoji="0" lang="en-US" sz="3200" b="0" i="1" u="none" strike="noStrike" kern="0" cap="none" spc="0" normalizeH="0" baseline="0" noProof="0" dirty="0" smtClean="0">
                <a:ln>
                  <a:noFill/>
                </a:ln>
                <a:solidFill>
                  <a:srgbClr val="F1DD65"/>
                </a:solidFill>
                <a:effectLst>
                  <a:outerShdw blurRad="38100" dist="38100" dir="2700000" algn="tl">
                    <a:srgbClr val="000000"/>
                  </a:outerShdw>
                </a:effectLst>
                <a:uLnTx/>
                <a:uFillTx/>
                <a:latin typeface="+mj-lt"/>
                <a:ea typeface="+mj-ea"/>
                <a:cs typeface="+mj-cs"/>
              </a:rPr>
            </a:br>
            <a:r>
              <a:rPr kumimoji="0" lang="en-US" sz="3200" b="0" i="1" u="none" strike="noStrike" kern="0" cap="none" spc="0" normalizeH="0" baseline="0" noProof="0" dirty="0" smtClean="0">
                <a:ln>
                  <a:noFill/>
                </a:ln>
                <a:solidFill>
                  <a:srgbClr val="F1DD65"/>
                </a:solidFill>
                <a:effectLst>
                  <a:outerShdw blurRad="38100" dist="38100" dir="2700000" algn="tl">
                    <a:srgbClr val="000000"/>
                  </a:outerShdw>
                </a:effectLst>
                <a:uLnTx/>
                <a:uFillTx/>
                <a:latin typeface="+mj-lt"/>
                <a:ea typeface="+mj-ea"/>
                <a:cs typeface="+mj-cs"/>
              </a:rPr>
              <a:t/>
            </a:r>
            <a:br>
              <a:rPr kumimoji="0" lang="en-US" sz="3200" b="0" i="1" u="none" strike="noStrike" kern="0" cap="none" spc="0" normalizeH="0" baseline="0" noProof="0" dirty="0" smtClean="0">
                <a:ln>
                  <a:noFill/>
                </a:ln>
                <a:solidFill>
                  <a:srgbClr val="F1DD65"/>
                </a:solidFill>
                <a:effectLst>
                  <a:outerShdw blurRad="38100" dist="38100" dir="2700000" algn="tl">
                    <a:srgbClr val="000000"/>
                  </a:outerShdw>
                </a:effectLst>
                <a:uLnTx/>
                <a:uFillTx/>
                <a:latin typeface="+mj-lt"/>
                <a:ea typeface="+mj-ea"/>
                <a:cs typeface="+mj-cs"/>
              </a:rPr>
            </a:br>
            <a:r>
              <a:rPr kumimoji="0" lang="en-US" sz="32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j-ea"/>
                <a:cs typeface="+mj-cs"/>
              </a:rPr>
              <a:t>	</a:t>
            </a:r>
            <a:r>
              <a:rPr kumimoji="0" lang="en-US" sz="24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j-ea"/>
                <a:cs typeface="+mj-cs"/>
              </a:rPr>
              <a:t>Research support: 	General Electric</a:t>
            </a:r>
            <a:br>
              <a:rPr kumimoji="0" lang="en-US" sz="24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j-ea"/>
                <a:cs typeface="+mj-cs"/>
              </a:rPr>
            </a:br>
            <a:r>
              <a:rPr kumimoji="0" lang="en-US" sz="24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j-ea"/>
                <a:cs typeface="+mj-cs"/>
              </a:rPr>
              <a:t>	Speaker's board: 	</a:t>
            </a:r>
            <a:r>
              <a:rPr kumimoji="0" lang="en-US" sz="2400" b="0" i="1"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mj-lt"/>
                <a:ea typeface="+mj-ea"/>
                <a:cs typeface="+mj-cs"/>
              </a:rPr>
              <a:t>Bracco</a:t>
            </a:r>
            <a:r>
              <a:rPr kumimoji="0" lang="en-US" sz="24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j-ea"/>
                <a:cs typeface="+mj-cs"/>
              </a:rPr>
              <a:t/>
            </a:r>
            <a:br>
              <a:rPr kumimoji="0" lang="en-US" sz="24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j-ea"/>
                <a:cs typeface="+mj-cs"/>
              </a:rPr>
            </a:br>
            <a:r>
              <a:rPr kumimoji="0" lang="en-US" sz="24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j-ea"/>
                <a:cs typeface="+mj-cs"/>
              </a:rPr>
              <a:t>		Siemens</a:t>
            </a:r>
            <a:r>
              <a:rPr kumimoji="0" lang="en-US" sz="3200" b="0" i="1" u="none" strike="noStrike" kern="0" cap="none" spc="0" normalizeH="0" baseline="0" noProof="0" dirty="0" smtClean="0">
                <a:ln>
                  <a:noFill/>
                </a:ln>
                <a:solidFill>
                  <a:srgbClr val="F1DD65"/>
                </a:solidFill>
                <a:effectLst>
                  <a:outerShdw blurRad="38100" dist="38100" dir="2700000" algn="tl">
                    <a:srgbClr val="000000"/>
                  </a:outerShdw>
                </a:effectLst>
                <a:uLnTx/>
                <a:uFillTx/>
                <a:latin typeface="+mj-lt"/>
                <a:ea typeface="+mj-ea"/>
                <a:cs typeface="+mj-cs"/>
              </a:rPr>
              <a:t/>
            </a:r>
            <a:br>
              <a:rPr kumimoji="0" lang="en-US" sz="3200" b="0" i="1" u="none" strike="noStrike" kern="0" cap="none" spc="0" normalizeH="0" baseline="0" noProof="0" dirty="0" smtClean="0">
                <a:ln>
                  <a:noFill/>
                </a:ln>
                <a:solidFill>
                  <a:srgbClr val="F1DD65"/>
                </a:solidFill>
                <a:effectLst>
                  <a:outerShdw blurRad="38100" dist="38100" dir="2700000" algn="tl">
                    <a:srgbClr val="000000"/>
                  </a:outerShdw>
                </a:effectLst>
                <a:uLnTx/>
                <a:uFillTx/>
                <a:latin typeface="+mj-lt"/>
                <a:ea typeface="+mj-ea"/>
                <a:cs typeface="+mj-cs"/>
              </a:rPr>
            </a:br>
            <a:endParaRPr kumimoji="0" lang="en-US" sz="3200" b="0" i="1" u="none" strike="noStrike" kern="0" cap="none" spc="0" normalizeH="0" baseline="0" noProof="0" dirty="0">
              <a:ln>
                <a:noFill/>
              </a:ln>
              <a:solidFill>
                <a:srgbClr val="F1DD65"/>
              </a:solidFill>
              <a:effectLst>
                <a:outerShdw blurRad="38100" dist="38100" dir="2700000" algn="tl">
                  <a:srgbClr val="000000"/>
                </a:outerShdw>
              </a:effectLst>
              <a:uLnTx/>
              <a:uFillTx/>
              <a:latin typeface="+mj-lt"/>
              <a:ea typeface="+mj-ea"/>
              <a:cs typeface="+mj-cs"/>
            </a:endParaRPr>
          </a:p>
        </p:txBody>
      </p:sp>
      <p:sp>
        <p:nvSpPr>
          <p:cNvPr id="11" name="Title 6"/>
          <p:cNvSpPr txBox="1">
            <a:spLocks/>
          </p:cNvSpPr>
          <p:nvPr/>
        </p:nvSpPr>
        <p:spPr bwMode="auto">
          <a:xfrm>
            <a:off x="335280" y="2436909"/>
            <a:ext cx="8048308" cy="978535"/>
          </a:xfrm>
          <a:prstGeom prst="rect">
            <a:avLst/>
          </a:prstGeom>
          <a:noFill/>
          <a:ln w="9525">
            <a:noFill/>
            <a:miter lim="800000"/>
            <a:headEnd/>
            <a:tailEnd/>
          </a:ln>
          <a:effectLst/>
        </p:spPr>
        <p:txBody>
          <a:bodyPr vert="horz" wrap="square" lIns="92075" tIns="46037" rIns="92075" bIns="46037" numCol="1" anchor="ctr" anchorCtr="0" compatLnSpc="1">
            <a:prstTxWarp prst="textNoShape">
              <a:avLst/>
            </a:prstTxWarp>
          </a:bodyPr>
          <a:lstStyle/>
          <a:p>
            <a:pPr lvl="0" algn="r">
              <a:tabLst>
                <a:tab pos="3946525" algn="r"/>
                <a:tab pos="4389438" algn="l"/>
              </a:tabLst>
              <a:defRPr/>
            </a:pPr>
            <a:r>
              <a:rPr lang="en-US" sz="3200" i="1" kern="0" dirty="0" smtClean="0">
                <a:solidFill>
                  <a:srgbClr val="F1DD65"/>
                </a:solidFill>
                <a:effectLst>
                  <a:outerShdw blurRad="38100" dist="38100" dir="2700000" algn="tl">
                    <a:srgbClr val="000000"/>
                  </a:outerShdw>
                </a:effectLst>
                <a:latin typeface="Lucida Sans"/>
              </a:rPr>
              <a:t>Conflicts of Interest Disclosure</a:t>
            </a:r>
            <a:endParaRPr lang="en-US" sz="3200" i="1" kern="0" dirty="0">
              <a:solidFill>
                <a:srgbClr val="F1DD65"/>
              </a:solidFill>
              <a:effectLst>
                <a:outerShdw blurRad="38100" dist="38100" dir="2700000" algn="tl">
                  <a:srgbClr val="000000"/>
                </a:outerShdw>
              </a:effectLst>
              <a:latin typeface="Lucida Sans"/>
            </a:endParaRPr>
          </a:p>
        </p:txBody>
      </p:sp>
      <p:sp>
        <p:nvSpPr>
          <p:cNvPr id="13" name="Text Box 4"/>
          <p:cNvSpPr txBox="1">
            <a:spLocks noChangeArrowheads="1"/>
          </p:cNvSpPr>
          <p:nvPr/>
        </p:nvSpPr>
        <p:spPr bwMode="auto">
          <a:xfrm>
            <a:off x="-4763" y="4886325"/>
            <a:ext cx="8408988" cy="1433513"/>
          </a:xfrm>
          <a:prstGeom prst="rect">
            <a:avLst/>
          </a:prstGeom>
          <a:noFill/>
          <a:ln w="12700">
            <a:noFill/>
            <a:miter lim="800000"/>
            <a:headEnd type="none" w="sm" len="sm"/>
            <a:tailEnd type="none" w="sm" len="sm"/>
          </a:ln>
          <a:effectLst>
            <a:outerShdw dist="28398" dir="3806097" algn="ctr" rotWithShape="0">
              <a:schemeClr val="bg2"/>
            </a:outerShdw>
          </a:effectLst>
        </p:spPr>
        <p:txBody>
          <a:bodyPr>
            <a:spAutoFit/>
          </a:bodyPr>
          <a:lstStyle/>
          <a:p>
            <a:pPr algn="r"/>
            <a:r>
              <a:rPr lang="de-AT" sz="3200" i="1" dirty="0">
                <a:solidFill>
                  <a:schemeClr val="bg2">
                    <a:lumMod val="65000"/>
                    <a:lumOff val="35000"/>
                  </a:schemeClr>
                </a:solidFill>
                <a:effectLst>
                  <a:outerShdw blurRad="38100" dist="38100" dir="2700000" algn="tl">
                    <a:srgbClr val="000000"/>
                  </a:outerShdw>
                </a:effectLst>
                <a:latin typeface="Univers" pitchFamily="34" charset="0"/>
              </a:rPr>
              <a:t>Dominik Fleischmann</a:t>
            </a:r>
          </a:p>
          <a:p>
            <a:pPr algn="r"/>
            <a:r>
              <a:rPr lang="de-AT" sz="2800" i="1" dirty="0">
                <a:solidFill>
                  <a:schemeClr val="bg2">
                    <a:lumMod val="65000"/>
                    <a:lumOff val="35000"/>
                  </a:schemeClr>
                </a:solidFill>
                <a:effectLst>
                  <a:outerShdw blurRad="38100" dist="38100" dir="2700000" algn="tl">
                    <a:srgbClr val="000000"/>
                  </a:outerShdw>
                </a:effectLst>
                <a:latin typeface="Univers" pitchFamily="34" charset="0"/>
              </a:rPr>
              <a:t>Department of Radiology</a:t>
            </a:r>
          </a:p>
          <a:p>
            <a:pPr algn="r"/>
            <a:r>
              <a:rPr lang="de-AT" sz="2800" i="1" dirty="0">
                <a:solidFill>
                  <a:schemeClr val="bg2">
                    <a:lumMod val="65000"/>
                    <a:lumOff val="35000"/>
                  </a:schemeClr>
                </a:solidFill>
                <a:effectLst>
                  <a:outerShdw blurRad="38100" dist="38100" dir="2700000" algn="tl">
                    <a:srgbClr val="000000"/>
                  </a:outerShdw>
                </a:effectLst>
                <a:latin typeface="Univers" pitchFamily="34" charset="0"/>
              </a:rPr>
              <a:t>Stanford University</a:t>
            </a:r>
          </a:p>
        </p:txBody>
      </p:sp>
      <p:sp>
        <p:nvSpPr>
          <p:cNvPr id="14" name="Text Box 20"/>
          <p:cNvSpPr txBox="1">
            <a:spLocks noChangeArrowheads="1"/>
          </p:cNvSpPr>
          <p:nvPr/>
        </p:nvSpPr>
        <p:spPr bwMode="auto">
          <a:xfrm>
            <a:off x="1722931" y="0"/>
            <a:ext cx="7421069" cy="1107996"/>
          </a:xfrm>
          <a:prstGeom prst="rect">
            <a:avLst/>
          </a:prstGeom>
          <a:noFill/>
          <a:ln w="12700">
            <a:noFill/>
            <a:miter lim="800000"/>
            <a:headEnd type="none" w="sm" len="sm"/>
            <a:tailEnd type="none" w="sm" len="sm"/>
          </a:ln>
          <a:effectLst/>
        </p:spPr>
        <p:txBody>
          <a:bodyPr wrap="none">
            <a:spAutoFit/>
          </a:bodyPr>
          <a:lstStyle/>
          <a:p>
            <a:pPr algn="r"/>
            <a:r>
              <a:rPr lang="en-US" sz="2200" dirty="0" smtClean="0">
                <a:solidFill>
                  <a:srgbClr val="00FF00"/>
                </a:solidFill>
                <a:effectLst/>
              </a:rPr>
              <a:t>20</a:t>
            </a:r>
            <a:r>
              <a:rPr lang="en-US" sz="2200" baseline="30000" dirty="0" smtClean="0">
                <a:solidFill>
                  <a:srgbClr val="00FF00"/>
                </a:solidFill>
                <a:effectLst/>
              </a:rPr>
              <a:t>th</a:t>
            </a:r>
            <a:r>
              <a:rPr lang="en-US" sz="2200" dirty="0" smtClean="0">
                <a:solidFill>
                  <a:srgbClr val="00FF00"/>
                </a:solidFill>
                <a:effectLst/>
              </a:rPr>
              <a:t> Annual Summer Practicum, Masters in Body Imaging</a:t>
            </a:r>
          </a:p>
          <a:p>
            <a:pPr algn="r"/>
            <a:r>
              <a:rPr lang="en-US" sz="2200" dirty="0" smtClean="0">
                <a:solidFill>
                  <a:srgbClr val="00FF00"/>
                </a:solidFill>
                <a:effectLst/>
              </a:rPr>
              <a:t>Jackson Lake Lodge, Moran, Wyoming</a:t>
            </a:r>
          </a:p>
          <a:p>
            <a:pPr algn="r"/>
            <a:r>
              <a:rPr lang="en-US" sz="2200" dirty="0" smtClean="0">
                <a:solidFill>
                  <a:srgbClr val="00FF00"/>
                </a:solidFill>
                <a:effectLst/>
              </a:rPr>
              <a:t>August 8-11, 2010</a:t>
            </a:r>
            <a:endParaRPr lang="de-AT" sz="2200" dirty="0">
              <a:solidFill>
                <a:srgbClr val="00FF00"/>
              </a:solidFill>
              <a:effectLst/>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62" name="Rectangle 2"/>
          <p:cNvSpPr>
            <a:spLocks noGrp="1" noChangeArrowheads="1"/>
          </p:cNvSpPr>
          <p:nvPr>
            <p:ph type="title"/>
          </p:nvPr>
        </p:nvSpPr>
        <p:spPr>
          <a:xfrm>
            <a:off x="685800" y="171450"/>
            <a:ext cx="7772400" cy="666750"/>
          </a:xfrm>
        </p:spPr>
        <p:txBody>
          <a:bodyPr/>
          <a:lstStyle/>
          <a:p>
            <a:r>
              <a:rPr lang="en-US" sz="2800"/>
              <a:t>Progressive root enlargement (Marfan's)</a:t>
            </a:r>
          </a:p>
        </p:txBody>
      </p:sp>
      <p:sp>
        <p:nvSpPr>
          <p:cNvPr id="2959363" name="Text Box 3"/>
          <p:cNvSpPr txBox="1">
            <a:spLocks noChangeArrowheads="1"/>
          </p:cNvSpPr>
          <p:nvPr/>
        </p:nvSpPr>
        <p:spPr bwMode="auto">
          <a:xfrm>
            <a:off x="649288" y="5614988"/>
            <a:ext cx="1643062" cy="641350"/>
          </a:xfrm>
          <a:prstGeom prst="rect">
            <a:avLst/>
          </a:prstGeom>
          <a:noFill/>
          <a:ln w="9525" algn="ctr">
            <a:noFill/>
            <a:miter lim="800000"/>
            <a:headEnd/>
            <a:tailEnd/>
          </a:ln>
          <a:effectLst/>
        </p:spPr>
        <p:txBody>
          <a:bodyPr wrap="none">
            <a:spAutoFit/>
          </a:bodyPr>
          <a:lstStyle/>
          <a:p>
            <a:r>
              <a:rPr lang="en-US" sz="3600">
                <a:effectLst/>
              </a:rPr>
              <a:t>Jan '04</a:t>
            </a:r>
          </a:p>
        </p:txBody>
      </p:sp>
      <p:pic>
        <p:nvPicPr>
          <p:cNvPr id="2959364" name="Picture 4" descr="Ao_1_meas"/>
          <p:cNvPicPr>
            <a:picLocks noChangeAspect="1" noChangeArrowheads="1"/>
          </p:cNvPicPr>
          <p:nvPr/>
        </p:nvPicPr>
        <p:blipFill>
          <a:blip r:embed="rId3" cstate="print"/>
          <a:srcRect l="6250" r="12859"/>
          <a:stretch>
            <a:fillRect/>
          </a:stretch>
        </p:blipFill>
        <p:spPr bwMode="auto">
          <a:xfrm>
            <a:off x="19050" y="1619250"/>
            <a:ext cx="2959100" cy="3657600"/>
          </a:xfrm>
          <a:prstGeom prst="rect">
            <a:avLst/>
          </a:prstGeom>
          <a:noFill/>
          <a:ln w="9525">
            <a:noFill/>
            <a:miter lim="800000"/>
            <a:headEnd/>
            <a:tailEnd/>
          </a:ln>
        </p:spPr>
      </p:pic>
      <p:sp>
        <p:nvSpPr>
          <p:cNvPr id="2959365" name="Text Box 5"/>
          <p:cNvSpPr txBox="1">
            <a:spLocks noChangeArrowheads="1"/>
          </p:cNvSpPr>
          <p:nvPr/>
        </p:nvSpPr>
        <p:spPr bwMode="auto">
          <a:xfrm rot="-1666220">
            <a:off x="-14288" y="2632075"/>
            <a:ext cx="990601" cy="304800"/>
          </a:xfrm>
          <a:prstGeom prst="rect">
            <a:avLst/>
          </a:prstGeom>
          <a:solidFill>
            <a:schemeClr val="bg2">
              <a:alpha val="10001"/>
            </a:schemeClr>
          </a:solidFill>
          <a:ln w="9525" algn="ctr">
            <a:noFill/>
            <a:miter lim="800000"/>
            <a:headEnd/>
            <a:tailEnd/>
          </a:ln>
          <a:effectLst/>
        </p:spPr>
        <p:txBody>
          <a:bodyPr>
            <a:spAutoFit/>
          </a:bodyPr>
          <a:lstStyle/>
          <a:p>
            <a:r>
              <a:rPr lang="en-US" sz="1400">
                <a:effectLst/>
              </a:rPr>
              <a:t>24 mm</a:t>
            </a:r>
          </a:p>
        </p:txBody>
      </p:sp>
      <p:sp>
        <p:nvSpPr>
          <p:cNvPr id="2959366" name="Text Box 6"/>
          <p:cNvSpPr txBox="1">
            <a:spLocks noChangeArrowheads="1"/>
          </p:cNvSpPr>
          <p:nvPr/>
        </p:nvSpPr>
        <p:spPr bwMode="auto">
          <a:xfrm rot="-1608662">
            <a:off x="839788" y="3160713"/>
            <a:ext cx="1146175" cy="457200"/>
          </a:xfrm>
          <a:prstGeom prst="rect">
            <a:avLst/>
          </a:prstGeom>
          <a:noFill/>
          <a:ln w="9525" algn="ctr">
            <a:noFill/>
            <a:miter lim="800000"/>
            <a:headEnd/>
            <a:tailEnd/>
          </a:ln>
          <a:effectLst/>
        </p:spPr>
        <p:txBody>
          <a:bodyPr>
            <a:spAutoFit/>
          </a:bodyPr>
          <a:lstStyle/>
          <a:p>
            <a:r>
              <a:rPr lang="en-US">
                <a:solidFill>
                  <a:schemeClr val="bg2"/>
                </a:solidFill>
                <a:effectLst/>
              </a:rPr>
              <a:t>45 mm</a:t>
            </a:r>
          </a:p>
        </p:txBody>
      </p:sp>
      <p:sp>
        <p:nvSpPr>
          <p:cNvPr id="2959367" name="Text Box 7"/>
          <p:cNvSpPr txBox="1">
            <a:spLocks noChangeArrowheads="1"/>
          </p:cNvSpPr>
          <p:nvPr/>
        </p:nvSpPr>
        <p:spPr bwMode="auto">
          <a:xfrm rot="-1554211">
            <a:off x="231775" y="4362450"/>
            <a:ext cx="1163638" cy="336550"/>
          </a:xfrm>
          <a:prstGeom prst="rect">
            <a:avLst/>
          </a:prstGeom>
          <a:solidFill>
            <a:schemeClr val="bg2">
              <a:alpha val="10001"/>
            </a:schemeClr>
          </a:solidFill>
          <a:ln w="9525" algn="ctr">
            <a:noFill/>
            <a:miter lim="800000"/>
            <a:headEnd/>
            <a:tailEnd/>
          </a:ln>
          <a:effectLst/>
        </p:spPr>
        <p:txBody>
          <a:bodyPr>
            <a:spAutoFit/>
          </a:bodyPr>
          <a:lstStyle/>
          <a:p>
            <a:r>
              <a:rPr lang="en-US" sz="1600">
                <a:effectLst/>
              </a:rPr>
              <a:t>30 mm</a:t>
            </a:r>
          </a:p>
        </p:txBody>
      </p:sp>
      <p:sp>
        <p:nvSpPr>
          <p:cNvPr id="2959368" name="Text Box 8"/>
          <p:cNvSpPr txBox="1">
            <a:spLocks noChangeArrowheads="1"/>
          </p:cNvSpPr>
          <p:nvPr/>
        </p:nvSpPr>
        <p:spPr bwMode="auto">
          <a:xfrm>
            <a:off x="3848100" y="5614988"/>
            <a:ext cx="1719263" cy="641350"/>
          </a:xfrm>
          <a:prstGeom prst="rect">
            <a:avLst/>
          </a:prstGeom>
          <a:noFill/>
          <a:ln w="9525" algn="ctr">
            <a:noFill/>
            <a:miter lim="800000"/>
            <a:headEnd/>
            <a:tailEnd/>
          </a:ln>
          <a:effectLst/>
        </p:spPr>
        <p:txBody>
          <a:bodyPr wrap="none">
            <a:spAutoFit/>
          </a:bodyPr>
          <a:lstStyle/>
          <a:p>
            <a:r>
              <a:rPr lang="en-US" sz="3600">
                <a:effectLst/>
              </a:rPr>
              <a:t>Nov '04</a:t>
            </a:r>
          </a:p>
        </p:txBody>
      </p:sp>
      <p:pic>
        <p:nvPicPr>
          <p:cNvPr id="2959369" name="Picture 9" descr="Ao_2_meas"/>
          <p:cNvPicPr>
            <a:picLocks noChangeAspect="1" noChangeArrowheads="1"/>
          </p:cNvPicPr>
          <p:nvPr/>
        </p:nvPicPr>
        <p:blipFill>
          <a:blip r:embed="rId4" cstate="print"/>
          <a:srcRect l="6770" t="10625" r="4688"/>
          <a:stretch>
            <a:fillRect/>
          </a:stretch>
        </p:blipFill>
        <p:spPr bwMode="auto">
          <a:xfrm>
            <a:off x="3101975" y="1644650"/>
            <a:ext cx="3597275" cy="3632200"/>
          </a:xfrm>
          <a:prstGeom prst="rect">
            <a:avLst/>
          </a:prstGeom>
          <a:noFill/>
          <a:ln w="9525">
            <a:noFill/>
            <a:miter lim="800000"/>
            <a:headEnd/>
            <a:tailEnd/>
          </a:ln>
        </p:spPr>
      </p:pic>
      <p:sp>
        <p:nvSpPr>
          <p:cNvPr id="2959370" name="Text Box 10"/>
          <p:cNvSpPr txBox="1">
            <a:spLocks noChangeArrowheads="1"/>
          </p:cNvSpPr>
          <p:nvPr/>
        </p:nvSpPr>
        <p:spPr bwMode="auto">
          <a:xfrm rot="-1175537">
            <a:off x="3144838" y="2859088"/>
            <a:ext cx="1146175" cy="336550"/>
          </a:xfrm>
          <a:prstGeom prst="rect">
            <a:avLst/>
          </a:prstGeom>
          <a:solidFill>
            <a:schemeClr val="bg2">
              <a:alpha val="10001"/>
            </a:schemeClr>
          </a:solidFill>
          <a:ln w="9525" algn="ctr">
            <a:noFill/>
            <a:miter lim="800000"/>
            <a:headEnd/>
            <a:tailEnd/>
          </a:ln>
          <a:effectLst/>
        </p:spPr>
        <p:txBody>
          <a:bodyPr>
            <a:spAutoFit/>
          </a:bodyPr>
          <a:lstStyle/>
          <a:p>
            <a:r>
              <a:rPr lang="en-US" sz="1600">
                <a:effectLst/>
              </a:rPr>
              <a:t>28 mm</a:t>
            </a:r>
          </a:p>
        </p:txBody>
      </p:sp>
      <p:sp>
        <p:nvSpPr>
          <p:cNvPr id="2959371" name="Text Box 11"/>
          <p:cNvSpPr txBox="1">
            <a:spLocks noChangeArrowheads="1"/>
          </p:cNvSpPr>
          <p:nvPr/>
        </p:nvSpPr>
        <p:spPr bwMode="auto">
          <a:xfrm rot="-1095169">
            <a:off x="3940175" y="3471863"/>
            <a:ext cx="1220788" cy="457200"/>
          </a:xfrm>
          <a:prstGeom prst="rect">
            <a:avLst/>
          </a:prstGeom>
          <a:noFill/>
          <a:ln w="9525" algn="ctr">
            <a:noFill/>
            <a:miter lim="800000"/>
            <a:headEnd/>
            <a:tailEnd/>
          </a:ln>
          <a:effectLst/>
        </p:spPr>
        <p:txBody>
          <a:bodyPr>
            <a:spAutoFit/>
          </a:bodyPr>
          <a:lstStyle/>
          <a:p>
            <a:r>
              <a:rPr lang="en-US">
                <a:solidFill>
                  <a:schemeClr val="bg2"/>
                </a:solidFill>
                <a:effectLst/>
              </a:rPr>
              <a:t>47 mm</a:t>
            </a:r>
          </a:p>
        </p:txBody>
      </p:sp>
      <p:sp>
        <p:nvSpPr>
          <p:cNvPr id="2959372" name="Text Box 12"/>
          <p:cNvSpPr txBox="1">
            <a:spLocks noChangeArrowheads="1"/>
          </p:cNvSpPr>
          <p:nvPr/>
        </p:nvSpPr>
        <p:spPr bwMode="auto">
          <a:xfrm rot="-1226973">
            <a:off x="3144838" y="4594225"/>
            <a:ext cx="1146175" cy="336550"/>
          </a:xfrm>
          <a:prstGeom prst="rect">
            <a:avLst/>
          </a:prstGeom>
          <a:solidFill>
            <a:schemeClr val="bg2">
              <a:alpha val="10001"/>
            </a:schemeClr>
          </a:solidFill>
          <a:ln w="9525" algn="ctr">
            <a:noFill/>
            <a:miter lim="800000"/>
            <a:headEnd/>
            <a:tailEnd/>
          </a:ln>
          <a:effectLst/>
        </p:spPr>
        <p:txBody>
          <a:bodyPr>
            <a:spAutoFit/>
          </a:bodyPr>
          <a:lstStyle/>
          <a:p>
            <a:r>
              <a:rPr lang="en-US" sz="1600">
                <a:effectLst/>
              </a:rPr>
              <a:t>32 mm</a:t>
            </a:r>
          </a:p>
        </p:txBody>
      </p:sp>
      <p:grpSp>
        <p:nvGrpSpPr>
          <p:cNvPr id="2959373" name="Group 13"/>
          <p:cNvGrpSpPr>
            <a:grpSpLocks/>
          </p:cNvGrpSpPr>
          <p:nvPr/>
        </p:nvGrpSpPr>
        <p:grpSpPr bwMode="auto">
          <a:xfrm>
            <a:off x="6130925" y="1162050"/>
            <a:ext cx="3257550" cy="5094288"/>
            <a:chOff x="3862" y="732"/>
            <a:chExt cx="2052" cy="3209"/>
          </a:xfrm>
        </p:grpSpPr>
        <p:sp>
          <p:nvSpPr>
            <p:cNvPr id="2959374" name="Text Box 14"/>
            <p:cNvSpPr txBox="1">
              <a:spLocks noChangeArrowheads="1"/>
            </p:cNvSpPr>
            <p:nvPr/>
          </p:nvSpPr>
          <p:spPr bwMode="auto">
            <a:xfrm>
              <a:off x="4419" y="3537"/>
              <a:ext cx="1083" cy="404"/>
            </a:xfrm>
            <a:prstGeom prst="rect">
              <a:avLst/>
            </a:prstGeom>
            <a:noFill/>
            <a:ln w="9525" algn="ctr">
              <a:noFill/>
              <a:miter lim="800000"/>
              <a:headEnd/>
              <a:tailEnd/>
            </a:ln>
            <a:effectLst/>
          </p:spPr>
          <p:txBody>
            <a:bodyPr wrap="none">
              <a:spAutoFit/>
            </a:bodyPr>
            <a:lstStyle/>
            <a:p>
              <a:r>
                <a:rPr lang="en-US" sz="3600">
                  <a:effectLst/>
                </a:rPr>
                <a:t>Sep '05</a:t>
              </a:r>
            </a:p>
          </p:txBody>
        </p:sp>
        <p:pic>
          <p:nvPicPr>
            <p:cNvPr id="2959375" name="Picture 15" descr="Ao_3_meas"/>
            <p:cNvPicPr>
              <a:picLocks noChangeAspect="1" noChangeArrowheads="1"/>
            </p:cNvPicPr>
            <p:nvPr/>
          </p:nvPicPr>
          <p:blipFill>
            <a:blip r:embed="rId5" cstate="print"/>
            <a:srcRect l="7292" r="3645"/>
            <a:stretch>
              <a:fillRect/>
            </a:stretch>
          </p:blipFill>
          <p:spPr bwMode="auto">
            <a:xfrm>
              <a:off x="3862" y="1020"/>
              <a:ext cx="2052" cy="2304"/>
            </a:xfrm>
            <a:prstGeom prst="rect">
              <a:avLst/>
            </a:prstGeom>
            <a:noFill/>
            <a:ln w="9525">
              <a:noFill/>
              <a:miter lim="800000"/>
              <a:headEnd/>
              <a:tailEnd/>
            </a:ln>
          </p:spPr>
        </p:pic>
        <p:sp>
          <p:nvSpPr>
            <p:cNvPr id="2959376" name="Text Box 16"/>
            <p:cNvSpPr txBox="1">
              <a:spLocks noChangeArrowheads="1"/>
            </p:cNvSpPr>
            <p:nvPr/>
          </p:nvSpPr>
          <p:spPr bwMode="auto">
            <a:xfrm rot="-1232096">
              <a:off x="3983" y="1685"/>
              <a:ext cx="684" cy="212"/>
            </a:xfrm>
            <a:prstGeom prst="rect">
              <a:avLst/>
            </a:prstGeom>
            <a:solidFill>
              <a:schemeClr val="bg2">
                <a:alpha val="10001"/>
              </a:schemeClr>
            </a:solidFill>
            <a:ln w="9525" algn="ctr">
              <a:noFill/>
              <a:miter lim="800000"/>
              <a:headEnd/>
              <a:tailEnd/>
            </a:ln>
            <a:effectLst/>
          </p:spPr>
          <p:txBody>
            <a:bodyPr>
              <a:spAutoFit/>
            </a:bodyPr>
            <a:lstStyle/>
            <a:p>
              <a:r>
                <a:rPr lang="en-US" sz="1600">
                  <a:effectLst/>
                </a:rPr>
                <a:t>29 mm</a:t>
              </a:r>
            </a:p>
          </p:txBody>
        </p:sp>
        <p:sp>
          <p:nvSpPr>
            <p:cNvPr id="2959377" name="Text Box 17"/>
            <p:cNvSpPr txBox="1">
              <a:spLocks noChangeArrowheads="1"/>
            </p:cNvSpPr>
            <p:nvPr/>
          </p:nvSpPr>
          <p:spPr bwMode="auto">
            <a:xfrm rot="-1241727">
              <a:off x="4332" y="2049"/>
              <a:ext cx="786" cy="288"/>
            </a:xfrm>
            <a:prstGeom prst="rect">
              <a:avLst/>
            </a:prstGeom>
            <a:noFill/>
            <a:ln w="9525" algn="ctr">
              <a:noFill/>
              <a:miter lim="800000"/>
              <a:headEnd/>
              <a:tailEnd/>
            </a:ln>
            <a:effectLst/>
          </p:spPr>
          <p:txBody>
            <a:bodyPr>
              <a:spAutoFit/>
            </a:bodyPr>
            <a:lstStyle/>
            <a:p>
              <a:r>
                <a:rPr lang="en-US">
                  <a:solidFill>
                    <a:schemeClr val="bg2"/>
                  </a:solidFill>
                  <a:effectLst/>
                </a:rPr>
                <a:t>49 mm</a:t>
              </a:r>
            </a:p>
          </p:txBody>
        </p:sp>
        <p:sp>
          <p:nvSpPr>
            <p:cNvPr id="2959378" name="Text Box 18"/>
            <p:cNvSpPr txBox="1">
              <a:spLocks noChangeArrowheads="1"/>
            </p:cNvSpPr>
            <p:nvPr/>
          </p:nvSpPr>
          <p:spPr bwMode="auto">
            <a:xfrm rot="-1453485">
              <a:off x="4070" y="2892"/>
              <a:ext cx="768" cy="212"/>
            </a:xfrm>
            <a:prstGeom prst="rect">
              <a:avLst/>
            </a:prstGeom>
            <a:solidFill>
              <a:schemeClr val="bg2">
                <a:alpha val="10001"/>
              </a:schemeClr>
            </a:solidFill>
            <a:ln w="9525" algn="ctr">
              <a:noFill/>
              <a:miter lim="800000"/>
              <a:headEnd/>
              <a:tailEnd/>
            </a:ln>
            <a:effectLst/>
          </p:spPr>
          <p:txBody>
            <a:bodyPr>
              <a:spAutoFit/>
            </a:bodyPr>
            <a:lstStyle/>
            <a:p>
              <a:r>
                <a:rPr lang="en-US" sz="1600">
                  <a:effectLst/>
                </a:rPr>
                <a:t>33 mm</a:t>
              </a:r>
            </a:p>
          </p:txBody>
        </p:sp>
        <p:sp>
          <p:nvSpPr>
            <p:cNvPr id="2959379" name="Rectangle 19"/>
            <p:cNvSpPr>
              <a:spLocks noChangeArrowheads="1"/>
            </p:cNvSpPr>
            <p:nvPr/>
          </p:nvSpPr>
          <p:spPr bwMode="auto">
            <a:xfrm>
              <a:off x="4083" y="732"/>
              <a:ext cx="1432" cy="250"/>
            </a:xfrm>
            <a:prstGeom prst="rect">
              <a:avLst/>
            </a:prstGeom>
            <a:noFill/>
            <a:ln w="12700">
              <a:noFill/>
              <a:miter lim="800000"/>
              <a:headEnd type="none" w="sm" len="sm"/>
              <a:tailEnd type="none" w="sm" len="sm"/>
            </a:ln>
            <a:effectLst/>
          </p:spPr>
          <p:txBody>
            <a:bodyPr wrap="none">
              <a:spAutoFit/>
            </a:bodyPr>
            <a:lstStyle/>
            <a:p>
              <a:r>
                <a:rPr lang="en-US" sz="2000" b="1" i="1">
                  <a:solidFill>
                    <a:srgbClr val="FF9900"/>
                  </a:solidFill>
                  <a:effectLst/>
                  <a:latin typeface="Lucida Sans" pitchFamily="34" charset="0"/>
                </a:rPr>
                <a:t>with ECG gating</a:t>
              </a:r>
            </a:p>
          </p:txBody>
        </p:sp>
      </p:grpSp>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2018" name="Rectangle 2"/>
          <p:cNvSpPr>
            <a:spLocks noChangeArrowheads="1"/>
          </p:cNvSpPr>
          <p:nvPr/>
        </p:nvSpPr>
        <p:spPr bwMode="auto">
          <a:xfrm>
            <a:off x="1065213" y="2163763"/>
            <a:ext cx="7104062" cy="554037"/>
          </a:xfrm>
          <a:prstGeom prst="rect">
            <a:avLst/>
          </a:prstGeom>
          <a:gradFill rotWithShape="0">
            <a:gsLst>
              <a:gs pos="0">
                <a:srgbClr val="5F5F5F">
                  <a:gamma/>
                  <a:shade val="46275"/>
                  <a:invGamma/>
                </a:srgbClr>
              </a:gs>
              <a:gs pos="50000">
                <a:srgbClr val="5F5F5F"/>
              </a:gs>
              <a:gs pos="100000">
                <a:srgbClr val="5F5F5F">
                  <a:gamma/>
                  <a:shade val="46275"/>
                  <a:invGamma/>
                </a:srgbClr>
              </a:gs>
            </a:gsLst>
            <a:lin ang="5400000" scaled="1"/>
          </a:gradFill>
          <a:ln w="12700">
            <a:noFill/>
            <a:miter lim="800000"/>
            <a:headEnd type="none" w="sm" len="sm"/>
            <a:tailEnd type="none" w="sm" len="sm"/>
          </a:ln>
          <a:effectLst/>
        </p:spPr>
        <p:txBody>
          <a:bodyPr wrap="none" anchor="ctr"/>
          <a:lstStyle/>
          <a:p>
            <a:endParaRPr lang="en-US"/>
          </a:p>
        </p:txBody>
      </p:sp>
      <p:sp>
        <p:nvSpPr>
          <p:cNvPr id="2902019" name="Rectangle 3"/>
          <p:cNvSpPr>
            <a:spLocks noChangeArrowheads="1"/>
          </p:cNvSpPr>
          <p:nvPr/>
        </p:nvSpPr>
        <p:spPr bwMode="auto">
          <a:xfrm>
            <a:off x="73025" y="301625"/>
            <a:ext cx="9048750" cy="1143000"/>
          </a:xfrm>
          <a:prstGeom prst="rect">
            <a:avLst/>
          </a:prstGeom>
          <a:noFill/>
          <a:ln w="9525">
            <a:noFill/>
            <a:miter lim="800000"/>
            <a:headEnd/>
            <a:tailEnd/>
          </a:ln>
          <a:effectLst/>
        </p:spPr>
        <p:txBody>
          <a:bodyPr lIns="92075" tIns="46037" rIns="92075" bIns="46037" anchor="ctr"/>
          <a:lstStyle/>
          <a:p>
            <a:r>
              <a:rPr lang="en-US" i="1">
                <a:solidFill>
                  <a:srgbClr val="F1DD65"/>
                </a:solidFill>
                <a:effectLst>
                  <a:outerShdw blurRad="38100" dist="38100" dir="2700000" algn="tl">
                    <a:srgbClr val="000000"/>
                  </a:outerShdw>
                </a:effectLst>
                <a:latin typeface="Lucida Sans" pitchFamily="34" charset="0"/>
              </a:rPr>
              <a:t>3D and 4D Imaging of the Aortic Root</a:t>
            </a:r>
            <a:br>
              <a:rPr lang="en-US" i="1">
                <a:solidFill>
                  <a:srgbClr val="F1DD65"/>
                </a:solidFill>
                <a:effectLst>
                  <a:outerShdw blurRad="38100" dist="38100" dir="2700000" algn="tl">
                    <a:srgbClr val="000000"/>
                  </a:outerShdw>
                </a:effectLst>
                <a:latin typeface="Lucida Sans" pitchFamily="34" charset="0"/>
              </a:rPr>
            </a:br>
            <a:r>
              <a:rPr lang="en-US" sz="3200" i="1">
                <a:solidFill>
                  <a:srgbClr val="F1DD65"/>
                </a:solidFill>
                <a:effectLst>
                  <a:outerShdw blurRad="38100" dist="38100" dir="2700000" algn="tl">
                    <a:srgbClr val="000000"/>
                  </a:outerShdw>
                </a:effectLst>
                <a:latin typeface="Lucida Sans" pitchFamily="34" charset="0"/>
              </a:rPr>
              <a:t> Learning Objectives / Outline</a:t>
            </a:r>
            <a:endParaRPr lang="en-GB" sz="3200" i="1">
              <a:solidFill>
                <a:srgbClr val="F1DD65"/>
              </a:solidFill>
              <a:effectLst>
                <a:outerShdw blurRad="38100" dist="38100" dir="2700000" algn="tl">
                  <a:srgbClr val="000000"/>
                </a:outerShdw>
              </a:effectLst>
              <a:latin typeface="Lucida Sans" pitchFamily="34" charset="0"/>
            </a:endParaRPr>
          </a:p>
        </p:txBody>
      </p:sp>
      <p:sp>
        <p:nvSpPr>
          <p:cNvPr id="2902022" name="Rectangle 6"/>
          <p:cNvSpPr>
            <a:spLocks noChangeArrowheads="1"/>
          </p:cNvSpPr>
          <p:nvPr/>
        </p:nvSpPr>
        <p:spPr bwMode="auto">
          <a:xfrm>
            <a:off x="1246188" y="2111375"/>
            <a:ext cx="7291387" cy="3834254"/>
          </a:xfrm>
          <a:prstGeom prst="rect">
            <a:avLst/>
          </a:prstGeom>
          <a:noFill/>
          <a:ln w="9525">
            <a:noFill/>
            <a:miter lim="800000"/>
            <a:headEnd/>
            <a:tailEnd/>
          </a:ln>
          <a:effectLst/>
        </p:spPr>
        <p:txBody>
          <a:bodyPr lIns="182562" tIns="182562" rIns="182562" bIns="182562">
            <a:spAutoFit/>
          </a:bodyPr>
          <a:lstStyle/>
          <a:p>
            <a:pPr marL="342900" indent="-342900" algn="l">
              <a:spcBef>
                <a:spcPct val="40000"/>
              </a:spcBef>
              <a:buClr>
                <a:srgbClr val="E3DE73"/>
              </a:buClr>
              <a:buSzPct val="200000"/>
              <a:buFontTx/>
              <a:buChar char="•"/>
              <a:tabLst>
                <a:tab pos="1339850" algn="l"/>
              </a:tabLst>
            </a:pPr>
            <a:r>
              <a:rPr lang="en-US" sz="2600" dirty="0">
                <a:effectLst>
                  <a:outerShdw blurRad="38100" dist="38100" dir="2700000" algn="tl">
                    <a:srgbClr val="000000"/>
                  </a:outerShdw>
                </a:effectLst>
                <a:latin typeface="Lucida Sans" pitchFamily="34" charset="0"/>
              </a:rPr>
              <a:t>Technique: </a:t>
            </a:r>
            <a:r>
              <a:rPr lang="en-US" sz="2600" dirty="0">
                <a:effectLst>
                  <a:outerShdw blurRad="38100" dist="38100" dir="2700000" algn="tl">
                    <a:srgbClr val="000000"/>
                  </a:outerShdw>
                </a:effectLst>
                <a:latin typeface="Lucida Sans" pitchFamily="34" charset="0"/>
                <a:sym typeface="Wingdings" pitchFamily="2" charset="2"/>
              </a:rPr>
              <a:t>'gated chest' CT</a:t>
            </a:r>
            <a:endParaRPr lang="en-US" sz="2600" dirty="0">
              <a:effectLst>
                <a:outerShdw blurRad="38100" dist="38100" dir="2700000" algn="tl">
                  <a:srgbClr val="000000"/>
                </a:outerShdw>
              </a:effectLst>
              <a:latin typeface="Lucida Sans" pitchFamily="34" charset="0"/>
            </a:endParaRPr>
          </a:p>
          <a:p>
            <a:pPr marL="342900" indent="-342900" algn="l">
              <a:lnSpc>
                <a:spcPct val="120000"/>
              </a:lnSpc>
              <a:spcBef>
                <a:spcPct val="40000"/>
              </a:spcBef>
              <a:buClr>
                <a:srgbClr val="E3DE73"/>
              </a:buClr>
              <a:buSzPct val="200000"/>
              <a:buFontTx/>
              <a:buChar char="•"/>
              <a:tabLst>
                <a:tab pos="1339850" algn="l"/>
              </a:tabLst>
            </a:pPr>
            <a:r>
              <a:rPr lang="en-US" sz="2600" dirty="0">
                <a:effectLst>
                  <a:outerShdw blurRad="38100" dist="38100" dir="2700000" algn="tl">
                    <a:srgbClr val="000000"/>
                  </a:outerShdw>
                </a:effectLst>
                <a:latin typeface="Lucida Sans" pitchFamily="34" charset="0"/>
              </a:rPr>
              <a:t>Surgical anatomy of thoracic aorta</a:t>
            </a:r>
          </a:p>
          <a:p>
            <a:pPr marL="342900" indent="-342900" algn="l">
              <a:lnSpc>
                <a:spcPct val="120000"/>
              </a:lnSpc>
              <a:spcBef>
                <a:spcPct val="40000"/>
              </a:spcBef>
              <a:buClr>
                <a:srgbClr val="E3DE73"/>
              </a:buClr>
              <a:buSzPct val="200000"/>
              <a:buFontTx/>
              <a:buChar char="•"/>
              <a:tabLst>
                <a:tab pos="1339850" algn="l"/>
              </a:tabLst>
            </a:pPr>
            <a:r>
              <a:rPr lang="en-US" sz="2600" dirty="0" smtClean="0">
                <a:effectLst>
                  <a:outerShdw blurRad="38100" dist="38100" dir="2700000" algn="tl">
                    <a:srgbClr val="000000"/>
                  </a:outerShdw>
                </a:effectLst>
                <a:latin typeface="Lucida Sans" pitchFamily="34" charset="0"/>
              </a:rPr>
              <a:t>Clinical </a:t>
            </a:r>
            <a:r>
              <a:rPr lang="en-US" sz="2800" dirty="0" smtClean="0">
                <a:effectLst>
                  <a:outerShdw blurRad="38100" dist="38100" dir="2700000" algn="tl">
                    <a:srgbClr val="000000"/>
                  </a:outerShdw>
                </a:effectLst>
                <a:latin typeface="Lucida Sans" pitchFamily="34" charset="0"/>
              </a:rPr>
              <a:t>pre- and </a:t>
            </a:r>
            <a:r>
              <a:rPr lang="en-US" sz="2800" dirty="0" err="1" smtClean="0">
                <a:effectLst>
                  <a:outerShdw blurRad="38100" dist="38100" dir="2700000" algn="tl">
                    <a:srgbClr val="000000"/>
                  </a:outerShdw>
                </a:effectLst>
                <a:latin typeface="Lucida Sans" pitchFamily="34" charset="0"/>
              </a:rPr>
              <a:t>postop</a:t>
            </a:r>
            <a:r>
              <a:rPr lang="en-US" sz="2800" dirty="0" smtClean="0">
                <a:effectLst>
                  <a:outerShdw blurRad="38100" dist="38100" dir="2700000" algn="tl">
                    <a:srgbClr val="000000"/>
                  </a:outerShdw>
                </a:effectLst>
                <a:latin typeface="Lucida Sans" pitchFamily="34" charset="0"/>
              </a:rPr>
              <a:t>. imaging </a:t>
            </a:r>
            <a:r>
              <a:rPr lang="en-US" sz="2600" dirty="0" smtClean="0">
                <a:effectLst>
                  <a:outerShdw blurRad="38100" dist="38100" dir="2700000" algn="tl">
                    <a:srgbClr val="000000"/>
                  </a:outerShdw>
                </a:effectLst>
                <a:latin typeface="Lucida Sans" pitchFamily="34" charset="0"/>
              </a:rPr>
              <a:t>in</a:t>
            </a:r>
            <a:endParaRPr lang="en-US" dirty="0" smtClean="0">
              <a:effectLst>
                <a:outerShdw blurRad="38100" dist="38100" dir="2700000" algn="tl">
                  <a:srgbClr val="000000"/>
                </a:outerShdw>
              </a:effectLst>
              <a:latin typeface="Lucida Sans" pitchFamily="34" charset="0"/>
            </a:endParaRP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dirty="0" smtClean="0">
                <a:effectLst>
                  <a:outerShdw blurRad="38100" dist="38100" dir="2700000" algn="tl">
                    <a:srgbClr val="000000"/>
                  </a:outerShdw>
                </a:effectLst>
                <a:latin typeface="Lucida Sans" pitchFamily="34" charset="0"/>
              </a:rPr>
              <a:t>- </a:t>
            </a:r>
            <a:r>
              <a:rPr lang="en-US" dirty="0" err="1" smtClean="0">
                <a:effectLst>
                  <a:outerShdw blurRad="38100" dist="38100" dir="2700000" algn="tl">
                    <a:srgbClr val="000000"/>
                  </a:outerShdw>
                </a:effectLst>
                <a:latin typeface="Lucida Sans" pitchFamily="34" charset="0"/>
              </a:rPr>
              <a:t>Marfan's</a:t>
            </a:r>
            <a:r>
              <a:rPr lang="en-US" dirty="0" smtClean="0">
                <a:effectLst>
                  <a:outerShdw blurRad="38100" dist="38100" dir="2700000" algn="tl">
                    <a:srgbClr val="000000"/>
                  </a:outerShdw>
                </a:effectLst>
                <a:latin typeface="Lucida Sans" pitchFamily="34" charset="0"/>
              </a:rPr>
              <a:t> disease</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dirty="0" smtClean="0">
                <a:effectLst>
                  <a:outerShdw blurRad="38100" dist="38100" dir="2700000" algn="tl">
                    <a:srgbClr val="000000"/>
                  </a:outerShdw>
                </a:effectLst>
                <a:latin typeface="Lucida Sans" pitchFamily="34" charset="0"/>
              </a:rPr>
              <a:t>- Bicuspid aortic valve disease / aneurysm</a:t>
            </a:r>
          </a:p>
          <a:p>
            <a:pPr marL="600075" lvl="1" indent="-142875" algn="l">
              <a:lnSpc>
                <a:spcPct val="150000"/>
              </a:lnSpc>
              <a:spcAft>
                <a:spcPct val="10000"/>
              </a:spcAft>
              <a:buClr>
                <a:schemeClr val="tx1"/>
              </a:buClr>
              <a:buSzPct val="65000"/>
              <a:buFont typeface="Monotype Sorts" pitchFamily="2" charset="2"/>
              <a:buNone/>
              <a:tabLst>
                <a:tab pos="1339850" algn="l"/>
              </a:tabLst>
            </a:pPr>
            <a:endParaRPr lang="en-US" dirty="0">
              <a:effectLst>
                <a:outerShdw blurRad="38100" dist="38100" dir="2700000" algn="tl">
                  <a:srgbClr val="000000"/>
                </a:outerShdw>
              </a:effectLst>
              <a:latin typeface="Lucida Sans" pitchFamily="34" charset="0"/>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020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1" nodeType="clickEffect">
                                  <p:stCondLst>
                                    <p:cond delay="0"/>
                                  </p:stCondLst>
                                  <p:childTnLst>
                                    <p:animMotion origin="layout" path="M -1.11111E-6 -4.07407E-6 L -1.11111E-6 0.09723 " pathEditMode="relative" rAng="0" ptsTypes="AA">
                                      <p:cBhvr>
                                        <p:cTn id="10" dur="1000" fill="hold"/>
                                        <p:tgtEl>
                                          <p:spTgt spid="2902018"/>
                                        </p:tgtEl>
                                        <p:attrNameLst>
                                          <p:attrName>ppt_x</p:attrName>
                                          <p:attrName>ppt_y</p:attrName>
                                        </p:attrNameLst>
                                      </p:cBhvr>
                                      <p:rCtr x="0" y="49"/>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2" nodeType="clickEffect">
                                  <p:stCondLst>
                                    <p:cond delay="0"/>
                                  </p:stCondLst>
                                  <p:childTnLst>
                                    <p:animMotion origin="layout" path="M -1.11111E-6 0.09722 L -1.11111E-6 0.19328 " pathEditMode="relative" rAng="0" ptsTypes="AA">
                                      <p:cBhvr>
                                        <p:cTn id="14" dur="1000" fill="hold"/>
                                        <p:tgtEl>
                                          <p:spTgt spid="2902018"/>
                                        </p:tgtEl>
                                        <p:attrNameLst>
                                          <p:attrName>ppt_x</p:attrName>
                                          <p:attrName>ppt_y</p:attrName>
                                        </p:attrNameLst>
                                      </p:cBhvr>
                                      <p:rCtr x="0" y="4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2018" grpId="0" animBg="1"/>
      <p:bldP spid="2902018" grpId="1" animBg="1"/>
      <p:bldP spid="2902018" grpId="2"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2978" name="Rectangle 2"/>
          <p:cNvSpPr>
            <a:spLocks noGrp="1" noChangeArrowheads="1"/>
          </p:cNvSpPr>
          <p:nvPr>
            <p:ph type="title"/>
          </p:nvPr>
        </p:nvSpPr>
        <p:spPr>
          <a:xfrm>
            <a:off x="685800" y="0"/>
            <a:ext cx="7772400" cy="1143000"/>
          </a:xfrm>
        </p:spPr>
        <p:txBody>
          <a:bodyPr/>
          <a:lstStyle/>
          <a:p>
            <a:r>
              <a:rPr lang="en-US" sz="2400"/>
              <a:t>Aortic Root Aneurysms </a:t>
            </a:r>
            <a:r>
              <a:rPr lang="en-US"/>
              <a:t/>
            </a:r>
            <a:br>
              <a:rPr lang="en-US"/>
            </a:br>
            <a:r>
              <a:rPr lang="en-US"/>
              <a:t> Etiology and associated conditions</a:t>
            </a:r>
          </a:p>
        </p:txBody>
      </p:sp>
      <p:sp>
        <p:nvSpPr>
          <p:cNvPr id="2942979" name="Rectangle 3"/>
          <p:cNvSpPr>
            <a:spLocks noGrp="1" noChangeArrowheads="1"/>
          </p:cNvSpPr>
          <p:nvPr>
            <p:ph type="body" idx="1"/>
          </p:nvPr>
        </p:nvSpPr>
        <p:spPr>
          <a:xfrm>
            <a:off x="742950" y="1443038"/>
            <a:ext cx="8077200" cy="4535487"/>
          </a:xfrm>
        </p:spPr>
        <p:txBody>
          <a:bodyPr/>
          <a:lstStyle/>
          <a:p>
            <a:pPr>
              <a:lnSpc>
                <a:spcPct val="120000"/>
              </a:lnSpc>
              <a:buSzPct val="200000"/>
              <a:tabLst>
                <a:tab pos="3498850" algn="l"/>
              </a:tabLst>
            </a:pPr>
            <a:r>
              <a:rPr lang="en-US"/>
              <a:t>genetic  </a:t>
            </a:r>
            <a:r>
              <a:rPr lang="en-US" sz="2200"/>
              <a:t>(congenital wall defect)</a:t>
            </a:r>
          </a:p>
          <a:p>
            <a:pPr marL="1339850" lvl="1" indent="-542925">
              <a:lnSpc>
                <a:spcPct val="120000"/>
              </a:lnSpc>
              <a:buSzPct val="200000"/>
              <a:buFont typeface="Monotype Sorts" pitchFamily="2" charset="2"/>
              <a:buNone/>
              <a:tabLst>
                <a:tab pos="3498850" algn="l"/>
              </a:tabLst>
            </a:pPr>
            <a:r>
              <a:rPr lang="en-US" sz="2400"/>
              <a:t>Marfan's 	</a:t>
            </a:r>
          </a:p>
          <a:p>
            <a:pPr marL="1339850" lvl="1" indent="-542925">
              <a:buSzPct val="200000"/>
              <a:buFont typeface="Monotype Sorts" pitchFamily="2" charset="2"/>
              <a:buNone/>
              <a:tabLst>
                <a:tab pos="3498850" algn="l"/>
              </a:tabLst>
            </a:pPr>
            <a:r>
              <a:rPr lang="en-US" sz="2400"/>
              <a:t>Bicuspid aortic valve</a:t>
            </a:r>
            <a:r>
              <a:rPr lang="en-US"/>
              <a:t>	</a:t>
            </a:r>
          </a:p>
          <a:p>
            <a:pPr>
              <a:lnSpc>
                <a:spcPct val="80000"/>
              </a:lnSpc>
              <a:buSzPct val="200000"/>
              <a:tabLst>
                <a:tab pos="3498850" algn="l"/>
              </a:tabLst>
            </a:pPr>
            <a:r>
              <a:rPr lang="en-US"/>
              <a:t>atherosclerotic </a:t>
            </a:r>
          </a:p>
          <a:p>
            <a:pPr>
              <a:buSzPct val="200000"/>
              <a:tabLst>
                <a:tab pos="3498850" algn="l"/>
              </a:tabLst>
            </a:pPr>
            <a:r>
              <a:rPr lang="en-US"/>
              <a:t>chronic dissection </a:t>
            </a:r>
          </a:p>
          <a:p>
            <a:pPr>
              <a:lnSpc>
                <a:spcPct val="210000"/>
              </a:lnSpc>
              <a:buClr>
                <a:schemeClr val="folHlink"/>
              </a:buClr>
              <a:buSzPct val="200000"/>
              <a:tabLst>
                <a:tab pos="3498850" algn="l"/>
              </a:tabLst>
            </a:pPr>
            <a:r>
              <a:rPr lang="en-US">
                <a:solidFill>
                  <a:schemeClr val="folHlink"/>
                </a:solidFill>
              </a:rPr>
              <a:t>infectious </a:t>
            </a:r>
            <a:r>
              <a:rPr lang="en-US" sz="2200">
                <a:solidFill>
                  <a:schemeClr val="folHlink"/>
                </a:solidFill>
              </a:rPr>
              <a:t>('mycotic', syphilis)</a:t>
            </a:r>
            <a:endParaRPr lang="en-US">
              <a:solidFill>
                <a:schemeClr val="folHlink"/>
              </a:solidFill>
            </a:endParaRPr>
          </a:p>
          <a:p>
            <a:pPr>
              <a:lnSpc>
                <a:spcPct val="60000"/>
              </a:lnSpc>
              <a:buClr>
                <a:schemeClr val="folHlink"/>
              </a:buClr>
              <a:buSzPct val="200000"/>
              <a:tabLst>
                <a:tab pos="3498850" algn="l"/>
              </a:tabLst>
            </a:pPr>
            <a:r>
              <a:rPr lang="en-US">
                <a:solidFill>
                  <a:schemeClr val="folHlink"/>
                </a:solidFill>
              </a:rPr>
              <a:t>vasculitis</a:t>
            </a:r>
          </a:p>
          <a:p>
            <a:pPr>
              <a:lnSpc>
                <a:spcPct val="60000"/>
              </a:lnSpc>
              <a:buClr>
                <a:schemeClr val="folHlink"/>
              </a:buClr>
              <a:buSzPct val="200000"/>
              <a:tabLst>
                <a:tab pos="3498850" algn="l"/>
              </a:tabLst>
            </a:pPr>
            <a:r>
              <a:rPr lang="en-US">
                <a:solidFill>
                  <a:schemeClr val="folHlink"/>
                </a:solidFill>
              </a:rPr>
              <a:t>post-traumatic</a:t>
            </a:r>
          </a:p>
        </p:txBody>
      </p:sp>
      <p:sp>
        <p:nvSpPr>
          <p:cNvPr id="2942980" name="AutoShape 4"/>
          <p:cNvSpPr>
            <a:spLocks/>
          </p:cNvSpPr>
          <p:nvPr/>
        </p:nvSpPr>
        <p:spPr bwMode="auto">
          <a:xfrm>
            <a:off x="6794500" y="4711700"/>
            <a:ext cx="252413" cy="1511300"/>
          </a:xfrm>
          <a:prstGeom prst="rightBrace">
            <a:avLst>
              <a:gd name="adj1" fmla="val 49895"/>
              <a:gd name="adj2" fmla="val 50000"/>
            </a:avLst>
          </a:prstGeom>
          <a:noFill/>
          <a:ln w="12700">
            <a:solidFill>
              <a:schemeClr val="tx1"/>
            </a:solidFill>
            <a:round/>
            <a:headEnd type="none" w="sm" len="sm"/>
            <a:tailEnd type="none" w="sm" len="sm"/>
          </a:ln>
          <a:effectLst/>
        </p:spPr>
        <p:txBody>
          <a:bodyPr wrap="none" anchor="ctr"/>
          <a:lstStyle/>
          <a:p>
            <a:endParaRPr lang="en-US"/>
          </a:p>
        </p:txBody>
      </p:sp>
      <p:sp>
        <p:nvSpPr>
          <p:cNvPr id="2942981" name="AutoShape 5"/>
          <p:cNvSpPr>
            <a:spLocks/>
          </p:cNvSpPr>
          <p:nvPr/>
        </p:nvSpPr>
        <p:spPr bwMode="auto">
          <a:xfrm>
            <a:off x="6794500" y="1460500"/>
            <a:ext cx="252413" cy="2844800"/>
          </a:xfrm>
          <a:prstGeom prst="rightBrace">
            <a:avLst>
              <a:gd name="adj1" fmla="val 93920"/>
              <a:gd name="adj2" fmla="val 50000"/>
            </a:avLst>
          </a:prstGeom>
          <a:noFill/>
          <a:ln w="12700">
            <a:solidFill>
              <a:schemeClr val="tx1"/>
            </a:solidFill>
            <a:round/>
            <a:headEnd type="none" w="sm" len="sm"/>
            <a:tailEnd type="none" w="sm" len="sm"/>
          </a:ln>
          <a:effectLst/>
        </p:spPr>
        <p:txBody>
          <a:bodyPr wrap="none" anchor="ctr"/>
          <a:lstStyle/>
          <a:p>
            <a:endParaRPr lang="en-US"/>
          </a:p>
        </p:txBody>
      </p:sp>
      <p:sp>
        <p:nvSpPr>
          <p:cNvPr id="2942982" name="Rectangle 6"/>
          <p:cNvSpPr>
            <a:spLocks noChangeArrowheads="1"/>
          </p:cNvSpPr>
          <p:nvPr/>
        </p:nvSpPr>
        <p:spPr bwMode="auto">
          <a:xfrm>
            <a:off x="7413625" y="5400675"/>
            <a:ext cx="722313" cy="427038"/>
          </a:xfrm>
          <a:prstGeom prst="rect">
            <a:avLst/>
          </a:prstGeom>
          <a:noFill/>
          <a:ln w="12700">
            <a:noFill/>
            <a:miter lim="800000"/>
            <a:headEnd type="none" w="sm" len="sm"/>
            <a:tailEnd type="none" w="sm" len="sm"/>
          </a:ln>
          <a:effectLst/>
        </p:spPr>
        <p:txBody>
          <a:bodyPr wrap="none">
            <a:spAutoFit/>
          </a:bodyPr>
          <a:lstStyle/>
          <a:p>
            <a:r>
              <a:rPr lang="en-US" sz="2200">
                <a:solidFill>
                  <a:schemeClr val="folHlink"/>
                </a:solidFill>
                <a:effectLst>
                  <a:outerShdw blurRad="38100" dist="38100" dir="2700000" algn="tl">
                    <a:srgbClr val="000000"/>
                  </a:outerShdw>
                </a:effectLst>
                <a:latin typeface="Lucida Sans" pitchFamily="34" charset="0"/>
              </a:rPr>
              <a:t>rare</a:t>
            </a:r>
          </a:p>
        </p:txBody>
      </p:sp>
      <p:sp>
        <p:nvSpPr>
          <p:cNvPr id="2942983" name="Rectangle 7"/>
          <p:cNvSpPr>
            <a:spLocks noChangeArrowheads="1"/>
          </p:cNvSpPr>
          <p:nvPr/>
        </p:nvSpPr>
        <p:spPr bwMode="auto">
          <a:xfrm>
            <a:off x="7386638" y="2597150"/>
            <a:ext cx="1363662" cy="628650"/>
          </a:xfrm>
          <a:prstGeom prst="rect">
            <a:avLst/>
          </a:prstGeom>
          <a:noFill/>
          <a:ln w="12700">
            <a:noFill/>
            <a:miter lim="800000"/>
            <a:headEnd type="none" w="sm" len="sm"/>
            <a:tailEnd type="none" w="sm" len="sm"/>
          </a:ln>
          <a:effectLst/>
        </p:spPr>
        <p:txBody>
          <a:bodyPr wrap="none">
            <a:spAutoFit/>
          </a:bodyPr>
          <a:lstStyle/>
          <a:p>
            <a:pPr algn="l">
              <a:lnSpc>
                <a:spcPct val="80000"/>
              </a:lnSpc>
            </a:pPr>
            <a:r>
              <a:rPr lang="en-US" sz="2200">
                <a:solidFill>
                  <a:schemeClr val="folHlink"/>
                </a:solidFill>
                <a:effectLst>
                  <a:outerShdw blurRad="38100" dist="38100" dir="2700000" algn="tl">
                    <a:srgbClr val="000000"/>
                  </a:outerShdw>
                </a:effectLst>
                <a:latin typeface="Lucida Sans" pitchFamily="34" charset="0"/>
              </a:rPr>
              <a:t>very</a:t>
            </a:r>
          </a:p>
          <a:p>
            <a:pPr algn="l">
              <a:lnSpc>
                <a:spcPct val="80000"/>
              </a:lnSpc>
            </a:pPr>
            <a:r>
              <a:rPr lang="en-US" sz="2200">
                <a:solidFill>
                  <a:schemeClr val="folHlink"/>
                </a:solidFill>
                <a:effectLst>
                  <a:outerShdw blurRad="38100" dist="38100" dir="2700000" algn="tl">
                    <a:srgbClr val="000000"/>
                  </a:outerShdw>
                </a:effectLst>
                <a:latin typeface="Lucida Sans" pitchFamily="34" charset="0"/>
              </a:rPr>
              <a:t>common</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2942979">
                                            <p:txEl>
                                              <p:pRg st="0" end="0"/>
                                            </p:txEl>
                                          </p:spTgt>
                                        </p:tgtEl>
                                        <p:attrNameLst>
                                          <p:attrName>style.color</p:attrName>
                                        </p:attrNameLst>
                                      </p:cBhvr>
                                      <p:to>
                                        <a:srgbClr val="FF9900"/>
                                      </p:to>
                                    </p:animClr>
                                  </p:childTnLst>
                                </p:cTn>
                              </p:par>
                              <p:par>
                                <p:cTn id="7" presetID="3" presetClass="emph" presetSubtype="2" fill="hold" nodeType="withEffect">
                                  <p:stCondLst>
                                    <p:cond delay="0"/>
                                  </p:stCondLst>
                                  <p:childTnLst>
                                    <p:animClr clrSpc="rgb" dir="cw">
                                      <p:cBhvr override="childStyle">
                                        <p:cTn id="8" dur="2000" fill="hold"/>
                                        <p:tgtEl>
                                          <p:spTgt spid="2942979">
                                            <p:txEl>
                                              <p:pRg st="1" end="1"/>
                                            </p:txEl>
                                          </p:spTgt>
                                        </p:tgtEl>
                                        <p:attrNameLst>
                                          <p:attrName>style.color</p:attrName>
                                        </p:attrNameLst>
                                      </p:cBhvr>
                                      <p:to>
                                        <a:srgbClr val="FF9900"/>
                                      </p:to>
                                    </p:animClr>
                                  </p:childTnLst>
                                </p:cTn>
                              </p:par>
                              <p:par>
                                <p:cTn id="9" presetID="3" presetClass="emph" presetSubtype="2" fill="hold" nodeType="withEffect">
                                  <p:stCondLst>
                                    <p:cond delay="0"/>
                                  </p:stCondLst>
                                  <p:childTnLst>
                                    <p:animClr clrSpc="rgb" dir="cw">
                                      <p:cBhvr override="childStyle">
                                        <p:cTn id="10" dur="2000" fill="hold"/>
                                        <p:tgtEl>
                                          <p:spTgt spid="2942979">
                                            <p:txEl>
                                              <p:pRg st="2" end="2"/>
                                            </p:txEl>
                                          </p:spTgt>
                                        </p:tgtEl>
                                        <p:attrNameLst>
                                          <p:attrName>style.color</p:attrName>
                                        </p:attrNameLst>
                                      </p:cBhvr>
                                      <p:to>
                                        <a:srgbClr val="FF99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6834" name="Rectangle 2"/>
          <p:cNvSpPr>
            <a:spLocks noGrp="1" noChangeArrowheads="1"/>
          </p:cNvSpPr>
          <p:nvPr>
            <p:ph type="title"/>
          </p:nvPr>
        </p:nvSpPr>
        <p:spPr>
          <a:xfrm>
            <a:off x="685800" y="0"/>
            <a:ext cx="7772400" cy="1143000"/>
          </a:xfrm>
        </p:spPr>
        <p:txBody>
          <a:bodyPr/>
          <a:lstStyle/>
          <a:p>
            <a:r>
              <a:rPr lang="en-US" sz="2400"/>
              <a:t>Aortic Root Aneurysms (TAA)</a:t>
            </a:r>
            <a:r>
              <a:rPr lang="en-US"/>
              <a:t/>
            </a:r>
            <a:br>
              <a:rPr lang="en-US"/>
            </a:br>
            <a:r>
              <a:rPr lang="en-US"/>
              <a:t> Etiology and associated conditions</a:t>
            </a:r>
          </a:p>
        </p:txBody>
      </p:sp>
      <p:sp>
        <p:nvSpPr>
          <p:cNvPr id="2936835" name="Rectangle 3"/>
          <p:cNvSpPr>
            <a:spLocks noGrp="1" noChangeArrowheads="1"/>
          </p:cNvSpPr>
          <p:nvPr>
            <p:ph type="body" idx="1"/>
          </p:nvPr>
        </p:nvSpPr>
        <p:spPr>
          <a:xfrm>
            <a:off x="742950" y="1042988"/>
            <a:ext cx="8245475" cy="5110162"/>
          </a:xfrm>
        </p:spPr>
        <p:txBody>
          <a:bodyPr/>
          <a:lstStyle/>
          <a:p>
            <a:pPr marL="360363" indent="-360363">
              <a:buClr>
                <a:schemeClr val="folHlink"/>
              </a:buClr>
              <a:buFontTx/>
              <a:buNone/>
              <a:tabLst>
                <a:tab pos="2695575" algn="l"/>
              </a:tabLst>
            </a:pPr>
            <a:r>
              <a:rPr lang="en-US">
                <a:solidFill>
                  <a:srgbClr val="FF9933"/>
                </a:solidFill>
              </a:rPr>
              <a:t>congenital (intrinsic, defect of aortic wall):</a:t>
            </a:r>
          </a:p>
          <a:p>
            <a:pPr marL="360363" indent="-360363">
              <a:lnSpc>
                <a:spcPct val="150000"/>
              </a:lnSpc>
              <a:buClr>
                <a:schemeClr val="folHlink"/>
              </a:buClr>
              <a:buFontTx/>
              <a:buNone/>
              <a:tabLst>
                <a:tab pos="2695575" algn="l"/>
              </a:tabLst>
            </a:pPr>
            <a:r>
              <a:rPr lang="en-US" u="sng"/>
              <a:t>Marfan's</a:t>
            </a:r>
            <a:r>
              <a:rPr lang="en-US"/>
              <a:t> 	</a:t>
            </a:r>
            <a:r>
              <a:rPr lang="en-US" i="1" u="sng"/>
              <a:t>FBN-1</a:t>
            </a:r>
            <a:r>
              <a:rPr lang="en-US"/>
              <a:t> gene </a:t>
            </a:r>
          </a:p>
          <a:p>
            <a:pPr marL="360363" indent="-360363">
              <a:lnSpc>
                <a:spcPct val="50000"/>
              </a:lnSpc>
              <a:buClr>
                <a:schemeClr val="folHlink"/>
              </a:buClr>
              <a:buFontTx/>
              <a:buNone/>
              <a:tabLst>
                <a:tab pos="2695575" algn="l"/>
              </a:tabLst>
            </a:pPr>
            <a:r>
              <a:rPr lang="en-US"/>
              <a:t> 		fibrillin= extracell.matrix fiber </a:t>
            </a:r>
          </a:p>
          <a:p>
            <a:pPr marL="360363" indent="-360363">
              <a:lnSpc>
                <a:spcPct val="50000"/>
              </a:lnSpc>
              <a:buClr>
                <a:schemeClr val="folHlink"/>
              </a:buClr>
              <a:buFontTx/>
              <a:buNone/>
              <a:tabLst>
                <a:tab pos="2695575" algn="l"/>
              </a:tabLst>
            </a:pPr>
            <a:r>
              <a:rPr lang="en-US"/>
              <a:t> 		regulates TGF-</a:t>
            </a:r>
            <a:r>
              <a:rPr lang="en-US">
                <a:sym typeface="Symbol" pitchFamily="18" charset="2"/>
              </a:rPr>
              <a:t></a:t>
            </a:r>
          </a:p>
          <a:p>
            <a:pPr marL="360363" indent="-360363">
              <a:lnSpc>
                <a:spcPct val="190000"/>
              </a:lnSpc>
              <a:buClr>
                <a:schemeClr val="folHlink"/>
              </a:buClr>
              <a:buFontTx/>
              <a:buNone/>
              <a:tabLst>
                <a:tab pos="2695575" algn="l"/>
              </a:tabLst>
            </a:pPr>
            <a:r>
              <a:rPr lang="en-US" u="sng"/>
              <a:t>Bicuspid AV</a:t>
            </a:r>
            <a:r>
              <a:rPr lang="en-US"/>
              <a:t>	</a:t>
            </a:r>
            <a:r>
              <a:rPr lang="en-US">
                <a:sym typeface="Wingdings" pitchFamily="2" charset="2"/>
              </a:rPr>
              <a:t> </a:t>
            </a:r>
            <a:r>
              <a:rPr lang="en-US"/>
              <a:t>fibrillin, </a:t>
            </a:r>
            <a:r>
              <a:rPr lang="en-US">
                <a:sym typeface="Wingdings" pitchFamily="2" charset="2"/>
              </a:rPr>
              <a:t> </a:t>
            </a:r>
            <a:r>
              <a:rPr lang="en-US"/>
              <a:t>MMP 2</a:t>
            </a:r>
          </a:p>
          <a:p>
            <a:pPr marL="360363" indent="-360363">
              <a:lnSpc>
                <a:spcPct val="260000"/>
              </a:lnSpc>
              <a:buClr>
                <a:schemeClr val="folHlink"/>
              </a:buClr>
              <a:buFontTx/>
              <a:buNone/>
              <a:tabLst>
                <a:tab pos="2695575" algn="l"/>
              </a:tabLst>
            </a:pPr>
            <a:r>
              <a:rPr lang="en-US" u="sng">
                <a:solidFill>
                  <a:schemeClr val="folHlink"/>
                </a:solidFill>
              </a:rPr>
              <a:t>E</a:t>
            </a:r>
            <a:r>
              <a:rPr lang="en-US" sz="2500" u="sng">
                <a:solidFill>
                  <a:schemeClr val="folHlink"/>
                </a:solidFill>
              </a:rPr>
              <a:t>hlers-Danlos-IV</a:t>
            </a:r>
            <a:r>
              <a:rPr lang="en-US">
                <a:solidFill>
                  <a:schemeClr val="folHlink"/>
                </a:solidFill>
              </a:rPr>
              <a:t> 	</a:t>
            </a:r>
            <a:r>
              <a:rPr lang="en-US" i="1" u="sng">
                <a:solidFill>
                  <a:schemeClr val="folHlink"/>
                </a:solidFill>
              </a:rPr>
              <a:t>COL 3A1</a:t>
            </a:r>
            <a:r>
              <a:rPr lang="en-US">
                <a:solidFill>
                  <a:schemeClr val="folHlink"/>
                </a:solidFill>
              </a:rPr>
              <a:t> gene (procollagen </a:t>
            </a:r>
            <a:r>
              <a:rPr lang="en-US">
                <a:solidFill>
                  <a:schemeClr val="folHlink"/>
                </a:solidFill>
                <a:latin typeface="Times New Roman" pitchFamily="18" charset="0"/>
              </a:rPr>
              <a:t>III</a:t>
            </a:r>
            <a:r>
              <a:rPr lang="en-US">
                <a:solidFill>
                  <a:schemeClr val="folHlink"/>
                </a:solidFill>
              </a:rPr>
              <a:t>)</a:t>
            </a:r>
          </a:p>
          <a:p>
            <a:pPr marL="360363" indent="-360363">
              <a:lnSpc>
                <a:spcPct val="130000"/>
              </a:lnSpc>
              <a:buClr>
                <a:schemeClr val="folHlink"/>
              </a:buClr>
              <a:buFontTx/>
              <a:buNone/>
              <a:tabLst>
                <a:tab pos="2695575" algn="l"/>
              </a:tabLst>
            </a:pPr>
            <a:r>
              <a:rPr lang="en-US" u="sng">
                <a:solidFill>
                  <a:schemeClr val="folHlink"/>
                </a:solidFill>
              </a:rPr>
              <a:t>Loeys-Dietz</a:t>
            </a:r>
            <a:r>
              <a:rPr lang="en-US">
                <a:solidFill>
                  <a:schemeClr val="folHlink"/>
                </a:solidFill>
              </a:rPr>
              <a:t>	</a:t>
            </a:r>
            <a:r>
              <a:rPr lang="en-US" i="1" u="sng">
                <a:solidFill>
                  <a:schemeClr val="folHlink"/>
                </a:solidFill>
              </a:rPr>
              <a:t>TGFBR1</a:t>
            </a:r>
            <a:r>
              <a:rPr lang="en-US">
                <a:solidFill>
                  <a:schemeClr val="folHlink"/>
                </a:solidFill>
              </a:rPr>
              <a:t> or </a:t>
            </a:r>
            <a:r>
              <a:rPr lang="en-US" i="1" u="sng">
                <a:solidFill>
                  <a:schemeClr val="folHlink"/>
                </a:solidFill>
              </a:rPr>
              <a:t>TGFBR2</a:t>
            </a:r>
            <a:r>
              <a:rPr lang="en-US" sz="3000">
                <a:solidFill>
                  <a:schemeClr val="folHlink"/>
                </a:solidFill>
              </a:rPr>
              <a:t> gene</a:t>
            </a:r>
            <a:r>
              <a:rPr lang="en-US" sz="3000"/>
              <a:t>	</a:t>
            </a:r>
          </a:p>
        </p:txBody>
      </p:sp>
      <p:sp>
        <p:nvSpPr>
          <p:cNvPr id="2936836" name="Rectangle 4"/>
          <p:cNvSpPr>
            <a:spLocks noChangeArrowheads="1"/>
          </p:cNvSpPr>
          <p:nvPr/>
        </p:nvSpPr>
        <p:spPr bwMode="auto">
          <a:xfrm>
            <a:off x="3044825" y="6521450"/>
            <a:ext cx="6099175" cy="336550"/>
          </a:xfrm>
          <a:prstGeom prst="rect">
            <a:avLst/>
          </a:prstGeom>
          <a:noFill/>
          <a:ln w="12700">
            <a:noFill/>
            <a:miter lim="800000"/>
            <a:headEnd type="none" w="sm" len="sm"/>
            <a:tailEnd type="none" w="sm" len="sm"/>
          </a:ln>
          <a:effectLst/>
        </p:spPr>
        <p:txBody>
          <a:bodyPr wrap="none">
            <a:spAutoFit/>
          </a:bodyPr>
          <a:lstStyle/>
          <a:p>
            <a:r>
              <a:rPr lang="en-US" sz="1600">
                <a:solidFill>
                  <a:schemeClr val="folHlink"/>
                </a:solidFill>
                <a:effectLst>
                  <a:outerShdw blurRad="38100" dist="38100" dir="2700000" algn="tl">
                    <a:srgbClr val="000000"/>
                  </a:outerShdw>
                </a:effectLst>
              </a:rPr>
              <a:t>TGF: transforming growth factor, MMP: matrix metalloproteinase; </a:t>
            </a:r>
          </a:p>
        </p:txBody>
      </p:sp>
      <p:sp>
        <p:nvSpPr>
          <p:cNvPr id="2936837" name="Rectangle 5"/>
          <p:cNvSpPr>
            <a:spLocks noChangeArrowheads="1"/>
          </p:cNvSpPr>
          <p:nvPr/>
        </p:nvSpPr>
        <p:spPr bwMode="auto">
          <a:xfrm>
            <a:off x="863600" y="2314575"/>
            <a:ext cx="1719263" cy="396875"/>
          </a:xfrm>
          <a:prstGeom prst="rect">
            <a:avLst/>
          </a:prstGeom>
          <a:noFill/>
          <a:ln w="12700">
            <a:noFill/>
            <a:miter lim="800000"/>
            <a:headEnd type="none" w="sm" len="sm"/>
            <a:tailEnd type="none" w="sm" len="sm"/>
          </a:ln>
          <a:effectLst/>
        </p:spPr>
        <p:txBody>
          <a:bodyPr wrap="none">
            <a:spAutoFit/>
          </a:bodyPr>
          <a:lstStyle/>
          <a:p>
            <a:pPr algn="l"/>
            <a:r>
              <a:rPr lang="en-US" sz="2000">
                <a:effectLst>
                  <a:outerShdw blurRad="38100" dist="38100" dir="2700000" algn="tl">
                    <a:srgbClr val="000000"/>
                  </a:outerShdw>
                </a:effectLst>
              </a:rPr>
              <a:t>(0.01-0.02 %)</a:t>
            </a:r>
          </a:p>
        </p:txBody>
      </p:sp>
      <p:sp>
        <p:nvSpPr>
          <p:cNvPr id="2936838" name="Rectangle 6"/>
          <p:cNvSpPr>
            <a:spLocks noChangeArrowheads="1"/>
          </p:cNvSpPr>
          <p:nvPr/>
        </p:nvSpPr>
        <p:spPr bwMode="auto">
          <a:xfrm>
            <a:off x="868363" y="3902075"/>
            <a:ext cx="2327275" cy="396875"/>
          </a:xfrm>
          <a:prstGeom prst="rect">
            <a:avLst/>
          </a:prstGeom>
          <a:noFill/>
          <a:ln w="12700">
            <a:noFill/>
            <a:miter lim="800000"/>
            <a:headEnd type="none" w="sm" len="sm"/>
            <a:tailEnd type="none" w="sm" len="sm"/>
          </a:ln>
          <a:effectLst/>
        </p:spPr>
        <p:txBody>
          <a:bodyPr wrap="none">
            <a:spAutoFit/>
          </a:bodyPr>
          <a:lstStyle/>
          <a:p>
            <a:pPr algn="l"/>
            <a:r>
              <a:rPr lang="en-US" sz="2000">
                <a:effectLst>
                  <a:outerShdw blurRad="38100" dist="38100" dir="2700000" algn="tl">
                    <a:srgbClr val="000000"/>
                  </a:outerShdw>
                </a:effectLst>
              </a:rPr>
              <a:t>(1-2 % prevalence)</a:t>
            </a:r>
          </a:p>
        </p:txBody>
      </p:sp>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9714" name="Picture 2"/>
          <p:cNvPicPr>
            <a:picLocks noChangeAspect="1" noChangeArrowheads="1"/>
          </p:cNvPicPr>
          <p:nvPr/>
        </p:nvPicPr>
        <p:blipFill>
          <a:blip r:embed="rId3" cstate="print"/>
          <a:srcRect l="15886" r="18230"/>
          <a:stretch>
            <a:fillRect/>
          </a:stretch>
        </p:blipFill>
        <p:spPr bwMode="auto">
          <a:xfrm>
            <a:off x="-3213100" y="1587500"/>
            <a:ext cx="3213100" cy="4876800"/>
          </a:xfrm>
          <a:prstGeom prst="rect">
            <a:avLst/>
          </a:prstGeom>
          <a:noFill/>
          <a:ln w="12700">
            <a:noFill/>
            <a:miter lim="800000"/>
            <a:headEnd type="none" w="sm" len="sm"/>
            <a:tailEnd type="none" w="sm" len="sm"/>
          </a:ln>
          <a:effectLst/>
        </p:spPr>
      </p:pic>
      <p:pic>
        <p:nvPicPr>
          <p:cNvPr id="3059715" name="Picture 3"/>
          <p:cNvPicPr>
            <a:picLocks noChangeAspect="1" noChangeArrowheads="1"/>
          </p:cNvPicPr>
          <p:nvPr/>
        </p:nvPicPr>
        <p:blipFill>
          <a:blip r:embed="rId4" cstate="print"/>
          <a:srcRect l="16394" r="27213"/>
          <a:stretch>
            <a:fillRect/>
          </a:stretch>
        </p:blipFill>
        <p:spPr bwMode="auto">
          <a:xfrm>
            <a:off x="1193800" y="1976438"/>
            <a:ext cx="2501900" cy="4437062"/>
          </a:xfrm>
          <a:prstGeom prst="rect">
            <a:avLst/>
          </a:prstGeom>
          <a:noFill/>
          <a:ln w="12700">
            <a:solidFill>
              <a:srgbClr val="5F5F5F"/>
            </a:solidFill>
            <a:miter lim="800000"/>
            <a:headEnd type="none" w="sm" len="sm"/>
            <a:tailEnd type="none" w="sm" len="sm"/>
          </a:ln>
          <a:effectLst/>
        </p:spPr>
      </p:pic>
      <p:sp>
        <p:nvSpPr>
          <p:cNvPr id="3059716" name="Rectangle 4"/>
          <p:cNvSpPr>
            <a:spLocks noGrp="1" noChangeArrowheads="1"/>
          </p:cNvSpPr>
          <p:nvPr>
            <p:ph type="title"/>
          </p:nvPr>
        </p:nvSpPr>
        <p:spPr>
          <a:xfrm>
            <a:off x="363538" y="368300"/>
            <a:ext cx="7772400" cy="1143000"/>
          </a:xfrm>
        </p:spPr>
        <p:txBody>
          <a:bodyPr/>
          <a:lstStyle/>
          <a:p>
            <a:pPr algn="l"/>
            <a:r>
              <a:rPr lang="en-US"/>
              <a:t>BAV disease</a:t>
            </a:r>
            <a:br>
              <a:rPr lang="en-US"/>
            </a:br>
            <a:r>
              <a:rPr lang="en-US" sz="2400">
                <a:solidFill>
                  <a:schemeClr val="tx1"/>
                </a:solidFill>
              </a:rPr>
              <a:t>(bicuspid aortic valve disease)</a:t>
            </a:r>
          </a:p>
        </p:txBody>
      </p:sp>
      <p:sp>
        <p:nvSpPr>
          <p:cNvPr id="3059717" name="Rectangle 5"/>
          <p:cNvSpPr>
            <a:spLocks noChangeArrowheads="1"/>
          </p:cNvSpPr>
          <p:nvPr/>
        </p:nvSpPr>
        <p:spPr bwMode="auto">
          <a:xfrm>
            <a:off x="4686300" y="1800225"/>
            <a:ext cx="4457700" cy="4135438"/>
          </a:xfrm>
          <a:prstGeom prst="rect">
            <a:avLst/>
          </a:prstGeom>
          <a:noFill/>
          <a:ln w="9525">
            <a:noFill/>
            <a:miter lim="800000"/>
            <a:headEnd/>
            <a:tailEnd/>
          </a:ln>
          <a:effectLst/>
        </p:spPr>
        <p:txBody>
          <a:bodyPr lIns="182562" tIns="182562" rIns="182562" bIns="182562">
            <a:spAutoFit/>
          </a:bodyPr>
          <a:lstStyle/>
          <a:p>
            <a:pPr marL="469900" indent="-469900" algn="l">
              <a:lnSpc>
                <a:spcPct val="90000"/>
              </a:lnSpc>
              <a:spcBef>
                <a:spcPct val="40000"/>
              </a:spcBef>
              <a:buClr>
                <a:srgbClr val="E3DE73"/>
              </a:buClr>
              <a:buSzPct val="150000"/>
            </a:pPr>
            <a:r>
              <a:rPr lang="en-US" sz="2600">
                <a:solidFill>
                  <a:srgbClr val="FF9933"/>
                </a:solidFill>
                <a:effectLst>
                  <a:outerShdw blurRad="38100" dist="38100" dir="2700000" algn="tl">
                    <a:srgbClr val="000000"/>
                  </a:outerShdw>
                </a:effectLst>
                <a:latin typeface="Lucida Sans" pitchFamily="34" charset="0"/>
              </a:rPr>
              <a:t>Prevalence </a:t>
            </a:r>
            <a:r>
              <a:rPr lang="en-US" sz="2600">
                <a:effectLst>
                  <a:outerShdw blurRad="38100" dist="38100" dir="2700000" algn="tl">
                    <a:srgbClr val="000000"/>
                  </a:outerShdw>
                </a:effectLst>
                <a:latin typeface="Lucida Sans" pitchFamily="34" charset="0"/>
              </a:rPr>
              <a:t>1-2%</a:t>
            </a:r>
            <a:endParaRPr lang="en-US" sz="2600">
              <a:solidFill>
                <a:srgbClr val="FF9933"/>
              </a:solidFill>
              <a:effectLst>
                <a:outerShdw blurRad="38100" dist="38100" dir="2700000" algn="tl">
                  <a:srgbClr val="000000"/>
                </a:outerShdw>
              </a:effectLst>
              <a:latin typeface="Lucida Sans" pitchFamily="34" charset="0"/>
            </a:endParaRPr>
          </a:p>
          <a:p>
            <a:pPr marL="469900" indent="-469900" algn="l">
              <a:lnSpc>
                <a:spcPct val="120000"/>
              </a:lnSpc>
              <a:spcBef>
                <a:spcPct val="40000"/>
              </a:spcBef>
              <a:buClr>
                <a:srgbClr val="E3DE73"/>
              </a:buClr>
              <a:buSzPct val="150000"/>
            </a:pPr>
            <a:r>
              <a:rPr lang="en-US" sz="2600">
                <a:solidFill>
                  <a:srgbClr val="FF9933"/>
                </a:solidFill>
                <a:effectLst>
                  <a:outerShdw blurRad="38100" dist="38100" dir="2700000" algn="tl">
                    <a:srgbClr val="000000"/>
                  </a:outerShdw>
                </a:effectLst>
                <a:latin typeface="Lucida Sans" pitchFamily="34" charset="0"/>
              </a:rPr>
              <a:t>Complications (&gt;33%)</a:t>
            </a:r>
          </a:p>
          <a:p>
            <a:pPr marL="469900" indent="-469900" algn="l">
              <a:lnSpc>
                <a:spcPct val="90000"/>
              </a:lnSpc>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valve degeneration and stenosis</a:t>
            </a:r>
          </a:p>
          <a:p>
            <a:pPr marL="469900" indent="-469900" algn="l">
              <a:lnSpc>
                <a:spcPct val="90000"/>
              </a:lnSpc>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endocarditis</a:t>
            </a:r>
          </a:p>
          <a:p>
            <a:pPr marL="469900" indent="-469900" algn="l">
              <a:lnSpc>
                <a:spcPct val="90000"/>
              </a:lnSpc>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aortic root dilatation (50% of young pts.) </a:t>
            </a:r>
          </a:p>
          <a:p>
            <a:pPr marL="469900" indent="-469900" algn="l">
              <a:lnSpc>
                <a:spcPct val="90000"/>
              </a:lnSpc>
              <a:spcBef>
                <a:spcPct val="40000"/>
              </a:spcBef>
              <a:buClr>
                <a:srgbClr val="E3DE73"/>
              </a:buClr>
              <a:buSzPct val="150000"/>
            </a:pPr>
            <a:r>
              <a:rPr lang="en-US" sz="2600">
                <a:effectLst>
                  <a:outerShdw blurRad="38100" dist="38100" dir="2700000" algn="tl">
                    <a:srgbClr val="000000"/>
                  </a:outerShdw>
                </a:effectLst>
                <a:latin typeface="Lucida Sans" pitchFamily="34" charset="0"/>
                <a:sym typeface="Wingdings" pitchFamily="2" charset="2"/>
              </a:rPr>
              <a:t> 	</a:t>
            </a:r>
            <a:r>
              <a:rPr lang="en-US" sz="2600">
                <a:effectLst>
                  <a:outerShdw blurRad="38100" dist="38100" dir="2700000" algn="tl">
                    <a:srgbClr val="000000"/>
                  </a:outerShdw>
                </a:effectLst>
                <a:latin typeface="Lucida Sans" pitchFamily="34" charset="0"/>
              </a:rPr>
              <a:t>ao. root aneurysm</a:t>
            </a:r>
          </a:p>
        </p:txBody>
      </p:sp>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3124227" name="Picture 3"/>
          <p:cNvPicPr>
            <a:picLocks noChangeAspect="1" noChangeArrowheads="1"/>
          </p:cNvPicPr>
          <p:nvPr/>
        </p:nvPicPr>
        <p:blipFill>
          <a:blip r:embed="rId2" cstate="print"/>
          <a:srcRect l="5803" t="18894" r="4206"/>
          <a:stretch>
            <a:fillRect/>
          </a:stretch>
        </p:blipFill>
        <p:spPr bwMode="auto">
          <a:xfrm>
            <a:off x="846667" y="1490133"/>
            <a:ext cx="7721600" cy="4836055"/>
          </a:xfrm>
          <a:prstGeom prst="rect">
            <a:avLst/>
          </a:prstGeom>
          <a:ln>
            <a:noFill/>
          </a:ln>
          <a:effectLst>
            <a:softEdge rad="112500"/>
          </a:effectLst>
        </p:spPr>
      </p:pic>
      <p:pic>
        <p:nvPicPr>
          <p:cNvPr id="3124226" name="Picture 2"/>
          <p:cNvPicPr>
            <a:picLocks noChangeAspect="1" noChangeArrowheads="1"/>
          </p:cNvPicPr>
          <p:nvPr/>
        </p:nvPicPr>
        <p:blipFill>
          <a:blip r:embed="rId3" cstate="print"/>
          <a:srcRect/>
          <a:stretch>
            <a:fillRect/>
          </a:stretch>
        </p:blipFill>
        <p:spPr bwMode="auto">
          <a:xfrm>
            <a:off x="2832099" y="2702986"/>
            <a:ext cx="5410200" cy="3314700"/>
          </a:xfrm>
          <a:prstGeom prst="rect">
            <a:avLst/>
          </a:prstGeom>
          <a:ln>
            <a:noFill/>
          </a:ln>
          <a:effectLst>
            <a:outerShdw blurRad="292100" dist="139700" dir="2700000" algn="tl" rotWithShape="0">
              <a:srgbClr val="333333">
                <a:alpha val="65000"/>
              </a:srgbClr>
            </a:outerShdw>
          </a:effectLst>
        </p:spPr>
      </p:pic>
      <p:sp>
        <p:nvSpPr>
          <p:cNvPr id="6" name="Rectangle 5"/>
          <p:cNvSpPr>
            <a:spLocks noChangeArrowheads="1"/>
          </p:cNvSpPr>
          <p:nvPr/>
        </p:nvSpPr>
        <p:spPr bwMode="auto">
          <a:xfrm>
            <a:off x="1704143" y="6519446"/>
            <a:ext cx="7439857" cy="338554"/>
          </a:xfrm>
          <a:prstGeom prst="rect">
            <a:avLst/>
          </a:prstGeom>
          <a:noFill/>
          <a:ln w="12700">
            <a:noFill/>
            <a:miter lim="800000"/>
            <a:headEnd type="none" w="sm" len="sm"/>
            <a:tailEnd type="none" w="sm" len="sm"/>
          </a:ln>
          <a:effectLst/>
        </p:spPr>
        <p:txBody>
          <a:bodyPr wrap="none">
            <a:spAutoFit/>
          </a:bodyPr>
          <a:lstStyle/>
          <a:p>
            <a:pPr>
              <a:lnSpc>
                <a:spcPct val="80000"/>
              </a:lnSpc>
              <a:spcBef>
                <a:spcPct val="40000"/>
              </a:spcBef>
              <a:buClr>
                <a:srgbClr val="E3DE73"/>
              </a:buClr>
              <a:buSzPct val="150000"/>
            </a:pPr>
            <a:r>
              <a:rPr lang="de-DE" sz="2000" dirty="0" smtClean="0">
                <a:effectLst>
                  <a:outerShdw blurRad="38100" dist="38100" dir="2700000" algn="tl">
                    <a:srgbClr val="000000"/>
                  </a:outerShdw>
                </a:effectLst>
                <a:latin typeface="Lucida Sans" pitchFamily="34" charset="0"/>
              </a:rPr>
              <a:t>Sievers et al.; J Thorac Cardiovasc Surg 2007;133:1226-33</a:t>
            </a:r>
            <a:endParaRPr lang="de-DE" sz="2000" dirty="0">
              <a:effectLst>
                <a:outerShdw blurRad="38100" dist="38100" dir="2700000" algn="tl">
                  <a:srgbClr val="000000"/>
                </a:outerShdw>
              </a:effectLst>
              <a:latin typeface="Lucida Sans" pitchFamily="34" charset="0"/>
            </a:endParaRPr>
          </a:p>
        </p:txBody>
      </p:sp>
      <p:sp>
        <p:nvSpPr>
          <p:cNvPr id="7" name="Rectangle 6"/>
          <p:cNvSpPr txBox="1">
            <a:spLocks noChangeArrowheads="1"/>
          </p:cNvSpPr>
          <p:nvPr/>
        </p:nvSpPr>
        <p:spPr bwMode="auto">
          <a:xfrm>
            <a:off x="363538" y="368300"/>
            <a:ext cx="7772400" cy="1143000"/>
          </a:xfrm>
          <a:prstGeom prst="rect">
            <a:avLst/>
          </a:prstGeom>
          <a:noFill/>
          <a:ln w="9525">
            <a:noFill/>
            <a:miter lim="800000"/>
            <a:headEnd/>
            <a:tailEnd/>
          </a:ln>
          <a:effectLst/>
        </p:spPr>
        <p:txBody>
          <a:bodyPr vert="horz" wrap="square" lIns="92075" tIns="46037" rIns="92075" bIns="46037" numCol="1" anchor="ctr" anchorCtr="0" compatLnSpc="1">
            <a:prstTxWarp prst="textNoShape">
              <a:avLst/>
            </a:prstTxWarp>
          </a:bodyPr>
          <a:lstStyle/>
          <a:p>
            <a:pPr algn="l"/>
            <a:r>
              <a:rPr lang="en-US" i="1" kern="0" dirty="0" smtClean="0">
                <a:solidFill>
                  <a:srgbClr val="F1DD65"/>
                </a:solidFill>
                <a:effectLst>
                  <a:outerShdw blurRad="38100" dist="38100" dir="2700000" algn="tl">
                    <a:srgbClr val="000000"/>
                  </a:outerShdw>
                </a:effectLst>
                <a:latin typeface="+mj-lt"/>
                <a:ea typeface="+mj-ea"/>
                <a:cs typeface="+mj-cs"/>
              </a:rPr>
              <a:t>Bicuspid aortic valve (BAV)</a:t>
            </a:r>
          </a:p>
          <a:p>
            <a:pPr algn="l"/>
            <a:r>
              <a:rPr lang="en-US" sz="3200" i="1" kern="0" dirty="0" smtClean="0">
                <a:solidFill>
                  <a:srgbClr val="F1DD65"/>
                </a:solidFill>
                <a:effectLst>
                  <a:outerShdw blurRad="38100" dist="38100" dir="2700000" algn="tl">
                    <a:srgbClr val="000000"/>
                  </a:outerShdw>
                </a:effectLst>
                <a:latin typeface="+mj-lt"/>
                <a:ea typeface="+mj-ea"/>
                <a:cs typeface="+mj-cs"/>
              </a:rPr>
              <a:t>Classification </a:t>
            </a:r>
            <a:r>
              <a:rPr kumimoji="0" lang="en-US" sz="3200" b="0" i="1" u="none" strike="noStrike" kern="0" cap="none" spc="0" normalizeH="0" noProof="0" dirty="0" smtClean="0">
                <a:ln>
                  <a:noFill/>
                </a:ln>
                <a:solidFill>
                  <a:srgbClr val="F1DD65"/>
                </a:solidFill>
                <a:effectLst>
                  <a:outerShdw blurRad="38100" dist="38100" dir="2700000" algn="tl">
                    <a:srgbClr val="000000"/>
                  </a:outerShdw>
                </a:effectLst>
                <a:uLnTx/>
                <a:uFillTx/>
                <a:latin typeface="+mj-lt"/>
                <a:ea typeface="+mj-ea"/>
                <a:cs typeface="+mj-cs"/>
              </a:rPr>
              <a:t>(</a:t>
            </a:r>
            <a:r>
              <a:rPr kumimoji="0" lang="en-US" sz="3200" b="0" i="1" u="none" strike="noStrike" kern="0" cap="none" spc="0" normalizeH="0" noProof="0" dirty="0" err="1" smtClean="0">
                <a:ln>
                  <a:noFill/>
                </a:ln>
                <a:solidFill>
                  <a:srgbClr val="F1DD65"/>
                </a:solidFill>
                <a:effectLst>
                  <a:outerShdw blurRad="38100" dist="38100" dir="2700000" algn="tl">
                    <a:srgbClr val="000000"/>
                  </a:outerShdw>
                </a:effectLst>
                <a:uLnTx/>
                <a:uFillTx/>
                <a:latin typeface="+mj-lt"/>
                <a:ea typeface="+mj-ea"/>
                <a:cs typeface="+mj-cs"/>
              </a:rPr>
              <a:t>Sievers</a:t>
            </a:r>
            <a:r>
              <a:rPr kumimoji="0" lang="en-US" sz="3200" b="0" i="1" u="none" strike="noStrike" kern="0" cap="none" spc="0" normalizeH="0" noProof="0" dirty="0" smtClean="0">
                <a:ln>
                  <a:noFill/>
                </a:ln>
                <a:solidFill>
                  <a:srgbClr val="F1DD65"/>
                </a:solidFill>
                <a:effectLst>
                  <a:outerShdw blurRad="38100" dist="38100" dir="2700000" algn="tl">
                    <a:srgbClr val="000000"/>
                  </a:outerShdw>
                </a:effectLst>
                <a:uLnTx/>
                <a:uFillTx/>
                <a:latin typeface="+mj-lt"/>
                <a:ea typeface="+mj-ea"/>
                <a:cs typeface="+mj-cs"/>
              </a:rPr>
              <a:t>)</a:t>
            </a:r>
            <a:r>
              <a:rPr kumimoji="0" lang="en-US" sz="3200" b="0" i="1" u="none" strike="noStrike" kern="0" cap="none" spc="0" normalizeH="0" baseline="0" noProof="0" dirty="0" smtClean="0">
                <a:ln>
                  <a:noFill/>
                </a:ln>
                <a:solidFill>
                  <a:srgbClr val="F1DD65"/>
                </a:solidFill>
                <a:effectLst>
                  <a:outerShdw blurRad="38100" dist="38100" dir="2700000" algn="tl">
                    <a:srgbClr val="000000"/>
                  </a:outerShdw>
                </a:effectLst>
                <a:uLnTx/>
                <a:uFillTx/>
                <a:latin typeface="+mj-lt"/>
                <a:ea typeface="+mj-ea"/>
                <a:cs typeface="+mj-cs"/>
              </a:rPr>
              <a:t/>
            </a:r>
            <a:br>
              <a:rPr kumimoji="0" lang="en-US" sz="3200" b="0" i="1" u="none" strike="noStrike" kern="0" cap="none" spc="0" normalizeH="0" baseline="0" noProof="0" dirty="0" smtClean="0">
                <a:ln>
                  <a:noFill/>
                </a:ln>
                <a:solidFill>
                  <a:srgbClr val="F1DD65"/>
                </a:solidFill>
                <a:effectLst>
                  <a:outerShdw blurRad="38100" dist="38100" dir="2700000" algn="tl">
                    <a:srgbClr val="000000"/>
                  </a:outerShdw>
                </a:effectLst>
                <a:uLnTx/>
                <a:uFillTx/>
                <a:latin typeface="+mj-lt"/>
                <a:ea typeface="+mj-ea"/>
                <a:cs typeface="+mj-cs"/>
              </a:rPr>
            </a:br>
            <a:endParaRPr kumimoji="0" lang="en-US" sz="2400" b="0" i="1" u="none" strike="noStrike" kern="0" cap="none" spc="0" normalizeH="0" baseline="0" noProof="0" dirty="0">
              <a:ln>
                <a:noFill/>
              </a:ln>
              <a:solidFill>
                <a:schemeClr val="tx1"/>
              </a:solidFill>
              <a:effectLst>
                <a:outerShdw blurRad="38100" dist="38100" dir="2700000" algn="tl">
                  <a:srgbClr val="000000"/>
                </a:outerShdw>
              </a:effectLst>
              <a:uLnTx/>
              <a:uFillTx/>
              <a:latin typeface="+mj-lt"/>
              <a:ea typeface="+mj-ea"/>
              <a:cs typeface="+mj-cs"/>
            </a:endParaRPr>
          </a:p>
        </p:txBody>
      </p:sp>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6594" name="Rectangle 2"/>
          <p:cNvSpPr>
            <a:spLocks noGrp="1" noChangeArrowheads="1"/>
          </p:cNvSpPr>
          <p:nvPr>
            <p:ph type="body" idx="1"/>
          </p:nvPr>
        </p:nvSpPr>
        <p:spPr/>
        <p:txBody>
          <a:bodyPr/>
          <a:lstStyle/>
          <a:p>
            <a:endParaRPr lang="en-US"/>
          </a:p>
        </p:txBody>
      </p:sp>
      <p:pic>
        <p:nvPicPr>
          <p:cNvPr id="2926595" name="Picture 3"/>
          <p:cNvPicPr>
            <a:picLocks noChangeAspect="1" noChangeArrowheads="1"/>
          </p:cNvPicPr>
          <p:nvPr/>
        </p:nvPicPr>
        <p:blipFill>
          <a:blip r:embed="rId3" cstate="print"/>
          <a:srcRect l="9421" r="18259"/>
          <a:stretch>
            <a:fillRect/>
          </a:stretch>
        </p:blipFill>
        <p:spPr bwMode="auto">
          <a:xfrm>
            <a:off x="4678363" y="444500"/>
            <a:ext cx="4325937" cy="5981700"/>
          </a:xfrm>
          <a:prstGeom prst="rect">
            <a:avLst/>
          </a:prstGeom>
          <a:noFill/>
          <a:ln w="12700">
            <a:noFill/>
            <a:miter lim="800000"/>
            <a:headEnd type="none" w="sm" len="sm"/>
            <a:tailEnd type="none" w="sm" len="sm"/>
          </a:ln>
          <a:effectLst/>
        </p:spPr>
      </p:pic>
      <p:pic>
        <p:nvPicPr>
          <p:cNvPr id="2926596" name="Picture 4"/>
          <p:cNvPicPr>
            <a:picLocks noChangeAspect="1" noChangeArrowheads="1"/>
          </p:cNvPicPr>
          <p:nvPr/>
        </p:nvPicPr>
        <p:blipFill>
          <a:blip r:embed="rId4" cstate="print"/>
          <a:srcRect l="15886" r="18230"/>
          <a:stretch>
            <a:fillRect/>
          </a:stretch>
        </p:blipFill>
        <p:spPr bwMode="auto">
          <a:xfrm>
            <a:off x="-3213100" y="1587500"/>
            <a:ext cx="3213100" cy="4876800"/>
          </a:xfrm>
          <a:prstGeom prst="rect">
            <a:avLst/>
          </a:prstGeom>
          <a:noFill/>
          <a:ln w="12700">
            <a:noFill/>
            <a:miter lim="800000"/>
            <a:headEnd type="none" w="sm" len="sm"/>
            <a:tailEnd type="none" w="sm" len="sm"/>
          </a:ln>
          <a:effectLst/>
        </p:spPr>
      </p:pic>
      <p:pic>
        <p:nvPicPr>
          <p:cNvPr id="2926597" name="Picture 5"/>
          <p:cNvPicPr>
            <a:picLocks noChangeAspect="1" noChangeArrowheads="1"/>
          </p:cNvPicPr>
          <p:nvPr/>
        </p:nvPicPr>
        <p:blipFill>
          <a:blip r:embed="rId5" cstate="print"/>
          <a:srcRect l="16394" r="27213"/>
          <a:stretch>
            <a:fillRect/>
          </a:stretch>
        </p:blipFill>
        <p:spPr bwMode="auto">
          <a:xfrm>
            <a:off x="1193800" y="1976438"/>
            <a:ext cx="2501900" cy="4437062"/>
          </a:xfrm>
          <a:prstGeom prst="rect">
            <a:avLst/>
          </a:prstGeom>
          <a:noFill/>
          <a:ln w="12700">
            <a:solidFill>
              <a:srgbClr val="5F5F5F"/>
            </a:solidFill>
            <a:miter lim="800000"/>
            <a:headEnd type="none" w="sm" len="sm"/>
            <a:tailEnd type="none" w="sm" len="sm"/>
          </a:ln>
          <a:effectLst/>
        </p:spPr>
      </p:pic>
      <p:sp>
        <p:nvSpPr>
          <p:cNvPr id="2926598" name="Rectangle 6"/>
          <p:cNvSpPr>
            <a:spLocks noGrp="1" noChangeArrowheads="1"/>
          </p:cNvSpPr>
          <p:nvPr>
            <p:ph type="title"/>
          </p:nvPr>
        </p:nvSpPr>
        <p:spPr>
          <a:xfrm>
            <a:off x="363538" y="368300"/>
            <a:ext cx="7772400" cy="1143000"/>
          </a:xfrm>
        </p:spPr>
        <p:txBody>
          <a:bodyPr/>
          <a:lstStyle/>
          <a:p>
            <a:pPr algn="l"/>
            <a:r>
              <a:rPr lang="en-US"/>
              <a:t>BAV disease</a:t>
            </a:r>
            <a:br>
              <a:rPr lang="en-US"/>
            </a:br>
            <a:r>
              <a:rPr lang="en-US" sz="2400">
                <a:solidFill>
                  <a:schemeClr val="tx1"/>
                </a:solidFill>
              </a:rPr>
              <a:t>(bicuspid aortic valve disease)</a:t>
            </a: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3462" name="Rectangle 6"/>
          <p:cNvSpPr>
            <a:spLocks noChangeArrowheads="1"/>
          </p:cNvSpPr>
          <p:nvPr/>
        </p:nvSpPr>
        <p:spPr bwMode="auto">
          <a:xfrm>
            <a:off x="1065213" y="2163763"/>
            <a:ext cx="7104062" cy="554037"/>
          </a:xfrm>
          <a:prstGeom prst="rect">
            <a:avLst/>
          </a:prstGeom>
          <a:gradFill rotWithShape="0">
            <a:gsLst>
              <a:gs pos="0">
                <a:srgbClr val="5F5F5F">
                  <a:gamma/>
                  <a:shade val="46275"/>
                  <a:invGamma/>
                </a:srgbClr>
              </a:gs>
              <a:gs pos="50000">
                <a:srgbClr val="5F5F5F"/>
              </a:gs>
              <a:gs pos="100000">
                <a:srgbClr val="5F5F5F">
                  <a:gamma/>
                  <a:shade val="46275"/>
                  <a:invGamma/>
                </a:srgbClr>
              </a:gs>
            </a:gsLst>
            <a:lin ang="5400000" scaled="1"/>
          </a:gradFill>
          <a:ln w="12700">
            <a:noFill/>
            <a:miter lim="800000"/>
            <a:headEnd type="none" w="sm" len="sm"/>
            <a:tailEnd type="none" w="sm" len="sm"/>
          </a:ln>
          <a:effectLst/>
        </p:spPr>
        <p:txBody>
          <a:bodyPr wrap="none" anchor="ctr"/>
          <a:lstStyle/>
          <a:p>
            <a:endParaRPr lang="en-US"/>
          </a:p>
        </p:txBody>
      </p:sp>
      <p:sp>
        <p:nvSpPr>
          <p:cNvPr id="2963459" name="Rectangle 3"/>
          <p:cNvSpPr>
            <a:spLocks noChangeArrowheads="1"/>
          </p:cNvSpPr>
          <p:nvPr/>
        </p:nvSpPr>
        <p:spPr bwMode="auto">
          <a:xfrm>
            <a:off x="73025" y="301625"/>
            <a:ext cx="9048750" cy="1143000"/>
          </a:xfrm>
          <a:prstGeom prst="rect">
            <a:avLst/>
          </a:prstGeom>
          <a:noFill/>
          <a:ln w="9525">
            <a:noFill/>
            <a:miter lim="800000"/>
            <a:headEnd/>
            <a:tailEnd/>
          </a:ln>
          <a:effectLst/>
        </p:spPr>
        <p:txBody>
          <a:bodyPr lIns="92075" tIns="46037" rIns="92075" bIns="46037" anchor="ctr"/>
          <a:lstStyle/>
          <a:p>
            <a:r>
              <a:rPr lang="en-US" i="1">
                <a:solidFill>
                  <a:srgbClr val="F1DD65"/>
                </a:solidFill>
                <a:effectLst>
                  <a:outerShdw blurRad="38100" dist="38100" dir="2700000" algn="tl">
                    <a:srgbClr val="000000"/>
                  </a:outerShdw>
                </a:effectLst>
                <a:latin typeface="Lucida Sans" pitchFamily="34" charset="0"/>
              </a:rPr>
              <a:t>3D and 4D Imaging of the Aortic Root</a:t>
            </a:r>
            <a:br>
              <a:rPr lang="en-US" i="1">
                <a:solidFill>
                  <a:srgbClr val="F1DD65"/>
                </a:solidFill>
                <a:effectLst>
                  <a:outerShdw blurRad="38100" dist="38100" dir="2700000" algn="tl">
                    <a:srgbClr val="000000"/>
                  </a:outerShdw>
                </a:effectLst>
                <a:latin typeface="Lucida Sans" pitchFamily="34" charset="0"/>
              </a:rPr>
            </a:br>
            <a:r>
              <a:rPr lang="en-US" sz="3200" i="1">
                <a:solidFill>
                  <a:srgbClr val="F1DD65"/>
                </a:solidFill>
                <a:effectLst>
                  <a:outerShdw blurRad="38100" dist="38100" dir="2700000" algn="tl">
                    <a:srgbClr val="000000"/>
                  </a:outerShdw>
                </a:effectLst>
                <a:latin typeface="Lucida Sans" pitchFamily="34" charset="0"/>
              </a:rPr>
              <a:t> Learning Objectives / Outline</a:t>
            </a:r>
            <a:endParaRPr lang="en-GB" sz="3200" i="1">
              <a:solidFill>
                <a:srgbClr val="F1DD65"/>
              </a:solidFill>
              <a:effectLst>
                <a:outerShdw blurRad="38100" dist="38100" dir="2700000" algn="tl">
                  <a:srgbClr val="000000"/>
                </a:outerShdw>
              </a:effectLst>
              <a:latin typeface="Lucida Sans" pitchFamily="34" charset="0"/>
            </a:endParaRPr>
          </a:p>
        </p:txBody>
      </p:sp>
      <p:sp>
        <p:nvSpPr>
          <p:cNvPr id="2963461" name="Rectangle 5"/>
          <p:cNvSpPr>
            <a:spLocks noChangeArrowheads="1"/>
          </p:cNvSpPr>
          <p:nvPr/>
        </p:nvSpPr>
        <p:spPr bwMode="auto">
          <a:xfrm>
            <a:off x="1246188" y="2111375"/>
            <a:ext cx="7291387" cy="4332288"/>
          </a:xfrm>
          <a:prstGeom prst="rect">
            <a:avLst/>
          </a:prstGeom>
          <a:noFill/>
          <a:ln w="9525">
            <a:noFill/>
            <a:miter lim="800000"/>
            <a:headEnd/>
            <a:tailEnd/>
          </a:ln>
          <a:effectLst/>
        </p:spPr>
        <p:txBody>
          <a:bodyPr lIns="182562" tIns="182562" rIns="182562" bIns="182562">
            <a:spAutoFit/>
          </a:bodyPr>
          <a:lstStyle/>
          <a:p>
            <a:pPr marL="342900" indent="-342900" algn="l">
              <a:spcBef>
                <a:spcPct val="40000"/>
              </a:spcBef>
              <a:buClr>
                <a:srgbClr val="E3DE73"/>
              </a:buClr>
              <a:buSzPct val="200000"/>
              <a:buFontTx/>
              <a:buChar char="•"/>
              <a:tabLst>
                <a:tab pos="1339850" algn="l"/>
              </a:tabLst>
            </a:pPr>
            <a:r>
              <a:rPr lang="en-US" sz="2600">
                <a:effectLst>
                  <a:outerShdw blurRad="38100" dist="38100" dir="2700000" algn="tl">
                    <a:srgbClr val="000000"/>
                  </a:outerShdw>
                </a:effectLst>
                <a:latin typeface="Lucida Sans" pitchFamily="34" charset="0"/>
              </a:rPr>
              <a:t>Technique: </a:t>
            </a:r>
            <a:r>
              <a:rPr lang="en-US" sz="2600">
                <a:effectLst>
                  <a:outerShdw blurRad="38100" dist="38100" dir="2700000" algn="tl">
                    <a:srgbClr val="000000"/>
                  </a:outerShdw>
                </a:effectLst>
                <a:latin typeface="Lucida Sans" pitchFamily="34" charset="0"/>
                <a:sym typeface="Wingdings" pitchFamily="2" charset="2"/>
              </a:rPr>
              <a:t>'gated chest' CT</a:t>
            </a:r>
            <a:endParaRPr lang="en-US" sz="2600">
              <a:effectLst>
                <a:outerShdw blurRad="38100" dist="38100" dir="2700000" algn="tl">
                  <a:srgbClr val="000000"/>
                </a:outerShdw>
              </a:effectLst>
              <a:latin typeface="Lucida Sans" pitchFamily="34" charset="0"/>
            </a:endParaRPr>
          </a:p>
          <a:p>
            <a:pPr marL="342900" indent="-342900" algn="l">
              <a:lnSpc>
                <a:spcPct val="120000"/>
              </a:lnSpc>
              <a:spcBef>
                <a:spcPct val="40000"/>
              </a:spcBef>
              <a:buClr>
                <a:srgbClr val="E3DE73"/>
              </a:buClr>
              <a:buSzPct val="200000"/>
              <a:buFontTx/>
              <a:buChar char="•"/>
              <a:tabLst>
                <a:tab pos="1339850" algn="l"/>
              </a:tabLst>
            </a:pPr>
            <a:r>
              <a:rPr lang="en-US" sz="2600">
                <a:effectLst>
                  <a:outerShdw blurRad="38100" dist="38100" dir="2700000" algn="tl">
                    <a:srgbClr val="000000"/>
                  </a:outerShdw>
                </a:effectLst>
                <a:latin typeface="Lucida Sans" pitchFamily="34" charset="0"/>
              </a:rPr>
              <a:t>Surgical anatomy of thoracic aorta</a:t>
            </a:r>
          </a:p>
          <a:p>
            <a:pPr marL="342900" indent="-342900" algn="l">
              <a:lnSpc>
                <a:spcPct val="120000"/>
              </a:lnSpc>
              <a:spcBef>
                <a:spcPct val="40000"/>
              </a:spcBef>
              <a:buClr>
                <a:srgbClr val="E3DE73"/>
              </a:buClr>
              <a:buSzPct val="200000"/>
              <a:buFontTx/>
              <a:buChar char="•"/>
              <a:tabLst>
                <a:tab pos="1339850" algn="l"/>
              </a:tabLst>
            </a:pPr>
            <a:r>
              <a:rPr lang="en-US" sz="2600">
                <a:effectLst>
                  <a:outerShdw blurRad="38100" dist="38100" dir="2700000" algn="tl">
                    <a:srgbClr val="000000"/>
                  </a:outerShdw>
                </a:effectLst>
                <a:latin typeface="Lucida Sans" pitchFamily="34" charset="0"/>
              </a:rPr>
              <a:t>Clinical focus</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a:effectLst>
                  <a:outerShdw blurRad="38100" dist="38100" dir="2700000" algn="tl">
                    <a:srgbClr val="000000"/>
                  </a:outerShdw>
                </a:effectLst>
                <a:latin typeface="Lucida Sans" pitchFamily="34" charset="0"/>
              </a:rPr>
              <a:t>pre and postoperative imaging </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a:effectLst>
                  <a:outerShdw blurRad="38100" dist="38100" dir="2700000" algn="tl">
                    <a:srgbClr val="000000"/>
                  </a:outerShdw>
                </a:effectLst>
                <a:latin typeface="Lucida Sans" pitchFamily="34" charset="0"/>
              </a:rPr>
              <a:t>- Marfan's disease</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a:effectLst>
                  <a:outerShdw blurRad="38100" dist="38100" dir="2700000" algn="tl">
                    <a:srgbClr val="000000"/>
                  </a:outerShdw>
                </a:effectLst>
                <a:latin typeface="Lucida Sans" pitchFamily="34" charset="0"/>
              </a:rPr>
              <a:t>- Bicuspid aortic valve disease / aneurysm</a:t>
            </a:r>
          </a:p>
          <a:p>
            <a:pPr marL="600075" lvl="1" indent="-142875" algn="l">
              <a:lnSpc>
                <a:spcPct val="150000"/>
              </a:lnSpc>
              <a:spcAft>
                <a:spcPct val="10000"/>
              </a:spcAft>
              <a:buClr>
                <a:schemeClr val="tx1"/>
              </a:buClr>
              <a:buSzPct val="65000"/>
              <a:buFont typeface="Monotype Sorts" pitchFamily="2" charset="2"/>
              <a:buNone/>
              <a:tabLst>
                <a:tab pos="1339850" algn="l"/>
              </a:tabLst>
            </a:pPr>
            <a:endParaRPr lang="en-US">
              <a:effectLst>
                <a:outerShdw blurRad="38100" dist="38100" dir="2700000" algn="tl">
                  <a:srgbClr val="000000"/>
                </a:outerShdw>
              </a:effectLst>
              <a:latin typeface="Lucida Sans" pitchFamily="34" charset="0"/>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63462"/>
                                        </p:tgtEl>
                                        <p:attrNameLst>
                                          <p:attrName>style.visibility</p:attrName>
                                        </p:attrNameLst>
                                      </p:cBhvr>
                                      <p:to>
                                        <p:strVal val="visible"/>
                                      </p:to>
                                    </p:set>
                                    <p:animEffect transition="in" filter="fade">
                                      <p:cBhvr>
                                        <p:cTn id="7" dur="2000"/>
                                        <p:tgtEl>
                                          <p:spTgt spid="2963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346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9858" name="Rectangle 2"/>
          <p:cNvSpPr>
            <a:spLocks noGrp="1" noChangeArrowheads="1"/>
          </p:cNvSpPr>
          <p:nvPr>
            <p:ph type="title"/>
          </p:nvPr>
        </p:nvSpPr>
        <p:spPr>
          <a:xfrm>
            <a:off x="685800" y="0"/>
            <a:ext cx="7772400" cy="1143000"/>
          </a:xfrm>
        </p:spPr>
        <p:txBody>
          <a:bodyPr/>
          <a:lstStyle/>
          <a:p>
            <a:r>
              <a:rPr lang="de-AT" b="1"/>
              <a:t>EKG gated CTA of the Thorax</a:t>
            </a:r>
            <a:br>
              <a:rPr lang="de-AT" b="1"/>
            </a:br>
            <a:r>
              <a:rPr lang="de-AT" sz="2400" b="1"/>
              <a:t>(16- channel MDCT)</a:t>
            </a:r>
            <a:endParaRPr lang="en-US" sz="2400" b="1"/>
          </a:p>
        </p:txBody>
      </p:sp>
      <p:sp>
        <p:nvSpPr>
          <p:cNvPr id="2809859" name="Rectangle 3"/>
          <p:cNvSpPr>
            <a:spLocks noGrp="1" noChangeArrowheads="1"/>
          </p:cNvSpPr>
          <p:nvPr>
            <p:ph type="body" idx="1"/>
          </p:nvPr>
        </p:nvSpPr>
        <p:spPr>
          <a:xfrm>
            <a:off x="4505325" y="1557338"/>
            <a:ext cx="4321175" cy="762000"/>
          </a:xfrm>
        </p:spPr>
        <p:txBody>
          <a:bodyPr/>
          <a:lstStyle/>
          <a:p>
            <a:pPr>
              <a:buFontTx/>
              <a:buNone/>
            </a:pPr>
            <a:r>
              <a:rPr lang="de-DE"/>
              <a:t>	</a:t>
            </a:r>
          </a:p>
        </p:txBody>
      </p:sp>
      <p:sp>
        <p:nvSpPr>
          <p:cNvPr id="2809860" name="Rectangle 4"/>
          <p:cNvSpPr>
            <a:spLocks noChangeArrowheads="1"/>
          </p:cNvSpPr>
          <p:nvPr/>
        </p:nvSpPr>
        <p:spPr bwMode="auto">
          <a:xfrm>
            <a:off x="314325" y="1176338"/>
            <a:ext cx="4191000" cy="5187950"/>
          </a:xfrm>
          <a:prstGeom prst="rect">
            <a:avLst/>
          </a:prstGeom>
          <a:noFill/>
          <a:ln w="9525">
            <a:noFill/>
            <a:miter lim="800000"/>
            <a:headEnd/>
            <a:tailEnd/>
          </a:ln>
          <a:effectLst/>
        </p:spPr>
        <p:txBody>
          <a:bodyPr lIns="182562" tIns="182562" rIns="182562" bIns="182562">
            <a:spAutoFit/>
          </a:bodyPr>
          <a:lstStyle/>
          <a:p>
            <a:pPr marL="342900" indent="-342900" algn="l">
              <a:spcBef>
                <a:spcPct val="40000"/>
              </a:spcBef>
              <a:buClr>
                <a:srgbClr val="E3DE73"/>
              </a:buClr>
              <a:buSzPct val="150000"/>
            </a:pPr>
            <a:r>
              <a:rPr lang="de-DE" sz="3000">
                <a:solidFill>
                  <a:srgbClr val="0CF243"/>
                </a:solidFill>
                <a:effectLst>
                  <a:outerShdw blurRad="38100" dist="38100" dir="2700000" algn="tl">
                    <a:srgbClr val="000000"/>
                  </a:outerShdw>
                </a:effectLst>
                <a:latin typeface="Lucida Sans" pitchFamily="34" charset="0"/>
              </a:rPr>
              <a:t>'Gated Chest'</a:t>
            </a:r>
          </a:p>
          <a:p>
            <a:pPr marL="342900" indent="-342900" algn="l">
              <a:spcBef>
                <a:spcPct val="40000"/>
              </a:spcBef>
              <a:buClr>
                <a:srgbClr val="E3DE73"/>
              </a:buClr>
              <a:buSzPct val="150000"/>
              <a:buFontTx/>
              <a:buChar char="•"/>
            </a:pPr>
            <a:r>
              <a:rPr lang="de-DE" sz="2600">
                <a:effectLst>
                  <a:outerShdw blurRad="38100" dist="38100" dir="2700000" algn="tl">
                    <a:srgbClr val="000000"/>
                  </a:outerShdw>
                </a:effectLst>
                <a:latin typeface="Lucida Sans" pitchFamily="34" charset="0"/>
              </a:rPr>
              <a:t>entire thoracic aorta  </a:t>
            </a:r>
          </a:p>
          <a:p>
            <a:pPr marL="342900" indent="-342900" algn="l">
              <a:spcBef>
                <a:spcPct val="40000"/>
              </a:spcBef>
              <a:buClr>
                <a:srgbClr val="E3DE73"/>
              </a:buClr>
              <a:buSzPct val="150000"/>
              <a:buFontTx/>
              <a:buChar char="•"/>
            </a:pPr>
            <a:r>
              <a:rPr lang="de-DE" sz="2600">
                <a:effectLst>
                  <a:outerShdw blurRad="38100" dist="38100" dir="2700000" algn="tl">
                    <a:srgbClr val="000000"/>
                  </a:outerShdw>
                </a:effectLst>
                <a:latin typeface="Lucida Sans" pitchFamily="34" charset="0"/>
              </a:rPr>
              <a:t>not thinnest collimation (1.25mm)</a:t>
            </a:r>
          </a:p>
          <a:p>
            <a:pPr marL="342900" indent="-342900" algn="l">
              <a:spcBef>
                <a:spcPct val="40000"/>
              </a:spcBef>
              <a:buClr>
                <a:srgbClr val="E3DE73"/>
              </a:buClr>
              <a:buSzPct val="150000"/>
              <a:buFontTx/>
              <a:buChar char="•"/>
            </a:pPr>
            <a:r>
              <a:rPr lang="de-DE" sz="2600">
                <a:effectLst>
                  <a:outerShdw blurRad="38100" dist="38100" dir="2700000" algn="tl">
                    <a:srgbClr val="000000"/>
                  </a:outerShdw>
                </a:effectLst>
                <a:latin typeface="Lucida Sans" pitchFamily="34" charset="0"/>
              </a:rPr>
              <a:t>no beta-blockers,   no subling. nitro</a:t>
            </a:r>
          </a:p>
          <a:p>
            <a:pPr marL="342900" indent="-342900" algn="l">
              <a:spcBef>
                <a:spcPct val="40000"/>
              </a:spcBef>
              <a:buClr>
                <a:srgbClr val="E3DE73"/>
              </a:buClr>
              <a:buSzPct val="150000"/>
              <a:buFontTx/>
              <a:buChar char="•"/>
            </a:pPr>
            <a:r>
              <a:rPr lang="de-DE" sz="2600">
                <a:effectLst>
                  <a:outerShdw blurRad="38100" dist="38100" dir="2700000" algn="tl">
                    <a:srgbClr val="000000"/>
                  </a:outerShdw>
                </a:effectLst>
                <a:latin typeface="Lucida Sans" pitchFamily="34" charset="0"/>
              </a:rPr>
              <a:t>recon. 10 phases   (0–90% of RR interval)</a:t>
            </a:r>
            <a:endParaRPr lang="en-GB" sz="3000">
              <a:effectLst>
                <a:outerShdw blurRad="38100" dist="38100" dir="2700000" algn="tl">
                  <a:srgbClr val="000000"/>
                </a:outerShdw>
              </a:effectLst>
              <a:latin typeface="Lucida Sans" pitchFamily="34" charset="0"/>
            </a:endParaRPr>
          </a:p>
          <a:p>
            <a:pPr marL="342900" indent="-342900" algn="l">
              <a:spcBef>
                <a:spcPct val="40000"/>
              </a:spcBef>
              <a:buClr>
                <a:srgbClr val="E3DE73"/>
              </a:buClr>
              <a:buSzPct val="150000"/>
              <a:buFontTx/>
              <a:buChar char="•"/>
            </a:pPr>
            <a:r>
              <a:rPr lang="de-DE" sz="2600">
                <a:effectLst>
                  <a:outerShdw blurRad="38100" dist="38100" dir="2700000" algn="tl">
                    <a:srgbClr val="000000"/>
                  </a:outerShdw>
                </a:effectLst>
                <a:latin typeface="Lucida Sans" pitchFamily="34" charset="0"/>
              </a:rPr>
              <a:t>no ECG-pulsing (constant mA)</a:t>
            </a:r>
          </a:p>
        </p:txBody>
      </p:sp>
      <p:sp>
        <p:nvSpPr>
          <p:cNvPr id="2809861" name="Rectangle 5"/>
          <p:cNvSpPr>
            <a:spLocks noChangeArrowheads="1"/>
          </p:cNvSpPr>
          <p:nvPr/>
        </p:nvSpPr>
        <p:spPr bwMode="auto">
          <a:xfrm>
            <a:off x="4657725" y="1176338"/>
            <a:ext cx="4191000" cy="5187950"/>
          </a:xfrm>
          <a:prstGeom prst="rect">
            <a:avLst/>
          </a:prstGeom>
          <a:noFill/>
          <a:ln w="9525">
            <a:noFill/>
            <a:miter lim="800000"/>
            <a:headEnd/>
            <a:tailEnd/>
          </a:ln>
          <a:effectLst/>
        </p:spPr>
        <p:txBody>
          <a:bodyPr lIns="182562" tIns="182562" rIns="182562" bIns="182562">
            <a:spAutoFit/>
          </a:bodyPr>
          <a:lstStyle/>
          <a:p>
            <a:pPr marL="342900" indent="-342900" algn="l">
              <a:spcBef>
                <a:spcPct val="40000"/>
              </a:spcBef>
              <a:buClr>
                <a:srgbClr val="E3DE73"/>
              </a:buClr>
              <a:buSzPct val="150000"/>
            </a:pPr>
            <a:r>
              <a:rPr lang="en-US" sz="3000">
                <a:solidFill>
                  <a:srgbClr val="FF9900"/>
                </a:solidFill>
                <a:effectLst>
                  <a:outerShdw blurRad="38100" dist="38100" dir="2700000" algn="tl">
                    <a:srgbClr val="000000"/>
                  </a:outerShdw>
                </a:effectLst>
                <a:latin typeface="Lucida Sans" pitchFamily="34" charset="0"/>
              </a:rPr>
              <a:t>Coronary CTA</a:t>
            </a:r>
          </a:p>
          <a:p>
            <a:pPr marL="342900" indent="-342900" algn="l">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heart</a:t>
            </a:r>
          </a:p>
          <a:p>
            <a:pPr marL="342900" indent="-342900" algn="l">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 thinnest collimation (0.625mm) </a:t>
            </a:r>
          </a:p>
          <a:p>
            <a:pPr marL="342900" indent="-342900" algn="l">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beta-blockers, and subling. nitro</a:t>
            </a:r>
          </a:p>
          <a:p>
            <a:pPr marL="342900" indent="-342900" algn="l">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recon. 1 diastolic phase (65% of RR) </a:t>
            </a:r>
            <a:endParaRPr lang="en-GB" sz="3000">
              <a:effectLst>
                <a:outerShdw blurRad="38100" dist="38100" dir="2700000" algn="tl">
                  <a:srgbClr val="000000"/>
                </a:outerShdw>
              </a:effectLst>
              <a:latin typeface="Lucida Sans" pitchFamily="34" charset="0"/>
            </a:endParaRPr>
          </a:p>
          <a:p>
            <a:pPr marL="342900" indent="-342900" algn="l">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ECG pulsing on    (dose reduction)</a:t>
            </a:r>
          </a:p>
        </p:txBody>
      </p:sp>
      <p:sp>
        <p:nvSpPr>
          <p:cNvPr id="2809862" name="Line 6"/>
          <p:cNvSpPr>
            <a:spLocks noChangeShapeType="1"/>
          </p:cNvSpPr>
          <p:nvPr/>
        </p:nvSpPr>
        <p:spPr bwMode="auto">
          <a:xfrm>
            <a:off x="409575" y="1943100"/>
            <a:ext cx="8191500" cy="0"/>
          </a:xfrm>
          <a:prstGeom prst="line">
            <a:avLst/>
          </a:prstGeom>
          <a:noFill/>
          <a:ln w="12700">
            <a:solidFill>
              <a:srgbClr val="5F5F5F"/>
            </a:solidFill>
            <a:round/>
            <a:headEnd type="none" w="sm" len="sm"/>
            <a:tailEnd type="none" w="sm" len="sm"/>
          </a:ln>
          <a:effectLst/>
        </p:spPr>
        <p:txBody>
          <a:bodyPr/>
          <a:lstStyle/>
          <a:p>
            <a:endParaRPr lang="en-US"/>
          </a:p>
        </p:txBody>
      </p:sp>
      <p:sp>
        <p:nvSpPr>
          <p:cNvPr id="2809863" name="Line 7"/>
          <p:cNvSpPr>
            <a:spLocks noChangeShapeType="1"/>
          </p:cNvSpPr>
          <p:nvPr/>
        </p:nvSpPr>
        <p:spPr bwMode="auto">
          <a:xfrm>
            <a:off x="409575" y="2444750"/>
            <a:ext cx="8191500" cy="0"/>
          </a:xfrm>
          <a:prstGeom prst="line">
            <a:avLst/>
          </a:prstGeom>
          <a:noFill/>
          <a:ln w="12700">
            <a:solidFill>
              <a:srgbClr val="5F5F5F"/>
            </a:solidFill>
            <a:round/>
            <a:headEnd type="none" w="sm" len="sm"/>
            <a:tailEnd type="none" w="sm" len="sm"/>
          </a:ln>
          <a:effectLst/>
        </p:spPr>
        <p:txBody>
          <a:bodyPr/>
          <a:lstStyle/>
          <a:p>
            <a:endParaRPr lang="en-US"/>
          </a:p>
        </p:txBody>
      </p:sp>
      <p:sp>
        <p:nvSpPr>
          <p:cNvPr id="2809864" name="Line 8"/>
          <p:cNvSpPr>
            <a:spLocks noChangeShapeType="1"/>
          </p:cNvSpPr>
          <p:nvPr/>
        </p:nvSpPr>
        <p:spPr bwMode="auto">
          <a:xfrm>
            <a:off x="409575" y="3422650"/>
            <a:ext cx="8191500" cy="0"/>
          </a:xfrm>
          <a:prstGeom prst="line">
            <a:avLst/>
          </a:prstGeom>
          <a:noFill/>
          <a:ln w="12700">
            <a:solidFill>
              <a:srgbClr val="5F5F5F"/>
            </a:solidFill>
            <a:round/>
            <a:headEnd type="none" w="sm" len="sm"/>
            <a:tailEnd type="none" w="sm" len="sm"/>
          </a:ln>
          <a:effectLst/>
        </p:spPr>
        <p:txBody>
          <a:bodyPr/>
          <a:lstStyle/>
          <a:p>
            <a:endParaRPr lang="en-US"/>
          </a:p>
        </p:txBody>
      </p:sp>
      <p:sp>
        <p:nvSpPr>
          <p:cNvPr id="2809865" name="Line 9"/>
          <p:cNvSpPr>
            <a:spLocks noChangeShapeType="1"/>
          </p:cNvSpPr>
          <p:nvPr/>
        </p:nvSpPr>
        <p:spPr bwMode="auto">
          <a:xfrm>
            <a:off x="409575" y="4381500"/>
            <a:ext cx="8191500" cy="0"/>
          </a:xfrm>
          <a:prstGeom prst="line">
            <a:avLst/>
          </a:prstGeom>
          <a:noFill/>
          <a:ln w="12700">
            <a:solidFill>
              <a:srgbClr val="5F5F5F"/>
            </a:solidFill>
            <a:round/>
            <a:headEnd type="none" w="sm" len="sm"/>
            <a:tailEnd type="none" w="sm" len="sm"/>
          </a:ln>
          <a:effectLst/>
        </p:spPr>
        <p:txBody>
          <a:bodyPr/>
          <a:lstStyle/>
          <a:p>
            <a:endParaRPr lang="en-US"/>
          </a:p>
        </p:txBody>
      </p:sp>
      <p:sp>
        <p:nvSpPr>
          <p:cNvPr id="2809866" name="Line 10"/>
          <p:cNvSpPr>
            <a:spLocks noChangeShapeType="1"/>
          </p:cNvSpPr>
          <p:nvPr/>
        </p:nvSpPr>
        <p:spPr bwMode="auto">
          <a:xfrm>
            <a:off x="409575" y="5340350"/>
            <a:ext cx="8191500" cy="0"/>
          </a:xfrm>
          <a:prstGeom prst="line">
            <a:avLst/>
          </a:prstGeom>
          <a:noFill/>
          <a:ln w="12700">
            <a:solidFill>
              <a:srgbClr val="5F5F5F"/>
            </a:solidFill>
            <a:round/>
            <a:headEnd type="none" w="sm" len="sm"/>
            <a:tailEnd type="none" w="sm" len="sm"/>
          </a:ln>
          <a:effectLst/>
        </p:spPr>
        <p:txBody>
          <a:bodyPr/>
          <a:lstStyle/>
          <a:p>
            <a:endParaRPr lang="en-US"/>
          </a:p>
        </p:txBody>
      </p:sp>
      <p:pic>
        <p:nvPicPr>
          <p:cNvPr id="2809867" name="Thor_Aorta.avi">
            <a:hlinkClick r:id="" action="ppaction://media"/>
          </p:cNvPr>
          <p:cNvPicPr>
            <a:picLocks noRot="1" noChangeAspect="1" noChangeArrowheads="1"/>
          </p:cNvPicPr>
          <p:nvPr>
            <a:videoFile r:link="rId1"/>
          </p:nvPr>
        </p:nvPicPr>
        <p:blipFill>
          <a:blip r:embed="rId4" cstate="print"/>
          <a:srcRect/>
          <a:stretch>
            <a:fillRect/>
          </a:stretch>
        </p:blipFill>
        <p:spPr bwMode="auto">
          <a:xfrm>
            <a:off x="4408488" y="1443038"/>
            <a:ext cx="4735512" cy="4735512"/>
          </a:xfrm>
          <a:prstGeom prst="rect">
            <a:avLst/>
          </a:prstGeom>
          <a:noFill/>
        </p:spPr>
      </p:pic>
      <p:sp>
        <p:nvSpPr>
          <p:cNvPr id="2809868" name="Oval 12"/>
          <p:cNvSpPr>
            <a:spLocks noChangeArrowheads="1"/>
          </p:cNvSpPr>
          <p:nvPr/>
        </p:nvSpPr>
        <p:spPr bwMode="auto">
          <a:xfrm>
            <a:off x="190500" y="1714500"/>
            <a:ext cx="4495800" cy="1828800"/>
          </a:xfrm>
          <a:prstGeom prst="ellipse">
            <a:avLst/>
          </a:prstGeom>
          <a:noFill/>
          <a:ln w="28575">
            <a:solidFill>
              <a:srgbClr val="F1DD65"/>
            </a:solidFill>
            <a:round/>
            <a:headEnd type="none" w="sm" len="sm"/>
            <a:tailEnd type="none" w="sm" len="sm"/>
          </a:ln>
          <a:effectLst/>
        </p:spPr>
        <p:txBody>
          <a:bodyPr wrap="none" anchor="ctr"/>
          <a:lstStyle/>
          <a:p>
            <a:endParaRPr lang="en-US">
              <a:solidFill>
                <a:schemeClr val="bg1"/>
              </a:solidFill>
              <a:effectLst>
                <a:outerShdw blurRad="38100" dist="38100" dir="2700000" algn="tl">
                  <a:srgbClr val="000000"/>
                </a:outerShdw>
              </a:effectLst>
            </a:endParaRPr>
          </a:p>
        </p:txBody>
      </p:sp>
      <p:sp>
        <p:nvSpPr>
          <p:cNvPr id="2809869" name="Oval 13"/>
          <p:cNvSpPr>
            <a:spLocks noChangeArrowheads="1"/>
          </p:cNvSpPr>
          <p:nvPr/>
        </p:nvSpPr>
        <p:spPr bwMode="auto">
          <a:xfrm>
            <a:off x="190500" y="4318000"/>
            <a:ext cx="4495800" cy="1117600"/>
          </a:xfrm>
          <a:prstGeom prst="ellipse">
            <a:avLst/>
          </a:prstGeom>
          <a:noFill/>
          <a:ln w="28575">
            <a:solidFill>
              <a:srgbClr val="F1DD65"/>
            </a:solidFill>
            <a:round/>
            <a:headEnd type="none" w="sm" len="sm"/>
            <a:tailEnd type="none" w="sm" len="sm"/>
          </a:ln>
          <a:effectLst/>
        </p:spPr>
        <p:txBody>
          <a:bodyPr wrap="none" anchor="ctr"/>
          <a:lstStyle/>
          <a:p>
            <a:endParaRPr lang="en-US">
              <a:solidFill>
                <a:schemeClr val="bg1"/>
              </a:solidFill>
              <a:effectLst>
                <a:outerShdw blurRad="38100" dist="38100" dir="2700000" algn="tl">
                  <a:srgbClr val="000000"/>
                </a:outerShdw>
              </a:effectLst>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809860"/>
                                        </p:tgtEl>
                                        <p:attrNameLst>
                                          <p:attrName>style.visibility</p:attrName>
                                        </p:attrNameLst>
                                      </p:cBhvr>
                                      <p:to>
                                        <p:strVal val="visible"/>
                                      </p:to>
                                    </p:set>
                                    <p:animEffect transition="in" filter="wipe(up)">
                                      <p:cBhvr>
                                        <p:cTn id="7" dur="1000"/>
                                        <p:tgtEl>
                                          <p:spTgt spid="280986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809868"/>
                                        </p:tgtEl>
                                        <p:attrNameLst>
                                          <p:attrName>style.visibility</p:attrName>
                                        </p:attrNameLst>
                                      </p:cBhvr>
                                      <p:to>
                                        <p:strVal val="visible"/>
                                      </p:to>
                                    </p:set>
                                    <p:animEffect transition="in" filter="wheel(1)">
                                      <p:cBhvr>
                                        <p:cTn id="12" dur="1000"/>
                                        <p:tgtEl>
                                          <p:spTgt spid="280986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809869"/>
                                        </p:tgtEl>
                                        <p:attrNameLst>
                                          <p:attrName>style.visibility</p:attrName>
                                        </p:attrNameLst>
                                      </p:cBhvr>
                                      <p:to>
                                        <p:strVal val="visible"/>
                                      </p:to>
                                    </p:set>
                                    <p:animEffect transition="in" filter="wheel(1)">
                                      <p:cBhvr>
                                        <p:cTn id="17" dur="1000"/>
                                        <p:tgtEl>
                                          <p:spTgt spid="280986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280986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2000" fill="hold"/>
                                        <p:tgtEl>
                                          <p:spTgt spid="280986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809867"/>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2809867"/>
                                        </p:tgtEl>
                                      </p:cBhvr>
                                    </p:cmd>
                                  </p:childTnLst>
                                </p:cTn>
                              </p:par>
                            </p:childTnLst>
                          </p:cTn>
                        </p:par>
                      </p:childTnLst>
                    </p:cTn>
                  </p:par>
                </p:childTnLst>
              </p:cTn>
              <p:nextCondLst>
                <p:cond evt="onClick" delay="0">
                  <p:tgtEl>
                    <p:spTgt spid="2809867"/>
                  </p:tgtEl>
                </p:cond>
              </p:nextCondLst>
            </p:seq>
            <p:video>
              <p:cMediaNode>
                <p:cTn id="31" repeatCount="indefinite" fill="hold" display="0">
                  <p:stCondLst>
                    <p:cond delay="indefinite"/>
                  </p:stCondLst>
                  <p:endCondLst>
                    <p:cond evt="onNext" delay="0">
                      <p:tgtEl>
                        <p:sldTgt/>
                      </p:tgtEl>
                    </p:cond>
                    <p:cond evt="onPrev" delay="0">
                      <p:tgtEl>
                        <p:sldTgt/>
                      </p:tgtEl>
                    </p:cond>
                  </p:endCondLst>
                </p:cTn>
                <p:tgtEl>
                  <p:spTgt spid="2809867"/>
                </p:tgtEl>
              </p:cMediaNode>
            </p:video>
          </p:childTnLst>
        </p:cTn>
      </p:par>
    </p:tnLst>
    <p:bldLst>
      <p:bldP spid="2809860" grpId="0"/>
      <p:bldP spid="2809868" grpId="0" animBg="1"/>
      <p:bldP spid="280986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1106" name="Rectangle 2"/>
          <p:cNvSpPr>
            <a:spLocks noGrp="1" noChangeArrowheads="1"/>
          </p:cNvSpPr>
          <p:nvPr>
            <p:ph type="body" idx="1"/>
          </p:nvPr>
        </p:nvSpPr>
        <p:spPr>
          <a:xfrm>
            <a:off x="4505325" y="1557338"/>
            <a:ext cx="4321175" cy="762000"/>
          </a:xfrm>
        </p:spPr>
        <p:txBody>
          <a:bodyPr/>
          <a:lstStyle/>
          <a:p>
            <a:pPr>
              <a:buFontTx/>
              <a:buNone/>
            </a:pPr>
            <a:r>
              <a:rPr lang="de-DE"/>
              <a:t>	</a:t>
            </a:r>
          </a:p>
        </p:txBody>
      </p:sp>
      <p:sp>
        <p:nvSpPr>
          <p:cNvPr id="2991107" name="Rectangle 3"/>
          <p:cNvSpPr>
            <a:spLocks noChangeArrowheads="1"/>
          </p:cNvSpPr>
          <p:nvPr/>
        </p:nvSpPr>
        <p:spPr bwMode="auto">
          <a:xfrm>
            <a:off x="314325" y="1176338"/>
            <a:ext cx="4191000" cy="5187950"/>
          </a:xfrm>
          <a:prstGeom prst="rect">
            <a:avLst/>
          </a:prstGeom>
          <a:noFill/>
          <a:ln w="9525">
            <a:noFill/>
            <a:miter lim="800000"/>
            <a:headEnd/>
            <a:tailEnd/>
          </a:ln>
          <a:effectLst/>
        </p:spPr>
        <p:txBody>
          <a:bodyPr lIns="182562" tIns="182562" rIns="182562" bIns="182562">
            <a:spAutoFit/>
          </a:bodyPr>
          <a:lstStyle/>
          <a:p>
            <a:pPr marL="342900" indent="-342900" algn="l">
              <a:spcBef>
                <a:spcPct val="40000"/>
              </a:spcBef>
              <a:buClr>
                <a:srgbClr val="E3DE73"/>
              </a:buClr>
              <a:buSzPct val="150000"/>
            </a:pPr>
            <a:r>
              <a:rPr lang="de-DE" sz="3000">
                <a:solidFill>
                  <a:srgbClr val="0CF243"/>
                </a:solidFill>
                <a:effectLst>
                  <a:outerShdw blurRad="38100" dist="38100" dir="2700000" algn="tl">
                    <a:srgbClr val="000000"/>
                  </a:outerShdw>
                </a:effectLst>
                <a:latin typeface="Lucida Sans" pitchFamily="34" charset="0"/>
              </a:rPr>
              <a:t>'Gated Chest'</a:t>
            </a:r>
          </a:p>
          <a:p>
            <a:pPr marL="342900" indent="-342900" algn="l">
              <a:spcBef>
                <a:spcPct val="40000"/>
              </a:spcBef>
              <a:buClr>
                <a:srgbClr val="E3DE73"/>
              </a:buClr>
              <a:buSzPct val="150000"/>
              <a:buFontTx/>
              <a:buChar char="•"/>
            </a:pPr>
            <a:r>
              <a:rPr lang="de-DE" sz="2600">
                <a:effectLst>
                  <a:outerShdw blurRad="38100" dist="38100" dir="2700000" algn="tl">
                    <a:srgbClr val="000000"/>
                  </a:outerShdw>
                </a:effectLst>
                <a:latin typeface="Lucida Sans" pitchFamily="34" charset="0"/>
              </a:rPr>
              <a:t>entire thoracic aorta  </a:t>
            </a:r>
          </a:p>
          <a:p>
            <a:pPr marL="342900" indent="-342900" algn="l">
              <a:spcBef>
                <a:spcPct val="40000"/>
              </a:spcBef>
              <a:buClr>
                <a:srgbClr val="E3DE73"/>
              </a:buClr>
              <a:buSzPct val="150000"/>
              <a:buFontTx/>
              <a:buChar char="•"/>
            </a:pPr>
            <a:r>
              <a:rPr lang="de-DE" sz="2600">
                <a:effectLst>
                  <a:outerShdw blurRad="38100" dist="38100" dir="2700000" algn="tl">
                    <a:srgbClr val="000000"/>
                  </a:outerShdw>
                </a:effectLst>
                <a:latin typeface="Lucida Sans" pitchFamily="34" charset="0"/>
              </a:rPr>
              <a:t>not thinnest collimation (1.25mm)</a:t>
            </a:r>
          </a:p>
          <a:p>
            <a:pPr marL="342900" indent="-342900" algn="l">
              <a:spcBef>
                <a:spcPct val="40000"/>
              </a:spcBef>
              <a:buClr>
                <a:srgbClr val="E3DE73"/>
              </a:buClr>
              <a:buSzPct val="150000"/>
              <a:buFontTx/>
              <a:buChar char="•"/>
            </a:pPr>
            <a:r>
              <a:rPr lang="de-DE" sz="2600">
                <a:effectLst>
                  <a:outerShdw blurRad="38100" dist="38100" dir="2700000" algn="tl">
                    <a:srgbClr val="000000"/>
                  </a:outerShdw>
                </a:effectLst>
                <a:latin typeface="Lucida Sans" pitchFamily="34" charset="0"/>
              </a:rPr>
              <a:t>no beta-blockers,   no subling. nitro</a:t>
            </a:r>
          </a:p>
          <a:p>
            <a:pPr marL="342900" indent="-342900" algn="l">
              <a:spcBef>
                <a:spcPct val="40000"/>
              </a:spcBef>
              <a:buClr>
                <a:srgbClr val="E3DE73"/>
              </a:buClr>
              <a:buSzPct val="150000"/>
              <a:buFontTx/>
              <a:buChar char="•"/>
            </a:pPr>
            <a:r>
              <a:rPr lang="de-DE" sz="2600">
                <a:effectLst>
                  <a:outerShdw blurRad="38100" dist="38100" dir="2700000" algn="tl">
                    <a:srgbClr val="000000"/>
                  </a:outerShdw>
                </a:effectLst>
                <a:latin typeface="Lucida Sans" pitchFamily="34" charset="0"/>
              </a:rPr>
              <a:t>recon. 10 phases   (0–90% of RR interval)</a:t>
            </a:r>
            <a:endParaRPr lang="en-GB" sz="3000">
              <a:effectLst>
                <a:outerShdw blurRad="38100" dist="38100" dir="2700000" algn="tl">
                  <a:srgbClr val="000000"/>
                </a:outerShdw>
              </a:effectLst>
              <a:latin typeface="Lucida Sans" pitchFamily="34" charset="0"/>
            </a:endParaRPr>
          </a:p>
          <a:p>
            <a:pPr marL="342900" indent="-342900" algn="l">
              <a:spcBef>
                <a:spcPct val="40000"/>
              </a:spcBef>
              <a:buClr>
                <a:srgbClr val="E3DE73"/>
              </a:buClr>
              <a:buSzPct val="150000"/>
              <a:buFontTx/>
              <a:buChar char="•"/>
            </a:pPr>
            <a:r>
              <a:rPr lang="de-DE" sz="2600">
                <a:effectLst>
                  <a:outerShdw blurRad="38100" dist="38100" dir="2700000" algn="tl">
                    <a:srgbClr val="000000"/>
                  </a:outerShdw>
                </a:effectLst>
                <a:latin typeface="Lucida Sans" pitchFamily="34" charset="0"/>
              </a:rPr>
              <a:t>no ECG-pulsing (constant mA)</a:t>
            </a:r>
          </a:p>
        </p:txBody>
      </p:sp>
      <p:sp>
        <p:nvSpPr>
          <p:cNvPr id="2991108" name="Rectangle 4"/>
          <p:cNvSpPr>
            <a:spLocks noChangeArrowheads="1"/>
          </p:cNvSpPr>
          <p:nvPr/>
        </p:nvSpPr>
        <p:spPr bwMode="auto">
          <a:xfrm>
            <a:off x="4657725" y="1176338"/>
            <a:ext cx="4191000" cy="5187950"/>
          </a:xfrm>
          <a:prstGeom prst="rect">
            <a:avLst/>
          </a:prstGeom>
          <a:noFill/>
          <a:ln w="9525">
            <a:noFill/>
            <a:miter lim="800000"/>
            <a:headEnd/>
            <a:tailEnd/>
          </a:ln>
          <a:effectLst/>
        </p:spPr>
        <p:txBody>
          <a:bodyPr lIns="182562" tIns="182562" rIns="182562" bIns="182562">
            <a:spAutoFit/>
          </a:bodyPr>
          <a:lstStyle/>
          <a:p>
            <a:pPr marL="342900" indent="-342900" algn="l">
              <a:spcBef>
                <a:spcPct val="40000"/>
              </a:spcBef>
              <a:buClr>
                <a:srgbClr val="E3DE73"/>
              </a:buClr>
              <a:buSzPct val="150000"/>
            </a:pPr>
            <a:r>
              <a:rPr lang="en-US" sz="3000">
                <a:solidFill>
                  <a:srgbClr val="FF9900"/>
                </a:solidFill>
                <a:effectLst>
                  <a:outerShdw blurRad="38100" dist="38100" dir="2700000" algn="tl">
                    <a:srgbClr val="000000"/>
                  </a:outerShdw>
                </a:effectLst>
                <a:latin typeface="Lucida Sans" pitchFamily="34" charset="0"/>
              </a:rPr>
              <a:t>Coronary CTA</a:t>
            </a:r>
          </a:p>
          <a:p>
            <a:pPr marL="342900" indent="-342900" algn="l">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heart</a:t>
            </a:r>
          </a:p>
          <a:p>
            <a:pPr marL="342900" indent="-342900" algn="l">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 thinnest collimation (0.75 mm) </a:t>
            </a:r>
          </a:p>
          <a:p>
            <a:pPr marL="342900" indent="-342900" algn="l">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beta-blockers, and subling. nitro</a:t>
            </a:r>
          </a:p>
          <a:p>
            <a:pPr marL="342900" indent="-342900" algn="l">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recon. 1 diastolic phase (65% of RR) </a:t>
            </a:r>
            <a:endParaRPr lang="en-GB" sz="3000">
              <a:effectLst>
                <a:outerShdw blurRad="38100" dist="38100" dir="2700000" algn="tl">
                  <a:srgbClr val="000000"/>
                </a:outerShdw>
              </a:effectLst>
              <a:latin typeface="Lucida Sans" pitchFamily="34" charset="0"/>
            </a:endParaRPr>
          </a:p>
          <a:p>
            <a:pPr marL="342900" indent="-342900" algn="l">
              <a:spcBef>
                <a:spcPct val="40000"/>
              </a:spcBef>
              <a:buClr>
                <a:srgbClr val="E3DE73"/>
              </a:buClr>
              <a:buSzPct val="150000"/>
              <a:buFontTx/>
              <a:buChar char="•"/>
            </a:pPr>
            <a:r>
              <a:rPr lang="en-US" sz="2600">
                <a:effectLst>
                  <a:outerShdw blurRad="38100" dist="38100" dir="2700000" algn="tl">
                    <a:srgbClr val="000000"/>
                  </a:outerShdw>
                </a:effectLst>
                <a:latin typeface="Lucida Sans" pitchFamily="34" charset="0"/>
              </a:rPr>
              <a:t>ECG pulsing on    (dose reduction)</a:t>
            </a:r>
          </a:p>
        </p:txBody>
      </p:sp>
      <p:sp>
        <p:nvSpPr>
          <p:cNvPr id="2991109" name="Line 5"/>
          <p:cNvSpPr>
            <a:spLocks noChangeShapeType="1"/>
          </p:cNvSpPr>
          <p:nvPr/>
        </p:nvSpPr>
        <p:spPr bwMode="auto">
          <a:xfrm>
            <a:off x="409575" y="1943100"/>
            <a:ext cx="8191500" cy="0"/>
          </a:xfrm>
          <a:prstGeom prst="line">
            <a:avLst/>
          </a:prstGeom>
          <a:noFill/>
          <a:ln w="12700">
            <a:solidFill>
              <a:srgbClr val="5F5F5F"/>
            </a:solidFill>
            <a:round/>
            <a:headEnd type="none" w="sm" len="sm"/>
            <a:tailEnd type="none" w="sm" len="sm"/>
          </a:ln>
          <a:effectLst/>
        </p:spPr>
        <p:txBody>
          <a:bodyPr/>
          <a:lstStyle/>
          <a:p>
            <a:endParaRPr lang="en-US"/>
          </a:p>
        </p:txBody>
      </p:sp>
      <p:sp>
        <p:nvSpPr>
          <p:cNvPr id="2991110" name="Line 6"/>
          <p:cNvSpPr>
            <a:spLocks noChangeShapeType="1"/>
          </p:cNvSpPr>
          <p:nvPr/>
        </p:nvSpPr>
        <p:spPr bwMode="auto">
          <a:xfrm>
            <a:off x="409575" y="2444750"/>
            <a:ext cx="8191500" cy="0"/>
          </a:xfrm>
          <a:prstGeom prst="line">
            <a:avLst/>
          </a:prstGeom>
          <a:noFill/>
          <a:ln w="12700">
            <a:solidFill>
              <a:srgbClr val="5F5F5F"/>
            </a:solidFill>
            <a:round/>
            <a:headEnd type="none" w="sm" len="sm"/>
            <a:tailEnd type="none" w="sm" len="sm"/>
          </a:ln>
          <a:effectLst/>
        </p:spPr>
        <p:txBody>
          <a:bodyPr/>
          <a:lstStyle/>
          <a:p>
            <a:endParaRPr lang="en-US"/>
          </a:p>
        </p:txBody>
      </p:sp>
      <p:sp>
        <p:nvSpPr>
          <p:cNvPr id="2991111" name="Line 7"/>
          <p:cNvSpPr>
            <a:spLocks noChangeShapeType="1"/>
          </p:cNvSpPr>
          <p:nvPr/>
        </p:nvSpPr>
        <p:spPr bwMode="auto">
          <a:xfrm>
            <a:off x="409575" y="3422650"/>
            <a:ext cx="8191500" cy="0"/>
          </a:xfrm>
          <a:prstGeom prst="line">
            <a:avLst/>
          </a:prstGeom>
          <a:noFill/>
          <a:ln w="12700">
            <a:solidFill>
              <a:srgbClr val="5F5F5F"/>
            </a:solidFill>
            <a:round/>
            <a:headEnd type="none" w="sm" len="sm"/>
            <a:tailEnd type="none" w="sm" len="sm"/>
          </a:ln>
          <a:effectLst/>
        </p:spPr>
        <p:txBody>
          <a:bodyPr/>
          <a:lstStyle/>
          <a:p>
            <a:endParaRPr lang="en-US"/>
          </a:p>
        </p:txBody>
      </p:sp>
      <p:sp>
        <p:nvSpPr>
          <p:cNvPr id="2991112" name="Line 8"/>
          <p:cNvSpPr>
            <a:spLocks noChangeShapeType="1"/>
          </p:cNvSpPr>
          <p:nvPr/>
        </p:nvSpPr>
        <p:spPr bwMode="auto">
          <a:xfrm>
            <a:off x="409575" y="4381500"/>
            <a:ext cx="8191500" cy="0"/>
          </a:xfrm>
          <a:prstGeom prst="line">
            <a:avLst/>
          </a:prstGeom>
          <a:noFill/>
          <a:ln w="12700">
            <a:solidFill>
              <a:srgbClr val="5F5F5F"/>
            </a:solidFill>
            <a:round/>
            <a:headEnd type="none" w="sm" len="sm"/>
            <a:tailEnd type="none" w="sm" len="sm"/>
          </a:ln>
          <a:effectLst/>
        </p:spPr>
        <p:txBody>
          <a:bodyPr/>
          <a:lstStyle/>
          <a:p>
            <a:endParaRPr lang="en-US"/>
          </a:p>
        </p:txBody>
      </p:sp>
      <p:sp>
        <p:nvSpPr>
          <p:cNvPr id="2991113" name="Line 9"/>
          <p:cNvSpPr>
            <a:spLocks noChangeShapeType="1"/>
          </p:cNvSpPr>
          <p:nvPr/>
        </p:nvSpPr>
        <p:spPr bwMode="auto">
          <a:xfrm>
            <a:off x="409575" y="5340350"/>
            <a:ext cx="8191500" cy="0"/>
          </a:xfrm>
          <a:prstGeom prst="line">
            <a:avLst/>
          </a:prstGeom>
          <a:noFill/>
          <a:ln w="12700">
            <a:solidFill>
              <a:srgbClr val="5F5F5F"/>
            </a:solidFill>
            <a:round/>
            <a:headEnd type="none" w="sm" len="sm"/>
            <a:tailEnd type="none" w="sm" len="sm"/>
          </a:ln>
          <a:effectLst/>
        </p:spPr>
        <p:txBody>
          <a:bodyPr/>
          <a:lstStyle/>
          <a:p>
            <a:endParaRPr lang="en-US"/>
          </a:p>
        </p:txBody>
      </p:sp>
      <p:sp>
        <p:nvSpPr>
          <p:cNvPr id="2991114" name="Oval 10"/>
          <p:cNvSpPr>
            <a:spLocks noChangeArrowheads="1"/>
          </p:cNvSpPr>
          <p:nvPr/>
        </p:nvSpPr>
        <p:spPr bwMode="auto">
          <a:xfrm>
            <a:off x="190500" y="5243513"/>
            <a:ext cx="4495800" cy="1117600"/>
          </a:xfrm>
          <a:prstGeom prst="ellipse">
            <a:avLst/>
          </a:prstGeom>
          <a:noFill/>
          <a:ln w="28575">
            <a:solidFill>
              <a:srgbClr val="F1DD65"/>
            </a:solidFill>
            <a:round/>
            <a:headEnd type="none" w="sm" len="sm"/>
            <a:tailEnd type="none" w="sm" len="sm"/>
          </a:ln>
          <a:effectLst/>
        </p:spPr>
        <p:txBody>
          <a:bodyPr wrap="none" anchor="ctr"/>
          <a:lstStyle/>
          <a:p>
            <a:endParaRPr lang="en-US">
              <a:solidFill>
                <a:schemeClr val="bg1"/>
              </a:solidFill>
              <a:effectLst>
                <a:outerShdw blurRad="38100" dist="38100" dir="2700000" algn="tl">
                  <a:srgbClr val="000000"/>
                </a:outerShdw>
              </a:effectLst>
            </a:endParaRPr>
          </a:p>
        </p:txBody>
      </p:sp>
      <p:sp>
        <p:nvSpPr>
          <p:cNvPr id="2991115" name="Rectangle 11"/>
          <p:cNvSpPr>
            <a:spLocks noGrp="1" noChangeArrowheads="1"/>
          </p:cNvSpPr>
          <p:nvPr>
            <p:ph type="title"/>
          </p:nvPr>
        </p:nvSpPr>
        <p:spPr>
          <a:xfrm>
            <a:off x="685800" y="0"/>
            <a:ext cx="7772400" cy="1143000"/>
          </a:xfrm>
          <a:noFill/>
          <a:ln/>
        </p:spPr>
        <p:txBody>
          <a:bodyPr/>
          <a:lstStyle/>
          <a:p>
            <a:r>
              <a:rPr lang="de-AT" b="1"/>
              <a:t>EKG gated CTA of the Thorax</a:t>
            </a:r>
            <a:br>
              <a:rPr lang="de-AT" b="1"/>
            </a:br>
            <a:r>
              <a:rPr lang="de-AT" sz="2400" b="1"/>
              <a:t>(16- channel MDCT)</a:t>
            </a:r>
            <a:endParaRPr lang="en-US" sz="2400" b="1"/>
          </a:p>
        </p:txBody>
      </p:sp>
      <p:sp>
        <p:nvSpPr>
          <p:cNvPr id="2991117" name="Oval 13"/>
          <p:cNvSpPr>
            <a:spLocks noChangeArrowheads="1"/>
          </p:cNvSpPr>
          <p:nvPr/>
        </p:nvSpPr>
        <p:spPr bwMode="auto">
          <a:xfrm>
            <a:off x="4329113" y="5284788"/>
            <a:ext cx="4495800" cy="1117600"/>
          </a:xfrm>
          <a:prstGeom prst="ellipse">
            <a:avLst/>
          </a:prstGeom>
          <a:noFill/>
          <a:ln w="12700">
            <a:solidFill>
              <a:srgbClr val="FF9900"/>
            </a:solidFill>
            <a:round/>
            <a:headEnd type="none" w="sm" len="sm"/>
            <a:tailEnd type="none" w="sm" len="sm"/>
          </a:ln>
          <a:effectLst/>
        </p:spPr>
        <p:txBody>
          <a:bodyPr wrap="none" anchor="ctr"/>
          <a:lstStyle/>
          <a:p>
            <a:endParaRPr lang="en-US">
              <a:solidFill>
                <a:schemeClr val="bg1"/>
              </a:solidFill>
              <a:effectLst>
                <a:outerShdw blurRad="38100" dist="38100" dir="2700000" algn="tl">
                  <a:srgbClr val="000000"/>
                </a:outerShdw>
              </a:effectLst>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991117"/>
                                        </p:tgtEl>
                                        <p:attrNameLst>
                                          <p:attrName>style.visibility</p:attrName>
                                        </p:attrNameLst>
                                      </p:cBhvr>
                                      <p:to>
                                        <p:strVal val="visible"/>
                                      </p:to>
                                    </p:set>
                                    <p:animEffect transition="in" filter="wheel(1)">
                                      <p:cBhvr>
                                        <p:cTn id="7" dur="1000"/>
                                        <p:tgtEl>
                                          <p:spTgt spid="29911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2000"/>
                                        <p:tgtEl>
                                          <p:spTgt spid="2991117"/>
                                        </p:tgtEl>
                                      </p:cBhvr>
                                    </p:animEffect>
                                    <p:set>
                                      <p:cBhvr>
                                        <p:cTn id="12" dur="1" fill="hold">
                                          <p:stCondLst>
                                            <p:cond delay="1999"/>
                                          </p:stCondLst>
                                        </p:cTn>
                                        <p:tgtEl>
                                          <p:spTgt spid="299111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991114"/>
                                        </p:tgtEl>
                                        <p:attrNameLst>
                                          <p:attrName>style.visibility</p:attrName>
                                        </p:attrNameLst>
                                      </p:cBhvr>
                                      <p:to>
                                        <p:strVal val="visible"/>
                                      </p:to>
                                    </p:set>
                                    <p:animEffect transition="in" filter="wheel(1)">
                                      <p:cBhvr>
                                        <p:cTn id="17" dur="1000"/>
                                        <p:tgtEl>
                                          <p:spTgt spid="2991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1114" grpId="0" animBg="1"/>
      <p:bldP spid="2991117" grpId="0" animBg="1"/>
      <p:bldP spid="299111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16354" name="Picture 2" descr="1820493-3_2005_03_04_CT_Image005"/>
          <p:cNvPicPr>
            <a:picLocks noChangeAspect="1" noChangeArrowheads="1"/>
          </p:cNvPicPr>
          <p:nvPr/>
        </p:nvPicPr>
        <p:blipFill>
          <a:blip r:embed="rId3" cstate="print"/>
          <a:srcRect/>
          <a:stretch>
            <a:fillRect/>
          </a:stretch>
        </p:blipFill>
        <p:spPr bwMode="auto">
          <a:xfrm>
            <a:off x="4505325" y="1649413"/>
            <a:ext cx="4059238" cy="3968750"/>
          </a:xfrm>
          <a:prstGeom prst="rect">
            <a:avLst/>
          </a:prstGeom>
          <a:noFill/>
        </p:spPr>
      </p:pic>
      <p:pic>
        <p:nvPicPr>
          <p:cNvPr id="2916355" name="Picture 3" descr="1820493-3_2005_03_04_CT_Image004"/>
          <p:cNvPicPr>
            <a:picLocks noChangeAspect="1" noChangeArrowheads="1"/>
          </p:cNvPicPr>
          <p:nvPr/>
        </p:nvPicPr>
        <p:blipFill>
          <a:blip r:embed="rId4" cstate="print"/>
          <a:srcRect/>
          <a:stretch>
            <a:fillRect/>
          </a:stretch>
        </p:blipFill>
        <p:spPr bwMode="auto">
          <a:xfrm>
            <a:off x="446088" y="1649413"/>
            <a:ext cx="4059237" cy="3968750"/>
          </a:xfrm>
          <a:prstGeom prst="rect">
            <a:avLst/>
          </a:prstGeom>
          <a:noFill/>
        </p:spPr>
      </p:pic>
      <p:sp>
        <p:nvSpPr>
          <p:cNvPr id="2916356" name="Rectangle 4"/>
          <p:cNvSpPr>
            <a:spLocks noChangeArrowheads="1"/>
          </p:cNvSpPr>
          <p:nvPr/>
        </p:nvSpPr>
        <p:spPr bwMode="auto">
          <a:xfrm>
            <a:off x="180975" y="349250"/>
            <a:ext cx="7472363" cy="822325"/>
          </a:xfrm>
          <a:prstGeom prst="rect">
            <a:avLst/>
          </a:prstGeom>
          <a:noFill/>
          <a:ln w="12700">
            <a:noFill/>
            <a:miter lim="800000"/>
            <a:headEnd type="none" w="sm" len="sm"/>
            <a:tailEnd type="none" w="sm" len="sm"/>
          </a:ln>
          <a:effectLst/>
        </p:spPr>
        <p:txBody>
          <a:bodyPr wrap="none">
            <a:spAutoFit/>
          </a:bodyPr>
          <a:lstStyle/>
          <a:p>
            <a:pPr algn="l"/>
            <a:r>
              <a:rPr lang="en-US">
                <a:effectLst>
                  <a:outerShdw blurRad="38100" dist="38100" dir="2700000" algn="tl">
                    <a:srgbClr val="000000"/>
                  </a:outerShdw>
                </a:effectLst>
              </a:rPr>
              <a:t>   s/p	Ross procedure (pulmonary- to aorta autograft)</a:t>
            </a:r>
          </a:p>
          <a:p>
            <a:pPr algn="l"/>
            <a:r>
              <a:rPr lang="en-US">
                <a:effectLst>
                  <a:outerShdw blurRad="38100" dist="38100" dir="2700000" algn="tl">
                    <a:srgbClr val="000000"/>
                  </a:outerShdw>
                </a:effectLst>
              </a:rPr>
              <a:t> 	susp. leak/pseudoaneurysm</a:t>
            </a:r>
          </a:p>
        </p:txBody>
      </p:sp>
      <p:sp>
        <p:nvSpPr>
          <p:cNvPr id="2916357" name="Rectangle 5"/>
          <p:cNvSpPr>
            <a:spLocks noChangeArrowheads="1"/>
          </p:cNvSpPr>
          <p:nvPr/>
        </p:nvSpPr>
        <p:spPr bwMode="auto">
          <a:xfrm>
            <a:off x="425450" y="5794375"/>
            <a:ext cx="1236663" cy="457200"/>
          </a:xfrm>
          <a:prstGeom prst="rect">
            <a:avLst/>
          </a:prstGeom>
          <a:noFill/>
          <a:ln w="12700">
            <a:noFill/>
            <a:miter lim="800000"/>
            <a:headEnd type="none" w="sm" len="sm"/>
            <a:tailEnd type="none" w="sm" len="sm"/>
          </a:ln>
          <a:effectLst/>
        </p:spPr>
        <p:txBody>
          <a:bodyPr wrap="none">
            <a:spAutoFit/>
          </a:bodyPr>
          <a:lstStyle/>
          <a:p>
            <a:r>
              <a:rPr lang="en-US">
                <a:effectLst>
                  <a:outerShdw blurRad="38100" dist="38100" dir="2700000" algn="tl">
                    <a:srgbClr val="000000"/>
                  </a:outerShdw>
                </a:effectLst>
              </a:rPr>
              <a:t>diastole</a:t>
            </a:r>
          </a:p>
        </p:txBody>
      </p:sp>
      <p:sp>
        <p:nvSpPr>
          <p:cNvPr id="2916358" name="Rectangle 6"/>
          <p:cNvSpPr>
            <a:spLocks noChangeArrowheads="1"/>
          </p:cNvSpPr>
          <p:nvPr/>
        </p:nvSpPr>
        <p:spPr bwMode="auto">
          <a:xfrm>
            <a:off x="7361238" y="5791200"/>
            <a:ext cx="1133475" cy="457200"/>
          </a:xfrm>
          <a:prstGeom prst="rect">
            <a:avLst/>
          </a:prstGeom>
          <a:noFill/>
          <a:ln w="12700">
            <a:noFill/>
            <a:miter lim="800000"/>
            <a:headEnd type="none" w="sm" len="sm"/>
            <a:tailEnd type="none" w="sm" len="sm"/>
          </a:ln>
          <a:effectLst/>
        </p:spPr>
        <p:txBody>
          <a:bodyPr wrap="none">
            <a:spAutoFit/>
          </a:bodyPr>
          <a:lstStyle/>
          <a:p>
            <a:r>
              <a:rPr lang="en-US">
                <a:effectLst>
                  <a:outerShdw blurRad="38100" dist="38100" dir="2700000" algn="tl">
                    <a:srgbClr val="000000"/>
                  </a:outerShdw>
                </a:effectLst>
              </a:rPr>
              <a:t>systole</a:t>
            </a:r>
          </a:p>
        </p:txBody>
      </p:sp>
      <p:sp>
        <p:nvSpPr>
          <p:cNvPr id="2916359" name="Line 7"/>
          <p:cNvSpPr>
            <a:spLocks noChangeShapeType="1"/>
          </p:cNvSpPr>
          <p:nvPr/>
        </p:nvSpPr>
        <p:spPr bwMode="auto">
          <a:xfrm flipH="1" flipV="1">
            <a:off x="2465388" y="4144963"/>
            <a:ext cx="22225" cy="250825"/>
          </a:xfrm>
          <a:prstGeom prst="line">
            <a:avLst/>
          </a:prstGeom>
          <a:noFill/>
          <a:ln w="38100">
            <a:solidFill>
              <a:srgbClr val="0CF243"/>
            </a:solidFill>
            <a:round/>
            <a:headEnd type="none" w="sm" len="sm"/>
            <a:tailEnd type="triangle" w="sm" len="sm"/>
          </a:ln>
          <a:effectLst>
            <a:outerShdw dist="35921" dir="2700000" algn="ctr" rotWithShape="0">
              <a:schemeClr val="bg2"/>
            </a:outerShdw>
          </a:effectLst>
        </p:spPr>
        <p:txBody>
          <a:bodyPr/>
          <a:lstStyle/>
          <a:p>
            <a:endParaRPr lang="en-US"/>
          </a:p>
        </p:txBody>
      </p:sp>
      <p:sp>
        <p:nvSpPr>
          <p:cNvPr id="2916360" name="Line 8"/>
          <p:cNvSpPr>
            <a:spLocks noChangeShapeType="1"/>
          </p:cNvSpPr>
          <p:nvPr/>
        </p:nvSpPr>
        <p:spPr bwMode="auto">
          <a:xfrm flipH="1" flipV="1">
            <a:off x="2887663" y="4068763"/>
            <a:ext cx="141287" cy="228600"/>
          </a:xfrm>
          <a:prstGeom prst="line">
            <a:avLst/>
          </a:prstGeom>
          <a:noFill/>
          <a:ln w="38100">
            <a:solidFill>
              <a:srgbClr val="0CF243"/>
            </a:solidFill>
            <a:round/>
            <a:headEnd type="none" w="sm" len="sm"/>
            <a:tailEnd type="triangle" w="sm" len="sm"/>
          </a:ln>
          <a:effectLst>
            <a:outerShdw dist="35921" dir="2700000" algn="ctr" rotWithShape="0">
              <a:schemeClr val="bg2"/>
            </a:outerShdw>
          </a:effectLst>
        </p:spPr>
        <p:txBody>
          <a:bodyPr/>
          <a:lstStyle/>
          <a:p>
            <a:endParaRPr lang="en-US"/>
          </a:p>
        </p:txBody>
      </p:sp>
      <p:sp>
        <p:nvSpPr>
          <p:cNvPr id="2916361" name="Line 9"/>
          <p:cNvSpPr>
            <a:spLocks noChangeShapeType="1"/>
          </p:cNvSpPr>
          <p:nvPr/>
        </p:nvSpPr>
        <p:spPr bwMode="auto">
          <a:xfrm flipH="1" flipV="1">
            <a:off x="3054350" y="3740150"/>
            <a:ext cx="304800" cy="22225"/>
          </a:xfrm>
          <a:prstGeom prst="line">
            <a:avLst/>
          </a:prstGeom>
          <a:noFill/>
          <a:ln w="38100">
            <a:solidFill>
              <a:srgbClr val="0CF243"/>
            </a:solidFill>
            <a:round/>
            <a:headEnd type="none" w="sm" len="sm"/>
            <a:tailEnd type="triangle" w="sm" len="sm"/>
          </a:ln>
          <a:effectLst>
            <a:outerShdw dist="35921" dir="2700000" algn="ctr" rotWithShape="0">
              <a:schemeClr val="bg2"/>
            </a:outerShdw>
          </a:effectLst>
        </p:spPr>
        <p:txBody>
          <a:bodyPr/>
          <a:lstStyle/>
          <a:p>
            <a:endParaRPr lang="en-US"/>
          </a:p>
        </p:txBody>
      </p:sp>
      <p:sp>
        <p:nvSpPr>
          <p:cNvPr id="2916362" name="Line 10"/>
          <p:cNvSpPr>
            <a:spLocks noChangeShapeType="1"/>
          </p:cNvSpPr>
          <p:nvPr/>
        </p:nvSpPr>
        <p:spPr bwMode="auto">
          <a:xfrm flipH="1" flipV="1">
            <a:off x="6610350" y="4165600"/>
            <a:ext cx="22225" cy="250825"/>
          </a:xfrm>
          <a:prstGeom prst="line">
            <a:avLst/>
          </a:prstGeom>
          <a:noFill/>
          <a:ln w="38100">
            <a:solidFill>
              <a:srgbClr val="0CF243"/>
            </a:solidFill>
            <a:round/>
            <a:headEnd type="none" w="sm" len="sm"/>
            <a:tailEnd type="triangle" w="sm" len="sm"/>
          </a:ln>
          <a:effectLst>
            <a:outerShdw dist="35921" dir="2700000" algn="ctr" rotWithShape="0">
              <a:schemeClr val="bg2"/>
            </a:outerShdw>
          </a:effectLst>
        </p:spPr>
        <p:txBody>
          <a:bodyPr/>
          <a:lstStyle/>
          <a:p>
            <a:endParaRPr lang="en-US"/>
          </a:p>
        </p:txBody>
      </p:sp>
      <p:sp>
        <p:nvSpPr>
          <p:cNvPr id="2916363" name="Line 11"/>
          <p:cNvSpPr>
            <a:spLocks noChangeShapeType="1"/>
          </p:cNvSpPr>
          <p:nvPr/>
        </p:nvSpPr>
        <p:spPr bwMode="auto">
          <a:xfrm flipH="1" flipV="1">
            <a:off x="7032625" y="4089400"/>
            <a:ext cx="141288" cy="228600"/>
          </a:xfrm>
          <a:prstGeom prst="line">
            <a:avLst/>
          </a:prstGeom>
          <a:noFill/>
          <a:ln w="38100">
            <a:solidFill>
              <a:srgbClr val="0CF243"/>
            </a:solidFill>
            <a:round/>
            <a:headEnd type="none" w="sm" len="sm"/>
            <a:tailEnd type="triangle" w="sm" len="sm"/>
          </a:ln>
          <a:effectLst>
            <a:outerShdw dist="35921" dir="2700000" algn="ctr" rotWithShape="0">
              <a:schemeClr val="bg2"/>
            </a:outerShdw>
          </a:effectLst>
        </p:spPr>
        <p:txBody>
          <a:bodyPr/>
          <a:lstStyle/>
          <a:p>
            <a:endParaRPr lang="en-US"/>
          </a:p>
        </p:txBody>
      </p:sp>
      <p:sp>
        <p:nvSpPr>
          <p:cNvPr id="2916364" name="Line 12"/>
          <p:cNvSpPr>
            <a:spLocks noChangeShapeType="1"/>
          </p:cNvSpPr>
          <p:nvPr/>
        </p:nvSpPr>
        <p:spPr bwMode="auto">
          <a:xfrm flipH="1" flipV="1">
            <a:off x="7199313" y="3760788"/>
            <a:ext cx="304800" cy="22225"/>
          </a:xfrm>
          <a:prstGeom prst="line">
            <a:avLst/>
          </a:prstGeom>
          <a:noFill/>
          <a:ln w="38100">
            <a:solidFill>
              <a:srgbClr val="0CF243"/>
            </a:solidFill>
            <a:round/>
            <a:headEnd type="none" w="sm" len="sm"/>
            <a:tailEnd type="triangle" w="sm" len="sm"/>
          </a:ln>
          <a:effectLst>
            <a:outerShdw dist="35921" dir="2700000" algn="ctr" rotWithShape="0">
              <a:schemeClr val="bg2"/>
            </a:outerShdw>
          </a:effectLst>
        </p:spPr>
        <p:txBody>
          <a:bodyPr/>
          <a:lstStyle/>
          <a:p>
            <a:endParaRPr lang="en-US"/>
          </a:p>
        </p:txBody>
      </p:sp>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1586" name="Rectangle 2"/>
          <p:cNvSpPr>
            <a:spLocks noGrp="1" noChangeArrowheads="1"/>
          </p:cNvSpPr>
          <p:nvPr>
            <p:ph type="body" idx="1"/>
          </p:nvPr>
        </p:nvSpPr>
        <p:spPr>
          <a:xfrm>
            <a:off x="849313" y="1116013"/>
            <a:ext cx="7159625" cy="2349500"/>
          </a:xfrm>
        </p:spPr>
        <p:txBody>
          <a:bodyPr/>
          <a:lstStyle/>
          <a:p>
            <a:pPr>
              <a:lnSpc>
                <a:spcPct val="110000"/>
              </a:lnSpc>
              <a:buFontTx/>
              <a:buNone/>
            </a:pPr>
            <a:r>
              <a:rPr lang="de-DE">
                <a:solidFill>
                  <a:srgbClr val="F1DD65"/>
                </a:solidFill>
              </a:rPr>
              <a:t>Advantages:</a:t>
            </a:r>
          </a:p>
          <a:p>
            <a:pPr>
              <a:lnSpc>
                <a:spcPct val="110000"/>
              </a:lnSpc>
            </a:pPr>
            <a:r>
              <a:rPr lang="de-DE" u="sng"/>
              <a:t>motion-'free' (3D)</a:t>
            </a:r>
            <a:r>
              <a:rPr lang="de-DE"/>
              <a:t> and </a:t>
            </a:r>
            <a:r>
              <a:rPr lang="de-DE" u="sng"/>
              <a:t>dynamic (4D)</a:t>
            </a:r>
            <a:r>
              <a:rPr lang="de-DE"/>
              <a:t> visualization of thor. aorta + aortic root</a:t>
            </a:r>
          </a:p>
          <a:p>
            <a:pPr>
              <a:lnSpc>
                <a:spcPct val="90000"/>
              </a:lnSpc>
            </a:pPr>
            <a:r>
              <a:rPr lang="de-DE"/>
              <a:t>high 3D spatial resolution (0.5mm</a:t>
            </a:r>
            <a:r>
              <a:rPr lang="de-DE" baseline="30000"/>
              <a:t>3</a:t>
            </a:r>
            <a:r>
              <a:rPr lang="de-DE"/>
              <a:t>)</a:t>
            </a:r>
            <a:endParaRPr lang="de-DE">
              <a:sym typeface="Wingdings" pitchFamily="2" charset="2"/>
            </a:endParaRPr>
          </a:p>
        </p:txBody>
      </p:sp>
      <p:sp>
        <p:nvSpPr>
          <p:cNvPr id="3011587" name="Rectangle 3"/>
          <p:cNvSpPr>
            <a:spLocks noGrp="1" noChangeArrowheads="1"/>
          </p:cNvSpPr>
          <p:nvPr>
            <p:ph type="title"/>
          </p:nvPr>
        </p:nvSpPr>
        <p:spPr>
          <a:xfrm>
            <a:off x="685800" y="182563"/>
            <a:ext cx="7772400" cy="928687"/>
          </a:xfrm>
          <a:noFill/>
          <a:ln/>
        </p:spPr>
        <p:txBody>
          <a:bodyPr/>
          <a:lstStyle/>
          <a:p>
            <a:r>
              <a:rPr lang="de-DE" b="1"/>
              <a:t>"Gated Chest"</a:t>
            </a:r>
            <a:br>
              <a:rPr lang="de-DE" b="1"/>
            </a:br>
            <a:r>
              <a:rPr lang="de-DE" sz="2800"/>
              <a:t>(16-slice CT, 64-slice CT)</a:t>
            </a:r>
          </a:p>
        </p:txBody>
      </p:sp>
      <p:sp>
        <p:nvSpPr>
          <p:cNvPr id="3011588" name="Rectangle 4"/>
          <p:cNvSpPr>
            <a:spLocks noChangeArrowheads="1"/>
          </p:cNvSpPr>
          <p:nvPr/>
        </p:nvSpPr>
        <p:spPr bwMode="auto">
          <a:xfrm>
            <a:off x="822325" y="3689350"/>
            <a:ext cx="7980363" cy="2244725"/>
          </a:xfrm>
          <a:prstGeom prst="rect">
            <a:avLst/>
          </a:prstGeom>
          <a:noFill/>
          <a:ln w="9525">
            <a:noFill/>
            <a:miter lim="800000"/>
            <a:headEnd/>
            <a:tailEnd/>
          </a:ln>
          <a:effectLst/>
        </p:spPr>
        <p:txBody>
          <a:bodyPr lIns="182562" tIns="182562" rIns="182562" bIns="182562">
            <a:spAutoFit/>
          </a:bodyPr>
          <a:lstStyle/>
          <a:p>
            <a:pPr marL="342900" indent="-342900" algn="l">
              <a:lnSpc>
                <a:spcPct val="80000"/>
              </a:lnSpc>
              <a:spcBef>
                <a:spcPct val="40000"/>
              </a:spcBef>
              <a:buClr>
                <a:srgbClr val="E3DE73"/>
              </a:buClr>
              <a:buSzPct val="150000"/>
            </a:pPr>
            <a:r>
              <a:rPr lang="de-DE" sz="2800">
                <a:solidFill>
                  <a:srgbClr val="F1DD65"/>
                </a:solidFill>
                <a:effectLst>
                  <a:outerShdw blurRad="38100" dist="38100" dir="2700000" algn="tl">
                    <a:srgbClr val="000000"/>
                  </a:outerShdw>
                </a:effectLst>
                <a:latin typeface="Lucida Sans" pitchFamily="34" charset="0"/>
              </a:rPr>
              <a:t>Limitations:</a:t>
            </a:r>
          </a:p>
          <a:p>
            <a:pPr marL="342900" indent="-342900" algn="l">
              <a:lnSpc>
                <a:spcPct val="80000"/>
              </a:lnSpc>
              <a:spcBef>
                <a:spcPct val="40000"/>
              </a:spcBef>
              <a:buClr>
                <a:srgbClr val="E3DE73"/>
              </a:buClr>
              <a:buSzPct val="150000"/>
              <a:buFontTx/>
              <a:buChar char="•"/>
            </a:pPr>
            <a:r>
              <a:rPr lang="de-DE" sz="2800">
                <a:effectLst>
                  <a:outerShdw blurRad="38100" dist="38100" dir="2700000" algn="tl">
                    <a:srgbClr val="000000"/>
                  </a:outerShdw>
                </a:effectLst>
                <a:latin typeface="Lucida Sans" pitchFamily="34" charset="0"/>
              </a:rPr>
              <a:t>temporal resolution (~165ms)</a:t>
            </a:r>
          </a:p>
          <a:p>
            <a:pPr marL="342900" indent="-342900" algn="l">
              <a:lnSpc>
                <a:spcPct val="80000"/>
              </a:lnSpc>
              <a:spcBef>
                <a:spcPct val="40000"/>
              </a:spcBef>
              <a:buClr>
                <a:srgbClr val="E3DE73"/>
              </a:buClr>
              <a:buSzPct val="150000"/>
              <a:buFontTx/>
              <a:buChar char="•"/>
            </a:pPr>
            <a:r>
              <a:rPr lang="de-DE" sz="2800">
                <a:effectLst>
                  <a:outerShdw blurRad="38100" dist="38100" dir="2700000" algn="tl">
                    <a:srgbClr val="000000"/>
                  </a:outerShdw>
                </a:effectLst>
                <a:latin typeface="Lucida Sans" pitchFamily="34" charset="0"/>
              </a:rPr>
              <a:t>lack of flow information</a:t>
            </a:r>
          </a:p>
          <a:p>
            <a:pPr marL="342900" indent="-342900" algn="l">
              <a:lnSpc>
                <a:spcPct val="80000"/>
              </a:lnSpc>
              <a:spcBef>
                <a:spcPct val="40000"/>
              </a:spcBef>
              <a:buClr>
                <a:srgbClr val="E3DE73"/>
              </a:buClr>
              <a:buSzPct val="150000"/>
              <a:buFontTx/>
              <a:buChar char="•"/>
            </a:pPr>
            <a:r>
              <a:rPr lang="de-DE" sz="2800">
                <a:effectLst>
                  <a:outerShdw blurRad="38100" dist="38100" dir="2700000" algn="tl">
                    <a:srgbClr val="000000"/>
                  </a:outerShdw>
                </a:effectLst>
                <a:latin typeface="Lucida Sans" pitchFamily="34" charset="0"/>
              </a:rPr>
              <a:t>radiation dose (25-50mSv*) </a:t>
            </a:r>
          </a:p>
        </p:txBody>
      </p:sp>
      <p:sp>
        <p:nvSpPr>
          <p:cNvPr id="3011589" name="Rectangle 5"/>
          <p:cNvSpPr>
            <a:spLocks noChangeArrowheads="1"/>
          </p:cNvSpPr>
          <p:nvPr/>
        </p:nvSpPr>
        <p:spPr bwMode="auto">
          <a:xfrm>
            <a:off x="5383213" y="6521450"/>
            <a:ext cx="3741737" cy="336550"/>
          </a:xfrm>
          <a:prstGeom prst="rect">
            <a:avLst/>
          </a:prstGeom>
          <a:noFill/>
          <a:ln w="12700">
            <a:noFill/>
            <a:miter lim="800000"/>
            <a:headEnd type="none" w="sm" len="sm"/>
            <a:tailEnd type="none" w="sm" len="sm"/>
          </a:ln>
          <a:effectLst/>
        </p:spPr>
        <p:txBody>
          <a:bodyPr wrap="none">
            <a:spAutoFit/>
          </a:bodyPr>
          <a:lstStyle/>
          <a:p>
            <a:pPr>
              <a:lnSpc>
                <a:spcPct val="80000"/>
              </a:lnSpc>
              <a:spcBef>
                <a:spcPct val="40000"/>
              </a:spcBef>
              <a:buClr>
                <a:srgbClr val="E3DE73"/>
              </a:buClr>
              <a:buSzPct val="150000"/>
            </a:pPr>
            <a:r>
              <a:rPr lang="de-DE" sz="2000">
                <a:effectLst>
                  <a:outerShdw blurRad="38100" dist="38100" dir="2700000" algn="tl">
                    <a:srgbClr val="000000"/>
                  </a:outerShdw>
                </a:effectLst>
                <a:latin typeface="Lucida Sans" pitchFamily="34" charset="0"/>
              </a:rPr>
              <a:t>*(~3-6 times of std.chest CT)</a:t>
            </a:r>
          </a:p>
        </p:txBody>
      </p:sp>
      <p:grpSp>
        <p:nvGrpSpPr>
          <p:cNvPr id="3011593" name="Group 9"/>
          <p:cNvGrpSpPr>
            <a:grpSpLocks/>
          </p:cNvGrpSpPr>
          <p:nvPr/>
        </p:nvGrpSpPr>
        <p:grpSpPr bwMode="auto">
          <a:xfrm>
            <a:off x="2119313" y="627063"/>
            <a:ext cx="4995862" cy="525462"/>
            <a:chOff x="3853" y="395"/>
            <a:chExt cx="3147" cy="331"/>
          </a:xfrm>
        </p:grpSpPr>
        <p:sp>
          <p:nvSpPr>
            <p:cNvPr id="3011592" name="Rectangle 8"/>
            <p:cNvSpPr>
              <a:spLocks noChangeArrowheads="1"/>
            </p:cNvSpPr>
            <p:nvPr/>
          </p:nvSpPr>
          <p:spPr bwMode="auto">
            <a:xfrm>
              <a:off x="3995" y="424"/>
              <a:ext cx="2953" cy="302"/>
            </a:xfrm>
            <a:prstGeom prst="rect">
              <a:avLst/>
            </a:prstGeom>
            <a:gradFill rotWithShape="0">
              <a:gsLst>
                <a:gs pos="0">
                  <a:srgbClr val="5F5F5F">
                    <a:gamma/>
                    <a:shade val="46275"/>
                    <a:invGamma/>
                  </a:srgbClr>
                </a:gs>
                <a:gs pos="50000">
                  <a:srgbClr val="5F5F5F"/>
                </a:gs>
                <a:gs pos="100000">
                  <a:srgbClr val="5F5F5F">
                    <a:gamma/>
                    <a:shade val="46275"/>
                    <a:invGamma/>
                  </a:srgbClr>
                </a:gs>
              </a:gsLst>
              <a:lin ang="5400000" scaled="1"/>
            </a:gradFill>
            <a:ln w="12700">
              <a:noFill/>
              <a:miter lim="800000"/>
              <a:headEnd type="none" w="sm" len="sm"/>
              <a:tailEnd type="none" w="sm" len="sm"/>
            </a:ln>
            <a:effectLst/>
          </p:spPr>
          <p:txBody>
            <a:bodyPr wrap="none" anchor="ctr"/>
            <a:lstStyle/>
            <a:p>
              <a:endParaRPr lang="en-US"/>
            </a:p>
          </p:txBody>
        </p:sp>
        <p:sp>
          <p:nvSpPr>
            <p:cNvPr id="3011591" name="Rectangle 7"/>
            <p:cNvSpPr>
              <a:spLocks noChangeArrowheads="1"/>
            </p:cNvSpPr>
            <p:nvPr/>
          </p:nvSpPr>
          <p:spPr bwMode="auto">
            <a:xfrm>
              <a:off x="3853" y="395"/>
              <a:ext cx="3147" cy="327"/>
            </a:xfrm>
            <a:prstGeom prst="rect">
              <a:avLst/>
            </a:prstGeom>
            <a:noFill/>
            <a:ln w="12700">
              <a:noFill/>
              <a:miter lim="800000"/>
              <a:headEnd type="none" w="sm" len="sm"/>
              <a:tailEnd type="none" w="sm" len="sm"/>
            </a:ln>
            <a:effectLst/>
          </p:spPr>
          <p:txBody>
            <a:bodyPr>
              <a:spAutoFit/>
            </a:bodyPr>
            <a:lstStyle/>
            <a:p>
              <a:r>
                <a:rPr lang="de-DE" sz="2800" i="1">
                  <a:solidFill>
                    <a:srgbClr val="FF9900"/>
                  </a:solidFill>
                  <a:effectLst>
                    <a:outerShdw blurRad="38100" dist="38100" dir="2700000" algn="tl">
                      <a:srgbClr val="000000"/>
                    </a:outerShdw>
                  </a:effectLst>
                  <a:latin typeface="Lucida Sans" pitchFamily="34" charset="0"/>
                </a:rPr>
                <a:t>Dual-Source CT</a:t>
              </a:r>
              <a:endParaRPr lang="en-US" sz="2800" i="1">
                <a:solidFill>
                  <a:srgbClr val="FF9900"/>
                </a:solidFill>
                <a:effectLst>
                  <a:outerShdw blurRad="38100" dist="38100" dir="2700000" algn="tl">
                    <a:srgbClr val="000000"/>
                  </a:outerShdw>
                </a:effectLst>
                <a:latin typeface="Lucida Sans" pitchFamily="34" charset="0"/>
              </a:endParaRPr>
            </a:p>
          </p:txBody>
        </p:sp>
      </p:grpSp>
      <p:grpSp>
        <p:nvGrpSpPr>
          <p:cNvPr id="3011603" name="Group 19"/>
          <p:cNvGrpSpPr>
            <a:grpSpLocks/>
          </p:cNvGrpSpPr>
          <p:nvPr/>
        </p:nvGrpSpPr>
        <p:grpSpPr bwMode="auto">
          <a:xfrm>
            <a:off x="4822825" y="4256088"/>
            <a:ext cx="3440113" cy="519112"/>
            <a:chOff x="3038" y="2681"/>
            <a:chExt cx="2167" cy="327"/>
          </a:xfrm>
        </p:grpSpPr>
        <p:sp>
          <p:nvSpPr>
            <p:cNvPr id="3011595" name="Rectangle 11"/>
            <p:cNvSpPr>
              <a:spLocks noChangeArrowheads="1"/>
            </p:cNvSpPr>
            <p:nvPr/>
          </p:nvSpPr>
          <p:spPr bwMode="auto">
            <a:xfrm>
              <a:off x="4194" y="2681"/>
              <a:ext cx="1011" cy="327"/>
            </a:xfrm>
            <a:prstGeom prst="rect">
              <a:avLst/>
            </a:prstGeom>
            <a:noFill/>
            <a:ln w="12700">
              <a:noFill/>
              <a:miter lim="800000"/>
              <a:headEnd type="none" w="sm" len="sm"/>
              <a:tailEnd type="none" w="sm" len="sm"/>
            </a:ln>
            <a:effectLst/>
          </p:spPr>
          <p:txBody>
            <a:bodyPr wrap="none">
              <a:spAutoFit/>
            </a:bodyPr>
            <a:lstStyle/>
            <a:p>
              <a:pPr algn="r"/>
              <a:r>
                <a:rPr lang="de-DE" sz="2800">
                  <a:solidFill>
                    <a:srgbClr val="FF9900"/>
                  </a:solidFill>
                  <a:effectLst>
                    <a:outerShdw blurRad="38100" dist="38100" dir="2700000" algn="tl">
                      <a:srgbClr val="000000"/>
                    </a:outerShdw>
                  </a:effectLst>
                  <a:latin typeface="Lucida Sans" pitchFamily="34" charset="0"/>
                </a:rPr>
                <a:t>(~85ms)</a:t>
              </a:r>
              <a:endParaRPr lang="en-US" sz="2800">
                <a:solidFill>
                  <a:srgbClr val="FF9900"/>
                </a:solidFill>
                <a:effectLst>
                  <a:outerShdw blurRad="38100" dist="38100" dir="2700000" algn="tl">
                    <a:srgbClr val="000000"/>
                  </a:outerShdw>
                </a:effectLst>
                <a:latin typeface="Lucida Sans" pitchFamily="34" charset="0"/>
              </a:endParaRPr>
            </a:p>
          </p:txBody>
        </p:sp>
        <p:sp>
          <p:nvSpPr>
            <p:cNvPr id="3011597" name="Line 13"/>
            <p:cNvSpPr>
              <a:spLocks noChangeShapeType="1"/>
            </p:cNvSpPr>
            <p:nvPr/>
          </p:nvSpPr>
          <p:spPr bwMode="auto">
            <a:xfrm>
              <a:off x="3038" y="2864"/>
              <a:ext cx="1074" cy="0"/>
            </a:xfrm>
            <a:prstGeom prst="line">
              <a:avLst/>
            </a:prstGeom>
            <a:noFill/>
            <a:ln w="38100">
              <a:solidFill>
                <a:srgbClr val="FF9900"/>
              </a:solidFill>
              <a:round/>
              <a:headEnd type="none" w="sm" len="sm"/>
              <a:tailEnd type="none" w="sm" len="sm"/>
            </a:ln>
            <a:effectLst/>
          </p:spPr>
          <p:txBody>
            <a:bodyPr/>
            <a:lstStyle/>
            <a:p>
              <a:endParaRPr lang="en-US"/>
            </a:p>
          </p:txBody>
        </p:sp>
      </p:grpSp>
      <p:grpSp>
        <p:nvGrpSpPr>
          <p:cNvPr id="3011604" name="Group 20"/>
          <p:cNvGrpSpPr>
            <a:grpSpLocks/>
          </p:cNvGrpSpPr>
          <p:nvPr/>
        </p:nvGrpSpPr>
        <p:grpSpPr bwMode="auto">
          <a:xfrm>
            <a:off x="3898900" y="5284788"/>
            <a:ext cx="4364038" cy="519112"/>
            <a:chOff x="2456" y="3329"/>
            <a:chExt cx="2749" cy="327"/>
          </a:xfrm>
        </p:grpSpPr>
        <p:sp>
          <p:nvSpPr>
            <p:cNvPr id="3011596" name="Rectangle 12"/>
            <p:cNvSpPr>
              <a:spLocks noChangeArrowheads="1"/>
            </p:cNvSpPr>
            <p:nvPr/>
          </p:nvSpPr>
          <p:spPr bwMode="auto">
            <a:xfrm>
              <a:off x="3998" y="3329"/>
              <a:ext cx="1207" cy="327"/>
            </a:xfrm>
            <a:prstGeom prst="rect">
              <a:avLst/>
            </a:prstGeom>
            <a:noFill/>
            <a:ln w="12700">
              <a:noFill/>
              <a:miter lim="800000"/>
              <a:headEnd type="none" w="sm" len="sm"/>
              <a:tailEnd type="none" w="sm" len="sm"/>
            </a:ln>
            <a:effectLst/>
          </p:spPr>
          <p:txBody>
            <a:bodyPr wrap="none">
              <a:spAutoFit/>
            </a:bodyPr>
            <a:lstStyle/>
            <a:p>
              <a:pPr algn="r"/>
              <a:r>
                <a:rPr lang="de-DE" sz="2800">
                  <a:solidFill>
                    <a:srgbClr val="FF9900"/>
                  </a:solidFill>
                  <a:effectLst>
                    <a:outerShdw blurRad="38100" dist="38100" dir="2700000" algn="tl">
                      <a:srgbClr val="000000"/>
                    </a:outerShdw>
                  </a:effectLst>
                  <a:latin typeface="Lucida Sans" pitchFamily="34" charset="0"/>
                </a:rPr>
                <a:t>(8-15mSv)</a:t>
              </a:r>
              <a:endParaRPr lang="en-US" sz="2800">
                <a:solidFill>
                  <a:srgbClr val="FF9900"/>
                </a:solidFill>
                <a:effectLst>
                  <a:outerShdw blurRad="38100" dist="38100" dir="2700000" algn="tl">
                    <a:srgbClr val="000000"/>
                  </a:outerShdw>
                </a:effectLst>
                <a:latin typeface="Lucida Sans" pitchFamily="34" charset="0"/>
              </a:endParaRPr>
            </a:p>
          </p:txBody>
        </p:sp>
        <p:sp>
          <p:nvSpPr>
            <p:cNvPr id="3011598" name="Line 14"/>
            <p:cNvSpPr>
              <a:spLocks noChangeShapeType="1"/>
            </p:cNvSpPr>
            <p:nvPr/>
          </p:nvSpPr>
          <p:spPr bwMode="auto">
            <a:xfrm>
              <a:off x="2456" y="3513"/>
              <a:ext cx="1390" cy="0"/>
            </a:xfrm>
            <a:prstGeom prst="line">
              <a:avLst/>
            </a:prstGeom>
            <a:noFill/>
            <a:ln w="38100">
              <a:solidFill>
                <a:srgbClr val="FF9900"/>
              </a:solidFill>
              <a:round/>
              <a:headEnd type="none" w="sm" len="sm"/>
              <a:tailEnd type="none" w="sm" len="sm"/>
            </a:ln>
            <a:effectLst/>
          </p:spPr>
          <p:txBody>
            <a:bodyPr/>
            <a:lstStyle/>
            <a:p>
              <a:endParaRPr lang="en-US"/>
            </a:p>
          </p:txBody>
        </p:sp>
      </p:grpSp>
      <p:sp useBgFill="1">
        <p:nvSpPr>
          <p:cNvPr id="3011599" name="Rectangle 15"/>
          <p:cNvSpPr>
            <a:spLocks noChangeArrowheads="1"/>
          </p:cNvSpPr>
          <p:nvPr/>
        </p:nvSpPr>
        <p:spPr bwMode="auto">
          <a:xfrm>
            <a:off x="979488" y="4751388"/>
            <a:ext cx="7283450" cy="519112"/>
          </a:xfrm>
          <a:prstGeom prst="rect">
            <a:avLst/>
          </a:prstGeom>
          <a:ln w="12700">
            <a:noFill/>
            <a:miter lim="800000"/>
            <a:headEnd type="none" w="sm" len="sm"/>
            <a:tailEnd type="none" w="sm" len="sm"/>
          </a:ln>
          <a:effectLst/>
        </p:spPr>
        <p:txBody>
          <a:bodyPr>
            <a:spAutoFit/>
          </a:bodyPr>
          <a:lstStyle/>
          <a:p>
            <a:pPr algn="r"/>
            <a:r>
              <a:rPr lang="de-DE" sz="2800">
                <a:solidFill>
                  <a:srgbClr val="FF9900"/>
                </a:solidFill>
                <a:effectLst>
                  <a:outerShdw blurRad="38100" dist="38100" dir="2700000" algn="tl">
                    <a:srgbClr val="000000"/>
                  </a:outerShdw>
                </a:effectLst>
                <a:latin typeface="Lucida Sans" pitchFamily="34" charset="0"/>
              </a:rPr>
              <a:t>allows ECG-dose modulation</a:t>
            </a:r>
            <a:endParaRPr lang="en-US" sz="2800">
              <a:solidFill>
                <a:srgbClr val="FF9900"/>
              </a:solidFill>
              <a:effectLst>
                <a:outerShdw blurRad="38100" dist="38100" dir="2700000" algn="tl">
                  <a:srgbClr val="000000"/>
                </a:outerShdw>
              </a:effectLst>
              <a:latin typeface="Lucida Sans" pitchFamily="34" charset="0"/>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11593"/>
                                        </p:tgtEl>
                                        <p:attrNameLst>
                                          <p:attrName>style.visibility</p:attrName>
                                        </p:attrNameLst>
                                      </p:cBhvr>
                                      <p:to>
                                        <p:strVal val="visible"/>
                                      </p:to>
                                    </p:set>
                                    <p:animEffect transition="in" filter="dissolve">
                                      <p:cBhvr>
                                        <p:cTn id="7" dur="500"/>
                                        <p:tgtEl>
                                          <p:spTgt spid="301159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11603"/>
                                        </p:tgtEl>
                                        <p:attrNameLst>
                                          <p:attrName>style.visibility</p:attrName>
                                        </p:attrNameLst>
                                      </p:cBhvr>
                                      <p:to>
                                        <p:strVal val="visible"/>
                                      </p:to>
                                    </p:set>
                                    <p:animEffect transition="in" filter="wipe(left)">
                                      <p:cBhvr>
                                        <p:cTn id="12" dur="500"/>
                                        <p:tgtEl>
                                          <p:spTgt spid="301160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011599"/>
                                        </p:tgtEl>
                                        <p:attrNameLst>
                                          <p:attrName>style.visibility</p:attrName>
                                        </p:attrNameLst>
                                      </p:cBhvr>
                                      <p:to>
                                        <p:strVal val="visible"/>
                                      </p:to>
                                    </p:set>
                                    <p:animEffect transition="in" filter="wipe(left)">
                                      <p:cBhvr>
                                        <p:cTn id="17" dur="500"/>
                                        <p:tgtEl>
                                          <p:spTgt spid="301159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011604"/>
                                        </p:tgtEl>
                                        <p:attrNameLst>
                                          <p:attrName>style.visibility</p:attrName>
                                        </p:attrNameLst>
                                      </p:cBhvr>
                                      <p:to>
                                        <p:strVal val="visible"/>
                                      </p:to>
                                    </p:set>
                                    <p:animEffect transition="in" filter="wipe(left)">
                                      <p:cBhvr>
                                        <p:cTn id="22" dur="500"/>
                                        <p:tgtEl>
                                          <p:spTgt spid="3011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159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6228" name="Picture 4" descr="2142293-6_2009_02_05_CT_Image001"/>
          <p:cNvPicPr>
            <a:picLocks noChangeAspect="1" noChangeArrowheads="1"/>
          </p:cNvPicPr>
          <p:nvPr/>
        </p:nvPicPr>
        <p:blipFill>
          <a:blip r:embed="rId3" cstate="print">
            <a:lum bright="-42000" contrast="-36000"/>
          </a:blip>
          <a:srcRect l="12703" r="22063" b="5583"/>
          <a:stretch>
            <a:fillRect/>
          </a:stretch>
        </p:blipFill>
        <p:spPr bwMode="auto">
          <a:xfrm>
            <a:off x="4319588" y="1098550"/>
            <a:ext cx="3897312" cy="4968875"/>
          </a:xfrm>
          <a:prstGeom prst="rect">
            <a:avLst/>
          </a:prstGeom>
          <a:noFill/>
        </p:spPr>
      </p:pic>
      <p:sp>
        <p:nvSpPr>
          <p:cNvPr id="2996227" name="Rectangle 3"/>
          <p:cNvSpPr>
            <a:spLocks noGrp="1" noChangeArrowheads="1"/>
          </p:cNvSpPr>
          <p:nvPr>
            <p:ph type="body" idx="1"/>
          </p:nvPr>
        </p:nvSpPr>
        <p:spPr>
          <a:xfrm>
            <a:off x="720725" y="1452563"/>
            <a:ext cx="7277100" cy="3381375"/>
          </a:xfrm>
        </p:spPr>
        <p:txBody>
          <a:bodyPr/>
          <a:lstStyle/>
          <a:p>
            <a:pPr>
              <a:buFontTx/>
              <a:buNone/>
            </a:pPr>
            <a:r>
              <a:rPr lang="en-US" i="1"/>
              <a:t>58 yo woman</a:t>
            </a:r>
          </a:p>
          <a:p>
            <a:pPr>
              <a:lnSpc>
                <a:spcPct val="110000"/>
              </a:lnSpc>
            </a:pPr>
            <a:r>
              <a:rPr lang="en-US"/>
              <a:t>abnormal valve (BAV?),</a:t>
            </a:r>
          </a:p>
          <a:p>
            <a:pPr>
              <a:lnSpc>
                <a:spcPct val="70000"/>
              </a:lnSpc>
            </a:pPr>
            <a:r>
              <a:rPr lang="en-US"/>
              <a:t>aneurysmal aortic root</a:t>
            </a:r>
          </a:p>
          <a:p>
            <a:pPr>
              <a:lnSpc>
                <a:spcPct val="70000"/>
              </a:lnSpc>
            </a:pPr>
            <a:r>
              <a:rPr lang="en-US"/>
              <a:t>LV dilatation, low-normal EF</a:t>
            </a:r>
          </a:p>
          <a:p>
            <a:pPr>
              <a:lnSpc>
                <a:spcPct val="150000"/>
              </a:lnSpc>
            </a:pPr>
            <a:r>
              <a:rPr lang="en-US"/>
              <a:t>53kg (117 lbs)</a:t>
            </a:r>
          </a:p>
          <a:p>
            <a:pPr>
              <a:lnSpc>
                <a:spcPct val="60000"/>
              </a:lnSpc>
            </a:pPr>
            <a:r>
              <a:rPr lang="en-US"/>
              <a:t>65 bpm heart rate</a:t>
            </a:r>
          </a:p>
        </p:txBody>
      </p:sp>
      <p:sp>
        <p:nvSpPr>
          <p:cNvPr id="2996229" name="Rectangle 5"/>
          <p:cNvSpPr>
            <a:spLocks noChangeArrowheads="1"/>
          </p:cNvSpPr>
          <p:nvPr/>
        </p:nvSpPr>
        <p:spPr bwMode="auto">
          <a:xfrm rot="-5400000">
            <a:off x="7916863" y="3600450"/>
            <a:ext cx="1293812" cy="427038"/>
          </a:xfrm>
          <a:prstGeom prst="rect">
            <a:avLst/>
          </a:prstGeom>
          <a:noFill/>
          <a:ln w="12700">
            <a:noFill/>
            <a:miter lim="800000"/>
            <a:headEnd type="none" w="sm" len="sm"/>
            <a:tailEnd type="none" w="sm" len="sm"/>
          </a:ln>
          <a:effectLst/>
        </p:spPr>
        <p:txBody>
          <a:bodyPr wrap="none">
            <a:spAutoFit/>
          </a:bodyPr>
          <a:lstStyle/>
          <a:p>
            <a:r>
              <a:rPr lang="en-US" sz="2200">
                <a:solidFill>
                  <a:schemeClr val="folHlink"/>
                </a:solidFill>
                <a:effectLst>
                  <a:outerShdw blurRad="38100" dist="38100" dir="2700000" algn="tl">
                    <a:srgbClr val="000000"/>
                  </a:outerShdw>
                </a:effectLst>
                <a:latin typeface="Lucida Sans Unicode" pitchFamily="34" charset="0"/>
              </a:rPr>
              <a:t>24.7 cm</a:t>
            </a:r>
          </a:p>
        </p:txBody>
      </p:sp>
      <p:sp>
        <p:nvSpPr>
          <p:cNvPr id="2996230" name="Line 6"/>
          <p:cNvSpPr>
            <a:spLocks noChangeShapeType="1"/>
          </p:cNvSpPr>
          <p:nvPr/>
        </p:nvSpPr>
        <p:spPr bwMode="auto">
          <a:xfrm flipV="1">
            <a:off x="8324850" y="1371600"/>
            <a:ext cx="0" cy="4714875"/>
          </a:xfrm>
          <a:prstGeom prst="line">
            <a:avLst/>
          </a:prstGeom>
          <a:noFill/>
          <a:ln w="38100">
            <a:solidFill>
              <a:schemeClr val="folHlink"/>
            </a:solidFill>
            <a:round/>
            <a:headEnd type="triangle" w="med" len="med"/>
            <a:tailEnd type="triangle" w="med" len="med"/>
          </a:ln>
          <a:effectLst/>
        </p:spPr>
        <p:txBody>
          <a:bodyPr/>
          <a:lstStyle/>
          <a:p>
            <a:endParaRPr lang="en-US"/>
          </a:p>
        </p:txBody>
      </p:sp>
      <p:sp>
        <p:nvSpPr>
          <p:cNvPr id="2996233" name="Rectangle 9"/>
          <p:cNvSpPr>
            <a:spLocks noGrp="1" noChangeArrowheads="1"/>
          </p:cNvSpPr>
          <p:nvPr>
            <p:ph type="title"/>
          </p:nvPr>
        </p:nvSpPr>
        <p:spPr>
          <a:xfrm>
            <a:off x="685800" y="38100"/>
            <a:ext cx="7772400" cy="1143000"/>
          </a:xfrm>
          <a:noFill/>
          <a:ln/>
        </p:spPr>
        <p:txBody>
          <a:bodyPr/>
          <a:lstStyle/>
          <a:p>
            <a:pPr>
              <a:lnSpc>
                <a:spcPct val="80000"/>
              </a:lnSpc>
            </a:pPr>
            <a:r>
              <a:rPr lang="en-US"/>
              <a:t>Gated Chest, Dual-Source CT</a:t>
            </a:r>
            <a:r>
              <a:rPr lang="en-US" sz="2800"/>
              <a:t/>
            </a:r>
            <a:br>
              <a:rPr lang="en-US" sz="2800"/>
            </a:br>
            <a:r>
              <a:rPr lang="en-US" sz="2800"/>
              <a:t> </a:t>
            </a:r>
            <a:r>
              <a:rPr lang="en-US" sz="2400"/>
              <a:t>27.01 mGy, (667mGy*cm), [~11mSv]</a:t>
            </a:r>
            <a:r>
              <a:rPr lang="en-US"/>
              <a:t> </a:t>
            </a:r>
          </a:p>
        </p:txBody>
      </p:sp>
      <p:sp>
        <p:nvSpPr>
          <p:cNvPr id="2996236" name="Rectangle 12"/>
          <p:cNvSpPr>
            <a:spLocks noChangeArrowheads="1"/>
          </p:cNvSpPr>
          <p:nvPr/>
        </p:nvSpPr>
        <p:spPr bwMode="auto">
          <a:xfrm>
            <a:off x="1123950" y="5707063"/>
            <a:ext cx="6237288" cy="846137"/>
          </a:xfrm>
          <a:prstGeom prst="rect">
            <a:avLst/>
          </a:prstGeom>
          <a:noFill/>
          <a:ln w="12700">
            <a:noFill/>
            <a:miter lim="800000"/>
            <a:headEnd type="none" w="sm" len="sm"/>
            <a:tailEnd type="none" w="sm" len="sm"/>
          </a:ln>
          <a:effectLst/>
        </p:spPr>
        <p:txBody>
          <a:bodyPr>
            <a:spAutoFit/>
          </a:bodyPr>
          <a:lstStyle/>
          <a:p>
            <a:pPr algn="l">
              <a:spcBef>
                <a:spcPct val="40000"/>
              </a:spcBef>
              <a:buClr>
                <a:srgbClr val="E3DE73"/>
              </a:buClr>
              <a:buSzPct val="150000"/>
            </a:pPr>
            <a:r>
              <a:rPr lang="en-US" sz="2600">
                <a:effectLst>
                  <a:outerShdw blurRad="38100" dist="38100" dir="2700000" algn="tl">
                    <a:srgbClr val="000000"/>
                  </a:outerShdw>
                </a:effectLst>
                <a:latin typeface="Lucida Sans" pitchFamily="34" charset="0"/>
                <a:sym typeface="Wingdings" pitchFamily="2" charset="2"/>
              </a:rPr>
              <a:t> 100 kVp</a:t>
            </a:r>
          </a:p>
          <a:p>
            <a:pPr algn="l">
              <a:lnSpc>
                <a:spcPct val="50000"/>
              </a:lnSpc>
              <a:spcBef>
                <a:spcPct val="40000"/>
              </a:spcBef>
              <a:buClr>
                <a:srgbClr val="E3DE73"/>
              </a:buClr>
              <a:buSzPct val="150000"/>
            </a:pPr>
            <a:r>
              <a:rPr lang="en-US" sz="2600">
                <a:effectLst>
                  <a:outerShdw blurRad="38100" dist="38100" dir="2700000" algn="tl">
                    <a:srgbClr val="000000"/>
                  </a:outerShdw>
                </a:effectLst>
                <a:latin typeface="Lucida Sans" pitchFamily="34" charset="0"/>
                <a:sym typeface="Wingdings" pitchFamily="2" charset="2"/>
              </a:rPr>
              <a:t> ECG pulsing </a:t>
            </a:r>
            <a:r>
              <a:rPr lang="en-US" sz="2200">
                <a:effectLst>
                  <a:outerShdw blurRad="38100" dist="38100" dir="2700000" algn="tl">
                    <a:srgbClr val="000000"/>
                  </a:outerShdw>
                </a:effectLst>
                <a:latin typeface="Lucida Sans" pitchFamily="34" charset="0"/>
                <a:sym typeface="Wingdings" pitchFamily="2" charset="2"/>
              </a:rPr>
              <a:t>(30-70% of RR Interval)</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96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62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7734" name="OW^SH_AV_VR_001.avi">
            <a:hlinkClick r:id="" action="ppaction://media"/>
          </p:cNvPr>
          <p:cNvPicPr>
            <a:picLocks noRot="1" noChangeAspect="1" noChangeArrowheads="1"/>
          </p:cNvPicPr>
          <p:nvPr>
            <a:videoFile r:link="rId1"/>
          </p:nvPr>
        </p:nvPicPr>
        <p:blipFill>
          <a:blip r:embed="rId4" cstate="print"/>
          <a:srcRect/>
          <a:stretch>
            <a:fillRect/>
          </a:stretch>
        </p:blipFill>
        <p:spPr bwMode="auto">
          <a:xfrm>
            <a:off x="3378200" y="1292225"/>
            <a:ext cx="4876800" cy="4876800"/>
          </a:xfrm>
          <a:prstGeom prst="rect">
            <a:avLst/>
          </a:prstGeom>
          <a:noFill/>
        </p:spPr>
      </p:pic>
      <p:sp>
        <p:nvSpPr>
          <p:cNvPr id="3017730" name="Rectangle 2"/>
          <p:cNvSpPr>
            <a:spLocks noGrp="1" noChangeArrowheads="1"/>
          </p:cNvSpPr>
          <p:nvPr>
            <p:ph type="title"/>
          </p:nvPr>
        </p:nvSpPr>
        <p:spPr>
          <a:xfrm>
            <a:off x="685800" y="38100"/>
            <a:ext cx="7772400" cy="1143000"/>
          </a:xfrm>
        </p:spPr>
        <p:txBody>
          <a:bodyPr/>
          <a:lstStyle/>
          <a:p>
            <a:pPr>
              <a:lnSpc>
                <a:spcPct val="80000"/>
              </a:lnSpc>
            </a:pPr>
            <a:r>
              <a:rPr lang="en-US"/>
              <a:t>Gated Chest, Dual-Source CT</a:t>
            </a:r>
            <a:r>
              <a:rPr lang="en-US" sz="2800"/>
              <a:t/>
            </a:r>
            <a:br>
              <a:rPr lang="en-US" sz="2800"/>
            </a:br>
            <a:r>
              <a:rPr lang="en-US" sz="2800"/>
              <a:t> </a:t>
            </a:r>
            <a:r>
              <a:rPr lang="en-US" sz="2400"/>
              <a:t>27.01 mGy, (667mGy*cm), [~11mSv]</a:t>
            </a:r>
            <a:r>
              <a:rPr lang="en-US"/>
              <a:t> </a:t>
            </a:r>
          </a:p>
        </p:txBody>
      </p:sp>
      <p:sp>
        <p:nvSpPr>
          <p:cNvPr id="3017731" name="Rectangle 3"/>
          <p:cNvSpPr>
            <a:spLocks noGrp="1" noChangeArrowheads="1"/>
          </p:cNvSpPr>
          <p:nvPr>
            <p:ph type="body" idx="1"/>
          </p:nvPr>
        </p:nvSpPr>
        <p:spPr>
          <a:xfrm>
            <a:off x="720725" y="1452563"/>
            <a:ext cx="7277100" cy="762000"/>
          </a:xfrm>
          <a:noFill/>
          <a:ln/>
        </p:spPr>
        <p:txBody>
          <a:bodyPr/>
          <a:lstStyle/>
          <a:p>
            <a:pPr>
              <a:buFontTx/>
              <a:buNone/>
            </a:pPr>
            <a:r>
              <a:rPr lang="en-US" i="1"/>
              <a:t>58 yo woman</a:t>
            </a:r>
            <a:endParaRPr lang="en-US"/>
          </a:p>
        </p:txBody>
      </p:sp>
      <p:sp>
        <p:nvSpPr>
          <p:cNvPr id="3017733" name="Rectangle 5"/>
          <p:cNvSpPr>
            <a:spLocks noChangeArrowheads="1"/>
          </p:cNvSpPr>
          <p:nvPr/>
        </p:nvSpPr>
        <p:spPr bwMode="auto">
          <a:xfrm>
            <a:off x="1123950" y="5707063"/>
            <a:ext cx="6237288" cy="846137"/>
          </a:xfrm>
          <a:prstGeom prst="rect">
            <a:avLst/>
          </a:prstGeom>
          <a:noFill/>
          <a:ln w="12700">
            <a:noFill/>
            <a:miter lim="800000"/>
            <a:headEnd type="none" w="sm" len="sm"/>
            <a:tailEnd type="none" w="sm" len="sm"/>
          </a:ln>
          <a:effectLst/>
        </p:spPr>
        <p:txBody>
          <a:bodyPr>
            <a:spAutoFit/>
          </a:bodyPr>
          <a:lstStyle/>
          <a:p>
            <a:pPr algn="l">
              <a:spcBef>
                <a:spcPct val="40000"/>
              </a:spcBef>
              <a:buClr>
                <a:srgbClr val="E3DE73"/>
              </a:buClr>
              <a:buSzPct val="150000"/>
            </a:pPr>
            <a:r>
              <a:rPr lang="en-US" sz="2600">
                <a:effectLst>
                  <a:outerShdw blurRad="38100" dist="38100" dir="2700000" algn="tl">
                    <a:srgbClr val="000000"/>
                  </a:outerShdw>
                </a:effectLst>
                <a:latin typeface="Lucida Sans" pitchFamily="34" charset="0"/>
                <a:sym typeface="Wingdings" pitchFamily="2" charset="2"/>
              </a:rPr>
              <a:t> 100 kVp</a:t>
            </a:r>
          </a:p>
          <a:p>
            <a:pPr algn="l">
              <a:lnSpc>
                <a:spcPct val="50000"/>
              </a:lnSpc>
              <a:spcBef>
                <a:spcPct val="40000"/>
              </a:spcBef>
              <a:buClr>
                <a:srgbClr val="E3DE73"/>
              </a:buClr>
              <a:buSzPct val="150000"/>
            </a:pPr>
            <a:r>
              <a:rPr lang="en-US" sz="2600">
                <a:effectLst>
                  <a:outerShdw blurRad="38100" dist="38100" dir="2700000" algn="tl">
                    <a:srgbClr val="000000"/>
                  </a:outerShdw>
                </a:effectLst>
                <a:latin typeface="Lucida Sans" pitchFamily="34" charset="0"/>
                <a:sym typeface="Wingdings" pitchFamily="2" charset="2"/>
              </a:rPr>
              <a:t> ECG pulsing </a:t>
            </a:r>
            <a:r>
              <a:rPr lang="en-US" sz="2200">
                <a:effectLst>
                  <a:outerShdw blurRad="38100" dist="38100" dir="2700000" algn="tl">
                    <a:srgbClr val="000000"/>
                  </a:outerShdw>
                </a:effectLst>
                <a:latin typeface="Lucida Sans" pitchFamily="34" charset="0"/>
                <a:sym typeface="Wingdings" pitchFamily="2" charset="2"/>
              </a:rPr>
              <a:t>(30-70% of RR Interval)</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50" fill="hold"/>
                                        <p:tgtEl>
                                          <p:spTgt spid="301773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01773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017734"/>
                                        </p:tgtEl>
                                      </p:cBhvr>
                                    </p:cmd>
                                  </p:childTnLst>
                                </p:cTn>
                              </p:par>
                            </p:childTnLst>
                          </p:cTn>
                        </p:par>
                      </p:childTnLst>
                    </p:cTn>
                  </p:par>
                </p:childTnLst>
              </p:cTn>
              <p:nextCondLst>
                <p:cond evt="onClick" delay="0">
                  <p:tgtEl>
                    <p:spTgt spid="3017734"/>
                  </p:tgtEl>
                </p:cond>
              </p:nextCondLst>
            </p:seq>
            <p:video>
              <p:cMediaNode>
                <p:cTn id="12" repeatCount="indefinite" fill="hold" display="0">
                  <p:stCondLst>
                    <p:cond delay="indefinite"/>
                  </p:stCondLst>
                  <p:endCondLst>
                    <p:cond evt="onNext" delay="0">
                      <p:tgtEl>
                        <p:sldTgt/>
                      </p:tgtEl>
                    </p:cond>
                    <p:cond evt="onPrev" delay="0">
                      <p:tgtEl>
                        <p:sldTgt/>
                      </p:tgtEl>
                    </p:cond>
                  </p:endCondLst>
                </p:cTn>
                <p:tgtEl>
                  <p:spTgt spid="301773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0866" name="Rectangle 2"/>
          <p:cNvSpPr>
            <a:spLocks noChangeArrowheads="1"/>
          </p:cNvSpPr>
          <p:nvPr/>
        </p:nvSpPr>
        <p:spPr bwMode="auto">
          <a:xfrm>
            <a:off x="1065213" y="2773351"/>
            <a:ext cx="7104062" cy="554037"/>
          </a:xfrm>
          <a:prstGeom prst="rect">
            <a:avLst/>
          </a:prstGeom>
          <a:gradFill rotWithShape="0">
            <a:gsLst>
              <a:gs pos="0">
                <a:srgbClr val="5F5F5F">
                  <a:gamma/>
                  <a:shade val="46275"/>
                  <a:invGamma/>
                </a:srgbClr>
              </a:gs>
              <a:gs pos="50000">
                <a:srgbClr val="5F5F5F"/>
              </a:gs>
              <a:gs pos="100000">
                <a:srgbClr val="5F5F5F">
                  <a:gamma/>
                  <a:shade val="46275"/>
                  <a:invGamma/>
                </a:srgbClr>
              </a:gs>
            </a:gsLst>
            <a:lin ang="5400000" scaled="1"/>
          </a:gradFill>
          <a:ln w="12700">
            <a:noFill/>
            <a:miter lim="800000"/>
            <a:headEnd type="none" w="sm" len="sm"/>
            <a:tailEnd type="none" w="sm" len="sm"/>
          </a:ln>
          <a:effectLst/>
        </p:spPr>
        <p:txBody>
          <a:bodyPr wrap="none" anchor="ctr"/>
          <a:lstStyle/>
          <a:p>
            <a:endParaRPr lang="en-US"/>
          </a:p>
        </p:txBody>
      </p:sp>
      <p:sp>
        <p:nvSpPr>
          <p:cNvPr id="2980867" name="Rectangle 3"/>
          <p:cNvSpPr>
            <a:spLocks noChangeArrowheads="1"/>
          </p:cNvSpPr>
          <p:nvPr/>
        </p:nvSpPr>
        <p:spPr bwMode="auto">
          <a:xfrm>
            <a:off x="73025" y="301625"/>
            <a:ext cx="9048750" cy="1143000"/>
          </a:xfrm>
          <a:prstGeom prst="rect">
            <a:avLst/>
          </a:prstGeom>
          <a:noFill/>
          <a:ln w="9525">
            <a:noFill/>
            <a:miter lim="800000"/>
            <a:headEnd/>
            <a:tailEnd/>
          </a:ln>
          <a:effectLst/>
        </p:spPr>
        <p:txBody>
          <a:bodyPr lIns="92075" tIns="46037" rIns="92075" bIns="46037" anchor="ctr"/>
          <a:lstStyle/>
          <a:p>
            <a:r>
              <a:rPr lang="en-US" i="1">
                <a:solidFill>
                  <a:srgbClr val="F1DD65"/>
                </a:solidFill>
                <a:effectLst>
                  <a:outerShdw blurRad="38100" dist="38100" dir="2700000" algn="tl">
                    <a:srgbClr val="000000"/>
                  </a:outerShdw>
                </a:effectLst>
                <a:latin typeface="Lucida Sans" pitchFamily="34" charset="0"/>
              </a:rPr>
              <a:t>3D and 4D Imaging of the Aortic Root</a:t>
            </a:r>
            <a:br>
              <a:rPr lang="en-US" i="1">
                <a:solidFill>
                  <a:srgbClr val="F1DD65"/>
                </a:solidFill>
                <a:effectLst>
                  <a:outerShdw blurRad="38100" dist="38100" dir="2700000" algn="tl">
                    <a:srgbClr val="000000"/>
                  </a:outerShdw>
                </a:effectLst>
                <a:latin typeface="Lucida Sans" pitchFamily="34" charset="0"/>
              </a:rPr>
            </a:br>
            <a:r>
              <a:rPr lang="en-US" sz="3200" i="1">
                <a:solidFill>
                  <a:srgbClr val="F1DD65"/>
                </a:solidFill>
                <a:effectLst>
                  <a:outerShdw blurRad="38100" dist="38100" dir="2700000" algn="tl">
                    <a:srgbClr val="000000"/>
                  </a:outerShdw>
                </a:effectLst>
                <a:latin typeface="Lucida Sans" pitchFamily="34" charset="0"/>
              </a:rPr>
              <a:t> Learning Objectives / Outline</a:t>
            </a:r>
            <a:endParaRPr lang="en-GB" sz="3200" i="1">
              <a:solidFill>
                <a:srgbClr val="F1DD65"/>
              </a:solidFill>
              <a:effectLst>
                <a:outerShdw blurRad="38100" dist="38100" dir="2700000" algn="tl">
                  <a:srgbClr val="000000"/>
                </a:outerShdw>
              </a:effectLst>
              <a:latin typeface="Lucida Sans" pitchFamily="34" charset="0"/>
            </a:endParaRPr>
          </a:p>
        </p:txBody>
      </p:sp>
      <p:sp>
        <p:nvSpPr>
          <p:cNvPr id="2980869" name="Rectangle 5"/>
          <p:cNvSpPr>
            <a:spLocks noChangeArrowheads="1"/>
          </p:cNvSpPr>
          <p:nvPr/>
        </p:nvSpPr>
        <p:spPr bwMode="auto">
          <a:xfrm>
            <a:off x="1246188" y="2111375"/>
            <a:ext cx="7291387" cy="4332288"/>
          </a:xfrm>
          <a:prstGeom prst="rect">
            <a:avLst/>
          </a:prstGeom>
          <a:noFill/>
          <a:ln w="9525">
            <a:noFill/>
            <a:miter lim="800000"/>
            <a:headEnd/>
            <a:tailEnd/>
          </a:ln>
          <a:effectLst/>
        </p:spPr>
        <p:txBody>
          <a:bodyPr lIns="182562" tIns="182562" rIns="182562" bIns="182562">
            <a:spAutoFit/>
          </a:bodyPr>
          <a:lstStyle/>
          <a:p>
            <a:pPr marL="342900" indent="-342900" algn="l">
              <a:spcBef>
                <a:spcPct val="40000"/>
              </a:spcBef>
              <a:buClr>
                <a:srgbClr val="E3DE73"/>
              </a:buClr>
              <a:buSzPct val="200000"/>
              <a:buFontTx/>
              <a:buChar char="•"/>
              <a:tabLst>
                <a:tab pos="1339850" algn="l"/>
              </a:tabLst>
            </a:pPr>
            <a:r>
              <a:rPr lang="en-US" sz="2600" dirty="0">
                <a:effectLst>
                  <a:outerShdw blurRad="38100" dist="38100" dir="2700000" algn="tl">
                    <a:srgbClr val="000000"/>
                  </a:outerShdw>
                </a:effectLst>
                <a:latin typeface="Lucida Sans" pitchFamily="34" charset="0"/>
              </a:rPr>
              <a:t>Technique: </a:t>
            </a:r>
            <a:r>
              <a:rPr lang="en-US" sz="2600" dirty="0">
                <a:effectLst>
                  <a:outerShdw blurRad="38100" dist="38100" dir="2700000" algn="tl">
                    <a:srgbClr val="000000"/>
                  </a:outerShdw>
                </a:effectLst>
                <a:latin typeface="Lucida Sans" pitchFamily="34" charset="0"/>
                <a:sym typeface="Wingdings" pitchFamily="2" charset="2"/>
              </a:rPr>
              <a:t>'gated chest' CT</a:t>
            </a:r>
            <a:endParaRPr lang="en-US" sz="2600" dirty="0">
              <a:effectLst>
                <a:outerShdw blurRad="38100" dist="38100" dir="2700000" algn="tl">
                  <a:srgbClr val="000000"/>
                </a:outerShdw>
              </a:effectLst>
              <a:latin typeface="Lucida Sans" pitchFamily="34" charset="0"/>
            </a:endParaRPr>
          </a:p>
          <a:p>
            <a:pPr marL="342900" indent="-342900" algn="l">
              <a:lnSpc>
                <a:spcPct val="120000"/>
              </a:lnSpc>
              <a:spcBef>
                <a:spcPct val="40000"/>
              </a:spcBef>
              <a:buClr>
                <a:srgbClr val="E3DE73"/>
              </a:buClr>
              <a:buSzPct val="200000"/>
              <a:buFontTx/>
              <a:buChar char="•"/>
              <a:tabLst>
                <a:tab pos="1339850" algn="l"/>
              </a:tabLst>
            </a:pPr>
            <a:r>
              <a:rPr lang="en-US" sz="2600" dirty="0">
                <a:effectLst>
                  <a:outerShdw blurRad="38100" dist="38100" dir="2700000" algn="tl">
                    <a:srgbClr val="000000"/>
                  </a:outerShdw>
                </a:effectLst>
                <a:latin typeface="Lucida Sans" pitchFamily="34" charset="0"/>
              </a:rPr>
              <a:t>Surgical anatomy of thoracic aorta</a:t>
            </a:r>
          </a:p>
          <a:p>
            <a:pPr marL="342900" indent="-342900" algn="l">
              <a:lnSpc>
                <a:spcPct val="120000"/>
              </a:lnSpc>
              <a:spcBef>
                <a:spcPct val="40000"/>
              </a:spcBef>
              <a:buClr>
                <a:srgbClr val="E3DE73"/>
              </a:buClr>
              <a:buSzPct val="200000"/>
              <a:buFontTx/>
              <a:buChar char="•"/>
              <a:tabLst>
                <a:tab pos="1339850" algn="l"/>
              </a:tabLst>
            </a:pPr>
            <a:r>
              <a:rPr lang="en-US" sz="2600" dirty="0">
                <a:effectLst>
                  <a:outerShdw blurRad="38100" dist="38100" dir="2700000" algn="tl">
                    <a:srgbClr val="000000"/>
                  </a:outerShdw>
                </a:effectLst>
                <a:latin typeface="Lucida Sans" pitchFamily="34" charset="0"/>
              </a:rPr>
              <a:t>Clinical focus</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dirty="0">
                <a:effectLst>
                  <a:outerShdw blurRad="38100" dist="38100" dir="2700000" algn="tl">
                    <a:srgbClr val="000000"/>
                  </a:outerShdw>
                </a:effectLst>
                <a:latin typeface="Lucida Sans" pitchFamily="34" charset="0"/>
              </a:rPr>
              <a:t>pre and postoperative imaging </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dirty="0">
                <a:effectLst>
                  <a:outerShdw blurRad="38100" dist="38100" dir="2700000" algn="tl">
                    <a:srgbClr val="000000"/>
                  </a:outerShdw>
                </a:effectLst>
                <a:latin typeface="Lucida Sans" pitchFamily="34" charset="0"/>
              </a:rPr>
              <a:t>- </a:t>
            </a:r>
            <a:r>
              <a:rPr lang="en-US" dirty="0" err="1">
                <a:effectLst>
                  <a:outerShdw blurRad="38100" dist="38100" dir="2700000" algn="tl">
                    <a:srgbClr val="000000"/>
                  </a:outerShdw>
                </a:effectLst>
                <a:latin typeface="Lucida Sans" pitchFamily="34" charset="0"/>
              </a:rPr>
              <a:t>Marfan's</a:t>
            </a:r>
            <a:r>
              <a:rPr lang="en-US" dirty="0">
                <a:effectLst>
                  <a:outerShdw blurRad="38100" dist="38100" dir="2700000" algn="tl">
                    <a:srgbClr val="000000"/>
                  </a:outerShdw>
                </a:effectLst>
                <a:latin typeface="Lucida Sans" pitchFamily="34" charset="0"/>
              </a:rPr>
              <a:t> disease</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dirty="0">
                <a:effectLst>
                  <a:outerShdw blurRad="38100" dist="38100" dir="2700000" algn="tl">
                    <a:srgbClr val="000000"/>
                  </a:outerShdw>
                </a:effectLst>
                <a:latin typeface="Lucida Sans" pitchFamily="34" charset="0"/>
              </a:rPr>
              <a:t>- Bicuspid aortic valve disease / aneurysm</a:t>
            </a:r>
          </a:p>
          <a:p>
            <a:pPr marL="600075" lvl="1" indent="-142875" algn="l">
              <a:lnSpc>
                <a:spcPct val="150000"/>
              </a:lnSpc>
              <a:spcAft>
                <a:spcPct val="10000"/>
              </a:spcAft>
              <a:buClr>
                <a:schemeClr val="tx1"/>
              </a:buClr>
              <a:buSzPct val="65000"/>
              <a:buFont typeface="Monotype Sorts" pitchFamily="2" charset="2"/>
              <a:buNone/>
              <a:tabLst>
                <a:tab pos="1339850" algn="l"/>
              </a:tabLst>
            </a:pPr>
            <a:endParaRPr lang="en-US" dirty="0">
              <a:effectLst>
                <a:outerShdw blurRad="38100" dist="38100" dir="2700000" algn="tl">
                  <a:srgbClr val="000000"/>
                </a:outerShdw>
              </a:effectLst>
              <a:latin typeface="Lucida Sans" pitchFamily="34" charset="0"/>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1.11111E-6 2.96296E-6 L -1.11111E-6 0.09444 " pathEditMode="relative" rAng="0" ptsTypes="AA">
                                      <p:cBhvr>
                                        <p:cTn id="6" dur="2000" fill="hold"/>
                                        <p:tgtEl>
                                          <p:spTgt spid="2980866"/>
                                        </p:tgtEl>
                                        <p:attrNameLst>
                                          <p:attrName>ppt_x</p:attrName>
                                          <p:attrName>ppt_y</p:attrName>
                                        </p:attrNameLst>
                                      </p:cBhvr>
                                      <p:rCtr x="0" y="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086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27618" name="Group 2"/>
          <p:cNvGrpSpPr>
            <a:grpSpLocks/>
          </p:cNvGrpSpPr>
          <p:nvPr/>
        </p:nvGrpSpPr>
        <p:grpSpPr bwMode="auto">
          <a:xfrm>
            <a:off x="4859338" y="806450"/>
            <a:ext cx="3778250" cy="5910263"/>
            <a:chOff x="3061" y="508"/>
            <a:chExt cx="2380" cy="3723"/>
          </a:xfrm>
        </p:grpSpPr>
        <p:sp>
          <p:nvSpPr>
            <p:cNvPr id="2927619" name="Freeform 3"/>
            <p:cNvSpPr>
              <a:spLocks/>
            </p:cNvSpPr>
            <p:nvPr/>
          </p:nvSpPr>
          <p:spPr bwMode="auto">
            <a:xfrm>
              <a:off x="3355" y="738"/>
              <a:ext cx="2053" cy="3280"/>
            </a:xfrm>
            <a:custGeom>
              <a:avLst/>
              <a:gdLst/>
              <a:ahLst/>
              <a:cxnLst>
                <a:cxn ang="0">
                  <a:pos x="721" y="1317"/>
                </a:cxn>
                <a:cxn ang="0">
                  <a:pos x="774" y="1109"/>
                </a:cxn>
                <a:cxn ang="0">
                  <a:pos x="892" y="890"/>
                </a:cxn>
                <a:cxn ang="0">
                  <a:pos x="1135" y="686"/>
                </a:cxn>
                <a:cxn ang="0">
                  <a:pos x="1583" y="659"/>
                </a:cxn>
                <a:cxn ang="0">
                  <a:pos x="1925" y="898"/>
                </a:cxn>
                <a:cxn ang="0">
                  <a:pos x="2066" y="1265"/>
                </a:cxn>
                <a:cxn ang="0">
                  <a:pos x="2039" y="1517"/>
                </a:cxn>
                <a:cxn ang="0">
                  <a:pos x="1849" y="2075"/>
                </a:cxn>
                <a:cxn ang="0">
                  <a:pos x="1752" y="2752"/>
                </a:cxn>
                <a:cxn ang="0">
                  <a:pos x="1736" y="3432"/>
                </a:cxn>
                <a:cxn ang="0">
                  <a:pos x="1792" y="3896"/>
                </a:cxn>
                <a:cxn ang="0">
                  <a:pos x="2152" y="3528"/>
                </a:cxn>
                <a:cxn ang="0">
                  <a:pos x="2176" y="2632"/>
                </a:cxn>
                <a:cxn ang="0">
                  <a:pos x="2468" y="1616"/>
                </a:cxn>
                <a:cxn ang="0">
                  <a:pos x="2495" y="1245"/>
                </a:cxn>
                <a:cxn ang="0">
                  <a:pos x="2400" y="898"/>
                </a:cxn>
                <a:cxn ang="0">
                  <a:pos x="2191" y="571"/>
                </a:cxn>
                <a:cxn ang="0">
                  <a:pos x="1876" y="319"/>
                </a:cxn>
                <a:cxn ang="0">
                  <a:pos x="1773" y="132"/>
                </a:cxn>
                <a:cxn ang="0">
                  <a:pos x="1887" y="0"/>
                </a:cxn>
                <a:cxn ang="0">
                  <a:pos x="1633" y="80"/>
                </a:cxn>
                <a:cxn ang="0">
                  <a:pos x="1299" y="200"/>
                </a:cxn>
                <a:cxn ang="0">
                  <a:pos x="1367" y="0"/>
                </a:cxn>
                <a:cxn ang="0">
                  <a:pos x="1044" y="227"/>
                </a:cxn>
                <a:cxn ang="0">
                  <a:pos x="1147" y="0"/>
                </a:cxn>
                <a:cxn ang="0">
                  <a:pos x="824" y="172"/>
                </a:cxn>
                <a:cxn ang="0">
                  <a:pos x="664" y="419"/>
                </a:cxn>
                <a:cxn ang="0">
                  <a:pos x="349" y="766"/>
                </a:cxn>
                <a:cxn ang="0">
                  <a:pos x="186" y="1277"/>
                </a:cxn>
                <a:cxn ang="0">
                  <a:pos x="148" y="1537"/>
                </a:cxn>
                <a:cxn ang="0">
                  <a:pos x="32" y="1712"/>
                </a:cxn>
                <a:cxn ang="0">
                  <a:pos x="112" y="1708"/>
                </a:cxn>
                <a:cxn ang="0">
                  <a:pos x="167" y="1748"/>
                </a:cxn>
                <a:cxn ang="0">
                  <a:pos x="330" y="1864"/>
                </a:cxn>
                <a:cxn ang="0">
                  <a:pos x="493" y="1828"/>
                </a:cxn>
                <a:cxn ang="0">
                  <a:pos x="612" y="1768"/>
                </a:cxn>
                <a:cxn ang="0">
                  <a:pos x="797" y="1716"/>
                </a:cxn>
                <a:cxn ang="0">
                  <a:pos x="800" y="1520"/>
                </a:cxn>
                <a:cxn ang="0">
                  <a:pos x="940" y="1460"/>
                </a:cxn>
                <a:cxn ang="0">
                  <a:pos x="772" y="1460"/>
                </a:cxn>
              </a:cxnLst>
              <a:rect l="0" t="0" r="r" b="b"/>
              <a:pathLst>
                <a:path w="2514" h="4016">
                  <a:moveTo>
                    <a:pt x="729" y="1409"/>
                  </a:moveTo>
                  <a:lnTo>
                    <a:pt x="721" y="1317"/>
                  </a:lnTo>
                  <a:lnTo>
                    <a:pt x="748" y="1217"/>
                  </a:lnTo>
                  <a:lnTo>
                    <a:pt x="774" y="1109"/>
                  </a:lnTo>
                  <a:lnTo>
                    <a:pt x="824" y="990"/>
                  </a:lnTo>
                  <a:lnTo>
                    <a:pt x="892" y="890"/>
                  </a:lnTo>
                  <a:lnTo>
                    <a:pt x="968" y="810"/>
                  </a:lnTo>
                  <a:lnTo>
                    <a:pt x="1135" y="686"/>
                  </a:lnTo>
                  <a:lnTo>
                    <a:pt x="1344" y="631"/>
                  </a:lnTo>
                  <a:lnTo>
                    <a:pt x="1583" y="659"/>
                  </a:lnTo>
                  <a:lnTo>
                    <a:pt x="1792" y="758"/>
                  </a:lnTo>
                  <a:lnTo>
                    <a:pt x="1925" y="898"/>
                  </a:lnTo>
                  <a:lnTo>
                    <a:pt x="2020" y="1070"/>
                  </a:lnTo>
                  <a:lnTo>
                    <a:pt x="2066" y="1265"/>
                  </a:lnTo>
                  <a:lnTo>
                    <a:pt x="2066" y="1417"/>
                  </a:lnTo>
                  <a:lnTo>
                    <a:pt x="2039" y="1517"/>
                  </a:lnTo>
                  <a:lnTo>
                    <a:pt x="1944" y="1796"/>
                  </a:lnTo>
                  <a:lnTo>
                    <a:pt x="1849" y="2075"/>
                  </a:lnTo>
                  <a:lnTo>
                    <a:pt x="1792" y="2375"/>
                  </a:lnTo>
                  <a:lnTo>
                    <a:pt x="1752" y="2752"/>
                  </a:lnTo>
                  <a:lnTo>
                    <a:pt x="1736" y="3128"/>
                  </a:lnTo>
                  <a:lnTo>
                    <a:pt x="1736" y="3432"/>
                  </a:lnTo>
                  <a:lnTo>
                    <a:pt x="1736" y="3592"/>
                  </a:lnTo>
                  <a:lnTo>
                    <a:pt x="1792" y="3896"/>
                  </a:lnTo>
                  <a:lnTo>
                    <a:pt x="2192" y="4016"/>
                  </a:lnTo>
                  <a:lnTo>
                    <a:pt x="2152" y="3528"/>
                  </a:lnTo>
                  <a:lnTo>
                    <a:pt x="2136" y="3008"/>
                  </a:lnTo>
                  <a:lnTo>
                    <a:pt x="2176" y="2632"/>
                  </a:lnTo>
                  <a:lnTo>
                    <a:pt x="2260" y="2215"/>
                  </a:lnTo>
                  <a:lnTo>
                    <a:pt x="2468" y="1616"/>
                  </a:lnTo>
                  <a:lnTo>
                    <a:pt x="2514" y="1417"/>
                  </a:lnTo>
                  <a:lnTo>
                    <a:pt x="2495" y="1245"/>
                  </a:lnTo>
                  <a:lnTo>
                    <a:pt x="2468" y="1078"/>
                  </a:lnTo>
                  <a:lnTo>
                    <a:pt x="2400" y="898"/>
                  </a:lnTo>
                  <a:lnTo>
                    <a:pt x="2305" y="718"/>
                  </a:lnTo>
                  <a:lnTo>
                    <a:pt x="2191" y="571"/>
                  </a:lnTo>
                  <a:lnTo>
                    <a:pt x="2058" y="439"/>
                  </a:lnTo>
                  <a:lnTo>
                    <a:pt x="1876" y="319"/>
                  </a:lnTo>
                  <a:lnTo>
                    <a:pt x="1659" y="220"/>
                  </a:lnTo>
                  <a:lnTo>
                    <a:pt x="1773" y="132"/>
                  </a:lnTo>
                  <a:lnTo>
                    <a:pt x="1906" y="12"/>
                  </a:lnTo>
                  <a:lnTo>
                    <a:pt x="1887" y="0"/>
                  </a:lnTo>
                  <a:lnTo>
                    <a:pt x="1728" y="0"/>
                  </a:lnTo>
                  <a:lnTo>
                    <a:pt x="1633" y="80"/>
                  </a:lnTo>
                  <a:lnTo>
                    <a:pt x="1500" y="192"/>
                  </a:lnTo>
                  <a:lnTo>
                    <a:pt x="1299" y="200"/>
                  </a:lnTo>
                  <a:lnTo>
                    <a:pt x="1545" y="0"/>
                  </a:lnTo>
                  <a:lnTo>
                    <a:pt x="1367" y="0"/>
                  </a:lnTo>
                  <a:lnTo>
                    <a:pt x="1097" y="200"/>
                  </a:lnTo>
                  <a:lnTo>
                    <a:pt x="1044" y="227"/>
                  </a:lnTo>
                  <a:lnTo>
                    <a:pt x="957" y="259"/>
                  </a:lnTo>
                  <a:lnTo>
                    <a:pt x="1147" y="0"/>
                  </a:lnTo>
                  <a:lnTo>
                    <a:pt x="976" y="0"/>
                  </a:lnTo>
                  <a:lnTo>
                    <a:pt x="824" y="172"/>
                  </a:lnTo>
                  <a:lnTo>
                    <a:pt x="748" y="287"/>
                  </a:lnTo>
                  <a:lnTo>
                    <a:pt x="664" y="419"/>
                  </a:lnTo>
                  <a:lnTo>
                    <a:pt x="512" y="547"/>
                  </a:lnTo>
                  <a:lnTo>
                    <a:pt x="349" y="766"/>
                  </a:lnTo>
                  <a:lnTo>
                    <a:pt x="235" y="1046"/>
                  </a:lnTo>
                  <a:lnTo>
                    <a:pt x="186" y="1277"/>
                  </a:lnTo>
                  <a:lnTo>
                    <a:pt x="197" y="1417"/>
                  </a:lnTo>
                  <a:lnTo>
                    <a:pt x="148" y="1537"/>
                  </a:lnTo>
                  <a:lnTo>
                    <a:pt x="140" y="1592"/>
                  </a:lnTo>
                  <a:lnTo>
                    <a:pt x="32" y="1712"/>
                  </a:lnTo>
                  <a:lnTo>
                    <a:pt x="0" y="1828"/>
                  </a:lnTo>
                  <a:lnTo>
                    <a:pt x="112" y="1708"/>
                  </a:lnTo>
                  <a:lnTo>
                    <a:pt x="160" y="1660"/>
                  </a:lnTo>
                  <a:lnTo>
                    <a:pt x="167" y="1748"/>
                  </a:lnTo>
                  <a:lnTo>
                    <a:pt x="235" y="1824"/>
                  </a:lnTo>
                  <a:lnTo>
                    <a:pt x="330" y="1864"/>
                  </a:lnTo>
                  <a:lnTo>
                    <a:pt x="406" y="1856"/>
                  </a:lnTo>
                  <a:lnTo>
                    <a:pt x="493" y="1828"/>
                  </a:lnTo>
                  <a:lnTo>
                    <a:pt x="540" y="1740"/>
                  </a:lnTo>
                  <a:lnTo>
                    <a:pt x="612" y="1768"/>
                  </a:lnTo>
                  <a:lnTo>
                    <a:pt x="729" y="1748"/>
                  </a:lnTo>
                  <a:lnTo>
                    <a:pt x="797" y="1716"/>
                  </a:lnTo>
                  <a:lnTo>
                    <a:pt x="820" y="1640"/>
                  </a:lnTo>
                  <a:lnTo>
                    <a:pt x="800" y="1520"/>
                  </a:lnTo>
                  <a:lnTo>
                    <a:pt x="860" y="1480"/>
                  </a:lnTo>
                  <a:lnTo>
                    <a:pt x="940" y="1460"/>
                  </a:lnTo>
                  <a:lnTo>
                    <a:pt x="860" y="1420"/>
                  </a:lnTo>
                  <a:lnTo>
                    <a:pt x="772" y="1460"/>
                  </a:lnTo>
                  <a:lnTo>
                    <a:pt x="729" y="1409"/>
                  </a:lnTo>
                  <a:close/>
                </a:path>
              </a:pathLst>
            </a:custGeom>
            <a:solidFill>
              <a:schemeClr val="tx1">
                <a:alpha val="28000"/>
              </a:schemeClr>
            </a:solidFill>
            <a:ln w="38100" cmpd="sng">
              <a:solidFill>
                <a:schemeClr val="tx1"/>
              </a:solidFill>
              <a:round/>
              <a:headEnd/>
              <a:tailEnd/>
            </a:ln>
            <a:effectLst/>
          </p:spPr>
          <p:txBody>
            <a:bodyPr/>
            <a:lstStyle/>
            <a:p>
              <a:endParaRPr lang="en-US"/>
            </a:p>
          </p:txBody>
        </p:sp>
        <p:sp>
          <p:nvSpPr>
            <p:cNvPr id="2927620" name="Line 4"/>
            <p:cNvSpPr>
              <a:spLocks noChangeShapeType="1"/>
            </p:cNvSpPr>
            <p:nvPr/>
          </p:nvSpPr>
          <p:spPr bwMode="auto">
            <a:xfrm flipH="1">
              <a:off x="3433" y="1809"/>
              <a:ext cx="1150" cy="59"/>
            </a:xfrm>
            <a:prstGeom prst="line">
              <a:avLst/>
            </a:prstGeom>
            <a:noFill/>
            <a:ln w="9525">
              <a:solidFill>
                <a:schemeClr val="tx1"/>
              </a:solidFill>
              <a:round/>
              <a:headEnd/>
              <a:tailEnd/>
            </a:ln>
            <a:effectLst/>
          </p:spPr>
          <p:txBody>
            <a:bodyPr/>
            <a:lstStyle/>
            <a:p>
              <a:endParaRPr lang="en-US"/>
            </a:p>
          </p:txBody>
        </p:sp>
        <p:sp>
          <p:nvSpPr>
            <p:cNvPr id="2927621" name="Line 5"/>
            <p:cNvSpPr>
              <a:spLocks noChangeShapeType="1"/>
            </p:cNvSpPr>
            <p:nvPr/>
          </p:nvSpPr>
          <p:spPr bwMode="auto">
            <a:xfrm flipH="1">
              <a:off x="3433" y="1973"/>
              <a:ext cx="1116" cy="377"/>
            </a:xfrm>
            <a:prstGeom prst="line">
              <a:avLst/>
            </a:prstGeom>
            <a:noFill/>
            <a:ln w="9525">
              <a:solidFill>
                <a:schemeClr val="tx1"/>
              </a:solidFill>
              <a:round/>
              <a:headEnd/>
              <a:tailEnd/>
            </a:ln>
            <a:effectLst/>
          </p:spPr>
          <p:txBody>
            <a:bodyPr/>
            <a:lstStyle/>
            <a:p>
              <a:endParaRPr lang="en-US"/>
            </a:p>
          </p:txBody>
        </p:sp>
        <p:sp>
          <p:nvSpPr>
            <p:cNvPr id="2927622" name="Line 6"/>
            <p:cNvSpPr>
              <a:spLocks noChangeShapeType="1"/>
            </p:cNvSpPr>
            <p:nvPr/>
          </p:nvSpPr>
          <p:spPr bwMode="auto">
            <a:xfrm flipH="1" flipV="1">
              <a:off x="3535" y="668"/>
              <a:ext cx="1048" cy="1141"/>
            </a:xfrm>
            <a:prstGeom prst="line">
              <a:avLst/>
            </a:prstGeom>
            <a:noFill/>
            <a:ln w="9525">
              <a:solidFill>
                <a:schemeClr val="tx1"/>
              </a:solidFill>
              <a:round/>
              <a:headEnd/>
              <a:tailEnd/>
            </a:ln>
            <a:effectLst/>
          </p:spPr>
          <p:txBody>
            <a:bodyPr/>
            <a:lstStyle/>
            <a:p>
              <a:endParaRPr lang="en-US"/>
            </a:p>
          </p:txBody>
        </p:sp>
        <p:sp>
          <p:nvSpPr>
            <p:cNvPr id="2927623" name="Line 7"/>
            <p:cNvSpPr>
              <a:spLocks noChangeShapeType="1"/>
            </p:cNvSpPr>
            <p:nvPr/>
          </p:nvSpPr>
          <p:spPr bwMode="auto">
            <a:xfrm flipV="1">
              <a:off x="4546" y="581"/>
              <a:ext cx="273" cy="1401"/>
            </a:xfrm>
            <a:prstGeom prst="line">
              <a:avLst/>
            </a:prstGeom>
            <a:noFill/>
            <a:ln w="9525">
              <a:solidFill>
                <a:schemeClr val="tx1"/>
              </a:solidFill>
              <a:round/>
              <a:headEnd/>
              <a:tailEnd/>
            </a:ln>
            <a:effectLst/>
          </p:spPr>
          <p:txBody>
            <a:bodyPr/>
            <a:lstStyle/>
            <a:p>
              <a:endParaRPr lang="en-US"/>
            </a:p>
          </p:txBody>
        </p:sp>
        <p:sp>
          <p:nvSpPr>
            <p:cNvPr id="2927624" name="Text Box 8"/>
            <p:cNvSpPr txBox="1">
              <a:spLocks noChangeArrowheads="1"/>
            </p:cNvSpPr>
            <p:nvPr/>
          </p:nvSpPr>
          <p:spPr bwMode="auto">
            <a:xfrm rot="-3933363">
              <a:off x="2876" y="1188"/>
              <a:ext cx="1044" cy="231"/>
            </a:xfrm>
            <a:prstGeom prst="rect">
              <a:avLst/>
            </a:prstGeom>
            <a:noFill/>
            <a:ln w="9525">
              <a:noFill/>
              <a:miter lim="800000"/>
              <a:headEnd/>
              <a:tailEnd/>
            </a:ln>
            <a:effectLst/>
          </p:spPr>
          <p:txBody>
            <a:bodyPr wrap="none">
              <a:spAutoFit/>
            </a:bodyPr>
            <a:lstStyle/>
            <a:p>
              <a:pPr algn="l" eaLnBrk="1" hangingPunct="1"/>
              <a:r>
                <a:rPr lang="en-US" sz="1800">
                  <a:effectLst/>
                </a:rPr>
                <a:t>Ascending Ao.</a:t>
              </a:r>
            </a:p>
          </p:txBody>
        </p:sp>
        <p:sp>
          <p:nvSpPr>
            <p:cNvPr id="2927625" name="Text Box 9"/>
            <p:cNvSpPr txBox="1">
              <a:spLocks noChangeArrowheads="1"/>
            </p:cNvSpPr>
            <p:nvPr/>
          </p:nvSpPr>
          <p:spPr bwMode="auto">
            <a:xfrm rot="3122093">
              <a:off x="4760" y="1120"/>
              <a:ext cx="1132" cy="231"/>
            </a:xfrm>
            <a:prstGeom prst="rect">
              <a:avLst/>
            </a:prstGeom>
            <a:noFill/>
            <a:ln w="9525">
              <a:noFill/>
              <a:miter lim="800000"/>
              <a:headEnd/>
              <a:tailEnd/>
            </a:ln>
            <a:effectLst/>
          </p:spPr>
          <p:txBody>
            <a:bodyPr wrap="none">
              <a:spAutoFit/>
            </a:bodyPr>
            <a:lstStyle/>
            <a:p>
              <a:pPr algn="l" eaLnBrk="1" hangingPunct="1"/>
              <a:r>
                <a:rPr lang="en-US" sz="1800">
                  <a:effectLst/>
                </a:rPr>
                <a:t>Descending Ao.</a:t>
              </a:r>
            </a:p>
          </p:txBody>
        </p:sp>
        <p:sp>
          <p:nvSpPr>
            <p:cNvPr id="2927626" name="Text Box 10"/>
            <p:cNvSpPr txBox="1">
              <a:spLocks noChangeArrowheads="1"/>
            </p:cNvSpPr>
            <p:nvPr/>
          </p:nvSpPr>
          <p:spPr bwMode="auto">
            <a:xfrm>
              <a:off x="3615" y="508"/>
              <a:ext cx="1172" cy="231"/>
            </a:xfrm>
            <a:prstGeom prst="rect">
              <a:avLst/>
            </a:prstGeom>
            <a:noFill/>
            <a:ln w="9525">
              <a:noFill/>
              <a:miter lim="800000"/>
              <a:headEnd/>
              <a:tailEnd/>
            </a:ln>
            <a:effectLst/>
          </p:spPr>
          <p:txBody>
            <a:bodyPr wrap="none">
              <a:spAutoFit/>
            </a:bodyPr>
            <a:lstStyle/>
            <a:p>
              <a:pPr algn="l" eaLnBrk="1" hangingPunct="1"/>
              <a:r>
                <a:rPr lang="en-US" sz="1800">
                  <a:effectLst/>
                </a:rPr>
                <a:t>Transverse Arch</a:t>
              </a:r>
            </a:p>
          </p:txBody>
        </p:sp>
        <p:sp>
          <p:nvSpPr>
            <p:cNvPr id="2927627" name="Text Box 11"/>
            <p:cNvSpPr txBox="1">
              <a:spLocks noChangeArrowheads="1"/>
            </p:cNvSpPr>
            <p:nvPr/>
          </p:nvSpPr>
          <p:spPr bwMode="auto">
            <a:xfrm rot="-1127730">
              <a:off x="3364" y="2237"/>
              <a:ext cx="964" cy="231"/>
            </a:xfrm>
            <a:prstGeom prst="rect">
              <a:avLst/>
            </a:prstGeom>
            <a:noFill/>
            <a:ln w="9525">
              <a:noFill/>
              <a:miter lim="800000"/>
              <a:headEnd/>
              <a:tailEnd/>
            </a:ln>
            <a:effectLst/>
          </p:spPr>
          <p:txBody>
            <a:bodyPr wrap="none">
              <a:spAutoFit/>
            </a:bodyPr>
            <a:lstStyle/>
            <a:p>
              <a:pPr algn="l" eaLnBrk="1" hangingPunct="1"/>
              <a:r>
                <a:rPr lang="en-US" sz="1800">
                  <a:effectLst/>
                </a:rPr>
                <a:t>Aortic Anulus</a:t>
              </a:r>
            </a:p>
          </p:txBody>
        </p:sp>
        <p:sp>
          <p:nvSpPr>
            <p:cNvPr id="2927628" name="Text Box 12"/>
            <p:cNvSpPr txBox="1">
              <a:spLocks noChangeArrowheads="1"/>
            </p:cNvSpPr>
            <p:nvPr/>
          </p:nvSpPr>
          <p:spPr bwMode="auto">
            <a:xfrm rot="-193241">
              <a:off x="3562" y="1811"/>
              <a:ext cx="418" cy="212"/>
            </a:xfrm>
            <a:prstGeom prst="rect">
              <a:avLst/>
            </a:prstGeom>
            <a:noFill/>
            <a:ln w="9525">
              <a:noFill/>
              <a:miter lim="800000"/>
              <a:headEnd/>
              <a:tailEnd/>
            </a:ln>
            <a:effectLst/>
          </p:spPr>
          <p:txBody>
            <a:bodyPr>
              <a:spAutoFit/>
            </a:bodyPr>
            <a:lstStyle/>
            <a:p>
              <a:pPr algn="l" eaLnBrk="1" hangingPunct="1"/>
              <a:r>
                <a:rPr lang="en-US" sz="1600">
                  <a:effectLst/>
                </a:rPr>
                <a:t>STJ*</a:t>
              </a:r>
            </a:p>
          </p:txBody>
        </p:sp>
        <p:sp>
          <p:nvSpPr>
            <p:cNvPr id="2927629" name="Text Box 13"/>
            <p:cNvSpPr txBox="1">
              <a:spLocks noChangeArrowheads="1"/>
            </p:cNvSpPr>
            <p:nvPr/>
          </p:nvSpPr>
          <p:spPr bwMode="auto">
            <a:xfrm>
              <a:off x="3146" y="3827"/>
              <a:ext cx="1564" cy="404"/>
            </a:xfrm>
            <a:prstGeom prst="rect">
              <a:avLst/>
            </a:prstGeom>
            <a:noFill/>
            <a:ln w="9525">
              <a:noFill/>
              <a:miter lim="800000"/>
              <a:headEnd/>
              <a:tailEnd/>
            </a:ln>
            <a:effectLst/>
          </p:spPr>
          <p:txBody>
            <a:bodyPr wrap="none">
              <a:spAutoFit/>
            </a:bodyPr>
            <a:lstStyle/>
            <a:p>
              <a:pPr algn="l" eaLnBrk="1" hangingPunct="1"/>
              <a:r>
                <a:rPr lang="en-US" sz="1800">
                  <a:effectLst/>
                </a:rPr>
                <a:t>* Sino-tubular Junction</a:t>
              </a:r>
            </a:p>
            <a:p>
              <a:pPr algn="l" eaLnBrk="1" hangingPunct="1"/>
              <a:r>
                <a:rPr lang="en-US" sz="1800">
                  <a:effectLst/>
                </a:rPr>
                <a:t># Sinuses of Valsalva</a:t>
              </a:r>
            </a:p>
          </p:txBody>
        </p:sp>
        <p:sp>
          <p:nvSpPr>
            <p:cNvPr id="2927630" name="Text Box 14"/>
            <p:cNvSpPr txBox="1">
              <a:spLocks noChangeArrowheads="1"/>
            </p:cNvSpPr>
            <p:nvPr/>
          </p:nvSpPr>
          <p:spPr bwMode="auto">
            <a:xfrm rot="-5400000">
              <a:off x="2839" y="2085"/>
              <a:ext cx="676" cy="231"/>
            </a:xfrm>
            <a:prstGeom prst="rect">
              <a:avLst/>
            </a:prstGeom>
            <a:noFill/>
            <a:ln w="9525">
              <a:noFill/>
              <a:miter lim="800000"/>
              <a:headEnd/>
              <a:tailEnd/>
            </a:ln>
            <a:effectLst/>
          </p:spPr>
          <p:txBody>
            <a:bodyPr wrap="none">
              <a:spAutoFit/>
            </a:bodyPr>
            <a:lstStyle/>
            <a:p>
              <a:pPr algn="l" eaLnBrk="1" hangingPunct="1"/>
              <a:r>
                <a:rPr lang="en-US" sz="1800">
                  <a:effectLst/>
                </a:rPr>
                <a:t>Ao. Root</a:t>
              </a:r>
            </a:p>
          </p:txBody>
        </p:sp>
        <p:sp>
          <p:nvSpPr>
            <p:cNvPr id="2927631" name="Text Box 15"/>
            <p:cNvSpPr txBox="1">
              <a:spLocks noChangeArrowheads="1"/>
            </p:cNvSpPr>
            <p:nvPr/>
          </p:nvSpPr>
          <p:spPr bwMode="auto">
            <a:xfrm rot="-766479">
              <a:off x="3541" y="2002"/>
              <a:ext cx="473" cy="231"/>
            </a:xfrm>
            <a:prstGeom prst="rect">
              <a:avLst/>
            </a:prstGeom>
            <a:noFill/>
            <a:ln w="9525">
              <a:noFill/>
              <a:miter lim="800000"/>
              <a:headEnd/>
              <a:tailEnd/>
            </a:ln>
            <a:effectLst/>
          </p:spPr>
          <p:txBody>
            <a:bodyPr wrap="none">
              <a:spAutoFit/>
            </a:bodyPr>
            <a:lstStyle/>
            <a:p>
              <a:pPr algn="l" eaLnBrk="1" hangingPunct="1"/>
              <a:r>
                <a:rPr lang="en-US" sz="1800">
                  <a:effectLst/>
                </a:rPr>
                <a:t>SOV</a:t>
              </a:r>
              <a:r>
                <a:rPr lang="en-US" sz="1800" baseline="30000">
                  <a:effectLst/>
                </a:rPr>
                <a:t>#</a:t>
              </a:r>
            </a:p>
          </p:txBody>
        </p:sp>
        <p:sp>
          <p:nvSpPr>
            <p:cNvPr id="2927632" name="AutoShape 16"/>
            <p:cNvSpPr>
              <a:spLocks/>
            </p:cNvSpPr>
            <p:nvPr/>
          </p:nvSpPr>
          <p:spPr bwMode="auto">
            <a:xfrm>
              <a:off x="3244" y="1830"/>
              <a:ext cx="104" cy="698"/>
            </a:xfrm>
            <a:prstGeom prst="leftBrace">
              <a:avLst>
                <a:gd name="adj1" fmla="val 55929"/>
                <a:gd name="adj2" fmla="val 50000"/>
              </a:avLst>
            </a:prstGeom>
            <a:noFill/>
            <a:ln w="9525">
              <a:solidFill>
                <a:schemeClr val="tx1"/>
              </a:solidFill>
              <a:round/>
              <a:headEnd/>
              <a:tailEnd/>
            </a:ln>
            <a:effectLst/>
          </p:spPr>
          <p:txBody>
            <a:bodyPr wrap="none" anchor="ctr"/>
            <a:lstStyle/>
            <a:p>
              <a:endParaRPr lang="en-US"/>
            </a:p>
          </p:txBody>
        </p:sp>
      </p:grpSp>
      <p:sp>
        <p:nvSpPr>
          <p:cNvPr id="2927633" name="Rectangle 17"/>
          <p:cNvSpPr>
            <a:spLocks noGrp="1" noChangeArrowheads="1"/>
          </p:cNvSpPr>
          <p:nvPr>
            <p:ph type="body" idx="1"/>
          </p:nvPr>
        </p:nvSpPr>
        <p:spPr>
          <a:xfrm>
            <a:off x="268288" y="1482725"/>
            <a:ext cx="5108575" cy="5008563"/>
          </a:xfrm>
          <a:noFill/>
          <a:ln/>
        </p:spPr>
        <p:txBody>
          <a:bodyPr/>
          <a:lstStyle/>
          <a:p>
            <a:pPr>
              <a:lnSpc>
                <a:spcPct val="90000"/>
              </a:lnSpc>
              <a:buFontTx/>
              <a:buNone/>
            </a:pPr>
            <a:r>
              <a:rPr lang="de-DE">
                <a:solidFill>
                  <a:srgbClr val="F1DD65"/>
                </a:solidFill>
              </a:rPr>
              <a:t>Descending Aorta </a:t>
            </a:r>
          </a:p>
          <a:p>
            <a:pPr>
              <a:lnSpc>
                <a:spcPct val="90000"/>
              </a:lnSpc>
              <a:buFontTx/>
              <a:buNone/>
            </a:pPr>
            <a:r>
              <a:rPr lang="de-DE">
                <a:solidFill>
                  <a:srgbClr val="F1DD65"/>
                </a:solidFill>
              </a:rPr>
              <a:t>Transverse Aorta</a:t>
            </a:r>
          </a:p>
          <a:p>
            <a:pPr>
              <a:lnSpc>
                <a:spcPct val="90000"/>
              </a:lnSpc>
              <a:buFontTx/>
              <a:buNone/>
            </a:pPr>
            <a:r>
              <a:rPr lang="de-DE">
                <a:solidFill>
                  <a:srgbClr val="F1DD65"/>
                </a:solidFill>
              </a:rPr>
              <a:t>Ascending Aorta </a:t>
            </a:r>
          </a:p>
          <a:p>
            <a:pPr>
              <a:lnSpc>
                <a:spcPct val="90000"/>
              </a:lnSpc>
              <a:buFontTx/>
              <a:buNone/>
            </a:pPr>
            <a:r>
              <a:rPr lang="de-DE">
                <a:solidFill>
                  <a:srgbClr val="F1DD65"/>
                </a:solidFill>
              </a:rPr>
              <a:t>Aortic Root</a:t>
            </a:r>
          </a:p>
          <a:p>
            <a:pPr>
              <a:lnSpc>
                <a:spcPct val="90000"/>
              </a:lnSpc>
            </a:pPr>
            <a:r>
              <a:rPr lang="de-DE"/>
              <a:t>Sinotubular junction</a:t>
            </a:r>
            <a:endParaRPr lang="de-DE">
              <a:solidFill>
                <a:srgbClr val="F1DD65"/>
              </a:solidFill>
            </a:endParaRPr>
          </a:p>
          <a:p>
            <a:pPr>
              <a:lnSpc>
                <a:spcPct val="90000"/>
              </a:lnSpc>
            </a:pPr>
            <a:r>
              <a:rPr lang="de-DE"/>
              <a:t>Sinuses of Valsalva</a:t>
            </a:r>
          </a:p>
          <a:p>
            <a:pPr>
              <a:lnSpc>
                <a:spcPct val="60000"/>
              </a:lnSpc>
              <a:buFontTx/>
              <a:buNone/>
            </a:pPr>
            <a:r>
              <a:rPr lang="de-DE"/>
              <a:t> 	    aortic valve</a:t>
            </a:r>
          </a:p>
          <a:p>
            <a:pPr>
              <a:lnSpc>
                <a:spcPct val="60000"/>
              </a:lnSpc>
              <a:buFontTx/>
              <a:buNone/>
            </a:pPr>
            <a:r>
              <a:rPr lang="de-DE"/>
              <a:t> 	    coronary ostia</a:t>
            </a:r>
            <a:endParaRPr lang="de-DE">
              <a:solidFill>
                <a:srgbClr val="F1DD65"/>
              </a:solidFill>
            </a:endParaRPr>
          </a:p>
          <a:p>
            <a:pPr>
              <a:lnSpc>
                <a:spcPct val="90000"/>
              </a:lnSpc>
            </a:pPr>
            <a:r>
              <a:rPr lang="de-DE"/>
              <a:t>Aortic anulus</a:t>
            </a:r>
          </a:p>
          <a:p>
            <a:pPr>
              <a:lnSpc>
                <a:spcPct val="60000"/>
              </a:lnSpc>
              <a:buFontTx/>
              <a:buNone/>
            </a:pPr>
            <a:r>
              <a:rPr lang="de-DE"/>
              <a:t> 	</a:t>
            </a:r>
          </a:p>
        </p:txBody>
      </p:sp>
      <p:sp>
        <p:nvSpPr>
          <p:cNvPr id="2927634" name="Rectangle 18"/>
          <p:cNvSpPr>
            <a:spLocks noGrp="1" noChangeArrowheads="1"/>
          </p:cNvSpPr>
          <p:nvPr>
            <p:ph type="title"/>
          </p:nvPr>
        </p:nvSpPr>
        <p:spPr>
          <a:xfrm>
            <a:off x="1098550" y="66675"/>
            <a:ext cx="4359275" cy="928688"/>
          </a:xfrm>
          <a:noFill/>
          <a:ln/>
        </p:spPr>
        <p:txBody>
          <a:bodyPr/>
          <a:lstStyle/>
          <a:p>
            <a:r>
              <a:rPr lang="de-DE" sz="2800" b="1"/>
              <a:t/>
            </a:r>
            <a:br>
              <a:rPr lang="de-DE" sz="2800" b="1"/>
            </a:br>
            <a:r>
              <a:rPr lang="de-DE" sz="2500" b="1"/>
              <a:t>Thoracic Aorta</a:t>
            </a:r>
            <a:br>
              <a:rPr lang="de-DE" sz="2500" b="1"/>
            </a:br>
            <a:r>
              <a:rPr lang="de-DE" b="1"/>
              <a:t>Surgical Anatomy</a:t>
            </a:r>
          </a:p>
        </p:txBody>
      </p:sp>
    </p:spTree>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9058" name="Rectangle 2"/>
          <p:cNvSpPr>
            <a:spLocks noGrp="1" noChangeArrowheads="1"/>
          </p:cNvSpPr>
          <p:nvPr>
            <p:ph type="title"/>
          </p:nvPr>
        </p:nvSpPr>
        <p:spPr>
          <a:xfrm>
            <a:off x="685800" y="0"/>
            <a:ext cx="7772400" cy="1143000"/>
          </a:xfrm>
        </p:spPr>
        <p:txBody>
          <a:bodyPr/>
          <a:lstStyle/>
          <a:p>
            <a:pPr>
              <a:lnSpc>
                <a:spcPct val="90000"/>
              </a:lnSpc>
            </a:pPr>
            <a:r>
              <a:rPr lang="en-US"/>
              <a:t>Normal diameter of thoracic aorta </a:t>
            </a:r>
          </a:p>
        </p:txBody>
      </p:sp>
      <p:sp>
        <p:nvSpPr>
          <p:cNvPr id="5" name="Rectangle 3"/>
          <p:cNvSpPr txBox="1">
            <a:spLocks noChangeArrowheads="1"/>
          </p:cNvSpPr>
          <p:nvPr/>
        </p:nvSpPr>
        <p:spPr bwMode="auto">
          <a:xfrm>
            <a:off x="603250" y="965200"/>
            <a:ext cx="8077200" cy="5683250"/>
          </a:xfrm>
          <a:prstGeom prst="rect">
            <a:avLst/>
          </a:prstGeom>
          <a:noFill/>
          <a:ln w="9525">
            <a:noFill/>
            <a:miter lim="800000"/>
            <a:headEnd/>
            <a:tailEnd/>
          </a:ln>
          <a:effectLst/>
        </p:spPr>
        <p:txBody>
          <a:bodyPr vert="horz" wrap="square" lIns="182562" tIns="182562" rIns="182562" bIns="182562" numCol="1" anchor="t" anchorCtr="0" compatLnSpc="1">
            <a:prstTxWarp prst="textNoShape">
              <a:avLst/>
            </a:prstTxWarp>
            <a:spAutoFit/>
          </a:bodyPr>
          <a:lstStyle/>
          <a:p>
            <a:pPr marL="179388" marR="0" lvl="0" indent="-179388" algn="l" defTabSz="914400" rtl="0" eaLnBrk="0" fontAlgn="base" latinLnBrk="0" hangingPunct="0">
              <a:lnSpc>
                <a:spcPct val="90000"/>
              </a:lnSpc>
              <a:spcBef>
                <a:spcPct val="40000"/>
              </a:spcBef>
              <a:spcAft>
                <a:spcPct val="0"/>
              </a:spcAft>
              <a:buClr>
                <a:srgbClr val="E3DE73"/>
              </a:buClr>
              <a:buSzPct val="150000"/>
              <a:buFontTx/>
              <a:buNone/>
              <a:tabLst>
                <a:tab pos="2238375" algn="l"/>
              </a:tabLst>
              <a:defRPr/>
            </a:pPr>
            <a:r>
              <a:rPr kumimoji="0" lang="en-US" sz="2600" b="0" i="0" u="sng" strike="noStrike" kern="0" cap="none" spc="0" normalizeH="0" baseline="0" noProof="0" smtClean="0">
                <a:ln>
                  <a:noFill/>
                </a:ln>
                <a:solidFill>
                  <a:schemeClr val="folHlink"/>
                </a:solidFill>
                <a:effectLst>
                  <a:outerShdw blurRad="38100" dist="38100" dir="2700000" algn="tl">
                    <a:srgbClr val="000000"/>
                  </a:outerShdw>
                </a:effectLst>
                <a:uLnTx/>
                <a:uFillTx/>
                <a:latin typeface="+mn-lt"/>
                <a:ea typeface="+mn-ea"/>
                <a:cs typeface="+mn-cs"/>
              </a:rPr>
              <a:t>Anulus</a:t>
            </a:r>
          </a:p>
          <a:p>
            <a:pPr marL="179388" marR="0" lvl="0" indent="-179388" algn="l" defTabSz="914400" rtl="0" eaLnBrk="0" fontAlgn="base" latinLnBrk="0" hangingPunct="0">
              <a:lnSpc>
                <a:spcPct val="60000"/>
              </a:lnSpc>
              <a:spcBef>
                <a:spcPct val="40000"/>
              </a:spcBef>
              <a:spcAft>
                <a:spcPct val="0"/>
              </a:spcAft>
              <a:buClr>
                <a:srgbClr val="E3DE73"/>
              </a:buClr>
              <a:buSzPct val="150000"/>
              <a:buFontTx/>
              <a:buNone/>
              <a:tabLst>
                <a:tab pos="2238375" algn="l"/>
              </a:tabLst>
              <a:defRPr/>
            </a:pPr>
            <a:r>
              <a:rPr kumimoji="0" 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normal 	23-27mm</a:t>
            </a:r>
            <a:endParaRPr kumimoji="0" lang="en-US" sz="2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179388" marR="0" lvl="0" indent="-179388" algn="l" defTabSz="914400" rtl="0" eaLnBrk="0" fontAlgn="base" latinLnBrk="0" hangingPunct="0">
              <a:lnSpc>
                <a:spcPct val="60000"/>
              </a:lnSpc>
              <a:spcBef>
                <a:spcPct val="40000"/>
              </a:spcBef>
              <a:spcAft>
                <a:spcPct val="0"/>
              </a:spcAft>
              <a:buClr>
                <a:srgbClr val="E3DE73"/>
              </a:buClr>
              <a:buSzPct val="150000"/>
              <a:buFontTx/>
              <a:buNone/>
              <a:tabLst>
                <a:tab pos="2238375" algn="l"/>
              </a:tabLst>
              <a:defRPr/>
            </a:pPr>
            <a:r>
              <a:rPr kumimoji="0" 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sz="2600" b="0" i="0" u="none" strike="noStrike" kern="0" cap="none" spc="0" normalizeH="0" baseline="0" noProof="0" smtClean="0">
                <a:ln>
                  <a:noFill/>
                </a:ln>
                <a:solidFill>
                  <a:srgbClr val="FF9900"/>
                </a:solidFill>
                <a:effectLst>
                  <a:outerShdw blurRad="38100" dist="38100" dir="2700000" algn="tl">
                    <a:srgbClr val="000000"/>
                  </a:outerShdw>
                </a:effectLst>
                <a:uLnTx/>
                <a:uFillTx/>
                <a:latin typeface="+mn-lt"/>
                <a:ea typeface="+mn-ea"/>
                <a:cs typeface="+mn-cs"/>
              </a:rPr>
              <a:t>&gt;27mm	anuloaortic ectasia</a:t>
            </a:r>
          </a:p>
          <a:p>
            <a:pPr marL="179388" marR="0" lvl="0" indent="-179388" algn="l" defTabSz="914400" rtl="0" eaLnBrk="0" fontAlgn="base" latinLnBrk="0" hangingPunct="0">
              <a:lnSpc>
                <a:spcPct val="140000"/>
              </a:lnSpc>
              <a:spcBef>
                <a:spcPct val="40000"/>
              </a:spcBef>
              <a:spcAft>
                <a:spcPct val="0"/>
              </a:spcAft>
              <a:buClr>
                <a:srgbClr val="E3DE73"/>
              </a:buClr>
              <a:buSzPct val="150000"/>
              <a:buFontTx/>
              <a:buNone/>
              <a:tabLst>
                <a:tab pos="2238375" algn="l"/>
              </a:tabLst>
              <a:defRPr/>
            </a:pPr>
            <a:r>
              <a:rPr kumimoji="0" lang="en-US" sz="2600" b="0" i="0" u="sng" strike="noStrike" kern="0" cap="none" spc="0" normalizeH="0" baseline="0" noProof="0" smtClean="0">
                <a:ln>
                  <a:noFill/>
                </a:ln>
                <a:solidFill>
                  <a:schemeClr val="folHlink"/>
                </a:solidFill>
                <a:effectLst>
                  <a:outerShdw blurRad="38100" dist="38100" dir="2700000" algn="tl">
                    <a:srgbClr val="000000"/>
                  </a:outerShdw>
                </a:effectLst>
                <a:uLnTx/>
                <a:uFillTx/>
                <a:latin typeface="+mn-lt"/>
                <a:ea typeface="+mn-ea"/>
                <a:cs typeface="+mn-cs"/>
              </a:rPr>
              <a:t>Thoracic aorta (incl. sinuses and STJ)</a:t>
            </a:r>
          </a:p>
          <a:p>
            <a:pPr marL="179388" marR="0" lvl="0" indent="-179388" algn="l" defTabSz="914400" rtl="0" eaLnBrk="0" fontAlgn="base" latinLnBrk="0" hangingPunct="0">
              <a:lnSpc>
                <a:spcPct val="60000"/>
              </a:lnSpc>
              <a:spcBef>
                <a:spcPct val="40000"/>
              </a:spcBef>
              <a:spcAft>
                <a:spcPct val="0"/>
              </a:spcAft>
              <a:buClr>
                <a:srgbClr val="E3DE73"/>
              </a:buClr>
              <a:buSzPct val="150000"/>
              <a:buFontTx/>
              <a:buNone/>
              <a:tabLst>
                <a:tab pos="2238375" algn="l"/>
              </a:tabLst>
              <a:defRPr/>
            </a:pPr>
            <a:r>
              <a:rPr kumimoji="0" 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normal   	age-, sex-, body size dependent</a:t>
            </a:r>
          </a:p>
          <a:p>
            <a:pPr marL="179388" marR="0" lvl="0" indent="-179388" algn="l" defTabSz="914400" rtl="0" eaLnBrk="0" fontAlgn="base" latinLnBrk="0" hangingPunct="0">
              <a:lnSpc>
                <a:spcPct val="60000"/>
              </a:lnSpc>
              <a:spcBef>
                <a:spcPct val="40000"/>
              </a:spcBef>
              <a:spcAft>
                <a:spcPct val="0"/>
              </a:spcAft>
              <a:buClr>
                <a:srgbClr val="E3DE73"/>
              </a:buClr>
              <a:buSzPct val="150000"/>
              <a:buFontTx/>
              <a:buNone/>
              <a:tabLst>
                <a:tab pos="2238375" algn="l"/>
              </a:tabLst>
              <a:defRPr/>
            </a:pPr>
            <a:r>
              <a:rPr kumimoji="0" 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'ectatic'	appears enlarged, but ≤4cm</a:t>
            </a:r>
            <a:endParaRPr kumimoji="0" lang="en-US" sz="2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179388" marR="0" lvl="0" indent="-179388" algn="l" defTabSz="914400" rtl="0" eaLnBrk="0" fontAlgn="base" latinLnBrk="0" hangingPunct="0">
              <a:lnSpc>
                <a:spcPct val="60000"/>
              </a:lnSpc>
              <a:spcBef>
                <a:spcPct val="40000"/>
              </a:spcBef>
              <a:spcAft>
                <a:spcPct val="0"/>
              </a:spcAft>
              <a:buClr>
                <a:srgbClr val="E3DE73"/>
              </a:buClr>
              <a:buSzPct val="150000"/>
              <a:buFontTx/>
              <a:buNone/>
              <a:tabLst>
                <a:tab pos="2238375" algn="l"/>
              </a:tabLst>
              <a:defRPr/>
            </a:pPr>
            <a:r>
              <a:rPr kumimoji="0" 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sz="2600" b="0" i="0" u="none" strike="noStrike" kern="0" cap="none" spc="0" normalizeH="0" baseline="0" noProof="0" smtClean="0">
                <a:ln>
                  <a:noFill/>
                </a:ln>
                <a:solidFill>
                  <a:srgbClr val="FF9900"/>
                </a:solidFill>
                <a:effectLst>
                  <a:outerShdw blurRad="38100" dist="38100" dir="2700000" algn="tl">
                    <a:srgbClr val="000000"/>
                  </a:outerShdw>
                </a:effectLst>
                <a:uLnTx/>
                <a:uFillTx/>
                <a:latin typeface="+mn-lt"/>
                <a:ea typeface="+mn-ea"/>
                <a:cs typeface="+mn-cs"/>
              </a:rPr>
              <a:t>&gt;4.0 cm  	aneurysm (root, asc., tra., desc.)</a:t>
            </a:r>
          </a:p>
          <a:p>
            <a:pPr marL="179388" marR="0" lvl="0" indent="-179388" algn="l" defTabSz="914400" rtl="0" eaLnBrk="0" fontAlgn="base" latinLnBrk="0" hangingPunct="0">
              <a:lnSpc>
                <a:spcPct val="130000"/>
              </a:lnSpc>
              <a:spcBef>
                <a:spcPct val="40000"/>
              </a:spcBef>
              <a:spcAft>
                <a:spcPct val="0"/>
              </a:spcAft>
              <a:buClr>
                <a:srgbClr val="E3DE73"/>
              </a:buClr>
              <a:buSzPct val="150000"/>
              <a:buFontTx/>
              <a:buNone/>
              <a:tabLst>
                <a:tab pos="2238375" algn="l"/>
              </a:tabLst>
              <a:defRPr/>
            </a:pPr>
            <a:r>
              <a:rPr kumimoji="0" lang="en-US" sz="2600" b="0" i="0" u="sng" strike="noStrike" kern="0" cap="none" spc="0" normalizeH="0" baseline="0" noProof="0" smtClean="0">
                <a:ln>
                  <a:noFill/>
                </a:ln>
                <a:solidFill>
                  <a:schemeClr val="folHlink"/>
                </a:solidFill>
                <a:effectLst>
                  <a:outerShdw blurRad="38100" dist="38100" dir="2700000" algn="tl">
                    <a:srgbClr val="000000"/>
                  </a:outerShdw>
                </a:effectLst>
                <a:uLnTx/>
                <a:uFillTx/>
                <a:latin typeface="+mn-lt"/>
                <a:ea typeface="+mn-ea"/>
                <a:cs typeface="+mn-cs"/>
              </a:rPr>
              <a:t>Treatment indication (elective)</a:t>
            </a:r>
          </a:p>
          <a:p>
            <a:pPr marL="179388" marR="0" lvl="0" indent="-179388" algn="l" defTabSz="914400" rtl="0" eaLnBrk="0" fontAlgn="base" latinLnBrk="0" hangingPunct="0">
              <a:lnSpc>
                <a:spcPct val="80000"/>
              </a:lnSpc>
              <a:spcBef>
                <a:spcPct val="40000"/>
              </a:spcBef>
              <a:spcAft>
                <a:spcPct val="0"/>
              </a:spcAft>
              <a:buClr>
                <a:srgbClr val="E3DE73"/>
              </a:buClr>
              <a:buSzPct val="150000"/>
              <a:buFontTx/>
              <a:buNone/>
              <a:tabLst>
                <a:tab pos="2238375" algn="l"/>
              </a:tabLst>
              <a:defRPr/>
            </a:pPr>
            <a:r>
              <a:rPr kumimoji="0" 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sz="2600" b="0" i="0" u="none" strike="noStrike" kern="0" cap="none" spc="0" normalizeH="0" baseline="0" noProof="0" smtClean="0">
                <a:ln>
                  <a:noFill/>
                </a:ln>
                <a:solidFill>
                  <a:srgbClr val="FF9900"/>
                </a:solidFill>
                <a:effectLst>
                  <a:outerShdw blurRad="38100" dist="38100" dir="2700000" algn="tl">
                    <a:srgbClr val="000000"/>
                  </a:outerShdw>
                </a:effectLst>
                <a:uLnTx/>
                <a:uFillTx/>
                <a:latin typeface="+mn-lt"/>
                <a:ea typeface="+mn-ea"/>
                <a:cs typeface="+mn-cs"/>
              </a:rPr>
              <a:t>&gt;4.5-5.0cm</a:t>
            </a:r>
            <a:r>
              <a:rPr kumimoji="0" 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(syndromic patients)  	      </a:t>
            </a:r>
            <a:r>
              <a:rPr kumimoji="0" lang="en-US" sz="2600" b="0" i="0" u="none" strike="noStrike" kern="0" cap="none" spc="0" normalizeH="0" baseline="0" noProof="0" smtClean="0">
                <a:ln>
                  <a:noFill/>
                </a:ln>
                <a:solidFill>
                  <a:srgbClr val="FF9900"/>
                </a:solidFill>
                <a:effectLst>
                  <a:outerShdw blurRad="38100" dist="38100" dir="2700000" algn="tl">
                    <a:srgbClr val="000000"/>
                  </a:outerShdw>
                </a:effectLst>
                <a:uLnTx/>
                <a:uFillTx/>
                <a:latin typeface="+mn-lt"/>
                <a:ea typeface="+mn-ea"/>
                <a:cs typeface="+mn-cs"/>
              </a:rPr>
              <a:t>&gt;6.0 +cm</a:t>
            </a:r>
            <a:r>
              <a:rPr kumimoji="0" 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(degenerative)</a:t>
            </a:r>
          </a:p>
          <a:p>
            <a:pPr marL="179388" marR="0" lvl="0" indent="-179388" algn="l" defTabSz="914400" rtl="0" eaLnBrk="0" fontAlgn="base" latinLnBrk="0" hangingPunct="0">
              <a:lnSpc>
                <a:spcPct val="60000"/>
              </a:lnSpc>
              <a:spcBef>
                <a:spcPct val="40000"/>
              </a:spcBef>
              <a:spcAft>
                <a:spcPct val="0"/>
              </a:spcAft>
              <a:buClr>
                <a:srgbClr val="E3DE73"/>
              </a:buClr>
              <a:buSzPct val="150000"/>
              <a:buFontTx/>
              <a:buNone/>
              <a:tabLst>
                <a:tab pos="2238375" algn="l"/>
              </a:tabLst>
              <a:defRPr/>
            </a:pPr>
            <a:r>
              <a:rPr kumimoji="0" 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rapid diameter increase (</a:t>
            </a:r>
            <a:r>
              <a:rPr kumimoji="0" lang="en-US" sz="2600" b="0" i="0" u="none" strike="noStrike" kern="0" cap="none" spc="0" normalizeH="0" baseline="0" noProof="0" smtClean="0">
                <a:ln>
                  <a:noFill/>
                </a:ln>
                <a:solidFill>
                  <a:srgbClr val="FF9900"/>
                </a:solidFill>
                <a:effectLst>
                  <a:outerShdw blurRad="38100" dist="38100" dir="2700000" algn="tl">
                    <a:srgbClr val="000000"/>
                  </a:outerShdw>
                </a:effectLst>
                <a:uLnTx/>
                <a:uFillTx/>
                <a:latin typeface="+mn-lt"/>
                <a:ea typeface="+mn-ea"/>
                <a:cs typeface="+mn-cs"/>
              </a:rPr>
              <a:t>&gt;5mm/year</a:t>
            </a:r>
            <a:r>
              <a:rPr kumimoji="0" 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a:t>
            </a:r>
          </a:p>
          <a:p>
            <a:pPr marL="179388" marR="0" lvl="0" indent="-179388" algn="l" defTabSz="914400" rtl="0" eaLnBrk="0" fontAlgn="base" latinLnBrk="0" hangingPunct="0">
              <a:lnSpc>
                <a:spcPct val="60000"/>
              </a:lnSpc>
              <a:spcBef>
                <a:spcPct val="40000"/>
              </a:spcBef>
              <a:spcAft>
                <a:spcPct val="0"/>
              </a:spcAft>
              <a:buClr>
                <a:srgbClr val="E3DE73"/>
              </a:buClr>
              <a:buSzPct val="150000"/>
              <a:buFontTx/>
              <a:buNone/>
              <a:tabLst>
                <a:tab pos="2238375" algn="l"/>
              </a:tabLst>
              <a:defRPr/>
            </a:pPr>
            <a:r>
              <a:rPr kumimoji="0" 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Ao. root	</a:t>
            </a:r>
            <a:r>
              <a:rPr kumimoji="0" lang="en-US" sz="2600" b="0" i="0" u="none" strike="noStrike" kern="0" cap="none" spc="0" normalizeH="0" baseline="0" noProof="0" smtClean="0">
                <a:ln>
                  <a:noFill/>
                </a:ln>
                <a:solidFill>
                  <a:srgbClr val="FF9900"/>
                </a:solidFill>
                <a:effectLst>
                  <a:outerShdw blurRad="38100" dist="38100" dir="2700000" algn="tl">
                    <a:srgbClr val="000000"/>
                  </a:outerShdw>
                </a:effectLst>
                <a:uLnTx/>
                <a:uFillTx/>
                <a:latin typeface="+mn-lt"/>
                <a:ea typeface="+mn-ea"/>
                <a:cs typeface="+mn-cs"/>
              </a:rPr>
              <a:t>valve insufficiency</a:t>
            </a:r>
            <a:endParaRPr kumimoji="0" lang="en-US" sz="2600" b="0" i="0" u="none" strike="noStrike" kern="0" cap="none" spc="0" normalizeH="0" baseline="0" noProof="0" dirty="0">
              <a:ln>
                <a:noFill/>
              </a:ln>
              <a:solidFill>
                <a:srgbClr val="FF9900"/>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med">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82914" name="Picture 2" descr="CT_20051128163801_Image003"/>
          <p:cNvPicPr>
            <a:picLocks noChangeAspect="1" noChangeArrowheads="1"/>
          </p:cNvPicPr>
          <p:nvPr/>
        </p:nvPicPr>
        <p:blipFill>
          <a:blip r:embed="rId3" cstate="print"/>
          <a:srcRect t="6915"/>
          <a:stretch>
            <a:fillRect/>
          </a:stretch>
        </p:blipFill>
        <p:spPr bwMode="auto">
          <a:xfrm>
            <a:off x="2938463" y="1570038"/>
            <a:ext cx="4524375" cy="4230687"/>
          </a:xfrm>
          <a:prstGeom prst="rect">
            <a:avLst/>
          </a:prstGeom>
          <a:noFill/>
        </p:spPr>
      </p:pic>
      <p:grpSp>
        <p:nvGrpSpPr>
          <p:cNvPr id="2982915" name="Group 3"/>
          <p:cNvGrpSpPr>
            <a:grpSpLocks/>
          </p:cNvGrpSpPr>
          <p:nvPr/>
        </p:nvGrpSpPr>
        <p:grpSpPr bwMode="auto">
          <a:xfrm>
            <a:off x="538163" y="1562100"/>
            <a:ext cx="8410575" cy="4248150"/>
            <a:chOff x="339" y="984"/>
            <a:chExt cx="5298" cy="2676"/>
          </a:xfrm>
        </p:grpSpPr>
        <p:pic>
          <p:nvPicPr>
            <p:cNvPr id="2982916" name="Picture 4" descr="CT_20051128164902_Image011"/>
            <p:cNvPicPr>
              <a:picLocks noChangeAspect="1" noChangeArrowheads="1"/>
            </p:cNvPicPr>
            <p:nvPr/>
          </p:nvPicPr>
          <p:blipFill>
            <a:blip r:embed="rId4" cstate="print"/>
            <a:srcRect/>
            <a:stretch>
              <a:fillRect/>
            </a:stretch>
          </p:blipFill>
          <p:spPr bwMode="auto">
            <a:xfrm>
              <a:off x="339" y="984"/>
              <a:ext cx="2670" cy="2676"/>
            </a:xfrm>
            <a:prstGeom prst="rect">
              <a:avLst/>
            </a:prstGeom>
            <a:noFill/>
          </p:spPr>
        </p:pic>
        <p:pic>
          <p:nvPicPr>
            <p:cNvPr id="2982917" name="Picture 5" descr="CT_20051128165053_Image012"/>
            <p:cNvPicPr>
              <a:picLocks noChangeAspect="1" noChangeArrowheads="1"/>
            </p:cNvPicPr>
            <p:nvPr/>
          </p:nvPicPr>
          <p:blipFill>
            <a:blip r:embed="rId5" cstate="print"/>
            <a:srcRect/>
            <a:stretch>
              <a:fillRect/>
            </a:stretch>
          </p:blipFill>
          <p:spPr bwMode="auto">
            <a:xfrm>
              <a:off x="2967" y="984"/>
              <a:ext cx="2670" cy="2676"/>
            </a:xfrm>
            <a:prstGeom prst="rect">
              <a:avLst/>
            </a:prstGeom>
            <a:noFill/>
          </p:spPr>
        </p:pic>
      </p:grpSp>
      <p:sp>
        <p:nvSpPr>
          <p:cNvPr id="2982918" name="Rectangle 6"/>
          <p:cNvSpPr>
            <a:spLocks noGrp="1" noChangeArrowheads="1"/>
          </p:cNvSpPr>
          <p:nvPr>
            <p:ph type="body" idx="1"/>
          </p:nvPr>
        </p:nvSpPr>
        <p:spPr>
          <a:xfrm>
            <a:off x="190500" y="254000"/>
            <a:ext cx="8077200" cy="1158875"/>
          </a:xfrm>
          <a:noFill/>
          <a:ln/>
        </p:spPr>
        <p:txBody>
          <a:bodyPr/>
          <a:lstStyle/>
          <a:p>
            <a:r>
              <a:rPr lang="en-US"/>
              <a:t>73 y/o retired RN</a:t>
            </a:r>
          </a:p>
          <a:p>
            <a:pPr>
              <a:lnSpc>
                <a:spcPct val="60000"/>
              </a:lnSpc>
              <a:buFontTx/>
              <a:buNone/>
            </a:pPr>
            <a:r>
              <a:rPr lang="en-US"/>
              <a:t> 	ascending aortic aneurysm</a:t>
            </a:r>
          </a:p>
        </p:txBody>
      </p:sp>
      <p:sp>
        <p:nvSpPr>
          <p:cNvPr id="2982919" name="Rectangle 7"/>
          <p:cNvSpPr>
            <a:spLocks noChangeArrowheads="1"/>
          </p:cNvSpPr>
          <p:nvPr/>
        </p:nvSpPr>
        <p:spPr bwMode="auto">
          <a:xfrm>
            <a:off x="469900" y="6096000"/>
            <a:ext cx="8077200" cy="762000"/>
          </a:xfrm>
          <a:prstGeom prst="rect">
            <a:avLst/>
          </a:prstGeom>
          <a:noFill/>
          <a:ln w="9525">
            <a:noFill/>
            <a:miter lim="800000"/>
            <a:headEnd/>
            <a:tailEnd/>
          </a:ln>
          <a:effectLst/>
        </p:spPr>
        <p:txBody>
          <a:bodyPr lIns="182562" tIns="182562" rIns="182562" bIns="182562">
            <a:spAutoFit/>
          </a:bodyPr>
          <a:lstStyle/>
          <a:p>
            <a:pPr algn="l">
              <a:spcBef>
                <a:spcPct val="40000"/>
              </a:spcBef>
              <a:buClr>
                <a:srgbClr val="E3DE73"/>
              </a:buClr>
              <a:buSzPct val="150000"/>
            </a:pPr>
            <a:r>
              <a:rPr lang="en-US" sz="2600">
                <a:effectLst>
                  <a:outerShdw blurRad="38100" dist="38100" dir="2700000" algn="tl">
                    <a:srgbClr val="000000"/>
                  </a:outerShdw>
                </a:effectLst>
                <a:latin typeface="Lucida Sans" pitchFamily="34" charset="0"/>
              </a:rPr>
              <a:t>MIP (thin-slab) centered at valve</a:t>
            </a:r>
          </a:p>
        </p:txBody>
      </p:sp>
      <p:sp>
        <p:nvSpPr>
          <p:cNvPr id="2982920" name="Rectangle 8"/>
          <p:cNvSpPr>
            <a:spLocks noChangeArrowheads="1"/>
          </p:cNvSpPr>
          <p:nvPr/>
        </p:nvSpPr>
        <p:spPr bwMode="auto">
          <a:xfrm rot="-2890359">
            <a:off x="1836737" y="4883151"/>
            <a:ext cx="1165225" cy="457200"/>
          </a:xfrm>
          <a:prstGeom prst="rect">
            <a:avLst/>
          </a:prstGeom>
          <a:noFill/>
          <a:ln w="12700">
            <a:noFill/>
            <a:miter lim="800000"/>
            <a:headEnd type="none" w="sm" len="sm"/>
            <a:tailEnd type="none" w="sm" len="sm"/>
          </a:ln>
          <a:effectLst/>
        </p:spPr>
        <p:txBody>
          <a:bodyPr wrap="none">
            <a:spAutoFit/>
          </a:bodyPr>
          <a:lstStyle/>
          <a:p>
            <a:r>
              <a:rPr lang="en-US" b="1">
                <a:solidFill>
                  <a:srgbClr val="0CF243"/>
                </a:solidFill>
                <a:effectLst>
                  <a:outerShdw blurRad="38100" dist="38100" dir="2700000" algn="tl">
                    <a:srgbClr val="000000"/>
                  </a:outerShdw>
                </a:effectLst>
              </a:rPr>
              <a:t>anulus</a:t>
            </a:r>
          </a:p>
        </p:txBody>
      </p:sp>
      <p:sp>
        <p:nvSpPr>
          <p:cNvPr id="2982921" name="Rectangle 9"/>
          <p:cNvSpPr>
            <a:spLocks noChangeArrowheads="1"/>
          </p:cNvSpPr>
          <p:nvPr/>
        </p:nvSpPr>
        <p:spPr bwMode="auto">
          <a:xfrm rot="-2202013">
            <a:off x="373063" y="5043488"/>
            <a:ext cx="2146300" cy="457200"/>
          </a:xfrm>
          <a:prstGeom prst="rect">
            <a:avLst/>
          </a:prstGeom>
          <a:noFill/>
          <a:ln w="12700">
            <a:noFill/>
            <a:miter lim="800000"/>
            <a:headEnd type="none" w="sm" len="sm"/>
            <a:tailEnd type="none" w="sm" len="sm"/>
          </a:ln>
          <a:effectLst/>
        </p:spPr>
        <p:txBody>
          <a:bodyPr wrap="none">
            <a:spAutoFit/>
          </a:bodyPr>
          <a:lstStyle/>
          <a:p>
            <a:r>
              <a:rPr lang="en-US" b="1">
                <a:solidFill>
                  <a:schemeClr val="bg1"/>
                </a:solidFill>
                <a:effectLst>
                  <a:outerShdw blurRad="38100" dist="38100" dir="2700000" algn="tl">
                    <a:srgbClr val="000000"/>
                  </a:outerShdw>
                </a:effectLst>
              </a:rPr>
              <a:t>sinus.of Vals.</a:t>
            </a:r>
          </a:p>
        </p:txBody>
      </p:sp>
      <p:sp>
        <p:nvSpPr>
          <p:cNvPr id="2982922" name="Rectangle 10"/>
          <p:cNvSpPr>
            <a:spLocks noChangeArrowheads="1"/>
          </p:cNvSpPr>
          <p:nvPr/>
        </p:nvSpPr>
        <p:spPr bwMode="auto">
          <a:xfrm rot="-2002446">
            <a:off x="111125" y="4624388"/>
            <a:ext cx="2178050" cy="457200"/>
          </a:xfrm>
          <a:prstGeom prst="rect">
            <a:avLst/>
          </a:prstGeom>
          <a:noFill/>
          <a:ln w="12700">
            <a:noFill/>
            <a:miter lim="800000"/>
            <a:headEnd type="none" w="sm" len="sm"/>
            <a:tailEnd type="none" w="sm" len="sm"/>
          </a:ln>
          <a:effectLst/>
        </p:spPr>
        <p:txBody>
          <a:bodyPr wrap="none">
            <a:spAutoFit/>
          </a:bodyPr>
          <a:lstStyle/>
          <a:p>
            <a:r>
              <a:rPr lang="en-US" b="1">
                <a:solidFill>
                  <a:schemeClr val="tx2"/>
                </a:solidFill>
                <a:effectLst>
                  <a:outerShdw blurRad="38100" dist="38100" dir="2700000" algn="tl">
                    <a:srgbClr val="000000"/>
                  </a:outerShdw>
                </a:effectLst>
              </a:rPr>
              <a:t>sin.tub.-junct.</a:t>
            </a:r>
          </a:p>
        </p:txBody>
      </p:sp>
      <p:sp>
        <p:nvSpPr>
          <p:cNvPr id="2982923" name="Rectangle 11"/>
          <p:cNvSpPr>
            <a:spLocks noChangeArrowheads="1"/>
          </p:cNvSpPr>
          <p:nvPr/>
        </p:nvSpPr>
        <p:spPr bwMode="auto">
          <a:xfrm rot="224052">
            <a:off x="527050" y="2925763"/>
            <a:ext cx="1217613" cy="457200"/>
          </a:xfrm>
          <a:prstGeom prst="rect">
            <a:avLst/>
          </a:prstGeom>
          <a:noFill/>
          <a:ln w="12700">
            <a:noFill/>
            <a:miter lim="800000"/>
            <a:headEnd type="none" w="sm" len="sm"/>
            <a:tailEnd type="none" w="sm" len="sm"/>
          </a:ln>
          <a:effectLst/>
        </p:spPr>
        <p:txBody>
          <a:bodyPr wrap="none">
            <a:spAutoFit/>
          </a:bodyPr>
          <a:lstStyle/>
          <a:p>
            <a:r>
              <a:rPr lang="en-US" b="1">
                <a:solidFill>
                  <a:srgbClr val="56DFEA"/>
                </a:solidFill>
                <a:effectLst>
                  <a:outerShdw blurRad="38100" dist="38100" dir="2700000" algn="tl">
                    <a:srgbClr val="000000"/>
                  </a:outerShdw>
                </a:effectLst>
              </a:rPr>
              <a:t>asc.ao.</a:t>
            </a:r>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026" name="Rectangle 2"/>
          <p:cNvSpPr>
            <a:spLocks noGrp="1" noChangeArrowheads="1"/>
          </p:cNvSpPr>
          <p:nvPr>
            <p:ph type="body" idx="1"/>
          </p:nvPr>
        </p:nvSpPr>
        <p:spPr>
          <a:xfrm>
            <a:off x="403225" y="949325"/>
            <a:ext cx="8077200" cy="5322888"/>
          </a:xfrm>
        </p:spPr>
        <p:txBody>
          <a:bodyPr/>
          <a:lstStyle/>
          <a:p>
            <a:r>
              <a:rPr lang="en-US">
                <a:solidFill>
                  <a:schemeClr val="folHlink"/>
                </a:solidFill>
              </a:rPr>
              <a:t>3D thoracic Aorta</a:t>
            </a:r>
          </a:p>
          <a:p>
            <a:pPr lvl="1">
              <a:lnSpc>
                <a:spcPct val="120000"/>
              </a:lnSpc>
              <a:buFontTx/>
              <a:buChar char="•"/>
            </a:pPr>
            <a:r>
              <a:rPr lang="en-US"/>
              <a:t>VR  (candy-cane view)</a:t>
            </a:r>
          </a:p>
          <a:p>
            <a:r>
              <a:rPr lang="en-US">
                <a:solidFill>
                  <a:schemeClr val="folHlink"/>
                </a:solidFill>
              </a:rPr>
              <a:t>Measurements </a:t>
            </a:r>
          </a:p>
          <a:p>
            <a:pPr lvl="1">
              <a:lnSpc>
                <a:spcPct val="130000"/>
              </a:lnSpc>
              <a:buFontTx/>
              <a:buChar char="•"/>
            </a:pPr>
            <a:r>
              <a:rPr lang="en-US"/>
              <a:t>MIP (5mm)  ~ a-p</a:t>
            </a:r>
          </a:p>
          <a:p>
            <a:pPr lvl="1">
              <a:buFontTx/>
              <a:buChar char="•"/>
            </a:pPr>
            <a:r>
              <a:rPr lang="en-US"/>
              <a:t>MIP (5mm)  ~ lat.</a:t>
            </a:r>
            <a:r>
              <a:rPr lang="en-US">
                <a:sym typeface="Wingdings" pitchFamily="2" charset="2"/>
              </a:rPr>
              <a:t> </a:t>
            </a:r>
          </a:p>
          <a:p>
            <a:pPr lvl="1">
              <a:buFontTx/>
              <a:buChar char="•"/>
            </a:pPr>
            <a:r>
              <a:rPr lang="en-US">
                <a:sym typeface="Wingdings" pitchFamily="2" charset="2"/>
              </a:rPr>
              <a:t>(MPR othogonal)</a:t>
            </a:r>
          </a:p>
          <a:p>
            <a:r>
              <a:rPr lang="en-US">
                <a:solidFill>
                  <a:schemeClr val="folHlink"/>
                </a:solidFill>
              </a:rPr>
              <a:t>Coronary Anatomy</a:t>
            </a:r>
          </a:p>
          <a:p>
            <a:pPr lvl="1">
              <a:buFontTx/>
              <a:buChar char="•"/>
            </a:pPr>
            <a:r>
              <a:rPr lang="en-US"/>
              <a:t>VR </a:t>
            </a:r>
          </a:p>
          <a:p>
            <a:r>
              <a:rPr lang="en-US">
                <a:solidFill>
                  <a:schemeClr val="folHlink"/>
                </a:solidFill>
              </a:rPr>
              <a:t>Sinuses + valve</a:t>
            </a:r>
          </a:p>
          <a:p>
            <a:pPr lvl="1">
              <a:lnSpc>
                <a:spcPct val="130000"/>
              </a:lnSpc>
              <a:buFontTx/>
              <a:buChar char="•"/>
            </a:pPr>
            <a:r>
              <a:rPr lang="en-US"/>
              <a:t>VR 'transparent' </a:t>
            </a:r>
          </a:p>
          <a:p>
            <a:pPr lvl="1">
              <a:buFontTx/>
              <a:buChar char="•"/>
            </a:pPr>
            <a:r>
              <a:rPr lang="en-US"/>
              <a:t>MinIP (inverted)</a:t>
            </a:r>
          </a:p>
          <a:p>
            <a:pPr lvl="1">
              <a:buFontTx/>
              <a:buChar char="•"/>
            </a:pPr>
            <a:r>
              <a:rPr lang="en-US"/>
              <a:t>3 Chamber view</a:t>
            </a:r>
          </a:p>
        </p:txBody>
      </p:sp>
      <p:sp>
        <p:nvSpPr>
          <p:cNvPr id="3073027" name="Rectangle 3"/>
          <p:cNvSpPr>
            <a:spLocks noChangeArrowheads="1"/>
          </p:cNvSpPr>
          <p:nvPr/>
        </p:nvSpPr>
        <p:spPr bwMode="auto">
          <a:xfrm>
            <a:off x="9523413" y="2460625"/>
            <a:ext cx="4572000" cy="1066800"/>
          </a:xfrm>
          <a:prstGeom prst="rect">
            <a:avLst/>
          </a:prstGeom>
          <a:noFill/>
          <a:ln w="12700">
            <a:noFill/>
            <a:miter lim="800000"/>
            <a:headEnd type="none" w="sm" len="sm"/>
            <a:tailEnd type="none" w="sm" len="sm"/>
          </a:ln>
          <a:effectLst/>
        </p:spPr>
        <p:txBody>
          <a:bodyPr>
            <a:spAutoFit/>
          </a:bodyPr>
          <a:lstStyle/>
          <a:p>
            <a:pPr lvl="1" algn="l">
              <a:spcAft>
                <a:spcPct val="10000"/>
              </a:spcAft>
              <a:buClr>
                <a:schemeClr val="tx1"/>
              </a:buClr>
              <a:buSzPct val="65000"/>
            </a:pPr>
            <a:r>
              <a:rPr lang="en-US" sz="2000">
                <a:effectLst>
                  <a:outerShdw blurRad="38100" dist="38100" dir="2700000" algn="tl">
                    <a:srgbClr val="000000"/>
                  </a:outerShdw>
                </a:effectLst>
                <a:latin typeface="Lucida Sans" pitchFamily="34" charset="0"/>
              </a:rPr>
              <a:t>anulus</a:t>
            </a:r>
          </a:p>
          <a:p>
            <a:pPr lvl="1" algn="l">
              <a:spcAft>
                <a:spcPct val="10000"/>
              </a:spcAft>
              <a:buClr>
                <a:schemeClr val="tx1"/>
              </a:buClr>
              <a:buSzPct val="65000"/>
            </a:pPr>
            <a:r>
              <a:rPr lang="en-US" sz="2000">
                <a:effectLst>
                  <a:outerShdw blurRad="38100" dist="38100" dir="2700000" algn="tl">
                    <a:srgbClr val="000000"/>
                  </a:outerShdw>
                </a:effectLst>
                <a:latin typeface="Lucida Sans" pitchFamily="34" charset="0"/>
              </a:rPr>
              <a:t>sinuses of Valsalva</a:t>
            </a:r>
          </a:p>
          <a:p>
            <a:pPr lvl="1" algn="l">
              <a:spcAft>
                <a:spcPct val="10000"/>
              </a:spcAft>
              <a:buClr>
                <a:schemeClr val="tx1"/>
              </a:buClr>
              <a:buSzPct val="65000"/>
            </a:pPr>
            <a:r>
              <a:rPr lang="en-US" sz="2000">
                <a:effectLst>
                  <a:outerShdw blurRad="38100" dist="38100" dir="2700000" algn="tl">
                    <a:srgbClr val="000000"/>
                  </a:outerShdw>
                </a:effectLst>
                <a:latin typeface="Lucida Sans" pitchFamily="34" charset="0"/>
              </a:rPr>
              <a:t>sinotubular junction</a:t>
            </a:r>
          </a:p>
        </p:txBody>
      </p:sp>
      <p:sp>
        <p:nvSpPr>
          <p:cNvPr id="3073028" name="Rectangle 4"/>
          <p:cNvSpPr>
            <a:spLocks noChangeArrowheads="1"/>
          </p:cNvSpPr>
          <p:nvPr/>
        </p:nvSpPr>
        <p:spPr bwMode="auto">
          <a:xfrm>
            <a:off x="9523413" y="5410200"/>
            <a:ext cx="4572000" cy="396875"/>
          </a:xfrm>
          <a:prstGeom prst="rect">
            <a:avLst/>
          </a:prstGeom>
          <a:noFill/>
          <a:ln w="12700">
            <a:noFill/>
            <a:miter lim="800000"/>
            <a:headEnd type="none" w="sm" len="sm"/>
            <a:tailEnd type="none" w="sm" len="sm"/>
          </a:ln>
          <a:effectLst/>
        </p:spPr>
        <p:txBody>
          <a:bodyPr>
            <a:spAutoFit/>
          </a:bodyPr>
          <a:lstStyle/>
          <a:p>
            <a:pPr lvl="1" algn="l">
              <a:spcAft>
                <a:spcPct val="10000"/>
              </a:spcAft>
              <a:buClr>
                <a:schemeClr val="tx1"/>
              </a:buClr>
              <a:buSzPct val="65000"/>
              <a:buFont typeface="Monotype Sorts" pitchFamily="2" charset="2"/>
              <a:buNone/>
            </a:pPr>
            <a:r>
              <a:rPr lang="en-US" sz="2000">
                <a:effectLst>
                  <a:outerShdw blurRad="38100" dist="38100" dir="2700000" algn="tl">
                    <a:srgbClr val="000000"/>
                  </a:outerShdw>
                </a:effectLst>
                <a:latin typeface="Lucida Sans" pitchFamily="34" charset="0"/>
              </a:rPr>
              <a:t>syst., diast., or </a:t>
            </a:r>
            <a:r>
              <a:rPr lang="en-US" sz="2000" i="1">
                <a:effectLst>
                  <a:outerShdw blurRad="38100" dist="38100" dir="2700000" algn="tl">
                    <a:srgbClr val="000000"/>
                  </a:outerShdw>
                </a:effectLst>
                <a:latin typeface="Lucida Sans" pitchFamily="34" charset="0"/>
              </a:rPr>
              <a:t>CINE</a:t>
            </a:r>
          </a:p>
        </p:txBody>
      </p:sp>
      <p:sp>
        <p:nvSpPr>
          <p:cNvPr id="3073029" name="Rectangle 5"/>
          <p:cNvSpPr>
            <a:spLocks noGrp="1" noChangeArrowheads="1"/>
          </p:cNvSpPr>
          <p:nvPr>
            <p:ph type="title"/>
          </p:nvPr>
        </p:nvSpPr>
        <p:spPr>
          <a:xfrm>
            <a:off x="685800" y="0"/>
            <a:ext cx="7772400" cy="814388"/>
          </a:xfrm>
          <a:noFill/>
          <a:ln/>
        </p:spPr>
        <p:txBody>
          <a:bodyPr/>
          <a:lstStyle/>
          <a:p>
            <a:r>
              <a:rPr lang="en-US" sz="2800"/>
              <a:t>Interactive Visualization – Interpretation</a:t>
            </a:r>
          </a:p>
        </p:txBody>
      </p:sp>
      <p:sp>
        <p:nvSpPr>
          <p:cNvPr id="3073030" name="AutoShape 6"/>
          <p:cNvSpPr>
            <a:spLocks/>
          </p:cNvSpPr>
          <p:nvPr/>
        </p:nvSpPr>
        <p:spPr bwMode="auto">
          <a:xfrm>
            <a:off x="9485313" y="2554288"/>
            <a:ext cx="190500" cy="914400"/>
          </a:xfrm>
          <a:prstGeom prst="rightBrace">
            <a:avLst>
              <a:gd name="adj1" fmla="val 40000"/>
              <a:gd name="adj2" fmla="val 50000"/>
            </a:avLst>
          </a:prstGeom>
          <a:noFill/>
          <a:ln w="12700">
            <a:solidFill>
              <a:schemeClr val="tx1"/>
            </a:solidFill>
            <a:round/>
            <a:headEnd type="none" w="sm" len="sm"/>
            <a:tailEnd type="none" w="sm" len="sm"/>
          </a:ln>
          <a:effectLst/>
        </p:spPr>
        <p:txBody>
          <a:bodyPr wrap="none" anchor="ctr"/>
          <a:lstStyle/>
          <a:p>
            <a:endParaRPr lang="en-US"/>
          </a:p>
        </p:txBody>
      </p:sp>
      <p:sp>
        <p:nvSpPr>
          <p:cNvPr id="3073031" name="AutoShape 7"/>
          <p:cNvSpPr>
            <a:spLocks/>
          </p:cNvSpPr>
          <p:nvPr/>
        </p:nvSpPr>
        <p:spPr bwMode="auto">
          <a:xfrm flipH="1">
            <a:off x="9809163" y="2554288"/>
            <a:ext cx="190500" cy="914400"/>
          </a:xfrm>
          <a:prstGeom prst="rightBrace">
            <a:avLst>
              <a:gd name="adj1" fmla="val 40000"/>
              <a:gd name="adj2" fmla="val 50000"/>
            </a:avLst>
          </a:prstGeom>
          <a:noFill/>
          <a:ln w="12700">
            <a:solidFill>
              <a:schemeClr val="tx1"/>
            </a:solidFill>
            <a:round/>
            <a:headEnd type="none" w="sm" len="sm"/>
            <a:tailEnd type="none" w="sm" len="sm"/>
          </a:ln>
          <a:effectLst/>
        </p:spPr>
        <p:txBody>
          <a:bodyPr wrap="none" anchor="ctr"/>
          <a:lstStyle/>
          <a:p>
            <a:endParaRPr lang="en-US"/>
          </a:p>
        </p:txBody>
      </p:sp>
      <p:pic>
        <p:nvPicPr>
          <p:cNvPr id="3073032" name="Picture 8" descr="CT_20051128163801_Image003"/>
          <p:cNvPicPr>
            <a:picLocks noChangeAspect="1" noChangeArrowheads="1"/>
          </p:cNvPicPr>
          <p:nvPr/>
        </p:nvPicPr>
        <p:blipFill>
          <a:blip r:embed="rId4" cstate="print"/>
          <a:srcRect l="13052" t="6915" r="10947"/>
          <a:stretch>
            <a:fillRect/>
          </a:stretch>
        </p:blipFill>
        <p:spPr bwMode="auto">
          <a:xfrm>
            <a:off x="4900613" y="903288"/>
            <a:ext cx="3438525" cy="4230687"/>
          </a:xfrm>
          <a:prstGeom prst="rect">
            <a:avLst/>
          </a:prstGeom>
          <a:noFill/>
        </p:spPr>
      </p:pic>
      <p:pic>
        <p:nvPicPr>
          <p:cNvPr id="3073033" name="Picture 9" descr="CT_20051128164902_Image011"/>
          <p:cNvPicPr>
            <a:picLocks noChangeAspect="1" noChangeArrowheads="1"/>
          </p:cNvPicPr>
          <p:nvPr/>
        </p:nvPicPr>
        <p:blipFill>
          <a:blip r:embed="rId5" cstate="print"/>
          <a:srcRect l="9438" r="15205"/>
          <a:stretch>
            <a:fillRect/>
          </a:stretch>
        </p:blipFill>
        <p:spPr bwMode="auto">
          <a:xfrm>
            <a:off x="4995863" y="1428750"/>
            <a:ext cx="3194050" cy="4248150"/>
          </a:xfrm>
          <a:prstGeom prst="rect">
            <a:avLst/>
          </a:prstGeom>
          <a:noFill/>
        </p:spPr>
      </p:pic>
      <p:pic>
        <p:nvPicPr>
          <p:cNvPr id="3073034" name="Picture 10" descr="CT_20051128164022_Image005"/>
          <p:cNvPicPr>
            <a:picLocks noChangeAspect="1" noChangeArrowheads="1"/>
          </p:cNvPicPr>
          <p:nvPr/>
        </p:nvPicPr>
        <p:blipFill>
          <a:blip r:embed="rId6" cstate="print"/>
          <a:srcRect/>
          <a:stretch>
            <a:fillRect/>
          </a:stretch>
        </p:blipFill>
        <p:spPr bwMode="auto">
          <a:xfrm>
            <a:off x="5481638" y="2290763"/>
            <a:ext cx="2981325" cy="2995612"/>
          </a:xfrm>
          <a:prstGeom prst="rect">
            <a:avLst/>
          </a:prstGeom>
          <a:noFill/>
        </p:spPr>
      </p:pic>
      <p:pic>
        <p:nvPicPr>
          <p:cNvPr id="3073035" name="Stormer_MinIP_01avi.avi">
            <a:hlinkClick r:id="" action="ppaction://media"/>
          </p:cNvPr>
          <p:cNvPicPr>
            <a:picLocks noRot="1" noChangeAspect="1" noChangeArrowheads="1"/>
          </p:cNvPicPr>
          <p:nvPr>
            <a:videoFile r:link="rId1"/>
          </p:nvPr>
        </p:nvPicPr>
        <p:blipFill>
          <a:blip r:embed="rId7" cstate="print"/>
          <a:srcRect/>
          <a:stretch>
            <a:fillRect/>
          </a:stretch>
        </p:blipFill>
        <p:spPr bwMode="auto">
          <a:xfrm>
            <a:off x="5676900" y="3582988"/>
            <a:ext cx="2724150" cy="2724150"/>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073033"/>
                                        </p:tgtEl>
                                        <p:attrNameLst>
                                          <p:attrName>style.visibility</p:attrName>
                                        </p:attrNameLst>
                                      </p:cBhvr>
                                      <p:to>
                                        <p:strVal val="visible"/>
                                      </p:to>
                                    </p:set>
                                    <p:anim calcmode="lin" valueType="num">
                                      <p:cBhvr additive="base">
                                        <p:cTn id="7" dur="500" fill="hold"/>
                                        <p:tgtEl>
                                          <p:spTgt spid="3073033"/>
                                        </p:tgtEl>
                                        <p:attrNameLst>
                                          <p:attrName>ppt_x</p:attrName>
                                        </p:attrNameLst>
                                      </p:cBhvr>
                                      <p:tavLst>
                                        <p:tav tm="0">
                                          <p:val>
                                            <p:strVal val="1+#ppt_w/2"/>
                                          </p:val>
                                        </p:tav>
                                        <p:tav tm="100000">
                                          <p:val>
                                            <p:strVal val="#ppt_x"/>
                                          </p:val>
                                        </p:tav>
                                      </p:tavLst>
                                    </p:anim>
                                    <p:anim calcmode="lin" valueType="num">
                                      <p:cBhvr additive="base">
                                        <p:cTn id="8" dur="500" fill="hold"/>
                                        <p:tgtEl>
                                          <p:spTgt spid="30730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073034"/>
                                        </p:tgtEl>
                                        <p:attrNameLst>
                                          <p:attrName>style.visibility</p:attrName>
                                        </p:attrNameLst>
                                      </p:cBhvr>
                                      <p:to>
                                        <p:strVal val="visible"/>
                                      </p:to>
                                    </p:set>
                                    <p:anim calcmode="lin" valueType="num">
                                      <p:cBhvr additive="base">
                                        <p:cTn id="13" dur="500" fill="hold"/>
                                        <p:tgtEl>
                                          <p:spTgt spid="3073034"/>
                                        </p:tgtEl>
                                        <p:attrNameLst>
                                          <p:attrName>ppt_x</p:attrName>
                                        </p:attrNameLst>
                                      </p:cBhvr>
                                      <p:tavLst>
                                        <p:tav tm="0">
                                          <p:val>
                                            <p:strVal val="1+#ppt_w/2"/>
                                          </p:val>
                                        </p:tav>
                                        <p:tav tm="100000">
                                          <p:val>
                                            <p:strVal val="#ppt_x"/>
                                          </p:val>
                                        </p:tav>
                                      </p:tavLst>
                                    </p:anim>
                                    <p:anim calcmode="lin" valueType="num">
                                      <p:cBhvr additive="base">
                                        <p:cTn id="14" dur="500" fill="hold"/>
                                        <p:tgtEl>
                                          <p:spTgt spid="307303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073035"/>
                                        </p:tgtEl>
                                        <p:attrNameLst>
                                          <p:attrName>style.visibility</p:attrName>
                                        </p:attrNameLst>
                                      </p:cBhvr>
                                      <p:to>
                                        <p:strVal val="visible"/>
                                      </p:to>
                                    </p:set>
                                    <p:anim calcmode="lin" valueType="num">
                                      <p:cBhvr additive="base">
                                        <p:cTn id="19" dur="500" fill="hold"/>
                                        <p:tgtEl>
                                          <p:spTgt spid="3073035"/>
                                        </p:tgtEl>
                                        <p:attrNameLst>
                                          <p:attrName>ppt_x</p:attrName>
                                        </p:attrNameLst>
                                      </p:cBhvr>
                                      <p:tavLst>
                                        <p:tav tm="0">
                                          <p:val>
                                            <p:strVal val="1+#ppt_w/2"/>
                                          </p:val>
                                        </p:tav>
                                        <p:tav tm="100000">
                                          <p:val>
                                            <p:strVal val="#ppt_x"/>
                                          </p:val>
                                        </p:tav>
                                      </p:tavLst>
                                    </p:anim>
                                    <p:anim calcmode="lin" valueType="num">
                                      <p:cBhvr additive="base">
                                        <p:cTn id="20" dur="500" fill="hold"/>
                                        <p:tgtEl>
                                          <p:spTgt spid="30730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p:cTn id="21" repeatCount="indefinite" fill="hold" display="0">
                  <p:stCondLst>
                    <p:cond delay="indefinite"/>
                  </p:stCondLst>
                  <p:endCondLst>
                    <p:cond evt="onNext" delay="0">
                      <p:tgtEl>
                        <p:sldTgt/>
                      </p:tgtEl>
                    </p:cond>
                    <p:cond evt="onPrev" delay="0">
                      <p:tgtEl>
                        <p:sldTgt/>
                      </p:tgtEl>
                    </p:cond>
                  </p:endCondLst>
                </p:cTn>
                <p:tgtEl>
                  <p:spTgt spid="307303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7010" name="Rectangle 2"/>
          <p:cNvSpPr>
            <a:spLocks noChangeArrowheads="1"/>
          </p:cNvSpPr>
          <p:nvPr/>
        </p:nvSpPr>
        <p:spPr bwMode="auto">
          <a:xfrm>
            <a:off x="1065213" y="3968728"/>
            <a:ext cx="7104062" cy="554038"/>
          </a:xfrm>
          <a:prstGeom prst="rect">
            <a:avLst/>
          </a:prstGeom>
          <a:gradFill rotWithShape="0">
            <a:gsLst>
              <a:gs pos="0">
                <a:srgbClr val="5F5F5F">
                  <a:gamma/>
                  <a:shade val="46275"/>
                  <a:invGamma/>
                </a:srgbClr>
              </a:gs>
              <a:gs pos="50000">
                <a:srgbClr val="5F5F5F"/>
              </a:gs>
              <a:gs pos="100000">
                <a:srgbClr val="5F5F5F">
                  <a:gamma/>
                  <a:shade val="46275"/>
                  <a:invGamma/>
                </a:srgbClr>
              </a:gs>
            </a:gsLst>
            <a:lin ang="5400000" scaled="1"/>
          </a:gradFill>
          <a:ln w="12700">
            <a:noFill/>
            <a:miter lim="800000"/>
            <a:headEnd type="none" w="sm" len="sm"/>
            <a:tailEnd type="none" w="sm" len="sm"/>
          </a:ln>
          <a:effectLst/>
        </p:spPr>
        <p:txBody>
          <a:bodyPr wrap="none" anchor="ctr"/>
          <a:lstStyle/>
          <a:p>
            <a:endParaRPr lang="en-US"/>
          </a:p>
        </p:txBody>
      </p:sp>
      <p:sp>
        <p:nvSpPr>
          <p:cNvPr id="2987011" name="Rectangle 3"/>
          <p:cNvSpPr>
            <a:spLocks noChangeArrowheads="1"/>
          </p:cNvSpPr>
          <p:nvPr/>
        </p:nvSpPr>
        <p:spPr bwMode="auto">
          <a:xfrm>
            <a:off x="73025" y="301625"/>
            <a:ext cx="9048750" cy="1143000"/>
          </a:xfrm>
          <a:prstGeom prst="rect">
            <a:avLst/>
          </a:prstGeom>
          <a:noFill/>
          <a:ln w="9525">
            <a:noFill/>
            <a:miter lim="800000"/>
            <a:headEnd/>
            <a:tailEnd/>
          </a:ln>
          <a:effectLst/>
        </p:spPr>
        <p:txBody>
          <a:bodyPr lIns="92075" tIns="46037" rIns="92075" bIns="46037" anchor="ctr"/>
          <a:lstStyle/>
          <a:p>
            <a:r>
              <a:rPr lang="en-US" i="1">
                <a:solidFill>
                  <a:srgbClr val="F1DD65"/>
                </a:solidFill>
                <a:effectLst>
                  <a:outerShdw blurRad="38100" dist="38100" dir="2700000" algn="tl">
                    <a:srgbClr val="000000"/>
                  </a:outerShdw>
                </a:effectLst>
                <a:latin typeface="Lucida Sans" pitchFamily="34" charset="0"/>
              </a:rPr>
              <a:t>3D and 4D Imaging of the Aortic Root</a:t>
            </a:r>
            <a:br>
              <a:rPr lang="en-US" i="1">
                <a:solidFill>
                  <a:srgbClr val="F1DD65"/>
                </a:solidFill>
                <a:effectLst>
                  <a:outerShdw blurRad="38100" dist="38100" dir="2700000" algn="tl">
                    <a:srgbClr val="000000"/>
                  </a:outerShdw>
                </a:effectLst>
                <a:latin typeface="Lucida Sans" pitchFamily="34" charset="0"/>
              </a:rPr>
            </a:br>
            <a:r>
              <a:rPr lang="en-US" sz="3200" i="1">
                <a:solidFill>
                  <a:srgbClr val="F1DD65"/>
                </a:solidFill>
                <a:effectLst>
                  <a:outerShdw blurRad="38100" dist="38100" dir="2700000" algn="tl">
                    <a:srgbClr val="000000"/>
                  </a:outerShdw>
                </a:effectLst>
                <a:latin typeface="Lucida Sans" pitchFamily="34" charset="0"/>
              </a:rPr>
              <a:t> Learning Objectives / Outline</a:t>
            </a:r>
            <a:endParaRPr lang="en-GB" sz="3200" i="1">
              <a:solidFill>
                <a:srgbClr val="F1DD65"/>
              </a:solidFill>
              <a:effectLst>
                <a:outerShdw blurRad="38100" dist="38100" dir="2700000" algn="tl">
                  <a:srgbClr val="000000"/>
                </a:outerShdw>
              </a:effectLst>
              <a:latin typeface="Lucida Sans" pitchFamily="34" charset="0"/>
            </a:endParaRPr>
          </a:p>
        </p:txBody>
      </p:sp>
      <p:sp>
        <p:nvSpPr>
          <p:cNvPr id="2987013" name="Rectangle 5"/>
          <p:cNvSpPr>
            <a:spLocks noChangeArrowheads="1"/>
          </p:cNvSpPr>
          <p:nvPr/>
        </p:nvSpPr>
        <p:spPr bwMode="auto">
          <a:xfrm>
            <a:off x="1246188" y="2111375"/>
            <a:ext cx="7291387" cy="4332288"/>
          </a:xfrm>
          <a:prstGeom prst="rect">
            <a:avLst/>
          </a:prstGeom>
          <a:noFill/>
          <a:ln w="9525">
            <a:noFill/>
            <a:miter lim="800000"/>
            <a:headEnd/>
            <a:tailEnd/>
          </a:ln>
          <a:effectLst/>
        </p:spPr>
        <p:txBody>
          <a:bodyPr lIns="182562" tIns="182562" rIns="182562" bIns="182562">
            <a:spAutoFit/>
          </a:bodyPr>
          <a:lstStyle/>
          <a:p>
            <a:pPr marL="342900" indent="-342900" algn="l">
              <a:spcBef>
                <a:spcPct val="40000"/>
              </a:spcBef>
              <a:buClr>
                <a:srgbClr val="E3DE73"/>
              </a:buClr>
              <a:buSzPct val="200000"/>
              <a:buFontTx/>
              <a:buChar char="•"/>
              <a:tabLst>
                <a:tab pos="1339850" algn="l"/>
              </a:tabLst>
            </a:pPr>
            <a:r>
              <a:rPr lang="en-US" sz="2600">
                <a:effectLst>
                  <a:outerShdw blurRad="38100" dist="38100" dir="2700000" algn="tl">
                    <a:srgbClr val="000000"/>
                  </a:outerShdw>
                </a:effectLst>
                <a:latin typeface="Lucida Sans" pitchFamily="34" charset="0"/>
              </a:rPr>
              <a:t>Technique: </a:t>
            </a:r>
            <a:r>
              <a:rPr lang="en-US" sz="2600">
                <a:effectLst>
                  <a:outerShdw blurRad="38100" dist="38100" dir="2700000" algn="tl">
                    <a:srgbClr val="000000"/>
                  </a:outerShdw>
                </a:effectLst>
                <a:latin typeface="Lucida Sans" pitchFamily="34" charset="0"/>
                <a:sym typeface="Wingdings" pitchFamily="2" charset="2"/>
              </a:rPr>
              <a:t>'gated chest' CT</a:t>
            </a:r>
            <a:endParaRPr lang="en-US" sz="2600">
              <a:effectLst>
                <a:outerShdw blurRad="38100" dist="38100" dir="2700000" algn="tl">
                  <a:srgbClr val="000000"/>
                </a:outerShdw>
              </a:effectLst>
              <a:latin typeface="Lucida Sans" pitchFamily="34" charset="0"/>
            </a:endParaRPr>
          </a:p>
          <a:p>
            <a:pPr marL="342900" indent="-342900" algn="l">
              <a:lnSpc>
                <a:spcPct val="120000"/>
              </a:lnSpc>
              <a:spcBef>
                <a:spcPct val="40000"/>
              </a:spcBef>
              <a:buClr>
                <a:srgbClr val="E3DE73"/>
              </a:buClr>
              <a:buSzPct val="200000"/>
              <a:buFontTx/>
              <a:buChar char="•"/>
              <a:tabLst>
                <a:tab pos="1339850" algn="l"/>
              </a:tabLst>
            </a:pPr>
            <a:r>
              <a:rPr lang="en-US" sz="2600">
                <a:effectLst>
                  <a:outerShdw blurRad="38100" dist="38100" dir="2700000" algn="tl">
                    <a:srgbClr val="000000"/>
                  </a:outerShdw>
                </a:effectLst>
                <a:latin typeface="Lucida Sans" pitchFamily="34" charset="0"/>
              </a:rPr>
              <a:t>Surgical anatomy of thoracic aorta</a:t>
            </a:r>
          </a:p>
          <a:p>
            <a:pPr marL="342900" indent="-342900" algn="l">
              <a:lnSpc>
                <a:spcPct val="120000"/>
              </a:lnSpc>
              <a:spcBef>
                <a:spcPct val="40000"/>
              </a:spcBef>
              <a:buClr>
                <a:srgbClr val="E3DE73"/>
              </a:buClr>
              <a:buSzPct val="200000"/>
              <a:buFontTx/>
              <a:buChar char="•"/>
              <a:tabLst>
                <a:tab pos="1339850" algn="l"/>
              </a:tabLst>
            </a:pPr>
            <a:r>
              <a:rPr lang="en-US" sz="2600">
                <a:effectLst>
                  <a:outerShdw blurRad="38100" dist="38100" dir="2700000" algn="tl">
                    <a:srgbClr val="000000"/>
                  </a:outerShdw>
                </a:effectLst>
                <a:latin typeface="Lucida Sans" pitchFamily="34" charset="0"/>
              </a:rPr>
              <a:t>Clinical focus</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a:effectLst>
                  <a:outerShdw blurRad="38100" dist="38100" dir="2700000" algn="tl">
                    <a:srgbClr val="000000"/>
                  </a:outerShdw>
                </a:effectLst>
                <a:latin typeface="Lucida Sans" pitchFamily="34" charset="0"/>
              </a:rPr>
              <a:t>pre and postoperative imaging </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a:effectLst>
                  <a:outerShdw blurRad="38100" dist="38100" dir="2700000" algn="tl">
                    <a:srgbClr val="000000"/>
                  </a:outerShdw>
                </a:effectLst>
                <a:latin typeface="Lucida Sans" pitchFamily="34" charset="0"/>
              </a:rPr>
              <a:t>- Marfan's disease</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a:effectLst>
                  <a:outerShdw blurRad="38100" dist="38100" dir="2700000" algn="tl">
                    <a:srgbClr val="000000"/>
                  </a:outerShdw>
                </a:effectLst>
                <a:latin typeface="Lucida Sans" pitchFamily="34" charset="0"/>
              </a:rPr>
              <a:t>- Bicuspid aortic valve disease / aneurysm</a:t>
            </a:r>
          </a:p>
          <a:p>
            <a:pPr marL="600075" lvl="1" indent="-142875" algn="l">
              <a:lnSpc>
                <a:spcPct val="150000"/>
              </a:lnSpc>
              <a:spcAft>
                <a:spcPct val="10000"/>
              </a:spcAft>
              <a:buClr>
                <a:schemeClr val="tx1"/>
              </a:buClr>
              <a:buSzPct val="65000"/>
              <a:buFont typeface="Monotype Sorts" pitchFamily="2" charset="2"/>
              <a:buNone/>
              <a:tabLst>
                <a:tab pos="1339850" algn="l"/>
              </a:tabLst>
            </a:pPr>
            <a:endParaRPr lang="en-US">
              <a:effectLst>
                <a:outerShdw blurRad="38100" dist="38100" dir="2700000" algn="tl">
                  <a:srgbClr val="000000"/>
                </a:outerShdw>
              </a:effectLst>
              <a:latin typeface="Lucida Sans" pitchFamily="34" charset="0"/>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1.11111E-6 2.96296E-6 L -1.11111E-6 0.09444 " pathEditMode="relative" rAng="0" ptsTypes="AA">
                                      <p:cBhvr>
                                        <p:cTn id="6" dur="2000" fill="hold"/>
                                        <p:tgtEl>
                                          <p:spTgt spid="2987010"/>
                                        </p:tgtEl>
                                        <p:attrNameLst>
                                          <p:attrName>ppt_x</p:attrName>
                                          <p:attrName>ppt_y</p:attrName>
                                        </p:attrNameLst>
                                      </p:cBhvr>
                                      <p:rCtr x="0" y="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70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35810" name="Group 2"/>
          <p:cNvGrpSpPr>
            <a:grpSpLocks/>
          </p:cNvGrpSpPr>
          <p:nvPr/>
        </p:nvGrpSpPr>
        <p:grpSpPr bwMode="auto">
          <a:xfrm>
            <a:off x="4859338" y="806450"/>
            <a:ext cx="3778250" cy="5910263"/>
            <a:chOff x="3061" y="508"/>
            <a:chExt cx="2380" cy="3723"/>
          </a:xfrm>
        </p:grpSpPr>
        <p:sp>
          <p:nvSpPr>
            <p:cNvPr id="2935811" name="Freeform 3"/>
            <p:cNvSpPr>
              <a:spLocks/>
            </p:cNvSpPr>
            <p:nvPr/>
          </p:nvSpPr>
          <p:spPr bwMode="auto">
            <a:xfrm>
              <a:off x="3355" y="738"/>
              <a:ext cx="2053" cy="3280"/>
            </a:xfrm>
            <a:custGeom>
              <a:avLst/>
              <a:gdLst/>
              <a:ahLst/>
              <a:cxnLst>
                <a:cxn ang="0">
                  <a:pos x="721" y="1317"/>
                </a:cxn>
                <a:cxn ang="0">
                  <a:pos x="774" y="1109"/>
                </a:cxn>
                <a:cxn ang="0">
                  <a:pos x="892" y="890"/>
                </a:cxn>
                <a:cxn ang="0">
                  <a:pos x="1135" y="686"/>
                </a:cxn>
                <a:cxn ang="0">
                  <a:pos x="1583" y="659"/>
                </a:cxn>
                <a:cxn ang="0">
                  <a:pos x="1925" y="898"/>
                </a:cxn>
                <a:cxn ang="0">
                  <a:pos x="2066" y="1265"/>
                </a:cxn>
                <a:cxn ang="0">
                  <a:pos x="2039" y="1517"/>
                </a:cxn>
                <a:cxn ang="0">
                  <a:pos x="1849" y="2075"/>
                </a:cxn>
                <a:cxn ang="0">
                  <a:pos x="1752" y="2752"/>
                </a:cxn>
                <a:cxn ang="0">
                  <a:pos x="1736" y="3432"/>
                </a:cxn>
                <a:cxn ang="0">
                  <a:pos x="1792" y="3896"/>
                </a:cxn>
                <a:cxn ang="0">
                  <a:pos x="2152" y="3528"/>
                </a:cxn>
                <a:cxn ang="0">
                  <a:pos x="2176" y="2632"/>
                </a:cxn>
                <a:cxn ang="0">
                  <a:pos x="2468" y="1616"/>
                </a:cxn>
                <a:cxn ang="0">
                  <a:pos x="2495" y="1245"/>
                </a:cxn>
                <a:cxn ang="0">
                  <a:pos x="2400" y="898"/>
                </a:cxn>
                <a:cxn ang="0">
                  <a:pos x="2191" y="571"/>
                </a:cxn>
                <a:cxn ang="0">
                  <a:pos x="1876" y="319"/>
                </a:cxn>
                <a:cxn ang="0">
                  <a:pos x="1773" y="132"/>
                </a:cxn>
                <a:cxn ang="0">
                  <a:pos x="1887" y="0"/>
                </a:cxn>
                <a:cxn ang="0">
                  <a:pos x="1633" y="80"/>
                </a:cxn>
                <a:cxn ang="0">
                  <a:pos x="1299" y="200"/>
                </a:cxn>
                <a:cxn ang="0">
                  <a:pos x="1367" y="0"/>
                </a:cxn>
                <a:cxn ang="0">
                  <a:pos x="1044" y="227"/>
                </a:cxn>
                <a:cxn ang="0">
                  <a:pos x="1147" y="0"/>
                </a:cxn>
                <a:cxn ang="0">
                  <a:pos x="824" y="172"/>
                </a:cxn>
                <a:cxn ang="0">
                  <a:pos x="664" y="419"/>
                </a:cxn>
                <a:cxn ang="0">
                  <a:pos x="349" y="766"/>
                </a:cxn>
                <a:cxn ang="0">
                  <a:pos x="186" y="1277"/>
                </a:cxn>
                <a:cxn ang="0">
                  <a:pos x="148" y="1537"/>
                </a:cxn>
                <a:cxn ang="0">
                  <a:pos x="32" y="1712"/>
                </a:cxn>
                <a:cxn ang="0">
                  <a:pos x="112" y="1708"/>
                </a:cxn>
                <a:cxn ang="0">
                  <a:pos x="167" y="1748"/>
                </a:cxn>
                <a:cxn ang="0">
                  <a:pos x="330" y="1864"/>
                </a:cxn>
                <a:cxn ang="0">
                  <a:pos x="493" y="1828"/>
                </a:cxn>
                <a:cxn ang="0">
                  <a:pos x="612" y="1768"/>
                </a:cxn>
                <a:cxn ang="0">
                  <a:pos x="797" y="1716"/>
                </a:cxn>
                <a:cxn ang="0">
                  <a:pos x="800" y="1520"/>
                </a:cxn>
                <a:cxn ang="0">
                  <a:pos x="940" y="1460"/>
                </a:cxn>
                <a:cxn ang="0">
                  <a:pos x="772" y="1460"/>
                </a:cxn>
              </a:cxnLst>
              <a:rect l="0" t="0" r="r" b="b"/>
              <a:pathLst>
                <a:path w="2514" h="4016">
                  <a:moveTo>
                    <a:pt x="729" y="1409"/>
                  </a:moveTo>
                  <a:lnTo>
                    <a:pt x="721" y="1317"/>
                  </a:lnTo>
                  <a:lnTo>
                    <a:pt x="748" y="1217"/>
                  </a:lnTo>
                  <a:lnTo>
                    <a:pt x="774" y="1109"/>
                  </a:lnTo>
                  <a:lnTo>
                    <a:pt x="824" y="990"/>
                  </a:lnTo>
                  <a:lnTo>
                    <a:pt x="892" y="890"/>
                  </a:lnTo>
                  <a:lnTo>
                    <a:pt x="968" y="810"/>
                  </a:lnTo>
                  <a:lnTo>
                    <a:pt x="1135" y="686"/>
                  </a:lnTo>
                  <a:lnTo>
                    <a:pt x="1344" y="631"/>
                  </a:lnTo>
                  <a:lnTo>
                    <a:pt x="1583" y="659"/>
                  </a:lnTo>
                  <a:lnTo>
                    <a:pt x="1792" y="758"/>
                  </a:lnTo>
                  <a:lnTo>
                    <a:pt x="1925" y="898"/>
                  </a:lnTo>
                  <a:lnTo>
                    <a:pt x="2020" y="1070"/>
                  </a:lnTo>
                  <a:lnTo>
                    <a:pt x="2066" y="1265"/>
                  </a:lnTo>
                  <a:lnTo>
                    <a:pt x="2066" y="1417"/>
                  </a:lnTo>
                  <a:lnTo>
                    <a:pt x="2039" y="1517"/>
                  </a:lnTo>
                  <a:lnTo>
                    <a:pt x="1944" y="1796"/>
                  </a:lnTo>
                  <a:lnTo>
                    <a:pt x="1849" y="2075"/>
                  </a:lnTo>
                  <a:lnTo>
                    <a:pt x="1792" y="2375"/>
                  </a:lnTo>
                  <a:lnTo>
                    <a:pt x="1752" y="2752"/>
                  </a:lnTo>
                  <a:lnTo>
                    <a:pt x="1736" y="3128"/>
                  </a:lnTo>
                  <a:lnTo>
                    <a:pt x="1736" y="3432"/>
                  </a:lnTo>
                  <a:lnTo>
                    <a:pt x="1736" y="3592"/>
                  </a:lnTo>
                  <a:lnTo>
                    <a:pt x="1792" y="3896"/>
                  </a:lnTo>
                  <a:lnTo>
                    <a:pt x="2192" y="4016"/>
                  </a:lnTo>
                  <a:lnTo>
                    <a:pt x="2152" y="3528"/>
                  </a:lnTo>
                  <a:lnTo>
                    <a:pt x="2136" y="3008"/>
                  </a:lnTo>
                  <a:lnTo>
                    <a:pt x="2176" y="2632"/>
                  </a:lnTo>
                  <a:lnTo>
                    <a:pt x="2260" y="2215"/>
                  </a:lnTo>
                  <a:lnTo>
                    <a:pt x="2468" y="1616"/>
                  </a:lnTo>
                  <a:lnTo>
                    <a:pt x="2514" y="1417"/>
                  </a:lnTo>
                  <a:lnTo>
                    <a:pt x="2495" y="1245"/>
                  </a:lnTo>
                  <a:lnTo>
                    <a:pt x="2468" y="1078"/>
                  </a:lnTo>
                  <a:lnTo>
                    <a:pt x="2400" y="898"/>
                  </a:lnTo>
                  <a:lnTo>
                    <a:pt x="2305" y="718"/>
                  </a:lnTo>
                  <a:lnTo>
                    <a:pt x="2191" y="571"/>
                  </a:lnTo>
                  <a:lnTo>
                    <a:pt x="2058" y="439"/>
                  </a:lnTo>
                  <a:lnTo>
                    <a:pt x="1876" y="319"/>
                  </a:lnTo>
                  <a:lnTo>
                    <a:pt x="1659" y="220"/>
                  </a:lnTo>
                  <a:lnTo>
                    <a:pt x="1773" y="132"/>
                  </a:lnTo>
                  <a:lnTo>
                    <a:pt x="1906" y="12"/>
                  </a:lnTo>
                  <a:lnTo>
                    <a:pt x="1887" y="0"/>
                  </a:lnTo>
                  <a:lnTo>
                    <a:pt x="1728" y="0"/>
                  </a:lnTo>
                  <a:lnTo>
                    <a:pt x="1633" y="80"/>
                  </a:lnTo>
                  <a:lnTo>
                    <a:pt x="1500" y="192"/>
                  </a:lnTo>
                  <a:lnTo>
                    <a:pt x="1299" y="200"/>
                  </a:lnTo>
                  <a:lnTo>
                    <a:pt x="1545" y="0"/>
                  </a:lnTo>
                  <a:lnTo>
                    <a:pt x="1367" y="0"/>
                  </a:lnTo>
                  <a:lnTo>
                    <a:pt x="1097" y="200"/>
                  </a:lnTo>
                  <a:lnTo>
                    <a:pt x="1044" y="227"/>
                  </a:lnTo>
                  <a:lnTo>
                    <a:pt x="957" y="259"/>
                  </a:lnTo>
                  <a:lnTo>
                    <a:pt x="1147" y="0"/>
                  </a:lnTo>
                  <a:lnTo>
                    <a:pt x="976" y="0"/>
                  </a:lnTo>
                  <a:lnTo>
                    <a:pt x="824" y="172"/>
                  </a:lnTo>
                  <a:lnTo>
                    <a:pt x="748" y="287"/>
                  </a:lnTo>
                  <a:lnTo>
                    <a:pt x="664" y="419"/>
                  </a:lnTo>
                  <a:lnTo>
                    <a:pt x="512" y="547"/>
                  </a:lnTo>
                  <a:lnTo>
                    <a:pt x="349" y="766"/>
                  </a:lnTo>
                  <a:lnTo>
                    <a:pt x="235" y="1046"/>
                  </a:lnTo>
                  <a:lnTo>
                    <a:pt x="186" y="1277"/>
                  </a:lnTo>
                  <a:lnTo>
                    <a:pt x="197" y="1417"/>
                  </a:lnTo>
                  <a:lnTo>
                    <a:pt x="148" y="1537"/>
                  </a:lnTo>
                  <a:lnTo>
                    <a:pt x="140" y="1592"/>
                  </a:lnTo>
                  <a:lnTo>
                    <a:pt x="32" y="1712"/>
                  </a:lnTo>
                  <a:lnTo>
                    <a:pt x="0" y="1828"/>
                  </a:lnTo>
                  <a:lnTo>
                    <a:pt x="112" y="1708"/>
                  </a:lnTo>
                  <a:lnTo>
                    <a:pt x="160" y="1660"/>
                  </a:lnTo>
                  <a:lnTo>
                    <a:pt x="167" y="1748"/>
                  </a:lnTo>
                  <a:lnTo>
                    <a:pt x="235" y="1824"/>
                  </a:lnTo>
                  <a:lnTo>
                    <a:pt x="330" y="1864"/>
                  </a:lnTo>
                  <a:lnTo>
                    <a:pt x="406" y="1856"/>
                  </a:lnTo>
                  <a:lnTo>
                    <a:pt x="493" y="1828"/>
                  </a:lnTo>
                  <a:lnTo>
                    <a:pt x="540" y="1740"/>
                  </a:lnTo>
                  <a:lnTo>
                    <a:pt x="612" y="1768"/>
                  </a:lnTo>
                  <a:lnTo>
                    <a:pt x="729" y="1748"/>
                  </a:lnTo>
                  <a:lnTo>
                    <a:pt x="797" y="1716"/>
                  </a:lnTo>
                  <a:lnTo>
                    <a:pt x="820" y="1640"/>
                  </a:lnTo>
                  <a:lnTo>
                    <a:pt x="800" y="1520"/>
                  </a:lnTo>
                  <a:lnTo>
                    <a:pt x="860" y="1480"/>
                  </a:lnTo>
                  <a:lnTo>
                    <a:pt x="940" y="1460"/>
                  </a:lnTo>
                  <a:lnTo>
                    <a:pt x="860" y="1420"/>
                  </a:lnTo>
                  <a:lnTo>
                    <a:pt x="772" y="1460"/>
                  </a:lnTo>
                  <a:lnTo>
                    <a:pt x="729" y="1409"/>
                  </a:lnTo>
                  <a:close/>
                </a:path>
              </a:pathLst>
            </a:custGeom>
            <a:solidFill>
              <a:schemeClr val="tx1">
                <a:alpha val="28000"/>
              </a:schemeClr>
            </a:solidFill>
            <a:ln w="38100" cmpd="sng">
              <a:solidFill>
                <a:schemeClr val="tx1"/>
              </a:solidFill>
              <a:round/>
              <a:headEnd/>
              <a:tailEnd/>
            </a:ln>
            <a:effectLst/>
          </p:spPr>
          <p:txBody>
            <a:bodyPr/>
            <a:lstStyle/>
            <a:p>
              <a:endParaRPr lang="en-US"/>
            </a:p>
          </p:txBody>
        </p:sp>
        <p:sp>
          <p:nvSpPr>
            <p:cNvPr id="2935812" name="Line 4"/>
            <p:cNvSpPr>
              <a:spLocks noChangeShapeType="1"/>
            </p:cNvSpPr>
            <p:nvPr/>
          </p:nvSpPr>
          <p:spPr bwMode="auto">
            <a:xfrm flipH="1">
              <a:off x="3433" y="1809"/>
              <a:ext cx="1150" cy="59"/>
            </a:xfrm>
            <a:prstGeom prst="line">
              <a:avLst/>
            </a:prstGeom>
            <a:noFill/>
            <a:ln w="9525">
              <a:solidFill>
                <a:schemeClr val="tx1"/>
              </a:solidFill>
              <a:round/>
              <a:headEnd/>
              <a:tailEnd/>
            </a:ln>
            <a:effectLst/>
          </p:spPr>
          <p:txBody>
            <a:bodyPr/>
            <a:lstStyle/>
            <a:p>
              <a:endParaRPr lang="en-US"/>
            </a:p>
          </p:txBody>
        </p:sp>
        <p:sp>
          <p:nvSpPr>
            <p:cNvPr id="2935813" name="Line 5"/>
            <p:cNvSpPr>
              <a:spLocks noChangeShapeType="1"/>
            </p:cNvSpPr>
            <p:nvPr/>
          </p:nvSpPr>
          <p:spPr bwMode="auto">
            <a:xfrm flipH="1">
              <a:off x="3433" y="1973"/>
              <a:ext cx="1116" cy="377"/>
            </a:xfrm>
            <a:prstGeom prst="line">
              <a:avLst/>
            </a:prstGeom>
            <a:noFill/>
            <a:ln w="9525">
              <a:solidFill>
                <a:schemeClr val="tx1"/>
              </a:solidFill>
              <a:round/>
              <a:headEnd/>
              <a:tailEnd/>
            </a:ln>
            <a:effectLst/>
          </p:spPr>
          <p:txBody>
            <a:bodyPr/>
            <a:lstStyle/>
            <a:p>
              <a:endParaRPr lang="en-US"/>
            </a:p>
          </p:txBody>
        </p:sp>
        <p:sp>
          <p:nvSpPr>
            <p:cNvPr id="2935814" name="Line 6"/>
            <p:cNvSpPr>
              <a:spLocks noChangeShapeType="1"/>
            </p:cNvSpPr>
            <p:nvPr/>
          </p:nvSpPr>
          <p:spPr bwMode="auto">
            <a:xfrm flipH="1" flipV="1">
              <a:off x="3535" y="668"/>
              <a:ext cx="1048" cy="1141"/>
            </a:xfrm>
            <a:prstGeom prst="line">
              <a:avLst/>
            </a:prstGeom>
            <a:noFill/>
            <a:ln w="9525">
              <a:solidFill>
                <a:schemeClr val="tx1"/>
              </a:solidFill>
              <a:round/>
              <a:headEnd/>
              <a:tailEnd/>
            </a:ln>
            <a:effectLst/>
          </p:spPr>
          <p:txBody>
            <a:bodyPr/>
            <a:lstStyle/>
            <a:p>
              <a:endParaRPr lang="en-US"/>
            </a:p>
          </p:txBody>
        </p:sp>
        <p:sp>
          <p:nvSpPr>
            <p:cNvPr id="2935815" name="Line 7"/>
            <p:cNvSpPr>
              <a:spLocks noChangeShapeType="1"/>
            </p:cNvSpPr>
            <p:nvPr/>
          </p:nvSpPr>
          <p:spPr bwMode="auto">
            <a:xfrm flipV="1">
              <a:off x="4546" y="581"/>
              <a:ext cx="273" cy="1401"/>
            </a:xfrm>
            <a:prstGeom prst="line">
              <a:avLst/>
            </a:prstGeom>
            <a:noFill/>
            <a:ln w="9525">
              <a:solidFill>
                <a:schemeClr val="tx1"/>
              </a:solidFill>
              <a:round/>
              <a:headEnd/>
              <a:tailEnd/>
            </a:ln>
            <a:effectLst/>
          </p:spPr>
          <p:txBody>
            <a:bodyPr/>
            <a:lstStyle/>
            <a:p>
              <a:endParaRPr lang="en-US"/>
            </a:p>
          </p:txBody>
        </p:sp>
        <p:sp>
          <p:nvSpPr>
            <p:cNvPr id="2935816" name="Text Box 8"/>
            <p:cNvSpPr txBox="1">
              <a:spLocks noChangeArrowheads="1"/>
            </p:cNvSpPr>
            <p:nvPr/>
          </p:nvSpPr>
          <p:spPr bwMode="auto">
            <a:xfrm rot="-3933363">
              <a:off x="2876" y="1188"/>
              <a:ext cx="1044" cy="231"/>
            </a:xfrm>
            <a:prstGeom prst="rect">
              <a:avLst/>
            </a:prstGeom>
            <a:noFill/>
            <a:ln w="9525">
              <a:noFill/>
              <a:miter lim="800000"/>
              <a:headEnd/>
              <a:tailEnd/>
            </a:ln>
            <a:effectLst/>
          </p:spPr>
          <p:txBody>
            <a:bodyPr wrap="none">
              <a:spAutoFit/>
            </a:bodyPr>
            <a:lstStyle/>
            <a:p>
              <a:pPr algn="l" eaLnBrk="1" hangingPunct="1"/>
              <a:r>
                <a:rPr lang="en-US" sz="1800">
                  <a:effectLst/>
                </a:rPr>
                <a:t>Ascending Ao.</a:t>
              </a:r>
            </a:p>
          </p:txBody>
        </p:sp>
        <p:sp>
          <p:nvSpPr>
            <p:cNvPr id="2935817" name="Text Box 9"/>
            <p:cNvSpPr txBox="1">
              <a:spLocks noChangeArrowheads="1"/>
            </p:cNvSpPr>
            <p:nvPr/>
          </p:nvSpPr>
          <p:spPr bwMode="auto">
            <a:xfrm rot="3122093">
              <a:off x="4760" y="1120"/>
              <a:ext cx="1132" cy="231"/>
            </a:xfrm>
            <a:prstGeom prst="rect">
              <a:avLst/>
            </a:prstGeom>
            <a:noFill/>
            <a:ln w="9525">
              <a:noFill/>
              <a:miter lim="800000"/>
              <a:headEnd/>
              <a:tailEnd/>
            </a:ln>
            <a:effectLst/>
          </p:spPr>
          <p:txBody>
            <a:bodyPr wrap="none">
              <a:spAutoFit/>
            </a:bodyPr>
            <a:lstStyle/>
            <a:p>
              <a:pPr algn="l" eaLnBrk="1" hangingPunct="1"/>
              <a:r>
                <a:rPr lang="en-US" sz="1800">
                  <a:effectLst/>
                </a:rPr>
                <a:t>Descending Ao.</a:t>
              </a:r>
            </a:p>
          </p:txBody>
        </p:sp>
        <p:sp>
          <p:nvSpPr>
            <p:cNvPr id="2935818" name="Text Box 10"/>
            <p:cNvSpPr txBox="1">
              <a:spLocks noChangeArrowheads="1"/>
            </p:cNvSpPr>
            <p:nvPr/>
          </p:nvSpPr>
          <p:spPr bwMode="auto">
            <a:xfrm>
              <a:off x="3615" y="508"/>
              <a:ext cx="1172" cy="231"/>
            </a:xfrm>
            <a:prstGeom prst="rect">
              <a:avLst/>
            </a:prstGeom>
            <a:noFill/>
            <a:ln w="9525">
              <a:noFill/>
              <a:miter lim="800000"/>
              <a:headEnd/>
              <a:tailEnd/>
            </a:ln>
            <a:effectLst/>
          </p:spPr>
          <p:txBody>
            <a:bodyPr wrap="none">
              <a:spAutoFit/>
            </a:bodyPr>
            <a:lstStyle/>
            <a:p>
              <a:pPr algn="l" eaLnBrk="1" hangingPunct="1"/>
              <a:r>
                <a:rPr lang="en-US" sz="1800">
                  <a:effectLst/>
                </a:rPr>
                <a:t>Transverse Arch</a:t>
              </a:r>
            </a:p>
          </p:txBody>
        </p:sp>
        <p:sp>
          <p:nvSpPr>
            <p:cNvPr id="2935819" name="Text Box 11"/>
            <p:cNvSpPr txBox="1">
              <a:spLocks noChangeArrowheads="1"/>
            </p:cNvSpPr>
            <p:nvPr/>
          </p:nvSpPr>
          <p:spPr bwMode="auto">
            <a:xfrm rot="-1127730">
              <a:off x="3362" y="2224"/>
              <a:ext cx="1044" cy="231"/>
            </a:xfrm>
            <a:prstGeom prst="rect">
              <a:avLst/>
            </a:prstGeom>
            <a:noFill/>
            <a:ln w="9525">
              <a:noFill/>
              <a:miter lim="800000"/>
              <a:headEnd/>
              <a:tailEnd/>
            </a:ln>
            <a:effectLst/>
          </p:spPr>
          <p:txBody>
            <a:bodyPr wrap="none">
              <a:spAutoFit/>
            </a:bodyPr>
            <a:lstStyle/>
            <a:p>
              <a:pPr algn="l" eaLnBrk="1" hangingPunct="1"/>
              <a:r>
                <a:rPr lang="en-US" sz="1800">
                  <a:effectLst/>
                </a:rPr>
                <a:t>Aortic Annulus</a:t>
              </a:r>
            </a:p>
          </p:txBody>
        </p:sp>
        <p:sp>
          <p:nvSpPr>
            <p:cNvPr id="2935820" name="Text Box 12"/>
            <p:cNvSpPr txBox="1">
              <a:spLocks noChangeArrowheads="1"/>
            </p:cNvSpPr>
            <p:nvPr/>
          </p:nvSpPr>
          <p:spPr bwMode="auto">
            <a:xfrm rot="-193241">
              <a:off x="3562" y="1811"/>
              <a:ext cx="418" cy="212"/>
            </a:xfrm>
            <a:prstGeom prst="rect">
              <a:avLst/>
            </a:prstGeom>
            <a:noFill/>
            <a:ln w="9525">
              <a:noFill/>
              <a:miter lim="800000"/>
              <a:headEnd/>
              <a:tailEnd/>
            </a:ln>
            <a:effectLst/>
          </p:spPr>
          <p:txBody>
            <a:bodyPr>
              <a:spAutoFit/>
            </a:bodyPr>
            <a:lstStyle/>
            <a:p>
              <a:pPr algn="l" eaLnBrk="1" hangingPunct="1"/>
              <a:r>
                <a:rPr lang="en-US" sz="1600">
                  <a:effectLst/>
                </a:rPr>
                <a:t>STJ*</a:t>
              </a:r>
            </a:p>
          </p:txBody>
        </p:sp>
        <p:sp>
          <p:nvSpPr>
            <p:cNvPr id="2935821" name="Text Box 13"/>
            <p:cNvSpPr txBox="1">
              <a:spLocks noChangeArrowheads="1"/>
            </p:cNvSpPr>
            <p:nvPr/>
          </p:nvSpPr>
          <p:spPr bwMode="auto">
            <a:xfrm>
              <a:off x="3146" y="3827"/>
              <a:ext cx="1564" cy="404"/>
            </a:xfrm>
            <a:prstGeom prst="rect">
              <a:avLst/>
            </a:prstGeom>
            <a:noFill/>
            <a:ln w="9525">
              <a:noFill/>
              <a:miter lim="800000"/>
              <a:headEnd/>
              <a:tailEnd/>
            </a:ln>
            <a:effectLst/>
          </p:spPr>
          <p:txBody>
            <a:bodyPr wrap="none">
              <a:spAutoFit/>
            </a:bodyPr>
            <a:lstStyle/>
            <a:p>
              <a:pPr algn="l" eaLnBrk="1" hangingPunct="1"/>
              <a:r>
                <a:rPr lang="en-US" sz="1800">
                  <a:effectLst/>
                </a:rPr>
                <a:t>* Sino-tubular Junction</a:t>
              </a:r>
            </a:p>
            <a:p>
              <a:pPr algn="l" eaLnBrk="1" hangingPunct="1"/>
              <a:r>
                <a:rPr lang="en-US" sz="1800">
                  <a:effectLst/>
                </a:rPr>
                <a:t># Sinuses of Valsalva</a:t>
              </a:r>
            </a:p>
          </p:txBody>
        </p:sp>
        <p:sp>
          <p:nvSpPr>
            <p:cNvPr id="2935822" name="Text Box 14"/>
            <p:cNvSpPr txBox="1">
              <a:spLocks noChangeArrowheads="1"/>
            </p:cNvSpPr>
            <p:nvPr/>
          </p:nvSpPr>
          <p:spPr bwMode="auto">
            <a:xfrm rot="-5400000">
              <a:off x="2839" y="2085"/>
              <a:ext cx="676" cy="231"/>
            </a:xfrm>
            <a:prstGeom prst="rect">
              <a:avLst/>
            </a:prstGeom>
            <a:noFill/>
            <a:ln w="9525">
              <a:noFill/>
              <a:miter lim="800000"/>
              <a:headEnd/>
              <a:tailEnd/>
            </a:ln>
            <a:effectLst/>
          </p:spPr>
          <p:txBody>
            <a:bodyPr wrap="none">
              <a:spAutoFit/>
            </a:bodyPr>
            <a:lstStyle/>
            <a:p>
              <a:pPr algn="l" eaLnBrk="1" hangingPunct="1"/>
              <a:r>
                <a:rPr lang="en-US" sz="1800">
                  <a:effectLst/>
                </a:rPr>
                <a:t>Ao. Root</a:t>
              </a:r>
            </a:p>
          </p:txBody>
        </p:sp>
        <p:sp>
          <p:nvSpPr>
            <p:cNvPr id="2935823" name="Text Box 15"/>
            <p:cNvSpPr txBox="1">
              <a:spLocks noChangeArrowheads="1"/>
            </p:cNvSpPr>
            <p:nvPr/>
          </p:nvSpPr>
          <p:spPr bwMode="auto">
            <a:xfrm rot="-766479">
              <a:off x="3541" y="2002"/>
              <a:ext cx="473" cy="231"/>
            </a:xfrm>
            <a:prstGeom prst="rect">
              <a:avLst/>
            </a:prstGeom>
            <a:noFill/>
            <a:ln w="9525">
              <a:noFill/>
              <a:miter lim="800000"/>
              <a:headEnd/>
              <a:tailEnd/>
            </a:ln>
            <a:effectLst/>
          </p:spPr>
          <p:txBody>
            <a:bodyPr wrap="none">
              <a:spAutoFit/>
            </a:bodyPr>
            <a:lstStyle/>
            <a:p>
              <a:pPr algn="l" eaLnBrk="1" hangingPunct="1"/>
              <a:r>
                <a:rPr lang="en-US" sz="1800">
                  <a:effectLst/>
                </a:rPr>
                <a:t>SOV</a:t>
              </a:r>
              <a:r>
                <a:rPr lang="en-US" sz="1800" baseline="30000">
                  <a:effectLst/>
                </a:rPr>
                <a:t>#</a:t>
              </a:r>
            </a:p>
          </p:txBody>
        </p:sp>
        <p:sp>
          <p:nvSpPr>
            <p:cNvPr id="2935824" name="AutoShape 16"/>
            <p:cNvSpPr>
              <a:spLocks/>
            </p:cNvSpPr>
            <p:nvPr/>
          </p:nvSpPr>
          <p:spPr bwMode="auto">
            <a:xfrm>
              <a:off x="3244" y="1830"/>
              <a:ext cx="104" cy="698"/>
            </a:xfrm>
            <a:prstGeom prst="leftBrace">
              <a:avLst>
                <a:gd name="adj1" fmla="val 55929"/>
                <a:gd name="adj2" fmla="val 50000"/>
              </a:avLst>
            </a:prstGeom>
            <a:noFill/>
            <a:ln w="9525">
              <a:solidFill>
                <a:schemeClr val="tx1"/>
              </a:solidFill>
              <a:round/>
              <a:headEnd/>
              <a:tailEnd/>
            </a:ln>
            <a:effectLst/>
          </p:spPr>
          <p:txBody>
            <a:bodyPr wrap="none" anchor="ctr"/>
            <a:lstStyle/>
            <a:p>
              <a:endParaRPr lang="en-US"/>
            </a:p>
          </p:txBody>
        </p:sp>
      </p:grpSp>
      <p:sp>
        <p:nvSpPr>
          <p:cNvPr id="2935825" name="Rectangle 17"/>
          <p:cNvSpPr>
            <a:spLocks noGrp="1" noChangeArrowheads="1"/>
          </p:cNvSpPr>
          <p:nvPr>
            <p:ph type="body" idx="1"/>
          </p:nvPr>
        </p:nvSpPr>
        <p:spPr>
          <a:xfrm>
            <a:off x="268288" y="1482725"/>
            <a:ext cx="4443412" cy="5130800"/>
          </a:xfrm>
          <a:noFill/>
          <a:ln/>
        </p:spPr>
        <p:txBody>
          <a:bodyPr/>
          <a:lstStyle/>
          <a:p>
            <a:pPr>
              <a:buFontTx/>
              <a:buNone/>
            </a:pPr>
            <a:r>
              <a:rPr lang="de-DE">
                <a:solidFill>
                  <a:srgbClr val="FF9900"/>
                </a:solidFill>
              </a:rPr>
              <a:t>Aortic Root</a:t>
            </a:r>
          </a:p>
          <a:p>
            <a:r>
              <a:rPr lang="de-DE">
                <a:solidFill>
                  <a:srgbClr val="F1DD65"/>
                </a:solidFill>
              </a:rPr>
              <a:t>Anuloplasty</a:t>
            </a:r>
          </a:p>
          <a:p>
            <a:r>
              <a:rPr lang="de-DE">
                <a:solidFill>
                  <a:srgbClr val="F1DD65"/>
                </a:solidFill>
              </a:rPr>
              <a:t>Composite graft</a:t>
            </a:r>
          </a:p>
          <a:p>
            <a:pPr marL="765175" lvl="1" indent="-231775"/>
            <a:r>
              <a:rPr lang="de-DE" sz="2400"/>
              <a:t>Contains valve</a:t>
            </a:r>
          </a:p>
          <a:p>
            <a:pPr marL="765175" lvl="1" indent="-231775"/>
            <a:r>
              <a:rPr lang="de-DE" sz="2400"/>
              <a:t>Coronary reimplantation</a:t>
            </a:r>
          </a:p>
          <a:p>
            <a:r>
              <a:rPr lang="de-DE">
                <a:solidFill>
                  <a:srgbClr val="F1DD65"/>
                </a:solidFill>
              </a:rPr>
              <a:t>Valve Sparing Surgery</a:t>
            </a:r>
          </a:p>
          <a:p>
            <a:pPr marL="765175" lvl="1" indent="-231775"/>
            <a:r>
              <a:rPr lang="de-DE" sz="2400"/>
              <a:t>Resect sinuses down to valve insertions</a:t>
            </a:r>
          </a:p>
          <a:p>
            <a:pPr marL="765175" lvl="1" indent="-231775"/>
            <a:r>
              <a:rPr lang="de-DE" sz="2400"/>
              <a:t>Preserve native valves</a:t>
            </a:r>
          </a:p>
          <a:p>
            <a:pPr marL="765175" lvl="1" indent="-231775"/>
            <a:r>
              <a:rPr lang="de-DE" sz="2400"/>
              <a:t>Coronary reimpl.</a:t>
            </a:r>
          </a:p>
        </p:txBody>
      </p:sp>
      <p:sp>
        <p:nvSpPr>
          <p:cNvPr id="2935826" name="Rectangle 18"/>
          <p:cNvSpPr>
            <a:spLocks noGrp="1" noChangeArrowheads="1"/>
          </p:cNvSpPr>
          <p:nvPr>
            <p:ph type="title"/>
          </p:nvPr>
        </p:nvSpPr>
        <p:spPr>
          <a:xfrm>
            <a:off x="1098550" y="66675"/>
            <a:ext cx="4359275" cy="928688"/>
          </a:xfrm>
          <a:noFill/>
          <a:ln/>
        </p:spPr>
        <p:txBody>
          <a:bodyPr/>
          <a:lstStyle/>
          <a:p>
            <a:r>
              <a:rPr lang="de-DE" sz="2800" b="1"/>
              <a:t/>
            </a:r>
            <a:br>
              <a:rPr lang="de-DE" sz="2800" b="1"/>
            </a:br>
            <a:r>
              <a:rPr lang="de-DE" sz="2500" b="1"/>
              <a:t>Thoracic Aorta</a:t>
            </a:r>
            <a:br>
              <a:rPr lang="de-DE" sz="2500" b="1"/>
            </a:br>
            <a:r>
              <a:rPr lang="de-DE" b="1"/>
              <a:t>Surgical Options</a:t>
            </a:r>
          </a:p>
        </p:txBody>
      </p:sp>
      <p:pic>
        <p:nvPicPr>
          <p:cNvPr id="2935827" name="Picture 19" descr="annuloplasty sekcth (underwood)"/>
          <p:cNvPicPr>
            <a:picLocks noChangeAspect="1" noChangeArrowheads="1"/>
          </p:cNvPicPr>
          <p:nvPr/>
        </p:nvPicPr>
        <p:blipFill>
          <a:blip r:embed="rId3" cstate="print"/>
          <a:srcRect/>
          <a:stretch>
            <a:fillRect/>
          </a:stretch>
        </p:blipFill>
        <p:spPr bwMode="auto">
          <a:xfrm>
            <a:off x="3084513" y="1220788"/>
            <a:ext cx="1857375" cy="1374775"/>
          </a:xfrm>
          <a:prstGeom prst="rect">
            <a:avLst/>
          </a:prstGeom>
          <a:noFill/>
        </p:spPr>
      </p:pic>
      <p:grpSp>
        <p:nvGrpSpPr>
          <p:cNvPr id="2935828" name="Group 20"/>
          <p:cNvGrpSpPr>
            <a:grpSpLocks/>
          </p:cNvGrpSpPr>
          <p:nvPr/>
        </p:nvGrpSpPr>
        <p:grpSpPr bwMode="auto">
          <a:xfrm>
            <a:off x="6592888" y="2416175"/>
            <a:ext cx="2557462" cy="2130425"/>
            <a:chOff x="4017" y="1522"/>
            <a:chExt cx="1611" cy="1342"/>
          </a:xfrm>
        </p:grpSpPr>
        <p:grpSp>
          <p:nvGrpSpPr>
            <p:cNvPr id="2935829" name="Group 21"/>
            <p:cNvGrpSpPr>
              <a:grpSpLocks/>
            </p:cNvGrpSpPr>
            <p:nvPr/>
          </p:nvGrpSpPr>
          <p:grpSpPr bwMode="auto">
            <a:xfrm>
              <a:off x="4017" y="1522"/>
              <a:ext cx="1611" cy="1342"/>
              <a:chOff x="4017" y="1522"/>
              <a:chExt cx="1611" cy="1342"/>
            </a:xfrm>
          </p:grpSpPr>
          <p:sp>
            <p:nvSpPr>
              <p:cNvPr id="2935830" name="Rectangle 22"/>
              <p:cNvSpPr>
                <a:spLocks noChangeArrowheads="1"/>
              </p:cNvSpPr>
              <p:nvPr/>
            </p:nvSpPr>
            <p:spPr bwMode="auto">
              <a:xfrm>
                <a:off x="4017" y="1522"/>
                <a:ext cx="1611" cy="1341"/>
              </a:xfrm>
              <a:prstGeom prst="rect">
                <a:avLst/>
              </a:prstGeom>
              <a:solidFill>
                <a:schemeClr val="tx1"/>
              </a:solidFill>
              <a:ln w="12700">
                <a:noFill/>
                <a:miter lim="800000"/>
                <a:headEnd type="none" w="sm" len="sm"/>
                <a:tailEnd type="none" w="sm" len="sm"/>
              </a:ln>
              <a:effectLst/>
            </p:spPr>
            <p:txBody>
              <a:bodyPr wrap="none" anchor="ctr"/>
              <a:lstStyle/>
              <a:p>
                <a:endParaRPr lang="en-US"/>
              </a:p>
            </p:txBody>
          </p:sp>
          <p:pic>
            <p:nvPicPr>
              <p:cNvPr id="2935831" name="Picture 23" descr="tempImage"/>
              <p:cNvPicPr>
                <a:picLocks noChangeAspect="1" noChangeArrowheads="1"/>
              </p:cNvPicPr>
              <p:nvPr/>
            </p:nvPicPr>
            <p:blipFill>
              <a:blip r:embed="rId4" cstate="print"/>
              <a:srcRect l="47029" t="1994" r="39630" b="50333"/>
              <a:stretch>
                <a:fillRect/>
              </a:stretch>
            </p:blipFill>
            <p:spPr bwMode="auto">
              <a:xfrm>
                <a:off x="4027" y="1599"/>
                <a:ext cx="750" cy="1219"/>
              </a:xfrm>
              <a:prstGeom prst="rect">
                <a:avLst/>
              </a:prstGeom>
              <a:noFill/>
              <a:ln w="9525">
                <a:noFill/>
                <a:miter lim="800000"/>
                <a:headEnd/>
                <a:tailEnd/>
              </a:ln>
              <a:effectLst/>
            </p:spPr>
          </p:pic>
          <p:pic>
            <p:nvPicPr>
              <p:cNvPr id="2935832" name="Picture 24" descr="tempImage"/>
              <p:cNvPicPr>
                <a:picLocks noChangeAspect="1" noChangeArrowheads="1"/>
              </p:cNvPicPr>
              <p:nvPr/>
            </p:nvPicPr>
            <p:blipFill>
              <a:blip r:embed="rId4" cstate="print"/>
              <a:srcRect l="57417" t="46187" r="27730" b="1526"/>
              <a:stretch>
                <a:fillRect/>
              </a:stretch>
            </p:blipFill>
            <p:spPr bwMode="auto">
              <a:xfrm>
                <a:off x="4760" y="1527"/>
                <a:ext cx="835" cy="1337"/>
              </a:xfrm>
              <a:prstGeom prst="rect">
                <a:avLst/>
              </a:prstGeom>
              <a:noFill/>
              <a:ln w="9525">
                <a:noFill/>
                <a:miter lim="800000"/>
                <a:headEnd/>
                <a:tailEnd/>
              </a:ln>
              <a:effectLst/>
            </p:spPr>
          </p:pic>
          <p:sp>
            <p:nvSpPr>
              <p:cNvPr id="2935833" name="Rectangle 25"/>
              <p:cNvSpPr>
                <a:spLocks noChangeArrowheads="1"/>
              </p:cNvSpPr>
              <p:nvPr/>
            </p:nvSpPr>
            <p:spPr bwMode="auto">
              <a:xfrm>
                <a:off x="4766" y="1762"/>
                <a:ext cx="136" cy="279"/>
              </a:xfrm>
              <a:prstGeom prst="rect">
                <a:avLst/>
              </a:prstGeom>
              <a:solidFill>
                <a:schemeClr val="tx1"/>
              </a:solidFill>
              <a:ln w="12700">
                <a:noFill/>
                <a:miter lim="800000"/>
                <a:headEnd type="none" w="sm" len="sm"/>
                <a:tailEnd type="none" w="sm" len="sm"/>
              </a:ln>
              <a:effectLst/>
            </p:spPr>
            <p:txBody>
              <a:bodyPr wrap="none" anchor="ctr"/>
              <a:lstStyle/>
              <a:p>
                <a:endParaRPr lang="en-US"/>
              </a:p>
            </p:txBody>
          </p:sp>
        </p:grpSp>
        <p:sp>
          <p:nvSpPr>
            <p:cNvPr id="2935834" name="Rectangle 26"/>
            <p:cNvSpPr>
              <a:spLocks noChangeArrowheads="1"/>
            </p:cNvSpPr>
            <p:nvPr/>
          </p:nvSpPr>
          <p:spPr bwMode="auto">
            <a:xfrm>
              <a:off x="5356" y="2100"/>
              <a:ext cx="240" cy="276"/>
            </a:xfrm>
            <a:prstGeom prst="rect">
              <a:avLst/>
            </a:prstGeom>
            <a:solidFill>
              <a:schemeClr val="tx1"/>
            </a:solidFill>
            <a:ln w="12700">
              <a:solidFill>
                <a:schemeClr val="tx1"/>
              </a:solidFill>
              <a:miter lim="800000"/>
              <a:headEnd type="none" w="sm" len="sm"/>
              <a:tailEnd type="none" w="sm" len="sm"/>
            </a:ln>
            <a:effectLst/>
          </p:spPr>
          <p:txBody>
            <a:bodyPr wrap="none" anchor="ctr"/>
            <a:lstStyle/>
            <a:p>
              <a:endParaRPr lang="en-US"/>
            </a:p>
          </p:txBody>
        </p:sp>
        <p:sp>
          <p:nvSpPr>
            <p:cNvPr id="2935835" name="Rectangle 27"/>
            <p:cNvSpPr>
              <a:spLocks noChangeArrowheads="1"/>
            </p:cNvSpPr>
            <p:nvPr/>
          </p:nvSpPr>
          <p:spPr bwMode="auto">
            <a:xfrm>
              <a:off x="5494" y="2370"/>
              <a:ext cx="114" cy="324"/>
            </a:xfrm>
            <a:prstGeom prst="rect">
              <a:avLst/>
            </a:prstGeom>
            <a:solidFill>
              <a:schemeClr val="tx1"/>
            </a:solidFill>
            <a:ln w="12700">
              <a:solidFill>
                <a:schemeClr val="tx1"/>
              </a:solidFill>
              <a:miter lim="800000"/>
              <a:headEnd type="none" w="sm" len="sm"/>
              <a:tailEnd type="none" w="sm" len="sm"/>
            </a:ln>
            <a:effectLst/>
          </p:spPr>
          <p:txBody>
            <a:bodyPr wrap="none" anchor="ctr"/>
            <a:lstStyle/>
            <a:p>
              <a:endParaRPr lang="en-US"/>
            </a:p>
          </p:txBody>
        </p:sp>
        <p:sp>
          <p:nvSpPr>
            <p:cNvPr id="2935836" name="Rectangle 28"/>
            <p:cNvSpPr>
              <a:spLocks noChangeArrowheads="1"/>
            </p:cNvSpPr>
            <p:nvPr/>
          </p:nvSpPr>
          <p:spPr bwMode="auto">
            <a:xfrm>
              <a:off x="5416" y="2304"/>
              <a:ext cx="108" cy="132"/>
            </a:xfrm>
            <a:prstGeom prst="rect">
              <a:avLst/>
            </a:prstGeom>
            <a:solidFill>
              <a:schemeClr val="tx1"/>
            </a:solidFill>
            <a:ln w="12700">
              <a:solidFill>
                <a:schemeClr val="tx1"/>
              </a:solidFill>
              <a:miter lim="800000"/>
              <a:headEnd type="none" w="sm" len="sm"/>
              <a:tailEnd type="none" w="sm" len="sm"/>
            </a:ln>
            <a:effectLst/>
          </p:spPr>
          <p:txBody>
            <a:bodyPr wrap="none" anchor="ctr"/>
            <a:lstStyle/>
            <a:p>
              <a:endParaRPr lang="en-US"/>
            </a:p>
          </p:txBody>
        </p:sp>
      </p:grpSp>
      <p:sp useBgFill="1">
        <p:nvSpPr>
          <p:cNvPr id="2935837" name="Rectangle 29"/>
          <p:cNvSpPr>
            <a:spLocks noChangeArrowheads="1"/>
          </p:cNvSpPr>
          <p:nvPr/>
        </p:nvSpPr>
        <p:spPr bwMode="auto">
          <a:xfrm>
            <a:off x="4981575" y="6067425"/>
            <a:ext cx="2457450" cy="790575"/>
          </a:xfrm>
          <a:prstGeom prst="rect">
            <a:avLst/>
          </a:prstGeom>
          <a:ln w="12700">
            <a:noFill/>
            <a:miter lim="800000"/>
            <a:headEnd type="none" w="sm" len="sm"/>
            <a:tailEnd type="none" w="sm" len="sm"/>
          </a:ln>
          <a:effectLst/>
        </p:spPr>
        <p:txBody>
          <a:bodyPr wrap="none" anchor="ctr"/>
          <a:lstStyle/>
          <a:p>
            <a:endParaRPr lang="en-US"/>
          </a:p>
        </p:txBody>
      </p:sp>
      <p:pic>
        <p:nvPicPr>
          <p:cNvPr id="2935838" name="Picture 30" descr="aortic reconstruction sketch (underwood)"/>
          <p:cNvPicPr>
            <a:picLocks noChangeAspect="1" noChangeArrowheads="1"/>
          </p:cNvPicPr>
          <p:nvPr/>
        </p:nvPicPr>
        <p:blipFill>
          <a:blip r:embed="rId5" cstate="print"/>
          <a:srcRect l="3802" t="8145" r="25255" b="19627"/>
          <a:stretch>
            <a:fillRect/>
          </a:stretch>
        </p:blipFill>
        <p:spPr bwMode="auto">
          <a:xfrm>
            <a:off x="4494213" y="4611688"/>
            <a:ext cx="1658937" cy="2027237"/>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358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358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358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9490" name="Picture 2"/>
          <p:cNvPicPr>
            <a:picLocks noChangeAspect="1" noChangeArrowheads="1"/>
          </p:cNvPicPr>
          <p:nvPr/>
        </p:nvPicPr>
        <p:blipFill>
          <a:blip r:embed="rId4" cstate="print"/>
          <a:srcRect/>
          <a:stretch>
            <a:fillRect/>
          </a:stretch>
        </p:blipFill>
        <p:spPr bwMode="auto">
          <a:xfrm>
            <a:off x="436563" y="1657350"/>
            <a:ext cx="4206875" cy="4216400"/>
          </a:xfrm>
          <a:prstGeom prst="rect">
            <a:avLst/>
          </a:prstGeom>
          <a:noFill/>
          <a:ln w="9525">
            <a:noFill/>
            <a:miter lim="800000"/>
            <a:headEnd/>
            <a:tailEnd/>
          </a:ln>
          <a:effectLst/>
        </p:spPr>
      </p:pic>
      <p:sp>
        <p:nvSpPr>
          <p:cNvPr id="2879491" name="Rectangle 3"/>
          <p:cNvSpPr>
            <a:spLocks noGrp="1" noChangeArrowheads="1"/>
          </p:cNvSpPr>
          <p:nvPr>
            <p:ph type="title"/>
          </p:nvPr>
        </p:nvSpPr>
        <p:spPr/>
        <p:txBody>
          <a:bodyPr/>
          <a:lstStyle/>
          <a:p>
            <a:endParaRPr lang="en-US"/>
          </a:p>
        </p:txBody>
      </p:sp>
      <p:pic>
        <p:nvPicPr>
          <p:cNvPr id="2879492" name="WILLIAMS^RONALD-AV-VR_001.avi">
            <a:hlinkClick r:id="" action="ppaction://media"/>
          </p:cNvPr>
          <p:cNvPicPr>
            <a:picLocks noRot="1" noChangeAspect="1" noChangeArrowheads="1"/>
          </p:cNvPicPr>
          <p:nvPr>
            <a:videoFile r:link="rId1"/>
          </p:nvPr>
        </p:nvPicPr>
        <p:blipFill>
          <a:blip r:embed="rId5" cstate="print"/>
          <a:srcRect/>
          <a:stretch>
            <a:fillRect/>
          </a:stretch>
        </p:blipFill>
        <p:spPr bwMode="auto">
          <a:xfrm>
            <a:off x="4652963" y="1643063"/>
            <a:ext cx="4229100" cy="4229100"/>
          </a:xfrm>
          <a:prstGeom prst="rect">
            <a:avLst/>
          </a:prstGeom>
          <a:noFill/>
        </p:spPr>
      </p:pic>
      <p:sp>
        <p:nvSpPr>
          <p:cNvPr id="2879493" name="Rectangle 5"/>
          <p:cNvSpPr>
            <a:spLocks noChangeArrowheads="1"/>
          </p:cNvSpPr>
          <p:nvPr/>
        </p:nvSpPr>
        <p:spPr bwMode="auto">
          <a:xfrm>
            <a:off x="533400" y="441325"/>
            <a:ext cx="8077200" cy="920750"/>
          </a:xfrm>
          <a:prstGeom prst="rect">
            <a:avLst/>
          </a:prstGeom>
          <a:noFill/>
          <a:ln w="9525">
            <a:noFill/>
            <a:miter lim="800000"/>
            <a:headEnd/>
            <a:tailEnd/>
          </a:ln>
          <a:effectLst/>
        </p:spPr>
        <p:txBody>
          <a:bodyPr lIns="182562" tIns="182562" rIns="182562" bIns="182562">
            <a:spAutoFit/>
          </a:bodyPr>
          <a:lstStyle/>
          <a:p>
            <a:pPr marL="469900" indent="-469900" algn="l">
              <a:lnSpc>
                <a:spcPct val="50000"/>
              </a:lnSpc>
              <a:spcBef>
                <a:spcPct val="40000"/>
              </a:spcBef>
              <a:buClr>
                <a:srgbClr val="E3DE73"/>
              </a:buClr>
              <a:buSzPct val="150000"/>
            </a:pPr>
            <a:r>
              <a:rPr lang="en-US" sz="2600">
                <a:effectLst>
                  <a:outerShdw blurRad="38100" dist="38100" dir="2700000" algn="tl">
                    <a:srgbClr val="000000"/>
                  </a:outerShdw>
                </a:effectLst>
                <a:latin typeface="Lucida Sans" pitchFamily="34" charset="0"/>
              </a:rPr>
              <a:t>41 yo man</a:t>
            </a:r>
          </a:p>
          <a:p>
            <a:pPr marL="469900" indent="-469900" algn="l">
              <a:lnSpc>
                <a:spcPct val="50000"/>
              </a:lnSpc>
              <a:spcBef>
                <a:spcPct val="40000"/>
              </a:spcBef>
              <a:buClr>
                <a:srgbClr val="E3DE73"/>
              </a:buClr>
              <a:buSzPct val="150000"/>
            </a:pPr>
            <a:r>
              <a:rPr lang="en-US" sz="2600">
                <a:effectLst>
                  <a:outerShdw blurRad="38100" dist="38100" dir="2700000" algn="tl">
                    <a:srgbClr val="000000"/>
                  </a:outerShdw>
                </a:effectLst>
                <a:latin typeface="Lucida Sans" pitchFamily="34" charset="0"/>
              </a:rPr>
              <a:t>Marfan's</a:t>
            </a:r>
          </a:p>
        </p:txBody>
      </p:sp>
      <p:sp>
        <p:nvSpPr>
          <p:cNvPr id="2879494" name="Rectangle 6"/>
          <p:cNvSpPr>
            <a:spLocks noChangeArrowheads="1"/>
          </p:cNvSpPr>
          <p:nvPr/>
        </p:nvSpPr>
        <p:spPr bwMode="auto">
          <a:xfrm rot="-2436256">
            <a:off x="1265238" y="4076700"/>
            <a:ext cx="1165225" cy="457200"/>
          </a:xfrm>
          <a:prstGeom prst="rect">
            <a:avLst/>
          </a:prstGeom>
          <a:noFill/>
          <a:ln w="12700">
            <a:noFill/>
            <a:miter lim="800000"/>
            <a:headEnd type="none" w="sm" len="sm"/>
            <a:tailEnd type="none" w="sm" len="sm"/>
          </a:ln>
          <a:effectLst/>
        </p:spPr>
        <p:txBody>
          <a:bodyPr wrap="none">
            <a:spAutoFit/>
          </a:bodyPr>
          <a:lstStyle/>
          <a:p>
            <a:r>
              <a:rPr lang="en-US" b="1">
                <a:solidFill>
                  <a:srgbClr val="0CF243"/>
                </a:solidFill>
                <a:effectLst>
                  <a:outerShdw blurRad="38100" dist="38100" dir="2700000" algn="tl">
                    <a:srgbClr val="000000"/>
                  </a:outerShdw>
                </a:effectLst>
              </a:rPr>
              <a:t>anulus</a:t>
            </a:r>
          </a:p>
        </p:txBody>
      </p:sp>
      <p:sp>
        <p:nvSpPr>
          <p:cNvPr id="2879495" name="Rectangle 7"/>
          <p:cNvSpPr>
            <a:spLocks noChangeArrowheads="1"/>
          </p:cNvSpPr>
          <p:nvPr/>
        </p:nvSpPr>
        <p:spPr bwMode="auto">
          <a:xfrm rot="-1794377">
            <a:off x="55563" y="4038600"/>
            <a:ext cx="2146300" cy="457200"/>
          </a:xfrm>
          <a:prstGeom prst="rect">
            <a:avLst/>
          </a:prstGeom>
          <a:noFill/>
          <a:ln w="12700">
            <a:noFill/>
            <a:miter lim="800000"/>
            <a:headEnd type="none" w="sm" len="sm"/>
            <a:tailEnd type="none" w="sm" len="sm"/>
          </a:ln>
          <a:effectLst/>
        </p:spPr>
        <p:txBody>
          <a:bodyPr wrap="none">
            <a:spAutoFit/>
          </a:bodyPr>
          <a:lstStyle/>
          <a:p>
            <a:r>
              <a:rPr lang="en-US" b="1">
                <a:solidFill>
                  <a:schemeClr val="bg1"/>
                </a:solidFill>
                <a:effectLst>
                  <a:outerShdw blurRad="38100" dist="38100" dir="2700000" algn="tl">
                    <a:srgbClr val="000000"/>
                  </a:outerShdw>
                </a:effectLst>
              </a:rPr>
              <a:t>sinus.of Vals.</a:t>
            </a:r>
          </a:p>
        </p:txBody>
      </p:sp>
      <p:sp>
        <p:nvSpPr>
          <p:cNvPr id="2879496" name="Rectangle 8"/>
          <p:cNvSpPr>
            <a:spLocks noChangeArrowheads="1"/>
          </p:cNvSpPr>
          <p:nvPr/>
        </p:nvSpPr>
        <p:spPr bwMode="auto">
          <a:xfrm rot="-1598470">
            <a:off x="93663" y="3278188"/>
            <a:ext cx="2178050" cy="457200"/>
          </a:xfrm>
          <a:prstGeom prst="rect">
            <a:avLst/>
          </a:prstGeom>
          <a:noFill/>
          <a:ln w="12700">
            <a:noFill/>
            <a:miter lim="800000"/>
            <a:headEnd type="none" w="sm" len="sm"/>
            <a:tailEnd type="none" w="sm" len="sm"/>
          </a:ln>
          <a:effectLst/>
        </p:spPr>
        <p:txBody>
          <a:bodyPr wrap="none">
            <a:spAutoFit/>
          </a:bodyPr>
          <a:lstStyle/>
          <a:p>
            <a:r>
              <a:rPr lang="en-US" b="1">
                <a:solidFill>
                  <a:schemeClr val="tx2"/>
                </a:solidFill>
                <a:effectLst>
                  <a:outerShdw blurRad="38100" dist="38100" dir="2700000" algn="tl">
                    <a:srgbClr val="000000"/>
                  </a:outerShdw>
                </a:effectLst>
              </a:rPr>
              <a:t>sin.tub.-junct.</a:t>
            </a:r>
          </a:p>
        </p:txBody>
      </p:sp>
      <p:pic>
        <p:nvPicPr>
          <p:cNvPr id="2879497" name="Picture 9"/>
          <p:cNvPicPr>
            <a:picLocks noChangeAspect="1" noChangeArrowheads="1"/>
          </p:cNvPicPr>
          <p:nvPr/>
        </p:nvPicPr>
        <p:blipFill>
          <a:blip r:embed="rId6" cstate="print"/>
          <a:srcRect/>
          <a:stretch>
            <a:fillRect/>
          </a:stretch>
        </p:blipFill>
        <p:spPr bwMode="auto">
          <a:xfrm>
            <a:off x="-4367213" y="1577975"/>
            <a:ext cx="4238625" cy="4248150"/>
          </a:xfrm>
          <a:prstGeom prst="rect">
            <a:avLst/>
          </a:prstGeom>
          <a:noFill/>
          <a:ln w="9525">
            <a:noFill/>
            <a:miter lim="800000"/>
            <a:headEnd/>
            <a:tailEnd/>
          </a:ln>
          <a:effectLst/>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0" fill="hold"/>
                                        <p:tgtEl>
                                          <p:spTgt spid="287949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2879492"/>
                </p:tgtEl>
              </p:cMediaNode>
            </p:video>
            <p:seq concurrent="1" nextAc="seek">
              <p:cTn id="8" restart="whenNotActive" fill="hold" evtFilter="cancelBubble" nodeType="interactiveSeq">
                <p:stCondLst>
                  <p:cond evt="onClick" delay="0">
                    <p:tgtEl>
                      <p:spTgt spid="287949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879492"/>
                                        </p:tgtEl>
                                      </p:cBhvr>
                                    </p:cmd>
                                  </p:childTnLst>
                                </p:cTn>
                              </p:par>
                            </p:childTnLst>
                          </p:cTn>
                        </p:par>
                      </p:childTnLst>
                    </p:cTn>
                  </p:par>
                </p:childTnLst>
              </p:cTn>
              <p:nextCondLst>
                <p:cond evt="onClick" delay="0">
                  <p:tgtEl>
                    <p:spTgt spid="287949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7218" name="Rectangle 2"/>
          <p:cNvSpPr>
            <a:spLocks noGrp="1" noChangeArrowheads="1"/>
          </p:cNvSpPr>
          <p:nvPr>
            <p:ph type="title"/>
          </p:nvPr>
        </p:nvSpPr>
        <p:spPr>
          <a:xfrm>
            <a:off x="247650" y="123825"/>
            <a:ext cx="8610600" cy="914400"/>
          </a:xfrm>
          <a:noFill/>
          <a:ln/>
        </p:spPr>
        <p:txBody>
          <a:bodyPr lIns="90487" tIns="44450" rIns="90487" bIns="44450"/>
          <a:lstStyle/>
          <a:p>
            <a:r>
              <a:rPr lang="en-US" altLang="en-US" sz="2800">
                <a:latin typeface="Times New Roman" pitchFamily="18" charset="0"/>
              </a:rPr>
              <a:t>Valve Sparing Aortic Root Procedures</a:t>
            </a:r>
            <a:br>
              <a:rPr lang="en-US" altLang="en-US" sz="2800">
                <a:latin typeface="Times New Roman" pitchFamily="18" charset="0"/>
              </a:rPr>
            </a:br>
            <a:r>
              <a:rPr lang="en-US" altLang="en-US" sz="2800">
                <a:latin typeface="Times New Roman" pitchFamily="18" charset="0"/>
              </a:rPr>
              <a:t> Tirone David-  I  “Reimplantation” Technique</a:t>
            </a:r>
          </a:p>
        </p:txBody>
      </p:sp>
      <p:graphicFrame>
        <p:nvGraphicFramePr>
          <p:cNvPr id="2697219" name="Object 3"/>
          <p:cNvGraphicFramePr>
            <a:graphicFrameLocks noChangeAspect="1"/>
          </p:cNvGraphicFramePr>
          <p:nvPr/>
        </p:nvGraphicFramePr>
        <p:xfrm>
          <a:off x="2408238" y="1409700"/>
          <a:ext cx="4305300" cy="5291138"/>
        </p:xfrm>
        <a:graphic>
          <a:graphicData uri="http://schemas.openxmlformats.org/presentationml/2006/ole">
            <p:oleObj spid="_x0000_s3021826" name="Image" r:id="rId4" imgW="4060976" imgH="4947542" progId="">
              <p:embed/>
            </p:oleObj>
          </a:graphicData>
        </a:graphic>
      </p:graphicFrame>
    </p:spTree>
  </p:cSld>
  <p:clrMapOvr>
    <a:masterClrMapping/>
  </p:clrMapOvr>
  <p:transition spd="med">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9266" name="Rectangle 2"/>
          <p:cNvSpPr>
            <a:spLocks noGrp="1" noChangeArrowheads="1"/>
          </p:cNvSpPr>
          <p:nvPr>
            <p:ph type="title"/>
          </p:nvPr>
        </p:nvSpPr>
        <p:spPr>
          <a:xfrm>
            <a:off x="457200" y="-76200"/>
            <a:ext cx="8229600" cy="893763"/>
          </a:xfrm>
        </p:spPr>
        <p:txBody>
          <a:bodyPr/>
          <a:lstStyle/>
          <a:p>
            <a:r>
              <a:rPr lang="en-US"/>
              <a:t>PRE-OP</a:t>
            </a:r>
          </a:p>
        </p:txBody>
      </p:sp>
      <p:pic>
        <p:nvPicPr>
          <p:cNvPr id="2699267" name="Picture 3" descr="1602635-3_2005_01_04_CT_Image009"/>
          <p:cNvPicPr>
            <a:picLocks noChangeAspect="1" noChangeArrowheads="1"/>
          </p:cNvPicPr>
          <p:nvPr/>
        </p:nvPicPr>
        <p:blipFill>
          <a:blip r:embed="rId4" cstate="print"/>
          <a:srcRect/>
          <a:stretch>
            <a:fillRect/>
          </a:stretch>
        </p:blipFill>
        <p:spPr bwMode="auto">
          <a:xfrm>
            <a:off x="161925" y="1363663"/>
            <a:ext cx="4403725" cy="4302125"/>
          </a:xfrm>
          <a:prstGeom prst="rect">
            <a:avLst/>
          </a:prstGeom>
          <a:noFill/>
        </p:spPr>
      </p:pic>
      <p:pic>
        <p:nvPicPr>
          <p:cNvPr id="2699268" name="Picture 4" descr="1602635-3_2005_01_04_CT_Image012"/>
          <p:cNvPicPr>
            <a:picLocks noChangeAspect="1" noChangeArrowheads="1"/>
          </p:cNvPicPr>
          <p:nvPr/>
        </p:nvPicPr>
        <p:blipFill>
          <a:blip r:embed="rId5" cstate="print"/>
          <a:srcRect/>
          <a:stretch>
            <a:fillRect/>
          </a:stretch>
        </p:blipFill>
        <p:spPr bwMode="auto">
          <a:xfrm>
            <a:off x="4565650" y="1363663"/>
            <a:ext cx="4403725" cy="4302125"/>
          </a:xfrm>
          <a:prstGeom prst="rect">
            <a:avLst/>
          </a:prstGeom>
          <a:noFill/>
        </p:spPr>
      </p:pic>
      <p:pic>
        <p:nvPicPr>
          <p:cNvPr id="2699269" name="1602635-3_2005_01_04_AoV pan and rotate.avi">
            <a:hlinkClick r:id="" action="ppaction://media"/>
          </p:cNvPr>
          <p:cNvPicPr>
            <a:picLocks noRot="1" noChangeAspect="1" noChangeArrowheads="1"/>
          </p:cNvPicPr>
          <p:nvPr>
            <a:videoFile r:link="rId1"/>
          </p:nvPr>
        </p:nvPicPr>
        <p:blipFill>
          <a:blip r:embed="rId6" cstate="print"/>
          <a:srcRect/>
          <a:stretch>
            <a:fillRect/>
          </a:stretch>
        </p:blipFill>
        <p:spPr bwMode="auto">
          <a:xfrm>
            <a:off x="4565650" y="1274763"/>
            <a:ext cx="4464050" cy="4464050"/>
          </a:xfrm>
          <a:prstGeom prst="rect">
            <a:avLst/>
          </a:prstGeom>
          <a:noFill/>
        </p:spPr>
      </p:pic>
      <p:sp>
        <p:nvSpPr>
          <p:cNvPr id="2699270" name="Rectangle 6"/>
          <p:cNvSpPr>
            <a:spLocks noChangeArrowheads="1"/>
          </p:cNvSpPr>
          <p:nvPr/>
        </p:nvSpPr>
        <p:spPr bwMode="auto">
          <a:xfrm>
            <a:off x="401638" y="5957888"/>
            <a:ext cx="4132262" cy="682625"/>
          </a:xfrm>
          <a:prstGeom prst="rect">
            <a:avLst/>
          </a:prstGeom>
          <a:noFill/>
          <a:ln w="9525">
            <a:noFill/>
            <a:miter lim="800000"/>
            <a:headEnd/>
            <a:tailEnd/>
          </a:ln>
          <a:effectLst/>
        </p:spPr>
        <p:txBody>
          <a:bodyPr lIns="182562" tIns="182562" rIns="182562" bIns="182562">
            <a:spAutoFit/>
          </a:bodyPr>
          <a:lstStyle/>
          <a:p>
            <a:pPr algn="l">
              <a:lnSpc>
                <a:spcPct val="80000"/>
              </a:lnSpc>
              <a:spcBef>
                <a:spcPct val="40000"/>
              </a:spcBef>
              <a:buClr>
                <a:srgbClr val="E3DE73"/>
              </a:buClr>
              <a:buSzPct val="150000"/>
            </a:pPr>
            <a:r>
              <a:rPr lang="en-US" sz="2600">
                <a:effectLst>
                  <a:outerShdw blurRad="38100" dist="38100" dir="2700000" algn="tl">
                    <a:srgbClr val="000000"/>
                  </a:outerShdw>
                </a:effectLst>
                <a:latin typeface="Lucida Sans" pitchFamily="34" charset="0"/>
              </a:rPr>
              <a:t>VR (slab)</a:t>
            </a:r>
          </a:p>
        </p:txBody>
      </p:sp>
      <p:sp>
        <p:nvSpPr>
          <p:cNvPr id="2699271" name="Rectangle 7"/>
          <p:cNvSpPr>
            <a:spLocks noChangeArrowheads="1"/>
          </p:cNvSpPr>
          <p:nvPr/>
        </p:nvSpPr>
        <p:spPr bwMode="auto">
          <a:xfrm>
            <a:off x="5057775" y="6030913"/>
            <a:ext cx="3841750" cy="488950"/>
          </a:xfrm>
          <a:prstGeom prst="rect">
            <a:avLst/>
          </a:prstGeom>
          <a:noFill/>
          <a:ln w="12700">
            <a:noFill/>
            <a:miter lim="800000"/>
            <a:headEnd type="none" w="sm" len="sm"/>
            <a:tailEnd type="none" w="sm" len="sm"/>
          </a:ln>
          <a:effectLst/>
        </p:spPr>
        <p:txBody>
          <a:bodyPr wrap="none">
            <a:spAutoFit/>
          </a:bodyPr>
          <a:lstStyle/>
          <a:p>
            <a:r>
              <a:rPr lang="en-US" sz="2600">
                <a:effectLst>
                  <a:outerShdw blurRad="38100" dist="38100" dir="2700000" algn="tl">
                    <a:srgbClr val="000000"/>
                  </a:outerShdw>
                </a:effectLst>
                <a:latin typeface="Lucida Sans" pitchFamily="34" charset="0"/>
              </a:rPr>
              <a:t>VR </a:t>
            </a:r>
            <a:r>
              <a:rPr lang="en-US" sz="2200">
                <a:effectLst>
                  <a:outerShdw blurRad="38100" dist="38100" dir="2700000" algn="tl">
                    <a:srgbClr val="000000"/>
                  </a:outerShdw>
                </a:effectLst>
                <a:latin typeface="Lucida Sans" pitchFamily="34" charset="0"/>
              </a:rPr>
              <a:t>(transparent blood)	</a:t>
            </a:r>
          </a:p>
        </p:txBody>
      </p:sp>
      <p:sp>
        <p:nvSpPr>
          <p:cNvPr id="2699272" name="Rectangle 8"/>
          <p:cNvSpPr>
            <a:spLocks noChangeArrowheads="1"/>
          </p:cNvSpPr>
          <p:nvPr/>
        </p:nvSpPr>
        <p:spPr bwMode="auto">
          <a:xfrm>
            <a:off x="0" y="720725"/>
            <a:ext cx="4132263" cy="682625"/>
          </a:xfrm>
          <a:prstGeom prst="rect">
            <a:avLst/>
          </a:prstGeom>
          <a:noFill/>
          <a:ln w="9525">
            <a:noFill/>
            <a:miter lim="800000"/>
            <a:headEnd/>
            <a:tailEnd/>
          </a:ln>
          <a:effectLst/>
        </p:spPr>
        <p:txBody>
          <a:bodyPr lIns="182562" tIns="182562" rIns="182562" bIns="182562">
            <a:spAutoFit/>
          </a:bodyPr>
          <a:lstStyle/>
          <a:p>
            <a:pPr algn="l">
              <a:lnSpc>
                <a:spcPct val="80000"/>
              </a:lnSpc>
              <a:spcBef>
                <a:spcPct val="40000"/>
              </a:spcBef>
              <a:buClr>
                <a:srgbClr val="E3DE73"/>
              </a:buClr>
              <a:buSzPct val="150000"/>
            </a:pPr>
            <a:r>
              <a:rPr lang="en-US" sz="2600">
                <a:effectLst>
                  <a:outerShdw blurRad="38100" dist="38100" dir="2700000" algn="tl">
                    <a:srgbClr val="000000"/>
                  </a:outerShdw>
                </a:effectLst>
                <a:latin typeface="Lucida Sans" pitchFamily="34" charset="0"/>
              </a:rPr>
              <a:t>27 y/o man, Marfan's</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699269"/>
                                        </p:tgtEl>
                                        <p:attrNameLst>
                                          <p:attrName>style.visibility</p:attrName>
                                        </p:attrNameLst>
                                      </p:cBhvr>
                                      <p:to>
                                        <p:strVal val="visible"/>
                                      </p:to>
                                    </p:set>
                                    <p:animEffect transition="in" filter="wheel(4)">
                                      <p:cBhvr>
                                        <p:cTn id="7" dur="1000"/>
                                        <p:tgtEl>
                                          <p:spTgt spid="2699269"/>
                                        </p:tgtEl>
                                      </p:cBhvr>
                                    </p:animEffect>
                                  </p:childTnLst>
                                </p:cTn>
                              </p:par>
                            </p:childTnLst>
                          </p:cTn>
                        </p:par>
                        <p:par>
                          <p:cTn id="8" fill="hold">
                            <p:stCondLst>
                              <p:cond delay="1000"/>
                            </p:stCondLst>
                            <p:childTnLst>
                              <p:par>
                                <p:cTn id="9" presetID="1" presetClass="mediacall" presetSubtype="0" fill="hold" nodeType="afterEffect">
                                  <p:stCondLst>
                                    <p:cond delay="0"/>
                                  </p:stCondLst>
                                  <p:childTnLst>
                                    <p:cmd type="call" cmd="playFrom(0.0)">
                                      <p:cBhvr>
                                        <p:cTn id="10" dur="8100" fill="hold"/>
                                        <p:tgtEl>
                                          <p:spTgt spid="269926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699269"/>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699269"/>
                                        </p:tgtEl>
                                      </p:cBhvr>
                                    </p:cmd>
                                  </p:childTnLst>
                                </p:cTn>
                              </p:par>
                            </p:childTnLst>
                          </p:cTn>
                        </p:par>
                      </p:childTnLst>
                    </p:cTn>
                  </p:par>
                </p:childTnLst>
              </p:cTn>
              <p:nextCondLst>
                <p:cond evt="onClick" delay="0">
                  <p:tgtEl>
                    <p:spTgt spid="2699269"/>
                  </p:tgtEl>
                </p:cond>
              </p:nextCondLst>
            </p:seq>
            <p:video>
              <p:cMediaNode>
                <p:cTn id="16" repeatCount="indefinite" fill="hold" display="0">
                  <p:stCondLst>
                    <p:cond delay="indefinite"/>
                  </p:stCondLst>
                  <p:endCondLst>
                    <p:cond evt="onNext" delay="0">
                      <p:tgtEl>
                        <p:sldTgt/>
                      </p:tgtEl>
                    </p:cond>
                    <p:cond evt="onPrev" delay="0">
                      <p:tgtEl>
                        <p:sldTgt/>
                      </p:tgtEl>
                    </p:cond>
                  </p:endCondLst>
                </p:cTn>
                <p:tgtEl>
                  <p:spTgt spid="2699269"/>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0290" name="Picture 2" descr="DSCN0129"/>
          <p:cNvPicPr>
            <a:picLocks noChangeAspect="1" noChangeArrowheads="1"/>
          </p:cNvPicPr>
          <p:nvPr/>
        </p:nvPicPr>
        <p:blipFill>
          <a:blip r:embed="rId3" cstate="print"/>
          <a:srcRect l="20827" b="1527"/>
          <a:stretch>
            <a:fillRect/>
          </a:stretch>
        </p:blipFill>
        <p:spPr bwMode="auto">
          <a:xfrm>
            <a:off x="365125" y="171450"/>
            <a:ext cx="6046788" cy="6345238"/>
          </a:xfrm>
          <a:prstGeom prst="rect">
            <a:avLst/>
          </a:prstGeom>
          <a:noFill/>
          <a:ln w="57150">
            <a:solidFill>
              <a:schemeClr val="bg2"/>
            </a:solidFill>
            <a:miter lim="800000"/>
            <a:headEnd/>
            <a:tailEnd/>
          </a:ln>
        </p:spPr>
      </p:pic>
      <p:pic>
        <p:nvPicPr>
          <p:cNvPr id="2700291" name="Picture 3" descr="DSCN0130"/>
          <p:cNvPicPr>
            <a:picLocks noChangeAspect="1" noChangeArrowheads="1"/>
          </p:cNvPicPr>
          <p:nvPr/>
        </p:nvPicPr>
        <p:blipFill>
          <a:blip r:embed="rId4" cstate="print"/>
          <a:srcRect l="40668"/>
          <a:stretch>
            <a:fillRect/>
          </a:stretch>
        </p:blipFill>
        <p:spPr bwMode="auto">
          <a:xfrm>
            <a:off x="3248025" y="173038"/>
            <a:ext cx="4460875" cy="6343650"/>
          </a:xfrm>
          <a:prstGeom prst="rect">
            <a:avLst/>
          </a:prstGeom>
          <a:noFill/>
          <a:ln w="57150">
            <a:solidFill>
              <a:schemeClr val="bg2"/>
            </a:solidFill>
            <a:miter lim="800000"/>
            <a:headEnd/>
            <a:tailEnd/>
          </a:ln>
          <a:effectLst/>
        </p:spPr>
      </p:pic>
      <p:pic>
        <p:nvPicPr>
          <p:cNvPr id="2700292" name="Picture 4" descr="DSCN0135"/>
          <p:cNvPicPr>
            <a:picLocks noChangeAspect="1" noChangeArrowheads="1"/>
          </p:cNvPicPr>
          <p:nvPr/>
        </p:nvPicPr>
        <p:blipFill>
          <a:blip r:embed="rId5" cstate="print"/>
          <a:srcRect l="42195" t="1700" r="20807"/>
          <a:stretch>
            <a:fillRect/>
          </a:stretch>
        </p:blipFill>
        <p:spPr bwMode="auto">
          <a:xfrm>
            <a:off x="6096000" y="169863"/>
            <a:ext cx="2825750" cy="6334125"/>
          </a:xfrm>
          <a:prstGeom prst="rect">
            <a:avLst/>
          </a:prstGeom>
          <a:noFill/>
          <a:ln w="57150">
            <a:solidFill>
              <a:schemeClr val="bg2"/>
            </a:solidFill>
            <a:miter lim="800000"/>
            <a:headEnd/>
            <a:tailEnd/>
          </a:ln>
        </p:spPr>
      </p:pic>
      <p:sp>
        <p:nvSpPr>
          <p:cNvPr id="2700293" name="Rectangle 5"/>
          <p:cNvSpPr>
            <a:spLocks noChangeArrowheads="1"/>
          </p:cNvSpPr>
          <p:nvPr/>
        </p:nvSpPr>
        <p:spPr bwMode="auto">
          <a:xfrm>
            <a:off x="6486525" y="327025"/>
            <a:ext cx="2330450" cy="1143000"/>
          </a:xfrm>
          <a:prstGeom prst="rect">
            <a:avLst/>
          </a:prstGeom>
          <a:noFill/>
          <a:ln w="9525">
            <a:noFill/>
            <a:miter lim="800000"/>
            <a:headEnd/>
            <a:tailEnd/>
          </a:ln>
          <a:effectLst/>
        </p:spPr>
        <p:txBody>
          <a:bodyPr lIns="92075" tIns="46037" rIns="92075" bIns="46037" anchor="ctr"/>
          <a:lstStyle/>
          <a:p>
            <a:pPr algn="l"/>
            <a:r>
              <a:rPr lang="en-US" sz="3200" i="1">
                <a:solidFill>
                  <a:srgbClr val="F1DD65"/>
                </a:solidFill>
                <a:effectLst>
                  <a:outerShdw blurRad="38100" dist="38100" dir="2700000" algn="tl">
                    <a:srgbClr val="000000"/>
                  </a:outerShdw>
                </a:effectLst>
                <a:latin typeface="Lucida Sans" pitchFamily="34" charset="0"/>
              </a:rPr>
              <a:t>Surgical procedure</a:t>
            </a:r>
            <a:br>
              <a:rPr lang="en-US" sz="3200" i="1">
                <a:solidFill>
                  <a:srgbClr val="F1DD65"/>
                </a:solidFill>
                <a:effectLst>
                  <a:outerShdw blurRad="38100" dist="38100" dir="2700000" algn="tl">
                    <a:srgbClr val="000000"/>
                  </a:outerShdw>
                </a:effectLst>
                <a:latin typeface="Lucida Sans" pitchFamily="34" charset="0"/>
              </a:rPr>
            </a:br>
            <a:endParaRPr lang="en-US" sz="3200" i="1">
              <a:solidFill>
                <a:srgbClr val="F1DD65"/>
              </a:solidFill>
              <a:effectLst>
                <a:outerShdw blurRad="38100" dist="38100" dir="2700000" algn="tl">
                  <a:srgbClr val="000000"/>
                </a:outerShdw>
              </a:effectLst>
              <a:latin typeface="Lucida Sans" pitchFamily="34" charset="0"/>
            </a:endParaRPr>
          </a:p>
        </p:txBody>
      </p:sp>
      <p:sp>
        <p:nvSpPr>
          <p:cNvPr id="2700295" name="Rectangle 7"/>
          <p:cNvSpPr>
            <a:spLocks noChangeArrowheads="1"/>
          </p:cNvSpPr>
          <p:nvPr/>
        </p:nvSpPr>
        <p:spPr bwMode="auto">
          <a:xfrm>
            <a:off x="3724275" y="714375"/>
            <a:ext cx="1666875" cy="749300"/>
          </a:xfrm>
          <a:prstGeom prst="rect">
            <a:avLst/>
          </a:prstGeom>
          <a:noFill/>
          <a:ln w="12700">
            <a:noFill/>
            <a:miter lim="800000"/>
            <a:headEnd type="none" w="sm" len="sm"/>
            <a:tailEnd type="none" w="sm" len="sm"/>
          </a:ln>
          <a:effectLst/>
        </p:spPr>
        <p:txBody>
          <a:bodyPr wrap="none">
            <a:spAutoFit/>
          </a:bodyPr>
          <a:lstStyle/>
          <a:p>
            <a:r>
              <a:rPr lang="en-US" b="1">
                <a:solidFill>
                  <a:srgbClr val="56DFEA"/>
                </a:solidFill>
                <a:effectLst>
                  <a:outerShdw blurRad="38100" dist="38100" dir="2700000" algn="tl">
                    <a:srgbClr val="000000"/>
                  </a:outerShdw>
                </a:effectLst>
                <a:latin typeface="Lucida Sans" pitchFamily="34" charset="0"/>
              </a:rPr>
              <a:t>coronary </a:t>
            </a:r>
          </a:p>
          <a:p>
            <a:pPr>
              <a:lnSpc>
                <a:spcPct val="80000"/>
              </a:lnSpc>
            </a:pPr>
            <a:r>
              <a:rPr lang="en-US" b="1">
                <a:solidFill>
                  <a:srgbClr val="56DFEA"/>
                </a:solidFill>
                <a:effectLst>
                  <a:outerShdw blurRad="38100" dist="38100" dir="2700000" algn="tl">
                    <a:srgbClr val="000000"/>
                  </a:outerShdw>
                </a:effectLst>
                <a:latin typeface="Lucida Sans" pitchFamily="34" charset="0"/>
              </a:rPr>
              <a:t>ostium</a:t>
            </a:r>
          </a:p>
        </p:txBody>
      </p:sp>
      <p:sp>
        <p:nvSpPr>
          <p:cNvPr id="2700296" name="Line 8"/>
          <p:cNvSpPr>
            <a:spLocks noChangeShapeType="1"/>
          </p:cNvSpPr>
          <p:nvPr/>
        </p:nvSpPr>
        <p:spPr bwMode="auto">
          <a:xfrm>
            <a:off x="4584700" y="1465263"/>
            <a:ext cx="0" cy="501650"/>
          </a:xfrm>
          <a:prstGeom prst="line">
            <a:avLst/>
          </a:prstGeom>
          <a:noFill/>
          <a:ln w="38100">
            <a:solidFill>
              <a:srgbClr val="56DFEA"/>
            </a:solidFill>
            <a:round/>
            <a:headEnd type="none" w="sm" len="sm"/>
            <a:tailEnd type="triangle" w="sm" len="sm"/>
          </a:ln>
          <a:effectLst>
            <a:outerShdw dist="35921" dir="2700000" algn="ctr" rotWithShape="0">
              <a:schemeClr val="bg2"/>
            </a:outerShdw>
          </a:effectLst>
        </p:spPr>
        <p:txBody>
          <a:bodyPr/>
          <a:lstStyle/>
          <a:p>
            <a:endParaRPr lang="en-US"/>
          </a:p>
        </p:txBody>
      </p:sp>
      <p:sp>
        <p:nvSpPr>
          <p:cNvPr id="2700297" name="Rectangle 9"/>
          <p:cNvSpPr>
            <a:spLocks noChangeArrowheads="1"/>
          </p:cNvSpPr>
          <p:nvPr/>
        </p:nvSpPr>
        <p:spPr bwMode="auto">
          <a:xfrm>
            <a:off x="474663" y="5216525"/>
            <a:ext cx="1343025" cy="822325"/>
          </a:xfrm>
          <a:prstGeom prst="rect">
            <a:avLst/>
          </a:prstGeom>
          <a:noFill/>
          <a:ln w="12700">
            <a:noFill/>
            <a:miter lim="800000"/>
            <a:headEnd type="none" w="sm" len="sm"/>
            <a:tailEnd type="none" w="sm" len="sm"/>
          </a:ln>
          <a:effectLst/>
        </p:spPr>
        <p:txBody>
          <a:bodyPr wrap="none">
            <a:spAutoFit/>
          </a:bodyPr>
          <a:lstStyle/>
          <a:p>
            <a:r>
              <a:rPr lang="en-US" b="1">
                <a:solidFill>
                  <a:schemeClr val="bg2"/>
                </a:solidFill>
                <a:effectLst>
                  <a:outerShdw blurRad="38100" dist="38100" dir="2700000" algn="tl">
                    <a:srgbClr val="FFFFFF"/>
                  </a:outerShdw>
                </a:effectLst>
                <a:latin typeface="Lucida Sans" pitchFamily="34" charset="0"/>
              </a:rPr>
              <a:t>valve</a:t>
            </a:r>
          </a:p>
          <a:p>
            <a:r>
              <a:rPr lang="en-US" b="1">
                <a:solidFill>
                  <a:schemeClr val="bg2"/>
                </a:solidFill>
                <a:effectLst>
                  <a:outerShdw blurRad="38100" dist="38100" dir="2700000" algn="tl">
                    <a:srgbClr val="FFFFFF"/>
                  </a:outerShdw>
                </a:effectLst>
                <a:latin typeface="Lucida Sans" pitchFamily="34" charset="0"/>
              </a:rPr>
              <a:t>leaflets</a:t>
            </a:r>
          </a:p>
        </p:txBody>
      </p:sp>
      <p:sp>
        <p:nvSpPr>
          <p:cNvPr id="2700299" name="Line 11"/>
          <p:cNvSpPr>
            <a:spLocks noChangeShapeType="1"/>
          </p:cNvSpPr>
          <p:nvPr/>
        </p:nvSpPr>
        <p:spPr bwMode="auto">
          <a:xfrm flipV="1">
            <a:off x="1314450" y="4910138"/>
            <a:ext cx="388938" cy="401637"/>
          </a:xfrm>
          <a:prstGeom prst="line">
            <a:avLst/>
          </a:prstGeom>
          <a:noFill/>
          <a:ln w="38100">
            <a:solidFill>
              <a:schemeClr val="bg2"/>
            </a:solidFill>
            <a:round/>
            <a:headEnd type="none" w="sm" len="sm"/>
            <a:tailEnd type="triangle" w="sm" len="sm"/>
          </a:ln>
          <a:effectLst/>
        </p:spPr>
        <p:txBody>
          <a:bodyPr/>
          <a:lstStyle/>
          <a:p>
            <a:endParaRPr lang="en-US"/>
          </a:p>
        </p:txBody>
      </p:sp>
      <p:sp>
        <p:nvSpPr>
          <p:cNvPr id="2700300" name="Line 12"/>
          <p:cNvSpPr>
            <a:spLocks noChangeShapeType="1"/>
          </p:cNvSpPr>
          <p:nvPr/>
        </p:nvSpPr>
        <p:spPr bwMode="auto">
          <a:xfrm flipH="1">
            <a:off x="2409825" y="4113213"/>
            <a:ext cx="512763" cy="187325"/>
          </a:xfrm>
          <a:prstGeom prst="line">
            <a:avLst/>
          </a:prstGeom>
          <a:noFill/>
          <a:ln w="38100">
            <a:solidFill>
              <a:schemeClr val="bg2"/>
            </a:solidFill>
            <a:round/>
            <a:headEnd type="none" w="sm" len="sm"/>
            <a:tailEnd type="triangle" w="sm" len="sm"/>
          </a:ln>
          <a:effectLst/>
        </p:spPr>
        <p:txBody>
          <a:bodyPr/>
          <a:lstStyle/>
          <a:p>
            <a:endParaRPr lang="en-US"/>
          </a:p>
        </p:txBody>
      </p:sp>
      <p:sp>
        <p:nvSpPr>
          <p:cNvPr id="2700301" name="Line 13"/>
          <p:cNvSpPr>
            <a:spLocks noChangeShapeType="1"/>
          </p:cNvSpPr>
          <p:nvPr/>
        </p:nvSpPr>
        <p:spPr bwMode="auto">
          <a:xfrm>
            <a:off x="1338263" y="3730625"/>
            <a:ext cx="425450" cy="423863"/>
          </a:xfrm>
          <a:prstGeom prst="line">
            <a:avLst/>
          </a:prstGeom>
          <a:noFill/>
          <a:ln w="38100">
            <a:solidFill>
              <a:schemeClr val="bg2"/>
            </a:solidFill>
            <a:round/>
            <a:headEnd type="none" w="sm" len="sm"/>
            <a:tailEnd type="triangle" w="sm" len="sm"/>
          </a:ln>
          <a:effectLst/>
        </p:spPr>
        <p:txBody>
          <a:bodyPr/>
          <a:lstStyle/>
          <a:p>
            <a:endParaRPr lang="en-US"/>
          </a:p>
        </p:txBody>
      </p:sp>
      <p:sp>
        <p:nvSpPr>
          <p:cNvPr id="2700302" name="Rectangle 14"/>
          <p:cNvSpPr>
            <a:spLocks noChangeArrowheads="1"/>
          </p:cNvSpPr>
          <p:nvPr/>
        </p:nvSpPr>
        <p:spPr bwMode="auto">
          <a:xfrm>
            <a:off x="7369175" y="5302250"/>
            <a:ext cx="1519238" cy="641350"/>
          </a:xfrm>
          <a:prstGeom prst="rect">
            <a:avLst/>
          </a:prstGeom>
          <a:noFill/>
          <a:ln w="12700">
            <a:noFill/>
            <a:miter lim="800000"/>
            <a:headEnd type="none" w="sm" len="sm"/>
            <a:tailEnd type="none" w="sm" len="sm"/>
          </a:ln>
          <a:effectLst>
            <a:outerShdw dist="45791" dir="2021404" algn="ctr" rotWithShape="0">
              <a:schemeClr val="bg2"/>
            </a:outerShdw>
          </a:effectLst>
        </p:spPr>
        <p:txBody>
          <a:bodyPr wrap="none">
            <a:spAutoFit/>
          </a:bodyPr>
          <a:lstStyle/>
          <a:p>
            <a:r>
              <a:rPr lang="en-US" sz="2000" b="1">
                <a:solidFill>
                  <a:srgbClr val="56DFEA"/>
                </a:solidFill>
                <a:effectLst>
                  <a:outerShdw blurRad="38100" dist="38100" dir="2700000" algn="tl">
                    <a:srgbClr val="000000"/>
                  </a:outerShdw>
                </a:effectLst>
                <a:latin typeface="Lucida Sans" pitchFamily="34" charset="0"/>
              </a:rPr>
              <a:t>coronary </a:t>
            </a:r>
          </a:p>
          <a:p>
            <a:pPr>
              <a:lnSpc>
                <a:spcPct val="80000"/>
              </a:lnSpc>
            </a:pPr>
            <a:r>
              <a:rPr lang="en-US" sz="2000" b="1">
                <a:solidFill>
                  <a:srgbClr val="56DFEA"/>
                </a:solidFill>
                <a:effectLst>
                  <a:outerShdw blurRad="38100" dist="38100" dir="2700000" algn="tl">
                    <a:srgbClr val="000000"/>
                  </a:outerShdw>
                </a:effectLst>
                <a:latin typeface="Lucida Sans" pitchFamily="34" charset="0"/>
              </a:rPr>
              <a:t>reiplanted</a:t>
            </a:r>
          </a:p>
        </p:txBody>
      </p:sp>
      <p:sp>
        <p:nvSpPr>
          <p:cNvPr id="2700303" name="Line 15"/>
          <p:cNvSpPr>
            <a:spLocks noChangeShapeType="1"/>
          </p:cNvSpPr>
          <p:nvPr/>
        </p:nvSpPr>
        <p:spPr bwMode="auto">
          <a:xfrm flipV="1">
            <a:off x="8032750" y="4838700"/>
            <a:ext cx="0" cy="401638"/>
          </a:xfrm>
          <a:prstGeom prst="line">
            <a:avLst/>
          </a:prstGeom>
          <a:noFill/>
          <a:ln w="38100">
            <a:solidFill>
              <a:srgbClr val="56DFEA"/>
            </a:solidFill>
            <a:round/>
            <a:headEnd type="none" w="sm" len="sm"/>
            <a:tailEnd type="triangle" w="sm" len="sm"/>
          </a:ln>
          <a:effectLst>
            <a:outerShdw dist="35921" dir="2700000" algn="ctr" rotWithShape="0">
              <a:schemeClr val="bg2"/>
            </a:outerShdw>
          </a:effectLst>
        </p:spPr>
        <p:txBody>
          <a:bodyPr/>
          <a:lstStyle/>
          <a:p>
            <a:endParaRPr lang="en-US"/>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700291"/>
                                        </p:tgtEl>
                                        <p:attrNameLst>
                                          <p:attrName>style.visibility</p:attrName>
                                        </p:attrNameLst>
                                      </p:cBhvr>
                                      <p:to>
                                        <p:strVal val="visible"/>
                                      </p:to>
                                    </p:set>
                                    <p:anim calcmode="lin" valueType="num">
                                      <p:cBhvr additive="base">
                                        <p:cTn id="7" dur="500" fill="hold"/>
                                        <p:tgtEl>
                                          <p:spTgt spid="2700291"/>
                                        </p:tgtEl>
                                        <p:attrNameLst>
                                          <p:attrName>ppt_x</p:attrName>
                                        </p:attrNameLst>
                                      </p:cBhvr>
                                      <p:tavLst>
                                        <p:tav tm="0">
                                          <p:val>
                                            <p:strVal val="1+#ppt_w/2"/>
                                          </p:val>
                                        </p:tav>
                                        <p:tav tm="100000">
                                          <p:val>
                                            <p:strVal val="#ppt_x"/>
                                          </p:val>
                                        </p:tav>
                                      </p:tavLst>
                                    </p:anim>
                                    <p:anim calcmode="lin" valueType="num">
                                      <p:cBhvr additive="base">
                                        <p:cTn id="8" dur="500" fill="hold"/>
                                        <p:tgtEl>
                                          <p:spTgt spid="27002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270029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70029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700292"/>
                                        </p:tgtEl>
                                        <p:attrNameLst>
                                          <p:attrName>style.visibility</p:attrName>
                                        </p:attrNameLst>
                                      </p:cBhvr>
                                      <p:to>
                                        <p:strVal val="visible"/>
                                      </p:to>
                                    </p:set>
                                    <p:anim calcmode="lin" valueType="num">
                                      <p:cBhvr additive="base">
                                        <p:cTn id="18" dur="500" fill="hold"/>
                                        <p:tgtEl>
                                          <p:spTgt spid="2700292"/>
                                        </p:tgtEl>
                                        <p:attrNameLst>
                                          <p:attrName>ppt_x</p:attrName>
                                        </p:attrNameLst>
                                      </p:cBhvr>
                                      <p:tavLst>
                                        <p:tav tm="0">
                                          <p:val>
                                            <p:strVal val="1+#ppt_w/2"/>
                                          </p:val>
                                        </p:tav>
                                        <p:tav tm="100000">
                                          <p:val>
                                            <p:strVal val="#ppt_x"/>
                                          </p:val>
                                        </p:tav>
                                      </p:tavLst>
                                    </p:anim>
                                    <p:anim calcmode="lin" valueType="num">
                                      <p:cBhvr additive="base">
                                        <p:cTn id="19" dur="500" fill="hold"/>
                                        <p:tgtEl>
                                          <p:spTgt spid="2700292"/>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270030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003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0295" grpId="0"/>
      <p:bldP spid="2700296" grpId="0" animBg="1"/>
      <p:bldP spid="2700302" grpId="0"/>
      <p:bldP spid="270030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8835" name="Picture 3" descr="1602635-3_2005_01_11_CT_Image005"/>
          <p:cNvPicPr>
            <a:picLocks noChangeAspect="1" noChangeArrowheads="1"/>
          </p:cNvPicPr>
          <p:nvPr/>
        </p:nvPicPr>
        <p:blipFill>
          <a:blip r:embed="rId3" cstate="print"/>
          <a:srcRect/>
          <a:stretch>
            <a:fillRect/>
          </a:stretch>
        </p:blipFill>
        <p:spPr bwMode="auto">
          <a:xfrm>
            <a:off x="968375" y="0"/>
            <a:ext cx="3536950" cy="3433763"/>
          </a:xfrm>
          <a:prstGeom prst="rect">
            <a:avLst/>
          </a:prstGeom>
          <a:noFill/>
        </p:spPr>
      </p:pic>
      <p:pic>
        <p:nvPicPr>
          <p:cNvPr id="2808836" name="Picture 4" descr="1602635-3_2005_01_11_CT_Image006"/>
          <p:cNvPicPr>
            <a:picLocks noChangeAspect="1" noChangeArrowheads="1"/>
          </p:cNvPicPr>
          <p:nvPr/>
        </p:nvPicPr>
        <p:blipFill>
          <a:blip r:embed="rId4" cstate="print"/>
          <a:srcRect/>
          <a:stretch>
            <a:fillRect/>
          </a:stretch>
        </p:blipFill>
        <p:spPr bwMode="auto">
          <a:xfrm>
            <a:off x="4505325" y="-9525"/>
            <a:ext cx="3536950" cy="3433763"/>
          </a:xfrm>
          <a:prstGeom prst="rect">
            <a:avLst/>
          </a:prstGeom>
          <a:noFill/>
        </p:spPr>
      </p:pic>
      <p:pic>
        <p:nvPicPr>
          <p:cNvPr id="2808837" name="Picture 5" descr="1602635-3_2005_01_11_CT_Image007"/>
          <p:cNvPicPr>
            <a:picLocks noChangeAspect="1" noChangeArrowheads="1"/>
          </p:cNvPicPr>
          <p:nvPr/>
        </p:nvPicPr>
        <p:blipFill>
          <a:blip r:embed="rId5" cstate="print"/>
          <a:srcRect/>
          <a:stretch>
            <a:fillRect/>
          </a:stretch>
        </p:blipFill>
        <p:spPr bwMode="auto">
          <a:xfrm>
            <a:off x="968375" y="3424238"/>
            <a:ext cx="3536950" cy="3433762"/>
          </a:xfrm>
          <a:prstGeom prst="rect">
            <a:avLst/>
          </a:prstGeom>
          <a:noFill/>
        </p:spPr>
      </p:pic>
      <p:pic>
        <p:nvPicPr>
          <p:cNvPr id="2808839" name="Picture 7" descr="1602635-3_2005_01_11_CT_Image009"/>
          <p:cNvPicPr>
            <a:picLocks noChangeAspect="1" noChangeArrowheads="1"/>
          </p:cNvPicPr>
          <p:nvPr/>
        </p:nvPicPr>
        <p:blipFill>
          <a:blip r:embed="rId6" cstate="print"/>
          <a:srcRect/>
          <a:stretch>
            <a:fillRect/>
          </a:stretch>
        </p:blipFill>
        <p:spPr bwMode="auto">
          <a:xfrm>
            <a:off x="4505325" y="3424238"/>
            <a:ext cx="3536950" cy="3433762"/>
          </a:xfrm>
          <a:prstGeom prst="rect">
            <a:avLst/>
          </a:prstGeom>
          <a:noFill/>
        </p:spPr>
      </p:pic>
      <p:sp>
        <p:nvSpPr>
          <p:cNvPr id="2808840" name="Rectangle 8"/>
          <p:cNvSpPr>
            <a:spLocks noGrp="1" noChangeArrowheads="1"/>
          </p:cNvSpPr>
          <p:nvPr>
            <p:ph type="title"/>
          </p:nvPr>
        </p:nvSpPr>
        <p:spPr>
          <a:xfrm>
            <a:off x="677863" y="-152400"/>
            <a:ext cx="8229600" cy="1143000"/>
          </a:xfrm>
        </p:spPr>
        <p:txBody>
          <a:bodyPr/>
          <a:lstStyle/>
          <a:p>
            <a:r>
              <a:rPr lang="en-US"/>
              <a:t>POST-OP</a:t>
            </a:r>
          </a:p>
        </p:txBody>
      </p:sp>
    </p:spTree>
  </p:cSld>
  <p:clrMapOvr>
    <a:masterClrMapping/>
  </p:clrMapOvr>
  <p:transition spd="med">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1325" name="Rectangle 13"/>
          <p:cNvSpPr>
            <a:spLocks noChangeArrowheads="1"/>
          </p:cNvSpPr>
          <p:nvPr/>
        </p:nvSpPr>
        <p:spPr bwMode="auto">
          <a:xfrm>
            <a:off x="4564063" y="1674813"/>
            <a:ext cx="4683125" cy="3346450"/>
          </a:xfrm>
          <a:prstGeom prst="rect">
            <a:avLst/>
          </a:prstGeom>
          <a:noFill/>
          <a:ln w="12700">
            <a:noFill/>
            <a:miter lim="800000"/>
            <a:headEnd type="none" w="sm" len="sm"/>
            <a:tailEnd type="none" w="sm" len="sm"/>
          </a:ln>
          <a:effectLst/>
        </p:spPr>
        <p:txBody>
          <a:bodyPr>
            <a:spAutoFit/>
          </a:bodyPr>
          <a:lstStyle/>
          <a:p>
            <a:pPr algn="l">
              <a:spcBef>
                <a:spcPct val="40000"/>
              </a:spcBef>
              <a:buClr>
                <a:srgbClr val="E3DE73"/>
              </a:buClr>
              <a:buSzPct val="150000"/>
            </a:pPr>
            <a:r>
              <a:rPr lang="en-US" sz="2600">
                <a:effectLst>
                  <a:outerShdw blurRad="38100" dist="38100" dir="2700000" algn="tl">
                    <a:srgbClr val="000000"/>
                  </a:outerShdw>
                </a:effectLst>
                <a:latin typeface="Lucida Sans" pitchFamily="34" charset="0"/>
              </a:rPr>
              <a:t>27 year old man</a:t>
            </a:r>
          </a:p>
          <a:p>
            <a:pPr algn="l">
              <a:spcBef>
                <a:spcPct val="40000"/>
              </a:spcBef>
              <a:buClr>
                <a:srgbClr val="E3DE73"/>
              </a:buClr>
              <a:buSzPct val="150000"/>
            </a:pPr>
            <a:r>
              <a:rPr lang="en-US" sz="2600">
                <a:effectLst>
                  <a:outerShdw blurRad="38100" dist="38100" dir="2700000" algn="tl">
                    <a:srgbClr val="000000"/>
                  </a:outerShdw>
                </a:effectLst>
                <a:latin typeface="Lucida Sans" pitchFamily="34" charset="0"/>
              </a:rPr>
              <a:t>bicuspid aortic valve root  aneurysm</a:t>
            </a:r>
          </a:p>
          <a:p>
            <a:pPr algn="l">
              <a:spcBef>
                <a:spcPct val="40000"/>
              </a:spcBef>
              <a:buClr>
                <a:srgbClr val="E3DE73"/>
              </a:buClr>
              <a:buSzPct val="150000"/>
            </a:pPr>
            <a:r>
              <a:rPr lang="en-US" sz="2600">
                <a:effectLst>
                  <a:outerShdw blurRad="38100" dist="38100" dir="2700000" algn="tl">
                    <a:srgbClr val="000000"/>
                  </a:outerShdw>
                </a:effectLst>
                <a:latin typeface="Lucida Sans" pitchFamily="34" charset="0"/>
              </a:rPr>
              <a:t>valve prolaps with severe aortic regurgitation and left ventricular dilatation</a:t>
            </a:r>
          </a:p>
          <a:p>
            <a:pPr algn="l">
              <a:spcBef>
                <a:spcPct val="40000"/>
              </a:spcBef>
              <a:buClr>
                <a:srgbClr val="E3DE73"/>
              </a:buClr>
              <a:buSzPct val="150000"/>
            </a:pPr>
            <a:endParaRPr lang="en-US" sz="2600">
              <a:effectLst>
                <a:outerShdw blurRad="38100" dist="38100" dir="2700000" algn="tl">
                  <a:srgbClr val="000000"/>
                </a:outerShdw>
              </a:effectLst>
              <a:latin typeface="Lucida Sans" pitchFamily="34" charset="0"/>
            </a:endParaRPr>
          </a:p>
        </p:txBody>
      </p:sp>
      <p:sp>
        <p:nvSpPr>
          <p:cNvPr id="2701314" name="Rectangle 2"/>
          <p:cNvSpPr>
            <a:spLocks noGrp="1" noChangeArrowheads="1"/>
          </p:cNvSpPr>
          <p:nvPr>
            <p:ph type="title"/>
          </p:nvPr>
        </p:nvSpPr>
        <p:spPr>
          <a:xfrm>
            <a:off x="685800" y="209550"/>
            <a:ext cx="7772400" cy="1143000"/>
          </a:xfrm>
        </p:spPr>
        <p:txBody>
          <a:bodyPr/>
          <a:lstStyle/>
          <a:p>
            <a:r>
              <a:rPr lang="en-US"/>
              <a:t>Bicuspid Aortic Valve</a:t>
            </a:r>
          </a:p>
        </p:txBody>
      </p:sp>
      <p:sp>
        <p:nvSpPr>
          <p:cNvPr id="2701315" name="Rectangle 3"/>
          <p:cNvSpPr>
            <a:spLocks noGrp="1" noChangeArrowheads="1"/>
          </p:cNvSpPr>
          <p:nvPr>
            <p:ph type="body" idx="1"/>
          </p:nvPr>
        </p:nvSpPr>
        <p:spPr/>
        <p:txBody>
          <a:bodyPr/>
          <a:lstStyle/>
          <a:p>
            <a:endParaRPr lang="en-US"/>
          </a:p>
        </p:txBody>
      </p:sp>
      <p:pic>
        <p:nvPicPr>
          <p:cNvPr id="2701318" name="Picture 6" descr="1638683-1_2006_12_18_CT_Image0007"/>
          <p:cNvPicPr>
            <a:picLocks noChangeAspect="1" noChangeArrowheads="1"/>
          </p:cNvPicPr>
          <p:nvPr/>
        </p:nvPicPr>
        <p:blipFill>
          <a:blip r:embed="rId3" cstate="print"/>
          <a:srcRect/>
          <a:stretch>
            <a:fillRect/>
          </a:stretch>
        </p:blipFill>
        <p:spPr bwMode="auto">
          <a:xfrm>
            <a:off x="204788" y="1552575"/>
            <a:ext cx="4238625" cy="4248150"/>
          </a:xfrm>
          <a:prstGeom prst="rect">
            <a:avLst/>
          </a:prstGeom>
          <a:noFill/>
        </p:spPr>
      </p:pic>
      <p:pic>
        <p:nvPicPr>
          <p:cNvPr id="2701319" name="Picture 7" descr="1638683-1_2006_12_18_CT_Image0009"/>
          <p:cNvPicPr>
            <a:picLocks noChangeAspect="1" noChangeArrowheads="1"/>
          </p:cNvPicPr>
          <p:nvPr/>
        </p:nvPicPr>
        <p:blipFill>
          <a:blip r:embed="rId4" cstate="print"/>
          <a:srcRect/>
          <a:stretch>
            <a:fillRect/>
          </a:stretch>
        </p:blipFill>
        <p:spPr bwMode="auto">
          <a:xfrm>
            <a:off x="4629150" y="1454150"/>
            <a:ext cx="4324350" cy="4324350"/>
          </a:xfrm>
          <a:prstGeom prst="rect">
            <a:avLst/>
          </a:prstGeom>
          <a:noFill/>
        </p:spPr>
      </p:pic>
      <p:sp>
        <p:nvSpPr>
          <p:cNvPr id="2701321" name="Rectangle 9"/>
          <p:cNvSpPr>
            <a:spLocks noChangeArrowheads="1"/>
          </p:cNvSpPr>
          <p:nvPr/>
        </p:nvSpPr>
        <p:spPr bwMode="auto">
          <a:xfrm>
            <a:off x="2414588" y="6059488"/>
            <a:ext cx="4591050" cy="457200"/>
          </a:xfrm>
          <a:prstGeom prst="rect">
            <a:avLst/>
          </a:prstGeom>
          <a:noFill/>
          <a:ln w="12700">
            <a:noFill/>
            <a:miter lim="800000"/>
            <a:headEnd type="none" w="sm" len="sm"/>
            <a:tailEnd type="none" w="sm" len="sm"/>
          </a:ln>
          <a:effectLst/>
        </p:spPr>
        <p:txBody>
          <a:bodyPr wrap="none">
            <a:spAutoFit/>
          </a:bodyPr>
          <a:lstStyle/>
          <a:p>
            <a:r>
              <a:rPr lang="en-US">
                <a:effectLst>
                  <a:outerShdw blurRad="38100" dist="38100" dir="2700000" algn="tl">
                    <a:srgbClr val="000000"/>
                  </a:outerShdw>
                </a:effectLst>
                <a:latin typeface="Lucida Sans" pitchFamily="34" charset="0"/>
              </a:rPr>
              <a:t>Severe prolaps of R+L - leaflet</a:t>
            </a:r>
          </a:p>
        </p:txBody>
      </p:sp>
      <p:sp>
        <p:nvSpPr>
          <p:cNvPr id="2701322" name="Rectangle 10"/>
          <p:cNvSpPr>
            <a:spLocks noChangeArrowheads="1"/>
          </p:cNvSpPr>
          <p:nvPr/>
        </p:nvSpPr>
        <p:spPr bwMode="auto">
          <a:xfrm>
            <a:off x="268288" y="2179638"/>
            <a:ext cx="2887662" cy="457200"/>
          </a:xfrm>
          <a:prstGeom prst="rect">
            <a:avLst/>
          </a:prstGeom>
          <a:noFill/>
          <a:ln w="12700">
            <a:noFill/>
            <a:miter lim="800000"/>
            <a:headEnd type="none" w="sm" len="sm"/>
            <a:tailEnd type="none" w="sm" len="sm"/>
          </a:ln>
          <a:effectLst/>
        </p:spPr>
        <p:txBody>
          <a:bodyPr wrap="none">
            <a:spAutoFit/>
          </a:bodyPr>
          <a:lstStyle/>
          <a:p>
            <a:r>
              <a:rPr lang="en-US">
                <a:effectLst>
                  <a:outerShdw blurRad="38100" dist="38100" dir="2700000" algn="tl">
                    <a:srgbClr val="000000"/>
                  </a:outerShdw>
                </a:effectLst>
                <a:latin typeface="Lucida Sans" pitchFamily="34" charset="0"/>
              </a:rPr>
              <a:t>Raphe 'L+R' leaflet</a:t>
            </a:r>
          </a:p>
        </p:txBody>
      </p:sp>
      <p:sp>
        <p:nvSpPr>
          <p:cNvPr id="2701323" name="Line 11"/>
          <p:cNvSpPr>
            <a:spLocks noChangeShapeType="1"/>
          </p:cNvSpPr>
          <p:nvPr/>
        </p:nvSpPr>
        <p:spPr bwMode="auto">
          <a:xfrm>
            <a:off x="1714500" y="2667000"/>
            <a:ext cx="361950" cy="514350"/>
          </a:xfrm>
          <a:prstGeom prst="line">
            <a:avLst/>
          </a:prstGeom>
          <a:noFill/>
          <a:ln w="76200">
            <a:solidFill>
              <a:schemeClr val="tx1"/>
            </a:solidFill>
            <a:round/>
            <a:headEnd type="none" w="sm" len="sm"/>
            <a:tailEnd type="triangle" w="sm" len="sm"/>
          </a:ln>
          <a:effectLst>
            <a:outerShdw dist="45791" dir="2021404" algn="ctr" rotWithShape="0">
              <a:schemeClr val="bg2"/>
            </a:outerShdw>
          </a:effectLst>
        </p:spPr>
        <p:txBody>
          <a:bodyPr/>
          <a:lstStyle/>
          <a:p>
            <a:endParaRPr lang="en-US"/>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1319"/>
                                        </p:tgtEl>
                                        <p:attrNameLst>
                                          <p:attrName>style.visibility</p:attrName>
                                        </p:attrNameLst>
                                      </p:cBhvr>
                                      <p:to>
                                        <p:strVal val="visible"/>
                                      </p:to>
                                    </p:set>
                                    <p:animEffect transition="in" filter="fade">
                                      <p:cBhvr>
                                        <p:cTn id="7" dur="2000"/>
                                        <p:tgtEl>
                                          <p:spTgt spid="2701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02346" name="Group 10"/>
          <p:cNvGrpSpPr>
            <a:grpSpLocks/>
          </p:cNvGrpSpPr>
          <p:nvPr/>
        </p:nvGrpSpPr>
        <p:grpSpPr bwMode="auto">
          <a:xfrm>
            <a:off x="190500" y="779463"/>
            <a:ext cx="8896350" cy="5640387"/>
            <a:chOff x="696" y="843"/>
            <a:chExt cx="4450" cy="2821"/>
          </a:xfrm>
        </p:grpSpPr>
        <p:pic>
          <p:nvPicPr>
            <p:cNvPr id="2702342" name="Picture 6" descr="DSCN0469"/>
            <p:cNvPicPr>
              <a:picLocks noChangeAspect="1" noChangeArrowheads="1"/>
            </p:cNvPicPr>
            <p:nvPr/>
          </p:nvPicPr>
          <p:blipFill>
            <a:blip r:embed="rId3" cstate="print"/>
            <a:srcRect l="30099" t="46004" r="50159" b="5255"/>
            <a:stretch>
              <a:fillRect/>
            </a:stretch>
          </p:blipFill>
          <p:spPr bwMode="auto">
            <a:xfrm>
              <a:off x="3642" y="843"/>
              <a:ext cx="1504" cy="2785"/>
            </a:xfrm>
            <a:prstGeom prst="rect">
              <a:avLst/>
            </a:prstGeom>
            <a:noFill/>
          </p:spPr>
        </p:pic>
        <p:grpSp>
          <p:nvGrpSpPr>
            <p:cNvPr id="2702345" name="Group 9"/>
            <p:cNvGrpSpPr>
              <a:grpSpLocks/>
            </p:cNvGrpSpPr>
            <p:nvPr/>
          </p:nvGrpSpPr>
          <p:grpSpPr bwMode="auto">
            <a:xfrm>
              <a:off x="696" y="856"/>
              <a:ext cx="2955" cy="2808"/>
              <a:chOff x="696" y="856"/>
              <a:chExt cx="2955" cy="2808"/>
            </a:xfrm>
          </p:grpSpPr>
          <p:pic>
            <p:nvPicPr>
              <p:cNvPr id="2702343" name="Picture 7" descr="DSCN0455"/>
              <p:cNvPicPr>
                <a:picLocks noChangeAspect="1" noChangeArrowheads="1"/>
              </p:cNvPicPr>
              <p:nvPr/>
            </p:nvPicPr>
            <p:blipFill>
              <a:blip r:embed="rId4" cstate="print"/>
              <a:srcRect l="23842" r="36874"/>
              <a:stretch>
                <a:fillRect/>
              </a:stretch>
            </p:blipFill>
            <p:spPr bwMode="auto">
              <a:xfrm>
                <a:off x="696" y="880"/>
                <a:ext cx="1458" cy="2784"/>
              </a:xfrm>
              <a:prstGeom prst="rect">
                <a:avLst/>
              </a:prstGeom>
              <a:noFill/>
              <a:ln w="9525">
                <a:solidFill>
                  <a:schemeClr val="bg2"/>
                </a:solidFill>
                <a:miter lim="800000"/>
                <a:headEnd/>
                <a:tailEnd/>
              </a:ln>
            </p:spPr>
          </p:pic>
          <p:pic>
            <p:nvPicPr>
              <p:cNvPr id="2702344" name="Picture 8" descr="DSCN0458"/>
              <p:cNvPicPr>
                <a:picLocks noChangeAspect="1" noChangeArrowheads="1"/>
              </p:cNvPicPr>
              <p:nvPr/>
            </p:nvPicPr>
            <p:blipFill>
              <a:blip r:embed="rId5" cstate="print"/>
              <a:srcRect l="27170" r="32578"/>
              <a:stretch>
                <a:fillRect/>
              </a:stretch>
            </p:blipFill>
            <p:spPr bwMode="auto">
              <a:xfrm>
                <a:off x="2157" y="856"/>
                <a:ext cx="1494" cy="2784"/>
              </a:xfrm>
              <a:prstGeom prst="rect">
                <a:avLst/>
              </a:prstGeom>
              <a:noFill/>
              <a:ln w="9525">
                <a:solidFill>
                  <a:schemeClr val="bg2"/>
                </a:solidFill>
                <a:miter lim="800000"/>
                <a:headEnd/>
                <a:tailEnd/>
              </a:ln>
            </p:spPr>
          </p:pic>
        </p:grpSp>
      </p:grpSp>
      <p:sp>
        <p:nvSpPr>
          <p:cNvPr id="2702340" name="Rectangle 4"/>
          <p:cNvSpPr>
            <a:spLocks noGrp="1" noChangeArrowheads="1"/>
          </p:cNvSpPr>
          <p:nvPr>
            <p:ph type="title"/>
          </p:nvPr>
        </p:nvSpPr>
        <p:spPr>
          <a:xfrm>
            <a:off x="685800" y="209550"/>
            <a:ext cx="7772400" cy="1143000"/>
          </a:xfrm>
          <a:noFill/>
          <a:ln/>
        </p:spPr>
        <p:txBody>
          <a:bodyPr/>
          <a:lstStyle/>
          <a:p>
            <a:r>
              <a:rPr lang="en-US"/>
              <a:t>Bicuspid Aortic Valve</a:t>
            </a:r>
          </a:p>
        </p:txBody>
      </p:sp>
      <p:sp>
        <p:nvSpPr>
          <p:cNvPr id="2702341" name="Rectangle 5"/>
          <p:cNvSpPr>
            <a:spLocks noChangeArrowheads="1"/>
          </p:cNvSpPr>
          <p:nvPr/>
        </p:nvSpPr>
        <p:spPr bwMode="auto">
          <a:xfrm>
            <a:off x="1306513" y="5964238"/>
            <a:ext cx="6827837" cy="822325"/>
          </a:xfrm>
          <a:prstGeom prst="rect">
            <a:avLst/>
          </a:prstGeom>
          <a:noFill/>
          <a:ln w="12700">
            <a:noFill/>
            <a:miter lim="800000"/>
            <a:headEnd type="none" w="sm" len="sm"/>
            <a:tailEnd type="none" w="sm" len="sm"/>
          </a:ln>
          <a:effectLst/>
        </p:spPr>
        <p:txBody>
          <a:bodyPr wrap="none">
            <a:spAutoFit/>
          </a:bodyPr>
          <a:lstStyle/>
          <a:p>
            <a:r>
              <a:rPr lang="en-US">
                <a:effectLst>
                  <a:outerShdw blurRad="38100" dist="38100" dir="2700000" algn="tl">
                    <a:srgbClr val="000000"/>
                  </a:outerShdw>
                </a:effectLst>
                <a:latin typeface="Lucida Sans" pitchFamily="34" charset="0"/>
              </a:rPr>
              <a:t>Severe prolaps of R/L-cusp</a:t>
            </a:r>
          </a:p>
          <a:p>
            <a:r>
              <a:rPr lang="en-US">
                <a:effectLst>
                  <a:outerShdw blurRad="38100" dist="38100" dir="2700000" algn="tl">
                    <a:srgbClr val="000000"/>
                  </a:outerShdw>
                </a:effectLst>
              </a:rPr>
              <a:t>due to rupture of commissural suspensory 'chord'</a:t>
            </a:r>
          </a:p>
        </p:txBody>
      </p:sp>
      <p:sp>
        <p:nvSpPr>
          <p:cNvPr id="2702348" name="Rectangle 12"/>
          <p:cNvSpPr>
            <a:spLocks noChangeArrowheads="1"/>
          </p:cNvSpPr>
          <p:nvPr/>
        </p:nvSpPr>
        <p:spPr bwMode="auto">
          <a:xfrm>
            <a:off x="246063" y="2328863"/>
            <a:ext cx="2146300" cy="822325"/>
          </a:xfrm>
          <a:prstGeom prst="rect">
            <a:avLst/>
          </a:prstGeom>
          <a:noFill/>
          <a:ln w="12700">
            <a:noFill/>
            <a:miter lim="800000"/>
            <a:headEnd type="none" w="sm" len="sm"/>
            <a:tailEnd type="none" w="sm" len="sm"/>
          </a:ln>
          <a:effectLst/>
        </p:spPr>
        <p:txBody>
          <a:bodyPr wrap="none">
            <a:spAutoFit/>
          </a:bodyPr>
          <a:lstStyle/>
          <a:p>
            <a:r>
              <a:rPr lang="en-US" b="1">
                <a:solidFill>
                  <a:schemeClr val="bg2"/>
                </a:solidFill>
                <a:effectLst>
                  <a:outerShdw blurRad="38100" dist="38100" dir="2700000" algn="tl">
                    <a:srgbClr val="FFFFFF"/>
                  </a:outerShdw>
                </a:effectLst>
                <a:latin typeface="Lucida Sans" pitchFamily="34" charset="0"/>
              </a:rPr>
              <a:t>'L+R' sinus</a:t>
            </a:r>
          </a:p>
          <a:p>
            <a:r>
              <a:rPr lang="en-US" b="1">
                <a:solidFill>
                  <a:schemeClr val="bg2"/>
                </a:solidFill>
                <a:effectLst>
                  <a:outerShdw blurRad="38100" dist="38100" dir="2700000" algn="tl">
                    <a:srgbClr val="FFFFFF"/>
                  </a:outerShdw>
                </a:effectLst>
                <a:latin typeface="Lucida Sans" pitchFamily="34" charset="0"/>
              </a:rPr>
              <a:t>raphe/chord</a:t>
            </a:r>
          </a:p>
        </p:txBody>
      </p:sp>
      <p:sp>
        <p:nvSpPr>
          <p:cNvPr id="2702349" name="Line 13"/>
          <p:cNvSpPr>
            <a:spLocks noChangeShapeType="1"/>
          </p:cNvSpPr>
          <p:nvPr/>
        </p:nvSpPr>
        <p:spPr bwMode="auto">
          <a:xfrm>
            <a:off x="1016000" y="3263900"/>
            <a:ext cx="457200" cy="457200"/>
          </a:xfrm>
          <a:prstGeom prst="line">
            <a:avLst/>
          </a:prstGeom>
          <a:noFill/>
          <a:ln w="76200">
            <a:solidFill>
              <a:schemeClr val="tx1"/>
            </a:solidFill>
            <a:round/>
            <a:headEnd type="none" w="sm" len="sm"/>
            <a:tailEnd type="triangle" w="sm" len="sm"/>
          </a:ln>
          <a:effectLst>
            <a:outerShdw dist="92457" dir="956724" algn="ctr" rotWithShape="0">
              <a:schemeClr val="bg2"/>
            </a:outerShdw>
          </a:effectLst>
        </p:spPr>
        <p:txBody>
          <a:bodyPr/>
          <a:lstStyle/>
          <a:p>
            <a:endParaRPr lang="en-US"/>
          </a:p>
        </p:txBody>
      </p:sp>
    </p:spTree>
  </p:cSld>
  <p:clrMapOvr>
    <a:masterClrMapping/>
  </p:clrMapOvr>
  <p:transition spd="med">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4242" name="Rectangle 2"/>
          <p:cNvSpPr>
            <a:spLocks noChangeArrowheads="1"/>
          </p:cNvSpPr>
          <p:nvPr/>
        </p:nvSpPr>
        <p:spPr bwMode="auto">
          <a:xfrm>
            <a:off x="1065213" y="2163763"/>
            <a:ext cx="7104062" cy="554037"/>
          </a:xfrm>
          <a:prstGeom prst="rect">
            <a:avLst/>
          </a:prstGeom>
          <a:gradFill rotWithShape="0">
            <a:gsLst>
              <a:gs pos="0">
                <a:srgbClr val="5F5F5F">
                  <a:gamma/>
                  <a:shade val="46275"/>
                  <a:invGamma/>
                </a:srgbClr>
              </a:gs>
              <a:gs pos="50000">
                <a:srgbClr val="5F5F5F"/>
              </a:gs>
              <a:gs pos="100000">
                <a:srgbClr val="5F5F5F">
                  <a:gamma/>
                  <a:shade val="46275"/>
                  <a:invGamma/>
                </a:srgbClr>
              </a:gs>
            </a:gsLst>
            <a:lin ang="5400000" scaled="1"/>
          </a:gradFill>
          <a:ln w="12700">
            <a:noFill/>
            <a:miter lim="800000"/>
            <a:headEnd type="none" w="sm" len="sm"/>
            <a:tailEnd type="none" w="sm" len="sm"/>
          </a:ln>
          <a:effectLst/>
        </p:spPr>
        <p:txBody>
          <a:bodyPr wrap="none" anchor="ctr"/>
          <a:lstStyle/>
          <a:p>
            <a:endParaRPr lang="en-US"/>
          </a:p>
        </p:txBody>
      </p:sp>
      <p:sp>
        <p:nvSpPr>
          <p:cNvPr id="2954243" name="Rectangle 3"/>
          <p:cNvSpPr>
            <a:spLocks noChangeArrowheads="1"/>
          </p:cNvSpPr>
          <p:nvPr/>
        </p:nvSpPr>
        <p:spPr bwMode="auto">
          <a:xfrm>
            <a:off x="73025" y="301625"/>
            <a:ext cx="9048750" cy="1143000"/>
          </a:xfrm>
          <a:prstGeom prst="rect">
            <a:avLst/>
          </a:prstGeom>
          <a:noFill/>
          <a:ln w="9525">
            <a:noFill/>
            <a:miter lim="800000"/>
            <a:headEnd/>
            <a:tailEnd/>
          </a:ln>
          <a:effectLst/>
        </p:spPr>
        <p:txBody>
          <a:bodyPr lIns="92075" tIns="46037" rIns="92075" bIns="46037" anchor="ctr"/>
          <a:lstStyle/>
          <a:p>
            <a:r>
              <a:rPr lang="en-US" i="1">
                <a:solidFill>
                  <a:srgbClr val="F1DD65"/>
                </a:solidFill>
                <a:effectLst>
                  <a:outerShdw blurRad="38100" dist="38100" dir="2700000" algn="tl">
                    <a:srgbClr val="000000"/>
                  </a:outerShdw>
                </a:effectLst>
                <a:latin typeface="Lucida Sans" pitchFamily="34" charset="0"/>
              </a:rPr>
              <a:t>3D and 4D Imaging of the Aortic Root</a:t>
            </a:r>
            <a:br>
              <a:rPr lang="en-US" i="1">
                <a:solidFill>
                  <a:srgbClr val="F1DD65"/>
                </a:solidFill>
                <a:effectLst>
                  <a:outerShdw blurRad="38100" dist="38100" dir="2700000" algn="tl">
                    <a:srgbClr val="000000"/>
                  </a:outerShdw>
                </a:effectLst>
                <a:latin typeface="Lucida Sans" pitchFamily="34" charset="0"/>
              </a:rPr>
            </a:br>
            <a:r>
              <a:rPr lang="en-US" sz="3200" i="1">
                <a:solidFill>
                  <a:srgbClr val="F1DD65"/>
                </a:solidFill>
                <a:effectLst>
                  <a:outerShdw blurRad="38100" dist="38100" dir="2700000" algn="tl">
                    <a:srgbClr val="000000"/>
                  </a:outerShdw>
                </a:effectLst>
                <a:latin typeface="Lucida Sans" pitchFamily="34" charset="0"/>
              </a:rPr>
              <a:t> SUMMARY</a:t>
            </a:r>
            <a:endParaRPr lang="en-GB" sz="3200" i="1">
              <a:solidFill>
                <a:srgbClr val="F1DD65"/>
              </a:solidFill>
              <a:effectLst>
                <a:outerShdw blurRad="38100" dist="38100" dir="2700000" algn="tl">
                  <a:srgbClr val="000000"/>
                </a:outerShdw>
              </a:effectLst>
              <a:latin typeface="Lucida Sans" pitchFamily="34" charset="0"/>
            </a:endParaRPr>
          </a:p>
        </p:txBody>
      </p:sp>
      <p:sp>
        <p:nvSpPr>
          <p:cNvPr id="2954244" name="Rectangle 4"/>
          <p:cNvSpPr>
            <a:spLocks noChangeArrowheads="1"/>
          </p:cNvSpPr>
          <p:nvPr/>
        </p:nvSpPr>
        <p:spPr bwMode="auto">
          <a:xfrm>
            <a:off x="1246188" y="2111375"/>
            <a:ext cx="7291387" cy="4332288"/>
          </a:xfrm>
          <a:prstGeom prst="rect">
            <a:avLst/>
          </a:prstGeom>
          <a:noFill/>
          <a:ln w="9525">
            <a:noFill/>
            <a:miter lim="800000"/>
            <a:headEnd/>
            <a:tailEnd/>
          </a:ln>
          <a:effectLst/>
        </p:spPr>
        <p:txBody>
          <a:bodyPr lIns="182562" tIns="182562" rIns="182562" bIns="182562">
            <a:spAutoFit/>
          </a:bodyPr>
          <a:lstStyle/>
          <a:p>
            <a:pPr marL="342900" indent="-342900" algn="l">
              <a:spcBef>
                <a:spcPct val="40000"/>
              </a:spcBef>
              <a:buClr>
                <a:srgbClr val="E3DE73"/>
              </a:buClr>
              <a:buSzPct val="200000"/>
              <a:buFontTx/>
              <a:buChar char="•"/>
              <a:tabLst>
                <a:tab pos="1339850" algn="l"/>
              </a:tabLst>
            </a:pPr>
            <a:r>
              <a:rPr lang="en-US" sz="2600">
                <a:effectLst>
                  <a:outerShdw blurRad="38100" dist="38100" dir="2700000" algn="tl">
                    <a:srgbClr val="000000"/>
                  </a:outerShdw>
                </a:effectLst>
                <a:latin typeface="Lucida Sans" pitchFamily="34" charset="0"/>
              </a:rPr>
              <a:t>Technique: </a:t>
            </a:r>
            <a:r>
              <a:rPr lang="en-US" sz="2600">
                <a:effectLst>
                  <a:outerShdw blurRad="38100" dist="38100" dir="2700000" algn="tl">
                    <a:srgbClr val="000000"/>
                  </a:outerShdw>
                </a:effectLst>
                <a:latin typeface="Lucida Sans" pitchFamily="34" charset="0"/>
                <a:sym typeface="Wingdings" pitchFamily="2" charset="2"/>
              </a:rPr>
              <a:t>'gated chest' CT</a:t>
            </a:r>
            <a:endParaRPr lang="en-US" sz="2600">
              <a:effectLst>
                <a:outerShdw blurRad="38100" dist="38100" dir="2700000" algn="tl">
                  <a:srgbClr val="000000"/>
                </a:outerShdw>
              </a:effectLst>
              <a:latin typeface="Lucida Sans" pitchFamily="34" charset="0"/>
            </a:endParaRPr>
          </a:p>
          <a:p>
            <a:pPr marL="342900" indent="-342900" algn="l">
              <a:lnSpc>
                <a:spcPct val="120000"/>
              </a:lnSpc>
              <a:spcBef>
                <a:spcPct val="40000"/>
              </a:spcBef>
              <a:buClr>
                <a:srgbClr val="E3DE73"/>
              </a:buClr>
              <a:buSzPct val="200000"/>
              <a:buFontTx/>
              <a:buChar char="•"/>
              <a:tabLst>
                <a:tab pos="1339850" algn="l"/>
              </a:tabLst>
            </a:pPr>
            <a:r>
              <a:rPr lang="en-US" sz="2600">
                <a:effectLst>
                  <a:outerShdw blurRad="38100" dist="38100" dir="2700000" algn="tl">
                    <a:srgbClr val="000000"/>
                  </a:outerShdw>
                </a:effectLst>
                <a:latin typeface="Lucida Sans" pitchFamily="34" charset="0"/>
              </a:rPr>
              <a:t>Surgical anatomy of thoracic aorta</a:t>
            </a:r>
          </a:p>
          <a:p>
            <a:pPr marL="342900" indent="-342900" algn="l">
              <a:lnSpc>
                <a:spcPct val="120000"/>
              </a:lnSpc>
              <a:spcBef>
                <a:spcPct val="40000"/>
              </a:spcBef>
              <a:buClr>
                <a:srgbClr val="E3DE73"/>
              </a:buClr>
              <a:buSzPct val="200000"/>
              <a:buFontTx/>
              <a:buChar char="•"/>
              <a:tabLst>
                <a:tab pos="1339850" algn="l"/>
              </a:tabLst>
            </a:pPr>
            <a:r>
              <a:rPr lang="en-US" sz="2600">
                <a:effectLst>
                  <a:outerShdw blurRad="38100" dist="38100" dir="2700000" algn="tl">
                    <a:srgbClr val="000000"/>
                  </a:outerShdw>
                </a:effectLst>
                <a:latin typeface="Lucida Sans" pitchFamily="34" charset="0"/>
              </a:rPr>
              <a:t>Clinical focus</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a:effectLst>
                  <a:outerShdw blurRad="38100" dist="38100" dir="2700000" algn="tl">
                    <a:srgbClr val="000000"/>
                  </a:outerShdw>
                </a:effectLst>
                <a:latin typeface="Lucida Sans" pitchFamily="34" charset="0"/>
              </a:rPr>
              <a:t>pre and postoperative imaging </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a:effectLst>
                  <a:outerShdw blurRad="38100" dist="38100" dir="2700000" algn="tl">
                    <a:srgbClr val="000000"/>
                  </a:outerShdw>
                </a:effectLst>
                <a:latin typeface="Lucida Sans" pitchFamily="34" charset="0"/>
              </a:rPr>
              <a:t>- Marfan's disease</a:t>
            </a:r>
          </a:p>
          <a:p>
            <a:pPr marL="600075" lvl="1" indent="-142875" algn="l">
              <a:lnSpc>
                <a:spcPct val="150000"/>
              </a:lnSpc>
              <a:spcAft>
                <a:spcPct val="10000"/>
              </a:spcAft>
              <a:buClr>
                <a:schemeClr val="tx1"/>
              </a:buClr>
              <a:buSzPct val="65000"/>
              <a:buFont typeface="Monotype Sorts" pitchFamily="2" charset="2"/>
              <a:buNone/>
              <a:tabLst>
                <a:tab pos="1339850" algn="l"/>
              </a:tabLst>
            </a:pPr>
            <a:r>
              <a:rPr lang="en-US">
                <a:effectLst>
                  <a:outerShdw blurRad="38100" dist="38100" dir="2700000" algn="tl">
                    <a:srgbClr val="000000"/>
                  </a:outerShdw>
                </a:effectLst>
                <a:latin typeface="Lucida Sans" pitchFamily="34" charset="0"/>
              </a:rPr>
              <a:t>- Bicuspid aortic valve </a:t>
            </a:r>
          </a:p>
          <a:p>
            <a:pPr marL="600075" lvl="1" indent="-142875" algn="l">
              <a:lnSpc>
                <a:spcPct val="150000"/>
              </a:lnSpc>
              <a:spcAft>
                <a:spcPct val="10000"/>
              </a:spcAft>
              <a:buClr>
                <a:schemeClr val="tx1"/>
              </a:buClr>
              <a:buSzPct val="65000"/>
              <a:buFont typeface="Monotype Sorts" pitchFamily="2" charset="2"/>
              <a:buNone/>
              <a:tabLst>
                <a:tab pos="1339850" algn="l"/>
              </a:tabLst>
            </a:pPr>
            <a:endParaRPr lang="en-US">
              <a:effectLst>
                <a:outerShdw blurRad="38100" dist="38100" dir="2700000" algn="tl">
                  <a:srgbClr val="000000"/>
                </a:outerShdw>
              </a:effectLst>
              <a:latin typeface="Lucida Sans" pitchFamily="34" charset="0"/>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54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1" nodeType="clickEffect">
                                  <p:stCondLst>
                                    <p:cond delay="0"/>
                                  </p:stCondLst>
                                  <p:childTnLst>
                                    <p:animMotion origin="layout" path="M -1.11111E-6 -4.07407E-6 L -1.11111E-6 0.09723 " pathEditMode="relative" rAng="0" ptsTypes="AA">
                                      <p:cBhvr>
                                        <p:cTn id="10" dur="1000" fill="hold"/>
                                        <p:tgtEl>
                                          <p:spTgt spid="2954242"/>
                                        </p:tgtEl>
                                        <p:attrNameLst>
                                          <p:attrName>ppt_x</p:attrName>
                                          <p:attrName>ppt_y</p:attrName>
                                        </p:attrNameLst>
                                      </p:cBhvr>
                                      <p:rCtr x="0" y="49"/>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2" nodeType="clickEffect">
                                  <p:stCondLst>
                                    <p:cond delay="0"/>
                                  </p:stCondLst>
                                  <p:childTnLst>
                                    <p:animMotion origin="layout" path="M -1.11111E-6 0.09722 L -1.11111E-6 0.19328 " pathEditMode="relative" rAng="0" ptsTypes="AA">
                                      <p:cBhvr>
                                        <p:cTn id="14" dur="1000" fill="hold"/>
                                        <p:tgtEl>
                                          <p:spTgt spid="2954242"/>
                                        </p:tgtEl>
                                        <p:attrNameLst>
                                          <p:attrName>ppt_x</p:attrName>
                                          <p:attrName>ppt_y</p:attrName>
                                        </p:attrNameLst>
                                      </p:cBhvr>
                                      <p:rCtr x="0" y="4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4242" grpId="0" animBg="1"/>
      <p:bldP spid="2954242" grpId="1" animBg="1"/>
      <p:bldP spid="2954242" grpId="2"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956290" name="thor_aorta_and_lung.avi">
            <a:hlinkClick r:id="" action="ppaction://media"/>
          </p:cNvPr>
          <p:cNvPicPr>
            <a:picLocks noRot="1" noChangeAspect="1" noChangeArrowheads="1"/>
          </p:cNvPicPr>
          <p:nvPr>
            <a:videoFile r:link="rId1"/>
          </p:nvPr>
        </p:nvPicPr>
        <p:blipFill>
          <a:blip r:embed="rId4" cstate="print">
            <a:lum bright="-42000" contrast="-48000"/>
          </a:blip>
          <a:srcRect l="11545" t="1883" r="23067" b="1277"/>
          <a:stretch>
            <a:fillRect/>
          </a:stretch>
        </p:blipFill>
        <p:spPr bwMode="auto">
          <a:xfrm>
            <a:off x="4513263" y="0"/>
            <a:ext cx="4630737" cy="6858000"/>
          </a:xfrm>
          <a:prstGeom prst="rect">
            <a:avLst/>
          </a:prstGeom>
          <a:noFill/>
        </p:spPr>
      </p:pic>
      <p:sp>
        <p:nvSpPr>
          <p:cNvPr id="2956291" name="Rectangle 3"/>
          <p:cNvSpPr>
            <a:spLocks noGrp="1" noChangeArrowheads="1"/>
          </p:cNvSpPr>
          <p:nvPr>
            <p:ph type="ctrTitle"/>
          </p:nvPr>
        </p:nvSpPr>
        <p:spPr>
          <a:xfrm>
            <a:off x="1130300" y="1989138"/>
            <a:ext cx="6819900" cy="1143000"/>
          </a:xfrm>
          <a:effectLst>
            <a:outerShdw dist="74053" dir="1857825" algn="ctr" rotWithShape="0">
              <a:schemeClr val="bg2"/>
            </a:outerShdw>
          </a:effectLst>
        </p:spPr>
        <p:txBody>
          <a:bodyPr/>
          <a:lstStyle/>
          <a:p>
            <a:pPr algn="l"/>
            <a:r>
              <a:rPr lang="de-DE" sz="2800" b="1">
                <a:effectLst/>
              </a:rPr>
              <a:t>Thank you..</a:t>
            </a:r>
            <a:endParaRPr lang="en-US" sz="2800" b="1">
              <a:effectLst/>
              <a:latin typeface="Arial Black" pitchFamily="34" charset="0"/>
              <a:cs typeface="Times New Roman" pitchFamily="18" charset="0"/>
            </a:endParaRPr>
          </a:p>
        </p:txBody>
      </p:sp>
      <p:pic>
        <p:nvPicPr>
          <p:cNvPr id="2956292" name="Picture 4"/>
          <p:cNvPicPr>
            <a:picLocks noChangeAspect="1" noChangeArrowheads="1"/>
          </p:cNvPicPr>
          <p:nvPr/>
        </p:nvPicPr>
        <p:blipFill>
          <a:blip r:embed="rId5" cstate="print"/>
          <a:srcRect/>
          <a:stretch>
            <a:fillRect/>
          </a:stretch>
        </p:blipFill>
        <p:spPr bwMode="auto">
          <a:xfrm>
            <a:off x="8077200" y="5580063"/>
            <a:ext cx="952500" cy="1087437"/>
          </a:xfrm>
          <a:prstGeom prst="rect">
            <a:avLst/>
          </a:prstGeom>
          <a:noFill/>
          <a:ln w="12700">
            <a:noFill/>
            <a:miter lim="800000"/>
            <a:headEnd/>
            <a:tailEnd/>
          </a:ln>
          <a:effectLst/>
        </p:spPr>
      </p:pic>
      <p:sp>
        <p:nvSpPr>
          <p:cNvPr id="2956295" name="Rectangle 7"/>
          <p:cNvSpPr>
            <a:spLocks noChangeArrowheads="1"/>
          </p:cNvSpPr>
          <p:nvPr/>
        </p:nvSpPr>
        <p:spPr bwMode="auto">
          <a:xfrm>
            <a:off x="2590800" y="2778125"/>
            <a:ext cx="3810000" cy="1555750"/>
          </a:xfrm>
          <a:prstGeom prst="rect">
            <a:avLst/>
          </a:prstGeom>
          <a:noFill/>
          <a:ln w="9525">
            <a:noFill/>
            <a:miter lim="800000"/>
            <a:headEnd/>
            <a:tailEnd/>
          </a:ln>
          <a:effectLst/>
        </p:spPr>
        <p:txBody>
          <a:bodyPr lIns="182562" tIns="182562" rIns="182562" bIns="182562">
            <a:spAutoFit/>
          </a:bodyPr>
          <a:lstStyle/>
          <a:p>
            <a:pPr marL="342900" indent="-342900" algn="l">
              <a:lnSpc>
                <a:spcPct val="0"/>
              </a:lnSpc>
              <a:spcBef>
                <a:spcPct val="40000"/>
              </a:spcBef>
              <a:buClr>
                <a:srgbClr val="E3DE73"/>
              </a:buClr>
              <a:buSzPct val="150000"/>
            </a:pPr>
            <a:endParaRPr lang="de-DE" sz="2600">
              <a:effectLst>
                <a:outerShdw blurRad="38100" dist="38100" dir="2700000" algn="tl">
                  <a:srgbClr val="000000"/>
                </a:outerShdw>
              </a:effectLst>
              <a:latin typeface="Lucida Sans" pitchFamily="34" charset="0"/>
            </a:endParaRPr>
          </a:p>
          <a:p>
            <a:pPr marL="342900" indent="-342900" algn="l">
              <a:lnSpc>
                <a:spcPct val="60000"/>
              </a:lnSpc>
              <a:spcBef>
                <a:spcPct val="40000"/>
              </a:spcBef>
              <a:buClr>
                <a:srgbClr val="E3DE73"/>
              </a:buClr>
              <a:buSzPct val="150000"/>
            </a:pPr>
            <a:r>
              <a:rPr lang="de-DE" sz="2600">
                <a:effectLst>
                  <a:outerShdw blurRad="38100" dist="38100" dir="2700000" algn="tl">
                    <a:srgbClr val="000000"/>
                  </a:outerShdw>
                </a:effectLst>
                <a:latin typeface="Lucida Sans" pitchFamily="34" charset="0"/>
              </a:rPr>
              <a:t>DC Miller </a:t>
            </a:r>
          </a:p>
          <a:p>
            <a:pPr marL="342900" indent="-342900" algn="l">
              <a:lnSpc>
                <a:spcPct val="60000"/>
              </a:lnSpc>
              <a:spcBef>
                <a:spcPct val="40000"/>
              </a:spcBef>
              <a:buClr>
                <a:srgbClr val="E3DE73"/>
              </a:buClr>
              <a:buSzPct val="150000"/>
            </a:pPr>
            <a:r>
              <a:rPr lang="de-DE" sz="2600">
                <a:effectLst>
                  <a:outerShdw blurRad="38100" dist="38100" dir="2700000" algn="tl">
                    <a:srgbClr val="000000"/>
                  </a:outerShdw>
                </a:effectLst>
                <a:latin typeface="Lucida Sans" pitchFamily="34" charset="0"/>
              </a:rPr>
              <a:t>RS Mitchell</a:t>
            </a:r>
          </a:p>
          <a:p>
            <a:pPr marL="342900" indent="-342900" algn="l">
              <a:lnSpc>
                <a:spcPct val="60000"/>
              </a:lnSpc>
              <a:spcBef>
                <a:spcPct val="40000"/>
              </a:spcBef>
              <a:buClr>
                <a:srgbClr val="E3DE73"/>
              </a:buClr>
              <a:buSzPct val="150000"/>
            </a:pPr>
            <a:r>
              <a:rPr lang="de-DE" sz="2600">
                <a:effectLst>
                  <a:outerShdw blurRad="38100" dist="38100" dir="2700000" algn="tl">
                    <a:srgbClr val="000000"/>
                  </a:outerShdw>
                </a:effectLst>
                <a:latin typeface="Lucida Sans" pitchFamily="34" charset="0"/>
              </a:rPr>
              <a:t>M Fischbein</a:t>
            </a:r>
            <a:endParaRPr lang="en-GB" sz="2600">
              <a:effectLst>
                <a:outerShdw blurRad="38100" dist="38100" dir="2700000" algn="tl">
                  <a:srgbClr val="000000"/>
                </a:outerShdw>
              </a:effectLst>
              <a:latin typeface="Lucida Sans" pitchFamily="34" charset="0"/>
            </a:endParaRPr>
          </a:p>
        </p:txBody>
      </p:sp>
      <p:sp>
        <p:nvSpPr>
          <p:cNvPr id="7" name="Text Box 20"/>
          <p:cNvSpPr txBox="1">
            <a:spLocks noChangeArrowheads="1"/>
          </p:cNvSpPr>
          <p:nvPr/>
        </p:nvSpPr>
        <p:spPr bwMode="auto">
          <a:xfrm>
            <a:off x="1722931" y="0"/>
            <a:ext cx="7421069" cy="1107996"/>
          </a:xfrm>
          <a:prstGeom prst="rect">
            <a:avLst/>
          </a:prstGeom>
          <a:noFill/>
          <a:ln w="12700">
            <a:noFill/>
            <a:miter lim="800000"/>
            <a:headEnd type="none" w="sm" len="sm"/>
            <a:tailEnd type="none" w="sm" len="sm"/>
          </a:ln>
          <a:effectLst/>
        </p:spPr>
        <p:txBody>
          <a:bodyPr wrap="none">
            <a:spAutoFit/>
          </a:bodyPr>
          <a:lstStyle/>
          <a:p>
            <a:pPr algn="r"/>
            <a:r>
              <a:rPr lang="en-US" sz="2200" dirty="0" smtClean="0">
                <a:solidFill>
                  <a:srgbClr val="00FF00"/>
                </a:solidFill>
                <a:effectLst/>
              </a:rPr>
              <a:t>20</a:t>
            </a:r>
            <a:r>
              <a:rPr lang="en-US" sz="2200" baseline="30000" dirty="0" smtClean="0">
                <a:solidFill>
                  <a:srgbClr val="00FF00"/>
                </a:solidFill>
                <a:effectLst/>
              </a:rPr>
              <a:t>th</a:t>
            </a:r>
            <a:r>
              <a:rPr lang="en-US" sz="2200" dirty="0" smtClean="0">
                <a:solidFill>
                  <a:srgbClr val="00FF00"/>
                </a:solidFill>
                <a:effectLst/>
              </a:rPr>
              <a:t> Annual Summer Practicum, Masters in Body Imaging</a:t>
            </a:r>
          </a:p>
          <a:p>
            <a:pPr algn="r"/>
            <a:r>
              <a:rPr lang="en-US" sz="2200" dirty="0" smtClean="0">
                <a:solidFill>
                  <a:srgbClr val="00FF00"/>
                </a:solidFill>
                <a:effectLst/>
              </a:rPr>
              <a:t>Jackson Lake Lodge, Moran, Wyoming</a:t>
            </a:r>
          </a:p>
          <a:p>
            <a:pPr algn="r"/>
            <a:r>
              <a:rPr lang="en-US" sz="2200" dirty="0" smtClean="0">
                <a:solidFill>
                  <a:srgbClr val="00FF00"/>
                </a:solidFill>
                <a:effectLst/>
              </a:rPr>
              <a:t>August 8-11, 2010</a:t>
            </a:r>
            <a:endParaRPr lang="de-AT" sz="2200" dirty="0">
              <a:solidFill>
                <a:srgbClr val="00FF00"/>
              </a:solidFill>
              <a:effectLst/>
            </a:endParaRPr>
          </a:p>
        </p:txBody>
      </p:sp>
    </p:spTree>
  </p:cSld>
  <p:clrMapOvr>
    <a:masterClrMapping/>
  </p:clrMapOvr>
  <p:transition/>
  <p:timing>
    <p:tnLst>
      <p:par>
        <p:cTn id="1" dur="indefinite" restart="never" nodeType="tmRoot">
          <p:childTnLst>
            <p:video>
              <p:cMediaNode>
                <p:cTn id="2" fill="hold" display="0">
                  <p:stCondLst>
                    <p:cond delay="indefinite"/>
                  </p:stCondLst>
                  <p:endCondLst>
                    <p:cond evt="onNext" delay="0">
                      <p:tgtEl>
                        <p:sldTgt/>
                      </p:tgtEl>
                    </p:cond>
                    <p:cond evt="onPrev" delay="0">
                      <p:tgtEl>
                        <p:sldTgt/>
                      </p:tgtEl>
                    </p:cond>
                  </p:endCondLst>
                </p:cTn>
                <p:tgtEl>
                  <p:spTgt spid="2956290"/>
                </p:tgtEl>
              </p:cMediaNode>
            </p:video>
          </p:childTnLst>
        </p:cTn>
      </p:par>
    </p:tnLst>
  </p:timing>
</p:sld>
</file>

<file path=ppt/theme/theme1.xml><?xml version="1.0" encoding="utf-8"?>
<a:theme xmlns:a="http://schemas.openxmlformats.org/drawingml/2006/main" name="QCTA_ePoster">
  <a:themeElements>
    <a:clrScheme name="">
      <a:dk1>
        <a:srgbClr val="000000"/>
      </a:dk1>
      <a:lt1>
        <a:srgbClr val="FFFFFF"/>
      </a:lt1>
      <a:dk2>
        <a:srgbClr val="0254F6"/>
      </a:dk2>
      <a:lt2>
        <a:srgbClr val="FAFD00"/>
      </a:lt2>
      <a:accent1>
        <a:srgbClr val="063DE8"/>
      </a:accent1>
      <a:accent2>
        <a:srgbClr val="00AE00"/>
      </a:accent2>
      <a:accent3>
        <a:srgbClr val="AAB3FA"/>
      </a:accent3>
      <a:accent4>
        <a:srgbClr val="DADADA"/>
      </a:accent4>
      <a:accent5>
        <a:srgbClr val="AAAFF2"/>
      </a:accent5>
      <a:accent6>
        <a:srgbClr val="009D00"/>
      </a:accent6>
      <a:hlink>
        <a:srgbClr val="FC0128"/>
      </a:hlink>
      <a:folHlink>
        <a:srgbClr val="CECECE"/>
      </a:folHlink>
    </a:clrScheme>
    <a:fontScheme name="QCTA_ePoster">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QCTA_ePoster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QCTA_ePo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QCTA_ePoster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QCTA_ePoster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QCTA_ePoster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QCTA_ePoster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QCTA_ePoster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C:\My Documents\Sci\Images\QCTA_ePoster.ppt</Template>
  <TotalTime>55700</TotalTime>
  <Words>3119</Words>
  <Application>Microsoft Office PowerPoint</Application>
  <PresentationFormat>On-screen Show (4:3)</PresentationFormat>
  <Paragraphs>396</Paragraphs>
  <Slides>32</Slides>
  <Notes>31</Notes>
  <HiddenSlides>0</HiddenSlides>
  <MMClips>6</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QCTA_ePoster</vt:lpstr>
      <vt:lpstr>Image</vt:lpstr>
      <vt:lpstr>3D and 4D Imaging  of the Aortic Root </vt:lpstr>
      <vt:lpstr>Slide 2</vt:lpstr>
      <vt:lpstr>Progressive root enlargement (Marfan's)</vt:lpstr>
      <vt:lpstr>Slide 4</vt:lpstr>
      <vt:lpstr>Aortic Root Aneurysms   Etiology and associated conditions</vt:lpstr>
      <vt:lpstr>Aortic Root Aneurysms (TAA)  Etiology and associated conditions</vt:lpstr>
      <vt:lpstr>BAV disease (bicuspid aortic valve disease)</vt:lpstr>
      <vt:lpstr>Slide 8</vt:lpstr>
      <vt:lpstr>BAV disease (bicuspid aortic valve disease)</vt:lpstr>
      <vt:lpstr>Slide 10</vt:lpstr>
      <vt:lpstr>EKG gated CTA of the Thorax (16- channel MDCT)</vt:lpstr>
      <vt:lpstr>EKG gated CTA of the Thorax (16- channel MDCT)</vt:lpstr>
      <vt:lpstr>Slide 13</vt:lpstr>
      <vt:lpstr>"Gated Chest" (16-slice CT, 64-slice CT)</vt:lpstr>
      <vt:lpstr>Gated Chest, Dual-Source CT  27.01 mGy, (667mGy*cm), [~11mSv] </vt:lpstr>
      <vt:lpstr>Gated Chest, Dual-Source CT  27.01 mGy, (667mGy*cm), [~11mSv] </vt:lpstr>
      <vt:lpstr>Slide 17</vt:lpstr>
      <vt:lpstr> Thoracic Aorta Surgical Anatomy</vt:lpstr>
      <vt:lpstr>Normal diameter of thoracic aorta </vt:lpstr>
      <vt:lpstr>Slide 20</vt:lpstr>
      <vt:lpstr>Interactive Visualization – Interpretation</vt:lpstr>
      <vt:lpstr>Slide 22</vt:lpstr>
      <vt:lpstr> Thoracic Aorta Surgical Options</vt:lpstr>
      <vt:lpstr>Slide 24</vt:lpstr>
      <vt:lpstr>Valve Sparing Aortic Root Procedures  Tirone David-  I  “Reimplantation” Technique</vt:lpstr>
      <vt:lpstr>PRE-OP</vt:lpstr>
      <vt:lpstr>Slide 27</vt:lpstr>
      <vt:lpstr>POST-OP</vt:lpstr>
      <vt:lpstr>Bicuspid Aortic Valve</vt:lpstr>
      <vt:lpstr>Bicuspid Aortic Valve</vt:lpstr>
      <vt:lpstr>Slide 31</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CT Angiographie mit Multi-Detektor Spiral-CT</dc:title>
  <dc:creator>D. Fleischmann</dc:creator>
  <cp:lastModifiedBy>DF</cp:lastModifiedBy>
  <cp:revision>511</cp:revision>
  <dcterms:created xsi:type="dcterms:W3CDTF">1999-09-07T15:51:21Z</dcterms:created>
  <dcterms:modified xsi:type="dcterms:W3CDTF">2010-06-23T02:39:10Z</dcterms:modified>
</cp:coreProperties>
</file>