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8"/>
  </p:notesMasterIdLst>
  <p:handoutMasterIdLst>
    <p:handoutMasterId r:id="rId39"/>
  </p:handoutMasterIdLst>
  <p:sldIdLst>
    <p:sldId id="983" r:id="rId2"/>
    <p:sldId id="1013" r:id="rId3"/>
    <p:sldId id="1127" r:id="rId4"/>
    <p:sldId id="1076" r:id="rId5"/>
    <p:sldId id="1078" r:id="rId6"/>
    <p:sldId id="1079" r:id="rId7"/>
    <p:sldId id="1080" r:id="rId8"/>
    <p:sldId id="1085" r:id="rId9"/>
    <p:sldId id="1086" r:id="rId10"/>
    <p:sldId id="1131" r:id="rId11"/>
    <p:sldId id="1132" r:id="rId12"/>
    <p:sldId id="1089" r:id="rId13"/>
    <p:sldId id="1090" r:id="rId14"/>
    <p:sldId id="1091" r:id="rId15"/>
    <p:sldId id="1094" r:id="rId16"/>
    <p:sldId id="1135" r:id="rId17"/>
    <p:sldId id="1096" r:id="rId18"/>
    <p:sldId id="1097" r:id="rId19"/>
    <p:sldId id="1099" r:id="rId20"/>
    <p:sldId id="1100" r:id="rId21"/>
    <p:sldId id="1136" r:id="rId22"/>
    <p:sldId id="1107" r:id="rId23"/>
    <p:sldId id="1108" r:id="rId24"/>
    <p:sldId id="1109" r:id="rId25"/>
    <p:sldId id="1110" r:id="rId26"/>
    <p:sldId id="1111" r:id="rId27"/>
    <p:sldId id="1112" r:id="rId28"/>
    <p:sldId id="1113" r:id="rId29"/>
    <p:sldId id="1117" r:id="rId30"/>
    <p:sldId id="1118" r:id="rId31"/>
    <p:sldId id="1119" r:id="rId32"/>
    <p:sldId id="1120" r:id="rId33"/>
    <p:sldId id="1121" r:id="rId34"/>
    <p:sldId id="1123" r:id="rId35"/>
    <p:sldId id="1027" r:id="rId36"/>
    <p:sldId id="1049" r:id="rId37"/>
  </p:sldIdLst>
  <p:sldSz cx="9144000" cy="6858000" type="screen4x3"/>
  <p:notesSz cx="7315200" cy="9601200"/>
  <p:defaultTextStyle>
    <a:defPPr>
      <a:defRPr lang="en-US"/>
    </a:defPPr>
    <a:lvl1pPr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1pPr>
    <a:lvl2pPr marL="457200"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2pPr>
    <a:lvl3pPr marL="914400"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3pPr>
    <a:lvl4pPr marL="1371600"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4pPr>
    <a:lvl5pPr marL="1828800" algn="ctr"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Arial"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Arial"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Arial"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Arial"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DD65"/>
    <a:srgbClr val="8B9B13"/>
    <a:srgbClr val="0CF243"/>
    <a:srgbClr val="E442CD"/>
    <a:srgbClr val="56DFEA"/>
    <a:srgbClr val="E349CD"/>
    <a:srgbClr val="5F5F5F"/>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autoAdjust="0"/>
    <p:restoredTop sz="87132" autoAdjust="0"/>
  </p:normalViewPr>
  <p:slideViewPr>
    <p:cSldViewPr snapToGrid="0" showGuides="1">
      <p:cViewPr varScale="1">
        <p:scale>
          <a:sx n="63" d="100"/>
          <a:sy n="63" d="100"/>
        </p:scale>
        <p:origin x="-1284" y="-108"/>
      </p:cViewPr>
      <p:guideLst>
        <p:guide orient="horz" pos="976"/>
        <p:guide pos="2879"/>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80" d="100"/>
        <a:sy n="80" d="100"/>
      </p:scale>
      <p:origin x="0" y="298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_rels/viewProps.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slide" Target="slides/slide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7838"/>
          </a:xfrm>
          <a:prstGeom prst="rect">
            <a:avLst/>
          </a:prstGeom>
          <a:noFill/>
          <a:ln w="9525">
            <a:noFill/>
            <a:miter lim="800000"/>
            <a:headEnd/>
            <a:tailEnd/>
          </a:ln>
          <a:effectLst/>
        </p:spPr>
        <p:txBody>
          <a:bodyPr vert="horz" wrap="square" lIns="96634" tIns="48315" rIns="96634" bIns="48315" numCol="1" anchor="t" anchorCtr="0" compatLnSpc="1">
            <a:prstTxWarp prst="textNoShape">
              <a:avLst/>
            </a:prstTxWarp>
          </a:bodyPr>
          <a:lstStyle>
            <a:lvl1pPr algn="l" defTabSz="966788">
              <a:defRPr sz="1200" b="1">
                <a:effectLst>
                  <a:outerShdw blurRad="38100" dist="38100" dir="2700000" algn="tl">
                    <a:srgbClr val="C0C0C0"/>
                  </a:outerShdw>
                </a:effectLst>
                <a:latin typeface="Times" pitchFamily="18" charset="0"/>
              </a:defRPr>
            </a:lvl1pPr>
          </a:lstStyle>
          <a:p>
            <a:endParaRPr lang="en-US"/>
          </a:p>
        </p:txBody>
      </p:sp>
      <p:sp>
        <p:nvSpPr>
          <p:cNvPr id="6147" name="Rectangle 3"/>
          <p:cNvSpPr>
            <a:spLocks noGrp="1" noChangeArrowheads="1"/>
          </p:cNvSpPr>
          <p:nvPr>
            <p:ph type="dt" sz="quarter" idx="1"/>
          </p:nvPr>
        </p:nvSpPr>
        <p:spPr bwMode="auto">
          <a:xfrm>
            <a:off x="4144963" y="0"/>
            <a:ext cx="3170237" cy="477838"/>
          </a:xfrm>
          <a:prstGeom prst="rect">
            <a:avLst/>
          </a:prstGeom>
          <a:noFill/>
          <a:ln w="9525">
            <a:noFill/>
            <a:miter lim="800000"/>
            <a:headEnd/>
            <a:tailEnd/>
          </a:ln>
          <a:effectLst/>
        </p:spPr>
        <p:txBody>
          <a:bodyPr vert="horz" wrap="square" lIns="96634" tIns="48315" rIns="96634" bIns="48315" numCol="1" anchor="t" anchorCtr="0" compatLnSpc="1">
            <a:prstTxWarp prst="textNoShape">
              <a:avLst/>
            </a:prstTxWarp>
          </a:bodyPr>
          <a:lstStyle>
            <a:lvl1pPr algn="r" defTabSz="966788">
              <a:defRPr sz="1200" b="1">
                <a:effectLst>
                  <a:outerShdw blurRad="38100" dist="38100" dir="2700000" algn="tl">
                    <a:srgbClr val="C0C0C0"/>
                  </a:outerShdw>
                </a:effectLst>
                <a:latin typeface="Times" pitchFamily="18" charset="0"/>
              </a:defRPr>
            </a:lvl1pPr>
          </a:lstStyle>
          <a:p>
            <a:endParaRPr lang="en-US"/>
          </a:p>
        </p:txBody>
      </p:sp>
      <p:sp>
        <p:nvSpPr>
          <p:cNvPr id="6148" name="Rectangle 4"/>
          <p:cNvSpPr>
            <a:spLocks noGrp="1" noChangeArrowheads="1"/>
          </p:cNvSpPr>
          <p:nvPr>
            <p:ph type="ftr" sz="quarter" idx="2"/>
          </p:nvPr>
        </p:nvSpPr>
        <p:spPr bwMode="auto">
          <a:xfrm>
            <a:off x="0" y="9123363"/>
            <a:ext cx="3170238" cy="477837"/>
          </a:xfrm>
          <a:prstGeom prst="rect">
            <a:avLst/>
          </a:prstGeom>
          <a:noFill/>
          <a:ln w="9525">
            <a:noFill/>
            <a:miter lim="800000"/>
            <a:headEnd/>
            <a:tailEnd/>
          </a:ln>
          <a:effectLst/>
        </p:spPr>
        <p:txBody>
          <a:bodyPr vert="horz" wrap="square" lIns="96634" tIns="48315" rIns="96634" bIns="48315" numCol="1" anchor="b" anchorCtr="0" compatLnSpc="1">
            <a:prstTxWarp prst="textNoShape">
              <a:avLst/>
            </a:prstTxWarp>
          </a:bodyPr>
          <a:lstStyle>
            <a:lvl1pPr algn="l" defTabSz="966788">
              <a:defRPr sz="1200" b="1">
                <a:effectLst>
                  <a:outerShdw blurRad="38100" dist="38100" dir="2700000" algn="tl">
                    <a:srgbClr val="C0C0C0"/>
                  </a:outerShdw>
                </a:effectLst>
                <a:latin typeface="Times" pitchFamily="18" charset="0"/>
              </a:defRPr>
            </a:lvl1pPr>
          </a:lstStyle>
          <a:p>
            <a:endParaRPr lang="en-US"/>
          </a:p>
        </p:txBody>
      </p:sp>
      <p:sp>
        <p:nvSpPr>
          <p:cNvPr id="6149" name="Rectangle 5"/>
          <p:cNvSpPr>
            <a:spLocks noGrp="1" noChangeArrowheads="1"/>
          </p:cNvSpPr>
          <p:nvPr>
            <p:ph type="sldNum" sz="quarter" idx="3"/>
          </p:nvPr>
        </p:nvSpPr>
        <p:spPr bwMode="auto">
          <a:xfrm>
            <a:off x="4144963" y="9123363"/>
            <a:ext cx="3170237" cy="477837"/>
          </a:xfrm>
          <a:prstGeom prst="rect">
            <a:avLst/>
          </a:prstGeom>
          <a:noFill/>
          <a:ln w="9525">
            <a:noFill/>
            <a:miter lim="800000"/>
            <a:headEnd/>
            <a:tailEnd/>
          </a:ln>
          <a:effectLst/>
        </p:spPr>
        <p:txBody>
          <a:bodyPr vert="horz" wrap="square" lIns="96634" tIns="48315" rIns="96634" bIns="48315" numCol="1" anchor="b" anchorCtr="0" compatLnSpc="1">
            <a:prstTxWarp prst="textNoShape">
              <a:avLst/>
            </a:prstTxWarp>
          </a:bodyPr>
          <a:lstStyle>
            <a:lvl1pPr algn="r" defTabSz="966788">
              <a:defRPr sz="1200" b="1">
                <a:effectLst>
                  <a:outerShdw blurRad="38100" dist="38100" dir="2700000" algn="tl">
                    <a:srgbClr val="C0C0C0"/>
                  </a:outerShdw>
                </a:effectLst>
                <a:latin typeface="Times" pitchFamily="18" charset="0"/>
              </a:defRPr>
            </a:lvl1pPr>
          </a:lstStyle>
          <a:p>
            <a:fld id="{7A9B2C2C-7A6C-4002-BB7C-A432D7528586}"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3192463" cy="473075"/>
          </a:xfrm>
          <a:prstGeom prst="rect">
            <a:avLst/>
          </a:prstGeom>
          <a:noFill/>
          <a:ln w="9525">
            <a:noFill/>
            <a:miter lim="800000"/>
            <a:headEnd/>
            <a:tailEnd/>
          </a:ln>
          <a:effectLst/>
        </p:spPr>
        <p:txBody>
          <a:bodyPr vert="horz" wrap="square" lIns="95088" tIns="47544" rIns="95088" bIns="47544" numCol="1" anchor="t" anchorCtr="0" compatLnSpc="1">
            <a:prstTxWarp prst="textNoShape">
              <a:avLst/>
            </a:prstTxWarp>
          </a:bodyPr>
          <a:lstStyle>
            <a:lvl1pPr algn="l" defTabSz="950913">
              <a:defRPr sz="1200" b="1">
                <a:effectLst>
                  <a:outerShdw blurRad="38100" dist="38100" dir="2700000" algn="tl">
                    <a:srgbClr val="C0C0C0"/>
                  </a:outerShdw>
                </a:effectLst>
              </a:defRPr>
            </a:lvl1pPr>
          </a:lstStyle>
          <a:p>
            <a:endParaRPr lang="en-GB"/>
          </a:p>
        </p:txBody>
      </p:sp>
      <p:sp>
        <p:nvSpPr>
          <p:cNvPr id="223235" name="Rectangle 3"/>
          <p:cNvSpPr>
            <a:spLocks noGrp="1" noChangeArrowheads="1"/>
          </p:cNvSpPr>
          <p:nvPr>
            <p:ph type="dt" idx="1"/>
          </p:nvPr>
        </p:nvSpPr>
        <p:spPr bwMode="auto">
          <a:xfrm>
            <a:off x="4149725" y="0"/>
            <a:ext cx="3192463" cy="473075"/>
          </a:xfrm>
          <a:prstGeom prst="rect">
            <a:avLst/>
          </a:prstGeom>
          <a:noFill/>
          <a:ln w="9525">
            <a:noFill/>
            <a:miter lim="800000"/>
            <a:headEnd/>
            <a:tailEnd/>
          </a:ln>
          <a:effectLst/>
        </p:spPr>
        <p:txBody>
          <a:bodyPr vert="horz" wrap="square" lIns="95088" tIns="47544" rIns="95088" bIns="47544" numCol="1" anchor="t" anchorCtr="0" compatLnSpc="1">
            <a:prstTxWarp prst="textNoShape">
              <a:avLst/>
            </a:prstTxWarp>
          </a:bodyPr>
          <a:lstStyle>
            <a:lvl1pPr algn="r" defTabSz="950913">
              <a:defRPr sz="1200" b="1">
                <a:effectLst>
                  <a:outerShdw blurRad="38100" dist="38100" dir="2700000" algn="tl">
                    <a:srgbClr val="C0C0C0"/>
                  </a:outerShdw>
                </a:effectLst>
              </a:defRPr>
            </a:lvl1pPr>
          </a:lstStyle>
          <a:p>
            <a:endParaRPr lang="en-GB"/>
          </a:p>
        </p:txBody>
      </p:sp>
      <p:sp>
        <p:nvSpPr>
          <p:cNvPr id="223236" name="Rectangle 4"/>
          <p:cNvSpPr>
            <a:spLocks noGrp="1" noRot="1" noChangeAspect="1" noChangeArrowheads="1" noTextEdit="1"/>
          </p:cNvSpPr>
          <p:nvPr>
            <p:ph type="sldImg" idx="2"/>
          </p:nvPr>
        </p:nvSpPr>
        <p:spPr bwMode="auto">
          <a:xfrm>
            <a:off x="1214438" y="709613"/>
            <a:ext cx="4833937" cy="3625850"/>
          </a:xfrm>
          <a:prstGeom prst="rect">
            <a:avLst/>
          </a:prstGeom>
          <a:noFill/>
          <a:ln w="9525">
            <a:solidFill>
              <a:srgbClr val="000000"/>
            </a:solidFill>
            <a:miter lim="800000"/>
            <a:headEnd/>
            <a:tailEnd/>
          </a:ln>
          <a:effectLst/>
        </p:spPr>
      </p:sp>
      <p:sp>
        <p:nvSpPr>
          <p:cNvPr id="223237" name="Rectangle 5"/>
          <p:cNvSpPr>
            <a:spLocks noGrp="1" noChangeArrowheads="1"/>
          </p:cNvSpPr>
          <p:nvPr>
            <p:ph type="body" sz="quarter" idx="3"/>
          </p:nvPr>
        </p:nvSpPr>
        <p:spPr bwMode="auto">
          <a:xfrm>
            <a:off x="957263" y="4572000"/>
            <a:ext cx="5346700" cy="4333875"/>
          </a:xfrm>
          <a:prstGeom prst="rect">
            <a:avLst/>
          </a:prstGeom>
          <a:noFill/>
          <a:ln w="9525">
            <a:noFill/>
            <a:miter lim="800000"/>
            <a:headEnd/>
            <a:tailEnd/>
          </a:ln>
          <a:effectLst/>
        </p:spPr>
        <p:txBody>
          <a:bodyPr vert="horz" wrap="square" lIns="95088" tIns="47544" rIns="95088" bIns="47544"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23238" name="Rectangle 6"/>
          <p:cNvSpPr>
            <a:spLocks noGrp="1" noChangeArrowheads="1"/>
          </p:cNvSpPr>
          <p:nvPr>
            <p:ph type="ftr" sz="quarter" idx="4"/>
          </p:nvPr>
        </p:nvSpPr>
        <p:spPr bwMode="auto">
          <a:xfrm>
            <a:off x="0" y="9142413"/>
            <a:ext cx="3192463" cy="473075"/>
          </a:xfrm>
          <a:prstGeom prst="rect">
            <a:avLst/>
          </a:prstGeom>
          <a:noFill/>
          <a:ln w="9525">
            <a:noFill/>
            <a:miter lim="800000"/>
            <a:headEnd/>
            <a:tailEnd/>
          </a:ln>
          <a:effectLst/>
        </p:spPr>
        <p:txBody>
          <a:bodyPr vert="horz" wrap="square" lIns="95088" tIns="47544" rIns="95088" bIns="47544" numCol="1" anchor="b" anchorCtr="0" compatLnSpc="1">
            <a:prstTxWarp prst="textNoShape">
              <a:avLst/>
            </a:prstTxWarp>
          </a:bodyPr>
          <a:lstStyle>
            <a:lvl1pPr algn="l" defTabSz="950913">
              <a:defRPr sz="1200" b="1">
                <a:effectLst>
                  <a:outerShdw blurRad="38100" dist="38100" dir="2700000" algn="tl">
                    <a:srgbClr val="C0C0C0"/>
                  </a:outerShdw>
                </a:effectLst>
              </a:defRPr>
            </a:lvl1pPr>
          </a:lstStyle>
          <a:p>
            <a:endParaRPr lang="en-GB"/>
          </a:p>
        </p:txBody>
      </p:sp>
      <p:sp>
        <p:nvSpPr>
          <p:cNvPr id="223239" name="Rectangle 7"/>
          <p:cNvSpPr>
            <a:spLocks noGrp="1" noChangeArrowheads="1"/>
          </p:cNvSpPr>
          <p:nvPr>
            <p:ph type="sldNum" sz="quarter" idx="5"/>
          </p:nvPr>
        </p:nvSpPr>
        <p:spPr bwMode="auto">
          <a:xfrm>
            <a:off x="4149725" y="9142413"/>
            <a:ext cx="3192463" cy="473075"/>
          </a:xfrm>
          <a:prstGeom prst="rect">
            <a:avLst/>
          </a:prstGeom>
          <a:noFill/>
          <a:ln w="9525">
            <a:noFill/>
            <a:miter lim="800000"/>
            <a:headEnd/>
            <a:tailEnd/>
          </a:ln>
          <a:effectLst/>
        </p:spPr>
        <p:txBody>
          <a:bodyPr vert="horz" wrap="square" lIns="95088" tIns="47544" rIns="95088" bIns="47544" numCol="1" anchor="b" anchorCtr="0" compatLnSpc="1">
            <a:prstTxWarp prst="textNoShape">
              <a:avLst/>
            </a:prstTxWarp>
          </a:bodyPr>
          <a:lstStyle>
            <a:lvl1pPr algn="r" defTabSz="950913">
              <a:defRPr sz="1200" b="1">
                <a:effectLst>
                  <a:outerShdw blurRad="38100" dist="38100" dir="2700000" algn="tl">
                    <a:srgbClr val="C0C0C0"/>
                  </a:outerShdw>
                </a:effectLst>
              </a:defRPr>
            </a:lvl1pPr>
          </a:lstStyle>
          <a:p>
            <a:fld id="{3F5950F6-CACA-4D38-A576-44AF8F2AA392}"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551A63-E11D-4A03-A397-95F22C311B65}" type="slidenum">
              <a:rPr lang="en-GB"/>
              <a:pPr/>
              <a:t>1</a:t>
            </a:fld>
            <a:endParaRPr lang="en-GB"/>
          </a:p>
        </p:txBody>
      </p:sp>
      <p:sp>
        <p:nvSpPr>
          <p:cNvPr id="1994754" name="Rectangle 2"/>
          <p:cNvSpPr>
            <a:spLocks noGrp="1" noRot="1" noChangeAspect="1" noChangeArrowheads="1" noTextEdit="1"/>
          </p:cNvSpPr>
          <p:nvPr>
            <p:ph type="sldImg"/>
          </p:nvPr>
        </p:nvSpPr>
        <p:spPr>
          <a:ln/>
        </p:spPr>
      </p:sp>
      <p:sp>
        <p:nvSpPr>
          <p:cNvPr id="1994755" name="Rectangle 3"/>
          <p:cNvSpPr>
            <a:spLocks noGrp="1" noChangeArrowheads="1"/>
          </p:cNvSpPr>
          <p:nvPr>
            <p:ph type="body" idx="1"/>
          </p:nvPr>
        </p:nvSpPr>
        <p:spPr/>
        <p:txBody>
          <a:bodyPr/>
          <a:lstStyle/>
          <a:p>
            <a:r>
              <a:rPr lang="en-US"/>
              <a:t>movie clip</a:t>
            </a:r>
          </a:p>
          <a:p>
            <a:r>
              <a:rPr lang="en-US"/>
              <a:t>RAPOZ_AXIAL-CT.avi</a:t>
            </a:r>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551A63-E11D-4A03-A397-95F22C311B65}" type="slidenum">
              <a:rPr lang="en-GB"/>
              <a:pPr/>
              <a:t>2</a:t>
            </a:fld>
            <a:endParaRPr lang="en-GB"/>
          </a:p>
        </p:txBody>
      </p:sp>
      <p:sp>
        <p:nvSpPr>
          <p:cNvPr id="1994754" name="Rectangle 2"/>
          <p:cNvSpPr>
            <a:spLocks noGrp="1" noRot="1" noChangeAspect="1" noChangeArrowheads="1" noTextEdit="1"/>
          </p:cNvSpPr>
          <p:nvPr>
            <p:ph type="sldImg"/>
          </p:nvPr>
        </p:nvSpPr>
        <p:spPr>
          <a:ln/>
        </p:spPr>
      </p:sp>
      <p:sp>
        <p:nvSpPr>
          <p:cNvPr id="1994755" name="Rectangle 3"/>
          <p:cNvSpPr>
            <a:spLocks noGrp="1" noChangeArrowheads="1"/>
          </p:cNvSpPr>
          <p:nvPr>
            <p:ph type="body" idx="1"/>
          </p:nvPr>
        </p:nvSpPr>
        <p:spPr/>
        <p:txBody>
          <a:bodyPr/>
          <a:lstStyle/>
          <a:p>
            <a:r>
              <a:rPr lang="en-US"/>
              <a:t>movie clip</a:t>
            </a:r>
          </a:p>
          <a:p>
            <a:r>
              <a:rPr lang="en-US"/>
              <a:t>RAPOZ_AXIAL-CT.avi</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71270E2-57D8-4DF7-8E1E-6E5535F13F64}" type="slidenum">
              <a:rPr lang="en-GB"/>
              <a:pPr>
                <a:defRPr/>
              </a:pPr>
              <a:t>4</a:t>
            </a:fld>
            <a:endParaRPr lang="en-GB"/>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FFB5649-9B3A-4DDD-BA4D-C92DFA100651}" type="slidenum">
              <a:rPr lang="en-GB"/>
              <a:pPr>
                <a:defRPr/>
              </a:pPr>
              <a:t>5</a:t>
            </a:fld>
            <a:endParaRPr lang="en-GB"/>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1BA244E-0050-47AF-B0A5-28D288C8CF41}" type="slidenum">
              <a:rPr lang="en-GB"/>
              <a:pPr>
                <a:defRPr/>
              </a:pPr>
              <a:t>6</a:t>
            </a:fld>
            <a:endParaRPr lang="en-GB"/>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p>
            <a:pPr>
              <a:defRPr/>
            </a:pPr>
            <a:fld id="{C9063488-3204-490A-95BF-E061EFAC1FDF}" type="slidenum">
              <a:rPr lang="en-GB"/>
              <a:pPr>
                <a:defRPr/>
              </a:pPr>
              <a:t>7</a:t>
            </a:fld>
            <a:endParaRPr lang="en-GB"/>
          </a:p>
        </p:txBody>
      </p:sp>
      <p:sp>
        <p:nvSpPr>
          <p:cNvPr id="72707" name="Rectangle 2"/>
          <p:cNvSpPr>
            <a:spLocks noGrp="1" noChangeArrowheads="1"/>
          </p:cNvSpPr>
          <p:nvPr>
            <p:ph type="body" idx="1"/>
          </p:nvPr>
        </p:nvSpPr>
        <p:spPr>
          <a:noFill/>
          <a:ln/>
        </p:spPr>
        <p:txBody>
          <a:bodyPr/>
          <a:lstStyle/>
          <a:p>
            <a:pPr eaLnBrk="1" hangingPunct="1"/>
            <a:r>
              <a:rPr lang="en-US" smtClean="0"/>
              <a:t>This is very important, because in many cases these patients may require endovascular treatment using stentgrafts, and it is extremely helpful for the interventional radiologist when we can provide a roadmap to the patient's true and false lume.</a:t>
            </a:r>
          </a:p>
          <a:p>
            <a:pPr eaLnBrk="1" hangingPunct="1"/>
            <a:r>
              <a:rPr lang="en-US" smtClean="0"/>
              <a:t>In this patient with an acute aortic dissection, with bowel ischemia and ischemia of the right kidney, we can see that the left femoral artery leads directly into the true lumen, whereas the right femoral artery leads most likely to the false lumen. </a:t>
            </a:r>
          </a:p>
          <a:p>
            <a:pPr eaLnBrk="1" hangingPunct="1"/>
            <a:r>
              <a:rPr lang="en-US" smtClean="0"/>
              <a:t>And this is why you need to always include the groin in you CT scanning range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E21EE3B-CB70-4645-A5C2-87E3D573958B}" type="slidenum">
              <a:rPr lang="en-GB"/>
              <a:pPr>
                <a:defRPr/>
              </a:pPr>
              <a:t>8</a:t>
            </a:fld>
            <a:endParaRPr lang="en-GB"/>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79C2D29-CA25-4109-8454-D31D8A902DEC}" type="slidenum">
              <a:rPr lang="en-GB"/>
              <a:pPr>
                <a:defRPr/>
              </a:pPr>
              <a:t>9</a:t>
            </a:fld>
            <a:endParaRPr lang="en-GB"/>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6FFA68ED-8048-4CB0-9734-1B17913448AF}" type="slidenum">
              <a:rPr lang="en-GB"/>
              <a:pPr/>
              <a:t>10</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FCCAFDFD-0273-4D9C-A530-FEB867497D9E}" type="slidenum">
              <a:rPr lang="en-GB" sz="1200" b="1">
                <a:effectLst>
                  <a:outerShdw blurRad="38100" dist="38100" dir="2700000" algn="tl">
                    <a:srgbClr val="C0C0C0"/>
                  </a:outerShdw>
                </a:effectLst>
              </a:rPr>
              <a:pPr algn="r" defTabSz="950913">
                <a:defRPr/>
              </a:pPr>
              <a:t>10</a:t>
            </a:fld>
            <a:endParaRPr lang="en-GB" sz="1200" b="1">
              <a:effectLst>
                <a:outerShdw blurRad="38100" dist="38100" dir="2700000" algn="tl">
                  <a:srgbClr val="C0C0C0"/>
                </a:outerShdw>
              </a:effectLst>
            </a:endParaRPr>
          </a:p>
        </p:txBody>
      </p:sp>
      <p:sp>
        <p:nvSpPr>
          <p:cNvPr id="2701315" name="Rectangle 2"/>
          <p:cNvSpPr>
            <a:spLocks noGrp="1" noRot="1" noChangeAspect="1" noChangeArrowheads="1" noTextEdit="1"/>
          </p:cNvSpPr>
          <p:nvPr>
            <p:ph type="sldImg"/>
          </p:nvPr>
        </p:nvSpPr>
        <p:spPr>
          <a:xfrm>
            <a:off x="0" y="319088"/>
            <a:ext cx="1588" cy="1587"/>
          </a:xfrm>
          <a:ln/>
        </p:spPr>
      </p:sp>
      <p:sp>
        <p:nvSpPr>
          <p:cNvPr id="2701316" name="Text Box 3"/>
          <p:cNvSpPr>
            <a:spLocks noGrp="1" noChangeArrowheads="1"/>
          </p:cNvSpPr>
          <p:nvPr>
            <p:ph type="body" idx="1"/>
          </p:nvPr>
        </p:nvSpPr>
        <p:spPr>
          <a:xfrm>
            <a:off x="536575" y="4532313"/>
            <a:ext cx="6246813" cy="4264025"/>
          </a:xfrm>
          <a:noFill/>
        </p:spPr>
        <p:txBody>
          <a:bodyPr wrap="none" anchor="ctr"/>
          <a:lstStyle/>
          <a:p>
            <a:pPr defTabSz="457200"/>
            <a:r>
              <a:rPr lang="en-US" b="1"/>
              <a:t>Figure 5.</a:t>
            </a:r>
            <a:r>
              <a:rPr lang="en-US"/>
              <a:t> Top, TEE of patient 2 whose initial clinical presentation was suspicious for aortic dissection but in whom no dissecting flap or hematoma was found, although aortic aneurysm was noted. Patient developed recurrent symptoms 2 weeks after discharge and was taken to surgery. Bottom, Intraoperative photograph of limited intimal aortic dissection in same patient. Arrow indicates intimal tear edge. LA indicates left atrium; RPA, right pulmonary artery. </a:t>
            </a:r>
          </a:p>
          <a:p>
            <a:pPr defTabSz="457200"/>
            <a:r>
              <a:rPr lang="en-US"/>
              <a:t/>
            </a:r>
            <a:br>
              <a:rPr lang="en-US"/>
            </a:br>
            <a:r>
              <a:rPr lang="en-US" b="1"/>
              <a:t>Figure 5.</a:t>
            </a:r>
            <a:r>
              <a:rPr lang="en-US"/>
              <a:t> Top, TEE of patient 2 whose initial clinical presentation was suspicious for aortic dissection but in whom no dissecting flap or hematoma was found, although aortic aneurysm was noted. Patient developed recurrent symptoms 2 weeks after discharge and was taken to surgery. Bottom, Intraoperative photograph of limited intimal aortic dissection in same patient. Arrow indicates intimal tear edge. LA indicates left atrium; RPA, right pulmonary artery. </a:t>
            </a:r>
          </a:p>
          <a:p>
            <a:pPr defTabSz="457200"/>
            <a:r>
              <a:rPr lang="en-US"/>
              <a:t/>
            </a:r>
            <a:br>
              <a:rPr lang="en-US"/>
            </a:b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DEEB260-C195-45DB-99FE-8AB69C14FB6B}" type="slidenum">
              <a:rPr lang="en-GB"/>
              <a:pPr>
                <a:defRPr/>
              </a:pPr>
              <a:t>12</a:t>
            </a:fld>
            <a:endParaRPr lang="en-GB"/>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lnSpc>
                <a:spcPct val="90000"/>
              </a:lnSpc>
            </a:pPr>
            <a:r>
              <a:rPr lang="de-DE" sz="500" smtClean="0"/>
              <a:t>'cystic media necrosis'</a:t>
            </a:r>
          </a:p>
          <a:p>
            <a:pPr eaLnBrk="1" hangingPunct="1"/>
            <a:r>
              <a:rPr lang="de-DE" sz="500" smtClean="0"/>
              <a:t>‘cystic medial necrosis’</a:t>
            </a:r>
          </a:p>
          <a:p>
            <a:pPr eaLnBrk="1" hangingPunct="1"/>
            <a:r>
              <a:rPr lang="de-DE" sz="500" smtClean="0"/>
              <a:t>elastolysis (degeneration and fragmentation of elastic fibers and collagen), </a:t>
            </a:r>
          </a:p>
          <a:p>
            <a:pPr eaLnBrk="1" hangingPunct="1"/>
            <a:r>
              <a:rPr lang="de-DE" sz="500" smtClean="0"/>
              <a:t>mucoid degeneration (accumulation of basophilic ground substance in cell-depleted layer of the vessel wall; no cysts)</a:t>
            </a:r>
          </a:p>
          <a:p>
            <a:pPr eaLnBrk="1" hangingPunct="1"/>
            <a:r>
              <a:rPr lang="de-DE" sz="500" smtClean="0"/>
              <a:t>smooth-musclecell loss and dedifferentiation (no necrosis).</a:t>
            </a:r>
          </a:p>
          <a:p>
            <a:pPr eaLnBrk="1" hangingPunct="1">
              <a:lnSpc>
                <a:spcPct val="90000"/>
              </a:lnSpc>
            </a:pPr>
            <a:endParaRPr lang="de-DE" sz="500" smtClean="0"/>
          </a:p>
          <a:p>
            <a:pPr eaLnBrk="1" hangingPunct="1">
              <a:lnSpc>
                <a:spcPct val="90000"/>
              </a:lnSpc>
            </a:pPr>
            <a:endParaRPr lang="de-DE" sz="500" smtClean="0"/>
          </a:p>
          <a:p>
            <a:pPr eaLnBrk="1" hangingPunct="1"/>
            <a:endParaRPr lang="en-US" sz="5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C05119-C659-48F8-A653-705F20A513D7}" type="slidenum">
              <a:rPr lang="en-GB"/>
              <a:pPr>
                <a:defRPr/>
              </a:pPr>
              <a:t>13</a:t>
            </a:fld>
            <a:endParaRPr lang="en-GB"/>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DA2118F-1E15-476F-8F53-C8D8FE460197}" type="slidenum">
              <a:rPr lang="en-GB"/>
              <a:pPr>
                <a:defRPr/>
              </a:pPr>
              <a:t>14</a:t>
            </a:fld>
            <a:endParaRPr lang="en-GB"/>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E0E5F6A5-E5B7-4B59-B659-0A1E480CF267}" type="slidenum">
              <a:rPr lang="en-GB"/>
              <a:pPr/>
              <a:t>15</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562BCACA-38B1-4202-89E4-63B755A0841C}" type="slidenum">
              <a:rPr lang="en-GB" sz="1200" b="1">
                <a:effectLst>
                  <a:outerShdw blurRad="38100" dist="38100" dir="2700000" algn="tl">
                    <a:srgbClr val="C0C0C0"/>
                  </a:outerShdw>
                </a:effectLst>
              </a:rPr>
              <a:pPr algn="r" defTabSz="950913">
                <a:defRPr/>
              </a:pPr>
              <a:t>15</a:t>
            </a:fld>
            <a:endParaRPr lang="en-GB" sz="1200" b="1">
              <a:effectLst>
                <a:outerShdw blurRad="38100" dist="38100" dir="2700000" algn="tl">
                  <a:srgbClr val="C0C0C0"/>
                </a:outerShdw>
              </a:effectLst>
            </a:endParaRPr>
          </a:p>
        </p:txBody>
      </p:sp>
      <p:sp>
        <p:nvSpPr>
          <p:cNvPr id="2734083" name="Rectangle 2"/>
          <p:cNvSpPr>
            <a:spLocks noGrp="1" noRot="1" noChangeAspect="1" noChangeArrowheads="1" noTextEdit="1"/>
          </p:cNvSpPr>
          <p:nvPr>
            <p:ph type="sldImg"/>
          </p:nvPr>
        </p:nvSpPr>
        <p:spPr>
          <a:ln/>
        </p:spPr>
      </p:sp>
      <p:sp>
        <p:nvSpPr>
          <p:cNvPr id="2734084"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2DD5BCCA-29B2-4454-86E9-1CDC5436F005}" type="slidenum">
              <a:rPr lang="en-GB"/>
              <a:pPr/>
              <a:t>16</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9F8376D8-9E37-4CA8-8452-9CF584222766}" type="slidenum">
              <a:rPr lang="en-GB" sz="1200" b="1">
                <a:effectLst>
                  <a:outerShdw blurRad="38100" dist="38100" dir="2700000" algn="tl">
                    <a:srgbClr val="C0C0C0"/>
                  </a:outerShdw>
                </a:effectLst>
              </a:rPr>
              <a:pPr algn="r" defTabSz="950913">
                <a:defRPr/>
              </a:pPr>
              <a:t>16</a:t>
            </a:fld>
            <a:endParaRPr lang="en-GB" sz="1200" b="1">
              <a:effectLst>
                <a:outerShdw blurRad="38100" dist="38100" dir="2700000" algn="tl">
                  <a:srgbClr val="C0C0C0"/>
                </a:outerShdw>
              </a:effectLst>
            </a:endParaRPr>
          </a:p>
        </p:txBody>
      </p:sp>
      <p:sp>
        <p:nvSpPr>
          <p:cNvPr id="2683907" name="Rectangle 2"/>
          <p:cNvSpPr>
            <a:spLocks noGrp="1" noRot="1" noChangeAspect="1" noChangeArrowheads="1" noTextEdit="1"/>
          </p:cNvSpPr>
          <p:nvPr>
            <p:ph type="sldImg"/>
          </p:nvPr>
        </p:nvSpPr>
        <p:spPr>
          <a:ln/>
        </p:spPr>
      </p:sp>
      <p:sp>
        <p:nvSpPr>
          <p:cNvPr id="2683908"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AF881E7A-ABA0-40DC-A1CF-5282D9D970A2}" type="slidenum">
              <a:rPr lang="en-GB"/>
              <a:pPr/>
              <a:t>19</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D4DBFF35-CC6B-4FB4-81E7-FF7DA17B9DB9}" type="slidenum">
              <a:rPr lang="en-GB" sz="1200" b="1">
                <a:effectLst>
                  <a:outerShdw blurRad="38100" dist="38100" dir="2700000" algn="tl">
                    <a:srgbClr val="C0C0C0"/>
                  </a:outerShdw>
                </a:effectLst>
              </a:rPr>
              <a:pPr algn="r" defTabSz="950913">
                <a:defRPr/>
              </a:pPr>
              <a:t>19</a:t>
            </a:fld>
            <a:endParaRPr lang="en-GB" sz="1200" b="1">
              <a:effectLst>
                <a:outerShdw blurRad="38100" dist="38100" dir="2700000" algn="tl">
                  <a:srgbClr val="C0C0C0"/>
                </a:outerShdw>
              </a:effectLst>
            </a:endParaRPr>
          </a:p>
        </p:txBody>
      </p:sp>
      <p:sp>
        <p:nvSpPr>
          <p:cNvPr id="2681859" name="Rectangle 2"/>
          <p:cNvSpPr>
            <a:spLocks noGrp="1" noRot="1" noChangeAspect="1" noChangeArrowheads="1" noTextEdit="1"/>
          </p:cNvSpPr>
          <p:nvPr>
            <p:ph type="sldImg"/>
          </p:nvPr>
        </p:nvSpPr>
        <p:spPr>
          <a:ln/>
        </p:spPr>
      </p:sp>
      <p:sp>
        <p:nvSpPr>
          <p:cNvPr id="2681860"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B53F502-9D12-41C8-97D8-2865D450C41A}" type="slidenum">
              <a:rPr lang="en-GB"/>
              <a:pPr>
                <a:defRPr/>
              </a:pPr>
              <a:t>21</a:t>
            </a:fld>
            <a:endParaRPr lang="en-GB"/>
          </a:p>
        </p:txBody>
      </p:sp>
      <p:sp>
        <p:nvSpPr>
          <p:cNvPr id="90115" name="Rectangle 2"/>
          <p:cNvSpPr>
            <a:spLocks noGrp="1" noChangeArrowheads="1"/>
          </p:cNvSpPr>
          <p:nvPr>
            <p:ph type="body" idx="1"/>
          </p:nvPr>
        </p:nvSpPr>
        <p:spPr>
          <a:xfrm>
            <a:off x="973138" y="4564063"/>
            <a:ext cx="5367337" cy="3783012"/>
          </a:xfrm>
          <a:noFill/>
          <a:ln/>
        </p:spPr>
        <p:txBody>
          <a:bodyPr lIns="95749" tIns="47875" rIns="95749" bIns="47875"/>
          <a:lstStyle/>
          <a:p>
            <a:pPr eaLnBrk="1" hangingPunct="1"/>
            <a:endParaRPr lang="en-GB" smtClean="0"/>
          </a:p>
        </p:txBody>
      </p:sp>
      <p:sp>
        <p:nvSpPr>
          <p:cNvPr id="90116" name="Rectangle 3"/>
          <p:cNvSpPr>
            <a:spLocks noGrp="1" noRot="1" noChangeAspect="1" noChangeArrowheads="1" noTextEdit="1"/>
          </p:cNvSpPr>
          <p:nvPr>
            <p:ph type="sldImg"/>
          </p:nvPr>
        </p:nvSpPr>
        <p:spPr>
          <a:xfrm>
            <a:off x="1266825" y="727075"/>
            <a:ext cx="4781550" cy="3586163"/>
          </a:xfrm>
          <a:ln w="12700" cap="flat">
            <a:solidFill>
              <a:schemeClr val="tx1"/>
            </a:solid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407286E-5AC3-4906-9FDC-3F04B594EC0F}" type="slidenum">
              <a:rPr lang="en-GB"/>
              <a:pPr>
                <a:defRPr/>
              </a:pPr>
              <a:t>22</a:t>
            </a:fld>
            <a:endParaRPr lang="en-GB"/>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090A11F-A51E-409C-9988-B7232AAB89CE}" type="slidenum">
              <a:rPr lang="en-GB"/>
              <a:pPr>
                <a:defRPr/>
              </a:pPr>
              <a:t>23</a:t>
            </a:fld>
            <a:endParaRPr lang="en-GB"/>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63E1EB3-D5D9-4BE4-99E1-CF57096616F5}" type="slidenum">
              <a:rPr lang="en-GB"/>
              <a:pPr>
                <a:defRPr/>
              </a:pPr>
              <a:t>24</a:t>
            </a:fld>
            <a:endParaRPr lang="en-GB"/>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r>
              <a:rPr lang="en-US" smtClean="0"/>
              <a:t>168 patients operated for acute dissections</a:t>
            </a:r>
          </a:p>
          <a:p>
            <a:pPr eaLnBrk="1" hangingPunct="1"/>
            <a:r>
              <a:rPr lang="en-US" b="1" smtClean="0"/>
              <a:t>Subtypes of Acute Aortic Dissection</a:t>
            </a:r>
          </a:p>
          <a:p>
            <a:pPr eaLnBrk="1" hangingPunct="1"/>
            <a:r>
              <a:rPr lang="en-US" b="1" smtClean="0"/>
              <a:t>Steven L. Lansman, MD, PhD, Jock N. McCullough, MD, Khanh H. Nguyen, MD,</a:t>
            </a:r>
          </a:p>
          <a:p>
            <a:pPr eaLnBrk="1" hangingPunct="1"/>
            <a:r>
              <a:rPr lang="en-US" b="1" smtClean="0"/>
              <a:t>David Spielvogel, MD, James J. Klein, MD, Jan D. Galla, MD, PhD,</a:t>
            </a:r>
          </a:p>
          <a:p>
            <a:pPr eaLnBrk="1" hangingPunct="1"/>
            <a:r>
              <a:rPr lang="en-US" b="1" smtClean="0"/>
              <a:t>M. Arisan Ergin, MD, PhD, and Randall B. Griepp, MD</a:t>
            </a:r>
            <a:endParaRPr lang="en-US" smtClean="0"/>
          </a:p>
          <a:p>
            <a:pPr eaLnBrk="1" hangingPunct="1"/>
            <a:r>
              <a:rPr lang="en-US" b="1" smtClean="0"/>
              <a:t>(Ann Thorac Surg 1999;67:1975– 8)</a:t>
            </a:r>
            <a:endParaRPr lang="en-US" smtClean="0"/>
          </a:p>
          <a:p>
            <a:pPr eaLnBrk="1" hangingPunct="1"/>
            <a:endParaRPr lang="en-US" smtClean="0"/>
          </a:p>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3EAE87A1-3CDA-4323-93FA-4F8290A8F37F}" type="slidenum">
              <a:rPr lang="en-GB"/>
              <a:pPr/>
              <a:t>25</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881798C5-8081-41FB-8532-6429A9BD73DF}" type="slidenum">
              <a:rPr lang="en-GB" sz="1200" b="1">
                <a:effectLst>
                  <a:outerShdw blurRad="38100" dist="38100" dir="2700000" algn="tl">
                    <a:srgbClr val="C0C0C0"/>
                  </a:outerShdw>
                </a:effectLst>
              </a:rPr>
              <a:pPr algn="r" defTabSz="950913">
                <a:defRPr/>
              </a:pPr>
              <a:t>25</a:t>
            </a:fld>
            <a:endParaRPr lang="en-GB" sz="1200" b="1">
              <a:effectLst>
                <a:outerShdw blurRad="38100" dist="38100" dir="2700000" algn="tl">
                  <a:srgbClr val="C0C0C0"/>
                </a:outerShdw>
              </a:effectLst>
            </a:endParaRPr>
          </a:p>
        </p:txBody>
      </p:sp>
      <p:sp>
        <p:nvSpPr>
          <p:cNvPr id="2667523" name="Rectangle 2"/>
          <p:cNvSpPr>
            <a:spLocks noGrp="1" noRot="1" noChangeAspect="1" noChangeArrowheads="1" noTextEdit="1"/>
          </p:cNvSpPr>
          <p:nvPr>
            <p:ph type="sldImg"/>
          </p:nvPr>
        </p:nvSpPr>
        <p:spPr>
          <a:ln/>
        </p:spPr>
      </p:sp>
      <p:sp>
        <p:nvSpPr>
          <p:cNvPr id="2667524"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77C32CCD-9D8D-471E-9405-CED6BC2F218E}" type="slidenum">
              <a:rPr lang="en-GB"/>
              <a:pPr/>
              <a:t>26</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1BFA4F0F-6031-448A-97C4-9752EF6091B3}" type="slidenum">
              <a:rPr lang="en-GB" sz="1200" b="1">
                <a:effectLst>
                  <a:outerShdw blurRad="38100" dist="38100" dir="2700000" algn="tl">
                    <a:srgbClr val="C0C0C0"/>
                  </a:outerShdw>
                </a:effectLst>
              </a:rPr>
              <a:pPr algn="r" defTabSz="950913">
                <a:defRPr/>
              </a:pPr>
              <a:t>26</a:t>
            </a:fld>
            <a:endParaRPr lang="en-GB" sz="1200" b="1">
              <a:effectLst>
                <a:outerShdw blurRad="38100" dist="38100" dir="2700000" algn="tl">
                  <a:srgbClr val="C0C0C0"/>
                </a:outerShdw>
              </a:effectLst>
            </a:endParaRPr>
          </a:p>
        </p:txBody>
      </p:sp>
      <p:sp>
        <p:nvSpPr>
          <p:cNvPr id="2669571" name="Rectangle 2"/>
          <p:cNvSpPr>
            <a:spLocks noGrp="1" noRot="1" noChangeAspect="1" noChangeArrowheads="1" noTextEdit="1"/>
          </p:cNvSpPr>
          <p:nvPr>
            <p:ph type="sldImg"/>
          </p:nvPr>
        </p:nvSpPr>
        <p:spPr>
          <a:ln/>
        </p:spPr>
      </p:sp>
      <p:sp>
        <p:nvSpPr>
          <p:cNvPr id="2669572"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F24A7401-FF8C-4A0E-92A4-B2F3332AE003}" type="slidenum">
              <a:rPr lang="en-GB"/>
              <a:pPr/>
              <a:t>27</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A41F6165-9E57-4B52-97C2-1D0276976ACC}" type="slidenum">
              <a:rPr lang="en-GB" sz="1200" b="1">
                <a:effectLst>
                  <a:outerShdw blurRad="38100" dist="38100" dir="2700000" algn="tl">
                    <a:srgbClr val="C0C0C0"/>
                  </a:outerShdw>
                </a:effectLst>
              </a:rPr>
              <a:pPr algn="r" defTabSz="950913">
                <a:defRPr/>
              </a:pPr>
              <a:t>27</a:t>
            </a:fld>
            <a:endParaRPr lang="en-GB" sz="1200" b="1">
              <a:effectLst>
                <a:outerShdw blurRad="38100" dist="38100" dir="2700000" algn="tl">
                  <a:srgbClr val="C0C0C0"/>
                </a:outerShdw>
              </a:effectLst>
            </a:endParaRPr>
          </a:p>
        </p:txBody>
      </p:sp>
      <p:sp>
        <p:nvSpPr>
          <p:cNvPr id="2708483" name="Rectangle 2"/>
          <p:cNvSpPr>
            <a:spLocks noGrp="1" noRot="1" noChangeAspect="1" noChangeArrowheads="1" noTextEdit="1"/>
          </p:cNvSpPr>
          <p:nvPr>
            <p:ph type="sldImg"/>
          </p:nvPr>
        </p:nvSpPr>
        <p:spPr>
          <a:ln/>
        </p:spPr>
      </p:sp>
      <p:sp>
        <p:nvSpPr>
          <p:cNvPr id="2708484"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50F6F2ED-794A-4A1F-81B1-978D48072FAE}" type="slidenum">
              <a:rPr lang="en-GB"/>
              <a:pPr/>
              <a:t>28</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75803077-15BD-404E-A923-16F2CB9BE226}" type="slidenum">
              <a:rPr lang="en-GB" sz="1200" b="1">
                <a:effectLst>
                  <a:outerShdw blurRad="38100" dist="38100" dir="2700000" algn="tl">
                    <a:srgbClr val="C0C0C0"/>
                  </a:outerShdw>
                </a:effectLst>
              </a:rPr>
              <a:pPr algn="r" defTabSz="950913">
                <a:defRPr/>
              </a:pPr>
              <a:t>28</a:t>
            </a:fld>
            <a:endParaRPr lang="en-GB" sz="1200" b="1">
              <a:effectLst>
                <a:outerShdw blurRad="38100" dist="38100" dir="2700000" algn="tl">
                  <a:srgbClr val="C0C0C0"/>
                </a:outerShdw>
              </a:effectLst>
            </a:endParaRPr>
          </a:p>
        </p:txBody>
      </p:sp>
      <p:sp>
        <p:nvSpPr>
          <p:cNvPr id="2671619" name="Rectangle 2"/>
          <p:cNvSpPr>
            <a:spLocks noGrp="1" noRot="1" noChangeAspect="1" noChangeArrowheads="1" noTextEdit="1"/>
          </p:cNvSpPr>
          <p:nvPr>
            <p:ph type="sldImg"/>
          </p:nvPr>
        </p:nvSpPr>
        <p:spPr>
          <a:ln/>
        </p:spPr>
      </p:sp>
      <p:sp>
        <p:nvSpPr>
          <p:cNvPr id="2671620"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01DEE6-DB66-4CF7-B02B-62945807E836}" type="slidenum">
              <a:rPr lang="en-GB"/>
              <a:pPr/>
              <a:t>29</a:t>
            </a:fld>
            <a:endParaRPr lang="en-GB"/>
          </a:p>
        </p:txBody>
      </p:sp>
      <p:sp>
        <p:nvSpPr>
          <p:cNvPr id="5"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33FAF13B-2FAE-4366-9F92-7C5CC8F284CF}" type="slidenum">
              <a:rPr lang="en-GB" sz="1200" b="1">
                <a:effectLst>
                  <a:outerShdw blurRad="38100" dist="38100" dir="2700000" algn="tl">
                    <a:srgbClr val="C0C0C0"/>
                  </a:outerShdw>
                </a:effectLst>
              </a:rPr>
              <a:pPr algn="r" defTabSz="950913">
                <a:defRPr/>
              </a:pPr>
              <a:t>29</a:t>
            </a:fld>
            <a:endParaRPr lang="en-GB" sz="1200" b="1">
              <a:effectLst>
                <a:outerShdw blurRad="38100" dist="38100" dir="2700000" algn="tl">
                  <a:srgbClr val="C0C0C0"/>
                </a:outerShdw>
              </a:effectLs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9B204F-2041-4D74-8F2F-3CB197A17696}" type="slidenum">
              <a:rPr lang="en-GB"/>
              <a:pPr/>
              <a:t>30</a:t>
            </a:fld>
            <a:endParaRPr lang="en-GB"/>
          </a:p>
        </p:txBody>
      </p:sp>
      <p:sp>
        <p:nvSpPr>
          <p:cNvPr id="5"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C565841C-B8CB-43B1-B6C9-5D92AB0AF1F2}" type="slidenum">
              <a:rPr lang="en-GB" sz="1200" b="1">
                <a:effectLst>
                  <a:outerShdw blurRad="38100" dist="38100" dir="2700000" algn="tl">
                    <a:srgbClr val="C0C0C0"/>
                  </a:outerShdw>
                </a:effectLst>
              </a:rPr>
              <a:pPr algn="r" defTabSz="950913">
                <a:defRPr/>
              </a:pPr>
              <a:t>30</a:t>
            </a:fld>
            <a:endParaRPr lang="en-GB" sz="1200" b="1">
              <a:effectLst>
                <a:outerShdw blurRad="38100" dist="38100" dir="2700000" algn="tl">
                  <a:srgbClr val="C0C0C0"/>
                </a:outerShdw>
              </a:effectLs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0DEC08-6EDE-4CE7-9330-5A499CF58E4F}" type="slidenum">
              <a:rPr lang="en-GB"/>
              <a:pPr/>
              <a:t>32</a:t>
            </a:fld>
            <a:endParaRPr lang="en-GB"/>
          </a:p>
        </p:txBody>
      </p:sp>
      <p:sp>
        <p:nvSpPr>
          <p:cNvPr id="2695170" name="Rectangle 2"/>
          <p:cNvSpPr>
            <a:spLocks noGrp="1" noRot="1" noChangeAspect="1" noChangeArrowheads="1" noTextEdit="1"/>
          </p:cNvSpPr>
          <p:nvPr>
            <p:ph type="sldImg"/>
          </p:nvPr>
        </p:nvSpPr>
        <p:spPr>
          <a:ln/>
        </p:spPr>
      </p:sp>
      <p:sp>
        <p:nvSpPr>
          <p:cNvPr id="2695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C09610-F7E9-47F1-B11E-D34110B35AB8}" type="slidenum">
              <a:rPr lang="en-GB"/>
              <a:pPr/>
              <a:t>34</a:t>
            </a:fld>
            <a:endParaRPr lang="en-GB"/>
          </a:p>
        </p:txBody>
      </p:sp>
      <p:sp>
        <p:nvSpPr>
          <p:cNvPr id="3180546" name="Rectangle 2"/>
          <p:cNvSpPr>
            <a:spLocks noGrp="1" noRot="1" noChangeAspect="1" noChangeArrowheads="1" noTextEdit="1"/>
          </p:cNvSpPr>
          <p:nvPr>
            <p:ph type="sldImg"/>
          </p:nvPr>
        </p:nvSpPr>
        <p:spPr>
          <a:ln/>
        </p:spPr>
      </p:sp>
      <p:sp>
        <p:nvSpPr>
          <p:cNvPr id="3180547" name="Rectangle 3"/>
          <p:cNvSpPr>
            <a:spLocks noGrp="1" noChangeArrowheads="1"/>
          </p:cNvSpPr>
          <p:nvPr>
            <p:ph type="body" idx="1"/>
          </p:nvPr>
        </p:nvSpPr>
        <p:spPr/>
        <p:txBody>
          <a:bodyPr/>
          <a:lstStyle/>
          <a:p>
            <a:r>
              <a:rPr lang="en-US"/>
              <a:t>this reformation demonstrates the situation more intuitively,</a:t>
            </a:r>
          </a:p>
          <a:p>
            <a:r>
              <a:rPr lang="en-US"/>
              <a:t>you can see the true lumen collapse</a:t>
            </a:r>
          </a:p>
          <a:p>
            <a:r>
              <a:rPr lang="en-US"/>
              <a:t>the blind ending enlarged false lumen, giving this wind-sock appearance, resulting in an occlusion of the infrarenal aorta and graft,</a:t>
            </a:r>
          </a:p>
          <a:p>
            <a:r>
              <a:rPr lang="en-US"/>
              <a:t>also, you can again see the reconstitution of some flow into the graft through the reimplanted inferior mesenteric artery.</a:t>
            </a:r>
          </a:p>
          <a:p>
            <a:r>
              <a:rPr lang="en-US"/>
              <a:t>Note that the low attenuation within the graft is actually non-opacified blood.</a:t>
            </a:r>
          </a:p>
          <a:p>
            <a:endParaRPr lang="en-US"/>
          </a:p>
          <a:p>
            <a:r>
              <a:rPr lang="en-US"/>
              <a:t>- the intuitive way to treat this, as you may have guessed, is to perforate the windsock, which would allow outflow of blood from the false lumen to the legs and reestablish flow there, and also it would preven the true lumen collapse at the same time.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0DF52E34-6AA1-4B51-8469-118913FFFDF1}" type="slidenum">
              <a:rPr lang="en-GB"/>
              <a:pPr/>
              <a:t>35</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61798211-039C-4273-953C-E58B111ABE53}" type="slidenum">
              <a:rPr lang="en-GB" sz="1200" b="1">
                <a:effectLst>
                  <a:outerShdw blurRad="38100" dist="38100" dir="2700000" algn="tl">
                    <a:srgbClr val="C0C0C0"/>
                  </a:outerShdw>
                </a:effectLst>
              </a:rPr>
              <a:pPr algn="r" defTabSz="950913">
                <a:defRPr/>
              </a:pPr>
              <a:t>35</a:t>
            </a:fld>
            <a:endParaRPr lang="en-GB" sz="1200" b="1">
              <a:effectLst>
                <a:outerShdw blurRad="38100" dist="38100" dir="2700000" algn="tl">
                  <a:srgbClr val="C0C0C0"/>
                </a:outerShdw>
              </a:effectLst>
            </a:endParaRPr>
          </a:p>
        </p:txBody>
      </p:sp>
      <p:sp>
        <p:nvSpPr>
          <p:cNvPr id="2685955" name="Rectangle 2"/>
          <p:cNvSpPr>
            <a:spLocks noGrp="1" noRot="1" noChangeAspect="1" noChangeArrowheads="1" noTextEdit="1"/>
          </p:cNvSpPr>
          <p:nvPr>
            <p:ph type="sldImg"/>
          </p:nvPr>
        </p:nvSpPr>
        <p:spPr>
          <a:ln/>
        </p:spPr>
      </p:sp>
      <p:sp>
        <p:nvSpPr>
          <p:cNvPr id="2685956"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87FC9F4B-8693-401A-A77D-DFA54C7C81A2}" type="slidenum">
              <a:rPr lang="en-GB"/>
              <a:pPr/>
              <a:t>36</a:t>
            </a:fld>
            <a:endParaRPr lang="en-GB"/>
          </a:p>
        </p:txBody>
      </p:sp>
      <p:sp>
        <p:nvSpPr>
          <p:cNvPr id="7" name="Rectangle 7"/>
          <p:cNvSpPr txBox="1">
            <a:spLocks noGrp="1" noChangeArrowheads="1"/>
          </p:cNvSpPr>
          <p:nvPr/>
        </p:nvSpPr>
        <p:spPr bwMode="auto">
          <a:xfrm>
            <a:off x="4149725" y="9142413"/>
            <a:ext cx="3192463" cy="473075"/>
          </a:xfrm>
          <a:prstGeom prst="rect">
            <a:avLst/>
          </a:prstGeom>
          <a:noFill/>
          <a:ln>
            <a:miter lim="800000"/>
            <a:headEnd/>
            <a:tailEnd/>
          </a:ln>
        </p:spPr>
        <p:txBody>
          <a:bodyPr lIns="95088" tIns="47544" rIns="95088" bIns="47544" anchor="b"/>
          <a:lstStyle/>
          <a:p>
            <a:pPr algn="r" defTabSz="950913">
              <a:defRPr/>
            </a:pPr>
            <a:fld id="{84B12719-89C7-46EC-8F20-1F86551D0CF3}" type="slidenum">
              <a:rPr lang="en-GB" sz="1200" b="1">
                <a:effectLst>
                  <a:outerShdw blurRad="38100" dist="38100" dir="2700000" algn="tl">
                    <a:srgbClr val="C0C0C0"/>
                  </a:outerShdw>
                </a:effectLst>
              </a:rPr>
              <a:pPr algn="r" defTabSz="950913">
                <a:defRPr/>
              </a:pPr>
              <a:t>36</a:t>
            </a:fld>
            <a:endParaRPr lang="en-GB" sz="1200" b="1">
              <a:effectLst>
                <a:outerShdw blurRad="38100" dist="38100" dir="2700000" algn="tl">
                  <a:srgbClr val="C0C0C0"/>
                </a:outerShdw>
              </a:effectLst>
            </a:endParaRPr>
          </a:p>
        </p:txBody>
      </p:sp>
      <p:sp>
        <p:nvSpPr>
          <p:cNvPr id="2731011" name="Rectangle 2"/>
          <p:cNvSpPr>
            <a:spLocks noGrp="1" noRot="1" noChangeAspect="1" noChangeArrowheads="1" noTextEdit="1"/>
          </p:cNvSpPr>
          <p:nvPr>
            <p:ph type="sldImg"/>
          </p:nvPr>
        </p:nvSpPr>
        <p:spPr>
          <a:ln/>
        </p:spPr>
      </p:sp>
      <p:sp>
        <p:nvSpPr>
          <p:cNvPr id="2731012" name="Rectangle 3"/>
          <p:cNvSpPr>
            <a:spLocks noGrp="1" noChangeArrowheads="1"/>
          </p:cNvSpPr>
          <p:nvPr>
            <p:ph type="body" idx="1"/>
          </p:nvPr>
        </p:nvSpPr>
        <p:spPr/>
        <p:txBody>
          <a:bodyPr/>
          <a:lstStyle/>
          <a:p>
            <a:r>
              <a:rPr lang="en-US" i="1"/>
              <a:t>Subtle-discrete aortic dissection (class 3)</a:t>
            </a:r>
          </a:p>
          <a:p>
            <a:r>
              <a:rPr lang="en-US"/>
              <a:t>The structural weakness can lead either to clinically</a:t>
            </a:r>
          </a:p>
          <a:p>
            <a:r>
              <a:rPr lang="en-US"/>
              <a:t>inapparent disease or minor forms of aortic dissection.</a:t>
            </a:r>
          </a:p>
          <a:p>
            <a:r>
              <a:rPr lang="en-US"/>
              <a:t>Subtle dissection has been described[89] as a partial</a:t>
            </a:r>
          </a:p>
          <a:p>
            <a:r>
              <a:rPr lang="en-US"/>
              <a:t>stellate or linear tear of the vessel wall, covered by</a:t>
            </a:r>
          </a:p>
          <a:p>
            <a:r>
              <a:rPr lang="en-US"/>
              <a:t>thrombus. When the partial tear forms a scar, this</a:t>
            </a:r>
          </a:p>
          <a:p>
            <a:r>
              <a:rPr lang="en-US"/>
              <a:t>constellation is called an abortive, discrete dissection.</a:t>
            </a:r>
          </a:p>
          <a:p>
            <a:r>
              <a:rPr lang="en-US"/>
              <a:t>Partial ruptures of the inner layer of the aorta allow</a:t>
            </a:r>
          </a:p>
          <a:p>
            <a:r>
              <a:rPr lang="en-US"/>
              <a:t>blood to enter the already damaged media and thus</a:t>
            </a:r>
          </a:p>
          <a:p>
            <a:r>
              <a:rPr lang="en-US"/>
              <a:t>cause dissection of the aortic wall, eventually leading to</a:t>
            </a:r>
          </a:p>
          <a:p>
            <a:r>
              <a:rPr lang="en-US"/>
              <a:t>a second lumen within the wall, to a rupture or healing</a:t>
            </a:r>
          </a:p>
          <a:p>
            <a:r>
              <a:rPr lang="en-US"/>
              <a:t>during follow-up[89].</a:t>
            </a:r>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711325"/>
            <a:ext cx="3962400" cy="184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1325"/>
            <a:ext cx="3962400" cy="184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304800"/>
            <a:ext cx="2019300" cy="324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304800"/>
            <a:ext cx="5905500" cy="324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1C1C1C">
                <a:gamma/>
                <a:shade val="0"/>
                <a:invGamma/>
              </a:srgbClr>
            </a:gs>
            <a:gs pos="100000">
              <a:srgbClr val="1C1C1C"/>
            </a:gs>
          </a:gsLst>
          <a:lin ang="5400000" scaled="1"/>
        </a:gradFill>
        <a:effectLst/>
      </p:bgPr>
    </p:bg>
    <p:spTree>
      <p:nvGrpSpPr>
        <p:cNvPr id="1" name=""/>
        <p:cNvGrpSpPr/>
        <p:nvPr/>
      </p:nvGrpSpPr>
      <p:grpSpPr>
        <a:xfrm>
          <a:off x="0" y="0"/>
          <a:ext cx="0" cy="0"/>
          <a:chOff x="0" y="0"/>
          <a:chExt cx="0" cy="0"/>
        </a:xfrm>
      </p:grpSpPr>
      <p:sp>
        <p:nvSpPr>
          <p:cNvPr id="3077" name="Rectangle 5"/>
          <p:cNvSpPr>
            <a:spLocks noGrp="1" noChangeArrowheads="1"/>
          </p:cNvSpPr>
          <p:nvPr>
            <p:ph type="title"/>
          </p:nvPr>
        </p:nvSpPr>
        <p:spPr bwMode="auto">
          <a:xfrm>
            <a:off x="685800" y="304800"/>
            <a:ext cx="7772400" cy="1143000"/>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lvl="0"/>
            <a:r>
              <a:rPr lang="en-US" smtClean="0"/>
              <a:t>Click to Edit Master Title Style</a:t>
            </a:r>
          </a:p>
        </p:txBody>
      </p:sp>
      <p:sp>
        <p:nvSpPr>
          <p:cNvPr id="3078" name="Rectangle 6"/>
          <p:cNvSpPr>
            <a:spLocks noGrp="1" noChangeArrowheads="1"/>
          </p:cNvSpPr>
          <p:nvPr>
            <p:ph type="body" idx="1"/>
          </p:nvPr>
        </p:nvSpPr>
        <p:spPr bwMode="auto">
          <a:xfrm>
            <a:off x="533400" y="1711325"/>
            <a:ext cx="8077200" cy="1843088"/>
          </a:xfrm>
          <a:prstGeom prst="rect">
            <a:avLst/>
          </a:prstGeom>
          <a:noFill/>
          <a:ln w="9525">
            <a:noFill/>
            <a:miter lim="800000"/>
            <a:headEnd/>
            <a:tailEnd/>
          </a:ln>
          <a:effectLst/>
        </p:spPr>
        <p:txBody>
          <a:bodyPr vert="horz" wrap="square" lIns="182562" tIns="182562" rIns="182562" bIns="182562"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fade thruBlk="1"/>
  </p:transition>
  <p:txStyles>
    <p:titleStyle>
      <a:lvl1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2pPr>
      <a:lvl3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3pPr>
      <a:lvl4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4pPr>
      <a:lvl5pPr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5pPr>
      <a:lvl6pPr marL="457200"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6pPr>
      <a:lvl7pPr marL="914400"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7pPr>
      <a:lvl8pPr marL="1371600"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8pPr>
      <a:lvl9pPr marL="1828800" algn="ctr" rtl="0" eaLnBrk="0" fontAlgn="base" hangingPunct="0">
        <a:spcBef>
          <a:spcPct val="0"/>
        </a:spcBef>
        <a:spcAft>
          <a:spcPct val="0"/>
        </a:spcAft>
        <a:defRPr sz="3200" i="1">
          <a:solidFill>
            <a:srgbClr val="F1DD65"/>
          </a:solidFill>
          <a:effectLst>
            <a:outerShdw blurRad="38100" dist="38100" dir="2700000" algn="tl">
              <a:srgbClr val="000000"/>
            </a:outerShdw>
          </a:effectLst>
          <a:latin typeface="Lucida Sans" pitchFamily="34" charset="0"/>
        </a:defRPr>
      </a:lvl9pPr>
    </p:titleStyle>
    <p:bodyStyle>
      <a:lvl1pPr marL="342900" indent="-342900" algn="l" rtl="0" eaLnBrk="0" fontAlgn="base" hangingPunct="0">
        <a:spcBef>
          <a:spcPct val="40000"/>
        </a:spcBef>
        <a:spcAft>
          <a:spcPct val="0"/>
        </a:spcAft>
        <a:buClr>
          <a:srgbClr val="E3DE73"/>
        </a:buClr>
        <a:buSzPct val="150000"/>
        <a:buChar char="•"/>
        <a:defRPr sz="26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0"/>
        </a:spcBef>
        <a:spcAft>
          <a:spcPct val="10000"/>
        </a:spcAft>
        <a:buClr>
          <a:schemeClr val="tx1"/>
        </a:buClr>
        <a:buSzPct val="65000"/>
        <a:buFont typeface="Monotype Sorts" pitchFamily="2" charset="2"/>
        <a:buChar char="n"/>
        <a:defRPr sz="20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0"/>
        </a:spcBef>
        <a:spcAft>
          <a:spcPct val="10000"/>
        </a:spcAft>
        <a:buClr>
          <a:schemeClr val="tx1"/>
        </a:buClr>
        <a:buSzPct val="65000"/>
        <a:buFont typeface="Monotype Sorts" pitchFamily="2" charset="2"/>
        <a:buChar char="u"/>
        <a:defRPr sz="16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0"/>
        </a:spcBef>
        <a:spcAft>
          <a:spcPct val="10000"/>
        </a:spcAft>
        <a:buClr>
          <a:schemeClr val="tx1"/>
        </a:buClr>
        <a:buSzPct val="65000"/>
        <a:buChar char="–"/>
        <a:defRPr sz="14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0"/>
        </a:spcBef>
        <a:spcAft>
          <a:spcPct val="10000"/>
        </a:spcAft>
        <a:buClr>
          <a:schemeClr val="tx1"/>
        </a:buClr>
        <a:buSzPct val="65000"/>
        <a:buChar char="•"/>
        <a:defRPr sz="16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ideo" Target="file:///C:\Windows\Desktop\VitreaReports\REITER@2c@20FRANZ-16-Mar-2001-08_06_41-CT-Thorax_TAA@20Eval\0984719345.volfy018011.avi" TargetMode="Externa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file:///D:\Videos\van%5echu_axial_002.avi" TargetMode="Externa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ideo" Target="file:///D:\Videos\van%5echu_axial_002.avi"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video" Target="file:///D:\Videos\WATTS%5eG_AO_VR_004.avi"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3.wmf"/></Relationships>
</file>

<file path=ppt/slides/_rels/slide22.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notesSlide" Target="../notesSlides/notesSlide17.xml"/><Relationship Id="rId7" Type="http://schemas.openxmlformats.org/officeDocument/2006/relationships/image" Target="../media/image47.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 Id="rId9" Type="http://schemas.openxmlformats.org/officeDocument/2006/relationships/image" Target="../media/image4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video" Target="file:///C:\D\Videos\JAMESaxial_clip02.avi" TargetMode="External"/><Relationship Id="rId5" Type="http://schemas.openxmlformats.org/officeDocument/2006/relationships/image" Target="../media/image60.jpeg"/><Relationship Id="rId4" Type="http://schemas.openxmlformats.org/officeDocument/2006/relationships/image" Target="../media/image59.jpeg"/></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613843" name="Picture 19"/>
          <p:cNvPicPr>
            <a:picLocks noChangeAspect="1" noChangeArrowheads="1"/>
          </p:cNvPicPr>
          <p:nvPr/>
        </p:nvPicPr>
        <p:blipFill>
          <a:blip r:embed="rId3" cstate="print">
            <a:lum bright="-18000" contrast="-18000"/>
          </a:blip>
          <a:srcRect/>
          <a:stretch>
            <a:fillRect/>
          </a:stretch>
        </p:blipFill>
        <p:spPr bwMode="auto">
          <a:xfrm>
            <a:off x="-228600" y="-800100"/>
            <a:ext cx="9601200" cy="8458200"/>
          </a:xfrm>
          <a:prstGeom prst="rect">
            <a:avLst/>
          </a:prstGeom>
          <a:noFill/>
          <a:ln w="12700">
            <a:noFill/>
            <a:miter lim="800000"/>
            <a:headEnd type="none" w="sm" len="sm"/>
            <a:tailEnd type="none" w="sm" len="sm"/>
          </a:ln>
          <a:effectLst/>
        </p:spPr>
      </p:pic>
      <p:sp>
        <p:nvSpPr>
          <p:cNvPr id="1613827" name="Rectangle 3"/>
          <p:cNvSpPr>
            <a:spLocks noGrp="1" noChangeArrowheads="1"/>
          </p:cNvSpPr>
          <p:nvPr>
            <p:ph type="ctrTitle"/>
          </p:nvPr>
        </p:nvSpPr>
        <p:spPr>
          <a:xfrm>
            <a:off x="739775" y="2621636"/>
            <a:ext cx="8402638" cy="1143000"/>
          </a:xfrm>
          <a:effectLst>
            <a:outerShdw dist="45791" dir="2021404" algn="ctr" rotWithShape="0">
              <a:schemeClr val="bg2"/>
            </a:outerShdw>
          </a:effectLst>
        </p:spPr>
        <p:txBody>
          <a:bodyPr/>
          <a:lstStyle/>
          <a:p>
            <a:pPr>
              <a:lnSpc>
                <a:spcPct val="90000"/>
              </a:lnSpc>
            </a:pPr>
            <a:r>
              <a:rPr lang="en-US" sz="6000" dirty="0" smtClean="0"/>
              <a:t>Aortic Dissection, and its Complications</a:t>
            </a:r>
            <a:endParaRPr lang="en-US" sz="6000" b="1" dirty="0">
              <a:effectLst/>
              <a:latin typeface="Arial Black" pitchFamily="34" charset="0"/>
              <a:cs typeface="Times New Roman" pitchFamily="18" charset="0"/>
            </a:endParaRPr>
          </a:p>
        </p:txBody>
      </p:sp>
      <p:sp>
        <p:nvSpPr>
          <p:cNvPr id="1613828" name="Text Box 4"/>
          <p:cNvSpPr txBox="1">
            <a:spLocks noChangeArrowheads="1"/>
          </p:cNvSpPr>
          <p:nvPr/>
        </p:nvSpPr>
        <p:spPr bwMode="auto">
          <a:xfrm>
            <a:off x="735013" y="4962523"/>
            <a:ext cx="8408987" cy="1433513"/>
          </a:xfrm>
          <a:prstGeom prst="rect">
            <a:avLst/>
          </a:prstGeom>
          <a:noFill/>
          <a:ln w="12700">
            <a:noFill/>
            <a:miter lim="800000"/>
            <a:headEnd type="none" w="sm" len="sm"/>
            <a:tailEnd type="none" w="sm" len="sm"/>
          </a:ln>
          <a:effectLst>
            <a:outerShdw dist="28398" dir="3806097" algn="ctr" rotWithShape="0">
              <a:schemeClr val="bg2"/>
            </a:outerShdw>
          </a:effectLst>
        </p:spPr>
        <p:txBody>
          <a:bodyPr>
            <a:spAutoFit/>
          </a:bodyPr>
          <a:lstStyle/>
          <a:p>
            <a:pPr algn="l"/>
            <a:r>
              <a:rPr lang="de-AT" sz="3200" i="1" dirty="0">
                <a:solidFill>
                  <a:schemeClr val="accent4"/>
                </a:solidFill>
                <a:effectLst>
                  <a:outerShdw blurRad="38100" dist="38100" dir="2700000" algn="tl">
                    <a:srgbClr val="000000"/>
                  </a:outerShdw>
                </a:effectLst>
                <a:latin typeface="Univers" pitchFamily="34" charset="0"/>
              </a:rPr>
              <a:t>Dominik Fleischmann</a:t>
            </a:r>
          </a:p>
          <a:p>
            <a:pPr algn="l"/>
            <a:r>
              <a:rPr lang="de-AT" sz="2800" i="1" dirty="0">
                <a:solidFill>
                  <a:schemeClr val="accent4"/>
                </a:solidFill>
                <a:effectLst>
                  <a:outerShdw blurRad="38100" dist="38100" dir="2700000" algn="tl">
                    <a:srgbClr val="000000"/>
                  </a:outerShdw>
                </a:effectLst>
                <a:latin typeface="Univers" pitchFamily="34" charset="0"/>
              </a:rPr>
              <a:t>Department of Radiology</a:t>
            </a:r>
          </a:p>
          <a:p>
            <a:pPr algn="l"/>
            <a:r>
              <a:rPr lang="de-AT" sz="2800" i="1" dirty="0">
                <a:solidFill>
                  <a:schemeClr val="accent4"/>
                </a:solidFill>
                <a:effectLst>
                  <a:outerShdw blurRad="38100" dist="38100" dir="2700000" algn="tl">
                    <a:srgbClr val="000000"/>
                  </a:outerShdw>
                </a:effectLst>
                <a:latin typeface="Univers" pitchFamily="34" charset="0"/>
              </a:rPr>
              <a:t>Stanford University</a:t>
            </a:r>
          </a:p>
        </p:txBody>
      </p:sp>
      <p:pic>
        <p:nvPicPr>
          <p:cNvPr id="1613829" name="Picture 5"/>
          <p:cNvPicPr>
            <a:picLocks noChangeAspect="1" noChangeArrowheads="1"/>
          </p:cNvPicPr>
          <p:nvPr/>
        </p:nvPicPr>
        <p:blipFill>
          <a:blip r:embed="rId4" cstate="print"/>
          <a:srcRect/>
          <a:stretch>
            <a:fillRect/>
          </a:stretch>
        </p:blipFill>
        <p:spPr bwMode="auto">
          <a:xfrm>
            <a:off x="393700" y="274638"/>
            <a:ext cx="952500" cy="1087437"/>
          </a:xfrm>
          <a:prstGeom prst="rect">
            <a:avLst/>
          </a:prstGeom>
          <a:noFill/>
          <a:ln w="12700">
            <a:noFill/>
            <a:miter lim="800000"/>
            <a:headEnd/>
            <a:tailEnd/>
          </a:ln>
          <a:effectLst/>
        </p:spPr>
      </p:pic>
      <p:sp>
        <p:nvSpPr>
          <p:cNvPr id="7" name="Rectangle 6"/>
          <p:cNvSpPr/>
          <p:nvPr/>
        </p:nvSpPr>
        <p:spPr>
          <a:xfrm>
            <a:off x="1447800" y="145296"/>
            <a:ext cx="7696200" cy="1107996"/>
          </a:xfrm>
          <a:prstGeom prst="rect">
            <a:avLst/>
          </a:prstGeom>
        </p:spPr>
        <p:txBody>
          <a:bodyPr wrap="square">
            <a:spAutoFit/>
          </a:bodyPr>
          <a:lstStyle/>
          <a:p>
            <a:pPr lvl="0" algn="r"/>
            <a:r>
              <a:rPr lang="en-US" sz="2200" dirty="0" smtClean="0">
                <a:solidFill>
                  <a:srgbClr val="00FF00"/>
                </a:solidFill>
                <a:effectLst/>
              </a:rPr>
              <a:t>20</a:t>
            </a:r>
            <a:r>
              <a:rPr lang="en-US" sz="2200" baseline="30000" dirty="0" smtClean="0">
                <a:solidFill>
                  <a:srgbClr val="00FF00"/>
                </a:solidFill>
                <a:effectLst/>
              </a:rPr>
              <a:t>th</a:t>
            </a:r>
            <a:r>
              <a:rPr lang="en-US" sz="2200" dirty="0" smtClean="0">
                <a:solidFill>
                  <a:srgbClr val="00FF00"/>
                </a:solidFill>
                <a:effectLst/>
              </a:rPr>
              <a:t> Annual Summer Practicum, Masters in Body Imaging</a:t>
            </a:r>
          </a:p>
          <a:p>
            <a:pPr lvl="0" algn="r"/>
            <a:r>
              <a:rPr lang="en-US" sz="2200" dirty="0" smtClean="0">
                <a:solidFill>
                  <a:srgbClr val="00FF00"/>
                </a:solidFill>
                <a:effectLst/>
              </a:rPr>
              <a:t>Jackson Lake Lodge, Moran, Wyoming</a:t>
            </a:r>
          </a:p>
          <a:p>
            <a:pPr lvl="0" algn="r"/>
            <a:r>
              <a:rPr lang="en-US" sz="2200" dirty="0" smtClean="0">
                <a:solidFill>
                  <a:srgbClr val="00FF00"/>
                </a:solidFill>
                <a:effectLst/>
              </a:rPr>
              <a:t>August 8-11, 2010</a:t>
            </a:r>
            <a:endParaRPr lang="de-AT" sz="2200" dirty="0">
              <a:solidFill>
                <a:srgbClr val="00FF00"/>
              </a:solidFill>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613843" name="Picture 19"/>
          <p:cNvPicPr>
            <a:picLocks noChangeAspect="1" noChangeArrowheads="1"/>
          </p:cNvPicPr>
          <p:nvPr/>
        </p:nvPicPr>
        <p:blipFill>
          <a:blip r:embed="rId3" cstate="print">
            <a:lum bright="-18000" contrast="-18000"/>
          </a:blip>
          <a:srcRect/>
          <a:stretch>
            <a:fillRect/>
          </a:stretch>
        </p:blipFill>
        <p:spPr bwMode="auto">
          <a:xfrm>
            <a:off x="-228600" y="-800100"/>
            <a:ext cx="9601200" cy="8458200"/>
          </a:xfrm>
          <a:prstGeom prst="rect">
            <a:avLst/>
          </a:prstGeom>
          <a:noFill/>
          <a:ln w="12700">
            <a:noFill/>
            <a:miter lim="800000"/>
            <a:headEnd type="none" w="sm" len="sm"/>
            <a:tailEnd type="none" w="sm" len="sm"/>
          </a:ln>
          <a:effectLst/>
        </p:spPr>
      </p:pic>
      <p:pic>
        <p:nvPicPr>
          <p:cNvPr id="1613829" name="Picture 5"/>
          <p:cNvPicPr>
            <a:picLocks noChangeAspect="1" noChangeArrowheads="1"/>
          </p:cNvPicPr>
          <p:nvPr/>
        </p:nvPicPr>
        <p:blipFill>
          <a:blip r:embed="rId4" cstate="print"/>
          <a:srcRect/>
          <a:stretch>
            <a:fillRect/>
          </a:stretch>
        </p:blipFill>
        <p:spPr bwMode="auto">
          <a:xfrm>
            <a:off x="393700" y="274638"/>
            <a:ext cx="952500" cy="1087437"/>
          </a:xfrm>
          <a:prstGeom prst="rect">
            <a:avLst/>
          </a:prstGeom>
          <a:noFill/>
          <a:ln w="12700">
            <a:noFill/>
            <a:miter lim="800000"/>
            <a:headEnd/>
            <a:tailEnd/>
          </a:ln>
          <a:effectLst/>
        </p:spPr>
      </p:pic>
      <p:sp>
        <p:nvSpPr>
          <p:cNvPr id="7" name="Title 6"/>
          <p:cNvSpPr>
            <a:spLocks noGrp="1"/>
          </p:cNvSpPr>
          <p:nvPr>
            <p:ph type="ctrTitle"/>
          </p:nvPr>
        </p:nvSpPr>
        <p:spPr>
          <a:xfrm>
            <a:off x="182880" y="2694305"/>
            <a:ext cx="8961120" cy="1470025"/>
          </a:xfrm>
        </p:spPr>
        <p:txBody>
          <a:bodyPr/>
          <a:lstStyle/>
          <a:p>
            <a:pPr algn="l">
              <a:tabLst>
                <a:tab pos="3946525" algn="r"/>
                <a:tab pos="4389438" algn="l"/>
              </a:tabLst>
            </a:pPr>
            <a:r>
              <a:rPr lang="en-US" dirty="0" smtClean="0"/>
              <a:t/>
            </a:r>
            <a:br>
              <a:rPr lang="en-US" dirty="0" smtClean="0"/>
            </a:br>
            <a:r>
              <a:rPr lang="en-US" dirty="0" smtClean="0"/>
              <a:t/>
            </a:r>
            <a:br>
              <a:rPr lang="en-US" dirty="0" smtClean="0"/>
            </a:br>
            <a:r>
              <a:rPr lang="en-US" dirty="0" smtClean="0">
                <a:solidFill>
                  <a:schemeClr val="tx1"/>
                </a:solidFill>
              </a:rPr>
              <a:t>	</a:t>
            </a:r>
            <a:r>
              <a:rPr lang="en-US" sz="2400" dirty="0" smtClean="0">
                <a:solidFill>
                  <a:schemeClr val="tx1"/>
                </a:solidFill>
              </a:rPr>
              <a:t>Research support: 	General Electric</a:t>
            </a:r>
            <a:br>
              <a:rPr lang="en-US" sz="2400" dirty="0" smtClean="0">
                <a:solidFill>
                  <a:schemeClr val="tx1"/>
                </a:solidFill>
              </a:rPr>
            </a:br>
            <a:r>
              <a:rPr lang="en-US" sz="2400" dirty="0" smtClean="0">
                <a:solidFill>
                  <a:schemeClr val="tx1"/>
                </a:solidFill>
              </a:rPr>
              <a:t>	Speaker's board: 	</a:t>
            </a:r>
            <a:r>
              <a:rPr lang="en-US" sz="2400" dirty="0" err="1" smtClean="0">
                <a:solidFill>
                  <a:schemeClr val="tx1"/>
                </a:solidFill>
              </a:rPr>
              <a:t>Bracco</a:t>
            </a:r>
            <a:r>
              <a:rPr lang="en-US" sz="2400" dirty="0" smtClean="0">
                <a:solidFill>
                  <a:schemeClr val="tx1"/>
                </a:solidFill>
              </a:rPr>
              <a:t/>
            </a:r>
            <a:br>
              <a:rPr lang="en-US" sz="2400" dirty="0" smtClean="0">
                <a:solidFill>
                  <a:schemeClr val="tx1"/>
                </a:solidFill>
              </a:rPr>
            </a:br>
            <a:r>
              <a:rPr lang="en-US" sz="2400" dirty="0" smtClean="0">
                <a:solidFill>
                  <a:schemeClr val="tx1"/>
                </a:solidFill>
              </a:rPr>
              <a:t>		Siemens</a:t>
            </a:r>
            <a:r>
              <a:rPr lang="en-US" dirty="0" smtClean="0"/>
              <a:t/>
            </a:r>
            <a:br>
              <a:rPr lang="en-US" dirty="0" smtClean="0"/>
            </a:br>
            <a:endParaRPr lang="en-US" dirty="0"/>
          </a:p>
        </p:txBody>
      </p:sp>
      <p:sp>
        <p:nvSpPr>
          <p:cNvPr id="8" name="Text Box 4"/>
          <p:cNvSpPr txBox="1">
            <a:spLocks noChangeArrowheads="1"/>
          </p:cNvSpPr>
          <p:nvPr/>
        </p:nvSpPr>
        <p:spPr bwMode="auto">
          <a:xfrm>
            <a:off x="735013" y="4962523"/>
            <a:ext cx="8408987" cy="1433513"/>
          </a:xfrm>
          <a:prstGeom prst="rect">
            <a:avLst/>
          </a:prstGeom>
          <a:noFill/>
          <a:ln w="12700">
            <a:noFill/>
            <a:miter lim="800000"/>
            <a:headEnd type="none" w="sm" len="sm"/>
            <a:tailEnd type="none" w="sm" len="sm"/>
          </a:ln>
          <a:effectLst>
            <a:outerShdw dist="28398" dir="3806097" algn="ctr" rotWithShape="0">
              <a:schemeClr val="bg2"/>
            </a:outerShdw>
          </a:effectLst>
        </p:spPr>
        <p:txBody>
          <a:bodyPr>
            <a:spAutoFit/>
          </a:bodyPr>
          <a:lstStyle/>
          <a:p>
            <a:pPr algn="l"/>
            <a:r>
              <a:rPr lang="de-AT" sz="3200" i="1" dirty="0">
                <a:solidFill>
                  <a:schemeClr val="accent4">
                    <a:lumMod val="50000"/>
                  </a:schemeClr>
                </a:solidFill>
                <a:effectLst>
                  <a:outerShdw blurRad="38100" dist="38100" dir="2700000" algn="tl">
                    <a:srgbClr val="000000"/>
                  </a:outerShdw>
                </a:effectLst>
                <a:latin typeface="Univers" pitchFamily="34" charset="0"/>
              </a:rPr>
              <a:t>Dominik Fleischmann</a:t>
            </a:r>
          </a:p>
          <a:p>
            <a:pPr algn="l"/>
            <a:r>
              <a:rPr lang="de-AT" sz="2800" i="1" dirty="0">
                <a:solidFill>
                  <a:schemeClr val="accent4">
                    <a:lumMod val="50000"/>
                  </a:schemeClr>
                </a:solidFill>
                <a:effectLst>
                  <a:outerShdw blurRad="38100" dist="38100" dir="2700000" algn="tl">
                    <a:srgbClr val="000000"/>
                  </a:outerShdw>
                </a:effectLst>
                <a:latin typeface="Univers" pitchFamily="34" charset="0"/>
              </a:rPr>
              <a:t>Department of Radiology</a:t>
            </a:r>
          </a:p>
          <a:p>
            <a:pPr algn="l"/>
            <a:r>
              <a:rPr lang="de-AT" sz="2800" i="1" dirty="0">
                <a:solidFill>
                  <a:schemeClr val="accent4">
                    <a:lumMod val="50000"/>
                  </a:schemeClr>
                </a:solidFill>
                <a:effectLst>
                  <a:outerShdw blurRad="38100" dist="38100" dir="2700000" algn="tl">
                    <a:srgbClr val="000000"/>
                  </a:outerShdw>
                </a:effectLst>
                <a:latin typeface="Univers" pitchFamily="34" charset="0"/>
              </a:rPr>
              <a:t>Stanford University</a:t>
            </a:r>
          </a:p>
        </p:txBody>
      </p:sp>
      <p:sp>
        <p:nvSpPr>
          <p:cNvPr id="9" name="Title 6"/>
          <p:cNvSpPr txBox="1">
            <a:spLocks/>
          </p:cNvSpPr>
          <p:nvPr/>
        </p:nvSpPr>
        <p:spPr bwMode="auto">
          <a:xfrm>
            <a:off x="304800" y="2145665"/>
            <a:ext cx="8961120" cy="978535"/>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lvl="0">
              <a:tabLst>
                <a:tab pos="3946525" algn="r"/>
                <a:tab pos="4389438" algn="l"/>
              </a:tabLst>
              <a:defRPr/>
            </a:pPr>
            <a:r>
              <a:rPr lang="en-US" sz="3200" i="1" kern="0" dirty="0" smtClean="0">
                <a:solidFill>
                  <a:srgbClr val="F1DD65"/>
                </a:solidFill>
                <a:effectLst>
                  <a:outerShdw blurRad="38100" dist="38100" dir="2700000" algn="tl">
                    <a:srgbClr val="000000"/>
                  </a:outerShdw>
                </a:effectLst>
                <a:latin typeface="Lucida Sans"/>
              </a:rPr>
              <a:t>Conflicts of Interest Disclosure</a:t>
            </a:r>
            <a:endParaRPr lang="en-US" sz="3200" i="1" kern="0" dirty="0">
              <a:solidFill>
                <a:srgbClr val="F1DD65"/>
              </a:solidFill>
              <a:effectLst>
                <a:outerShdw blurRad="38100" dist="38100" dir="2700000" algn="tl">
                  <a:srgbClr val="000000"/>
                </a:outerShdw>
              </a:effectLst>
              <a:latin typeface="Lucida Sans"/>
            </a:endParaRPr>
          </a:p>
        </p:txBody>
      </p:sp>
      <p:sp>
        <p:nvSpPr>
          <p:cNvPr id="10" name="Rectangle 9"/>
          <p:cNvSpPr/>
          <p:nvPr/>
        </p:nvSpPr>
        <p:spPr>
          <a:xfrm>
            <a:off x="1447800" y="145296"/>
            <a:ext cx="7696200" cy="1107996"/>
          </a:xfrm>
          <a:prstGeom prst="rect">
            <a:avLst/>
          </a:prstGeom>
        </p:spPr>
        <p:txBody>
          <a:bodyPr wrap="square">
            <a:spAutoFit/>
          </a:bodyPr>
          <a:lstStyle/>
          <a:p>
            <a:pPr lvl="0" algn="r"/>
            <a:r>
              <a:rPr lang="en-US" sz="2200" dirty="0" smtClean="0">
                <a:solidFill>
                  <a:srgbClr val="00FF00"/>
                </a:solidFill>
                <a:effectLst/>
              </a:rPr>
              <a:t>20</a:t>
            </a:r>
            <a:r>
              <a:rPr lang="en-US" sz="2200" baseline="30000" dirty="0" smtClean="0">
                <a:solidFill>
                  <a:srgbClr val="00FF00"/>
                </a:solidFill>
                <a:effectLst/>
              </a:rPr>
              <a:t>th</a:t>
            </a:r>
            <a:r>
              <a:rPr lang="en-US" sz="2200" dirty="0" smtClean="0">
                <a:solidFill>
                  <a:srgbClr val="00FF00"/>
                </a:solidFill>
                <a:effectLst/>
              </a:rPr>
              <a:t> Annual Summer Practicum, Masters in Body Imaging</a:t>
            </a:r>
          </a:p>
          <a:p>
            <a:pPr lvl="0" algn="r"/>
            <a:r>
              <a:rPr lang="en-US" sz="2200" dirty="0" smtClean="0">
                <a:solidFill>
                  <a:srgbClr val="00FF00"/>
                </a:solidFill>
                <a:effectLst/>
              </a:rPr>
              <a:t>Jackson Lake Lodge, Moran, Wyoming</a:t>
            </a:r>
          </a:p>
          <a:p>
            <a:pPr lvl="0" algn="r"/>
            <a:r>
              <a:rPr lang="en-US" sz="2200" dirty="0" smtClean="0">
                <a:solidFill>
                  <a:srgbClr val="00FF00"/>
                </a:solidFill>
                <a:effectLst/>
              </a:rPr>
              <a:t>August 8-11, 2010</a:t>
            </a:r>
            <a:endParaRPr lang="de-AT" sz="2200" dirty="0">
              <a:solidFill>
                <a:srgbClr val="00FF00"/>
              </a:solidFill>
              <a:effectLst/>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6418" name="Rectangle 2"/>
          <p:cNvSpPr>
            <a:spLocks noGrp="1" noChangeArrowheads="1"/>
          </p:cNvSpPr>
          <p:nvPr>
            <p:ph type="title"/>
          </p:nvPr>
        </p:nvSpPr>
        <p:spPr>
          <a:xfrm>
            <a:off x="685800" y="0"/>
            <a:ext cx="7772400" cy="1143000"/>
          </a:xfrm>
        </p:spPr>
        <p:txBody>
          <a:bodyPr/>
          <a:lstStyle/>
          <a:p>
            <a:pPr eaLnBrk="1" hangingPunct="1">
              <a:defRPr/>
            </a:pPr>
            <a:r>
              <a:rPr lang="en-US" smtClean="0"/>
              <a:t>Background &amp; Clinical Context</a:t>
            </a:r>
          </a:p>
        </p:txBody>
      </p:sp>
      <p:sp>
        <p:nvSpPr>
          <p:cNvPr id="2876419" name="Rectangle 3"/>
          <p:cNvSpPr>
            <a:spLocks noGrp="1" noChangeArrowheads="1"/>
          </p:cNvSpPr>
          <p:nvPr>
            <p:ph type="body" idx="1"/>
          </p:nvPr>
        </p:nvSpPr>
        <p:spPr>
          <a:xfrm>
            <a:off x="533400" y="1065213"/>
            <a:ext cx="8077200" cy="5797550"/>
          </a:xfrm>
        </p:spPr>
        <p:txBody>
          <a:bodyPr/>
          <a:lstStyle/>
          <a:p>
            <a:pPr eaLnBrk="1" hangingPunct="1">
              <a:buFontTx/>
              <a:buNone/>
              <a:tabLst>
                <a:tab pos="1169988" algn="l"/>
              </a:tabLst>
              <a:defRPr/>
            </a:pPr>
            <a:r>
              <a:rPr lang="en-US" smtClean="0">
                <a:solidFill>
                  <a:srgbClr val="FF9933"/>
                </a:solidFill>
              </a:rPr>
              <a:t>Acute aortic syndrome:</a:t>
            </a:r>
            <a:r>
              <a:rPr lang="en-US" smtClean="0"/>
              <a:t> </a:t>
            </a:r>
          </a:p>
          <a:p>
            <a:pPr eaLnBrk="1" hangingPunct="1">
              <a:buFontTx/>
              <a:buNone/>
              <a:tabLst>
                <a:tab pos="1169988" algn="l"/>
              </a:tabLst>
              <a:defRPr/>
            </a:pPr>
            <a:r>
              <a:rPr lang="en-US" smtClean="0"/>
              <a:t> 	acute life-threatening abnormalities of aorta assoc. with intense chest or back pain, traditionally include:</a:t>
            </a:r>
          </a:p>
          <a:p>
            <a:pPr eaLnBrk="1" hangingPunct="1">
              <a:buFontTx/>
              <a:buNone/>
              <a:tabLst>
                <a:tab pos="1169988" algn="l"/>
              </a:tabLst>
              <a:defRPr/>
            </a:pPr>
            <a:r>
              <a:rPr lang="en-US" smtClean="0"/>
              <a:t> 	Aortic dissection </a:t>
            </a:r>
            <a:r>
              <a:rPr lang="en-US" smtClean="0">
                <a:solidFill>
                  <a:srgbClr val="FF9933"/>
                </a:solidFill>
              </a:rPr>
              <a:t>(AD)</a:t>
            </a:r>
            <a:r>
              <a:rPr lang="en-US" smtClean="0"/>
              <a:t>, Intramural hematoma </a:t>
            </a:r>
            <a:r>
              <a:rPr lang="en-US" smtClean="0">
                <a:solidFill>
                  <a:srgbClr val="FF9933"/>
                </a:solidFill>
              </a:rPr>
              <a:t>(IMH)</a:t>
            </a:r>
            <a:r>
              <a:rPr lang="en-US" smtClean="0"/>
              <a:t>, Penetrating atherosclerotic ulcer </a:t>
            </a:r>
            <a:r>
              <a:rPr lang="en-US" smtClean="0">
                <a:solidFill>
                  <a:srgbClr val="FF9933"/>
                </a:solidFill>
              </a:rPr>
              <a:t>(PAU)</a:t>
            </a:r>
          </a:p>
          <a:p>
            <a:pPr eaLnBrk="1" hangingPunct="1">
              <a:buFontTx/>
              <a:buNone/>
              <a:tabLst>
                <a:tab pos="1169988" algn="l"/>
              </a:tabLst>
              <a:defRPr/>
            </a:pPr>
            <a:r>
              <a:rPr lang="en-US" u="sng" smtClean="0"/>
              <a:t>RARE:</a:t>
            </a:r>
            <a:r>
              <a:rPr lang="en-US" smtClean="0"/>
              <a:t>	</a:t>
            </a:r>
            <a:r>
              <a:rPr lang="en-US" sz="2400" smtClean="0">
                <a:effectLst/>
              </a:rPr>
              <a:t>2.6-3.5 /100k/yr  in US</a:t>
            </a:r>
            <a:r>
              <a:rPr lang="en-US" sz="1800" smtClean="0">
                <a:effectLst/>
              </a:rPr>
              <a:t> </a:t>
            </a:r>
          </a:p>
          <a:p>
            <a:pPr eaLnBrk="1" hangingPunct="1">
              <a:buFontTx/>
              <a:buNone/>
              <a:tabLst>
                <a:tab pos="1169988" algn="l"/>
              </a:tabLst>
              <a:defRPr/>
            </a:pPr>
            <a:r>
              <a:rPr lang="en-US" sz="1800" smtClean="0">
                <a:effectLst/>
              </a:rPr>
              <a:t> 		</a:t>
            </a:r>
            <a:r>
              <a:rPr lang="en-US" sz="2400" smtClean="0">
                <a:effectLst/>
              </a:rPr>
              <a:t>(440 /100k/yr for myocardial infarction)</a:t>
            </a:r>
          </a:p>
          <a:p>
            <a:pPr eaLnBrk="1" hangingPunct="1">
              <a:buFontTx/>
              <a:buNone/>
              <a:tabLst>
                <a:tab pos="1169988" algn="l"/>
              </a:tabLst>
              <a:defRPr/>
            </a:pPr>
            <a:r>
              <a:rPr lang="en-US" u="sng" smtClean="0"/>
              <a:t>LIFE THREATENING </a:t>
            </a:r>
          </a:p>
          <a:p>
            <a:pPr eaLnBrk="1" hangingPunct="1">
              <a:buFontTx/>
              <a:buNone/>
              <a:tabLst>
                <a:tab pos="1169988" algn="l"/>
              </a:tabLst>
              <a:defRPr/>
            </a:pPr>
            <a:r>
              <a:rPr lang="en-US" u="sng" smtClean="0"/>
              <a:t>DIAGNOSIS/MANAGEMENT</a:t>
            </a:r>
            <a:r>
              <a:rPr lang="en-US" smtClean="0"/>
              <a:t>: IMAGING BASED </a:t>
            </a:r>
          </a:p>
          <a:p>
            <a:pPr eaLnBrk="1" hangingPunct="1">
              <a:tabLst>
                <a:tab pos="1169988" algn="l"/>
              </a:tabLst>
              <a:defRPr/>
            </a:pPr>
            <a:endParaRPr lang="en-US" smtClean="0"/>
          </a:p>
        </p:txBody>
      </p:sp>
    </p:spTree>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2876419">
                                            <p:txEl>
                                              <p:pRg st="6" end="6"/>
                                            </p:txEl>
                                          </p:spTgt>
                                        </p:tgtEl>
                                        <p:attrNameLst>
                                          <p:attrName>style.visibility</p:attrName>
                                        </p:attrNameLst>
                                      </p:cBhvr>
                                      <p:to>
                                        <p:strVal val="visible"/>
                                      </p:to>
                                    </p:set>
                                    <p:anim calcmode="lin" valueType="num">
                                      <p:cBhvr additive="base">
                                        <p:cTn id="7" dur="5000" fill="hold"/>
                                        <p:tgtEl>
                                          <p:spTgt spid="2876419">
                                            <p:txEl>
                                              <p:pRg st="6" end="6"/>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28764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4370" name="Rectangle 2"/>
          <p:cNvSpPr>
            <a:spLocks noGrp="1" noChangeArrowheads="1"/>
          </p:cNvSpPr>
          <p:nvPr>
            <p:ph type="body" idx="1"/>
          </p:nvPr>
        </p:nvSpPr>
        <p:spPr>
          <a:xfrm>
            <a:off x="533400" y="1711325"/>
            <a:ext cx="8077200" cy="4532313"/>
          </a:xfrm>
        </p:spPr>
        <p:txBody>
          <a:bodyPr/>
          <a:lstStyle/>
          <a:p>
            <a:pPr eaLnBrk="1" hangingPunct="1">
              <a:tabLst>
                <a:tab pos="3852863" algn="l"/>
              </a:tabLst>
              <a:defRPr/>
            </a:pPr>
            <a:r>
              <a:rPr lang="en-US" smtClean="0"/>
              <a:t>40% die immediately 	(~50% within 48 hrs) mainly from rupture</a:t>
            </a:r>
          </a:p>
          <a:p>
            <a:pPr eaLnBrk="1" hangingPunct="1">
              <a:tabLst>
                <a:tab pos="3852863" algn="l"/>
              </a:tabLst>
              <a:defRPr/>
            </a:pPr>
            <a:r>
              <a:rPr lang="en-US" smtClean="0"/>
              <a:t>2% per hour mortality</a:t>
            </a:r>
          </a:p>
          <a:p>
            <a:pPr eaLnBrk="1" hangingPunct="1">
              <a:lnSpc>
                <a:spcPct val="50000"/>
              </a:lnSpc>
              <a:buFontTx/>
              <a:buNone/>
              <a:tabLst>
                <a:tab pos="3852863" algn="l"/>
              </a:tabLst>
              <a:defRPr/>
            </a:pPr>
            <a:r>
              <a:rPr lang="en-US" smtClean="0"/>
              <a:t> 	(1-3% die in hour before surgery)</a:t>
            </a:r>
          </a:p>
          <a:p>
            <a:pPr eaLnBrk="1" hangingPunct="1">
              <a:tabLst>
                <a:tab pos="3852863" algn="l"/>
              </a:tabLst>
              <a:defRPr/>
            </a:pPr>
            <a:r>
              <a:rPr lang="en-US" smtClean="0"/>
              <a:t>end-organ malperfusion occurs in 16-30%, dramatically reduces survival</a:t>
            </a:r>
          </a:p>
          <a:p>
            <a:pPr eaLnBrk="1" hangingPunct="1">
              <a:tabLst>
                <a:tab pos="3852863" algn="l"/>
              </a:tabLst>
              <a:defRPr/>
            </a:pPr>
            <a:endParaRPr lang="en-US" smtClean="0"/>
          </a:p>
          <a:p>
            <a:pPr eaLnBrk="1" hangingPunct="1">
              <a:tabLst>
                <a:tab pos="3852863" algn="l"/>
              </a:tabLst>
              <a:defRPr/>
            </a:pPr>
            <a:r>
              <a:rPr lang="en-US" smtClean="0"/>
              <a:t>short term (in-hospital and 30 day)    mortality:  3.4% - 25%</a:t>
            </a:r>
          </a:p>
        </p:txBody>
      </p:sp>
      <p:sp>
        <p:nvSpPr>
          <p:cNvPr id="2874371" name="Rectangle 3"/>
          <p:cNvSpPr>
            <a:spLocks noGrp="1" noChangeArrowheads="1"/>
          </p:cNvSpPr>
          <p:nvPr>
            <p:ph type="title"/>
          </p:nvPr>
        </p:nvSpPr>
        <p:spPr/>
        <p:txBody>
          <a:bodyPr/>
          <a:lstStyle/>
          <a:p>
            <a:pPr eaLnBrk="1" hangingPunct="1">
              <a:defRPr/>
            </a:pPr>
            <a:r>
              <a:rPr lang="en-US" sz="2400" smtClean="0"/>
              <a:t>Acute aortic syndromes</a:t>
            </a:r>
            <a:br>
              <a:rPr lang="en-US" sz="2400" smtClean="0"/>
            </a:br>
            <a:r>
              <a:rPr lang="en-US" smtClean="0"/>
              <a:t>Natural History of Type A Dissection</a:t>
            </a:r>
            <a:br>
              <a:rPr lang="en-US" smtClean="0"/>
            </a:br>
            <a:r>
              <a:rPr lang="en-US" sz="2000" smtClean="0"/>
              <a:t>(approx 60% of dissections are Type A)</a:t>
            </a:r>
          </a:p>
        </p:txBody>
      </p:sp>
    </p:spTree>
  </p:cSld>
  <p:clrMapOvr>
    <a:masterClrMapping/>
  </p:clrMapOvr>
  <p:transition spd="med">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5474" name="Rectangle 2"/>
          <p:cNvSpPr>
            <a:spLocks noGrp="1" noChangeArrowheads="1"/>
          </p:cNvSpPr>
          <p:nvPr>
            <p:ph type="title"/>
          </p:nvPr>
        </p:nvSpPr>
        <p:spPr>
          <a:xfrm>
            <a:off x="685800" y="0"/>
            <a:ext cx="7772400" cy="920750"/>
          </a:xfrm>
        </p:spPr>
        <p:txBody>
          <a:bodyPr/>
          <a:lstStyle/>
          <a:p>
            <a:pPr>
              <a:lnSpc>
                <a:spcPct val="90000"/>
              </a:lnSpc>
              <a:defRPr/>
            </a:pPr>
            <a:r>
              <a:rPr lang="de-DE" sz="2800" smtClean="0"/>
              <a:t>Acute Aortic Syndromes</a:t>
            </a:r>
            <a:r>
              <a:rPr lang="de-DE" b="1" smtClean="0"/>
              <a:t> </a:t>
            </a:r>
            <a:br>
              <a:rPr lang="de-DE" b="1" smtClean="0"/>
            </a:br>
            <a:r>
              <a:rPr lang="de-DE" b="1" smtClean="0"/>
              <a:t>Imaging Strategy</a:t>
            </a:r>
            <a:endParaRPr lang="en-US" b="1" smtClean="0"/>
          </a:p>
        </p:txBody>
      </p:sp>
      <p:sp>
        <p:nvSpPr>
          <p:cNvPr id="2665475" name="Rectangle 3"/>
          <p:cNvSpPr>
            <a:spLocks noGrp="1" noChangeArrowheads="1"/>
          </p:cNvSpPr>
          <p:nvPr>
            <p:ph type="body" idx="1"/>
          </p:nvPr>
        </p:nvSpPr>
        <p:spPr>
          <a:xfrm>
            <a:off x="407988" y="1701800"/>
            <a:ext cx="8042275" cy="4492625"/>
          </a:xfrm>
        </p:spPr>
        <p:txBody>
          <a:bodyPr/>
          <a:lstStyle/>
          <a:p>
            <a:pPr>
              <a:spcBef>
                <a:spcPct val="10000"/>
              </a:spcBef>
              <a:buFontTx/>
              <a:buNone/>
              <a:defRPr/>
            </a:pPr>
            <a:r>
              <a:rPr lang="de-AT" smtClean="0">
                <a:solidFill>
                  <a:srgbClr val="F1DD65"/>
                </a:solidFill>
              </a:rPr>
              <a:t>Precontrast series</a:t>
            </a:r>
            <a:r>
              <a:rPr lang="de-AT" smtClean="0"/>
              <a:t> </a:t>
            </a:r>
          </a:p>
          <a:p>
            <a:pPr lvl="1">
              <a:spcBef>
                <a:spcPct val="10000"/>
              </a:spcBef>
              <a:buClr>
                <a:srgbClr val="F1DD65"/>
              </a:buClr>
              <a:buSzTx/>
              <a:buFontTx/>
              <a:buChar char="•"/>
              <a:defRPr/>
            </a:pPr>
            <a:r>
              <a:rPr lang="de-AT" sz="2600" smtClean="0"/>
              <a:t>mandatory in acute setting</a:t>
            </a:r>
          </a:p>
          <a:p>
            <a:pPr lvl="1">
              <a:lnSpc>
                <a:spcPct val="80000"/>
              </a:lnSpc>
              <a:spcBef>
                <a:spcPct val="10000"/>
              </a:spcBef>
              <a:buClr>
                <a:srgbClr val="F1DD65"/>
              </a:buClr>
              <a:buSzTx/>
              <a:buFontTx/>
              <a:buChar char="•"/>
              <a:defRPr/>
            </a:pPr>
            <a:endParaRPr lang="de-AT" sz="2600" smtClean="0"/>
          </a:p>
          <a:p>
            <a:pPr>
              <a:lnSpc>
                <a:spcPct val="140000"/>
              </a:lnSpc>
              <a:spcBef>
                <a:spcPct val="10000"/>
              </a:spcBef>
              <a:buFontTx/>
              <a:buNone/>
              <a:defRPr/>
            </a:pPr>
            <a:r>
              <a:rPr lang="de-AT" smtClean="0">
                <a:solidFill>
                  <a:srgbClr val="F1DD65"/>
                </a:solidFill>
              </a:rPr>
              <a:t>CTA series</a:t>
            </a:r>
          </a:p>
          <a:p>
            <a:pPr lvl="1">
              <a:spcBef>
                <a:spcPct val="10000"/>
              </a:spcBef>
              <a:buClr>
                <a:srgbClr val="F1DD65"/>
              </a:buClr>
              <a:buSzTx/>
              <a:buFontTx/>
              <a:buChar char="•"/>
              <a:defRPr/>
            </a:pPr>
            <a:r>
              <a:rPr lang="de-AT" sz="2600" smtClean="0"/>
              <a:t>CTA chest-abdomen-pelvis</a:t>
            </a:r>
          </a:p>
          <a:p>
            <a:pPr lvl="1">
              <a:spcBef>
                <a:spcPct val="10000"/>
              </a:spcBef>
              <a:buClr>
                <a:srgbClr val="F1DD65"/>
              </a:buClr>
              <a:buSzTx/>
              <a:buFontTx/>
              <a:buNone/>
              <a:defRPr/>
            </a:pPr>
            <a:r>
              <a:rPr lang="de-AT" sz="2600" smtClean="0"/>
              <a:t> 	scanning range:</a:t>
            </a:r>
          </a:p>
          <a:p>
            <a:pPr lvl="1">
              <a:spcBef>
                <a:spcPct val="10000"/>
              </a:spcBef>
              <a:buClr>
                <a:srgbClr val="F1DD65"/>
              </a:buClr>
              <a:buSzTx/>
              <a:buFontTx/>
              <a:buNone/>
              <a:defRPr/>
            </a:pPr>
            <a:r>
              <a:rPr lang="de-AT" sz="2600" smtClean="0"/>
              <a:t> 	thoracic inlet </a:t>
            </a:r>
            <a:r>
              <a:rPr lang="de-AT" sz="2600" smtClean="0">
                <a:sym typeface="Wingdings" pitchFamily="2" charset="2"/>
              </a:rPr>
              <a:t></a:t>
            </a:r>
            <a:r>
              <a:rPr lang="de-AT" sz="2600" smtClean="0"/>
              <a:t> femoral a. bifurcation !!</a:t>
            </a:r>
          </a:p>
          <a:p>
            <a:pPr lvl="1">
              <a:spcBef>
                <a:spcPct val="10000"/>
              </a:spcBef>
              <a:buClr>
                <a:srgbClr val="F1DD65"/>
              </a:buClr>
              <a:buSzTx/>
              <a:buFontTx/>
              <a:buChar char="•"/>
              <a:defRPr/>
            </a:pPr>
            <a:endParaRPr lang="de-AT" sz="2600" smtClean="0"/>
          </a:p>
          <a:p>
            <a:pPr lvl="1">
              <a:lnSpc>
                <a:spcPct val="80000"/>
              </a:lnSpc>
              <a:spcBef>
                <a:spcPct val="10000"/>
              </a:spcBef>
              <a:buClr>
                <a:srgbClr val="00FF00"/>
              </a:buClr>
              <a:buSzTx/>
              <a:buFontTx/>
              <a:buChar char="•"/>
              <a:defRPr/>
            </a:pPr>
            <a:r>
              <a:rPr lang="de-AT" sz="2600" smtClean="0">
                <a:solidFill>
                  <a:schemeClr val="folHlink"/>
                </a:solidFill>
              </a:rPr>
              <a:t>Gated chest + (abd.-pelv. non-gated CTA)</a:t>
            </a:r>
            <a:r>
              <a:rPr lang="de-AT" sz="2600" smtClean="0"/>
              <a:t> </a:t>
            </a:r>
          </a:p>
        </p:txBody>
      </p:sp>
      <p:sp>
        <p:nvSpPr>
          <p:cNvPr id="2665476" name="Rectangle 4"/>
          <p:cNvSpPr>
            <a:spLocks noChangeArrowheads="1"/>
          </p:cNvSpPr>
          <p:nvPr/>
        </p:nvSpPr>
        <p:spPr bwMode="auto">
          <a:xfrm>
            <a:off x="7013575" y="1908175"/>
            <a:ext cx="1576388" cy="701675"/>
          </a:xfrm>
          <a:prstGeom prst="rect">
            <a:avLst/>
          </a:prstGeom>
          <a:noFill/>
          <a:ln w="12700">
            <a:noFill/>
            <a:miter lim="800000"/>
            <a:headEnd type="none" w="sm" len="sm"/>
            <a:tailEnd type="none" w="sm" len="sm"/>
          </a:ln>
          <a:effectLst/>
        </p:spPr>
        <p:txBody>
          <a:bodyPr wrap="none">
            <a:spAutoFit/>
          </a:bodyPr>
          <a:lstStyle/>
          <a:p>
            <a:pPr>
              <a:defRPr/>
            </a:pPr>
            <a:r>
              <a:rPr lang="en-US">
                <a:solidFill>
                  <a:srgbClr val="F1DD65"/>
                </a:solidFill>
                <a:effectLst>
                  <a:outerShdw blurRad="38100" dist="38100" dir="2700000" algn="tl">
                    <a:srgbClr val="000000"/>
                  </a:outerShdw>
                </a:effectLst>
                <a:latin typeface="Lucida Sans" pitchFamily="34" charset="0"/>
              </a:rPr>
              <a:t>3mm/3mm</a:t>
            </a:r>
          </a:p>
          <a:p>
            <a:pPr>
              <a:defRPr/>
            </a:pPr>
            <a:endParaRPr lang="en-US">
              <a:solidFill>
                <a:srgbClr val="F1DD65"/>
              </a:solidFill>
              <a:effectLst>
                <a:outerShdw blurRad="38100" dist="38100" dir="2700000" algn="tl">
                  <a:srgbClr val="000000"/>
                </a:outerShdw>
              </a:effectLst>
              <a:latin typeface="Lucida Sans" pitchFamily="34" charset="0"/>
            </a:endParaRPr>
          </a:p>
        </p:txBody>
      </p:sp>
      <p:sp>
        <p:nvSpPr>
          <p:cNvPr id="2665477" name="Rectangle 5"/>
          <p:cNvSpPr>
            <a:spLocks noChangeArrowheads="1"/>
          </p:cNvSpPr>
          <p:nvPr/>
        </p:nvSpPr>
        <p:spPr bwMode="auto">
          <a:xfrm>
            <a:off x="6564313" y="1363663"/>
            <a:ext cx="2062162" cy="396875"/>
          </a:xfrm>
          <a:prstGeom prst="rect">
            <a:avLst/>
          </a:prstGeom>
          <a:noFill/>
          <a:ln w="12700">
            <a:noFill/>
            <a:miter lim="800000"/>
            <a:headEnd type="none" w="sm" len="sm"/>
            <a:tailEnd type="none" w="sm" len="sm"/>
          </a:ln>
          <a:effectLst/>
        </p:spPr>
        <p:txBody>
          <a:bodyPr wrap="none">
            <a:spAutoFit/>
          </a:bodyPr>
          <a:lstStyle/>
          <a:p>
            <a:pPr>
              <a:defRPr/>
            </a:pPr>
            <a:r>
              <a:rPr lang="en-US">
                <a:solidFill>
                  <a:srgbClr val="F1DD65"/>
                </a:solidFill>
                <a:effectLst>
                  <a:outerShdw blurRad="38100" dist="38100" dir="2700000" algn="tl">
                    <a:srgbClr val="000000"/>
                  </a:outerShdw>
                </a:effectLst>
                <a:latin typeface="Lucida Sans" pitchFamily="34" charset="0"/>
              </a:rPr>
              <a:t>Thick./Rec.-Int.</a:t>
            </a:r>
            <a:endParaRPr lang="en-US" sz="1800">
              <a:solidFill>
                <a:srgbClr val="F1DD65"/>
              </a:solidFill>
              <a:effectLst>
                <a:outerShdw blurRad="38100" dist="38100" dir="2700000" algn="tl">
                  <a:srgbClr val="000000"/>
                </a:outerShdw>
              </a:effectLst>
              <a:latin typeface="Lucida Sans" pitchFamily="34" charset="0"/>
            </a:endParaRPr>
          </a:p>
        </p:txBody>
      </p:sp>
      <p:sp>
        <p:nvSpPr>
          <p:cNvPr id="2665478" name="Line 6"/>
          <p:cNvSpPr>
            <a:spLocks noChangeShapeType="1"/>
          </p:cNvSpPr>
          <p:nvPr/>
        </p:nvSpPr>
        <p:spPr bwMode="auto">
          <a:xfrm>
            <a:off x="560388" y="1865313"/>
            <a:ext cx="7924800" cy="0"/>
          </a:xfrm>
          <a:prstGeom prst="line">
            <a:avLst/>
          </a:prstGeom>
          <a:noFill/>
          <a:ln w="12700">
            <a:solidFill>
              <a:srgbClr val="5F5F5F"/>
            </a:solidFill>
            <a:round/>
            <a:headEnd type="none" w="sm" len="sm"/>
            <a:tailEnd type="none" w="sm" len="sm"/>
          </a:ln>
          <a:effectLst/>
        </p:spPr>
        <p:txBody>
          <a:bodyPr/>
          <a:lstStyle/>
          <a:p>
            <a:pPr>
              <a:defRPr/>
            </a:pPr>
            <a:endParaRPr lang="en-US" sz="2400"/>
          </a:p>
        </p:txBody>
      </p:sp>
      <p:sp>
        <p:nvSpPr>
          <p:cNvPr id="2665479" name="Line 7"/>
          <p:cNvSpPr>
            <a:spLocks noChangeShapeType="1"/>
          </p:cNvSpPr>
          <p:nvPr/>
        </p:nvSpPr>
        <p:spPr bwMode="auto">
          <a:xfrm>
            <a:off x="560388" y="3273425"/>
            <a:ext cx="7924800" cy="0"/>
          </a:xfrm>
          <a:prstGeom prst="line">
            <a:avLst/>
          </a:prstGeom>
          <a:noFill/>
          <a:ln w="12700">
            <a:solidFill>
              <a:srgbClr val="5F5F5F"/>
            </a:solidFill>
            <a:round/>
            <a:headEnd type="none" w="sm" len="sm"/>
            <a:tailEnd type="none" w="sm" len="sm"/>
          </a:ln>
          <a:effectLst/>
        </p:spPr>
        <p:txBody>
          <a:bodyPr/>
          <a:lstStyle/>
          <a:p>
            <a:pPr>
              <a:defRPr/>
            </a:pPr>
            <a:endParaRPr lang="en-US" sz="2400"/>
          </a:p>
        </p:txBody>
      </p:sp>
      <p:sp>
        <p:nvSpPr>
          <p:cNvPr id="2665480" name="Line 8"/>
          <p:cNvSpPr>
            <a:spLocks noChangeShapeType="1"/>
          </p:cNvSpPr>
          <p:nvPr/>
        </p:nvSpPr>
        <p:spPr bwMode="auto">
          <a:xfrm>
            <a:off x="560388" y="5483225"/>
            <a:ext cx="7924800" cy="0"/>
          </a:xfrm>
          <a:prstGeom prst="line">
            <a:avLst/>
          </a:prstGeom>
          <a:noFill/>
          <a:ln w="12700">
            <a:solidFill>
              <a:srgbClr val="5F5F5F"/>
            </a:solidFill>
            <a:round/>
            <a:headEnd type="none" w="sm" len="sm"/>
            <a:tailEnd type="none" w="sm" len="sm"/>
          </a:ln>
          <a:effectLst/>
        </p:spPr>
        <p:txBody>
          <a:bodyPr/>
          <a:lstStyle/>
          <a:p>
            <a:pPr>
              <a:defRPr/>
            </a:pPr>
            <a:endParaRPr lang="en-US" sz="2400"/>
          </a:p>
        </p:txBody>
      </p:sp>
      <p:sp>
        <p:nvSpPr>
          <p:cNvPr id="2665481" name="Line 9"/>
          <p:cNvSpPr>
            <a:spLocks noChangeShapeType="1"/>
          </p:cNvSpPr>
          <p:nvPr/>
        </p:nvSpPr>
        <p:spPr bwMode="auto">
          <a:xfrm>
            <a:off x="560388" y="6502400"/>
            <a:ext cx="7924800" cy="0"/>
          </a:xfrm>
          <a:prstGeom prst="line">
            <a:avLst/>
          </a:prstGeom>
          <a:noFill/>
          <a:ln w="12700">
            <a:solidFill>
              <a:srgbClr val="5F5F5F"/>
            </a:solidFill>
            <a:round/>
            <a:headEnd type="none" w="sm" len="sm"/>
            <a:tailEnd type="none" w="sm" len="sm"/>
          </a:ln>
          <a:effectLst/>
        </p:spPr>
        <p:txBody>
          <a:bodyPr/>
          <a:lstStyle/>
          <a:p>
            <a:pPr>
              <a:defRPr/>
            </a:pPr>
            <a:endParaRPr lang="en-US" sz="2400"/>
          </a:p>
        </p:txBody>
      </p:sp>
      <p:sp>
        <p:nvSpPr>
          <p:cNvPr id="2665482" name="Rectangle 10"/>
          <p:cNvSpPr>
            <a:spLocks noChangeArrowheads="1"/>
          </p:cNvSpPr>
          <p:nvPr/>
        </p:nvSpPr>
        <p:spPr bwMode="auto">
          <a:xfrm>
            <a:off x="6777038" y="3359150"/>
            <a:ext cx="1817687" cy="396875"/>
          </a:xfrm>
          <a:prstGeom prst="rect">
            <a:avLst/>
          </a:prstGeom>
          <a:noFill/>
          <a:ln w="12700">
            <a:noFill/>
            <a:miter lim="800000"/>
            <a:headEnd type="none" w="sm" len="sm"/>
            <a:tailEnd type="none" w="sm" len="sm"/>
          </a:ln>
          <a:effectLst/>
        </p:spPr>
        <p:txBody>
          <a:bodyPr wrap="none">
            <a:spAutoFit/>
          </a:bodyPr>
          <a:lstStyle/>
          <a:p>
            <a:pPr>
              <a:defRPr/>
            </a:pPr>
            <a:r>
              <a:rPr lang="en-US">
                <a:solidFill>
                  <a:srgbClr val="F1DD65"/>
                </a:solidFill>
                <a:effectLst>
                  <a:outerShdw blurRad="38100" dist="38100" dir="2700000" algn="tl">
                    <a:srgbClr val="000000"/>
                  </a:outerShdw>
                </a:effectLst>
                <a:latin typeface="Lucida Sans" pitchFamily="34" charset="0"/>
              </a:rPr>
              <a:t>1mm/0.7mm</a:t>
            </a:r>
          </a:p>
        </p:txBody>
      </p:sp>
    </p:spTree>
  </p:cSld>
  <p:clrMapOvr>
    <a:masterClrMapping/>
  </p:clrMapOvr>
  <p:transition spd="med">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T_20070831125910_Image001"/>
          <p:cNvPicPr>
            <a:picLocks noChangeAspect="1" noChangeArrowheads="1"/>
          </p:cNvPicPr>
          <p:nvPr/>
        </p:nvPicPr>
        <p:blipFill>
          <a:blip r:embed="rId3" cstate="print"/>
          <a:srcRect l="6255" t="14980" b="18828"/>
          <a:stretch>
            <a:fillRect/>
          </a:stretch>
        </p:blipFill>
        <p:spPr bwMode="auto">
          <a:xfrm>
            <a:off x="4727575" y="741363"/>
            <a:ext cx="4402138" cy="5541962"/>
          </a:xfrm>
          <a:prstGeom prst="rect">
            <a:avLst/>
          </a:prstGeom>
          <a:noFill/>
          <a:ln w="9525">
            <a:noFill/>
            <a:miter lim="800000"/>
            <a:headEnd/>
            <a:tailEnd/>
          </a:ln>
        </p:spPr>
      </p:pic>
      <p:pic>
        <p:nvPicPr>
          <p:cNvPr id="11267" name="Picture 3" descr="CT_20070831125954_Image003"/>
          <p:cNvPicPr>
            <a:picLocks noChangeAspect="1" noChangeArrowheads="1"/>
          </p:cNvPicPr>
          <p:nvPr/>
        </p:nvPicPr>
        <p:blipFill>
          <a:blip r:embed="rId4" cstate="print"/>
          <a:srcRect l="6255" t="14980" b="18828"/>
          <a:stretch>
            <a:fillRect/>
          </a:stretch>
        </p:blipFill>
        <p:spPr bwMode="auto">
          <a:xfrm>
            <a:off x="4727575" y="741363"/>
            <a:ext cx="4402138" cy="5541962"/>
          </a:xfrm>
          <a:prstGeom prst="rect">
            <a:avLst/>
          </a:prstGeom>
          <a:noFill/>
          <a:ln w="9525">
            <a:noFill/>
            <a:miter lim="800000"/>
            <a:headEnd/>
            <a:tailEnd/>
          </a:ln>
        </p:spPr>
      </p:pic>
      <p:sp>
        <p:nvSpPr>
          <p:cNvPr id="2663428" name="Rectangle 4"/>
          <p:cNvSpPr>
            <a:spLocks noChangeArrowheads="1"/>
          </p:cNvSpPr>
          <p:nvPr/>
        </p:nvSpPr>
        <p:spPr bwMode="auto">
          <a:xfrm>
            <a:off x="0" y="1574800"/>
            <a:ext cx="4572000" cy="4814888"/>
          </a:xfrm>
          <a:prstGeom prst="rect">
            <a:avLst/>
          </a:prstGeom>
          <a:noFill/>
          <a:ln w="12700">
            <a:noFill/>
            <a:miter lim="800000"/>
            <a:headEnd type="none" w="sm" len="sm"/>
            <a:tailEnd type="none" w="sm" len="sm"/>
          </a:ln>
          <a:effectLst/>
        </p:spPr>
        <p:txBody>
          <a:bodyPr>
            <a:spAutoFit/>
          </a:bodyPr>
          <a:lstStyle/>
          <a:p>
            <a:pPr marL="355600" indent="-355600" algn="l">
              <a:lnSpc>
                <a:spcPct val="110000"/>
              </a:lnSpc>
              <a:spcBef>
                <a:spcPct val="40000"/>
              </a:spcBef>
              <a:buClr>
                <a:srgbClr val="E3DE73"/>
              </a:buClr>
              <a:buSzPct val="150000"/>
              <a:defRPr/>
            </a:pPr>
            <a:r>
              <a:rPr lang="en-US" sz="2600">
                <a:solidFill>
                  <a:srgbClr val="F1DD65"/>
                </a:solidFill>
                <a:effectLst>
                  <a:outerShdw blurRad="38100" dist="38100" dir="2700000" algn="tl">
                    <a:srgbClr val="000000"/>
                  </a:outerShdw>
                </a:effectLst>
                <a:latin typeface="Lucida Sans" pitchFamily="34" charset="0"/>
              </a:rPr>
              <a:t>Acute aortic syndrome:</a:t>
            </a:r>
            <a:r>
              <a:rPr lang="en-US" sz="2600">
                <a:effectLst>
                  <a:outerShdw blurRad="38100" dist="38100" dir="2700000" algn="tl">
                    <a:srgbClr val="000000"/>
                  </a:outerShdw>
                </a:effectLst>
                <a:latin typeface="Lucida Sans" pitchFamily="34" charset="0"/>
              </a:rPr>
              <a:t> MUST HAVE non-contrast acquisition</a:t>
            </a:r>
          </a:p>
          <a:p>
            <a:pPr marL="355600" indent="-355600" algn="l">
              <a:spcBef>
                <a:spcPct val="40000"/>
              </a:spcBef>
              <a:buClr>
                <a:srgbClr val="E3DE73"/>
              </a:buClr>
              <a:buSzPct val="150000"/>
              <a:buFontTx/>
              <a:buChar char="•"/>
              <a:defRPr/>
            </a:pPr>
            <a:endParaRPr lang="en-US" sz="2600">
              <a:effectLst>
                <a:outerShdw blurRad="38100" dist="38100" dir="2700000" algn="tl">
                  <a:srgbClr val="000000"/>
                </a:outerShdw>
              </a:effectLst>
              <a:latin typeface="Lucida Sans" pitchFamily="34" charset="0"/>
            </a:endParaRPr>
          </a:p>
          <a:p>
            <a:pPr marL="355600" indent="-355600" algn="l">
              <a:spcBef>
                <a:spcPct val="40000"/>
              </a:spcBef>
              <a:buClr>
                <a:srgbClr val="E3DE73"/>
              </a:buClr>
              <a:buSzPct val="150000"/>
              <a:buFontTx/>
              <a:buChar char="•"/>
              <a:defRPr/>
            </a:pPr>
            <a:r>
              <a:rPr lang="en-US" sz="2600">
                <a:effectLst>
                  <a:outerShdw blurRad="38100" dist="38100" dir="2700000" algn="tl">
                    <a:srgbClr val="000000"/>
                  </a:outerShdw>
                </a:effectLst>
                <a:latin typeface="Lucida Sans" pitchFamily="34" charset="0"/>
              </a:rPr>
              <a:t>62 year old man with hypercholesterolemia and hypertension;</a:t>
            </a:r>
          </a:p>
          <a:p>
            <a:pPr marL="355600" indent="-355600" algn="l">
              <a:spcBef>
                <a:spcPct val="40000"/>
              </a:spcBef>
              <a:buClr>
                <a:srgbClr val="E3DE73"/>
              </a:buClr>
              <a:buSzPct val="150000"/>
              <a:buFontTx/>
              <a:buChar char="•"/>
              <a:defRPr/>
            </a:pPr>
            <a:r>
              <a:rPr lang="en-US" sz="2600">
                <a:effectLst>
                  <a:outerShdw blurRad="38100" dist="38100" dir="2700000" algn="tl">
                    <a:srgbClr val="000000"/>
                  </a:outerShdw>
                </a:effectLst>
                <a:latin typeface="Lucida Sans" pitchFamily="34" charset="0"/>
              </a:rPr>
              <a:t>in morning squeezing chest pain, back pain </a:t>
            </a:r>
          </a:p>
          <a:p>
            <a:pPr marL="355600" indent="-355600" algn="l">
              <a:spcBef>
                <a:spcPct val="40000"/>
              </a:spcBef>
              <a:buClr>
                <a:srgbClr val="E3DE73"/>
              </a:buClr>
              <a:buSzPct val="150000"/>
              <a:defRPr/>
            </a:pPr>
            <a:r>
              <a:rPr lang="en-US" sz="2600">
                <a:effectLst>
                  <a:outerShdw blurRad="38100" dist="38100" dir="2700000" algn="tl">
                    <a:srgbClr val="000000"/>
                  </a:outerShdw>
                </a:effectLst>
                <a:latin typeface="Lucida Sans" pitchFamily="34" charset="0"/>
                <a:sym typeface="Wingdings" pitchFamily="2" charset="2"/>
              </a:rPr>
              <a:t> 	</a:t>
            </a:r>
          </a:p>
        </p:txBody>
      </p:sp>
      <p:sp>
        <p:nvSpPr>
          <p:cNvPr id="2663429" name="Rectangle 5"/>
          <p:cNvSpPr>
            <a:spLocks noChangeArrowheads="1"/>
          </p:cNvSpPr>
          <p:nvPr/>
        </p:nvSpPr>
        <p:spPr bwMode="auto">
          <a:xfrm>
            <a:off x="5478463" y="6238875"/>
            <a:ext cx="28606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 non contrast CT</a:t>
            </a:r>
          </a:p>
        </p:txBody>
      </p:sp>
      <p:sp>
        <p:nvSpPr>
          <p:cNvPr id="2663430" name="Rectangle 6"/>
          <p:cNvSpPr>
            <a:spLocks noChangeArrowheads="1"/>
          </p:cNvSpPr>
          <p:nvPr/>
        </p:nvSpPr>
        <p:spPr bwMode="auto">
          <a:xfrm>
            <a:off x="5434013" y="290513"/>
            <a:ext cx="2874962" cy="701675"/>
          </a:xfrm>
          <a:prstGeom prst="rect">
            <a:avLst/>
          </a:prstGeom>
          <a:noFill/>
          <a:ln w="12700">
            <a:noFill/>
            <a:miter lim="800000"/>
            <a:headEnd type="none" w="sm" len="sm"/>
            <a:tailEnd type="none" w="sm" len="sm"/>
          </a:ln>
          <a:effectLst/>
        </p:spPr>
        <p:txBody>
          <a:bodyPr wrap="none">
            <a:spAutoFit/>
          </a:bodyPr>
          <a:lstStyle/>
          <a:p>
            <a:pPr>
              <a:defRPr/>
            </a:pPr>
            <a:r>
              <a:rPr lang="en-US">
                <a:solidFill>
                  <a:srgbClr val="F1DD65"/>
                </a:solidFill>
                <a:effectLst>
                  <a:outerShdw blurRad="38100" dist="38100" dir="2700000" algn="tl">
                    <a:srgbClr val="000000"/>
                  </a:outerShdw>
                </a:effectLst>
                <a:latin typeface="Lucida Sans" pitchFamily="34" charset="0"/>
              </a:rPr>
              <a:t>Intramural Hematoma</a:t>
            </a:r>
          </a:p>
          <a:p>
            <a:pPr>
              <a:defRPr/>
            </a:pPr>
            <a:endParaRPr lang="en-US">
              <a:solidFill>
                <a:srgbClr val="F1DD65"/>
              </a:solidFill>
              <a:effectLst>
                <a:outerShdw blurRad="38100" dist="38100" dir="2700000" algn="tl">
                  <a:srgbClr val="000000"/>
                </a:outerShdw>
              </a:effectLst>
              <a:latin typeface="Lucida Sans" pitchFamily="34" charset="0"/>
            </a:endParaRPr>
          </a:p>
        </p:txBody>
      </p:sp>
      <p:pic>
        <p:nvPicPr>
          <p:cNvPr id="2663431" name="Picture 7" descr="CT_20070831125910_Image001"/>
          <p:cNvPicPr>
            <a:picLocks noChangeAspect="1" noChangeArrowheads="1"/>
          </p:cNvPicPr>
          <p:nvPr/>
        </p:nvPicPr>
        <p:blipFill>
          <a:blip r:embed="rId3" cstate="print"/>
          <a:srcRect l="6255" t="14980" b="18828"/>
          <a:stretch>
            <a:fillRect/>
          </a:stretch>
        </p:blipFill>
        <p:spPr bwMode="auto">
          <a:xfrm>
            <a:off x="4741863" y="742950"/>
            <a:ext cx="4402137" cy="5541963"/>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63431"/>
                                        </p:tgtEl>
                                        <p:attrNameLst>
                                          <p:attrName>style.visibility</p:attrName>
                                        </p:attrNameLst>
                                      </p:cBhvr>
                                      <p:to>
                                        <p:strVal val="visible"/>
                                      </p:to>
                                    </p:set>
                                    <p:animEffect transition="in" filter="fade">
                                      <p:cBhvr>
                                        <p:cTn id="7" dur="2000"/>
                                        <p:tgtEl>
                                          <p:spTgt spid="2663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dvimg11"/>
          <p:cNvPicPr>
            <a:picLocks noChangeAspect="1" noChangeArrowheads="1"/>
          </p:cNvPicPr>
          <p:nvPr/>
        </p:nvPicPr>
        <p:blipFill>
          <a:blip r:embed="rId4" cstate="print"/>
          <a:srcRect l="24063" r="23279"/>
          <a:stretch>
            <a:fillRect/>
          </a:stretch>
        </p:blipFill>
        <p:spPr bwMode="auto">
          <a:xfrm>
            <a:off x="5748338" y="1520825"/>
            <a:ext cx="2452687" cy="4419600"/>
          </a:xfrm>
          <a:prstGeom prst="rect">
            <a:avLst/>
          </a:prstGeom>
          <a:noFill/>
          <a:ln w="9525">
            <a:solidFill>
              <a:schemeClr val="bg1"/>
            </a:solidFill>
            <a:miter lim="800000"/>
            <a:headEnd/>
            <a:tailEnd/>
          </a:ln>
        </p:spPr>
      </p:pic>
      <p:pic>
        <p:nvPicPr>
          <p:cNvPr id="12291" name="Picture 3" descr="advimg5"/>
          <p:cNvPicPr>
            <a:picLocks noChangeAspect="1" noChangeArrowheads="1"/>
          </p:cNvPicPr>
          <p:nvPr/>
        </p:nvPicPr>
        <p:blipFill>
          <a:blip r:embed="rId5" cstate="print"/>
          <a:srcRect l="24063" r="23279"/>
          <a:stretch>
            <a:fillRect/>
          </a:stretch>
        </p:blipFill>
        <p:spPr bwMode="auto">
          <a:xfrm>
            <a:off x="3300413" y="1520825"/>
            <a:ext cx="2452687" cy="4419600"/>
          </a:xfrm>
          <a:prstGeom prst="rect">
            <a:avLst/>
          </a:prstGeom>
          <a:noFill/>
          <a:ln w="9525">
            <a:solidFill>
              <a:schemeClr val="bg1"/>
            </a:solidFill>
            <a:miter lim="800000"/>
            <a:headEnd/>
            <a:tailEnd/>
          </a:ln>
        </p:spPr>
      </p:pic>
      <p:pic>
        <p:nvPicPr>
          <p:cNvPr id="12292" name="Picture 4" descr="advimg4"/>
          <p:cNvPicPr>
            <a:picLocks noChangeAspect="1" noChangeArrowheads="1"/>
          </p:cNvPicPr>
          <p:nvPr/>
        </p:nvPicPr>
        <p:blipFill>
          <a:blip r:embed="rId6" cstate="print"/>
          <a:srcRect l="24063" r="23279"/>
          <a:stretch>
            <a:fillRect/>
          </a:stretch>
        </p:blipFill>
        <p:spPr bwMode="auto">
          <a:xfrm>
            <a:off x="868363" y="1520825"/>
            <a:ext cx="2452687" cy="4419600"/>
          </a:xfrm>
          <a:prstGeom prst="rect">
            <a:avLst/>
          </a:prstGeom>
          <a:noFill/>
          <a:ln w="9525">
            <a:solidFill>
              <a:schemeClr val="bg1"/>
            </a:solidFill>
            <a:miter lim="800000"/>
            <a:headEnd/>
            <a:tailEnd/>
          </a:ln>
        </p:spPr>
      </p:pic>
      <p:sp>
        <p:nvSpPr>
          <p:cNvPr id="2667525" name="Rectangle 5"/>
          <p:cNvSpPr>
            <a:spLocks noChangeArrowheads="1"/>
          </p:cNvSpPr>
          <p:nvPr/>
        </p:nvSpPr>
        <p:spPr bwMode="auto">
          <a:xfrm>
            <a:off x="685800" y="304800"/>
            <a:ext cx="7772400" cy="1143000"/>
          </a:xfrm>
          <a:prstGeom prst="rect">
            <a:avLst/>
          </a:prstGeom>
          <a:noFill/>
          <a:ln w="9525">
            <a:noFill/>
            <a:miter lim="800000"/>
            <a:headEnd/>
            <a:tailEnd/>
          </a:ln>
          <a:effectLst/>
        </p:spPr>
        <p:txBody>
          <a:bodyPr lIns="92075" tIns="46037" rIns="92075" bIns="46037" anchor="ctr"/>
          <a:lstStyle/>
          <a:p>
            <a:pPr>
              <a:defRPr/>
            </a:pPr>
            <a:r>
              <a:rPr lang="de-AT" sz="2800">
                <a:solidFill>
                  <a:srgbClr val="F1DD65"/>
                </a:solidFill>
                <a:effectLst>
                  <a:outerShdw blurRad="38100" dist="38100" dir="2700000" algn="tl">
                    <a:srgbClr val="000000"/>
                  </a:outerShdw>
                </a:effectLst>
                <a:latin typeface="Lucida Sans" pitchFamily="34" charset="0"/>
              </a:rPr>
              <a:t>Acute Type B Dissection</a:t>
            </a:r>
          </a:p>
          <a:p>
            <a:pPr>
              <a:defRPr/>
            </a:pPr>
            <a:r>
              <a:rPr lang="de-AT" sz="2400">
                <a:effectLst>
                  <a:outerShdw blurRad="38100" dist="38100" dir="2700000" algn="tl">
                    <a:srgbClr val="000000"/>
                  </a:outerShdw>
                </a:effectLst>
                <a:latin typeface="Lucida Sans" pitchFamily="34" charset="0"/>
              </a:rPr>
              <a:t>Evaluation of femoral artery access for intervention</a:t>
            </a:r>
            <a:endParaRPr lang="en-GB" sz="2400">
              <a:effectLst>
                <a:outerShdw blurRad="38100" dist="38100" dir="2700000" algn="tl">
                  <a:srgbClr val="000000"/>
                </a:outerShdw>
              </a:effectLst>
              <a:latin typeface="Lucida Sans" pitchFamily="34" charset="0"/>
            </a:endParaRPr>
          </a:p>
        </p:txBody>
      </p:sp>
      <p:pic>
        <p:nvPicPr>
          <p:cNvPr id="2667526" name="0984719345.volfy018011.avi">
            <a:hlinkClick r:id="" action="ppaction://media"/>
          </p:cNvPr>
          <p:cNvPicPr>
            <a:picLocks noRot="1" noChangeAspect="1" noChangeArrowheads="1"/>
          </p:cNvPicPr>
          <p:nvPr>
            <a:videoFile r:link="rId1"/>
          </p:nvPr>
        </p:nvPicPr>
        <p:blipFill>
          <a:blip r:embed="rId7" cstate="print"/>
          <a:srcRect l="6868" r="23991"/>
          <a:stretch>
            <a:fillRect/>
          </a:stretch>
        </p:blipFill>
        <p:spPr bwMode="auto">
          <a:xfrm>
            <a:off x="2057400" y="1416050"/>
            <a:ext cx="3371850" cy="4876800"/>
          </a:xfrm>
          <a:prstGeom prst="rect">
            <a:avLst/>
          </a:prstGeom>
          <a:noFill/>
          <a:ln w="9525">
            <a:solidFill>
              <a:schemeClr val="accent1"/>
            </a:solidFill>
            <a:miter lim="800000"/>
            <a:headEnd/>
            <a:tailEnd/>
          </a:ln>
        </p:spPr>
      </p:pic>
      <p:grpSp>
        <p:nvGrpSpPr>
          <p:cNvPr id="2" name="Group 7"/>
          <p:cNvGrpSpPr>
            <a:grpSpLocks/>
          </p:cNvGrpSpPr>
          <p:nvPr/>
        </p:nvGrpSpPr>
        <p:grpSpPr bwMode="auto">
          <a:xfrm>
            <a:off x="9559925" y="1524000"/>
            <a:ext cx="2436813" cy="4418013"/>
            <a:chOff x="3634" y="1008"/>
            <a:chExt cx="1535" cy="2783"/>
          </a:xfrm>
        </p:grpSpPr>
        <p:pic>
          <p:nvPicPr>
            <p:cNvPr id="12300" name="Picture 8" descr="advimg11"/>
            <p:cNvPicPr>
              <a:picLocks noChangeAspect="1" noChangeArrowheads="1"/>
            </p:cNvPicPr>
            <p:nvPr/>
          </p:nvPicPr>
          <p:blipFill>
            <a:blip r:embed="rId4" cstate="print"/>
            <a:srcRect l="46786" t="39575" r="32298" b="20462"/>
            <a:stretch>
              <a:fillRect/>
            </a:stretch>
          </p:blipFill>
          <p:spPr bwMode="auto">
            <a:xfrm>
              <a:off x="3634" y="1008"/>
              <a:ext cx="1535" cy="2783"/>
            </a:xfrm>
            <a:prstGeom prst="rect">
              <a:avLst/>
            </a:prstGeom>
            <a:noFill/>
            <a:ln w="9525">
              <a:solidFill>
                <a:schemeClr val="bg1"/>
              </a:solidFill>
              <a:miter lim="800000"/>
              <a:headEnd/>
              <a:tailEnd/>
            </a:ln>
          </p:spPr>
        </p:pic>
        <p:sp>
          <p:nvSpPr>
            <p:cNvPr id="2667529" name="Line 9"/>
            <p:cNvSpPr>
              <a:spLocks noChangeShapeType="1"/>
            </p:cNvSpPr>
            <p:nvPr/>
          </p:nvSpPr>
          <p:spPr bwMode="auto">
            <a:xfrm>
              <a:off x="4323" y="1854"/>
              <a:ext cx="117" cy="351"/>
            </a:xfrm>
            <a:prstGeom prst="line">
              <a:avLst/>
            </a:prstGeom>
            <a:noFill/>
            <a:ln w="57150">
              <a:solidFill>
                <a:srgbClr val="0CF243"/>
              </a:solidFill>
              <a:round/>
              <a:headEnd type="triangle" w="med" len="med"/>
              <a:tailEnd type="none" w="sm" len="sm"/>
            </a:ln>
            <a:effectLst>
              <a:outerShdw dist="35921" dir="2700000" algn="ctr" rotWithShape="0">
                <a:schemeClr val="bg2"/>
              </a:outerShdw>
            </a:effectLst>
          </p:spPr>
          <p:txBody>
            <a:bodyPr/>
            <a:lstStyle/>
            <a:p>
              <a:pPr>
                <a:defRPr/>
              </a:pPr>
              <a:endParaRPr lang="en-US" sz="2400"/>
            </a:p>
          </p:txBody>
        </p:sp>
      </p:grpSp>
      <p:sp>
        <p:nvSpPr>
          <p:cNvPr id="2667530" name="Line 10"/>
          <p:cNvSpPr>
            <a:spLocks noChangeShapeType="1"/>
          </p:cNvSpPr>
          <p:nvPr/>
        </p:nvSpPr>
        <p:spPr bwMode="auto">
          <a:xfrm>
            <a:off x="3014663" y="4873625"/>
            <a:ext cx="628650" cy="0"/>
          </a:xfrm>
          <a:prstGeom prst="line">
            <a:avLst/>
          </a:prstGeom>
          <a:noFill/>
          <a:ln w="76200">
            <a:solidFill>
              <a:schemeClr val="accent1"/>
            </a:solidFill>
            <a:round/>
            <a:headEnd type="none" w="sm" len="sm"/>
            <a:tailEnd type="triangle" w="sm" len="sm"/>
          </a:ln>
          <a:effectLst/>
        </p:spPr>
        <p:txBody>
          <a:bodyPr/>
          <a:lstStyle/>
          <a:p>
            <a:pPr>
              <a:defRPr/>
            </a:pPr>
            <a:endParaRPr lang="en-US" sz="2400"/>
          </a:p>
        </p:txBody>
      </p:sp>
      <p:sp>
        <p:nvSpPr>
          <p:cNvPr id="2667531" name="Line 11"/>
          <p:cNvSpPr>
            <a:spLocks noChangeShapeType="1"/>
          </p:cNvSpPr>
          <p:nvPr/>
        </p:nvSpPr>
        <p:spPr bwMode="auto">
          <a:xfrm flipH="1">
            <a:off x="4132263" y="5176838"/>
            <a:ext cx="628650" cy="0"/>
          </a:xfrm>
          <a:prstGeom prst="line">
            <a:avLst/>
          </a:prstGeom>
          <a:noFill/>
          <a:ln w="76200">
            <a:solidFill>
              <a:schemeClr val="accent1"/>
            </a:solidFill>
            <a:round/>
            <a:headEnd type="none" w="sm" len="sm"/>
            <a:tailEnd type="triangle" w="sm" len="sm"/>
          </a:ln>
          <a:effectLst/>
        </p:spPr>
        <p:txBody>
          <a:bodyPr/>
          <a:lstStyle/>
          <a:p>
            <a:pPr>
              <a:defRPr/>
            </a:pPr>
            <a:endParaRPr lang="en-US" sz="2400"/>
          </a:p>
        </p:txBody>
      </p:sp>
      <p:sp>
        <p:nvSpPr>
          <p:cNvPr id="2667532" name="Rectangle 12"/>
          <p:cNvSpPr>
            <a:spLocks noChangeArrowheads="1"/>
          </p:cNvSpPr>
          <p:nvPr/>
        </p:nvSpPr>
        <p:spPr bwMode="auto">
          <a:xfrm>
            <a:off x="4738688" y="4948238"/>
            <a:ext cx="2374900" cy="835025"/>
          </a:xfrm>
          <a:prstGeom prst="rect">
            <a:avLst/>
          </a:prstGeom>
          <a:solidFill>
            <a:schemeClr val="bg2">
              <a:alpha val="49001"/>
            </a:schemeClr>
          </a:solidFill>
          <a:ln w="12700">
            <a:solidFill>
              <a:schemeClr val="accent1"/>
            </a:solidFill>
            <a:miter lim="800000"/>
            <a:headEnd type="none" w="sm" len="sm"/>
            <a:tailEnd type="none" w="sm" len="sm"/>
          </a:ln>
          <a:effectLst/>
        </p:spPr>
        <p:txBody>
          <a:bodyPr wrap="none">
            <a:spAutoFit/>
          </a:bodyPr>
          <a:lstStyle/>
          <a:p>
            <a:pPr algn="l">
              <a:defRPr/>
            </a:pPr>
            <a:r>
              <a:rPr lang="de-AT" sz="2400">
                <a:effectLst>
                  <a:outerShdw blurRad="38100" dist="38100" dir="2700000" algn="tl">
                    <a:srgbClr val="000000"/>
                  </a:outerShdw>
                </a:effectLst>
                <a:latin typeface="Lucida Sans" pitchFamily="34" charset="0"/>
              </a:rPr>
              <a:t>left femoral a.:</a:t>
            </a:r>
          </a:p>
          <a:p>
            <a:pPr algn="l">
              <a:defRPr/>
            </a:pPr>
            <a:r>
              <a:rPr lang="de-AT" sz="2400">
                <a:effectLst>
                  <a:outerShdw blurRad="38100" dist="38100" dir="2700000" algn="tl">
                    <a:srgbClr val="000000"/>
                  </a:outerShdw>
                </a:effectLst>
                <a:latin typeface="Lucida Sans" pitchFamily="34" charset="0"/>
                <a:sym typeface="Wingdings" pitchFamily="2" charset="2"/>
              </a:rPr>
              <a:t> true lumen</a:t>
            </a:r>
            <a:endParaRPr lang="en-US" sz="2400">
              <a:effectLst>
                <a:outerShdw blurRad="38100" dist="38100" dir="2700000" algn="tl">
                  <a:srgbClr val="000000"/>
                </a:outerShdw>
              </a:effectLst>
              <a:latin typeface="Lucida Sans" pitchFamily="34" charset="0"/>
            </a:endParaRPr>
          </a:p>
        </p:txBody>
      </p:sp>
      <p:sp>
        <p:nvSpPr>
          <p:cNvPr id="2667533" name="Rectangle 13"/>
          <p:cNvSpPr>
            <a:spLocks noChangeArrowheads="1"/>
          </p:cNvSpPr>
          <p:nvPr/>
        </p:nvSpPr>
        <p:spPr bwMode="auto">
          <a:xfrm>
            <a:off x="498475" y="4595813"/>
            <a:ext cx="2597150" cy="835025"/>
          </a:xfrm>
          <a:prstGeom prst="rect">
            <a:avLst/>
          </a:prstGeom>
          <a:solidFill>
            <a:schemeClr val="bg2">
              <a:alpha val="49001"/>
            </a:schemeClr>
          </a:solidFill>
          <a:ln w="12700">
            <a:solidFill>
              <a:schemeClr val="accent1"/>
            </a:solidFill>
            <a:miter lim="800000"/>
            <a:headEnd type="none" w="sm" len="sm"/>
            <a:tailEnd type="none" w="sm" len="sm"/>
          </a:ln>
          <a:effectLst/>
        </p:spPr>
        <p:txBody>
          <a:bodyPr wrap="none">
            <a:spAutoFit/>
          </a:bodyPr>
          <a:lstStyle/>
          <a:p>
            <a:pPr algn="l">
              <a:defRPr/>
            </a:pPr>
            <a:r>
              <a:rPr lang="de-AT" sz="2400">
                <a:effectLst>
                  <a:outerShdw blurRad="38100" dist="38100" dir="2700000" algn="tl">
                    <a:srgbClr val="000000"/>
                  </a:outerShdw>
                </a:effectLst>
                <a:latin typeface="Lucida Sans" pitchFamily="34" charset="0"/>
              </a:rPr>
              <a:t>right femoral a.:</a:t>
            </a:r>
          </a:p>
          <a:p>
            <a:pPr algn="l">
              <a:defRPr/>
            </a:pPr>
            <a:r>
              <a:rPr lang="de-AT" sz="2400">
                <a:effectLst>
                  <a:outerShdw blurRad="38100" dist="38100" dir="2700000" algn="tl">
                    <a:srgbClr val="000000"/>
                  </a:outerShdw>
                </a:effectLst>
                <a:latin typeface="Lucida Sans" pitchFamily="34" charset="0"/>
                <a:sym typeface="Wingdings" pitchFamily="2" charset="2"/>
              </a:rPr>
              <a:t> false lumen</a:t>
            </a:r>
            <a:endParaRPr lang="en-US" sz="2400">
              <a:effectLst>
                <a:outerShdw blurRad="38100" dist="38100" dir="2700000" algn="tl">
                  <a:srgbClr val="000000"/>
                </a:outerShdw>
              </a:effectLst>
              <a:latin typeface="Lucida Sans" pitchFamily="34" charset="0"/>
            </a:endParaRPr>
          </a:p>
        </p:txBody>
      </p:sp>
    </p:spTree>
  </p:cSld>
  <p:clrMapOvr>
    <a:masterClrMapping/>
  </p:clrMapOvr>
  <p:transition spd="med">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667526"/>
                                        </p:tgtEl>
                                        <p:attrNameLst>
                                          <p:attrName>style.visibility</p:attrName>
                                        </p:attrNameLst>
                                      </p:cBhvr>
                                      <p:to>
                                        <p:strVal val="visible"/>
                                      </p:to>
                                    </p:set>
                                  </p:childTnLst>
                                </p:cTn>
                              </p:par>
                            </p:childTnLst>
                          </p:cTn>
                        </p:par>
                        <p:par>
                          <p:cTn id="7" fill="hold">
                            <p:stCondLst>
                              <p:cond delay="500"/>
                            </p:stCondLst>
                            <p:childTnLst>
                              <p:par>
                                <p:cTn id="8" presetID="1" presetClass="mediacall" presetSubtype="0" fill="hold" nodeType="afterEffect">
                                  <p:stCondLst>
                                    <p:cond delay="0"/>
                                  </p:stCondLst>
                                  <p:childTnLst>
                                    <p:cmd type="call" cmd="playFrom(0.0)">
                                      <p:cBhvr>
                                        <p:cTn id="9" dur="1" fill="hold"/>
                                        <p:tgtEl>
                                          <p:spTgt spid="2667526"/>
                                        </p:tgtEl>
                                      </p:cBhvr>
                                    </p:cmd>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667531"/>
                                        </p:tgtEl>
                                        <p:attrNameLst>
                                          <p:attrName>style.visibility</p:attrName>
                                        </p:attrNameLst>
                                      </p:cBhvr>
                                      <p:to>
                                        <p:strVal val="visible"/>
                                      </p:to>
                                    </p:set>
                                    <p:animEffect transition="in" filter="fade">
                                      <p:cBhvr>
                                        <p:cTn id="14" dur="2000"/>
                                        <p:tgtEl>
                                          <p:spTgt spid="266753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667532"/>
                                        </p:tgtEl>
                                        <p:attrNameLst>
                                          <p:attrName>style.visibility</p:attrName>
                                        </p:attrNameLst>
                                      </p:cBhvr>
                                      <p:to>
                                        <p:strVal val="visible"/>
                                      </p:to>
                                    </p:set>
                                    <p:animEffect transition="in" filter="fade">
                                      <p:cBhvr>
                                        <p:cTn id="17" dur="2000"/>
                                        <p:tgtEl>
                                          <p:spTgt spid="26675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67533"/>
                                        </p:tgtEl>
                                        <p:attrNameLst>
                                          <p:attrName>style.visibility</p:attrName>
                                        </p:attrNameLst>
                                      </p:cBhvr>
                                      <p:to>
                                        <p:strVal val="visible"/>
                                      </p:to>
                                    </p:set>
                                    <p:animEffect transition="in" filter="fade">
                                      <p:cBhvr>
                                        <p:cTn id="22" dur="2000"/>
                                        <p:tgtEl>
                                          <p:spTgt spid="2667533"/>
                                        </p:tgtEl>
                                      </p:cBhvr>
                                    </p:animEffect>
                                  </p:childTnLst>
                                </p:cTn>
                              </p:par>
                              <p:par>
                                <p:cTn id="23" presetID="10" presetClass="entr" presetSubtype="0" fill="hold" nodeType="withEffect">
                                  <p:stCondLst>
                                    <p:cond delay="0"/>
                                  </p:stCondLst>
                                  <p:childTnLst>
                                    <p:set>
                                      <p:cBhvr>
                                        <p:cTn id="24" dur="1" fill="hold">
                                          <p:stCondLst>
                                            <p:cond delay="0"/>
                                          </p:stCondLst>
                                        </p:cTn>
                                        <p:tgtEl>
                                          <p:spTgt spid="2667530"/>
                                        </p:tgtEl>
                                        <p:attrNameLst>
                                          <p:attrName>style.visibility</p:attrName>
                                        </p:attrNameLst>
                                      </p:cBhvr>
                                      <p:to>
                                        <p:strVal val="visible"/>
                                      </p:to>
                                    </p:set>
                                    <p:animEffect transition="in" filter="fade">
                                      <p:cBhvr>
                                        <p:cTn id="25" dur="2000"/>
                                        <p:tgtEl>
                                          <p:spTgt spid="266753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26" fill="hold" display="0">
                  <p:stCondLst>
                    <p:cond delay="indefinite"/>
                  </p:stCondLst>
                  <p:endCondLst>
                    <p:cond evt="onNext" delay="0">
                      <p:tgtEl>
                        <p:sldTgt/>
                      </p:tgtEl>
                    </p:cond>
                    <p:cond evt="onPrev" delay="0">
                      <p:tgtEl>
                        <p:sldTgt/>
                      </p:tgtEl>
                    </p:cond>
                  </p:endCondLst>
                </p:cTn>
                <p:tgtEl>
                  <p:spTgt spid="2667526"/>
                </p:tgtEl>
              </p:cMediaNode>
            </p:video>
            <p:seq concurrent="1" nextAc="seek">
              <p:cTn id="27" restart="whenNotActive" fill="hold" evtFilter="cancelBubble" nodeType="interactiveSeq">
                <p:stCondLst>
                  <p:cond evt="onClick" delay="0">
                    <p:tgtEl>
                      <p:spTgt spid="2667526"/>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2667526"/>
                                        </p:tgtEl>
                                      </p:cBhvr>
                                    </p:cmd>
                                  </p:childTnLst>
                                </p:cTn>
                              </p:par>
                            </p:childTnLst>
                          </p:cTn>
                        </p:par>
                      </p:childTnLst>
                    </p:cTn>
                  </p:par>
                </p:childTnLst>
              </p:cTn>
              <p:nextCondLst>
                <p:cond evt="onClick" delay="0">
                  <p:tgtEl>
                    <p:spTgt spid="2667526"/>
                  </p:tgtEl>
                </p:cond>
              </p:nextCondLst>
            </p:seq>
          </p:childTnLst>
        </p:cTn>
      </p:par>
    </p:tnLst>
    <p:bldLst>
      <p:bldP spid="2667532" grpId="0" animBg="1"/>
      <p:bldP spid="26675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8946" name="van^chu_axial_002.avi">
            <a:hlinkClick r:id="" action="ppaction://media"/>
          </p:cNvPr>
          <p:cNvPicPr>
            <a:picLocks noRot="1" noChangeAspect="1" noChangeArrowheads="1"/>
          </p:cNvPicPr>
          <p:nvPr>
            <a:videoFile r:link="rId1"/>
          </p:nvPr>
        </p:nvPicPr>
        <p:blipFill>
          <a:blip r:embed="rId4" cstate="print"/>
          <a:srcRect/>
          <a:stretch>
            <a:fillRect/>
          </a:stretch>
        </p:blipFill>
        <p:spPr bwMode="auto">
          <a:xfrm>
            <a:off x="3797300" y="1206500"/>
            <a:ext cx="4876800" cy="4876800"/>
          </a:xfrm>
          <a:prstGeom prst="rect">
            <a:avLst/>
          </a:prstGeom>
          <a:noFill/>
          <a:ln w="9525">
            <a:noFill/>
            <a:miter lim="800000"/>
            <a:headEnd/>
            <a:tailEnd/>
          </a:ln>
        </p:spPr>
      </p:pic>
      <p:sp>
        <p:nvSpPr>
          <p:cNvPr id="2898947" name="Rectangle 3"/>
          <p:cNvSpPr>
            <a:spLocks noGrp="1" noChangeArrowheads="1"/>
          </p:cNvSpPr>
          <p:nvPr>
            <p:ph type="title"/>
          </p:nvPr>
        </p:nvSpPr>
        <p:spPr>
          <a:xfrm>
            <a:off x="685800" y="165100"/>
            <a:ext cx="7772400" cy="774700"/>
          </a:xfrm>
        </p:spPr>
        <p:txBody>
          <a:bodyPr/>
          <a:lstStyle/>
          <a:p>
            <a:pPr>
              <a:defRPr/>
            </a:pPr>
            <a:r>
              <a:rPr lang="en-US" sz="2400" smtClean="0"/>
              <a:t>Clinical 3D and 4D Imaging of the Thoracic Aorta</a:t>
            </a:r>
            <a:endParaRPr lang="en-US" smtClean="0"/>
          </a:p>
        </p:txBody>
      </p:sp>
      <p:sp>
        <p:nvSpPr>
          <p:cNvPr id="2898948" name="Rectangle 4"/>
          <p:cNvSpPr>
            <a:spLocks noGrp="1" noChangeArrowheads="1"/>
          </p:cNvSpPr>
          <p:nvPr>
            <p:ph type="body" idx="1"/>
          </p:nvPr>
        </p:nvSpPr>
        <p:spPr>
          <a:xfrm>
            <a:off x="266700" y="1577975"/>
            <a:ext cx="3810000" cy="3937000"/>
          </a:xfrm>
        </p:spPr>
        <p:txBody>
          <a:bodyPr/>
          <a:lstStyle/>
          <a:p>
            <a:pPr>
              <a:buFontTx/>
              <a:buNone/>
              <a:defRPr/>
            </a:pPr>
            <a:r>
              <a:rPr lang="en-US" smtClean="0"/>
              <a:t>49 year old man</a:t>
            </a:r>
          </a:p>
          <a:p>
            <a:pPr>
              <a:buFontTx/>
              <a:buNone/>
              <a:defRPr/>
            </a:pPr>
            <a:r>
              <a:rPr lang="en-US" smtClean="0"/>
              <a:t> 	acute chest pain; </a:t>
            </a:r>
          </a:p>
          <a:p>
            <a:pPr>
              <a:buFontTx/>
              <a:buNone/>
              <a:defRPr/>
            </a:pPr>
            <a:r>
              <a:rPr lang="en-US" smtClean="0"/>
              <a:t> 	RR 170 / 20</a:t>
            </a:r>
          </a:p>
          <a:p>
            <a:pPr>
              <a:buFontTx/>
              <a:buNone/>
              <a:defRPr/>
            </a:pPr>
            <a:endParaRPr lang="en-US" smtClean="0"/>
          </a:p>
          <a:p>
            <a:pPr>
              <a:buFontTx/>
              <a:buNone/>
              <a:defRPr/>
            </a:pPr>
            <a:r>
              <a:rPr lang="en-US" smtClean="0"/>
              <a:t>Gated CTA of chest (+ abd pelv)</a:t>
            </a:r>
          </a:p>
          <a:p>
            <a:pPr>
              <a:defRPr/>
            </a:pPr>
            <a:r>
              <a:rPr lang="en-US" smtClean="0"/>
              <a:t>r/o aortic disease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0" fill="hold"/>
                                        <p:tgtEl>
                                          <p:spTgt spid="289894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89894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898946"/>
                                        </p:tgtEl>
                                      </p:cBhvr>
                                    </p:cmd>
                                  </p:childTnLst>
                                </p:cTn>
                              </p:par>
                            </p:childTnLst>
                          </p:cTn>
                        </p:par>
                      </p:childTnLst>
                    </p:cTn>
                  </p:par>
                </p:childTnLst>
              </p:cTn>
              <p:nextCondLst>
                <p:cond evt="onClick" delay="0">
                  <p:tgtEl>
                    <p:spTgt spid="2898946"/>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289894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T_20060616144055_Image003"/>
          <p:cNvPicPr>
            <a:picLocks noChangeAspect="1" noChangeArrowheads="1"/>
          </p:cNvPicPr>
          <p:nvPr/>
        </p:nvPicPr>
        <p:blipFill>
          <a:blip r:embed="rId3" cstate="print"/>
          <a:srcRect/>
          <a:stretch>
            <a:fillRect/>
          </a:stretch>
        </p:blipFill>
        <p:spPr bwMode="auto">
          <a:xfrm>
            <a:off x="3209925" y="1171575"/>
            <a:ext cx="2887663" cy="5148263"/>
          </a:xfrm>
          <a:prstGeom prst="rect">
            <a:avLst/>
          </a:prstGeom>
          <a:noFill/>
          <a:ln w="38100">
            <a:solidFill>
              <a:srgbClr val="5F5F5F"/>
            </a:solidFill>
            <a:miter lim="800000"/>
            <a:headEnd/>
            <a:tailEnd/>
          </a:ln>
        </p:spPr>
      </p:pic>
      <p:pic>
        <p:nvPicPr>
          <p:cNvPr id="17411" name="Picture 3" descr="CT_20060616143844_Image001"/>
          <p:cNvPicPr>
            <a:picLocks noChangeAspect="1" noChangeArrowheads="1"/>
          </p:cNvPicPr>
          <p:nvPr/>
        </p:nvPicPr>
        <p:blipFill>
          <a:blip r:embed="rId4" cstate="print"/>
          <a:srcRect/>
          <a:stretch>
            <a:fillRect/>
          </a:stretch>
        </p:blipFill>
        <p:spPr bwMode="auto">
          <a:xfrm>
            <a:off x="323850" y="1171575"/>
            <a:ext cx="2887663" cy="5148263"/>
          </a:xfrm>
          <a:prstGeom prst="rect">
            <a:avLst/>
          </a:prstGeom>
          <a:noFill/>
          <a:ln w="38100">
            <a:solidFill>
              <a:srgbClr val="5F5F5F"/>
            </a:solidFill>
            <a:miter lim="800000"/>
            <a:headEnd/>
            <a:tailEnd/>
          </a:ln>
        </p:spPr>
      </p:pic>
      <p:pic>
        <p:nvPicPr>
          <p:cNvPr id="17412" name="Picture 4" descr="axialflapnongated02"/>
          <p:cNvPicPr>
            <a:picLocks noChangeAspect="1" noChangeArrowheads="1"/>
          </p:cNvPicPr>
          <p:nvPr/>
        </p:nvPicPr>
        <p:blipFill>
          <a:blip r:embed="rId5" cstate="print"/>
          <a:srcRect l="34204" t="14793" r="28932" b="12080"/>
          <a:stretch>
            <a:fillRect/>
          </a:stretch>
        </p:blipFill>
        <p:spPr bwMode="auto">
          <a:xfrm>
            <a:off x="6105525" y="1168400"/>
            <a:ext cx="2543175" cy="5159375"/>
          </a:xfrm>
          <a:prstGeom prst="rect">
            <a:avLst/>
          </a:prstGeom>
          <a:noFill/>
          <a:ln w="38100">
            <a:solidFill>
              <a:srgbClr val="5F5F5F"/>
            </a:solidFill>
            <a:miter lim="800000"/>
            <a:headEnd/>
            <a:tailEnd/>
          </a:ln>
        </p:spPr>
      </p:pic>
      <p:sp>
        <p:nvSpPr>
          <p:cNvPr id="2677765" name="Rectangle 5"/>
          <p:cNvSpPr>
            <a:spLocks noGrp="1" noChangeArrowheads="1"/>
          </p:cNvSpPr>
          <p:nvPr>
            <p:ph type="title"/>
          </p:nvPr>
        </p:nvSpPr>
        <p:spPr>
          <a:xfrm>
            <a:off x="685800" y="0"/>
            <a:ext cx="7772400" cy="979488"/>
          </a:xfrm>
        </p:spPr>
        <p:txBody>
          <a:bodyPr/>
          <a:lstStyle/>
          <a:p>
            <a:pPr>
              <a:defRPr/>
            </a:pPr>
            <a:r>
              <a:rPr lang="en-US" smtClean="0"/>
              <a:t>CT of the Thoracic Aorta</a:t>
            </a:r>
          </a:p>
        </p:txBody>
      </p:sp>
      <p:grpSp>
        <p:nvGrpSpPr>
          <p:cNvPr id="2" name="Group 6"/>
          <p:cNvGrpSpPr>
            <a:grpSpLocks/>
          </p:cNvGrpSpPr>
          <p:nvPr/>
        </p:nvGrpSpPr>
        <p:grpSpPr bwMode="auto">
          <a:xfrm>
            <a:off x="317500" y="1165225"/>
            <a:ext cx="8331200" cy="5156200"/>
            <a:chOff x="200" y="734"/>
            <a:chExt cx="5248" cy="3248"/>
          </a:xfrm>
        </p:grpSpPr>
        <p:grpSp>
          <p:nvGrpSpPr>
            <p:cNvPr id="3" name="Group 7"/>
            <p:cNvGrpSpPr>
              <a:grpSpLocks/>
            </p:cNvGrpSpPr>
            <p:nvPr/>
          </p:nvGrpSpPr>
          <p:grpSpPr bwMode="auto">
            <a:xfrm>
              <a:off x="200" y="734"/>
              <a:ext cx="5248" cy="3248"/>
              <a:chOff x="200" y="734"/>
              <a:chExt cx="5248" cy="3248"/>
            </a:xfrm>
          </p:grpSpPr>
          <p:pic>
            <p:nvPicPr>
              <p:cNvPr id="17417" name="Picture 8" descr="CT_20060616144059_Image004"/>
              <p:cNvPicPr>
                <a:picLocks noChangeAspect="1" noChangeArrowheads="1"/>
              </p:cNvPicPr>
              <p:nvPr/>
            </p:nvPicPr>
            <p:blipFill>
              <a:blip r:embed="rId6" cstate="print"/>
              <a:srcRect/>
              <a:stretch>
                <a:fillRect/>
              </a:stretch>
            </p:blipFill>
            <p:spPr bwMode="auto">
              <a:xfrm>
                <a:off x="2023" y="738"/>
                <a:ext cx="1823" cy="3244"/>
              </a:xfrm>
              <a:prstGeom prst="rect">
                <a:avLst/>
              </a:prstGeom>
              <a:noFill/>
              <a:ln w="38100">
                <a:solidFill>
                  <a:srgbClr val="5F5F5F"/>
                </a:solidFill>
                <a:miter lim="800000"/>
                <a:headEnd/>
                <a:tailEnd/>
              </a:ln>
            </p:spPr>
          </p:pic>
          <p:pic>
            <p:nvPicPr>
              <p:cNvPr id="17418" name="Picture 9" descr="CT_20060616143851_Image002"/>
              <p:cNvPicPr>
                <a:picLocks noChangeAspect="1" noChangeArrowheads="1"/>
              </p:cNvPicPr>
              <p:nvPr/>
            </p:nvPicPr>
            <p:blipFill>
              <a:blip r:embed="rId7" cstate="print"/>
              <a:srcRect/>
              <a:stretch>
                <a:fillRect/>
              </a:stretch>
            </p:blipFill>
            <p:spPr bwMode="auto">
              <a:xfrm>
                <a:off x="200" y="738"/>
                <a:ext cx="1823" cy="3244"/>
              </a:xfrm>
              <a:prstGeom prst="rect">
                <a:avLst/>
              </a:prstGeom>
              <a:noFill/>
              <a:ln w="38100">
                <a:solidFill>
                  <a:srgbClr val="5F5F5F"/>
                </a:solidFill>
                <a:miter lim="800000"/>
                <a:headEnd/>
                <a:tailEnd/>
              </a:ln>
            </p:spPr>
          </p:pic>
          <p:pic>
            <p:nvPicPr>
              <p:cNvPr id="17419" name="Picture 10" descr="axialulcer03"/>
              <p:cNvPicPr>
                <a:picLocks noChangeAspect="1" noChangeArrowheads="1"/>
              </p:cNvPicPr>
              <p:nvPr/>
            </p:nvPicPr>
            <p:blipFill>
              <a:blip r:embed="rId8" cstate="print"/>
              <a:srcRect l="34825" t="10675" r="28311" b="15601"/>
              <a:stretch>
                <a:fillRect/>
              </a:stretch>
            </p:blipFill>
            <p:spPr bwMode="auto">
              <a:xfrm>
                <a:off x="3846" y="734"/>
                <a:ext cx="1602" cy="3246"/>
              </a:xfrm>
              <a:prstGeom prst="rect">
                <a:avLst/>
              </a:prstGeom>
              <a:noFill/>
              <a:ln w="38100">
                <a:solidFill>
                  <a:srgbClr val="5F5F5F"/>
                </a:solidFill>
                <a:miter lim="800000"/>
                <a:headEnd/>
                <a:tailEnd/>
              </a:ln>
            </p:spPr>
          </p:pic>
        </p:grpSp>
        <p:sp>
          <p:nvSpPr>
            <p:cNvPr id="17416" name="Rectangle 11"/>
            <p:cNvSpPr>
              <a:spLocks noChangeArrowheads="1"/>
            </p:cNvSpPr>
            <p:nvPr/>
          </p:nvSpPr>
          <p:spPr bwMode="auto">
            <a:xfrm>
              <a:off x="3460" y="773"/>
              <a:ext cx="1974" cy="345"/>
            </a:xfrm>
            <a:prstGeom prst="rect">
              <a:avLst/>
            </a:prstGeom>
            <a:solidFill>
              <a:schemeClr val="bg2">
                <a:alpha val="47058"/>
              </a:schemeClr>
            </a:solidFill>
            <a:ln w="28575">
              <a:solidFill>
                <a:schemeClr val="bg2"/>
              </a:solidFill>
              <a:miter lim="800000"/>
              <a:headEnd type="none" w="sm" len="sm"/>
              <a:tailEnd type="none" w="sm" len="sm"/>
            </a:ln>
          </p:spPr>
          <p:txBody>
            <a:bodyPr wrap="none">
              <a:spAutoFit/>
            </a:bodyPr>
            <a:lstStyle/>
            <a:p>
              <a:r>
                <a:rPr lang="en-US" sz="2800" b="1" i="1">
                  <a:solidFill>
                    <a:srgbClr val="FF9900"/>
                  </a:solidFill>
                  <a:effectLst/>
                  <a:latin typeface="Lucida Sans" pitchFamily="34" charset="0"/>
                </a:rPr>
                <a:t>with ECG gating</a:t>
              </a: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0290" name="Picture 2"/>
          <p:cNvPicPr>
            <a:picLocks noChangeAspect="1" noChangeArrowheads="1"/>
          </p:cNvPicPr>
          <p:nvPr/>
        </p:nvPicPr>
        <p:blipFill>
          <a:blip r:embed="rId3" cstate="print"/>
          <a:srcRect/>
          <a:stretch>
            <a:fillRect/>
          </a:stretch>
        </p:blipFill>
        <p:spPr bwMode="auto">
          <a:xfrm>
            <a:off x="-2420938" y="5608638"/>
            <a:ext cx="2095500" cy="419100"/>
          </a:xfrm>
          <a:prstGeom prst="rect">
            <a:avLst/>
          </a:prstGeom>
          <a:noFill/>
          <a:ln w="9525">
            <a:noFill/>
            <a:miter lim="800000"/>
            <a:headEnd/>
            <a:tailEnd/>
          </a:ln>
        </p:spPr>
      </p:pic>
      <p:pic>
        <p:nvPicPr>
          <p:cNvPr id="2700291" name="Picture 3"/>
          <p:cNvPicPr>
            <a:picLocks noChangeAspect="1" noChangeArrowheads="1"/>
          </p:cNvPicPr>
          <p:nvPr/>
        </p:nvPicPr>
        <p:blipFill>
          <a:blip r:embed="rId4" cstate="print"/>
          <a:srcRect b="26437"/>
          <a:stretch>
            <a:fillRect/>
          </a:stretch>
        </p:blipFill>
        <p:spPr bwMode="auto">
          <a:xfrm>
            <a:off x="0" y="0"/>
            <a:ext cx="1885950" cy="609600"/>
          </a:xfrm>
          <a:prstGeom prst="rect">
            <a:avLst/>
          </a:prstGeom>
          <a:noFill/>
          <a:ln w="9525">
            <a:noFill/>
            <a:miter lim="800000"/>
            <a:headEnd/>
            <a:tailEnd/>
          </a:ln>
        </p:spPr>
      </p:pic>
      <p:pic>
        <p:nvPicPr>
          <p:cNvPr id="2700292" name="Picture 4"/>
          <p:cNvPicPr>
            <a:picLocks noChangeAspect="1" noChangeArrowheads="1"/>
          </p:cNvPicPr>
          <p:nvPr/>
        </p:nvPicPr>
        <p:blipFill>
          <a:blip r:embed="rId5" cstate="print"/>
          <a:srcRect/>
          <a:stretch>
            <a:fillRect/>
          </a:stretch>
        </p:blipFill>
        <p:spPr bwMode="auto">
          <a:xfrm>
            <a:off x="-3473450" y="1025525"/>
            <a:ext cx="3473450" cy="4873625"/>
          </a:xfrm>
          <a:prstGeom prst="rect">
            <a:avLst/>
          </a:prstGeom>
          <a:noFill/>
          <a:ln w="9525">
            <a:noFill/>
            <a:miter lim="800000"/>
            <a:headEnd/>
            <a:tailEnd/>
          </a:ln>
        </p:spPr>
      </p:pic>
      <p:sp>
        <p:nvSpPr>
          <p:cNvPr id="2700293" name="Text Box 5"/>
          <p:cNvSpPr txBox="1">
            <a:spLocks noChangeArrowheads="1"/>
          </p:cNvSpPr>
          <p:nvPr/>
        </p:nvSpPr>
        <p:spPr bwMode="auto">
          <a:xfrm>
            <a:off x="0" y="723900"/>
            <a:ext cx="8783638" cy="119063"/>
          </a:xfrm>
          <a:prstGeom prst="rect">
            <a:avLst/>
          </a:prstGeom>
          <a:noFill/>
          <a:ln w="9525">
            <a:noFill/>
            <a:miter lim="800000"/>
            <a:headEnd/>
            <a:tailEnd/>
          </a:ln>
        </p:spPr>
        <p:txBody>
          <a:bodyPr lIns="0" tIns="0" rIns="0" bIns="0">
            <a:spAutoFit/>
          </a:bodyPr>
          <a:lstStyle/>
          <a:p>
            <a:pPr algn="l">
              <a:lnSpc>
                <a:spcPct val="97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800">
                <a:effectLst/>
                <a:latin typeface="Sans Serif" pitchFamily="16" charset="0"/>
              </a:rPr>
              <a:t>Copyright ©1999 American Heart Association</a:t>
            </a:r>
          </a:p>
        </p:txBody>
      </p:sp>
      <p:sp>
        <p:nvSpPr>
          <p:cNvPr id="2700294" name="Text Box 6"/>
          <p:cNvSpPr txBox="1">
            <a:spLocks noChangeArrowheads="1"/>
          </p:cNvSpPr>
          <p:nvPr/>
        </p:nvSpPr>
        <p:spPr bwMode="auto">
          <a:xfrm rot="-5400000">
            <a:off x="5709444" y="3429794"/>
            <a:ext cx="6589712" cy="266700"/>
          </a:xfrm>
          <a:prstGeom prst="rect">
            <a:avLst/>
          </a:prstGeom>
          <a:noFill/>
          <a:ln w="9525">
            <a:noFill/>
            <a:miter lim="800000"/>
            <a:headEnd/>
            <a:tailEnd/>
          </a:ln>
        </p:spPr>
        <p:txBody>
          <a:bodyPr lIns="0" tIns="0" rIns="0" bIns="0">
            <a:spAutoFit/>
          </a:bodyPr>
          <a:lstStyle/>
          <a:p>
            <a:pPr algn="r">
              <a:lnSpc>
                <a:spcPct val="97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99CCFF"/>
                </a:solidFill>
                <a:effectLst/>
                <a:latin typeface="Lucida Sans Unicode" pitchFamily="34" charset="0"/>
              </a:rPr>
              <a:t>Svensson, L. G. et al. Circulation 1999;99:1331-1336</a:t>
            </a:r>
          </a:p>
        </p:txBody>
      </p:sp>
      <p:sp>
        <p:nvSpPr>
          <p:cNvPr id="2700295" name="Text Box 7"/>
          <p:cNvSpPr txBox="1">
            <a:spLocks noChangeArrowheads="1"/>
          </p:cNvSpPr>
          <p:nvPr/>
        </p:nvSpPr>
        <p:spPr bwMode="auto">
          <a:xfrm>
            <a:off x="552450" y="4270375"/>
            <a:ext cx="2382838" cy="2400300"/>
          </a:xfrm>
          <a:prstGeom prst="rect">
            <a:avLst/>
          </a:prstGeom>
          <a:noFill/>
          <a:ln w="9525">
            <a:noFill/>
            <a:miter lim="800000"/>
            <a:headEnd/>
            <a:tailEnd/>
          </a:ln>
        </p:spPr>
        <p:txBody>
          <a:bodyPr lIns="0" tIns="0" rIns="0" bIns="0" anchor="ctr" anchorCtr="1">
            <a:spAutoFit/>
          </a:bodyPr>
          <a:lstStyle/>
          <a:p>
            <a:pPr algn="l">
              <a:lnSpc>
                <a:spcPct val="97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effectLst/>
                <a:latin typeface="Sans Serif" pitchFamily="16" charset="0"/>
              </a:rPr>
              <a:t>Top, TEE of patient 2 whose initial clinical presentation was suspicious for aortic dissection but in whom no dissecting flap or hematoma was found, although aortic aneurysm was noted</a:t>
            </a:r>
          </a:p>
        </p:txBody>
      </p:sp>
      <p:pic>
        <p:nvPicPr>
          <p:cNvPr id="2700296" name="Picture 8" descr="hc1092485005"/>
          <p:cNvPicPr>
            <a:picLocks noChangeAspect="1" noChangeArrowheads="1"/>
          </p:cNvPicPr>
          <p:nvPr/>
        </p:nvPicPr>
        <p:blipFill>
          <a:blip r:embed="rId5" cstate="print"/>
          <a:srcRect/>
          <a:stretch>
            <a:fillRect/>
          </a:stretch>
        </p:blipFill>
        <p:spPr bwMode="auto">
          <a:xfrm>
            <a:off x="3143250" y="-601663"/>
            <a:ext cx="5181600" cy="7267576"/>
          </a:xfrm>
          <a:prstGeom prst="rect">
            <a:avLst/>
          </a:prstGeom>
          <a:noFill/>
          <a:ln w="9525">
            <a:noFill/>
            <a:miter lim="800000"/>
            <a:headEnd/>
            <a:tailEnd/>
          </a:ln>
        </p:spPr>
      </p:pic>
      <p:sp useBgFill="1">
        <p:nvSpPr>
          <p:cNvPr id="2892809" name="Rectangle 9"/>
          <p:cNvSpPr>
            <a:spLocks noChangeArrowheads="1"/>
          </p:cNvSpPr>
          <p:nvPr/>
        </p:nvSpPr>
        <p:spPr bwMode="auto">
          <a:xfrm>
            <a:off x="2420938" y="3013075"/>
            <a:ext cx="5402262" cy="390525"/>
          </a:xfrm>
          <a:prstGeom prst="rect">
            <a:avLst/>
          </a:prstGeom>
          <a:ln w="12700">
            <a:noFill/>
            <a:miter lim="800000"/>
            <a:headEnd type="none" w="sm" len="sm"/>
            <a:tailEnd type="none" w="sm" len="sm"/>
          </a:ln>
          <a:effectLst/>
        </p:spPr>
        <p:txBody>
          <a:bodyPr wrap="none" anchor="ctr"/>
          <a:lstStyle/>
          <a:p>
            <a:pPr>
              <a:defRPr/>
            </a:pPr>
            <a:endParaRPr lang="en-US"/>
          </a:p>
        </p:txBody>
      </p:sp>
      <p:sp>
        <p:nvSpPr>
          <p:cNvPr id="2892810" name="Rectangle 10"/>
          <p:cNvSpPr>
            <a:spLocks noChangeArrowheads="1"/>
          </p:cNvSpPr>
          <p:nvPr/>
        </p:nvSpPr>
        <p:spPr bwMode="auto">
          <a:xfrm>
            <a:off x="-415925" y="2519363"/>
            <a:ext cx="3611563" cy="858837"/>
          </a:xfrm>
          <a:prstGeom prst="rect">
            <a:avLst/>
          </a:prstGeom>
          <a:noFill/>
          <a:ln w="12700">
            <a:noFill/>
            <a:miter lim="800000"/>
            <a:headEnd type="none" w="sm" len="sm"/>
            <a:tailEnd type="none" w="sm" len="sm"/>
          </a:ln>
          <a:effectLst/>
        </p:spPr>
        <p:txBody>
          <a:bodyPr wrap="none">
            <a:spAutoFit/>
          </a:bodyPr>
          <a:lstStyle/>
          <a:p>
            <a:pPr lvl="1" algn="l">
              <a:spcAft>
                <a:spcPct val="10000"/>
              </a:spcAft>
              <a:buClr>
                <a:srgbClr val="FF9900"/>
              </a:buClr>
              <a:buFont typeface="Wingdings" pitchFamily="2" charset="2"/>
              <a:buNone/>
              <a:defRPr/>
            </a:pPr>
            <a:r>
              <a:rPr lang="de-DE">
                <a:solidFill>
                  <a:srgbClr val="F1DD65"/>
                </a:solidFill>
                <a:effectLst>
                  <a:outerShdw blurRad="38100" dist="38100" dir="2700000" algn="tl">
                    <a:srgbClr val="000000"/>
                  </a:outerShdw>
                </a:effectLst>
                <a:latin typeface="Lucida Sans" pitchFamily="34" charset="0"/>
              </a:rPr>
              <a:t>Dissection variant: </a:t>
            </a:r>
          </a:p>
          <a:p>
            <a:pPr lvl="1" algn="l">
              <a:spcAft>
                <a:spcPct val="10000"/>
              </a:spcAft>
              <a:buClr>
                <a:srgbClr val="FF9900"/>
              </a:buClr>
              <a:buFont typeface="Wingdings" pitchFamily="2" charset="2"/>
              <a:buNone/>
              <a:defRPr/>
            </a:pPr>
            <a:r>
              <a:rPr lang="de-DE">
                <a:solidFill>
                  <a:srgbClr val="F1DD65"/>
                </a:solidFill>
                <a:effectLst>
                  <a:outerShdw blurRad="38100" dist="38100" dir="2700000" algn="tl">
                    <a:srgbClr val="000000"/>
                  </a:outerShdw>
                </a:effectLst>
                <a:latin typeface="Lucida Sans" pitchFamily="34" charset="0"/>
              </a:rPr>
              <a:t>Limited Intimal Tear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92810"/>
                                        </p:tgtEl>
                                        <p:attrNameLst>
                                          <p:attrName>style.visibility</p:attrName>
                                        </p:attrNameLst>
                                      </p:cBhvr>
                                      <p:to>
                                        <p:strVal val="visible"/>
                                      </p:to>
                                    </p:set>
                                    <p:animEffect transition="in" filter="fade">
                                      <p:cBhvr>
                                        <p:cTn id="7" dur="2000"/>
                                        <p:tgtEl>
                                          <p:spTgt spid="2892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28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C:\D\AQNet_Images\MODESTE^BENJAMIN\CT_20100614134053_Image003.jpg"/>
          <p:cNvPicPr>
            <a:picLocks noChangeAspect="1" noChangeArrowheads="1"/>
          </p:cNvPicPr>
          <p:nvPr/>
        </p:nvPicPr>
        <p:blipFill>
          <a:blip r:embed="rId2" cstate="print"/>
          <a:srcRect l="20025" r="7273"/>
          <a:stretch>
            <a:fillRect/>
          </a:stretch>
        </p:blipFill>
        <p:spPr bwMode="auto">
          <a:xfrm>
            <a:off x="103910" y="1694874"/>
            <a:ext cx="4570413" cy="4457700"/>
          </a:xfrm>
          <a:prstGeom prst="rect">
            <a:avLst/>
          </a:prstGeom>
          <a:noFill/>
        </p:spPr>
      </p:pic>
      <p:pic>
        <p:nvPicPr>
          <p:cNvPr id="1026" name="Picture 2" descr="C:\D\AQNet_Images\MODESTE^BENJAMIN\Benjamin Modeste transverse intimal disruption Ascd Ao stretch mark DSCN3666.jpg"/>
          <p:cNvPicPr>
            <a:picLocks noChangeAspect="1" noChangeArrowheads="1"/>
          </p:cNvPicPr>
          <p:nvPr/>
        </p:nvPicPr>
        <p:blipFill>
          <a:blip r:embed="rId3" cstate="print"/>
          <a:srcRect l="9513" t="15842" r="12090" b="12497"/>
          <a:stretch>
            <a:fillRect/>
          </a:stretch>
        </p:blipFill>
        <p:spPr bwMode="auto">
          <a:xfrm>
            <a:off x="9189720" y="3657600"/>
            <a:ext cx="2410691" cy="2015836"/>
          </a:xfrm>
          <a:prstGeom prst="rect">
            <a:avLst/>
          </a:prstGeom>
          <a:noFill/>
        </p:spPr>
      </p:pic>
      <p:sp>
        <p:nvSpPr>
          <p:cNvPr id="5" name="TextBox 4"/>
          <p:cNvSpPr txBox="1"/>
          <p:nvPr/>
        </p:nvSpPr>
        <p:spPr>
          <a:xfrm>
            <a:off x="415634" y="489804"/>
            <a:ext cx="5133109" cy="830997"/>
          </a:xfrm>
          <a:prstGeom prst="rect">
            <a:avLst/>
          </a:prstGeom>
          <a:noFill/>
        </p:spPr>
        <p:txBody>
          <a:bodyPr wrap="square" rtlCol="0">
            <a:spAutoFit/>
          </a:bodyPr>
          <a:lstStyle/>
          <a:p>
            <a:pPr algn="l"/>
            <a:r>
              <a:rPr lang="en-US" dirty="0" smtClean="0">
                <a:latin typeface="+mn-lt"/>
              </a:rPr>
              <a:t>72 </a:t>
            </a:r>
            <a:r>
              <a:rPr lang="en-US" dirty="0" err="1" smtClean="0">
                <a:latin typeface="+mn-lt"/>
              </a:rPr>
              <a:t>y.o</a:t>
            </a:r>
            <a:r>
              <a:rPr lang="en-US" dirty="0" smtClean="0">
                <a:latin typeface="+mn-lt"/>
              </a:rPr>
              <a:t>. man, </a:t>
            </a:r>
            <a:r>
              <a:rPr lang="en-US" dirty="0" err="1" smtClean="0">
                <a:latin typeface="+mn-lt"/>
              </a:rPr>
              <a:t>aneurysmal</a:t>
            </a:r>
            <a:r>
              <a:rPr lang="en-US" dirty="0" smtClean="0">
                <a:latin typeface="+mn-lt"/>
              </a:rPr>
              <a:t> ascending aorta, chest pain</a:t>
            </a:r>
            <a:endParaRPr lang="en-US" dirty="0">
              <a:latin typeface="+mn-lt"/>
            </a:endParaRPr>
          </a:p>
        </p:txBody>
      </p:sp>
      <p:pic>
        <p:nvPicPr>
          <p:cNvPr id="1029" name="Picture 5" descr="C:\D\AQNet_Images\MODESTE^BENJAMIN\CT_20100614134111_Image004.jpg"/>
          <p:cNvPicPr>
            <a:picLocks noChangeAspect="1" noChangeArrowheads="1"/>
          </p:cNvPicPr>
          <p:nvPr/>
        </p:nvPicPr>
        <p:blipFill>
          <a:blip r:embed="rId4" cstate="print"/>
          <a:srcRect l="20212" r="7256"/>
          <a:stretch>
            <a:fillRect/>
          </a:stretch>
        </p:blipFill>
        <p:spPr bwMode="auto">
          <a:xfrm>
            <a:off x="103910" y="1694874"/>
            <a:ext cx="4570413" cy="4468090"/>
          </a:xfrm>
          <a:prstGeom prst="rect">
            <a:avLst/>
          </a:prstGeom>
          <a:noFill/>
        </p:spPr>
      </p:pic>
      <p:pic>
        <p:nvPicPr>
          <p:cNvPr id="1027" name="Picture 3" descr="C:\D\AQNet_Images\MODESTE^BENJAMIN\Benjamin Modeste 4+ AR and quickly enlarging Ascd Ao aneurysm INITIAL DSCN3649.jpg"/>
          <p:cNvPicPr>
            <a:picLocks noChangeAspect="1" noChangeArrowheads="1"/>
          </p:cNvPicPr>
          <p:nvPr/>
        </p:nvPicPr>
        <p:blipFill>
          <a:blip r:embed="rId5" cstate="print"/>
          <a:srcRect/>
          <a:stretch>
            <a:fillRect/>
          </a:stretch>
        </p:blipFill>
        <p:spPr bwMode="auto">
          <a:xfrm rot="10800000">
            <a:off x="902491" y="2202225"/>
            <a:ext cx="2859024" cy="3130296"/>
          </a:xfrm>
          <a:prstGeom prst="rect">
            <a:avLst/>
          </a:prstGeom>
          <a:noFill/>
        </p:spPr>
      </p:pic>
      <p:pic>
        <p:nvPicPr>
          <p:cNvPr id="1030" name="Picture 6" descr="C:\D\AQNet_Images\MODESTE^BENJAMIN\CT_20100614133922_Image002.jpg"/>
          <p:cNvPicPr>
            <a:picLocks noChangeAspect="1" noChangeArrowheads="1"/>
          </p:cNvPicPr>
          <p:nvPr/>
        </p:nvPicPr>
        <p:blipFill>
          <a:blip r:embed="rId6" cstate="print"/>
          <a:srcRect l="27228" r="18722"/>
          <a:stretch>
            <a:fillRect/>
          </a:stretch>
        </p:blipFill>
        <p:spPr bwMode="auto">
          <a:xfrm>
            <a:off x="4986050" y="884379"/>
            <a:ext cx="3991697" cy="5236814"/>
          </a:xfrm>
          <a:prstGeom prst="rect">
            <a:avLst/>
          </a:prstGeom>
          <a:noFill/>
        </p:spPr>
      </p:pic>
      <p:pic>
        <p:nvPicPr>
          <p:cNvPr id="1028" name="Picture 4" descr="C:\D\AQNet_Images\MODESTE^BENJAMIN\Benjamin Modeste intimal stretch mark in situ  Ascd Ao DSCN3656.jpg"/>
          <p:cNvPicPr>
            <a:picLocks noChangeAspect="1" noChangeArrowheads="1"/>
          </p:cNvPicPr>
          <p:nvPr/>
        </p:nvPicPr>
        <p:blipFill>
          <a:blip r:embed="rId7" cstate="print"/>
          <a:srcRect/>
          <a:stretch>
            <a:fillRect/>
          </a:stretch>
        </p:blipFill>
        <p:spPr bwMode="auto">
          <a:xfrm>
            <a:off x="5495205" y="2051624"/>
            <a:ext cx="2859087" cy="2603500"/>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20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3794" name="Oval 2"/>
          <p:cNvSpPr>
            <a:spLocks noChangeArrowheads="1"/>
          </p:cNvSpPr>
          <p:nvPr/>
        </p:nvSpPr>
        <p:spPr bwMode="auto">
          <a:xfrm>
            <a:off x="2906713" y="1638300"/>
            <a:ext cx="2057400" cy="2057400"/>
          </a:xfrm>
          <a:prstGeom prst="ellipse">
            <a:avLst/>
          </a:prstGeom>
          <a:solidFill>
            <a:srgbClr val="CCCCFF"/>
          </a:solidFill>
          <a:ln w="12700">
            <a:noFill/>
            <a:round/>
            <a:headEnd type="none" w="sm" len="sm"/>
            <a:tailEnd type="none" w="sm" len="sm"/>
          </a:ln>
          <a:effectLst/>
        </p:spPr>
        <p:txBody>
          <a:bodyPr wrap="none" anchor="ctr"/>
          <a:lstStyle/>
          <a:p>
            <a:pPr>
              <a:defRPr/>
            </a:pPr>
            <a:endParaRPr lang="en-US" sz="2400"/>
          </a:p>
        </p:txBody>
      </p:sp>
      <p:sp useBgFill="1">
        <p:nvSpPr>
          <p:cNvPr id="2593795" name="Oval 3"/>
          <p:cNvSpPr>
            <a:spLocks noChangeArrowheads="1"/>
          </p:cNvSpPr>
          <p:nvPr/>
        </p:nvSpPr>
        <p:spPr bwMode="auto">
          <a:xfrm>
            <a:off x="3113088" y="1887538"/>
            <a:ext cx="1590675" cy="1590675"/>
          </a:xfrm>
          <a:prstGeom prst="ellipse">
            <a:avLst/>
          </a:prstGeom>
          <a:ln w="12700">
            <a:noFill/>
            <a:round/>
            <a:headEnd type="none" w="sm" len="sm"/>
            <a:tailEnd type="none" w="sm" len="sm"/>
          </a:ln>
          <a:effectLst/>
        </p:spPr>
        <p:txBody>
          <a:bodyPr wrap="none" anchor="ctr"/>
          <a:lstStyle/>
          <a:p>
            <a:pPr>
              <a:defRPr/>
            </a:pPr>
            <a:endParaRPr lang="en-US" sz="2400"/>
          </a:p>
        </p:txBody>
      </p:sp>
      <p:sp>
        <p:nvSpPr>
          <p:cNvPr id="2593796" name="Oval 4"/>
          <p:cNvSpPr>
            <a:spLocks noChangeArrowheads="1"/>
          </p:cNvSpPr>
          <p:nvPr/>
        </p:nvSpPr>
        <p:spPr bwMode="auto">
          <a:xfrm>
            <a:off x="2874963" y="1609725"/>
            <a:ext cx="2124075" cy="2124075"/>
          </a:xfrm>
          <a:prstGeom prst="ellipse">
            <a:avLst/>
          </a:prstGeom>
          <a:noFill/>
          <a:ln w="19050">
            <a:solidFill>
              <a:srgbClr val="FF9933"/>
            </a:solidFill>
            <a:round/>
            <a:headEnd/>
            <a:tailEnd/>
          </a:ln>
        </p:spPr>
        <p:txBody>
          <a:bodyPr/>
          <a:lstStyle/>
          <a:p>
            <a:pPr>
              <a:defRPr/>
            </a:pPr>
            <a:endParaRPr lang="en-US" sz="2400"/>
          </a:p>
        </p:txBody>
      </p:sp>
      <p:sp>
        <p:nvSpPr>
          <p:cNvPr id="2593797" name="Oval 5"/>
          <p:cNvSpPr>
            <a:spLocks noChangeArrowheads="1"/>
          </p:cNvSpPr>
          <p:nvPr/>
        </p:nvSpPr>
        <p:spPr bwMode="auto">
          <a:xfrm>
            <a:off x="3165475" y="1917700"/>
            <a:ext cx="1493838" cy="1520825"/>
          </a:xfrm>
          <a:prstGeom prst="ellipse">
            <a:avLst/>
          </a:prstGeom>
          <a:noFill/>
          <a:ln w="19050">
            <a:solidFill>
              <a:srgbClr val="FAFD00"/>
            </a:solidFill>
            <a:round/>
            <a:headEnd/>
            <a:tailEnd/>
          </a:ln>
        </p:spPr>
        <p:txBody>
          <a:bodyPr/>
          <a:lstStyle/>
          <a:p>
            <a:pPr>
              <a:defRPr/>
            </a:pPr>
            <a:endParaRPr lang="en-US" sz="2400"/>
          </a:p>
        </p:txBody>
      </p:sp>
      <p:sp>
        <p:nvSpPr>
          <p:cNvPr id="2593798" name="Rectangle 6"/>
          <p:cNvSpPr>
            <a:spLocks noChangeArrowheads="1"/>
          </p:cNvSpPr>
          <p:nvPr/>
        </p:nvSpPr>
        <p:spPr bwMode="auto">
          <a:xfrm>
            <a:off x="3505200" y="2259013"/>
            <a:ext cx="876300" cy="579437"/>
          </a:xfrm>
          <a:prstGeom prst="rect">
            <a:avLst/>
          </a:prstGeom>
          <a:noFill/>
          <a:ln w="12700">
            <a:noFill/>
            <a:miter lim="800000"/>
            <a:headEnd type="none" w="sm" len="sm"/>
            <a:tailEnd type="none" w="sm" len="sm"/>
          </a:ln>
          <a:effectLst/>
        </p:spPr>
        <p:txBody>
          <a:bodyPr wrap="none">
            <a:spAutoFit/>
          </a:bodyPr>
          <a:lstStyle/>
          <a:p>
            <a:pPr>
              <a:defRPr/>
            </a:pPr>
            <a:endParaRPr lang="de-DE" sz="1800">
              <a:effectLst>
                <a:outerShdw blurRad="38100" dist="38100" dir="2700000" algn="tl">
                  <a:srgbClr val="000000"/>
                </a:outerShdw>
              </a:effectLst>
            </a:endParaRPr>
          </a:p>
          <a:p>
            <a:pPr>
              <a:lnSpc>
                <a:spcPct val="70000"/>
              </a:lnSpc>
              <a:defRPr/>
            </a:pPr>
            <a:r>
              <a:rPr lang="de-DE">
                <a:effectLst>
                  <a:outerShdw blurRad="38100" dist="38100" dir="2700000" algn="tl">
                    <a:srgbClr val="000000"/>
                  </a:outerShdw>
                </a:effectLst>
              </a:rPr>
              <a:t>lumen</a:t>
            </a:r>
            <a:endParaRPr lang="en-US">
              <a:effectLst>
                <a:outerShdw blurRad="38100" dist="38100" dir="2700000" algn="tl">
                  <a:srgbClr val="000000"/>
                </a:outerShdw>
              </a:effectLst>
            </a:endParaRPr>
          </a:p>
        </p:txBody>
      </p:sp>
      <p:sp>
        <p:nvSpPr>
          <p:cNvPr id="2593799" name="Rectangle 7"/>
          <p:cNvSpPr>
            <a:spLocks noChangeArrowheads="1"/>
          </p:cNvSpPr>
          <p:nvPr/>
        </p:nvSpPr>
        <p:spPr bwMode="auto">
          <a:xfrm>
            <a:off x="1443038" y="2184400"/>
            <a:ext cx="1182687" cy="1006475"/>
          </a:xfrm>
          <a:prstGeom prst="rect">
            <a:avLst/>
          </a:prstGeom>
          <a:noFill/>
          <a:ln w="12700">
            <a:noFill/>
            <a:miter lim="800000"/>
            <a:headEnd type="none" w="sm" len="sm"/>
            <a:tailEnd type="none" w="sm" len="sm"/>
          </a:ln>
          <a:effectLst/>
        </p:spPr>
        <p:txBody>
          <a:bodyPr wrap="none">
            <a:spAutoFit/>
          </a:bodyPr>
          <a:lstStyle/>
          <a:p>
            <a:pPr algn="l">
              <a:defRPr/>
            </a:pPr>
            <a:r>
              <a:rPr lang="de-DE" sz="1800">
                <a:solidFill>
                  <a:srgbClr val="FF9933"/>
                </a:solidFill>
                <a:effectLst>
                  <a:outerShdw blurRad="38100" dist="38100" dir="2700000" algn="tl">
                    <a:srgbClr val="000000"/>
                  </a:outerShdw>
                </a:effectLst>
              </a:rPr>
              <a:t>Adventita</a:t>
            </a:r>
          </a:p>
          <a:p>
            <a:pPr algn="l">
              <a:defRPr/>
            </a:pPr>
            <a:r>
              <a:rPr lang="de-DE" sz="2400">
                <a:solidFill>
                  <a:srgbClr val="CCCCFF"/>
                </a:solidFill>
                <a:effectLst>
                  <a:outerShdw blurRad="38100" dist="38100" dir="2700000" algn="tl">
                    <a:srgbClr val="000000"/>
                  </a:outerShdw>
                </a:effectLst>
                <a:latin typeface="Arial Black" pitchFamily="34" charset="0"/>
              </a:rPr>
              <a:t>Media</a:t>
            </a:r>
          </a:p>
          <a:p>
            <a:pPr algn="l">
              <a:defRPr/>
            </a:pPr>
            <a:r>
              <a:rPr lang="de-DE" sz="1800">
                <a:solidFill>
                  <a:schemeClr val="tx2"/>
                </a:solidFill>
                <a:effectLst>
                  <a:outerShdw blurRad="38100" dist="38100" dir="2700000" algn="tl">
                    <a:srgbClr val="000000"/>
                  </a:outerShdw>
                </a:effectLst>
              </a:rPr>
              <a:t>Intima</a:t>
            </a:r>
            <a:r>
              <a:rPr lang="de-DE" sz="1800">
                <a:effectLst>
                  <a:outerShdw blurRad="38100" dist="38100" dir="2700000" algn="tl">
                    <a:srgbClr val="000000"/>
                  </a:outerShdw>
                </a:effectLst>
              </a:rPr>
              <a:t> </a:t>
            </a:r>
            <a:endParaRPr lang="en-US" sz="1800">
              <a:effectLst>
                <a:outerShdw blurRad="38100" dist="38100" dir="2700000" algn="tl">
                  <a:srgbClr val="000000"/>
                </a:outerShdw>
              </a:effectLst>
            </a:endParaRPr>
          </a:p>
        </p:txBody>
      </p:sp>
      <p:sp>
        <p:nvSpPr>
          <p:cNvPr id="2593800" name="Rectangle 8"/>
          <p:cNvSpPr>
            <a:spLocks noChangeArrowheads="1"/>
          </p:cNvSpPr>
          <p:nvPr/>
        </p:nvSpPr>
        <p:spPr bwMode="auto">
          <a:xfrm>
            <a:off x="196850" y="0"/>
            <a:ext cx="6188075" cy="1006475"/>
          </a:xfrm>
          <a:prstGeom prst="rect">
            <a:avLst/>
          </a:prstGeom>
          <a:noFill/>
          <a:ln w="12700">
            <a:noFill/>
            <a:miter lim="800000"/>
            <a:headEnd type="none" w="sm" len="sm"/>
            <a:tailEnd type="none" w="sm" len="sm"/>
          </a:ln>
          <a:effectLst/>
        </p:spPr>
        <p:txBody>
          <a:bodyPr wrap="none">
            <a:spAutoFit/>
          </a:bodyPr>
          <a:lstStyle/>
          <a:p>
            <a:pPr algn="l">
              <a:defRPr/>
            </a:pPr>
            <a:r>
              <a:rPr lang="de-DE" sz="3000">
                <a:solidFill>
                  <a:srgbClr val="F1DD65"/>
                </a:solidFill>
                <a:effectLst>
                  <a:outerShdw blurRad="38100" dist="38100" dir="2700000" algn="tl">
                    <a:srgbClr val="000000"/>
                  </a:outerShdw>
                </a:effectLst>
                <a:latin typeface="Lucida Sans" pitchFamily="34" charset="0"/>
              </a:rPr>
              <a:t>Aortic Dissection: Manifestation </a:t>
            </a:r>
          </a:p>
          <a:p>
            <a:pPr algn="l">
              <a:defRPr/>
            </a:pPr>
            <a:r>
              <a:rPr lang="de-DE" sz="3000">
                <a:solidFill>
                  <a:srgbClr val="F1DD65"/>
                </a:solidFill>
                <a:effectLst>
                  <a:outerShdw blurRad="38100" dist="38100" dir="2700000" algn="tl">
                    <a:srgbClr val="000000"/>
                  </a:outerShdw>
                </a:effectLst>
                <a:latin typeface="Lucida Sans" pitchFamily="34" charset="0"/>
              </a:rPr>
              <a:t>of a Diseased Media</a:t>
            </a:r>
            <a:endParaRPr lang="en-US" sz="3000">
              <a:solidFill>
                <a:srgbClr val="F1DD65"/>
              </a:solidFill>
              <a:effectLst>
                <a:outerShdw blurRad="38100" dist="38100" dir="2700000" algn="tl">
                  <a:srgbClr val="000000"/>
                </a:outerShdw>
              </a:effectLst>
              <a:latin typeface="Lucida Sans" pitchFamily="34" charset="0"/>
            </a:endParaRPr>
          </a:p>
        </p:txBody>
      </p:sp>
      <p:sp>
        <p:nvSpPr>
          <p:cNvPr id="2593801" name="Rectangle 9"/>
          <p:cNvSpPr>
            <a:spLocks noChangeArrowheads="1"/>
          </p:cNvSpPr>
          <p:nvPr/>
        </p:nvSpPr>
        <p:spPr bwMode="auto">
          <a:xfrm>
            <a:off x="477838" y="3727450"/>
            <a:ext cx="6654800" cy="3157538"/>
          </a:xfrm>
          <a:prstGeom prst="rect">
            <a:avLst/>
          </a:prstGeom>
          <a:noFill/>
          <a:ln w="9525">
            <a:noFill/>
            <a:miter lim="800000"/>
            <a:headEnd/>
            <a:tailEnd/>
          </a:ln>
          <a:effectLst/>
        </p:spPr>
        <p:txBody>
          <a:bodyPr lIns="182562" tIns="182562" rIns="182562" bIns="182562">
            <a:spAutoFit/>
          </a:bodyPr>
          <a:lstStyle/>
          <a:p>
            <a:pPr marL="342900" indent="-342900" algn="l">
              <a:lnSpc>
                <a:spcPct val="10000"/>
              </a:lnSpc>
              <a:spcBef>
                <a:spcPct val="40000"/>
              </a:spcBef>
              <a:buClr>
                <a:srgbClr val="E3DE73"/>
              </a:buClr>
              <a:buSzPct val="150000"/>
              <a:buFontTx/>
              <a:buChar char="•"/>
              <a:defRPr/>
            </a:pPr>
            <a:endParaRPr lang="de-DE" sz="2600">
              <a:effectLst>
                <a:outerShdw blurRad="38100" dist="38100" dir="2700000" algn="tl">
                  <a:srgbClr val="000000"/>
                </a:outerShdw>
              </a:effectLst>
              <a:latin typeface="Lucida Sans" pitchFamily="34" charset="0"/>
            </a:endParaRPr>
          </a:p>
          <a:p>
            <a:pPr marL="342900" indent="-342900" algn="l">
              <a:lnSpc>
                <a:spcPct val="120000"/>
              </a:lnSpc>
              <a:spcBef>
                <a:spcPct val="40000"/>
              </a:spcBef>
              <a:buClr>
                <a:srgbClr val="E3DE73"/>
              </a:buClr>
              <a:buSzPct val="150000"/>
              <a:defRPr/>
            </a:pPr>
            <a:r>
              <a:rPr lang="de-DE" sz="2600">
                <a:solidFill>
                  <a:srgbClr val="CCCCFF"/>
                </a:solidFill>
                <a:effectLst/>
                <a:latin typeface="Lucida Sans" pitchFamily="34" charset="0"/>
              </a:rPr>
              <a:t>‘cystic medial necrosis’</a:t>
            </a:r>
          </a:p>
          <a:p>
            <a:pPr marL="342900" indent="-342900" algn="l">
              <a:lnSpc>
                <a:spcPct val="70000"/>
              </a:lnSpc>
              <a:spcBef>
                <a:spcPct val="40000"/>
              </a:spcBef>
              <a:buClr>
                <a:srgbClr val="E3DE73"/>
              </a:buClr>
              <a:buSzPct val="150000"/>
              <a:buFontTx/>
              <a:buChar char="•"/>
              <a:defRPr/>
            </a:pPr>
            <a:r>
              <a:rPr lang="de-DE" sz="2400">
                <a:effectLst/>
                <a:latin typeface="Lucida Sans" pitchFamily="34" charset="0"/>
              </a:rPr>
              <a:t>elastolysis </a:t>
            </a:r>
            <a:r>
              <a:rPr lang="de-DE" sz="1800">
                <a:effectLst/>
                <a:latin typeface="Lucida Sans" pitchFamily="34" charset="0"/>
              </a:rPr>
              <a:t>(elastic &amp; collagen fiber loss)</a:t>
            </a:r>
          </a:p>
          <a:p>
            <a:pPr marL="342900" indent="-342900" algn="l">
              <a:lnSpc>
                <a:spcPct val="80000"/>
              </a:lnSpc>
              <a:spcBef>
                <a:spcPct val="40000"/>
              </a:spcBef>
              <a:buClr>
                <a:srgbClr val="E3DE73"/>
              </a:buClr>
              <a:buSzPct val="150000"/>
              <a:buFontTx/>
              <a:buChar char="•"/>
              <a:defRPr/>
            </a:pPr>
            <a:r>
              <a:rPr lang="de-DE" sz="2400">
                <a:effectLst/>
                <a:latin typeface="Lucida Sans" pitchFamily="34" charset="0"/>
              </a:rPr>
              <a:t>mucoid degeneration </a:t>
            </a:r>
          </a:p>
          <a:p>
            <a:pPr marL="342900" indent="-342900" algn="l">
              <a:lnSpc>
                <a:spcPct val="90000"/>
              </a:lnSpc>
              <a:spcBef>
                <a:spcPct val="40000"/>
              </a:spcBef>
              <a:buClr>
                <a:srgbClr val="E3DE73"/>
              </a:buClr>
              <a:buSzPct val="150000"/>
              <a:buFontTx/>
              <a:buChar char="•"/>
              <a:defRPr/>
            </a:pPr>
            <a:r>
              <a:rPr lang="de-DE" sz="2400">
                <a:effectLst/>
                <a:latin typeface="Lucida Sans" pitchFamily="34" charset="0"/>
              </a:rPr>
              <a:t>smooth-muscle cell loss and dedifferentiation</a:t>
            </a:r>
            <a:endParaRPr lang="de-DE" sz="2400">
              <a:effectLst>
                <a:outerShdw blurRad="38100" dist="38100" dir="2700000" algn="tl">
                  <a:srgbClr val="000000"/>
                </a:outerShdw>
              </a:effectLst>
              <a:latin typeface="Lucida Sans" pitchFamily="34" charset="0"/>
            </a:endParaRPr>
          </a:p>
          <a:p>
            <a:pPr marL="342900" indent="-342900" algn="l">
              <a:lnSpc>
                <a:spcPct val="90000"/>
              </a:lnSpc>
              <a:spcBef>
                <a:spcPct val="40000"/>
              </a:spcBef>
              <a:buClr>
                <a:srgbClr val="E3DE73"/>
              </a:buClr>
              <a:buSzPct val="150000"/>
              <a:buFontTx/>
              <a:buChar char="•"/>
              <a:defRPr/>
            </a:pPr>
            <a:endParaRPr lang="de-DE" sz="2400">
              <a:effectLst>
                <a:outerShdw blurRad="38100" dist="38100" dir="2700000" algn="tl">
                  <a:srgbClr val="000000"/>
                </a:outerShdw>
              </a:effectLst>
              <a:latin typeface="Lucida Sans" pitchFamily="34" charset="0"/>
            </a:endParaRPr>
          </a:p>
        </p:txBody>
      </p:sp>
      <p:pic>
        <p:nvPicPr>
          <p:cNvPr id="20490" name="Picture 10"/>
          <p:cNvPicPr>
            <a:picLocks noChangeAspect="1" noChangeArrowheads="1"/>
          </p:cNvPicPr>
          <p:nvPr/>
        </p:nvPicPr>
        <p:blipFill>
          <a:blip r:embed="rId3" cstate="print"/>
          <a:srcRect/>
          <a:stretch>
            <a:fillRect/>
          </a:stretch>
        </p:blipFill>
        <p:spPr bwMode="auto">
          <a:xfrm>
            <a:off x="6904038" y="1146175"/>
            <a:ext cx="2009775" cy="4873625"/>
          </a:xfrm>
          <a:prstGeom prst="rect">
            <a:avLst/>
          </a:prstGeom>
          <a:noFill/>
          <a:ln w="9525">
            <a:noFill/>
            <a:miter lim="800000"/>
            <a:headEnd/>
            <a:tailEnd/>
          </a:ln>
        </p:spPr>
      </p:pic>
      <p:sp>
        <p:nvSpPr>
          <p:cNvPr id="20491" name="Text Box 11"/>
          <p:cNvSpPr txBox="1">
            <a:spLocks noChangeArrowheads="1"/>
          </p:cNvSpPr>
          <p:nvPr/>
        </p:nvSpPr>
        <p:spPr bwMode="auto">
          <a:xfrm>
            <a:off x="5815013" y="6149975"/>
            <a:ext cx="3094037" cy="473075"/>
          </a:xfrm>
          <a:prstGeom prst="rect">
            <a:avLst/>
          </a:prstGeom>
          <a:noFill/>
          <a:ln w="9525">
            <a:noFill/>
            <a:miter lim="800000"/>
            <a:headEnd/>
            <a:tailEnd/>
          </a:ln>
        </p:spPr>
        <p:txBody>
          <a:bodyPr lIns="0" tIns="0" rIns="0" bIns="0">
            <a:spAutoFit/>
          </a:bodyPr>
          <a:lstStyle/>
          <a:p>
            <a:pPr algn="r">
              <a:lnSpc>
                <a:spcPct val="97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a:solidFill>
                  <a:srgbClr val="CCCCFF"/>
                </a:solidFill>
                <a:effectLst/>
                <a:latin typeface="Lucida Sans" pitchFamily="34" charset="0"/>
              </a:rPr>
              <a:t>Fedak, P. W.M. et al. Circulation 2002</a:t>
            </a:r>
          </a:p>
        </p:txBody>
      </p:sp>
      <p:sp>
        <p:nvSpPr>
          <p:cNvPr id="20492" name="Text Box 12"/>
          <p:cNvSpPr txBox="1">
            <a:spLocks noChangeArrowheads="1"/>
          </p:cNvSpPr>
          <p:nvPr/>
        </p:nvSpPr>
        <p:spPr bwMode="auto">
          <a:xfrm>
            <a:off x="5802313" y="447040"/>
            <a:ext cx="3094037" cy="590550"/>
          </a:xfrm>
          <a:prstGeom prst="rect">
            <a:avLst/>
          </a:prstGeom>
          <a:noFill/>
          <a:ln w="9525">
            <a:noFill/>
            <a:miter lim="800000"/>
            <a:headEnd/>
            <a:tailEnd/>
          </a:ln>
        </p:spPr>
        <p:txBody>
          <a:bodyPr lIns="0" tIns="0" rIns="0" bIns="0">
            <a:spAutoFit/>
          </a:bodyPr>
          <a:lstStyle/>
          <a:p>
            <a:pPr algn="r">
              <a:lnSpc>
                <a:spcPct val="97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solidFill>
                  <a:srgbClr val="CCCCFF"/>
                </a:solidFill>
                <a:effectLst/>
                <a:latin typeface="Lucida Sans" pitchFamily="34" charset="0"/>
              </a:rPr>
              <a:t>Elastic Lamina of </a:t>
            </a:r>
          </a:p>
          <a:p>
            <a:pPr algn="r">
              <a:lnSpc>
                <a:spcPct val="97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a:solidFill>
                  <a:srgbClr val="CCCCFF"/>
                </a:solidFill>
                <a:effectLst/>
                <a:latin typeface="Lucida Sans" pitchFamily="34" charset="0"/>
              </a:rPr>
              <a:t>Aortic Wall</a:t>
            </a:r>
          </a:p>
        </p:txBody>
      </p:sp>
      <p:grpSp>
        <p:nvGrpSpPr>
          <p:cNvPr id="2" name="Group 13"/>
          <p:cNvGrpSpPr>
            <a:grpSpLocks/>
          </p:cNvGrpSpPr>
          <p:nvPr/>
        </p:nvGrpSpPr>
        <p:grpSpPr bwMode="auto">
          <a:xfrm>
            <a:off x="365125" y="1130300"/>
            <a:ext cx="5254625" cy="2862263"/>
            <a:chOff x="-1216" y="712"/>
            <a:chExt cx="3310" cy="1803"/>
          </a:xfrm>
        </p:grpSpPr>
        <p:sp useBgFill="1">
          <p:nvSpPr>
            <p:cNvPr id="2593806" name="Rectangle 14"/>
            <p:cNvSpPr>
              <a:spLocks noChangeArrowheads="1"/>
            </p:cNvSpPr>
            <p:nvPr/>
          </p:nvSpPr>
          <p:spPr bwMode="auto">
            <a:xfrm>
              <a:off x="-1216" y="712"/>
              <a:ext cx="3310" cy="1748"/>
            </a:xfrm>
            <a:prstGeom prst="rect">
              <a:avLst/>
            </a:prstGeom>
            <a:ln w="9525">
              <a:noFill/>
              <a:miter lim="800000"/>
              <a:headEnd/>
              <a:tailEnd/>
            </a:ln>
            <a:effectLst/>
          </p:spPr>
          <p:txBody>
            <a:bodyPr lIns="182562" tIns="182562" rIns="182562" bIns="182562">
              <a:spAutoFit/>
            </a:bodyPr>
            <a:lstStyle/>
            <a:p>
              <a:pPr marL="342900" indent="-342900" algn="l">
                <a:lnSpc>
                  <a:spcPct val="60000"/>
                </a:lnSpc>
                <a:spcBef>
                  <a:spcPct val="40000"/>
                </a:spcBef>
                <a:buClr>
                  <a:srgbClr val="E3DE73"/>
                </a:buClr>
                <a:buSzPct val="150000"/>
                <a:buFontTx/>
                <a:buChar char="•"/>
                <a:defRPr/>
              </a:pPr>
              <a:endParaRPr lang="de-DE" sz="2400">
                <a:effectLst>
                  <a:outerShdw blurRad="38100" dist="38100" dir="2700000" algn="tl">
                    <a:srgbClr val="000000"/>
                  </a:outerShdw>
                </a:effectLst>
                <a:latin typeface="Lucida Sans" pitchFamily="34" charset="0"/>
              </a:endParaRPr>
            </a:p>
            <a:p>
              <a:pPr marL="342900" indent="-342900" algn="l">
                <a:lnSpc>
                  <a:spcPct val="60000"/>
                </a:lnSpc>
                <a:spcBef>
                  <a:spcPct val="40000"/>
                </a:spcBef>
                <a:buClr>
                  <a:srgbClr val="E3DE73"/>
                </a:buClr>
                <a:buSzPct val="150000"/>
                <a:buFontTx/>
                <a:buChar char="•"/>
                <a:defRPr/>
              </a:pPr>
              <a:r>
                <a:rPr lang="de-DE" sz="2400">
                  <a:effectLst>
                    <a:outerShdw blurRad="38100" dist="38100" dir="2700000" algn="tl">
                      <a:srgbClr val="000000"/>
                    </a:outerShdw>
                  </a:effectLst>
                  <a:latin typeface="Lucida Sans" pitchFamily="34" charset="0"/>
                </a:rPr>
                <a:t>Marfans (fibrillin)</a:t>
              </a:r>
            </a:p>
            <a:p>
              <a:pPr marL="342900" indent="-342900" algn="l">
                <a:lnSpc>
                  <a:spcPct val="60000"/>
                </a:lnSpc>
                <a:spcBef>
                  <a:spcPct val="40000"/>
                </a:spcBef>
                <a:buClr>
                  <a:srgbClr val="E3DE73"/>
                </a:buClr>
                <a:buSzPct val="150000"/>
                <a:buFontTx/>
                <a:buChar char="•"/>
                <a:defRPr/>
              </a:pPr>
              <a:r>
                <a:rPr lang="de-DE" sz="2400">
                  <a:effectLst>
                    <a:outerShdw blurRad="38100" dist="38100" dir="2700000" algn="tl">
                      <a:srgbClr val="000000"/>
                    </a:outerShdw>
                  </a:effectLst>
                  <a:latin typeface="Lucida Sans" pitchFamily="34" charset="0"/>
                </a:rPr>
                <a:t>Ehlers Danlos IV (collagen)</a:t>
              </a:r>
            </a:p>
            <a:p>
              <a:pPr marL="342900" indent="-342900" algn="l">
                <a:lnSpc>
                  <a:spcPct val="60000"/>
                </a:lnSpc>
                <a:spcBef>
                  <a:spcPct val="40000"/>
                </a:spcBef>
                <a:buClr>
                  <a:srgbClr val="E3DE73"/>
                </a:buClr>
                <a:buSzPct val="150000"/>
                <a:buFontTx/>
                <a:buChar char="•"/>
                <a:defRPr/>
              </a:pPr>
              <a:r>
                <a:rPr lang="de-DE" sz="2400">
                  <a:effectLst>
                    <a:outerShdw blurRad="38100" dist="38100" dir="2700000" algn="tl">
                      <a:srgbClr val="000000"/>
                    </a:outerShdw>
                  </a:effectLst>
                  <a:latin typeface="Lucida Sans" pitchFamily="34" charset="0"/>
                </a:rPr>
                <a:t>familial TAA</a:t>
              </a:r>
            </a:p>
            <a:p>
              <a:pPr marL="342900" indent="-342900" algn="l">
                <a:lnSpc>
                  <a:spcPct val="60000"/>
                </a:lnSpc>
                <a:spcBef>
                  <a:spcPct val="40000"/>
                </a:spcBef>
                <a:buClr>
                  <a:srgbClr val="E3DE73"/>
                </a:buClr>
                <a:buSzPct val="150000"/>
                <a:buFontTx/>
                <a:buChar char="•"/>
                <a:defRPr/>
              </a:pPr>
              <a:r>
                <a:rPr lang="de-DE" sz="2400">
                  <a:effectLst>
                    <a:outerShdw blurRad="38100" dist="38100" dir="2700000" algn="tl">
                      <a:srgbClr val="000000"/>
                    </a:outerShdw>
                  </a:effectLst>
                  <a:latin typeface="Lucida Sans" pitchFamily="34" charset="0"/>
                </a:rPr>
                <a:t>severe hypertension !!!!</a:t>
              </a:r>
            </a:p>
            <a:p>
              <a:pPr marL="342900" indent="-342900" algn="l">
                <a:lnSpc>
                  <a:spcPct val="60000"/>
                </a:lnSpc>
                <a:spcBef>
                  <a:spcPct val="40000"/>
                </a:spcBef>
                <a:buClr>
                  <a:srgbClr val="E3DE73"/>
                </a:buClr>
                <a:buSzPct val="150000"/>
                <a:buFontTx/>
                <a:buChar char="•"/>
                <a:defRPr/>
              </a:pPr>
              <a:r>
                <a:rPr lang="de-DE" sz="2400">
                  <a:effectLst>
                    <a:outerShdw blurRad="38100" dist="38100" dir="2700000" algn="tl">
                      <a:srgbClr val="000000"/>
                    </a:outerShdw>
                  </a:effectLst>
                  <a:latin typeface="Lucida Sans" pitchFamily="34" charset="0"/>
                </a:rPr>
                <a:t>normal aging</a:t>
              </a:r>
            </a:p>
            <a:p>
              <a:pPr marL="342900" indent="-342900" algn="l">
                <a:lnSpc>
                  <a:spcPct val="60000"/>
                </a:lnSpc>
                <a:spcBef>
                  <a:spcPct val="40000"/>
                </a:spcBef>
                <a:buClr>
                  <a:srgbClr val="E3DE73"/>
                </a:buClr>
                <a:buSzPct val="150000"/>
                <a:buFontTx/>
                <a:buChar char="•"/>
                <a:defRPr/>
              </a:pPr>
              <a:endParaRPr lang="de-DE" sz="2400">
                <a:effectLst>
                  <a:outerShdw blurRad="38100" dist="38100" dir="2700000" algn="tl">
                    <a:srgbClr val="000000"/>
                  </a:outerShdw>
                </a:effectLst>
                <a:latin typeface="Lucida Sans" pitchFamily="34" charset="0"/>
              </a:endParaRPr>
            </a:p>
          </p:txBody>
        </p:sp>
        <p:sp>
          <p:nvSpPr>
            <p:cNvPr id="2593807" name="AutoShape 15"/>
            <p:cNvSpPr>
              <a:spLocks/>
            </p:cNvSpPr>
            <p:nvPr/>
          </p:nvSpPr>
          <p:spPr bwMode="auto">
            <a:xfrm rot="5400000">
              <a:off x="168" y="1062"/>
              <a:ext cx="271" cy="2635"/>
            </a:xfrm>
            <a:prstGeom prst="rightBrace">
              <a:avLst>
                <a:gd name="adj1" fmla="val 81027"/>
                <a:gd name="adj2" fmla="val 50000"/>
              </a:avLst>
            </a:prstGeom>
            <a:noFill/>
            <a:ln w="38100">
              <a:solidFill>
                <a:srgbClr val="CCCCFF"/>
              </a:solidFill>
              <a:round/>
              <a:headEnd type="none" w="sm" len="sm"/>
              <a:tailEnd type="none" w="sm" len="sm"/>
            </a:ln>
            <a:effectLst/>
          </p:spPr>
          <p:txBody>
            <a:bodyPr wrap="none" anchor="ctr"/>
            <a:lstStyle/>
            <a:p>
              <a:pPr>
                <a:defRPr/>
              </a:pPr>
              <a:endParaRPr lang="en-US" sz="2400"/>
            </a:p>
          </p:txBody>
        </p:sp>
      </p:gr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2930" name="Rectangle 2"/>
          <p:cNvSpPr>
            <a:spLocks noChangeArrowheads="1"/>
          </p:cNvSpPr>
          <p:nvPr/>
        </p:nvSpPr>
        <p:spPr bwMode="auto">
          <a:xfrm>
            <a:off x="1231900" y="0"/>
            <a:ext cx="6759575" cy="2317750"/>
          </a:xfrm>
          <a:prstGeom prst="rect">
            <a:avLst/>
          </a:prstGeom>
          <a:noFill/>
          <a:ln w="9525">
            <a:noFill/>
            <a:miter lim="800000"/>
            <a:headEnd/>
            <a:tailEnd/>
          </a:ln>
          <a:effectLst/>
        </p:spPr>
        <p:txBody>
          <a:bodyPr lIns="182562" tIns="182562" rIns="182562" bIns="182562">
            <a:spAutoFit/>
          </a:bodyPr>
          <a:lstStyle/>
          <a:p>
            <a:pPr marL="342900" indent="-342900" algn="l">
              <a:lnSpc>
                <a:spcPct val="10000"/>
              </a:lnSpc>
              <a:spcBef>
                <a:spcPct val="40000"/>
              </a:spcBef>
              <a:buClr>
                <a:srgbClr val="E3DE73"/>
              </a:buClr>
              <a:buSzPct val="150000"/>
              <a:buFontTx/>
              <a:buChar char="•"/>
              <a:defRPr/>
            </a:pPr>
            <a:endParaRPr lang="de-DE" sz="2600">
              <a:effectLst>
                <a:outerShdw blurRad="38100" dist="38100" dir="2700000" algn="tl">
                  <a:srgbClr val="000000"/>
                </a:outerShdw>
              </a:effectLst>
              <a:latin typeface="Lucida Sans" pitchFamily="34" charset="0"/>
            </a:endParaRPr>
          </a:p>
          <a:p>
            <a:pPr marL="342900" indent="-342900" algn="l">
              <a:lnSpc>
                <a:spcPct val="120000"/>
              </a:lnSpc>
              <a:spcBef>
                <a:spcPct val="40000"/>
              </a:spcBef>
              <a:buClr>
                <a:srgbClr val="E3DE73"/>
              </a:buClr>
              <a:buSzPct val="150000"/>
              <a:defRPr/>
            </a:pPr>
            <a:r>
              <a:rPr lang="de-DE" sz="2600" b="1">
                <a:solidFill>
                  <a:srgbClr val="F1DD65"/>
                </a:solidFill>
                <a:effectLst>
                  <a:outerShdw blurRad="38100" dist="38100" dir="2700000" algn="tl">
                    <a:srgbClr val="000000"/>
                  </a:outerShdw>
                </a:effectLst>
                <a:latin typeface="Lucida Sans" pitchFamily="34" charset="0"/>
              </a:rPr>
              <a:t>Classic Aortic Dissection</a:t>
            </a:r>
          </a:p>
          <a:p>
            <a:pPr marL="342900" indent="-342900" algn="l">
              <a:lnSpc>
                <a:spcPct val="90000"/>
              </a:lnSpc>
              <a:spcBef>
                <a:spcPct val="40000"/>
              </a:spcBef>
              <a:buClr>
                <a:srgbClr val="E3DE73"/>
              </a:buClr>
              <a:buSzPct val="150000"/>
              <a:buFontTx/>
              <a:buChar char="•"/>
              <a:defRPr/>
            </a:pPr>
            <a:r>
              <a:rPr lang="de-DE" sz="2400">
                <a:effectLst>
                  <a:outerShdw blurRad="38100" dist="38100" dir="2700000" algn="tl">
                    <a:srgbClr val="000000"/>
                  </a:outerShdw>
                </a:effectLst>
                <a:latin typeface="Lucida Sans" pitchFamily="34" charset="0"/>
              </a:rPr>
              <a:t>false lumen within the media </a:t>
            </a:r>
          </a:p>
          <a:p>
            <a:pPr marL="342900" indent="-342900" algn="l">
              <a:lnSpc>
                <a:spcPct val="90000"/>
              </a:lnSpc>
              <a:spcBef>
                <a:spcPct val="40000"/>
              </a:spcBef>
              <a:buClr>
                <a:srgbClr val="E3DE73"/>
              </a:buClr>
              <a:buSzPct val="150000"/>
              <a:defRPr/>
            </a:pPr>
            <a:r>
              <a:rPr lang="de-DE" sz="2400">
                <a:effectLst>
                  <a:outerShdw blurRad="38100" dist="38100" dir="2700000" algn="tl">
                    <a:srgbClr val="000000"/>
                  </a:outerShdw>
                </a:effectLst>
                <a:latin typeface="Lucida Sans" pitchFamily="34" charset="0"/>
              </a:rPr>
              <a:t> 	'intimal flap'=inner 2/3 of med + intima </a:t>
            </a:r>
            <a:r>
              <a:rPr lang="de-DE" sz="2400">
                <a:effectLst>
                  <a:outerShdw blurRad="38100" dist="38100" dir="2700000" algn="tl">
                    <a:srgbClr val="000000"/>
                  </a:outerShdw>
                </a:effectLst>
                <a:latin typeface="Lucida Sans" pitchFamily="34" charset="0"/>
                <a:sym typeface="Wingdings" pitchFamily="2" charset="2"/>
              </a:rPr>
              <a:t> intimo-media flap</a:t>
            </a:r>
            <a:endParaRPr lang="de-DE" sz="2400">
              <a:effectLst>
                <a:outerShdw blurRad="38100" dist="38100" dir="2700000" algn="tl">
                  <a:srgbClr val="000000"/>
                </a:outerShdw>
              </a:effectLst>
              <a:latin typeface="Lucida Sans" pitchFamily="34" charset="0"/>
            </a:endParaRPr>
          </a:p>
        </p:txBody>
      </p:sp>
      <p:sp>
        <p:nvSpPr>
          <p:cNvPr id="2812931" name="Oval 3"/>
          <p:cNvSpPr>
            <a:spLocks noChangeArrowheads="1"/>
          </p:cNvSpPr>
          <p:nvPr/>
        </p:nvSpPr>
        <p:spPr bwMode="auto">
          <a:xfrm>
            <a:off x="3189288" y="2705100"/>
            <a:ext cx="2828925" cy="2828925"/>
          </a:xfrm>
          <a:prstGeom prst="ellipse">
            <a:avLst/>
          </a:prstGeom>
          <a:noFill/>
          <a:ln w="19050">
            <a:solidFill>
              <a:srgbClr val="FF9933"/>
            </a:solidFill>
            <a:round/>
            <a:headEnd/>
            <a:tailEnd/>
          </a:ln>
        </p:spPr>
        <p:txBody>
          <a:bodyPr/>
          <a:lstStyle/>
          <a:p>
            <a:pPr>
              <a:defRPr/>
            </a:pPr>
            <a:endParaRPr lang="en-US" sz="2400"/>
          </a:p>
        </p:txBody>
      </p:sp>
      <p:sp>
        <p:nvSpPr>
          <p:cNvPr id="2812932" name="Oval 4"/>
          <p:cNvSpPr>
            <a:spLocks noChangeArrowheads="1"/>
          </p:cNvSpPr>
          <p:nvPr/>
        </p:nvSpPr>
        <p:spPr bwMode="auto">
          <a:xfrm>
            <a:off x="3576638" y="3116263"/>
            <a:ext cx="1539875" cy="2024062"/>
          </a:xfrm>
          <a:prstGeom prst="ellipse">
            <a:avLst/>
          </a:prstGeom>
          <a:noFill/>
          <a:ln w="19050">
            <a:solidFill>
              <a:srgbClr val="FAFD00"/>
            </a:solidFill>
            <a:round/>
            <a:headEnd/>
            <a:tailEnd/>
          </a:ln>
        </p:spPr>
        <p:txBody>
          <a:bodyPr/>
          <a:lstStyle/>
          <a:p>
            <a:pPr>
              <a:defRPr/>
            </a:pPr>
            <a:endParaRPr lang="en-US" sz="2400"/>
          </a:p>
        </p:txBody>
      </p:sp>
      <p:sp>
        <p:nvSpPr>
          <p:cNvPr id="2812933" name="Oval 5"/>
          <p:cNvSpPr>
            <a:spLocks noChangeArrowheads="1"/>
          </p:cNvSpPr>
          <p:nvPr/>
        </p:nvSpPr>
        <p:spPr bwMode="auto">
          <a:xfrm>
            <a:off x="3289300" y="2811463"/>
            <a:ext cx="2606675" cy="2627312"/>
          </a:xfrm>
          <a:prstGeom prst="ellipse">
            <a:avLst/>
          </a:prstGeom>
          <a:noFill/>
          <a:ln w="76200">
            <a:solidFill>
              <a:srgbClr val="99CCFF"/>
            </a:solidFill>
            <a:round/>
            <a:headEnd/>
            <a:tailEnd/>
          </a:ln>
        </p:spPr>
        <p:txBody>
          <a:bodyPr/>
          <a:lstStyle/>
          <a:p>
            <a:pPr>
              <a:defRPr/>
            </a:pPr>
            <a:endParaRPr lang="en-US" sz="2400"/>
          </a:p>
        </p:txBody>
      </p:sp>
      <p:sp>
        <p:nvSpPr>
          <p:cNvPr id="2812934" name="Arc 6"/>
          <p:cNvSpPr>
            <a:spLocks/>
          </p:cNvSpPr>
          <p:nvPr/>
        </p:nvSpPr>
        <p:spPr bwMode="auto">
          <a:xfrm>
            <a:off x="4448175" y="2957513"/>
            <a:ext cx="768350" cy="2341562"/>
          </a:xfrm>
          <a:custGeom>
            <a:avLst/>
            <a:gdLst>
              <a:gd name="G0" fmla="+- 0 0 0"/>
              <a:gd name="G1" fmla="+- 21573 0 0"/>
              <a:gd name="G2" fmla="+- 21600 0 0"/>
              <a:gd name="T0" fmla="*/ 1078 w 21600"/>
              <a:gd name="T1" fmla="*/ 0 h 43052"/>
              <a:gd name="T2" fmla="*/ 2288 w 21600"/>
              <a:gd name="T3" fmla="*/ 43052 h 43052"/>
              <a:gd name="T4" fmla="*/ 0 w 21600"/>
              <a:gd name="T5" fmla="*/ 21573 h 43052"/>
            </a:gdLst>
            <a:ahLst/>
            <a:cxnLst>
              <a:cxn ang="0">
                <a:pos x="T0" y="T1"/>
              </a:cxn>
              <a:cxn ang="0">
                <a:pos x="T2" y="T3"/>
              </a:cxn>
              <a:cxn ang="0">
                <a:pos x="T4" y="T5"/>
              </a:cxn>
            </a:cxnLst>
            <a:rect l="0" t="0" r="r" b="b"/>
            <a:pathLst>
              <a:path w="21600" h="43052" fill="none" extrusionOk="0">
                <a:moveTo>
                  <a:pt x="1078" y="-1"/>
                </a:moveTo>
                <a:cubicBezTo>
                  <a:pt x="12573" y="574"/>
                  <a:pt x="21600" y="10062"/>
                  <a:pt x="21600" y="21573"/>
                </a:cubicBezTo>
                <a:cubicBezTo>
                  <a:pt x="21600" y="32616"/>
                  <a:pt x="13269" y="41881"/>
                  <a:pt x="2287" y="43051"/>
                </a:cubicBezTo>
              </a:path>
              <a:path w="21600" h="43052" stroke="0" extrusionOk="0">
                <a:moveTo>
                  <a:pt x="1078" y="-1"/>
                </a:moveTo>
                <a:cubicBezTo>
                  <a:pt x="12573" y="574"/>
                  <a:pt x="21600" y="10062"/>
                  <a:pt x="21600" y="21573"/>
                </a:cubicBezTo>
                <a:cubicBezTo>
                  <a:pt x="21600" y="32616"/>
                  <a:pt x="13269" y="41881"/>
                  <a:pt x="2287" y="43051"/>
                </a:cubicBezTo>
                <a:lnTo>
                  <a:pt x="0" y="21573"/>
                </a:lnTo>
                <a:close/>
              </a:path>
            </a:pathLst>
          </a:custGeom>
          <a:noFill/>
          <a:ln w="76200">
            <a:solidFill>
              <a:srgbClr val="99CCFF"/>
            </a:solidFill>
            <a:round/>
            <a:headEnd type="none" w="sm" len="sm"/>
            <a:tailEnd type="none" w="sm" len="sm"/>
          </a:ln>
          <a:effectLst/>
        </p:spPr>
        <p:txBody>
          <a:bodyPr wrap="none" anchor="ctr"/>
          <a:lstStyle/>
          <a:p>
            <a:pPr>
              <a:defRPr/>
            </a:pPr>
            <a:endParaRPr lang="en-US" sz="2400"/>
          </a:p>
        </p:txBody>
      </p:sp>
      <p:sp>
        <p:nvSpPr>
          <p:cNvPr id="2812935" name="Rectangle 7"/>
          <p:cNvSpPr>
            <a:spLocks noChangeArrowheads="1"/>
          </p:cNvSpPr>
          <p:nvPr/>
        </p:nvSpPr>
        <p:spPr bwMode="auto">
          <a:xfrm>
            <a:off x="3895725" y="3738563"/>
            <a:ext cx="1016000" cy="712787"/>
          </a:xfrm>
          <a:prstGeom prst="rect">
            <a:avLst/>
          </a:prstGeom>
          <a:noFill/>
          <a:ln w="12700">
            <a:noFill/>
            <a:miter lim="800000"/>
            <a:headEnd type="none" w="sm" len="sm"/>
            <a:tailEnd type="none" w="sm" len="sm"/>
          </a:ln>
          <a:effectLst/>
        </p:spPr>
        <p:txBody>
          <a:bodyPr wrap="none">
            <a:spAutoFit/>
          </a:bodyPr>
          <a:lstStyle/>
          <a:p>
            <a:pPr>
              <a:defRPr/>
            </a:pPr>
            <a:r>
              <a:rPr lang="de-DE" sz="2400">
                <a:effectLst>
                  <a:outerShdw blurRad="38100" dist="38100" dir="2700000" algn="tl">
                    <a:srgbClr val="000000"/>
                  </a:outerShdw>
                </a:effectLst>
              </a:rPr>
              <a:t>true</a:t>
            </a:r>
          </a:p>
          <a:p>
            <a:pPr>
              <a:lnSpc>
                <a:spcPct val="70000"/>
              </a:lnSpc>
              <a:defRPr/>
            </a:pPr>
            <a:r>
              <a:rPr lang="de-DE" sz="2400">
                <a:effectLst>
                  <a:outerShdw blurRad="38100" dist="38100" dir="2700000" algn="tl">
                    <a:srgbClr val="000000"/>
                  </a:outerShdw>
                </a:effectLst>
              </a:rPr>
              <a:t>lumen</a:t>
            </a:r>
            <a:endParaRPr lang="en-US" sz="2400">
              <a:effectLst>
                <a:outerShdw blurRad="38100" dist="38100" dir="2700000" algn="tl">
                  <a:srgbClr val="000000"/>
                </a:outerShdw>
              </a:effectLst>
            </a:endParaRPr>
          </a:p>
        </p:txBody>
      </p:sp>
      <p:sp>
        <p:nvSpPr>
          <p:cNvPr id="2812936" name="Rectangle 8"/>
          <p:cNvSpPr>
            <a:spLocks noChangeArrowheads="1"/>
          </p:cNvSpPr>
          <p:nvPr/>
        </p:nvSpPr>
        <p:spPr bwMode="auto">
          <a:xfrm rot="3600000">
            <a:off x="5113337" y="3579813"/>
            <a:ext cx="828675" cy="457200"/>
          </a:xfrm>
          <a:prstGeom prst="rect">
            <a:avLst/>
          </a:prstGeom>
          <a:noFill/>
          <a:ln w="12700">
            <a:noFill/>
            <a:miter lim="800000"/>
            <a:headEnd type="none" w="sm" len="sm"/>
            <a:tailEnd type="none" w="sm" len="sm"/>
          </a:ln>
          <a:effectLst/>
        </p:spPr>
        <p:txBody>
          <a:bodyPr wrap="none">
            <a:spAutoFit/>
          </a:bodyPr>
          <a:lstStyle/>
          <a:p>
            <a:pPr>
              <a:defRPr/>
            </a:pPr>
            <a:r>
              <a:rPr lang="de-DE" sz="2400">
                <a:effectLst>
                  <a:outerShdw blurRad="38100" dist="38100" dir="2700000" algn="tl">
                    <a:srgbClr val="000000"/>
                  </a:outerShdw>
                </a:effectLst>
              </a:rPr>
              <a:t>false</a:t>
            </a:r>
            <a:endParaRPr lang="en-US" sz="2400">
              <a:effectLst>
                <a:outerShdw blurRad="38100" dist="38100" dir="2700000" algn="tl">
                  <a:srgbClr val="000000"/>
                </a:outerShdw>
              </a:effectLst>
            </a:endParaRPr>
          </a:p>
        </p:txBody>
      </p:sp>
      <p:sp>
        <p:nvSpPr>
          <p:cNvPr id="2812937" name="Rectangle 9"/>
          <p:cNvSpPr>
            <a:spLocks noChangeArrowheads="1"/>
          </p:cNvSpPr>
          <p:nvPr/>
        </p:nvSpPr>
        <p:spPr bwMode="auto">
          <a:xfrm>
            <a:off x="919163" y="3529013"/>
            <a:ext cx="1517650" cy="1309687"/>
          </a:xfrm>
          <a:prstGeom prst="rect">
            <a:avLst/>
          </a:prstGeom>
          <a:noFill/>
          <a:ln w="12700">
            <a:noFill/>
            <a:miter lim="800000"/>
            <a:headEnd type="none" w="sm" len="sm"/>
            <a:tailEnd type="none" w="sm" len="sm"/>
          </a:ln>
          <a:effectLst/>
        </p:spPr>
        <p:txBody>
          <a:bodyPr wrap="none">
            <a:spAutoFit/>
          </a:bodyPr>
          <a:lstStyle/>
          <a:p>
            <a:pPr algn="l">
              <a:defRPr/>
            </a:pPr>
            <a:r>
              <a:rPr lang="de-DE" sz="2400">
                <a:solidFill>
                  <a:srgbClr val="FF9933"/>
                </a:solidFill>
                <a:effectLst>
                  <a:outerShdw blurRad="38100" dist="38100" dir="2700000" algn="tl">
                    <a:srgbClr val="000000"/>
                  </a:outerShdw>
                </a:effectLst>
              </a:rPr>
              <a:t>Adventita</a:t>
            </a:r>
          </a:p>
          <a:p>
            <a:pPr algn="l">
              <a:defRPr/>
            </a:pPr>
            <a:r>
              <a:rPr lang="de-DE" sz="3200">
                <a:solidFill>
                  <a:srgbClr val="99CCFF"/>
                </a:solidFill>
                <a:effectLst>
                  <a:outerShdw blurRad="38100" dist="38100" dir="2700000" algn="tl">
                    <a:srgbClr val="000000"/>
                  </a:outerShdw>
                </a:effectLst>
                <a:latin typeface="Arial Black" pitchFamily="34" charset="0"/>
              </a:rPr>
              <a:t>Media</a:t>
            </a:r>
          </a:p>
          <a:p>
            <a:pPr algn="l">
              <a:defRPr/>
            </a:pPr>
            <a:r>
              <a:rPr lang="de-DE" sz="2400">
                <a:solidFill>
                  <a:schemeClr val="tx2"/>
                </a:solidFill>
                <a:effectLst>
                  <a:outerShdw blurRad="38100" dist="38100" dir="2700000" algn="tl">
                    <a:srgbClr val="000000"/>
                  </a:outerShdw>
                </a:effectLst>
              </a:rPr>
              <a:t>Intima</a:t>
            </a:r>
            <a:r>
              <a:rPr lang="de-DE" sz="2400">
                <a:effectLst>
                  <a:outerShdw blurRad="38100" dist="38100" dir="2700000" algn="tl">
                    <a:srgbClr val="000000"/>
                  </a:outerShdw>
                </a:effectLst>
              </a:rPr>
              <a:t> </a:t>
            </a:r>
            <a:endParaRPr lang="en-US" sz="2400">
              <a:effectLst>
                <a:outerShdw blurRad="38100" dist="38100" dir="2700000" algn="tl">
                  <a:srgbClr val="000000"/>
                </a:outerShdw>
              </a:effectLst>
            </a:endParaRPr>
          </a:p>
        </p:txBody>
      </p:sp>
      <p:sp>
        <p:nvSpPr>
          <p:cNvPr id="2812938" name="Line 10"/>
          <p:cNvSpPr>
            <a:spLocks noChangeShapeType="1"/>
          </p:cNvSpPr>
          <p:nvPr/>
        </p:nvSpPr>
        <p:spPr bwMode="auto">
          <a:xfrm>
            <a:off x="2463800" y="4175125"/>
            <a:ext cx="901700" cy="0"/>
          </a:xfrm>
          <a:prstGeom prst="line">
            <a:avLst/>
          </a:prstGeom>
          <a:noFill/>
          <a:ln w="57150">
            <a:solidFill>
              <a:schemeClr val="tx1"/>
            </a:solidFill>
            <a:round/>
            <a:headEnd type="none" w="sm" len="sm"/>
            <a:tailEnd type="triangle" w="med" len="med"/>
          </a:ln>
          <a:effectLst>
            <a:outerShdw dist="50800" algn="ctr" rotWithShape="0">
              <a:schemeClr val="bg2"/>
            </a:outerShdw>
          </a:effectLst>
        </p:spPr>
        <p:txBody>
          <a:bodyPr/>
          <a:lstStyle/>
          <a:p>
            <a:pPr>
              <a:defRPr/>
            </a:pPr>
            <a:endParaRPr lang="en-US" sz="2400"/>
          </a:p>
        </p:txBody>
      </p:sp>
      <p:sp>
        <p:nvSpPr>
          <p:cNvPr id="2812939" name="AutoShape 11"/>
          <p:cNvSpPr>
            <a:spLocks noChangeAspect="1" noChangeArrowheads="1" noTextEdit="1"/>
          </p:cNvSpPr>
          <p:nvPr/>
        </p:nvSpPr>
        <p:spPr bwMode="auto">
          <a:xfrm>
            <a:off x="6491288" y="2876550"/>
            <a:ext cx="1246187" cy="2638425"/>
          </a:xfrm>
          <a:prstGeom prst="rect">
            <a:avLst/>
          </a:prstGeom>
          <a:noFill/>
          <a:ln w="9525">
            <a:noFill/>
            <a:miter lim="800000"/>
            <a:headEnd/>
            <a:tailEnd/>
          </a:ln>
        </p:spPr>
        <p:txBody>
          <a:bodyPr/>
          <a:lstStyle/>
          <a:p>
            <a:pPr>
              <a:defRPr/>
            </a:pPr>
            <a:endParaRPr lang="en-US" sz="2400"/>
          </a:p>
        </p:txBody>
      </p:sp>
      <p:pic>
        <p:nvPicPr>
          <p:cNvPr id="21516" name="Picture 12"/>
          <p:cNvPicPr>
            <a:picLocks noChangeAspect="1" noChangeArrowheads="1"/>
          </p:cNvPicPr>
          <p:nvPr/>
        </p:nvPicPr>
        <p:blipFill>
          <a:blip r:embed="rId3" cstate="print"/>
          <a:srcRect r="49849"/>
          <a:stretch>
            <a:fillRect/>
          </a:stretch>
        </p:blipFill>
        <p:spPr bwMode="auto">
          <a:xfrm>
            <a:off x="3260725" y="2806700"/>
            <a:ext cx="1323975" cy="2640013"/>
          </a:xfrm>
          <a:prstGeom prst="rect">
            <a:avLst/>
          </a:prstGeom>
          <a:noFill/>
          <a:ln w="12700">
            <a:noFill/>
            <a:miter lim="800000"/>
            <a:headEnd type="none" w="sm" len="sm"/>
            <a:tailEnd type="none" w="sm" len="sm"/>
          </a:ln>
        </p:spPr>
      </p:pic>
      <p:sp>
        <p:nvSpPr>
          <p:cNvPr id="2812941" name="Rectangle 13"/>
          <p:cNvSpPr>
            <a:spLocks noChangeArrowheads="1"/>
          </p:cNvSpPr>
          <p:nvPr/>
        </p:nvSpPr>
        <p:spPr bwMode="auto">
          <a:xfrm>
            <a:off x="1231900" y="5349875"/>
            <a:ext cx="6759575" cy="1354138"/>
          </a:xfrm>
          <a:prstGeom prst="rect">
            <a:avLst/>
          </a:prstGeom>
          <a:noFill/>
          <a:ln w="9525">
            <a:noFill/>
            <a:miter lim="800000"/>
            <a:headEnd/>
            <a:tailEnd/>
          </a:ln>
          <a:effectLst/>
        </p:spPr>
        <p:txBody>
          <a:bodyPr lIns="182562" tIns="182562" rIns="182562" bIns="182562">
            <a:spAutoFit/>
          </a:bodyPr>
          <a:lstStyle/>
          <a:p>
            <a:pPr marL="342900" indent="-342900" algn="l">
              <a:lnSpc>
                <a:spcPct val="10000"/>
              </a:lnSpc>
              <a:spcBef>
                <a:spcPct val="40000"/>
              </a:spcBef>
              <a:buClr>
                <a:srgbClr val="E3DE73"/>
              </a:buClr>
              <a:buSzPct val="150000"/>
              <a:buFontTx/>
              <a:buChar char="•"/>
              <a:defRPr/>
            </a:pPr>
            <a:endParaRPr lang="de-DE" sz="2600">
              <a:effectLst>
                <a:outerShdw blurRad="38100" dist="38100" dir="2700000" algn="tl">
                  <a:srgbClr val="000000"/>
                </a:outerShdw>
              </a:effectLst>
              <a:latin typeface="Lucida Sans" pitchFamily="34" charset="0"/>
            </a:endParaRPr>
          </a:p>
          <a:p>
            <a:pPr marL="342900" indent="-342900" algn="l">
              <a:lnSpc>
                <a:spcPct val="90000"/>
              </a:lnSpc>
              <a:spcBef>
                <a:spcPct val="40000"/>
              </a:spcBef>
              <a:buClr>
                <a:srgbClr val="E3DE73"/>
              </a:buClr>
              <a:buSzPct val="150000"/>
              <a:buFontTx/>
              <a:buChar char="•"/>
              <a:defRPr/>
            </a:pPr>
            <a:r>
              <a:rPr lang="de-DE" sz="2400">
                <a:effectLst>
                  <a:outerShdw blurRad="38100" dist="38100" dir="2700000" algn="tl">
                    <a:srgbClr val="000000"/>
                  </a:outerShdw>
                </a:effectLst>
                <a:latin typeface="Lucida Sans" pitchFamily="34" charset="0"/>
              </a:rPr>
              <a:t>entry tear (primary intimal tear [PAI]</a:t>
            </a:r>
          </a:p>
          <a:p>
            <a:pPr marL="342900" indent="-342900" algn="l">
              <a:lnSpc>
                <a:spcPct val="90000"/>
              </a:lnSpc>
              <a:spcBef>
                <a:spcPct val="40000"/>
              </a:spcBef>
              <a:buClr>
                <a:srgbClr val="E3DE73"/>
              </a:buClr>
              <a:buSzPct val="150000"/>
              <a:buFontTx/>
              <a:buChar char="•"/>
              <a:defRPr/>
            </a:pPr>
            <a:r>
              <a:rPr lang="de-DE" sz="2400">
                <a:effectLst>
                  <a:outerShdw blurRad="38100" dist="38100" dir="2700000" algn="tl">
                    <a:srgbClr val="000000"/>
                  </a:outerShdw>
                </a:effectLst>
                <a:latin typeface="Lucida Sans" pitchFamily="34" charset="0"/>
              </a:rPr>
              <a:t>exit tear(s) ['reentry tear', fenestrations]</a:t>
            </a:r>
          </a:p>
        </p:txBody>
      </p:sp>
      <p:pic>
        <p:nvPicPr>
          <p:cNvPr id="21518" name="Picture 14"/>
          <p:cNvPicPr>
            <a:picLocks noChangeAspect="1" noChangeArrowheads="1"/>
          </p:cNvPicPr>
          <p:nvPr/>
        </p:nvPicPr>
        <p:blipFill>
          <a:blip r:embed="rId4" cstate="print"/>
          <a:srcRect/>
          <a:stretch>
            <a:fillRect/>
          </a:stretch>
        </p:blipFill>
        <p:spPr bwMode="auto">
          <a:xfrm>
            <a:off x="7834313" y="1912938"/>
            <a:ext cx="1309687" cy="4289425"/>
          </a:xfrm>
          <a:prstGeom prst="rect">
            <a:avLst/>
          </a:prstGeom>
          <a:noFill/>
          <a:ln w="12700">
            <a:noFill/>
            <a:miter lim="800000"/>
            <a:headEnd type="none" w="sm" len="sm"/>
            <a:tailEnd type="none" w="sm" len="sm"/>
          </a:ln>
        </p:spPr>
      </p:pic>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5938" name="Rectangle 2"/>
          <p:cNvSpPr>
            <a:spLocks noChangeArrowheads="1"/>
          </p:cNvSpPr>
          <p:nvPr/>
        </p:nvSpPr>
        <p:spPr bwMode="auto">
          <a:xfrm>
            <a:off x="0" y="0"/>
            <a:ext cx="4160838" cy="519113"/>
          </a:xfrm>
          <a:prstGeom prst="rect">
            <a:avLst/>
          </a:prstGeom>
          <a:noFill/>
          <a:ln w="12700">
            <a:noFill/>
            <a:miter lim="800000"/>
            <a:headEnd type="none" w="sm" len="sm"/>
            <a:tailEnd type="none" w="sm" len="sm"/>
          </a:ln>
          <a:effectLst/>
        </p:spPr>
        <p:txBody>
          <a:bodyPr wrap="none">
            <a:spAutoFit/>
          </a:bodyPr>
          <a:lstStyle/>
          <a:p>
            <a:pPr>
              <a:defRPr/>
            </a:pPr>
            <a:r>
              <a:rPr lang="de-DE" sz="2800" dirty="0">
                <a:solidFill>
                  <a:srgbClr val="F1DD65"/>
                </a:solidFill>
                <a:effectLst>
                  <a:outerShdw blurRad="38100" dist="38100" dir="2700000" algn="tl">
                    <a:srgbClr val="000000"/>
                  </a:outerShdw>
                </a:effectLst>
              </a:rPr>
              <a:t>Acute Type–A Dissection</a:t>
            </a:r>
            <a:endParaRPr lang="en-GB" sz="2800" dirty="0">
              <a:solidFill>
                <a:srgbClr val="F1DD65"/>
              </a:solidFill>
              <a:effectLst>
                <a:outerShdw blurRad="38100" dist="38100" dir="2700000" algn="tl">
                  <a:srgbClr val="000000"/>
                </a:outerShdw>
              </a:effectLst>
            </a:endParaRPr>
          </a:p>
        </p:txBody>
      </p:sp>
      <p:sp>
        <p:nvSpPr>
          <p:cNvPr id="2855939" name="Rectangle 3"/>
          <p:cNvSpPr>
            <a:spLocks noChangeArrowheads="1"/>
          </p:cNvSpPr>
          <p:nvPr/>
        </p:nvSpPr>
        <p:spPr bwMode="auto">
          <a:xfrm>
            <a:off x="228600" y="863600"/>
            <a:ext cx="895350" cy="519113"/>
          </a:xfrm>
          <a:prstGeom prst="rect">
            <a:avLst/>
          </a:prstGeom>
          <a:noFill/>
          <a:ln w="12700">
            <a:noFill/>
            <a:miter lim="800000"/>
            <a:headEnd type="none" w="sm" len="sm"/>
            <a:tailEnd type="none" w="sm" len="sm"/>
          </a:ln>
          <a:effectLst/>
        </p:spPr>
        <p:txBody>
          <a:bodyPr wrap="none">
            <a:spAutoFit/>
          </a:bodyPr>
          <a:lstStyle/>
          <a:p>
            <a:pPr>
              <a:defRPr/>
            </a:pPr>
            <a:r>
              <a:rPr lang="de-DE" sz="2800">
                <a:effectLst>
                  <a:outerShdw blurRad="38100" dist="38100" dir="2700000" algn="tl">
                    <a:srgbClr val="000000"/>
                  </a:outerShdw>
                </a:effectLst>
              </a:rPr>
              <a:t>CTA</a:t>
            </a:r>
            <a:endParaRPr lang="en-GB" sz="2400">
              <a:effectLst>
                <a:outerShdw blurRad="38100" dist="38100" dir="2700000" algn="tl">
                  <a:srgbClr val="000000"/>
                </a:outerShdw>
              </a:effectLst>
            </a:endParaRPr>
          </a:p>
        </p:txBody>
      </p:sp>
      <p:pic>
        <p:nvPicPr>
          <p:cNvPr id="22532" name="Picture 4" descr="Pre5 (1)"/>
          <p:cNvPicPr>
            <a:picLocks noChangeAspect="1" noChangeArrowheads="1"/>
          </p:cNvPicPr>
          <p:nvPr/>
        </p:nvPicPr>
        <p:blipFill>
          <a:blip r:embed="rId3" cstate="print"/>
          <a:srcRect/>
          <a:stretch>
            <a:fillRect/>
          </a:stretch>
        </p:blipFill>
        <p:spPr bwMode="auto">
          <a:xfrm>
            <a:off x="153988" y="1571625"/>
            <a:ext cx="4259262" cy="4259263"/>
          </a:xfrm>
          <a:prstGeom prst="rect">
            <a:avLst/>
          </a:prstGeom>
          <a:noFill/>
          <a:ln w="28575">
            <a:solidFill>
              <a:schemeClr val="hlink"/>
            </a:solidFill>
            <a:miter lim="800000"/>
            <a:headEnd/>
            <a:tailEnd/>
          </a:ln>
        </p:spPr>
      </p:pic>
      <p:sp>
        <p:nvSpPr>
          <p:cNvPr id="2855941" name="Rectangle 5"/>
          <p:cNvSpPr>
            <a:spLocks noChangeArrowheads="1"/>
          </p:cNvSpPr>
          <p:nvPr/>
        </p:nvSpPr>
        <p:spPr bwMode="auto">
          <a:xfrm>
            <a:off x="298450" y="6045200"/>
            <a:ext cx="4156075" cy="457200"/>
          </a:xfrm>
          <a:prstGeom prst="rect">
            <a:avLst/>
          </a:prstGeom>
          <a:noFill/>
          <a:ln w="12700">
            <a:noFill/>
            <a:miter lim="800000"/>
            <a:headEnd type="none" w="sm" len="sm"/>
            <a:tailEnd type="none" w="sm" len="sm"/>
          </a:ln>
          <a:effectLst/>
        </p:spPr>
        <p:txBody>
          <a:bodyPr>
            <a:spAutoFit/>
          </a:bodyPr>
          <a:lstStyle/>
          <a:p>
            <a:pPr>
              <a:spcBef>
                <a:spcPct val="50000"/>
              </a:spcBef>
              <a:defRPr/>
            </a:pPr>
            <a:r>
              <a:rPr lang="de-DE" sz="2400">
                <a:effectLst>
                  <a:outerShdw blurRad="38100" dist="38100" dir="2700000" algn="tl">
                    <a:srgbClr val="000000"/>
                  </a:outerShdw>
                </a:effectLst>
              </a:rPr>
              <a:t>primary intimal tear</a:t>
            </a:r>
            <a:endParaRPr lang="en-GB" sz="2400">
              <a:effectLst>
                <a:outerShdw blurRad="38100" dist="38100" dir="2700000" algn="tl">
                  <a:srgbClr val="000000"/>
                </a:outerShdw>
              </a:effectLst>
            </a:endParaRPr>
          </a:p>
        </p:txBody>
      </p:sp>
      <p:pic>
        <p:nvPicPr>
          <p:cNvPr id="22534" name="Picture 6" descr="During1 (1)"/>
          <p:cNvPicPr>
            <a:picLocks noChangeAspect="1" noChangeArrowheads="1"/>
          </p:cNvPicPr>
          <p:nvPr/>
        </p:nvPicPr>
        <p:blipFill>
          <a:blip r:embed="rId4" cstate="print"/>
          <a:srcRect t="690"/>
          <a:stretch>
            <a:fillRect/>
          </a:stretch>
        </p:blipFill>
        <p:spPr bwMode="auto">
          <a:xfrm>
            <a:off x="4514850" y="603250"/>
            <a:ext cx="4583113" cy="5930900"/>
          </a:xfrm>
          <a:prstGeom prst="rect">
            <a:avLst/>
          </a:prstGeom>
          <a:noFill/>
          <a:ln w="9525">
            <a:noFill/>
            <a:miter lim="800000"/>
            <a:headEnd/>
            <a:tailEnd/>
          </a:ln>
        </p:spPr>
      </p:pic>
      <p:sp>
        <p:nvSpPr>
          <p:cNvPr id="2855943" name="Rectangle 7"/>
          <p:cNvSpPr>
            <a:spLocks noChangeArrowheads="1"/>
          </p:cNvSpPr>
          <p:nvPr/>
        </p:nvSpPr>
        <p:spPr bwMode="auto">
          <a:xfrm>
            <a:off x="5175250" y="6035675"/>
            <a:ext cx="4156075" cy="457200"/>
          </a:xfrm>
          <a:prstGeom prst="rect">
            <a:avLst/>
          </a:prstGeom>
          <a:noFill/>
          <a:ln w="12700">
            <a:noFill/>
            <a:miter lim="800000"/>
            <a:headEnd type="none" w="sm" len="sm"/>
            <a:tailEnd type="none" w="sm" len="sm"/>
          </a:ln>
          <a:effectLst/>
        </p:spPr>
        <p:txBody>
          <a:bodyPr>
            <a:spAutoFit/>
          </a:bodyPr>
          <a:lstStyle/>
          <a:p>
            <a:pPr>
              <a:spcBef>
                <a:spcPct val="50000"/>
              </a:spcBef>
              <a:defRPr/>
            </a:pPr>
            <a:r>
              <a:rPr lang="de-DE" sz="2400">
                <a:solidFill>
                  <a:schemeClr val="bg2"/>
                </a:solidFill>
                <a:effectLst>
                  <a:outerShdw blurRad="38100" dist="38100" dir="2700000" algn="tl">
                    <a:srgbClr val="FFFFFF"/>
                  </a:outerShdw>
                </a:effectLst>
              </a:rPr>
              <a:t>true / false lumen (DSA)</a:t>
            </a:r>
            <a:endParaRPr lang="en-GB" sz="2400">
              <a:solidFill>
                <a:schemeClr val="bg2"/>
              </a:solidFill>
              <a:effectLst>
                <a:outerShdw blurRad="38100" dist="38100" dir="2700000" algn="tl">
                  <a:srgbClr val="FFFFFF"/>
                </a:outerShdw>
              </a:effectLst>
            </a:endParaRPr>
          </a:p>
        </p:txBody>
      </p:sp>
      <p:sp>
        <p:nvSpPr>
          <p:cNvPr id="2855944" name="Rectangle 8"/>
          <p:cNvSpPr>
            <a:spLocks noChangeArrowheads="1"/>
          </p:cNvSpPr>
          <p:nvPr/>
        </p:nvSpPr>
        <p:spPr bwMode="auto">
          <a:xfrm>
            <a:off x="4443413" y="539750"/>
            <a:ext cx="1042987" cy="579438"/>
          </a:xfrm>
          <a:prstGeom prst="rect">
            <a:avLst/>
          </a:prstGeom>
          <a:noFill/>
          <a:ln w="12700">
            <a:noFill/>
            <a:miter lim="800000"/>
            <a:headEnd type="none" w="sm" len="sm"/>
            <a:tailEnd type="none" w="sm" len="sm"/>
          </a:ln>
          <a:effectLst/>
        </p:spPr>
        <p:txBody>
          <a:bodyPr wrap="none">
            <a:spAutoFit/>
          </a:bodyPr>
          <a:lstStyle/>
          <a:p>
            <a:pPr>
              <a:defRPr/>
            </a:pPr>
            <a:r>
              <a:rPr lang="de-DE" sz="3200" b="1">
                <a:effectLst>
                  <a:outerShdw blurRad="38100" dist="38100" dir="2700000" algn="tl">
                    <a:srgbClr val="000000"/>
                  </a:outerShdw>
                </a:effectLst>
              </a:rPr>
              <a:t>DSA</a:t>
            </a:r>
            <a:endParaRPr lang="en-GB" sz="3200" b="1">
              <a:effectLst>
                <a:outerShdw blurRad="38100" dist="38100" dir="2700000" algn="tl">
                  <a:srgbClr val="000000"/>
                </a:outerShdw>
              </a:effectLst>
            </a:endParaRPr>
          </a:p>
        </p:txBody>
      </p:sp>
      <p:pic>
        <p:nvPicPr>
          <p:cNvPr id="2855945" name="Picture 9" descr="MPR_tear_pre_0607149-2_2003_09_03_CT_001"/>
          <p:cNvPicPr>
            <a:picLocks noChangeAspect="1" noChangeArrowheads="1"/>
          </p:cNvPicPr>
          <p:nvPr/>
        </p:nvPicPr>
        <p:blipFill>
          <a:blip r:embed="rId5" cstate="print"/>
          <a:srcRect l="760" r="705"/>
          <a:stretch>
            <a:fillRect/>
          </a:stretch>
        </p:blipFill>
        <p:spPr bwMode="auto">
          <a:xfrm>
            <a:off x="196850" y="1582738"/>
            <a:ext cx="4167188" cy="4229100"/>
          </a:xfrm>
          <a:prstGeom prst="rect">
            <a:avLst/>
          </a:prstGeom>
          <a:noFill/>
          <a:ln w="9525">
            <a:noFill/>
            <a:miter lim="800000"/>
            <a:headEnd/>
            <a:tailEnd/>
          </a:ln>
        </p:spPr>
      </p:pic>
      <p:sp>
        <p:nvSpPr>
          <p:cNvPr id="2855946" name="Rectangle 10"/>
          <p:cNvSpPr>
            <a:spLocks noChangeArrowheads="1"/>
          </p:cNvSpPr>
          <p:nvPr/>
        </p:nvSpPr>
        <p:spPr bwMode="auto">
          <a:xfrm>
            <a:off x="7683500" y="0"/>
            <a:ext cx="1460500" cy="457200"/>
          </a:xfrm>
          <a:prstGeom prst="rect">
            <a:avLst/>
          </a:prstGeom>
          <a:noFill/>
          <a:ln w="12700">
            <a:noFill/>
            <a:miter lim="800000"/>
            <a:headEnd type="none" w="sm" len="sm"/>
            <a:tailEnd type="none" w="sm" len="sm"/>
          </a:ln>
          <a:effectLst/>
        </p:spPr>
        <p:txBody>
          <a:bodyPr wrap="none">
            <a:spAutoFit/>
          </a:bodyPr>
          <a:lstStyle/>
          <a:p>
            <a:pPr>
              <a:defRPr/>
            </a:pPr>
            <a:r>
              <a:rPr lang="de-DE" sz="2400">
                <a:solidFill>
                  <a:srgbClr val="5F5F5F"/>
                </a:solidFill>
                <a:effectLst>
                  <a:outerShdw blurRad="38100" dist="38100" dir="2700000" algn="tl">
                    <a:srgbClr val="000000"/>
                  </a:outerShdw>
                </a:effectLst>
              </a:rPr>
              <a:t>IMH BI^V</a:t>
            </a:r>
            <a:endParaRPr lang="en-US" sz="2400">
              <a:solidFill>
                <a:srgbClr val="5F5F5F"/>
              </a:solidFill>
              <a:effectLst>
                <a:outerShdw blurRad="38100" dist="38100" dir="2700000" algn="tl">
                  <a:srgbClr val="000000"/>
                </a:outerShdw>
              </a:effectLs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855945"/>
                                        </p:tgtEl>
                                      </p:cBhvr>
                                    </p:animEffect>
                                    <p:set>
                                      <p:cBhvr>
                                        <p:cTn id="7" dur="1" fill="hold">
                                          <p:stCondLst>
                                            <p:cond delay="1999"/>
                                          </p:stCondLst>
                                        </p:cTn>
                                        <p:tgtEl>
                                          <p:spTgt spid="28559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5218" name="Rectangle 2"/>
          <p:cNvSpPr>
            <a:spLocks noGrp="1" noChangeArrowheads="1"/>
          </p:cNvSpPr>
          <p:nvPr>
            <p:ph type="title" idx="4294967295"/>
          </p:nvPr>
        </p:nvSpPr>
        <p:spPr>
          <a:xfrm>
            <a:off x="685800" y="0"/>
            <a:ext cx="7772400" cy="1143000"/>
          </a:xfrm>
        </p:spPr>
        <p:txBody>
          <a:bodyPr/>
          <a:lstStyle/>
          <a:p>
            <a:pPr>
              <a:defRPr/>
            </a:pPr>
            <a:r>
              <a:rPr lang="en-US">
                <a:latin typeface="+mj-lt"/>
                <a:ea typeface="+mj-ea"/>
                <a:cs typeface="+mj-cs"/>
              </a:rPr>
              <a:t>True versus False Lumen</a:t>
            </a:r>
          </a:p>
        </p:txBody>
      </p:sp>
      <p:sp>
        <p:nvSpPr>
          <p:cNvPr id="2825221" name="Oval 5"/>
          <p:cNvSpPr>
            <a:spLocks noChangeArrowheads="1"/>
          </p:cNvSpPr>
          <p:nvPr/>
        </p:nvSpPr>
        <p:spPr bwMode="auto">
          <a:xfrm>
            <a:off x="446088" y="1304925"/>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22" name="Oval 6"/>
          <p:cNvSpPr>
            <a:spLocks noChangeArrowheads="1"/>
          </p:cNvSpPr>
          <p:nvPr/>
        </p:nvSpPr>
        <p:spPr bwMode="auto">
          <a:xfrm>
            <a:off x="484188" y="1343025"/>
            <a:ext cx="1057275" cy="1057275"/>
          </a:xfrm>
          <a:prstGeom prst="ellipse">
            <a:avLst/>
          </a:pr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3" name="Oval 7"/>
          <p:cNvSpPr>
            <a:spLocks noChangeArrowheads="1"/>
          </p:cNvSpPr>
          <p:nvPr/>
        </p:nvSpPr>
        <p:spPr bwMode="auto">
          <a:xfrm>
            <a:off x="3414713" y="1304925"/>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24" name="Arc 8"/>
          <p:cNvSpPr>
            <a:spLocks/>
          </p:cNvSpPr>
          <p:nvPr/>
        </p:nvSpPr>
        <p:spPr bwMode="auto">
          <a:xfrm>
            <a:off x="3957638" y="1343025"/>
            <a:ext cx="544512" cy="1055688"/>
          </a:xfrm>
          <a:custGeom>
            <a:avLst/>
            <a:gdLst>
              <a:gd name="G0" fmla="+- 677 0 0"/>
              <a:gd name="G1" fmla="+- 21600 0 0"/>
              <a:gd name="G2" fmla="+- 21600 0 0"/>
              <a:gd name="T0" fmla="*/ 677 w 22277"/>
              <a:gd name="T1" fmla="*/ 0 h 43200"/>
              <a:gd name="T2" fmla="*/ 0 w 22277"/>
              <a:gd name="T3" fmla="*/ 43189 h 43200"/>
              <a:gd name="T4" fmla="*/ 677 w 22277"/>
              <a:gd name="T5" fmla="*/ 21600 h 43200"/>
            </a:gdLst>
            <a:ahLst/>
            <a:cxnLst>
              <a:cxn ang="0">
                <a:pos x="T0" y="T1"/>
              </a:cxn>
              <a:cxn ang="0">
                <a:pos x="T2" y="T3"/>
              </a:cxn>
              <a:cxn ang="0">
                <a:pos x="T4" y="T5"/>
              </a:cxn>
            </a:cxnLst>
            <a:rect l="0" t="0" r="r" b="b"/>
            <a:pathLst>
              <a:path w="22277" h="43200" fill="none" extrusionOk="0">
                <a:moveTo>
                  <a:pt x="676" y="0"/>
                </a:moveTo>
                <a:cubicBezTo>
                  <a:pt x="12606" y="0"/>
                  <a:pt x="22277" y="9670"/>
                  <a:pt x="22277" y="21600"/>
                </a:cubicBezTo>
                <a:cubicBezTo>
                  <a:pt x="22277" y="33529"/>
                  <a:pt x="12606" y="43200"/>
                  <a:pt x="677" y="43200"/>
                </a:cubicBezTo>
                <a:cubicBezTo>
                  <a:pt x="451" y="43200"/>
                  <a:pt x="225" y="43196"/>
                  <a:pt x="-1" y="43189"/>
                </a:cubicBezTo>
              </a:path>
              <a:path w="22277" h="43200" stroke="0" extrusionOk="0">
                <a:moveTo>
                  <a:pt x="676" y="0"/>
                </a:moveTo>
                <a:cubicBezTo>
                  <a:pt x="12606" y="0"/>
                  <a:pt x="22277" y="9670"/>
                  <a:pt x="22277" y="21600"/>
                </a:cubicBezTo>
                <a:cubicBezTo>
                  <a:pt x="22277" y="33529"/>
                  <a:pt x="12606" y="43200"/>
                  <a:pt x="677" y="43200"/>
                </a:cubicBezTo>
                <a:cubicBezTo>
                  <a:pt x="451" y="43200"/>
                  <a:pt x="225" y="43196"/>
                  <a:pt x="-1" y="43189"/>
                </a:cubicBezTo>
                <a:lnTo>
                  <a:pt x="677" y="21600"/>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5" name="Arc 9"/>
          <p:cNvSpPr>
            <a:spLocks/>
          </p:cNvSpPr>
          <p:nvPr/>
        </p:nvSpPr>
        <p:spPr bwMode="auto">
          <a:xfrm flipH="1">
            <a:off x="3824288" y="1343025"/>
            <a:ext cx="157162" cy="1055688"/>
          </a:xfrm>
          <a:custGeom>
            <a:avLst/>
            <a:gdLst>
              <a:gd name="G0" fmla="+- 677 0 0"/>
              <a:gd name="G1" fmla="+- 21600 0 0"/>
              <a:gd name="G2" fmla="+- 21600 0 0"/>
              <a:gd name="T0" fmla="*/ 677 w 22277"/>
              <a:gd name="T1" fmla="*/ 0 h 43200"/>
              <a:gd name="T2" fmla="*/ 0 w 22277"/>
              <a:gd name="T3" fmla="*/ 43189 h 43200"/>
              <a:gd name="T4" fmla="*/ 677 w 22277"/>
              <a:gd name="T5" fmla="*/ 21600 h 43200"/>
            </a:gdLst>
            <a:ahLst/>
            <a:cxnLst>
              <a:cxn ang="0">
                <a:pos x="T0" y="T1"/>
              </a:cxn>
              <a:cxn ang="0">
                <a:pos x="T2" y="T3"/>
              </a:cxn>
              <a:cxn ang="0">
                <a:pos x="T4" y="T5"/>
              </a:cxn>
            </a:cxnLst>
            <a:rect l="0" t="0" r="r" b="b"/>
            <a:pathLst>
              <a:path w="22277" h="43200" fill="none" extrusionOk="0">
                <a:moveTo>
                  <a:pt x="676" y="0"/>
                </a:moveTo>
                <a:cubicBezTo>
                  <a:pt x="12606" y="0"/>
                  <a:pt x="22277" y="9670"/>
                  <a:pt x="22277" y="21600"/>
                </a:cubicBezTo>
                <a:cubicBezTo>
                  <a:pt x="22277" y="33529"/>
                  <a:pt x="12606" y="43200"/>
                  <a:pt x="677" y="43200"/>
                </a:cubicBezTo>
                <a:cubicBezTo>
                  <a:pt x="451" y="43200"/>
                  <a:pt x="225" y="43196"/>
                  <a:pt x="-1" y="43189"/>
                </a:cubicBezTo>
              </a:path>
              <a:path w="22277" h="43200" stroke="0" extrusionOk="0">
                <a:moveTo>
                  <a:pt x="676" y="0"/>
                </a:moveTo>
                <a:cubicBezTo>
                  <a:pt x="12606" y="0"/>
                  <a:pt x="22277" y="9670"/>
                  <a:pt x="22277" y="21600"/>
                </a:cubicBezTo>
                <a:cubicBezTo>
                  <a:pt x="22277" y="33529"/>
                  <a:pt x="12606" y="43200"/>
                  <a:pt x="677" y="43200"/>
                </a:cubicBezTo>
                <a:cubicBezTo>
                  <a:pt x="451" y="43200"/>
                  <a:pt x="225" y="43196"/>
                  <a:pt x="-1" y="43189"/>
                </a:cubicBezTo>
                <a:lnTo>
                  <a:pt x="677" y="21600"/>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6" name="Oval 10"/>
          <p:cNvSpPr>
            <a:spLocks noChangeArrowheads="1"/>
          </p:cNvSpPr>
          <p:nvPr/>
        </p:nvSpPr>
        <p:spPr bwMode="auto">
          <a:xfrm>
            <a:off x="2089150" y="1304925"/>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27" name="Arc 11"/>
          <p:cNvSpPr>
            <a:spLocks/>
          </p:cNvSpPr>
          <p:nvPr/>
        </p:nvSpPr>
        <p:spPr bwMode="auto">
          <a:xfrm>
            <a:off x="2632075" y="1343025"/>
            <a:ext cx="544513" cy="1055688"/>
          </a:xfrm>
          <a:custGeom>
            <a:avLst/>
            <a:gdLst>
              <a:gd name="G0" fmla="+- 677 0 0"/>
              <a:gd name="G1" fmla="+- 21600 0 0"/>
              <a:gd name="G2" fmla="+- 21600 0 0"/>
              <a:gd name="T0" fmla="*/ 677 w 22277"/>
              <a:gd name="T1" fmla="*/ 0 h 43200"/>
              <a:gd name="T2" fmla="*/ 0 w 22277"/>
              <a:gd name="T3" fmla="*/ 43189 h 43200"/>
              <a:gd name="T4" fmla="*/ 677 w 22277"/>
              <a:gd name="T5" fmla="*/ 21600 h 43200"/>
            </a:gdLst>
            <a:ahLst/>
            <a:cxnLst>
              <a:cxn ang="0">
                <a:pos x="T0" y="T1"/>
              </a:cxn>
              <a:cxn ang="0">
                <a:pos x="T2" y="T3"/>
              </a:cxn>
              <a:cxn ang="0">
                <a:pos x="T4" y="T5"/>
              </a:cxn>
            </a:cxnLst>
            <a:rect l="0" t="0" r="r" b="b"/>
            <a:pathLst>
              <a:path w="22277" h="43200" fill="none" extrusionOk="0">
                <a:moveTo>
                  <a:pt x="676" y="0"/>
                </a:moveTo>
                <a:cubicBezTo>
                  <a:pt x="12606" y="0"/>
                  <a:pt x="22277" y="9670"/>
                  <a:pt x="22277" y="21600"/>
                </a:cubicBezTo>
                <a:cubicBezTo>
                  <a:pt x="22277" y="33529"/>
                  <a:pt x="12606" y="43200"/>
                  <a:pt x="677" y="43200"/>
                </a:cubicBezTo>
                <a:cubicBezTo>
                  <a:pt x="451" y="43200"/>
                  <a:pt x="225" y="43196"/>
                  <a:pt x="-1" y="43189"/>
                </a:cubicBezTo>
              </a:path>
              <a:path w="22277" h="43200" stroke="0" extrusionOk="0">
                <a:moveTo>
                  <a:pt x="676" y="0"/>
                </a:moveTo>
                <a:cubicBezTo>
                  <a:pt x="12606" y="0"/>
                  <a:pt x="22277" y="9670"/>
                  <a:pt x="22277" y="21600"/>
                </a:cubicBezTo>
                <a:cubicBezTo>
                  <a:pt x="22277" y="33529"/>
                  <a:pt x="12606" y="43200"/>
                  <a:pt x="677" y="43200"/>
                </a:cubicBezTo>
                <a:cubicBezTo>
                  <a:pt x="451" y="43200"/>
                  <a:pt x="225" y="43196"/>
                  <a:pt x="-1" y="43189"/>
                </a:cubicBezTo>
                <a:lnTo>
                  <a:pt x="677" y="21600"/>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8" name="Arc 12"/>
          <p:cNvSpPr>
            <a:spLocks/>
          </p:cNvSpPr>
          <p:nvPr/>
        </p:nvSpPr>
        <p:spPr bwMode="auto">
          <a:xfrm flipH="1">
            <a:off x="2311400" y="1343025"/>
            <a:ext cx="344488" cy="1055688"/>
          </a:xfrm>
          <a:custGeom>
            <a:avLst/>
            <a:gdLst>
              <a:gd name="G0" fmla="+- 677 0 0"/>
              <a:gd name="G1" fmla="+- 21600 0 0"/>
              <a:gd name="G2" fmla="+- 21600 0 0"/>
              <a:gd name="T0" fmla="*/ 677 w 22277"/>
              <a:gd name="T1" fmla="*/ 0 h 43200"/>
              <a:gd name="T2" fmla="*/ 0 w 22277"/>
              <a:gd name="T3" fmla="*/ 43189 h 43200"/>
              <a:gd name="T4" fmla="*/ 677 w 22277"/>
              <a:gd name="T5" fmla="*/ 21600 h 43200"/>
            </a:gdLst>
            <a:ahLst/>
            <a:cxnLst>
              <a:cxn ang="0">
                <a:pos x="T0" y="T1"/>
              </a:cxn>
              <a:cxn ang="0">
                <a:pos x="T2" y="T3"/>
              </a:cxn>
              <a:cxn ang="0">
                <a:pos x="T4" y="T5"/>
              </a:cxn>
            </a:cxnLst>
            <a:rect l="0" t="0" r="r" b="b"/>
            <a:pathLst>
              <a:path w="22277" h="43200" fill="none" extrusionOk="0">
                <a:moveTo>
                  <a:pt x="676" y="0"/>
                </a:moveTo>
                <a:cubicBezTo>
                  <a:pt x="12606" y="0"/>
                  <a:pt x="22277" y="9670"/>
                  <a:pt x="22277" y="21600"/>
                </a:cubicBezTo>
                <a:cubicBezTo>
                  <a:pt x="22277" y="33529"/>
                  <a:pt x="12606" y="43200"/>
                  <a:pt x="677" y="43200"/>
                </a:cubicBezTo>
                <a:cubicBezTo>
                  <a:pt x="451" y="43200"/>
                  <a:pt x="225" y="43196"/>
                  <a:pt x="-1" y="43189"/>
                </a:cubicBezTo>
              </a:path>
              <a:path w="22277" h="43200" stroke="0" extrusionOk="0">
                <a:moveTo>
                  <a:pt x="676" y="0"/>
                </a:moveTo>
                <a:cubicBezTo>
                  <a:pt x="12606" y="0"/>
                  <a:pt x="22277" y="9670"/>
                  <a:pt x="22277" y="21600"/>
                </a:cubicBezTo>
                <a:cubicBezTo>
                  <a:pt x="22277" y="33529"/>
                  <a:pt x="12606" y="43200"/>
                  <a:pt x="677" y="43200"/>
                </a:cubicBezTo>
                <a:cubicBezTo>
                  <a:pt x="451" y="43200"/>
                  <a:pt x="225" y="43196"/>
                  <a:pt x="-1" y="43189"/>
                </a:cubicBezTo>
                <a:lnTo>
                  <a:pt x="677" y="21600"/>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9" name="Oval 13"/>
          <p:cNvSpPr>
            <a:spLocks noChangeArrowheads="1"/>
          </p:cNvSpPr>
          <p:nvPr/>
        </p:nvSpPr>
        <p:spPr bwMode="auto">
          <a:xfrm>
            <a:off x="6046788" y="1287463"/>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30" name="Arc 14"/>
          <p:cNvSpPr>
            <a:spLocks/>
          </p:cNvSpPr>
          <p:nvPr/>
        </p:nvSpPr>
        <p:spPr bwMode="auto">
          <a:xfrm>
            <a:off x="6605588" y="1344613"/>
            <a:ext cx="528637" cy="1022350"/>
          </a:xfrm>
          <a:custGeom>
            <a:avLst/>
            <a:gdLst>
              <a:gd name="G0" fmla="+- 0 0 0"/>
              <a:gd name="G1" fmla="+- 20949 0 0"/>
              <a:gd name="G2" fmla="+- 21600 0 0"/>
              <a:gd name="T0" fmla="*/ 5264 w 21600"/>
              <a:gd name="T1" fmla="*/ 0 h 41819"/>
              <a:gd name="T2" fmla="*/ 5567 w 21600"/>
              <a:gd name="T3" fmla="*/ 41819 h 41819"/>
              <a:gd name="T4" fmla="*/ 0 w 21600"/>
              <a:gd name="T5" fmla="*/ 20949 h 41819"/>
            </a:gdLst>
            <a:ahLst/>
            <a:cxnLst>
              <a:cxn ang="0">
                <a:pos x="T0" y="T1"/>
              </a:cxn>
              <a:cxn ang="0">
                <a:pos x="T2" y="T3"/>
              </a:cxn>
              <a:cxn ang="0">
                <a:pos x="T4" y="T5"/>
              </a:cxn>
            </a:cxnLst>
            <a:rect l="0" t="0" r="r" b="b"/>
            <a:pathLst>
              <a:path w="21600" h="41819" fill="none" extrusionOk="0">
                <a:moveTo>
                  <a:pt x="5263" y="0"/>
                </a:moveTo>
                <a:cubicBezTo>
                  <a:pt x="14867" y="2413"/>
                  <a:pt x="21600" y="11047"/>
                  <a:pt x="21600" y="20949"/>
                </a:cubicBezTo>
                <a:cubicBezTo>
                  <a:pt x="21600" y="30734"/>
                  <a:pt x="15021" y="39297"/>
                  <a:pt x="5567" y="41819"/>
                </a:cubicBezTo>
              </a:path>
              <a:path w="21600" h="41819" stroke="0" extrusionOk="0">
                <a:moveTo>
                  <a:pt x="5263" y="0"/>
                </a:moveTo>
                <a:cubicBezTo>
                  <a:pt x="14867" y="2413"/>
                  <a:pt x="21600" y="11047"/>
                  <a:pt x="21600" y="20949"/>
                </a:cubicBezTo>
                <a:cubicBezTo>
                  <a:pt x="21600" y="30734"/>
                  <a:pt x="15021" y="39297"/>
                  <a:pt x="5567" y="41819"/>
                </a:cubicBezTo>
                <a:lnTo>
                  <a:pt x="0" y="20949"/>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31" name="Freeform 15"/>
          <p:cNvSpPr>
            <a:spLocks/>
          </p:cNvSpPr>
          <p:nvPr/>
        </p:nvSpPr>
        <p:spPr bwMode="auto">
          <a:xfrm>
            <a:off x="6657975" y="1338263"/>
            <a:ext cx="342900" cy="1028700"/>
          </a:xfrm>
          <a:custGeom>
            <a:avLst/>
            <a:gdLst/>
            <a:ahLst/>
            <a:cxnLst>
              <a:cxn ang="0">
                <a:pos x="54" y="4"/>
              </a:cxn>
              <a:cxn ang="0">
                <a:pos x="14" y="8"/>
              </a:cxn>
              <a:cxn ang="0">
                <a:pos x="22" y="50"/>
              </a:cxn>
              <a:cxn ang="0">
                <a:pos x="144" y="158"/>
              </a:cxn>
              <a:cxn ang="0">
                <a:pos x="214" y="326"/>
              </a:cxn>
              <a:cxn ang="0">
                <a:pos x="156" y="474"/>
              </a:cxn>
              <a:cxn ang="0">
                <a:pos x="26" y="620"/>
              </a:cxn>
              <a:cxn ang="0">
                <a:pos x="64" y="642"/>
              </a:cxn>
            </a:cxnLst>
            <a:rect l="0" t="0" r="r" b="b"/>
            <a:pathLst>
              <a:path w="216" h="648">
                <a:moveTo>
                  <a:pt x="54" y="4"/>
                </a:moveTo>
                <a:cubicBezTo>
                  <a:pt x="48" y="5"/>
                  <a:pt x="19" y="0"/>
                  <a:pt x="14" y="8"/>
                </a:cubicBezTo>
                <a:cubicBezTo>
                  <a:pt x="9" y="16"/>
                  <a:pt x="0" y="25"/>
                  <a:pt x="22" y="50"/>
                </a:cubicBezTo>
                <a:cubicBezTo>
                  <a:pt x="44" y="75"/>
                  <a:pt x="112" y="112"/>
                  <a:pt x="144" y="158"/>
                </a:cubicBezTo>
                <a:cubicBezTo>
                  <a:pt x="176" y="204"/>
                  <a:pt x="212" y="273"/>
                  <a:pt x="214" y="326"/>
                </a:cubicBezTo>
                <a:cubicBezTo>
                  <a:pt x="216" y="379"/>
                  <a:pt x="187" y="425"/>
                  <a:pt x="156" y="474"/>
                </a:cubicBezTo>
                <a:cubicBezTo>
                  <a:pt x="125" y="523"/>
                  <a:pt x="41" y="592"/>
                  <a:pt x="26" y="620"/>
                </a:cubicBezTo>
                <a:cubicBezTo>
                  <a:pt x="11" y="648"/>
                  <a:pt x="56" y="637"/>
                  <a:pt x="64" y="642"/>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5232" name="Oval 16"/>
          <p:cNvSpPr>
            <a:spLocks noChangeArrowheads="1"/>
          </p:cNvSpPr>
          <p:nvPr/>
        </p:nvSpPr>
        <p:spPr bwMode="auto">
          <a:xfrm>
            <a:off x="4713288" y="1287463"/>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33" name="Arc 17"/>
          <p:cNvSpPr>
            <a:spLocks/>
          </p:cNvSpPr>
          <p:nvPr/>
        </p:nvSpPr>
        <p:spPr bwMode="auto">
          <a:xfrm>
            <a:off x="5272088" y="1344613"/>
            <a:ext cx="528637" cy="1022350"/>
          </a:xfrm>
          <a:custGeom>
            <a:avLst/>
            <a:gdLst>
              <a:gd name="G0" fmla="+- 0 0 0"/>
              <a:gd name="G1" fmla="+- 20949 0 0"/>
              <a:gd name="G2" fmla="+- 21600 0 0"/>
              <a:gd name="T0" fmla="*/ 5264 w 21600"/>
              <a:gd name="T1" fmla="*/ 0 h 41819"/>
              <a:gd name="T2" fmla="*/ 5567 w 21600"/>
              <a:gd name="T3" fmla="*/ 41819 h 41819"/>
              <a:gd name="T4" fmla="*/ 0 w 21600"/>
              <a:gd name="T5" fmla="*/ 20949 h 41819"/>
            </a:gdLst>
            <a:ahLst/>
            <a:cxnLst>
              <a:cxn ang="0">
                <a:pos x="T0" y="T1"/>
              </a:cxn>
              <a:cxn ang="0">
                <a:pos x="T2" y="T3"/>
              </a:cxn>
              <a:cxn ang="0">
                <a:pos x="T4" y="T5"/>
              </a:cxn>
            </a:cxnLst>
            <a:rect l="0" t="0" r="r" b="b"/>
            <a:pathLst>
              <a:path w="21600" h="41819" fill="none" extrusionOk="0">
                <a:moveTo>
                  <a:pt x="5263" y="0"/>
                </a:moveTo>
                <a:cubicBezTo>
                  <a:pt x="14867" y="2413"/>
                  <a:pt x="21600" y="11047"/>
                  <a:pt x="21600" y="20949"/>
                </a:cubicBezTo>
                <a:cubicBezTo>
                  <a:pt x="21600" y="30734"/>
                  <a:pt x="15021" y="39297"/>
                  <a:pt x="5567" y="41819"/>
                </a:cubicBezTo>
              </a:path>
              <a:path w="21600" h="41819" stroke="0" extrusionOk="0">
                <a:moveTo>
                  <a:pt x="5263" y="0"/>
                </a:moveTo>
                <a:cubicBezTo>
                  <a:pt x="14867" y="2413"/>
                  <a:pt x="21600" y="11047"/>
                  <a:pt x="21600" y="20949"/>
                </a:cubicBezTo>
                <a:cubicBezTo>
                  <a:pt x="21600" y="30734"/>
                  <a:pt x="15021" y="39297"/>
                  <a:pt x="5567" y="41819"/>
                </a:cubicBezTo>
                <a:lnTo>
                  <a:pt x="0" y="20949"/>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34" name="Freeform 18"/>
          <p:cNvSpPr>
            <a:spLocks/>
          </p:cNvSpPr>
          <p:nvPr/>
        </p:nvSpPr>
        <p:spPr bwMode="auto">
          <a:xfrm>
            <a:off x="5338763" y="1308100"/>
            <a:ext cx="147637" cy="1057275"/>
          </a:xfrm>
          <a:custGeom>
            <a:avLst/>
            <a:gdLst/>
            <a:ahLst/>
            <a:cxnLst>
              <a:cxn ang="0">
                <a:pos x="45" y="23"/>
              </a:cxn>
              <a:cxn ang="0">
                <a:pos x="5" y="27"/>
              </a:cxn>
              <a:cxn ang="0">
                <a:pos x="75" y="188"/>
              </a:cxn>
              <a:cxn ang="0">
                <a:pos x="92" y="340"/>
              </a:cxn>
              <a:cxn ang="0">
                <a:pos x="80" y="499"/>
              </a:cxn>
              <a:cxn ang="0">
                <a:pos x="17" y="639"/>
              </a:cxn>
              <a:cxn ang="0">
                <a:pos x="55" y="661"/>
              </a:cxn>
            </a:cxnLst>
            <a:rect l="0" t="0" r="r" b="b"/>
            <a:pathLst>
              <a:path w="93" h="666">
                <a:moveTo>
                  <a:pt x="45" y="23"/>
                </a:moveTo>
                <a:cubicBezTo>
                  <a:pt x="39" y="24"/>
                  <a:pt x="0" y="0"/>
                  <a:pt x="5" y="27"/>
                </a:cubicBezTo>
                <a:cubicBezTo>
                  <a:pt x="10" y="54"/>
                  <a:pt x="61" y="136"/>
                  <a:pt x="75" y="188"/>
                </a:cubicBezTo>
                <a:cubicBezTo>
                  <a:pt x="89" y="240"/>
                  <a:pt x="91" y="288"/>
                  <a:pt x="92" y="340"/>
                </a:cubicBezTo>
                <a:cubicBezTo>
                  <a:pt x="93" y="392"/>
                  <a:pt x="92" y="449"/>
                  <a:pt x="80" y="499"/>
                </a:cubicBezTo>
                <a:cubicBezTo>
                  <a:pt x="68" y="549"/>
                  <a:pt x="21" y="612"/>
                  <a:pt x="17" y="639"/>
                </a:cubicBezTo>
                <a:cubicBezTo>
                  <a:pt x="13" y="666"/>
                  <a:pt x="47" y="656"/>
                  <a:pt x="55" y="661"/>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5235" name="Oval 19"/>
          <p:cNvSpPr>
            <a:spLocks noChangeArrowheads="1"/>
          </p:cNvSpPr>
          <p:nvPr/>
        </p:nvSpPr>
        <p:spPr bwMode="auto">
          <a:xfrm>
            <a:off x="7427913" y="1296988"/>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36" name="Arc 20"/>
          <p:cNvSpPr>
            <a:spLocks/>
          </p:cNvSpPr>
          <p:nvPr/>
        </p:nvSpPr>
        <p:spPr bwMode="auto">
          <a:xfrm>
            <a:off x="7986713" y="1354138"/>
            <a:ext cx="528637" cy="1022350"/>
          </a:xfrm>
          <a:custGeom>
            <a:avLst/>
            <a:gdLst>
              <a:gd name="G0" fmla="+- 0 0 0"/>
              <a:gd name="G1" fmla="+- 20949 0 0"/>
              <a:gd name="G2" fmla="+- 21600 0 0"/>
              <a:gd name="T0" fmla="*/ 5264 w 21600"/>
              <a:gd name="T1" fmla="*/ 0 h 41819"/>
              <a:gd name="T2" fmla="*/ 5567 w 21600"/>
              <a:gd name="T3" fmla="*/ 41819 h 41819"/>
              <a:gd name="T4" fmla="*/ 0 w 21600"/>
              <a:gd name="T5" fmla="*/ 20949 h 41819"/>
            </a:gdLst>
            <a:ahLst/>
            <a:cxnLst>
              <a:cxn ang="0">
                <a:pos x="T0" y="T1"/>
              </a:cxn>
              <a:cxn ang="0">
                <a:pos x="T2" y="T3"/>
              </a:cxn>
              <a:cxn ang="0">
                <a:pos x="T4" y="T5"/>
              </a:cxn>
            </a:cxnLst>
            <a:rect l="0" t="0" r="r" b="b"/>
            <a:pathLst>
              <a:path w="21600" h="41819" fill="none" extrusionOk="0">
                <a:moveTo>
                  <a:pt x="5263" y="0"/>
                </a:moveTo>
                <a:cubicBezTo>
                  <a:pt x="14867" y="2413"/>
                  <a:pt x="21600" y="11047"/>
                  <a:pt x="21600" y="20949"/>
                </a:cubicBezTo>
                <a:cubicBezTo>
                  <a:pt x="21600" y="30734"/>
                  <a:pt x="15021" y="39297"/>
                  <a:pt x="5567" y="41819"/>
                </a:cubicBezTo>
              </a:path>
              <a:path w="21600" h="41819" stroke="0" extrusionOk="0">
                <a:moveTo>
                  <a:pt x="5263" y="0"/>
                </a:moveTo>
                <a:cubicBezTo>
                  <a:pt x="14867" y="2413"/>
                  <a:pt x="21600" y="11047"/>
                  <a:pt x="21600" y="20949"/>
                </a:cubicBezTo>
                <a:cubicBezTo>
                  <a:pt x="21600" y="30734"/>
                  <a:pt x="15021" y="39297"/>
                  <a:pt x="5567" y="41819"/>
                </a:cubicBezTo>
                <a:lnTo>
                  <a:pt x="0" y="20949"/>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37" name="Freeform 21"/>
          <p:cNvSpPr>
            <a:spLocks/>
          </p:cNvSpPr>
          <p:nvPr/>
        </p:nvSpPr>
        <p:spPr bwMode="auto">
          <a:xfrm>
            <a:off x="8021638" y="1347788"/>
            <a:ext cx="450850" cy="1019175"/>
          </a:xfrm>
          <a:custGeom>
            <a:avLst/>
            <a:gdLst/>
            <a:ahLst/>
            <a:cxnLst>
              <a:cxn ang="0">
                <a:pos x="65" y="4"/>
              </a:cxn>
              <a:cxn ang="0">
                <a:pos x="25" y="8"/>
              </a:cxn>
              <a:cxn ang="0">
                <a:pos x="33" y="50"/>
              </a:cxn>
              <a:cxn ang="0">
                <a:pos x="197" y="101"/>
              </a:cxn>
              <a:cxn ang="0">
                <a:pos x="283" y="331"/>
              </a:cxn>
              <a:cxn ang="0">
                <a:pos x="201" y="535"/>
              </a:cxn>
              <a:cxn ang="0">
                <a:pos x="29" y="605"/>
              </a:cxn>
              <a:cxn ang="0">
                <a:pos x="29" y="633"/>
              </a:cxn>
              <a:cxn ang="0">
                <a:pos x="75" y="642"/>
              </a:cxn>
            </a:cxnLst>
            <a:rect l="0" t="0" r="r" b="b"/>
            <a:pathLst>
              <a:path w="284" h="642">
                <a:moveTo>
                  <a:pt x="65" y="4"/>
                </a:moveTo>
                <a:cubicBezTo>
                  <a:pt x="59" y="5"/>
                  <a:pt x="30" y="0"/>
                  <a:pt x="25" y="8"/>
                </a:cubicBezTo>
                <a:cubicBezTo>
                  <a:pt x="20" y="16"/>
                  <a:pt x="4" y="35"/>
                  <a:pt x="33" y="50"/>
                </a:cubicBezTo>
                <a:cubicBezTo>
                  <a:pt x="62" y="65"/>
                  <a:pt x="155" y="54"/>
                  <a:pt x="197" y="101"/>
                </a:cubicBezTo>
                <a:cubicBezTo>
                  <a:pt x="239" y="148"/>
                  <a:pt x="282" y="259"/>
                  <a:pt x="283" y="331"/>
                </a:cubicBezTo>
                <a:cubicBezTo>
                  <a:pt x="284" y="403"/>
                  <a:pt x="243" y="489"/>
                  <a:pt x="201" y="535"/>
                </a:cubicBezTo>
                <a:cubicBezTo>
                  <a:pt x="159" y="581"/>
                  <a:pt x="58" y="589"/>
                  <a:pt x="29" y="605"/>
                </a:cubicBezTo>
                <a:cubicBezTo>
                  <a:pt x="0" y="621"/>
                  <a:pt x="21" y="627"/>
                  <a:pt x="29" y="633"/>
                </a:cubicBezTo>
                <a:cubicBezTo>
                  <a:pt x="37" y="639"/>
                  <a:pt x="66" y="640"/>
                  <a:pt x="75" y="642"/>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5242" name="Rectangle 26"/>
          <p:cNvSpPr>
            <a:spLocks noChangeArrowheads="1"/>
          </p:cNvSpPr>
          <p:nvPr/>
        </p:nvSpPr>
        <p:spPr bwMode="auto">
          <a:xfrm>
            <a:off x="8189913" y="6400800"/>
            <a:ext cx="954087" cy="457200"/>
          </a:xfrm>
          <a:prstGeom prst="rect">
            <a:avLst/>
          </a:prstGeom>
          <a:noFill/>
          <a:ln w="12700">
            <a:noFill/>
            <a:miter lim="800000"/>
            <a:headEnd type="none" w="sm" len="sm"/>
            <a:tailEnd type="none" w="sm" len="sm"/>
          </a:ln>
          <a:effectLst/>
        </p:spPr>
        <p:txBody>
          <a:bodyPr wrap="none">
            <a:spAutoFit/>
          </a:bodyPr>
          <a:lstStyle/>
          <a:p>
            <a:pPr>
              <a:defRPr/>
            </a:pPr>
            <a:r>
              <a:rPr lang="en-US" i="1">
                <a:solidFill>
                  <a:srgbClr val="5F5F5F"/>
                </a:solidFill>
                <a:effectLst>
                  <a:outerShdw blurRad="38100" dist="38100" dir="2700000" algn="tl">
                    <a:srgbClr val="000000"/>
                  </a:outerShdw>
                </a:effectLst>
              </a:rPr>
              <a:t>VA^C</a:t>
            </a:r>
          </a:p>
        </p:txBody>
      </p:sp>
      <p:sp>
        <p:nvSpPr>
          <p:cNvPr id="2825243" name="Rectangle 27"/>
          <p:cNvSpPr>
            <a:spLocks noChangeArrowheads="1"/>
          </p:cNvSpPr>
          <p:nvPr/>
        </p:nvSpPr>
        <p:spPr bwMode="auto">
          <a:xfrm>
            <a:off x="68786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4" name="Rectangle 28"/>
          <p:cNvSpPr>
            <a:spLocks noChangeArrowheads="1"/>
          </p:cNvSpPr>
          <p:nvPr/>
        </p:nvSpPr>
        <p:spPr bwMode="auto">
          <a:xfrm>
            <a:off x="5468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5" name="Rectangle 29"/>
          <p:cNvSpPr>
            <a:spLocks noChangeArrowheads="1"/>
          </p:cNvSpPr>
          <p:nvPr/>
        </p:nvSpPr>
        <p:spPr bwMode="auto">
          <a:xfrm>
            <a:off x="4043363"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6" name="Rectangle 30"/>
          <p:cNvSpPr>
            <a:spLocks noChangeArrowheads="1"/>
          </p:cNvSpPr>
          <p:nvPr/>
        </p:nvSpPr>
        <p:spPr bwMode="auto">
          <a:xfrm>
            <a:off x="26114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7" name="Rectangle 31"/>
          <p:cNvSpPr>
            <a:spLocks noChangeArrowheads="1"/>
          </p:cNvSpPr>
          <p:nvPr/>
        </p:nvSpPr>
        <p:spPr bwMode="auto">
          <a:xfrm>
            <a:off x="8643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8" name="Line 32"/>
          <p:cNvSpPr>
            <a:spLocks noChangeShapeType="1"/>
          </p:cNvSpPr>
          <p:nvPr/>
        </p:nvSpPr>
        <p:spPr bwMode="auto">
          <a:xfrm flipH="1">
            <a:off x="8470900" y="1727200"/>
            <a:ext cx="241300" cy="0"/>
          </a:xfrm>
          <a:prstGeom prst="line">
            <a:avLst/>
          </a:prstGeom>
          <a:noFill/>
          <a:ln w="12700">
            <a:solidFill>
              <a:schemeClr val="tx1"/>
            </a:solidFill>
            <a:round/>
            <a:headEnd type="none" w="sm" len="sm"/>
            <a:tailEnd type="triangle" w="sm" len="sm"/>
          </a:ln>
          <a:effectLst/>
        </p:spPr>
        <p:txBody>
          <a:bodyPr/>
          <a:lstStyle/>
          <a:p>
            <a:pPr>
              <a:defRPr/>
            </a:pPr>
            <a:endParaRPr lang="en-US"/>
          </a:p>
        </p:txBody>
      </p:sp>
      <p:sp>
        <p:nvSpPr>
          <p:cNvPr id="2825249" name="Rectangle 33"/>
          <p:cNvSpPr>
            <a:spLocks noChangeArrowheads="1"/>
          </p:cNvSpPr>
          <p:nvPr/>
        </p:nvSpPr>
        <p:spPr bwMode="auto">
          <a:xfrm>
            <a:off x="320675" y="871538"/>
            <a:ext cx="1312863"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normal</a:t>
            </a:r>
          </a:p>
        </p:txBody>
      </p:sp>
      <p:sp>
        <p:nvSpPr>
          <p:cNvPr id="2825250" name="Rectangle 34"/>
          <p:cNvSpPr>
            <a:spLocks noChangeArrowheads="1"/>
          </p:cNvSpPr>
          <p:nvPr/>
        </p:nvSpPr>
        <p:spPr bwMode="auto">
          <a:xfrm>
            <a:off x="2039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51" name="Rectangle 35"/>
          <p:cNvSpPr>
            <a:spLocks noChangeArrowheads="1"/>
          </p:cNvSpPr>
          <p:nvPr/>
        </p:nvSpPr>
        <p:spPr bwMode="auto">
          <a:xfrm>
            <a:off x="35004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52" name="Rectangle 36"/>
          <p:cNvSpPr>
            <a:spLocks noChangeArrowheads="1"/>
          </p:cNvSpPr>
          <p:nvPr/>
        </p:nvSpPr>
        <p:spPr bwMode="auto">
          <a:xfrm>
            <a:off x="4960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53" name="Rectangle 37"/>
          <p:cNvSpPr>
            <a:spLocks noChangeArrowheads="1"/>
          </p:cNvSpPr>
          <p:nvPr/>
        </p:nvSpPr>
        <p:spPr bwMode="auto">
          <a:xfrm>
            <a:off x="6484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54" name="Rectangle 38"/>
          <p:cNvSpPr>
            <a:spLocks noChangeArrowheads="1"/>
          </p:cNvSpPr>
          <p:nvPr/>
        </p:nvSpPr>
        <p:spPr bwMode="auto">
          <a:xfrm>
            <a:off x="8008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63" name="Rectangle 47"/>
          <p:cNvSpPr>
            <a:spLocks noChangeArrowheads="1"/>
          </p:cNvSpPr>
          <p:nvPr/>
        </p:nvSpPr>
        <p:spPr bwMode="auto">
          <a:xfrm>
            <a:off x="2028825" y="2433638"/>
            <a:ext cx="1384300"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'typical'</a:t>
            </a:r>
          </a:p>
        </p:txBody>
      </p:sp>
      <p:sp>
        <p:nvSpPr>
          <p:cNvPr id="2825264" name="Rectangle 48"/>
          <p:cNvSpPr>
            <a:spLocks noChangeArrowheads="1"/>
          </p:cNvSpPr>
          <p:nvPr/>
        </p:nvSpPr>
        <p:spPr bwMode="auto">
          <a:xfrm>
            <a:off x="7219950" y="2370138"/>
            <a:ext cx="1797050"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TL collaps</a:t>
            </a:r>
          </a:p>
        </p:txBody>
      </p:sp>
      <p:pic>
        <p:nvPicPr>
          <p:cNvPr id="2733103" name="Picture 4"/>
          <p:cNvPicPr>
            <a:picLocks noChangeAspect="1" noChangeArrowheads="1"/>
          </p:cNvPicPr>
          <p:nvPr/>
        </p:nvPicPr>
        <p:blipFill>
          <a:blip r:embed="rId4" cstate="print"/>
          <a:srcRect/>
          <a:stretch>
            <a:fillRect/>
          </a:stretch>
        </p:blipFill>
        <p:spPr bwMode="auto">
          <a:xfrm>
            <a:off x="757238" y="3316288"/>
            <a:ext cx="3571875" cy="3146425"/>
          </a:xfrm>
          <a:prstGeom prst="rect">
            <a:avLst/>
          </a:prstGeom>
          <a:noFill/>
          <a:ln w="12700">
            <a:noFill/>
            <a:miter lim="800000"/>
            <a:headEnd type="none" w="sm" len="sm"/>
            <a:tailEnd type="none" w="sm" len="sm"/>
          </a:ln>
        </p:spPr>
      </p:pic>
      <p:pic>
        <p:nvPicPr>
          <p:cNvPr id="2898946" name="van^chu_axial_002.avi">
            <a:hlinkClick r:id="" action="ppaction://media"/>
          </p:cNvPr>
          <p:cNvPicPr>
            <a:picLocks noRot="1" noChangeAspect="1" noChangeArrowheads="1"/>
          </p:cNvPicPr>
          <p:nvPr>
            <a:videoFile r:link="rId1"/>
          </p:nvPr>
        </p:nvPicPr>
        <p:blipFill>
          <a:blip r:embed="rId5" cstate="print"/>
          <a:srcRect/>
          <a:stretch>
            <a:fillRect/>
          </a:stretch>
        </p:blipFill>
        <p:spPr bwMode="auto">
          <a:xfrm>
            <a:off x="4684713" y="2982913"/>
            <a:ext cx="3411537" cy="3411537"/>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825226"/>
                                        </p:tgtEl>
                                        <p:attrNameLst>
                                          <p:attrName>style.visibility</p:attrName>
                                        </p:attrNameLst>
                                      </p:cBhvr>
                                      <p:to>
                                        <p:strVal val="visible"/>
                                      </p:to>
                                    </p:set>
                                    <p:anim calcmode="lin" valueType="num">
                                      <p:cBhvr additive="base">
                                        <p:cTn id="7" dur="500" fill="hold"/>
                                        <p:tgtEl>
                                          <p:spTgt spid="2825226"/>
                                        </p:tgtEl>
                                        <p:attrNameLst>
                                          <p:attrName>ppt_x</p:attrName>
                                        </p:attrNameLst>
                                      </p:cBhvr>
                                      <p:tavLst>
                                        <p:tav tm="0">
                                          <p:val>
                                            <p:strVal val="1+#ppt_w/2"/>
                                          </p:val>
                                        </p:tav>
                                        <p:tav tm="100000">
                                          <p:val>
                                            <p:strVal val="#ppt_x"/>
                                          </p:val>
                                        </p:tav>
                                      </p:tavLst>
                                    </p:anim>
                                    <p:anim calcmode="lin" valueType="num">
                                      <p:cBhvr additive="base">
                                        <p:cTn id="8" dur="500" fill="hold"/>
                                        <p:tgtEl>
                                          <p:spTgt spid="282522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825227"/>
                                        </p:tgtEl>
                                        <p:attrNameLst>
                                          <p:attrName>style.visibility</p:attrName>
                                        </p:attrNameLst>
                                      </p:cBhvr>
                                      <p:to>
                                        <p:strVal val="visible"/>
                                      </p:to>
                                    </p:set>
                                    <p:anim calcmode="lin" valueType="num">
                                      <p:cBhvr additive="base">
                                        <p:cTn id="11" dur="500" fill="hold"/>
                                        <p:tgtEl>
                                          <p:spTgt spid="2825227"/>
                                        </p:tgtEl>
                                        <p:attrNameLst>
                                          <p:attrName>ppt_x</p:attrName>
                                        </p:attrNameLst>
                                      </p:cBhvr>
                                      <p:tavLst>
                                        <p:tav tm="0">
                                          <p:val>
                                            <p:strVal val="1+#ppt_w/2"/>
                                          </p:val>
                                        </p:tav>
                                        <p:tav tm="100000">
                                          <p:val>
                                            <p:strVal val="#ppt_x"/>
                                          </p:val>
                                        </p:tav>
                                      </p:tavLst>
                                    </p:anim>
                                    <p:anim calcmode="lin" valueType="num">
                                      <p:cBhvr additive="base">
                                        <p:cTn id="12" dur="500" fill="hold"/>
                                        <p:tgtEl>
                                          <p:spTgt spid="282522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25228"/>
                                        </p:tgtEl>
                                        <p:attrNameLst>
                                          <p:attrName>style.visibility</p:attrName>
                                        </p:attrNameLst>
                                      </p:cBhvr>
                                      <p:to>
                                        <p:strVal val="visible"/>
                                      </p:to>
                                    </p:set>
                                    <p:anim calcmode="lin" valueType="num">
                                      <p:cBhvr additive="base">
                                        <p:cTn id="15" dur="500" fill="hold"/>
                                        <p:tgtEl>
                                          <p:spTgt spid="2825228"/>
                                        </p:tgtEl>
                                        <p:attrNameLst>
                                          <p:attrName>ppt_x</p:attrName>
                                        </p:attrNameLst>
                                      </p:cBhvr>
                                      <p:tavLst>
                                        <p:tav tm="0">
                                          <p:val>
                                            <p:strVal val="1+#ppt_w/2"/>
                                          </p:val>
                                        </p:tav>
                                        <p:tav tm="100000">
                                          <p:val>
                                            <p:strVal val="#ppt_x"/>
                                          </p:val>
                                        </p:tav>
                                      </p:tavLst>
                                    </p:anim>
                                    <p:anim calcmode="lin" valueType="num">
                                      <p:cBhvr additive="base">
                                        <p:cTn id="16" dur="500" fill="hold"/>
                                        <p:tgtEl>
                                          <p:spTgt spid="28252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825246"/>
                                        </p:tgtEl>
                                        <p:attrNameLst>
                                          <p:attrName>style.visibility</p:attrName>
                                        </p:attrNameLst>
                                      </p:cBhvr>
                                      <p:to>
                                        <p:strVal val="visible"/>
                                      </p:to>
                                    </p:set>
                                    <p:anim calcmode="lin" valueType="num">
                                      <p:cBhvr additive="base">
                                        <p:cTn id="19" dur="500" fill="hold"/>
                                        <p:tgtEl>
                                          <p:spTgt spid="2825246"/>
                                        </p:tgtEl>
                                        <p:attrNameLst>
                                          <p:attrName>ppt_x</p:attrName>
                                        </p:attrNameLst>
                                      </p:cBhvr>
                                      <p:tavLst>
                                        <p:tav tm="0">
                                          <p:val>
                                            <p:strVal val="1+#ppt_w/2"/>
                                          </p:val>
                                        </p:tav>
                                        <p:tav tm="100000">
                                          <p:val>
                                            <p:strVal val="#ppt_x"/>
                                          </p:val>
                                        </p:tav>
                                      </p:tavLst>
                                    </p:anim>
                                    <p:anim calcmode="lin" valueType="num">
                                      <p:cBhvr additive="base">
                                        <p:cTn id="20" dur="500" fill="hold"/>
                                        <p:tgtEl>
                                          <p:spTgt spid="282524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825250"/>
                                        </p:tgtEl>
                                        <p:attrNameLst>
                                          <p:attrName>style.visibility</p:attrName>
                                        </p:attrNameLst>
                                      </p:cBhvr>
                                      <p:to>
                                        <p:strVal val="visible"/>
                                      </p:to>
                                    </p:set>
                                    <p:anim calcmode="lin" valueType="num">
                                      <p:cBhvr additive="base">
                                        <p:cTn id="23" dur="500" fill="hold"/>
                                        <p:tgtEl>
                                          <p:spTgt spid="2825250"/>
                                        </p:tgtEl>
                                        <p:attrNameLst>
                                          <p:attrName>ppt_x</p:attrName>
                                        </p:attrNameLst>
                                      </p:cBhvr>
                                      <p:tavLst>
                                        <p:tav tm="0">
                                          <p:val>
                                            <p:strVal val="1+#ppt_w/2"/>
                                          </p:val>
                                        </p:tav>
                                        <p:tav tm="100000">
                                          <p:val>
                                            <p:strVal val="#ppt_x"/>
                                          </p:val>
                                        </p:tav>
                                      </p:tavLst>
                                    </p:anim>
                                    <p:anim calcmode="lin" valueType="num">
                                      <p:cBhvr additive="base">
                                        <p:cTn id="24" dur="500" fill="hold"/>
                                        <p:tgtEl>
                                          <p:spTgt spid="282525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825263"/>
                                        </p:tgtEl>
                                        <p:attrNameLst>
                                          <p:attrName>style.visibility</p:attrName>
                                        </p:attrNameLst>
                                      </p:cBhvr>
                                      <p:to>
                                        <p:strVal val="visible"/>
                                      </p:to>
                                    </p:set>
                                    <p:anim calcmode="lin" valueType="num">
                                      <p:cBhvr additive="base">
                                        <p:cTn id="27" dur="500" fill="hold"/>
                                        <p:tgtEl>
                                          <p:spTgt spid="2825263"/>
                                        </p:tgtEl>
                                        <p:attrNameLst>
                                          <p:attrName>ppt_x</p:attrName>
                                        </p:attrNameLst>
                                      </p:cBhvr>
                                      <p:tavLst>
                                        <p:tav tm="0">
                                          <p:val>
                                            <p:strVal val="1+#ppt_w/2"/>
                                          </p:val>
                                        </p:tav>
                                        <p:tav tm="100000">
                                          <p:val>
                                            <p:strVal val="#ppt_x"/>
                                          </p:val>
                                        </p:tav>
                                      </p:tavLst>
                                    </p:anim>
                                    <p:anim calcmode="lin" valueType="num">
                                      <p:cBhvr additive="base">
                                        <p:cTn id="28" dur="500" fill="hold"/>
                                        <p:tgtEl>
                                          <p:spTgt spid="2825263"/>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 presetClass="entr" presetSubtype="2" fill="hold" grpId="0" nodeType="afterEffect">
                                  <p:stCondLst>
                                    <p:cond delay="0"/>
                                  </p:stCondLst>
                                  <p:childTnLst>
                                    <p:set>
                                      <p:cBhvr>
                                        <p:cTn id="31" dur="1" fill="hold">
                                          <p:stCondLst>
                                            <p:cond delay="0"/>
                                          </p:stCondLst>
                                        </p:cTn>
                                        <p:tgtEl>
                                          <p:spTgt spid="2825223"/>
                                        </p:tgtEl>
                                        <p:attrNameLst>
                                          <p:attrName>style.visibility</p:attrName>
                                        </p:attrNameLst>
                                      </p:cBhvr>
                                      <p:to>
                                        <p:strVal val="visible"/>
                                      </p:to>
                                    </p:set>
                                    <p:anim calcmode="lin" valueType="num">
                                      <p:cBhvr additive="base">
                                        <p:cTn id="32" dur="500" fill="hold"/>
                                        <p:tgtEl>
                                          <p:spTgt spid="2825223"/>
                                        </p:tgtEl>
                                        <p:attrNameLst>
                                          <p:attrName>ppt_x</p:attrName>
                                        </p:attrNameLst>
                                      </p:cBhvr>
                                      <p:tavLst>
                                        <p:tav tm="0">
                                          <p:val>
                                            <p:strVal val="1+#ppt_w/2"/>
                                          </p:val>
                                        </p:tav>
                                        <p:tav tm="100000">
                                          <p:val>
                                            <p:strVal val="#ppt_x"/>
                                          </p:val>
                                        </p:tav>
                                      </p:tavLst>
                                    </p:anim>
                                    <p:anim calcmode="lin" valueType="num">
                                      <p:cBhvr additive="base">
                                        <p:cTn id="33" dur="500" fill="hold"/>
                                        <p:tgtEl>
                                          <p:spTgt spid="282522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825224"/>
                                        </p:tgtEl>
                                        <p:attrNameLst>
                                          <p:attrName>style.visibility</p:attrName>
                                        </p:attrNameLst>
                                      </p:cBhvr>
                                      <p:to>
                                        <p:strVal val="visible"/>
                                      </p:to>
                                    </p:set>
                                    <p:anim calcmode="lin" valueType="num">
                                      <p:cBhvr additive="base">
                                        <p:cTn id="36" dur="500" fill="hold"/>
                                        <p:tgtEl>
                                          <p:spTgt spid="2825224"/>
                                        </p:tgtEl>
                                        <p:attrNameLst>
                                          <p:attrName>ppt_x</p:attrName>
                                        </p:attrNameLst>
                                      </p:cBhvr>
                                      <p:tavLst>
                                        <p:tav tm="0">
                                          <p:val>
                                            <p:strVal val="1+#ppt_w/2"/>
                                          </p:val>
                                        </p:tav>
                                        <p:tav tm="100000">
                                          <p:val>
                                            <p:strVal val="#ppt_x"/>
                                          </p:val>
                                        </p:tav>
                                      </p:tavLst>
                                    </p:anim>
                                    <p:anim calcmode="lin" valueType="num">
                                      <p:cBhvr additive="base">
                                        <p:cTn id="37" dur="500" fill="hold"/>
                                        <p:tgtEl>
                                          <p:spTgt spid="28252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825225"/>
                                        </p:tgtEl>
                                        <p:attrNameLst>
                                          <p:attrName>style.visibility</p:attrName>
                                        </p:attrNameLst>
                                      </p:cBhvr>
                                      <p:to>
                                        <p:strVal val="visible"/>
                                      </p:to>
                                    </p:set>
                                    <p:anim calcmode="lin" valueType="num">
                                      <p:cBhvr additive="base">
                                        <p:cTn id="40" dur="500" fill="hold"/>
                                        <p:tgtEl>
                                          <p:spTgt spid="2825225"/>
                                        </p:tgtEl>
                                        <p:attrNameLst>
                                          <p:attrName>ppt_x</p:attrName>
                                        </p:attrNameLst>
                                      </p:cBhvr>
                                      <p:tavLst>
                                        <p:tav tm="0">
                                          <p:val>
                                            <p:strVal val="1+#ppt_w/2"/>
                                          </p:val>
                                        </p:tav>
                                        <p:tav tm="100000">
                                          <p:val>
                                            <p:strVal val="#ppt_x"/>
                                          </p:val>
                                        </p:tav>
                                      </p:tavLst>
                                    </p:anim>
                                    <p:anim calcmode="lin" valueType="num">
                                      <p:cBhvr additive="base">
                                        <p:cTn id="41" dur="500" fill="hold"/>
                                        <p:tgtEl>
                                          <p:spTgt spid="2825225"/>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825245"/>
                                        </p:tgtEl>
                                        <p:attrNameLst>
                                          <p:attrName>style.visibility</p:attrName>
                                        </p:attrNameLst>
                                      </p:cBhvr>
                                      <p:to>
                                        <p:strVal val="visible"/>
                                      </p:to>
                                    </p:set>
                                    <p:anim calcmode="lin" valueType="num">
                                      <p:cBhvr additive="base">
                                        <p:cTn id="44" dur="500" fill="hold"/>
                                        <p:tgtEl>
                                          <p:spTgt spid="2825245"/>
                                        </p:tgtEl>
                                        <p:attrNameLst>
                                          <p:attrName>ppt_x</p:attrName>
                                        </p:attrNameLst>
                                      </p:cBhvr>
                                      <p:tavLst>
                                        <p:tav tm="0">
                                          <p:val>
                                            <p:strVal val="1+#ppt_w/2"/>
                                          </p:val>
                                        </p:tav>
                                        <p:tav tm="100000">
                                          <p:val>
                                            <p:strVal val="#ppt_x"/>
                                          </p:val>
                                        </p:tav>
                                      </p:tavLst>
                                    </p:anim>
                                    <p:anim calcmode="lin" valueType="num">
                                      <p:cBhvr additive="base">
                                        <p:cTn id="45" dur="500" fill="hold"/>
                                        <p:tgtEl>
                                          <p:spTgt spid="282524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825251"/>
                                        </p:tgtEl>
                                        <p:attrNameLst>
                                          <p:attrName>style.visibility</p:attrName>
                                        </p:attrNameLst>
                                      </p:cBhvr>
                                      <p:to>
                                        <p:strVal val="visible"/>
                                      </p:to>
                                    </p:set>
                                    <p:anim calcmode="lin" valueType="num">
                                      <p:cBhvr additive="base">
                                        <p:cTn id="48" dur="500" fill="hold"/>
                                        <p:tgtEl>
                                          <p:spTgt spid="2825251"/>
                                        </p:tgtEl>
                                        <p:attrNameLst>
                                          <p:attrName>ppt_x</p:attrName>
                                        </p:attrNameLst>
                                      </p:cBhvr>
                                      <p:tavLst>
                                        <p:tav tm="0">
                                          <p:val>
                                            <p:strVal val="1+#ppt_w/2"/>
                                          </p:val>
                                        </p:tav>
                                        <p:tav tm="100000">
                                          <p:val>
                                            <p:strVal val="#ppt_x"/>
                                          </p:val>
                                        </p:tav>
                                      </p:tavLst>
                                    </p:anim>
                                    <p:anim calcmode="lin" valueType="num">
                                      <p:cBhvr additive="base">
                                        <p:cTn id="49" dur="500" fill="hold"/>
                                        <p:tgtEl>
                                          <p:spTgt spid="2825251"/>
                                        </p:tgtEl>
                                        <p:attrNameLst>
                                          <p:attrName>ppt_y</p:attrName>
                                        </p:attrNameLst>
                                      </p:cBhvr>
                                      <p:tavLst>
                                        <p:tav tm="0">
                                          <p:val>
                                            <p:strVal val="#ppt_y"/>
                                          </p:val>
                                        </p:tav>
                                        <p:tav tm="100000">
                                          <p:val>
                                            <p:strVal val="#ppt_y"/>
                                          </p:val>
                                        </p:tav>
                                      </p:tavLst>
                                    </p:anim>
                                  </p:childTnLst>
                                </p:cTn>
                              </p:par>
                            </p:childTnLst>
                          </p:cTn>
                        </p:par>
                        <p:par>
                          <p:cTn id="50" fill="hold">
                            <p:stCondLst>
                              <p:cond delay="1000"/>
                            </p:stCondLst>
                            <p:childTnLst>
                              <p:par>
                                <p:cTn id="51" presetID="2" presetClass="entr" presetSubtype="2" fill="hold" grpId="0" nodeType="afterEffect">
                                  <p:stCondLst>
                                    <p:cond delay="0"/>
                                  </p:stCondLst>
                                  <p:childTnLst>
                                    <p:set>
                                      <p:cBhvr>
                                        <p:cTn id="52" dur="1" fill="hold">
                                          <p:stCondLst>
                                            <p:cond delay="0"/>
                                          </p:stCondLst>
                                        </p:cTn>
                                        <p:tgtEl>
                                          <p:spTgt spid="2825232"/>
                                        </p:tgtEl>
                                        <p:attrNameLst>
                                          <p:attrName>style.visibility</p:attrName>
                                        </p:attrNameLst>
                                      </p:cBhvr>
                                      <p:to>
                                        <p:strVal val="visible"/>
                                      </p:to>
                                    </p:set>
                                    <p:anim calcmode="lin" valueType="num">
                                      <p:cBhvr additive="base">
                                        <p:cTn id="53" dur="500" fill="hold"/>
                                        <p:tgtEl>
                                          <p:spTgt spid="2825232"/>
                                        </p:tgtEl>
                                        <p:attrNameLst>
                                          <p:attrName>ppt_x</p:attrName>
                                        </p:attrNameLst>
                                      </p:cBhvr>
                                      <p:tavLst>
                                        <p:tav tm="0">
                                          <p:val>
                                            <p:strVal val="1+#ppt_w/2"/>
                                          </p:val>
                                        </p:tav>
                                        <p:tav tm="100000">
                                          <p:val>
                                            <p:strVal val="#ppt_x"/>
                                          </p:val>
                                        </p:tav>
                                      </p:tavLst>
                                    </p:anim>
                                    <p:anim calcmode="lin" valueType="num">
                                      <p:cBhvr additive="base">
                                        <p:cTn id="54" dur="500" fill="hold"/>
                                        <p:tgtEl>
                                          <p:spTgt spid="2825232"/>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825233"/>
                                        </p:tgtEl>
                                        <p:attrNameLst>
                                          <p:attrName>style.visibility</p:attrName>
                                        </p:attrNameLst>
                                      </p:cBhvr>
                                      <p:to>
                                        <p:strVal val="visible"/>
                                      </p:to>
                                    </p:set>
                                    <p:anim calcmode="lin" valueType="num">
                                      <p:cBhvr additive="base">
                                        <p:cTn id="57" dur="500" fill="hold"/>
                                        <p:tgtEl>
                                          <p:spTgt spid="2825233"/>
                                        </p:tgtEl>
                                        <p:attrNameLst>
                                          <p:attrName>ppt_x</p:attrName>
                                        </p:attrNameLst>
                                      </p:cBhvr>
                                      <p:tavLst>
                                        <p:tav tm="0">
                                          <p:val>
                                            <p:strVal val="1+#ppt_w/2"/>
                                          </p:val>
                                        </p:tav>
                                        <p:tav tm="100000">
                                          <p:val>
                                            <p:strVal val="#ppt_x"/>
                                          </p:val>
                                        </p:tav>
                                      </p:tavLst>
                                    </p:anim>
                                    <p:anim calcmode="lin" valueType="num">
                                      <p:cBhvr additive="base">
                                        <p:cTn id="58" dur="500" fill="hold"/>
                                        <p:tgtEl>
                                          <p:spTgt spid="282523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825234"/>
                                        </p:tgtEl>
                                        <p:attrNameLst>
                                          <p:attrName>style.visibility</p:attrName>
                                        </p:attrNameLst>
                                      </p:cBhvr>
                                      <p:to>
                                        <p:strVal val="visible"/>
                                      </p:to>
                                    </p:set>
                                    <p:anim calcmode="lin" valueType="num">
                                      <p:cBhvr additive="base">
                                        <p:cTn id="61" dur="500" fill="hold"/>
                                        <p:tgtEl>
                                          <p:spTgt spid="2825234"/>
                                        </p:tgtEl>
                                        <p:attrNameLst>
                                          <p:attrName>ppt_x</p:attrName>
                                        </p:attrNameLst>
                                      </p:cBhvr>
                                      <p:tavLst>
                                        <p:tav tm="0">
                                          <p:val>
                                            <p:strVal val="1+#ppt_w/2"/>
                                          </p:val>
                                        </p:tav>
                                        <p:tav tm="100000">
                                          <p:val>
                                            <p:strVal val="#ppt_x"/>
                                          </p:val>
                                        </p:tav>
                                      </p:tavLst>
                                    </p:anim>
                                    <p:anim calcmode="lin" valueType="num">
                                      <p:cBhvr additive="base">
                                        <p:cTn id="62" dur="500" fill="hold"/>
                                        <p:tgtEl>
                                          <p:spTgt spid="282523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825244"/>
                                        </p:tgtEl>
                                        <p:attrNameLst>
                                          <p:attrName>style.visibility</p:attrName>
                                        </p:attrNameLst>
                                      </p:cBhvr>
                                      <p:to>
                                        <p:strVal val="visible"/>
                                      </p:to>
                                    </p:set>
                                    <p:anim calcmode="lin" valueType="num">
                                      <p:cBhvr additive="base">
                                        <p:cTn id="65" dur="500" fill="hold"/>
                                        <p:tgtEl>
                                          <p:spTgt spid="2825244"/>
                                        </p:tgtEl>
                                        <p:attrNameLst>
                                          <p:attrName>ppt_x</p:attrName>
                                        </p:attrNameLst>
                                      </p:cBhvr>
                                      <p:tavLst>
                                        <p:tav tm="0">
                                          <p:val>
                                            <p:strVal val="1+#ppt_w/2"/>
                                          </p:val>
                                        </p:tav>
                                        <p:tav tm="100000">
                                          <p:val>
                                            <p:strVal val="#ppt_x"/>
                                          </p:val>
                                        </p:tav>
                                      </p:tavLst>
                                    </p:anim>
                                    <p:anim calcmode="lin" valueType="num">
                                      <p:cBhvr additive="base">
                                        <p:cTn id="66" dur="500" fill="hold"/>
                                        <p:tgtEl>
                                          <p:spTgt spid="2825244"/>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825252"/>
                                        </p:tgtEl>
                                        <p:attrNameLst>
                                          <p:attrName>style.visibility</p:attrName>
                                        </p:attrNameLst>
                                      </p:cBhvr>
                                      <p:to>
                                        <p:strVal val="visible"/>
                                      </p:to>
                                    </p:set>
                                    <p:anim calcmode="lin" valueType="num">
                                      <p:cBhvr additive="base">
                                        <p:cTn id="69" dur="500" fill="hold"/>
                                        <p:tgtEl>
                                          <p:spTgt spid="2825252"/>
                                        </p:tgtEl>
                                        <p:attrNameLst>
                                          <p:attrName>ppt_x</p:attrName>
                                        </p:attrNameLst>
                                      </p:cBhvr>
                                      <p:tavLst>
                                        <p:tav tm="0">
                                          <p:val>
                                            <p:strVal val="1+#ppt_w/2"/>
                                          </p:val>
                                        </p:tav>
                                        <p:tav tm="100000">
                                          <p:val>
                                            <p:strVal val="#ppt_x"/>
                                          </p:val>
                                        </p:tav>
                                      </p:tavLst>
                                    </p:anim>
                                    <p:anim calcmode="lin" valueType="num">
                                      <p:cBhvr additive="base">
                                        <p:cTn id="70" dur="500" fill="hold"/>
                                        <p:tgtEl>
                                          <p:spTgt spid="2825252"/>
                                        </p:tgtEl>
                                        <p:attrNameLst>
                                          <p:attrName>ppt_y</p:attrName>
                                        </p:attrNameLst>
                                      </p:cBhvr>
                                      <p:tavLst>
                                        <p:tav tm="0">
                                          <p:val>
                                            <p:strVal val="#ppt_y"/>
                                          </p:val>
                                        </p:tav>
                                        <p:tav tm="100000">
                                          <p:val>
                                            <p:strVal val="#ppt_y"/>
                                          </p:val>
                                        </p:tav>
                                      </p:tavLst>
                                    </p:anim>
                                  </p:childTnLst>
                                </p:cTn>
                              </p:par>
                            </p:childTnLst>
                          </p:cTn>
                        </p:par>
                        <p:par>
                          <p:cTn id="71" fill="hold">
                            <p:stCondLst>
                              <p:cond delay="1500"/>
                            </p:stCondLst>
                            <p:childTnLst>
                              <p:par>
                                <p:cTn id="72" presetID="2" presetClass="entr" presetSubtype="2" fill="hold" grpId="0" nodeType="afterEffect">
                                  <p:stCondLst>
                                    <p:cond delay="0"/>
                                  </p:stCondLst>
                                  <p:childTnLst>
                                    <p:set>
                                      <p:cBhvr>
                                        <p:cTn id="73" dur="1" fill="hold">
                                          <p:stCondLst>
                                            <p:cond delay="0"/>
                                          </p:stCondLst>
                                        </p:cTn>
                                        <p:tgtEl>
                                          <p:spTgt spid="2825229"/>
                                        </p:tgtEl>
                                        <p:attrNameLst>
                                          <p:attrName>style.visibility</p:attrName>
                                        </p:attrNameLst>
                                      </p:cBhvr>
                                      <p:to>
                                        <p:strVal val="visible"/>
                                      </p:to>
                                    </p:set>
                                    <p:anim calcmode="lin" valueType="num">
                                      <p:cBhvr additive="base">
                                        <p:cTn id="74" dur="500" fill="hold"/>
                                        <p:tgtEl>
                                          <p:spTgt spid="2825229"/>
                                        </p:tgtEl>
                                        <p:attrNameLst>
                                          <p:attrName>ppt_x</p:attrName>
                                        </p:attrNameLst>
                                      </p:cBhvr>
                                      <p:tavLst>
                                        <p:tav tm="0">
                                          <p:val>
                                            <p:strVal val="1+#ppt_w/2"/>
                                          </p:val>
                                        </p:tav>
                                        <p:tav tm="100000">
                                          <p:val>
                                            <p:strVal val="#ppt_x"/>
                                          </p:val>
                                        </p:tav>
                                      </p:tavLst>
                                    </p:anim>
                                    <p:anim calcmode="lin" valueType="num">
                                      <p:cBhvr additive="base">
                                        <p:cTn id="75" dur="500" fill="hold"/>
                                        <p:tgtEl>
                                          <p:spTgt spid="282522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2825230"/>
                                        </p:tgtEl>
                                        <p:attrNameLst>
                                          <p:attrName>style.visibility</p:attrName>
                                        </p:attrNameLst>
                                      </p:cBhvr>
                                      <p:to>
                                        <p:strVal val="visible"/>
                                      </p:to>
                                    </p:set>
                                    <p:anim calcmode="lin" valueType="num">
                                      <p:cBhvr additive="base">
                                        <p:cTn id="78" dur="500" fill="hold"/>
                                        <p:tgtEl>
                                          <p:spTgt spid="2825230"/>
                                        </p:tgtEl>
                                        <p:attrNameLst>
                                          <p:attrName>ppt_x</p:attrName>
                                        </p:attrNameLst>
                                      </p:cBhvr>
                                      <p:tavLst>
                                        <p:tav tm="0">
                                          <p:val>
                                            <p:strVal val="1+#ppt_w/2"/>
                                          </p:val>
                                        </p:tav>
                                        <p:tav tm="100000">
                                          <p:val>
                                            <p:strVal val="#ppt_x"/>
                                          </p:val>
                                        </p:tav>
                                      </p:tavLst>
                                    </p:anim>
                                    <p:anim calcmode="lin" valueType="num">
                                      <p:cBhvr additive="base">
                                        <p:cTn id="79" dur="500" fill="hold"/>
                                        <p:tgtEl>
                                          <p:spTgt spid="2825230"/>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2825231"/>
                                        </p:tgtEl>
                                        <p:attrNameLst>
                                          <p:attrName>style.visibility</p:attrName>
                                        </p:attrNameLst>
                                      </p:cBhvr>
                                      <p:to>
                                        <p:strVal val="visible"/>
                                      </p:to>
                                    </p:set>
                                    <p:anim calcmode="lin" valueType="num">
                                      <p:cBhvr additive="base">
                                        <p:cTn id="82" dur="500" fill="hold"/>
                                        <p:tgtEl>
                                          <p:spTgt spid="2825231"/>
                                        </p:tgtEl>
                                        <p:attrNameLst>
                                          <p:attrName>ppt_x</p:attrName>
                                        </p:attrNameLst>
                                      </p:cBhvr>
                                      <p:tavLst>
                                        <p:tav tm="0">
                                          <p:val>
                                            <p:strVal val="1+#ppt_w/2"/>
                                          </p:val>
                                        </p:tav>
                                        <p:tav tm="100000">
                                          <p:val>
                                            <p:strVal val="#ppt_x"/>
                                          </p:val>
                                        </p:tav>
                                      </p:tavLst>
                                    </p:anim>
                                    <p:anim calcmode="lin" valueType="num">
                                      <p:cBhvr additive="base">
                                        <p:cTn id="83" dur="500" fill="hold"/>
                                        <p:tgtEl>
                                          <p:spTgt spid="2825231"/>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2825243"/>
                                        </p:tgtEl>
                                        <p:attrNameLst>
                                          <p:attrName>style.visibility</p:attrName>
                                        </p:attrNameLst>
                                      </p:cBhvr>
                                      <p:to>
                                        <p:strVal val="visible"/>
                                      </p:to>
                                    </p:set>
                                    <p:anim calcmode="lin" valueType="num">
                                      <p:cBhvr additive="base">
                                        <p:cTn id="86" dur="500" fill="hold"/>
                                        <p:tgtEl>
                                          <p:spTgt spid="2825243"/>
                                        </p:tgtEl>
                                        <p:attrNameLst>
                                          <p:attrName>ppt_x</p:attrName>
                                        </p:attrNameLst>
                                      </p:cBhvr>
                                      <p:tavLst>
                                        <p:tav tm="0">
                                          <p:val>
                                            <p:strVal val="1+#ppt_w/2"/>
                                          </p:val>
                                        </p:tav>
                                        <p:tav tm="100000">
                                          <p:val>
                                            <p:strVal val="#ppt_x"/>
                                          </p:val>
                                        </p:tav>
                                      </p:tavLst>
                                    </p:anim>
                                    <p:anim calcmode="lin" valueType="num">
                                      <p:cBhvr additive="base">
                                        <p:cTn id="87" dur="500" fill="hold"/>
                                        <p:tgtEl>
                                          <p:spTgt spid="2825243"/>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2825253"/>
                                        </p:tgtEl>
                                        <p:attrNameLst>
                                          <p:attrName>style.visibility</p:attrName>
                                        </p:attrNameLst>
                                      </p:cBhvr>
                                      <p:to>
                                        <p:strVal val="visible"/>
                                      </p:to>
                                    </p:set>
                                    <p:anim calcmode="lin" valueType="num">
                                      <p:cBhvr additive="base">
                                        <p:cTn id="90" dur="500" fill="hold"/>
                                        <p:tgtEl>
                                          <p:spTgt spid="2825253"/>
                                        </p:tgtEl>
                                        <p:attrNameLst>
                                          <p:attrName>ppt_x</p:attrName>
                                        </p:attrNameLst>
                                      </p:cBhvr>
                                      <p:tavLst>
                                        <p:tav tm="0">
                                          <p:val>
                                            <p:strVal val="1+#ppt_w/2"/>
                                          </p:val>
                                        </p:tav>
                                        <p:tav tm="100000">
                                          <p:val>
                                            <p:strVal val="#ppt_x"/>
                                          </p:val>
                                        </p:tav>
                                      </p:tavLst>
                                    </p:anim>
                                    <p:anim calcmode="lin" valueType="num">
                                      <p:cBhvr additive="base">
                                        <p:cTn id="91" dur="500" fill="hold"/>
                                        <p:tgtEl>
                                          <p:spTgt spid="2825253"/>
                                        </p:tgtEl>
                                        <p:attrNameLst>
                                          <p:attrName>ppt_y</p:attrName>
                                        </p:attrNameLst>
                                      </p:cBhvr>
                                      <p:tavLst>
                                        <p:tav tm="0">
                                          <p:val>
                                            <p:strVal val="#ppt_y"/>
                                          </p:val>
                                        </p:tav>
                                        <p:tav tm="100000">
                                          <p:val>
                                            <p:strVal val="#ppt_y"/>
                                          </p:val>
                                        </p:tav>
                                      </p:tavLst>
                                    </p:anim>
                                  </p:childTnLst>
                                </p:cTn>
                              </p:par>
                            </p:childTnLst>
                          </p:cTn>
                        </p:par>
                        <p:par>
                          <p:cTn id="92" fill="hold">
                            <p:stCondLst>
                              <p:cond delay="2000"/>
                            </p:stCondLst>
                            <p:childTnLst>
                              <p:par>
                                <p:cTn id="93" presetID="2" presetClass="entr" presetSubtype="2" fill="hold" grpId="0" nodeType="afterEffect">
                                  <p:stCondLst>
                                    <p:cond delay="0"/>
                                  </p:stCondLst>
                                  <p:childTnLst>
                                    <p:set>
                                      <p:cBhvr>
                                        <p:cTn id="94" dur="1" fill="hold">
                                          <p:stCondLst>
                                            <p:cond delay="0"/>
                                          </p:stCondLst>
                                        </p:cTn>
                                        <p:tgtEl>
                                          <p:spTgt spid="2825235"/>
                                        </p:tgtEl>
                                        <p:attrNameLst>
                                          <p:attrName>style.visibility</p:attrName>
                                        </p:attrNameLst>
                                      </p:cBhvr>
                                      <p:to>
                                        <p:strVal val="visible"/>
                                      </p:to>
                                    </p:set>
                                    <p:anim calcmode="lin" valueType="num">
                                      <p:cBhvr additive="base">
                                        <p:cTn id="95" dur="500" fill="hold"/>
                                        <p:tgtEl>
                                          <p:spTgt spid="2825235"/>
                                        </p:tgtEl>
                                        <p:attrNameLst>
                                          <p:attrName>ppt_x</p:attrName>
                                        </p:attrNameLst>
                                      </p:cBhvr>
                                      <p:tavLst>
                                        <p:tav tm="0">
                                          <p:val>
                                            <p:strVal val="1+#ppt_w/2"/>
                                          </p:val>
                                        </p:tav>
                                        <p:tav tm="100000">
                                          <p:val>
                                            <p:strVal val="#ppt_x"/>
                                          </p:val>
                                        </p:tav>
                                      </p:tavLst>
                                    </p:anim>
                                    <p:anim calcmode="lin" valueType="num">
                                      <p:cBhvr additive="base">
                                        <p:cTn id="96" dur="500" fill="hold"/>
                                        <p:tgtEl>
                                          <p:spTgt spid="2825235"/>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2825236"/>
                                        </p:tgtEl>
                                        <p:attrNameLst>
                                          <p:attrName>style.visibility</p:attrName>
                                        </p:attrNameLst>
                                      </p:cBhvr>
                                      <p:to>
                                        <p:strVal val="visible"/>
                                      </p:to>
                                    </p:set>
                                    <p:anim calcmode="lin" valueType="num">
                                      <p:cBhvr additive="base">
                                        <p:cTn id="99" dur="500" fill="hold"/>
                                        <p:tgtEl>
                                          <p:spTgt spid="2825236"/>
                                        </p:tgtEl>
                                        <p:attrNameLst>
                                          <p:attrName>ppt_x</p:attrName>
                                        </p:attrNameLst>
                                      </p:cBhvr>
                                      <p:tavLst>
                                        <p:tav tm="0">
                                          <p:val>
                                            <p:strVal val="1+#ppt_w/2"/>
                                          </p:val>
                                        </p:tav>
                                        <p:tav tm="100000">
                                          <p:val>
                                            <p:strVal val="#ppt_x"/>
                                          </p:val>
                                        </p:tav>
                                      </p:tavLst>
                                    </p:anim>
                                    <p:anim calcmode="lin" valueType="num">
                                      <p:cBhvr additive="base">
                                        <p:cTn id="100" dur="500" fill="hold"/>
                                        <p:tgtEl>
                                          <p:spTgt spid="2825236"/>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2825237"/>
                                        </p:tgtEl>
                                        <p:attrNameLst>
                                          <p:attrName>style.visibility</p:attrName>
                                        </p:attrNameLst>
                                      </p:cBhvr>
                                      <p:to>
                                        <p:strVal val="visible"/>
                                      </p:to>
                                    </p:set>
                                    <p:anim calcmode="lin" valueType="num">
                                      <p:cBhvr additive="base">
                                        <p:cTn id="103" dur="500" fill="hold"/>
                                        <p:tgtEl>
                                          <p:spTgt spid="2825237"/>
                                        </p:tgtEl>
                                        <p:attrNameLst>
                                          <p:attrName>ppt_x</p:attrName>
                                        </p:attrNameLst>
                                      </p:cBhvr>
                                      <p:tavLst>
                                        <p:tav tm="0">
                                          <p:val>
                                            <p:strVal val="1+#ppt_w/2"/>
                                          </p:val>
                                        </p:tav>
                                        <p:tav tm="100000">
                                          <p:val>
                                            <p:strVal val="#ppt_x"/>
                                          </p:val>
                                        </p:tav>
                                      </p:tavLst>
                                    </p:anim>
                                    <p:anim calcmode="lin" valueType="num">
                                      <p:cBhvr additive="base">
                                        <p:cTn id="104" dur="500" fill="hold"/>
                                        <p:tgtEl>
                                          <p:spTgt spid="2825237"/>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2825247"/>
                                        </p:tgtEl>
                                        <p:attrNameLst>
                                          <p:attrName>style.visibility</p:attrName>
                                        </p:attrNameLst>
                                      </p:cBhvr>
                                      <p:to>
                                        <p:strVal val="visible"/>
                                      </p:to>
                                    </p:set>
                                    <p:anim calcmode="lin" valueType="num">
                                      <p:cBhvr additive="base">
                                        <p:cTn id="107" dur="500" fill="hold"/>
                                        <p:tgtEl>
                                          <p:spTgt spid="2825247"/>
                                        </p:tgtEl>
                                        <p:attrNameLst>
                                          <p:attrName>ppt_x</p:attrName>
                                        </p:attrNameLst>
                                      </p:cBhvr>
                                      <p:tavLst>
                                        <p:tav tm="0">
                                          <p:val>
                                            <p:strVal val="1+#ppt_w/2"/>
                                          </p:val>
                                        </p:tav>
                                        <p:tav tm="100000">
                                          <p:val>
                                            <p:strVal val="#ppt_x"/>
                                          </p:val>
                                        </p:tav>
                                      </p:tavLst>
                                    </p:anim>
                                    <p:anim calcmode="lin" valueType="num">
                                      <p:cBhvr additive="base">
                                        <p:cTn id="108" dur="500" fill="hold"/>
                                        <p:tgtEl>
                                          <p:spTgt spid="2825247"/>
                                        </p:tgtEl>
                                        <p:attrNameLst>
                                          <p:attrName>ppt_y</p:attrName>
                                        </p:attrNameLst>
                                      </p:cBhvr>
                                      <p:tavLst>
                                        <p:tav tm="0">
                                          <p:val>
                                            <p:strVal val="#ppt_y"/>
                                          </p:val>
                                        </p:tav>
                                        <p:tav tm="100000">
                                          <p:val>
                                            <p:strVal val="#ppt_y"/>
                                          </p:val>
                                        </p:tav>
                                      </p:tavLst>
                                    </p:anim>
                                  </p:childTnLst>
                                </p:cTn>
                              </p:par>
                              <p:par>
                                <p:cTn id="109" presetID="2" presetClass="entr" presetSubtype="2" fill="hold" nodeType="withEffect">
                                  <p:stCondLst>
                                    <p:cond delay="0"/>
                                  </p:stCondLst>
                                  <p:childTnLst>
                                    <p:set>
                                      <p:cBhvr>
                                        <p:cTn id="110" dur="1" fill="hold">
                                          <p:stCondLst>
                                            <p:cond delay="0"/>
                                          </p:stCondLst>
                                        </p:cTn>
                                        <p:tgtEl>
                                          <p:spTgt spid="2825248"/>
                                        </p:tgtEl>
                                        <p:attrNameLst>
                                          <p:attrName>style.visibility</p:attrName>
                                        </p:attrNameLst>
                                      </p:cBhvr>
                                      <p:to>
                                        <p:strVal val="visible"/>
                                      </p:to>
                                    </p:set>
                                    <p:anim calcmode="lin" valueType="num">
                                      <p:cBhvr additive="base">
                                        <p:cTn id="111" dur="500" fill="hold"/>
                                        <p:tgtEl>
                                          <p:spTgt spid="2825248"/>
                                        </p:tgtEl>
                                        <p:attrNameLst>
                                          <p:attrName>ppt_x</p:attrName>
                                        </p:attrNameLst>
                                      </p:cBhvr>
                                      <p:tavLst>
                                        <p:tav tm="0">
                                          <p:val>
                                            <p:strVal val="1+#ppt_w/2"/>
                                          </p:val>
                                        </p:tav>
                                        <p:tav tm="100000">
                                          <p:val>
                                            <p:strVal val="#ppt_x"/>
                                          </p:val>
                                        </p:tav>
                                      </p:tavLst>
                                    </p:anim>
                                    <p:anim calcmode="lin" valueType="num">
                                      <p:cBhvr additive="base">
                                        <p:cTn id="112" dur="500" fill="hold"/>
                                        <p:tgtEl>
                                          <p:spTgt spid="2825248"/>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2825254"/>
                                        </p:tgtEl>
                                        <p:attrNameLst>
                                          <p:attrName>style.visibility</p:attrName>
                                        </p:attrNameLst>
                                      </p:cBhvr>
                                      <p:to>
                                        <p:strVal val="visible"/>
                                      </p:to>
                                    </p:set>
                                    <p:anim calcmode="lin" valueType="num">
                                      <p:cBhvr additive="base">
                                        <p:cTn id="115" dur="500" fill="hold"/>
                                        <p:tgtEl>
                                          <p:spTgt spid="2825254"/>
                                        </p:tgtEl>
                                        <p:attrNameLst>
                                          <p:attrName>ppt_x</p:attrName>
                                        </p:attrNameLst>
                                      </p:cBhvr>
                                      <p:tavLst>
                                        <p:tav tm="0">
                                          <p:val>
                                            <p:strVal val="1+#ppt_w/2"/>
                                          </p:val>
                                        </p:tav>
                                        <p:tav tm="100000">
                                          <p:val>
                                            <p:strVal val="#ppt_x"/>
                                          </p:val>
                                        </p:tav>
                                      </p:tavLst>
                                    </p:anim>
                                    <p:anim calcmode="lin" valueType="num">
                                      <p:cBhvr additive="base">
                                        <p:cTn id="116" dur="500" fill="hold"/>
                                        <p:tgtEl>
                                          <p:spTgt spid="2825254"/>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0"/>
                                  </p:stCondLst>
                                  <p:childTnLst>
                                    <p:set>
                                      <p:cBhvr>
                                        <p:cTn id="118" dur="1" fill="hold">
                                          <p:stCondLst>
                                            <p:cond delay="0"/>
                                          </p:stCondLst>
                                        </p:cTn>
                                        <p:tgtEl>
                                          <p:spTgt spid="2825264"/>
                                        </p:tgtEl>
                                        <p:attrNameLst>
                                          <p:attrName>style.visibility</p:attrName>
                                        </p:attrNameLst>
                                      </p:cBhvr>
                                      <p:to>
                                        <p:strVal val="visible"/>
                                      </p:to>
                                    </p:set>
                                    <p:anim calcmode="lin" valueType="num">
                                      <p:cBhvr additive="base">
                                        <p:cTn id="119" dur="500" fill="hold"/>
                                        <p:tgtEl>
                                          <p:spTgt spid="2825264"/>
                                        </p:tgtEl>
                                        <p:attrNameLst>
                                          <p:attrName>ppt_x</p:attrName>
                                        </p:attrNameLst>
                                      </p:cBhvr>
                                      <p:tavLst>
                                        <p:tav tm="0">
                                          <p:val>
                                            <p:strVal val="1+#ppt_w/2"/>
                                          </p:val>
                                        </p:tav>
                                        <p:tav tm="100000">
                                          <p:val>
                                            <p:strVal val="#ppt_x"/>
                                          </p:val>
                                        </p:tav>
                                      </p:tavLst>
                                    </p:anim>
                                    <p:anim calcmode="lin" valueType="num">
                                      <p:cBhvr additive="base">
                                        <p:cTn id="120" dur="500" fill="hold"/>
                                        <p:tgtEl>
                                          <p:spTgt spid="2825264"/>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9" presetClass="entr" presetSubtype="0" fill="hold" nodeType="clickEffect">
                                  <p:stCondLst>
                                    <p:cond delay="0"/>
                                  </p:stCondLst>
                                  <p:childTnLst>
                                    <p:set>
                                      <p:cBhvr>
                                        <p:cTn id="124" dur="1" fill="hold">
                                          <p:stCondLst>
                                            <p:cond delay="0"/>
                                          </p:stCondLst>
                                        </p:cTn>
                                        <p:tgtEl>
                                          <p:spTgt spid="2733103"/>
                                        </p:tgtEl>
                                        <p:attrNameLst>
                                          <p:attrName>style.visibility</p:attrName>
                                        </p:attrNameLst>
                                      </p:cBhvr>
                                      <p:to>
                                        <p:strVal val="visible"/>
                                      </p:to>
                                    </p:set>
                                    <p:animEffect transition="in" filter="dissolve">
                                      <p:cBhvr>
                                        <p:cTn id="125" dur="500"/>
                                        <p:tgtEl>
                                          <p:spTgt spid="2733103"/>
                                        </p:tgtEl>
                                      </p:cBhvr>
                                    </p:animEffect>
                                  </p:childTnLst>
                                </p:cTn>
                              </p:par>
                            </p:childTnLst>
                          </p:cTn>
                        </p:par>
                      </p:childTnLst>
                    </p:cTn>
                  </p:par>
                  <p:par>
                    <p:cTn id="126" fill="hold">
                      <p:stCondLst>
                        <p:cond delay="indefinite"/>
                      </p:stCondLst>
                      <p:childTnLst>
                        <p:par>
                          <p:cTn id="127" fill="hold">
                            <p:stCondLst>
                              <p:cond delay="0"/>
                            </p:stCondLst>
                            <p:childTnLst>
                              <p:par>
                                <p:cTn id="128" presetID="9" presetClass="entr" presetSubtype="0" fill="hold" nodeType="clickEffect">
                                  <p:stCondLst>
                                    <p:cond delay="0"/>
                                  </p:stCondLst>
                                  <p:childTnLst>
                                    <p:set>
                                      <p:cBhvr>
                                        <p:cTn id="129" dur="1" fill="hold">
                                          <p:stCondLst>
                                            <p:cond delay="0"/>
                                          </p:stCondLst>
                                        </p:cTn>
                                        <p:tgtEl>
                                          <p:spTgt spid="2898946"/>
                                        </p:tgtEl>
                                        <p:attrNameLst>
                                          <p:attrName>style.visibility</p:attrName>
                                        </p:attrNameLst>
                                      </p:cBhvr>
                                      <p:to>
                                        <p:strVal val="visible"/>
                                      </p:to>
                                    </p:set>
                                    <p:animEffect transition="in" filter="dissolve">
                                      <p:cBhvr>
                                        <p:cTn id="130" dur="500"/>
                                        <p:tgtEl>
                                          <p:spTgt spid="2898946"/>
                                        </p:tgtEl>
                                      </p:cBhvr>
                                    </p:animEffect>
                                  </p:childTnLst>
                                </p:cTn>
                              </p:par>
                            </p:childTnLst>
                          </p:cTn>
                        </p:par>
                        <p:par>
                          <p:cTn id="131" fill="hold">
                            <p:stCondLst>
                              <p:cond delay="500"/>
                            </p:stCondLst>
                            <p:childTnLst>
                              <p:par>
                                <p:cTn id="132" presetID="1" presetClass="mediacall" presetSubtype="0" fill="hold" nodeType="afterEffect">
                                  <p:stCondLst>
                                    <p:cond delay="0"/>
                                  </p:stCondLst>
                                  <p:childTnLst>
                                    <p:cmd type="call" cmd="playFrom(0.0)">
                                      <p:cBhvr>
                                        <p:cTn id="133" dur="2100" fill="hold"/>
                                        <p:tgtEl>
                                          <p:spTgt spid="289894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4" restart="whenNotActive" fill="hold" evtFilter="cancelBubble" nodeType="interactiveSeq">
                <p:stCondLst>
                  <p:cond evt="onClick" delay="0">
                    <p:tgtEl>
                      <p:spTgt spid="2898946"/>
                    </p:tgtEl>
                  </p:cond>
                </p:stCondLst>
                <p:endSync evt="end" delay="0">
                  <p:rtn val="all"/>
                </p:endSync>
                <p:childTnLst>
                  <p:par>
                    <p:cTn id="135" fill="hold">
                      <p:stCondLst>
                        <p:cond delay="0"/>
                      </p:stCondLst>
                      <p:childTnLst>
                        <p:par>
                          <p:cTn id="136" fill="hold">
                            <p:stCondLst>
                              <p:cond delay="0"/>
                            </p:stCondLst>
                            <p:childTnLst>
                              <p:par>
                                <p:cTn id="137" presetID="2" presetClass="mediacall" presetSubtype="0" fill="hold" nodeType="clickEffect">
                                  <p:stCondLst>
                                    <p:cond delay="0"/>
                                  </p:stCondLst>
                                  <p:childTnLst>
                                    <p:cmd type="call" cmd="togglePause">
                                      <p:cBhvr>
                                        <p:cTn id="138" dur="1" fill="hold"/>
                                        <p:tgtEl>
                                          <p:spTgt spid="2898946"/>
                                        </p:tgtEl>
                                      </p:cBhvr>
                                    </p:cmd>
                                  </p:childTnLst>
                                </p:cTn>
                              </p:par>
                            </p:childTnLst>
                          </p:cTn>
                        </p:par>
                      </p:childTnLst>
                    </p:cTn>
                  </p:par>
                </p:childTnLst>
              </p:cTn>
              <p:nextCondLst>
                <p:cond evt="onClick" delay="0">
                  <p:tgtEl>
                    <p:spTgt spid="2898946"/>
                  </p:tgtEl>
                </p:cond>
              </p:nextCondLst>
            </p:seq>
            <p:video>
              <p:cMediaNode>
                <p:cTn id="139" repeatCount="indefinite" fill="hold" display="0">
                  <p:stCondLst>
                    <p:cond delay="indefinite"/>
                  </p:stCondLst>
                  <p:endCondLst>
                    <p:cond evt="onNext" delay="0">
                      <p:tgtEl>
                        <p:sldTgt/>
                      </p:tgtEl>
                    </p:cond>
                    <p:cond evt="onPrev" delay="0">
                      <p:tgtEl>
                        <p:sldTgt/>
                      </p:tgtEl>
                    </p:cond>
                  </p:endCondLst>
                </p:cTn>
                <p:tgtEl>
                  <p:spTgt spid="2898946"/>
                </p:tgtEl>
              </p:cMediaNode>
            </p:video>
          </p:childTnLst>
        </p:cTn>
      </p:par>
    </p:tnLst>
    <p:bldLst>
      <p:bldP spid="2825223" grpId="0" animBg="1"/>
      <p:bldP spid="2825224" grpId="0" animBg="1"/>
      <p:bldP spid="2825225" grpId="0" animBg="1"/>
      <p:bldP spid="2825226" grpId="0" animBg="1"/>
      <p:bldP spid="2825227" grpId="0" animBg="1"/>
      <p:bldP spid="2825228" grpId="0" animBg="1"/>
      <p:bldP spid="2825229" grpId="0" animBg="1"/>
      <p:bldP spid="2825230" grpId="0" animBg="1"/>
      <p:bldP spid="2825231" grpId="0" animBg="1"/>
      <p:bldP spid="2825232" grpId="0" animBg="1"/>
      <p:bldP spid="2825233" grpId="0" animBg="1"/>
      <p:bldP spid="2825234" grpId="0" animBg="1"/>
      <p:bldP spid="2825235" grpId="0" animBg="1"/>
      <p:bldP spid="2825236" grpId="0" animBg="1"/>
      <p:bldP spid="2825237" grpId="0" animBg="1"/>
      <p:bldP spid="2825243" grpId="0"/>
      <p:bldP spid="2825244" grpId="0"/>
      <p:bldP spid="2825245" grpId="0"/>
      <p:bldP spid="2825246" grpId="0"/>
      <p:bldP spid="2825247" grpId="0"/>
      <p:bldP spid="2825250" grpId="0"/>
      <p:bldP spid="2825251" grpId="0"/>
      <p:bldP spid="2825252" grpId="0"/>
      <p:bldP spid="2825253" grpId="0"/>
      <p:bldP spid="2825254" grpId="0"/>
      <p:bldP spid="2825263" grpId="0"/>
      <p:bldP spid="282526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5218" name="Rectangle 2"/>
          <p:cNvSpPr>
            <a:spLocks noGrp="1" noChangeArrowheads="1"/>
          </p:cNvSpPr>
          <p:nvPr>
            <p:ph type="title" idx="4294967295"/>
          </p:nvPr>
        </p:nvSpPr>
        <p:spPr>
          <a:xfrm>
            <a:off x="685800" y="0"/>
            <a:ext cx="7772400" cy="1143000"/>
          </a:xfrm>
        </p:spPr>
        <p:txBody>
          <a:bodyPr/>
          <a:lstStyle/>
          <a:p>
            <a:pPr>
              <a:defRPr/>
            </a:pPr>
            <a:r>
              <a:rPr lang="en-US">
                <a:latin typeface="+mj-lt"/>
                <a:ea typeface="+mj-ea"/>
                <a:cs typeface="+mj-cs"/>
              </a:rPr>
              <a:t>True versus False Lumen</a:t>
            </a:r>
          </a:p>
        </p:txBody>
      </p:sp>
      <p:sp>
        <p:nvSpPr>
          <p:cNvPr id="2825219" name="Oval 3"/>
          <p:cNvSpPr>
            <a:spLocks noChangeArrowheads="1"/>
          </p:cNvSpPr>
          <p:nvPr/>
        </p:nvSpPr>
        <p:spPr bwMode="auto">
          <a:xfrm>
            <a:off x="3395663" y="3494088"/>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20" name="Oval 4"/>
          <p:cNvSpPr>
            <a:spLocks noChangeArrowheads="1"/>
          </p:cNvSpPr>
          <p:nvPr/>
        </p:nvSpPr>
        <p:spPr bwMode="auto">
          <a:xfrm>
            <a:off x="3586163" y="3687763"/>
            <a:ext cx="752475" cy="752475"/>
          </a:xfrm>
          <a:prstGeom prst="ellipse">
            <a:avLst/>
          </a:pr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1" name="Oval 5"/>
          <p:cNvSpPr>
            <a:spLocks noChangeArrowheads="1"/>
          </p:cNvSpPr>
          <p:nvPr/>
        </p:nvSpPr>
        <p:spPr bwMode="auto">
          <a:xfrm>
            <a:off x="446088" y="1304925"/>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22" name="Oval 6"/>
          <p:cNvSpPr>
            <a:spLocks noChangeArrowheads="1"/>
          </p:cNvSpPr>
          <p:nvPr/>
        </p:nvSpPr>
        <p:spPr bwMode="auto">
          <a:xfrm>
            <a:off x="484188" y="1343025"/>
            <a:ext cx="1057275" cy="1057275"/>
          </a:xfrm>
          <a:prstGeom prst="ellipse">
            <a:avLst/>
          </a:pr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3" name="Oval 7"/>
          <p:cNvSpPr>
            <a:spLocks noChangeArrowheads="1"/>
          </p:cNvSpPr>
          <p:nvPr/>
        </p:nvSpPr>
        <p:spPr bwMode="auto">
          <a:xfrm>
            <a:off x="3414713" y="1304925"/>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24" name="Arc 8"/>
          <p:cNvSpPr>
            <a:spLocks/>
          </p:cNvSpPr>
          <p:nvPr/>
        </p:nvSpPr>
        <p:spPr bwMode="auto">
          <a:xfrm>
            <a:off x="3957638" y="1343025"/>
            <a:ext cx="544512" cy="1055688"/>
          </a:xfrm>
          <a:custGeom>
            <a:avLst/>
            <a:gdLst>
              <a:gd name="G0" fmla="+- 677 0 0"/>
              <a:gd name="G1" fmla="+- 21600 0 0"/>
              <a:gd name="G2" fmla="+- 21600 0 0"/>
              <a:gd name="T0" fmla="*/ 677 w 22277"/>
              <a:gd name="T1" fmla="*/ 0 h 43200"/>
              <a:gd name="T2" fmla="*/ 0 w 22277"/>
              <a:gd name="T3" fmla="*/ 43189 h 43200"/>
              <a:gd name="T4" fmla="*/ 677 w 22277"/>
              <a:gd name="T5" fmla="*/ 21600 h 43200"/>
            </a:gdLst>
            <a:ahLst/>
            <a:cxnLst>
              <a:cxn ang="0">
                <a:pos x="T0" y="T1"/>
              </a:cxn>
              <a:cxn ang="0">
                <a:pos x="T2" y="T3"/>
              </a:cxn>
              <a:cxn ang="0">
                <a:pos x="T4" y="T5"/>
              </a:cxn>
            </a:cxnLst>
            <a:rect l="0" t="0" r="r" b="b"/>
            <a:pathLst>
              <a:path w="22277" h="43200" fill="none" extrusionOk="0">
                <a:moveTo>
                  <a:pt x="676" y="0"/>
                </a:moveTo>
                <a:cubicBezTo>
                  <a:pt x="12606" y="0"/>
                  <a:pt x="22277" y="9670"/>
                  <a:pt x="22277" y="21600"/>
                </a:cubicBezTo>
                <a:cubicBezTo>
                  <a:pt x="22277" y="33529"/>
                  <a:pt x="12606" y="43200"/>
                  <a:pt x="677" y="43200"/>
                </a:cubicBezTo>
                <a:cubicBezTo>
                  <a:pt x="451" y="43200"/>
                  <a:pt x="225" y="43196"/>
                  <a:pt x="-1" y="43189"/>
                </a:cubicBezTo>
              </a:path>
              <a:path w="22277" h="43200" stroke="0" extrusionOk="0">
                <a:moveTo>
                  <a:pt x="676" y="0"/>
                </a:moveTo>
                <a:cubicBezTo>
                  <a:pt x="12606" y="0"/>
                  <a:pt x="22277" y="9670"/>
                  <a:pt x="22277" y="21600"/>
                </a:cubicBezTo>
                <a:cubicBezTo>
                  <a:pt x="22277" y="33529"/>
                  <a:pt x="12606" y="43200"/>
                  <a:pt x="677" y="43200"/>
                </a:cubicBezTo>
                <a:cubicBezTo>
                  <a:pt x="451" y="43200"/>
                  <a:pt x="225" y="43196"/>
                  <a:pt x="-1" y="43189"/>
                </a:cubicBezTo>
                <a:lnTo>
                  <a:pt x="677" y="21600"/>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5" name="Arc 9"/>
          <p:cNvSpPr>
            <a:spLocks/>
          </p:cNvSpPr>
          <p:nvPr/>
        </p:nvSpPr>
        <p:spPr bwMode="auto">
          <a:xfrm flipH="1">
            <a:off x="3824288" y="1343025"/>
            <a:ext cx="157162" cy="1055688"/>
          </a:xfrm>
          <a:custGeom>
            <a:avLst/>
            <a:gdLst>
              <a:gd name="G0" fmla="+- 677 0 0"/>
              <a:gd name="G1" fmla="+- 21600 0 0"/>
              <a:gd name="G2" fmla="+- 21600 0 0"/>
              <a:gd name="T0" fmla="*/ 677 w 22277"/>
              <a:gd name="T1" fmla="*/ 0 h 43200"/>
              <a:gd name="T2" fmla="*/ 0 w 22277"/>
              <a:gd name="T3" fmla="*/ 43189 h 43200"/>
              <a:gd name="T4" fmla="*/ 677 w 22277"/>
              <a:gd name="T5" fmla="*/ 21600 h 43200"/>
            </a:gdLst>
            <a:ahLst/>
            <a:cxnLst>
              <a:cxn ang="0">
                <a:pos x="T0" y="T1"/>
              </a:cxn>
              <a:cxn ang="0">
                <a:pos x="T2" y="T3"/>
              </a:cxn>
              <a:cxn ang="0">
                <a:pos x="T4" y="T5"/>
              </a:cxn>
            </a:cxnLst>
            <a:rect l="0" t="0" r="r" b="b"/>
            <a:pathLst>
              <a:path w="22277" h="43200" fill="none" extrusionOk="0">
                <a:moveTo>
                  <a:pt x="676" y="0"/>
                </a:moveTo>
                <a:cubicBezTo>
                  <a:pt x="12606" y="0"/>
                  <a:pt x="22277" y="9670"/>
                  <a:pt x="22277" y="21600"/>
                </a:cubicBezTo>
                <a:cubicBezTo>
                  <a:pt x="22277" y="33529"/>
                  <a:pt x="12606" y="43200"/>
                  <a:pt x="677" y="43200"/>
                </a:cubicBezTo>
                <a:cubicBezTo>
                  <a:pt x="451" y="43200"/>
                  <a:pt x="225" y="43196"/>
                  <a:pt x="-1" y="43189"/>
                </a:cubicBezTo>
              </a:path>
              <a:path w="22277" h="43200" stroke="0" extrusionOk="0">
                <a:moveTo>
                  <a:pt x="676" y="0"/>
                </a:moveTo>
                <a:cubicBezTo>
                  <a:pt x="12606" y="0"/>
                  <a:pt x="22277" y="9670"/>
                  <a:pt x="22277" y="21600"/>
                </a:cubicBezTo>
                <a:cubicBezTo>
                  <a:pt x="22277" y="33529"/>
                  <a:pt x="12606" y="43200"/>
                  <a:pt x="677" y="43200"/>
                </a:cubicBezTo>
                <a:cubicBezTo>
                  <a:pt x="451" y="43200"/>
                  <a:pt x="225" y="43196"/>
                  <a:pt x="-1" y="43189"/>
                </a:cubicBezTo>
                <a:lnTo>
                  <a:pt x="677" y="21600"/>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6" name="Oval 10"/>
          <p:cNvSpPr>
            <a:spLocks noChangeArrowheads="1"/>
          </p:cNvSpPr>
          <p:nvPr/>
        </p:nvSpPr>
        <p:spPr bwMode="auto">
          <a:xfrm>
            <a:off x="2089150" y="1304925"/>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27" name="Arc 11"/>
          <p:cNvSpPr>
            <a:spLocks/>
          </p:cNvSpPr>
          <p:nvPr/>
        </p:nvSpPr>
        <p:spPr bwMode="auto">
          <a:xfrm>
            <a:off x="2632075" y="1343025"/>
            <a:ext cx="544513" cy="1055688"/>
          </a:xfrm>
          <a:custGeom>
            <a:avLst/>
            <a:gdLst>
              <a:gd name="G0" fmla="+- 677 0 0"/>
              <a:gd name="G1" fmla="+- 21600 0 0"/>
              <a:gd name="G2" fmla="+- 21600 0 0"/>
              <a:gd name="T0" fmla="*/ 677 w 22277"/>
              <a:gd name="T1" fmla="*/ 0 h 43200"/>
              <a:gd name="T2" fmla="*/ 0 w 22277"/>
              <a:gd name="T3" fmla="*/ 43189 h 43200"/>
              <a:gd name="T4" fmla="*/ 677 w 22277"/>
              <a:gd name="T5" fmla="*/ 21600 h 43200"/>
            </a:gdLst>
            <a:ahLst/>
            <a:cxnLst>
              <a:cxn ang="0">
                <a:pos x="T0" y="T1"/>
              </a:cxn>
              <a:cxn ang="0">
                <a:pos x="T2" y="T3"/>
              </a:cxn>
              <a:cxn ang="0">
                <a:pos x="T4" y="T5"/>
              </a:cxn>
            </a:cxnLst>
            <a:rect l="0" t="0" r="r" b="b"/>
            <a:pathLst>
              <a:path w="22277" h="43200" fill="none" extrusionOk="0">
                <a:moveTo>
                  <a:pt x="676" y="0"/>
                </a:moveTo>
                <a:cubicBezTo>
                  <a:pt x="12606" y="0"/>
                  <a:pt x="22277" y="9670"/>
                  <a:pt x="22277" y="21600"/>
                </a:cubicBezTo>
                <a:cubicBezTo>
                  <a:pt x="22277" y="33529"/>
                  <a:pt x="12606" y="43200"/>
                  <a:pt x="677" y="43200"/>
                </a:cubicBezTo>
                <a:cubicBezTo>
                  <a:pt x="451" y="43200"/>
                  <a:pt x="225" y="43196"/>
                  <a:pt x="-1" y="43189"/>
                </a:cubicBezTo>
              </a:path>
              <a:path w="22277" h="43200" stroke="0" extrusionOk="0">
                <a:moveTo>
                  <a:pt x="676" y="0"/>
                </a:moveTo>
                <a:cubicBezTo>
                  <a:pt x="12606" y="0"/>
                  <a:pt x="22277" y="9670"/>
                  <a:pt x="22277" y="21600"/>
                </a:cubicBezTo>
                <a:cubicBezTo>
                  <a:pt x="22277" y="33529"/>
                  <a:pt x="12606" y="43200"/>
                  <a:pt x="677" y="43200"/>
                </a:cubicBezTo>
                <a:cubicBezTo>
                  <a:pt x="451" y="43200"/>
                  <a:pt x="225" y="43196"/>
                  <a:pt x="-1" y="43189"/>
                </a:cubicBezTo>
                <a:lnTo>
                  <a:pt x="677" y="21600"/>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8" name="Arc 12"/>
          <p:cNvSpPr>
            <a:spLocks/>
          </p:cNvSpPr>
          <p:nvPr/>
        </p:nvSpPr>
        <p:spPr bwMode="auto">
          <a:xfrm flipH="1">
            <a:off x="2311400" y="1343025"/>
            <a:ext cx="344488" cy="1055688"/>
          </a:xfrm>
          <a:custGeom>
            <a:avLst/>
            <a:gdLst>
              <a:gd name="G0" fmla="+- 677 0 0"/>
              <a:gd name="G1" fmla="+- 21600 0 0"/>
              <a:gd name="G2" fmla="+- 21600 0 0"/>
              <a:gd name="T0" fmla="*/ 677 w 22277"/>
              <a:gd name="T1" fmla="*/ 0 h 43200"/>
              <a:gd name="T2" fmla="*/ 0 w 22277"/>
              <a:gd name="T3" fmla="*/ 43189 h 43200"/>
              <a:gd name="T4" fmla="*/ 677 w 22277"/>
              <a:gd name="T5" fmla="*/ 21600 h 43200"/>
            </a:gdLst>
            <a:ahLst/>
            <a:cxnLst>
              <a:cxn ang="0">
                <a:pos x="T0" y="T1"/>
              </a:cxn>
              <a:cxn ang="0">
                <a:pos x="T2" y="T3"/>
              </a:cxn>
              <a:cxn ang="0">
                <a:pos x="T4" y="T5"/>
              </a:cxn>
            </a:cxnLst>
            <a:rect l="0" t="0" r="r" b="b"/>
            <a:pathLst>
              <a:path w="22277" h="43200" fill="none" extrusionOk="0">
                <a:moveTo>
                  <a:pt x="676" y="0"/>
                </a:moveTo>
                <a:cubicBezTo>
                  <a:pt x="12606" y="0"/>
                  <a:pt x="22277" y="9670"/>
                  <a:pt x="22277" y="21600"/>
                </a:cubicBezTo>
                <a:cubicBezTo>
                  <a:pt x="22277" y="33529"/>
                  <a:pt x="12606" y="43200"/>
                  <a:pt x="677" y="43200"/>
                </a:cubicBezTo>
                <a:cubicBezTo>
                  <a:pt x="451" y="43200"/>
                  <a:pt x="225" y="43196"/>
                  <a:pt x="-1" y="43189"/>
                </a:cubicBezTo>
              </a:path>
              <a:path w="22277" h="43200" stroke="0" extrusionOk="0">
                <a:moveTo>
                  <a:pt x="676" y="0"/>
                </a:moveTo>
                <a:cubicBezTo>
                  <a:pt x="12606" y="0"/>
                  <a:pt x="22277" y="9670"/>
                  <a:pt x="22277" y="21600"/>
                </a:cubicBezTo>
                <a:cubicBezTo>
                  <a:pt x="22277" y="33529"/>
                  <a:pt x="12606" y="43200"/>
                  <a:pt x="677" y="43200"/>
                </a:cubicBezTo>
                <a:cubicBezTo>
                  <a:pt x="451" y="43200"/>
                  <a:pt x="225" y="43196"/>
                  <a:pt x="-1" y="43189"/>
                </a:cubicBezTo>
                <a:lnTo>
                  <a:pt x="677" y="21600"/>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29" name="Oval 13"/>
          <p:cNvSpPr>
            <a:spLocks noChangeArrowheads="1"/>
          </p:cNvSpPr>
          <p:nvPr/>
        </p:nvSpPr>
        <p:spPr bwMode="auto">
          <a:xfrm>
            <a:off x="6046788" y="1287463"/>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30" name="Arc 14"/>
          <p:cNvSpPr>
            <a:spLocks/>
          </p:cNvSpPr>
          <p:nvPr/>
        </p:nvSpPr>
        <p:spPr bwMode="auto">
          <a:xfrm>
            <a:off x="6605588" y="1344613"/>
            <a:ext cx="528637" cy="1022350"/>
          </a:xfrm>
          <a:custGeom>
            <a:avLst/>
            <a:gdLst>
              <a:gd name="G0" fmla="+- 0 0 0"/>
              <a:gd name="G1" fmla="+- 20949 0 0"/>
              <a:gd name="G2" fmla="+- 21600 0 0"/>
              <a:gd name="T0" fmla="*/ 5264 w 21600"/>
              <a:gd name="T1" fmla="*/ 0 h 41819"/>
              <a:gd name="T2" fmla="*/ 5567 w 21600"/>
              <a:gd name="T3" fmla="*/ 41819 h 41819"/>
              <a:gd name="T4" fmla="*/ 0 w 21600"/>
              <a:gd name="T5" fmla="*/ 20949 h 41819"/>
            </a:gdLst>
            <a:ahLst/>
            <a:cxnLst>
              <a:cxn ang="0">
                <a:pos x="T0" y="T1"/>
              </a:cxn>
              <a:cxn ang="0">
                <a:pos x="T2" y="T3"/>
              </a:cxn>
              <a:cxn ang="0">
                <a:pos x="T4" y="T5"/>
              </a:cxn>
            </a:cxnLst>
            <a:rect l="0" t="0" r="r" b="b"/>
            <a:pathLst>
              <a:path w="21600" h="41819" fill="none" extrusionOk="0">
                <a:moveTo>
                  <a:pt x="5263" y="0"/>
                </a:moveTo>
                <a:cubicBezTo>
                  <a:pt x="14867" y="2413"/>
                  <a:pt x="21600" y="11047"/>
                  <a:pt x="21600" y="20949"/>
                </a:cubicBezTo>
                <a:cubicBezTo>
                  <a:pt x="21600" y="30734"/>
                  <a:pt x="15021" y="39297"/>
                  <a:pt x="5567" y="41819"/>
                </a:cubicBezTo>
              </a:path>
              <a:path w="21600" h="41819" stroke="0" extrusionOk="0">
                <a:moveTo>
                  <a:pt x="5263" y="0"/>
                </a:moveTo>
                <a:cubicBezTo>
                  <a:pt x="14867" y="2413"/>
                  <a:pt x="21600" y="11047"/>
                  <a:pt x="21600" y="20949"/>
                </a:cubicBezTo>
                <a:cubicBezTo>
                  <a:pt x="21600" y="30734"/>
                  <a:pt x="15021" y="39297"/>
                  <a:pt x="5567" y="41819"/>
                </a:cubicBezTo>
                <a:lnTo>
                  <a:pt x="0" y="20949"/>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31" name="Freeform 15"/>
          <p:cNvSpPr>
            <a:spLocks/>
          </p:cNvSpPr>
          <p:nvPr/>
        </p:nvSpPr>
        <p:spPr bwMode="auto">
          <a:xfrm>
            <a:off x="6657975" y="1338263"/>
            <a:ext cx="342900" cy="1028700"/>
          </a:xfrm>
          <a:custGeom>
            <a:avLst/>
            <a:gdLst/>
            <a:ahLst/>
            <a:cxnLst>
              <a:cxn ang="0">
                <a:pos x="54" y="4"/>
              </a:cxn>
              <a:cxn ang="0">
                <a:pos x="14" y="8"/>
              </a:cxn>
              <a:cxn ang="0">
                <a:pos x="22" y="50"/>
              </a:cxn>
              <a:cxn ang="0">
                <a:pos x="144" y="158"/>
              </a:cxn>
              <a:cxn ang="0">
                <a:pos x="214" y="326"/>
              </a:cxn>
              <a:cxn ang="0">
                <a:pos x="156" y="474"/>
              </a:cxn>
              <a:cxn ang="0">
                <a:pos x="26" y="620"/>
              </a:cxn>
              <a:cxn ang="0">
                <a:pos x="64" y="642"/>
              </a:cxn>
            </a:cxnLst>
            <a:rect l="0" t="0" r="r" b="b"/>
            <a:pathLst>
              <a:path w="216" h="648">
                <a:moveTo>
                  <a:pt x="54" y="4"/>
                </a:moveTo>
                <a:cubicBezTo>
                  <a:pt x="48" y="5"/>
                  <a:pt x="19" y="0"/>
                  <a:pt x="14" y="8"/>
                </a:cubicBezTo>
                <a:cubicBezTo>
                  <a:pt x="9" y="16"/>
                  <a:pt x="0" y="25"/>
                  <a:pt x="22" y="50"/>
                </a:cubicBezTo>
                <a:cubicBezTo>
                  <a:pt x="44" y="75"/>
                  <a:pt x="112" y="112"/>
                  <a:pt x="144" y="158"/>
                </a:cubicBezTo>
                <a:cubicBezTo>
                  <a:pt x="176" y="204"/>
                  <a:pt x="212" y="273"/>
                  <a:pt x="214" y="326"/>
                </a:cubicBezTo>
                <a:cubicBezTo>
                  <a:pt x="216" y="379"/>
                  <a:pt x="187" y="425"/>
                  <a:pt x="156" y="474"/>
                </a:cubicBezTo>
                <a:cubicBezTo>
                  <a:pt x="125" y="523"/>
                  <a:pt x="41" y="592"/>
                  <a:pt x="26" y="620"/>
                </a:cubicBezTo>
                <a:cubicBezTo>
                  <a:pt x="11" y="648"/>
                  <a:pt x="56" y="637"/>
                  <a:pt x="64" y="642"/>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5232" name="Oval 16"/>
          <p:cNvSpPr>
            <a:spLocks noChangeArrowheads="1"/>
          </p:cNvSpPr>
          <p:nvPr/>
        </p:nvSpPr>
        <p:spPr bwMode="auto">
          <a:xfrm>
            <a:off x="4713288" y="1287463"/>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33" name="Arc 17"/>
          <p:cNvSpPr>
            <a:spLocks/>
          </p:cNvSpPr>
          <p:nvPr/>
        </p:nvSpPr>
        <p:spPr bwMode="auto">
          <a:xfrm>
            <a:off x="5272088" y="1344613"/>
            <a:ext cx="528637" cy="1022350"/>
          </a:xfrm>
          <a:custGeom>
            <a:avLst/>
            <a:gdLst>
              <a:gd name="G0" fmla="+- 0 0 0"/>
              <a:gd name="G1" fmla="+- 20949 0 0"/>
              <a:gd name="G2" fmla="+- 21600 0 0"/>
              <a:gd name="T0" fmla="*/ 5264 w 21600"/>
              <a:gd name="T1" fmla="*/ 0 h 41819"/>
              <a:gd name="T2" fmla="*/ 5567 w 21600"/>
              <a:gd name="T3" fmla="*/ 41819 h 41819"/>
              <a:gd name="T4" fmla="*/ 0 w 21600"/>
              <a:gd name="T5" fmla="*/ 20949 h 41819"/>
            </a:gdLst>
            <a:ahLst/>
            <a:cxnLst>
              <a:cxn ang="0">
                <a:pos x="T0" y="T1"/>
              </a:cxn>
              <a:cxn ang="0">
                <a:pos x="T2" y="T3"/>
              </a:cxn>
              <a:cxn ang="0">
                <a:pos x="T4" y="T5"/>
              </a:cxn>
            </a:cxnLst>
            <a:rect l="0" t="0" r="r" b="b"/>
            <a:pathLst>
              <a:path w="21600" h="41819" fill="none" extrusionOk="0">
                <a:moveTo>
                  <a:pt x="5263" y="0"/>
                </a:moveTo>
                <a:cubicBezTo>
                  <a:pt x="14867" y="2413"/>
                  <a:pt x="21600" y="11047"/>
                  <a:pt x="21600" y="20949"/>
                </a:cubicBezTo>
                <a:cubicBezTo>
                  <a:pt x="21600" y="30734"/>
                  <a:pt x="15021" y="39297"/>
                  <a:pt x="5567" y="41819"/>
                </a:cubicBezTo>
              </a:path>
              <a:path w="21600" h="41819" stroke="0" extrusionOk="0">
                <a:moveTo>
                  <a:pt x="5263" y="0"/>
                </a:moveTo>
                <a:cubicBezTo>
                  <a:pt x="14867" y="2413"/>
                  <a:pt x="21600" y="11047"/>
                  <a:pt x="21600" y="20949"/>
                </a:cubicBezTo>
                <a:cubicBezTo>
                  <a:pt x="21600" y="30734"/>
                  <a:pt x="15021" y="39297"/>
                  <a:pt x="5567" y="41819"/>
                </a:cubicBezTo>
                <a:lnTo>
                  <a:pt x="0" y="20949"/>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34" name="Freeform 18"/>
          <p:cNvSpPr>
            <a:spLocks/>
          </p:cNvSpPr>
          <p:nvPr/>
        </p:nvSpPr>
        <p:spPr bwMode="auto">
          <a:xfrm>
            <a:off x="5338763" y="1308100"/>
            <a:ext cx="147637" cy="1057275"/>
          </a:xfrm>
          <a:custGeom>
            <a:avLst/>
            <a:gdLst/>
            <a:ahLst/>
            <a:cxnLst>
              <a:cxn ang="0">
                <a:pos x="45" y="23"/>
              </a:cxn>
              <a:cxn ang="0">
                <a:pos x="5" y="27"/>
              </a:cxn>
              <a:cxn ang="0">
                <a:pos x="75" y="188"/>
              </a:cxn>
              <a:cxn ang="0">
                <a:pos x="92" y="340"/>
              </a:cxn>
              <a:cxn ang="0">
                <a:pos x="80" y="499"/>
              </a:cxn>
              <a:cxn ang="0">
                <a:pos x="17" y="639"/>
              </a:cxn>
              <a:cxn ang="0">
                <a:pos x="55" y="661"/>
              </a:cxn>
            </a:cxnLst>
            <a:rect l="0" t="0" r="r" b="b"/>
            <a:pathLst>
              <a:path w="93" h="666">
                <a:moveTo>
                  <a:pt x="45" y="23"/>
                </a:moveTo>
                <a:cubicBezTo>
                  <a:pt x="39" y="24"/>
                  <a:pt x="0" y="0"/>
                  <a:pt x="5" y="27"/>
                </a:cubicBezTo>
                <a:cubicBezTo>
                  <a:pt x="10" y="54"/>
                  <a:pt x="61" y="136"/>
                  <a:pt x="75" y="188"/>
                </a:cubicBezTo>
                <a:cubicBezTo>
                  <a:pt x="89" y="240"/>
                  <a:pt x="91" y="288"/>
                  <a:pt x="92" y="340"/>
                </a:cubicBezTo>
                <a:cubicBezTo>
                  <a:pt x="93" y="392"/>
                  <a:pt x="92" y="449"/>
                  <a:pt x="80" y="499"/>
                </a:cubicBezTo>
                <a:cubicBezTo>
                  <a:pt x="68" y="549"/>
                  <a:pt x="21" y="612"/>
                  <a:pt x="17" y="639"/>
                </a:cubicBezTo>
                <a:cubicBezTo>
                  <a:pt x="13" y="666"/>
                  <a:pt x="47" y="656"/>
                  <a:pt x="55" y="661"/>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5235" name="Oval 19"/>
          <p:cNvSpPr>
            <a:spLocks noChangeArrowheads="1"/>
          </p:cNvSpPr>
          <p:nvPr/>
        </p:nvSpPr>
        <p:spPr bwMode="auto">
          <a:xfrm>
            <a:off x="7427913" y="1296988"/>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36" name="Arc 20"/>
          <p:cNvSpPr>
            <a:spLocks/>
          </p:cNvSpPr>
          <p:nvPr/>
        </p:nvSpPr>
        <p:spPr bwMode="auto">
          <a:xfrm>
            <a:off x="7986713" y="1354138"/>
            <a:ext cx="528637" cy="1022350"/>
          </a:xfrm>
          <a:custGeom>
            <a:avLst/>
            <a:gdLst>
              <a:gd name="G0" fmla="+- 0 0 0"/>
              <a:gd name="G1" fmla="+- 20949 0 0"/>
              <a:gd name="G2" fmla="+- 21600 0 0"/>
              <a:gd name="T0" fmla="*/ 5264 w 21600"/>
              <a:gd name="T1" fmla="*/ 0 h 41819"/>
              <a:gd name="T2" fmla="*/ 5567 w 21600"/>
              <a:gd name="T3" fmla="*/ 41819 h 41819"/>
              <a:gd name="T4" fmla="*/ 0 w 21600"/>
              <a:gd name="T5" fmla="*/ 20949 h 41819"/>
            </a:gdLst>
            <a:ahLst/>
            <a:cxnLst>
              <a:cxn ang="0">
                <a:pos x="T0" y="T1"/>
              </a:cxn>
              <a:cxn ang="0">
                <a:pos x="T2" y="T3"/>
              </a:cxn>
              <a:cxn ang="0">
                <a:pos x="T4" y="T5"/>
              </a:cxn>
            </a:cxnLst>
            <a:rect l="0" t="0" r="r" b="b"/>
            <a:pathLst>
              <a:path w="21600" h="41819" fill="none" extrusionOk="0">
                <a:moveTo>
                  <a:pt x="5263" y="0"/>
                </a:moveTo>
                <a:cubicBezTo>
                  <a:pt x="14867" y="2413"/>
                  <a:pt x="21600" y="11047"/>
                  <a:pt x="21600" y="20949"/>
                </a:cubicBezTo>
                <a:cubicBezTo>
                  <a:pt x="21600" y="30734"/>
                  <a:pt x="15021" y="39297"/>
                  <a:pt x="5567" y="41819"/>
                </a:cubicBezTo>
              </a:path>
              <a:path w="21600" h="41819" stroke="0" extrusionOk="0">
                <a:moveTo>
                  <a:pt x="5263" y="0"/>
                </a:moveTo>
                <a:cubicBezTo>
                  <a:pt x="14867" y="2413"/>
                  <a:pt x="21600" y="11047"/>
                  <a:pt x="21600" y="20949"/>
                </a:cubicBezTo>
                <a:cubicBezTo>
                  <a:pt x="21600" y="30734"/>
                  <a:pt x="15021" y="39297"/>
                  <a:pt x="5567" y="41819"/>
                </a:cubicBezTo>
                <a:lnTo>
                  <a:pt x="0" y="20949"/>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37" name="Freeform 21"/>
          <p:cNvSpPr>
            <a:spLocks/>
          </p:cNvSpPr>
          <p:nvPr/>
        </p:nvSpPr>
        <p:spPr bwMode="auto">
          <a:xfrm>
            <a:off x="8021638" y="1347788"/>
            <a:ext cx="450850" cy="1019175"/>
          </a:xfrm>
          <a:custGeom>
            <a:avLst/>
            <a:gdLst/>
            <a:ahLst/>
            <a:cxnLst>
              <a:cxn ang="0">
                <a:pos x="65" y="4"/>
              </a:cxn>
              <a:cxn ang="0">
                <a:pos x="25" y="8"/>
              </a:cxn>
              <a:cxn ang="0">
                <a:pos x="33" y="50"/>
              </a:cxn>
              <a:cxn ang="0">
                <a:pos x="197" y="101"/>
              </a:cxn>
              <a:cxn ang="0">
                <a:pos x="283" y="331"/>
              </a:cxn>
              <a:cxn ang="0">
                <a:pos x="201" y="535"/>
              </a:cxn>
              <a:cxn ang="0">
                <a:pos x="29" y="605"/>
              </a:cxn>
              <a:cxn ang="0">
                <a:pos x="29" y="633"/>
              </a:cxn>
              <a:cxn ang="0">
                <a:pos x="75" y="642"/>
              </a:cxn>
            </a:cxnLst>
            <a:rect l="0" t="0" r="r" b="b"/>
            <a:pathLst>
              <a:path w="284" h="642">
                <a:moveTo>
                  <a:pt x="65" y="4"/>
                </a:moveTo>
                <a:cubicBezTo>
                  <a:pt x="59" y="5"/>
                  <a:pt x="30" y="0"/>
                  <a:pt x="25" y="8"/>
                </a:cubicBezTo>
                <a:cubicBezTo>
                  <a:pt x="20" y="16"/>
                  <a:pt x="4" y="35"/>
                  <a:pt x="33" y="50"/>
                </a:cubicBezTo>
                <a:cubicBezTo>
                  <a:pt x="62" y="65"/>
                  <a:pt x="155" y="54"/>
                  <a:pt x="197" y="101"/>
                </a:cubicBezTo>
                <a:cubicBezTo>
                  <a:pt x="239" y="148"/>
                  <a:pt x="282" y="259"/>
                  <a:pt x="283" y="331"/>
                </a:cubicBezTo>
                <a:cubicBezTo>
                  <a:pt x="284" y="403"/>
                  <a:pt x="243" y="489"/>
                  <a:pt x="201" y="535"/>
                </a:cubicBezTo>
                <a:cubicBezTo>
                  <a:pt x="159" y="581"/>
                  <a:pt x="58" y="589"/>
                  <a:pt x="29" y="605"/>
                </a:cubicBezTo>
                <a:cubicBezTo>
                  <a:pt x="0" y="621"/>
                  <a:pt x="21" y="627"/>
                  <a:pt x="29" y="633"/>
                </a:cubicBezTo>
                <a:cubicBezTo>
                  <a:pt x="37" y="639"/>
                  <a:pt x="66" y="640"/>
                  <a:pt x="75" y="642"/>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5238" name="Oval 22"/>
          <p:cNvSpPr>
            <a:spLocks noChangeArrowheads="1"/>
          </p:cNvSpPr>
          <p:nvPr/>
        </p:nvSpPr>
        <p:spPr bwMode="auto">
          <a:xfrm>
            <a:off x="4870450" y="3494088"/>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39" name="Arc 23"/>
          <p:cNvSpPr>
            <a:spLocks/>
          </p:cNvSpPr>
          <p:nvPr/>
        </p:nvSpPr>
        <p:spPr bwMode="auto">
          <a:xfrm>
            <a:off x="5429250" y="3551238"/>
            <a:ext cx="528638" cy="1022350"/>
          </a:xfrm>
          <a:custGeom>
            <a:avLst/>
            <a:gdLst>
              <a:gd name="G0" fmla="+- 0 0 0"/>
              <a:gd name="G1" fmla="+- 20949 0 0"/>
              <a:gd name="G2" fmla="+- 21600 0 0"/>
              <a:gd name="T0" fmla="*/ 5264 w 21600"/>
              <a:gd name="T1" fmla="*/ 0 h 41819"/>
              <a:gd name="T2" fmla="*/ 5567 w 21600"/>
              <a:gd name="T3" fmla="*/ 41819 h 41819"/>
              <a:gd name="T4" fmla="*/ 0 w 21600"/>
              <a:gd name="T5" fmla="*/ 20949 h 41819"/>
            </a:gdLst>
            <a:ahLst/>
            <a:cxnLst>
              <a:cxn ang="0">
                <a:pos x="T0" y="T1"/>
              </a:cxn>
              <a:cxn ang="0">
                <a:pos x="T2" y="T3"/>
              </a:cxn>
              <a:cxn ang="0">
                <a:pos x="T4" y="T5"/>
              </a:cxn>
            </a:cxnLst>
            <a:rect l="0" t="0" r="r" b="b"/>
            <a:pathLst>
              <a:path w="21600" h="41819" fill="none" extrusionOk="0">
                <a:moveTo>
                  <a:pt x="5263" y="0"/>
                </a:moveTo>
                <a:cubicBezTo>
                  <a:pt x="14867" y="2413"/>
                  <a:pt x="21600" y="11047"/>
                  <a:pt x="21600" y="20949"/>
                </a:cubicBezTo>
                <a:cubicBezTo>
                  <a:pt x="21600" y="30734"/>
                  <a:pt x="15021" y="39297"/>
                  <a:pt x="5567" y="41819"/>
                </a:cubicBezTo>
              </a:path>
              <a:path w="21600" h="41819" stroke="0" extrusionOk="0">
                <a:moveTo>
                  <a:pt x="5263" y="0"/>
                </a:moveTo>
                <a:cubicBezTo>
                  <a:pt x="14867" y="2413"/>
                  <a:pt x="21600" y="11047"/>
                  <a:pt x="21600" y="20949"/>
                </a:cubicBezTo>
                <a:cubicBezTo>
                  <a:pt x="21600" y="30734"/>
                  <a:pt x="15021" y="39297"/>
                  <a:pt x="5567" y="41819"/>
                </a:cubicBezTo>
                <a:lnTo>
                  <a:pt x="0" y="20949"/>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40" name="Freeform 24"/>
          <p:cNvSpPr>
            <a:spLocks/>
          </p:cNvSpPr>
          <p:nvPr/>
        </p:nvSpPr>
        <p:spPr bwMode="auto">
          <a:xfrm>
            <a:off x="5060950" y="3687763"/>
            <a:ext cx="536575" cy="900112"/>
          </a:xfrm>
          <a:custGeom>
            <a:avLst/>
            <a:gdLst/>
            <a:ahLst/>
            <a:cxnLst>
              <a:cxn ang="0">
                <a:pos x="123" y="0"/>
              </a:cxn>
              <a:cxn ang="0">
                <a:pos x="5" y="218"/>
              </a:cxn>
              <a:cxn ang="0">
                <a:pos x="94" y="465"/>
              </a:cxn>
              <a:cxn ang="0">
                <a:pos x="299" y="553"/>
              </a:cxn>
              <a:cxn ang="0">
                <a:pos x="329" y="552"/>
              </a:cxn>
            </a:cxnLst>
            <a:rect l="0" t="0" r="r" b="b"/>
            <a:pathLst>
              <a:path w="338" h="567">
                <a:moveTo>
                  <a:pt x="123" y="0"/>
                </a:moveTo>
                <a:cubicBezTo>
                  <a:pt x="103" y="36"/>
                  <a:pt x="10" y="141"/>
                  <a:pt x="5" y="218"/>
                </a:cubicBezTo>
                <a:cubicBezTo>
                  <a:pt x="0" y="295"/>
                  <a:pt x="45" y="409"/>
                  <a:pt x="94" y="465"/>
                </a:cubicBezTo>
                <a:cubicBezTo>
                  <a:pt x="143" y="521"/>
                  <a:pt x="260" y="539"/>
                  <a:pt x="299" y="553"/>
                </a:cubicBezTo>
                <a:cubicBezTo>
                  <a:pt x="338" y="567"/>
                  <a:pt x="323" y="552"/>
                  <a:pt x="329" y="552"/>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useBgFill="1">
        <p:nvSpPr>
          <p:cNvPr id="2825241" name="Rectangle 25"/>
          <p:cNvSpPr>
            <a:spLocks noChangeArrowheads="1"/>
          </p:cNvSpPr>
          <p:nvPr/>
        </p:nvSpPr>
        <p:spPr bwMode="auto">
          <a:xfrm flipH="1">
            <a:off x="1016000" y="5699125"/>
            <a:ext cx="485775" cy="255588"/>
          </a:xfrm>
          <a:prstGeom prst="rect">
            <a:avLst/>
          </a:prstGeom>
          <a:ln w="12700">
            <a:noFill/>
            <a:miter lim="800000"/>
            <a:headEnd type="none" w="sm" len="sm"/>
            <a:tailEnd type="none" w="sm" len="sm"/>
          </a:ln>
          <a:effectLst/>
        </p:spPr>
        <p:txBody>
          <a:bodyPr wrap="none" anchor="ctr"/>
          <a:lstStyle/>
          <a:p>
            <a:pPr>
              <a:defRPr/>
            </a:pPr>
            <a:endParaRPr lang="en-US"/>
          </a:p>
        </p:txBody>
      </p:sp>
      <p:sp>
        <p:nvSpPr>
          <p:cNvPr id="2825242" name="Rectangle 26"/>
          <p:cNvSpPr>
            <a:spLocks noChangeArrowheads="1"/>
          </p:cNvSpPr>
          <p:nvPr/>
        </p:nvSpPr>
        <p:spPr bwMode="auto">
          <a:xfrm>
            <a:off x="8189913" y="6400800"/>
            <a:ext cx="954087" cy="457200"/>
          </a:xfrm>
          <a:prstGeom prst="rect">
            <a:avLst/>
          </a:prstGeom>
          <a:noFill/>
          <a:ln w="12700">
            <a:noFill/>
            <a:miter lim="800000"/>
            <a:headEnd type="none" w="sm" len="sm"/>
            <a:tailEnd type="none" w="sm" len="sm"/>
          </a:ln>
          <a:effectLst/>
        </p:spPr>
        <p:txBody>
          <a:bodyPr wrap="none">
            <a:spAutoFit/>
          </a:bodyPr>
          <a:lstStyle/>
          <a:p>
            <a:pPr>
              <a:defRPr/>
            </a:pPr>
            <a:r>
              <a:rPr lang="en-US" i="1">
                <a:solidFill>
                  <a:srgbClr val="5F5F5F"/>
                </a:solidFill>
                <a:effectLst>
                  <a:outerShdw blurRad="38100" dist="38100" dir="2700000" algn="tl">
                    <a:srgbClr val="000000"/>
                  </a:outerShdw>
                </a:effectLst>
              </a:rPr>
              <a:t>VA^C</a:t>
            </a:r>
          </a:p>
        </p:txBody>
      </p:sp>
      <p:sp>
        <p:nvSpPr>
          <p:cNvPr id="2825243" name="Rectangle 27"/>
          <p:cNvSpPr>
            <a:spLocks noChangeArrowheads="1"/>
          </p:cNvSpPr>
          <p:nvPr/>
        </p:nvSpPr>
        <p:spPr bwMode="auto">
          <a:xfrm>
            <a:off x="68786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4" name="Rectangle 28"/>
          <p:cNvSpPr>
            <a:spLocks noChangeArrowheads="1"/>
          </p:cNvSpPr>
          <p:nvPr/>
        </p:nvSpPr>
        <p:spPr bwMode="auto">
          <a:xfrm>
            <a:off x="5468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5" name="Rectangle 29"/>
          <p:cNvSpPr>
            <a:spLocks noChangeArrowheads="1"/>
          </p:cNvSpPr>
          <p:nvPr/>
        </p:nvSpPr>
        <p:spPr bwMode="auto">
          <a:xfrm>
            <a:off x="4043363"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6" name="Rectangle 30"/>
          <p:cNvSpPr>
            <a:spLocks noChangeArrowheads="1"/>
          </p:cNvSpPr>
          <p:nvPr/>
        </p:nvSpPr>
        <p:spPr bwMode="auto">
          <a:xfrm>
            <a:off x="26114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7" name="Rectangle 31"/>
          <p:cNvSpPr>
            <a:spLocks noChangeArrowheads="1"/>
          </p:cNvSpPr>
          <p:nvPr/>
        </p:nvSpPr>
        <p:spPr bwMode="auto">
          <a:xfrm>
            <a:off x="8643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a:t>
            </a:r>
          </a:p>
        </p:txBody>
      </p:sp>
      <p:sp>
        <p:nvSpPr>
          <p:cNvPr id="2825248" name="Line 32"/>
          <p:cNvSpPr>
            <a:spLocks noChangeShapeType="1"/>
          </p:cNvSpPr>
          <p:nvPr/>
        </p:nvSpPr>
        <p:spPr bwMode="auto">
          <a:xfrm flipH="1">
            <a:off x="8470900" y="1727200"/>
            <a:ext cx="241300" cy="0"/>
          </a:xfrm>
          <a:prstGeom prst="line">
            <a:avLst/>
          </a:prstGeom>
          <a:noFill/>
          <a:ln w="12700">
            <a:solidFill>
              <a:schemeClr val="tx1"/>
            </a:solidFill>
            <a:round/>
            <a:headEnd type="none" w="sm" len="sm"/>
            <a:tailEnd type="triangle" w="sm" len="sm"/>
          </a:ln>
          <a:effectLst/>
        </p:spPr>
        <p:txBody>
          <a:bodyPr/>
          <a:lstStyle/>
          <a:p>
            <a:pPr>
              <a:defRPr/>
            </a:pPr>
            <a:endParaRPr lang="en-US"/>
          </a:p>
        </p:txBody>
      </p:sp>
      <p:sp>
        <p:nvSpPr>
          <p:cNvPr id="2825249" name="Rectangle 33"/>
          <p:cNvSpPr>
            <a:spLocks noChangeArrowheads="1"/>
          </p:cNvSpPr>
          <p:nvPr/>
        </p:nvSpPr>
        <p:spPr bwMode="auto">
          <a:xfrm>
            <a:off x="320675" y="871538"/>
            <a:ext cx="1312863"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normal</a:t>
            </a:r>
          </a:p>
        </p:txBody>
      </p:sp>
      <p:sp>
        <p:nvSpPr>
          <p:cNvPr id="2825250" name="Rectangle 34"/>
          <p:cNvSpPr>
            <a:spLocks noChangeArrowheads="1"/>
          </p:cNvSpPr>
          <p:nvPr/>
        </p:nvSpPr>
        <p:spPr bwMode="auto">
          <a:xfrm>
            <a:off x="2039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51" name="Rectangle 35"/>
          <p:cNvSpPr>
            <a:spLocks noChangeArrowheads="1"/>
          </p:cNvSpPr>
          <p:nvPr/>
        </p:nvSpPr>
        <p:spPr bwMode="auto">
          <a:xfrm>
            <a:off x="35004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52" name="Rectangle 36"/>
          <p:cNvSpPr>
            <a:spLocks noChangeArrowheads="1"/>
          </p:cNvSpPr>
          <p:nvPr/>
        </p:nvSpPr>
        <p:spPr bwMode="auto">
          <a:xfrm>
            <a:off x="4960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53" name="Rectangle 37"/>
          <p:cNvSpPr>
            <a:spLocks noChangeArrowheads="1"/>
          </p:cNvSpPr>
          <p:nvPr/>
        </p:nvSpPr>
        <p:spPr bwMode="auto">
          <a:xfrm>
            <a:off x="6484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54" name="Rectangle 38"/>
          <p:cNvSpPr>
            <a:spLocks noChangeArrowheads="1"/>
          </p:cNvSpPr>
          <p:nvPr/>
        </p:nvSpPr>
        <p:spPr bwMode="auto">
          <a:xfrm>
            <a:off x="8008938" y="1608138"/>
            <a:ext cx="307975"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f</a:t>
            </a:r>
          </a:p>
        </p:txBody>
      </p:sp>
      <p:sp>
        <p:nvSpPr>
          <p:cNvPr id="2825255" name="Oval 39"/>
          <p:cNvSpPr>
            <a:spLocks noChangeArrowheads="1"/>
          </p:cNvSpPr>
          <p:nvPr/>
        </p:nvSpPr>
        <p:spPr bwMode="auto">
          <a:xfrm>
            <a:off x="1985963" y="3494088"/>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56" name="Oval 40"/>
          <p:cNvSpPr>
            <a:spLocks noChangeArrowheads="1"/>
          </p:cNvSpPr>
          <p:nvPr/>
        </p:nvSpPr>
        <p:spPr bwMode="auto">
          <a:xfrm rot="9424244">
            <a:off x="2347913" y="3636963"/>
            <a:ext cx="528637" cy="946150"/>
          </a:xfrm>
          <a:prstGeom prst="ellipse">
            <a:avLst/>
          </a:pr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58" name="Oval 42"/>
          <p:cNvSpPr>
            <a:spLocks noChangeArrowheads="1"/>
          </p:cNvSpPr>
          <p:nvPr/>
        </p:nvSpPr>
        <p:spPr bwMode="auto">
          <a:xfrm>
            <a:off x="7177088" y="5188585"/>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25259" name="Oval 43"/>
          <p:cNvSpPr>
            <a:spLocks noChangeArrowheads="1"/>
          </p:cNvSpPr>
          <p:nvPr/>
        </p:nvSpPr>
        <p:spPr bwMode="auto">
          <a:xfrm>
            <a:off x="7215188" y="5226685"/>
            <a:ext cx="1057275" cy="1057275"/>
          </a:xfrm>
          <a:prstGeom prst="ellipse">
            <a:avLst/>
          </a:pr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60" name="Oval 44"/>
          <p:cNvSpPr>
            <a:spLocks noChangeArrowheads="1"/>
          </p:cNvSpPr>
          <p:nvPr/>
        </p:nvSpPr>
        <p:spPr bwMode="auto">
          <a:xfrm rot="11023137">
            <a:off x="7389813" y="5387023"/>
            <a:ext cx="500062" cy="752475"/>
          </a:xfrm>
          <a:prstGeom prst="ellipse">
            <a:avLst/>
          </a:prstGeom>
          <a:noFill/>
          <a:ln w="28575">
            <a:solidFill>
              <a:schemeClr val="hlink"/>
            </a:solidFill>
            <a:round/>
            <a:headEnd type="none" w="sm" len="sm"/>
            <a:tailEnd type="none" w="sm" len="sm"/>
          </a:ln>
          <a:effectLst/>
        </p:spPr>
        <p:txBody>
          <a:bodyPr wrap="none" anchor="ctr"/>
          <a:lstStyle/>
          <a:p>
            <a:pPr>
              <a:defRPr/>
            </a:pPr>
            <a:endParaRPr lang="en-US"/>
          </a:p>
        </p:txBody>
      </p:sp>
      <p:sp>
        <p:nvSpPr>
          <p:cNvPr id="2825262" name="Rectangle 46"/>
          <p:cNvSpPr>
            <a:spLocks noChangeArrowheads="1"/>
          </p:cNvSpPr>
          <p:nvPr/>
        </p:nvSpPr>
        <p:spPr bwMode="auto">
          <a:xfrm>
            <a:off x="3170555" y="5529898"/>
            <a:ext cx="3829050" cy="488950"/>
          </a:xfrm>
          <a:prstGeom prst="rect">
            <a:avLst/>
          </a:prstGeom>
          <a:noFill/>
          <a:ln w="12700">
            <a:noFill/>
            <a:miter lim="800000"/>
            <a:headEnd type="none" w="sm" len="sm"/>
            <a:tailEnd type="none" w="sm" len="sm"/>
          </a:ln>
          <a:effectLst/>
        </p:spPr>
        <p:txBody>
          <a:bodyPr wrap="none">
            <a:spAutoFit/>
          </a:bodyPr>
          <a:lstStyle/>
          <a:p>
            <a:pPr>
              <a:defRPr/>
            </a:pPr>
            <a:r>
              <a:rPr lang="en-US" sz="2600" dirty="0" err="1">
                <a:effectLst>
                  <a:outerShdw blurRad="38100" dist="38100" dir="2700000" algn="tl">
                    <a:srgbClr val="000000"/>
                  </a:outerShdw>
                </a:effectLst>
                <a:latin typeface="Lucida Sans" pitchFamily="34" charset="0"/>
              </a:rPr>
              <a:t>intima-intussusception</a:t>
            </a:r>
            <a:endParaRPr lang="en-US" sz="2600" dirty="0">
              <a:effectLst>
                <a:outerShdw blurRad="38100" dist="38100" dir="2700000" algn="tl">
                  <a:srgbClr val="000000"/>
                </a:outerShdw>
              </a:effectLst>
              <a:latin typeface="Lucida Sans" pitchFamily="34" charset="0"/>
            </a:endParaRPr>
          </a:p>
        </p:txBody>
      </p:sp>
      <p:sp>
        <p:nvSpPr>
          <p:cNvPr id="2825263" name="Rectangle 47"/>
          <p:cNvSpPr>
            <a:spLocks noChangeArrowheads="1"/>
          </p:cNvSpPr>
          <p:nvPr/>
        </p:nvSpPr>
        <p:spPr bwMode="auto">
          <a:xfrm>
            <a:off x="2028825" y="2433638"/>
            <a:ext cx="1384300"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'typical'</a:t>
            </a:r>
          </a:p>
        </p:txBody>
      </p:sp>
      <p:sp>
        <p:nvSpPr>
          <p:cNvPr id="2825264" name="Rectangle 48"/>
          <p:cNvSpPr>
            <a:spLocks noChangeArrowheads="1"/>
          </p:cNvSpPr>
          <p:nvPr/>
        </p:nvSpPr>
        <p:spPr bwMode="auto">
          <a:xfrm>
            <a:off x="7219950" y="2370138"/>
            <a:ext cx="1797050"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TL collaps</a:t>
            </a:r>
          </a:p>
        </p:txBody>
      </p:sp>
      <p:sp>
        <p:nvSpPr>
          <p:cNvPr id="2825265" name="Rectangle 49"/>
          <p:cNvSpPr>
            <a:spLocks noChangeArrowheads="1"/>
          </p:cNvSpPr>
          <p:nvPr/>
        </p:nvSpPr>
        <p:spPr bwMode="auto">
          <a:xfrm>
            <a:off x="1993900" y="4592638"/>
            <a:ext cx="1708150" cy="488950"/>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'complex'</a:t>
            </a:r>
          </a:p>
        </p:txBody>
      </p:sp>
      <p:sp>
        <p:nvSpPr>
          <p:cNvPr id="54" name="Rectangle 46"/>
          <p:cNvSpPr>
            <a:spLocks noChangeArrowheads="1"/>
          </p:cNvSpPr>
          <p:nvPr/>
        </p:nvSpPr>
        <p:spPr bwMode="auto">
          <a:xfrm>
            <a:off x="6403975" y="4668838"/>
            <a:ext cx="2724150" cy="492125"/>
          </a:xfrm>
          <a:prstGeom prst="rect">
            <a:avLst/>
          </a:prstGeom>
          <a:noFill/>
          <a:ln w="12700">
            <a:noFill/>
            <a:miter lim="800000"/>
            <a:headEnd type="none" w="sm" len="sm"/>
            <a:tailEnd type="none" w="sm" len="sm"/>
          </a:ln>
          <a:effectLst/>
        </p:spPr>
        <p:txBody>
          <a:bodyPr wrap="none">
            <a:spAutoFit/>
          </a:bodyPr>
          <a:lstStyle/>
          <a:p>
            <a:pPr>
              <a:defRPr/>
            </a:pPr>
            <a:r>
              <a:rPr lang="en-US" sz="2600">
                <a:effectLst>
                  <a:outerShdw blurRad="38100" dist="38100" dir="2700000" algn="tl">
                    <a:srgbClr val="000000"/>
                  </a:outerShdw>
                </a:effectLst>
                <a:latin typeface="Lucida Sans" pitchFamily="34" charset="0"/>
              </a:rPr>
              <a:t>‘pseudonormal’</a:t>
            </a:r>
          </a:p>
        </p:txBody>
      </p:sp>
      <p:sp>
        <p:nvSpPr>
          <p:cNvPr id="55" name="Oval 22"/>
          <p:cNvSpPr>
            <a:spLocks noChangeArrowheads="1"/>
          </p:cNvSpPr>
          <p:nvPr/>
        </p:nvSpPr>
        <p:spPr bwMode="auto">
          <a:xfrm>
            <a:off x="7141210" y="3494088"/>
            <a:ext cx="1133475" cy="1133475"/>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25258"/>
                                        </p:tgtEl>
                                        <p:attrNameLst>
                                          <p:attrName>style.visibility</p:attrName>
                                        </p:attrNameLst>
                                      </p:cBhvr>
                                      <p:to>
                                        <p:strVal val="visible"/>
                                      </p:to>
                                    </p:set>
                                    <p:animEffect transition="in" filter="fade">
                                      <p:cBhvr>
                                        <p:cTn id="7" dur="2000"/>
                                        <p:tgtEl>
                                          <p:spTgt spid="28252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25259"/>
                                        </p:tgtEl>
                                        <p:attrNameLst>
                                          <p:attrName>style.visibility</p:attrName>
                                        </p:attrNameLst>
                                      </p:cBhvr>
                                      <p:to>
                                        <p:strVal val="visible"/>
                                      </p:to>
                                    </p:set>
                                    <p:animEffect transition="in" filter="fade">
                                      <p:cBhvr>
                                        <p:cTn id="10" dur="2000"/>
                                        <p:tgtEl>
                                          <p:spTgt spid="28252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25260"/>
                                        </p:tgtEl>
                                        <p:attrNameLst>
                                          <p:attrName>style.visibility</p:attrName>
                                        </p:attrNameLst>
                                      </p:cBhvr>
                                      <p:to>
                                        <p:strVal val="visible"/>
                                      </p:to>
                                    </p:set>
                                    <p:animEffect transition="in" filter="fade">
                                      <p:cBhvr>
                                        <p:cTn id="13" dur="2000"/>
                                        <p:tgtEl>
                                          <p:spTgt spid="282526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25262"/>
                                        </p:tgtEl>
                                        <p:attrNameLst>
                                          <p:attrName>style.visibility</p:attrName>
                                        </p:attrNameLst>
                                      </p:cBhvr>
                                      <p:to>
                                        <p:strVal val="visible"/>
                                      </p:to>
                                    </p:set>
                                    <p:animEffect transition="in" filter="fade">
                                      <p:cBhvr>
                                        <p:cTn id="16" dur="2000"/>
                                        <p:tgtEl>
                                          <p:spTgt spid="28252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5258" grpId="0" animBg="1"/>
      <p:bldP spid="2825259" grpId="0" animBg="1"/>
      <p:bldP spid="2825260" grpId="0" animBg="1"/>
      <p:bldP spid="2825262"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8786" name="Picture 2" descr="2119485-7_2008_08_28_CT_Image004"/>
          <p:cNvPicPr>
            <a:picLocks noChangeAspect="1" noChangeArrowheads="1"/>
          </p:cNvPicPr>
          <p:nvPr/>
        </p:nvPicPr>
        <p:blipFill>
          <a:blip r:embed="rId2" cstate="print"/>
          <a:srcRect l="18768" b="11079"/>
          <a:stretch>
            <a:fillRect/>
          </a:stretch>
        </p:blipFill>
        <p:spPr bwMode="auto">
          <a:xfrm>
            <a:off x="495300" y="2781300"/>
            <a:ext cx="4122738" cy="3975100"/>
          </a:xfrm>
          <a:prstGeom prst="rect">
            <a:avLst/>
          </a:prstGeom>
          <a:noFill/>
          <a:ln w="9525">
            <a:noFill/>
            <a:miter lim="800000"/>
            <a:headEnd/>
            <a:tailEnd/>
          </a:ln>
        </p:spPr>
      </p:pic>
      <p:sp>
        <p:nvSpPr>
          <p:cNvPr id="2820099" name="Rectangle 3"/>
          <p:cNvSpPr>
            <a:spLocks noGrp="1" noChangeArrowheads="1"/>
          </p:cNvSpPr>
          <p:nvPr>
            <p:ph type="body" idx="4294967295"/>
          </p:nvPr>
        </p:nvSpPr>
        <p:spPr>
          <a:xfrm>
            <a:off x="0" y="161925"/>
            <a:ext cx="3416300" cy="2667000"/>
          </a:xfrm>
          <a:noFill/>
        </p:spPr>
        <p:txBody>
          <a:bodyPr/>
          <a:lstStyle/>
          <a:p>
            <a:pPr>
              <a:buFontTx/>
              <a:buNone/>
              <a:defRPr/>
            </a:pPr>
            <a:r>
              <a:rPr lang="en-US">
                <a:solidFill>
                  <a:srgbClr val="F1DD65"/>
                </a:solidFill>
                <a:latin typeface="+mn-lt"/>
                <a:ea typeface="+mn-ea"/>
                <a:cs typeface="+mn-cs"/>
              </a:rPr>
              <a:t>45 y/o man</a:t>
            </a:r>
          </a:p>
          <a:p>
            <a:pPr>
              <a:defRPr/>
            </a:pPr>
            <a:r>
              <a:rPr lang="en-US">
                <a:latin typeface="+mn-lt"/>
                <a:ea typeface="+mn-ea"/>
                <a:cs typeface="+mn-cs"/>
              </a:rPr>
              <a:t>3 wks dyspnea, no 'pain'</a:t>
            </a:r>
          </a:p>
          <a:p>
            <a:pPr>
              <a:defRPr/>
            </a:pPr>
            <a:r>
              <a:rPr lang="en-US">
                <a:latin typeface="+mn-lt"/>
                <a:ea typeface="+mn-ea"/>
                <a:cs typeface="+mn-cs"/>
              </a:rPr>
              <a:t>on TTE: type A dissection</a:t>
            </a:r>
          </a:p>
        </p:txBody>
      </p:sp>
      <p:pic>
        <p:nvPicPr>
          <p:cNvPr id="2678788" name="Picture 4" descr="2119485-7_2008_08_28_CT_Image005"/>
          <p:cNvPicPr>
            <a:picLocks noChangeAspect="1" noChangeArrowheads="1"/>
          </p:cNvPicPr>
          <p:nvPr/>
        </p:nvPicPr>
        <p:blipFill>
          <a:blip r:embed="rId3" cstate="print"/>
          <a:srcRect/>
          <a:stretch>
            <a:fillRect/>
          </a:stretch>
        </p:blipFill>
        <p:spPr bwMode="auto">
          <a:xfrm>
            <a:off x="9334500" y="3848100"/>
            <a:ext cx="5075238" cy="4470400"/>
          </a:xfrm>
          <a:prstGeom prst="rect">
            <a:avLst/>
          </a:prstGeom>
          <a:noFill/>
          <a:ln w="9525">
            <a:noFill/>
            <a:miter lim="800000"/>
            <a:headEnd/>
            <a:tailEnd/>
          </a:ln>
        </p:spPr>
      </p:pic>
      <p:pic>
        <p:nvPicPr>
          <p:cNvPr id="2820101" name="Picture 5" descr="2119485-7_2008_08_28_CT_Image006"/>
          <p:cNvPicPr>
            <a:picLocks noChangeAspect="1" noChangeArrowheads="1"/>
          </p:cNvPicPr>
          <p:nvPr/>
        </p:nvPicPr>
        <p:blipFill>
          <a:blip r:embed="rId4" cstate="print"/>
          <a:srcRect l="21269"/>
          <a:stretch>
            <a:fillRect/>
          </a:stretch>
        </p:blipFill>
        <p:spPr bwMode="auto">
          <a:xfrm>
            <a:off x="2971800" y="1739900"/>
            <a:ext cx="3995738" cy="4470400"/>
          </a:xfrm>
          <a:prstGeom prst="rect">
            <a:avLst/>
          </a:prstGeom>
          <a:noFill/>
          <a:ln w="9525">
            <a:noFill/>
            <a:miter lim="800000"/>
            <a:headEnd/>
            <a:tailEnd/>
          </a:ln>
        </p:spPr>
      </p:pic>
      <p:pic>
        <p:nvPicPr>
          <p:cNvPr id="2820102" name="Picture 6" descr="2119485-7_2008_08_28_CT_Image007"/>
          <p:cNvPicPr>
            <a:picLocks noChangeAspect="1" noChangeArrowheads="1"/>
          </p:cNvPicPr>
          <p:nvPr/>
        </p:nvPicPr>
        <p:blipFill>
          <a:blip r:embed="rId5" cstate="print"/>
          <a:srcRect l="20769" r="9760"/>
          <a:stretch>
            <a:fillRect/>
          </a:stretch>
        </p:blipFill>
        <p:spPr bwMode="auto">
          <a:xfrm>
            <a:off x="5008563" y="685800"/>
            <a:ext cx="3525837" cy="4470400"/>
          </a:xfrm>
          <a:prstGeom prst="rect">
            <a:avLst/>
          </a:prstGeom>
          <a:noFill/>
          <a:ln w="9525">
            <a:noFill/>
            <a:miter lim="800000"/>
            <a:headEnd/>
            <a:tailEnd/>
          </a:ln>
        </p:spPr>
      </p:pic>
      <p:pic>
        <p:nvPicPr>
          <p:cNvPr id="2820103" name="Picture 7" descr="2119485-7_2008_08_28_CT_Image001 (1)"/>
          <p:cNvPicPr>
            <a:picLocks noChangeAspect="1" noChangeArrowheads="1"/>
          </p:cNvPicPr>
          <p:nvPr/>
        </p:nvPicPr>
        <p:blipFill>
          <a:blip r:embed="rId6" cstate="print"/>
          <a:srcRect l="28197" t="13315" r="35901" b="13315"/>
          <a:stretch>
            <a:fillRect/>
          </a:stretch>
        </p:blipFill>
        <p:spPr bwMode="auto">
          <a:xfrm>
            <a:off x="6961188" y="0"/>
            <a:ext cx="1827212" cy="32893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820101"/>
                                        </p:tgtEl>
                                        <p:attrNameLst>
                                          <p:attrName>style.visibility</p:attrName>
                                        </p:attrNameLst>
                                      </p:cBhvr>
                                      <p:to>
                                        <p:strVal val="visible"/>
                                      </p:to>
                                    </p:set>
                                    <p:anim calcmode="lin" valueType="num">
                                      <p:cBhvr additive="base">
                                        <p:cTn id="7" dur="500" fill="hold"/>
                                        <p:tgtEl>
                                          <p:spTgt spid="2820101"/>
                                        </p:tgtEl>
                                        <p:attrNameLst>
                                          <p:attrName>ppt_x</p:attrName>
                                        </p:attrNameLst>
                                      </p:cBhvr>
                                      <p:tavLst>
                                        <p:tav tm="0">
                                          <p:val>
                                            <p:strVal val="1+#ppt_w/2"/>
                                          </p:val>
                                        </p:tav>
                                        <p:tav tm="100000">
                                          <p:val>
                                            <p:strVal val="#ppt_x"/>
                                          </p:val>
                                        </p:tav>
                                      </p:tavLst>
                                    </p:anim>
                                    <p:anim calcmode="lin" valueType="num">
                                      <p:cBhvr additive="base">
                                        <p:cTn id="8" dur="500" fill="hold"/>
                                        <p:tgtEl>
                                          <p:spTgt spid="282010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820102"/>
                                        </p:tgtEl>
                                        <p:attrNameLst>
                                          <p:attrName>style.visibility</p:attrName>
                                        </p:attrNameLst>
                                      </p:cBhvr>
                                      <p:to>
                                        <p:strVal val="visible"/>
                                      </p:to>
                                    </p:set>
                                    <p:anim calcmode="lin" valueType="num">
                                      <p:cBhvr additive="base">
                                        <p:cTn id="13" dur="500" fill="hold"/>
                                        <p:tgtEl>
                                          <p:spTgt spid="2820102"/>
                                        </p:tgtEl>
                                        <p:attrNameLst>
                                          <p:attrName>ppt_x</p:attrName>
                                        </p:attrNameLst>
                                      </p:cBhvr>
                                      <p:tavLst>
                                        <p:tav tm="0">
                                          <p:val>
                                            <p:strVal val="1+#ppt_w/2"/>
                                          </p:val>
                                        </p:tav>
                                        <p:tav tm="100000">
                                          <p:val>
                                            <p:strVal val="#ppt_x"/>
                                          </p:val>
                                        </p:tav>
                                      </p:tavLst>
                                    </p:anim>
                                    <p:anim calcmode="lin" valueType="num">
                                      <p:cBhvr additive="base">
                                        <p:cTn id="14" dur="500" fill="hold"/>
                                        <p:tgtEl>
                                          <p:spTgt spid="282010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820103"/>
                                        </p:tgtEl>
                                        <p:attrNameLst>
                                          <p:attrName>style.visibility</p:attrName>
                                        </p:attrNameLst>
                                      </p:cBhvr>
                                      <p:to>
                                        <p:strVal val="visible"/>
                                      </p:to>
                                    </p:set>
                                    <p:anim calcmode="lin" valueType="num">
                                      <p:cBhvr additive="base">
                                        <p:cTn id="19" dur="500" fill="hold"/>
                                        <p:tgtEl>
                                          <p:spTgt spid="2820103"/>
                                        </p:tgtEl>
                                        <p:attrNameLst>
                                          <p:attrName>ppt_x</p:attrName>
                                        </p:attrNameLst>
                                      </p:cBhvr>
                                      <p:tavLst>
                                        <p:tav tm="0">
                                          <p:val>
                                            <p:strVal val="1+#ppt_w/2"/>
                                          </p:val>
                                        </p:tav>
                                        <p:tav tm="100000">
                                          <p:val>
                                            <p:strVal val="#ppt_x"/>
                                          </p:val>
                                        </p:tav>
                                      </p:tavLst>
                                    </p:anim>
                                    <p:anim calcmode="lin" valueType="num">
                                      <p:cBhvr additive="base">
                                        <p:cTn id="20" dur="500" fill="hold"/>
                                        <p:tgtEl>
                                          <p:spTgt spid="2820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1122" name="WATTS^G_AO_VR_004.avi">
            <a:hlinkClick r:id="" action="ppaction://media"/>
          </p:cNvPr>
          <p:cNvPicPr>
            <a:picLocks noRot="1" noChangeAspect="1" noChangeArrowheads="1"/>
          </p:cNvPicPr>
          <p:nvPr>
            <a:videoFile r:link="rId1"/>
          </p:nvPr>
        </p:nvPicPr>
        <p:blipFill>
          <a:blip r:embed="rId3" cstate="print"/>
          <a:srcRect/>
          <a:stretch>
            <a:fillRect/>
          </a:stretch>
        </p:blipFill>
        <p:spPr bwMode="auto">
          <a:xfrm>
            <a:off x="3225800" y="990600"/>
            <a:ext cx="4876800" cy="4876800"/>
          </a:xfrm>
          <a:prstGeom prst="rect">
            <a:avLst/>
          </a:prstGeom>
          <a:noFill/>
          <a:ln w="9525">
            <a:noFill/>
            <a:miter lim="800000"/>
            <a:headEnd/>
            <a:tailEnd/>
          </a:ln>
        </p:spPr>
      </p:pic>
      <p:sp>
        <p:nvSpPr>
          <p:cNvPr id="2821123" name="Rectangle 3"/>
          <p:cNvSpPr>
            <a:spLocks noGrp="1" noChangeArrowheads="1"/>
          </p:cNvSpPr>
          <p:nvPr>
            <p:ph type="body" idx="4294967295"/>
          </p:nvPr>
        </p:nvSpPr>
        <p:spPr>
          <a:xfrm>
            <a:off x="0" y="161925"/>
            <a:ext cx="3416300" cy="2667000"/>
          </a:xfrm>
          <a:noFill/>
        </p:spPr>
        <p:txBody>
          <a:bodyPr/>
          <a:lstStyle/>
          <a:p>
            <a:pPr>
              <a:buFontTx/>
              <a:buNone/>
              <a:defRPr/>
            </a:pPr>
            <a:r>
              <a:rPr lang="en-US">
                <a:solidFill>
                  <a:srgbClr val="F1DD65"/>
                </a:solidFill>
                <a:latin typeface="+mn-lt"/>
                <a:ea typeface="+mn-ea"/>
                <a:cs typeface="+mn-cs"/>
              </a:rPr>
              <a:t>45 y/o man</a:t>
            </a:r>
          </a:p>
          <a:p>
            <a:pPr>
              <a:defRPr/>
            </a:pPr>
            <a:r>
              <a:rPr lang="en-US">
                <a:latin typeface="+mn-lt"/>
                <a:ea typeface="+mn-ea"/>
                <a:cs typeface="+mn-cs"/>
              </a:rPr>
              <a:t>3 wks dyspnea, no 'pain'</a:t>
            </a:r>
          </a:p>
          <a:p>
            <a:pPr>
              <a:defRPr/>
            </a:pPr>
            <a:r>
              <a:rPr lang="en-US">
                <a:latin typeface="+mn-lt"/>
                <a:ea typeface="+mn-ea"/>
                <a:cs typeface="+mn-cs"/>
              </a:rPr>
              <a:t>on TTE: type A dissection</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8211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82112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7266" name="Freeform 2"/>
          <p:cNvSpPr>
            <a:spLocks/>
          </p:cNvSpPr>
          <p:nvPr/>
        </p:nvSpPr>
        <p:spPr bwMode="auto">
          <a:xfrm>
            <a:off x="3897313" y="1431925"/>
            <a:ext cx="3259137" cy="5207000"/>
          </a:xfrm>
          <a:custGeom>
            <a:avLst/>
            <a:gdLst/>
            <a:ahLst/>
            <a:cxnLst>
              <a:cxn ang="0">
                <a:pos x="721" y="1317"/>
              </a:cxn>
              <a:cxn ang="0">
                <a:pos x="774" y="1109"/>
              </a:cxn>
              <a:cxn ang="0">
                <a:pos x="892" y="890"/>
              </a:cxn>
              <a:cxn ang="0">
                <a:pos x="1135" y="686"/>
              </a:cxn>
              <a:cxn ang="0">
                <a:pos x="1583" y="659"/>
              </a:cxn>
              <a:cxn ang="0">
                <a:pos x="1925" y="898"/>
              </a:cxn>
              <a:cxn ang="0">
                <a:pos x="2066" y="1265"/>
              </a:cxn>
              <a:cxn ang="0">
                <a:pos x="2039" y="1517"/>
              </a:cxn>
              <a:cxn ang="0">
                <a:pos x="1849" y="2075"/>
              </a:cxn>
              <a:cxn ang="0">
                <a:pos x="1752" y="2752"/>
              </a:cxn>
              <a:cxn ang="0">
                <a:pos x="1736" y="3432"/>
              </a:cxn>
              <a:cxn ang="0">
                <a:pos x="1792" y="3896"/>
              </a:cxn>
              <a:cxn ang="0">
                <a:pos x="2152" y="3528"/>
              </a:cxn>
              <a:cxn ang="0">
                <a:pos x="2176" y="2632"/>
              </a:cxn>
              <a:cxn ang="0">
                <a:pos x="2468" y="1616"/>
              </a:cxn>
              <a:cxn ang="0">
                <a:pos x="2495" y="1245"/>
              </a:cxn>
              <a:cxn ang="0">
                <a:pos x="2400" y="898"/>
              </a:cxn>
              <a:cxn ang="0">
                <a:pos x="2191" y="571"/>
              </a:cxn>
              <a:cxn ang="0">
                <a:pos x="1876" y="319"/>
              </a:cxn>
              <a:cxn ang="0">
                <a:pos x="1773" y="132"/>
              </a:cxn>
              <a:cxn ang="0">
                <a:pos x="1887" y="0"/>
              </a:cxn>
              <a:cxn ang="0">
                <a:pos x="1633" y="80"/>
              </a:cxn>
              <a:cxn ang="0">
                <a:pos x="1299" y="200"/>
              </a:cxn>
              <a:cxn ang="0">
                <a:pos x="1367" y="0"/>
              </a:cxn>
              <a:cxn ang="0">
                <a:pos x="1044" y="227"/>
              </a:cxn>
              <a:cxn ang="0">
                <a:pos x="1147" y="0"/>
              </a:cxn>
              <a:cxn ang="0">
                <a:pos x="824" y="172"/>
              </a:cxn>
              <a:cxn ang="0">
                <a:pos x="664" y="419"/>
              </a:cxn>
              <a:cxn ang="0">
                <a:pos x="349" y="766"/>
              </a:cxn>
              <a:cxn ang="0">
                <a:pos x="186" y="1277"/>
              </a:cxn>
              <a:cxn ang="0">
                <a:pos x="148" y="1537"/>
              </a:cxn>
              <a:cxn ang="0">
                <a:pos x="32" y="1712"/>
              </a:cxn>
              <a:cxn ang="0">
                <a:pos x="112" y="1708"/>
              </a:cxn>
              <a:cxn ang="0">
                <a:pos x="167" y="1748"/>
              </a:cxn>
              <a:cxn ang="0">
                <a:pos x="330" y="1864"/>
              </a:cxn>
              <a:cxn ang="0">
                <a:pos x="493" y="1828"/>
              </a:cxn>
              <a:cxn ang="0">
                <a:pos x="612" y="1768"/>
              </a:cxn>
              <a:cxn ang="0">
                <a:pos x="797" y="1716"/>
              </a:cxn>
              <a:cxn ang="0">
                <a:pos x="800" y="1520"/>
              </a:cxn>
              <a:cxn ang="0">
                <a:pos x="940" y="1460"/>
              </a:cxn>
              <a:cxn ang="0">
                <a:pos x="772" y="1460"/>
              </a:cxn>
            </a:cxnLst>
            <a:rect l="0" t="0" r="r" b="b"/>
            <a:pathLst>
              <a:path w="2514" h="4016">
                <a:moveTo>
                  <a:pt x="729" y="1409"/>
                </a:moveTo>
                <a:lnTo>
                  <a:pt x="721" y="1317"/>
                </a:lnTo>
                <a:lnTo>
                  <a:pt x="748" y="1217"/>
                </a:lnTo>
                <a:lnTo>
                  <a:pt x="774" y="1109"/>
                </a:lnTo>
                <a:lnTo>
                  <a:pt x="824" y="990"/>
                </a:lnTo>
                <a:lnTo>
                  <a:pt x="892" y="890"/>
                </a:lnTo>
                <a:lnTo>
                  <a:pt x="968" y="810"/>
                </a:lnTo>
                <a:lnTo>
                  <a:pt x="1135" y="686"/>
                </a:lnTo>
                <a:lnTo>
                  <a:pt x="1344" y="631"/>
                </a:lnTo>
                <a:lnTo>
                  <a:pt x="1583" y="659"/>
                </a:lnTo>
                <a:lnTo>
                  <a:pt x="1792" y="758"/>
                </a:lnTo>
                <a:lnTo>
                  <a:pt x="1925" y="898"/>
                </a:lnTo>
                <a:lnTo>
                  <a:pt x="2020" y="1070"/>
                </a:lnTo>
                <a:lnTo>
                  <a:pt x="2066" y="1265"/>
                </a:lnTo>
                <a:lnTo>
                  <a:pt x="2066" y="1417"/>
                </a:lnTo>
                <a:lnTo>
                  <a:pt x="2039" y="1517"/>
                </a:lnTo>
                <a:lnTo>
                  <a:pt x="1944" y="1796"/>
                </a:lnTo>
                <a:lnTo>
                  <a:pt x="1849" y="2075"/>
                </a:lnTo>
                <a:lnTo>
                  <a:pt x="1792" y="2375"/>
                </a:lnTo>
                <a:lnTo>
                  <a:pt x="1752" y="2752"/>
                </a:lnTo>
                <a:lnTo>
                  <a:pt x="1736" y="3128"/>
                </a:lnTo>
                <a:lnTo>
                  <a:pt x="1736" y="3432"/>
                </a:lnTo>
                <a:lnTo>
                  <a:pt x="1736" y="3592"/>
                </a:lnTo>
                <a:lnTo>
                  <a:pt x="1792" y="3896"/>
                </a:lnTo>
                <a:lnTo>
                  <a:pt x="2192" y="4016"/>
                </a:lnTo>
                <a:lnTo>
                  <a:pt x="2152" y="3528"/>
                </a:lnTo>
                <a:lnTo>
                  <a:pt x="2136" y="3008"/>
                </a:lnTo>
                <a:lnTo>
                  <a:pt x="2176" y="2632"/>
                </a:lnTo>
                <a:lnTo>
                  <a:pt x="2260" y="2215"/>
                </a:lnTo>
                <a:lnTo>
                  <a:pt x="2468" y="1616"/>
                </a:lnTo>
                <a:lnTo>
                  <a:pt x="2514" y="1417"/>
                </a:lnTo>
                <a:lnTo>
                  <a:pt x="2495" y="1245"/>
                </a:lnTo>
                <a:lnTo>
                  <a:pt x="2468" y="1078"/>
                </a:lnTo>
                <a:lnTo>
                  <a:pt x="2400" y="898"/>
                </a:lnTo>
                <a:lnTo>
                  <a:pt x="2305" y="718"/>
                </a:lnTo>
                <a:lnTo>
                  <a:pt x="2191" y="571"/>
                </a:lnTo>
                <a:lnTo>
                  <a:pt x="2058" y="439"/>
                </a:lnTo>
                <a:lnTo>
                  <a:pt x="1876" y="319"/>
                </a:lnTo>
                <a:lnTo>
                  <a:pt x="1659" y="220"/>
                </a:lnTo>
                <a:lnTo>
                  <a:pt x="1773" y="132"/>
                </a:lnTo>
                <a:lnTo>
                  <a:pt x="1906" y="12"/>
                </a:lnTo>
                <a:lnTo>
                  <a:pt x="1887" y="0"/>
                </a:lnTo>
                <a:lnTo>
                  <a:pt x="1728" y="0"/>
                </a:lnTo>
                <a:lnTo>
                  <a:pt x="1633" y="80"/>
                </a:lnTo>
                <a:lnTo>
                  <a:pt x="1500" y="192"/>
                </a:lnTo>
                <a:lnTo>
                  <a:pt x="1299" y="200"/>
                </a:lnTo>
                <a:lnTo>
                  <a:pt x="1545" y="0"/>
                </a:lnTo>
                <a:lnTo>
                  <a:pt x="1367" y="0"/>
                </a:lnTo>
                <a:lnTo>
                  <a:pt x="1097" y="200"/>
                </a:lnTo>
                <a:lnTo>
                  <a:pt x="1044" y="227"/>
                </a:lnTo>
                <a:lnTo>
                  <a:pt x="957" y="259"/>
                </a:lnTo>
                <a:lnTo>
                  <a:pt x="1147" y="0"/>
                </a:lnTo>
                <a:lnTo>
                  <a:pt x="976" y="0"/>
                </a:lnTo>
                <a:lnTo>
                  <a:pt x="824" y="172"/>
                </a:lnTo>
                <a:lnTo>
                  <a:pt x="748" y="287"/>
                </a:lnTo>
                <a:lnTo>
                  <a:pt x="664" y="419"/>
                </a:lnTo>
                <a:lnTo>
                  <a:pt x="512" y="547"/>
                </a:lnTo>
                <a:lnTo>
                  <a:pt x="349" y="766"/>
                </a:lnTo>
                <a:lnTo>
                  <a:pt x="235" y="1046"/>
                </a:lnTo>
                <a:lnTo>
                  <a:pt x="186" y="1277"/>
                </a:lnTo>
                <a:lnTo>
                  <a:pt x="197" y="1417"/>
                </a:lnTo>
                <a:lnTo>
                  <a:pt x="148" y="1537"/>
                </a:lnTo>
                <a:lnTo>
                  <a:pt x="140" y="1592"/>
                </a:lnTo>
                <a:lnTo>
                  <a:pt x="32" y="1712"/>
                </a:lnTo>
                <a:lnTo>
                  <a:pt x="0" y="1828"/>
                </a:lnTo>
                <a:lnTo>
                  <a:pt x="112" y="1708"/>
                </a:lnTo>
                <a:lnTo>
                  <a:pt x="160" y="1660"/>
                </a:lnTo>
                <a:lnTo>
                  <a:pt x="167" y="1748"/>
                </a:lnTo>
                <a:lnTo>
                  <a:pt x="235" y="1824"/>
                </a:lnTo>
                <a:lnTo>
                  <a:pt x="330" y="1864"/>
                </a:lnTo>
                <a:lnTo>
                  <a:pt x="406" y="1856"/>
                </a:lnTo>
                <a:lnTo>
                  <a:pt x="493" y="1828"/>
                </a:lnTo>
                <a:lnTo>
                  <a:pt x="540" y="1740"/>
                </a:lnTo>
                <a:lnTo>
                  <a:pt x="612" y="1768"/>
                </a:lnTo>
                <a:lnTo>
                  <a:pt x="729" y="1748"/>
                </a:lnTo>
                <a:lnTo>
                  <a:pt x="797" y="1716"/>
                </a:lnTo>
                <a:lnTo>
                  <a:pt x="820" y="1640"/>
                </a:lnTo>
                <a:lnTo>
                  <a:pt x="800" y="1520"/>
                </a:lnTo>
                <a:lnTo>
                  <a:pt x="860" y="1480"/>
                </a:lnTo>
                <a:lnTo>
                  <a:pt x="940" y="1460"/>
                </a:lnTo>
                <a:lnTo>
                  <a:pt x="860" y="1420"/>
                </a:lnTo>
                <a:lnTo>
                  <a:pt x="772" y="1460"/>
                </a:lnTo>
                <a:lnTo>
                  <a:pt x="729" y="1409"/>
                </a:lnTo>
                <a:close/>
              </a:path>
            </a:pathLst>
          </a:custGeom>
          <a:solidFill>
            <a:schemeClr val="tx1">
              <a:alpha val="28000"/>
            </a:schemeClr>
          </a:solidFill>
          <a:ln w="38100" cmpd="sng">
            <a:solidFill>
              <a:schemeClr val="tx1"/>
            </a:solidFill>
            <a:round/>
            <a:headEnd/>
            <a:tailEnd/>
          </a:ln>
          <a:effectLst/>
        </p:spPr>
        <p:txBody>
          <a:bodyPr/>
          <a:lstStyle/>
          <a:p>
            <a:pPr>
              <a:defRPr/>
            </a:pPr>
            <a:endParaRPr lang="en-US"/>
          </a:p>
        </p:txBody>
      </p:sp>
      <p:sp>
        <p:nvSpPr>
          <p:cNvPr id="2680835" name="Text Box 3"/>
          <p:cNvSpPr txBox="1">
            <a:spLocks noChangeArrowheads="1"/>
          </p:cNvSpPr>
          <p:nvPr/>
        </p:nvSpPr>
        <p:spPr bwMode="auto">
          <a:xfrm>
            <a:off x="1087438" y="849313"/>
            <a:ext cx="1296987" cy="396875"/>
          </a:xfrm>
          <a:prstGeom prst="rect">
            <a:avLst/>
          </a:prstGeom>
          <a:noFill/>
          <a:ln w="9525">
            <a:noFill/>
            <a:miter lim="800000"/>
            <a:headEnd/>
            <a:tailEnd/>
          </a:ln>
        </p:spPr>
        <p:txBody>
          <a:bodyPr wrap="none">
            <a:spAutoFit/>
          </a:bodyPr>
          <a:lstStyle/>
          <a:p>
            <a:pPr algn="l" eaLnBrk="1" hangingPunct="1"/>
            <a:r>
              <a:rPr lang="en-US" sz="2000">
                <a:effectLst/>
                <a:latin typeface="Lucida Sans" pitchFamily="34" charset="0"/>
              </a:rPr>
              <a:t>Small PIT</a:t>
            </a:r>
          </a:p>
        </p:txBody>
      </p:sp>
      <p:sp>
        <p:nvSpPr>
          <p:cNvPr id="2680836" name="Text Box 4"/>
          <p:cNvSpPr txBox="1">
            <a:spLocks noChangeArrowheads="1"/>
          </p:cNvSpPr>
          <p:nvPr/>
        </p:nvSpPr>
        <p:spPr bwMode="auto">
          <a:xfrm>
            <a:off x="3492500" y="3925888"/>
            <a:ext cx="1125538" cy="366712"/>
          </a:xfrm>
          <a:prstGeom prst="rect">
            <a:avLst/>
          </a:prstGeom>
          <a:noFill/>
          <a:ln w="9525">
            <a:noFill/>
            <a:miter lim="800000"/>
            <a:headEnd/>
            <a:tailEnd/>
          </a:ln>
        </p:spPr>
        <p:txBody>
          <a:bodyPr wrap="none">
            <a:spAutoFit/>
          </a:bodyPr>
          <a:lstStyle/>
          <a:p>
            <a:pPr algn="l" eaLnBrk="1" hangingPunct="1"/>
            <a:r>
              <a:rPr lang="en-US" sz="1800">
                <a:effectLst/>
                <a:latin typeface="Lucida Sans" pitchFamily="34" charset="0"/>
              </a:rPr>
              <a:t>Prolapse</a:t>
            </a:r>
          </a:p>
        </p:txBody>
      </p:sp>
      <p:sp>
        <p:nvSpPr>
          <p:cNvPr id="2827269" name="Rectangle 5"/>
          <p:cNvSpPr>
            <a:spLocks noGrp="1" noChangeArrowheads="1"/>
          </p:cNvSpPr>
          <p:nvPr>
            <p:ph type="title" idx="4294967295"/>
          </p:nvPr>
        </p:nvSpPr>
        <p:spPr>
          <a:xfrm>
            <a:off x="1098550" y="66675"/>
            <a:ext cx="5946775" cy="747713"/>
          </a:xfrm>
          <a:noFill/>
        </p:spPr>
        <p:txBody>
          <a:bodyPr/>
          <a:lstStyle/>
          <a:p>
            <a:pPr>
              <a:defRPr/>
            </a:pPr>
            <a:r>
              <a:rPr lang="de-DE" sz="2500" b="1">
                <a:latin typeface="+mj-lt"/>
                <a:ea typeface="+mj-ea"/>
                <a:cs typeface="+mj-cs"/>
              </a:rPr>
              <a:t>Primary Intimal Tear  (PIT)</a:t>
            </a:r>
            <a:endParaRPr lang="de-DE" b="1">
              <a:latin typeface="+mj-lt"/>
              <a:ea typeface="+mj-ea"/>
              <a:cs typeface="+mj-cs"/>
            </a:endParaRPr>
          </a:p>
        </p:txBody>
      </p:sp>
      <p:sp>
        <p:nvSpPr>
          <p:cNvPr id="2827270" name="Freeform 6"/>
          <p:cNvSpPr>
            <a:spLocks/>
          </p:cNvSpPr>
          <p:nvPr/>
        </p:nvSpPr>
        <p:spPr bwMode="auto">
          <a:xfrm rot="606302">
            <a:off x="3802063" y="2265363"/>
            <a:ext cx="469900" cy="128587"/>
          </a:xfrm>
          <a:custGeom>
            <a:avLst/>
            <a:gdLst/>
            <a:ahLst/>
            <a:cxnLst>
              <a:cxn ang="0">
                <a:pos x="0" y="0"/>
              </a:cxn>
              <a:cxn ang="0">
                <a:pos x="176" y="48"/>
              </a:cxn>
              <a:cxn ang="0">
                <a:pos x="8" y="48"/>
              </a:cxn>
            </a:cxnLst>
            <a:rect l="0" t="0" r="r" b="b"/>
            <a:pathLst>
              <a:path w="176" h="48">
                <a:moveTo>
                  <a:pt x="0" y="0"/>
                </a:moveTo>
                <a:lnTo>
                  <a:pt x="176" y="48"/>
                </a:lnTo>
                <a:lnTo>
                  <a:pt x="8" y="48"/>
                </a:lnTo>
              </a:path>
            </a:pathLst>
          </a:custGeom>
          <a:solidFill>
            <a:schemeClr val="hlink"/>
          </a:solidFill>
          <a:ln w="12700" cap="flat" cmpd="sng">
            <a:solidFill>
              <a:schemeClr val="hlink"/>
            </a:solidFill>
            <a:prstDash val="solid"/>
            <a:round/>
            <a:headEnd type="none" w="sm" len="sm"/>
            <a:tailEnd type="none" w="sm" len="sm"/>
          </a:ln>
          <a:effectLst/>
        </p:spPr>
        <p:txBody>
          <a:bodyPr/>
          <a:lstStyle/>
          <a:p>
            <a:pPr>
              <a:defRPr/>
            </a:pPr>
            <a:endParaRPr lang="en-US"/>
          </a:p>
        </p:txBody>
      </p:sp>
      <p:sp>
        <p:nvSpPr>
          <p:cNvPr id="2827271" name="Freeform 7"/>
          <p:cNvSpPr>
            <a:spLocks/>
          </p:cNvSpPr>
          <p:nvPr/>
        </p:nvSpPr>
        <p:spPr bwMode="auto">
          <a:xfrm>
            <a:off x="3921125" y="2806700"/>
            <a:ext cx="511175" cy="1009650"/>
          </a:xfrm>
          <a:custGeom>
            <a:avLst/>
            <a:gdLst/>
            <a:ahLst/>
            <a:cxnLst>
              <a:cxn ang="0">
                <a:pos x="322" y="0"/>
              </a:cxn>
              <a:cxn ang="0">
                <a:pos x="282" y="116"/>
              </a:cxn>
              <a:cxn ang="0">
                <a:pos x="266" y="220"/>
              </a:cxn>
              <a:cxn ang="0">
                <a:pos x="238" y="324"/>
              </a:cxn>
              <a:cxn ang="0">
                <a:pos x="125" y="371"/>
              </a:cxn>
              <a:cxn ang="0">
                <a:pos x="114" y="428"/>
              </a:cxn>
              <a:cxn ang="0">
                <a:pos x="14" y="548"/>
              </a:cxn>
              <a:cxn ang="0">
                <a:pos x="29" y="554"/>
              </a:cxn>
              <a:cxn ang="0">
                <a:pos x="119" y="464"/>
              </a:cxn>
              <a:cxn ang="0">
                <a:pos x="122" y="536"/>
              </a:cxn>
              <a:cxn ang="0">
                <a:pos x="162" y="584"/>
              </a:cxn>
              <a:cxn ang="0">
                <a:pos x="186" y="616"/>
              </a:cxn>
              <a:cxn ang="0">
                <a:pos x="242" y="636"/>
              </a:cxn>
            </a:cxnLst>
            <a:rect l="0" t="0" r="r" b="b"/>
            <a:pathLst>
              <a:path w="322" h="636">
                <a:moveTo>
                  <a:pt x="322" y="0"/>
                </a:moveTo>
                <a:cubicBezTo>
                  <a:pt x="315" y="19"/>
                  <a:pt x="291" y="79"/>
                  <a:pt x="282" y="116"/>
                </a:cubicBezTo>
                <a:cubicBezTo>
                  <a:pt x="273" y="153"/>
                  <a:pt x="273" y="185"/>
                  <a:pt x="266" y="220"/>
                </a:cubicBezTo>
                <a:cubicBezTo>
                  <a:pt x="259" y="255"/>
                  <a:pt x="262" y="299"/>
                  <a:pt x="238" y="324"/>
                </a:cubicBezTo>
                <a:cubicBezTo>
                  <a:pt x="214" y="349"/>
                  <a:pt x="146" y="354"/>
                  <a:pt x="125" y="371"/>
                </a:cubicBezTo>
                <a:cubicBezTo>
                  <a:pt x="104" y="388"/>
                  <a:pt x="132" y="399"/>
                  <a:pt x="114" y="428"/>
                </a:cubicBezTo>
                <a:cubicBezTo>
                  <a:pt x="96" y="457"/>
                  <a:pt x="28" y="527"/>
                  <a:pt x="14" y="548"/>
                </a:cubicBezTo>
                <a:cubicBezTo>
                  <a:pt x="0" y="569"/>
                  <a:pt x="12" y="568"/>
                  <a:pt x="29" y="554"/>
                </a:cubicBezTo>
                <a:cubicBezTo>
                  <a:pt x="46" y="540"/>
                  <a:pt x="104" y="467"/>
                  <a:pt x="119" y="464"/>
                </a:cubicBezTo>
                <a:cubicBezTo>
                  <a:pt x="134" y="461"/>
                  <a:pt x="115" y="516"/>
                  <a:pt x="122" y="536"/>
                </a:cubicBezTo>
                <a:cubicBezTo>
                  <a:pt x="129" y="556"/>
                  <a:pt x="151" y="571"/>
                  <a:pt x="162" y="584"/>
                </a:cubicBezTo>
                <a:cubicBezTo>
                  <a:pt x="173" y="597"/>
                  <a:pt x="173" y="607"/>
                  <a:pt x="186" y="616"/>
                </a:cubicBezTo>
                <a:cubicBezTo>
                  <a:pt x="199" y="625"/>
                  <a:pt x="220" y="630"/>
                  <a:pt x="242" y="636"/>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72" name="Freeform 8"/>
          <p:cNvSpPr>
            <a:spLocks/>
          </p:cNvSpPr>
          <p:nvPr/>
        </p:nvSpPr>
        <p:spPr bwMode="auto">
          <a:xfrm>
            <a:off x="4633913" y="3103563"/>
            <a:ext cx="422275" cy="541337"/>
          </a:xfrm>
          <a:custGeom>
            <a:avLst/>
            <a:gdLst/>
            <a:ahLst/>
            <a:cxnLst>
              <a:cxn ang="0">
                <a:pos x="169" y="341"/>
              </a:cxn>
              <a:cxn ang="0">
                <a:pos x="189" y="289"/>
              </a:cxn>
              <a:cxn ang="0">
                <a:pos x="169" y="193"/>
              </a:cxn>
              <a:cxn ang="0">
                <a:pos x="257" y="137"/>
              </a:cxn>
              <a:cxn ang="0">
                <a:pos x="221" y="125"/>
              </a:cxn>
              <a:cxn ang="0">
                <a:pos x="161" y="145"/>
              </a:cxn>
              <a:cxn ang="0">
                <a:pos x="111" y="94"/>
              </a:cxn>
              <a:cxn ang="0">
                <a:pos x="65" y="9"/>
              </a:cxn>
              <a:cxn ang="0">
                <a:pos x="9" y="41"/>
              </a:cxn>
              <a:cxn ang="0">
                <a:pos x="9" y="149"/>
              </a:cxn>
            </a:cxnLst>
            <a:rect l="0" t="0" r="r" b="b"/>
            <a:pathLst>
              <a:path w="266" h="341">
                <a:moveTo>
                  <a:pt x="169" y="341"/>
                </a:moveTo>
                <a:cubicBezTo>
                  <a:pt x="179" y="327"/>
                  <a:pt x="189" y="314"/>
                  <a:pt x="189" y="289"/>
                </a:cubicBezTo>
                <a:cubicBezTo>
                  <a:pt x="189" y="264"/>
                  <a:pt x="158" y="218"/>
                  <a:pt x="169" y="193"/>
                </a:cubicBezTo>
                <a:cubicBezTo>
                  <a:pt x="180" y="168"/>
                  <a:pt x="248" y="148"/>
                  <a:pt x="257" y="137"/>
                </a:cubicBezTo>
                <a:cubicBezTo>
                  <a:pt x="266" y="126"/>
                  <a:pt x="237" y="124"/>
                  <a:pt x="221" y="125"/>
                </a:cubicBezTo>
                <a:cubicBezTo>
                  <a:pt x="205" y="126"/>
                  <a:pt x="179" y="150"/>
                  <a:pt x="161" y="145"/>
                </a:cubicBezTo>
                <a:cubicBezTo>
                  <a:pt x="143" y="140"/>
                  <a:pt x="127" y="117"/>
                  <a:pt x="111" y="94"/>
                </a:cubicBezTo>
                <a:cubicBezTo>
                  <a:pt x="95" y="71"/>
                  <a:pt x="82" y="18"/>
                  <a:pt x="65" y="9"/>
                </a:cubicBezTo>
                <a:cubicBezTo>
                  <a:pt x="48" y="0"/>
                  <a:pt x="18" y="18"/>
                  <a:pt x="9" y="41"/>
                </a:cubicBezTo>
                <a:cubicBezTo>
                  <a:pt x="0" y="64"/>
                  <a:pt x="9" y="127"/>
                  <a:pt x="9" y="149"/>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73" name="Freeform 9"/>
          <p:cNvSpPr>
            <a:spLocks/>
          </p:cNvSpPr>
          <p:nvPr/>
        </p:nvSpPr>
        <p:spPr bwMode="auto">
          <a:xfrm>
            <a:off x="4376738" y="1408113"/>
            <a:ext cx="2754312" cy="4187825"/>
          </a:xfrm>
          <a:custGeom>
            <a:avLst/>
            <a:gdLst/>
            <a:ahLst/>
            <a:cxnLst>
              <a:cxn ang="0">
                <a:pos x="0" y="653"/>
              </a:cxn>
              <a:cxn ang="0">
                <a:pos x="39" y="586"/>
              </a:cxn>
              <a:cxn ang="0">
                <a:pos x="127" y="469"/>
              </a:cxn>
              <a:cxn ang="0">
                <a:pos x="211" y="405"/>
              </a:cxn>
              <a:cxn ang="0">
                <a:pos x="259" y="357"/>
              </a:cxn>
              <a:cxn ang="0">
                <a:pos x="395" y="157"/>
              </a:cxn>
              <a:cxn ang="0">
                <a:pos x="487" y="53"/>
              </a:cxn>
              <a:cxn ang="0">
                <a:pos x="547" y="29"/>
              </a:cxn>
              <a:cxn ang="0">
                <a:pos x="599" y="33"/>
              </a:cxn>
              <a:cxn ang="0">
                <a:pos x="475" y="201"/>
              </a:cxn>
              <a:cxn ang="0">
                <a:pos x="459" y="221"/>
              </a:cxn>
              <a:cxn ang="0">
                <a:pos x="487" y="225"/>
              </a:cxn>
              <a:cxn ang="0">
                <a:pos x="599" y="181"/>
              </a:cxn>
              <a:cxn ang="0">
                <a:pos x="811" y="25"/>
              </a:cxn>
              <a:cxn ang="0">
                <a:pos x="911" y="29"/>
              </a:cxn>
              <a:cxn ang="0">
                <a:pos x="755" y="149"/>
              </a:cxn>
              <a:cxn ang="0">
                <a:pos x="743" y="185"/>
              </a:cxn>
              <a:cxn ang="0">
                <a:pos x="771" y="193"/>
              </a:cxn>
              <a:cxn ang="0">
                <a:pos x="927" y="189"/>
              </a:cxn>
              <a:cxn ang="0">
                <a:pos x="951" y="165"/>
              </a:cxn>
              <a:cxn ang="0">
                <a:pos x="1104" y="31"/>
              </a:cxn>
              <a:cxn ang="0">
                <a:pos x="1219" y="37"/>
              </a:cxn>
              <a:cxn ang="0">
                <a:pos x="1074" y="160"/>
              </a:cxn>
              <a:cxn ang="0">
                <a:pos x="1038" y="199"/>
              </a:cxn>
              <a:cxn ang="0">
                <a:pos x="1194" y="268"/>
              </a:cxn>
              <a:cxn ang="0">
                <a:pos x="1377" y="388"/>
              </a:cxn>
              <a:cxn ang="0">
                <a:pos x="1542" y="577"/>
              </a:cxn>
              <a:cxn ang="0">
                <a:pos x="1665" y="820"/>
              </a:cxn>
              <a:cxn ang="0">
                <a:pos x="1728" y="1165"/>
              </a:cxn>
              <a:cxn ang="0">
                <a:pos x="1620" y="1549"/>
              </a:cxn>
              <a:cxn ang="0">
                <a:pos x="1523" y="1831"/>
              </a:cxn>
              <a:cxn ang="0">
                <a:pos x="1467" y="2095"/>
              </a:cxn>
              <a:cxn ang="0">
                <a:pos x="1419" y="2452"/>
              </a:cxn>
              <a:cxn ang="0">
                <a:pos x="1425" y="2407"/>
              </a:cxn>
              <a:cxn ang="0">
                <a:pos x="1425" y="2638"/>
              </a:cxn>
            </a:cxnLst>
            <a:rect l="0" t="0" r="r" b="b"/>
            <a:pathLst>
              <a:path w="1735" h="2638">
                <a:moveTo>
                  <a:pt x="0" y="653"/>
                </a:moveTo>
                <a:cubicBezTo>
                  <a:pt x="7" y="642"/>
                  <a:pt x="18" y="617"/>
                  <a:pt x="39" y="586"/>
                </a:cubicBezTo>
                <a:cubicBezTo>
                  <a:pt x="60" y="555"/>
                  <a:pt x="98" y="499"/>
                  <a:pt x="127" y="469"/>
                </a:cubicBezTo>
                <a:cubicBezTo>
                  <a:pt x="156" y="439"/>
                  <a:pt x="189" y="424"/>
                  <a:pt x="211" y="405"/>
                </a:cubicBezTo>
                <a:cubicBezTo>
                  <a:pt x="233" y="386"/>
                  <a:pt x="228" y="398"/>
                  <a:pt x="259" y="357"/>
                </a:cubicBezTo>
                <a:cubicBezTo>
                  <a:pt x="290" y="316"/>
                  <a:pt x="357" y="208"/>
                  <a:pt x="395" y="157"/>
                </a:cubicBezTo>
                <a:cubicBezTo>
                  <a:pt x="433" y="106"/>
                  <a:pt x="462" y="74"/>
                  <a:pt x="487" y="53"/>
                </a:cubicBezTo>
                <a:cubicBezTo>
                  <a:pt x="512" y="32"/>
                  <a:pt x="528" y="32"/>
                  <a:pt x="547" y="29"/>
                </a:cubicBezTo>
                <a:cubicBezTo>
                  <a:pt x="566" y="26"/>
                  <a:pt x="611" y="4"/>
                  <a:pt x="599" y="33"/>
                </a:cubicBezTo>
                <a:cubicBezTo>
                  <a:pt x="587" y="62"/>
                  <a:pt x="498" y="170"/>
                  <a:pt x="475" y="201"/>
                </a:cubicBezTo>
                <a:cubicBezTo>
                  <a:pt x="452" y="232"/>
                  <a:pt x="457" y="217"/>
                  <a:pt x="459" y="221"/>
                </a:cubicBezTo>
                <a:cubicBezTo>
                  <a:pt x="461" y="225"/>
                  <a:pt x="464" y="232"/>
                  <a:pt x="487" y="225"/>
                </a:cubicBezTo>
                <a:cubicBezTo>
                  <a:pt x="510" y="218"/>
                  <a:pt x="545" y="214"/>
                  <a:pt x="599" y="181"/>
                </a:cubicBezTo>
                <a:cubicBezTo>
                  <a:pt x="653" y="148"/>
                  <a:pt x="759" y="50"/>
                  <a:pt x="811" y="25"/>
                </a:cubicBezTo>
                <a:cubicBezTo>
                  <a:pt x="863" y="0"/>
                  <a:pt x="920" y="8"/>
                  <a:pt x="911" y="29"/>
                </a:cubicBezTo>
                <a:cubicBezTo>
                  <a:pt x="902" y="50"/>
                  <a:pt x="783" y="123"/>
                  <a:pt x="755" y="149"/>
                </a:cubicBezTo>
                <a:cubicBezTo>
                  <a:pt x="727" y="175"/>
                  <a:pt x="740" y="178"/>
                  <a:pt x="743" y="185"/>
                </a:cubicBezTo>
                <a:cubicBezTo>
                  <a:pt x="746" y="192"/>
                  <a:pt x="740" y="192"/>
                  <a:pt x="771" y="193"/>
                </a:cubicBezTo>
                <a:cubicBezTo>
                  <a:pt x="802" y="194"/>
                  <a:pt x="897" y="194"/>
                  <a:pt x="927" y="189"/>
                </a:cubicBezTo>
                <a:cubicBezTo>
                  <a:pt x="957" y="184"/>
                  <a:pt x="922" y="191"/>
                  <a:pt x="951" y="165"/>
                </a:cubicBezTo>
                <a:cubicBezTo>
                  <a:pt x="980" y="139"/>
                  <a:pt x="1059" y="52"/>
                  <a:pt x="1104" y="31"/>
                </a:cubicBezTo>
                <a:cubicBezTo>
                  <a:pt x="1149" y="10"/>
                  <a:pt x="1224" y="16"/>
                  <a:pt x="1219" y="37"/>
                </a:cubicBezTo>
                <a:cubicBezTo>
                  <a:pt x="1214" y="58"/>
                  <a:pt x="1104" y="133"/>
                  <a:pt x="1074" y="160"/>
                </a:cubicBezTo>
                <a:cubicBezTo>
                  <a:pt x="1044" y="187"/>
                  <a:pt x="1018" y="181"/>
                  <a:pt x="1038" y="199"/>
                </a:cubicBezTo>
                <a:cubicBezTo>
                  <a:pt x="1058" y="217"/>
                  <a:pt x="1137" y="236"/>
                  <a:pt x="1194" y="268"/>
                </a:cubicBezTo>
                <a:cubicBezTo>
                  <a:pt x="1251" y="300"/>
                  <a:pt x="1319" y="337"/>
                  <a:pt x="1377" y="388"/>
                </a:cubicBezTo>
                <a:cubicBezTo>
                  <a:pt x="1435" y="439"/>
                  <a:pt x="1494" y="505"/>
                  <a:pt x="1542" y="577"/>
                </a:cubicBezTo>
                <a:cubicBezTo>
                  <a:pt x="1590" y="649"/>
                  <a:pt x="1634" y="722"/>
                  <a:pt x="1665" y="820"/>
                </a:cubicBezTo>
                <a:cubicBezTo>
                  <a:pt x="1696" y="918"/>
                  <a:pt x="1735" y="1044"/>
                  <a:pt x="1728" y="1165"/>
                </a:cubicBezTo>
                <a:cubicBezTo>
                  <a:pt x="1721" y="1286"/>
                  <a:pt x="1654" y="1438"/>
                  <a:pt x="1620" y="1549"/>
                </a:cubicBezTo>
                <a:cubicBezTo>
                  <a:pt x="1586" y="1660"/>
                  <a:pt x="1548" y="1740"/>
                  <a:pt x="1523" y="1831"/>
                </a:cubicBezTo>
                <a:cubicBezTo>
                  <a:pt x="1498" y="1922"/>
                  <a:pt x="1484" y="1992"/>
                  <a:pt x="1467" y="2095"/>
                </a:cubicBezTo>
                <a:cubicBezTo>
                  <a:pt x="1450" y="2198"/>
                  <a:pt x="1426" y="2400"/>
                  <a:pt x="1419" y="2452"/>
                </a:cubicBezTo>
                <a:cubicBezTo>
                  <a:pt x="1412" y="2504"/>
                  <a:pt x="1424" y="2376"/>
                  <a:pt x="1425" y="2407"/>
                </a:cubicBezTo>
                <a:cubicBezTo>
                  <a:pt x="1426" y="2438"/>
                  <a:pt x="1425" y="2590"/>
                  <a:pt x="1425" y="2638"/>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74" name="Freeform 10"/>
          <p:cNvSpPr>
            <a:spLocks/>
          </p:cNvSpPr>
          <p:nvPr/>
        </p:nvSpPr>
        <p:spPr bwMode="auto">
          <a:xfrm>
            <a:off x="4951413" y="2227263"/>
            <a:ext cx="1662112" cy="3576637"/>
          </a:xfrm>
          <a:custGeom>
            <a:avLst/>
            <a:gdLst/>
            <a:ahLst/>
            <a:cxnLst>
              <a:cxn ang="0">
                <a:pos x="0" y="273"/>
              </a:cxn>
              <a:cxn ang="0">
                <a:pos x="100" y="160"/>
              </a:cxn>
              <a:cxn ang="0">
                <a:pos x="241" y="52"/>
              </a:cxn>
              <a:cxn ang="0">
                <a:pos x="430" y="4"/>
              </a:cxn>
              <a:cxn ang="0">
                <a:pos x="631" y="25"/>
              </a:cxn>
              <a:cxn ang="0">
                <a:pos x="799" y="97"/>
              </a:cxn>
              <a:cxn ang="0">
                <a:pos x="925" y="226"/>
              </a:cxn>
              <a:cxn ang="0">
                <a:pos x="1000" y="370"/>
              </a:cxn>
              <a:cxn ang="0">
                <a:pos x="1036" y="523"/>
              </a:cxn>
              <a:cxn ang="0">
                <a:pos x="1018" y="736"/>
              </a:cxn>
              <a:cxn ang="0">
                <a:pos x="865" y="1201"/>
              </a:cxn>
              <a:cxn ang="0">
                <a:pos x="829" y="1365"/>
              </a:cxn>
              <a:cxn ang="0">
                <a:pos x="797" y="1657"/>
              </a:cxn>
              <a:cxn ang="0">
                <a:pos x="785" y="2001"/>
              </a:cxn>
              <a:cxn ang="0">
                <a:pos x="785" y="2253"/>
              </a:cxn>
            </a:cxnLst>
            <a:rect l="0" t="0" r="r" b="b"/>
            <a:pathLst>
              <a:path w="1047" h="2253">
                <a:moveTo>
                  <a:pt x="0" y="273"/>
                </a:moveTo>
                <a:cubicBezTo>
                  <a:pt x="18" y="255"/>
                  <a:pt x="60" y="197"/>
                  <a:pt x="100" y="160"/>
                </a:cubicBezTo>
                <a:cubicBezTo>
                  <a:pt x="140" y="123"/>
                  <a:pt x="186" y="78"/>
                  <a:pt x="241" y="52"/>
                </a:cubicBezTo>
                <a:cubicBezTo>
                  <a:pt x="296" y="26"/>
                  <a:pt x="365" y="8"/>
                  <a:pt x="430" y="4"/>
                </a:cubicBezTo>
                <a:cubicBezTo>
                  <a:pt x="495" y="0"/>
                  <a:pt x="570" y="10"/>
                  <a:pt x="631" y="25"/>
                </a:cubicBezTo>
                <a:cubicBezTo>
                  <a:pt x="692" y="40"/>
                  <a:pt x="750" y="63"/>
                  <a:pt x="799" y="97"/>
                </a:cubicBezTo>
                <a:cubicBezTo>
                  <a:pt x="848" y="131"/>
                  <a:pt x="892" y="181"/>
                  <a:pt x="925" y="226"/>
                </a:cubicBezTo>
                <a:cubicBezTo>
                  <a:pt x="958" y="271"/>
                  <a:pt x="982" y="321"/>
                  <a:pt x="1000" y="370"/>
                </a:cubicBezTo>
                <a:cubicBezTo>
                  <a:pt x="1018" y="419"/>
                  <a:pt x="1033" y="462"/>
                  <a:pt x="1036" y="523"/>
                </a:cubicBezTo>
                <a:cubicBezTo>
                  <a:pt x="1039" y="584"/>
                  <a:pt x="1047" y="623"/>
                  <a:pt x="1018" y="736"/>
                </a:cubicBezTo>
                <a:cubicBezTo>
                  <a:pt x="989" y="849"/>
                  <a:pt x="897" y="1096"/>
                  <a:pt x="865" y="1201"/>
                </a:cubicBezTo>
                <a:cubicBezTo>
                  <a:pt x="833" y="1306"/>
                  <a:pt x="840" y="1289"/>
                  <a:pt x="829" y="1365"/>
                </a:cubicBezTo>
                <a:cubicBezTo>
                  <a:pt x="818" y="1441"/>
                  <a:pt x="804" y="1551"/>
                  <a:pt x="797" y="1657"/>
                </a:cubicBezTo>
                <a:cubicBezTo>
                  <a:pt x="790" y="1763"/>
                  <a:pt x="787" y="1902"/>
                  <a:pt x="785" y="2001"/>
                </a:cubicBezTo>
                <a:cubicBezTo>
                  <a:pt x="783" y="2100"/>
                  <a:pt x="784" y="2176"/>
                  <a:pt x="785" y="2253"/>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680843" name="Text Box 11"/>
          <p:cNvSpPr txBox="1">
            <a:spLocks noChangeArrowheads="1"/>
          </p:cNvSpPr>
          <p:nvPr/>
        </p:nvSpPr>
        <p:spPr bwMode="auto">
          <a:xfrm>
            <a:off x="3770313" y="846138"/>
            <a:ext cx="3497262" cy="396875"/>
          </a:xfrm>
          <a:prstGeom prst="rect">
            <a:avLst/>
          </a:prstGeom>
          <a:noFill/>
          <a:ln w="9525">
            <a:noFill/>
            <a:miter lim="800000"/>
            <a:headEnd/>
            <a:tailEnd/>
          </a:ln>
        </p:spPr>
        <p:txBody>
          <a:bodyPr wrap="none">
            <a:spAutoFit/>
          </a:bodyPr>
          <a:lstStyle/>
          <a:p>
            <a:pPr algn="l" eaLnBrk="1" hangingPunct="1"/>
            <a:r>
              <a:rPr lang="en-US" sz="2000">
                <a:effectLst/>
                <a:latin typeface="Lucida Sans" pitchFamily="34" charset="0"/>
              </a:rPr>
              <a:t>Large / Circumferential PIT</a:t>
            </a:r>
          </a:p>
        </p:txBody>
      </p:sp>
      <p:sp>
        <p:nvSpPr>
          <p:cNvPr id="2827276" name="Freeform 12"/>
          <p:cNvSpPr>
            <a:spLocks/>
          </p:cNvSpPr>
          <p:nvPr/>
        </p:nvSpPr>
        <p:spPr bwMode="auto">
          <a:xfrm>
            <a:off x="117475" y="1428750"/>
            <a:ext cx="3259138" cy="5207000"/>
          </a:xfrm>
          <a:custGeom>
            <a:avLst/>
            <a:gdLst/>
            <a:ahLst/>
            <a:cxnLst>
              <a:cxn ang="0">
                <a:pos x="721" y="1317"/>
              </a:cxn>
              <a:cxn ang="0">
                <a:pos x="774" y="1109"/>
              </a:cxn>
              <a:cxn ang="0">
                <a:pos x="892" y="890"/>
              </a:cxn>
              <a:cxn ang="0">
                <a:pos x="1135" y="686"/>
              </a:cxn>
              <a:cxn ang="0">
                <a:pos x="1583" y="659"/>
              </a:cxn>
              <a:cxn ang="0">
                <a:pos x="1925" y="898"/>
              </a:cxn>
              <a:cxn ang="0">
                <a:pos x="2066" y="1265"/>
              </a:cxn>
              <a:cxn ang="0">
                <a:pos x="2039" y="1517"/>
              </a:cxn>
              <a:cxn ang="0">
                <a:pos x="1849" y="2075"/>
              </a:cxn>
              <a:cxn ang="0">
                <a:pos x="1752" y="2752"/>
              </a:cxn>
              <a:cxn ang="0">
                <a:pos x="1736" y="3432"/>
              </a:cxn>
              <a:cxn ang="0">
                <a:pos x="1792" y="3896"/>
              </a:cxn>
              <a:cxn ang="0">
                <a:pos x="2152" y="3528"/>
              </a:cxn>
              <a:cxn ang="0">
                <a:pos x="2176" y="2632"/>
              </a:cxn>
              <a:cxn ang="0">
                <a:pos x="2468" y="1616"/>
              </a:cxn>
              <a:cxn ang="0">
                <a:pos x="2495" y="1245"/>
              </a:cxn>
              <a:cxn ang="0">
                <a:pos x="2400" y="898"/>
              </a:cxn>
              <a:cxn ang="0">
                <a:pos x="2191" y="571"/>
              </a:cxn>
              <a:cxn ang="0">
                <a:pos x="1876" y="319"/>
              </a:cxn>
              <a:cxn ang="0">
                <a:pos x="1773" y="132"/>
              </a:cxn>
              <a:cxn ang="0">
                <a:pos x="1887" y="0"/>
              </a:cxn>
              <a:cxn ang="0">
                <a:pos x="1633" y="80"/>
              </a:cxn>
              <a:cxn ang="0">
                <a:pos x="1299" y="200"/>
              </a:cxn>
              <a:cxn ang="0">
                <a:pos x="1367" y="0"/>
              </a:cxn>
              <a:cxn ang="0">
                <a:pos x="1044" y="227"/>
              </a:cxn>
              <a:cxn ang="0">
                <a:pos x="1147" y="0"/>
              </a:cxn>
              <a:cxn ang="0">
                <a:pos x="824" y="172"/>
              </a:cxn>
              <a:cxn ang="0">
                <a:pos x="664" y="419"/>
              </a:cxn>
              <a:cxn ang="0">
                <a:pos x="349" y="766"/>
              </a:cxn>
              <a:cxn ang="0">
                <a:pos x="186" y="1277"/>
              </a:cxn>
              <a:cxn ang="0">
                <a:pos x="148" y="1537"/>
              </a:cxn>
              <a:cxn ang="0">
                <a:pos x="32" y="1712"/>
              </a:cxn>
              <a:cxn ang="0">
                <a:pos x="112" y="1708"/>
              </a:cxn>
              <a:cxn ang="0">
                <a:pos x="167" y="1748"/>
              </a:cxn>
              <a:cxn ang="0">
                <a:pos x="330" y="1864"/>
              </a:cxn>
              <a:cxn ang="0">
                <a:pos x="493" y="1828"/>
              </a:cxn>
              <a:cxn ang="0">
                <a:pos x="612" y="1768"/>
              </a:cxn>
              <a:cxn ang="0">
                <a:pos x="797" y="1716"/>
              </a:cxn>
              <a:cxn ang="0">
                <a:pos x="800" y="1520"/>
              </a:cxn>
              <a:cxn ang="0">
                <a:pos x="940" y="1460"/>
              </a:cxn>
              <a:cxn ang="0">
                <a:pos x="772" y="1460"/>
              </a:cxn>
            </a:cxnLst>
            <a:rect l="0" t="0" r="r" b="b"/>
            <a:pathLst>
              <a:path w="2514" h="4016">
                <a:moveTo>
                  <a:pt x="729" y="1409"/>
                </a:moveTo>
                <a:lnTo>
                  <a:pt x="721" y="1317"/>
                </a:lnTo>
                <a:lnTo>
                  <a:pt x="748" y="1217"/>
                </a:lnTo>
                <a:lnTo>
                  <a:pt x="774" y="1109"/>
                </a:lnTo>
                <a:lnTo>
                  <a:pt x="824" y="990"/>
                </a:lnTo>
                <a:lnTo>
                  <a:pt x="892" y="890"/>
                </a:lnTo>
                <a:lnTo>
                  <a:pt x="968" y="810"/>
                </a:lnTo>
                <a:lnTo>
                  <a:pt x="1135" y="686"/>
                </a:lnTo>
                <a:lnTo>
                  <a:pt x="1344" y="631"/>
                </a:lnTo>
                <a:lnTo>
                  <a:pt x="1583" y="659"/>
                </a:lnTo>
                <a:lnTo>
                  <a:pt x="1792" y="758"/>
                </a:lnTo>
                <a:lnTo>
                  <a:pt x="1925" y="898"/>
                </a:lnTo>
                <a:lnTo>
                  <a:pt x="2020" y="1070"/>
                </a:lnTo>
                <a:lnTo>
                  <a:pt x="2066" y="1265"/>
                </a:lnTo>
                <a:lnTo>
                  <a:pt x="2066" y="1417"/>
                </a:lnTo>
                <a:lnTo>
                  <a:pt x="2039" y="1517"/>
                </a:lnTo>
                <a:lnTo>
                  <a:pt x="1944" y="1796"/>
                </a:lnTo>
                <a:lnTo>
                  <a:pt x="1849" y="2075"/>
                </a:lnTo>
                <a:lnTo>
                  <a:pt x="1792" y="2375"/>
                </a:lnTo>
                <a:lnTo>
                  <a:pt x="1752" y="2752"/>
                </a:lnTo>
                <a:lnTo>
                  <a:pt x="1736" y="3128"/>
                </a:lnTo>
                <a:lnTo>
                  <a:pt x="1736" y="3432"/>
                </a:lnTo>
                <a:lnTo>
                  <a:pt x="1736" y="3592"/>
                </a:lnTo>
                <a:lnTo>
                  <a:pt x="1792" y="3896"/>
                </a:lnTo>
                <a:lnTo>
                  <a:pt x="2192" y="4016"/>
                </a:lnTo>
                <a:lnTo>
                  <a:pt x="2152" y="3528"/>
                </a:lnTo>
                <a:lnTo>
                  <a:pt x="2136" y="3008"/>
                </a:lnTo>
                <a:lnTo>
                  <a:pt x="2176" y="2632"/>
                </a:lnTo>
                <a:lnTo>
                  <a:pt x="2260" y="2215"/>
                </a:lnTo>
                <a:lnTo>
                  <a:pt x="2468" y="1616"/>
                </a:lnTo>
                <a:lnTo>
                  <a:pt x="2514" y="1417"/>
                </a:lnTo>
                <a:lnTo>
                  <a:pt x="2495" y="1245"/>
                </a:lnTo>
                <a:lnTo>
                  <a:pt x="2468" y="1078"/>
                </a:lnTo>
                <a:lnTo>
                  <a:pt x="2400" y="898"/>
                </a:lnTo>
                <a:lnTo>
                  <a:pt x="2305" y="718"/>
                </a:lnTo>
                <a:lnTo>
                  <a:pt x="2191" y="571"/>
                </a:lnTo>
                <a:lnTo>
                  <a:pt x="2058" y="439"/>
                </a:lnTo>
                <a:lnTo>
                  <a:pt x="1876" y="319"/>
                </a:lnTo>
                <a:lnTo>
                  <a:pt x="1659" y="220"/>
                </a:lnTo>
                <a:lnTo>
                  <a:pt x="1773" y="132"/>
                </a:lnTo>
                <a:lnTo>
                  <a:pt x="1906" y="12"/>
                </a:lnTo>
                <a:lnTo>
                  <a:pt x="1887" y="0"/>
                </a:lnTo>
                <a:lnTo>
                  <a:pt x="1728" y="0"/>
                </a:lnTo>
                <a:lnTo>
                  <a:pt x="1633" y="80"/>
                </a:lnTo>
                <a:lnTo>
                  <a:pt x="1500" y="192"/>
                </a:lnTo>
                <a:lnTo>
                  <a:pt x="1299" y="200"/>
                </a:lnTo>
                <a:lnTo>
                  <a:pt x="1545" y="0"/>
                </a:lnTo>
                <a:lnTo>
                  <a:pt x="1367" y="0"/>
                </a:lnTo>
                <a:lnTo>
                  <a:pt x="1097" y="200"/>
                </a:lnTo>
                <a:lnTo>
                  <a:pt x="1044" y="227"/>
                </a:lnTo>
                <a:lnTo>
                  <a:pt x="957" y="259"/>
                </a:lnTo>
                <a:lnTo>
                  <a:pt x="1147" y="0"/>
                </a:lnTo>
                <a:lnTo>
                  <a:pt x="976" y="0"/>
                </a:lnTo>
                <a:lnTo>
                  <a:pt x="824" y="172"/>
                </a:lnTo>
                <a:lnTo>
                  <a:pt x="748" y="287"/>
                </a:lnTo>
                <a:lnTo>
                  <a:pt x="664" y="419"/>
                </a:lnTo>
                <a:lnTo>
                  <a:pt x="512" y="547"/>
                </a:lnTo>
                <a:lnTo>
                  <a:pt x="349" y="766"/>
                </a:lnTo>
                <a:lnTo>
                  <a:pt x="235" y="1046"/>
                </a:lnTo>
                <a:lnTo>
                  <a:pt x="186" y="1277"/>
                </a:lnTo>
                <a:lnTo>
                  <a:pt x="197" y="1417"/>
                </a:lnTo>
                <a:lnTo>
                  <a:pt x="148" y="1537"/>
                </a:lnTo>
                <a:lnTo>
                  <a:pt x="140" y="1592"/>
                </a:lnTo>
                <a:lnTo>
                  <a:pt x="32" y="1712"/>
                </a:lnTo>
                <a:lnTo>
                  <a:pt x="0" y="1828"/>
                </a:lnTo>
                <a:lnTo>
                  <a:pt x="112" y="1708"/>
                </a:lnTo>
                <a:lnTo>
                  <a:pt x="160" y="1660"/>
                </a:lnTo>
                <a:lnTo>
                  <a:pt x="167" y="1748"/>
                </a:lnTo>
                <a:lnTo>
                  <a:pt x="235" y="1824"/>
                </a:lnTo>
                <a:lnTo>
                  <a:pt x="330" y="1864"/>
                </a:lnTo>
                <a:lnTo>
                  <a:pt x="406" y="1856"/>
                </a:lnTo>
                <a:lnTo>
                  <a:pt x="493" y="1828"/>
                </a:lnTo>
                <a:lnTo>
                  <a:pt x="540" y="1740"/>
                </a:lnTo>
                <a:lnTo>
                  <a:pt x="612" y="1768"/>
                </a:lnTo>
                <a:lnTo>
                  <a:pt x="729" y="1748"/>
                </a:lnTo>
                <a:lnTo>
                  <a:pt x="797" y="1716"/>
                </a:lnTo>
                <a:lnTo>
                  <a:pt x="820" y="1640"/>
                </a:lnTo>
                <a:lnTo>
                  <a:pt x="800" y="1520"/>
                </a:lnTo>
                <a:lnTo>
                  <a:pt x="860" y="1480"/>
                </a:lnTo>
                <a:lnTo>
                  <a:pt x="940" y="1460"/>
                </a:lnTo>
                <a:lnTo>
                  <a:pt x="860" y="1420"/>
                </a:lnTo>
                <a:lnTo>
                  <a:pt x="772" y="1460"/>
                </a:lnTo>
                <a:lnTo>
                  <a:pt x="729" y="1409"/>
                </a:lnTo>
                <a:close/>
              </a:path>
            </a:pathLst>
          </a:custGeom>
          <a:solidFill>
            <a:schemeClr val="tx1">
              <a:alpha val="28000"/>
            </a:schemeClr>
          </a:solidFill>
          <a:ln w="38100" cmpd="sng">
            <a:solidFill>
              <a:schemeClr val="tx1"/>
            </a:solidFill>
            <a:round/>
            <a:headEnd/>
            <a:tailEnd/>
          </a:ln>
          <a:effectLst/>
        </p:spPr>
        <p:txBody>
          <a:bodyPr/>
          <a:lstStyle/>
          <a:p>
            <a:pPr>
              <a:defRPr/>
            </a:pPr>
            <a:endParaRPr lang="en-US"/>
          </a:p>
        </p:txBody>
      </p:sp>
      <p:sp>
        <p:nvSpPr>
          <p:cNvPr id="2827277" name="Freeform 13"/>
          <p:cNvSpPr>
            <a:spLocks/>
          </p:cNvSpPr>
          <p:nvPr/>
        </p:nvSpPr>
        <p:spPr bwMode="auto">
          <a:xfrm rot="-1543957">
            <a:off x="671513" y="2840038"/>
            <a:ext cx="282575" cy="69850"/>
          </a:xfrm>
          <a:custGeom>
            <a:avLst/>
            <a:gdLst/>
            <a:ahLst/>
            <a:cxnLst>
              <a:cxn ang="0">
                <a:pos x="0" y="0"/>
              </a:cxn>
              <a:cxn ang="0">
                <a:pos x="176" y="48"/>
              </a:cxn>
              <a:cxn ang="0">
                <a:pos x="8" y="48"/>
              </a:cxn>
            </a:cxnLst>
            <a:rect l="0" t="0" r="r" b="b"/>
            <a:pathLst>
              <a:path w="176" h="48">
                <a:moveTo>
                  <a:pt x="0" y="0"/>
                </a:moveTo>
                <a:lnTo>
                  <a:pt x="176" y="48"/>
                </a:lnTo>
                <a:lnTo>
                  <a:pt x="8" y="48"/>
                </a:lnTo>
              </a:path>
            </a:pathLst>
          </a:custGeom>
          <a:solidFill>
            <a:schemeClr val="hlink"/>
          </a:solidFill>
          <a:ln w="12700" cap="flat" cmpd="sng">
            <a:solidFill>
              <a:schemeClr val="hlink"/>
            </a:solidFill>
            <a:prstDash val="solid"/>
            <a:round/>
            <a:headEnd type="none" w="sm" len="sm"/>
            <a:tailEnd type="none" w="sm" len="sm"/>
          </a:ln>
          <a:effectLst/>
        </p:spPr>
        <p:txBody>
          <a:bodyPr/>
          <a:lstStyle/>
          <a:p>
            <a:pPr>
              <a:defRPr/>
            </a:pPr>
            <a:endParaRPr lang="en-US"/>
          </a:p>
        </p:txBody>
      </p:sp>
      <p:sp>
        <p:nvSpPr>
          <p:cNvPr id="2827278" name="Freeform 14"/>
          <p:cNvSpPr>
            <a:spLocks/>
          </p:cNvSpPr>
          <p:nvPr/>
        </p:nvSpPr>
        <p:spPr bwMode="auto">
          <a:xfrm>
            <a:off x="141288" y="2778125"/>
            <a:ext cx="384175" cy="1035050"/>
          </a:xfrm>
          <a:custGeom>
            <a:avLst/>
            <a:gdLst/>
            <a:ahLst/>
            <a:cxnLst>
              <a:cxn ang="0">
                <a:pos x="200" y="0"/>
              </a:cxn>
              <a:cxn ang="0">
                <a:pos x="152" y="147"/>
              </a:cxn>
              <a:cxn ang="0">
                <a:pos x="158" y="312"/>
              </a:cxn>
              <a:cxn ang="0">
                <a:pos x="125" y="387"/>
              </a:cxn>
              <a:cxn ang="0">
                <a:pos x="114" y="444"/>
              </a:cxn>
              <a:cxn ang="0">
                <a:pos x="14" y="564"/>
              </a:cxn>
              <a:cxn ang="0">
                <a:pos x="29" y="570"/>
              </a:cxn>
              <a:cxn ang="0">
                <a:pos x="119" y="480"/>
              </a:cxn>
              <a:cxn ang="0">
                <a:pos x="122" y="552"/>
              </a:cxn>
              <a:cxn ang="0">
                <a:pos x="162" y="600"/>
              </a:cxn>
              <a:cxn ang="0">
                <a:pos x="186" y="632"/>
              </a:cxn>
              <a:cxn ang="0">
                <a:pos x="242" y="652"/>
              </a:cxn>
            </a:cxnLst>
            <a:rect l="0" t="0" r="r" b="b"/>
            <a:pathLst>
              <a:path w="242" h="652">
                <a:moveTo>
                  <a:pt x="200" y="0"/>
                </a:moveTo>
                <a:cubicBezTo>
                  <a:pt x="192" y="24"/>
                  <a:pt x="159" y="95"/>
                  <a:pt x="152" y="147"/>
                </a:cubicBezTo>
                <a:cubicBezTo>
                  <a:pt x="145" y="199"/>
                  <a:pt x="162" y="272"/>
                  <a:pt x="158" y="312"/>
                </a:cubicBezTo>
                <a:cubicBezTo>
                  <a:pt x="154" y="352"/>
                  <a:pt x="132" y="365"/>
                  <a:pt x="125" y="387"/>
                </a:cubicBezTo>
                <a:cubicBezTo>
                  <a:pt x="118" y="409"/>
                  <a:pt x="132" y="415"/>
                  <a:pt x="114" y="444"/>
                </a:cubicBezTo>
                <a:cubicBezTo>
                  <a:pt x="96" y="473"/>
                  <a:pt x="28" y="543"/>
                  <a:pt x="14" y="564"/>
                </a:cubicBezTo>
                <a:cubicBezTo>
                  <a:pt x="0" y="585"/>
                  <a:pt x="12" y="584"/>
                  <a:pt x="29" y="570"/>
                </a:cubicBezTo>
                <a:cubicBezTo>
                  <a:pt x="46" y="556"/>
                  <a:pt x="104" y="483"/>
                  <a:pt x="119" y="480"/>
                </a:cubicBezTo>
                <a:cubicBezTo>
                  <a:pt x="134" y="477"/>
                  <a:pt x="115" y="532"/>
                  <a:pt x="122" y="552"/>
                </a:cubicBezTo>
                <a:cubicBezTo>
                  <a:pt x="129" y="572"/>
                  <a:pt x="151" y="587"/>
                  <a:pt x="162" y="600"/>
                </a:cubicBezTo>
                <a:cubicBezTo>
                  <a:pt x="173" y="613"/>
                  <a:pt x="173" y="623"/>
                  <a:pt x="186" y="632"/>
                </a:cubicBezTo>
                <a:cubicBezTo>
                  <a:pt x="199" y="641"/>
                  <a:pt x="220" y="646"/>
                  <a:pt x="242" y="652"/>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79" name="Freeform 15"/>
          <p:cNvSpPr>
            <a:spLocks/>
          </p:cNvSpPr>
          <p:nvPr/>
        </p:nvSpPr>
        <p:spPr bwMode="auto">
          <a:xfrm>
            <a:off x="1014413" y="2847975"/>
            <a:ext cx="261937" cy="793750"/>
          </a:xfrm>
          <a:custGeom>
            <a:avLst/>
            <a:gdLst/>
            <a:ahLst/>
            <a:cxnLst>
              <a:cxn ang="0">
                <a:pos x="68" y="500"/>
              </a:cxn>
              <a:cxn ang="0">
                <a:pos x="88" y="448"/>
              </a:cxn>
              <a:cxn ang="0">
                <a:pos x="68" y="352"/>
              </a:cxn>
              <a:cxn ang="0">
                <a:pos x="156" y="296"/>
              </a:cxn>
              <a:cxn ang="0">
                <a:pos x="120" y="284"/>
              </a:cxn>
              <a:cxn ang="0">
                <a:pos x="60" y="304"/>
              </a:cxn>
              <a:cxn ang="0">
                <a:pos x="10" y="253"/>
              </a:cxn>
              <a:cxn ang="0">
                <a:pos x="7" y="184"/>
              </a:cxn>
              <a:cxn ang="0">
                <a:pos x="52" y="0"/>
              </a:cxn>
            </a:cxnLst>
            <a:rect l="0" t="0" r="r" b="b"/>
            <a:pathLst>
              <a:path w="165" h="500">
                <a:moveTo>
                  <a:pt x="68" y="500"/>
                </a:moveTo>
                <a:cubicBezTo>
                  <a:pt x="78" y="486"/>
                  <a:pt x="88" y="473"/>
                  <a:pt x="88" y="448"/>
                </a:cubicBezTo>
                <a:cubicBezTo>
                  <a:pt x="88" y="423"/>
                  <a:pt x="57" y="377"/>
                  <a:pt x="68" y="352"/>
                </a:cubicBezTo>
                <a:cubicBezTo>
                  <a:pt x="79" y="327"/>
                  <a:pt x="147" y="307"/>
                  <a:pt x="156" y="296"/>
                </a:cubicBezTo>
                <a:cubicBezTo>
                  <a:pt x="165" y="285"/>
                  <a:pt x="136" y="283"/>
                  <a:pt x="120" y="284"/>
                </a:cubicBezTo>
                <a:cubicBezTo>
                  <a:pt x="104" y="285"/>
                  <a:pt x="78" y="309"/>
                  <a:pt x="60" y="304"/>
                </a:cubicBezTo>
                <a:cubicBezTo>
                  <a:pt x="42" y="299"/>
                  <a:pt x="19" y="273"/>
                  <a:pt x="10" y="253"/>
                </a:cubicBezTo>
                <a:cubicBezTo>
                  <a:pt x="1" y="233"/>
                  <a:pt x="0" y="226"/>
                  <a:pt x="7" y="184"/>
                </a:cubicBezTo>
                <a:cubicBezTo>
                  <a:pt x="14" y="142"/>
                  <a:pt x="43" y="38"/>
                  <a:pt x="52" y="0"/>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80" name="Freeform 16"/>
          <p:cNvSpPr>
            <a:spLocks/>
          </p:cNvSpPr>
          <p:nvPr/>
        </p:nvSpPr>
        <p:spPr bwMode="auto">
          <a:xfrm>
            <a:off x="455613" y="1404938"/>
            <a:ext cx="2895600" cy="4187825"/>
          </a:xfrm>
          <a:custGeom>
            <a:avLst/>
            <a:gdLst/>
            <a:ahLst/>
            <a:cxnLst>
              <a:cxn ang="0">
                <a:pos x="0" y="861"/>
              </a:cxn>
              <a:cxn ang="0">
                <a:pos x="59" y="706"/>
              </a:cxn>
              <a:cxn ang="0">
                <a:pos x="128" y="586"/>
              </a:cxn>
              <a:cxn ang="0">
                <a:pos x="216" y="469"/>
              </a:cxn>
              <a:cxn ang="0">
                <a:pos x="300" y="405"/>
              </a:cxn>
              <a:cxn ang="0">
                <a:pos x="348" y="357"/>
              </a:cxn>
              <a:cxn ang="0">
                <a:pos x="484" y="157"/>
              </a:cxn>
              <a:cxn ang="0">
                <a:pos x="576" y="53"/>
              </a:cxn>
              <a:cxn ang="0">
                <a:pos x="636" y="29"/>
              </a:cxn>
              <a:cxn ang="0">
                <a:pos x="688" y="33"/>
              </a:cxn>
              <a:cxn ang="0">
                <a:pos x="564" y="201"/>
              </a:cxn>
              <a:cxn ang="0">
                <a:pos x="548" y="221"/>
              </a:cxn>
              <a:cxn ang="0">
                <a:pos x="576" y="225"/>
              </a:cxn>
              <a:cxn ang="0">
                <a:pos x="688" y="181"/>
              </a:cxn>
              <a:cxn ang="0">
                <a:pos x="900" y="25"/>
              </a:cxn>
              <a:cxn ang="0">
                <a:pos x="1000" y="29"/>
              </a:cxn>
              <a:cxn ang="0">
                <a:pos x="844" y="149"/>
              </a:cxn>
              <a:cxn ang="0">
                <a:pos x="832" y="185"/>
              </a:cxn>
              <a:cxn ang="0">
                <a:pos x="860" y="193"/>
              </a:cxn>
              <a:cxn ang="0">
                <a:pos x="1016" y="189"/>
              </a:cxn>
              <a:cxn ang="0">
                <a:pos x="1040" y="165"/>
              </a:cxn>
              <a:cxn ang="0">
                <a:pos x="1193" y="31"/>
              </a:cxn>
              <a:cxn ang="0">
                <a:pos x="1308" y="37"/>
              </a:cxn>
              <a:cxn ang="0">
                <a:pos x="1163" y="160"/>
              </a:cxn>
              <a:cxn ang="0">
                <a:pos x="1127" y="199"/>
              </a:cxn>
              <a:cxn ang="0">
                <a:pos x="1283" y="268"/>
              </a:cxn>
              <a:cxn ang="0">
                <a:pos x="1466" y="388"/>
              </a:cxn>
              <a:cxn ang="0">
                <a:pos x="1631" y="577"/>
              </a:cxn>
              <a:cxn ang="0">
                <a:pos x="1754" y="820"/>
              </a:cxn>
              <a:cxn ang="0">
                <a:pos x="1817" y="1165"/>
              </a:cxn>
              <a:cxn ang="0">
                <a:pos x="1709" y="1549"/>
              </a:cxn>
              <a:cxn ang="0">
                <a:pos x="1612" y="1831"/>
              </a:cxn>
              <a:cxn ang="0">
                <a:pos x="1556" y="2095"/>
              </a:cxn>
              <a:cxn ang="0">
                <a:pos x="1508" y="2452"/>
              </a:cxn>
              <a:cxn ang="0">
                <a:pos x="1514" y="2407"/>
              </a:cxn>
              <a:cxn ang="0">
                <a:pos x="1514" y="2638"/>
              </a:cxn>
            </a:cxnLst>
            <a:rect l="0" t="0" r="r" b="b"/>
            <a:pathLst>
              <a:path w="1824" h="2638">
                <a:moveTo>
                  <a:pt x="0" y="861"/>
                </a:moveTo>
                <a:cubicBezTo>
                  <a:pt x="10" y="835"/>
                  <a:pt x="38" y="752"/>
                  <a:pt x="59" y="706"/>
                </a:cubicBezTo>
                <a:cubicBezTo>
                  <a:pt x="80" y="660"/>
                  <a:pt x="102" y="625"/>
                  <a:pt x="128" y="586"/>
                </a:cubicBezTo>
                <a:cubicBezTo>
                  <a:pt x="154" y="547"/>
                  <a:pt x="187" y="499"/>
                  <a:pt x="216" y="469"/>
                </a:cubicBezTo>
                <a:cubicBezTo>
                  <a:pt x="245" y="439"/>
                  <a:pt x="278" y="424"/>
                  <a:pt x="300" y="405"/>
                </a:cubicBezTo>
                <a:cubicBezTo>
                  <a:pt x="322" y="386"/>
                  <a:pt x="317" y="398"/>
                  <a:pt x="348" y="357"/>
                </a:cubicBezTo>
                <a:cubicBezTo>
                  <a:pt x="379" y="316"/>
                  <a:pt x="446" y="208"/>
                  <a:pt x="484" y="157"/>
                </a:cubicBezTo>
                <a:cubicBezTo>
                  <a:pt x="522" y="106"/>
                  <a:pt x="551" y="74"/>
                  <a:pt x="576" y="53"/>
                </a:cubicBezTo>
                <a:cubicBezTo>
                  <a:pt x="601" y="32"/>
                  <a:pt x="617" y="32"/>
                  <a:pt x="636" y="29"/>
                </a:cubicBezTo>
                <a:cubicBezTo>
                  <a:pt x="655" y="26"/>
                  <a:pt x="700" y="4"/>
                  <a:pt x="688" y="33"/>
                </a:cubicBezTo>
                <a:cubicBezTo>
                  <a:pt x="676" y="62"/>
                  <a:pt x="587" y="170"/>
                  <a:pt x="564" y="201"/>
                </a:cubicBezTo>
                <a:cubicBezTo>
                  <a:pt x="541" y="232"/>
                  <a:pt x="546" y="217"/>
                  <a:pt x="548" y="221"/>
                </a:cubicBezTo>
                <a:cubicBezTo>
                  <a:pt x="550" y="225"/>
                  <a:pt x="553" y="232"/>
                  <a:pt x="576" y="225"/>
                </a:cubicBezTo>
                <a:cubicBezTo>
                  <a:pt x="599" y="218"/>
                  <a:pt x="634" y="214"/>
                  <a:pt x="688" y="181"/>
                </a:cubicBezTo>
                <a:cubicBezTo>
                  <a:pt x="742" y="148"/>
                  <a:pt x="848" y="50"/>
                  <a:pt x="900" y="25"/>
                </a:cubicBezTo>
                <a:cubicBezTo>
                  <a:pt x="952" y="0"/>
                  <a:pt x="1009" y="8"/>
                  <a:pt x="1000" y="29"/>
                </a:cubicBezTo>
                <a:cubicBezTo>
                  <a:pt x="991" y="50"/>
                  <a:pt x="872" y="123"/>
                  <a:pt x="844" y="149"/>
                </a:cubicBezTo>
                <a:cubicBezTo>
                  <a:pt x="816" y="175"/>
                  <a:pt x="829" y="178"/>
                  <a:pt x="832" y="185"/>
                </a:cubicBezTo>
                <a:cubicBezTo>
                  <a:pt x="835" y="192"/>
                  <a:pt x="829" y="192"/>
                  <a:pt x="860" y="193"/>
                </a:cubicBezTo>
                <a:cubicBezTo>
                  <a:pt x="891" y="194"/>
                  <a:pt x="986" y="194"/>
                  <a:pt x="1016" y="189"/>
                </a:cubicBezTo>
                <a:cubicBezTo>
                  <a:pt x="1046" y="184"/>
                  <a:pt x="1011" y="191"/>
                  <a:pt x="1040" y="165"/>
                </a:cubicBezTo>
                <a:cubicBezTo>
                  <a:pt x="1069" y="139"/>
                  <a:pt x="1148" y="52"/>
                  <a:pt x="1193" y="31"/>
                </a:cubicBezTo>
                <a:cubicBezTo>
                  <a:pt x="1238" y="10"/>
                  <a:pt x="1313" y="16"/>
                  <a:pt x="1308" y="37"/>
                </a:cubicBezTo>
                <a:cubicBezTo>
                  <a:pt x="1303" y="58"/>
                  <a:pt x="1193" y="133"/>
                  <a:pt x="1163" y="160"/>
                </a:cubicBezTo>
                <a:cubicBezTo>
                  <a:pt x="1133" y="187"/>
                  <a:pt x="1107" y="181"/>
                  <a:pt x="1127" y="199"/>
                </a:cubicBezTo>
                <a:cubicBezTo>
                  <a:pt x="1147" y="217"/>
                  <a:pt x="1226" y="236"/>
                  <a:pt x="1283" y="268"/>
                </a:cubicBezTo>
                <a:cubicBezTo>
                  <a:pt x="1340" y="300"/>
                  <a:pt x="1408" y="337"/>
                  <a:pt x="1466" y="388"/>
                </a:cubicBezTo>
                <a:cubicBezTo>
                  <a:pt x="1524" y="439"/>
                  <a:pt x="1583" y="505"/>
                  <a:pt x="1631" y="577"/>
                </a:cubicBezTo>
                <a:cubicBezTo>
                  <a:pt x="1679" y="649"/>
                  <a:pt x="1723" y="722"/>
                  <a:pt x="1754" y="820"/>
                </a:cubicBezTo>
                <a:cubicBezTo>
                  <a:pt x="1785" y="918"/>
                  <a:pt x="1824" y="1044"/>
                  <a:pt x="1817" y="1165"/>
                </a:cubicBezTo>
                <a:cubicBezTo>
                  <a:pt x="1810" y="1286"/>
                  <a:pt x="1743" y="1438"/>
                  <a:pt x="1709" y="1549"/>
                </a:cubicBezTo>
                <a:cubicBezTo>
                  <a:pt x="1675" y="1660"/>
                  <a:pt x="1637" y="1740"/>
                  <a:pt x="1612" y="1831"/>
                </a:cubicBezTo>
                <a:cubicBezTo>
                  <a:pt x="1587" y="1922"/>
                  <a:pt x="1573" y="1992"/>
                  <a:pt x="1556" y="2095"/>
                </a:cubicBezTo>
                <a:cubicBezTo>
                  <a:pt x="1539" y="2198"/>
                  <a:pt x="1515" y="2400"/>
                  <a:pt x="1508" y="2452"/>
                </a:cubicBezTo>
                <a:cubicBezTo>
                  <a:pt x="1501" y="2504"/>
                  <a:pt x="1513" y="2376"/>
                  <a:pt x="1514" y="2407"/>
                </a:cubicBezTo>
                <a:cubicBezTo>
                  <a:pt x="1515" y="2438"/>
                  <a:pt x="1514" y="2590"/>
                  <a:pt x="1514" y="2638"/>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81" name="Freeform 17"/>
          <p:cNvSpPr>
            <a:spLocks/>
          </p:cNvSpPr>
          <p:nvPr/>
        </p:nvSpPr>
        <p:spPr bwMode="auto">
          <a:xfrm>
            <a:off x="1000125" y="2093913"/>
            <a:ext cx="1833563" cy="3706812"/>
          </a:xfrm>
          <a:custGeom>
            <a:avLst/>
            <a:gdLst/>
            <a:ahLst/>
            <a:cxnLst>
              <a:cxn ang="0">
                <a:pos x="10" y="396"/>
              </a:cxn>
              <a:cxn ang="0">
                <a:pos x="10" y="351"/>
              </a:cxn>
              <a:cxn ang="0">
                <a:pos x="68" y="247"/>
              </a:cxn>
              <a:cxn ang="0">
                <a:pos x="236" y="137"/>
              </a:cxn>
              <a:cxn ang="0">
                <a:pos x="379" y="53"/>
              </a:cxn>
              <a:cxn ang="0">
                <a:pos x="579" y="1"/>
              </a:cxn>
              <a:cxn ang="0">
                <a:pos x="832" y="60"/>
              </a:cxn>
              <a:cxn ang="0">
                <a:pos x="961" y="163"/>
              </a:cxn>
              <a:cxn ang="0">
                <a:pos x="1033" y="308"/>
              </a:cxn>
              <a:cxn ang="0">
                <a:pos x="1108" y="452"/>
              </a:cxn>
              <a:cxn ang="0">
                <a:pos x="1144" y="605"/>
              </a:cxn>
              <a:cxn ang="0">
                <a:pos x="1126" y="818"/>
              </a:cxn>
              <a:cxn ang="0">
                <a:pos x="973" y="1283"/>
              </a:cxn>
              <a:cxn ang="0">
                <a:pos x="937" y="1447"/>
              </a:cxn>
              <a:cxn ang="0">
                <a:pos x="905" y="1739"/>
              </a:cxn>
              <a:cxn ang="0">
                <a:pos x="893" y="2083"/>
              </a:cxn>
              <a:cxn ang="0">
                <a:pos x="893" y="2335"/>
              </a:cxn>
            </a:cxnLst>
            <a:rect l="0" t="0" r="r" b="b"/>
            <a:pathLst>
              <a:path w="1155" h="2335">
                <a:moveTo>
                  <a:pt x="10" y="396"/>
                </a:moveTo>
                <a:cubicBezTo>
                  <a:pt x="10" y="390"/>
                  <a:pt x="0" y="376"/>
                  <a:pt x="10" y="351"/>
                </a:cubicBezTo>
                <a:cubicBezTo>
                  <a:pt x="20" y="326"/>
                  <a:pt x="30" y="283"/>
                  <a:pt x="68" y="247"/>
                </a:cubicBezTo>
                <a:cubicBezTo>
                  <a:pt x="106" y="211"/>
                  <a:pt x="184" y="169"/>
                  <a:pt x="236" y="137"/>
                </a:cubicBezTo>
                <a:cubicBezTo>
                  <a:pt x="288" y="105"/>
                  <a:pt x="322" y="76"/>
                  <a:pt x="379" y="53"/>
                </a:cubicBezTo>
                <a:cubicBezTo>
                  <a:pt x="436" y="30"/>
                  <a:pt x="504" y="0"/>
                  <a:pt x="579" y="1"/>
                </a:cubicBezTo>
                <a:cubicBezTo>
                  <a:pt x="654" y="2"/>
                  <a:pt x="768" y="33"/>
                  <a:pt x="832" y="60"/>
                </a:cubicBezTo>
                <a:cubicBezTo>
                  <a:pt x="896" y="87"/>
                  <a:pt x="928" y="122"/>
                  <a:pt x="961" y="163"/>
                </a:cubicBezTo>
                <a:cubicBezTo>
                  <a:pt x="994" y="204"/>
                  <a:pt x="1009" y="260"/>
                  <a:pt x="1033" y="308"/>
                </a:cubicBezTo>
                <a:cubicBezTo>
                  <a:pt x="1057" y="356"/>
                  <a:pt x="1090" y="403"/>
                  <a:pt x="1108" y="452"/>
                </a:cubicBezTo>
                <a:cubicBezTo>
                  <a:pt x="1126" y="501"/>
                  <a:pt x="1141" y="544"/>
                  <a:pt x="1144" y="605"/>
                </a:cubicBezTo>
                <a:cubicBezTo>
                  <a:pt x="1147" y="666"/>
                  <a:pt x="1155" y="705"/>
                  <a:pt x="1126" y="818"/>
                </a:cubicBezTo>
                <a:cubicBezTo>
                  <a:pt x="1097" y="931"/>
                  <a:pt x="1005" y="1178"/>
                  <a:pt x="973" y="1283"/>
                </a:cubicBezTo>
                <a:cubicBezTo>
                  <a:pt x="941" y="1388"/>
                  <a:pt x="948" y="1371"/>
                  <a:pt x="937" y="1447"/>
                </a:cubicBezTo>
                <a:cubicBezTo>
                  <a:pt x="926" y="1523"/>
                  <a:pt x="912" y="1633"/>
                  <a:pt x="905" y="1739"/>
                </a:cubicBezTo>
                <a:cubicBezTo>
                  <a:pt x="898" y="1845"/>
                  <a:pt x="895" y="1984"/>
                  <a:pt x="893" y="2083"/>
                </a:cubicBezTo>
                <a:cubicBezTo>
                  <a:pt x="891" y="2182"/>
                  <a:pt x="892" y="2258"/>
                  <a:pt x="893" y="2335"/>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82" name="Freeform 18"/>
          <p:cNvSpPr>
            <a:spLocks/>
          </p:cNvSpPr>
          <p:nvPr/>
        </p:nvSpPr>
        <p:spPr bwMode="auto">
          <a:xfrm>
            <a:off x="4192588" y="3298825"/>
            <a:ext cx="485775" cy="719138"/>
          </a:xfrm>
          <a:custGeom>
            <a:avLst/>
            <a:gdLst/>
            <a:ahLst/>
            <a:cxnLst>
              <a:cxn ang="0">
                <a:pos x="0" y="38"/>
              </a:cxn>
              <a:cxn ang="0">
                <a:pos x="110" y="32"/>
              </a:cxn>
              <a:cxn ang="0">
                <a:pos x="148" y="232"/>
              </a:cxn>
              <a:cxn ang="0">
                <a:pos x="284" y="355"/>
              </a:cxn>
              <a:cxn ang="0">
                <a:pos x="278" y="453"/>
              </a:cxn>
            </a:cxnLst>
            <a:rect l="0" t="0" r="r" b="b"/>
            <a:pathLst>
              <a:path w="306" h="453">
                <a:moveTo>
                  <a:pt x="0" y="38"/>
                </a:moveTo>
                <a:cubicBezTo>
                  <a:pt x="42" y="19"/>
                  <a:pt x="85" y="0"/>
                  <a:pt x="110" y="32"/>
                </a:cubicBezTo>
                <a:cubicBezTo>
                  <a:pt x="135" y="64"/>
                  <a:pt x="119" y="178"/>
                  <a:pt x="148" y="232"/>
                </a:cubicBezTo>
                <a:cubicBezTo>
                  <a:pt x="177" y="286"/>
                  <a:pt x="262" y="318"/>
                  <a:pt x="284" y="355"/>
                </a:cubicBezTo>
                <a:cubicBezTo>
                  <a:pt x="306" y="392"/>
                  <a:pt x="292" y="422"/>
                  <a:pt x="278" y="453"/>
                </a:cubicBezTo>
              </a:path>
            </a:pathLst>
          </a:custGeom>
          <a:noFill/>
          <a:ln w="38100" cap="flat" cmpd="sng">
            <a:solidFill>
              <a:schemeClr val="hlink"/>
            </a:solidFill>
            <a:prstDash val="sysDot"/>
            <a:round/>
            <a:headEnd type="none" w="sm" len="sm"/>
            <a:tailEnd type="none" w="sm" len="sm"/>
          </a:ln>
          <a:effectLst/>
        </p:spPr>
        <p:txBody>
          <a:bodyPr/>
          <a:lstStyle/>
          <a:p>
            <a:pPr>
              <a:defRPr/>
            </a:pPr>
            <a:endParaRPr lang="en-US"/>
          </a:p>
        </p:txBody>
      </p:sp>
      <p:sp useBgFill="1">
        <p:nvSpPr>
          <p:cNvPr id="2827283" name="Rectangle 19"/>
          <p:cNvSpPr>
            <a:spLocks noChangeArrowheads="1"/>
          </p:cNvSpPr>
          <p:nvPr/>
        </p:nvSpPr>
        <p:spPr bwMode="auto">
          <a:xfrm>
            <a:off x="5483225" y="2741613"/>
            <a:ext cx="3230563" cy="4116387"/>
          </a:xfrm>
          <a:prstGeom prst="rect">
            <a:avLst/>
          </a:prstGeom>
          <a:ln w="12700">
            <a:noFill/>
            <a:miter lim="800000"/>
            <a:headEnd type="none" w="sm" len="sm"/>
            <a:tailEnd type="none" w="sm" len="sm"/>
          </a:ln>
          <a:effectLst/>
        </p:spPr>
        <p:txBody>
          <a:bodyPr wrap="none" anchor="ctr"/>
          <a:lstStyle/>
          <a:p>
            <a:pPr>
              <a:defRPr/>
            </a:pPr>
            <a:endParaRPr lang="en-US"/>
          </a:p>
        </p:txBody>
      </p:sp>
      <p:sp>
        <p:nvSpPr>
          <p:cNvPr id="2827284" name="Freeform 20"/>
          <p:cNvSpPr>
            <a:spLocks/>
          </p:cNvSpPr>
          <p:nvPr/>
        </p:nvSpPr>
        <p:spPr bwMode="auto">
          <a:xfrm>
            <a:off x="5427663" y="3387725"/>
            <a:ext cx="3259137" cy="5207000"/>
          </a:xfrm>
          <a:custGeom>
            <a:avLst/>
            <a:gdLst/>
            <a:ahLst/>
            <a:cxnLst>
              <a:cxn ang="0">
                <a:pos x="721" y="1317"/>
              </a:cxn>
              <a:cxn ang="0">
                <a:pos x="774" y="1109"/>
              </a:cxn>
              <a:cxn ang="0">
                <a:pos x="892" y="890"/>
              </a:cxn>
              <a:cxn ang="0">
                <a:pos x="1135" y="686"/>
              </a:cxn>
              <a:cxn ang="0">
                <a:pos x="1583" y="659"/>
              </a:cxn>
              <a:cxn ang="0">
                <a:pos x="1925" y="898"/>
              </a:cxn>
              <a:cxn ang="0">
                <a:pos x="2066" y="1265"/>
              </a:cxn>
              <a:cxn ang="0">
                <a:pos x="2039" y="1517"/>
              </a:cxn>
              <a:cxn ang="0">
                <a:pos x="1849" y="2075"/>
              </a:cxn>
              <a:cxn ang="0">
                <a:pos x="1752" y="2752"/>
              </a:cxn>
              <a:cxn ang="0">
                <a:pos x="1736" y="3432"/>
              </a:cxn>
              <a:cxn ang="0">
                <a:pos x="1792" y="3896"/>
              </a:cxn>
              <a:cxn ang="0">
                <a:pos x="2152" y="3528"/>
              </a:cxn>
              <a:cxn ang="0">
                <a:pos x="2176" y="2632"/>
              </a:cxn>
              <a:cxn ang="0">
                <a:pos x="2468" y="1616"/>
              </a:cxn>
              <a:cxn ang="0">
                <a:pos x="2495" y="1245"/>
              </a:cxn>
              <a:cxn ang="0">
                <a:pos x="2400" y="898"/>
              </a:cxn>
              <a:cxn ang="0">
                <a:pos x="2191" y="571"/>
              </a:cxn>
              <a:cxn ang="0">
                <a:pos x="1876" y="319"/>
              </a:cxn>
              <a:cxn ang="0">
                <a:pos x="1773" y="132"/>
              </a:cxn>
              <a:cxn ang="0">
                <a:pos x="1887" y="0"/>
              </a:cxn>
              <a:cxn ang="0">
                <a:pos x="1633" y="80"/>
              </a:cxn>
              <a:cxn ang="0">
                <a:pos x="1299" y="200"/>
              </a:cxn>
              <a:cxn ang="0">
                <a:pos x="1367" y="0"/>
              </a:cxn>
              <a:cxn ang="0">
                <a:pos x="1044" y="227"/>
              </a:cxn>
              <a:cxn ang="0">
                <a:pos x="1147" y="0"/>
              </a:cxn>
              <a:cxn ang="0">
                <a:pos x="824" y="172"/>
              </a:cxn>
              <a:cxn ang="0">
                <a:pos x="664" y="419"/>
              </a:cxn>
              <a:cxn ang="0">
                <a:pos x="349" y="766"/>
              </a:cxn>
              <a:cxn ang="0">
                <a:pos x="186" y="1277"/>
              </a:cxn>
              <a:cxn ang="0">
                <a:pos x="148" y="1537"/>
              </a:cxn>
              <a:cxn ang="0">
                <a:pos x="32" y="1712"/>
              </a:cxn>
              <a:cxn ang="0">
                <a:pos x="112" y="1708"/>
              </a:cxn>
              <a:cxn ang="0">
                <a:pos x="167" y="1748"/>
              </a:cxn>
              <a:cxn ang="0">
                <a:pos x="330" y="1864"/>
              </a:cxn>
              <a:cxn ang="0">
                <a:pos x="493" y="1828"/>
              </a:cxn>
              <a:cxn ang="0">
                <a:pos x="612" y="1768"/>
              </a:cxn>
              <a:cxn ang="0">
                <a:pos x="797" y="1716"/>
              </a:cxn>
              <a:cxn ang="0">
                <a:pos x="800" y="1520"/>
              </a:cxn>
              <a:cxn ang="0">
                <a:pos x="940" y="1460"/>
              </a:cxn>
              <a:cxn ang="0">
                <a:pos x="772" y="1460"/>
              </a:cxn>
            </a:cxnLst>
            <a:rect l="0" t="0" r="r" b="b"/>
            <a:pathLst>
              <a:path w="2514" h="4016">
                <a:moveTo>
                  <a:pt x="729" y="1409"/>
                </a:moveTo>
                <a:lnTo>
                  <a:pt x="721" y="1317"/>
                </a:lnTo>
                <a:lnTo>
                  <a:pt x="748" y="1217"/>
                </a:lnTo>
                <a:lnTo>
                  <a:pt x="774" y="1109"/>
                </a:lnTo>
                <a:lnTo>
                  <a:pt x="824" y="990"/>
                </a:lnTo>
                <a:lnTo>
                  <a:pt x="892" y="890"/>
                </a:lnTo>
                <a:lnTo>
                  <a:pt x="968" y="810"/>
                </a:lnTo>
                <a:lnTo>
                  <a:pt x="1135" y="686"/>
                </a:lnTo>
                <a:lnTo>
                  <a:pt x="1344" y="631"/>
                </a:lnTo>
                <a:lnTo>
                  <a:pt x="1583" y="659"/>
                </a:lnTo>
                <a:lnTo>
                  <a:pt x="1792" y="758"/>
                </a:lnTo>
                <a:lnTo>
                  <a:pt x="1925" y="898"/>
                </a:lnTo>
                <a:lnTo>
                  <a:pt x="2020" y="1070"/>
                </a:lnTo>
                <a:lnTo>
                  <a:pt x="2066" y="1265"/>
                </a:lnTo>
                <a:lnTo>
                  <a:pt x="2066" y="1417"/>
                </a:lnTo>
                <a:lnTo>
                  <a:pt x="2039" y="1517"/>
                </a:lnTo>
                <a:lnTo>
                  <a:pt x="1944" y="1796"/>
                </a:lnTo>
                <a:lnTo>
                  <a:pt x="1849" y="2075"/>
                </a:lnTo>
                <a:lnTo>
                  <a:pt x="1792" y="2375"/>
                </a:lnTo>
                <a:lnTo>
                  <a:pt x="1752" y="2752"/>
                </a:lnTo>
                <a:lnTo>
                  <a:pt x="1736" y="3128"/>
                </a:lnTo>
                <a:lnTo>
                  <a:pt x="1736" y="3432"/>
                </a:lnTo>
                <a:lnTo>
                  <a:pt x="1736" y="3592"/>
                </a:lnTo>
                <a:lnTo>
                  <a:pt x="1792" y="3896"/>
                </a:lnTo>
                <a:lnTo>
                  <a:pt x="2192" y="4016"/>
                </a:lnTo>
                <a:lnTo>
                  <a:pt x="2152" y="3528"/>
                </a:lnTo>
                <a:lnTo>
                  <a:pt x="2136" y="3008"/>
                </a:lnTo>
                <a:lnTo>
                  <a:pt x="2176" y="2632"/>
                </a:lnTo>
                <a:lnTo>
                  <a:pt x="2260" y="2215"/>
                </a:lnTo>
                <a:lnTo>
                  <a:pt x="2468" y="1616"/>
                </a:lnTo>
                <a:lnTo>
                  <a:pt x="2514" y="1417"/>
                </a:lnTo>
                <a:lnTo>
                  <a:pt x="2495" y="1245"/>
                </a:lnTo>
                <a:lnTo>
                  <a:pt x="2468" y="1078"/>
                </a:lnTo>
                <a:lnTo>
                  <a:pt x="2400" y="898"/>
                </a:lnTo>
                <a:lnTo>
                  <a:pt x="2305" y="718"/>
                </a:lnTo>
                <a:lnTo>
                  <a:pt x="2191" y="571"/>
                </a:lnTo>
                <a:lnTo>
                  <a:pt x="2058" y="439"/>
                </a:lnTo>
                <a:lnTo>
                  <a:pt x="1876" y="319"/>
                </a:lnTo>
                <a:lnTo>
                  <a:pt x="1659" y="220"/>
                </a:lnTo>
                <a:lnTo>
                  <a:pt x="1773" y="132"/>
                </a:lnTo>
                <a:lnTo>
                  <a:pt x="1906" y="12"/>
                </a:lnTo>
                <a:lnTo>
                  <a:pt x="1887" y="0"/>
                </a:lnTo>
                <a:lnTo>
                  <a:pt x="1728" y="0"/>
                </a:lnTo>
                <a:lnTo>
                  <a:pt x="1633" y="80"/>
                </a:lnTo>
                <a:lnTo>
                  <a:pt x="1500" y="192"/>
                </a:lnTo>
                <a:lnTo>
                  <a:pt x="1299" y="200"/>
                </a:lnTo>
                <a:lnTo>
                  <a:pt x="1545" y="0"/>
                </a:lnTo>
                <a:lnTo>
                  <a:pt x="1367" y="0"/>
                </a:lnTo>
                <a:lnTo>
                  <a:pt x="1097" y="200"/>
                </a:lnTo>
                <a:lnTo>
                  <a:pt x="1044" y="227"/>
                </a:lnTo>
                <a:lnTo>
                  <a:pt x="957" y="259"/>
                </a:lnTo>
                <a:lnTo>
                  <a:pt x="1147" y="0"/>
                </a:lnTo>
                <a:lnTo>
                  <a:pt x="976" y="0"/>
                </a:lnTo>
                <a:lnTo>
                  <a:pt x="824" y="172"/>
                </a:lnTo>
                <a:lnTo>
                  <a:pt x="748" y="287"/>
                </a:lnTo>
                <a:lnTo>
                  <a:pt x="664" y="419"/>
                </a:lnTo>
                <a:lnTo>
                  <a:pt x="512" y="547"/>
                </a:lnTo>
                <a:lnTo>
                  <a:pt x="349" y="766"/>
                </a:lnTo>
                <a:lnTo>
                  <a:pt x="235" y="1046"/>
                </a:lnTo>
                <a:lnTo>
                  <a:pt x="186" y="1277"/>
                </a:lnTo>
                <a:lnTo>
                  <a:pt x="197" y="1417"/>
                </a:lnTo>
                <a:lnTo>
                  <a:pt x="148" y="1537"/>
                </a:lnTo>
                <a:lnTo>
                  <a:pt x="140" y="1592"/>
                </a:lnTo>
                <a:lnTo>
                  <a:pt x="32" y="1712"/>
                </a:lnTo>
                <a:lnTo>
                  <a:pt x="0" y="1828"/>
                </a:lnTo>
                <a:lnTo>
                  <a:pt x="112" y="1708"/>
                </a:lnTo>
                <a:lnTo>
                  <a:pt x="160" y="1660"/>
                </a:lnTo>
                <a:lnTo>
                  <a:pt x="167" y="1748"/>
                </a:lnTo>
                <a:lnTo>
                  <a:pt x="235" y="1824"/>
                </a:lnTo>
                <a:lnTo>
                  <a:pt x="330" y="1864"/>
                </a:lnTo>
                <a:lnTo>
                  <a:pt x="406" y="1856"/>
                </a:lnTo>
                <a:lnTo>
                  <a:pt x="493" y="1828"/>
                </a:lnTo>
                <a:lnTo>
                  <a:pt x="540" y="1740"/>
                </a:lnTo>
                <a:lnTo>
                  <a:pt x="612" y="1768"/>
                </a:lnTo>
                <a:lnTo>
                  <a:pt x="729" y="1748"/>
                </a:lnTo>
                <a:lnTo>
                  <a:pt x="797" y="1716"/>
                </a:lnTo>
                <a:lnTo>
                  <a:pt x="820" y="1640"/>
                </a:lnTo>
                <a:lnTo>
                  <a:pt x="800" y="1520"/>
                </a:lnTo>
                <a:lnTo>
                  <a:pt x="860" y="1480"/>
                </a:lnTo>
                <a:lnTo>
                  <a:pt x="940" y="1460"/>
                </a:lnTo>
                <a:lnTo>
                  <a:pt x="860" y="1420"/>
                </a:lnTo>
                <a:lnTo>
                  <a:pt x="772" y="1460"/>
                </a:lnTo>
                <a:lnTo>
                  <a:pt x="729" y="1409"/>
                </a:lnTo>
                <a:close/>
              </a:path>
            </a:pathLst>
          </a:custGeom>
          <a:solidFill>
            <a:schemeClr val="tx1">
              <a:alpha val="28000"/>
            </a:schemeClr>
          </a:solidFill>
          <a:ln w="38100" cmpd="sng">
            <a:solidFill>
              <a:schemeClr val="tx1"/>
            </a:solidFill>
            <a:round/>
            <a:headEnd/>
            <a:tailEnd/>
          </a:ln>
          <a:effectLst/>
        </p:spPr>
        <p:txBody>
          <a:bodyPr/>
          <a:lstStyle/>
          <a:p>
            <a:pPr>
              <a:defRPr/>
            </a:pPr>
            <a:endParaRPr lang="en-US"/>
          </a:p>
        </p:txBody>
      </p:sp>
      <p:sp>
        <p:nvSpPr>
          <p:cNvPr id="2827285" name="Freeform 21"/>
          <p:cNvSpPr>
            <a:spLocks/>
          </p:cNvSpPr>
          <p:nvPr/>
        </p:nvSpPr>
        <p:spPr bwMode="auto">
          <a:xfrm rot="606302">
            <a:off x="5192713" y="4710113"/>
            <a:ext cx="469900" cy="128587"/>
          </a:xfrm>
          <a:custGeom>
            <a:avLst/>
            <a:gdLst/>
            <a:ahLst/>
            <a:cxnLst>
              <a:cxn ang="0">
                <a:pos x="0" y="0"/>
              </a:cxn>
              <a:cxn ang="0">
                <a:pos x="176" y="48"/>
              </a:cxn>
              <a:cxn ang="0">
                <a:pos x="8" y="48"/>
              </a:cxn>
            </a:cxnLst>
            <a:rect l="0" t="0" r="r" b="b"/>
            <a:pathLst>
              <a:path w="176" h="48">
                <a:moveTo>
                  <a:pt x="0" y="0"/>
                </a:moveTo>
                <a:lnTo>
                  <a:pt x="176" y="48"/>
                </a:lnTo>
                <a:lnTo>
                  <a:pt x="8" y="48"/>
                </a:lnTo>
              </a:path>
            </a:pathLst>
          </a:custGeom>
          <a:solidFill>
            <a:schemeClr val="hlink"/>
          </a:solidFill>
          <a:ln w="12700" cap="flat" cmpd="sng">
            <a:solidFill>
              <a:schemeClr val="hlink"/>
            </a:solidFill>
            <a:prstDash val="solid"/>
            <a:round/>
            <a:headEnd type="none" w="sm" len="sm"/>
            <a:tailEnd type="none" w="sm" len="sm"/>
          </a:ln>
          <a:effectLst/>
        </p:spPr>
        <p:txBody>
          <a:bodyPr/>
          <a:lstStyle/>
          <a:p>
            <a:pPr>
              <a:defRPr/>
            </a:pPr>
            <a:endParaRPr lang="en-US"/>
          </a:p>
        </p:txBody>
      </p:sp>
      <p:sp>
        <p:nvSpPr>
          <p:cNvPr id="2827286" name="Freeform 22"/>
          <p:cNvSpPr>
            <a:spLocks/>
          </p:cNvSpPr>
          <p:nvPr/>
        </p:nvSpPr>
        <p:spPr bwMode="auto">
          <a:xfrm>
            <a:off x="5451475" y="4970463"/>
            <a:ext cx="384175" cy="801687"/>
          </a:xfrm>
          <a:custGeom>
            <a:avLst/>
            <a:gdLst/>
            <a:ahLst/>
            <a:cxnLst>
              <a:cxn ang="0">
                <a:pos x="152" y="0"/>
              </a:cxn>
              <a:cxn ang="0">
                <a:pos x="158" y="165"/>
              </a:cxn>
              <a:cxn ang="0">
                <a:pos x="125" y="240"/>
              </a:cxn>
              <a:cxn ang="0">
                <a:pos x="114" y="297"/>
              </a:cxn>
              <a:cxn ang="0">
                <a:pos x="14" y="417"/>
              </a:cxn>
              <a:cxn ang="0">
                <a:pos x="29" y="423"/>
              </a:cxn>
              <a:cxn ang="0">
                <a:pos x="119" y="333"/>
              </a:cxn>
              <a:cxn ang="0">
                <a:pos x="122" y="405"/>
              </a:cxn>
              <a:cxn ang="0">
                <a:pos x="162" y="453"/>
              </a:cxn>
              <a:cxn ang="0">
                <a:pos x="186" y="485"/>
              </a:cxn>
              <a:cxn ang="0">
                <a:pos x="242" y="505"/>
              </a:cxn>
            </a:cxnLst>
            <a:rect l="0" t="0" r="r" b="b"/>
            <a:pathLst>
              <a:path w="242" h="505">
                <a:moveTo>
                  <a:pt x="152" y="0"/>
                </a:moveTo>
                <a:cubicBezTo>
                  <a:pt x="153" y="27"/>
                  <a:pt x="162" y="125"/>
                  <a:pt x="158" y="165"/>
                </a:cubicBezTo>
                <a:cubicBezTo>
                  <a:pt x="154" y="205"/>
                  <a:pt x="132" y="218"/>
                  <a:pt x="125" y="240"/>
                </a:cubicBezTo>
                <a:cubicBezTo>
                  <a:pt x="118" y="262"/>
                  <a:pt x="132" y="268"/>
                  <a:pt x="114" y="297"/>
                </a:cubicBezTo>
                <a:cubicBezTo>
                  <a:pt x="96" y="326"/>
                  <a:pt x="28" y="396"/>
                  <a:pt x="14" y="417"/>
                </a:cubicBezTo>
                <a:cubicBezTo>
                  <a:pt x="0" y="438"/>
                  <a:pt x="12" y="437"/>
                  <a:pt x="29" y="423"/>
                </a:cubicBezTo>
                <a:cubicBezTo>
                  <a:pt x="46" y="409"/>
                  <a:pt x="104" y="336"/>
                  <a:pt x="119" y="333"/>
                </a:cubicBezTo>
                <a:cubicBezTo>
                  <a:pt x="134" y="330"/>
                  <a:pt x="115" y="385"/>
                  <a:pt x="122" y="405"/>
                </a:cubicBezTo>
                <a:cubicBezTo>
                  <a:pt x="129" y="425"/>
                  <a:pt x="151" y="440"/>
                  <a:pt x="162" y="453"/>
                </a:cubicBezTo>
                <a:cubicBezTo>
                  <a:pt x="173" y="466"/>
                  <a:pt x="173" y="476"/>
                  <a:pt x="186" y="485"/>
                </a:cubicBezTo>
                <a:cubicBezTo>
                  <a:pt x="199" y="494"/>
                  <a:pt x="220" y="499"/>
                  <a:pt x="242" y="505"/>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87" name="Freeform 23"/>
          <p:cNvSpPr>
            <a:spLocks/>
          </p:cNvSpPr>
          <p:nvPr/>
        </p:nvSpPr>
        <p:spPr bwMode="auto">
          <a:xfrm>
            <a:off x="6326188" y="4978400"/>
            <a:ext cx="260350" cy="622300"/>
          </a:xfrm>
          <a:custGeom>
            <a:avLst/>
            <a:gdLst/>
            <a:ahLst/>
            <a:cxnLst>
              <a:cxn ang="0">
                <a:pos x="67" y="392"/>
              </a:cxn>
              <a:cxn ang="0">
                <a:pos x="87" y="340"/>
              </a:cxn>
              <a:cxn ang="0">
                <a:pos x="67" y="244"/>
              </a:cxn>
              <a:cxn ang="0">
                <a:pos x="155" y="188"/>
              </a:cxn>
              <a:cxn ang="0">
                <a:pos x="119" y="176"/>
              </a:cxn>
              <a:cxn ang="0">
                <a:pos x="59" y="196"/>
              </a:cxn>
              <a:cxn ang="0">
                <a:pos x="9" y="145"/>
              </a:cxn>
              <a:cxn ang="0">
                <a:pos x="6" y="76"/>
              </a:cxn>
              <a:cxn ang="0">
                <a:pos x="27" y="0"/>
              </a:cxn>
            </a:cxnLst>
            <a:rect l="0" t="0" r="r" b="b"/>
            <a:pathLst>
              <a:path w="164" h="392">
                <a:moveTo>
                  <a:pt x="67" y="392"/>
                </a:moveTo>
                <a:cubicBezTo>
                  <a:pt x="77" y="378"/>
                  <a:pt x="87" y="365"/>
                  <a:pt x="87" y="340"/>
                </a:cubicBezTo>
                <a:cubicBezTo>
                  <a:pt x="87" y="315"/>
                  <a:pt x="56" y="269"/>
                  <a:pt x="67" y="244"/>
                </a:cubicBezTo>
                <a:cubicBezTo>
                  <a:pt x="78" y="219"/>
                  <a:pt x="146" y="199"/>
                  <a:pt x="155" y="188"/>
                </a:cubicBezTo>
                <a:cubicBezTo>
                  <a:pt x="164" y="177"/>
                  <a:pt x="135" y="175"/>
                  <a:pt x="119" y="176"/>
                </a:cubicBezTo>
                <a:cubicBezTo>
                  <a:pt x="103" y="177"/>
                  <a:pt x="77" y="201"/>
                  <a:pt x="59" y="196"/>
                </a:cubicBezTo>
                <a:cubicBezTo>
                  <a:pt x="41" y="191"/>
                  <a:pt x="18" y="165"/>
                  <a:pt x="9" y="145"/>
                </a:cubicBezTo>
                <a:cubicBezTo>
                  <a:pt x="0" y="125"/>
                  <a:pt x="3" y="100"/>
                  <a:pt x="6" y="76"/>
                </a:cubicBezTo>
                <a:cubicBezTo>
                  <a:pt x="9" y="52"/>
                  <a:pt x="23" y="16"/>
                  <a:pt x="27" y="0"/>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88" name="Freeform 24"/>
          <p:cNvSpPr>
            <a:spLocks/>
          </p:cNvSpPr>
          <p:nvPr/>
        </p:nvSpPr>
        <p:spPr bwMode="auto">
          <a:xfrm>
            <a:off x="6216650" y="3363913"/>
            <a:ext cx="2444750" cy="4187825"/>
          </a:xfrm>
          <a:custGeom>
            <a:avLst/>
            <a:gdLst/>
            <a:ahLst/>
            <a:cxnLst>
              <a:cxn ang="0">
                <a:pos x="204" y="365"/>
              </a:cxn>
              <a:cxn ang="0">
                <a:pos x="140" y="337"/>
              </a:cxn>
              <a:cxn ang="0">
                <a:pos x="76" y="393"/>
              </a:cxn>
              <a:cxn ang="0">
                <a:pos x="112" y="469"/>
              </a:cxn>
              <a:cxn ang="0">
                <a:pos x="8" y="481"/>
              </a:cxn>
              <a:cxn ang="0">
                <a:pos x="64" y="357"/>
              </a:cxn>
              <a:cxn ang="0">
                <a:pos x="200" y="157"/>
              </a:cxn>
              <a:cxn ang="0">
                <a:pos x="292" y="53"/>
              </a:cxn>
              <a:cxn ang="0">
                <a:pos x="352" y="29"/>
              </a:cxn>
              <a:cxn ang="0">
                <a:pos x="404" y="33"/>
              </a:cxn>
              <a:cxn ang="0">
                <a:pos x="280" y="201"/>
              </a:cxn>
              <a:cxn ang="0">
                <a:pos x="264" y="221"/>
              </a:cxn>
              <a:cxn ang="0">
                <a:pos x="292" y="225"/>
              </a:cxn>
              <a:cxn ang="0">
                <a:pos x="404" y="181"/>
              </a:cxn>
              <a:cxn ang="0">
                <a:pos x="616" y="25"/>
              </a:cxn>
              <a:cxn ang="0">
                <a:pos x="716" y="29"/>
              </a:cxn>
              <a:cxn ang="0">
                <a:pos x="560" y="149"/>
              </a:cxn>
              <a:cxn ang="0">
                <a:pos x="548" y="185"/>
              </a:cxn>
              <a:cxn ang="0">
                <a:pos x="576" y="193"/>
              </a:cxn>
              <a:cxn ang="0">
                <a:pos x="732" y="189"/>
              </a:cxn>
              <a:cxn ang="0">
                <a:pos x="756" y="165"/>
              </a:cxn>
              <a:cxn ang="0">
                <a:pos x="909" y="31"/>
              </a:cxn>
              <a:cxn ang="0">
                <a:pos x="1024" y="37"/>
              </a:cxn>
              <a:cxn ang="0">
                <a:pos x="879" y="160"/>
              </a:cxn>
              <a:cxn ang="0">
                <a:pos x="843" y="199"/>
              </a:cxn>
              <a:cxn ang="0">
                <a:pos x="999" y="268"/>
              </a:cxn>
              <a:cxn ang="0">
                <a:pos x="1182" y="388"/>
              </a:cxn>
              <a:cxn ang="0">
                <a:pos x="1347" y="577"/>
              </a:cxn>
              <a:cxn ang="0">
                <a:pos x="1470" y="820"/>
              </a:cxn>
              <a:cxn ang="0">
                <a:pos x="1533" y="1165"/>
              </a:cxn>
              <a:cxn ang="0">
                <a:pos x="1425" y="1549"/>
              </a:cxn>
              <a:cxn ang="0">
                <a:pos x="1328" y="1831"/>
              </a:cxn>
              <a:cxn ang="0">
                <a:pos x="1272" y="2095"/>
              </a:cxn>
              <a:cxn ang="0">
                <a:pos x="1224" y="2452"/>
              </a:cxn>
              <a:cxn ang="0">
                <a:pos x="1230" y="2407"/>
              </a:cxn>
              <a:cxn ang="0">
                <a:pos x="1230" y="2638"/>
              </a:cxn>
            </a:cxnLst>
            <a:rect l="0" t="0" r="r" b="b"/>
            <a:pathLst>
              <a:path w="1540" h="2638">
                <a:moveTo>
                  <a:pt x="204" y="365"/>
                </a:moveTo>
                <a:cubicBezTo>
                  <a:pt x="192" y="360"/>
                  <a:pt x="161" y="332"/>
                  <a:pt x="140" y="337"/>
                </a:cubicBezTo>
                <a:cubicBezTo>
                  <a:pt x="119" y="342"/>
                  <a:pt x="81" y="371"/>
                  <a:pt x="76" y="393"/>
                </a:cubicBezTo>
                <a:cubicBezTo>
                  <a:pt x="71" y="415"/>
                  <a:pt x="123" y="454"/>
                  <a:pt x="112" y="469"/>
                </a:cubicBezTo>
                <a:cubicBezTo>
                  <a:pt x="101" y="484"/>
                  <a:pt x="16" y="500"/>
                  <a:pt x="8" y="481"/>
                </a:cubicBezTo>
                <a:cubicBezTo>
                  <a:pt x="0" y="462"/>
                  <a:pt x="32" y="411"/>
                  <a:pt x="64" y="357"/>
                </a:cubicBezTo>
                <a:cubicBezTo>
                  <a:pt x="96" y="303"/>
                  <a:pt x="162" y="208"/>
                  <a:pt x="200" y="157"/>
                </a:cubicBezTo>
                <a:cubicBezTo>
                  <a:pt x="238" y="106"/>
                  <a:pt x="267" y="74"/>
                  <a:pt x="292" y="53"/>
                </a:cubicBezTo>
                <a:cubicBezTo>
                  <a:pt x="317" y="32"/>
                  <a:pt x="333" y="32"/>
                  <a:pt x="352" y="29"/>
                </a:cubicBezTo>
                <a:cubicBezTo>
                  <a:pt x="371" y="26"/>
                  <a:pt x="416" y="4"/>
                  <a:pt x="404" y="33"/>
                </a:cubicBezTo>
                <a:cubicBezTo>
                  <a:pt x="392" y="62"/>
                  <a:pt x="303" y="170"/>
                  <a:pt x="280" y="201"/>
                </a:cubicBezTo>
                <a:cubicBezTo>
                  <a:pt x="257" y="232"/>
                  <a:pt x="262" y="217"/>
                  <a:pt x="264" y="221"/>
                </a:cubicBezTo>
                <a:cubicBezTo>
                  <a:pt x="266" y="225"/>
                  <a:pt x="269" y="232"/>
                  <a:pt x="292" y="225"/>
                </a:cubicBezTo>
                <a:cubicBezTo>
                  <a:pt x="315" y="218"/>
                  <a:pt x="350" y="214"/>
                  <a:pt x="404" y="181"/>
                </a:cubicBezTo>
                <a:cubicBezTo>
                  <a:pt x="458" y="148"/>
                  <a:pt x="564" y="50"/>
                  <a:pt x="616" y="25"/>
                </a:cubicBezTo>
                <a:cubicBezTo>
                  <a:pt x="668" y="0"/>
                  <a:pt x="725" y="8"/>
                  <a:pt x="716" y="29"/>
                </a:cubicBezTo>
                <a:cubicBezTo>
                  <a:pt x="707" y="50"/>
                  <a:pt x="588" y="123"/>
                  <a:pt x="560" y="149"/>
                </a:cubicBezTo>
                <a:cubicBezTo>
                  <a:pt x="532" y="175"/>
                  <a:pt x="545" y="178"/>
                  <a:pt x="548" y="185"/>
                </a:cubicBezTo>
                <a:cubicBezTo>
                  <a:pt x="551" y="192"/>
                  <a:pt x="545" y="192"/>
                  <a:pt x="576" y="193"/>
                </a:cubicBezTo>
                <a:cubicBezTo>
                  <a:pt x="607" y="194"/>
                  <a:pt x="702" y="194"/>
                  <a:pt x="732" y="189"/>
                </a:cubicBezTo>
                <a:cubicBezTo>
                  <a:pt x="762" y="184"/>
                  <a:pt x="727" y="191"/>
                  <a:pt x="756" y="165"/>
                </a:cubicBezTo>
                <a:cubicBezTo>
                  <a:pt x="785" y="139"/>
                  <a:pt x="864" y="52"/>
                  <a:pt x="909" y="31"/>
                </a:cubicBezTo>
                <a:cubicBezTo>
                  <a:pt x="954" y="10"/>
                  <a:pt x="1029" y="16"/>
                  <a:pt x="1024" y="37"/>
                </a:cubicBezTo>
                <a:cubicBezTo>
                  <a:pt x="1019" y="58"/>
                  <a:pt x="909" y="133"/>
                  <a:pt x="879" y="160"/>
                </a:cubicBezTo>
                <a:cubicBezTo>
                  <a:pt x="849" y="187"/>
                  <a:pt x="823" y="181"/>
                  <a:pt x="843" y="199"/>
                </a:cubicBezTo>
                <a:cubicBezTo>
                  <a:pt x="863" y="217"/>
                  <a:pt x="942" y="236"/>
                  <a:pt x="999" y="268"/>
                </a:cubicBezTo>
                <a:cubicBezTo>
                  <a:pt x="1056" y="300"/>
                  <a:pt x="1124" y="337"/>
                  <a:pt x="1182" y="388"/>
                </a:cubicBezTo>
                <a:cubicBezTo>
                  <a:pt x="1240" y="439"/>
                  <a:pt x="1299" y="505"/>
                  <a:pt x="1347" y="577"/>
                </a:cubicBezTo>
                <a:cubicBezTo>
                  <a:pt x="1395" y="649"/>
                  <a:pt x="1439" y="722"/>
                  <a:pt x="1470" y="820"/>
                </a:cubicBezTo>
                <a:cubicBezTo>
                  <a:pt x="1501" y="918"/>
                  <a:pt x="1540" y="1044"/>
                  <a:pt x="1533" y="1165"/>
                </a:cubicBezTo>
                <a:cubicBezTo>
                  <a:pt x="1526" y="1286"/>
                  <a:pt x="1459" y="1438"/>
                  <a:pt x="1425" y="1549"/>
                </a:cubicBezTo>
                <a:cubicBezTo>
                  <a:pt x="1391" y="1660"/>
                  <a:pt x="1353" y="1740"/>
                  <a:pt x="1328" y="1831"/>
                </a:cubicBezTo>
                <a:cubicBezTo>
                  <a:pt x="1303" y="1922"/>
                  <a:pt x="1289" y="1992"/>
                  <a:pt x="1272" y="2095"/>
                </a:cubicBezTo>
                <a:cubicBezTo>
                  <a:pt x="1255" y="2198"/>
                  <a:pt x="1231" y="2400"/>
                  <a:pt x="1224" y="2452"/>
                </a:cubicBezTo>
                <a:cubicBezTo>
                  <a:pt x="1217" y="2504"/>
                  <a:pt x="1229" y="2376"/>
                  <a:pt x="1230" y="2407"/>
                </a:cubicBezTo>
                <a:cubicBezTo>
                  <a:pt x="1231" y="2438"/>
                  <a:pt x="1230" y="2590"/>
                  <a:pt x="1230" y="2638"/>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27289" name="Freeform 25"/>
          <p:cNvSpPr>
            <a:spLocks/>
          </p:cNvSpPr>
          <p:nvPr/>
        </p:nvSpPr>
        <p:spPr bwMode="auto">
          <a:xfrm>
            <a:off x="6469063" y="3987800"/>
            <a:ext cx="1674812" cy="3771900"/>
          </a:xfrm>
          <a:custGeom>
            <a:avLst/>
            <a:gdLst/>
            <a:ahLst/>
            <a:cxnLst>
              <a:cxn ang="0">
                <a:pos x="105" y="0"/>
              </a:cxn>
              <a:cxn ang="0">
                <a:pos x="185" y="156"/>
              </a:cxn>
              <a:cxn ang="0">
                <a:pos x="149" y="184"/>
              </a:cxn>
              <a:cxn ang="0">
                <a:pos x="65" y="48"/>
              </a:cxn>
              <a:cxn ang="0">
                <a:pos x="105" y="196"/>
              </a:cxn>
              <a:cxn ang="0">
                <a:pos x="9" y="112"/>
              </a:cxn>
              <a:cxn ang="0">
                <a:pos x="53" y="268"/>
              </a:cxn>
              <a:cxn ang="0">
                <a:pos x="108" y="283"/>
              </a:cxn>
              <a:cxn ang="0">
                <a:pos x="249" y="175"/>
              </a:cxn>
              <a:cxn ang="0">
                <a:pos x="438" y="127"/>
              </a:cxn>
              <a:cxn ang="0">
                <a:pos x="639" y="148"/>
              </a:cxn>
              <a:cxn ang="0">
                <a:pos x="807" y="220"/>
              </a:cxn>
              <a:cxn ang="0">
                <a:pos x="933" y="349"/>
              </a:cxn>
              <a:cxn ang="0">
                <a:pos x="1008" y="493"/>
              </a:cxn>
              <a:cxn ang="0">
                <a:pos x="1044" y="646"/>
              </a:cxn>
              <a:cxn ang="0">
                <a:pos x="1026" y="859"/>
              </a:cxn>
              <a:cxn ang="0">
                <a:pos x="873" y="1324"/>
              </a:cxn>
              <a:cxn ang="0">
                <a:pos x="837" y="1488"/>
              </a:cxn>
              <a:cxn ang="0">
                <a:pos x="805" y="1780"/>
              </a:cxn>
              <a:cxn ang="0">
                <a:pos x="793" y="2124"/>
              </a:cxn>
              <a:cxn ang="0">
                <a:pos x="793" y="2376"/>
              </a:cxn>
            </a:cxnLst>
            <a:rect l="0" t="0" r="r" b="b"/>
            <a:pathLst>
              <a:path w="1055" h="2376">
                <a:moveTo>
                  <a:pt x="105" y="0"/>
                </a:moveTo>
                <a:cubicBezTo>
                  <a:pt x="118" y="26"/>
                  <a:pt x="178" y="125"/>
                  <a:pt x="185" y="156"/>
                </a:cubicBezTo>
                <a:cubicBezTo>
                  <a:pt x="192" y="187"/>
                  <a:pt x="169" y="202"/>
                  <a:pt x="149" y="184"/>
                </a:cubicBezTo>
                <a:cubicBezTo>
                  <a:pt x="129" y="166"/>
                  <a:pt x="72" y="46"/>
                  <a:pt x="65" y="48"/>
                </a:cubicBezTo>
                <a:cubicBezTo>
                  <a:pt x="58" y="50"/>
                  <a:pt x="114" y="185"/>
                  <a:pt x="105" y="196"/>
                </a:cubicBezTo>
                <a:cubicBezTo>
                  <a:pt x="96" y="207"/>
                  <a:pt x="18" y="100"/>
                  <a:pt x="9" y="112"/>
                </a:cubicBezTo>
                <a:cubicBezTo>
                  <a:pt x="0" y="124"/>
                  <a:pt x="36" y="239"/>
                  <a:pt x="53" y="268"/>
                </a:cubicBezTo>
                <a:cubicBezTo>
                  <a:pt x="70" y="297"/>
                  <a:pt x="75" y="299"/>
                  <a:pt x="108" y="283"/>
                </a:cubicBezTo>
                <a:cubicBezTo>
                  <a:pt x="141" y="267"/>
                  <a:pt x="194" y="201"/>
                  <a:pt x="249" y="175"/>
                </a:cubicBezTo>
                <a:cubicBezTo>
                  <a:pt x="304" y="149"/>
                  <a:pt x="373" y="131"/>
                  <a:pt x="438" y="127"/>
                </a:cubicBezTo>
                <a:cubicBezTo>
                  <a:pt x="503" y="123"/>
                  <a:pt x="578" y="133"/>
                  <a:pt x="639" y="148"/>
                </a:cubicBezTo>
                <a:cubicBezTo>
                  <a:pt x="700" y="163"/>
                  <a:pt x="758" y="186"/>
                  <a:pt x="807" y="220"/>
                </a:cubicBezTo>
                <a:cubicBezTo>
                  <a:pt x="856" y="254"/>
                  <a:pt x="900" y="304"/>
                  <a:pt x="933" y="349"/>
                </a:cubicBezTo>
                <a:cubicBezTo>
                  <a:pt x="966" y="394"/>
                  <a:pt x="990" y="444"/>
                  <a:pt x="1008" y="493"/>
                </a:cubicBezTo>
                <a:cubicBezTo>
                  <a:pt x="1026" y="542"/>
                  <a:pt x="1041" y="585"/>
                  <a:pt x="1044" y="646"/>
                </a:cubicBezTo>
                <a:cubicBezTo>
                  <a:pt x="1047" y="707"/>
                  <a:pt x="1055" y="746"/>
                  <a:pt x="1026" y="859"/>
                </a:cubicBezTo>
                <a:cubicBezTo>
                  <a:pt x="997" y="972"/>
                  <a:pt x="905" y="1219"/>
                  <a:pt x="873" y="1324"/>
                </a:cubicBezTo>
                <a:cubicBezTo>
                  <a:pt x="841" y="1429"/>
                  <a:pt x="848" y="1412"/>
                  <a:pt x="837" y="1488"/>
                </a:cubicBezTo>
                <a:cubicBezTo>
                  <a:pt x="826" y="1564"/>
                  <a:pt x="812" y="1674"/>
                  <a:pt x="805" y="1780"/>
                </a:cubicBezTo>
                <a:cubicBezTo>
                  <a:pt x="798" y="1886"/>
                  <a:pt x="795" y="2025"/>
                  <a:pt x="793" y="2124"/>
                </a:cubicBezTo>
                <a:cubicBezTo>
                  <a:pt x="791" y="2223"/>
                  <a:pt x="792" y="2299"/>
                  <a:pt x="793" y="2376"/>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680858" name="Text Box 26"/>
          <p:cNvSpPr txBox="1">
            <a:spLocks noChangeArrowheads="1"/>
          </p:cNvSpPr>
          <p:nvPr/>
        </p:nvSpPr>
        <p:spPr bwMode="auto">
          <a:xfrm>
            <a:off x="6337300" y="4570413"/>
            <a:ext cx="1930400" cy="641350"/>
          </a:xfrm>
          <a:prstGeom prst="rect">
            <a:avLst/>
          </a:prstGeom>
          <a:noFill/>
          <a:ln w="9525">
            <a:noFill/>
            <a:miter lim="800000"/>
            <a:headEnd/>
            <a:tailEnd/>
          </a:ln>
        </p:spPr>
        <p:txBody>
          <a:bodyPr wrap="none">
            <a:spAutoFit/>
          </a:bodyPr>
          <a:lstStyle/>
          <a:p>
            <a:pPr eaLnBrk="1" hangingPunct="1"/>
            <a:r>
              <a:rPr lang="en-US" sz="1800">
                <a:effectLst/>
                <a:latin typeface="Lucida Sans" pitchFamily="34" charset="0"/>
              </a:rPr>
              <a:t>Intimal </a:t>
            </a:r>
          </a:p>
          <a:p>
            <a:pPr eaLnBrk="1" hangingPunct="1"/>
            <a:r>
              <a:rPr lang="en-US" sz="1800">
                <a:effectLst/>
                <a:latin typeface="Lucida Sans" pitchFamily="34" charset="0"/>
              </a:rPr>
              <a:t>intussusception</a:t>
            </a: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9314" name="Rectangle 2"/>
          <p:cNvSpPr>
            <a:spLocks noGrp="1" noChangeArrowheads="1"/>
          </p:cNvSpPr>
          <p:nvPr>
            <p:ph type="title" idx="4294967295"/>
          </p:nvPr>
        </p:nvSpPr>
        <p:spPr/>
        <p:txBody>
          <a:bodyPr/>
          <a:lstStyle/>
          <a:p>
            <a:pPr>
              <a:defRPr/>
            </a:pPr>
            <a:endParaRPr lang="en-US">
              <a:latin typeface="+mj-lt"/>
              <a:ea typeface="+mj-ea"/>
              <a:cs typeface="+mj-cs"/>
            </a:endParaRPr>
          </a:p>
        </p:txBody>
      </p:sp>
      <p:pic>
        <p:nvPicPr>
          <p:cNvPr id="2686979" name="Picture 3" descr="2114151-0_2008_08_03_CT_Image002"/>
          <p:cNvPicPr>
            <a:picLocks noChangeAspect="1" noChangeArrowheads="1"/>
          </p:cNvPicPr>
          <p:nvPr/>
        </p:nvPicPr>
        <p:blipFill>
          <a:blip r:embed="rId2" cstate="print"/>
          <a:srcRect l="27866" r="27379"/>
          <a:stretch>
            <a:fillRect/>
          </a:stretch>
        </p:blipFill>
        <p:spPr bwMode="auto">
          <a:xfrm>
            <a:off x="4279900" y="6350"/>
            <a:ext cx="3508375" cy="6851650"/>
          </a:xfrm>
          <a:prstGeom prst="rect">
            <a:avLst/>
          </a:prstGeom>
          <a:noFill/>
          <a:ln w="9525">
            <a:noFill/>
            <a:miter lim="800000"/>
            <a:headEnd/>
            <a:tailEnd/>
          </a:ln>
        </p:spPr>
      </p:pic>
      <p:pic>
        <p:nvPicPr>
          <p:cNvPr id="2829316" name="Picture 4" descr="2114151-0_2008_08_03_CT_Image001"/>
          <p:cNvPicPr>
            <a:picLocks noChangeAspect="1" noChangeArrowheads="1"/>
          </p:cNvPicPr>
          <p:nvPr/>
        </p:nvPicPr>
        <p:blipFill>
          <a:blip r:embed="rId3" cstate="print"/>
          <a:srcRect l="27542" r="27217"/>
          <a:stretch>
            <a:fillRect/>
          </a:stretch>
        </p:blipFill>
        <p:spPr bwMode="auto">
          <a:xfrm>
            <a:off x="4254500" y="0"/>
            <a:ext cx="3546475" cy="6851650"/>
          </a:xfrm>
          <a:prstGeom prst="rect">
            <a:avLst/>
          </a:prstGeom>
          <a:noFill/>
          <a:ln w="9525">
            <a:noFill/>
            <a:miter lim="800000"/>
            <a:headEnd/>
            <a:tailEnd/>
          </a:ln>
        </p:spPr>
      </p:pic>
      <p:pic>
        <p:nvPicPr>
          <p:cNvPr id="2829317" name="Picture 5" descr="2114151-0_2008_08_03_CT_Image002"/>
          <p:cNvPicPr>
            <a:picLocks noChangeAspect="1" noChangeArrowheads="1"/>
          </p:cNvPicPr>
          <p:nvPr/>
        </p:nvPicPr>
        <p:blipFill>
          <a:blip r:embed="rId4" cstate="print"/>
          <a:srcRect l="3439" t="13939" r="6613" b="12727"/>
          <a:stretch>
            <a:fillRect/>
          </a:stretch>
        </p:blipFill>
        <p:spPr bwMode="auto">
          <a:xfrm>
            <a:off x="406400" y="3784600"/>
            <a:ext cx="4318000" cy="3073400"/>
          </a:xfrm>
          <a:prstGeom prst="rect">
            <a:avLst/>
          </a:prstGeom>
          <a:noFill/>
          <a:ln w="9525">
            <a:noFill/>
            <a:miter lim="800000"/>
            <a:headEnd/>
            <a:tailEnd/>
          </a:ln>
        </p:spPr>
      </p:pic>
      <p:pic>
        <p:nvPicPr>
          <p:cNvPr id="2829318" name="Picture 6" descr="2114151-0_2008_08_03_CT_Image001"/>
          <p:cNvPicPr>
            <a:picLocks noChangeAspect="1" noChangeArrowheads="1"/>
          </p:cNvPicPr>
          <p:nvPr/>
        </p:nvPicPr>
        <p:blipFill>
          <a:blip r:embed="rId5" cstate="print"/>
          <a:srcRect l="11375" t="16667" r="19048"/>
          <a:stretch>
            <a:fillRect/>
          </a:stretch>
        </p:blipFill>
        <p:spPr bwMode="auto">
          <a:xfrm>
            <a:off x="4406900" y="254000"/>
            <a:ext cx="3340100" cy="3492500"/>
          </a:xfrm>
          <a:prstGeom prst="rect">
            <a:avLst/>
          </a:prstGeom>
          <a:noFill/>
          <a:ln w="9525">
            <a:noFill/>
            <a:miter lim="800000"/>
            <a:headEnd/>
            <a:tailEnd/>
          </a:ln>
        </p:spPr>
      </p:pic>
      <p:sp>
        <p:nvSpPr>
          <p:cNvPr id="2829319" name="Rectangle 7"/>
          <p:cNvSpPr>
            <a:spLocks noGrp="1" noChangeArrowheads="1"/>
          </p:cNvSpPr>
          <p:nvPr>
            <p:ph type="body" idx="4294967295"/>
          </p:nvPr>
        </p:nvSpPr>
        <p:spPr>
          <a:xfrm>
            <a:off x="0" y="428625"/>
            <a:ext cx="4064000" cy="3460750"/>
          </a:xfrm>
        </p:spPr>
        <p:txBody>
          <a:bodyPr/>
          <a:lstStyle/>
          <a:p>
            <a:pPr>
              <a:buFontTx/>
              <a:buNone/>
              <a:defRPr/>
            </a:pPr>
            <a:r>
              <a:rPr lang="en-US">
                <a:solidFill>
                  <a:srgbClr val="F1DD65"/>
                </a:solidFill>
                <a:latin typeface="+mn-lt"/>
                <a:ea typeface="+mn-ea"/>
                <a:cs typeface="+mn-cs"/>
              </a:rPr>
              <a:t>48 yo man</a:t>
            </a:r>
          </a:p>
          <a:p>
            <a:pPr>
              <a:defRPr/>
            </a:pPr>
            <a:r>
              <a:rPr lang="en-US">
                <a:latin typeface="+mn-lt"/>
                <a:ea typeface="+mn-ea"/>
                <a:cs typeface="+mn-cs"/>
              </a:rPr>
              <a:t>hx of crack cocain use; </a:t>
            </a:r>
          </a:p>
          <a:p>
            <a:pPr>
              <a:defRPr/>
            </a:pPr>
            <a:r>
              <a:rPr lang="en-US">
                <a:latin typeface="+mn-lt"/>
                <a:ea typeface="+mn-ea"/>
                <a:cs typeface="+mn-cs"/>
              </a:rPr>
              <a:t>outside hx of type-A IMH which was evacuated, but not repaired</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829316"/>
                                        </p:tgtEl>
                                      </p:cBhvr>
                                    </p:animEffect>
                                    <p:set>
                                      <p:cBhvr>
                                        <p:cTn id="7" dur="1" fill="hold">
                                          <p:stCondLst>
                                            <p:cond delay="1999"/>
                                          </p:stCondLst>
                                        </p:cTn>
                                        <p:tgtEl>
                                          <p:spTgt spid="28293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829317"/>
                                        </p:tgtEl>
                                        <p:attrNameLst>
                                          <p:attrName>style.visibility</p:attrName>
                                        </p:attrNameLst>
                                      </p:cBhvr>
                                      <p:to>
                                        <p:strVal val="visible"/>
                                      </p:to>
                                    </p:set>
                                    <p:anim calcmode="lin" valueType="num">
                                      <p:cBhvr>
                                        <p:cTn id="12" dur="1000" fill="hold"/>
                                        <p:tgtEl>
                                          <p:spTgt spid="2829317"/>
                                        </p:tgtEl>
                                        <p:attrNameLst>
                                          <p:attrName>ppt_w</p:attrName>
                                        </p:attrNameLst>
                                      </p:cBhvr>
                                      <p:tavLst>
                                        <p:tav tm="0">
                                          <p:val>
                                            <p:strVal val="#ppt_w*0.70"/>
                                          </p:val>
                                        </p:tav>
                                        <p:tav tm="100000">
                                          <p:val>
                                            <p:strVal val="#ppt_w"/>
                                          </p:val>
                                        </p:tav>
                                      </p:tavLst>
                                    </p:anim>
                                    <p:anim calcmode="lin" valueType="num">
                                      <p:cBhvr>
                                        <p:cTn id="13" dur="1000" fill="hold"/>
                                        <p:tgtEl>
                                          <p:spTgt spid="2829317"/>
                                        </p:tgtEl>
                                        <p:attrNameLst>
                                          <p:attrName>ppt_h</p:attrName>
                                        </p:attrNameLst>
                                      </p:cBhvr>
                                      <p:tavLst>
                                        <p:tav tm="0">
                                          <p:val>
                                            <p:strVal val="#ppt_h"/>
                                          </p:val>
                                        </p:tav>
                                        <p:tav tm="100000">
                                          <p:val>
                                            <p:strVal val="#ppt_h"/>
                                          </p:val>
                                        </p:tav>
                                      </p:tavLst>
                                    </p:anim>
                                    <p:animEffect transition="in" filter="fade">
                                      <p:cBhvr>
                                        <p:cTn id="14" dur="1000"/>
                                        <p:tgtEl>
                                          <p:spTgt spid="2829317"/>
                                        </p:tgtEl>
                                      </p:cBhvr>
                                    </p:animEffect>
                                  </p:childTnLst>
                                </p:cTn>
                              </p:par>
                              <p:par>
                                <p:cTn id="15" presetID="55" presetClass="entr" presetSubtype="0" fill="hold" nodeType="withEffect">
                                  <p:stCondLst>
                                    <p:cond delay="0"/>
                                  </p:stCondLst>
                                  <p:childTnLst>
                                    <p:set>
                                      <p:cBhvr>
                                        <p:cTn id="16" dur="1" fill="hold">
                                          <p:stCondLst>
                                            <p:cond delay="0"/>
                                          </p:stCondLst>
                                        </p:cTn>
                                        <p:tgtEl>
                                          <p:spTgt spid="2829318"/>
                                        </p:tgtEl>
                                        <p:attrNameLst>
                                          <p:attrName>style.visibility</p:attrName>
                                        </p:attrNameLst>
                                      </p:cBhvr>
                                      <p:to>
                                        <p:strVal val="visible"/>
                                      </p:to>
                                    </p:set>
                                    <p:anim calcmode="lin" valueType="num">
                                      <p:cBhvr>
                                        <p:cTn id="17" dur="1000" fill="hold"/>
                                        <p:tgtEl>
                                          <p:spTgt spid="2829318"/>
                                        </p:tgtEl>
                                        <p:attrNameLst>
                                          <p:attrName>ppt_w</p:attrName>
                                        </p:attrNameLst>
                                      </p:cBhvr>
                                      <p:tavLst>
                                        <p:tav tm="0">
                                          <p:val>
                                            <p:strVal val="#ppt_w*0.70"/>
                                          </p:val>
                                        </p:tav>
                                        <p:tav tm="100000">
                                          <p:val>
                                            <p:strVal val="#ppt_w"/>
                                          </p:val>
                                        </p:tav>
                                      </p:tavLst>
                                    </p:anim>
                                    <p:anim calcmode="lin" valueType="num">
                                      <p:cBhvr>
                                        <p:cTn id="18" dur="1000" fill="hold"/>
                                        <p:tgtEl>
                                          <p:spTgt spid="2829318"/>
                                        </p:tgtEl>
                                        <p:attrNameLst>
                                          <p:attrName>ppt_h</p:attrName>
                                        </p:attrNameLst>
                                      </p:cBhvr>
                                      <p:tavLst>
                                        <p:tav tm="0">
                                          <p:val>
                                            <p:strVal val="#ppt_h"/>
                                          </p:val>
                                        </p:tav>
                                        <p:tav tm="100000">
                                          <p:val>
                                            <p:strVal val="#ppt_h"/>
                                          </p:val>
                                        </p:tav>
                                      </p:tavLst>
                                    </p:anim>
                                    <p:animEffect transition="in" filter="fade">
                                      <p:cBhvr>
                                        <p:cTn id="19" dur="1000"/>
                                        <p:tgtEl>
                                          <p:spTgt spid="2829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rrowheads="1"/>
          </p:cNvPicPr>
          <p:nvPr/>
        </p:nvPicPr>
        <p:blipFill>
          <a:blip r:embed="rId4" cstate="print"/>
          <a:srcRect/>
          <a:stretch>
            <a:fillRect/>
          </a:stretch>
        </p:blipFill>
        <p:spPr bwMode="auto">
          <a:xfrm>
            <a:off x="1119188" y="1751013"/>
            <a:ext cx="1498600" cy="4476750"/>
          </a:xfrm>
          <a:prstGeom prst="rect">
            <a:avLst/>
          </a:prstGeom>
          <a:noFill/>
          <a:ln w="9525">
            <a:noFill/>
            <a:miter lim="800000"/>
            <a:headEnd/>
            <a:tailEnd/>
          </a:ln>
        </p:spPr>
      </p:pic>
      <p:sp>
        <p:nvSpPr>
          <p:cNvPr id="2405379" name="Rectangle 3"/>
          <p:cNvSpPr>
            <a:spLocks noGrp="1" noChangeArrowheads="1"/>
          </p:cNvSpPr>
          <p:nvPr>
            <p:ph type="title"/>
          </p:nvPr>
        </p:nvSpPr>
        <p:spPr>
          <a:xfrm>
            <a:off x="1014413" y="90488"/>
            <a:ext cx="7162800" cy="774700"/>
          </a:xfrm>
          <a:effectLst>
            <a:outerShdw dist="63500" dir="2212194" algn="ctr" rotWithShape="0">
              <a:schemeClr val="bg2"/>
            </a:outerShdw>
          </a:effectLst>
        </p:spPr>
        <p:txBody>
          <a:bodyPr tIns="46038" bIns="46038"/>
          <a:lstStyle/>
          <a:p>
            <a:pPr>
              <a:defRPr/>
            </a:pPr>
            <a:r>
              <a:rPr lang="de-DE" sz="1800" smtClean="0"/>
              <a:t>Aortic Dissection </a:t>
            </a:r>
            <a:br>
              <a:rPr lang="de-DE" sz="1800" smtClean="0"/>
            </a:br>
            <a:r>
              <a:rPr lang="de-DE" sz="2800" smtClean="0"/>
              <a:t>Stanford Classification</a:t>
            </a:r>
            <a:endParaRPr lang="en-GB" sz="2800" smtClean="0"/>
          </a:p>
        </p:txBody>
      </p:sp>
      <p:sp>
        <p:nvSpPr>
          <p:cNvPr id="2405380" name="Rectangle 4"/>
          <p:cNvSpPr>
            <a:spLocks noChangeArrowheads="1"/>
          </p:cNvSpPr>
          <p:nvPr/>
        </p:nvSpPr>
        <p:spPr bwMode="auto">
          <a:xfrm>
            <a:off x="1204913" y="6200775"/>
            <a:ext cx="1452562" cy="519113"/>
          </a:xfrm>
          <a:prstGeom prst="rect">
            <a:avLst/>
          </a:prstGeom>
          <a:noFill/>
          <a:ln w="9525">
            <a:noFill/>
            <a:miter lim="800000"/>
            <a:headEnd/>
            <a:tailEnd/>
          </a:ln>
          <a:effectLst/>
        </p:spPr>
        <p:txBody>
          <a:bodyPr wrap="none" lIns="92075" tIns="46038" rIns="92075" bIns="46038">
            <a:spAutoFit/>
          </a:bodyPr>
          <a:lstStyle/>
          <a:p>
            <a:pPr algn="l">
              <a:defRPr/>
            </a:pPr>
            <a:r>
              <a:rPr lang="de-DE" sz="2800" b="1" i="1">
                <a:solidFill>
                  <a:srgbClr val="F1DD65"/>
                </a:solidFill>
                <a:effectLst>
                  <a:outerShdw blurRad="38100" dist="38100" dir="2700000" algn="tl">
                    <a:srgbClr val="000000"/>
                  </a:outerShdw>
                </a:effectLst>
                <a:latin typeface="Lucida Sans" pitchFamily="34" charset="0"/>
              </a:rPr>
              <a:t>Type A</a:t>
            </a:r>
            <a:endParaRPr lang="en-GB" sz="2800" b="1" i="1">
              <a:solidFill>
                <a:srgbClr val="F1DD65"/>
              </a:solidFill>
              <a:effectLst>
                <a:outerShdw blurRad="38100" dist="38100" dir="2700000" algn="tl">
                  <a:srgbClr val="000000"/>
                </a:outerShdw>
              </a:effectLst>
              <a:latin typeface="Lucida Sans" pitchFamily="34" charset="0"/>
            </a:endParaRPr>
          </a:p>
        </p:txBody>
      </p:sp>
      <p:sp>
        <p:nvSpPr>
          <p:cNvPr id="2405381" name="Rectangle 5"/>
          <p:cNvSpPr>
            <a:spLocks noChangeArrowheads="1"/>
          </p:cNvSpPr>
          <p:nvPr/>
        </p:nvSpPr>
        <p:spPr bwMode="auto">
          <a:xfrm>
            <a:off x="5503545" y="6215063"/>
            <a:ext cx="1416050" cy="519112"/>
          </a:xfrm>
          <a:prstGeom prst="rect">
            <a:avLst/>
          </a:prstGeom>
          <a:noFill/>
          <a:ln w="9525">
            <a:noFill/>
            <a:miter lim="800000"/>
            <a:headEnd/>
            <a:tailEnd/>
          </a:ln>
          <a:effectLst/>
        </p:spPr>
        <p:txBody>
          <a:bodyPr wrap="none" lIns="92075" tIns="46038" rIns="92075" bIns="46038">
            <a:spAutoFit/>
          </a:bodyPr>
          <a:lstStyle/>
          <a:p>
            <a:pPr algn="l">
              <a:defRPr/>
            </a:pPr>
            <a:r>
              <a:rPr lang="de-DE" sz="2800" b="1" i="1" dirty="0">
                <a:solidFill>
                  <a:srgbClr val="F1DD65"/>
                </a:solidFill>
                <a:effectLst>
                  <a:outerShdw blurRad="38100" dist="38100" dir="2700000" algn="tl">
                    <a:srgbClr val="000000"/>
                  </a:outerShdw>
                </a:effectLst>
                <a:latin typeface="Lucida Sans" pitchFamily="34" charset="0"/>
              </a:rPr>
              <a:t>Type B</a:t>
            </a:r>
            <a:endParaRPr lang="en-GB" sz="2800" b="1" i="1" dirty="0">
              <a:solidFill>
                <a:srgbClr val="F1DD65"/>
              </a:solidFill>
              <a:effectLst>
                <a:outerShdw blurRad="38100" dist="38100" dir="2700000" algn="tl">
                  <a:srgbClr val="000000"/>
                </a:outerShdw>
              </a:effectLst>
              <a:latin typeface="Lucida Sans" pitchFamily="34" charset="0"/>
            </a:endParaRPr>
          </a:p>
        </p:txBody>
      </p:sp>
      <p:grpSp>
        <p:nvGrpSpPr>
          <p:cNvPr id="2" name="Group 6"/>
          <p:cNvGrpSpPr>
            <a:grpSpLocks/>
          </p:cNvGrpSpPr>
          <p:nvPr/>
        </p:nvGrpSpPr>
        <p:grpSpPr bwMode="auto">
          <a:xfrm>
            <a:off x="6284913" y="1751013"/>
            <a:ext cx="1500187" cy="4476750"/>
            <a:chOff x="2808" y="1007"/>
            <a:chExt cx="945" cy="2820"/>
          </a:xfrm>
        </p:grpSpPr>
        <p:sp>
          <p:nvSpPr>
            <p:cNvPr id="2405383" name="Freeform 7"/>
            <p:cNvSpPr>
              <a:spLocks/>
            </p:cNvSpPr>
            <p:nvPr/>
          </p:nvSpPr>
          <p:spPr bwMode="auto">
            <a:xfrm>
              <a:off x="2815" y="1007"/>
              <a:ext cx="725" cy="2820"/>
            </a:xfrm>
            <a:custGeom>
              <a:avLst/>
              <a:gdLst/>
              <a:ahLst/>
              <a:cxnLst>
                <a:cxn ang="0">
                  <a:pos x="153" y="606"/>
                </a:cxn>
                <a:cxn ang="0">
                  <a:pos x="77" y="602"/>
                </a:cxn>
                <a:cxn ang="0">
                  <a:pos x="0" y="590"/>
                </a:cxn>
                <a:cxn ang="0">
                  <a:pos x="67" y="312"/>
                </a:cxn>
                <a:cxn ang="0">
                  <a:pos x="140" y="7"/>
                </a:cxn>
                <a:cxn ang="0">
                  <a:pos x="223" y="205"/>
                </a:cxn>
                <a:cxn ang="0">
                  <a:pos x="281" y="189"/>
                </a:cxn>
                <a:cxn ang="0">
                  <a:pos x="462" y="0"/>
                </a:cxn>
                <a:cxn ang="0">
                  <a:pos x="398" y="199"/>
                </a:cxn>
                <a:cxn ang="0">
                  <a:pos x="593" y="20"/>
                </a:cxn>
                <a:cxn ang="0">
                  <a:pos x="526" y="253"/>
                </a:cxn>
                <a:cxn ang="0">
                  <a:pos x="606" y="365"/>
                </a:cxn>
                <a:cxn ang="0">
                  <a:pos x="660" y="550"/>
                </a:cxn>
                <a:cxn ang="0">
                  <a:pos x="669" y="784"/>
                </a:cxn>
                <a:cxn ang="0">
                  <a:pos x="622" y="1046"/>
                </a:cxn>
                <a:cxn ang="0">
                  <a:pos x="559" y="1349"/>
                </a:cxn>
                <a:cxn ang="0">
                  <a:pos x="545" y="1649"/>
                </a:cxn>
                <a:cxn ang="0">
                  <a:pos x="720" y="1950"/>
                </a:cxn>
                <a:cxn ang="0">
                  <a:pos x="548" y="1927"/>
                </a:cxn>
                <a:cxn ang="0">
                  <a:pos x="580" y="2147"/>
                </a:cxn>
                <a:cxn ang="0">
                  <a:pos x="673" y="2496"/>
                </a:cxn>
                <a:cxn ang="0">
                  <a:pos x="708" y="2720"/>
                </a:cxn>
                <a:cxn ang="0">
                  <a:pos x="645" y="2813"/>
                </a:cxn>
                <a:cxn ang="0">
                  <a:pos x="606" y="2566"/>
                </a:cxn>
                <a:cxn ang="0">
                  <a:pos x="516" y="2355"/>
                </a:cxn>
                <a:cxn ang="0">
                  <a:pos x="424" y="2502"/>
                </a:cxn>
                <a:cxn ang="0">
                  <a:pos x="287" y="2813"/>
                </a:cxn>
                <a:cxn ang="0">
                  <a:pos x="274" y="2621"/>
                </a:cxn>
                <a:cxn ang="0">
                  <a:pos x="386" y="2423"/>
                </a:cxn>
                <a:cxn ang="0">
                  <a:pos x="421" y="2198"/>
                </a:cxn>
                <a:cxn ang="0">
                  <a:pos x="395" y="1910"/>
                </a:cxn>
                <a:cxn ang="0">
                  <a:pos x="217" y="2001"/>
                </a:cxn>
                <a:cxn ang="0">
                  <a:pos x="376" y="1857"/>
                </a:cxn>
                <a:cxn ang="0">
                  <a:pos x="373" y="1614"/>
                </a:cxn>
                <a:cxn ang="0">
                  <a:pos x="373" y="1426"/>
                </a:cxn>
                <a:cxn ang="0">
                  <a:pos x="392" y="1210"/>
                </a:cxn>
                <a:cxn ang="0">
                  <a:pos x="454" y="946"/>
                </a:cxn>
                <a:cxn ang="0">
                  <a:pos x="478" y="691"/>
                </a:cxn>
                <a:cxn ang="0">
                  <a:pos x="449" y="495"/>
                </a:cxn>
                <a:cxn ang="0">
                  <a:pos x="363" y="379"/>
                </a:cxn>
                <a:cxn ang="0">
                  <a:pos x="284" y="385"/>
                </a:cxn>
                <a:cxn ang="0">
                  <a:pos x="223" y="519"/>
                </a:cxn>
                <a:cxn ang="0">
                  <a:pos x="220" y="572"/>
                </a:cxn>
              </a:cxnLst>
              <a:rect l="0" t="0" r="r" b="b"/>
              <a:pathLst>
                <a:path w="725" h="2820">
                  <a:moveTo>
                    <a:pt x="201" y="600"/>
                  </a:moveTo>
                  <a:lnTo>
                    <a:pt x="153" y="606"/>
                  </a:lnTo>
                  <a:lnTo>
                    <a:pt x="105" y="572"/>
                  </a:lnTo>
                  <a:lnTo>
                    <a:pt x="77" y="602"/>
                  </a:lnTo>
                  <a:lnTo>
                    <a:pt x="38" y="606"/>
                  </a:lnTo>
                  <a:lnTo>
                    <a:pt x="0" y="590"/>
                  </a:lnTo>
                  <a:lnTo>
                    <a:pt x="29" y="418"/>
                  </a:lnTo>
                  <a:lnTo>
                    <a:pt x="67" y="312"/>
                  </a:lnTo>
                  <a:lnTo>
                    <a:pt x="140" y="231"/>
                  </a:lnTo>
                  <a:lnTo>
                    <a:pt x="140" y="7"/>
                  </a:lnTo>
                  <a:lnTo>
                    <a:pt x="223" y="7"/>
                  </a:lnTo>
                  <a:lnTo>
                    <a:pt x="223" y="205"/>
                  </a:lnTo>
                  <a:lnTo>
                    <a:pt x="255" y="205"/>
                  </a:lnTo>
                  <a:lnTo>
                    <a:pt x="281" y="189"/>
                  </a:lnTo>
                  <a:lnTo>
                    <a:pt x="398" y="7"/>
                  </a:lnTo>
                  <a:lnTo>
                    <a:pt x="462" y="0"/>
                  </a:lnTo>
                  <a:lnTo>
                    <a:pt x="367" y="186"/>
                  </a:lnTo>
                  <a:lnTo>
                    <a:pt x="398" y="199"/>
                  </a:lnTo>
                  <a:lnTo>
                    <a:pt x="516" y="20"/>
                  </a:lnTo>
                  <a:lnTo>
                    <a:pt x="593" y="20"/>
                  </a:lnTo>
                  <a:lnTo>
                    <a:pt x="462" y="205"/>
                  </a:lnTo>
                  <a:lnTo>
                    <a:pt x="526" y="253"/>
                  </a:lnTo>
                  <a:lnTo>
                    <a:pt x="583" y="327"/>
                  </a:lnTo>
                  <a:lnTo>
                    <a:pt x="606" y="365"/>
                  </a:lnTo>
                  <a:lnTo>
                    <a:pt x="644" y="462"/>
                  </a:lnTo>
                  <a:lnTo>
                    <a:pt x="660" y="550"/>
                  </a:lnTo>
                  <a:lnTo>
                    <a:pt x="669" y="666"/>
                  </a:lnTo>
                  <a:lnTo>
                    <a:pt x="669" y="784"/>
                  </a:lnTo>
                  <a:lnTo>
                    <a:pt x="655" y="918"/>
                  </a:lnTo>
                  <a:lnTo>
                    <a:pt x="622" y="1046"/>
                  </a:lnTo>
                  <a:lnTo>
                    <a:pt x="588" y="1214"/>
                  </a:lnTo>
                  <a:lnTo>
                    <a:pt x="559" y="1349"/>
                  </a:lnTo>
                  <a:lnTo>
                    <a:pt x="542" y="1507"/>
                  </a:lnTo>
                  <a:lnTo>
                    <a:pt x="545" y="1649"/>
                  </a:lnTo>
                  <a:lnTo>
                    <a:pt x="555" y="1860"/>
                  </a:lnTo>
                  <a:lnTo>
                    <a:pt x="720" y="1950"/>
                  </a:lnTo>
                  <a:lnTo>
                    <a:pt x="714" y="1994"/>
                  </a:lnTo>
                  <a:lnTo>
                    <a:pt x="548" y="1927"/>
                  </a:lnTo>
                  <a:lnTo>
                    <a:pt x="559" y="2021"/>
                  </a:lnTo>
                  <a:lnTo>
                    <a:pt x="580" y="2147"/>
                  </a:lnTo>
                  <a:lnTo>
                    <a:pt x="617" y="2294"/>
                  </a:lnTo>
                  <a:lnTo>
                    <a:pt x="673" y="2496"/>
                  </a:lnTo>
                  <a:lnTo>
                    <a:pt x="695" y="2611"/>
                  </a:lnTo>
                  <a:lnTo>
                    <a:pt x="708" y="2720"/>
                  </a:lnTo>
                  <a:lnTo>
                    <a:pt x="724" y="2819"/>
                  </a:lnTo>
                  <a:lnTo>
                    <a:pt x="645" y="2813"/>
                  </a:lnTo>
                  <a:lnTo>
                    <a:pt x="628" y="2676"/>
                  </a:lnTo>
                  <a:lnTo>
                    <a:pt x="606" y="2566"/>
                  </a:lnTo>
                  <a:lnTo>
                    <a:pt x="574" y="2449"/>
                  </a:lnTo>
                  <a:lnTo>
                    <a:pt x="516" y="2355"/>
                  </a:lnTo>
                  <a:lnTo>
                    <a:pt x="475" y="2423"/>
                  </a:lnTo>
                  <a:lnTo>
                    <a:pt x="424" y="2502"/>
                  </a:lnTo>
                  <a:lnTo>
                    <a:pt x="359" y="2606"/>
                  </a:lnTo>
                  <a:lnTo>
                    <a:pt x="287" y="2813"/>
                  </a:lnTo>
                  <a:lnTo>
                    <a:pt x="223" y="2774"/>
                  </a:lnTo>
                  <a:lnTo>
                    <a:pt x="274" y="2621"/>
                  </a:lnTo>
                  <a:lnTo>
                    <a:pt x="325" y="2518"/>
                  </a:lnTo>
                  <a:lnTo>
                    <a:pt x="386" y="2423"/>
                  </a:lnTo>
                  <a:lnTo>
                    <a:pt x="430" y="2318"/>
                  </a:lnTo>
                  <a:lnTo>
                    <a:pt x="421" y="2198"/>
                  </a:lnTo>
                  <a:lnTo>
                    <a:pt x="408" y="2070"/>
                  </a:lnTo>
                  <a:lnTo>
                    <a:pt x="395" y="1910"/>
                  </a:lnTo>
                  <a:lnTo>
                    <a:pt x="397" y="1915"/>
                  </a:lnTo>
                  <a:lnTo>
                    <a:pt x="217" y="2001"/>
                  </a:lnTo>
                  <a:lnTo>
                    <a:pt x="233" y="1943"/>
                  </a:lnTo>
                  <a:lnTo>
                    <a:pt x="376" y="1857"/>
                  </a:lnTo>
                  <a:lnTo>
                    <a:pt x="370" y="1709"/>
                  </a:lnTo>
                  <a:lnTo>
                    <a:pt x="373" y="1614"/>
                  </a:lnTo>
                  <a:lnTo>
                    <a:pt x="368" y="1522"/>
                  </a:lnTo>
                  <a:lnTo>
                    <a:pt x="373" y="1426"/>
                  </a:lnTo>
                  <a:lnTo>
                    <a:pt x="373" y="1334"/>
                  </a:lnTo>
                  <a:lnTo>
                    <a:pt x="392" y="1210"/>
                  </a:lnTo>
                  <a:lnTo>
                    <a:pt x="426" y="1070"/>
                  </a:lnTo>
                  <a:lnTo>
                    <a:pt x="454" y="946"/>
                  </a:lnTo>
                  <a:lnTo>
                    <a:pt x="473" y="811"/>
                  </a:lnTo>
                  <a:lnTo>
                    <a:pt x="478" y="691"/>
                  </a:lnTo>
                  <a:lnTo>
                    <a:pt x="469" y="586"/>
                  </a:lnTo>
                  <a:lnTo>
                    <a:pt x="449" y="495"/>
                  </a:lnTo>
                  <a:lnTo>
                    <a:pt x="426" y="428"/>
                  </a:lnTo>
                  <a:lnTo>
                    <a:pt x="363" y="379"/>
                  </a:lnTo>
                  <a:lnTo>
                    <a:pt x="328" y="371"/>
                  </a:lnTo>
                  <a:lnTo>
                    <a:pt x="284" y="385"/>
                  </a:lnTo>
                  <a:lnTo>
                    <a:pt x="249" y="410"/>
                  </a:lnTo>
                  <a:lnTo>
                    <a:pt x="223" y="519"/>
                  </a:lnTo>
                  <a:lnTo>
                    <a:pt x="234" y="475"/>
                  </a:lnTo>
                  <a:lnTo>
                    <a:pt x="220" y="572"/>
                  </a:lnTo>
                  <a:lnTo>
                    <a:pt x="201" y="600"/>
                  </a:lnTo>
                </a:path>
              </a:pathLst>
            </a:custGeom>
            <a:solidFill>
              <a:srgbClr val="919191"/>
            </a:solidFill>
            <a:ln w="12700" cap="rnd" cmpd="sng">
              <a:solidFill>
                <a:srgbClr val="FFFFFF"/>
              </a:solidFill>
              <a:prstDash val="solid"/>
              <a:round/>
              <a:headEnd/>
              <a:tailEnd/>
            </a:ln>
            <a:effectLst/>
          </p:spPr>
          <p:txBody>
            <a:bodyPr/>
            <a:lstStyle/>
            <a:p>
              <a:pPr>
                <a:defRPr/>
              </a:pPr>
              <a:endParaRPr lang="en-US" sz="2400"/>
            </a:p>
          </p:txBody>
        </p:sp>
        <p:sp>
          <p:nvSpPr>
            <p:cNvPr id="2405384" name="Arc 8"/>
            <p:cNvSpPr>
              <a:spLocks/>
            </p:cNvSpPr>
            <p:nvPr/>
          </p:nvSpPr>
          <p:spPr bwMode="auto">
            <a:xfrm>
              <a:off x="3401" y="2294"/>
              <a:ext cx="352" cy="150"/>
            </a:xfrm>
            <a:custGeom>
              <a:avLst/>
              <a:gdLst>
                <a:gd name="G0" fmla="+- 21426 0 0"/>
                <a:gd name="G1" fmla="+- 21600 0 0"/>
                <a:gd name="G2" fmla="+- 21600 0 0"/>
                <a:gd name="T0" fmla="*/ 0 w 21426"/>
                <a:gd name="T1" fmla="*/ 18865 h 21600"/>
                <a:gd name="T2" fmla="*/ 21365 w 21426"/>
                <a:gd name="T3" fmla="*/ 0 h 21600"/>
                <a:gd name="T4" fmla="*/ 21426 w 21426"/>
                <a:gd name="T5" fmla="*/ 21600 h 21600"/>
              </a:gdLst>
              <a:ahLst/>
              <a:cxnLst>
                <a:cxn ang="0">
                  <a:pos x="T0" y="T1"/>
                </a:cxn>
                <a:cxn ang="0">
                  <a:pos x="T2" y="T3"/>
                </a:cxn>
                <a:cxn ang="0">
                  <a:pos x="T4" y="T5"/>
                </a:cxn>
              </a:cxnLst>
              <a:rect l="0" t="0" r="r" b="b"/>
              <a:pathLst>
                <a:path w="21426" h="21600" fill="none" extrusionOk="0">
                  <a:moveTo>
                    <a:pt x="-1" y="18864"/>
                  </a:moveTo>
                  <a:cubicBezTo>
                    <a:pt x="1373" y="8103"/>
                    <a:pt x="10516" y="30"/>
                    <a:pt x="21365" y="0"/>
                  </a:cubicBezTo>
                </a:path>
                <a:path w="21426" h="21600" stroke="0" extrusionOk="0">
                  <a:moveTo>
                    <a:pt x="-1" y="18864"/>
                  </a:moveTo>
                  <a:cubicBezTo>
                    <a:pt x="1373" y="8103"/>
                    <a:pt x="10516" y="30"/>
                    <a:pt x="21365" y="0"/>
                  </a:cubicBezTo>
                  <a:lnTo>
                    <a:pt x="21426" y="21600"/>
                  </a:lnTo>
                  <a:close/>
                </a:path>
              </a:pathLst>
            </a:custGeom>
            <a:noFill/>
            <a:ln w="50800" cap="rnd">
              <a:solidFill>
                <a:srgbClr val="CBCBCB"/>
              </a:solidFill>
              <a:round/>
              <a:headEnd type="none" w="sm" len="sm"/>
              <a:tailEnd type="none" w="sm" len="sm"/>
            </a:ln>
            <a:effectLst/>
          </p:spPr>
          <p:txBody>
            <a:bodyPr/>
            <a:lstStyle/>
            <a:p>
              <a:pPr>
                <a:defRPr/>
              </a:pPr>
              <a:endParaRPr lang="en-US" sz="2400"/>
            </a:p>
          </p:txBody>
        </p:sp>
        <p:sp>
          <p:nvSpPr>
            <p:cNvPr id="2405385" name="Arc 9"/>
            <p:cNvSpPr>
              <a:spLocks/>
            </p:cNvSpPr>
            <p:nvPr/>
          </p:nvSpPr>
          <p:spPr bwMode="auto">
            <a:xfrm>
              <a:off x="2808" y="2311"/>
              <a:ext cx="353" cy="150"/>
            </a:xfrm>
            <a:custGeom>
              <a:avLst/>
              <a:gdLst>
                <a:gd name="G0" fmla="+- 61 0 0"/>
                <a:gd name="G1" fmla="+- 21600 0 0"/>
                <a:gd name="G2" fmla="+- 21600 0 0"/>
                <a:gd name="T0" fmla="*/ 0 w 21485"/>
                <a:gd name="T1" fmla="*/ 0 h 21600"/>
                <a:gd name="T2" fmla="*/ 21485 w 21485"/>
                <a:gd name="T3" fmla="*/ 18850 h 21600"/>
                <a:gd name="T4" fmla="*/ 61 w 21485"/>
                <a:gd name="T5" fmla="*/ 21600 h 21600"/>
              </a:gdLst>
              <a:ahLst/>
              <a:cxnLst>
                <a:cxn ang="0">
                  <a:pos x="T0" y="T1"/>
                </a:cxn>
                <a:cxn ang="0">
                  <a:pos x="T2" y="T3"/>
                </a:cxn>
                <a:cxn ang="0">
                  <a:pos x="T4" y="T5"/>
                </a:cxn>
              </a:cxnLst>
              <a:rect l="0" t="0" r="r" b="b"/>
              <a:pathLst>
                <a:path w="21485" h="21600" fill="none" extrusionOk="0">
                  <a:moveTo>
                    <a:pt x="0" y="0"/>
                  </a:moveTo>
                  <a:cubicBezTo>
                    <a:pt x="20" y="0"/>
                    <a:pt x="40" y="-1"/>
                    <a:pt x="61" y="0"/>
                  </a:cubicBezTo>
                  <a:cubicBezTo>
                    <a:pt x="10927" y="0"/>
                    <a:pt x="20101" y="8072"/>
                    <a:pt x="21485" y="18849"/>
                  </a:cubicBezTo>
                </a:path>
                <a:path w="21485" h="21600" stroke="0" extrusionOk="0">
                  <a:moveTo>
                    <a:pt x="0" y="0"/>
                  </a:moveTo>
                  <a:cubicBezTo>
                    <a:pt x="20" y="0"/>
                    <a:pt x="40" y="-1"/>
                    <a:pt x="61" y="0"/>
                  </a:cubicBezTo>
                  <a:cubicBezTo>
                    <a:pt x="10927" y="0"/>
                    <a:pt x="20101" y="8072"/>
                    <a:pt x="21485" y="18849"/>
                  </a:cubicBezTo>
                  <a:lnTo>
                    <a:pt x="61" y="21600"/>
                  </a:lnTo>
                  <a:close/>
                </a:path>
              </a:pathLst>
            </a:custGeom>
            <a:noFill/>
            <a:ln w="50800" cap="rnd">
              <a:solidFill>
                <a:srgbClr val="CBCBCB"/>
              </a:solidFill>
              <a:round/>
              <a:headEnd type="none" w="sm" len="sm"/>
              <a:tailEnd type="none" w="sm" len="sm"/>
            </a:ln>
            <a:effectLst/>
          </p:spPr>
          <p:txBody>
            <a:bodyPr/>
            <a:lstStyle/>
            <a:p>
              <a:pPr>
                <a:defRPr/>
              </a:pPr>
              <a:endParaRPr lang="en-US" sz="2400"/>
            </a:p>
          </p:txBody>
        </p:sp>
        <p:sp>
          <p:nvSpPr>
            <p:cNvPr id="2405386" name="Freeform 10"/>
            <p:cNvSpPr>
              <a:spLocks/>
            </p:cNvSpPr>
            <p:nvPr/>
          </p:nvSpPr>
          <p:spPr bwMode="auto">
            <a:xfrm>
              <a:off x="3072" y="2573"/>
              <a:ext cx="388" cy="217"/>
            </a:xfrm>
            <a:custGeom>
              <a:avLst/>
              <a:gdLst/>
              <a:ahLst/>
              <a:cxnLst>
                <a:cxn ang="0">
                  <a:pos x="174" y="0"/>
                </a:cxn>
                <a:cxn ang="0">
                  <a:pos x="167" y="64"/>
                </a:cxn>
                <a:cxn ang="0">
                  <a:pos x="141" y="103"/>
                </a:cxn>
                <a:cxn ang="0">
                  <a:pos x="95" y="127"/>
                </a:cxn>
                <a:cxn ang="0">
                  <a:pos x="43" y="140"/>
                </a:cxn>
                <a:cxn ang="0">
                  <a:pos x="2" y="141"/>
                </a:cxn>
                <a:cxn ang="0">
                  <a:pos x="0" y="182"/>
                </a:cxn>
                <a:cxn ang="0">
                  <a:pos x="55" y="187"/>
                </a:cxn>
                <a:cxn ang="0">
                  <a:pos x="114" y="172"/>
                </a:cxn>
                <a:cxn ang="0">
                  <a:pos x="162" y="148"/>
                </a:cxn>
                <a:cxn ang="0">
                  <a:pos x="191" y="122"/>
                </a:cxn>
                <a:cxn ang="0">
                  <a:pos x="208" y="158"/>
                </a:cxn>
                <a:cxn ang="0">
                  <a:pos x="224" y="184"/>
                </a:cxn>
                <a:cxn ang="0">
                  <a:pos x="251" y="204"/>
                </a:cxn>
                <a:cxn ang="0">
                  <a:pos x="282" y="216"/>
                </a:cxn>
                <a:cxn ang="0">
                  <a:pos x="322" y="213"/>
                </a:cxn>
                <a:cxn ang="0">
                  <a:pos x="356" y="204"/>
                </a:cxn>
                <a:cxn ang="0">
                  <a:pos x="384" y="182"/>
                </a:cxn>
                <a:cxn ang="0">
                  <a:pos x="387" y="144"/>
                </a:cxn>
                <a:cxn ang="0">
                  <a:pos x="356" y="160"/>
                </a:cxn>
                <a:cxn ang="0">
                  <a:pos x="322" y="175"/>
                </a:cxn>
                <a:cxn ang="0">
                  <a:pos x="289" y="177"/>
                </a:cxn>
                <a:cxn ang="0">
                  <a:pos x="263" y="160"/>
                </a:cxn>
                <a:cxn ang="0">
                  <a:pos x="246" y="139"/>
                </a:cxn>
                <a:cxn ang="0">
                  <a:pos x="239" y="124"/>
                </a:cxn>
                <a:cxn ang="0">
                  <a:pos x="236" y="100"/>
                </a:cxn>
                <a:cxn ang="0">
                  <a:pos x="241" y="91"/>
                </a:cxn>
                <a:cxn ang="0">
                  <a:pos x="267" y="100"/>
                </a:cxn>
                <a:cxn ang="0">
                  <a:pos x="298" y="98"/>
                </a:cxn>
                <a:cxn ang="0">
                  <a:pos x="320" y="91"/>
                </a:cxn>
                <a:cxn ang="0">
                  <a:pos x="339" y="76"/>
                </a:cxn>
                <a:cxn ang="0">
                  <a:pos x="329" y="52"/>
                </a:cxn>
                <a:cxn ang="0">
                  <a:pos x="301" y="67"/>
                </a:cxn>
                <a:cxn ang="0">
                  <a:pos x="275" y="69"/>
                </a:cxn>
                <a:cxn ang="0">
                  <a:pos x="248" y="60"/>
                </a:cxn>
                <a:cxn ang="0">
                  <a:pos x="234" y="40"/>
                </a:cxn>
                <a:cxn ang="0">
                  <a:pos x="234" y="0"/>
                </a:cxn>
                <a:cxn ang="0">
                  <a:pos x="174" y="0"/>
                </a:cxn>
              </a:cxnLst>
              <a:rect l="0" t="0" r="r" b="b"/>
              <a:pathLst>
                <a:path w="388" h="217">
                  <a:moveTo>
                    <a:pt x="174" y="0"/>
                  </a:moveTo>
                  <a:lnTo>
                    <a:pt x="167" y="64"/>
                  </a:lnTo>
                  <a:lnTo>
                    <a:pt x="141" y="103"/>
                  </a:lnTo>
                  <a:lnTo>
                    <a:pt x="95" y="127"/>
                  </a:lnTo>
                  <a:lnTo>
                    <a:pt x="43" y="140"/>
                  </a:lnTo>
                  <a:lnTo>
                    <a:pt x="2" y="141"/>
                  </a:lnTo>
                  <a:lnTo>
                    <a:pt x="0" y="182"/>
                  </a:lnTo>
                  <a:lnTo>
                    <a:pt x="55" y="187"/>
                  </a:lnTo>
                  <a:lnTo>
                    <a:pt x="114" y="172"/>
                  </a:lnTo>
                  <a:lnTo>
                    <a:pt x="162" y="148"/>
                  </a:lnTo>
                  <a:lnTo>
                    <a:pt x="191" y="122"/>
                  </a:lnTo>
                  <a:lnTo>
                    <a:pt x="208" y="158"/>
                  </a:lnTo>
                  <a:lnTo>
                    <a:pt x="224" y="184"/>
                  </a:lnTo>
                  <a:lnTo>
                    <a:pt x="251" y="204"/>
                  </a:lnTo>
                  <a:lnTo>
                    <a:pt x="282" y="216"/>
                  </a:lnTo>
                  <a:lnTo>
                    <a:pt x="322" y="213"/>
                  </a:lnTo>
                  <a:lnTo>
                    <a:pt x="356" y="204"/>
                  </a:lnTo>
                  <a:lnTo>
                    <a:pt x="384" y="182"/>
                  </a:lnTo>
                  <a:lnTo>
                    <a:pt x="387" y="144"/>
                  </a:lnTo>
                  <a:lnTo>
                    <a:pt x="356" y="160"/>
                  </a:lnTo>
                  <a:lnTo>
                    <a:pt x="322" y="175"/>
                  </a:lnTo>
                  <a:lnTo>
                    <a:pt x="289" y="177"/>
                  </a:lnTo>
                  <a:lnTo>
                    <a:pt x="263" y="160"/>
                  </a:lnTo>
                  <a:lnTo>
                    <a:pt x="246" y="139"/>
                  </a:lnTo>
                  <a:lnTo>
                    <a:pt x="239" y="124"/>
                  </a:lnTo>
                  <a:lnTo>
                    <a:pt x="236" y="100"/>
                  </a:lnTo>
                  <a:lnTo>
                    <a:pt x="241" y="91"/>
                  </a:lnTo>
                  <a:lnTo>
                    <a:pt x="267" y="100"/>
                  </a:lnTo>
                  <a:lnTo>
                    <a:pt x="298" y="98"/>
                  </a:lnTo>
                  <a:lnTo>
                    <a:pt x="320" y="91"/>
                  </a:lnTo>
                  <a:lnTo>
                    <a:pt x="339" y="76"/>
                  </a:lnTo>
                  <a:lnTo>
                    <a:pt x="329" y="52"/>
                  </a:lnTo>
                  <a:lnTo>
                    <a:pt x="301" y="67"/>
                  </a:lnTo>
                  <a:lnTo>
                    <a:pt x="275" y="69"/>
                  </a:lnTo>
                  <a:lnTo>
                    <a:pt x="248" y="60"/>
                  </a:lnTo>
                  <a:lnTo>
                    <a:pt x="234" y="40"/>
                  </a:lnTo>
                  <a:lnTo>
                    <a:pt x="234" y="0"/>
                  </a:lnTo>
                  <a:lnTo>
                    <a:pt x="174" y="0"/>
                  </a:lnTo>
                </a:path>
              </a:pathLst>
            </a:custGeom>
            <a:solidFill>
              <a:srgbClr val="919191"/>
            </a:solidFill>
            <a:ln w="9525" cap="rnd">
              <a:noFill/>
              <a:round/>
              <a:headEnd/>
              <a:tailEnd/>
            </a:ln>
            <a:effectLst/>
          </p:spPr>
          <p:txBody>
            <a:bodyPr/>
            <a:lstStyle/>
            <a:p>
              <a:pPr>
                <a:defRPr/>
              </a:pPr>
              <a:endParaRPr lang="en-US" sz="2400"/>
            </a:p>
          </p:txBody>
        </p:sp>
        <p:sp>
          <p:nvSpPr>
            <p:cNvPr id="2405387" name="Freeform 11"/>
            <p:cNvSpPr>
              <a:spLocks/>
            </p:cNvSpPr>
            <p:nvPr/>
          </p:nvSpPr>
          <p:spPr bwMode="auto">
            <a:xfrm>
              <a:off x="3072" y="2573"/>
              <a:ext cx="388" cy="217"/>
            </a:xfrm>
            <a:custGeom>
              <a:avLst/>
              <a:gdLst/>
              <a:ahLst/>
              <a:cxnLst>
                <a:cxn ang="0">
                  <a:pos x="174" y="0"/>
                </a:cxn>
                <a:cxn ang="0">
                  <a:pos x="167" y="64"/>
                </a:cxn>
                <a:cxn ang="0">
                  <a:pos x="141" y="103"/>
                </a:cxn>
                <a:cxn ang="0">
                  <a:pos x="95" y="127"/>
                </a:cxn>
                <a:cxn ang="0">
                  <a:pos x="43" y="140"/>
                </a:cxn>
                <a:cxn ang="0">
                  <a:pos x="2" y="141"/>
                </a:cxn>
                <a:cxn ang="0">
                  <a:pos x="0" y="182"/>
                </a:cxn>
                <a:cxn ang="0">
                  <a:pos x="55" y="187"/>
                </a:cxn>
                <a:cxn ang="0">
                  <a:pos x="114" y="172"/>
                </a:cxn>
                <a:cxn ang="0">
                  <a:pos x="162" y="148"/>
                </a:cxn>
                <a:cxn ang="0">
                  <a:pos x="191" y="122"/>
                </a:cxn>
                <a:cxn ang="0">
                  <a:pos x="208" y="158"/>
                </a:cxn>
                <a:cxn ang="0">
                  <a:pos x="224" y="184"/>
                </a:cxn>
                <a:cxn ang="0">
                  <a:pos x="251" y="204"/>
                </a:cxn>
                <a:cxn ang="0">
                  <a:pos x="282" y="216"/>
                </a:cxn>
                <a:cxn ang="0">
                  <a:pos x="322" y="213"/>
                </a:cxn>
                <a:cxn ang="0">
                  <a:pos x="356" y="204"/>
                </a:cxn>
                <a:cxn ang="0">
                  <a:pos x="384" y="182"/>
                </a:cxn>
                <a:cxn ang="0">
                  <a:pos x="387" y="144"/>
                </a:cxn>
                <a:cxn ang="0">
                  <a:pos x="356" y="160"/>
                </a:cxn>
                <a:cxn ang="0">
                  <a:pos x="322" y="175"/>
                </a:cxn>
                <a:cxn ang="0">
                  <a:pos x="289" y="177"/>
                </a:cxn>
                <a:cxn ang="0">
                  <a:pos x="263" y="160"/>
                </a:cxn>
                <a:cxn ang="0">
                  <a:pos x="246" y="139"/>
                </a:cxn>
                <a:cxn ang="0">
                  <a:pos x="239" y="124"/>
                </a:cxn>
                <a:cxn ang="0">
                  <a:pos x="236" y="100"/>
                </a:cxn>
                <a:cxn ang="0">
                  <a:pos x="241" y="91"/>
                </a:cxn>
                <a:cxn ang="0">
                  <a:pos x="267" y="100"/>
                </a:cxn>
                <a:cxn ang="0">
                  <a:pos x="298" y="98"/>
                </a:cxn>
                <a:cxn ang="0">
                  <a:pos x="320" y="91"/>
                </a:cxn>
                <a:cxn ang="0">
                  <a:pos x="339" y="76"/>
                </a:cxn>
                <a:cxn ang="0">
                  <a:pos x="329" y="52"/>
                </a:cxn>
                <a:cxn ang="0">
                  <a:pos x="301" y="67"/>
                </a:cxn>
                <a:cxn ang="0">
                  <a:pos x="275" y="69"/>
                </a:cxn>
                <a:cxn ang="0">
                  <a:pos x="248" y="60"/>
                </a:cxn>
                <a:cxn ang="0">
                  <a:pos x="234" y="40"/>
                </a:cxn>
                <a:cxn ang="0">
                  <a:pos x="234" y="0"/>
                </a:cxn>
              </a:cxnLst>
              <a:rect l="0" t="0" r="r" b="b"/>
              <a:pathLst>
                <a:path w="388" h="217">
                  <a:moveTo>
                    <a:pt x="174" y="0"/>
                  </a:moveTo>
                  <a:lnTo>
                    <a:pt x="167" y="64"/>
                  </a:lnTo>
                  <a:lnTo>
                    <a:pt x="141" y="103"/>
                  </a:lnTo>
                  <a:lnTo>
                    <a:pt x="95" y="127"/>
                  </a:lnTo>
                  <a:lnTo>
                    <a:pt x="43" y="140"/>
                  </a:lnTo>
                  <a:lnTo>
                    <a:pt x="2" y="141"/>
                  </a:lnTo>
                  <a:lnTo>
                    <a:pt x="0" y="182"/>
                  </a:lnTo>
                  <a:lnTo>
                    <a:pt x="55" y="187"/>
                  </a:lnTo>
                  <a:lnTo>
                    <a:pt x="114" y="172"/>
                  </a:lnTo>
                  <a:lnTo>
                    <a:pt x="162" y="148"/>
                  </a:lnTo>
                  <a:lnTo>
                    <a:pt x="191" y="122"/>
                  </a:lnTo>
                  <a:lnTo>
                    <a:pt x="208" y="158"/>
                  </a:lnTo>
                  <a:lnTo>
                    <a:pt x="224" y="184"/>
                  </a:lnTo>
                  <a:lnTo>
                    <a:pt x="251" y="204"/>
                  </a:lnTo>
                  <a:lnTo>
                    <a:pt x="282" y="216"/>
                  </a:lnTo>
                  <a:lnTo>
                    <a:pt x="322" y="213"/>
                  </a:lnTo>
                  <a:lnTo>
                    <a:pt x="356" y="204"/>
                  </a:lnTo>
                  <a:lnTo>
                    <a:pt x="384" y="182"/>
                  </a:lnTo>
                  <a:lnTo>
                    <a:pt x="387" y="144"/>
                  </a:lnTo>
                  <a:lnTo>
                    <a:pt x="356" y="160"/>
                  </a:lnTo>
                  <a:lnTo>
                    <a:pt x="322" y="175"/>
                  </a:lnTo>
                  <a:lnTo>
                    <a:pt x="289" y="177"/>
                  </a:lnTo>
                  <a:lnTo>
                    <a:pt x="263" y="160"/>
                  </a:lnTo>
                  <a:lnTo>
                    <a:pt x="246" y="139"/>
                  </a:lnTo>
                  <a:lnTo>
                    <a:pt x="239" y="124"/>
                  </a:lnTo>
                  <a:lnTo>
                    <a:pt x="236" y="100"/>
                  </a:lnTo>
                  <a:lnTo>
                    <a:pt x="241" y="91"/>
                  </a:lnTo>
                  <a:lnTo>
                    <a:pt x="267" y="100"/>
                  </a:lnTo>
                  <a:lnTo>
                    <a:pt x="298" y="98"/>
                  </a:lnTo>
                  <a:lnTo>
                    <a:pt x="320" y="91"/>
                  </a:lnTo>
                  <a:lnTo>
                    <a:pt x="339" y="76"/>
                  </a:lnTo>
                  <a:lnTo>
                    <a:pt x="329" y="52"/>
                  </a:lnTo>
                  <a:lnTo>
                    <a:pt x="301" y="67"/>
                  </a:lnTo>
                  <a:lnTo>
                    <a:pt x="275" y="69"/>
                  </a:lnTo>
                  <a:lnTo>
                    <a:pt x="248" y="60"/>
                  </a:lnTo>
                  <a:lnTo>
                    <a:pt x="234" y="40"/>
                  </a:lnTo>
                  <a:lnTo>
                    <a:pt x="234" y="0"/>
                  </a:lnTo>
                </a:path>
              </a:pathLst>
            </a:custGeom>
            <a:noFill/>
            <a:ln w="12700" cap="rnd" cmpd="sng">
              <a:solidFill>
                <a:srgbClr val="FFFFFF"/>
              </a:solidFill>
              <a:prstDash val="solid"/>
              <a:round/>
              <a:headEnd type="none" w="sm" len="sm"/>
              <a:tailEnd type="none" w="sm" len="sm"/>
            </a:ln>
            <a:effectLst/>
          </p:spPr>
          <p:txBody>
            <a:bodyPr/>
            <a:lstStyle/>
            <a:p>
              <a:pPr>
                <a:defRPr/>
              </a:pPr>
              <a:endParaRPr lang="en-US" sz="2400"/>
            </a:p>
          </p:txBody>
        </p:sp>
        <p:sp>
          <p:nvSpPr>
            <p:cNvPr id="2405388" name="Freeform 12"/>
            <p:cNvSpPr>
              <a:spLocks/>
            </p:cNvSpPr>
            <p:nvPr/>
          </p:nvSpPr>
          <p:spPr bwMode="auto">
            <a:xfrm>
              <a:off x="3239" y="2796"/>
              <a:ext cx="58" cy="111"/>
            </a:xfrm>
            <a:custGeom>
              <a:avLst/>
              <a:gdLst/>
              <a:ahLst/>
              <a:cxnLst>
                <a:cxn ang="0">
                  <a:pos x="0" y="9"/>
                </a:cxn>
                <a:cxn ang="0">
                  <a:pos x="5" y="67"/>
                </a:cxn>
                <a:cxn ang="0">
                  <a:pos x="19" y="110"/>
                </a:cxn>
                <a:cxn ang="0">
                  <a:pos x="57" y="105"/>
                </a:cxn>
                <a:cxn ang="0">
                  <a:pos x="43" y="67"/>
                </a:cxn>
                <a:cxn ang="0">
                  <a:pos x="38" y="19"/>
                </a:cxn>
                <a:cxn ang="0">
                  <a:pos x="33" y="0"/>
                </a:cxn>
              </a:cxnLst>
              <a:rect l="0" t="0" r="r" b="b"/>
              <a:pathLst>
                <a:path w="58" h="111">
                  <a:moveTo>
                    <a:pt x="0" y="9"/>
                  </a:moveTo>
                  <a:lnTo>
                    <a:pt x="5" y="67"/>
                  </a:lnTo>
                  <a:lnTo>
                    <a:pt x="19" y="110"/>
                  </a:lnTo>
                  <a:lnTo>
                    <a:pt x="57" y="105"/>
                  </a:lnTo>
                  <a:lnTo>
                    <a:pt x="43" y="67"/>
                  </a:lnTo>
                  <a:lnTo>
                    <a:pt x="38" y="19"/>
                  </a:lnTo>
                  <a:lnTo>
                    <a:pt x="33" y="0"/>
                  </a:lnTo>
                </a:path>
              </a:pathLst>
            </a:custGeom>
            <a:solidFill>
              <a:srgbClr val="919191"/>
            </a:solidFill>
            <a:ln w="12700" cap="rnd" cmpd="sng">
              <a:solidFill>
                <a:schemeClr val="tx1"/>
              </a:solidFill>
              <a:prstDash val="solid"/>
              <a:round/>
              <a:headEnd type="none" w="sm" len="sm"/>
              <a:tailEnd type="none" w="sm" len="sm"/>
            </a:ln>
            <a:effectLst/>
          </p:spPr>
          <p:txBody>
            <a:bodyPr/>
            <a:lstStyle/>
            <a:p>
              <a:pPr>
                <a:defRPr/>
              </a:pPr>
              <a:endParaRPr lang="en-US" sz="2400"/>
            </a:p>
          </p:txBody>
        </p:sp>
      </p:grpSp>
      <p:sp>
        <p:nvSpPr>
          <p:cNvPr id="2405389" name="Freeform 13"/>
          <p:cNvSpPr>
            <a:spLocks/>
          </p:cNvSpPr>
          <p:nvPr/>
        </p:nvSpPr>
        <p:spPr bwMode="auto">
          <a:xfrm>
            <a:off x="1377950" y="2206625"/>
            <a:ext cx="717550" cy="1041400"/>
          </a:xfrm>
          <a:custGeom>
            <a:avLst/>
            <a:gdLst/>
            <a:ahLst/>
            <a:cxnLst>
              <a:cxn ang="0">
                <a:pos x="62" y="221"/>
              </a:cxn>
              <a:cxn ang="0">
                <a:pos x="0" y="150"/>
              </a:cxn>
              <a:cxn ang="0">
                <a:pos x="9" y="71"/>
              </a:cxn>
              <a:cxn ang="0">
                <a:pos x="89" y="0"/>
              </a:cxn>
              <a:cxn ang="0">
                <a:pos x="222" y="0"/>
              </a:cxn>
              <a:cxn ang="0">
                <a:pos x="293" y="18"/>
              </a:cxn>
              <a:cxn ang="0">
                <a:pos x="381" y="150"/>
              </a:cxn>
              <a:cxn ang="0">
                <a:pos x="452" y="319"/>
              </a:cxn>
              <a:cxn ang="0">
                <a:pos x="390" y="461"/>
              </a:cxn>
              <a:cxn ang="0">
                <a:pos x="319" y="656"/>
              </a:cxn>
            </a:cxnLst>
            <a:rect l="0" t="0" r="r" b="b"/>
            <a:pathLst>
              <a:path w="452" h="656">
                <a:moveTo>
                  <a:pt x="62" y="221"/>
                </a:moveTo>
                <a:lnTo>
                  <a:pt x="0" y="150"/>
                </a:lnTo>
                <a:lnTo>
                  <a:pt x="9" y="71"/>
                </a:lnTo>
                <a:lnTo>
                  <a:pt x="89" y="0"/>
                </a:lnTo>
                <a:lnTo>
                  <a:pt x="222" y="0"/>
                </a:lnTo>
                <a:lnTo>
                  <a:pt x="293" y="18"/>
                </a:lnTo>
                <a:lnTo>
                  <a:pt x="381" y="150"/>
                </a:lnTo>
                <a:lnTo>
                  <a:pt x="452" y="319"/>
                </a:lnTo>
                <a:lnTo>
                  <a:pt x="390" y="461"/>
                </a:lnTo>
                <a:lnTo>
                  <a:pt x="319" y="656"/>
                </a:lnTo>
              </a:path>
            </a:pathLst>
          </a:custGeom>
          <a:noFill/>
          <a:ln w="28575" cap="flat" cmpd="sng">
            <a:solidFill>
              <a:schemeClr val="hlink"/>
            </a:solidFill>
            <a:prstDash val="solid"/>
            <a:round/>
            <a:headEnd type="none" w="sm" len="sm"/>
            <a:tailEnd type="none" w="sm" len="sm"/>
          </a:ln>
          <a:effectLst/>
        </p:spPr>
        <p:txBody>
          <a:bodyPr/>
          <a:lstStyle/>
          <a:p>
            <a:pPr>
              <a:defRPr/>
            </a:pPr>
            <a:endParaRPr lang="en-US" sz="2400"/>
          </a:p>
        </p:txBody>
      </p:sp>
      <p:grpSp>
        <p:nvGrpSpPr>
          <p:cNvPr id="3" name="Group 14"/>
          <p:cNvGrpSpPr>
            <a:grpSpLocks/>
          </p:cNvGrpSpPr>
          <p:nvPr/>
        </p:nvGrpSpPr>
        <p:grpSpPr bwMode="auto">
          <a:xfrm>
            <a:off x="4813300" y="1751013"/>
            <a:ext cx="1500188" cy="4476750"/>
            <a:chOff x="2408" y="1007"/>
            <a:chExt cx="945" cy="2820"/>
          </a:xfrm>
        </p:grpSpPr>
        <p:grpSp>
          <p:nvGrpSpPr>
            <p:cNvPr id="4" name="Group 15"/>
            <p:cNvGrpSpPr>
              <a:grpSpLocks/>
            </p:cNvGrpSpPr>
            <p:nvPr/>
          </p:nvGrpSpPr>
          <p:grpSpPr bwMode="auto">
            <a:xfrm>
              <a:off x="2408" y="1007"/>
              <a:ext cx="945" cy="2820"/>
              <a:chOff x="2808" y="1007"/>
              <a:chExt cx="945" cy="2820"/>
            </a:xfrm>
          </p:grpSpPr>
          <p:sp>
            <p:nvSpPr>
              <p:cNvPr id="2405392" name="Freeform 16"/>
              <p:cNvSpPr>
                <a:spLocks/>
              </p:cNvSpPr>
              <p:nvPr/>
            </p:nvSpPr>
            <p:spPr bwMode="auto">
              <a:xfrm>
                <a:off x="2815" y="1007"/>
                <a:ext cx="725" cy="2820"/>
              </a:xfrm>
              <a:custGeom>
                <a:avLst/>
                <a:gdLst/>
                <a:ahLst/>
                <a:cxnLst>
                  <a:cxn ang="0">
                    <a:pos x="153" y="606"/>
                  </a:cxn>
                  <a:cxn ang="0">
                    <a:pos x="77" y="602"/>
                  </a:cxn>
                  <a:cxn ang="0">
                    <a:pos x="0" y="590"/>
                  </a:cxn>
                  <a:cxn ang="0">
                    <a:pos x="67" y="312"/>
                  </a:cxn>
                  <a:cxn ang="0">
                    <a:pos x="140" y="7"/>
                  </a:cxn>
                  <a:cxn ang="0">
                    <a:pos x="223" y="205"/>
                  </a:cxn>
                  <a:cxn ang="0">
                    <a:pos x="281" y="189"/>
                  </a:cxn>
                  <a:cxn ang="0">
                    <a:pos x="462" y="0"/>
                  </a:cxn>
                  <a:cxn ang="0">
                    <a:pos x="398" y="199"/>
                  </a:cxn>
                  <a:cxn ang="0">
                    <a:pos x="593" y="20"/>
                  </a:cxn>
                  <a:cxn ang="0">
                    <a:pos x="526" y="253"/>
                  </a:cxn>
                  <a:cxn ang="0">
                    <a:pos x="606" y="365"/>
                  </a:cxn>
                  <a:cxn ang="0">
                    <a:pos x="660" y="550"/>
                  </a:cxn>
                  <a:cxn ang="0">
                    <a:pos x="669" y="784"/>
                  </a:cxn>
                  <a:cxn ang="0">
                    <a:pos x="622" y="1046"/>
                  </a:cxn>
                  <a:cxn ang="0">
                    <a:pos x="559" y="1349"/>
                  </a:cxn>
                  <a:cxn ang="0">
                    <a:pos x="545" y="1649"/>
                  </a:cxn>
                  <a:cxn ang="0">
                    <a:pos x="720" y="1950"/>
                  </a:cxn>
                  <a:cxn ang="0">
                    <a:pos x="548" y="1927"/>
                  </a:cxn>
                  <a:cxn ang="0">
                    <a:pos x="580" y="2147"/>
                  </a:cxn>
                  <a:cxn ang="0">
                    <a:pos x="673" y="2496"/>
                  </a:cxn>
                  <a:cxn ang="0">
                    <a:pos x="708" y="2720"/>
                  </a:cxn>
                  <a:cxn ang="0">
                    <a:pos x="645" y="2813"/>
                  </a:cxn>
                  <a:cxn ang="0">
                    <a:pos x="606" y="2566"/>
                  </a:cxn>
                  <a:cxn ang="0">
                    <a:pos x="516" y="2355"/>
                  </a:cxn>
                  <a:cxn ang="0">
                    <a:pos x="424" y="2502"/>
                  </a:cxn>
                  <a:cxn ang="0">
                    <a:pos x="287" y="2813"/>
                  </a:cxn>
                  <a:cxn ang="0">
                    <a:pos x="274" y="2621"/>
                  </a:cxn>
                  <a:cxn ang="0">
                    <a:pos x="386" y="2423"/>
                  </a:cxn>
                  <a:cxn ang="0">
                    <a:pos x="421" y="2198"/>
                  </a:cxn>
                  <a:cxn ang="0">
                    <a:pos x="395" y="1910"/>
                  </a:cxn>
                  <a:cxn ang="0">
                    <a:pos x="217" y="2001"/>
                  </a:cxn>
                  <a:cxn ang="0">
                    <a:pos x="376" y="1857"/>
                  </a:cxn>
                  <a:cxn ang="0">
                    <a:pos x="373" y="1614"/>
                  </a:cxn>
                  <a:cxn ang="0">
                    <a:pos x="373" y="1426"/>
                  </a:cxn>
                  <a:cxn ang="0">
                    <a:pos x="392" y="1210"/>
                  </a:cxn>
                  <a:cxn ang="0">
                    <a:pos x="454" y="946"/>
                  </a:cxn>
                  <a:cxn ang="0">
                    <a:pos x="478" y="691"/>
                  </a:cxn>
                  <a:cxn ang="0">
                    <a:pos x="449" y="495"/>
                  </a:cxn>
                  <a:cxn ang="0">
                    <a:pos x="363" y="379"/>
                  </a:cxn>
                  <a:cxn ang="0">
                    <a:pos x="284" y="385"/>
                  </a:cxn>
                  <a:cxn ang="0">
                    <a:pos x="223" y="519"/>
                  </a:cxn>
                  <a:cxn ang="0">
                    <a:pos x="220" y="572"/>
                  </a:cxn>
                </a:cxnLst>
                <a:rect l="0" t="0" r="r" b="b"/>
                <a:pathLst>
                  <a:path w="725" h="2820">
                    <a:moveTo>
                      <a:pt x="201" y="600"/>
                    </a:moveTo>
                    <a:lnTo>
                      <a:pt x="153" y="606"/>
                    </a:lnTo>
                    <a:lnTo>
                      <a:pt x="105" y="572"/>
                    </a:lnTo>
                    <a:lnTo>
                      <a:pt x="77" y="602"/>
                    </a:lnTo>
                    <a:lnTo>
                      <a:pt x="38" y="606"/>
                    </a:lnTo>
                    <a:lnTo>
                      <a:pt x="0" y="590"/>
                    </a:lnTo>
                    <a:lnTo>
                      <a:pt x="29" y="418"/>
                    </a:lnTo>
                    <a:lnTo>
                      <a:pt x="67" y="312"/>
                    </a:lnTo>
                    <a:lnTo>
                      <a:pt x="140" y="231"/>
                    </a:lnTo>
                    <a:lnTo>
                      <a:pt x="140" y="7"/>
                    </a:lnTo>
                    <a:lnTo>
                      <a:pt x="223" y="7"/>
                    </a:lnTo>
                    <a:lnTo>
                      <a:pt x="223" y="205"/>
                    </a:lnTo>
                    <a:lnTo>
                      <a:pt x="255" y="205"/>
                    </a:lnTo>
                    <a:lnTo>
                      <a:pt x="281" y="189"/>
                    </a:lnTo>
                    <a:lnTo>
                      <a:pt x="398" y="7"/>
                    </a:lnTo>
                    <a:lnTo>
                      <a:pt x="462" y="0"/>
                    </a:lnTo>
                    <a:lnTo>
                      <a:pt x="367" y="186"/>
                    </a:lnTo>
                    <a:lnTo>
                      <a:pt x="398" y="199"/>
                    </a:lnTo>
                    <a:lnTo>
                      <a:pt x="516" y="20"/>
                    </a:lnTo>
                    <a:lnTo>
                      <a:pt x="593" y="20"/>
                    </a:lnTo>
                    <a:lnTo>
                      <a:pt x="462" y="205"/>
                    </a:lnTo>
                    <a:lnTo>
                      <a:pt x="526" y="253"/>
                    </a:lnTo>
                    <a:lnTo>
                      <a:pt x="583" y="327"/>
                    </a:lnTo>
                    <a:lnTo>
                      <a:pt x="606" y="365"/>
                    </a:lnTo>
                    <a:lnTo>
                      <a:pt x="644" y="462"/>
                    </a:lnTo>
                    <a:lnTo>
                      <a:pt x="660" y="550"/>
                    </a:lnTo>
                    <a:lnTo>
                      <a:pt x="669" y="666"/>
                    </a:lnTo>
                    <a:lnTo>
                      <a:pt x="669" y="784"/>
                    </a:lnTo>
                    <a:lnTo>
                      <a:pt x="655" y="918"/>
                    </a:lnTo>
                    <a:lnTo>
                      <a:pt x="622" y="1046"/>
                    </a:lnTo>
                    <a:lnTo>
                      <a:pt x="588" y="1214"/>
                    </a:lnTo>
                    <a:lnTo>
                      <a:pt x="559" y="1349"/>
                    </a:lnTo>
                    <a:lnTo>
                      <a:pt x="542" y="1507"/>
                    </a:lnTo>
                    <a:lnTo>
                      <a:pt x="545" y="1649"/>
                    </a:lnTo>
                    <a:lnTo>
                      <a:pt x="555" y="1860"/>
                    </a:lnTo>
                    <a:lnTo>
                      <a:pt x="720" y="1950"/>
                    </a:lnTo>
                    <a:lnTo>
                      <a:pt x="714" y="1994"/>
                    </a:lnTo>
                    <a:lnTo>
                      <a:pt x="548" y="1927"/>
                    </a:lnTo>
                    <a:lnTo>
                      <a:pt x="559" y="2021"/>
                    </a:lnTo>
                    <a:lnTo>
                      <a:pt x="580" y="2147"/>
                    </a:lnTo>
                    <a:lnTo>
                      <a:pt x="617" y="2294"/>
                    </a:lnTo>
                    <a:lnTo>
                      <a:pt x="673" y="2496"/>
                    </a:lnTo>
                    <a:lnTo>
                      <a:pt x="695" y="2611"/>
                    </a:lnTo>
                    <a:lnTo>
                      <a:pt x="708" y="2720"/>
                    </a:lnTo>
                    <a:lnTo>
                      <a:pt x="724" y="2819"/>
                    </a:lnTo>
                    <a:lnTo>
                      <a:pt x="645" y="2813"/>
                    </a:lnTo>
                    <a:lnTo>
                      <a:pt x="628" y="2676"/>
                    </a:lnTo>
                    <a:lnTo>
                      <a:pt x="606" y="2566"/>
                    </a:lnTo>
                    <a:lnTo>
                      <a:pt x="574" y="2449"/>
                    </a:lnTo>
                    <a:lnTo>
                      <a:pt x="516" y="2355"/>
                    </a:lnTo>
                    <a:lnTo>
                      <a:pt x="475" y="2423"/>
                    </a:lnTo>
                    <a:lnTo>
                      <a:pt x="424" y="2502"/>
                    </a:lnTo>
                    <a:lnTo>
                      <a:pt x="359" y="2606"/>
                    </a:lnTo>
                    <a:lnTo>
                      <a:pt x="287" y="2813"/>
                    </a:lnTo>
                    <a:lnTo>
                      <a:pt x="223" y="2774"/>
                    </a:lnTo>
                    <a:lnTo>
                      <a:pt x="274" y="2621"/>
                    </a:lnTo>
                    <a:lnTo>
                      <a:pt x="325" y="2518"/>
                    </a:lnTo>
                    <a:lnTo>
                      <a:pt x="386" y="2423"/>
                    </a:lnTo>
                    <a:lnTo>
                      <a:pt x="430" y="2318"/>
                    </a:lnTo>
                    <a:lnTo>
                      <a:pt x="421" y="2198"/>
                    </a:lnTo>
                    <a:lnTo>
                      <a:pt x="408" y="2070"/>
                    </a:lnTo>
                    <a:lnTo>
                      <a:pt x="395" y="1910"/>
                    </a:lnTo>
                    <a:lnTo>
                      <a:pt x="397" y="1915"/>
                    </a:lnTo>
                    <a:lnTo>
                      <a:pt x="217" y="2001"/>
                    </a:lnTo>
                    <a:lnTo>
                      <a:pt x="233" y="1943"/>
                    </a:lnTo>
                    <a:lnTo>
                      <a:pt x="376" y="1857"/>
                    </a:lnTo>
                    <a:lnTo>
                      <a:pt x="370" y="1709"/>
                    </a:lnTo>
                    <a:lnTo>
                      <a:pt x="373" y="1614"/>
                    </a:lnTo>
                    <a:lnTo>
                      <a:pt x="368" y="1522"/>
                    </a:lnTo>
                    <a:lnTo>
                      <a:pt x="373" y="1426"/>
                    </a:lnTo>
                    <a:lnTo>
                      <a:pt x="373" y="1334"/>
                    </a:lnTo>
                    <a:lnTo>
                      <a:pt x="392" y="1210"/>
                    </a:lnTo>
                    <a:lnTo>
                      <a:pt x="426" y="1070"/>
                    </a:lnTo>
                    <a:lnTo>
                      <a:pt x="454" y="946"/>
                    </a:lnTo>
                    <a:lnTo>
                      <a:pt x="473" y="811"/>
                    </a:lnTo>
                    <a:lnTo>
                      <a:pt x="478" y="691"/>
                    </a:lnTo>
                    <a:lnTo>
                      <a:pt x="469" y="586"/>
                    </a:lnTo>
                    <a:lnTo>
                      <a:pt x="449" y="495"/>
                    </a:lnTo>
                    <a:lnTo>
                      <a:pt x="426" y="428"/>
                    </a:lnTo>
                    <a:lnTo>
                      <a:pt x="363" y="379"/>
                    </a:lnTo>
                    <a:lnTo>
                      <a:pt x="328" y="371"/>
                    </a:lnTo>
                    <a:lnTo>
                      <a:pt x="284" y="385"/>
                    </a:lnTo>
                    <a:lnTo>
                      <a:pt x="249" y="410"/>
                    </a:lnTo>
                    <a:lnTo>
                      <a:pt x="223" y="519"/>
                    </a:lnTo>
                    <a:lnTo>
                      <a:pt x="234" y="475"/>
                    </a:lnTo>
                    <a:lnTo>
                      <a:pt x="220" y="572"/>
                    </a:lnTo>
                    <a:lnTo>
                      <a:pt x="201" y="600"/>
                    </a:lnTo>
                  </a:path>
                </a:pathLst>
              </a:custGeom>
              <a:solidFill>
                <a:srgbClr val="919191"/>
              </a:solidFill>
              <a:ln w="12700" cap="rnd" cmpd="sng">
                <a:solidFill>
                  <a:srgbClr val="FFFFFF"/>
                </a:solidFill>
                <a:prstDash val="solid"/>
                <a:round/>
                <a:headEnd/>
                <a:tailEnd/>
              </a:ln>
              <a:effectLst/>
            </p:spPr>
            <p:txBody>
              <a:bodyPr/>
              <a:lstStyle/>
              <a:p>
                <a:pPr>
                  <a:defRPr/>
                </a:pPr>
                <a:endParaRPr lang="en-US" sz="2400"/>
              </a:p>
            </p:txBody>
          </p:sp>
          <p:sp>
            <p:nvSpPr>
              <p:cNvPr id="2405393" name="Arc 17"/>
              <p:cNvSpPr>
                <a:spLocks/>
              </p:cNvSpPr>
              <p:nvPr/>
            </p:nvSpPr>
            <p:spPr bwMode="auto">
              <a:xfrm>
                <a:off x="3401" y="2294"/>
                <a:ext cx="352" cy="150"/>
              </a:xfrm>
              <a:custGeom>
                <a:avLst/>
                <a:gdLst>
                  <a:gd name="G0" fmla="+- 21426 0 0"/>
                  <a:gd name="G1" fmla="+- 21600 0 0"/>
                  <a:gd name="G2" fmla="+- 21600 0 0"/>
                  <a:gd name="T0" fmla="*/ 0 w 21426"/>
                  <a:gd name="T1" fmla="*/ 18865 h 21600"/>
                  <a:gd name="T2" fmla="*/ 21365 w 21426"/>
                  <a:gd name="T3" fmla="*/ 0 h 21600"/>
                  <a:gd name="T4" fmla="*/ 21426 w 21426"/>
                  <a:gd name="T5" fmla="*/ 21600 h 21600"/>
                </a:gdLst>
                <a:ahLst/>
                <a:cxnLst>
                  <a:cxn ang="0">
                    <a:pos x="T0" y="T1"/>
                  </a:cxn>
                  <a:cxn ang="0">
                    <a:pos x="T2" y="T3"/>
                  </a:cxn>
                  <a:cxn ang="0">
                    <a:pos x="T4" y="T5"/>
                  </a:cxn>
                </a:cxnLst>
                <a:rect l="0" t="0" r="r" b="b"/>
                <a:pathLst>
                  <a:path w="21426" h="21600" fill="none" extrusionOk="0">
                    <a:moveTo>
                      <a:pt x="-1" y="18864"/>
                    </a:moveTo>
                    <a:cubicBezTo>
                      <a:pt x="1373" y="8103"/>
                      <a:pt x="10516" y="30"/>
                      <a:pt x="21365" y="0"/>
                    </a:cubicBezTo>
                  </a:path>
                  <a:path w="21426" h="21600" stroke="0" extrusionOk="0">
                    <a:moveTo>
                      <a:pt x="-1" y="18864"/>
                    </a:moveTo>
                    <a:cubicBezTo>
                      <a:pt x="1373" y="8103"/>
                      <a:pt x="10516" y="30"/>
                      <a:pt x="21365" y="0"/>
                    </a:cubicBezTo>
                    <a:lnTo>
                      <a:pt x="21426" y="21600"/>
                    </a:lnTo>
                    <a:close/>
                  </a:path>
                </a:pathLst>
              </a:custGeom>
              <a:noFill/>
              <a:ln w="50800" cap="rnd">
                <a:solidFill>
                  <a:srgbClr val="CBCBCB"/>
                </a:solidFill>
                <a:round/>
                <a:headEnd type="none" w="sm" len="sm"/>
                <a:tailEnd type="none" w="sm" len="sm"/>
              </a:ln>
              <a:effectLst/>
            </p:spPr>
            <p:txBody>
              <a:bodyPr/>
              <a:lstStyle/>
              <a:p>
                <a:pPr>
                  <a:defRPr/>
                </a:pPr>
                <a:endParaRPr lang="en-US" sz="2400"/>
              </a:p>
            </p:txBody>
          </p:sp>
          <p:sp>
            <p:nvSpPr>
              <p:cNvPr id="2405394" name="Arc 18"/>
              <p:cNvSpPr>
                <a:spLocks/>
              </p:cNvSpPr>
              <p:nvPr/>
            </p:nvSpPr>
            <p:spPr bwMode="auto">
              <a:xfrm>
                <a:off x="2808" y="2311"/>
                <a:ext cx="353" cy="150"/>
              </a:xfrm>
              <a:custGeom>
                <a:avLst/>
                <a:gdLst>
                  <a:gd name="G0" fmla="+- 61 0 0"/>
                  <a:gd name="G1" fmla="+- 21600 0 0"/>
                  <a:gd name="G2" fmla="+- 21600 0 0"/>
                  <a:gd name="T0" fmla="*/ 0 w 21485"/>
                  <a:gd name="T1" fmla="*/ 0 h 21600"/>
                  <a:gd name="T2" fmla="*/ 21485 w 21485"/>
                  <a:gd name="T3" fmla="*/ 18850 h 21600"/>
                  <a:gd name="T4" fmla="*/ 61 w 21485"/>
                  <a:gd name="T5" fmla="*/ 21600 h 21600"/>
                </a:gdLst>
                <a:ahLst/>
                <a:cxnLst>
                  <a:cxn ang="0">
                    <a:pos x="T0" y="T1"/>
                  </a:cxn>
                  <a:cxn ang="0">
                    <a:pos x="T2" y="T3"/>
                  </a:cxn>
                  <a:cxn ang="0">
                    <a:pos x="T4" y="T5"/>
                  </a:cxn>
                </a:cxnLst>
                <a:rect l="0" t="0" r="r" b="b"/>
                <a:pathLst>
                  <a:path w="21485" h="21600" fill="none" extrusionOk="0">
                    <a:moveTo>
                      <a:pt x="0" y="0"/>
                    </a:moveTo>
                    <a:cubicBezTo>
                      <a:pt x="20" y="0"/>
                      <a:pt x="40" y="-1"/>
                      <a:pt x="61" y="0"/>
                    </a:cubicBezTo>
                    <a:cubicBezTo>
                      <a:pt x="10927" y="0"/>
                      <a:pt x="20101" y="8072"/>
                      <a:pt x="21485" y="18849"/>
                    </a:cubicBezTo>
                  </a:path>
                  <a:path w="21485" h="21600" stroke="0" extrusionOk="0">
                    <a:moveTo>
                      <a:pt x="0" y="0"/>
                    </a:moveTo>
                    <a:cubicBezTo>
                      <a:pt x="20" y="0"/>
                      <a:pt x="40" y="-1"/>
                      <a:pt x="61" y="0"/>
                    </a:cubicBezTo>
                    <a:cubicBezTo>
                      <a:pt x="10927" y="0"/>
                      <a:pt x="20101" y="8072"/>
                      <a:pt x="21485" y="18849"/>
                    </a:cubicBezTo>
                    <a:lnTo>
                      <a:pt x="61" y="21600"/>
                    </a:lnTo>
                    <a:close/>
                  </a:path>
                </a:pathLst>
              </a:custGeom>
              <a:noFill/>
              <a:ln w="50800" cap="rnd">
                <a:solidFill>
                  <a:srgbClr val="CBCBCB"/>
                </a:solidFill>
                <a:round/>
                <a:headEnd type="none" w="sm" len="sm"/>
                <a:tailEnd type="none" w="sm" len="sm"/>
              </a:ln>
              <a:effectLst/>
            </p:spPr>
            <p:txBody>
              <a:bodyPr/>
              <a:lstStyle/>
              <a:p>
                <a:pPr>
                  <a:defRPr/>
                </a:pPr>
                <a:endParaRPr lang="en-US" sz="2400"/>
              </a:p>
            </p:txBody>
          </p:sp>
          <p:sp>
            <p:nvSpPr>
              <p:cNvPr id="2405395" name="Freeform 19"/>
              <p:cNvSpPr>
                <a:spLocks/>
              </p:cNvSpPr>
              <p:nvPr/>
            </p:nvSpPr>
            <p:spPr bwMode="auto">
              <a:xfrm>
                <a:off x="3072" y="2573"/>
                <a:ext cx="388" cy="217"/>
              </a:xfrm>
              <a:custGeom>
                <a:avLst/>
                <a:gdLst/>
                <a:ahLst/>
                <a:cxnLst>
                  <a:cxn ang="0">
                    <a:pos x="174" y="0"/>
                  </a:cxn>
                  <a:cxn ang="0">
                    <a:pos x="167" y="64"/>
                  </a:cxn>
                  <a:cxn ang="0">
                    <a:pos x="141" y="103"/>
                  </a:cxn>
                  <a:cxn ang="0">
                    <a:pos x="95" y="127"/>
                  </a:cxn>
                  <a:cxn ang="0">
                    <a:pos x="43" y="140"/>
                  </a:cxn>
                  <a:cxn ang="0">
                    <a:pos x="2" y="141"/>
                  </a:cxn>
                  <a:cxn ang="0">
                    <a:pos x="0" y="182"/>
                  </a:cxn>
                  <a:cxn ang="0">
                    <a:pos x="55" y="187"/>
                  </a:cxn>
                  <a:cxn ang="0">
                    <a:pos x="114" y="172"/>
                  </a:cxn>
                  <a:cxn ang="0">
                    <a:pos x="162" y="148"/>
                  </a:cxn>
                  <a:cxn ang="0">
                    <a:pos x="191" y="122"/>
                  </a:cxn>
                  <a:cxn ang="0">
                    <a:pos x="208" y="158"/>
                  </a:cxn>
                  <a:cxn ang="0">
                    <a:pos x="224" y="184"/>
                  </a:cxn>
                  <a:cxn ang="0">
                    <a:pos x="251" y="204"/>
                  </a:cxn>
                  <a:cxn ang="0">
                    <a:pos x="282" y="216"/>
                  </a:cxn>
                  <a:cxn ang="0">
                    <a:pos x="322" y="213"/>
                  </a:cxn>
                  <a:cxn ang="0">
                    <a:pos x="356" y="204"/>
                  </a:cxn>
                  <a:cxn ang="0">
                    <a:pos x="384" y="182"/>
                  </a:cxn>
                  <a:cxn ang="0">
                    <a:pos x="387" y="144"/>
                  </a:cxn>
                  <a:cxn ang="0">
                    <a:pos x="356" y="160"/>
                  </a:cxn>
                  <a:cxn ang="0">
                    <a:pos x="322" y="175"/>
                  </a:cxn>
                  <a:cxn ang="0">
                    <a:pos x="289" y="177"/>
                  </a:cxn>
                  <a:cxn ang="0">
                    <a:pos x="263" y="160"/>
                  </a:cxn>
                  <a:cxn ang="0">
                    <a:pos x="246" y="139"/>
                  </a:cxn>
                  <a:cxn ang="0">
                    <a:pos x="239" y="124"/>
                  </a:cxn>
                  <a:cxn ang="0">
                    <a:pos x="236" y="100"/>
                  </a:cxn>
                  <a:cxn ang="0">
                    <a:pos x="241" y="91"/>
                  </a:cxn>
                  <a:cxn ang="0">
                    <a:pos x="267" y="100"/>
                  </a:cxn>
                  <a:cxn ang="0">
                    <a:pos x="298" y="98"/>
                  </a:cxn>
                  <a:cxn ang="0">
                    <a:pos x="320" y="91"/>
                  </a:cxn>
                  <a:cxn ang="0">
                    <a:pos x="339" y="76"/>
                  </a:cxn>
                  <a:cxn ang="0">
                    <a:pos x="329" y="52"/>
                  </a:cxn>
                  <a:cxn ang="0">
                    <a:pos x="301" y="67"/>
                  </a:cxn>
                  <a:cxn ang="0">
                    <a:pos x="275" y="69"/>
                  </a:cxn>
                  <a:cxn ang="0">
                    <a:pos x="248" y="60"/>
                  </a:cxn>
                  <a:cxn ang="0">
                    <a:pos x="234" y="40"/>
                  </a:cxn>
                  <a:cxn ang="0">
                    <a:pos x="234" y="0"/>
                  </a:cxn>
                  <a:cxn ang="0">
                    <a:pos x="174" y="0"/>
                  </a:cxn>
                </a:cxnLst>
                <a:rect l="0" t="0" r="r" b="b"/>
                <a:pathLst>
                  <a:path w="388" h="217">
                    <a:moveTo>
                      <a:pt x="174" y="0"/>
                    </a:moveTo>
                    <a:lnTo>
                      <a:pt x="167" y="64"/>
                    </a:lnTo>
                    <a:lnTo>
                      <a:pt x="141" y="103"/>
                    </a:lnTo>
                    <a:lnTo>
                      <a:pt x="95" y="127"/>
                    </a:lnTo>
                    <a:lnTo>
                      <a:pt x="43" y="140"/>
                    </a:lnTo>
                    <a:lnTo>
                      <a:pt x="2" y="141"/>
                    </a:lnTo>
                    <a:lnTo>
                      <a:pt x="0" y="182"/>
                    </a:lnTo>
                    <a:lnTo>
                      <a:pt x="55" y="187"/>
                    </a:lnTo>
                    <a:lnTo>
                      <a:pt x="114" y="172"/>
                    </a:lnTo>
                    <a:lnTo>
                      <a:pt x="162" y="148"/>
                    </a:lnTo>
                    <a:lnTo>
                      <a:pt x="191" y="122"/>
                    </a:lnTo>
                    <a:lnTo>
                      <a:pt x="208" y="158"/>
                    </a:lnTo>
                    <a:lnTo>
                      <a:pt x="224" y="184"/>
                    </a:lnTo>
                    <a:lnTo>
                      <a:pt x="251" y="204"/>
                    </a:lnTo>
                    <a:lnTo>
                      <a:pt x="282" y="216"/>
                    </a:lnTo>
                    <a:lnTo>
                      <a:pt x="322" y="213"/>
                    </a:lnTo>
                    <a:lnTo>
                      <a:pt x="356" y="204"/>
                    </a:lnTo>
                    <a:lnTo>
                      <a:pt x="384" y="182"/>
                    </a:lnTo>
                    <a:lnTo>
                      <a:pt x="387" y="144"/>
                    </a:lnTo>
                    <a:lnTo>
                      <a:pt x="356" y="160"/>
                    </a:lnTo>
                    <a:lnTo>
                      <a:pt x="322" y="175"/>
                    </a:lnTo>
                    <a:lnTo>
                      <a:pt x="289" y="177"/>
                    </a:lnTo>
                    <a:lnTo>
                      <a:pt x="263" y="160"/>
                    </a:lnTo>
                    <a:lnTo>
                      <a:pt x="246" y="139"/>
                    </a:lnTo>
                    <a:lnTo>
                      <a:pt x="239" y="124"/>
                    </a:lnTo>
                    <a:lnTo>
                      <a:pt x="236" y="100"/>
                    </a:lnTo>
                    <a:lnTo>
                      <a:pt x="241" y="91"/>
                    </a:lnTo>
                    <a:lnTo>
                      <a:pt x="267" y="100"/>
                    </a:lnTo>
                    <a:lnTo>
                      <a:pt x="298" y="98"/>
                    </a:lnTo>
                    <a:lnTo>
                      <a:pt x="320" y="91"/>
                    </a:lnTo>
                    <a:lnTo>
                      <a:pt x="339" y="76"/>
                    </a:lnTo>
                    <a:lnTo>
                      <a:pt x="329" y="52"/>
                    </a:lnTo>
                    <a:lnTo>
                      <a:pt x="301" y="67"/>
                    </a:lnTo>
                    <a:lnTo>
                      <a:pt x="275" y="69"/>
                    </a:lnTo>
                    <a:lnTo>
                      <a:pt x="248" y="60"/>
                    </a:lnTo>
                    <a:lnTo>
                      <a:pt x="234" y="40"/>
                    </a:lnTo>
                    <a:lnTo>
                      <a:pt x="234" y="0"/>
                    </a:lnTo>
                    <a:lnTo>
                      <a:pt x="174" y="0"/>
                    </a:lnTo>
                  </a:path>
                </a:pathLst>
              </a:custGeom>
              <a:solidFill>
                <a:srgbClr val="919191"/>
              </a:solidFill>
              <a:ln w="9525" cap="rnd">
                <a:noFill/>
                <a:round/>
                <a:headEnd/>
                <a:tailEnd/>
              </a:ln>
              <a:effectLst/>
            </p:spPr>
            <p:txBody>
              <a:bodyPr/>
              <a:lstStyle/>
              <a:p>
                <a:pPr>
                  <a:defRPr/>
                </a:pPr>
                <a:endParaRPr lang="en-US" sz="2400"/>
              </a:p>
            </p:txBody>
          </p:sp>
          <p:sp>
            <p:nvSpPr>
              <p:cNvPr id="2405396" name="Freeform 20"/>
              <p:cNvSpPr>
                <a:spLocks/>
              </p:cNvSpPr>
              <p:nvPr/>
            </p:nvSpPr>
            <p:spPr bwMode="auto">
              <a:xfrm>
                <a:off x="3072" y="2573"/>
                <a:ext cx="388" cy="217"/>
              </a:xfrm>
              <a:custGeom>
                <a:avLst/>
                <a:gdLst/>
                <a:ahLst/>
                <a:cxnLst>
                  <a:cxn ang="0">
                    <a:pos x="174" y="0"/>
                  </a:cxn>
                  <a:cxn ang="0">
                    <a:pos x="167" y="64"/>
                  </a:cxn>
                  <a:cxn ang="0">
                    <a:pos x="141" y="103"/>
                  </a:cxn>
                  <a:cxn ang="0">
                    <a:pos x="95" y="127"/>
                  </a:cxn>
                  <a:cxn ang="0">
                    <a:pos x="43" y="140"/>
                  </a:cxn>
                  <a:cxn ang="0">
                    <a:pos x="2" y="141"/>
                  </a:cxn>
                  <a:cxn ang="0">
                    <a:pos x="0" y="182"/>
                  </a:cxn>
                  <a:cxn ang="0">
                    <a:pos x="55" y="187"/>
                  </a:cxn>
                  <a:cxn ang="0">
                    <a:pos x="114" y="172"/>
                  </a:cxn>
                  <a:cxn ang="0">
                    <a:pos x="162" y="148"/>
                  </a:cxn>
                  <a:cxn ang="0">
                    <a:pos x="191" y="122"/>
                  </a:cxn>
                  <a:cxn ang="0">
                    <a:pos x="208" y="158"/>
                  </a:cxn>
                  <a:cxn ang="0">
                    <a:pos x="224" y="184"/>
                  </a:cxn>
                  <a:cxn ang="0">
                    <a:pos x="251" y="204"/>
                  </a:cxn>
                  <a:cxn ang="0">
                    <a:pos x="282" y="216"/>
                  </a:cxn>
                  <a:cxn ang="0">
                    <a:pos x="322" y="213"/>
                  </a:cxn>
                  <a:cxn ang="0">
                    <a:pos x="356" y="204"/>
                  </a:cxn>
                  <a:cxn ang="0">
                    <a:pos x="384" y="182"/>
                  </a:cxn>
                  <a:cxn ang="0">
                    <a:pos x="387" y="144"/>
                  </a:cxn>
                  <a:cxn ang="0">
                    <a:pos x="356" y="160"/>
                  </a:cxn>
                  <a:cxn ang="0">
                    <a:pos x="322" y="175"/>
                  </a:cxn>
                  <a:cxn ang="0">
                    <a:pos x="289" y="177"/>
                  </a:cxn>
                  <a:cxn ang="0">
                    <a:pos x="263" y="160"/>
                  </a:cxn>
                  <a:cxn ang="0">
                    <a:pos x="246" y="139"/>
                  </a:cxn>
                  <a:cxn ang="0">
                    <a:pos x="239" y="124"/>
                  </a:cxn>
                  <a:cxn ang="0">
                    <a:pos x="236" y="100"/>
                  </a:cxn>
                  <a:cxn ang="0">
                    <a:pos x="241" y="91"/>
                  </a:cxn>
                  <a:cxn ang="0">
                    <a:pos x="267" y="100"/>
                  </a:cxn>
                  <a:cxn ang="0">
                    <a:pos x="298" y="98"/>
                  </a:cxn>
                  <a:cxn ang="0">
                    <a:pos x="320" y="91"/>
                  </a:cxn>
                  <a:cxn ang="0">
                    <a:pos x="339" y="76"/>
                  </a:cxn>
                  <a:cxn ang="0">
                    <a:pos x="329" y="52"/>
                  </a:cxn>
                  <a:cxn ang="0">
                    <a:pos x="301" y="67"/>
                  </a:cxn>
                  <a:cxn ang="0">
                    <a:pos x="275" y="69"/>
                  </a:cxn>
                  <a:cxn ang="0">
                    <a:pos x="248" y="60"/>
                  </a:cxn>
                  <a:cxn ang="0">
                    <a:pos x="234" y="40"/>
                  </a:cxn>
                  <a:cxn ang="0">
                    <a:pos x="234" y="0"/>
                  </a:cxn>
                </a:cxnLst>
                <a:rect l="0" t="0" r="r" b="b"/>
                <a:pathLst>
                  <a:path w="388" h="217">
                    <a:moveTo>
                      <a:pt x="174" y="0"/>
                    </a:moveTo>
                    <a:lnTo>
                      <a:pt x="167" y="64"/>
                    </a:lnTo>
                    <a:lnTo>
                      <a:pt x="141" y="103"/>
                    </a:lnTo>
                    <a:lnTo>
                      <a:pt x="95" y="127"/>
                    </a:lnTo>
                    <a:lnTo>
                      <a:pt x="43" y="140"/>
                    </a:lnTo>
                    <a:lnTo>
                      <a:pt x="2" y="141"/>
                    </a:lnTo>
                    <a:lnTo>
                      <a:pt x="0" y="182"/>
                    </a:lnTo>
                    <a:lnTo>
                      <a:pt x="55" y="187"/>
                    </a:lnTo>
                    <a:lnTo>
                      <a:pt x="114" y="172"/>
                    </a:lnTo>
                    <a:lnTo>
                      <a:pt x="162" y="148"/>
                    </a:lnTo>
                    <a:lnTo>
                      <a:pt x="191" y="122"/>
                    </a:lnTo>
                    <a:lnTo>
                      <a:pt x="208" y="158"/>
                    </a:lnTo>
                    <a:lnTo>
                      <a:pt x="224" y="184"/>
                    </a:lnTo>
                    <a:lnTo>
                      <a:pt x="251" y="204"/>
                    </a:lnTo>
                    <a:lnTo>
                      <a:pt x="282" y="216"/>
                    </a:lnTo>
                    <a:lnTo>
                      <a:pt x="322" y="213"/>
                    </a:lnTo>
                    <a:lnTo>
                      <a:pt x="356" y="204"/>
                    </a:lnTo>
                    <a:lnTo>
                      <a:pt x="384" y="182"/>
                    </a:lnTo>
                    <a:lnTo>
                      <a:pt x="387" y="144"/>
                    </a:lnTo>
                    <a:lnTo>
                      <a:pt x="356" y="160"/>
                    </a:lnTo>
                    <a:lnTo>
                      <a:pt x="322" y="175"/>
                    </a:lnTo>
                    <a:lnTo>
                      <a:pt x="289" y="177"/>
                    </a:lnTo>
                    <a:lnTo>
                      <a:pt x="263" y="160"/>
                    </a:lnTo>
                    <a:lnTo>
                      <a:pt x="246" y="139"/>
                    </a:lnTo>
                    <a:lnTo>
                      <a:pt x="239" y="124"/>
                    </a:lnTo>
                    <a:lnTo>
                      <a:pt x="236" y="100"/>
                    </a:lnTo>
                    <a:lnTo>
                      <a:pt x="241" y="91"/>
                    </a:lnTo>
                    <a:lnTo>
                      <a:pt x="267" y="100"/>
                    </a:lnTo>
                    <a:lnTo>
                      <a:pt x="298" y="98"/>
                    </a:lnTo>
                    <a:lnTo>
                      <a:pt x="320" y="91"/>
                    </a:lnTo>
                    <a:lnTo>
                      <a:pt x="339" y="76"/>
                    </a:lnTo>
                    <a:lnTo>
                      <a:pt x="329" y="52"/>
                    </a:lnTo>
                    <a:lnTo>
                      <a:pt x="301" y="67"/>
                    </a:lnTo>
                    <a:lnTo>
                      <a:pt x="275" y="69"/>
                    </a:lnTo>
                    <a:lnTo>
                      <a:pt x="248" y="60"/>
                    </a:lnTo>
                    <a:lnTo>
                      <a:pt x="234" y="40"/>
                    </a:lnTo>
                    <a:lnTo>
                      <a:pt x="234" y="0"/>
                    </a:lnTo>
                  </a:path>
                </a:pathLst>
              </a:custGeom>
              <a:noFill/>
              <a:ln w="12700" cap="rnd" cmpd="sng">
                <a:solidFill>
                  <a:srgbClr val="FFFFFF"/>
                </a:solidFill>
                <a:prstDash val="solid"/>
                <a:round/>
                <a:headEnd type="none" w="sm" len="sm"/>
                <a:tailEnd type="none" w="sm" len="sm"/>
              </a:ln>
              <a:effectLst/>
            </p:spPr>
            <p:txBody>
              <a:bodyPr/>
              <a:lstStyle/>
              <a:p>
                <a:pPr>
                  <a:defRPr/>
                </a:pPr>
                <a:endParaRPr lang="en-US" sz="2400"/>
              </a:p>
            </p:txBody>
          </p:sp>
          <p:sp>
            <p:nvSpPr>
              <p:cNvPr id="2405397" name="Freeform 21"/>
              <p:cNvSpPr>
                <a:spLocks/>
              </p:cNvSpPr>
              <p:nvPr/>
            </p:nvSpPr>
            <p:spPr bwMode="auto">
              <a:xfrm>
                <a:off x="3239" y="2796"/>
                <a:ext cx="58" cy="111"/>
              </a:xfrm>
              <a:custGeom>
                <a:avLst/>
                <a:gdLst/>
                <a:ahLst/>
                <a:cxnLst>
                  <a:cxn ang="0">
                    <a:pos x="0" y="9"/>
                  </a:cxn>
                  <a:cxn ang="0">
                    <a:pos x="5" y="67"/>
                  </a:cxn>
                  <a:cxn ang="0">
                    <a:pos x="19" y="110"/>
                  </a:cxn>
                  <a:cxn ang="0">
                    <a:pos x="57" y="105"/>
                  </a:cxn>
                  <a:cxn ang="0">
                    <a:pos x="43" y="67"/>
                  </a:cxn>
                  <a:cxn ang="0">
                    <a:pos x="38" y="19"/>
                  </a:cxn>
                  <a:cxn ang="0">
                    <a:pos x="33" y="0"/>
                  </a:cxn>
                </a:cxnLst>
                <a:rect l="0" t="0" r="r" b="b"/>
                <a:pathLst>
                  <a:path w="58" h="111">
                    <a:moveTo>
                      <a:pt x="0" y="9"/>
                    </a:moveTo>
                    <a:lnTo>
                      <a:pt x="5" y="67"/>
                    </a:lnTo>
                    <a:lnTo>
                      <a:pt x="19" y="110"/>
                    </a:lnTo>
                    <a:lnTo>
                      <a:pt x="57" y="105"/>
                    </a:lnTo>
                    <a:lnTo>
                      <a:pt x="43" y="67"/>
                    </a:lnTo>
                    <a:lnTo>
                      <a:pt x="38" y="19"/>
                    </a:lnTo>
                    <a:lnTo>
                      <a:pt x="33" y="0"/>
                    </a:lnTo>
                  </a:path>
                </a:pathLst>
              </a:custGeom>
              <a:solidFill>
                <a:srgbClr val="919191"/>
              </a:solidFill>
              <a:ln w="12700" cap="rnd" cmpd="sng">
                <a:solidFill>
                  <a:schemeClr val="tx1"/>
                </a:solidFill>
                <a:prstDash val="solid"/>
                <a:round/>
                <a:headEnd type="none" w="sm" len="sm"/>
                <a:tailEnd type="none" w="sm" len="sm"/>
              </a:ln>
              <a:effectLst/>
            </p:spPr>
            <p:txBody>
              <a:bodyPr/>
              <a:lstStyle/>
              <a:p>
                <a:pPr>
                  <a:defRPr/>
                </a:pPr>
                <a:endParaRPr lang="en-US" sz="2400"/>
              </a:p>
            </p:txBody>
          </p:sp>
        </p:grpSp>
        <p:sp>
          <p:nvSpPr>
            <p:cNvPr id="2405398" name="Freeform 22"/>
            <p:cNvSpPr>
              <a:spLocks/>
            </p:cNvSpPr>
            <p:nvPr/>
          </p:nvSpPr>
          <p:spPr bwMode="auto">
            <a:xfrm>
              <a:off x="2710" y="1232"/>
              <a:ext cx="294" cy="992"/>
            </a:xfrm>
            <a:custGeom>
              <a:avLst/>
              <a:gdLst/>
              <a:ahLst/>
              <a:cxnLst>
                <a:cxn ang="0">
                  <a:pos x="0" y="0"/>
                </a:cxn>
                <a:cxn ang="0">
                  <a:pos x="195" y="71"/>
                </a:cxn>
                <a:cxn ang="0">
                  <a:pos x="293" y="168"/>
                </a:cxn>
                <a:cxn ang="0">
                  <a:pos x="284" y="319"/>
                </a:cxn>
                <a:cxn ang="0">
                  <a:pos x="294" y="424"/>
                </a:cxn>
                <a:cxn ang="0">
                  <a:pos x="232" y="566"/>
                </a:cxn>
                <a:cxn ang="0">
                  <a:pos x="213" y="992"/>
                </a:cxn>
              </a:cxnLst>
              <a:rect l="0" t="0" r="r" b="b"/>
              <a:pathLst>
                <a:path w="294" h="992">
                  <a:moveTo>
                    <a:pt x="0" y="0"/>
                  </a:moveTo>
                  <a:lnTo>
                    <a:pt x="195" y="71"/>
                  </a:lnTo>
                  <a:lnTo>
                    <a:pt x="293" y="168"/>
                  </a:lnTo>
                  <a:lnTo>
                    <a:pt x="284" y="319"/>
                  </a:lnTo>
                  <a:lnTo>
                    <a:pt x="294" y="424"/>
                  </a:lnTo>
                  <a:lnTo>
                    <a:pt x="232" y="566"/>
                  </a:lnTo>
                  <a:lnTo>
                    <a:pt x="213" y="992"/>
                  </a:lnTo>
                </a:path>
              </a:pathLst>
            </a:custGeom>
            <a:noFill/>
            <a:ln w="28575" cap="flat" cmpd="sng">
              <a:solidFill>
                <a:schemeClr val="hlink"/>
              </a:solidFill>
              <a:prstDash val="solid"/>
              <a:round/>
              <a:headEnd type="none" w="sm" len="sm"/>
              <a:tailEnd type="none" w="sm" len="sm"/>
            </a:ln>
            <a:effectLst/>
          </p:spPr>
          <p:txBody>
            <a:bodyPr/>
            <a:lstStyle/>
            <a:p>
              <a:pPr>
                <a:defRPr/>
              </a:pPr>
              <a:endParaRPr lang="en-US" sz="2400"/>
            </a:p>
          </p:txBody>
        </p:sp>
      </p:grpSp>
      <p:sp>
        <p:nvSpPr>
          <p:cNvPr id="2405399" name="Freeform 23"/>
          <p:cNvSpPr>
            <a:spLocks/>
          </p:cNvSpPr>
          <p:nvPr/>
        </p:nvSpPr>
        <p:spPr bwMode="auto">
          <a:xfrm>
            <a:off x="7019925" y="2122488"/>
            <a:ext cx="223838" cy="2025650"/>
          </a:xfrm>
          <a:custGeom>
            <a:avLst/>
            <a:gdLst/>
            <a:ahLst/>
            <a:cxnLst>
              <a:cxn ang="0">
                <a:pos x="26" y="0"/>
              </a:cxn>
              <a:cxn ang="0">
                <a:pos x="35" y="141"/>
              </a:cxn>
              <a:cxn ang="0">
                <a:pos x="44" y="283"/>
              </a:cxn>
              <a:cxn ang="0">
                <a:pos x="131" y="362"/>
              </a:cxn>
              <a:cxn ang="0">
                <a:pos x="141" y="467"/>
              </a:cxn>
              <a:cxn ang="0">
                <a:pos x="79" y="609"/>
              </a:cxn>
              <a:cxn ang="0">
                <a:pos x="0" y="868"/>
              </a:cxn>
              <a:cxn ang="0">
                <a:pos x="62" y="1276"/>
              </a:cxn>
            </a:cxnLst>
            <a:rect l="0" t="0" r="r" b="b"/>
            <a:pathLst>
              <a:path w="141" h="1276">
                <a:moveTo>
                  <a:pt x="26" y="0"/>
                </a:moveTo>
                <a:lnTo>
                  <a:pt x="35" y="141"/>
                </a:lnTo>
                <a:lnTo>
                  <a:pt x="44" y="283"/>
                </a:lnTo>
                <a:lnTo>
                  <a:pt x="131" y="362"/>
                </a:lnTo>
                <a:lnTo>
                  <a:pt x="141" y="467"/>
                </a:lnTo>
                <a:lnTo>
                  <a:pt x="79" y="609"/>
                </a:lnTo>
                <a:lnTo>
                  <a:pt x="0" y="868"/>
                </a:lnTo>
                <a:lnTo>
                  <a:pt x="62" y="1276"/>
                </a:lnTo>
              </a:path>
            </a:pathLst>
          </a:custGeom>
          <a:noFill/>
          <a:ln w="28575" cap="flat" cmpd="sng">
            <a:solidFill>
              <a:schemeClr val="hlink"/>
            </a:solidFill>
            <a:prstDash val="solid"/>
            <a:round/>
            <a:headEnd type="none" w="sm" len="sm"/>
            <a:tailEnd type="none" w="sm" len="sm"/>
          </a:ln>
          <a:effectLst/>
        </p:spPr>
        <p:txBody>
          <a:bodyPr/>
          <a:lstStyle/>
          <a:p>
            <a:pPr>
              <a:defRPr/>
            </a:pPr>
            <a:endParaRPr lang="en-US" sz="2400"/>
          </a:p>
        </p:txBody>
      </p:sp>
      <p:sp>
        <p:nvSpPr>
          <p:cNvPr id="2405400" name="Line 24"/>
          <p:cNvSpPr>
            <a:spLocks noChangeShapeType="1"/>
          </p:cNvSpPr>
          <p:nvPr/>
        </p:nvSpPr>
        <p:spPr bwMode="auto">
          <a:xfrm flipH="1" flipV="1">
            <a:off x="4846319" y="1844040"/>
            <a:ext cx="582613" cy="753110"/>
          </a:xfrm>
          <a:prstGeom prst="line">
            <a:avLst/>
          </a:prstGeom>
          <a:noFill/>
          <a:ln w="76200" cmpd="tri">
            <a:solidFill>
              <a:srgbClr val="FF9900"/>
            </a:solidFill>
            <a:round/>
            <a:headEnd type="none" w="sm" len="sm"/>
            <a:tailEnd type="none" w="sm" len="sm"/>
          </a:ln>
          <a:effectLst/>
        </p:spPr>
        <p:txBody>
          <a:bodyPr/>
          <a:lstStyle/>
          <a:p>
            <a:pPr>
              <a:defRPr/>
            </a:pPr>
            <a:endParaRPr lang="en-US" sz="2400"/>
          </a:p>
        </p:txBody>
      </p:sp>
      <p:sp>
        <p:nvSpPr>
          <p:cNvPr id="2405401" name="Rectangle 25"/>
          <p:cNvSpPr>
            <a:spLocks noChangeArrowheads="1"/>
          </p:cNvSpPr>
          <p:nvPr/>
        </p:nvSpPr>
        <p:spPr bwMode="auto">
          <a:xfrm rot="16200000">
            <a:off x="-484187" y="3289300"/>
            <a:ext cx="2457450" cy="457200"/>
          </a:xfrm>
          <a:prstGeom prst="rect">
            <a:avLst/>
          </a:prstGeom>
          <a:noFill/>
          <a:ln w="12700">
            <a:noFill/>
            <a:miter lim="800000"/>
            <a:headEnd type="none" w="sm" len="sm"/>
            <a:tailEnd type="none" w="sm" len="sm"/>
          </a:ln>
          <a:effectLst/>
        </p:spPr>
        <p:txBody>
          <a:bodyPr wrap="none">
            <a:spAutoFit/>
          </a:bodyPr>
          <a:lstStyle/>
          <a:p>
            <a:pPr>
              <a:defRPr/>
            </a:pPr>
            <a:r>
              <a:rPr lang="de-DE" sz="2400" i="1">
                <a:effectLst>
                  <a:outerShdw blurRad="38100" dist="38100" dir="2700000" algn="tl">
                    <a:srgbClr val="000000"/>
                  </a:outerShdw>
                </a:effectLst>
              </a:rPr>
              <a:t>ascend. involved</a:t>
            </a:r>
            <a:endParaRPr lang="en-US" sz="2400" i="1">
              <a:effectLst>
                <a:outerShdw blurRad="38100" dist="38100" dir="2700000" algn="tl">
                  <a:srgbClr val="000000"/>
                </a:outerShdw>
              </a:effectLst>
            </a:endParaRPr>
          </a:p>
        </p:txBody>
      </p:sp>
      <p:sp>
        <p:nvSpPr>
          <p:cNvPr id="2405402" name="Rectangle 26"/>
          <p:cNvSpPr>
            <a:spLocks noChangeArrowheads="1"/>
          </p:cNvSpPr>
          <p:nvPr/>
        </p:nvSpPr>
        <p:spPr bwMode="auto">
          <a:xfrm rot="16200000">
            <a:off x="6796088" y="3276600"/>
            <a:ext cx="2965450" cy="457200"/>
          </a:xfrm>
          <a:prstGeom prst="rect">
            <a:avLst/>
          </a:prstGeom>
          <a:noFill/>
          <a:ln w="12700">
            <a:noFill/>
            <a:miter lim="800000"/>
            <a:headEnd type="none" w="sm" len="sm"/>
            <a:tailEnd type="none" w="sm" len="sm"/>
          </a:ln>
          <a:effectLst/>
        </p:spPr>
        <p:txBody>
          <a:bodyPr wrap="none">
            <a:spAutoFit/>
          </a:bodyPr>
          <a:lstStyle/>
          <a:p>
            <a:pPr>
              <a:defRPr/>
            </a:pPr>
            <a:r>
              <a:rPr lang="de-DE" sz="2400" i="1">
                <a:effectLst>
                  <a:outerShdw blurRad="38100" dist="38100" dir="2700000" algn="tl">
                    <a:srgbClr val="000000"/>
                  </a:outerShdw>
                </a:effectLst>
              </a:rPr>
              <a:t>ascend. not involved</a:t>
            </a:r>
            <a:endParaRPr lang="en-US" sz="2400" i="1">
              <a:effectLst>
                <a:outerShdw blurRad="38100" dist="38100" dir="2700000" algn="tl">
                  <a:srgbClr val="000000"/>
                </a:outerShdw>
              </a:effectLst>
            </a:endParaRP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0 -2.96296E-6 L 0.10972 -2.96296E-6 " pathEditMode="relative" rAng="0" ptsTypes="AA">
                                      <p:cBhvr>
                                        <p:cTn id="10" dur="2000" fill="hold"/>
                                        <p:tgtEl>
                                          <p:spTgt spid="3"/>
                                        </p:tgtEl>
                                        <p:attrNameLst>
                                          <p:attrName>ppt_x</p:attrName>
                                          <p:attrName>ppt_y</p:attrName>
                                        </p:attrNameLst>
                                      </p:cBhvr>
                                      <p:rCtr x="55" y="0"/>
                                    </p:animMotion>
                                  </p:childTnLst>
                                </p:cTn>
                              </p:par>
                              <p:par>
                                <p:cTn id="11" presetID="35" presetClass="path" presetSubtype="0" accel="50000" decel="50000" fill="hold" grpId="0" nodeType="withEffect">
                                  <p:stCondLst>
                                    <p:cond delay="0"/>
                                  </p:stCondLst>
                                  <p:childTnLst>
                                    <p:animMotion origin="layout" path="M 4.44444E-6 -1.48148E-6 L -0.09584 -1.48148E-6 " pathEditMode="relative" rAng="0" ptsTypes="AA">
                                      <p:cBhvr>
                                        <p:cTn id="12" dur="2000" fill="hold"/>
                                        <p:tgtEl>
                                          <p:spTgt spid="2405381"/>
                                        </p:tgtEl>
                                        <p:attrNameLst>
                                          <p:attrName>ppt_x</p:attrName>
                                          <p:attrName>ppt_y</p:attrName>
                                        </p:attrNameLst>
                                      </p:cBhvr>
                                      <p:rCtr x="-48" y="0"/>
                                    </p:animMotion>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405400"/>
                                        </p:tgtEl>
                                        <p:attrNameLst>
                                          <p:attrName>style.visibility</p:attrName>
                                        </p:attrNameLst>
                                      </p:cBhvr>
                                      <p:to>
                                        <p:strVal val="visible"/>
                                      </p:to>
                                    </p:set>
                                    <p:anim calcmode="lin" valueType="num">
                                      <p:cBhvr additive="base">
                                        <p:cTn id="17" dur="500" fill="hold"/>
                                        <p:tgtEl>
                                          <p:spTgt spid="2405400"/>
                                        </p:tgtEl>
                                        <p:attrNameLst>
                                          <p:attrName>ppt_x</p:attrName>
                                        </p:attrNameLst>
                                      </p:cBhvr>
                                      <p:tavLst>
                                        <p:tav tm="0">
                                          <p:val>
                                            <p:strVal val="1+#ppt_w/2"/>
                                          </p:val>
                                        </p:tav>
                                        <p:tav tm="100000">
                                          <p:val>
                                            <p:strVal val="#ppt_x"/>
                                          </p:val>
                                        </p:tav>
                                      </p:tavLst>
                                    </p:anim>
                                    <p:anim calcmode="lin" valueType="num">
                                      <p:cBhvr additive="base">
                                        <p:cTn id="18" dur="500" fill="hold"/>
                                        <p:tgtEl>
                                          <p:spTgt spid="240540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nodeType="clickEffect">
                                  <p:stCondLst>
                                    <p:cond delay="0"/>
                                  </p:stCondLst>
                                  <p:childTnLst>
                                    <p:animRot by="-4200000">
                                      <p:cBhvr>
                                        <p:cTn id="22" dur="2000" fill="hold"/>
                                        <p:tgtEl>
                                          <p:spTgt spid="2405400"/>
                                        </p:tgtEl>
                                        <p:attrNameLst>
                                          <p:attrName>r</p:attrName>
                                        </p:attrNameLst>
                                      </p:cBhvr>
                                    </p:animRot>
                                  </p:childTnLst>
                                </p:cTn>
                              </p:par>
                              <p:par>
                                <p:cTn id="23" presetID="35" presetClass="path" presetSubtype="0" accel="50000" decel="50000" fill="hold" nodeType="withEffect">
                                  <p:stCondLst>
                                    <p:cond delay="0"/>
                                  </p:stCondLst>
                                  <p:childTnLst>
                                    <p:animMotion origin="layout" path="M 4.72222E-6 -3.7037E-7 L -0.20695 -3.7037E-7 " pathEditMode="relative" rAng="0" ptsTypes="AA">
                                      <p:cBhvr>
                                        <p:cTn id="24" dur="2000" fill="hold"/>
                                        <p:tgtEl>
                                          <p:spTgt spid="2405400"/>
                                        </p:tgtEl>
                                        <p:attrNameLst>
                                          <p:attrName>ppt_x</p:attrName>
                                          <p:attrName>ppt_y</p:attrName>
                                        </p:attrNameLst>
                                      </p:cBhvr>
                                      <p:rCtr x="-10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538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3890" name="Rectangle 2"/>
          <p:cNvSpPr>
            <a:spLocks noGrp="1" noChangeArrowheads="1"/>
          </p:cNvSpPr>
          <p:nvPr>
            <p:ph type="title"/>
          </p:nvPr>
        </p:nvSpPr>
        <p:spPr>
          <a:xfrm>
            <a:off x="685800" y="96838"/>
            <a:ext cx="7772400" cy="561975"/>
          </a:xfrm>
        </p:spPr>
        <p:txBody>
          <a:bodyPr/>
          <a:lstStyle/>
          <a:p>
            <a:pPr eaLnBrk="1" hangingPunct="1">
              <a:defRPr/>
            </a:pPr>
            <a:r>
              <a:rPr lang="en-US" sz="2800" smtClean="0"/>
              <a:t>Type A dissection/IMH</a:t>
            </a:r>
          </a:p>
        </p:txBody>
      </p:sp>
      <p:grpSp>
        <p:nvGrpSpPr>
          <p:cNvPr id="2" name="Group 3"/>
          <p:cNvGrpSpPr>
            <a:grpSpLocks/>
          </p:cNvGrpSpPr>
          <p:nvPr/>
        </p:nvGrpSpPr>
        <p:grpSpPr bwMode="auto">
          <a:xfrm>
            <a:off x="0" y="3792538"/>
            <a:ext cx="9144000" cy="2747962"/>
            <a:chOff x="0" y="2589"/>
            <a:chExt cx="5760" cy="1731"/>
          </a:xfrm>
        </p:grpSpPr>
        <p:pic>
          <p:nvPicPr>
            <p:cNvPr id="38926" name="Picture 4" descr="1740644-8_2003_12_17_CT_Image006"/>
            <p:cNvPicPr>
              <a:picLocks noChangeAspect="1" noChangeArrowheads="1"/>
            </p:cNvPicPr>
            <p:nvPr/>
          </p:nvPicPr>
          <p:blipFill>
            <a:blip r:embed="rId4" cstate="print"/>
            <a:srcRect/>
            <a:stretch>
              <a:fillRect/>
            </a:stretch>
          </p:blipFill>
          <p:spPr bwMode="auto">
            <a:xfrm>
              <a:off x="0" y="2589"/>
              <a:ext cx="1965" cy="1731"/>
            </a:xfrm>
            <a:prstGeom prst="rect">
              <a:avLst/>
            </a:prstGeom>
            <a:noFill/>
            <a:ln w="9525">
              <a:noFill/>
              <a:miter lim="800000"/>
              <a:headEnd/>
              <a:tailEnd/>
            </a:ln>
          </p:spPr>
        </p:pic>
        <p:pic>
          <p:nvPicPr>
            <p:cNvPr id="38927" name="Picture 5" descr="1740644-8_2003_12_17_CT_Image007"/>
            <p:cNvPicPr>
              <a:picLocks noChangeAspect="1" noChangeArrowheads="1"/>
            </p:cNvPicPr>
            <p:nvPr/>
          </p:nvPicPr>
          <p:blipFill>
            <a:blip r:embed="rId5" cstate="print"/>
            <a:srcRect/>
            <a:stretch>
              <a:fillRect/>
            </a:stretch>
          </p:blipFill>
          <p:spPr bwMode="auto">
            <a:xfrm>
              <a:off x="1889" y="2589"/>
              <a:ext cx="1965" cy="1731"/>
            </a:xfrm>
            <a:prstGeom prst="rect">
              <a:avLst/>
            </a:prstGeom>
            <a:noFill/>
            <a:ln w="9525">
              <a:noFill/>
              <a:miter lim="800000"/>
              <a:headEnd/>
              <a:tailEnd/>
            </a:ln>
          </p:spPr>
        </p:pic>
        <p:pic>
          <p:nvPicPr>
            <p:cNvPr id="38928" name="Picture 6" descr="1740644-8_2003_12_17_CT_Image008"/>
            <p:cNvPicPr>
              <a:picLocks noChangeAspect="1" noChangeArrowheads="1"/>
            </p:cNvPicPr>
            <p:nvPr/>
          </p:nvPicPr>
          <p:blipFill>
            <a:blip r:embed="rId6" cstate="print"/>
            <a:srcRect/>
            <a:stretch>
              <a:fillRect/>
            </a:stretch>
          </p:blipFill>
          <p:spPr bwMode="auto">
            <a:xfrm>
              <a:off x="3795" y="2589"/>
              <a:ext cx="1965" cy="1731"/>
            </a:xfrm>
            <a:prstGeom prst="rect">
              <a:avLst/>
            </a:prstGeom>
            <a:noFill/>
            <a:ln w="9525">
              <a:noFill/>
              <a:miter lim="800000"/>
              <a:headEnd/>
              <a:tailEnd/>
            </a:ln>
          </p:spPr>
        </p:pic>
      </p:grpSp>
      <p:grpSp>
        <p:nvGrpSpPr>
          <p:cNvPr id="3" name="Group 7"/>
          <p:cNvGrpSpPr>
            <a:grpSpLocks/>
          </p:cNvGrpSpPr>
          <p:nvPr/>
        </p:nvGrpSpPr>
        <p:grpSpPr bwMode="auto">
          <a:xfrm>
            <a:off x="0" y="1951038"/>
            <a:ext cx="9144000" cy="2747962"/>
            <a:chOff x="0" y="511"/>
            <a:chExt cx="5760" cy="1731"/>
          </a:xfrm>
        </p:grpSpPr>
        <p:grpSp>
          <p:nvGrpSpPr>
            <p:cNvPr id="4" name="Group 8"/>
            <p:cNvGrpSpPr>
              <a:grpSpLocks/>
            </p:cNvGrpSpPr>
            <p:nvPr/>
          </p:nvGrpSpPr>
          <p:grpSpPr bwMode="auto">
            <a:xfrm>
              <a:off x="0" y="511"/>
              <a:ext cx="5760" cy="1731"/>
              <a:chOff x="0" y="558"/>
              <a:chExt cx="5760" cy="1731"/>
            </a:xfrm>
          </p:grpSpPr>
          <p:pic>
            <p:nvPicPr>
              <p:cNvPr id="38923" name="Picture 9" descr="1740644-8_2003_12_05_CT_Image003"/>
              <p:cNvPicPr>
                <a:picLocks noChangeAspect="1" noChangeArrowheads="1"/>
              </p:cNvPicPr>
              <p:nvPr/>
            </p:nvPicPr>
            <p:blipFill>
              <a:blip r:embed="rId7" cstate="print"/>
              <a:srcRect/>
              <a:stretch>
                <a:fillRect/>
              </a:stretch>
            </p:blipFill>
            <p:spPr bwMode="auto">
              <a:xfrm>
                <a:off x="0" y="558"/>
                <a:ext cx="1965" cy="1731"/>
              </a:xfrm>
              <a:prstGeom prst="rect">
                <a:avLst/>
              </a:prstGeom>
              <a:noFill/>
              <a:ln w="9525">
                <a:noFill/>
                <a:miter lim="800000"/>
                <a:headEnd/>
                <a:tailEnd/>
              </a:ln>
            </p:spPr>
          </p:pic>
          <p:pic>
            <p:nvPicPr>
              <p:cNvPr id="38924" name="Picture 10" descr="1740644-8_2003_12_05_CT_Image004"/>
              <p:cNvPicPr>
                <a:picLocks noChangeAspect="1" noChangeArrowheads="1"/>
              </p:cNvPicPr>
              <p:nvPr/>
            </p:nvPicPr>
            <p:blipFill>
              <a:blip r:embed="rId8" cstate="print"/>
              <a:srcRect/>
              <a:stretch>
                <a:fillRect/>
              </a:stretch>
            </p:blipFill>
            <p:spPr bwMode="auto">
              <a:xfrm>
                <a:off x="1863" y="558"/>
                <a:ext cx="1965" cy="1731"/>
              </a:xfrm>
              <a:prstGeom prst="rect">
                <a:avLst/>
              </a:prstGeom>
              <a:noFill/>
              <a:ln w="9525">
                <a:noFill/>
                <a:miter lim="800000"/>
                <a:headEnd/>
                <a:tailEnd/>
              </a:ln>
            </p:spPr>
          </p:pic>
          <p:pic>
            <p:nvPicPr>
              <p:cNvPr id="38925" name="Picture 11" descr="1740644-8_2003_12_05_CT_Image005"/>
              <p:cNvPicPr>
                <a:picLocks noChangeAspect="1" noChangeArrowheads="1"/>
              </p:cNvPicPr>
              <p:nvPr/>
            </p:nvPicPr>
            <p:blipFill>
              <a:blip r:embed="rId9" cstate="print"/>
              <a:srcRect/>
              <a:stretch>
                <a:fillRect/>
              </a:stretch>
            </p:blipFill>
            <p:spPr bwMode="auto">
              <a:xfrm>
                <a:off x="3795" y="558"/>
                <a:ext cx="1965" cy="1731"/>
              </a:xfrm>
              <a:prstGeom prst="rect">
                <a:avLst/>
              </a:prstGeom>
              <a:noFill/>
              <a:ln w="9525">
                <a:noFill/>
                <a:miter lim="800000"/>
                <a:headEnd/>
                <a:tailEnd/>
              </a:ln>
            </p:spPr>
          </p:pic>
        </p:grpSp>
        <p:sp>
          <p:nvSpPr>
            <p:cNvPr id="2853900" name="Line 12"/>
            <p:cNvSpPr>
              <a:spLocks noChangeShapeType="1"/>
            </p:cNvSpPr>
            <p:nvPr/>
          </p:nvSpPr>
          <p:spPr bwMode="auto">
            <a:xfrm flipH="1">
              <a:off x="5015" y="554"/>
              <a:ext cx="145" cy="251"/>
            </a:xfrm>
            <a:prstGeom prst="line">
              <a:avLst/>
            </a:prstGeom>
            <a:noFill/>
            <a:ln w="57150">
              <a:solidFill>
                <a:srgbClr val="99CCFF"/>
              </a:solidFill>
              <a:round/>
              <a:headEnd type="none" w="sm" len="sm"/>
              <a:tailEnd type="triangle" w="sm" len="sm"/>
            </a:ln>
            <a:effectLst>
              <a:outerShdw dist="35921" dir="2700000" algn="ctr" rotWithShape="0">
                <a:schemeClr val="bg2"/>
              </a:outerShdw>
            </a:effectLst>
          </p:spPr>
          <p:txBody>
            <a:bodyPr/>
            <a:lstStyle/>
            <a:p>
              <a:pPr>
                <a:defRPr/>
              </a:pPr>
              <a:endParaRPr lang="en-US" sz="2400"/>
            </a:p>
          </p:txBody>
        </p:sp>
      </p:grpSp>
      <p:sp>
        <p:nvSpPr>
          <p:cNvPr id="2853901" name="Rectangle 13"/>
          <p:cNvSpPr>
            <a:spLocks noChangeArrowheads="1"/>
          </p:cNvSpPr>
          <p:nvPr/>
        </p:nvSpPr>
        <p:spPr bwMode="auto">
          <a:xfrm>
            <a:off x="231775" y="779463"/>
            <a:ext cx="5891213" cy="1462087"/>
          </a:xfrm>
          <a:prstGeom prst="rect">
            <a:avLst/>
          </a:prstGeom>
          <a:noFill/>
          <a:ln w="9525">
            <a:noFill/>
            <a:miter lim="800000"/>
            <a:headEnd/>
            <a:tailEnd/>
          </a:ln>
          <a:effectLst/>
        </p:spPr>
        <p:txBody>
          <a:bodyPr lIns="182562" tIns="182562" rIns="182562" bIns="182562">
            <a:spAutoFit/>
          </a:bodyPr>
          <a:lstStyle/>
          <a:p>
            <a:pPr marL="342900" indent="-342900" algn="l" eaLnBrk="1" hangingPunct="1">
              <a:lnSpc>
                <a:spcPct val="60000"/>
              </a:lnSpc>
              <a:spcBef>
                <a:spcPct val="40000"/>
              </a:spcBef>
              <a:buClr>
                <a:srgbClr val="E3DE73"/>
              </a:buClr>
              <a:buSzPct val="150000"/>
              <a:defRPr/>
            </a:pPr>
            <a:r>
              <a:rPr lang="en-US">
                <a:effectLst>
                  <a:outerShdw blurRad="38100" dist="38100" dir="2700000" algn="tl">
                    <a:srgbClr val="000000"/>
                  </a:outerShdw>
                </a:effectLst>
                <a:latin typeface="Lucida Sans" pitchFamily="34" charset="0"/>
              </a:rPr>
              <a:t>75 y/o hypertensive man, acute chest pain,</a:t>
            </a:r>
          </a:p>
          <a:p>
            <a:pPr marL="342900" indent="-342900" algn="l" eaLnBrk="1" hangingPunct="1">
              <a:lnSpc>
                <a:spcPct val="60000"/>
              </a:lnSpc>
              <a:spcBef>
                <a:spcPct val="40000"/>
              </a:spcBef>
              <a:buClr>
                <a:srgbClr val="E3DE73"/>
              </a:buClr>
              <a:buSzPct val="150000"/>
              <a:defRPr/>
            </a:pPr>
            <a:r>
              <a:rPr lang="en-US">
                <a:effectLst>
                  <a:outerShdw blurRad="38100" dist="38100" dir="2700000" algn="tl">
                    <a:srgbClr val="000000"/>
                  </a:outerShdw>
                </a:effectLst>
                <a:latin typeface="Lucida Sans" pitchFamily="34" charset="0"/>
              </a:rPr>
              <a:t>and left hemothorax</a:t>
            </a:r>
          </a:p>
          <a:p>
            <a:pPr marL="342900" indent="-342900" algn="l" eaLnBrk="1" hangingPunct="1">
              <a:lnSpc>
                <a:spcPct val="60000"/>
              </a:lnSpc>
              <a:spcBef>
                <a:spcPct val="40000"/>
              </a:spcBef>
              <a:buClr>
                <a:srgbClr val="E3DE73"/>
              </a:buClr>
              <a:buSzPct val="150000"/>
              <a:defRPr/>
            </a:pPr>
            <a:endParaRPr lang="en-US">
              <a:effectLst>
                <a:outerShdw blurRad="38100" dist="38100" dir="2700000" algn="tl">
                  <a:srgbClr val="000000"/>
                </a:outerShdw>
              </a:effectLst>
              <a:latin typeface="Lucida Sans" pitchFamily="34" charset="0"/>
            </a:endParaRPr>
          </a:p>
          <a:p>
            <a:pPr marL="342900" indent="-342900" algn="l" eaLnBrk="1" hangingPunct="1">
              <a:lnSpc>
                <a:spcPct val="60000"/>
              </a:lnSpc>
              <a:spcBef>
                <a:spcPct val="40000"/>
              </a:spcBef>
              <a:buClr>
                <a:srgbClr val="E3DE73"/>
              </a:buClr>
              <a:buSzPct val="150000"/>
              <a:defRPr/>
            </a:pPr>
            <a:r>
              <a:rPr lang="en-US">
                <a:effectLst>
                  <a:outerShdw blurRad="38100" dist="38100" dir="2700000" algn="tl">
                    <a:srgbClr val="000000"/>
                  </a:outerShdw>
                </a:effectLst>
                <a:latin typeface="Lucida Sans" pitchFamily="34" charset="0"/>
              </a:rPr>
              <a:t>05-Dec</a:t>
            </a:r>
          </a:p>
        </p:txBody>
      </p:sp>
      <p:sp>
        <p:nvSpPr>
          <p:cNvPr id="2853902" name="Rectangle 14"/>
          <p:cNvSpPr>
            <a:spLocks noChangeArrowheads="1"/>
          </p:cNvSpPr>
          <p:nvPr/>
        </p:nvSpPr>
        <p:spPr bwMode="auto">
          <a:xfrm>
            <a:off x="228600" y="3359150"/>
            <a:ext cx="7450138" cy="669925"/>
          </a:xfrm>
          <a:prstGeom prst="rect">
            <a:avLst/>
          </a:prstGeom>
          <a:noFill/>
          <a:ln w="9525">
            <a:noFill/>
            <a:miter lim="800000"/>
            <a:headEnd/>
            <a:tailEnd/>
          </a:ln>
          <a:effectLst/>
        </p:spPr>
        <p:txBody>
          <a:bodyPr lIns="182562" tIns="182562" rIns="182562" bIns="182562">
            <a:spAutoFit/>
          </a:bodyPr>
          <a:lstStyle/>
          <a:p>
            <a:pPr marL="342900" indent="-342900" algn="l" eaLnBrk="1" hangingPunct="1">
              <a:spcBef>
                <a:spcPct val="40000"/>
              </a:spcBef>
              <a:buClr>
                <a:srgbClr val="E3DE73"/>
              </a:buClr>
              <a:buSzPct val="150000"/>
              <a:defRPr/>
            </a:pPr>
            <a:r>
              <a:rPr lang="en-US">
                <a:effectLst>
                  <a:outerShdw blurRad="38100" dist="38100" dir="2700000" algn="tl">
                    <a:srgbClr val="000000"/>
                  </a:outerShdw>
                </a:effectLst>
                <a:latin typeface="Lucida Sans" pitchFamily="34" charset="0"/>
              </a:rPr>
              <a:t>Treatment with descending ao. </a:t>
            </a:r>
            <a:r>
              <a:rPr lang="en-US">
                <a:solidFill>
                  <a:srgbClr val="99CCFF"/>
                </a:solidFill>
                <a:effectLst>
                  <a:outerShdw blurRad="38100" dist="38100" dir="2700000" algn="tl">
                    <a:srgbClr val="000000"/>
                  </a:outerShdw>
                </a:effectLst>
                <a:latin typeface="Lucida Sans" pitchFamily="34" charset="0"/>
              </a:rPr>
              <a:t>Stentgraft</a:t>
            </a:r>
          </a:p>
        </p:txBody>
      </p:sp>
      <p:sp>
        <p:nvSpPr>
          <p:cNvPr id="2853903" name="Rectangle 15"/>
          <p:cNvSpPr>
            <a:spLocks noGrp="1" noChangeArrowheads="1"/>
          </p:cNvSpPr>
          <p:nvPr>
            <p:ph type="body" idx="1"/>
          </p:nvPr>
        </p:nvSpPr>
        <p:spPr>
          <a:xfrm>
            <a:off x="6003925" y="1179513"/>
            <a:ext cx="3071813" cy="669925"/>
          </a:xfrm>
        </p:spPr>
        <p:txBody>
          <a:bodyPr/>
          <a:lstStyle/>
          <a:p>
            <a:pPr algn="r" eaLnBrk="1" hangingPunct="1">
              <a:buFontTx/>
              <a:buNone/>
              <a:defRPr/>
            </a:pPr>
            <a:r>
              <a:rPr lang="en-US" sz="2000" smtClean="0">
                <a:solidFill>
                  <a:srgbClr val="99CCFF"/>
                </a:solidFill>
              </a:rPr>
              <a:t>desc.ao. intimal tear</a:t>
            </a:r>
          </a:p>
        </p:txBody>
      </p:sp>
      <p:sp>
        <p:nvSpPr>
          <p:cNvPr id="2853904" name="Rectangle 16"/>
          <p:cNvSpPr>
            <a:spLocks noChangeArrowheads="1"/>
          </p:cNvSpPr>
          <p:nvPr/>
        </p:nvSpPr>
        <p:spPr bwMode="auto">
          <a:xfrm>
            <a:off x="225425" y="6051550"/>
            <a:ext cx="7450138" cy="669925"/>
          </a:xfrm>
          <a:prstGeom prst="rect">
            <a:avLst/>
          </a:prstGeom>
          <a:noFill/>
          <a:ln w="9525">
            <a:noFill/>
            <a:miter lim="800000"/>
            <a:headEnd/>
            <a:tailEnd/>
          </a:ln>
          <a:effectLst/>
        </p:spPr>
        <p:txBody>
          <a:bodyPr lIns="182562" tIns="182562" rIns="182562" bIns="182562">
            <a:spAutoFit/>
          </a:bodyPr>
          <a:lstStyle/>
          <a:p>
            <a:pPr marL="342900" indent="-342900" algn="l" eaLnBrk="1" hangingPunct="1">
              <a:spcBef>
                <a:spcPct val="40000"/>
              </a:spcBef>
              <a:buClr>
                <a:srgbClr val="E3DE73"/>
              </a:buClr>
              <a:buSzPct val="150000"/>
              <a:defRPr/>
            </a:pPr>
            <a:r>
              <a:rPr lang="en-US">
                <a:effectLst>
                  <a:outerShdw blurRad="38100" dist="38100" dir="2700000" algn="tl">
                    <a:srgbClr val="000000"/>
                  </a:outerShdw>
                </a:effectLst>
                <a:latin typeface="Lucida Sans" pitchFamily="34" charset="0"/>
              </a:rPr>
              <a:t>17-Dec</a:t>
            </a:r>
          </a:p>
        </p:txBody>
      </p:sp>
    </p:spTree>
    <p:custDataLst>
      <p:tags r:id="rId1"/>
    </p:custData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0 -2.22222E-6 L 0.0 -0.20416 " pathEditMode="relative" rAng="0" ptsTypes="AA">
                                      <p:cBhvr>
                                        <p:cTn id="6" dur="2000" fill="hold"/>
                                        <p:tgtEl>
                                          <p:spTgt spid="3"/>
                                        </p:tgtEl>
                                        <p:attrNameLst>
                                          <p:attrName>ppt_x</p:attrName>
                                          <p:attrName>ppt_y</p:attrName>
                                        </p:attrNameLst>
                                      </p:cBhvr>
                                      <p:rCtr x="0" y="-102"/>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539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28539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3902" grpId="0"/>
      <p:bldP spid="285390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0578" name="Rectangle 2"/>
          <p:cNvSpPr>
            <a:spLocks noGrp="1" noChangeArrowheads="1"/>
          </p:cNvSpPr>
          <p:nvPr>
            <p:ph type="title"/>
          </p:nvPr>
        </p:nvSpPr>
        <p:spPr>
          <a:xfrm>
            <a:off x="671513" y="0"/>
            <a:ext cx="7772400" cy="1143000"/>
          </a:xfrm>
        </p:spPr>
        <p:txBody>
          <a:bodyPr/>
          <a:lstStyle/>
          <a:p>
            <a:pPr>
              <a:defRPr/>
            </a:pPr>
            <a:r>
              <a:rPr lang="de-DE" b="1" smtClean="0"/>
              <a:t>Aortic Dissection</a:t>
            </a:r>
            <a:endParaRPr lang="en-GB" b="1" smtClean="0"/>
          </a:p>
        </p:txBody>
      </p:sp>
      <p:sp>
        <p:nvSpPr>
          <p:cNvPr id="2840579" name="Rectangle 3"/>
          <p:cNvSpPr>
            <a:spLocks noGrp="1" noChangeArrowheads="1"/>
          </p:cNvSpPr>
          <p:nvPr>
            <p:ph type="body" idx="1"/>
          </p:nvPr>
        </p:nvSpPr>
        <p:spPr>
          <a:xfrm>
            <a:off x="533400" y="857250"/>
            <a:ext cx="8077200" cy="5762625"/>
          </a:xfrm>
        </p:spPr>
        <p:txBody>
          <a:bodyPr/>
          <a:lstStyle/>
          <a:p>
            <a:pPr>
              <a:buFontTx/>
              <a:buNone/>
              <a:defRPr/>
            </a:pPr>
            <a:r>
              <a:rPr lang="de-DE" b="1" smtClean="0">
                <a:solidFill>
                  <a:srgbClr val="F1DD65"/>
                </a:solidFill>
              </a:rPr>
              <a:t>Stanford Classification </a:t>
            </a:r>
            <a:r>
              <a:rPr lang="de-DE" u="sng" smtClean="0">
                <a:solidFill>
                  <a:srgbClr val="FF9933"/>
                </a:solidFill>
              </a:rPr>
              <a:t>Subclass</a:t>
            </a:r>
            <a:r>
              <a:rPr lang="de-DE" sz="2200" u="sng" smtClean="0">
                <a:solidFill>
                  <a:srgbClr val="FF9933"/>
                </a:solidFill>
              </a:rPr>
              <a:t>. </a:t>
            </a:r>
            <a:r>
              <a:rPr lang="de-DE" sz="2200" u="sng" smtClean="0">
                <a:solidFill>
                  <a:srgbClr val="FF9933"/>
                </a:solidFill>
                <a:sym typeface="Wingdings" pitchFamily="2" charset="2"/>
              </a:rPr>
              <a:t> site of tear</a:t>
            </a:r>
            <a:r>
              <a:rPr lang="de-DE" sz="2200" u="sng" smtClean="0">
                <a:solidFill>
                  <a:srgbClr val="FF9933"/>
                </a:solidFill>
              </a:rPr>
              <a:t>)</a:t>
            </a:r>
            <a:endParaRPr lang="de-DE" sz="2200" smtClean="0">
              <a:solidFill>
                <a:srgbClr val="F1DD65"/>
              </a:solidFill>
            </a:endParaRPr>
          </a:p>
          <a:p>
            <a:pPr>
              <a:buFontTx/>
              <a:buNone/>
              <a:defRPr/>
            </a:pPr>
            <a:r>
              <a:rPr lang="de-DE" smtClean="0">
                <a:solidFill>
                  <a:srgbClr val="FF9933"/>
                </a:solidFill>
              </a:rPr>
              <a:t>Type A</a:t>
            </a:r>
            <a:r>
              <a:rPr lang="de-DE" smtClean="0"/>
              <a:t>: intimal flap involving ascending ao.</a:t>
            </a:r>
          </a:p>
          <a:p>
            <a:pPr>
              <a:buFontTx/>
              <a:buNone/>
              <a:defRPr/>
            </a:pPr>
            <a:r>
              <a:rPr lang="de-DE" smtClean="0"/>
              <a:t> 	</a:t>
            </a:r>
            <a:r>
              <a:rPr lang="de-DE" smtClean="0">
                <a:sym typeface="Wingdings" pitchFamily="2" charset="2"/>
              </a:rPr>
              <a:t> 	immediate surgery</a:t>
            </a:r>
          </a:p>
          <a:p>
            <a:pPr>
              <a:buFontTx/>
              <a:buNone/>
              <a:defRPr/>
            </a:pPr>
            <a:r>
              <a:rPr lang="en-US" smtClean="0">
                <a:sym typeface="Wingdings" pitchFamily="2" charset="2"/>
              </a:rPr>
              <a:t>	 	</a:t>
            </a:r>
            <a:r>
              <a:rPr lang="en-US" u="sng" smtClean="0">
                <a:sym typeface="Wingdings" pitchFamily="2" charset="2"/>
              </a:rPr>
              <a:t>subtype:</a:t>
            </a:r>
            <a:r>
              <a:rPr lang="en-US" smtClean="0">
                <a:sym typeface="Wingdings" pitchFamily="2" charset="2"/>
              </a:rPr>
              <a:t>   asc / arch / desc / other [no])</a:t>
            </a:r>
          </a:p>
          <a:p>
            <a:pPr>
              <a:buFontTx/>
              <a:buNone/>
              <a:defRPr/>
            </a:pPr>
            <a:endParaRPr lang="de-DE" smtClean="0">
              <a:sym typeface="Wingdings" pitchFamily="2" charset="2"/>
            </a:endParaRPr>
          </a:p>
          <a:p>
            <a:pPr>
              <a:buFontTx/>
              <a:buNone/>
              <a:defRPr/>
            </a:pPr>
            <a:endParaRPr lang="de-DE" u="sng" smtClean="0"/>
          </a:p>
          <a:p>
            <a:pPr>
              <a:buFontTx/>
              <a:buNone/>
              <a:defRPr/>
            </a:pPr>
            <a:r>
              <a:rPr lang="de-DE" smtClean="0">
                <a:solidFill>
                  <a:srgbClr val="FF9933"/>
                </a:solidFill>
              </a:rPr>
              <a:t>Type B</a:t>
            </a:r>
            <a:r>
              <a:rPr lang="de-DE" smtClean="0"/>
              <a:t>: no involvement of asc.ao.</a:t>
            </a:r>
          </a:p>
          <a:p>
            <a:pPr>
              <a:buFontTx/>
              <a:buNone/>
              <a:defRPr/>
            </a:pPr>
            <a:r>
              <a:rPr lang="de-DE" smtClean="0">
                <a:sym typeface="Wingdings" pitchFamily="2" charset="2"/>
              </a:rPr>
              <a:t> 	 	conservative, unless complicated</a:t>
            </a:r>
          </a:p>
          <a:p>
            <a:pPr>
              <a:buFontTx/>
              <a:buNone/>
              <a:defRPr/>
            </a:pPr>
            <a:r>
              <a:rPr lang="en-US" smtClean="0">
                <a:sym typeface="Wingdings" pitchFamily="2" charset="2"/>
              </a:rPr>
              <a:t>		</a:t>
            </a:r>
            <a:r>
              <a:rPr lang="en-US" u="sng" smtClean="0">
                <a:sym typeface="Wingdings" pitchFamily="2" charset="2"/>
              </a:rPr>
              <a:t>subtype:</a:t>
            </a:r>
            <a:r>
              <a:rPr lang="en-US" smtClean="0">
                <a:sym typeface="Wingdings" pitchFamily="2" charset="2"/>
              </a:rPr>
              <a:t>   arch / desc / other [no])</a:t>
            </a:r>
            <a:endParaRPr lang="de-DE" smtClean="0"/>
          </a:p>
          <a:p>
            <a:pPr>
              <a:buFontTx/>
              <a:buNone/>
              <a:defRPr/>
            </a:pPr>
            <a:r>
              <a:rPr lang="de-DE" smtClean="0"/>
              <a:t>	</a:t>
            </a:r>
          </a:p>
        </p:txBody>
      </p:sp>
      <p:sp>
        <p:nvSpPr>
          <p:cNvPr id="39940" name="Rectangle 4"/>
          <p:cNvSpPr>
            <a:spLocks noChangeArrowheads="1"/>
          </p:cNvSpPr>
          <p:nvPr/>
        </p:nvSpPr>
        <p:spPr bwMode="auto">
          <a:xfrm>
            <a:off x="4419600" y="6502400"/>
            <a:ext cx="4724400" cy="336550"/>
          </a:xfrm>
          <a:prstGeom prst="rect">
            <a:avLst/>
          </a:prstGeom>
          <a:noFill/>
          <a:ln w="12700">
            <a:noFill/>
            <a:miter lim="800000"/>
            <a:headEnd type="none" w="sm" len="sm"/>
            <a:tailEnd type="none" w="sm" len="sm"/>
          </a:ln>
        </p:spPr>
        <p:txBody>
          <a:bodyPr wrap="none">
            <a:spAutoFit/>
          </a:bodyPr>
          <a:lstStyle/>
          <a:p>
            <a:pPr eaLnBrk="1" hangingPunct="1"/>
            <a:r>
              <a:rPr lang="en-US" sz="1600">
                <a:solidFill>
                  <a:schemeClr val="folHlink"/>
                </a:solidFill>
                <a:effectLst/>
              </a:rPr>
              <a:t>Daily PO et al, Ann Thorac Surg. 1970;10:237-247</a:t>
            </a:r>
          </a:p>
        </p:txBody>
      </p:sp>
      <p:sp>
        <p:nvSpPr>
          <p:cNvPr id="2840581" name="Rectangle 5"/>
          <p:cNvSpPr>
            <a:spLocks noChangeArrowheads="1"/>
          </p:cNvSpPr>
          <p:nvPr/>
        </p:nvSpPr>
        <p:spPr bwMode="auto">
          <a:xfrm>
            <a:off x="1647825" y="3263900"/>
            <a:ext cx="6461125" cy="981075"/>
          </a:xfrm>
          <a:prstGeom prst="rect">
            <a:avLst/>
          </a:prstGeom>
          <a:noFill/>
          <a:ln w="12700">
            <a:solidFill>
              <a:schemeClr val="hlink"/>
            </a:solidFill>
            <a:miter lim="800000"/>
            <a:headEnd type="none" w="sm" len="sm"/>
            <a:tailEnd type="none" w="sm" len="sm"/>
          </a:ln>
          <a:effectLst/>
        </p:spPr>
        <p:txBody>
          <a:bodyPr>
            <a:spAutoFit/>
          </a:bodyPr>
          <a:lstStyle/>
          <a:p>
            <a:pPr>
              <a:spcBef>
                <a:spcPct val="40000"/>
              </a:spcBef>
              <a:buClr>
                <a:srgbClr val="E3DE73"/>
              </a:buClr>
              <a:buSzPct val="150000"/>
              <a:defRPr/>
            </a:pPr>
            <a:r>
              <a:rPr lang="de-DE" sz="2400" b="1">
                <a:solidFill>
                  <a:schemeClr val="hlink"/>
                </a:solidFill>
                <a:effectLst>
                  <a:outerShdw blurRad="38100" dist="38100" dir="2700000" algn="tl">
                    <a:srgbClr val="000000"/>
                  </a:outerShdw>
                </a:effectLst>
              </a:rPr>
              <a:t>Primary intimal tear important !  </a:t>
            </a:r>
          </a:p>
          <a:p>
            <a:pPr>
              <a:spcBef>
                <a:spcPct val="40000"/>
              </a:spcBef>
              <a:buClr>
                <a:srgbClr val="E3DE73"/>
              </a:buClr>
              <a:buSzPct val="150000"/>
              <a:defRPr/>
            </a:pPr>
            <a:r>
              <a:rPr lang="de-DE" sz="2400" b="1">
                <a:solidFill>
                  <a:schemeClr val="hlink"/>
                </a:solidFill>
                <a:effectLst>
                  <a:outerShdw blurRad="38100" dist="38100" dir="2700000" algn="tl">
                    <a:srgbClr val="000000"/>
                  </a:outerShdw>
                </a:effectLst>
                <a:sym typeface="Wingdings" pitchFamily="2" charset="2"/>
              </a:rPr>
              <a:t>  endovasc. treatment target</a:t>
            </a:r>
          </a:p>
        </p:txBody>
      </p:sp>
    </p:spTree>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3650" name="Rectangle 2"/>
          <p:cNvSpPr>
            <a:spLocks noGrp="1" noChangeArrowheads="1"/>
          </p:cNvSpPr>
          <p:nvPr>
            <p:ph type="title"/>
          </p:nvPr>
        </p:nvSpPr>
        <p:spPr>
          <a:xfrm>
            <a:off x="214313" y="0"/>
            <a:ext cx="8929687" cy="1143000"/>
          </a:xfrm>
        </p:spPr>
        <p:txBody>
          <a:bodyPr/>
          <a:lstStyle/>
          <a:p>
            <a:pPr>
              <a:defRPr/>
            </a:pPr>
            <a:r>
              <a:rPr lang="de-DE" sz="2800" b="1" smtClean="0"/>
              <a:t>Aortic Dissection – Stanford Subclassification</a:t>
            </a:r>
            <a:endParaRPr lang="en-GB" sz="2800" b="1" smtClean="0"/>
          </a:p>
        </p:txBody>
      </p:sp>
      <p:sp>
        <p:nvSpPr>
          <p:cNvPr id="2843651" name="Rectangle 3"/>
          <p:cNvSpPr>
            <a:spLocks noGrp="1" noChangeArrowheads="1"/>
          </p:cNvSpPr>
          <p:nvPr>
            <p:ph type="body" idx="1"/>
          </p:nvPr>
        </p:nvSpPr>
        <p:spPr>
          <a:xfrm>
            <a:off x="309563" y="642938"/>
            <a:ext cx="8610600" cy="762000"/>
          </a:xfrm>
        </p:spPr>
        <p:txBody>
          <a:bodyPr/>
          <a:lstStyle/>
          <a:p>
            <a:pPr>
              <a:buFontTx/>
              <a:buNone/>
              <a:defRPr/>
            </a:pPr>
            <a:r>
              <a:rPr lang="en-US" smtClean="0"/>
              <a:t>168 patients operated for acute dissections</a:t>
            </a:r>
            <a:endParaRPr lang="de-DE" smtClean="0"/>
          </a:p>
        </p:txBody>
      </p:sp>
      <p:sp>
        <p:nvSpPr>
          <p:cNvPr id="2843652" name="Text Box 4"/>
          <p:cNvSpPr txBox="1">
            <a:spLocks noChangeArrowheads="1"/>
          </p:cNvSpPr>
          <p:nvPr/>
        </p:nvSpPr>
        <p:spPr bwMode="auto">
          <a:xfrm>
            <a:off x="5570538" y="5811838"/>
            <a:ext cx="3273425" cy="396875"/>
          </a:xfrm>
          <a:prstGeom prst="rect">
            <a:avLst/>
          </a:prstGeom>
          <a:noFill/>
          <a:ln w="12700">
            <a:noFill/>
            <a:miter lim="800000"/>
            <a:headEnd type="none" w="sm" len="sm"/>
            <a:tailEnd type="none" w="sm" len="sm"/>
          </a:ln>
          <a:effectLst/>
        </p:spPr>
        <p:txBody>
          <a:bodyPr>
            <a:spAutoFit/>
          </a:bodyPr>
          <a:lstStyle/>
          <a:p>
            <a:pPr algn="r">
              <a:spcBef>
                <a:spcPct val="50000"/>
              </a:spcBef>
              <a:defRPr/>
            </a:pPr>
            <a:r>
              <a:rPr lang="en-US">
                <a:effectLst>
                  <a:outerShdw blurRad="38100" dist="38100" dir="2700000" algn="tl">
                    <a:srgbClr val="000000"/>
                  </a:outerShdw>
                </a:effectLst>
              </a:rPr>
              <a:t>(* arch in 10 of 11)</a:t>
            </a:r>
          </a:p>
        </p:txBody>
      </p:sp>
      <p:sp>
        <p:nvSpPr>
          <p:cNvPr id="2843653" name="Rectangle 5"/>
          <p:cNvSpPr>
            <a:spLocks noChangeArrowheads="1"/>
          </p:cNvSpPr>
          <p:nvPr/>
        </p:nvSpPr>
        <p:spPr bwMode="auto">
          <a:xfrm>
            <a:off x="358775" y="6297613"/>
            <a:ext cx="5856288" cy="336550"/>
          </a:xfrm>
          <a:prstGeom prst="rect">
            <a:avLst/>
          </a:prstGeom>
          <a:noFill/>
          <a:ln w="12700">
            <a:noFill/>
            <a:miter lim="800000"/>
            <a:headEnd type="none" w="sm" len="sm"/>
            <a:tailEnd type="none" w="sm" len="sm"/>
          </a:ln>
          <a:effectLst/>
        </p:spPr>
        <p:txBody>
          <a:bodyPr wrap="none">
            <a:spAutoFit/>
          </a:bodyPr>
          <a:lstStyle/>
          <a:p>
            <a:pPr>
              <a:defRPr/>
            </a:pPr>
            <a:r>
              <a:rPr lang="en-US" sz="1600">
                <a:effectLst>
                  <a:outerShdw blurRad="38100" dist="38100" dir="2700000" algn="tl">
                    <a:srgbClr val="000000"/>
                  </a:outerShdw>
                </a:effectLst>
                <a:latin typeface="Lucida Sans" pitchFamily="34" charset="0"/>
              </a:rPr>
              <a:t>(Lansman, Griepp; Ann Thorac Surg 1999;67:1975–1978)</a:t>
            </a:r>
          </a:p>
        </p:txBody>
      </p:sp>
      <p:graphicFrame>
        <p:nvGraphicFramePr>
          <p:cNvPr id="2843654" name="Group 6"/>
          <p:cNvGraphicFramePr>
            <a:graphicFrameLocks noGrp="1"/>
          </p:cNvGraphicFramePr>
          <p:nvPr/>
        </p:nvGraphicFramePr>
        <p:xfrm>
          <a:off x="676275" y="2100263"/>
          <a:ext cx="8113713" cy="3554413"/>
        </p:xfrm>
        <a:graphic>
          <a:graphicData uri="http://schemas.openxmlformats.org/drawingml/2006/table">
            <a:tbl>
              <a:tblPr/>
              <a:tblGrid>
                <a:gridCol w="1352550"/>
                <a:gridCol w="1352550"/>
                <a:gridCol w="1352550"/>
                <a:gridCol w="1350963"/>
                <a:gridCol w="1352550"/>
                <a:gridCol w="1352550"/>
              </a:tblGrid>
              <a:tr h="844550">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endParaRPr>
                    </a:p>
                  </a:txBody>
                  <a:tcPr marL="90000" marR="90000" marT="46800" marB="46800" anchor="ctr" anchorCtr="1" horzOverflow="overflow">
                    <a:lnL cap="flat">
                      <a:noFill/>
                    </a:lnL>
                    <a:lnR w="12700" cap="flat" cmpd="sng" algn="ctr">
                      <a:solidFill>
                        <a:srgbClr val="5F5F5F"/>
                      </a:solidFill>
                      <a:prstDash val="solid"/>
                      <a:round/>
                      <a:headEnd type="none" w="sm" len="sm"/>
                      <a:tailEnd type="none" w="sm" len="sm"/>
                    </a:lnR>
                    <a:lnT cap="flat">
                      <a:noFill/>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rgbClr val="FF9933"/>
                          </a:solidFill>
                          <a:effectLst>
                            <a:outerShdw blurRad="38100" dist="38100" dir="2700000" algn="tl">
                              <a:srgbClr val="000000"/>
                            </a:outerShdw>
                          </a:effectLst>
                          <a:latin typeface="Lucida Sans" pitchFamily="34" charset="0"/>
                        </a:rPr>
                        <a:t>Asc.</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rgbClr val="FF9933"/>
                          </a:solidFill>
                          <a:effectLst>
                            <a:outerShdw blurRad="38100" dist="38100" dir="2700000" algn="tl">
                              <a:srgbClr val="000000"/>
                            </a:outerShdw>
                          </a:effectLst>
                          <a:latin typeface="Lucida Sans" pitchFamily="34" charset="0"/>
                        </a:rPr>
                        <a:t>Arch</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rgbClr val="FF9933"/>
                          </a:solidFill>
                          <a:effectLst>
                            <a:outerShdw blurRad="38100" dist="38100" dir="2700000" algn="tl">
                              <a:srgbClr val="000000"/>
                            </a:outerShdw>
                          </a:effectLst>
                          <a:latin typeface="Lucida Sans" pitchFamily="34" charset="0"/>
                        </a:rPr>
                        <a:t>Desc.</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rgbClr val="FF9933"/>
                          </a:solidFill>
                          <a:effectLst>
                            <a:outerShdw blurRad="38100" dist="38100" dir="2700000" algn="tl">
                              <a:srgbClr val="000000"/>
                            </a:outerShdw>
                          </a:effectLst>
                          <a:latin typeface="Lucida Sans" pitchFamily="34" charset="0"/>
                        </a:rPr>
                        <a:t>Mult.*</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rgbClr val="FF9933"/>
                          </a:solidFill>
                          <a:effectLst>
                            <a:outerShdw blurRad="38100" dist="38100" dir="2700000" algn="tl">
                              <a:srgbClr val="000000"/>
                            </a:outerShdw>
                          </a:effectLst>
                          <a:latin typeface="Lucida Sans" pitchFamily="34" charset="0"/>
                        </a:rPr>
                        <a:t>None</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r>
              <a:tr h="1355725">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1" i="0" u="none" strike="noStrike" cap="none" normalizeH="0" baseline="0" smtClean="0">
                          <a:ln>
                            <a:noFill/>
                          </a:ln>
                          <a:solidFill>
                            <a:srgbClr val="F1DD65"/>
                          </a:solidFill>
                          <a:effectLst>
                            <a:outerShdw blurRad="38100" dist="38100" dir="2700000" algn="tl">
                              <a:srgbClr val="000000"/>
                            </a:outerShdw>
                          </a:effectLst>
                          <a:latin typeface="Lucida Sans" pitchFamily="34" charset="0"/>
                        </a:rPr>
                        <a:t>TYPE A</a:t>
                      </a: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 (n=139)</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83  (60%)</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31  (22%)</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8      (6%)</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11 *  (8%)</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4      (3%)</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r>
              <a:tr h="1354138">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1" i="0" u="none" strike="noStrike" cap="none" normalizeH="0" baseline="0" smtClean="0">
                          <a:ln>
                            <a:noFill/>
                          </a:ln>
                          <a:solidFill>
                            <a:srgbClr val="F1DD65"/>
                          </a:solidFill>
                          <a:effectLst>
                            <a:outerShdw blurRad="38100" dist="38100" dir="2700000" algn="tl">
                              <a:srgbClr val="000000"/>
                            </a:outerShdw>
                          </a:effectLst>
                          <a:latin typeface="Lucida Sans" pitchFamily="34" charset="0"/>
                        </a:rPr>
                        <a:t>TYPE B</a:t>
                      </a: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 (n=29)</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n/a</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1</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21</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0</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rgbClr val="E3DE73"/>
                        </a:buClr>
                        <a:buSzPct val="150000"/>
                        <a:buFontTx/>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Lucida Sans" pitchFamily="34" charset="0"/>
                        </a:rPr>
                        <a:t>2</a:t>
                      </a:r>
                    </a:p>
                  </a:txBody>
                  <a:tcPr marL="90000" marR="90000" marT="46800" marB="46800" anchor="ctr" anchorCtr="1" horzOverflow="overflow">
                    <a:lnL w="12700" cap="flat" cmpd="sng" algn="ctr">
                      <a:solidFill>
                        <a:srgbClr val="5F5F5F"/>
                      </a:solidFill>
                      <a:prstDash val="solid"/>
                      <a:round/>
                      <a:headEnd type="none" w="sm" len="sm"/>
                      <a:tailEnd type="none" w="sm" len="sm"/>
                    </a:lnL>
                    <a:lnR w="12700" cap="flat" cmpd="sng" algn="ctr">
                      <a:solidFill>
                        <a:srgbClr val="5F5F5F"/>
                      </a:solidFill>
                      <a:prstDash val="solid"/>
                      <a:round/>
                      <a:headEnd type="none" w="sm" len="sm"/>
                      <a:tailEnd type="none" w="sm" len="sm"/>
                    </a:lnR>
                    <a:lnT w="12700" cap="flat" cmpd="sng" algn="ctr">
                      <a:solidFill>
                        <a:srgbClr val="5F5F5F"/>
                      </a:solidFill>
                      <a:prstDash val="solid"/>
                      <a:round/>
                      <a:headEnd type="none" w="sm" len="sm"/>
                      <a:tailEnd type="none" w="sm" len="sm"/>
                    </a:lnT>
                    <a:lnB w="12700" cap="flat" cmpd="sng" algn="ctr">
                      <a:solidFill>
                        <a:srgbClr val="5F5F5F"/>
                      </a:solidFill>
                      <a:prstDash val="solid"/>
                      <a:round/>
                      <a:headEnd type="none" w="sm" len="sm"/>
                      <a:tailEnd type="none" w="sm" len="sm"/>
                    </a:lnB>
                    <a:lnTlToBr>
                      <a:noFill/>
                    </a:lnTlToBr>
                    <a:lnBlToTr>
                      <a:noFill/>
                    </a:lnBlToTr>
                    <a:noFill/>
                  </a:tcPr>
                </a:tc>
              </a:tr>
            </a:tbl>
          </a:graphicData>
        </a:graphic>
      </p:graphicFrame>
      <p:sp>
        <p:nvSpPr>
          <p:cNvPr id="2843686" name="Rectangle 38"/>
          <p:cNvSpPr>
            <a:spLocks noChangeArrowheads="1"/>
          </p:cNvSpPr>
          <p:nvPr/>
        </p:nvSpPr>
        <p:spPr bwMode="auto">
          <a:xfrm rot="-5400000">
            <a:off x="-788988" y="4105276"/>
            <a:ext cx="2422525" cy="488950"/>
          </a:xfrm>
          <a:prstGeom prst="rect">
            <a:avLst/>
          </a:prstGeom>
          <a:noFill/>
          <a:ln w="12700">
            <a:noFill/>
            <a:miter lim="800000"/>
            <a:headEnd type="none" w="sm" len="sm"/>
            <a:tailEnd type="none" w="sm" len="sm"/>
          </a:ln>
          <a:effectLst/>
        </p:spPr>
        <p:txBody>
          <a:bodyPr wrap="none">
            <a:spAutoFit/>
          </a:bodyPr>
          <a:lstStyle/>
          <a:p>
            <a:pPr>
              <a:defRPr/>
            </a:pPr>
            <a:r>
              <a:rPr lang="de-DE" sz="2600">
                <a:solidFill>
                  <a:srgbClr val="F1DD65"/>
                </a:solidFill>
                <a:effectLst>
                  <a:outerShdw blurRad="38100" dist="38100" dir="2700000" algn="tl">
                    <a:srgbClr val="000000"/>
                  </a:outerShdw>
                </a:effectLst>
                <a:latin typeface="Lucida Sans" pitchFamily="34" charset="0"/>
              </a:rPr>
              <a:t>Stanford TYPE</a:t>
            </a:r>
            <a:endParaRPr lang="en-US" sz="2600">
              <a:solidFill>
                <a:srgbClr val="F1DD65"/>
              </a:solidFill>
              <a:effectLst>
                <a:outerShdw blurRad="38100" dist="38100" dir="2700000" algn="tl">
                  <a:srgbClr val="000000"/>
                </a:outerShdw>
              </a:effectLst>
              <a:latin typeface="Lucida Sans" pitchFamily="34" charset="0"/>
            </a:endParaRPr>
          </a:p>
        </p:txBody>
      </p:sp>
      <p:sp>
        <p:nvSpPr>
          <p:cNvPr id="2843687" name="Rectangle 39"/>
          <p:cNvSpPr>
            <a:spLocks noChangeArrowheads="1"/>
          </p:cNvSpPr>
          <p:nvPr/>
        </p:nvSpPr>
        <p:spPr bwMode="auto">
          <a:xfrm>
            <a:off x="2343150" y="1646238"/>
            <a:ext cx="3654425" cy="488950"/>
          </a:xfrm>
          <a:prstGeom prst="rect">
            <a:avLst/>
          </a:prstGeom>
          <a:noFill/>
          <a:ln w="12700">
            <a:noFill/>
            <a:miter lim="800000"/>
            <a:headEnd type="none" w="sm" len="sm"/>
            <a:tailEnd type="none" w="sm" len="sm"/>
          </a:ln>
          <a:effectLst/>
        </p:spPr>
        <p:txBody>
          <a:bodyPr wrap="none">
            <a:spAutoFit/>
          </a:bodyPr>
          <a:lstStyle/>
          <a:p>
            <a:pPr>
              <a:spcBef>
                <a:spcPct val="40000"/>
              </a:spcBef>
              <a:buClr>
                <a:srgbClr val="E3DE73"/>
              </a:buClr>
              <a:buSzPct val="150000"/>
              <a:defRPr/>
            </a:pPr>
            <a:r>
              <a:rPr lang="de-DE" sz="2600">
                <a:solidFill>
                  <a:srgbClr val="FF9933"/>
                </a:solidFill>
                <a:effectLst>
                  <a:outerShdw blurRad="38100" dist="38100" dir="2700000" algn="tl">
                    <a:srgbClr val="000000"/>
                  </a:outerShdw>
                </a:effectLst>
                <a:latin typeface="Lucida Sans" pitchFamily="34" charset="0"/>
              </a:rPr>
              <a:t>Subclass</a:t>
            </a:r>
            <a:r>
              <a:rPr lang="de-DE" sz="2200">
                <a:solidFill>
                  <a:srgbClr val="FF9933"/>
                </a:solidFill>
                <a:effectLst>
                  <a:outerShdw blurRad="38100" dist="38100" dir="2700000" algn="tl">
                    <a:srgbClr val="000000"/>
                  </a:outerShdw>
                </a:effectLst>
                <a:latin typeface="Lucida Sans" pitchFamily="34" charset="0"/>
              </a:rPr>
              <a:t>. </a:t>
            </a:r>
            <a:r>
              <a:rPr lang="de-DE" sz="2200">
                <a:solidFill>
                  <a:srgbClr val="FF9933"/>
                </a:solidFill>
                <a:effectLst>
                  <a:outerShdw blurRad="38100" dist="38100" dir="2700000" algn="tl">
                    <a:srgbClr val="000000"/>
                  </a:outerShdw>
                </a:effectLst>
                <a:latin typeface="Lucida Sans" pitchFamily="34" charset="0"/>
                <a:sym typeface="Wingdings" pitchFamily="2" charset="2"/>
              </a:rPr>
              <a:t> site of tear</a:t>
            </a:r>
            <a:r>
              <a:rPr lang="de-DE" sz="2200">
                <a:solidFill>
                  <a:srgbClr val="FF9933"/>
                </a:solidFill>
                <a:effectLst>
                  <a:outerShdw blurRad="38100" dist="38100" dir="2700000" algn="tl">
                    <a:srgbClr val="000000"/>
                  </a:outerShdw>
                </a:effectLst>
                <a:latin typeface="Lucida Sans" pitchFamily="34" charset="0"/>
              </a:rPr>
              <a:t>)</a:t>
            </a:r>
          </a:p>
        </p:txBody>
      </p:sp>
      <p:sp>
        <p:nvSpPr>
          <p:cNvPr id="2843688" name="Rectangle 40"/>
          <p:cNvSpPr>
            <a:spLocks noChangeArrowheads="1"/>
          </p:cNvSpPr>
          <p:nvPr/>
        </p:nvSpPr>
        <p:spPr bwMode="auto">
          <a:xfrm>
            <a:off x="3419475" y="2787650"/>
            <a:ext cx="2044700" cy="439738"/>
          </a:xfrm>
          <a:prstGeom prst="rect">
            <a:avLst/>
          </a:prstGeom>
          <a:solidFill>
            <a:schemeClr val="bg2">
              <a:alpha val="43921"/>
            </a:schemeClr>
          </a:solidFill>
          <a:ln w="12700">
            <a:solidFill>
              <a:srgbClr val="99CCFF"/>
            </a:solidFill>
            <a:miter lim="800000"/>
            <a:headEnd type="none" w="sm" len="sm"/>
            <a:tailEnd type="none" w="sm" len="sm"/>
          </a:ln>
        </p:spPr>
        <p:txBody>
          <a:bodyPr wrap="none">
            <a:spAutoFit/>
          </a:bodyPr>
          <a:lstStyle/>
          <a:p>
            <a:r>
              <a:rPr lang="en-US" sz="2200">
                <a:solidFill>
                  <a:srgbClr val="99CCFF"/>
                </a:solidFill>
                <a:effectLst/>
                <a:latin typeface="Lucida Sans" pitchFamily="34" charset="0"/>
              </a:rPr>
              <a:t>1/3</a:t>
            </a:r>
            <a:r>
              <a:rPr lang="en-US" sz="2200" baseline="30000">
                <a:solidFill>
                  <a:srgbClr val="99CCFF"/>
                </a:solidFill>
                <a:effectLst/>
                <a:latin typeface="Lucida Sans" pitchFamily="34" charset="0"/>
              </a:rPr>
              <a:t>rd</a:t>
            </a:r>
            <a:r>
              <a:rPr lang="en-US" sz="2200">
                <a:solidFill>
                  <a:srgbClr val="99CCFF"/>
                </a:solidFill>
                <a:effectLst/>
                <a:latin typeface="Lucida Sans" pitchFamily="34" charset="0"/>
              </a:rPr>
              <a:t> 'retro-A'</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843688"/>
                                        </p:tgtEl>
                                        <p:attrNameLst>
                                          <p:attrName>style.visibility</p:attrName>
                                        </p:attrNameLst>
                                      </p:cBhvr>
                                      <p:to>
                                        <p:strVal val="visible"/>
                                      </p:to>
                                    </p:set>
                                    <p:anim calcmode="lin" valueType="num">
                                      <p:cBhvr>
                                        <p:cTn id="7" dur="1000" fill="hold"/>
                                        <p:tgtEl>
                                          <p:spTgt spid="2843688"/>
                                        </p:tgtEl>
                                        <p:attrNameLst>
                                          <p:attrName>ppt_w</p:attrName>
                                        </p:attrNameLst>
                                      </p:cBhvr>
                                      <p:tavLst>
                                        <p:tav tm="0">
                                          <p:val>
                                            <p:strVal val="#ppt_w*0.70"/>
                                          </p:val>
                                        </p:tav>
                                        <p:tav tm="100000">
                                          <p:val>
                                            <p:strVal val="#ppt_w"/>
                                          </p:val>
                                        </p:tav>
                                      </p:tavLst>
                                    </p:anim>
                                    <p:anim calcmode="lin" valueType="num">
                                      <p:cBhvr>
                                        <p:cTn id="8" dur="1000" fill="hold"/>
                                        <p:tgtEl>
                                          <p:spTgt spid="2843688"/>
                                        </p:tgtEl>
                                        <p:attrNameLst>
                                          <p:attrName>ppt_h</p:attrName>
                                        </p:attrNameLst>
                                      </p:cBhvr>
                                      <p:tavLst>
                                        <p:tav tm="0">
                                          <p:val>
                                            <p:strVal val="#ppt_h"/>
                                          </p:val>
                                        </p:tav>
                                        <p:tav tm="100000">
                                          <p:val>
                                            <p:strVal val="#ppt_h"/>
                                          </p:val>
                                        </p:tav>
                                      </p:tavLst>
                                    </p:anim>
                                    <p:animEffect transition="in" filter="fade">
                                      <p:cBhvr>
                                        <p:cTn id="9" dur="1000"/>
                                        <p:tgtEl>
                                          <p:spTgt spid="2843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368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5698" name="Rectangle 2"/>
          <p:cNvSpPr>
            <a:spLocks noGrp="1" noChangeArrowheads="1"/>
          </p:cNvSpPr>
          <p:nvPr>
            <p:ph type="title" idx="4294967295"/>
          </p:nvPr>
        </p:nvSpPr>
        <p:spPr>
          <a:xfrm>
            <a:off x="671513" y="0"/>
            <a:ext cx="7772400" cy="1143000"/>
          </a:xfrm>
        </p:spPr>
        <p:txBody>
          <a:bodyPr/>
          <a:lstStyle/>
          <a:p>
            <a:pPr>
              <a:defRPr/>
            </a:pPr>
            <a:r>
              <a:rPr lang="de-DE" sz="2400" b="1">
                <a:latin typeface="+mj-lt"/>
                <a:ea typeface="+mj-ea"/>
                <a:cs typeface="+mj-cs"/>
              </a:rPr>
              <a:t>Acute Aortic Dissection</a:t>
            </a:r>
            <a:r>
              <a:rPr lang="de-DE" b="1">
                <a:latin typeface="+mj-lt"/>
                <a:ea typeface="+mj-ea"/>
                <a:cs typeface="+mj-cs"/>
              </a:rPr>
              <a:t/>
            </a:r>
            <a:br>
              <a:rPr lang="de-DE" b="1">
                <a:latin typeface="+mj-lt"/>
                <a:ea typeface="+mj-ea"/>
                <a:cs typeface="+mj-cs"/>
              </a:rPr>
            </a:br>
            <a:r>
              <a:rPr lang="de-DE" sz="3600" b="1">
                <a:latin typeface="+mj-lt"/>
                <a:ea typeface="+mj-ea"/>
                <a:cs typeface="+mj-cs"/>
              </a:rPr>
              <a:t>Complications</a:t>
            </a:r>
            <a:endParaRPr lang="en-GB" sz="3600" b="1">
              <a:latin typeface="+mj-lt"/>
              <a:ea typeface="+mj-ea"/>
              <a:cs typeface="+mj-cs"/>
            </a:endParaRPr>
          </a:p>
        </p:txBody>
      </p:sp>
      <p:sp>
        <p:nvSpPr>
          <p:cNvPr id="2845699" name="Rectangle 3"/>
          <p:cNvSpPr>
            <a:spLocks noGrp="1" noChangeArrowheads="1"/>
          </p:cNvSpPr>
          <p:nvPr>
            <p:ph type="body" idx="4294967295"/>
          </p:nvPr>
        </p:nvSpPr>
        <p:spPr>
          <a:xfrm>
            <a:off x="533400" y="857250"/>
            <a:ext cx="8077200" cy="5008563"/>
          </a:xfrm>
        </p:spPr>
        <p:txBody>
          <a:bodyPr/>
          <a:lstStyle/>
          <a:p>
            <a:pPr>
              <a:lnSpc>
                <a:spcPct val="120000"/>
              </a:lnSpc>
              <a:buFontTx/>
              <a:buNone/>
              <a:tabLst>
                <a:tab pos="2159000" algn="l"/>
                <a:tab pos="4572000" algn="l"/>
              </a:tabLst>
            </a:pPr>
            <a:endParaRPr lang="de-DE" b="1">
              <a:solidFill>
                <a:srgbClr val="F1DD65"/>
              </a:solidFill>
            </a:endParaRPr>
          </a:p>
          <a:p>
            <a:pPr>
              <a:lnSpc>
                <a:spcPct val="110000"/>
              </a:lnSpc>
              <a:tabLst>
                <a:tab pos="2159000" algn="l"/>
                <a:tab pos="4572000" algn="l"/>
              </a:tabLst>
            </a:pPr>
            <a:r>
              <a:rPr lang="de-DE"/>
              <a:t>(contained) rupture, leakage </a:t>
            </a:r>
            <a:r>
              <a:rPr lang="de-DE">
                <a:sym typeface="Wingdings" pitchFamily="2" charset="2"/>
              </a:rPr>
              <a:t></a:t>
            </a:r>
            <a:r>
              <a:rPr lang="de-DE"/>
              <a:t> tamponade; aortic regurgitation (Type A)</a:t>
            </a:r>
          </a:p>
          <a:p>
            <a:pPr>
              <a:lnSpc>
                <a:spcPct val="110000"/>
              </a:lnSpc>
              <a:tabLst>
                <a:tab pos="2159000" algn="l"/>
                <a:tab pos="4572000" algn="l"/>
              </a:tabLst>
            </a:pPr>
            <a:r>
              <a:rPr lang="de-DE" u="sng"/>
              <a:t>side branch malperfusion syndromes</a:t>
            </a:r>
            <a:r>
              <a:rPr lang="de-DE"/>
              <a:t>: </a:t>
            </a:r>
          </a:p>
          <a:p>
            <a:pPr>
              <a:lnSpc>
                <a:spcPct val="90000"/>
              </a:lnSpc>
              <a:buFontTx/>
              <a:buNone/>
              <a:tabLst>
                <a:tab pos="2159000" algn="l"/>
                <a:tab pos="4572000" algn="l"/>
              </a:tabLst>
            </a:pPr>
            <a:r>
              <a:rPr lang="de-DE"/>
              <a:t> 	(in approx. 1/3</a:t>
            </a:r>
            <a:r>
              <a:rPr lang="de-DE" baseline="30000"/>
              <a:t>rd</a:t>
            </a:r>
            <a:r>
              <a:rPr lang="de-DE"/>
              <a:t> of acute type A diss), substantially reduces survival</a:t>
            </a:r>
          </a:p>
          <a:p>
            <a:pPr>
              <a:lnSpc>
                <a:spcPct val="30000"/>
              </a:lnSpc>
              <a:buFontTx/>
              <a:buNone/>
              <a:tabLst>
                <a:tab pos="2159000" algn="l"/>
                <a:tab pos="4572000" algn="l"/>
              </a:tabLst>
            </a:pPr>
            <a:r>
              <a:rPr lang="de-DE"/>
              <a:t> 	</a:t>
            </a:r>
          </a:p>
          <a:p>
            <a:pPr>
              <a:lnSpc>
                <a:spcPct val="40000"/>
              </a:lnSpc>
              <a:buFontTx/>
              <a:buNone/>
              <a:tabLst>
                <a:tab pos="2159000" algn="l"/>
                <a:tab pos="4572000" algn="l"/>
              </a:tabLst>
            </a:pPr>
            <a:r>
              <a:rPr lang="de-DE"/>
              <a:t> 	</a:t>
            </a:r>
            <a:r>
              <a:rPr lang="de-DE">
                <a:solidFill>
                  <a:srgbClr val="F1DD65"/>
                </a:solidFill>
              </a:rPr>
              <a:t>Type A:</a:t>
            </a:r>
            <a:r>
              <a:rPr lang="de-DE"/>
              <a:t>  	coronary, cerebral + ...</a:t>
            </a:r>
          </a:p>
          <a:p>
            <a:pPr>
              <a:lnSpc>
                <a:spcPct val="10000"/>
              </a:lnSpc>
              <a:buFontTx/>
              <a:buNone/>
              <a:tabLst>
                <a:tab pos="2159000" algn="l"/>
                <a:tab pos="4572000" algn="l"/>
              </a:tabLst>
            </a:pPr>
            <a:r>
              <a:rPr lang="de-DE"/>
              <a:t> 	</a:t>
            </a:r>
          </a:p>
          <a:p>
            <a:pPr>
              <a:lnSpc>
                <a:spcPct val="90000"/>
              </a:lnSpc>
              <a:buFontTx/>
              <a:buNone/>
              <a:tabLst>
                <a:tab pos="2159000" algn="l"/>
                <a:tab pos="4572000" algn="l"/>
              </a:tabLst>
            </a:pPr>
            <a:r>
              <a:rPr lang="de-DE"/>
              <a:t>	</a:t>
            </a:r>
            <a:r>
              <a:rPr lang="de-DE">
                <a:solidFill>
                  <a:srgbClr val="F1DD65"/>
                </a:solidFill>
              </a:rPr>
              <a:t>Type A&amp;B:</a:t>
            </a:r>
            <a:r>
              <a:rPr lang="de-DE"/>
              <a:t> 	renal, mesenteric, peripheral,  	paraplegia </a:t>
            </a:r>
          </a:p>
        </p:txBody>
      </p:sp>
    </p:spTree>
  </p:cSld>
  <p:clrMapOvr>
    <a:masterClrMapping/>
  </p:clrMapOvr>
  <p:transition spd="med">
    <p:wheel spokes="2"/>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9938" name="Rectangle 2"/>
          <p:cNvSpPr>
            <a:spLocks noGrp="1" noChangeArrowheads="1"/>
          </p:cNvSpPr>
          <p:nvPr>
            <p:ph type="title" idx="4294967295"/>
          </p:nvPr>
        </p:nvSpPr>
        <p:spPr>
          <a:xfrm>
            <a:off x="685800" y="0"/>
            <a:ext cx="7772400" cy="1143000"/>
          </a:xfrm>
        </p:spPr>
        <p:txBody>
          <a:bodyPr/>
          <a:lstStyle/>
          <a:p>
            <a:pPr>
              <a:defRPr/>
            </a:pPr>
            <a:r>
              <a:rPr lang="de-AT" sz="2400" i="0">
                <a:latin typeface="+mj-lt"/>
                <a:ea typeface="+mj-ea"/>
                <a:cs typeface="+mj-cs"/>
              </a:rPr>
              <a:t>Aortic Dissection</a:t>
            </a:r>
            <a:br>
              <a:rPr lang="de-AT" sz="2400" i="0">
                <a:latin typeface="+mj-lt"/>
                <a:ea typeface="+mj-ea"/>
                <a:cs typeface="+mj-cs"/>
              </a:rPr>
            </a:br>
            <a:r>
              <a:rPr lang="de-AT" sz="2800" i="0">
                <a:latin typeface="+mj-lt"/>
                <a:ea typeface="+mj-ea"/>
                <a:cs typeface="+mj-cs"/>
              </a:rPr>
              <a:t>Side-branch Malperfusion</a:t>
            </a:r>
            <a:endParaRPr lang="en-US" sz="2800" i="0">
              <a:latin typeface="+mj-lt"/>
              <a:ea typeface="+mj-ea"/>
              <a:cs typeface="+mj-cs"/>
            </a:endParaRPr>
          </a:p>
        </p:txBody>
      </p:sp>
      <p:sp>
        <p:nvSpPr>
          <p:cNvPr id="2599939" name="Rectangle 3"/>
          <p:cNvSpPr>
            <a:spLocks noGrp="1" noChangeArrowheads="1"/>
          </p:cNvSpPr>
          <p:nvPr>
            <p:ph type="body" idx="4294967295"/>
          </p:nvPr>
        </p:nvSpPr>
        <p:spPr>
          <a:xfrm>
            <a:off x="533400" y="996950"/>
            <a:ext cx="8077200" cy="3055938"/>
          </a:xfrm>
        </p:spPr>
        <p:txBody>
          <a:bodyPr/>
          <a:lstStyle/>
          <a:p>
            <a:pPr>
              <a:lnSpc>
                <a:spcPct val="80000"/>
              </a:lnSpc>
              <a:buFontTx/>
              <a:buNone/>
              <a:tabLst>
                <a:tab pos="4660900" algn="l"/>
              </a:tabLst>
              <a:defRPr/>
            </a:pPr>
            <a:r>
              <a:rPr lang="en-US">
                <a:solidFill>
                  <a:srgbClr val="FF9900"/>
                </a:solidFill>
                <a:latin typeface="+mn-lt"/>
                <a:ea typeface="+mn-ea"/>
                <a:cs typeface="+mn-cs"/>
              </a:rPr>
              <a:t>Mortality</a:t>
            </a:r>
            <a:endParaRPr lang="en-US">
              <a:latin typeface="+mn-lt"/>
              <a:ea typeface="+mn-ea"/>
              <a:cs typeface="+mn-cs"/>
            </a:endParaRPr>
          </a:p>
          <a:p>
            <a:pPr lvl="1">
              <a:buClr>
                <a:srgbClr val="F1DD65"/>
              </a:buClr>
              <a:tabLst>
                <a:tab pos="4660900" algn="l"/>
              </a:tabLst>
              <a:defRPr/>
            </a:pPr>
            <a:r>
              <a:rPr lang="de-DE" sz="2400">
                <a:latin typeface="+mn-lt"/>
              </a:rPr>
              <a:t>coronary arteries	~ 25%</a:t>
            </a:r>
          </a:p>
          <a:p>
            <a:pPr lvl="1">
              <a:buClr>
                <a:srgbClr val="F1DD65"/>
              </a:buClr>
              <a:tabLst>
                <a:tab pos="4660900" algn="l"/>
              </a:tabLst>
              <a:defRPr/>
            </a:pPr>
            <a:r>
              <a:rPr lang="de-DE" sz="2400">
                <a:latin typeface="+mn-lt"/>
              </a:rPr>
              <a:t>cerebral arteries/parapl.	~ 45%</a:t>
            </a:r>
          </a:p>
          <a:p>
            <a:pPr lvl="1">
              <a:buClr>
                <a:srgbClr val="F1DD65"/>
              </a:buClr>
              <a:tabLst>
                <a:tab pos="4660900" algn="l"/>
              </a:tabLst>
              <a:defRPr/>
            </a:pPr>
            <a:endParaRPr lang="de-DE" sz="2400">
              <a:latin typeface="+mn-lt"/>
            </a:endParaRPr>
          </a:p>
          <a:p>
            <a:pPr lvl="1">
              <a:buClr>
                <a:srgbClr val="F1DD65"/>
              </a:buClr>
              <a:tabLst>
                <a:tab pos="4660900" algn="l"/>
              </a:tabLst>
              <a:defRPr/>
            </a:pPr>
            <a:r>
              <a:rPr lang="de-DE" sz="2400">
                <a:latin typeface="+mn-lt"/>
              </a:rPr>
              <a:t>renal (ATN, hypertens.)	~ 50-70 %</a:t>
            </a:r>
          </a:p>
          <a:p>
            <a:pPr lvl="1">
              <a:buClr>
                <a:srgbClr val="F1DD65"/>
              </a:buClr>
              <a:tabLst>
                <a:tab pos="4660900" algn="l"/>
              </a:tabLst>
              <a:defRPr/>
            </a:pPr>
            <a:r>
              <a:rPr lang="de-DE" sz="2400">
                <a:latin typeface="+mn-lt"/>
              </a:rPr>
              <a:t>mesenteric	~ 50-95 %</a:t>
            </a:r>
          </a:p>
          <a:p>
            <a:pPr lvl="1">
              <a:buClr>
                <a:srgbClr val="F1DD65"/>
              </a:buClr>
              <a:tabLst>
                <a:tab pos="4660900" algn="l"/>
              </a:tabLst>
              <a:defRPr/>
            </a:pPr>
            <a:r>
              <a:rPr lang="de-DE" sz="2400">
                <a:latin typeface="+mn-lt"/>
              </a:rPr>
              <a:t>peripheral (extremity)</a:t>
            </a:r>
            <a:r>
              <a:rPr lang="en-US" sz="2400">
                <a:latin typeface="+mn-lt"/>
                <a:sym typeface="Wingdings" pitchFamily="2" charset="2"/>
              </a:rPr>
              <a:t> 	~ 45 % </a:t>
            </a:r>
            <a:endParaRPr lang="en-US" sz="2400">
              <a:latin typeface="+mn-lt"/>
            </a:endParaRPr>
          </a:p>
        </p:txBody>
      </p:sp>
      <p:sp>
        <p:nvSpPr>
          <p:cNvPr id="2599941" name="Rectangle 5"/>
          <p:cNvSpPr>
            <a:spLocks noChangeArrowheads="1"/>
          </p:cNvSpPr>
          <p:nvPr/>
        </p:nvSpPr>
        <p:spPr bwMode="auto">
          <a:xfrm>
            <a:off x="527050" y="4211638"/>
            <a:ext cx="8077200" cy="2434896"/>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150000"/>
            </a:pPr>
            <a:r>
              <a:rPr lang="en-US" sz="2600" dirty="0">
                <a:solidFill>
                  <a:srgbClr val="FF9900"/>
                </a:solidFill>
                <a:effectLst>
                  <a:outerShdw blurRad="38100" dist="38100" dir="2700000" algn="tl">
                    <a:srgbClr val="000000"/>
                  </a:outerShdw>
                </a:effectLst>
                <a:latin typeface="Lucida Sans" pitchFamily="34" charset="0"/>
              </a:rPr>
              <a:t>Diagnosis</a:t>
            </a:r>
          </a:p>
          <a:p>
            <a:pPr marL="342900" indent="-342900" algn="l">
              <a:lnSpc>
                <a:spcPct val="70000"/>
              </a:lnSpc>
              <a:spcBef>
                <a:spcPct val="40000"/>
              </a:spcBef>
              <a:buClr>
                <a:srgbClr val="E3DE73"/>
              </a:buClr>
              <a:buSzPct val="150000"/>
              <a:buFontTx/>
              <a:buChar char="•"/>
            </a:pPr>
            <a:r>
              <a:rPr lang="en-US" sz="2600" u="sng" dirty="0">
                <a:effectLst>
                  <a:outerShdw blurRad="38100" dist="38100" dir="2700000" algn="tl">
                    <a:srgbClr val="000000"/>
                  </a:outerShdw>
                </a:effectLst>
                <a:latin typeface="Lucida Sans" pitchFamily="34" charset="0"/>
              </a:rPr>
              <a:t>clinical</a:t>
            </a:r>
            <a:endParaRPr lang="en-US" sz="2200" dirty="0">
              <a:effectLst>
                <a:outerShdw blurRad="38100" dist="38100" dir="2700000" algn="tl">
                  <a:srgbClr val="000000"/>
                </a:outerShdw>
              </a:effectLst>
              <a:latin typeface="Lucida Sans" pitchFamily="34" charset="0"/>
            </a:endParaRPr>
          </a:p>
          <a:p>
            <a:pPr marL="342900" indent="-342900" algn="l">
              <a:lnSpc>
                <a:spcPct val="80000"/>
              </a:lnSpc>
              <a:spcBef>
                <a:spcPct val="40000"/>
              </a:spcBef>
              <a:buClr>
                <a:srgbClr val="E3DE73"/>
              </a:buClr>
              <a:buSzPct val="150000"/>
              <a:buFontTx/>
              <a:buChar char="•"/>
            </a:pPr>
            <a:r>
              <a:rPr lang="en-US" sz="2600" u="sng" dirty="0">
                <a:effectLst>
                  <a:outerShdw blurRad="38100" dist="38100" dir="2700000" algn="tl">
                    <a:srgbClr val="000000"/>
                  </a:outerShdw>
                </a:effectLst>
                <a:latin typeface="Lucida Sans" pitchFamily="34" charset="0"/>
              </a:rPr>
              <a:t>labs</a:t>
            </a:r>
            <a:endParaRPr lang="en-US" sz="2600" dirty="0">
              <a:effectLst>
                <a:outerShdw blurRad="38100" dist="38100" dir="2700000" algn="tl">
                  <a:srgbClr val="000000"/>
                </a:outerShdw>
              </a:effectLst>
              <a:latin typeface="Lucida Sans" pitchFamily="34" charset="0"/>
            </a:endParaRPr>
          </a:p>
          <a:p>
            <a:pPr marL="342900" indent="-342900" algn="l">
              <a:lnSpc>
                <a:spcPct val="80000"/>
              </a:lnSpc>
              <a:spcBef>
                <a:spcPct val="40000"/>
              </a:spcBef>
              <a:buClr>
                <a:srgbClr val="E3DE73"/>
              </a:buClr>
              <a:buSzPct val="150000"/>
              <a:buFontTx/>
              <a:buChar char="•"/>
            </a:pPr>
            <a:endParaRPr lang="en-US" sz="2600" dirty="0">
              <a:effectLst>
                <a:outerShdw blurRad="38100" dist="38100" dir="2700000" algn="tl">
                  <a:srgbClr val="000000"/>
                </a:outerShdw>
              </a:effectLst>
              <a:latin typeface="Lucida Sans" pitchFamily="34" charset="0"/>
            </a:endParaRPr>
          </a:p>
          <a:p>
            <a:pPr marL="342900" indent="-342900" algn="l">
              <a:lnSpc>
                <a:spcPct val="10000"/>
              </a:lnSpc>
              <a:spcBef>
                <a:spcPct val="40000"/>
              </a:spcBef>
              <a:buClr>
                <a:srgbClr val="E3DE73"/>
              </a:buClr>
              <a:buSzPct val="150000"/>
            </a:pPr>
            <a:r>
              <a:rPr lang="en-US" sz="2600" dirty="0">
                <a:effectLst>
                  <a:outerShdw blurRad="38100" dist="38100" dir="2700000" algn="tl">
                    <a:srgbClr val="000000"/>
                  </a:outerShdw>
                </a:effectLst>
                <a:latin typeface="Lucida Sans" pitchFamily="34" charset="0"/>
                <a:sym typeface="Wingdings" pitchFamily="2" charset="2"/>
              </a:rPr>
              <a:t> CT cannot  </a:t>
            </a:r>
            <a:r>
              <a:rPr lang="en-US" sz="2600" dirty="0" err="1">
                <a:effectLst>
                  <a:outerShdw blurRad="38100" dist="38100" dir="2700000" algn="tl">
                    <a:srgbClr val="000000"/>
                  </a:outerShdw>
                </a:effectLst>
                <a:latin typeface="Lucida Sans" pitchFamily="34" charset="0"/>
                <a:sym typeface="Wingdings" pitchFamily="2" charset="2"/>
              </a:rPr>
              <a:t>diangose</a:t>
            </a:r>
            <a:r>
              <a:rPr lang="en-US" sz="2600" dirty="0">
                <a:effectLst>
                  <a:outerShdw blurRad="38100" dist="38100" dir="2700000" algn="tl">
                    <a:srgbClr val="000000"/>
                  </a:outerShdw>
                </a:effectLst>
                <a:latin typeface="Lucida Sans" pitchFamily="34" charset="0"/>
                <a:sym typeface="Wingdings" pitchFamily="2" charset="2"/>
              </a:rPr>
              <a:t> </a:t>
            </a:r>
            <a:r>
              <a:rPr lang="en-US" sz="2600" dirty="0" smtClean="0">
                <a:effectLst>
                  <a:outerShdw blurRad="38100" dist="38100" dir="2700000" algn="tl">
                    <a:srgbClr val="000000"/>
                  </a:outerShdw>
                </a:effectLst>
                <a:latin typeface="Lucida Sans" pitchFamily="34" charset="0"/>
                <a:sym typeface="Wingdings" pitchFamily="2" charset="2"/>
              </a:rPr>
              <a:t>mal-perfusion !!</a:t>
            </a:r>
            <a:endParaRPr lang="en-US" sz="2600" dirty="0">
              <a:effectLst>
                <a:outerShdw blurRad="38100" dist="38100" dir="2700000" algn="tl">
                  <a:srgbClr val="000000"/>
                </a:outerShdw>
              </a:effectLst>
              <a:latin typeface="Lucida Sans" pitchFamily="34" charset="0"/>
            </a:endParaRPr>
          </a:p>
        </p:txBody>
      </p:sp>
    </p:spTree>
  </p:cSld>
  <p:clrMapOvr>
    <a:masterClrMapping/>
  </p:clrMapOvr>
  <p:transition spd="med">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9938" name="Rectangle 2"/>
          <p:cNvSpPr>
            <a:spLocks noGrp="1" noChangeArrowheads="1"/>
          </p:cNvSpPr>
          <p:nvPr>
            <p:ph type="title" idx="4294967295"/>
          </p:nvPr>
        </p:nvSpPr>
        <p:spPr>
          <a:xfrm>
            <a:off x="685800" y="0"/>
            <a:ext cx="7772400" cy="1143000"/>
          </a:xfrm>
        </p:spPr>
        <p:txBody>
          <a:bodyPr/>
          <a:lstStyle/>
          <a:p>
            <a:pPr>
              <a:defRPr/>
            </a:pPr>
            <a:r>
              <a:rPr lang="de-AT" sz="2400" i="0">
                <a:latin typeface="+mj-lt"/>
                <a:ea typeface="+mj-ea"/>
                <a:cs typeface="+mj-cs"/>
              </a:rPr>
              <a:t>Aortic Dissection</a:t>
            </a:r>
            <a:br>
              <a:rPr lang="de-AT" sz="2400" i="0">
                <a:latin typeface="+mj-lt"/>
                <a:ea typeface="+mj-ea"/>
                <a:cs typeface="+mj-cs"/>
              </a:rPr>
            </a:br>
            <a:r>
              <a:rPr lang="de-AT" sz="2800" i="0">
                <a:latin typeface="+mj-lt"/>
                <a:ea typeface="+mj-ea"/>
                <a:cs typeface="+mj-cs"/>
              </a:rPr>
              <a:t>Side-branch Malperfusion</a:t>
            </a:r>
            <a:endParaRPr lang="en-US" sz="2800" i="0">
              <a:latin typeface="+mj-lt"/>
              <a:ea typeface="+mj-ea"/>
              <a:cs typeface="+mj-cs"/>
            </a:endParaRPr>
          </a:p>
        </p:txBody>
      </p:sp>
      <p:sp>
        <p:nvSpPr>
          <p:cNvPr id="2599941" name="Rectangle 5"/>
          <p:cNvSpPr>
            <a:spLocks noChangeArrowheads="1"/>
          </p:cNvSpPr>
          <p:nvPr/>
        </p:nvSpPr>
        <p:spPr bwMode="auto">
          <a:xfrm>
            <a:off x="527050" y="4247934"/>
            <a:ext cx="8077200" cy="2169183"/>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150000"/>
              <a:defRPr/>
            </a:pPr>
            <a:r>
              <a:rPr lang="en-US" sz="2600" dirty="0">
                <a:solidFill>
                  <a:srgbClr val="FF9900"/>
                </a:solidFill>
                <a:effectLst>
                  <a:outerShdw blurRad="38100" dist="38100" dir="2700000" algn="tl">
                    <a:srgbClr val="000000"/>
                  </a:outerShdw>
                </a:effectLst>
                <a:latin typeface="Lucida Sans" pitchFamily="34" charset="0"/>
              </a:rPr>
              <a:t>Possible mechanisms</a:t>
            </a:r>
          </a:p>
          <a:p>
            <a:pPr marL="342900" indent="-342900" algn="l">
              <a:lnSpc>
                <a:spcPct val="80000"/>
              </a:lnSpc>
              <a:spcBef>
                <a:spcPct val="40000"/>
              </a:spcBef>
              <a:buClr>
                <a:srgbClr val="E3DE73"/>
              </a:buClr>
              <a:buSzPct val="150000"/>
              <a:buFontTx/>
              <a:buChar char="•"/>
              <a:defRPr/>
            </a:pPr>
            <a:r>
              <a:rPr lang="en-US" sz="2600" u="sng" dirty="0" smtClean="0">
                <a:effectLst>
                  <a:outerShdw blurRad="38100" dist="38100" dir="2700000" algn="tl">
                    <a:srgbClr val="000000"/>
                  </a:outerShdw>
                </a:effectLst>
                <a:latin typeface="Lucida Sans" pitchFamily="34" charset="0"/>
              </a:rPr>
              <a:t>local obstruction</a:t>
            </a:r>
            <a:r>
              <a:rPr lang="en-US" sz="2600" dirty="0" smtClean="0">
                <a:effectLst>
                  <a:outerShdw blurRad="38100" dist="38100" dir="2700000" algn="tl">
                    <a:srgbClr val="000000"/>
                  </a:outerShdw>
                </a:effectLst>
                <a:latin typeface="Lucida Sans" pitchFamily="34" charset="0"/>
              </a:rPr>
              <a:t> at branch </a:t>
            </a:r>
            <a:r>
              <a:rPr lang="en-US" sz="2600" dirty="0" err="1" smtClean="0">
                <a:effectLst>
                  <a:outerShdw blurRad="38100" dist="38100" dir="2700000" algn="tl">
                    <a:srgbClr val="000000"/>
                  </a:outerShdw>
                </a:effectLst>
                <a:latin typeface="Lucida Sans" pitchFamily="34" charset="0"/>
              </a:rPr>
              <a:t>ostium</a:t>
            </a:r>
            <a:endParaRPr lang="en-US" sz="2600" dirty="0" smtClean="0">
              <a:effectLst>
                <a:outerShdw blurRad="38100" dist="38100" dir="2700000" algn="tl">
                  <a:srgbClr val="000000"/>
                </a:outerShdw>
              </a:effectLst>
              <a:latin typeface="Lucida Sans" pitchFamily="34" charset="0"/>
            </a:endParaRPr>
          </a:p>
          <a:p>
            <a:pPr marL="342900" indent="-342900" algn="l">
              <a:lnSpc>
                <a:spcPct val="70000"/>
              </a:lnSpc>
              <a:spcBef>
                <a:spcPct val="40000"/>
              </a:spcBef>
              <a:buClr>
                <a:srgbClr val="E3DE73"/>
              </a:buClr>
              <a:buSzPct val="150000"/>
              <a:buFontTx/>
              <a:buChar char="•"/>
              <a:defRPr/>
            </a:pPr>
            <a:r>
              <a:rPr lang="en-US" sz="2600" u="sng" dirty="0" smtClean="0">
                <a:effectLst>
                  <a:outerShdw blurRad="38100" dist="38100" dir="2700000" algn="tl">
                    <a:srgbClr val="000000"/>
                  </a:outerShdw>
                </a:effectLst>
                <a:latin typeface="Lucida Sans" pitchFamily="34" charset="0"/>
              </a:rPr>
              <a:t>limited in- (out-)flow</a:t>
            </a:r>
            <a:r>
              <a:rPr lang="en-US" sz="2600" dirty="0" smtClean="0">
                <a:effectLst>
                  <a:outerShdw blurRad="38100" dist="38100" dir="2700000" algn="tl">
                    <a:srgbClr val="000000"/>
                  </a:outerShdw>
                </a:effectLst>
                <a:latin typeface="Lucida Sans" pitchFamily="34" charset="0"/>
              </a:rPr>
              <a:t> </a:t>
            </a:r>
            <a:r>
              <a:rPr lang="en-US" sz="2600" dirty="0">
                <a:effectLst>
                  <a:outerShdw blurRad="38100" dist="38100" dir="2700000" algn="tl">
                    <a:srgbClr val="000000"/>
                  </a:outerShdw>
                </a:effectLst>
                <a:latin typeface="Lucida Sans" pitchFamily="34" charset="0"/>
              </a:rPr>
              <a:t>into true (or false) lumen </a:t>
            </a:r>
            <a:endParaRPr lang="en-US" sz="2200" dirty="0">
              <a:effectLst>
                <a:outerShdw blurRad="38100" dist="38100" dir="2700000" algn="tl">
                  <a:srgbClr val="000000"/>
                </a:outerShdw>
              </a:effectLst>
              <a:latin typeface="Lucida Sans" pitchFamily="34" charset="0"/>
            </a:endParaRPr>
          </a:p>
          <a:p>
            <a:pPr marL="342900" indent="-342900" algn="l">
              <a:lnSpc>
                <a:spcPct val="80000"/>
              </a:lnSpc>
              <a:spcBef>
                <a:spcPct val="40000"/>
              </a:spcBef>
              <a:buClr>
                <a:srgbClr val="E3DE73"/>
              </a:buClr>
              <a:buSzPct val="150000"/>
              <a:buFontTx/>
              <a:buChar char="•"/>
              <a:defRPr/>
            </a:pPr>
            <a:endParaRPr lang="en-US" sz="2600" dirty="0">
              <a:effectLst>
                <a:outerShdw blurRad="38100" dist="38100" dir="2700000" algn="tl">
                  <a:srgbClr val="000000"/>
                </a:outerShdw>
              </a:effectLst>
              <a:latin typeface="Lucida Sans" pitchFamily="34" charset="0"/>
            </a:endParaRPr>
          </a:p>
        </p:txBody>
      </p:sp>
      <p:sp>
        <p:nvSpPr>
          <p:cNvPr id="2" name="Rectangle 5"/>
          <p:cNvSpPr>
            <a:spLocks noChangeArrowheads="1"/>
          </p:cNvSpPr>
          <p:nvPr/>
        </p:nvSpPr>
        <p:spPr bwMode="auto">
          <a:xfrm>
            <a:off x="527050" y="1260472"/>
            <a:ext cx="8077200" cy="3209467"/>
          </a:xfrm>
          <a:prstGeom prst="rect">
            <a:avLst/>
          </a:prstGeom>
          <a:noFill/>
          <a:ln w="9525">
            <a:noFill/>
            <a:miter lim="800000"/>
            <a:headEnd/>
            <a:tailEnd/>
          </a:ln>
          <a:effectLst/>
        </p:spPr>
        <p:txBody>
          <a:bodyPr lIns="182562" tIns="182562" rIns="182562" bIns="182562">
            <a:spAutoFit/>
          </a:bodyPr>
          <a:lstStyle/>
          <a:p>
            <a:pPr marL="342900" indent="-342900" algn="l">
              <a:spcBef>
                <a:spcPct val="40000"/>
              </a:spcBef>
              <a:buClr>
                <a:srgbClr val="E3DE73"/>
              </a:buClr>
              <a:buSzPct val="150000"/>
            </a:pPr>
            <a:r>
              <a:rPr lang="en-US" sz="2600" dirty="0">
                <a:solidFill>
                  <a:srgbClr val="FF9900"/>
                </a:solidFill>
                <a:effectLst>
                  <a:outerShdw blurRad="38100" dist="38100" dir="2700000" algn="tl">
                    <a:srgbClr val="000000"/>
                  </a:outerShdw>
                </a:effectLst>
                <a:latin typeface="Lucida Sans" pitchFamily="34" charset="0"/>
              </a:rPr>
              <a:t>Role of CT in side branch </a:t>
            </a:r>
            <a:r>
              <a:rPr lang="en-US" sz="2600" dirty="0" err="1">
                <a:solidFill>
                  <a:srgbClr val="FF9900"/>
                </a:solidFill>
                <a:effectLst>
                  <a:outerShdw blurRad="38100" dist="38100" dir="2700000" algn="tl">
                    <a:srgbClr val="000000"/>
                  </a:outerShdw>
                </a:effectLst>
                <a:latin typeface="Lucida Sans" pitchFamily="34" charset="0"/>
              </a:rPr>
              <a:t>malperfusion</a:t>
            </a:r>
            <a:r>
              <a:rPr lang="en-US" sz="2600" dirty="0">
                <a:solidFill>
                  <a:srgbClr val="FF9900"/>
                </a:solidFill>
                <a:effectLst>
                  <a:outerShdw blurRad="38100" dist="38100" dir="2700000" algn="tl">
                    <a:srgbClr val="000000"/>
                  </a:outerShdw>
                </a:effectLst>
                <a:latin typeface="Lucida Sans" pitchFamily="34" charset="0"/>
              </a:rPr>
              <a:t> </a:t>
            </a:r>
          </a:p>
          <a:p>
            <a:pPr marL="342900" indent="-342900" algn="l">
              <a:lnSpc>
                <a:spcPct val="70000"/>
              </a:lnSpc>
              <a:spcBef>
                <a:spcPct val="40000"/>
              </a:spcBef>
              <a:buClr>
                <a:srgbClr val="E3DE73"/>
              </a:buClr>
              <a:buSzPct val="150000"/>
            </a:pPr>
            <a:r>
              <a:rPr lang="en-US" sz="2600" dirty="0">
                <a:effectLst>
                  <a:outerShdw blurRad="38100" dist="38100" dir="2700000" algn="tl">
                    <a:srgbClr val="000000"/>
                  </a:outerShdw>
                </a:effectLst>
                <a:latin typeface="Lucida Sans" pitchFamily="34" charset="0"/>
              </a:rPr>
              <a:t> 	once diagnosis is established/suspected</a:t>
            </a:r>
          </a:p>
          <a:p>
            <a:pPr marL="342900" indent="-342900" algn="l">
              <a:lnSpc>
                <a:spcPct val="10000"/>
              </a:lnSpc>
              <a:spcBef>
                <a:spcPct val="40000"/>
              </a:spcBef>
              <a:buClr>
                <a:srgbClr val="E3DE73"/>
              </a:buClr>
              <a:buSzPct val="150000"/>
            </a:pPr>
            <a:endParaRPr lang="en-US" sz="2600" dirty="0">
              <a:effectLst>
                <a:outerShdw blurRad="38100" dist="38100" dir="2700000" algn="tl">
                  <a:srgbClr val="000000"/>
                </a:outerShdw>
              </a:effectLst>
              <a:latin typeface="Lucida Sans" pitchFamily="34" charset="0"/>
            </a:endParaRPr>
          </a:p>
          <a:p>
            <a:pPr marL="342900" indent="-342900" algn="l">
              <a:lnSpc>
                <a:spcPct val="70000"/>
              </a:lnSpc>
              <a:spcBef>
                <a:spcPct val="40000"/>
              </a:spcBef>
              <a:buClr>
                <a:srgbClr val="E3DE73"/>
              </a:buClr>
              <a:buSzPct val="150000"/>
              <a:buFontTx/>
              <a:buChar char="•"/>
            </a:pPr>
            <a:r>
              <a:rPr lang="en-US" sz="2600" dirty="0">
                <a:effectLst>
                  <a:outerShdw blurRad="38100" dist="38100" dir="2700000" algn="tl">
                    <a:srgbClr val="000000"/>
                  </a:outerShdw>
                </a:effectLst>
                <a:latin typeface="Lucida Sans" pitchFamily="34" charset="0"/>
              </a:rPr>
              <a:t>identify </a:t>
            </a:r>
            <a:r>
              <a:rPr lang="en-US" sz="2600" dirty="0" smtClean="0">
                <a:effectLst>
                  <a:outerShdw blurRad="38100" dist="38100" dir="2700000" algn="tl">
                    <a:srgbClr val="000000"/>
                  </a:outerShdw>
                </a:effectLst>
                <a:latin typeface="Lucida Sans" pitchFamily="34" charset="0"/>
              </a:rPr>
              <a:t>detailed anatomy to infer and</a:t>
            </a:r>
            <a:endParaRPr lang="en-US" sz="2600" dirty="0">
              <a:effectLst>
                <a:outerShdw blurRad="38100" dist="38100" dir="2700000" algn="tl">
                  <a:srgbClr val="000000"/>
                </a:outerShdw>
              </a:effectLst>
              <a:latin typeface="Lucida Sans" pitchFamily="34" charset="0"/>
            </a:endParaRPr>
          </a:p>
          <a:p>
            <a:pPr marL="342900" indent="-342900" algn="l">
              <a:lnSpc>
                <a:spcPct val="70000"/>
              </a:lnSpc>
              <a:spcBef>
                <a:spcPct val="40000"/>
              </a:spcBef>
              <a:buClr>
                <a:srgbClr val="E3DE73"/>
              </a:buClr>
              <a:buSzPct val="150000"/>
              <a:buFontTx/>
              <a:buChar char="•"/>
            </a:pPr>
            <a:r>
              <a:rPr lang="en-US" sz="2600" dirty="0">
                <a:effectLst>
                  <a:outerShdw blurRad="38100" dist="38100" dir="2700000" algn="tl">
                    <a:srgbClr val="000000"/>
                  </a:outerShdw>
                </a:effectLst>
                <a:latin typeface="Lucida Sans" pitchFamily="34" charset="0"/>
              </a:rPr>
              <a:t>explain mechanism ('flow</a:t>
            </a:r>
            <a:r>
              <a:rPr lang="en-US" sz="2600" dirty="0" smtClean="0">
                <a:effectLst>
                  <a:outerShdw blurRad="38100" dist="38100" dir="2700000" algn="tl">
                    <a:srgbClr val="000000"/>
                  </a:outerShdw>
                </a:effectLst>
                <a:latin typeface="Lucida Sans" pitchFamily="34" charset="0"/>
              </a:rPr>
              <a:t>')</a:t>
            </a:r>
          </a:p>
          <a:p>
            <a:pPr marL="342900" indent="-342900" algn="l">
              <a:lnSpc>
                <a:spcPct val="70000"/>
              </a:lnSpc>
              <a:spcBef>
                <a:spcPct val="40000"/>
              </a:spcBef>
              <a:buClr>
                <a:srgbClr val="E3DE73"/>
              </a:buClr>
              <a:buSzPct val="150000"/>
              <a:buFontTx/>
              <a:buChar char="•"/>
            </a:pPr>
            <a:endParaRPr lang="en-US" sz="2600" dirty="0" smtClean="0">
              <a:effectLst>
                <a:outerShdw blurRad="38100" dist="38100" dir="2700000" algn="tl">
                  <a:srgbClr val="000000"/>
                </a:outerShdw>
              </a:effectLst>
              <a:latin typeface="Lucida Sans" pitchFamily="34" charset="0"/>
            </a:endParaRPr>
          </a:p>
          <a:p>
            <a:pPr marL="342900" indent="-342900" algn="l">
              <a:lnSpc>
                <a:spcPct val="80000"/>
              </a:lnSpc>
              <a:spcBef>
                <a:spcPct val="40000"/>
              </a:spcBef>
              <a:buClr>
                <a:srgbClr val="E3DE73"/>
              </a:buClr>
              <a:buSzPct val="150000"/>
              <a:buFontTx/>
              <a:buChar char="•"/>
            </a:pPr>
            <a:endParaRPr lang="en-US" sz="2600" dirty="0">
              <a:effectLst>
                <a:outerShdw blurRad="38100" dist="38100" dir="2700000" algn="tl">
                  <a:srgbClr val="000000"/>
                </a:outerShdw>
              </a:effectLst>
              <a:latin typeface="Lucida Sans" pitchFamily="34" charset="0"/>
            </a:endParaRPr>
          </a:p>
        </p:txBody>
      </p:sp>
      <p:sp>
        <p:nvSpPr>
          <p:cNvPr id="5" name="Rectangle 4"/>
          <p:cNvSpPr/>
          <p:nvPr/>
        </p:nvSpPr>
        <p:spPr>
          <a:xfrm>
            <a:off x="979714" y="3614160"/>
            <a:ext cx="7952014" cy="378052"/>
          </a:xfrm>
          <a:prstGeom prst="rect">
            <a:avLst/>
          </a:prstGeom>
        </p:spPr>
        <p:txBody>
          <a:bodyPr wrap="square">
            <a:spAutoFit/>
          </a:bodyPr>
          <a:lstStyle/>
          <a:p>
            <a:pPr marL="342900" lvl="0" indent="-342900" algn="l">
              <a:lnSpc>
                <a:spcPct val="70000"/>
              </a:lnSpc>
              <a:spcBef>
                <a:spcPct val="40000"/>
              </a:spcBef>
              <a:buClr>
                <a:srgbClr val="E3DE73"/>
              </a:buClr>
              <a:buSzPct val="150000"/>
              <a:defRPr/>
            </a:pPr>
            <a:r>
              <a:rPr lang="en-US" sz="2600" dirty="0" smtClean="0">
                <a:solidFill>
                  <a:srgbClr val="FFFFFF"/>
                </a:solidFill>
                <a:effectLst>
                  <a:outerShdw blurRad="38100" dist="38100" dir="2700000" algn="tl">
                    <a:srgbClr val="000000"/>
                  </a:outerShdw>
                </a:effectLst>
                <a:latin typeface="Lucida Sans" pitchFamily="34" charset="0"/>
                <a:sym typeface="Wingdings" pitchFamily="2" charset="2"/>
              </a:rPr>
              <a:t> treatment consequence !</a:t>
            </a:r>
            <a:endParaRPr lang="en-US" sz="2600" dirty="0">
              <a:solidFill>
                <a:srgbClr val="FFFFFF"/>
              </a:solidFill>
              <a:effectLst>
                <a:outerShdw blurRad="38100" dist="38100" dir="2700000" algn="tl">
                  <a:srgbClr val="000000"/>
                </a:outerShdw>
              </a:effectLst>
              <a:latin typeface="Lucida Sans" pitchFamily="34" charset="0"/>
            </a:endParaRPr>
          </a:p>
        </p:txBody>
      </p:sp>
    </p:spTree>
  </p:cSld>
  <p:clrMapOvr>
    <a:masterClrMapping/>
  </p:clrMapOvr>
  <p:transition spd="med">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2562" name="Freeform 2"/>
          <p:cNvSpPr>
            <a:spLocks/>
          </p:cNvSpPr>
          <p:nvPr/>
        </p:nvSpPr>
        <p:spPr bwMode="auto">
          <a:xfrm>
            <a:off x="6110288" y="511175"/>
            <a:ext cx="1479550" cy="5756275"/>
          </a:xfrm>
          <a:custGeom>
            <a:avLst/>
            <a:gdLst/>
            <a:ahLst/>
            <a:cxnLst>
              <a:cxn ang="0">
                <a:pos x="153" y="606"/>
              </a:cxn>
              <a:cxn ang="0">
                <a:pos x="77" y="602"/>
              </a:cxn>
              <a:cxn ang="0">
                <a:pos x="0" y="590"/>
              </a:cxn>
              <a:cxn ang="0">
                <a:pos x="67" y="312"/>
              </a:cxn>
              <a:cxn ang="0">
                <a:pos x="140" y="7"/>
              </a:cxn>
              <a:cxn ang="0">
                <a:pos x="223" y="205"/>
              </a:cxn>
              <a:cxn ang="0">
                <a:pos x="281" y="189"/>
              </a:cxn>
              <a:cxn ang="0">
                <a:pos x="462" y="0"/>
              </a:cxn>
              <a:cxn ang="0">
                <a:pos x="398" y="199"/>
              </a:cxn>
              <a:cxn ang="0">
                <a:pos x="593" y="20"/>
              </a:cxn>
              <a:cxn ang="0">
                <a:pos x="526" y="253"/>
              </a:cxn>
              <a:cxn ang="0">
                <a:pos x="606" y="365"/>
              </a:cxn>
              <a:cxn ang="0">
                <a:pos x="660" y="550"/>
              </a:cxn>
              <a:cxn ang="0">
                <a:pos x="669" y="784"/>
              </a:cxn>
              <a:cxn ang="0">
                <a:pos x="622" y="1046"/>
              </a:cxn>
              <a:cxn ang="0">
                <a:pos x="559" y="1349"/>
              </a:cxn>
              <a:cxn ang="0">
                <a:pos x="545" y="1649"/>
              </a:cxn>
              <a:cxn ang="0">
                <a:pos x="720" y="1950"/>
              </a:cxn>
              <a:cxn ang="0">
                <a:pos x="548" y="1927"/>
              </a:cxn>
              <a:cxn ang="0">
                <a:pos x="580" y="2147"/>
              </a:cxn>
              <a:cxn ang="0">
                <a:pos x="673" y="2496"/>
              </a:cxn>
              <a:cxn ang="0">
                <a:pos x="708" y="2720"/>
              </a:cxn>
              <a:cxn ang="0">
                <a:pos x="645" y="2813"/>
              </a:cxn>
              <a:cxn ang="0">
                <a:pos x="606" y="2566"/>
              </a:cxn>
              <a:cxn ang="0">
                <a:pos x="516" y="2355"/>
              </a:cxn>
              <a:cxn ang="0">
                <a:pos x="424" y="2502"/>
              </a:cxn>
              <a:cxn ang="0">
                <a:pos x="287" y="2813"/>
              </a:cxn>
              <a:cxn ang="0">
                <a:pos x="274" y="2621"/>
              </a:cxn>
              <a:cxn ang="0">
                <a:pos x="386" y="2423"/>
              </a:cxn>
              <a:cxn ang="0">
                <a:pos x="421" y="2198"/>
              </a:cxn>
              <a:cxn ang="0">
                <a:pos x="395" y="1910"/>
              </a:cxn>
              <a:cxn ang="0">
                <a:pos x="217" y="2001"/>
              </a:cxn>
              <a:cxn ang="0">
                <a:pos x="376" y="1857"/>
              </a:cxn>
              <a:cxn ang="0">
                <a:pos x="373" y="1614"/>
              </a:cxn>
              <a:cxn ang="0">
                <a:pos x="373" y="1426"/>
              </a:cxn>
              <a:cxn ang="0">
                <a:pos x="392" y="1210"/>
              </a:cxn>
              <a:cxn ang="0">
                <a:pos x="454" y="946"/>
              </a:cxn>
              <a:cxn ang="0">
                <a:pos x="478" y="691"/>
              </a:cxn>
              <a:cxn ang="0">
                <a:pos x="449" y="495"/>
              </a:cxn>
              <a:cxn ang="0">
                <a:pos x="363" y="379"/>
              </a:cxn>
              <a:cxn ang="0">
                <a:pos x="284" y="385"/>
              </a:cxn>
              <a:cxn ang="0">
                <a:pos x="223" y="519"/>
              </a:cxn>
              <a:cxn ang="0">
                <a:pos x="220" y="572"/>
              </a:cxn>
            </a:cxnLst>
            <a:rect l="0" t="0" r="r" b="b"/>
            <a:pathLst>
              <a:path w="725" h="2820">
                <a:moveTo>
                  <a:pt x="201" y="600"/>
                </a:moveTo>
                <a:lnTo>
                  <a:pt x="153" y="606"/>
                </a:lnTo>
                <a:lnTo>
                  <a:pt x="105" y="572"/>
                </a:lnTo>
                <a:lnTo>
                  <a:pt x="77" y="602"/>
                </a:lnTo>
                <a:lnTo>
                  <a:pt x="38" y="606"/>
                </a:lnTo>
                <a:lnTo>
                  <a:pt x="0" y="590"/>
                </a:lnTo>
                <a:lnTo>
                  <a:pt x="29" y="418"/>
                </a:lnTo>
                <a:lnTo>
                  <a:pt x="67" y="312"/>
                </a:lnTo>
                <a:lnTo>
                  <a:pt x="140" y="231"/>
                </a:lnTo>
                <a:lnTo>
                  <a:pt x="140" y="7"/>
                </a:lnTo>
                <a:lnTo>
                  <a:pt x="223" y="7"/>
                </a:lnTo>
                <a:lnTo>
                  <a:pt x="223" y="205"/>
                </a:lnTo>
                <a:lnTo>
                  <a:pt x="255" y="205"/>
                </a:lnTo>
                <a:lnTo>
                  <a:pt x="281" y="189"/>
                </a:lnTo>
                <a:lnTo>
                  <a:pt x="398" y="7"/>
                </a:lnTo>
                <a:lnTo>
                  <a:pt x="462" y="0"/>
                </a:lnTo>
                <a:lnTo>
                  <a:pt x="367" y="186"/>
                </a:lnTo>
                <a:lnTo>
                  <a:pt x="398" y="199"/>
                </a:lnTo>
                <a:lnTo>
                  <a:pt x="516" y="20"/>
                </a:lnTo>
                <a:lnTo>
                  <a:pt x="593" y="20"/>
                </a:lnTo>
                <a:lnTo>
                  <a:pt x="462" y="205"/>
                </a:lnTo>
                <a:lnTo>
                  <a:pt x="526" y="253"/>
                </a:lnTo>
                <a:lnTo>
                  <a:pt x="583" y="327"/>
                </a:lnTo>
                <a:lnTo>
                  <a:pt x="606" y="365"/>
                </a:lnTo>
                <a:lnTo>
                  <a:pt x="644" y="462"/>
                </a:lnTo>
                <a:lnTo>
                  <a:pt x="660" y="550"/>
                </a:lnTo>
                <a:lnTo>
                  <a:pt x="669" y="666"/>
                </a:lnTo>
                <a:lnTo>
                  <a:pt x="669" y="784"/>
                </a:lnTo>
                <a:lnTo>
                  <a:pt x="655" y="918"/>
                </a:lnTo>
                <a:lnTo>
                  <a:pt x="622" y="1046"/>
                </a:lnTo>
                <a:lnTo>
                  <a:pt x="588" y="1214"/>
                </a:lnTo>
                <a:lnTo>
                  <a:pt x="559" y="1349"/>
                </a:lnTo>
                <a:lnTo>
                  <a:pt x="542" y="1507"/>
                </a:lnTo>
                <a:lnTo>
                  <a:pt x="545" y="1649"/>
                </a:lnTo>
                <a:lnTo>
                  <a:pt x="555" y="1860"/>
                </a:lnTo>
                <a:lnTo>
                  <a:pt x="720" y="1950"/>
                </a:lnTo>
                <a:lnTo>
                  <a:pt x="714" y="1994"/>
                </a:lnTo>
                <a:lnTo>
                  <a:pt x="548" y="1927"/>
                </a:lnTo>
                <a:lnTo>
                  <a:pt x="559" y="2021"/>
                </a:lnTo>
                <a:lnTo>
                  <a:pt x="580" y="2147"/>
                </a:lnTo>
                <a:lnTo>
                  <a:pt x="617" y="2294"/>
                </a:lnTo>
                <a:lnTo>
                  <a:pt x="673" y="2496"/>
                </a:lnTo>
                <a:lnTo>
                  <a:pt x="695" y="2611"/>
                </a:lnTo>
                <a:lnTo>
                  <a:pt x="708" y="2720"/>
                </a:lnTo>
                <a:lnTo>
                  <a:pt x="724" y="2819"/>
                </a:lnTo>
                <a:lnTo>
                  <a:pt x="645" y="2813"/>
                </a:lnTo>
                <a:lnTo>
                  <a:pt x="628" y="2676"/>
                </a:lnTo>
                <a:lnTo>
                  <a:pt x="606" y="2566"/>
                </a:lnTo>
                <a:lnTo>
                  <a:pt x="574" y="2449"/>
                </a:lnTo>
                <a:lnTo>
                  <a:pt x="516" y="2355"/>
                </a:lnTo>
                <a:lnTo>
                  <a:pt x="475" y="2423"/>
                </a:lnTo>
                <a:lnTo>
                  <a:pt x="424" y="2502"/>
                </a:lnTo>
                <a:lnTo>
                  <a:pt x="359" y="2606"/>
                </a:lnTo>
                <a:lnTo>
                  <a:pt x="287" y="2813"/>
                </a:lnTo>
                <a:lnTo>
                  <a:pt x="223" y="2774"/>
                </a:lnTo>
                <a:lnTo>
                  <a:pt x="274" y="2621"/>
                </a:lnTo>
                <a:lnTo>
                  <a:pt x="325" y="2518"/>
                </a:lnTo>
                <a:lnTo>
                  <a:pt x="386" y="2423"/>
                </a:lnTo>
                <a:lnTo>
                  <a:pt x="430" y="2318"/>
                </a:lnTo>
                <a:lnTo>
                  <a:pt x="421" y="2198"/>
                </a:lnTo>
                <a:lnTo>
                  <a:pt x="408" y="2070"/>
                </a:lnTo>
                <a:lnTo>
                  <a:pt x="395" y="1910"/>
                </a:lnTo>
                <a:lnTo>
                  <a:pt x="397" y="1915"/>
                </a:lnTo>
                <a:lnTo>
                  <a:pt x="217" y="2001"/>
                </a:lnTo>
                <a:lnTo>
                  <a:pt x="233" y="1943"/>
                </a:lnTo>
                <a:lnTo>
                  <a:pt x="376" y="1857"/>
                </a:lnTo>
                <a:lnTo>
                  <a:pt x="370" y="1709"/>
                </a:lnTo>
                <a:lnTo>
                  <a:pt x="373" y="1614"/>
                </a:lnTo>
                <a:lnTo>
                  <a:pt x="368" y="1522"/>
                </a:lnTo>
                <a:lnTo>
                  <a:pt x="373" y="1426"/>
                </a:lnTo>
                <a:lnTo>
                  <a:pt x="373" y="1334"/>
                </a:lnTo>
                <a:lnTo>
                  <a:pt x="392" y="1210"/>
                </a:lnTo>
                <a:lnTo>
                  <a:pt x="426" y="1070"/>
                </a:lnTo>
                <a:lnTo>
                  <a:pt x="454" y="946"/>
                </a:lnTo>
                <a:lnTo>
                  <a:pt x="473" y="811"/>
                </a:lnTo>
                <a:lnTo>
                  <a:pt x="478" y="691"/>
                </a:lnTo>
                <a:lnTo>
                  <a:pt x="469" y="586"/>
                </a:lnTo>
                <a:lnTo>
                  <a:pt x="449" y="495"/>
                </a:lnTo>
                <a:lnTo>
                  <a:pt x="426" y="428"/>
                </a:lnTo>
                <a:lnTo>
                  <a:pt x="363" y="379"/>
                </a:lnTo>
                <a:lnTo>
                  <a:pt x="328" y="371"/>
                </a:lnTo>
                <a:lnTo>
                  <a:pt x="284" y="385"/>
                </a:lnTo>
                <a:lnTo>
                  <a:pt x="249" y="410"/>
                </a:lnTo>
                <a:lnTo>
                  <a:pt x="223" y="519"/>
                </a:lnTo>
                <a:lnTo>
                  <a:pt x="234" y="475"/>
                </a:lnTo>
                <a:lnTo>
                  <a:pt x="220" y="572"/>
                </a:lnTo>
                <a:lnTo>
                  <a:pt x="201" y="600"/>
                </a:lnTo>
              </a:path>
            </a:pathLst>
          </a:custGeom>
          <a:solidFill>
            <a:srgbClr val="919191"/>
          </a:solidFill>
          <a:ln w="12700" cap="rnd" cmpd="sng">
            <a:solidFill>
              <a:srgbClr val="FFFFFF"/>
            </a:solidFill>
            <a:prstDash val="solid"/>
            <a:round/>
            <a:headEnd/>
            <a:tailEnd/>
          </a:ln>
          <a:effectLst/>
        </p:spPr>
        <p:txBody>
          <a:bodyPr/>
          <a:lstStyle/>
          <a:p>
            <a:pPr>
              <a:defRPr/>
            </a:pPr>
            <a:endParaRPr lang="en-US"/>
          </a:p>
        </p:txBody>
      </p:sp>
      <p:sp>
        <p:nvSpPr>
          <p:cNvPr id="2882573" name="Freeform 13"/>
          <p:cNvSpPr>
            <a:spLocks/>
          </p:cNvSpPr>
          <p:nvPr/>
        </p:nvSpPr>
        <p:spPr bwMode="auto">
          <a:xfrm rot="3212361">
            <a:off x="6326187" y="3251201"/>
            <a:ext cx="792163" cy="442912"/>
          </a:xfrm>
          <a:custGeom>
            <a:avLst/>
            <a:gdLst>
              <a:gd name="T0" fmla="*/ 174 w 388"/>
              <a:gd name="T1" fmla="*/ 0 h 217"/>
              <a:gd name="T2" fmla="*/ 167 w 388"/>
              <a:gd name="T3" fmla="*/ 64 h 217"/>
              <a:gd name="T4" fmla="*/ 141 w 388"/>
              <a:gd name="T5" fmla="*/ 103 h 217"/>
              <a:gd name="T6" fmla="*/ 95 w 388"/>
              <a:gd name="T7" fmla="*/ 127 h 217"/>
              <a:gd name="T8" fmla="*/ 43 w 388"/>
              <a:gd name="T9" fmla="*/ 140 h 217"/>
              <a:gd name="T10" fmla="*/ 2 w 388"/>
              <a:gd name="T11" fmla="*/ 141 h 217"/>
              <a:gd name="T12" fmla="*/ 0 w 388"/>
              <a:gd name="T13" fmla="*/ 182 h 217"/>
              <a:gd name="T14" fmla="*/ 55 w 388"/>
              <a:gd name="T15" fmla="*/ 187 h 217"/>
              <a:gd name="T16" fmla="*/ 114 w 388"/>
              <a:gd name="T17" fmla="*/ 172 h 217"/>
              <a:gd name="T18" fmla="*/ 162 w 388"/>
              <a:gd name="T19" fmla="*/ 148 h 217"/>
              <a:gd name="T20" fmla="*/ 191 w 388"/>
              <a:gd name="T21" fmla="*/ 122 h 217"/>
              <a:gd name="T22" fmla="*/ 208 w 388"/>
              <a:gd name="T23" fmla="*/ 158 h 217"/>
              <a:gd name="T24" fmla="*/ 224 w 388"/>
              <a:gd name="T25" fmla="*/ 184 h 217"/>
              <a:gd name="T26" fmla="*/ 251 w 388"/>
              <a:gd name="T27" fmla="*/ 204 h 217"/>
              <a:gd name="T28" fmla="*/ 282 w 388"/>
              <a:gd name="T29" fmla="*/ 216 h 217"/>
              <a:gd name="T30" fmla="*/ 322 w 388"/>
              <a:gd name="T31" fmla="*/ 213 h 217"/>
              <a:gd name="T32" fmla="*/ 356 w 388"/>
              <a:gd name="T33" fmla="*/ 204 h 217"/>
              <a:gd name="T34" fmla="*/ 384 w 388"/>
              <a:gd name="T35" fmla="*/ 182 h 217"/>
              <a:gd name="T36" fmla="*/ 387 w 388"/>
              <a:gd name="T37" fmla="*/ 144 h 217"/>
              <a:gd name="T38" fmla="*/ 356 w 388"/>
              <a:gd name="T39" fmla="*/ 160 h 217"/>
              <a:gd name="T40" fmla="*/ 322 w 388"/>
              <a:gd name="T41" fmla="*/ 175 h 217"/>
              <a:gd name="T42" fmla="*/ 289 w 388"/>
              <a:gd name="T43" fmla="*/ 177 h 217"/>
              <a:gd name="T44" fmla="*/ 263 w 388"/>
              <a:gd name="T45" fmla="*/ 160 h 217"/>
              <a:gd name="T46" fmla="*/ 246 w 388"/>
              <a:gd name="T47" fmla="*/ 139 h 217"/>
              <a:gd name="T48" fmla="*/ 239 w 388"/>
              <a:gd name="T49" fmla="*/ 124 h 217"/>
              <a:gd name="T50" fmla="*/ 236 w 388"/>
              <a:gd name="T51" fmla="*/ 100 h 217"/>
              <a:gd name="T52" fmla="*/ 241 w 388"/>
              <a:gd name="T53" fmla="*/ 91 h 217"/>
              <a:gd name="T54" fmla="*/ 267 w 388"/>
              <a:gd name="T55" fmla="*/ 100 h 217"/>
              <a:gd name="T56" fmla="*/ 298 w 388"/>
              <a:gd name="T57" fmla="*/ 98 h 217"/>
              <a:gd name="T58" fmla="*/ 320 w 388"/>
              <a:gd name="T59" fmla="*/ 91 h 217"/>
              <a:gd name="T60" fmla="*/ 339 w 388"/>
              <a:gd name="T61" fmla="*/ 76 h 217"/>
              <a:gd name="T62" fmla="*/ 329 w 388"/>
              <a:gd name="T63" fmla="*/ 52 h 217"/>
              <a:gd name="T64" fmla="*/ 301 w 388"/>
              <a:gd name="T65" fmla="*/ 67 h 217"/>
              <a:gd name="T66" fmla="*/ 275 w 388"/>
              <a:gd name="T67" fmla="*/ 69 h 217"/>
              <a:gd name="T68" fmla="*/ 248 w 388"/>
              <a:gd name="T69" fmla="*/ 60 h 217"/>
              <a:gd name="T70" fmla="*/ 234 w 388"/>
              <a:gd name="T71" fmla="*/ 40 h 217"/>
              <a:gd name="T72" fmla="*/ 234 w 388"/>
              <a:gd name="T73" fmla="*/ 0 h 217"/>
              <a:gd name="T74" fmla="*/ 174 w 388"/>
              <a:gd name="T75" fmla="*/ 0 h 2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88"/>
              <a:gd name="T115" fmla="*/ 0 h 217"/>
              <a:gd name="T116" fmla="*/ 388 w 388"/>
              <a:gd name="T117" fmla="*/ 217 h 2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88" h="217">
                <a:moveTo>
                  <a:pt x="174" y="0"/>
                </a:moveTo>
                <a:lnTo>
                  <a:pt x="167" y="64"/>
                </a:lnTo>
                <a:lnTo>
                  <a:pt x="141" y="103"/>
                </a:lnTo>
                <a:lnTo>
                  <a:pt x="95" y="127"/>
                </a:lnTo>
                <a:lnTo>
                  <a:pt x="43" y="140"/>
                </a:lnTo>
                <a:lnTo>
                  <a:pt x="2" y="141"/>
                </a:lnTo>
                <a:lnTo>
                  <a:pt x="0" y="182"/>
                </a:lnTo>
                <a:lnTo>
                  <a:pt x="55" y="187"/>
                </a:lnTo>
                <a:lnTo>
                  <a:pt x="114" y="172"/>
                </a:lnTo>
                <a:lnTo>
                  <a:pt x="162" y="148"/>
                </a:lnTo>
                <a:lnTo>
                  <a:pt x="191" y="122"/>
                </a:lnTo>
                <a:lnTo>
                  <a:pt x="208" y="158"/>
                </a:lnTo>
                <a:lnTo>
                  <a:pt x="224" y="184"/>
                </a:lnTo>
                <a:lnTo>
                  <a:pt x="251" y="204"/>
                </a:lnTo>
                <a:lnTo>
                  <a:pt x="282" y="216"/>
                </a:lnTo>
                <a:lnTo>
                  <a:pt x="322" y="213"/>
                </a:lnTo>
                <a:lnTo>
                  <a:pt x="356" y="204"/>
                </a:lnTo>
                <a:lnTo>
                  <a:pt x="384" y="182"/>
                </a:lnTo>
                <a:lnTo>
                  <a:pt x="387" y="144"/>
                </a:lnTo>
                <a:lnTo>
                  <a:pt x="356" y="160"/>
                </a:lnTo>
                <a:lnTo>
                  <a:pt x="322" y="175"/>
                </a:lnTo>
                <a:lnTo>
                  <a:pt x="289" y="177"/>
                </a:lnTo>
                <a:lnTo>
                  <a:pt x="263" y="160"/>
                </a:lnTo>
                <a:lnTo>
                  <a:pt x="246" y="139"/>
                </a:lnTo>
                <a:lnTo>
                  <a:pt x="239" y="124"/>
                </a:lnTo>
                <a:lnTo>
                  <a:pt x="236" y="100"/>
                </a:lnTo>
                <a:lnTo>
                  <a:pt x="241" y="91"/>
                </a:lnTo>
                <a:lnTo>
                  <a:pt x="267" y="100"/>
                </a:lnTo>
                <a:lnTo>
                  <a:pt x="298" y="98"/>
                </a:lnTo>
                <a:lnTo>
                  <a:pt x="320" y="91"/>
                </a:lnTo>
                <a:lnTo>
                  <a:pt x="339" y="76"/>
                </a:lnTo>
                <a:lnTo>
                  <a:pt x="329" y="52"/>
                </a:lnTo>
                <a:lnTo>
                  <a:pt x="301" y="67"/>
                </a:lnTo>
                <a:lnTo>
                  <a:pt x="275" y="69"/>
                </a:lnTo>
                <a:lnTo>
                  <a:pt x="248" y="60"/>
                </a:lnTo>
                <a:lnTo>
                  <a:pt x="234" y="40"/>
                </a:lnTo>
                <a:lnTo>
                  <a:pt x="234" y="0"/>
                </a:lnTo>
                <a:lnTo>
                  <a:pt x="174" y="0"/>
                </a:lnTo>
              </a:path>
            </a:pathLst>
          </a:custGeom>
          <a:solidFill>
            <a:srgbClr val="919191"/>
          </a:solidFill>
          <a:ln w="9525" cap="rnd">
            <a:noFill/>
            <a:round/>
            <a:headEnd/>
            <a:tailEnd/>
          </a:ln>
        </p:spPr>
        <p:txBody>
          <a:bodyPr rot="10800000" vert="eaVert"/>
          <a:lstStyle/>
          <a:p>
            <a:pPr>
              <a:defRPr/>
            </a:pPr>
            <a:endParaRPr lang="en-US"/>
          </a:p>
        </p:txBody>
      </p:sp>
      <p:sp>
        <p:nvSpPr>
          <p:cNvPr id="2882574" name="Freeform 14"/>
          <p:cNvSpPr>
            <a:spLocks/>
          </p:cNvSpPr>
          <p:nvPr/>
        </p:nvSpPr>
        <p:spPr bwMode="auto">
          <a:xfrm rot="3212361">
            <a:off x="6326187" y="3251201"/>
            <a:ext cx="792163" cy="442912"/>
          </a:xfrm>
          <a:custGeom>
            <a:avLst/>
            <a:gdLst>
              <a:gd name="T0" fmla="*/ 174 w 388"/>
              <a:gd name="T1" fmla="*/ 0 h 217"/>
              <a:gd name="T2" fmla="*/ 167 w 388"/>
              <a:gd name="T3" fmla="*/ 64 h 217"/>
              <a:gd name="T4" fmla="*/ 141 w 388"/>
              <a:gd name="T5" fmla="*/ 103 h 217"/>
              <a:gd name="T6" fmla="*/ 95 w 388"/>
              <a:gd name="T7" fmla="*/ 127 h 217"/>
              <a:gd name="T8" fmla="*/ 43 w 388"/>
              <a:gd name="T9" fmla="*/ 140 h 217"/>
              <a:gd name="T10" fmla="*/ 2 w 388"/>
              <a:gd name="T11" fmla="*/ 141 h 217"/>
              <a:gd name="T12" fmla="*/ 0 w 388"/>
              <a:gd name="T13" fmla="*/ 182 h 217"/>
              <a:gd name="T14" fmla="*/ 55 w 388"/>
              <a:gd name="T15" fmla="*/ 187 h 217"/>
              <a:gd name="T16" fmla="*/ 114 w 388"/>
              <a:gd name="T17" fmla="*/ 172 h 217"/>
              <a:gd name="T18" fmla="*/ 162 w 388"/>
              <a:gd name="T19" fmla="*/ 148 h 217"/>
              <a:gd name="T20" fmla="*/ 191 w 388"/>
              <a:gd name="T21" fmla="*/ 122 h 217"/>
              <a:gd name="T22" fmla="*/ 208 w 388"/>
              <a:gd name="T23" fmla="*/ 158 h 217"/>
              <a:gd name="T24" fmla="*/ 224 w 388"/>
              <a:gd name="T25" fmla="*/ 184 h 217"/>
              <a:gd name="T26" fmla="*/ 251 w 388"/>
              <a:gd name="T27" fmla="*/ 204 h 217"/>
              <a:gd name="T28" fmla="*/ 282 w 388"/>
              <a:gd name="T29" fmla="*/ 216 h 217"/>
              <a:gd name="T30" fmla="*/ 322 w 388"/>
              <a:gd name="T31" fmla="*/ 213 h 217"/>
              <a:gd name="T32" fmla="*/ 356 w 388"/>
              <a:gd name="T33" fmla="*/ 204 h 217"/>
              <a:gd name="T34" fmla="*/ 384 w 388"/>
              <a:gd name="T35" fmla="*/ 182 h 217"/>
              <a:gd name="T36" fmla="*/ 387 w 388"/>
              <a:gd name="T37" fmla="*/ 144 h 217"/>
              <a:gd name="T38" fmla="*/ 356 w 388"/>
              <a:gd name="T39" fmla="*/ 160 h 217"/>
              <a:gd name="T40" fmla="*/ 322 w 388"/>
              <a:gd name="T41" fmla="*/ 175 h 217"/>
              <a:gd name="T42" fmla="*/ 289 w 388"/>
              <a:gd name="T43" fmla="*/ 177 h 217"/>
              <a:gd name="T44" fmla="*/ 263 w 388"/>
              <a:gd name="T45" fmla="*/ 160 h 217"/>
              <a:gd name="T46" fmla="*/ 246 w 388"/>
              <a:gd name="T47" fmla="*/ 139 h 217"/>
              <a:gd name="T48" fmla="*/ 239 w 388"/>
              <a:gd name="T49" fmla="*/ 124 h 217"/>
              <a:gd name="T50" fmla="*/ 236 w 388"/>
              <a:gd name="T51" fmla="*/ 100 h 217"/>
              <a:gd name="T52" fmla="*/ 241 w 388"/>
              <a:gd name="T53" fmla="*/ 91 h 217"/>
              <a:gd name="T54" fmla="*/ 267 w 388"/>
              <a:gd name="T55" fmla="*/ 100 h 217"/>
              <a:gd name="T56" fmla="*/ 298 w 388"/>
              <a:gd name="T57" fmla="*/ 98 h 217"/>
              <a:gd name="T58" fmla="*/ 320 w 388"/>
              <a:gd name="T59" fmla="*/ 91 h 217"/>
              <a:gd name="T60" fmla="*/ 339 w 388"/>
              <a:gd name="T61" fmla="*/ 76 h 217"/>
              <a:gd name="T62" fmla="*/ 329 w 388"/>
              <a:gd name="T63" fmla="*/ 52 h 217"/>
              <a:gd name="T64" fmla="*/ 301 w 388"/>
              <a:gd name="T65" fmla="*/ 67 h 217"/>
              <a:gd name="T66" fmla="*/ 275 w 388"/>
              <a:gd name="T67" fmla="*/ 69 h 217"/>
              <a:gd name="T68" fmla="*/ 248 w 388"/>
              <a:gd name="T69" fmla="*/ 60 h 217"/>
              <a:gd name="T70" fmla="*/ 234 w 388"/>
              <a:gd name="T71" fmla="*/ 40 h 217"/>
              <a:gd name="T72" fmla="*/ 234 w 388"/>
              <a:gd name="T73" fmla="*/ 0 h 2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88"/>
              <a:gd name="T112" fmla="*/ 0 h 217"/>
              <a:gd name="T113" fmla="*/ 388 w 388"/>
              <a:gd name="T114" fmla="*/ 217 h 2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88" h="217">
                <a:moveTo>
                  <a:pt x="174" y="0"/>
                </a:moveTo>
                <a:lnTo>
                  <a:pt x="167" y="64"/>
                </a:lnTo>
                <a:lnTo>
                  <a:pt x="141" y="103"/>
                </a:lnTo>
                <a:lnTo>
                  <a:pt x="95" y="127"/>
                </a:lnTo>
                <a:lnTo>
                  <a:pt x="43" y="140"/>
                </a:lnTo>
                <a:lnTo>
                  <a:pt x="2" y="141"/>
                </a:lnTo>
                <a:lnTo>
                  <a:pt x="0" y="182"/>
                </a:lnTo>
                <a:lnTo>
                  <a:pt x="55" y="187"/>
                </a:lnTo>
                <a:lnTo>
                  <a:pt x="114" y="172"/>
                </a:lnTo>
                <a:lnTo>
                  <a:pt x="162" y="148"/>
                </a:lnTo>
                <a:lnTo>
                  <a:pt x="191" y="122"/>
                </a:lnTo>
                <a:lnTo>
                  <a:pt x="208" y="158"/>
                </a:lnTo>
                <a:lnTo>
                  <a:pt x="224" y="184"/>
                </a:lnTo>
                <a:lnTo>
                  <a:pt x="251" y="204"/>
                </a:lnTo>
                <a:lnTo>
                  <a:pt x="282" y="216"/>
                </a:lnTo>
                <a:lnTo>
                  <a:pt x="322" y="213"/>
                </a:lnTo>
                <a:lnTo>
                  <a:pt x="356" y="204"/>
                </a:lnTo>
                <a:lnTo>
                  <a:pt x="384" y="182"/>
                </a:lnTo>
                <a:lnTo>
                  <a:pt x="387" y="144"/>
                </a:lnTo>
                <a:lnTo>
                  <a:pt x="356" y="160"/>
                </a:lnTo>
                <a:lnTo>
                  <a:pt x="322" y="175"/>
                </a:lnTo>
                <a:lnTo>
                  <a:pt x="289" y="177"/>
                </a:lnTo>
                <a:lnTo>
                  <a:pt x="263" y="160"/>
                </a:lnTo>
                <a:lnTo>
                  <a:pt x="246" y="139"/>
                </a:lnTo>
                <a:lnTo>
                  <a:pt x="239" y="124"/>
                </a:lnTo>
                <a:lnTo>
                  <a:pt x="236" y="100"/>
                </a:lnTo>
                <a:lnTo>
                  <a:pt x="241" y="91"/>
                </a:lnTo>
                <a:lnTo>
                  <a:pt x="267" y="100"/>
                </a:lnTo>
                <a:lnTo>
                  <a:pt x="298" y="98"/>
                </a:lnTo>
                <a:lnTo>
                  <a:pt x="320" y="91"/>
                </a:lnTo>
                <a:lnTo>
                  <a:pt x="339" y="76"/>
                </a:lnTo>
                <a:lnTo>
                  <a:pt x="329" y="52"/>
                </a:lnTo>
                <a:lnTo>
                  <a:pt x="301" y="67"/>
                </a:lnTo>
                <a:lnTo>
                  <a:pt x="275" y="69"/>
                </a:lnTo>
                <a:lnTo>
                  <a:pt x="248" y="60"/>
                </a:lnTo>
                <a:lnTo>
                  <a:pt x="234" y="40"/>
                </a:lnTo>
                <a:lnTo>
                  <a:pt x="234" y="0"/>
                </a:lnTo>
              </a:path>
            </a:pathLst>
          </a:custGeom>
          <a:noFill/>
          <a:ln w="12700" cap="rnd">
            <a:solidFill>
              <a:srgbClr val="FFFFFF"/>
            </a:solidFill>
            <a:round/>
            <a:headEnd type="none" w="sm" len="sm"/>
            <a:tailEnd type="none" w="sm" len="sm"/>
          </a:ln>
        </p:spPr>
        <p:txBody>
          <a:bodyPr rot="10800000" vert="eaVert"/>
          <a:lstStyle/>
          <a:p>
            <a:pPr>
              <a:defRPr/>
            </a:pPr>
            <a:endParaRPr lang="en-US"/>
          </a:p>
        </p:txBody>
      </p:sp>
      <p:sp>
        <p:nvSpPr>
          <p:cNvPr id="2882575" name="Freeform 15"/>
          <p:cNvSpPr>
            <a:spLocks/>
          </p:cNvSpPr>
          <p:nvPr/>
        </p:nvSpPr>
        <p:spPr bwMode="auto">
          <a:xfrm>
            <a:off x="7024688" y="1130300"/>
            <a:ext cx="315912" cy="4029075"/>
          </a:xfrm>
          <a:custGeom>
            <a:avLst/>
            <a:gdLst/>
            <a:ahLst/>
            <a:cxnLst>
              <a:cxn ang="0">
                <a:pos x="40" y="0"/>
              </a:cxn>
              <a:cxn ang="0">
                <a:pos x="122" y="147"/>
              </a:cxn>
              <a:cxn ang="0">
                <a:pos x="181" y="511"/>
              </a:cxn>
              <a:cxn ang="0">
                <a:pos x="16" y="1264"/>
              </a:cxn>
              <a:cxn ang="0">
                <a:pos x="87" y="2098"/>
              </a:cxn>
              <a:cxn ang="0">
                <a:pos x="97" y="2291"/>
              </a:cxn>
              <a:cxn ang="0">
                <a:pos x="109" y="2538"/>
              </a:cxn>
            </a:cxnLst>
            <a:rect l="0" t="0" r="r" b="b"/>
            <a:pathLst>
              <a:path w="199" h="2538">
                <a:moveTo>
                  <a:pt x="40" y="0"/>
                </a:moveTo>
                <a:cubicBezTo>
                  <a:pt x="53" y="24"/>
                  <a:pt x="98" y="62"/>
                  <a:pt x="122" y="147"/>
                </a:cubicBezTo>
                <a:cubicBezTo>
                  <a:pt x="146" y="232"/>
                  <a:pt x="199" y="325"/>
                  <a:pt x="181" y="511"/>
                </a:cubicBezTo>
                <a:cubicBezTo>
                  <a:pt x="163" y="697"/>
                  <a:pt x="32" y="999"/>
                  <a:pt x="16" y="1264"/>
                </a:cubicBezTo>
                <a:cubicBezTo>
                  <a:pt x="0" y="1529"/>
                  <a:pt x="74" y="1927"/>
                  <a:pt x="87" y="2098"/>
                </a:cubicBezTo>
                <a:cubicBezTo>
                  <a:pt x="100" y="2269"/>
                  <a:pt x="93" y="2218"/>
                  <a:pt x="97" y="2291"/>
                </a:cubicBezTo>
                <a:cubicBezTo>
                  <a:pt x="101" y="2364"/>
                  <a:pt x="107" y="2487"/>
                  <a:pt x="109" y="2538"/>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sp>
        <p:nvSpPr>
          <p:cNvPr id="2882579" name="Line 19"/>
          <p:cNvSpPr>
            <a:spLocks noChangeShapeType="1"/>
          </p:cNvSpPr>
          <p:nvPr/>
        </p:nvSpPr>
        <p:spPr bwMode="auto">
          <a:xfrm rot="1883300">
            <a:off x="7527925" y="4595813"/>
            <a:ext cx="261938" cy="17462"/>
          </a:xfrm>
          <a:prstGeom prst="line">
            <a:avLst/>
          </a:prstGeom>
          <a:noFill/>
          <a:ln w="57150">
            <a:solidFill>
              <a:schemeClr val="bg1"/>
            </a:solidFill>
            <a:round/>
            <a:headEnd type="none" w="sm" len="sm"/>
            <a:tailEnd type="triangle" w="sm" len="sm"/>
          </a:ln>
          <a:effectLst>
            <a:outerShdw dist="35921" dir="2700000" algn="ctr" rotWithShape="0">
              <a:schemeClr val="bg2"/>
            </a:outerShdw>
          </a:effectLst>
        </p:spPr>
        <p:txBody>
          <a:bodyPr/>
          <a:lstStyle/>
          <a:p>
            <a:pPr>
              <a:defRPr/>
            </a:pPr>
            <a:endParaRPr lang="en-US"/>
          </a:p>
        </p:txBody>
      </p:sp>
      <p:sp>
        <p:nvSpPr>
          <p:cNvPr id="2882580" name="Rectangle 20"/>
          <p:cNvSpPr>
            <a:spLocks noChangeArrowheads="1"/>
          </p:cNvSpPr>
          <p:nvPr/>
        </p:nvSpPr>
        <p:spPr bwMode="auto">
          <a:xfrm>
            <a:off x="7077075" y="4291013"/>
            <a:ext cx="139700" cy="103187"/>
          </a:xfrm>
          <a:prstGeom prst="rect">
            <a:avLst/>
          </a:prstGeom>
          <a:solidFill>
            <a:srgbClr val="969696"/>
          </a:solidFill>
          <a:ln w="12700">
            <a:noFill/>
            <a:miter lim="800000"/>
            <a:headEnd type="none" w="sm" len="sm"/>
            <a:tailEnd type="none" w="sm" len="sm"/>
          </a:ln>
          <a:effectLst/>
        </p:spPr>
        <p:txBody>
          <a:bodyPr wrap="none" anchor="ctr"/>
          <a:lstStyle/>
          <a:p>
            <a:pPr>
              <a:defRPr/>
            </a:pPr>
            <a:endParaRPr lang="en-US"/>
          </a:p>
        </p:txBody>
      </p:sp>
      <p:sp>
        <p:nvSpPr>
          <p:cNvPr id="2882581" name="Line 21"/>
          <p:cNvSpPr>
            <a:spLocks noChangeShapeType="1"/>
          </p:cNvSpPr>
          <p:nvPr/>
        </p:nvSpPr>
        <p:spPr bwMode="auto">
          <a:xfrm rot="1883300">
            <a:off x="7077075" y="4327525"/>
            <a:ext cx="1588" cy="217488"/>
          </a:xfrm>
          <a:prstGeom prst="line">
            <a:avLst/>
          </a:prstGeom>
          <a:noFill/>
          <a:ln w="38100">
            <a:solidFill>
              <a:schemeClr val="bg1"/>
            </a:solidFill>
            <a:round/>
            <a:headEnd type="none" w="sm" len="sm"/>
            <a:tailEnd type="triangle" w="sm" len="sm"/>
          </a:ln>
          <a:effectLst>
            <a:outerShdw dist="35921" dir="2700000" algn="ctr" rotWithShape="0">
              <a:schemeClr val="bg2"/>
            </a:outerShdw>
          </a:effectLst>
        </p:spPr>
        <p:txBody>
          <a:bodyPr/>
          <a:lstStyle/>
          <a:p>
            <a:pPr>
              <a:defRPr/>
            </a:pPr>
            <a:endParaRPr lang="en-US"/>
          </a:p>
        </p:txBody>
      </p:sp>
      <p:sp>
        <p:nvSpPr>
          <p:cNvPr id="2882582" name="Line 22"/>
          <p:cNvSpPr>
            <a:spLocks noChangeShapeType="1"/>
          </p:cNvSpPr>
          <p:nvPr/>
        </p:nvSpPr>
        <p:spPr bwMode="auto">
          <a:xfrm>
            <a:off x="6786563" y="1008063"/>
            <a:ext cx="261937" cy="17462"/>
          </a:xfrm>
          <a:prstGeom prst="line">
            <a:avLst/>
          </a:prstGeom>
          <a:noFill/>
          <a:ln w="57150">
            <a:solidFill>
              <a:schemeClr val="bg1"/>
            </a:solidFill>
            <a:round/>
            <a:headEnd type="none" w="sm" len="sm"/>
            <a:tailEnd type="triangle" w="sm" len="sm"/>
          </a:ln>
          <a:effectLst>
            <a:outerShdw dist="35921" dir="2700000" algn="ctr" rotWithShape="0">
              <a:schemeClr val="bg2"/>
            </a:outerShdw>
          </a:effectLst>
        </p:spPr>
        <p:txBody>
          <a:bodyPr/>
          <a:lstStyle/>
          <a:p>
            <a:pPr>
              <a:defRPr/>
            </a:pPr>
            <a:endParaRPr lang="en-US"/>
          </a:p>
        </p:txBody>
      </p:sp>
      <p:sp>
        <p:nvSpPr>
          <p:cNvPr id="2882583" name="Line 23"/>
          <p:cNvSpPr>
            <a:spLocks noChangeShapeType="1"/>
          </p:cNvSpPr>
          <p:nvPr/>
        </p:nvSpPr>
        <p:spPr bwMode="auto">
          <a:xfrm rot="4685023">
            <a:off x="7156450" y="5332413"/>
            <a:ext cx="261938" cy="17462"/>
          </a:xfrm>
          <a:prstGeom prst="line">
            <a:avLst/>
          </a:prstGeom>
          <a:noFill/>
          <a:ln w="57150">
            <a:solidFill>
              <a:schemeClr val="bg1"/>
            </a:solidFill>
            <a:round/>
            <a:headEnd type="none" w="sm" len="sm"/>
            <a:tailEnd type="triangle" w="sm" len="sm"/>
          </a:ln>
          <a:effectLst>
            <a:outerShdw dist="35921" dir="2700000" algn="ctr" rotWithShape="0">
              <a:schemeClr val="bg2"/>
            </a:outerShdw>
          </a:effectLst>
        </p:spPr>
        <p:txBody>
          <a:bodyPr/>
          <a:lstStyle/>
          <a:p>
            <a:pPr>
              <a:defRPr/>
            </a:pPr>
            <a:endParaRPr lang="en-US"/>
          </a:p>
        </p:txBody>
      </p:sp>
      <p:sp>
        <p:nvSpPr>
          <p:cNvPr id="2670636" name="Rectangle 44"/>
          <p:cNvSpPr>
            <a:spLocks noChangeArrowheads="1"/>
          </p:cNvSpPr>
          <p:nvPr/>
        </p:nvSpPr>
        <p:spPr bwMode="auto">
          <a:xfrm>
            <a:off x="622300" y="0"/>
            <a:ext cx="7772400" cy="1143000"/>
          </a:xfrm>
          <a:prstGeom prst="rect">
            <a:avLst/>
          </a:prstGeom>
          <a:noFill/>
          <a:ln w="9525">
            <a:noFill/>
            <a:miter lim="800000"/>
            <a:headEnd/>
            <a:tailEnd/>
          </a:ln>
          <a:effectLst/>
        </p:spPr>
        <p:txBody>
          <a:bodyPr lIns="92075" tIns="46037" rIns="92075" bIns="46037" anchor="ctr"/>
          <a:lstStyle/>
          <a:p>
            <a:pPr algn="l"/>
            <a:r>
              <a:rPr lang="en-US" sz="3200" i="1">
                <a:solidFill>
                  <a:srgbClr val="F1DD65"/>
                </a:solidFill>
                <a:effectLst>
                  <a:outerShdw blurRad="38100" dist="38100" dir="2700000" algn="tl">
                    <a:srgbClr val="000000"/>
                  </a:outerShdw>
                </a:effectLst>
                <a:latin typeface="Lucida Sans" pitchFamily="34" charset="0"/>
              </a:rPr>
              <a:t>False Lumen: In- Outflow </a:t>
            </a:r>
          </a:p>
        </p:txBody>
      </p:sp>
      <p:sp>
        <p:nvSpPr>
          <p:cNvPr id="2670637" name="Rectangle 45"/>
          <p:cNvSpPr>
            <a:spLocks noChangeArrowheads="1"/>
          </p:cNvSpPr>
          <p:nvPr/>
        </p:nvSpPr>
        <p:spPr bwMode="auto">
          <a:xfrm>
            <a:off x="533400" y="930275"/>
            <a:ext cx="8077200" cy="4572000"/>
          </a:xfrm>
          <a:prstGeom prst="rect">
            <a:avLst/>
          </a:prstGeom>
          <a:noFill/>
          <a:ln w="9525">
            <a:noFill/>
            <a:miter lim="800000"/>
            <a:headEnd/>
            <a:tailEnd/>
          </a:ln>
          <a:effectLst/>
        </p:spPr>
        <p:txBody>
          <a:bodyPr lIns="182562" tIns="182562" rIns="182562" bIns="182562">
            <a:spAutoFit/>
          </a:bodyPr>
          <a:lstStyle/>
          <a:p>
            <a:pPr marL="495300" indent="-495300" algn="l">
              <a:spcBef>
                <a:spcPct val="40000"/>
              </a:spcBef>
              <a:buClr>
                <a:srgbClr val="E3DE73"/>
              </a:buClr>
              <a:buSzPct val="150000"/>
            </a:pPr>
            <a:r>
              <a:rPr lang="en-US" sz="2600" dirty="0">
                <a:effectLst>
                  <a:outerShdw blurRad="38100" dist="38100" dir="2700000" algn="tl">
                    <a:srgbClr val="000000"/>
                  </a:outerShdw>
                </a:effectLst>
                <a:latin typeface="Lucida Sans" pitchFamily="34" charset="0"/>
              </a:rPr>
              <a:t>How does blood get   ?</a:t>
            </a:r>
          </a:p>
          <a:p>
            <a:pPr marL="495300" indent="-495300" algn="l">
              <a:spcBef>
                <a:spcPct val="40000"/>
              </a:spcBef>
              <a:buClr>
                <a:srgbClr val="E3DE73"/>
              </a:buClr>
              <a:buSzPct val="150000"/>
            </a:pPr>
            <a:endParaRPr lang="en-US" sz="2600" dirty="0">
              <a:effectLst>
                <a:outerShdw blurRad="38100" dist="38100" dir="2700000" algn="tl">
                  <a:srgbClr val="000000"/>
                </a:outerShdw>
              </a:effectLst>
              <a:latin typeface="Lucida Sans" pitchFamily="34" charset="0"/>
            </a:endParaRPr>
          </a:p>
          <a:p>
            <a:pPr marL="495300" indent="-495300" algn="l">
              <a:spcBef>
                <a:spcPct val="40000"/>
              </a:spcBef>
              <a:buClr>
                <a:srgbClr val="E3DE73"/>
              </a:buClr>
              <a:buSzPct val="150000"/>
            </a:pPr>
            <a:endParaRPr lang="en-US" sz="2600" dirty="0">
              <a:effectLst>
                <a:outerShdw blurRad="38100" dist="38100" dir="2700000" algn="tl">
                  <a:srgbClr val="000000"/>
                </a:outerShdw>
              </a:effectLst>
              <a:latin typeface="Lucida Sans" pitchFamily="34" charset="0"/>
            </a:endParaRPr>
          </a:p>
          <a:p>
            <a:pPr marL="495300" indent="-495300" algn="l">
              <a:lnSpc>
                <a:spcPct val="0"/>
              </a:lnSpc>
              <a:spcBef>
                <a:spcPct val="40000"/>
              </a:spcBef>
              <a:buClr>
                <a:srgbClr val="E3DE73"/>
              </a:buClr>
              <a:buSzPct val="150000"/>
            </a:pPr>
            <a:endParaRPr lang="en-US" sz="2600" dirty="0">
              <a:effectLst>
                <a:outerShdw blurRad="38100" dist="38100" dir="2700000" algn="tl">
                  <a:srgbClr val="000000"/>
                </a:outerShdw>
              </a:effectLst>
              <a:latin typeface="Lucida Sans" pitchFamily="34" charset="0"/>
            </a:endParaRPr>
          </a:p>
          <a:p>
            <a:pPr marL="495300" indent="-495300" algn="l">
              <a:spcBef>
                <a:spcPct val="40000"/>
              </a:spcBef>
              <a:buClr>
                <a:srgbClr val="E3DE73"/>
              </a:buClr>
              <a:buSzPct val="150000"/>
            </a:pPr>
            <a:r>
              <a:rPr lang="en-US" sz="2600" dirty="0">
                <a:effectLst>
                  <a:outerShdw blurRad="38100" dist="38100" dir="2700000" algn="tl">
                    <a:srgbClr val="000000"/>
                  </a:outerShdw>
                </a:effectLst>
                <a:latin typeface="Lucida Sans" pitchFamily="34" charset="0"/>
                <a:sym typeface="Wingdings" pitchFamily="2" charset="2"/>
              </a:rPr>
              <a:t></a:t>
            </a:r>
            <a:r>
              <a:rPr lang="en-US" sz="2600" i="1" dirty="0">
                <a:effectLst>
                  <a:outerShdw blurRad="38100" dist="38100" dir="2700000" algn="tl">
                    <a:srgbClr val="000000"/>
                  </a:outerShdw>
                </a:effectLst>
                <a:latin typeface="Lucida Sans" pitchFamily="34" charset="0"/>
              </a:rPr>
              <a:t> 	</a:t>
            </a:r>
            <a:r>
              <a:rPr lang="en-US" sz="2600" i="1" u="sng" dirty="0">
                <a:effectLst>
                  <a:outerShdw blurRad="38100" dist="38100" dir="2700000" algn="tl">
                    <a:srgbClr val="000000"/>
                  </a:outerShdw>
                </a:effectLst>
                <a:latin typeface="Lucida Sans" pitchFamily="34" charset="0"/>
              </a:rPr>
              <a:t>into</a:t>
            </a:r>
            <a:r>
              <a:rPr lang="en-US" sz="2600" dirty="0">
                <a:effectLst>
                  <a:outerShdw blurRad="38100" dist="38100" dir="2700000" algn="tl">
                    <a:srgbClr val="000000"/>
                  </a:outerShdw>
                </a:effectLst>
                <a:latin typeface="Lucida Sans" pitchFamily="34" charset="0"/>
              </a:rPr>
              <a:t> the false lumen, and</a:t>
            </a:r>
          </a:p>
          <a:p>
            <a:pPr marL="495300" indent="-495300" algn="l">
              <a:lnSpc>
                <a:spcPct val="70000"/>
              </a:lnSpc>
              <a:spcBef>
                <a:spcPct val="40000"/>
              </a:spcBef>
              <a:buClr>
                <a:srgbClr val="E3DE73"/>
              </a:buClr>
              <a:buSzPct val="150000"/>
            </a:pPr>
            <a:r>
              <a:rPr lang="en-US" sz="2600" dirty="0">
                <a:effectLst>
                  <a:outerShdw blurRad="38100" dist="38100" dir="2700000" algn="tl">
                    <a:srgbClr val="000000"/>
                  </a:outerShdw>
                </a:effectLst>
                <a:latin typeface="Lucida Sans" pitchFamily="34" charset="0"/>
              </a:rPr>
              <a:t> 	- Primary </a:t>
            </a:r>
            <a:r>
              <a:rPr lang="en-US" sz="2600" dirty="0" err="1">
                <a:effectLst>
                  <a:outerShdw blurRad="38100" dist="38100" dir="2700000" algn="tl">
                    <a:srgbClr val="000000"/>
                  </a:outerShdw>
                </a:effectLst>
                <a:latin typeface="Lucida Sans" pitchFamily="34" charset="0"/>
              </a:rPr>
              <a:t>Intimal</a:t>
            </a:r>
            <a:r>
              <a:rPr lang="en-US" sz="2600" dirty="0">
                <a:effectLst>
                  <a:outerShdw blurRad="38100" dist="38100" dir="2700000" algn="tl">
                    <a:srgbClr val="000000"/>
                  </a:outerShdw>
                </a:effectLst>
                <a:latin typeface="Lucida Sans" pitchFamily="34" charset="0"/>
              </a:rPr>
              <a:t> Tear </a:t>
            </a:r>
            <a:r>
              <a:rPr lang="en-US" sz="2600" dirty="0" smtClean="0">
                <a:effectLst>
                  <a:outerShdw blurRad="38100" dist="38100" dir="2700000" algn="tl">
                    <a:srgbClr val="000000"/>
                  </a:outerShdw>
                </a:effectLst>
                <a:latin typeface="Lucida Sans" pitchFamily="34" charset="0"/>
              </a:rPr>
              <a:t>(*PIT</a:t>
            </a:r>
            <a:r>
              <a:rPr lang="en-US" sz="2600" dirty="0">
                <a:effectLst>
                  <a:outerShdw blurRad="38100" dist="38100" dir="2700000" algn="tl">
                    <a:srgbClr val="000000"/>
                  </a:outerShdw>
                </a:effectLst>
                <a:latin typeface="Lucida Sans" pitchFamily="34" charset="0"/>
              </a:rPr>
              <a:t>)</a:t>
            </a:r>
          </a:p>
          <a:p>
            <a:pPr marL="495300" indent="-495300" algn="l">
              <a:lnSpc>
                <a:spcPct val="130000"/>
              </a:lnSpc>
              <a:spcBef>
                <a:spcPct val="40000"/>
              </a:spcBef>
              <a:buClr>
                <a:srgbClr val="E3DE73"/>
              </a:buClr>
              <a:buSzPct val="150000"/>
            </a:pPr>
            <a:r>
              <a:rPr lang="en-US" sz="2600" dirty="0">
                <a:effectLst>
                  <a:outerShdw blurRad="38100" dist="38100" dir="2700000" algn="tl">
                    <a:srgbClr val="000000"/>
                  </a:outerShdw>
                </a:effectLst>
                <a:latin typeface="Lucida Sans" pitchFamily="34" charset="0"/>
                <a:sym typeface="Wingdings" pitchFamily="2" charset="2"/>
              </a:rPr>
              <a:t></a:t>
            </a:r>
            <a:r>
              <a:rPr lang="en-US" sz="2600" i="1" dirty="0">
                <a:effectLst>
                  <a:outerShdw blurRad="38100" dist="38100" dir="2700000" algn="tl">
                    <a:srgbClr val="000000"/>
                  </a:outerShdw>
                </a:effectLst>
                <a:latin typeface="Lucida Sans" pitchFamily="34" charset="0"/>
              </a:rPr>
              <a:t> 	</a:t>
            </a:r>
            <a:r>
              <a:rPr lang="en-US" sz="2600" i="1" u="sng" dirty="0">
                <a:effectLst>
                  <a:outerShdw blurRad="38100" dist="38100" dir="2700000" algn="tl">
                    <a:srgbClr val="000000"/>
                  </a:outerShdw>
                </a:effectLst>
                <a:latin typeface="Lucida Sans" pitchFamily="34" charset="0"/>
              </a:rPr>
              <a:t>out of</a:t>
            </a:r>
            <a:r>
              <a:rPr lang="en-US" sz="2600" dirty="0">
                <a:effectLst>
                  <a:outerShdw blurRad="38100" dist="38100" dir="2700000" algn="tl">
                    <a:srgbClr val="000000"/>
                  </a:outerShdw>
                </a:effectLst>
                <a:latin typeface="Lucida Sans" pitchFamily="34" charset="0"/>
              </a:rPr>
              <a:t> the false lumen</a:t>
            </a:r>
          </a:p>
          <a:p>
            <a:pPr marL="495300" indent="-495300" algn="l">
              <a:lnSpc>
                <a:spcPct val="70000"/>
              </a:lnSpc>
              <a:spcBef>
                <a:spcPct val="40000"/>
              </a:spcBef>
              <a:buClr>
                <a:srgbClr val="E3DE73"/>
              </a:buClr>
              <a:buSzPct val="150000"/>
            </a:pPr>
            <a:r>
              <a:rPr lang="en-US" sz="2600" dirty="0">
                <a:effectLst>
                  <a:outerShdw blurRad="38100" dist="38100" dir="2700000" algn="tl">
                    <a:srgbClr val="000000"/>
                  </a:outerShdw>
                </a:effectLst>
                <a:latin typeface="Lucida Sans" pitchFamily="34" charset="0"/>
              </a:rPr>
              <a:t> 	- side branches off FL</a:t>
            </a:r>
          </a:p>
          <a:p>
            <a:pPr marL="495300" indent="-495300" algn="l">
              <a:lnSpc>
                <a:spcPct val="70000"/>
              </a:lnSpc>
              <a:spcBef>
                <a:spcPct val="40000"/>
              </a:spcBef>
              <a:buClr>
                <a:srgbClr val="E3DE73"/>
              </a:buClr>
              <a:buSzPct val="150000"/>
            </a:pPr>
            <a:r>
              <a:rPr lang="en-US" sz="2600" dirty="0">
                <a:effectLst>
                  <a:outerShdw blurRad="38100" dist="38100" dir="2700000" algn="tl">
                    <a:srgbClr val="000000"/>
                  </a:outerShdw>
                </a:effectLst>
                <a:latin typeface="Lucida Sans" pitchFamily="34" charset="0"/>
              </a:rPr>
              <a:t>	- Re-Entry </a:t>
            </a:r>
            <a:r>
              <a:rPr lang="en-US" sz="2600" dirty="0" smtClean="0">
                <a:effectLst>
                  <a:outerShdw blurRad="38100" dist="38100" dir="2700000" algn="tl">
                    <a:srgbClr val="000000"/>
                  </a:outerShdw>
                </a:effectLst>
                <a:latin typeface="Lucida Sans" pitchFamily="34" charset="0"/>
              </a:rPr>
              <a:t>Tear (**RET)</a:t>
            </a:r>
            <a:endParaRPr lang="en-US" sz="2600" dirty="0">
              <a:effectLst>
                <a:outerShdw blurRad="38100" dist="38100" dir="2700000" algn="tl">
                  <a:srgbClr val="000000"/>
                </a:outerShdw>
              </a:effectLst>
              <a:latin typeface="Lucida Sans" pitchFamily="34" charset="0"/>
            </a:endParaRPr>
          </a:p>
        </p:txBody>
      </p:sp>
      <p:pic>
        <p:nvPicPr>
          <p:cNvPr id="2670652" name="Picture 4" descr="Pre5 (1)"/>
          <p:cNvPicPr>
            <a:picLocks noChangeAspect="1" noChangeArrowheads="1"/>
          </p:cNvPicPr>
          <p:nvPr/>
        </p:nvPicPr>
        <p:blipFill>
          <a:blip r:embed="rId3" cstate="print"/>
          <a:srcRect t="22720" b="11891"/>
          <a:stretch>
            <a:fillRect/>
          </a:stretch>
        </p:blipFill>
        <p:spPr bwMode="auto">
          <a:xfrm>
            <a:off x="1533525" y="1109663"/>
            <a:ext cx="2503488" cy="1636712"/>
          </a:xfrm>
          <a:prstGeom prst="rect">
            <a:avLst/>
          </a:prstGeom>
          <a:noFill/>
          <a:ln w="28575">
            <a:noFill/>
            <a:miter lim="800000"/>
            <a:headEnd/>
            <a:tailEnd/>
          </a:ln>
        </p:spPr>
      </p:pic>
      <p:sp>
        <p:nvSpPr>
          <p:cNvPr id="2670654" name="Rectangle 62"/>
          <p:cNvSpPr>
            <a:spLocks noChangeArrowheads="1"/>
          </p:cNvSpPr>
          <p:nvPr/>
        </p:nvSpPr>
        <p:spPr bwMode="auto">
          <a:xfrm>
            <a:off x="7469490" y="765175"/>
            <a:ext cx="837089" cy="492443"/>
          </a:xfrm>
          <a:prstGeom prst="rect">
            <a:avLst/>
          </a:prstGeom>
          <a:noFill/>
          <a:ln w="12700">
            <a:noFill/>
            <a:miter lim="800000"/>
            <a:headEnd type="none" w="sm" len="sm"/>
            <a:tailEnd type="none" w="sm" len="sm"/>
          </a:ln>
          <a:effectLst/>
        </p:spPr>
        <p:txBody>
          <a:bodyPr wrap="none">
            <a:spAutoFit/>
          </a:bodyPr>
          <a:lstStyle/>
          <a:p>
            <a:r>
              <a:rPr lang="en-US" sz="2600" dirty="0" smtClean="0">
                <a:effectLst>
                  <a:outerShdw blurRad="38100" dist="38100" dir="2700000" algn="tl">
                    <a:srgbClr val="000000"/>
                  </a:outerShdw>
                </a:effectLst>
                <a:latin typeface="Lucida Sans" pitchFamily="34" charset="0"/>
              </a:rPr>
              <a:t>PIT*</a:t>
            </a:r>
            <a:endParaRPr lang="en-US" sz="2600" dirty="0">
              <a:effectLst>
                <a:outerShdw blurRad="38100" dist="38100" dir="2700000" algn="tl">
                  <a:srgbClr val="000000"/>
                </a:outerShdw>
              </a:effectLst>
              <a:latin typeface="Lucida Sans" pitchFamily="34" charset="0"/>
            </a:endParaRPr>
          </a:p>
        </p:txBody>
      </p:sp>
      <p:sp>
        <p:nvSpPr>
          <p:cNvPr id="2670655" name="Rectangle 63"/>
          <p:cNvSpPr>
            <a:spLocks noChangeArrowheads="1"/>
          </p:cNvSpPr>
          <p:nvPr/>
        </p:nvSpPr>
        <p:spPr bwMode="auto">
          <a:xfrm>
            <a:off x="7524694" y="4810125"/>
            <a:ext cx="1109599" cy="492443"/>
          </a:xfrm>
          <a:prstGeom prst="rect">
            <a:avLst/>
          </a:prstGeom>
          <a:noFill/>
          <a:ln w="12700">
            <a:noFill/>
            <a:miter lim="800000"/>
            <a:headEnd type="none" w="sm" len="sm"/>
            <a:tailEnd type="none" w="sm" len="sm"/>
          </a:ln>
          <a:effectLst/>
        </p:spPr>
        <p:txBody>
          <a:bodyPr wrap="none">
            <a:spAutoFit/>
          </a:bodyPr>
          <a:lstStyle/>
          <a:p>
            <a:r>
              <a:rPr lang="en-US" sz="2600" dirty="0" smtClean="0">
                <a:effectLst>
                  <a:outerShdw blurRad="38100" dist="38100" dir="2700000" algn="tl">
                    <a:srgbClr val="000000"/>
                  </a:outerShdw>
                </a:effectLst>
                <a:latin typeface="Lucida Sans" pitchFamily="34" charset="0"/>
              </a:rPr>
              <a:t>RET**</a:t>
            </a:r>
            <a:endParaRPr lang="en-US" sz="2600" dirty="0">
              <a:effectLst>
                <a:outerShdw blurRad="38100" dist="38100" dir="2700000" algn="tl">
                  <a:srgbClr val="000000"/>
                </a:outerShdw>
              </a:effectLst>
              <a:latin typeface="Lucida Sans" pitchFamily="34" charset="0"/>
            </a:endParaRPr>
          </a:p>
        </p:txBody>
      </p:sp>
      <p:sp>
        <p:nvSpPr>
          <p:cNvPr id="2670657" name="Rectangle 65"/>
          <p:cNvSpPr>
            <a:spLocks noChangeArrowheads="1"/>
          </p:cNvSpPr>
          <p:nvPr/>
        </p:nvSpPr>
        <p:spPr bwMode="auto">
          <a:xfrm>
            <a:off x="7462838" y="4016375"/>
            <a:ext cx="1681162" cy="763588"/>
          </a:xfrm>
          <a:prstGeom prst="rect">
            <a:avLst/>
          </a:prstGeom>
          <a:noFill/>
          <a:ln w="12700">
            <a:noFill/>
            <a:miter lim="800000"/>
            <a:headEnd type="none" w="sm" len="sm"/>
            <a:tailEnd type="none" w="sm" len="sm"/>
          </a:ln>
          <a:effectLst/>
        </p:spPr>
        <p:txBody>
          <a:bodyPr wrap="none">
            <a:spAutoFit/>
          </a:bodyPr>
          <a:lstStyle/>
          <a:p>
            <a:pPr algn="r"/>
            <a:r>
              <a:rPr lang="en-US" sz="2600">
                <a:effectLst>
                  <a:outerShdw blurRad="38100" dist="38100" dir="2700000" algn="tl">
                    <a:srgbClr val="000000"/>
                  </a:outerShdw>
                </a:effectLst>
                <a:latin typeface="Lucida Sans" pitchFamily="34" charset="0"/>
              </a:rPr>
              <a:t>branch a.</a:t>
            </a:r>
          </a:p>
          <a:p>
            <a:pPr algn="r"/>
            <a:r>
              <a:rPr lang="en-US" sz="1800">
                <a:effectLst>
                  <a:outerShdw blurRad="38100" dist="38100" dir="2700000" algn="tl">
                    <a:srgbClr val="000000"/>
                  </a:outerShdw>
                </a:effectLst>
                <a:latin typeface="Lucida Sans" pitchFamily="34" charset="0"/>
              </a:rPr>
              <a:t>(renal)</a:t>
            </a:r>
          </a:p>
        </p:txBody>
      </p:sp>
      <p:grpSp>
        <p:nvGrpSpPr>
          <p:cNvPr id="2" name="Group 35"/>
          <p:cNvGrpSpPr/>
          <p:nvPr/>
        </p:nvGrpSpPr>
        <p:grpSpPr>
          <a:xfrm>
            <a:off x="1512888" y="5465763"/>
            <a:ext cx="2562225" cy="1133475"/>
            <a:chOff x="1512888" y="5465763"/>
            <a:chExt cx="2562225" cy="1133475"/>
          </a:xfrm>
        </p:grpSpPr>
        <p:sp>
          <p:nvSpPr>
            <p:cNvPr id="2670638" name="Oval 46"/>
            <p:cNvSpPr>
              <a:spLocks noChangeArrowheads="1"/>
            </p:cNvSpPr>
            <p:nvPr/>
          </p:nvSpPr>
          <p:spPr bwMode="auto">
            <a:xfrm rot="10800000">
              <a:off x="2238375" y="5465763"/>
              <a:ext cx="1133475" cy="1133475"/>
            </a:xfrm>
            <a:prstGeom prst="ellipse">
              <a:avLst/>
            </a:prstGeom>
            <a:noFill/>
            <a:ln w="38100">
              <a:solidFill>
                <a:schemeClr val="folHlink"/>
              </a:solidFill>
              <a:round/>
              <a:headEnd type="none" w="sm" len="sm"/>
              <a:tailEnd type="none" w="sm" len="sm"/>
            </a:ln>
            <a:effectLst/>
          </p:spPr>
          <p:txBody>
            <a:bodyPr wrap="none" anchor="ctr"/>
            <a:lstStyle/>
            <a:p>
              <a:endParaRPr lang="en-US"/>
            </a:p>
          </p:txBody>
        </p:sp>
        <p:sp>
          <p:nvSpPr>
            <p:cNvPr id="2670639" name="Arc 47"/>
            <p:cNvSpPr>
              <a:spLocks/>
            </p:cNvSpPr>
            <p:nvPr/>
          </p:nvSpPr>
          <p:spPr bwMode="auto">
            <a:xfrm rot="10800000">
              <a:off x="2286000" y="5529263"/>
              <a:ext cx="528638" cy="1000125"/>
            </a:xfrm>
            <a:custGeom>
              <a:avLst/>
              <a:gdLst>
                <a:gd name="G0" fmla="+- 0 0 0"/>
                <a:gd name="G1" fmla="+- 20574 0 0"/>
                <a:gd name="G2" fmla="+- 21600 0 0"/>
                <a:gd name="T0" fmla="*/ 6577 w 21600"/>
                <a:gd name="T1" fmla="*/ 0 h 40934"/>
                <a:gd name="T2" fmla="*/ 7214 w 21600"/>
                <a:gd name="T3" fmla="*/ 40934 h 40934"/>
                <a:gd name="T4" fmla="*/ 0 w 21600"/>
                <a:gd name="T5" fmla="*/ 20574 h 40934"/>
              </a:gdLst>
              <a:ahLst/>
              <a:cxnLst>
                <a:cxn ang="0">
                  <a:pos x="T0" y="T1"/>
                </a:cxn>
                <a:cxn ang="0">
                  <a:pos x="T2" y="T3"/>
                </a:cxn>
                <a:cxn ang="0">
                  <a:pos x="T4" y="T5"/>
                </a:cxn>
              </a:cxnLst>
              <a:rect l="0" t="0" r="r" b="b"/>
              <a:pathLst>
                <a:path w="21600" h="40934" fill="none" extrusionOk="0">
                  <a:moveTo>
                    <a:pt x="6577" y="-1"/>
                  </a:moveTo>
                  <a:cubicBezTo>
                    <a:pt x="15526" y="2860"/>
                    <a:pt x="21600" y="11178"/>
                    <a:pt x="21600" y="20574"/>
                  </a:cubicBezTo>
                  <a:cubicBezTo>
                    <a:pt x="21600" y="29722"/>
                    <a:pt x="15836" y="37878"/>
                    <a:pt x="7213" y="40933"/>
                  </a:cubicBezTo>
                </a:path>
                <a:path w="21600" h="40934" stroke="0" extrusionOk="0">
                  <a:moveTo>
                    <a:pt x="6577" y="-1"/>
                  </a:moveTo>
                  <a:cubicBezTo>
                    <a:pt x="15526" y="2860"/>
                    <a:pt x="21600" y="11178"/>
                    <a:pt x="21600" y="20574"/>
                  </a:cubicBezTo>
                  <a:cubicBezTo>
                    <a:pt x="21600" y="29722"/>
                    <a:pt x="15836" y="37878"/>
                    <a:pt x="7213" y="40933"/>
                  </a:cubicBezTo>
                  <a:lnTo>
                    <a:pt x="0" y="20574"/>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70640" name="Line 48"/>
            <p:cNvSpPr>
              <a:spLocks noChangeShapeType="1"/>
            </p:cNvSpPr>
            <p:nvPr/>
          </p:nvSpPr>
          <p:spPr bwMode="auto">
            <a:xfrm rot="10800000">
              <a:off x="1512888" y="6172200"/>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70641" name="Line 49"/>
            <p:cNvSpPr>
              <a:spLocks noChangeShapeType="1"/>
            </p:cNvSpPr>
            <p:nvPr/>
          </p:nvSpPr>
          <p:spPr bwMode="auto">
            <a:xfrm rot="10800000" flipV="1">
              <a:off x="1512888" y="5872163"/>
              <a:ext cx="727075" cy="36512"/>
            </a:xfrm>
            <a:prstGeom prst="line">
              <a:avLst/>
            </a:prstGeom>
            <a:noFill/>
            <a:ln w="38100">
              <a:solidFill>
                <a:schemeClr val="folHlink"/>
              </a:solidFill>
              <a:round/>
              <a:headEnd type="none" w="sm" len="sm"/>
              <a:tailEnd type="none" w="sm" len="sm"/>
            </a:ln>
            <a:effectLst/>
          </p:spPr>
          <p:txBody>
            <a:bodyPr/>
            <a:lstStyle/>
            <a:p>
              <a:endParaRPr lang="en-US"/>
            </a:p>
          </p:txBody>
        </p:sp>
        <p:sp useBgFill="1">
          <p:nvSpPr>
            <p:cNvPr id="2670642" name="Rectangle 50"/>
            <p:cNvSpPr>
              <a:spLocks noChangeArrowheads="1"/>
            </p:cNvSpPr>
            <p:nvPr/>
          </p:nvSpPr>
          <p:spPr bwMode="auto">
            <a:xfrm rot="10800000">
              <a:off x="2211388" y="5915025"/>
              <a:ext cx="206375" cy="255588"/>
            </a:xfrm>
            <a:prstGeom prst="rect">
              <a:avLst/>
            </a:prstGeom>
            <a:ln w="12700">
              <a:noFill/>
              <a:miter lim="800000"/>
              <a:headEnd type="none" w="sm" len="sm"/>
              <a:tailEnd type="none" w="sm" len="sm"/>
            </a:ln>
            <a:effectLst/>
          </p:spPr>
          <p:txBody>
            <a:bodyPr wrap="none" anchor="ctr"/>
            <a:lstStyle/>
            <a:p>
              <a:endParaRPr lang="en-US"/>
            </a:p>
          </p:txBody>
        </p:sp>
        <p:sp>
          <p:nvSpPr>
            <p:cNvPr id="2670643" name="Line 51"/>
            <p:cNvSpPr>
              <a:spLocks noChangeShapeType="1"/>
            </p:cNvSpPr>
            <p:nvPr/>
          </p:nvSpPr>
          <p:spPr bwMode="auto">
            <a:xfrm rot="10800000">
              <a:off x="1576388" y="6137275"/>
              <a:ext cx="736600" cy="38100"/>
            </a:xfrm>
            <a:prstGeom prst="line">
              <a:avLst/>
            </a:prstGeom>
            <a:noFill/>
            <a:ln w="38100">
              <a:solidFill>
                <a:schemeClr val="hlink"/>
              </a:solidFill>
              <a:round/>
              <a:headEnd type="none" w="sm" len="sm"/>
              <a:tailEnd type="none" w="sm" len="sm"/>
            </a:ln>
            <a:effectLst/>
          </p:spPr>
          <p:txBody>
            <a:bodyPr/>
            <a:lstStyle/>
            <a:p>
              <a:endParaRPr lang="en-US"/>
            </a:p>
          </p:txBody>
        </p:sp>
        <p:sp>
          <p:nvSpPr>
            <p:cNvPr id="2670644" name="Line 52"/>
            <p:cNvSpPr>
              <a:spLocks noChangeShapeType="1"/>
            </p:cNvSpPr>
            <p:nvPr/>
          </p:nvSpPr>
          <p:spPr bwMode="auto">
            <a:xfrm rot="10800000" flipV="1">
              <a:off x="1585913" y="5903913"/>
              <a:ext cx="727075" cy="36512"/>
            </a:xfrm>
            <a:prstGeom prst="line">
              <a:avLst/>
            </a:prstGeom>
            <a:noFill/>
            <a:ln w="38100">
              <a:solidFill>
                <a:schemeClr val="hlink"/>
              </a:solidFill>
              <a:round/>
              <a:headEnd type="none" w="sm" len="sm"/>
              <a:tailEnd type="none" w="sm" len="sm"/>
            </a:ln>
            <a:effectLst/>
          </p:spPr>
          <p:txBody>
            <a:bodyPr/>
            <a:lstStyle/>
            <a:p>
              <a:endParaRPr lang="en-US"/>
            </a:p>
          </p:txBody>
        </p:sp>
        <p:sp>
          <p:nvSpPr>
            <p:cNvPr id="2670645" name="Arc 53"/>
            <p:cNvSpPr>
              <a:spLocks/>
            </p:cNvSpPr>
            <p:nvPr/>
          </p:nvSpPr>
          <p:spPr bwMode="auto">
            <a:xfrm rot="10800000" flipH="1">
              <a:off x="2646363" y="5522913"/>
              <a:ext cx="288925" cy="1008062"/>
            </a:xfrm>
            <a:custGeom>
              <a:avLst/>
              <a:gdLst>
                <a:gd name="G0" fmla="+- 4104 0 0"/>
                <a:gd name="G1" fmla="+- 21600 0 0"/>
                <a:gd name="G2" fmla="+- 21600 0 0"/>
                <a:gd name="T0" fmla="*/ 72 w 25704"/>
                <a:gd name="T1" fmla="*/ 380 h 43200"/>
                <a:gd name="T2" fmla="*/ 0 w 25704"/>
                <a:gd name="T3" fmla="*/ 42807 h 43200"/>
                <a:gd name="T4" fmla="*/ 4104 w 25704"/>
                <a:gd name="T5" fmla="*/ 21600 h 43200"/>
              </a:gdLst>
              <a:ahLst/>
              <a:cxnLst>
                <a:cxn ang="0">
                  <a:pos x="T0" y="T1"/>
                </a:cxn>
                <a:cxn ang="0">
                  <a:pos x="T2" y="T3"/>
                </a:cxn>
                <a:cxn ang="0">
                  <a:pos x="T4" y="T5"/>
                </a:cxn>
              </a:cxnLst>
              <a:rect l="0" t="0" r="r" b="b"/>
              <a:pathLst>
                <a:path w="25704" h="43200" fill="none" extrusionOk="0">
                  <a:moveTo>
                    <a:pt x="71" y="379"/>
                  </a:moveTo>
                  <a:cubicBezTo>
                    <a:pt x="1401" y="127"/>
                    <a:pt x="2751" y="-1"/>
                    <a:pt x="4104" y="0"/>
                  </a:cubicBezTo>
                  <a:cubicBezTo>
                    <a:pt x="16033" y="0"/>
                    <a:pt x="25704" y="9670"/>
                    <a:pt x="25704" y="21600"/>
                  </a:cubicBezTo>
                  <a:cubicBezTo>
                    <a:pt x="25704" y="33529"/>
                    <a:pt x="16033" y="43200"/>
                    <a:pt x="4104" y="43200"/>
                  </a:cubicBezTo>
                  <a:cubicBezTo>
                    <a:pt x="2726" y="43200"/>
                    <a:pt x="1352" y="43068"/>
                    <a:pt x="0" y="42806"/>
                  </a:cubicBezTo>
                </a:path>
                <a:path w="25704" h="43200" stroke="0" extrusionOk="0">
                  <a:moveTo>
                    <a:pt x="71" y="379"/>
                  </a:moveTo>
                  <a:cubicBezTo>
                    <a:pt x="1401" y="127"/>
                    <a:pt x="2751" y="-1"/>
                    <a:pt x="4104" y="0"/>
                  </a:cubicBezTo>
                  <a:cubicBezTo>
                    <a:pt x="16033" y="0"/>
                    <a:pt x="25704" y="9670"/>
                    <a:pt x="25704" y="21600"/>
                  </a:cubicBezTo>
                  <a:cubicBezTo>
                    <a:pt x="25704" y="33529"/>
                    <a:pt x="16033" y="43200"/>
                    <a:pt x="4104" y="43200"/>
                  </a:cubicBezTo>
                  <a:cubicBezTo>
                    <a:pt x="2726" y="43200"/>
                    <a:pt x="1352" y="43068"/>
                    <a:pt x="0" y="42806"/>
                  </a:cubicBezTo>
                  <a:lnTo>
                    <a:pt x="4104" y="21600"/>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70646" name="Line 54"/>
            <p:cNvSpPr>
              <a:spLocks noChangeShapeType="1"/>
            </p:cNvSpPr>
            <p:nvPr/>
          </p:nvSpPr>
          <p:spPr bwMode="auto">
            <a:xfrm rot="10800000" flipH="1">
              <a:off x="3335338" y="6165850"/>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70647" name="Line 55"/>
            <p:cNvSpPr>
              <a:spLocks noChangeShapeType="1"/>
            </p:cNvSpPr>
            <p:nvPr/>
          </p:nvSpPr>
          <p:spPr bwMode="auto">
            <a:xfrm rot="10800000" flipH="1" flipV="1">
              <a:off x="3344863" y="5878513"/>
              <a:ext cx="727075" cy="36512"/>
            </a:xfrm>
            <a:prstGeom prst="line">
              <a:avLst/>
            </a:prstGeom>
            <a:noFill/>
            <a:ln w="38100">
              <a:solidFill>
                <a:schemeClr val="folHlink"/>
              </a:solidFill>
              <a:round/>
              <a:headEnd type="none" w="sm" len="sm"/>
              <a:tailEnd type="none" w="sm" len="sm"/>
            </a:ln>
            <a:effectLst/>
          </p:spPr>
          <p:txBody>
            <a:bodyPr/>
            <a:lstStyle/>
            <a:p>
              <a:endParaRPr lang="en-US"/>
            </a:p>
          </p:txBody>
        </p:sp>
        <p:sp useBgFill="1">
          <p:nvSpPr>
            <p:cNvPr id="2670648" name="Rectangle 56"/>
            <p:cNvSpPr>
              <a:spLocks noChangeArrowheads="1"/>
            </p:cNvSpPr>
            <p:nvPr/>
          </p:nvSpPr>
          <p:spPr bwMode="auto">
            <a:xfrm rot="10800000" flipH="1">
              <a:off x="2741613" y="5892800"/>
              <a:ext cx="676275" cy="255588"/>
            </a:xfrm>
            <a:prstGeom prst="rect">
              <a:avLst/>
            </a:prstGeom>
            <a:ln w="12700">
              <a:noFill/>
              <a:miter lim="800000"/>
              <a:headEnd type="none" w="sm" len="sm"/>
              <a:tailEnd type="none" w="sm" len="sm"/>
            </a:ln>
            <a:effectLst/>
          </p:spPr>
          <p:txBody>
            <a:bodyPr wrap="none" anchor="ctr"/>
            <a:lstStyle/>
            <a:p>
              <a:endParaRPr lang="en-US"/>
            </a:p>
          </p:txBody>
        </p:sp>
        <p:sp>
          <p:nvSpPr>
            <p:cNvPr id="2670649" name="Line 57"/>
            <p:cNvSpPr>
              <a:spLocks noChangeShapeType="1"/>
            </p:cNvSpPr>
            <p:nvPr/>
          </p:nvSpPr>
          <p:spPr bwMode="auto">
            <a:xfrm rot="10800000" flipH="1">
              <a:off x="3338513" y="6130925"/>
              <a:ext cx="736600" cy="38100"/>
            </a:xfrm>
            <a:prstGeom prst="line">
              <a:avLst/>
            </a:prstGeom>
            <a:noFill/>
            <a:ln w="38100">
              <a:solidFill>
                <a:schemeClr val="hlink"/>
              </a:solidFill>
              <a:round/>
              <a:headEnd type="none" w="sm" len="sm"/>
              <a:tailEnd type="none" w="sm" len="sm"/>
            </a:ln>
            <a:effectLst/>
          </p:spPr>
          <p:txBody>
            <a:bodyPr/>
            <a:lstStyle/>
            <a:p>
              <a:endParaRPr lang="en-US"/>
            </a:p>
          </p:txBody>
        </p:sp>
        <p:sp>
          <p:nvSpPr>
            <p:cNvPr id="2670650" name="Line 58"/>
            <p:cNvSpPr>
              <a:spLocks noChangeShapeType="1"/>
            </p:cNvSpPr>
            <p:nvPr/>
          </p:nvSpPr>
          <p:spPr bwMode="auto">
            <a:xfrm rot="10800000" flipH="1" flipV="1">
              <a:off x="3344863" y="5907088"/>
              <a:ext cx="727075" cy="36512"/>
            </a:xfrm>
            <a:prstGeom prst="line">
              <a:avLst/>
            </a:prstGeom>
            <a:noFill/>
            <a:ln w="38100">
              <a:solidFill>
                <a:schemeClr val="hlink"/>
              </a:solidFill>
              <a:round/>
              <a:headEnd type="none" w="sm" len="sm"/>
              <a:tailEnd type="none" w="sm" len="sm"/>
            </a:ln>
            <a:effectLst/>
          </p:spPr>
          <p:txBody>
            <a:bodyPr/>
            <a:lstStyle/>
            <a:p>
              <a:endParaRPr lang="en-US"/>
            </a:p>
          </p:txBody>
        </p:sp>
        <p:sp>
          <p:nvSpPr>
            <p:cNvPr id="2670658" name="AutoShape 66"/>
            <p:cNvSpPr>
              <a:spLocks noChangeArrowheads="1"/>
            </p:cNvSpPr>
            <p:nvPr/>
          </p:nvSpPr>
          <p:spPr bwMode="auto">
            <a:xfrm rot="13632583">
              <a:off x="2962275" y="5800725"/>
              <a:ext cx="381000" cy="381000"/>
            </a:xfrm>
            <a:custGeom>
              <a:avLst/>
              <a:gdLst>
                <a:gd name="G0" fmla="+- 11571 0 0"/>
                <a:gd name="G1" fmla="+- 18514 0 0"/>
                <a:gd name="G2" fmla="+- 4629 0 0"/>
                <a:gd name="G3" fmla="*/ 11571 1 2"/>
                <a:gd name="G4" fmla="+- G3 10800 0"/>
                <a:gd name="G5" fmla="+- 21600 11571 18514"/>
                <a:gd name="G6" fmla="+- 18514 4629 0"/>
                <a:gd name="G7" fmla="*/ G6 1 2"/>
                <a:gd name="G8" fmla="*/ 18514 2 1"/>
                <a:gd name="G9" fmla="+- G8 0 21600"/>
                <a:gd name="G10" fmla="+- G5 0 G4"/>
                <a:gd name="G11" fmla="+- 11571 0 G4"/>
                <a:gd name="G12" fmla="*/ G2 G10 G11"/>
                <a:gd name="T0" fmla="*/ 16586 w 21600"/>
                <a:gd name="T1" fmla="*/ 0 h 21600"/>
                <a:gd name="T2" fmla="*/ 11571 w 21600"/>
                <a:gd name="T3" fmla="*/ 4629 h 21600"/>
                <a:gd name="T4" fmla="*/ 4629 w 21600"/>
                <a:gd name="T5" fmla="*/ 11571 h 21600"/>
                <a:gd name="T6" fmla="*/ 0 w 21600"/>
                <a:gd name="T7" fmla="*/ 16586 h 21600"/>
                <a:gd name="T8" fmla="*/ 4629 w 21600"/>
                <a:gd name="T9" fmla="*/ 21600 h 21600"/>
                <a:gd name="T10" fmla="*/ 11572 w 21600"/>
                <a:gd name="T11" fmla="*/ 18514 h 21600"/>
                <a:gd name="T12" fmla="*/ 18514 w 21600"/>
                <a:gd name="T13" fmla="*/ 11572 h 21600"/>
                <a:gd name="T14" fmla="*/ 21600 w 21600"/>
                <a:gd name="T15" fmla="*/ 4629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G12 w 21600"/>
                <a:gd name="T25" fmla="*/ G5 h 21600"/>
                <a:gd name="T26" fmla="*/ G1 w 21600"/>
                <a:gd name="T27" fmla="*/ G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6586" y="0"/>
                  </a:moveTo>
                  <a:lnTo>
                    <a:pt x="11571" y="4629"/>
                  </a:lnTo>
                  <a:lnTo>
                    <a:pt x="14657" y="4629"/>
                  </a:lnTo>
                  <a:lnTo>
                    <a:pt x="14657" y="14657"/>
                  </a:lnTo>
                  <a:lnTo>
                    <a:pt x="4629" y="14657"/>
                  </a:lnTo>
                  <a:lnTo>
                    <a:pt x="4629" y="11571"/>
                  </a:lnTo>
                  <a:lnTo>
                    <a:pt x="0" y="16586"/>
                  </a:lnTo>
                  <a:lnTo>
                    <a:pt x="4629" y="21600"/>
                  </a:lnTo>
                  <a:lnTo>
                    <a:pt x="4629" y="18514"/>
                  </a:lnTo>
                  <a:lnTo>
                    <a:pt x="18514" y="18514"/>
                  </a:lnTo>
                  <a:lnTo>
                    <a:pt x="18514" y="4629"/>
                  </a:lnTo>
                  <a:lnTo>
                    <a:pt x="21600" y="4629"/>
                  </a:lnTo>
                  <a:close/>
                </a:path>
              </a:pathLst>
            </a:cu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grpSp>
      <p:sp>
        <p:nvSpPr>
          <p:cNvPr id="2670659" name="Line 67"/>
          <p:cNvSpPr>
            <a:spLocks noChangeShapeType="1"/>
          </p:cNvSpPr>
          <p:nvPr/>
        </p:nvSpPr>
        <p:spPr bwMode="auto">
          <a:xfrm>
            <a:off x="7472363" y="1949450"/>
            <a:ext cx="155575" cy="60325"/>
          </a:xfrm>
          <a:prstGeom prst="line">
            <a:avLst/>
          </a:prstGeom>
          <a:noFill/>
          <a:ln w="38100">
            <a:solidFill>
              <a:schemeClr val="tx1"/>
            </a:solidFill>
            <a:round/>
            <a:headEnd type="none" w="sm" len="sm"/>
            <a:tailEnd type="triangle" w="sm" len="sm"/>
          </a:ln>
          <a:effectLst/>
        </p:spPr>
        <p:txBody>
          <a:bodyPr/>
          <a:lstStyle/>
          <a:p>
            <a:endParaRPr lang="en-US"/>
          </a:p>
        </p:txBody>
      </p:sp>
      <p:sp>
        <p:nvSpPr>
          <p:cNvPr id="2670661" name="Line 69"/>
          <p:cNvSpPr>
            <a:spLocks noChangeShapeType="1"/>
          </p:cNvSpPr>
          <p:nvPr/>
        </p:nvSpPr>
        <p:spPr bwMode="auto">
          <a:xfrm>
            <a:off x="7485063" y="2165350"/>
            <a:ext cx="155575" cy="60325"/>
          </a:xfrm>
          <a:prstGeom prst="line">
            <a:avLst/>
          </a:prstGeom>
          <a:noFill/>
          <a:ln w="38100">
            <a:solidFill>
              <a:schemeClr val="tx1"/>
            </a:solidFill>
            <a:round/>
            <a:headEnd type="none" w="sm" len="sm"/>
            <a:tailEnd type="triangle" w="sm" len="sm"/>
          </a:ln>
          <a:effectLst/>
        </p:spPr>
        <p:txBody>
          <a:bodyPr/>
          <a:lstStyle/>
          <a:p>
            <a:endParaRPr lang="en-US"/>
          </a:p>
        </p:txBody>
      </p:sp>
      <p:sp>
        <p:nvSpPr>
          <p:cNvPr id="2670662" name="Line 70"/>
          <p:cNvSpPr>
            <a:spLocks noChangeShapeType="1"/>
          </p:cNvSpPr>
          <p:nvPr/>
        </p:nvSpPr>
        <p:spPr bwMode="auto">
          <a:xfrm>
            <a:off x="7446963" y="2393950"/>
            <a:ext cx="155575" cy="60325"/>
          </a:xfrm>
          <a:prstGeom prst="line">
            <a:avLst/>
          </a:prstGeom>
          <a:noFill/>
          <a:ln w="38100">
            <a:solidFill>
              <a:schemeClr val="tx1"/>
            </a:solidFill>
            <a:round/>
            <a:headEnd type="none" w="sm" len="sm"/>
            <a:tailEnd type="triangle" w="sm" len="sm"/>
          </a:ln>
          <a:effectLst/>
        </p:spPr>
        <p:txBody>
          <a:bodyPr/>
          <a:lstStyle/>
          <a:p>
            <a:endParaRPr lang="en-US"/>
          </a:p>
        </p:txBody>
      </p:sp>
      <p:sp>
        <p:nvSpPr>
          <p:cNvPr id="2670663" name="Line 71"/>
          <p:cNvSpPr>
            <a:spLocks noChangeShapeType="1"/>
          </p:cNvSpPr>
          <p:nvPr/>
        </p:nvSpPr>
        <p:spPr bwMode="auto">
          <a:xfrm>
            <a:off x="7396163" y="2622550"/>
            <a:ext cx="155575" cy="60325"/>
          </a:xfrm>
          <a:prstGeom prst="line">
            <a:avLst/>
          </a:prstGeom>
          <a:noFill/>
          <a:ln w="38100">
            <a:solidFill>
              <a:schemeClr val="tx1"/>
            </a:solidFill>
            <a:round/>
            <a:headEnd type="none" w="sm" len="sm"/>
            <a:tailEnd type="triangle" w="sm" len="sm"/>
          </a:ln>
          <a:effectLst/>
        </p:spPr>
        <p:txBody>
          <a:bodyPr/>
          <a:lstStyle/>
          <a:p>
            <a:endParaRPr lang="en-US"/>
          </a:p>
        </p:txBody>
      </p:sp>
      <p:sp>
        <p:nvSpPr>
          <p:cNvPr id="2670666" name="Rectangle 74"/>
          <p:cNvSpPr>
            <a:spLocks noChangeArrowheads="1"/>
          </p:cNvSpPr>
          <p:nvPr/>
        </p:nvSpPr>
        <p:spPr bwMode="auto">
          <a:xfrm>
            <a:off x="8199438" y="1963738"/>
            <a:ext cx="911225" cy="641350"/>
          </a:xfrm>
          <a:prstGeom prst="rect">
            <a:avLst/>
          </a:prstGeom>
          <a:noFill/>
          <a:ln w="12700">
            <a:noFill/>
            <a:miter lim="800000"/>
            <a:headEnd type="none" w="sm" len="sm"/>
            <a:tailEnd type="none" w="sm" len="sm"/>
          </a:ln>
          <a:effectLst/>
        </p:spPr>
        <p:txBody>
          <a:bodyPr wrap="none">
            <a:spAutoFit/>
          </a:bodyPr>
          <a:lstStyle/>
          <a:p>
            <a:r>
              <a:rPr lang="en-US" sz="1800">
                <a:effectLst>
                  <a:outerShdw blurRad="38100" dist="38100" dir="2700000" algn="tl">
                    <a:srgbClr val="000000"/>
                  </a:outerShdw>
                </a:effectLst>
                <a:latin typeface="Lucida Sans" pitchFamily="34" charset="0"/>
              </a:rPr>
              <a:t>(inter-</a:t>
            </a:r>
          </a:p>
          <a:p>
            <a:r>
              <a:rPr lang="en-US" sz="1800">
                <a:effectLst>
                  <a:outerShdw blurRad="38100" dist="38100" dir="2700000" algn="tl">
                    <a:srgbClr val="000000"/>
                  </a:outerShdw>
                </a:effectLst>
                <a:latin typeface="Lucida Sans" pitchFamily="34" charset="0"/>
              </a:rPr>
              <a:t>costal)</a:t>
            </a:r>
          </a:p>
        </p:txBody>
      </p:sp>
    </p:spTree>
  </p:cSld>
  <p:clrMapOvr>
    <a:masterClrMapping/>
  </p:clrMapOvr>
  <p:transition spd="med">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70652"/>
                                        </p:tgtEl>
                                        <p:attrNameLst>
                                          <p:attrName>style.visibility</p:attrName>
                                        </p:attrNameLst>
                                      </p:cBhvr>
                                      <p:to>
                                        <p:strVal val="visible"/>
                                      </p:to>
                                    </p:set>
                                    <p:animEffect transition="in" filter="fade">
                                      <p:cBhvr>
                                        <p:cTn id="7" dur="2000"/>
                                        <p:tgtEl>
                                          <p:spTgt spid="267065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226" name="Rectangle 2"/>
          <p:cNvSpPr>
            <a:spLocks noGrp="1" noChangeArrowheads="1"/>
          </p:cNvSpPr>
          <p:nvPr>
            <p:ph type="title" idx="4294967295"/>
          </p:nvPr>
        </p:nvSpPr>
        <p:spPr>
          <a:xfrm>
            <a:off x="685800" y="138113"/>
            <a:ext cx="7772400" cy="1143000"/>
          </a:xfrm>
        </p:spPr>
        <p:txBody>
          <a:bodyPr/>
          <a:lstStyle/>
          <a:p>
            <a:pPr>
              <a:defRPr/>
            </a:pPr>
            <a:r>
              <a:rPr lang="de-DE">
                <a:latin typeface="+mj-lt"/>
                <a:ea typeface="+mj-ea"/>
                <a:cs typeface="+mj-cs"/>
              </a:rPr>
              <a:t>Aortic dissection</a:t>
            </a:r>
            <a:br>
              <a:rPr lang="de-DE">
                <a:latin typeface="+mj-lt"/>
                <a:ea typeface="+mj-ea"/>
                <a:cs typeface="+mj-cs"/>
              </a:rPr>
            </a:br>
            <a:r>
              <a:rPr lang="de-DE">
                <a:latin typeface="+mj-lt"/>
                <a:ea typeface="+mj-ea"/>
                <a:cs typeface="+mj-cs"/>
              </a:rPr>
              <a:t>with true lumen collapse</a:t>
            </a:r>
            <a:endParaRPr lang="en-GB">
              <a:latin typeface="+mj-lt"/>
              <a:ea typeface="+mj-ea"/>
              <a:cs typeface="+mj-cs"/>
            </a:endParaRPr>
          </a:p>
        </p:txBody>
      </p:sp>
      <p:pic>
        <p:nvPicPr>
          <p:cNvPr id="2672643" name="Picture 3"/>
          <p:cNvPicPr>
            <a:picLocks noChangeAspect="1" noChangeArrowheads="1"/>
          </p:cNvPicPr>
          <p:nvPr/>
        </p:nvPicPr>
        <p:blipFill>
          <a:blip r:embed="rId3" cstate="print"/>
          <a:srcRect/>
          <a:stretch>
            <a:fillRect/>
          </a:stretch>
        </p:blipFill>
        <p:spPr bwMode="auto">
          <a:xfrm>
            <a:off x="219075" y="1492250"/>
            <a:ext cx="5715000" cy="3260725"/>
          </a:xfrm>
          <a:prstGeom prst="rect">
            <a:avLst/>
          </a:prstGeom>
          <a:noFill/>
          <a:ln w="9525">
            <a:noFill/>
            <a:miter lim="800000"/>
            <a:headEnd type="none" w="sm" len="sm"/>
            <a:tailEnd type="none" w="sm" len="sm"/>
          </a:ln>
        </p:spPr>
      </p:pic>
      <p:pic>
        <p:nvPicPr>
          <p:cNvPr id="2672644" name="Picture 4"/>
          <p:cNvPicPr>
            <a:picLocks noChangeAspect="1" noChangeArrowheads="1"/>
          </p:cNvPicPr>
          <p:nvPr/>
        </p:nvPicPr>
        <p:blipFill>
          <a:blip r:embed="rId4" cstate="print"/>
          <a:srcRect/>
          <a:stretch>
            <a:fillRect/>
          </a:stretch>
        </p:blipFill>
        <p:spPr bwMode="auto">
          <a:xfrm>
            <a:off x="3033713" y="3421063"/>
            <a:ext cx="5715000" cy="3260725"/>
          </a:xfrm>
          <a:prstGeom prst="rect">
            <a:avLst/>
          </a:prstGeom>
          <a:noFill/>
          <a:ln w="9525">
            <a:solidFill>
              <a:schemeClr val="bg1"/>
            </a:solidFill>
            <a:miter lim="800000"/>
            <a:headEnd type="none" w="sm" len="sm"/>
            <a:tailEnd type="none" w="sm" len="sm"/>
          </a:ln>
        </p:spPr>
      </p:pic>
      <p:sp>
        <p:nvSpPr>
          <p:cNvPr id="2672645" name="Rectangle 5"/>
          <p:cNvSpPr>
            <a:spLocks noChangeArrowheads="1"/>
          </p:cNvSpPr>
          <p:nvPr/>
        </p:nvSpPr>
        <p:spPr bwMode="auto">
          <a:xfrm>
            <a:off x="5319713" y="2065338"/>
            <a:ext cx="3824287" cy="946150"/>
          </a:xfrm>
          <a:prstGeom prst="rect">
            <a:avLst/>
          </a:prstGeom>
          <a:noFill/>
          <a:ln w="9525">
            <a:noFill/>
            <a:miter lim="800000"/>
            <a:headEnd type="none" w="sm" len="sm"/>
            <a:tailEnd type="none" w="sm" len="sm"/>
          </a:ln>
        </p:spPr>
        <p:txBody>
          <a:bodyPr>
            <a:spAutoFit/>
          </a:bodyPr>
          <a:lstStyle/>
          <a:p>
            <a:pPr algn="l" defTabSz="762000"/>
            <a:r>
              <a:rPr lang="en-US" sz="2800">
                <a:solidFill>
                  <a:srgbClr val="56DFEA"/>
                </a:solidFill>
                <a:effectLst/>
              </a:rPr>
              <a:t>mesenteric and renal ischemia</a:t>
            </a:r>
            <a:endParaRPr lang="en-GB" sz="2800">
              <a:solidFill>
                <a:srgbClr val="56DFEA"/>
              </a:solidFill>
              <a:effectLst/>
            </a:endParaRPr>
          </a:p>
        </p:txBody>
      </p:sp>
      <p:grpSp>
        <p:nvGrpSpPr>
          <p:cNvPr id="2" name="Group 6"/>
          <p:cNvGrpSpPr>
            <a:grpSpLocks/>
          </p:cNvGrpSpPr>
          <p:nvPr/>
        </p:nvGrpSpPr>
        <p:grpSpPr bwMode="auto">
          <a:xfrm rot="-5400000">
            <a:off x="1106488" y="5264150"/>
            <a:ext cx="1133475" cy="1133475"/>
            <a:chOff x="570" y="3281"/>
            <a:chExt cx="714" cy="714"/>
          </a:xfrm>
        </p:grpSpPr>
        <p:sp>
          <p:nvSpPr>
            <p:cNvPr id="2868231" name="Oval 7"/>
            <p:cNvSpPr>
              <a:spLocks noChangeArrowheads="1"/>
            </p:cNvSpPr>
            <p:nvPr/>
          </p:nvSpPr>
          <p:spPr bwMode="auto">
            <a:xfrm>
              <a:off x="570" y="3281"/>
              <a:ext cx="714" cy="714"/>
            </a:xfrm>
            <a:prstGeom prst="ellipse">
              <a:avLst/>
            </a:prstGeom>
            <a:noFill/>
            <a:ln w="38100">
              <a:solidFill>
                <a:schemeClr val="folHlink"/>
              </a:solidFill>
              <a:round/>
              <a:headEnd type="none" w="sm" len="sm"/>
              <a:tailEnd type="none" w="sm" len="sm"/>
            </a:ln>
            <a:effectLst/>
          </p:spPr>
          <p:txBody>
            <a:bodyPr wrap="none" anchor="ctr"/>
            <a:lstStyle/>
            <a:p>
              <a:pPr>
                <a:defRPr/>
              </a:pPr>
              <a:endParaRPr lang="en-US"/>
            </a:p>
          </p:txBody>
        </p:sp>
        <p:sp>
          <p:nvSpPr>
            <p:cNvPr id="2868232" name="Arc 8"/>
            <p:cNvSpPr>
              <a:spLocks/>
            </p:cNvSpPr>
            <p:nvPr/>
          </p:nvSpPr>
          <p:spPr bwMode="auto">
            <a:xfrm>
              <a:off x="923" y="3317"/>
              <a:ext cx="333" cy="644"/>
            </a:xfrm>
            <a:custGeom>
              <a:avLst/>
              <a:gdLst>
                <a:gd name="G0" fmla="+- 0 0 0"/>
                <a:gd name="G1" fmla="+- 20949 0 0"/>
                <a:gd name="G2" fmla="+- 21600 0 0"/>
                <a:gd name="T0" fmla="*/ 5264 w 21600"/>
                <a:gd name="T1" fmla="*/ 0 h 41819"/>
                <a:gd name="T2" fmla="*/ 5567 w 21600"/>
                <a:gd name="T3" fmla="*/ 41819 h 41819"/>
                <a:gd name="T4" fmla="*/ 0 w 21600"/>
                <a:gd name="T5" fmla="*/ 20949 h 41819"/>
              </a:gdLst>
              <a:ahLst/>
              <a:cxnLst>
                <a:cxn ang="0">
                  <a:pos x="T0" y="T1"/>
                </a:cxn>
                <a:cxn ang="0">
                  <a:pos x="T2" y="T3"/>
                </a:cxn>
                <a:cxn ang="0">
                  <a:pos x="T4" y="T5"/>
                </a:cxn>
              </a:cxnLst>
              <a:rect l="0" t="0" r="r" b="b"/>
              <a:pathLst>
                <a:path w="21600" h="41819" fill="none" extrusionOk="0">
                  <a:moveTo>
                    <a:pt x="5263" y="0"/>
                  </a:moveTo>
                  <a:cubicBezTo>
                    <a:pt x="14867" y="2413"/>
                    <a:pt x="21600" y="11047"/>
                    <a:pt x="21600" y="20949"/>
                  </a:cubicBezTo>
                  <a:cubicBezTo>
                    <a:pt x="21600" y="30734"/>
                    <a:pt x="15021" y="39297"/>
                    <a:pt x="5567" y="41819"/>
                  </a:cubicBezTo>
                </a:path>
                <a:path w="21600" h="41819" stroke="0" extrusionOk="0">
                  <a:moveTo>
                    <a:pt x="5263" y="0"/>
                  </a:moveTo>
                  <a:cubicBezTo>
                    <a:pt x="14867" y="2413"/>
                    <a:pt x="21600" y="11047"/>
                    <a:pt x="21600" y="20949"/>
                  </a:cubicBezTo>
                  <a:cubicBezTo>
                    <a:pt x="21600" y="30734"/>
                    <a:pt x="15021" y="39297"/>
                    <a:pt x="5567" y="41819"/>
                  </a:cubicBezTo>
                  <a:lnTo>
                    <a:pt x="0" y="20949"/>
                  </a:lnTo>
                  <a:close/>
                </a:path>
              </a:pathLst>
            </a:custGeom>
            <a:noFill/>
            <a:ln w="28575">
              <a:solidFill>
                <a:schemeClr val="hlink"/>
              </a:solidFill>
              <a:round/>
              <a:headEnd type="none" w="sm" len="sm"/>
              <a:tailEnd type="none" w="sm" len="sm"/>
            </a:ln>
            <a:effectLst/>
          </p:spPr>
          <p:txBody>
            <a:bodyPr wrap="none" anchor="ctr"/>
            <a:lstStyle/>
            <a:p>
              <a:pPr>
                <a:defRPr/>
              </a:pPr>
              <a:endParaRPr lang="en-US"/>
            </a:p>
          </p:txBody>
        </p:sp>
        <p:sp>
          <p:nvSpPr>
            <p:cNvPr id="2868233" name="Freeform 9"/>
            <p:cNvSpPr>
              <a:spLocks/>
            </p:cNvSpPr>
            <p:nvPr/>
          </p:nvSpPr>
          <p:spPr bwMode="auto">
            <a:xfrm>
              <a:off x="944" y="3313"/>
              <a:ext cx="284" cy="642"/>
            </a:xfrm>
            <a:custGeom>
              <a:avLst/>
              <a:gdLst/>
              <a:ahLst/>
              <a:cxnLst>
                <a:cxn ang="0">
                  <a:pos x="65" y="4"/>
                </a:cxn>
                <a:cxn ang="0">
                  <a:pos x="25" y="8"/>
                </a:cxn>
                <a:cxn ang="0">
                  <a:pos x="33" y="50"/>
                </a:cxn>
                <a:cxn ang="0">
                  <a:pos x="197" y="101"/>
                </a:cxn>
                <a:cxn ang="0">
                  <a:pos x="283" y="331"/>
                </a:cxn>
                <a:cxn ang="0">
                  <a:pos x="201" y="535"/>
                </a:cxn>
                <a:cxn ang="0">
                  <a:pos x="29" y="605"/>
                </a:cxn>
                <a:cxn ang="0">
                  <a:pos x="29" y="633"/>
                </a:cxn>
                <a:cxn ang="0">
                  <a:pos x="75" y="642"/>
                </a:cxn>
              </a:cxnLst>
              <a:rect l="0" t="0" r="r" b="b"/>
              <a:pathLst>
                <a:path w="284" h="642">
                  <a:moveTo>
                    <a:pt x="65" y="4"/>
                  </a:moveTo>
                  <a:cubicBezTo>
                    <a:pt x="59" y="5"/>
                    <a:pt x="30" y="0"/>
                    <a:pt x="25" y="8"/>
                  </a:cubicBezTo>
                  <a:cubicBezTo>
                    <a:pt x="20" y="16"/>
                    <a:pt x="4" y="35"/>
                    <a:pt x="33" y="50"/>
                  </a:cubicBezTo>
                  <a:cubicBezTo>
                    <a:pt x="62" y="65"/>
                    <a:pt x="155" y="54"/>
                    <a:pt x="197" y="101"/>
                  </a:cubicBezTo>
                  <a:cubicBezTo>
                    <a:pt x="239" y="148"/>
                    <a:pt x="282" y="259"/>
                    <a:pt x="283" y="331"/>
                  </a:cubicBezTo>
                  <a:cubicBezTo>
                    <a:pt x="284" y="403"/>
                    <a:pt x="243" y="489"/>
                    <a:pt x="201" y="535"/>
                  </a:cubicBezTo>
                  <a:cubicBezTo>
                    <a:pt x="159" y="581"/>
                    <a:pt x="58" y="589"/>
                    <a:pt x="29" y="605"/>
                  </a:cubicBezTo>
                  <a:cubicBezTo>
                    <a:pt x="0" y="621"/>
                    <a:pt x="21" y="627"/>
                    <a:pt x="29" y="633"/>
                  </a:cubicBezTo>
                  <a:cubicBezTo>
                    <a:pt x="37" y="639"/>
                    <a:pt x="66" y="640"/>
                    <a:pt x="75" y="642"/>
                  </a:cubicBezTo>
                </a:path>
              </a:pathLst>
            </a:custGeom>
            <a:noFill/>
            <a:ln w="28575" cap="flat" cmpd="sng">
              <a:solidFill>
                <a:schemeClr val="hlink"/>
              </a:solidFill>
              <a:prstDash val="solid"/>
              <a:round/>
              <a:headEnd type="none" w="sm" len="sm"/>
              <a:tailEnd type="none" w="sm" len="sm"/>
            </a:ln>
            <a:effectLst/>
          </p:spPr>
          <p:txBody>
            <a:bodyPr/>
            <a:lstStyle/>
            <a:p>
              <a:pPr>
                <a:defRPr/>
              </a:pPr>
              <a:endParaRPr lang="en-US"/>
            </a:p>
          </p:txBody>
        </p:sp>
      </p:grpSp>
      <p:sp>
        <p:nvSpPr>
          <p:cNvPr id="2672650" name="Rectangle 10"/>
          <p:cNvSpPr>
            <a:spLocks noChangeArrowheads="1"/>
          </p:cNvSpPr>
          <p:nvPr/>
        </p:nvSpPr>
        <p:spPr bwMode="auto">
          <a:xfrm>
            <a:off x="220663" y="5073650"/>
            <a:ext cx="1014412" cy="457200"/>
          </a:xfrm>
          <a:prstGeom prst="rect">
            <a:avLst/>
          </a:prstGeom>
          <a:noFill/>
          <a:ln w="12700">
            <a:noFill/>
            <a:miter lim="800000"/>
            <a:headEnd type="none" w="sm" len="sm"/>
            <a:tailEnd type="none" w="sm" len="sm"/>
          </a:ln>
        </p:spPr>
        <p:txBody>
          <a:bodyPr wrap="none">
            <a:spAutoFit/>
          </a:bodyPr>
          <a:lstStyle/>
          <a:p>
            <a:r>
              <a:rPr lang="en-US">
                <a:solidFill>
                  <a:schemeClr val="hlink"/>
                </a:solidFill>
                <a:effectLst/>
              </a:rPr>
              <a:t>Intima</a:t>
            </a:r>
          </a:p>
        </p:txBody>
      </p:sp>
      <p:sp>
        <p:nvSpPr>
          <p:cNvPr id="2672651" name="Rectangle 11"/>
          <p:cNvSpPr>
            <a:spLocks noChangeArrowheads="1"/>
          </p:cNvSpPr>
          <p:nvPr/>
        </p:nvSpPr>
        <p:spPr bwMode="auto">
          <a:xfrm>
            <a:off x="1212850" y="5835650"/>
            <a:ext cx="912813" cy="457200"/>
          </a:xfrm>
          <a:prstGeom prst="rect">
            <a:avLst/>
          </a:prstGeom>
          <a:noFill/>
          <a:ln w="12700">
            <a:noFill/>
            <a:miter lim="800000"/>
            <a:headEnd type="none" w="sm" len="sm"/>
            <a:tailEnd type="none" w="sm" len="sm"/>
          </a:ln>
        </p:spPr>
        <p:txBody>
          <a:bodyPr wrap="none">
            <a:spAutoFit/>
          </a:bodyPr>
          <a:lstStyle/>
          <a:p>
            <a:r>
              <a:rPr lang="en-US">
                <a:solidFill>
                  <a:srgbClr val="DDDDDD"/>
                </a:solidFill>
                <a:effectLst/>
              </a:rPr>
              <a:t>Aorta</a:t>
            </a:r>
          </a:p>
        </p:txBody>
      </p:sp>
    </p:spTree>
  </p:cSld>
  <p:clrMapOvr>
    <a:masterClrMapping/>
  </p:clrMapOvr>
  <p:transition spd="med">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8786" name="Picture 2"/>
          <p:cNvPicPr>
            <a:picLocks noGrp="1" noChangeAspect="1" noChangeArrowheads="1"/>
          </p:cNvPicPr>
          <p:nvPr>
            <p:ph sz="quarter" idx="4294967295"/>
          </p:nvPr>
        </p:nvPicPr>
        <p:blipFill>
          <a:blip r:embed="rId3" cstate="print"/>
          <a:srcRect/>
          <a:stretch>
            <a:fillRect/>
          </a:stretch>
        </p:blipFill>
        <p:spPr>
          <a:xfrm>
            <a:off x="5235575" y="698500"/>
            <a:ext cx="2951163" cy="2887663"/>
          </a:xfrm>
        </p:spPr>
      </p:pic>
      <p:pic>
        <p:nvPicPr>
          <p:cNvPr id="2678787" name="Picture 3"/>
          <p:cNvPicPr>
            <a:picLocks noGrp="1" noChangeAspect="1" noChangeArrowheads="1"/>
          </p:cNvPicPr>
          <p:nvPr>
            <p:ph sz="quarter" idx="4294967295"/>
          </p:nvPr>
        </p:nvPicPr>
        <p:blipFill>
          <a:blip r:embed="rId4" cstate="print"/>
          <a:srcRect/>
          <a:stretch>
            <a:fillRect/>
          </a:stretch>
        </p:blipFill>
        <p:spPr>
          <a:xfrm>
            <a:off x="3051175" y="3619500"/>
            <a:ext cx="3041650" cy="2974975"/>
          </a:xfrm>
        </p:spPr>
      </p:pic>
      <p:pic>
        <p:nvPicPr>
          <p:cNvPr id="2678788" name="Picture 4"/>
          <p:cNvPicPr>
            <a:picLocks noGrp="1" noChangeAspect="1" noChangeArrowheads="1"/>
          </p:cNvPicPr>
          <p:nvPr>
            <p:ph sz="quarter" idx="4294967295"/>
          </p:nvPr>
        </p:nvPicPr>
        <p:blipFill>
          <a:blip r:embed="rId5" cstate="print"/>
          <a:srcRect r="17070"/>
          <a:stretch>
            <a:fillRect/>
          </a:stretch>
        </p:blipFill>
        <p:spPr>
          <a:xfrm>
            <a:off x="5665788" y="3597275"/>
            <a:ext cx="2552700" cy="3014663"/>
          </a:xfrm>
        </p:spPr>
      </p:pic>
      <p:sp>
        <p:nvSpPr>
          <p:cNvPr id="2314245" name="Rectangle 5"/>
          <p:cNvSpPr>
            <a:spLocks noGrp="1" noChangeArrowheads="1"/>
          </p:cNvSpPr>
          <p:nvPr>
            <p:ph type="title" sz="quarter" idx="4294967295"/>
          </p:nvPr>
        </p:nvSpPr>
        <p:spPr>
          <a:xfrm>
            <a:off x="698500" y="0"/>
            <a:ext cx="7772400" cy="1143000"/>
          </a:xfrm>
        </p:spPr>
        <p:txBody>
          <a:bodyPr/>
          <a:lstStyle/>
          <a:p>
            <a:pPr>
              <a:defRPr/>
            </a:pPr>
            <a:r>
              <a:rPr lang="en-US" dirty="0">
                <a:latin typeface="+mj-lt"/>
                <a:ea typeface="+mj-ea"/>
                <a:cs typeface="+mj-cs"/>
              </a:rPr>
              <a:t>Type B dissection with TAAA</a:t>
            </a:r>
          </a:p>
        </p:txBody>
      </p:sp>
      <p:pic>
        <p:nvPicPr>
          <p:cNvPr id="2678790" name="Picture 6"/>
          <p:cNvPicPr>
            <a:picLocks noGrp="1" noChangeAspect="1" noChangeArrowheads="1"/>
          </p:cNvPicPr>
          <p:nvPr>
            <p:ph sz="quarter" idx="4294967295"/>
          </p:nvPr>
        </p:nvPicPr>
        <p:blipFill>
          <a:blip r:embed="rId6" cstate="print"/>
          <a:srcRect/>
          <a:stretch>
            <a:fillRect/>
          </a:stretch>
        </p:blipFill>
        <p:spPr>
          <a:xfrm>
            <a:off x="1117600" y="742950"/>
            <a:ext cx="3024188" cy="2960688"/>
          </a:xfrm>
        </p:spPr>
      </p:pic>
    </p:spTree>
  </p:cSld>
  <p:clrMapOvr>
    <a:masterClrMapping/>
  </p:clrMapOvr>
  <p:transition spd="med">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F\Desktop\PastedGraphic-2.png"/>
          <p:cNvPicPr>
            <a:picLocks noChangeAspect="1" noChangeArrowheads="1"/>
          </p:cNvPicPr>
          <p:nvPr/>
        </p:nvPicPr>
        <p:blipFill>
          <a:blip r:embed="rId2" cstate="print">
            <a:lum contrast="10000"/>
          </a:blip>
          <a:srcRect l="1252" t="3130" r="1503" b="1921"/>
          <a:stretch>
            <a:fillRect/>
          </a:stretch>
        </p:blipFill>
        <p:spPr bwMode="auto">
          <a:xfrm>
            <a:off x="738746" y="1154436"/>
            <a:ext cx="5088313" cy="2782554"/>
          </a:xfrm>
          <a:prstGeom prst="rect">
            <a:avLst/>
          </a:prstGeom>
          <a:noFill/>
        </p:spPr>
      </p:pic>
      <p:pic>
        <p:nvPicPr>
          <p:cNvPr id="3075" name="Picture 3" descr="C:\Users\DF\Desktop\PastedGraphic-1.png"/>
          <p:cNvPicPr>
            <a:picLocks noChangeAspect="1" noChangeArrowheads="1"/>
          </p:cNvPicPr>
          <p:nvPr/>
        </p:nvPicPr>
        <p:blipFill>
          <a:blip r:embed="rId3" cstate="print">
            <a:lum contrast="10000"/>
          </a:blip>
          <a:srcRect l="1252" t="3130" r="1503" b="1921"/>
          <a:stretch>
            <a:fillRect/>
          </a:stretch>
        </p:blipFill>
        <p:spPr bwMode="auto">
          <a:xfrm>
            <a:off x="2961993" y="2763398"/>
            <a:ext cx="5088313" cy="2782554"/>
          </a:xfrm>
          <a:prstGeom prst="rect">
            <a:avLst/>
          </a:prstGeom>
          <a:noFill/>
        </p:spPr>
      </p:pic>
      <p:sp>
        <p:nvSpPr>
          <p:cNvPr id="5" name="Rectangle 5"/>
          <p:cNvSpPr txBox="1">
            <a:spLocks noChangeArrowheads="1"/>
          </p:cNvSpPr>
          <p:nvPr/>
        </p:nvSpPr>
        <p:spPr bwMode="auto">
          <a:xfrm>
            <a:off x="698500" y="0"/>
            <a:ext cx="7772400" cy="1143000"/>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1" u="none" strike="noStrike" kern="0" cap="none" spc="0" normalizeH="0" baseline="0" noProof="0" dirty="0" smtClean="0">
                <a:ln>
                  <a:noFill/>
                </a:ln>
                <a:solidFill>
                  <a:srgbClr val="F1DD65"/>
                </a:solidFill>
                <a:effectLst>
                  <a:outerShdw blurRad="38100" dist="38100" dir="2700000" algn="tl">
                    <a:srgbClr val="000000"/>
                  </a:outerShdw>
                </a:effectLst>
                <a:uLnTx/>
                <a:uFillTx/>
                <a:latin typeface="+mj-lt"/>
                <a:ea typeface="+mj-ea"/>
                <a:cs typeface="+mj-cs"/>
              </a:rPr>
              <a:t>Type B dissection</a:t>
            </a:r>
            <a:endParaRPr kumimoji="0" lang="en-US" sz="3200" b="0" i="1" u="none" strike="noStrike" kern="0" cap="none" spc="0" normalizeH="0" baseline="0" noProof="0" dirty="0">
              <a:ln>
                <a:noFill/>
              </a:ln>
              <a:solidFill>
                <a:srgbClr val="F1DD65"/>
              </a:solidFill>
              <a:effectLst>
                <a:outerShdw blurRad="38100" dist="38100" dir="2700000" algn="tl">
                  <a:srgbClr val="000000"/>
                </a:outerShdw>
              </a:effectLst>
              <a:uLnTx/>
              <a:uFillTx/>
              <a:latin typeface="+mj-lt"/>
              <a:ea typeface="+mj-ea"/>
              <a:cs typeface="+mj-cs"/>
            </a:endParaRPr>
          </a:p>
        </p:txBody>
      </p:sp>
      <p:sp>
        <p:nvSpPr>
          <p:cNvPr id="6" name="Rectangle 47"/>
          <p:cNvSpPr>
            <a:spLocks noChangeArrowheads="1"/>
          </p:cNvSpPr>
          <p:nvPr/>
        </p:nvSpPr>
        <p:spPr bwMode="auto">
          <a:xfrm>
            <a:off x="439645" y="5732371"/>
            <a:ext cx="8261536" cy="892552"/>
          </a:xfrm>
          <a:prstGeom prst="rect">
            <a:avLst/>
          </a:prstGeom>
          <a:noFill/>
          <a:ln w="12700">
            <a:noFill/>
            <a:miter lim="800000"/>
            <a:headEnd type="none" w="sm" len="sm"/>
            <a:tailEnd type="none" w="sm" len="sm"/>
          </a:ln>
          <a:effectLst/>
        </p:spPr>
        <p:txBody>
          <a:bodyPr wrap="square">
            <a:spAutoFit/>
          </a:bodyPr>
          <a:lstStyle/>
          <a:p>
            <a:pPr marL="361950" indent="-361950" algn="l">
              <a:spcBef>
                <a:spcPct val="40000"/>
              </a:spcBef>
              <a:buClr>
                <a:srgbClr val="E3DE73"/>
              </a:buClr>
              <a:buSzPct val="150000"/>
              <a:buFontTx/>
              <a:buChar char="•"/>
            </a:pPr>
            <a:r>
              <a:rPr lang="de-DE" sz="2600" dirty="0">
                <a:effectLst>
                  <a:outerShdw blurRad="38100" dist="38100" dir="2700000" algn="tl">
                    <a:srgbClr val="000000"/>
                  </a:outerShdw>
                </a:effectLst>
                <a:latin typeface="Lucida Sans" pitchFamily="34" charset="0"/>
              </a:rPr>
              <a:t>true lumen </a:t>
            </a:r>
            <a:r>
              <a:rPr lang="de-DE" sz="2600" dirty="0" smtClean="0">
                <a:effectLst>
                  <a:outerShdw blurRad="38100" dist="38100" dir="2700000" algn="tl">
                    <a:srgbClr val="000000"/>
                  </a:outerShdw>
                </a:effectLst>
                <a:latin typeface="Lucida Sans" pitchFamily="34" charset="0"/>
              </a:rPr>
              <a:t>collapse,left renal artery occlusion with stent-placement</a:t>
            </a:r>
            <a:endParaRPr lang="de-DE" sz="2600" dirty="0">
              <a:effectLst>
                <a:outerShdw blurRad="38100" dist="38100" dir="2700000" algn="tl">
                  <a:srgbClr val="000000"/>
                </a:outerShdw>
              </a:effectLst>
              <a:latin typeface="Lucida Sans" pitchFamily="34" charset="0"/>
            </a:endParaRPr>
          </a:p>
        </p:txBody>
      </p:sp>
    </p:spTree>
  </p:cSld>
  <p:clrMapOvr>
    <a:masterClrMapping/>
  </p:clrMapOvr>
  <p:transition spd="med">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4169" name="Oval 25"/>
          <p:cNvSpPr>
            <a:spLocks noChangeArrowheads="1"/>
          </p:cNvSpPr>
          <p:nvPr/>
        </p:nvSpPr>
        <p:spPr bwMode="auto">
          <a:xfrm>
            <a:off x="2311400" y="1046163"/>
            <a:ext cx="1133475" cy="1133475"/>
          </a:xfrm>
          <a:prstGeom prst="ellipse">
            <a:avLst/>
          </a:prstGeom>
          <a:noFill/>
          <a:ln w="38100">
            <a:solidFill>
              <a:schemeClr val="folHlink"/>
            </a:solidFill>
            <a:round/>
            <a:headEnd type="none" w="sm" len="sm"/>
            <a:tailEnd type="none" w="sm" len="sm"/>
          </a:ln>
          <a:effectLst/>
        </p:spPr>
        <p:txBody>
          <a:bodyPr wrap="none" anchor="ctr"/>
          <a:lstStyle/>
          <a:p>
            <a:endParaRPr lang="en-US"/>
          </a:p>
        </p:txBody>
      </p:sp>
      <p:sp>
        <p:nvSpPr>
          <p:cNvPr id="2694170" name="Arc 26"/>
          <p:cNvSpPr>
            <a:spLocks/>
          </p:cNvSpPr>
          <p:nvPr/>
        </p:nvSpPr>
        <p:spPr bwMode="auto">
          <a:xfrm>
            <a:off x="2870200" y="1090613"/>
            <a:ext cx="528638" cy="1055687"/>
          </a:xfrm>
          <a:custGeom>
            <a:avLst/>
            <a:gdLst>
              <a:gd name="G0" fmla="+- 0 0 0"/>
              <a:gd name="G1" fmla="+- 21597 0 0"/>
              <a:gd name="G2" fmla="+- 21600 0 0"/>
              <a:gd name="T0" fmla="*/ 336 w 21600"/>
              <a:gd name="T1" fmla="*/ 0 h 43197"/>
              <a:gd name="T2" fmla="*/ 0 w 21600"/>
              <a:gd name="T3" fmla="*/ 43197 h 43197"/>
              <a:gd name="T4" fmla="*/ 0 w 21600"/>
              <a:gd name="T5" fmla="*/ 21597 h 43197"/>
            </a:gdLst>
            <a:ahLst/>
            <a:cxnLst>
              <a:cxn ang="0">
                <a:pos x="T0" y="T1"/>
              </a:cxn>
              <a:cxn ang="0">
                <a:pos x="T2" y="T3"/>
              </a:cxn>
              <a:cxn ang="0">
                <a:pos x="T4" y="T5"/>
              </a:cxn>
            </a:cxnLst>
            <a:rect l="0" t="0" r="r" b="b"/>
            <a:pathLst>
              <a:path w="21600" h="43197" fill="none" extrusionOk="0">
                <a:moveTo>
                  <a:pt x="336" y="-1"/>
                </a:moveTo>
                <a:cubicBezTo>
                  <a:pt x="12132" y="183"/>
                  <a:pt x="21600" y="9798"/>
                  <a:pt x="21600" y="21597"/>
                </a:cubicBezTo>
                <a:cubicBezTo>
                  <a:pt x="21600" y="33526"/>
                  <a:pt x="11929" y="43196"/>
                  <a:pt x="0" y="43197"/>
                </a:cubicBezTo>
              </a:path>
              <a:path w="21600" h="43197" stroke="0" extrusionOk="0">
                <a:moveTo>
                  <a:pt x="336" y="-1"/>
                </a:moveTo>
                <a:cubicBezTo>
                  <a:pt x="12132" y="183"/>
                  <a:pt x="21600" y="9798"/>
                  <a:pt x="21600" y="21597"/>
                </a:cubicBezTo>
                <a:cubicBezTo>
                  <a:pt x="21600" y="33526"/>
                  <a:pt x="11929" y="43196"/>
                  <a:pt x="0" y="43197"/>
                </a:cubicBezTo>
                <a:lnTo>
                  <a:pt x="0" y="21597"/>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94171" name="Line 27"/>
          <p:cNvSpPr>
            <a:spLocks noChangeShapeType="1"/>
          </p:cNvSpPr>
          <p:nvPr/>
        </p:nvSpPr>
        <p:spPr bwMode="auto">
          <a:xfrm>
            <a:off x="3433763" y="1435100"/>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172" name="Line 28"/>
          <p:cNvSpPr>
            <a:spLocks noChangeShapeType="1"/>
          </p:cNvSpPr>
          <p:nvPr/>
        </p:nvSpPr>
        <p:spPr bwMode="auto">
          <a:xfrm flipV="1">
            <a:off x="3443288" y="1735138"/>
            <a:ext cx="727075" cy="36512"/>
          </a:xfrm>
          <a:prstGeom prst="line">
            <a:avLst/>
          </a:prstGeom>
          <a:noFill/>
          <a:ln w="38100">
            <a:solidFill>
              <a:schemeClr val="folHlink"/>
            </a:solidFill>
            <a:round/>
            <a:headEnd type="none" w="sm" len="sm"/>
            <a:tailEnd type="none" w="sm" len="sm"/>
          </a:ln>
          <a:effectLst/>
        </p:spPr>
        <p:txBody>
          <a:bodyPr/>
          <a:lstStyle/>
          <a:p>
            <a:endParaRPr lang="en-US"/>
          </a:p>
        </p:txBody>
      </p:sp>
      <p:sp useBgFill="1">
        <p:nvSpPr>
          <p:cNvPr id="2694173" name="Rectangle 29"/>
          <p:cNvSpPr>
            <a:spLocks noChangeArrowheads="1"/>
          </p:cNvSpPr>
          <p:nvPr/>
        </p:nvSpPr>
        <p:spPr bwMode="auto">
          <a:xfrm>
            <a:off x="3265488" y="1473200"/>
            <a:ext cx="206375" cy="255588"/>
          </a:xfrm>
          <a:prstGeom prst="rect">
            <a:avLst/>
          </a:prstGeom>
          <a:ln w="12700">
            <a:noFill/>
            <a:miter lim="800000"/>
            <a:headEnd type="none" w="sm" len="sm"/>
            <a:tailEnd type="none" w="sm" len="sm"/>
          </a:ln>
          <a:effectLst/>
        </p:spPr>
        <p:txBody>
          <a:bodyPr wrap="none" anchor="ctr"/>
          <a:lstStyle/>
          <a:p>
            <a:endParaRPr lang="en-US"/>
          </a:p>
        </p:txBody>
      </p:sp>
      <p:sp>
        <p:nvSpPr>
          <p:cNvPr id="2694174" name="Line 30"/>
          <p:cNvSpPr>
            <a:spLocks noChangeShapeType="1"/>
          </p:cNvSpPr>
          <p:nvPr/>
        </p:nvSpPr>
        <p:spPr bwMode="auto">
          <a:xfrm>
            <a:off x="3370263" y="1470025"/>
            <a:ext cx="736600" cy="38100"/>
          </a:xfrm>
          <a:prstGeom prst="line">
            <a:avLst/>
          </a:prstGeom>
          <a:noFill/>
          <a:ln w="38100">
            <a:solidFill>
              <a:schemeClr val="hlink"/>
            </a:solidFill>
            <a:round/>
            <a:headEnd type="none" w="sm" len="sm"/>
            <a:tailEnd type="none" w="sm" len="sm"/>
          </a:ln>
          <a:effectLst/>
        </p:spPr>
        <p:txBody>
          <a:bodyPr/>
          <a:lstStyle/>
          <a:p>
            <a:endParaRPr lang="en-US"/>
          </a:p>
        </p:txBody>
      </p:sp>
      <p:sp>
        <p:nvSpPr>
          <p:cNvPr id="2694175" name="Line 31"/>
          <p:cNvSpPr>
            <a:spLocks noChangeShapeType="1"/>
          </p:cNvSpPr>
          <p:nvPr/>
        </p:nvSpPr>
        <p:spPr bwMode="auto">
          <a:xfrm flipV="1">
            <a:off x="3370263" y="1703388"/>
            <a:ext cx="727075" cy="36512"/>
          </a:xfrm>
          <a:prstGeom prst="line">
            <a:avLst/>
          </a:prstGeom>
          <a:noFill/>
          <a:ln w="38100">
            <a:solidFill>
              <a:schemeClr val="hlink"/>
            </a:solidFill>
            <a:round/>
            <a:headEnd type="none" w="sm" len="sm"/>
            <a:tailEnd type="none" w="sm" len="sm"/>
          </a:ln>
          <a:effectLst/>
        </p:spPr>
        <p:txBody>
          <a:bodyPr/>
          <a:lstStyle/>
          <a:p>
            <a:endParaRPr lang="en-US"/>
          </a:p>
        </p:txBody>
      </p:sp>
      <p:sp>
        <p:nvSpPr>
          <p:cNvPr id="2694176" name="Arc 32"/>
          <p:cNvSpPr>
            <a:spLocks/>
          </p:cNvSpPr>
          <p:nvPr/>
        </p:nvSpPr>
        <p:spPr bwMode="auto">
          <a:xfrm flipH="1">
            <a:off x="2641600" y="1093788"/>
            <a:ext cx="242888" cy="1055687"/>
          </a:xfrm>
          <a:custGeom>
            <a:avLst/>
            <a:gdLst>
              <a:gd name="G0" fmla="+- 0 0 0"/>
              <a:gd name="G1" fmla="+- 21598 0 0"/>
              <a:gd name="G2" fmla="+- 21600 0 0"/>
              <a:gd name="T0" fmla="*/ 258 w 21600"/>
              <a:gd name="T1" fmla="*/ 0 h 43197"/>
              <a:gd name="T2" fmla="*/ 197 w 21600"/>
              <a:gd name="T3" fmla="*/ 43197 h 43197"/>
              <a:gd name="T4" fmla="*/ 0 w 21600"/>
              <a:gd name="T5" fmla="*/ 21598 h 43197"/>
            </a:gdLst>
            <a:ahLst/>
            <a:cxnLst>
              <a:cxn ang="0">
                <a:pos x="T0" y="T1"/>
              </a:cxn>
              <a:cxn ang="0">
                <a:pos x="T2" y="T3"/>
              </a:cxn>
              <a:cxn ang="0">
                <a:pos x="T4" y="T5"/>
              </a:cxn>
            </a:cxnLst>
            <a:rect l="0" t="0" r="r" b="b"/>
            <a:pathLst>
              <a:path w="21600" h="43197" fill="none" extrusionOk="0">
                <a:moveTo>
                  <a:pt x="258" y="-1"/>
                </a:moveTo>
                <a:cubicBezTo>
                  <a:pt x="12085" y="140"/>
                  <a:pt x="21600" y="9769"/>
                  <a:pt x="21600" y="21598"/>
                </a:cubicBezTo>
                <a:cubicBezTo>
                  <a:pt x="21600" y="33450"/>
                  <a:pt x="12048" y="43089"/>
                  <a:pt x="197" y="43197"/>
                </a:cubicBezTo>
              </a:path>
              <a:path w="21600" h="43197" stroke="0" extrusionOk="0">
                <a:moveTo>
                  <a:pt x="258" y="-1"/>
                </a:moveTo>
                <a:cubicBezTo>
                  <a:pt x="12085" y="140"/>
                  <a:pt x="21600" y="9769"/>
                  <a:pt x="21600" y="21598"/>
                </a:cubicBezTo>
                <a:cubicBezTo>
                  <a:pt x="21600" y="33450"/>
                  <a:pt x="12048" y="43089"/>
                  <a:pt x="197" y="43197"/>
                </a:cubicBezTo>
                <a:lnTo>
                  <a:pt x="0" y="21598"/>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94177" name="Line 33"/>
          <p:cNvSpPr>
            <a:spLocks noChangeShapeType="1"/>
          </p:cNvSpPr>
          <p:nvPr/>
        </p:nvSpPr>
        <p:spPr bwMode="auto">
          <a:xfrm flipH="1">
            <a:off x="1611313" y="1441450"/>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178" name="Line 34"/>
          <p:cNvSpPr>
            <a:spLocks noChangeShapeType="1"/>
          </p:cNvSpPr>
          <p:nvPr/>
        </p:nvSpPr>
        <p:spPr bwMode="auto">
          <a:xfrm flipH="1" flipV="1">
            <a:off x="1611313" y="1728788"/>
            <a:ext cx="727075" cy="36512"/>
          </a:xfrm>
          <a:prstGeom prst="line">
            <a:avLst/>
          </a:prstGeom>
          <a:noFill/>
          <a:ln w="38100">
            <a:solidFill>
              <a:schemeClr val="folHlink"/>
            </a:solidFill>
            <a:round/>
            <a:headEnd type="none" w="sm" len="sm"/>
            <a:tailEnd type="none" w="sm" len="sm"/>
          </a:ln>
          <a:effectLst/>
        </p:spPr>
        <p:txBody>
          <a:bodyPr/>
          <a:lstStyle/>
          <a:p>
            <a:endParaRPr lang="en-US"/>
          </a:p>
        </p:txBody>
      </p:sp>
      <p:sp useBgFill="1">
        <p:nvSpPr>
          <p:cNvPr id="2694179" name="Rectangle 35"/>
          <p:cNvSpPr>
            <a:spLocks noChangeArrowheads="1"/>
          </p:cNvSpPr>
          <p:nvPr/>
        </p:nvSpPr>
        <p:spPr bwMode="auto">
          <a:xfrm flipH="1">
            <a:off x="2227263" y="1495425"/>
            <a:ext cx="485775" cy="255588"/>
          </a:xfrm>
          <a:prstGeom prst="rect">
            <a:avLst/>
          </a:prstGeom>
          <a:ln w="12700">
            <a:noFill/>
            <a:miter lim="800000"/>
            <a:headEnd type="none" w="sm" len="sm"/>
            <a:tailEnd type="none" w="sm" len="sm"/>
          </a:ln>
          <a:effectLst/>
        </p:spPr>
        <p:txBody>
          <a:bodyPr wrap="none" anchor="ctr"/>
          <a:lstStyle/>
          <a:p>
            <a:endParaRPr lang="en-US"/>
          </a:p>
        </p:txBody>
      </p:sp>
      <p:sp>
        <p:nvSpPr>
          <p:cNvPr id="2694180" name="Line 36"/>
          <p:cNvSpPr>
            <a:spLocks noChangeShapeType="1"/>
          </p:cNvSpPr>
          <p:nvPr/>
        </p:nvSpPr>
        <p:spPr bwMode="auto">
          <a:xfrm flipH="1">
            <a:off x="1608138" y="1476375"/>
            <a:ext cx="736600" cy="38100"/>
          </a:xfrm>
          <a:prstGeom prst="line">
            <a:avLst/>
          </a:prstGeom>
          <a:noFill/>
          <a:ln w="38100">
            <a:solidFill>
              <a:schemeClr val="hlink"/>
            </a:solidFill>
            <a:round/>
            <a:headEnd type="none" w="sm" len="sm"/>
            <a:tailEnd type="none" w="sm" len="sm"/>
          </a:ln>
          <a:effectLst/>
        </p:spPr>
        <p:txBody>
          <a:bodyPr/>
          <a:lstStyle/>
          <a:p>
            <a:endParaRPr lang="en-US"/>
          </a:p>
        </p:txBody>
      </p:sp>
      <p:sp>
        <p:nvSpPr>
          <p:cNvPr id="2694181" name="Line 37"/>
          <p:cNvSpPr>
            <a:spLocks noChangeShapeType="1"/>
          </p:cNvSpPr>
          <p:nvPr/>
        </p:nvSpPr>
        <p:spPr bwMode="auto">
          <a:xfrm flipH="1" flipV="1">
            <a:off x="1611313" y="1700213"/>
            <a:ext cx="727075" cy="36512"/>
          </a:xfrm>
          <a:prstGeom prst="line">
            <a:avLst/>
          </a:prstGeom>
          <a:noFill/>
          <a:ln w="38100">
            <a:solidFill>
              <a:schemeClr val="hlink"/>
            </a:solidFill>
            <a:round/>
            <a:headEnd type="none" w="sm" len="sm"/>
            <a:tailEnd type="none" w="sm" len="sm"/>
          </a:ln>
          <a:effectLst/>
        </p:spPr>
        <p:txBody>
          <a:bodyPr/>
          <a:lstStyle/>
          <a:p>
            <a:endParaRPr lang="en-US"/>
          </a:p>
        </p:txBody>
      </p:sp>
      <p:sp>
        <p:nvSpPr>
          <p:cNvPr id="2694182" name="Arc 38"/>
          <p:cNvSpPr>
            <a:spLocks/>
          </p:cNvSpPr>
          <p:nvPr/>
        </p:nvSpPr>
        <p:spPr bwMode="auto">
          <a:xfrm>
            <a:off x="2870200" y="2708275"/>
            <a:ext cx="528638" cy="1055688"/>
          </a:xfrm>
          <a:custGeom>
            <a:avLst/>
            <a:gdLst>
              <a:gd name="G0" fmla="+- 0 0 0"/>
              <a:gd name="G1" fmla="+- 21597 0 0"/>
              <a:gd name="G2" fmla="+- 21600 0 0"/>
              <a:gd name="T0" fmla="*/ 336 w 21600"/>
              <a:gd name="T1" fmla="*/ 0 h 43197"/>
              <a:gd name="T2" fmla="*/ 0 w 21600"/>
              <a:gd name="T3" fmla="*/ 43197 h 43197"/>
              <a:gd name="T4" fmla="*/ 0 w 21600"/>
              <a:gd name="T5" fmla="*/ 21597 h 43197"/>
            </a:gdLst>
            <a:ahLst/>
            <a:cxnLst>
              <a:cxn ang="0">
                <a:pos x="T0" y="T1"/>
              </a:cxn>
              <a:cxn ang="0">
                <a:pos x="T2" y="T3"/>
              </a:cxn>
              <a:cxn ang="0">
                <a:pos x="T4" y="T5"/>
              </a:cxn>
            </a:cxnLst>
            <a:rect l="0" t="0" r="r" b="b"/>
            <a:pathLst>
              <a:path w="21600" h="43197" fill="none" extrusionOk="0">
                <a:moveTo>
                  <a:pt x="336" y="-1"/>
                </a:moveTo>
                <a:cubicBezTo>
                  <a:pt x="12132" y="183"/>
                  <a:pt x="21600" y="9798"/>
                  <a:pt x="21600" y="21597"/>
                </a:cubicBezTo>
                <a:cubicBezTo>
                  <a:pt x="21600" y="33526"/>
                  <a:pt x="11929" y="43196"/>
                  <a:pt x="0" y="43197"/>
                </a:cubicBezTo>
              </a:path>
              <a:path w="21600" h="43197" stroke="0" extrusionOk="0">
                <a:moveTo>
                  <a:pt x="336" y="-1"/>
                </a:moveTo>
                <a:cubicBezTo>
                  <a:pt x="12132" y="183"/>
                  <a:pt x="21600" y="9798"/>
                  <a:pt x="21600" y="21597"/>
                </a:cubicBezTo>
                <a:cubicBezTo>
                  <a:pt x="21600" y="33526"/>
                  <a:pt x="11929" y="43196"/>
                  <a:pt x="0" y="43197"/>
                </a:cubicBezTo>
                <a:lnTo>
                  <a:pt x="0" y="21597"/>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94183" name="Line 39"/>
          <p:cNvSpPr>
            <a:spLocks noChangeShapeType="1"/>
          </p:cNvSpPr>
          <p:nvPr/>
        </p:nvSpPr>
        <p:spPr bwMode="auto">
          <a:xfrm>
            <a:off x="3433763" y="3052763"/>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184" name="Line 40"/>
          <p:cNvSpPr>
            <a:spLocks noChangeShapeType="1"/>
          </p:cNvSpPr>
          <p:nvPr/>
        </p:nvSpPr>
        <p:spPr bwMode="auto">
          <a:xfrm flipV="1">
            <a:off x="3443288" y="3352800"/>
            <a:ext cx="727075" cy="36513"/>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185" name="Arc 41"/>
          <p:cNvSpPr>
            <a:spLocks/>
          </p:cNvSpPr>
          <p:nvPr/>
        </p:nvSpPr>
        <p:spPr bwMode="auto">
          <a:xfrm flipH="1">
            <a:off x="2641600" y="2711450"/>
            <a:ext cx="242888" cy="1055688"/>
          </a:xfrm>
          <a:custGeom>
            <a:avLst/>
            <a:gdLst>
              <a:gd name="G0" fmla="+- 0 0 0"/>
              <a:gd name="G1" fmla="+- 21598 0 0"/>
              <a:gd name="G2" fmla="+- 21600 0 0"/>
              <a:gd name="T0" fmla="*/ 258 w 21600"/>
              <a:gd name="T1" fmla="*/ 0 h 43197"/>
              <a:gd name="T2" fmla="*/ 197 w 21600"/>
              <a:gd name="T3" fmla="*/ 43197 h 43197"/>
              <a:gd name="T4" fmla="*/ 0 w 21600"/>
              <a:gd name="T5" fmla="*/ 21598 h 43197"/>
            </a:gdLst>
            <a:ahLst/>
            <a:cxnLst>
              <a:cxn ang="0">
                <a:pos x="T0" y="T1"/>
              </a:cxn>
              <a:cxn ang="0">
                <a:pos x="T2" y="T3"/>
              </a:cxn>
              <a:cxn ang="0">
                <a:pos x="T4" y="T5"/>
              </a:cxn>
            </a:cxnLst>
            <a:rect l="0" t="0" r="r" b="b"/>
            <a:pathLst>
              <a:path w="21600" h="43197" fill="none" extrusionOk="0">
                <a:moveTo>
                  <a:pt x="258" y="-1"/>
                </a:moveTo>
                <a:cubicBezTo>
                  <a:pt x="12085" y="140"/>
                  <a:pt x="21600" y="9769"/>
                  <a:pt x="21600" y="21598"/>
                </a:cubicBezTo>
                <a:cubicBezTo>
                  <a:pt x="21600" y="33450"/>
                  <a:pt x="12048" y="43089"/>
                  <a:pt x="197" y="43197"/>
                </a:cubicBezTo>
              </a:path>
              <a:path w="21600" h="43197" stroke="0" extrusionOk="0">
                <a:moveTo>
                  <a:pt x="258" y="-1"/>
                </a:moveTo>
                <a:cubicBezTo>
                  <a:pt x="12085" y="140"/>
                  <a:pt x="21600" y="9769"/>
                  <a:pt x="21600" y="21598"/>
                </a:cubicBezTo>
                <a:cubicBezTo>
                  <a:pt x="21600" y="33450"/>
                  <a:pt x="12048" y="43089"/>
                  <a:pt x="197" y="43197"/>
                </a:cubicBezTo>
                <a:lnTo>
                  <a:pt x="0" y="21598"/>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94186" name="Line 42"/>
          <p:cNvSpPr>
            <a:spLocks noChangeShapeType="1"/>
          </p:cNvSpPr>
          <p:nvPr/>
        </p:nvSpPr>
        <p:spPr bwMode="auto">
          <a:xfrm flipH="1">
            <a:off x="1611313" y="3059113"/>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187" name="Line 43"/>
          <p:cNvSpPr>
            <a:spLocks noChangeShapeType="1"/>
          </p:cNvSpPr>
          <p:nvPr/>
        </p:nvSpPr>
        <p:spPr bwMode="auto">
          <a:xfrm flipH="1" flipV="1">
            <a:off x="1611313" y="3346450"/>
            <a:ext cx="727075" cy="36513"/>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188" name="Freeform 44"/>
          <p:cNvSpPr>
            <a:spLocks/>
          </p:cNvSpPr>
          <p:nvPr/>
        </p:nvSpPr>
        <p:spPr bwMode="auto">
          <a:xfrm>
            <a:off x="1647825" y="3092450"/>
            <a:ext cx="565150" cy="123825"/>
          </a:xfrm>
          <a:custGeom>
            <a:avLst/>
            <a:gdLst/>
            <a:ahLst/>
            <a:cxnLst>
              <a:cxn ang="0">
                <a:pos x="306" y="68"/>
              </a:cxn>
              <a:cxn ang="0">
                <a:pos x="356" y="14"/>
              </a:cxn>
              <a:cxn ang="0">
                <a:pos x="318" y="0"/>
              </a:cxn>
              <a:cxn ang="0">
                <a:pos x="242" y="26"/>
              </a:cxn>
              <a:cxn ang="0">
                <a:pos x="190" y="26"/>
              </a:cxn>
              <a:cxn ang="0">
                <a:pos x="0" y="18"/>
              </a:cxn>
            </a:cxnLst>
            <a:rect l="0" t="0" r="r" b="b"/>
            <a:pathLst>
              <a:path w="356" h="68">
                <a:moveTo>
                  <a:pt x="306" y="68"/>
                </a:moveTo>
                <a:lnTo>
                  <a:pt x="356" y="14"/>
                </a:lnTo>
                <a:lnTo>
                  <a:pt x="318" y="0"/>
                </a:lnTo>
                <a:lnTo>
                  <a:pt x="242" y="26"/>
                </a:lnTo>
                <a:lnTo>
                  <a:pt x="190" y="26"/>
                </a:lnTo>
                <a:lnTo>
                  <a:pt x="0" y="18"/>
                </a:lnTo>
              </a:path>
            </a:pathLst>
          </a:custGeom>
          <a:noFill/>
          <a:ln w="38100" cap="flat" cmpd="sng">
            <a:solidFill>
              <a:schemeClr val="hlink"/>
            </a:solidFill>
            <a:prstDash val="solid"/>
            <a:round/>
            <a:headEnd type="none" w="sm" len="sm"/>
            <a:tailEnd type="none" w="sm" len="sm"/>
          </a:ln>
          <a:effectLst/>
        </p:spPr>
        <p:txBody>
          <a:bodyPr/>
          <a:lstStyle/>
          <a:p>
            <a:endParaRPr lang="en-US"/>
          </a:p>
        </p:txBody>
      </p:sp>
      <p:sp>
        <p:nvSpPr>
          <p:cNvPr id="2694189" name="Oval 45"/>
          <p:cNvSpPr>
            <a:spLocks noChangeArrowheads="1"/>
          </p:cNvSpPr>
          <p:nvPr/>
        </p:nvSpPr>
        <p:spPr bwMode="auto">
          <a:xfrm>
            <a:off x="2325688" y="2676525"/>
            <a:ext cx="1133475" cy="1133475"/>
          </a:xfrm>
          <a:prstGeom prst="ellipse">
            <a:avLst/>
          </a:prstGeom>
          <a:noFill/>
          <a:ln w="38100">
            <a:solidFill>
              <a:schemeClr val="folHlink"/>
            </a:solidFill>
            <a:round/>
            <a:headEnd type="none" w="sm" len="sm"/>
            <a:tailEnd type="none" w="sm" len="sm"/>
          </a:ln>
          <a:effectLst/>
        </p:spPr>
        <p:txBody>
          <a:bodyPr wrap="none" anchor="ctr"/>
          <a:lstStyle/>
          <a:p>
            <a:endParaRPr lang="en-US"/>
          </a:p>
        </p:txBody>
      </p:sp>
      <p:sp useBgFill="1">
        <p:nvSpPr>
          <p:cNvPr id="2694190" name="Rectangle 46"/>
          <p:cNvSpPr>
            <a:spLocks noChangeArrowheads="1"/>
          </p:cNvSpPr>
          <p:nvPr/>
        </p:nvSpPr>
        <p:spPr bwMode="auto">
          <a:xfrm>
            <a:off x="3308350" y="3090863"/>
            <a:ext cx="206375" cy="255587"/>
          </a:xfrm>
          <a:prstGeom prst="rect">
            <a:avLst/>
          </a:prstGeom>
          <a:ln w="12700">
            <a:noFill/>
            <a:miter lim="800000"/>
            <a:headEnd type="none" w="sm" len="sm"/>
            <a:tailEnd type="none" w="sm" len="sm"/>
          </a:ln>
          <a:effectLst/>
        </p:spPr>
        <p:txBody>
          <a:bodyPr wrap="none" anchor="ctr"/>
          <a:lstStyle/>
          <a:p>
            <a:endParaRPr lang="en-US"/>
          </a:p>
        </p:txBody>
      </p:sp>
      <p:sp>
        <p:nvSpPr>
          <p:cNvPr id="2694191" name="Line 47"/>
          <p:cNvSpPr>
            <a:spLocks noChangeShapeType="1"/>
          </p:cNvSpPr>
          <p:nvPr/>
        </p:nvSpPr>
        <p:spPr bwMode="auto">
          <a:xfrm>
            <a:off x="3370263" y="3087688"/>
            <a:ext cx="736600" cy="38100"/>
          </a:xfrm>
          <a:prstGeom prst="line">
            <a:avLst/>
          </a:prstGeom>
          <a:noFill/>
          <a:ln w="38100">
            <a:solidFill>
              <a:schemeClr val="hlink"/>
            </a:solidFill>
            <a:round/>
            <a:headEnd type="none" w="sm" len="sm"/>
            <a:tailEnd type="none" w="sm" len="sm"/>
          </a:ln>
          <a:effectLst/>
        </p:spPr>
        <p:txBody>
          <a:bodyPr/>
          <a:lstStyle/>
          <a:p>
            <a:endParaRPr lang="en-US"/>
          </a:p>
        </p:txBody>
      </p:sp>
      <p:sp>
        <p:nvSpPr>
          <p:cNvPr id="2694192" name="Line 48"/>
          <p:cNvSpPr>
            <a:spLocks noChangeShapeType="1"/>
          </p:cNvSpPr>
          <p:nvPr/>
        </p:nvSpPr>
        <p:spPr bwMode="auto">
          <a:xfrm flipV="1">
            <a:off x="3370263" y="3321050"/>
            <a:ext cx="727075" cy="36513"/>
          </a:xfrm>
          <a:prstGeom prst="line">
            <a:avLst/>
          </a:prstGeom>
          <a:noFill/>
          <a:ln w="38100">
            <a:solidFill>
              <a:schemeClr val="hlink"/>
            </a:solidFill>
            <a:round/>
            <a:headEnd type="none" w="sm" len="sm"/>
            <a:tailEnd type="none" w="sm" len="sm"/>
          </a:ln>
          <a:effectLst/>
        </p:spPr>
        <p:txBody>
          <a:bodyPr/>
          <a:lstStyle/>
          <a:p>
            <a:endParaRPr lang="en-US"/>
          </a:p>
        </p:txBody>
      </p:sp>
      <p:sp useBgFill="1">
        <p:nvSpPr>
          <p:cNvPr id="2694193" name="Rectangle 49"/>
          <p:cNvSpPr>
            <a:spLocks noChangeArrowheads="1"/>
          </p:cNvSpPr>
          <p:nvPr/>
        </p:nvSpPr>
        <p:spPr bwMode="auto">
          <a:xfrm flipH="1">
            <a:off x="2298700" y="3084513"/>
            <a:ext cx="485775" cy="255587"/>
          </a:xfrm>
          <a:prstGeom prst="rect">
            <a:avLst/>
          </a:prstGeom>
          <a:ln w="12700">
            <a:noFill/>
            <a:miter lim="800000"/>
            <a:headEnd type="none" w="sm" len="sm"/>
            <a:tailEnd type="none" w="sm" len="sm"/>
          </a:ln>
          <a:effectLst/>
        </p:spPr>
        <p:txBody>
          <a:bodyPr wrap="none" anchor="ctr"/>
          <a:lstStyle/>
          <a:p>
            <a:endParaRPr lang="en-US"/>
          </a:p>
        </p:txBody>
      </p:sp>
      <p:sp>
        <p:nvSpPr>
          <p:cNvPr id="2694194" name="Line 50"/>
          <p:cNvSpPr>
            <a:spLocks noChangeShapeType="1"/>
          </p:cNvSpPr>
          <p:nvPr/>
        </p:nvSpPr>
        <p:spPr bwMode="auto">
          <a:xfrm flipH="1" flipV="1">
            <a:off x="1611313" y="3317875"/>
            <a:ext cx="727075" cy="36513"/>
          </a:xfrm>
          <a:prstGeom prst="line">
            <a:avLst/>
          </a:prstGeom>
          <a:noFill/>
          <a:ln w="38100">
            <a:solidFill>
              <a:schemeClr val="hlink"/>
            </a:solidFill>
            <a:round/>
            <a:headEnd type="none" w="sm" len="sm"/>
            <a:tailEnd type="none" w="sm" len="sm"/>
          </a:ln>
          <a:effectLst/>
        </p:spPr>
        <p:txBody>
          <a:bodyPr/>
          <a:lstStyle/>
          <a:p>
            <a:endParaRPr lang="en-US"/>
          </a:p>
        </p:txBody>
      </p:sp>
      <p:sp>
        <p:nvSpPr>
          <p:cNvPr id="2694209" name="Rectangle 65"/>
          <p:cNvSpPr>
            <a:spLocks noChangeArrowheads="1"/>
          </p:cNvSpPr>
          <p:nvPr/>
        </p:nvSpPr>
        <p:spPr bwMode="auto">
          <a:xfrm>
            <a:off x="0" y="-139700"/>
            <a:ext cx="9144000" cy="1143000"/>
          </a:xfrm>
          <a:prstGeom prst="rect">
            <a:avLst/>
          </a:prstGeom>
          <a:noFill/>
          <a:ln w="9525">
            <a:noFill/>
            <a:miter lim="800000"/>
            <a:headEnd/>
            <a:tailEnd/>
          </a:ln>
          <a:effectLst/>
        </p:spPr>
        <p:txBody>
          <a:bodyPr lIns="92075" tIns="46037" rIns="92075" bIns="46037" anchor="ctr"/>
          <a:lstStyle/>
          <a:p>
            <a:r>
              <a:rPr lang="en-US" sz="3200" i="1">
                <a:solidFill>
                  <a:srgbClr val="F1DD65"/>
                </a:solidFill>
                <a:effectLst>
                  <a:outerShdw blurRad="38100" dist="38100" dir="2700000" algn="tl">
                    <a:srgbClr val="000000"/>
                  </a:outerShdw>
                </a:effectLst>
                <a:latin typeface="Lucida Sans" pitchFamily="34" charset="0"/>
              </a:rPr>
              <a:t>Local Side Branch Involvement in Dissection</a:t>
            </a:r>
          </a:p>
        </p:txBody>
      </p:sp>
      <p:sp>
        <p:nvSpPr>
          <p:cNvPr id="2694215" name="Rectangle 71"/>
          <p:cNvSpPr>
            <a:spLocks noChangeArrowheads="1"/>
          </p:cNvSpPr>
          <p:nvPr/>
        </p:nvSpPr>
        <p:spPr bwMode="auto">
          <a:xfrm>
            <a:off x="4570413" y="1166813"/>
            <a:ext cx="3756025" cy="846137"/>
          </a:xfrm>
          <a:prstGeom prst="rect">
            <a:avLst/>
          </a:prstGeom>
          <a:noFill/>
          <a:ln w="12700">
            <a:noFill/>
            <a:miter lim="800000"/>
            <a:headEnd type="none" w="sm" len="sm"/>
            <a:tailEnd type="none" w="sm" len="sm"/>
          </a:ln>
          <a:effectLst/>
        </p:spPr>
        <p:txBody>
          <a:bodyPr wrap="none">
            <a:spAutoFit/>
          </a:bodyPr>
          <a:lstStyle/>
          <a:p>
            <a:pPr algn="l">
              <a:lnSpc>
                <a:spcPct val="9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natural fenestration</a:t>
            </a:r>
          </a:p>
          <a:p>
            <a:pPr algn="l">
              <a:lnSpc>
                <a:spcPct val="6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('reentry tear', if large)</a:t>
            </a:r>
            <a:endParaRPr lang="en-US" sz="2600">
              <a:effectLst>
                <a:outerShdw blurRad="38100" dist="38100" dir="2700000" algn="tl">
                  <a:srgbClr val="000000"/>
                </a:outerShdw>
              </a:effectLst>
              <a:latin typeface="Lucida Sans" pitchFamily="34" charset="0"/>
            </a:endParaRPr>
          </a:p>
        </p:txBody>
      </p:sp>
      <p:sp>
        <p:nvSpPr>
          <p:cNvPr id="2694216" name="Arc 72"/>
          <p:cNvSpPr>
            <a:spLocks/>
          </p:cNvSpPr>
          <p:nvPr/>
        </p:nvSpPr>
        <p:spPr bwMode="auto">
          <a:xfrm>
            <a:off x="2870200" y="4492625"/>
            <a:ext cx="528638" cy="654050"/>
          </a:xfrm>
          <a:custGeom>
            <a:avLst/>
            <a:gdLst>
              <a:gd name="G0" fmla="+- 0 0 0"/>
              <a:gd name="G1" fmla="+- 5138 0 0"/>
              <a:gd name="G2" fmla="+- 21600 0 0"/>
              <a:gd name="T0" fmla="*/ 20980 w 21600"/>
              <a:gd name="T1" fmla="*/ 0 h 26738"/>
              <a:gd name="T2" fmla="*/ 0 w 21600"/>
              <a:gd name="T3" fmla="*/ 26738 h 26738"/>
              <a:gd name="T4" fmla="*/ 0 w 21600"/>
              <a:gd name="T5" fmla="*/ 5138 h 26738"/>
            </a:gdLst>
            <a:ahLst/>
            <a:cxnLst>
              <a:cxn ang="0">
                <a:pos x="T0" y="T1"/>
              </a:cxn>
              <a:cxn ang="0">
                <a:pos x="T2" y="T3"/>
              </a:cxn>
              <a:cxn ang="0">
                <a:pos x="T4" y="T5"/>
              </a:cxn>
            </a:cxnLst>
            <a:rect l="0" t="0" r="r" b="b"/>
            <a:pathLst>
              <a:path w="21600" h="26738" fill="none" extrusionOk="0">
                <a:moveTo>
                  <a:pt x="20980" y="-1"/>
                </a:moveTo>
                <a:cubicBezTo>
                  <a:pt x="21391" y="1681"/>
                  <a:pt x="21600" y="3406"/>
                  <a:pt x="21600" y="5138"/>
                </a:cubicBezTo>
                <a:cubicBezTo>
                  <a:pt x="21600" y="17067"/>
                  <a:pt x="11929" y="26737"/>
                  <a:pt x="0" y="26738"/>
                </a:cubicBezTo>
              </a:path>
              <a:path w="21600" h="26738" stroke="0" extrusionOk="0">
                <a:moveTo>
                  <a:pt x="20980" y="-1"/>
                </a:moveTo>
                <a:cubicBezTo>
                  <a:pt x="21391" y="1681"/>
                  <a:pt x="21600" y="3406"/>
                  <a:pt x="21600" y="5138"/>
                </a:cubicBezTo>
                <a:cubicBezTo>
                  <a:pt x="21600" y="17067"/>
                  <a:pt x="11929" y="26737"/>
                  <a:pt x="0" y="26738"/>
                </a:cubicBezTo>
                <a:lnTo>
                  <a:pt x="0" y="5138"/>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94217" name="Line 73"/>
          <p:cNvSpPr>
            <a:spLocks noChangeShapeType="1"/>
          </p:cNvSpPr>
          <p:nvPr/>
        </p:nvSpPr>
        <p:spPr bwMode="auto">
          <a:xfrm>
            <a:off x="3433763" y="4435475"/>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218" name="Line 74"/>
          <p:cNvSpPr>
            <a:spLocks noChangeShapeType="1"/>
          </p:cNvSpPr>
          <p:nvPr/>
        </p:nvSpPr>
        <p:spPr bwMode="auto">
          <a:xfrm flipV="1">
            <a:off x="3443288" y="4735513"/>
            <a:ext cx="727075" cy="36512"/>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219" name="Arc 75"/>
          <p:cNvSpPr>
            <a:spLocks/>
          </p:cNvSpPr>
          <p:nvPr/>
        </p:nvSpPr>
        <p:spPr bwMode="auto">
          <a:xfrm flipH="1">
            <a:off x="2387600" y="4621213"/>
            <a:ext cx="496888" cy="528637"/>
          </a:xfrm>
          <a:custGeom>
            <a:avLst/>
            <a:gdLst>
              <a:gd name="G0" fmla="+- 0 0 0"/>
              <a:gd name="G1" fmla="+- 0 0 0"/>
              <a:gd name="G2" fmla="+- 21600 0 0"/>
              <a:gd name="T0" fmla="*/ 21041 w 21041"/>
              <a:gd name="T1" fmla="*/ 4883 h 21599"/>
              <a:gd name="T2" fmla="*/ 197 w 21041"/>
              <a:gd name="T3" fmla="*/ 21599 h 21599"/>
              <a:gd name="T4" fmla="*/ 0 w 21041"/>
              <a:gd name="T5" fmla="*/ 0 h 21599"/>
            </a:gdLst>
            <a:ahLst/>
            <a:cxnLst>
              <a:cxn ang="0">
                <a:pos x="T0" y="T1"/>
              </a:cxn>
              <a:cxn ang="0">
                <a:pos x="T2" y="T3"/>
              </a:cxn>
              <a:cxn ang="0">
                <a:pos x="T4" y="T5"/>
              </a:cxn>
            </a:cxnLst>
            <a:rect l="0" t="0" r="r" b="b"/>
            <a:pathLst>
              <a:path w="21041" h="21599" fill="none" extrusionOk="0">
                <a:moveTo>
                  <a:pt x="21040" y="4882"/>
                </a:moveTo>
                <a:cubicBezTo>
                  <a:pt x="18785" y="14599"/>
                  <a:pt x="10171" y="21508"/>
                  <a:pt x="197" y="21599"/>
                </a:cubicBezTo>
              </a:path>
              <a:path w="21041" h="21599" stroke="0" extrusionOk="0">
                <a:moveTo>
                  <a:pt x="21040" y="4882"/>
                </a:moveTo>
                <a:cubicBezTo>
                  <a:pt x="18785" y="14599"/>
                  <a:pt x="10171" y="21508"/>
                  <a:pt x="197" y="21599"/>
                </a:cubicBezTo>
                <a:lnTo>
                  <a:pt x="0" y="0"/>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94220" name="Line 76"/>
          <p:cNvSpPr>
            <a:spLocks noChangeShapeType="1"/>
          </p:cNvSpPr>
          <p:nvPr/>
        </p:nvSpPr>
        <p:spPr bwMode="auto">
          <a:xfrm flipH="1">
            <a:off x="1611313" y="4441825"/>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221" name="Line 77"/>
          <p:cNvSpPr>
            <a:spLocks noChangeShapeType="1"/>
          </p:cNvSpPr>
          <p:nvPr/>
        </p:nvSpPr>
        <p:spPr bwMode="auto">
          <a:xfrm flipH="1" flipV="1">
            <a:off x="1611313" y="4729163"/>
            <a:ext cx="727075" cy="36512"/>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223" name="Oval 79"/>
          <p:cNvSpPr>
            <a:spLocks noChangeArrowheads="1"/>
          </p:cNvSpPr>
          <p:nvPr/>
        </p:nvSpPr>
        <p:spPr bwMode="auto">
          <a:xfrm>
            <a:off x="2325688" y="4059238"/>
            <a:ext cx="1133475" cy="1133475"/>
          </a:xfrm>
          <a:prstGeom prst="ellipse">
            <a:avLst/>
          </a:prstGeom>
          <a:noFill/>
          <a:ln w="38100">
            <a:solidFill>
              <a:schemeClr val="folHlink"/>
            </a:solidFill>
            <a:round/>
            <a:headEnd type="none" w="sm" len="sm"/>
            <a:tailEnd type="none" w="sm" len="sm"/>
          </a:ln>
          <a:effectLst/>
        </p:spPr>
        <p:txBody>
          <a:bodyPr wrap="none" anchor="ctr"/>
          <a:lstStyle/>
          <a:p>
            <a:endParaRPr lang="en-US"/>
          </a:p>
        </p:txBody>
      </p:sp>
      <p:sp useBgFill="1">
        <p:nvSpPr>
          <p:cNvPr id="2694224" name="Rectangle 80"/>
          <p:cNvSpPr>
            <a:spLocks noChangeArrowheads="1"/>
          </p:cNvSpPr>
          <p:nvPr/>
        </p:nvSpPr>
        <p:spPr bwMode="auto">
          <a:xfrm>
            <a:off x="3308350" y="4473575"/>
            <a:ext cx="206375" cy="255588"/>
          </a:xfrm>
          <a:prstGeom prst="rect">
            <a:avLst/>
          </a:prstGeom>
          <a:ln w="12700">
            <a:noFill/>
            <a:miter lim="800000"/>
            <a:headEnd type="none" w="sm" len="sm"/>
            <a:tailEnd type="none" w="sm" len="sm"/>
          </a:ln>
          <a:effectLst/>
        </p:spPr>
        <p:txBody>
          <a:bodyPr wrap="none" anchor="ctr"/>
          <a:lstStyle/>
          <a:p>
            <a:endParaRPr lang="en-US"/>
          </a:p>
        </p:txBody>
      </p:sp>
      <p:sp>
        <p:nvSpPr>
          <p:cNvPr id="2694225" name="Line 81"/>
          <p:cNvSpPr>
            <a:spLocks noChangeShapeType="1"/>
          </p:cNvSpPr>
          <p:nvPr/>
        </p:nvSpPr>
        <p:spPr bwMode="auto">
          <a:xfrm>
            <a:off x="3370263" y="4470400"/>
            <a:ext cx="736600" cy="38100"/>
          </a:xfrm>
          <a:prstGeom prst="line">
            <a:avLst/>
          </a:prstGeom>
          <a:noFill/>
          <a:ln w="38100">
            <a:solidFill>
              <a:schemeClr val="hlink"/>
            </a:solidFill>
            <a:round/>
            <a:headEnd type="none" w="sm" len="sm"/>
            <a:tailEnd type="none" w="sm" len="sm"/>
          </a:ln>
          <a:effectLst/>
        </p:spPr>
        <p:txBody>
          <a:bodyPr/>
          <a:lstStyle/>
          <a:p>
            <a:endParaRPr lang="en-US"/>
          </a:p>
        </p:txBody>
      </p:sp>
      <p:sp>
        <p:nvSpPr>
          <p:cNvPr id="2694226" name="Line 82"/>
          <p:cNvSpPr>
            <a:spLocks noChangeShapeType="1"/>
          </p:cNvSpPr>
          <p:nvPr/>
        </p:nvSpPr>
        <p:spPr bwMode="auto">
          <a:xfrm flipV="1">
            <a:off x="3370263" y="4703763"/>
            <a:ext cx="727075" cy="36512"/>
          </a:xfrm>
          <a:prstGeom prst="line">
            <a:avLst/>
          </a:prstGeom>
          <a:noFill/>
          <a:ln w="38100">
            <a:solidFill>
              <a:schemeClr val="hlink"/>
            </a:solidFill>
            <a:round/>
            <a:headEnd type="none" w="sm" len="sm"/>
            <a:tailEnd type="none" w="sm" len="sm"/>
          </a:ln>
          <a:effectLst/>
        </p:spPr>
        <p:txBody>
          <a:bodyPr/>
          <a:lstStyle/>
          <a:p>
            <a:endParaRPr lang="en-US"/>
          </a:p>
        </p:txBody>
      </p:sp>
      <p:sp useBgFill="1">
        <p:nvSpPr>
          <p:cNvPr id="2694227" name="Rectangle 83"/>
          <p:cNvSpPr>
            <a:spLocks noChangeArrowheads="1"/>
          </p:cNvSpPr>
          <p:nvPr/>
        </p:nvSpPr>
        <p:spPr bwMode="auto">
          <a:xfrm flipH="1">
            <a:off x="2298700" y="4467225"/>
            <a:ext cx="485775" cy="255588"/>
          </a:xfrm>
          <a:prstGeom prst="rect">
            <a:avLst/>
          </a:prstGeom>
          <a:ln w="12700">
            <a:noFill/>
            <a:miter lim="800000"/>
            <a:headEnd type="none" w="sm" len="sm"/>
            <a:tailEnd type="none" w="sm" len="sm"/>
          </a:ln>
          <a:effectLst/>
        </p:spPr>
        <p:txBody>
          <a:bodyPr wrap="none" anchor="ctr"/>
          <a:lstStyle/>
          <a:p>
            <a:endParaRPr lang="en-US"/>
          </a:p>
        </p:txBody>
      </p:sp>
      <p:sp>
        <p:nvSpPr>
          <p:cNvPr id="2694228" name="Line 84"/>
          <p:cNvSpPr>
            <a:spLocks noChangeShapeType="1"/>
          </p:cNvSpPr>
          <p:nvPr/>
        </p:nvSpPr>
        <p:spPr bwMode="auto">
          <a:xfrm flipH="1" flipV="1">
            <a:off x="1611313" y="4691063"/>
            <a:ext cx="774700" cy="46037"/>
          </a:xfrm>
          <a:prstGeom prst="line">
            <a:avLst/>
          </a:prstGeom>
          <a:noFill/>
          <a:ln w="38100">
            <a:solidFill>
              <a:schemeClr val="hlink"/>
            </a:solidFill>
            <a:round/>
            <a:headEnd type="none" w="sm" len="sm"/>
            <a:tailEnd type="none" w="sm" len="sm"/>
          </a:ln>
          <a:effectLst/>
        </p:spPr>
        <p:txBody>
          <a:bodyPr/>
          <a:lstStyle/>
          <a:p>
            <a:endParaRPr lang="en-US"/>
          </a:p>
        </p:txBody>
      </p:sp>
      <p:sp>
        <p:nvSpPr>
          <p:cNvPr id="2694222" name="Freeform 78"/>
          <p:cNvSpPr>
            <a:spLocks/>
          </p:cNvSpPr>
          <p:nvPr/>
        </p:nvSpPr>
        <p:spPr bwMode="auto">
          <a:xfrm>
            <a:off x="1647825" y="4352925"/>
            <a:ext cx="1749425" cy="285750"/>
          </a:xfrm>
          <a:custGeom>
            <a:avLst/>
            <a:gdLst/>
            <a:ahLst/>
            <a:cxnLst>
              <a:cxn ang="0">
                <a:pos x="1102" y="66"/>
              </a:cxn>
              <a:cxn ang="0">
                <a:pos x="862" y="0"/>
              </a:cxn>
              <a:cxn ang="0">
                <a:pos x="670" y="12"/>
              </a:cxn>
              <a:cxn ang="0">
                <a:pos x="526" y="138"/>
              </a:cxn>
              <a:cxn ang="0">
                <a:pos x="346" y="180"/>
              </a:cxn>
              <a:cxn ang="0">
                <a:pos x="0" y="98"/>
              </a:cxn>
            </a:cxnLst>
            <a:rect l="0" t="0" r="r" b="b"/>
            <a:pathLst>
              <a:path w="1102" h="180">
                <a:moveTo>
                  <a:pt x="1102" y="66"/>
                </a:moveTo>
                <a:lnTo>
                  <a:pt x="862" y="0"/>
                </a:lnTo>
                <a:lnTo>
                  <a:pt x="670" y="12"/>
                </a:lnTo>
                <a:lnTo>
                  <a:pt x="526" y="138"/>
                </a:lnTo>
                <a:lnTo>
                  <a:pt x="346" y="180"/>
                </a:lnTo>
                <a:lnTo>
                  <a:pt x="0" y="98"/>
                </a:lnTo>
              </a:path>
            </a:pathLst>
          </a:custGeom>
          <a:noFill/>
          <a:ln w="38100" cap="flat" cmpd="sng">
            <a:solidFill>
              <a:schemeClr val="hlink"/>
            </a:solidFill>
            <a:prstDash val="solid"/>
            <a:round/>
            <a:headEnd type="none" w="sm" len="sm"/>
            <a:tailEnd type="none" w="sm" len="sm"/>
          </a:ln>
          <a:effectLst/>
        </p:spPr>
        <p:txBody>
          <a:bodyPr/>
          <a:lstStyle/>
          <a:p>
            <a:endParaRPr lang="en-US"/>
          </a:p>
        </p:txBody>
      </p:sp>
      <p:sp>
        <p:nvSpPr>
          <p:cNvPr id="2694230" name="Rectangle 86"/>
          <p:cNvSpPr>
            <a:spLocks noChangeArrowheads="1"/>
          </p:cNvSpPr>
          <p:nvPr/>
        </p:nvSpPr>
        <p:spPr bwMode="auto">
          <a:xfrm rot="16200000">
            <a:off x="-515144" y="4250532"/>
            <a:ext cx="3040063" cy="647700"/>
          </a:xfrm>
          <a:prstGeom prst="rect">
            <a:avLst/>
          </a:prstGeom>
          <a:noFill/>
          <a:ln w="12700">
            <a:noFill/>
            <a:miter lim="800000"/>
            <a:headEnd type="none" w="sm" len="sm"/>
            <a:tailEnd type="none" w="sm" len="sm"/>
          </a:ln>
          <a:effectLst/>
        </p:spPr>
        <p:txBody>
          <a:bodyPr wrap="none">
            <a:spAutoFit/>
          </a:bodyPr>
          <a:lstStyle/>
          <a:p>
            <a:pPr>
              <a:lnSpc>
                <a:spcPct val="5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local flow-limiting</a:t>
            </a:r>
          </a:p>
          <a:p>
            <a:pPr>
              <a:lnSpc>
                <a:spcPct val="5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 lesions</a:t>
            </a:r>
            <a:endParaRPr lang="en-US" sz="2600">
              <a:effectLst>
                <a:outerShdw blurRad="38100" dist="38100" dir="2700000" algn="tl">
                  <a:srgbClr val="000000"/>
                </a:outerShdw>
              </a:effectLst>
              <a:latin typeface="Lucida Sans" pitchFamily="34" charset="0"/>
            </a:endParaRPr>
          </a:p>
        </p:txBody>
      </p:sp>
      <p:sp>
        <p:nvSpPr>
          <p:cNvPr id="2694231" name="Rectangle 87"/>
          <p:cNvSpPr>
            <a:spLocks noChangeArrowheads="1"/>
          </p:cNvSpPr>
          <p:nvPr/>
        </p:nvSpPr>
        <p:spPr bwMode="auto">
          <a:xfrm>
            <a:off x="4570413" y="4183063"/>
            <a:ext cx="4573587" cy="806450"/>
          </a:xfrm>
          <a:prstGeom prst="rect">
            <a:avLst/>
          </a:prstGeom>
          <a:noFill/>
          <a:ln w="12700">
            <a:noFill/>
            <a:miter lim="800000"/>
            <a:headEnd type="none" w="sm" len="sm"/>
            <a:tailEnd type="none" w="sm" len="sm"/>
          </a:ln>
          <a:effectLst/>
        </p:spPr>
        <p:txBody>
          <a:bodyPr>
            <a:spAutoFit/>
          </a:bodyPr>
          <a:lstStyle/>
          <a:p>
            <a:pPr algn="l">
              <a:lnSpc>
                <a:spcPct val="9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diss. ext. into branch(es) /w stenosis</a:t>
            </a:r>
            <a:endParaRPr lang="en-US" sz="2600">
              <a:effectLst>
                <a:outerShdw blurRad="38100" dist="38100" dir="2700000" algn="tl">
                  <a:srgbClr val="000000"/>
                </a:outerShdw>
              </a:effectLst>
              <a:latin typeface="Lucida Sans" pitchFamily="34" charset="0"/>
            </a:endParaRPr>
          </a:p>
        </p:txBody>
      </p:sp>
      <p:sp>
        <p:nvSpPr>
          <p:cNvPr id="2694232" name="Rectangle 88"/>
          <p:cNvSpPr>
            <a:spLocks noChangeArrowheads="1"/>
          </p:cNvSpPr>
          <p:nvPr/>
        </p:nvSpPr>
        <p:spPr bwMode="auto">
          <a:xfrm>
            <a:off x="4570413" y="2855913"/>
            <a:ext cx="3983037" cy="806450"/>
          </a:xfrm>
          <a:prstGeom prst="rect">
            <a:avLst/>
          </a:prstGeom>
          <a:noFill/>
          <a:ln w="12700">
            <a:noFill/>
            <a:miter lim="800000"/>
            <a:headEnd type="none" w="sm" len="sm"/>
            <a:tailEnd type="none" w="sm" len="sm"/>
          </a:ln>
          <a:effectLst/>
        </p:spPr>
        <p:txBody>
          <a:bodyPr>
            <a:spAutoFit/>
          </a:bodyPr>
          <a:lstStyle/>
          <a:p>
            <a:pPr algn="l">
              <a:lnSpc>
                <a:spcPct val="9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torn flap within branch /w stenosis</a:t>
            </a:r>
            <a:endParaRPr lang="en-US" sz="2600">
              <a:effectLst>
                <a:outerShdw blurRad="38100" dist="38100" dir="2700000" algn="tl">
                  <a:srgbClr val="000000"/>
                </a:outerShdw>
              </a:effectLst>
              <a:latin typeface="Lucida Sans" pitchFamily="34" charset="0"/>
            </a:endParaRPr>
          </a:p>
        </p:txBody>
      </p:sp>
      <p:sp>
        <p:nvSpPr>
          <p:cNvPr id="2694262" name="Arc 118"/>
          <p:cNvSpPr>
            <a:spLocks/>
          </p:cNvSpPr>
          <p:nvPr/>
        </p:nvSpPr>
        <p:spPr bwMode="auto">
          <a:xfrm>
            <a:off x="2870200" y="5881688"/>
            <a:ext cx="528638" cy="654050"/>
          </a:xfrm>
          <a:custGeom>
            <a:avLst/>
            <a:gdLst>
              <a:gd name="G0" fmla="+- 0 0 0"/>
              <a:gd name="G1" fmla="+- 5138 0 0"/>
              <a:gd name="G2" fmla="+- 21600 0 0"/>
              <a:gd name="T0" fmla="*/ 20980 w 21600"/>
              <a:gd name="T1" fmla="*/ 0 h 26738"/>
              <a:gd name="T2" fmla="*/ 0 w 21600"/>
              <a:gd name="T3" fmla="*/ 26738 h 26738"/>
              <a:gd name="T4" fmla="*/ 0 w 21600"/>
              <a:gd name="T5" fmla="*/ 5138 h 26738"/>
            </a:gdLst>
            <a:ahLst/>
            <a:cxnLst>
              <a:cxn ang="0">
                <a:pos x="T0" y="T1"/>
              </a:cxn>
              <a:cxn ang="0">
                <a:pos x="T2" y="T3"/>
              </a:cxn>
              <a:cxn ang="0">
                <a:pos x="T4" y="T5"/>
              </a:cxn>
            </a:cxnLst>
            <a:rect l="0" t="0" r="r" b="b"/>
            <a:pathLst>
              <a:path w="21600" h="26738" fill="none" extrusionOk="0">
                <a:moveTo>
                  <a:pt x="20980" y="-1"/>
                </a:moveTo>
                <a:cubicBezTo>
                  <a:pt x="21391" y="1681"/>
                  <a:pt x="21600" y="3406"/>
                  <a:pt x="21600" y="5138"/>
                </a:cubicBezTo>
                <a:cubicBezTo>
                  <a:pt x="21600" y="17067"/>
                  <a:pt x="11929" y="26737"/>
                  <a:pt x="0" y="26738"/>
                </a:cubicBezTo>
              </a:path>
              <a:path w="21600" h="26738" stroke="0" extrusionOk="0">
                <a:moveTo>
                  <a:pt x="20980" y="-1"/>
                </a:moveTo>
                <a:cubicBezTo>
                  <a:pt x="21391" y="1681"/>
                  <a:pt x="21600" y="3406"/>
                  <a:pt x="21600" y="5138"/>
                </a:cubicBezTo>
                <a:cubicBezTo>
                  <a:pt x="21600" y="17067"/>
                  <a:pt x="11929" y="26737"/>
                  <a:pt x="0" y="26738"/>
                </a:cubicBezTo>
                <a:lnTo>
                  <a:pt x="0" y="5138"/>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94263" name="Line 119"/>
          <p:cNvSpPr>
            <a:spLocks noChangeShapeType="1"/>
          </p:cNvSpPr>
          <p:nvPr/>
        </p:nvSpPr>
        <p:spPr bwMode="auto">
          <a:xfrm>
            <a:off x="3433763" y="5824538"/>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264" name="Line 120"/>
          <p:cNvSpPr>
            <a:spLocks noChangeShapeType="1"/>
          </p:cNvSpPr>
          <p:nvPr/>
        </p:nvSpPr>
        <p:spPr bwMode="auto">
          <a:xfrm flipV="1">
            <a:off x="3443288" y="6124575"/>
            <a:ext cx="727075" cy="36513"/>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265" name="Arc 121"/>
          <p:cNvSpPr>
            <a:spLocks/>
          </p:cNvSpPr>
          <p:nvPr/>
        </p:nvSpPr>
        <p:spPr bwMode="auto">
          <a:xfrm flipH="1">
            <a:off x="2387600" y="6010275"/>
            <a:ext cx="496888" cy="528638"/>
          </a:xfrm>
          <a:custGeom>
            <a:avLst/>
            <a:gdLst>
              <a:gd name="G0" fmla="+- 0 0 0"/>
              <a:gd name="G1" fmla="+- 0 0 0"/>
              <a:gd name="G2" fmla="+- 21600 0 0"/>
              <a:gd name="T0" fmla="*/ 21041 w 21041"/>
              <a:gd name="T1" fmla="*/ 4883 h 21599"/>
              <a:gd name="T2" fmla="*/ 197 w 21041"/>
              <a:gd name="T3" fmla="*/ 21599 h 21599"/>
              <a:gd name="T4" fmla="*/ 0 w 21041"/>
              <a:gd name="T5" fmla="*/ 0 h 21599"/>
            </a:gdLst>
            <a:ahLst/>
            <a:cxnLst>
              <a:cxn ang="0">
                <a:pos x="T0" y="T1"/>
              </a:cxn>
              <a:cxn ang="0">
                <a:pos x="T2" y="T3"/>
              </a:cxn>
              <a:cxn ang="0">
                <a:pos x="T4" y="T5"/>
              </a:cxn>
            </a:cxnLst>
            <a:rect l="0" t="0" r="r" b="b"/>
            <a:pathLst>
              <a:path w="21041" h="21599" fill="none" extrusionOk="0">
                <a:moveTo>
                  <a:pt x="21040" y="4882"/>
                </a:moveTo>
                <a:cubicBezTo>
                  <a:pt x="18785" y="14599"/>
                  <a:pt x="10171" y="21508"/>
                  <a:pt x="197" y="21599"/>
                </a:cubicBezTo>
              </a:path>
              <a:path w="21041" h="21599" stroke="0" extrusionOk="0">
                <a:moveTo>
                  <a:pt x="21040" y="4882"/>
                </a:moveTo>
                <a:cubicBezTo>
                  <a:pt x="18785" y="14599"/>
                  <a:pt x="10171" y="21508"/>
                  <a:pt x="197" y="21599"/>
                </a:cubicBezTo>
                <a:lnTo>
                  <a:pt x="0" y="0"/>
                </a:lnTo>
                <a:close/>
              </a:path>
            </a:pathLst>
          </a:custGeom>
          <a:noFill/>
          <a:ln w="28575">
            <a:solidFill>
              <a:schemeClr val="hlink"/>
            </a:solidFill>
            <a:round/>
            <a:headEnd type="none" w="sm" len="sm"/>
            <a:tailEnd type="none" w="sm" len="sm"/>
          </a:ln>
          <a:effectLst/>
        </p:spPr>
        <p:txBody>
          <a:bodyPr wrap="none" anchor="ctr"/>
          <a:lstStyle/>
          <a:p>
            <a:endParaRPr lang="en-US"/>
          </a:p>
        </p:txBody>
      </p:sp>
      <p:sp>
        <p:nvSpPr>
          <p:cNvPr id="2694266" name="Line 122"/>
          <p:cNvSpPr>
            <a:spLocks noChangeShapeType="1"/>
          </p:cNvSpPr>
          <p:nvPr/>
        </p:nvSpPr>
        <p:spPr bwMode="auto">
          <a:xfrm flipH="1">
            <a:off x="1611313" y="5830888"/>
            <a:ext cx="736600" cy="38100"/>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267" name="Line 123"/>
          <p:cNvSpPr>
            <a:spLocks noChangeShapeType="1"/>
          </p:cNvSpPr>
          <p:nvPr/>
        </p:nvSpPr>
        <p:spPr bwMode="auto">
          <a:xfrm flipH="1" flipV="1">
            <a:off x="1611313" y="6118225"/>
            <a:ext cx="727075" cy="36513"/>
          </a:xfrm>
          <a:prstGeom prst="line">
            <a:avLst/>
          </a:prstGeom>
          <a:noFill/>
          <a:ln w="38100">
            <a:solidFill>
              <a:schemeClr val="folHlink"/>
            </a:solidFill>
            <a:round/>
            <a:headEnd type="none" w="sm" len="sm"/>
            <a:tailEnd type="none" w="sm" len="sm"/>
          </a:ln>
          <a:effectLst/>
        </p:spPr>
        <p:txBody>
          <a:bodyPr/>
          <a:lstStyle/>
          <a:p>
            <a:endParaRPr lang="en-US"/>
          </a:p>
        </p:txBody>
      </p:sp>
      <p:sp>
        <p:nvSpPr>
          <p:cNvPr id="2694268" name="Oval 124"/>
          <p:cNvSpPr>
            <a:spLocks noChangeArrowheads="1"/>
          </p:cNvSpPr>
          <p:nvPr/>
        </p:nvSpPr>
        <p:spPr bwMode="auto">
          <a:xfrm>
            <a:off x="2325688" y="5448300"/>
            <a:ext cx="1133475" cy="1133475"/>
          </a:xfrm>
          <a:prstGeom prst="ellipse">
            <a:avLst/>
          </a:prstGeom>
          <a:noFill/>
          <a:ln w="38100">
            <a:solidFill>
              <a:schemeClr val="folHlink"/>
            </a:solidFill>
            <a:round/>
            <a:headEnd type="none" w="sm" len="sm"/>
            <a:tailEnd type="none" w="sm" len="sm"/>
          </a:ln>
          <a:effectLst/>
        </p:spPr>
        <p:txBody>
          <a:bodyPr wrap="none" anchor="ctr"/>
          <a:lstStyle/>
          <a:p>
            <a:endParaRPr lang="en-US"/>
          </a:p>
        </p:txBody>
      </p:sp>
      <p:sp useBgFill="1">
        <p:nvSpPr>
          <p:cNvPr id="2694269" name="Rectangle 125"/>
          <p:cNvSpPr>
            <a:spLocks noChangeArrowheads="1"/>
          </p:cNvSpPr>
          <p:nvPr/>
        </p:nvSpPr>
        <p:spPr bwMode="auto">
          <a:xfrm>
            <a:off x="3308350" y="5862638"/>
            <a:ext cx="206375" cy="255587"/>
          </a:xfrm>
          <a:prstGeom prst="rect">
            <a:avLst/>
          </a:prstGeom>
          <a:ln w="12700">
            <a:noFill/>
            <a:miter lim="800000"/>
            <a:headEnd type="none" w="sm" len="sm"/>
            <a:tailEnd type="none" w="sm" len="sm"/>
          </a:ln>
          <a:effectLst/>
        </p:spPr>
        <p:txBody>
          <a:bodyPr wrap="none" anchor="ctr"/>
          <a:lstStyle/>
          <a:p>
            <a:endParaRPr lang="en-US"/>
          </a:p>
        </p:txBody>
      </p:sp>
      <p:sp>
        <p:nvSpPr>
          <p:cNvPr id="2694270" name="Line 126"/>
          <p:cNvSpPr>
            <a:spLocks noChangeShapeType="1"/>
          </p:cNvSpPr>
          <p:nvPr/>
        </p:nvSpPr>
        <p:spPr bwMode="auto">
          <a:xfrm>
            <a:off x="3370263" y="5859463"/>
            <a:ext cx="736600" cy="38100"/>
          </a:xfrm>
          <a:prstGeom prst="line">
            <a:avLst/>
          </a:prstGeom>
          <a:noFill/>
          <a:ln w="38100">
            <a:solidFill>
              <a:schemeClr val="hlink"/>
            </a:solidFill>
            <a:round/>
            <a:headEnd type="none" w="sm" len="sm"/>
            <a:tailEnd type="none" w="sm" len="sm"/>
          </a:ln>
          <a:effectLst/>
        </p:spPr>
        <p:txBody>
          <a:bodyPr/>
          <a:lstStyle/>
          <a:p>
            <a:endParaRPr lang="en-US"/>
          </a:p>
        </p:txBody>
      </p:sp>
      <p:sp>
        <p:nvSpPr>
          <p:cNvPr id="2694271" name="Line 127"/>
          <p:cNvSpPr>
            <a:spLocks noChangeShapeType="1"/>
          </p:cNvSpPr>
          <p:nvPr/>
        </p:nvSpPr>
        <p:spPr bwMode="auto">
          <a:xfrm flipV="1">
            <a:off x="3370263" y="6092825"/>
            <a:ext cx="727075" cy="36513"/>
          </a:xfrm>
          <a:prstGeom prst="line">
            <a:avLst/>
          </a:prstGeom>
          <a:noFill/>
          <a:ln w="38100">
            <a:solidFill>
              <a:schemeClr val="hlink"/>
            </a:solidFill>
            <a:round/>
            <a:headEnd type="none" w="sm" len="sm"/>
            <a:tailEnd type="none" w="sm" len="sm"/>
          </a:ln>
          <a:effectLst/>
        </p:spPr>
        <p:txBody>
          <a:bodyPr/>
          <a:lstStyle/>
          <a:p>
            <a:endParaRPr lang="en-US"/>
          </a:p>
        </p:txBody>
      </p:sp>
      <p:sp useBgFill="1">
        <p:nvSpPr>
          <p:cNvPr id="2694272" name="Rectangle 128"/>
          <p:cNvSpPr>
            <a:spLocks noChangeArrowheads="1"/>
          </p:cNvSpPr>
          <p:nvPr/>
        </p:nvSpPr>
        <p:spPr bwMode="auto">
          <a:xfrm flipH="1">
            <a:off x="2298700" y="5856288"/>
            <a:ext cx="485775" cy="255587"/>
          </a:xfrm>
          <a:prstGeom prst="rect">
            <a:avLst/>
          </a:prstGeom>
          <a:ln w="12700">
            <a:noFill/>
            <a:miter lim="800000"/>
            <a:headEnd type="none" w="sm" len="sm"/>
            <a:tailEnd type="none" w="sm" len="sm"/>
          </a:ln>
          <a:effectLst/>
        </p:spPr>
        <p:txBody>
          <a:bodyPr wrap="none" anchor="ctr"/>
          <a:lstStyle/>
          <a:p>
            <a:endParaRPr lang="en-US"/>
          </a:p>
        </p:txBody>
      </p:sp>
      <p:sp>
        <p:nvSpPr>
          <p:cNvPr id="2694273" name="Line 129"/>
          <p:cNvSpPr>
            <a:spLocks noChangeShapeType="1"/>
          </p:cNvSpPr>
          <p:nvPr/>
        </p:nvSpPr>
        <p:spPr bwMode="auto">
          <a:xfrm flipH="1" flipV="1">
            <a:off x="1611313" y="6080125"/>
            <a:ext cx="774700" cy="46038"/>
          </a:xfrm>
          <a:prstGeom prst="line">
            <a:avLst/>
          </a:prstGeom>
          <a:noFill/>
          <a:ln w="38100">
            <a:solidFill>
              <a:schemeClr val="hlink"/>
            </a:solidFill>
            <a:round/>
            <a:headEnd type="none" w="sm" len="sm"/>
            <a:tailEnd type="none" w="sm" len="sm"/>
          </a:ln>
          <a:effectLst/>
        </p:spPr>
        <p:txBody>
          <a:bodyPr/>
          <a:lstStyle/>
          <a:p>
            <a:endParaRPr lang="en-US"/>
          </a:p>
        </p:txBody>
      </p:sp>
      <p:sp>
        <p:nvSpPr>
          <p:cNvPr id="2694274" name="Freeform 130"/>
          <p:cNvSpPr>
            <a:spLocks/>
          </p:cNvSpPr>
          <p:nvPr/>
        </p:nvSpPr>
        <p:spPr bwMode="auto">
          <a:xfrm>
            <a:off x="1352550" y="5741988"/>
            <a:ext cx="2044700" cy="361950"/>
          </a:xfrm>
          <a:custGeom>
            <a:avLst/>
            <a:gdLst/>
            <a:ahLst/>
            <a:cxnLst>
              <a:cxn ang="0">
                <a:pos x="1288" y="66"/>
              </a:cxn>
              <a:cxn ang="0">
                <a:pos x="1048" y="0"/>
              </a:cxn>
              <a:cxn ang="0">
                <a:pos x="856" y="12"/>
              </a:cxn>
              <a:cxn ang="0">
                <a:pos x="528" y="198"/>
              </a:cxn>
              <a:cxn ang="0">
                <a:pos x="306" y="192"/>
              </a:cxn>
              <a:cxn ang="0">
                <a:pos x="222" y="102"/>
              </a:cxn>
              <a:cxn ang="0">
                <a:pos x="186" y="98"/>
              </a:cxn>
            </a:cxnLst>
            <a:rect l="0" t="0" r="r" b="b"/>
            <a:pathLst>
              <a:path w="1288" h="228">
                <a:moveTo>
                  <a:pt x="1288" y="66"/>
                </a:moveTo>
                <a:lnTo>
                  <a:pt x="1048" y="0"/>
                </a:lnTo>
                <a:lnTo>
                  <a:pt x="856" y="12"/>
                </a:lnTo>
                <a:lnTo>
                  <a:pt x="528" y="198"/>
                </a:lnTo>
                <a:cubicBezTo>
                  <a:pt x="436" y="228"/>
                  <a:pt x="357" y="208"/>
                  <a:pt x="306" y="192"/>
                </a:cubicBezTo>
                <a:cubicBezTo>
                  <a:pt x="0" y="138"/>
                  <a:pt x="242" y="118"/>
                  <a:pt x="222" y="102"/>
                </a:cubicBezTo>
                <a:lnTo>
                  <a:pt x="186" y="98"/>
                </a:lnTo>
              </a:path>
            </a:pathLst>
          </a:custGeom>
          <a:noFill/>
          <a:ln w="38100" cap="flat" cmpd="sng">
            <a:solidFill>
              <a:schemeClr val="hlink"/>
            </a:solidFill>
            <a:prstDash val="solid"/>
            <a:round/>
            <a:headEnd type="none" w="sm" len="sm"/>
            <a:tailEnd type="none" w="sm" len="sm"/>
          </a:ln>
          <a:effectLst/>
        </p:spPr>
        <p:txBody>
          <a:bodyPr/>
          <a:lstStyle/>
          <a:p>
            <a:endParaRPr lang="en-US"/>
          </a:p>
        </p:txBody>
      </p:sp>
      <p:sp>
        <p:nvSpPr>
          <p:cNvPr id="2694275" name="Rectangle 131"/>
          <p:cNvSpPr>
            <a:spLocks noChangeArrowheads="1"/>
          </p:cNvSpPr>
          <p:nvPr/>
        </p:nvSpPr>
        <p:spPr bwMode="auto">
          <a:xfrm>
            <a:off x="4570413" y="5572125"/>
            <a:ext cx="3754437" cy="806450"/>
          </a:xfrm>
          <a:prstGeom prst="rect">
            <a:avLst/>
          </a:prstGeom>
          <a:noFill/>
          <a:ln w="12700">
            <a:noFill/>
            <a:miter lim="800000"/>
            <a:headEnd type="none" w="sm" len="sm"/>
            <a:tailEnd type="none" w="sm" len="sm"/>
          </a:ln>
          <a:effectLst/>
        </p:spPr>
        <p:txBody>
          <a:bodyPr>
            <a:spAutoFit/>
          </a:bodyPr>
          <a:lstStyle/>
          <a:p>
            <a:pPr algn="l">
              <a:lnSpc>
                <a:spcPct val="90000"/>
              </a:lnSpc>
              <a:spcBef>
                <a:spcPct val="40000"/>
              </a:spcBef>
              <a:buClr>
                <a:srgbClr val="E3DE73"/>
              </a:buClr>
              <a:buSzPct val="150000"/>
            </a:pPr>
            <a:r>
              <a:rPr lang="de-DE" sz="2600">
                <a:effectLst>
                  <a:outerShdw blurRad="38100" dist="38100" dir="2700000" algn="tl">
                    <a:srgbClr val="000000"/>
                  </a:outerShdw>
                </a:effectLst>
                <a:latin typeface="Lucida Sans" pitchFamily="34" charset="0"/>
              </a:rPr>
              <a:t>windsock in branch  /w stenosis/occlusion</a:t>
            </a:r>
            <a:endParaRPr lang="en-US" sz="2600">
              <a:effectLst>
                <a:outerShdw blurRad="38100" dist="38100" dir="2700000" algn="tl">
                  <a:srgbClr val="000000"/>
                </a:outerShdw>
              </a:effectLst>
              <a:latin typeface="Lucida Sans" pitchFamily="34" charset="0"/>
            </a:endParaRPr>
          </a:p>
        </p:txBody>
      </p:sp>
      <p:sp>
        <p:nvSpPr>
          <p:cNvPr id="2694276" name="Rectangle 132"/>
          <p:cNvSpPr>
            <a:spLocks noChangeArrowheads="1"/>
          </p:cNvSpPr>
          <p:nvPr/>
        </p:nvSpPr>
        <p:spPr bwMode="auto">
          <a:xfrm rot="16200000">
            <a:off x="74494" y="1299218"/>
            <a:ext cx="1797288" cy="652486"/>
          </a:xfrm>
          <a:prstGeom prst="rect">
            <a:avLst/>
          </a:prstGeom>
          <a:noFill/>
          <a:ln w="12700">
            <a:noFill/>
            <a:miter lim="800000"/>
            <a:headEnd type="none" w="sm" len="sm"/>
            <a:tailEnd type="none" w="sm" len="sm"/>
          </a:ln>
          <a:effectLst/>
        </p:spPr>
        <p:txBody>
          <a:bodyPr wrap="none">
            <a:spAutoFit/>
          </a:bodyPr>
          <a:lstStyle/>
          <a:p>
            <a:pPr>
              <a:lnSpc>
                <a:spcPct val="50000"/>
              </a:lnSpc>
              <a:spcBef>
                <a:spcPct val="40000"/>
              </a:spcBef>
              <a:buClr>
                <a:srgbClr val="E3DE73"/>
              </a:buClr>
              <a:buSzPct val="150000"/>
            </a:pPr>
            <a:r>
              <a:rPr lang="de-DE" sz="2600" dirty="0" smtClean="0">
                <a:effectLst>
                  <a:outerShdw blurRad="38100" dist="38100" dir="2700000" algn="tl">
                    <a:srgbClr val="000000"/>
                  </a:outerShdw>
                </a:effectLst>
                <a:latin typeface="Lucida Sans" pitchFamily="34" charset="0"/>
              </a:rPr>
              <a:t>uncompli-</a:t>
            </a:r>
            <a:endParaRPr lang="de-DE" sz="2600" dirty="0">
              <a:effectLst>
                <a:outerShdw blurRad="38100" dist="38100" dir="2700000" algn="tl">
                  <a:srgbClr val="000000"/>
                </a:outerShdw>
              </a:effectLst>
              <a:latin typeface="Lucida Sans" pitchFamily="34" charset="0"/>
            </a:endParaRPr>
          </a:p>
          <a:p>
            <a:pPr>
              <a:lnSpc>
                <a:spcPct val="50000"/>
              </a:lnSpc>
              <a:spcBef>
                <a:spcPct val="40000"/>
              </a:spcBef>
              <a:buClr>
                <a:srgbClr val="E3DE73"/>
              </a:buClr>
              <a:buSzPct val="150000"/>
            </a:pPr>
            <a:r>
              <a:rPr lang="de-DE" sz="2600" dirty="0">
                <a:effectLst>
                  <a:outerShdw blurRad="38100" dist="38100" dir="2700000" algn="tl">
                    <a:srgbClr val="000000"/>
                  </a:outerShdw>
                </a:effectLst>
                <a:latin typeface="Lucida Sans" pitchFamily="34" charset="0"/>
              </a:rPr>
              <a:t>cated</a:t>
            </a:r>
            <a:endParaRPr lang="en-US" sz="2600" dirty="0">
              <a:effectLst>
                <a:outerShdw blurRad="38100" dist="38100" dir="2700000" algn="tl">
                  <a:srgbClr val="000000"/>
                </a:outerShdw>
              </a:effectLst>
              <a:latin typeface="Lucida Sans" pitchFamily="34" charset="0"/>
            </a:endParaRPr>
          </a:p>
        </p:txBody>
      </p:sp>
      <p:sp>
        <p:nvSpPr>
          <p:cNvPr id="2694278" name="Line 134"/>
          <p:cNvSpPr>
            <a:spLocks noChangeShapeType="1"/>
          </p:cNvSpPr>
          <p:nvPr/>
        </p:nvSpPr>
        <p:spPr bwMode="auto">
          <a:xfrm>
            <a:off x="596900" y="2414588"/>
            <a:ext cx="7864475" cy="0"/>
          </a:xfrm>
          <a:prstGeom prst="line">
            <a:avLst/>
          </a:prstGeom>
          <a:noFill/>
          <a:ln w="12700">
            <a:solidFill>
              <a:srgbClr val="5F5F5F"/>
            </a:solidFill>
            <a:round/>
            <a:headEnd type="none" w="sm" len="sm"/>
            <a:tailEnd type="none" w="sm" len="sm"/>
          </a:ln>
          <a:effectLst/>
        </p:spPr>
        <p:txBody>
          <a:bodyPr/>
          <a:lstStyle/>
          <a:p>
            <a:endParaRPr lang="en-US"/>
          </a:p>
        </p:txBody>
      </p:sp>
    </p:spTree>
  </p:cSld>
  <p:clrMapOvr>
    <a:masterClrMapping/>
  </p:clrMapOvr>
  <p:transition spd="med">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JAMESaxial_clip02.avi">
            <a:hlinkClick r:id="" action="ppaction://media"/>
          </p:cNvPr>
          <p:cNvPicPr>
            <a:picLocks noGrp="1" noRot="1" noChangeAspect="1"/>
          </p:cNvPicPr>
          <p:nvPr>
            <p:ph idx="1"/>
            <a:videoFile r:link="rId1"/>
          </p:nvPr>
        </p:nvPicPr>
        <p:blipFill>
          <a:blip r:embed="rId3" cstate="print"/>
          <a:stretch>
            <a:fillRect/>
          </a:stretch>
        </p:blipFill>
        <p:spPr>
          <a:xfrm>
            <a:off x="325294" y="1477684"/>
            <a:ext cx="4876800" cy="4876800"/>
          </a:xfrm>
          <a:prstGeom prst="rect">
            <a:avLst/>
          </a:prstGeom>
        </p:spPr>
      </p:pic>
      <p:pic>
        <p:nvPicPr>
          <p:cNvPr id="11" name="Picture 7" descr="C:\D\AQNet_Images\JAMESON^ST\CT_20100519173556_Image005.jpg"/>
          <p:cNvPicPr>
            <a:picLocks noChangeAspect="1" noChangeArrowheads="1"/>
          </p:cNvPicPr>
          <p:nvPr/>
        </p:nvPicPr>
        <p:blipFill>
          <a:blip r:embed="rId4" cstate="print"/>
          <a:srcRect l="27044" t="4238" r="22249"/>
          <a:stretch>
            <a:fillRect/>
          </a:stretch>
        </p:blipFill>
        <p:spPr bwMode="auto">
          <a:xfrm>
            <a:off x="5287591" y="1621115"/>
            <a:ext cx="3408555" cy="4564529"/>
          </a:xfrm>
          <a:prstGeom prst="rect">
            <a:avLst/>
          </a:prstGeom>
          <a:noFill/>
        </p:spPr>
      </p:pic>
      <p:sp>
        <p:nvSpPr>
          <p:cNvPr id="12" name="Rectangle 11"/>
          <p:cNvSpPr/>
          <p:nvPr/>
        </p:nvSpPr>
        <p:spPr>
          <a:xfrm>
            <a:off x="5874431" y="6263064"/>
            <a:ext cx="2370046" cy="523220"/>
          </a:xfrm>
          <a:prstGeom prst="rect">
            <a:avLst/>
          </a:prstGeom>
        </p:spPr>
        <p:txBody>
          <a:bodyPr wrap="square">
            <a:spAutoFit/>
          </a:bodyPr>
          <a:lstStyle/>
          <a:p>
            <a:r>
              <a:rPr lang="en-US" sz="2800" kern="0" dirty="0" smtClean="0">
                <a:solidFill>
                  <a:srgbClr val="FFFFFF"/>
                </a:solidFill>
                <a:effectLst>
                  <a:outerShdw blurRad="38100" dist="38100" dir="2700000" algn="tl">
                    <a:srgbClr val="000000"/>
                  </a:outerShdw>
                </a:effectLst>
                <a:latin typeface="Lucida Sans"/>
              </a:rPr>
              <a:t>average IP</a:t>
            </a:r>
            <a:endParaRPr lang="en-US" sz="3200" dirty="0"/>
          </a:p>
        </p:txBody>
      </p:sp>
      <p:sp>
        <p:nvSpPr>
          <p:cNvPr id="13" name="Title 1"/>
          <p:cNvSpPr>
            <a:spLocks noGrp="1"/>
          </p:cNvSpPr>
          <p:nvPr>
            <p:ph type="title"/>
          </p:nvPr>
        </p:nvSpPr>
        <p:spPr>
          <a:xfrm>
            <a:off x="4145208" y="653142"/>
            <a:ext cx="4606913" cy="677487"/>
          </a:xfrm>
        </p:spPr>
        <p:txBody>
          <a:bodyPr/>
          <a:lstStyle/>
          <a:p>
            <a:r>
              <a:rPr lang="en-US" dirty="0" smtClean="0"/>
              <a:t>acute bowel ischemia</a:t>
            </a:r>
            <a:endParaRPr lang="en-US" dirty="0"/>
          </a:p>
        </p:txBody>
      </p:sp>
      <p:sp>
        <p:nvSpPr>
          <p:cNvPr id="14" name="Rectangle 11"/>
          <p:cNvSpPr txBox="1">
            <a:spLocks noChangeArrowheads="1"/>
          </p:cNvSpPr>
          <p:nvPr/>
        </p:nvSpPr>
        <p:spPr bwMode="auto">
          <a:xfrm>
            <a:off x="130175" y="542925"/>
            <a:ext cx="4614863" cy="1045798"/>
          </a:xfrm>
          <a:prstGeom prst="rect">
            <a:avLst/>
          </a:prstGeom>
          <a:noFill/>
          <a:ln w="9525">
            <a:noFill/>
            <a:miter lim="800000"/>
            <a:headEnd/>
            <a:tailEnd/>
          </a:ln>
          <a:effectLst/>
        </p:spPr>
        <p:txBody>
          <a:bodyPr vert="horz" wrap="square" lIns="182562" tIns="182562" rIns="182562" bIns="182562" numCol="1" anchor="t" anchorCtr="0" compatLnSpc="1">
            <a:prstTxWarp prst="textNoShape">
              <a:avLst/>
            </a:prstTxWarp>
            <a:spAutoFit/>
          </a:bodyPr>
          <a:lstStyle/>
          <a:p>
            <a:pPr marL="342900" marR="0" lvl="0" indent="-342900" algn="l" defTabSz="914400" rtl="0" eaLnBrk="0" fontAlgn="base" latinLnBrk="0" hangingPunct="0">
              <a:lnSpc>
                <a:spcPct val="80000"/>
              </a:lnSpc>
              <a:spcBef>
                <a:spcPct val="40000"/>
              </a:spcBef>
              <a:spcAft>
                <a:spcPct val="0"/>
              </a:spcAft>
              <a:buClr>
                <a:srgbClr val="E3DE73"/>
              </a:buClr>
              <a:buSzPct val="150000"/>
              <a:buFontTx/>
              <a:buNone/>
              <a:tabLst/>
              <a:defRPr/>
            </a:pPr>
            <a:r>
              <a:rPr kumimoji="0" lang="en-US" sz="2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52 y/o hypertensive</a:t>
            </a:r>
            <a:r>
              <a:rPr kumimoji="0" lang="en-US" sz="2200" b="0" i="0" u="none" strike="noStrike" kern="0" cap="none" spc="0" normalizeH="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2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man</a:t>
            </a:r>
          </a:p>
          <a:p>
            <a:pPr marL="342900" marR="0" lvl="0" indent="-342900" algn="l" defTabSz="914400" rtl="0" eaLnBrk="0" fontAlgn="base" latinLnBrk="0" hangingPunct="0">
              <a:lnSpc>
                <a:spcPct val="80000"/>
              </a:lnSpc>
              <a:spcBef>
                <a:spcPct val="40000"/>
              </a:spcBef>
              <a:spcAft>
                <a:spcPct val="0"/>
              </a:spcAft>
              <a:buClr>
                <a:srgbClr val="E3DE73"/>
              </a:buClr>
              <a:buSzPct val="150000"/>
              <a:buFontTx/>
              <a:buChar char="•"/>
              <a:tabLst/>
              <a:defRPr/>
            </a:pPr>
            <a:r>
              <a:rPr kumimoji="0" lang="en-US" sz="2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acute type B dissection</a:t>
            </a:r>
          </a:p>
        </p:txBody>
      </p:sp>
      <p:pic>
        <p:nvPicPr>
          <p:cNvPr id="15" name="Picture 2" descr="C:\D\AQNet_Images\JAMESON^ST\XA_20100519175707_Image013.jpg"/>
          <p:cNvPicPr>
            <a:picLocks noChangeAspect="1" noChangeArrowheads="1"/>
          </p:cNvPicPr>
          <p:nvPr/>
        </p:nvPicPr>
        <p:blipFill>
          <a:blip r:embed="rId5" cstate="print">
            <a:lum bright="20000" contrast="30000"/>
          </a:blip>
          <a:srcRect l="11068" t="13579" r="33732"/>
          <a:stretch>
            <a:fillRect/>
          </a:stretch>
        </p:blipFill>
        <p:spPr bwMode="auto">
          <a:xfrm>
            <a:off x="5629835" y="2707342"/>
            <a:ext cx="2115671" cy="2348754"/>
          </a:xfrm>
          <a:prstGeom prst="rect">
            <a:avLst/>
          </a:prstGeom>
          <a:noFill/>
          <a:ln>
            <a:solidFill>
              <a:srgbClr val="F1DD65"/>
            </a:solidFill>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ox(out)">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12" repeatCount="indefinite" fill="hold" display="0">
                  <p:stCondLst>
                    <p:cond delay="indefinite"/>
                  </p:stCondLst>
                  <p:endCondLst>
                    <p:cond evt="onPrev" delay="0">
                      <p:tgtEl>
                        <p:sldTgt/>
                      </p:tgtEl>
                    </p:cond>
                  </p:end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9522" name="Picture 2" descr="CT_20090403123634_Image012"/>
          <p:cNvPicPr>
            <a:picLocks noChangeAspect="1" noChangeArrowheads="1"/>
          </p:cNvPicPr>
          <p:nvPr/>
        </p:nvPicPr>
        <p:blipFill>
          <a:blip r:embed="rId3" cstate="print"/>
          <a:srcRect/>
          <a:stretch>
            <a:fillRect/>
          </a:stretch>
        </p:blipFill>
        <p:spPr bwMode="auto">
          <a:xfrm>
            <a:off x="1314450" y="0"/>
            <a:ext cx="7829550" cy="6897688"/>
          </a:xfrm>
          <a:prstGeom prst="rect">
            <a:avLst/>
          </a:prstGeom>
          <a:noFill/>
        </p:spPr>
      </p:pic>
      <p:pic>
        <p:nvPicPr>
          <p:cNvPr id="3179523" name="Picture 3" descr="CT_20090403123804_Image013"/>
          <p:cNvPicPr>
            <a:picLocks noChangeAspect="1" noChangeArrowheads="1"/>
          </p:cNvPicPr>
          <p:nvPr/>
        </p:nvPicPr>
        <p:blipFill>
          <a:blip r:embed="rId4" cstate="print"/>
          <a:srcRect/>
          <a:stretch>
            <a:fillRect/>
          </a:stretch>
        </p:blipFill>
        <p:spPr bwMode="auto">
          <a:xfrm>
            <a:off x="1314450" y="0"/>
            <a:ext cx="7829550" cy="6897688"/>
          </a:xfrm>
          <a:prstGeom prst="rect">
            <a:avLst/>
          </a:prstGeom>
          <a:noFill/>
        </p:spPr>
      </p:pic>
      <p:sp>
        <p:nvSpPr>
          <p:cNvPr id="3179531" name="Rectangle 11"/>
          <p:cNvSpPr>
            <a:spLocks noGrp="1" noChangeArrowheads="1"/>
          </p:cNvSpPr>
          <p:nvPr>
            <p:ph type="body" idx="1"/>
          </p:nvPr>
        </p:nvSpPr>
        <p:spPr>
          <a:xfrm>
            <a:off x="130175" y="542925"/>
            <a:ext cx="4614863" cy="1436688"/>
          </a:xfrm>
          <a:noFill/>
          <a:ln/>
        </p:spPr>
        <p:txBody>
          <a:bodyPr/>
          <a:lstStyle/>
          <a:p>
            <a:pPr>
              <a:lnSpc>
                <a:spcPct val="80000"/>
              </a:lnSpc>
              <a:buFontTx/>
              <a:buNone/>
            </a:pPr>
            <a:r>
              <a:rPr lang="en-US" sz="2200" dirty="0"/>
              <a:t>51 y/o man, </a:t>
            </a:r>
            <a:r>
              <a:rPr lang="en-US" sz="2200" dirty="0" err="1"/>
              <a:t>Marfan's</a:t>
            </a:r>
            <a:endParaRPr lang="en-US" sz="2200" dirty="0"/>
          </a:p>
          <a:p>
            <a:pPr>
              <a:lnSpc>
                <a:spcPct val="80000"/>
              </a:lnSpc>
            </a:pPr>
            <a:r>
              <a:rPr lang="en-US" sz="2200" dirty="0" err="1"/>
              <a:t>pulsless</a:t>
            </a:r>
            <a:r>
              <a:rPr lang="en-US" sz="2200" dirty="0"/>
              <a:t> legs</a:t>
            </a:r>
          </a:p>
          <a:p>
            <a:pPr>
              <a:lnSpc>
                <a:spcPct val="80000"/>
              </a:lnSpc>
            </a:pPr>
            <a:r>
              <a:rPr lang="en-US" sz="2200" dirty="0" err="1"/>
              <a:t>hx</a:t>
            </a:r>
            <a:r>
              <a:rPr lang="en-US" sz="2200" dirty="0"/>
              <a:t> of </a:t>
            </a:r>
            <a:r>
              <a:rPr lang="en-US" sz="2200" dirty="0" err="1"/>
              <a:t>aortobifemoral</a:t>
            </a:r>
            <a:r>
              <a:rPr lang="en-US" sz="2200" dirty="0"/>
              <a:t> graft</a:t>
            </a:r>
          </a:p>
        </p:txBody>
      </p:sp>
      <p:sp>
        <p:nvSpPr>
          <p:cNvPr id="2314245" name="Rectangle 5"/>
          <p:cNvSpPr>
            <a:spLocks noChangeArrowheads="1"/>
          </p:cNvSpPr>
          <p:nvPr/>
        </p:nvSpPr>
        <p:spPr bwMode="auto">
          <a:xfrm>
            <a:off x="698500" y="0"/>
            <a:ext cx="7772400" cy="641350"/>
          </a:xfrm>
          <a:prstGeom prst="rect">
            <a:avLst/>
          </a:prstGeom>
          <a:noFill/>
          <a:ln w="9525">
            <a:noFill/>
            <a:miter lim="800000"/>
            <a:headEnd/>
            <a:tailEnd/>
          </a:ln>
          <a:effectLst/>
        </p:spPr>
        <p:txBody>
          <a:bodyPr lIns="92075" tIns="46037" rIns="92075" bIns="46037" anchor="ctr"/>
          <a:lstStyle/>
          <a:p>
            <a:r>
              <a:rPr lang="en-US" sz="2800" i="1">
                <a:solidFill>
                  <a:srgbClr val="F1DD65"/>
                </a:solidFill>
                <a:effectLst>
                  <a:outerShdw blurRad="38100" dist="38100" dir="2700000" algn="tl">
                    <a:srgbClr val="000000"/>
                  </a:outerShdw>
                </a:effectLst>
                <a:latin typeface="Lucida Sans" pitchFamily="34" charset="0"/>
              </a:rPr>
              <a:t>Acute Type B Dissection</a:t>
            </a:r>
          </a:p>
        </p:txBody>
      </p:sp>
      <p:grpSp>
        <p:nvGrpSpPr>
          <p:cNvPr id="2" name="Group 10"/>
          <p:cNvGrpSpPr>
            <a:grpSpLocks/>
          </p:cNvGrpSpPr>
          <p:nvPr/>
        </p:nvGrpSpPr>
        <p:grpSpPr bwMode="auto">
          <a:xfrm>
            <a:off x="439285" y="2060575"/>
            <a:ext cx="3371850" cy="4468813"/>
            <a:chOff x="397" y="1298"/>
            <a:chExt cx="2124" cy="2815"/>
          </a:xfrm>
        </p:grpSpPr>
        <p:pic>
          <p:nvPicPr>
            <p:cNvPr id="14" name="Picture 11" descr="XA_20091002153556_Image007"/>
            <p:cNvPicPr>
              <a:picLocks noChangeAspect="1" noChangeArrowheads="1"/>
            </p:cNvPicPr>
            <p:nvPr/>
          </p:nvPicPr>
          <p:blipFill>
            <a:blip r:embed="rId5" cstate="print"/>
            <a:srcRect l="17511" r="16005"/>
            <a:stretch>
              <a:fillRect/>
            </a:stretch>
          </p:blipFill>
          <p:spPr bwMode="auto">
            <a:xfrm>
              <a:off x="397" y="1298"/>
              <a:ext cx="2124" cy="2815"/>
            </a:xfrm>
            <a:prstGeom prst="rect">
              <a:avLst/>
            </a:prstGeom>
            <a:noFill/>
          </p:spPr>
        </p:pic>
        <p:sp>
          <p:nvSpPr>
            <p:cNvPr id="15" name="Rectangle 12"/>
            <p:cNvSpPr>
              <a:spLocks noChangeArrowheads="1"/>
            </p:cNvSpPr>
            <p:nvPr/>
          </p:nvSpPr>
          <p:spPr bwMode="auto">
            <a:xfrm>
              <a:off x="397" y="3595"/>
              <a:ext cx="1993" cy="518"/>
            </a:xfrm>
            <a:prstGeom prst="rect">
              <a:avLst/>
            </a:prstGeom>
            <a:noFill/>
            <a:ln w="12700">
              <a:noFill/>
              <a:miter lim="800000"/>
              <a:headEnd type="none" w="sm" len="sm"/>
              <a:tailEnd type="none" w="sm" len="sm"/>
            </a:ln>
            <a:effectLst/>
          </p:spPr>
          <p:txBody>
            <a:bodyPr>
              <a:spAutoFit/>
            </a:bodyPr>
            <a:lstStyle/>
            <a:p>
              <a:pPr algn="l"/>
              <a:r>
                <a:rPr lang="en-US">
                  <a:solidFill>
                    <a:schemeClr val="bg2"/>
                  </a:solidFill>
                  <a:effectLst/>
                  <a:latin typeface="Lucida Sans" pitchFamily="34" charset="0"/>
                </a:rPr>
                <a:t>False lumen</a:t>
              </a:r>
            </a:p>
            <a:p>
              <a:pPr algn="l"/>
              <a:r>
                <a:rPr lang="en-US">
                  <a:solidFill>
                    <a:schemeClr val="bg2"/>
                  </a:solidFill>
                  <a:effectLst/>
                  <a:latin typeface="Lucida Sans" pitchFamily="34" charset="0"/>
                </a:rPr>
                <a:t>injection</a:t>
              </a:r>
            </a:p>
          </p:txBody>
        </p:sp>
      </p:grpSp>
      <p:pic>
        <p:nvPicPr>
          <p:cNvPr id="16" name="Picture 13" descr="XA_20091002152904_Image003"/>
          <p:cNvPicPr>
            <a:picLocks noChangeAspect="1" noChangeArrowheads="1"/>
          </p:cNvPicPr>
          <p:nvPr/>
        </p:nvPicPr>
        <p:blipFill>
          <a:blip r:embed="rId6" cstate="print">
            <a:lum bright="12000"/>
          </a:blip>
          <a:srcRect l="25258" r="8804"/>
          <a:stretch>
            <a:fillRect/>
          </a:stretch>
        </p:blipFill>
        <p:spPr bwMode="auto">
          <a:xfrm>
            <a:off x="439285" y="2049463"/>
            <a:ext cx="3352800" cy="4479925"/>
          </a:xfrm>
          <a:prstGeom prst="rect">
            <a:avLst/>
          </a:prstGeom>
          <a:noFill/>
        </p:spPr>
      </p:pic>
      <p:pic>
        <p:nvPicPr>
          <p:cNvPr id="17" name="Picture 14" descr="XA_20091002153735_Image009"/>
          <p:cNvPicPr>
            <a:picLocks noChangeAspect="1" noChangeArrowheads="1"/>
          </p:cNvPicPr>
          <p:nvPr/>
        </p:nvPicPr>
        <p:blipFill>
          <a:blip r:embed="rId7" cstate="print"/>
          <a:srcRect l="17511" r="16005"/>
          <a:stretch>
            <a:fillRect/>
          </a:stretch>
        </p:blipFill>
        <p:spPr bwMode="auto">
          <a:xfrm>
            <a:off x="439285" y="2060575"/>
            <a:ext cx="3371850" cy="4468813"/>
          </a:xfrm>
          <a:prstGeom prst="rect">
            <a:avLst/>
          </a:prstGeom>
          <a:noFill/>
        </p:spPr>
      </p:pic>
      <p:grpSp>
        <p:nvGrpSpPr>
          <p:cNvPr id="3" name="Group 4"/>
          <p:cNvGrpSpPr>
            <a:grpSpLocks/>
          </p:cNvGrpSpPr>
          <p:nvPr/>
        </p:nvGrpSpPr>
        <p:grpSpPr bwMode="auto">
          <a:xfrm>
            <a:off x="3289300" y="1406525"/>
            <a:ext cx="5651500" cy="3376613"/>
            <a:chOff x="2072" y="886"/>
            <a:chExt cx="3560" cy="2127"/>
          </a:xfrm>
        </p:grpSpPr>
        <p:sp>
          <p:nvSpPr>
            <p:cNvPr id="3179525" name="Line 5"/>
            <p:cNvSpPr>
              <a:spLocks noChangeShapeType="1"/>
            </p:cNvSpPr>
            <p:nvPr/>
          </p:nvSpPr>
          <p:spPr bwMode="auto">
            <a:xfrm flipH="1">
              <a:off x="3672" y="1116"/>
              <a:ext cx="116" cy="100"/>
            </a:xfrm>
            <a:prstGeom prst="line">
              <a:avLst/>
            </a:prstGeom>
            <a:noFill/>
            <a:ln w="38100">
              <a:solidFill>
                <a:schemeClr val="tx1"/>
              </a:solidFill>
              <a:round/>
              <a:headEnd type="none" w="sm" len="sm"/>
              <a:tailEnd type="triangle" w="sm" len="sm"/>
            </a:ln>
            <a:effectLst>
              <a:outerShdw dist="35921" dir="2700000" algn="ctr" rotWithShape="0">
                <a:schemeClr val="bg2"/>
              </a:outerShdw>
            </a:effectLst>
          </p:spPr>
          <p:txBody>
            <a:bodyPr/>
            <a:lstStyle/>
            <a:p>
              <a:endParaRPr lang="en-US"/>
            </a:p>
          </p:txBody>
        </p:sp>
        <p:sp>
          <p:nvSpPr>
            <p:cNvPr id="3179526" name="Rectangle 6"/>
            <p:cNvSpPr>
              <a:spLocks noChangeArrowheads="1"/>
            </p:cNvSpPr>
            <p:nvPr/>
          </p:nvSpPr>
          <p:spPr bwMode="auto">
            <a:xfrm>
              <a:off x="3792" y="886"/>
              <a:ext cx="1073" cy="269"/>
            </a:xfrm>
            <a:prstGeom prst="rect">
              <a:avLst/>
            </a:prstGeom>
            <a:noFill/>
            <a:ln w="12700">
              <a:noFill/>
              <a:miter lim="800000"/>
              <a:headEnd type="none" w="sm" len="sm"/>
              <a:tailEnd type="none" w="sm" len="sm"/>
            </a:ln>
            <a:effectLst/>
          </p:spPr>
          <p:txBody>
            <a:bodyPr wrap="none">
              <a:spAutoFit/>
            </a:bodyPr>
            <a:lstStyle/>
            <a:p>
              <a:r>
                <a:rPr lang="en-US" sz="2200">
                  <a:effectLst>
                    <a:outerShdw blurRad="38100" dist="38100" dir="2700000" algn="tl">
                      <a:srgbClr val="000000"/>
                    </a:outerShdw>
                  </a:effectLst>
                  <a:latin typeface="Lucida Sans" pitchFamily="34" charset="0"/>
                </a:rPr>
                <a:t>TL collapse</a:t>
              </a:r>
            </a:p>
          </p:txBody>
        </p:sp>
        <p:sp>
          <p:nvSpPr>
            <p:cNvPr id="3179528" name="Line 8"/>
            <p:cNvSpPr>
              <a:spLocks noChangeShapeType="1"/>
            </p:cNvSpPr>
            <p:nvPr/>
          </p:nvSpPr>
          <p:spPr bwMode="auto">
            <a:xfrm flipH="1">
              <a:off x="3045" y="1756"/>
              <a:ext cx="164" cy="4"/>
            </a:xfrm>
            <a:prstGeom prst="line">
              <a:avLst/>
            </a:prstGeom>
            <a:noFill/>
            <a:ln w="38100">
              <a:solidFill>
                <a:srgbClr val="F1DD65"/>
              </a:solidFill>
              <a:round/>
              <a:headEnd type="triangle" w="med" len="med"/>
              <a:tailEnd type="none" w="sm" len="sm"/>
            </a:ln>
            <a:effectLst>
              <a:outerShdw dist="35921" dir="2700000" algn="ctr" rotWithShape="0">
                <a:schemeClr val="bg2"/>
              </a:outerShdw>
            </a:effectLst>
          </p:spPr>
          <p:txBody>
            <a:bodyPr/>
            <a:lstStyle/>
            <a:p>
              <a:endParaRPr lang="en-US"/>
            </a:p>
          </p:txBody>
        </p:sp>
        <p:sp>
          <p:nvSpPr>
            <p:cNvPr id="3179529" name="Line 9"/>
            <p:cNvSpPr>
              <a:spLocks noChangeShapeType="1"/>
            </p:cNvSpPr>
            <p:nvPr/>
          </p:nvSpPr>
          <p:spPr bwMode="auto">
            <a:xfrm flipH="1">
              <a:off x="3632" y="2564"/>
              <a:ext cx="116" cy="100"/>
            </a:xfrm>
            <a:prstGeom prst="line">
              <a:avLst/>
            </a:prstGeom>
            <a:noFill/>
            <a:ln w="38100">
              <a:solidFill>
                <a:schemeClr val="tx1"/>
              </a:solidFill>
              <a:round/>
              <a:headEnd type="none" w="sm" len="sm"/>
              <a:tailEnd type="triangle" w="sm" len="sm"/>
            </a:ln>
            <a:effectLst>
              <a:outerShdw dist="35921" dir="2700000" algn="ctr" rotWithShape="0">
                <a:schemeClr val="bg2"/>
              </a:outerShdw>
            </a:effectLst>
          </p:spPr>
          <p:txBody>
            <a:bodyPr/>
            <a:lstStyle/>
            <a:p>
              <a:endParaRPr lang="en-US"/>
            </a:p>
          </p:txBody>
        </p:sp>
        <p:sp>
          <p:nvSpPr>
            <p:cNvPr id="3179530" name="Rectangle 10"/>
            <p:cNvSpPr>
              <a:spLocks noChangeArrowheads="1"/>
            </p:cNvSpPr>
            <p:nvPr/>
          </p:nvSpPr>
          <p:spPr bwMode="auto">
            <a:xfrm>
              <a:off x="3725" y="2448"/>
              <a:ext cx="1907" cy="565"/>
            </a:xfrm>
            <a:prstGeom prst="rect">
              <a:avLst/>
            </a:prstGeom>
            <a:noFill/>
            <a:ln w="12700">
              <a:noFill/>
              <a:miter lim="800000"/>
              <a:headEnd type="none" w="sm" len="sm"/>
              <a:tailEnd type="none" w="sm" len="sm"/>
            </a:ln>
            <a:effectLst/>
          </p:spPr>
          <p:txBody>
            <a:bodyPr wrap="none">
              <a:spAutoFit/>
            </a:bodyPr>
            <a:lstStyle/>
            <a:p>
              <a:pPr algn="l">
                <a:lnSpc>
                  <a:spcPct val="80000"/>
                </a:lnSpc>
              </a:pPr>
              <a:r>
                <a:rPr lang="en-US" sz="2200">
                  <a:effectLst>
                    <a:outerShdw blurRad="38100" dist="38100" dir="2700000" algn="tl">
                      <a:srgbClr val="000000"/>
                    </a:outerShdw>
                  </a:effectLst>
                  <a:latin typeface="Lucida Sans" pitchFamily="34" charset="0"/>
                </a:rPr>
                <a:t>IMA</a:t>
              </a:r>
            </a:p>
            <a:p>
              <a:pPr algn="l">
                <a:lnSpc>
                  <a:spcPct val="80000"/>
                </a:lnSpc>
              </a:pPr>
              <a:r>
                <a:rPr lang="en-US" sz="2200">
                  <a:effectLst>
                    <a:outerShdw blurRad="38100" dist="38100" dir="2700000" algn="tl">
                      <a:srgbClr val="000000"/>
                    </a:outerShdw>
                  </a:effectLst>
                  <a:latin typeface="Lucida Sans" pitchFamily="34" charset="0"/>
                </a:rPr>
                <a:t>(reimplanted into </a:t>
              </a:r>
            </a:p>
            <a:p>
              <a:pPr algn="l">
                <a:lnSpc>
                  <a:spcPct val="80000"/>
                </a:lnSpc>
              </a:pPr>
              <a:r>
                <a:rPr lang="en-US" sz="2200">
                  <a:effectLst>
                    <a:outerShdw blurRad="38100" dist="38100" dir="2700000" algn="tl">
                      <a:srgbClr val="000000"/>
                    </a:outerShdw>
                  </a:effectLst>
                  <a:latin typeface="Lucida Sans" pitchFamily="34" charset="0"/>
                </a:rPr>
                <a:t>aortobifemoral graft)</a:t>
              </a:r>
            </a:p>
          </p:txBody>
        </p:sp>
        <p:sp>
          <p:nvSpPr>
            <p:cNvPr id="3179527" name="Rectangle 7"/>
            <p:cNvSpPr>
              <a:spLocks noChangeArrowheads="1"/>
            </p:cNvSpPr>
            <p:nvPr/>
          </p:nvSpPr>
          <p:spPr bwMode="auto">
            <a:xfrm>
              <a:off x="2072" y="1653"/>
              <a:ext cx="1019" cy="442"/>
            </a:xfrm>
            <a:prstGeom prst="rect">
              <a:avLst/>
            </a:prstGeom>
            <a:noFill/>
            <a:ln w="12700">
              <a:noFill/>
              <a:miter lim="800000"/>
              <a:headEnd type="none" w="sm" len="sm"/>
              <a:tailEnd type="none" w="sm" len="sm"/>
            </a:ln>
            <a:effectLst/>
          </p:spPr>
          <p:txBody>
            <a:bodyPr wrap="none">
              <a:spAutoFit/>
            </a:bodyPr>
            <a:lstStyle/>
            <a:p>
              <a:pPr algn="r"/>
              <a:r>
                <a:rPr lang="en-US" sz="2000" b="1" dirty="0">
                  <a:solidFill>
                    <a:srgbClr val="F1DD65"/>
                  </a:solidFill>
                  <a:effectLst>
                    <a:outerShdw blurRad="38100" dist="38100" dir="2700000" algn="tl">
                      <a:srgbClr val="000000"/>
                    </a:outerShdw>
                  </a:effectLst>
                  <a:latin typeface="Lucida Sans" pitchFamily="34" charset="0"/>
                </a:rPr>
                <a:t>FL</a:t>
              </a:r>
            </a:p>
            <a:p>
              <a:pPr algn="r"/>
              <a:r>
                <a:rPr lang="en-US" sz="2000" dirty="0">
                  <a:solidFill>
                    <a:srgbClr val="F1DD65"/>
                  </a:solidFill>
                  <a:effectLst>
                    <a:outerShdw blurRad="38100" dist="38100" dir="2700000" algn="tl">
                      <a:srgbClr val="000000"/>
                    </a:outerShdw>
                  </a:effectLst>
                  <a:latin typeface="Lucida Sans" pitchFamily="34" charset="0"/>
                </a:rPr>
                <a:t>('windsock')</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strVal val="#ppt_w*0.70"/>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Effect transition="in" filter="fade">
                                      <p:cBhvr>
                                        <p:cTn id="21" dur="10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1000" fill="hold"/>
                                        <p:tgtEl>
                                          <p:spTgt spid="17"/>
                                        </p:tgtEl>
                                        <p:attrNameLst>
                                          <p:attrName>ppt_w</p:attrName>
                                        </p:attrNameLst>
                                      </p:cBhvr>
                                      <p:tavLst>
                                        <p:tav tm="0">
                                          <p:val>
                                            <p:strVal val="#ppt_w*0.70"/>
                                          </p:val>
                                        </p:tav>
                                        <p:tav tm="100000">
                                          <p:val>
                                            <p:strVal val="#ppt_w"/>
                                          </p:val>
                                        </p:tav>
                                      </p:tavLst>
                                    </p:anim>
                                    <p:anim calcmode="lin" valueType="num">
                                      <p:cBhvr>
                                        <p:cTn id="27" dur="1000" fill="hold"/>
                                        <p:tgtEl>
                                          <p:spTgt spid="17"/>
                                        </p:tgtEl>
                                        <p:attrNameLst>
                                          <p:attrName>ppt_h</p:attrName>
                                        </p:attrNameLst>
                                      </p:cBhvr>
                                      <p:tavLst>
                                        <p:tav tm="0">
                                          <p:val>
                                            <p:strVal val="#ppt_h"/>
                                          </p:val>
                                        </p:tav>
                                        <p:tav tm="100000">
                                          <p:val>
                                            <p:strVal val="#ppt_h"/>
                                          </p:val>
                                        </p:tav>
                                      </p:tavLst>
                                    </p:anim>
                                    <p:animEffect transition="in" filter="fade">
                                      <p:cBhvr>
                                        <p:cTn id="2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0754" name="Rectangle 2"/>
          <p:cNvSpPr>
            <a:spLocks noGrp="1" noChangeArrowheads="1"/>
          </p:cNvSpPr>
          <p:nvPr>
            <p:ph type="title" idx="4294967295"/>
          </p:nvPr>
        </p:nvSpPr>
        <p:spPr>
          <a:xfrm>
            <a:off x="152400" y="396240"/>
            <a:ext cx="8991600" cy="1143000"/>
          </a:xfrm>
        </p:spPr>
        <p:txBody>
          <a:bodyPr/>
          <a:lstStyle/>
          <a:p>
            <a:pPr>
              <a:defRPr/>
            </a:pPr>
            <a:r>
              <a:rPr lang="en-US" sz="2800" dirty="0" smtClean="0"/>
              <a:t>Diagnostic information sought in patients </a:t>
            </a:r>
            <a:br>
              <a:rPr lang="en-US" sz="2800" dirty="0" smtClean="0"/>
            </a:br>
            <a:r>
              <a:rPr lang="en-US" sz="2800" dirty="0" smtClean="0"/>
              <a:t>Acute Aortic Syndromes</a:t>
            </a:r>
            <a:r>
              <a:rPr lang="en-US" dirty="0" smtClean="0"/>
              <a:t/>
            </a:r>
            <a:br>
              <a:rPr lang="en-US" dirty="0" smtClean="0"/>
            </a:br>
            <a:r>
              <a:rPr lang="en-US" u="sng" dirty="0" smtClean="0"/>
              <a:t>SUMMARY</a:t>
            </a:r>
            <a:r>
              <a:rPr lang="en-US" dirty="0" smtClean="0"/>
              <a:t/>
            </a:r>
            <a:br>
              <a:rPr lang="en-US" dirty="0" smtClean="0"/>
            </a:br>
            <a:endParaRPr lang="en-US" sz="2800" dirty="0">
              <a:latin typeface="+mj-lt"/>
              <a:ea typeface="+mj-ea"/>
              <a:cs typeface="+mj-cs"/>
            </a:endParaRPr>
          </a:p>
        </p:txBody>
      </p:sp>
      <p:sp>
        <p:nvSpPr>
          <p:cNvPr id="2890755" name="Rectangle 3"/>
          <p:cNvSpPr>
            <a:spLocks noGrp="1" noChangeArrowheads="1"/>
          </p:cNvSpPr>
          <p:nvPr>
            <p:ph type="body" idx="4294967295"/>
          </p:nvPr>
        </p:nvSpPr>
        <p:spPr>
          <a:xfrm>
            <a:off x="533400" y="1711325"/>
            <a:ext cx="8196532" cy="4025075"/>
          </a:xfrm>
        </p:spPr>
        <p:txBody>
          <a:bodyPr/>
          <a:lstStyle/>
          <a:p>
            <a:pPr>
              <a:defRPr/>
            </a:pPr>
            <a:r>
              <a:rPr lang="en-US" u="sng" dirty="0">
                <a:latin typeface="+mn-lt"/>
                <a:ea typeface="+mn-ea"/>
                <a:cs typeface="+mn-cs"/>
              </a:rPr>
              <a:t>lesion detection, </a:t>
            </a:r>
            <a:r>
              <a:rPr lang="en-US" u="sng" dirty="0" err="1">
                <a:latin typeface="+mn-lt"/>
                <a:ea typeface="+mn-ea"/>
                <a:cs typeface="+mn-cs"/>
              </a:rPr>
              <a:t>characteriz</a:t>
            </a:r>
            <a:r>
              <a:rPr lang="en-US" u="sng" dirty="0">
                <a:latin typeface="+mn-lt"/>
                <a:ea typeface="+mn-ea"/>
                <a:cs typeface="+mn-cs"/>
              </a:rPr>
              <a:t>.</a:t>
            </a:r>
            <a:r>
              <a:rPr lang="en-US" dirty="0">
                <a:latin typeface="+mn-lt"/>
                <a:ea typeface="+mn-ea"/>
                <a:cs typeface="+mn-cs"/>
              </a:rPr>
              <a:t> (AD, IMH, </a:t>
            </a:r>
            <a:r>
              <a:rPr lang="en-US" dirty="0" smtClean="0">
                <a:latin typeface="+mn-lt"/>
                <a:ea typeface="+mn-ea"/>
                <a:cs typeface="+mn-cs"/>
              </a:rPr>
              <a:t>PAU)</a:t>
            </a:r>
          </a:p>
          <a:p>
            <a:pPr lvl="1">
              <a:defRPr/>
            </a:pPr>
            <a:r>
              <a:rPr lang="en-US" dirty="0" smtClean="0">
                <a:latin typeface="+mn-lt"/>
                <a:ea typeface="+mn-ea"/>
                <a:cs typeface="+mn-cs"/>
              </a:rPr>
              <a:t>incl. signs of leakage / rupture</a:t>
            </a:r>
          </a:p>
          <a:p>
            <a:pPr>
              <a:defRPr/>
            </a:pPr>
            <a:r>
              <a:rPr lang="en-US" dirty="0" smtClean="0">
                <a:latin typeface="+mn-lt"/>
                <a:ea typeface="+mn-ea"/>
                <a:cs typeface="+mn-cs"/>
              </a:rPr>
              <a:t>involvement </a:t>
            </a:r>
            <a:r>
              <a:rPr lang="en-US" dirty="0">
                <a:latin typeface="+mn-lt"/>
                <a:ea typeface="+mn-ea"/>
                <a:cs typeface="+mn-cs"/>
              </a:rPr>
              <a:t>of </a:t>
            </a:r>
            <a:r>
              <a:rPr lang="en-US" u="sng" dirty="0">
                <a:latin typeface="+mn-lt"/>
                <a:ea typeface="+mn-ea"/>
                <a:cs typeface="+mn-cs"/>
              </a:rPr>
              <a:t>ascending aorta</a:t>
            </a:r>
            <a:r>
              <a:rPr lang="en-US" dirty="0">
                <a:latin typeface="+mn-lt"/>
                <a:ea typeface="+mn-ea"/>
                <a:cs typeface="+mn-cs"/>
              </a:rPr>
              <a:t> (type A </a:t>
            </a:r>
            <a:r>
              <a:rPr lang="en-US" dirty="0" err="1">
                <a:latin typeface="+mn-lt"/>
                <a:ea typeface="+mn-ea"/>
                <a:cs typeface="+mn-cs"/>
              </a:rPr>
              <a:t>vs</a:t>
            </a:r>
            <a:r>
              <a:rPr lang="en-US" dirty="0">
                <a:latin typeface="+mn-lt"/>
                <a:ea typeface="+mn-ea"/>
                <a:cs typeface="+mn-cs"/>
              </a:rPr>
              <a:t> B)</a:t>
            </a:r>
          </a:p>
          <a:p>
            <a:pPr lvl="1">
              <a:buClr>
                <a:schemeClr val="folHlink"/>
              </a:buClr>
              <a:defRPr/>
            </a:pPr>
            <a:r>
              <a:rPr lang="en-US" dirty="0">
                <a:solidFill>
                  <a:schemeClr val="folHlink"/>
                </a:solidFill>
                <a:latin typeface="+mn-lt"/>
              </a:rPr>
              <a:t>pericardial effusion</a:t>
            </a:r>
          </a:p>
          <a:p>
            <a:pPr lvl="1">
              <a:buClr>
                <a:schemeClr val="folHlink"/>
              </a:buClr>
              <a:defRPr/>
            </a:pPr>
            <a:r>
              <a:rPr lang="en-US" dirty="0">
                <a:solidFill>
                  <a:schemeClr val="folHlink"/>
                </a:solidFill>
                <a:latin typeface="+mn-lt"/>
              </a:rPr>
              <a:t>involvement of coronary </a:t>
            </a:r>
            <a:r>
              <a:rPr lang="en-US" dirty="0" smtClean="0">
                <a:solidFill>
                  <a:schemeClr val="folHlink"/>
                </a:solidFill>
                <a:latin typeface="+mn-lt"/>
              </a:rPr>
              <a:t>arteries / aortic </a:t>
            </a:r>
            <a:r>
              <a:rPr lang="en-US" dirty="0">
                <a:solidFill>
                  <a:schemeClr val="folHlink"/>
                </a:solidFill>
                <a:latin typeface="+mn-lt"/>
              </a:rPr>
              <a:t>valve </a:t>
            </a:r>
            <a:r>
              <a:rPr lang="en-US" dirty="0" smtClean="0">
                <a:solidFill>
                  <a:schemeClr val="folHlink"/>
                </a:solidFill>
              </a:rPr>
              <a:t>apparatus</a:t>
            </a:r>
            <a:endParaRPr lang="en-US" dirty="0">
              <a:solidFill>
                <a:schemeClr val="folHlink"/>
              </a:solidFill>
              <a:latin typeface="+mn-lt"/>
            </a:endParaRPr>
          </a:p>
          <a:p>
            <a:pPr>
              <a:defRPr/>
            </a:pPr>
            <a:r>
              <a:rPr lang="en-US" dirty="0" smtClean="0">
                <a:latin typeface="+mn-lt"/>
                <a:ea typeface="+mn-ea"/>
                <a:cs typeface="+mn-cs"/>
              </a:rPr>
              <a:t>location of </a:t>
            </a:r>
            <a:r>
              <a:rPr lang="en-US" u="sng" dirty="0" smtClean="0">
                <a:latin typeface="+mn-lt"/>
                <a:ea typeface="+mn-ea"/>
                <a:cs typeface="+mn-cs"/>
              </a:rPr>
              <a:t>entry tear</a:t>
            </a:r>
            <a:r>
              <a:rPr lang="en-US" dirty="0" smtClean="0">
                <a:latin typeface="+mn-lt"/>
                <a:ea typeface="+mn-ea"/>
                <a:cs typeface="+mn-cs"/>
              </a:rPr>
              <a:t> (or ulcer, if PAU)</a:t>
            </a:r>
          </a:p>
          <a:p>
            <a:pPr>
              <a:defRPr/>
            </a:pPr>
            <a:r>
              <a:rPr lang="en-US" u="sng" dirty="0" smtClean="0">
                <a:latin typeface="+mn-lt"/>
                <a:ea typeface="+mn-ea"/>
                <a:cs typeface="+mn-cs"/>
              </a:rPr>
              <a:t>distal </a:t>
            </a:r>
            <a:r>
              <a:rPr lang="en-US" u="sng" dirty="0">
                <a:latin typeface="+mn-lt"/>
                <a:ea typeface="+mn-ea"/>
                <a:cs typeface="+mn-cs"/>
              </a:rPr>
              <a:t>extent</a:t>
            </a:r>
            <a:r>
              <a:rPr lang="en-US" dirty="0">
                <a:latin typeface="+mn-lt"/>
                <a:ea typeface="+mn-ea"/>
                <a:cs typeface="+mn-cs"/>
              </a:rPr>
              <a:t> (anatomic) </a:t>
            </a:r>
            <a:r>
              <a:rPr lang="en-US" dirty="0" smtClean="0">
                <a:latin typeface="+mn-lt"/>
                <a:ea typeface="+mn-ea"/>
                <a:cs typeface="+mn-cs"/>
              </a:rPr>
              <a:t>for roadmap</a:t>
            </a:r>
            <a:endParaRPr lang="en-US" dirty="0">
              <a:latin typeface="+mn-lt"/>
              <a:ea typeface="+mn-ea"/>
              <a:cs typeface="+mn-cs"/>
            </a:endParaRPr>
          </a:p>
          <a:p>
            <a:pPr>
              <a:defRPr/>
            </a:pPr>
            <a:r>
              <a:rPr lang="en-US" u="sng" dirty="0" smtClean="0">
                <a:latin typeface="+mn-lt"/>
                <a:ea typeface="+mn-ea"/>
                <a:cs typeface="+mn-cs"/>
              </a:rPr>
              <a:t>side </a:t>
            </a:r>
            <a:r>
              <a:rPr lang="en-US" u="sng" dirty="0">
                <a:latin typeface="+mn-lt"/>
                <a:ea typeface="+mn-ea"/>
                <a:cs typeface="+mn-cs"/>
              </a:rPr>
              <a:t>branch</a:t>
            </a:r>
            <a:r>
              <a:rPr lang="en-US" dirty="0">
                <a:latin typeface="+mn-lt"/>
                <a:ea typeface="+mn-ea"/>
                <a:cs typeface="+mn-cs"/>
              </a:rPr>
              <a:t> involvement / </a:t>
            </a:r>
            <a:r>
              <a:rPr lang="en-US" dirty="0" smtClean="0">
                <a:latin typeface="+mn-lt"/>
                <a:ea typeface="+mn-ea"/>
                <a:cs typeface="+mn-cs"/>
              </a:rPr>
              <a:t>mechanism</a:t>
            </a:r>
            <a:endParaRPr lang="en-US" dirty="0">
              <a:latin typeface="+mn-lt"/>
              <a:ea typeface="+mn-ea"/>
              <a:cs typeface="+mn-cs"/>
            </a:endParaRPr>
          </a:p>
        </p:txBody>
      </p:sp>
    </p:spTree>
  </p:cSld>
  <p:clrMapOvr>
    <a:masterClrMapping/>
  </p:clrMapOvr>
  <p:transition spd="med">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6898" name="Rectangle 2"/>
          <p:cNvSpPr>
            <a:spLocks noGrp="1" noChangeArrowheads="1"/>
          </p:cNvSpPr>
          <p:nvPr>
            <p:ph type="title" idx="4294967295"/>
          </p:nvPr>
        </p:nvSpPr>
        <p:spPr>
          <a:xfrm>
            <a:off x="685800" y="0"/>
            <a:ext cx="7772400" cy="1143000"/>
          </a:xfrm>
        </p:spPr>
        <p:txBody>
          <a:bodyPr/>
          <a:lstStyle/>
          <a:p>
            <a:pPr>
              <a:defRPr/>
            </a:pPr>
            <a:r>
              <a:rPr lang="de-DE" b="1">
                <a:latin typeface="+mj-lt"/>
                <a:ea typeface="+mj-ea"/>
                <a:cs typeface="+mj-cs"/>
              </a:rPr>
              <a:t>Acute aortic syndromes</a:t>
            </a:r>
            <a:endParaRPr lang="en-GB" b="1">
              <a:latin typeface="+mj-lt"/>
              <a:ea typeface="+mj-ea"/>
              <a:cs typeface="+mj-cs"/>
            </a:endParaRPr>
          </a:p>
        </p:txBody>
      </p:sp>
      <p:sp>
        <p:nvSpPr>
          <p:cNvPr id="2896899" name="Rectangle 3"/>
          <p:cNvSpPr>
            <a:spLocks noGrp="1" noChangeArrowheads="1"/>
          </p:cNvSpPr>
          <p:nvPr>
            <p:ph type="body" idx="4294967295"/>
          </p:nvPr>
        </p:nvSpPr>
        <p:spPr>
          <a:xfrm>
            <a:off x="969963" y="1084263"/>
            <a:ext cx="7423150" cy="5464175"/>
          </a:xfrm>
        </p:spPr>
        <p:txBody>
          <a:bodyPr/>
          <a:lstStyle/>
          <a:p>
            <a:pPr>
              <a:buFontTx/>
              <a:buNone/>
              <a:defRPr/>
            </a:pPr>
            <a:r>
              <a:rPr lang="de-DE">
                <a:solidFill>
                  <a:srgbClr val="99CCFF"/>
                </a:solidFill>
                <a:latin typeface="+mn-lt"/>
                <a:ea typeface="+mn-ea"/>
                <a:cs typeface="+mn-cs"/>
              </a:rPr>
              <a:t>Aortic dissection</a:t>
            </a:r>
          </a:p>
          <a:p>
            <a:pPr lvl="1">
              <a:buClr>
                <a:srgbClr val="FF9900"/>
              </a:buClr>
              <a:buSzTx/>
              <a:buFont typeface="Wingdings" pitchFamily="2" charset="2"/>
              <a:buChar char="Ø"/>
              <a:defRPr/>
            </a:pPr>
            <a:r>
              <a:rPr lang="de-DE" sz="2400">
                <a:latin typeface="+mn-lt"/>
              </a:rPr>
              <a:t>Classic aortic dissection</a:t>
            </a:r>
          </a:p>
          <a:p>
            <a:pPr lvl="1">
              <a:buClr>
                <a:srgbClr val="FF9900"/>
              </a:buClr>
              <a:buSzTx/>
              <a:buFont typeface="Wingdings" pitchFamily="2" charset="2"/>
              <a:buChar char="Ø"/>
              <a:defRPr/>
            </a:pPr>
            <a:r>
              <a:rPr lang="de-DE" sz="2400">
                <a:latin typeface="+mn-lt"/>
              </a:rPr>
              <a:t>Intramural hematoma</a:t>
            </a:r>
          </a:p>
          <a:p>
            <a:pPr lvl="1">
              <a:buClr>
                <a:srgbClr val="FF9900"/>
              </a:buClr>
              <a:buSzTx/>
              <a:buFont typeface="Wingdings" pitchFamily="2" charset="2"/>
              <a:buChar char="Ø"/>
              <a:defRPr/>
            </a:pPr>
            <a:r>
              <a:rPr lang="de-DE" sz="2400">
                <a:latin typeface="+mn-lt"/>
              </a:rPr>
              <a:t>Dissection variant</a:t>
            </a:r>
          </a:p>
          <a:p>
            <a:pPr lvl="1">
              <a:buSzTx/>
              <a:buFont typeface="Wingdings" pitchFamily="2" charset="2"/>
              <a:buNone/>
              <a:defRPr/>
            </a:pPr>
            <a:r>
              <a:rPr lang="de-DE" sz="2400">
                <a:latin typeface="+mn-lt"/>
              </a:rPr>
              <a:t> 	 	</a:t>
            </a:r>
            <a:r>
              <a:rPr lang="de-DE">
                <a:latin typeface="+mn-lt"/>
              </a:rPr>
              <a:t>'limited tear with aortic bulge' =</a:t>
            </a:r>
          </a:p>
          <a:p>
            <a:pPr lvl="1">
              <a:buSzTx/>
              <a:buFont typeface="Wingdings" pitchFamily="2" charset="2"/>
              <a:buNone/>
              <a:defRPr/>
            </a:pPr>
            <a:r>
              <a:rPr lang="de-DE">
                <a:latin typeface="+mn-lt"/>
              </a:rPr>
              <a:t> 	 	'dissection without intimal flap' =</a:t>
            </a:r>
          </a:p>
          <a:p>
            <a:pPr lvl="1">
              <a:buSzTx/>
              <a:buFont typeface="Wingdings" pitchFamily="2" charset="2"/>
              <a:buNone/>
              <a:defRPr/>
            </a:pPr>
            <a:r>
              <a:rPr lang="de-DE">
                <a:latin typeface="+mn-lt"/>
              </a:rPr>
              <a:t> 		'subtle/discrete dissection </a:t>
            </a:r>
          </a:p>
          <a:p>
            <a:pPr>
              <a:buFontTx/>
              <a:buNone/>
              <a:defRPr/>
            </a:pPr>
            <a:r>
              <a:rPr lang="de-DE">
                <a:solidFill>
                  <a:schemeClr val="folHlink"/>
                </a:solidFill>
                <a:latin typeface="+mn-lt"/>
                <a:ea typeface="+mn-ea"/>
                <a:cs typeface="+mn-cs"/>
              </a:rPr>
              <a:t>Intramural hematoma              (NO DISEASE)</a:t>
            </a:r>
          </a:p>
          <a:p>
            <a:pPr>
              <a:buFontTx/>
              <a:buNone/>
              <a:defRPr/>
            </a:pPr>
            <a:r>
              <a:rPr lang="de-DE">
                <a:solidFill>
                  <a:srgbClr val="F1DD65"/>
                </a:solidFill>
                <a:latin typeface="+mn-lt"/>
                <a:ea typeface="+mn-ea"/>
                <a:cs typeface="+mn-cs"/>
              </a:rPr>
              <a:t>Penetrating atherosclerotic ulcer</a:t>
            </a:r>
          </a:p>
          <a:p>
            <a:pPr lvl="1">
              <a:buClr>
                <a:srgbClr val="FF9900"/>
              </a:buClr>
              <a:buSzTx/>
              <a:buFont typeface="Wingdings" pitchFamily="2" charset="2"/>
              <a:buChar char="Ø"/>
              <a:defRPr/>
            </a:pPr>
            <a:r>
              <a:rPr lang="de-DE" sz="2400">
                <a:latin typeface="+mn-lt"/>
              </a:rPr>
              <a:t>with intramural hematoma</a:t>
            </a:r>
          </a:p>
          <a:p>
            <a:pPr>
              <a:buFontTx/>
              <a:buNone/>
              <a:defRPr/>
            </a:pPr>
            <a:r>
              <a:rPr lang="de-DE">
                <a:latin typeface="+mn-lt"/>
                <a:ea typeface="+mn-ea"/>
                <a:cs typeface="+mn-cs"/>
              </a:rPr>
              <a:t>(Traumatic transection)</a:t>
            </a:r>
          </a:p>
          <a:p>
            <a:pPr>
              <a:lnSpc>
                <a:spcPct val="50000"/>
              </a:lnSpc>
              <a:buFontTx/>
              <a:buNone/>
              <a:defRPr/>
            </a:pPr>
            <a:r>
              <a:rPr lang="de-DE">
                <a:latin typeface="+mn-lt"/>
                <a:ea typeface="+mn-ea"/>
                <a:cs typeface="+mn-cs"/>
              </a:rPr>
              <a:t>(Rupturing/leaking aneurysm)</a:t>
            </a:r>
            <a:endParaRPr lang="en-GB">
              <a:latin typeface="+mn-lt"/>
              <a:ea typeface="+mn-ea"/>
              <a:cs typeface="+mn-cs"/>
            </a:endParaRPr>
          </a:p>
        </p:txBody>
      </p:sp>
      <p:sp useBgFill="1">
        <p:nvSpPr>
          <p:cNvPr id="2896900" name="Rectangle 4"/>
          <p:cNvSpPr>
            <a:spLocks noChangeArrowheads="1"/>
          </p:cNvSpPr>
          <p:nvPr/>
        </p:nvSpPr>
        <p:spPr bwMode="auto">
          <a:xfrm>
            <a:off x="931863" y="5632450"/>
            <a:ext cx="7747000" cy="1019175"/>
          </a:xfrm>
          <a:prstGeom prst="rect">
            <a:avLst/>
          </a:prstGeom>
          <a:ln w="12700">
            <a:noFill/>
            <a:miter lim="800000"/>
            <a:headEnd type="none" w="sm" len="sm"/>
            <a:tailEnd type="none" w="sm" len="sm"/>
          </a:ln>
          <a:effectLst/>
        </p:spPr>
        <p:txBody>
          <a:bodyPr wrap="none" anchor="ctr"/>
          <a:lstStyle/>
          <a:p>
            <a:pPr>
              <a:defRPr/>
            </a:pPr>
            <a:endParaRPr lang="en-US"/>
          </a:p>
        </p:txBody>
      </p:sp>
      <p:sp>
        <p:nvSpPr>
          <p:cNvPr id="2896901" name="AutoShape 5"/>
          <p:cNvSpPr>
            <a:spLocks/>
          </p:cNvSpPr>
          <p:nvPr/>
        </p:nvSpPr>
        <p:spPr bwMode="auto">
          <a:xfrm>
            <a:off x="6937375" y="1339850"/>
            <a:ext cx="228600" cy="2525713"/>
          </a:xfrm>
          <a:prstGeom prst="rightBrace">
            <a:avLst>
              <a:gd name="adj1" fmla="val 92072"/>
              <a:gd name="adj2" fmla="val 50000"/>
            </a:avLst>
          </a:prstGeom>
          <a:noFill/>
          <a:ln w="12700">
            <a:solidFill>
              <a:srgbClr val="99CCFF"/>
            </a:solidFill>
            <a:round/>
            <a:headEnd type="none" w="sm" len="sm"/>
            <a:tailEnd type="none" w="sm" len="sm"/>
          </a:ln>
          <a:effectLst/>
        </p:spPr>
        <p:txBody>
          <a:bodyPr wrap="none" anchor="ctr"/>
          <a:lstStyle/>
          <a:p>
            <a:pPr>
              <a:defRPr/>
            </a:pPr>
            <a:endParaRPr lang="en-US"/>
          </a:p>
        </p:txBody>
      </p:sp>
      <p:sp>
        <p:nvSpPr>
          <p:cNvPr id="2896902" name="AutoShape 6"/>
          <p:cNvSpPr>
            <a:spLocks/>
          </p:cNvSpPr>
          <p:nvPr/>
        </p:nvSpPr>
        <p:spPr bwMode="auto">
          <a:xfrm>
            <a:off x="6931025" y="4633913"/>
            <a:ext cx="228600" cy="833437"/>
          </a:xfrm>
          <a:prstGeom prst="rightBrace">
            <a:avLst>
              <a:gd name="adj1" fmla="val 30382"/>
              <a:gd name="adj2" fmla="val 50000"/>
            </a:avLst>
          </a:prstGeom>
          <a:noFill/>
          <a:ln w="12700">
            <a:solidFill>
              <a:srgbClr val="F1DD65"/>
            </a:solidFill>
            <a:round/>
            <a:headEnd type="none" w="sm" len="sm"/>
            <a:tailEnd type="none" w="sm" len="sm"/>
          </a:ln>
          <a:effectLst/>
        </p:spPr>
        <p:txBody>
          <a:bodyPr wrap="none" anchor="ctr"/>
          <a:lstStyle/>
          <a:p>
            <a:pPr>
              <a:defRPr/>
            </a:pPr>
            <a:endParaRPr lang="en-US"/>
          </a:p>
        </p:txBody>
      </p:sp>
      <p:sp>
        <p:nvSpPr>
          <p:cNvPr id="2896903" name="Rectangle 7"/>
          <p:cNvSpPr>
            <a:spLocks noChangeArrowheads="1"/>
          </p:cNvSpPr>
          <p:nvPr/>
        </p:nvSpPr>
        <p:spPr bwMode="auto">
          <a:xfrm rot="5400000">
            <a:off x="6450013" y="2281238"/>
            <a:ext cx="2705100" cy="488950"/>
          </a:xfrm>
          <a:prstGeom prst="rect">
            <a:avLst/>
          </a:prstGeom>
          <a:noFill/>
          <a:ln w="12700">
            <a:noFill/>
            <a:miter lim="800000"/>
            <a:headEnd type="none" w="sm" len="sm"/>
            <a:tailEnd type="none" w="sm" len="sm"/>
          </a:ln>
          <a:effectLst/>
        </p:spPr>
        <p:txBody>
          <a:bodyPr wrap="none">
            <a:spAutoFit/>
          </a:bodyPr>
          <a:lstStyle/>
          <a:p>
            <a:pPr>
              <a:defRPr/>
            </a:pPr>
            <a:r>
              <a:rPr lang="de-DE" sz="2600">
                <a:solidFill>
                  <a:srgbClr val="99CCFF"/>
                </a:solidFill>
                <a:effectLst>
                  <a:outerShdw blurRad="38100" dist="38100" dir="2700000" algn="tl">
                    <a:srgbClr val="000000"/>
                  </a:outerShdw>
                </a:effectLst>
                <a:latin typeface="Lucida Sans" pitchFamily="34" charset="0"/>
              </a:rPr>
              <a:t>Diseased media</a:t>
            </a:r>
            <a:endParaRPr lang="en-US" sz="2600">
              <a:solidFill>
                <a:srgbClr val="99CCFF"/>
              </a:solidFill>
              <a:effectLst>
                <a:outerShdw blurRad="38100" dist="38100" dir="2700000" algn="tl">
                  <a:srgbClr val="000000"/>
                </a:outerShdw>
              </a:effectLst>
              <a:latin typeface="Lucida Sans" pitchFamily="34" charset="0"/>
            </a:endParaRPr>
          </a:p>
        </p:txBody>
      </p:sp>
      <p:sp>
        <p:nvSpPr>
          <p:cNvPr id="2896904" name="Rectangle 8"/>
          <p:cNvSpPr>
            <a:spLocks noChangeArrowheads="1"/>
          </p:cNvSpPr>
          <p:nvPr/>
        </p:nvSpPr>
        <p:spPr bwMode="auto">
          <a:xfrm rot="5400000">
            <a:off x="6919913" y="5049838"/>
            <a:ext cx="1727200" cy="806450"/>
          </a:xfrm>
          <a:prstGeom prst="rect">
            <a:avLst/>
          </a:prstGeom>
          <a:noFill/>
          <a:ln w="12700">
            <a:noFill/>
            <a:miter lim="800000"/>
            <a:headEnd type="none" w="sm" len="sm"/>
            <a:tailEnd type="none" w="sm" len="sm"/>
          </a:ln>
          <a:effectLst/>
        </p:spPr>
        <p:txBody>
          <a:bodyPr wrap="none">
            <a:spAutoFit/>
          </a:bodyPr>
          <a:lstStyle/>
          <a:p>
            <a:pPr algn="l">
              <a:defRPr/>
            </a:pPr>
            <a:r>
              <a:rPr lang="de-DE" sz="2600">
                <a:solidFill>
                  <a:srgbClr val="F1DD65"/>
                </a:solidFill>
                <a:effectLst>
                  <a:outerShdw blurRad="38100" dist="38100" dir="2700000" algn="tl">
                    <a:srgbClr val="000000"/>
                  </a:outerShdw>
                </a:effectLst>
                <a:latin typeface="Lucida Sans" pitchFamily="34" charset="0"/>
              </a:rPr>
              <a:t>Diseased </a:t>
            </a:r>
          </a:p>
          <a:p>
            <a:pPr algn="l">
              <a:lnSpc>
                <a:spcPct val="80000"/>
              </a:lnSpc>
              <a:defRPr/>
            </a:pPr>
            <a:r>
              <a:rPr lang="de-DE" sz="2600">
                <a:solidFill>
                  <a:srgbClr val="F1DD65"/>
                </a:solidFill>
                <a:effectLst>
                  <a:outerShdw blurRad="38100" dist="38100" dir="2700000" algn="tl">
                    <a:srgbClr val="000000"/>
                  </a:outerShdw>
                </a:effectLst>
                <a:latin typeface="Lucida Sans" pitchFamily="34" charset="0"/>
              </a:rPr>
              <a:t>intima</a:t>
            </a:r>
            <a:endParaRPr lang="en-US" sz="2600">
              <a:solidFill>
                <a:srgbClr val="F1DD65"/>
              </a:solidFill>
              <a:effectLst>
                <a:outerShdw blurRad="38100" dist="38100" dir="2700000" algn="tl">
                  <a:srgbClr val="000000"/>
                </a:outerShdw>
              </a:effectLst>
              <a:latin typeface="Lucida Sans" pitchFamily="34" charset="0"/>
            </a:endParaRPr>
          </a:p>
        </p:txBody>
      </p:sp>
      <p:pic>
        <p:nvPicPr>
          <p:cNvPr id="2729994" name="Picture 10"/>
          <p:cNvPicPr>
            <a:picLocks noChangeAspect="1" noChangeArrowheads="1"/>
          </p:cNvPicPr>
          <p:nvPr/>
        </p:nvPicPr>
        <p:blipFill>
          <a:blip r:embed="rId3" cstate="print"/>
          <a:srcRect/>
          <a:stretch>
            <a:fillRect/>
          </a:stretch>
        </p:blipFill>
        <p:spPr bwMode="auto">
          <a:xfrm>
            <a:off x="757238" y="1071563"/>
            <a:ext cx="8058150" cy="5276850"/>
          </a:xfrm>
          <a:prstGeom prst="rect">
            <a:avLst/>
          </a:prstGeom>
          <a:noFill/>
          <a:ln w="12700">
            <a:noFill/>
            <a:miter lim="800000"/>
            <a:headEnd type="none" w="sm" len="sm"/>
            <a:tailEnd type="none" w="sm" len="sm"/>
          </a:ln>
          <a:effectLst/>
        </p:spPr>
      </p:pic>
      <p:sp>
        <p:nvSpPr>
          <p:cNvPr id="2729995" name="Rectangle 11"/>
          <p:cNvSpPr>
            <a:spLocks noChangeArrowheads="1"/>
          </p:cNvSpPr>
          <p:nvPr/>
        </p:nvSpPr>
        <p:spPr bwMode="auto">
          <a:xfrm>
            <a:off x="1100138" y="6461125"/>
            <a:ext cx="6870700" cy="396875"/>
          </a:xfrm>
          <a:prstGeom prst="rect">
            <a:avLst/>
          </a:prstGeom>
          <a:noFill/>
          <a:ln w="12700">
            <a:noFill/>
            <a:miter lim="800000"/>
            <a:headEnd type="none" w="sm" len="sm"/>
            <a:tailEnd type="none" w="sm" len="sm"/>
          </a:ln>
          <a:effectLst/>
        </p:spPr>
        <p:txBody>
          <a:bodyPr wrap="none">
            <a:spAutoFit/>
          </a:bodyPr>
          <a:lstStyle/>
          <a:p>
            <a:r>
              <a:rPr lang="en-US" sz="2000">
                <a:solidFill>
                  <a:srgbClr val="F1DD65"/>
                </a:solidFill>
                <a:effectLst/>
                <a:latin typeface="Lucida Sans" pitchFamily="34" charset="0"/>
              </a:rPr>
              <a:t>Semin Thorac Cardiovasc Surg 2008 (Dec) 20:340-347</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299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2000"/>
                                        <p:tgtEl>
                                          <p:spTgt spid="2729994"/>
                                        </p:tgtEl>
                                      </p:cBhvr>
                                    </p:animEffect>
                                    <p:set>
                                      <p:cBhvr>
                                        <p:cTn id="11" dur="1" fill="hold">
                                          <p:stCondLst>
                                            <p:cond delay="1999"/>
                                          </p:stCondLst>
                                        </p:cTn>
                                        <p:tgtEl>
                                          <p:spTgt spid="27299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2.2|16.8|52.4|4.1"/>
</p:tagLst>
</file>

<file path=ppt/tags/tag2.xml><?xml version="1.0" encoding="utf-8"?>
<p:tagLst xmlns:a="http://schemas.openxmlformats.org/drawingml/2006/main" xmlns:r="http://schemas.openxmlformats.org/officeDocument/2006/relationships" xmlns:p="http://schemas.openxmlformats.org/presentationml/2006/main">
  <p:tag name="TIMING" val="|130.8|3.4|10.9"/>
</p:tagLst>
</file>

<file path=ppt/theme/theme1.xml><?xml version="1.0" encoding="utf-8"?>
<a:theme xmlns:a="http://schemas.openxmlformats.org/drawingml/2006/main" name="QCTA_ePoster">
  <a:themeElements>
    <a:clrScheme name="">
      <a:dk1>
        <a:srgbClr val="000000"/>
      </a:dk1>
      <a:lt1>
        <a:srgbClr val="FFFFFF"/>
      </a:lt1>
      <a:dk2>
        <a:srgbClr val="0254F6"/>
      </a:dk2>
      <a:lt2>
        <a:srgbClr val="FAFD00"/>
      </a:lt2>
      <a:accent1>
        <a:srgbClr val="063DE8"/>
      </a:accent1>
      <a:accent2>
        <a:srgbClr val="00AE00"/>
      </a:accent2>
      <a:accent3>
        <a:srgbClr val="AAB3FA"/>
      </a:accent3>
      <a:accent4>
        <a:srgbClr val="DADADA"/>
      </a:accent4>
      <a:accent5>
        <a:srgbClr val="AAAFF2"/>
      </a:accent5>
      <a:accent6>
        <a:srgbClr val="009D00"/>
      </a:accent6>
      <a:hlink>
        <a:srgbClr val="FC0128"/>
      </a:hlink>
      <a:folHlink>
        <a:srgbClr val="CECECE"/>
      </a:folHlink>
    </a:clrScheme>
    <a:fontScheme name="QCTA_ePoster">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QCTA_ePoster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QCTA_ePo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QCTA_ePoster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QCTA_ePoster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QCTA_ePoster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QCTA_ePoster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QCTA_ePoster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C:\My Documents\Sci\Images\QCTA_ePoster.ppt</Template>
  <TotalTime>64426</TotalTime>
  <Words>1530</Words>
  <Application>Microsoft Office PowerPoint</Application>
  <PresentationFormat>On-screen Show (4:3)</PresentationFormat>
  <Paragraphs>399</Paragraphs>
  <Slides>36</Slides>
  <Notes>29</Notes>
  <HiddenSlides>0</HiddenSlides>
  <MMClips>5</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QCTA_ePoster</vt:lpstr>
      <vt:lpstr>Aortic Dissection, and its Complications</vt:lpstr>
      <vt:lpstr>   Research support:  General Electric  Speaker's board:  Bracco   Siemens </vt:lpstr>
      <vt:lpstr>Background &amp; Clinical Context</vt:lpstr>
      <vt:lpstr>Acute aortic syndromes Natural History of Type A Dissection (approx 60% of dissections are Type A)</vt:lpstr>
      <vt:lpstr>Acute Aortic Syndromes  Imaging Strategy</vt:lpstr>
      <vt:lpstr>Slide 6</vt:lpstr>
      <vt:lpstr>Slide 7</vt:lpstr>
      <vt:lpstr>Clinical 3D and 4D Imaging of the Thoracic Aorta</vt:lpstr>
      <vt:lpstr>CT of the Thoracic Aorta</vt:lpstr>
      <vt:lpstr>Slide 10</vt:lpstr>
      <vt:lpstr>Slide 11</vt:lpstr>
      <vt:lpstr>Slide 12</vt:lpstr>
      <vt:lpstr>Slide 13</vt:lpstr>
      <vt:lpstr>Slide 14</vt:lpstr>
      <vt:lpstr>True versus False Lumen</vt:lpstr>
      <vt:lpstr>True versus False Lumen</vt:lpstr>
      <vt:lpstr>Slide 17</vt:lpstr>
      <vt:lpstr>Slide 18</vt:lpstr>
      <vt:lpstr>Primary Intimal Tear  (PIT)</vt:lpstr>
      <vt:lpstr>Slide 20</vt:lpstr>
      <vt:lpstr>Aortic Dissection  Stanford Classification</vt:lpstr>
      <vt:lpstr>Type A dissection/IMH</vt:lpstr>
      <vt:lpstr>Aortic Dissection</vt:lpstr>
      <vt:lpstr>Aortic Dissection – Stanford Subclassification</vt:lpstr>
      <vt:lpstr>Acute Aortic Dissection Complications</vt:lpstr>
      <vt:lpstr>Aortic Dissection Side-branch Malperfusion</vt:lpstr>
      <vt:lpstr>Aortic Dissection Side-branch Malperfusion</vt:lpstr>
      <vt:lpstr>Slide 28</vt:lpstr>
      <vt:lpstr>Aortic dissection with true lumen collapse</vt:lpstr>
      <vt:lpstr>Type B dissection with TAAA</vt:lpstr>
      <vt:lpstr>Slide 31</vt:lpstr>
      <vt:lpstr>Slide 32</vt:lpstr>
      <vt:lpstr>acute bowel ischemia</vt:lpstr>
      <vt:lpstr>Slide 34</vt:lpstr>
      <vt:lpstr>Diagnostic information sought in patients  Acute Aortic Syndromes SUMMARY </vt:lpstr>
      <vt:lpstr>Acute aortic syndromes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CT Angiographie mit Multi-Detektor Spiral-CT</dc:title>
  <dc:creator>D. Fleischmann</dc:creator>
  <cp:lastModifiedBy>DF</cp:lastModifiedBy>
  <cp:revision>473</cp:revision>
  <dcterms:created xsi:type="dcterms:W3CDTF">1999-09-07T15:51:21Z</dcterms:created>
  <dcterms:modified xsi:type="dcterms:W3CDTF">2010-06-24T21:12:59Z</dcterms:modified>
</cp:coreProperties>
</file>