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0"/>
  </p:notesMasterIdLst>
  <p:sldIdLst>
    <p:sldId id="433" r:id="rId2"/>
    <p:sldId id="546" r:id="rId3"/>
    <p:sldId id="434" r:id="rId4"/>
    <p:sldId id="548" r:id="rId5"/>
    <p:sldId id="625" r:id="rId6"/>
    <p:sldId id="547" r:id="rId7"/>
    <p:sldId id="322" r:id="rId8"/>
    <p:sldId id="435" r:id="rId9"/>
    <p:sldId id="565" r:id="rId10"/>
    <p:sldId id="560" r:id="rId11"/>
    <p:sldId id="559" r:id="rId12"/>
    <p:sldId id="558" r:id="rId13"/>
    <p:sldId id="323" r:id="rId14"/>
    <p:sldId id="584" r:id="rId15"/>
    <p:sldId id="325" r:id="rId16"/>
    <p:sldId id="615" r:id="rId17"/>
    <p:sldId id="616" r:id="rId18"/>
    <p:sldId id="464" r:id="rId19"/>
    <p:sldId id="561" r:id="rId20"/>
    <p:sldId id="562" r:id="rId21"/>
    <p:sldId id="563" r:id="rId22"/>
    <p:sldId id="370" r:id="rId23"/>
    <p:sldId id="452" r:id="rId24"/>
    <p:sldId id="460" r:id="rId25"/>
    <p:sldId id="461" r:id="rId26"/>
    <p:sldId id="459" r:id="rId27"/>
    <p:sldId id="573" r:id="rId28"/>
    <p:sldId id="601" r:id="rId29"/>
    <p:sldId id="576" r:id="rId30"/>
    <p:sldId id="577" r:id="rId31"/>
    <p:sldId id="587" r:id="rId32"/>
    <p:sldId id="575" r:id="rId33"/>
    <p:sldId id="588" r:id="rId34"/>
    <p:sldId id="578" r:id="rId35"/>
    <p:sldId id="589" r:id="rId36"/>
    <p:sldId id="590" r:id="rId37"/>
    <p:sldId id="630" r:id="rId38"/>
    <p:sldId id="598" r:id="rId39"/>
    <p:sldId id="600" r:id="rId40"/>
    <p:sldId id="599" r:id="rId41"/>
    <p:sldId id="499" r:id="rId42"/>
    <p:sldId id="498" r:id="rId43"/>
    <p:sldId id="500" r:id="rId44"/>
    <p:sldId id="501" r:id="rId45"/>
    <p:sldId id="502" r:id="rId46"/>
    <p:sldId id="503" r:id="rId47"/>
    <p:sldId id="506" r:id="rId48"/>
    <p:sldId id="510" r:id="rId49"/>
    <p:sldId id="605" r:id="rId50"/>
    <p:sldId id="606" r:id="rId51"/>
    <p:sldId id="602" r:id="rId52"/>
    <p:sldId id="607" r:id="rId53"/>
    <p:sldId id="582" r:id="rId54"/>
    <p:sldId id="611" r:id="rId55"/>
    <p:sldId id="608" r:id="rId56"/>
    <p:sldId id="618" r:id="rId57"/>
    <p:sldId id="609" r:id="rId58"/>
    <p:sldId id="613" r:id="rId59"/>
    <p:sldId id="566" r:id="rId60"/>
    <p:sldId id="517" r:id="rId61"/>
    <p:sldId id="617" r:id="rId62"/>
    <p:sldId id="619" r:id="rId63"/>
    <p:sldId id="622" r:id="rId64"/>
    <p:sldId id="620" r:id="rId65"/>
    <p:sldId id="623" r:id="rId66"/>
    <p:sldId id="621" r:id="rId67"/>
    <p:sldId id="570" r:id="rId68"/>
    <p:sldId id="569" r:id="rId69"/>
    <p:sldId id="571" r:id="rId70"/>
    <p:sldId id="568" r:id="rId71"/>
    <p:sldId id="567" r:id="rId72"/>
    <p:sldId id="624" r:id="rId73"/>
    <p:sldId id="627" r:id="rId74"/>
    <p:sldId id="628" r:id="rId75"/>
    <p:sldId id="629" r:id="rId76"/>
    <p:sldId id="603" r:id="rId77"/>
    <p:sldId id="604" r:id="rId78"/>
    <p:sldId id="585" r:id="rId7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000"/>
    <a:srgbClr val="FF00FF"/>
    <a:srgbClr val="DFDA00"/>
    <a:srgbClr val="FFFF00"/>
    <a:srgbClr val="FFFF6D"/>
    <a:srgbClr val="99FF33"/>
    <a:srgbClr val="00D7D2"/>
    <a:srgbClr val="00FEBB"/>
    <a:srgbClr val="FFFFFF"/>
    <a:srgbClr val="00D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8" d="100"/>
          <a:sy n="88" d="100"/>
        </p:scale>
        <p:origin x="1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16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7" tIns="48324" rIns="96647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7" tIns="48324" rIns="96647" bIns="48324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/>
            </a:lvl1pPr>
          </a:lstStyle>
          <a:p>
            <a:fld id="{723A2DC1-2206-4829-A916-EFF083AC9C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48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37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63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69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123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9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73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604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54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91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66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39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451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64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EF832-D65D-407D-974F-DC17897E6B8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857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EF832-D65D-407D-974F-DC17897E6B8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26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EF832-D65D-407D-974F-DC17897E6B8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25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EF832-D65D-407D-974F-DC17897E6B8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743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492C39-85AF-46E1-9CEA-244AF98202FD}" type="slidenum">
              <a:rPr lang="en-US"/>
              <a:pPr/>
              <a:t>42</a:t>
            </a:fld>
            <a:endParaRPr lang="en-US"/>
          </a:p>
        </p:txBody>
      </p:sp>
      <p:sp>
        <p:nvSpPr>
          <p:cNvPr id="92162" name="Rectangle 4"/>
          <p:cNvSpPr txBox="1">
            <a:spLocks noGrp="1" noChangeArrowheads="1"/>
          </p:cNvSpPr>
          <p:nvPr/>
        </p:nvSpPr>
        <p:spPr bwMode="auto">
          <a:xfrm>
            <a:off x="4143375" y="0"/>
            <a:ext cx="31670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117" tIns="49461" rIns="95117" bIns="49461"/>
          <a:lstStyle>
            <a:lvl1pPr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85813" indent="-303213"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8088" indent="-241300"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92275" indent="-242888"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4875" indent="-241300"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20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92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64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36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13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Lucida Sans Unicode" panose="020B0602030504020204" pitchFamily="34" charset="0"/>
              </a:rPr>
              <a:t>07/01/09</a:t>
            </a:r>
          </a:p>
        </p:txBody>
      </p:sp>
      <p:sp>
        <p:nvSpPr>
          <p:cNvPr id="92163" name="Rectangle 8"/>
          <p:cNvSpPr txBox="1">
            <a:spLocks noGrp="1" noChangeArrowheads="1"/>
          </p:cNvSpPr>
          <p:nvPr/>
        </p:nvSpPr>
        <p:spPr bwMode="auto">
          <a:xfrm>
            <a:off x="4143375" y="9120188"/>
            <a:ext cx="31670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117" tIns="49461" rIns="95117" bIns="49461" anchor="b"/>
          <a:lstStyle>
            <a:lvl1pPr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85813" indent="-303213"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8088" indent="-241300"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92275" indent="-242888"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4875" indent="-241300" defTabSz="482600" eaLnBrk="0" hangingPunct="0"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20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92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64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36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5175" algn="l"/>
                <a:tab pos="1530350" algn="l"/>
                <a:tab pos="2295525" algn="l"/>
                <a:tab pos="3059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D2E4AE78-583C-4384-ADCA-86702A7B56FC}" type="slidenum">
              <a:rPr lang="en-US" sz="13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Lucida Sans Unicode" panose="020B0602030504020204" pitchFamily="34" charset="0"/>
              </a:rPr>
              <a:pPr algn="r"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42</a:t>
            </a:fld>
            <a:endParaRPr lang="en-US" sz="130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cs typeface="Lucida Sans Unicode" panose="020B0602030504020204" pitchFamily="34" charset="0"/>
            </a:endParaRPr>
          </a:p>
        </p:txBody>
      </p:sp>
      <p:sp>
        <p:nvSpPr>
          <p:cNvPr id="92164" name="Text Box 1"/>
          <p:cNvSpPr txBox="1">
            <a:spLocks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117" tIns="49461" rIns="95117" bIns="49461" anchor="b"/>
          <a:lstStyle>
            <a:lvl1pPr defTabSz="482600" eaLnBrk="0" hangingPunct="0"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85813" indent="-303213" defTabSz="482600" eaLnBrk="0" hangingPunct="0"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08088" indent="-241300" defTabSz="482600" eaLnBrk="0" hangingPunct="0"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92275" indent="-242888" defTabSz="482600" eaLnBrk="0" hangingPunct="0"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4875" indent="-241300" defTabSz="482600" eaLnBrk="0" hangingPunct="0"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320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92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64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3675" indent="-241300" defTabSz="482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82600" algn="l"/>
                <a:tab pos="966788" algn="l"/>
                <a:tab pos="1449388" algn="l"/>
                <a:tab pos="1933575" algn="l"/>
                <a:tab pos="2416175" algn="l"/>
                <a:tab pos="2900363" algn="l"/>
                <a:tab pos="3382963" algn="l"/>
                <a:tab pos="3867150" algn="l"/>
                <a:tab pos="4349750" algn="l"/>
                <a:tab pos="4829175" algn="l"/>
                <a:tab pos="5314950" algn="l"/>
                <a:tab pos="5795963" algn="l"/>
                <a:tab pos="6281738" algn="l"/>
                <a:tab pos="6762750" algn="l"/>
                <a:tab pos="7248525" algn="l"/>
                <a:tab pos="7729538" algn="l"/>
                <a:tab pos="8215313" algn="l"/>
                <a:tab pos="8697913" algn="l"/>
                <a:tab pos="9178925" algn="l"/>
                <a:tab pos="9664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D474CA00-BA02-4FDA-8021-F3852B079291}" type="slidenum">
              <a:rPr lang="en-US" sz="13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 algn="r"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42</a:t>
            </a:fld>
            <a:endParaRPr lang="en-US" sz="1300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92165" name="Text Box 2"/>
          <p:cNvSpPr txBox="1">
            <a:spLocks noChangeArrowheads="1"/>
          </p:cNvSpPr>
          <p:nvPr/>
        </p:nvSpPr>
        <p:spPr bwMode="auto">
          <a:xfrm>
            <a:off x="1219200" y="720725"/>
            <a:ext cx="48768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639" tIns="48318" rIns="96639" bIns="48318" anchor="ctr"/>
          <a:lstStyle>
            <a:lvl1pPr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82600"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66788"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49388"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33575"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907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479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051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62375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sz="250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92166" name="Text Box 3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9937" cy="4329112"/>
          </a:xfr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117" tIns="49461" rIns="95117" bIns="49461" anchor="ctr"/>
          <a:lstStyle/>
          <a:p>
            <a:pPr defTabSz="4572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329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A2DC1-2206-4829-A916-EFF083AC9C6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73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7C92541-DAD1-4393-BD02-5ECE8B40CE10}" type="slidenum">
              <a:t>45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445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AE2DA09-DD84-49F9-ACF1-8EDD88F8F717}" type="slidenum">
              <a:t>47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648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5504A9D-A10A-4879-A53D-F6B0983091F1}" type="slidenum">
              <a:t>48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21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248400"/>
            <a:ext cx="3429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77097-74F0-4B15-966C-A2E4943E62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49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2954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3528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fld id="{2B8885C7-9B20-4280-8908-108D6916B9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62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248400"/>
            <a:ext cx="3429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D8EE1-61BE-4E94-A9B4-1CC07BBF1E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6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248400"/>
            <a:ext cx="3352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603B6277-CA9A-4144-B6A8-60DF6FF028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0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828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95600" y="6248400"/>
            <a:ext cx="3429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5DCD6-11F8-4C3D-BEC5-0446F4A7E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18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447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95600" y="6248400"/>
            <a:ext cx="3352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EFF62-40AF-4E2C-9C69-1D405EA824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43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1676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95600" y="6400800"/>
            <a:ext cx="34290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15200" y="6400800"/>
            <a:ext cx="1143000" cy="304800"/>
          </a:xfrm>
        </p:spPr>
        <p:txBody>
          <a:bodyPr/>
          <a:lstStyle>
            <a:lvl1pPr>
              <a:defRPr/>
            </a:lvl1pPr>
          </a:lstStyle>
          <a:p>
            <a:fld id="{47CBE4A9-F4B9-484E-A3CA-4143F8FD1F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89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43200" y="6248400"/>
            <a:ext cx="3657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447800" cy="457200"/>
          </a:xfrm>
        </p:spPr>
        <p:txBody>
          <a:bodyPr/>
          <a:lstStyle>
            <a:lvl1pPr>
              <a:defRPr/>
            </a:lvl1pPr>
          </a:lstStyle>
          <a:p>
            <a:fld id="{FC3E785E-34D9-4F4C-BFF2-1F6E018557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6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43200" y="6248400"/>
            <a:ext cx="35814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FDD70-6D94-447C-A62A-2B08B15121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9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5D5E8-6761-4CE8-B0D0-ECC159CD9DD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93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C608E-6084-4BF7-A618-DAB573092C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25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12192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43200" y="6400800"/>
            <a:ext cx="35814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fld id="{8B047A1B-412F-492B-98E1-FE2F66B888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9400" y="62484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9060F72-CBD0-4474-96E2-81925ADC9C6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0.emf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8.jpeg"/><Relationship Id="rId4" Type="http://schemas.openxmlformats.org/officeDocument/2006/relationships/image" Target="../media/image57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2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3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3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3.em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524000"/>
            <a:ext cx="6858000" cy="1223963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  <a:ea typeface="Dotum" panose="020B0600000101010101" pitchFamily="34" charset="-127"/>
              </a:rPr>
              <a:t>nEXO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383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8050"/>
            <a:ext cx="22320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"/>
            <a:ext cx="9906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76200"/>
            <a:ext cx="914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"/>
            <a:ext cx="8382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76200"/>
            <a:ext cx="838200" cy="560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76200"/>
            <a:ext cx="8382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76200"/>
            <a:ext cx="11430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76200"/>
            <a:ext cx="838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 bwMode="auto">
          <a:xfrm>
            <a:off x="2667000" y="709612"/>
            <a:ext cx="6291262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3013770"/>
            <a:ext cx="8915400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EXO is a well oiled 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(but extremely clean!)</a:t>
            </a:r>
            <a:r>
              <a:rPr lang="en-US" sz="2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2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collaboration that has been together for ~10 </a:t>
            </a:r>
          </a:p>
          <a:p>
            <a:r>
              <a:rPr lang="en-US" sz="2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years and has managed to build one of the most</a:t>
            </a:r>
          </a:p>
          <a:p>
            <a:r>
              <a:rPr lang="en-US" sz="2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competitive double-beta decay detectors in the</a:t>
            </a:r>
          </a:p>
          <a:p>
            <a:r>
              <a:rPr lang="en-US" sz="2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world, producing results in a timely and </a:t>
            </a:r>
          </a:p>
          <a:p>
            <a:r>
              <a:rPr lang="en-US" sz="2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effective way.</a:t>
            </a:r>
          </a:p>
          <a:p>
            <a:r>
              <a:rPr lang="en-US" sz="2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Most recently several new groups, including IHEP-Beijing and TRIUMF, have joined the team</a:t>
            </a:r>
            <a:endParaRPr 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08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8050"/>
            <a:ext cx="22320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/>
          </p:cNvSpPr>
          <p:nvPr/>
        </p:nvSpPr>
        <p:spPr bwMode="auto">
          <a:xfrm>
            <a:off x="127000" y="0"/>
            <a:ext cx="19812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38100" tIns="38100" rIns="38100" bIns="38100"/>
          <a:lstStyle>
            <a:lvl1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algn="ctr" eaLnBrk="1" hangingPunct="1"/>
            <a:r>
              <a:rPr lang="en-US" sz="24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 Bold" panose="020E0702030303020204" pitchFamily="34" charset="0"/>
                <a:ea typeface="MS PGothic" panose="020B0600070205080204" pitchFamily="34" charset="-128"/>
                <a:sym typeface="Candara Bold" panose="020E0702030303020204" pitchFamily="34" charset="0"/>
              </a:rPr>
              <a:t>The EXO</a:t>
            </a:r>
          </a:p>
          <a:p>
            <a:pPr algn="ctr" eaLnBrk="1" hangingPunct="1"/>
            <a:r>
              <a:rPr lang="en-US" sz="24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 Bold" panose="020E0702030303020204" pitchFamily="34" charset="0"/>
                <a:ea typeface="MS PGothic" panose="020B0600070205080204" pitchFamily="34" charset="-128"/>
                <a:sym typeface="Candara Bold" panose="020E0702030303020204" pitchFamily="34" charset="0"/>
              </a:rPr>
              <a:t>Collaboration</a:t>
            </a:r>
          </a:p>
        </p:txBody>
      </p:sp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"/>
            <a:ext cx="9906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"/>
            <a:ext cx="914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6200"/>
            <a:ext cx="8382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76200"/>
            <a:ext cx="838200" cy="560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6200"/>
            <a:ext cx="8382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6200"/>
            <a:ext cx="11430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76200"/>
            <a:ext cx="838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 bwMode="auto">
          <a:xfrm>
            <a:off x="2667000" y="709612"/>
            <a:ext cx="6291262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051" name="Rectangle 3"/>
          <p:cNvSpPr>
            <a:spLocks/>
          </p:cNvSpPr>
          <p:nvPr/>
        </p:nvSpPr>
        <p:spPr bwMode="auto">
          <a:xfrm>
            <a:off x="228600" y="2790826"/>
            <a:ext cx="8763000" cy="3838574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xtLst/>
        </p:spPr>
        <p:txBody>
          <a:bodyPr lIns="25400" tIns="25400" rIns="25400" bIns="25400"/>
          <a:lstStyle>
            <a:lvl1pPr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University of Alabama, Tuscaloosa AL, USA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D.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Auty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T.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Didberidze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M. Hughes,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Piepke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University of Bern, Switzerland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M. Auger, S.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Delaquis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D. Franco, G. Giroux, R.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Gornea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T.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Tolba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J-L.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Vuilleumier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M. Weber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California Institute of Technology, Pasadena CA, USA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P. Vogel 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Carleton University, Ottawa ON, Canada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- 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V. Basque, M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Dunford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K. Graham,  C. Hargrove, R.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Killick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T.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Koffas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F. Leonard, C.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Licciardi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M.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Rozo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D.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Sinclair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Colorado State University, Fort Collins CO, USA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C. Benitez-Medina, C. Chambers,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Craycraft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W. Fairbank, Jr.,  N.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Kaufhold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T. Walton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Drexel University, Philadelphia PA, USA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  -  M.J.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Dolinski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M.J. Jewell, Y.H. Lin, E.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Smith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 smtClean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Duke University, Durham NC, USA 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-  P.S.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B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arbeau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University of Illinois, Urbana-Champaign IL, USA  -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 D. Beck,</a:t>
            </a: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J. Walton, M.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Tarka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, L. Yang      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IHEP Beijing, People</a:t>
            </a:r>
            <a:r>
              <a:rPr lang="ja-JP" altLang="en-US" sz="1000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rPr>
              <a:t>’</a:t>
            </a:r>
            <a:r>
              <a:rPr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s Republic of China</a:t>
            </a:r>
            <a:r>
              <a:rPr lang="en-US" altLang="ja-JP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  -  G. Cao, X. Jiang, Y. Zhao                                                          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Indiana University, Bloomington IN, USA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-  J. Albert, S. Daugherty,  T. Johnson, L.J. Kaufman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University of California, Irvine, Irvine CA, USA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M. Moe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ITEP Moscow, Russia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D.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Akimov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I.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Alexandrov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V.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Belov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Burenkov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M.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Danilov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Dolgolenko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Karelin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Kovalenko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Kuchenkov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V.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Stekhanov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O.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Zeldovich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Laurentian University, Sudbury ON, Canada  - 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B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. Cleveland,  J.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Farine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B.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Mong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U.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Wichoski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University of Maryland, College Park MD, USA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C. Davis,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Dobi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C. Hall, S.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Slutsky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 Y-R. Yen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University of Massachusetts, Amherst MA, USA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T. Daniels, S. Johnston, K. Kumar, M.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Lodato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C.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Mackeen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K. Malone, A.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Pocar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J.D. Wright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University of Seoul, South Korea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D. Leonard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SLAC National Accelerator Laboratory, Menlo Park CA, USA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M.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Breidenbach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R.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Conley, A.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Dragone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K.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Fouts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R.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Herbst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S. Herrin, A. Johnson, R.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MacLellan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                     	K. Nishimura, A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Odian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C.Y. Prescott, P.C.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Rowson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J.J. Russell, K.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Skarpaas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M. Swift, A. Waite, M.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Wittgen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Stanford University, Stanford CA, USA  - 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J.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Bonatt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T. Brunner, J. Chaves, J. Davis, R.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DeVoe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D.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Fudenberg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G.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Gratta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S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Kravitz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D. Moore, I.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Ostrovskiy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</a:t>
            </a:r>
            <a:r>
              <a:rPr lang="en-US" altLang="ja-JP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 A</a:t>
            </a:r>
            <a:r>
              <a:rPr lang="en-US" altLang="ja-JP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. Rivas</a:t>
            </a:r>
            <a:r>
              <a:rPr lang="en-US" altLang="ja-JP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              	A</a:t>
            </a:r>
            <a:r>
              <a:rPr lang="en-US" altLang="ja-JP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. Schubert, D. </a:t>
            </a:r>
            <a:r>
              <a:rPr lang="en-US" altLang="ja-JP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Tosi</a:t>
            </a:r>
            <a:r>
              <a:rPr lang="en-US" altLang="ja-JP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K. </a:t>
            </a:r>
            <a:r>
              <a:rPr lang="en-US" altLang="ja-JP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Twelker</a:t>
            </a:r>
            <a:r>
              <a:rPr lang="en-US" altLang="ja-JP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L. Wen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Technical University of Munich, </a:t>
            </a:r>
            <a:r>
              <a:rPr lang="en-US" sz="1000" dirty="0" err="1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Garching</a:t>
            </a: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Germany  - 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W.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Feldmeier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P. </a:t>
            </a:r>
            <a:r>
              <a:rPr lang="en-US" sz="1000" dirty="0" err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Fierlinger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 M.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Marino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1000" dirty="0" smtClean="0">
                <a:solidFill>
                  <a:srgbClr val="FF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TRIUMF, Vancouver BC, Canada –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P.A.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Amandruz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D. Bishop, J.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Dilling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P.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Gumplinger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R.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Kruecken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C. Lim, F. </a:t>
            </a:r>
            <a:r>
              <a:rPr lang="en-US" sz="1000" dirty="0" err="1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Retiere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en-US" sz="1000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V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. Strickland</a:t>
            </a: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30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8050"/>
            <a:ext cx="22320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/>
          </p:cNvSpPr>
          <p:nvPr/>
        </p:nvSpPr>
        <p:spPr bwMode="auto">
          <a:xfrm>
            <a:off x="127000" y="0"/>
            <a:ext cx="19812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38100" tIns="38100" rIns="38100" bIns="38100"/>
          <a:lstStyle>
            <a:lvl1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algn="ctr" eaLnBrk="1" hangingPunct="1"/>
            <a:r>
              <a:rPr lang="en-US" sz="24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 Bold" panose="020E0702030303020204" pitchFamily="34" charset="0"/>
                <a:ea typeface="MS PGothic" panose="020B0600070205080204" pitchFamily="34" charset="-128"/>
                <a:sym typeface="Candara Bold" panose="020E0702030303020204" pitchFamily="34" charset="0"/>
              </a:rPr>
              <a:t>The EXO</a:t>
            </a:r>
          </a:p>
          <a:p>
            <a:pPr algn="ctr" eaLnBrk="1" hangingPunct="1"/>
            <a:r>
              <a:rPr lang="en-US" sz="24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ndara Bold" panose="020E0702030303020204" pitchFamily="34" charset="0"/>
                <a:ea typeface="MS PGothic" panose="020B0600070205080204" pitchFamily="34" charset="-128"/>
                <a:sym typeface="Candara Bold" panose="020E0702030303020204" pitchFamily="34" charset="0"/>
              </a:rPr>
              <a:t>Collaboration</a:t>
            </a:r>
          </a:p>
        </p:txBody>
      </p:sp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"/>
            <a:ext cx="9906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"/>
            <a:ext cx="914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6200"/>
            <a:ext cx="8382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76200"/>
            <a:ext cx="838200" cy="560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6200"/>
            <a:ext cx="8382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6200"/>
            <a:ext cx="11430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76200"/>
            <a:ext cx="838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 bwMode="auto">
          <a:xfrm>
            <a:off x="2667000" y="709612"/>
            <a:ext cx="6291262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051" name="Rectangle 3"/>
          <p:cNvSpPr>
            <a:spLocks/>
          </p:cNvSpPr>
          <p:nvPr/>
        </p:nvSpPr>
        <p:spPr bwMode="auto">
          <a:xfrm>
            <a:off x="228600" y="2790826"/>
            <a:ext cx="8763000" cy="3838574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xtLst/>
        </p:spPr>
        <p:txBody>
          <a:bodyPr lIns="25400" tIns="25400" rIns="25400" bIns="25400"/>
          <a:lstStyle>
            <a:lvl1pPr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endParaRPr lang="en-US" sz="2400" b="1" dirty="0" smtClean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115 collaborators (90% scientists and students, 10% engineers)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20 institutions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7 countries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3 continents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endParaRPr lang="en-US" sz="1000" dirty="0" smtClean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We are generally keen in growing the collaboration further (to some extent) 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with groups with the right expertize and interests.  Indeed in the last years 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we accreted in part from new “EXO-generated” groups (Drexel and Duke) </a:t>
            </a:r>
          </a:p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rPr>
              <a:t>and in part from entirely new groups (IHEP-Beijing and TRIUMF)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58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"/>
            <a:ext cx="1981200" cy="167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"/>
            <a:ext cx="9906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"/>
            <a:ext cx="914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6200"/>
            <a:ext cx="8382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76200"/>
            <a:ext cx="838200" cy="560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6200"/>
            <a:ext cx="8382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6200"/>
            <a:ext cx="11430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76200"/>
            <a:ext cx="838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257800" y="6343073"/>
            <a:ext cx="1295400" cy="438727"/>
          </a:xfrm>
        </p:spPr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051" name="Rectangle 3"/>
          <p:cNvSpPr>
            <a:spLocks/>
          </p:cNvSpPr>
          <p:nvPr/>
        </p:nvSpPr>
        <p:spPr bwMode="auto">
          <a:xfrm>
            <a:off x="4724400" y="685800"/>
            <a:ext cx="4191000" cy="601980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xtLst/>
        </p:spPr>
        <p:txBody>
          <a:bodyPr lIns="25400" tIns="25400" rIns="25400" bIns="25400"/>
          <a:lstStyle>
            <a:lvl1pPr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endParaRPr lang="en-US" sz="2400" b="1" dirty="0" smtClean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76800" y="609600"/>
            <a:ext cx="4038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Collaboration </a:t>
            </a:r>
            <a:r>
              <a:rPr lang="en-US" dirty="0" smtClean="0">
                <a:solidFill>
                  <a:srgbClr val="000000"/>
                </a:solidFill>
              </a:rPr>
              <a:t>Board</a:t>
            </a:r>
          </a:p>
          <a:p>
            <a:r>
              <a:rPr lang="en-US" sz="1400" b="1" dirty="0" smtClean="0">
                <a:solidFill>
                  <a:srgbClr val="000000"/>
                </a:solidFill>
              </a:rPr>
              <a:t>Chairperson:  J. Farine, Laurentian University</a:t>
            </a:r>
          </a:p>
          <a:p>
            <a:r>
              <a:rPr lang="en-US" sz="1400" b="1" dirty="0" smtClean="0">
                <a:solidFill>
                  <a:srgbClr val="000000"/>
                </a:solidFill>
              </a:rPr>
              <a:t>Makes policy decisions and rules on issues that affect the collaboration as a whole, including new </a:t>
            </a:r>
            <a:r>
              <a:rPr lang="en-US" sz="1400" b="1" dirty="0">
                <a:solidFill>
                  <a:srgbClr val="000000"/>
                </a:solidFill>
              </a:rPr>
              <a:t>collaboration </a:t>
            </a:r>
            <a:r>
              <a:rPr lang="en-US" sz="1400" b="1" dirty="0" smtClean="0">
                <a:solidFill>
                  <a:srgbClr val="000000"/>
                </a:solidFill>
              </a:rPr>
              <a:t>members, author list decisions, </a:t>
            </a:r>
            <a:r>
              <a:rPr lang="en-US" sz="1400" b="1" dirty="0" err="1" smtClean="0">
                <a:solidFill>
                  <a:srgbClr val="000000"/>
                </a:solidFill>
              </a:rPr>
              <a:t>etc</a:t>
            </a:r>
            <a:r>
              <a:rPr lang="en-US" sz="1400" b="1" dirty="0" smtClean="0">
                <a:solidFill>
                  <a:srgbClr val="000000"/>
                </a:solidFill>
              </a:rPr>
              <a:t>, </a:t>
            </a:r>
          </a:p>
        </p:txBody>
      </p:sp>
      <p:sp>
        <p:nvSpPr>
          <p:cNvPr id="19" name="Rectangle 3"/>
          <p:cNvSpPr>
            <a:spLocks/>
          </p:cNvSpPr>
          <p:nvPr/>
        </p:nvSpPr>
        <p:spPr bwMode="auto">
          <a:xfrm>
            <a:off x="228600" y="2133601"/>
            <a:ext cx="4191000" cy="337820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noFill/>
          </a:ln>
          <a:extLst/>
        </p:spPr>
        <p:txBody>
          <a:bodyPr lIns="25400" tIns="25400" rIns="25400" bIns="25400"/>
          <a:lstStyle>
            <a:lvl1pPr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</a:tabLst>
              <a:defRPr sz="12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400"/>
              </a:spcBef>
            </a:pPr>
            <a:endParaRPr lang="en-US" sz="2400" b="1" dirty="0" smtClean="0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76601"/>
            <a:ext cx="3736746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04800" y="2133600"/>
            <a:ext cx="40345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Collaboration </a:t>
            </a:r>
            <a:r>
              <a:rPr lang="en-US" dirty="0" smtClean="0">
                <a:solidFill>
                  <a:srgbClr val="000000"/>
                </a:solidFill>
              </a:rPr>
              <a:t>Council</a:t>
            </a:r>
          </a:p>
          <a:p>
            <a:r>
              <a:rPr lang="en-US" sz="1400" b="1" dirty="0" smtClean="0">
                <a:solidFill>
                  <a:srgbClr val="000000"/>
                </a:solidFill>
              </a:rPr>
              <a:t>Membership is by invitation from the spokesperson</a:t>
            </a:r>
          </a:p>
          <a:p>
            <a:r>
              <a:rPr lang="en-US" sz="1400" b="1" dirty="0" smtClean="0">
                <a:solidFill>
                  <a:srgbClr val="000000"/>
                </a:solidFill>
              </a:rPr>
              <a:t>Serves as an advisory council to the spokesperson.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0733" y="6319743"/>
            <a:ext cx="2762295" cy="27699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TRIUMF membership not yet finalized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124200" y="1905000"/>
            <a:ext cx="5414962" cy="4430713"/>
            <a:chOff x="2013" y="1299"/>
            <a:chExt cx="3411" cy="2791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13" y="1299"/>
              <a:ext cx="2163" cy="2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3330" y="1313"/>
              <a:ext cx="51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Barbeau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4118" y="1313"/>
              <a:ext cx="72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Duke University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3330" y="1451"/>
              <a:ext cx="72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M. Breidenbach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118" y="1451"/>
              <a:ext cx="26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SLAC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3330" y="1589"/>
              <a:ext cx="52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Dolinski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4118" y="1589"/>
              <a:ext cx="78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Drexel University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3330" y="1727"/>
              <a:ext cx="52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B. Fairbank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4118" y="1727"/>
              <a:ext cx="113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Colorado State University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>
              <a:off x="3330" y="1865"/>
              <a:ext cx="40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J. Farine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>
              <a:off x="4118" y="1865"/>
              <a:ext cx="96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Laurentian University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5"/>
            <p:cNvSpPr>
              <a:spLocks noChangeArrowheads="1"/>
            </p:cNvSpPr>
            <p:nvPr/>
          </p:nvSpPr>
          <p:spPr bwMode="auto">
            <a:xfrm>
              <a:off x="3330" y="2004"/>
              <a:ext cx="56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P. Fierlinger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4118" y="2004"/>
              <a:ext cx="124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Munich Technical University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7"/>
            <p:cNvSpPr>
              <a:spLocks noChangeArrowheads="1"/>
            </p:cNvSpPr>
            <p:nvPr/>
          </p:nvSpPr>
          <p:spPr bwMode="auto">
            <a:xfrm>
              <a:off x="3330" y="2142"/>
              <a:ext cx="39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K. Fouts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18"/>
            <p:cNvSpPr>
              <a:spLocks noChangeArrowheads="1"/>
            </p:cNvSpPr>
            <p:nvPr/>
          </p:nvSpPr>
          <p:spPr bwMode="auto">
            <a:xfrm>
              <a:off x="4118" y="2142"/>
              <a:ext cx="75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SLAC (non voting)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9"/>
            <p:cNvSpPr>
              <a:spLocks noChangeArrowheads="1"/>
            </p:cNvSpPr>
            <p:nvPr/>
          </p:nvSpPr>
          <p:spPr bwMode="auto">
            <a:xfrm>
              <a:off x="3330" y="2280"/>
              <a:ext cx="44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G. Gratta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0"/>
            <p:cNvSpPr>
              <a:spLocks noChangeArrowheads="1"/>
            </p:cNvSpPr>
            <p:nvPr/>
          </p:nvSpPr>
          <p:spPr bwMode="auto">
            <a:xfrm>
              <a:off x="4118" y="2280"/>
              <a:ext cx="87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Stanford University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1"/>
            <p:cNvSpPr>
              <a:spLocks noChangeArrowheads="1"/>
            </p:cNvSpPr>
            <p:nvPr/>
          </p:nvSpPr>
          <p:spPr bwMode="auto">
            <a:xfrm>
              <a:off x="3330" y="2418"/>
              <a:ext cx="34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C. Hall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2"/>
            <p:cNvSpPr>
              <a:spLocks noChangeArrowheads="1"/>
            </p:cNvSpPr>
            <p:nvPr/>
          </p:nvSpPr>
          <p:spPr bwMode="auto">
            <a:xfrm>
              <a:off x="4118" y="2418"/>
              <a:ext cx="101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University of Maryland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48" name="Rectangle 23"/>
            <p:cNvSpPr>
              <a:spLocks noChangeArrowheads="1"/>
            </p:cNvSpPr>
            <p:nvPr/>
          </p:nvSpPr>
          <p:spPr bwMode="auto">
            <a:xfrm>
              <a:off x="3330" y="2556"/>
              <a:ext cx="52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L. Kaufman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50" name="Rectangle 24"/>
            <p:cNvSpPr>
              <a:spLocks noChangeArrowheads="1"/>
            </p:cNvSpPr>
            <p:nvPr/>
          </p:nvSpPr>
          <p:spPr bwMode="auto">
            <a:xfrm>
              <a:off x="4118" y="2556"/>
              <a:ext cx="81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Indiana University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59" name="Rectangle 25"/>
            <p:cNvSpPr>
              <a:spLocks noChangeArrowheads="1"/>
            </p:cNvSpPr>
            <p:nvPr/>
          </p:nvSpPr>
          <p:spPr bwMode="auto">
            <a:xfrm>
              <a:off x="3330" y="2694"/>
              <a:ext cx="51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D. Leonard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0" name="Rectangle 26"/>
            <p:cNvSpPr>
              <a:spLocks noChangeArrowheads="1"/>
            </p:cNvSpPr>
            <p:nvPr/>
          </p:nvSpPr>
          <p:spPr bwMode="auto">
            <a:xfrm>
              <a:off x="4118" y="2694"/>
              <a:ext cx="85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University of Seoul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1" name="Rectangle 27"/>
            <p:cNvSpPr>
              <a:spLocks noChangeArrowheads="1"/>
            </p:cNvSpPr>
            <p:nvPr/>
          </p:nvSpPr>
          <p:spPr bwMode="auto">
            <a:xfrm>
              <a:off x="3330" y="2832"/>
              <a:ext cx="33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M. Moe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2" name="Rectangle 28"/>
            <p:cNvSpPr>
              <a:spLocks noChangeArrowheads="1"/>
            </p:cNvSpPr>
            <p:nvPr/>
          </p:nvSpPr>
          <p:spPr bwMode="auto">
            <a:xfrm>
              <a:off x="4118" y="2832"/>
              <a:ext cx="130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University of California, Irvine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3" name="Rectangle 29"/>
            <p:cNvSpPr>
              <a:spLocks noChangeArrowheads="1"/>
            </p:cNvSpPr>
            <p:nvPr/>
          </p:nvSpPr>
          <p:spPr bwMode="auto">
            <a:xfrm>
              <a:off x="3330" y="2971"/>
              <a:ext cx="449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A. Piepke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4" name="Rectangle 30"/>
            <p:cNvSpPr>
              <a:spLocks noChangeArrowheads="1"/>
            </p:cNvSpPr>
            <p:nvPr/>
          </p:nvSpPr>
          <p:spPr bwMode="auto">
            <a:xfrm>
              <a:off x="4118" y="2971"/>
              <a:ext cx="98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University of Alabama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5" name="Rectangle 31"/>
            <p:cNvSpPr>
              <a:spLocks noChangeArrowheads="1"/>
            </p:cNvSpPr>
            <p:nvPr/>
          </p:nvSpPr>
          <p:spPr bwMode="auto">
            <a:xfrm>
              <a:off x="3330" y="3109"/>
              <a:ext cx="40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A. Pocar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6" name="Rectangle 32"/>
            <p:cNvSpPr>
              <a:spLocks noChangeArrowheads="1"/>
            </p:cNvSpPr>
            <p:nvPr/>
          </p:nvSpPr>
          <p:spPr bwMode="auto">
            <a:xfrm>
              <a:off x="4118" y="3109"/>
              <a:ext cx="124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University of Massachusetts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7" name="Rectangle 33"/>
            <p:cNvSpPr>
              <a:spLocks noChangeArrowheads="1"/>
            </p:cNvSpPr>
            <p:nvPr/>
          </p:nvSpPr>
          <p:spPr bwMode="auto">
            <a:xfrm>
              <a:off x="3330" y="3247"/>
              <a:ext cx="47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D. Sinclair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8" name="Rectangle 34"/>
            <p:cNvSpPr>
              <a:spLocks noChangeArrowheads="1"/>
            </p:cNvSpPr>
            <p:nvPr/>
          </p:nvSpPr>
          <p:spPr bwMode="auto">
            <a:xfrm>
              <a:off x="4118" y="3247"/>
              <a:ext cx="86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Carleton University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69" name="Rectangle 35"/>
            <p:cNvSpPr>
              <a:spLocks noChangeArrowheads="1"/>
            </p:cNvSpPr>
            <p:nvPr/>
          </p:nvSpPr>
          <p:spPr bwMode="auto">
            <a:xfrm>
              <a:off x="3330" y="3385"/>
              <a:ext cx="32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P. Vogel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0" name="Rectangle 36"/>
            <p:cNvSpPr>
              <a:spLocks noChangeArrowheads="1"/>
            </p:cNvSpPr>
            <p:nvPr/>
          </p:nvSpPr>
          <p:spPr bwMode="auto">
            <a:xfrm>
              <a:off x="4118" y="3385"/>
              <a:ext cx="36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Caltech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1" name="Rectangle 37"/>
            <p:cNvSpPr>
              <a:spLocks noChangeArrowheads="1"/>
            </p:cNvSpPr>
            <p:nvPr/>
          </p:nvSpPr>
          <p:spPr bwMode="auto">
            <a:xfrm>
              <a:off x="3330" y="3523"/>
              <a:ext cx="62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J. Vuilleumier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2" name="Rectangle 38"/>
            <p:cNvSpPr>
              <a:spLocks noChangeArrowheads="1"/>
            </p:cNvSpPr>
            <p:nvPr/>
          </p:nvSpPr>
          <p:spPr bwMode="auto">
            <a:xfrm>
              <a:off x="4118" y="3523"/>
              <a:ext cx="81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University of Bern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3" name="Rectangle 39"/>
            <p:cNvSpPr>
              <a:spLocks noChangeArrowheads="1"/>
            </p:cNvSpPr>
            <p:nvPr/>
          </p:nvSpPr>
          <p:spPr bwMode="auto">
            <a:xfrm>
              <a:off x="3330" y="3661"/>
              <a:ext cx="34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L. Wen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4" name="Rectangle 40"/>
            <p:cNvSpPr>
              <a:spLocks noChangeArrowheads="1"/>
            </p:cNvSpPr>
            <p:nvPr/>
          </p:nvSpPr>
          <p:spPr bwMode="auto">
            <a:xfrm>
              <a:off x="4118" y="3661"/>
              <a:ext cx="56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IHEP Beijing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5" name="Rectangle 41"/>
            <p:cNvSpPr>
              <a:spLocks noChangeArrowheads="1"/>
            </p:cNvSpPr>
            <p:nvPr/>
          </p:nvSpPr>
          <p:spPr bwMode="auto">
            <a:xfrm>
              <a:off x="3330" y="3800"/>
              <a:ext cx="35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L. Yang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6" name="Rectangle 42"/>
            <p:cNvSpPr>
              <a:spLocks noChangeArrowheads="1"/>
            </p:cNvSpPr>
            <p:nvPr/>
          </p:nvSpPr>
          <p:spPr bwMode="auto">
            <a:xfrm>
              <a:off x="4118" y="3800"/>
              <a:ext cx="88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University of Illinois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7" name="Rectangle 43"/>
            <p:cNvSpPr>
              <a:spLocks noChangeArrowheads="1"/>
            </p:cNvSpPr>
            <p:nvPr/>
          </p:nvSpPr>
          <p:spPr bwMode="auto">
            <a:xfrm>
              <a:off x="3330" y="3938"/>
              <a:ext cx="52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Zeldovich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8" name="Rectangle 44"/>
            <p:cNvSpPr>
              <a:spLocks noChangeArrowheads="1"/>
            </p:cNvSpPr>
            <p:nvPr/>
          </p:nvSpPr>
          <p:spPr bwMode="auto">
            <a:xfrm>
              <a:off x="4118" y="3938"/>
              <a:ext cx="61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ITEP Moscow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298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"/>
            <a:ext cx="9906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76200"/>
            <a:ext cx="914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"/>
            <a:ext cx="8382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76200"/>
            <a:ext cx="838200" cy="560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76200"/>
            <a:ext cx="8382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76200"/>
            <a:ext cx="1143000" cy="558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76200"/>
            <a:ext cx="838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nEXO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815400"/>
            <a:ext cx="8915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Comic Sans MS" panose="030F0702030302020204" pitchFamily="66" charset="0"/>
              </a:rPr>
              <a:t>The EXO is funded by the following agencies:</a:t>
            </a:r>
          </a:p>
          <a:p>
            <a:r>
              <a:rPr lang="en-US" sz="2000" b="1" i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-DoE-HEP</a:t>
            </a:r>
          </a:p>
          <a:p>
            <a:r>
              <a:rPr lang="en-US" sz="2000" b="1" i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-DoE-NP</a:t>
            </a:r>
          </a:p>
          <a:p>
            <a:r>
              <a:rPr lang="en-US" sz="2000" b="1" i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-NSF</a:t>
            </a:r>
            <a:endParaRPr lang="en-US" sz="2000" b="1" dirty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r>
              <a:rPr lang="en-US" sz="2000" b="1" i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-Swiss National Science Foundation</a:t>
            </a:r>
          </a:p>
          <a:p>
            <a:r>
              <a:rPr lang="en-US" sz="20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-NSERC</a:t>
            </a:r>
            <a:endParaRPr lang="en-US" sz="20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2000" b="1" i="1" dirty="0" smtClean="0">
                <a:solidFill>
                  <a:srgbClr val="996600"/>
                </a:solidFill>
                <a:latin typeface="Comic Sans MS" panose="030F0702030302020204" pitchFamily="66" charset="0"/>
              </a:rPr>
              <a:t>-Russian Foundation for Basic Research</a:t>
            </a:r>
          </a:p>
          <a:p>
            <a:r>
              <a:rPr lang="en-US" sz="2000" b="1" i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-Chinese Academy of Sciences</a:t>
            </a:r>
          </a:p>
          <a:p>
            <a:endParaRPr lang="en-US" b="1" i="1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smtClean="0">
                <a:latin typeface="Comic Sans MS" panose="030F0702030302020204" pitchFamily="66" charset="0"/>
              </a:rPr>
              <a:t>In the US </a:t>
            </a:r>
            <a:r>
              <a:rPr lang="en-US" sz="2000" b="1" dirty="0" err="1" smtClean="0">
                <a:latin typeface="Comic Sans MS" panose="030F0702030302020204" pitchFamily="66" charset="0"/>
              </a:rPr>
              <a:t>nEXO</a:t>
            </a:r>
            <a:r>
              <a:rPr lang="en-US" sz="2000" b="1" dirty="0" smtClean="0">
                <a:latin typeface="Comic Sans MS" panose="030F0702030302020204" pitchFamily="66" charset="0"/>
              </a:rPr>
              <a:t> R&amp;D is mainly supported by DoE-HEP but with substantial contributions from the NSF and DoE-NP.  </a:t>
            </a:r>
            <a:endParaRPr lang="en-US" sz="2000" b="1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It is our understanding that when DoE will decide to fund </a:t>
            </a:r>
            <a:r>
              <a:rPr lang="en-US" sz="2000" b="1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nEXO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as</a:t>
            </a:r>
          </a:p>
          <a:p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a project this will occur under DOE-NP, while DOE-HEP will continue supporting the science teams under their programme.</a:t>
            </a:r>
            <a:endParaRPr lang="en-US" sz="20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It is also expected that agencies from the other collaborating Countries will contribute to the </a:t>
            </a:r>
            <a:r>
              <a:rPr lang="en-US" sz="2000" b="1" dirty="0" err="1" smtClean="0">
                <a:solidFill>
                  <a:srgbClr val="006600"/>
                </a:solidFill>
                <a:latin typeface="Comic Sans MS" panose="030F0702030302020204" pitchFamily="66" charset="0"/>
              </a:rPr>
              <a:t>nEXO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, although negotiations on this</a:t>
            </a:r>
          </a:p>
          <a:p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have not started yet.</a:t>
            </a:r>
          </a:p>
        </p:txBody>
      </p:sp>
    </p:spTree>
    <p:extLst>
      <p:ext uri="{BB962C8B-B14F-4D97-AF65-F5344CB8AC3E}">
        <p14:creationId xmlns:p14="http://schemas.microsoft.com/office/powerpoint/2010/main" val="322472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9574-249C-42DE-88ED-4DF329DF262A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208829" y="152400"/>
            <a:ext cx="8606843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         </a:t>
            </a:r>
            <a:r>
              <a:rPr lang="en-US" sz="3200" b="1" dirty="0">
                <a:latin typeface="Comic Sans MS" panose="030F0702030302020204" pitchFamily="66" charset="0"/>
              </a:rPr>
              <a:t>EXO: summary and plans</a:t>
            </a:r>
          </a:p>
          <a:p>
            <a:endParaRPr lang="en-US" sz="2800" b="1" dirty="0">
              <a:solidFill>
                <a:srgbClr val="CC00FF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Since </a:t>
            </a:r>
            <a:r>
              <a:rPr lang="en-US" sz="2000" b="1" dirty="0">
                <a:solidFill>
                  <a:srgbClr val="CC00FF"/>
                </a:solidFill>
                <a:latin typeface="Comic Sans MS" panose="030F0702030302020204" pitchFamily="66" charset="0"/>
              </a:rPr>
              <a:t>the </a:t>
            </a:r>
            <a:r>
              <a:rPr lang="en-US" sz="20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beginning, in 1999, </a:t>
            </a:r>
            <a:r>
              <a:rPr lang="en-US" sz="2000" b="1" dirty="0">
                <a:solidFill>
                  <a:srgbClr val="CC00FF"/>
                </a:solidFill>
                <a:latin typeface="Comic Sans MS" panose="030F0702030302020204" pitchFamily="66" charset="0"/>
              </a:rPr>
              <a:t>the EXO </a:t>
            </a:r>
            <a:r>
              <a:rPr lang="en-US" sz="20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collaboration has </a:t>
            </a:r>
            <a:r>
              <a:rPr lang="en-US" sz="2000" b="1" dirty="0">
                <a:solidFill>
                  <a:srgbClr val="CC00FF"/>
                </a:solidFill>
                <a:latin typeface="Comic Sans MS" panose="030F0702030302020204" pitchFamily="66" charset="0"/>
              </a:rPr>
              <a:t>been </a:t>
            </a:r>
            <a:endParaRPr lang="en-US" sz="2000" b="1" dirty="0" smtClean="0">
              <a:solidFill>
                <a:srgbClr val="CC00FF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>
                <a:solidFill>
                  <a:srgbClr val="CC00FF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planning </a:t>
            </a:r>
            <a:r>
              <a:rPr lang="en-US" sz="2000" b="1" dirty="0">
                <a:solidFill>
                  <a:srgbClr val="CC00FF"/>
                </a:solidFill>
                <a:latin typeface="Comic Sans MS" panose="030F0702030302020204" pitchFamily="66" charset="0"/>
              </a:rPr>
              <a:t>a staged </a:t>
            </a:r>
            <a:r>
              <a:rPr lang="en-US" sz="20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approach to </a:t>
            </a:r>
            <a:r>
              <a:rPr lang="en-US" sz="2000" b="1" dirty="0">
                <a:solidFill>
                  <a:srgbClr val="CC00FF"/>
                </a:solidFill>
                <a:latin typeface="Comic Sans MS" panose="030F0702030302020204" pitchFamily="66" charset="0"/>
              </a:rPr>
              <a:t>0</a:t>
            </a:r>
            <a:r>
              <a:rPr lang="el-GR" sz="2000" b="1" dirty="0">
                <a:solidFill>
                  <a:srgbClr val="CC00FF"/>
                </a:solidFill>
                <a:latin typeface="Comic Sans MS" panose="030F0702030302020204" pitchFamily="66" charset="0"/>
              </a:rPr>
              <a:t>νββ</a:t>
            </a:r>
            <a:r>
              <a:rPr lang="en-US" sz="2000" b="1" dirty="0">
                <a:solidFill>
                  <a:srgbClr val="CC00FF"/>
                </a:solidFill>
                <a:latin typeface="Comic Sans MS" panose="030F0702030302020204" pitchFamily="66" charset="0"/>
              </a:rPr>
              <a:t> decay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“</a:t>
            </a:r>
            <a:r>
              <a:rPr lang="en-US" sz="2000" b="1" dirty="0">
                <a:solidFill>
                  <a:srgbClr val="0066CC"/>
                </a:solidFill>
                <a:latin typeface="Comic Sans MS" panose="030F0702030302020204" pitchFamily="66" charset="0"/>
              </a:rPr>
              <a:t>Stage 1”, i.e. EXO-200 is taking </a:t>
            </a:r>
            <a:r>
              <a:rPr lang="en-US" sz="2000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data, producing results and </a:t>
            </a:r>
            <a:endParaRPr lang="en-US" sz="2000" b="1" dirty="0">
              <a:solidFill>
                <a:srgbClr val="0066CC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	leading the charge in the field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EXO-200 is also a (very successful) prototype for a larger, </a:t>
            </a:r>
          </a:p>
          <a:p>
            <a:r>
              <a:rPr lang="en-US" sz="2000" b="1" dirty="0">
                <a:solidFill>
                  <a:srgbClr val="006600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“Stage 2” detector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“Stage 2”,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nEXO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is being designed as a 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       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tonne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LXe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detector 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following closely the EXO-200 layout</a:t>
            </a:r>
            <a:endParaRPr lang="en-US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Some R&amp;D </a:t>
            </a:r>
            <a:r>
              <a:rPr 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is 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required to address some scaling issues and non 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optimal EXO-200 solutions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9574-249C-42DE-88ED-4DF329DF262A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76200" y="152400"/>
            <a:ext cx="8876148" cy="66171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         </a:t>
            </a:r>
            <a:r>
              <a:rPr lang="en-US" sz="3200" b="1" dirty="0">
                <a:latin typeface="Comic Sans MS" panose="030F0702030302020204" pitchFamily="66" charset="0"/>
              </a:rPr>
              <a:t>EXO: summary and </a:t>
            </a:r>
            <a:r>
              <a:rPr lang="en-US" sz="3200" b="1" dirty="0" smtClean="0">
                <a:latin typeface="Comic Sans MS" panose="030F0702030302020204" pitchFamily="66" charset="0"/>
              </a:rPr>
              <a:t>plans, cont’d</a:t>
            </a:r>
            <a:endParaRPr lang="en-US" sz="2800" b="1" dirty="0">
              <a:solidFill>
                <a:srgbClr val="CC00FF"/>
              </a:solidFill>
              <a:latin typeface="Comic Sans MS" panose="030F0702030302020204" pitchFamily="66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R&amp;D in progress to improve items that either do not scale well or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were imperfectly designed in EXO-200.  Expect to have a 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“CD1-quality” detector design by end of calendar 2015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EXO submitted a letter of interest to locate the </a:t>
            </a:r>
            <a:r>
              <a:rPr lang="en-US" sz="2000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nEXO</a:t>
            </a:r>
            <a:r>
              <a:rPr lang="en-US" sz="2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detector</a:t>
            </a:r>
          </a:p>
          <a:p>
            <a:r>
              <a:rPr lang="en-US" sz="2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in the </a:t>
            </a:r>
            <a:r>
              <a:rPr lang="en-US" sz="2000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Cryopit</a:t>
            </a:r>
            <a:r>
              <a:rPr lang="en-US" sz="20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at </a:t>
            </a:r>
            <a:r>
              <a:rPr lang="en-US" sz="2000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SNOlab</a:t>
            </a:r>
            <a:endParaRPr lang="en-US" sz="2000" b="1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From the start of construction this is likely to be a </a:t>
            </a:r>
          </a:p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10-15 </a:t>
            </a:r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yrs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program with 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unique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physics potential: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 conservative detector with wide reach using the 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well tested EXO-200 technology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unique possibility of swapping the enriched 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Xe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to Nat’l </a:t>
            </a:r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Xe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in the case a discovery is made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 unique upgrade path to Ba tagging (of course, 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 this case, on a riskier path)</a:t>
            </a:r>
          </a:p>
        </p:txBody>
      </p:sp>
    </p:spTree>
    <p:extLst>
      <p:ext uri="{BB962C8B-B14F-4D97-AF65-F5344CB8AC3E}">
        <p14:creationId xmlns:p14="http://schemas.microsoft.com/office/powerpoint/2010/main" val="284644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19574-249C-42DE-88ED-4DF329DF262A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76200" y="152400"/>
            <a:ext cx="8876148" cy="38472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         </a:t>
            </a:r>
            <a:r>
              <a:rPr lang="en-US" sz="3200" b="1" dirty="0">
                <a:latin typeface="Comic Sans MS" panose="030F0702030302020204" pitchFamily="66" charset="0"/>
              </a:rPr>
              <a:t>EXO: summary and </a:t>
            </a:r>
            <a:r>
              <a:rPr lang="en-US" sz="3200" b="1" dirty="0" smtClean="0">
                <a:latin typeface="Comic Sans MS" panose="030F0702030302020204" pitchFamily="66" charset="0"/>
              </a:rPr>
              <a:t>plans, cont’d</a:t>
            </a:r>
            <a:endParaRPr lang="en-US" sz="2800" b="1" dirty="0">
              <a:solidFill>
                <a:srgbClr val="CC00FF"/>
              </a:solidFill>
              <a:latin typeface="Comic Sans MS" panose="030F0702030302020204" pitchFamily="66" charset="0"/>
            </a:endParaRP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R&amp;D in progress to improve items that either do not scale well or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were imperfectly designed in EXO-200.  Expect to have a </a:t>
            </a:r>
          </a:p>
          <a:p>
            <a:r>
              <a:rPr 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“CD1-quality” detector design by end of calendar 2015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EXO submitted a letter of interest to locate the </a:t>
            </a:r>
            <a:r>
              <a:rPr lang="en-US" sz="2000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nEXO</a:t>
            </a:r>
            <a:r>
              <a:rPr lang="en-US" sz="2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detector</a:t>
            </a:r>
          </a:p>
          <a:p>
            <a:r>
              <a:rPr lang="en-US" sz="2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in the </a:t>
            </a:r>
            <a:r>
              <a:rPr lang="en-US" sz="2000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Cryopit</a:t>
            </a:r>
            <a:r>
              <a:rPr lang="en-US" sz="20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at </a:t>
            </a:r>
            <a:r>
              <a:rPr lang="en-US" sz="2000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SNOlab</a:t>
            </a:r>
            <a:endParaRPr lang="en-US" sz="2000" b="1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From the start of construction this is likely to be a 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10-15 </a:t>
            </a:r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yrs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program with 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unique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physics potential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4038600"/>
            <a:ext cx="8547533" cy="224676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“How </a:t>
            </a:r>
            <a:r>
              <a:rPr lang="en-US" sz="2000" b="1" i="1" dirty="0">
                <a:latin typeface="Aharoni" panose="02010803020104030203" pitchFamily="2" charset="-79"/>
                <a:cs typeface="Aharoni" panose="02010803020104030203" pitchFamily="2" charset="-79"/>
              </a:rPr>
              <a:t>exciting it would be to discover violations </a:t>
            </a:r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of </a:t>
            </a:r>
            <a:r>
              <a:rPr lang="en-US" sz="2000" b="1" i="1" dirty="0">
                <a:latin typeface="Aharoni" panose="02010803020104030203" pitchFamily="2" charset="-79"/>
                <a:cs typeface="Aharoni" panose="02010803020104030203" pitchFamily="2" charset="-79"/>
              </a:rPr>
              <a:t>either of </a:t>
            </a:r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our </a:t>
            </a:r>
            <a:r>
              <a:rPr lang="en-US" sz="2000" b="1" i="1" dirty="0">
                <a:latin typeface="Aharoni" panose="02010803020104030203" pitchFamily="2" charset="-79"/>
                <a:cs typeface="Aharoni" panose="02010803020104030203" pitchFamily="2" charset="-79"/>
              </a:rPr>
              <a:t>two </a:t>
            </a:r>
            <a:endParaRPr lang="en-US" sz="2000" b="1" i="1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 surviving </a:t>
            </a:r>
            <a:r>
              <a:rPr lang="en-US" sz="2000" b="1" i="1" dirty="0">
                <a:latin typeface="Aharoni" panose="02010803020104030203" pitchFamily="2" charset="-79"/>
                <a:cs typeface="Aharoni" panose="02010803020104030203" pitchFamily="2" charset="-79"/>
              </a:rPr>
              <a:t>exact global </a:t>
            </a:r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conservation </a:t>
            </a:r>
            <a:r>
              <a:rPr lang="en-US" sz="2000" b="1" i="1" dirty="0">
                <a:latin typeface="Aharoni" panose="02010803020104030203" pitchFamily="2" charset="-79"/>
                <a:cs typeface="Aharoni" panose="02010803020104030203" pitchFamily="2" charset="-79"/>
              </a:rPr>
              <a:t>laws: </a:t>
            </a:r>
          </a:p>
          <a:p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             lepton </a:t>
            </a:r>
            <a:r>
              <a:rPr lang="en-US" sz="2000" b="1" i="1" dirty="0">
                <a:latin typeface="Aharoni" panose="02010803020104030203" pitchFamily="2" charset="-79"/>
                <a:cs typeface="Aharoni" panose="02010803020104030203" pitchFamily="2" charset="-79"/>
              </a:rPr>
              <a:t>number L and baryon number B</a:t>
            </a:r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!”  </a:t>
            </a:r>
          </a:p>
          <a:p>
            <a:r>
              <a:rPr lang="en-US" sz="2000" b="1" i="1" dirty="0"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			           </a:t>
            </a:r>
            <a:r>
              <a:rPr lang="en-US" sz="2000" b="1" i="1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S.L.Glashow</a:t>
            </a:r>
            <a:r>
              <a:rPr lang="en-US" sz="2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, arXiv:1305.5482 (2013)</a:t>
            </a:r>
            <a:endParaRPr lang="en-US" sz="2000" b="1" i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b="1" dirty="0" smtClean="0">
              <a:solidFill>
                <a:srgbClr val="0066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b="1" dirty="0" smtClean="0">
                <a:latin typeface="Comic Sans MS" panose="030F0702030302020204" pitchFamily="66" charset="0"/>
                <a:cs typeface="Aharoni" panose="02010803020104030203" pitchFamily="2" charset="-79"/>
              </a:rPr>
              <a:t>…In addition 0</a:t>
            </a:r>
            <a:r>
              <a:rPr lang="el-GR" sz="2000" b="1" dirty="0" smtClean="0">
                <a:latin typeface="Comic Sans MS" panose="030F0702030302020204" pitchFamily="66" charset="0"/>
                <a:cs typeface="Aharoni" panose="02010803020104030203" pitchFamily="2" charset="-79"/>
              </a:rPr>
              <a:t>ν</a:t>
            </a:r>
            <a:r>
              <a:rPr lang="en-US" sz="2000" b="1" dirty="0" err="1" smtClean="0">
                <a:latin typeface="Comic Sans MS" panose="030F0702030302020204" pitchFamily="66" charset="0"/>
                <a:cs typeface="Aharoni" panose="02010803020104030203" pitchFamily="2" charset="-79"/>
              </a:rPr>
              <a:t>ßß</a:t>
            </a:r>
            <a:r>
              <a:rPr lang="en-US" sz="2000" b="1" dirty="0" smtClean="0">
                <a:latin typeface="Comic Sans MS" panose="030F0702030302020204" pitchFamily="66" charset="0"/>
                <a:cs typeface="Aharoni" panose="02010803020104030203" pitchFamily="2" charset="-79"/>
              </a:rPr>
              <a:t> decay would discover the neutrino mass scale </a:t>
            </a:r>
          </a:p>
          <a:p>
            <a:r>
              <a:rPr lang="en-US" sz="2000" b="1" dirty="0">
                <a:latin typeface="Comic Sans MS" panose="030F0702030302020204" pitchFamily="66" charset="0"/>
                <a:cs typeface="Aharoni" panose="02010803020104030203" pitchFamily="2" charset="-79"/>
              </a:rPr>
              <a:t> </a:t>
            </a:r>
            <a:r>
              <a:rPr lang="en-US" sz="2000" b="1" dirty="0" smtClean="0">
                <a:latin typeface="Comic Sans MS" panose="030F0702030302020204" pitchFamily="66" charset="0"/>
                <a:cs typeface="Aharoni" panose="02010803020104030203" pitchFamily="2" charset="-79"/>
              </a:rPr>
              <a:t>  and a new type of Fermion: the 2-component </a:t>
            </a:r>
            <a:r>
              <a:rPr lang="en-US" sz="2000" b="1" dirty="0" err="1" smtClean="0">
                <a:latin typeface="Comic Sans MS" panose="030F0702030302020204" pitchFamily="66" charset="0"/>
                <a:cs typeface="Aharoni" panose="02010803020104030203" pitchFamily="2" charset="-79"/>
              </a:rPr>
              <a:t>Majorana</a:t>
            </a:r>
            <a:r>
              <a:rPr lang="en-US" sz="2000" b="1" dirty="0">
                <a:latin typeface="Comic Sans MS" panose="030F0702030302020204" pitchFamily="66" charset="0"/>
                <a:cs typeface="Aharoni" panose="02010803020104030203" pitchFamily="2" charset="-79"/>
              </a:rPr>
              <a:t> </a:t>
            </a:r>
            <a:r>
              <a:rPr lang="en-US" sz="2000" b="1" dirty="0" smtClean="0">
                <a:latin typeface="Comic Sans MS" panose="030F0702030302020204" pitchFamily="66" charset="0"/>
                <a:cs typeface="Aharoni" panose="02010803020104030203" pitchFamily="2" charset="-79"/>
              </a:rPr>
              <a:t>Fermion</a:t>
            </a:r>
          </a:p>
        </p:txBody>
      </p:sp>
    </p:spTree>
    <p:extLst>
      <p:ext uri="{BB962C8B-B14F-4D97-AF65-F5344CB8AC3E}">
        <p14:creationId xmlns:p14="http://schemas.microsoft.com/office/powerpoint/2010/main" val="23130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The EXO program and 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Germantown 12 Jul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76200"/>
            <a:ext cx="9193542" cy="63709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central role of 0</a:t>
            </a:r>
            <a:r>
              <a:rPr lang="el-GR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νββ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decay in particle and </a:t>
            </a:r>
          </a:p>
          <a:p>
            <a:r>
              <a:rPr lang="en-US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nuclear physics was stated by many panels </a:t>
            </a:r>
          </a:p>
          <a:p>
            <a:r>
              <a:rPr lang="en-US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and committees in the last decade:</a:t>
            </a:r>
          </a:p>
          <a:p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600" b="1" dirty="0" smtClean="0">
                <a:latin typeface="Comic Sans MS" panose="030F0702030302020204" pitchFamily="66" charset="0"/>
              </a:rPr>
              <a:t>“Major Nuclear Physics Facilities for the Next </a:t>
            </a:r>
            <a:r>
              <a:rPr lang="en-US" sz="1600" b="1" dirty="0">
                <a:latin typeface="Comic Sans MS" panose="030F0702030302020204" pitchFamily="66" charset="0"/>
              </a:rPr>
              <a:t>D</a:t>
            </a:r>
            <a:r>
              <a:rPr lang="en-US" sz="1600" b="1" dirty="0" smtClean="0">
                <a:latin typeface="Comic Sans MS" panose="030F0702030302020204" pitchFamily="66" charset="0"/>
              </a:rPr>
              <a:t>ecade”, Report of the NSAC </a:t>
            </a:r>
          </a:p>
          <a:p>
            <a:r>
              <a:rPr lang="en-US" sz="1600" b="1" dirty="0">
                <a:latin typeface="Comic Sans MS" panose="030F0702030302020204" pitchFamily="66" charset="0"/>
              </a:rPr>
              <a:t> </a:t>
            </a:r>
            <a:r>
              <a:rPr lang="en-US" sz="1600" b="1" dirty="0" smtClean="0">
                <a:latin typeface="Comic Sans MS" panose="030F0702030302020204" pitchFamily="66" charset="0"/>
              </a:rPr>
              <a:t>   subcommittee, Mar 2013, arXiv:1212.5190;</a:t>
            </a:r>
          </a:p>
          <a:p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"Report to NSAC on Implementing the 2007 Long Range Plan", S</a:t>
            </a:r>
            <a:r>
              <a:rPr lang="en-US" sz="16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ubcommittee</a:t>
            </a:r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, Jan </a:t>
            </a:r>
            <a:r>
              <a:rPr lang="en-US" sz="16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2013;</a:t>
            </a:r>
          </a:p>
          <a:p>
            <a:r>
              <a:rPr lang="en-US" sz="1600" b="1" dirty="0">
                <a:latin typeface="Comic Sans MS" panose="030F0702030302020204" pitchFamily="66" charset="0"/>
              </a:rPr>
              <a:t>"Discovering the New Standard Model: Fundamental Symmetries and </a:t>
            </a:r>
            <a:r>
              <a:rPr lang="en-US" sz="1600" b="1" dirty="0" smtClean="0">
                <a:latin typeface="Comic Sans MS" panose="030F0702030302020204" pitchFamily="66" charset="0"/>
              </a:rPr>
              <a:t>Neutrinos“, </a:t>
            </a:r>
            <a:r>
              <a:rPr lang="en-US" sz="1600" b="1" dirty="0">
                <a:latin typeface="Comic Sans MS" panose="030F0702030302020204" pitchFamily="66" charset="0"/>
              </a:rPr>
              <a:t> </a:t>
            </a:r>
            <a:endParaRPr lang="en-US" sz="1600" b="1" dirty="0" smtClean="0">
              <a:latin typeface="Comic Sans MS" panose="030F0702030302020204" pitchFamily="66" charset="0"/>
            </a:endParaRPr>
          </a:p>
          <a:p>
            <a:r>
              <a:rPr lang="en-US" sz="1600" b="1" dirty="0" smtClean="0">
                <a:latin typeface="Comic Sans MS" panose="030F0702030302020204" pitchFamily="66" charset="0"/>
              </a:rPr>
              <a:t>  White </a:t>
            </a:r>
            <a:r>
              <a:rPr lang="en-US" sz="1600" b="1" dirty="0">
                <a:latin typeface="Comic Sans MS" panose="030F0702030302020204" pitchFamily="66" charset="0"/>
              </a:rPr>
              <a:t>paper in preparation for </a:t>
            </a:r>
            <a:r>
              <a:rPr lang="en-US" sz="1600" b="1" dirty="0" err="1">
                <a:latin typeface="Comic Sans MS" panose="030F0702030302020204" pitchFamily="66" charset="0"/>
              </a:rPr>
              <a:t>Tribble</a:t>
            </a:r>
            <a:r>
              <a:rPr lang="en-US" sz="1600" b="1" dirty="0">
                <a:latin typeface="Comic Sans MS" panose="030F0702030302020204" pitchFamily="66" charset="0"/>
              </a:rPr>
              <a:t> Subcommittee by the NP </a:t>
            </a:r>
            <a:r>
              <a:rPr lang="en-US" sz="1600" b="1" dirty="0" smtClean="0">
                <a:latin typeface="Comic Sans MS" panose="030F0702030302020204" pitchFamily="66" charset="0"/>
              </a:rPr>
              <a:t>community, Aug 2012;</a:t>
            </a:r>
          </a:p>
          <a:p>
            <a:r>
              <a:rPr lang="en-US" sz="16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“Fundamental </a:t>
            </a:r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Physics at the Intensity Frontier”, Report of the Workshop held </a:t>
            </a:r>
            <a:endParaRPr lang="en-US" sz="1600" b="1" dirty="0" smtClean="0">
              <a:solidFill>
                <a:srgbClr val="CC00FF"/>
              </a:solidFill>
              <a:latin typeface="Comic Sans MS" panose="030F0702030302020204" pitchFamily="66" charset="0"/>
            </a:endParaRPr>
          </a:p>
          <a:p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   Dec 2011 in Rockville </a:t>
            </a:r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MD, arXiv:1205.2671;</a:t>
            </a:r>
          </a:p>
          <a:p>
            <a:r>
              <a:rPr lang="en-US" sz="1600" b="1" dirty="0">
                <a:latin typeface="Comic Sans MS" panose="030F0702030302020204" pitchFamily="66" charset="0"/>
              </a:rPr>
              <a:t>“An Assessment of the Deep Underground Science and Engineering Laboratory”, </a:t>
            </a:r>
            <a:endParaRPr lang="en-US" sz="1600" b="1" dirty="0" smtClean="0">
              <a:latin typeface="Comic Sans MS" panose="030F0702030302020204" pitchFamily="66" charset="0"/>
            </a:endParaRPr>
          </a:p>
          <a:p>
            <a:r>
              <a:rPr lang="en-US" sz="1600" b="1" dirty="0" smtClean="0">
                <a:latin typeface="Comic Sans MS" panose="030F0702030302020204" pitchFamily="66" charset="0"/>
              </a:rPr>
              <a:t>    Ad </a:t>
            </a:r>
            <a:r>
              <a:rPr lang="en-US" sz="1600" b="1" dirty="0">
                <a:latin typeface="Comic Sans MS" panose="030F0702030302020204" pitchFamily="66" charset="0"/>
              </a:rPr>
              <a:t>Hoc </a:t>
            </a:r>
            <a:r>
              <a:rPr lang="en-US" sz="1600" b="1" dirty="0" smtClean="0">
                <a:latin typeface="Comic Sans MS" panose="030F0702030302020204" pitchFamily="66" charset="0"/>
              </a:rPr>
              <a:t>Committee to </a:t>
            </a:r>
            <a:r>
              <a:rPr lang="en-US" sz="1600" b="1" dirty="0">
                <a:latin typeface="Comic Sans MS" panose="030F0702030302020204" pitchFamily="66" charset="0"/>
              </a:rPr>
              <a:t>Assess the Science Proposed for a Deep Underground </a:t>
            </a:r>
            <a:endParaRPr lang="en-US" sz="1600" b="1" dirty="0" smtClean="0">
              <a:latin typeface="Comic Sans MS" panose="030F0702030302020204" pitchFamily="66" charset="0"/>
            </a:endParaRPr>
          </a:p>
          <a:p>
            <a:r>
              <a:rPr lang="en-US" sz="1600" b="1" dirty="0" smtClean="0">
                <a:latin typeface="Comic Sans MS" panose="030F0702030302020204" pitchFamily="66" charset="0"/>
              </a:rPr>
              <a:t>    Science </a:t>
            </a:r>
            <a:r>
              <a:rPr lang="en-US" sz="1600" b="1" dirty="0">
                <a:latin typeface="Comic Sans MS" panose="030F0702030302020204" pitchFamily="66" charset="0"/>
              </a:rPr>
              <a:t>and Engineering Laboratory (DUSEL</a:t>
            </a:r>
            <a:r>
              <a:rPr lang="en-US" sz="1600" b="1" dirty="0" smtClean="0">
                <a:latin typeface="Comic Sans MS" panose="030F0702030302020204" pitchFamily="66" charset="0"/>
              </a:rPr>
              <a:t>), US </a:t>
            </a:r>
            <a:r>
              <a:rPr lang="en-US" sz="1600" b="1" dirty="0">
                <a:latin typeface="Comic Sans MS" panose="030F0702030302020204" pitchFamily="66" charset="0"/>
              </a:rPr>
              <a:t>NRC (2011);</a:t>
            </a:r>
          </a:p>
          <a:p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“The Frontiers of Nuclear Science, A Long Range Plan”, </a:t>
            </a:r>
            <a:r>
              <a:rPr lang="en-US" sz="16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NSAC</a:t>
            </a:r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(2007</a:t>
            </a:r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);</a:t>
            </a:r>
          </a:p>
          <a:p>
            <a:r>
              <a:rPr lang="en-US" sz="1600" b="1" dirty="0">
                <a:latin typeface="Comic Sans MS" panose="030F0702030302020204" pitchFamily="66" charset="0"/>
              </a:rPr>
              <a:t>“Revealing the Hidden Nature of Space and Time: Charting the Course for </a:t>
            </a:r>
            <a:r>
              <a:rPr lang="en-US" sz="1600" b="1" dirty="0" smtClean="0">
                <a:latin typeface="Comic Sans MS" panose="030F0702030302020204" pitchFamily="66" charset="0"/>
              </a:rPr>
              <a:t>Elementary</a:t>
            </a:r>
          </a:p>
          <a:p>
            <a:r>
              <a:rPr lang="en-US" sz="1600" b="1" dirty="0">
                <a:latin typeface="Comic Sans MS" panose="030F0702030302020204" pitchFamily="66" charset="0"/>
              </a:rPr>
              <a:t> </a:t>
            </a:r>
            <a:r>
              <a:rPr lang="en-US" sz="1600" b="1" dirty="0" smtClean="0">
                <a:latin typeface="Comic Sans MS" panose="030F0702030302020204" pitchFamily="66" charset="0"/>
              </a:rPr>
              <a:t>   Particle Physics</a:t>
            </a:r>
            <a:r>
              <a:rPr lang="en-US" sz="1600" b="1" dirty="0">
                <a:latin typeface="Comic Sans MS" panose="030F0702030302020204" pitchFamily="66" charset="0"/>
              </a:rPr>
              <a:t>”, </a:t>
            </a:r>
            <a:r>
              <a:rPr lang="en-US" sz="1600" b="1" dirty="0" smtClean="0">
                <a:latin typeface="Comic Sans MS" panose="030F0702030302020204" pitchFamily="66" charset="0"/>
              </a:rPr>
              <a:t>Comm. </a:t>
            </a:r>
            <a:r>
              <a:rPr lang="en-US" sz="1600" b="1" dirty="0">
                <a:latin typeface="Comic Sans MS" panose="030F0702030302020204" pitchFamily="66" charset="0"/>
              </a:rPr>
              <a:t>on </a:t>
            </a:r>
            <a:r>
              <a:rPr lang="en-US" sz="1600" b="1" dirty="0" smtClean="0">
                <a:latin typeface="Comic Sans MS" panose="030F0702030302020204" pitchFamily="66" charset="0"/>
              </a:rPr>
              <a:t>Elem. Part. Phys. </a:t>
            </a:r>
            <a:r>
              <a:rPr lang="en-US" sz="1600" b="1" dirty="0">
                <a:latin typeface="Comic Sans MS" panose="030F0702030302020204" pitchFamily="66" charset="0"/>
              </a:rPr>
              <a:t>in the 21</a:t>
            </a:r>
            <a:r>
              <a:rPr lang="en-US" sz="1600" b="1" baseline="30000" dirty="0">
                <a:latin typeface="Comic Sans MS" panose="030F0702030302020204" pitchFamily="66" charset="0"/>
              </a:rPr>
              <a:t>st</a:t>
            </a:r>
            <a:r>
              <a:rPr lang="en-US" sz="1600" b="1" dirty="0">
                <a:latin typeface="Comic Sans MS" panose="030F0702030302020204" pitchFamily="66" charset="0"/>
              </a:rPr>
              <a:t> </a:t>
            </a:r>
            <a:r>
              <a:rPr lang="en-US" sz="1600" b="1" dirty="0" err="1" smtClean="0">
                <a:latin typeface="Comic Sans MS" panose="030F0702030302020204" pitchFamily="66" charset="0"/>
              </a:rPr>
              <a:t>Century,US</a:t>
            </a:r>
            <a:r>
              <a:rPr lang="en-US" sz="1600" b="1" dirty="0" smtClean="0"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latin typeface="Comic Sans MS" panose="030F0702030302020204" pitchFamily="66" charset="0"/>
              </a:rPr>
              <a:t>NRC (2006);</a:t>
            </a:r>
          </a:p>
          <a:p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solidFill>
                  <a:srgbClr val="CC00FF"/>
                </a:solidFill>
                <a:latin typeface="Comic Sans MS" panose="030F0702030302020204" pitchFamily="66" charset="0"/>
              </a:rPr>
              <a:t>NuSAG</a:t>
            </a:r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 report” Sept 2005, http://</a:t>
            </a:r>
            <a:r>
              <a:rPr lang="en-US" sz="16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www.er.doe.gov/hep/NuSAGReport1final.pdf</a:t>
            </a:r>
          </a:p>
          <a:p>
            <a:r>
              <a:rPr lang="en-US" sz="1600" b="1" dirty="0" smtClean="0">
                <a:latin typeface="Comic Sans MS" panose="030F0702030302020204" pitchFamily="66" charset="0"/>
              </a:rPr>
              <a:t>“</a:t>
            </a:r>
            <a:r>
              <a:rPr lang="en-US" sz="1600" b="1" dirty="0">
                <a:latin typeface="Comic Sans MS" panose="030F0702030302020204" pitchFamily="66" charset="0"/>
              </a:rPr>
              <a:t>The Neutrino </a:t>
            </a:r>
            <a:r>
              <a:rPr lang="en-US" sz="1600" b="1" dirty="0" smtClean="0">
                <a:latin typeface="Comic Sans MS" panose="030F0702030302020204" pitchFamily="66" charset="0"/>
              </a:rPr>
              <a:t>Matrix”, Report </a:t>
            </a:r>
            <a:r>
              <a:rPr lang="en-US" sz="1600" b="1" dirty="0">
                <a:latin typeface="Comic Sans MS" panose="030F0702030302020204" pitchFamily="66" charset="0"/>
              </a:rPr>
              <a:t>from the APS multi-divisional neutrino study, Nov 2004;</a:t>
            </a:r>
          </a:p>
          <a:p>
            <a:r>
              <a:rPr lang="en-US" sz="1600" b="1" dirty="0">
                <a:solidFill>
                  <a:srgbClr val="CC00FF"/>
                </a:solidFill>
                <a:latin typeface="Comic Sans MS" panose="030F0702030302020204" pitchFamily="66" charset="0"/>
              </a:rPr>
              <a:t>“SAGENAP report” Dec 13, 2004, http://www.er.doe.gov/hep/SAGENAPFINAL.pdf;</a:t>
            </a:r>
          </a:p>
          <a:p>
            <a:r>
              <a:rPr lang="en-US" sz="1600" b="1" dirty="0">
                <a:latin typeface="Comic Sans MS" panose="030F0702030302020204" pitchFamily="66" charset="0"/>
              </a:rPr>
              <a:t>“Connecting Quarks with the Cosmos: Eleven Science Questions for the New Century” </a:t>
            </a:r>
            <a:endParaRPr lang="en-US" sz="1600" b="1" dirty="0" smtClean="0">
              <a:latin typeface="Comic Sans MS" panose="030F0702030302020204" pitchFamily="66" charset="0"/>
            </a:endParaRPr>
          </a:p>
          <a:p>
            <a:r>
              <a:rPr lang="en-US" sz="1600" b="1" dirty="0" smtClean="0">
                <a:latin typeface="Comic Sans MS" panose="030F0702030302020204" pitchFamily="66" charset="0"/>
              </a:rPr>
              <a:t>    Report </a:t>
            </a:r>
            <a:r>
              <a:rPr lang="en-US" sz="1600" b="1" dirty="0">
                <a:latin typeface="Comic Sans MS" panose="030F0702030302020204" pitchFamily="66" charset="0"/>
              </a:rPr>
              <a:t>of </a:t>
            </a:r>
            <a:r>
              <a:rPr lang="en-US" sz="1600" b="1" dirty="0" smtClean="0">
                <a:latin typeface="Comic Sans MS" panose="030F0702030302020204" pitchFamily="66" charset="0"/>
              </a:rPr>
              <a:t>the National </a:t>
            </a:r>
            <a:r>
              <a:rPr lang="en-US" sz="1600" b="1" dirty="0">
                <a:latin typeface="Comic Sans MS" panose="030F0702030302020204" pitchFamily="66" charset="0"/>
              </a:rPr>
              <a:t>Academy of Sciences, 2003</a:t>
            </a:r>
            <a:r>
              <a:rPr lang="en-US" sz="1600" b="1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2000" b="1" dirty="0">
              <a:solidFill>
                <a:srgbClr val="0066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3761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148703"/>
              </p:ext>
            </p:extLst>
          </p:nvPr>
        </p:nvGraphicFramePr>
        <p:xfrm>
          <a:off x="152400" y="-1"/>
          <a:ext cx="8839200" cy="6830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" name="Acrobat Document" r:id="rId3" imgW="7543648" imgH="5829300" progId="Acrobat.Document.11">
                  <p:embed/>
                </p:oleObj>
              </mc:Choice>
              <mc:Fallback>
                <p:oleObj name="Acrobat Document" r:id="rId3" imgW="7543648" imgH="58293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-1"/>
                        <a:ext cx="8839200" cy="6830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30369" y="4995446"/>
            <a:ext cx="809517" cy="246221"/>
          </a:xfrm>
          <a:prstGeom prst="rect">
            <a:avLst/>
          </a:prstGeom>
          <a:solidFill>
            <a:srgbClr val="CCFF99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0.3% Nat </a:t>
            </a:r>
            <a:r>
              <a:rPr lang="en-US" sz="1600" b="1" dirty="0" err="1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Te</a:t>
            </a:r>
            <a:endParaRPr lang="en-US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1219" y="4985658"/>
            <a:ext cx="416781" cy="246221"/>
          </a:xfrm>
          <a:prstGeom prst="rect">
            <a:avLst/>
          </a:prstGeom>
          <a:solidFill>
            <a:srgbClr val="CCFF99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100kg</a:t>
            </a:r>
            <a:endParaRPr lang="en-US" sz="16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063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6381924"/>
                  </p:ext>
                </p:extLst>
              </p:nvPr>
            </p:nvGraphicFramePr>
            <p:xfrm>
              <a:off x="152400" y="739203"/>
              <a:ext cx="8839200" cy="50519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4400"/>
                    <a:gridCol w="1371600"/>
                    <a:gridCol w="2209800"/>
                    <a:gridCol w="1447800"/>
                    <a:gridCol w="1066800"/>
                    <a:gridCol w="1828800"/>
                  </a:tblGrid>
                  <a:tr h="838200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Isotope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Experiment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𝝂</m:t>
                                  </m:r>
                                </m:sup>
                              </m:sSubSup>
                            </m:oMath>
                          </a14:m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(10</a:t>
                          </a:r>
                          <a:r>
                            <a:rPr lang="en-US" baseline="30000" dirty="0" smtClean="0">
                              <a:solidFill>
                                <a:schemeClr val="tx1"/>
                              </a:solidFill>
                            </a:rPr>
                            <a:t>19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aseline="0" dirty="0" err="1" smtClean="0">
                              <a:solidFill>
                                <a:schemeClr val="tx1"/>
                              </a:solidFill>
                            </a:rPr>
                            <a:t>yr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) </a:t>
                          </a:r>
                          <a14:m>
                            <m:oMath xmlns:m="http://schemas.openxmlformats.org/officeDocument/2006/math">
                              <m:r>
                                <a:rPr lang="en-US" b="1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𝒔𝒕𝒂𝒕</m:t>
                              </m:r>
                              <m:r>
                                <a:rPr lang="en-US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n-US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𝒔𝒚𝒔𝒕</m:t>
                              </m:r>
                              <m:r>
                                <a:rPr lang="en-US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  <m: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𝝂</m:t>
                                  </m:r>
                                </m:sup>
                              </m:sSubSup>
                            </m:oMath>
                          </a14:m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(10</a:t>
                          </a:r>
                          <a:r>
                            <a:rPr lang="en-US" baseline="30000" dirty="0" smtClean="0">
                              <a:solidFill>
                                <a:schemeClr val="tx1"/>
                              </a:solidFill>
                            </a:rPr>
                            <a:t>24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aseline="0" dirty="0" err="1" smtClean="0">
                              <a:solidFill>
                                <a:schemeClr val="tx1"/>
                              </a:solidFill>
                            </a:rPr>
                            <a:t>yr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) [90%CL]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𝒎</m:t>
                                      </m:r>
                                    </m:e>
                                    <m:sub>
                                      <m:r>
                                        <a:rPr lang="en-US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𝜷𝜷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 (eV)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Background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𝒕𝒐𝒏</m:t>
                                  </m:r>
                                </m:e>
                                <m:sup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𝒚𝒓</m:t>
                                  </m:r>
                                </m:e>
                                <m:sup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𝑹𝑶𝑰</m:t>
                                  </m:r>
                                </m:e>
                                <m:sup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1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  <m:r>
                                <a:rPr lang="en-US" sz="1400" b="1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US" sz="1400" b="1" dirty="0" smtClean="0">
                              <a:solidFill>
                                <a:schemeClr val="tx1"/>
                              </a:solidFill>
                            </a:rPr>
                            <a:t>[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𝑹𝑶𝑰</m:t>
                              </m:r>
                              <m: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≡±</m:t>
                              </m:r>
                              <m: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oMath>
                          </a14:m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</a:rPr>
                            <a:t>]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aseline="30000" dirty="0" smtClean="0"/>
                            <a:t>48</a:t>
                          </a:r>
                          <a:r>
                            <a:rPr lang="en-US" baseline="0" dirty="0" smtClean="0"/>
                            <a:t>Ca</a:t>
                          </a:r>
                          <a:endParaRPr lang="en-US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baseline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4.4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±0.5±0.4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&gt;0.058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3.5-14.1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Ge</a:t>
                          </a:r>
                          <a:endParaRPr lang="en-US" baseline="300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HVKK et 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22.3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−3.1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+4.4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>
                              <a:solidFill>
                                <a:srgbClr val="FF0000"/>
                              </a:solidFill>
                            </a:rPr>
                            <a:t>76</a:t>
                          </a: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Ge</a:t>
                          </a:r>
                          <a:endParaRPr lang="en-US" baseline="30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GERDA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150</m:t>
                                </m:r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±10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&gt;21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0.20-0.64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140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82</a:t>
                          </a:r>
                          <a:r>
                            <a:rPr lang="en-US" baseline="0" dirty="0" smtClean="0"/>
                            <a:t>Se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9.6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±0.1±1.0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&gt;0.32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0.9-2.6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96</a:t>
                          </a:r>
                          <a:r>
                            <a:rPr lang="en-US" baseline="0" dirty="0" smtClean="0"/>
                            <a:t>Zr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2.35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±0.14±0.16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&gt;0.0092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4.2-15.1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100</a:t>
                          </a:r>
                          <a:r>
                            <a:rPr lang="en-US" baseline="0" dirty="0" smtClean="0"/>
                            <a:t>Mo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0.716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±0.001±0.054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0.33-0.95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116</a:t>
                          </a:r>
                          <a:r>
                            <a:rPr lang="en-US" baseline="0" dirty="0" smtClean="0"/>
                            <a:t>Cd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2.88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±0.04±0.16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&gt;0.17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1.3-2.4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130</a:t>
                          </a:r>
                          <a:r>
                            <a:rPr lang="en-US" baseline="0" dirty="0" smtClean="0"/>
                            <a:t>Te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70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±9±11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&gt;2.8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0.30-0.77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>
                              <a:solidFill>
                                <a:srgbClr val="FF0000"/>
                              </a:solidFill>
                            </a:rPr>
                            <a:t>136</a:t>
                          </a: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Xe</a:t>
                          </a:r>
                          <a:endParaRPr lang="en-US" baseline="30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EXO-200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217.2</m:t>
                                </m:r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±1.7±6.0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&gt;16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0.14-0.38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230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>
                              <a:solidFill>
                                <a:srgbClr val="FF0000"/>
                              </a:solidFill>
                            </a:rPr>
                            <a:t>136</a:t>
                          </a: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Xe</a:t>
                          </a:r>
                          <a:endParaRPr lang="en-US" baseline="30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KL-Zen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238</m:t>
                                </m:r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±2±14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&gt;19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0.12-0.25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2000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150</a:t>
                          </a:r>
                          <a:r>
                            <a:rPr lang="en-US" baseline="0" dirty="0" smtClean="0"/>
                            <a:t>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0.911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±0.025±0.063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&gt;0.018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2.6-5.7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6381924"/>
                  </p:ext>
                </p:extLst>
              </p:nvPr>
            </p:nvGraphicFramePr>
            <p:xfrm>
              <a:off x="152400" y="739203"/>
              <a:ext cx="8839200" cy="505199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4400"/>
                    <a:gridCol w="1371600"/>
                    <a:gridCol w="2209800"/>
                    <a:gridCol w="1447800"/>
                    <a:gridCol w="1066800"/>
                    <a:gridCol w="1828800"/>
                  </a:tblGrid>
                  <a:tr h="972503"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Isotope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chemeClr val="tx1"/>
                              </a:solidFill>
                            </a:rPr>
                            <a:t>Experiment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3125" r="-197521" b="-42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12236" t="-3125" r="-202532" b="-42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58286" t="-3125" r="-174286" b="-42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84000" t="-3125" r="-1667" b="-4275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aseline="30000" dirty="0" smtClean="0"/>
                            <a:t>48</a:t>
                          </a:r>
                          <a:r>
                            <a:rPr lang="en-US" baseline="0" dirty="0" smtClean="0"/>
                            <a:t>Ca</a:t>
                          </a:r>
                          <a:endParaRPr lang="en-US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baseline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275000" r="-197521" b="-10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&gt;0.058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3.5-14.1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109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>
                              <a:solidFill>
                                <a:schemeClr val="tx1"/>
                              </a:solidFill>
                            </a:rPr>
                            <a:t>76</a:t>
                          </a: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Ge</a:t>
                          </a:r>
                          <a:endParaRPr lang="en-US" baseline="300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0" dirty="0" smtClean="0">
                              <a:solidFill>
                                <a:schemeClr val="tx1"/>
                              </a:solidFill>
                            </a:rPr>
                            <a:t>HVKK et 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12236" t="-368852" r="-202532" b="-9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>
                              <a:solidFill>
                                <a:srgbClr val="FF0000"/>
                              </a:solidFill>
                            </a:rPr>
                            <a:t>76</a:t>
                          </a: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Ge</a:t>
                          </a:r>
                          <a:endParaRPr lang="en-US" baseline="30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GERDA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468852" r="-197521" b="-8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&gt;21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0.20-0.64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140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82</a:t>
                          </a:r>
                          <a:r>
                            <a:rPr lang="en-US" baseline="0" dirty="0" smtClean="0"/>
                            <a:t>Se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568852" r="-197521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&gt;0.32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0.9-2.6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96</a:t>
                          </a:r>
                          <a:r>
                            <a:rPr lang="en-US" baseline="0" dirty="0" smtClean="0"/>
                            <a:t>Zr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668852" r="-197521" b="-6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&gt;0.0092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4.2-15.1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100</a:t>
                          </a:r>
                          <a:r>
                            <a:rPr lang="en-US" baseline="0" dirty="0" smtClean="0"/>
                            <a:t>Mo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768852" r="-197521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0.33-0.95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116</a:t>
                          </a:r>
                          <a:r>
                            <a:rPr lang="en-US" baseline="0" dirty="0" smtClean="0"/>
                            <a:t>Cd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868852" r="-197521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&gt;0.17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1.3-2.4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130</a:t>
                          </a:r>
                          <a:r>
                            <a:rPr lang="en-US" baseline="0" dirty="0" smtClean="0"/>
                            <a:t>Te</a:t>
                          </a:r>
                          <a:endParaRPr lang="en-US" baseline="300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985000" r="-197521" b="-3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&gt;2.8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0.30-0.77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>
                              <a:solidFill>
                                <a:srgbClr val="FF0000"/>
                              </a:solidFill>
                            </a:rPr>
                            <a:t>136</a:t>
                          </a: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Xe</a:t>
                          </a:r>
                          <a:endParaRPr lang="en-US" baseline="30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EXO-200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1067213" r="-197521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&gt;16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0.14-0.38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230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>
                              <a:solidFill>
                                <a:srgbClr val="FF0000"/>
                              </a:solidFill>
                            </a:rPr>
                            <a:t>136</a:t>
                          </a: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Xe</a:t>
                          </a:r>
                          <a:endParaRPr lang="en-US" baseline="30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0" dirty="0" smtClean="0">
                              <a:solidFill>
                                <a:srgbClr val="FF0000"/>
                              </a:solidFill>
                            </a:rPr>
                            <a:t>KL-Zen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1167213" r="-197521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&gt;19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0.12-0.25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2000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aseline="30000" dirty="0" smtClean="0"/>
                            <a:t>150</a:t>
                          </a:r>
                          <a:r>
                            <a:rPr lang="en-US" baseline="0" dirty="0" smtClean="0"/>
                            <a:t>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baseline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3857" t="-1267213" r="-197521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&gt;0.018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2.6-5.7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3035547" y="5848290"/>
            <a:ext cx="3060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Red: action in the last ~year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42422" y="152400"/>
            <a:ext cx="5296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Status of </a:t>
            </a:r>
            <a:r>
              <a:rPr lang="el-GR" sz="2800" b="1" dirty="0" smtClean="0">
                <a:solidFill>
                  <a:srgbClr val="FF0000"/>
                </a:solidFill>
              </a:rPr>
              <a:t>ββ</a:t>
            </a:r>
            <a:r>
              <a:rPr lang="en-US" sz="2800" b="1" dirty="0" smtClean="0">
                <a:solidFill>
                  <a:srgbClr val="FF0000"/>
                </a:solidFill>
              </a:rPr>
              <a:t>-decay measurements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09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nEXO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C2A09-9B4F-4BBF-BF5C-DC386BDD6978}" type="slidenum">
              <a:rPr lang="en-US"/>
              <a:pPr/>
              <a:t>13</a:t>
            </a:fld>
            <a:endParaRPr lang="en-US"/>
          </a:p>
        </p:txBody>
      </p:sp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323850" y="38100"/>
            <a:ext cx="8550275" cy="641350"/>
          </a:xfrm>
          <a:prstGeom prst="rect">
            <a:avLst/>
          </a:prstGeom>
          <a:solidFill>
            <a:srgbClr val="DCDC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virtues of </a:t>
            </a:r>
            <a:r>
              <a:rPr lang="en-US" sz="3600" b="1" baseline="30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136</a:t>
            </a: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Xe for </a:t>
            </a:r>
            <a:r>
              <a:rPr lang="el-GR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ββ</a:t>
            </a: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decay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782701" y="724555"/>
            <a:ext cx="7675499" cy="57554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No 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need to grow crystals</a:t>
            </a: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Can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be re-purified during the experiment</a:t>
            </a: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No 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long lived </a:t>
            </a:r>
            <a:r>
              <a:rPr lang="en-US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isotopes to activate</a:t>
            </a: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Can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be easily transferred from one detector to 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another 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if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new 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technologies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become 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available 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 </a:t>
            </a:r>
            <a:r>
              <a:rPr lang="en-US" sz="20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GXe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R&amp;D</a:t>
            </a:r>
            <a:endParaRPr lang="en-US" sz="20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Noble 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gas: easy(</a:t>
            </a:r>
            <a:r>
              <a:rPr lang="en-US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er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) to purify</a:t>
            </a: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baseline="30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136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enrichment easier and safer:</a:t>
            </a:r>
          </a:p>
          <a:p>
            <a:pPr eaLnBrk="0" hangingPunct="0"/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      - noble gas (no chemistry involved)</a:t>
            </a:r>
          </a:p>
          <a:p>
            <a:pPr eaLnBrk="0" hangingPunct="0"/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      - centrifuge feed rate in gram/s, all mass useful</a:t>
            </a:r>
          </a:p>
          <a:p>
            <a:pPr eaLnBrk="0" hangingPunct="0"/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      - centrifuge efficiency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anose="02020603050405020304" pitchFamily="18" charset="0"/>
                <a:sym typeface="Times" panose="02020603050405020304" pitchFamily="18" charset="0"/>
              </a:rPr>
              <a:t>~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anose="02020603050405020304" pitchFamily="18" charset="0"/>
              </a:rPr>
              <a:t>Δ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m.  For </a:t>
            </a:r>
            <a:r>
              <a:rPr lang="en-US" sz="2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4.7 </a:t>
            </a:r>
            <a:r>
              <a:rPr lang="en-US" sz="2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amu</a:t>
            </a:r>
            <a:endParaRPr lang="en-US" sz="20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Only 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known case where final state identification </a:t>
            </a:r>
          </a:p>
          <a:p>
            <a:pPr eaLnBrk="0" hangingPunct="0"/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appears to be not impossible </a:t>
            </a:r>
          </a:p>
          <a:p>
            <a:pPr eaLnBrk="0" hangingPunct="0"/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eliminate all non-</a:t>
            </a:r>
            <a:r>
              <a:rPr lang="el-G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ββ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backgrounds, possibly only</a:t>
            </a:r>
          </a:p>
          <a:p>
            <a:pPr eaLnBrk="0" hangingPunct="0"/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chance of getting to Normal Hierarchy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EXO-200 </a:t>
            </a:r>
            <a:r>
              <a:rPr lang="en-US" sz="2000" b="1" dirty="0">
                <a:solidFill>
                  <a:srgbClr val="006600"/>
                </a:solidFill>
                <a:latin typeface="Comic Sans MS" panose="030F0702030302020204" pitchFamily="66" charset="0"/>
              </a:rPr>
              <a:t>has demonstrated the power of a LARGE</a:t>
            </a:r>
          </a:p>
          <a:p>
            <a:r>
              <a:rPr lang="en-US" sz="2000" b="1" dirty="0">
                <a:solidFill>
                  <a:srgbClr val="006600"/>
                </a:solidFill>
                <a:latin typeface="Comic Sans MS" panose="030F0702030302020204" pitchFamily="66" charset="0"/>
              </a:rPr>
              <a:t>	and HOMOGENEOUS 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detector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136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 can be replaced with </a:t>
            </a:r>
            <a:r>
              <a:rPr lang="en-US" sz="2000" b="1" baseline="30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Nat’l</a:t>
            </a:r>
            <a:r>
              <a:rPr lang="en-US" sz="2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if a signal is observed!</a:t>
            </a:r>
            <a:endParaRPr lang="el-GR" sz="2000" b="1" baseline="300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nEXO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C2A09-9B4F-4BBF-BF5C-DC386BDD6978}" type="slidenum">
              <a:rPr lang="en-US"/>
              <a:pPr/>
              <a:t>14</a:t>
            </a:fld>
            <a:endParaRPr lang="en-US"/>
          </a:p>
        </p:txBody>
      </p:sp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323850" y="38100"/>
            <a:ext cx="8550275" cy="641350"/>
          </a:xfrm>
          <a:prstGeom prst="rect">
            <a:avLst/>
          </a:prstGeom>
          <a:solidFill>
            <a:srgbClr val="DCDC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The virtues of </a:t>
            </a:r>
            <a:r>
              <a:rPr lang="en-US" sz="3600" b="1" baseline="30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136</a:t>
            </a: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Xe for </a:t>
            </a:r>
            <a:r>
              <a:rPr lang="el-GR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ββ</a:t>
            </a:r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decay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782701" y="724555"/>
            <a:ext cx="7675499" cy="57554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No 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need to grow crystals</a:t>
            </a: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Can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be re-purified during the experiment</a:t>
            </a: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No 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long lived </a:t>
            </a:r>
            <a:r>
              <a:rPr lang="en-US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isotopes to activate</a:t>
            </a: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Can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be easily transferred from one detector to 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another 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if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new 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technologies </a:t>
            </a:r>
            <a:r>
              <a:rPr lang="en-US" sz="20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become 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available 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 </a:t>
            </a:r>
            <a:r>
              <a:rPr lang="en-US" sz="2000" b="1" dirty="0" err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GXe</a:t>
            </a:r>
            <a:r>
              <a:rPr lang="en-US" sz="2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R&amp;D</a:t>
            </a:r>
            <a:endParaRPr lang="en-US" sz="20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Noble 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gas: easy(</a:t>
            </a:r>
            <a:r>
              <a:rPr lang="en-US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er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) to purify</a:t>
            </a:r>
          </a:p>
          <a:p>
            <a:pPr marL="342900" indent="-3429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136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enrichment easier and safer:</a:t>
            </a:r>
          </a:p>
          <a:p>
            <a:pPr eaLnBrk="0" hangingPunct="0"/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      - noble gas (no chemistry involved)</a:t>
            </a:r>
          </a:p>
          <a:p>
            <a:pPr eaLnBrk="0" hangingPunct="0"/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      - centrifuge feed rate in gram/s, all mass useful</a:t>
            </a:r>
          </a:p>
          <a:p>
            <a:pPr eaLnBrk="0" hangingPunct="0"/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      - centrifuge efficiency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anose="02020603050405020304" pitchFamily="18" charset="0"/>
                <a:sym typeface="Times" panose="02020603050405020304" pitchFamily="18" charset="0"/>
              </a:rPr>
              <a:t>~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anose="02020603050405020304" pitchFamily="18" charset="0"/>
              </a:rPr>
              <a:t>Δ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m.  For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4.7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amu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Only 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known case where final state identification </a:t>
            </a:r>
          </a:p>
          <a:p>
            <a:pPr eaLnBrk="0" hangingPunct="0"/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appears to be not impossible </a:t>
            </a:r>
          </a:p>
          <a:p>
            <a:pPr eaLnBrk="0" hangingPunct="0"/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eliminate all non-</a:t>
            </a:r>
            <a:r>
              <a:rPr lang="el-G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ββ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backgrounds, possibly only</a:t>
            </a:r>
          </a:p>
          <a:p>
            <a:pPr eaLnBrk="0" hangingPunct="0"/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chance of getting to Normal Hierarchy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EXO-200 </a:t>
            </a:r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has demonstrated the power of a LARGE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	and HOMOGENEOUS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detector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136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 can be replaced with </a:t>
            </a:r>
            <a:r>
              <a:rPr lang="en-US" sz="2000" b="1" baseline="30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Nat’l</a:t>
            </a:r>
            <a:r>
              <a:rPr lang="en-US" sz="2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</a:t>
            </a: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if a signal is observed!</a:t>
            </a:r>
            <a:endParaRPr lang="el-GR" sz="2000" b="1" baseline="30000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969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5A14-273C-4F3E-B7FB-271F55CC16D3}" type="slidenum">
              <a:rPr lang="en-US"/>
              <a:pPr/>
              <a:t>15</a:t>
            </a:fld>
            <a:endParaRPr lang="en-US"/>
          </a:p>
        </p:txBody>
      </p:sp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323850" y="171271"/>
            <a:ext cx="8550275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0" hangingPunct="0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5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tonnes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of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LXe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</a:p>
          <a:p>
            <a:pPr algn="ctr" eaLnBrk="0" hangingPunct="0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enriched to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90%</a:t>
            </a:r>
            <a:r>
              <a:rPr lang="en-US" sz="32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*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in isotope 136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225201" y="1676400"/>
            <a:ext cx="8690199" cy="320292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  <a:buFontTx/>
              <a:buChar char="•"/>
            </a:pPr>
            <a:r>
              <a:rPr lang="en-US" b="1" baseline="30000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n-US" b="1" baseline="30000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136</a:t>
            </a:r>
            <a:r>
              <a:rPr lang="en-US" b="1" dirty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 enrichment easier and safer</a:t>
            </a:r>
            <a:r>
              <a:rPr lang="en-US" b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: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0" hangingPunct="0"/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0" hangingPunct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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90% enriched </a:t>
            </a:r>
            <a:r>
              <a:rPr lang="en-US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136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Xe: ~10$/g </a:t>
            </a:r>
          </a:p>
          <a:p>
            <a:pPr eaLnBrk="0" hangingPunct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eaLnBrk="0" hangingPunct="0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	</a:t>
            </a:r>
            <a:r>
              <a:rPr lang="en-US" sz="2800" b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90% enriched </a:t>
            </a:r>
            <a:r>
              <a:rPr lang="en-US" sz="2800" b="1" baseline="30000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76</a:t>
            </a:r>
            <a:r>
              <a:rPr lang="en-US" sz="2800" b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Ge: ~90$/g (+</a:t>
            </a:r>
            <a:r>
              <a:rPr lang="en-US" sz="2800" b="1" dirty="0" err="1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xtal</a:t>
            </a:r>
            <a:r>
              <a:rPr lang="en-US" sz="2800" b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growth)</a:t>
            </a:r>
          </a:p>
          <a:p>
            <a:pPr eaLnBrk="0" hangingPunct="0"/>
            <a:endParaRPr lang="en-US" sz="2800" b="1" baseline="300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0" hangingPunct="0"/>
            <a:endParaRPr lang="en-US" sz="28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0" hangingPunct="0"/>
            <a:r>
              <a:rPr lang="en-US" sz="2800" b="1" dirty="0" smtClean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 Very top-down </a:t>
            </a:r>
            <a:r>
              <a:rPr lang="en-US" sz="2800" b="1" dirty="0" err="1" smtClean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nEXO</a:t>
            </a:r>
            <a:r>
              <a:rPr lang="en-US" sz="2800" b="1" dirty="0" smtClean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cost estimate: ~150M$</a:t>
            </a:r>
            <a:endParaRPr lang="en-US" sz="2800" b="1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5334000"/>
            <a:ext cx="8406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baseline="30000" dirty="0" smtClean="0">
                <a:latin typeface="Comic Sans MS" panose="030F0702030302020204" pitchFamily="66" charset="0"/>
              </a:rPr>
              <a:t>* </a:t>
            </a:r>
            <a:r>
              <a:rPr lang="en-US" sz="2000" i="1" dirty="0" smtClean="0">
                <a:latin typeface="Comic Sans MS" panose="030F0702030302020204" pitchFamily="66" charset="0"/>
              </a:rPr>
              <a:t>EXO-200 uses 80% enriched </a:t>
            </a:r>
            <a:r>
              <a:rPr lang="en-US" sz="2000" i="1" dirty="0" err="1" smtClean="0">
                <a:latin typeface="Comic Sans MS" panose="030F0702030302020204" pitchFamily="66" charset="0"/>
              </a:rPr>
              <a:t>Xe</a:t>
            </a:r>
            <a:r>
              <a:rPr lang="en-US" sz="2000" i="1" dirty="0" smtClean="0">
                <a:latin typeface="Comic Sans MS" panose="030F0702030302020204" pitchFamily="66" charset="0"/>
              </a:rPr>
              <a:t>.   It now seems customary </a:t>
            </a:r>
          </a:p>
          <a:p>
            <a:r>
              <a:rPr lang="en-US" sz="2000" i="1" dirty="0" smtClean="0">
                <a:latin typeface="Comic Sans MS" panose="030F0702030302020204" pitchFamily="66" charset="0"/>
              </a:rPr>
              <a:t>      to do 90% and it appears that there is no major cost difference </a:t>
            </a:r>
            <a:endParaRPr lang="en-US" sz="2000" i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4807"/>
            <a:ext cx="3085832" cy="2184935"/>
          </a:xfrm>
          <a:prstGeom prst="rect">
            <a:avLst/>
          </a:prstGeom>
        </p:spPr>
      </p:pic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5A14-273C-4F3E-B7FB-271F55CC16D3}" type="slidenum">
              <a:rPr lang="en-US"/>
              <a:pPr/>
              <a:t>16</a:t>
            </a:fld>
            <a:endParaRPr lang="en-US"/>
          </a:p>
        </p:txBody>
      </p:sp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323850" y="38100"/>
            <a:ext cx="8550275" cy="641350"/>
          </a:xfrm>
          <a:prstGeom prst="rect">
            <a:avLst/>
          </a:prstGeom>
          <a:solidFill>
            <a:srgbClr val="DCDC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36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Xe is ideal for a large experiment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152400" y="845403"/>
            <a:ext cx="8898590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85750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EXO-200 has proven that an homogeneous TPC is ideal to suppress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solidFill>
                  <a:srgbClr val="CC0099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main backgrounds that for </a:t>
            </a:r>
            <a:r>
              <a:rPr lang="en-US" sz="2000" b="1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ßß</a:t>
            </a:r>
            <a:r>
              <a:rPr lang="en-US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 decay is due to ~MeV </a:t>
            </a:r>
            <a:r>
              <a:rPr lang="el-GR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γ</a:t>
            </a:r>
            <a:r>
              <a:rPr lang="en-US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-rays </a:t>
            </a:r>
            <a:endParaRPr lang="en-US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1" name="Text Box 33"/>
          <p:cNvSpPr txBox="1">
            <a:spLocks noChangeArrowheads="1"/>
          </p:cNvSpPr>
          <p:nvPr/>
        </p:nvSpPr>
        <p:spPr bwMode="auto">
          <a:xfrm>
            <a:off x="1896756" y="3257490"/>
            <a:ext cx="819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3300"/>
                </a:solidFill>
                <a:latin typeface="Comic Sans MS" panose="030F0702030302020204" pitchFamily="66" charset="0"/>
              </a:rPr>
              <a:t>2</a:t>
            </a:r>
            <a:r>
              <a:rPr lang="el-GR" sz="2000" b="1" dirty="0">
                <a:solidFill>
                  <a:srgbClr val="FF3300"/>
                </a:solidFill>
                <a:latin typeface="Comic Sans MS" panose="030F0702030302020204" pitchFamily="66" charset="0"/>
              </a:rPr>
              <a:t>νββ</a:t>
            </a: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 rot="16200000">
            <a:off x="32508" y="2699508"/>
            <a:ext cx="212269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Low background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43" name="Text Box 35"/>
          <p:cNvSpPr txBox="1">
            <a:spLocks noChangeArrowheads="1"/>
          </p:cNvSpPr>
          <p:nvPr/>
        </p:nvSpPr>
        <p:spPr bwMode="auto">
          <a:xfrm rot="16200000">
            <a:off x="35978" y="5141378"/>
            <a:ext cx="20249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228</a:t>
            </a:r>
            <a:r>
              <a:rPr 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 calibration</a:t>
            </a:r>
          </a:p>
          <a:p>
            <a:pPr algn="ctr"/>
            <a:r>
              <a:rPr 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source</a:t>
            </a:r>
          </a:p>
        </p:txBody>
      </p:sp>
      <p:sp>
        <p:nvSpPr>
          <p:cNvPr id="3" name="Rectangle 2"/>
          <p:cNvSpPr/>
          <p:nvPr/>
        </p:nvSpPr>
        <p:spPr>
          <a:xfrm>
            <a:off x="3352800" y="2068302"/>
            <a:ext cx="914400" cy="128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22" y="1905000"/>
            <a:ext cx="3142978" cy="2225397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7315200" y="2057400"/>
            <a:ext cx="914400" cy="128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238112"/>
            <a:ext cx="3162031" cy="223888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704" y="4244165"/>
            <a:ext cx="3245896" cy="2298269"/>
          </a:xfrm>
          <a:prstGeom prst="rect">
            <a:avLst/>
          </a:prstGeom>
        </p:spPr>
      </p:pic>
      <p:cxnSp>
        <p:nvCxnSpPr>
          <p:cNvPr id="49" name="Straight Connector 48"/>
          <p:cNvCxnSpPr/>
          <p:nvPr/>
        </p:nvCxnSpPr>
        <p:spPr>
          <a:xfrm>
            <a:off x="2133600" y="44958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2133600" y="51054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133600" y="48006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3528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9718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5908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2098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xplosion 1 50"/>
          <p:cNvSpPr/>
          <p:nvPr/>
        </p:nvSpPr>
        <p:spPr>
          <a:xfrm>
            <a:off x="2627192" y="4808509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Explosion 1 61"/>
          <p:cNvSpPr/>
          <p:nvPr/>
        </p:nvSpPr>
        <p:spPr>
          <a:xfrm>
            <a:off x="2799669" y="4922580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2057400" y="4876800"/>
            <a:ext cx="645992" cy="172705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2707941" y="4885898"/>
            <a:ext cx="172477" cy="114071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7" name="TextBox 83976"/>
          <p:cNvSpPr txBox="1"/>
          <p:nvPr/>
        </p:nvSpPr>
        <p:spPr>
          <a:xfrm>
            <a:off x="2286000" y="487680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accent2"/>
                </a:solidFill>
              </a:rPr>
              <a:t>γ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6019800" y="44958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019800" y="51054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6019800" y="48006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72390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8580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4770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0960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Explosion 1 81"/>
          <p:cNvSpPr/>
          <p:nvPr/>
        </p:nvSpPr>
        <p:spPr>
          <a:xfrm>
            <a:off x="6553200" y="4876800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Explosion 1 82"/>
          <p:cNvSpPr/>
          <p:nvPr/>
        </p:nvSpPr>
        <p:spPr>
          <a:xfrm>
            <a:off x="7086600" y="4540157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/>
          <p:nvPr/>
        </p:nvCxnSpPr>
        <p:spPr>
          <a:xfrm flipV="1">
            <a:off x="5867400" y="4953000"/>
            <a:ext cx="762000" cy="78938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6172200" y="487680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accent2"/>
                </a:solidFill>
              </a:rPr>
              <a:t>γ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87" name="Explosion 1 86"/>
          <p:cNvSpPr/>
          <p:nvPr/>
        </p:nvSpPr>
        <p:spPr>
          <a:xfrm>
            <a:off x="6897808" y="4572000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Arrow Connector 84"/>
          <p:cNvCxnSpPr/>
          <p:nvPr/>
        </p:nvCxnSpPr>
        <p:spPr>
          <a:xfrm flipV="1">
            <a:off x="6629400" y="4652121"/>
            <a:ext cx="344608" cy="30480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V="1">
            <a:off x="6966044" y="4624827"/>
            <a:ext cx="192208" cy="27922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7"/>
          <p:cNvSpPr txBox="1">
            <a:spLocks noChangeArrowheads="1"/>
          </p:cNvSpPr>
          <p:nvPr/>
        </p:nvSpPr>
        <p:spPr bwMode="auto">
          <a:xfrm>
            <a:off x="2606922" y="2069068"/>
            <a:ext cx="18888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single </a:t>
            </a:r>
            <a:r>
              <a:rPr lang="en-US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cluster</a:t>
            </a:r>
          </a:p>
        </p:txBody>
      </p:sp>
      <p:sp>
        <p:nvSpPr>
          <p:cNvPr id="40" name="TextBox 8"/>
          <p:cNvSpPr txBox="1">
            <a:spLocks noChangeArrowheads="1"/>
          </p:cNvSpPr>
          <p:nvPr/>
        </p:nvSpPr>
        <p:spPr bwMode="auto">
          <a:xfrm>
            <a:off x="6187248" y="2068033"/>
            <a:ext cx="19661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multiple </a:t>
            </a:r>
            <a:r>
              <a:rPr lang="en-US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cluster</a:t>
            </a:r>
          </a:p>
        </p:txBody>
      </p:sp>
    </p:spTree>
    <p:extLst>
      <p:ext uri="{BB962C8B-B14F-4D97-AF65-F5344CB8AC3E}">
        <p14:creationId xmlns:p14="http://schemas.microsoft.com/office/powerpoint/2010/main" val="4068567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4807"/>
            <a:ext cx="3085832" cy="2184935"/>
          </a:xfrm>
          <a:prstGeom prst="rect">
            <a:avLst/>
          </a:prstGeom>
        </p:spPr>
      </p:pic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5A14-273C-4F3E-B7FB-271F55CC16D3}" type="slidenum">
              <a:rPr lang="en-US"/>
              <a:pPr/>
              <a:t>17</a:t>
            </a:fld>
            <a:endParaRPr lang="en-US"/>
          </a:p>
        </p:txBody>
      </p:sp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323850" y="38100"/>
            <a:ext cx="8550275" cy="641350"/>
          </a:xfrm>
          <a:prstGeom prst="rect">
            <a:avLst/>
          </a:prstGeom>
          <a:solidFill>
            <a:srgbClr val="DCDC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36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Xe is ideal for a large experiment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152400" y="845403"/>
            <a:ext cx="8898590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85750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EXO-200 has proven that an homogeneous TPC is ideal to suppress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solidFill>
                  <a:srgbClr val="CC0099"/>
                </a:solidFill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main backgrounds that for </a:t>
            </a:r>
            <a:r>
              <a:rPr lang="en-US" sz="2000" b="1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ßß</a:t>
            </a:r>
            <a:r>
              <a:rPr lang="en-US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 decay is due to ~MeV </a:t>
            </a:r>
            <a:r>
              <a:rPr lang="el-GR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γ</a:t>
            </a:r>
            <a:r>
              <a:rPr lang="en-US" sz="2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-rays </a:t>
            </a:r>
            <a:endParaRPr lang="en-US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1" name="Text Box 33"/>
          <p:cNvSpPr txBox="1">
            <a:spLocks noChangeArrowheads="1"/>
          </p:cNvSpPr>
          <p:nvPr/>
        </p:nvSpPr>
        <p:spPr bwMode="auto">
          <a:xfrm>
            <a:off x="1896756" y="3257490"/>
            <a:ext cx="819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3300"/>
                </a:solidFill>
                <a:latin typeface="Comic Sans MS" panose="030F0702030302020204" pitchFamily="66" charset="0"/>
              </a:rPr>
              <a:t>2</a:t>
            </a:r>
            <a:r>
              <a:rPr lang="el-GR" sz="2000" b="1" dirty="0">
                <a:solidFill>
                  <a:srgbClr val="FF3300"/>
                </a:solidFill>
                <a:latin typeface="Comic Sans MS" panose="030F0702030302020204" pitchFamily="66" charset="0"/>
              </a:rPr>
              <a:t>νββ</a:t>
            </a: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 rot="16200000">
            <a:off x="32508" y="2699508"/>
            <a:ext cx="212269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Low background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43" name="Text Box 35"/>
          <p:cNvSpPr txBox="1">
            <a:spLocks noChangeArrowheads="1"/>
          </p:cNvSpPr>
          <p:nvPr/>
        </p:nvSpPr>
        <p:spPr bwMode="auto">
          <a:xfrm rot="16200000">
            <a:off x="35978" y="5141378"/>
            <a:ext cx="20249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228</a:t>
            </a:r>
            <a:r>
              <a:rPr 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 calibration</a:t>
            </a:r>
          </a:p>
          <a:p>
            <a:pPr algn="ctr"/>
            <a:r>
              <a:rPr lang="en-US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source</a:t>
            </a:r>
          </a:p>
        </p:txBody>
      </p:sp>
      <p:sp>
        <p:nvSpPr>
          <p:cNvPr id="3" name="Rectangle 2"/>
          <p:cNvSpPr/>
          <p:nvPr/>
        </p:nvSpPr>
        <p:spPr>
          <a:xfrm>
            <a:off x="3352800" y="2068302"/>
            <a:ext cx="914400" cy="128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22" y="1905000"/>
            <a:ext cx="3142978" cy="2225397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7315200" y="2057400"/>
            <a:ext cx="914400" cy="128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238112"/>
            <a:ext cx="3162031" cy="223888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704" y="4244165"/>
            <a:ext cx="3245896" cy="2298269"/>
          </a:xfrm>
          <a:prstGeom prst="rect">
            <a:avLst/>
          </a:prstGeom>
        </p:spPr>
      </p:pic>
      <p:cxnSp>
        <p:nvCxnSpPr>
          <p:cNvPr id="49" name="Straight Connector 48"/>
          <p:cNvCxnSpPr/>
          <p:nvPr/>
        </p:nvCxnSpPr>
        <p:spPr>
          <a:xfrm>
            <a:off x="2133600" y="44958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2133600" y="51054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133600" y="48006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3528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9718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5908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22098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xplosion 1 50"/>
          <p:cNvSpPr/>
          <p:nvPr/>
        </p:nvSpPr>
        <p:spPr>
          <a:xfrm>
            <a:off x="2627192" y="4808509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Explosion 1 61"/>
          <p:cNvSpPr/>
          <p:nvPr/>
        </p:nvSpPr>
        <p:spPr>
          <a:xfrm>
            <a:off x="2799669" y="4922580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2057400" y="4876800"/>
            <a:ext cx="645992" cy="172705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2707941" y="4885898"/>
            <a:ext cx="172477" cy="114071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7" name="TextBox 83976"/>
          <p:cNvSpPr txBox="1"/>
          <p:nvPr/>
        </p:nvSpPr>
        <p:spPr>
          <a:xfrm>
            <a:off x="2286000" y="487680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accent2"/>
                </a:solidFill>
              </a:rPr>
              <a:t>γ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6019800" y="44958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019800" y="51054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6019800" y="4800600"/>
            <a:ext cx="14478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72390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8580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4770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096000" y="4419600"/>
            <a:ext cx="0" cy="8382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Explosion 1 81"/>
          <p:cNvSpPr/>
          <p:nvPr/>
        </p:nvSpPr>
        <p:spPr>
          <a:xfrm>
            <a:off x="6553200" y="4876800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Explosion 1 82"/>
          <p:cNvSpPr/>
          <p:nvPr/>
        </p:nvSpPr>
        <p:spPr>
          <a:xfrm>
            <a:off x="7086600" y="4540157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/>
          <p:nvPr/>
        </p:nvCxnSpPr>
        <p:spPr>
          <a:xfrm flipV="1">
            <a:off x="5867400" y="4953000"/>
            <a:ext cx="762000" cy="78938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6172200" y="487680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accent2"/>
                </a:solidFill>
              </a:rPr>
              <a:t>γ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87" name="Explosion 1 86"/>
          <p:cNvSpPr/>
          <p:nvPr/>
        </p:nvSpPr>
        <p:spPr>
          <a:xfrm>
            <a:off x="6897808" y="4572000"/>
            <a:ext cx="152400" cy="1524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Arrow Connector 84"/>
          <p:cNvCxnSpPr/>
          <p:nvPr/>
        </p:nvCxnSpPr>
        <p:spPr>
          <a:xfrm flipV="1">
            <a:off x="6629400" y="4652121"/>
            <a:ext cx="344608" cy="30480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V="1">
            <a:off x="6966044" y="4624827"/>
            <a:ext cx="192208" cy="27922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7"/>
          <p:cNvSpPr txBox="1">
            <a:spLocks noChangeArrowheads="1"/>
          </p:cNvSpPr>
          <p:nvPr/>
        </p:nvSpPr>
        <p:spPr bwMode="auto">
          <a:xfrm>
            <a:off x="2606922" y="2069068"/>
            <a:ext cx="18888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single </a:t>
            </a:r>
            <a:r>
              <a:rPr lang="en-US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cluster</a:t>
            </a:r>
          </a:p>
        </p:txBody>
      </p:sp>
      <p:sp>
        <p:nvSpPr>
          <p:cNvPr id="40" name="TextBox 8"/>
          <p:cNvSpPr txBox="1">
            <a:spLocks noChangeArrowheads="1"/>
          </p:cNvSpPr>
          <p:nvPr/>
        </p:nvSpPr>
        <p:spPr bwMode="auto">
          <a:xfrm>
            <a:off x="6187248" y="2068033"/>
            <a:ext cx="19661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18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multiple </a:t>
            </a:r>
            <a:r>
              <a:rPr lang="en-US" sz="18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cluster</a:t>
            </a:r>
          </a:p>
        </p:txBody>
      </p:sp>
      <p:sp>
        <p:nvSpPr>
          <p:cNvPr id="48" name="TextBox 47"/>
          <p:cNvSpPr txBox="1"/>
          <p:nvPr/>
        </p:nvSpPr>
        <p:spPr>
          <a:xfrm rot="19982789">
            <a:off x="-253769" y="3657600"/>
            <a:ext cx="9661619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Segoe Script" panose="020B0504020000000003" pitchFamily="34" charset="0"/>
              </a:rPr>
              <a:t>This advantage gets better the larger the detector!</a:t>
            </a:r>
            <a:endParaRPr lang="en-US" sz="2800" b="1" dirty="0">
              <a:solidFill>
                <a:srgbClr val="FF0000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403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97AE-60CB-4AB9-914F-E17B2EF90B50}" type="slidenum">
              <a:rPr lang="en-US"/>
              <a:pPr/>
              <a:t>18</a:t>
            </a:fld>
            <a:endParaRPr lang="en-US"/>
          </a:p>
        </p:txBody>
      </p:sp>
      <p:pic>
        <p:nvPicPr>
          <p:cNvPr id="2034690" name="Picture 2" descr="KLzen_0nu_limit_201212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1" y="-1"/>
            <a:ext cx="3327559" cy="593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34691" name="Group 3"/>
          <p:cNvGrpSpPr>
            <a:grpSpLocks/>
          </p:cNvGrpSpPr>
          <p:nvPr/>
        </p:nvGrpSpPr>
        <p:grpSpPr bwMode="auto">
          <a:xfrm>
            <a:off x="4114800" y="3505200"/>
            <a:ext cx="4800600" cy="2057400"/>
            <a:chOff x="0" y="0"/>
            <a:chExt cx="4512" cy="2152"/>
          </a:xfrm>
        </p:grpSpPr>
        <p:pic>
          <p:nvPicPr>
            <p:cNvPr id="203469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6" t="49788" r="6407" b="2698"/>
            <a:stretch>
              <a:fillRect/>
            </a:stretch>
          </p:blipFill>
          <p:spPr bwMode="auto">
            <a:xfrm>
              <a:off x="0" y="0"/>
              <a:ext cx="4512" cy="2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034693" name="Rectangle 5"/>
            <p:cNvSpPr>
              <a:spLocks/>
            </p:cNvSpPr>
            <p:nvPr/>
          </p:nvSpPr>
          <p:spPr bwMode="auto">
            <a:xfrm rot="5400000">
              <a:off x="1603" y="258"/>
              <a:ext cx="56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6788" tIns="26788" rIns="26788" bIns="26788"/>
            <a:lstStyle>
              <a:lvl1pPr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20675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42938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963613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285875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7430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002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6574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1146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  <a:latin typeface="Gill Sans" charset="0"/>
                  <a:sym typeface="Gill Sans" charset="0"/>
                </a:rPr>
                <a:t>ROI</a:t>
              </a:r>
            </a:p>
          </p:txBody>
        </p:sp>
      </p:grpSp>
      <p:sp>
        <p:nvSpPr>
          <p:cNvPr id="2034694" name="Text Box 6"/>
          <p:cNvSpPr txBox="1">
            <a:spLocks noChangeArrowheads="1"/>
          </p:cNvSpPr>
          <p:nvPr/>
        </p:nvSpPr>
        <p:spPr bwMode="auto">
          <a:xfrm>
            <a:off x="4002088" y="76200"/>
            <a:ext cx="502118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j-lt"/>
              </a:rPr>
              <a:t>Comparison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between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EXO-200               (PRL 109 (2012) 032505)</a:t>
            </a:r>
          </a:p>
          <a:p>
            <a:r>
              <a:rPr lang="en-US" sz="2000" b="1" dirty="0" err="1" smtClean="0">
                <a:solidFill>
                  <a:srgbClr val="FF0000"/>
                </a:solidFill>
                <a:latin typeface="+mj-lt"/>
              </a:rPr>
              <a:t>KamLAND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-ZEN  (PRL 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110 (2013)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062502)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34695" name="Text Box 7"/>
          <p:cNvSpPr txBox="1">
            <a:spLocks noChangeArrowheads="1"/>
          </p:cNvSpPr>
          <p:nvPr/>
        </p:nvSpPr>
        <p:spPr bwMode="auto">
          <a:xfrm>
            <a:off x="319355" y="5083314"/>
            <a:ext cx="3338245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 err="1"/>
              <a:t>KamLAND</a:t>
            </a:r>
            <a:r>
              <a:rPr lang="en-US" sz="2000" b="1" dirty="0"/>
              <a:t>-ZEN</a:t>
            </a:r>
          </a:p>
          <a:p>
            <a:r>
              <a:rPr lang="en-US" sz="2000" b="1" dirty="0" smtClean="0"/>
              <a:t>2000 </a:t>
            </a:r>
            <a:r>
              <a:rPr lang="en-US" sz="2000" b="1" dirty="0" err="1" smtClean="0"/>
              <a:t>cts</a:t>
            </a:r>
            <a:r>
              <a:rPr lang="en-US" sz="2000" b="1" dirty="0" smtClean="0"/>
              <a:t> tonne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yr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ROI</a:t>
            </a:r>
            <a:r>
              <a:rPr lang="en-US" sz="2000" b="1" baseline="30000" dirty="0" smtClean="0"/>
              <a:t>-1</a:t>
            </a:r>
          </a:p>
          <a:p>
            <a:endParaRPr lang="en-US" sz="2000" b="1" dirty="0"/>
          </a:p>
        </p:txBody>
      </p:sp>
      <p:sp>
        <p:nvSpPr>
          <p:cNvPr id="2034696" name="Text Box 8"/>
          <p:cNvSpPr txBox="1">
            <a:spLocks noChangeArrowheads="1"/>
          </p:cNvSpPr>
          <p:nvPr/>
        </p:nvSpPr>
        <p:spPr bwMode="auto">
          <a:xfrm>
            <a:off x="5248195" y="5616714"/>
            <a:ext cx="2752805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/>
              <a:t>EXO-200 </a:t>
            </a:r>
          </a:p>
          <a:p>
            <a:r>
              <a:rPr lang="en-US" sz="2000" b="1" dirty="0" smtClean="0"/>
              <a:t>230 </a:t>
            </a:r>
            <a:r>
              <a:rPr lang="en-US" sz="2000" b="1" dirty="0" err="1"/>
              <a:t>cts</a:t>
            </a:r>
            <a:r>
              <a:rPr lang="en-US" sz="2000" b="1" dirty="0"/>
              <a:t> </a:t>
            </a:r>
            <a:r>
              <a:rPr lang="en-US" sz="2000" b="1" dirty="0" smtClean="0"/>
              <a:t>tonne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yr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ROI</a:t>
            </a:r>
            <a:r>
              <a:rPr lang="en-US" sz="2000" b="1" baseline="30000" dirty="0" smtClean="0"/>
              <a:t>-1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232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97AE-60CB-4AB9-914F-E17B2EF90B50}" type="slidenum">
              <a:rPr lang="en-US"/>
              <a:pPr/>
              <a:t>19</a:t>
            </a:fld>
            <a:endParaRPr lang="en-US"/>
          </a:p>
        </p:txBody>
      </p:sp>
      <p:pic>
        <p:nvPicPr>
          <p:cNvPr id="2034690" name="Picture 2" descr="KLzen_0nu_limit_201212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1" y="-1"/>
            <a:ext cx="3327559" cy="593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34691" name="Group 3"/>
          <p:cNvGrpSpPr>
            <a:grpSpLocks/>
          </p:cNvGrpSpPr>
          <p:nvPr/>
        </p:nvGrpSpPr>
        <p:grpSpPr bwMode="auto">
          <a:xfrm>
            <a:off x="4114800" y="3505200"/>
            <a:ext cx="4800600" cy="2057400"/>
            <a:chOff x="0" y="0"/>
            <a:chExt cx="4512" cy="2152"/>
          </a:xfrm>
        </p:grpSpPr>
        <p:pic>
          <p:nvPicPr>
            <p:cNvPr id="203469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6" t="49788" r="6407" b="2698"/>
            <a:stretch>
              <a:fillRect/>
            </a:stretch>
          </p:blipFill>
          <p:spPr bwMode="auto">
            <a:xfrm>
              <a:off x="0" y="0"/>
              <a:ext cx="4512" cy="2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034693" name="Rectangle 5"/>
            <p:cNvSpPr>
              <a:spLocks/>
            </p:cNvSpPr>
            <p:nvPr/>
          </p:nvSpPr>
          <p:spPr bwMode="auto">
            <a:xfrm rot="5400000">
              <a:off x="1603" y="258"/>
              <a:ext cx="56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6788" tIns="26788" rIns="26788" bIns="26788"/>
            <a:lstStyle>
              <a:lvl1pPr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20675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42938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963613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285875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7430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002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6574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1146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  <a:latin typeface="Gill Sans" charset="0"/>
                  <a:sym typeface="Gill Sans" charset="0"/>
                </a:rPr>
                <a:t>ROI</a:t>
              </a:r>
            </a:p>
          </p:txBody>
        </p:sp>
      </p:grpSp>
      <p:sp>
        <p:nvSpPr>
          <p:cNvPr id="2034694" name="Text Box 6"/>
          <p:cNvSpPr txBox="1">
            <a:spLocks noChangeArrowheads="1"/>
          </p:cNvSpPr>
          <p:nvPr/>
        </p:nvSpPr>
        <p:spPr bwMode="auto">
          <a:xfrm>
            <a:off x="4002088" y="76200"/>
            <a:ext cx="488197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j-lt"/>
              </a:rPr>
              <a:t>Comparison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between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EXO-200               (PRL 109, 032505 (2012)</a:t>
            </a:r>
          </a:p>
          <a:p>
            <a:r>
              <a:rPr lang="en-US" sz="2000" b="1" dirty="0" err="1" smtClean="0">
                <a:solidFill>
                  <a:srgbClr val="FF0000"/>
                </a:solidFill>
                <a:latin typeface="+mj-lt"/>
              </a:rPr>
              <a:t>KamLAND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-ZEN  (PRL 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110 (2013)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062502)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34695" name="Text Box 7"/>
          <p:cNvSpPr txBox="1">
            <a:spLocks noChangeArrowheads="1"/>
          </p:cNvSpPr>
          <p:nvPr/>
        </p:nvSpPr>
        <p:spPr bwMode="auto">
          <a:xfrm>
            <a:off x="319355" y="5083314"/>
            <a:ext cx="3338245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 err="1"/>
              <a:t>KamLAND</a:t>
            </a:r>
            <a:r>
              <a:rPr lang="en-US" sz="2000" b="1" dirty="0"/>
              <a:t>-ZEN</a:t>
            </a:r>
          </a:p>
          <a:p>
            <a:r>
              <a:rPr lang="en-US" sz="2000" b="1" dirty="0" smtClean="0"/>
              <a:t>2000 </a:t>
            </a:r>
            <a:r>
              <a:rPr lang="en-US" sz="2000" b="1" dirty="0" err="1" smtClean="0"/>
              <a:t>cts</a:t>
            </a:r>
            <a:r>
              <a:rPr lang="en-US" sz="2000" b="1" dirty="0" smtClean="0"/>
              <a:t> tonne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yr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ROI</a:t>
            </a:r>
            <a:r>
              <a:rPr lang="en-US" sz="2000" b="1" baseline="30000" dirty="0" smtClean="0"/>
              <a:t>-1</a:t>
            </a:r>
          </a:p>
          <a:p>
            <a:endParaRPr lang="en-US" sz="2000" b="1" dirty="0"/>
          </a:p>
        </p:txBody>
      </p:sp>
      <p:sp>
        <p:nvSpPr>
          <p:cNvPr id="2034696" name="Text Box 8"/>
          <p:cNvSpPr txBox="1">
            <a:spLocks noChangeArrowheads="1"/>
          </p:cNvSpPr>
          <p:nvPr/>
        </p:nvSpPr>
        <p:spPr bwMode="auto">
          <a:xfrm>
            <a:off x="5248195" y="5616714"/>
            <a:ext cx="2752805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/>
              <a:t>EXO-200 </a:t>
            </a:r>
          </a:p>
          <a:p>
            <a:r>
              <a:rPr lang="en-US" sz="2000" b="1" dirty="0" smtClean="0"/>
              <a:t>2</a:t>
            </a:r>
            <a:r>
              <a:rPr lang="en-US" sz="2000" b="1" dirty="0"/>
              <a:t>3</a:t>
            </a:r>
            <a:r>
              <a:rPr lang="en-US" sz="2000" b="1" dirty="0" smtClean="0"/>
              <a:t>0 </a:t>
            </a:r>
            <a:r>
              <a:rPr lang="en-US" sz="2000" b="1" dirty="0" err="1"/>
              <a:t>cts</a:t>
            </a:r>
            <a:r>
              <a:rPr lang="en-US" sz="2000" b="1" dirty="0"/>
              <a:t> </a:t>
            </a:r>
            <a:r>
              <a:rPr lang="en-US" sz="2000" b="1" dirty="0" smtClean="0"/>
              <a:t>tonne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yr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ROI</a:t>
            </a:r>
            <a:r>
              <a:rPr lang="en-US" sz="2000" b="1" baseline="30000" dirty="0" smtClean="0"/>
              <a:t>-1</a:t>
            </a:r>
            <a:endParaRPr lang="en-US" sz="2000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t="8075" r="5618" b="1402"/>
          <a:stretch>
            <a:fillRect/>
          </a:stretch>
        </p:blipFill>
        <p:spPr bwMode="auto">
          <a:xfrm>
            <a:off x="4148837" y="1676400"/>
            <a:ext cx="4766563" cy="394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76013" y="2057400"/>
            <a:ext cx="16995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</a:rPr>
              <a:t>Background</a:t>
            </a:r>
          </a:p>
          <a:p>
            <a:r>
              <a:rPr lang="en-US" sz="2000" b="1" dirty="0" smtClean="0">
                <a:solidFill>
                  <a:schemeClr val="accent2"/>
                </a:solidFill>
              </a:rPr>
              <a:t>is constrained</a:t>
            </a:r>
          </a:p>
          <a:p>
            <a:r>
              <a:rPr lang="en-US" sz="2000" b="1" dirty="0" smtClean="0">
                <a:solidFill>
                  <a:schemeClr val="accent2"/>
                </a:solidFill>
              </a:rPr>
              <a:t>from data!</a:t>
            </a:r>
            <a:endParaRPr lang="en-US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3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97AE-60CB-4AB9-914F-E17B2EF90B50}" type="slidenum">
              <a:rPr lang="en-US"/>
              <a:pPr/>
              <a:t>20</a:t>
            </a:fld>
            <a:endParaRPr lang="en-US"/>
          </a:p>
        </p:txBody>
      </p:sp>
      <p:pic>
        <p:nvPicPr>
          <p:cNvPr id="2034690" name="Picture 2" descr="KLzen_0nu_limit_201212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1" y="-1"/>
            <a:ext cx="3327559" cy="593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34691" name="Group 3"/>
          <p:cNvGrpSpPr>
            <a:grpSpLocks/>
          </p:cNvGrpSpPr>
          <p:nvPr/>
        </p:nvGrpSpPr>
        <p:grpSpPr bwMode="auto">
          <a:xfrm>
            <a:off x="4114800" y="3505200"/>
            <a:ext cx="4800600" cy="2057400"/>
            <a:chOff x="0" y="0"/>
            <a:chExt cx="4512" cy="2152"/>
          </a:xfrm>
        </p:grpSpPr>
        <p:pic>
          <p:nvPicPr>
            <p:cNvPr id="203469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6" t="49788" r="6407" b="2698"/>
            <a:stretch>
              <a:fillRect/>
            </a:stretch>
          </p:blipFill>
          <p:spPr bwMode="auto">
            <a:xfrm>
              <a:off x="0" y="0"/>
              <a:ext cx="4512" cy="2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034693" name="Rectangle 5"/>
            <p:cNvSpPr>
              <a:spLocks/>
            </p:cNvSpPr>
            <p:nvPr/>
          </p:nvSpPr>
          <p:spPr bwMode="auto">
            <a:xfrm rot="5400000">
              <a:off x="1603" y="258"/>
              <a:ext cx="56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6788" tIns="26788" rIns="26788" bIns="26788"/>
            <a:lstStyle>
              <a:lvl1pPr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20675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42938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963613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285875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7430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002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6574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1146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  <a:latin typeface="Gill Sans" charset="0"/>
                  <a:sym typeface="Gill Sans" charset="0"/>
                </a:rPr>
                <a:t>ROI</a:t>
              </a:r>
            </a:p>
          </p:txBody>
        </p:sp>
      </p:grpSp>
      <p:sp>
        <p:nvSpPr>
          <p:cNvPr id="2034694" name="Text Box 6"/>
          <p:cNvSpPr txBox="1">
            <a:spLocks noChangeArrowheads="1"/>
          </p:cNvSpPr>
          <p:nvPr/>
        </p:nvSpPr>
        <p:spPr bwMode="auto">
          <a:xfrm>
            <a:off x="4002088" y="76200"/>
            <a:ext cx="488197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j-lt"/>
              </a:rPr>
              <a:t>Comparison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between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EXO-200               (PRL 109, 032505 (2012)</a:t>
            </a:r>
          </a:p>
          <a:p>
            <a:r>
              <a:rPr lang="en-US" sz="2000" b="1" dirty="0" err="1" smtClean="0">
                <a:solidFill>
                  <a:srgbClr val="FF0000"/>
                </a:solidFill>
                <a:latin typeface="+mj-lt"/>
              </a:rPr>
              <a:t>KamLAND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-ZEN  (PRL 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110 (2013)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062502)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34695" name="Text Box 7"/>
          <p:cNvSpPr txBox="1">
            <a:spLocks noChangeArrowheads="1"/>
          </p:cNvSpPr>
          <p:nvPr/>
        </p:nvSpPr>
        <p:spPr bwMode="auto">
          <a:xfrm>
            <a:off x="319355" y="5083314"/>
            <a:ext cx="3338245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 err="1"/>
              <a:t>KamLAND</a:t>
            </a:r>
            <a:r>
              <a:rPr lang="en-US" sz="2000" b="1" dirty="0"/>
              <a:t>-ZEN</a:t>
            </a:r>
          </a:p>
          <a:p>
            <a:r>
              <a:rPr lang="en-US" sz="2000" b="1" dirty="0" smtClean="0"/>
              <a:t>2000 </a:t>
            </a:r>
            <a:r>
              <a:rPr lang="en-US" sz="2000" b="1" dirty="0" err="1" smtClean="0"/>
              <a:t>cts</a:t>
            </a:r>
            <a:r>
              <a:rPr lang="en-US" sz="2000" b="1" dirty="0" smtClean="0"/>
              <a:t> tonne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yr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ROI</a:t>
            </a:r>
            <a:r>
              <a:rPr lang="en-US" sz="2000" b="1" baseline="30000" dirty="0" smtClean="0"/>
              <a:t>-1</a:t>
            </a:r>
          </a:p>
          <a:p>
            <a:endParaRPr lang="en-US" sz="2000" b="1" dirty="0"/>
          </a:p>
        </p:txBody>
      </p:sp>
      <p:sp>
        <p:nvSpPr>
          <p:cNvPr id="2034696" name="Text Box 8"/>
          <p:cNvSpPr txBox="1">
            <a:spLocks noChangeArrowheads="1"/>
          </p:cNvSpPr>
          <p:nvPr/>
        </p:nvSpPr>
        <p:spPr bwMode="auto">
          <a:xfrm>
            <a:off x="5248195" y="5616714"/>
            <a:ext cx="2752805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/>
              <a:t>EXO-200 </a:t>
            </a:r>
          </a:p>
          <a:p>
            <a:r>
              <a:rPr lang="en-US" sz="2000" b="1" dirty="0" smtClean="0"/>
              <a:t>2</a:t>
            </a:r>
            <a:r>
              <a:rPr lang="en-US" sz="2000" b="1" dirty="0"/>
              <a:t>3</a:t>
            </a:r>
            <a:r>
              <a:rPr lang="en-US" sz="2000" b="1" dirty="0" smtClean="0"/>
              <a:t>0 </a:t>
            </a:r>
            <a:r>
              <a:rPr lang="en-US" sz="2000" b="1" dirty="0" err="1"/>
              <a:t>cts</a:t>
            </a:r>
            <a:r>
              <a:rPr lang="en-US" sz="2000" b="1" dirty="0"/>
              <a:t> </a:t>
            </a:r>
            <a:r>
              <a:rPr lang="en-US" sz="2000" b="1" dirty="0" smtClean="0"/>
              <a:t>tonne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yr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ROI</a:t>
            </a:r>
            <a:r>
              <a:rPr lang="en-US" sz="2000" b="1" baseline="30000" dirty="0" smtClean="0"/>
              <a:t>-1</a:t>
            </a:r>
            <a:endParaRPr lang="en-US" sz="2000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t="8075" r="5618" b="1402"/>
          <a:stretch>
            <a:fillRect/>
          </a:stretch>
        </p:blipFill>
        <p:spPr bwMode="auto">
          <a:xfrm>
            <a:off x="4148837" y="1676400"/>
            <a:ext cx="4766563" cy="394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76013" y="2057400"/>
            <a:ext cx="16995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</a:rPr>
              <a:t>Background</a:t>
            </a:r>
          </a:p>
          <a:p>
            <a:r>
              <a:rPr lang="en-US" sz="2000" b="1" dirty="0" smtClean="0">
                <a:solidFill>
                  <a:schemeClr val="accent2"/>
                </a:solidFill>
              </a:rPr>
              <a:t>is constrained</a:t>
            </a:r>
          </a:p>
          <a:p>
            <a:r>
              <a:rPr lang="en-US" sz="2000" b="1" dirty="0" smtClean="0">
                <a:solidFill>
                  <a:schemeClr val="accent2"/>
                </a:solidFill>
              </a:rPr>
              <a:t>from data!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603" y="1676400"/>
            <a:ext cx="1702197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2"/>
                </a:solidFill>
              </a:rPr>
              <a:t>Background</a:t>
            </a:r>
          </a:p>
          <a:p>
            <a:r>
              <a:rPr lang="en-US" sz="1600" b="1" dirty="0" smtClean="0">
                <a:solidFill>
                  <a:schemeClr val="accent2"/>
                </a:solidFill>
              </a:rPr>
              <a:t>estimate relies on</a:t>
            </a:r>
          </a:p>
          <a:p>
            <a:r>
              <a:rPr lang="en-US" sz="1600" b="1" dirty="0" smtClean="0">
                <a:solidFill>
                  <a:schemeClr val="accent2"/>
                </a:solidFill>
              </a:rPr>
              <a:t>perfect spectral</a:t>
            </a:r>
          </a:p>
          <a:p>
            <a:r>
              <a:rPr lang="en-US" sz="1600" b="1" dirty="0" smtClean="0">
                <a:solidFill>
                  <a:schemeClr val="accent2"/>
                </a:solidFill>
              </a:rPr>
              <a:t>knowledge over</a:t>
            </a:r>
          </a:p>
          <a:p>
            <a:r>
              <a:rPr lang="en-US" sz="1600" b="1" dirty="0" smtClean="0">
                <a:solidFill>
                  <a:schemeClr val="accent2"/>
                </a:solidFill>
              </a:rPr>
              <a:t>many orders of </a:t>
            </a:r>
          </a:p>
          <a:p>
            <a:r>
              <a:rPr lang="en-US" sz="1600" b="1" dirty="0" smtClean="0">
                <a:solidFill>
                  <a:schemeClr val="accent2"/>
                </a:solidFill>
              </a:rPr>
              <a:t>magnitude</a:t>
            </a:r>
            <a:endParaRPr lang="en-US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14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6" name="Text Box 8"/>
          <p:cNvSpPr txBox="1">
            <a:spLocks noChangeArrowheads="1"/>
          </p:cNvSpPr>
          <p:nvPr/>
        </p:nvSpPr>
        <p:spPr bwMode="auto">
          <a:xfrm>
            <a:off x="5181600" y="2133600"/>
            <a:ext cx="2752805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/>
              <a:t>EXO-200 </a:t>
            </a:r>
          </a:p>
          <a:p>
            <a:r>
              <a:rPr lang="en-US" sz="2000" b="1" dirty="0" smtClean="0"/>
              <a:t>2</a:t>
            </a:r>
            <a:r>
              <a:rPr lang="en-US" sz="2000" b="1" dirty="0"/>
              <a:t>3</a:t>
            </a:r>
            <a:r>
              <a:rPr lang="en-US" sz="2000" b="1" dirty="0" smtClean="0"/>
              <a:t>0 </a:t>
            </a:r>
            <a:r>
              <a:rPr lang="en-US" sz="2000" b="1" dirty="0" err="1"/>
              <a:t>cts</a:t>
            </a:r>
            <a:r>
              <a:rPr lang="en-US" sz="2000" b="1" dirty="0"/>
              <a:t> </a:t>
            </a:r>
            <a:r>
              <a:rPr lang="en-US" sz="2000" b="1" dirty="0" smtClean="0"/>
              <a:t>tonne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yr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ROI</a:t>
            </a:r>
            <a:r>
              <a:rPr lang="en-US" sz="2000" b="1" baseline="30000" dirty="0" smtClean="0"/>
              <a:t>-1</a:t>
            </a:r>
            <a:endParaRPr lang="en-US" sz="2000" b="1" dirty="0"/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nEXO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697AE-60CB-4AB9-914F-E17B2EF90B50}" type="slidenum">
              <a:rPr lang="en-US"/>
              <a:pPr/>
              <a:t>21</a:t>
            </a:fld>
            <a:endParaRPr lang="en-US"/>
          </a:p>
        </p:txBody>
      </p:sp>
      <p:pic>
        <p:nvPicPr>
          <p:cNvPr id="2034690" name="Picture 2" descr="KLzen_0nu_limit_201212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55" y="44049"/>
            <a:ext cx="3327559" cy="593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34691" name="Group 3"/>
          <p:cNvGrpSpPr>
            <a:grpSpLocks/>
          </p:cNvGrpSpPr>
          <p:nvPr/>
        </p:nvGrpSpPr>
        <p:grpSpPr bwMode="auto">
          <a:xfrm>
            <a:off x="4114800" y="152400"/>
            <a:ext cx="4800600" cy="2057400"/>
            <a:chOff x="0" y="0"/>
            <a:chExt cx="4512" cy="2152"/>
          </a:xfrm>
        </p:grpSpPr>
        <p:pic>
          <p:nvPicPr>
            <p:cNvPr id="203469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6" t="49788" r="6407" b="2698"/>
            <a:stretch>
              <a:fillRect/>
            </a:stretch>
          </p:blipFill>
          <p:spPr bwMode="auto">
            <a:xfrm>
              <a:off x="0" y="0"/>
              <a:ext cx="4512" cy="2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034693" name="Rectangle 5"/>
            <p:cNvSpPr>
              <a:spLocks/>
            </p:cNvSpPr>
            <p:nvPr/>
          </p:nvSpPr>
          <p:spPr bwMode="auto">
            <a:xfrm rot="5400000">
              <a:off x="1603" y="258"/>
              <a:ext cx="56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6788" tIns="26788" rIns="26788" bIns="26788"/>
            <a:lstStyle>
              <a:lvl1pPr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20675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642938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963613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285875" algn="l" defTabSz="642938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7430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2002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26574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114675" defTabSz="6429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sz="1600">
                  <a:solidFill>
                    <a:srgbClr val="FF0000"/>
                  </a:solidFill>
                  <a:latin typeface="Gill Sans" charset="0"/>
                  <a:sym typeface="Gill Sans" charset="0"/>
                </a:rPr>
                <a:t>ROI</a:t>
              </a:r>
            </a:p>
          </p:txBody>
        </p:sp>
      </p:grpSp>
      <p:sp>
        <p:nvSpPr>
          <p:cNvPr id="2034695" name="Text Box 7"/>
          <p:cNvSpPr txBox="1">
            <a:spLocks noChangeArrowheads="1"/>
          </p:cNvSpPr>
          <p:nvPr/>
        </p:nvSpPr>
        <p:spPr bwMode="auto">
          <a:xfrm>
            <a:off x="319355" y="5083314"/>
            <a:ext cx="3338245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 err="1"/>
              <a:t>KamLAND</a:t>
            </a:r>
            <a:r>
              <a:rPr lang="en-US" sz="2000" b="1" dirty="0"/>
              <a:t>-ZEN</a:t>
            </a:r>
          </a:p>
          <a:p>
            <a:r>
              <a:rPr lang="en-US" sz="2000" b="1" dirty="0" smtClean="0"/>
              <a:t>2000 </a:t>
            </a:r>
            <a:r>
              <a:rPr lang="en-US" sz="2000" b="1" dirty="0" err="1" smtClean="0"/>
              <a:t>cts</a:t>
            </a:r>
            <a:r>
              <a:rPr lang="en-US" sz="2000" b="1" dirty="0" smtClean="0"/>
              <a:t> tonne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yr</a:t>
            </a:r>
            <a:r>
              <a:rPr lang="en-US" sz="2000" b="1" baseline="30000" dirty="0" smtClean="0"/>
              <a:t>-1</a:t>
            </a:r>
            <a:r>
              <a:rPr lang="en-US" sz="2000" b="1" dirty="0" smtClean="0"/>
              <a:t>ROI</a:t>
            </a:r>
            <a:r>
              <a:rPr lang="en-US" sz="2000" b="1" baseline="30000" dirty="0" smtClean="0"/>
              <a:t>-1</a:t>
            </a:r>
          </a:p>
          <a:p>
            <a:endParaRPr 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657600" y="2895600"/>
            <a:ext cx="5435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My conclusion: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LiqScint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detectors are appealing as they can “easily” handle large masses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But unless the backgrounds can be drastically reduced they are not discovery 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Comic Sans MS" panose="030F0702030302020204" pitchFamily="66" charset="0"/>
            </a:endParaRPr>
          </a:p>
          <a:p>
            <a:r>
              <a:rPr lang="en-US" sz="2000" b="1" i="1" dirty="0" smtClean="0">
                <a:latin typeface="Comic Sans MS" panose="030F0702030302020204" pitchFamily="66" charset="0"/>
              </a:rPr>
              <a:t>Also: the </a:t>
            </a:r>
            <a:r>
              <a:rPr lang="en-US" sz="2000" b="1" i="1" dirty="0" err="1" smtClean="0">
                <a:latin typeface="Comic Sans MS" panose="030F0702030302020204" pitchFamily="66" charset="0"/>
              </a:rPr>
              <a:t>cts</a:t>
            </a:r>
            <a:r>
              <a:rPr lang="en-US" sz="2000" b="1" i="1" dirty="0" smtClean="0">
                <a:latin typeface="Comic Sans MS" panose="030F0702030302020204" pitchFamily="66" charset="0"/>
              </a:rPr>
              <a:t> tonne</a:t>
            </a:r>
            <a:r>
              <a:rPr lang="en-US" sz="2000" b="1" i="1" baseline="30000" dirty="0" smtClean="0">
                <a:latin typeface="Comic Sans MS" panose="030F0702030302020204" pitchFamily="66" charset="0"/>
              </a:rPr>
              <a:t>-1</a:t>
            </a:r>
            <a:r>
              <a:rPr lang="en-US" sz="2000" b="1" i="1" dirty="0" smtClean="0">
                <a:latin typeface="Comic Sans MS" panose="030F0702030302020204" pitchFamily="66" charset="0"/>
              </a:rPr>
              <a:t>yr</a:t>
            </a:r>
            <a:r>
              <a:rPr lang="en-US" sz="2000" b="1" i="1" baseline="30000" dirty="0" smtClean="0">
                <a:latin typeface="Comic Sans MS" panose="030F0702030302020204" pitchFamily="66" charset="0"/>
              </a:rPr>
              <a:t>-1</a:t>
            </a:r>
            <a:r>
              <a:rPr lang="en-US" sz="2000" b="1" i="1" dirty="0" smtClean="0">
                <a:latin typeface="Comic Sans MS" panose="030F0702030302020204" pitchFamily="66" charset="0"/>
              </a:rPr>
              <a:t> ROI</a:t>
            </a:r>
            <a:r>
              <a:rPr lang="en-US" sz="2000" b="1" i="1" baseline="30000" dirty="0" smtClean="0">
                <a:latin typeface="Comic Sans MS" panose="030F0702030302020204" pitchFamily="66" charset="0"/>
              </a:rPr>
              <a:t>-1</a:t>
            </a:r>
            <a:r>
              <a:rPr lang="en-US" sz="2000" b="1" i="1" dirty="0" smtClean="0">
                <a:latin typeface="Comic Sans MS" panose="030F0702030302020204" pitchFamily="66" charset="0"/>
              </a:rPr>
              <a:t> is not</a:t>
            </a:r>
          </a:p>
          <a:p>
            <a:r>
              <a:rPr lang="en-US" sz="2000" b="1" i="1" dirty="0" smtClean="0">
                <a:latin typeface="Comic Sans MS" panose="030F0702030302020204" pitchFamily="66" charset="0"/>
              </a:rPr>
              <a:t>entirely fair for EXO because there is </a:t>
            </a:r>
          </a:p>
          <a:p>
            <a:r>
              <a:rPr lang="en-US" sz="2000" b="1" i="1" dirty="0" smtClean="0">
                <a:latin typeface="Comic Sans MS" panose="030F0702030302020204" pitchFamily="66" charset="0"/>
              </a:rPr>
              <a:t>discriminating power in the SS/MS and the event location.</a:t>
            </a:r>
            <a:endParaRPr lang="en-US" sz="2000" b="1" i="1" dirty="0">
              <a:latin typeface="Comic Sans MS" panose="030F0702030302020204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57600" y="5083314"/>
            <a:ext cx="5410200" cy="1317486"/>
          </a:xfrm>
          <a:prstGeom prst="rect">
            <a:avLst/>
          </a:prstGeom>
          <a:solidFill>
            <a:srgbClr val="DFDA00">
              <a:alpha val="4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3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1676400" cy="304800"/>
          </a:xfrm>
        </p:spPr>
        <p:txBody>
          <a:bodyPr/>
          <a:lstStyle/>
          <a:p>
            <a:r>
              <a:rPr lang="en-US" dirty="0" err="1" smtClean="0"/>
              <a:t>nEXO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95600" y="6400800"/>
            <a:ext cx="3429000" cy="304800"/>
          </a:xfrm>
        </p:spPr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3C20D-C60F-43B8-99BF-06B883835AA1}" type="slidenum">
              <a:rPr lang="en-US"/>
              <a:pPr/>
              <a:t>22</a:t>
            </a:fld>
            <a:endParaRPr lang="en-US"/>
          </a:p>
        </p:txBody>
      </p:sp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3932241" y="24825"/>
            <a:ext cx="15552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FF3300"/>
                </a:solidFill>
                <a:latin typeface="Comic Sans MS" panose="030F0702030302020204" pitchFamily="66" charset="0"/>
              </a:rPr>
              <a:t>nEXO</a:t>
            </a:r>
            <a:endParaRPr lang="en-US" sz="40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41318" name="Picture 6" descr="nEX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13014"/>
            <a:ext cx="5442212" cy="426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19" name="Line 7"/>
          <p:cNvSpPr>
            <a:spLocks noChangeShapeType="1"/>
          </p:cNvSpPr>
          <p:nvPr/>
        </p:nvSpPr>
        <p:spPr bwMode="auto">
          <a:xfrm>
            <a:off x="5888038" y="5486400"/>
            <a:ext cx="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20" name="Line 8"/>
          <p:cNvSpPr>
            <a:spLocks noChangeShapeType="1"/>
          </p:cNvSpPr>
          <p:nvPr/>
        </p:nvSpPr>
        <p:spPr bwMode="auto">
          <a:xfrm>
            <a:off x="381000" y="2514600"/>
            <a:ext cx="0" cy="24691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21" name="Text Box 9"/>
          <p:cNvSpPr txBox="1">
            <a:spLocks noChangeArrowheads="1"/>
          </p:cNvSpPr>
          <p:nvPr/>
        </p:nvSpPr>
        <p:spPr bwMode="auto">
          <a:xfrm rot="16200000">
            <a:off x="-355600" y="3530600"/>
            <a:ext cx="1320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~150cm</a:t>
            </a:r>
          </a:p>
        </p:txBody>
      </p:sp>
      <p:sp>
        <p:nvSpPr>
          <p:cNvPr id="141322" name="Text Box 10"/>
          <p:cNvSpPr txBox="1">
            <a:spLocks noChangeArrowheads="1"/>
          </p:cNvSpPr>
          <p:nvPr/>
        </p:nvSpPr>
        <p:spPr bwMode="auto">
          <a:xfrm>
            <a:off x="5507038" y="5715000"/>
            <a:ext cx="817562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latin typeface="Comic Sans MS" panose="030F0702030302020204" pitchFamily="66" charset="0"/>
              </a:rPr>
              <a:t>~40cm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433121" y="762000"/>
            <a:ext cx="749596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5 </a:t>
            </a:r>
            <a:r>
              <a:rPr lang="en-US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tonne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: entirely cover inverted hierarchy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LXe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>
                <a:solidFill>
                  <a:srgbClr val="008000"/>
                </a:solidFill>
                <a:latin typeface="Comic Sans MS" panose="030F0702030302020204" pitchFamily="66" charset="0"/>
              </a:rPr>
              <a:t>TPC “as 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similar to EXO-200 as possible”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Provide </a:t>
            </a:r>
            <a:r>
              <a:rPr lang="en-US" b="1" dirty="0">
                <a:solidFill>
                  <a:srgbClr val="008000"/>
                </a:solidFill>
                <a:latin typeface="Comic Sans MS" panose="030F0702030302020204" pitchFamily="66" charset="0"/>
              </a:rPr>
              <a:t>access ports for a 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possible later </a:t>
            </a:r>
          </a:p>
          <a:p>
            <a:r>
              <a:rPr lang="en-US" b="1" dirty="0">
                <a:solidFill>
                  <a:srgbClr val="008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upgrade to Ba tagging </a:t>
            </a:r>
          </a:p>
          <a:p>
            <a:endParaRPr lang="en-US" b="1" dirty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r>
              <a:rPr lang="en-US" b="1" i="1" dirty="0">
                <a:solidFill>
                  <a:srgbClr val="008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b="1" i="1" dirty="0" smtClean="0">
                <a:solidFill>
                  <a:srgbClr val="008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	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 A unique combination of </a:t>
            </a:r>
          </a:p>
          <a:p>
            <a:r>
              <a:rPr lang="en-US" b="1" i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                conservative and aggressive</a:t>
            </a:r>
          </a:p>
          <a:p>
            <a:r>
              <a:rPr lang="en-US" b="1" i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                      design with important </a:t>
            </a:r>
          </a:p>
          <a:p>
            <a:r>
              <a:rPr lang="en-US" b="1" i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          upgrade paths as desirable</a:t>
            </a:r>
          </a:p>
          <a:p>
            <a:r>
              <a:rPr lang="en-US" b="1" i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b="1" i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	   for a large experiment</a:t>
            </a:r>
            <a:endParaRPr lang="en-US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60EF-85BF-4C3C-BEB0-25817D5E949A}" type="slidenum">
              <a:rPr lang="en-US"/>
              <a:pPr/>
              <a:t>23</a:t>
            </a:fld>
            <a:endParaRPr lang="en-US"/>
          </a:p>
        </p:txBody>
      </p:sp>
      <p:pic>
        <p:nvPicPr>
          <p:cNvPr id="20449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01675"/>
            <a:ext cx="6400800" cy="569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4931" name="TextBox 5"/>
          <p:cNvSpPr txBox="1">
            <a:spLocks noChangeArrowheads="1"/>
          </p:cNvSpPr>
          <p:nvPr/>
        </p:nvSpPr>
        <p:spPr bwMode="auto">
          <a:xfrm>
            <a:off x="1051776" y="76200"/>
            <a:ext cx="71016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Sketch of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nEXO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in the </a:t>
            </a:r>
            <a:r>
              <a:rPr lang="en-US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SNOlab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Cryopit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3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331-1458-4D6C-8D3A-E7471452F62E}" type="slidenum">
              <a:rPr lang="en-US"/>
              <a:pPr/>
              <a:t>24</a:t>
            </a:fld>
            <a:endParaRPr lang="en-US"/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586506" y="1524000"/>
            <a:ext cx="8300670" cy="45243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Site-specific engineering (</a:t>
            </a:r>
            <a:r>
              <a:rPr lang="en-US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SNOlab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Detector Conceptual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engineering (SLAC)</a:t>
            </a:r>
            <a:endParaRPr lang="en-US" b="1" dirty="0" smtClean="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Electrostatics and fluid </a:t>
            </a:r>
            <a:r>
              <a:rPr lang="en-US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mech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sim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. (Bern)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High Voltage Stability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(SLAC)</a:t>
            </a:r>
            <a:endParaRPr lang="en-US" b="1" dirty="0" smtClean="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Charge readout simulation (</a:t>
            </a:r>
            <a:r>
              <a:rPr lang="en-US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Umass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Control system and thermodynamic simulation (Drexel)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Counter-flow heat exchanger (</a:t>
            </a:r>
            <a:r>
              <a:rPr lang="en-US" b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U Illinois UC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Cosmogenic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/neutron background studies (Indiana)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Simulation coordination (Carleton)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Electronics test in </a:t>
            </a:r>
            <a:r>
              <a:rPr lang="en-US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LXe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(U Illinois UC</a:t>
            </a:r>
            <a:r>
              <a:rPr lang="en-US" b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) </a:t>
            </a:r>
            <a:endParaRPr lang="en-US" b="1" dirty="0" smtClean="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382000" cy="1077218"/>
          </a:xfrm>
          <a:prstGeom prst="rect">
            <a:avLst/>
          </a:prstGeom>
          <a:solidFill>
            <a:srgbClr val="DCDC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On-going </a:t>
            </a:r>
            <a:r>
              <a:rPr lang="en-US" sz="32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nEXO</a:t>
            </a:r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R&amp;D program involves many institutions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(red items discussed in more detail)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5659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331-1458-4D6C-8D3A-E7471452F62E}" type="slidenum">
              <a:rPr lang="en-US"/>
              <a:pPr/>
              <a:t>25</a:t>
            </a:fld>
            <a:endParaRPr lang="en-US"/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421052" y="381000"/>
            <a:ext cx="8226932" cy="49675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b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100kg </a:t>
            </a:r>
            <a:r>
              <a:rPr lang="en-US" b="1" dirty="0" err="1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LXe</a:t>
            </a:r>
            <a:r>
              <a:rPr lang="en-US" b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test setup (Bern)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Photodetector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(TRIUMF, Stanford,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Umass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)</a:t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b="1" dirty="0" err="1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Xe</a:t>
            </a:r>
            <a:r>
              <a:rPr lang="en-US" b="1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recirculation pump (IHEP Beijing/Stanford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Cryogenic engineering</a:t>
            </a:r>
            <a:endParaRPr lang="en-US" b="1" dirty="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Cold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electronics and charge readout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(SLAC/Stanford)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Study of calibration techniques (Laurentian)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LXe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(chemical) purity diagnostics (Drexel)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Radon trap (Laurentian)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Veto counter electronics (IHEP Beijing)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Ba tagging (Carleton, CSU, Stanford, TRIUMF)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Project Management (SLAC)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295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331-1458-4D6C-8D3A-E7471452F62E}" type="slidenum">
              <a:rPr lang="en-US"/>
              <a:pPr/>
              <a:t>26</a:t>
            </a:fld>
            <a:endParaRPr lang="en-US"/>
          </a:p>
        </p:txBody>
      </p:sp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381000" y="152400"/>
            <a:ext cx="8382000" cy="954107"/>
          </a:xfrm>
          <a:prstGeom prst="rect">
            <a:avLst/>
          </a:prstGeom>
          <a:solidFill>
            <a:srgbClr val="DCDC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 addition we have re-started the very</a:t>
            </a:r>
          </a:p>
          <a:p>
            <a:pPr algn="ctr" eaLnBrk="0" hangingPunct="0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successful material characterization program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76200" y="1219200"/>
            <a:ext cx="8964313" cy="52629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Radioactivity screening </a:t>
            </a:r>
            <a:r>
              <a:rPr lang="en-US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coord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sz="20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(Alabama):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Was one of the 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  reasons of EXO-200 success and needs to be maintained</a:t>
            </a: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Neutron activation analysis </a:t>
            </a:r>
            <a:r>
              <a:rPr lang="en-US" sz="20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(Alabama):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Most sensitive technique;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 only requires small samples; some materials can’t be processed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Direct counting </a:t>
            </a:r>
            <a:r>
              <a:rPr lang="en-US" sz="20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(Bern, Alabama):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Not particularly sensitive; only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 non-destructive technique, needs large samples, never impossible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ICPMS </a:t>
            </a:r>
            <a:r>
              <a:rPr lang="en-US" sz="20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(Seoul):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May replace or complement NAA in some cases;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 was key for screening (NRC Ottawa) for EXO-200</a:t>
            </a:r>
          </a:p>
          <a:p>
            <a:pPr eaLnBrk="0" hangingPunct="0">
              <a:lnSpc>
                <a:spcPct val="120000"/>
              </a:lnSpc>
            </a:pPr>
            <a:r>
              <a:rPr lang="en-US" b="1" dirty="0" err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Rn</a:t>
            </a:r>
            <a:r>
              <a:rPr lang="en-US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emanation counting </a:t>
            </a:r>
            <a:r>
              <a:rPr lang="en-US" sz="20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(Laurentian):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Several high sensitivity 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  dedicated counters.  Connection with </a:t>
            </a:r>
            <a:r>
              <a:rPr lang="en-US" sz="20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SNOlab</a:t>
            </a:r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.</a:t>
            </a:r>
          </a:p>
          <a:p>
            <a:pPr eaLnBrk="0" hangingPunct="0">
              <a:lnSpc>
                <a:spcPct val="120000"/>
              </a:lnSpc>
            </a:pP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eaLnBrk="0" hangingPunct="0">
              <a:lnSpc>
                <a:spcPct val="120000"/>
              </a:lnSpc>
            </a:pPr>
            <a:r>
              <a:rPr lang="en-US" sz="20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	 From EXO-200 experience expect to have to test 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sz="20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	hundreds of samples.</a:t>
            </a:r>
            <a:endParaRPr lang="en-US" b="1" dirty="0">
              <a:solidFill>
                <a:srgbClr val="FF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2575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001000" y="6324600"/>
            <a:ext cx="533400" cy="381000"/>
          </a:xfrm>
        </p:spPr>
        <p:txBody>
          <a:bodyPr/>
          <a:lstStyle/>
          <a:p>
            <a:fld id="{350F93D0-E3F7-4AF0-A2CA-B956AF1B58F4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Cryostat with Ba tagging ports 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 descr="Cryostat ISO Cu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838200"/>
            <a:ext cx="5011764" cy="5548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949" y="2158425"/>
            <a:ext cx="189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Ba Tagging Access tubes</a:t>
            </a:r>
            <a:endParaRPr lang="en-US" sz="16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524000" y="2438401"/>
            <a:ext cx="617349" cy="344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6200" y="1295400"/>
            <a:ext cx="1936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Tagging Load-Locks</a:t>
            </a:r>
            <a:endParaRPr lang="en-US" sz="160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936811" y="1447800"/>
            <a:ext cx="653989" cy="168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9136" y="6324600"/>
            <a:ext cx="1295400" cy="381000"/>
          </a:xfrm>
        </p:spPr>
        <p:txBody>
          <a:bodyPr/>
          <a:lstStyle/>
          <a:p>
            <a:r>
              <a:rPr lang="en-US" dirty="0" err="1" smtClean="0"/>
              <a:t>nEXO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352800" cy="381000"/>
          </a:xfrm>
        </p:spPr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76800" y="1371600"/>
            <a:ext cx="428194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There is lots of experience</a:t>
            </a:r>
          </a:p>
          <a:p>
            <a:r>
              <a:rPr lang="en-US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(not all positive!) on </a:t>
            </a:r>
            <a:r>
              <a:rPr lang="en-US" b="1" dirty="0" err="1" smtClean="0">
                <a:solidFill>
                  <a:srgbClr val="0066CC"/>
                </a:solidFill>
                <a:latin typeface="Comic Sans MS" panose="030F0702030302020204" pitchFamily="66" charset="0"/>
              </a:rPr>
              <a:t>LXe</a:t>
            </a:r>
            <a:endParaRPr lang="en-US" b="1" dirty="0" smtClean="0">
              <a:solidFill>
                <a:srgbClr val="0066CC"/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cryogenics that is already</a:t>
            </a:r>
          </a:p>
          <a:p>
            <a:r>
              <a:rPr lang="en-US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being used to conceptually</a:t>
            </a:r>
          </a:p>
          <a:p>
            <a:r>
              <a:rPr lang="en-US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design </a:t>
            </a:r>
            <a:r>
              <a:rPr lang="en-US" b="1" dirty="0" err="1" smtClean="0">
                <a:solidFill>
                  <a:srgbClr val="0066CC"/>
                </a:solidFill>
                <a:latin typeface="Comic Sans MS" panose="030F0702030302020204" pitchFamily="66" charset="0"/>
              </a:rPr>
              <a:t>nEXO’s</a:t>
            </a:r>
            <a:r>
              <a:rPr lang="en-US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 subsystems</a:t>
            </a:r>
          </a:p>
          <a:p>
            <a:endParaRPr lang="en-US" b="1" dirty="0">
              <a:solidFill>
                <a:srgbClr val="0066CC"/>
              </a:solidFill>
              <a:latin typeface="Comic Sans MS" panose="030F0702030302020204" pitchFamily="66" charset="0"/>
            </a:endParaRPr>
          </a:p>
          <a:p>
            <a:r>
              <a:rPr lang="en-US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This has to happen </a:t>
            </a:r>
          </a:p>
          <a:p>
            <a:r>
              <a:rPr lang="en-US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together with the </a:t>
            </a:r>
          </a:p>
          <a:p>
            <a:r>
              <a:rPr lang="en-US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simulation effort </a:t>
            </a:r>
          </a:p>
          <a:p>
            <a:r>
              <a:rPr lang="en-US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(and, indeed, the cryostat</a:t>
            </a:r>
          </a:p>
          <a:p>
            <a:r>
              <a:rPr lang="en-US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here is probably too small</a:t>
            </a:r>
          </a:p>
          <a:p>
            <a:r>
              <a:rPr lang="en-US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-see later-)</a:t>
            </a:r>
            <a:endParaRPr lang="en-US" b="1" i="1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40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 bwMode="auto">
          <a:xfrm>
            <a:off x="2895600" y="6324600"/>
            <a:ext cx="3352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350F93D0-E3F7-4AF0-A2CA-B956AF1B58F4}" type="slidenum">
              <a:rPr lang="en-US" smtClean="0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77334"/>
          </a:xfrm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TPC</a:t>
            </a:r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42917" t="27333" r="8333" b="17144"/>
          <a:stretch>
            <a:fillRect/>
          </a:stretch>
        </p:blipFill>
        <p:spPr bwMode="auto">
          <a:xfrm>
            <a:off x="3870576" y="1295400"/>
            <a:ext cx="4074127" cy="29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183792" y="4505235"/>
            <a:ext cx="137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sz="20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Field shaping rings</a:t>
            </a:r>
            <a:endParaRPr lang="en-US" sz="20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Arrow Connector 10"/>
          <p:cNvCxnSpPr>
            <a:stCxn id="19" idx="0"/>
          </p:cNvCxnSpPr>
          <p:nvPr/>
        </p:nvCxnSpPr>
        <p:spPr>
          <a:xfrm flipH="1" flipV="1">
            <a:off x="7788546" y="3244334"/>
            <a:ext cx="443313" cy="9789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731727" y="930533"/>
            <a:ext cx="823665" cy="12278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768006" y="3643594"/>
            <a:ext cx="699594" cy="12332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8600" y="4996934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Wire planes  </a:t>
            </a:r>
            <a:r>
              <a:rPr lang="en-US" sz="2000" b="1" dirty="0" err="1" smtClean="0">
                <a:solidFill>
                  <a:srgbClr val="000000"/>
                </a:solidFill>
                <a:latin typeface="Comic Sans MS" panose="030F0702030302020204" pitchFamily="66" charset="0"/>
              </a:rPr>
              <a:t>SiPM’s</a:t>
            </a:r>
            <a:endParaRPr lang="en-US" sz="20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4762500" y="4184580"/>
            <a:ext cx="38100" cy="8123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680214" y="3733800"/>
            <a:ext cx="415786" cy="12631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362200"/>
            <a:ext cx="4057499" cy="302227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315200" y="173100"/>
            <a:ext cx="16930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omic Sans MS" panose="030F0702030302020204" pitchFamily="66" charset="0"/>
              </a:rPr>
              <a:t>HV </a:t>
            </a:r>
            <a:endParaRPr lang="en-US" sz="2000" b="1" dirty="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err="1" smtClean="0">
                <a:solidFill>
                  <a:srgbClr val="000000"/>
                </a:solidFill>
                <a:latin typeface="Comic Sans MS" panose="030F0702030302020204" pitchFamily="66" charset="0"/>
              </a:rPr>
              <a:t>feedthrough</a:t>
            </a:r>
            <a:endParaRPr lang="en-US" sz="20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40992" y="4223266"/>
            <a:ext cx="11817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omic Sans MS" panose="030F0702030302020204" pitchFamily="66" charset="0"/>
              </a:rPr>
              <a:t>Cathode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705564"/>
            <a:ext cx="3413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Initial TPC endplate FEA</a:t>
            </a:r>
            <a:endParaRPr lang="en-US" sz="20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5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001000" y="6324600"/>
            <a:ext cx="457200" cy="381000"/>
          </a:xfrm>
        </p:spPr>
        <p:txBody>
          <a:bodyPr/>
          <a:lstStyle/>
          <a:p>
            <a:fld id="{350F93D0-E3F7-4AF0-A2CA-B956AF1B58F4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Cable Support Scheme; Ba tagging area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 descr="SNO Frame New Iso.jpg"/>
          <p:cNvPicPr>
            <a:picLocks noChangeAspect="1"/>
          </p:cNvPicPr>
          <p:nvPr/>
        </p:nvPicPr>
        <p:blipFill>
          <a:blip r:embed="rId3" cstate="print"/>
          <a:srcRect l="15945" r="17737"/>
          <a:stretch>
            <a:fillRect/>
          </a:stretch>
        </p:blipFill>
        <p:spPr>
          <a:xfrm>
            <a:off x="4395893" y="1143000"/>
            <a:ext cx="4290907" cy="52186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599" y="990600"/>
            <a:ext cx="396240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Present ideas include a secondary water tank that can be pumped dry for ease of access and a thin </a:t>
            </a:r>
            <a:r>
              <a:rPr lang="en-US" b="1" dirty="0" err="1" smtClean="0">
                <a:solidFill>
                  <a:schemeClr val="accent6"/>
                </a:solidFill>
                <a:latin typeface="Comic Sans MS" panose="030F0702030302020204" pitchFamily="66" charset="0"/>
              </a:rPr>
              <a:t>Pb</a:t>
            </a:r>
            <a:r>
              <a:rPr lang="en-US" b="1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 shielding on top to reduce the length of penetrations for the Ba tagging system.</a:t>
            </a:r>
          </a:p>
          <a:p>
            <a:endParaRPr lang="en-US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This assembly hangs from cables.</a:t>
            </a:r>
          </a:p>
          <a:p>
            <a:endParaRPr lang="en-US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Other schemes are under consideration</a:t>
            </a:r>
            <a:endParaRPr lang="en-US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352800" cy="381000"/>
          </a:xfrm>
        </p:spPr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50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8153400" y="6318251"/>
            <a:ext cx="609600" cy="381000"/>
          </a:xfrm>
        </p:spPr>
        <p:txBody>
          <a:bodyPr/>
          <a:lstStyle/>
          <a:p>
            <a:fld id="{E9DFC5E6-6C9F-46C8-B0AA-75847D9007E7}" type="slidenum">
              <a:rPr lang="en-US" smtClean="0"/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More site-specific work just started</a:t>
            </a:r>
            <a:b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and will need </a:t>
            </a:r>
            <a:r>
              <a:rPr lang="en-US" sz="32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SNOlab</a:t>
            </a:r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engineering help</a:t>
            </a:r>
            <a:endParaRPr lang="en-US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76200" y="1252729"/>
            <a:ext cx="5410200" cy="5065522"/>
          </a:xfrm>
          <a:prstGeom prst="rect">
            <a:avLst/>
          </a:prstGeom>
        </p:spPr>
        <p:txBody>
          <a:bodyPr/>
          <a:lstStyle/>
          <a:p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TPC fits in the cage</a:t>
            </a:r>
          </a:p>
          <a:p>
            <a:pPr marL="0" indent="0">
              <a:buNone/>
            </a:pPr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b="1" dirty="0" smtClean="0">
                <a:latin typeface="Comic Sans MS" panose="030F0702030302020204" pitchFamily="66" charset="0"/>
              </a:rPr>
              <a:t>½ Cryostat fits under the cage (but </a:t>
            </a:r>
            <a:r>
              <a:rPr lang="en-US" sz="2400" b="1" i="1" dirty="0" smtClean="0">
                <a:latin typeface="Comic Sans MS" panose="030F0702030302020204" pitchFamily="66" charset="0"/>
              </a:rPr>
              <a:t>this</a:t>
            </a:r>
            <a:r>
              <a:rPr lang="en-US" sz="2400" b="1" dirty="0" smtClean="0">
                <a:latin typeface="Comic Sans MS" panose="030F0702030302020204" pitchFamily="66" charset="0"/>
              </a:rPr>
              <a:t> cryostat is too small)</a:t>
            </a: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The TPC may need to be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fabricated UG: probably 	need clean shop with 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sz="2400" b="1" dirty="0" err="1" smtClean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ebeam</a:t>
            </a: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welder near </a:t>
            </a:r>
            <a:r>
              <a:rPr lang="en-US" sz="2400" b="1" dirty="0" err="1" smtClean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Cryopit</a:t>
            </a:r>
            <a:endParaRPr lang="en-US" sz="2400" b="1" dirty="0" smtClean="0">
              <a:solidFill>
                <a:schemeClr val="accent2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 Looking into alternatives to a   	large cryostat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53646" y="1344540"/>
            <a:ext cx="2428354" cy="490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4038600" y="1752600"/>
            <a:ext cx="1447800" cy="39732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42014" y="3292740"/>
            <a:ext cx="1953986" cy="169783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nEXO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743200" y="6323540"/>
            <a:ext cx="3352800" cy="381000"/>
          </a:xfrm>
        </p:spPr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2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5612434" cy="5105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76200"/>
            <a:ext cx="85331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Interesting alternative: 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“conductive” insulation and shielding using acrylic blocks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1813679"/>
            <a:ext cx="358463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Heat load is 400W, nothing</a:t>
            </a:r>
          </a:p>
          <a:p>
            <a:r>
              <a:rPr lang="en-US" sz="1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crazy.  But many of us like </a:t>
            </a:r>
          </a:p>
          <a:p>
            <a:r>
              <a:rPr lang="en-US" sz="1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</a:t>
            </a:r>
            <a:r>
              <a:rPr lang="en-US" sz="18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Xe</a:t>
            </a:r>
            <a:r>
              <a:rPr lang="en-US" sz="1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to be in good thermal </a:t>
            </a:r>
          </a:p>
          <a:p>
            <a:r>
              <a:rPr lang="en-US" sz="1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contact with the HFE7000</a:t>
            </a:r>
          </a:p>
          <a:p>
            <a:r>
              <a:rPr lang="en-US" sz="1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fluid (safety and removal of</a:t>
            </a:r>
          </a:p>
          <a:p>
            <a:r>
              <a:rPr lang="en-US" sz="1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electronics heat)</a:t>
            </a:r>
          </a:p>
          <a:p>
            <a:endParaRPr lang="en-US" sz="1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US" sz="18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Maybe the winner is a hybrid</a:t>
            </a:r>
          </a:p>
          <a:p>
            <a:r>
              <a:rPr lang="en-US" sz="18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with inner HFE and acrylic</a:t>
            </a:r>
          </a:p>
          <a:p>
            <a:r>
              <a:rPr lang="en-US" sz="18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insulation, both in an acrylic</a:t>
            </a:r>
          </a:p>
          <a:p>
            <a:r>
              <a:rPr lang="en-US" sz="18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vessel at room temperature</a:t>
            </a:r>
            <a:endParaRPr lang="en-US" sz="1800" b="1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15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</p:spPr>
        <p:txBody>
          <a:bodyPr/>
          <a:lstStyle/>
          <a:p>
            <a:fld id="{350F93D0-E3F7-4AF0-A2CA-B956AF1B58F4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" name="Picture 3" descr="SNO Full New Iso.jpg"/>
          <p:cNvPicPr>
            <a:picLocks noChangeAspect="1"/>
          </p:cNvPicPr>
          <p:nvPr/>
        </p:nvPicPr>
        <p:blipFill rotWithShape="1">
          <a:blip r:embed="rId3" cstate="print"/>
          <a:srcRect l="2440" t="2735" r="11064" b="3741"/>
          <a:stretch/>
        </p:blipFill>
        <p:spPr>
          <a:xfrm>
            <a:off x="2689352" y="762000"/>
            <a:ext cx="6378448" cy="556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67000" y="6324600"/>
            <a:ext cx="3352800" cy="381000"/>
          </a:xfrm>
        </p:spPr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Infrastructure footprint</a:t>
            </a:r>
            <a:endParaRPr lang="en-US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016168"/>
            <a:ext cx="43027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nEXO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will require</a:t>
            </a:r>
          </a:p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infrastructure space also outside</a:t>
            </a:r>
          </a:p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of the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Cryopit</a:t>
            </a:r>
            <a:endParaRPr 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45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</p:spPr>
        <p:txBody>
          <a:bodyPr/>
          <a:lstStyle/>
          <a:p>
            <a:fld id="{350F93D0-E3F7-4AF0-A2CA-B956AF1B58F4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4" name="Picture 3" descr="SNO Full New Iso.jpg"/>
          <p:cNvPicPr>
            <a:picLocks noChangeAspect="1"/>
          </p:cNvPicPr>
          <p:nvPr/>
        </p:nvPicPr>
        <p:blipFill rotWithShape="1">
          <a:blip r:embed="rId3" cstate="print"/>
          <a:srcRect l="2440" t="2735" r="11064" b="3741"/>
          <a:stretch/>
        </p:blipFill>
        <p:spPr>
          <a:xfrm>
            <a:off x="2689352" y="762000"/>
            <a:ext cx="6378448" cy="556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67000" y="6324600"/>
            <a:ext cx="3352800" cy="381000"/>
          </a:xfrm>
        </p:spPr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Infrastructure footprint</a:t>
            </a:r>
            <a:endParaRPr lang="en-US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016168"/>
            <a:ext cx="43027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nEXO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will require</a:t>
            </a:r>
          </a:p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infrastructure space also outside</a:t>
            </a:r>
          </a:p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of the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Cryopit</a:t>
            </a:r>
            <a:endParaRPr 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6392"/>
            <a:ext cx="9144000" cy="18682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3886200"/>
            <a:ext cx="3355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…this was fun, once…</a:t>
            </a:r>
            <a:endParaRPr lang="en-US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8229600" y="6324600"/>
            <a:ext cx="609600" cy="381000"/>
          </a:xfrm>
        </p:spPr>
        <p:txBody>
          <a:bodyPr/>
          <a:lstStyle/>
          <a:p>
            <a:fld id="{5BD36294-2849-48A8-8531-5354CF3095D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1600200" y="2590800"/>
            <a:ext cx="6965950" cy="371830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76201"/>
            <a:ext cx="8534400" cy="628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19400" y="6324600"/>
            <a:ext cx="3352800" cy="381000"/>
          </a:xfrm>
        </p:spPr>
        <p:txBody>
          <a:bodyPr/>
          <a:lstStyle/>
          <a:p>
            <a:r>
              <a:rPr lang="en-US" dirty="0" err="1" smtClean="0"/>
              <a:t>SNOlab</a:t>
            </a:r>
            <a:r>
              <a:rPr lang="en-US" dirty="0" smtClean="0"/>
              <a:t>, </a:t>
            </a:r>
            <a:r>
              <a:rPr lang="en-US" dirty="0" err="1" smtClean="0"/>
              <a:t>Cryopit</a:t>
            </a:r>
            <a:r>
              <a:rPr lang="en-US" dirty="0" smtClean="0"/>
              <a:t> Workshop, 21 Aug 2013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5707" y="152400"/>
            <a:ext cx="4190093" cy="990600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Xenon circulation and purification concept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85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771"/>
            <a:ext cx="9144000" cy="5594457"/>
          </a:xfrm>
          <a:prstGeom prst="rect">
            <a:avLst/>
          </a:prstGeom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05707" y="76200"/>
            <a:ext cx="8685893" cy="457199"/>
          </a:xfrm>
        </p:spPr>
        <p:txBody>
          <a:bodyPr/>
          <a:lstStyle/>
          <a:p>
            <a:pPr algn="l"/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Different concept with acrylic insulation and </a:t>
            </a:r>
            <a:r>
              <a:rPr lang="en-US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Xe</a:t>
            </a: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on top</a:t>
            </a:r>
            <a:endParaRPr 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 bwMode="auto">
          <a:xfrm>
            <a:off x="6881814" y="6103964"/>
            <a:ext cx="2285547" cy="244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in Canadian Inches</a:t>
            </a:r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9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771"/>
            <a:ext cx="9144000" cy="5594457"/>
          </a:xfrm>
          <a:prstGeom prst="rect">
            <a:avLst/>
          </a:prstGeom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05707" y="76200"/>
            <a:ext cx="8685893" cy="457199"/>
          </a:xfrm>
        </p:spPr>
        <p:txBody>
          <a:bodyPr/>
          <a:lstStyle/>
          <a:p>
            <a:pPr algn="l"/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Different concept with acrylic insulation and </a:t>
            </a:r>
            <a:r>
              <a:rPr lang="en-US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Xe</a:t>
            </a: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on top</a:t>
            </a:r>
            <a:endParaRPr 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 bwMode="auto">
          <a:xfrm>
            <a:off x="152400" y="2590800"/>
            <a:ext cx="2285547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Maybe want to </a:t>
            </a:r>
          </a:p>
          <a:p>
            <a:pPr algn="l"/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locate the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Xe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process all at the same level. </a:t>
            </a:r>
          </a:p>
          <a:p>
            <a:pPr algn="l"/>
            <a:endParaRPr 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This may work well if we find that we do not need the entire shield thickness</a:t>
            </a:r>
            <a:endParaRPr 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 bwMode="auto">
          <a:xfrm>
            <a:off x="6881814" y="6103964"/>
            <a:ext cx="2285547" cy="244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in Canadian Inches</a:t>
            </a:r>
            <a:endParaRPr 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44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0175" y="457200"/>
            <a:ext cx="8276625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  Facility requirements</a:t>
            </a:r>
          </a:p>
          <a:p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   </a:t>
            </a:r>
            <a:r>
              <a:rPr lang="en-US" sz="1800" b="1" i="1" dirty="0" smtClean="0">
                <a:latin typeface="Comic Sans MS" panose="030F0702030302020204" pitchFamily="66" charset="0"/>
              </a:rPr>
              <a:t>(quantitative figures available)</a:t>
            </a:r>
          </a:p>
          <a:p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Power and cooling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Networking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Some uninterruptable power to support cryogenics </a:t>
            </a:r>
          </a:p>
          <a:p>
            <a:r>
              <a:rPr 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operations, controls and communications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LN2 </a:t>
            </a:r>
            <a:r>
              <a:rPr lang="en-US" b="1" i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(need both but design can trade </a:t>
            </a:r>
          </a:p>
          <a:p>
            <a:r>
              <a:rPr lang="en-US" b="1" i="1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en-US" b="1" i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capacity of one for the other.  </a:t>
            </a:r>
          </a:p>
          <a:p>
            <a:r>
              <a:rPr lang="en-US" b="1" i="1">
                <a:solidFill>
                  <a:srgbClr val="FF00FF"/>
                </a:solidFill>
                <a:latin typeface="Comic Sans MS" panose="030F0702030302020204" pitchFamily="66" charset="0"/>
              </a:rPr>
              <a:t>	</a:t>
            </a:r>
            <a:r>
              <a:rPr lang="en-US" b="1" i="1" smtClean="0">
                <a:solidFill>
                  <a:srgbClr val="FF00FF"/>
                </a:solidFill>
                <a:latin typeface="Comic Sans MS" panose="030F0702030302020204" pitchFamily="66" charset="0"/>
              </a:rPr>
              <a:t>We </a:t>
            </a:r>
            <a:r>
              <a:rPr lang="en-US" b="1" i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need help to understand and freeze this)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UG machine shop, </a:t>
            </a:r>
          </a:p>
          <a:p>
            <a:r>
              <a:rPr 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some e-beam welding desirable to essential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Shielding water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Chemical etch of surfaces</a:t>
            </a:r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0743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3180" y="152400"/>
            <a:ext cx="8914620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                           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HV R&amp;D</a:t>
            </a:r>
          </a:p>
          <a:p>
            <a:endParaRPr lang="en-US" b="1" dirty="0" smtClean="0"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EXO-200 has had HV problem since the first </a:t>
            </a:r>
          </a:p>
          <a:p>
            <a:r>
              <a:rPr lang="en-US" b="1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	engineering run in 2010. </a:t>
            </a:r>
          </a:p>
          <a:p>
            <a:endParaRPr lang="en-US" b="1" dirty="0"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- First fill could hold 15kV and run at 10kV</a:t>
            </a:r>
          </a:p>
          <a:p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- Second (science) fill could hold 12kV and have been </a:t>
            </a:r>
          </a:p>
          <a:p>
            <a:r>
              <a:rPr lang="en-US" b="1" dirty="0">
                <a:solidFill>
                  <a:srgbClr val="FF00FF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running at 8kV since.</a:t>
            </a:r>
          </a:p>
          <a:p>
            <a:endParaRPr lang="en-US" b="1" dirty="0" smtClean="0">
              <a:latin typeface="Comic Sans MS" panose="030F0702030302020204" pitchFamily="66" charset="0"/>
            </a:endParaRPr>
          </a:p>
          <a:p>
            <a:r>
              <a:rPr lang="en-US" b="1" dirty="0" smtClean="0">
                <a:latin typeface="Comic Sans MS" panose="030F0702030302020204" pitchFamily="66" charset="0"/>
              </a:rPr>
              <a:t>This does not appreciably affect the physics performance</a:t>
            </a:r>
          </a:p>
          <a:p>
            <a:r>
              <a:rPr lang="en-US" b="1" dirty="0" smtClean="0">
                <a:latin typeface="Comic Sans MS" panose="030F0702030302020204" pitchFamily="66" charset="0"/>
              </a:rPr>
              <a:t>but is a concern for </a:t>
            </a:r>
            <a:r>
              <a:rPr lang="en-US" b="1" dirty="0" err="1" smtClean="0">
                <a:latin typeface="Comic Sans MS" panose="030F0702030302020204" pitchFamily="66" charset="0"/>
              </a:rPr>
              <a:t>nEXO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latin typeface="Comic Sans MS" panose="030F0702030302020204" pitchFamily="66" charset="0"/>
              </a:rPr>
              <a:t>where substantially higher </a:t>
            </a:r>
          </a:p>
          <a:p>
            <a:r>
              <a:rPr lang="en-US" b="1" dirty="0" smtClean="0">
                <a:latin typeface="Comic Sans MS" panose="030F0702030302020204" pitchFamily="66" charset="0"/>
              </a:rPr>
              <a:t>voltage is required for the same field.</a:t>
            </a:r>
          </a:p>
          <a:p>
            <a:endParaRPr lang="en-US" b="1" dirty="0"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The problem appears as noise on the HV feed, </a:t>
            </a:r>
          </a:p>
          <a:p>
            <a:r>
              <a:rPr lang="en-US" b="1" dirty="0">
                <a:solidFill>
                  <a:srgbClr val="008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accompanied by light and charge collected </a:t>
            </a:r>
          </a:p>
          <a:p>
            <a:r>
              <a:rPr lang="en-US" b="1" dirty="0">
                <a:solidFill>
                  <a:srgbClr val="008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in the detector.</a:t>
            </a:r>
          </a:p>
        </p:txBody>
      </p:sp>
    </p:spTree>
    <p:extLst>
      <p:ext uri="{BB962C8B-B14F-4D97-AF65-F5344CB8AC3E}">
        <p14:creationId xmlns:p14="http://schemas.microsoft.com/office/powerpoint/2010/main" val="220884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119744" y="533400"/>
            <a:ext cx="8915400" cy="57150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    Goal: reproduce/understand/resolve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	the EXO200 HV issues</a:t>
            </a:r>
          </a:p>
          <a:p>
            <a:pPr>
              <a:buFont typeface="Arial" pitchFamily="34" charset="0"/>
              <a:buChar char="•"/>
            </a:pPr>
            <a:endParaRPr lang="en-US" b="1" dirty="0" smtClean="0">
              <a:latin typeface="Comic Sans MS" panose="030F0702030302020204" pitchFamily="66" charset="0"/>
            </a:endParaRPr>
          </a:p>
          <a:p>
            <a:r>
              <a:rPr lang="en-US" b="1" dirty="0" smtClean="0">
                <a:latin typeface="Comic Sans MS" panose="030F0702030302020204" pitchFamily="66" charset="0"/>
              </a:rPr>
              <a:t>Phase I :  </a:t>
            </a:r>
            <a:r>
              <a:rPr lang="en-US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Test fundamental </a:t>
            </a:r>
            <a:r>
              <a:rPr lang="en-US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LXe</a:t>
            </a:r>
            <a:r>
              <a:rPr lang="en-US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HV issues, 				small parts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rgbClr val="0070C0"/>
                </a:solidFill>
                <a:latin typeface="Comic Sans MS" panose="030F0702030302020204" pitchFamily="66" charset="0"/>
              </a:rPr>
              <a:t>	</a:t>
            </a:r>
            <a:r>
              <a:rPr lang="en-US" sz="24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	</a:t>
            </a:r>
            <a:r>
              <a:rPr lang="en-US" sz="2400" b="1" dirty="0" smtClean="0">
                <a:latin typeface="Comic Sans MS" panose="030F0702030302020204" pitchFamily="66" charset="0"/>
              </a:rPr>
              <a:t>Small (~400cc) </a:t>
            </a:r>
            <a:r>
              <a:rPr lang="en-US" sz="2400" b="1" dirty="0" err="1" smtClean="0">
                <a:latin typeface="Comic Sans MS" panose="030F0702030302020204" pitchFamily="66" charset="0"/>
              </a:rPr>
              <a:t>LXe</a:t>
            </a:r>
            <a:r>
              <a:rPr lang="en-US" sz="2400" b="1" dirty="0" smtClean="0">
                <a:latin typeface="Comic Sans MS" panose="030F0702030302020204" pitchFamily="66" charset="0"/>
              </a:rPr>
              <a:t> HV testing apparatus 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Tests have been underway since early April 2013</a:t>
            </a:r>
          </a:p>
          <a:p>
            <a:pPr algn="ctr"/>
            <a:endParaRPr lang="en-US" b="1" i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latin typeface="Comic Sans MS" panose="030F0702030302020204" pitchFamily="66" charset="0"/>
              </a:rPr>
              <a:t>Phase II : </a:t>
            </a:r>
            <a:r>
              <a:rPr lang="en-US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Test full scale parts, long-term effects</a:t>
            </a:r>
          </a:p>
          <a:p>
            <a:pPr marL="0" indent="0">
              <a:buNone/>
            </a:pPr>
            <a:r>
              <a:rPr lang="en-US" sz="26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		</a:t>
            </a:r>
            <a:r>
              <a:rPr lang="en-US" sz="2600" b="1" dirty="0" smtClean="0">
                <a:latin typeface="Comic Sans MS" panose="030F0702030302020204" pitchFamily="66" charset="0"/>
              </a:rPr>
              <a:t>Medium sized setup (~5 liter) setup</a:t>
            </a:r>
          </a:p>
          <a:p>
            <a:pPr marL="0" indent="0">
              <a:buNone/>
            </a:pPr>
            <a:r>
              <a:rPr lang="en-US" sz="2600" b="1" dirty="0">
                <a:latin typeface="Comic Sans MS" panose="030F0702030302020204" pitchFamily="66" charset="0"/>
              </a:rPr>
              <a:t>	</a:t>
            </a:r>
            <a:r>
              <a:rPr lang="en-US" sz="2600" b="1" dirty="0" smtClean="0">
                <a:latin typeface="Comic Sans MS" panose="030F0702030302020204" pitchFamily="66" charset="0"/>
              </a:rPr>
              <a:t>	Stanford cold electronics test stand could be used.</a:t>
            </a:r>
          </a:p>
          <a:p>
            <a:pPr algn="ctr"/>
            <a:endParaRPr lang="en-US" b="1" dirty="0" smtClean="0">
              <a:latin typeface="Comic Sans MS" panose="030F0702030302020204" pitchFamily="66" charset="0"/>
            </a:endParaRPr>
          </a:p>
          <a:p>
            <a:r>
              <a:rPr lang="en-US" b="1" dirty="0" smtClean="0">
                <a:latin typeface="Comic Sans MS" panose="030F0702030302020204" pitchFamily="66" charset="0"/>
              </a:rPr>
              <a:t>Phase III : </a:t>
            </a:r>
            <a:r>
              <a:rPr lang="en-US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Test prototype solutions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0070C0"/>
                </a:solidFill>
                <a:latin typeface="Comic Sans MS" panose="030F0702030302020204" pitchFamily="66" charset="0"/>
              </a:rPr>
              <a:t>	</a:t>
            </a:r>
            <a:r>
              <a:rPr lang="en-US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	</a:t>
            </a:r>
            <a:r>
              <a:rPr lang="en-US" sz="2600" b="1" dirty="0" smtClean="0">
                <a:latin typeface="Comic Sans MS" panose="030F0702030302020204" pitchFamily="66" charset="0"/>
              </a:rPr>
              <a:t>Large scale tests maybe required to validate </a:t>
            </a:r>
          </a:p>
          <a:p>
            <a:pPr marL="0" indent="0">
              <a:buNone/>
            </a:pPr>
            <a:r>
              <a:rPr lang="en-US" sz="2600" b="1" dirty="0">
                <a:latin typeface="Comic Sans MS" panose="030F0702030302020204" pitchFamily="66" charset="0"/>
              </a:rPr>
              <a:t>	</a:t>
            </a:r>
            <a:r>
              <a:rPr lang="en-US" sz="2600" b="1" dirty="0" smtClean="0">
                <a:latin typeface="Comic Sans MS" panose="030F0702030302020204" pitchFamily="66" charset="0"/>
              </a:rPr>
              <a:t>	final design 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0070C0"/>
                </a:solidFill>
                <a:latin typeface="Comic Sans MS" panose="030F0702030302020204" pitchFamily="66" charset="0"/>
              </a:rPr>
              <a:t>	</a:t>
            </a:r>
            <a:endParaRPr lang="en-US" b="1" dirty="0" smtClean="0">
              <a:latin typeface="Comic Sans MS" panose="030F0702030302020204" pitchFamily="66" charset="0"/>
            </a:endParaRPr>
          </a:p>
          <a:p>
            <a:pPr>
              <a:buFont typeface="Arial" pitchFamily="34" charset="0"/>
              <a:buChar char="•"/>
            </a:pPr>
            <a:endParaRPr lang="en-US" i="1" dirty="0" smtClean="0">
              <a:solidFill>
                <a:srgbClr val="002060"/>
              </a:solidFill>
            </a:endParaRPr>
          </a:p>
          <a:p>
            <a:endParaRPr lang="en-US" i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6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3" t="11890" r="22232" b="9500"/>
          <a:stretch/>
        </p:blipFill>
        <p:spPr bwMode="auto">
          <a:xfrm>
            <a:off x="50714" y="21771"/>
            <a:ext cx="2133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0" t="11756" r="2195" b="10384"/>
          <a:stretch/>
        </p:blipFill>
        <p:spPr bwMode="auto">
          <a:xfrm rot="2124513">
            <a:off x="3017145" y="1098337"/>
            <a:ext cx="5012629" cy="464999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643804" y="87085"/>
            <a:ext cx="3291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Phase 1 HV test cell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219200" y="76199"/>
            <a:ext cx="3581400" cy="381000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219200" y="4267200"/>
            <a:ext cx="4953000" cy="24384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57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457200"/>
            <a:ext cx="849463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          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Undesirable features of LAAPDs</a:t>
            </a:r>
          </a:p>
          <a:p>
            <a:endParaRPr lang="en-US" b="1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Single vendor for bare LAAPDs (Advanced </a:t>
            </a:r>
            <a:r>
              <a:rPr lang="en-US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Photonix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Low gain (G~200, the electronics noise in the LAAPD</a:t>
            </a:r>
          </a:p>
          <a:p>
            <a:r>
              <a:rPr lang="en-US" b="1" dirty="0">
                <a:solidFill>
                  <a:srgbClr val="CC00FF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channel presently dominated E res in EXO-200)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C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omplex 2-wafer sandwich devices (expensive </a:t>
            </a:r>
          </a:p>
          <a:p>
            <a:r>
              <a:rPr 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and relatively heavy –more activity)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Poor packing fraction (circular and have substantial </a:t>
            </a:r>
          </a:p>
          <a:p>
            <a:r>
              <a:rPr lang="en-US" b="1" dirty="0">
                <a:solidFill>
                  <a:srgbClr val="CC00FF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non-active ring)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1500V bias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Large (</a:t>
            </a:r>
            <a:r>
              <a:rPr lang="en-US" b="1" dirty="0" err="1" smtClean="0">
                <a:solidFill>
                  <a:srgbClr val="CC00FF"/>
                </a:solidFill>
                <a:latin typeface="Comic Sans MS" panose="030F0702030302020204" pitchFamily="66" charset="0"/>
              </a:rPr>
              <a:t>dG</a:t>
            </a: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/G)/</a:t>
            </a:r>
            <a:r>
              <a:rPr lang="en-US" b="1" dirty="0" err="1" smtClean="0">
                <a:solidFill>
                  <a:srgbClr val="CC00FF"/>
                </a:solidFill>
                <a:latin typeface="Comic Sans MS" panose="030F0702030302020204" pitchFamily="66" charset="0"/>
              </a:rPr>
              <a:t>dT</a:t>
            </a: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 ~ 5%/K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Large (</a:t>
            </a:r>
            <a:r>
              <a:rPr lang="en-US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dG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/G)/(</a:t>
            </a:r>
            <a:r>
              <a:rPr lang="en-US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dV</a:t>
            </a:r>
            <a:r>
              <a:rPr lang="en-US" b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/V) 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~ 15</a:t>
            </a:r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5188803"/>
            <a:ext cx="71433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In addition the collection area is 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EXO-200: 0.1m</a:t>
            </a:r>
            <a:r>
              <a:rPr lang="en-US" b="1" baseline="30000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2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                 </a:t>
            </a:r>
            <a:r>
              <a:rPr lang="en-US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nEXO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: 2-5m</a:t>
            </a:r>
            <a:r>
              <a:rPr lang="en-US" b="1" baseline="30000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2</a:t>
            </a:r>
            <a:endParaRPr lang="en-US" b="1" baseline="30000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34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CB43-7206-450B-85A5-1AA6D6A91D86}" type="slidenum">
              <a:rPr lang="en-US"/>
              <a:pPr/>
              <a:t>42</a:t>
            </a:fld>
            <a:endParaRPr lang="en-US"/>
          </a:p>
        </p:txBody>
      </p:sp>
      <p:pic>
        <p:nvPicPr>
          <p:cNvPr id="9113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b="10653"/>
          <a:stretch/>
        </p:blipFill>
        <p:spPr bwMode="auto">
          <a:xfrm>
            <a:off x="533400" y="685800"/>
            <a:ext cx="8154572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1138" name="Text Box 1"/>
          <p:cNvSpPr txBox="1">
            <a:spLocks noChangeArrowheads="1"/>
          </p:cNvSpPr>
          <p:nvPr/>
        </p:nvSpPr>
        <p:spPr bwMode="auto">
          <a:xfrm>
            <a:off x="1828800" y="76200"/>
            <a:ext cx="5562600" cy="6096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3200" b="1" dirty="0">
                <a:solidFill>
                  <a:srgbClr val="FF33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EXO-200 TPC Assembled</a:t>
            </a:r>
          </a:p>
        </p:txBody>
      </p:sp>
      <p:sp>
        <p:nvSpPr>
          <p:cNvPr id="9" name="Text Box 1"/>
          <p:cNvSpPr txBox="1">
            <a:spLocks noChangeArrowheads="1"/>
          </p:cNvSpPr>
          <p:nvPr/>
        </p:nvSpPr>
        <p:spPr bwMode="auto">
          <a:xfrm rot="196225">
            <a:off x="3499817" y="3541746"/>
            <a:ext cx="3962400" cy="342900"/>
          </a:xfrm>
          <a:prstGeom prst="rect">
            <a:avLst/>
          </a:prstGeom>
          <a:noFill/>
          <a:ln>
            <a:noFill/>
          </a:ln>
          <a:extLst/>
        </p:spPr>
        <p:txBody>
          <a:bodyPr lIns="90000" tIns="46800" rIns="90000" bIns="46800"/>
          <a:lstStyle>
            <a:lvl1pPr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1800" b="1" dirty="0" smtClean="0">
                <a:solidFill>
                  <a:srgbClr val="FFFF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1500V bias distributed from here</a:t>
            </a:r>
            <a:endParaRPr lang="en-US" sz="1800" b="1" dirty="0">
              <a:solidFill>
                <a:srgbClr val="FFFF0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7614" y="5253335"/>
            <a:ext cx="2949846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Comic Sans MS" panose="030F0702030302020204" pitchFamily="66" charset="0"/>
              </a:rPr>
              <a:t>In </a:t>
            </a:r>
            <a:r>
              <a:rPr lang="en-US" sz="1800" b="1" dirty="0" err="1" smtClean="0">
                <a:latin typeface="Comic Sans MS" panose="030F0702030302020204" pitchFamily="66" charset="0"/>
              </a:rPr>
              <a:t>LXe</a:t>
            </a:r>
            <a:r>
              <a:rPr lang="en-US" sz="1800" b="1" dirty="0" smtClean="0">
                <a:latin typeface="Comic Sans MS" panose="030F0702030302020204" pitchFamily="66" charset="0"/>
              </a:rPr>
              <a:t> electronics would</a:t>
            </a:r>
          </a:p>
          <a:p>
            <a:r>
              <a:rPr lang="en-US" sz="1800" b="1" dirty="0" smtClean="0">
                <a:latin typeface="Comic Sans MS" panose="030F0702030302020204" pitchFamily="66" charset="0"/>
              </a:rPr>
              <a:t>sit here and take less </a:t>
            </a:r>
          </a:p>
          <a:p>
            <a:r>
              <a:rPr lang="en-US" sz="1800" b="1" dirty="0" smtClean="0">
                <a:latin typeface="Comic Sans MS" panose="030F0702030302020204" pitchFamily="66" charset="0"/>
              </a:rPr>
              <a:t>space than the cables</a:t>
            </a:r>
            <a:endParaRPr lang="en-US" sz="1800" b="1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362200" y="4191000"/>
            <a:ext cx="457200" cy="10623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7028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457200"/>
            <a:ext cx="848822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          </a:t>
            </a:r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SiPMs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are better in a number of ways</a:t>
            </a:r>
          </a:p>
          <a:p>
            <a:endParaRPr lang="en-US" b="1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Widely used (but see later)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Large gain (10</a:t>
            </a:r>
            <a:r>
              <a:rPr lang="en-US" b="1" baseline="30000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5</a:t>
            </a: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-10</a:t>
            </a:r>
            <a:r>
              <a:rPr lang="en-US" b="1" baseline="30000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6</a:t>
            </a: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Plain single wafer devices (cheaper and for the same</a:t>
            </a:r>
          </a:p>
          <a:p>
            <a:r>
              <a:rPr 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quality materials get lower activity)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Square (or any shape), better packing fraction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30V bias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Lower (</a:t>
            </a:r>
            <a:r>
              <a:rPr lang="en-US" b="1" dirty="0" err="1" smtClean="0">
                <a:solidFill>
                  <a:srgbClr val="CC00FF"/>
                </a:solidFill>
                <a:latin typeface="Comic Sans MS" panose="030F0702030302020204" pitchFamily="66" charset="0"/>
              </a:rPr>
              <a:t>dG</a:t>
            </a: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/G)/</a:t>
            </a:r>
            <a:r>
              <a:rPr lang="en-US" b="1" dirty="0" err="1" smtClean="0">
                <a:solidFill>
                  <a:srgbClr val="CC00FF"/>
                </a:solidFill>
                <a:latin typeface="Comic Sans MS" panose="030F0702030302020204" pitchFamily="66" charset="0"/>
              </a:rPr>
              <a:t>dT</a:t>
            </a:r>
            <a:r>
              <a:rPr lang="en-US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 ~ 0.6%/K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Lower (</a:t>
            </a:r>
            <a:r>
              <a:rPr lang="en-US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dG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/G)/(</a:t>
            </a:r>
            <a:r>
              <a:rPr lang="en-US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dV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/V) ~ 0.3</a:t>
            </a:r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4724400"/>
            <a:ext cx="7138493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But </a:t>
            </a:r>
            <a:r>
              <a:rPr lang="en-US" b="1" dirty="0" err="1" smtClean="0">
                <a:solidFill>
                  <a:srgbClr val="008000"/>
                </a:solidFill>
                <a:latin typeface="Comic Sans MS" panose="030F0702030302020204" pitchFamily="66" charset="0"/>
              </a:rPr>
              <a:t>SiPMs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 are not perfect either</a:t>
            </a:r>
            <a:endParaRPr lang="en-US" b="1" baseline="30000" dirty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n-US" b="1" dirty="0">
                <a:solidFill>
                  <a:srgbClr val="008000"/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n most cases not sensitive to VUV</a:t>
            </a:r>
          </a:p>
          <a:p>
            <a:pPr marL="342900" indent="-342900">
              <a:buFontTx/>
              <a:buChar char="-"/>
            </a:pP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Small (large devices have problems of yield)</a:t>
            </a:r>
          </a:p>
        </p:txBody>
      </p:sp>
    </p:spTree>
    <p:extLst>
      <p:ext uri="{BB962C8B-B14F-4D97-AF65-F5344CB8AC3E}">
        <p14:creationId xmlns:p14="http://schemas.microsoft.com/office/powerpoint/2010/main" val="41502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2723" y="152400"/>
            <a:ext cx="8957901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Large number of suppliers. Working with three of them:</a:t>
            </a:r>
          </a:p>
          <a:p>
            <a:endParaRPr lang="en-US" b="1" dirty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FBK (Italy)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Semiprivate research institute related to INFN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Large productions of Si devices for LHC and AMS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Very flexible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Claim to have process to obtain high QE@175nm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We have ordered a test run of 175nm devices that should</a:t>
            </a:r>
          </a:p>
          <a:p>
            <a:pPr lvl="1"/>
            <a:r>
              <a:rPr lang="en-US" sz="2000" b="1" dirty="0">
                <a:latin typeface="Comic Sans MS" panose="030F0702030302020204" pitchFamily="66" charset="0"/>
              </a:rPr>
              <a:t>	</a:t>
            </a:r>
            <a:r>
              <a:rPr lang="en-US" sz="2000" b="1" dirty="0" smtClean="0">
                <a:latin typeface="Comic Sans MS" panose="030F0702030302020204" pitchFamily="66" charset="0"/>
              </a:rPr>
              <a:t>also address the issue of device size and yield</a:t>
            </a:r>
          </a:p>
          <a:p>
            <a:endParaRPr lang="en-US" sz="2000" b="1" dirty="0" smtClean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Hamamatsu (Japan)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Have </a:t>
            </a:r>
            <a:r>
              <a:rPr lang="en-US" sz="2000" b="1" dirty="0">
                <a:latin typeface="Comic Sans MS" panose="030F0702030302020204" pitchFamily="66" charset="0"/>
              </a:rPr>
              <a:t>VUV sensitive device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Initially </a:t>
            </a:r>
            <a:r>
              <a:rPr lang="en-US" sz="2000" b="1" dirty="0">
                <a:latin typeface="Comic Sans MS" panose="030F0702030302020204" pitchFamily="66" charset="0"/>
              </a:rPr>
              <a:t>unwilling to sell bare devices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However </a:t>
            </a:r>
            <a:r>
              <a:rPr lang="en-US" sz="2000" b="1" dirty="0">
                <a:latin typeface="Comic Sans MS" panose="030F0702030302020204" pitchFamily="66" charset="0"/>
              </a:rPr>
              <a:t>in new discussions this may be negotiable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Will </a:t>
            </a:r>
            <a:r>
              <a:rPr lang="en-US" sz="2000" b="1" dirty="0">
                <a:latin typeface="Comic Sans MS" panose="030F0702030302020204" pitchFamily="66" charset="0"/>
              </a:rPr>
              <a:t>soon get samples (both electrical and for NAA</a:t>
            </a:r>
            <a:r>
              <a:rPr lang="en-US" sz="2000" b="1" dirty="0" smtClean="0">
                <a:latin typeface="Comic Sans MS" panose="030F0702030302020204" pitchFamily="66" charset="0"/>
              </a:rPr>
              <a:t>)</a:t>
            </a:r>
          </a:p>
          <a:p>
            <a:endParaRPr lang="en-US" sz="2000" b="1" dirty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n-US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Fraunhofer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Institute (Germany)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anose="030F0702030302020204" pitchFamily="66" charset="0"/>
              </a:rPr>
              <a:t>Just received devices to test for radioactivity</a:t>
            </a:r>
            <a:endParaRPr lang="en-US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77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0760D1-356D-418E-9B4E-A31E2F73AC86}" type="slidenum">
              <a:t>45</a:t>
            </a:fld>
            <a:endParaRPr lang="en-US"/>
          </a:p>
        </p:txBody>
      </p:sp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152400" y="914400"/>
            <a:ext cx="4191000" cy="4525673"/>
          </a:xfrm>
        </p:spPr>
        <p:txBody>
          <a:bodyPr/>
          <a:lstStyle/>
          <a:p>
            <a:pPr marL="0" lvl="0" indent="0">
              <a:buSzPct val="45000"/>
              <a:buNone/>
            </a:pPr>
            <a:r>
              <a:rPr lang="en-US" sz="1800" b="1" dirty="0" smtClean="0">
                <a:latin typeface="Comic Sans MS" panose="030F0702030302020204" pitchFamily="66" charset="0"/>
              </a:rPr>
              <a:t>Several “standard” devices in hand:</a:t>
            </a:r>
          </a:p>
          <a:p>
            <a:pPr marL="57150" indent="0" hangingPunct="0">
              <a:spcBef>
                <a:spcPts val="0"/>
              </a:spcBef>
              <a:spcAft>
                <a:spcPts val="1285"/>
              </a:spcAft>
              <a:buSzPct val="75000"/>
              <a:buNone/>
            </a:pPr>
            <a:endParaRPr lang="en-US" sz="1851" b="1" dirty="0">
              <a:latin typeface="Comic Sans MS" panose="030F0702030302020204" pitchFamily="66" charset="0"/>
            </a:endParaRPr>
          </a:p>
          <a:p>
            <a:pPr marL="400050" hangingPunct="0">
              <a:spcBef>
                <a:spcPts val="0"/>
              </a:spcBef>
              <a:spcAft>
                <a:spcPts val="1285"/>
              </a:spcAft>
              <a:buSzPct val="75000"/>
            </a:pP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Substrate</a:t>
            </a:r>
            <a:r>
              <a:rPr lang="en-US" sz="1800" b="1" dirty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: ~4 </a:t>
            </a: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µm </a:t>
            </a:r>
            <a:r>
              <a:rPr lang="en-US" sz="1800" b="1" dirty="0" err="1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epi</a:t>
            </a:r>
            <a:r>
              <a:rPr lang="en-US" sz="1800" b="1" dirty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 </a:t>
            </a: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layer</a:t>
            </a:r>
          </a:p>
          <a:p>
            <a:pPr marL="400050" hangingPunct="0">
              <a:spcBef>
                <a:spcPts val="0"/>
              </a:spcBef>
              <a:spcAft>
                <a:spcPts val="1285"/>
              </a:spcAft>
              <a:buSzPct val="75000"/>
            </a:pP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Junction </a:t>
            </a:r>
            <a:r>
              <a:rPr lang="en-US" sz="1800" b="1" dirty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is created by Arsenic implantation (100 nm from top silicon </a:t>
            </a: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surface)</a:t>
            </a:r>
            <a:endParaRPr lang="en-US" sz="1800" b="1" dirty="0">
              <a:solidFill>
                <a:srgbClr val="008000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marL="400050" hangingPunct="0">
              <a:spcBef>
                <a:spcPts val="0"/>
              </a:spcBef>
              <a:spcAft>
                <a:spcPts val="1285"/>
              </a:spcAft>
              <a:buSzPct val="75000"/>
            </a:pP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Breakdown </a:t>
            </a:r>
            <a:r>
              <a:rPr lang="en-US" sz="1800" b="1" dirty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voltage fixed by further </a:t>
            </a: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Boron implantation</a:t>
            </a:r>
          </a:p>
          <a:p>
            <a:pPr marL="400050" hangingPunct="0">
              <a:spcBef>
                <a:spcPts val="0"/>
              </a:spcBef>
              <a:spcAft>
                <a:spcPts val="1285"/>
              </a:spcAft>
              <a:buSzPct val="75000"/>
            </a:pP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50 </a:t>
            </a:r>
            <a:r>
              <a:rPr lang="en-US" sz="1800" b="1" dirty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or 100 </a:t>
            </a: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µm cells, up to 4x4mm</a:t>
            </a:r>
            <a:r>
              <a:rPr lang="en-US" sz="1800" b="1" baseline="30000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</a:t>
            </a: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 pixel size</a:t>
            </a:r>
            <a:endParaRPr lang="en-US" sz="1800" b="1" dirty="0">
              <a:solidFill>
                <a:srgbClr val="008000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marL="400050" hangingPunct="0">
              <a:spcBef>
                <a:spcPts val="0"/>
              </a:spcBef>
              <a:spcAft>
                <a:spcPts val="1285"/>
              </a:spcAft>
              <a:buSzPct val="75000"/>
            </a:pP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Gain is given by </a:t>
            </a:r>
            <a:r>
              <a:rPr lang="en-US" sz="1800" b="1" dirty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~</a:t>
            </a: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capacitance </a:t>
            </a:r>
            <a:r>
              <a:rPr lang="en-US" sz="1800" b="1" dirty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of a </a:t>
            </a:r>
            <a:r>
              <a:rPr lang="en-US" sz="1800" b="1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cell and the bias voltage: ~7x10</a:t>
            </a:r>
            <a:r>
              <a:rPr lang="en-US" sz="1800" b="1" baseline="30000" dirty="0" smtClean="0">
                <a:solidFill>
                  <a:srgbClr val="008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5</a:t>
            </a:r>
            <a:endParaRPr lang="en-US" sz="1800" b="1" dirty="0">
              <a:solidFill>
                <a:srgbClr val="008000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lvl="0"/>
            <a:endParaRPr lang="en-US" sz="1451" b="1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76200"/>
            <a:ext cx="2250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FBK devices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7426"/>
            <a:ext cx="4419600" cy="23109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124" y="2590800"/>
            <a:ext cx="3701076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6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10"/>
          <a:stretch/>
        </p:blipFill>
        <p:spPr>
          <a:xfrm>
            <a:off x="457200" y="781050"/>
            <a:ext cx="8305800" cy="5543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-76200"/>
            <a:ext cx="73581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SiPMs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mounted on a ceramic “LAAPD interface”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into the cryogenic LAAPD tester at Stanford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8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9B5D87-3169-4015-9E0C-27B4C9CE8160}" type="slidenum">
              <a:t>47</a:t>
            </a:fld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633480" y="42208"/>
            <a:ext cx="7443720" cy="1938992"/>
          </a:xfrm>
        </p:spPr>
        <p:txBody>
          <a:bodyPr wrap="square">
            <a:spAutoFit/>
          </a:bodyPr>
          <a:lstStyle/>
          <a:p>
            <a:pPr lvl="0" algn="l"/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Can easily 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resolve individual </a:t>
            </a: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photoelectrons  </a:t>
            </a:r>
            <a:b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(LAAPDs can’t do this)</a:t>
            </a:r>
            <a:b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b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Off the shelf devices:</a:t>
            </a:r>
            <a:b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f</a:t>
            </a: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ew % QE@ 175nm</a:t>
            </a:r>
            <a:endParaRPr 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3" t="7353" r="12508"/>
          <a:stretch/>
        </p:blipFill>
        <p:spPr>
          <a:xfrm>
            <a:off x="76200" y="1872346"/>
            <a:ext cx="5715000" cy="45487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7" r="7471"/>
          <a:stretch/>
        </p:blipFill>
        <p:spPr>
          <a:xfrm>
            <a:off x="4933951" y="1468398"/>
            <a:ext cx="4210049" cy="28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4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81200"/>
            <a:ext cx="3117373" cy="36646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46" y="599729"/>
            <a:ext cx="4314346" cy="5105400"/>
          </a:xfrm>
          <a:prstGeom prst="rect">
            <a:avLst/>
          </a:prstGeom>
        </p:spPr>
      </p:pic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9B452A9-83FA-4669-A130-F34CDC3D7113}" type="slidenum">
              <a:t>48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78292" y="3429000"/>
            <a:ext cx="1713308" cy="5828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100µm separation</a:t>
            </a: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for </a:t>
            </a:r>
            <a:r>
              <a:rPr lang="en-US" sz="1400" b="1" dirty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a </a:t>
            </a: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thin </a:t>
            </a:r>
            <a:r>
              <a:rPr lang="en-US" sz="1400" b="1" dirty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cut</a:t>
            </a:r>
          </a:p>
        </p:txBody>
      </p:sp>
      <p:sp>
        <p:nvSpPr>
          <p:cNvPr id="5" name="Straight Connector 4"/>
          <p:cNvSpPr/>
          <p:nvPr/>
        </p:nvSpPr>
        <p:spPr>
          <a:xfrm flipH="1" flipV="1">
            <a:off x="7010399" y="2067270"/>
            <a:ext cx="653992" cy="223567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  <a:tailEnd type="arrow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955359" y="685800"/>
            <a:ext cx="2007041" cy="833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4x4mm</a:t>
            </a:r>
            <a:r>
              <a:rPr lang="en-US" sz="1400" b="1" baseline="30000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 </a:t>
            </a: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devices</a:t>
            </a:r>
            <a:endParaRPr lang="en-US" sz="1400" b="1" dirty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c</a:t>
            </a: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hained </a:t>
            </a:r>
            <a:r>
              <a:rPr lang="en-US" sz="1400" b="1" dirty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in </a:t>
            </a: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20x20mm</a:t>
            </a:r>
            <a:r>
              <a:rPr lang="en-US" sz="1400" b="1" baseline="30000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</a:t>
            </a:r>
            <a:endParaRPr lang="en-US" sz="1400" b="1" dirty="0" smtClean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Super-pixels</a:t>
            </a:r>
            <a:endParaRPr lang="en-US" sz="1400" b="1" dirty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5591" y="1991467"/>
            <a:ext cx="1433488" cy="5828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Single 4x4mm</a:t>
            </a:r>
            <a:r>
              <a:rPr lang="en-US" sz="1400" b="1" baseline="30000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</a:t>
            </a:r>
            <a:endParaRPr lang="en-US" sz="1400" b="1" dirty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devices</a:t>
            </a:r>
            <a:endParaRPr lang="en-US" sz="1400" b="1" dirty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</p:txBody>
      </p:sp>
      <p:sp>
        <p:nvSpPr>
          <p:cNvPr id="11" name="Straight Connector 10"/>
          <p:cNvSpPr/>
          <p:nvPr/>
        </p:nvSpPr>
        <p:spPr>
          <a:xfrm>
            <a:off x="3962400" y="1415993"/>
            <a:ext cx="659959" cy="188903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  <a:tailEnd type="arrow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Straight Connector 11"/>
          <p:cNvSpPr/>
          <p:nvPr/>
        </p:nvSpPr>
        <p:spPr>
          <a:xfrm flipH="1" flipV="1">
            <a:off x="6019799" y="3625795"/>
            <a:ext cx="1295400" cy="184205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  <a:tailEnd type="arrow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6600" y="838200"/>
            <a:ext cx="2007041" cy="833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1x1mm</a:t>
            </a:r>
            <a:r>
              <a:rPr lang="en-US" sz="1400" b="1" baseline="30000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 </a:t>
            </a: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devices</a:t>
            </a:r>
            <a:endParaRPr lang="en-US" sz="1400" b="1" dirty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c</a:t>
            </a: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hained </a:t>
            </a:r>
            <a:r>
              <a:rPr lang="en-US" sz="1400" b="1" dirty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in </a:t>
            </a: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20x20mm</a:t>
            </a:r>
            <a:r>
              <a:rPr lang="en-US" sz="1400" b="1" baseline="30000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</a:t>
            </a:r>
            <a:endParaRPr lang="en-US" sz="1400" b="1" dirty="0" smtClean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Super-pixels </a:t>
            </a:r>
          </a:p>
        </p:txBody>
      </p:sp>
      <p:sp>
        <p:nvSpPr>
          <p:cNvPr id="15" name="Straight Connector 14"/>
          <p:cNvSpPr/>
          <p:nvPr/>
        </p:nvSpPr>
        <p:spPr>
          <a:xfrm flipH="1">
            <a:off x="6374959" y="1182494"/>
            <a:ext cx="711641" cy="488731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  <a:tailEnd type="arrow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Arial" pitchFamily="18"/>
              <a:ea typeface="Microsoft YaHei" pitchFamily="2"/>
              <a:cs typeface="Mangal" pitchFamily="2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707959" y="4321466"/>
            <a:ext cx="3505200" cy="21934"/>
          </a:xfrm>
          <a:prstGeom prst="straightConnector1">
            <a:avLst/>
          </a:prstGeom>
          <a:ln w="3810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546159" y="4114800"/>
            <a:ext cx="2046796" cy="374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633" b="1" dirty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6</a:t>
            </a:r>
            <a:r>
              <a:rPr lang="en-US" sz="1633" b="1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’’ </a:t>
            </a:r>
            <a:r>
              <a:rPr lang="en-US" sz="1633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diameter wafer</a:t>
            </a:r>
            <a:endParaRPr lang="en-US" sz="1633" b="1" dirty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33600" y="26835"/>
            <a:ext cx="5071983" cy="5827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1</a:t>
            </a:r>
            <a:r>
              <a:rPr lang="en-US" sz="28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st</a:t>
            </a: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 FBK test run in progress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</p:txBody>
      </p:sp>
      <p:sp>
        <p:nvSpPr>
          <p:cNvPr id="21" name="Straight Connector 20"/>
          <p:cNvSpPr/>
          <p:nvPr/>
        </p:nvSpPr>
        <p:spPr>
          <a:xfrm flipH="1" flipV="1">
            <a:off x="2895600" y="2389695"/>
            <a:ext cx="1524000" cy="712572"/>
          </a:xfrm>
          <a:prstGeom prst="line">
            <a:avLst/>
          </a:prstGeom>
          <a:noFill/>
          <a:ln w="38100">
            <a:solidFill>
              <a:srgbClr val="FF0000"/>
            </a:solidFill>
            <a:prstDash val="solid"/>
            <a:tailEnd type="arrow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2" name="Straight Connector 21"/>
          <p:cNvSpPr/>
          <p:nvPr/>
        </p:nvSpPr>
        <p:spPr>
          <a:xfrm flipH="1">
            <a:off x="2971800" y="3500505"/>
            <a:ext cx="1905000" cy="1981057"/>
          </a:xfrm>
          <a:prstGeom prst="line">
            <a:avLst/>
          </a:prstGeom>
          <a:noFill/>
          <a:ln w="38100">
            <a:solidFill>
              <a:srgbClr val="FF0000"/>
            </a:solidFill>
            <a:prstDash val="solid"/>
            <a:tailEnd type="arrow"/>
          </a:ln>
        </p:spPr>
        <p:txBody>
          <a:bodyPr vert="horz" wrap="none" lIns="81638" tIns="40819" rIns="81638" bIns="40819" anchor="ctr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US" sz="1633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 bwMode="auto">
          <a:xfrm>
            <a:off x="70692" y="5481562"/>
            <a:ext cx="2977308" cy="93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16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T</a:t>
            </a:r>
            <a:r>
              <a:rPr lang="en-US" sz="16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rick to produce large area </a:t>
            </a:r>
          </a:p>
          <a:p>
            <a:pPr algn="l"/>
            <a:r>
              <a:rPr lang="en-US" sz="16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devices</a:t>
            </a:r>
            <a:r>
              <a:rPr lang="en-US" sz="16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getting around the </a:t>
            </a:r>
          </a:p>
          <a:p>
            <a:pPr algn="l"/>
            <a:r>
              <a:rPr lang="en-US" sz="16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issues of yield</a:t>
            </a:r>
            <a:endParaRPr lang="en-US" sz="16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70692" y="1900962"/>
            <a:ext cx="2977308" cy="4038"/>
          </a:xfrm>
          <a:prstGeom prst="straightConnector1">
            <a:avLst/>
          </a:prstGeom>
          <a:ln w="190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89672" y="1676400"/>
            <a:ext cx="562928" cy="374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1633" b="1" dirty="0" smtClean="0">
                <a:solidFill>
                  <a:schemeClr val="accent6"/>
                </a:solidFill>
                <a:latin typeface="Comic Sans MS" panose="030F0702030302020204" pitchFamily="66" charset="0"/>
                <a:ea typeface="Microsoft YaHei" pitchFamily="2"/>
                <a:cs typeface="Mangal" pitchFamily="2"/>
              </a:rPr>
              <a:t>2cm</a:t>
            </a:r>
            <a:endParaRPr lang="en-US" sz="1633" b="1" dirty="0">
              <a:solidFill>
                <a:schemeClr val="accent6"/>
              </a:solidFill>
              <a:latin typeface="Comic Sans MS" panose="030F0702030302020204" pitchFamily="66" charset="0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2471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405348"/>
            <a:ext cx="8452955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Charge readout in </a:t>
            </a:r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nEXO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will have 3mm readout pitch</a:t>
            </a:r>
          </a:p>
          <a:p>
            <a:pPr lvl="0"/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(is 9mm in EXO-200) to optimally take advantage </a:t>
            </a:r>
          </a:p>
          <a:p>
            <a:pPr lvl="0"/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of Compton multiplicity tagging</a:t>
            </a:r>
          </a:p>
          <a:p>
            <a:pPr lvl="0"/>
            <a:endParaRPr lang="en-US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Prefer to have the two grids at the same potential. </a:t>
            </a:r>
          </a:p>
          <a:p>
            <a:pPr lvl="0"/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   Developing two techniques:</a:t>
            </a:r>
          </a:p>
          <a:p>
            <a:pPr lvl="0"/>
            <a:endParaRPr lang="en-US" b="1" dirty="0" smtClean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- Weaved grid</a:t>
            </a:r>
          </a:p>
          <a:p>
            <a:pPr lvl="0"/>
            <a:r>
              <a:rPr lang="en-US" b="1" dirty="0">
                <a:solidFill>
                  <a:srgbClr val="FF00FF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- Supported strips </a:t>
            </a:r>
          </a:p>
          <a:p>
            <a:pPr lvl="0"/>
            <a:r>
              <a:rPr lang="en-US" b="1" dirty="0">
                <a:solidFill>
                  <a:srgbClr val="FF00FF"/>
                </a:solidFill>
                <a:latin typeface="Comic Sans MS" panose="030F0702030302020204" pitchFamily="66" charset="0"/>
              </a:rPr>
              <a:t>	</a:t>
            </a:r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(probably on quartz)</a:t>
            </a:r>
          </a:p>
          <a:p>
            <a:pPr lvl="0"/>
            <a:endParaRPr lang="en-US" dirty="0" smtClean="0">
              <a:latin typeface="Comic Sans MS" panose="030F0702030302020204" pitchFamily="66" charset="0"/>
            </a:endParaRPr>
          </a:p>
          <a:p>
            <a:pPr lvl="0"/>
            <a:r>
              <a:rPr lang="en-US" b="1" i="1" dirty="0" smtClean="0">
                <a:latin typeface="Comic Sans MS" panose="030F0702030302020204" pitchFamily="66" charset="0"/>
              </a:rPr>
              <a:t>15kg </a:t>
            </a:r>
            <a:r>
              <a:rPr lang="en-US" b="1" i="1" dirty="0" err="1" smtClean="0">
                <a:latin typeface="Comic Sans MS" panose="030F0702030302020204" pitchFamily="66" charset="0"/>
              </a:rPr>
              <a:t>LXe</a:t>
            </a:r>
            <a:r>
              <a:rPr lang="en-US" b="1" i="1" dirty="0" smtClean="0">
                <a:latin typeface="Comic Sans MS" panose="030F0702030302020204" pitchFamily="66" charset="0"/>
              </a:rPr>
              <a:t> test cell under </a:t>
            </a:r>
          </a:p>
          <a:p>
            <a:pPr lvl="0"/>
            <a:r>
              <a:rPr lang="en-US" b="1" i="1" dirty="0" smtClean="0">
                <a:latin typeface="Comic Sans MS" panose="030F0702030302020204" pitchFamily="66" charset="0"/>
              </a:rPr>
              <a:t>    construction for this purpose</a:t>
            </a:r>
            <a:endParaRPr lang="en-US" b="1" i="1" dirty="0">
              <a:latin typeface="Comic Sans MS" panose="030F0702030302020204" pitchFamily="66" charset="0"/>
            </a:endParaRP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7" t="12821" r="27313" b="13462"/>
          <a:stretch/>
        </p:blipFill>
        <p:spPr bwMode="auto">
          <a:xfrm>
            <a:off x="5638800" y="2474673"/>
            <a:ext cx="3157055" cy="423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0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7773" y="304800"/>
            <a:ext cx="8635697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</a:t>
            </a:r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Cold electronics</a:t>
            </a:r>
          </a:p>
          <a:p>
            <a:pPr lvl="0"/>
            <a:r>
              <a:rPr lang="en-US" sz="20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(some old problems, some new problems…)</a:t>
            </a:r>
          </a:p>
          <a:p>
            <a:pPr lvl="0"/>
            <a:endParaRPr lang="en-US" dirty="0">
              <a:latin typeface="Comic Sans MS" panose="030F0702030302020204" pitchFamily="66" charset="0"/>
            </a:endParaRPr>
          </a:p>
          <a:p>
            <a:pPr lvl="0"/>
            <a:r>
              <a:rPr lang="en-US" b="1" i="1" dirty="0" smtClean="0">
                <a:latin typeface="Comic Sans MS" panose="030F0702030302020204" pitchFamily="66" charset="0"/>
              </a:rPr>
              <a:t>- Charge readout channels &gt;10</a:t>
            </a:r>
            <a:r>
              <a:rPr lang="en-US" b="1" i="1" baseline="30000" dirty="0" smtClean="0">
                <a:latin typeface="Comic Sans MS" panose="030F0702030302020204" pitchFamily="66" charset="0"/>
              </a:rPr>
              <a:t>3</a:t>
            </a:r>
            <a:endParaRPr lang="en-US" b="1" i="1" dirty="0" smtClean="0">
              <a:latin typeface="Comic Sans MS" panose="030F0702030302020204" pitchFamily="66" charset="0"/>
            </a:endParaRPr>
          </a:p>
          <a:p>
            <a:pPr lvl="0"/>
            <a:r>
              <a:rPr lang="en-US" b="1" i="1" dirty="0" smtClean="0">
                <a:latin typeface="Comic Sans MS" panose="030F0702030302020204" pitchFamily="66" charset="0"/>
              </a:rPr>
              <a:t>- Light readout channels ~10</a:t>
            </a:r>
            <a:r>
              <a:rPr lang="en-US" b="1" i="1" baseline="30000" dirty="0" smtClean="0">
                <a:latin typeface="Comic Sans MS" panose="030F0702030302020204" pitchFamily="66" charset="0"/>
              </a:rPr>
              <a:t>4</a:t>
            </a:r>
            <a:r>
              <a:rPr lang="en-US" b="1" i="1" dirty="0" smtClean="0">
                <a:latin typeface="Comic Sans MS" panose="030F0702030302020204" pitchFamily="66" charset="0"/>
              </a:rPr>
              <a:t> (~10</a:t>
            </a:r>
            <a:r>
              <a:rPr lang="en-US" b="1" i="1" baseline="30000" dirty="0" smtClean="0">
                <a:latin typeface="Comic Sans MS" panose="030F0702030302020204" pitchFamily="66" charset="0"/>
              </a:rPr>
              <a:t>3</a:t>
            </a:r>
            <a:r>
              <a:rPr lang="en-US" b="1" i="1" dirty="0" smtClean="0">
                <a:latin typeface="Comic Sans MS" panose="030F0702030302020204" pitchFamily="66" charset="0"/>
              </a:rPr>
              <a:t> digitizer channels)</a:t>
            </a:r>
          </a:p>
          <a:p>
            <a:pPr lvl="0"/>
            <a:endParaRPr lang="en-US" dirty="0" smtClean="0">
              <a:latin typeface="Comic Sans MS" panose="030F0702030302020204" pitchFamily="66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Eliminate </a:t>
            </a:r>
            <a:r>
              <a:rPr 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(most 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of) the cables </a:t>
            </a:r>
          </a:p>
          <a:p>
            <a:pPr marL="800100" lvl="1" indent="-342900">
              <a:buFont typeface="Wingdings" panose="05000000000000000000" pitchFamily="2" charset="2"/>
              <a:buChar char="è"/>
            </a:pPr>
            <a:r>
              <a:rPr lang="en-US" sz="2000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Reliability, ease of clean assembly</a:t>
            </a:r>
            <a:endParaRPr lang="en-US" sz="2000" b="1" dirty="0">
              <a:latin typeface="Comic Sans MS" panose="030F0702030302020204" pitchFamily="66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8000"/>
                </a:solidFill>
                <a:latin typeface="Comic Sans MS" panose="030F0702030302020204" pitchFamily="66" charset="0"/>
              </a:rPr>
              <a:t>Lower intrinsic 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noise </a:t>
            </a:r>
          </a:p>
          <a:p>
            <a:pPr lvl="0"/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latin typeface="Comic Sans MS" panose="030F0702030302020204" pitchFamily="66" charset="0"/>
              </a:rPr>
              <a:t>   </a:t>
            </a:r>
            <a:r>
              <a:rPr lang="en-US" sz="2000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 Eliminate cable capacitance</a:t>
            </a:r>
            <a:endParaRPr lang="en-US" sz="2000" b="1" dirty="0">
              <a:latin typeface="Comic Sans MS" panose="030F0702030302020204" pitchFamily="66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FF"/>
                </a:solidFill>
                <a:latin typeface="Comic Sans MS" panose="030F0702030302020204" pitchFamily="66" charset="0"/>
              </a:rPr>
              <a:t>Lower </a:t>
            </a:r>
            <a:r>
              <a:rPr lang="en-US" b="1" dirty="0" err="1">
                <a:solidFill>
                  <a:srgbClr val="FF00FF"/>
                </a:solidFill>
                <a:latin typeface="Comic Sans MS" panose="030F0702030302020204" pitchFamily="66" charset="0"/>
              </a:rPr>
              <a:t>microphonic</a:t>
            </a:r>
            <a:r>
              <a:rPr lang="en-US" b="1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noise</a:t>
            </a:r>
          </a:p>
          <a:p>
            <a:pPr lvl="0"/>
            <a:r>
              <a:rPr lang="en-US" sz="2000" b="1" dirty="0" smtClean="0">
                <a:latin typeface="Comic Sans MS" panose="030F0702030302020204" pitchFamily="66" charset="0"/>
              </a:rPr>
              <a:t>    </a:t>
            </a:r>
            <a:r>
              <a:rPr lang="en-US" sz="2000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 In EXO-200 some </a:t>
            </a:r>
            <a:r>
              <a:rPr lang="en-US" sz="2000" b="1" dirty="0" err="1" smtClean="0">
                <a:latin typeface="Comic Sans MS" panose="030F0702030302020204" pitchFamily="66" charset="0"/>
                <a:sym typeface="Wingdings" panose="05000000000000000000" pitchFamily="2" charset="2"/>
              </a:rPr>
              <a:t>microphonic</a:t>
            </a:r>
            <a:r>
              <a:rPr lang="en-US" sz="2000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 noise is produced by </a:t>
            </a:r>
          </a:p>
          <a:p>
            <a:pPr lvl="0"/>
            <a:r>
              <a:rPr lang="en-US" sz="2000" b="1" dirty="0"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sz="2000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vibrating cables with HV (not a major problem)</a:t>
            </a:r>
            <a:endParaRPr lang="en-US" b="1" dirty="0" smtClean="0">
              <a:latin typeface="Comic Sans MS" panose="030F0702030302020204" pitchFamily="66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996600"/>
                </a:solidFill>
                <a:latin typeface="Comic Sans MS" panose="030F0702030302020204" pitchFamily="66" charset="0"/>
              </a:rPr>
              <a:t>Lower radioactivity  </a:t>
            </a:r>
          </a:p>
          <a:p>
            <a:pPr lvl="0"/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latin typeface="Comic Sans MS" panose="030F0702030302020204" pitchFamily="66" charset="0"/>
              </a:rPr>
              <a:t>   </a:t>
            </a:r>
            <a:r>
              <a:rPr lang="en-US" sz="2000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 Suspect that EXO-200 flat cables are a substantial </a:t>
            </a:r>
          </a:p>
          <a:p>
            <a:pPr lvl="0"/>
            <a:r>
              <a:rPr lang="en-US" sz="2000" b="1" dirty="0"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sz="2000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contributor to the (low) background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0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51</a:t>
            </a:fld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19277"/>
              </p:ext>
            </p:extLst>
          </p:nvPr>
        </p:nvGraphicFramePr>
        <p:xfrm>
          <a:off x="3048000" y="1828800"/>
          <a:ext cx="60198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762000"/>
                <a:gridCol w="685800"/>
                <a:gridCol w="990600"/>
                <a:gridCol w="1143000"/>
                <a:gridCol w="1143000"/>
              </a:tblGrid>
              <a:tr h="50800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Location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Cable         length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(m)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cap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(pF)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Intrinsic Noise (e)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Charge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collect.</a:t>
                      </a:r>
                      <a:endParaRPr lang="en-US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Threshold (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keV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Induction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Threshold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</a:rPr>
                        <a:t>keV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1600" b="1" baseline="0" dirty="0" smtClean="0"/>
                        <a:t>In lab</a:t>
                      </a:r>
                    </a:p>
                    <a:p>
                      <a:r>
                        <a:rPr lang="en-US" sz="1600" b="1" baseline="0" dirty="0" smtClean="0"/>
                        <a:t>(warm)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 8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</a:rPr>
                        <a:t>600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1500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</a:rPr>
                        <a:t>225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750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1600" b="1" baseline="0" dirty="0" smtClean="0"/>
                        <a:t>At cryostat</a:t>
                      </a:r>
                    </a:p>
                    <a:p>
                      <a:r>
                        <a:rPr lang="en-US" sz="1600" b="1" baseline="0" dirty="0" smtClean="0"/>
                        <a:t>(warm/cold)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 2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150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500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250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Inside</a:t>
                      </a:r>
                      <a:r>
                        <a:rPr lang="en-US" sz="1600" b="1" baseline="0" dirty="0" smtClean="0"/>
                        <a:t> TPC</a:t>
                      </a:r>
                    </a:p>
                    <a:p>
                      <a:r>
                        <a:rPr lang="en-US" sz="1600" b="1" baseline="0" dirty="0" smtClean="0"/>
                        <a:t>(cold)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 ~0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 40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200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38 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125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18558" y="55626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EXO-200</a:t>
            </a:r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7" t="17311" r="31667" b="18879"/>
          <a:stretch/>
        </p:blipFill>
        <p:spPr>
          <a:xfrm>
            <a:off x="0" y="685800"/>
            <a:ext cx="2895600" cy="58980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152400"/>
            <a:ext cx="79688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Noise budget for electronics at different locations</a:t>
            </a:r>
          </a:p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  </a:t>
            </a:r>
            <a:r>
              <a:rPr lang="en-US" sz="2000" b="1" i="1" dirty="0" smtClean="0">
                <a:latin typeface="Comic Sans MS" panose="030F0702030302020204" pitchFamily="66" charset="0"/>
              </a:rPr>
              <a:t>(here assuming EXO-200-style wires)</a:t>
            </a:r>
            <a:endParaRPr lang="en-US" sz="2000" b="1" i="1" dirty="0">
              <a:latin typeface="Comic Sans MS" panose="030F0702030302020204" pitchFamily="66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1447800" y="1177499"/>
            <a:ext cx="1600200" cy="209910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524000" y="3897868"/>
            <a:ext cx="1524000" cy="95224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524000" y="4612026"/>
            <a:ext cx="1562100" cy="85935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7315200" y="4107597"/>
            <a:ext cx="304800" cy="14891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620000" y="4107597"/>
            <a:ext cx="457200" cy="14891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79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8373"/>
            <a:ext cx="7772400" cy="657427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Electronics system block diagram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716" y="1346074"/>
            <a:ext cx="534284" cy="2201271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128</a:t>
            </a:r>
          </a:p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Wires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153943" y="1346075"/>
            <a:ext cx="3246710" cy="2191872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17445" y="1851997"/>
            <a:ext cx="900255" cy="824178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 electrical to optical conversion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14600" y="838200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In </a:t>
            </a:r>
            <a:r>
              <a:rPr lang="en-US" sz="1800" b="1" dirty="0" err="1" smtClean="0"/>
              <a:t>LXe</a:t>
            </a:r>
            <a:r>
              <a:rPr lang="en-US" sz="1800" b="1" dirty="0" smtClean="0"/>
              <a:t>, </a:t>
            </a:r>
            <a:r>
              <a:rPr lang="en-US" sz="1800" b="1" dirty="0" smtClean="0">
                <a:solidFill>
                  <a:srgbClr val="0070C0"/>
                </a:solidFill>
              </a:rPr>
              <a:t>Cold</a:t>
            </a:r>
            <a:endParaRPr lang="en-US" sz="1800" b="1" dirty="0">
              <a:solidFill>
                <a:srgbClr val="0070C0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4572000" y="1209437"/>
            <a:ext cx="0" cy="2653775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62000" y="1600736"/>
            <a:ext cx="6551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217564" y="3031041"/>
            <a:ext cx="4075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625120" y="2033862"/>
            <a:ext cx="5982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Buffer </a:t>
            </a:r>
          </a:p>
          <a:p>
            <a:r>
              <a:rPr lang="en-US" sz="1000" b="1" dirty="0" smtClean="0">
                <a:solidFill>
                  <a:srgbClr val="000000"/>
                </a:solidFill>
              </a:rPr>
              <a:t>ASIC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625120" y="1513248"/>
            <a:ext cx="540533" cy="16739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prstClr val="white"/>
              </a:solidFill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4165653" y="2264087"/>
            <a:ext cx="651792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3208220" y="2501991"/>
            <a:ext cx="4075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4724400" y="685800"/>
            <a:ext cx="1451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At cryostat, </a:t>
            </a:r>
            <a:r>
              <a:rPr lang="en-US" sz="1800" b="1" dirty="0" smtClean="0">
                <a:solidFill>
                  <a:srgbClr val="C00000"/>
                </a:solidFill>
              </a:rPr>
              <a:t>warm/</a:t>
            </a:r>
            <a:r>
              <a:rPr lang="en-US" sz="1800" b="1" dirty="0" smtClean="0">
                <a:solidFill>
                  <a:srgbClr val="00B0F0"/>
                </a:solidFill>
              </a:rPr>
              <a:t>cold</a:t>
            </a:r>
            <a:endParaRPr lang="en-US" sz="1800" b="1" dirty="0">
              <a:solidFill>
                <a:srgbClr val="00B0F0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626088" y="2756279"/>
            <a:ext cx="1779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Digital serial transmission (500 Mbps),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trigger primitives, trigger request, timing, data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430526" y="1477625"/>
            <a:ext cx="1787038" cy="2462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445925" y="1477625"/>
            <a:ext cx="1842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32-channel Front-End ASIC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428606" y="1958290"/>
            <a:ext cx="1787038" cy="2462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44005" y="1958290"/>
            <a:ext cx="1842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32-channel Front-End ASIC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430526" y="2421699"/>
            <a:ext cx="1787038" cy="2462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445925" y="2421699"/>
            <a:ext cx="1842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32-channel Front-End ASIC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430526" y="2891616"/>
            <a:ext cx="1787038" cy="2462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prstClr val="white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445925" y="2891616"/>
            <a:ext cx="1842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32-channel Front-End ASIC</a:t>
            </a:r>
          </a:p>
          <a:p>
            <a:endParaRPr lang="en-US" sz="1000" b="1" dirty="0" smtClean="0">
              <a:solidFill>
                <a:srgbClr val="000000"/>
              </a:solidFill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3217564" y="2059436"/>
            <a:ext cx="4075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208220" y="1600736"/>
            <a:ext cx="4075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1981200" y="3291726"/>
            <a:ext cx="1807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128-channel Si/SiO</a:t>
            </a:r>
            <a:r>
              <a:rPr lang="en-US" sz="1000" b="1" baseline="-25000" dirty="0" smtClean="0">
                <a:solidFill>
                  <a:srgbClr val="000000"/>
                </a:solidFill>
              </a:rPr>
              <a:t>2</a:t>
            </a:r>
            <a:r>
              <a:rPr lang="en-US" sz="1000" b="1" dirty="0" smtClean="0">
                <a:solidFill>
                  <a:srgbClr val="000000"/>
                </a:solidFill>
              </a:rPr>
              <a:t> MCM</a:t>
            </a:r>
            <a:endParaRPr lang="en-US" sz="1000" b="1" dirty="0">
              <a:solidFill>
                <a:srgbClr val="000000"/>
              </a:solidFill>
            </a:endParaRPr>
          </a:p>
        </p:txBody>
      </p:sp>
      <p:cxnSp>
        <p:nvCxnSpPr>
          <p:cNvPr id="101" name="Straight Arrow Connector 100"/>
          <p:cNvCxnSpPr/>
          <p:nvPr/>
        </p:nvCxnSpPr>
        <p:spPr>
          <a:xfrm>
            <a:off x="762000" y="2059436"/>
            <a:ext cx="66852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762000" y="2501991"/>
            <a:ext cx="66660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762000" y="3031041"/>
            <a:ext cx="6551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11" idx="3"/>
            <a:endCxn id="130" idx="1"/>
          </p:cNvCxnSpPr>
          <p:nvPr/>
        </p:nvCxnSpPr>
        <p:spPr>
          <a:xfrm flipV="1">
            <a:off x="5717700" y="2255831"/>
            <a:ext cx="1992645" cy="825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2" name="Slide Number Placeholder 1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>
                <a:solidFill>
                  <a:srgbClr val="000000"/>
                </a:solidFill>
              </a:rPr>
              <a:pPr/>
              <a:t>52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7710345" y="1843742"/>
            <a:ext cx="900255" cy="824178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000000"/>
                </a:solidFill>
              </a:rPr>
              <a:t>ATCA SLAC RCE DAQ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405365" y="2756279"/>
            <a:ext cx="25853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ATCA: Advanced Telecommunication 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Computing Architecture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SLAC RCE: Reconfigurable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	</a:t>
            </a:r>
            <a:r>
              <a:rPr lang="en-US" sz="1200" dirty="0" smtClean="0">
                <a:solidFill>
                  <a:srgbClr val="000000"/>
                </a:solidFill>
              </a:rPr>
              <a:t>Cluster Element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53200" y="6858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On deck,</a:t>
            </a:r>
            <a:r>
              <a:rPr lang="en-US" sz="1800" b="1" dirty="0"/>
              <a:t> </a:t>
            </a:r>
            <a:r>
              <a:rPr lang="en-US" sz="1800" b="1" dirty="0" smtClean="0"/>
              <a:t>accessible</a:t>
            </a:r>
          </a:p>
          <a:p>
            <a:r>
              <a:rPr lang="en-US" sz="1800" b="1" dirty="0" smtClean="0">
                <a:solidFill>
                  <a:srgbClr val="C00000"/>
                </a:solidFill>
              </a:rPr>
              <a:t>warm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324600" y="838200"/>
            <a:ext cx="0" cy="30250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572000" y="838200"/>
            <a:ext cx="0" cy="30250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52400" y="3733800"/>
            <a:ext cx="8991600" cy="31242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US" sz="2800" b="1" dirty="0" smtClean="0"/>
              <a:t>Components in </a:t>
            </a:r>
            <a:r>
              <a:rPr lang="en-US" sz="2800" b="1" dirty="0" err="1" smtClean="0"/>
              <a:t>LXe</a:t>
            </a:r>
            <a:endParaRPr lang="en-US" sz="2800" b="1" dirty="0" smtClean="0"/>
          </a:p>
          <a:p>
            <a:pPr lvl="1"/>
            <a:r>
              <a:rPr lang="en-US" sz="2300" dirty="0" smtClean="0"/>
              <a:t>Front-End (FE) ASIC (for 32 channels,  mixed-signal)</a:t>
            </a:r>
          </a:p>
          <a:p>
            <a:pPr lvl="1"/>
            <a:r>
              <a:rPr lang="en-US" sz="2300" dirty="0" smtClean="0"/>
              <a:t>Buffer ASIC (for 128 channels, digital)</a:t>
            </a:r>
          </a:p>
          <a:p>
            <a:pPr lvl="1"/>
            <a:r>
              <a:rPr lang="en-US" sz="2300" dirty="0"/>
              <a:t>Si/SiO</a:t>
            </a:r>
            <a:r>
              <a:rPr lang="en-US" sz="2300" baseline="-25000" dirty="0"/>
              <a:t>2</a:t>
            </a:r>
            <a:r>
              <a:rPr lang="en-US" sz="2300" dirty="0"/>
              <a:t> MCM (</a:t>
            </a:r>
            <a:r>
              <a:rPr lang="en-US" sz="2300" dirty="0" smtClean="0"/>
              <a:t>128-channel </a:t>
            </a:r>
            <a:r>
              <a:rPr lang="en-US" sz="2300" dirty="0"/>
              <a:t>Multi-Chip </a:t>
            </a:r>
            <a:r>
              <a:rPr lang="en-US" sz="2300" dirty="0" smtClean="0"/>
              <a:t>Module, holds 4 FE ASICs and 1 Buffer ASIC)</a:t>
            </a:r>
          </a:p>
          <a:p>
            <a:pPr lvl="1"/>
            <a:r>
              <a:rPr lang="en-US" sz="2300" dirty="0" smtClean="0"/>
              <a:t>Ultra-low background</a:t>
            </a:r>
            <a:endParaRPr lang="en-US" sz="1800" dirty="0" smtClean="0"/>
          </a:p>
          <a:p>
            <a:r>
              <a:rPr lang="en-US" sz="2800" b="1" dirty="0" smtClean="0"/>
              <a:t>Electrical-to-optical conversion at cryostat</a:t>
            </a:r>
          </a:p>
          <a:p>
            <a:pPr lvl="1"/>
            <a:r>
              <a:rPr lang="en-US" sz="2300" dirty="0" smtClean="0"/>
              <a:t>Ground isolation (no ground-loops, digital DAQ isolation), longer distance comm.</a:t>
            </a:r>
            <a:endParaRPr lang="en-US" sz="1800" dirty="0" smtClean="0"/>
          </a:p>
          <a:p>
            <a:r>
              <a:rPr lang="en-US" sz="2600" b="1" dirty="0" smtClean="0"/>
              <a:t>SLAC ATCA RCE DAQ system</a:t>
            </a:r>
          </a:p>
          <a:p>
            <a:pPr lvl="1"/>
            <a:r>
              <a:rPr lang="en-US" sz="2300" dirty="0" smtClean="0"/>
              <a:t>Used or to be used for LCLS, HPS, LSST, LHC ATLAS CSC, LBNE, </a:t>
            </a:r>
            <a:r>
              <a:rPr lang="en-US" sz="2300" dirty="0" err="1" smtClean="0"/>
              <a:t>Darkside</a:t>
            </a:r>
            <a:r>
              <a:rPr lang="en-US" sz="2300" dirty="0" smtClean="0"/>
              <a:t>, etc</a:t>
            </a:r>
          </a:p>
          <a:p>
            <a:pPr lvl="1"/>
            <a:r>
              <a:rPr lang="en-US" sz="2300" dirty="0" smtClean="0"/>
              <a:t>See backup slides for more details</a:t>
            </a:r>
          </a:p>
          <a:p>
            <a:pPr lvl="2"/>
            <a:endParaRPr lang="en-US" sz="1600" dirty="0" smtClean="0"/>
          </a:p>
          <a:p>
            <a:pPr lvl="2"/>
            <a:endParaRPr lang="en-US" sz="1600" dirty="0" smtClean="0"/>
          </a:p>
          <a:p>
            <a:pPr lvl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46715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295400" cy="381000"/>
          </a:xfrm>
        </p:spPr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352800" cy="381000"/>
          </a:xfrm>
        </p:spPr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 r="1222"/>
          <a:stretch>
            <a:fillRect/>
          </a:stretch>
        </p:blipFill>
        <p:spPr bwMode="auto">
          <a:xfrm>
            <a:off x="311150" y="1045734"/>
            <a:ext cx="8451850" cy="322146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" y="61913"/>
            <a:ext cx="9118600" cy="623887"/>
          </a:xfrm>
          <a:ln/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Tagging from Gas </a:t>
            </a:r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Xenon </a:t>
            </a: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(actually not </a:t>
            </a:r>
            <a:r>
              <a:rPr lang="en-US" sz="3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nEXO</a:t>
            </a:r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Rectangle 3"/>
          <p:cNvSpPr>
            <a:spLocks/>
          </p:cNvSpPr>
          <p:nvPr/>
        </p:nvSpPr>
        <p:spPr bwMode="auto">
          <a:xfrm>
            <a:off x="228600" y="4572000"/>
            <a:ext cx="8610600" cy="1371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38100" algn="l">
              <a:buClr>
                <a:srgbClr val="000000"/>
              </a:buClr>
              <a:buSzPct val="100000"/>
              <a:buFont typeface="Calibri" charset="0"/>
              <a:buChar char="•"/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 Extract </a:t>
            </a:r>
            <a:r>
              <a:rPr lang="en-US" sz="2000" b="1" dirty="0">
                <a:solidFill>
                  <a:srgbClr val="00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Ba</a:t>
            </a:r>
            <a:r>
              <a:rPr lang="en-US" sz="2000" b="1" baseline="32000" dirty="0">
                <a:solidFill>
                  <a:srgbClr val="00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++</a:t>
            </a:r>
            <a:r>
              <a:rPr lang="en-US" sz="2000" b="1" dirty="0">
                <a:solidFill>
                  <a:srgbClr val="00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 from TPC by shaping E-field</a:t>
            </a:r>
          </a:p>
          <a:p>
            <a:pPr marL="38100" algn="l">
              <a:buClr>
                <a:srgbClr val="000000"/>
              </a:buClr>
              <a:buSzPct val="100000"/>
              <a:buFont typeface="Calibri" charset="0"/>
              <a:buChar char="•"/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 Guide </a:t>
            </a:r>
            <a:r>
              <a:rPr lang="en-US" sz="2000" b="1" dirty="0">
                <a:solidFill>
                  <a:srgbClr val="FF00FF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into vacuum</a:t>
            </a:r>
          </a:p>
          <a:p>
            <a:pPr marL="38100">
              <a:buClr>
                <a:srgbClr val="000000"/>
              </a:buClr>
              <a:buSzPct val="100000"/>
              <a:buFont typeface="Calibri" charset="0"/>
              <a:buChar char="•"/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 Convert </a:t>
            </a:r>
            <a:r>
              <a:rPr lang="en-US" sz="2000" b="1" dirty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Ba</a:t>
            </a:r>
            <a:r>
              <a:rPr lang="en-US" sz="2000" b="1" baseline="32000" dirty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++</a:t>
            </a:r>
            <a:r>
              <a:rPr lang="en-US" sz="2000" b="1" dirty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 to Ba</a:t>
            </a:r>
            <a:r>
              <a:rPr lang="en-US" sz="2000" b="1" baseline="32000" dirty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+</a:t>
            </a:r>
            <a:r>
              <a:rPr lang="en-US" sz="2000" b="1" dirty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en-US" sz="1800" b="1" i="1" dirty="0" smtClean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[</a:t>
            </a:r>
            <a:r>
              <a:rPr lang="en-US" sz="1800" b="1" i="1" dirty="0" err="1" smtClean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J.Phys</a:t>
            </a:r>
            <a:r>
              <a:rPr lang="en-US" sz="1800" b="1" i="1" dirty="0" smtClean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. </a:t>
            </a:r>
            <a:r>
              <a:rPr lang="en-US" sz="1800" b="1" i="1" dirty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Conf. Ser. 309(2011)12005</a:t>
            </a:r>
            <a:r>
              <a:rPr lang="en-US" sz="1800" b="1" i="1" dirty="0" smtClean="0">
                <a:solidFill>
                  <a:srgbClr val="0066CC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]</a:t>
            </a:r>
            <a:endParaRPr lang="en-US" sz="1800" b="1" i="1" dirty="0">
              <a:solidFill>
                <a:srgbClr val="0066CC"/>
              </a:solidFill>
              <a:latin typeface="Comic Sans MS" panose="030F0702030302020204" pitchFamily="66" charset="0"/>
              <a:ea typeface="Calibri" charset="0"/>
              <a:cs typeface="Calibri" charset="0"/>
              <a:sym typeface="Calibri" charset="0"/>
            </a:endParaRPr>
          </a:p>
          <a:p>
            <a:pPr marL="38100" lvl="3">
              <a:buClr>
                <a:srgbClr val="000000"/>
              </a:buClr>
              <a:buSzPct val="100000"/>
              <a:buFont typeface="Calibri" charset="0"/>
              <a:buChar char="•"/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99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 Identify </a:t>
            </a:r>
            <a:r>
              <a:rPr lang="en-US" sz="2000" b="1" dirty="0">
                <a:solidFill>
                  <a:srgbClr val="99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via laser spectroscopy </a:t>
            </a:r>
            <a:r>
              <a:rPr lang="en-US" sz="1800" b="1" i="1" dirty="0" smtClean="0">
                <a:solidFill>
                  <a:srgbClr val="99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[</a:t>
            </a:r>
            <a:r>
              <a:rPr lang="en-US" sz="1800" b="1" i="1" dirty="0" err="1" smtClean="0">
                <a:solidFill>
                  <a:srgbClr val="99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Phys.Rev.A</a:t>
            </a:r>
            <a:r>
              <a:rPr lang="en-US" sz="1800" b="1" i="1" dirty="0" smtClean="0">
                <a:solidFill>
                  <a:srgbClr val="99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en-US" sz="1800" b="1" i="1" dirty="0">
                <a:solidFill>
                  <a:srgbClr val="99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76, 023404 (2007</a:t>
            </a:r>
            <a:r>
              <a:rPr lang="en-US" sz="1800" b="1" i="1" dirty="0" smtClean="0">
                <a:solidFill>
                  <a:srgbClr val="996600"/>
                </a:solidFill>
                <a:latin typeface="Comic Sans MS" panose="030F0702030302020204" pitchFamily="66" charset="0"/>
                <a:ea typeface="Calibri" charset="0"/>
                <a:cs typeface="Calibri" charset="0"/>
                <a:sym typeface="Calibri" charset="0"/>
              </a:rPr>
              <a:t>)]</a:t>
            </a:r>
            <a:endParaRPr lang="en-US" sz="1800" b="1" i="1" dirty="0">
              <a:solidFill>
                <a:srgbClr val="996600"/>
              </a:solidFill>
              <a:latin typeface="Comic Sans MS" panose="030F0702030302020204" pitchFamily="66" charset="0"/>
              <a:ea typeface="Calibri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65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 l="986" t="3508" b="2631"/>
          <a:stretch>
            <a:fillRect/>
          </a:stretch>
        </p:blipFill>
        <p:spPr bwMode="auto">
          <a:xfrm>
            <a:off x="0" y="-14093"/>
            <a:ext cx="6172200" cy="4388225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</p:pic>
      <p:sp>
        <p:nvSpPr>
          <p:cNvPr id="11" name="Rectangle 3"/>
          <p:cNvSpPr>
            <a:spLocks/>
          </p:cNvSpPr>
          <p:nvPr/>
        </p:nvSpPr>
        <p:spPr bwMode="auto">
          <a:xfrm>
            <a:off x="6248400" y="1248448"/>
            <a:ext cx="2819400" cy="206240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Current </a:t>
            </a:r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work has </a:t>
            </a:r>
            <a:endParaRPr lang="en-US" sz="2000" b="1" dirty="0" smtClean="0">
              <a:solidFill>
                <a:srgbClr val="FF0000"/>
              </a:solidFill>
              <a:latin typeface="Comic Sans MS" panose="030F0702030302020204" pitchFamily="66" charset="0"/>
              <a:ea typeface="Calibri Bold" charset="0"/>
              <a:cs typeface="Calibri Bold" charset="0"/>
              <a:sym typeface="Calibri Bold" charset="0"/>
            </a:endParaRPr>
          </a:p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demonstrated </a:t>
            </a:r>
          </a:p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extraction/transport </a:t>
            </a:r>
          </a:p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of Ba ions from </a:t>
            </a:r>
          </a:p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10 bar </a:t>
            </a:r>
            <a:r>
              <a:rPr lang="en-US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Xe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 </a:t>
            </a:r>
          </a:p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to 10</a:t>
            </a:r>
            <a:r>
              <a:rPr lang="en-US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-8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torr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 vacuum</a:t>
            </a:r>
            <a:endParaRPr lang="en-US" sz="2000" b="1" dirty="0">
              <a:solidFill>
                <a:srgbClr val="FF0000"/>
              </a:solidFill>
              <a:latin typeface="Comic Sans MS" panose="030F0702030302020204" pitchFamily="66" charset="0"/>
              <a:ea typeface="Calibri Bold" charset="0"/>
              <a:cs typeface="Calibri Bold" charset="0"/>
              <a:sym typeface="Calibri Bold" charset="0"/>
            </a:endParaRP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3" cstate="print"/>
          <a:srcRect l="2699" t="4476" r="7638" b="20703"/>
          <a:stretch/>
        </p:blipFill>
        <p:spPr bwMode="auto">
          <a:xfrm>
            <a:off x="3495771" y="3733799"/>
            <a:ext cx="5617451" cy="3124201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926818" y="6237182"/>
            <a:ext cx="1640306" cy="459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RF Funnel</a:t>
            </a:r>
            <a:endParaRPr lang="en-US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84494" y="304800"/>
            <a:ext cx="2707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10bar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GXe</a:t>
            </a:r>
            <a:r>
              <a:rPr lang="en-US" sz="20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chamber + Ba source</a:t>
            </a:r>
            <a:endParaRPr 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Straight Arrow Connector 6"/>
          <p:cNvCxnSpPr>
            <a:stCxn id="19" idx="1"/>
          </p:cNvCxnSpPr>
          <p:nvPr/>
        </p:nvCxnSpPr>
        <p:spPr>
          <a:xfrm flipH="1">
            <a:off x="4343400" y="658743"/>
            <a:ext cx="1941094" cy="789057"/>
          </a:xfrm>
          <a:prstGeom prst="straightConnector1">
            <a:avLst/>
          </a:prstGeom>
          <a:ln w="1905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3886200" y="1676400"/>
            <a:ext cx="1828800" cy="3276600"/>
          </a:xfrm>
          <a:prstGeom prst="straightConnector1">
            <a:avLst/>
          </a:prstGeom>
          <a:ln w="1905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5600" y="3635514"/>
            <a:ext cx="215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Large capacity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cryopump</a:t>
            </a:r>
            <a:endParaRPr 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1752600" y="1676400"/>
            <a:ext cx="1143000" cy="2057399"/>
          </a:xfrm>
          <a:prstGeom prst="straightConnector1">
            <a:avLst/>
          </a:prstGeom>
          <a:ln w="1905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6200" y="310509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Ion guide</a:t>
            </a:r>
            <a:endParaRPr 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645343" y="1772464"/>
            <a:ext cx="797743" cy="1427936"/>
          </a:xfrm>
          <a:prstGeom prst="straightConnector1">
            <a:avLst/>
          </a:prstGeom>
          <a:ln w="1905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6200" y="7620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FFFF"/>
                </a:solidFill>
                <a:latin typeface="Comic Sans MS" panose="030F0702030302020204" pitchFamily="66" charset="0"/>
              </a:rPr>
              <a:t>Ion detector</a:t>
            </a:r>
            <a:endParaRPr lang="en-US" sz="2000" b="1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64429" y="442087"/>
            <a:ext cx="235671" cy="1234313"/>
          </a:xfrm>
          <a:prstGeom prst="straightConnector1">
            <a:avLst/>
          </a:prstGeom>
          <a:ln w="1905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"/>
          <p:cNvSpPr>
            <a:spLocks/>
          </p:cNvSpPr>
          <p:nvPr/>
        </p:nvSpPr>
        <p:spPr bwMode="auto">
          <a:xfrm>
            <a:off x="228600" y="4719399"/>
            <a:ext cx="2886171" cy="161384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Very excited to start</a:t>
            </a:r>
          </a:p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working with the new</a:t>
            </a:r>
          </a:p>
          <a:p>
            <a:pPr marL="38100" algn="l">
              <a:tabLst>
                <a:tab pos="762000" algn="l"/>
                <a:tab pos="762000" algn="l"/>
                <a:tab pos="762000" algn="l"/>
                <a:tab pos="1485900" algn="l"/>
                <a:tab pos="1485900" algn="l"/>
                <a:tab pos="1485900" algn="l"/>
                <a:tab pos="2209800" algn="l"/>
                <a:tab pos="2209800" algn="l"/>
                <a:tab pos="2209800" algn="l"/>
                <a:tab pos="2933700" algn="l"/>
                <a:tab pos="2933700" algn="l"/>
                <a:tab pos="2933700" algn="l"/>
                <a:tab pos="3657600" algn="l"/>
                <a:tab pos="3657600" algn="l"/>
                <a:tab pos="3657600" algn="l"/>
                <a:tab pos="4381500" algn="l"/>
                <a:tab pos="4381500" algn="l"/>
                <a:tab pos="4381500" algn="l"/>
                <a:tab pos="5105400" algn="l"/>
                <a:tab pos="5105400" algn="l"/>
                <a:tab pos="5105400" algn="l"/>
                <a:tab pos="5829300" algn="l"/>
                <a:tab pos="5829300" algn="l"/>
                <a:tab pos="5829300" algn="l"/>
                <a:tab pos="6553200" algn="l"/>
                <a:tab pos="6553200" algn="l"/>
                <a:tab pos="6553200" algn="l"/>
                <a:tab pos="7277100" algn="l"/>
                <a:tab pos="7277100" algn="l"/>
                <a:tab pos="7277100" algn="l"/>
                <a:tab pos="7353300" algn="l"/>
                <a:tab pos="7353300" algn="l"/>
              </a:tabLst>
            </a:pP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  <a:ea typeface="Calibri Bold" charset="0"/>
                <a:cs typeface="Calibri Bold" charset="0"/>
                <a:sym typeface="Calibri Bold" charset="0"/>
              </a:rPr>
              <a:t>TRIUMF colleagues on this challenging project!</a:t>
            </a:r>
            <a:endParaRPr lang="en-US" sz="2000" b="1" dirty="0">
              <a:solidFill>
                <a:srgbClr val="006600"/>
              </a:solidFill>
              <a:latin typeface="Comic Sans MS" panose="030F0702030302020204" pitchFamily="66" charset="0"/>
              <a:ea typeface="Calibri Bold" charset="0"/>
              <a:cs typeface="Calibri Bold" charset="0"/>
              <a:sym typeface="Calibri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88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/>
          <a:srcRect l="5714" b="6732"/>
          <a:stretch/>
        </p:blipFill>
        <p:spPr>
          <a:xfrm>
            <a:off x="76200" y="1945041"/>
            <a:ext cx="3193509" cy="4608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45" y="914400"/>
            <a:ext cx="3504419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Trap barium daughter ion in </a:t>
            </a:r>
            <a:r>
              <a:rPr lang="en-US" sz="2000" b="1" dirty="0" err="1">
                <a:solidFill>
                  <a:srgbClr val="FF00FF"/>
                </a:solidFill>
                <a:latin typeface="Comic Sans MS" panose="030F0702030302020204" pitchFamily="66" charset="0"/>
              </a:rPr>
              <a:t>S</a:t>
            </a:r>
            <a:r>
              <a:rPr lang="en-US" sz="2000" b="1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Xe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on a cooled probe</a:t>
            </a:r>
            <a:endParaRPr lang="en-US" sz="20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5556" y="838200"/>
            <a:ext cx="3412243" cy="101566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Detect single ion or atom on the probe with laser-induced fluorescence</a:t>
            </a:r>
            <a:endParaRPr lang="en-US" sz="20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8614" y="37998"/>
            <a:ext cx="7218287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Direct Ba Tagging in </a:t>
            </a:r>
            <a:r>
              <a:rPr lang="en-US" sz="32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LXe</a:t>
            </a:r>
            <a:endParaRPr lang="en-US" sz="32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667000" y="4180954"/>
            <a:ext cx="811428" cy="0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3505200" y="990600"/>
            <a:ext cx="1531718" cy="5204821"/>
            <a:chOff x="3774935" y="1115216"/>
            <a:chExt cx="1531718" cy="5204821"/>
          </a:xfrm>
        </p:grpSpPr>
        <p:grpSp>
          <p:nvGrpSpPr>
            <p:cNvPr id="14" name="Group 43"/>
            <p:cNvGrpSpPr/>
            <p:nvPr/>
          </p:nvGrpSpPr>
          <p:grpSpPr>
            <a:xfrm>
              <a:off x="3774935" y="1115216"/>
              <a:ext cx="1531718" cy="5204821"/>
              <a:chOff x="4048675" y="1928330"/>
              <a:chExt cx="1172688" cy="3915400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4286483" y="4820538"/>
                <a:ext cx="635031" cy="88205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048675" y="2199872"/>
                <a:ext cx="1154236" cy="3237348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067127" y="5433443"/>
                <a:ext cx="1154236" cy="410287"/>
              </a:xfrm>
              <a:prstGeom prst="rect">
                <a:avLst/>
              </a:prstGeom>
              <a:solidFill>
                <a:srgbClr val="40A9D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568028" y="5513812"/>
                <a:ext cx="201991" cy="17872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Can 19"/>
              <p:cNvSpPr/>
              <p:nvPr/>
            </p:nvSpPr>
            <p:spPr>
              <a:xfrm>
                <a:off x="5015865" y="2143338"/>
                <a:ext cx="104706" cy="2813421"/>
              </a:xfrm>
              <a:prstGeom prst="can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Can 20"/>
              <p:cNvSpPr/>
              <p:nvPr/>
            </p:nvSpPr>
            <p:spPr>
              <a:xfrm>
                <a:off x="4139772" y="2134119"/>
                <a:ext cx="104706" cy="2853126"/>
              </a:xfrm>
              <a:prstGeom prst="can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Isosceles Triangle 21"/>
              <p:cNvSpPr>
                <a:spLocks noChangeAspect="1"/>
              </p:cNvSpPr>
              <p:nvPr/>
            </p:nvSpPr>
            <p:spPr>
              <a:xfrm rot="16200000" flipH="1">
                <a:off x="4142872" y="4945842"/>
                <a:ext cx="173980" cy="325463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Isosceles Triangle 22"/>
              <p:cNvSpPr>
                <a:spLocks noChangeAspect="1"/>
              </p:cNvSpPr>
              <p:nvPr/>
            </p:nvSpPr>
            <p:spPr>
              <a:xfrm rot="5400000">
                <a:off x="4957415" y="4917733"/>
                <a:ext cx="173980" cy="325463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Arrow Connector 23"/>
              <p:cNvCxnSpPr>
                <a:endCxn id="18" idx="2"/>
              </p:cNvCxnSpPr>
              <p:nvPr/>
            </p:nvCxnSpPr>
            <p:spPr>
              <a:xfrm flipH="1">
                <a:off x="4644245" y="4926530"/>
                <a:ext cx="443199" cy="917200"/>
              </a:xfrm>
              <a:prstGeom prst="straightConnector1">
                <a:avLst/>
              </a:prstGeom>
              <a:ln w="57150" cmpd="sng"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 flipV="1">
                <a:off x="4201712" y="4926530"/>
                <a:ext cx="443199" cy="917200"/>
              </a:xfrm>
              <a:prstGeom prst="straightConnector1">
                <a:avLst/>
              </a:prstGeom>
              <a:ln w="76200" cmpd="sng"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flipH="1" flipV="1">
                <a:off x="4628524" y="4891102"/>
                <a:ext cx="0" cy="546118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V="1">
                <a:off x="4740438" y="4922911"/>
                <a:ext cx="141236" cy="54651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 flipV="1">
                <a:off x="4392594" y="4894200"/>
                <a:ext cx="141236" cy="54651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>
                <a:off x="4622164" y="2819438"/>
                <a:ext cx="0" cy="1899669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4645878" y="2795632"/>
                <a:ext cx="205244" cy="1932446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 flipH="1">
                <a:off x="4386234" y="2789657"/>
                <a:ext cx="205244" cy="1937609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ectangle 31"/>
              <p:cNvSpPr/>
              <p:nvPr/>
            </p:nvSpPr>
            <p:spPr>
              <a:xfrm>
                <a:off x="4339351" y="2707427"/>
                <a:ext cx="564472" cy="8223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356990" y="2280217"/>
                <a:ext cx="57284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AB594"/>
                    </a:solidFill>
                  </a:rPr>
                  <a:t>CCD</a:t>
                </a:r>
                <a:endParaRPr lang="en-US" dirty="0">
                  <a:solidFill>
                    <a:srgbClr val="FAB594"/>
                  </a:solidFill>
                </a:endParaRP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>
              <a:xfrm>
                <a:off x="5069804" y="1928330"/>
                <a:ext cx="0" cy="3033336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V="1">
                <a:off x="4201712" y="1977779"/>
                <a:ext cx="0" cy="3033336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/>
              <p:cNvSpPr/>
              <p:nvPr/>
            </p:nvSpPr>
            <p:spPr>
              <a:xfrm>
                <a:off x="4304022" y="4754389"/>
                <a:ext cx="652671" cy="101431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461545" y="1143000"/>
              <a:ext cx="6848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008000"/>
                  </a:solidFill>
                </a:rPr>
                <a:t>laser</a:t>
              </a:r>
              <a:endParaRPr lang="en-US" sz="2000" dirty="0">
                <a:solidFill>
                  <a:srgbClr val="008000"/>
                </a:solidFill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0144231" y="6142768"/>
            <a:ext cx="440717" cy="25803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848747" y="2048441"/>
            <a:ext cx="2916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</a:rPr>
              <a:t>Fluorescence peak of </a:t>
            </a:r>
            <a:r>
              <a:rPr kumimoji="0" lang="en-US" sz="1600" b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</a:rPr>
              <a:t>Ba</a:t>
            </a:r>
            <a:r>
              <a:rPr kumimoji="0" lang="en-US" sz="1600" b="1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</a:rPr>
              <a:t> in </a:t>
            </a:r>
            <a:r>
              <a:rPr kumimoji="0" lang="en-US" sz="1600" b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</a:rPr>
              <a:t>SXe</a:t>
            </a:r>
            <a:endParaRPr kumimoji="0" lang="en-US" sz="1600" b="1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</a:rPr>
              <a:t>after excitation w/ 558 nm laser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 cstate="print"/>
          <a:srcRect l="3948" t="14917" r="27632"/>
          <a:stretch/>
        </p:blipFill>
        <p:spPr>
          <a:xfrm>
            <a:off x="5105400" y="2641109"/>
            <a:ext cx="3962400" cy="3630676"/>
          </a:xfrm>
          <a:prstGeom prst="rect">
            <a:avLst/>
          </a:prstGeom>
        </p:spPr>
      </p:pic>
      <p:cxnSp>
        <p:nvCxnSpPr>
          <p:cNvPr id="39" name="Straight Arrow Connector 38"/>
          <p:cNvCxnSpPr/>
          <p:nvPr/>
        </p:nvCxnSpPr>
        <p:spPr>
          <a:xfrm>
            <a:off x="4925869" y="2268138"/>
            <a:ext cx="560531" cy="475062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99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00" y="1097334"/>
            <a:ext cx="4647083" cy="49224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81000"/>
            <a:ext cx="3505658" cy="50773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1066800"/>
            <a:ext cx="15456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Copper cell</a:t>
            </a:r>
            <a:endParaRPr lang="en-US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038600"/>
            <a:ext cx="654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LXe</a:t>
            </a:r>
            <a:endParaRPr lang="en-US" sz="20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09353" y="5692914"/>
            <a:ext cx="1882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Solid </a:t>
            </a:r>
            <a:r>
              <a:rPr lang="en-US" sz="2000" b="1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Xe</a:t>
            </a:r>
            <a:endParaRPr lang="en-US" sz="2000" b="1" dirty="0" smtClean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(transparent!)</a:t>
            </a:r>
            <a:endParaRPr lang="en-US" sz="20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399741" y="457200"/>
            <a:ext cx="4458259" cy="310136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9" idx="2"/>
          </p:cNvCxnSpPr>
          <p:nvPr/>
        </p:nvCxnSpPr>
        <p:spPr>
          <a:xfrm>
            <a:off x="2379968" y="4637290"/>
            <a:ext cx="4859261" cy="82107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0"/>
          </p:cNvCxnSpPr>
          <p:nvPr/>
        </p:nvCxnSpPr>
        <p:spPr>
          <a:xfrm flipH="1" flipV="1">
            <a:off x="8001000" y="4495800"/>
            <a:ext cx="49477" cy="1197114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4800" y="4572000"/>
            <a:ext cx="654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LXe</a:t>
            </a:r>
            <a:endParaRPr lang="en-US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811900" y="4343400"/>
            <a:ext cx="788301" cy="29389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8600" y="152400"/>
            <a:ext cx="6101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First generation </a:t>
            </a:r>
            <a:r>
              <a:rPr lang="en-US" sz="28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cryoprobe</a:t>
            </a:r>
            <a:r>
              <a:rPr lang="en-US" sz="2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in </a:t>
            </a:r>
            <a:r>
              <a:rPr lang="en-US" sz="28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LXe</a:t>
            </a:r>
            <a:endParaRPr lang="en-US" sz="2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13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8" name="Content Placeholder 3" descr="ProcessSchematic.pdf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9460" r="15808"/>
          <a:stretch/>
        </p:blipFill>
        <p:spPr>
          <a:xfrm>
            <a:off x="93480" y="76200"/>
            <a:ext cx="4859520" cy="3581400"/>
          </a:xfrm>
          <a:ln w="190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104240" y="37998"/>
            <a:ext cx="4039760" cy="95410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Ba removal from </a:t>
            </a:r>
            <a:r>
              <a:rPr lang="en-US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LXe</a:t>
            </a:r>
            <a:endParaRPr lang="en-US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and tagging in vacuum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 l="45457" t="26688" r="4137" b="13060"/>
          <a:stretch>
            <a:fillRect/>
          </a:stretch>
        </p:blipFill>
        <p:spPr bwMode="auto">
          <a:xfrm>
            <a:off x="7301890" y="2828561"/>
            <a:ext cx="1724826" cy="421249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  <p:pic>
        <p:nvPicPr>
          <p:cNvPr id="12" name="Picture 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4322" y="4495994"/>
            <a:ext cx="2145745" cy="2285806"/>
          </a:xfrm>
          <a:prstGeom prst="rect">
            <a:avLst/>
          </a:prstGeom>
          <a:noFill/>
          <a:ln w="19050" cap="flat">
            <a:solidFill>
              <a:schemeClr val="tx1"/>
            </a:solidFill>
            <a:round/>
            <a:headEnd/>
            <a:tailEnd/>
          </a:ln>
        </p:spPr>
      </p:pic>
      <p:pic>
        <p:nvPicPr>
          <p:cNvPr id="13" name="Picture 175"/>
          <p:cNvPicPr>
            <a:picLocks noChangeAspect="1" noChangeArrowheads="1"/>
          </p:cNvPicPr>
          <p:nvPr/>
        </p:nvPicPr>
        <p:blipFill rotWithShape="1">
          <a:blip r:embed="rId5" cstate="print"/>
          <a:srcRect l="8704" t="-186" r="4137" b="48982"/>
          <a:stretch/>
        </p:blipFill>
        <p:spPr bwMode="auto">
          <a:xfrm>
            <a:off x="6125372" y="933112"/>
            <a:ext cx="2901344" cy="348444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  <p:sp>
        <p:nvSpPr>
          <p:cNvPr id="14" name="Line 176"/>
          <p:cNvSpPr>
            <a:spLocks noChangeShapeType="1"/>
          </p:cNvSpPr>
          <p:nvPr/>
        </p:nvSpPr>
        <p:spPr bwMode="auto">
          <a:xfrm>
            <a:off x="4326280" y="4557622"/>
            <a:ext cx="2930790" cy="2048401"/>
          </a:xfrm>
          <a:prstGeom prst="line">
            <a:avLst/>
          </a:prstGeom>
          <a:noFill/>
          <a:ln w="19050" cap="flat">
            <a:solidFill>
              <a:srgbClr val="E300FE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" name="Line 177"/>
          <p:cNvSpPr>
            <a:spLocks noChangeShapeType="1"/>
          </p:cNvSpPr>
          <p:nvPr/>
        </p:nvSpPr>
        <p:spPr bwMode="auto">
          <a:xfrm>
            <a:off x="4257650" y="4263492"/>
            <a:ext cx="1976270" cy="1383809"/>
          </a:xfrm>
          <a:prstGeom prst="line">
            <a:avLst/>
          </a:prstGeom>
          <a:noFill/>
          <a:ln w="19050" cap="flat">
            <a:solidFill>
              <a:srgbClr val="FB251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Line 178"/>
          <p:cNvSpPr>
            <a:spLocks noChangeShapeType="1"/>
          </p:cNvSpPr>
          <p:nvPr/>
        </p:nvSpPr>
        <p:spPr bwMode="auto">
          <a:xfrm>
            <a:off x="4295467" y="4416159"/>
            <a:ext cx="3008524" cy="2106527"/>
          </a:xfrm>
          <a:prstGeom prst="line">
            <a:avLst/>
          </a:prstGeom>
          <a:noFill/>
          <a:ln w="19050" cap="flat">
            <a:solidFill>
              <a:srgbClr val="21FE07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Rectangle 179"/>
          <p:cNvSpPr>
            <a:spLocks/>
          </p:cNvSpPr>
          <p:nvPr/>
        </p:nvSpPr>
        <p:spPr bwMode="auto">
          <a:xfrm>
            <a:off x="3058205" y="4419600"/>
            <a:ext cx="1268076" cy="35653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39200" bIns="0"/>
          <a:lstStyle/>
          <a:p>
            <a:pPr marL="38100" lvl="4">
              <a:lnSpc>
                <a:spcPct val="100000"/>
              </a:lnSpc>
              <a:tabLst>
                <a:tab pos="762000" algn="l"/>
                <a:tab pos="1485900" algn="l"/>
                <a:tab pos="2209800" algn="l"/>
                <a:tab pos="2933700" algn="l"/>
                <a:tab pos="3657600" algn="l"/>
                <a:tab pos="4381500" algn="l"/>
                <a:tab pos="5105400" algn="l"/>
                <a:tab pos="5829300" algn="l"/>
                <a:tab pos="6553200" algn="l"/>
                <a:tab pos="7277100" algn="l"/>
                <a:tab pos="7353300" algn="l"/>
              </a:tabLst>
            </a:pPr>
            <a:r>
              <a:rPr lang="en-US" b="1" dirty="0">
                <a:solidFill>
                  <a:srgbClr val="E300FE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389.7 nm</a:t>
            </a:r>
          </a:p>
        </p:txBody>
      </p:sp>
      <p:pic>
        <p:nvPicPr>
          <p:cNvPr id="18" name="Picture 180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52540" y="5644500"/>
            <a:ext cx="112049" cy="117652"/>
          </a:xfrm>
          <a:prstGeom prst="rect">
            <a:avLst/>
          </a:prstGeom>
          <a:noFill/>
          <a:ln w="19050" cap="flat">
            <a:solidFill>
              <a:schemeClr val="tx1"/>
            </a:solidFill>
            <a:round/>
            <a:headEnd/>
            <a:tailEnd/>
          </a:ln>
        </p:spPr>
      </p:pic>
      <p:sp>
        <p:nvSpPr>
          <p:cNvPr id="19" name="Rectangle 182"/>
          <p:cNvSpPr>
            <a:spLocks/>
          </p:cNvSpPr>
          <p:nvPr/>
        </p:nvSpPr>
        <p:spPr bwMode="auto">
          <a:xfrm>
            <a:off x="3067066" y="4191000"/>
            <a:ext cx="1259214" cy="33520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39200" bIns="0"/>
          <a:lstStyle/>
          <a:p>
            <a:pPr marL="38100" lvl="4">
              <a:lnSpc>
                <a:spcPct val="100000"/>
              </a:lnSpc>
              <a:tabLst>
                <a:tab pos="762000" algn="l"/>
                <a:tab pos="1485900" algn="l"/>
                <a:tab pos="2209800" algn="l"/>
                <a:tab pos="2933700" algn="l"/>
                <a:tab pos="3657600" algn="l"/>
                <a:tab pos="4381500" algn="l"/>
                <a:tab pos="5105400" algn="l"/>
                <a:tab pos="5829300" algn="l"/>
                <a:tab pos="6553200" algn="l"/>
                <a:tab pos="7277100" algn="l"/>
                <a:tab pos="7353300" algn="l"/>
              </a:tabLst>
            </a:pPr>
            <a:r>
              <a:rPr lang="en-US" b="1" dirty="0">
                <a:solidFill>
                  <a:srgbClr val="21FE07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553.5 nm</a:t>
            </a:r>
          </a:p>
        </p:txBody>
      </p:sp>
      <p:sp>
        <p:nvSpPr>
          <p:cNvPr id="20" name="Rectangle 183"/>
          <p:cNvSpPr>
            <a:spLocks/>
          </p:cNvSpPr>
          <p:nvPr/>
        </p:nvSpPr>
        <p:spPr bwMode="auto">
          <a:xfrm>
            <a:off x="3061389" y="3962399"/>
            <a:ext cx="1196261" cy="3724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39200" bIns="0"/>
          <a:lstStyle/>
          <a:p>
            <a:pPr marL="38100" lvl="4">
              <a:lnSpc>
                <a:spcPct val="100000"/>
              </a:lnSpc>
              <a:tabLst>
                <a:tab pos="762000" algn="l"/>
                <a:tab pos="1485900" algn="l"/>
                <a:tab pos="2209800" algn="l"/>
                <a:tab pos="2933700" algn="l"/>
                <a:tab pos="3657600" algn="l"/>
                <a:tab pos="4381500" algn="l"/>
                <a:tab pos="5105400" algn="l"/>
                <a:tab pos="5829300" algn="l"/>
                <a:tab pos="6553200" algn="l"/>
                <a:tab pos="7277100" algn="l"/>
                <a:tab pos="7353300" algn="l"/>
              </a:tabLst>
            </a:pPr>
            <a:r>
              <a:rPr lang="en-US" b="1" dirty="0">
                <a:solidFill>
                  <a:srgbClr val="FB251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1064 nm</a:t>
            </a:r>
          </a:p>
        </p:txBody>
      </p:sp>
      <p:sp>
        <p:nvSpPr>
          <p:cNvPr id="21" name="Rectangle 184"/>
          <p:cNvSpPr>
            <a:spLocks/>
          </p:cNvSpPr>
          <p:nvPr/>
        </p:nvSpPr>
        <p:spPr bwMode="auto">
          <a:xfrm>
            <a:off x="3048000" y="5252349"/>
            <a:ext cx="2149742" cy="91985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39200" bIns="0"/>
          <a:lstStyle/>
          <a:p>
            <a:pPr marL="38100" lvl="4" algn="ctr">
              <a:lnSpc>
                <a:spcPct val="150000"/>
              </a:lnSpc>
              <a:tabLst>
                <a:tab pos="762000" algn="l"/>
                <a:tab pos="1485900" algn="l"/>
                <a:tab pos="2209800" algn="l"/>
                <a:tab pos="2933700" algn="l"/>
                <a:tab pos="3657600" algn="l"/>
                <a:tab pos="4381500" algn="l"/>
                <a:tab pos="5105400" algn="l"/>
                <a:tab pos="5829300" algn="l"/>
                <a:tab pos="6553200" algn="l"/>
                <a:tab pos="7277100" algn="l"/>
                <a:tab pos="7353300" algn="l"/>
                <a:tab pos="762000" algn="l"/>
                <a:tab pos="1485900" algn="l"/>
                <a:tab pos="2209800" algn="l"/>
                <a:tab pos="2933700" algn="l"/>
                <a:tab pos="3657600" algn="l"/>
                <a:tab pos="4381500" algn="l"/>
                <a:tab pos="5105400" algn="l"/>
                <a:tab pos="5829300" algn="l"/>
                <a:tab pos="6553200" algn="l"/>
                <a:tab pos="7277100" algn="l"/>
                <a:tab pos="7353300" algn="l"/>
              </a:tabLst>
            </a:pPr>
            <a:r>
              <a:rPr lang="en-US" sz="20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To Time of Flight</a:t>
            </a:r>
          </a:p>
          <a:p>
            <a:pPr marL="38100" lvl="4" algn="ctr">
              <a:lnSpc>
                <a:spcPct val="150000"/>
              </a:lnSpc>
              <a:tabLst>
                <a:tab pos="762000" algn="l"/>
                <a:tab pos="1485900" algn="l"/>
                <a:tab pos="2209800" algn="l"/>
                <a:tab pos="2933700" algn="l"/>
                <a:tab pos="3657600" algn="l"/>
                <a:tab pos="4381500" algn="l"/>
                <a:tab pos="5105400" algn="l"/>
                <a:tab pos="5829300" algn="l"/>
                <a:tab pos="6553200" algn="l"/>
                <a:tab pos="7277100" algn="l"/>
                <a:tab pos="7353300" algn="l"/>
                <a:tab pos="762000" algn="l"/>
                <a:tab pos="1485900" algn="l"/>
                <a:tab pos="2209800" algn="l"/>
                <a:tab pos="2933700" algn="l"/>
                <a:tab pos="3657600" algn="l"/>
                <a:tab pos="4381500" algn="l"/>
                <a:tab pos="5105400" algn="l"/>
                <a:tab pos="5829300" algn="l"/>
                <a:tab pos="6553200" algn="l"/>
                <a:tab pos="7277100" algn="l"/>
                <a:tab pos="7353300" algn="l"/>
              </a:tabLst>
            </a:pPr>
            <a:r>
              <a:rPr lang="en-US" sz="2000" b="1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Spectrometer</a:t>
            </a:r>
          </a:p>
        </p:txBody>
      </p:sp>
      <p:sp>
        <p:nvSpPr>
          <p:cNvPr id="22" name="Line 185"/>
          <p:cNvSpPr>
            <a:spLocks noChangeShapeType="1"/>
          </p:cNvSpPr>
          <p:nvPr/>
        </p:nvSpPr>
        <p:spPr bwMode="auto">
          <a:xfrm flipV="1">
            <a:off x="2739927" y="5706126"/>
            <a:ext cx="2873520" cy="18345"/>
          </a:xfrm>
          <a:prstGeom prst="line">
            <a:avLst/>
          </a:prstGeom>
          <a:noFill/>
          <a:ln w="101600" cap="flat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23" name="Picture 186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565404">
            <a:off x="5123931" y="3942051"/>
            <a:ext cx="2756413" cy="61627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  <p:pic>
        <p:nvPicPr>
          <p:cNvPr id="24" name="Picture 187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565404">
            <a:off x="7134516" y="4116427"/>
            <a:ext cx="1047661" cy="254912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  <p:pic>
        <p:nvPicPr>
          <p:cNvPr id="25" name="Picture 188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37459" y="5656983"/>
            <a:ext cx="112049" cy="11765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  <p:sp>
        <p:nvSpPr>
          <p:cNvPr id="26" name="Rectangle 195"/>
          <p:cNvSpPr>
            <a:spLocks/>
          </p:cNvSpPr>
          <p:nvPr/>
        </p:nvSpPr>
        <p:spPr bwMode="auto">
          <a:xfrm>
            <a:off x="2402481" y="5252049"/>
            <a:ext cx="674890" cy="26331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39200" bIns="0"/>
          <a:lstStyle/>
          <a:p>
            <a:pPr marL="38100" lvl="4">
              <a:lnSpc>
                <a:spcPct val="100000"/>
              </a:lnSpc>
              <a:tabLst>
                <a:tab pos="762000" algn="l"/>
                <a:tab pos="1485900" algn="l"/>
                <a:tab pos="2209800" algn="l"/>
                <a:tab pos="2933700" algn="l"/>
                <a:tab pos="3657600" algn="l"/>
                <a:tab pos="4381500" algn="l"/>
                <a:tab pos="5105400" algn="l"/>
                <a:tab pos="5829300" algn="l"/>
                <a:tab pos="6553200" algn="l"/>
                <a:tab pos="7277100" algn="l"/>
                <a:tab pos="7353300" algn="l"/>
              </a:tabLst>
            </a:pPr>
            <a:r>
              <a:rPr lang="en-US" sz="2800" dirty="0" err="1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Ba</a:t>
            </a:r>
            <a:r>
              <a:rPr lang="en-US" sz="2800" baseline="32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88235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58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233745"/>
              </p:ext>
            </p:extLst>
          </p:nvPr>
        </p:nvGraphicFramePr>
        <p:xfrm>
          <a:off x="4038600" y="152400"/>
          <a:ext cx="4933379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Acrobat Document" r:id="rId3" imgW="4320398" imgH="3070656" progId="AcroExch.Document.11">
                  <p:embed/>
                </p:oleObj>
              </mc:Choice>
              <mc:Fallback>
                <p:oleObj name="Acrobat Document" r:id="rId3" imgW="4320398" imgH="3070656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52400"/>
                        <a:ext cx="4933379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" descr="C:\Users\Scott\Desktop\Dropbox\LiquidXenonRIS\EXOWeekPictures\LiquidXenon.jpg"/>
          <p:cNvPicPr>
            <a:picLocks noChangeAspect="1" noChangeArrowheads="1"/>
          </p:cNvPicPr>
          <p:nvPr/>
        </p:nvPicPr>
        <p:blipFill>
          <a:blip r:embed="rId5" cstate="print"/>
          <a:srcRect l="12037" t="17361" r="12037" b="24306"/>
          <a:stretch>
            <a:fillRect/>
          </a:stretch>
        </p:blipFill>
        <p:spPr bwMode="auto">
          <a:xfrm>
            <a:off x="12992" y="3423748"/>
            <a:ext cx="3352800" cy="343425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057400" y="5314890"/>
            <a:ext cx="655949" cy="400110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LXe</a:t>
            </a:r>
            <a:endParaRPr lang="en-US" sz="20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905000" y="5070857"/>
            <a:ext cx="165392" cy="948943"/>
            <a:chOff x="7162800" y="5257800"/>
            <a:chExt cx="152401" cy="752475"/>
          </a:xfrm>
        </p:grpSpPr>
        <p:cxnSp>
          <p:nvCxnSpPr>
            <p:cNvPr id="11" name="Straight Connector 10"/>
            <p:cNvCxnSpPr/>
            <p:nvPr/>
          </p:nvCxnSpPr>
          <p:spPr>
            <a:xfrm rot="5400000">
              <a:off x="7239000" y="5181600"/>
              <a:ext cx="0" cy="1524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7239001" y="5934075"/>
              <a:ext cx="0" cy="1524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7239001" y="5257800"/>
              <a:ext cx="0" cy="752475"/>
            </a:xfrm>
            <a:prstGeom prst="straightConnector1">
              <a:avLst/>
            </a:prstGeom>
            <a:ln w="19050">
              <a:solidFill>
                <a:srgbClr val="FFFF00"/>
              </a:solidFill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6200" y="228600"/>
            <a:ext cx="4495800" cy="2971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- Proper choice of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material and surface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prep </a:t>
            </a: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</a:t>
            </a: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signal with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almost no background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 Ideal conditions + luck: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&gt;5% efficiency from 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deposition to detection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733800" y="3886200"/>
            <a:ext cx="5179221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latin typeface="Comic Sans MS" panose="030F0702030302020204" pitchFamily="66" charset="0"/>
              </a:rPr>
              <a:t>      </a:t>
            </a:r>
            <a:r>
              <a:rPr lang="en-US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Next:</a:t>
            </a:r>
          </a:p>
          <a:p>
            <a:pPr lvl="1"/>
            <a:r>
              <a:rPr lang="en-US" sz="24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Continued work on improving repeatability, efficiency</a:t>
            </a:r>
          </a:p>
          <a:p>
            <a:pPr lvl="1"/>
            <a:r>
              <a:rPr lang="en-US" sz="2400" b="1" dirty="0" smtClean="0">
                <a:solidFill>
                  <a:srgbClr val="0066CC"/>
                </a:solidFill>
                <a:latin typeface="Comic Sans MS" panose="030F0702030302020204" pitchFamily="66" charset="0"/>
              </a:rPr>
              <a:t>Start operating in </a:t>
            </a:r>
            <a:r>
              <a:rPr lang="en-US" sz="2400" b="1" dirty="0" err="1" smtClean="0">
                <a:solidFill>
                  <a:srgbClr val="0066CC"/>
                </a:solidFill>
                <a:latin typeface="Comic Sans MS" panose="030F0702030302020204" pitchFamily="66" charset="0"/>
              </a:rPr>
              <a:t>LXe</a:t>
            </a:r>
            <a:endParaRPr lang="en-US" sz="2400" b="1" dirty="0">
              <a:solidFill>
                <a:srgbClr val="0066CC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619500" y="1263267"/>
            <a:ext cx="1905000" cy="609600"/>
          </a:xfrm>
          <a:prstGeom prst="straightConnector1">
            <a:avLst/>
          </a:prstGeom>
          <a:ln w="28575">
            <a:solidFill>
              <a:srgbClr val="00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783052" y="5514945"/>
            <a:ext cx="1407948" cy="1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31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76200"/>
            <a:ext cx="8802410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From the closeout of DoE panel review of </a:t>
            </a:r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nEXO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R&amp;D</a:t>
            </a:r>
          </a:p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   (Germantown 12 Jul 2013)</a:t>
            </a:r>
          </a:p>
          <a:p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b="1" i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from the Charge (Standard HEP Merit Review Criteria)</a:t>
            </a:r>
          </a:p>
          <a:p>
            <a:r>
              <a:rPr lang="en-US" sz="1800" b="1" i="1" dirty="0" smtClean="0"/>
              <a:t>“We </a:t>
            </a:r>
            <a:r>
              <a:rPr lang="en-US" sz="1800" b="1" i="1" dirty="0"/>
              <a:t>welcome all of your comments, but we are also willing to </a:t>
            </a:r>
            <a:r>
              <a:rPr lang="en-US" sz="1800" b="1" i="1" dirty="0" smtClean="0"/>
              <a:t>stipulate </a:t>
            </a:r>
            <a:r>
              <a:rPr lang="en-US" sz="1800" b="1" i="1" dirty="0"/>
              <a:t>that the </a:t>
            </a:r>
            <a:endParaRPr lang="en-US" sz="1800" b="1" i="1" dirty="0" smtClean="0"/>
          </a:p>
          <a:p>
            <a:r>
              <a:rPr lang="en-US" sz="1800" b="1" i="1" dirty="0"/>
              <a:t> </a:t>
            </a:r>
            <a:r>
              <a:rPr lang="en-US" sz="1800" b="1" i="1" dirty="0" smtClean="0"/>
              <a:t> well-established </a:t>
            </a:r>
            <a:r>
              <a:rPr lang="en-US" sz="1800" b="1" i="1" dirty="0"/>
              <a:t>EXO scientific team would </a:t>
            </a:r>
            <a:r>
              <a:rPr lang="en-US" sz="1800" b="1" i="1" dirty="0" smtClean="0"/>
              <a:t>rate </a:t>
            </a:r>
            <a:r>
              <a:rPr lang="en-US" sz="1800" b="1" i="1" dirty="0"/>
              <a:t>highly on these points</a:t>
            </a:r>
            <a:r>
              <a:rPr lang="en-US" sz="1800" b="1" i="1" dirty="0" smtClean="0"/>
              <a:t>.”</a:t>
            </a:r>
            <a:endParaRPr lang="en-US" sz="1800" dirty="0"/>
          </a:p>
          <a:p>
            <a:endParaRPr lang="en-US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b="1" i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Is the scope of the R&amp;D appropriate for success?</a:t>
            </a:r>
          </a:p>
          <a:p>
            <a:r>
              <a:rPr lang="en-US" sz="1800" b="1" i="1" dirty="0" smtClean="0"/>
              <a:t>“Comments</a:t>
            </a:r>
            <a:r>
              <a:rPr lang="en-US" sz="1800" b="1" i="1" dirty="0"/>
              <a:t>: </a:t>
            </a:r>
          </a:p>
          <a:p>
            <a:r>
              <a:rPr lang="en-US" sz="1800" b="1" i="1" dirty="0" smtClean="0"/>
              <a:t>1. The </a:t>
            </a:r>
            <a:r>
              <a:rPr lang="en-US" sz="1800" b="1" i="1" dirty="0"/>
              <a:t>successful completion of the </a:t>
            </a:r>
            <a:r>
              <a:rPr lang="en-US" sz="1800" b="1" i="1" dirty="0" err="1"/>
              <a:t>nEXO</a:t>
            </a:r>
            <a:r>
              <a:rPr lang="en-US" sz="1800" b="1" i="1" dirty="0"/>
              <a:t> R&amp;D program, and </a:t>
            </a:r>
            <a:r>
              <a:rPr lang="en-US" sz="1800" b="1" i="1" dirty="0" smtClean="0"/>
              <a:t>additional R&amp;D at </a:t>
            </a:r>
            <a:r>
              <a:rPr lang="en-US" sz="1800" b="1" i="1" dirty="0"/>
              <a:t>other </a:t>
            </a:r>
            <a:endParaRPr lang="en-US" sz="1800" b="1" i="1" dirty="0" smtClean="0"/>
          </a:p>
          <a:p>
            <a:r>
              <a:rPr lang="en-US" sz="1800" b="1" i="1" dirty="0" smtClean="0"/>
              <a:t>    institutions</a:t>
            </a:r>
            <a:r>
              <a:rPr lang="en-US" sz="1800" b="1" i="1" dirty="0"/>
              <a:t>, will put the EXO </a:t>
            </a:r>
            <a:r>
              <a:rPr lang="en-US" sz="1800" b="1" i="1" dirty="0" smtClean="0"/>
              <a:t>collaboration </a:t>
            </a:r>
            <a:r>
              <a:rPr lang="en-US" sz="1800" b="1" i="1" dirty="0"/>
              <a:t>in a position to be able to </a:t>
            </a:r>
            <a:r>
              <a:rPr lang="en-US" sz="1800" b="1" i="1" dirty="0" smtClean="0"/>
              <a:t>build </a:t>
            </a:r>
            <a:r>
              <a:rPr lang="en-US" sz="1800" b="1" i="1" dirty="0"/>
              <a:t>a ton-scale </a:t>
            </a:r>
            <a:endParaRPr lang="en-US" sz="1800" b="1" i="1" dirty="0" smtClean="0"/>
          </a:p>
          <a:p>
            <a:r>
              <a:rPr lang="en-US" sz="1800" b="1" i="1" dirty="0" smtClean="0"/>
              <a:t>    double beta decay </a:t>
            </a:r>
            <a:r>
              <a:rPr lang="en-US" sz="1800" b="1" i="1" dirty="0"/>
              <a:t>experiment. </a:t>
            </a:r>
            <a:endParaRPr lang="en-US" sz="1800" i="1" dirty="0"/>
          </a:p>
          <a:p>
            <a:r>
              <a:rPr lang="en-US" sz="1800" b="1" i="1" dirty="0"/>
              <a:t>2</a:t>
            </a:r>
            <a:r>
              <a:rPr lang="en-US" sz="1800" b="1" i="1" dirty="0" smtClean="0"/>
              <a:t>. Given </a:t>
            </a:r>
            <a:r>
              <a:rPr lang="en-US" sz="1800" b="1" i="1" dirty="0"/>
              <a:t>the interest worldwide in the neutrino mass hierarchy </a:t>
            </a:r>
            <a:r>
              <a:rPr lang="en-US" sz="1800" b="1" i="1" dirty="0" smtClean="0"/>
              <a:t>which </a:t>
            </a:r>
            <a:r>
              <a:rPr lang="en-US" sz="1800" b="1" i="1" dirty="0"/>
              <a:t>may be </a:t>
            </a:r>
            <a:r>
              <a:rPr lang="en-US" sz="1800" b="1" i="1" dirty="0" smtClean="0"/>
              <a:t>unfolding </a:t>
            </a:r>
          </a:p>
          <a:p>
            <a:r>
              <a:rPr lang="en-US" sz="1800" b="1" i="1" dirty="0"/>
              <a:t> </a:t>
            </a:r>
            <a:r>
              <a:rPr lang="en-US" sz="1800" b="1" i="1" dirty="0" smtClean="0"/>
              <a:t>   over </a:t>
            </a:r>
            <a:r>
              <a:rPr lang="en-US" sz="1800" b="1" i="1" dirty="0"/>
              <a:t>the next 5 years, it really is </a:t>
            </a:r>
            <a:r>
              <a:rPr lang="en-US" sz="1800" b="1" i="1" dirty="0" smtClean="0"/>
              <a:t>important </a:t>
            </a:r>
            <a:r>
              <a:rPr lang="en-US" sz="1800" b="1" i="1" dirty="0"/>
              <a:t>that the momentum be </a:t>
            </a:r>
            <a:r>
              <a:rPr lang="en-US" sz="1800" b="1" i="1" dirty="0" smtClean="0"/>
              <a:t>kept </a:t>
            </a:r>
            <a:r>
              <a:rPr lang="en-US" sz="1800" b="1" i="1" dirty="0"/>
              <a:t>at a high level </a:t>
            </a:r>
            <a:endParaRPr lang="en-US" sz="1800" b="1" i="1" dirty="0" smtClean="0"/>
          </a:p>
          <a:p>
            <a:r>
              <a:rPr lang="en-US" sz="1800" b="1" i="1" dirty="0"/>
              <a:t> </a:t>
            </a:r>
            <a:r>
              <a:rPr lang="en-US" sz="1800" b="1" i="1" dirty="0" smtClean="0"/>
              <a:t>   to pursue </a:t>
            </a:r>
            <a:r>
              <a:rPr lang="en-US" sz="1800" b="1" i="1" dirty="0"/>
              <a:t>this program in a timely way</a:t>
            </a:r>
            <a:r>
              <a:rPr lang="en-US" sz="1800" b="1" i="1" dirty="0" smtClean="0"/>
              <a:t>.”</a:t>
            </a:r>
          </a:p>
          <a:p>
            <a:endParaRPr lang="en-US" sz="1800" b="1" i="1" dirty="0"/>
          </a:p>
          <a:p>
            <a:r>
              <a:rPr lang="en-US" b="1" i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Rest of comments on specific topics very positive</a:t>
            </a:r>
            <a:endParaRPr lang="en-US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Report is available to the EAC and </a:t>
            </a:r>
            <a:r>
              <a:rPr lang="en-US" b="1" dirty="0" err="1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SNOlab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Director </a:t>
            </a:r>
          </a:p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upon request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5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85" y="1219200"/>
            <a:ext cx="2825615" cy="4187546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95400" y="228600"/>
            <a:ext cx="66014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nEXO</a:t>
            </a:r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Simulation and Sensitivity</a:t>
            </a:r>
            <a:endParaRPr lang="en-US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200" y="1140797"/>
            <a:ext cx="5973110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Geant4 simulation for </a:t>
            </a:r>
            <a:r>
              <a:rPr lang="el-GR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γ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bkgnd</a:t>
            </a:r>
            <a:endParaRPr lang="en-US" sz="2000" b="1" dirty="0" smtClean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Includes all major components of </a:t>
            </a:r>
            <a:r>
              <a:rPr lang="en-US" sz="2000" b="1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nEXO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, </a:t>
            </a:r>
          </a:p>
          <a:p>
            <a:r>
              <a:rPr lang="en-US" sz="2000" b="1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as known now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rgbClr val="006600"/>
                </a:solidFill>
                <a:latin typeface="Comic Sans MS" panose="030F0702030302020204" pitchFamily="66" charset="0"/>
              </a:rPr>
              <a:t>Cryopit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 full of water, detector centered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σ</a:t>
            </a:r>
            <a:r>
              <a:rPr lang="en-US" sz="2000" b="1" baseline="-25000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E</a:t>
            </a:r>
            <a:r>
              <a:rPr lang="en-US" sz="2000" b="1" baseline="-25000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= 1.5% </a:t>
            </a:r>
            <a:r>
              <a:rPr lang="en-US" sz="1800" b="1" i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(this is conservative)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e-</a:t>
            </a:r>
            <a:r>
              <a:rPr lang="el-GR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γ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discrim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. 2x that of EXO-200 </a:t>
            </a:r>
          </a:p>
          <a:p>
            <a:r>
              <a:rPr lang="en-US" sz="1800" b="1" i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(3x finer pitch &amp; lower threshold)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Scale material amounts and use EXO-200</a:t>
            </a:r>
          </a:p>
          <a:p>
            <a:r>
              <a:rPr lang="en-US" sz="2000" b="1" dirty="0">
                <a:solidFill>
                  <a:srgbClr val="00660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    material contaminations except where </a:t>
            </a:r>
          </a:p>
          <a:p>
            <a:r>
              <a:rPr lang="en-US" sz="2000" b="1" dirty="0">
                <a:solidFill>
                  <a:srgbClr val="00660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    new numbers are available </a:t>
            </a:r>
            <a:r>
              <a:rPr lang="en-US" sz="1800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(e.g. copper)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Short term work to be done: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Iterate for shielding thickness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Add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LXe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/readout physics </a:t>
            </a:r>
            <a:r>
              <a:rPr lang="en-US" sz="1800" b="1" i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(confirm or</a:t>
            </a:r>
          </a:p>
          <a:p>
            <a:pPr lvl="1"/>
            <a:r>
              <a:rPr lang="en-US" sz="18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  modify discrimination power)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Insert new figures for material </a:t>
            </a:r>
          </a:p>
          <a:p>
            <a:pPr lvl="1"/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   radioactivity as they become available</a:t>
            </a:r>
          </a:p>
        </p:txBody>
      </p:sp>
    </p:spTree>
    <p:extLst>
      <p:ext uri="{BB962C8B-B14F-4D97-AF65-F5344CB8AC3E}">
        <p14:creationId xmlns:p14="http://schemas.microsoft.com/office/powerpoint/2010/main" val="373519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371600"/>
            <a:ext cx="7086600" cy="48058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7620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relatively crude model can reproduce reasonably well the better EXO-200 reconstruction if asked…</a:t>
            </a:r>
            <a:endParaRPr 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5029200"/>
            <a:ext cx="13716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dirty="0" smtClean="0">
                <a:solidFill>
                  <a:srgbClr val="F916FF"/>
                </a:solidFill>
                <a:latin typeface="Comic Sans MS" panose="030F0702030302020204" pitchFamily="66" charset="0"/>
              </a:rPr>
              <a:t>EXO-200</a:t>
            </a:r>
          </a:p>
          <a:p>
            <a:pPr algn="r"/>
            <a:r>
              <a:rPr lang="en-US" sz="2000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nEXO</a:t>
            </a: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0" y="5029200"/>
            <a:ext cx="13716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dirty="0" smtClean="0">
                <a:solidFill>
                  <a:srgbClr val="0AFF0B"/>
                </a:solidFill>
                <a:latin typeface="Comic Sans MS" panose="030F0702030302020204" pitchFamily="66" charset="0"/>
              </a:rPr>
              <a:t>EXO-200</a:t>
            </a:r>
          </a:p>
          <a:p>
            <a:pPr algn="r"/>
            <a:r>
              <a:rPr lang="en-US" sz="2000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nEXO</a:t>
            </a: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91130" y="914400"/>
            <a:ext cx="985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baseline="30000" dirty="0" smtClean="0">
                <a:latin typeface="Comic Sans MS" panose="030F0702030302020204" pitchFamily="66" charset="0"/>
              </a:rPr>
              <a:t>232</a:t>
            </a:r>
            <a:r>
              <a:rPr lang="en-US" b="1" dirty="0" smtClean="0">
                <a:latin typeface="Comic Sans MS" panose="030F0702030302020204" pitchFamily="66" charset="0"/>
              </a:rPr>
              <a:t>Th</a:t>
            </a:r>
            <a:endParaRPr lang="en-US" b="1" baseline="300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9800" y="914400"/>
            <a:ext cx="862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30000" dirty="0" smtClean="0">
                <a:latin typeface="Comic Sans MS" panose="030F0702030302020204" pitchFamily="66" charset="0"/>
              </a:rPr>
              <a:t>238</a:t>
            </a:r>
            <a:r>
              <a:rPr lang="en-US" b="1" dirty="0">
                <a:latin typeface="Comic Sans MS" panose="030F0702030302020204" pitchFamily="66" charset="0"/>
              </a:rPr>
              <a:t>U</a:t>
            </a:r>
            <a:r>
              <a:rPr lang="en-US" dirty="0" smtClean="0"/>
              <a:t> </a:t>
            </a:r>
            <a:endParaRPr lang="en-US" baseline="30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28600" y="47244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SS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21336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M</a:t>
            </a:r>
            <a:r>
              <a:rPr lang="en-US" b="1" dirty="0" smtClean="0">
                <a:latin typeface="Comic Sans MS" panose="030F0702030302020204" pitchFamily="66" charset="0"/>
              </a:rPr>
              <a:t>S</a:t>
            </a:r>
            <a:endParaRPr lang="en-US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05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1979613"/>
            <a:ext cx="4406900" cy="426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8780" y="152400"/>
            <a:ext cx="59250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Neutrons are simulated using FLUKA, </a:t>
            </a:r>
          </a:p>
          <a:p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with a slightly simplified geometry</a:t>
            </a:r>
            <a:endParaRPr lang="en-US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618780" y="1519605"/>
            <a:ext cx="1124420" cy="48049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56180" y="1287944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µ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95600" y="25146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Comic Sans MS" panose="030F0702030302020204" pitchFamily="66" charset="0"/>
              </a:rPr>
              <a:t>Rock</a:t>
            </a:r>
            <a:endParaRPr lang="en-US" sz="1800" b="1" dirty="0"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298346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Air</a:t>
            </a:r>
            <a:endParaRPr lang="en-US" sz="1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7030" y="320040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Pb</a:t>
            </a:r>
            <a:endParaRPr 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flipH="1">
            <a:off x="2667000" y="3385066"/>
            <a:ext cx="1070030" cy="2725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9668380">
            <a:off x="2497204" y="4523958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Comic Sans MS" panose="030F0702030302020204" pitchFamily="66" charset="0"/>
              </a:rPr>
              <a:t>Water</a:t>
            </a:r>
            <a:endParaRPr lang="en-US" sz="1800" b="1" dirty="0"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3800" y="427886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LXe</a:t>
            </a:r>
            <a:endParaRPr 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57600" y="38100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HFE</a:t>
            </a:r>
            <a:endParaRPr lang="en-US" sz="1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1" name="Straight Arrow Connector 20"/>
          <p:cNvCxnSpPr>
            <a:stCxn id="19" idx="1"/>
          </p:cNvCxnSpPr>
          <p:nvPr/>
        </p:nvCxnSpPr>
        <p:spPr>
          <a:xfrm flipH="1" flipV="1">
            <a:off x="2514600" y="4179332"/>
            <a:ext cx="1219200" cy="2842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0" idx="1"/>
          </p:cNvCxnSpPr>
          <p:nvPr/>
        </p:nvCxnSpPr>
        <p:spPr>
          <a:xfrm flipH="1">
            <a:off x="2667000" y="3994666"/>
            <a:ext cx="990600" cy="439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64920" y="1143000"/>
            <a:ext cx="3637534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Main background from </a:t>
            </a:r>
          </a:p>
          <a:p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n capture on </a:t>
            </a:r>
            <a:r>
              <a:rPr lang="en-US" b="1" baseline="30000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136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Xe</a:t>
            </a:r>
          </a:p>
          <a:p>
            <a:endParaRPr lang="en-US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endParaRPr lang="en-US" b="1" dirty="0" smtClean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endParaRPr lang="en-US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endParaRPr lang="en-US" b="1" dirty="0" smtClean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</a:t>
            </a:r>
            <a:r>
              <a:rPr lang="en-US" sz="2000" b="1" baseline="-25000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1/2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=3.8min, Q=4.2MeV</a:t>
            </a:r>
          </a:p>
          <a:p>
            <a:endParaRPr lang="en-US" sz="2000" b="1" dirty="0" smtClean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6670741" y="2535864"/>
            <a:ext cx="204091" cy="372140"/>
          </a:xfrm>
          <a:custGeom>
            <a:avLst/>
            <a:gdLst>
              <a:gd name="connsiteX0" fmla="*/ 0 w 340242"/>
              <a:gd name="connsiteY0" fmla="*/ 0 h 372140"/>
              <a:gd name="connsiteX1" fmla="*/ 0 w 340242"/>
              <a:gd name="connsiteY1" fmla="*/ 372140 h 372140"/>
              <a:gd name="connsiteX2" fmla="*/ 340242 w 340242"/>
              <a:gd name="connsiteY2" fmla="*/ 372140 h 372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0242" h="372140">
                <a:moveTo>
                  <a:pt x="0" y="0"/>
                </a:moveTo>
                <a:lnTo>
                  <a:pt x="0" y="372140"/>
                </a:lnTo>
                <a:lnTo>
                  <a:pt x="340242" y="372140"/>
                </a:lnTo>
              </a:path>
            </a:pathLst>
          </a:custGeom>
          <a:noFill/>
          <a:ln w="28575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341659" y="2119826"/>
                <a:ext cx="2667269" cy="4181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𝟏𝟑𝟔</m:t>
                          </m:r>
                        </m:sup>
                        <m:e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𝑿𝒆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Pre>
                            <m:sPrePr>
                              <m:ctrlP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𝟏𝟑𝟕</m:t>
                              </m:r>
                            </m:sup>
                            <m:e>
                              <m: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𝑿𝒆</m:t>
                              </m:r>
                            </m:e>
                          </m:sPre>
                        </m:e>
                      </m:sPre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659" y="2119826"/>
                <a:ext cx="2667269" cy="41819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925187" y="2698748"/>
                <a:ext cx="2218813" cy="4185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𝟏𝟑𝟕</m:t>
                          </m:r>
                        </m:sup>
                        <m:e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𝑪𝒔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𝝂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𝒆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sPre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187" y="2698748"/>
                <a:ext cx="2218813" cy="41851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977964" y="3744456"/>
                <a:ext cx="3708836" cy="736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𝒄𝒕𝒔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𝒚𝒓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𝒕𝒐𝒏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±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𝑹𝑶𝑰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964" y="3744456"/>
                <a:ext cx="3708836" cy="73622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4818663" y="4924961"/>
            <a:ext cx="41729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Backgrounds from prompt n </a:t>
            </a:r>
          </a:p>
          <a:p>
            <a:r>
              <a:rPr lang="en-US" sz="2000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and n from rock activity are</a:t>
            </a:r>
          </a:p>
          <a:p>
            <a:r>
              <a:rPr lang="en-US" sz="2000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greatly attenuated by the large</a:t>
            </a:r>
          </a:p>
          <a:p>
            <a:r>
              <a:rPr lang="en-US" sz="2000" b="1" i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water shield and negligible </a:t>
            </a:r>
            <a:endParaRPr lang="en-US" sz="2000" b="1" i="1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8686800" y="2698748"/>
            <a:ext cx="457200" cy="41851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5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408593"/>
              </p:ext>
            </p:extLst>
          </p:nvPr>
        </p:nvGraphicFramePr>
        <p:xfrm>
          <a:off x="3057525" y="1066799"/>
          <a:ext cx="5705475" cy="386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Acrobat Document" r:id="rId3" imgW="5400472" imgH="3657600" progId="Acrobat.Document.11">
                  <p:embed/>
                </p:oleObj>
              </mc:Choice>
              <mc:Fallback>
                <p:oleObj name="Acrobat Document" r:id="rId3" imgW="5400472" imgH="36576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57525" y="1066799"/>
                        <a:ext cx="5705475" cy="386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3984823" y="1603685"/>
            <a:ext cx="104437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9pPr>
          </a:lstStyle>
          <a:p>
            <a:pPr eaLnBrk="1" hangingPunct="1"/>
            <a:r>
              <a:rPr lang="en-US" sz="1400" b="1" dirty="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sym typeface="Helvetica" panose="020B0604020202020204" pitchFamily="34" charset="0"/>
              </a:rPr>
              <a:t>Gran </a:t>
            </a:r>
            <a:r>
              <a:rPr lang="en-US" sz="1400" b="1" dirty="0" err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sym typeface="Helvetica" panose="020B0604020202020204" pitchFamily="34" charset="0"/>
              </a:rPr>
              <a:t>Sasso</a:t>
            </a:r>
            <a:endParaRPr lang="en-US" sz="1400" b="1" dirty="0">
              <a:solidFill>
                <a:schemeClr val="tx1"/>
              </a:solidFill>
              <a:latin typeface="Helvetica" panose="020B0604020202020204" pitchFamily="34" charset="0"/>
              <a:ea typeface="MS PGothic" panose="020B0600070205080204" pitchFamily="34" charset="-128"/>
              <a:sym typeface="Helvetica" panose="020B0604020202020204" pitchFamily="34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034929" y="2461765"/>
            <a:ext cx="152792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9pPr>
          </a:lstStyle>
          <a:p>
            <a:pPr eaLnBrk="1" hangingPunct="1"/>
            <a:r>
              <a:rPr lang="en-US" sz="1400" b="1" dirty="0" err="1" smtClean="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sym typeface="Helvetica" panose="020B0604020202020204" pitchFamily="34" charset="0"/>
              </a:rPr>
              <a:t>Homestake</a:t>
            </a:r>
            <a:r>
              <a:rPr lang="en-US" sz="1400" b="1" dirty="0" smtClean="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sym typeface="Helvetica" panose="020B0604020202020204" pitchFamily="34" charset="0"/>
              </a:rPr>
              <a:t> 4850</a:t>
            </a:r>
            <a:endParaRPr lang="en-US" sz="1400" b="1" dirty="0">
              <a:solidFill>
                <a:schemeClr val="tx1"/>
              </a:solidFill>
              <a:latin typeface="Helvetica" panose="020B0604020202020204" pitchFamily="34" charset="0"/>
              <a:ea typeface="MS PGothic" panose="020B0600070205080204" pitchFamily="34" charset="-128"/>
              <a:sym typeface="Helvetica" panose="020B0604020202020204" pitchFamily="34" charset="0"/>
            </a:endParaRPr>
          </a:p>
          <a:p>
            <a:pPr eaLnBrk="1" hangingPunct="1"/>
            <a:r>
              <a:rPr lang="en-US" sz="1400" b="1" dirty="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sym typeface="Helvetica" panose="020B0604020202020204" pitchFamily="34" charset="0"/>
              </a:rPr>
              <a:t>(interpolated)</a:t>
            </a: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7086600" y="3975554"/>
            <a:ext cx="7082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Optima" pitchFamily="-84" charset="0"/>
                <a:ea typeface="ヒラギノ角ゴ ProN W3" pitchFamily="-84" charset="-128"/>
                <a:sym typeface="Optima" pitchFamily="-84" charset="0"/>
              </a:defRPr>
            </a:lvl9pPr>
          </a:lstStyle>
          <a:p>
            <a:pPr eaLnBrk="1" hangingPunct="1"/>
            <a:r>
              <a:rPr lang="en-US" sz="1400" b="1" dirty="0" err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sym typeface="Helvetica" panose="020B0604020202020204" pitchFamily="34" charset="0"/>
              </a:rPr>
              <a:t>SNOlab</a:t>
            </a:r>
            <a:endParaRPr lang="en-US" sz="1400" b="1" dirty="0">
              <a:solidFill>
                <a:schemeClr val="tx1"/>
              </a:solidFill>
              <a:latin typeface="Helvetica" panose="020B0604020202020204" pitchFamily="34" charset="0"/>
              <a:ea typeface="MS PGothic" panose="020B0600070205080204" pitchFamily="34" charset="-128"/>
              <a:sym typeface="Helvetic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35217" y="152400"/>
            <a:ext cx="5051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How important is the depth </a:t>
            </a:r>
          </a:p>
          <a:p>
            <a:pPr algn="ctr"/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for this </a:t>
            </a:r>
            <a:r>
              <a:rPr lang="en-US" b="1" dirty="0" err="1" smtClean="0">
                <a:solidFill>
                  <a:srgbClr val="FF00FF"/>
                </a:solidFill>
                <a:latin typeface="Comic Sans MS" panose="030F0702030302020204" pitchFamily="66" charset="0"/>
              </a:rPr>
              <a:t>cosmogenic</a:t>
            </a:r>
            <a:r>
              <a:rPr lang="en-US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background?</a:t>
            </a:r>
            <a:endParaRPr lang="en-US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133600"/>
            <a:ext cx="26372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Simulation done </a:t>
            </a:r>
          </a:p>
          <a:p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with </a:t>
            </a:r>
            <a:r>
              <a:rPr lang="en-US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muon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spectrum</a:t>
            </a:r>
            <a:r>
              <a:rPr lang="en-US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and </a:t>
            </a:r>
          </a:p>
          <a:p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rate of LNGS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6497" y="5156537"/>
            <a:ext cx="86389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Background substantially higher, but we are studying various tags,</a:t>
            </a:r>
          </a:p>
          <a:p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including </a:t>
            </a:r>
            <a:r>
              <a:rPr lang="en-US" sz="2000" b="1" dirty="0" err="1" smtClean="0">
                <a:solidFill>
                  <a:srgbClr val="006600"/>
                </a:solidFill>
                <a:latin typeface="Comic Sans MS" panose="030F0702030302020204" pitchFamily="66" charset="0"/>
              </a:rPr>
              <a:t>coinc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. between µ veto and </a:t>
            </a:r>
            <a:r>
              <a:rPr lang="en-US" sz="2000" b="1" baseline="30000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136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Xe(n,</a:t>
            </a:r>
            <a:r>
              <a:rPr lang="el-GR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γ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) signal (~15min veto).</a:t>
            </a:r>
          </a:p>
          <a:p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 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Looks promising but not ready yet (and useful for </a:t>
            </a:r>
            <a:r>
              <a:rPr lang="en-US" sz="2000" b="1" dirty="0" err="1" smtClean="0">
                <a:solidFill>
                  <a:srgbClr val="006600"/>
                </a:solidFill>
                <a:latin typeface="Comic Sans MS" panose="030F0702030302020204" pitchFamily="66" charset="0"/>
              </a:rPr>
              <a:t>SNOlab</a:t>
            </a:r>
            <a:r>
              <a:rPr lang="en-US" sz="2000" b="1" dirty="0" smtClean="0">
                <a:solidFill>
                  <a:srgbClr val="006600"/>
                </a:solidFill>
                <a:latin typeface="Comic Sans MS" panose="030F0702030302020204" pitchFamily="66" charset="0"/>
              </a:rPr>
              <a:t> too).</a:t>
            </a:r>
            <a:endParaRPr lang="en-US" sz="2000" b="1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9616" y="1287720"/>
            <a:ext cx="8040984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                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Other n backgrounds</a:t>
            </a:r>
          </a:p>
          <a:p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Prompt events following a </a:t>
            </a:r>
            <a:r>
              <a:rPr lang="en-US" sz="2000" b="1" dirty="0" err="1" smtClean="0">
                <a:solidFill>
                  <a:schemeClr val="accent2"/>
                </a:solidFill>
                <a:latin typeface="Comic Sans MS" panose="030F0702030302020204" pitchFamily="66" charset="0"/>
              </a:rPr>
              <a:t>muon</a:t>
            </a:r>
            <a:endParaRPr lang="en-US" sz="2000" b="1" dirty="0" smtClean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Neutrons from rock radioactivity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very strongly suppressed by the large water shield and give a </a:t>
            </a:r>
          </a:p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negligible contribution (</a:t>
            </a:r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we may reduce the shield!)</a:t>
            </a:r>
          </a:p>
        </p:txBody>
      </p:sp>
    </p:spTree>
    <p:extLst>
      <p:ext uri="{BB962C8B-B14F-4D97-AF65-F5344CB8AC3E}">
        <p14:creationId xmlns:p14="http://schemas.microsoft.com/office/powerpoint/2010/main" val="396903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85206" y="247471"/>
            <a:ext cx="60347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Neutrino backgrounds</a:t>
            </a:r>
          </a:p>
          <a:p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US" sz="2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Not included yet in the sensitivity calculations</a:t>
            </a:r>
            <a:endParaRPr lang="en-US" sz="2000" b="1" dirty="0" smtClean="0">
              <a:solidFill>
                <a:schemeClr val="accent2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2552186"/>
                  </p:ext>
                </p:extLst>
              </p:nvPr>
            </p:nvGraphicFramePr>
            <p:xfrm>
              <a:off x="304800" y="1676400"/>
              <a:ext cx="8686799" cy="3515298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90600"/>
                    <a:gridCol w="4267200"/>
                    <a:gridCol w="1828800"/>
                    <a:gridCol w="1600199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Source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Process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𝐜𝐭𝐬</m:t>
                                    </m:r>
                                  </m:num>
                                  <m:den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𝟓𝐭𝐨𝐧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𝟓𝐲𝐫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𝛔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𝐑𝐎𝐈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Comments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dirty="0" smtClean="0"/>
                            <a:t>Solar </a:t>
                          </a:r>
                          <a:r>
                            <a:rPr lang="en-US" baseline="30000" dirty="0" smtClean="0"/>
                            <a:t>8</a:t>
                          </a:r>
                          <a:r>
                            <a:rPr lang="en-US" dirty="0" smtClean="0"/>
                            <a:t>B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136</m:t>
                                    </m:r>
                                  </m:sup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𝑋𝑒</m:t>
                                    </m:r>
                                  </m:e>
                                </m:sPr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Pre>
                                  <m:sPre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136</m:t>
                                    </m:r>
                                  </m:sup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𝐶𝑠</m:t>
                                    </m:r>
                                  </m:e>
                                </m:sPr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1.2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1.2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Solar </a:t>
                          </a:r>
                          <a:r>
                            <a:rPr lang="en-US" baseline="30000" dirty="0" smtClean="0"/>
                            <a:t>7</a:t>
                          </a:r>
                          <a:r>
                            <a:rPr lang="en-US" dirty="0" smtClean="0"/>
                            <a:t>Be, pep 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136</m:t>
                                    </m:r>
                                  </m:sup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𝑋𝑒</m:t>
                                    </m:r>
                                  </m:e>
                                </m:sPr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Pre>
                                  <m:sPre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136</m:t>
                                    </m:r>
                                  </m:sup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𝐶𝑠</m:t>
                                    </m:r>
                                  </m:e>
                                </m:sPr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 smtClean="0"/>
                        </a:p>
                        <a:p>
                          <a:pPr algn="l"/>
                          <a:r>
                            <a:rPr lang="en-US" dirty="0" smtClean="0"/>
                            <a:t>                             </a:t>
                          </a:r>
                          <a14:m>
                            <m:oMath xmlns:m="http://schemas.openxmlformats.org/officeDocument/2006/math">
                              <m:r>
                                <a:rPr lang="en-US" smtClean="0">
                                  <a:latin typeface="Cambria Math" panose="02040503050406030204" pitchFamily="18" charset="0"/>
                                </a:rPr>
                                <m:t>↳</m:t>
                              </m:r>
                              <m:sPre>
                                <m:sPre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smtClean="0">
                                      <a:latin typeface="Cambria Math" panose="02040503050406030204" pitchFamily="18" charset="0"/>
                                    </a:rPr>
                                    <m:t>   136</m:t>
                                  </m:r>
                                </m:sup>
                                <m:e>
                                  <m:r>
                                    <a:rPr lang="en-US" smtClean="0">
                                      <a:latin typeface="Cambria Math" panose="02040503050406030204" pitchFamily="18" charset="0"/>
                                    </a:rPr>
                                    <m:t>𝐵𝑎</m:t>
                                  </m:r>
                                </m:e>
                              </m:sPre>
                              <m:r>
                                <a:rPr lang="en-US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̅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mtClean="0"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b>
                                      <m:r>
                                        <a:rPr lang="en-US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en-US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oMath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0.15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l-GR" dirty="0" smtClean="0"/>
                            <a:t>γ</a:t>
                          </a:r>
                          <a:r>
                            <a:rPr lang="en-US" dirty="0" smtClean="0"/>
                            <a:t>s essential for rejection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ν</a:t>
                          </a:r>
                          <a:r>
                            <a:rPr lang="en-US" baseline="-25000" dirty="0" err="1" smtClean="0"/>
                            <a:t>Atm</a:t>
                          </a:r>
                          <a:endParaRPr lang="en-US" baseline="-25000" dirty="0"/>
                        </a:p>
                      </a:txBody>
                      <a:tcPr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Many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&lt;0.1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l-GR" dirty="0" smtClean="0"/>
                            <a:t>ν</a:t>
                          </a:r>
                          <a:r>
                            <a:rPr lang="en-US" baseline="-25000" dirty="0" smtClean="0"/>
                            <a:t>React</a:t>
                          </a:r>
                          <a:r>
                            <a:rPr lang="en-US" dirty="0" smtClean="0"/>
                            <a:t>, </a:t>
                          </a:r>
                          <a:r>
                            <a:rPr lang="el-GR" dirty="0" smtClean="0"/>
                            <a:t>ν</a:t>
                          </a:r>
                          <a:r>
                            <a:rPr lang="en-US" baseline="-25000" dirty="0" smtClean="0"/>
                            <a:t>Geo</a:t>
                          </a:r>
                          <a:endParaRPr lang="en-US" baseline="-25000" dirty="0"/>
                        </a:p>
                      </a:txBody>
                      <a:tcPr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Elastic scattering + 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136</m:t>
                                    </m:r>
                                  </m:sup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𝑋𝑒</m:t>
                                    </m:r>
                                  </m:e>
                                </m:sPr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mtClean="0">
                                            <a:latin typeface="Cambria Math" panose="02040503050406030204" pitchFamily="18" charset="0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en-US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Pre>
                                  <m:sPre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136</m:t>
                                    </m:r>
                                  </m:sup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</m:sPr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&lt;0.2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Total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&lt;4.6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2552186"/>
                  </p:ext>
                </p:extLst>
              </p:nvPr>
            </p:nvGraphicFramePr>
            <p:xfrm>
              <a:off x="304800" y="1676400"/>
              <a:ext cx="8686799" cy="3515298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90600"/>
                    <a:gridCol w="4267200"/>
                    <a:gridCol w="1828800"/>
                    <a:gridCol w="1600199"/>
                  </a:tblGrid>
                  <a:tr h="638239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Source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Process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88333" t="-4762" r="-89000" b="-46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Comments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95415">
                    <a:tc rowSpan="2">
                      <a:txBody>
                        <a:bodyPr/>
                        <a:lstStyle/>
                        <a:p>
                          <a:r>
                            <a:rPr lang="en-US" dirty="0" smtClean="0"/>
                            <a:t>Solar </a:t>
                          </a:r>
                          <a:r>
                            <a:rPr lang="en-US" baseline="30000" dirty="0" smtClean="0"/>
                            <a:t>8</a:t>
                          </a:r>
                          <a:r>
                            <a:rPr lang="en-US" dirty="0" smtClean="0"/>
                            <a:t>B</a:t>
                          </a:r>
                          <a:endParaRPr lang="en-US" dirty="0"/>
                        </a:p>
                      </a:txBody>
                      <a:tcPr anchor="ctr"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3571" t="-169231" r="-81000" b="-64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1.2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3571" t="-286885" r="-81000" b="-5918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1.2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699389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Solar </a:t>
                          </a:r>
                          <a:r>
                            <a:rPr lang="en-US" baseline="30000" dirty="0" smtClean="0"/>
                            <a:t>7</a:t>
                          </a:r>
                          <a:r>
                            <a:rPr lang="en-US" dirty="0" smtClean="0"/>
                            <a:t>Be, pep </a:t>
                          </a:r>
                          <a:endParaRPr lang="en-US" dirty="0"/>
                        </a:p>
                      </a:txBody>
                      <a:tcPr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3571" t="-207018" r="-81000" b="-2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0.15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l-GR" dirty="0" smtClean="0"/>
                            <a:t>γ</a:t>
                          </a:r>
                          <a:r>
                            <a:rPr lang="en-US" dirty="0" smtClean="0"/>
                            <a:t>s essential for rejection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err="1" smtClean="0"/>
                            <a:t>ν</a:t>
                          </a:r>
                          <a:r>
                            <a:rPr lang="en-US" baseline="-25000" dirty="0" err="1" smtClean="0"/>
                            <a:t>Atm</a:t>
                          </a:r>
                          <a:endParaRPr lang="en-US" baseline="-25000" dirty="0"/>
                        </a:p>
                      </a:txBody>
                      <a:tcPr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Many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&lt;0.1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669735">
                    <a:tc>
                      <a:txBody>
                        <a:bodyPr/>
                        <a:lstStyle/>
                        <a:p>
                          <a:r>
                            <a:rPr lang="el-GR" dirty="0" smtClean="0"/>
                            <a:t>ν</a:t>
                          </a:r>
                          <a:r>
                            <a:rPr lang="en-US" baseline="-25000" dirty="0" smtClean="0"/>
                            <a:t>React</a:t>
                          </a:r>
                          <a:r>
                            <a:rPr lang="en-US" dirty="0" smtClean="0"/>
                            <a:t>, </a:t>
                          </a:r>
                          <a:r>
                            <a:rPr lang="el-GR" dirty="0" smtClean="0"/>
                            <a:t>ν</a:t>
                          </a:r>
                          <a:r>
                            <a:rPr lang="en-US" baseline="-25000" dirty="0" smtClean="0"/>
                            <a:t>Geo</a:t>
                          </a:r>
                          <a:endParaRPr lang="en-US" baseline="-25000" dirty="0"/>
                        </a:p>
                      </a:txBody>
                      <a:tcPr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3571" t="-373636" r="-81000" b="-6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&lt;0.2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solidFill>
                          <a:schemeClr val="accent5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Total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 smtClean="0"/>
                            <a:t>&lt;4.6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3532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885C7-9B20-4280-8908-108D6916B9F6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07264"/>
            <a:ext cx="6235700" cy="29931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746686"/>
            <a:ext cx="6019800" cy="303449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357939"/>
            <a:ext cx="2743200" cy="2842461"/>
          </a:xfrm>
        </p:spPr>
        <p:txBody>
          <a:bodyPr/>
          <a:lstStyle/>
          <a:p>
            <a:pPr algn="l"/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Like for EXO-200</a:t>
            </a:r>
            <a:b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</a:b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data</a:t>
            </a:r>
            <a:r>
              <a:rPr lang="en-US" sz="2000" b="1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the fit to </a:t>
            </a:r>
            <a:b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</a:b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0</a:t>
            </a:r>
            <a:r>
              <a:rPr lang="el-GR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ν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, 2</a:t>
            </a:r>
            <a:r>
              <a:rPr lang="el-GR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ν</a:t>
            </a: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and </a:t>
            </a:r>
            <a:b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</a:b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background uses </a:t>
            </a:r>
            <a:b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</a:b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          energy </a:t>
            </a:r>
            <a:b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</a:b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and standoff </a:t>
            </a:r>
            <a:r>
              <a:rPr lang="en-US" sz="2000" b="1" dirty="0">
                <a:solidFill>
                  <a:srgbClr val="FF00FF"/>
                </a:solidFill>
                <a:latin typeface="Comic Sans MS" panose="030F0702030302020204" pitchFamily="66" charset="0"/>
              </a:rPr>
              <a:t/>
            </a:r>
            <a:br>
              <a:rPr lang="en-US" sz="2000" b="1" dirty="0">
                <a:solidFill>
                  <a:srgbClr val="FF00FF"/>
                </a:solidFill>
                <a:latin typeface="Comic Sans MS" panose="030F0702030302020204" pitchFamily="66" charset="0"/>
              </a:rPr>
            </a:b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separately </a:t>
            </a:r>
            <a:b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</a:br>
            <a:r>
              <a:rPr lang="en-US" sz="2000" b="1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for SS/MS.</a:t>
            </a:r>
            <a:endParaRPr lang="en-US" sz="2000" b="1" dirty="0">
              <a:solidFill>
                <a:srgbClr val="FF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286000" y="1905000"/>
            <a:ext cx="990600" cy="76200"/>
          </a:xfrm>
          <a:prstGeom prst="straightConnector1">
            <a:avLst/>
          </a:prstGeom>
          <a:ln w="381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05000" y="2286000"/>
            <a:ext cx="533400" cy="1447800"/>
          </a:xfrm>
          <a:prstGeom prst="straightConnector1">
            <a:avLst/>
          </a:prstGeom>
          <a:ln w="381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539342" y="1219200"/>
            <a:ext cx="185058" cy="1676400"/>
          </a:xfrm>
          <a:prstGeom prst="rect">
            <a:avLst/>
          </a:prstGeom>
          <a:solidFill>
            <a:srgbClr val="00FEBB">
              <a:alpha val="16078"/>
            </a:srgb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63542" y="990600"/>
            <a:ext cx="185058" cy="1905000"/>
          </a:xfrm>
          <a:prstGeom prst="rect">
            <a:avLst/>
          </a:prstGeom>
          <a:solidFill>
            <a:srgbClr val="00FEBB">
              <a:alpha val="16078"/>
            </a:srgb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638800" y="2743200"/>
            <a:ext cx="2133600" cy="1141275"/>
          </a:xfrm>
          <a:prstGeom prst="straightConnector1">
            <a:avLst/>
          </a:prstGeom>
          <a:ln w="38100">
            <a:solidFill>
              <a:srgbClr val="00D7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895601" y="2743200"/>
            <a:ext cx="1676399" cy="1141275"/>
          </a:xfrm>
          <a:prstGeom prst="straightConnector1">
            <a:avLst/>
          </a:prstGeom>
          <a:ln w="38100">
            <a:solidFill>
              <a:srgbClr val="00D7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53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181100"/>
            <a:ext cx="662940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400" y="452735"/>
            <a:ext cx="2012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Sensitivity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6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181100"/>
            <a:ext cx="662940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400" y="452735"/>
            <a:ext cx="2012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Sensitivity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04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181100"/>
            <a:ext cx="662940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400" y="452735"/>
            <a:ext cx="2012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Sensitivity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58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181100"/>
            <a:ext cx="662940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400" y="452735"/>
            <a:ext cx="2012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Sensitivity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23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181100"/>
            <a:ext cx="662940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400" y="452735"/>
            <a:ext cx="2012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Sensitivity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8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6629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5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73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602356"/>
              </p:ext>
            </p:extLst>
          </p:nvPr>
        </p:nvGraphicFramePr>
        <p:xfrm>
          <a:off x="838200" y="952500"/>
          <a:ext cx="75438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Acrobat Document" r:id="rId3" imgW="7543800" imgH="5829300" progId="Acrobat.Document.11">
                  <p:embed/>
                </p:oleObj>
              </mc:Choice>
              <mc:Fallback>
                <p:oleObj name="Acrobat Document" r:id="rId3" imgW="7543800" imgH="58293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952500"/>
                        <a:ext cx="7543800" cy="582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1730478" y="2780070"/>
            <a:ext cx="5791200" cy="572730"/>
          </a:xfrm>
          <a:prstGeom prst="rect">
            <a:avLst/>
          </a:prstGeom>
          <a:solidFill>
            <a:srgbClr val="92D050">
              <a:alpha val="22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Final EXO-200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30478" y="2438400"/>
            <a:ext cx="5791200" cy="533400"/>
          </a:xfrm>
          <a:prstGeom prst="rect">
            <a:avLst/>
          </a:prstGeom>
          <a:solidFill>
            <a:srgbClr val="FFFF00">
              <a:alpha val="22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PRL 109 (2012) 032505 (EXO-200)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304800"/>
            <a:ext cx="5573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Constraints on neutrino masses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59268" y="1828800"/>
            <a:ext cx="1462410" cy="4038600"/>
          </a:xfrm>
          <a:prstGeom prst="rect">
            <a:avLst/>
          </a:prstGeom>
          <a:gradFill flip="none" rotWithShape="1">
            <a:gsLst>
              <a:gs pos="29000">
                <a:srgbClr val="99FF33">
                  <a:tint val="66000"/>
                  <a:satMod val="160000"/>
                  <a:alpha val="36000"/>
                </a:srgbClr>
              </a:gs>
              <a:gs pos="0">
                <a:srgbClr val="99FF33">
                  <a:tint val="44500"/>
                  <a:satMod val="160000"/>
                </a:srgbClr>
              </a:gs>
              <a:gs pos="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5927286" y="4418594"/>
            <a:ext cx="2050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Cosmology bounds</a:t>
            </a:r>
          </a:p>
          <a:p>
            <a:pPr algn="ctr"/>
            <a:r>
              <a:rPr lang="en-US" sz="1800" b="1" dirty="0" smtClean="0"/>
              <a:t>95%CL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29028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838200" y="952500"/>
          <a:ext cx="75438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Acrobat Document" r:id="rId3" imgW="7543800" imgH="5829300" progId="Acrobat.Document.11">
                  <p:embed/>
                </p:oleObj>
              </mc:Choice>
              <mc:Fallback>
                <p:oleObj name="Acrobat Document" r:id="rId3" imgW="7543800" imgH="58293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952500"/>
                        <a:ext cx="7543800" cy="582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6059268" y="1828800"/>
            <a:ext cx="1462410" cy="4038600"/>
          </a:xfrm>
          <a:prstGeom prst="rect">
            <a:avLst/>
          </a:prstGeom>
          <a:gradFill flip="none" rotWithShape="1">
            <a:gsLst>
              <a:gs pos="29000">
                <a:srgbClr val="99FF33">
                  <a:tint val="66000"/>
                  <a:satMod val="160000"/>
                  <a:alpha val="36000"/>
                </a:srgbClr>
              </a:gs>
              <a:gs pos="0">
                <a:srgbClr val="99FF33">
                  <a:tint val="44500"/>
                  <a:satMod val="160000"/>
                </a:srgbClr>
              </a:gs>
              <a:gs pos="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30478" y="4001730"/>
            <a:ext cx="5791200" cy="53340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 smtClean="0">
                <a:solidFill>
                  <a:schemeClr val="tx1"/>
                </a:solidFill>
              </a:rPr>
              <a:t>nEXO</a:t>
            </a:r>
            <a:r>
              <a:rPr lang="en-US" sz="1800" b="1" dirty="0" smtClean="0">
                <a:solidFill>
                  <a:schemeClr val="tx1"/>
                </a:solidFill>
              </a:rPr>
              <a:t> 5yr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30478" y="2780070"/>
            <a:ext cx="5791200" cy="572730"/>
          </a:xfrm>
          <a:prstGeom prst="rect">
            <a:avLst/>
          </a:prstGeom>
          <a:solidFill>
            <a:srgbClr val="92D050">
              <a:alpha val="22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Final EXO-200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30478" y="2438400"/>
            <a:ext cx="5791200" cy="533400"/>
          </a:xfrm>
          <a:prstGeom prst="rect">
            <a:avLst/>
          </a:prstGeom>
          <a:solidFill>
            <a:srgbClr val="FFFF00">
              <a:alpha val="22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PRL 109 (2012) 032505 (EXO-200)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304800"/>
            <a:ext cx="5573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Constraints on neutrino masses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5927286" y="4418594"/>
            <a:ext cx="2050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Cosmology bounds</a:t>
            </a:r>
          </a:p>
          <a:p>
            <a:pPr algn="ctr"/>
            <a:r>
              <a:rPr lang="en-US" sz="1800" b="1" dirty="0" smtClean="0"/>
              <a:t>95%CL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56368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75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838200" y="952500"/>
          <a:ext cx="75438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Acrobat Document" r:id="rId3" imgW="7543800" imgH="5829300" progId="Acrobat.Document.11">
                  <p:embed/>
                </p:oleObj>
              </mc:Choice>
              <mc:Fallback>
                <p:oleObj name="Acrobat Document" r:id="rId3" imgW="7543800" imgH="58293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952500"/>
                        <a:ext cx="7543800" cy="582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6059268" y="1828800"/>
            <a:ext cx="1462410" cy="4038600"/>
          </a:xfrm>
          <a:prstGeom prst="rect">
            <a:avLst/>
          </a:prstGeom>
          <a:gradFill flip="none" rotWithShape="1">
            <a:gsLst>
              <a:gs pos="29000">
                <a:srgbClr val="99FF33">
                  <a:tint val="66000"/>
                  <a:satMod val="160000"/>
                  <a:alpha val="36000"/>
                </a:srgbClr>
              </a:gs>
              <a:gs pos="0">
                <a:srgbClr val="99FF33">
                  <a:tint val="44500"/>
                  <a:satMod val="160000"/>
                </a:srgbClr>
              </a:gs>
              <a:gs pos="0">
                <a:srgbClr val="99FF33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30478" y="4001730"/>
            <a:ext cx="5791200" cy="533400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 smtClean="0">
                <a:solidFill>
                  <a:schemeClr val="tx1"/>
                </a:solidFill>
              </a:rPr>
              <a:t>nEXO</a:t>
            </a:r>
            <a:r>
              <a:rPr lang="en-US" sz="1800" b="1" dirty="0" smtClean="0">
                <a:solidFill>
                  <a:schemeClr val="tx1"/>
                </a:solidFill>
              </a:rPr>
              <a:t> 5yr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30478" y="4532670"/>
            <a:ext cx="5791200" cy="572730"/>
          </a:xfrm>
          <a:prstGeom prst="rect">
            <a:avLst/>
          </a:prstGeom>
          <a:solidFill>
            <a:srgbClr val="FF0000">
              <a:alpha val="22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err="1" smtClean="0">
                <a:solidFill>
                  <a:schemeClr val="tx1"/>
                </a:solidFill>
              </a:rPr>
              <a:t>nEXO</a:t>
            </a:r>
            <a:r>
              <a:rPr lang="en-US" sz="1800" b="1" dirty="0" smtClean="0">
                <a:solidFill>
                  <a:schemeClr val="tx1"/>
                </a:solidFill>
              </a:rPr>
              <a:t> 10yr w/ Ba tag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30478" y="2780070"/>
            <a:ext cx="5791200" cy="572730"/>
          </a:xfrm>
          <a:prstGeom prst="rect">
            <a:avLst/>
          </a:prstGeom>
          <a:solidFill>
            <a:srgbClr val="92D050">
              <a:alpha val="22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Final EXO-200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30478" y="2438400"/>
            <a:ext cx="5791200" cy="533400"/>
          </a:xfrm>
          <a:prstGeom prst="rect">
            <a:avLst/>
          </a:prstGeom>
          <a:solidFill>
            <a:srgbClr val="D5D000">
              <a:alpha val="21961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PRL 109 (2012) 032505 (EXO-200)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304800"/>
            <a:ext cx="5573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Constraints on neutrino masses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5927286" y="4418594"/>
            <a:ext cx="2050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Cosmology bounds</a:t>
            </a:r>
          </a:p>
          <a:p>
            <a:pPr algn="ctr"/>
            <a:r>
              <a:rPr lang="en-US" sz="1800" b="1" dirty="0" smtClean="0"/>
              <a:t>95%CL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44645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8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nEXO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SNOlab, Cryopit Workshop, 21 Aug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BE4A9-F4B9-484E-A3CA-4143F8FD1F4E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14600" y="76200"/>
            <a:ext cx="4132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Notional time schedule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1"/>
            <a:ext cx="8534400" cy="568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6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6046</TotalTime>
  <Words>4248</Words>
  <Application>Microsoft Office PowerPoint</Application>
  <PresentationFormat>On-screen Show (4:3)</PresentationFormat>
  <Paragraphs>1136</Paragraphs>
  <Slides>78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100" baseType="lpstr">
      <vt:lpstr>Dotum</vt:lpstr>
      <vt:lpstr>Microsoft YaHei</vt:lpstr>
      <vt:lpstr>MS PGothic</vt:lpstr>
      <vt:lpstr>Aharoni</vt:lpstr>
      <vt:lpstr>Arial</vt:lpstr>
      <vt:lpstr>Calibri</vt:lpstr>
      <vt:lpstr>Calibri Bold</vt:lpstr>
      <vt:lpstr>Cambria Math</vt:lpstr>
      <vt:lpstr>Candara Bold</vt:lpstr>
      <vt:lpstr>Comic Sans MS</vt:lpstr>
      <vt:lpstr>Courier New</vt:lpstr>
      <vt:lpstr>Gill Sans</vt:lpstr>
      <vt:lpstr>Helvetica</vt:lpstr>
      <vt:lpstr>Lucida Sans Unicode</vt:lpstr>
      <vt:lpstr>Mangal</vt:lpstr>
      <vt:lpstr>Sakkal Majalla</vt:lpstr>
      <vt:lpstr>Segoe Script</vt:lpstr>
      <vt:lpstr>Times</vt:lpstr>
      <vt:lpstr>Times New Roman</vt:lpstr>
      <vt:lpstr>Wingdings</vt:lpstr>
      <vt:lpstr>Default Design</vt:lpstr>
      <vt:lpstr>Acrobat Document</vt:lpstr>
      <vt:lpstr>nEXO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Cryostat with Ba tagging ports </vt:lpstr>
      <vt:lpstr>TPC</vt:lpstr>
      <vt:lpstr>Cable Support Scheme; Ba tagging area</vt:lpstr>
      <vt:lpstr>More site-specific work just started and will need SNOlab engineering help</vt:lpstr>
      <vt:lpstr>PowerPoint Presentation</vt:lpstr>
      <vt:lpstr>Infrastructure footprint</vt:lpstr>
      <vt:lpstr>Infrastructure footprint</vt:lpstr>
      <vt:lpstr>Xenon circulation and purification concept</vt:lpstr>
      <vt:lpstr>Different concept with acrylic insulation and Xe on top</vt:lpstr>
      <vt:lpstr>Different concept with acrylic insulation and Xe on top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 easily resolve individual photoelectrons     (LAAPDs can’t do this)    Off the shelf devices: few % QE@ 175nm</vt:lpstr>
      <vt:lpstr>PowerPoint Presentation</vt:lpstr>
      <vt:lpstr>PowerPoint Presentation</vt:lpstr>
      <vt:lpstr>PowerPoint Presentation</vt:lpstr>
      <vt:lpstr>PowerPoint Presentation</vt:lpstr>
      <vt:lpstr>Electronics system block diagram</vt:lpstr>
      <vt:lpstr>Tagging from Gas Xenon (actually not nEXO)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relatively crude model can reproduce reasonably well the better EXO-200 reconstruction if asked…</vt:lpstr>
      <vt:lpstr>PowerPoint Presentation</vt:lpstr>
      <vt:lpstr>PowerPoint Presentation</vt:lpstr>
      <vt:lpstr>PowerPoint Presentation</vt:lpstr>
      <vt:lpstr>PowerPoint Presentation</vt:lpstr>
      <vt:lpstr>Like for EXO-200 data the fit to  0ν, 2ν and  background uses             energy  and standoff  separately  for SS/MS.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Giorgio</dc:creator>
  <cp:lastModifiedBy>Giorgio</cp:lastModifiedBy>
  <cp:revision>420</cp:revision>
  <cp:lastPrinted>2013-08-21T15:17:21Z</cp:lastPrinted>
  <dcterms:created xsi:type="dcterms:W3CDTF">1601-01-01T00:00:00Z</dcterms:created>
  <dcterms:modified xsi:type="dcterms:W3CDTF">2013-08-21T15:18:21Z</dcterms:modified>
</cp:coreProperties>
</file>