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79" r:id="rId3"/>
    <p:sldId id="288" r:id="rId4"/>
    <p:sldId id="310" r:id="rId5"/>
    <p:sldId id="311" r:id="rId6"/>
    <p:sldId id="312" r:id="rId7"/>
    <p:sldId id="313" r:id="rId8"/>
    <p:sldId id="314" r:id="rId9"/>
    <p:sldId id="315" r:id="rId10"/>
    <p:sldId id="316" r:id="rId11"/>
    <p:sldId id="284" r:id="rId12"/>
    <p:sldId id="281" r:id="rId13"/>
    <p:sldId id="289" r:id="rId14"/>
    <p:sldId id="290" r:id="rId15"/>
    <p:sldId id="291" r:id="rId16"/>
    <p:sldId id="292" r:id="rId17"/>
    <p:sldId id="317" r:id="rId18"/>
    <p:sldId id="335" r:id="rId19"/>
    <p:sldId id="321" r:id="rId20"/>
    <p:sldId id="332" r:id="rId21"/>
    <p:sldId id="322" r:id="rId22"/>
    <p:sldId id="323" r:id="rId23"/>
    <p:sldId id="320" r:id="rId24"/>
    <p:sldId id="324" r:id="rId25"/>
    <p:sldId id="325" r:id="rId26"/>
    <p:sldId id="326" r:id="rId27"/>
    <p:sldId id="327" r:id="rId28"/>
    <p:sldId id="328" r:id="rId29"/>
    <p:sldId id="329" r:id="rId30"/>
    <p:sldId id="330" r:id="rId31"/>
    <p:sldId id="331" r:id="rId32"/>
    <p:sldId id="319" r:id="rId33"/>
    <p:sldId id="337" r:id="rId34"/>
    <p:sldId id="338" r:id="rId35"/>
    <p:sldId id="339" r:id="rId36"/>
    <p:sldId id="340" r:id="rId37"/>
    <p:sldId id="341" r:id="rId38"/>
    <p:sldId id="336" r:id="rId39"/>
    <p:sldId id="318" r:id="rId40"/>
    <p:sldId id="334" r:id="rId41"/>
    <p:sldId id="333" r:id="rId42"/>
    <p:sldId id="342" r:id="rId43"/>
    <p:sldId id="304" r:id="rId44"/>
    <p:sldId id="343" r:id="rId45"/>
    <p:sldId id="278"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74" autoAdjust="0"/>
    <p:restoredTop sz="75461" autoAdjust="0"/>
  </p:normalViewPr>
  <p:slideViewPr>
    <p:cSldViewPr>
      <p:cViewPr>
        <p:scale>
          <a:sx n="89" d="100"/>
          <a:sy n="89" d="100"/>
        </p:scale>
        <p:origin x="-594" y="7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8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849555263925361"/>
          <c:y val="5.5766793409379081E-2"/>
          <c:w val="0.83057852143482069"/>
          <c:h val="0.76377673323154094"/>
        </c:manualLayout>
      </c:layout>
      <c:scatterChart>
        <c:scatterStyle val="lineMarker"/>
        <c:ser>
          <c:idx val="0"/>
          <c:order val="0"/>
          <c:spPr>
            <a:ln w="28575">
              <a:noFill/>
            </a:ln>
          </c:spPr>
          <c:xVal>
            <c:numRef>
              <c:f>Sheet1!$A$1:$A$100</c:f>
              <c:numCache>
                <c:formatCode>General</c:formatCode>
                <c:ptCount val="100"/>
                <c:pt idx="0">
                  <c:v>0.25140406850196295</c:v>
                </c:pt>
                <c:pt idx="1">
                  <c:v>-0.6591040404841465</c:v>
                </c:pt>
                <c:pt idx="2">
                  <c:v>-1.6003103016810118</c:v>
                </c:pt>
                <c:pt idx="3">
                  <c:v>1.4997619220423024</c:v>
                </c:pt>
                <c:pt idx="4">
                  <c:v>0.68745577611043807</c:v>
                </c:pt>
                <c:pt idx="5">
                  <c:v>-0.4160950079900223</c:v>
                </c:pt>
                <c:pt idx="6">
                  <c:v>1.6524438316851084</c:v>
                </c:pt>
                <c:pt idx="7">
                  <c:v>1.5077948868813578</c:v>
                </c:pt>
                <c:pt idx="8">
                  <c:v>-0.97532548833128851</c:v>
                </c:pt>
                <c:pt idx="9">
                  <c:v>-1.4011404833466754</c:v>
                </c:pt>
                <c:pt idx="10">
                  <c:v>0.60739133618123164</c:v>
                </c:pt>
                <c:pt idx="11">
                  <c:v>1.4688001917444642</c:v>
                </c:pt>
                <c:pt idx="12">
                  <c:v>-3.4843798778765041E-2</c:v>
                </c:pt>
                <c:pt idx="13">
                  <c:v>-1.2511595490836873</c:v>
                </c:pt>
                <c:pt idx="14">
                  <c:v>5.8833905810476997E-2</c:v>
                </c:pt>
                <c:pt idx="15">
                  <c:v>-0.42942697826850662</c:v>
                </c:pt>
                <c:pt idx="16">
                  <c:v>-1.8930875763920922</c:v>
                </c:pt>
                <c:pt idx="17">
                  <c:v>-0.61352191410069834</c:v>
                </c:pt>
                <c:pt idx="18">
                  <c:v>-0.20301136312841367</c:v>
                </c:pt>
                <c:pt idx="19">
                  <c:v>2.1122436220019067</c:v>
                </c:pt>
                <c:pt idx="20">
                  <c:v>1.181787809842836</c:v>
                </c:pt>
                <c:pt idx="21">
                  <c:v>-0.48687946717341529</c:v>
                </c:pt>
                <c:pt idx="22">
                  <c:v>0.47920317078287789</c:v>
                </c:pt>
                <c:pt idx="23">
                  <c:v>-0.43395041389771705</c:v>
                </c:pt>
                <c:pt idx="24">
                  <c:v>0.1857700795815049</c:v>
                </c:pt>
                <c:pt idx="25">
                  <c:v>-0.51436661123234151</c:v>
                </c:pt>
                <c:pt idx="26">
                  <c:v>0.81734884472616254</c:v>
                </c:pt>
                <c:pt idx="27">
                  <c:v>-4.5475674387248158E-2</c:v>
                </c:pt>
                <c:pt idx="28">
                  <c:v>-2.0948238830518129</c:v>
                </c:pt>
                <c:pt idx="29">
                  <c:v>-0.11236446004890147</c:v>
                </c:pt>
                <c:pt idx="30">
                  <c:v>-0.71715474700390003</c:v>
                </c:pt>
                <c:pt idx="31">
                  <c:v>-0.56344338853049991</c:v>
                </c:pt>
                <c:pt idx="32">
                  <c:v>-0.61197892639525364</c:v>
                </c:pt>
                <c:pt idx="33">
                  <c:v>-2.0807066941246326</c:v>
                </c:pt>
                <c:pt idx="34">
                  <c:v>0.96650212581778461</c:v>
                </c:pt>
                <c:pt idx="35">
                  <c:v>0.78831985490130196</c:v>
                </c:pt>
                <c:pt idx="36">
                  <c:v>1.1837997860724874</c:v>
                </c:pt>
                <c:pt idx="37">
                  <c:v>0.10926133832525133</c:v>
                </c:pt>
                <c:pt idx="38">
                  <c:v>-2.1047011877435002</c:v>
                </c:pt>
                <c:pt idx="39">
                  <c:v>-1.1658720475949078</c:v>
                </c:pt>
                <c:pt idx="40">
                  <c:v>-1.4635331903281072</c:v>
                </c:pt>
                <c:pt idx="41">
                  <c:v>1.3926407407361021</c:v>
                </c:pt>
                <c:pt idx="42">
                  <c:v>0.6503355020974616</c:v>
                </c:pt>
                <c:pt idx="43">
                  <c:v>0.63677040975078825</c:v>
                </c:pt>
                <c:pt idx="44">
                  <c:v>-0.81176285488400435</c:v>
                </c:pt>
                <c:pt idx="45">
                  <c:v>0.9437355740185488</c:v>
                </c:pt>
                <c:pt idx="46">
                  <c:v>-0.10306373079824419</c:v>
                </c:pt>
                <c:pt idx="47">
                  <c:v>-2.6103479237364438</c:v>
                </c:pt>
                <c:pt idx="48">
                  <c:v>0.63715575920725587</c:v>
                </c:pt>
                <c:pt idx="49">
                  <c:v>1.1763077589771362</c:v>
                </c:pt>
                <c:pt idx="50">
                  <c:v>0.83208731055564189</c:v>
                </c:pt>
                <c:pt idx="51">
                  <c:v>-1.1926634855933824</c:v>
                </c:pt>
                <c:pt idx="52">
                  <c:v>0.28812613285468175</c:v>
                </c:pt>
                <c:pt idx="53">
                  <c:v>0.95963112766856451</c:v>
                </c:pt>
                <c:pt idx="54">
                  <c:v>-1.1741507090296044</c:v>
                </c:pt>
                <c:pt idx="55">
                  <c:v>-0.3731194321761504</c:v>
                </c:pt>
                <c:pt idx="56">
                  <c:v>0.98673874515342752</c:v>
                </c:pt>
                <c:pt idx="57">
                  <c:v>0.65002125484379225</c:v>
                </c:pt>
                <c:pt idx="58">
                  <c:v>0.95742078861140323</c:v>
                </c:pt>
                <c:pt idx="59">
                  <c:v>-0.48708227925436492</c:v>
                </c:pt>
                <c:pt idx="60">
                  <c:v>-1.3958049676428144</c:v>
                </c:pt>
                <c:pt idx="61">
                  <c:v>-0.24935856825988617</c:v>
                </c:pt>
                <c:pt idx="62">
                  <c:v>0.63475503398340105</c:v>
                </c:pt>
                <c:pt idx="63">
                  <c:v>-0.65243735660326962</c:v>
                </c:pt>
                <c:pt idx="64">
                  <c:v>-0.31830077287590763</c:v>
                </c:pt>
                <c:pt idx="65">
                  <c:v>0.41857963061623393</c:v>
                </c:pt>
                <c:pt idx="66">
                  <c:v>-0.803613290841386</c:v>
                </c:pt>
                <c:pt idx="67">
                  <c:v>9.6669920158450509E-2</c:v>
                </c:pt>
                <c:pt idx="68">
                  <c:v>0.36489274098040697</c:v>
                </c:pt>
                <c:pt idx="69">
                  <c:v>0.65783756363934964</c:v>
                </c:pt>
                <c:pt idx="70">
                  <c:v>-1.5884145352794039</c:v>
                </c:pt>
                <c:pt idx="71">
                  <c:v>0.15723573181907524</c:v>
                </c:pt>
                <c:pt idx="72">
                  <c:v>0.20569371930322766</c:v>
                </c:pt>
                <c:pt idx="73">
                  <c:v>1.7474415472079738</c:v>
                </c:pt>
                <c:pt idx="74">
                  <c:v>5.7606654125345484E-2</c:v>
                </c:pt>
                <c:pt idx="75">
                  <c:v>6.5148803088767457E-2</c:v>
                </c:pt>
                <c:pt idx="76">
                  <c:v>-0.90867589228737422</c:v>
                </c:pt>
                <c:pt idx="77">
                  <c:v>-1.5149636704003338</c:v>
                </c:pt>
                <c:pt idx="78">
                  <c:v>0.76664224728851382</c:v>
                </c:pt>
                <c:pt idx="79">
                  <c:v>-0.64654107121972704</c:v>
                </c:pt>
                <c:pt idx="80">
                  <c:v>5.7989603889770737E-2</c:v>
                </c:pt>
                <c:pt idx="81">
                  <c:v>0.58521142308402263</c:v>
                </c:pt>
                <c:pt idx="82">
                  <c:v>0.33950028980823543</c:v>
                </c:pt>
                <c:pt idx="83">
                  <c:v>-0.66334916457912685</c:v>
                </c:pt>
                <c:pt idx="84">
                  <c:v>0.9355974090022271</c:v>
                </c:pt>
                <c:pt idx="85">
                  <c:v>-0.43945444007915047</c:v>
                </c:pt>
                <c:pt idx="86">
                  <c:v>-0.90541571969335899</c:v>
                </c:pt>
                <c:pt idx="87">
                  <c:v>-0.69659241150198214</c:v>
                </c:pt>
                <c:pt idx="88">
                  <c:v>-0.57519941865711877</c:v>
                </c:pt>
                <c:pt idx="89">
                  <c:v>0.96179194716971672</c:v>
                </c:pt>
                <c:pt idx="90">
                  <c:v>-0.66297560920280085</c:v>
                </c:pt>
                <c:pt idx="91">
                  <c:v>1.3555977805925892</c:v>
                </c:pt>
                <c:pt idx="92">
                  <c:v>0.3167359429880483</c:v>
                </c:pt>
                <c:pt idx="93">
                  <c:v>-0.59103901893392663</c:v>
                </c:pt>
                <c:pt idx="94">
                  <c:v>1.2421442639848133</c:v>
                </c:pt>
                <c:pt idx="95">
                  <c:v>1.4474174615416815</c:v>
                </c:pt>
                <c:pt idx="96">
                  <c:v>-2.442046539176645</c:v>
                </c:pt>
                <c:pt idx="97">
                  <c:v>1.426296218816316</c:v>
                </c:pt>
                <c:pt idx="98">
                  <c:v>0.20163030446499089</c:v>
                </c:pt>
                <c:pt idx="99">
                  <c:v>0.69377467144808147</c:v>
                </c:pt>
              </c:numCache>
            </c:numRef>
          </c:xVal>
          <c:yVal>
            <c:numRef>
              <c:f>Sheet1!$B$1:$B$100</c:f>
              <c:numCache>
                <c:formatCode>General</c:formatCode>
                <c:ptCount val="100"/>
                <c:pt idx="0">
                  <c:v>0.44770769048078435</c:v>
                </c:pt>
                <c:pt idx="1">
                  <c:v>1.9149320543612219E-2</c:v>
                </c:pt>
                <c:pt idx="2">
                  <c:v>-1.378982469068414</c:v>
                </c:pt>
                <c:pt idx="3">
                  <c:v>1.7235404288497758</c:v>
                </c:pt>
                <c:pt idx="4">
                  <c:v>1.0271190573926792</c:v>
                </c:pt>
                <c:pt idx="5">
                  <c:v>-0.23876371698221271</c:v>
                </c:pt>
                <c:pt idx="6">
                  <c:v>0.30651089820372796</c:v>
                </c:pt>
                <c:pt idx="7">
                  <c:v>0.57977973620268353</c:v>
                </c:pt>
                <c:pt idx="8">
                  <c:v>-0.97131901837341761</c:v>
                </c:pt>
                <c:pt idx="9">
                  <c:v>-0.70621379137095885</c:v>
                </c:pt>
                <c:pt idx="10">
                  <c:v>0.15429116390818431</c:v>
                </c:pt>
                <c:pt idx="11">
                  <c:v>0.86293526195403025</c:v>
                </c:pt>
                <c:pt idx="12">
                  <c:v>0.28598518326687683</c:v>
                </c:pt>
                <c:pt idx="13">
                  <c:v>-1.7524666945780925</c:v>
                </c:pt>
                <c:pt idx="14">
                  <c:v>0.97106952008936509</c:v>
                </c:pt>
                <c:pt idx="15">
                  <c:v>-0.58123988869954113</c:v>
                </c:pt>
                <c:pt idx="16">
                  <c:v>-1.3841444604691764</c:v>
                </c:pt>
                <c:pt idx="17">
                  <c:v>-2.6515213988931363E-2</c:v>
                </c:pt>
                <c:pt idx="18">
                  <c:v>-0.45760035477811323</c:v>
                </c:pt>
                <c:pt idx="19">
                  <c:v>1.1742662410078424</c:v>
                </c:pt>
                <c:pt idx="20">
                  <c:v>-2.5772220947411276E-2</c:v>
                </c:pt>
                <c:pt idx="21">
                  <c:v>-0.98468998839336686</c:v>
                </c:pt>
                <c:pt idx="22">
                  <c:v>-0.14110675957822624</c:v>
                </c:pt>
                <c:pt idx="23">
                  <c:v>-0.90529340229451771</c:v>
                </c:pt>
                <c:pt idx="24">
                  <c:v>-3.7617454879124344E-2</c:v>
                </c:pt>
                <c:pt idx="25">
                  <c:v>-0.40197810869221007</c:v>
                </c:pt>
                <c:pt idx="26">
                  <c:v>0.60166607533469174</c:v>
                </c:pt>
                <c:pt idx="27">
                  <c:v>-0.59557497450880126</c:v>
                </c:pt>
                <c:pt idx="28">
                  <c:v>-1.9581077243130227</c:v>
                </c:pt>
                <c:pt idx="29">
                  <c:v>-0.44539892817745846</c:v>
                </c:pt>
                <c:pt idx="30">
                  <c:v>-0.82462522286550111</c:v>
                </c:pt>
                <c:pt idx="31">
                  <c:v>-0.95393362856902963</c:v>
                </c:pt>
                <c:pt idx="32">
                  <c:v>0.21775933469892986</c:v>
                </c:pt>
                <c:pt idx="33">
                  <c:v>-1.2368269950829283</c:v>
                </c:pt>
                <c:pt idx="34">
                  <c:v>1.2665529707625904</c:v>
                </c:pt>
                <c:pt idx="35">
                  <c:v>0.14542928305340075</c:v>
                </c:pt>
                <c:pt idx="36">
                  <c:v>1.6189663830985106</c:v>
                </c:pt>
                <c:pt idx="37">
                  <c:v>-0.1281273652014121</c:v>
                </c:pt>
                <c:pt idx="38">
                  <c:v>-3.0387622997226447</c:v>
                </c:pt>
                <c:pt idx="39">
                  <c:v>-0.48604548404712905</c:v>
                </c:pt>
                <c:pt idx="40">
                  <c:v>-1.2109063110560696</c:v>
                </c:pt>
                <c:pt idx="41">
                  <c:v>1.5529482252539382</c:v>
                </c:pt>
                <c:pt idx="42">
                  <c:v>0.22607331876014072</c:v>
                </c:pt>
                <c:pt idx="43">
                  <c:v>0.53267521315001043</c:v>
                </c:pt>
                <c:pt idx="44">
                  <c:v>-1.0595958833019479</c:v>
                </c:pt>
                <c:pt idx="45">
                  <c:v>2.0183123159454051E-2</c:v>
                </c:pt>
                <c:pt idx="46">
                  <c:v>-0.29504992492686538</c:v>
                </c:pt>
                <c:pt idx="47">
                  <c:v>-1.8251424813380521</c:v>
                </c:pt>
                <c:pt idx="48">
                  <c:v>0.14785180952775839</c:v>
                </c:pt>
                <c:pt idx="49">
                  <c:v>0.96471016843545609</c:v>
                </c:pt>
                <c:pt idx="50">
                  <c:v>0.34123727718930341</c:v>
                </c:pt>
                <c:pt idx="51">
                  <c:v>-1.5789979289219294</c:v>
                </c:pt>
                <c:pt idx="52">
                  <c:v>0.27998681580185486</c:v>
                </c:pt>
                <c:pt idx="53">
                  <c:v>1.6680648162318525</c:v>
                </c:pt>
                <c:pt idx="54">
                  <c:v>-1.3678401146758383</c:v>
                </c:pt>
                <c:pt idx="55">
                  <c:v>-1.9961682845964147E-2</c:v>
                </c:pt>
                <c:pt idx="56">
                  <c:v>0.53906289353923176</c:v>
                </c:pt>
                <c:pt idx="57">
                  <c:v>1.0051423668899027</c:v>
                </c:pt>
                <c:pt idx="58">
                  <c:v>0.23349316458427874</c:v>
                </c:pt>
                <c:pt idx="59">
                  <c:v>1.0804483221819905</c:v>
                </c:pt>
                <c:pt idx="60">
                  <c:v>-1.5903178017980868</c:v>
                </c:pt>
                <c:pt idx="61">
                  <c:v>0.19622522371437351</c:v>
                </c:pt>
                <c:pt idx="62">
                  <c:v>2.1278231068667752</c:v>
                </c:pt>
                <c:pt idx="63">
                  <c:v>-1.0837959238845585</c:v>
                </c:pt>
                <c:pt idx="64">
                  <c:v>-0.71668128334549874</c:v>
                </c:pt>
                <c:pt idx="65">
                  <c:v>2.2508973659810403</c:v>
                </c:pt>
                <c:pt idx="66">
                  <c:v>-1.5716974473793064</c:v>
                </c:pt>
                <c:pt idx="67">
                  <c:v>-4.1170232372919946E-2</c:v>
                </c:pt>
                <c:pt idx="68">
                  <c:v>0.47330338422133711</c:v>
                </c:pt>
                <c:pt idx="69">
                  <c:v>0.29841829085208438</c:v>
                </c:pt>
                <c:pt idx="70">
                  <c:v>-1.090053935796877</c:v>
                </c:pt>
                <c:pt idx="71">
                  <c:v>-0.1259357445424058</c:v>
                </c:pt>
                <c:pt idx="72">
                  <c:v>0.50973754826358064</c:v>
                </c:pt>
                <c:pt idx="73">
                  <c:v>1.6146086143165201</c:v>
                </c:pt>
                <c:pt idx="74">
                  <c:v>-0.99794892873876329</c:v>
                </c:pt>
                <c:pt idx="75">
                  <c:v>1.2249793964821296</c:v>
                </c:pt>
                <c:pt idx="76">
                  <c:v>-0.1844486072437799</c:v>
                </c:pt>
                <c:pt idx="77">
                  <c:v>-0.90722424663144563</c:v>
                </c:pt>
                <c:pt idx="78">
                  <c:v>0.5127744972472239</c:v>
                </c:pt>
                <c:pt idx="79">
                  <c:v>-4.8057516156894922E-2</c:v>
                </c:pt>
                <c:pt idx="80">
                  <c:v>-9.5954658452175268E-2</c:v>
                </c:pt>
                <c:pt idx="81">
                  <c:v>0.32787408854214373</c:v>
                </c:pt>
                <c:pt idx="82">
                  <c:v>-0.45463147340768489</c:v>
                </c:pt>
                <c:pt idx="83">
                  <c:v>0.234130359589825</c:v>
                </c:pt>
                <c:pt idx="84">
                  <c:v>0.435261521768461</c:v>
                </c:pt>
                <c:pt idx="85">
                  <c:v>-0.43776901110850408</c:v>
                </c:pt>
                <c:pt idx="86">
                  <c:v>-0.55539930396057924</c:v>
                </c:pt>
                <c:pt idx="87">
                  <c:v>-0.27592199975878495</c:v>
                </c:pt>
                <c:pt idx="88">
                  <c:v>-0.80460709707845868</c:v>
                </c:pt>
                <c:pt idx="89">
                  <c:v>1.5299102000798932</c:v>
                </c:pt>
                <c:pt idx="90">
                  <c:v>3.6282932864235749E-2</c:v>
                </c:pt>
                <c:pt idx="91">
                  <c:v>0.61430376913823159</c:v>
                </c:pt>
                <c:pt idx="92">
                  <c:v>-0.1544618069037586</c:v>
                </c:pt>
                <c:pt idx="93">
                  <c:v>0.17073293229102163</c:v>
                </c:pt>
                <c:pt idx="94">
                  <c:v>0.48016240525202902</c:v>
                </c:pt>
                <c:pt idx="95">
                  <c:v>0.74448460848623155</c:v>
                </c:pt>
                <c:pt idx="96">
                  <c:v>-1.2338193250257592</c:v>
                </c:pt>
                <c:pt idx="97">
                  <c:v>0.45701843939364512</c:v>
                </c:pt>
                <c:pt idx="98">
                  <c:v>0.9959741824266084</c:v>
                </c:pt>
                <c:pt idx="99">
                  <c:v>-0.33912745199249483</c:v>
                </c:pt>
              </c:numCache>
            </c:numRef>
          </c:yVal>
        </c:ser>
        <c:axId val="35819904"/>
        <c:axId val="35821824"/>
      </c:scatterChart>
      <c:valAx>
        <c:axId val="35819904"/>
        <c:scaling>
          <c:orientation val="minMax"/>
        </c:scaling>
        <c:delete val="1"/>
        <c:axPos val="b"/>
        <c:title>
          <c:tx>
            <c:rich>
              <a:bodyPr/>
              <a:lstStyle/>
              <a:p>
                <a:pPr>
                  <a:defRPr/>
                </a:pPr>
                <a:r>
                  <a:rPr lang="en-US" dirty="0"/>
                  <a:t>Prior year score</a:t>
                </a:r>
              </a:p>
            </c:rich>
          </c:tx>
          <c:layout>
            <c:manualLayout>
              <c:xMode val="edge"/>
              <c:yMode val="edge"/>
              <c:x val="0.33621536891222004"/>
              <c:y val="0.91079827949262993"/>
            </c:manualLayout>
          </c:layout>
        </c:title>
        <c:numFmt formatCode="General" sourceLinked="1"/>
        <c:tickLblPos val="none"/>
        <c:crossAx val="35821824"/>
        <c:crosses val="autoZero"/>
        <c:crossBetween val="midCat"/>
      </c:valAx>
      <c:valAx>
        <c:axId val="35821824"/>
        <c:scaling>
          <c:orientation val="minMax"/>
        </c:scaling>
        <c:delete val="1"/>
        <c:axPos val="l"/>
        <c:title>
          <c:tx>
            <c:rich>
              <a:bodyPr rot="-5400000" vert="horz"/>
              <a:lstStyle/>
              <a:p>
                <a:pPr>
                  <a:defRPr/>
                </a:pPr>
                <a:r>
                  <a:rPr lang="en-US" dirty="0"/>
                  <a:t>Current</a:t>
                </a:r>
                <a:r>
                  <a:rPr lang="en-US" baseline="0" dirty="0"/>
                  <a:t> year score</a:t>
                </a:r>
                <a:endParaRPr lang="en-US" dirty="0"/>
              </a:p>
            </c:rich>
          </c:tx>
        </c:title>
        <c:numFmt formatCode="General" sourceLinked="1"/>
        <c:tickLblPos val="none"/>
        <c:crossAx val="35819904"/>
        <c:crosses val="autoZero"/>
        <c:crossBetween val="midCat"/>
      </c:valAx>
    </c:plotArea>
    <c:plotVisOnly val="1"/>
  </c:chart>
  <c:externalData r:id="rId1"/>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drawing1.xml><?xml version="1.0" encoding="utf-8"?>
<c:userShapes xmlns:c="http://schemas.openxmlformats.org/drawingml/2006/chart">
  <cdr:relSizeAnchor xmlns:cdr="http://schemas.openxmlformats.org/drawingml/2006/chartDrawing">
    <cdr:from>
      <cdr:x>0.54167</cdr:x>
      <cdr:y>0.08291</cdr:y>
    </cdr:from>
    <cdr:to>
      <cdr:x>0.57083</cdr:x>
      <cdr:y>0.89447</cdr:y>
    </cdr:to>
    <cdr:sp macro="" textlink="">
      <cdr:nvSpPr>
        <cdr:cNvPr id="3" name="Rectangle 2"/>
        <cdr:cNvSpPr/>
      </cdr:nvSpPr>
      <cdr:spPr>
        <a:xfrm xmlns:a="http://schemas.openxmlformats.org/drawingml/2006/main">
          <a:off x="2476500" y="314325"/>
          <a:ext cx="133350" cy="3076575"/>
        </a:xfrm>
        <a:prstGeom xmlns:a="http://schemas.openxmlformats.org/drawingml/2006/main" prst="rect">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494EB07-1A9F-4E3F-9197-3C1484CF2BEC}" type="datetimeFigureOut">
              <a:rPr lang="en-US"/>
              <a:pPr>
                <a:defRPr/>
              </a:pPr>
              <a:t>4/13/2011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AB8C700-0885-4304-BCEB-3303584C9169}"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Much attention, much controversy around so-called “Value-Added</a:t>
            </a:r>
            <a:r>
              <a:rPr lang="en-US" baseline="0" dirty="0" smtClean="0"/>
              <a:t> Models.”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Value-added models are designed to quantify the amount of achievement “value” teachers add to their students over the course of a school year.  There are some old, familiar ideas here, but with some new vocabulary and some new statistical twists.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course, students don’t all begin the school year with the same levels of prior achievement.  Initial achievement varies as a function of these</a:t>
            </a:r>
            <a:r>
              <a:rPr lang="en-US" baseline="0" dirty="0" smtClean="0"/>
              <a:t> factors and you may be able to think of others, as well.</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 the course of the school year, many</a:t>
            </a:r>
            <a:r>
              <a:rPr lang="en-US" baseline="0" dirty="0" smtClean="0"/>
              <a:t> of these factors responsible for initial differences continue to operate, influencing rate of learning.  In addition, of course, students’ achievement gains are influenced by the instruction they receive.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Research</a:t>
            </a:r>
            <a:r>
              <a:rPr lang="en-US" baseline="0" dirty="0" smtClean="0"/>
              <a:t> suggests that the classroom teacher is the most important </a:t>
            </a:r>
            <a:r>
              <a:rPr lang="en-US" u="sng" baseline="0" dirty="0" smtClean="0"/>
              <a:t>within-school</a:t>
            </a:r>
            <a:r>
              <a:rPr lang="en-US" baseline="0" dirty="0" smtClean="0"/>
              <a:t> factor affecting student achievement, but this is not the same as saying that teacher effects are more powerful than out-of-school factors.</a:t>
            </a:r>
          </a:p>
          <a:p>
            <a:endParaRPr lang="en-US" u="none" baseline="0" dirty="0" smtClean="0"/>
          </a:p>
          <a:p>
            <a:r>
              <a:rPr lang="en-US" u="none" baseline="0" dirty="0" smtClean="0"/>
              <a:t>Also, while teachers are one very important within-school factor, the teacher is not the </a:t>
            </a:r>
            <a:r>
              <a:rPr lang="en-US" u="sng" baseline="0" dirty="0" smtClean="0"/>
              <a:t>only</a:t>
            </a:r>
            <a:r>
              <a:rPr lang="en-US" u="none" baseline="0" dirty="0" smtClean="0"/>
              <a:t> factor determining effectiveness of instruction.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 suppose I could have said “Simplifying,” but “simplified” seemed</a:t>
            </a:r>
            <a:r>
              <a:rPr lang="en-US" baseline="0" dirty="0" smtClean="0"/>
              <a:t> like a better word to convey my meaning here.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5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baseline="0" dirty="0" smtClean="0"/>
              <a:t>[After second bullet]  A construct is an underlying variable—An attribute that cannot be observed directly, but can be inferred from observables.  In building psychological theories, we regard constructs as working hypotheses that must be supported by theory and research.  This “effectiveness” construct may not stand up to rigorous scrutiny.</a:t>
            </a:r>
            <a:endParaRPr lang="en-US" sz="1050" dirty="0" smtClean="0"/>
          </a:p>
          <a:p>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Since I’m a psychometrician, I could easily spend my entire 20 minutes</a:t>
            </a:r>
            <a:r>
              <a:rPr lang="en-US" baseline="0" dirty="0" smtClean="0"/>
              <a:t> on this one slide.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I’ll just say that it’s very difficult to take two test scores from a year apart, on two different tests aligned to different grade level content standards, and use those two scores to figure out how much a student has learned over the course of the year.  Defining an achievement continuum that spans multiple grade levels is technically challenging.</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come back to these</a:t>
            </a:r>
            <a:r>
              <a:rPr lang="en-US" baseline="0" dirty="0" smtClean="0"/>
              <a:t> assumptions.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more closely at the quantity these</a:t>
            </a:r>
            <a:r>
              <a:rPr lang="en-US" baseline="0" dirty="0" smtClean="0"/>
              <a:t> “value-added” models are trying to measure.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Imagine what end-of-year score a student would have earned with an</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average</a:t>
            </a:r>
            <a:r>
              <a:rPr lang="en-US" sz="1200" kern="1200" dirty="0" smtClean="0">
                <a:solidFill>
                  <a:schemeClr val="tx1"/>
                </a:solidFill>
                <a:latin typeface="+mn-lt"/>
                <a:ea typeface="+mn-ea"/>
                <a:cs typeface="+mn-cs"/>
              </a:rPr>
              <a:t> teacher.</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difference between that student's </a:t>
            </a:r>
            <a:r>
              <a:rPr lang="en-US" sz="1200" i="1" kern="1200" dirty="0" smtClean="0">
                <a:solidFill>
                  <a:schemeClr val="tx1"/>
                </a:solidFill>
                <a:latin typeface="+mn-lt"/>
                <a:ea typeface="+mn-ea"/>
                <a:cs typeface="+mn-cs"/>
              </a:rPr>
              <a:t>actual</a:t>
            </a:r>
            <a:r>
              <a:rPr lang="en-US" sz="1200" kern="1200" dirty="0" smtClean="0">
                <a:solidFill>
                  <a:schemeClr val="tx1"/>
                </a:solidFill>
                <a:latin typeface="+mn-lt"/>
                <a:ea typeface="+mn-ea"/>
                <a:cs typeface="+mn-cs"/>
              </a:rPr>
              <a:t> score and the hypothesized </a:t>
            </a:r>
            <a:r>
              <a:rPr lang="en-US" sz="1200" i="1" kern="1200" dirty="0" smtClean="0">
                <a:solidFill>
                  <a:schemeClr val="tx1"/>
                </a:solidFill>
                <a:latin typeface="+mn-lt"/>
                <a:ea typeface="+mn-ea"/>
                <a:cs typeface="+mn-cs"/>
              </a:rPr>
              <a:t>counterfactual</a:t>
            </a:r>
            <a:r>
              <a:rPr lang="en-US" sz="1200" kern="1200" dirty="0" smtClean="0">
                <a:solidFill>
                  <a:schemeClr val="tx1"/>
                </a:solidFill>
                <a:latin typeface="+mn-lt"/>
                <a:ea typeface="+mn-ea"/>
                <a:cs typeface="+mn-cs"/>
              </a:rPr>
              <a:t> score with an </a:t>
            </a:r>
            <a:r>
              <a:rPr lang="en-US" sz="1200" i="1" kern="1200" dirty="0" smtClean="0">
                <a:solidFill>
                  <a:schemeClr val="tx1"/>
                </a:solidFill>
                <a:latin typeface="+mn-lt"/>
                <a:ea typeface="+mn-ea"/>
                <a:cs typeface="+mn-cs"/>
              </a:rPr>
              <a:t>average</a:t>
            </a:r>
            <a:r>
              <a:rPr lang="en-US" sz="1200" kern="1200" dirty="0" smtClean="0">
                <a:solidFill>
                  <a:schemeClr val="tx1"/>
                </a:solidFill>
                <a:latin typeface="+mn-lt"/>
                <a:ea typeface="+mn-ea"/>
                <a:cs typeface="+mn-cs"/>
              </a:rPr>
              <a:t> teacher represents the effectiveness of the student's actual teacher relative to an average teacher.  A positive difference means above-average; a negative difference means below-average.  So, one way to look at this equation is as the difference between</a:t>
            </a:r>
            <a:r>
              <a:rPr lang="en-US" sz="1200" kern="1200" baseline="0" dirty="0" smtClean="0">
                <a:solidFill>
                  <a:schemeClr val="tx1"/>
                </a:solidFill>
                <a:latin typeface="+mn-lt"/>
                <a:ea typeface="+mn-ea"/>
                <a:cs typeface="+mn-cs"/>
              </a:rPr>
              <a:t> student outcomes under two conditions.  This is the framework for causal inference.  However, as my colleague</a:t>
            </a:r>
            <a:r>
              <a:rPr lang="en-US" sz="1200" kern="1200" dirty="0" smtClean="0">
                <a:solidFill>
                  <a:schemeClr val="tx1"/>
                </a:solidFill>
                <a:latin typeface="+mn-lt"/>
                <a:ea typeface="+mn-ea"/>
                <a:cs typeface="+mn-cs"/>
              </a:rPr>
              <a:t> Mark Wilson has pointed out, this is </a:t>
            </a:r>
            <a:r>
              <a:rPr lang="en-US" sz="1200" i="1" kern="1200" dirty="0" smtClean="0">
                <a:solidFill>
                  <a:schemeClr val="tx1"/>
                </a:solidFill>
                <a:latin typeface="+mn-lt"/>
                <a:ea typeface="+mn-ea"/>
                <a:cs typeface="+mn-cs"/>
              </a:rPr>
              <a:t>also</a:t>
            </a:r>
            <a:r>
              <a:rPr lang="en-US" sz="1200" i="0" kern="1200" dirty="0" smtClean="0">
                <a:solidFill>
                  <a:schemeClr val="tx1"/>
                </a:solidFill>
                <a:latin typeface="+mn-lt"/>
                <a:ea typeface="+mn-ea"/>
                <a:cs typeface="+mn-cs"/>
              </a:rPr>
              <a:t> the equatio</a:t>
            </a:r>
            <a:r>
              <a:rPr lang="en-US" sz="1200" i="0" kern="1200" baseline="0" dirty="0" smtClean="0">
                <a:solidFill>
                  <a:schemeClr val="tx1"/>
                </a:solidFill>
                <a:latin typeface="+mn-lt"/>
                <a:ea typeface="+mn-ea"/>
                <a:cs typeface="+mn-cs"/>
              </a:rPr>
              <a:t>n for the </a:t>
            </a:r>
            <a:r>
              <a:rPr lang="en-US" sz="1200" i="1" kern="1200" baseline="0" dirty="0" smtClean="0">
                <a:solidFill>
                  <a:schemeClr val="tx1"/>
                </a:solidFill>
                <a:latin typeface="+mn-lt"/>
                <a:ea typeface="+mn-ea"/>
                <a:cs typeface="+mn-cs"/>
              </a:rPr>
              <a:t>residual</a:t>
            </a:r>
            <a:r>
              <a:rPr lang="en-US" sz="1200" i="0" kern="1200" baseline="0" dirty="0" smtClean="0">
                <a:solidFill>
                  <a:schemeClr val="tx1"/>
                </a:solidFill>
                <a:latin typeface="+mn-lt"/>
                <a:ea typeface="+mn-ea"/>
                <a:cs typeface="+mn-cs"/>
              </a:rPr>
              <a:t> term from a regression equation.</a:t>
            </a:r>
            <a:r>
              <a:rPr lang="en-US" sz="1200" kern="1200" dirty="0" smtClean="0">
                <a:solidFill>
                  <a:schemeClr val="tx1"/>
                </a:solidFill>
                <a:latin typeface="+mn-lt"/>
                <a:ea typeface="+mn-ea"/>
                <a:cs typeface="+mn-cs"/>
              </a:rPr>
              <a:t>  In effect, w</a:t>
            </a:r>
            <a:r>
              <a:rPr lang="en-US" sz="1200" i="0" kern="1200" dirty="0" smtClean="0">
                <a:solidFill>
                  <a:schemeClr val="tx1"/>
                </a:solidFill>
                <a:latin typeface="+mn-lt"/>
                <a:ea typeface="+mn-ea"/>
                <a:cs typeface="+mn-cs"/>
              </a:rPr>
              <a:t>e’re taking everything</a:t>
            </a:r>
            <a:r>
              <a:rPr lang="en-US" sz="1200" i="0" kern="1200" baseline="0" dirty="0" smtClean="0">
                <a:solidFill>
                  <a:schemeClr val="tx1"/>
                </a:solidFill>
                <a:latin typeface="+mn-lt"/>
                <a:ea typeface="+mn-ea"/>
                <a:cs typeface="+mn-cs"/>
              </a:rPr>
              <a:t> left over, that we cannot explain, and attributing it to the teacher.  Interpreting residuals in this way is a risky business.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a:t>
            </a:r>
            <a:r>
              <a:rPr lang="en-US" baseline="0" dirty="0" smtClean="0"/>
              <a:t> clicking through list]  VAM results depend heavily on what variables are included in the equation for students’ predicted scores.  Some of these influences might be captured by prior-year test scores or by school fixed effects.  Others may not be.  Many of these factors are partially under the teacher’s control, but not completely.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main point here is that statistical adjustment</a:t>
            </a:r>
            <a:r>
              <a:rPr lang="en-US" baseline="0" dirty="0" smtClean="0"/>
              <a:t> for one or more prior years’ test scores is not enough.  Test scores don’t even measure achievement perfectly, and there are a lot of other influences on rate of learning that they leave out altogether.</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net result of these omitted</a:t>
            </a:r>
            <a:r>
              <a:rPr lang="en-US" baseline="0" dirty="0" smtClean="0"/>
              <a:t> variables is that students with the same prior-year test score may know different things about </a:t>
            </a:r>
            <a:r>
              <a:rPr lang="en-US" u="sng" baseline="0" dirty="0" smtClean="0"/>
              <a:t>this</a:t>
            </a:r>
            <a:r>
              <a:rPr lang="en-US" u="none" baseline="0" dirty="0" smtClean="0"/>
              <a:t> year’s instructional content, and may differ in their readiness to profit from further instruction.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to spend just a moment here on a</a:t>
            </a:r>
            <a:r>
              <a:rPr lang="en-US" baseline="0" dirty="0" smtClean="0"/>
              <a:t> kind of value-added model that looks a little different and is talked about using different terminology.  This is the quantile regression model used in Colorado and some other states, referred to as student growth percentiles.  Damian Betebenner has done some very good work on these models, and they have some nice features.  This little figure shows a scatterplot of current-year scores on the vertical axis and prior-year scores on the horizontal axis.  The box shows how we can look at a group of students who all got the same score last year.  The student growth percentile is a student’s percentile rank on this year’s test, within that group of students who earned the identical score last year.  Fancier versions may condition on scores going back more than one year.</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SGPs</a:t>
            </a:r>
            <a:r>
              <a:rPr lang="en-US" baseline="0" dirty="0" smtClean="0"/>
              <a:t> are appealing in part because they seem easy to understand.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a:t>
            </a:r>
            <a:r>
              <a:rPr lang="en-US" baseline="0" dirty="0" smtClean="0"/>
              <a:t> even though the statistics are a little different, for purposes of teacher value-added modeling, the SGPs have almost exactly the same limitations as more familiar regression models.</a:t>
            </a:r>
            <a:endParaRPr lang="en-US" dirty="0" smtClean="0"/>
          </a:p>
          <a:p>
            <a:endParaRPr lang="en-US" dirty="0" smtClean="0"/>
          </a:p>
          <a:p>
            <a:r>
              <a:rPr lang="en-US" dirty="0" smtClean="0"/>
              <a:t>This scatterplot</a:t>
            </a:r>
            <a:r>
              <a:rPr lang="en-US" baseline="0" dirty="0" smtClean="0"/>
              <a:t> used a 4-year longitudinal dataset, applying Betebenner’s method to construct SGPs, which are plotted against percentile ranks of residuals from an OLS regression.  </a:t>
            </a:r>
            <a:r>
              <a:rPr lang="en-US" dirty="0" smtClean="0"/>
              <a:t>Correlation is .996;</a:t>
            </a:r>
            <a:r>
              <a:rPr lang="en-US" baseline="0" dirty="0" smtClean="0"/>
              <a:t> even higher (.997) when the corresponding analysis is performed using only a single prior year of data.</a:t>
            </a:r>
          </a:p>
          <a:p>
            <a:endParaRPr lang="en-US" baseline="0" dirty="0" smtClean="0"/>
          </a:p>
          <a:p>
            <a:r>
              <a:rPr lang="en-US" baseline="0" dirty="0" smtClean="0"/>
              <a:t>What this graphic shows is that SGPs are just scaling those residuals, the differences between students observed and predicted test scores, a little differently.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a:t>
            </a:r>
            <a:r>
              <a:rPr lang="en-US" baseline="0" dirty="0" smtClean="0"/>
              <a:t> until now, I’ve described the problem and raised some questions.  Next, I’d like to turn to some studies that can show us whether the problems I’ve mentioned are serious or not.</a:t>
            </a:r>
          </a:p>
          <a:p>
            <a:endParaRPr lang="en-US" baseline="0" dirty="0" smtClean="0"/>
          </a:p>
          <a:p>
            <a:r>
              <a:rPr lang="en-US" baseline="0" dirty="0" smtClean="0"/>
              <a:t>My first “simplified assumption” pertained to the notion that “teacher effectiveness” is a stable construct.  That is addressed by evidence concerning the stability of effectiveness estimates.</a:t>
            </a:r>
          </a:p>
          <a:p>
            <a:r>
              <a:rPr lang="en-US" baseline="0" dirty="0" smtClean="0"/>
              <a:t>My second “simplified assumption” had to do with the power of brief, inexpensive tests to locate students along a unidimensional achievement continuum.  Since test scores are the fundamental drivers of the whole system, it’s important to look at them closely.</a:t>
            </a:r>
          </a:p>
          <a:p>
            <a:r>
              <a:rPr lang="en-US" baseline="0" dirty="0" smtClean="0"/>
              <a:t>The third bullet here, “Random Assignment,” refers to a strong and important assumption required by these statistical models.  Stated simply, the fact that there are omitted variables in the model shouldn’t matter if students are randomly assigned to teachers and teachers to schools conditional on variables included in the model.</a:t>
            </a:r>
          </a:p>
          <a:p>
            <a:r>
              <a:rPr lang="en-US" baseline="0" dirty="0" smtClean="0"/>
              <a:t>Finally, I’ve included a few quotes from experts.  These are taken from an Economic Policy Institute briefing released last August, on which Linda Darling-Hammond, Eva Baker, and I were among the ten co-authors.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turn to the first of these</a:t>
            </a:r>
            <a:r>
              <a:rPr lang="en-US" baseline="0" dirty="0" smtClean="0"/>
              <a:t> topics, concerning the stability of effectiveness estimates.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paper published</a:t>
            </a:r>
            <a:r>
              <a:rPr lang="en-US" baseline="0" dirty="0" smtClean="0"/>
              <a:t> last year, Xiaoxia Newton, Linda, and I, together with Professor Ewart Thomas from Stanford’s Psych Department, took advantage of a large dataset constructed for another project to compare teachers’ value-added scores from different courses, from the same course taught two successive years, and across different VAM specifications.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gives you</a:t>
            </a:r>
            <a:r>
              <a:rPr lang="en-US" baseline="0" dirty="0" smtClean="0"/>
              <a:t> some sense of the size of the study.  The numbers in the top half of the table, 57, 46, 51, and 63, are counts of the numbers of separate VAM estimates we were able to calculate.  These included multiple estimates for the numbers of math and English Language Arts teachers shown in the note at the bottom.</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 how much teache</a:t>
            </a:r>
            <a:r>
              <a:rPr lang="en-US" baseline="0" dirty="0" smtClean="0"/>
              <a:t>r effectiveness estimates bounced around.  From these numbers, we c</a:t>
            </a:r>
            <a:r>
              <a:rPr lang="en-US" dirty="0" smtClean="0"/>
              <a:t>oncluded that any</a:t>
            </a:r>
            <a:r>
              <a:rPr lang="en-US" baseline="0" dirty="0" smtClean="0"/>
              <a:t> simple notion of “effectiveness” as an enduring quality of individual teachers is deeply problematical.</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You’ll note that we divided teachers into</a:t>
            </a:r>
            <a:r>
              <a:rPr lang="en-US" baseline="0" dirty="0" smtClean="0"/>
              <a:t> ten decile bands for purposes of comparison.  You may recall that Richard Buddin analyzed data on teachers in the LA Unified School District, and effectiveness ratings for thousands of teachers were published by the LA Times. The LA Times used five effectiveness categories, which is a courser breakdown than our 10 decile categories. </a:t>
            </a:r>
            <a:r>
              <a:rPr lang="en-US" dirty="0" smtClean="0"/>
              <a:t>Derek Briggs and Ben Domingue reanalyzed the same data as Buddin, using</a:t>
            </a:r>
            <a:r>
              <a:rPr lang="en-US" baseline="0" dirty="0" smtClean="0"/>
              <a:t> an alternative model that added controls for (1) a longer history of a student’s test performance, (2) peer influence, and (3) school-level factors.  They found that under their alternative specification, effectiveness classifications for reading would change for more than half the teachers, and classifications for mathematics would change for almost 40 percent of the teachers.  So, the Briggs and Domingue findings are quite consistent with the results in the first row of our table here.  They have not published any analyses concerning stability across courses or across years.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particularly dramatic case from the</a:t>
            </a:r>
            <a:r>
              <a:rPr lang="en-US" baseline="0" dirty="0" smtClean="0"/>
              <a:t> Newton, et al. study, showing how an experienced high school teacher received wildly different effectiveness ratings teaching the same course to two groups of students, even with statistical controls for school, prior student achievement, and student demographics.  The Year 1 class included higher proportions of low-income, Hispanic, and English Learner students.  With that class, the teacher’s effectiveness was at the bottom of the distribution.  The next year, with a different class, it was at the top.</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topic I</a:t>
            </a:r>
            <a:r>
              <a:rPr lang="en-US" baseline="0" dirty="0" smtClean="0"/>
              <a:t>’d like to turn to is the tests themselves.  I’d like to show you just four released items from the California Standards Tests, one each in history,  English, Algebra, and Biology.  Before each item, I’ll show you the standard it’s supposed to measure.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 U.S.</a:t>
            </a:r>
            <a:r>
              <a:rPr lang="en-US" baseline="0" dirty="0" smtClean="0"/>
              <a:t> History standard.  There’s a lot to be said about just this one slide, the way it packs so many details into one complicated sentence, but for now just notice the verb “discuss.”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the item.  No discussion, just paired-associate learning.  A chart with rows</a:t>
            </a:r>
            <a:r>
              <a:rPr lang="en-US" baseline="0" dirty="0" smtClean="0"/>
              <a:t> for each president, columns for each policy area, and program names in the cells of the chart would likely be all I’d need to nail any item testing this objective.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an English Language Arts</a:t>
            </a:r>
            <a:r>
              <a:rPr lang="en-US" baseline="0" dirty="0" smtClean="0"/>
              <a:t> objective.  Let’s see how the state test measures “Expository Critique.”</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not showing you the reading</a:t>
            </a:r>
            <a:r>
              <a:rPr lang="en-US" baseline="0" dirty="0" smtClean="0"/>
              <a:t> passage, but you don’t really need it.  The evidence from the text appears in response option C, and the generalization appears in the question stem. [click]</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these</a:t>
            </a:r>
            <a:r>
              <a:rPr lang="en-US" baseline="0" dirty="0" smtClean="0"/>
              <a:t> are multiple-choice items, you know students won’t be constructing or formulating anything…</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in fact, all that’s required is to pick the</a:t>
            </a:r>
            <a:r>
              <a:rPr lang="en-US" baseline="0" dirty="0" smtClean="0"/>
              <a:t> right label.</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the key ideas seem</a:t>
            </a:r>
            <a:r>
              <a:rPr lang="en-US" baseline="0" dirty="0" smtClean="0"/>
              <a:t> to be storage and dissipation of energy.  Let’s see how that’s tested.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it looks like an energy pyramid is a lot like a food chain.</a:t>
            </a:r>
          </a:p>
          <a:p>
            <a:endParaRPr lang="en-US" dirty="0" smtClean="0"/>
          </a:p>
          <a:p>
            <a:r>
              <a:rPr lang="en-US" dirty="0" smtClean="0"/>
              <a:t>The point of these examples is </a:t>
            </a:r>
            <a:r>
              <a:rPr lang="en-US" u="sng" dirty="0" smtClean="0"/>
              <a:t>not</a:t>
            </a:r>
            <a:r>
              <a:rPr lang="en-US" u="none" dirty="0" smtClean="0"/>
              <a:t> to argue that we need tougher</a:t>
            </a:r>
            <a:r>
              <a:rPr lang="en-US" u="none" baseline="0" dirty="0" smtClean="0"/>
              <a:t> tests.  A lot of smart people worked very hard to build the tests we have, and many committees reviewed and approved them.  You can see how each of these items kind of connects to some small piece of its associated objective.  My message here is that attaching even higher stakes to tests like these is going to drive curriculum and instruction further in the wrong direction.  If “teacher effectiveness” means improving performance on items like these, then the accountability system may reward the wrong people for doing the wrong things.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Conditionally random assignment of students</a:t>
            </a:r>
            <a:r>
              <a:rPr lang="en-US" baseline="0" dirty="0" smtClean="0"/>
              <a:t> to teachers is a crucial assumption in value-added models.  Depending on the precise model and the intended interpretations of VAM estimates, conditionally random assignment of teachers to schools may also be required.  These assumptions matter because there will </a:t>
            </a:r>
            <a:r>
              <a:rPr lang="en-US" u="sng" baseline="0" dirty="0" smtClean="0"/>
              <a:t>always</a:t>
            </a:r>
            <a:r>
              <a:rPr lang="en-US" u="none" baseline="0" dirty="0" smtClean="0"/>
              <a:t> be omitted variables.  Random assignment conditional on variables included in the model would assure that effectiveness estimates were unbiased even if the model failed to control for all achievement influences outside the teachers’ control.</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processes by which students are assigned</a:t>
            </a:r>
            <a:r>
              <a:rPr lang="en-US" baseline="0" dirty="0" smtClean="0"/>
              <a:t> to teachers are not well documented, but in a 2010 paper, Jesse Rothstein suggests that anecdotally, some of these factors may influence such assignments.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much better documentation</a:t>
            </a:r>
            <a:r>
              <a:rPr lang="en-US" baseline="0" dirty="0" smtClean="0"/>
              <a:t> of the nonrandom assignment of teachers to schools.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his 2010 paper,</a:t>
            </a:r>
            <a:r>
              <a:rPr lang="en-US" baseline="0" dirty="0" smtClean="0"/>
              <a:t> Rothstein develops a </a:t>
            </a:r>
            <a:r>
              <a:rPr lang="en-US" u="sng" baseline="0" dirty="0" smtClean="0"/>
              <a:t>falsification test</a:t>
            </a:r>
            <a:r>
              <a:rPr lang="en-US" u="none" baseline="0" dirty="0" smtClean="0"/>
              <a:t> to see how important violations of the random assignment assumption turn out to be.  The idea is simple and elegant.  He looks to see if the model predicts teacher effects running backwards in time.  If it does, then there’s a problem.</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Rothstein</a:t>
            </a:r>
            <a:r>
              <a:rPr lang="en-US" baseline="0" dirty="0" smtClean="0"/>
              <a:t> used data from fifth-grade classrooms in North Carolina from the 2000-2001 school year.  His sample included over 60,000 students in over 3,000 classrooms in 868 schools.  He used a variety of value-added models, and consistently found that fifth-grade teacher assignments showed powerful effects on fourth-grade test score gains.  His paper explains in detail how this shows that omitted variables and nonrandom assignment together introduce serious bias in teacher’s effectiveness estimates.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their reanalysis of the</a:t>
            </a:r>
            <a:r>
              <a:rPr lang="en-US" baseline="0" dirty="0" smtClean="0"/>
              <a:t> LAUSD data, Briggs and Domingue used Rothstein’s test.  This falsification test was not included in Richard Buddin’s original paper.  In one comparison, they found that the estimated effects of fourth-grade teachers on students’ </a:t>
            </a:r>
            <a:r>
              <a:rPr lang="en-US" u="sng" baseline="0" dirty="0" smtClean="0"/>
              <a:t>third</a:t>
            </a:r>
            <a:r>
              <a:rPr lang="en-US" baseline="0" dirty="0" smtClean="0"/>
              <a:t>-grade reading gains were slightly </a:t>
            </a:r>
            <a:r>
              <a:rPr lang="en-US" u="sng" baseline="0" dirty="0" smtClean="0"/>
              <a:t>larger</a:t>
            </a:r>
            <a:r>
              <a:rPr lang="en-US" u="none" baseline="0" dirty="0" smtClean="0"/>
              <a:t> than the estimated effects of fourth-grade teachers on students’ </a:t>
            </a:r>
            <a:r>
              <a:rPr lang="en-US" u="sng" baseline="0" dirty="0" smtClean="0"/>
              <a:t>fourth</a:t>
            </a:r>
            <a:r>
              <a:rPr lang="en-US" u="none" baseline="0" dirty="0" smtClean="0"/>
              <a:t>-grade reading gains.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my next slides I have just three quotations that appeared in an </a:t>
            </a:r>
            <a:r>
              <a:rPr lang="en-US" i="1" baseline="0" dirty="0" smtClean="0"/>
              <a:t>Economic Policy Institute</a:t>
            </a:r>
            <a:r>
              <a:rPr lang="en-US" baseline="0" dirty="0" smtClean="0"/>
              <a:t> briefing paper released last August.  As I mentioned, Linda Darling-Hammond, Eva Baker, and I were among the ten co-authors on this brief.  I agree with these quotes, but I want to acknowledge here that the field is not unanimous on these questions, and some respected methodologists support their use, with appropriate caveats.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2004 paper in a special issue of the </a:t>
            </a:r>
            <a:r>
              <a:rPr lang="en-US" i="1" dirty="0" smtClean="0"/>
              <a:t>Journal of Educational and</a:t>
            </a:r>
            <a:r>
              <a:rPr lang="en-US" i="1" baseline="0" dirty="0" smtClean="0"/>
              <a:t> Behavioral Statistics</a:t>
            </a:r>
            <a:r>
              <a:rPr lang="en-US" baseline="0" dirty="0" smtClean="0"/>
              <a:t>, </a:t>
            </a:r>
            <a:r>
              <a:rPr lang="de-DE" baseline="0" smtClean="0"/>
              <a:t>Rubin, Stuart, and Zanutto reached this conclusion.  A common dodge is to say that these models are merely descriptive.  But if stakes for teachers are attached to the results, then it‘s cold comfort to say the model is descriptive and causal attributions aren‘t intended.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2003 RAND research report, McCaffrey, Koretz, Lockwood, and</a:t>
            </a:r>
            <a:r>
              <a:rPr lang="en-US" baseline="0" dirty="0" smtClean="0"/>
              <a:t> </a:t>
            </a:r>
            <a:r>
              <a:rPr lang="en-US" dirty="0" smtClean="0"/>
              <a:t>Hamilton</a:t>
            </a:r>
            <a:r>
              <a:rPr lang="en-US" baseline="0" dirty="0" smtClean="0"/>
              <a:t> had this to say.</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2009, the NRC’s Board on Testing and Assessment issued a letter report directed</a:t>
            </a:r>
            <a:r>
              <a:rPr lang="en-US" baseline="0" dirty="0" smtClean="0"/>
              <a:t> to Education Secretary Arne Duncan, commenting on the Department’s proposal on the Race to the Top Fund.  That letter included strong cautions concerning value-added models, and strongly urged further research and pilot studies before mandating any operational use of these models.</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closing, I’ll just quickly</a:t>
            </a:r>
            <a:r>
              <a:rPr lang="en-US" baseline="0" dirty="0" smtClean="0"/>
              <a:t> point to some likely unintended consequences if high-stakes teacher evaluations based on student test scores are implemented thoughtlessly.  These include a narrowing of what is taught to just that which is tested, targeting of instructional resources toward those students most likely to make rapid gains, and competition among teachers instead of mutual support and collaboration.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a:t>
            </a:r>
            <a:r>
              <a:rPr lang="en-US" baseline="0" dirty="0" smtClean="0"/>
              <a:t> effectiveness estimates with statistical controls for prior achievement are better than estimates based on unadjusted end-of-year student test scores, and these models may be of real value if used appropriately, but they are not magic, and I believe they are being seriously oversold.</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can still hear a teacher I met over 20 years ago saying these words.  I have a great fear that thoughtless implementation of score-based teacher evaluation models may undermine the education of our most vulnerable children.</a:t>
            </a:r>
            <a:endParaRPr lang="en-US" dirty="0"/>
          </a:p>
        </p:txBody>
      </p:sp>
      <p:sp>
        <p:nvSpPr>
          <p:cNvPr id="4" name="Slide Number Placeholder 3"/>
          <p:cNvSpPr>
            <a:spLocks noGrp="1"/>
          </p:cNvSpPr>
          <p:nvPr>
            <p:ph type="sldNum" sz="quarter" idx="10"/>
          </p:nvPr>
        </p:nvSpPr>
        <p:spPr/>
        <p:txBody>
          <a:bodyPr/>
          <a:lstStyle/>
          <a:p>
            <a:pPr>
              <a:defRPr/>
            </a:pPr>
            <a:fld id="{EAB8C700-0885-4304-BCEB-3303584C9169}" type="slidenum">
              <a:rPr lang="en-US" smtClean="0"/>
              <a:pPr>
                <a:defRPr/>
              </a:pPr>
              <a:t>44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773ED398-C841-4605-9758-C3682C17286C}" type="datetime1">
              <a:rPr lang="en-US"/>
              <a:pPr>
                <a:defRPr/>
              </a:pPr>
              <a:t>4/13/2011</a:t>
            </a:fld>
            <a:endParaRPr lang="en-US" dirty="0"/>
          </a:p>
        </p:txBody>
      </p:sp>
      <p:sp>
        <p:nvSpPr>
          <p:cNvPr id="7" name="Footer Placeholder 19"/>
          <p:cNvSpPr>
            <a:spLocks noGrp="1"/>
          </p:cNvSpPr>
          <p:nvPr>
            <p:ph type="ftr" sz="quarter" idx="11"/>
          </p:nvPr>
        </p:nvSpPr>
        <p:spPr/>
        <p:txBody>
          <a:bodyPr/>
          <a:lstStyle>
            <a:lvl1pPr>
              <a:defRPr/>
            </a:lvl1pPr>
            <a:extLst/>
          </a:lstStyle>
          <a:p>
            <a:pPr>
              <a:defRPr/>
            </a:pPr>
            <a:endParaRPr lang="en-US" dirty="0"/>
          </a:p>
        </p:txBody>
      </p:sp>
      <p:sp>
        <p:nvSpPr>
          <p:cNvPr id="8" name="Slide Number Placeholder 9"/>
          <p:cNvSpPr>
            <a:spLocks noGrp="1"/>
          </p:cNvSpPr>
          <p:nvPr>
            <p:ph type="sldNum" sz="quarter" idx="12"/>
          </p:nvPr>
        </p:nvSpPr>
        <p:spPr/>
        <p:txBody>
          <a:bodyPr/>
          <a:lstStyle>
            <a:lvl1pPr>
              <a:defRPr/>
            </a:lvl1pPr>
            <a:extLst/>
          </a:lstStyle>
          <a:p>
            <a:pPr>
              <a:defRPr/>
            </a:pPr>
            <a:fld id="{BF8E2493-93E2-4320-8390-AC79AB09613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9756AA2A-AA1E-45C5-BBCF-913416597F1D}" type="datetime1">
              <a:rPr lang="en-US"/>
              <a:pPr>
                <a:defRPr/>
              </a:pPr>
              <a:t>4/13/2011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4610D68A-2341-44B3-A526-0F8431AFBC2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716D87FD-953F-4307-BE10-72A9C939672A}" type="datetime1">
              <a:rPr lang="en-US"/>
              <a:pPr>
                <a:defRPr/>
              </a:pPr>
              <a:t>4/13/2011</a:t>
            </a:fld>
            <a:endParaRPr lang="en-US" dirty="0"/>
          </a:p>
        </p:txBody>
      </p:sp>
      <p:sp>
        <p:nvSpPr>
          <p:cNvPr id="9" name="Footer Placeholder 4"/>
          <p:cNvSpPr>
            <a:spLocks noGrp="1"/>
          </p:cNvSpPr>
          <p:nvPr>
            <p:ph type="ftr" sz="quarter" idx="11"/>
          </p:nvPr>
        </p:nvSpPr>
        <p:spPr/>
        <p:txBody>
          <a:bodyPr/>
          <a:lstStyle>
            <a:lvl1pPr>
              <a:defRPr/>
            </a:lvl1pPr>
            <a:extLst/>
          </a:lstStyle>
          <a:p>
            <a:pPr>
              <a:defRPr/>
            </a:pPr>
            <a:endParaRPr lang="en-US" dirty="0"/>
          </a:p>
        </p:txBody>
      </p:sp>
      <p:sp>
        <p:nvSpPr>
          <p:cNvPr id="10" name="Slide Number Placeholder 5"/>
          <p:cNvSpPr>
            <a:spLocks noGrp="1"/>
          </p:cNvSpPr>
          <p:nvPr>
            <p:ph type="sldNum" sz="quarter" idx="12"/>
          </p:nvPr>
        </p:nvSpPr>
        <p:spPr/>
        <p:txBody>
          <a:bodyPr/>
          <a:lstStyle>
            <a:lvl1pPr>
              <a:defRPr/>
            </a:lvl1pPr>
            <a:extLst/>
          </a:lstStyle>
          <a:p>
            <a:pPr>
              <a:defRPr/>
            </a:pPr>
            <a:fld id="{18B1FFF8-EC7B-4EA1-BAA8-948A9B4A655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4D0B63F1-014E-405D-836C-B6919F1CE265}" type="datetime1">
              <a:rPr lang="en-US"/>
              <a:pPr>
                <a:defRPr/>
              </a:pPr>
              <a:t>4/13/2011</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pPr>
              <a:defRPr/>
            </a:pPr>
            <a:fld id="{53B28067-3D22-4C82-BB24-FC68E49AA6F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C7786585-C34F-4556-9FBB-EB811128B64A}" type="datetime1">
              <a:rPr lang="en-US"/>
              <a:pPr>
                <a:defRPr/>
              </a:pPr>
              <a:t>4/13/2011</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6DCE4AF7-C7A1-4471-9DC4-B0DA351468D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5BB1D486-A559-4FB2-A5AA-991C2EE66C96}" type="datetime1">
              <a:rPr lang="en-US"/>
              <a:pPr>
                <a:defRPr/>
              </a:pPr>
              <a:t>4/13/2011</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pPr>
              <a:defRPr/>
            </a:pPr>
            <a:fld id="{D1BD6E64-A7B1-4DBA-AD5E-A7661995BA6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4" name="Date Placeholder 1"/>
          <p:cNvSpPr>
            <a:spLocks noGrp="1"/>
          </p:cNvSpPr>
          <p:nvPr>
            <p:ph type="dt" sz="half" idx="10"/>
          </p:nvPr>
        </p:nvSpPr>
        <p:spPr/>
        <p:txBody>
          <a:bodyPr/>
          <a:lstStyle>
            <a:lvl1pPr>
              <a:defRPr/>
            </a:lvl1pPr>
            <a:extLst/>
          </a:lstStyle>
          <a:p>
            <a:pPr>
              <a:defRPr/>
            </a:pPr>
            <a:fld id="{E2B383FE-4A5D-41BC-93A3-072534EBB618}" type="datetime1">
              <a:rPr lang="en-US"/>
              <a:pPr>
                <a:defRPr/>
              </a:pPr>
              <a:t>4/13/2011</a:t>
            </a:fld>
            <a:endParaRPr lang="en-US" dirty="0"/>
          </a:p>
        </p:txBody>
      </p:sp>
      <p:sp>
        <p:nvSpPr>
          <p:cNvPr id="5" name="Footer Placeholder 2"/>
          <p:cNvSpPr>
            <a:spLocks noGrp="1"/>
          </p:cNvSpPr>
          <p:nvPr>
            <p:ph type="ftr" sz="quarter" idx="11"/>
          </p:nvPr>
        </p:nvSpPr>
        <p:spPr/>
        <p:txBody>
          <a:bodyPr/>
          <a:lstStyle>
            <a:lvl1pPr>
              <a:defRPr/>
            </a:lvl1pPr>
            <a:extLst/>
          </a:lstStyle>
          <a:p>
            <a:pPr>
              <a:defRPr/>
            </a:pPr>
            <a:endParaRPr lang="en-US" dirty="0"/>
          </a:p>
        </p:txBody>
      </p:sp>
      <p:sp>
        <p:nvSpPr>
          <p:cNvPr id="6" name="Slide Number Placeholder 3"/>
          <p:cNvSpPr>
            <a:spLocks noGrp="1"/>
          </p:cNvSpPr>
          <p:nvPr>
            <p:ph type="sldNum" sz="quarter" idx="12"/>
          </p:nvPr>
        </p:nvSpPr>
        <p:spPr/>
        <p:txBody>
          <a:bodyPr/>
          <a:lstStyle>
            <a:lvl1pPr>
              <a:defRPr/>
            </a:lvl1pPr>
            <a:extLst/>
          </a:lstStyle>
          <a:p>
            <a:pPr>
              <a:defRPr/>
            </a:pPr>
            <a:fld id="{FEE87BB0-04AB-4961-BE5D-7E8EEE38750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3C862C6D-38FC-45E1-AD34-CEA27814A14A}" type="datetime1">
              <a:rPr lang="en-US"/>
              <a:pPr>
                <a:defRPr/>
              </a:pPr>
              <a:t>4/13/2011</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9507D028-A8A5-4C8A-8EB0-81221A186B8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dirty="0">
              <a:latin typeface="+mn-lt"/>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7BFBCFF1-920A-4425-96A6-9850411CB0B9}" type="datetime1">
              <a:rPr lang="en-US"/>
              <a:pPr>
                <a:defRPr/>
              </a:pPr>
              <a:t>4/13/2011</a:t>
            </a:fld>
            <a:endParaRPr lang="en-US" dirty="0"/>
          </a:p>
        </p:txBody>
      </p:sp>
      <p:sp>
        <p:nvSpPr>
          <p:cNvPr id="9" name="Footer Placeholder 5"/>
          <p:cNvSpPr>
            <a:spLocks noGrp="1"/>
          </p:cNvSpPr>
          <p:nvPr>
            <p:ph type="ftr" sz="quarter" idx="11"/>
          </p:nvPr>
        </p:nvSpPr>
        <p:spPr/>
        <p:txBody>
          <a:bodyPr/>
          <a:lstStyle>
            <a:lvl1pPr>
              <a:defRPr/>
            </a:lvl1pPr>
            <a:extLst/>
          </a:lstStyle>
          <a:p>
            <a:pPr>
              <a:defRPr/>
            </a:pPr>
            <a:endParaRPr lang="en-US" dirty="0"/>
          </a:p>
        </p:txBody>
      </p:sp>
      <p:sp>
        <p:nvSpPr>
          <p:cNvPr id="10" name="Slide Number Placeholder 6"/>
          <p:cNvSpPr>
            <a:spLocks noGrp="1"/>
          </p:cNvSpPr>
          <p:nvPr>
            <p:ph type="sldNum" sz="quarter" idx="12"/>
          </p:nvPr>
        </p:nvSpPr>
        <p:spPr/>
        <p:txBody>
          <a:bodyPr/>
          <a:lstStyle>
            <a:lvl1pPr>
              <a:defRPr/>
            </a:lvl1pPr>
            <a:extLst/>
          </a:lstStyle>
          <a:p>
            <a:pPr>
              <a:defRPr/>
            </a:pPr>
            <a:fld id="{16DA969C-6A48-4F74-95B6-7ECE0F838D1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CB84715E-5ACD-476D-AA8D-6CF869C483C0}" type="datetime1">
              <a:rPr lang="en-US"/>
              <a:pPr>
                <a:defRPr/>
              </a:pPr>
              <a:t>4/13/2011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DBE51912-BB15-4C20-B733-F45C00C0BA4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36F90C8B-72FA-4A3C-85B3-A4280793230A}" type="datetime1">
              <a:rPr lang="en-US"/>
              <a:pPr>
                <a:defRPr/>
              </a:pPr>
              <a:t>4/13/2011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1F8D8D04-A6B6-41AE-B281-870FD40F8555}"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endParaRPr lang="en-US" dirty="0"/>
          </a:p>
        </p:txBody>
      </p:sp>
      <p:sp>
        <p:nvSpPr>
          <p:cNvPr id="4" name="Date Placeholder 3"/>
          <p:cNvSpPr>
            <a:spLocks noGrp="1"/>
          </p:cNvSpPr>
          <p:nvPr>
            <p:ph type="dt" sz="half" idx="10"/>
          </p:nvPr>
        </p:nvSpPr>
        <p:spPr>
          <a:xfrm>
            <a:off x="301625" y="6245225"/>
            <a:ext cx="2289175" cy="476250"/>
          </a:xfrm>
        </p:spPr>
        <p:txBody>
          <a:bodyPr/>
          <a:lstStyle>
            <a:lvl1pPr>
              <a:defRPr/>
            </a:lvl1pPr>
          </a:lstStyle>
          <a:p>
            <a:endParaRPr lang="en-US" dirty="0"/>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5225"/>
            <a:ext cx="2289175" cy="476250"/>
          </a:xfrm>
        </p:spPr>
        <p:txBody>
          <a:bodyPr/>
          <a:lstStyle>
            <a:lvl1pPr>
              <a:defRPr/>
            </a:lvl1pPr>
          </a:lstStyle>
          <a:p>
            <a:fld id="{FE2602A5-A2BF-461B-9442-3C5D9670B9F4}"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1625" y="1600200"/>
            <a:ext cx="4194175" cy="2173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01625" y="3925888"/>
            <a:ext cx="4194175" cy="2173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1625" y="6245225"/>
            <a:ext cx="2289175" cy="476250"/>
          </a:xfrm>
        </p:spPr>
        <p:txBody>
          <a:bodyPr/>
          <a:lstStyle>
            <a:lvl1pPr>
              <a:defRPr/>
            </a:lvl1pPr>
          </a:lstStyle>
          <a:p>
            <a:endParaRPr lang="en-US" dirty="0"/>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553200" y="6245225"/>
            <a:ext cx="2289175" cy="476250"/>
          </a:xfrm>
        </p:spPr>
        <p:txBody>
          <a:bodyPr/>
          <a:lstStyle>
            <a:lvl1pPr>
              <a:defRPr/>
            </a:lvl1pPr>
          </a:lstStyle>
          <a:p>
            <a:fld id="{05F92393-5F55-4118-8E56-0BAEE723A09E}"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defRPr>
            </a:lvl1pPr>
            <a:extLst/>
          </a:lstStyle>
          <a:p>
            <a:pPr>
              <a:defRPr/>
            </a:pPr>
            <a:fld id="{91A513B5-7165-4D5C-85E5-23B4FF7E40A1}" type="datetime1">
              <a:rPr lang="en-US"/>
              <a:pPr>
                <a:defRPr/>
              </a:pPr>
              <a:t>4/13/2011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fld id="{1117F567-973F-4948-82A9-BDD728354B7C}" type="slidenum">
              <a:rPr lang="en-US"/>
              <a:pPr>
                <a:defRPr/>
              </a:pPr>
              <a:t>‹#›</a:t>
            </a:fld>
            <a:endParaRPr lang="en-US" dirty="0"/>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34" r:id="rId1"/>
    <p:sldLayoutId id="2147483729" r:id="rId2"/>
    <p:sldLayoutId id="2147483735" r:id="rId3"/>
    <p:sldLayoutId id="2147483730" r:id="rId4"/>
    <p:sldLayoutId id="2147483736" r:id="rId5"/>
    <p:sldLayoutId id="2147483731" r:id="rId6"/>
    <p:sldLayoutId id="2147483737" r:id="rId7"/>
    <p:sldLayoutId id="2147483738" r:id="rId8"/>
    <p:sldLayoutId id="2147483739" r:id="rId9"/>
    <p:sldLayoutId id="2147483732" r:id="rId10"/>
    <p:sldLayoutId id="2147483733" r:id="rId11"/>
    <p:sldLayoutId id="2147483740" r:id="rId12"/>
    <p:sldLayoutId id="2147483741" r:id="rId13"/>
  </p:sldLayoutIdLst>
  <p:hf hdr="0" ftr="0" dt="0"/>
  <p:txStyles>
    <p:titleStyle>
      <a:lvl1pPr algn="l" rtl="0" eaLnBrk="0" fontAlgn="base" hangingPunct="0">
        <a:spcBef>
          <a:spcPct val="0"/>
        </a:spcBef>
        <a:spcAft>
          <a:spcPct val="0"/>
        </a:spcAft>
        <a:defRPr sz="4300" kern="1200">
          <a:solidFill>
            <a:srgbClr val="55617C"/>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5617C"/>
          </a:solidFill>
          <a:latin typeface="Gill Sans MT" pitchFamily="34" charset="0"/>
        </a:defRPr>
      </a:lvl2pPr>
      <a:lvl3pPr algn="l" rtl="0" eaLnBrk="0" fontAlgn="base" hangingPunct="0">
        <a:spcBef>
          <a:spcPct val="0"/>
        </a:spcBef>
        <a:spcAft>
          <a:spcPct val="0"/>
        </a:spcAft>
        <a:defRPr sz="4300">
          <a:solidFill>
            <a:srgbClr val="55617C"/>
          </a:solidFill>
          <a:latin typeface="Gill Sans MT" pitchFamily="34" charset="0"/>
        </a:defRPr>
      </a:lvl3pPr>
      <a:lvl4pPr algn="l" rtl="0" eaLnBrk="0" fontAlgn="base" hangingPunct="0">
        <a:spcBef>
          <a:spcPct val="0"/>
        </a:spcBef>
        <a:spcAft>
          <a:spcPct val="0"/>
        </a:spcAft>
        <a:defRPr sz="4300">
          <a:solidFill>
            <a:srgbClr val="55617C"/>
          </a:solidFill>
          <a:latin typeface="Gill Sans MT" pitchFamily="34" charset="0"/>
        </a:defRPr>
      </a:lvl4pPr>
      <a:lvl5pPr algn="l" rtl="0" eaLnBrk="0" fontAlgn="base" hangingPunct="0">
        <a:spcBef>
          <a:spcPct val="0"/>
        </a:spcBef>
        <a:spcAft>
          <a:spcPct val="0"/>
        </a:spcAft>
        <a:defRPr sz="4300">
          <a:solidFill>
            <a:srgbClr val="55617C"/>
          </a:solidFill>
          <a:latin typeface="Gill Sans MT" pitchFamily="34" charset="0"/>
        </a:defRPr>
      </a:lvl5pPr>
      <a:lvl6pPr marL="457200" algn="l" rtl="0" fontAlgn="base">
        <a:spcBef>
          <a:spcPct val="0"/>
        </a:spcBef>
        <a:spcAft>
          <a:spcPct val="0"/>
        </a:spcAft>
        <a:defRPr sz="4300">
          <a:solidFill>
            <a:srgbClr val="55617C"/>
          </a:solidFill>
          <a:latin typeface="Gill Sans MT" pitchFamily="34" charset="0"/>
        </a:defRPr>
      </a:lvl6pPr>
      <a:lvl7pPr marL="914400" algn="l" rtl="0" fontAlgn="base">
        <a:spcBef>
          <a:spcPct val="0"/>
        </a:spcBef>
        <a:spcAft>
          <a:spcPct val="0"/>
        </a:spcAft>
        <a:defRPr sz="4300">
          <a:solidFill>
            <a:srgbClr val="55617C"/>
          </a:solidFill>
          <a:latin typeface="Gill Sans MT" pitchFamily="34" charset="0"/>
        </a:defRPr>
      </a:lvl7pPr>
      <a:lvl8pPr marL="1371600" algn="l" rtl="0" fontAlgn="base">
        <a:spcBef>
          <a:spcPct val="0"/>
        </a:spcBef>
        <a:spcAft>
          <a:spcPct val="0"/>
        </a:spcAft>
        <a:defRPr sz="4300">
          <a:solidFill>
            <a:srgbClr val="55617C"/>
          </a:solidFill>
          <a:latin typeface="Gill Sans MT" pitchFamily="34" charset="0"/>
        </a:defRPr>
      </a:lvl8pPr>
      <a:lvl9pPr marL="1828800" algn="l" rtl="0" fontAlgn="base">
        <a:spcBef>
          <a:spcPct val="0"/>
        </a:spcBef>
        <a:spcAft>
          <a:spcPct val="0"/>
        </a:spcAft>
        <a:defRPr sz="4300">
          <a:solidFill>
            <a:srgbClr val="55617C"/>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E66C7D"/>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6BB76D"/>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paa.asu.edu/ojs/article/view/81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1925" y="360363"/>
            <a:ext cx="7407275" cy="1471612"/>
          </a:xfrm>
        </p:spPr>
        <p:txBody>
          <a:bodyPr>
            <a:normAutofit/>
          </a:bodyPr>
          <a:lstStyle/>
          <a:p>
            <a:pPr algn="ctr" eaLnBrk="1" fontAlgn="auto" hangingPunct="1">
              <a:spcAft>
                <a:spcPts val="0"/>
              </a:spcAft>
              <a:defRPr/>
            </a:pPr>
            <a:r>
              <a:rPr lang="en-US" sz="3600" dirty="0" smtClean="0">
                <a:solidFill>
                  <a:schemeClr val="tx2">
                    <a:satMod val="130000"/>
                  </a:schemeClr>
                </a:solidFill>
              </a:rPr>
              <a:t>Using Student Test Scores to Distinguish Good Teachers from Bad</a:t>
            </a:r>
            <a:endParaRPr lang="en-US" sz="3600" dirty="0">
              <a:solidFill>
                <a:schemeClr val="tx2">
                  <a:satMod val="130000"/>
                </a:schemeClr>
              </a:solidFill>
            </a:endParaRPr>
          </a:p>
        </p:txBody>
      </p:sp>
      <p:sp>
        <p:nvSpPr>
          <p:cNvPr id="3" name="Subtitle 2"/>
          <p:cNvSpPr>
            <a:spLocks noGrp="1"/>
          </p:cNvSpPr>
          <p:nvPr>
            <p:ph type="subTitle" idx="1"/>
          </p:nvPr>
        </p:nvSpPr>
        <p:spPr>
          <a:xfrm>
            <a:off x="1371600" y="2362200"/>
            <a:ext cx="7407275" cy="3810000"/>
          </a:xfrm>
        </p:spPr>
        <p:txBody>
          <a:bodyPr>
            <a:normAutofit lnSpcReduction="10000"/>
          </a:bodyPr>
          <a:lstStyle/>
          <a:p>
            <a:pPr algn="ctr" eaLnBrk="1" fontAlgn="auto" hangingPunct="1">
              <a:spcAft>
                <a:spcPts val="0"/>
              </a:spcAft>
              <a:buFont typeface="Wingdings 2"/>
              <a:buNone/>
              <a:defRPr/>
            </a:pPr>
            <a:r>
              <a:rPr lang="en-US" sz="2800" dirty="0" smtClean="0"/>
              <a:t>Edward Haertel</a:t>
            </a:r>
          </a:p>
          <a:p>
            <a:pPr algn="ctr" eaLnBrk="1" fontAlgn="auto" hangingPunct="1">
              <a:spcAft>
                <a:spcPts val="0"/>
              </a:spcAft>
              <a:buFont typeface="Wingdings 2"/>
              <a:buNone/>
              <a:defRPr/>
            </a:pPr>
            <a:r>
              <a:rPr lang="en-US" sz="2400" dirty="0" smtClean="0"/>
              <a:t>School of Education</a:t>
            </a:r>
          </a:p>
          <a:p>
            <a:pPr algn="ctr" eaLnBrk="1" fontAlgn="auto" hangingPunct="1">
              <a:spcAft>
                <a:spcPts val="0"/>
              </a:spcAft>
              <a:buFont typeface="Wingdings 2"/>
              <a:buNone/>
              <a:defRPr/>
            </a:pPr>
            <a:r>
              <a:rPr lang="en-US" sz="2400" dirty="0" smtClean="0"/>
              <a:t>Stanford University</a:t>
            </a:r>
          </a:p>
          <a:p>
            <a:pPr algn="ctr" eaLnBrk="1" fontAlgn="auto" hangingPunct="1">
              <a:spcAft>
                <a:spcPts val="0"/>
              </a:spcAft>
              <a:buFont typeface="Wingdings 2"/>
              <a:buNone/>
              <a:defRPr/>
            </a:pPr>
            <a:endParaRPr lang="en-US" dirty="0" smtClean="0"/>
          </a:p>
          <a:p>
            <a:pPr algn="ctr" eaLnBrk="1" fontAlgn="auto" hangingPunct="1">
              <a:spcAft>
                <a:spcPts val="0"/>
              </a:spcAft>
              <a:defRPr/>
            </a:pPr>
            <a:r>
              <a:rPr lang="en-US" sz="2800" dirty="0" smtClean="0"/>
              <a:t>AERA Presidential Session</a:t>
            </a:r>
          </a:p>
          <a:p>
            <a:pPr algn="ctr" eaLnBrk="1" fontAlgn="auto" hangingPunct="1">
              <a:spcAft>
                <a:spcPts val="0"/>
              </a:spcAft>
              <a:defRPr/>
            </a:pPr>
            <a:r>
              <a:rPr lang="en-US" sz="2400" dirty="0" smtClean="0"/>
              <a:t>Measuring and Developing Teacher Effectiveness: </a:t>
            </a:r>
          </a:p>
          <a:p>
            <a:pPr algn="ctr" eaLnBrk="1" fontAlgn="auto" hangingPunct="1">
              <a:spcAft>
                <a:spcPts val="0"/>
              </a:spcAft>
              <a:defRPr/>
            </a:pPr>
            <a:r>
              <a:rPr lang="en-US" sz="2400" dirty="0" smtClean="0"/>
              <a:t>An Assessment of Research, Policy, and Practice</a:t>
            </a:r>
          </a:p>
          <a:p>
            <a:pPr algn="ctr" eaLnBrk="1" fontAlgn="auto" hangingPunct="1">
              <a:spcAft>
                <a:spcPts val="0"/>
              </a:spcAft>
              <a:defRPr/>
            </a:pPr>
            <a:r>
              <a:rPr lang="en-US" sz="2000" dirty="0" smtClean="0"/>
              <a:t>New Orleans, Louisiana</a:t>
            </a:r>
          </a:p>
          <a:p>
            <a:pPr algn="ctr" eaLnBrk="1" fontAlgn="auto" hangingPunct="1">
              <a:spcAft>
                <a:spcPts val="0"/>
              </a:spcAft>
              <a:buFont typeface="Wingdings 2"/>
              <a:buNone/>
              <a:defRPr/>
            </a:pPr>
            <a:r>
              <a:rPr lang="en-US" sz="2000" dirty="0" smtClean="0"/>
              <a:t>April 10, 2011</a:t>
            </a:r>
            <a:endParaRPr lang="en-US" sz="2000" dirty="0"/>
          </a:p>
        </p:txBody>
      </p:sp>
      <p:sp>
        <p:nvSpPr>
          <p:cNvPr id="4" name="Slide Number Placeholder 3"/>
          <p:cNvSpPr>
            <a:spLocks noGrp="1"/>
          </p:cNvSpPr>
          <p:nvPr>
            <p:ph type="sldNum" sz="quarter" idx="12"/>
          </p:nvPr>
        </p:nvSpPr>
        <p:spPr/>
        <p:txBody>
          <a:bodyPr/>
          <a:lstStyle/>
          <a:p>
            <a:pPr>
              <a:defRPr/>
            </a:pPr>
            <a:fld id="{E346DD35-6D80-4AE9-A2BD-803454DCFFBF}" type="slidenum">
              <a:rPr lang="en-US"/>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THE PROBLEM</a:t>
            </a:r>
            <a:endParaRPr lang="en-US" dirty="0"/>
          </a:p>
        </p:txBody>
      </p:sp>
      <p:sp>
        <p:nvSpPr>
          <p:cNvPr id="3" name="Content Placeholder 2"/>
          <p:cNvSpPr>
            <a:spLocks noGrp="1"/>
          </p:cNvSpPr>
          <p:nvPr>
            <p:ph idx="1"/>
          </p:nvPr>
        </p:nvSpPr>
        <p:spPr/>
        <p:txBody>
          <a:bodyPr/>
          <a:lstStyle/>
          <a:p>
            <a:r>
              <a:rPr lang="en-US" dirty="0" smtClean="0"/>
              <a:t>Policy makers wish to measure teachers' effectiveness</a:t>
            </a:r>
          </a:p>
          <a:p>
            <a:r>
              <a:rPr lang="en-US" dirty="0" smtClean="0"/>
              <a:t>This goal is pursued using complex statistics to model student test scores</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Complicating Factors</a:t>
            </a:r>
            <a:endParaRPr lang="en-US" dirty="0"/>
          </a:p>
        </p:txBody>
      </p:sp>
      <p:sp>
        <p:nvSpPr>
          <p:cNvPr id="3" name="Content Placeholder 2"/>
          <p:cNvSpPr>
            <a:spLocks noGrp="1"/>
          </p:cNvSpPr>
          <p:nvPr>
            <p:ph idx="1"/>
          </p:nvPr>
        </p:nvSpPr>
        <p:spPr/>
        <p:txBody>
          <a:bodyPr/>
          <a:lstStyle/>
          <a:p>
            <a:r>
              <a:rPr lang="en-US" sz="3600" dirty="0" smtClean="0"/>
              <a:t>Start-of-year student achievement varies due to</a:t>
            </a:r>
            <a:endParaRPr lang="en-US" sz="2800" dirty="0" smtClean="0"/>
          </a:p>
          <a:p>
            <a:pPr lvl="1"/>
            <a:r>
              <a:rPr lang="en-US" sz="3200" dirty="0" smtClean="0"/>
              <a:t>Home background and community context</a:t>
            </a:r>
            <a:endParaRPr lang="en-US" sz="3200" dirty="0" smtClean="0">
              <a:solidFill>
                <a:schemeClr val="accent1">
                  <a:lumMod val="75000"/>
                </a:schemeClr>
              </a:solidFill>
            </a:endParaRPr>
          </a:p>
          <a:p>
            <a:pPr lvl="1"/>
            <a:r>
              <a:rPr lang="en-US" sz="3200" dirty="0" smtClean="0"/>
              <a:t>Individual interests and aptitudes</a:t>
            </a:r>
          </a:p>
          <a:p>
            <a:pPr lvl="1"/>
            <a:r>
              <a:rPr lang="en-US" sz="3200" dirty="0" smtClean="0"/>
              <a:t>Peer culture</a:t>
            </a:r>
          </a:p>
          <a:p>
            <a:pPr lvl="1"/>
            <a:r>
              <a:rPr lang="en-US" sz="3200" dirty="0" smtClean="0"/>
              <a:t>Prior schooling</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Complicating Factors</a:t>
            </a:r>
            <a:endParaRPr lang="en-US" dirty="0"/>
          </a:p>
        </p:txBody>
      </p:sp>
      <p:sp>
        <p:nvSpPr>
          <p:cNvPr id="3" name="Content Placeholder 2"/>
          <p:cNvSpPr>
            <a:spLocks noGrp="1"/>
          </p:cNvSpPr>
          <p:nvPr>
            <p:ph idx="1"/>
          </p:nvPr>
        </p:nvSpPr>
        <p:spPr/>
        <p:txBody>
          <a:bodyPr/>
          <a:lstStyle/>
          <a:p>
            <a:r>
              <a:rPr lang="en-US" sz="3600" dirty="0" smtClean="0"/>
              <a:t>End-of-year student achievement varies due to</a:t>
            </a:r>
            <a:endParaRPr lang="en-US" sz="2800" dirty="0" smtClean="0"/>
          </a:p>
          <a:p>
            <a:pPr lvl="1"/>
            <a:r>
              <a:rPr lang="en-US" sz="3200" dirty="0" smtClean="0"/>
              <a:t>Start-of-year differences</a:t>
            </a:r>
            <a:endParaRPr lang="en-US" sz="3200" dirty="0" smtClean="0">
              <a:solidFill>
                <a:schemeClr val="accent1">
                  <a:lumMod val="75000"/>
                </a:schemeClr>
              </a:solidFill>
            </a:endParaRPr>
          </a:p>
          <a:p>
            <a:pPr lvl="1"/>
            <a:r>
              <a:rPr lang="en-US" sz="3200" dirty="0" smtClean="0"/>
              <a:t>Continuing effects of out-of-school factors, peers, and individual aptitudes and interests</a:t>
            </a:r>
          </a:p>
          <a:p>
            <a:pPr lvl="1"/>
            <a:r>
              <a:rPr lang="en-US" sz="3200" dirty="0" smtClean="0">
                <a:solidFill>
                  <a:srgbClr val="C00000"/>
                </a:solidFill>
              </a:rPr>
              <a:t>Instructional effectiveness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Complicating Factors</a:t>
            </a:r>
            <a:endParaRPr lang="en-US" dirty="0"/>
          </a:p>
        </p:txBody>
      </p:sp>
      <p:sp>
        <p:nvSpPr>
          <p:cNvPr id="3" name="Content Placeholder 2"/>
          <p:cNvSpPr>
            <a:spLocks noGrp="1"/>
          </p:cNvSpPr>
          <p:nvPr>
            <p:ph idx="1"/>
          </p:nvPr>
        </p:nvSpPr>
        <p:spPr/>
        <p:txBody>
          <a:bodyPr/>
          <a:lstStyle/>
          <a:p>
            <a:r>
              <a:rPr lang="en-US" sz="3600" dirty="0" smtClean="0">
                <a:solidFill>
                  <a:srgbClr val="C00000"/>
                </a:solidFill>
              </a:rPr>
              <a:t>Instructional effectiveness</a:t>
            </a:r>
            <a:r>
              <a:rPr lang="en-US" sz="3600" dirty="0" smtClean="0"/>
              <a:t> reflects</a:t>
            </a:r>
            <a:endParaRPr lang="en-US" sz="2800" dirty="0" smtClean="0"/>
          </a:p>
          <a:p>
            <a:pPr lvl="1"/>
            <a:r>
              <a:rPr lang="en-US" sz="3200" dirty="0" smtClean="0"/>
              <a:t>District and state policies</a:t>
            </a:r>
          </a:p>
          <a:p>
            <a:pPr lvl="1"/>
            <a:r>
              <a:rPr lang="en-US" sz="3200" dirty="0" smtClean="0"/>
              <a:t>School policies and climate</a:t>
            </a:r>
          </a:p>
          <a:p>
            <a:pPr lvl="1"/>
            <a:r>
              <a:rPr lang="en-US" sz="3200" dirty="0" smtClean="0"/>
              <a:t>Available instructional materials and resources</a:t>
            </a:r>
          </a:p>
          <a:p>
            <a:pPr lvl="1"/>
            <a:r>
              <a:rPr lang="en-US" sz="3200" dirty="0" smtClean="0"/>
              <a:t>Student attendance</a:t>
            </a:r>
          </a:p>
          <a:p>
            <a:pPr lvl="1"/>
            <a:r>
              <a:rPr lang="en-US" sz="3600" dirty="0" smtClean="0">
                <a:solidFill>
                  <a:srgbClr val="C00000"/>
                </a:solidFill>
              </a:rPr>
              <a:t>The teacher</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Simplified Assumptions</a:t>
            </a:r>
            <a:endParaRPr lang="en-US" dirty="0"/>
          </a:p>
        </p:txBody>
      </p:sp>
      <p:sp>
        <p:nvSpPr>
          <p:cNvPr id="3" name="Content Placeholder 2"/>
          <p:cNvSpPr>
            <a:spLocks noGrp="1"/>
          </p:cNvSpPr>
          <p:nvPr>
            <p:ph idx="1"/>
          </p:nvPr>
        </p:nvSpPr>
        <p:spPr/>
        <p:txBody>
          <a:bodyPr/>
          <a:lstStyle/>
          <a:p>
            <a:pPr>
              <a:spcBef>
                <a:spcPts val="6600"/>
              </a:spcBef>
            </a:pPr>
            <a:r>
              <a:rPr lang="en-US" sz="3600" dirty="0" smtClean="0"/>
              <a:t>Teaching matters, and some teachers teach better than others</a:t>
            </a:r>
          </a:p>
          <a:p>
            <a:pPr>
              <a:spcBef>
                <a:spcPts val="6600"/>
              </a:spcBef>
            </a:pPr>
            <a:r>
              <a:rPr lang="en-US" sz="3600" dirty="0" smtClean="0"/>
              <a:t>There is a stable construct we may refer to as a teacher’s “effectiveness”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6</a:t>
            </a:fld>
            <a:endParaRPr lang="en-US" dirty="0"/>
          </a:p>
        </p:txBody>
      </p:sp>
      <p:sp>
        <p:nvSpPr>
          <p:cNvPr id="5" name="TextBox 4"/>
          <p:cNvSpPr txBox="1"/>
          <p:nvPr/>
        </p:nvSpPr>
        <p:spPr>
          <a:xfrm>
            <a:off x="3733800" y="2743200"/>
            <a:ext cx="2143536" cy="523220"/>
          </a:xfrm>
          <a:prstGeom prst="rect">
            <a:avLst/>
          </a:prstGeom>
          <a:noFill/>
        </p:spPr>
        <p:txBody>
          <a:bodyPr wrap="none" rtlCol="0">
            <a:spAutoFit/>
          </a:bodyPr>
          <a:lstStyle/>
          <a:p>
            <a:r>
              <a:rPr lang="en-US" sz="2800" i="1" dirty="0" smtClean="0">
                <a:solidFill>
                  <a:srgbClr val="0070C0"/>
                </a:solidFill>
              </a:rPr>
              <a:t>Simplified to</a:t>
            </a:r>
            <a:endParaRPr lang="en-US" sz="2800"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Simplified Assumptions</a:t>
            </a:r>
            <a:endParaRPr lang="en-US" dirty="0"/>
          </a:p>
        </p:txBody>
      </p:sp>
      <p:sp>
        <p:nvSpPr>
          <p:cNvPr id="3" name="Content Placeholder 2"/>
          <p:cNvSpPr>
            <a:spLocks noGrp="1"/>
          </p:cNvSpPr>
          <p:nvPr>
            <p:ph idx="1"/>
          </p:nvPr>
        </p:nvSpPr>
        <p:spPr/>
        <p:txBody>
          <a:bodyPr/>
          <a:lstStyle/>
          <a:p>
            <a:r>
              <a:rPr lang="en-US" sz="3600" dirty="0" smtClean="0"/>
              <a:t>Student achievement is a central goal of schooling</a:t>
            </a:r>
          </a:p>
          <a:p>
            <a:pPr>
              <a:spcAft>
                <a:spcPts val="5400"/>
              </a:spcAft>
            </a:pPr>
            <a:r>
              <a:rPr lang="en-US" sz="3600" dirty="0" smtClean="0"/>
              <a:t>Valid tests can measure achievement</a:t>
            </a:r>
          </a:p>
          <a:p>
            <a:r>
              <a:rPr lang="en-US" sz="3600" dirty="0" smtClean="0"/>
              <a:t>Achievement is a one-dimensional continuum</a:t>
            </a:r>
            <a:endParaRPr lang="en-US" sz="3600" i="1" dirty="0" smtClean="0"/>
          </a:p>
          <a:p>
            <a:r>
              <a:rPr lang="en-US" sz="3600" dirty="0" smtClean="0"/>
              <a:t>Brief, inexpensive achievement tests locate students on that continuum</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7</a:t>
            </a:fld>
            <a:endParaRPr lang="en-US" dirty="0"/>
          </a:p>
        </p:txBody>
      </p:sp>
      <p:sp>
        <p:nvSpPr>
          <p:cNvPr id="6" name="Rectangle 5"/>
          <p:cNvSpPr/>
          <p:nvPr/>
        </p:nvSpPr>
        <p:spPr>
          <a:xfrm>
            <a:off x="3810000" y="3352800"/>
            <a:ext cx="2143536" cy="523220"/>
          </a:xfrm>
          <a:prstGeom prst="rect">
            <a:avLst/>
          </a:prstGeom>
        </p:spPr>
        <p:txBody>
          <a:bodyPr wrap="none">
            <a:spAutoFit/>
          </a:bodyPr>
          <a:lstStyle/>
          <a:p>
            <a:r>
              <a:rPr lang="en-US" sz="2800" i="1" dirty="0" smtClean="0">
                <a:solidFill>
                  <a:srgbClr val="0070C0"/>
                </a:solidFill>
              </a:rPr>
              <a:t>Simplified to</a:t>
            </a:r>
            <a:endParaRPr lang="en-US" sz="2800"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8</a:t>
            </a:fld>
            <a:endParaRPr lang="en-US" dirty="0"/>
          </a:p>
        </p:txBody>
      </p:sp>
      <p:sp>
        <p:nvSpPr>
          <p:cNvPr id="5" name="TextBox 4"/>
          <p:cNvSpPr txBox="1"/>
          <p:nvPr/>
        </p:nvSpPr>
        <p:spPr>
          <a:xfrm>
            <a:off x="1371600" y="2438400"/>
            <a:ext cx="7315200" cy="1384995"/>
          </a:xfrm>
          <a:prstGeom prst="rect">
            <a:avLst/>
          </a:prstGeom>
          <a:noFill/>
        </p:spPr>
        <p:txBody>
          <a:bodyPr wrap="square" rtlCol="0">
            <a:spAutoFit/>
          </a:bodyPr>
          <a:lstStyle/>
          <a:p>
            <a:pPr algn="ctr"/>
            <a:r>
              <a:rPr lang="en-US" sz="2800" i="1" dirty="0" smtClean="0"/>
              <a:t>More later on these simplified assumptions.</a:t>
            </a:r>
          </a:p>
          <a:p>
            <a:pPr algn="ctr"/>
            <a:endParaRPr lang="en-US" sz="2800" i="1" dirty="0" smtClean="0"/>
          </a:p>
          <a:p>
            <a:pPr algn="ctr"/>
            <a:r>
              <a:rPr lang="en-US" sz="2800" i="1" dirty="0" smtClean="0"/>
              <a:t>Let us press ahead.</a:t>
            </a:r>
            <a:endParaRPr lang="en-US" sz="28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of the Statistical Model</a:t>
            </a:r>
            <a:endParaRPr lang="en-US" dirty="0"/>
          </a:p>
        </p:txBody>
      </p:sp>
      <p:sp>
        <p:nvSpPr>
          <p:cNvPr id="3" name="Content Placeholder 2"/>
          <p:cNvSpPr>
            <a:spLocks noGrp="1"/>
          </p:cNvSpPr>
          <p:nvPr>
            <p:ph idx="1"/>
          </p:nvPr>
        </p:nvSpPr>
        <p:spPr/>
        <p:txBody>
          <a:bodyPr/>
          <a:lstStyle/>
          <a:p>
            <a:r>
              <a:rPr lang="en-US" sz="3600" dirty="0" smtClean="0"/>
              <a:t>What is a “Teacher Effect”?</a:t>
            </a:r>
            <a:endParaRPr lang="en-US" sz="2800" dirty="0" smtClean="0"/>
          </a:p>
          <a:p>
            <a:pPr lvl="1"/>
            <a:r>
              <a:rPr lang="en-US" sz="3200" dirty="0" smtClean="0"/>
              <a:t>Student growth (change in test score) attributable to the teacher</a:t>
            </a:r>
          </a:p>
          <a:p>
            <a:pPr lvl="1"/>
            <a:r>
              <a:rPr lang="en-US" sz="3200" dirty="0" smtClean="0"/>
              <a:t>I.e., </a:t>
            </a:r>
            <a:r>
              <a:rPr lang="en-US" sz="3200" i="1" dirty="0" smtClean="0"/>
              <a:t>caused</a:t>
            </a:r>
            <a:r>
              <a:rPr lang="en-US" sz="3200" dirty="0" smtClean="0"/>
              <a:t> by the teacher</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of the Statistical Model</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10</a:t>
            </a:fld>
            <a:endParaRPr lang="en-US" dirty="0"/>
          </a:p>
        </p:txBody>
      </p:sp>
      <p:grpSp>
        <p:nvGrpSpPr>
          <p:cNvPr id="16" name="Group 15"/>
          <p:cNvGrpSpPr/>
          <p:nvPr/>
        </p:nvGrpSpPr>
        <p:grpSpPr>
          <a:xfrm>
            <a:off x="1447800" y="1828800"/>
            <a:ext cx="6781800" cy="1600200"/>
            <a:chOff x="1447800" y="1828800"/>
            <a:chExt cx="6781800" cy="1600200"/>
          </a:xfrm>
        </p:grpSpPr>
        <p:sp>
          <p:nvSpPr>
            <p:cNvPr id="6" name="Rectangle 5"/>
            <p:cNvSpPr/>
            <p:nvPr/>
          </p:nvSpPr>
          <p:spPr>
            <a:xfrm>
              <a:off x="1447800" y="1828800"/>
              <a:ext cx="1447800" cy="16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Teacher Effect on One Student</a:t>
              </a:r>
              <a:endParaRPr lang="en-US" sz="2400" dirty="0">
                <a:solidFill>
                  <a:schemeClr val="tx1"/>
                </a:solidFill>
              </a:endParaRPr>
            </a:p>
          </p:txBody>
        </p:sp>
        <p:sp>
          <p:nvSpPr>
            <p:cNvPr id="7" name="Rectangle 6"/>
            <p:cNvSpPr/>
            <p:nvPr/>
          </p:nvSpPr>
          <p:spPr>
            <a:xfrm>
              <a:off x="4191000" y="1828800"/>
              <a:ext cx="1447800" cy="16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Student’sObserved Score</a:t>
              </a:r>
              <a:endParaRPr lang="en-US" sz="2400" dirty="0">
                <a:solidFill>
                  <a:schemeClr val="tx1"/>
                </a:solidFill>
              </a:endParaRPr>
            </a:p>
          </p:txBody>
        </p:sp>
        <p:sp>
          <p:nvSpPr>
            <p:cNvPr id="8" name="Rectangle 7"/>
            <p:cNvSpPr/>
            <p:nvPr/>
          </p:nvSpPr>
          <p:spPr>
            <a:xfrm>
              <a:off x="6705600" y="1828800"/>
              <a:ext cx="1524000" cy="16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Student’s Predicted Score</a:t>
              </a:r>
              <a:endParaRPr lang="en-US" sz="2400" dirty="0">
                <a:solidFill>
                  <a:schemeClr val="tx1"/>
                </a:solidFill>
              </a:endParaRPr>
            </a:p>
          </p:txBody>
        </p:sp>
        <p:sp>
          <p:nvSpPr>
            <p:cNvPr id="9" name="TextBox 8"/>
            <p:cNvSpPr txBox="1"/>
            <p:nvPr/>
          </p:nvSpPr>
          <p:spPr>
            <a:xfrm>
              <a:off x="3184634" y="2286000"/>
              <a:ext cx="701566" cy="646331"/>
            </a:xfrm>
            <a:prstGeom prst="rect">
              <a:avLst/>
            </a:prstGeom>
            <a:noFill/>
          </p:spPr>
          <p:txBody>
            <a:bodyPr wrap="square" rtlCol="0">
              <a:spAutoFit/>
            </a:bodyPr>
            <a:lstStyle/>
            <a:p>
              <a:pPr algn="ctr"/>
              <a:r>
                <a:rPr lang="en-US" sz="3600" dirty="0" smtClean="0"/>
                <a:t>=</a:t>
              </a:r>
              <a:endParaRPr lang="en-US" sz="3600" dirty="0"/>
            </a:p>
          </p:txBody>
        </p:sp>
        <p:sp>
          <p:nvSpPr>
            <p:cNvPr id="10" name="TextBox 9"/>
            <p:cNvSpPr txBox="1"/>
            <p:nvPr/>
          </p:nvSpPr>
          <p:spPr>
            <a:xfrm>
              <a:off x="5833240" y="2362200"/>
              <a:ext cx="643759" cy="461665"/>
            </a:xfrm>
            <a:prstGeom prst="rect">
              <a:avLst/>
            </a:prstGeom>
            <a:noFill/>
          </p:spPr>
          <p:txBody>
            <a:bodyPr wrap="square" rtlCol="0">
              <a:spAutoFit/>
            </a:bodyPr>
            <a:lstStyle/>
            <a:p>
              <a:pPr algn="ctr"/>
              <a:r>
                <a:rPr lang="en-US" sz="2400" b="1" dirty="0" smtClean="0"/>
                <a:t>—</a:t>
              </a:r>
              <a:endParaRPr lang="en-US" sz="2400" b="1" dirty="0"/>
            </a:p>
          </p:txBody>
        </p:sp>
      </p:grpSp>
      <p:sp>
        <p:nvSpPr>
          <p:cNvPr id="11" name="TextBox 10"/>
          <p:cNvSpPr txBox="1"/>
          <p:nvPr/>
        </p:nvSpPr>
        <p:spPr>
          <a:xfrm>
            <a:off x="1295400" y="3962400"/>
            <a:ext cx="7467600" cy="1015663"/>
          </a:xfrm>
          <a:prstGeom prst="rect">
            <a:avLst/>
          </a:prstGeom>
          <a:noFill/>
        </p:spPr>
        <p:txBody>
          <a:bodyPr wrap="square" rtlCol="0">
            <a:spAutoFit/>
          </a:bodyPr>
          <a:lstStyle/>
          <a:p>
            <a:r>
              <a:rPr lang="en-US" sz="2000" dirty="0" smtClean="0"/>
              <a:t>“Predicted Score” is </a:t>
            </a:r>
            <a:r>
              <a:rPr lang="en-US" sz="2000" i="1" dirty="0" smtClean="0"/>
              <a:t>Counterfactual</a:t>
            </a:r>
            <a:r>
              <a:rPr lang="en-US" sz="2000" dirty="0" smtClean="0"/>
              <a:t> – an estimate of what would have been observed with a hypothetical average teacher, </a:t>
            </a:r>
            <a:br>
              <a:rPr lang="en-US" sz="2000" dirty="0" smtClean="0"/>
            </a:br>
            <a:r>
              <a:rPr lang="en-US" sz="2000" b="1" i="1" dirty="0" smtClean="0"/>
              <a:t>all else being equal</a:t>
            </a:r>
            <a:endParaRPr lang="en-US" sz="2000" i="1" dirty="0"/>
          </a:p>
        </p:txBody>
      </p:sp>
      <p:sp>
        <p:nvSpPr>
          <p:cNvPr id="12" name="TextBox 11"/>
          <p:cNvSpPr txBox="1"/>
          <p:nvPr/>
        </p:nvSpPr>
        <p:spPr>
          <a:xfrm>
            <a:off x="1295400" y="5334000"/>
            <a:ext cx="7315200" cy="707886"/>
          </a:xfrm>
          <a:prstGeom prst="rect">
            <a:avLst/>
          </a:prstGeom>
          <a:noFill/>
        </p:spPr>
        <p:txBody>
          <a:bodyPr wrap="square" rtlCol="0">
            <a:spAutoFit/>
          </a:bodyPr>
          <a:lstStyle/>
          <a:p>
            <a:r>
              <a:rPr lang="en-US" sz="2000" dirty="0" smtClean="0"/>
              <a:t>These (student-level) “Teacher Effects” are averaged up to the classroom level to obtain an overall score for the teacher.</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or out?</a:t>
            </a:r>
            <a:endParaRPr lang="en-US" dirty="0"/>
          </a:p>
        </p:txBody>
      </p:sp>
      <p:sp>
        <p:nvSpPr>
          <p:cNvPr id="3" name="Content Placeholder 2"/>
          <p:cNvSpPr>
            <a:spLocks noGrp="1"/>
          </p:cNvSpPr>
          <p:nvPr>
            <p:ph idx="1"/>
          </p:nvPr>
        </p:nvSpPr>
        <p:spPr>
          <a:xfrm>
            <a:off x="1435100" y="1447800"/>
            <a:ext cx="7499350" cy="5105400"/>
          </a:xfrm>
        </p:spPr>
        <p:txBody>
          <a:bodyPr/>
          <a:lstStyle/>
          <a:p>
            <a:r>
              <a:rPr lang="en-US" sz="2800" dirty="0" smtClean="0"/>
              <a:t>District leadership</a:t>
            </a:r>
          </a:p>
          <a:p>
            <a:r>
              <a:rPr lang="en-US" sz="2800" dirty="0" smtClean="0"/>
              <a:t>School norms, academic press</a:t>
            </a:r>
          </a:p>
          <a:p>
            <a:r>
              <a:rPr lang="en-US" sz="2800" dirty="0" smtClean="0"/>
              <a:t>Quality of school instructional staff</a:t>
            </a:r>
          </a:p>
          <a:p>
            <a:r>
              <a:rPr lang="en-US" sz="2800" dirty="0" smtClean="0"/>
              <a:t>Early childhood history; medical history</a:t>
            </a:r>
          </a:p>
          <a:p>
            <a:r>
              <a:rPr lang="en-US" sz="2800" dirty="0" smtClean="0"/>
              <a:t>Quality of schooling in prior years</a:t>
            </a:r>
          </a:p>
          <a:p>
            <a:r>
              <a:rPr lang="en-US" sz="2800" dirty="0" smtClean="0"/>
              <a:t>Parent involvement</a:t>
            </a:r>
          </a:p>
          <a:p>
            <a:r>
              <a:rPr lang="en-US" sz="2800" dirty="0" smtClean="0"/>
              <a:t>Assignment of pupils (to schools, to classes)</a:t>
            </a:r>
          </a:p>
          <a:p>
            <a:r>
              <a:rPr lang="en-US" sz="2800" dirty="0" smtClean="0"/>
              <a:t>Peer culture</a:t>
            </a:r>
          </a:p>
          <a:p>
            <a:r>
              <a:rPr lang="en-US" sz="2800" dirty="0" smtClean="0"/>
              <a:t>Students’ school attendance histories</a:t>
            </a:r>
          </a:p>
          <a:p>
            <a:r>
              <a:rPr lang="en-US" sz="2800" dirty="0" smtClean="0"/>
              <a:t>…</a:t>
            </a:r>
          </a:p>
          <a:p>
            <a:endParaRPr lang="en-US" sz="2800"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Controlling for prior-year score is not sufficient</a:t>
            </a:r>
            <a:endParaRPr lang="en-US" dirty="0"/>
          </a:p>
        </p:txBody>
      </p:sp>
      <p:sp>
        <p:nvSpPr>
          <p:cNvPr id="3" name="Content Placeholder 2"/>
          <p:cNvSpPr>
            <a:spLocks noGrp="1"/>
          </p:cNvSpPr>
          <p:nvPr>
            <p:ph idx="1"/>
          </p:nvPr>
        </p:nvSpPr>
        <p:spPr>
          <a:xfrm>
            <a:off x="1371600" y="1752600"/>
            <a:ext cx="7499350" cy="4495800"/>
          </a:xfrm>
        </p:spPr>
        <p:txBody>
          <a:bodyPr/>
          <a:lstStyle/>
          <a:p>
            <a:r>
              <a:rPr lang="en-US" dirty="0" smtClean="0"/>
              <a:t>First problem—Measurement Error:</a:t>
            </a:r>
            <a:br>
              <a:rPr lang="en-US" dirty="0" smtClean="0"/>
            </a:br>
            <a:r>
              <a:rPr lang="en-US" sz="2800" dirty="0" smtClean="0"/>
              <a:t>prior-year achievement is imperfectly measured</a:t>
            </a:r>
            <a:br>
              <a:rPr lang="en-US" sz="2800" dirty="0" smtClean="0"/>
            </a:br>
            <a:endParaRPr lang="en-US" dirty="0" smtClean="0"/>
          </a:p>
          <a:p>
            <a:r>
              <a:rPr lang="en-US" dirty="0" smtClean="0"/>
              <a:t>Second problem—Omitted variables:</a:t>
            </a:r>
            <a:br>
              <a:rPr lang="en-US" dirty="0" smtClean="0"/>
            </a:br>
            <a:r>
              <a:rPr lang="en-US" sz="2800" dirty="0" smtClean="0"/>
              <a:t>models with additional variables predict different prior-year true scores as a function of</a:t>
            </a:r>
            <a:endParaRPr lang="en-US" dirty="0" smtClean="0"/>
          </a:p>
          <a:p>
            <a:pPr lvl="1"/>
            <a:r>
              <a:rPr lang="en-US" dirty="0" smtClean="0"/>
              <a:t>additional test scores</a:t>
            </a:r>
          </a:p>
          <a:p>
            <a:pPr lvl="1"/>
            <a:r>
              <a:rPr lang="en-US" dirty="0" smtClean="0"/>
              <a:t>demographic / out-of-school factors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Controlling for prior-year score is not sufficient</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Third problem—Different trajectories:</a:t>
            </a:r>
            <a:br>
              <a:rPr lang="en-US" dirty="0" smtClean="0"/>
            </a:br>
            <a:r>
              <a:rPr lang="en-US" sz="2800" dirty="0" smtClean="0"/>
              <a:t>students with identical prior-year true scores have different expected growth depending on</a:t>
            </a:r>
          </a:p>
          <a:p>
            <a:pPr lvl="1"/>
            <a:r>
              <a:rPr lang="en-US" dirty="0" smtClean="0"/>
              <a:t>individual aptitudes</a:t>
            </a:r>
          </a:p>
          <a:p>
            <a:pPr lvl="1"/>
            <a:r>
              <a:rPr lang="en-US" dirty="0" smtClean="0"/>
              <a:t>out-of-school supports for learning</a:t>
            </a:r>
          </a:p>
          <a:p>
            <a:pPr lvl="1"/>
            <a:r>
              <a:rPr lang="en-US" dirty="0" smtClean="0"/>
              <a:t>prior instructional histories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small digression:</a:t>
            </a:r>
            <a:br>
              <a:rPr lang="en-US" dirty="0" smtClean="0"/>
            </a:br>
            <a:r>
              <a:rPr lang="en-US" dirty="0" smtClean="0"/>
              <a:t>Student Growth Percentiles</a:t>
            </a:r>
            <a:endParaRPr lang="en-US" dirty="0"/>
          </a:p>
        </p:txBody>
      </p:sp>
      <p:sp>
        <p:nvSpPr>
          <p:cNvPr id="3" name="Content Placeholder 2"/>
          <p:cNvSpPr>
            <a:spLocks noGrp="1"/>
          </p:cNvSpPr>
          <p:nvPr>
            <p:ph idx="1"/>
          </p:nvPr>
        </p:nvSpPr>
        <p:spPr>
          <a:xfrm>
            <a:off x="1435100" y="1447800"/>
            <a:ext cx="7499350" cy="5029200"/>
          </a:xfrm>
        </p:spPr>
        <p:txBody>
          <a:bodyPr/>
          <a:lstStyle/>
          <a:p>
            <a:r>
              <a:rPr lang="en-US" dirty="0" smtClean="0"/>
              <a:t>Construction</a:t>
            </a:r>
          </a:p>
          <a:p>
            <a:pPr lvl="1"/>
            <a:r>
              <a:rPr lang="en-US" dirty="0" smtClean="0"/>
              <a:t>Each student’s SGP score is the percentile rank of that student’s current-year score within the distribution for students with the same prior-year score</a:t>
            </a:r>
          </a:p>
          <a:p>
            <a:pPr>
              <a:buNone/>
            </a:pP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14</a:t>
            </a:fld>
            <a:endParaRPr lang="en-US" dirty="0"/>
          </a:p>
        </p:txBody>
      </p:sp>
      <p:graphicFrame>
        <p:nvGraphicFramePr>
          <p:cNvPr id="5" name="Chart 4"/>
          <p:cNvGraphicFramePr/>
          <p:nvPr/>
        </p:nvGraphicFramePr>
        <p:xfrm>
          <a:off x="3505200" y="3886200"/>
          <a:ext cx="2743200" cy="25050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Growth Percentiles</a:t>
            </a:r>
            <a:endParaRPr lang="en-US" dirty="0"/>
          </a:p>
        </p:txBody>
      </p:sp>
      <p:sp>
        <p:nvSpPr>
          <p:cNvPr id="3" name="Content Placeholder 2"/>
          <p:cNvSpPr>
            <a:spLocks noGrp="1"/>
          </p:cNvSpPr>
          <p:nvPr>
            <p:ph idx="1"/>
          </p:nvPr>
        </p:nvSpPr>
        <p:spPr/>
        <p:txBody>
          <a:bodyPr/>
          <a:lstStyle/>
          <a:p>
            <a:r>
              <a:rPr lang="en-US" dirty="0" smtClean="0"/>
              <a:t>Interpretation</a:t>
            </a:r>
          </a:p>
          <a:p>
            <a:pPr lvl="1"/>
            <a:r>
              <a:rPr lang="en-US" dirty="0" smtClean="0"/>
              <a:t>How much this student has grown relative to others who began at the “same” (prior-year) starting point</a:t>
            </a:r>
          </a:p>
          <a:p>
            <a:r>
              <a:rPr lang="en-US" dirty="0" smtClean="0"/>
              <a:t>Advantages</a:t>
            </a:r>
          </a:p>
          <a:p>
            <a:pPr lvl="1"/>
            <a:r>
              <a:rPr lang="en-US" dirty="0" smtClean="0"/>
              <a:t>Invariant under monotone transformations of score scale</a:t>
            </a:r>
          </a:p>
          <a:p>
            <a:pPr lvl="1"/>
            <a:r>
              <a:rPr lang="en-US" dirty="0" smtClean="0"/>
              <a:t>Directs attention to distribution of outcomes, versus point estimate</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anything really new here?</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16</a:t>
            </a:fld>
            <a:endParaRPr lang="en-US" dirty="0"/>
          </a:p>
        </p:txBody>
      </p:sp>
      <p:pic>
        <p:nvPicPr>
          <p:cNvPr id="6" name="Picture 5"/>
          <p:cNvPicPr/>
          <p:nvPr/>
        </p:nvPicPr>
        <p:blipFill>
          <a:blip r:embed="rId3" cstate="print"/>
          <a:srcRect/>
          <a:stretch>
            <a:fillRect/>
          </a:stretch>
        </p:blipFill>
        <p:spPr bwMode="auto">
          <a:xfrm>
            <a:off x="1981200" y="1371600"/>
            <a:ext cx="5867400" cy="4419600"/>
          </a:xfrm>
          <a:prstGeom prst="rect">
            <a:avLst/>
          </a:prstGeom>
          <a:noFill/>
        </p:spPr>
      </p:pic>
      <p:sp>
        <p:nvSpPr>
          <p:cNvPr id="7" name="TextBox 6"/>
          <p:cNvSpPr txBox="1"/>
          <p:nvPr/>
        </p:nvSpPr>
        <p:spPr>
          <a:xfrm>
            <a:off x="3581400" y="6172200"/>
            <a:ext cx="4800600" cy="307777"/>
          </a:xfrm>
          <a:prstGeom prst="rect">
            <a:avLst/>
          </a:prstGeom>
          <a:noFill/>
        </p:spPr>
        <p:txBody>
          <a:bodyPr wrap="square" rtlCol="0">
            <a:spAutoFit/>
          </a:bodyPr>
          <a:lstStyle/>
          <a:p>
            <a:r>
              <a:rPr lang="en-US" sz="1400" i="1" dirty="0" smtClean="0"/>
              <a:t>Thanks to Andrew Ho and Katherine Furgol for this graphic</a:t>
            </a:r>
            <a:endParaRPr lang="en-US"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dirty="0" smtClean="0"/>
              <a:t>Random assignment?</a:t>
            </a:r>
          </a:p>
          <a:p>
            <a:r>
              <a:rPr lang="en-US" dirty="0" smtClean="0"/>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solidFill>
                  <a:srgbClr val="C00000"/>
                </a:solidFill>
              </a:rPr>
              <a:t>Stability of “effectiveness” estimates</a:t>
            </a:r>
          </a:p>
          <a:p>
            <a:pPr lvl="1"/>
            <a:r>
              <a:rPr lang="en-US" sz="2400" i="1" dirty="0" smtClean="0">
                <a:solidFill>
                  <a:srgbClr val="C00000"/>
                </a:solidFill>
              </a:rPr>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dirty="0" smtClean="0"/>
              <a:t>Random assignment?</a:t>
            </a:r>
          </a:p>
          <a:p>
            <a:r>
              <a:rPr lang="en-US" dirty="0" smtClean="0"/>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562850" cy="1143000"/>
          </a:xfrm>
        </p:spPr>
        <p:txBody>
          <a:bodyPr>
            <a:noAutofit/>
          </a:bodyPr>
          <a:lstStyle/>
          <a:p>
            <a:r>
              <a:rPr lang="en-US" sz="4000" dirty="0" smtClean="0"/>
              <a:t>Stability of “Effectiveness” Estimates</a:t>
            </a:r>
          </a:p>
        </p:txBody>
      </p:sp>
      <p:sp>
        <p:nvSpPr>
          <p:cNvPr id="3" name="Content Placeholder 2"/>
          <p:cNvSpPr>
            <a:spLocks noGrp="1"/>
          </p:cNvSpPr>
          <p:nvPr>
            <p:ph idx="1"/>
          </p:nvPr>
        </p:nvSpPr>
        <p:spPr>
          <a:xfrm>
            <a:off x="1371600" y="1752600"/>
            <a:ext cx="7499350" cy="4419600"/>
          </a:xfrm>
        </p:spPr>
        <p:txBody>
          <a:bodyPr/>
          <a:lstStyle/>
          <a:p>
            <a:r>
              <a:rPr lang="en-US" dirty="0" smtClean="0"/>
              <a:t>Newton, Darling-Hammond, Haertel, &amp; Thomas (2010) compared high school math and ELA teachers’ VAM scores across</a:t>
            </a:r>
          </a:p>
          <a:p>
            <a:pPr lvl="1"/>
            <a:r>
              <a:rPr lang="en-US" dirty="0" smtClean="0"/>
              <a:t>Statistical models</a:t>
            </a:r>
          </a:p>
          <a:p>
            <a:pPr lvl="1"/>
            <a:r>
              <a:rPr lang="en-US" dirty="0" smtClean="0"/>
              <a:t>Courses taught</a:t>
            </a:r>
          </a:p>
          <a:p>
            <a:pPr lvl="1"/>
            <a:r>
              <a:rPr lang="en-US" dirty="0" smtClean="0"/>
              <a:t>Years		</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19</a:t>
            </a:fld>
            <a:endParaRPr lang="en-US" dirty="0"/>
          </a:p>
        </p:txBody>
      </p:sp>
      <p:sp>
        <p:nvSpPr>
          <p:cNvPr id="5" name="TextBox 4"/>
          <p:cNvSpPr txBox="1"/>
          <p:nvPr/>
        </p:nvSpPr>
        <p:spPr>
          <a:xfrm>
            <a:off x="1524000" y="5867400"/>
            <a:ext cx="6934200" cy="461665"/>
          </a:xfrm>
          <a:prstGeom prst="rect">
            <a:avLst/>
          </a:prstGeom>
          <a:noFill/>
        </p:spPr>
        <p:txBody>
          <a:bodyPr wrap="square" rtlCol="0">
            <a:spAutoFit/>
          </a:bodyPr>
          <a:lstStyle/>
          <a:p>
            <a:r>
              <a:rPr lang="en-US" sz="2400" i="1" dirty="0" smtClean="0">
                <a:latin typeface="+mn-lt"/>
              </a:rPr>
              <a:t>Full report at </a:t>
            </a:r>
            <a:r>
              <a:rPr lang="en-US" sz="2400" dirty="0" smtClean="0">
                <a:latin typeface="+mn-lt"/>
                <a:hlinkClick r:id="rId3"/>
              </a:rPr>
              <a:t>http://epaa.asu.edu/ojs/article/view/810</a:t>
            </a:r>
            <a:endParaRPr lang="en-US" sz="2400" dirty="0">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1447800" y="1417172"/>
            <a:ext cx="6978650" cy="523220"/>
          </a:xfrm>
          <a:prstGeom prst="rect">
            <a:avLst/>
          </a:prstGeom>
          <a:noFill/>
          <a:ln w="9525">
            <a:noFill/>
            <a:miter lim="800000"/>
            <a:headEnd/>
            <a:tailEnd/>
          </a:ln>
        </p:spPr>
        <p:txBody>
          <a:bodyPr anchor="ctr">
            <a:spAutoFit/>
          </a:bodyPr>
          <a:lstStyle/>
          <a:p>
            <a:r>
              <a:rPr lang="en-US" sz="2800" dirty="0" smtClean="0">
                <a:latin typeface="+mj-lt"/>
                <a:cs typeface="Times New Roman" pitchFamily="18" charset="0"/>
              </a:rPr>
              <a:t>Sample</a:t>
            </a:r>
            <a:r>
              <a:rPr lang="en-US" sz="3200" baseline="12000" dirty="0" smtClean="0">
                <a:latin typeface="+mj-lt"/>
                <a:cs typeface="Arial" pitchFamily="34" charset="0"/>
              </a:rPr>
              <a:t>*</a:t>
            </a:r>
            <a:r>
              <a:rPr lang="en-US" sz="2800" dirty="0" smtClean="0">
                <a:latin typeface="+mj-lt"/>
                <a:cs typeface="Times New Roman" pitchFamily="18" charset="0"/>
              </a:rPr>
              <a:t> </a:t>
            </a:r>
            <a:r>
              <a:rPr lang="en-US" sz="2800" dirty="0">
                <a:latin typeface="+mj-lt"/>
                <a:cs typeface="Times New Roman" pitchFamily="18" charset="0"/>
              </a:rPr>
              <a:t>for Math and ELA VAM Analyses</a:t>
            </a:r>
          </a:p>
        </p:txBody>
      </p:sp>
      <p:graphicFrame>
        <p:nvGraphicFramePr>
          <p:cNvPr id="35925" name="Group 85"/>
          <p:cNvGraphicFramePr>
            <a:graphicFrameLocks noGrp="1"/>
          </p:cNvGraphicFramePr>
          <p:nvPr/>
        </p:nvGraphicFramePr>
        <p:xfrm>
          <a:off x="1447800" y="1981200"/>
          <a:ext cx="7162800" cy="3200401"/>
        </p:xfrm>
        <a:graphic>
          <a:graphicData uri="http://schemas.openxmlformats.org/drawingml/2006/table">
            <a:tbl>
              <a:tblPr/>
              <a:tblGrid>
                <a:gridCol w="2743200"/>
                <a:gridCol w="2286000"/>
                <a:gridCol w="2133600"/>
              </a:tblGrid>
              <a:tr h="1017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Academic Year</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2005-06</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2006-07</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Math teachers</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57</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46</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36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ELA teachers</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63</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308100">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Students     </a:t>
                      </a:r>
                      <a:r>
                        <a:rPr kumimoji="0" lang="en-US" sz="1800" b="0" i="0" u="none" strike="noStrike" cap="none" normalizeH="0" baseline="0" dirty="0" smtClean="0">
                          <a:ln>
                            <a:noFill/>
                          </a:ln>
                          <a:solidFill>
                            <a:schemeClr val="tx1"/>
                          </a:solidFill>
                          <a:effectLst/>
                          <a:latin typeface="Gill Sans MT" pitchFamily="34" charset="0"/>
                          <a:cs typeface="Times New Roman" pitchFamily="18" charset="0"/>
                        </a:rPr>
                        <a:t>     </a:t>
                      </a: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9</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10</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Grade 11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646</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714</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511</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881</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693</a:t>
                      </a:r>
                      <a:endParaRPr kumimoji="0" lang="en-US" sz="1800" b="0" i="0" u="none" strike="noStrike" cap="none" normalizeH="0" baseline="0" dirty="0" smtClean="0">
                        <a:ln>
                          <a:noFill/>
                        </a:ln>
                        <a:solidFill>
                          <a:schemeClr val="tx1"/>
                        </a:solidFill>
                        <a:effectLst/>
                        <a:latin typeface="Gill Sans MT"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Gill Sans MT" pitchFamily="34" charset="0"/>
                          <a:cs typeface="Times New Roman" pitchFamily="18" charset="0"/>
                        </a:rPr>
                        <a:t>789</a:t>
                      </a:r>
                      <a:endParaRPr kumimoji="0" lang="en-US" sz="3200" b="0" i="0" u="none" strike="noStrike" cap="none" normalizeH="0" baseline="0" dirty="0" smtClean="0">
                        <a:ln>
                          <a:noFill/>
                        </a:ln>
                        <a:solidFill>
                          <a:schemeClr val="tx1"/>
                        </a:solidFill>
                        <a:effectLst/>
                        <a:latin typeface="Gill Sans MT" pitchFamily="34"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9961" name="Rectangle 81"/>
          <p:cNvSpPr>
            <a:spLocks noChangeArrowheads="1"/>
          </p:cNvSpPr>
          <p:nvPr/>
        </p:nvSpPr>
        <p:spPr bwMode="auto">
          <a:xfrm>
            <a:off x="1447800" y="5238789"/>
            <a:ext cx="7315200" cy="1107996"/>
          </a:xfrm>
          <a:prstGeom prst="rect">
            <a:avLst/>
          </a:prstGeom>
          <a:noFill/>
          <a:ln w="9525">
            <a:noFill/>
            <a:miter lim="800000"/>
            <a:headEnd/>
            <a:tailEnd/>
          </a:ln>
        </p:spPr>
        <p:txBody>
          <a:bodyPr wrap="square" anchor="ctr">
            <a:spAutoFit/>
          </a:bodyPr>
          <a:lstStyle/>
          <a:p>
            <a:r>
              <a:rPr lang="en-US" sz="2800" dirty="0" smtClean="0">
                <a:latin typeface="+mj-lt"/>
                <a:cs typeface="Times New Roman" pitchFamily="18" charset="0"/>
              </a:rPr>
              <a:t>*</a:t>
            </a:r>
            <a:r>
              <a:rPr lang="en-US" dirty="0" smtClean="0">
                <a:latin typeface="+mj-lt"/>
                <a:cs typeface="Times New Roman" pitchFamily="18" charset="0"/>
              </a:rPr>
              <a:t>Sample included all teachers who </a:t>
            </a:r>
            <a:r>
              <a:rPr lang="en-US" dirty="0">
                <a:latin typeface="+mj-lt"/>
                <a:cs typeface="Times New Roman" pitchFamily="18" charset="0"/>
              </a:rPr>
              <a:t>taught multiple </a:t>
            </a:r>
            <a:r>
              <a:rPr lang="en-US" dirty="0" smtClean="0">
                <a:latin typeface="+mj-lt"/>
                <a:cs typeface="Times New Roman" pitchFamily="18" charset="0"/>
              </a:rPr>
              <a:t>courses. Ns in table are for teachers x courses. There were 13 math </a:t>
            </a:r>
            <a:r>
              <a:rPr lang="en-US" dirty="0">
                <a:latin typeface="+mj-lt"/>
                <a:cs typeface="Times New Roman" pitchFamily="18" charset="0"/>
              </a:rPr>
              <a:t>teachers for </a:t>
            </a:r>
            <a:r>
              <a:rPr lang="en-US" dirty="0" smtClean="0">
                <a:latin typeface="+mj-lt"/>
                <a:cs typeface="Times New Roman" pitchFamily="18" charset="0"/>
              </a:rPr>
              <a:t>2005-06 </a:t>
            </a:r>
            <a:r>
              <a:rPr lang="en-US" dirty="0">
                <a:latin typeface="+mj-lt"/>
                <a:cs typeface="Times New Roman" pitchFamily="18" charset="0"/>
              </a:rPr>
              <a:t>and 10 for </a:t>
            </a:r>
            <a:r>
              <a:rPr lang="en-US" dirty="0" smtClean="0">
                <a:latin typeface="+mj-lt"/>
                <a:cs typeface="Times New Roman" pitchFamily="18" charset="0"/>
              </a:rPr>
              <a:t>2006-07</a:t>
            </a:r>
            <a:r>
              <a:rPr lang="en-US" dirty="0">
                <a:latin typeface="+mj-lt"/>
                <a:cs typeface="Times New Roman" pitchFamily="18" charset="0"/>
              </a:rPr>
              <a:t>. </a:t>
            </a:r>
            <a:r>
              <a:rPr lang="en-US" dirty="0" smtClean="0">
                <a:latin typeface="+mj-lt"/>
                <a:cs typeface="Times New Roman" pitchFamily="18" charset="0"/>
              </a:rPr>
              <a:t> There were 16 ELA teachers for 2005-06 and 15 for 2006-07.</a:t>
            </a:r>
            <a:endParaRPr lang="en-US" sz="2000" dirty="0">
              <a:latin typeface="+mj-lt"/>
            </a:endParaRPr>
          </a:p>
        </p:txBody>
      </p:sp>
      <p:sp>
        <p:nvSpPr>
          <p:cNvPr id="6" name="Title 1"/>
          <p:cNvSpPr txBox="1">
            <a:spLocks/>
          </p:cNvSpPr>
          <p:nvPr/>
        </p:nvSpPr>
        <p:spPr>
          <a:xfrm>
            <a:off x="1371600" y="685800"/>
            <a:ext cx="7543800" cy="533400"/>
          </a:xfrm>
          <a:prstGeom prst="rect">
            <a:avLst/>
          </a:prstGeom>
        </p:spPr>
        <p:txBody>
          <a:bodyPr/>
          <a:lstStyle/>
          <a:p>
            <a:pPr eaLnBrk="0" hangingPunct="0">
              <a:defRPr/>
            </a:pPr>
            <a:r>
              <a:rPr lang="en-US" sz="3600" dirty="0">
                <a:solidFill>
                  <a:srgbClr val="55617C"/>
                </a:solidFill>
                <a:effectLst>
                  <a:outerShdw blurRad="50000" dist="30000" dir="5400000" algn="tl" rotWithShape="0">
                    <a:srgbClr val="000000">
                      <a:alpha val="30000"/>
                    </a:srgbClr>
                  </a:outerShdw>
                </a:effectLst>
                <a:latin typeface="+mj-lt"/>
                <a:ea typeface="+mj-ea"/>
                <a:cs typeface="+mj-cs"/>
              </a:rPr>
              <a:t>Findings from Newton, et 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p:cNvSpPr>
            <a:spLocks noGrp="1"/>
          </p:cNvSpPr>
          <p:nvPr>
            <p:ph type="sldNum" sz="quarter" idx="12"/>
          </p:nvPr>
        </p:nvSpPr>
        <p:spPr/>
        <p:txBody>
          <a:bodyPr/>
          <a:lstStyle/>
          <a:p>
            <a:fld id="{F7BF03DE-ABAD-4BCC-BBF1-31EE163312E8}" type="slidenum">
              <a:rPr lang="en-US"/>
              <a:pPr/>
              <a:t>21</a:t>
            </a:fld>
            <a:endParaRPr lang="en-US" dirty="0"/>
          </a:p>
        </p:txBody>
      </p:sp>
      <p:sp>
        <p:nvSpPr>
          <p:cNvPr id="27652" name="Rectangle 4"/>
          <p:cNvSpPr>
            <a:spLocks noGrp="1" noRot="1" noChangeArrowheads="1"/>
          </p:cNvSpPr>
          <p:nvPr>
            <p:ph type="title"/>
          </p:nvPr>
        </p:nvSpPr>
        <p:spPr>
          <a:xfrm>
            <a:off x="1143000" y="304800"/>
            <a:ext cx="7546975" cy="1143000"/>
          </a:xfrm>
        </p:spPr>
        <p:txBody>
          <a:bodyPr>
            <a:normAutofit fontScale="90000"/>
          </a:bodyPr>
          <a:lstStyle/>
          <a:p>
            <a:r>
              <a:rPr lang="en-US" sz="4000" dirty="0"/>
              <a:t>% of Teachers Whose </a:t>
            </a:r>
            <a:r>
              <a:rPr lang="en-US" sz="4000" dirty="0" smtClean="0"/>
              <a:t>Effectiveness </a:t>
            </a:r>
            <a:r>
              <a:rPr lang="en-US" sz="4000" dirty="0"/>
              <a:t>Ratings Change </a:t>
            </a:r>
            <a:r>
              <a:rPr lang="en-US" sz="4000" dirty="0" smtClean="0"/>
              <a:t>…</a:t>
            </a:r>
            <a:endParaRPr lang="en-US" sz="4000" dirty="0"/>
          </a:p>
        </p:txBody>
      </p:sp>
      <p:graphicFrame>
        <p:nvGraphicFramePr>
          <p:cNvPr id="27680" name="Group 32"/>
          <p:cNvGraphicFramePr>
            <a:graphicFrameLocks noGrp="1"/>
          </p:cNvGraphicFramePr>
          <p:nvPr>
            <p:ph type="tbl" idx="1"/>
          </p:nvPr>
        </p:nvGraphicFramePr>
        <p:xfrm>
          <a:off x="1600200" y="1828800"/>
          <a:ext cx="6858000" cy="4038600"/>
        </p:xfrm>
        <a:graphic>
          <a:graphicData uri="http://schemas.openxmlformats.org/drawingml/2006/table">
            <a:tbl>
              <a:tblPr/>
              <a:tblGrid>
                <a:gridCol w="1715137"/>
                <a:gridCol w="1713863"/>
                <a:gridCol w="1715137"/>
                <a:gridCol w="1713863"/>
              </a:tblGrid>
              <a:tr h="10103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1 decile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2 deciles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By at least 3 deciles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937">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models*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56-80%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12-33%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0-14%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03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courses*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85-100%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54-92%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39-54%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937">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Across years*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74-93%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45-63%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charset="0"/>
                        <a:buNone/>
                        <a:tabLst/>
                      </a:pPr>
                      <a:r>
                        <a:rPr kumimoji="0" lang="en-US" sz="2400" b="0" i="0" u="none" strike="noStrike" cap="none" normalizeH="0" baseline="0" dirty="0" smtClean="0">
                          <a:ln>
                            <a:noFill/>
                          </a:ln>
                          <a:solidFill>
                            <a:schemeClr val="tx1"/>
                          </a:solidFill>
                          <a:effectLst/>
                          <a:latin typeface="+mj-lt"/>
                          <a:cs typeface="Arial" pitchFamily="34" charset="0"/>
                        </a:rPr>
                        <a:t>19-41%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7682" name="Text Box 34"/>
          <p:cNvSpPr txBox="1">
            <a:spLocks noChangeArrowheads="1"/>
          </p:cNvSpPr>
          <p:nvPr/>
        </p:nvSpPr>
        <p:spPr bwMode="auto">
          <a:xfrm>
            <a:off x="1524000" y="6096000"/>
            <a:ext cx="4191000" cy="400110"/>
          </a:xfrm>
          <a:prstGeom prst="rect">
            <a:avLst/>
          </a:prstGeom>
          <a:noFill/>
          <a:ln w="9525">
            <a:noFill/>
            <a:miter lim="800000"/>
            <a:headEnd/>
            <a:tailEnd/>
          </a:ln>
          <a:effectLst/>
        </p:spPr>
        <p:txBody>
          <a:bodyPr>
            <a:spAutoFit/>
          </a:bodyPr>
          <a:lstStyle/>
          <a:p>
            <a:pPr>
              <a:spcBef>
                <a:spcPct val="50000"/>
              </a:spcBef>
            </a:pPr>
            <a:r>
              <a:rPr lang="en-US" sz="2000" dirty="0">
                <a:latin typeface="+mj-lt"/>
              </a:rPr>
              <a:t>*Depending on the model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347DADC8-876E-44E5-BF8B-AF3CEB200C55}" type="slidenum">
              <a:rPr lang="en-US"/>
              <a:pPr/>
              <a:t>22</a:t>
            </a:fld>
            <a:endParaRPr lang="en-US" dirty="0"/>
          </a:p>
        </p:txBody>
      </p:sp>
      <p:sp>
        <p:nvSpPr>
          <p:cNvPr id="10242" name="Rectangle 2"/>
          <p:cNvSpPr>
            <a:spLocks noGrp="1" noRot="1" noChangeArrowheads="1"/>
          </p:cNvSpPr>
          <p:nvPr>
            <p:ph type="title"/>
          </p:nvPr>
        </p:nvSpPr>
        <p:spPr>
          <a:xfrm>
            <a:off x="1142999" y="228600"/>
            <a:ext cx="7699375" cy="1143000"/>
          </a:xfrm>
        </p:spPr>
        <p:txBody>
          <a:bodyPr>
            <a:normAutofit fontScale="90000"/>
          </a:bodyPr>
          <a:lstStyle/>
          <a:p>
            <a:r>
              <a:rPr lang="en-US" sz="4000" dirty="0"/>
              <a:t>One Extreme Case: </a:t>
            </a:r>
            <a:r>
              <a:rPr lang="en-US" sz="4000" dirty="0" smtClean="0"/>
              <a:t/>
            </a:r>
            <a:br>
              <a:rPr lang="en-US" sz="4000" dirty="0" smtClean="0"/>
            </a:br>
            <a:r>
              <a:rPr lang="en-US" sz="4000" dirty="0" smtClean="0"/>
              <a:t>An </a:t>
            </a:r>
            <a:r>
              <a:rPr lang="en-US" sz="4000" dirty="0"/>
              <a:t>English language arts teacher</a:t>
            </a:r>
          </a:p>
        </p:txBody>
      </p:sp>
      <p:graphicFrame>
        <p:nvGraphicFramePr>
          <p:cNvPr id="10244" name="Object 4"/>
          <p:cNvGraphicFramePr>
            <a:graphicFrameLocks noChangeAspect="1"/>
          </p:cNvGraphicFramePr>
          <p:nvPr>
            <p:ph sz="quarter" idx="1"/>
          </p:nvPr>
        </p:nvGraphicFramePr>
        <p:xfrm>
          <a:off x="1066800" y="1447800"/>
          <a:ext cx="3989387" cy="2514600"/>
        </p:xfrm>
        <a:graphic>
          <a:graphicData uri="http://schemas.openxmlformats.org/presentationml/2006/ole">
            <p:oleObj spid="_x0000_s1026" name="Chart" r:id="rId4" imgW="4038719" imgH="2209919" progId="MSGraph.Chart.8">
              <p:embed followColorScheme="full"/>
            </p:oleObj>
          </a:graphicData>
        </a:graphic>
      </p:graphicFrame>
      <p:graphicFrame>
        <p:nvGraphicFramePr>
          <p:cNvPr id="10245" name="Object 5"/>
          <p:cNvGraphicFramePr>
            <a:graphicFrameLocks noChangeAspect="1"/>
          </p:cNvGraphicFramePr>
          <p:nvPr>
            <p:ph sz="quarter" idx="2"/>
          </p:nvPr>
        </p:nvGraphicFramePr>
        <p:xfrm>
          <a:off x="1143000" y="3657600"/>
          <a:ext cx="3983037" cy="2895600"/>
        </p:xfrm>
        <a:graphic>
          <a:graphicData uri="http://schemas.openxmlformats.org/presentationml/2006/ole">
            <p:oleObj spid="_x0000_s1027" name="Chart" r:id="rId5" imgW="4038719" imgH="2200275" progId="MSGraph.Chart.8">
              <p:embed followColorScheme="full"/>
            </p:oleObj>
          </a:graphicData>
        </a:graphic>
      </p:graphicFrame>
      <p:sp>
        <p:nvSpPr>
          <p:cNvPr id="10246" name="Rectangle 6"/>
          <p:cNvSpPr>
            <a:spLocks noGrp="1" noRot="1" noChangeArrowheads="1"/>
          </p:cNvSpPr>
          <p:nvPr>
            <p:ph type="body" sz="half" idx="3"/>
          </p:nvPr>
        </p:nvSpPr>
        <p:spPr>
          <a:xfrm>
            <a:off x="5257800" y="1600200"/>
            <a:ext cx="3429000" cy="4724400"/>
          </a:xfrm>
        </p:spPr>
        <p:txBody>
          <a:bodyPr/>
          <a:lstStyle/>
          <a:p>
            <a:pPr>
              <a:lnSpc>
                <a:spcPct val="110000"/>
              </a:lnSpc>
            </a:pPr>
            <a:r>
              <a:rPr lang="en-US" sz="2400" dirty="0"/>
              <a:t>Comprehensive high school</a:t>
            </a:r>
          </a:p>
          <a:p>
            <a:pPr>
              <a:lnSpc>
                <a:spcPct val="110000"/>
              </a:lnSpc>
            </a:pPr>
            <a:r>
              <a:rPr lang="en-US" sz="2400" dirty="0"/>
              <a:t>Not a beginning teacher</a:t>
            </a:r>
          </a:p>
          <a:p>
            <a:pPr>
              <a:lnSpc>
                <a:spcPct val="110000"/>
              </a:lnSpc>
            </a:pPr>
            <a:r>
              <a:rPr lang="en-US" sz="2400" dirty="0"/>
              <a:t>White</a:t>
            </a:r>
          </a:p>
          <a:p>
            <a:pPr>
              <a:lnSpc>
                <a:spcPct val="110000"/>
              </a:lnSpc>
            </a:pPr>
            <a:r>
              <a:rPr lang="en-US" sz="2400" dirty="0"/>
              <a:t>Teaching English I</a:t>
            </a:r>
          </a:p>
          <a:p>
            <a:pPr>
              <a:lnSpc>
                <a:spcPct val="110000"/>
              </a:lnSpc>
            </a:pPr>
            <a:r>
              <a:rPr lang="en-US" sz="2400" dirty="0" smtClean="0"/>
              <a:t>Estimates control </a:t>
            </a:r>
            <a:r>
              <a:rPr lang="en-US" sz="2400" dirty="0"/>
              <a:t>for:</a:t>
            </a:r>
          </a:p>
          <a:p>
            <a:pPr lvl="1">
              <a:lnSpc>
                <a:spcPct val="110000"/>
              </a:lnSpc>
            </a:pPr>
            <a:r>
              <a:rPr lang="en-US" sz="2400" dirty="0"/>
              <a:t>Prior achievement</a:t>
            </a:r>
          </a:p>
          <a:p>
            <a:pPr lvl="1">
              <a:lnSpc>
                <a:spcPct val="110000"/>
              </a:lnSpc>
            </a:pPr>
            <a:r>
              <a:rPr lang="en-US" sz="2400" dirty="0"/>
              <a:t>Demographics</a:t>
            </a:r>
          </a:p>
          <a:p>
            <a:pPr lvl="1">
              <a:lnSpc>
                <a:spcPct val="110000"/>
              </a:lnSpc>
            </a:pPr>
            <a:r>
              <a:rPr lang="en-US" sz="2400" dirty="0"/>
              <a:t>School fixed effect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EXAMINING THE EVIDENCE</a:t>
            </a:r>
            <a:endParaRPr lang="en-US" sz="4400" dirty="0" smtClean="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solidFill>
                  <a:srgbClr val="C00000"/>
                </a:solidFill>
              </a:rPr>
              <a:t>Problems with the tests</a:t>
            </a:r>
          </a:p>
          <a:p>
            <a:pPr lvl="1"/>
            <a:r>
              <a:rPr lang="en-US" sz="2400" i="1" dirty="0" smtClean="0">
                <a:solidFill>
                  <a:srgbClr val="C00000"/>
                </a:solidFill>
              </a:rPr>
              <a:t>That second “simplified assumption”</a:t>
            </a:r>
            <a:endParaRPr lang="en-US" sz="2400" dirty="0" smtClean="0">
              <a:solidFill>
                <a:srgbClr val="C00000"/>
              </a:solidFill>
            </a:endParaRPr>
          </a:p>
          <a:p>
            <a:r>
              <a:rPr lang="en-US" dirty="0" smtClean="0"/>
              <a:t>Random assignment?</a:t>
            </a:r>
          </a:p>
          <a:p>
            <a:r>
              <a:rPr lang="en-US" dirty="0" smtClean="0"/>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smtClean="0"/>
              <a:t>11</a:t>
            </a:r>
            <a:r>
              <a:rPr lang="en-US" baseline="30000" dirty="0" smtClean="0"/>
              <a:t>th</a:t>
            </a:r>
            <a:r>
              <a:rPr lang="en-US" dirty="0" smtClean="0"/>
              <a:t> Grade History/</a:t>
            </a:r>
            <a:br>
              <a:rPr lang="en-US" dirty="0" smtClean="0"/>
            </a:br>
            <a:r>
              <a:rPr lang="en-US" dirty="0" smtClean="0"/>
              <a:t>Social Studies</a:t>
            </a:r>
          </a:p>
        </p:txBody>
      </p:sp>
      <p:sp>
        <p:nvSpPr>
          <p:cNvPr id="17411" name="Text Box 3"/>
          <p:cNvSpPr txBox="1">
            <a:spLocks noChangeArrowheads="1"/>
          </p:cNvSpPr>
          <p:nvPr/>
        </p:nvSpPr>
        <p:spPr bwMode="auto">
          <a:xfrm>
            <a:off x="1295400" y="2667000"/>
            <a:ext cx="7467600" cy="1908215"/>
          </a:xfrm>
          <a:prstGeom prst="rect">
            <a:avLst/>
          </a:prstGeom>
          <a:noFill/>
          <a:ln w="12700">
            <a:noFill/>
            <a:miter lim="800000"/>
            <a:headEnd/>
            <a:tailEnd/>
          </a:ln>
        </p:spPr>
        <p:txBody>
          <a:bodyPr>
            <a:spAutoFit/>
          </a:bodyPr>
          <a:lstStyle/>
          <a:p>
            <a:pPr>
              <a:spcBef>
                <a:spcPct val="50000"/>
              </a:spcBef>
            </a:pPr>
            <a:r>
              <a:rPr lang="en-US" sz="2800" b="1" dirty="0"/>
              <a:t>US11.11.2.</a:t>
            </a:r>
            <a:endParaRPr lang="en-US" dirty="0"/>
          </a:p>
          <a:p>
            <a:pPr>
              <a:spcBef>
                <a:spcPct val="50000"/>
              </a:spcBef>
            </a:pPr>
            <a:r>
              <a:rPr lang="en-US" sz="2000" dirty="0"/>
              <a:t>Discuss the significant domestic policy speeches of Truman, Eisenhower, Kennedy, Johnson, Nixon, Carter, Reagan, Bush, and Clinton (e.g., education, civil rights, economic policy, environmental policy).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95400" y="533400"/>
            <a:ext cx="7543800" cy="685800"/>
          </a:xfrm>
        </p:spPr>
        <p:txBody>
          <a:bodyPr>
            <a:normAutofit fontScale="90000"/>
          </a:bodyPr>
          <a:lstStyle/>
          <a:p>
            <a:r>
              <a:rPr lang="en-US" dirty="0" smtClean="0"/>
              <a:t>Item Testing US11.11.2</a:t>
            </a:r>
          </a:p>
        </p:txBody>
      </p:sp>
      <p:pic>
        <p:nvPicPr>
          <p:cNvPr id="18435" name="Picture 8"/>
          <p:cNvPicPr>
            <a:picLocks noChangeAspect="1" noChangeArrowheads="1"/>
          </p:cNvPicPr>
          <p:nvPr/>
        </p:nvPicPr>
        <p:blipFill>
          <a:blip r:embed="rId3" cstate="print"/>
          <a:srcRect/>
          <a:stretch>
            <a:fillRect/>
          </a:stretch>
        </p:blipFill>
        <p:spPr bwMode="auto">
          <a:xfrm>
            <a:off x="1828800" y="1219200"/>
            <a:ext cx="4860925" cy="5522913"/>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dirty="0" smtClean="0"/>
              <a:t>9</a:t>
            </a:r>
            <a:r>
              <a:rPr lang="en-US" baseline="30000" dirty="0" smtClean="0"/>
              <a:t>th</a:t>
            </a:r>
            <a:r>
              <a:rPr lang="en-US" dirty="0" smtClean="0"/>
              <a:t> Grade English-</a:t>
            </a:r>
            <a:br>
              <a:rPr lang="en-US" dirty="0" smtClean="0"/>
            </a:br>
            <a:r>
              <a:rPr lang="en-US" dirty="0" smtClean="0"/>
              <a:t>Language Arts</a:t>
            </a:r>
          </a:p>
        </p:txBody>
      </p:sp>
      <p:sp>
        <p:nvSpPr>
          <p:cNvPr id="19459" name="Text Box 3"/>
          <p:cNvSpPr txBox="1">
            <a:spLocks noChangeArrowheads="1"/>
          </p:cNvSpPr>
          <p:nvPr/>
        </p:nvSpPr>
        <p:spPr bwMode="auto">
          <a:xfrm>
            <a:off x="1371600" y="2362200"/>
            <a:ext cx="7467600" cy="2523768"/>
          </a:xfrm>
          <a:prstGeom prst="rect">
            <a:avLst/>
          </a:prstGeom>
          <a:noFill/>
          <a:ln w="12700">
            <a:noFill/>
            <a:miter lim="800000"/>
            <a:headEnd/>
            <a:tailEnd/>
          </a:ln>
        </p:spPr>
        <p:txBody>
          <a:bodyPr wrap="square">
            <a:spAutoFit/>
          </a:bodyPr>
          <a:lstStyle/>
          <a:p>
            <a:pPr>
              <a:spcBef>
                <a:spcPct val="50000"/>
              </a:spcBef>
            </a:pPr>
            <a:r>
              <a:rPr lang="en-US" sz="2800" b="1" dirty="0"/>
              <a:t>9RC2.8</a:t>
            </a:r>
            <a:endParaRPr lang="en-US" dirty="0"/>
          </a:p>
          <a:p>
            <a:pPr>
              <a:spcBef>
                <a:spcPct val="50000"/>
              </a:spcBef>
            </a:pPr>
            <a:r>
              <a:rPr lang="en-US" sz="2000" b="1" dirty="0"/>
              <a:t>Expository Critique:</a:t>
            </a:r>
            <a:r>
              <a:rPr lang="en-US" sz="2000" dirty="0"/>
              <a:t> Evaluate the credibility of an author’s argument or defense of a claim by critiquing the relationship between generalizations and evidence, the comprehensiveness of evidence, and the way in which the author’s intent affects the structure and tone of the text (e.g., in professional journals, editorials, political speeches, primary source material).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295400" y="533400"/>
            <a:ext cx="7543800" cy="914400"/>
          </a:xfrm>
        </p:spPr>
        <p:txBody>
          <a:bodyPr/>
          <a:lstStyle/>
          <a:p>
            <a:r>
              <a:rPr lang="en-US" dirty="0" smtClean="0"/>
              <a:t>Item Testing 9RC2.8</a:t>
            </a:r>
          </a:p>
        </p:txBody>
      </p:sp>
      <p:pic>
        <p:nvPicPr>
          <p:cNvPr id="20483" name="Picture 5"/>
          <p:cNvPicPr>
            <a:picLocks noChangeAspect="1" noChangeArrowheads="1"/>
          </p:cNvPicPr>
          <p:nvPr/>
        </p:nvPicPr>
        <p:blipFill>
          <a:blip r:embed="rId3" cstate="print"/>
          <a:srcRect/>
          <a:stretch>
            <a:fillRect/>
          </a:stretch>
        </p:blipFill>
        <p:spPr bwMode="auto">
          <a:xfrm>
            <a:off x="2133600" y="1600200"/>
            <a:ext cx="4984750" cy="5086350"/>
          </a:xfrm>
          <a:prstGeom prst="rect">
            <a:avLst/>
          </a:prstGeom>
          <a:noFill/>
          <a:ln w="12700">
            <a:noFill/>
            <a:miter lim="800000"/>
            <a:headEnd/>
            <a:tailEnd/>
          </a:ln>
        </p:spPr>
      </p:pic>
      <p:cxnSp>
        <p:nvCxnSpPr>
          <p:cNvPr id="7" name="Straight Connector 6"/>
          <p:cNvCxnSpPr/>
          <p:nvPr/>
        </p:nvCxnSpPr>
        <p:spPr>
          <a:xfrm>
            <a:off x="4846320" y="4922520"/>
            <a:ext cx="1447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667000" y="2743200"/>
            <a:ext cx="1447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t>Algebra I</a:t>
            </a:r>
          </a:p>
        </p:txBody>
      </p:sp>
      <p:sp>
        <p:nvSpPr>
          <p:cNvPr id="23555" name="Text Box 3"/>
          <p:cNvSpPr txBox="1">
            <a:spLocks noChangeArrowheads="1"/>
          </p:cNvSpPr>
          <p:nvPr/>
        </p:nvSpPr>
        <p:spPr bwMode="auto">
          <a:xfrm>
            <a:off x="1371600" y="2667000"/>
            <a:ext cx="6934200" cy="1600438"/>
          </a:xfrm>
          <a:prstGeom prst="rect">
            <a:avLst/>
          </a:prstGeom>
          <a:noFill/>
          <a:ln w="12700">
            <a:noFill/>
            <a:miter lim="800000"/>
            <a:headEnd/>
            <a:tailEnd/>
          </a:ln>
        </p:spPr>
        <p:txBody>
          <a:bodyPr wrap="square">
            <a:spAutoFit/>
          </a:bodyPr>
          <a:lstStyle/>
          <a:p>
            <a:pPr>
              <a:spcBef>
                <a:spcPct val="50000"/>
              </a:spcBef>
            </a:pPr>
            <a:r>
              <a:rPr lang="en-US" sz="2800" b="1" dirty="0"/>
              <a:t>25.1</a:t>
            </a:r>
          </a:p>
          <a:p>
            <a:pPr>
              <a:spcBef>
                <a:spcPct val="50000"/>
              </a:spcBef>
            </a:pPr>
            <a:r>
              <a:rPr lang="en-US" sz="2000" dirty="0"/>
              <a:t>Students use properties of numbers to construct simple, valid arguments (direct and indirect) for, or formulate counterexamples to, claimed assertions.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371600" y="457200"/>
            <a:ext cx="7543800" cy="914400"/>
          </a:xfrm>
        </p:spPr>
        <p:txBody>
          <a:bodyPr/>
          <a:lstStyle/>
          <a:p>
            <a:r>
              <a:rPr lang="en-US" dirty="0" smtClean="0"/>
              <a:t>Item Testing 25.1</a:t>
            </a:r>
          </a:p>
        </p:txBody>
      </p:sp>
      <p:pic>
        <p:nvPicPr>
          <p:cNvPr id="24579" name="Picture 5"/>
          <p:cNvPicPr>
            <a:picLocks noChangeAspect="1" noChangeArrowheads="1"/>
          </p:cNvPicPr>
          <p:nvPr/>
        </p:nvPicPr>
        <p:blipFill>
          <a:blip r:embed="rId3" cstate="print"/>
          <a:srcRect/>
          <a:stretch>
            <a:fillRect/>
          </a:stretch>
        </p:blipFill>
        <p:spPr bwMode="auto">
          <a:xfrm>
            <a:off x="2057400" y="1371600"/>
            <a:ext cx="5105400" cy="4919663"/>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533400"/>
            <a:ext cx="7543800" cy="1219200"/>
          </a:xfrm>
        </p:spPr>
        <p:txBody>
          <a:bodyPr/>
          <a:lstStyle/>
          <a:p>
            <a:r>
              <a:rPr lang="en-US" dirty="0" smtClean="0"/>
              <a:t>High School Biology</a:t>
            </a:r>
          </a:p>
        </p:txBody>
      </p:sp>
      <p:sp>
        <p:nvSpPr>
          <p:cNvPr id="27651" name="Text Box 5"/>
          <p:cNvSpPr txBox="1">
            <a:spLocks noChangeArrowheads="1"/>
          </p:cNvSpPr>
          <p:nvPr/>
        </p:nvSpPr>
        <p:spPr bwMode="auto">
          <a:xfrm>
            <a:off x="1371600" y="2514600"/>
            <a:ext cx="6858000" cy="1908215"/>
          </a:xfrm>
          <a:prstGeom prst="rect">
            <a:avLst/>
          </a:prstGeom>
          <a:noFill/>
          <a:ln w="12700">
            <a:noFill/>
            <a:miter lim="800000"/>
            <a:headEnd/>
            <a:tailEnd/>
          </a:ln>
        </p:spPr>
        <p:txBody>
          <a:bodyPr wrap="square">
            <a:spAutoFit/>
          </a:bodyPr>
          <a:lstStyle/>
          <a:p>
            <a:pPr>
              <a:spcBef>
                <a:spcPct val="50000"/>
              </a:spcBef>
            </a:pPr>
            <a:r>
              <a:rPr lang="en-US" sz="2800" b="1" dirty="0"/>
              <a:t>BI6.f</a:t>
            </a:r>
          </a:p>
          <a:p>
            <a:pPr>
              <a:spcBef>
                <a:spcPct val="50000"/>
              </a:spcBef>
            </a:pPr>
            <a:r>
              <a:rPr lang="en-US" sz="2000" dirty="0"/>
              <a:t>Students know at each link in a food web some energy is stored in newly made structures but much energy is dissipated into the environment as heat. This dissipation may be represented in an energy pyramid.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1371600" y="533400"/>
            <a:ext cx="7543800" cy="990600"/>
          </a:xfrm>
        </p:spPr>
        <p:txBody>
          <a:bodyPr/>
          <a:lstStyle/>
          <a:p>
            <a:r>
              <a:rPr lang="en-US" dirty="0" smtClean="0"/>
              <a:t>Item Testing BI6.f</a:t>
            </a:r>
          </a:p>
        </p:txBody>
      </p:sp>
      <p:pic>
        <p:nvPicPr>
          <p:cNvPr id="28675" name="Picture 6"/>
          <p:cNvPicPr>
            <a:picLocks noChangeAspect="1" noChangeArrowheads="1"/>
          </p:cNvPicPr>
          <p:nvPr/>
        </p:nvPicPr>
        <p:blipFill>
          <a:blip r:embed="rId3" cstate="print"/>
          <a:srcRect/>
          <a:stretch>
            <a:fillRect/>
          </a:stretch>
        </p:blipFill>
        <p:spPr bwMode="auto">
          <a:xfrm>
            <a:off x="1219200" y="1905000"/>
            <a:ext cx="7369175" cy="381317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dirty="0" smtClean="0">
                <a:solidFill>
                  <a:srgbClr val="C00000"/>
                </a:solidFill>
              </a:rPr>
              <a:t>Random assignment?</a:t>
            </a:r>
          </a:p>
          <a:p>
            <a:r>
              <a:rPr lang="en-US" dirty="0" smtClean="0"/>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Assignments Affected By</a:t>
            </a:r>
            <a:endParaRPr lang="en-US" dirty="0"/>
          </a:p>
        </p:txBody>
      </p:sp>
      <p:sp>
        <p:nvSpPr>
          <p:cNvPr id="3" name="Content Placeholder 2"/>
          <p:cNvSpPr>
            <a:spLocks noGrp="1"/>
          </p:cNvSpPr>
          <p:nvPr>
            <p:ph idx="1"/>
          </p:nvPr>
        </p:nvSpPr>
        <p:spPr/>
        <p:txBody>
          <a:bodyPr/>
          <a:lstStyle/>
          <a:p>
            <a:r>
              <a:rPr lang="en-US" dirty="0" smtClean="0"/>
              <a:t>Teachers’ particular specialties</a:t>
            </a:r>
          </a:p>
          <a:p>
            <a:r>
              <a:rPr lang="en-US" dirty="0" smtClean="0"/>
              <a:t>Children’s particular requirements</a:t>
            </a:r>
          </a:p>
          <a:p>
            <a:r>
              <a:rPr lang="en-US" dirty="0" smtClean="0"/>
              <a:t>Parents’ requests</a:t>
            </a:r>
          </a:p>
          <a:p>
            <a:r>
              <a:rPr lang="en-US" dirty="0" smtClean="0"/>
              <a:t>Principals' judgments</a:t>
            </a:r>
          </a:p>
          <a:p>
            <a:r>
              <a:rPr lang="en-US" dirty="0" smtClean="0"/>
              <a:t>Need to separate children who do not get along</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Assignments Affected By</a:t>
            </a:r>
            <a:endParaRPr lang="en-US" dirty="0"/>
          </a:p>
        </p:txBody>
      </p:sp>
      <p:sp>
        <p:nvSpPr>
          <p:cNvPr id="3" name="Content Placeholder 2"/>
          <p:cNvSpPr>
            <a:spLocks noGrp="1"/>
          </p:cNvSpPr>
          <p:nvPr>
            <p:ph idx="1"/>
          </p:nvPr>
        </p:nvSpPr>
        <p:spPr/>
        <p:txBody>
          <a:bodyPr/>
          <a:lstStyle/>
          <a:p>
            <a:r>
              <a:rPr lang="en-US" dirty="0" smtClean="0"/>
              <a:t>Differential salaries / working conditions</a:t>
            </a:r>
          </a:p>
          <a:p>
            <a:r>
              <a:rPr lang="en-US" dirty="0" smtClean="0"/>
              <a:t>Seniority / experience</a:t>
            </a:r>
          </a:p>
          <a:p>
            <a:r>
              <a:rPr lang="en-US" dirty="0" smtClean="0"/>
              <a:t>Match to school’s culture and practices</a:t>
            </a:r>
          </a:p>
          <a:p>
            <a:r>
              <a:rPr lang="en-US" dirty="0" smtClean="0"/>
              <a:t>Residential preferences</a:t>
            </a:r>
          </a:p>
          <a:p>
            <a:r>
              <a:rPr lang="en-US" dirty="0" smtClean="0"/>
              <a:t>Teachers’ particular specialties</a:t>
            </a:r>
          </a:p>
          <a:p>
            <a:r>
              <a:rPr lang="en-US" dirty="0" smtClean="0"/>
              <a:t>Children’s particular requirements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 Non-Random Assignment Matter?  A falsification test</a:t>
            </a:r>
            <a:endParaRPr lang="en-US" dirty="0"/>
          </a:p>
        </p:txBody>
      </p:sp>
      <p:sp>
        <p:nvSpPr>
          <p:cNvPr id="3" name="Content Placeholder 2"/>
          <p:cNvSpPr>
            <a:spLocks noGrp="1"/>
          </p:cNvSpPr>
          <p:nvPr>
            <p:ph idx="1"/>
          </p:nvPr>
        </p:nvSpPr>
        <p:spPr>
          <a:xfrm>
            <a:off x="1447800" y="1828800"/>
            <a:ext cx="7499350" cy="4419600"/>
          </a:xfrm>
        </p:spPr>
        <p:txBody>
          <a:bodyPr/>
          <a:lstStyle/>
          <a:p>
            <a:r>
              <a:rPr lang="en-US" dirty="0" smtClean="0"/>
              <a:t>Logically,  future teachers cannot influence past achievement</a:t>
            </a:r>
          </a:p>
          <a:p>
            <a:r>
              <a:rPr lang="en-US" dirty="0" smtClean="0"/>
              <a:t>Thus, if a model predicts significant effects of current-year teachers on prior-year test scores, then it is flawed or based on flawed assumptions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Falsification Test Findings</a:t>
            </a:r>
            <a:endParaRPr lang="en-US" dirty="0"/>
          </a:p>
        </p:txBody>
      </p:sp>
      <p:sp>
        <p:nvSpPr>
          <p:cNvPr id="3" name="Content Placeholder 2"/>
          <p:cNvSpPr>
            <a:spLocks noGrp="1"/>
          </p:cNvSpPr>
          <p:nvPr>
            <p:ph idx="1"/>
          </p:nvPr>
        </p:nvSpPr>
        <p:spPr/>
        <p:txBody>
          <a:bodyPr/>
          <a:lstStyle/>
          <a:p>
            <a:r>
              <a:rPr lang="en-US" dirty="0" smtClean="0"/>
              <a:t>Rothstein (2010) examined three VAM specifications using a large data set and found “large ‘effects’ of fifth grade teachers on fourth grade test score gains.”</a:t>
            </a:r>
          </a:p>
          <a:p>
            <a:pPr>
              <a:buNone/>
            </a:pP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Falsification Test Findings</a:t>
            </a:r>
            <a:endParaRPr lang="en-US" dirty="0"/>
          </a:p>
        </p:txBody>
      </p:sp>
      <p:sp>
        <p:nvSpPr>
          <p:cNvPr id="3" name="Content Placeholder 2"/>
          <p:cNvSpPr>
            <a:spLocks noGrp="1"/>
          </p:cNvSpPr>
          <p:nvPr>
            <p:ph idx="1"/>
          </p:nvPr>
        </p:nvSpPr>
        <p:spPr/>
        <p:txBody>
          <a:bodyPr/>
          <a:lstStyle/>
          <a:p>
            <a:r>
              <a:rPr lang="en-US" dirty="0" smtClean="0"/>
              <a:t>Briggs &amp; Domingue (2011) applied Rothstein’s test to LAUSD teacher data analyzed by Richard Buddin for the LA Times</a:t>
            </a:r>
          </a:p>
          <a:p>
            <a:pPr lvl="1"/>
            <a:r>
              <a:rPr lang="en-US" dirty="0" smtClean="0"/>
              <a:t>For Reading, ‘effects’ from next year’s teachers were about the same as from this year’s teachers</a:t>
            </a:r>
          </a:p>
          <a:p>
            <a:pPr lvl="1"/>
            <a:r>
              <a:rPr lang="en-US" dirty="0" smtClean="0"/>
              <a:t>For Math, ‘effects’ from next year’s teachers were about 2/3 to 3/4 as large as from this year’s teachers</a:t>
            </a:r>
          </a:p>
          <a:p>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EXAMINING THE EVIDENCE</a:t>
            </a:r>
            <a:endParaRPr lang="en-US" dirty="0"/>
          </a:p>
        </p:txBody>
      </p:sp>
      <p:sp>
        <p:nvSpPr>
          <p:cNvPr id="3" name="Content Placeholder 2"/>
          <p:cNvSpPr>
            <a:spLocks noGrp="1"/>
          </p:cNvSpPr>
          <p:nvPr>
            <p:ph idx="1"/>
          </p:nvPr>
        </p:nvSpPr>
        <p:spPr>
          <a:xfrm>
            <a:off x="1371600" y="1752600"/>
            <a:ext cx="7499350" cy="4419600"/>
          </a:xfrm>
        </p:spPr>
        <p:txBody>
          <a:bodyPr/>
          <a:lstStyle/>
          <a:p>
            <a:r>
              <a:rPr lang="en-US" dirty="0" smtClean="0"/>
              <a:t>Stability of “effectiveness” estimates</a:t>
            </a:r>
          </a:p>
          <a:p>
            <a:pPr lvl="1"/>
            <a:r>
              <a:rPr lang="en-US" sz="2400" i="1" dirty="0" smtClean="0"/>
              <a:t>That first “simplified assumption”</a:t>
            </a:r>
          </a:p>
          <a:p>
            <a:r>
              <a:rPr lang="en-US" dirty="0" smtClean="0"/>
              <a:t>Problems with the tests</a:t>
            </a:r>
          </a:p>
          <a:p>
            <a:pPr lvl="1"/>
            <a:r>
              <a:rPr lang="en-US" sz="2400" i="1" dirty="0" smtClean="0"/>
              <a:t>That second “simplified assumption”</a:t>
            </a:r>
            <a:endParaRPr lang="en-US" sz="2400" dirty="0" smtClean="0"/>
          </a:p>
          <a:p>
            <a:r>
              <a:rPr lang="en-US" dirty="0" smtClean="0"/>
              <a:t>Random assignment?</a:t>
            </a:r>
          </a:p>
          <a:p>
            <a:r>
              <a:rPr lang="en-US" dirty="0" smtClean="0">
                <a:solidFill>
                  <a:srgbClr val="C00000"/>
                </a:solidFill>
              </a:rPr>
              <a:t>Professional consensus</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dirty="0" smtClean="0"/>
              <a:t>We do not think that their analyses are estimating causal quantities, except under extreme and unrealistic assumptions. </a:t>
            </a:r>
            <a:br>
              <a:rPr lang="en-US" dirty="0" smtClean="0"/>
            </a:br>
            <a:r>
              <a:rPr lang="en-US" dirty="0" smtClean="0"/>
              <a:t>– </a:t>
            </a:r>
            <a:r>
              <a:rPr lang="en-US" i="1" dirty="0" smtClean="0"/>
              <a:t>Donald Rubin</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dirty="0" smtClean="0"/>
              <a:t>The research base is currently insufficient to support the use of VAM for high-stakes decisions about individual teachers or schools. </a:t>
            </a:r>
            <a:br>
              <a:rPr lang="en-US" dirty="0" smtClean="0"/>
            </a:br>
            <a:r>
              <a:rPr lang="en-US" dirty="0" smtClean="0"/>
              <a:t>– </a:t>
            </a:r>
            <a:r>
              <a:rPr lang="en-US" i="1" dirty="0" smtClean="0"/>
              <a:t>Researchers from RAND Corp.</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Consensus</a:t>
            </a:r>
          </a:p>
        </p:txBody>
      </p:sp>
      <p:sp>
        <p:nvSpPr>
          <p:cNvPr id="3" name="Content Placeholder 2"/>
          <p:cNvSpPr>
            <a:spLocks noGrp="1"/>
          </p:cNvSpPr>
          <p:nvPr>
            <p:ph idx="1"/>
          </p:nvPr>
        </p:nvSpPr>
        <p:spPr>
          <a:xfrm>
            <a:off x="1371600" y="1752600"/>
            <a:ext cx="7499350" cy="4419600"/>
          </a:xfrm>
        </p:spPr>
        <p:txBody>
          <a:bodyPr/>
          <a:lstStyle/>
          <a:p>
            <a:r>
              <a:rPr lang="en-US" sz="2800" dirty="0" smtClean="0"/>
              <a:t>VAM estimates of teacher effectiveness that are based on data for a single class of students should not used to make operational decisions because such estimates are far too unstable to be considered fair or reliable.</a:t>
            </a:r>
            <a:r>
              <a:rPr lang="en-US" dirty="0" smtClean="0"/>
              <a:t/>
            </a:r>
            <a:br>
              <a:rPr lang="en-US" dirty="0" smtClean="0"/>
            </a:br>
            <a:r>
              <a:rPr lang="en-US" dirty="0" smtClean="0"/>
              <a:t>– </a:t>
            </a:r>
            <a:r>
              <a:rPr lang="en-US" i="1" dirty="0" smtClean="0"/>
              <a:t>2009 Letter Report from the </a:t>
            </a:r>
            <a:br>
              <a:rPr lang="en-US" i="1" dirty="0" smtClean="0"/>
            </a:br>
            <a:r>
              <a:rPr lang="en-US" i="1" dirty="0" smtClean="0"/>
              <a:t>	Board on Testing and Assessment, </a:t>
            </a:r>
            <a:br>
              <a:rPr lang="en-US" i="1" dirty="0" smtClean="0"/>
            </a:br>
            <a:r>
              <a:rPr lang="en-US" i="1" dirty="0" smtClean="0"/>
              <a:t>	National Research Council</a:t>
            </a:r>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UNINTENDED EFFECTS</a:t>
            </a:r>
            <a:endParaRPr lang="en-US" dirty="0"/>
          </a:p>
        </p:txBody>
      </p:sp>
      <p:sp>
        <p:nvSpPr>
          <p:cNvPr id="3" name="Content Placeholder 2"/>
          <p:cNvSpPr>
            <a:spLocks noGrp="1"/>
          </p:cNvSpPr>
          <p:nvPr>
            <p:ph idx="1"/>
          </p:nvPr>
        </p:nvSpPr>
        <p:spPr/>
        <p:txBody>
          <a:bodyPr/>
          <a:lstStyle/>
          <a:p>
            <a:r>
              <a:rPr lang="en-US" dirty="0" smtClean="0"/>
              <a:t>Narrowing of curriculum and instruction</a:t>
            </a:r>
          </a:p>
          <a:p>
            <a:pPr lvl="1"/>
            <a:r>
              <a:rPr lang="en-US" dirty="0" smtClean="0"/>
              <a:t>What doesn’t get tested doesn’t get taught</a:t>
            </a:r>
          </a:p>
          <a:p>
            <a:r>
              <a:rPr lang="en-US" dirty="0" smtClean="0"/>
              <a:t>Instructional focus on students expected to make the largest or most rapid gains</a:t>
            </a:r>
          </a:p>
          <a:p>
            <a:pPr lvl="1"/>
            <a:r>
              <a:rPr lang="en-US" dirty="0" smtClean="0"/>
              <a:t>Student winners and losers will depend on details of the model used</a:t>
            </a:r>
          </a:p>
          <a:p>
            <a:r>
              <a:rPr lang="en-US" dirty="0" smtClean="0"/>
              <a:t>Erosion of teacher collegial support and cooperation</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 AND INVALID USES</a:t>
            </a:r>
            <a:endParaRPr lang="en-US" dirty="0"/>
          </a:p>
        </p:txBody>
      </p:sp>
      <p:sp>
        <p:nvSpPr>
          <p:cNvPr id="3" name="Content Placeholder 2"/>
          <p:cNvSpPr>
            <a:spLocks noGrp="1"/>
          </p:cNvSpPr>
          <p:nvPr>
            <p:ph idx="1"/>
          </p:nvPr>
        </p:nvSpPr>
        <p:spPr/>
        <p:txBody>
          <a:bodyPr/>
          <a:lstStyle/>
          <a:p>
            <a:r>
              <a:rPr lang="en-US" dirty="0" smtClean="0"/>
              <a:t>VALID</a:t>
            </a:r>
          </a:p>
          <a:p>
            <a:pPr lvl="1"/>
            <a:r>
              <a:rPr lang="en-US" dirty="0" smtClean="0"/>
              <a:t>Low-stakes</a:t>
            </a:r>
          </a:p>
          <a:p>
            <a:pPr lvl="1"/>
            <a:r>
              <a:rPr lang="en-US" dirty="0" smtClean="0"/>
              <a:t>Aggregate-level interpretations</a:t>
            </a:r>
          </a:p>
          <a:p>
            <a:pPr lvl="1"/>
            <a:r>
              <a:rPr lang="en-US" dirty="0" smtClean="0"/>
              <a:t>Background factors as similar as possible across groups compared</a:t>
            </a:r>
          </a:p>
          <a:p>
            <a:r>
              <a:rPr lang="en-US" dirty="0" smtClean="0"/>
              <a:t>INVALID</a:t>
            </a:r>
          </a:p>
          <a:p>
            <a:pPr lvl="1"/>
            <a:r>
              <a:rPr lang="en-US" dirty="0" smtClean="0"/>
              <a:t>High-stakes, individual-level decisions, comparisons across highly dissimilar schools or student populations</a:t>
            </a:r>
          </a:p>
          <a:p>
            <a:pPr lvl="1"/>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UNINTENDED EFFECTS</a:t>
            </a:r>
            <a:endParaRPr lang="en-US" dirty="0"/>
          </a:p>
        </p:txBody>
      </p:sp>
      <p:sp>
        <p:nvSpPr>
          <p:cNvPr id="4" name="Slide Number Placeholder 3"/>
          <p:cNvSpPr>
            <a:spLocks noGrp="1"/>
          </p:cNvSpPr>
          <p:nvPr>
            <p:ph type="sldNum" sz="quarter" idx="12"/>
          </p:nvPr>
        </p:nvSpPr>
        <p:spPr/>
        <p:txBody>
          <a:bodyPr/>
          <a:lstStyle/>
          <a:p>
            <a:pPr>
              <a:defRPr/>
            </a:pPr>
            <a:fld id="{4610D68A-2341-44B3-A526-0F8431AFBC27}" type="slidenum">
              <a:rPr lang="en-US" smtClean="0"/>
              <a:pPr>
                <a:defRPr/>
              </a:pPr>
              <a:t>44</a:t>
            </a:fld>
            <a:endParaRPr lang="en-US" dirty="0"/>
          </a:p>
        </p:txBody>
      </p:sp>
      <p:sp>
        <p:nvSpPr>
          <p:cNvPr id="5" name="TextBox 4"/>
          <p:cNvSpPr txBox="1"/>
          <p:nvPr/>
        </p:nvSpPr>
        <p:spPr>
          <a:xfrm>
            <a:off x="1447800" y="1676400"/>
            <a:ext cx="6781800" cy="1815882"/>
          </a:xfrm>
          <a:prstGeom prst="rect">
            <a:avLst/>
          </a:prstGeom>
          <a:noFill/>
        </p:spPr>
        <p:txBody>
          <a:bodyPr wrap="square" rtlCol="0">
            <a:spAutoFit/>
          </a:bodyPr>
          <a:lstStyle/>
          <a:p>
            <a:r>
              <a:rPr lang="en-US" sz="2800" dirty="0" smtClean="0"/>
              <a:t>“The most pernicious effect of these [test-based accountability] systems is to cause teachers to resent the children who don’t score well.”</a:t>
            </a:r>
            <a:endParaRPr lang="en-US" sz="2800" dirty="0"/>
          </a:p>
        </p:txBody>
      </p:sp>
      <p:sp>
        <p:nvSpPr>
          <p:cNvPr id="6" name="TextBox 5"/>
          <p:cNvSpPr txBox="1"/>
          <p:nvPr/>
        </p:nvSpPr>
        <p:spPr>
          <a:xfrm>
            <a:off x="2895600" y="5181600"/>
            <a:ext cx="5638800" cy="830997"/>
          </a:xfrm>
          <a:prstGeom prst="rect">
            <a:avLst/>
          </a:prstGeom>
          <a:noFill/>
        </p:spPr>
        <p:txBody>
          <a:bodyPr wrap="square" rtlCol="0">
            <a:spAutoFit/>
          </a:bodyPr>
          <a:lstStyle/>
          <a:p>
            <a:r>
              <a:rPr lang="en-US" sz="2400" i="1" dirty="0" smtClean="0"/>
              <a:t>—Anonymous teacher, </a:t>
            </a:r>
            <a:br>
              <a:rPr lang="en-US" sz="2400" i="1" dirty="0" smtClean="0"/>
            </a:br>
            <a:r>
              <a:rPr lang="en-US" sz="2400" i="1" dirty="0" smtClean="0"/>
              <a:t>    in a workshop many years ago</a:t>
            </a:r>
            <a:endParaRPr lang="en-US" sz="2400" i="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CDF0AC3-222A-4724-8AA6-68B737022643}" type="slidenum">
              <a:rPr lang="en-US" smtClean="0"/>
              <a:pPr>
                <a:defRPr/>
              </a:pPr>
              <a:t>45</a:t>
            </a:fld>
            <a:endParaRPr lang="en-US" dirty="0"/>
          </a:p>
        </p:txBody>
      </p:sp>
      <p:sp>
        <p:nvSpPr>
          <p:cNvPr id="5" name="TextBox 4"/>
          <p:cNvSpPr txBox="1"/>
          <p:nvPr/>
        </p:nvSpPr>
        <p:spPr>
          <a:xfrm>
            <a:off x="3581400" y="3048000"/>
            <a:ext cx="2362200" cy="708025"/>
          </a:xfrm>
          <a:prstGeom prst="rect">
            <a:avLst/>
          </a:prstGeom>
          <a:noFill/>
        </p:spPr>
        <p:txBody>
          <a:bodyPr>
            <a:spAutoFit/>
          </a:bodyPr>
          <a:lstStyle/>
          <a:p>
            <a:pPr>
              <a:defRPr/>
            </a:pPr>
            <a:r>
              <a:rPr lang="en-US" sz="4000" dirty="0">
                <a:latin typeface="+mn-lt"/>
              </a:rPr>
              <a:t>Thank you</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1">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70C0"/>
      </a:hlink>
      <a:folHlink>
        <a:srgbClr val="A116E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6350</TotalTime>
  <Words>4169</Words>
  <Application>Microsoft Office PowerPoint</Application>
  <PresentationFormat>On-screen Show (4:3)</PresentationFormat>
  <Paragraphs>394</Paragraphs>
  <Slides>45</Slides>
  <Notes>44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Solstice</vt:lpstr>
      <vt:lpstr>Chart</vt:lpstr>
      <vt:lpstr>Using Student Test Scores to Distinguish Good Teachers from Bad</vt:lpstr>
      <vt:lpstr>FRAMING THE PROBLEM</vt:lpstr>
      <vt:lpstr>Complicating Factors</vt:lpstr>
      <vt:lpstr>Complicating Factors</vt:lpstr>
      <vt:lpstr>Complicating Factors</vt:lpstr>
      <vt:lpstr>Two Simplified Assumptions</vt:lpstr>
      <vt:lpstr>Two Simplified Assumptions</vt:lpstr>
      <vt:lpstr>Slide 8</vt:lpstr>
      <vt:lpstr>Logic of the Statistical Model</vt:lpstr>
      <vt:lpstr>Logic of the Statistical Model</vt:lpstr>
      <vt:lpstr>In or out?</vt:lpstr>
      <vt:lpstr>Controlling for prior-year score is not sufficient</vt:lpstr>
      <vt:lpstr>Controlling for prior-year score is not sufficient</vt:lpstr>
      <vt:lpstr>A small digression: Student Growth Percentiles</vt:lpstr>
      <vt:lpstr>Student Growth Percentiles</vt:lpstr>
      <vt:lpstr>Is anything really new here?</vt:lpstr>
      <vt:lpstr>EXAMINING THE EVIDENCE</vt:lpstr>
      <vt:lpstr>EXAMINING THE EVIDENCE</vt:lpstr>
      <vt:lpstr>Stability of “Effectiveness” Estimates</vt:lpstr>
      <vt:lpstr>Slide 20</vt:lpstr>
      <vt:lpstr>% of Teachers Whose Effectiveness Ratings Change …</vt:lpstr>
      <vt:lpstr>One Extreme Case:  An English language arts teacher</vt:lpstr>
      <vt:lpstr>EXAMINING THE EVIDENCE</vt:lpstr>
      <vt:lpstr>11th Grade History/ Social Studies</vt:lpstr>
      <vt:lpstr>Item Testing US11.11.2</vt:lpstr>
      <vt:lpstr>9th Grade English- Language Arts</vt:lpstr>
      <vt:lpstr>Item Testing 9RC2.8</vt:lpstr>
      <vt:lpstr>Algebra I</vt:lpstr>
      <vt:lpstr>Item Testing 25.1</vt:lpstr>
      <vt:lpstr>High School Biology</vt:lpstr>
      <vt:lpstr>Item Testing BI6.f</vt:lpstr>
      <vt:lpstr>EXAMINING THE EVIDENCE</vt:lpstr>
      <vt:lpstr>Student Assignments Affected By</vt:lpstr>
      <vt:lpstr>Teacher Assignments Affected By</vt:lpstr>
      <vt:lpstr>Does Non-Random Assignment Matter?  A falsification test</vt:lpstr>
      <vt:lpstr>Falsification Test Findings</vt:lpstr>
      <vt:lpstr>Falsification Test Findings</vt:lpstr>
      <vt:lpstr>EXAMINING THE EVIDENCE</vt:lpstr>
      <vt:lpstr>Professional Consensus</vt:lpstr>
      <vt:lpstr>Professional Consensus</vt:lpstr>
      <vt:lpstr>Professional Consensus</vt:lpstr>
      <vt:lpstr>UNINTENDED EFFECTS</vt:lpstr>
      <vt:lpstr>VALID AND INVALID USES</vt:lpstr>
      <vt:lpstr>UNINTENDED EFFECTS</vt:lpstr>
      <vt:lpstr>Slide 45</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Student Test Scores to Distinguish Good Teachers from Bad</dc:title>
  <dc:creator>Edward Haertel</dc:creator>
  <cp:lastModifiedBy>suseadmin</cp:lastModifiedBy>
  <cp:revision>268</cp:revision>
  <dcterms:created xsi:type="dcterms:W3CDTF">2009-11-23T22:20:49Z</dcterms:created>
  <dcterms:modified xsi:type="dcterms:W3CDTF">2011-04-13T17:30:58Z</dcterms:modified>
</cp:coreProperties>
</file>