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35"/>
  </p:notesMasterIdLst>
  <p:handoutMasterIdLst>
    <p:handoutMasterId r:id="rId36"/>
  </p:handoutMasterIdLst>
  <p:sldIdLst>
    <p:sldId id="323" r:id="rId2"/>
    <p:sldId id="898" r:id="rId3"/>
    <p:sldId id="673" r:id="rId4"/>
    <p:sldId id="674" r:id="rId5"/>
    <p:sldId id="676" r:id="rId6"/>
    <p:sldId id="891" r:id="rId7"/>
    <p:sldId id="675" r:id="rId8"/>
    <p:sldId id="325" r:id="rId9"/>
    <p:sldId id="326" r:id="rId10"/>
    <p:sldId id="327" r:id="rId11"/>
    <p:sldId id="329" r:id="rId12"/>
    <p:sldId id="677" r:id="rId13"/>
    <p:sldId id="330" r:id="rId14"/>
    <p:sldId id="678" r:id="rId15"/>
    <p:sldId id="899" r:id="rId16"/>
    <p:sldId id="679" r:id="rId17"/>
    <p:sldId id="680" r:id="rId18"/>
    <p:sldId id="871" r:id="rId19"/>
    <p:sldId id="681" r:id="rId20"/>
    <p:sldId id="334" r:id="rId21"/>
    <p:sldId id="893" r:id="rId22"/>
    <p:sldId id="894" r:id="rId23"/>
    <p:sldId id="895" r:id="rId24"/>
    <p:sldId id="879" r:id="rId25"/>
    <p:sldId id="881" r:id="rId26"/>
    <p:sldId id="897" r:id="rId27"/>
    <p:sldId id="884" r:id="rId28"/>
    <p:sldId id="885" r:id="rId29"/>
    <p:sldId id="693" r:id="rId30"/>
    <p:sldId id="691" r:id="rId31"/>
    <p:sldId id="692" r:id="rId32"/>
    <p:sldId id="694" r:id="rId33"/>
    <p:sldId id="406" r:id="rId34"/>
  </p:sldIdLst>
  <p:sldSz cx="9144000" cy="6858000" type="letter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ＭＳ Ｐゴシック" pitchFamily="84" charset="-128"/>
        <a:cs typeface="ＭＳ Ｐゴシック" pitchFamily="8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076D"/>
    <a:srgbClr val="F434DD"/>
    <a:srgbClr val="33CC33"/>
    <a:srgbClr val="FF3300"/>
    <a:srgbClr val="5F3E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11" autoAdjust="0"/>
    <p:restoredTop sz="94660"/>
  </p:normalViewPr>
  <p:slideViewPr>
    <p:cSldViewPr>
      <p:cViewPr varScale="1">
        <p:scale>
          <a:sx n="125" d="100"/>
          <a:sy n="125" d="100"/>
        </p:scale>
        <p:origin x="102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0419" cy="4800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defTabSz="914249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80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532" y="0"/>
            <a:ext cx="3170419" cy="4800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 defTabSz="914249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CFEB3462-0826-42FD-9897-35915D1A0D27}" type="datetimeFigureOut">
              <a:rPr lang="en-US"/>
              <a:pPr>
                <a:defRPr/>
              </a:pPr>
              <a:t>4/30/2014</a:t>
            </a:fld>
            <a:endParaRPr lang="en-US"/>
          </a:p>
        </p:txBody>
      </p:sp>
      <p:sp>
        <p:nvSpPr>
          <p:cNvPr id="1280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118918"/>
            <a:ext cx="3170419" cy="4800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defTabSz="914249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80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532" y="9118918"/>
            <a:ext cx="3170419" cy="4800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 defTabSz="914249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666D4B73-7F55-4E33-88E9-C98EA8E881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460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0419" cy="48006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6649" tIns="48325" rIns="96649" bIns="48325" numCol="1" anchor="t" anchorCtr="0" compatLnSpc="1">
            <a:prstTxWarp prst="textNoShape">
              <a:avLst/>
            </a:prstTxWarp>
          </a:bodyPr>
          <a:lstStyle>
            <a:lvl1pPr defTabSz="967442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32" y="0"/>
            <a:ext cx="3170419" cy="48006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6649" tIns="48325" rIns="96649" bIns="48325" numCol="1" anchor="t" anchorCtr="0" compatLnSpc="1">
            <a:prstTxWarp prst="textNoShape">
              <a:avLst/>
            </a:prstTxWarp>
          </a:bodyPr>
          <a:lstStyle>
            <a:lvl1pPr algn="r" defTabSz="967442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Placeholder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2021" y="4560570"/>
            <a:ext cx="5851161" cy="432054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6649" tIns="48325" rIns="96649" bIns="483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118918"/>
            <a:ext cx="3170419" cy="48006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6649" tIns="48325" rIns="96649" bIns="48325" numCol="1" anchor="b" anchorCtr="0" compatLnSpc="1">
            <a:prstTxWarp prst="textNoShape">
              <a:avLst/>
            </a:prstTxWarp>
          </a:bodyPr>
          <a:lstStyle>
            <a:lvl1pPr defTabSz="967442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32" y="9118918"/>
            <a:ext cx="3170419" cy="48006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6649" tIns="48325" rIns="96649" bIns="48325" numCol="1" anchor="b" anchorCtr="0" compatLnSpc="1">
            <a:prstTxWarp prst="textNoShape">
              <a:avLst/>
            </a:prstTxWarp>
          </a:bodyPr>
          <a:lstStyle>
            <a:lvl1pPr algn="r" defTabSz="967442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4A72C05-B504-4248-88AC-FAAE1FED8B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8910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ＭＳ Ｐゴシック" pitchFamily="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482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096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721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751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309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591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2021" y="4560570"/>
            <a:ext cx="5851161" cy="432054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49" tIns="48325" rIns="96649" bIns="48325">
            <a:prstTxWarp prst="textNoShape">
              <a:avLst/>
            </a:prstTxWarp>
          </a:bodyPr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691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994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932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8012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4A8EC4F-0FF6-4341-AAA9-1B6F303D0EA3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10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799746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2188" cy="3600450"/>
          </a:xfrm>
          <a:ln/>
        </p:spPr>
      </p:sp>
      <p:sp>
        <p:nvSpPr>
          <p:cNvPr id="79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361" y="4560570"/>
            <a:ext cx="5366479" cy="4320540"/>
          </a:xfrm>
          <a:noFill/>
        </p:spPr>
        <p:txBody>
          <a:bodyPr lIns="91411" tIns="45705" rIns="91411" bIns="45705"/>
          <a:lstStyle/>
          <a:p>
            <a:pPr eaLnBrk="1" hangingPunct="1"/>
            <a:r>
              <a:rPr lang="en-GB" smtClean="0">
                <a:latin typeface="Arial" pitchFamily="84" charset="0"/>
              </a:rPr>
              <a:t>Since this was a procurement auction (the gov’t procured emission reductions), it was run as a descending “clock auction”. Designed and run for DEFRA (British equivalent of EPA) by Peter Cramton, Larry Ausubel and Eric Maskin (and coded by Ulrich Gall!). Clearing defined by price </a:t>
            </a:r>
            <a:r>
              <a:rPr lang="en-GB" smtClean="0">
                <a:latin typeface="Arial" pitchFamily="84" charset="0"/>
                <a:sym typeface="Symbol" pitchFamily="84" charset="2"/>
              </a:rPr>
              <a:t></a:t>
            </a:r>
            <a:r>
              <a:rPr lang="en-GB" smtClean="0">
                <a:latin typeface="Arial" pitchFamily="84" charset="0"/>
              </a:rPr>
              <a:t> quantity </a:t>
            </a:r>
            <a:r>
              <a:rPr lang="en-GB" smtClean="0">
                <a:latin typeface="Arial" pitchFamily="84" charset="0"/>
                <a:sym typeface="Symbol" pitchFamily="84" charset="2"/>
              </a:rPr>
              <a:t> budget of </a:t>
            </a:r>
            <a:r>
              <a:rPr lang="en-US" smtClean="0">
                <a:solidFill>
                  <a:srgbClr val="008000"/>
                </a:solidFill>
                <a:latin typeface="Arial" pitchFamily="84" charset="0"/>
              </a:rPr>
              <a:t>£215</a:t>
            </a:r>
            <a:r>
              <a:rPr lang="en-GB" smtClean="0">
                <a:latin typeface="Arial" pitchFamily="84" charset="0"/>
                <a:sym typeface="Symbol" pitchFamily="84" charset="2"/>
              </a:rPr>
              <a:t> million. </a:t>
            </a:r>
            <a:r>
              <a:rPr lang="en-GB" smtClean="0">
                <a:latin typeface="Arial" pitchFamily="84" charset="0"/>
              </a:rPr>
              <a:t>Clock </a:t>
            </a:r>
            <a:r>
              <a:rPr lang="en-US" smtClean="0">
                <a:solidFill>
                  <a:srgbClr val="008000"/>
                </a:solidFill>
                <a:latin typeface="Arial" pitchFamily="84" charset="0"/>
              </a:rPr>
              <a:t>started at a price of £100 per metric ton and descended to a clearing price of £53.37 per metric ton.</a:t>
            </a:r>
          </a:p>
        </p:txBody>
      </p:sp>
    </p:spTree>
    <p:extLst>
      <p:ext uri="{BB962C8B-B14F-4D97-AF65-F5344CB8AC3E}">
        <p14:creationId xmlns:p14="http://schemas.microsoft.com/office/powerpoint/2010/main" val="2335842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DD0A2E0-757A-494B-A4EC-AABB5D3376B7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11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801794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2188" cy="3600450"/>
          </a:xfrm>
          <a:ln/>
        </p:spPr>
      </p:sp>
      <p:sp>
        <p:nvSpPr>
          <p:cNvPr id="801795" name="Placeholder 3"/>
          <p:cNvSpPr>
            <a:spLocks noGrp="1" noChangeArrowheads="1"/>
          </p:cNvSpPr>
          <p:nvPr>
            <p:ph type="body" idx="1"/>
          </p:nvPr>
        </p:nvSpPr>
        <p:spPr>
          <a:xfrm>
            <a:off x="974361" y="4560570"/>
            <a:ext cx="5366479" cy="4320540"/>
          </a:xfrm>
          <a:noFill/>
        </p:spPr>
        <p:txBody>
          <a:bodyPr lIns="91420" tIns="45710" rIns="91420" bIns="45710"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8964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384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1344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79430FB-65A8-43A5-8E99-A8DD75B95D65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13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805890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2188" cy="3600450"/>
          </a:xfrm>
          <a:ln/>
        </p:spPr>
      </p:sp>
      <p:sp>
        <p:nvSpPr>
          <p:cNvPr id="805891" name="Placeholder 3"/>
          <p:cNvSpPr>
            <a:spLocks noGrp="1" noChangeArrowheads="1"/>
          </p:cNvSpPr>
          <p:nvPr>
            <p:ph type="body" idx="1"/>
          </p:nvPr>
        </p:nvSpPr>
        <p:spPr>
          <a:xfrm>
            <a:off x="974361" y="4560570"/>
            <a:ext cx="5366479" cy="4320540"/>
          </a:xfrm>
          <a:noFill/>
        </p:spPr>
        <p:txBody>
          <a:bodyPr lIns="91420" tIns="45710" rIns="91420" bIns="45710"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0029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793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7609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79430FB-65A8-43A5-8E99-A8DD75B95D65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15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805890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2188" cy="3600450"/>
          </a:xfrm>
          <a:ln/>
        </p:spPr>
      </p:sp>
      <p:sp>
        <p:nvSpPr>
          <p:cNvPr id="805891" name="Placeholder 3"/>
          <p:cNvSpPr>
            <a:spLocks noGrp="1" noChangeArrowheads="1"/>
          </p:cNvSpPr>
          <p:nvPr>
            <p:ph type="body" idx="1"/>
          </p:nvPr>
        </p:nvSpPr>
        <p:spPr>
          <a:xfrm>
            <a:off x="974361" y="4560570"/>
            <a:ext cx="5366479" cy="4320540"/>
          </a:xfrm>
          <a:noFill/>
        </p:spPr>
        <p:txBody>
          <a:bodyPr lIns="91420" tIns="45710" rIns="91420" bIns="45710"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2726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98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1264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0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203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5252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0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408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1143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1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613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0227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841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894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52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2021" y="4560570"/>
            <a:ext cx="5851161" cy="432054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49" tIns="48325" rIns="96649" bIns="48325">
            <a:prstTxWarp prst="textNoShape">
              <a:avLst/>
            </a:prstTxWarp>
          </a:bodyPr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9439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2021" y="4560570"/>
            <a:ext cx="5851161" cy="432054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49" tIns="48325" rIns="96649" bIns="48325">
            <a:prstTxWarp prst="textNoShape">
              <a:avLst/>
            </a:prstTxWarp>
          </a:bodyPr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1421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2021" y="4560570"/>
            <a:ext cx="5851161" cy="432054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49" tIns="48325" rIns="96649" bIns="48325">
            <a:prstTxWarp prst="textNoShape">
              <a:avLst/>
            </a:prstTxWarp>
          </a:bodyPr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0836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8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582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8915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8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787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9855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2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6320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9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197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4143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12075D5-117A-4FBC-9A08-FAA08F9F8944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33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854018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2188" cy="3600450"/>
          </a:xfrm>
          <a:ln/>
        </p:spPr>
      </p:sp>
      <p:sp>
        <p:nvSpPr>
          <p:cNvPr id="854019" name="Placeholder 3"/>
          <p:cNvSpPr>
            <a:spLocks noGrp="1" noChangeArrowheads="1"/>
          </p:cNvSpPr>
          <p:nvPr>
            <p:ph type="body" idx="1"/>
          </p:nvPr>
        </p:nvSpPr>
        <p:spPr>
          <a:xfrm>
            <a:off x="974361" y="4560570"/>
            <a:ext cx="5366479" cy="4320540"/>
          </a:xfrm>
          <a:noFill/>
        </p:spPr>
        <p:txBody>
          <a:bodyPr/>
          <a:lstStyle/>
          <a:p>
            <a:pPr eaLnBrk="1" hangingPunct="1"/>
            <a:endParaRPr lang="en-US" smtClean="0">
              <a:latin typeface="Arial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184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  <a:ea typeface="+mn-ea"/>
              <a:cs typeface="+mn-cs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  <a:ea typeface="+mn-ea"/>
              <a:cs typeface="+mn-cs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charset="2"/>
              <a:buNone/>
              <a:defRPr sz="32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2A646-4656-465F-BE23-E8723F3414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55E51E-2E19-45BB-8F0A-96895883EB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1927A-73B5-4EC8-A603-A0A6079B16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4785B-6DE4-4616-B82D-4A2B84D2C0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5D250-D632-4CB8-9510-712CCF641E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DF6F0-C74F-480F-B13E-C28DD6A172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CA22D7-C854-4A1B-9A27-BF91CDD534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E5336-00EE-43A1-B525-A28D40241E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1E71B-69C1-4445-962C-32AF7C7BCE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09448-EA07-4697-8F82-516732D110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6063D7-C25B-4E52-82A3-8C06B3DC26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C1AAD-DCC4-495C-8640-27BF1761B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37849-5AA2-45A2-8A68-A63086E7B2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8229600" cy="2128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BA287-DD54-4BCE-8451-276B373770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9494A-0DE8-4C46-9964-F84D7A2980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CE5BA-6925-425F-BADC-572B53C58A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  <a:ea typeface="+mn-ea"/>
              <a:cs typeface="+mn-cs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7DF0545-48BB-4FEB-80BE-C4DDAA6EAF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410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0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0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7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0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0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1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7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1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7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1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1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1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7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1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7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1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1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1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1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7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2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7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2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2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2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7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2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7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2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2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2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2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7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2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7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3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3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3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7" cy="7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3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7" cy="7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3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3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7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charset="0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5" r:id="rId2"/>
    <p:sldLayoutId id="2147483664" r:id="rId3"/>
    <p:sldLayoutId id="2147483663" r:id="rId4"/>
    <p:sldLayoutId id="2147483662" r:id="rId5"/>
    <p:sldLayoutId id="2147483661" r:id="rId6"/>
    <p:sldLayoutId id="2147483660" r:id="rId7"/>
    <p:sldLayoutId id="2147483659" r:id="rId8"/>
    <p:sldLayoutId id="2147483658" r:id="rId9"/>
    <p:sldLayoutId id="2147483657" r:id="rId10"/>
    <p:sldLayoutId id="2147483656" r:id="rId11"/>
    <p:sldLayoutId id="2147483655" r:id="rId12"/>
    <p:sldLayoutId id="2147483654" r:id="rId13"/>
    <p:sldLayoutId id="2147483653" r:id="rId14"/>
    <p:sldLayoutId id="2147483652" r:id="rId15"/>
    <p:sldLayoutId id="2147483651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ＭＳ Ｐゴシック" pitchFamily="84" charset="-128"/>
          <a:cs typeface="ＭＳ Ｐゴシック" pitchFamily="8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84" charset="-128"/>
          <a:cs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84" charset="-128"/>
          <a:cs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84" charset="-128"/>
          <a:cs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84" charset="-128"/>
          <a:cs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84" charset="2"/>
        <a:buChar char="l"/>
        <a:defRPr sz="3000">
          <a:solidFill>
            <a:schemeClr val="tx1"/>
          </a:solidFill>
          <a:latin typeface="+mn-lt"/>
          <a:ea typeface="ＭＳ Ｐゴシック" pitchFamily="84" charset="-128"/>
          <a:cs typeface="ＭＳ Ｐゴシック" pitchFamily="84" charset="-128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84" charset="2"/>
        <a:buChar char="l"/>
        <a:defRPr sz="2600">
          <a:solidFill>
            <a:schemeClr val="tx1"/>
          </a:solidFill>
          <a:latin typeface="+mn-lt"/>
          <a:ea typeface="ＭＳ Ｐゴシック" charset="-128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84" charset="2"/>
        <a:buChar char="l"/>
        <a:defRPr sz="2300">
          <a:solidFill>
            <a:schemeClr val="tx1"/>
          </a:solidFill>
          <a:latin typeface="+mn-lt"/>
          <a:ea typeface="ＭＳ Ｐゴシック" charset="-128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Multi-Unit Auctions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pitchFamily="84" charset="2"/>
              <a:buNone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62A646-4656-465F-BE23-E8723F34142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Multi-Unit Auctions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ct val="20000"/>
              </a:spcAft>
            </a:pPr>
            <a:r>
              <a:rPr lang="en-US" sz="2400" dirty="0" smtClean="0"/>
              <a:t>Many auctions involve the sale of multiple similar or identical units.</a:t>
            </a:r>
          </a:p>
          <a:p>
            <a:pPr lvl="1">
              <a:spcAft>
                <a:spcPct val="20000"/>
              </a:spcAft>
            </a:pPr>
            <a:r>
              <a:rPr lang="en-US" sz="2200" dirty="0" smtClean="0"/>
              <a:t>Cases of wine at an auction house, carbon permits, shares of a company, treasury bills, megawatts of electricity, etc. </a:t>
            </a:r>
          </a:p>
          <a:p>
            <a:pPr>
              <a:spcAft>
                <a:spcPct val="20000"/>
              </a:spcAft>
            </a:pPr>
            <a:r>
              <a:rPr lang="en-US" sz="2400" dirty="0" smtClean="0"/>
              <a:t>Different approaches to multi-unit auctions</a:t>
            </a:r>
          </a:p>
          <a:p>
            <a:pPr lvl="1">
              <a:spcAft>
                <a:spcPct val="20000"/>
              </a:spcAft>
            </a:pPr>
            <a:r>
              <a:rPr lang="en-US" sz="2200" dirty="0" smtClean="0"/>
              <a:t>Sequential sales </a:t>
            </a:r>
            <a:r>
              <a:rPr lang="en-US" sz="2200" dirty="0" err="1" smtClean="0"/>
              <a:t>vs</a:t>
            </a:r>
            <a:r>
              <a:rPr lang="en-US" sz="2200" dirty="0" smtClean="0"/>
              <a:t> simultaneous sale</a:t>
            </a:r>
          </a:p>
          <a:p>
            <a:pPr lvl="1">
              <a:spcAft>
                <a:spcPct val="20000"/>
              </a:spcAft>
            </a:pPr>
            <a:r>
              <a:rPr lang="en-US" sz="2200" dirty="0" smtClean="0"/>
              <a:t>Clock auction </a:t>
            </a:r>
            <a:r>
              <a:rPr lang="en-US" sz="2200" dirty="0" err="1" smtClean="0"/>
              <a:t>vs</a:t>
            </a:r>
            <a:r>
              <a:rPr lang="en-US" sz="2200" dirty="0" smtClean="0"/>
              <a:t> sealed bidding</a:t>
            </a:r>
          </a:p>
          <a:p>
            <a:pPr lvl="1">
              <a:spcAft>
                <a:spcPct val="20000"/>
              </a:spcAft>
            </a:pPr>
            <a:r>
              <a:rPr lang="en-US" sz="2200" dirty="0" smtClean="0"/>
              <a:t>Uniform price </a:t>
            </a:r>
            <a:r>
              <a:rPr lang="en-US" sz="2200" dirty="0" err="1" smtClean="0"/>
              <a:t>vs</a:t>
            </a:r>
            <a:r>
              <a:rPr lang="en-US" sz="2200" dirty="0" smtClean="0"/>
              <a:t> </a:t>
            </a:r>
            <a:r>
              <a:rPr lang="en-US" sz="2200" dirty="0" err="1" smtClean="0"/>
              <a:t>discrimatory</a:t>
            </a:r>
            <a:r>
              <a:rPr lang="en-US" sz="2200" dirty="0" smtClean="0"/>
              <a:t> price </a:t>
            </a:r>
            <a:r>
              <a:rPr lang="en-US" sz="2200" dirty="0" err="1" smtClean="0"/>
              <a:t>vs</a:t>
            </a:r>
            <a:r>
              <a:rPr lang="en-US" sz="2200" dirty="0" smtClean="0"/>
              <a:t> </a:t>
            </a:r>
            <a:r>
              <a:rPr lang="en-US" sz="2200" dirty="0" err="1"/>
              <a:t>V</a:t>
            </a:r>
            <a:r>
              <a:rPr lang="en-US" sz="2200" dirty="0" err="1" smtClean="0"/>
              <a:t>ickrey</a:t>
            </a:r>
            <a:r>
              <a:rPr lang="en-US" sz="2200" dirty="0" smtClean="0"/>
              <a:t> pricing</a:t>
            </a:r>
          </a:p>
          <a:p>
            <a:pPr>
              <a:spcAft>
                <a:spcPct val="20000"/>
              </a:spcAft>
            </a:pPr>
            <a:r>
              <a:rPr lang="en-US" sz="2400" dirty="0" smtClean="0"/>
              <a:t>Today: design of multi-unit auctions, with practical and numerical examples.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65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Sequential auctions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ct val="20000"/>
              </a:spcAft>
            </a:pPr>
            <a:r>
              <a:rPr lang="en-US" dirty="0" smtClean="0"/>
              <a:t>Auction houses often sell identical goods sequentially (e.g. lots of wine).</a:t>
            </a:r>
          </a:p>
          <a:p>
            <a:pPr>
              <a:spcAft>
                <a:spcPct val="20000"/>
              </a:spcAft>
            </a:pPr>
            <a:endParaRPr lang="en-US" dirty="0" smtClean="0"/>
          </a:p>
          <a:p>
            <a:pPr>
              <a:spcAft>
                <a:spcPct val="20000"/>
              </a:spcAft>
            </a:pPr>
            <a:r>
              <a:rPr lang="en-US" dirty="0" smtClean="0"/>
              <a:t>What happens at sequential auctions?</a:t>
            </a:r>
          </a:p>
          <a:p>
            <a:pPr lvl="1"/>
            <a:r>
              <a:rPr lang="en-US" dirty="0" smtClean="0"/>
              <a:t>Should you bid your value in the first auction?</a:t>
            </a:r>
          </a:p>
          <a:p>
            <a:pPr lvl="1"/>
            <a:r>
              <a:rPr lang="en-US" dirty="0" smtClean="0"/>
              <a:t>Are early prices higher or lower than later prices?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r>
              <a:rPr lang="en-US" sz="3500" smtClean="0"/>
              <a:t>Sotheby Wine Auctions</a:t>
            </a:r>
          </a:p>
        </p:txBody>
      </p:sp>
      <p:pic>
        <p:nvPicPr>
          <p:cNvPr id="2662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066800"/>
            <a:ext cx="7620000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ext Box 6"/>
          <p:cNvSpPr txBox="1">
            <a:spLocks noChangeArrowheads="1"/>
          </p:cNvSpPr>
          <p:nvPr/>
        </p:nvSpPr>
        <p:spPr bwMode="auto">
          <a:xfrm>
            <a:off x="457200" y="6324600"/>
            <a:ext cx="6486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Source: Ashenfelter (1989, </a:t>
            </a:r>
            <a:r>
              <a:rPr lang="en-US" sz="1800" i="1"/>
              <a:t>Journal of Economic Perspectives</a:t>
            </a:r>
            <a:r>
              <a:rPr lang="en-US" sz="1800"/>
              <a:t>)</a:t>
            </a:r>
          </a:p>
        </p:txBody>
      </p:sp>
      <p:sp>
        <p:nvSpPr>
          <p:cNvPr id="1062919" name="Oval 7"/>
          <p:cNvSpPr>
            <a:spLocks noChangeArrowheads="1"/>
          </p:cNvSpPr>
          <p:nvPr/>
        </p:nvSpPr>
        <p:spPr bwMode="auto">
          <a:xfrm>
            <a:off x="2667000" y="3886200"/>
            <a:ext cx="685800" cy="914400"/>
          </a:xfrm>
          <a:prstGeom prst="ellipse">
            <a:avLst/>
          </a:prstGeom>
          <a:noFill/>
          <a:ln w="28575">
            <a:solidFill>
              <a:srgbClr val="5F3EEA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62920" name="Oval 8"/>
          <p:cNvSpPr>
            <a:spLocks noChangeArrowheads="1"/>
          </p:cNvSpPr>
          <p:nvPr/>
        </p:nvSpPr>
        <p:spPr bwMode="auto">
          <a:xfrm>
            <a:off x="4267200" y="3886200"/>
            <a:ext cx="762000" cy="1752600"/>
          </a:xfrm>
          <a:prstGeom prst="ellipse">
            <a:avLst/>
          </a:prstGeom>
          <a:noFill/>
          <a:ln w="28575">
            <a:solidFill>
              <a:srgbClr val="5F3EEA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62921" name="Oval 9"/>
          <p:cNvSpPr>
            <a:spLocks noChangeArrowheads="1"/>
          </p:cNvSpPr>
          <p:nvPr/>
        </p:nvSpPr>
        <p:spPr bwMode="auto">
          <a:xfrm>
            <a:off x="5943600" y="3886200"/>
            <a:ext cx="762000" cy="1600200"/>
          </a:xfrm>
          <a:prstGeom prst="ellipse">
            <a:avLst/>
          </a:prstGeom>
          <a:noFill/>
          <a:ln w="28575">
            <a:solidFill>
              <a:srgbClr val="5F3EEA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62922" name="Oval 10"/>
          <p:cNvSpPr>
            <a:spLocks noChangeArrowheads="1"/>
          </p:cNvSpPr>
          <p:nvPr/>
        </p:nvSpPr>
        <p:spPr bwMode="auto">
          <a:xfrm>
            <a:off x="7620000" y="3810000"/>
            <a:ext cx="762000" cy="1371600"/>
          </a:xfrm>
          <a:prstGeom prst="ellipse">
            <a:avLst/>
          </a:prstGeom>
          <a:noFill/>
          <a:ln w="28575">
            <a:solidFill>
              <a:srgbClr val="5F3EEA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1DF6F0-C74F-480F-B13E-C28DD6A1728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2919" grpId="0" animBg="1"/>
      <p:bldP spid="1062919" grpId="1" animBg="1"/>
      <p:bldP spid="1062920" grpId="0" animBg="1"/>
      <p:bldP spid="1062920" grpId="1" animBg="1"/>
      <p:bldP spid="1062921" grpId="0" animBg="1"/>
      <p:bldP spid="1062921" grpId="1" animBg="1"/>
      <p:bldP spid="10629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r>
              <a:rPr lang="en-US" sz="3500" smtClean="0"/>
              <a:t>Declining Prices</a:t>
            </a:r>
          </a:p>
        </p:txBody>
      </p:sp>
      <p:pic>
        <p:nvPicPr>
          <p:cNvPr id="2867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225550"/>
            <a:ext cx="7696200" cy="550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5989" name="Oval 5"/>
          <p:cNvSpPr>
            <a:spLocks noChangeArrowheads="1"/>
          </p:cNvSpPr>
          <p:nvPr/>
        </p:nvSpPr>
        <p:spPr bwMode="auto">
          <a:xfrm>
            <a:off x="3124200" y="3505200"/>
            <a:ext cx="5562600" cy="1676400"/>
          </a:xfrm>
          <a:prstGeom prst="ellipse">
            <a:avLst/>
          </a:prstGeom>
          <a:noFill/>
          <a:ln w="28575">
            <a:solidFill>
              <a:srgbClr val="5F3EEA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98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1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Why do prices decline?</a:t>
            </a:r>
          </a:p>
        </p:txBody>
      </p:sp>
      <p:sp>
        <p:nvSpPr>
          <p:cNvPr id="1064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52600"/>
            <a:ext cx="8229600" cy="1219200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ct val="20000"/>
              </a:spcAft>
            </a:pPr>
            <a:r>
              <a:rPr lang="en-US" sz="2400" dirty="0" err="1" smtClean="0"/>
              <a:t>Ginsburgh</a:t>
            </a:r>
            <a:r>
              <a:rPr lang="en-US" sz="2400" dirty="0" smtClean="0"/>
              <a:t> (1998, JPE) provides an explanation based on Sotheby’s wine auctions: many bidders are absentee and give instructions “bid up to X for one case of Y”. </a:t>
            </a:r>
            <a:endParaRPr lang="en-US" sz="2600" dirty="0" smtClean="0"/>
          </a:p>
        </p:txBody>
      </p:sp>
      <p:graphicFrame>
        <p:nvGraphicFramePr>
          <p:cNvPr id="858162" name="Group 50"/>
          <p:cNvGraphicFramePr>
            <a:graphicFrameLocks noGrp="1"/>
          </p:cNvGraphicFramePr>
          <p:nvPr/>
        </p:nvGraphicFramePr>
        <p:xfrm>
          <a:off x="3086100" y="3124200"/>
          <a:ext cx="2971800" cy="2133600"/>
        </p:xfrm>
        <a:graphic>
          <a:graphicData uri="http://schemas.openxmlformats.org/drawingml/2006/table">
            <a:tbl>
              <a:tblPr/>
              <a:tblGrid>
                <a:gridCol w="1485900"/>
                <a:gridCol w="14859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Bidder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Max Bid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120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B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110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C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100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84" charset="0"/>
                          <a:ea typeface="ＭＳ Ｐゴシック" pitchFamily="84" charset="-128"/>
                          <a:cs typeface="ＭＳ Ｐゴシック" pitchFamily="84" charset="-128"/>
                        </a:rPr>
                        <a:t>90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57200" y="5791200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0000"/>
              <a:buFont typeface="Wingdings" pitchFamily="84" charset="2"/>
              <a:buChar char="l"/>
            </a:pPr>
            <a:r>
              <a:rPr lang="en-US" dirty="0"/>
              <a:t>If there are three cases, prices will be 110, 100, and </a:t>
            </a:r>
            <a:r>
              <a:rPr lang="en-US" dirty="0" smtClean="0"/>
              <a:t>90.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CA22D7-C854-4A1B-9A27-BF91CDD534B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Optimal sequential bidding</a:t>
            </a:r>
          </a:p>
        </p:txBody>
      </p:sp>
      <p:sp>
        <p:nvSpPr>
          <p:cNvPr id="1064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</p:spPr>
        <p:txBody>
          <a:bodyPr/>
          <a:lstStyle/>
          <a:p>
            <a:pPr>
              <a:spcAft>
                <a:spcPct val="20000"/>
              </a:spcAft>
            </a:pPr>
            <a:r>
              <a:rPr lang="en-US" sz="2400" dirty="0" smtClean="0"/>
              <a:t>What happens if bidders are more sophisticated?</a:t>
            </a:r>
          </a:p>
          <a:p>
            <a:pPr lvl="1">
              <a:spcAft>
                <a:spcPct val="20000"/>
              </a:spcAft>
            </a:pPr>
            <a:r>
              <a:rPr lang="en-US" sz="2200" dirty="0" smtClean="0"/>
              <a:t>Optimal response to declining prices is to sit back in early auctions, and bid more aggressively later. </a:t>
            </a:r>
          </a:p>
          <a:p>
            <a:pPr lvl="1">
              <a:spcAft>
                <a:spcPct val="20000"/>
              </a:spcAft>
            </a:pPr>
            <a:r>
              <a:rPr lang="en-US" sz="2200" dirty="0" smtClean="0"/>
              <a:t>If we follow this logic to equilibrium, arbitrage prevails. </a:t>
            </a:r>
          </a:p>
          <a:p>
            <a:pPr>
              <a:spcAft>
                <a:spcPct val="20000"/>
              </a:spcAft>
            </a:pPr>
            <a:endParaRPr lang="en-US" sz="1200" dirty="0" smtClean="0">
              <a:solidFill>
                <a:srgbClr val="5F3EEA"/>
              </a:solidFill>
            </a:endParaRPr>
          </a:p>
          <a:p>
            <a:pPr>
              <a:spcAft>
                <a:spcPct val="20000"/>
              </a:spcAft>
            </a:pPr>
            <a:r>
              <a:rPr lang="en-US" sz="2400" dirty="0" smtClean="0">
                <a:solidFill>
                  <a:srgbClr val="5F3EEA"/>
                </a:solidFill>
              </a:rPr>
              <a:t>“Weber’s Theorem” </a:t>
            </a:r>
            <a:r>
              <a:rPr lang="en-US" sz="2400" dirty="0" smtClean="0"/>
              <a:t>says that in equilibrium, prices should follow a random walk: </a:t>
            </a:r>
            <a:r>
              <a:rPr lang="en-US" sz="2400" i="1" dirty="0" smtClean="0"/>
              <a:t>E[p</a:t>
            </a:r>
            <a:r>
              <a:rPr lang="en-US" sz="2400" i="1" baseline="-25000" dirty="0" smtClean="0"/>
              <a:t>t+1</a:t>
            </a:r>
            <a:r>
              <a:rPr lang="en-US" sz="2400" i="1" dirty="0" smtClean="0"/>
              <a:t>|p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…</a:t>
            </a:r>
            <a:r>
              <a:rPr lang="en-US" sz="2400" i="1" dirty="0" err="1" smtClean="0"/>
              <a:t>p</a:t>
            </a:r>
            <a:r>
              <a:rPr lang="en-US" sz="2400" i="1" baseline="-25000" dirty="0" err="1" smtClean="0"/>
              <a:t>t</a:t>
            </a:r>
            <a:r>
              <a:rPr lang="en-US" sz="2400" i="1" dirty="0" smtClean="0"/>
              <a:t>]=</a:t>
            </a:r>
            <a:r>
              <a:rPr lang="en-US" sz="2400" i="1" dirty="0" err="1" smtClean="0"/>
              <a:t>p</a:t>
            </a:r>
            <a:r>
              <a:rPr lang="en-US" sz="2400" i="1" baseline="-25000" dirty="0" err="1" smtClean="0"/>
              <a:t>t</a:t>
            </a:r>
            <a:endParaRPr lang="en-US" sz="2400" i="1" baseline="-25000" dirty="0" smtClean="0"/>
          </a:p>
          <a:p>
            <a:pPr>
              <a:spcAft>
                <a:spcPct val="20000"/>
              </a:spcAft>
            </a:pPr>
            <a:endParaRPr lang="en-US" sz="1200" dirty="0" smtClean="0"/>
          </a:p>
          <a:p>
            <a:pPr>
              <a:spcAft>
                <a:spcPct val="20000"/>
              </a:spcAft>
            </a:pPr>
            <a:r>
              <a:rPr lang="en-US" sz="2400" dirty="0" smtClean="0"/>
              <a:t>Nevertheless, “declining price anomaly” appears so often (in art, cattle, wool, etc.), it’s still something of a puzzle.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6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Simultaneous Auctions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500" dirty="0" smtClean="0"/>
              <a:t>Consider auction for </a:t>
            </a:r>
            <a:r>
              <a:rPr lang="en-US" sz="2500" i="1" dirty="0" smtClean="0"/>
              <a:t>k </a:t>
            </a:r>
            <a:r>
              <a:rPr lang="en-US" sz="2500" dirty="0" smtClean="0"/>
              <a:t>identical items.</a:t>
            </a:r>
          </a:p>
          <a:p>
            <a:pPr eaLnBrk="1" hangingPunct="1">
              <a:lnSpc>
                <a:spcPct val="120000"/>
              </a:lnSpc>
              <a:spcAft>
                <a:spcPct val="20000"/>
              </a:spcAft>
            </a:pPr>
            <a:r>
              <a:rPr lang="en-US" sz="2500" dirty="0" smtClean="0"/>
              <a:t>Possible “one-shot” auction methods</a:t>
            </a:r>
            <a:endParaRPr lang="en-US" sz="2800" dirty="0" smtClean="0"/>
          </a:p>
          <a:p>
            <a:pPr marL="742950" lvl="1" indent="-285750" eaLnBrk="1" hangingPunct="1">
              <a:lnSpc>
                <a:spcPct val="120000"/>
              </a:lnSpc>
              <a:spcAft>
                <a:spcPct val="20000"/>
              </a:spcAft>
            </a:pPr>
            <a:r>
              <a:rPr lang="en-US" sz="2400" dirty="0" smtClean="0">
                <a:solidFill>
                  <a:srgbClr val="5F3EEA"/>
                </a:solidFill>
              </a:rPr>
              <a:t>“Uniform price” (clock and sealed bid)</a:t>
            </a:r>
          </a:p>
          <a:p>
            <a:pPr marL="742950" lvl="1" indent="-285750" eaLnBrk="1" hangingPunct="1">
              <a:lnSpc>
                <a:spcPct val="120000"/>
              </a:lnSpc>
              <a:spcAft>
                <a:spcPct val="20000"/>
              </a:spcAft>
            </a:pPr>
            <a:r>
              <a:rPr lang="en-US" sz="2400" dirty="0" smtClean="0">
                <a:solidFill>
                  <a:srgbClr val="5F3EEA"/>
                </a:solidFill>
              </a:rPr>
              <a:t>“Discriminatory price” (pay-your-bid and </a:t>
            </a:r>
            <a:r>
              <a:rPr lang="en-US" sz="2400" dirty="0" err="1" smtClean="0">
                <a:solidFill>
                  <a:srgbClr val="5F3EEA"/>
                </a:solidFill>
              </a:rPr>
              <a:t>Vickrey</a:t>
            </a:r>
            <a:r>
              <a:rPr lang="en-US" sz="2400" dirty="0" smtClean="0">
                <a:solidFill>
                  <a:srgbClr val="5F3EEA"/>
                </a:solidFill>
              </a:rPr>
              <a:t>).</a:t>
            </a:r>
          </a:p>
          <a:p>
            <a:pPr eaLnBrk="1" hangingPunct="1">
              <a:spcAft>
                <a:spcPct val="20000"/>
              </a:spcAft>
            </a:pPr>
            <a:endParaRPr lang="en-US" sz="2500" dirty="0" smtClean="0"/>
          </a:p>
          <a:p>
            <a:pPr eaLnBrk="1" hangingPunct="1">
              <a:spcAft>
                <a:spcPct val="20000"/>
              </a:spcAft>
            </a:pPr>
            <a:r>
              <a:rPr lang="en-US" sz="2500" dirty="0" smtClean="0"/>
              <a:t>We’ll see that one important issue is whether bidders want just one unit, or potentially want to win several.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390525" y="266700"/>
            <a:ext cx="7453313" cy="1104900"/>
          </a:xfrm>
        </p:spPr>
        <p:txBody>
          <a:bodyPr/>
          <a:lstStyle/>
          <a:p>
            <a:pPr eaLnBrk="1" hangingPunct="1"/>
            <a:r>
              <a:rPr lang="en-US" smtClean="0"/>
              <a:t>“Uniform price” auctions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001000" cy="4800600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400" dirty="0" smtClean="0"/>
              <a:t>Sellers often want to run an auction in which all winners pay the same “uniform” price.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/>
              <a:t>Perceived as “fair”; achieves “price discovery”</a:t>
            </a:r>
          </a:p>
          <a:p>
            <a:pPr lvl="1" eaLnBrk="1" hangingPunct="1">
              <a:lnSpc>
                <a:spcPct val="160000"/>
              </a:lnSpc>
              <a:spcAft>
                <a:spcPct val="20000"/>
              </a:spcAft>
            </a:pPr>
            <a:endParaRPr lang="en-US" sz="800" dirty="0" smtClean="0">
              <a:solidFill>
                <a:srgbClr val="5F3EEA"/>
              </a:solidFill>
            </a:endParaRPr>
          </a:p>
          <a:p>
            <a:pPr eaLnBrk="1" hangingPunct="1">
              <a:lnSpc>
                <a:spcPct val="160000"/>
              </a:lnSpc>
              <a:spcAft>
                <a:spcPct val="20000"/>
              </a:spcAft>
            </a:pPr>
            <a:r>
              <a:rPr lang="en-US" sz="2400" dirty="0" smtClean="0">
                <a:solidFill>
                  <a:srgbClr val="5F3EEA"/>
                </a:solidFill>
              </a:rPr>
              <a:t>Uniform price formats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 smtClean="0">
                <a:solidFill>
                  <a:srgbClr val="5F3EEA"/>
                </a:solidFill>
              </a:rPr>
              <a:t>Clock auction:</a:t>
            </a:r>
            <a:r>
              <a:rPr lang="en-US" sz="2000" dirty="0" smtClean="0"/>
              <a:t> seller announces a sequence of prices and bidders name quantities until a market-clearing price is found and auction ends.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000" dirty="0" smtClean="0">
                <a:solidFill>
                  <a:srgbClr val="5F3EEA"/>
                </a:solidFill>
              </a:rPr>
              <a:t>Sealed bidding:</a:t>
            </a:r>
            <a:r>
              <a:rPr lang="en-US" sz="2000" dirty="0" smtClean="0"/>
              <a:t> participants bid a price-quantity schedule and bids are used to determine the uniform market-clearing price.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British CO</a:t>
            </a:r>
            <a:r>
              <a:rPr lang="en-US" baseline="-25000" smtClean="0"/>
              <a:t>2</a:t>
            </a:r>
            <a:r>
              <a:rPr lang="en-US" smtClean="0"/>
              <a:t> Auctions</a:t>
            </a:r>
          </a:p>
        </p:txBody>
      </p:sp>
      <p:sp>
        <p:nvSpPr>
          <p:cNvPr id="798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24200" y="1752600"/>
            <a:ext cx="54102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800" smtClean="0"/>
              <a:t>Greenhouse Gas Emissions Trading Scheme Auction, United Kingdom, 2002.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800" smtClean="0"/>
              <a:t>UK government aimed to spend 215 million British pounds to get firms reduce CO</a:t>
            </a:r>
            <a:r>
              <a:rPr lang="en-US" sz="2800" baseline="-25000" smtClean="0"/>
              <a:t>2</a:t>
            </a:r>
            <a:r>
              <a:rPr lang="en-US" sz="2800" smtClean="0"/>
              <a:t> emissions. 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600" smtClean="0"/>
              <a:t>Clock auction used to determine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200" smtClean="0"/>
              <a:t>What price to pay per unit? 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200" smtClean="0"/>
              <a:t>Which firms to reward?</a:t>
            </a:r>
          </a:p>
        </p:txBody>
      </p:sp>
      <p:graphicFrame>
        <p:nvGraphicFramePr>
          <p:cNvPr id="798729" name="Object 1033"/>
          <p:cNvGraphicFramePr>
            <a:graphicFrameLocks noChangeAspect="1"/>
          </p:cNvGraphicFramePr>
          <p:nvPr/>
        </p:nvGraphicFramePr>
        <p:xfrm>
          <a:off x="762000" y="1752600"/>
          <a:ext cx="2060575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744" name="Photo Editor Photo" r:id="rId4" imgW="4847619" imgH="10752381" progId="">
                  <p:embed/>
                </p:oleObj>
              </mc:Choice>
              <mc:Fallback>
                <p:oleObj name="Photo Editor Photo" r:id="rId4" imgW="4847619" imgH="10752381" progId="">
                  <p:embed/>
                  <p:pic>
                    <p:nvPicPr>
                      <p:cNvPr id="0" name="Picture 10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752600"/>
                        <a:ext cx="2060575" cy="457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Greenhouse Auction Rules</a:t>
            </a:r>
          </a:p>
        </p:txBody>
      </p:sp>
      <p:sp>
        <p:nvSpPr>
          <p:cNvPr id="801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676400"/>
            <a:ext cx="8136904" cy="4876800"/>
          </a:xfrm>
        </p:spPr>
        <p:txBody>
          <a:bodyPr/>
          <a:lstStyle/>
          <a:p>
            <a:pPr eaLnBrk="1" hangingPunct="1">
              <a:spcAft>
                <a:spcPct val="10000"/>
              </a:spcAft>
            </a:pPr>
            <a:r>
              <a:rPr lang="en-US" sz="2400" dirty="0" smtClean="0"/>
              <a:t>Auctioneer calls out price, starting high and decreasing.</a:t>
            </a:r>
            <a:endParaRPr lang="en-US" sz="2400" dirty="0"/>
          </a:p>
          <a:p>
            <a:pPr eaLnBrk="1" hangingPunct="1">
              <a:spcAft>
                <a:spcPct val="10000"/>
              </a:spcAft>
            </a:pPr>
            <a:r>
              <a:rPr lang="en-US" sz="2400" dirty="0" smtClean="0"/>
              <a:t>Each round bidders state tons of 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they will abate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200" dirty="0" smtClean="0"/>
              <a:t>Tons abated can only decrease as prices decrease. </a:t>
            </a:r>
          </a:p>
          <a:p>
            <a:pPr eaLnBrk="1" hangingPunct="1">
              <a:lnSpc>
                <a:spcPct val="140000"/>
              </a:lnSpc>
              <a:spcAft>
                <a:spcPct val="10000"/>
              </a:spcAft>
            </a:pPr>
            <a:r>
              <a:rPr lang="en-US" sz="2400" dirty="0" smtClean="0"/>
              <a:t>Auctioneer multiplies tons of abatement times price. 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200" dirty="0" smtClean="0"/>
              <a:t>If total cost of offered supply above budget, lower price.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200" dirty="0" smtClean="0"/>
              <a:t>When total cost below budget, auction ends and that allocation is implemented</a:t>
            </a:r>
          </a:p>
          <a:p>
            <a:pPr eaLnBrk="1" hangingPunct="1">
              <a:lnSpc>
                <a:spcPct val="130000"/>
              </a:lnSpc>
              <a:spcAft>
                <a:spcPct val="10000"/>
              </a:spcAft>
            </a:pPr>
            <a:r>
              <a:rPr lang="en-US" sz="2400" dirty="0" smtClean="0">
                <a:solidFill>
                  <a:srgbClr val="0070C0"/>
                </a:solidFill>
                <a:sym typeface="Symbol" pitchFamily="84" charset="2"/>
              </a:rPr>
              <a:t>Actual UK auction results</a:t>
            </a:r>
            <a:endParaRPr lang="en-US" sz="2400" dirty="0" smtClean="0">
              <a:solidFill>
                <a:srgbClr val="0070C0"/>
              </a:solidFill>
            </a:endParaRPr>
          </a:p>
          <a:p>
            <a:pPr lvl="1" eaLnBrk="1" hangingPunct="1">
              <a:spcAft>
                <a:spcPct val="10000"/>
              </a:spcAft>
            </a:pPr>
            <a:r>
              <a:rPr lang="en-US" sz="2200" dirty="0" smtClean="0"/>
              <a:t>38 bidders (34 winners), 4m metric tons of CO</a:t>
            </a:r>
            <a:r>
              <a:rPr lang="en-US" sz="2200" baseline="-25000" dirty="0" smtClean="0"/>
              <a:t>2</a:t>
            </a:r>
            <a:r>
              <a:rPr lang="en-US" sz="2200" dirty="0" smtClean="0"/>
              <a:t> reduction. 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200" dirty="0" smtClean="0"/>
              <a:t>Price per metric ton: </a:t>
            </a:r>
            <a:r>
              <a:rPr lang="en-US" sz="2200" dirty="0" smtClean="0">
                <a:ea typeface="Arial" pitchFamily="84" charset="0"/>
                <a:cs typeface="Arial" pitchFamily="84" charset="0"/>
              </a:rPr>
              <a:t>£215m/4m= £53.75</a:t>
            </a:r>
            <a:endParaRPr lang="en-US" sz="22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179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81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Graphical treatment</a:t>
            </a:r>
          </a:p>
        </p:txBody>
      </p:sp>
      <p:sp>
        <p:nvSpPr>
          <p:cNvPr id="802818" name="Line 5"/>
          <p:cNvSpPr>
            <a:spLocks noChangeShapeType="1"/>
          </p:cNvSpPr>
          <p:nvPr/>
        </p:nvSpPr>
        <p:spPr bwMode="auto">
          <a:xfrm>
            <a:off x="1219200" y="6096000"/>
            <a:ext cx="6705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2819" name="Line 6"/>
          <p:cNvSpPr>
            <a:spLocks noChangeShapeType="1"/>
          </p:cNvSpPr>
          <p:nvPr/>
        </p:nvSpPr>
        <p:spPr bwMode="auto">
          <a:xfrm flipV="1">
            <a:off x="1219200" y="1905000"/>
            <a:ext cx="0" cy="419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2820" name="Text Box 7"/>
          <p:cNvSpPr txBox="1">
            <a:spLocks noChangeArrowheads="1"/>
          </p:cNvSpPr>
          <p:nvPr/>
        </p:nvSpPr>
        <p:spPr bwMode="auto">
          <a:xfrm>
            <a:off x="7467600" y="6175375"/>
            <a:ext cx="420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Q</a:t>
            </a:r>
          </a:p>
        </p:txBody>
      </p:sp>
      <p:sp>
        <p:nvSpPr>
          <p:cNvPr id="802821" name="Text Box 8"/>
          <p:cNvSpPr txBox="1">
            <a:spLocks noChangeArrowheads="1"/>
          </p:cNvSpPr>
          <p:nvPr/>
        </p:nvSpPr>
        <p:spPr bwMode="auto">
          <a:xfrm>
            <a:off x="746125" y="1792288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</a:t>
            </a:r>
          </a:p>
        </p:txBody>
      </p:sp>
      <p:sp>
        <p:nvSpPr>
          <p:cNvPr id="1067019" name="Freeform 11"/>
          <p:cNvSpPr>
            <a:spLocks/>
          </p:cNvSpPr>
          <p:nvPr/>
        </p:nvSpPr>
        <p:spPr bwMode="auto">
          <a:xfrm>
            <a:off x="2057400" y="2362200"/>
            <a:ext cx="5029200" cy="3352800"/>
          </a:xfrm>
          <a:custGeom>
            <a:avLst/>
            <a:gdLst>
              <a:gd name="T0" fmla="*/ 0 w 3168"/>
              <a:gd name="T1" fmla="*/ 0 h 2112"/>
              <a:gd name="T2" fmla="*/ 1572577500 w 3168"/>
              <a:gd name="T3" fmla="*/ 2147483647 h 2112"/>
              <a:gd name="T4" fmla="*/ 2147483647 w 3168"/>
              <a:gd name="T5" fmla="*/ 2147483647 h 2112"/>
              <a:gd name="T6" fmla="*/ 2147483647 w 3168"/>
              <a:gd name="T7" fmla="*/ 2147483647 h 2112"/>
              <a:gd name="T8" fmla="*/ 0 60000 65536"/>
              <a:gd name="T9" fmla="*/ 0 60000 65536"/>
              <a:gd name="T10" fmla="*/ 0 60000 65536"/>
              <a:gd name="T11" fmla="*/ 0 60000 65536"/>
              <a:gd name="T12" fmla="*/ 0 w 3168"/>
              <a:gd name="T13" fmla="*/ 0 h 2112"/>
              <a:gd name="T14" fmla="*/ 3168 w 3168"/>
              <a:gd name="T15" fmla="*/ 2112 h 2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168" h="2112">
                <a:moveTo>
                  <a:pt x="0" y="0"/>
                </a:moveTo>
                <a:cubicBezTo>
                  <a:pt x="156" y="356"/>
                  <a:pt x="312" y="712"/>
                  <a:pt x="624" y="1008"/>
                </a:cubicBezTo>
                <a:cubicBezTo>
                  <a:pt x="936" y="1304"/>
                  <a:pt x="1448" y="1592"/>
                  <a:pt x="1872" y="1776"/>
                </a:cubicBezTo>
                <a:cubicBezTo>
                  <a:pt x="2296" y="1960"/>
                  <a:pt x="2732" y="2036"/>
                  <a:pt x="3168" y="2112"/>
                </a:cubicBezTo>
              </a:path>
            </a:pathLst>
          </a:custGeom>
          <a:noFill/>
          <a:ln w="19050">
            <a:solidFill>
              <a:srgbClr val="5F3EEA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67020" name="Text Box 12"/>
          <p:cNvSpPr txBox="1">
            <a:spLocks noChangeArrowheads="1"/>
          </p:cNvSpPr>
          <p:nvPr/>
        </p:nvSpPr>
        <p:spPr bwMode="auto">
          <a:xfrm>
            <a:off x="2286000" y="1855788"/>
            <a:ext cx="37719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200">
                <a:solidFill>
                  <a:srgbClr val="5F3EEA"/>
                </a:solidFill>
              </a:rPr>
              <a:t>UK “Demand Curve, defined </a:t>
            </a:r>
          </a:p>
          <a:p>
            <a:r>
              <a:rPr lang="en-US" sz="2200">
                <a:solidFill>
                  <a:srgbClr val="5F3EEA"/>
                </a:solidFill>
              </a:rPr>
              <a:t>so that Q*P(Q)=</a:t>
            </a:r>
            <a:r>
              <a:rPr lang="en-US" sz="2200">
                <a:solidFill>
                  <a:srgbClr val="5F3EEA"/>
                </a:solidFill>
                <a:ea typeface="Arial" pitchFamily="84" charset="0"/>
                <a:cs typeface="Arial" pitchFamily="84" charset="0"/>
              </a:rPr>
              <a:t>£</a:t>
            </a:r>
            <a:r>
              <a:rPr lang="en-US" sz="2200">
                <a:solidFill>
                  <a:srgbClr val="5F3EEA"/>
                </a:solidFill>
              </a:rPr>
              <a:t>215m</a:t>
            </a:r>
          </a:p>
        </p:txBody>
      </p:sp>
      <p:sp>
        <p:nvSpPr>
          <p:cNvPr id="1067022" name="Oval 14"/>
          <p:cNvSpPr>
            <a:spLocks noChangeArrowheads="1"/>
          </p:cNvSpPr>
          <p:nvPr/>
        </p:nvSpPr>
        <p:spPr bwMode="auto">
          <a:xfrm>
            <a:off x="6781800" y="2514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67024" name="Text Box 16"/>
          <p:cNvSpPr txBox="1">
            <a:spLocks noChangeArrowheads="1"/>
          </p:cNvSpPr>
          <p:nvPr/>
        </p:nvSpPr>
        <p:spPr bwMode="auto">
          <a:xfrm>
            <a:off x="822325" y="2373313"/>
            <a:ext cx="417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p</a:t>
            </a:r>
            <a:r>
              <a:rPr lang="en-US" sz="2000" baseline="-25000"/>
              <a:t>1</a:t>
            </a:r>
            <a:endParaRPr lang="en-US" sz="2000"/>
          </a:p>
        </p:txBody>
      </p:sp>
      <p:sp>
        <p:nvSpPr>
          <p:cNvPr id="1067025" name="Text Box 17"/>
          <p:cNvSpPr txBox="1">
            <a:spLocks noChangeArrowheads="1"/>
          </p:cNvSpPr>
          <p:nvPr/>
        </p:nvSpPr>
        <p:spPr bwMode="auto">
          <a:xfrm>
            <a:off x="838200" y="2819400"/>
            <a:ext cx="417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p</a:t>
            </a:r>
            <a:r>
              <a:rPr lang="en-US" sz="2000" baseline="-25000"/>
              <a:t>2</a:t>
            </a:r>
            <a:endParaRPr lang="en-US" sz="2000"/>
          </a:p>
        </p:txBody>
      </p:sp>
      <p:sp>
        <p:nvSpPr>
          <p:cNvPr id="1067026" name="Text Box 18"/>
          <p:cNvSpPr txBox="1">
            <a:spLocks noChangeArrowheads="1"/>
          </p:cNvSpPr>
          <p:nvPr/>
        </p:nvSpPr>
        <p:spPr bwMode="auto">
          <a:xfrm>
            <a:off x="762000" y="4648200"/>
            <a:ext cx="423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p*</a:t>
            </a:r>
          </a:p>
        </p:txBody>
      </p:sp>
      <p:sp>
        <p:nvSpPr>
          <p:cNvPr id="1067029" name="Freeform 21"/>
          <p:cNvSpPr>
            <a:spLocks/>
          </p:cNvSpPr>
          <p:nvPr/>
        </p:nvSpPr>
        <p:spPr bwMode="auto">
          <a:xfrm>
            <a:off x="4343400" y="2590800"/>
            <a:ext cx="2438400" cy="2286000"/>
          </a:xfrm>
          <a:custGeom>
            <a:avLst/>
            <a:gdLst>
              <a:gd name="T0" fmla="*/ 2147483647 w 1536"/>
              <a:gd name="T1" fmla="*/ 0 h 1440"/>
              <a:gd name="T2" fmla="*/ 2147483647 w 1536"/>
              <a:gd name="T3" fmla="*/ 1693545000 h 1440"/>
              <a:gd name="T4" fmla="*/ 967740000 w 1536"/>
              <a:gd name="T5" fmla="*/ 2147483647 h 1440"/>
              <a:gd name="T6" fmla="*/ 0 w 1536"/>
              <a:gd name="T7" fmla="*/ 2147483647 h 1440"/>
              <a:gd name="T8" fmla="*/ 0 60000 65536"/>
              <a:gd name="T9" fmla="*/ 0 60000 65536"/>
              <a:gd name="T10" fmla="*/ 0 60000 65536"/>
              <a:gd name="T11" fmla="*/ 0 60000 65536"/>
              <a:gd name="T12" fmla="*/ 0 w 1536"/>
              <a:gd name="T13" fmla="*/ 0 h 1440"/>
              <a:gd name="T14" fmla="*/ 1536 w 1536"/>
              <a:gd name="T15" fmla="*/ 1440 h 14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36" h="1440">
                <a:moveTo>
                  <a:pt x="1536" y="0"/>
                </a:moveTo>
                <a:cubicBezTo>
                  <a:pt x="1416" y="232"/>
                  <a:pt x="1296" y="464"/>
                  <a:pt x="1104" y="672"/>
                </a:cubicBezTo>
                <a:cubicBezTo>
                  <a:pt x="912" y="880"/>
                  <a:pt x="568" y="1120"/>
                  <a:pt x="384" y="1248"/>
                </a:cubicBezTo>
                <a:cubicBezTo>
                  <a:pt x="200" y="1376"/>
                  <a:pt x="100" y="1408"/>
                  <a:pt x="0" y="1440"/>
                </a:cubicBezTo>
              </a:path>
            </a:pathLst>
          </a:cu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67030" name="Freeform 22"/>
          <p:cNvSpPr>
            <a:spLocks/>
          </p:cNvSpPr>
          <p:nvPr/>
        </p:nvSpPr>
        <p:spPr bwMode="auto">
          <a:xfrm>
            <a:off x="2590800" y="4876800"/>
            <a:ext cx="1752600" cy="609600"/>
          </a:xfrm>
          <a:custGeom>
            <a:avLst/>
            <a:gdLst>
              <a:gd name="T0" fmla="*/ 2147483647 w 1104"/>
              <a:gd name="T1" fmla="*/ 0 h 384"/>
              <a:gd name="T2" fmla="*/ 1572577500 w 1104"/>
              <a:gd name="T3" fmla="*/ 483870000 h 384"/>
              <a:gd name="T4" fmla="*/ 0 w 1104"/>
              <a:gd name="T5" fmla="*/ 967740000 h 384"/>
              <a:gd name="T6" fmla="*/ 0 60000 65536"/>
              <a:gd name="T7" fmla="*/ 0 60000 65536"/>
              <a:gd name="T8" fmla="*/ 0 60000 65536"/>
              <a:gd name="T9" fmla="*/ 0 w 1104"/>
              <a:gd name="T10" fmla="*/ 0 h 384"/>
              <a:gd name="T11" fmla="*/ 1104 w 1104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04" h="384">
                <a:moveTo>
                  <a:pt x="1104" y="0"/>
                </a:moveTo>
                <a:cubicBezTo>
                  <a:pt x="956" y="64"/>
                  <a:pt x="808" y="128"/>
                  <a:pt x="624" y="192"/>
                </a:cubicBezTo>
                <a:cubicBezTo>
                  <a:pt x="440" y="256"/>
                  <a:pt x="220" y="320"/>
                  <a:pt x="0" y="384"/>
                </a:cubicBezTo>
              </a:path>
            </a:pathLst>
          </a:cu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67031" name="Oval 23"/>
          <p:cNvSpPr>
            <a:spLocks noChangeArrowheads="1"/>
          </p:cNvSpPr>
          <p:nvPr/>
        </p:nvSpPr>
        <p:spPr bwMode="auto">
          <a:xfrm>
            <a:off x="6553200" y="2819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67032" name="Oval 24"/>
          <p:cNvSpPr>
            <a:spLocks noChangeArrowheads="1"/>
          </p:cNvSpPr>
          <p:nvPr/>
        </p:nvSpPr>
        <p:spPr bwMode="auto">
          <a:xfrm>
            <a:off x="62484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67033" name="Oval 25"/>
          <p:cNvSpPr>
            <a:spLocks noChangeArrowheads="1"/>
          </p:cNvSpPr>
          <p:nvPr/>
        </p:nvSpPr>
        <p:spPr bwMode="auto">
          <a:xfrm>
            <a:off x="6019800" y="3657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67034" name="Oval 26"/>
          <p:cNvSpPr>
            <a:spLocks noChangeArrowheads="1"/>
          </p:cNvSpPr>
          <p:nvPr/>
        </p:nvSpPr>
        <p:spPr bwMode="auto">
          <a:xfrm>
            <a:off x="5486400" y="4038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67035" name="Oval 27"/>
          <p:cNvSpPr>
            <a:spLocks noChangeArrowheads="1"/>
          </p:cNvSpPr>
          <p:nvPr/>
        </p:nvSpPr>
        <p:spPr bwMode="auto">
          <a:xfrm>
            <a:off x="4953000" y="4419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67036" name="Oval 28"/>
          <p:cNvSpPr>
            <a:spLocks noChangeArrowheads="1"/>
          </p:cNvSpPr>
          <p:nvPr/>
        </p:nvSpPr>
        <p:spPr bwMode="auto">
          <a:xfrm>
            <a:off x="4267200" y="4724400"/>
            <a:ext cx="2286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67037" name="Text Box 29"/>
          <p:cNvSpPr txBox="1">
            <a:spLocks noChangeArrowheads="1"/>
          </p:cNvSpPr>
          <p:nvPr/>
        </p:nvSpPr>
        <p:spPr bwMode="auto">
          <a:xfrm>
            <a:off x="6553200" y="3455988"/>
            <a:ext cx="2016125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200">
                <a:solidFill>
                  <a:srgbClr val="FF3300"/>
                </a:solidFill>
              </a:rPr>
              <a:t>Falling prices</a:t>
            </a:r>
          </a:p>
          <a:p>
            <a:r>
              <a:rPr lang="en-US" sz="2200">
                <a:solidFill>
                  <a:srgbClr val="FF3300"/>
                </a:solidFill>
              </a:rPr>
              <a:t>trace out a </a:t>
            </a:r>
          </a:p>
          <a:p>
            <a:r>
              <a:rPr lang="en-US" sz="2200">
                <a:solidFill>
                  <a:srgbClr val="FF3300"/>
                </a:solidFill>
              </a:rPr>
              <a:t>“supply curve”.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1DF6F0-C74F-480F-B13E-C28DD6A1728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7019" grpId="0" animBg="1"/>
      <p:bldP spid="1067020" grpId="0"/>
      <p:bldP spid="1067022" grpId="0" animBg="1"/>
      <p:bldP spid="1067024" grpId="0"/>
      <p:bldP spid="1067025" grpId="0"/>
      <p:bldP spid="1067026" grpId="0"/>
      <p:bldP spid="1067029" grpId="0" animBg="1"/>
      <p:bldP spid="1067030" grpId="0" animBg="1"/>
      <p:bldP spid="1067031" grpId="0" animBg="1"/>
      <p:bldP spid="1067032" grpId="0" animBg="1"/>
      <p:bldP spid="1067033" grpId="0" animBg="1"/>
      <p:bldP spid="1067034" grpId="0" animBg="1"/>
      <p:bldP spid="1067035" grpId="0" animBg="1"/>
      <p:bldP spid="1067036" grpId="0" animBg="1"/>
      <p:bldP spid="10670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8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Sealed bid version</a:t>
            </a:r>
          </a:p>
        </p:txBody>
      </p:sp>
      <p:sp>
        <p:nvSpPr>
          <p:cNvPr id="803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696200" cy="4730750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endParaRPr lang="en-US" sz="1200" dirty="0" smtClean="0"/>
          </a:p>
          <a:p>
            <a:pPr eaLnBrk="1" hangingPunct="1">
              <a:spcAft>
                <a:spcPct val="20000"/>
              </a:spcAft>
            </a:pPr>
            <a:r>
              <a:rPr lang="en-US" dirty="0" smtClean="0"/>
              <a:t>Uniform-price sealed bid auction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dirty="0" smtClean="0"/>
              <a:t>Auctioneer posts its demand curve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dirty="0" smtClean="0"/>
              <a:t>Bidders submit “supply curves” - i.e. how much they will supply at each price.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dirty="0" smtClean="0"/>
              <a:t>Individual supply curves are aggregated to form an aggregate supply curve.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dirty="0" smtClean="0"/>
              <a:t>Price is set so that supply = demand.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smtClean="0"/>
              <a:t>Sealed vs clock: does it matter?</a:t>
            </a:r>
          </a:p>
        </p:txBody>
      </p:sp>
      <p:sp>
        <p:nvSpPr>
          <p:cNvPr id="1069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8339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400" dirty="0" smtClean="0"/>
              <a:t>Depends on the information released to bidders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/>
              <a:t>Suppose bidders in the clock auction observe </a:t>
            </a:r>
            <a:r>
              <a:rPr lang="en-US" sz="2200" i="1" dirty="0" smtClean="0"/>
              <a:t>only the prices</a:t>
            </a:r>
            <a:r>
              <a:rPr lang="en-US" sz="2200" dirty="0" smtClean="0"/>
              <a:t> and that prices decline in a fixed sequence.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/>
              <a:t>Bidders are being asked to reveal their supply curves from the top down, with no new information each round other than that the current price is relevant.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dirty="0" smtClean="0"/>
              <a:t>So the auction is </a:t>
            </a:r>
            <a:r>
              <a:rPr lang="en-US" sz="2200" i="1" dirty="0" smtClean="0"/>
              <a:t>strategically equivalent</a:t>
            </a:r>
            <a:r>
              <a:rPr lang="en-US" sz="2200" dirty="0" smtClean="0"/>
              <a:t> to sealed bidding in which supply curves are written down in advance.</a:t>
            </a:r>
          </a:p>
          <a:p>
            <a:pPr eaLnBrk="1" hangingPunct="1">
              <a:spcAft>
                <a:spcPct val="20000"/>
              </a:spcAft>
            </a:pPr>
            <a:r>
              <a:rPr lang="en-US" sz="2400" dirty="0" smtClean="0"/>
              <a:t>Of course, if more information is released during a clock auction, bidders can adjust their bidding in response to competition - why might this happen?</a:t>
            </a:r>
            <a:endParaRPr lang="en-US" sz="26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905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86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4474"/>
          </a:xfrm>
        </p:spPr>
        <p:txBody>
          <a:bodyPr/>
          <a:lstStyle/>
          <a:p>
            <a:pPr eaLnBrk="1" hangingPunct="1"/>
            <a:r>
              <a:rPr lang="en-US" dirty="0" smtClean="0"/>
              <a:t>Google’s Auction IPO</a:t>
            </a:r>
          </a:p>
        </p:txBody>
      </p:sp>
      <p:sp>
        <p:nvSpPr>
          <p:cNvPr id="803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196752"/>
            <a:ext cx="3419872" cy="2232248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1800" dirty="0"/>
              <a:t>U</a:t>
            </a:r>
            <a:r>
              <a:rPr lang="en-US" sz="1800" dirty="0" smtClean="0"/>
              <a:t>niform price sealed bid. </a:t>
            </a:r>
          </a:p>
          <a:p>
            <a:pPr eaLnBrk="1" hangingPunct="1">
              <a:spcAft>
                <a:spcPct val="20000"/>
              </a:spcAft>
            </a:pPr>
            <a:r>
              <a:rPr lang="en-US" sz="1800" dirty="0" smtClean="0"/>
              <a:t>Bidders submit demands for shares at different prices. </a:t>
            </a:r>
          </a:p>
          <a:p>
            <a:pPr eaLnBrk="1" hangingPunct="1">
              <a:spcAft>
                <a:spcPct val="20000"/>
              </a:spcAft>
            </a:pPr>
            <a:r>
              <a:rPr lang="en-US" sz="1800" dirty="0" smtClean="0"/>
              <a:t>Bankers construct market demand curve and intersect with supply (price = $85).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1268760"/>
            <a:ext cx="4747394" cy="54120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538" y="3927008"/>
            <a:ext cx="3203848" cy="220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224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Incentives with Uniform Price</a:t>
            </a:r>
          </a:p>
        </p:txBody>
      </p:sp>
      <p:sp>
        <p:nvSpPr>
          <p:cNvPr id="1070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</p:spPr>
        <p:txBody>
          <a:bodyPr/>
          <a:lstStyle/>
          <a:p>
            <a:r>
              <a:rPr lang="en-US" sz="2600" i="1" dirty="0" smtClean="0"/>
              <a:t>N</a:t>
            </a:r>
            <a:r>
              <a:rPr lang="en-US" sz="2600" dirty="0" smtClean="0"/>
              <a:t> bidders, </a:t>
            </a:r>
            <a:r>
              <a:rPr lang="en-US" sz="2600" i="1" dirty="0" smtClean="0"/>
              <a:t>K</a:t>
            </a:r>
            <a:r>
              <a:rPr lang="en-US" sz="2600" dirty="0" smtClean="0"/>
              <a:t> identical items for sale. </a:t>
            </a:r>
          </a:p>
          <a:p>
            <a:r>
              <a:rPr lang="en-US" sz="2600" dirty="0" smtClean="0"/>
              <a:t>Uniform price auction format. Either</a:t>
            </a:r>
          </a:p>
          <a:p>
            <a:pPr lvl="1"/>
            <a:r>
              <a:rPr lang="en-US" sz="2200" dirty="0" smtClean="0"/>
              <a:t>Seller runs K+1</a:t>
            </a:r>
            <a:r>
              <a:rPr lang="en-US" sz="2200" baseline="30000" dirty="0" smtClean="0"/>
              <a:t>st</a:t>
            </a:r>
            <a:r>
              <a:rPr lang="en-US" sz="2200" dirty="0" smtClean="0"/>
              <a:t> price sealed bid auction.</a:t>
            </a:r>
          </a:p>
          <a:p>
            <a:pPr lvl="1"/>
            <a:r>
              <a:rPr lang="en-US" sz="2200" dirty="0" smtClean="0"/>
              <a:t>Seller runs clock auction that ends when demand =K.</a:t>
            </a:r>
            <a:endParaRPr lang="en-US" dirty="0" smtClean="0">
              <a:solidFill>
                <a:srgbClr val="5F3EEA"/>
              </a:solidFill>
            </a:endParaRPr>
          </a:p>
          <a:p>
            <a:pPr>
              <a:buFont typeface="Wingdings" pitchFamily="84" charset="2"/>
              <a:buNone/>
            </a:pPr>
            <a:endParaRPr lang="en-US" sz="2600" dirty="0" smtClean="0">
              <a:solidFill>
                <a:srgbClr val="5F3EEA"/>
              </a:solidFill>
            </a:endParaRPr>
          </a:p>
          <a:p>
            <a:pPr>
              <a:buFont typeface="Wingdings" pitchFamily="84" charset="2"/>
              <a:buNone/>
            </a:pPr>
            <a:r>
              <a:rPr lang="en-US" sz="2600" dirty="0" smtClean="0">
                <a:solidFill>
                  <a:srgbClr val="5F3EEA"/>
                </a:solidFill>
              </a:rPr>
              <a:t>Theorem.</a:t>
            </a:r>
            <a:r>
              <a:rPr lang="en-US" sz="2600" dirty="0" smtClean="0"/>
              <a:t> For a bidder with single unit demand, it is a weakly dominant strategy to bid one’s value.</a:t>
            </a:r>
            <a:endParaRPr lang="en-US" dirty="0" smtClean="0"/>
          </a:p>
          <a:p>
            <a:pPr>
              <a:buFont typeface="Wingdings" pitchFamily="84" charset="2"/>
              <a:buNone/>
            </a:pPr>
            <a:endParaRPr lang="en-US" dirty="0" smtClean="0"/>
          </a:p>
          <a:p>
            <a:pPr>
              <a:buFont typeface="Wingdings" pitchFamily="84" charset="2"/>
              <a:buNone/>
            </a:pPr>
            <a:r>
              <a:rPr lang="en-US" sz="2600" dirty="0" smtClean="0"/>
              <a:t>Proof. Similar to the second price or ascending case.</a:t>
            </a: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008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Demand reduction</a:t>
            </a:r>
          </a:p>
        </p:txBody>
      </p:sp>
      <p:sp>
        <p:nvSpPr>
          <p:cNvPr id="1071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376737"/>
          </a:xfrm>
        </p:spPr>
        <p:txBody>
          <a:bodyPr/>
          <a:lstStyle/>
          <a:p>
            <a:pPr>
              <a:lnSpc>
                <a:spcPct val="80000"/>
              </a:lnSpc>
              <a:spcAft>
                <a:spcPct val="20000"/>
              </a:spcAft>
            </a:pPr>
            <a:r>
              <a:rPr lang="en-US" sz="2600" dirty="0" smtClean="0"/>
              <a:t>Example: three items for sale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2200" dirty="0" smtClean="0"/>
              <a:t>Bidder 1: value 120 and wants 1 item.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2200" dirty="0" smtClean="0"/>
              <a:t>Bidder 2: value 110 and wants 1 item.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2200" dirty="0" smtClean="0"/>
              <a:t>Bidder 3: value 100 and wants 1 item.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2200" dirty="0" smtClean="0"/>
              <a:t>Bidder 4: value 105 and wants 2 items.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endParaRPr lang="en-US" sz="2200" dirty="0" smtClean="0"/>
          </a:p>
          <a:p>
            <a:pPr>
              <a:lnSpc>
                <a:spcPct val="80000"/>
              </a:lnSpc>
              <a:spcAft>
                <a:spcPct val="20000"/>
              </a:spcAft>
            </a:pPr>
            <a:r>
              <a:rPr lang="en-US" sz="2600" dirty="0" smtClean="0"/>
              <a:t>Consider what happens with “truthful” bidding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2200" dirty="0" smtClean="0"/>
              <a:t>Bids are 120, 110, 105, 105, 100.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2200" dirty="0" smtClean="0"/>
              <a:t>Three highest bids are winners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2200" dirty="0" smtClean="0"/>
              <a:t>Fourth highest bid is 105 =&gt; winners pay 105 each.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1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1107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Demand reduction</a:t>
            </a:r>
          </a:p>
        </p:txBody>
      </p:sp>
      <p:sp>
        <p:nvSpPr>
          <p:cNvPr id="162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376737"/>
          </a:xfrm>
        </p:spPr>
        <p:txBody>
          <a:bodyPr/>
          <a:lstStyle/>
          <a:p>
            <a:pPr>
              <a:lnSpc>
                <a:spcPct val="80000"/>
              </a:lnSpc>
              <a:spcAft>
                <a:spcPct val="20000"/>
              </a:spcAft>
            </a:pPr>
            <a:r>
              <a:rPr lang="en-US" sz="2600" smtClean="0"/>
              <a:t>Example: three items for sale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2200" smtClean="0"/>
              <a:t>Bidder 1: 120 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2200" smtClean="0"/>
              <a:t>Bidder 2: 110 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2200" smtClean="0"/>
              <a:t>Bidder 3: 100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2200" smtClean="0"/>
              <a:t>Bidder 4: 105 and wants 2 items.</a:t>
            </a:r>
          </a:p>
          <a:p>
            <a:pPr>
              <a:lnSpc>
                <a:spcPct val="210000"/>
              </a:lnSpc>
              <a:spcAft>
                <a:spcPct val="20000"/>
              </a:spcAft>
            </a:pPr>
            <a:r>
              <a:rPr lang="en-US" sz="2600" smtClean="0"/>
              <a:t>“Demand reduction” by bidder 4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2200" smtClean="0"/>
              <a:t>If he bids 105, 105, he wins 1 item and pays 105.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2200" smtClean="0"/>
              <a:t>If he bids 105, 100, bids are 120, 110, 105, 100, 100.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2200" smtClean="0"/>
              <a:t>He still wins 1 and lowers the price to 100!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2019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1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Example, cont.</a:t>
            </a:r>
          </a:p>
        </p:txBody>
      </p:sp>
      <p:sp>
        <p:nvSpPr>
          <p:cNvPr id="1072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757737"/>
          </a:xfrm>
        </p:spPr>
        <p:txBody>
          <a:bodyPr/>
          <a:lstStyle/>
          <a:p>
            <a:pPr>
              <a:spcAft>
                <a:spcPct val="20000"/>
              </a:spcAft>
            </a:pPr>
            <a:r>
              <a:rPr lang="en-US" sz="2600" dirty="0" smtClean="0"/>
              <a:t>Example: three items for sale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2200" dirty="0" smtClean="0"/>
              <a:t>Bidder 1: 120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2200" dirty="0" smtClean="0"/>
              <a:t>Bidder 2: 110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2200" dirty="0" smtClean="0"/>
              <a:t>Bidder 3: 100</a:t>
            </a:r>
          </a:p>
          <a:p>
            <a:pPr lvl="1">
              <a:lnSpc>
                <a:spcPct val="80000"/>
              </a:lnSpc>
              <a:spcAft>
                <a:spcPct val="20000"/>
              </a:spcAft>
            </a:pPr>
            <a:r>
              <a:rPr lang="en-US" sz="2200" dirty="0" smtClean="0"/>
              <a:t>Bidder 4: 115 and wants two units. </a:t>
            </a:r>
          </a:p>
          <a:p>
            <a:pPr>
              <a:lnSpc>
                <a:spcPct val="160000"/>
              </a:lnSpc>
              <a:spcAft>
                <a:spcPct val="20000"/>
              </a:spcAft>
            </a:pPr>
            <a:r>
              <a:rPr lang="en-US" sz="2600" dirty="0" smtClean="0"/>
              <a:t>Demand reduction by bidder 4</a:t>
            </a:r>
          </a:p>
          <a:p>
            <a:pPr lvl="1">
              <a:lnSpc>
                <a:spcPct val="90000"/>
              </a:lnSpc>
              <a:spcAft>
                <a:spcPct val="20000"/>
              </a:spcAft>
            </a:pPr>
            <a:r>
              <a:rPr lang="en-US" sz="2200" dirty="0" smtClean="0"/>
              <a:t>Bid 115 for both units =&gt; wins two, price = 110.</a:t>
            </a:r>
          </a:p>
          <a:p>
            <a:pPr lvl="1">
              <a:lnSpc>
                <a:spcPct val="90000"/>
              </a:lnSpc>
              <a:spcAft>
                <a:spcPct val="20000"/>
              </a:spcAft>
            </a:pPr>
            <a:r>
              <a:rPr lang="en-US" sz="2200" dirty="0" smtClean="0"/>
              <a:t>Bid 115 for first unit, 100 for second =&gt; wins 1, p=100. </a:t>
            </a:r>
          </a:p>
          <a:p>
            <a:pPr lvl="1">
              <a:lnSpc>
                <a:spcPct val="90000"/>
              </a:lnSpc>
              <a:spcAft>
                <a:spcPct val="20000"/>
              </a:spcAft>
            </a:pPr>
            <a:r>
              <a:rPr lang="en-US" sz="2200" dirty="0" smtClean="0"/>
              <a:t>Bidder four optimally exercises “market power”.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2131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“Low price” Equilibria</a:t>
            </a:r>
          </a:p>
        </p:txBody>
      </p:sp>
      <p:sp>
        <p:nvSpPr>
          <p:cNvPr id="8089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600" dirty="0" smtClean="0">
                <a:solidFill>
                  <a:srgbClr val="5F3EEA"/>
                </a:solidFill>
              </a:rPr>
              <a:t>Demand reduction in uniform price auction sometimes can lead to </a:t>
            </a:r>
            <a:r>
              <a:rPr lang="en-US" sz="2600" i="1" dirty="0" smtClean="0">
                <a:solidFill>
                  <a:srgbClr val="5F3EEA"/>
                </a:solidFill>
              </a:rPr>
              <a:t>very </a:t>
            </a:r>
            <a:r>
              <a:rPr lang="en-US" sz="2600" dirty="0" smtClean="0">
                <a:solidFill>
                  <a:srgbClr val="5F3EEA"/>
                </a:solidFill>
              </a:rPr>
              <a:t>low prices. </a:t>
            </a:r>
          </a:p>
          <a:p>
            <a:pPr eaLnBrk="1" hangingPunct="1"/>
            <a:endParaRPr lang="en-US" sz="2600" dirty="0" smtClean="0">
              <a:solidFill>
                <a:srgbClr val="5F3EEA"/>
              </a:solidFill>
            </a:endParaRPr>
          </a:p>
          <a:p>
            <a:pPr eaLnBrk="1" hangingPunct="1"/>
            <a:r>
              <a:rPr lang="en-US" sz="2600" dirty="0" smtClean="0"/>
              <a:t>Example: three units, three bidders.</a:t>
            </a:r>
          </a:p>
          <a:p>
            <a:pPr eaLnBrk="1" hangingPunct="1"/>
            <a:r>
              <a:rPr lang="en-US" sz="2600" dirty="0" smtClean="0"/>
              <a:t>Bidders value units at 10, each wants 2 units.</a:t>
            </a:r>
          </a:p>
          <a:p>
            <a:pPr eaLnBrk="1" hangingPunct="1"/>
            <a:endParaRPr lang="en-US" sz="2600" dirty="0" smtClean="0"/>
          </a:p>
          <a:p>
            <a:pPr eaLnBrk="1" hangingPunct="1"/>
            <a:r>
              <a:rPr lang="en-US" sz="2600" dirty="0" smtClean="0"/>
              <a:t>What is the competitive price?</a:t>
            </a:r>
          </a:p>
          <a:p>
            <a:pPr eaLnBrk="1" hangingPunct="1"/>
            <a:r>
              <a:rPr lang="en-US" sz="2600" dirty="0" smtClean="0"/>
              <a:t>What might happen in a clock auction?</a:t>
            </a:r>
          </a:p>
          <a:p>
            <a:pPr eaLnBrk="1" hangingPunct="1"/>
            <a:endParaRPr lang="en-US" sz="26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2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“Low price” Equilibria</a:t>
            </a:r>
          </a:p>
        </p:txBody>
      </p:sp>
      <p:sp>
        <p:nvSpPr>
          <p:cNvPr id="808962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z="2600" dirty="0" smtClean="0"/>
              <a:t>Example: three units, three bidders.</a:t>
            </a:r>
          </a:p>
          <a:p>
            <a:pPr eaLnBrk="1" hangingPunct="1"/>
            <a:r>
              <a:rPr lang="en-US" sz="2600" dirty="0" smtClean="0"/>
              <a:t>Bidders value units at 10, each wants 2 units. </a:t>
            </a:r>
          </a:p>
          <a:p>
            <a:pPr lvl="3" eaLnBrk="1" hangingPunct="1"/>
            <a:endParaRPr lang="en-US" sz="2600" dirty="0" smtClean="0">
              <a:ea typeface="ＭＳ Ｐゴシック" pitchFamily="8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Clock starts at zero, each demands 1 unit.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Auction ends: bidders split units at price of zero!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A bidder who wants to try for a second unit, will have to drive the price all the way up to 10 - not a good move.</a:t>
            </a:r>
          </a:p>
          <a:p>
            <a:pPr eaLnBrk="1" hangingPunct="1"/>
            <a:r>
              <a:rPr lang="en-US" sz="2400" b="1" dirty="0" smtClean="0">
                <a:solidFill>
                  <a:srgbClr val="5F3EEA"/>
                </a:solidFill>
              </a:rPr>
              <a:t>The zero price outcome is a Nash equilibrium!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CA22D7-C854-4A1B-9A27-BF91CDD534B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62" grpId="0" uiExpand="1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Making supply elastic</a:t>
            </a:r>
          </a:p>
        </p:txBody>
      </p:sp>
      <p:sp>
        <p:nvSpPr>
          <p:cNvPr id="8099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46053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600" dirty="0" smtClean="0"/>
              <a:t>Suppose seller offers 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200" dirty="0" smtClean="0"/>
              <a:t>To sell 3 units at any price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200" dirty="0" smtClean="0"/>
              <a:t>To sell 4 units if (and only if) price exceeds 4</a:t>
            </a:r>
          </a:p>
          <a:p>
            <a:pPr marL="8054975" lvl="3" indent="-50787300" eaLnBrk="1" hangingPunct="1">
              <a:lnSpc>
                <a:spcPct val="80000"/>
              </a:lnSpc>
              <a:spcAft>
                <a:spcPct val="20000"/>
              </a:spcAft>
            </a:pPr>
            <a:endParaRPr lang="en-US" sz="1800" dirty="0" smtClean="0">
              <a:ea typeface="ＭＳ Ｐゴシック" pitchFamily="84" charset="-128"/>
            </a:endParaRPr>
          </a:p>
          <a:p>
            <a:pPr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600" dirty="0" smtClean="0"/>
              <a:t>In clock auction, price will be </a:t>
            </a:r>
            <a:r>
              <a:rPr lang="en-US" sz="2600" i="1" dirty="0" smtClean="0"/>
              <a:t>at least </a:t>
            </a:r>
            <a:r>
              <a:rPr lang="en-US" sz="2600" dirty="0" smtClean="0"/>
              <a:t>4.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200" dirty="0" smtClean="0"/>
              <a:t>If all bidders demand 1 at p=0, auction ends immediately.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200" dirty="0" smtClean="0"/>
              <a:t>But a bidder can demand 2 until p=4. At p=4, supply will increase to equal demand, and auction ends. Better to win 2 units at p=4 than 1 at p=0. Profit: 2*(10-4)=12 &gt; 10. </a:t>
            </a:r>
          </a:p>
          <a:p>
            <a:pPr marL="8054975" lvl="3" indent="-50787300" eaLnBrk="1" hangingPunct="1">
              <a:lnSpc>
                <a:spcPct val="80000"/>
              </a:lnSpc>
              <a:spcAft>
                <a:spcPct val="20000"/>
              </a:spcAft>
            </a:pPr>
            <a:endParaRPr lang="en-US" sz="1800" i="1" dirty="0" smtClean="0">
              <a:ea typeface="ＭＳ Ｐゴシック" pitchFamily="84" charset="-128"/>
            </a:endParaRPr>
          </a:p>
          <a:p>
            <a:pPr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600" dirty="0" smtClean="0">
                <a:solidFill>
                  <a:srgbClr val="5F3EEA"/>
                </a:solidFill>
              </a:rPr>
              <a:t>Somewhat surprisingly, seller has managed to increase supply and yet also increase prices!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CA22D7-C854-4A1B-9A27-BF91CDD534B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986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Uniform Price Summary</a:t>
            </a:r>
          </a:p>
        </p:txBody>
      </p:sp>
      <p:sp>
        <p:nvSpPr>
          <p:cNvPr id="8099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9263"/>
            <a:ext cx="8229600" cy="46053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600" smtClean="0"/>
              <a:t>Uniform price auctions have desirable properties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200" smtClean="0"/>
              <a:t>Fairness: identical goods sell for identical prices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200" smtClean="0"/>
              <a:t>Simplicity: auction price equates demand and supply. </a:t>
            </a:r>
          </a:p>
          <a:p>
            <a:pPr lvl="4" eaLnBrk="1" hangingPunct="1">
              <a:lnSpc>
                <a:spcPct val="80000"/>
              </a:lnSpc>
              <a:spcAft>
                <a:spcPct val="20000"/>
              </a:spcAft>
            </a:pPr>
            <a:endParaRPr lang="en-US" sz="1800" smtClean="0">
              <a:ea typeface="ＭＳ Ｐゴシック" pitchFamily="84" charset="-128"/>
            </a:endParaRPr>
          </a:p>
          <a:p>
            <a:pPr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600" smtClean="0"/>
              <a:t>Demand reduction is a primary concern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If bidders want more than one unit, they have an incentive to bid less than their true demand in order to reduce price.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Demand reduction can also interfere with efficiency: a standard problem when firms exercise market power.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If supply is inelastic, it can also lead to very low prices - a possibility in both clock and sealed bid auctions.</a:t>
            </a:r>
            <a:endParaRPr lang="en-US" sz="2200" smtClean="0">
              <a:solidFill>
                <a:srgbClr val="5F3EEA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CA22D7-C854-4A1B-9A27-BF91CDD534B5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98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6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Discriminatory Price Auctions</a:t>
            </a:r>
          </a:p>
        </p:txBody>
      </p:sp>
      <p:sp>
        <p:nvSpPr>
          <p:cNvPr id="8376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 dirty="0" smtClean="0"/>
              <a:t>Alternative is a “pay-your-bid” format</a:t>
            </a:r>
          </a:p>
          <a:p>
            <a:endParaRPr lang="en-US" sz="2600" dirty="0" smtClean="0"/>
          </a:p>
          <a:p>
            <a:r>
              <a:rPr lang="en-US" sz="2600" dirty="0" smtClean="0"/>
              <a:t>Bidders submit bids (demand curves)</a:t>
            </a:r>
          </a:p>
          <a:p>
            <a:r>
              <a:rPr lang="en-US" sz="2600" dirty="0" smtClean="0"/>
              <a:t>Seller finds price where supply=demand</a:t>
            </a:r>
          </a:p>
          <a:p>
            <a:r>
              <a:rPr lang="en-US" sz="2600" dirty="0" smtClean="0"/>
              <a:t>All bids above clearing price are satisfied, but winners pay their bid rather than the clearing price.</a:t>
            </a:r>
          </a:p>
          <a:p>
            <a:endParaRPr lang="en-US" sz="2600" dirty="0" smtClean="0"/>
          </a:p>
          <a:p>
            <a:r>
              <a:rPr lang="en-US" sz="2600" dirty="0" smtClean="0"/>
              <a:t>How should bidders adapt their bidding?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6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</a:t>
            </a:r>
          </a:p>
        </p:txBody>
      </p:sp>
      <p:sp>
        <p:nvSpPr>
          <p:cNvPr id="838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</p:spPr>
        <p:txBody>
          <a:bodyPr/>
          <a:lstStyle/>
          <a:p>
            <a:pPr>
              <a:lnSpc>
                <a:spcPct val="80000"/>
              </a:lnSpc>
              <a:spcAft>
                <a:spcPct val="10000"/>
              </a:spcAft>
            </a:pPr>
            <a:r>
              <a:rPr lang="en-US" sz="2200" dirty="0" smtClean="0"/>
              <a:t>Example: three items for sale</a:t>
            </a:r>
          </a:p>
          <a:p>
            <a:pPr lvl="1">
              <a:lnSpc>
                <a:spcPct val="80000"/>
              </a:lnSpc>
              <a:spcAft>
                <a:spcPct val="10000"/>
              </a:spcAft>
            </a:pPr>
            <a:r>
              <a:rPr lang="en-US" sz="2000" dirty="0" smtClean="0"/>
              <a:t>Bidder 1: 120</a:t>
            </a:r>
          </a:p>
          <a:p>
            <a:pPr lvl="1">
              <a:lnSpc>
                <a:spcPct val="80000"/>
              </a:lnSpc>
              <a:spcAft>
                <a:spcPct val="10000"/>
              </a:spcAft>
            </a:pPr>
            <a:r>
              <a:rPr lang="en-US" sz="2000" dirty="0" smtClean="0"/>
              <a:t>Bidder 2: 110</a:t>
            </a:r>
          </a:p>
          <a:p>
            <a:pPr lvl="1">
              <a:lnSpc>
                <a:spcPct val="80000"/>
              </a:lnSpc>
              <a:spcAft>
                <a:spcPct val="10000"/>
              </a:spcAft>
            </a:pPr>
            <a:r>
              <a:rPr lang="en-US" sz="2000" dirty="0" smtClean="0"/>
              <a:t>Bidder 3: 100</a:t>
            </a:r>
          </a:p>
          <a:p>
            <a:pPr lvl="1">
              <a:lnSpc>
                <a:spcPct val="80000"/>
              </a:lnSpc>
              <a:spcAft>
                <a:spcPct val="10000"/>
              </a:spcAft>
            </a:pPr>
            <a:r>
              <a:rPr lang="en-US" sz="2000" dirty="0" smtClean="0"/>
              <a:t>Bidder 4: 105</a:t>
            </a:r>
          </a:p>
          <a:p>
            <a:pPr>
              <a:lnSpc>
                <a:spcPct val="80000"/>
              </a:lnSpc>
            </a:pPr>
            <a:endParaRPr lang="en-US" sz="2200" dirty="0" smtClean="0"/>
          </a:p>
          <a:p>
            <a:pPr>
              <a:lnSpc>
                <a:spcPct val="60000"/>
              </a:lnSpc>
            </a:pPr>
            <a:r>
              <a:rPr lang="en-US" sz="2200" dirty="0" smtClean="0"/>
              <a:t>Suppose “truthful bids”: 120, 110, 105, 100.</a:t>
            </a:r>
          </a:p>
          <a:p>
            <a:pPr lvl="1">
              <a:lnSpc>
                <a:spcPct val="60000"/>
              </a:lnSpc>
              <a:buFont typeface="Wingdings" pitchFamily="84" charset="2"/>
              <a:buNone/>
            </a:pPr>
            <a:endParaRPr lang="en-US" sz="2200" dirty="0" smtClean="0"/>
          </a:p>
          <a:p>
            <a:pPr>
              <a:lnSpc>
                <a:spcPct val="60000"/>
              </a:lnSpc>
            </a:pPr>
            <a:r>
              <a:rPr lang="en-US" sz="2200" dirty="0" smtClean="0"/>
              <a:t>Outcome: 1, 2, 4 win and pay 120, 110, 105.</a:t>
            </a:r>
          </a:p>
          <a:p>
            <a:pPr>
              <a:lnSpc>
                <a:spcPct val="60000"/>
              </a:lnSpc>
            </a:pPr>
            <a:endParaRPr lang="en-US" sz="2200" dirty="0" smtClean="0"/>
          </a:p>
          <a:p>
            <a:pPr>
              <a:lnSpc>
                <a:spcPct val="60000"/>
              </a:lnSpc>
            </a:pPr>
            <a:r>
              <a:rPr lang="en-US" sz="2200" dirty="0" smtClean="0"/>
              <a:t>Is this an equilibrium? Why or why not?</a:t>
            </a:r>
          </a:p>
          <a:p>
            <a:pPr>
              <a:lnSpc>
                <a:spcPct val="60000"/>
              </a:lnSpc>
            </a:pPr>
            <a:endParaRPr lang="en-US" sz="2200" dirty="0" smtClean="0"/>
          </a:p>
          <a:p>
            <a:pPr>
              <a:lnSpc>
                <a:spcPct val="60000"/>
              </a:lnSpc>
            </a:pPr>
            <a:r>
              <a:rPr lang="en-US" sz="2200" dirty="0" smtClean="0"/>
              <a:t>Equilibrium is for everyone to bid 100!</a:t>
            </a:r>
            <a:endParaRPr lang="en-US" sz="24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6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6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6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65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65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8658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5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Example, cont.</a:t>
            </a:r>
          </a:p>
        </p:txBody>
      </p:sp>
      <p:sp>
        <p:nvSpPr>
          <p:cNvPr id="8755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76400"/>
            <a:ext cx="8229600" cy="4681538"/>
          </a:xfrm>
        </p:spPr>
        <p:txBody>
          <a:bodyPr/>
          <a:lstStyle/>
          <a:p>
            <a:pPr>
              <a:lnSpc>
                <a:spcPct val="80000"/>
              </a:lnSpc>
              <a:spcAft>
                <a:spcPct val="10000"/>
              </a:spcAft>
            </a:pPr>
            <a:r>
              <a:rPr lang="en-US" sz="2200" dirty="0" smtClean="0"/>
              <a:t>Example: three items for sale</a:t>
            </a:r>
          </a:p>
          <a:p>
            <a:pPr lvl="1">
              <a:lnSpc>
                <a:spcPct val="80000"/>
              </a:lnSpc>
              <a:spcAft>
                <a:spcPct val="10000"/>
              </a:spcAft>
            </a:pPr>
            <a:r>
              <a:rPr lang="en-US" sz="2000" dirty="0" smtClean="0"/>
              <a:t>Bidder 1: 120</a:t>
            </a:r>
          </a:p>
          <a:p>
            <a:pPr lvl="1">
              <a:lnSpc>
                <a:spcPct val="80000"/>
              </a:lnSpc>
              <a:spcAft>
                <a:spcPct val="10000"/>
              </a:spcAft>
            </a:pPr>
            <a:r>
              <a:rPr lang="en-US" sz="2000" dirty="0" smtClean="0"/>
              <a:t>Bidder 2: 110</a:t>
            </a:r>
          </a:p>
          <a:p>
            <a:pPr lvl="1">
              <a:lnSpc>
                <a:spcPct val="80000"/>
              </a:lnSpc>
              <a:spcAft>
                <a:spcPct val="10000"/>
              </a:spcAft>
            </a:pPr>
            <a:r>
              <a:rPr lang="en-US" sz="2000" dirty="0" smtClean="0"/>
              <a:t>Bidder 3: 100</a:t>
            </a:r>
          </a:p>
          <a:p>
            <a:pPr lvl="1">
              <a:lnSpc>
                <a:spcPct val="80000"/>
              </a:lnSpc>
              <a:spcAft>
                <a:spcPct val="10000"/>
              </a:spcAft>
            </a:pPr>
            <a:r>
              <a:rPr lang="en-US" sz="2000" dirty="0" smtClean="0"/>
              <a:t>Bidder 4: 105, 105 - wants 2 units.</a:t>
            </a:r>
          </a:p>
          <a:p>
            <a:pPr>
              <a:lnSpc>
                <a:spcPct val="80000"/>
              </a:lnSpc>
            </a:pPr>
            <a:endParaRPr lang="en-US" sz="2200" dirty="0" smtClean="0"/>
          </a:p>
          <a:p>
            <a:pPr>
              <a:lnSpc>
                <a:spcPct val="80000"/>
              </a:lnSpc>
            </a:pPr>
            <a:r>
              <a:rPr lang="en-US" sz="2200" dirty="0" smtClean="0"/>
              <a:t>What if bids are 105, 105, 105, 105, 100?</a:t>
            </a:r>
          </a:p>
          <a:p>
            <a:pPr>
              <a:lnSpc>
                <a:spcPct val="80000"/>
              </a:lnSpc>
            </a:pPr>
            <a:r>
              <a:rPr lang="en-US" sz="2200" dirty="0" smtClean="0"/>
              <a:t>Not an equilibrium: bidder 4 should reduce bid to 100, 100.</a:t>
            </a:r>
          </a:p>
          <a:p>
            <a:pPr>
              <a:lnSpc>
                <a:spcPct val="80000"/>
              </a:lnSpc>
            </a:pPr>
            <a:endParaRPr lang="en-US" sz="2200" dirty="0" smtClean="0"/>
          </a:p>
          <a:p>
            <a:pPr>
              <a:lnSpc>
                <a:spcPct val="80000"/>
              </a:lnSpc>
            </a:pPr>
            <a:r>
              <a:rPr lang="en-US" sz="2200" dirty="0" smtClean="0"/>
              <a:t>What if bidders 1,2,4 bid 100+</a:t>
            </a:r>
            <a:r>
              <a:rPr lang="en-US" sz="2200" dirty="0" smtClean="0">
                <a:sym typeface="Symbol" pitchFamily="84" charset="2"/>
              </a:rPr>
              <a:t></a:t>
            </a:r>
            <a:r>
              <a:rPr lang="en-US" sz="2200" dirty="0" smtClean="0"/>
              <a:t>, and 3 bids 100</a:t>
            </a:r>
          </a:p>
          <a:p>
            <a:pPr>
              <a:lnSpc>
                <a:spcPct val="80000"/>
              </a:lnSpc>
            </a:pPr>
            <a:r>
              <a:rPr lang="en-US" sz="2200" dirty="0" smtClean="0"/>
              <a:t>Not an equilibrium: bidder 4 should bid 100+2</a:t>
            </a:r>
            <a:r>
              <a:rPr lang="en-US" sz="2200" dirty="0" smtClean="0">
                <a:sym typeface="Symbol" pitchFamily="84" charset="2"/>
              </a:rPr>
              <a:t>,</a:t>
            </a:r>
            <a:r>
              <a:rPr lang="en-US" sz="2200" dirty="0" smtClean="0"/>
              <a:t>100+2</a:t>
            </a:r>
            <a:r>
              <a:rPr lang="en-US" sz="2200" dirty="0" smtClean="0">
                <a:sym typeface="Symbol" pitchFamily="84" charset="2"/>
              </a:rPr>
              <a:t></a:t>
            </a:r>
            <a:r>
              <a:rPr lang="en-US" sz="2200" dirty="0" smtClean="0"/>
              <a:t>.</a:t>
            </a:r>
          </a:p>
          <a:p>
            <a:pPr>
              <a:lnSpc>
                <a:spcPct val="80000"/>
              </a:lnSpc>
            </a:pPr>
            <a:endParaRPr lang="en-US" sz="2200" dirty="0" smtClean="0"/>
          </a:p>
          <a:p>
            <a:pPr>
              <a:lnSpc>
                <a:spcPct val="90000"/>
              </a:lnSpc>
            </a:pPr>
            <a:r>
              <a:rPr lang="en-US" sz="2200" dirty="0" smtClean="0">
                <a:solidFill>
                  <a:srgbClr val="5F3EEA"/>
                </a:solidFill>
              </a:rPr>
              <a:t>No simple Nash equilibrium - equilibrium involves mixed strategies with bids between 100 and 105!</a:t>
            </a:r>
            <a:endParaRPr lang="en-US" sz="2200" b="1" dirty="0" smtClean="0">
              <a:solidFill>
                <a:srgbClr val="5F3EEA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CA22D7-C854-4A1B-9A27-BF91CDD534B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552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7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Discriminatory Auctions</a:t>
            </a:r>
          </a:p>
        </p:txBody>
      </p:sp>
      <p:sp>
        <p:nvSpPr>
          <p:cNvPr id="8417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 dirty="0" smtClean="0"/>
              <a:t>Naive view of </a:t>
            </a:r>
            <a:r>
              <a:rPr lang="en-US" sz="2600" dirty="0" smtClean="0"/>
              <a:t>discriminatory </a:t>
            </a:r>
            <a:r>
              <a:rPr lang="en-US" sz="2600" dirty="0" smtClean="0"/>
              <a:t>auctions: opportunity to extract more money from “high-value” bidders.</a:t>
            </a:r>
          </a:p>
          <a:p>
            <a:pPr lvl="1"/>
            <a:r>
              <a:rPr lang="en-US" sz="2200" dirty="0" smtClean="0"/>
              <a:t>But bidders compensate with more “demand reduction” - bid “flatter” demand curves that anticipate clearing price.</a:t>
            </a:r>
          </a:p>
          <a:p>
            <a:pPr lvl="4"/>
            <a:endParaRPr lang="en-US" sz="1800" dirty="0" smtClean="0">
              <a:ea typeface="ＭＳ Ｐゴシック" pitchFamily="84" charset="-128"/>
            </a:endParaRPr>
          </a:p>
          <a:p>
            <a:r>
              <a:rPr lang="en-US" sz="2600" dirty="0" smtClean="0"/>
              <a:t>Comparison with uniform price auction is tricky</a:t>
            </a:r>
          </a:p>
          <a:p>
            <a:pPr lvl="1"/>
            <a:r>
              <a:rPr lang="en-US" sz="2200" dirty="0" smtClean="0"/>
              <a:t>Both auctions can be inefficient and encourage demand reduction: no clear efficiency or price ranking.</a:t>
            </a:r>
          </a:p>
          <a:p>
            <a:pPr lvl="1"/>
            <a:r>
              <a:rPr lang="en-US" sz="2200" dirty="0" smtClean="0"/>
              <a:t>Sometimes hear that uniform price is better for small bidders: easier to participate and get the “market price”.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Treasury Auctions</a:t>
            </a:r>
          </a:p>
        </p:txBody>
      </p:sp>
      <p:sp>
        <p:nvSpPr>
          <p:cNvPr id="8427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833937"/>
          </a:xfrm>
        </p:spPr>
        <p:txBody>
          <a:bodyPr/>
          <a:lstStyle/>
          <a:p>
            <a:r>
              <a:rPr lang="en-US" sz="2400" dirty="0" smtClean="0"/>
              <a:t>Long-standing debate on uniform </a:t>
            </a:r>
            <a:r>
              <a:rPr lang="en-US" sz="2400" dirty="0" err="1" smtClean="0"/>
              <a:t>vs</a:t>
            </a:r>
            <a:r>
              <a:rPr lang="en-US" sz="2400" dirty="0" smtClean="0"/>
              <a:t> discriminatory.</a:t>
            </a:r>
          </a:p>
          <a:p>
            <a:r>
              <a:rPr lang="en-US" sz="2400" dirty="0" smtClean="0"/>
              <a:t>US used discriminatory until 1992, then switched.</a:t>
            </a:r>
          </a:p>
          <a:p>
            <a:endParaRPr lang="en-US" sz="2400" dirty="0" smtClean="0"/>
          </a:p>
          <a:p>
            <a:r>
              <a:rPr lang="en-US" sz="2400" dirty="0" smtClean="0"/>
              <a:t>Studies of change </a:t>
            </a:r>
            <a:r>
              <a:rPr lang="en-US" sz="2400" i="1" dirty="0" smtClean="0"/>
              <a:t>don’t</a:t>
            </a:r>
            <a:r>
              <a:rPr lang="en-US" sz="2400" dirty="0" smtClean="0"/>
              <a:t> find big differences</a:t>
            </a:r>
          </a:p>
          <a:p>
            <a:pPr lvl="1"/>
            <a:r>
              <a:rPr lang="en-US" sz="2200" dirty="0" smtClean="0"/>
              <a:t>In both cases, auction prices are quite similar to prices before the auction in the “when issued” market. </a:t>
            </a:r>
          </a:p>
          <a:p>
            <a:pPr lvl="1"/>
            <a:r>
              <a:rPr lang="en-US" sz="2200" dirty="0" smtClean="0"/>
              <a:t>Some evidence than smaller bidders increased their market share after switch to uniform price auction.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Explanation? US market is very large and liquid; Maybe rules matter more when market is thinner.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 Efficient Auction?</a:t>
            </a:r>
          </a:p>
        </p:txBody>
      </p:sp>
      <p:sp>
        <p:nvSpPr>
          <p:cNvPr id="8448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3843337"/>
          </a:xfrm>
        </p:spPr>
        <p:txBody>
          <a:bodyPr/>
          <a:lstStyle/>
          <a:p>
            <a:pPr>
              <a:spcAft>
                <a:spcPct val="10000"/>
              </a:spcAft>
            </a:pPr>
            <a:r>
              <a:rPr lang="en-US" sz="2600" dirty="0" smtClean="0"/>
              <a:t>Example: three items for sale</a:t>
            </a:r>
          </a:p>
          <a:p>
            <a:pPr lvl="1">
              <a:spcAft>
                <a:spcPct val="10000"/>
              </a:spcAft>
            </a:pPr>
            <a:r>
              <a:rPr lang="en-US" sz="2200" dirty="0" smtClean="0"/>
              <a:t>Bidder 1: 120</a:t>
            </a:r>
          </a:p>
          <a:p>
            <a:pPr lvl="1">
              <a:spcAft>
                <a:spcPct val="10000"/>
              </a:spcAft>
            </a:pPr>
            <a:r>
              <a:rPr lang="en-US" sz="2200" dirty="0" smtClean="0"/>
              <a:t>Bidder 2: 110</a:t>
            </a:r>
          </a:p>
          <a:p>
            <a:pPr lvl="1">
              <a:spcAft>
                <a:spcPct val="10000"/>
              </a:spcAft>
            </a:pPr>
            <a:r>
              <a:rPr lang="en-US" sz="2200" dirty="0" smtClean="0"/>
              <a:t>Bidder 3: 100 </a:t>
            </a:r>
          </a:p>
          <a:p>
            <a:pPr lvl="1">
              <a:spcAft>
                <a:spcPct val="10000"/>
              </a:spcAft>
            </a:pPr>
            <a:r>
              <a:rPr lang="en-US" sz="2200" dirty="0" smtClean="0"/>
              <a:t>Bidder 4: 105, 105 - wants 2 items.</a:t>
            </a:r>
          </a:p>
          <a:p>
            <a:pPr>
              <a:spcBef>
                <a:spcPct val="80000"/>
              </a:spcBef>
              <a:spcAft>
                <a:spcPct val="10000"/>
              </a:spcAft>
            </a:pPr>
            <a:r>
              <a:rPr lang="en-US" sz="2600" dirty="0" smtClean="0"/>
              <a:t>Is there a pricing rule that would make it a dominant strategy for each bidder to bid truthfully – and would lead to an efficient allocation of the items?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8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Vickrey Pricing</a:t>
            </a:r>
          </a:p>
        </p:txBody>
      </p:sp>
      <p:sp>
        <p:nvSpPr>
          <p:cNvPr id="1096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452937"/>
          </a:xfrm>
        </p:spPr>
        <p:txBody>
          <a:bodyPr/>
          <a:lstStyle/>
          <a:p>
            <a:pPr>
              <a:spcAft>
                <a:spcPct val="20000"/>
              </a:spcAft>
            </a:pPr>
            <a:r>
              <a:rPr lang="en-US" sz="2600" dirty="0" smtClean="0"/>
              <a:t>Set price for each winning bidder equal to the value of losing bids that the bidder displaces.</a:t>
            </a:r>
          </a:p>
          <a:p>
            <a:pPr>
              <a:spcAft>
                <a:spcPct val="20000"/>
              </a:spcAft>
            </a:pPr>
            <a:r>
              <a:rPr lang="en-US" sz="2600" dirty="0" smtClean="0"/>
              <a:t>Algorithm for finding </a:t>
            </a:r>
            <a:r>
              <a:rPr lang="en-US" sz="2600" dirty="0" err="1" smtClean="0"/>
              <a:t>Vickrey</a:t>
            </a:r>
            <a:r>
              <a:rPr lang="en-US" sz="2600" dirty="0" smtClean="0"/>
              <a:t> outcome given bids</a:t>
            </a:r>
          </a:p>
          <a:p>
            <a:pPr lvl="1">
              <a:spcAft>
                <a:spcPct val="20000"/>
              </a:spcAft>
            </a:pPr>
            <a:r>
              <a:rPr lang="en-US" sz="2200" dirty="0" smtClean="0"/>
              <a:t>Allocate items in order to maximize bidder value.</a:t>
            </a:r>
          </a:p>
          <a:p>
            <a:pPr lvl="1">
              <a:spcAft>
                <a:spcPct val="20000"/>
              </a:spcAft>
            </a:pPr>
            <a:r>
              <a:rPr lang="en-US" sz="2200" dirty="0" smtClean="0"/>
              <a:t>To find payment of bidder </a:t>
            </a:r>
            <a:r>
              <a:rPr lang="en-US" sz="2200" i="1" dirty="0" smtClean="0"/>
              <a:t>i: (a) </a:t>
            </a:r>
            <a:r>
              <a:rPr lang="en-US" sz="2200" dirty="0" smtClean="0"/>
              <a:t>Compute value obtained by all bidders except </a:t>
            </a:r>
            <a:r>
              <a:rPr lang="en-US" sz="2200" i="1" dirty="0" smtClean="0"/>
              <a:t>i; (b) </a:t>
            </a:r>
            <a:r>
              <a:rPr lang="en-US" sz="2200" dirty="0" smtClean="0"/>
              <a:t>Drop </a:t>
            </a:r>
            <a:r>
              <a:rPr lang="en-US" sz="2200" i="1" dirty="0" smtClean="0"/>
              <a:t>i</a:t>
            </a:r>
            <a:r>
              <a:rPr lang="en-US" sz="2200" dirty="0" smtClean="0"/>
              <a:t>’s bids and compute the maximum value those bidders </a:t>
            </a:r>
            <a:r>
              <a:rPr lang="en-US" sz="2200" i="1" dirty="0" smtClean="0"/>
              <a:t>would have </a:t>
            </a:r>
            <a:r>
              <a:rPr lang="en-US" sz="2200" dirty="0" smtClean="0"/>
              <a:t>obtained if </a:t>
            </a:r>
            <a:r>
              <a:rPr lang="en-US" sz="2200" i="1" dirty="0" smtClean="0"/>
              <a:t>i </a:t>
            </a:r>
            <a:r>
              <a:rPr lang="en-US" sz="2200" dirty="0" smtClean="0"/>
              <a:t>hadn’t participated. Charge </a:t>
            </a:r>
            <a:r>
              <a:rPr lang="en-US" sz="2200" i="1" dirty="0" smtClean="0"/>
              <a:t>i </a:t>
            </a:r>
            <a:r>
              <a:rPr lang="en-US" sz="2200" dirty="0" smtClean="0"/>
              <a:t>the difference of (b)-(a).</a:t>
            </a:r>
          </a:p>
          <a:p>
            <a:pPr>
              <a:spcAft>
                <a:spcPct val="20000"/>
              </a:spcAft>
            </a:pPr>
            <a:r>
              <a:rPr lang="en-US" sz="2600" dirty="0" err="1" smtClean="0">
                <a:solidFill>
                  <a:srgbClr val="0070C0"/>
                </a:solidFill>
              </a:rPr>
              <a:t>Vickrey</a:t>
            </a:r>
            <a:r>
              <a:rPr lang="en-US" sz="2600" dirty="0" smtClean="0">
                <a:solidFill>
                  <a:srgbClr val="0070C0"/>
                </a:solidFill>
              </a:rPr>
              <a:t> pricing makes bidding truthfully a dominant strategy, but </a:t>
            </a:r>
            <a:r>
              <a:rPr lang="en-US" sz="2600" dirty="0" err="1" smtClean="0">
                <a:solidFill>
                  <a:srgbClr val="0070C0"/>
                </a:solidFill>
              </a:rPr>
              <a:t>Vickrey</a:t>
            </a:r>
            <a:r>
              <a:rPr lang="en-US" sz="2600" dirty="0" smtClean="0">
                <a:solidFill>
                  <a:srgbClr val="0070C0"/>
                </a:solidFill>
              </a:rPr>
              <a:t> prices are not uniform prices!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6707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Vickrey Pricing</a:t>
            </a:r>
          </a:p>
        </p:txBody>
      </p:sp>
      <p:sp>
        <p:nvSpPr>
          <p:cNvPr id="1097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148137"/>
          </a:xfrm>
        </p:spPr>
        <p:txBody>
          <a:bodyPr/>
          <a:lstStyle/>
          <a:p>
            <a:pPr>
              <a:spcAft>
                <a:spcPct val="10000"/>
              </a:spcAft>
            </a:pPr>
            <a:r>
              <a:rPr lang="en-US" sz="2400" dirty="0" smtClean="0"/>
              <a:t>Example: three items for sale</a:t>
            </a:r>
          </a:p>
          <a:p>
            <a:pPr lvl="1">
              <a:spcAft>
                <a:spcPct val="10000"/>
              </a:spcAft>
            </a:pPr>
            <a:r>
              <a:rPr lang="en-US" sz="2200" dirty="0" smtClean="0"/>
              <a:t>Bidder 1: 120</a:t>
            </a:r>
          </a:p>
          <a:p>
            <a:pPr lvl="1">
              <a:spcAft>
                <a:spcPct val="10000"/>
              </a:spcAft>
            </a:pPr>
            <a:r>
              <a:rPr lang="en-US" sz="2200" dirty="0" smtClean="0"/>
              <a:t>Bidder 2: 110</a:t>
            </a:r>
          </a:p>
          <a:p>
            <a:pPr lvl="1">
              <a:spcAft>
                <a:spcPct val="10000"/>
              </a:spcAft>
            </a:pPr>
            <a:r>
              <a:rPr lang="en-US" sz="2200" dirty="0" smtClean="0"/>
              <a:t>Bidder 3: 100 </a:t>
            </a:r>
          </a:p>
          <a:p>
            <a:pPr lvl="1">
              <a:spcAft>
                <a:spcPct val="10000"/>
              </a:spcAft>
            </a:pPr>
            <a:r>
              <a:rPr lang="en-US" sz="2200" dirty="0" smtClean="0"/>
              <a:t>Bidder 4: 105, 105 - wants 2 items.</a:t>
            </a:r>
          </a:p>
          <a:p>
            <a:pPr>
              <a:lnSpc>
                <a:spcPct val="170000"/>
              </a:lnSpc>
            </a:pPr>
            <a:endParaRPr lang="en-US" sz="1000" dirty="0" smtClean="0"/>
          </a:p>
          <a:p>
            <a:pPr>
              <a:lnSpc>
                <a:spcPct val="170000"/>
              </a:lnSpc>
            </a:pPr>
            <a:r>
              <a:rPr lang="en-US" sz="2400" dirty="0" err="1" smtClean="0"/>
              <a:t>Vickrey</a:t>
            </a:r>
            <a:r>
              <a:rPr lang="en-US" sz="2400" dirty="0" smtClean="0"/>
              <a:t> pricing if truthful bids: 120, 110, 105, 105, 100.</a:t>
            </a:r>
          </a:p>
          <a:p>
            <a:pPr lvl="1"/>
            <a:r>
              <a:rPr lang="en-US" sz="2200" dirty="0" smtClean="0"/>
              <a:t>Bidders 1 and 2 win, pay 105 each (displace 4).</a:t>
            </a:r>
          </a:p>
          <a:p>
            <a:pPr lvl="1"/>
            <a:r>
              <a:rPr lang="en-US" sz="2200" dirty="0" smtClean="0"/>
              <a:t>Bidder 4 wins one unit, pays 100 (displaces 3).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7731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9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Vickrey Pricing, cont.</a:t>
            </a:r>
          </a:p>
        </p:txBody>
      </p:sp>
      <p:sp>
        <p:nvSpPr>
          <p:cNvPr id="1099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05337"/>
          </a:xfrm>
        </p:spPr>
        <p:txBody>
          <a:bodyPr/>
          <a:lstStyle/>
          <a:p>
            <a:pPr>
              <a:spcAft>
                <a:spcPct val="10000"/>
              </a:spcAft>
            </a:pPr>
            <a:r>
              <a:rPr lang="en-US" sz="2400" dirty="0" smtClean="0"/>
              <a:t>Example: three items for sale</a:t>
            </a:r>
          </a:p>
          <a:p>
            <a:pPr lvl="1">
              <a:spcAft>
                <a:spcPct val="10000"/>
              </a:spcAft>
            </a:pPr>
            <a:r>
              <a:rPr lang="en-US" sz="2200" dirty="0" smtClean="0"/>
              <a:t>Bidder 1: 120</a:t>
            </a:r>
          </a:p>
          <a:p>
            <a:pPr lvl="1">
              <a:spcAft>
                <a:spcPct val="10000"/>
              </a:spcAft>
            </a:pPr>
            <a:r>
              <a:rPr lang="en-US" sz="2200" dirty="0" smtClean="0"/>
              <a:t>Bidder 2: 110</a:t>
            </a:r>
          </a:p>
          <a:p>
            <a:pPr lvl="1">
              <a:spcAft>
                <a:spcPct val="10000"/>
              </a:spcAft>
            </a:pPr>
            <a:r>
              <a:rPr lang="en-US" sz="2200" dirty="0" smtClean="0"/>
              <a:t>Bidder 3: 100 </a:t>
            </a:r>
          </a:p>
          <a:p>
            <a:pPr lvl="1">
              <a:spcAft>
                <a:spcPct val="10000"/>
              </a:spcAft>
            </a:pPr>
            <a:r>
              <a:rPr lang="en-US" sz="2200" dirty="0" smtClean="0"/>
              <a:t>Bidder 4: </a:t>
            </a:r>
            <a:r>
              <a:rPr lang="en-US" sz="2200" dirty="0" smtClean="0">
                <a:solidFill>
                  <a:srgbClr val="F434DD"/>
                </a:solidFill>
              </a:rPr>
              <a:t>115, 115</a:t>
            </a:r>
            <a:r>
              <a:rPr lang="en-US" sz="2200" dirty="0" smtClean="0"/>
              <a:t> - wants 2 items.</a:t>
            </a:r>
          </a:p>
          <a:p>
            <a:pPr>
              <a:lnSpc>
                <a:spcPct val="170000"/>
              </a:lnSpc>
            </a:pPr>
            <a:endParaRPr lang="en-US" sz="1000" dirty="0" smtClean="0"/>
          </a:p>
          <a:p>
            <a:pPr>
              <a:lnSpc>
                <a:spcPct val="170000"/>
              </a:lnSpc>
            </a:pPr>
            <a:r>
              <a:rPr lang="en-US" sz="2400" dirty="0" err="1" smtClean="0"/>
              <a:t>Vickrey</a:t>
            </a:r>
            <a:r>
              <a:rPr lang="en-US" sz="2400" dirty="0" smtClean="0"/>
              <a:t> pricing if truthful bids: 120, 115, 115, 110, 100.</a:t>
            </a:r>
          </a:p>
          <a:p>
            <a:pPr lvl="1"/>
            <a:r>
              <a:rPr lang="en-US" sz="2200" dirty="0" smtClean="0"/>
              <a:t>Bidder 1 wins and pays 110 (displaces bidder 2). </a:t>
            </a:r>
          </a:p>
          <a:p>
            <a:pPr lvl="1"/>
            <a:r>
              <a:rPr lang="en-US" sz="2200" dirty="0" smtClean="0"/>
              <a:t>Bidder 4 wins two units, pays 100 for first unit (displaces bidder 3) and 110 for second (displaces bidder 2).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9779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9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 </a:t>
            </a:r>
          </a:p>
        </p:txBody>
      </p:sp>
      <p:sp>
        <p:nvSpPr>
          <p:cNvPr id="8529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077200" cy="4724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200" dirty="0" smtClean="0"/>
              <a:t>Multiple units can be sold sequentially or simultaneously.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000" dirty="0" smtClean="0"/>
              <a:t>Sequential auctions can be simple - one unit at a time.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000" dirty="0" smtClean="0"/>
              <a:t>Simultaneous auctions can be designed to yield a uniform price. </a:t>
            </a:r>
          </a:p>
          <a:p>
            <a:pPr eaLnBrk="1" hangingPunct="1">
              <a:spcAft>
                <a:spcPct val="20000"/>
              </a:spcAft>
            </a:pPr>
            <a:r>
              <a:rPr lang="en-US" sz="2200" dirty="0" smtClean="0"/>
              <a:t>Uniform price auctions can lead to concerns about the exercise of market power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000" dirty="0" smtClean="0"/>
              <a:t>Demand reduction when bidders want multiple units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000" dirty="0" smtClean="0"/>
              <a:t>Possibility of low price “collusive seeming” </a:t>
            </a:r>
            <a:r>
              <a:rPr lang="en-US" sz="2000" dirty="0" err="1" smtClean="0"/>
              <a:t>equilibria</a:t>
            </a:r>
            <a:r>
              <a:rPr lang="en-US" sz="2000" dirty="0" smtClean="0"/>
              <a:t>.</a:t>
            </a:r>
          </a:p>
          <a:p>
            <a:pPr eaLnBrk="1" hangingPunct="1">
              <a:spcAft>
                <a:spcPct val="20000"/>
              </a:spcAft>
            </a:pPr>
            <a:r>
              <a:rPr lang="en-US" sz="2200" dirty="0" smtClean="0"/>
              <a:t>Discriminatory price auctions are an alternative, and are sometimes viewed as a way to extract value from high value bidders, but revenue implications generally unclear. </a:t>
            </a:r>
          </a:p>
          <a:p>
            <a:pPr eaLnBrk="1" hangingPunct="1">
              <a:spcAft>
                <a:spcPct val="20000"/>
              </a:spcAft>
            </a:pPr>
            <a:r>
              <a:rPr lang="en-US" sz="2200" dirty="0" err="1" smtClean="0"/>
              <a:t>Vickrey</a:t>
            </a:r>
            <a:r>
              <a:rPr lang="en-US" sz="2200" dirty="0" smtClean="0"/>
              <a:t> auction can eliminate demand reduction and restore efficiency, but the uniform price property is lost</a:t>
            </a:r>
            <a:r>
              <a:rPr lang="en-US" sz="2400" dirty="0" smtClean="0"/>
              <a:t>.</a:t>
            </a:r>
            <a:endParaRPr lang="en-US" sz="2100" dirty="0" smtClean="0">
              <a:solidFill>
                <a:srgbClr val="5F3EEA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5E51E-2E19-45BB-8F0A-96895883EB4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19712</TotalTime>
  <Words>2378</Words>
  <Application>Microsoft Office PowerPoint</Application>
  <PresentationFormat>Letter Paper (8.5x11 in)</PresentationFormat>
  <Paragraphs>306</Paragraphs>
  <Slides>33</Slides>
  <Notes>28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ＭＳ Ｐゴシック</vt:lpstr>
      <vt:lpstr>Arial</vt:lpstr>
      <vt:lpstr>Symbol</vt:lpstr>
      <vt:lpstr>Wingdings</vt:lpstr>
      <vt:lpstr>Network</vt:lpstr>
      <vt:lpstr>Photo Editor Photo</vt:lpstr>
      <vt:lpstr>Multi-Unit Auctions</vt:lpstr>
      <vt:lpstr>Multi-Unit Auctions</vt:lpstr>
      <vt:lpstr>Sequential auctions</vt:lpstr>
      <vt:lpstr>Sotheby Wine Auctions</vt:lpstr>
      <vt:lpstr>Declining Prices</vt:lpstr>
      <vt:lpstr>Why do prices decline?</vt:lpstr>
      <vt:lpstr>Optimal sequential bidding</vt:lpstr>
      <vt:lpstr>Simultaneous Auctions</vt:lpstr>
      <vt:lpstr>“Uniform price” auctions</vt:lpstr>
      <vt:lpstr>British CO2 Auctions</vt:lpstr>
      <vt:lpstr>Greenhouse Auction Rules</vt:lpstr>
      <vt:lpstr>Graphical treatment</vt:lpstr>
      <vt:lpstr>Sealed bid version</vt:lpstr>
      <vt:lpstr>Sealed vs clock: does it matter?</vt:lpstr>
      <vt:lpstr>Google’s Auction IPO</vt:lpstr>
      <vt:lpstr>Incentives with Uniform Price</vt:lpstr>
      <vt:lpstr>Demand reduction</vt:lpstr>
      <vt:lpstr>Demand reduction</vt:lpstr>
      <vt:lpstr>Example, cont.</vt:lpstr>
      <vt:lpstr>“Low price” Equilibria</vt:lpstr>
      <vt:lpstr>“Low price” Equilibria</vt:lpstr>
      <vt:lpstr>Making supply elastic</vt:lpstr>
      <vt:lpstr>Uniform Price Summary</vt:lpstr>
      <vt:lpstr>Discriminatory Price Auctions</vt:lpstr>
      <vt:lpstr>Example</vt:lpstr>
      <vt:lpstr>Example, cont.</vt:lpstr>
      <vt:lpstr>Discriminatory Auctions</vt:lpstr>
      <vt:lpstr>Treasury Auctions</vt:lpstr>
      <vt:lpstr>An Efficient Auction?</vt:lpstr>
      <vt:lpstr>Vickrey Pricing</vt:lpstr>
      <vt:lpstr>Vickrey Pricing</vt:lpstr>
      <vt:lpstr>Vickrey Pricing, cont.</vt:lpstr>
      <vt:lpstr>Summary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Matching Markets</dc:title>
  <dc:creator>jdlevin</dc:creator>
  <cp:lastModifiedBy>Jonathan Levin</cp:lastModifiedBy>
  <cp:revision>172</cp:revision>
  <cp:lastPrinted>2014-04-30T23:00:06Z</cp:lastPrinted>
  <dcterms:created xsi:type="dcterms:W3CDTF">2009-03-20T18:03:54Z</dcterms:created>
  <dcterms:modified xsi:type="dcterms:W3CDTF">2014-04-30T23:00:13Z</dcterms:modified>
</cp:coreProperties>
</file>