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Lst>
  <p:notesMasterIdLst>
    <p:notesMasterId r:id="rId37"/>
  </p:notesMasterIdLst>
  <p:handoutMasterIdLst>
    <p:handoutMasterId r:id="rId38"/>
  </p:handoutMasterIdLst>
  <p:sldIdLst>
    <p:sldId id="698" r:id="rId2"/>
    <p:sldId id="338" r:id="rId3"/>
    <p:sldId id="745" r:id="rId4"/>
    <p:sldId id="731" r:id="rId5"/>
    <p:sldId id="697" r:id="rId6"/>
    <p:sldId id="730" r:id="rId7"/>
    <p:sldId id="746" r:id="rId8"/>
    <p:sldId id="722" r:id="rId9"/>
    <p:sldId id="720" r:id="rId10"/>
    <p:sldId id="734" r:id="rId11"/>
    <p:sldId id="735" r:id="rId12"/>
    <p:sldId id="748" r:id="rId13"/>
    <p:sldId id="749" r:id="rId14"/>
    <p:sldId id="750" r:id="rId15"/>
    <p:sldId id="751" r:id="rId16"/>
    <p:sldId id="736" r:id="rId17"/>
    <p:sldId id="752" r:id="rId18"/>
    <p:sldId id="710" r:id="rId19"/>
    <p:sldId id="740" r:id="rId20"/>
    <p:sldId id="711" r:id="rId21"/>
    <p:sldId id="741" r:id="rId22"/>
    <p:sldId id="738" r:id="rId23"/>
    <p:sldId id="737" r:id="rId24"/>
    <p:sldId id="713" r:id="rId25"/>
    <p:sldId id="742" r:id="rId26"/>
    <p:sldId id="732" r:id="rId27"/>
    <p:sldId id="754" r:id="rId28"/>
    <p:sldId id="724" r:id="rId29"/>
    <p:sldId id="755" r:id="rId30"/>
    <p:sldId id="702" r:id="rId31"/>
    <p:sldId id="729" r:id="rId32"/>
    <p:sldId id="684" r:id="rId33"/>
    <p:sldId id="685" r:id="rId34"/>
    <p:sldId id="721" r:id="rId35"/>
    <p:sldId id="686" r:id="rId36"/>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1pPr>
    <a:lvl2pPr marL="457200"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2pPr>
    <a:lvl3pPr marL="914400"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3pPr>
    <a:lvl4pPr marL="1371600"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4pPr>
    <a:lvl5pPr marL="1828800"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5pPr>
    <a:lvl6pPr marL="22860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6pPr>
    <a:lvl7pPr marL="27432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7pPr>
    <a:lvl8pPr marL="32004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8pPr>
    <a:lvl9pPr marL="36576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3EEA"/>
    <a:srgbClr val="F434DD"/>
    <a:srgbClr val="7B076D"/>
    <a:srgbClr val="33CC33"/>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6364" autoAdjust="0"/>
    <p:restoredTop sz="94681" autoAdjust="0"/>
  </p:normalViewPr>
  <p:slideViewPr>
    <p:cSldViewPr>
      <p:cViewPr varScale="1">
        <p:scale>
          <a:sx n="87" d="100"/>
          <a:sy n="87" d="100"/>
        </p:scale>
        <p:origin x="-80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79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02" name="Rectangle 2"/>
          <p:cNvSpPr>
            <a:spLocks noGrp="1" noChangeArrowheads="1"/>
          </p:cNvSpPr>
          <p:nvPr>
            <p:ph type="hdr" sz="quarter"/>
          </p:nvPr>
        </p:nvSpPr>
        <p:spPr bwMode="auto">
          <a:xfrm>
            <a:off x="3" y="1"/>
            <a:ext cx="3038319" cy="464820"/>
          </a:xfrm>
          <a:prstGeom prst="rect">
            <a:avLst/>
          </a:prstGeom>
          <a:noFill/>
          <a:ln>
            <a:noFill/>
          </a:ln>
          <a:effectLst/>
          <a:extLst/>
        </p:spPr>
        <p:txBody>
          <a:bodyPr vert="horz" wrap="square" lIns="87316" tIns="43658" rIns="87316" bIns="43658" numCol="1" anchor="t" anchorCtr="0" compatLnSpc="1">
            <a:prstTxWarp prst="textNoShape">
              <a:avLst/>
            </a:prstTxWarp>
          </a:bodyPr>
          <a:lstStyle>
            <a:lvl1pPr defTabSz="873125">
              <a:defRPr sz="1100">
                <a:latin typeface="Arial" charset="0"/>
                <a:ea typeface="+mn-ea"/>
                <a:cs typeface="+mn-cs"/>
              </a:defRPr>
            </a:lvl1pPr>
          </a:lstStyle>
          <a:p>
            <a:pPr>
              <a:defRPr/>
            </a:pPr>
            <a:endParaRPr lang="en-US"/>
          </a:p>
        </p:txBody>
      </p:sp>
      <p:sp>
        <p:nvSpPr>
          <p:cNvPr id="1280003" name="Rectangle 3"/>
          <p:cNvSpPr>
            <a:spLocks noGrp="1" noChangeArrowheads="1"/>
          </p:cNvSpPr>
          <p:nvPr>
            <p:ph type="dt" sz="quarter" idx="1"/>
          </p:nvPr>
        </p:nvSpPr>
        <p:spPr bwMode="auto">
          <a:xfrm>
            <a:off x="3970887" y="1"/>
            <a:ext cx="3038319" cy="464820"/>
          </a:xfrm>
          <a:prstGeom prst="rect">
            <a:avLst/>
          </a:prstGeom>
          <a:noFill/>
          <a:ln>
            <a:noFill/>
          </a:ln>
          <a:effectLst/>
          <a:extLst/>
        </p:spPr>
        <p:txBody>
          <a:bodyPr vert="horz" wrap="square" lIns="87316" tIns="43658" rIns="87316" bIns="43658" numCol="1" anchor="t" anchorCtr="0" compatLnSpc="1">
            <a:prstTxWarp prst="textNoShape">
              <a:avLst/>
            </a:prstTxWarp>
          </a:bodyPr>
          <a:lstStyle>
            <a:lvl1pPr algn="r" defTabSz="873125">
              <a:defRPr sz="1100">
                <a:latin typeface="Arial" charset="0"/>
                <a:ea typeface="+mn-ea"/>
                <a:cs typeface="+mn-cs"/>
              </a:defRPr>
            </a:lvl1pPr>
          </a:lstStyle>
          <a:p>
            <a:pPr>
              <a:defRPr/>
            </a:pPr>
            <a:fld id="{B678B110-CCD9-4D02-AC31-F7DF4EB5D75C}" type="datetimeFigureOut">
              <a:rPr lang="en-US"/>
              <a:pPr>
                <a:defRPr/>
              </a:pPr>
              <a:t>5/6/2014</a:t>
            </a:fld>
            <a:endParaRPr lang="en-US"/>
          </a:p>
        </p:txBody>
      </p:sp>
      <p:sp>
        <p:nvSpPr>
          <p:cNvPr id="1280004" name="Rectangle 4"/>
          <p:cNvSpPr>
            <a:spLocks noGrp="1" noChangeArrowheads="1"/>
          </p:cNvSpPr>
          <p:nvPr>
            <p:ph type="ftr" sz="quarter" idx="2"/>
          </p:nvPr>
        </p:nvSpPr>
        <p:spPr bwMode="auto">
          <a:xfrm>
            <a:off x="3" y="8829430"/>
            <a:ext cx="3038319" cy="464820"/>
          </a:xfrm>
          <a:prstGeom prst="rect">
            <a:avLst/>
          </a:prstGeom>
          <a:noFill/>
          <a:ln>
            <a:noFill/>
          </a:ln>
          <a:effectLst/>
          <a:extLst/>
        </p:spPr>
        <p:txBody>
          <a:bodyPr vert="horz" wrap="square" lIns="87316" tIns="43658" rIns="87316" bIns="43658" numCol="1" anchor="b" anchorCtr="0" compatLnSpc="1">
            <a:prstTxWarp prst="textNoShape">
              <a:avLst/>
            </a:prstTxWarp>
          </a:bodyPr>
          <a:lstStyle>
            <a:lvl1pPr defTabSz="873125">
              <a:defRPr sz="1100">
                <a:latin typeface="Arial" charset="0"/>
                <a:ea typeface="+mn-ea"/>
                <a:cs typeface="+mn-cs"/>
              </a:defRPr>
            </a:lvl1pPr>
          </a:lstStyle>
          <a:p>
            <a:pPr>
              <a:defRPr/>
            </a:pPr>
            <a:endParaRPr lang="en-US"/>
          </a:p>
        </p:txBody>
      </p:sp>
      <p:sp>
        <p:nvSpPr>
          <p:cNvPr id="1280005" name="Rectangle 5"/>
          <p:cNvSpPr>
            <a:spLocks noGrp="1" noChangeArrowheads="1"/>
          </p:cNvSpPr>
          <p:nvPr>
            <p:ph type="sldNum" sz="quarter" idx="3"/>
          </p:nvPr>
        </p:nvSpPr>
        <p:spPr bwMode="auto">
          <a:xfrm>
            <a:off x="3970887" y="8829430"/>
            <a:ext cx="3038319" cy="464820"/>
          </a:xfrm>
          <a:prstGeom prst="rect">
            <a:avLst/>
          </a:prstGeom>
          <a:noFill/>
          <a:ln>
            <a:noFill/>
          </a:ln>
          <a:effectLst/>
          <a:extLst/>
        </p:spPr>
        <p:txBody>
          <a:bodyPr vert="horz" wrap="square" lIns="87316" tIns="43658" rIns="87316" bIns="43658" numCol="1" anchor="b" anchorCtr="0" compatLnSpc="1">
            <a:prstTxWarp prst="textNoShape">
              <a:avLst/>
            </a:prstTxWarp>
          </a:bodyPr>
          <a:lstStyle>
            <a:lvl1pPr algn="r" defTabSz="873125">
              <a:defRPr sz="1100">
                <a:latin typeface="Arial" charset="0"/>
                <a:ea typeface="+mn-ea"/>
                <a:cs typeface="+mn-cs"/>
              </a:defRPr>
            </a:lvl1pPr>
          </a:lstStyle>
          <a:p>
            <a:pPr>
              <a:defRPr/>
            </a:pPr>
            <a:fld id="{3B547095-A89E-4706-B23C-36830B4C72C3}" type="slidenum">
              <a:rPr lang="en-US"/>
              <a:pPr>
                <a:defRPr/>
              </a:pPr>
              <a:t>‹#›</a:t>
            </a:fld>
            <a:endParaRPr lang="en-US"/>
          </a:p>
        </p:txBody>
      </p:sp>
    </p:spTree>
    <p:extLst>
      <p:ext uri="{BB962C8B-B14F-4D97-AF65-F5344CB8AC3E}">
        <p14:creationId xmlns:p14="http://schemas.microsoft.com/office/powerpoint/2010/main" val="14155352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3" y="1"/>
            <a:ext cx="3038319" cy="464820"/>
          </a:xfrm>
          <a:prstGeom prst="rect">
            <a:avLst/>
          </a:prstGeom>
          <a:noFill/>
          <a:ln>
            <a:noFill/>
          </a:ln>
          <a:extLst/>
        </p:spPr>
        <p:txBody>
          <a:bodyPr vert="horz" wrap="square" lIns="92302" tIns="46151" rIns="92302" bIns="46151" numCol="1" anchor="t" anchorCtr="0" compatLnSpc="1">
            <a:prstTxWarp prst="textNoShape">
              <a:avLst/>
            </a:prstTxWarp>
          </a:bodyPr>
          <a:lstStyle>
            <a:lvl1pPr defTabSz="923925">
              <a:defRPr sz="1200">
                <a:latin typeface="Arial" charset="0"/>
                <a:ea typeface="+mn-ea"/>
                <a:cs typeface="+mn-cs"/>
              </a:defRPr>
            </a:lvl1pPr>
          </a:lstStyle>
          <a:p>
            <a:pPr>
              <a:defRPr/>
            </a:pPr>
            <a:endParaRPr lang="en-US"/>
          </a:p>
        </p:txBody>
      </p:sp>
      <p:sp>
        <p:nvSpPr>
          <p:cNvPr id="15363" name="Rectangle 3"/>
          <p:cNvSpPr>
            <a:spLocks noGrp="1" noChangeArrowheads="1"/>
          </p:cNvSpPr>
          <p:nvPr>
            <p:ph type="dt" idx="1"/>
          </p:nvPr>
        </p:nvSpPr>
        <p:spPr bwMode="auto">
          <a:xfrm>
            <a:off x="3970887" y="1"/>
            <a:ext cx="3038319" cy="464820"/>
          </a:xfrm>
          <a:prstGeom prst="rect">
            <a:avLst/>
          </a:prstGeom>
          <a:noFill/>
          <a:ln>
            <a:noFill/>
          </a:ln>
          <a:extLst/>
        </p:spPr>
        <p:txBody>
          <a:bodyPr vert="horz" wrap="square" lIns="92302" tIns="46151" rIns="92302" bIns="46151" numCol="1" anchor="t" anchorCtr="0" compatLnSpc="1">
            <a:prstTxWarp prst="textNoShape">
              <a:avLst/>
            </a:prstTxWarp>
          </a:bodyPr>
          <a:lstStyle>
            <a:lvl1pPr algn="r" defTabSz="923925">
              <a:defRPr sz="1200">
                <a:latin typeface="Arial" charset="0"/>
                <a:ea typeface="+mn-ea"/>
                <a:cs typeface="+mn-cs"/>
              </a:defRPr>
            </a:lvl1pPr>
          </a:lstStyle>
          <a:p>
            <a:pPr>
              <a:defRPr/>
            </a:pPr>
            <a:endParaRPr lang="en-US"/>
          </a:p>
        </p:txBody>
      </p:sp>
      <p:sp>
        <p:nvSpPr>
          <p:cNvPr id="18436" name="Placeholder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701520" y="4415790"/>
            <a:ext cx="5607362" cy="4183380"/>
          </a:xfrm>
          <a:prstGeom prst="rect">
            <a:avLst/>
          </a:prstGeom>
          <a:noFill/>
          <a:ln>
            <a:noFill/>
          </a:ln>
          <a:extLst/>
        </p:spPr>
        <p:txBody>
          <a:bodyPr vert="horz" wrap="square" lIns="92302" tIns="46151" rIns="92302" bIns="4615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6" name="Rectangle 6"/>
          <p:cNvSpPr>
            <a:spLocks noGrp="1" noChangeArrowheads="1"/>
          </p:cNvSpPr>
          <p:nvPr>
            <p:ph type="ftr" sz="quarter" idx="4"/>
          </p:nvPr>
        </p:nvSpPr>
        <p:spPr bwMode="auto">
          <a:xfrm>
            <a:off x="3" y="8829430"/>
            <a:ext cx="3038319" cy="464820"/>
          </a:xfrm>
          <a:prstGeom prst="rect">
            <a:avLst/>
          </a:prstGeom>
          <a:noFill/>
          <a:ln>
            <a:noFill/>
          </a:ln>
          <a:extLst/>
        </p:spPr>
        <p:txBody>
          <a:bodyPr vert="horz" wrap="square" lIns="92302" tIns="46151" rIns="92302" bIns="46151" numCol="1" anchor="b" anchorCtr="0" compatLnSpc="1">
            <a:prstTxWarp prst="textNoShape">
              <a:avLst/>
            </a:prstTxWarp>
          </a:bodyPr>
          <a:lstStyle>
            <a:lvl1pPr defTabSz="923925">
              <a:defRPr sz="1200">
                <a:latin typeface="Arial" charset="0"/>
                <a:ea typeface="+mn-ea"/>
                <a:cs typeface="+mn-cs"/>
              </a:defRPr>
            </a:lvl1pPr>
          </a:lstStyle>
          <a:p>
            <a:pPr>
              <a:defRPr/>
            </a:pPr>
            <a:endParaRPr lang="en-US"/>
          </a:p>
        </p:txBody>
      </p:sp>
      <p:sp>
        <p:nvSpPr>
          <p:cNvPr id="15367" name="Rectangle 7"/>
          <p:cNvSpPr>
            <a:spLocks noGrp="1" noChangeArrowheads="1"/>
          </p:cNvSpPr>
          <p:nvPr>
            <p:ph type="sldNum" sz="quarter" idx="5"/>
          </p:nvPr>
        </p:nvSpPr>
        <p:spPr bwMode="auto">
          <a:xfrm>
            <a:off x="3970887" y="8829430"/>
            <a:ext cx="3038319" cy="464820"/>
          </a:xfrm>
          <a:prstGeom prst="rect">
            <a:avLst/>
          </a:prstGeom>
          <a:noFill/>
          <a:ln>
            <a:noFill/>
          </a:ln>
          <a:extLst/>
        </p:spPr>
        <p:txBody>
          <a:bodyPr vert="horz" wrap="square" lIns="92302" tIns="46151" rIns="92302" bIns="46151" numCol="1" anchor="b" anchorCtr="0" compatLnSpc="1">
            <a:prstTxWarp prst="textNoShape">
              <a:avLst/>
            </a:prstTxWarp>
          </a:bodyPr>
          <a:lstStyle>
            <a:lvl1pPr algn="r" defTabSz="923925">
              <a:defRPr sz="1200">
                <a:latin typeface="Arial" charset="0"/>
                <a:ea typeface="+mn-ea"/>
                <a:cs typeface="+mn-cs"/>
              </a:defRPr>
            </a:lvl1pPr>
          </a:lstStyle>
          <a:p>
            <a:pPr>
              <a:defRPr/>
            </a:pPr>
            <a:fld id="{69B29798-D0AA-4AF0-8D38-D5FB96D8F4D7}" type="slidenum">
              <a:rPr lang="en-US"/>
              <a:pPr>
                <a:defRPr/>
              </a:pPr>
              <a:t>‹#›</a:t>
            </a:fld>
            <a:endParaRPr lang="en-US"/>
          </a:p>
        </p:txBody>
      </p:sp>
    </p:spTree>
    <p:extLst>
      <p:ext uri="{BB962C8B-B14F-4D97-AF65-F5344CB8AC3E}">
        <p14:creationId xmlns:p14="http://schemas.microsoft.com/office/powerpoint/2010/main" val="23609160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84" charset="-128"/>
        <a:cs typeface="ＭＳ Ｐゴシック" pitchFamily="84"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ln/>
        </p:spPr>
      </p:sp>
      <p:sp>
        <p:nvSpPr>
          <p:cNvPr id="21506" name="Rectangle 3"/>
          <p:cNvSpPr>
            <a:spLocks noGrp="1" noChangeArrowheads="1"/>
          </p:cNvSpPr>
          <p:nvPr>
            <p:ph type="body" idx="1"/>
          </p:nvPr>
        </p:nvSpPr>
        <p:spPr>
          <a:noFill/>
        </p:spPr>
        <p:txBody>
          <a:bodyPr/>
          <a:lstStyle/>
          <a:p>
            <a:endParaRPr lang="en-US" smtClean="0">
              <a:latin typeface="Arial" pitchFamily="8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ln/>
        </p:spPr>
      </p:sp>
      <p:sp>
        <p:nvSpPr>
          <p:cNvPr id="23554" name="Rectangle 3"/>
          <p:cNvSpPr>
            <a:spLocks noGrp="1" noChangeArrowheads="1"/>
          </p:cNvSpPr>
          <p:nvPr>
            <p:ph type="body" idx="1"/>
          </p:nvPr>
        </p:nvSpPr>
        <p:spPr>
          <a:noFill/>
        </p:spPr>
        <p:txBody>
          <a:bodyPr/>
          <a:lstStyle/>
          <a:p>
            <a:endParaRPr lang="en-US" smtClean="0">
              <a:latin typeface="Arial" pitchFamily="8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ln/>
        </p:spPr>
      </p:sp>
      <p:sp>
        <p:nvSpPr>
          <p:cNvPr id="23554" name="Rectangle 3"/>
          <p:cNvSpPr>
            <a:spLocks noGrp="1" noChangeArrowheads="1"/>
          </p:cNvSpPr>
          <p:nvPr>
            <p:ph type="body" idx="1"/>
          </p:nvPr>
        </p:nvSpPr>
        <p:spPr>
          <a:noFill/>
        </p:spPr>
        <p:txBody>
          <a:bodyPr/>
          <a:lstStyle/>
          <a:p>
            <a:endParaRPr lang="en-US" smtClean="0">
              <a:latin typeface="Arial" pitchFamily="8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ln/>
        </p:spPr>
      </p:sp>
      <p:sp>
        <p:nvSpPr>
          <p:cNvPr id="23554" name="Rectangle 3"/>
          <p:cNvSpPr>
            <a:spLocks noGrp="1" noChangeArrowheads="1"/>
          </p:cNvSpPr>
          <p:nvPr>
            <p:ph type="body" idx="1"/>
          </p:nvPr>
        </p:nvSpPr>
        <p:spPr>
          <a:noFill/>
        </p:spPr>
        <p:txBody>
          <a:bodyPr/>
          <a:lstStyle/>
          <a:p>
            <a:endParaRPr lang="en-US" smtClean="0">
              <a:latin typeface="Arial" pitchFamily="8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ln/>
        </p:spPr>
      </p:sp>
      <p:sp>
        <p:nvSpPr>
          <p:cNvPr id="25602" name="Rectangle 3"/>
          <p:cNvSpPr>
            <a:spLocks noGrp="1" noChangeArrowheads="1"/>
          </p:cNvSpPr>
          <p:nvPr>
            <p:ph type="body" idx="1"/>
          </p:nvPr>
        </p:nvSpPr>
        <p:spPr>
          <a:noFill/>
        </p:spPr>
        <p:txBody>
          <a:bodyPr/>
          <a:lstStyle/>
          <a:p>
            <a:endParaRPr lang="en-US" smtClean="0">
              <a:latin typeface="Arial" pitchFamily="8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ln/>
        </p:spPr>
      </p:sp>
      <p:sp>
        <p:nvSpPr>
          <p:cNvPr id="25602" name="Rectangle 3"/>
          <p:cNvSpPr>
            <a:spLocks noGrp="1" noChangeArrowheads="1"/>
          </p:cNvSpPr>
          <p:nvPr>
            <p:ph type="body" idx="1"/>
          </p:nvPr>
        </p:nvSpPr>
        <p:spPr>
          <a:noFill/>
        </p:spPr>
        <p:txBody>
          <a:bodyPr/>
          <a:lstStyle/>
          <a:p>
            <a:endParaRPr lang="en-US" smtClean="0">
              <a:latin typeface="Arial" pitchFamily="8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solidFill>
            <a:srgbClr val="FFFFFF"/>
          </a:solidFill>
          <a:ln/>
        </p:spPr>
      </p:sp>
      <p:sp>
        <p:nvSpPr>
          <p:cNvPr id="29698"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ln/>
        </p:spPr>
      </p:sp>
      <p:sp>
        <p:nvSpPr>
          <p:cNvPr id="25602" name="Rectangle 3"/>
          <p:cNvSpPr>
            <a:spLocks noGrp="1" noChangeArrowheads="1"/>
          </p:cNvSpPr>
          <p:nvPr>
            <p:ph type="body" idx="1"/>
          </p:nvPr>
        </p:nvSpPr>
        <p:spPr>
          <a:noFill/>
        </p:spPr>
        <p:txBody>
          <a:bodyPr/>
          <a:lstStyle/>
          <a:p>
            <a:endParaRPr lang="en-US" smtClean="0">
              <a:latin typeface="Arial" pitchFamily="8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solidFill>
            <a:srgbClr val="FFFFFF"/>
          </a:solidFill>
          <a:ln/>
        </p:spPr>
      </p:sp>
      <p:sp>
        <p:nvSpPr>
          <p:cNvPr id="56322"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solidFill>
            <a:srgbClr val="FFFFFF"/>
          </a:solidFill>
          <a:ln/>
        </p:spPr>
      </p:sp>
      <p:sp>
        <p:nvSpPr>
          <p:cNvPr id="56322"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solidFill>
            <a:srgbClr val="FFFFFF"/>
          </a:solidFill>
          <a:ln/>
        </p:spPr>
      </p:sp>
      <p:sp>
        <p:nvSpPr>
          <p:cNvPr id="29698"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solidFill>
            <a:srgbClr val="FFFFFF"/>
          </a:solidFill>
          <a:ln/>
        </p:spPr>
      </p:sp>
      <p:sp>
        <p:nvSpPr>
          <p:cNvPr id="58370"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solidFill>
            <a:srgbClr val="FFFFFF"/>
          </a:solidFill>
          <a:ln/>
        </p:spPr>
      </p:sp>
      <p:sp>
        <p:nvSpPr>
          <p:cNvPr id="58370"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solidFill>
            <a:srgbClr val="FFFFFF"/>
          </a:solidFill>
          <a:ln/>
        </p:spPr>
      </p:sp>
      <p:sp>
        <p:nvSpPr>
          <p:cNvPr id="58370"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solidFill>
            <a:srgbClr val="FFFFFF"/>
          </a:solidFill>
          <a:ln/>
        </p:spPr>
      </p:sp>
      <p:sp>
        <p:nvSpPr>
          <p:cNvPr id="58370"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solidFill>
            <a:srgbClr val="FFFFFF"/>
          </a:solidFill>
          <a:ln/>
        </p:spPr>
      </p:sp>
      <p:sp>
        <p:nvSpPr>
          <p:cNvPr id="58370"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solidFill>
            <a:srgbClr val="FFFFFF"/>
          </a:solidFill>
          <a:ln/>
        </p:spPr>
      </p:sp>
      <p:sp>
        <p:nvSpPr>
          <p:cNvPr id="29698"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solidFill>
            <a:srgbClr val="FFFFFF"/>
          </a:solidFill>
          <a:ln/>
        </p:spPr>
      </p:sp>
      <p:sp>
        <p:nvSpPr>
          <p:cNvPr id="31746"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solidFill>
            <a:srgbClr val="FFFFFF"/>
          </a:solidFill>
          <a:ln/>
        </p:spPr>
      </p:sp>
      <p:sp>
        <p:nvSpPr>
          <p:cNvPr id="31746"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solidFill>
            <a:srgbClr val="FFFFFF"/>
          </a:solidFill>
          <a:ln/>
        </p:spPr>
      </p:sp>
      <p:sp>
        <p:nvSpPr>
          <p:cNvPr id="33794"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solidFill>
            <a:srgbClr val="FFFFFF"/>
          </a:solidFill>
          <a:ln/>
        </p:spPr>
      </p:sp>
      <p:sp>
        <p:nvSpPr>
          <p:cNvPr id="33794"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solidFill>
            <a:srgbClr val="FFFFFF"/>
          </a:solidFill>
          <a:ln/>
        </p:spPr>
      </p:sp>
      <p:sp>
        <p:nvSpPr>
          <p:cNvPr id="35842"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solidFill>
            <a:srgbClr val="FFFFFF"/>
          </a:solidFill>
          <a:ln/>
        </p:spPr>
      </p:sp>
      <p:sp>
        <p:nvSpPr>
          <p:cNvPr id="58370"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ChangeArrowheads="1" noTextEdit="1"/>
          </p:cNvSpPr>
          <p:nvPr>
            <p:ph type="sldImg"/>
          </p:nvPr>
        </p:nvSpPr>
        <p:spPr>
          <a:solidFill>
            <a:srgbClr val="FFFFFF"/>
          </a:solidFill>
          <a:ln/>
        </p:spPr>
      </p:sp>
      <p:sp>
        <p:nvSpPr>
          <p:cNvPr id="39938"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solidFill>
            <a:srgbClr val="FFFFFF"/>
          </a:solidFill>
          <a:ln/>
        </p:spPr>
      </p:sp>
      <p:sp>
        <p:nvSpPr>
          <p:cNvPr id="33794"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solidFill>
            <a:srgbClr val="FFFFFF"/>
          </a:solidFill>
          <a:ln/>
        </p:spPr>
      </p:sp>
      <p:sp>
        <p:nvSpPr>
          <p:cNvPr id="56322"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solidFill>
            <a:srgbClr val="FFFFFF"/>
          </a:solidFill>
          <a:ln/>
        </p:spPr>
      </p:sp>
      <p:sp>
        <p:nvSpPr>
          <p:cNvPr id="56322"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ln/>
        </p:spPr>
      </p:sp>
      <p:sp>
        <p:nvSpPr>
          <p:cNvPr id="25602" name="Rectangle 3"/>
          <p:cNvSpPr>
            <a:spLocks noGrp="1" noChangeArrowheads="1"/>
          </p:cNvSpPr>
          <p:nvPr>
            <p:ph type="body" idx="1"/>
          </p:nvPr>
        </p:nvSpPr>
        <p:spPr>
          <a:noFill/>
        </p:spPr>
        <p:txBody>
          <a:bodyPr/>
          <a:lstStyle/>
          <a:p>
            <a:endParaRPr lang="en-US" smtClean="0">
              <a:latin typeface="Arial" pitchFamily="8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solidFill>
            <a:srgbClr val="FFFFFF"/>
          </a:solidFill>
          <a:ln/>
        </p:spPr>
      </p:sp>
      <p:sp>
        <p:nvSpPr>
          <p:cNvPr id="33794"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solidFill>
            <a:srgbClr val="FFFFFF"/>
          </a:solidFill>
          <a:ln/>
        </p:spPr>
      </p:sp>
      <p:sp>
        <p:nvSpPr>
          <p:cNvPr id="52226"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Arial" pitchFamily="8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txBox="1">
            <a:spLocks noGrp="1" noChangeArrowheads="1"/>
          </p:cNvSpPr>
          <p:nvPr/>
        </p:nvSpPr>
        <p:spPr bwMode="auto">
          <a:xfrm>
            <a:off x="3970887" y="8829430"/>
            <a:ext cx="3038319" cy="464820"/>
          </a:xfrm>
          <a:prstGeom prst="rect">
            <a:avLst/>
          </a:prstGeom>
          <a:noFill/>
          <a:ln w="9525">
            <a:noFill/>
            <a:miter lim="800000"/>
            <a:headEnd/>
            <a:tailEnd/>
          </a:ln>
        </p:spPr>
        <p:txBody>
          <a:bodyPr lIns="92302" tIns="46151" rIns="92302" bIns="46151" anchor="b">
            <a:prstTxWarp prst="textNoShape">
              <a:avLst/>
            </a:prstTxWarp>
          </a:bodyPr>
          <a:lstStyle/>
          <a:p>
            <a:pPr algn="r" defTabSz="923925"/>
            <a:fld id="{DE4FDD63-AC5C-4232-9801-4D77C38B4244}" type="slidenum">
              <a:rPr lang="en-US" sz="1200"/>
              <a:pPr algn="r" defTabSz="923925"/>
              <a:t>31</a:t>
            </a:fld>
            <a:endParaRPr lang="en-US" sz="1200"/>
          </a:p>
        </p:txBody>
      </p:sp>
      <p:sp>
        <p:nvSpPr>
          <p:cNvPr id="62466" name="Placeholder 2"/>
          <p:cNvSpPr>
            <a:spLocks noGrp="1" noRot="1" noChangeAspect="1" noChangeArrowheads="1" noTextEdit="1"/>
          </p:cNvSpPr>
          <p:nvPr>
            <p:ph type="sldImg"/>
          </p:nvPr>
        </p:nvSpPr>
        <p:spPr>
          <a:xfrm>
            <a:off x="1181100" y="696913"/>
            <a:ext cx="4649788" cy="3486150"/>
          </a:xfrm>
          <a:ln/>
        </p:spPr>
      </p:sp>
      <p:sp>
        <p:nvSpPr>
          <p:cNvPr id="62467" name="Placeholder 3"/>
          <p:cNvSpPr>
            <a:spLocks noGrp="1" noChangeArrowheads="1"/>
          </p:cNvSpPr>
          <p:nvPr>
            <p:ph type="body" idx="1"/>
          </p:nvPr>
        </p:nvSpPr>
        <p:spPr>
          <a:xfrm>
            <a:off x="933764" y="4415790"/>
            <a:ext cx="5142875" cy="4183380"/>
          </a:xfrm>
          <a:noFill/>
        </p:spPr>
        <p:txBody>
          <a:bodyPr/>
          <a:lstStyle/>
          <a:p>
            <a:pPr eaLnBrk="1" hangingPunct="1"/>
            <a:endParaRPr lang="en-US" smtClean="0">
              <a:latin typeface="Arial" pitchFamily="8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txBox="1">
            <a:spLocks noGrp="1" noChangeArrowheads="1"/>
          </p:cNvSpPr>
          <p:nvPr/>
        </p:nvSpPr>
        <p:spPr bwMode="auto">
          <a:xfrm>
            <a:off x="3970887" y="8829430"/>
            <a:ext cx="3038319" cy="464820"/>
          </a:xfrm>
          <a:prstGeom prst="rect">
            <a:avLst/>
          </a:prstGeom>
          <a:noFill/>
          <a:ln w="9525">
            <a:noFill/>
            <a:miter lim="800000"/>
            <a:headEnd/>
            <a:tailEnd/>
          </a:ln>
        </p:spPr>
        <p:txBody>
          <a:bodyPr lIns="92302" tIns="46151" rIns="92302" bIns="46151" anchor="b">
            <a:prstTxWarp prst="textNoShape">
              <a:avLst/>
            </a:prstTxWarp>
          </a:bodyPr>
          <a:lstStyle/>
          <a:p>
            <a:pPr algn="r" defTabSz="923925"/>
            <a:fld id="{DE4FDD63-AC5C-4232-9801-4D77C38B4244}" type="slidenum">
              <a:rPr lang="en-US" sz="1200"/>
              <a:pPr algn="r" defTabSz="923925"/>
              <a:t>32</a:t>
            </a:fld>
            <a:endParaRPr lang="en-US" sz="1200"/>
          </a:p>
        </p:txBody>
      </p:sp>
      <p:sp>
        <p:nvSpPr>
          <p:cNvPr id="62466" name="Placeholder 2"/>
          <p:cNvSpPr>
            <a:spLocks noGrp="1" noRot="1" noChangeAspect="1" noChangeArrowheads="1" noTextEdit="1"/>
          </p:cNvSpPr>
          <p:nvPr>
            <p:ph type="sldImg"/>
          </p:nvPr>
        </p:nvSpPr>
        <p:spPr>
          <a:xfrm>
            <a:off x="1181100" y="696913"/>
            <a:ext cx="4649788" cy="3486150"/>
          </a:xfrm>
          <a:ln/>
        </p:spPr>
      </p:sp>
      <p:sp>
        <p:nvSpPr>
          <p:cNvPr id="62467" name="Placeholder 3"/>
          <p:cNvSpPr>
            <a:spLocks noGrp="1" noChangeArrowheads="1"/>
          </p:cNvSpPr>
          <p:nvPr>
            <p:ph type="body" idx="1"/>
          </p:nvPr>
        </p:nvSpPr>
        <p:spPr>
          <a:xfrm>
            <a:off x="933764" y="4415790"/>
            <a:ext cx="5142875" cy="4183380"/>
          </a:xfrm>
          <a:noFill/>
        </p:spPr>
        <p:txBody>
          <a:bodyPr/>
          <a:lstStyle/>
          <a:p>
            <a:pPr eaLnBrk="1" hangingPunct="1"/>
            <a:endParaRPr lang="en-US" smtClean="0">
              <a:latin typeface="Arial" pitchFamily="8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txBox="1">
            <a:spLocks noGrp="1" noChangeArrowheads="1"/>
          </p:cNvSpPr>
          <p:nvPr/>
        </p:nvSpPr>
        <p:spPr bwMode="auto">
          <a:xfrm>
            <a:off x="3970887" y="8829430"/>
            <a:ext cx="3038319" cy="464820"/>
          </a:xfrm>
          <a:prstGeom prst="rect">
            <a:avLst/>
          </a:prstGeom>
          <a:noFill/>
          <a:ln w="9525">
            <a:noFill/>
            <a:miter lim="800000"/>
            <a:headEnd/>
            <a:tailEnd/>
          </a:ln>
        </p:spPr>
        <p:txBody>
          <a:bodyPr lIns="92302" tIns="46151" rIns="92302" bIns="46151" anchor="b">
            <a:prstTxWarp prst="textNoShape">
              <a:avLst/>
            </a:prstTxWarp>
          </a:bodyPr>
          <a:lstStyle/>
          <a:p>
            <a:pPr algn="r" defTabSz="923925"/>
            <a:fld id="{A0F5BF36-9D75-41B2-BA20-9410CECBD7D2}" type="slidenum">
              <a:rPr lang="en-US" sz="1200"/>
              <a:pPr algn="r" defTabSz="923925"/>
              <a:t>33</a:t>
            </a:fld>
            <a:endParaRPr lang="en-US" sz="1200"/>
          </a:p>
        </p:txBody>
      </p:sp>
      <p:sp>
        <p:nvSpPr>
          <p:cNvPr id="64514" name="Placeholder 2"/>
          <p:cNvSpPr>
            <a:spLocks noGrp="1" noRot="1" noChangeAspect="1" noChangeArrowheads="1" noTextEdit="1"/>
          </p:cNvSpPr>
          <p:nvPr>
            <p:ph type="sldImg"/>
          </p:nvPr>
        </p:nvSpPr>
        <p:spPr>
          <a:xfrm>
            <a:off x="1184275" y="696913"/>
            <a:ext cx="4651375" cy="3487737"/>
          </a:xfrm>
          <a:ln/>
        </p:spPr>
      </p:sp>
      <p:sp>
        <p:nvSpPr>
          <p:cNvPr id="64515" name="Placeholder 3"/>
          <p:cNvSpPr>
            <a:spLocks noGrp="1" noChangeArrowheads="1"/>
          </p:cNvSpPr>
          <p:nvPr>
            <p:ph type="body" idx="1"/>
          </p:nvPr>
        </p:nvSpPr>
        <p:spPr>
          <a:xfrm>
            <a:off x="933764" y="4415790"/>
            <a:ext cx="5142875" cy="4183380"/>
          </a:xfrm>
          <a:noFill/>
        </p:spPr>
        <p:txBody>
          <a:bodyPr/>
          <a:lstStyle/>
          <a:p>
            <a:pPr eaLnBrk="1" hangingPunct="1"/>
            <a:endParaRPr lang="en-US" smtClean="0">
              <a:latin typeface="Arial" pitchFamily="8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txBox="1">
            <a:spLocks noGrp="1" noChangeArrowheads="1"/>
          </p:cNvSpPr>
          <p:nvPr/>
        </p:nvSpPr>
        <p:spPr bwMode="auto">
          <a:xfrm>
            <a:off x="3970887" y="8829430"/>
            <a:ext cx="3038319" cy="464820"/>
          </a:xfrm>
          <a:prstGeom prst="rect">
            <a:avLst/>
          </a:prstGeom>
          <a:noFill/>
          <a:ln w="9525">
            <a:noFill/>
            <a:miter lim="800000"/>
            <a:headEnd/>
            <a:tailEnd/>
          </a:ln>
        </p:spPr>
        <p:txBody>
          <a:bodyPr lIns="92302" tIns="46151" rIns="92302" bIns="46151" anchor="b">
            <a:prstTxWarp prst="textNoShape">
              <a:avLst/>
            </a:prstTxWarp>
          </a:bodyPr>
          <a:lstStyle/>
          <a:p>
            <a:pPr algn="r" defTabSz="923925"/>
            <a:fld id="{122DF215-46E0-43C9-8F8D-283DA1DBFABE}" type="slidenum">
              <a:rPr lang="en-US" sz="1200"/>
              <a:pPr algn="r" defTabSz="923925"/>
              <a:t>34</a:t>
            </a:fld>
            <a:endParaRPr lang="en-US" sz="1200"/>
          </a:p>
        </p:txBody>
      </p:sp>
      <p:sp>
        <p:nvSpPr>
          <p:cNvPr id="66562" name="Placeholder 2"/>
          <p:cNvSpPr>
            <a:spLocks noGrp="1" noRot="1" noChangeAspect="1" noChangeArrowheads="1" noTextEdit="1"/>
          </p:cNvSpPr>
          <p:nvPr>
            <p:ph type="sldImg"/>
          </p:nvPr>
        </p:nvSpPr>
        <p:spPr>
          <a:xfrm>
            <a:off x="1181100" y="696913"/>
            <a:ext cx="4649788" cy="3486150"/>
          </a:xfrm>
          <a:solidFill>
            <a:srgbClr val="FFFFFF"/>
          </a:solidFill>
          <a:ln/>
        </p:spPr>
      </p:sp>
      <p:sp>
        <p:nvSpPr>
          <p:cNvPr id="66563" name="Placeholder 3"/>
          <p:cNvSpPr>
            <a:spLocks noGrp="1" noChangeArrowheads="1"/>
          </p:cNvSpPr>
          <p:nvPr>
            <p:ph type="body" idx="1"/>
          </p:nvPr>
        </p:nvSpPr>
        <p:spPr>
          <a:xfrm>
            <a:off x="933764" y="4415790"/>
            <a:ext cx="5142875" cy="4183380"/>
          </a:xfrm>
          <a:noFill/>
          <a:ln>
            <a:solidFill>
              <a:srgbClr val="000000"/>
            </a:solidFill>
            <a:miter lim="800000"/>
            <a:headEnd/>
            <a:tailEnd/>
          </a:ln>
        </p:spPr>
        <p:txBody>
          <a:bodyPr/>
          <a:lstStyle/>
          <a:p>
            <a:pPr eaLnBrk="1" hangingPunct="1"/>
            <a:endParaRPr lang="en-US" smtClean="0">
              <a:latin typeface="Arial" pitchFamily="8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txBox="1">
            <a:spLocks noGrp="1" noChangeArrowheads="1"/>
          </p:cNvSpPr>
          <p:nvPr/>
        </p:nvSpPr>
        <p:spPr bwMode="auto">
          <a:xfrm>
            <a:off x="3970887" y="8829430"/>
            <a:ext cx="3038319" cy="464820"/>
          </a:xfrm>
          <a:prstGeom prst="rect">
            <a:avLst/>
          </a:prstGeom>
          <a:noFill/>
          <a:ln w="9525">
            <a:noFill/>
            <a:miter lim="800000"/>
            <a:headEnd/>
            <a:tailEnd/>
          </a:ln>
        </p:spPr>
        <p:txBody>
          <a:bodyPr lIns="92302" tIns="46151" rIns="92302" bIns="46151" anchor="b">
            <a:prstTxWarp prst="textNoShape">
              <a:avLst/>
            </a:prstTxWarp>
          </a:bodyPr>
          <a:lstStyle/>
          <a:p>
            <a:pPr algn="r" defTabSz="923925"/>
            <a:fld id="{158FEA6A-6AFB-48FC-B9EC-CAFEB30B8C09}" type="slidenum">
              <a:rPr lang="en-US" sz="1200"/>
              <a:pPr algn="r" defTabSz="923925"/>
              <a:t>35</a:t>
            </a:fld>
            <a:endParaRPr lang="en-US" sz="1200"/>
          </a:p>
        </p:txBody>
      </p:sp>
      <p:sp>
        <p:nvSpPr>
          <p:cNvPr id="68610" name="Placeholder 2"/>
          <p:cNvSpPr>
            <a:spLocks noGrp="1" noRot="1" noChangeAspect="1" noChangeArrowheads="1" noTextEdit="1"/>
          </p:cNvSpPr>
          <p:nvPr>
            <p:ph type="sldImg"/>
          </p:nvPr>
        </p:nvSpPr>
        <p:spPr>
          <a:xfrm>
            <a:off x="1181100" y="696913"/>
            <a:ext cx="4649788" cy="3486150"/>
          </a:xfrm>
          <a:ln/>
        </p:spPr>
      </p:sp>
      <p:sp>
        <p:nvSpPr>
          <p:cNvPr id="68611" name="Placeholder 3"/>
          <p:cNvSpPr>
            <a:spLocks noGrp="1" noChangeArrowheads="1"/>
          </p:cNvSpPr>
          <p:nvPr>
            <p:ph type="body" idx="1"/>
          </p:nvPr>
        </p:nvSpPr>
        <p:spPr>
          <a:xfrm>
            <a:off x="933764" y="4415790"/>
            <a:ext cx="5142875" cy="4183380"/>
          </a:xfrm>
          <a:noFill/>
        </p:spPr>
        <p:txBody>
          <a:bodyPr/>
          <a:lstStyle/>
          <a:p>
            <a:pPr eaLnBrk="1" hangingPunct="1"/>
            <a:endParaRPr lang="en-US" smtClean="0">
              <a:latin typeface="Arial" pitchFamily="8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p:spPr>
        <p:txBody>
          <a:bodyPr/>
          <a:lstStyle/>
          <a:p>
            <a:pPr>
              <a:defRPr/>
            </a:pPr>
            <a:endParaRPr lang="en-US" sz="1800">
              <a:latin typeface="Arial" charset="0"/>
              <a:ea typeface="+mn-ea"/>
              <a:cs typeface="+mn-cs"/>
            </a:endParaRPr>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7" name="Oval 10"/>
            <p:cNvSpPr>
              <a:spLocks noChangeArrowheads="1"/>
            </p:cNvSpPr>
            <p:nvPr/>
          </p:nvSpPr>
          <p:spPr bwMode="auto">
            <a:xfrm>
              <a:off x="4883" y="1885"/>
              <a:ext cx="127" cy="127"/>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8" name="Oval 11"/>
            <p:cNvSpPr>
              <a:spLocks noChangeArrowheads="1"/>
            </p:cNvSpPr>
            <p:nvPr/>
          </p:nvSpPr>
          <p:spPr bwMode="auto">
            <a:xfrm>
              <a:off x="5062" y="1885"/>
              <a:ext cx="127" cy="127"/>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9" name="Oval 12"/>
            <p:cNvSpPr>
              <a:spLocks noChangeArrowheads="1"/>
            </p:cNvSpPr>
            <p:nvPr/>
          </p:nvSpPr>
          <p:spPr bwMode="auto">
            <a:xfrm>
              <a:off x="4704" y="2064"/>
              <a:ext cx="127" cy="127"/>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10" name="Oval 13"/>
            <p:cNvSpPr>
              <a:spLocks noChangeArrowheads="1"/>
            </p:cNvSpPr>
            <p:nvPr/>
          </p:nvSpPr>
          <p:spPr bwMode="auto">
            <a:xfrm>
              <a:off x="4883" y="2064"/>
              <a:ext cx="127" cy="127"/>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11" name="Oval 14"/>
            <p:cNvSpPr>
              <a:spLocks noChangeArrowheads="1"/>
            </p:cNvSpPr>
            <p:nvPr/>
          </p:nvSpPr>
          <p:spPr bwMode="auto">
            <a:xfrm>
              <a:off x="5062" y="2064"/>
              <a:ext cx="127" cy="127"/>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12" name="Oval 15"/>
            <p:cNvSpPr>
              <a:spLocks noChangeArrowheads="1"/>
            </p:cNvSpPr>
            <p:nvPr/>
          </p:nvSpPr>
          <p:spPr bwMode="auto">
            <a:xfrm>
              <a:off x="5241" y="2064"/>
              <a:ext cx="127" cy="127"/>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13" name="Oval 16"/>
            <p:cNvSpPr>
              <a:spLocks noChangeArrowheads="1"/>
            </p:cNvSpPr>
            <p:nvPr/>
          </p:nvSpPr>
          <p:spPr bwMode="auto">
            <a:xfrm>
              <a:off x="4704" y="2243"/>
              <a:ext cx="127" cy="127"/>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14" name="Oval 17"/>
            <p:cNvSpPr>
              <a:spLocks noChangeArrowheads="1"/>
            </p:cNvSpPr>
            <p:nvPr/>
          </p:nvSpPr>
          <p:spPr bwMode="auto">
            <a:xfrm>
              <a:off x="4883" y="2243"/>
              <a:ext cx="127" cy="127"/>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15" name="Oval 18"/>
            <p:cNvSpPr>
              <a:spLocks noChangeArrowheads="1"/>
            </p:cNvSpPr>
            <p:nvPr/>
          </p:nvSpPr>
          <p:spPr bwMode="auto">
            <a:xfrm>
              <a:off x="5062" y="2243"/>
              <a:ext cx="127" cy="127"/>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16" name="Oval 19"/>
            <p:cNvSpPr>
              <a:spLocks noChangeArrowheads="1"/>
            </p:cNvSpPr>
            <p:nvPr/>
          </p:nvSpPr>
          <p:spPr bwMode="auto">
            <a:xfrm>
              <a:off x="5241" y="2243"/>
              <a:ext cx="127" cy="127"/>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17" name="Oval 20"/>
            <p:cNvSpPr>
              <a:spLocks noChangeArrowheads="1"/>
            </p:cNvSpPr>
            <p:nvPr/>
          </p:nvSpPr>
          <p:spPr bwMode="auto">
            <a:xfrm>
              <a:off x="5420" y="2243"/>
              <a:ext cx="127" cy="127"/>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18" name="Oval 21"/>
            <p:cNvSpPr>
              <a:spLocks noChangeArrowheads="1"/>
            </p:cNvSpPr>
            <p:nvPr/>
          </p:nvSpPr>
          <p:spPr bwMode="auto">
            <a:xfrm>
              <a:off x="4704" y="2421"/>
              <a:ext cx="127" cy="128"/>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19" name="Oval 22"/>
            <p:cNvSpPr>
              <a:spLocks noChangeArrowheads="1"/>
            </p:cNvSpPr>
            <p:nvPr/>
          </p:nvSpPr>
          <p:spPr bwMode="auto">
            <a:xfrm>
              <a:off x="4883" y="2421"/>
              <a:ext cx="127" cy="128"/>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20" name="Oval 23"/>
            <p:cNvSpPr>
              <a:spLocks noChangeArrowheads="1"/>
            </p:cNvSpPr>
            <p:nvPr/>
          </p:nvSpPr>
          <p:spPr bwMode="auto">
            <a:xfrm>
              <a:off x="5062" y="2421"/>
              <a:ext cx="127" cy="128"/>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21" name="Oval 24"/>
            <p:cNvSpPr>
              <a:spLocks noChangeArrowheads="1"/>
            </p:cNvSpPr>
            <p:nvPr/>
          </p:nvSpPr>
          <p:spPr bwMode="auto">
            <a:xfrm>
              <a:off x="5241" y="2421"/>
              <a:ext cx="127" cy="128"/>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22" name="Oval 25"/>
            <p:cNvSpPr>
              <a:spLocks noChangeArrowheads="1"/>
            </p:cNvSpPr>
            <p:nvPr/>
          </p:nvSpPr>
          <p:spPr bwMode="auto">
            <a:xfrm>
              <a:off x="4704" y="2600"/>
              <a:ext cx="127" cy="128"/>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23" name="Oval 26"/>
            <p:cNvSpPr>
              <a:spLocks noChangeArrowheads="1"/>
            </p:cNvSpPr>
            <p:nvPr/>
          </p:nvSpPr>
          <p:spPr bwMode="auto">
            <a:xfrm>
              <a:off x="4883" y="2600"/>
              <a:ext cx="127" cy="128"/>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24" name="Oval 27"/>
            <p:cNvSpPr>
              <a:spLocks noChangeArrowheads="1"/>
            </p:cNvSpPr>
            <p:nvPr/>
          </p:nvSpPr>
          <p:spPr bwMode="auto">
            <a:xfrm>
              <a:off x="5062" y="2600"/>
              <a:ext cx="127" cy="128"/>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25" name="Oval 28"/>
            <p:cNvSpPr>
              <a:spLocks noChangeArrowheads="1"/>
            </p:cNvSpPr>
            <p:nvPr/>
          </p:nvSpPr>
          <p:spPr bwMode="auto">
            <a:xfrm>
              <a:off x="5241" y="2600"/>
              <a:ext cx="127" cy="128"/>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26" name="Oval 29"/>
            <p:cNvSpPr>
              <a:spLocks noChangeArrowheads="1"/>
            </p:cNvSpPr>
            <p:nvPr/>
          </p:nvSpPr>
          <p:spPr bwMode="auto">
            <a:xfrm>
              <a:off x="5420" y="2600"/>
              <a:ext cx="127" cy="128"/>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27" name="Oval 30"/>
            <p:cNvSpPr>
              <a:spLocks noChangeArrowheads="1"/>
            </p:cNvSpPr>
            <p:nvPr/>
          </p:nvSpPr>
          <p:spPr bwMode="auto">
            <a:xfrm>
              <a:off x="4704" y="2779"/>
              <a:ext cx="127" cy="127"/>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28" name="Oval 31"/>
            <p:cNvSpPr>
              <a:spLocks noChangeArrowheads="1"/>
            </p:cNvSpPr>
            <p:nvPr/>
          </p:nvSpPr>
          <p:spPr bwMode="auto">
            <a:xfrm>
              <a:off x="4883" y="2779"/>
              <a:ext cx="127" cy="127"/>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29" name="Oval 32"/>
            <p:cNvSpPr>
              <a:spLocks noChangeArrowheads="1"/>
            </p:cNvSpPr>
            <p:nvPr/>
          </p:nvSpPr>
          <p:spPr bwMode="auto">
            <a:xfrm>
              <a:off x="5062" y="2779"/>
              <a:ext cx="127" cy="127"/>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30" name="Oval 33"/>
            <p:cNvSpPr>
              <a:spLocks noChangeArrowheads="1"/>
            </p:cNvSpPr>
            <p:nvPr/>
          </p:nvSpPr>
          <p:spPr bwMode="auto">
            <a:xfrm>
              <a:off x="5241" y="2779"/>
              <a:ext cx="127" cy="127"/>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31" name="Oval 34"/>
            <p:cNvSpPr>
              <a:spLocks noChangeArrowheads="1"/>
            </p:cNvSpPr>
            <p:nvPr/>
          </p:nvSpPr>
          <p:spPr bwMode="auto">
            <a:xfrm>
              <a:off x="4704" y="2958"/>
              <a:ext cx="127" cy="127"/>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32" name="Oval 35"/>
            <p:cNvSpPr>
              <a:spLocks noChangeArrowheads="1"/>
            </p:cNvSpPr>
            <p:nvPr/>
          </p:nvSpPr>
          <p:spPr bwMode="auto">
            <a:xfrm>
              <a:off x="4883" y="2958"/>
              <a:ext cx="127" cy="127"/>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33" name="Oval 36"/>
            <p:cNvSpPr>
              <a:spLocks noChangeArrowheads="1"/>
            </p:cNvSpPr>
            <p:nvPr/>
          </p:nvSpPr>
          <p:spPr bwMode="auto">
            <a:xfrm>
              <a:off x="5062" y="2958"/>
              <a:ext cx="127" cy="127"/>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34" name="Oval 37"/>
            <p:cNvSpPr>
              <a:spLocks noChangeArrowheads="1"/>
            </p:cNvSpPr>
            <p:nvPr/>
          </p:nvSpPr>
          <p:spPr bwMode="auto">
            <a:xfrm>
              <a:off x="5241" y="2958"/>
              <a:ext cx="127" cy="127"/>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35" name="Oval 38"/>
            <p:cNvSpPr>
              <a:spLocks noChangeArrowheads="1"/>
            </p:cNvSpPr>
            <p:nvPr/>
          </p:nvSpPr>
          <p:spPr bwMode="auto">
            <a:xfrm>
              <a:off x="4883" y="3137"/>
              <a:ext cx="127" cy="127"/>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36" name="Oval 39"/>
            <p:cNvSpPr>
              <a:spLocks noChangeArrowheads="1"/>
            </p:cNvSpPr>
            <p:nvPr/>
          </p:nvSpPr>
          <p:spPr bwMode="auto">
            <a:xfrm>
              <a:off x="5241" y="3137"/>
              <a:ext cx="127" cy="127"/>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p:spPr>
        <p:txBody>
          <a:bodyPr/>
          <a:lstStyle/>
          <a:p>
            <a:pPr>
              <a:defRPr/>
            </a:pPr>
            <a:endParaRPr lang="en-US" sz="1800">
              <a:latin typeface="Arial" charset="0"/>
              <a:ea typeface="+mn-ea"/>
              <a:cs typeface="+mn-cs"/>
            </a:endParaRPr>
          </a:p>
        </p:txBody>
      </p:sp>
      <p:sp>
        <p:nvSpPr>
          <p:cNvPr id="5123" name="Rectangle 3"/>
          <p:cNvSpPr>
            <a:spLocks noGrp="1" noChangeArrowheads="1"/>
          </p:cNvSpPr>
          <p:nvPr>
            <p:ph type="ctrTitle"/>
          </p:nvPr>
        </p:nvSpPr>
        <p:spPr>
          <a:xfrm>
            <a:off x="315913" y="466725"/>
            <a:ext cx="6781800" cy="2133600"/>
          </a:xfrm>
        </p:spPr>
        <p:txBody>
          <a:bodyPr/>
          <a:lstStyle>
            <a:lvl1pPr algn="r">
              <a:defRPr sz="4800"/>
            </a:lvl1pPr>
          </a:lstStyle>
          <a:p>
            <a:r>
              <a:rPr lang="en-US"/>
              <a:t>Click to edit Master title style</a:t>
            </a:r>
          </a:p>
        </p:txBody>
      </p:sp>
      <p:sp>
        <p:nvSpPr>
          <p:cNvPr id="5124" name="Rectangle 4"/>
          <p:cNvSpPr>
            <a:spLocks noGrp="1" noChangeArrowheads="1"/>
          </p:cNvSpPr>
          <p:nvPr>
            <p:ph type="subTitle" idx="1"/>
          </p:nvPr>
        </p:nvSpPr>
        <p:spPr>
          <a:xfrm>
            <a:off x="849313" y="3049588"/>
            <a:ext cx="6248400" cy="2362200"/>
          </a:xfrm>
        </p:spPr>
        <p:txBody>
          <a:bodyPr/>
          <a:lstStyle>
            <a:lvl1pPr marL="0" indent="0" algn="r">
              <a:buFont typeface="Wingdings" charset="2"/>
              <a:buNone/>
              <a:defRPr sz="3200"/>
            </a:lvl1pPr>
          </a:lstStyle>
          <a:p>
            <a:r>
              <a:rPr lang="en-US"/>
              <a:t>Click to edit Master subtitle style</a:t>
            </a:r>
          </a:p>
        </p:txBody>
      </p:sp>
      <p:sp>
        <p:nvSpPr>
          <p:cNvPr id="38" name="Rectangle 5"/>
          <p:cNvSpPr>
            <a:spLocks noGrp="1" noChangeArrowheads="1"/>
          </p:cNvSpPr>
          <p:nvPr>
            <p:ph type="dt" sz="half" idx="10"/>
          </p:nvPr>
        </p:nvSpPr>
        <p:spPr/>
        <p:txBody>
          <a:bodyPr/>
          <a:lstStyle>
            <a:lvl1pPr>
              <a:defRPr/>
            </a:lvl1pPr>
          </a:lstStyle>
          <a:p>
            <a:pPr>
              <a:defRPr/>
            </a:pPr>
            <a:endParaRPr lang="en-US"/>
          </a:p>
        </p:txBody>
      </p:sp>
      <p:sp>
        <p:nvSpPr>
          <p:cNvPr id="39" name="Rectangle 6"/>
          <p:cNvSpPr>
            <a:spLocks noGrp="1" noChangeArrowheads="1"/>
          </p:cNvSpPr>
          <p:nvPr>
            <p:ph type="ftr" sz="quarter" idx="11"/>
          </p:nvPr>
        </p:nvSpPr>
        <p:spPr/>
        <p:txBody>
          <a:bodyPr/>
          <a:lstStyle>
            <a:lvl1pPr>
              <a:defRPr/>
            </a:lvl1pPr>
          </a:lstStyle>
          <a:p>
            <a:pPr>
              <a:defRPr/>
            </a:pPr>
            <a:endParaRPr lang="en-US"/>
          </a:p>
        </p:txBody>
      </p:sp>
      <p:sp>
        <p:nvSpPr>
          <p:cNvPr id="40" name="Rectangle 7"/>
          <p:cNvSpPr>
            <a:spLocks noGrp="1" noChangeArrowheads="1"/>
          </p:cNvSpPr>
          <p:nvPr>
            <p:ph type="sldNum" sz="quarter" idx="12"/>
          </p:nvPr>
        </p:nvSpPr>
        <p:spPr/>
        <p:txBody>
          <a:bodyPr/>
          <a:lstStyle>
            <a:lvl1pPr>
              <a:defRPr/>
            </a:lvl1pPr>
          </a:lstStyle>
          <a:p>
            <a:pPr>
              <a:defRPr/>
            </a:pPr>
            <a:fld id="{63BC53CD-D4AB-4026-9A95-2A8E2B7F930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9CDC1CFB-99E9-446D-A8AB-B641B8750C8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E42C5930-BE5F-45DE-8DBB-166097C7628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83C63E23-D5CB-43C3-AC36-B019DB4783F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endParaRPr 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pPr>
              <a:defRPr/>
            </a:pPr>
            <a:fld id="{3D073811-DC01-4BE2-A555-7434C82CC5D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fld id="{1DB1EA41-F9A5-4CFE-B6E5-8F1FBB90A56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98DFCCE0-17F9-418D-9FB4-C768851943A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0F0450E9-0955-4412-9AE3-C9ABFB5426B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EBE32A13-2563-4DAF-8EAD-B921D4B89E1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1B2F1D95-024D-4400-A131-B0D75148A1B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41733E3F-FABD-4B47-A981-B9240CDDD39A}"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a:t>Click to edit Master title style</a:t>
            </a:r>
          </a:p>
        </p:txBody>
      </p:sp>
      <p:sp>
        <p:nvSpPr>
          <p:cNvPr id="3" name="Text Placeholder 2"/>
          <p:cNvSpPr>
            <a:spLocks noGrp="1"/>
          </p:cNvSpPr>
          <p:nvPr>
            <p:ph type="body" sz="half" idx="1"/>
          </p:nvPr>
        </p:nvSpPr>
        <p:spPr>
          <a:xfrm>
            <a:off x="457200" y="1719263"/>
            <a:ext cx="40386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774571BA-A3D1-442A-977B-EB2FDE9EDC89}"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a:t>Click to edit Master title style</a:t>
            </a:r>
          </a:p>
        </p:txBody>
      </p:sp>
      <p:sp>
        <p:nvSpPr>
          <p:cNvPr id="3" name="Text Placeholder 2"/>
          <p:cNvSpPr>
            <a:spLocks noGrp="1"/>
          </p:cNvSpPr>
          <p:nvPr>
            <p:ph type="body" sz="half" idx="1"/>
          </p:nvPr>
        </p:nvSpPr>
        <p:spPr>
          <a:xfrm>
            <a:off x="457200" y="1719263"/>
            <a:ext cx="40386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719263"/>
            <a:ext cx="4038600" cy="2128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000500"/>
            <a:ext cx="4038600" cy="2130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p:cNvSpPr>
            <a:spLocks noGrp="1" noChangeArrowheads="1"/>
          </p:cNvSpPr>
          <p:nvPr>
            <p:ph type="dt" sz="half" idx="10"/>
          </p:nvPr>
        </p:nvSpPr>
        <p:spPr>
          <a:ln/>
        </p:spPr>
        <p:txBody>
          <a:bodyPr/>
          <a:lstStyle>
            <a:lvl1pPr>
              <a:defRPr/>
            </a:lvl1pPr>
          </a:lstStyle>
          <a:p>
            <a:pPr>
              <a:defRPr/>
            </a:pPr>
            <a:endParaRPr lang="en-US"/>
          </a:p>
        </p:txBody>
      </p:sp>
      <p:sp>
        <p:nvSpPr>
          <p:cNvPr id="7" name="Rectangle 6"/>
          <p:cNvSpPr>
            <a:spLocks noGrp="1" noChangeArrowheads="1"/>
          </p:cNvSpPr>
          <p:nvPr>
            <p:ph type="ftr" sz="quarter" idx="11"/>
          </p:nvPr>
        </p:nvSpPr>
        <p:spPr>
          <a:ln/>
        </p:spPr>
        <p:txBody>
          <a:bodyPr/>
          <a:lstStyle>
            <a:lvl1pPr>
              <a:defRPr/>
            </a:lvl1pPr>
          </a:lstStyle>
          <a:p>
            <a:pPr>
              <a:defRPr/>
            </a:pPr>
            <a:endParaRPr lang="en-US"/>
          </a:p>
        </p:txBody>
      </p:sp>
      <p:sp>
        <p:nvSpPr>
          <p:cNvPr id="8" name="Rectangle 7"/>
          <p:cNvSpPr>
            <a:spLocks noGrp="1" noChangeArrowheads="1"/>
          </p:cNvSpPr>
          <p:nvPr>
            <p:ph type="sldNum" sz="quarter" idx="12"/>
          </p:nvPr>
        </p:nvSpPr>
        <p:spPr>
          <a:ln/>
        </p:spPr>
        <p:txBody>
          <a:bodyPr/>
          <a:lstStyle>
            <a:lvl1pPr>
              <a:defRPr/>
            </a:lvl1pPr>
          </a:lstStyle>
          <a:p>
            <a:pPr>
              <a:defRPr/>
            </a:pPr>
            <a:fld id="{5A1E0AA4-A72B-4205-AE7F-DBAB2AEC9054}"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a:t>Click to edit Master title style</a:t>
            </a:r>
          </a:p>
        </p:txBody>
      </p:sp>
      <p:sp>
        <p:nvSpPr>
          <p:cNvPr id="3" name="Text Placeholder 2"/>
          <p:cNvSpPr>
            <a:spLocks noGrp="1"/>
          </p:cNvSpPr>
          <p:nvPr>
            <p:ph type="body" sz="half" idx="1"/>
          </p:nvPr>
        </p:nvSpPr>
        <p:spPr>
          <a:xfrm>
            <a:off x="457200" y="1719263"/>
            <a:ext cx="8229600" cy="2128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 y="4000500"/>
            <a:ext cx="8229600" cy="2130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A781D3E8-3F49-4749-98BC-89506A5992AD}"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1076DC81-B10E-4B00-9424-6EE82D047D8B}"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719263"/>
            <a:ext cx="8229600" cy="4411662"/>
          </a:xfrm>
        </p:spPr>
        <p:txBody>
          <a:bodyPr/>
          <a:lstStyle/>
          <a:p>
            <a:pPr lvl="0"/>
            <a:endParaRPr lang="en-US" noProof="0"/>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3B337930-3977-4884-88E2-D603F6E6392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Line 2"/>
          <p:cNvSpPr>
            <a:spLocks noChangeShapeType="1"/>
          </p:cNvSpPr>
          <p:nvPr/>
        </p:nvSpPr>
        <p:spPr bwMode="auto">
          <a:xfrm>
            <a:off x="7962900" y="152400"/>
            <a:ext cx="0" cy="1524000"/>
          </a:xfrm>
          <a:prstGeom prst="line">
            <a:avLst/>
          </a:prstGeom>
          <a:noFill/>
          <a:ln w="9525">
            <a:solidFill>
              <a:schemeClr val="tx1"/>
            </a:solidFill>
            <a:round/>
            <a:headEnd/>
            <a:tailEnd/>
          </a:ln>
          <a:effectLst/>
        </p:spPr>
        <p:txBody>
          <a:bodyPr/>
          <a:lstStyle/>
          <a:p>
            <a:pPr>
              <a:defRPr/>
            </a:pPr>
            <a:endParaRPr lang="en-US" sz="1800">
              <a:latin typeface="Arial" charset="0"/>
              <a:ea typeface="+mn-ea"/>
              <a:cs typeface="+mn-cs"/>
            </a:endParaRPr>
          </a:p>
        </p:txBody>
      </p:sp>
      <p:sp>
        <p:nvSpPr>
          <p:cNvPr id="1027" name="Rectangle 3"/>
          <p:cNvSpPr>
            <a:spLocks noGrp="1" noChangeArrowheads="1"/>
          </p:cNvSpPr>
          <p:nvPr>
            <p:ph type="title"/>
          </p:nvPr>
        </p:nvSpPr>
        <p:spPr bwMode="auto">
          <a:xfrm>
            <a:off x="457200" y="122238"/>
            <a:ext cx="7543800" cy="1295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457200" y="1719263"/>
            <a:ext cx="8229600" cy="4411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01" name="Rectangle 5"/>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Arial" charset="0"/>
                <a:ea typeface="+mn-ea"/>
                <a:cs typeface="+mn-cs"/>
              </a:defRPr>
            </a:lvl1pPr>
          </a:lstStyle>
          <a:p>
            <a:pPr>
              <a:defRPr/>
            </a:pPr>
            <a:endParaRPr lang="en-US"/>
          </a:p>
        </p:txBody>
      </p:sp>
      <p:sp>
        <p:nvSpPr>
          <p:cNvPr id="4102"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atin typeface="Arial" charset="0"/>
                <a:ea typeface="+mn-ea"/>
                <a:cs typeface="+mn-cs"/>
              </a:defRPr>
            </a:lvl1pPr>
          </a:lstStyle>
          <a:p>
            <a:pPr>
              <a:defRPr/>
            </a:pPr>
            <a:endParaRPr lang="en-US"/>
          </a:p>
        </p:txBody>
      </p:sp>
      <p:sp>
        <p:nvSpPr>
          <p:cNvPr id="4103" name="Rectangle 7"/>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Arial" charset="0"/>
                <a:ea typeface="+mn-ea"/>
                <a:cs typeface="+mn-cs"/>
              </a:defRPr>
            </a:lvl1pPr>
          </a:lstStyle>
          <a:p>
            <a:pPr>
              <a:defRPr/>
            </a:pPr>
            <a:fld id="{16E68BC8-A649-4D1B-B8FE-E1BFC29DACB2}" type="slidenum">
              <a:rPr lang="en-US"/>
              <a:pPr>
                <a:defRPr/>
              </a:pPr>
              <a:t>‹#›</a:t>
            </a:fld>
            <a:endParaRPr lang="en-US"/>
          </a:p>
        </p:txBody>
      </p:sp>
      <p:grpSp>
        <p:nvGrpSpPr>
          <p:cNvPr id="1032" name="Group 8"/>
          <p:cNvGrpSpPr>
            <a:grpSpLocks/>
          </p:cNvGrpSpPr>
          <p:nvPr/>
        </p:nvGrpSpPr>
        <p:grpSpPr bwMode="auto">
          <a:xfrm>
            <a:off x="8153400" y="152400"/>
            <a:ext cx="792163" cy="1295400"/>
            <a:chOff x="5136" y="960"/>
            <a:chExt cx="528" cy="864"/>
          </a:xfrm>
        </p:grpSpPr>
        <p:sp>
          <p:nvSpPr>
            <p:cNvPr id="4105" name="Oval 9"/>
            <p:cNvSpPr>
              <a:spLocks noChangeArrowheads="1"/>
            </p:cNvSpPr>
            <p:nvPr/>
          </p:nvSpPr>
          <p:spPr bwMode="auto">
            <a:xfrm>
              <a:off x="5136" y="960"/>
              <a:ext cx="80" cy="80"/>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06" name="Oval 10"/>
            <p:cNvSpPr>
              <a:spLocks noChangeArrowheads="1"/>
            </p:cNvSpPr>
            <p:nvPr/>
          </p:nvSpPr>
          <p:spPr bwMode="auto">
            <a:xfrm>
              <a:off x="5248" y="960"/>
              <a:ext cx="79" cy="80"/>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07" name="Oval 11"/>
            <p:cNvSpPr>
              <a:spLocks noChangeArrowheads="1"/>
            </p:cNvSpPr>
            <p:nvPr/>
          </p:nvSpPr>
          <p:spPr bwMode="auto">
            <a:xfrm>
              <a:off x="5360" y="960"/>
              <a:ext cx="76" cy="80"/>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08" name="Oval 12"/>
            <p:cNvSpPr>
              <a:spLocks noChangeArrowheads="1"/>
            </p:cNvSpPr>
            <p:nvPr/>
          </p:nvSpPr>
          <p:spPr bwMode="auto">
            <a:xfrm>
              <a:off x="5136" y="1072"/>
              <a:ext cx="80" cy="77"/>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09" name="Oval 13"/>
            <p:cNvSpPr>
              <a:spLocks noChangeArrowheads="1"/>
            </p:cNvSpPr>
            <p:nvPr/>
          </p:nvSpPr>
          <p:spPr bwMode="auto">
            <a:xfrm>
              <a:off x="5248" y="1072"/>
              <a:ext cx="79" cy="77"/>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10" name="Oval 14"/>
            <p:cNvSpPr>
              <a:spLocks noChangeArrowheads="1"/>
            </p:cNvSpPr>
            <p:nvPr/>
          </p:nvSpPr>
          <p:spPr bwMode="auto">
            <a:xfrm>
              <a:off x="5360" y="1072"/>
              <a:ext cx="76" cy="77"/>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11" name="Oval 15"/>
            <p:cNvSpPr>
              <a:spLocks noChangeArrowheads="1"/>
            </p:cNvSpPr>
            <p:nvPr/>
          </p:nvSpPr>
          <p:spPr bwMode="auto">
            <a:xfrm>
              <a:off x="5472" y="1072"/>
              <a:ext cx="76" cy="77"/>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12" name="Oval 16"/>
            <p:cNvSpPr>
              <a:spLocks noChangeArrowheads="1"/>
            </p:cNvSpPr>
            <p:nvPr/>
          </p:nvSpPr>
          <p:spPr bwMode="auto">
            <a:xfrm>
              <a:off x="5136" y="1184"/>
              <a:ext cx="80" cy="76"/>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13" name="Oval 17"/>
            <p:cNvSpPr>
              <a:spLocks noChangeArrowheads="1"/>
            </p:cNvSpPr>
            <p:nvPr/>
          </p:nvSpPr>
          <p:spPr bwMode="auto">
            <a:xfrm>
              <a:off x="5248" y="1184"/>
              <a:ext cx="79" cy="76"/>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14" name="Oval 18"/>
            <p:cNvSpPr>
              <a:spLocks noChangeArrowheads="1"/>
            </p:cNvSpPr>
            <p:nvPr/>
          </p:nvSpPr>
          <p:spPr bwMode="auto">
            <a:xfrm>
              <a:off x="5360" y="1184"/>
              <a:ext cx="76" cy="76"/>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15" name="Oval 19"/>
            <p:cNvSpPr>
              <a:spLocks noChangeArrowheads="1"/>
            </p:cNvSpPr>
            <p:nvPr/>
          </p:nvSpPr>
          <p:spPr bwMode="auto">
            <a:xfrm>
              <a:off x="5472" y="1184"/>
              <a:ext cx="76" cy="76"/>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16" name="Oval 20"/>
            <p:cNvSpPr>
              <a:spLocks noChangeArrowheads="1"/>
            </p:cNvSpPr>
            <p:nvPr/>
          </p:nvSpPr>
          <p:spPr bwMode="auto">
            <a:xfrm>
              <a:off x="5584" y="1184"/>
              <a:ext cx="80" cy="76"/>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17" name="Oval 21"/>
            <p:cNvSpPr>
              <a:spLocks noChangeArrowheads="1"/>
            </p:cNvSpPr>
            <p:nvPr/>
          </p:nvSpPr>
          <p:spPr bwMode="auto">
            <a:xfrm>
              <a:off x="5136" y="1296"/>
              <a:ext cx="80" cy="80"/>
            </a:xfrm>
            <a:prstGeom prst="ellipse">
              <a:avLst/>
            </a:prstGeom>
            <a:solidFill>
              <a:schemeClr val="tx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18" name="Oval 22"/>
            <p:cNvSpPr>
              <a:spLocks noChangeArrowheads="1"/>
            </p:cNvSpPr>
            <p:nvPr/>
          </p:nvSpPr>
          <p:spPr bwMode="auto">
            <a:xfrm>
              <a:off x="5248" y="1296"/>
              <a:ext cx="79" cy="80"/>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19" name="Oval 23"/>
            <p:cNvSpPr>
              <a:spLocks noChangeArrowheads="1"/>
            </p:cNvSpPr>
            <p:nvPr/>
          </p:nvSpPr>
          <p:spPr bwMode="auto">
            <a:xfrm>
              <a:off x="5360" y="1296"/>
              <a:ext cx="76" cy="80"/>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20" name="Oval 24"/>
            <p:cNvSpPr>
              <a:spLocks noChangeArrowheads="1"/>
            </p:cNvSpPr>
            <p:nvPr/>
          </p:nvSpPr>
          <p:spPr bwMode="auto">
            <a:xfrm>
              <a:off x="5472" y="1296"/>
              <a:ext cx="76" cy="80"/>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21" name="Oval 25"/>
            <p:cNvSpPr>
              <a:spLocks noChangeArrowheads="1"/>
            </p:cNvSpPr>
            <p:nvPr/>
          </p:nvSpPr>
          <p:spPr bwMode="auto">
            <a:xfrm>
              <a:off x="5136" y="1408"/>
              <a:ext cx="80" cy="80"/>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22" name="Oval 26"/>
            <p:cNvSpPr>
              <a:spLocks noChangeArrowheads="1"/>
            </p:cNvSpPr>
            <p:nvPr/>
          </p:nvSpPr>
          <p:spPr bwMode="auto">
            <a:xfrm>
              <a:off x="5248" y="1408"/>
              <a:ext cx="79" cy="80"/>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23" name="Oval 27"/>
            <p:cNvSpPr>
              <a:spLocks noChangeArrowheads="1"/>
            </p:cNvSpPr>
            <p:nvPr/>
          </p:nvSpPr>
          <p:spPr bwMode="auto">
            <a:xfrm>
              <a:off x="5360" y="1408"/>
              <a:ext cx="76" cy="80"/>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24" name="Oval 28"/>
            <p:cNvSpPr>
              <a:spLocks noChangeArrowheads="1"/>
            </p:cNvSpPr>
            <p:nvPr/>
          </p:nvSpPr>
          <p:spPr bwMode="auto">
            <a:xfrm>
              <a:off x="5472" y="1408"/>
              <a:ext cx="76" cy="80"/>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25" name="Oval 29"/>
            <p:cNvSpPr>
              <a:spLocks noChangeArrowheads="1"/>
            </p:cNvSpPr>
            <p:nvPr/>
          </p:nvSpPr>
          <p:spPr bwMode="auto">
            <a:xfrm>
              <a:off x="5584" y="1408"/>
              <a:ext cx="80" cy="80"/>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26" name="Oval 30"/>
            <p:cNvSpPr>
              <a:spLocks noChangeArrowheads="1"/>
            </p:cNvSpPr>
            <p:nvPr/>
          </p:nvSpPr>
          <p:spPr bwMode="auto">
            <a:xfrm>
              <a:off x="5136" y="1520"/>
              <a:ext cx="80" cy="79"/>
            </a:xfrm>
            <a:prstGeom prst="ellipse">
              <a:avLst/>
            </a:prstGeom>
            <a:solidFill>
              <a:schemeClr val="accent2"/>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27" name="Oval 31"/>
            <p:cNvSpPr>
              <a:spLocks noChangeArrowheads="1"/>
            </p:cNvSpPr>
            <p:nvPr/>
          </p:nvSpPr>
          <p:spPr bwMode="auto">
            <a:xfrm>
              <a:off x="5248" y="1520"/>
              <a:ext cx="79" cy="79"/>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28" name="Oval 32"/>
            <p:cNvSpPr>
              <a:spLocks noChangeArrowheads="1"/>
            </p:cNvSpPr>
            <p:nvPr/>
          </p:nvSpPr>
          <p:spPr bwMode="auto">
            <a:xfrm>
              <a:off x="5360" y="1520"/>
              <a:ext cx="76" cy="79"/>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29" name="Oval 33"/>
            <p:cNvSpPr>
              <a:spLocks noChangeArrowheads="1"/>
            </p:cNvSpPr>
            <p:nvPr/>
          </p:nvSpPr>
          <p:spPr bwMode="auto">
            <a:xfrm>
              <a:off x="5472" y="1520"/>
              <a:ext cx="76" cy="79"/>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30" name="Oval 34"/>
            <p:cNvSpPr>
              <a:spLocks noChangeArrowheads="1"/>
            </p:cNvSpPr>
            <p:nvPr/>
          </p:nvSpPr>
          <p:spPr bwMode="auto">
            <a:xfrm>
              <a:off x="5136" y="1632"/>
              <a:ext cx="80" cy="76"/>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31" name="Oval 35"/>
            <p:cNvSpPr>
              <a:spLocks noChangeArrowheads="1"/>
            </p:cNvSpPr>
            <p:nvPr/>
          </p:nvSpPr>
          <p:spPr bwMode="auto">
            <a:xfrm>
              <a:off x="5248" y="1632"/>
              <a:ext cx="79" cy="76"/>
            </a:xfrm>
            <a:prstGeom prst="ellipse">
              <a:avLst/>
            </a:prstGeom>
            <a:solidFill>
              <a:schemeClr val="accent1"/>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32" name="Oval 36"/>
            <p:cNvSpPr>
              <a:spLocks noChangeArrowheads="1"/>
            </p:cNvSpPr>
            <p:nvPr/>
          </p:nvSpPr>
          <p:spPr bwMode="auto">
            <a:xfrm>
              <a:off x="5360" y="1632"/>
              <a:ext cx="76" cy="76"/>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33" name="Oval 37"/>
            <p:cNvSpPr>
              <a:spLocks noChangeArrowheads="1"/>
            </p:cNvSpPr>
            <p:nvPr/>
          </p:nvSpPr>
          <p:spPr bwMode="auto">
            <a:xfrm>
              <a:off x="5472" y="1632"/>
              <a:ext cx="76" cy="76"/>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34" name="Oval 38"/>
            <p:cNvSpPr>
              <a:spLocks noChangeArrowheads="1"/>
            </p:cNvSpPr>
            <p:nvPr/>
          </p:nvSpPr>
          <p:spPr bwMode="auto">
            <a:xfrm>
              <a:off x="5248" y="1744"/>
              <a:ext cx="79" cy="80"/>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sp>
          <p:nvSpPr>
            <p:cNvPr id="4135" name="Oval 39"/>
            <p:cNvSpPr>
              <a:spLocks noChangeArrowheads="1"/>
            </p:cNvSpPr>
            <p:nvPr/>
          </p:nvSpPr>
          <p:spPr bwMode="auto">
            <a:xfrm>
              <a:off x="5472" y="1744"/>
              <a:ext cx="76" cy="80"/>
            </a:xfrm>
            <a:prstGeom prst="ellipse">
              <a:avLst/>
            </a:prstGeom>
            <a:solidFill>
              <a:schemeClr val="folHlink"/>
            </a:solidFill>
            <a:ln w="9525">
              <a:noFill/>
              <a:round/>
              <a:headEnd/>
              <a:tailEnd/>
            </a:ln>
            <a:effectLst/>
          </p:spPr>
          <p:txBody>
            <a:bodyPr wrap="none" anchor="ctr"/>
            <a:lstStyle/>
            <a:p>
              <a:pPr>
                <a:defRPr/>
              </a:pPr>
              <a:endParaRPr lang="en-US" sz="1800">
                <a:latin typeface="Arial" charset="0"/>
                <a:ea typeface="+mn-ea"/>
                <a:cs typeface="+mn-cs"/>
              </a:endParaRPr>
            </a:p>
          </p:txBody>
        </p:sp>
      </p:grpSp>
    </p:spTree>
  </p:cSld>
  <p:clrMap bg1="lt1" tx1="dk1" bg2="lt2" tx2="dk2" accent1="accent1" accent2="accent2" accent3="accent3" accent4="accent4" accent5="accent5" accent6="accent6" hlink="hlink" folHlink="folHlink"/>
  <p:sldLayoutIdLst>
    <p:sldLayoutId id="2147483666" r:id="rId1"/>
    <p:sldLayoutId id="2147483665" r:id="rId2"/>
    <p:sldLayoutId id="2147483664" r:id="rId3"/>
    <p:sldLayoutId id="2147483663" r:id="rId4"/>
    <p:sldLayoutId id="2147483662" r:id="rId5"/>
    <p:sldLayoutId id="2147483661" r:id="rId6"/>
    <p:sldLayoutId id="2147483660" r:id="rId7"/>
    <p:sldLayoutId id="2147483659" r:id="rId8"/>
    <p:sldLayoutId id="2147483658" r:id="rId9"/>
    <p:sldLayoutId id="2147483657" r:id="rId10"/>
    <p:sldLayoutId id="2147483656" r:id="rId11"/>
    <p:sldLayoutId id="2147483655" r:id="rId12"/>
    <p:sldLayoutId id="2147483654" r:id="rId13"/>
    <p:sldLayoutId id="2147483653" r:id="rId14"/>
    <p:sldLayoutId id="2147483652" r:id="rId15"/>
    <p:sldLayoutId id="2147483651" r:id="rId16"/>
  </p:sldLayoutIdLst>
  <p:timing>
    <p:tnLst>
      <p:par>
        <p:cTn id="1" dur="indefinite" restart="never" nodeType="tmRoot"/>
      </p:par>
    </p:tnLst>
  </p:timing>
  <p:hf hdr="0" ftr="0" dt="0"/>
  <p:txStyles>
    <p:titleStyle>
      <a:lvl1pPr algn="l" rtl="0" eaLnBrk="0" fontAlgn="base" hangingPunct="0">
        <a:spcBef>
          <a:spcPct val="0"/>
        </a:spcBef>
        <a:spcAft>
          <a:spcPct val="0"/>
        </a:spcAft>
        <a:defRPr sz="3900" b="1">
          <a:solidFill>
            <a:schemeClr val="tx2"/>
          </a:solidFill>
          <a:latin typeface="+mj-lt"/>
          <a:ea typeface="ＭＳ Ｐゴシック" pitchFamily="84" charset="-128"/>
          <a:cs typeface="ＭＳ Ｐゴシック" pitchFamily="84" charset="-128"/>
        </a:defRPr>
      </a:lvl1pPr>
      <a:lvl2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2pPr>
      <a:lvl3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3pPr>
      <a:lvl4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4pPr>
      <a:lvl5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84" charset="2"/>
        <a:buChar char="l"/>
        <a:defRPr sz="3000">
          <a:solidFill>
            <a:schemeClr val="tx1"/>
          </a:solidFill>
          <a:latin typeface="+mn-lt"/>
          <a:ea typeface="ＭＳ Ｐゴシック" pitchFamily="84" charset="-128"/>
          <a:cs typeface="ＭＳ Ｐゴシック" pitchFamily="84" charset="-128"/>
        </a:defRPr>
      </a:lvl1pPr>
      <a:lvl2pPr marL="692150" indent="-347663" algn="l" rtl="0" eaLnBrk="0" fontAlgn="base" hangingPunct="0">
        <a:spcBef>
          <a:spcPct val="20000"/>
        </a:spcBef>
        <a:spcAft>
          <a:spcPct val="0"/>
        </a:spcAft>
        <a:buClr>
          <a:schemeClr val="accent2"/>
        </a:buClr>
        <a:buSzPct val="70000"/>
        <a:buFont typeface="Wingdings" pitchFamily="84" charset="2"/>
        <a:buChar char="l"/>
        <a:defRPr sz="2600">
          <a:solidFill>
            <a:schemeClr val="tx1"/>
          </a:solidFill>
          <a:latin typeface="+mn-lt"/>
          <a:ea typeface="ＭＳ Ｐゴシック" charset="-128"/>
        </a:defRPr>
      </a:lvl2pPr>
      <a:lvl3pPr marL="987425" indent="-293688" algn="l" rtl="0" eaLnBrk="0" fontAlgn="base" hangingPunct="0">
        <a:spcBef>
          <a:spcPct val="20000"/>
        </a:spcBef>
        <a:spcAft>
          <a:spcPct val="0"/>
        </a:spcAft>
        <a:buClr>
          <a:schemeClr val="accent1"/>
        </a:buClr>
        <a:buSzPct val="70000"/>
        <a:buFont typeface="Wingdings" pitchFamily="84" charset="2"/>
        <a:buChar char="l"/>
        <a:defRPr sz="2300">
          <a:solidFill>
            <a:schemeClr val="tx1"/>
          </a:solidFill>
          <a:latin typeface="+mn-lt"/>
          <a:ea typeface="ＭＳ Ｐゴシック" charset="-128"/>
        </a:defRPr>
      </a:lvl3pPr>
      <a:lvl4pPr marL="1281113" indent="-292100" algn="l" rtl="0" eaLnBrk="0" fontAlgn="base" hangingPunct="0">
        <a:spcBef>
          <a:spcPct val="20000"/>
        </a:spcBef>
        <a:spcAft>
          <a:spcPct val="0"/>
        </a:spcAft>
        <a:buClr>
          <a:schemeClr val="tx2"/>
        </a:buClr>
        <a:buSzPct val="75000"/>
        <a:buFont typeface="Wingdings" pitchFamily="84" charset="2"/>
        <a:buChar char="§"/>
        <a:defRPr sz="2000">
          <a:solidFill>
            <a:schemeClr val="tx1"/>
          </a:solidFill>
          <a:latin typeface="+mn-lt"/>
          <a:ea typeface="ＭＳ Ｐゴシック" charset="-128"/>
        </a:defRPr>
      </a:lvl4pPr>
      <a:lvl5pPr marL="1598613" indent="-315913" algn="l" rtl="0" eaLnBrk="0" fontAlgn="base" hangingPunct="0">
        <a:spcBef>
          <a:spcPct val="20000"/>
        </a:spcBef>
        <a:spcAft>
          <a:spcPct val="0"/>
        </a:spcAft>
        <a:buClr>
          <a:schemeClr val="folHlink"/>
        </a:buClr>
        <a:buSzPct val="80000"/>
        <a:buFont typeface="Wingdings" pitchFamily="84" charset="2"/>
        <a:buChar char="§"/>
        <a:defRPr sz="2000">
          <a:solidFill>
            <a:schemeClr val="tx1"/>
          </a:solidFill>
          <a:latin typeface="+mn-lt"/>
          <a:ea typeface="ＭＳ Ｐゴシック" charset="-128"/>
        </a:defRPr>
      </a:lvl5pPr>
      <a:lvl6pPr marL="2055813" indent="-315913" algn="l" rtl="0" fontAlgn="base">
        <a:spcBef>
          <a:spcPct val="20000"/>
        </a:spcBef>
        <a:spcAft>
          <a:spcPct val="0"/>
        </a:spcAft>
        <a:buClr>
          <a:schemeClr val="folHlink"/>
        </a:buClr>
        <a:buSzPct val="80000"/>
        <a:buFont typeface="Wingdings" charset="2"/>
        <a:buChar char="§"/>
        <a:defRPr sz="2000">
          <a:solidFill>
            <a:schemeClr val="tx1"/>
          </a:solidFill>
          <a:latin typeface="+mn-lt"/>
          <a:ea typeface="ＭＳ Ｐゴシック" charset="-128"/>
        </a:defRPr>
      </a:lvl6pPr>
      <a:lvl7pPr marL="2513013" indent="-315913" algn="l" rtl="0" fontAlgn="base">
        <a:spcBef>
          <a:spcPct val="20000"/>
        </a:spcBef>
        <a:spcAft>
          <a:spcPct val="0"/>
        </a:spcAft>
        <a:buClr>
          <a:schemeClr val="folHlink"/>
        </a:buClr>
        <a:buSzPct val="80000"/>
        <a:buFont typeface="Wingdings" charset="2"/>
        <a:buChar char="§"/>
        <a:defRPr sz="2000">
          <a:solidFill>
            <a:schemeClr val="tx1"/>
          </a:solidFill>
          <a:latin typeface="+mn-lt"/>
          <a:ea typeface="ＭＳ Ｐゴシック" charset="-128"/>
        </a:defRPr>
      </a:lvl7pPr>
      <a:lvl8pPr marL="2970213" indent="-315913" algn="l" rtl="0" fontAlgn="base">
        <a:spcBef>
          <a:spcPct val="20000"/>
        </a:spcBef>
        <a:spcAft>
          <a:spcPct val="0"/>
        </a:spcAft>
        <a:buClr>
          <a:schemeClr val="folHlink"/>
        </a:buClr>
        <a:buSzPct val="80000"/>
        <a:buFont typeface="Wingdings" charset="2"/>
        <a:buChar char="§"/>
        <a:defRPr sz="2000">
          <a:solidFill>
            <a:schemeClr val="tx1"/>
          </a:solidFill>
          <a:latin typeface="+mn-lt"/>
          <a:ea typeface="ＭＳ Ｐゴシック" charset="-128"/>
        </a:defRPr>
      </a:lvl8pPr>
      <a:lvl9pPr marL="3427413" indent="-315913" algn="l" rtl="0" fontAlgn="base">
        <a:spcBef>
          <a:spcPct val="20000"/>
        </a:spcBef>
        <a:spcAft>
          <a:spcPct val="0"/>
        </a:spcAft>
        <a:buClr>
          <a:schemeClr val="folHlink"/>
        </a:buClr>
        <a:buSzPct val="80000"/>
        <a:buFont typeface="Wingdings" charset="2"/>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ctrTitle" idx="4294967295"/>
          </p:nvPr>
        </p:nvSpPr>
        <p:spPr>
          <a:xfrm>
            <a:off x="315913" y="466725"/>
            <a:ext cx="6781800" cy="2133600"/>
          </a:xfrm>
        </p:spPr>
        <p:txBody>
          <a:bodyPr/>
          <a:lstStyle/>
          <a:p>
            <a:pPr algn="r" eaLnBrk="1" hangingPunct="1"/>
            <a:r>
              <a:rPr lang="en-US" sz="4800" dirty="0" smtClean="0"/>
              <a:t>Multi-Item Auctions</a:t>
            </a:r>
          </a:p>
        </p:txBody>
      </p:sp>
      <p:sp>
        <p:nvSpPr>
          <p:cNvPr id="20482" name="Rectangle 3"/>
          <p:cNvSpPr>
            <a:spLocks noGrp="1" noChangeArrowheads="1"/>
          </p:cNvSpPr>
          <p:nvPr>
            <p:ph type="subTitle" idx="4294967295"/>
          </p:nvPr>
        </p:nvSpPr>
        <p:spPr>
          <a:xfrm>
            <a:off x="849313" y="3049588"/>
            <a:ext cx="6248400" cy="2362200"/>
          </a:xfrm>
        </p:spPr>
        <p:txBody>
          <a:bodyPr/>
          <a:lstStyle/>
          <a:p>
            <a:pPr marL="0" indent="0" algn="r" eaLnBrk="1" hangingPunct="1">
              <a:buFont typeface="Wingdings" pitchFamily="84" charset="2"/>
              <a:buNone/>
            </a:pPr>
            <a:endParaRPr lang="en-US" sz="3200" smtClean="0"/>
          </a:p>
        </p:txBody>
      </p:sp>
      <p:sp>
        <p:nvSpPr>
          <p:cNvPr id="2" name="Slide Number Placeholder 1"/>
          <p:cNvSpPr>
            <a:spLocks noGrp="1"/>
          </p:cNvSpPr>
          <p:nvPr>
            <p:ph type="sldNum" sz="quarter" idx="12"/>
          </p:nvPr>
        </p:nvSpPr>
        <p:spPr/>
        <p:txBody>
          <a:bodyPr/>
          <a:lstStyle/>
          <a:p>
            <a:pPr>
              <a:defRPr/>
            </a:pPr>
            <a:fld id="{63BC53CD-D4AB-4026-9A95-2A8E2B7F9301}" type="slidenum">
              <a:rPr lang="en-US" smtClean="0"/>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pPr eaLnBrk="1" hangingPunct="1"/>
            <a:r>
              <a:rPr lang="en-US" dirty="0" smtClean="0"/>
              <a:t>Multi-Item Auctions</a:t>
            </a:r>
          </a:p>
        </p:txBody>
      </p:sp>
      <p:sp>
        <p:nvSpPr>
          <p:cNvPr id="22530" name="Rectangle 3"/>
          <p:cNvSpPr>
            <a:spLocks noGrp="1" noChangeArrowheads="1"/>
          </p:cNvSpPr>
          <p:nvPr>
            <p:ph type="body" idx="1"/>
          </p:nvPr>
        </p:nvSpPr>
        <p:spPr>
          <a:xfrm>
            <a:off x="467544" y="1628800"/>
            <a:ext cx="8229600" cy="4681537"/>
          </a:xfrm>
        </p:spPr>
        <p:txBody>
          <a:bodyPr/>
          <a:lstStyle/>
          <a:p>
            <a:pPr eaLnBrk="1" hangingPunct="1"/>
            <a:r>
              <a:rPr lang="en-US" sz="2400" dirty="0" smtClean="0"/>
              <a:t>Many auctions involve sale of different types of items</a:t>
            </a:r>
          </a:p>
          <a:p>
            <a:pPr lvl="1" eaLnBrk="1" hangingPunct="1"/>
            <a:r>
              <a:rPr lang="en-US" sz="2000" dirty="0"/>
              <a:t>S</a:t>
            </a:r>
            <a:r>
              <a:rPr lang="en-US" sz="2000" dirty="0" smtClean="0"/>
              <a:t>pectrum licenses in different regions, seats for a concert or event, advertising spots in different locations, assets of a company being liquidated, pieces of a procurement contract.</a:t>
            </a:r>
          </a:p>
          <a:p>
            <a:pPr lvl="3" eaLnBrk="1" hangingPunct="1"/>
            <a:endParaRPr lang="en-US" sz="800" dirty="0" smtClean="0"/>
          </a:p>
          <a:p>
            <a:pPr eaLnBrk="1" hangingPunct="1"/>
            <a:r>
              <a:rPr lang="en-US" sz="2400" dirty="0" smtClean="0"/>
              <a:t>Today’s class: </a:t>
            </a:r>
            <a:r>
              <a:rPr lang="en-US" sz="2400" dirty="0" err="1" smtClean="0"/>
              <a:t>Shubik</a:t>
            </a:r>
            <a:r>
              <a:rPr lang="en-US" sz="2400" dirty="0"/>
              <a:t> </a:t>
            </a:r>
            <a:r>
              <a:rPr lang="en-US" sz="2400" dirty="0" smtClean="0"/>
              <a:t>&amp; Shapley </a:t>
            </a:r>
            <a:r>
              <a:rPr lang="en-US" sz="2400" dirty="0" smtClean="0"/>
              <a:t>assignment model.</a:t>
            </a:r>
            <a:endParaRPr lang="en-US" sz="2400" dirty="0" smtClean="0"/>
          </a:p>
          <a:p>
            <a:pPr lvl="1" eaLnBrk="1" hangingPunct="1"/>
            <a:r>
              <a:rPr lang="en-US" sz="2000" dirty="0" smtClean="0"/>
              <a:t>Focus on </a:t>
            </a:r>
            <a:r>
              <a:rPr lang="en-US" sz="2000" i="1" dirty="0" smtClean="0"/>
              <a:t>simultaneous</a:t>
            </a:r>
            <a:r>
              <a:rPr lang="en-US" sz="2000" dirty="0" smtClean="0"/>
              <a:t> sale of multiple items</a:t>
            </a:r>
          </a:p>
          <a:p>
            <a:pPr lvl="1" eaLnBrk="1" hangingPunct="1"/>
            <a:r>
              <a:rPr lang="en-US" sz="2000" dirty="0" smtClean="0"/>
              <a:t>Assume each bidder can win just one item.</a:t>
            </a:r>
          </a:p>
          <a:p>
            <a:pPr lvl="1" eaLnBrk="1" hangingPunct="1"/>
            <a:r>
              <a:rPr lang="en-US" sz="2000" dirty="0" smtClean="0"/>
              <a:t>Define appropriate notion of efficiency.</a:t>
            </a:r>
          </a:p>
          <a:p>
            <a:pPr lvl="1" eaLnBrk="1" hangingPunct="1"/>
            <a:r>
              <a:rPr lang="en-US" sz="2000" dirty="0" smtClean="0"/>
              <a:t>Auction design to achieve efficient allocation.</a:t>
            </a:r>
          </a:p>
          <a:p>
            <a:pPr lvl="4" eaLnBrk="1" hangingPunct="1"/>
            <a:endParaRPr lang="en-US" sz="800" dirty="0"/>
          </a:p>
          <a:p>
            <a:pPr eaLnBrk="1" hangingPunct="1"/>
            <a:r>
              <a:rPr lang="en-US" sz="2400" dirty="0" smtClean="0"/>
              <a:t>Next week: different </a:t>
            </a:r>
            <a:r>
              <a:rPr lang="en-US" sz="2400" dirty="0" smtClean="0"/>
              <a:t>applications.</a:t>
            </a:r>
            <a:endParaRPr lang="en-US" sz="2400" dirty="0" smtClean="0"/>
          </a:p>
        </p:txBody>
      </p:sp>
      <p:sp>
        <p:nvSpPr>
          <p:cNvPr id="2" name="Slide Number Placeholder 1"/>
          <p:cNvSpPr>
            <a:spLocks noGrp="1"/>
          </p:cNvSpPr>
          <p:nvPr>
            <p:ph type="sldNum" sz="quarter" idx="12"/>
          </p:nvPr>
        </p:nvSpPr>
        <p:spPr/>
        <p:txBody>
          <a:bodyPr/>
          <a:lstStyle/>
          <a:p>
            <a:pPr>
              <a:defRPr/>
            </a:pPr>
            <a:fld id="{9CDC1CFB-99E9-446D-A8AB-B641B8750C87}" type="slidenum">
              <a:rPr 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pPr eaLnBrk="1" hangingPunct="1"/>
            <a:r>
              <a:rPr lang="en-US" dirty="0" smtClean="0"/>
              <a:t>Connection to Matching</a:t>
            </a:r>
          </a:p>
        </p:txBody>
      </p:sp>
      <p:sp>
        <p:nvSpPr>
          <p:cNvPr id="22530" name="Rectangle 3"/>
          <p:cNvSpPr>
            <a:spLocks noGrp="1" noChangeArrowheads="1"/>
          </p:cNvSpPr>
          <p:nvPr>
            <p:ph type="body" idx="1"/>
          </p:nvPr>
        </p:nvSpPr>
        <p:spPr>
          <a:xfrm>
            <a:off x="457200" y="1719263"/>
            <a:ext cx="8229600" cy="4681537"/>
          </a:xfrm>
        </p:spPr>
        <p:txBody>
          <a:bodyPr/>
          <a:lstStyle/>
          <a:p>
            <a:pPr eaLnBrk="1" hangingPunct="1"/>
            <a:r>
              <a:rPr lang="en-US" sz="2400" dirty="0">
                <a:solidFill>
                  <a:srgbClr val="0070C0"/>
                </a:solidFill>
              </a:rPr>
              <a:t>Assignment model: </a:t>
            </a:r>
            <a:r>
              <a:rPr lang="en-US" sz="2400" dirty="0"/>
              <a:t>goal is to allocate different </a:t>
            </a:r>
            <a:r>
              <a:rPr lang="en-US" sz="2400" dirty="0" smtClean="0"/>
              <a:t>indivisible items </a:t>
            </a:r>
            <a:r>
              <a:rPr lang="en-US" sz="2400" dirty="0"/>
              <a:t>to people with different preferences, with each person getting at </a:t>
            </a:r>
            <a:r>
              <a:rPr lang="en-US" sz="2400" dirty="0" smtClean="0"/>
              <a:t>most </a:t>
            </a:r>
            <a:r>
              <a:rPr lang="en-US" sz="2400" dirty="0"/>
              <a:t>one item.</a:t>
            </a:r>
          </a:p>
          <a:p>
            <a:pPr lvl="4" eaLnBrk="1" hangingPunct="1"/>
            <a:endParaRPr lang="en-US" sz="800" dirty="0"/>
          </a:p>
          <a:p>
            <a:pPr eaLnBrk="1" hangingPunct="1"/>
            <a:r>
              <a:rPr lang="en-US" sz="2400" dirty="0" smtClean="0"/>
              <a:t>This sounds like a matching problem…</a:t>
            </a:r>
          </a:p>
          <a:p>
            <a:pPr lvl="1" eaLnBrk="1" hangingPunct="1"/>
            <a:r>
              <a:rPr lang="en-US" sz="2000" dirty="0" smtClean="0"/>
              <a:t>Before we tried to assign the items without payments.</a:t>
            </a:r>
          </a:p>
          <a:p>
            <a:pPr lvl="1" eaLnBrk="1" hangingPunct="1"/>
            <a:r>
              <a:rPr lang="en-US" sz="2000" dirty="0" smtClean="0"/>
              <a:t>Now, we are assuming items can be priced.</a:t>
            </a:r>
          </a:p>
          <a:p>
            <a:pPr lvl="4" eaLnBrk="1" hangingPunct="1"/>
            <a:endParaRPr lang="en-US" sz="800" dirty="0"/>
          </a:p>
          <a:p>
            <a:pPr lvl="6"/>
            <a:endParaRPr lang="en-US" sz="800" dirty="0"/>
          </a:p>
          <a:p>
            <a:pPr eaLnBrk="1" hangingPunct="1"/>
            <a:r>
              <a:rPr lang="en-US" sz="2400" dirty="0"/>
              <a:t>W</a:t>
            </a:r>
            <a:r>
              <a:rPr lang="en-US" sz="2400" dirty="0" smtClean="0"/>
              <a:t>e will see that auctions can function similarly to matching algorithms – they are mechanisms that “find” efficient allocations, ideally with good incentives.</a:t>
            </a:r>
          </a:p>
        </p:txBody>
      </p:sp>
      <p:sp>
        <p:nvSpPr>
          <p:cNvPr id="2" name="Slide Number Placeholder 1"/>
          <p:cNvSpPr>
            <a:spLocks noGrp="1"/>
          </p:cNvSpPr>
          <p:nvPr>
            <p:ph type="sldNum" sz="quarter" idx="12"/>
          </p:nvPr>
        </p:nvSpPr>
        <p:spPr/>
        <p:txBody>
          <a:bodyPr/>
          <a:lstStyle/>
          <a:p>
            <a:pPr>
              <a:defRPr/>
            </a:pPr>
            <a:fld id="{9CDC1CFB-99E9-446D-A8AB-B641B8750C87}" type="slidenum">
              <a:rPr lang="en-US" smtClean="0"/>
              <a:pPr>
                <a:defRPr/>
              </a:pPr>
              <a:t>3</a:t>
            </a:fld>
            <a:endParaRPr lang="en-US"/>
          </a:p>
        </p:txBody>
      </p:sp>
    </p:spTree>
    <p:extLst>
      <p:ext uri="{BB962C8B-B14F-4D97-AF65-F5344CB8AC3E}">
        <p14:creationId xmlns:p14="http://schemas.microsoft.com/office/powerpoint/2010/main" val="20231305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pPr eaLnBrk="1" hangingPunct="1"/>
            <a:r>
              <a:rPr lang="en-US" dirty="0" smtClean="0"/>
              <a:t>Example: </a:t>
            </a:r>
            <a:r>
              <a:rPr lang="en-US" dirty="0" smtClean="0"/>
              <a:t>Cubicle Assignment</a:t>
            </a:r>
            <a:endParaRPr lang="en-US" dirty="0" smtClean="0"/>
          </a:p>
        </p:txBody>
      </p:sp>
      <p:sp>
        <p:nvSpPr>
          <p:cNvPr id="22530" name="Rectangle 3"/>
          <p:cNvSpPr>
            <a:spLocks noGrp="1" noChangeArrowheads="1"/>
          </p:cNvSpPr>
          <p:nvPr>
            <p:ph type="body" idx="1"/>
          </p:nvPr>
        </p:nvSpPr>
        <p:spPr>
          <a:xfrm>
            <a:off x="457200" y="1719263"/>
            <a:ext cx="8229600" cy="4681537"/>
          </a:xfrm>
        </p:spPr>
        <p:txBody>
          <a:bodyPr/>
          <a:lstStyle/>
          <a:p>
            <a:r>
              <a:rPr lang="en-US" sz="2400" dirty="0" smtClean="0"/>
              <a:t>Problem: assign </a:t>
            </a:r>
            <a:r>
              <a:rPr lang="en-US" sz="2400" dirty="0" smtClean="0"/>
              <a:t>cubes to </a:t>
            </a:r>
            <a:r>
              <a:rPr lang="en-US" sz="2400" dirty="0" smtClean="0"/>
              <a:t>economics graduate students.</a:t>
            </a:r>
          </a:p>
          <a:p>
            <a:pPr lvl="2"/>
            <a:endParaRPr lang="en-US" sz="1700" dirty="0" smtClean="0"/>
          </a:p>
          <a:p>
            <a:r>
              <a:rPr lang="en-US" sz="2400" dirty="0" smtClean="0"/>
              <a:t>Efficient assignment without prices or money.</a:t>
            </a:r>
          </a:p>
          <a:p>
            <a:pPr lvl="1"/>
            <a:r>
              <a:rPr lang="en-US" sz="2200" dirty="0" smtClean="0"/>
              <a:t>Assign random numbers, choose in order of numbers.</a:t>
            </a:r>
          </a:p>
          <a:p>
            <a:pPr lvl="1"/>
            <a:r>
              <a:rPr lang="en-US" sz="2200" dirty="0" smtClean="0"/>
              <a:t>Assignment will be Pareto efficient for any random order of students =&gt; may be </a:t>
            </a:r>
            <a:r>
              <a:rPr lang="en-US" sz="2200" i="1" dirty="0" smtClean="0"/>
              <a:t>many </a:t>
            </a:r>
            <a:r>
              <a:rPr lang="en-US" sz="2200" dirty="0" smtClean="0"/>
              <a:t>Pareto efficient assignments.</a:t>
            </a:r>
          </a:p>
          <a:p>
            <a:pPr marL="989013" lvl="3" indent="0">
              <a:buNone/>
            </a:pPr>
            <a:endParaRPr lang="en-US" sz="1600" dirty="0" smtClean="0"/>
          </a:p>
          <a:p>
            <a:r>
              <a:rPr lang="en-US" sz="2400" dirty="0" smtClean="0"/>
              <a:t>Suppose that students can trade offices for money</a:t>
            </a:r>
          </a:p>
          <a:p>
            <a:pPr lvl="1"/>
            <a:r>
              <a:rPr lang="en-US" sz="2200" dirty="0" smtClean="0"/>
              <a:t>Will the outcome of an office draw still be Pareto efficient?</a:t>
            </a:r>
          </a:p>
          <a:p>
            <a:pPr lvl="1"/>
            <a:r>
              <a:rPr lang="en-US" sz="2200" dirty="0" smtClean="0"/>
              <a:t>What does a Pareto efficient outcome look like? </a:t>
            </a:r>
          </a:p>
          <a:p>
            <a:pPr lvl="1"/>
            <a:r>
              <a:rPr lang="en-US" sz="2200" dirty="0" smtClean="0"/>
              <a:t>What sort of approach might lead to an efficient allocation?</a:t>
            </a:r>
          </a:p>
        </p:txBody>
      </p:sp>
      <p:sp>
        <p:nvSpPr>
          <p:cNvPr id="2" name="Slide Number Placeholder 1"/>
          <p:cNvSpPr>
            <a:spLocks noGrp="1"/>
          </p:cNvSpPr>
          <p:nvPr>
            <p:ph type="sldNum" sz="quarter" idx="12"/>
          </p:nvPr>
        </p:nvSpPr>
        <p:spPr/>
        <p:txBody>
          <a:bodyPr/>
          <a:lstStyle/>
          <a:p>
            <a:pPr>
              <a:defRPr/>
            </a:pPr>
            <a:fld id="{9CDC1CFB-99E9-446D-A8AB-B641B8750C87}" type="slidenum">
              <a:rPr lang="en-US" smtClean="0"/>
              <a:pPr>
                <a:defRPr/>
              </a:pPr>
              <a:t>4</a:t>
            </a:fld>
            <a:endParaRPr lang="en-US" dirty="0"/>
          </a:p>
        </p:txBody>
      </p:sp>
    </p:spTree>
    <p:extLst>
      <p:ext uri="{BB962C8B-B14F-4D97-AF65-F5344CB8AC3E}">
        <p14:creationId xmlns:p14="http://schemas.microsoft.com/office/powerpoint/2010/main" val="32171934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r>
              <a:rPr lang="en-US" dirty="0" smtClean="0"/>
              <a:t>Assignment Model</a:t>
            </a:r>
          </a:p>
        </p:txBody>
      </p:sp>
      <p:sp>
        <p:nvSpPr>
          <p:cNvPr id="24578" name="Rectangle 3"/>
          <p:cNvSpPr>
            <a:spLocks noGrp="1" noChangeArrowheads="1"/>
          </p:cNvSpPr>
          <p:nvPr>
            <p:ph type="body" idx="1"/>
          </p:nvPr>
        </p:nvSpPr>
        <p:spPr>
          <a:xfrm>
            <a:off x="457200" y="1719263"/>
            <a:ext cx="8229600" cy="4757737"/>
          </a:xfrm>
        </p:spPr>
        <p:txBody>
          <a:bodyPr/>
          <a:lstStyle/>
          <a:p>
            <a:pPr eaLnBrk="1" hangingPunct="1">
              <a:spcBef>
                <a:spcPts val="300"/>
              </a:spcBef>
              <a:spcAft>
                <a:spcPts val="300"/>
              </a:spcAft>
            </a:pPr>
            <a:r>
              <a:rPr lang="en-US" sz="2400" dirty="0" smtClean="0"/>
              <a:t>N individuals, K items.</a:t>
            </a:r>
          </a:p>
          <a:p>
            <a:pPr eaLnBrk="1" hangingPunct="1">
              <a:spcBef>
                <a:spcPts val="300"/>
              </a:spcBef>
              <a:spcAft>
                <a:spcPts val="300"/>
              </a:spcAft>
            </a:pPr>
            <a:r>
              <a:rPr lang="en-US" sz="2400" dirty="0" smtClean="0"/>
              <a:t>Each individual wants at most one item.</a:t>
            </a:r>
          </a:p>
          <a:p>
            <a:pPr eaLnBrk="1" hangingPunct="1">
              <a:spcBef>
                <a:spcPts val="300"/>
              </a:spcBef>
              <a:spcAft>
                <a:spcPts val="300"/>
              </a:spcAft>
            </a:pPr>
            <a:r>
              <a:rPr lang="en-US" sz="2400" dirty="0"/>
              <a:t>Let </a:t>
            </a:r>
            <a:r>
              <a:rPr lang="en-US" sz="2400" i="1" dirty="0" err="1"/>
              <a:t>v</a:t>
            </a:r>
            <a:r>
              <a:rPr lang="en-US" sz="2400" i="1" baseline="-25000" dirty="0" err="1"/>
              <a:t>ik</a:t>
            </a:r>
            <a:r>
              <a:rPr lang="en-US" sz="2400" baseline="-25000" dirty="0"/>
              <a:t> </a:t>
            </a:r>
            <a:r>
              <a:rPr lang="en-US" sz="2400" baseline="-25000" dirty="0" smtClean="0"/>
              <a:t> </a:t>
            </a:r>
            <a:r>
              <a:rPr lang="en-US" sz="2400" dirty="0" smtClean="0"/>
              <a:t>denote individual i’s value for item k.</a:t>
            </a:r>
          </a:p>
          <a:p>
            <a:pPr eaLnBrk="1" hangingPunct="1">
              <a:spcBef>
                <a:spcPts val="300"/>
              </a:spcBef>
              <a:spcAft>
                <a:spcPts val="300"/>
              </a:spcAft>
            </a:pPr>
            <a:r>
              <a:rPr lang="en-US" sz="2400" dirty="0" smtClean="0"/>
              <a:t>If </a:t>
            </a:r>
            <a:r>
              <a:rPr lang="en-US" sz="2400" dirty="0" err="1" smtClean="0"/>
              <a:t>i</a:t>
            </a:r>
            <a:r>
              <a:rPr lang="en-US" sz="2400" dirty="0" smtClean="0"/>
              <a:t> gets item k and pays </a:t>
            </a:r>
            <a:r>
              <a:rPr lang="en-US" sz="2400" i="1" dirty="0" err="1" smtClean="0"/>
              <a:t>p</a:t>
            </a:r>
            <a:r>
              <a:rPr lang="en-US" sz="2400" i="1" baseline="-25000" dirty="0" err="1" smtClean="0"/>
              <a:t>k</a:t>
            </a:r>
            <a:r>
              <a:rPr lang="en-US" sz="2400" dirty="0" smtClean="0"/>
              <a:t>, utility is </a:t>
            </a:r>
            <a:r>
              <a:rPr lang="en-US" sz="2400" i="1" dirty="0" err="1" smtClean="0"/>
              <a:t>v</a:t>
            </a:r>
            <a:r>
              <a:rPr lang="en-US" sz="2400" i="1" baseline="-25000" dirty="0" err="1" smtClean="0"/>
              <a:t>ik</a:t>
            </a:r>
            <a:r>
              <a:rPr lang="en-US" sz="2400" i="1" dirty="0" smtClean="0"/>
              <a:t> – </a:t>
            </a:r>
            <a:r>
              <a:rPr lang="en-US" sz="2400" i="1" dirty="0" err="1" smtClean="0"/>
              <a:t>p</a:t>
            </a:r>
            <a:r>
              <a:rPr lang="en-US" sz="2400" i="1" baseline="-25000" dirty="0" err="1" smtClean="0"/>
              <a:t>k</a:t>
            </a:r>
            <a:endParaRPr lang="en-US" sz="2400" i="1" baseline="-25000" dirty="0"/>
          </a:p>
          <a:p>
            <a:pPr eaLnBrk="1" hangingPunct="1">
              <a:spcBef>
                <a:spcPts val="300"/>
              </a:spcBef>
              <a:spcAft>
                <a:spcPts val="300"/>
              </a:spcAft>
            </a:pPr>
            <a:endParaRPr lang="en-US" sz="1200" dirty="0" smtClean="0"/>
          </a:p>
          <a:p>
            <a:pPr lvl="2" eaLnBrk="1" hangingPunct="1">
              <a:spcAft>
                <a:spcPct val="20000"/>
              </a:spcAft>
            </a:pPr>
            <a:endParaRPr lang="en-US" sz="500" dirty="0" smtClean="0"/>
          </a:p>
          <a:p>
            <a:pPr eaLnBrk="1" hangingPunct="1">
              <a:spcAft>
                <a:spcPct val="20000"/>
              </a:spcAft>
            </a:pPr>
            <a:r>
              <a:rPr lang="en-US" sz="2400" dirty="0"/>
              <a:t>A</a:t>
            </a:r>
            <a:r>
              <a:rPr lang="en-US" sz="2400" dirty="0" smtClean="0"/>
              <a:t>n </a:t>
            </a:r>
            <a:r>
              <a:rPr lang="en-US" sz="2400" i="1" dirty="0" smtClean="0"/>
              <a:t>assignment</a:t>
            </a:r>
            <a:r>
              <a:rPr lang="en-US" sz="2400" dirty="0" smtClean="0"/>
              <a:t> is a matching of items to individuals, so that each individual gets at most one item.</a:t>
            </a:r>
          </a:p>
          <a:p>
            <a:pPr lvl="3" eaLnBrk="1" hangingPunct="1">
              <a:spcAft>
                <a:spcPct val="20000"/>
              </a:spcAft>
            </a:pPr>
            <a:endParaRPr lang="en-US" sz="1400" dirty="0" smtClean="0"/>
          </a:p>
          <a:p>
            <a:pPr eaLnBrk="1" hangingPunct="1">
              <a:spcAft>
                <a:spcPct val="20000"/>
              </a:spcAft>
            </a:pPr>
            <a:r>
              <a:rPr lang="en-US" sz="2200" dirty="0" smtClean="0"/>
              <a:t>Connection to matching: in matching model, each individual </a:t>
            </a:r>
            <a:r>
              <a:rPr lang="en-US" sz="2200" dirty="0"/>
              <a:t> </a:t>
            </a:r>
            <a:r>
              <a:rPr lang="en-US" sz="2200" dirty="0" smtClean="0"/>
              <a:t>can rank-order items, now each person has a clear monetary value for each item, and cares about value minus price.</a:t>
            </a:r>
          </a:p>
        </p:txBody>
      </p:sp>
      <p:sp>
        <p:nvSpPr>
          <p:cNvPr id="2" name="Slide Number Placeholder 1"/>
          <p:cNvSpPr>
            <a:spLocks noGrp="1"/>
          </p:cNvSpPr>
          <p:nvPr>
            <p:ph type="sldNum" sz="quarter" idx="12"/>
          </p:nvPr>
        </p:nvSpPr>
        <p:spPr/>
        <p:txBody>
          <a:bodyPr/>
          <a:lstStyle/>
          <a:p>
            <a:pPr>
              <a:defRPr/>
            </a:pPr>
            <a:fld id="{9CDC1CFB-99E9-446D-A8AB-B641B8750C87}" type="slidenum">
              <a:rPr lang="en-US" smtClean="0"/>
              <a:pPr>
                <a:defRPr/>
              </a:pPr>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r>
              <a:rPr lang="en-US" dirty="0" smtClean="0"/>
              <a:t>Pareto Efficiency</a:t>
            </a:r>
          </a:p>
        </p:txBody>
      </p:sp>
      <p:sp>
        <p:nvSpPr>
          <p:cNvPr id="24578" name="Rectangle 3"/>
          <p:cNvSpPr>
            <a:spLocks noGrp="1" noChangeArrowheads="1"/>
          </p:cNvSpPr>
          <p:nvPr>
            <p:ph type="body" idx="1"/>
          </p:nvPr>
        </p:nvSpPr>
        <p:spPr>
          <a:xfrm>
            <a:off x="457200" y="1719263"/>
            <a:ext cx="8229600" cy="4757737"/>
          </a:xfrm>
        </p:spPr>
        <p:txBody>
          <a:bodyPr/>
          <a:lstStyle/>
          <a:p>
            <a:pPr eaLnBrk="1" hangingPunct="1">
              <a:spcAft>
                <a:spcPct val="20000"/>
              </a:spcAft>
            </a:pPr>
            <a:r>
              <a:rPr lang="en-US" sz="2400" dirty="0" smtClean="0"/>
              <a:t>An </a:t>
            </a:r>
            <a:r>
              <a:rPr lang="en-US" sz="2400" dirty="0"/>
              <a:t>assignment is </a:t>
            </a:r>
            <a:r>
              <a:rPr lang="en-US" sz="2400" i="1" dirty="0">
                <a:solidFill>
                  <a:schemeClr val="tx2">
                    <a:lumMod val="60000"/>
                    <a:lumOff val="40000"/>
                  </a:schemeClr>
                </a:solidFill>
              </a:rPr>
              <a:t>Pareto dominated </a:t>
            </a:r>
            <a:r>
              <a:rPr lang="en-US" sz="2400" dirty="0"/>
              <a:t>if </a:t>
            </a:r>
            <a:r>
              <a:rPr lang="en-US" sz="2400" dirty="0" smtClean="0"/>
              <a:t>it is possible to move to a new assignment and make cash payments between individuals so that everyone is better off. </a:t>
            </a:r>
          </a:p>
          <a:p>
            <a:pPr lvl="6">
              <a:spcAft>
                <a:spcPct val="20000"/>
              </a:spcAft>
            </a:pPr>
            <a:endParaRPr lang="en-US" sz="1400" dirty="0" smtClean="0"/>
          </a:p>
          <a:p>
            <a:pPr eaLnBrk="1" hangingPunct="1">
              <a:spcAft>
                <a:spcPct val="20000"/>
              </a:spcAft>
            </a:pPr>
            <a:r>
              <a:rPr lang="en-US" sz="2400" dirty="0" smtClean="0"/>
              <a:t>An assignment is </a:t>
            </a:r>
            <a:r>
              <a:rPr lang="en-US" sz="2400" i="1" dirty="0" smtClean="0">
                <a:solidFill>
                  <a:schemeClr val="tx2">
                    <a:lumMod val="60000"/>
                    <a:lumOff val="40000"/>
                  </a:schemeClr>
                </a:solidFill>
              </a:rPr>
              <a:t>Pareto efficient </a:t>
            </a:r>
            <a:r>
              <a:rPr lang="en-US" sz="2400" dirty="0" smtClean="0"/>
              <a:t>if it is not Pareto dominated.</a:t>
            </a:r>
          </a:p>
          <a:p>
            <a:pPr lvl="4" eaLnBrk="1" hangingPunct="1">
              <a:spcAft>
                <a:spcPct val="20000"/>
              </a:spcAft>
            </a:pPr>
            <a:endParaRPr lang="en-US" sz="1400" dirty="0"/>
          </a:p>
          <a:p>
            <a:pPr eaLnBrk="1" hangingPunct="1">
              <a:spcAft>
                <a:spcPct val="20000"/>
              </a:spcAft>
            </a:pPr>
            <a:r>
              <a:rPr lang="en-US" sz="2400" dirty="0" smtClean="0"/>
              <a:t>The </a:t>
            </a:r>
            <a:r>
              <a:rPr lang="en-US" sz="2400" i="1" dirty="0" smtClean="0"/>
              <a:t>total value </a:t>
            </a:r>
            <a:r>
              <a:rPr lang="en-US" sz="2400" dirty="0" smtClean="0"/>
              <a:t>(or </a:t>
            </a:r>
            <a:r>
              <a:rPr lang="en-US" sz="2400" i="1" dirty="0" smtClean="0"/>
              <a:t>surplus</a:t>
            </a:r>
            <a:r>
              <a:rPr lang="en-US" sz="2400" dirty="0" smtClean="0"/>
              <a:t>) of an assignment that gives item k(</a:t>
            </a:r>
            <a:r>
              <a:rPr lang="en-US" sz="2400" dirty="0" err="1" smtClean="0"/>
              <a:t>i</a:t>
            </a:r>
            <a:r>
              <a:rPr lang="en-US" sz="2400" dirty="0" smtClean="0"/>
              <a:t>) to each </a:t>
            </a:r>
            <a:r>
              <a:rPr lang="en-US" sz="2400" dirty="0" err="1" smtClean="0"/>
              <a:t>i</a:t>
            </a:r>
            <a:r>
              <a:rPr lang="en-US" sz="2400" dirty="0" smtClean="0"/>
              <a:t> is v</a:t>
            </a:r>
            <a:r>
              <a:rPr lang="en-US" sz="2400" baseline="-25000" dirty="0" smtClean="0"/>
              <a:t>1k(1)</a:t>
            </a:r>
            <a:r>
              <a:rPr lang="en-US" sz="2400" dirty="0" smtClean="0"/>
              <a:t> + v</a:t>
            </a:r>
            <a:r>
              <a:rPr lang="en-US" sz="2400" baseline="-25000" dirty="0" smtClean="0"/>
              <a:t>2k(2)</a:t>
            </a:r>
            <a:r>
              <a:rPr lang="en-US" sz="2400" dirty="0" smtClean="0"/>
              <a:t> + … + </a:t>
            </a:r>
            <a:r>
              <a:rPr lang="en-US" sz="2400" dirty="0" err="1" smtClean="0"/>
              <a:t>v</a:t>
            </a:r>
            <a:r>
              <a:rPr lang="en-US" sz="2400" baseline="-25000" dirty="0" err="1" smtClean="0"/>
              <a:t>Nk</a:t>
            </a:r>
            <a:r>
              <a:rPr lang="en-US" sz="2400" baseline="-25000" dirty="0" smtClean="0"/>
              <a:t>(N)</a:t>
            </a:r>
            <a:r>
              <a:rPr lang="en-US" sz="2400" dirty="0" smtClean="0"/>
              <a:t>.</a:t>
            </a:r>
          </a:p>
          <a:p>
            <a:pPr lvl="2" eaLnBrk="1" hangingPunct="1">
              <a:spcAft>
                <a:spcPct val="20000"/>
              </a:spcAft>
            </a:pPr>
            <a:endParaRPr lang="en-US" sz="1700" dirty="0"/>
          </a:p>
          <a:p>
            <a:pPr eaLnBrk="1" hangingPunct="1">
              <a:spcAft>
                <a:spcPct val="20000"/>
              </a:spcAft>
            </a:pPr>
            <a:r>
              <a:rPr lang="en-US" sz="2400" dirty="0" smtClean="0">
                <a:solidFill>
                  <a:srgbClr val="3366FF"/>
                </a:solidFill>
              </a:rPr>
              <a:t>What’s the relationship between efficiency &amp; total value?</a:t>
            </a:r>
          </a:p>
        </p:txBody>
      </p:sp>
      <p:sp>
        <p:nvSpPr>
          <p:cNvPr id="2" name="Slide Number Placeholder 1"/>
          <p:cNvSpPr>
            <a:spLocks noGrp="1"/>
          </p:cNvSpPr>
          <p:nvPr>
            <p:ph type="sldNum" sz="quarter" idx="12"/>
          </p:nvPr>
        </p:nvSpPr>
        <p:spPr/>
        <p:txBody>
          <a:bodyPr/>
          <a:lstStyle/>
          <a:p>
            <a:pPr>
              <a:defRPr/>
            </a:pPr>
            <a:fld id="{9CDC1CFB-99E9-446D-A8AB-B641B8750C87}" type="slidenum">
              <a:rPr lang="en-US" smtClean="0"/>
              <a:pPr>
                <a:defRPr/>
              </a:pPr>
              <a:t>6</a:t>
            </a:fld>
            <a:endParaRPr lang="en-US"/>
          </a:p>
        </p:txBody>
      </p:sp>
    </p:spTree>
    <p:extLst>
      <p:ext uri="{BB962C8B-B14F-4D97-AF65-F5344CB8AC3E}">
        <p14:creationId xmlns:p14="http://schemas.microsoft.com/office/powerpoint/2010/main" val="1582434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7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57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idx="4294967295"/>
          </p:nvPr>
        </p:nvSpPr>
        <p:spPr/>
        <p:txBody>
          <a:bodyPr/>
          <a:lstStyle/>
          <a:p>
            <a:pPr eaLnBrk="1" hangingPunct="1"/>
            <a:r>
              <a:rPr lang="en-US" dirty="0" smtClean="0"/>
              <a:t>Example</a:t>
            </a:r>
          </a:p>
        </p:txBody>
      </p:sp>
      <p:sp>
        <p:nvSpPr>
          <p:cNvPr id="28674" name="Rectangle 3"/>
          <p:cNvSpPr>
            <a:spLocks noGrp="1" noChangeArrowheads="1"/>
          </p:cNvSpPr>
          <p:nvPr>
            <p:ph type="body" sz="half" idx="4294967295"/>
          </p:nvPr>
        </p:nvSpPr>
        <p:spPr>
          <a:xfrm>
            <a:off x="457200" y="1719263"/>
            <a:ext cx="8305800" cy="1023937"/>
          </a:xfrm>
        </p:spPr>
        <p:txBody>
          <a:bodyPr/>
          <a:lstStyle/>
          <a:p>
            <a:pPr eaLnBrk="1" hangingPunct="1"/>
            <a:r>
              <a:rPr lang="en-US" sz="2600" dirty="0" smtClean="0"/>
              <a:t>Three bidders A, B, C.</a:t>
            </a:r>
          </a:p>
          <a:p>
            <a:pPr eaLnBrk="1" hangingPunct="1"/>
            <a:r>
              <a:rPr lang="en-US" sz="2600" dirty="0" smtClean="0"/>
              <a:t>Two items: X and Y.</a:t>
            </a:r>
          </a:p>
        </p:txBody>
      </p:sp>
      <p:graphicFrame>
        <p:nvGraphicFramePr>
          <p:cNvPr id="639030" name="Group 54"/>
          <p:cNvGraphicFramePr>
            <a:graphicFrameLocks noGrp="1"/>
          </p:cNvGraphicFramePr>
          <p:nvPr>
            <p:ph sz="half" idx="4294967295"/>
            <p:extLst>
              <p:ext uri="{D42A27DB-BD31-4B8C-83A1-F6EECF244321}">
                <p14:modId xmlns:p14="http://schemas.microsoft.com/office/powerpoint/2010/main" val="595667330"/>
              </p:ext>
            </p:extLst>
          </p:nvPr>
        </p:nvGraphicFramePr>
        <p:xfrm>
          <a:off x="3352800" y="2819400"/>
          <a:ext cx="2438400" cy="2133600"/>
        </p:xfrm>
        <a:graphic>
          <a:graphicData uri="http://schemas.openxmlformats.org/drawingml/2006/table">
            <a:tbl>
              <a:tblPr/>
              <a:tblGrid>
                <a:gridCol w="812800"/>
                <a:gridCol w="812800"/>
                <a:gridCol w="812800"/>
              </a:tblGrid>
              <a:tr h="533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endParaRPr kumimoji="0" lang="en-US" sz="26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X</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Y</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A</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30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60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5334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B</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40</a:t>
                      </a:r>
                    </a:p>
                  </a:txBody>
                  <a:tcPr horzOverflow="overflow">
                    <a:lnL>
                      <a:noFill/>
                    </a:lnL>
                    <a:lnR>
                      <a:noFill/>
                    </a:lnR>
                    <a:lnT>
                      <a:noFill/>
                    </a:lnT>
                    <a:lnB>
                      <a:noFill/>
                    </a:lnB>
                    <a:lnTlToBr>
                      <a:noFill/>
                    </a:lnTlToBr>
                    <a:lnBlToTr>
                      <a:noFill/>
                    </a:lnBlToTr>
                    <a:noFill/>
                  </a:tcPr>
                </a:tc>
              </a:tr>
              <a:tr h="5334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C</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r>
            </a:tbl>
          </a:graphicData>
        </a:graphic>
      </p:graphicFrame>
      <p:sp>
        <p:nvSpPr>
          <p:cNvPr id="639004" name="Rectangle 28"/>
          <p:cNvSpPr>
            <a:spLocks noChangeArrowheads="1"/>
          </p:cNvSpPr>
          <p:nvPr/>
        </p:nvSpPr>
        <p:spPr bwMode="auto">
          <a:xfrm>
            <a:off x="419100" y="5181600"/>
            <a:ext cx="8305800" cy="1100138"/>
          </a:xfrm>
          <a:prstGeom prst="rect">
            <a:avLst/>
          </a:prstGeom>
          <a:noFill/>
          <a:ln w="9525">
            <a:noFill/>
            <a:miter lim="800000"/>
            <a:headEnd/>
            <a:tailEnd/>
          </a:ln>
        </p:spPr>
        <p:txBody>
          <a:bodyPr>
            <a:prstTxWarp prst="textNoShape">
              <a:avLst/>
            </a:prstTxWarp>
          </a:bodyPr>
          <a:lstStyle/>
          <a:p>
            <a:pPr marL="342900" indent="-342900">
              <a:spcBef>
                <a:spcPct val="20000"/>
              </a:spcBef>
              <a:buClr>
                <a:schemeClr val="tx2"/>
              </a:buClr>
              <a:buSzPct val="70000"/>
              <a:buFont typeface="Wingdings" pitchFamily="84" charset="2"/>
              <a:buChar char="l"/>
            </a:pPr>
            <a:r>
              <a:rPr lang="en-US" sz="2600" dirty="0" smtClean="0">
                <a:solidFill>
                  <a:srgbClr val="00B050"/>
                </a:solidFill>
              </a:rPr>
              <a:t>Is it efficient to assign (A,X) and (B,Y)?</a:t>
            </a:r>
          </a:p>
          <a:p>
            <a:pPr marL="342900" indent="-342900">
              <a:spcBef>
                <a:spcPct val="20000"/>
              </a:spcBef>
              <a:buClr>
                <a:schemeClr val="tx2"/>
              </a:buClr>
              <a:buSzPct val="70000"/>
              <a:buFont typeface="Wingdings" pitchFamily="84" charset="2"/>
              <a:buChar char="l"/>
            </a:pPr>
            <a:r>
              <a:rPr lang="en-US" sz="2600" dirty="0" smtClean="0">
                <a:solidFill>
                  <a:srgbClr val="5F3EEA"/>
                </a:solidFill>
              </a:rPr>
              <a:t>What </a:t>
            </a:r>
            <a:r>
              <a:rPr lang="en-US" sz="2600" dirty="0">
                <a:solidFill>
                  <a:srgbClr val="5F3EEA"/>
                </a:solidFill>
              </a:rPr>
              <a:t>is the </a:t>
            </a:r>
            <a:r>
              <a:rPr lang="en-US" sz="2600" dirty="0" smtClean="0">
                <a:solidFill>
                  <a:srgbClr val="5F3EEA"/>
                </a:solidFill>
              </a:rPr>
              <a:t>Pareto efficient allocation?</a:t>
            </a:r>
            <a:endParaRPr lang="en-US" sz="2600" dirty="0">
              <a:solidFill>
                <a:srgbClr val="5F3EEA"/>
              </a:solidFill>
            </a:endParaRPr>
          </a:p>
        </p:txBody>
      </p:sp>
      <p:sp>
        <p:nvSpPr>
          <p:cNvPr id="2" name="Slide Number Placeholder 1"/>
          <p:cNvSpPr>
            <a:spLocks noGrp="1"/>
          </p:cNvSpPr>
          <p:nvPr>
            <p:ph type="sldNum" sz="quarter" idx="12"/>
          </p:nvPr>
        </p:nvSpPr>
        <p:spPr/>
        <p:txBody>
          <a:bodyPr/>
          <a:lstStyle/>
          <a:p>
            <a:pPr>
              <a:defRPr/>
            </a:pPr>
            <a:fld id="{98DFCCE0-17F9-418D-9FB4-C768851943A6}" type="slidenum">
              <a:rPr lang="en-US" smtClean="0"/>
              <a:pPr>
                <a:defRPr/>
              </a:pPr>
              <a:t>7</a:t>
            </a:fld>
            <a:endParaRPr lang="en-US" dirty="0"/>
          </a:p>
        </p:txBody>
      </p:sp>
      <p:sp>
        <p:nvSpPr>
          <p:cNvPr id="10" name="Oval 9"/>
          <p:cNvSpPr/>
          <p:nvPr/>
        </p:nvSpPr>
        <p:spPr>
          <a:xfrm>
            <a:off x="4269719" y="3297684"/>
            <a:ext cx="576064" cy="625764"/>
          </a:xfrm>
          <a:prstGeom prst="ellipse">
            <a:avLst/>
          </a:prstGeom>
          <a:noFill/>
          <a:ln w="38100">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5076056" y="3796331"/>
            <a:ext cx="576064" cy="625764"/>
          </a:xfrm>
          <a:prstGeom prst="ellipse">
            <a:avLst/>
          </a:prstGeom>
          <a:noFill/>
          <a:ln w="38100">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5076056" y="3305766"/>
            <a:ext cx="576064" cy="625764"/>
          </a:xfrm>
          <a:prstGeom prst="ellipse">
            <a:avLst/>
          </a:prstGeom>
          <a:noFill/>
          <a:ln w="38100">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4283968" y="3771048"/>
            <a:ext cx="576064" cy="625764"/>
          </a:xfrm>
          <a:prstGeom prst="ellipse">
            <a:avLst/>
          </a:prstGeom>
          <a:noFill/>
          <a:ln w="38100">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0543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900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900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9004" grpId="0" uiExpand="1" build="p"/>
      <p:bldP spid="10" grpId="0" animBg="1"/>
      <p:bldP spid="11" grpId="0" animBg="1"/>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r>
              <a:rPr lang="en-US" dirty="0" smtClean="0"/>
              <a:t>Efficient Assignments</a:t>
            </a:r>
          </a:p>
        </p:txBody>
      </p:sp>
      <p:sp>
        <p:nvSpPr>
          <p:cNvPr id="24578" name="Rectangle 3"/>
          <p:cNvSpPr>
            <a:spLocks noGrp="1" noChangeArrowheads="1"/>
          </p:cNvSpPr>
          <p:nvPr>
            <p:ph type="body" idx="1"/>
          </p:nvPr>
        </p:nvSpPr>
        <p:spPr>
          <a:xfrm>
            <a:off x="457200" y="1719263"/>
            <a:ext cx="8229600" cy="4757737"/>
          </a:xfrm>
        </p:spPr>
        <p:txBody>
          <a:bodyPr/>
          <a:lstStyle/>
          <a:p>
            <a:pPr marL="0" indent="0" eaLnBrk="1" hangingPunct="1">
              <a:spcBef>
                <a:spcPts val="400"/>
              </a:spcBef>
              <a:spcAft>
                <a:spcPts val="400"/>
              </a:spcAft>
              <a:buNone/>
            </a:pPr>
            <a:r>
              <a:rPr lang="en-US" sz="2400" dirty="0" smtClean="0">
                <a:solidFill>
                  <a:srgbClr val="0070C0"/>
                </a:solidFill>
              </a:rPr>
              <a:t>Theorem. </a:t>
            </a:r>
            <a:r>
              <a:rPr lang="en-US" sz="2400" dirty="0" smtClean="0"/>
              <a:t>An assignment is Pareto efficient if and only if it maximizes total value.</a:t>
            </a:r>
          </a:p>
          <a:p>
            <a:pPr lvl="2" eaLnBrk="1" hangingPunct="1">
              <a:spcAft>
                <a:spcPct val="20000"/>
              </a:spcAft>
            </a:pPr>
            <a:endParaRPr lang="en-US" sz="500" dirty="0" smtClean="0"/>
          </a:p>
          <a:p>
            <a:pPr eaLnBrk="1" hangingPunct="1">
              <a:spcAft>
                <a:spcPct val="20000"/>
              </a:spcAft>
            </a:pPr>
            <a:r>
              <a:rPr lang="en-US" sz="2400" dirty="0" smtClean="0"/>
              <a:t>Proof.</a:t>
            </a:r>
          </a:p>
          <a:p>
            <a:pPr lvl="1" eaLnBrk="1" hangingPunct="1">
              <a:spcAft>
                <a:spcPct val="20000"/>
              </a:spcAft>
            </a:pPr>
            <a:r>
              <a:rPr lang="en-US" sz="2200" dirty="0" smtClean="0"/>
              <a:t>Suppose an assignment doesn’t achieve maximum value. Then there is another assignment of items that will lead to strictly greater total value, and it will be possible to move to this assignment and find payments between individuals so that everyone is strictly better off.</a:t>
            </a:r>
          </a:p>
          <a:p>
            <a:pPr lvl="1" eaLnBrk="1" hangingPunct="1">
              <a:spcAft>
                <a:spcPct val="20000"/>
              </a:spcAft>
            </a:pPr>
            <a:r>
              <a:rPr lang="en-US" sz="2200" dirty="0" smtClean="0"/>
              <a:t>Suppose an assignment does achieve maximum bidder value. Then any change in the assignment reduces the total value, so someone must lose from this change.</a:t>
            </a:r>
          </a:p>
        </p:txBody>
      </p:sp>
      <p:sp>
        <p:nvSpPr>
          <p:cNvPr id="2" name="Slide Number Placeholder 1"/>
          <p:cNvSpPr>
            <a:spLocks noGrp="1"/>
          </p:cNvSpPr>
          <p:nvPr>
            <p:ph type="sldNum" sz="quarter" idx="12"/>
          </p:nvPr>
        </p:nvSpPr>
        <p:spPr/>
        <p:txBody>
          <a:bodyPr/>
          <a:lstStyle/>
          <a:p>
            <a:pPr>
              <a:defRPr/>
            </a:pPr>
            <a:fld id="{9CDC1CFB-99E9-446D-A8AB-B641B8750C87}" type="slidenum">
              <a:rPr lang="en-US" smtClean="0"/>
              <a:pPr>
                <a:defRPr/>
              </a:pPr>
              <a:t>8</a:t>
            </a:fld>
            <a:endParaRPr lang="en-US"/>
          </a:p>
        </p:txBody>
      </p:sp>
    </p:spTree>
    <p:extLst>
      <p:ext uri="{BB962C8B-B14F-4D97-AF65-F5344CB8AC3E}">
        <p14:creationId xmlns:p14="http://schemas.microsoft.com/office/powerpoint/2010/main" val="2258190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8">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578">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57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idx="4294967295"/>
          </p:nvPr>
        </p:nvSpPr>
        <p:spPr/>
        <p:txBody>
          <a:bodyPr/>
          <a:lstStyle/>
          <a:p>
            <a:pPr eaLnBrk="1" hangingPunct="1"/>
            <a:r>
              <a:rPr lang="en-US" dirty="0" smtClean="0"/>
              <a:t>How to Allocate Efficiently?</a:t>
            </a:r>
          </a:p>
        </p:txBody>
      </p:sp>
      <p:sp>
        <p:nvSpPr>
          <p:cNvPr id="55298" name="Rectangle 3"/>
          <p:cNvSpPr>
            <a:spLocks noGrp="1" noChangeArrowheads="1"/>
          </p:cNvSpPr>
          <p:nvPr>
            <p:ph type="body" sz="half" idx="4294967295"/>
          </p:nvPr>
        </p:nvSpPr>
        <p:spPr>
          <a:xfrm>
            <a:off x="457200" y="1719263"/>
            <a:ext cx="8305800" cy="4833937"/>
          </a:xfrm>
        </p:spPr>
        <p:txBody>
          <a:bodyPr/>
          <a:lstStyle/>
          <a:p>
            <a:pPr eaLnBrk="1" hangingPunct="1"/>
            <a:endParaRPr lang="en-US" sz="2400" dirty="0" smtClean="0"/>
          </a:p>
          <a:p>
            <a:pPr eaLnBrk="1" hangingPunct="1"/>
            <a:r>
              <a:rPr lang="en-US" sz="2400" dirty="0" smtClean="0"/>
              <a:t>Suppose items are initially owned by a seller that has zero value for all of the items.</a:t>
            </a:r>
          </a:p>
          <a:p>
            <a:pPr eaLnBrk="1" hangingPunct="1"/>
            <a:endParaRPr lang="en-US" sz="2400" dirty="0"/>
          </a:p>
          <a:p>
            <a:pPr eaLnBrk="1" hangingPunct="1"/>
            <a:r>
              <a:rPr lang="en-US" sz="2400" dirty="0" smtClean="0"/>
              <a:t>Suppose the seller wants to allocate the items efficiently.</a:t>
            </a:r>
            <a:endParaRPr lang="en-US" sz="2000" dirty="0" smtClean="0"/>
          </a:p>
          <a:p>
            <a:pPr lvl="1" eaLnBrk="1" hangingPunct="1"/>
            <a:r>
              <a:rPr lang="en-US" sz="2000" dirty="0" smtClean="0"/>
              <a:t>Seller might also care about selling for high prices, but we won’t focus on revenue-maximization today. </a:t>
            </a:r>
          </a:p>
          <a:p>
            <a:pPr eaLnBrk="1" hangingPunct="1"/>
            <a:endParaRPr lang="en-US" sz="2400" dirty="0"/>
          </a:p>
          <a:p>
            <a:pPr eaLnBrk="1" hangingPunct="1"/>
            <a:r>
              <a:rPr lang="en-US" sz="2400" dirty="0" smtClean="0"/>
              <a:t>Let’s consider different mechanisms the seller might use.</a:t>
            </a:r>
          </a:p>
        </p:txBody>
      </p:sp>
      <p:sp>
        <p:nvSpPr>
          <p:cNvPr id="2" name="Slide Number Placeholder 1"/>
          <p:cNvSpPr>
            <a:spLocks noGrp="1"/>
          </p:cNvSpPr>
          <p:nvPr>
            <p:ph type="sldNum" sz="quarter" idx="12"/>
          </p:nvPr>
        </p:nvSpPr>
        <p:spPr/>
        <p:txBody>
          <a:bodyPr/>
          <a:lstStyle/>
          <a:p>
            <a:pPr>
              <a:defRPr/>
            </a:pPr>
            <a:fld id="{98DFCCE0-17F9-418D-9FB4-C768851943A6}" type="slidenum">
              <a:rPr lang="en-US"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idx="4294967295"/>
          </p:nvPr>
        </p:nvSpPr>
        <p:spPr/>
        <p:txBody>
          <a:bodyPr/>
          <a:lstStyle/>
          <a:p>
            <a:pPr eaLnBrk="1" hangingPunct="1"/>
            <a:r>
              <a:rPr lang="en-US" dirty="0" smtClean="0"/>
              <a:t>Ascending (Clock) Auction</a:t>
            </a:r>
          </a:p>
        </p:txBody>
      </p:sp>
      <p:sp>
        <p:nvSpPr>
          <p:cNvPr id="55298" name="Rectangle 3"/>
          <p:cNvSpPr>
            <a:spLocks noGrp="1" noChangeArrowheads="1"/>
          </p:cNvSpPr>
          <p:nvPr>
            <p:ph type="body" sz="half" idx="4294967295"/>
          </p:nvPr>
        </p:nvSpPr>
        <p:spPr>
          <a:xfrm>
            <a:off x="457200" y="1719263"/>
            <a:ext cx="8305800" cy="4833937"/>
          </a:xfrm>
        </p:spPr>
        <p:txBody>
          <a:bodyPr/>
          <a:lstStyle/>
          <a:p>
            <a:pPr eaLnBrk="1" hangingPunct="1"/>
            <a:r>
              <a:rPr lang="en-US" sz="2400" dirty="0" smtClean="0"/>
              <a:t>Seller has a price clock for each item.</a:t>
            </a:r>
          </a:p>
          <a:p>
            <a:pPr eaLnBrk="1" hangingPunct="1"/>
            <a:r>
              <a:rPr lang="en-US" sz="2400" dirty="0" smtClean="0"/>
              <a:t>Price of each item starts at $0. </a:t>
            </a:r>
          </a:p>
          <a:p>
            <a:pPr eaLnBrk="1" hangingPunct="1"/>
            <a:r>
              <a:rPr lang="en-US" sz="2400" dirty="0" smtClean="0"/>
              <a:t>At each point, buyers demand at most a single item.</a:t>
            </a:r>
          </a:p>
          <a:p>
            <a:pPr eaLnBrk="1" hangingPunct="1"/>
            <a:r>
              <a:rPr lang="en-US" sz="2400" dirty="0" smtClean="0"/>
              <a:t>Prices advance for goods in “excess demand”</a:t>
            </a:r>
          </a:p>
          <a:p>
            <a:pPr eaLnBrk="1" hangingPunct="1"/>
            <a:r>
              <a:rPr lang="en-US" sz="2400" dirty="0" smtClean="0"/>
              <a:t>Auction ends when no items are in excess demand.</a:t>
            </a:r>
          </a:p>
          <a:p>
            <a:pPr eaLnBrk="1" hangingPunct="1"/>
            <a:endParaRPr lang="en-US" sz="1200" dirty="0" smtClean="0"/>
          </a:p>
          <a:p>
            <a:pPr eaLnBrk="1" hangingPunct="1"/>
            <a:endParaRPr lang="en-US" sz="1200" dirty="0"/>
          </a:p>
          <a:p>
            <a:pPr eaLnBrk="1" hangingPunct="1"/>
            <a:r>
              <a:rPr lang="en-US" sz="2400" dirty="0" smtClean="0">
                <a:solidFill>
                  <a:srgbClr val="0070C0"/>
                </a:solidFill>
              </a:rPr>
              <a:t>Assumptions</a:t>
            </a:r>
          </a:p>
          <a:p>
            <a:pPr lvl="1" eaLnBrk="1" hangingPunct="1"/>
            <a:r>
              <a:rPr lang="en-US" sz="2200" dirty="0"/>
              <a:t>At any given moment, each buyer bids for the item it wants most at the current clock prices (“truthful bidding”).</a:t>
            </a:r>
          </a:p>
          <a:p>
            <a:pPr lvl="1" eaLnBrk="1" hangingPunct="1"/>
            <a:r>
              <a:rPr lang="en-US" sz="2200" dirty="0" smtClean="0"/>
              <a:t>Prices rise continuously rather than “jumping” discretely.</a:t>
            </a:r>
          </a:p>
        </p:txBody>
      </p:sp>
      <p:sp>
        <p:nvSpPr>
          <p:cNvPr id="2" name="Slide Number Placeholder 1"/>
          <p:cNvSpPr>
            <a:spLocks noGrp="1"/>
          </p:cNvSpPr>
          <p:nvPr>
            <p:ph type="sldNum" sz="quarter" idx="12"/>
          </p:nvPr>
        </p:nvSpPr>
        <p:spPr/>
        <p:txBody>
          <a:bodyPr/>
          <a:lstStyle/>
          <a:p>
            <a:pPr>
              <a:defRPr/>
            </a:pPr>
            <a:fld id="{98DFCCE0-17F9-418D-9FB4-C768851943A6}" type="slidenum">
              <a:rPr lang="en-US" smtClean="0"/>
              <a:pPr>
                <a:defRPr/>
              </a:pPr>
              <a:t>10</a:t>
            </a:fld>
            <a:endParaRPr lang="en-US"/>
          </a:p>
        </p:txBody>
      </p:sp>
    </p:spTree>
    <p:extLst>
      <p:ext uri="{BB962C8B-B14F-4D97-AF65-F5344CB8AC3E}">
        <p14:creationId xmlns:p14="http://schemas.microsoft.com/office/powerpoint/2010/main" val="2954166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298">
                                            <p:txEl>
                                              <p:pRg st="7" end="7"/>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298">
                                            <p:txEl>
                                              <p:pRg st="8" end="8"/>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529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idx="4294967295"/>
          </p:nvPr>
        </p:nvSpPr>
        <p:spPr/>
        <p:txBody>
          <a:bodyPr/>
          <a:lstStyle/>
          <a:p>
            <a:pPr eaLnBrk="1" hangingPunct="1"/>
            <a:r>
              <a:rPr lang="en-US" dirty="0" smtClean="0"/>
              <a:t>Example</a:t>
            </a:r>
          </a:p>
        </p:txBody>
      </p:sp>
      <p:sp>
        <p:nvSpPr>
          <p:cNvPr id="28674" name="Rectangle 3"/>
          <p:cNvSpPr>
            <a:spLocks noGrp="1" noChangeArrowheads="1"/>
          </p:cNvSpPr>
          <p:nvPr>
            <p:ph type="body" sz="half" idx="4294967295"/>
          </p:nvPr>
        </p:nvSpPr>
        <p:spPr>
          <a:xfrm>
            <a:off x="457200" y="1719263"/>
            <a:ext cx="8305800" cy="1023937"/>
          </a:xfrm>
        </p:spPr>
        <p:txBody>
          <a:bodyPr/>
          <a:lstStyle/>
          <a:p>
            <a:pPr eaLnBrk="1" hangingPunct="1"/>
            <a:r>
              <a:rPr lang="en-US" sz="2600" dirty="0" smtClean="0"/>
              <a:t>Three bidders A, B, C.</a:t>
            </a:r>
          </a:p>
          <a:p>
            <a:pPr eaLnBrk="1" hangingPunct="1"/>
            <a:r>
              <a:rPr lang="en-US" sz="2600" dirty="0" smtClean="0"/>
              <a:t>Two items: X and Y.</a:t>
            </a:r>
          </a:p>
        </p:txBody>
      </p:sp>
      <p:graphicFrame>
        <p:nvGraphicFramePr>
          <p:cNvPr id="639030" name="Group 54"/>
          <p:cNvGraphicFramePr>
            <a:graphicFrameLocks noGrp="1"/>
          </p:cNvGraphicFramePr>
          <p:nvPr>
            <p:ph sz="half" idx="4294967295"/>
            <p:extLst>
              <p:ext uri="{D42A27DB-BD31-4B8C-83A1-F6EECF244321}">
                <p14:modId xmlns:p14="http://schemas.microsoft.com/office/powerpoint/2010/main" val="1533647941"/>
              </p:ext>
            </p:extLst>
          </p:nvPr>
        </p:nvGraphicFramePr>
        <p:xfrm>
          <a:off x="3352800" y="2819400"/>
          <a:ext cx="2438400" cy="2133600"/>
        </p:xfrm>
        <a:graphic>
          <a:graphicData uri="http://schemas.openxmlformats.org/drawingml/2006/table">
            <a:tbl>
              <a:tblPr/>
              <a:tblGrid>
                <a:gridCol w="812800"/>
                <a:gridCol w="812800"/>
                <a:gridCol w="812800"/>
              </a:tblGrid>
              <a:tr h="533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endParaRPr kumimoji="0" lang="en-US" sz="26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X</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Y</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A</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30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dirty="0" smtClean="0">
                          <a:ln>
                            <a:noFill/>
                          </a:ln>
                          <a:solidFill>
                            <a:srgbClr val="5F3EEA"/>
                          </a:solidFill>
                          <a:effectLst/>
                          <a:latin typeface="Arial" pitchFamily="84" charset="0"/>
                          <a:ea typeface="ＭＳ Ｐゴシック" pitchFamily="84" charset="-128"/>
                          <a:cs typeface="ＭＳ Ｐゴシック" pitchFamily="84" charset="-128"/>
                        </a:rPr>
                        <a:t>60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5334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B</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dirty="0" smtClean="0">
                          <a:ln>
                            <a:noFill/>
                          </a:ln>
                          <a:solidFill>
                            <a:srgbClr val="5F3EEA"/>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40</a:t>
                      </a:r>
                    </a:p>
                  </a:txBody>
                  <a:tcPr horzOverflow="overflow">
                    <a:lnL>
                      <a:noFill/>
                    </a:lnL>
                    <a:lnR>
                      <a:noFill/>
                    </a:lnR>
                    <a:lnT>
                      <a:noFill/>
                    </a:lnT>
                    <a:lnB>
                      <a:noFill/>
                    </a:lnB>
                    <a:lnTlToBr>
                      <a:noFill/>
                    </a:lnTlToBr>
                    <a:lnBlToTr>
                      <a:noFill/>
                    </a:lnBlToTr>
                    <a:noFill/>
                  </a:tcPr>
                </a:tc>
              </a:tr>
              <a:tr h="5334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C</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r>
            </a:tbl>
          </a:graphicData>
        </a:graphic>
      </p:graphicFrame>
      <p:sp>
        <p:nvSpPr>
          <p:cNvPr id="639004" name="Rectangle 28"/>
          <p:cNvSpPr>
            <a:spLocks noChangeArrowheads="1"/>
          </p:cNvSpPr>
          <p:nvPr/>
        </p:nvSpPr>
        <p:spPr bwMode="auto">
          <a:xfrm>
            <a:off x="419100" y="5181600"/>
            <a:ext cx="8305800" cy="1100138"/>
          </a:xfrm>
          <a:prstGeom prst="rect">
            <a:avLst/>
          </a:prstGeom>
          <a:noFill/>
          <a:ln w="9525">
            <a:noFill/>
            <a:miter lim="800000"/>
            <a:headEnd/>
            <a:tailEnd/>
          </a:ln>
        </p:spPr>
        <p:txBody>
          <a:bodyPr>
            <a:prstTxWarp prst="textNoShape">
              <a:avLst/>
            </a:prstTxWarp>
          </a:bodyPr>
          <a:lstStyle/>
          <a:p>
            <a:pPr marL="342900" indent="-342900">
              <a:spcBef>
                <a:spcPct val="20000"/>
              </a:spcBef>
              <a:buClr>
                <a:schemeClr val="tx2"/>
              </a:buClr>
              <a:buSzPct val="70000"/>
              <a:buFont typeface="Wingdings" pitchFamily="84" charset="2"/>
              <a:buChar char="l"/>
            </a:pPr>
            <a:r>
              <a:rPr lang="en-US" sz="2600" dirty="0" smtClean="0"/>
              <a:t>Efficient assignment is (A,Y) and (B,X)</a:t>
            </a:r>
            <a:endParaRPr lang="en-US" sz="2600" dirty="0"/>
          </a:p>
        </p:txBody>
      </p:sp>
      <p:sp>
        <p:nvSpPr>
          <p:cNvPr id="2" name="Slide Number Placeholder 1"/>
          <p:cNvSpPr>
            <a:spLocks noGrp="1"/>
          </p:cNvSpPr>
          <p:nvPr>
            <p:ph type="sldNum" sz="quarter" idx="12"/>
          </p:nvPr>
        </p:nvSpPr>
        <p:spPr/>
        <p:txBody>
          <a:bodyPr/>
          <a:lstStyle/>
          <a:p>
            <a:pPr>
              <a:defRPr/>
            </a:pPr>
            <a:fld id="{98DFCCE0-17F9-418D-9FB4-C768851943A6}" type="slidenum">
              <a:rPr lang="en-US" smtClean="0"/>
              <a:pPr>
                <a:defRPr/>
              </a:pPr>
              <a:t>11</a:t>
            </a:fld>
            <a:endParaRPr lang="en-US"/>
          </a:p>
        </p:txBody>
      </p:sp>
    </p:spTree>
    <p:extLst>
      <p:ext uri="{BB962C8B-B14F-4D97-AF65-F5344CB8AC3E}">
        <p14:creationId xmlns:p14="http://schemas.microsoft.com/office/powerpoint/2010/main" val="21894450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051" name="Group 1043"/>
          <p:cNvGraphicFramePr>
            <a:graphicFrameLocks noGrp="1"/>
          </p:cNvGraphicFramePr>
          <p:nvPr>
            <p:ph idx="4294967295"/>
            <p:extLst>
              <p:ext uri="{D42A27DB-BD31-4B8C-83A1-F6EECF244321}">
                <p14:modId xmlns:p14="http://schemas.microsoft.com/office/powerpoint/2010/main" val="1436237939"/>
              </p:ext>
            </p:extLst>
          </p:nvPr>
        </p:nvGraphicFramePr>
        <p:xfrm>
          <a:off x="483630" y="2290864"/>
          <a:ext cx="2094384" cy="1828800"/>
        </p:xfrm>
        <a:graphic>
          <a:graphicData uri="http://schemas.openxmlformats.org/drawingml/2006/table">
            <a:tbl>
              <a:tblPr/>
              <a:tblGrid>
                <a:gridCol w="698128"/>
                <a:gridCol w="698128"/>
                <a:gridCol w="698128"/>
              </a:tblGrid>
              <a:tr h="40338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X</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Y</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40338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A</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30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60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0338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B</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40</a:t>
                      </a:r>
                    </a:p>
                  </a:txBody>
                  <a:tcPr horzOverflow="overflow">
                    <a:lnL>
                      <a:noFill/>
                    </a:lnL>
                    <a:lnR>
                      <a:noFill/>
                    </a:lnR>
                    <a:lnT>
                      <a:noFill/>
                    </a:lnT>
                    <a:lnB>
                      <a:noFill/>
                    </a:lnB>
                    <a:lnTlToBr>
                      <a:noFill/>
                    </a:lnTlToBr>
                    <a:lnBlToTr>
                      <a:noFill/>
                    </a:lnBlToTr>
                    <a:noFill/>
                  </a:tcPr>
                </a:tc>
              </a:tr>
              <a:tr h="40338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C</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r>
            </a:tbl>
          </a:graphicData>
        </a:graphic>
      </p:graphicFrame>
      <p:sp>
        <p:nvSpPr>
          <p:cNvPr id="57361" name="Text Box 36"/>
          <p:cNvSpPr txBox="1">
            <a:spLocks noChangeArrowheads="1"/>
          </p:cNvSpPr>
          <p:nvPr/>
        </p:nvSpPr>
        <p:spPr bwMode="auto">
          <a:xfrm>
            <a:off x="485721" y="1844824"/>
            <a:ext cx="2080634" cy="461665"/>
          </a:xfrm>
          <a:prstGeom prst="rect">
            <a:avLst/>
          </a:prstGeom>
          <a:noFill/>
          <a:ln w="9525">
            <a:noFill/>
            <a:miter lim="800000"/>
            <a:headEnd/>
            <a:tailEnd/>
          </a:ln>
        </p:spPr>
        <p:txBody>
          <a:bodyPr wrap="none">
            <a:prstTxWarp prst="textNoShape">
              <a:avLst/>
            </a:prstTxWarp>
            <a:spAutoFit/>
          </a:bodyPr>
          <a:lstStyle/>
          <a:p>
            <a:r>
              <a:rPr lang="en-US" dirty="0">
                <a:solidFill>
                  <a:srgbClr val="5F3EEA"/>
                </a:solidFill>
              </a:rPr>
              <a:t>Bidder Values</a:t>
            </a:r>
          </a:p>
        </p:txBody>
      </p:sp>
      <p:sp>
        <p:nvSpPr>
          <p:cNvPr id="8" name="Rectangle 32"/>
          <p:cNvSpPr txBox="1">
            <a:spLocks noChangeArrowheads="1"/>
          </p:cNvSpPr>
          <p:nvPr/>
        </p:nvSpPr>
        <p:spPr bwMode="auto">
          <a:xfrm>
            <a:off x="457200" y="122238"/>
            <a:ext cx="7543800" cy="1295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900" b="1">
                <a:solidFill>
                  <a:schemeClr val="tx2"/>
                </a:solidFill>
                <a:latin typeface="+mj-lt"/>
                <a:ea typeface="ＭＳ Ｐゴシック" pitchFamily="84" charset="-128"/>
                <a:cs typeface="ＭＳ Ｐゴシック" pitchFamily="84" charset="-128"/>
              </a:defRPr>
            </a:lvl1pPr>
            <a:lvl2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2pPr>
            <a:lvl3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3pPr>
            <a:lvl4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4pPr>
            <a:lvl5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en-US" smtClean="0"/>
              <a:t>Ascending Auction</a:t>
            </a:r>
            <a:endParaRPr lang="en-US" dirty="0" smtClean="0"/>
          </a:p>
        </p:txBody>
      </p:sp>
      <p:sp>
        <p:nvSpPr>
          <p:cNvPr id="10" name="TextBox 9"/>
          <p:cNvSpPr txBox="1"/>
          <p:nvPr/>
        </p:nvSpPr>
        <p:spPr>
          <a:xfrm>
            <a:off x="589378" y="5445224"/>
            <a:ext cx="1872208" cy="461665"/>
          </a:xfrm>
          <a:prstGeom prst="rect">
            <a:avLst/>
          </a:prstGeom>
          <a:noFill/>
        </p:spPr>
        <p:txBody>
          <a:bodyPr wrap="square" rtlCol="0">
            <a:spAutoFit/>
          </a:bodyPr>
          <a:lstStyle/>
          <a:p>
            <a:endParaRPr lang="en-US" dirty="0"/>
          </a:p>
        </p:txBody>
      </p:sp>
      <p:graphicFrame>
        <p:nvGraphicFramePr>
          <p:cNvPr id="12" name="Group 1043"/>
          <p:cNvGraphicFramePr>
            <a:graphicFrameLocks/>
          </p:cNvGraphicFramePr>
          <p:nvPr>
            <p:extLst>
              <p:ext uri="{D42A27DB-BD31-4B8C-83A1-F6EECF244321}">
                <p14:modId xmlns:p14="http://schemas.microsoft.com/office/powerpoint/2010/main" val="2096216124"/>
              </p:ext>
            </p:extLst>
          </p:nvPr>
        </p:nvGraphicFramePr>
        <p:xfrm>
          <a:off x="3635894" y="1628800"/>
          <a:ext cx="4608515" cy="864096"/>
        </p:xfrm>
        <a:graphic>
          <a:graphicData uri="http://schemas.openxmlformats.org/drawingml/2006/table">
            <a:tbl>
              <a:tblPr/>
              <a:tblGrid>
                <a:gridCol w="921703"/>
                <a:gridCol w="921703"/>
                <a:gridCol w="921703"/>
                <a:gridCol w="921703"/>
                <a:gridCol w="921703"/>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Price X</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Price Y</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A</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B</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C</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676138760"/>
              </p:ext>
            </p:extLst>
          </p:nvPr>
        </p:nvGraphicFramePr>
        <p:xfrm>
          <a:off x="3635896" y="2564904"/>
          <a:ext cx="1843406" cy="864096"/>
        </p:xfrm>
        <a:graphic>
          <a:graphicData uri="http://schemas.openxmlformats.org/drawingml/2006/table">
            <a:tbl>
              <a:tblPr/>
              <a:tblGrid>
                <a:gridCol w="921703"/>
                <a:gridCol w="921703"/>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0</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0</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2070807373"/>
              </p:ext>
            </p:extLst>
          </p:nvPr>
        </p:nvGraphicFramePr>
        <p:xfrm>
          <a:off x="5508104" y="2564904"/>
          <a:ext cx="2736303" cy="864096"/>
        </p:xfrm>
        <a:graphic>
          <a:graphicData uri="http://schemas.openxmlformats.org/drawingml/2006/table">
            <a:tbl>
              <a:tblPr/>
              <a:tblGrid>
                <a:gridCol w="912101"/>
                <a:gridCol w="912101"/>
                <a:gridCol w="912101"/>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4286297645"/>
              </p:ext>
            </p:extLst>
          </p:nvPr>
        </p:nvGraphicFramePr>
        <p:xfrm>
          <a:off x="3635896" y="3501008"/>
          <a:ext cx="1843406" cy="864096"/>
        </p:xfrm>
        <a:graphic>
          <a:graphicData uri="http://schemas.openxmlformats.org/drawingml/2006/table">
            <a:tbl>
              <a:tblPr/>
              <a:tblGrid>
                <a:gridCol w="921703"/>
                <a:gridCol w="921703"/>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0</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1016172235"/>
              </p:ext>
            </p:extLst>
          </p:nvPr>
        </p:nvGraphicFramePr>
        <p:xfrm>
          <a:off x="5508104" y="3501008"/>
          <a:ext cx="2736303" cy="864096"/>
        </p:xfrm>
        <a:graphic>
          <a:graphicData uri="http://schemas.openxmlformats.org/drawingml/2006/table">
            <a:tbl>
              <a:tblPr/>
              <a:tblGrid>
                <a:gridCol w="912101"/>
                <a:gridCol w="912101"/>
                <a:gridCol w="912101"/>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880683331"/>
              </p:ext>
            </p:extLst>
          </p:nvPr>
        </p:nvGraphicFramePr>
        <p:xfrm>
          <a:off x="3635896" y="4365104"/>
          <a:ext cx="1843406" cy="864096"/>
        </p:xfrm>
        <a:graphic>
          <a:graphicData uri="http://schemas.openxmlformats.org/drawingml/2006/table">
            <a:tbl>
              <a:tblPr/>
              <a:tblGrid>
                <a:gridCol w="921703"/>
                <a:gridCol w="921703"/>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0</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2651646681"/>
              </p:ext>
            </p:extLst>
          </p:nvPr>
        </p:nvGraphicFramePr>
        <p:xfrm>
          <a:off x="5508104" y="4365104"/>
          <a:ext cx="2736303" cy="864096"/>
        </p:xfrm>
        <a:graphic>
          <a:graphicData uri="http://schemas.openxmlformats.org/drawingml/2006/table">
            <a:tbl>
              <a:tblPr/>
              <a:tblGrid>
                <a:gridCol w="912101"/>
                <a:gridCol w="912101"/>
                <a:gridCol w="912101"/>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2" name="Table 21"/>
          <p:cNvGraphicFramePr>
            <a:graphicFrameLocks noGrp="1"/>
          </p:cNvGraphicFramePr>
          <p:nvPr>
            <p:extLst>
              <p:ext uri="{D42A27DB-BD31-4B8C-83A1-F6EECF244321}">
                <p14:modId xmlns:p14="http://schemas.microsoft.com/office/powerpoint/2010/main" val="1968784947"/>
              </p:ext>
            </p:extLst>
          </p:nvPr>
        </p:nvGraphicFramePr>
        <p:xfrm>
          <a:off x="3635896" y="5301208"/>
          <a:ext cx="1843406" cy="864096"/>
        </p:xfrm>
        <a:graphic>
          <a:graphicData uri="http://schemas.openxmlformats.org/drawingml/2006/table">
            <a:tbl>
              <a:tblPr/>
              <a:tblGrid>
                <a:gridCol w="921703"/>
                <a:gridCol w="921703"/>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0</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3</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3" name="Table 22"/>
          <p:cNvGraphicFramePr>
            <a:graphicFrameLocks noGrp="1"/>
          </p:cNvGraphicFramePr>
          <p:nvPr>
            <p:extLst>
              <p:ext uri="{D42A27DB-BD31-4B8C-83A1-F6EECF244321}">
                <p14:modId xmlns:p14="http://schemas.microsoft.com/office/powerpoint/2010/main" val="3909190579"/>
              </p:ext>
            </p:extLst>
          </p:nvPr>
        </p:nvGraphicFramePr>
        <p:xfrm>
          <a:off x="5508104" y="5301208"/>
          <a:ext cx="2736303" cy="864096"/>
        </p:xfrm>
        <a:graphic>
          <a:graphicData uri="http://schemas.openxmlformats.org/drawingml/2006/table">
            <a:tbl>
              <a:tblPr/>
              <a:tblGrid>
                <a:gridCol w="912101"/>
                <a:gridCol w="912101"/>
                <a:gridCol w="912101"/>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60611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051" name="Group 1043"/>
          <p:cNvGraphicFramePr>
            <a:graphicFrameLocks noGrp="1"/>
          </p:cNvGraphicFramePr>
          <p:nvPr>
            <p:ph idx="4294967295"/>
            <p:extLst>
              <p:ext uri="{D42A27DB-BD31-4B8C-83A1-F6EECF244321}">
                <p14:modId xmlns:p14="http://schemas.microsoft.com/office/powerpoint/2010/main" val="281238254"/>
              </p:ext>
            </p:extLst>
          </p:nvPr>
        </p:nvGraphicFramePr>
        <p:xfrm>
          <a:off x="483630" y="2290864"/>
          <a:ext cx="2094384" cy="1828800"/>
        </p:xfrm>
        <a:graphic>
          <a:graphicData uri="http://schemas.openxmlformats.org/drawingml/2006/table">
            <a:tbl>
              <a:tblPr/>
              <a:tblGrid>
                <a:gridCol w="698128"/>
                <a:gridCol w="698128"/>
                <a:gridCol w="698128"/>
              </a:tblGrid>
              <a:tr h="40338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X</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Y</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40338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A</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30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60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0338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B</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40</a:t>
                      </a:r>
                    </a:p>
                  </a:txBody>
                  <a:tcPr horzOverflow="overflow">
                    <a:lnL>
                      <a:noFill/>
                    </a:lnL>
                    <a:lnR>
                      <a:noFill/>
                    </a:lnR>
                    <a:lnT>
                      <a:noFill/>
                    </a:lnT>
                    <a:lnB>
                      <a:noFill/>
                    </a:lnB>
                    <a:lnTlToBr>
                      <a:noFill/>
                    </a:lnTlToBr>
                    <a:lnBlToTr>
                      <a:noFill/>
                    </a:lnBlToTr>
                    <a:noFill/>
                  </a:tcPr>
                </a:tc>
              </a:tr>
              <a:tr h="40338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C</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r>
            </a:tbl>
          </a:graphicData>
        </a:graphic>
      </p:graphicFrame>
      <p:sp>
        <p:nvSpPr>
          <p:cNvPr id="57361" name="Text Box 36"/>
          <p:cNvSpPr txBox="1">
            <a:spLocks noChangeArrowheads="1"/>
          </p:cNvSpPr>
          <p:nvPr/>
        </p:nvSpPr>
        <p:spPr bwMode="auto">
          <a:xfrm>
            <a:off x="485721" y="1844824"/>
            <a:ext cx="2080634" cy="461665"/>
          </a:xfrm>
          <a:prstGeom prst="rect">
            <a:avLst/>
          </a:prstGeom>
          <a:noFill/>
          <a:ln w="9525">
            <a:noFill/>
            <a:miter lim="800000"/>
            <a:headEnd/>
            <a:tailEnd/>
          </a:ln>
        </p:spPr>
        <p:txBody>
          <a:bodyPr wrap="none">
            <a:prstTxWarp prst="textNoShape">
              <a:avLst/>
            </a:prstTxWarp>
            <a:spAutoFit/>
          </a:bodyPr>
          <a:lstStyle/>
          <a:p>
            <a:r>
              <a:rPr lang="en-US" dirty="0">
                <a:solidFill>
                  <a:srgbClr val="5F3EEA"/>
                </a:solidFill>
              </a:rPr>
              <a:t>Bidder Values</a:t>
            </a:r>
          </a:p>
        </p:txBody>
      </p:sp>
      <p:sp>
        <p:nvSpPr>
          <p:cNvPr id="8" name="Rectangle 32"/>
          <p:cNvSpPr txBox="1">
            <a:spLocks noChangeArrowheads="1"/>
          </p:cNvSpPr>
          <p:nvPr/>
        </p:nvSpPr>
        <p:spPr bwMode="auto">
          <a:xfrm>
            <a:off x="457200" y="122238"/>
            <a:ext cx="7543800" cy="1295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900" b="1">
                <a:solidFill>
                  <a:schemeClr val="tx2"/>
                </a:solidFill>
                <a:latin typeface="+mj-lt"/>
                <a:ea typeface="ＭＳ Ｐゴシック" pitchFamily="84" charset="-128"/>
                <a:cs typeface="ＭＳ Ｐゴシック" pitchFamily="84" charset="-128"/>
              </a:defRPr>
            </a:lvl1pPr>
            <a:lvl2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2pPr>
            <a:lvl3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3pPr>
            <a:lvl4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4pPr>
            <a:lvl5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en-US" smtClean="0"/>
              <a:t>Ascending Auction</a:t>
            </a:r>
            <a:endParaRPr lang="en-US" dirty="0" smtClean="0"/>
          </a:p>
        </p:txBody>
      </p:sp>
      <p:graphicFrame>
        <p:nvGraphicFramePr>
          <p:cNvPr id="12" name="Group 1043"/>
          <p:cNvGraphicFramePr>
            <a:graphicFrameLocks/>
          </p:cNvGraphicFramePr>
          <p:nvPr>
            <p:extLst>
              <p:ext uri="{D42A27DB-BD31-4B8C-83A1-F6EECF244321}">
                <p14:modId xmlns:p14="http://schemas.microsoft.com/office/powerpoint/2010/main" val="2612150834"/>
              </p:ext>
            </p:extLst>
          </p:nvPr>
        </p:nvGraphicFramePr>
        <p:xfrm>
          <a:off x="3635894" y="1628800"/>
          <a:ext cx="4608515" cy="864096"/>
        </p:xfrm>
        <a:graphic>
          <a:graphicData uri="http://schemas.openxmlformats.org/drawingml/2006/table">
            <a:tbl>
              <a:tblPr/>
              <a:tblGrid>
                <a:gridCol w="921703"/>
                <a:gridCol w="921703"/>
                <a:gridCol w="921703"/>
                <a:gridCol w="921703"/>
                <a:gridCol w="921703"/>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Price X</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Price Y</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A</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B</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C</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064398149"/>
              </p:ext>
            </p:extLst>
          </p:nvPr>
        </p:nvGraphicFramePr>
        <p:xfrm>
          <a:off x="3635896" y="2564904"/>
          <a:ext cx="1843406" cy="864096"/>
        </p:xfrm>
        <a:graphic>
          <a:graphicData uri="http://schemas.openxmlformats.org/drawingml/2006/table">
            <a:tbl>
              <a:tblPr/>
              <a:tblGrid>
                <a:gridCol w="921703"/>
                <a:gridCol w="921703"/>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0</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10</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1468430610"/>
              </p:ext>
            </p:extLst>
          </p:nvPr>
        </p:nvGraphicFramePr>
        <p:xfrm>
          <a:off x="5508104" y="2564904"/>
          <a:ext cx="2736303" cy="864096"/>
        </p:xfrm>
        <a:graphic>
          <a:graphicData uri="http://schemas.openxmlformats.org/drawingml/2006/table">
            <a:tbl>
              <a:tblPr/>
              <a:tblGrid>
                <a:gridCol w="912101"/>
                <a:gridCol w="912101"/>
                <a:gridCol w="912101"/>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1"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X</a:t>
                      </a: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1467864735"/>
              </p:ext>
            </p:extLst>
          </p:nvPr>
        </p:nvGraphicFramePr>
        <p:xfrm>
          <a:off x="3635896" y="3501008"/>
          <a:ext cx="1843406" cy="864096"/>
        </p:xfrm>
        <a:graphic>
          <a:graphicData uri="http://schemas.openxmlformats.org/drawingml/2006/table">
            <a:tbl>
              <a:tblPr/>
              <a:tblGrid>
                <a:gridCol w="921703"/>
                <a:gridCol w="921703"/>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0</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11</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3121607840"/>
              </p:ext>
            </p:extLst>
          </p:nvPr>
        </p:nvGraphicFramePr>
        <p:xfrm>
          <a:off x="5508104" y="3501008"/>
          <a:ext cx="2736303" cy="864096"/>
        </p:xfrm>
        <a:graphic>
          <a:graphicData uri="http://schemas.openxmlformats.org/drawingml/2006/table">
            <a:tbl>
              <a:tblPr/>
              <a:tblGrid>
                <a:gridCol w="912101"/>
                <a:gridCol w="912101"/>
                <a:gridCol w="912101"/>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X</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55128551"/>
              </p:ext>
            </p:extLst>
          </p:nvPr>
        </p:nvGraphicFramePr>
        <p:xfrm>
          <a:off x="3635896" y="4365104"/>
          <a:ext cx="1843406" cy="864096"/>
        </p:xfrm>
        <a:graphic>
          <a:graphicData uri="http://schemas.openxmlformats.org/drawingml/2006/table">
            <a:tbl>
              <a:tblPr/>
              <a:tblGrid>
                <a:gridCol w="921703"/>
                <a:gridCol w="921703"/>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0</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12 …</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1301968739"/>
              </p:ext>
            </p:extLst>
          </p:nvPr>
        </p:nvGraphicFramePr>
        <p:xfrm>
          <a:off x="5508104" y="4365104"/>
          <a:ext cx="2736303" cy="864096"/>
        </p:xfrm>
        <a:graphic>
          <a:graphicData uri="http://schemas.openxmlformats.org/drawingml/2006/table">
            <a:tbl>
              <a:tblPr/>
              <a:tblGrid>
                <a:gridCol w="912101"/>
                <a:gridCol w="912101"/>
                <a:gridCol w="912101"/>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X</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2" name="Table 21"/>
          <p:cNvGraphicFramePr>
            <a:graphicFrameLocks noGrp="1"/>
          </p:cNvGraphicFramePr>
          <p:nvPr>
            <p:extLst>
              <p:ext uri="{D42A27DB-BD31-4B8C-83A1-F6EECF244321}">
                <p14:modId xmlns:p14="http://schemas.microsoft.com/office/powerpoint/2010/main" val="898507959"/>
              </p:ext>
            </p:extLst>
          </p:nvPr>
        </p:nvGraphicFramePr>
        <p:xfrm>
          <a:off x="3635896" y="5301208"/>
          <a:ext cx="1843406" cy="864096"/>
        </p:xfrm>
        <a:graphic>
          <a:graphicData uri="http://schemas.openxmlformats.org/drawingml/2006/table">
            <a:tbl>
              <a:tblPr/>
              <a:tblGrid>
                <a:gridCol w="921703"/>
                <a:gridCol w="921703"/>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0</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20</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3" name="Table 22"/>
          <p:cNvGraphicFramePr>
            <a:graphicFrameLocks noGrp="1"/>
          </p:cNvGraphicFramePr>
          <p:nvPr>
            <p:extLst>
              <p:ext uri="{D42A27DB-BD31-4B8C-83A1-F6EECF244321}">
                <p14:modId xmlns:p14="http://schemas.microsoft.com/office/powerpoint/2010/main" val="2500836850"/>
              </p:ext>
            </p:extLst>
          </p:nvPr>
        </p:nvGraphicFramePr>
        <p:xfrm>
          <a:off x="5508104" y="5301208"/>
          <a:ext cx="2736303" cy="864096"/>
        </p:xfrm>
        <a:graphic>
          <a:graphicData uri="http://schemas.openxmlformats.org/drawingml/2006/table">
            <a:tbl>
              <a:tblPr/>
              <a:tblGrid>
                <a:gridCol w="912101"/>
                <a:gridCol w="912101"/>
                <a:gridCol w="912101"/>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1"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X</a:t>
                      </a: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X</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4" name="TextBox 23"/>
          <p:cNvSpPr txBox="1"/>
          <p:nvPr/>
        </p:nvSpPr>
        <p:spPr>
          <a:xfrm>
            <a:off x="237101" y="4306160"/>
            <a:ext cx="3024336" cy="1015663"/>
          </a:xfrm>
          <a:prstGeom prst="rect">
            <a:avLst/>
          </a:prstGeom>
          <a:noFill/>
        </p:spPr>
        <p:txBody>
          <a:bodyPr wrap="square" rtlCol="0">
            <a:spAutoFit/>
          </a:bodyPr>
          <a:lstStyle/>
          <a:p>
            <a:pPr eaLnBrk="1" hangingPunct="1"/>
            <a:r>
              <a:rPr lang="en-US" sz="1500" dirty="0" smtClean="0"/>
              <a:t>When </a:t>
            </a:r>
            <a:r>
              <a:rPr lang="en-US" sz="1500" dirty="0" err="1" smtClean="0"/>
              <a:t>pX</a:t>
            </a:r>
            <a:r>
              <a:rPr lang="en-US" sz="1500" dirty="0" smtClean="0"/>
              <a:t>=0, </a:t>
            </a:r>
            <a:r>
              <a:rPr lang="en-US" sz="1500" dirty="0" err="1" smtClean="0"/>
              <a:t>pY</a:t>
            </a:r>
            <a:r>
              <a:rPr lang="en-US" sz="1500" dirty="0" smtClean="0"/>
              <a:t>=10, C is indifferent. Excess demand for Y means </a:t>
            </a:r>
            <a:r>
              <a:rPr lang="en-US" sz="1500" dirty="0" err="1" smtClean="0"/>
              <a:t>pY</a:t>
            </a:r>
            <a:r>
              <a:rPr lang="en-US" sz="1500" dirty="0" smtClean="0"/>
              <a:t> continues to increase, with C now favoring X.</a:t>
            </a:r>
          </a:p>
        </p:txBody>
      </p:sp>
      <p:sp>
        <p:nvSpPr>
          <p:cNvPr id="25" name="TextBox 24"/>
          <p:cNvSpPr txBox="1"/>
          <p:nvPr/>
        </p:nvSpPr>
        <p:spPr>
          <a:xfrm>
            <a:off x="237412" y="5589240"/>
            <a:ext cx="3024336" cy="784830"/>
          </a:xfrm>
          <a:prstGeom prst="rect">
            <a:avLst/>
          </a:prstGeom>
          <a:noFill/>
        </p:spPr>
        <p:txBody>
          <a:bodyPr wrap="square" rtlCol="0">
            <a:spAutoFit/>
          </a:bodyPr>
          <a:lstStyle/>
          <a:p>
            <a:pPr eaLnBrk="1" hangingPunct="1"/>
            <a:r>
              <a:rPr lang="en-US" sz="1500" dirty="0" smtClean="0"/>
              <a:t>When </a:t>
            </a:r>
            <a:r>
              <a:rPr lang="en-US" sz="1500" dirty="0" err="1" smtClean="0"/>
              <a:t>pX</a:t>
            </a:r>
            <a:r>
              <a:rPr lang="en-US" sz="1500" dirty="0" smtClean="0"/>
              <a:t>=0, </a:t>
            </a:r>
            <a:r>
              <a:rPr lang="en-US" sz="1500" dirty="0" err="1" smtClean="0"/>
              <a:t>pY</a:t>
            </a:r>
            <a:r>
              <a:rPr lang="en-US" sz="1500" dirty="0" smtClean="0"/>
              <a:t>=20, B is indifferent. Now </a:t>
            </a:r>
            <a:r>
              <a:rPr lang="en-US" sz="1500" i="1" dirty="0" smtClean="0"/>
              <a:t>both prices </a:t>
            </a:r>
            <a:r>
              <a:rPr lang="en-US" sz="1500" dirty="0" smtClean="0"/>
              <a:t>must increase together. </a:t>
            </a:r>
          </a:p>
        </p:txBody>
      </p:sp>
    </p:spTree>
    <p:extLst>
      <p:ext uri="{BB962C8B-B14F-4D97-AF65-F5344CB8AC3E}">
        <p14:creationId xmlns:p14="http://schemas.microsoft.com/office/powerpoint/2010/main" val="1385745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051" name="Group 1043"/>
          <p:cNvGraphicFramePr>
            <a:graphicFrameLocks noGrp="1"/>
          </p:cNvGraphicFramePr>
          <p:nvPr>
            <p:ph idx="4294967295"/>
            <p:extLst>
              <p:ext uri="{D42A27DB-BD31-4B8C-83A1-F6EECF244321}">
                <p14:modId xmlns:p14="http://schemas.microsoft.com/office/powerpoint/2010/main" val="4038682869"/>
              </p:ext>
            </p:extLst>
          </p:nvPr>
        </p:nvGraphicFramePr>
        <p:xfrm>
          <a:off x="483630" y="2290864"/>
          <a:ext cx="2094384" cy="1828800"/>
        </p:xfrm>
        <a:graphic>
          <a:graphicData uri="http://schemas.openxmlformats.org/drawingml/2006/table">
            <a:tbl>
              <a:tblPr/>
              <a:tblGrid>
                <a:gridCol w="698128"/>
                <a:gridCol w="698128"/>
                <a:gridCol w="698128"/>
              </a:tblGrid>
              <a:tr h="40338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X</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Y</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40338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A</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30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60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0338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B</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40</a:t>
                      </a:r>
                    </a:p>
                  </a:txBody>
                  <a:tcPr horzOverflow="overflow">
                    <a:lnL>
                      <a:noFill/>
                    </a:lnL>
                    <a:lnR>
                      <a:noFill/>
                    </a:lnR>
                    <a:lnT>
                      <a:noFill/>
                    </a:lnT>
                    <a:lnB>
                      <a:noFill/>
                    </a:lnB>
                    <a:lnTlToBr>
                      <a:noFill/>
                    </a:lnTlToBr>
                    <a:lnBlToTr>
                      <a:noFill/>
                    </a:lnBlToTr>
                    <a:noFill/>
                  </a:tcPr>
                </a:tc>
              </a:tr>
              <a:tr h="40338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C</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r>
            </a:tbl>
          </a:graphicData>
        </a:graphic>
      </p:graphicFrame>
      <p:sp>
        <p:nvSpPr>
          <p:cNvPr id="57361" name="Text Box 36"/>
          <p:cNvSpPr txBox="1">
            <a:spLocks noChangeArrowheads="1"/>
          </p:cNvSpPr>
          <p:nvPr/>
        </p:nvSpPr>
        <p:spPr bwMode="auto">
          <a:xfrm>
            <a:off x="485721" y="1844824"/>
            <a:ext cx="2080634" cy="461665"/>
          </a:xfrm>
          <a:prstGeom prst="rect">
            <a:avLst/>
          </a:prstGeom>
          <a:noFill/>
          <a:ln w="9525">
            <a:noFill/>
            <a:miter lim="800000"/>
            <a:headEnd/>
            <a:tailEnd/>
          </a:ln>
        </p:spPr>
        <p:txBody>
          <a:bodyPr wrap="none">
            <a:prstTxWarp prst="textNoShape">
              <a:avLst/>
            </a:prstTxWarp>
            <a:spAutoFit/>
          </a:bodyPr>
          <a:lstStyle/>
          <a:p>
            <a:r>
              <a:rPr lang="en-US" dirty="0">
                <a:solidFill>
                  <a:srgbClr val="5F3EEA"/>
                </a:solidFill>
              </a:rPr>
              <a:t>Bidder Values</a:t>
            </a:r>
          </a:p>
        </p:txBody>
      </p:sp>
      <p:sp>
        <p:nvSpPr>
          <p:cNvPr id="8" name="Rectangle 32"/>
          <p:cNvSpPr txBox="1">
            <a:spLocks noChangeArrowheads="1"/>
          </p:cNvSpPr>
          <p:nvPr/>
        </p:nvSpPr>
        <p:spPr bwMode="auto">
          <a:xfrm>
            <a:off x="457200" y="122238"/>
            <a:ext cx="7543800" cy="1295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900" b="1">
                <a:solidFill>
                  <a:schemeClr val="tx2"/>
                </a:solidFill>
                <a:latin typeface="+mj-lt"/>
                <a:ea typeface="ＭＳ Ｐゴシック" pitchFamily="84" charset="-128"/>
                <a:cs typeface="ＭＳ Ｐゴシック" pitchFamily="84" charset="-128"/>
              </a:defRPr>
            </a:lvl1pPr>
            <a:lvl2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2pPr>
            <a:lvl3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3pPr>
            <a:lvl4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4pPr>
            <a:lvl5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en-US" smtClean="0"/>
              <a:t>Ascending Auction</a:t>
            </a:r>
            <a:endParaRPr lang="en-US" dirty="0" smtClean="0"/>
          </a:p>
        </p:txBody>
      </p:sp>
      <p:graphicFrame>
        <p:nvGraphicFramePr>
          <p:cNvPr id="12" name="Group 1043"/>
          <p:cNvGraphicFramePr>
            <a:graphicFrameLocks/>
          </p:cNvGraphicFramePr>
          <p:nvPr>
            <p:extLst>
              <p:ext uri="{D42A27DB-BD31-4B8C-83A1-F6EECF244321}">
                <p14:modId xmlns:p14="http://schemas.microsoft.com/office/powerpoint/2010/main" val="1419804360"/>
              </p:ext>
            </p:extLst>
          </p:nvPr>
        </p:nvGraphicFramePr>
        <p:xfrm>
          <a:off x="3635894" y="1628800"/>
          <a:ext cx="4608515" cy="864096"/>
        </p:xfrm>
        <a:graphic>
          <a:graphicData uri="http://schemas.openxmlformats.org/drawingml/2006/table">
            <a:tbl>
              <a:tblPr/>
              <a:tblGrid>
                <a:gridCol w="921703"/>
                <a:gridCol w="921703"/>
                <a:gridCol w="921703"/>
                <a:gridCol w="921703"/>
                <a:gridCol w="921703"/>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Price X</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Price Y</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A</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B</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C</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215476664"/>
              </p:ext>
            </p:extLst>
          </p:nvPr>
        </p:nvGraphicFramePr>
        <p:xfrm>
          <a:off x="3635896" y="2564904"/>
          <a:ext cx="1843406" cy="864096"/>
        </p:xfrm>
        <a:graphic>
          <a:graphicData uri="http://schemas.openxmlformats.org/drawingml/2006/table">
            <a:tbl>
              <a:tblPr/>
              <a:tblGrid>
                <a:gridCol w="921703"/>
                <a:gridCol w="921703"/>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20</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2146295274"/>
              </p:ext>
            </p:extLst>
          </p:nvPr>
        </p:nvGraphicFramePr>
        <p:xfrm>
          <a:off x="5508104" y="2564904"/>
          <a:ext cx="2736303" cy="864096"/>
        </p:xfrm>
        <a:graphic>
          <a:graphicData uri="http://schemas.openxmlformats.org/drawingml/2006/table">
            <a:tbl>
              <a:tblPr/>
              <a:tblGrid>
                <a:gridCol w="912101"/>
                <a:gridCol w="912101"/>
                <a:gridCol w="912101"/>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X</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1272409073"/>
              </p:ext>
            </p:extLst>
          </p:nvPr>
        </p:nvGraphicFramePr>
        <p:xfrm>
          <a:off x="3635896" y="3501008"/>
          <a:ext cx="1843406" cy="864096"/>
        </p:xfrm>
        <a:graphic>
          <a:graphicData uri="http://schemas.openxmlformats.org/drawingml/2006/table">
            <a:tbl>
              <a:tblPr/>
              <a:tblGrid>
                <a:gridCol w="921703"/>
                <a:gridCol w="921703"/>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21</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218830089"/>
              </p:ext>
            </p:extLst>
          </p:nvPr>
        </p:nvGraphicFramePr>
        <p:xfrm>
          <a:off x="5508104" y="3501008"/>
          <a:ext cx="2736303" cy="864096"/>
        </p:xfrm>
        <a:graphic>
          <a:graphicData uri="http://schemas.openxmlformats.org/drawingml/2006/table">
            <a:tbl>
              <a:tblPr/>
              <a:tblGrid>
                <a:gridCol w="912101"/>
                <a:gridCol w="912101"/>
                <a:gridCol w="912101"/>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1"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X</a:t>
                      </a: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X</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2268389386"/>
              </p:ext>
            </p:extLst>
          </p:nvPr>
        </p:nvGraphicFramePr>
        <p:xfrm>
          <a:off x="3635896" y="4365104"/>
          <a:ext cx="1843406" cy="864096"/>
        </p:xfrm>
        <a:graphic>
          <a:graphicData uri="http://schemas.openxmlformats.org/drawingml/2006/table">
            <a:tbl>
              <a:tblPr/>
              <a:tblGrid>
                <a:gridCol w="921703"/>
                <a:gridCol w="921703"/>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21</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3464683672"/>
              </p:ext>
            </p:extLst>
          </p:nvPr>
        </p:nvGraphicFramePr>
        <p:xfrm>
          <a:off x="5508104" y="4365104"/>
          <a:ext cx="2736303" cy="864096"/>
        </p:xfrm>
        <a:graphic>
          <a:graphicData uri="http://schemas.openxmlformats.org/drawingml/2006/table">
            <a:tbl>
              <a:tblPr/>
              <a:tblGrid>
                <a:gridCol w="912101"/>
                <a:gridCol w="912101"/>
                <a:gridCol w="912101"/>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X</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2" name="Table 21"/>
          <p:cNvGraphicFramePr>
            <a:graphicFrameLocks noGrp="1"/>
          </p:cNvGraphicFramePr>
          <p:nvPr>
            <p:extLst>
              <p:ext uri="{D42A27DB-BD31-4B8C-83A1-F6EECF244321}">
                <p14:modId xmlns:p14="http://schemas.microsoft.com/office/powerpoint/2010/main" val="3370405847"/>
              </p:ext>
            </p:extLst>
          </p:nvPr>
        </p:nvGraphicFramePr>
        <p:xfrm>
          <a:off x="3635896" y="5301208"/>
          <a:ext cx="1843406" cy="864096"/>
        </p:xfrm>
        <a:graphic>
          <a:graphicData uri="http://schemas.openxmlformats.org/drawingml/2006/table">
            <a:tbl>
              <a:tblPr/>
              <a:tblGrid>
                <a:gridCol w="921703"/>
                <a:gridCol w="921703"/>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22</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3" name="Table 22"/>
          <p:cNvGraphicFramePr>
            <a:graphicFrameLocks noGrp="1"/>
          </p:cNvGraphicFramePr>
          <p:nvPr>
            <p:extLst>
              <p:ext uri="{D42A27DB-BD31-4B8C-83A1-F6EECF244321}">
                <p14:modId xmlns:p14="http://schemas.microsoft.com/office/powerpoint/2010/main" val="997673129"/>
              </p:ext>
            </p:extLst>
          </p:nvPr>
        </p:nvGraphicFramePr>
        <p:xfrm>
          <a:off x="5508104" y="5301208"/>
          <a:ext cx="2736303" cy="864096"/>
        </p:xfrm>
        <a:graphic>
          <a:graphicData uri="http://schemas.openxmlformats.org/drawingml/2006/table">
            <a:tbl>
              <a:tblPr/>
              <a:tblGrid>
                <a:gridCol w="912101"/>
                <a:gridCol w="912101"/>
                <a:gridCol w="912101"/>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1"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X</a:t>
                      </a: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X</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4" name="TextBox 23"/>
          <p:cNvSpPr txBox="1"/>
          <p:nvPr/>
        </p:nvSpPr>
        <p:spPr>
          <a:xfrm>
            <a:off x="237101" y="4797152"/>
            <a:ext cx="3024336" cy="553998"/>
          </a:xfrm>
          <a:prstGeom prst="rect">
            <a:avLst/>
          </a:prstGeom>
          <a:noFill/>
        </p:spPr>
        <p:txBody>
          <a:bodyPr wrap="square" rtlCol="0">
            <a:spAutoFit/>
          </a:bodyPr>
          <a:lstStyle/>
          <a:p>
            <a:pPr eaLnBrk="1" hangingPunct="1"/>
            <a:r>
              <a:rPr lang="en-US" sz="1500" dirty="0" smtClean="0"/>
              <a:t>Prices rise together, maintaining </a:t>
            </a:r>
            <a:r>
              <a:rPr lang="en-US" sz="1500" dirty="0" err="1" smtClean="0"/>
              <a:t>pX</a:t>
            </a:r>
            <a:r>
              <a:rPr lang="en-US" sz="1500" dirty="0" smtClean="0"/>
              <a:t> = </a:t>
            </a:r>
            <a:r>
              <a:rPr lang="en-US" sz="1500" dirty="0" err="1" smtClean="0"/>
              <a:t>pY</a:t>
            </a:r>
            <a:r>
              <a:rPr lang="en-US" sz="1500" dirty="0" smtClean="0"/>
              <a:t> – 20.</a:t>
            </a:r>
          </a:p>
        </p:txBody>
      </p:sp>
    </p:spTree>
    <p:extLst>
      <p:ext uri="{BB962C8B-B14F-4D97-AF65-F5344CB8AC3E}">
        <p14:creationId xmlns:p14="http://schemas.microsoft.com/office/powerpoint/2010/main" val="1840239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051" name="Group 1043"/>
          <p:cNvGraphicFramePr>
            <a:graphicFrameLocks noGrp="1"/>
          </p:cNvGraphicFramePr>
          <p:nvPr>
            <p:ph idx="4294967295"/>
            <p:extLst>
              <p:ext uri="{D42A27DB-BD31-4B8C-83A1-F6EECF244321}">
                <p14:modId xmlns:p14="http://schemas.microsoft.com/office/powerpoint/2010/main" val="2187118360"/>
              </p:ext>
            </p:extLst>
          </p:nvPr>
        </p:nvGraphicFramePr>
        <p:xfrm>
          <a:off x="483630" y="2290864"/>
          <a:ext cx="2094384" cy="1828800"/>
        </p:xfrm>
        <a:graphic>
          <a:graphicData uri="http://schemas.openxmlformats.org/drawingml/2006/table">
            <a:tbl>
              <a:tblPr/>
              <a:tblGrid>
                <a:gridCol w="698128"/>
                <a:gridCol w="698128"/>
                <a:gridCol w="698128"/>
              </a:tblGrid>
              <a:tr h="40338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X</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Y</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40338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A</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30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60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0338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B</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40</a:t>
                      </a:r>
                    </a:p>
                  </a:txBody>
                  <a:tcPr horzOverflow="overflow">
                    <a:lnL>
                      <a:noFill/>
                    </a:lnL>
                    <a:lnR>
                      <a:noFill/>
                    </a:lnR>
                    <a:lnT>
                      <a:noFill/>
                    </a:lnT>
                    <a:lnB>
                      <a:noFill/>
                    </a:lnB>
                    <a:lnTlToBr>
                      <a:noFill/>
                    </a:lnTlToBr>
                    <a:lnBlToTr>
                      <a:noFill/>
                    </a:lnBlToTr>
                    <a:noFill/>
                  </a:tcPr>
                </a:tc>
              </a:tr>
              <a:tr h="40338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C</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r>
            </a:tbl>
          </a:graphicData>
        </a:graphic>
      </p:graphicFrame>
      <p:sp>
        <p:nvSpPr>
          <p:cNvPr id="57361" name="Text Box 36"/>
          <p:cNvSpPr txBox="1">
            <a:spLocks noChangeArrowheads="1"/>
          </p:cNvSpPr>
          <p:nvPr/>
        </p:nvSpPr>
        <p:spPr bwMode="auto">
          <a:xfrm>
            <a:off x="485721" y="1844824"/>
            <a:ext cx="2080634" cy="461665"/>
          </a:xfrm>
          <a:prstGeom prst="rect">
            <a:avLst/>
          </a:prstGeom>
          <a:noFill/>
          <a:ln w="9525">
            <a:noFill/>
            <a:miter lim="800000"/>
            <a:headEnd/>
            <a:tailEnd/>
          </a:ln>
        </p:spPr>
        <p:txBody>
          <a:bodyPr wrap="none">
            <a:prstTxWarp prst="textNoShape">
              <a:avLst/>
            </a:prstTxWarp>
            <a:spAutoFit/>
          </a:bodyPr>
          <a:lstStyle/>
          <a:p>
            <a:r>
              <a:rPr lang="en-US" dirty="0">
                <a:solidFill>
                  <a:srgbClr val="5F3EEA"/>
                </a:solidFill>
              </a:rPr>
              <a:t>Bidder Values</a:t>
            </a:r>
          </a:p>
        </p:txBody>
      </p:sp>
      <p:sp>
        <p:nvSpPr>
          <p:cNvPr id="8" name="Rectangle 32"/>
          <p:cNvSpPr txBox="1">
            <a:spLocks noChangeArrowheads="1"/>
          </p:cNvSpPr>
          <p:nvPr/>
        </p:nvSpPr>
        <p:spPr bwMode="auto">
          <a:xfrm>
            <a:off x="457200" y="122238"/>
            <a:ext cx="7543800" cy="1295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900" b="1">
                <a:solidFill>
                  <a:schemeClr val="tx2"/>
                </a:solidFill>
                <a:latin typeface="+mj-lt"/>
                <a:ea typeface="ＭＳ Ｐゴシック" pitchFamily="84" charset="-128"/>
                <a:cs typeface="ＭＳ Ｐゴシック" pitchFamily="84" charset="-128"/>
              </a:defRPr>
            </a:lvl1pPr>
            <a:lvl2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2pPr>
            <a:lvl3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3pPr>
            <a:lvl4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4pPr>
            <a:lvl5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en-US" smtClean="0"/>
              <a:t>Ascending Auction</a:t>
            </a:r>
            <a:endParaRPr lang="en-US" dirty="0" smtClean="0"/>
          </a:p>
        </p:txBody>
      </p:sp>
      <p:graphicFrame>
        <p:nvGraphicFramePr>
          <p:cNvPr id="12" name="Group 1043"/>
          <p:cNvGraphicFramePr>
            <a:graphicFrameLocks/>
          </p:cNvGraphicFramePr>
          <p:nvPr>
            <p:extLst>
              <p:ext uri="{D42A27DB-BD31-4B8C-83A1-F6EECF244321}">
                <p14:modId xmlns:p14="http://schemas.microsoft.com/office/powerpoint/2010/main" val="3641171587"/>
              </p:ext>
            </p:extLst>
          </p:nvPr>
        </p:nvGraphicFramePr>
        <p:xfrm>
          <a:off x="3635894" y="1628800"/>
          <a:ext cx="4608515" cy="864096"/>
        </p:xfrm>
        <a:graphic>
          <a:graphicData uri="http://schemas.openxmlformats.org/drawingml/2006/table">
            <a:tbl>
              <a:tblPr/>
              <a:tblGrid>
                <a:gridCol w="921703"/>
                <a:gridCol w="921703"/>
                <a:gridCol w="921703"/>
                <a:gridCol w="921703"/>
                <a:gridCol w="921703"/>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Price X</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Price Y</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A</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B</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C</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765930186"/>
              </p:ext>
            </p:extLst>
          </p:nvPr>
        </p:nvGraphicFramePr>
        <p:xfrm>
          <a:off x="3635896" y="2564904"/>
          <a:ext cx="1843406" cy="864096"/>
        </p:xfrm>
        <a:graphic>
          <a:graphicData uri="http://schemas.openxmlformats.org/drawingml/2006/table">
            <a:tbl>
              <a:tblPr/>
              <a:tblGrid>
                <a:gridCol w="921703"/>
                <a:gridCol w="921703"/>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22…</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2461772242"/>
              </p:ext>
            </p:extLst>
          </p:nvPr>
        </p:nvGraphicFramePr>
        <p:xfrm>
          <a:off x="5508104" y="2564904"/>
          <a:ext cx="2736303" cy="864096"/>
        </p:xfrm>
        <a:graphic>
          <a:graphicData uri="http://schemas.openxmlformats.org/drawingml/2006/table">
            <a:tbl>
              <a:tblPr/>
              <a:tblGrid>
                <a:gridCol w="912101"/>
                <a:gridCol w="912101"/>
                <a:gridCol w="912101"/>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1"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X</a:t>
                      </a:r>
                      <a:endParaRPr kumimoji="0" lang="en-US" sz="2400" b="1"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X</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3962217893"/>
              </p:ext>
            </p:extLst>
          </p:nvPr>
        </p:nvGraphicFramePr>
        <p:xfrm>
          <a:off x="3635896" y="3501008"/>
          <a:ext cx="1843406" cy="864096"/>
        </p:xfrm>
        <a:graphic>
          <a:graphicData uri="http://schemas.openxmlformats.org/drawingml/2006/table">
            <a:tbl>
              <a:tblPr/>
              <a:tblGrid>
                <a:gridCol w="921703"/>
                <a:gridCol w="921703"/>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9</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29</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1092958849"/>
              </p:ext>
            </p:extLst>
          </p:nvPr>
        </p:nvGraphicFramePr>
        <p:xfrm>
          <a:off x="5508104" y="3501008"/>
          <a:ext cx="2736303" cy="864096"/>
        </p:xfrm>
        <a:graphic>
          <a:graphicData uri="http://schemas.openxmlformats.org/drawingml/2006/table">
            <a:tbl>
              <a:tblPr/>
              <a:tblGrid>
                <a:gridCol w="912101"/>
                <a:gridCol w="912101"/>
                <a:gridCol w="912101"/>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1"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X</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X</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3315966547"/>
              </p:ext>
            </p:extLst>
          </p:nvPr>
        </p:nvGraphicFramePr>
        <p:xfrm>
          <a:off x="3635896" y="4365104"/>
          <a:ext cx="1843406" cy="864096"/>
        </p:xfrm>
        <a:graphic>
          <a:graphicData uri="http://schemas.openxmlformats.org/drawingml/2006/table">
            <a:tbl>
              <a:tblPr/>
              <a:tblGrid>
                <a:gridCol w="921703"/>
                <a:gridCol w="921703"/>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10</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29</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1247887961"/>
              </p:ext>
            </p:extLst>
          </p:nvPr>
        </p:nvGraphicFramePr>
        <p:xfrm>
          <a:off x="5508104" y="4365104"/>
          <a:ext cx="2736303" cy="864096"/>
        </p:xfrm>
        <a:graphic>
          <a:graphicData uri="http://schemas.openxmlformats.org/drawingml/2006/table">
            <a:tbl>
              <a:tblPr/>
              <a:tblGrid>
                <a:gridCol w="912101"/>
                <a:gridCol w="912101"/>
                <a:gridCol w="912101"/>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1"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2" name="Table 21"/>
          <p:cNvGraphicFramePr>
            <a:graphicFrameLocks noGrp="1"/>
          </p:cNvGraphicFramePr>
          <p:nvPr>
            <p:extLst>
              <p:ext uri="{D42A27DB-BD31-4B8C-83A1-F6EECF244321}">
                <p14:modId xmlns:p14="http://schemas.microsoft.com/office/powerpoint/2010/main" val="3248908462"/>
              </p:ext>
            </p:extLst>
          </p:nvPr>
        </p:nvGraphicFramePr>
        <p:xfrm>
          <a:off x="3635896" y="5301208"/>
          <a:ext cx="1843406" cy="864096"/>
        </p:xfrm>
        <a:graphic>
          <a:graphicData uri="http://schemas.openxmlformats.org/drawingml/2006/table">
            <a:tbl>
              <a:tblPr/>
              <a:tblGrid>
                <a:gridCol w="921703"/>
                <a:gridCol w="921703"/>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10</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30</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3" name="Table 22"/>
          <p:cNvGraphicFramePr>
            <a:graphicFrameLocks noGrp="1"/>
          </p:cNvGraphicFramePr>
          <p:nvPr>
            <p:extLst>
              <p:ext uri="{D42A27DB-BD31-4B8C-83A1-F6EECF244321}">
                <p14:modId xmlns:p14="http://schemas.microsoft.com/office/powerpoint/2010/main" val="1807894393"/>
              </p:ext>
            </p:extLst>
          </p:nvPr>
        </p:nvGraphicFramePr>
        <p:xfrm>
          <a:off x="5508104" y="5301208"/>
          <a:ext cx="2736303" cy="864096"/>
        </p:xfrm>
        <a:graphic>
          <a:graphicData uri="http://schemas.openxmlformats.org/drawingml/2006/table">
            <a:tbl>
              <a:tblPr/>
              <a:tblGrid>
                <a:gridCol w="912101"/>
                <a:gridCol w="912101"/>
                <a:gridCol w="912101"/>
              </a:tblGrid>
              <a:tr h="86409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Y</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1"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X</a:t>
                      </a: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defRPr/>
                      </a:pPr>
                      <a:r>
                        <a:rPr kumimoji="0" lang="en-US" sz="2400" b="1"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a:t>
                      </a:r>
                      <a:endParaRPr kumimoji="0" lang="en-US" sz="2400" b="1"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4" name="TextBox 23"/>
          <p:cNvSpPr txBox="1"/>
          <p:nvPr/>
        </p:nvSpPr>
        <p:spPr>
          <a:xfrm>
            <a:off x="256083" y="4972289"/>
            <a:ext cx="3024336" cy="323165"/>
          </a:xfrm>
          <a:prstGeom prst="rect">
            <a:avLst/>
          </a:prstGeom>
          <a:noFill/>
        </p:spPr>
        <p:txBody>
          <a:bodyPr wrap="square" rtlCol="0">
            <a:spAutoFit/>
          </a:bodyPr>
          <a:lstStyle/>
          <a:p>
            <a:pPr eaLnBrk="1" hangingPunct="1"/>
            <a:r>
              <a:rPr lang="en-US" sz="1500" dirty="0" smtClean="0"/>
              <a:t>Auction ends at </a:t>
            </a:r>
            <a:r>
              <a:rPr lang="en-US" sz="1500" dirty="0" err="1" smtClean="0"/>
              <a:t>pX</a:t>
            </a:r>
            <a:r>
              <a:rPr lang="en-US" sz="1500" dirty="0" smtClean="0"/>
              <a:t>=10, </a:t>
            </a:r>
            <a:r>
              <a:rPr lang="en-US" sz="1500" dirty="0" err="1" smtClean="0"/>
              <a:t>pY</a:t>
            </a:r>
            <a:r>
              <a:rPr lang="en-US" sz="1500" dirty="0" smtClean="0"/>
              <a:t>=30</a:t>
            </a:r>
          </a:p>
        </p:txBody>
      </p:sp>
    </p:spTree>
    <p:extLst>
      <p:ext uri="{BB962C8B-B14F-4D97-AF65-F5344CB8AC3E}">
        <p14:creationId xmlns:p14="http://schemas.microsoft.com/office/powerpoint/2010/main" val="2686832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32"/>
          <p:cNvSpPr>
            <a:spLocks noGrp="1" noChangeArrowheads="1"/>
          </p:cNvSpPr>
          <p:nvPr>
            <p:ph type="title" idx="4294967295"/>
          </p:nvPr>
        </p:nvSpPr>
        <p:spPr>
          <a:xfrm>
            <a:off x="-7532912" y="-1179512"/>
            <a:ext cx="7543800" cy="1295400"/>
          </a:xfrm>
        </p:spPr>
        <p:txBody>
          <a:bodyPr/>
          <a:lstStyle/>
          <a:p>
            <a:pPr eaLnBrk="1" hangingPunct="1"/>
            <a:r>
              <a:rPr lang="en-US" smtClean="0"/>
              <a:t>Ascending Auction</a:t>
            </a:r>
          </a:p>
        </p:txBody>
      </p:sp>
      <p:graphicFrame>
        <p:nvGraphicFramePr>
          <p:cNvPr id="44051" name="Group 1043"/>
          <p:cNvGraphicFramePr>
            <a:graphicFrameLocks noGrp="1"/>
          </p:cNvGraphicFramePr>
          <p:nvPr>
            <p:ph idx="4294967295"/>
            <p:extLst>
              <p:ext uri="{D42A27DB-BD31-4B8C-83A1-F6EECF244321}">
                <p14:modId xmlns:p14="http://schemas.microsoft.com/office/powerpoint/2010/main" val="2386589292"/>
              </p:ext>
            </p:extLst>
          </p:nvPr>
        </p:nvGraphicFramePr>
        <p:xfrm>
          <a:off x="483630" y="2290864"/>
          <a:ext cx="2094384" cy="1828800"/>
        </p:xfrm>
        <a:graphic>
          <a:graphicData uri="http://schemas.openxmlformats.org/drawingml/2006/table">
            <a:tbl>
              <a:tblPr/>
              <a:tblGrid>
                <a:gridCol w="698128"/>
                <a:gridCol w="698128"/>
                <a:gridCol w="698128"/>
              </a:tblGrid>
              <a:tr h="40338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X</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Y</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40338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A</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30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60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0338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B</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40</a:t>
                      </a:r>
                    </a:p>
                  </a:txBody>
                  <a:tcPr horzOverflow="overflow">
                    <a:lnL>
                      <a:noFill/>
                    </a:lnL>
                    <a:lnR>
                      <a:noFill/>
                    </a:lnR>
                    <a:lnT>
                      <a:noFill/>
                    </a:lnT>
                    <a:lnB>
                      <a:noFill/>
                    </a:lnB>
                    <a:lnTlToBr>
                      <a:noFill/>
                    </a:lnTlToBr>
                    <a:lnBlToTr>
                      <a:noFill/>
                    </a:lnBlToTr>
                    <a:noFill/>
                  </a:tcPr>
                </a:tc>
              </a:tr>
              <a:tr h="40338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C</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r>
            </a:tbl>
          </a:graphicData>
        </a:graphic>
      </p:graphicFrame>
      <p:sp>
        <p:nvSpPr>
          <p:cNvPr id="57361" name="Text Box 36"/>
          <p:cNvSpPr txBox="1">
            <a:spLocks noChangeArrowheads="1"/>
          </p:cNvSpPr>
          <p:nvPr/>
        </p:nvSpPr>
        <p:spPr bwMode="auto">
          <a:xfrm>
            <a:off x="485721" y="1844824"/>
            <a:ext cx="2080634" cy="461665"/>
          </a:xfrm>
          <a:prstGeom prst="rect">
            <a:avLst/>
          </a:prstGeom>
          <a:noFill/>
          <a:ln w="9525">
            <a:noFill/>
            <a:miter lim="800000"/>
            <a:headEnd/>
            <a:tailEnd/>
          </a:ln>
        </p:spPr>
        <p:txBody>
          <a:bodyPr wrap="none">
            <a:prstTxWarp prst="textNoShape">
              <a:avLst/>
            </a:prstTxWarp>
            <a:spAutoFit/>
          </a:bodyPr>
          <a:lstStyle/>
          <a:p>
            <a:r>
              <a:rPr lang="en-US" dirty="0">
                <a:solidFill>
                  <a:srgbClr val="5F3EEA"/>
                </a:solidFill>
              </a:rPr>
              <a:t>Bidder Values</a:t>
            </a:r>
          </a:p>
        </p:txBody>
      </p:sp>
      <p:sp>
        <p:nvSpPr>
          <p:cNvPr id="2" name="Slide Number Placeholder 1"/>
          <p:cNvSpPr>
            <a:spLocks noGrp="1"/>
          </p:cNvSpPr>
          <p:nvPr>
            <p:ph type="sldNum" sz="quarter" idx="12"/>
          </p:nvPr>
        </p:nvSpPr>
        <p:spPr>
          <a:xfrm>
            <a:off x="-3636912" y="-429793"/>
            <a:ext cx="2133600" cy="457200"/>
          </a:xfrm>
        </p:spPr>
        <p:txBody>
          <a:bodyPr/>
          <a:lstStyle/>
          <a:p>
            <a:pPr>
              <a:defRPr/>
            </a:pPr>
            <a:fld id="{98DFCCE0-17F9-418D-9FB4-C768851943A6}" type="slidenum">
              <a:rPr lang="en-US" smtClean="0"/>
              <a:pPr>
                <a:defRPr/>
              </a:pPr>
              <a:t>16</a:t>
            </a:fld>
            <a:endParaRPr lang="en-US"/>
          </a:p>
        </p:txBody>
      </p:sp>
      <p:graphicFrame>
        <p:nvGraphicFramePr>
          <p:cNvPr id="3" name="Table 2"/>
          <p:cNvGraphicFramePr>
            <a:graphicFrameLocks noGrp="1"/>
          </p:cNvGraphicFramePr>
          <p:nvPr>
            <p:extLst>
              <p:ext uri="{D42A27DB-BD31-4B8C-83A1-F6EECF244321}">
                <p14:modId xmlns:p14="http://schemas.microsoft.com/office/powerpoint/2010/main" val="442927284"/>
              </p:ext>
            </p:extLst>
          </p:nvPr>
        </p:nvGraphicFramePr>
        <p:xfrm>
          <a:off x="3635898" y="1772816"/>
          <a:ext cx="4536500" cy="4389120"/>
        </p:xfrm>
        <a:graphic>
          <a:graphicData uri="http://schemas.openxmlformats.org/drawingml/2006/table">
            <a:tbl>
              <a:tblPr firstRow="1" bandRow="1">
                <a:tableStyleId>{0E3FDE45-AF77-4B5C-9715-49D594BDF05E}</a:tableStyleId>
              </a:tblPr>
              <a:tblGrid>
                <a:gridCol w="907300"/>
                <a:gridCol w="907300"/>
                <a:gridCol w="907300"/>
                <a:gridCol w="907300"/>
                <a:gridCol w="907300"/>
              </a:tblGrid>
              <a:tr h="354897">
                <a:tc>
                  <a:txBody>
                    <a:bodyPr/>
                    <a:lstStyle/>
                    <a:p>
                      <a:pPr algn="ctr"/>
                      <a:r>
                        <a:rPr lang="en-US" sz="1800" baseline="0" dirty="0" smtClean="0"/>
                        <a:t>P</a:t>
                      </a:r>
                      <a:r>
                        <a:rPr lang="en-US" sz="1800" baseline="-25000" dirty="0" smtClean="0"/>
                        <a:t>X</a:t>
                      </a:r>
                      <a:endParaRPr lang="en-US" dirty="0"/>
                    </a:p>
                  </a:txBody>
                  <a:tcPr/>
                </a:tc>
                <a:tc>
                  <a:txBody>
                    <a:bodyPr/>
                    <a:lstStyle/>
                    <a:p>
                      <a:pPr algn="ctr"/>
                      <a:r>
                        <a:rPr lang="en-US" sz="1800" baseline="0" dirty="0" smtClean="0"/>
                        <a:t>P</a:t>
                      </a:r>
                      <a:r>
                        <a:rPr lang="en-US" sz="1800" baseline="-25000" dirty="0" smtClean="0"/>
                        <a:t>Y</a:t>
                      </a:r>
                      <a:endParaRPr lang="en-US" dirty="0"/>
                    </a:p>
                  </a:txBody>
                  <a:tcPr/>
                </a:tc>
                <a:tc>
                  <a:txBody>
                    <a:bodyPr/>
                    <a:lstStyle/>
                    <a:p>
                      <a:pPr algn="ctr"/>
                      <a:r>
                        <a:rPr lang="en-US" dirty="0" smtClean="0"/>
                        <a:t>A</a:t>
                      </a:r>
                      <a:endParaRPr lang="en-US" dirty="0"/>
                    </a:p>
                  </a:txBody>
                  <a:tcPr/>
                </a:tc>
                <a:tc>
                  <a:txBody>
                    <a:bodyPr/>
                    <a:lstStyle/>
                    <a:p>
                      <a:pPr algn="ctr"/>
                      <a:r>
                        <a:rPr lang="en-US" dirty="0" smtClean="0"/>
                        <a:t>B</a:t>
                      </a:r>
                      <a:endParaRPr lang="en-US" dirty="0"/>
                    </a:p>
                  </a:txBody>
                  <a:tcPr/>
                </a:tc>
                <a:tc>
                  <a:txBody>
                    <a:bodyPr/>
                    <a:lstStyle/>
                    <a:p>
                      <a:pPr algn="ctr"/>
                      <a:r>
                        <a:rPr lang="en-US" dirty="0" smtClean="0"/>
                        <a:t>C</a:t>
                      </a:r>
                      <a:endParaRPr lang="en-US" dirty="0"/>
                    </a:p>
                  </a:txBody>
                  <a:tcPr/>
                </a:tc>
              </a:tr>
              <a:tr h="354897">
                <a:tc>
                  <a:txBody>
                    <a:bodyPr/>
                    <a:lstStyle/>
                    <a:p>
                      <a:pPr algn="ctr"/>
                      <a:r>
                        <a:rPr lang="en-US" dirty="0" smtClean="0"/>
                        <a:t>0</a:t>
                      </a:r>
                      <a:endParaRPr lang="en-US" dirty="0"/>
                    </a:p>
                  </a:txBody>
                  <a:tcPr/>
                </a:tc>
                <a:tc>
                  <a:txBody>
                    <a:bodyPr/>
                    <a:lstStyle/>
                    <a:p>
                      <a:pPr algn="ctr"/>
                      <a:r>
                        <a:rPr lang="en-US" dirty="0" smtClean="0"/>
                        <a:t>0</a:t>
                      </a:r>
                      <a:endParaRPr lang="en-US" dirty="0"/>
                    </a:p>
                  </a:txBody>
                  <a:tcPr/>
                </a:tc>
                <a:tc>
                  <a:txBody>
                    <a:bodyPr/>
                    <a:lstStyle/>
                    <a:p>
                      <a:pPr algn="ctr"/>
                      <a:r>
                        <a:rPr lang="en-US" dirty="0" smtClean="0"/>
                        <a:t>Y</a:t>
                      </a:r>
                      <a:endParaRPr lang="en-US" dirty="0"/>
                    </a:p>
                  </a:txBody>
                  <a:tcPr/>
                </a:tc>
                <a:tc>
                  <a:txBody>
                    <a:bodyPr/>
                    <a:lstStyle/>
                    <a:p>
                      <a:pPr algn="ctr"/>
                      <a:r>
                        <a:rPr lang="en-US" dirty="0" smtClean="0"/>
                        <a:t>Y</a:t>
                      </a:r>
                      <a:endParaRPr lang="en-US" dirty="0"/>
                    </a:p>
                  </a:txBody>
                  <a:tcPr/>
                </a:tc>
                <a:tc>
                  <a:txBody>
                    <a:bodyPr/>
                    <a:lstStyle/>
                    <a:p>
                      <a:pPr algn="ctr"/>
                      <a:r>
                        <a:rPr lang="en-US" dirty="0" smtClean="0"/>
                        <a:t>Y</a:t>
                      </a:r>
                      <a:endParaRPr lang="en-US" dirty="0"/>
                    </a:p>
                  </a:txBody>
                  <a:tcPr/>
                </a:tc>
              </a:tr>
              <a:tr h="354897">
                <a:tc>
                  <a:txBody>
                    <a:bodyPr/>
                    <a:lstStyle/>
                    <a:p>
                      <a:pPr algn="ctr"/>
                      <a:r>
                        <a:rPr lang="en-US" dirty="0" smtClean="0"/>
                        <a:t>0</a:t>
                      </a:r>
                      <a:endParaRPr lang="en-US" dirty="0"/>
                    </a:p>
                  </a:txBody>
                  <a:tcPr/>
                </a:tc>
                <a:tc>
                  <a:txBody>
                    <a:bodyPr/>
                    <a:lstStyle/>
                    <a:p>
                      <a:pPr algn="ctr"/>
                      <a:r>
                        <a:rPr lang="en-US" dirty="0" smtClean="0"/>
                        <a:t>5</a:t>
                      </a:r>
                      <a:endParaRPr lang="en-US" dirty="0"/>
                    </a:p>
                  </a:txBody>
                  <a:tcPr/>
                </a:tc>
                <a:tc>
                  <a:txBody>
                    <a:bodyPr/>
                    <a:lstStyle/>
                    <a:p>
                      <a:pPr algn="ctr"/>
                      <a:r>
                        <a:rPr lang="en-US" dirty="0" smtClean="0"/>
                        <a:t>Y</a:t>
                      </a:r>
                      <a:endParaRPr lang="en-US" dirty="0"/>
                    </a:p>
                  </a:txBody>
                  <a:tcPr/>
                </a:tc>
                <a:tc>
                  <a:txBody>
                    <a:bodyPr/>
                    <a:lstStyle/>
                    <a:p>
                      <a:pPr algn="ctr"/>
                      <a:r>
                        <a:rPr lang="en-US" dirty="0" smtClean="0"/>
                        <a:t>Y</a:t>
                      </a:r>
                      <a:endParaRPr lang="en-US" dirty="0"/>
                    </a:p>
                  </a:txBody>
                  <a:tcPr/>
                </a:tc>
                <a:tc>
                  <a:txBody>
                    <a:bodyPr/>
                    <a:lstStyle/>
                    <a:p>
                      <a:pPr algn="ctr"/>
                      <a:r>
                        <a:rPr lang="en-US" dirty="0" smtClean="0"/>
                        <a:t>Y</a:t>
                      </a:r>
                      <a:endParaRPr lang="en-US" dirty="0"/>
                    </a:p>
                  </a:txBody>
                  <a:tcPr/>
                </a:tc>
              </a:tr>
              <a:tr h="354897">
                <a:tc>
                  <a:txBody>
                    <a:bodyPr/>
                    <a:lstStyle/>
                    <a:p>
                      <a:pPr algn="ctr"/>
                      <a:r>
                        <a:rPr lang="en-US" dirty="0" smtClean="0"/>
                        <a:t>0</a:t>
                      </a:r>
                      <a:endParaRPr lang="en-US" b="0" dirty="0"/>
                    </a:p>
                  </a:txBody>
                  <a:tcPr/>
                </a:tc>
                <a:tc>
                  <a:txBody>
                    <a:bodyPr/>
                    <a:lstStyle/>
                    <a:p>
                      <a:pPr algn="ctr"/>
                      <a:r>
                        <a:rPr lang="en-US" dirty="0" smtClean="0"/>
                        <a:t>10</a:t>
                      </a:r>
                      <a:endParaRPr lang="en-US" b="0" dirty="0"/>
                    </a:p>
                  </a:txBody>
                  <a:tcPr/>
                </a:tc>
                <a:tc>
                  <a:txBody>
                    <a:bodyPr/>
                    <a:lstStyle/>
                    <a:p>
                      <a:pPr algn="ctr"/>
                      <a:r>
                        <a:rPr lang="en-US" dirty="0" smtClean="0"/>
                        <a:t>Y</a:t>
                      </a:r>
                      <a:endParaRPr lang="en-US" dirty="0"/>
                    </a:p>
                  </a:txBody>
                  <a:tcPr/>
                </a:tc>
                <a:tc>
                  <a:txBody>
                    <a:bodyPr/>
                    <a:lstStyle/>
                    <a:p>
                      <a:pPr algn="ctr"/>
                      <a:r>
                        <a:rPr lang="en-US" dirty="0" smtClean="0"/>
                        <a:t>Y</a:t>
                      </a:r>
                      <a:endParaRPr lang="en-US" dirty="0"/>
                    </a:p>
                  </a:txBody>
                  <a:tcPr/>
                </a:tc>
                <a:tc>
                  <a:txBody>
                    <a:bodyPr/>
                    <a:lstStyle/>
                    <a:p>
                      <a:pPr algn="ctr"/>
                      <a:r>
                        <a:rPr lang="en-US" b="1" dirty="0" smtClean="0">
                          <a:solidFill>
                            <a:srgbClr val="0070C0"/>
                          </a:solidFill>
                        </a:rPr>
                        <a:t>X</a:t>
                      </a:r>
                      <a:endParaRPr lang="en-US" b="1" dirty="0">
                        <a:solidFill>
                          <a:srgbClr val="0070C0"/>
                        </a:solidFill>
                      </a:endParaRPr>
                    </a:p>
                  </a:txBody>
                  <a:tcPr/>
                </a:tc>
              </a:tr>
              <a:tr h="354897">
                <a:tc>
                  <a:txBody>
                    <a:bodyPr/>
                    <a:lstStyle/>
                    <a:p>
                      <a:pPr algn="ctr"/>
                      <a:r>
                        <a:rPr lang="en-US" dirty="0" smtClean="0"/>
                        <a:t>0</a:t>
                      </a:r>
                      <a:endParaRPr lang="en-US" dirty="0"/>
                    </a:p>
                  </a:txBody>
                  <a:tcPr/>
                </a:tc>
                <a:tc>
                  <a:txBody>
                    <a:bodyPr/>
                    <a:lstStyle/>
                    <a:p>
                      <a:pPr algn="ctr"/>
                      <a:r>
                        <a:rPr lang="en-US" dirty="0" smtClean="0"/>
                        <a:t>15</a:t>
                      </a:r>
                      <a:endParaRPr lang="en-US" dirty="0"/>
                    </a:p>
                  </a:txBody>
                  <a:tcPr/>
                </a:tc>
                <a:tc>
                  <a:txBody>
                    <a:bodyPr/>
                    <a:lstStyle/>
                    <a:p>
                      <a:pPr algn="ctr"/>
                      <a:r>
                        <a:rPr lang="en-US" dirty="0" smtClean="0"/>
                        <a:t>Y</a:t>
                      </a:r>
                      <a:endParaRPr lang="en-US" dirty="0"/>
                    </a:p>
                  </a:txBody>
                  <a:tcPr/>
                </a:tc>
                <a:tc>
                  <a:txBody>
                    <a:bodyPr/>
                    <a:lstStyle/>
                    <a:p>
                      <a:pPr algn="ctr"/>
                      <a:r>
                        <a:rPr lang="en-US" dirty="0" smtClean="0"/>
                        <a:t>Y</a:t>
                      </a:r>
                      <a:endParaRPr lang="en-US" dirty="0"/>
                    </a:p>
                  </a:txBody>
                  <a:tcPr/>
                </a:tc>
                <a:tc>
                  <a:txBody>
                    <a:bodyPr/>
                    <a:lstStyle/>
                    <a:p>
                      <a:pPr algn="ctr"/>
                      <a:r>
                        <a:rPr lang="en-US" dirty="0" smtClean="0"/>
                        <a:t>X</a:t>
                      </a:r>
                      <a:endParaRPr lang="en-US" dirty="0"/>
                    </a:p>
                  </a:txBody>
                  <a:tcPr/>
                </a:tc>
              </a:tr>
              <a:tr h="354897">
                <a:tc>
                  <a:txBody>
                    <a:bodyPr/>
                    <a:lstStyle/>
                    <a:p>
                      <a:pPr algn="ctr"/>
                      <a:r>
                        <a:rPr lang="en-US" dirty="0" smtClean="0"/>
                        <a:t>0</a:t>
                      </a:r>
                      <a:endParaRPr lang="en-US" b="0" dirty="0"/>
                    </a:p>
                  </a:txBody>
                  <a:tcPr/>
                </a:tc>
                <a:tc>
                  <a:txBody>
                    <a:bodyPr/>
                    <a:lstStyle/>
                    <a:p>
                      <a:pPr algn="ctr"/>
                      <a:r>
                        <a:rPr lang="en-US" smtClean="0"/>
                        <a:t>20</a:t>
                      </a:r>
                      <a:endParaRPr lang="en-US" b="0" dirty="0"/>
                    </a:p>
                  </a:txBody>
                  <a:tcPr/>
                </a:tc>
                <a:tc>
                  <a:txBody>
                    <a:bodyPr/>
                    <a:lstStyle/>
                    <a:p>
                      <a:pPr algn="ctr"/>
                      <a:r>
                        <a:rPr lang="en-US" dirty="0" smtClean="0"/>
                        <a:t>Y</a:t>
                      </a:r>
                      <a:endParaRPr lang="en-US" dirty="0"/>
                    </a:p>
                  </a:txBody>
                  <a:tcPr/>
                </a:tc>
                <a:tc>
                  <a:txBody>
                    <a:bodyPr/>
                    <a:lstStyle/>
                    <a:p>
                      <a:pPr algn="ctr"/>
                      <a:r>
                        <a:rPr lang="en-US" b="1" dirty="0" smtClean="0">
                          <a:solidFill>
                            <a:srgbClr val="0070C0"/>
                          </a:solidFill>
                        </a:rPr>
                        <a:t>X</a:t>
                      </a:r>
                      <a:endParaRPr lang="en-US" b="1" dirty="0">
                        <a:solidFill>
                          <a:srgbClr val="0070C0"/>
                        </a:solidFill>
                      </a:endParaRPr>
                    </a:p>
                  </a:txBody>
                  <a:tcPr/>
                </a:tc>
                <a:tc>
                  <a:txBody>
                    <a:bodyPr/>
                    <a:lstStyle/>
                    <a:p>
                      <a:pPr algn="ctr"/>
                      <a:r>
                        <a:rPr lang="en-US" dirty="0" smtClean="0"/>
                        <a:t>X</a:t>
                      </a:r>
                      <a:endParaRPr lang="en-US" dirty="0"/>
                    </a:p>
                  </a:txBody>
                  <a:tcPr/>
                </a:tc>
              </a:tr>
              <a:tr h="354897">
                <a:tc>
                  <a:txBody>
                    <a:bodyPr/>
                    <a:lstStyle/>
                    <a:p>
                      <a:pPr algn="ctr"/>
                      <a:r>
                        <a:rPr lang="en-US" dirty="0" smtClean="0"/>
                        <a:t>1</a:t>
                      </a:r>
                      <a:endParaRPr lang="en-US" dirty="0"/>
                    </a:p>
                  </a:txBody>
                  <a:tcPr/>
                </a:tc>
                <a:tc>
                  <a:txBody>
                    <a:bodyPr/>
                    <a:lstStyle/>
                    <a:p>
                      <a:pPr algn="ctr"/>
                      <a:r>
                        <a:rPr lang="en-US" dirty="0" smtClean="0"/>
                        <a:t>20</a:t>
                      </a:r>
                      <a:endParaRPr lang="en-US" dirty="0"/>
                    </a:p>
                  </a:txBody>
                  <a:tcPr/>
                </a:tc>
                <a:tc>
                  <a:txBody>
                    <a:bodyPr/>
                    <a:lstStyle/>
                    <a:p>
                      <a:pPr algn="ctr"/>
                      <a:r>
                        <a:rPr lang="en-US" dirty="0" smtClean="0"/>
                        <a:t>Y</a:t>
                      </a:r>
                      <a:endParaRPr lang="en-US" dirty="0"/>
                    </a:p>
                  </a:txBody>
                  <a:tcPr/>
                </a:tc>
                <a:tc>
                  <a:txBody>
                    <a:bodyPr/>
                    <a:lstStyle/>
                    <a:p>
                      <a:pPr algn="ctr"/>
                      <a:r>
                        <a:rPr lang="en-US" dirty="0" smtClean="0"/>
                        <a:t>Y</a:t>
                      </a:r>
                      <a:endParaRPr lang="en-US" b="1" dirty="0"/>
                    </a:p>
                  </a:txBody>
                  <a:tcPr/>
                </a:tc>
                <a:tc>
                  <a:txBody>
                    <a:bodyPr/>
                    <a:lstStyle/>
                    <a:p>
                      <a:pPr algn="ctr"/>
                      <a:r>
                        <a:rPr lang="en-US" dirty="0" smtClean="0"/>
                        <a:t>X</a:t>
                      </a:r>
                      <a:endParaRPr lang="en-US" dirty="0"/>
                    </a:p>
                  </a:txBody>
                  <a:tcPr/>
                </a:tc>
              </a:tr>
              <a:tr h="354897">
                <a:tc>
                  <a:txBody>
                    <a:bodyPr/>
                    <a:lstStyle/>
                    <a:p>
                      <a:pPr algn="ctr"/>
                      <a:r>
                        <a:rPr lang="en-US" dirty="0" smtClean="0"/>
                        <a:t>1</a:t>
                      </a:r>
                      <a:endParaRPr lang="en-US" dirty="0"/>
                    </a:p>
                  </a:txBody>
                  <a:tcPr/>
                </a:tc>
                <a:tc>
                  <a:txBody>
                    <a:bodyPr/>
                    <a:lstStyle/>
                    <a:p>
                      <a:pPr algn="ctr"/>
                      <a:r>
                        <a:rPr lang="en-US" dirty="0" smtClean="0"/>
                        <a:t>21</a:t>
                      </a:r>
                      <a:endParaRPr lang="en-US" dirty="0"/>
                    </a:p>
                  </a:txBody>
                  <a:tcPr/>
                </a:tc>
                <a:tc>
                  <a:txBody>
                    <a:bodyPr/>
                    <a:lstStyle/>
                    <a:p>
                      <a:pPr algn="ctr"/>
                      <a:r>
                        <a:rPr lang="en-US" dirty="0" smtClean="0"/>
                        <a:t>Y</a:t>
                      </a:r>
                      <a:endParaRPr lang="en-US" dirty="0"/>
                    </a:p>
                  </a:txBody>
                  <a:tcPr/>
                </a:tc>
                <a:tc>
                  <a:txBody>
                    <a:bodyPr/>
                    <a:lstStyle/>
                    <a:p>
                      <a:pPr algn="ctr"/>
                      <a:r>
                        <a:rPr lang="en-US" b="1" dirty="0" smtClean="0">
                          <a:solidFill>
                            <a:srgbClr val="0070C0"/>
                          </a:solidFill>
                        </a:rPr>
                        <a:t>X</a:t>
                      </a:r>
                      <a:endParaRPr lang="en-US" b="1" dirty="0">
                        <a:solidFill>
                          <a:srgbClr val="0070C0"/>
                        </a:solidFill>
                      </a:endParaRPr>
                    </a:p>
                  </a:txBody>
                  <a:tcPr/>
                </a:tc>
                <a:tc>
                  <a:txBody>
                    <a:bodyPr/>
                    <a:lstStyle/>
                    <a:p>
                      <a:pPr algn="ctr"/>
                      <a:r>
                        <a:rPr lang="en-US" dirty="0" smtClean="0"/>
                        <a:t>X</a:t>
                      </a:r>
                      <a:endParaRPr lang="en-US" dirty="0"/>
                    </a:p>
                  </a:txBody>
                  <a:tcPr/>
                </a:tc>
              </a:tr>
              <a:tr h="354897">
                <a:tc>
                  <a:txBody>
                    <a:bodyPr/>
                    <a:lstStyle/>
                    <a:p>
                      <a:pPr algn="ctr"/>
                      <a:r>
                        <a:rPr lang="en-US" dirty="0" smtClean="0"/>
                        <a:t>2</a:t>
                      </a:r>
                      <a:endParaRPr lang="en-US" dirty="0"/>
                    </a:p>
                  </a:txBody>
                  <a:tcPr/>
                </a:tc>
                <a:tc>
                  <a:txBody>
                    <a:bodyPr/>
                    <a:lstStyle/>
                    <a:p>
                      <a:pPr algn="ctr"/>
                      <a:r>
                        <a:rPr lang="en-US" dirty="0" smtClean="0"/>
                        <a:t>21</a:t>
                      </a:r>
                      <a:endParaRPr lang="en-US" dirty="0"/>
                    </a:p>
                  </a:txBody>
                  <a:tcPr/>
                </a:tc>
                <a:tc>
                  <a:txBody>
                    <a:bodyPr/>
                    <a:lstStyle/>
                    <a:p>
                      <a:pPr algn="ctr"/>
                      <a:r>
                        <a:rPr lang="en-US" dirty="0" smtClean="0"/>
                        <a:t>Y</a:t>
                      </a:r>
                      <a:endParaRPr lang="en-US" dirty="0"/>
                    </a:p>
                  </a:txBody>
                  <a:tcPr/>
                </a:tc>
                <a:tc>
                  <a:txBody>
                    <a:bodyPr/>
                    <a:lstStyle/>
                    <a:p>
                      <a:pPr algn="ctr"/>
                      <a:r>
                        <a:rPr lang="en-US" dirty="0" smtClean="0"/>
                        <a:t>Y</a:t>
                      </a:r>
                      <a:endParaRPr lang="en-US" dirty="0"/>
                    </a:p>
                  </a:txBody>
                  <a:tcPr/>
                </a:tc>
                <a:tc>
                  <a:txBody>
                    <a:bodyPr/>
                    <a:lstStyle/>
                    <a:p>
                      <a:pPr algn="ctr"/>
                      <a:r>
                        <a:rPr lang="en-US" dirty="0" smtClean="0"/>
                        <a:t>X</a:t>
                      </a:r>
                      <a:endParaRPr lang="en-US" dirty="0"/>
                    </a:p>
                  </a:txBody>
                  <a:tcPr/>
                </a:tc>
              </a:tr>
              <a:tr h="354897">
                <a:tc>
                  <a:txBody>
                    <a:bodyPr/>
                    <a:lstStyle/>
                    <a:p>
                      <a:pPr algn="ctr"/>
                      <a:r>
                        <a:rPr lang="en-US" dirty="0" smtClean="0"/>
                        <a:t>…</a:t>
                      </a:r>
                      <a:endParaRPr lang="en-US" dirty="0"/>
                    </a:p>
                  </a:txBody>
                  <a:tcPr/>
                </a:tc>
                <a:tc>
                  <a:txBody>
                    <a:bodyPr/>
                    <a:lstStyle/>
                    <a:p>
                      <a:pPr algn="ctr"/>
                      <a:r>
                        <a:rPr lang="en-US" dirty="0" smtClean="0"/>
                        <a:t>…</a:t>
                      </a:r>
                      <a:endParaRPr lang="en-US" dirty="0"/>
                    </a:p>
                  </a:txBody>
                  <a:tcPr/>
                </a:tc>
                <a:tc>
                  <a:txBody>
                    <a:bodyPr/>
                    <a:lstStyle/>
                    <a:p>
                      <a:pPr algn="ctr"/>
                      <a:r>
                        <a:rPr lang="en-US" dirty="0" smtClean="0"/>
                        <a:t>…</a:t>
                      </a:r>
                      <a:endParaRPr lang="en-US" dirty="0"/>
                    </a:p>
                  </a:txBody>
                  <a:tcPr/>
                </a:tc>
                <a:tc>
                  <a:txBody>
                    <a:bodyPr/>
                    <a:lstStyle/>
                    <a:p>
                      <a:pPr algn="ctr"/>
                      <a:r>
                        <a:rPr lang="en-US" dirty="0" smtClean="0"/>
                        <a:t>…</a:t>
                      </a:r>
                      <a:endParaRPr lang="en-US" dirty="0"/>
                    </a:p>
                  </a:txBody>
                  <a:tcPr/>
                </a:tc>
                <a:tc>
                  <a:txBody>
                    <a:bodyPr/>
                    <a:lstStyle/>
                    <a:p>
                      <a:pPr algn="ctr"/>
                      <a:r>
                        <a:rPr lang="en-US" dirty="0" smtClean="0"/>
                        <a:t>…</a:t>
                      </a:r>
                      <a:endParaRPr lang="en-US" dirty="0"/>
                    </a:p>
                  </a:txBody>
                  <a:tcPr/>
                </a:tc>
              </a:tr>
              <a:tr h="354897">
                <a:tc>
                  <a:txBody>
                    <a:bodyPr/>
                    <a:lstStyle/>
                    <a:p>
                      <a:pPr algn="ctr"/>
                      <a:r>
                        <a:rPr lang="en-US" dirty="0" smtClean="0"/>
                        <a:t>10</a:t>
                      </a:r>
                      <a:endParaRPr lang="en-US" b="0" dirty="0"/>
                    </a:p>
                  </a:txBody>
                  <a:tcPr/>
                </a:tc>
                <a:tc>
                  <a:txBody>
                    <a:bodyPr/>
                    <a:lstStyle/>
                    <a:p>
                      <a:pPr algn="ctr"/>
                      <a:r>
                        <a:rPr lang="en-US" dirty="0" smtClean="0"/>
                        <a:t>29</a:t>
                      </a:r>
                      <a:endParaRPr lang="en-US" dirty="0"/>
                    </a:p>
                  </a:txBody>
                  <a:tcPr/>
                </a:tc>
                <a:tc>
                  <a:txBody>
                    <a:bodyPr/>
                    <a:lstStyle/>
                    <a:p>
                      <a:pPr algn="ctr"/>
                      <a:r>
                        <a:rPr lang="en-US" dirty="0" smtClean="0"/>
                        <a:t>Y</a:t>
                      </a:r>
                      <a:endParaRPr lang="en-US" dirty="0"/>
                    </a:p>
                  </a:txBody>
                  <a:tcPr/>
                </a:tc>
                <a:tc>
                  <a:txBody>
                    <a:bodyPr/>
                    <a:lstStyle/>
                    <a:p>
                      <a:pPr algn="ctr"/>
                      <a:r>
                        <a:rPr lang="en-US" dirty="0" smtClean="0"/>
                        <a:t>Y</a:t>
                      </a:r>
                      <a:endParaRPr lang="en-US" dirty="0"/>
                    </a:p>
                  </a:txBody>
                  <a:tcPr/>
                </a:tc>
                <a:tc>
                  <a:txBody>
                    <a:bodyPr/>
                    <a:lstStyle/>
                    <a:p>
                      <a:pPr algn="ctr"/>
                      <a:r>
                        <a:rPr lang="en-US" b="1" dirty="0" smtClean="0">
                          <a:solidFill>
                            <a:srgbClr val="0070C0"/>
                          </a:solidFill>
                        </a:rPr>
                        <a:t>--</a:t>
                      </a:r>
                      <a:endParaRPr lang="en-US" b="1" dirty="0">
                        <a:solidFill>
                          <a:srgbClr val="0070C0"/>
                        </a:solidFill>
                      </a:endParaRPr>
                    </a:p>
                  </a:txBody>
                  <a:tcPr/>
                </a:tc>
              </a:tr>
              <a:tr h="354897">
                <a:tc>
                  <a:txBody>
                    <a:bodyPr/>
                    <a:lstStyle/>
                    <a:p>
                      <a:pPr algn="ctr"/>
                      <a:r>
                        <a:rPr lang="en-US" dirty="0" smtClean="0"/>
                        <a:t>10</a:t>
                      </a:r>
                      <a:endParaRPr lang="en-US" b="0" dirty="0"/>
                    </a:p>
                  </a:txBody>
                  <a:tcPr/>
                </a:tc>
                <a:tc>
                  <a:txBody>
                    <a:bodyPr/>
                    <a:lstStyle/>
                    <a:p>
                      <a:pPr algn="ctr"/>
                      <a:r>
                        <a:rPr lang="en-US" dirty="0" smtClean="0"/>
                        <a:t>30</a:t>
                      </a:r>
                      <a:endParaRPr lang="en-US" dirty="0"/>
                    </a:p>
                  </a:txBody>
                  <a:tcPr/>
                </a:tc>
                <a:tc>
                  <a:txBody>
                    <a:bodyPr/>
                    <a:lstStyle/>
                    <a:p>
                      <a:pPr algn="ctr"/>
                      <a:r>
                        <a:rPr lang="en-US" dirty="0" smtClean="0"/>
                        <a:t>Y</a:t>
                      </a: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b="1" dirty="0" smtClean="0">
                          <a:solidFill>
                            <a:srgbClr val="0070C0"/>
                          </a:solidFill>
                        </a:rPr>
                        <a:t>X</a:t>
                      </a:r>
                    </a:p>
                  </a:txBody>
                  <a:tcPr/>
                </a:tc>
                <a:tc>
                  <a:txBody>
                    <a:bodyPr/>
                    <a:lstStyle/>
                    <a:p>
                      <a:pPr algn="ctr"/>
                      <a:r>
                        <a:rPr lang="en-US" b="1" dirty="0" smtClean="0">
                          <a:solidFill>
                            <a:srgbClr val="0070C0"/>
                          </a:solidFill>
                        </a:rPr>
                        <a:t>--</a:t>
                      </a:r>
                      <a:endParaRPr lang="en-US" dirty="0"/>
                    </a:p>
                  </a:txBody>
                  <a:tcPr/>
                </a:tc>
              </a:tr>
            </a:tbl>
          </a:graphicData>
        </a:graphic>
      </p:graphicFrame>
      <p:sp>
        <p:nvSpPr>
          <p:cNvPr id="8" name="Rectangle 32"/>
          <p:cNvSpPr txBox="1">
            <a:spLocks noChangeArrowheads="1"/>
          </p:cNvSpPr>
          <p:nvPr/>
        </p:nvSpPr>
        <p:spPr bwMode="auto">
          <a:xfrm>
            <a:off x="457200" y="122238"/>
            <a:ext cx="7543800" cy="1295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900" b="1">
                <a:solidFill>
                  <a:schemeClr val="tx2"/>
                </a:solidFill>
                <a:latin typeface="+mj-lt"/>
                <a:ea typeface="ＭＳ Ｐゴシック" pitchFamily="84" charset="-128"/>
                <a:cs typeface="ＭＳ Ｐゴシック" pitchFamily="84" charset="-128"/>
              </a:defRPr>
            </a:lvl1pPr>
            <a:lvl2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2pPr>
            <a:lvl3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3pPr>
            <a:lvl4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4pPr>
            <a:lvl5pPr algn="l" rtl="0" eaLnBrk="0" fontAlgn="base" hangingPunct="0">
              <a:spcBef>
                <a:spcPct val="0"/>
              </a:spcBef>
              <a:spcAft>
                <a:spcPct val="0"/>
              </a:spcAft>
              <a:defRPr sz="3900" b="1">
                <a:solidFill>
                  <a:schemeClr val="tx2"/>
                </a:solidFill>
                <a:latin typeface="Arial" charset="0"/>
                <a:ea typeface="ＭＳ Ｐゴシック" pitchFamily="84" charset="-128"/>
                <a:cs typeface="ＭＳ Ｐゴシック" pitchFamily="84" charset="-128"/>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en-US" dirty="0" smtClean="0"/>
              <a:t>Summary: Ascending Auction</a:t>
            </a:r>
          </a:p>
        </p:txBody>
      </p:sp>
      <p:cxnSp>
        <p:nvCxnSpPr>
          <p:cNvPr id="9" name="Straight Arrow Connector 8"/>
          <p:cNvCxnSpPr/>
          <p:nvPr/>
        </p:nvCxnSpPr>
        <p:spPr>
          <a:xfrm flipV="1">
            <a:off x="2699792" y="3861048"/>
            <a:ext cx="864096" cy="86409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89378" y="5445224"/>
            <a:ext cx="1872208" cy="461665"/>
          </a:xfrm>
          <a:prstGeom prst="rect">
            <a:avLst/>
          </a:prstGeom>
          <a:noFill/>
        </p:spPr>
        <p:txBody>
          <a:bodyPr wrap="square" rtlCol="0">
            <a:spAutoFit/>
          </a:bodyPr>
          <a:lstStyle/>
          <a:p>
            <a:endParaRPr lang="en-US" dirty="0"/>
          </a:p>
        </p:txBody>
      </p:sp>
      <p:sp>
        <p:nvSpPr>
          <p:cNvPr id="11" name="TextBox 10"/>
          <p:cNvSpPr txBox="1"/>
          <p:nvPr/>
        </p:nvSpPr>
        <p:spPr>
          <a:xfrm>
            <a:off x="107504" y="4306160"/>
            <a:ext cx="3024336" cy="1938992"/>
          </a:xfrm>
          <a:prstGeom prst="rect">
            <a:avLst/>
          </a:prstGeom>
          <a:noFill/>
        </p:spPr>
        <p:txBody>
          <a:bodyPr wrap="square" rtlCol="0">
            <a:spAutoFit/>
          </a:bodyPr>
          <a:lstStyle/>
          <a:p>
            <a:pPr eaLnBrk="1" hangingPunct="1"/>
            <a:r>
              <a:rPr lang="en-US" sz="1500" dirty="0" smtClean="0"/>
              <a:t>With </a:t>
            </a:r>
            <a:r>
              <a:rPr lang="en-US" sz="1500" i="1" dirty="0" smtClean="0"/>
              <a:t>continuous </a:t>
            </a:r>
            <a:r>
              <a:rPr lang="en-US" sz="1500" dirty="0" smtClean="0"/>
              <a:t>price increases</a:t>
            </a:r>
          </a:p>
          <a:p>
            <a:pPr marL="285750" indent="-285750" eaLnBrk="1" hangingPunct="1">
              <a:buFont typeface="Arial" pitchFamily="34" charset="0"/>
              <a:buChar char="•"/>
            </a:pPr>
            <a:r>
              <a:rPr lang="en-US" sz="1500" dirty="0" smtClean="0"/>
              <a:t>When </a:t>
            </a:r>
            <a:r>
              <a:rPr lang="en-US" sz="1500" dirty="0" err="1" smtClean="0"/>
              <a:t>p</a:t>
            </a:r>
            <a:r>
              <a:rPr lang="en-US" sz="1500" baseline="-25000" dirty="0" err="1" smtClean="0"/>
              <a:t>X</a:t>
            </a:r>
            <a:r>
              <a:rPr lang="en-US" sz="1500" dirty="0" smtClean="0"/>
              <a:t>=0, </a:t>
            </a:r>
            <a:r>
              <a:rPr lang="en-US" sz="1500" dirty="0" err="1" smtClean="0"/>
              <a:t>p</a:t>
            </a:r>
            <a:r>
              <a:rPr lang="en-US" sz="1500" baseline="-25000" dirty="0" err="1" smtClean="0"/>
              <a:t>Y</a:t>
            </a:r>
            <a:r>
              <a:rPr lang="en-US" sz="1500" dirty="0" smtClean="0"/>
              <a:t>=20, B is</a:t>
            </a:r>
            <a:r>
              <a:rPr lang="en-US" sz="1500" dirty="0"/>
              <a:t> </a:t>
            </a:r>
            <a:r>
              <a:rPr lang="en-US" sz="1500" dirty="0" smtClean="0"/>
              <a:t>indifferent </a:t>
            </a:r>
            <a:r>
              <a:rPr lang="en-US" sz="1500" dirty="0"/>
              <a:t>between </a:t>
            </a:r>
            <a:r>
              <a:rPr lang="en-US" sz="1500" dirty="0" smtClean="0"/>
              <a:t>X,Y.</a:t>
            </a:r>
          </a:p>
          <a:p>
            <a:pPr marL="285750" indent="-285750" eaLnBrk="1" hangingPunct="1">
              <a:buFont typeface="Arial" pitchFamily="34" charset="0"/>
              <a:buChar char="•"/>
            </a:pPr>
            <a:r>
              <a:rPr lang="en-US" sz="1500" dirty="0" smtClean="0"/>
              <a:t>If </a:t>
            </a:r>
            <a:r>
              <a:rPr lang="en-US" sz="1500" dirty="0" err="1"/>
              <a:t>p</a:t>
            </a:r>
            <a:r>
              <a:rPr lang="en-US" sz="1500" baseline="-25000" dirty="0" err="1"/>
              <a:t>X</a:t>
            </a:r>
            <a:r>
              <a:rPr lang="en-US" sz="1500" baseline="-25000" dirty="0"/>
              <a:t> </a:t>
            </a:r>
            <a:r>
              <a:rPr lang="en-US" sz="1500" dirty="0" smtClean="0"/>
              <a:t>increases</a:t>
            </a:r>
            <a:r>
              <a:rPr lang="en-US" sz="1500" dirty="0"/>
              <a:t>, </a:t>
            </a:r>
            <a:r>
              <a:rPr lang="en-US" sz="1500" dirty="0" smtClean="0"/>
              <a:t>B chooses Y</a:t>
            </a:r>
            <a:r>
              <a:rPr lang="en-US" sz="1500" dirty="0"/>
              <a:t>. </a:t>
            </a:r>
          </a:p>
          <a:p>
            <a:pPr marL="285750" indent="-285750" eaLnBrk="1" hangingPunct="1">
              <a:buFont typeface="Arial" pitchFamily="34" charset="0"/>
              <a:buChar char="•"/>
            </a:pPr>
            <a:r>
              <a:rPr lang="en-US" sz="1500" dirty="0" smtClean="0"/>
              <a:t>If </a:t>
            </a:r>
            <a:r>
              <a:rPr lang="en-US" sz="1500" dirty="0" err="1"/>
              <a:t>p</a:t>
            </a:r>
            <a:r>
              <a:rPr lang="en-US" sz="1500" baseline="-25000" dirty="0" err="1"/>
              <a:t>Y</a:t>
            </a:r>
            <a:r>
              <a:rPr lang="en-US" sz="1500" dirty="0"/>
              <a:t> increases, </a:t>
            </a:r>
            <a:r>
              <a:rPr lang="en-US" sz="1500" dirty="0" smtClean="0"/>
              <a:t>B chooses X.</a:t>
            </a:r>
          </a:p>
          <a:p>
            <a:pPr marL="285750" indent="-285750" eaLnBrk="1" hangingPunct="1">
              <a:buFont typeface="Arial" pitchFamily="34" charset="0"/>
              <a:buChar char="•"/>
            </a:pPr>
            <a:r>
              <a:rPr lang="en-US" sz="1500" dirty="0" smtClean="0"/>
              <a:t>So </a:t>
            </a:r>
            <a:r>
              <a:rPr lang="en-US" sz="1500" dirty="0" err="1"/>
              <a:t>p</a:t>
            </a:r>
            <a:r>
              <a:rPr lang="en-US" sz="1500" baseline="-25000" dirty="0" err="1"/>
              <a:t>X</a:t>
            </a:r>
            <a:r>
              <a:rPr lang="en-US" sz="1500" dirty="0" smtClean="0"/>
              <a:t>, </a:t>
            </a:r>
            <a:r>
              <a:rPr lang="en-US" sz="1500" dirty="0" err="1" smtClean="0"/>
              <a:t>p</a:t>
            </a:r>
            <a:r>
              <a:rPr lang="en-US" sz="1500" baseline="-25000" dirty="0" err="1" smtClean="0"/>
              <a:t>Y</a:t>
            </a:r>
            <a:r>
              <a:rPr lang="en-US" sz="1500" dirty="0" smtClean="0"/>
              <a:t> increase together with </a:t>
            </a:r>
            <a:r>
              <a:rPr lang="en-US" sz="1500" dirty="0" err="1" smtClean="0"/>
              <a:t>p</a:t>
            </a:r>
            <a:r>
              <a:rPr lang="en-US" sz="1500" baseline="-25000" dirty="0" err="1" smtClean="0"/>
              <a:t>Y</a:t>
            </a:r>
            <a:r>
              <a:rPr lang="en-US" sz="1500" baseline="-25000" dirty="0" smtClean="0"/>
              <a:t> </a:t>
            </a:r>
            <a:r>
              <a:rPr lang="en-US" sz="1500" dirty="0" smtClean="0"/>
              <a:t>-</a:t>
            </a:r>
            <a:r>
              <a:rPr lang="en-US" sz="1500" dirty="0"/>
              <a:t> </a:t>
            </a:r>
            <a:r>
              <a:rPr lang="en-US" sz="1500" dirty="0" err="1"/>
              <a:t>p</a:t>
            </a:r>
            <a:r>
              <a:rPr lang="en-US" sz="1500" baseline="-25000" dirty="0" err="1"/>
              <a:t>X</a:t>
            </a:r>
            <a:r>
              <a:rPr lang="en-US" sz="1500" baseline="-25000" dirty="0"/>
              <a:t> </a:t>
            </a:r>
            <a:r>
              <a:rPr lang="en-US" sz="1500" dirty="0" smtClean="0"/>
              <a:t>= 20, until auction ends at </a:t>
            </a:r>
            <a:r>
              <a:rPr lang="en-US" sz="1500" dirty="0" err="1" smtClean="0"/>
              <a:t>p</a:t>
            </a:r>
            <a:r>
              <a:rPr lang="en-US" sz="1500" baseline="-25000" dirty="0" err="1" smtClean="0"/>
              <a:t>X</a:t>
            </a:r>
            <a:r>
              <a:rPr lang="en-US" sz="1500" dirty="0" smtClean="0"/>
              <a:t>=10</a:t>
            </a:r>
            <a:r>
              <a:rPr lang="en-US" sz="1500" dirty="0"/>
              <a:t>, </a:t>
            </a:r>
            <a:r>
              <a:rPr lang="en-US" sz="1500" dirty="0" err="1" smtClean="0"/>
              <a:t>p</a:t>
            </a:r>
            <a:r>
              <a:rPr lang="en-US" sz="1500" baseline="-25000" dirty="0" err="1" smtClean="0"/>
              <a:t>Y</a:t>
            </a:r>
            <a:r>
              <a:rPr lang="en-US" sz="1500" dirty="0" smtClean="0"/>
              <a:t>=30</a:t>
            </a:r>
            <a:endParaRPr lang="en-US" sz="1500" dirty="0"/>
          </a:p>
        </p:txBody>
      </p:sp>
    </p:spTree>
    <p:extLst>
      <p:ext uri="{BB962C8B-B14F-4D97-AF65-F5344CB8AC3E}">
        <p14:creationId xmlns:p14="http://schemas.microsoft.com/office/powerpoint/2010/main" val="3354385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idx="4294967295"/>
          </p:nvPr>
        </p:nvSpPr>
        <p:spPr/>
        <p:txBody>
          <a:bodyPr/>
          <a:lstStyle/>
          <a:p>
            <a:pPr eaLnBrk="1" hangingPunct="1"/>
            <a:r>
              <a:rPr lang="en-US" dirty="0" smtClean="0"/>
              <a:t>Example</a:t>
            </a:r>
          </a:p>
        </p:txBody>
      </p:sp>
      <p:sp>
        <p:nvSpPr>
          <p:cNvPr id="28674" name="Rectangle 3"/>
          <p:cNvSpPr>
            <a:spLocks noGrp="1" noChangeArrowheads="1"/>
          </p:cNvSpPr>
          <p:nvPr>
            <p:ph type="body" sz="half" idx="4294967295"/>
          </p:nvPr>
        </p:nvSpPr>
        <p:spPr>
          <a:xfrm>
            <a:off x="419100" y="1628800"/>
            <a:ext cx="8305800" cy="557609"/>
          </a:xfrm>
        </p:spPr>
        <p:txBody>
          <a:bodyPr/>
          <a:lstStyle/>
          <a:p>
            <a:pPr eaLnBrk="1" hangingPunct="1"/>
            <a:r>
              <a:rPr lang="en-US" sz="2400" dirty="0" smtClean="0"/>
              <a:t>Auction outcome: (B,X) and (A,Y) … efficient!</a:t>
            </a:r>
          </a:p>
        </p:txBody>
      </p:sp>
      <p:sp>
        <p:nvSpPr>
          <p:cNvPr id="2" name="Slide Number Placeholder 1"/>
          <p:cNvSpPr>
            <a:spLocks noGrp="1"/>
          </p:cNvSpPr>
          <p:nvPr>
            <p:ph type="sldNum" sz="quarter" idx="12"/>
          </p:nvPr>
        </p:nvSpPr>
        <p:spPr/>
        <p:txBody>
          <a:bodyPr/>
          <a:lstStyle/>
          <a:p>
            <a:pPr>
              <a:defRPr/>
            </a:pPr>
            <a:fld id="{98DFCCE0-17F9-418D-9FB4-C768851943A6}" type="slidenum">
              <a:rPr lang="en-US" smtClean="0"/>
              <a:pPr>
                <a:defRPr/>
              </a:pPr>
              <a:t>17</a:t>
            </a:fld>
            <a:endParaRPr lang="en-US"/>
          </a:p>
        </p:txBody>
      </p:sp>
      <p:sp>
        <p:nvSpPr>
          <p:cNvPr id="9" name="Rectangle 28"/>
          <p:cNvSpPr>
            <a:spLocks noChangeArrowheads="1"/>
          </p:cNvSpPr>
          <p:nvPr/>
        </p:nvSpPr>
        <p:spPr bwMode="auto">
          <a:xfrm>
            <a:off x="408185" y="4293096"/>
            <a:ext cx="8305800" cy="2088232"/>
          </a:xfrm>
          <a:prstGeom prst="rect">
            <a:avLst/>
          </a:prstGeom>
          <a:noFill/>
          <a:ln w="9525">
            <a:noFill/>
            <a:miter lim="800000"/>
            <a:headEnd/>
            <a:tailEnd/>
          </a:ln>
        </p:spPr>
        <p:txBody>
          <a:bodyPr>
            <a:prstTxWarp prst="textNoShape">
              <a:avLst/>
            </a:prstTxWarp>
          </a:bodyPr>
          <a:lstStyle/>
          <a:p>
            <a:pPr marL="342900" indent="-342900">
              <a:lnSpc>
                <a:spcPct val="110000"/>
              </a:lnSpc>
              <a:spcBef>
                <a:spcPct val="20000"/>
              </a:spcBef>
              <a:buClr>
                <a:schemeClr val="tx2"/>
              </a:buClr>
              <a:buSzPct val="70000"/>
              <a:buFont typeface="Wingdings" pitchFamily="84" charset="2"/>
              <a:buChar char="l"/>
            </a:pPr>
            <a:r>
              <a:rPr lang="en-US" dirty="0" smtClean="0"/>
              <a:t>Auction ends at prices: </a:t>
            </a:r>
            <a:r>
              <a:rPr lang="en-US" dirty="0" err="1" smtClean="0"/>
              <a:t>p</a:t>
            </a:r>
            <a:r>
              <a:rPr lang="en-US" baseline="-25000" dirty="0" err="1" smtClean="0"/>
              <a:t>X</a:t>
            </a:r>
            <a:r>
              <a:rPr lang="en-US" dirty="0" smtClean="0"/>
              <a:t>=10, </a:t>
            </a:r>
            <a:r>
              <a:rPr lang="en-US" dirty="0" err="1" smtClean="0"/>
              <a:t>p</a:t>
            </a:r>
            <a:r>
              <a:rPr lang="en-US" baseline="-25000" dirty="0" err="1" smtClean="0"/>
              <a:t>Y</a:t>
            </a:r>
            <a:r>
              <a:rPr lang="en-US" dirty="0" smtClean="0"/>
              <a:t>=30.</a:t>
            </a:r>
          </a:p>
          <a:p>
            <a:pPr marL="800100" lvl="1" indent="-342900">
              <a:lnSpc>
                <a:spcPct val="110000"/>
              </a:lnSpc>
              <a:spcBef>
                <a:spcPct val="20000"/>
              </a:spcBef>
              <a:buClr>
                <a:schemeClr val="tx2"/>
              </a:buClr>
              <a:buSzPct val="70000"/>
              <a:buFont typeface="Wingdings" pitchFamily="84" charset="2"/>
              <a:buChar char="l"/>
            </a:pPr>
            <a:r>
              <a:rPr lang="en-US" sz="2000" dirty="0" smtClean="0"/>
              <a:t>A demands Y, B demands X, C demands nothing</a:t>
            </a:r>
          </a:p>
          <a:p>
            <a:pPr marL="800100" lvl="1" indent="-342900">
              <a:lnSpc>
                <a:spcPct val="110000"/>
              </a:lnSpc>
              <a:spcBef>
                <a:spcPct val="20000"/>
              </a:spcBef>
              <a:buClr>
                <a:schemeClr val="tx2"/>
              </a:buClr>
              <a:buSzPct val="70000"/>
              <a:buFont typeface="Wingdings" pitchFamily="84" charset="2"/>
              <a:buChar char="l"/>
            </a:pPr>
            <a:r>
              <a:rPr lang="en-US" sz="2000" dirty="0" smtClean="0"/>
              <a:t>So demand = supply at final auction prices.</a:t>
            </a:r>
          </a:p>
          <a:p>
            <a:pPr marL="2171700" lvl="4" indent="-342900">
              <a:lnSpc>
                <a:spcPct val="110000"/>
              </a:lnSpc>
              <a:spcBef>
                <a:spcPct val="20000"/>
              </a:spcBef>
              <a:buClr>
                <a:schemeClr val="tx2"/>
              </a:buClr>
              <a:buSzPct val="70000"/>
              <a:buFont typeface="Wingdings" pitchFamily="84" charset="2"/>
              <a:buChar char="l"/>
            </a:pPr>
            <a:endParaRPr lang="en-US" sz="800" dirty="0"/>
          </a:p>
          <a:p>
            <a:pPr marL="342900" indent="-342900">
              <a:lnSpc>
                <a:spcPct val="110000"/>
              </a:lnSpc>
              <a:spcBef>
                <a:spcPct val="20000"/>
              </a:spcBef>
              <a:buClr>
                <a:schemeClr val="tx2"/>
              </a:buClr>
              <a:buSzPct val="70000"/>
              <a:buFont typeface="Wingdings" pitchFamily="84" charset="2"/>
              <a:buChar char="l"/>
            </a:pPr>
            <a:r>
              <a:rPr lang="en-US" dirty="0" smtClean="0"/>
              <a:t>Are there other prices at which market clears? </a:t>
            </a:r>
            <a:endParaRPr lang="en-US" dirty="0"/>
          </a:p>
        </p:txBody>
      </p:sp>
      <p:graphicFrame>
        <p:nvGraphicFramePr>
          <p:cNvPr id="10" name="Group 23"/>
          <p:cNvGraphicFramePr>
            <a:graphicFrameLocks/>
          </p:cNvGraphicFramePr>
          <p:nvPr>
            <p:extLst>
              <p:ext uri="{D42A27DB-BD31-4B8C-83A1-F6EECF244321}">
                <p14:modId xmlns:p14="http://schemas.microsoft.com/office/powerpoint/2010/main" val="4272444214"/>
              </p:ext>
            </p:extLst>
          </p:nvPr>
        </p:nvGraphicFramePr>
        <p:xfrm>
          <a:off x="3379985" y="2204864"/>
          <a:ext cx="2362200" cy="1828800"/>
        </p:xfrm>
        <a:graphic>
          <a:graphicData uri="http://schemas.openxmlformats.org/drawingml/2006/table">
            <a:tbl>
              <a:tblPr/>
              <a:tblGrid>
                <a:gridCol w="787400"/>
                <a:gridCol w="787400"/>
                <a:gridCol w="787400"/>
              </a:tblGrid>
              <a:tr h="40005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X</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Y</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4000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A</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30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rgbClr val="5F3EEA"/>
                          </a:solidFill>
                          <a:effectLst/>
                          <a:latin typeface="Arial" pitchFamily="84" charset="0"/>
                          <a:ea typeface="ＭＳ Ｐゴシック" pitchFamily="84" charset="-128"/>
                          <a:cs typeface="ＭＳ Ｐゴシック" pitchFamily="84" charset="-128"/>
                        </a:rPr>
                        <a:t>60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000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B</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rgbClr val="5F3EEA"/>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40</a:t>
                      </a:r>
                    </a:p>
                  </a:txBody>
                  <a:tcPr horzOverflow="overflow">
                    <a:lnL>
                      <a:noFill/>
                    </a:lnL>
                    <a:lnR>
                      <a:noFill/>
                    </a:lnR>
                    <a:lnT>
                      <a:noFill/>
                    </a:lnT>
                    <a:lnB>
                      <a:noFill/>
                    </a:lnB>
                    <a:lnTlToBr>
                      <a:noFill/>
                    </a:lnTlToBr>
                    <a:lnBlToTr>
                      <a:noFill/>
                    </a:lnBlToTr>
                    <a:noFill/>
                  </a:tcPr>
                </a:tc>
              </a:tr>
              <a:tr h="4000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C</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r>
            </a:tbl>
          </a:graphicData>
        </a:graphic>
      </p:graphicFrame>
    </p:spTree>
    <p:extLst>
      <p:ext uri="{BB962C8B-B14F-4D97-AF65-F5344CB8AC3E}">
        <p14:creationId xmlns:p14="http://schemas.microsoft.com/office/powerpoint/2010/main" val="3135689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idx="4294967295"/>
          </p:nvPr>
        </p:nvSpPr>
        <p:spPr/>
        <p:txBody>
          <a:bodyPr/>
          <a:lstStyle/>
          <a:p>
            <a:pPr eaLnBrk="1" hangingPunct="1"/>
            <a:r>
              <a:rPr lang="en-US" sz="3600" dirty="0" smtClean="0"/>
              <a:t>Example: </a:t>
            </a:r>
            <a:r>
              <a:rPr lang="en-US" sz="3600" dirty="0"/>
              <a:t>m</a:t>
            </a:r>
            <a:r>
              <a:rPr lang="en-US" sz="3600" dirty="0" smtClean="0"/>
              <a:t>arket-clearing prices</a:t>
            </a:r>
          </a:p>
        </p:txBody>
      </p:sp>
      <p:graphicFrame>
        <p:nvGraphicFramePr>
          <p:cNvPr id="58391" name="Group 23"/>
          <p:cNvGraphicFramePr>
            <a:graphicFrameLocks noGrp="1"/>
          </p:cNvGraphicFramePr>
          <p:nvPr>
            <p:ph sz="half" idx="4294967295"/>
            <p:extLst>
              <p:ext uri="{D42A27DB-BD31-4B8C-83A1-F6EECF244321}">
                <p14:modId xmlns:p14="http://schemas.microsoft.com/office/powerpoint/2010/main" val="1920762770"/>
              </p:ext>
            </p:extLst>
          </p:nvPr>
        </p:nvGraphicFramePr>
        <p:xfrm>
          <a:off x="3390900" y="1628800"/>
          <a:ext cx="2362200" cy="1828800"/>
        </p:xfrm>
        <a:graphic>
          <a:graphicData uri="http://schemas.openxmlformats.org/drawingml/2006/table">
            <a:tbl>
              <a:tblPr/>
              <a:tblGrid>
                <a:gridCol w="787400"/>
                <a:gridCol w="787400"/>
                <a:gridCol w="787400"/>
              </a:tblGrid>
              <a:tr h="40005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X</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Y</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4000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A</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30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rgbClr val="5F3EEA"/>
                          </a:solidFill>
                          <a:effectLst/>
                          <a:latin typeface="Arial" pitchFamily="84" charset="0"/>
                          <a:ea typeface="ＭＳ Ｐゴシック" pitchFamily="84" charset="-128"/>
                          <a:cs typeface="ＭＳ Ｐゴシック" pitchFamily="84" charset="-128"/>
                        </a:rPr>
                        <a:t>60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000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B</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rgbClr val="5F3EEA"/>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40</a:t>
                      </a:r>
                    </a:p>
                  </a:txBody>
                  <a:tcPr horzOverflow="overflow">
                    <a:lnL>
                      <a:noFill/>
                    </a:lnL>
                    <a:lnR>
                      <a:noFill/>
                    </a:lnR>
                    <a:lnT>
                      <a:noFill/>
                    </a:lnT>
                    <a:lnB>
                      <a:noFill/>
                    </a:lnB>
                    <a:lnTlToBr>
                      <a:noFill/>
                    </a:lnTlToBr>
                    <a:lnBlToTr>
                      <a:noFill/>
                    </a:lnBlToTr>
                    <a:noFill/>
                  </a:tcPr>
                </a:tc>
              </a:tr>
              <a:tr h="4000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C</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r>
            </a:tbl>
          </a:graphicData>
        </a:graphic>
      </p:graphicFrame>
      <p:sp>
        <p:nvSpPr>
          <p:cNvPr id="639004" name="Rectangle 28"/>
          <p:cNvSpPr>
            <a:spLocks noChangeArrowheads="1"/>
          </p:cNvSpPr>
          <p:nvPr/>
        </p:nvSpPr>
        <p:spPr bwMode="auto">
          <a:xfrm>
            <a:off x="419100" y="3645024"/>
            <a:ext cx="8305800" cy="2908176"/>
          </a:xfrm>
          <a:prstGeom prst="rect">
            <a:avLst/>
          </a:prstGeom>
          <a:noFill/>
          <a:ln w="9525">
            <a:noFill/>
            <a:miter lim="800000"/>
            <a:headEnd/>
            <a:tailEnd/>
          </a:ln>
        </p:spPr>
        <p:txBody>
          <a:bodyPr>
            <a:prstTxWarp prst="textNoShape">
              <a:avLst/>
            </a:prstTxWarp>
          </a:bodyPr>
          <a:lstStyle/>
          <a:p>
            <a:pPr marL="342900" indent="-342900">
              <a:lnSpc>
                <a:spcPct val="110000"/>
              </a:lnSpc>
              <a:spcBef>
                <a:spcPct val="20000"/>
              </a:spcBef>
              <a:buClr>
                <a:schemeClr val="tx2"/>
              </a:buClr>
              <a:buSzPct val="70000"/>
              <a:buFont typeface="Wingdings" pitchFamily="84" charset="2"/>
              <a:buChar char="l"/>
            </a:pPr>
            <a:r>
              <a:rPr lang="en-US" dirty="0"/>
              <a:t>M</a:t>
            </a:r>
            <a:r>
              <a:rPr lang="en-US" dirty="0" smtClean="0"/>
              <a:t>arket also clears at </a:t>
            </a:r>
            <a:r>
              <a:rPr lang="en-US" dirty="0" err="1" smtClean="0"/>
              <a:t>p</a:t>
            </a:r>
            <a:r>
              <a:rPr lang="en-US" baseline="-25000" dirty="0" err="1" smtClean="0"/>
              <a:t>X</a:t>
            </a:r>
            <a:r>
              <a:rPr lang="en-US" dirty="0" smtClean="0"/>
              <a:t>=10, </a:t>
            </a:r>
            <a:r>
              <a:rPr lang="en-US" dirty="0" err="1" smtClean="0"/>
              <a:t>p</a:t>
            </a:r>
            <a:r>
              <a:rPr lang="en-US" baseline="-25000" dirty="0" err="1" smtClean="0"/>
              <a:t>Y</a:t>
            </a:r>
            <a:r>
              <a:rPr lang="en-US" dirty="0" smtClean="0"/>
              <a:t>=35.</a:t>
            </a:r>
          </a:p>
          <a:p>
            <a:pPr marL="800100" lvl="1" indent="-342900">
              <a:lnSpc>
                <a:spcPct val="110000"/>
              </a:lnSpc>
              <a:spcBef>
                <a:spcPct val="20000"/>
              </a:spcBef>
              <a:buClr>
                <a:schemeClr val="tx2"/>
              </a:buClr>
              <a:buSzPct val="70000"/>
              <a:buFont typeface="Wingdings" pitchFamily="84" charset="2"/>
              <a:buChar char="l"/>
            </a:pPr>
            <a:r>
              <a:rPr lang="en-US" sz="2000" dirty="0" smtClean="0"/>
              <a:t>A demands Y</a:t>
            </a:r>
          </a:p>
          <a:p>
            <a:pPr marL="800100" lvl="1" indent="-342900">
              <a:lnSpc>
                <a:spcPct val="110000"/>
              </a:lnSpc>
              <a:spcBef>
                <a:spcPct val="20000"/>
              </a:spcBef>
              <a:buClr>
                <a:schemeClr val="tx2"/>
              </a:buClr>
              <a:buSzPct val="70000"/>
              <a:buFont typeface="Wingdings" pitchFamily="84" charset="2"/>
              <a:buChar char="l"/>
            </a:pPr>
            <a:r>
              <a:rPr lang="en-US" sz="2000" dirty="0" smtClean="0"/>
              <a:t>B demands X</a:t>
            </a:r>
          </a:p>
          <a:p>
            <a:pPr marL="800100" lvl="1" indent="-342900">
              <a:lnSpc>
                <a:spcPct val="110000"/>
              </a:lnSpc>
              <a:spcBef>
                <a:spcPct val="20000"/>
              </a:spcBef>
              <a:buClr>
                <a:schemeClr val="tx2"/>
              </a:buClr>
              <a:buSzPct val="70000"/>
              <a:buFont typeface="Wingdings" pitchFamily="84" charset="2"/>
              <a:buChar char="l"/>
            </a:pPr>
            <a:r>
              <a:rPr lang="en-US" sz="2000" dirty="0" smtClean="0"/>
              <a:t>C demands nothing.</a:t>
            </a:r>
            <a:endParaRPr lang="en-US" dirty="0" smtClean="0"/>
          </a:p>
          <a:p>
            <a:pPr marL="342900" indent="-342900">
              <a:lnSpc>
                <a:spcPct val="110000"/>
              </a:lnSpc>
              <a:spcBef>
                <a:spcPct val="20000"/>
              </a:spcBef>
              <a:buClr>
                <a:schemeClr val="tx2"/>
              </a:buClr>
              <a:buSzPct val="70000"/>
              <a:buFont typeface="Wingdings" pitchFamily="84" charset="2"/>
              <a:buChar char="l"/>
            </a:pPr>
            <a:r>
              <a:rPr lang="en-US" dirty="0" smtClean="0"/>
              <a:t>More alternatives: </a:t>
            </a:r>
            <a:r>
              <a:rPr lang="en-US" dirty="0" err="1" smtClean="0"/>
              <a:t>p</a:t>
            </a:r>
            <a:r>
              <a:rPr lang="en-US" baseline="-25000" dirty="0" err="1" smtClean="0"/>
              <a:t>X</a:t>
            </a:r>
            <a:r>
              <a:rPr lang="en-US" dirty="0" smtClean="0"/>
              <a:t>=10, </a:t>
            </a:r>
            <a:r>
              <a:rPr lang="en-US" dirty="0" err="1" smtClean="0"/>
              <a:t>p</a:t>
            </a:r>
            <a:r>
              <a:rPr lang="en-US" baseline="-25000" dirty="0" err="1" smtClean="0"/>
              <a:t>Y</a:t>
            </a:r>
            <a:r>
              <a:rPr lang="en-US" dirty="0" smtClean="0"/>
              <a:t>=40, or </a:t>
            </a:r>
            <a:r>
              <a:rPr lang="en-US" dirty="0" err="1" smtClean="0"/>
              <a:t>p</a:t>
            </a:r>
            <a:r>
              <a:rPr lang="en-US" baseline="-25000" dirty="0" err="1" smtClean="0"/>
              <a:t>X</a:t>
            </a:r>
            <a:r>
              <a:rPr lang="en-US" dirty="0" smtClean="0"/>
              <a:t>=20, </a:t>
            </a:r>
            <a:r>
              <a:rPr lang="en-US" dirty="0" err="1" smtClean="0"/>
              <a:t>p</a:t>
            </a:r>
            <a:r>
              <a:rPr lang="en-US" baseline="-25000" dirty="0" err="1" smtClean="0"/>
              <a:t>Y</a:t>
            </a:r>
            <a:r>
              <a:rPr lang="en-US" dirty="0" smtClean="0"/>
              <a:t>=50.</a:t>
            </a:r>
          </a:p>
          <a:p>
            <a:pPr marL="342900" indent="-342900">
              <a:lnSpc>
                <a:spcPct val="110000"/>
              </a:lnSpc>
              <a:spcBef>
                <a:spcPct val="20000"/>
              </a:spcBef>
              <a:buClr>
                <a:schemeClr val="tx2"/>
              </a:buClr>
              <a:buSzPct val="70000"/>
              <a:buFont typeface="Wingdings" pitchFamily="84" charset="2"/>
              <a:buChar char="l"/>
            </a:pPr>
            <a:r>
              <a:rPr lang="en-US" dirty="0" smtClean="0"/>
              <a:t>Can we find </a:t>
            </a:r>
            <a:r>
              <a:rPr lang="en-US" i="1" dirty="0" smtClean="0"/>
              <a:t>all </a:t>
            </a:r>
            <a:r>
              <a:rPr lang="en-US" dirty="0" smtClean="0"/>
              <a:t>the market clearing prices?</a:t>
            </a:r>
            <a:endParaRPr lang="en-US" dirty="0"/>
          </a:p>
        </p:txBody>
      </p:sp>
      <p:sp>
        <p:nvSpPr>
          <p:cNvPr id="2" name="Slide Number Placeholder 1"/>
          <p:cNvSpPr>
            <a:spLocks noGrp="1"/>
          </p:cNvSpPr>
          <p:nvPr>
            <p:ph type="sldNum" sz="quarter" idx="12"/>
          </p:nvPr>
        </p:nvSpPr>
        <p:spPr/>
        <p:txBody>
          <a:bodyPr/>
          <a:lstStyle/>
          <a:p>
            <a:pPr>
              <a:defRPr/>
            </a:pPr>
            <a:fld id="{98DFCCE0-17F9-418D-9FB4-C768851943A6}" type="slidenum">
              <a:rPr lang="en-US" smtClean="0"/>
              <a:pPr>
                <a:defRPr/>
              </a:pPr>
              <a:t>18</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3900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3900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3900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3900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3900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3900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9004"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idx="4294967295"/>
          </p:nvPr>
        </p:nvSpPr>
        <p:spPr/>
        <p:txBody>
          <a:bodyPr/>
          <a:lstStyle/>
          <a:p>
            <a:pPr eaLnBrk="1" hangingPunct="1"/>
            <a:r>
              <a:rPr lang="en-US" sz="3600" dirty="0"/>
              <a:t>Example: market-clearing prices</a:t>
            </a:r>
            <a:endParaRPr lang="en-US" sz="3600" dirty="0" smtClean="0"/>
          </a:p>
        </p:txBody>
      </p:sp>
      <p:graphicFrame>
        <p:nvGraphicFramePr>
          <p:cNvPr id="58391" name="Group 23"/>
          <p:cNvGraphicFramePr>
            <a:graphicFrameLocks noGrp="1"/>
          </p:cNvGraphicFramePr>
          <p:nvPr>
            <p:ph sz="half" idx="4294967295"/>
            <p:extLst>
              <p:ext uri="{D42A27DB-BD31-4B8C-83A1-F6EECF244321}">
                <p14:modId xmlns:p14="http://schemas.microsoft.com/office/powerpoint/2010/main" val="2482937827"/>
              </p:ext>
            </p:extLst>
          </p:nvPr>
        </p:nvGraphicFramePr>
        <p:xfrm>
          <a:off x="3390900" y="1447800"/>
          <a:ext cx="2362200" cy="1828800"/>
        </p:xfrm>
        <a:graphic>
          <a:graphicData uri="http://schemas.openxmlformats.org/drawingml/2006/table">
            <a:tbl>
              <a:tblPr/>
              <a:tblGrid>
                <a:gridCol w="787400"/>
                <a:gridCol w="787400"/>
                <a:gridCol w="787400"/>
              </a:tblGrid>
              <a:tr h="40005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X</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Y</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4000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A</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30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60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000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B</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40</a:t>
                      </a:r>
                    </a:p>
                  </a:txBody>
                  <a:tcPr horzOverflow="overflow">
                    <a:lnL>
                      <a:noFill/>
                    </a:lnL>
                    <a:lnR>
                      <a:noFill/>
                    </a:lnR>
                    <a:lnT>
                      <a:noFill/>
                    </a:lnT>
                    <a:lnB>
                      <a:noFill/>
                    </a:lnB>
                    <a:lnTlToBr>
                      <a:noFill/>
                    </a:lnTlToBr>
                    <a:lnBlToTr>
                      <a:noFill/>
                    </a:lnBlToTr>
                    <a:noFill/>
                  </a:tcPr>
                </a:tc>
              </a:tr>
              <a:tr h="4000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C</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r>
            </a:tbl>
          </a:graphicData>
        </a:graphic>
      </p:graphicFrame>
      <p:sp>
        <p:nvSpPr>
          <p:cNvPr id="639004" name="Rectangle 28"/>
          <p:cNvSpPr>
            <a:spLocks noChangeArrowheads="1"/>
          </p:cNvSpPr>
          <p:nvPr/>
        </p:nvSpPr>
        <p:spPr bwMode="auto">
          <a:xfrm>
            <a:off x="395536" y="3356992"/>
            <a:ext cx="8545388" cy="2980184"/>
          </a:xfrm>
          <a:prstGeom prst="rect">
            <a:avLst/>
          </a:prstGeom>
          <a:noFill/>
          <a:ln w="9525">
            <a:noFill/>
            <a:miter lim="800000"/>
            <a:headEnd/>
            <a:tailEnd/>
          </a:ln>
        </p:spPr>
        <p:txBody>
          <a:bodyPr>
            <a:prstTxWarp prst="textNoShape">
              <a:avLst/>
            </a:prstTxWarp>
          </a:bodyPr>
          <a:lstStyle/>
          <a:p>
            <a:pPr>
              <a:lnSpc>
                <a:spcPct val="110000"/>
              </a:lnSpc>
              <a:spcBef>
                <a:spcPct val="20000"/>
              </a:spcBef>
              <a:buClr>
                <a:schemeClr val="tx2"/>
              </a:buClr>
              <a:buSzPct val="70000"/>
            </a:pPr>
            <a:r>
              <a:rPr lang="en-US" dirty="0" smtClean="0">
                <a:solidFill>
                  <a:srgbClr val="0070C0"/>
                </a:solidFill>
              </a:rPr>
              <a:t>There is only one assignment consistent with market clearing</a:t>
            </a:r>
          </a:p>
          <a:p>
            <a:pPr marL="342900" indent="-342900">
              <a:lnSpc>
                <a:spcPct val="110000"/>
              </a:lnSpc>
              <a:spcBef>
                <a:spcPct val="20000"/>
              </a:spcBef>
              <a:buClr>
                <a:schemeClr val="tx2"/>
              </a:buClr>
              <a:buSzPct val="70000"/>
              <a:buFont typeface="Wingdings" pitchFamily="84" charset="2"/>
              <a:buChar char="l"/>
            </a:pPr>
            <a:r>
              <a:rPr lang="en-US" sz="2000" dirty="0" smtClean="0"/>
              <a:t>Why? To clear the market we need the following to happen</a:t>
            </a:r>
          </a:p>
          <a:p>
            <a:pPr marL="800100" lvl="1" indent="-342900">
              <a:lnSpc>
                <a:spcPct val="110000"/>
              </a:lnSpc>
              <a:spcBef>
                <a:spcPct val="20000"/>
              </a:spcBef>
              <a:buClr>
                <a:schemeClr val="tx2"/>
              </a:buClr>
              <a:buSzPct val="70000"/>
              <a:buFont typeface="Wingdings" pitchFamily="84" charset="2"/>
              <a:buChar char="l"/>
            </a:pPr>
            <a:r>
              <a:rPr lang="en-US" sz="2000" dirty="0" smtClean="0"/>
              <a:t>C demands nothing: if C demands an item, then A,B with higher values will demand items and there is excess demand.</a:t>
            </a:r>
          </a:p>
          <a:p>
            <a:pPr marL="800100" lvl="1" indent="-342900">
              <a:lnSpc>
                <a:spcPct val="110000"/>
              </a:lnSpc>
              <a:spcBef>
                <a:spcPct val="20000"/>
              </a:spcBef>
              <a:buClr>
                <a:schemeClr val="tx2"/>
              </a:buClr>
              <a:buSzPct val="70000"/>
              <a:buFont typeface="Wingdings" pitchFamily="84" charset="2"/>
              <a:buChar char="l"/>
            </a:pPr>
            <a:r>
              <a:rPr lang="en-US" sz="2000" dirty="0" smtClean="0"/>
              <a:t>A, B demand an item: or else demand &lt; supply.</a:t>
            </a:r>
          </a:p>
          <a:p>
            <a:pPr marL="800100" lvl="1" indent="-342900">
              <a:lnSpc>
                <a:spcPct val="110000"/>
              </a:lnSpc>
              <a:spcBef>
                <a:spcPct val="20000"/>
              </a:spcBef>
              <a:buClr>
                <a:schemeClr val="tx2"/>
              </a:buClr>
              <a:buSzPct val="70000"/>
              <a:buFont typeface="Wingdings" pitchFamily="84" charset="2"/>
              <a:buChar char="l"/>
            </a:pPr>
            <a:r>
              <a:rPr lang="en-US" sz="2000" dirty="0" smtClean="0"/>
              <a:t>B demands X: if B wants Y, then </a:t>
            </a:r>
            <a:r>
              <a:rPr lang="en-US" sz="2000" dirty="0" err="1" smtClean="0"/>
              <a:t>p</a:t>
            </a:r>
            <a:r>
              <a:rPr lang="en-US" sz="2000" baseline="-25000" dirty="0" err="1" smtClean="0"/>
              <a:t>Y</a:t>
            </a:r>
            <a:r>
              <a:rPr lang="en-US" sz="2000" dirty="0" smtClean="0"/>
              <a:t> – </a:t>
            </a:r>
            <a:r>
              <a:rPr lang="en-US" sz="2000" dirty="0" err="1" smtClean="0"/>
              <a:t>p</a:t>
            </a:r>
            <a:r>
              <a:rPr lang="en-US" sz="2000" baseline="-25000" dirty="0" err="1" smtClean="0"/>
              <a:t>X</a:t>
            </a:r>
            <a:r>
              <a:rPr lang="en-US" sz="2000" dirty="0" smtClean="0"/>
              <a:t> &lt; 20, and A also wants Y.</a:t>
            </a:r>
          </a:p>
          <a:p>
            <a:pPr marL="800100" lvl="1" indent="-342900">
              <a:lnSpc>
                <a:spcPct val="110000"/>
              </a:lnSpc>
              <a:spcBef>
                <a:spcPct val="20000"/>
              </a:spcBef>
              <a:buClr>
                <a:schemeClr val="tx2"/>
              </a:buClr>
              <a:buSzPct val="70000"/>
              <a:buFont typeface="Wingdings" pitchFamily="84" charset="2"/>
              <a:buChar char="l"/>
            </a:pPr>
            <a:r>
              <a:rPr lang="en-US" sz="2000" dirty="0" smtClean="0"/>
              <a:t>Therefore A must demand Y to get demand = supply.</a:t>
            </a:r>
          </a:p>
        </p:txBody>
      </p:sp>
      <p:sp>
        <p:nvSpPr>
          <p:cNvPr id="2" name="Slide Number Placeholder 1"/>
          <p:cNvSpPr>
            <a:spLocks noGrp="1"/>
          </p:cNvSpPr>
          <p:nvPr>
            <p:ph type="sldNum" sz="quarter" idx="12"/>
          </p:nvPr>
        </p:nvSpPr>
        <p:spPr/>
        <p:txBody>
          <a:bodyPr/>
          <a:lstStyle/>
          <a:p>
            <a:pPr>
              <a:defRPr/>
            </a:pPr>
            <a:fld id="{98DFCCE0-17F9-418D-9FB4-C768851943A6}" type="slidenum">
              <a:rPr lang="en-US" smtClean="0"/>
              <a:pPr>
                <a:defRPr/>
              </a:pPr>
              <a:t>19</a:t>
            </a:fld>
            <a:endParaRPr lang="en-US" dirty="0"/>
          </a:p>
        </p:txBody>
      </p:sp>
    </p:spTree>
    <p:extLst>
      <p:ext uri="{BB962C8B-B14F-4D97-AF65-F5344CB8AC3E}">
        <p14:creationId xmlns:p14="http://schemas.microsoft.com/office/powerpoint/2010/main" val="3271123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3900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900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900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900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3900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3900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9004"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idx="4294967295"/>
          </p:nvPr>
        </p:nvSpPr>
        <p:spPr/>
        <p:txBody>
          <a:bodyPr/>
          <a:lstStyle/>
          <a:p>
            <a:pPr eaLnBrk="1" hangingPunct="1"/>
            <a:r>
              <a:rPr lang="en-US" dirty="0" smtClean="0"/>
              <a:t>Example: </a:t>
            </a:r>
            <a:r>
              <a:rPr lang="en-US" dirty="0" err="1" smtClean="0"/>
              <a:t>mkt</a:t>
            </a:r>
            <a:r>
              <a:rPr lang="en-US" dirty="0" smtClean="0"/>
              <a:t>-clearing prices</a:t>
            </a:r>
          </a:p>
        </p:txBody>
      </p:sp>
      <p:graphicFrame>
        <p:nvGraphicFramePr>
          <p:cNvPr id="60419" name="Group 3"/>
          <p:cNvGraphicFramePr>
            <a:graphicFrameLocks noGrp="1"/>
          </p:cNvGraphicFramePr>
          <p:nvPr>
            <p:ph sz="half" idx="4294967295"/>
            <p:extLst>
              <p:ext uri="{D42A27DB-BD31-4B8C-83A1-F6EECF244321}">
                <p14:modId xmlns:p14="http://schemas.microsoft.com/office/powerpoint/2010/main" val="2630010215"/>
              </p:ext>
            </p:extLst>
          </p:nvPr>
        </p:nvGraphicFramePr>
        <p:xfrm>
          <a:off x="3390900" y="1447800"/>
          <a:ext cx="2362200" cy="1828800"/>
        </p:xfrm>
        <a:graphic>
          <a:graphicData uri="http://schemas.openxmlformats.org/drawingml/2006/table">
            <a:tbl>
              <a:tblPr/>
              <a:tblGrid>
                <a:gridCol w="787400"/>
                <a:gridCol w="787400"/>
                <a:gridCol w="787400"/>
              </a:tblGrid>
              <a:tr h="40005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X</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Y</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4000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A</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30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60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000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B</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40</a:t>
                      </a:r>
                    </a:p>
                  </a:txBody>
                  <a:tcPr horzOverflow="overflow">
                    <a:lnL>
                      <a:noFill/>
                    </a:lnL>
                    <a:lnR>
                      <a:noFill/>
                    </a:lnR>
                    <a:lnT>
                      <a:noFill/>
                    </a:lnT>
                    <a:lnB>
                      <a:noFill/>
                    </a:lnB>
                    <a:lnTlToBr>
                      <a:noFill/>
                    </a:lnTlToBr>
                    <a:lnBlToTr>
                      <a:noFill/>
                    </a:lnBlToTr>
                    <a:noFill/>
                  </a:tcPr>
                </a:tc>
              </a:tr>
              <a:tr h="4000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C</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r>
            </a:tbl>
          </a:graphicData>
        </a:graphic>
      </p:graphicFrame>
      <p:sp>
        <p:nvSpPr>
          <p:cNvPr id="639004" name="Rectangle 28"/>
          <p:cNvSpPr>
            <a:spLocks noChangeArrowheads="1"/>
          </p:cNvSpPr>
          <p:nvPr/>
        </p:nvSpPr>
        <p:spPr bwMode="auto">
          <a:xfrm>
            <a:off x="419100" y="3501008"/>
            <a:ext cx="8305800" cy="2980184"/>
          </a:xfrm>
          <a:prstGeom prst="rect">
            <a:avLst/>
          </a:prstGeom>
          <a:noFill/>
          <a:ln w="9525">
            <a:noFill/>
            <a:miter lim="800000"/>
            <a:headEnd/>
            <a:tailEnd/>
          </a:ln>
        </p:spPr>
        <p:txBody>
          <a:bodyPr>
            <a:prstTxWarp prst="textNoShape">
              <a:avLst/>
            </a:prstTxWarp>
          </a:bodyPr>
          <a:lstStyle/>
          <a:p>
            <a:pPr marL="342900" indent="-342900">
              <a:lnSpc>
                <a:spcPct val="110000"/>
              </a:lnSpc>
              <a:spcBef>
                <a:spcPct val="20000"/>
              </a:spcBef>
              <a:buClr>
                <a:schemeClr val="tx2"/>
              </a:buClr>
              <a:buSzPct val="70000"/>
              <a:buFont typeface="Wingdings" pitchFamily="84" charset="2"/>
              <a:buChar char="l"/>
            </a:pPr>
            <a:r>
              <a:rPr lang="en-US" dirty="0" smtClean="0"/>
              <a:t>Find complete </a:t>
            </a:r>
            <a:r>
              <a:rPr lang="en-US" dirty="0"/>
              <a:t>set of market clearing prices for X </a:t>
            </a:r>
            <a:r>
              <a:rPr lang="en-US" dirty="0" smtClean="0"/>
              <a:t>and </a:t>
            </a:r>
            <a:r>
              <a:rPr lang="en-US" dirty="0"/>
              <a:t>Y.</a:t>
            </a:r>
          </a:p>
          <a:p>
            <a:pPr marL="800100" lvl="1" indent="-342900">
              <a:lnSpc>
                <a:spcPct val="110000"/>
              </a:lnSpc>
              <a:spcBef>
                <a:spcPct val="20000"/>
              </a:spcBef>
              <a:buClr>
                <a:schemeClr val="tx2"/>
              </a:buClr>
              <a:buSzPct val="70000"/>
              <a:buFont typeface="Wingdings" pitchFamily="84" charset="2"/>
              <a:buChar char="l"/>
            </a:pPr>
            <a:r>
              <a:rPr lang="en-US" sz="2000" dirty="0" err="1" smtClean="0"/>
              <a:t>p</a:t>
            </a:r>
            <a:r>
              <a:rPr lang="en-US" sz="2000" baseline="-25000" dirty="0" err="1" smtClean="0"/>
              <a:t>X</a:t>
            </a:r>
            <a:r>
              <a:rPr lang="en-US" sz="2000" dirty="0" smtClean="0"/>
              <a:t> </a:t>
            </a:r>
            <a:r>
              <a:rPr lang="en-US" sz="2000" dirty="0"/>
              <a:t>≥ </a:t>
            </a:r>
            <a:r>
              <a:rPr lang="en-US" sz="2000" dirty="0" smtClean="0"/>
              <a:t>10.   (C prefers nothing to X)</a:t>
            </a:r>
          </a:p>
          <a:p>
            <a:pPr marL="800100" lvl="1" indent="-342900">
              <a:lnSpc>
                <a:spcPct val="110000"/>
              </a:lnSpc>
              <a:spcBef>
                <a:spcPct val="20000"/>
              </a:spcBef>
              <a:buClr>
                <a:schemeClr val="tx2"/>
              </a:buClr>
              <a:buSzPct val="70000"/>
              <a:buFont typeface="Wingdings" pitchFamily="84" charset="2"/>
              <a:buChar char="l"/>
            </a:pPr>
            <a:r>
              <a:rPr lang="en-US" sz="2000" dirty="0" err="1" smtClean="0"/>
              <a:t>p</a:t>
            </a:r>
            <a:r>
              <a:rPr lang="en-US" sz="2000" baseline="-25000" dirty="0" err="1" smtClean="0"/>
              <a:t>X</a:t>
            </a:r>
            <a:r>
              <a:rPr lang="en-US" sz="2000" dirty="0" smtClean="0"/>
              <a:t> </a:t>
            </a:r>
            <a:r>
              <a:rPr lang="en-US" sz="2000" dirty="0"/>
              <a:t>≤ </a:t>
            </a:r>
            <a:r>
              <a:rPr lang="en-US" sz="2000" dirty="0" smtClean="0"/>
              <a:t>20.   (B prefers X to nothing)</a:t>
            </a:r>
            <a:endParaRPr lang="en-US" sz="2000" dirty="0"/>
          </a:p>
          <a:p>
            <a:pPr marL="800100" lvl="1" indent="-342900">
              <a:lnSpc>
                <a:spcPct val="110000"/>
              </a:lnSpc>
              <a:spcBef>
                <a:spcPct val="20000"/>
              </a:spcBef>
              <a:buClr>
                <a:schemeClr val="tx2"/>
              </a:buClr>
              <a:buSzPct val="70000"/>
              <a:buFont typeface="Wingdings" pitchFamily="84" charset="2"/>
              <a:buChar char="l"/>
            </a:pPr>
            <a:r>
              <a:rPr lang="en-US" sz="2000" dirty="0" err="1" smtClean="0"/>
              <a:t>p</a:t>
            </a:r>
            <a:r>
              <a:rPr lang="en-US" sz="2000" baseline="-25000" dirty="0" err="1" smtClean="0"/>
              <a:t>Y</a:t>
            </a:r>
            <a:r>
              <a:rPr lang="en-US" sz="2000" dirty="0" smtClean="0"/>
              <a:t> </a:t>
            </a:r>
            <a:r>
              <a:rPr lang="en-US" sz="2000" dirty="0"/>
              <a:t>≥ </a:t>
            </a:r>
            <a:r>
              <a:rPr lang="en-US" sz="2000" dirty="0" err="1" smtClean="0"/>
              <a:t>p</a:t>
            </a:r>
            <a:r>
              <a:rPr lang="en-US" sz="2000" baseline="-25000" dirty="0" err="1"/>
              <a:t>X</a:t>
            </a:r>
            <a:r>
              <a:rPr lang="en-US" sz="2000" dirty="0" smtClean="0"/>
              <a:t> </a:t>
            </a:r>
            <a:r>
              <a:rPr lang="en-US" sz="2000" dirty="0"/>
              <a:t>+ </a:t>
            </a:r>
            <a:r>
              <a:rPr lang="en-US" sz="2000" dirty="0" smtClean="0"/>
              <a:t>20  (B prefers X to Y)</a:t>
            </a:r>
          </a:p>
          <a:p>
            <a:pPr marL="800100" lvl="1" indent="-342900">
              <a:lnSpc>
                <a:spcPct val="110000"/>
              </a:lnSpc>
              <a:spcBef>
                <a:spcPct val="20000"/>
              </a:spcBef>
              <a:buClr>
                <a:schemeClr val="tx2"/>
              </a:buClr>
              <a:buSzPct val="70000"/>
              <a:buFont typeface="Wingdings" pitchFamily="84" charset="2"/>
              <a:buChar char="l"/>
            </a:pPr>
            <a:r>
              <a:rPr lang="en-US" sz="2000" dirty="0" err="1" smtClean="0"/>
              <a:t>p</a:t>
            </a:r>
            <a:r>
              <a:rPr lang="en-US" sz="2000" baseline="-25000" dirty="0" err="1" smtClean="0"/>
              <a:t>Y</a:t>
            </a:r>
            <a:r>
              <a:rPr lang="en-US" sz="2000" dirty="0" smtClean="0"/>
              <a:t> </a:t>
            </a:r>
            <a:r>
              <a:rPr lang="en-US" sz="2000" dirty="0"/>
              <a:t>≤ </a:t>
            </a:r>
            <a:r>
              <a:rPr lang="en-US" sz="2000" dirty="0" err="1" smtClean="0"/>
              <a:t>p</a:t>
            </a:r>
            <a:r>
              <a:rPr lang="en-US" sz="2000" baseline="-25000" dirty="0" err="1"/>
              <a:t>X</a:t>
            </a:r>
            <a:r>
              <a:rPr lang="en-US" sz="2000" dirty="0" smtClean="0"/>
              <a:t> </a:t>
            </a:r>
            <a:r>
              <a:rPr lang="en-US" sz="2000" dirty="0"/>
              <a:t>+ </a:t>
            </a:r>
            <a:r>
              <a:rPr lang="en-US" sz="2000" dirty="0" smtClean="0"/>
              <a:t>30  (A prefers Y to X)</a:t>
            </a:r>
            <a:endParaRPr lang="en-US" sz="2000" dirty="0"/>
          </a:p>
          <a:p>
            <a:pPr marL="342900" indent="-342900">
              <a:lnSpc>
                <a:spcPct val="110000"/>
              </a:lnSpc>
              <a:spcBef>
                <a:spcPct val="20000"/>
              </a:spcBef>
              <a:buClr>
                <a:schemeClr val="tx2"/>
              </a:buClr>
              <a:buSzPct val="70000"/>
              <a:buFont typeface="Wingdings" pitchFamily="84" charset="2"/>
              <a:buChar char="l"/>
            </a:pPr>
            <a:endParaRPr lang="en-US" sz="1200" dirty="0" smtClean="0"/>
          </a:p>
          <a:p>
            <a:pPr marL="342900" indent="-342900">
              <a:lnSpc>
                <a:spcPct val="110000"/>
              </a:lnSpc>
              <a:spcBef>
                <a:spcPct val="20000"/>
              </a:spcBef>
              <a:buClr>
                <a:schemeClr val="tx2"/>
              </a:buClr>
              <a:buSzPct val="70000"/>
              <a:buFont typeface="Wingdings" pitchFamily="84" charset="2"/>
              <a:buChar char="l"/>
            </a:pPr>
            <a:r>
              <a:rPr lang="en-US" dirty="0" smtClean="0"/>
              <a:t>Range </a:t>
            </a:r>
            <a:r>
              <a:rPr lang="en-US" dirty="0"/>
              <a:t>of </a:t>
            </a:r>
            <a:r>
              <a:rPr lang="en-US" dirty="0" err="1"/>
              <a:t>mkt</a:t>
            </a:r>
            <a:r>
              <a:rPr lang="en-US" dirty="0"/>
              <a:t>-clearing prices typical with discrete goods</a:t>
            </a:r>
            <a:r>
              <a:rPr lang="en-US" dirty="0" smtClean="0"/>
              <a:t>.</a:t>
            </a:r>
            <a:endParaRPr lang="en-US" dirty="0"/>
          </a:p>
        </p:txBody>
      </p:sp>
      <p:sp>
        <p:nvSpPr>
          <p:cNvPr id="2" name="Slide Number Placeholder 1"/>
          <p:cNvSpPr>
            <a:spLocks noGrp="1"/>
          </p:cNvSpPr>
          <p:nvPr>
            <p:ph type="sldNum" sz="quarter" idx="12"/>
          </p:nvPr>
        </p:nvSpPr>
        <p:spPr/>
        <p:txBody>
          <a:bodyPr/>
          <a:lstStyle/>
          <a:p>
            <a:pPr>
              <a:defRPr/>
            </a:pPr>
            <a:fld id="{98DFCCE0-17F9-418D-9FB4-C768851943A6}" type="slidenum">
              <a:rPr lang="en-US" smtClean="0"/>
              <a:pPr>
                <a:defRPr/>
              </a:pPr>
              <a:t>20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3900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900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900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900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3900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3900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9004" grpId="0" uiExpand="1" build="p" bldLvl="2"/>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idx="4294967295"/>
          </p:nvPr>
        </p:nvSpPr>
        <p:spPr/>
        <p:txBody>
          <a:bodyPr/>
          <a:lstStyle/>
          <a:p>
            <a:pPr eaLnBrk="1" hangingPunct="1"/>
            <a:r>
              <a:rPr lang="en-US" dirty="0" smtClean="0"/>
              <a:t>Example: </a:t>
            </a:r>
            <a:r>
              <a:rPr lang="en-US" dirty="0" err="1" smtClean="0"/>
              <a:t>mkt</a:t>
            </a:r>
            <a:r>
              <a:rPr lang="en-US" dirty="0" smtClean="0"/>
              <a:t>-clearing prices</a:t>
            </a:r>
          </a:p>
        </p:txBody>
      </p:sp>
      <p:sp>
        <p:nvSpPr>
          <p:cNvPr id="2" name="Slide Number Placeholder 1"/>
          <p:cNvSpPr>
            <a:spLocks noGrp="1"/>
          </p:cNvSpPr>
          <p:nvPr>
            <p:ph type="sldNum" sz="quarter" idx="12"/>
          </p:nvPr>
        </p:nvSpPr>
        <p:spPr/>
        <p:txBody>
          <a:bodyPr/>
          <a:lstStyle/>
          <a:p>
            <a:pPr>
              <a:defRPr/>
            </a:pPr>
            <a:fld id="{98DFCCE0-17F9-418D-9FB4-C768851943A6}" type="slidenum">
              <a:rPr lang="en-US" smtClean="0"/>
              <a:pPr>
                <a:defRPr/>
              </a:pPr>
              <a:t>21</a:t>
            </a:fld>
            <a:endParaRPr lang="en-US"/>
          </a:p>
        </p:txBody>
      </p:sp>
      <p:cxnSp>
        <p:nvCxnSpPr>
          <p:cNvPr id="4" name="Straight Connector 3"/>
          <p:cNvCxnSpPr/>
          <p:nvPr/>
        </p:nvCxnSpPr>
        <p:spPr>
          <a:xfrm>
            <a:off x="1691680" y="1988840"/>
            <a:ext cx="0" cy="4032448"/>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1691680" y="6021288"/>
            <a:ext cx="5328592" cy="0"/>
          </a:xfrm>
          <a:prstGeom prst="line">
            <a:avLst/>
          </a:prstGeom>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6876256" y="6021288"/>
            <a:ext cx="458429" cy="461665"/>
          </a:xfrm>
          <a:prstGeom prst="rect">
            <a:avLst/>
          </a:prstGeom>
          <a:noFill/>
        </p:spPr>
        <p:txBody>
          <a:bodyPr wrap="none" rtlCol="0">
            <a:spAutoFit/>
          </a:bodyPr>
          <a:lstStyle/>
          <a:p>
            <a:r>
              <a:rPr lang="en-US" dirty="0" err="1" smtClean="0"/>
              <a:t>p</a:t>
            </a:r>
            <a:r>
              <a:rPr lang="en-US" baseline="-25000" dirty="0" err="1" smtClean="0"/>
              <a:t>x</a:t>
            </a:r>
            <a:endParaRPr lang="en-US" baseline="-25000" dirty="0"/>
          </a:p>
        </p:txBody>
      </p:sp>
      <p:sp>
        <p:nvSpPr>
          <p:cNvPr id="11" name="TextBox 10"/>
          <p:cNvSpPr txBox="1"/>
          <p:nvPr/>
        </p:nvSpPr>
        <p:spPr>
          <a:xfrm>
            <a:off x="1187624" y="1628800"/>
            <a:ext cx="458429" cy="461665"/>
          </a:xfrm>
          <a:prstGeom prst="rect">
            <a:avLst/>
          </a:prstGeom>
          <a:noFill/>
        </p:spPr>
        <p:txBody>
          <a:bodyPr wrap="none" rtlCol="0">
            <a:spAutoFit/>
          </a:bodyPr>
          <a:lstStyle/>
          <a:p>
            <a:r>
              <a:rPr lang="en-US" dirty="0" err="1" smtClean="0"/>
              <a:t>p</a:t>
            </a:r>
            <a:r>
              <a:rPr lang="en-US" baseline="-25000" dirty="0" err="1" smtClean="0"/>
              <a:t>y</a:t>
            </a:r>
            <a:endParaRPr lang="en-US" baseline="-25000" dirty="0"/>
          </a:p>
        </p:txBody>
      </p:sp>
      <p:cxnSp>
        <p:nvCxnSpPr>
          <p:cNvPr id="9" name="Straight Connector 8"/>
          <p:cNvCxnSpPr/>
          <p:nvPr/>
        </p:nvCxnSpPr>
        <p:spPr>
          <a:xfrm flipV="1">
            <a:off x="2771800" y="3284984"/>
            <a:ext cx="1080120" cy="648072"/>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483768" y="6093296"/>
            <a:ext cx="527007" cy="461665"/>
          </a:xfrm>
          <a:prstGeom prst="rect">
            <a:avLst/>
          </a:prstGeom>
          <a:noFill/>
        </p:spPr>
        <p:txBody>
          <a:bodyPr wrap="none" rtlCol="0">
            <a:spAutoFit/>
          </a:bodyPr>
          <a:lstStyle/>
          <a:p>
            <a:r>
              <a:rPr lang="en-US" dirty="0" smtClean="0"/>
              <a:t>10</a:t>
            </a:r>
            <a:endParaRPr lang="en-US" baseline="-25000" dirty="0"/>
          </a:p>
        </p:txBody>
      </p:sp>
      <p:sp>
        <p:nvSpPr>
          <p:cNvPr id="15" name="TextBox 14"/>
          <p:cNvSpPr txBox="1"/>
          <p:nvPr/>
        </p:nvSpPr>
        <p:spPr>
          <a:xfrm>
            <a:off x="3563888" y="6093296"/>
            <a:ext cx="527007" cy="461665"/>
          </a:xfrm>
          <a:prstGeom prst="rect">
            <a:avLst/>
          </a:prstGeom>
          <a:noFill/>
        </p:spPr>
        <p:txBody>
          <a:bodyPr wrap="none" rtlCol="0">
            <a:spAutoFit/>
          </a:bodyPr>
          <a:lstStyle/>
          <a:p>
            <a:r>
              <a:rPr lang="en-US" dirty="0"/>
              <a:t>2</a:t>
            </a:r>
            <a:r>
              <a:rPr lang="en-US" dirty="0" smtClean="0"/>
              <a:t>0</a:t>
            </a:r>
            <a:endParaRPr lang="en-US" baseline="-25000" dirty="0"/>
          </a:p>
        </p:txBody>
      </p:sp>
      <p:sp>
        <p:nvSpPr>
          <p:cNvPr id="16" name="TextBox 15"/>
          <p:cNvSpPr txBox="1"/>
          <p:nvPr/>
        </p:nvSpPr>
        <p:spPr>
          <a:xfrm>
            <a:off x="1115616" y="5199583"/>
            <a:ext cx="527007" cy="461665"/>
          </a:xfrm>
          <a:prstGeom prst="rect">
            <a:avLst/>
          </a:prstGeom>
          <a:noFill/>
        </p:spPr>
        <p:txBody>
          <a:bodyPr wrap="none" rtlCol="0">
            <a:spAutoFit/>
          </a:bodyPr>
          <a:lstStyle/>
          <a:p>
            <a:r>
              <a:rPr lang="en-US" dirty="0" smtClean="0"/>
              <a:t>10</a:t>
            </a:r>
            <a:endParaRPr lang="en-US" baseline="-25000" dirty="0"/>
          </a:p>
        </p:txBody>
      </p:sp>
      <p:sp>
        <p:nvSpPr>
          <p:cNvPr id="17" name="TextBox 16"/>
          <p:cNvSpPr txBox="1"/>
          <p:nvPr/>
        </p:nvSpPr>
        <p:spPr>
          <a:xfrm>
            <a:off x="1115616" y="4437112"/>
            <a:ext cx="527007" cy="461665"/>
          </a:xfrm>
          <a:prstGeom prst="rect">
            <a:avLst/>
          </a:prstGeom>
          <a:noFill/>
        </p:spPr>
        <p:txBody>
          <a:bodyPr wrap="none" rtlCol="0">
            <a:spAutoFit/>
          </a:bodyPr>
          <a:lstStyle/>
          <a:p>
            <a:r>
              <a:rPr lang="en-US" dirty="0"/>
              <a:t>2</a:t>
            </a:r>
            <a:r>
              <a:rPr lang="en-US" dirty="0" smtClean="0"/>
              <a:t>0</a:t>
            </a:r>
            <a:endParaRPr lang="en-US" baseline="-25000" dirty="0"/>
          </a:p>
        </p:txBody>
      </p:sp>
      <p:sp>
        <p:nvSpPr>
          <p:cNvPr id="18" name="TextBox 17"/>
          <p:cNvSpPr txBox="1"/>
          <p:nvPr/>
        </p:nvSpPr>
        <p:spPr>
          <a:xfrm>
            <a:off x="1115616" y="3687415"/>
            <a:ext cx="527007" cy="461665"/>
          </a:xfrm>
          <a:prstGeom prst="rect">
            <a:avLst/>
          </a:prstGeom>
          <a:noFill/>
        </p:spPr>
        <p:txBody>
          <a:bodyPr wrap="none" rtlCol="0">
            <a:spAutoFit/>
          </a:bodyPr>
          <a:lstStyle/>
          <a:p>
            <a:r>
              <a:rPr lang="en-US" dirty="0"/>
              <a:t>3</a:t>
            </a:r>
            <a:r>
              <a:rPr lang="en-US" dirty="0" smtClean="0"/>
              <a:t>0</a:t>
            </a:r>
            <a:endParaRPr lang="en-US" baseline="-25000" dirty="0"/>
          </a:p>
        </p:txBody>
      </p:sp>
      <p:sp>
        <p:nvSpPr>
          <p:cNvPr id="19" name="TextBox 18"/>
          <p:cNvSpPr txBox="1"/>
          <p:nvPr/>
        </p:nvSpPr>
        <p:spPr>
          <a:xfrm>
            <a:off x="1092665" y="2967335"/>
            <a:ext cx="527007" cy="461665"/>
          </a:xfrm>
          <a:prstGeom prst="rect">
            <a:avLst/>
          </a:prstGeom>
          <a:noFill/>
        </p:spPr>
        <p:txBody>
          <a:bodyPr wrap="none" rtlCol="0">
            <a:spAutoFit/>
          </a:bodyPr>
          <a:lstStyle/>
          <a:p>
            <a:r>
              <a:rPr lang="en-US" dirty="0"/>
              <a:t>4</a:t>
            </a:r>
            <a:r>
              <a:rPr lang="en-US" dirty="0" smtClean="0"/>
              <a:t>0</a:t>
            </a:r>
            <a:endParaRPr lang="en-US" baseline="-25000" dirty="0"/>
          </a:p>
        </p:txBody>
      </p:sp>
      <p:sp>
        <p:nvSpPr>
          <p:cNvPr id="20" name="TextBox 19"/>
          <p:cNvSpPr txBox="1"/>
          <p:nvPr/>
        </p:nvSpPr>
        <p:spPr>
          <a:xfrm>
            <a:off x="1115616" y="2204864"/>
            <a:ext cx="527007" cy="461665"/>
          </a:xfrm>
          <a:prstGeom prst="rect">
            <a:avLst/>
          </a:prstGeom>
          <a:noFill/>
        </p:spPr>
        <p:txBody>
          <a:bodyPr wrap="none" rtlCol="0">
            <a:spAutoFit/>
          </a:bodyPr>
          <a:lstStyle/>
          <a:p>
            <a:r>
              <a:rPr lang="en-US" dirty="0" smtClean="0"/>
              <a:t>50</a:t>
            </a:r>
            <a:endParaRPr lang="en-US" baseline="-25000" dirty="0"/>
          </a:p>
        </p:txBody>
      </p:sp>
      <p:cxnSp>
        <p:nvCxnSpPr>
          <p:cNvPr id="22" name="Straight Connector 21"/>
          <p:cNvCxnSpPr/>
          <p:nvPr/>
        </p:nvCxnSpPr>
        <p:spPr>
          <a:xfrm flipV="1">
            <a:off x="2771800" y="2420888"/>
            <a:ext cx="1080120" cy="648072"/>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771800" y="3068960"/>
            <a:ext cx="0" cy="864096"/>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3851920" y="2420888"/>
            <a:ext cx="0" cy="864096"/>
          </a:xfrm>
          <a:prstGeom prst="line">
            <a:avLst/>
          </a:prstGeom>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3550783" y="3831194"/>
            <a:ext cx="3456384" cy="1200329"/>
          </a:xfrm>
          <a:prstGeom prst="rect">
            <a:avLst/>
          </a:prstGeom>
          <a:noFill/>
        </p:spPr>
        <p:txBody>
          <a:bodyPr wrap="square" rtlCol="0">
            <a:spAutoFit/>
          </a:bodyPr>
          <a:lstStyle/>
          <a:p>
            <a:r>
              <a:rPr lang="en-US" dirty="0"/>
              <a:t>A</a:t>
            </a:r>
            <a:r>
              <a:rPr lang="en-US" dirty="0" smtClean="0"/>
              <a:t>uction finds </a:t>
            </a:r>
            <a:r>
              <a:rPr lang="en-US" i="1" dirty="0" smtClean="0">
                <a:solidFill>
                  <a:srgbClr val="0070C0"/>
                </a:solidFill>
              </a:rPr>
              <a:t>lowest</a:t>
            </a:r>
            <a:r>
              <a:rPr lang="en-US" dirty="0" smtClean="0">
                <a:solidFill>
                  <a:srgbClr val="0070C0"/>
                </a:solidFill>
              </a:rPr>
              <a:t> </a:t>
            </a:r>
            <a:r>
              <a:rPr lang="en-US" dirty="0" smtClean="0"/>
              <a:t>market-clearing prices,</a:t>
            </a:r>
          </a:p>
          <a:p>
            <a:r>
              <a:rPr lang="en-US" dirty="0" err="1" smtClean="0"/>
              <a:t>p</a:t>
            </a:r>
            <a:r>
              <a:rPr lang="en-US" baseline="-25000" dirty="0" err="1" smtClean="0"/>
              <a:t>X</a:t>
            </a:r>
            <a:r>
              <a:rPr lang="en-US" dirty="0" smtClean="0"/>
              <a:t> = 10 and </a:t>
            </a:r>
            <a:r>
              <a:rPr lang="en-US" dirty="0" err="1" smtClean="0"/>
              <a:t>p</a:t>
            </a:r>
            <a:r>
              <a:rPr lang="en-US" baseline="-25000" dirty="0" err="1" smtClean="0"/>
              <a:t>Y</a:t>
            </a:r>
            <a:r>
              <a:rPr lang="en-US" dirty="0" smtClean="0"/>
              <a:t> = 30</a:t>
            </a:r>
            <a:endParaRPr lang="en-US" dirty="0"/>
          </a:p>
        </p:txBody>
      </p:sp>
      <p:cxnSp>
        <p:nvCxnSpPr>
          <p:cNvPr id="5" name="Straight Arrow Connector 4"/>
          <p:cNvCxnSpPr/>
          <p:nvPr/>
        </p:nvCxnSpPr>
        <p:spPr>
          <a:xfrm flipH="1" flipV="1">
            <a:off x="2915816" y="4005064"/>
            <a:ext cx="576064" cy="24162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3660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idx="4294967295"/>
          </p:nvPr>
        </p:nvSpPr>
        <p:spPr/>
        <p:txBody>
          <a:bodyPr/>
          <a:lstStyle/>
          <a:p>
            <a:pPr eaLnBrk="1" hangingPunct="1"/>
            <a:r>
              <a:rPr lang="en-US" smtClean="0"/>
              <a:t>Example</a:t>
            </a:r>
          </a:p>
        </p:txBody>
      </p:sp>
      <p:sp>
        <p:nvSpPr>
          <p:cNvPr id="34818" name="Rectangle 3"/>
          <p:cNvSpPr>
            <a:spLocks noGrp="1" noChangeArrowheads="1"/>
          </p:cNvSpPr>
          <p:nvPr>
            <p:ph type="body" sz="half" idx="4294967295"/>
          </p:nvPr>
        </p:nvSpPr>
        <p:spPr>
          <a:xfrm>
            <a:off x="457200" y="1719263"/>
            <a:ext cx="8305800" cy="1023937"/>
          </a:xfrm>
        </p:spPr>
        <p:txBody>
          <a:bodyPr/>
          <a:lstStyle/>
          <a:p>
            <a:pPr eaLnBrk="1" hangingPunct="1"/>
            <a:r>
              <a:rPr lang="en-US" sz="2600" dirty="0" smtClean="0"/>
              <a:t>Three bidders A, B, C.</a:t>
            </a:r>
          </a:p>
          <a:p>
            <a:pPr eaLnBrk="1" hangingPunct="1"/>
            <a:r>
              <a:rPr lang="en-US" sz="2600" dirty="0" smtClean="0"/>
              <a:t>Two items: X and Y.</a:t>
            </a:r>
          </a:p>
        </p:txBody>
      </p:sp>
      <p:graphicFrame>
        <p:nvGraphicFramePr>
          <p:cNvPr id="56340" name="Group 20"/>
          <p:cNvGraphicFramePr>
            <a:graphicFrameLocks noGrp="1"/>
          </p:cNvGraphicFramePr>
          <p:nvPr>
            <p:ph sz="half" idx="4294967295"/>
          </p:nvPr>
        </p:nvGraphicFramePr>
        <p:xfrm>
          <a:off x="3429000" y="2819400"/>
          <a:ext cx="2438400" cy="1950720"/>
        </p:xfrm>
        <a:graphic>
          <a:graphicData uri="http://schemas.openxmlformats.org/drawingml/2006/table">
            <a:tbl>
              <a:tblPr/>
              <a:tblGrid>
                <a:gridCol w="812800"/>
                <a:gridCol w="812800"/>
                <a:gridCol w="812800"/>
              </a:tblGrid>
              <a:tr h="43815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endParaRPr kumimoji="0" lang="en-US" sz="26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X</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Y</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4381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A</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35</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40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381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B</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40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60</a:t>
                      </a:r>
                    </a:p>
                  </a:txBody>
                  <a:tcPr horzOverflow="overflow">
                    <a:lnL>
                      <a:noFill/>
                    </a:lnL>
                    <a:lnR>
                      <a:noFill/>
                    </a:lnR>
                    <a:lnT>
                      <a:noFill/>
                    </a:lnT>
                    <a:lnB>
                      <a:noFill/>
                    </a:lnB>
                    <a:lnTlToBr>
                      <a:noFill/>
                    </a:lnTlToBr>
                    <a:lnBlToTr>
                      <a:noFill/>
                    </a:lnBlToTr>
                    <a:noFill/>
                  </a:tcPr>
                </a:tc>
              </a:tr>
              <a:tr h="4381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C</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70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6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80</a:t>
                      </a:r>
                    </a:p>
                  </a:txBody>
                  <a:tcPr horzOverflow="overflow">
                    <a:lnL>
                      <a:noFill/>
                    </a:lnL>
                    <a:lnR>
                      <a:noFill/>
                    </a:lnR>
                    <a:lnT>
                      <a:noFill/>
                    </a:lnT>
                    <a:lnB>
                      <a:noFill/>
                    </a:lnB>
                    <a:lnTlToBr>
                      <a:noFill/>
                    </a:lnTlToBr>
                    <a:lnBlToTr>
                      <a:noFill/>
                    </a:lnBlToTr>
                    <a:noFill/>
                  </a:tcPr>
                </a:tc>
              </a:tr>
            </a:tbl>
          </a:graphicData>
        </a:graphic>
      </p:graphicFrame>
      <p:sp>
        <p:nvSpPr>
          <p:cNvPr id="639004" name="Rectangle 28"/>
          <p:cNvSpPr>
            <a:spLocks noChangeArrowheads="1"/>
          </p:cNvSpPr>
          <p:nvPr/>
        </p:nvSpPr>
        <p:spPr bwMode="auto">
          <a:xfrm>
            <a:off x="419100" y="5029200"/>
            <a:ext cx="8305800" cy="1100138"/>
          </a:xfrm>
          <a:prstGeom prst="rect">
            <a:avLst/>
          </a:prstGeom>
          <a:noFill/>
          <a:ln w="9525">
            <a:noFill/>
            <a:miter lim="800000"/>
            <a:headEnd/>
            <a:tailEnd/>
          </a:ln>
        </p:spPr>
        <p:txBody>
          <a:bodyPr>
            <a:prstTxWarp prst="textNoShape">
              <a:avLst/>
            </a:prstTxWarp>
          </a:bodyPr>
          <a:lstStyle/>
          <a:p>
            <a:pPr marL="342900" indent="-342900">
              <a:spcBef>
                <a:spcPct val="20000"/>
              </a:spcBef>
              <a:buClr>
                <a:schemeClr val="tx2"/>
              </a:buClr>
              <a:buSzPct val="70000"/>
              <a:buFont typeface="Wingdings" pitchFamily="84" charset="2"/>
              <a:buChar char="l"/>
            </a:pPr>
            <a:r>
              <a:rPr lang="en-US" sz="2600" dirty="0" smtClean="0"/>
              <a:t>What is the efficient (value-maximizing) allocation?</a:t>
            </a:r>
            <a:endParaRPr lang="en-US" sz="2600" dirty="0"/>
          </a:p>
        </p:txBody>
      </p:sp>
      <p:sp>
        <p:nvSpPr>
          <p:cNvPr id="2" name="Slide Number Placeholder 1"/>
          <p:cNvSpPr>
            <a:spLocks noGrp="1"/>
          </p:cNvSpPr>
          <p:nvPr>
            <p:ph type="sldNum" sz="quarter" idx="12"/>
          </p:nvPr>
        </p:nvSpPr>
        <p:spPr/>
        <p:txBody>
          <a:bodyPr/>
          <a:lstStyle/>
          <a:p>
            <a:pPr>
              <a:defRPr/>
            </a:pPr>
            <a:fld id="{98DFCCE0-17F9-418D-9FB4-C768851943A6}" type="slidenum">
              <a:rPr lang="en-US" smtClean="0"/>
              <a:pPr>
                <a:defRPr/>
              </a:pPr>
              <a:t>22</a:t>
            </a:fld>
            <a:endParaRPr lang="en-US"/>
          </a:p>
        </p:txBody>
      </p:sp>
      <p:sp>
        <p:nvSpPr>
          <p:cNvPr id="7" name="Oval 6"/>
          <p:cNvSpPr/>
          <p:nvPr/>
        </p:nvSpPr>
        <p:spPr>
          <a:xfrm>
            <a:off x="5148064" y="3717032"/>
            <a:ext cx="576064" cy="625764"/>
          </a:xfrm>
          <a:prstGeom prst="ellipse">
            <a:avLst/>
          </a:prstGeom>
          <a:noFill/>
          <a:ln w="38100">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4355976" y="4182314"/>
            <a:ext cx="576064" cy="625764"/>
          </a:xfrm>
          <a:prstGeom prst="ellipse">
            <a:avLst/>
          </a:prstGeom>
          <a:noFill/>
          <a:ln w="38100">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06632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900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9004" grpId="0" build="p"/>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32"/>
          <p:cNvSpPr>
            <a:spLocks noGrp="1" noChangeArrowheads="1"/>
          </p:cNvSpPr>
          <p:nvPr>
            <p:ph type="title" idx="4294967295"/>
          </p:nvPr>
        </p:nvSpPr>
        <p:spPr/>
        <p:txBody>
          <a:bodyPr/>
          <a:lstStyle/>
          <a:p>
            <a:pPr eaLnBrk="1" hangingPunct="1"/>
            <a:r>
              <a:rPr lang="en-US" smtClean="0"/>
              <a:t>Ascending Auction</a:t>
            </a:r>
          </a:p>
        </p:txBody>
      </p:sp>
      <p:graphicFrame>
        <p:nvGraphicFramePr>
          <p:cNvPr id="44051" name="Group 1043"/>
          <p:cNvGraphicFramePr>
            <a:graphicFrameLocks noGrp="1"/>
          </p:cNvGraphicFramePr>
          <p:nvPr>
            <p:ph idx="4294967295"/>
            <p:extLst>
              <p:ext uri="{D42A27DB-BD31-4B8C-83A1-F6EECF244321}">
                <p14:modId xmlns:p14="http://schemas.microsoft.com/office/powerpoint/2010/main" val="4139297897"/>
              </p:ext>
            </p:extLst>
          </p:nvPr>
        </p:nvGraphicFramePr>
        <p:xfrm>
          <a:off x="517525" y="2306489"/>
          <a:ext cx="2094384" cy="1828800"/>
        </p:xfrm>
        <a:graphic>
          <a:graphicData uri="http://schemas.openxmlformats.org/drawingml/2006/table">
            <a:tbl>
              <a:tblPr/>
              <a:tblGrid>
                <a:gridCol w="698128"/>
                <a:gridCol w="698128"/>
                <a:gridCol w="698128"/>
              </a:tblGrid>
              <a:tr h="40338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X</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Y</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40338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A</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35</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40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0338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B</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40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60</a:t>
                      </a:r>
                    </a:p>
                  </a:txBody>
                  <a:tcPr horzOverflow="overflow">
                    <a:lnL>
                      <a:noFill/>
                    </a:lnL>
                    <a:lnR>
                      <a:noFill/>
                    </a:lnR>
                    <a:lnT>
                      <a:noFill/>
                    </a:lnT>
                    <a:lnB>
                      <a:noFill/>
                    </a:lnB>
                    <a:lnTlToBr>
                      <a:noFill/>
                    </a:lnTlToBr>
                    <a:lnBlToTr>
                      <a:noFill/>
                    </a:lnBlToTr>
                    <a:noFill/>
                  </a:tcPr>
                </a:tc>
              </a:tr>
              <a:tr h="40338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C</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70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80</a:t>
                      </a:r>
                    </a:p>
                  </a:txBody>
                  <a:tcPr horzOverflow="overflow">
                    <a:lnL>
                      <a:noFill/>
                    </a:lnL>
                    <a:lnR>
                      <a:noFill/>
                    </a:lnR>
                    <a:lnT>
                      <a:noFill/>
                    </a:lnT>
                    <a:lnB>
                      <a:noFill/>
                    </a:lnB>
                    <a:lnTlToBr>
                      <a:noFill/>
                    </a:lnTlToBr>
                    <a:lnBlToTr>
                      <a:noFill/>
                    </a:lnBlToTr>
                    <a:noFill/>
                  </a:tcPr>
                </a:tc>
              </a:tr>
            </a:tbl>
          </a:graphicData>
        </a:graphic>
      </p:graphicFrame>
      <p:sp>
        <p:nvSpPr>
          <p:cNvPr id="57361" name="Text Box 36"/>
          <p:cNvSpPr txBox="1">
            <a:spLocks noChangeArrowheads="1"/>
          </p:cNvSpPr>
          <p:nvPr/>
        </p:nvSpPr>
        <p:spPr bwMode="auto">
          <a:xfrm>
            <a:off x="517525" y="1844824"/>
            <a:ext cx="2080634" cy="461665"/>
          </a:xfrm>
          <a:prstGeom prst="rect">
            <a:avLst/>
          </a:prstGeom>
          <a:noFill/>
          <a:ln w="9525">
            <a:noFill/>
            <a:miter lim="800000"/>
            <a:headEnd/>
            <a:tailEnd/>
          </a:ln>
        </p:spPr>
        <p:txBody>
          <a:bodyPr wrap="none">
            <a:prstTxWarp prst="textNoShape">
              <a:avLst/>
            </a:prstTxWarp>
            <a:spAutoFit/>
          </a:bodyPr>
          <a:lstStyle/>
          <a:p>
            <a:r>
              <a:rPr lang="en-US" dirty="0">
                <a:solidFill>
                  <a:srgbClr val="5F3EEA"/>
                </a:solidFill>
              </a:rPr>
              <a:t>Bidder Values</a:t>
            </a:r>
          </a:p>
        </p:txBody>
      </p:sp>
      <p:sp>
        <p:nvSpPr>
          <p:cNvPr id="2" name="Slide Number Placeholder 1"/>
          <p:cNvSpPr>
            <a:spLocks noGrp="1"/>
          </p:cNvSpPr>
          <p:nvPr>
            <p:ph type="sldNum" sz="quarter" idx="12"/>
          </p:nvPr>
        </p:nvSpPr>
        <p:spPr/>
        <p:txBody>
          <a:bodyPr/>
          <a:lstStyle/>
          <a:p>
            <a:pPr>
              <a:defRPr/>
            </a:pPr>
            <a:fld id="{98DFCCE0-17F9-418D-9FB4-C768851943A6}" type="slidenum">
              <a:rPr lang="en-US" smtClean="0"/>
              <a:pPr>
                <a:defRPr/>
              </a:pPr>
              <a:t>23</a:t>
            </a:fld>
            <a:endParaRPr lang="en-US"/>
          </a:p>
        </p:txBody>
      </p:sp>
      <p:graphicFrame>
        <p:nvGraphicFramePr>
          <p:cNvPr id="7" name="Table 6"/>
          <p:cNvGraphicFramePr>
            <a:graphicFrameLocks noGrp="1"/>
          </p:cNvGraphicFramePr>
          <p:nvPr>
            <p:extLst>
              <p:ext uri="{D42A27DB-BD31-4B8C-83A1-F6EECF244321}">
                <p14:modId xmlns:p14="http://schemas.microsoft.com/office/powerpoint/2010/main" val="335218840"/>
              </p:ext>
            </p:extLst>
          </p:nvPr>
        </p:nvGraphicFramePr>
        <p:xfrm>
          <a:off x="3203848" y="1772816"/>
          <a:ext cx="4968550" cy="4389120"/>
        </p:xfrm>
        <a:graphic>
          <a:graphicData uri="http://schemas.openxmlformats.org/drawingml/2006/table">
            <a:tbl>
              <a:tblPr firstRow="1" bandRow="1">
                <a:tableStyleId>{0E3FDE45-AF77-4B5C-9715-49D594BDF05E}</a:tableStyleId>
              </a:tblPr>
              <a:tblGrid>
                <a:gridCol w="993710"/>
                <a:gridCol w="993710"/>
                <a:gridCol w="993710"/>
                <a:gridCol w="993710"/>
                <a:gridCol w="993710"/>
              </a:tblGrid>
              <a:tr h="354897">
                <a:tc>
                  <a:txBody>
                    <a:bodyPr/>
                    <a:lstStyle/>
                    <a:p>
                      <a:pPr algn="ctr"/>
                      <a:r>
                        <a:rPr lang="en-US" sz="1800" dirty="0" err="1" smtClean="0"/>
                        <a:t>p</a:t>
                      </a:r>
                      <a:r>
                        <a:rPr lang="en-US" sz="1800" baseline="-25000" dirty="0" err="1" smtClean="0"/>
                        <a:t>X</a:t>
                      </a:r>
                      <a:endParaRPr lang="en-US" dirty="0"/>
                    </a:p>
                  </a:txBody>
                  <a:tcPr/>
                </a:tc>
                <a:tc>
                  <a:txBody>
                    <a:bodyPr/>
                    <a:lstStyle/>
                    <a:p>
                      <a:pPr algn="ctr"/>
                      <a:r>
                        <a:rPr lang="en-US" sz="1800" dirty="0" err="1" smtClean="0"/>
                        <a:t>p</a:t>
                      </a:r>
                      <a:r>
                        <a:rPr lang="en-US" sz="1800" baseline="-25000" dirty="0" err="1" smtClean="0"/>
                        <a:t>Y</a:t>
                      </a:r>
                      <a:endParaRPr lang="en-US" dirty="0"/>
                    </a:p>
                  </a:txBody>
                  <a:tcPr/>
                </a:tc>
                <a:tc>
                  <a:txBody>
                    <a:bodyPr/>
                    <a:lstStyle/>
                    <a:p>
                      <a:pPr algn="ctr"/>
                      <a:r>
                        <a:rPr lang="en-US" dirty="0" smtClean="0"/>
                        <a:t>A</a:t>
                      </a:r>
                      <a:endParaRPr lang="en-US" dirty="0"/>
                    </a:p>
                  </a:txBody>
                  <a:tcPr/>
                </a:tc>
                <a:tc>
                  <a:txBody>
                    <a:bodyPr/>
                    <a:lstStyle/>
                    <a:p>
                      <a:pPr algn="ctr"/>
                      <a:r>
                        <a:rPr lang="en-US" dirty="0" smtClean="0"/>
                        <a:t>B</a:t>
                      </a:r>
                      <a:endParaRPr lang="en-US" dirty="0"/>
                    </a:p>
                  </a:txBody>
                  <a:tcPr/>
                </a:tc>
                <a:tc>
                  <a:txBody>
                    <a:bodyPr/>
                    <a:lstStyle/>
                    <a:p>
                      <a:pPr algn="ctr"/>
                      <a:r>
                        <a:rPr lang="en-US" dirty="0" smtClean="0"/>
                        <a:t>C</a:t>
                      </a:r>
                      <a:endParaRPr lang="en-US" dirty="0"/>
                    </a:p>
                  </a:txBody>
                  <a:tcPr/>
                </a:tc>
              </a:tr>
              <a:tr h="354897">
                <a:tc>
                  <a:txBody>
                    <a:bodyPr/>
                    <a:lstStyle/>
                    <a:p>
                      <a:pPr algn="ctr"/>
                      <a:r>
                        <a:rPr lang="en-US" dirty="0" smtClean="0"/>
                        <a:t>0</a:t>
                      </a:r>
                      <a:endParaRPr lang="en-US" dirty="0"/>
                    </a:p>
                  </a:txBody>
                  <a:tcPr/>
                </a:tc>
                <a:tc>
                  <a:txBody>
                    <a:bodyPr/>
                    <a:lstStyle/>
                    <a:p>
                      <a:pPr algn="ctr"/>
                      <a:r>
                        <a:rPr lang="en-US" dirty="0" smtClean="0"/>
                        <a:t>0</a:t>
                      </a:r>
                      <a:endParaRPr lang="en-US" dirty="0"/>
                    </a:p>
                  </a:txBody>
                  <a:tcPr/>
                </a:tc>
                <a:tc>
                  <a:txBody>
                    <a:bodyPr/>
                    <a:lstStyle/>
                    <a:p>
                      <a:pPr algn="ctr"/>
                      <a:r>
                        <a:rPr lang="en-US" dirty="0" smtClean="0"/>
                        <a:t>Y</a:t>
                      </a:r>
                      <a:endParaRPr lang="en-US" dirty="0"/>
                    </a:p>
                  </a:txBody>
                  <a:tcPr/>
                </a:tc>
                <a:tc>
                  <a:txBody>
                    <a:bodyPr/>
                    <a:lstStyle/>
                    <a:p>
                      <a:pPr algn="ctr"/>
                      <a:r>
                        <a:rPr lang="en-US" dirty="0" smtClean="0"/>
                        <a:t>Y</a:t>
                      </a:r>
                      <a:endParaRPr lang="en-US" dirty="0"/>
                    </a:p>
                  </a:txBody>
                  <a:tcPr/>
                </a:tc>
                <a:tc>
                  <a:txBody>
                    <a:bodyPr/>
                    <a:lstStyle/>
                    <a:p>
                      <a:pPr algn="ctr"/>
                      <a:r>
                        <a:rPr lang="en-US" dirty="0" smtClean="0"/>
                        <a:t>Y</a:t>
                      </a:r>
                      <a:endParaRPr lang="en-US" dirty="0"/>
                    </a:p>
                  </a:txBody>
                  <a:tcPr/>
                </a:tc>
              </a:tr>
              <a:tr h="354897">
                <a:tc>
                  <a:txBody>
                    <a:bodyPr/>
                    <a:lstStyle/>
                    <a:p>
                      <a:pPr algn="ctr"/>
                      <a:r>
                        <a:rPr lang="en-US" dirty="0" smtClean="0"/>
                        <a:t>0</a:t>
                      </a:r>
                      <a:endParaRPr lang="en-US" dirty="0"/>
                    </a:p>
                  </a:txBody>
                  <a:tcPr/>
                </a:tc>
                <a:tc>
                  <a:txBody>
                    <a:bodyPr/>
                    <a:lstStyle/>
                    <a:p>
                      <a:pPr algn="ctr"/>
                      <a:r>
                        <a:rPr lang="en-US" dirty="0" smtClean="0"/>
                        <a:t>5</a:t>
                      </a:r>
                      <a:endParaRPr lang="en-US" dirty="0"/>
                    </a:p>
                  </a:txBody>
                  <a:tcPr/>
                </a:tc>
                <a:tc>
                  <a:txBody>
                    <a:bodyPr/>
                    <a:lstStyle/>
                    <a:p>
                      <a:pPr algn="ctr"/>
                      <a:r>
                        <a:rPr lang="en-US" b="1" dirty="0" smtClean="0"/>
                        <a:t>X</a:t>
                      </a:r>
                      <a:endParaRPr lang="en-US" b="1" dirty="0"/>
                    </a:p>
                  </a:txBody>
                  <a:tcPr/>
                </a:tc>
                <a:tc>
                  <a:txBody>
                    <a:bodyPr/>
                    <a:lstStyle/>
                    <a:p>
                      <a:pPr algn="ctr"/>
                      <a:r>
                        <a:rPr lang="en-US" dirty="0" smtClean="0"/>
                        <a:t>Y</a:t>
                      </a:r>
                      <a:endParaRPr lang="en-US" dirty="0"/>
                    </a:p>
                  </a:txBody>
                  <a:tcPr/>
                </a:tc>
                <a:tc>
                  <a:txBody>
                    <a:bodyPr/>
                    <a:lstStyle/>
                    <a:p>
                      <a:pPr algn="ctr"/>
                      <a:r>
                        <a:rPr lang="en-US" dirty="0" smtClean="0"/>
                        <a:t>Y</a:t>
                      </a:r>
                      <a:endParaRPr lang="en-US" dirty="0"/>
                    </a:p>
                  </a:txBody>
                  <a:tcPr/>
                </a:tc>
              </a:tr>
              <a:tr h="354897">
                <a:tc>
                  <a:txBody>
                    <a:bodyPr/>
                    <a:lstStyle/>
                    <a:p>
                      <a:pPr algn="ctr"/>
                      <a:r>
                        <a:rPr lang="en-US" b="0" dirty="0" smtClean="0"/>
                        <a:t>0</a:t>
                      </a:r>
                      <a:endParaRPr lang="en-US" b="0" dirty="0"/>
                    </a:p>
                  </a:txBody>
                  <a:tcPr/>
                </a:tc>
                <a:tc>
                  <a:txBody>
                    <a:bodyPr/>
                    <a:lstStyle/>
                    <a:p>
                      <a:pPr algn="ctr"/>
                      <a:r>
                        <a:rPr lang="en-US" b="0" dirty="0" smtClean="0"/>
                        <a:t>10</a:t>
                      </a:r>
                      <a:endParaRPr lang="en-US" b="0" dirty="0"/>
                    </a:p>
                  </a:txBody>
                  <a:tcPr/>
                </a:tc>
                <a:tc>
                  <a:txBody>
                    <a:bodyPr/>
                    <a:lstStyle/>
                    <a:p>
                      <a:pPr algn="ctr"/>
                      <a:r>
                        <a:rPr lang="en-US" dirty="0" smtClean="0"/>
                        <a:t>X</a:t>
                      </a:r>
                      <a:endParaRPr lang="en-US" dirty="0"/>
                    </a:p>
                  </a:txBody>
                  <a:tcPr/>
                </a:tc>
                <a:tc>
                  <a:txBody>
                    <a:bodyPr/>
                    <a:lstStyle/>
                    <a:p>
                      <a:pPr algn="ctr"/>
                      <a:r>
                        <a:rPr lang="en-US" b="0" dirty="0" smtClean="0"/>
                        <a:t>Y</a:t>
                      </a:r>
                      <a:endParaRPr lang="en-US" b="0"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b="1" dirty="0" smtClean="0"/>
                        <a:t>X</a:t>
                      </a:r>
                    </a:p>
                  </a:txBody>
                  <a:tcPr/>
                </a:tc>
              </a:tr>
              <a:tr h="354897">
                <a:tc>
                  <a:txBody>
                    <a:bodyPr/>
                    <a:lstStyle/>
                    <a:p>
                      <a:pPr algn="ctr"/>
                      <a:r>
                        <a:rPr lang="en-US" b="0" dirty="0" smtClean="0"/>
                        <a:t>1</a:t>
                      </a:r>
                      <a:endParaRPr lang="en-US" b="0" dirty="0"/>
                    </a:p>
                  </a:txBody>
                  <a:tcPr/>
                </a:tc>
                <a:tc>
                  <a:txBody>
                    <a:bodyPr/>
                    <a:lstStyle/>
                    <a:p>
                      <a:pPr algn="ctr"/>
                      <a:r>
                        <a:rPr lang="en-US" b="0" dirty="0" smtClean="0"/>
                        <a:t>10</a:t>
                      </a:r>
                      <a:endParaRPr lang="en-US" b="0" dirty="0"/>
                    </a:p>
                  </a:txBody>
                  <a:tcPr/>
                </a:tc>
                <a:tc>
                  <a:txBody>
                    <a:bodyPr/>
                    <a:lstStyle/>
                    <a:p>
                      <a:pPr algn="ctr"/>
                      <a:r>
                        <a:rPr lang="en-US" dirty="0" smtClean="0"/>
                        <a:t>X</a:t>
                      </a:r>
                      <a:endParaRPr lang="en-US" dirty="0"/>
                    </a:p>
                  </a:txBody>
                  <a:tcPr/>
                </a:tc>
                <a:tc>
                  <a:txBody>
                    <a:bodyPr/>
                    <a:lstStyle/>
                    <a:p>
                      <a:pPr algn="ctr"/>
                      <a:r>
                        <a:rPr lang="en-US" dirty="0" smtClean="0"/>
                        <a:t>Y</a:t>
                      </a:r>
                      <a:endParaRPr lang="en-US" dirty="0"/>
                    </a:p>
                  </a:txBody>
                  <a:tcPr/>
                </a:tc>
                <a:tc>
                  <a:txBody>
                    <a:bodyPr/>
                    <a:lstStyle/>
                    <a:p>
                      <a:pPr algn="ctr"/>
                      <a:r>
                        <a:rPr lang="en-US" b="0" dirty="0" smtClean="0"/>
                        <a:t>Y</a:t>
                      </a:r>
                      <a:endParaRPr lang="en-US" b="0" dirty="0"/>
                    </a:p>
                  </a:txBody>
                  <a:tcPr/>
                </a:tc>
              </a:tr>
              <a:tr h="354897">
                <a:tc>
                  <a:txBody>
                    <a:bodyPr/>
                    <a:lstStyle/>
                    <a:p>
                      <a:pPr algn="ctr"/>
                      <a:r>
                        <a:rPr lang="en-US" b="0" dirty="0" smtClean="0"/>
                        <a:t>1</a:t>
                      </a:r>
                      <a:endParaRPr lang="en-US" b="0" dirty="0"/>
                    </a:p>
                  </a:txBody>
                  <a:tcPr/>
                </a:tc>
                <a:tc>
                  <a:txBody>
                    <a:bodyPr/>
                    <a:lstStyle/>
                    <a:p>
                      <a:pPr algn="ctr"/>
                      <a:r>
                        <a:rPr lang="en-US" b="0" dirty="0" smtClean="0"/>
                        <a:t>11</a:t>
                      </a:r>
                      <a:endParaRPr lang="en-US" b="0" dirty="0"/>
                    </a:p>
                  </a:txBody>
                  <a:tcPr/>
                </a:tc>
                <a:tc>
                  <a:txBody>
                    <a:bodyPr/>
                    <a:lstStyle/>
                    <a:p>
                      <a:pPr algn="ctr"/>
                      <a:r>
                        <a:rPr lang="en-US" dirty="0" smtClean="0"/>
                        <a:t>X</a:t>
                      </a: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Y</a:t>
                      </a:r>
                    </a:p>
                  </a:txBody>
                  <a:tcPr/>
                </a:tc>
                <a:tc>
                  <a:txBody>
                    <a:bodyPr/>
                    <a:lstStyle/>
                    <a:p>
                      <a:pPr algn="ctr"/>
                      <a:r>
                        <a:rPr lang="en-US" b="1" dirty="0" smtClean="0"/>
                        <a:t>X</a:t>
                      </a:r>
                      <a:endParaRPr lang="en-US" b="1" dirty="0"/>
                    </a:p>
                  </a:txBody>
                  <a:tcPr/>
                </a:tc>
              </a:tr>
              <a:tr h="354897">
                <a:tc>
                  <a:txBody>
                    <a:bodyPr/>
                    <a:lstStyle/>
                    <a:p>
                      <a:pPr algn="ctr"/>
                      <a:r>
                        <a:rPr lang="en-US" b="0" dirty="0" smtClean="0"/>
                        <a:t>2</a:t>
                      </a:r>
                      <a:endParaRPr lang="en-US" b="0" dirty="0"/>
                    </a:p>
                  </a:txBody>
                  <a:tcPr/>
                </a:tc>
                <a:tc>
                  <a:txBody>
                    <a:bodyPr/>
                    <a:lstStyle/>
                    <a:p>
                      <a:pPr algn="ctr"/>
                      <a:r>
                        <a:rPr lang="en-US" b="0" dirty="0" smtClean="0"/>
                        <a:t>11</a:t>
                      </a:r>
                      <a:endParaRPr lang="en-US" b="0" dirty="0"/>
                    </a:p>
                  </a:txBody>
                  <a:tcPr/>
                </a:tc>
                <a:tc>
                  <a:txBody>
                    <a:bodyPr/>
                    <a:lstStyle/>
                    <a:p>
                      <a:pPr algn="ctr"/>
                      <a:r>
                        <a:rPr lang="en-US" dirty="0" smtClean="0"/>
                        <a:t>X</a:t>
                      </a:r>
                      <a:endParaRPr lang="en-US" dirty="0"/>
                    </a:p>
                  </a:txBody>
                  <a:tcPr/>
                </a:tc>
                <a:tc>
                  <a:txBody>
                    <a:bodyPr/>
                    <a:lstStyle/>
                    <a:p>
                      <a:pPr algn="ctr"/>
                      <a:r>
                        <a:rPr lang="en-US" dirty="0" smtClean="0"/>
                        <a:t>Y</a:t>
                      </a:r>
                      <a:endParaRPr lang="en-US" dirty="0"/>
                    </a:p>
                  </a:txBody>
                  <a:tcPr/>
                </a:tc>
                <a:tc>
                  <a:txBody>
                    <a:bodyPr/>
                    <a:lstStyle/>
                    <a:p>
                      <a:pPr algn="ctr"/>
                      <a:r>
                        <a:rPr lang="en-US" b="0" dirty="0" smtClean="0"/>
                        <a:t>Y</a:t>
                      </a:r>
                      <a:endParaRPr lang="en-US" b="0" dirty="0"/>
                    </a:p>
                  </a:txBody>
                  <a:tcPr/>
                </a:tc>
              </a:tr>
              <a:tr h="354897">
                <a:tc>
                  <a:txBody>
                    <a:bodyPr/>
                    <a:lstStyle/>
                    <a:p>
                      <a:pPr algn="ctr"/>
                      <a:r>
                        <a:rPr lang="en-US" b="0" dirty="0" smtClean="0"/>
                        <a:t>2</a:t>
                      </a:r>
                      <a:endParaRPr lang="en-US" b="0" dirty="0"/>
                    </a:p>
                  </a:txBody>
                  <a:tcPr/>
                </a:tc>
                <a:tc>
                  <a:txBody>
                    <a:bodyPr/>
                    <a:lstStyle/>
                    <a:p>
                      <a:pPr algn="ctr"/>
                      <a:r>
                        <a:rPr lang="en-US" b="0" dirty="0" smtClean="0"/>
                        <a:t>12</a:t>
                      </a:r>
                      <a:endParaRPr lang="en-US" b="0" dirty="0"/>
                    </a:p>
                  </a:txBody>
                  <a:tcPr/>
                </a:tc>
                <a:tc>
                  <a:txBody>
                    <a:bodyPr/>
                    <a:lstStyle/>
                    <a:p>
                      <a:pPr algn="ctr"/>
                      <a:r>
                        <a:rPr lang="en-US" dirty="0" smtClean="0"/>
                        <a:t>X</a:t>
                      </a:r>
                      <a:endParaRPr lang="en-US" dirty="0"/>
                    </a:p>
                  </a:txBody>
                  <a:tcPr/>
                </a:tc>
                <a:tc>
                  <a:txBody>
                    <a:bodyPr/>
                    <a:lstStyle/>
                    <a:p>
                      <a:pPr algn="ctr"/>
                      <a:r>
                        <a:rPr lang="en-US" dirty="0" smtClean="0"/>
                        <a:t>Y</a:t>
                      </a:r>
                      <a:endParaRPr lang="en-US" dirty="0"/>
                    </a:p>
                  </a:txBody>
                  <a:tcPr/>
                </a:tc>
                <a:tc>
                  <a:txBody>
                    <a:bodyPr/>
                    <a:lstStyle/>
                    <a:p>
                      <a:pPr algn="ctr"/>
                      <a:r>
                        <a:rPr lang="en-US" b="1" dirty="0" smtClean="0"/>
                        <a:t>X</a:t>
                      </a:r>
                      <a:endParaRPr lang="en-US" b="1" dirty="0"/>
                    </a:p>
                  </a:txBody>
                  <a:tcPr/>
                </a:tc>
              </a:tr>
              <a:tr h="354897">
                <a:tc>
                  <a:txBody>
                    <a:bodyPr/>
                    <a:lstStyle/>
                    <a:p>
                      <a:pPr algn="ctr"/>
                      <a:r>
                        <a:rPr lang="en-US" b="0" dirty="0" smtClean="0"/>
                        <a:t>3</a:t>
                      </a:r>
                      <a:endParaRPr lang="en-US" b="0" dirty="0"/>
                    </a:p>
                  </a:txBody>
                  <a:tcPr/>
                </a:tc>
                <a:tc>
                  <a:txBody>
                    <a:bodyPr/>
                    <a:lstStyle/>
                    <a:p>
                      <a:pPr algn="ctr"/>
                      <a:r>
                        <a:rPr lang="en-US" b="0" dirty="0" smtClean="0"/>
                        <a:t>12</a:t>
                      </a:r>
                      <a:endParaRPr lang="en-US" b="0" dirty="0"/>
                    </a:p>
                  </a:txBody>
                  <a:tcPr/>
                </a:tc>
                <a:tc>
                  <a:txBody>
                    <a:bodyPr/>
                    <a:lstStyle/>
                    <a:p>
                      <a:pPr algn="ctr"/>
                      <a:r>
                        <a:rPr lang="en-US" dirty="0" smtClean="0"/>
                        <a:t>X</a:t>
                      </a:r>
                      <a:endParaRPr lang="en-US" dirty="0"/>
                    </a:p>
                  </a:txBody>
                  <a:tcPr/>
                </a:tc>
                <a:tc>
                  <a:txBody>
                    <a:bodyPr/>
                    <a:lstStyle/>
                    <a:p>
                      <a:pPr algn="ctr"/>
                      <a:r>
                        <a:rPr lang="en-US" dirty="0" smtClean="0"/>
                        <a:t>Y</a:t>
                      </a:r>
                      <a:endParaRPr lang="en-US" dirty="0"/>
                    </a:p>
                  </a:txBody>
                  <a:tcPr/>
                </a:tc>
                <a:tc>
                  <a:txBody>
                    <a:bodyPr/>
                    <a:lstStyle/>
                    <a:p>
                      <a:pPr algn="ctr"/>
                      <a:r>
                        <a:rPr lang="en-US" b="0" dirty="0" smtClean="0"/>
                        <a:t>Y</a:t>
                      </a:r>
                      <a:endParaRPr lang="en-US" b="0" dirty="0"/>
                    </a:p>
                  </a:txBody>
                  <a:tcPr/>
                </a:tc>
              </a:tr>
              <a:tr h="354897">
                <a:tc>
                  <a:txBody>
                    <a:bodyPr/>
                    <a:lstStyle/>
                    <a:p>
                      <a:pPr algn="ctr"/>
                      <a:r>
                        <a:rPr lang="en-US" b="0" dirty="0" smtClean="0"/>
                        <a:t>…</a:t>
                      </a:r>
                      <a:endParaRPr lang="en-US" b="0" dirty="0"/>
                    </a:p>
                  </a:txBody>
                  <a:tcPr/>
                </a:tc>
                <a:tc>
                  <a:txBody>
                    <a:bodyPr/>
                    <a:lstStyle/>
                    <a:p>
                      <a:pPr algn="ctr"/>
                      <a:r>
                        <a:rPr lang="en-US" b="0" dirty="0" smtClean="0"/>
                        <a:t>…</a:t>
                      </a:r>
                      <a:endParaRPr lang="en-US" b="0" dirty="0"/>
                    </a:p>
                  </a:txBody>
                  <a:tcPr/>
                </a:tc>
                <a:tc>
                  <a:txBody>
                    <a:bodyPr/>
                    <a:lstStyle/>
                    <a:p>
                      <a:pPr algn="ctr"/>
                      <a:r>
                        <a:rPr lang="en-US" dirty="0" smtClean="0"/>
                        <a:t>…</a:t>
                      </a:r>
                      <a:endParaRPr lang="en-US" dirty="0"/>
                    </a:p>
                  </a:txBody>
                  <a:tcPr/>
                </a:tc>
                <a:tc>
                  <a:txBody>
                    <a:bodyPr/>
                    <a:lstStyle/>
                    <a:p>
                      <a:pPr algn="ctr"/>
                      <a:r>
                        <a:rPr lang="en-US" dirty="0" smtClean="0"/>
                        <a:t>…</a:t>
                      </a:r>
                      <a:endParaRPr lang="en-US" dirty="0"/>
                    </a:p>
                  </a:txBody>
                  <a:tcPr/>
                </a:tc>
                <a:tc>
                  <a:txBody>
                    <a:bodyPr/>
                    <a:lstStyle/>
                    <a:p>
                      <a:pPr algn="ctr"/>
                      <a:r>
                        <a:rPr lang="en-US" dirty="0" smtClean="0"/>
                        <a:t>…</a:t>
                      </a:r>
                      <a:endParaRPr lang="en-US" dirty="0"/>
                    </a:p>
                  </a:txBody>
                  <a:tcPr/>
                </a:tc>
              </a:tr>
              <a:tr h="354897">
                <a:tc>
                  <a:txBody>
                    <a:bodyPr/>
                    <a:lstStyle/>
                    <a:p>
                      <a:pPr algn="ctr"/>
                      <a:r>
                        <a:rPr lang="en-US" b="0" dirty="0" smtClean="0"/>
                        <a:t>35</a:t>
                      </a:r>
                      <a:endParaRPr lang="en-US" b="0" dirty="0"/>
                    </a:p>
                  </a:txBody>
                  <a:tcPr/>
                </a:tc>
                <a:tc>
                  <a:txBody>
                    <a:bodyPr/>
                    <a:lstStyle/>
                    <a:p>
                      <a:pPr algn="ctr"/>
                      <a:r>
                        <a:rPr lang="en-US" b="0" dirty="0" smtClean="0"/>
                        <a:t>44</a:t>
                      </a:r>
                      <a:endParaRPr lang="en-US" b="0" dirty="0"/>
                    </a:p>
                  </a:txBody>
                  <a:tcPr/>
                </a:tc>
                <a:tc>
                  <a:txBody>
                    <a:bodyPr/>
                    <a:lstStyle/>
                    <a:p>
                      <a:pPr algn="ctr"/>
                      <a:endParaRPr lang="en-US" dirty="0"/>
                    </a:p>
                  </a:txBody>
                  <a:tcPr/>
                </a:tc>
                <a:tc>
                  <a:txBody>
                    <a:bodyPr/>
                    <a:lstStyle/>
                    <a:p>
                      <a:pPr algn="ctr"/>
                      <a:r>
                        <a:rPr lang="en-US" dirty="0" smtClean="0"/>
                        <a:t>Y</a:t>
                      </a:r>
                      <a:endParaRPr lang="en-US" dirty="0"/>
                    </a:p>
                  </a:txBody>
                  <a:tcPr/>
                </a:tc>
                <a:tc>
                  <a:txBody>
                    <a:bodyPr/>
                    <a:lstStyle/>
                    <a:p>
                      <a:pPr algn="ctr"/>
                      <a:r>
                        <a:rPr lang="en-US" dirty="0" smtClean="0"/>
                        <a:t>Y</a:t>
                      </a:r>
                      <a:endParaRPr lang="en-US" dirty="0"/>
                    </a:p>
                  </a:txBody>
                  <a:tcPr/>
                </a:tc>
              </a:tr>
              <a:tr h="354897">
                <a:tc>
                  <a:txBody>
                    <a:bodyPr/>
                    <a:lstStyle/>
                    <a:p>
                      <a:pPr algn="ctr"/>
                      <a:r>
                        <a:rPr lang="en-US" b="0" dirty="0" smtClean="0"/>
                        <a:t>35</a:t>
                      </a:r>
                      <a:endParaRPr lang="en-US" b="0" dirty="0"/>
                    </a:p>
                  </a:txBody>
                  <a:tcPr/>
                </a:tc>
                <a:tc>
                  <a:txBody>
                    <a:bodyPr/>
                    <a:lstStyle/>
                    <a:p>
                      <a:pPr algn="ctr"/>
                      <a:r>
                        <a:rPr lang="en-US" b="0" dirty="0" smtClean="0"/>
                        <a:t>45</a:t>
                      </a:r>
                      <a:endParaRPr lang="en-US" b="0" dirty="0"/>
                    </a:p>
                  </a:txBody>
                  <a:tcPr/>
                </a:tc>
                <a:tc>
                  <a:txBody>
                    <a:bodyPr/>
                    <a:lstStyle/>
                    <a:p>
                      <a:pPr algn="ctr"/>
                      <a:endParaRPr lang="en-US" dirty="0"/>
                    </a:p>
                  </a:txBody>
                  <a:tcPr/>
                </a:tc>
                <a:tc>
                  <a:txBody>
                    <a:bodyPr/>
                    <a:lstStyle/>
                    <a:p>
                      <a:pPr algn="ctr"/>
                      <a:r>
                        <a:rPr lang="en-US" dirty="0" smtClean="0"/>
                        <a:t>Y</a:t>
                      </a:r>
                      <a:endParaRPr lang="en-US" dirty="0"/>
                    </a:p>
                  </a:txBody>
                  <a:tcPr/>
                </a:tc>
                <a:tc>
                  <a:txBody>
                    <a:bodyPr/>
                    <a:lstStyle/>
                    <a:p>
                      <a:pPr algn="ctr"/>
                      <a:r>
                        <a:rPr lang="en-US" dirty="0" smtClean="0"/>
                        <a:t>X</a:t>
                      </a:r>
                      <a:endParaRPr lang="en-US" dirty="0"/>
                    </a:p>
                  </a:txBody>
                  <a:tcPr/>
                </a:tc>
              </a:tr>
            </a:tbl>
          </a:graphicData>
        </a:graphic>
      </p:graphicFrame>
      <p:cxnSp>
        <p:nvCxnSpPr>
          <p:cNvPr id="8" name="Straight Arrow Connector 7"/>
          <p:cNvCxnSpPr/>
          <p:nvPr/>
        </p:nvCxnSpPr>
        <p:spPr>
          <a:xfrm flipV="1">
            <a:off x="2699792" y="3068960"/>
            <a:ext cx="864096" cy="165618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107504" y="4306160"/>
            <a:ext cx="3024336" cy="1938992"/>
          </a:xfrm>
          <a:prstGeom prst="rect">
            <a:avLst/>
          </a:prstGeom>
          <a:noFill/>
        </p:spPr>
        <p:txBody>
          <a:bodyPr wrap="square" rtlCol="0">
            <a:spAutoFit/>
          </a:bodyPr>
          <a:lstStyle/>
          <a:p>
            <a:pPr eaLnBrk="1" hangingPunct="1"/>
            <a:r>
              <a:rPr lang="en-US" sz="1500" dirty="0" smtClean="0"/>
              <a:t>With </a:t>
            </a:r>
            <a:r>
              <a:rPr lang="en-US" sz="1500" i="1" dirty="0" smtClean="0"/>
              <a:t>continuous </a:t>
            </a:r>
            <a:r>
              <a:rPr lang="en-US" sz="1500" dirty="0" smtClean="0"/>
              <a:t>price increases</a:t>
            </a:r>
          </a:p>
          <a:p>
            <a:pPr marL="285750" indent="-285750" eaLnBrk="1" hangingPunct="1">
              <a:buFont typeface="Arial" pitchFamily="34" charset="0"/>
              <a:buChar char="•"/>
            </a:pPr>
            <a:r>
              <a:rPr lang="en-US" sz="1500" dirty="0" smtClean="0"/>
              <a:t>When </a:t>
            </a:r>
            <a:r>
              <a:rPr lang="en-US" sz="1500" dirty="0" err="1" smtClean="0"/>
              <a:t>p</a:t>
            </a:r>
            <a:r>
              <a:rPr lang="en-US" sz="1500" baseline="-25000" dirty="0" err="1" smtClean="0"/>
              <a:t>X</a:t>
            </a:r>
            <a:r>
              <a:rPr lang="en-US" sz="1500" dirty="0" smtClean="0"/>
              <a:t>=0, </a:t>
            </a:r>
            <a:r>
              <a:rPr lang="en-US" sz="1500" dirty="0" err="1" smtClean="0"/>
              <a:t>p</a:t>
            </a:r>
            <a:r>
              <a:rPr lang="en-US" sz="1500" baseline="-25000" dirty="0" err="1" smtClean="0"/>
              <a:t>Y</a:t>
            </a:r>
            <a:r>
              <a:rPr lang="en-US" sz="1500" dirty="0" smtClean="0"/>
              <a:t>=10, C is</a:t>
            </a:r>
            <a:r>
              <a:rPr lang="en-US" sz="1500" dirty="0"/>
              <a:t> </a:t>
            </a:r>
            <a:r>
              <a:rPr lang="en-US" sz="1500" dirty="0" smtClean="0"/>
              <a:t>indifferent </a:t>
            </a:r>
            <a:r>
              <a:rPr lang="en-US" sz="1500" dirty="0"/>
              <a:t>between </a:t>
            </a:r>
            <a:r>
              <a:rPr lang="en-US" sz="1500" dirty="0" smtClean="0"/>
              <a:t>X,Y.</a:t>
            </a:r>
          </a:p>
          <a:p>
            <a:pPr marL="285750" indent="-285750" eaLnBrk="1" hangingPunct="1">
              <a:buFont typeface="Arial" pitchFamily="34" charset="0"/>
              <a:buChar char="•"/>
            </a:pPr>
            <a:r>
              <a:rPr lang="en-US" sz="1500" dirty="0" smtClean="0"/>
              <a:t>If </a:t>
            </a:r>
            <a:r>
              <a:rPr lang="en-US" sz="1500" dirty="0" err="1"/>
              <a:t>p</a:t>
            </a:r>
            <a:r>
              <a:rPr lang="en-US" sz="1500" baseline="-25000" dirty="0" err="1"/>
              <a:t>X</a:t>
            </a:r>
            <a:r>
              <a:rPr lang="en-US" sz="1500" baseline="-25000" dirty="0"/>
              <a:t> </a:t>
            </a:r>
            <a:r>
              <a:rPr lang="en-US" sz="1500" dirty="0" smtClean="0"/>
              <a:t>increases</a:t>
            </a:r>
            <a:r>
              <a:rPr lang="en-US" sz="1500" dirty="0"/>
              <a:t>, C</a:t>
            </a:r>
            <a:r>
              <a:rPr lang="en-US" sz="1500" dirty="0" smtClean="0"/>
              <a:t> chooses Y</a:t>
            </a:r>
            <a:r>
              <a:rPr lang="en-US" sz="1500" dirty="0"/>
              <a:t>. </a:t>
            </a:r>
          </a:p>
          <a:p>
            <a:pPr marL="285750" indent="-285750" eaLnBrk="1" hangingPunct="1">
              <a:buFont typeface="Arial" pitchFamily="34" charset="0"/>
              <a:buChar char="•"/>
            </a:pPr>
            <a:r>
              <a:rPr lang="en-US" sz="1500" dirty="0" smtClean="0"/>
              <a:t>If </a:t>
            </a:r>
            <a:r>
              <a:rPr lang="en-US" sz="1500" dirty="0" err="1"/>
              <a:t>p</a:t>
            </a:r>
            <a:r>
              <a:rPr lang="en-US" sz="1500" baseline="-25000" dirty="0" err="1"/>
              <a:t>Y</a:t>
            </a:r>
            <a:r>
              <a:rPr lang="en-US" sz="1500" dirty="0"/>
              <a:t> increases, C</a:t>
            </a:r>
            <a:r>
              <a:rPr lang="en-US" sz="1500" dirty="0" smtClean="0"/>
              <a:t> chooses X.</a:t>
            </a:r>
          </a:p>
          <a:p>
            <a:pPr marL="285750" indent="-285750" eaLnBrk="1" hangingPunct="1">
              <a:buFont typeface="Arial" pitchFamily="34" charset="0"/>
              <a:buChar char="•"/>
            </a:pPr>
            <a:r>
              <a:rPr lang="en-US" sz="1500" dirty="0" smtClean="0"/>
              <a:t>So </a:t>
            </a:r>
            <a:r>
              <a:rPr lang="en-US" sz="1500" dirty="0" err="1"/>
              <a:t>p</a:t>
            </a:r>
            <a:r>
              <a:rPr lang="en-US" sz="1500" baseline="-25000" dirty="0" err="1"/>
              <a:t>X</a:t>
            </a:r>
            <a:r>
              <a:rPr lang="en-US" sz="1500" dirty="0" smtClean="0"/>
              <a:t>, </a:t>
            </a:r>
            <a:r>
              <a:rPr lang="en-US" sz="1500" dirty="0" err="1" smtClean="0"/>
              <a:t>p</a:t>
            </a:r>
            <a:r>
              <a:rPr lang="en-US" sz="1500" baseline="-25000" dirty="0" err="1" smtClean="0"/>
              <a:t>Y</a:t>
            </a:r>
            <a:r>
              <a:rPr lang="en-US" sz="1500" dirty="0" smtClean="0"/>
              <a:t> increase together with </a:t>
            </a:r>
            <a:r>
              <a:rPr lang="en-US" sz="1500" dirty="0" err="1" smtClean="0"/>
              <a:t>p</a:t>
            </a:r>
            <a:r>
              <a:rPr lang="en-US" sz="1500" baseline="-25000" dirty="0" err="1" smtClean="0"/>
              <a:t>Y</a:t>
            </a:r>
            <a:r>
              <a:rPr lang="en-US" sz="1500" baseline="-25000" dirty="0" smtClean="0"/>
              <a:t> </a:t>
            </a:r>
            <a:r>
              <a:rPr lang="en-US" sz="1500" dirty="0" smtClean="0"/>
              <a:t>-</a:t>
            </a:r>
            <a:r>
              <a:rPr lang="en-US" sz="1500" dirty="0"/>
              <a:t> </a:t>
            </a:r>
            <a:r>
              <a:rPr lang="en-US" sz="1500" dirty="0" err="1"/>
              <a:t>p</a:t>
            </a:r>
            <a:r>
              <a:rPr lang="en-US" sz="1500" baseline="-25000" dirty="0" err="1"/>
              <a:t>X</a:t>
            </a:r>
            <a:r>
              <a:rPr lang="en-US" sz="1500" baseline="-25000" dirty="0"/>
              <a:t> </a:t>
            </a:r>
            <a:r>
              <a:rPr lang="en-US" sz="1500" dirty="0" smtClean="0"/>
              <a:t>= 10, until auction ends at </a:t>
            </a:r>
            <a:r>
              <a:rPr lang="en-US" sz="1500" dirty="0" err="1" smtClean="0"/>
              <a:t>p</a:t>
            </a:r>
            <a:r>
              <a:rPr lang="en-US" sz="1500" baseline="-25000" dirty="0" err="1" smtClean="0"/>
              <a:t>X</a:t>
            </a:r>
            <a:r>
              <a:rPr lang="en-US" sz="1500" dirty="0" smtClean="0"/>
              <a:t>=35, </a:t>
            </a:r>
            <a:r>
              <a:rPr lang="en-US" sz="1500" dirty="0" err="1" smtClean="0"/>
              <a:t>p</a:t>
            </a:r>
            <a:r>
              <a:rPr lang="en-US" sz="1500" baseline="-25000" dirty="0" err="1" smtClean="0"/>
              <a:t>Y</a:t>
            </a:r>
            <a:r>
              <a:rPr lang="en-US" sz="1500" dirty="0" smtClean="0"/>
              <a:t>=45</a:t>
            </a:r>
            <a:endParaRPr lang="en-US" sz="1500" dirty="0"/>
          </a:p>
        </p:txBody>
      </p:sp>
    </p:spTree>
    <p:extLst>
      <p:ext uri="{BB962C8B-B14F-4D97-AF65-F5344CB8AC3E}">
        <p14:creationId xmlns:p14="http://schemas.microsoft.com/office/powerpoint/2010/main" val="335438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idx="4294967295"/>
          </p:nvPr>
        </p:nvSpPr>
        <p:spPr/>
        <p:txBody>
          <a:bodyPr/>
          <a:lstStyle/>
          <a:p>
            <a:pPr eaLnBrk="1" hangingPunct="1"/>
            <a:r>
              <a:rPr lang="en-US" dirty="0"/>
              <a:t>Example</a:t>
            </a:r>
            <a:r>
              <a:rPr lang="en-US" dirty="0" smtClean="0"/>
              <a:t>: </a:t>
            </a:r>
            <a:r>
              <a:rPr lang="en-US" dirty="0" err="1"/>
              <a:t>mkt</a:t>
            </a:r>
            <a:r>
              <a:rPr lang="en-US" dirty="0"/>
              <a:t>-clearing prices</a:t>
            </a:r>
            <a:endParaRPr lang="en-US" dirty="0" smtClean="0"/>
          </a:p>
        </p:txBody>
      </p:sp>
      <p:graphicFrame>
        <p:nvGraphicFramePr>
          <p:cNvPr id="66563" name="Group 3"/>
          <p:cNvGraphicFramePr>
            <a:graphicFrameLocks noGrp="1"/>
          </p:cNvGraphicFramePr>
          <p:nvPr>
            <p:ph sz="half" idx="4294967295"/>
          </p:nvPr>
        </p:nvGraphicFramePr>
        <p:xfrm>
          <a:off x="3352800" y="1479550"/>
          <a:ext cx="2438400" cy="1828800"/>
        </p:xfrm>
        <a:graphic>
          <a:graphicData uri="http://schemas.openxmlformats.org/drawingml/2006/table">
            <a:tbl>
              <a:tblPr/>
              <a:tblGrid>
                <a:gridCol w="812800"/>
                <a:gridCol w="812800"/>
                <a:gridCol w="812800"/>
              </a:tblGrid>
              <a:tr h="43815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X</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Y</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4381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A</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35</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40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381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B</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40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rgbClr val="5F3EEA"/>
                          </a:solidFill>
                          <a:effectLst/>
                          <a:latin typeface="Arial" pitchFamily="84" charset="0"/>
                          <a:ea typeface="ＭＳ Ｐゴシック" pitchFamily="84" charset="-128"/>
                          <a:cs typeface="ＭＳ Ｐゴシック" pitchFamily="84" charset="-128"/>
                        </a:rPr>
                        <a:t>60</a:t>
                      </a:r>
                      <a:endPar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a:noFill/>
                    </a:lnL>
                    <a:lnR>
                      <a:noFill/>
                    </a:lnR>
                    <a:lnT>
                      <a:noFill/>
                    </a:lnT>
                    <a:lnB>
                      <a:noFill/>
                    </a:lnB>
                    <a:lnTlToBr>
                      <a:noFill/>
                    </a:lnTlToBr>
                    <a:lnBlToTr>
                      <a:noFill/>
                    </a:lnBlToTr>
                    <a:noFill/>
                  </a:tcPr>
                </a:tc>
              </a:tr>
              <a:tr h="4381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C</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rgbClr val="5F3EEA"/>
                          </a:solidFill>
                          <a:effectLst/>
                          <a:latin typeface="Arial" pitchFamily="84" charset="0"/>
                          <a:ea typeface="ＭＳ Ｐゴシック" pitchFamily="84" charset="-128"/>
                          <a:cs typeface="ＭＳ Ｐゴシック" pitchFamily="84" charset="-128"/>
                        </a:rPr>
                        <a:t>70</a:t>
                      </a:r>
                      <a:endPar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80</a:t>
                      </a:r>
                    </a:p>
                  </a:txBody>
                  <a:tcPr horzOverflow="overflow">
                    <a:lnL>
                      <a:noFill/>
                    </a:lnL>
                    <a:lnR>
                      <a:noFill/>
                    </a:lnR>
                    <a:lnT>
                      <a:noFill/>
                    </a:lnT>
                    <a:lnB>
                      <a:noFill/>
                    </a:lnB>
                    <a:lnTlToBr>
                      <a:noFill/>
                    </a:lnTlToBr>
                    <a:lnBlToTr>
                      <a:noFill/>
                    </a:lnBlToTr>
                    <a:noFill/>
                  </a:tcPr>
                </a:tc>
              </a:tr>
            </a:tbl>
          </a:graphicData>
        </a:graphic>
      </p:graphicFrame>
      <p:sp>
        <p:nvSpPr>
          <p:cNvPr id="639004" name="Rectangle 28"/>
          <p:cNvSpPr>
            <a:spLocks noChangeArrowheads="1"/>
          </p:cNvSpPr>
          <p:nvPr/>
        </p:nvSpPr>
        <p:spPr bwMode="auto">
          <a:xfrm>
            <a:off x="419100" y="3573016"/>
            <a:ext cx="8305800" cy="2903984"/>
          </a:xfrm>
          <a:prstGeom prst="rect">
            <a:avLst/>
          </a:prstGeom>
          <a:noFill/>
          <a:ln w="9525">
            <a:noFill/>
            <a:miter lim="800000"/>
            <a:headEnd/>
            <a:tailEnd/>
          </a:ln>
        </p:spPr>
        <p:txBody>
          <a:bodyPr>
            <a:prstTxWarp prst="textNoShape">
              <a:avLst/>
            </a:prstTxWarp>
          </a:bodyPr>
          <a:lstStyle/>
          <a:p>
            <a:pPr marL="342900" indent="-342900">
              <a:spcBef>
                <a:spcPct val="20000"/>
              </a:spcBef>
              <a:buClr>
                <a:schemeClr val="tx2"/>
              </a:buClr>
              <a:buSzPct val="70000"/>
              <a:buFont typeface="Wingdings" pitchFamily="84" charset="2"/>
              <a:buChar char="l"/>
            </a:pPr>
            <a:r>
              <a:rPr lang="en-US" dirty="0" smtClean="0"/>
              <a:t>As above, we can argue that for market clearing, need A to demand nothing, B to demand Y, C to demand X.</a:t>
            </a:r>
            <a:endParaRPr lang="en-US" sz="2200" dirty="0" smtClean="0"/>
          </a:p>
          <a:p>
            <a:pPr marL="1714500" lvl="3" indent="-342900">
              <a:spcBef>
                <a:spcPct val="20000"/>
              </a:spcBef>
              <a:buClr>
                <a:schemeClr val="tx2"/>
              </a:buClr>
              <a:buSzPct val="70000"/>
              <a:buFont typeface="Wingdings" pitchFamily="84" charset="2"/>
              <a:buChar char="l"/>
            </a:pPr>
            <a:endParaRPr lang="en-US" sz="1200" dirty="0" smtClean="0"/>
          </a:p>
          <a:p>
            <a:pPr marL="342900" indent="-342900">
              <a:spcBef>
                <a:spcPct val="20000"/>
              </a:spcBef>
              <a:buClr>
                <a:schemeClr val="tx2"/>
              </a:buClr>
              <a:buSzPct val="70000"/>
              <a:buFont typeface="Wingdings" pitchFamily="84" charset="2"/>
              <a:buChar char="l"/>
            </a:pPr>
            <a:r>
              <a:rPr lang="en-US" dirty="0" smtClean="0"/>
              <a:t>Lowest </a:t>
            </a:r>
            <a:r>
              <a:rPr lang="en-US" dirty="0"/>
              <a:t>market-clearing prices: </a:t>
            </a:r>
            <a:r>
              <a:rPr lang="en-US" dirty="0" err="1"/>
              <a:t>p</a:t>
            </a:r>
            <a:r>
              <a:rPr lang="en-US" baseline="-25000" dirty="0" err="1"/>
              <a:t>X</a:t>
            </a:r>
            <a:r>
              <a:rPr lang="en-US" dirty="0"/>
              <a:t> =35, </a:t>
            </a:r>
            <a:r>
              <a:rPr lang="en-US" dirty="0" err="1"/>
              <a:t>p</a:t>
            </a:r>
            <a:r>
              <a:rPr lang="en-US" baseline="-25000" dirty="0" err="1"/>
              <a:t>Y</a:t>
            </a:r>
            <a:r>
              <a:rPr lang="en-US" dirty="0"/>
              <a:t> = 45. </a:t>
            </a:r>
          </a:p>
          <a:p>
            <a:pPr marL="2171700" lvl="4" indent="-342900">
              <a:spcBef>
                <a:spcPct val="20000"/>
              </a:spcBef>
              <a:buClr>
                <a:schemeClr val="tx2"/>
              </a:buClr>
              <a:buSzPct val="70000"/>
              <a:buFont typeface="Wingdings" pitchFamily="84" charset="2"/>
              <a:buChar char="l"/>
            </a:pPr>
            <a:endParaRPr lang="en-US" sz="1200" dirty="0" smtClean="0"/>
          </a:p>
          <a:p>
            <a:pPr marL="342900" indent="-342900">
              <a:spcBef>
                <a:spcPct val="20000"/>
              </a:spcBef>
              <a:buClr>
                <a:schemeClr val="tx2"/>
              </a:buClr>
              <a:buSzPct val="70000"/>
              <a:buFont typeface="Wingdings" pitchFamily="84" charset="2"/>
              <a:buChar char="l"/>
            </a:pPr>
            <a:r>
              <a:rPr lang="en-US" dirty="0" smtClean="0"/>
              <a:t>Characterize </a:t>
            </a:r>
            <a:r>
              <a:rPr lang="en-US" dirty="0"/>
              <a:t>the full set of market clearing prices</a:t>
            </a:r>
          </a:p>
          <a:p>
            <a:pPr marL="800100" lvl="1" indent="-342900">
              <a:lnSpc>
                <a:spcPct val="110000"/>
              </a:lnSpc>
              <a:spcBef>
                <a:spcPct val="20000"/>
              </a:spcBef>
              <a:buClr>
                <a:schemeClr val="tx2"/>
              </a:buClr>
              <a:buSzPct val="70000"/>
              <a:buFont typeface="Wingdings" pitchFamily="84" charset="2"/>
              <a:buChar char="l"/>
            </a:pPr>
            <a:r>
              <a:rPr lang="en-US" sz="2200" dirty="0"/>
              <a:t>Set </a:t>
            </a:r>
            <a:r>
              <a:rPr lang="en-US" sz="2200" dirty="0" err="1"/>
              <a:t>p</a:t>
            </a:r>
            <a:r>
              <a:rPr lang="en-US" sz="2200" baseline="-25000" dirty="0" err="1"/>
              <a:t>X</a:t>
            </a:r>
            <a:r>
              <a:rPr lang="en-US" sz="2200" dirty="0"/>
              <a:t> ≥ 35 and </a:t>
            </a:r>
            <a:r>
              <a:rPr lang="en-US" sz="2200" dirty="0" err="1" smtClean="0"/>
              <a:t>p</a:t>
            </a:r>
            <a:r>
              <a:rPr lang="en-US" sz="2200" baseline="-25000" dirty="0" err="1" smtClean="0"/>
              <a:t>Y</a:t>
            </a:r>
            <a:r>
              <a:rPr lang="en-US" sz="2200" dirty="0" smtClean="0"/>
              <a:t> </a:t>
            </a:r>
            <a:r>
              <a:rPr lang="en-US" sz="2200" dirty="0"/>
              <a:t>≤ 60</a:t>
            </a:r>
            <a:r>
              <a:rPr lang="en-US" sz="2200" dirty="0" smtClean="0"/>
              <a:t>.</a:t>
            </a:r>
            <a:endParaRPr lang="en-US" sz="2200" dirty="0"/>
          </a:p>
          <a:p>
            <a:pPr marL="800100" lvl="1" indent="-342900">
              <a:lnSpc>
                <a:spcPct val="110000"/>
              </a:lnSpc>
              <a:spcBef>
                <a:spcPct val="20000"/>
              </a:spcBef>
              <a:buClr>
                <a:schemeClr val="tx2"/>
              </a:buClr>
              <a:buSzPct val="70000"/>
              <a:buFont typeface="Wingdings" pitchFamily="84" charset="2"/>
              <a:buChar char="l"/>
            </a:pPr>
            <a:r>
              <a:rPr lang="en-US" sz="2200" dirty="0"/>
              <a:t>Set </a:t>
            </a:r>
            <a:r>
              <a:rPr lang="en-US" sz="2200" dirty="0" err="1" smtClean="0"/>
              <a:t>p</a:t>
            </a:r>
            <a:r>
              <a:rPr lang="en-US" sz="2200" baseline="-25000" dirty="0" err="1" smtClean="0"/>
              <a:t>Y</a:t>
            </a:r>
            <a:r>
              <a:rPr lang="en-US" sz="2200" dirty="0" smtClean="0"/>
              <a:t> </a:t>
            </a:r>
            <a:r>
              <a:rPr lang="en-US" sz="2200" dirty="0"/>
              <a:t>≥ </a:t>
            </a:r>
            <a:r>
              <a:rPr lang="en-US" sz="2200" dirty="0" err="1" smtClean="0"/>
              <a:t>p</a:t>
            </a:r>
            <a:r>
              <a:rPr lang="en-US" sz="2200" baseline="-25000" dirty="0" err="1"/>
              <a:t>X</a:t>
            </a:r>
            <a:r>
              <a:rPr lang="en-US" sz="2200" dirty="0" smtClean="0"/>
              <a:t> </a:t>
            </a:r>
            <a:r>
              <a:rPr lang="en-US" sz="2200" dirty="0"/>
              <a:t>+ 10  and </a:t>
            </a:r>
            <a:r>
              <a:rPr lang="en-US" sz="2200" dirty="0" err="1" smtClean="0"/>
              <a:t>p</a:t>
            </a:r>
            <a:r>
              <a:rPr lang="en-US" sz="2200" baseline="-25000" dirty="0" err="1" smtClean="0"/>
              <a:t>Y</a:t>
            </a:r>
            <a:r>
              <a:rPr lang="en-US" sz="2200" dirty="0" smtClean="0"/>
              <a:t> </a:t>
            </a:r>
            <a:r>
              <a:rPr lang="en-US" sz="2200" dirty="0"/>
              <a:t>≤ </a:t>
            </a:r>
            <a:r>
              <a:rPr lang="en-US" sz="2200" dirty="0" err="1" smtClean="0"/>
              <a:t>p</a:t>
            </a:r>
            <a:r>
              <a:rPr lang="en-US" sz="2200" baseline="-25000" dirty="0" err="1"/>
              <a:t>X</a:t>
            </a:r>
            <a:r>
              <a:rPr lang="en-US" sz="2200" dirty="0" smtClean="0"/>
              <a:t> </a:t>
            </a:r>
            <a:r>
              <a:rPr lang="en-US" sz="2200" dirty="0"/>
              <a:t>+ </a:t>
            </a:r>
            <a:r>
              <a:rPr lang="en-US" sz="2200" dirty="0" smtClean="0"/>
              <a:t>20</a:t>
            </a:r>
          </a:p>
        </p:txBody>
      </p:sp>
      <p:sp>
        <p:nvSpPr>
          <p:cNvPr id="2" name="Slide Number Placeholder 1"/>
          <p:cNvSpPr>
            <a:spLocks noGrp="1"/>
          </p:cNvSpPr>
          <p:nvPr>
            <p:ph type="sldNum" sz="quarter" idx="12"/>
          </p:nvPr>
        </p:nvSpPr>
        <p:spPr/>
        <p:txBody>
          <a:bodyPr/>
          <a:lstStyle/>
          <a:p>
            <a:pPr>
              <a:defRPr/>
            </a:pPr>
            <a:fld id="{98DFCCE0-17F9-418D-9FB4-C768851943A6}" type="slidenum">
              <a:rPr lang="en-US" smtClean="0"/>
              <a:pPr>
                <a:defRPr/>
              </a:pPr>
              <a:t>24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900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900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900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39004">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3900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900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idx="4294967295"/>
          </p:nvPr>
        </p:nvSpPr>
        <p:spPr/>
        <p:txBody>
          <a:bodyPr/>
          <a:lstStyle/>
          <a:p>
            <a:pPr eaLnBrk="1" hangingPunct="1"/>
            <a:r>
              <a:rPr lang="en-US" dirty="0" smtClean="0"/>
              <a:t>Example: </a:t>
            </a:r>
            <a:r>
              <a:rPr lang="en-US" dirty="0" err="1" smtClean="0"/>
              <a:t>mkt</a:t>
            </a:r>
            <a:r>
              <a:rPr lang="en-US" dirty="0" smtClean="0"/>
              <a:t>-clearing prices</a:t>
            </a:r>
          </a:p>
        </p:txBody>
      </p:sp>
      <p:sp>
        <p:nvSpPr>
          <p:cNvPr id="2" name="Slide Number Placeholder 1"/>
          <p:cNvSpPr>
            <a:spLocks noGrp="1"/>
          </p:cNvSpPr>
          <p:nvPr>
            <p:ph type="sldNum" sz="quarter" idx="12"/>
          </p:nvPr>
        </p:nvSpPr>
        <p:spPr/>
        <p:txBody>
          <a:bodyPr/>
          <a:lstStyle/>
          <a:p>
            <a:pPr>
              <a:defRPr/>
            </a:pPr>
            <a:fld id="{98DFCCE0-17F9-418D-9FB4-C768851943A6}" type="slidenum">
              <a:rPr lang="en-US" smtClean="0"/>
              <a:pPr>
                <a:defRPr/>
              </a:pPr>
              <a:t>25</a:t>
            </a:fld>
            <a:endParaRPr lang="en-US"/>
          </a:p>
        </p:txBody>
      </p:sp>
      <p:cxnSp>
        <p:nvCxnSpPr>
          <p:cNvPr id="4" name="Straight Connector 3"/>
          <p:cNvCxnSpPr/>
          <p:nvPr/>
        </p:nvCxnSpPr>
        <p:spPr>
          <a:xfrm>
            <a:off x="1691680" y="1988840"/>
            <a:ext cx="0" cy="4032448"/>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1691680" y="6021288"/>
            <a:ext cx="5328592" cy="0"/>
          </a:xfrm>
          <a:prstGeom prst="line">
            <a:avLst/>
          </a:prstGeom>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6876256" y="6021288"/>
            <a:ext cx="458429" cy="461665"/>
          </a:xfrm>
          <a:prstGeom prst="rect">
            <a:avLst/>
          </a:prstGeom>
          <a:noFill/>
        </p:spPr>
        <p:txBody>
          <a:bodyPr wrap="none" rtlCol="0">
            <a:spAutoFit/>
          </a:bodyPr>
          <a:lstStyle/>
          <a:p>
            <a:r>
              <a:rPr lang="en-US" dirty="0" err="1" smtClean="0"/>
              <a:t>p</a:t>
            </a:r>
            <a:r>
              <a:rPr lang="en-US" baseline="-25000" dirty="0" err="1" smtClean="0"/>
              <a:t>x</a:t>
            </a:r>
            <a:endParaRPr lang="en-US" baseline="-25000" dirty="0"/>
          </a:p>
        </p:txBody>
      </p:sp>
      <p:sp>
        <p:nvSpPr>
          <p:cNvPr id="11" name="TextBox 10"/>
          <p:cNvSpPr txBox="1"/>
          <p:nvPr/>
        </p:nvSpPr>
        <p:spPr>
          <a:xfrm>
            <a:off x="1187624" y="1628800"/>
            <a:ext cx="458429" cy="461665"/>
          </a:xfrm>
          <a:prstGeom prst="rect">
            <a:avLst/>
          </a:prstGeom>
          <a:noFill/>
        </p:spPr>
        <p:txBody>
          <a:bodyPr wrap="none" rtlCol="0">
            <a:spAutoFit/>
          </a:bodyPr>
          <a:lstStyle/>
          <a:p>
            <a:r>
              <a:rPr lang="en-US" dirty="0" err="1" smtClean="0"/>
              <a:t>p</a:t>
            </a:r>
            <a:r>
              <a:rPr lang="en-US" baseline="-25000" dirty="0" err="1" smtClean="0"/>
              <a:t>y</a:t>
            </a:r>
            <a:endParaRPr lang="en-US" baseline="-25000" dirty="0"/>
          </a:p>
        </p:txBody>
      </p:sp>
      <p:cxnSp>
        <p:nvCxnSpPr>
          <p:cNvPr id="9" name="Straight Connector 8"/>
          <p:cNvCxnSpPr/>
          <p:nvPr/>
        </p:nvCxnSpPr>
        <p:spPr>
          <a:xfrm flipV="1">
            <a:off x="4788024" y="3054151"/>
            <a:ext cx="1224136" cy="324036"/>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195736" y="6093296"/>
            <a:ext cx="527007" cy="461665"/>
          </a:xfrm>
          <a:prstGeom prst="rect">
            <a:avLst/>
          </a:prstGeom>
          <a:noFill/>
        </p:spPr>
        <p:txBody>
          <a:bodyPr wrap="none" rtlCol="0">
            <a:spAutoFit/>
          </a:bodyPr>
          <a:lstStyle/>
          <a:p>
            <a:r>
              <a:rPr lang="en-US" dirty="0" smtClean="0"/>
              <a:t>10</a:t>
            </a:r>
            <a:endParaRPr lang="en-US" baseline="-25000" dirty="0"/>
          </a:p>
        </p:txBody>
      </p:sp>
      <p:sp>
        <p:nvSpPr>
          <p:cNvPr id="15" name="TextBox 14"/>
          <p:cNvSpPr txBox="1"/>
          <p:nvPr/>
        </p:nvSpPr>
        <p:spPr>
          <a:xfrm>
            <a:off x="3131840" y="6103790"/>
            <a:ext cx="527007" cy="461665"/>
          </a:xfrm>
          <a:prstGeom prst="rect">
            <a:avLst/>
          </a:prstGeom>
          <a:noFill/>
        </p:spPr>
        <p:txBody>
          <a:bodyPr wrap="none" rtlCol="0">
            <a:spAutoFit/>
          </a:bodyPr>
          <a:lstStyle/>
          <a:p>
            <a:r>
              <a:rPr lang="en-US" dirty="0"/>
              <a:t>2</a:t>
            </a:r>
            <a:r>
              <a:rPr lang="en-US" dirty="0" smtClean="0"/>
              <a:t>0</a:t>
            </a:r>
            <a:endParaRPr lang="en-US" baseline="-25000" dirty="0"/>
          </a:p>
        </p:txBody>
      </p:sp>
      <p:sp>
        <p:nvSpPr>
          <p:cNvPr id="16" name="TextBox 15"/>
          <p:cNvSpPr txBox="1"/>
          <p:nvPr/>
        </p:nvSpPr>
        <p:spPr>
          <a:xfrm>
            <a:off x="1149905" y="5271591"/>
            <a:ext cx="527007" cy="461665"/>
          </a:xfrm>
          <a:prstGeom prst="rect">
            <a:avLst/>
          </a:prstGeom>
          <a:noFill/>
        </p:spPr>
        <p:txBody>
          <a:bodyPr wrap="none" rtlCol="0">
            <a:spAutoFit/>
          </a:bodyPr>
          <a:lstStyle/>
          <a:p>
            <a:r>
              <a:rPr lang="en-US" dirty="0" smtClean="0"/>
              <a:t>10</a:t>
            </a:r>
            <a:endParaRPr lang="en-US" baseline="-25000" dirty="0"/>
          </a:p>
        </p:txBody>
      </p:sp>
      <p:sp>
        <p:nvSpPr>
          <p:cNvPr id="17" name="TextBox 16"/>
          <p:cNvSpPr txBox="1"/>
          <p:nvPr/>
        </p:nvSpPr>
        <p:spPr>
          <a:xfrm>
            <a:off x="1153684" y="4653136"/>
            <a:ext cx="527007" cy="461665"/>
          </a:xfrm>
          <a:prstGeom prst="rect">
            <a:avLst/>
          </a:prstGeom>
          <a:noFill/>
        </p:spPr>
        <p:txBody>
          <a:bodyPr wrap="none" rtlCol="0">
            <a:spAutoFit/>
          </a:bodyPr>
          <a:lstStyle/>
          <a:p>
            <a:r>
              <a:rPr lang="en-US" dirty="0"/>
              <a:t>2</a:t>
            </a:r>
            <a:r>
              <a:rPr lang="en-US" dirty="0" smtClean="0"/>
              <a:t>0</a:t>
            </a:r>
            <a:endParaRPr lang="en-US" baseline="-25000" dirty="0"/>
          </a:p>
        </p:txBody>
      </p:sp>
      <p:sp>
        <p:nvSpPr>
          <p:cNvPr id="18" name="TextBox 17"/>
          <p:cNvSpPr txBox="1"/>
          <p:nvPr/>
        </p:nvSpPr>
        <p:spPr>
          <a:xfrm>
            <a:off x="1164673" y="4047455"/>
            <a:ext cx="527007" cy="461665"/>
          </a:xfrm>
          <a:prstGeom prst="rect">
            <a:avLst/>
          </a:prstGeom>
          <a:noFill/>
        </p:spPr>
        <p:txBody>
          <a:bodyPr wrap="none" rtlCol="0">
            <a:spAutoFit/>
          </a:bodyPr>
          <a:lstStyle/>
          <a:p>
            <a:r>
              <a:rPr lang="en-US" dirty="0"/>
              <a:t>3</a:t>
            </a:r>
            <a:r>
              <a:rPr lang="en-US" dirty="0" smtClean="0"/>
              <a:t>0</a:t>
            </a:r>
            <a:endParaRPr lang="en-US" baseline="-25000" dirty="0"/>
          </a:p>
        </p:txBody>
      </p:sp>
      <p:sp>
        <p:nvSpPr>
          <p:cNvPr id="19" name="TextBox 18"/>
          <p:cNvSpPr txBox="1"/>
          <p:nvPr/>
        </p:nvSpPr>
        <p:spPr>
          <a:xfrm>
            <a:off x="1164673" y="3471391"/>
            <a:ext cx="527007" cy="461665"/>
          </a:xfrm>
          <a:prstGeom prst="rect">
            <a:avLst/>
          </a:prstGeom>
          <a:noFill/>
        </p:spPr>
        <p:txBody>
          <a:bodyPr wrap="none" rtlCol="0">
            <a:spAutoFit/>
          </a:bodyPr>
          <a:lstStyle/>
          <a:p>
            <a:r>
              <a:rPr lang="en-US" dirty="0"/>
              <a:t>4</a:t>
            </a:r>
            <a:r>
              <a:rPr lang="en-US" dirty="0" smtClean="0"/>
              <a:t>0</a:t>
            </a:r>
            <a:endParaRPr lang="en-US" baseline="-25000" dirty="0"/>
          </a:p>
        </p:txBody>
      </p:sp>
      <p:sp>
        <p:nvSpPr>
          <p:cNvPr id="20" name="TextBox 19"/>
          <p:cNvSpPr txBox="1"/>
          <p:nvPr/>
        </p:nvSpPr>
        <p:spPr>
          <a:xfrm>
            <a:off x="1164673" y="2895327"/>
            <a:ext cx="527007" cy="461665"/>
          </a:xfrm>
          <a:prstGeom prst="rect">
            <a:avLst/>
          </a:prstGeom>
          <a:noFill/>
        </p:spPr>
        <p:txBody>
          <a:bodyPr wrap="none" rtlCol="0">
            <a:spAutoFit/>
          </a:bodyPr>
          <a:lstStyle/>
          <a:p>
            <a:r>
              <a:rPr lang="en-US" dirty="0" smtClean="0"/>
              <a:t>50</a:t>
            </a:r>
            <a:endParaRPr lang="en-US" baseline="-25000" dirty="0"/>
          </a:p>
        </p:txBody>
      </p:sp>
      <p:cxnSp>
        <p:nvCxnSpPr>
          <p:cNvPr id="22" name="Straight Connector 21"/>
          <p:cNvCxnSpPr/>
          <p:nvPr/>
        </p:nvCxnSpPr>
        <p:spPr>
          <a:xfrm flipV="1">
            <a:off x="4769097" y="2507704"/>
            <a:ext cx="1243063" cy="292636"/>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780848" y="2800340"/>
            <a:ext cx="0" cy="556652"/>
          </a:xfrm>
          <a:prstGeom prst="line">
            <a:avLst/>
          </a:prstGeom>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2051720" y="3745071"/>
            <a:ext cx="3456384" cy="830997"/>
          </a:xfrm>
          <a:prstGeom prst="rect">
            <a:avLst/>
          </a:prstGeom>
          <a:noFill/>
        </p:spPr>
        <p:txBody>
          <a:bodyPr wrap="square" rtlCol="0">
            <a:spAutoFit/>
          </a:bodyPr>
          <a:lstStyle/>
          <a:p>
            <a:r>
              <a:rPr lang="en-US" dirty="0"/>
              <a:t>A</a:t>
            </a:r>
            <a:r>
              <a:rPr lang="en-US" dirty="0" smtClean="0"/>
              <a:t>uction finds </a:t>
            </a:r>
            <a:r>
              <a:rPr lang="en-US" i="1" dirty="0" smtClean="0">
                <a:solidFill>
                  <a:srgbClr val="0070C0"/>
                </a:solidFill>
              </a:rPr>
              <a:t>lowest</a:t>
            </a:r>
            <a:r>
              <a:rPr lang="en-US" dirty="0" smtClean="0">
                <a:solidFill>
                  <a:srgbClr val="0070C0"/>
                </a:solidFill>
              </a:rPr>
              <a:t> </a:t>
            </a:r>
            <a:r>
              <a:rPr lang="en-US" dirty="0" smtClean="0"/>
              <a:t>market-clearing prices.</a:t>
            </a:r>
            <a:endParaRPr lang="en-US" dirty="0"/>
          </a:p>
        </p:txBody>
      </p:sp>
      <p:cxnSp>
        <p:nvCxnSpPr>
          <p:cNvPr id="5" name="Straight Arrow Connector 4"/>
          <p:cNvCxnSpPr>
            <a:stCxn id="28" idx="0"/>
          </p:cNvCxnSpPr>
          <p:nvPr/>
        </p:nvCxnSpPr>
        <p:spPr>
          <a:xfrm flipV="1">
            <a:off x="3779912" y="3471391"/>
            <a:ext cx="792088" cy="2736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4044291" y="6103790"/>
            <a:ext cx="527709" cy="461665"/>
          </a:xfrm>
          <a:prstGeom prst="rect">
            <a:avLst/>
          </a:prstGeom>
          <a:noFill/>
        </p:spPr>
        <p:txBody>
          <a:bodyPr wrap="none" rtlCol="0">
            <a:spAutoFit/>
          </a:bodyPr>
          <a:lstStyle/>
          <a:p>
            <a:r>
              <a:rPr lang="en-US" dirty="0"/>
              <a:t>3</a:t>
            </a:r>
            <a:r>
              <a:rPr lang="en-US" dirty="0" smtClean="0"/>
              <a:t>0</a:t>
            </a:r>
            <a:endParaRPr lang="en-US" baseline="-25000" dirty="0"/>
          </a:p>
        </p:txBody>
      </p:sp>
      <p:sp>
        <p:nvSpPr>
          <p:cNvPr id="23" name="TextBox 22"/>
          <p:cNvSpPr txBox="1"/>
          <p:nvPr/>
        </p:nvSpPr>
        <p:spPr>
          <a:xfrm>
            <a:off x="4980395" y="6093296"/>
            <a:ext cx="527709" cy="461665"/>
          </a:xfrm>
          <a:prstGeom prst="rect">
            <a:avLst/>
          </a:prstGeom>
          <a:noFill/>
        </p:spPr>
        <p:txBody>
          <a:bodyPr wrap="none" rtlCol="0">
            <a:spAutoFit/>
          </a:bodyPr>
          <a:lstStyle/>
          <a:p>
            <a:r>
              <a:rPr lang="en-US" dirty="0" smtClean="0"/>
              <a:t>40</a:t>
            </a:r>
            <a:endParaRPr lang="en-US" baseline="-25000" dirty="0"/>
          </a:p>
        </p:txBody>
      </p:sp>
      <p:sp>
        <p:nvSpPr>
          <p:cNvPr id="24" name="TextBox 23"/>
          <p:cNvSpPr txBox="1"/>
          <p:nvPr/>
        </p:nvSpPr>
        <p:spPr>
          <a:xfrm>
            <a:off x="5868144" y="6103789"/>
            <a:ext cx="527709" cy="461665"/>
          </a:xfrm>
          <a:prstGeom prst="rect">
            <a:avLst/>
          </a:prstGeom>
          <a:noFill/>
        </p:spPr>
        <p:txBody>
          <a:bodyPr wrap="none" rtlCol="0">
            <a:spAutoFit/>
          </a:bodyPr>
          <a:lstStyle/>
          <a:p>
            <a:r>
              <a:rPr lang="en-US" dirty="0"/>
              <a:t>5</a:t>
            </a:r>
            <a:r>
              <a:rPr lang="en-US" dirty="0" smtClean="0"/>
              <a:t>0</a:t>
            </a:r>
            <a:endParaRPr lang="en-US" baseline="-25000" dirty="0"/>
          </a:p>
        </p:txBody>
      </p:sp>
      <p:sp>
        <p:nvSpPr>
          <p:cNvPr id="26" name="TextBox 25"/>
          <p:cNvSpPr txBox="1"/>
          <p:nvPr/>
        </p:nvSpPr>
        <p:spPr>
          <a:xfrm>
            <a:off x="1153334" y="2276872"/>
            <a:ext cx="527709" cy="461665"/>
          </a:xfrm>
          <a:prstGeom prst="rect">
            <a:avLst/>
          </a:prstGeom>
          <a:noFill/>
        </p:spPr>
        <p:txBody>
          <a:bodyPr wrap="none" rtlCol="0">
            <a:spAutoFit/>
          </a:bodyPr>
          <a:lstStyle/>
          <a:p>
            <a:r>
              <a:rPr lang="en-US" dirty="0"/>
              <a:t>6</a:t>
            </a:r>
            <a:r>
              <a:rPr lang="en-US" dirty="0" smtClean="0"/>
              <a:t>0</a:t>
            </a:r>
            <a:endParaRPr lang="en-US" baseline="-25000" dirty="0"/>
          </a:p>
        </p:txBody>
      </p:sp>
      <p:cxnSp>
        <p:nvCxnSpPr>
          <p:cNvPr id="30" name="Straight Connector 29"/>
          <p:cNvCxnSpPr/>
          <p:nvPr/>
        </p:nvCxnSpPr>
        <p:spPr>
          <a:xfrm>
            <a:off x="6012160" y="2507704"/>
            <a:ext cx="0" cy="556652"/>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606998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idx="4294967295"/>
          </p:nvPr>
        </p:nvSpPr>
        <p:spPr/>
        <p:txBody>
          <a:bodyPr/>
          <a:lstStyle/>
          <a:p>
            <a:pPr eaLnBrk="1" hangingPunct="1"/>
            <a:r>
              <a:rPr lang="en-US" dirty="0" smtClean="0"/>
              <a:t>The Magic of the Market</a:t>
            </a:r>
          </a:p>
        </p:txBody>
      </p:sp>
      <p:sp>
        <p:nvSpPr>
          <p:cNvPr id="55298" name="Rectangle 3"/>
          <p:cNvSpPr>
            <a:spLocks noGrp="1" noChangeArrowheads="1"/>
          </p:cNvSpPr>
          <p:nvPr>
            <p:ph type="body" sz="half" idx="4294967295"/>
          </p:nvPr>
        </p:nvSpPr>
        <p:spPr>
          <a:xfrm>
            <a:off x="457200" y="1719263"/>
            <a:ext cx="8305800" cy="4833937"/>
          </a:xfrm>
        </p:spPr>
        <p:txBody>
          <a:bodyPr/>
          <a:lstStyle/>
          <a:p>
            <a:pPr marL="0" indent="0" eaLnBrk="1" hangingPunct="1">
              <a:buNone/>
            </a:pPr>
            <a:endParaRPr lang="en-US" sz="2400" b="1" dirty="0" smtClean="0">
              <a:solidFill>
                <a:srgbClr val="0070C0"/>
              </a:solidFill>
            </a:endParaRPr>
          </a:p>
          <a:p>
            <a:pPr marL="0" indent="0" eaLnBrk="1" hangingPunct="1">
              <a:buNone/>
            </a:pPr>
            <a:r>
              <a:rPr lang="en-US" sz="2400" dirty="0" smtClean="0">
                <a:solidFill>
                  <a:srgbClr val="0070C0"/>
                </a:solidFill>
              </a:rPr>
              <a:t>Theorem.</a:t>
            </a:r>
            <a:r>
              <a:rPr lang="en-US" sz="2400" b="1" dirty="0" smtClean="0">
                <a:solidFill>
                  <a:srgbClr val="0070C0"/>
                </a:solidFill>
              </a:rPr>
              <a:t> </a:t>
            </a:r>
            <a:r>
              <a:rPr lang="en-US" sz="2400" dirty="0" smtClean="0"/>
              <a:t>In the assignment market setting, a simultaneous ascending auction with truthful bidding will</a:t>
            </a:r>
          </a:p>
          <a:p>
            <a:pPr lvl="1" eaLnBrk="1" hangingPunct="1"/>
            <a:r>
              <a:rPr lang="en-US" sz="2200" dirty="0"/>
              <a:t>Finish at the lowest market clearing prices</a:t>
            </a:r>
            <a:r>
              <a:rPr lang="en-US" sz="2200" dirty="0" smtClean="0"/>
              <a:t>!</a:t>
            </a:r>
          </a:p>
          <a:p>
            <a:pPr lvl="1" eaLnBrk="1" hangingPunct="1"/>
            <a:r>
              <a:rPr lang="en-US" sz="2200" dirty="0" smtClean="0"/>
              <a:t>Result in an efficient (value-maximizing) assignment </a:t>
            </a:r>
          </a:p>
          <a:p>
            <a:pPr lvl="3" eaLnBrk="1" hangingPunct="1"/>
            <a:endParaRPr lang="en-US" sz="1600" dirty="0"/>
          </a:p>
          <a:p>
            <a:pPr marL="0" lvl="1" indent="0" eaLnBrk="1" hangingPunct="1">
              <a:buClr>
                <a:schemeClr val="tx2"/>
              </a:buClr>
              <a:buNone/>
            </a:pPr>
            <a:r>
              <a:rPr lang="en-US" sz="2200" dirty="0" smtClean="0"/>
              <a:t>Implication: auction works as an algorithm to find market clearing prices, i.e. to find a competitive equilibrium (which is efficient).</a:t>
            </a:r>
          </a:p>
          <a:p>
            <a:pPr marL="0" lvl="1" indent="0" eaLnBrk="1" hangingPunct="1">
              <a:buClr>
                <a:schemeClr val="tx2"/>
              </a:buClr>
              <a:buNone/>
            </a:pPr>
            <a:endParaRPr lang="en-US" dirty="0" smtClean="0"/>
          </a:p>
          <a:p>
            <a:pPr marL="0" indent="0" eaLnBrk="1" hangingPunct="1">
              <a:buNone/>
            </a:pPr>
            <a:r>
              <a:rPr lang="en-US" sz="2400" dirty="0" smtClean="0"/>
              <a:t>Proof.</a:t>
            </a:r>
          </a:p>
          <a:p>
            <a:pPr lvl="1" eaLnBrk="1" hangingPunct="1"/>
            <a:r>
              <a:rPr lang="en-US" sz="2000" dirty="0" smtClean="0"/>
              <a:t>Will show this result in two steps.</a:t>
            </a:r>
          </a:p>
        </p:txBody>
      </p:sp>
      <p:sp>
        <p:nvSpPr>
          <p:cNvPr id="2" name="Slide Number Placeholder 1"/>
          <p:cNvSpPr>
            <a:spLocks noGrp="1"/>
          </p:cNvSpPr>
          <p:nvPr>
            <p:ph type="sldNum" sz="quarter" idx="12"/>
          </p:nvPr>
        </p:nvSpPr>
        <p:spPr/>
        <p:txBody>
          <a:bodyPr/>
          <a:lstStyle/>
          <a:p>
            <a:pPr>
              <a:defRPr/>
            </a:pPr>
            <a:r>
              <a:rPr lang="en-US" dirty="0" smtClean="0"/>
              <a:t> </a:t>
            </a:r>
            <a:fld id="{98DFCCE0-17F9-418D-9FB4-C768851943A6}" type="slidenum">
              <a:rPr lang="en-US" smtClean="0"/>
              <a:pPr>
                <a:defRPr/>
              </a:pPr>
              <a:t>26</a:t>
            </a:fld>
            <a:endParaRPr lang="en-US" dirty="0"/>
          </a:p>
        </p:txBody>
      </p:sp>
    </p:spTree>
    <p:extLst>
      <p:ext uri="{BB962C8B-B14F-4D97-AF65-F5344CB8AC3E}">
        <p14:creationId xmlns:p14="http://schemas.microsoft.com/office/powerpoint/2010/main" val="3866193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298">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298">
                                            <p:txEl>
                                              <p:pRg st="7" end="7"/>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529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idx="4294967295"/>
          </p:nvPr>
        </p:nvSpPr>
        <p:spPr/>
        <p:txBody>
          <a:bodyPr/>
          <a:lstStyle/>
          <a:p>
            <a:pPr eaLnBrk="1" hangingPunct="1"/>
            <a:r>
              <a:rPr lang="en-US" dirty="0" smtClean="0"/>
              <a:t>Magic of market, cont. </a:t>
            </a:r>
          </a:p>
        </p:txBody>
      </p:sp>
      <p:sp>
        <p:nvSpPr>
          <p:cNvPr id="55298" name="Rectangle 3"/>
          <p:cNvSpPr>
            <a:spLocks noGrp="1" noChangeArrowheads="1"/>
          </p:cNvSpPr>
          <p:nvPr>
            <p:ph type="body" sz="half" idx="4294967295"/>
          </p:nvPr>
        </p:nvSpPr>
        <p:spPr>
          <a:xfrm>
            <a:off x="457200" y="1719263"/>
            <a:ext cx="8305800" cy="4833937"/>
          </a:xfrm>
        </p:spPr>
        <p:txBody>
          <a:bodyPr/>
          <a:lstStyle/>
          <a:p>
            <a:pPr marL="0" indent="0" eaLnBrk="1" hangingPunct="1">
              <a:buNone/>
            </a:pPr>
            <a:r>
              <a:rPr lang="en-US" sz="2400" dirty="0" smtClean="0"/>
              <a:t>Proof: auction ends at market clearing prices.</a:t>
            </a:r>
            <a:endParaRPr lang="en-US" sz="2400" dirty="0"/>
          </a:p>
          <a:p>
            <a:pPr lvl="1" eaLnBrk="1" hangingPunct="1"/>
            <a:r>
              <a:rPr lang="en-US" sz="2000" dirty="0" smtClean="0"/>
              <a:t>At </a:t>
            </a:r>
            <a:r>
              <a:rPr lang="en-US" sz="2000" dirty="0"/>
              <a:t>start, some items have zero demand (excess supply), some have positive demand. Prices rise for items with demand &gt; 1.</a:t>
            </a:r>
          </a:p>
          <a:p>
            <a:pPr lvl="1" eaLnBrk="1" hangingPunct="1"/>
            <a:r>
              <a:rPr lang="en-US" sz="2000" dirty="0" smtClean="0"/>
              <a:t>Demand </a:t>
            </a:r>
            <a:r>
              <a:rPr lang="en-US" sz="2000" dirty="0"/>
              <a:t>for an item with demand &gt; 1 can fall as its price </a:t>
            </a:r>
            <a:r>
              <a:rPr lang="en-US" sz="2000" dirty="0" smtClean="0"/>
              <a:t>rises, or increase as other prices rise.</a:t>
            </a:r>
            <a:endParaRPr lang="en-US" sz="2000" dirty="0"/>
          </a:p>
          <a:p>
            <a:pPr lvl="1" eaLnBrk="1" hangingPunct="1"/>
            <a:r>
              <a:rPr lang="en-US" sz="2000" dirty="0"/>
              <a:t>Demand for an item with demand </a:t>
            </a:r>
            <a:r>
              <a:rPr lang="en-US" sz="2000" dirty="0" smtClean="0">
                <a:sym typeface="Symbol"/>
              </a:rPr>
              <a:t></a:t>
            </a:r>
            <a:r>
              <a:rPr lang="en-US" sz="2000" dirty="0" smtClean="0"/>
              <a:t> </a:t>
            </a:r>
            <a:r>
              <a:rPr lang="en-US" sz="2000" dirty="0"/>
              <a:t>1 can </a:t>
            </a:r>
            <a:r>
              <a:rPr lang="en-US" sz="2000" dirty="0" smtClean="0"/>
              <a:t>increase </a:t>
            </a:r>
            <a:r>
              <a:rPr lang="en-US" sz="2000" dirty="0"/>
              <a:t>but cannot fall because the price of the item does not go up.</a:t>
            </a:r>
          </a:p>
          <a:p>
            <a:pPr lvl="1" eaLnBrk="1" hangingPunct="1"/>
            <a:r>
              <a:rPr lang="en-US" sz="2000" dirty="0"/>
              <a:t>If an item has demand = 0, its price must still be equal to zero.</a:t>
            </a:r>
          </a:p>
          <a:p>
            <a:pPr lvl="1" eaLnBrk="1" hangingPunct="1"/>
            <a:r>
              <a:rPr lang="en-US" sz="2000" dirty="0"/>
              <a:t>No bidder exits the market if there is an item with demand =0. </a:t>
            </a:r>
          </a:p>
          <a:p>
            <a:pPr lvl="1" eaLnBrk="1" hangingPunct="1"/>
            <a:r>
              <a:rPr lang="en-US" sz="2000" dirty="0"/>
              <a:t>At the end, no item has demand &gt; 1. If N&gt;K, then also no items have demand = 0, so all have demand = 1. If N&lt;K, then some there is demand = 1 for N items, and demand =0 for K-N items.</a:t>
            </a:r>
          </a:p>
          <a:p>
            <a:pPr marL="0" indent="0" eaLnBrk="1" hangingPunct="1">
              <a:buNone/>
            </a:pPr>
            <a:endParaRPr lang="en-US" sz="2000" dirty="0" smtClean="0"/>
          </a:p>
          <a:p>
            <a:pPr marL="0" indent="0" eaLnBrk="1" hangingPunct="1">
              <a:buNone/>
            </a:pPr>
            <a:r>
              <a:rPr lang="en-US" sz="2000" dirty="0" smtClean="0"/>
              <a:t>Note: proof is a little loose about possibility of ties ... a subtle issue.</a:t>
            </a:r>
          </a:p>
        </p:txBody>
      </p:sp>
      <p:sp>
        <p:nvSpPr>
          <p:cNvPr id="2" name="Slide Number Placeholder 1"/>
          <p:cNvSpPr>
            <a:spLocks noGrp="1"/>
          </p:cNvSpPr>
          <p:nvPr>
            <p:ph type="sldNum" sz="quarter" idx="12"/>
          </p:nvPr>
        </p:nvSpPr>
        <p:spPr/>
        <p:txBody>
          <a:bodyPr/>
          <a:lstStyle/>
          <a:p>
            <a:pPr>
              <a:defRPr/>
            </a:pPr>
            <a:r>
              <a:rPr lang="en-US" dirty="0" smtClean="0"/>
              <a:t> </a:t>
            </a:r>
            <a:fld id="{98DFCCE0-17F9-418D-9FB4-C768851943A6}" type="slidenum">
              <a:rPr lang="en-US" smtClean="0"/>
              <a:pPr>
                <a:defRPr/>
              </a:pPr>
              <a:t>27</a:t>
            </a:fld>
            <a:endParaRPr lang="en-US" dirty="0"/>
          </a:p>
        </p:txBody>
      </p:sp>
    </p:spTree>
    <p:extLst>
      <p:ext uri="{BB962C8B-B14F-4D97-AF65-F5344CB8AC3E}">
        <p14:creationId xmlns:p14="http://schemas.microsoft.com/office/powerpoint/2010/main" val="3932636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29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29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29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29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529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529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529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uiExpand="1" build="p" bldLvl="2"/>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r>
              <a:rPr lang="en-US" dirty="0" smtClean="0"/>
              <a:t>Market Clearing Prices</a:t>
            </a:r>
          </a:p>
        </p:txBody>
      </p:sp>
      <p:sp>
        <p:nvSpPr>
          <p:cNvPr id="24578" name="Rectangle 3"/>
          <p:cNvSpPr>
            <a:spLocks noGrp="1" noChangeArrowheads="1"/>
          </p:cNvSpPr>
          <p:nvPr>
            <p:ph type="body" idx="1"/>
          </p:nvPr>
        </p:nvSpPr>
        <p:spPr>
          <a:xfrm>
            <a:off x="457200" y="1719263"/>
            <a:ext cx="8229600" cy="4757737"/>
          </a:xfrm>
        </p:spPr>
        <p:txBody>
          <a:bodyPr/>
          <a:lstStyle/>
          <a:p>
            <a:pPr marL="0" indent="0" eaLnBrk="1" hangingPunct="1">
              <a:spcBef>
                <a:spcPts val="400"/>
              </a:spcBef>
              <a:spcAft>
                <a:spcPts val="400"/>
              </a:spcAft>
              <a:buNone/>
            </a:pPr>
            <a:r>
              <a:rPr lang="en-US" sz="2400" dirty="0" smtClean="0">
                <a:solidFill>
                  <a:srgbClr val="0070C0"/>
                </a:solidFill>
              </a:rPr>
              <a:t>Theorem. </a:t>
            </a:r>
            <a:r>
              <a:rPr lang="en-US" sz="2400" dirty="0" smtClean="0"/>
              <a:t>Suppose we find market clearing prices (so demand equals supply), and assign the goods as they are demanded. The assignment maximizes total value.</a:t>
            </a:r>
          </a:p>
          <a:p>
            <a:pPr eaLnBrk="1" hangingPunct="1">
              <a:spcAft>
                <a:spcPct val="20000"/>
              </a:spcAft>
            </a:pPr>
            <a:endParaRPr lang="en-US" sz="1200" dirty="0" smtClean="0"/>
          </a:p>
          <a:p>
            <a:pPr eaLnBrk="1" hangingPunct="1">
              <a:spcAft>
                <a:spcPct val="20000"/>
              </a:spcAft>
            </a:pPr>
            <a:r>
              <a:rPr lang="en-US" sz="2400" dirty="0" smtClean="0"/>
              <a:t>Proof</a:t>
            </a:r>
          </a:p>
          <a:p>
            <a:pPr lvl="1" eaLnBrk="1" hangingPunct="1">
              <a:spcAft>
                <a:spcPct val="20000"/>
              </a:spcAft>
            </a:pPr>
            <a:r>
              <a:rPr lang="en-US" sz="2100" dirty="0" smtClean="0"/>
              <a:t>Suppose market clearing prices are p</a:t>
            </a:r>
            <a:r>
              <a:rPr lang="en-US" sz="2100" baseline="-25000" dirty="0" smtClean="0"/>
              <a:t>1</a:t>
            </a:r>
            <a:r>
              <a:rPr lang="en-US" sz="2100" dirty="0" smtClean="0"/>
              <a:t>,…,</a:t>
            </a:r>
            <a:r>
              <a:rPr lang="en-US" sz="2100" dirty="0" err="1" smtClean="0"/>
              <a:t>p</a:t>
            </a:r>
            <a:r>
              <a:rPr lang="en-US" sz="2100" baseline="-25000" dirty="0" err="1" smtClean="0"/>
              <a:t>K</a:t>
            </a:r>
            <a:endParaRPr lang="en-US" sz="2100" baseline="-25000" dirty="0"/>
          </a:p>
          <a:p>
            <a:pPr lvl="1" eaLnBrk="1" hangingPunct="1">
              <a:spcAft>
                <a:spcPct val="20000"/>
              </a:spcAft>
            </a:pPr>
            <a:r>
              <a:rPr lang="en-US" sz="2100" dirty="0" smtClean="0"/>
              <a:t>Suppose at those prices each bidder </a:t>
            </a:r>
            <a:r>
              <a:rPr lang="en-US" sz="2100" dirty="0"/>
              <a:t>i</a:t>
            </a:r>
            <a:r>
              <a:rPr lang="en-US" sz="2100" dirty="0" smtClean="0"/>
              <a:t> demands item k(i)</a:t>
            </a:r>
          </a:p>
          <a:p>
            <a:pPr lvl="1" eaLnBrk="1" hangingPunct="1">
              <a:spcAft>
                <a:spcPct val="20000"/>
              </a:spcAft>
            </a:pPr>
            <a:r>
              <a:rPr lang="en-US" sz="2100" dirty="0" smtClean="0"/>
              <a:t>Pick some alternative assignment in which i gets item z(i)</a:t>
            </a:r>
            <a:endParaRPr lang="en-US" sz="2100" baseline="-25000" dirty="0"/>
          </a:p>
          <a:p>
            <a:pPr lvl="1" eaLnBrk="1" hangingPunct="1">
              <a:spcAft>
                <a:spcPct val="20000"/>
              </a:spcAft>
            </a:pPr>
            <a:r>
              <a:rPr lang="en-US" sz="2100" dirty="0" smtClean="0"/>
              <a:t>We know that for each bidder i, </a:t>
            </a:r>
            <a:r>
              <a:rPr lang="en-US" sz="2100" dirty="0" err="1"/>
              <a:t>v</a:t>
            </a:r>
            <a:r>
              <a:rPr lang="en-US" sz="2100" baseline="-25000" dirty="0" err="1"/>
              <a:t>ik</a:t>
            </a:r>
            <a:r>
              <a:rPr lang="en-US" sz="2100" baseline="-25000" dirty="0"/>
              <a:t>(i)</a:t>
            </a:r>
            <a:r>
              <a:rPr lang="en-US" sz="2100" dirty="0"/>
              <a:t> – </a:t>
            </a:r>
            <a:r>
              <a:rPr lang="en-US" sz="2100" dirty="0" err="1"/>
              <a:t>p</a:t>
            </a:r>
            <a:r>
              <a:rPr lang="en-US" sz="2100" baseline="-25000" dirty="0" err="1"/>
              <a:t>k</a:t>
            </a:r>
            <a:r>
              <a:rPr lang="en-US" sz="2100" baseline="-25000" dirty="0"/>
              <a:t>(i)</a:t>
            </a:r>
            <a:r>
              <a:rPr lang="en-US" sz="2100" dirty="0"/>
              <a:t> ≥</a:t>
            </a:r>
            <a:r>
              <a:rPr lang="en-US" sz="2100" dirty="0" smtClean="0"/>
              <a:t> </a:t>
            </a:r>
            <a:r>
              <a:rPr lang="en-US" sz="2100" dirty="0" err="1" smtClean="0"/>
              <a:t>v</a:t>
            </a:r>
            <a:r>
              <a:rPr lang="en-US" sz="2100" baseline="-25000" dirty="0" err="1" smtClean="0"/>
              <a:t>iz</a:t>
            </a:r>
            <a:r>
              <a:rPr lang="en-US" sz="2100" baseline="-25000" dirty="0" smtClean="0"/>
              <a:t>(i</a:t>
            </a:r>
            <a:r>
              <a:rPr lang="en-US" sz="2100" baseline="-25000" dirty="0"/>
              <a:t>)</a:t>
            </a:r>
            <a:r>
              <a:rPr lang="en-US" sz="2100" dirty="0"/>
              <a:t> – </a:t>
            </a:r>
            <a:r>
              <a:rPr lang="en-US" sz="2100" dirty="0" err="1" smtClean="0"/>
              <a:t>p</a:t>
            </a:r>
            <a:r>
              <a:rPr lang="en-US" sz="2100" baseline="-25000" dirty="0" err="1" smtClean="0"/>
              <a:t>z</a:t>
            </a:r>
            <a:r>
              <a:rPr lang="en-US" sz="2100" baseline="-25000" dirty="0" smtClean="0"/>
              <a:t>(i</a:t>
            </a:r>
            <a:r>
              <a:rPr lang="en-US" sz="2100" baseline="-25000" dirty="0"/>
              <a:t>)</a:t>
            </a:r>
            <a:r>
              <a:rPr lang="en-US" sz="2100" dirty="0"/>
              <a:t> </a:t>
            </a:r>
            <a:endParaRPr lang="en-US" sz="2100" dirty="0" smtClean="0"/>
          </a:p>
          <a:p>
            <a:pPr lvl="1" eaLnBrk="1" hangingPunct="1">
              <a:spcAft>
                <a:spcPct val="20000"/>
              </a:spcAft>
            </a:pPr>
            <a:r>
              <a:rPr lang="en-US" sz="2100" dirty="0" smtClean="0"/>
              <a:t>Sum these inequalities: </a:t>
            </a:r>
            <a:r>
              <a:rPr lang="en-US" sz="2100" dirty="0" smtClean="0">
                <a:sym typeface="Symbol"/>
              </a:rPr>
              <a:t></a:t>
            </a:r>
            <a:r>
              <a:rPr lang="en-US" sz="2100" baseline="-25000" dirty="0"/>
              <a:t>i</a:t>
            </a:r>
            <a:r>
              <a:rPr lang="en-US" sz="2100" dirty="0" smtClean="0">
                <a:sym typeface="Symbol"/>
              </a:rPr>
              <a:t> </a:t>
            </a:r>
            <a:r>
              <a:rPr lang="en-US" sz="2100" dirty="0" err="1"/>
              <a:t>v</a:t>
            </a:r>
            <a:r>
              <a:rPr lang="en-US" sz="2100" baseline="-25000" dirty="0" err="1"/>
              <a:t>ik</a:t>
            </a:r>
            <a:r>
              <a:rPr lang="en-US" sz="2100" baseline="-25000" dirty="0"/>
              <a:t>(i</a:t>
            </a:r>
            <a:r>
              <a:rPr lang="en-US" sz="2100" baseline="-25000" dirty="0" smtClean="0"/>
              <a:t>) </a:t>
            </a:r>
            <a:r>
              <a:rPr lang="en-US" sz="2100" dirty="0"/>
              <a:t>- </a:t>
            </a:r>
            <a:r>
              <a:rPr lang="en-US" sz="2100" dirty="0" smtClean="0">
                <a:sym typeface="Symbol"/>
              </a:rPr>
              <a:t></a:t>
            </a:r>
            <a:r>
              <a:rPr lang="en-US" sz="2100" baseline="-25000" dirty="0">
                <a:sym typeface="Symbol"/>
              </a:rPr>
              <a:t>i</a:t>
            </a:r>
            <a:r>
              <a:rPr lang="en-US" sz="2100" dirty="0" smtClean="0"/>
              <a:t> </a:t>
            </a:r>
            <a:r>
              <a:rPr lang="en-US" sz="2100" dirty="0" err="1"/>
              <a:t>p</a:t>
            </a:r>
            <a:r>
              <a:rPr lang="en-US" sz="2100" baseline="-25000" dirty="0" err="1"/>
              <a:t>k</a:t>
            </a:r>
            <a:r>
              <a:rPr lang="en-US" sz="2100" baseline="-25000" dirty="0"/>
              <a:t>(i)</a:t>
            </a:r>
            <a:r>
              <a:rPr lang="en-US" sz="2100" dirty="0"/>
              <a:t> </a:t>
            </a:r>
            <a:r>
              <a:rPr lang="en-US" sz="2100" dirty="0" smtClean="0"/>
              <a:t>≥ </a:t>
            </a:r>
            <a:r>
              <a:rPr lang="en-US" sz="2100" dirty="0" smtClean="0">
                <a:sym typeface="Symbol"/>
              </a:rPr>
              <a:t></a:t>
            </a:r>
            <a:r>
              <a:rPr lang="en-US" sz="2100" baseline="-25000" dirty="0"/>
              <a:t>i </a:t>
            </a:r>
            <a:r>
              <a:rPr lang="en-US" sz="2100" dirty="0" err="1" smtClean="0"/>
              <a:t>v</a:t>
            </a:r>
            <a:r>
              <a:rPr lang="en-US" sz="2100" baseline="-25000" dirty="0" err="1" smtClean="0"/>
              <a:t>iz</a:t>
            </a:r>
            <a:r>
              <a:rPr lang="en-US" sz="2100" baseline="-25000" dirty="0" smtClean="0"/>
              <a:t>(i</a:t>
            </a:r>
            <a:r>
              <a:rPr lang="en-US" sz="2100" baseline="-25000" dirty="0"/>
              <a:t>)</a:t>
            </a:r>
            <a:r>
              <a:rPr lang="en-US" sz="2100" dirty="0" smtClean="0">
                <a:sym typeface="Symbol"/>
              </a:rPr>
              <a:t> - </a:t>
            </a:r>
            <a:r>
              <a:rPr lang="en-US" sz="2100" dirty="0">
                <a:sym typeface="Symbol"/>
              </a:rPr>
              <a:t></a:t>
            </a:r>
            <a:r>
              <a:rPr lang="en-US" sz="2100" baseline="-25000" dirty="0">
                <a:sym typeface="Symbol"/>
              </a:rPr>
              <a:t>i</a:t>
            </a:r>
            <a:r>
              <a:rPr lang="en-US" sz="2100" dirty="0"/>
              <a:t> </a:t>
            </a:r>
            <a:r>
              <a:rPr lang="en-US" sz="2100" dirty="0" err="1" smtClean="0"/>
              <a:t>p</a:t>
            </a:r>
            <a:r>
              <a:rPr lang="en-US" sz="2100" baseline="-25000" dirty="0" err="1" smtClean="0"/>
              <a:t>z</a:t>
            </a:r>
            <a:r>
              <a:rPr lang="en-US" sz="2100" baseline="-25000" dirty="0" smtClean="0"/>
              <a:t>(i</a:t>
            </a:r>
            <a:r>
              <a:rPr lang="en-US" sz="2100" baseline="-25000" dirty="0"/>
              <a:t>)</a:t>
            </a:r>
            <a:r>
              <a:rPr lang="en-US" sz="2100" dirty="0"/>
              <a:t> </a:t>
            </a:r>
            <a:endParaRPr lang="en-US" sz="2100" dirty="0" smtClean="0"/>
          </a:p>
          <a:p>
            <a:pPr lvl="1" eaLnBrk="1" hangingPunct="1">
              <a:spcAft>
                <a:spcPct val="20000"/>
              </a:spcAft>
            </a:pPr>
            <a:r>
              <a:rPr lang="en-US" sz="2100" dirty="0" smtClean="0"/>
              <a:t>But </a:t>
            </a:r>
            <a:r>
              <a:rPr lang="en-US" sz="2100" dirty="0">
                <a:sym typeface="Symbol"/>
              </a:rPr>
              <a:t></a:t>
            </a:r>
            <a:r>
              <a:rPr lang="en-US" sz="2100" baseline="-25000" dirty="0">
                <a:sym typeface="Symbol"/>
              </a:rPr>
              <a:t>i</a:t>
            </a:r>
            <a:r>
              <a:rPr lang="en-US" sz="2100" dirty="0"/>
              <a:t> </a:t>
            </a:r>
            <a:r>
              <a:rPr lang="en-US" sz="2100" dirty="0" err="1"/>
              <a:t>p</a:t>
            </a:r>
            <a:r>
              <a:rPr lang="en-US" sz="2100" baseline="-25000" dirty="0" err="1"/>
              <a:t>k</a:t>
            </a:r>
            <a:r>
              <a:rPr lang="en-US" sz="2100" baseline="-25000" dirty="0"/>
              <a:t>(i)</a:t>
            </a:r>
            <a:r>
              <a:rPr lang="en-US" sz="2100" dirty="0"/>
              <a:t> </a:t>
            </a:r>
            <a:r>
              <a:rPr lang="en-US" sz="2100" dirty="0" smtClean="0"/>
              <a:t>= </a:t>
            </a:r>
            <a:r>
              <a:rPr lang="en-US" sz="2100" dirty="0">
                <a:sym typeface="Symbol"/>
              </a:rPr>
              <a:t></a:t>
            </a:r>
            <a:r>
              <a:rPr lang="en-US" sz="2100" baseline="-25000" dirty="0">
                <a:sym typeface="Symbol"/>
              </a:rPr>
              <a:t>i</a:t>
            </a:r>
            <a:r>
              <a:rPr lang="en-US" sz="2100" dirty="0"/>
              <a:t> </a:t>
            </a:r>
            <a:r>
              <a:rPr lang="en-US" sz="2100" dirty="0" err="1" smtClean="0"/>
              <a:t>p</a:t>
            </a:r>
            <a:r>
              <a:rPr lang="en-US" sz="2100" baseline="-25000" dirty="0" err="1" smtClean="0"/>
              <a:t>z</a:t>
            </a:r>
            <a:r>
              <a:rPr lang="en-US" sz="2100" baseline="-25000" dirty="0" smtClean="0"/>
              <a:t>(i</a:t>
            </a:r>
            <a:r>
              <a:rPr lang="en-US" sz="2100" baseline="-25000" dirty="0"/>
              <a:t>)</a:t>
            </a:r>
            <a:r>
              <a:rPr lang="en-US" sz="2100" dirty="0"/>
              <a:t> </a:t>
            </a:r>
            <a:r>
              <a:rPr lang="en-US" sz="2100" dirty="0" smtClean="0"/>
              <a:t>= p</a:t>
            </a:r>
            <a:r>
              <a:rPr lang="en-US" sz="2100" baseline="-25000" dirty="0" smtClean="0"/>
              <a:t>1</a:t>
            </a:r>
            <a:r>
              <a:rPr lang="en-US" sz="2100" dirty="0" smtClean="0"/>
              <a:t>+…+</a:t>
            </a:r>
            <a:r>
              <a:rPr lang="en-US" sz="2100" dirty="0" err="1" smtClean="0"/>
              <a:t>p</a:t>
            </a:r>
            <a:r>
              <a:rPr lang="en-US" sz="2100" baseline="-25000" dirty="0" err="1" smtClean="0"/>
              <a:t>K</a:t>
            </a:r>
            <a:r>
              <a:rPr lang="en-US" sz="2100" dirty="0" smtClean="0"/>
              <a:t>, so </a:t>
            </a:r>
            <a:r>
              <a:rPr lang="en-US" sz="2100" dirty="0">
                <a:sym typeface="Symbol"/>
              </a:rPr>
              <a:t></a:t>
            </a:r>
            <a:r>
              <a:rPr lang="en-US" sz="2100" baseline="-25000" dirty="0"/>
              <a:t>i</a:t>
            </a:r>
            <a:r>
              <a:rPr lang="en-US" sz="2100" dirty="0">
                <a:sym typeface="Symbol"/>
              </a:rPr>
              <a:t> </a:t>
            </a:r>
            <a:r>
              <a:rPr lang="en-US" sz="2100" dirty="0" err="1"/>
              <a:t>v</a:t>
            </a:r>
            <a:r>
              <a:rPr lang="en-US" sz="2100" baseline="-25000" dirty="0" err="1"/>
              <a:t>ik</a:t>
            </a:r>
            <a:r>
              <a:rPr lang="en-US" sz="2100" baseline="-25000" dirty="0"/>
              <a:t>(i</a:t>
            </a:r>
            <a:r>
              <a:rPr lang="en-US" sz="2100" baseline="-25000" dirty="0" smtClean="0"/>
              <a:t>)</a:t>
            </a:r>
            <a:r>
              <a:rPr lang="en-US" sz="2100" dirty="0" smtClean="0"/>
              <a:t> </a:t>
            </a:r>
            <a:r>
              <a:rPr lang="en-US" sz="2100" dirty="0"/>
              <a:t>≥ </a:t>
            </a:r>
            <a:r>
              <a:rPr lang="en-US" sz="2100" dirty="0">
                <a:sym typeface="Symbol"/>
              </a:rPr>
              <a:t></a:t>
            </a:r>
            <a:r>
              <a:rPr lang="en-US" sz="2100" baseline="-25000" dirty="0"/>
              <a:t>i </a:t>
            </a:r>
            <a:r>
              <a:rPr lang="en-US" sz="2100" dirty="0" err="1"/>
              <a:t>v</a:t>
            </a:r>
            <a:r>
              <a:rPr lang="en-US" sz="2100" baseline="-25000" dirty="0" err="1"/>
              <a:t>iz</a:t>
            </a:r>
            <a:r>
              <a:rPr lang="en-US" sz="2100" baseline="-25000" dirty="0"/>
              <a:t>(</a:t>
            </a:r>
            <a:r>
              <a:rPr lang="en-US" sz="2100" baseline="-25000" dirty="0" err="1"/>
              <a:t>i</a:t>
            </a:r>
            <a:r>
              <a:rPr lang="en-US" sz="2100" baseline="-25000" dirty="0" smtClean="0"/>
              <a:t>)</a:t>
            </a:r>
            <a:r>
              <a:rPr lang="en-US" sz="2100" dirty="0" smtClean="0"/>
              <a:t>.</a:t>
            </a:r>
            <a:endParaRPr lang="en-US" sz="2100" dirty="0"/>
          </a:p>
        </p:txBody>
      </p:sp>
      <p:sp>
        <p:nvSpPr>
          <p:cNvPr id="2" name="Slide Number Placeholder 1"/>
          <p:cNvSpPr>
            <a:spLocks noGrp="1"/>
          </p:cNvSpPr>
          <p:nvPr>
            <p:ph type="sldNum" sz="quarter" idx="12"/>
          </p:nvPr>
        </p:nvSpPr>
        <p:spPr/>
        <p:txBody>
          <a:bodyPr/>
          <a:lstStyle/>
          <a:p>
            <a:pPr>
              <a:defRPr/>
            </a:pPr>
            <a:fld id="{9CDC1CFB-99E9-446D-A8AB-B641B8750C87}" type="slidenum">
              <a:rPr lang="en-US" smtClean="0"/>
              <a:pPr>
                <a:defRPr/>
              </a:pPr>
              <a:t>28</a:t>
            </a:fld>
            <a:endParaRPr lang="en-US"/>
          </a:p>
        </p:txBody>
      </p:sp>
    </p:spTree>
    <p:extLst>
      <p:ext uri="{BB962C8B-B14F-4D97-AF65-F5344CB8AC3E}">
        <p14:creationId xmlns:p14="http://schemas.microsoft.com/office/powerpoint/2010/main" val="1150145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7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57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57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578">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57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uiExpand="1" build="p" bldLvl="2"/>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idx="4294967295"/>
          </p:nvPr>
        </p:nvSpPr>
        <p:spPr/>
        <p:txBody>
          <a:bodyPr/>
          <a:lstStyle/>
          <a:p>
            <a:pPr eaLnBrk="1" hangingPunct="1"/>
            <a:r>
              <a:rPr lang="en-US" dirty="0" smtClean="0"/>
              <a:t>Example: how auction works</a:t>
            </a:r>
          </a:p>
        </p:txBody>
      </p:sp>
      <p:sp>
        <p:nvSpPr>
          <p:cNvPr id="2" name="Slide Number Placeholder 1"/>
          <p:cNvSpPr>
            <a:spLocks noGrp="1"/>
          </p:cNvSpPr>
          <p:nvPr>
            <p:ph type="sldNum" sz="quarter" idx="12"/>
          </p:nvPr>
        </p:nvSpPr>
        <p:spPr/>
        <p:txBody>
          <a:bodyPr/>
          <a:lstStyle/>
          <a:p>
            <a:pPr>
              <a:defRPr/>
            </a:pPr>
            <a:fld id="{98DFCCE0-17F9-418D-9FB4-C768851943A6}" type="slidenum">
              <a:rPr lang="en-US" smtClean="0"/>
              <a:pPr>
                <a:defRPr/>
              </a:pPr>
              <a:t>29</a:t>
            </a:fld>
            <a:endParaRPr lang="en-US"/>
          </a:p>
        </p:txBody>
      </p:sp>
      <p:cxnSp>
        <p:nvCxnSpPr>
          <p:cNvPr id="4" name="Straight Connector 3"/>
          <p:cNvCxnSpPr/>
          <p:nvPr/>
        </p:nvCxnSpPr>
        <p:spPr>
          <a:xfrm>
            <a:off x="1691680" y="1988840"/>
            <a:ext cx="0" cy="4032448"/>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1691680" y="6021288"/>
            <a:ext cx="5328592" cy="0"/>
          </a:xfrm>
          <a:prstGeom prst="line">
            <a:avLst/>
          </a:prstGeom>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6876256" y="6021288"/>
            <a:ext cx="458429" cy="461665"/>
          </a:xfrm>
          <a:prstGeom prst="rect">
            <a:avLst/>
          </a:prstGeom>
          <a:noFill/>
        </p:spPr>
        <p:txBody>
          <a:bodyPr wrap="none" rtlCol="0">
            <a:spAutoFit/>
          </a:bodyPr>
          <a:lstStyle/>
          <a:p>
            <a:r>
              <a:rPr lang="en-US" dirty="0" err="1" smtClean="0"/>
              <a:t>p</a:t>
            </a:r>
            <a:r>
              <a:rPr lang="en-US" baseline="-25000" dirty="0" err="1" smtClean="0"/>
              <a:t>x</a:t>
            </a:r>
            <a:endParaRPr lang="en-US" baseline="-25000" dirty="0"/>
          </a:p>
        </p:txBody>
      </p:sp>
      <p:sp>
        <p:nvSpPr>
          <p:cNvPr id="11" name="TextBox 10"/>
          <p:cNvSpPr txBox="1"/>
          <p:nvPr/>
        </p:nvSpPr>
        <p:spPr>
          <a:xfrm>
            <a:off x="1187624" y="1628800"/>
            <a:ext cx="458429" cy="461665"/>
          </a:xfrm>
          <a:prstGeom prst="rect">
            <a:avLst/>
          </a:prstGeom>
          <a:noFill/>
        </p:spPr>
        <p:txBody>
          <a:bodyPr wrap="none" rtlCol="0">
            <a:spAutoFit/>
          </a:bodyPr>
          <a:lstStyle/>
          <a:p>
            <a:r>
              <a:rPr lang="en-US" dirty="0" err="1" smtClean="0"/>
              <a:t>p</a:t>
            </a:r>
            <a:r>
              <a:rPr lang="en-US" baseline="-25000" dirty="0" err="1" smtClean="0"/>
              <a:t>y</a:t>
            </a:r>
            <a:endParaRPr lang="en-US" baseline="-25000" dirty="0"/>
          </a:p>
        </p:txBody>
      </p:sp>
      <p:sp>
        <p:nvSpPr>
          <p:cNvPr id="14" name="TextBox 13"/>
          <p:cNvSpPr txBox="1"/>
          <p:nvPr/>
        </p:nvSpPr>
        <p:spPr>
          <a:xfrm>
            <a:off x="2483768" y="6093296"/>
            <a:ext cx="527007" cy="461665"/>
          </a:xfrm>
          <a:prstGeom prst="rect">
            <a:avLst/>
          </a:prstGeom>
          <a:noFill/>
        </p:spPr>
        <p:txBody>
          <a:bodyPr wrap="none" rtlCol="0">
            <a:spAutoFit/>
          </a:bodyPr>
          <a:lstStyle/>
          <a:p>
            <a:r>
              <a:rPr lang="en-US" dirty="0" smtClean="0"/>
              <a:t>10</a:t>
            </a:r>
            <a:endParaRPr lang="en-US" baseline="-25000" dirty="0"/>
          </a:p>
        </p:txBody>
      </p:sp>
      <p:sp>
        <p:nvSpPr>
          <p:cNvPr id="15" name="TextBox 14"/>
          <p:cNvSpPr txBox="1"/>
          <p:nvPr/>
        </p:nvSpPr>
        <p:spPr>
          <a:xfrm>
            <a:off x="3563888" y="6093296"/>
            <a:ext cx="527007" cy="461665"/>
          </a:xfrm>
          <a:prstGeom prst="rect">
            <a:avLst/>
          </a:prstGeom>
          <a:noFill/>
        </p:spPr>
        <p:txBody>
          <a:bodyPr wrap="none" rtlCol="0">
            <a:spAutoFit/>
          </a:bodyPr>
          <a:lstStyle/>
          <a:p>
            <a:r>
              <a:rPr lang="en-US" dirty="0"/>
              <a:t>2</a:t>
            </a:r>
            <a:r>
              <a:rPr lang="en-US" dirty="0" smtClean="0"/>
              <a:t>0</a:t>
            </a:r>
            <a:endParaRPr lang="en-US" baseline="-25000" dirty="0"/>
          </a:p>
        </p:txBody>
      </p:sp>
      <p:sp>
        <p:nvSpPr>
          <p:cNvPr id="16" name="TextBox 15"/>
          <p:cNvSpPr txBox="1"/>
          <p:nvPr/>
        </p:nvSpPr>
        <p:spPr>
          <a:xfrm>
            <a:off x="1115616" y="5199583"/>
            <a:ext cx="527007" cy="461665"/>
          </a:xfrm>
          <a:prstGeom prst="rect">
            <a:avLst/>
          </a:prstGeom>
          <a:noFill/>
        </p:spPr>
        <p:txBody>
          <a:bodyPr wrap="none" rtlCol="0">
            <a:spAutoFit/>
          </a:bodyPr>
          <a:lstStyle/>
          <a:p>
            <a:r>
              <a:rPr lang="en-US" dirty="0" smtClean="0"/>
              <a:t>10</a:t>
            </a:r>
            <a:endParaRPr lang="en-US" baseline="-25000" dirty="0"/>
          </a:p>
        </p:txBody>
      </p:sp>
      <p:sp>
        <p:nvSpPr>
          <p:cNvPr id="17" name="TextBox 16"/>
          <p:cNvSpPr txBox="1"/>
          <p:nvPr/>
        </p:nvSpPr>
        <p:spPr>
          <a:xfrm>
            <a:off x="1115616" y="4437112"/>
            <a:ext cx="527007" cy="461665"/>
          </a:xfrm>
          <a:prstGeom prst="rect">
            <a:avLst/>
          </a:prstGeom>
          <a:noFill/>
        </p:spPr>
        <p:txBody>
          <a:bodyPr wrap="none" rtlCol="0">
            <a:spAutoFit/>
          </a:bodyPr>
          <a:lstStyle/>
          <a:p>
            <a:r>
              <a:rPr lang="en-US" dirty="0"/>
              <a:t>2</a:t>
            </a:r>
            <a:r>
              <a:rPr lang="en-US" dirty="0" smtClean="0"/>
              <a:t>0</a:t>
            </a:r>
            <a:endParaRPr lang="en-US" baseline="-25000" dirty="0"/>
          </a:p>
        </p:txBody>
      </p:sp>
      <p:sp>
        <p:nvSpPr>
          <p:cNvPr id="18" name="TextBox 17"/>
          <p:cNvSpPr txBox="1"/>
          <p:nvPr/>
        </p:nvSpPr>
        <p:spPr>
          <a:xfrm>
            <a:off x="1115616" y="3687415"/>
            <a:ext cx="527007" cy="461665"/>
          </a:xfrm>
          <a:prstGeom prst="rect">
            <a:avLst/>
          </a:prstGeom>
          <a:noFill/>
        </p:spPr>
        <p:txBody>
          <a:bodyPr wrap="none" rtlCol="0">
            <a:spAutoFit/>
          </a:bodyPr>
          <a:lstStyle/>
          <a:p>
            <a:r>
              <a:rPr lang="en-US" dirty="0"/>
              <a:t>3</a:t>
            </a:r>
            <a:r>
              <a:rPr lang="en-US" dirty="0" smtClean="0"/>
              <a:t>0</a:t>
            </a:r>
            <a:endParaRPr lang="en-US" baseline="-25000" dirty="0"/>
          </a:p>
        </p:txBody>
      </p:sp>
      <p:sp>
        <p:nvSpPr>
          <p:cNvPr id="19" name="TextBox 18"/>
          <p:cNvSpPr txBox="1"/>
          <p:nvPr/>
        </p:nvSpPr>
        <p:spPr>
          <a:xfrm>
            <a:off x="1092665" y="2967335"/>
            <a:ext cx="527007" cy="461665"/>
          </a:xfrm>
          <a:prstGeom prst="rect">
            <a:avLst/>
          </a:prstGeom>
          <a:noFill/>
        </p:spPr>
        <p:txBody>
          <a:bodyPr wrap="none" rtlCol="0">
            <a:spAutoFit/>
          </a:bodyPr>
          <a:lstStyle/>
          <a:p>
            <a:r>
              <a:rPr lang="en-US" dirty="0"/>
              <a:t>4</a:t>
            </a:r>
            <a:r>
              <a:rPr lang="en-US" dirty="0" smtClean="0"/>
              <a:t>0</a:t>
            </a:r>
            <a:endParaRPr lang="en-US" baseline="-25000" dirty="0"/>
          </a:p>
        </p:txBody>
      </p:sp>
      <p:sp>
        <p:nvSpPr>
          <p:cNvPr id="20" name="TextBox 19"/>
          <p:cNvSpPr txBox="1"/>
          <p:nvPr/>
        </p:nvSpPr>
        <p:spPr>
          <a:xfrm>
            <a:off x="1115616" y="2204864"/>
            <a:ext cx="527007" cy="461665"/>
          </a:xfrm>
          <a:prstGeom prst="rect">
            <a:avLst/>
          </a:prstGeom>
          <a:noFill/>
        </p:spPr>
        <p:txBody>
          <a:bodyPr wrap="none" rtlCol="0">
            <a:spAutoFit/>
          </a:bodyPr>
          <a:lstStyle/>
          <a:p>
            <a:r>
              <a:rPr lang="en-US" dirty="0" smtClean="0"/>
              <a:t>50</a:t>
            </a:r>
            <a:endParaRPr lang="en-US" baseline="-25000" dirty="0"/>
          </a:p>
        </p:txBody>
      </p:sp>
      <p:cxnSp>
        <p:nvCxnSpPr>
          <p:cNvPr id="8" name="Straight Connector 7"/>
          <p:cNvCxnSpPr/>
          <p:nvPr/>
        </p:nvCxnSpPr>
        <p:spPr>
          <a:xfrm>
            <a:off x="2747271" y="1700808"/>
            <a:ext cx="24529" cy="432048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3851920" y="3284984"/>
            <a:ext cx="0" cy="2736304"/>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H="1">
            <a:off x="1715318" y="2564904"/>
            <a:ext cx="3432746" cy="198022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V="1">
            <a:off x="2771800" y="3284984"/>
            <a:ext cx="1080120" cy="648072"/>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2771800" y="2420888"/>
            <a:ext cx="1080120" cy="648072"/>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2771800" y="3068960"/>
            <a:ext cx="0" cy="864096"/>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3851920" y="2420888"/>
            <a:ext cx="0" cy="864096"/>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H="1">
            <a:off x="1691682" y="3140968"/>
            <a:ext cx="3744414" cy="2174297"/>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graphicFrame>
        <p:nvGraphicFramePr>
          <p:cNvPr id="44" name="Group 23"/>
          <p:cNvGraphicFramePr>
            <a:graphicFrameLocks/>
          </p:cNvGraphicFramePr>
          <p:nvPr>
            <p:extLst>
              <p:ext uri="{D42A27DB-BD31-4B8C-83A1-F6EECF244321}">
                <p14:modId xmlns:p14="http://schemas.microsoft.com/office/powerpoint/2010/main" val="1993051406"/>
              </p:ext>
            </p:extLst>
          </p:nvPr>
        </p:nvGraphicFramePr>
        <p:xfrm>
          <a:off x="5924370" y="3486465"/>
          <a:ext cx="2362200" cy="1828800"/>
        </p:xfrm>
        <a:graphic>
          <a:graphicData uri="http://schemas.openxmlformats.org/drawingml/2006/table">
            <a:tbl>
              <a:tblPr/>
              <a:tblGrid>
                <a:gridCol w="787400"/>
                <a:gridCol w="787400"/>
                <a:gridCol w="787400"/>
              </a:tblGrid>
              <a:tr h="40005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endPar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X</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Y</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4000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A</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30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60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000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B</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rgbClr val="0070C0"/>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40</a:t>
                      </a:r>
                    </a:p>
                  </a:txBody>
                  <a:tcPr horzOverflow="overflow">
                    <a:lnL>
                      <a:noFill/>
                    </a:lnL>
                    <a:lnR>
                      <a:noFill/>
                    </a:lnR>
                    <a:lnT>
                      <a:noFill/>
                    </a:lnT>
                    <a:lnB>
                      <a:noFill/>
                    </a:lnB>
                    <a:lnTlToBr>
                      <a:noFill/>
                    </a:lnTlToBr>
                    <a:lnBlToTr>
                      <a:noFill/>
                    </a:lnBlToTr>
                    <a:noFill/>
                  </a:tcPr>
                </a:tc>
              </a:tr>
              <a:tr h="4000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smtClean="0">
                          <a:ln>
                            <a:noFill/>
                          </a:ln>
                          <a:solidFill>
                            <a:schemeClr val="tx1"/>
                          </a:solidFill>
                          <a:effectLst/>
                          <a:latin typeface="Arial" pitchFamily="84" charset="0"/>
                          <a:ea typeface="ＭＳ Ｐゴシック" pitchFamily="84" charset="-128"/>
                          <a:cs typeface="ＭＳ Ｐゴシック" pitchFamily="84" charset="-128"/>
                        </a:rPr>
                        <a:t>C</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10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84" charset="2"/>
                        <a:buNone/>
                        <a:tabLst/>
                      </a:pPr>
                      <a:r>
                        <a:rPr kumimoji="0" lang="en-US" sz="2400" b="0" i="0" u="none" strike="noStrike" cap="none" normalizeH="0" baseline="0" dirty="0" smtClean="0">
                          <a:ln>
                            <a:noFill/>
                          </a:ln>
                          <a:solidFill>
                            <a:schemeClr val="tx1"/>
                          </a:solidFill>
                          <a:effectLst/>
                          <a:latin typeface="Arial" pitchFamily="84" charset="0"/>
                          <a:ea typeface="ＭＳ Ｐゴシック" pitchFamily="84" charset="-128"/>
                          <a:cs typeface="ＭＳ Ｐゴシック" pitchFamily="84" charset="-128"/>
                        </a:rPr>
                        <a:t>20</a:t>
                      </a:r>
                    </a:p>
                  </a:txBody>
                  <a:tcPr horzOverflow="overflow">
                    <a:lnL>
                      <a:noFill/>
                    </a:lnL>
                    <a:lnR>
                      <a:noFill/>
                    </a:lnR>
                    <a:lnT>
                      <a:noFill/>
                    </a:lnT>
                    <a:lnB>
                      <a:noFill/>
                    </a:lnB>
                    <a:lnTlToBr>
                      <a:noFill/>
                    </a:lnTlToBr>
                    <a:lnBlToTr>
                      <a:noFill/>
                    </a:lnBlToTr>
                    <a:noFill/>
                  </a:tcPr>
                </a:tc>
              </a:tr>
            </a:tbl>
          </a:graphicData>
        </a:graphic>
      </p:graphicFrame>
      <p:sp>
        <p:nvSpPr>
          <p:cNvPr id="45" name="TextBox 44"/>
          <p:cNvSpPr txBox="1"/>
          <p:nvPr/>
        </p:nvSpPr>
        <p:spPr>
          <a:xfrm>
            <a:off x="2824369" y="1467217"/>
            <a:ext cx="1728192" cy="784830"/>
          </a:xfrm>
          <a:prstGeom prst="rect">
            <a:avLst/>
          </a:prstGeom>
          <a:noFill/>
        </p:spPr>
        <p:txBody>
          <a:bodyPr wrap="square" rtlCol="0">
            <a:spAutoFit/>
          </a:bodyPr>
          <a:lstStyle/>
          <a:p>
            <a:pPr eaLnBrk="1" hangingPunct="1"/>
            <a:r>
              <a:rPr lang="en-US" sz="1500" dirty="0" smtClean="0"/>
              <a:t>To the right of this line C prefers nothing to X </a:t>
            </a:r>
            <a:endParaRPr lang="en-US" sz="1500" dirty="0"/>
          </a:p>
        </p:txBody>
      </p:sp>
      <p:sp>
        <p:nvSpPr>
          <p:cNvPr id="48" name="TextBox 47"/>
          <p:cNvSpPr txBox="1"/>
          <p:nvPr/>
        </p:nvSpPr>
        <p:spPr>
          <a:xfrm>
            <a:off x="1851014" y="5343791"/>
            <a:ext cx="792088" cy="323165"/>
          </a:xfrm>
          <a:prstGeom prst="rect">
            <a:avLst/>
          </a:prstGeom>
          <a:noFill/>
        </p:spPr>
        <p:txBody>
          <a:bodyPr wrap="square" rtlCol="0">
            <a:spAutoFit/>
          </a:bodyPr>
          <a:lstStyle/>
          <a:p>
            <a:pPr eaLnBrk="1" hangingPunct="1"/>
            <a:r>
              <a:rPr lang="en-US" sz="1500" dirty="0" smtClean="0"/>
              <a:t>(Y,Y,Y)</a:t>
            </a:r>
            <a:endParaRPr lang="en-US" sz="1500" dirty="0"/>
          </a:p>
        </p:txBody>
      </p:sp>
      <p:cxnSp>
        <p:nvCxnSpPr>
          <p:cNvPr id="49" name="Straight Arrow Connector 48"/>
          <p:cNvCxnSpPr/>
          <p:nvPr/>
        </p:nvCxnSpPr>
        <p:spPr>
          <a:xfrm flipV="1">
            <a:off x="1691682" y="5286749"/>
            <a:ext cx="0" cy="738081"/>
          </a:xfrm>
          <a:prstGeom prst="straightConnector1">
            <a:avLst/>
          </a:prstGeom>
          <a:ln>
            <a:solidFill>
              <a:srgbClr val="0070C0"/>
            </a:solidFill>
            <a:tailEnd type="arrow"/>
          </a:ln>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1835696" y="4491553"/>
            <a:ext cx="792088" cy="323165"/>
          </a:xfrm>
          <a:prstGeom prst="rect">
            <a:avLst/>
          </a:prstGeom>
          <a:noFill/>
        </p:spPr>
        <p:txBody>
          <a:bodyPr wrap="square" rtlCol="0">
            <a:spAutoFit/>
          </a:bodyPr>
          <a:lstStyle/>
          <a:p>
            <a:pPr eaLnBrk="1" hangingPunct="1"/>
            <a:r>
              <a:rPr lang="en-US" sz="1500" dirty="0" smtClean="0"/>
              <a:t>(Y,Y,X)</a:t>
            </a:r>
            <a:endParaRPr lang="en-US" sz="1500" dirty="0"/>
          </a:p>
        </p:txBody>
      </p:sp>
      <p:cxnSp>
        <p:nvCxnSpPr>
          <p:cNvPr id="56" name="Straight Arrow Connector 55"/>
          <p:cNvCxnSpPr/>
          <p:nvPr/>
        </p:nvCxnSpPr>
        <p:spPr>
          <a:xfrm flipV="1">
            <a:off x="1684293" y="4548668"/>
            <a:ext cx="0" cy="738081"/>
          </a:xfrm>
          <a:prstGeom prst="straightConnector1">
            <a:avLst/>
          </a:prstGeom>
          <a:ln>
            <a:solidFill>
              <a:srgbClr val="0070C0"/>
            </a:solidFill>
            <a:tailEnd type="arrow"/>
          </a:ln>
        </p:spPr>
        <p:style>
          <a:lnRef idx="2">
            <a:schemeClr val="accent1"/>
          </a:lnRef>
          <a:fillRef idx="0">
            <a:schemeClr val="accent1"/>
          </a:fillRef>
          <a:effectRef idx="1">
            <a:schemeClr val="accent1"/>
          </a:effectRef>
          <a:fontRef idx="minor">
            <a:schemeClr val="tx1"/>
          </a:fontRef>
        </p:style>
      </p:cxnSp>
      <p:sp>
        <p:nvSpPr>
          <p:cNvPr id="57" name="TextBox 56"/>
          <p:cNvSpPr txBox="1"/>
          <p:nvPr/>
        </p:nvSpPr>
        <p:spPr>
          <a:xfrm>
            <a:off x="1835696" y="3574068"/>
            <a:ext cx="792088" cy="323165"/>
          </a:xfrm>
          <a:prstGeom prst="rect">
            <a:avLst/>
          </a:prstGeom>
          <a:noFill/>
        </p:spPr>
        <p:txBody>
          <a:bodyPr wrap="square" rtlCol="0">
            <a:spAutoFit/>
          </a:bodyPr>
          <a:lstStyle/>
          <a:p>
            <a:pPr eaLnBrk="1" hangingPunct="1"/>
            <a:r>
              <a:rPr lang="en-US" sz="1500" dirty="0" smtClean="0"/>
              <a:t>(Y,X,X)</a:t>
            </a:r>
            <a:endParaRPr lang="en-US" sz="1500" dirty="0"/>
          </a:p>
        </p:txBody>
      </p:sp>
      <p:sp>
        <p:nvSpPr>
          <p:cNvPr id="58" name="TextBox 57"/>
          <p:cNvSpPr txBox="1"/>
          <p:nvPr/>
        </p:nvSpPr>
        <p:spPr>
          <a:xfrm>
            <a:off x="5508104" y="2791961"/>
            <a:ext cx="1728192" cy="553998"/>
          </a:xfrm>
          <a:prstGeom prst="rect">
            <a:avLst/>
          </a:prstGeom>
          <a:noFill/>
        </p:spPr>
        <p:txBody>
          <a:bodyPr wrap="square" rtlCol="0">
            <a:spAutoFit/>
          </a:bodyPr>
          <a:lstStyle/>
          <a:p>
            <a:pPr eaLnBrk="1" hangingPunct="1"/>
            <a:r>
              <a:rPr lang="en-US" sz="1500" dirty="0" smtClean="0"/>
              <a:t>Above this line, C prefers X to Y. </a:t>
            </a:r>
            <a:endParaRPr lang="en-US" sz="1500" dirty="0"/>
          </a:p>
        </p:txBody>
      </p:sp>
      <p:sp>
        <p:nvSpPr>
          <p:cNvPr id="59" name="TextBox 58"/>
          <p:cNvSpPr txBox="1"/>
          <p:nvPr/>
        </p:nvSpPr>
        <p:spPr>
          <a:xfrm>
            <a:off x="5178623" y="2136631"/>
            <a:ext cx="1728192" cy="553998"/>
          </a:xfrm>
          <a:prstGeom prst="rect">
            <a:avLst/>
          </a:prstGeom>
          <a:noFill/>
        </p:spPr>
        <p:txBody>
          <a:bodyPr wrap="square" rtlCol="0">
            <a:spAutoFit/>
          </a:bodyPr>
          <a:lstStyle/>
          <a:p>
            <a:pPr eaLnBrk="1" hangingPunct="1"/>
            <a:r>
              <a:rPr lang="en-US" sz="1500" dirty="0" smtClean="0"/>
              <a:t>Above this line, B prefers X to Y. </a:t>
            </a:r>
            <a:endParaRPr lang="en-US" sz="1500" dirty="0"/>
          </a:p>
        </p:txBody>
      </p:sp>
      <p:cxnSp>
        <p:nvCxnSpPr>
          <p:cNvPr id="60" name="Straight Arrow Connector 59"/>
          <p:cNvCxnSpPr/>
          <p:nvPr/>
        </p:nvCxnSpPr>
        <p:spPr>
          <a:xfrm flipV="1">
            <a:off x="1715318" y="3933056"/>
            <a:ext cx="1031953" cy="615612"/>
          </a:xfrm>
          <a:prstGeom prst="straightConnector1">
            <a:avLst/>
          </a:prstGeom>
          <a:ln>
            <a:solidFill>
              <a:srgbClr val="0070C0"/>
            </a:solidFill>
            <a:tailEnd type="arrow"/>
          </a:ln>
        </p:spPr>
        <p:style>
          <a:lnRef idx="2">
            <a:schemeClr val="accent1"/>
          </a:lnRef>
          <a:fillRef idx="0">
            <a:schemeClr val="accent1"/>
          </a:fillRef>
          <a:effectRef idx="1">
            <a:schemeClr val="accent1"/>
          </a:effectRef>
          <a:fontRef idx="minor">
            <a:schemeClr val="tx1"/>
          </a:fontRef>
        </p:style>
      </p:cxnSp>
      <p:sp>
        <p:nvSpPr>
          <p:cNvPr id="63" name="TextBox 62"/>
          <p:cNvSpPr txBox="1"/>
          <p:nvPr/>
        </p:nvSpPr>
        <p:spPr>
          <a:xfrm>
            <a:off x="2994898" y="3019161"/>
            <a:ext cx="792088" cy="323165"/>
          </a:xfrm>
          <a:prstGeom prst="rect">
            <a:avLst/>
          </a:prstGeom>
          <a:noFill/>
        </p:spPr>
        <p:txBody>
          <a:bodyPr wrap="square" rtlCol="0">
            <a:spAutoFit/>
          </a:bodyPr>
          <a:lstStyle/>
          <a:p>
            <a:pPr eaLnBrk="1" hangingPunct="1"/>
            <a:r>
              <a:rPr lang="en-US" sz="1500" b="1" dirty="0" smtClean="0">
                <a:solidFill>
                  <a:srgbClr val="0070C0"/>
                </a:solidFill>
              </a:rPr>
              <a:t>(Y,X,-)</a:t>
            </a:r>
            <a:endParaRPr lang="en-US" sz="1500" b="1" dirty="0">
              <a:solidFill>
                <a:srgbClr val="0070C0"/>
              </a:solidFill>
            </a:endParaRPr>
          </a:p>
        </p:txBody>
      </p:sp>
      <p:sp>
        <p:nvSpPr>
          <p:cNvPr id="64" name="TextBox 63"/>
          <p:cNvSpPr txBox="1"/>
          <p:nvPr/>
        </p:nvSpPr>
        <p:spPr>
          <a:xfrm>
            <a:off x="2902585" y="5038000"/>
            <a:ext cx="792088" cy="323165"/>
          </a:xfrm>
          <a:prstGeom prst="rect">
            <a:avLst/>
          </a:prstGeom>
          <a:noFill/>
        </p:spPr>
        <p:txBody>
          <a:bodyPr wrap="square" rtlCol="0">
            <a:spAutoFit/>
          </a:bodyPr>
          <a:lstStyle/>
          <a:p>
            <a:pPr eaLnBrk="1" hangingPunct="1"/>
            <a:r>
              <a:rPr lang="en-US" sz="1500" dirty="0" smtClean="0"/>
              <a:t>(Y,Y,Y)</a:t>
            </a:r>
            <a:endParaRPr lang="en-US" sz="1500" dirty="0"/>
          </a:p>
        </p:txBody>
      </p:sp>
      <p:sp>
        <p:nvSpPr>
          <p:cNvPr id="65" name="TextBox 64"/>
          <p:cNvSpPr txBox="1"/>
          <p:nvPr/>
        </p:nvSpPr>
        <p:spPr>
          <a:xfrm>
            <a:off x="2915816" y="3861048"/>
            <a:ext cx="792088" cy="323165"/>
          </a:xfrm>
          <a:prstGeom prst="rect">
            <a:avLst/>
          </a:prstGeom>
          <a:noFill/>
        </p:spPr>
        <p:txBody>
          <a:bodyPr wrap="square" rtlCol="0">
            <a:spAutoFit/>
          </a:bodyPr>
          <a:lstStyle/>
          <a:p>
            <a:pPr eaLnBrk="1" hangingPunct="1"/>
            <a:r>
              <a:rPr lang="en-US" sz="1500" dirty="0" smtClean="0"/>
              <a:t>(Y,Y,-)</a:t>
            </a:r>
            <a:endParaRPr lang="en-US" sz="1500" dirty="0"/>
          </a:p>
        </p:txBody>
      </p:sp>
    </p:spTree>
    <p:extLst>
      <p:ext uri="{BB962C8B-B14F-4D97-AF65-F5344CB8AC3E}">
        <p14:creationId xmlns:p14="http://schemas.microsoft.com/office/powerpoint/2010/main" val="1847286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8" grpId="0"/>
      <p:bldP spid="54" grpId="0"/>
      <p:bldP spid="57" grpId="0"/>
      <p:bldP spid="58" grpId="0"/>
      <p:bldP spid="59" grpId="0"/>
      <p:bldP spid="63" grpId="0"/>
      <p:bldP spid="64" grpId="0"/>
      <p:bldP spid="6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idx="4294967295"/>
          </p:nvPr>
        </p:nvSpPr>
        <p:spPr/>
        <p:txBody>
          <a:bodyPr/>
          <a:lstStyle/>
          <a:p>
            <a:pPr eaLnBrk="1" hangingPunct="1"/>
            <a:r>
              <a:rPr lang="en-US" dirty="0" smtClean="0"/>
              <a:t>Summary of Results</a:t>
            </a:r>
          </a:p>
        </p:txBody>
      </p:sp>
      <p:sp>
        <p:nvSpPr>
          <p:cNvPr id="51202" name="Rectangle 3"/>
          <p:cNvSpPr>
            <a:spLocks noGrp="1" noChangeArrowheads="1"/>
          </p:cNvSpPr>
          <p:nvPr>
            <p:ph type="body" sz="half" idx="4294967295"/>
          </p:nvPr>
        </p:nvSpPr>
        <p:spPr>
          <a:xfrm>
            <a:off x="457200" y="1719263"/>
            <a:ext cx="8305800" cy="4833937"/>
          </a:xfrm>
        </p:spPr>
        <p:txBody>
          <a:bodyPr/>
          <a:lstStyle/>
          <a:p>
            <a:pPr eaLnBrk="1" hangingPunct="1"/>
            <a:r>
              <a:rPr lang="en-US" sz="2400" dirty="0" smtClean="0"/>
              <a:t>Assignment model: N bidders, K items</a:t>
            </a:r>
          </a:p>
          <a:p>
            <a:pPr eaLnBrk="1" hangingPunct="1"/>
            <a:r>
              <a:rPr lang="en-US" sz="2400" dirty="0" smtClean="0"/>
              <a:t>Each bidder wants at most one item.</a:t>
            </a:r>
          </a:p>
          <a:p>
            <a:pPr eaLnBrk="1" hangingPunct="1"/>
            <a:r>
              <a:rPr lang="en-US" sz="2400" dirty="0" smtClean="0"/>
              <a:t>Bidder i’s utility if pays </a:t>
            </a:r>
            <a:r>
              <a:rPr lang="en-US" sz="2400" dirty="0" err="1" smtClean="0"/>
              <a:t>p</a:t>
            </a:r>
            <a:r>
              <a:rPr lang="en-US" sz="2400" baseline="-25000" dirty="0" err="1" smtClean="0"/>
              <a:t>k</a:t>
            </a:r>
            <a:r>
              <a:rPr lang="en-US" sz="2400" dirty="0" smtClean="0"/>
              <a:t> for item k: </a:t>
            </a:r>
            <a:r>
              <a:rPr lang="en-US" sz="2400" dirty="0" err="1" smtClean="0"/>
              <a:t>v</a:t>
            </a:r>
            <a:r>
              <a:rPr lang="en-US" sz="2400" baseline="-25000" dirty="0" err="1" smtClean="0"/>
              <a:t>ik</a:t>
            </a:r>
            <a:r>
              <a:rPr lang="en-US" sz="2400" baseline="-25000" dirty="0" smtClean="0"/>
              <a:t> </a:t>
            </a:r>
            <a:r>
              <a:rPr lang="en-US" sz="2400" dirty="0" smtClean="0"/>
              <a:t>– </a:t>
            </a:r>
            <a:r>
              <a:rPr lang="en-US" sz="2400" dirty="0" err="1" smtClean="0"/>
              <a:t>p</a:t>
            </a:r>
            <a:r>
              <a:rPr lang="en-US" sz="2400" baseline="-25000" dirty="0" err="1" smtClean="0"/>
              <a:t>k</a:t>
            </a:r>
            <a:r>
              <a:rPr lang="en-US" sz="2400" dirty="0" smtClean="0"/>
              <a:t>  </a:t>
            </a:r>
            <a:r>
              <a:rPr lang="en-US" sz="2400" baseline="-25000" dirty="0" smtClean="0"/>
              <a:t> </a:t>
            </a:r>
            <a:endParaRPr lang="en-US" sz="2400" baseline="-25000" dirty="0"/>
          </a:p>
          <a:p>
            <a:pPr marL="0" indent="0" eaLnBrk="1" hangingPunct="1">
              <a:buNone/>
            </a:pPr>
            <a:r>
              <a:rPr lang="en-US" sz="1400" dirty="0"/>
              <a:t>	</a:t>
            </a:r>
            <a:r>
              <a:rPr lang="en-US" sz="1400" dirty="0" smtClean="0"/>
              <a:t>	</a:t>
            </a:r>
            <a:endParaRPr lang="en-US" sz="2400" dirty="0">
              <a:solidFill>
                <a:srgbClr val="0070C0"/>
              </a:solidFill>
            </a:endParaRPr>
          </a:p>
          <a:p>
            <a:pPr marL="0" indent="0" eaLnBrk="1" hangingPunct="1">
              <a:buNone/>
            </a:pPr>
            <a:r>
              <a:rPr lang="en-US" sz="2400" dirty="0" smtClean="0">
                <a:solidFill>
                  <a:srgbClr val="0070C0"/>
                </a:solidFill>
              </a:rPr>
              <a:t>The Key Results</a:t>
            </a:r>
          </a:p>
          <a:p>
            <a:pPr marL="457200" indent="-457200" eaLnBrk="1" hangingPunct="1">
              <a:buFont typeface="+mj-lt"/>
              <a:buAutoNum type="arabicPeriod"/>
            </a:pPr>
            <a:r>
              <a:rPr lang="en-US" sz="2400" dirty="0"/>
              <a:t>T</a:t>
            </a:r>
            <a:r>
              <a:rPr lang="en-US" sz="2400" dirty="0" smtClean="0"/>
              <a:t>here is an assignment that maximizes total value and is efficient; “typically” this assignment is unique.</a:t>
            </a:r>
          </a:p>
          <a:p>
            <a:pPr marL="457200" indent="-457200" eaLnBrk="1" hangingPunct="1">
              <a:buFont typeface="+mj-lt"/>
              <a:buAutoNum type="arabicPeriod"/>
            </a:pPr>
            <a:r>
              <a:rPr lang="en-US" sz="2400" dirty="0" smtClean="0"/>
              <a:t>There are always market clearing prices for the items, and (item-by-item) minimal market clearing prices.</a:t>
            </a:r>
          </a:p>
          <a:p>
            <a:pPr marL="457200" indent="-457200" eaLnBrk="1" hangingPunct="1">
              <a:buFont typeface="+mj-lt"/>
              <a:buAutoNum type="arabicPeriod"/>
            </a:pPr>
            <a:r>
              <a:rPr lang="en-US" sz="2400" dirty="0" smtClean="0"/>
              <a:t>These market clearing prices can be reached using an ascending auction – assuming truthful bidding.</a:t>
            </a:r>
          </a:p>
        </p:txBody>
      </p:sp>
      <p:sp>
        <p:nvSpPr>
          <p:cNvPr id="2" name="Slide Number Placeholder 1"/>
          <p:cNvSpPr>
            <a:spLocks noGrp="1"/>
          </p:cNvSpPr>
          <p:nvPr>
            <p:ph type="sldNum" sz="quarter" idx="12"/>
          </p:nvPr>
        </p:nvSpPr>
        <p:spPr/>
        <p:txBody>
          <a:bodyPr/>
          <a:lstStyle/>
          <a:p>
            <a:pPr>
              <a:defRPr/>
            </a:pPr>
            <a:fld id="{98DFCCE0-17F9-418D-9FB4-C768851943A6}" type="slidenum">
              <a:rPr lang="en-US" smtClean="0"/>
              <a:pPr>
                <a:defRPr/>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idx="4294967295"/>
          </p:nvPr>
        </p:nvSpPr>
        <p:spPr/>
        <p:txBody>
          <a:bodyPr/>
          <a:lstStyle/>
          <a:p>
            <a:pPr eaLnBrk="1" hangingPunct="1"/>
            <a:r>
              <a:rPr lang="en-US" dirty="0" smtClean="0"/>
              <a:t>Connection to Matching</a:t>
            </a:r>
          </a:p>
        </p:txBody>
      </p:sp>
      <p:sp>
        <p:nvSpPr>
          <p:cNvPr id="61442" name="Rectangle 3"/>
          <p:cNvSpPr>
            <a:spLocks noGrp="1" noChangeArrowheads="1"/>
          </p:cNvSpPr>
          <p:nvPr>
            <p:ph type="body" idx="4294967295"/>
          </p:nvPr>
        </p:nvSpPr>
        <p:spPr>
          <a:xfrm>
            <a:off x="533400" y="1676400"/>
            <a:ext cx="8077200" cy="4745038"/>
          </a:xfrm>
        </p:spPr>
        <p:txBody>
          <a:bodyPr/>
          <a:lstStyle/>
          <a:p>
            <a:pPr eaLnBrk="1" hangingPunct="1">
              <a:spcAft>
                <a:spcPct val="20000"/>
              </a:spcAft>
            </a:pPr>
            <a:r>
              <a:rPr lang="en-US" sz="2400" dirty="0" smtClean="0"/>
              <a:t>At the beginning we noted a possible connection to matching theory b/c of the one-to-one assignment. </a:t>
            </a:r>
          </a:p>
          <a:p>
            <a:pPr eaLnBrk="1" hangingPunct="1">
              <a:spcAft>
                <a:spcPct val="20000"/>
              </a:spcAft>
            </a:pPr>
            <a:r>
              <a:rPr lang="en-US" sz="2400" dirty="0" smtClean="0"/>
              <a:t>Think of each bidder as forming a preference list that factors in both item and money preferences (think of prices as being in discrete dollar increments)</a:t>
            </a:r>
          </a:p>
          <a:p>
            <a:pPr lvl="1" eaLnBrk="1" hangingPunct="1">
              <a:spcAft>
                <a:spcPct val="20000"/>
              </a:spcAft>
            </a:pPr>
            <a:r>
              <a:rPr lang="en-US" sz="2200" dirty="0" smtClean="0"/>
              <a:t>Example: first choice is to pay zero for item 1, second choice is to pay $1 for item 1, third choice is to pay $0 for item 2, fourth choice is to pay $2 for item 1, etc.. </a:t>
            </a:r>
          </a:p>
          <a:p>
            <a:pPr eaLnBrk="1" hangingPunct="1">
              <a:spcAft>
                <a:spcPct val="20000"/>
              </a:spcAft>
            </a:pPr>
            <a:r>
              <a:rPr lang="en-US" sz="2400" dirty="0" smtClean="0"/>
              <a:t>Items prefer more money, but don’t care who offers it.</a:t>
            </a:r>
          </a:p>
        </p:txBody>
      </p:sp>
      <p:sp>
        <p:nvSpPr>
          <p:cNvPr id="2" name="Slide Number Placeholder 1"/>
          <p:cNvSpPr>
            <a:spLocks noGrp="1"/>
          </p:cNvSpPr>
          <p:nvPr>
            <p:ph type="sldNum" sz="quarter" idx="12"/>
          </p:nvPr>
        </p:nvSpPr>
        <p:spPr/>
        <p:txBody>
          <a:bodyPr/>
          <a:lstStyle/>
          <a:p>
            <a:pPr>
              <a:defRPr/>
            </a:pPr>
            <a:fld id="{98DFCCE0-17F9-418D-9FB4-C768851943A6}" type="slidenum">
              <a:rPr lang="en-US" smtClean="0"/>
              <a:pPr>
                <a:defRPr/>
              </a:pPr>
              <a:t>31</a:t>
            </a:fld>
            <a:endParaRPr lang="en-US"/>
          </a:p>
        </p:txBody>
      </p:sp>
    </p:spTree>
    <p:extLst>
      <p:ext uri="{BB962C8B-B14F-4D97-AF65-F5344CB8AC3E}">
        <p14:creationId xmlns:p14="http://schemas.microsoft.com/office/powerpoint/2010/main" val="893218328"/>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idx="4294967295"/>
          </p:nvPr>
        </p:nvSpPr>
        <p:spPr/>
        <p:txBody>
          <a:bodyPr/>
          <a:lstStyle/>
          <a:p>
            <a:pPr eaLnBrk="1" hangingPunct="1"/>
            <a:r>
              <a:rPr lang="en-US" smtClean="0"/>
              <a:t>Deferred acceptance?</a:t>
            </a:r>
          </a:p>
        </p:txBody>
      </p:sp>
      <p:sp>
        <p:nvSpPr>
          <p:cNvPr id="61442" name="Rectangle 3"/>
          <p:cNvSpPr>
            <a:spLocks noGrp="1" noChangeArrowheads="1"/>
          </p:cNvSpPr>
          <p:nvPr>
            <p:ph type="body" idx="4294967295"/>
          </p:nvPr>
        </p:nvSpPr>
        <p:spPr>
          <a:xfrm>
            <a:off x="533400" y="1676400"/>
            <a:ext cx="8077200" cy="4745038"/>
          </a:xfrm>
        </p:spPr>
        <p:txBody>
          <a:bodyPr/>
          <a:lstStyle/>
          <a:p>
            <a:pPr eaLnBrk="1" hangingPunct="1">
              <a:spcAft>
                <a:spcPct val="20000"/>
              </a:spcAft>
            </a:pPr>
            <a:r>
              <a:rPr lang="en-US" sz="2600" dirty="0" smtClean="0"/>
              <a:t>Each bidder submits a preference list</a:t>
            </a:r>
          </a:p>
          <a:p>
            <a:pPr eaLnBrk="1" hangingPunct="1">
              <a:spcAft>
                <a:spcPct val="20000"/>
              </a:spcAft>
            </a:pPr>
            <a:endParaRPr lang="en-US" sz="2600" dirty="0" smtClean="0"/>
          </a:p>
          <a:p>
            <a:pPr eaLnBrk="1" hangingPunct="1">
              <a:spcAft>
                <a:spcPct val="20000"/>
              </a:spcAft>
            </a:pPr>
            <a:r>
              <a:rPr lang="en-US" sz="2600" dirty="0" smtClean="0"/>
              <a:t>Seller runs deferred acceptance algorithm</a:t>
            </a:r>
          </a:p>
          <a:p>
            <a:pPr lvl="1" eaLnBrk="1" hangingPunct="1">
              <a:spcAft>
                <a:spcPct val="20000"/>
              </a:spcAft>
            </a:pPr>
            <a:r>
              <a:rPr lang="en-US" sz="2200" dirty="0" smtClean="0"/>
              <a:t>Bidders “propose” to the items.</a:t>
            </a:r>
          </a:p>
          <a:p>
            <a:pPr lvl="1" eaLnBrk="1" hangingPunct="1">
              <a:spcAft>
                <a:spcPct val="20000"/>
              </a:spcAft>
            </a:pPr>
            <a:r>
              <a:rPr lang="en-US" sz="2200" dirty="0" smtClean="0"/>
              <a:t>Items accept highest offer, reject others.</a:t>
            </a:r>
          </a:p>
          <a:p>
            <a:pPr lvl="1" eaLnBrk="1" hangingPunct="1">
              <a:spcAft>
                <a:spcPct val="20000"/>
              </a:spcAft>
            </a:pPr>
            <a:r>
              <a:rPr lang="en-US" sz="2200" dirty="0" smtClean="0"/>
              <a:t>Bidders continue down their preference list, “raising their bids” as the algorithm proceeds</a:t>
            </a:r>
            <a:r>
              <a:rPr lang="en-US" sz="2200" dirty="0"/>
              <a:t>.</a:t>
            </a:r>
            <a:r>
              <a:rPr lang="en-US" sz="2200" dirty="0" smtClean="0"/>
              <a:t> </a:t>
            </a:r>
          </a:p>
          <a:p>
            <a:pPr lvl="1" eaLnBrk="1" hangingPunct="1">
              <a:spcAft>
                <a:spcPct val="20000"/>
              </a:spcAft>
            </a:pPr>
            <a:r>
              <a:rPr lang="en-US" sz="2200" dirty="0" smtClean="0"/>
              <a:t>Algorithm will eventually terminate.</a:t>
            </a:r>
          </a:p>
        </p:txBody>
      </p:sp>
      <p:sp>
        <p:nvSpPr>
          <p:cNvPr id="2" name="Slide Number Placeholder 1"/>
          <p:cNvSpPr>
            <a:spLocks noGrp="1"/>
          </p:cNvSpPr>
          <p:nvPr>
            <p:ph type="sldNum" sz="quarter" idx="12"/>
          </p:nvPr>
        </p:nvSpPr>
        <p:spPr/>
        <p:txBody>
          <a:bodyPr/>
          <a:lstStyle/>
          <a:p>
            <a:pPr>
              <a:defRPr/>
            </a:pPr>
            <a:fld id="{98DFCCE0-17F9-418D-9FB4-C768851943A6}" type="slidenum">
              <a:rPr lang="en-US" smtClean="0"/>
              <a:pPr>
                <a:defRPr/>
              </a:pPr>
              <a:t>32</a:t>
            </a:fld>
            <a:endParaRPr 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idx="4294967295"/>
          </p:nvPr>
        </p:nvSpPr>
        <p:spPr>
          <a:xfrm>
            <a:off x="390525" y="266700"/>
            <a:ext cx="7974013" cy="1104900"/>
          </a:xfrm>
        </p:spPr>
        <p:txBody>
          <a:bodyPr/>
          <a:lstStyle/>
          <a:p>
            <a:pPr eaLnBrk="1" hangingPunct="1"/>
            <a:r>
              <a:rPr lang="en-US" smtClean="0"/>
              <a:t>Auctions &amp; Matching</a:t>
            </a:r>
          </a:p>
        </p:txBody>
      </p:sp>
      <p:sp>
        <p:nvSpPr>
          <p:cNvPr id="63490" name="Rectangle 3"/>
          <p:cNvSpPr>
            <a:spLocks noGrp="1" noChangeArrowheads="1"/>
          </p:cNvSpPr>
          <p:nvPr>
            <p:ph type="body" sz="half" idx="4294967295"/>
          </p:nvPr>
        </p:nvSpPr>
        <p:spPr>
          <a:xfrm>
            <a:off x="4567238" y="1676400"/>
            <a:ext cx="4195762" cy="4724400"/>
          </a:xfrm>
        </p:spPr>
        <p:txBody>
          <a:bodyPr/>
          <a:lstStyle/>
          <a:p>
            <a:pPr marL="495300" indent="-495300" eaLnBrk="1" hangingPunct="1"/>
            <a:r>
              <a:rPr lang="en-US" sz="2200" dirty="0" smtClean="0"/>
              <a:t>Ascending auction</a:t>
            </a:r>
            <a:br>
              <a:rPr lang="en-US" sz="2200" dirty="0" smtClean="0"/>
            </a:br>
            <a:r>
              <a:rPr lang="en-US" sz="2200" dirty="0" smtClean="0"/>
              <a:t>(Kelso &amp; Crawford, 1982)</a:t>
            </a:r>
          </a:p>
          <a:p>
            <a:pPr marL="876300" lvl="1" indent="-419100" eaLnBrk="1" hangingPunct="1">
              <a:buFont typeface="Wingdings" pitchFamily="84" charset="2"/>
              <a:buNone/>
            </a:pPr>
            <a:r>
              <a:rPr lang="en-US" sz="2000" i="1" dirty="0" smtClean="0"/>
              <a:t>“Bids” made by computer.</a:t>
            </a:r>
            <a:endParaRPr lang="en-US" sz="2000" dirty="0" smtClean="0"/>
          </a:p>
          <a:p>
            <a:pPr marL="876300" lvl="1" indent="-419100" eaLnBrk="1" hangingPunct="1">
              <a:buFont typeface="Wingdings" pitchFamily="84" charset="2"/>
              <a:buAutoNum type="arabicPeriod"/>
            </a:pPr>
            <a:r>
              <a:rPr lang="en-US" sz="2000" dirty="0" smtClean="0">
                <a:solidFill>
                  <a:schemeClr val="tx2"/>
                </a:solidFill>
              </a:rPr>
              <a:t>Bidders offer most preferred remaining acceptable purchase.</a:t>
            </a:r>
          </a:p>
          <a:p>
            <a:pPr marL="876300" lvl="1" indent="-419100" eaLnBrk="1" hangingPunct="1">
              <a:buFont typeface="Wingdings" pitchFamily="84" charset="2"/>
              <a:buAutoNum type="arabicPeriod"/>
            </a:pPr>
            <a:r>
              <a:rPr lang="en-US" sz="2000" dirty="0" smtClean="0"/>
              <a:t>Items hold best bid, reject others.</a:t>
            </a:r>
          </a:p>
          <a:p>
            <a:pPr marL="876300" lvl="1" indent="-419100" eaLnBrk="1" hangingPunct="1">
              <a:buFont typeface="Wingdings" pitchFamily="84" charset="2"/>
              <a:buAutoNum type="arabicPeriod"/>
            </a:pPr>
            <a:r>
              <a:rPr lang="en-US" sz="2000" dirty="0" smtClean="0"/>
              <a:t>Rejected bidder strikes offer from his/her list. </a:t>
            </a:r>
          </a:p>
          <a:p>
            <a:pPr marL="876300" lvl="1" indent="-419100" eaLnBrk="1" hangingPunct="1">
              <a:buFont typeface="Wingdings" pitchFamily="84" charset="2"/>
              <a:buAutoNum type="arabicPeriod"/>
            </a:pPr>
            <a:r>
              <a:rPr lang="en-US" sz="2000" dirty="0" smtClean="0"/>
              <a:t>Process continues until no new offers or rejections.</a:t>
            </a:r>
          </a:p>
          <a:p>
            <a:pPr marL="876300" lvl="1" indent="-419100" eaLnBrk="1" hangingPunct="1">
              <a:buFont typeface="Wingdings" pitchFamily="84" charset="2"/>
              <a:buAutoNum type="arabicPeriod"/>
            </a:pPr>
            <a:r>
              <a:rPr lang="en-US" sz="2000" dirty="0" smtClean="0"/>
              <a:t>Implement last held allocation. </a:t>
            </a:r>
          </a:p>
        </p:txBody>
      </p:sp>
      <p:sp>
        <p:nvSpPr>
          <p:cNvPr id="63491" name="Rectangle 4"/>
          <p:cNvSpPr>
            <a:spLocks noGrp="1" noChangeArrowheads="1"/>
          </p:cNvSpPr>
          <p:nvPr>
            <p:ph type="body" sz="half" idx="4294967295"/>
          </p:nvPr>
        </p:nvSpPr>
        <p:spPr>
          <a:xfrm>
            <a:off x="438150" y="1676400"/>
            <a:ext cx="4057650" cy="4876800"/>
          </a:xfrm>
        </p:spPr>
        <p:txBody>
          <a:bodyPr/>
          <a:lstStyle/>
          <a:p>
            <a:pPr marL="381000" indent="-381000" eaLnBrk="1" hangingPunct="1"/>
            <a:r>
              <a:rPr lang="en-US" sz="2200" dirty="0" smtClean="0"/>
              <a:t>Matching algorithm</a:t>
            </a:r>
            <a:br>
              <a:rPr lang="en-US" sz="2200" dirty="0" smtClean="0"/>
            </a:br>
            <a:r>
              <a:rPr lang="en-US" sz="2200" dirty="0" smtClean="0"/>
              <a:t>(Gale &amp; Shapley, 1962)</a:t>
            </a:r>
          </a:p>
          <a:p>
            <a:pPr marL="800100" lvl="1" indent="-342900" eaLnBrk="1" hangingPunct="1">
              <a:buFont typeface="Wingdings" pitchFamily="84" charset="2"/>
              <a:buNone/>
            </a:pPr>
            <a:r>
              <a:rPr lang="en-US" sz="2000" i="1" dirty="0" smtClean="0"/>
              <a:t>Offers made by computer</a:t>
            </a:r>
            <a:r>
              <a:rPr lang="en-US" sz="2000" dirty="0" smtClean="0"/>
              <a:t>.</a:t>
            </a:r>
          </a:p>
          <a:p>
            <a:pPr marL="800100" lvl="1" indent="-342900" eaLnBrk="1" hangingPunct="1">
              <a:buFont typeface="Wingdings" pitchFamily="84" charset="2"/>
              <a:buAutoNum type="arabicPeriod"/>
            </a:pPr>
            <a:r>
              <a:rPr lang="en-US" sz="2000" dirty="0" smtClean="0">
                <a:solidFill>
                  <a:schemeClr val="tx2"/>
                </a:solidFill>
              </a:rPr>
              <a:t>Men make offers to most preferred remaining acceptable woman.</a:t>
            </a:r>
          </a:p>
          <a:p>
            <a:pPr marL="800100" lvl="1" indent="-342900" eaLnBrk="1" hangingPunct="1">
              <a:buFont typeface="Wingdings" pitchFamily="84" charset="2"/>
              <a:buAutoNum type="arabicPeriod"/>
            </a:pPr>
            <a:r>
              <a:rPr lang="en-US" sz="2000" dirty="0" smtClean="0"/>
              <a:t>Women hold best man, reject others.</a:t>
            </a:r>
          </a:p>
          <a:p>
            <a:pPr marL="800100" lvl="1" indent="-342900" eaLnBrk="1" hangingPunct="1">
              <a:buFont typeface="Wingdings" pitchFamily="84" charset="2"/>
              <a:buAutoNum type="arabicPeriod"/>
            </a:pPr>
            <a:r>
              <a:rPr lang="en-US" sz="2000" dirty="0" smtClean="0"/>
              <a:t>Rejected man strikes the woman from his/her list. </a:t>
            </a:r>
          </a:p>
          <a:p>
            <a:pPr marL="800100" lvl="1" indent="-342900" eaLnBrk="1" hangingPunct="1">
              <a:buFont typeface="Wingdings" pitchFamily="84" charset="2"/>
              <a:buAutoNum type="arabicPeriod"/>
            </a:pPr>
            <a:r>
              <a:rPr lang="en-US" sz="2000" dirty="0" smtClean="0"/>
              <a:t>Process continues until no new offers or rejections.</a:t>
            </a:r>
          </a:p>
          <a:p>
            <a:pPr marL="800100" lvl="1" indent="-342900" eaLnBrk="1" hangingPunct="1">
              <a:buFont typeface="Wingdings" pitchFamily="84" charset="2"/>
              <a:buAutoNum type="arabicPeriod"/>
            </a:pPr>
            <a:r>
              <a:rPr lang="en-US" sz="2000" dirty="0" smtClean="0"/>
              <a:t>Implement last held allocation. </a:t>
            </a:r>
          </a:p>
        </p:txBody>
      </p:sp>
      <p:sp>
        <p:nvSpPr>
          <p:cNvPr id="2" name="Slide Number Placeholder 1"/>
          <p:cNvSpPr>
            <a:spLocks noGrp="1"/>
          </p:cNvSpPr>
          <p:nvPr>
            <p:ph type="sldNum" sz="quarter" idx="12"/>
          </p:nvPr>
        </p:nvSpPr>
        <p:spPr/>
        <p:txBody>
          <a:bodyPr/>
          <a:lstStyle/>
          <a:p>
            <a:pPr>
              <a:defRPr/>
            </a:pPr>
            <a:fld id="{98DFCCE0-17F9-418D-9FB4-C768851943A6}" type="slidenum">
              <a:rPr lang="en-US" smtClean="0"/>
              <a:pPr>
                <a:defRPr/>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idx="4294967295"/>
          </p:nvPr>
        </p:nvSpPr>
        <p:spPr/>
        <p:txBody>
          <a:bodyPr/>
          <a:lstStyle/>
          <a:p>
            <a:pPr eaLnBrk="1" hangingPunct="1"/>
            <a:r>
              <a:rPr lang="en-US" smtClean="0"/>
              <a:t>Deferred acceptance “auction”</a:t>
            </a:r>
          </a:p>
        </p:txBody>
      </p:sp>
      <p:sp>
        <p:nvSpPr>
          <p:cNvPr id="65538" name="Rectangle 3"/>
          <p:cNvSpPr>
            <a:spLocks noGrp="1" noChangeArrowheads="1"/>
          </p:cNvSpPr>
          <p:nvPr>
            <p:ph type="body" idx="4294967295"/>
          </p:nvPr>
        </p:nvSpPr>
        <p:spPr>
          <a:xfrm>
            <a:off x="533400" y="1676400"/>
            <a:ext cx="8001000" cy="4724400"/>
          </a:xfrm>
        </p:spPr>
        <p:txBody>
          <a:bodyPr/>
          <a:lstStyle/>
          <a:p>
            <a:pPr eaLnBrk="1" hangingPunct="1">
              <a:spcAft>
                <a:spcPct val="20000"/>
              </a:spcAft>
            </a:pPr>
            <a:r>
              <a:rPr lang="en-US" sz="2200" dirty="0" smtClean="0"/>
              <a:t>What we know from matching theory</a:t>
            </a:r>
          </a:p>
          <a:p>
            <a:pPr marL="742950" lvl="1" indent="-285750" eaLnBrk="1" hangingPunct="1">
              <a:spcAft>
                <a:spcPct val="20000"/>
              </a:spcAft>
            </a:pPr>
            <a:r>
              <a:rPr lang="en-US" sz="2000" dirty="0" smtClean="0"/>
              <a:t>DA algorithm will converge to a “stable” allocation.</a:t>
            </a:r>
          </a:p>
          <a:p>
            <a:pPr marL="742950" lvl="1" indent="-285750" eaLnBrk="1" hangingPunct="1">
              <a:spcAft>
                <a:spcPct val="20000"/>
              </a:spcAft>
            </a:pPr>
            <a:r>
              <a:rPr lang="en-US" sz="2000" dirty="0" smtClean="0"/>
              <a:t>Bidder-offering DA gives stable allocation preferred by bidders, and is strategy-proof for the bidders.</a:t>
            </a:r>
            <a:endParaRPr lang="en-US" sz="1000" dirty="0" smtClean="0"/>
          </a:p>
          <a:p>
            <a:pPr eaLnBrk="1" hangingPunct="1">
              <a:spcAft>
                <a:spcPct val="20000"/>
              </a:spcAft>
            </a:pPr>
            <a:endParaRPr lang="en-US" sz="1000" dirty="0" smtClean="0"/>
          </a:p>
          <a:p>
            <a:pPr eaLnBrk="1" hangingPunct="1">
              <a:spcAft>
                <a:spcPct val="20000"/>
              </a:spcAft>
            </a:pPr>
            <a:r>
              <a:rPr lang="en-US" sz="2200" dirty="0" smtClean="0"/>
              <a:t>Stability: each bidder prefers the item they get, at the price they pay, to any other item at the price it receives. </a:t>
            </a:r>
          </a:p>
          <a:p>
            <a:pPr lvl="1" eaLnBrk="1" hangingPunct="1">
              <a:spcAft>
                <a:spcPct val="20000"/>
              </a:spcAft>
            </a:pPr>
            <a:r>
              <a:rPr lang="en-US" sz="2000" dirty="0" smtClean="0"/>
              <a:t>So </a:t>
            </a:r>
            <a:r>
              <a:rPr lang="en-US" sz="2000" dirty="0"/>
              <a:t>a</a:t>
            </a:r>
            <a:r>
              <a:rPr lang="en-US" sz="2000" dirty="0" smtClean="0"/>
              <a:t>t the final item prices, demand = supply! </a:t>
            </a:r>
          </a:p>
          <a:p>
            <a:pPr eaLnBrk="1" hangingPunct="1">
              <a:spcAft>
                <a:spcPct val="20000"/>
              </a:spcAft>
            </a:pPr>
            <a:endParaRPr lang="en-US" sz="800" dirty="0"/>
          </a:p>
          <a:p>
            <a:pPr eaLnBrk="1" hangingPunct="1">
              <a:spcAft>
                <a:spcPct val="20000"/>
              </a:spcAft>
            </a:pPr>
            <a:r>
              <a:rPr lang="en-US" sz="2200" dirty="0" smtClean="0"/>
              <a:t>Completing the auction/matching link</a:t>
            </a:r>
          </a:p>
          <a:p>
            <a:pPr lvl="1" eaLnBrk="1" hangingPunct="1">
              <a:spcAft>
                <a:spcPct val="20000"/>
              </a:spcAft>
            </a:pPr>
            <a:r>
              <a:rPr lang="en-US" sz="2000" dirty="0" smtClean="0">
                <a:solidFill>
                  <a:srgbClr val="5F3EEA"/>
                </a:solidFill>
              </a:rPr>
              <a:t>A stable allocation is a competitive equilibrium</a:t>
            </a:r>
          </a:p>
          <a:p>
            <a:pPr lvl="1" eaLnBrk="1" hangingPunct="1">
              <a:spcAft>
                <a:spcPct val="20000"/>
              </a:spcAft>
            </a:pPr>
            <a:r>
              <a:rPr lang="en-US" sz="2000" dirty="0">
                <a:solidFill>
                  <a:srgbClr val="5F3EEA"/>
                </a:solidFill>
              </a:rPr>
              <a:t>B</a:t>
            </a:r>
            <a:r>
              <a:rPr lang="en-US" sz="2000" dirty="0" smtClean="0">
                <a:solidFill>
                  <a:srgbClr val="5F3EEA"/>
                </a:solidFill>
              </a:rPr>
              <a:t>idder-proposing DA gives the lowest </a:t>
            </a:r>
            <a:r>
              <a:rPr lang="en-US" sz="2000" dirty="0" err="1" smtClean="0">
                <a:solidFill>
                  <a:srgbClr val="5F3EEA"/>
                </a:solidFill>
              </a:rPr>
              <a:t>mkt</a:t>
            </a:r>
            <a:r>
              <a:rPr lang="en-US" sz="2000" dirty="0" smtClean="0">
                <a:solidFill>
                  <a:srgbClr val="5F3EEA"/>
                </a:solidFill>
              </a:rPr>
              <a:t>-clearing prices.</a:t>
            </a:r>
          </a:p>
        </p:txBody>
      </p:sp>
      <p:sp>
        <p:nvSpPr>
          <p:cNvPr id="2" name="Slide Number Placeholder 1"/>
          <p:cNvSpPr>
            <a:spLocks noGrp="1"/>
          </p:cNvSpPr>
          <p:nvPr>
            <p:ph type="sldNum" sz="quarter" idx="12"/>
          </p:nvPr>
        </p:nvSpPr>
        <p:spPr/>
        <p:txBody>
          <a:bodyPr/>
          <a:lstStyle/>
          <a:p>
            <a:pPr>
              <a:defRPr/>
            </a:pPr>
            <a:fld id="{98DFCCE0-17F9-418D-9FB4-C768851943A6}" type="slidenum">
              <a:rPr lang="en-US" smtClean="0"/>
              <a:pPr>
                <a:defRPr/>
              </a:pPr>
              <a:t>34</a:t>
            </a:fld>
            <a:endParaRPr lang="en-US"/>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idx="4294967295"/>
          </p:nvPr>
        </p:nvSpPr>
        <p:spPr/>
        <p:txBody>
          <a:bodyPr/>
          <a:lstStyle/>
          <a:p>
            <a:pPr eaLnBrk="1" hangingPunct="1"/>
            <a:r>
              <a:rPr lang="en-US" smtClean="0"/>
              <a:t>Summary</a:t>
            </a:r>
          </a:p>
        </p:txBody>
      </p:sp>
      <p:sp>
        <p:nvSpPr>
          <p:cNvPr id="67586" name="Rectangle 3"/>
          <p:cNvSpPr>
            <a:spLocks noGrp="1" noChangeArrowheads="1"/>
          </p:cNvSpPr>
          <p:nvPr>
            <p:ph type="body" idx="4294967295"/>
          </p:nvPr>
        </p:nvSpPr>
        <p:spPr>
          <a:xfrm>
            <a:off x="533400" y="1676400"/>
            <a:ext cx="8001000" cy="4776936"/>
          </a:xfrm>
        </p:spPr>
        <p:txBody>
          <a:bodyPr/>
          <a:lstStyle/>
          <a:p>
            <a:pPr eaLnBrk="1" hangingPunct="1">
              <a:lnSpc>
                <a:spcPct val="90000"/>
              </a:lnSpc>
              <a:spcAft>
                <a:spcPct val="20000"/>
              </a:spcAft>
            </a:pPr>
            <a:r>
              <a:rPr lang="en-US" sz="2200" dirty="0" smtClean="0"/>
              <a:t>Assignment model captures settings where bidders with diverse preferences must be assigned to a diverse set of goods, and pricing is allowed.</a:t>
            </a:r>
          </a:p>
          <a:p>
            <a:pPr eaLnBrk="1" hangingPunct="1">
              <a:lnSpc>
                <a:spcPct val="90000"/>
              </a:lnSpc>
              <a:spcAft>
                <a:spcPct val="20000"/>
              </a:spcAft>
            </a:pPr>
            <a:endParaRPr lang="en-US" sz="600" dirty="0" smtClean="0"/>
          </a:p>
          <a:p>
            <a:pPr eaLnBrk="1" hangingPunct="1">
              <a:lnSpc>
                <a:spcPct val="90000"/>
              </a:lnSpc>
              <a:spcAft>
                <a:spcPct val="20000"/>
              </a:spcAft>
            </a:pPr>
            <a:r>
              <a:rPr lang="en-US" sz="2200" dirty="0" smtClean="0"/>
              <a:t>Competitive equilibrium is a natural candidate for a “good” outcome, especially with </a:t>
            </a:r>
            <a:r>
              <a:rPr lang="en-US" sz="2200" i="1" dirty="0" smtClean="0"/>
              <a:t>lowest</a:t>
            </a:r>
            <a:r>
              <a:rPr lang="en-US" sz="2200" dirty="0" smtClean="0"/>
              <a:t> market-clearing prices. </a:t>
            </a:r>
          </a:p>
          <a:p>
            <a:pPr eaLnBrk="1" hangingPunct="1">
              <a:lnSpc>
                <a:spcPct val="90000"/>
              </a:lnSpc>
              <a:spcAft>
                <a:spcPct val="20000"/>
              </a:spcAft>
            </a:pPr>
            <a:endParaRPr lang="en-US" sz="600" dirty="0" smtClean="0"/>
          </a:p>
          <a:p>
            <a:pPr eaLnBrk="1" hangingPunct="1">
              <a:lnSpc>
                <a:spcPct val="90000"/>
              </a:lnSpc>
              <a:spcAft>
                <a:spcPct val="20000"/>
              </a:spcAft>
            </a:pPr>
            <a:r>
              <a:rPr lang="en-US" sz="2200" dirty="0" smtClean="0"/>
              <a:t>A well-designed auction can elicit willingness-to-pay from bidders and identify market clearing prices.</a:t>
            </a:r>
          </a:p>
          <a:p>
            <a:pPr marL="742950" lvl="1" indent="-285750" eaLnBrk="1" hangingPunct="1">
              <a:lnSpc>
                <a:spcPct val="90000"/>
              </a:lnSpc>
              <a:spcAft>
                <a:spcPct val="20000"/>
              </a:spcAft>
            </a:pPr>
            <a:r>
              <a:rPr lang="en-US" sz="2200" dirty="0"/>
              <a:t>Simultaneous ascending </a:t>
            </a:r>
            <a:r>
              <a:rPr lang="en-US" sz="2200" dirty="0" smtClean="0"/>
              <a:t>auction</a:t>
            </a:r>
          </a:p>
          <a:p>
            <a:pPr marL="742950" lvl="1" indent="-285750" eaLnBrk="1" hangingPunct="1">
              <a:lnSpc>
                <a:spcPct val="90000"/>
              </a:lnSpc>
              <a:spcAft>
                <a:spcPct val="20000"/>
              </a:spcAft>
            </a:pPr>
            <a:r>
              <a:rPr lang="en-US" sz="2200" dirty="0" smtClean="0"/>
              <a:t>Sealed bid assignment auction</a:t>
            </a:r>
          </a:p>
          <a:p>
            <a:pPr marL="393700" indent="-285750" eaLnBrk="1" hangingPunct="1">
              <a:lnSpc>
                <a:spcPct val="90000"/>
              </a:lnSpc>
              <a:spcAft>
                <a:spcPct val="20000"/>
              </a:spcAft>
            </a:pPr>
            <a:endParaRPr lang="en-US" sz="600" dirty="0" smtClean="0"/>
          </a:p>
          <a:p>
            <a:pPr marL="393700" indent="-285750" eaLnBrk="1" hangingPunct="1">
              <a:lnSpc>
                <a:spcPct val="90000"/>
              </a:lnSpc>
              <a:spcAft>
                <a:spcPct val="20000"/>
              </a:spcAft>
            </a:pPr>
            <a:r>
              <a:rPr lang="en-US" sz="2200" dirty="0" smtClean="0"/>
              <a:t>There is a close connection to matching theory, and a version of the DA can work as an ascending auction.</a:t>
            </a:r>
          </a:p>
        </p:txBody>
      </p:sp>
      <p:sp>
        <p:nvSpPr>
          <p:cNvPr id="2" name="Slide Number Placeholder 1"/>
          <p:cNvSpPr>
            <a:spLocks noGrp="1"/>
          </p:cNvSpPr>
          <p:nvPr>
            <p:ph type="sldNum" sz="quarter" idx="12"/>
          </p:nvPr>
        </p:nvSpPr>
        <p:spPr/>
        <p:txBody>
          <a:bodyPr/>
          <a:lstStyle/>
          <a:p>
            <a:pPr>
              <a:defRPr/>
            </a:pPr>
            <a:fld id="{98DFCCE0-17F9-418D-9FB4-C768851943A6}" type="slidenum">
              <a:rPr lang="en-US" smtClean="0"/>
              <a:pPr>
                <a:defRPr/>
              </a:pPr>
              <a:t>35</a:t>
            </a:fld>
            <a:endParaRPr lang="en-US"/>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Network</Template>
  <TotalTime>20888</TotalTime>
  <Words>2595</Words>
  <Application>Microsoft Office PowerPoint</Application>
  <PresentationFormat>On-screen Show (4:3)</PresentationFormat>
  <Paragraphs>705</Paragraphs>
  <Slides>35</Slides>
  <Notes>35</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Network</vt:lpstr>
      <vt:lpstr>Multi-Item Auctions</vt:lpstr>
      <vt:lpstr>Multi-Item Auctions</vt:lpstr>
      <vt:lpstr>Connection to Matching</vt:lpstr>
      <vt:lpstr>Example: Cubicle Assignment</vt:lpstr>
      <vt:lpstr>Assignment Model</vt:lpstr>
      <vt:lpstr>Pareto Efficiency</vt:lpstr>
      <vt:lpstr>Example</vt:lpstr>
      <vt:lpstr>Efficient Assignments</vt:lpstr>
      <vt:lpstr>How to Allocate Efficiently?</vt:lpstr>
      <vt:lpstr>Ascending (Clock) Auction</vt:lpstr>
      <vt:lpstr>Example</vt:lpstr>
      <vt:lpstr>PowerPoint Presentation</vt:lpstr>
      <vt:lpstr>PowerPoint Presentation</vt:lpstr>
      <vt:lpstr>PowerPoint Presentation</vt:lpstr>
      <vt:lpstr>PowerPoint Presentation</vt:lpstr>
      <vt:lpstr>Ascending Auction</vt:lpstr>
      <vt:lpstr>Example</vt:lpstr>
      <vt:lpstr>Example: market-clearing prices</vt:lpstr>
      <vt:lpstr>Example: market-clearing prices</vt:lpstr>
      <vt:lpstr>Example: mkt-clearing prices</vt:lpstr>
      <vt:lpstr>Example: mkt-clearing prices</vt:lpstr>
      <vt:lpstr>Example</vt:lpstr>
      <vt:lpstr>Ascending Auction</vt:lpstr>
      <vt:lpstr>Example: mkt-clearing prices</vt:lpstr>
      <vt:lpstr>Example: mkt-clearing prices</vt:lpstr>
      <vt:lpstr>The Magic of the Market</vt:lpstr>
      <vt:lpstr>Magic of market, cont. </vt:lpstr>
      <vt:lpstr>Market Clearing Prices</vt:lpstr>
      <vt:lpstr>Example: how auction works</vt:lpstr>
      <vt:lpstr>Summary of Results</vt:lpstr>
      <vt:lpstr>Connection to Matching</vt:lpstr>
      <vt:lpstr>Deferred acceptance?</vt:lpstr>
      <vt:lpstr>Auctions &amp; Matching</vt:lpstr>
      <vt:lpstr>Deferred acceptance “auction”</vt:lpstr>
      <vt:lpstr>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Matching Markets</dc:title>
  <dc:creator>jdlevin</dc:creator>
  <cp:lastModifiedBy>Jon Levin</cp:lastModifiedBy>
  <cp:revision>236</cp:revision>
  <cp:lastPrinted>2012-10-25T19:32:52Z</cp:lastPrinted>
  <dcterms:created xsi:type="dcterms:W3CDTF">2009-03-20T18:03:54Z</dcterms:created>
  <dcterms:modified xsi:type="dcterms:W3CDTF">2014-05-07T03:09:20Z</dcterms:modified>
</cp:coreProperties>
</file>