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38"/>
  </p:notesMasterIdLst>
  <p:handoutMasterIdLst>
    <p:handoutMasterId r:id="rId39"/>
  </p:handoutMasterIdLst>
  <p:sldIdLst>
    <p:sldId id="260" r:id="rId2"/>
    <p:sldId id="262" r:id="rId3"/>
    <p:sldId id="931" r:id="rId4"/>
    <p:sldId id="265" r:id="rId5"/>
    <p:sldId id="266" r:id="rId6"/>
    <p:sldId id="941" r:id="rId7"/>
    <p:sldId id="893" r:id="rId8"/>
    <p:sldId id="939" r:id="rId9"/>
    <p:sldId id="896" r:id="rId10"/>
    <p:sldId id="946" r:id="rId11"/>
    <p:sldId id="898" r:id="rId12"/>
    <p:sldId id="935" r:id="rId13"/>
    <p:sldId id="942" r:id="rId14"/>
    <p:sldId id="943" r:id="rId15"/>
    <p:sldId id="944" r:id="rId16"/>
    <p:sldId id="267" r:id="rId17"/>
    <p:sldId id="894" r:id="rId18"/>
    <p:sldId id="895" r:id="rId19"/>
    <p:sldId id="903" r:id="rId20"/>
    <p:sldId id="271" r:id="rId21"/>
    <p:sldId id="904" r:id="rId22"/>
    <p:sldId id="905" r:id="rId23"/>
    <p:sldId id="932" r:id="rId24"/>
    <p:sldId id="906" r:id="rId25"/>
    <p:sldId id="907" r:id="rId26"/>
    <p:sldId id="936" r:id="rId27"/>
    <p:sldId id="902" r:id="rId28"/>
    <p:sldId id="938" r:id="rId29"/>
    <p:sldId id="268" r:id="rId30"/>
    <p:sldId id="899" r:id="rId31"/>
    <p:sldId id="940" r:id="rId32"/>
    <p:sldId id="937" r:id="rId33"/>
    <p:sldId id="917" r:id="rId34"/>
    <p:sldId id="283" r:id="rId35"/>
    <p:sldId id="947" r:id="rId36"/>
    <p:sldId id="912" r:id="rId3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3EEA"/>
    <a:srgbClr val="F434DD"/>
    <a:srgbClr val="7B076D"/>
    <a:srgbClr val="33CC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472" autoAdjust="0"/>
    <p:restoredTop sz="93346" autoAdjust="0"/>
  </p:normalViewPr>
  <p:slideViewPr>
    <p:cSldViewPr>
      <p:cViewPr varScale="1">
        <p:scale>
          <a:sx n="86" d="100"/>
          <a:sy n="86" d="100"/>
        </p:scale>
        <p:origin x="-83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30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38318" cy="4648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88128" tIns="44064" rIns="88128" bIns="44064" numCol="1" anchor="t" anchorCtr="0" compatLnSpc="1">
            <a:prstTxWarp prst="textNoShape">
              <a:avLst/>
            </a:prstTxWarp>
          </a:bodyPr>
          <a:lstStyle>
            <a:lvl1pPr defTabSz="881245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80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885" y="0"/>
            <a:ext cx="3038318" cy="4648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88128" tIns="44064" rIns="88128" bIns="44064" numCol="1" anchor="t" anchorCtr="0" compatLnSpc="1">
            <a:prstTxWarp prst="textNoShape">
              <a:avLst/>
            </a:prstTxWarp>
          </a:bodyPr>
          <a:lstStyle>
            <a:lvl1pPr algn="r" defTabSz="881245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fld id="{E3C7B2B6-AAB2-472F-8442-D8544894759E}" type="datetimeFigureOut">
              <a:rPr lang="en-US"/>
              <a:pPr>
                <a:defRPr/>
              </a:pPr>
              <a:t>5/13/2014</a:t>
            </a:fld>
            <a:endParaRPr lang="en-US"/>
          </a:p>
        </p:txBody>
      </p:sp>
      <p:sp>
        <p:nvSpPr>
          <p:cNvPr id="1280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829429"/>
            <a:ext cx="3038318" cy="4648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88128" tIns="44064" rIns="88128" bIns="44064" numCol="1" anchor="b" anchorCtr="0" compatLnSpc="1">
            <a:prstTxWarp prst="textNoShape">
              <a:avLst/>
            </a:prstTxWarp>
          </a:bodyPr>
          <a:lstStyle>
            <a:lvl1pPr defTabSz="881245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80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885" y="8829429"/>
            <a:ext cx="3038318" cy="4648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88128" tIns="44064" rIns="88128" bIns="44064" numCol="1" anchor="b" anchorCtr="0" compatLnSpc="1">
            <a:prstTxWarp prst="textNoShape">
              <a:avLst/>
            </a:prstTxWarp>
          </a:bodyPr>
          <a:lstStyle>
            <a:lvl1pPr algn="r" defTabSz="881245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fld id="{E52F096D-88EA-4E66-83E8-E852C24D2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3150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38318" cy="46482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160" tIns="46580" rIns="93160" bIns="46580" numCol="1" anchor="t" anchorCtr="0" compatLnSpc="1">
            <a:prstTxWarp prst="textNoShape">
              <a:avLst/>
            </a:prstTxWarp>
          </a:bodyPr>
          <a:lstStyle>
            <a:lvl1pPr defTabSz="932517">
              <a:defRPr sz="13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885" y="0"/>
            <a:ext cx="3038318" cy="46482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160" tIns="46580" rIns="93160" bIns="46580" numCol="1" anchor="t" anchorCtr="0" compatLnSpc="1">
            <a:prstTxWarp prst="textNoShape">
              <a:avLst/>
            </a:prstTxWarp>
          </a:bodyPr>
          <a:lstStyle>
            <a:lvl1pPr algn="r" defTabSz="932517">
              <a:defRPr sz="13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Placeholder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520" y="4415790"/>
            <a:ext cx="5607363" cy="418338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160" tIns="46580" rIns="93160" bIns="46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8829429"/>
            <a:ext cx="3038318" cy="46482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160" tIns="46580" rIns="93160" bIns="46580" numCol="1" anchor="b" anchorCtr="0" compatLnSpc="1">
            <a:prstTxWarp prst="textNoShape">
              <a:avLst/>
            </a:prstTxWarp>
          </a:bodyPr>
          <a:lstStyle>
            <a:lvl1pPr defTabSz="932517">
              <a:defRPr sz="13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885" y="8829429"/>
            <a:ext cx="3038318" cy="46482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160" tIns="46580" rIns="93160" bIns="46580" numCol="1" anchor="b" anchorCtr="0" compatLnSpc="1">
            <a:prstTxWarp prst="textNoShape">
              <a:avLst/>
            </a:prstTxWarp>
          </a:bodyPr>
          <a:lstStyle>
            <a:lvl1pPr algn="r" defTabSz="932517">
              <a:defRPr sz="13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fld id="{123CF460-FB8C-47B6-B97D-91F88755EE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476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ＭＳ Ｐゴシック" pitchFamily="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5127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811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5128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7924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7461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94338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93012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2391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55673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59223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67763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72005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75422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89314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326038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35872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63772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64955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58643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44362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44782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29360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11936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83476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33857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91865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51828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91593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Placeholder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94784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86726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/>
          <p:cNvSpPr txBox="1">
            <a:spLocks noGrp="1" noChangeArrowheads="1"/>
          </p:cNvSpPr>
          <p:nvPr/>
        </p:nvSpPr>
        <p:spPr bwMode="auto">
          <a:xfrm>
            <a:off x="3970885" y="8829429"/>
            <a:ext cx="3038318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60" tIns="46580" rIns="93160" bIns="46580" anchor="b">
            <a:prstTxWarp prst="textNoShape">
              <a:avLst/>
            </a:prstTxWarp>
          </a:bodyPr>
          <a:lstStyle/>
          <a:p>
            <a:pPr algn="r" defTabSz="932517"/>
            <a:fld id="{4CAEDA3F-9884-4F42-80A5-7D08404F2276}" type="slidenum">
              <a:rPr lang="en-US" sz="1300"/>
              <a:pPr algn="r" defTabSz="932517"/>
              <a:t>33</a:t>
            </a:fld>
            <a:endParaRPr lang="en-US" sz="1300"/>
          </a:p>
        </p:txBody>
      </p:sp>
      <p:sp>
        <p:nvSpPr>
          <p:cNvPr id="96258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6150"/>
          </a:xfrm>
          <a:ln/>
        </p:spPr>
      </p:sp>
      <p:sp>
        <p:nvSpPr>
          <p:cNvPr id="96259" name="Placeholder 3"/>
          <p:cNvSpPr>
            <a:spLocks noGrp="1" noChangeArrowheads="1"/>
          </p:cNvSpPr>
          <p:nvPr>
            <p:ph type="body" idx="1"/>
          </p:nvPr>
        </p:nvSpPr>
        <p:spPr>
          <a:xfrm>
            <a:off x="933763" y="4415790"/>
            <a:ext cx="5142876" cy="4183380"/>
          </a:xfrm>
          <a:noFill/>
        </p:spPr>
        <p:txBody>
          <a:bodyPr lIns="88113" tIns="44056" rIns="88113" bIns="44056"/>
          <a:lstStyle/>
          <a:p>
            <a:pPr eaLnBrk="1" hangingPunct="1"/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80070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8899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02380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Placeholder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>
              <a:latin typeface="Arial" pitchFamily="84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7256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  <a:ea typeface="+mn-ea"/>
              <a:cs typeface="+mn-cs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  <a:ea typeface="+mn-ea"/>
              <a:cs typeface="+mn-cs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charset="2"/>
              <a:buNone/>
              <a:defRPr sz="32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67D9F-B275-4F72-BAEA-95672BD881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C90CF2-EBEE-4E7A-9ADD-41C93B0D6F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194281-16EC-4B78-B61F-56A2518B1D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512DF2-1509-47E8-8F3B-CBA06EE894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F2E86-E051-4EEC-8CCF-9327AC1CCA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B8BF0-9C4A-47D9-925A-503B249315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9F43D-9837-4123-98FB-5C6314376D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B61F2-D564-4E9C-9EBA-35071A510F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CDA41-3B5F-4ED0-9BC0-0BA4E6CC4F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7D42D-5214-43E7-A18C-429CFEADAB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A79C9-3124-4EDA-8F5E-AAFCF57189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331B5-5991-4C12-819A-3CAC7024F0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7E11C-E850-4092-A006-F73F30D5D2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8229600" cy="2128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6D03EA-7192-42F4-B68D-0097171450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F974A-FCCC-485F-B9B2-F33A04EC32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86DE2-24A5-4C07-9D4F-CF5F17DFB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  <a:ea typeface="+mn-ea"/>
              <a:cs typeface="+mn-cs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fld id="{77EC950A-9F3B-4EC0-9323-53577EFFE5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410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0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0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7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0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0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1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7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1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7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1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1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1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7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1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7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1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1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1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1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7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2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7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2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2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2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7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2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7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2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2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2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2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7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2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7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3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3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3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7" cy="7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3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7" cy="7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3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sp>
          <p:nvSpPr>
            <p:cNvPr id="413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7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5" r:id="rId2"/>
    <p:sldLayoutId id="2147483664" r:id="rId3"/>
    <p:sldLayoutId id="2147483663" r:id="rId4"/>
    <p:sldLayoutId id="2147483662" r:id="rId5"/>
    <p:sldLayoutId id="2147483661" r:id="rId6"/>
    <p:sldLayoutId id="2147483660" r:id="rId7"/>
    <p:sldLayoutId id="2147483659" r:id="rId8"/>
    <p:sldLayoutId id="2147483658" r:id="rId9"/>
    <p:sldLayoutId id="2147483657" r:id="rId10"/>
    <p:sldLayoutId id="2147483656" r:id="rId11"/>
    <p:sldLayoutId id="2147483655" r:id="rId12"/>
    <p:sldLayoutId id="2147483654" r:id="rId13"/>
    <p:sldLayoutId id="2147483653" r:id="rId14"/>
    <p:sldLayoutId id="2147483652" r:id="rId15"/>
    <p:sldLayoutId id="2147483651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ＭＳ Ｐゴシック" pitchFamily="1" charset="-128"/>
          <a:cs typeface="ＭＳ Ｐゴシック" pitchFamily="8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1" charset="-128"/>
          <a:cs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1" charset="-128"/>
          <a:cs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1" charset="-128"/>
          <a:cs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1" charset="-128"/>
          <a:cs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84" charset="2"/>
        <a:buChar char="l"/>
        <a:defRPr sz="3000">
          <a:solidFill>
            <a:schemeClr val="tx1"/>
          </a:solidFill>
          <a:latin typeface="+mn-lt"/>
          <a:ea typeface="ＭＳ Ｐゴシック" pitchFamily="1" charset="-128"/>
          <a:cs typeface="ＭＳ Ｐゴシック" pitchFamily="84" charset="-128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84" charset="2"/>
        <a:buChar char="l"/>
        <a:defRPr sz="2600">
          <a:solidFill>
            <a:schemeClr val="tx1"/>
          </a:solidFill>
          <a:latin typeface="+mn-lt"/>
          <a:ea typeface="ＭＳ Ｐゴシック" charset="-128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84" charset="2"/>
        <a:buChar char="l"/>
        <a:defRPr sz="2300">
          <a:solidFill>
            <a:schemeClr val="tx1"/>
          </a:solidFill>
          <a:latin typeface="+mn-lt"/>
          <a:ea typeface="ＭＳ Ｐゴシック" charset="-128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dwords.google.com/ko/KeywordPlanner/Home?__u=1424560874&amp;__c=2265047474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84" charset="-128"/>
              </a:rPr>
              <a:t>Sponsored Search Auctions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pitchFamily="84" charset="2"/>
              <a:buNone/>
            </a:pPr>
            <a:endParaRPr lang="en-US" smtClean="0">
              <a:ea typeface="ＭＳ Ｐゴシック" pitchFamily="8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567D9F-B275-4F72-BAEA-95672BD881AE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503" y="0"/>
            <a:ext cx="8988491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C9F43D-9837-4123-98FB-5C6314376D3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6396335"/>
            <a:ext cx="2373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434DD"/>
                </a:solidFill>
                <a:hlinkClick r:id="rId4"/>
              </a:rPr>
              <a:t>Traffic estimator</a:t>
            </a:r>
            <a:endParaRPr lang="en-US" dirty="0">
              <a:solidFill>
                <a:srgbClr val="F434D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2238"/>
            <a:ext cx="7543800" cy="1146522"/>
          </a:xfrm>
        </p:spPr>
        <p:txBody>
          <a:bodyPr/>
          <a:lstStyle/>
          <a:p>
            <a:pPr eaLnBrk="1" hangingPunct="1"/>
            <a:r>
              <a:rPr lang="en-US" sz="3600" dirty="0" smtClean="0">
                <a:ea typeface="ＭＳ Ｐゴシック" pitchFamily="84" charset="-128"/>
              </a:rPr>
              <a:t>Sponsored Search Auctions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7544" y="1556792"/>
            <a:ext cx="8229600" cy="4968552"/>
          </a:xfrm>
        </p:spPr>
        <p:txBody>
          <a:bodyPr/>
          <a:lstStyle/>
          <a:p>
            <a:pPr eaLnBrk="1" hangingPunct="1"/>
            <a:r>
              <a:rPr lang="en-US" sz="2400" dirty="0" smtClean="0">
                <a:ea typeface="ＭＳ Ｐゴシック" pitchFamily="84" charset="-128"/>
              </a:rPr>
              <a:t>Search advertising is a huge auction market</a:t>
            </a:r>
          </a:p>
          <a:p>
            <a:pPr lvl="1" eaLnBrk="1" hangingPunct="1"/>
            <a:r>
              <a:rPr lang="en-US" sz="2000" dirty="0" smtClean="0">
                <a:ea typeface="ＭＳ Ｐゴシック" pitchFamily="84" charset="-128"/>
              </a:rPr>
              <a:t>Google ad revenue in 2013: $50.5 billion.</a:t>
            </a:r>
          </a:p>
          <a:p>
            <a:pPr lvl="1" eaLnBrk="1" hangingPunct="1"/>
            <a:r>
              <a:rPr lang="en-US" sz="2000" dirty="0" smtClean="0">
                <a:ea typeface="ＭＳ Ｐゴシック" pitchFamily="84" charset="-128"/>
              </a:rPr>
              <a:t>Hal Varian, Google Chief Economist “Most people don’t realize that all that money comes pennies at a time.”</a:t>
            </a:r>
          </a:p>
          <a:p>
            <a:pPr lvl="2" eaLnBrk="1" hangingPunct="1"/>
            <a:endParaRPr lang="en-US" sz="1700" dirty="0" smtClean="0">
              <a:ea typeface="ＭＳ Ｐゴシック" pitchFamily="84" charset="-128"/>
            </a:endParaRPr>
          </a:p>
          <a:p>
            <a:pPr eaLnBrk="1" hangingPunct="1"/>
            <a:r>
              <a:rPr lang="en-US" sz="2400" dirty="0" smtClean="0">
                <a:ea typeface="ＭＳ Ｐゴシック" pitchFamily="84" charset="-128"/>
              </a:rPr>
              <a:t>Why would you use auctions in this setting?</a:t>
            </a:r>
          </a:p>
          <a:p>
            <a:pPr lvl="1" eaLnBrk="1" hangingPunct="1"/>
            <a:r>
              <a:rPr lang="en-US" sz="2000" dirty="0" smtClean="0">
                <a:ea typeface="ＭＳ Ｐゴシック" pitchFamily="84" charset="-128"/>
              </a:rPr>
              <a:t>Difficult to set </a:t>
            </a:r>
            <a:r>
              <a:rPr lang="en-US" sz="2000" i="1" dirty="0" smtClean="0">
                <a:ea typeface="ＭＳ Ｐゴシック" pitchFamily="84" charset="-128"/>
              </a:rPr>
              <a:t>so many prices </a:t>
            </a:r>
            <a:r>
              <a:rPr lang="en-US" sz="2000" dirty="0" smtClean="0">
                <a:ea typeface="ＭＳ Ｐゴシック" pitchFamily="84" charset="-128"/>
              </a:rPr>
              <a:t>(tens of millions of keywords)</a:t>
            </a:r>
          </a:p>
          <a:p>
            <a:pPr lvl="1" eaLnBrk="1" hangingPunct="1"/>
            <a:r>
              <a:rPr lang="en-US" sz="2000" dirty="0" smtClean="0">
                <a:ea typeface="ＭＳ Ｐゴシック" pitchFamily="84" charset="-128"/>
              </a:rPr>
              <a:t>Demand and especially supply might be changing.</a:t>
            </a:r>
          </a:p>
          <a:p>
            <a:pPr lvl="1" eaLnBrk="1" hangingPunct="1"/>
            <a:r>
              <a:rPr lang="en-US" sz="2000" dirty="0" smtClean="0">
                <a:ea typeface="ＭＳ Ｐゴシック" pitchFamily="84" charset="-128"/>
              </a:rPr>
              <a:t>Retain some price-setting ability via auction design</a:t>
            </a:r>
          </a:p>
          <a:p>
            <a:pPr lvl="2" eaLnBrk="1" hangingPunct="1"/>
            <a:endParaRPr lang="en-US" sz="1700" dirty="0">
              <a:ea typeface="ＭＳ Ｐゴシック" pitchFamily="84" charset="-128"/>
            </a:endParaRPr>
          </a:p>
          <a:p>
            <a:pPr eaLnBrk="1" hangingPunct="1"/>
            <a:r>
              <a:rPr lang="en-US" sz="2400" dirty="0" smtClean="0">
                <a:ea typeface="ＭＳ Ｐゴシック" pitchFamily="84" charset="-128"/>
              </a:rPr>
              <a:t>Today: theory and practice of these auctions</a:t>
            </a:r>
          </a:p>
          <a:p>
            <a:pPr lvl="1" eaLnBrk="1" hangingPunct="1"/>
            <a:r>
              <a:rPr lang="en-US" sz="2000" dirty="0" smtClean="0">
                <a:ea typeface="ＭＳ Ｐゴシック" pitchFamily="84" charset="-128"/>
              </a:rPr>
              <a:t>An application of the assignment market model!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C9F43D-9837-4123-98FB-5C6314376D3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074514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84" charset="-128"/>
              </a:rPr>
              <a:t>Keyword Auctions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6791"/>
            <a:ext cx="8229600" cy="4920209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400" dirty="0" smtClean="0">
                <a:ea typeface="ＭＳ Ｐゴシック" pitchFamily="84" charset="-128"/>
              </a:rPr>
              <a:t>Advertisers submit bids for keywords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000" dirty="0" smtClean="0">
                <a:ea typeface="ＭＳ Ｐゴシック" pitchFamily="84" charset="-128"/>
              </a:rPr>
              <a:t>Offer a dollar payment </a:t>
            </a:r>
            <a:r>
              <a:rPr lang="en-US" sz="2000" i="1" dirty="0" smtClean="0">
                <a:ea typeface="ＭＳ Ｐゴシック" pitchFamily="84" charset="-128"/>
              </a:rPr>
              <a:t>per click</a:t>
            </a:r>
            <a:r>
              <a:rPr lang="en-US" sz="2000" dirty="0" smtClean="0">
                <a:ea typeface="ＭＳ Ｐゴシック" pitchFamily="84" charset="-128"/>
              </a:rPr>
              <a:t>. 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000" dirty="0" smtClean="0">
                <a:ea typeface="ＭＳ Ｐゴシック" pitchFamily="84" charset="-128"/>
              </a:rPr>
              <a:t>Alternatives: price per impression, or per conversion.</a:t>
            </a:r>
          </a:p>
          <a:p>
            <a:pPr lvl="6">
              <a:lnSpc>
                <a:spcPct val="90000"/>
              </a:lnSpc>
              <a:spcAft>
                <a:spcPct val="20000"/>
              </a:spcAft>
            </a:pPr>
            <a:endParaRPr lang="en-US" sz="1000" dirty="0" smtClean="0">
              <a:ea typeface="ＭＳ Ｐゴシック" pitchFamily="84" charset="-128"/>
            </a:endParaRP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400" dirty="0" smtClean="0">
                <a:ea typeface="ＭＳ Ｐゴシック" pitchFamily="84" charset="-128"/>
              </a:rPr>
              <a:t>Separate auction for every query 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000" dirty="0" smtClean="0">
                <a:ea typeface="ＭＳ Ｐゴシック" pitchFamily="84" charset="-128"/>
              </a:rPr>
              <a:t>Positions awarded in order of bid (more on this later).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000" dirty="0" smtClean="0">
                <a:ea typeface="ＭＳ Ｐゴシック" pitchFamily="84" charset="-128"/>
              </a:rPr>
              <a:t>Google uses “generalized </a:t>
            </a:r>
            <a:r>
              <a:rPr lang="en-US" sz="2000" dirty="0">
                <a:ea typeface="ＭＳ Ｐゴシック" pitchFamily="84" charset="-128"/>
              </a:rPr>
              <a:t>second price” auction format.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000" dirty="0" smtClean="0">
                <a:ea typeface="ＭＳ Ｐゴシック" pitchFamily="84" charset="-128"/>
              </a:rPr>
              <a:t>Advertisers pay bid of the advertiser in the position below.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endParaRPr lang="en-US" sz="1000" dirty="0" smtClean="0">
              <a:ea typeface="ＭＳ Ｐゴシック" pitchFamily="84" charset="-128"/>
            </a:endParaRP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400" dirty="0" smtClean="0">
                <a:ea typeface="ＭＳ Ｐゴシック" pitchFamily="84" charset="-128"/>
              </a:rPr>
              <a:t>Some important features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000" dirty="0" smtClean="0">
                <a:ea typeface="ＭＳ Ｐゴシック" pitchFamily="84" charset="-128"/>
              </a:rPr>
              <a:t>Value is created by getting a good match of ad to searcher.</a:t>
            </a:r>
            <a:endParaRPr lang="en-US" sz="2000" dirty="0">
              <a:ea typeface="ＭＳ Ｐゴシック" pitchFamily="84" charset="-128"/>
            </a:endParaRP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000" dirty="0" smtClean="0">
                <a:ea typeface="ＭＳ Ｐゴシック" pitchFamily="84" charset="-128"/>
              </a:rPr>
              <a:t>Multiple positions, but advertisers submit only a single bid.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endParaRPr lang="en-US" sz="2000" dirty="0" smtClean="0">
              <a:ea typeface="ＭＳ Ｐゴシック" pitchFamily="8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0CF2-EBEE-4E7A-9ADD-41C93B0D6F3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930498"/>
          </a:xfrm>
        </p:spPr>
        <p:txBody>
          <a:bodyPr/>
          <a:lstStyle/>
          <a:p>
            <a:pPr eaLnBrk="1" hangingPunct="1"/>
            <a:r>
              <a:rPr lang="en-US" sz="3600" dirty="0" smtClean="0">
                <a:ea typeface="ＭＳ Ｐゴシック" pitchFamily="84" charset="-128"/>
              </a:rPr>
              <a:t>Brief History</a:t>
            </a:r>
          </a:p>
        </p:txBody>
      </p:sp>
      <p:sp>
        <p:nvSpPr>
          <p:cNvPr id="10035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4391025"/>
            <a:ext cx="3733800" cy="2347913"/>
          </a:xfrm>
        </p:spPr>
        <p:txBody>
          <a:bodyPr/>
          <a:lstStyle/>
          <a:p>
            <a:pPr eaLnBrk="1" hangingPunct="1"/>
            <a:r>
              <a:rPr lang="en-US" sz="2200" dirty="0" smtClean="0">
                <a:ea typeface="ＭＳ Ｐゴシック" pitchFamily="84" charset="-128"/>
              </a:rPr>
              <a:t>1990s: websites sell advertising space on a “per-eyeball” basis, with contracts negotiated by salespeople; similar to print or television. </a:t>
            </a:r>
          </a:p>
          <a:p>
            <a:pPr eaLnBrk="1" hangingPunct="1"/>
            <a:endParaRPr lang="en-US" sz="2600" dirty="0" smtClean="0">
              <a:ea typeface="ＭＳ Ｐゴシック" pitchFamily="84" charset="-128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57200" y="4006850"/>
            <a:ext cx="8229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408113" y="4056063"/>
            <a:ext cx="0" cy="381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371600" y="1446213"/>
            <a:ext cx="411480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200" dirty="0"/>
              <a:t>Mid-1990s: Overture (</a:t>
            </a:r>
            <a:r>
              <a:rPr lang="en-US" sz="2200" dirty="0" err="1"/>
              <a:t>GoTo</a:t>
            </a:r>
            <a:r>
              <a:rPr lang="en-US" sz="2200" dirty="0"/>
              <a:t>) allows advertisers to bid for keywords, offering to pay </a:t>
            </a:r>
            <a:r>
              <a:rPr lang="en-US" sz="2200" i="1" dirty="0"/>
              <a:t>per click</a:t>
            </a:r>
            <a:r>
              <a:rPr lang="en-US" sz="2200" dirty="0"/>
              <a:t>. Yahoo! and others adopt this approach, charging advertisers their bids.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027488" y="4441825"/>
            <a:ext cx="4114800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200" dirty="0"/>
              <a:t>2000s: Google and Overture modify keyword auction to have advertisers pay minimum amount necessary to maintain their position (GSP). 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352800" y="3570288"/>
            <a:ext cx="0" cy="4095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410200" y="4006850"/>
            <a:ext cx="0" cy="4349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7162800" y="3565525"/>
            <a:ext cx="0" cy="4095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562600" y="1628800"/>
            <a:ext cx="35814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200" dirty="0"/>
              <a:t>A</a:t>
            </a:r>
            <a:r>
              <a:rPr lang="en-US" sz="2200" dirty="0" smtClean="0"/>
              <a:t>uction </a:t>
            </a:r>
            <a:r>
              <a:rPr lang="en-US" sz="2200" dirty="0"/>
              <a:t>design becomes more sophisticated; auctions used to allocate advertising on many webpages, not just search.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0CF2-EBEE-4E7A-9ADD-41C93B0D6F3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22" grpId="0" build="p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074514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84" charset="-128"/>
              </a:rPr>
              <a:t>Assignment Model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777"/>
            <a:ext cx="8229600" cy="5064224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400" dirty="0" smtClean="0">
                <a:ea typeface="ＭＳ Ｐゴシック" pitchFamily="84" charset="-128"/>
              </a:rPr>
              <a:t>Positions k = 1,…,K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400" dirty="0" smtClean="0">
                <a:ea typeface="ＭＳ Ｐゴシック" pitchFamily="84" charset="-128"/>
              </a:rPr>
              <a:t>Bidders n = 1,…,N</a:t>
            </a:r>
          </a:p>
          <a:p>
            <a:pPr lvl="3" eaLnBrk="1" hangingPunct="1">
              <a:lnSpc>
                <a:spcPct val="90000"/>
              </a:lnSpc>
              <a:spcAft>
                <a:spcPct val="20000"/>
              </a:spcAft>
            </a:pPr>
            <a:endParaRPr lang="en-US" sz="1400" dirty="0" smtClean="0">
              <a:ea typeface="ＭＳ Ｐゴシック" pitchFamily="84" charset="-128"/>
            </a:endParaRP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400" dirty="0" smtClean="0">
                <a:ea typeface="ＭＳ Ｐゴシック" pitchFamily="84" charset="-128"/>
              </a:rPr>
              <a:t>Position k gets </a:t>
            </a:r>
            <a:r>
              <a:rPr lang="en-US" sz="2400" dirty="0" err="1" smtClean="0">
                <a:ea typeface="ＭＳ Ｐゴシック" pitchFamily="84" charset="-128"/>
              </a:rPr>
              <a:t>x</a:t>
            </a:r>
            <a:r>
              <a:rPr lang="en-US" sz="2400" baseline="-25000" dirty="0" err="1">
                <a:ea typeface="ＭＳ Ｐゴシック" pitchFamily="84" charset="-128"/>
              </a:rPr>
              <a:t>k</a:t>
            </a:r>
            <a:r>
              <a:rPr lang="en-US" sz="2400" dirty="0" smtClean="0">
                <a:ea typeface="ＭＳ Ｐゴシック" pitchFamily="84" charset="-128"/>
              </a:rPr>
              <a:t> clicks per day: </a:t>
            </a:r>
            <a:r>
              <a:rPr lang="en-US" sz="2400" dirty="0">
                <a:ea typeface="ＭＳ Ｐゴシック" pitchFamily="84" charset="-128"/>
              </a:rPr>
              <a:t>x</a:t>
            </a:r>
            <a:r>
              <a:rPr lang="en-US" sz="2400" baseline="-25000" dirty="0" smtClean="0">
                <a:ea typeface="ＭＳ Ｐゴシック" pitchFamily="84" charset="-128"/>
              </a:rPr>
              <a:t>1</a:t>
            </a:r>
            <a:r>
              <a:rPr lang="en-US" sz="2400" dirty="0" smtClean="0">
                <a:ea typeface="ＭＳ Ｐゴシック" pitchFamily="84" charset="-128"/>
              </a:rPr>
              <a:t> </a:t>
            </a:r>
            <a:r>
              <a:rPr lang="en-US" sz="2400" dirty="0">
                <a:ea typeface="ＭＳ Ｐゴシック" pitchFamily="84" charset="-128"/>
              </a:rPr>
              <a:t>&gt; </a:t>
            </a:r>
            <a:r>
              <a:rPr lang="en-US" sz="2400" dirty="0" smtClean="0">
                <a:ea typeface="ＭＳ Ｐゴシック" pitchFamily="84" charset="-128"/>
              </a:rPr>
              <a:t>x</a:t>
            </a:r>
            <a:r>
              <a:rPr lang="en-US" sz="2400" baseline="-25000" dirty="0" smtClean="0">
                <a:ea typeface="ＭＳ Ｐゴシック" pitchFamily="84" charset="-128"/>
              </a:rPr>
              <a:t>2</a:t>
            </a:r>
            <a:r>
              <a:rPr lang="en-US" sz="2400" dirty="0" smtClean="0">
                <a:ea typeface="ＭＳ Ｐゴシック" pitchFamily="84" charset="-128"/>
              </a:rPr>
              <a:t> </a:t>
            </a:r>
            <a:r>
              <a:rPr lang="en-US" sz="2400" dirty="0">
                <a:ea typeface="ＭＳ Ｐゴシック" pitchFamily="84" charset="-128"/>
              </a:rPr>
              <a:t>&gt; … &gt; </a:t>
            </a:r>
            <a:r>
              <a:rPr lang="en-US" sz="2400" dirty="0" err="1" smtClean="0">
                <a:ea typeface="ＭＳ Ｐゴシック" pitchFamily="84" charset="-128"/>
              </a:rPr>
              <a:t>x</a:t>
            </a:r>
            <a:r>
              <a:rPr lang="en-US" sz="2400" baseline="-25000" dirty="0" err="1">
                <a:ea typeface="ＭＳ Ｐゴシック" pitchFamily="84" charset="-128"/>
              </a:rPr>
              <a:t>K</a:t>
            </a:r>
            <a:endParaRPr lang="en-US" sz="2400" baseline="-25000" dirty="0" smtClean="0">
              <a:ea typeface="ＭＳ Ｐゴシック" pitchFamily="84" charset="-128"/>
            </a:endParaRP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400" dirty="0">
                <a:ea typeface="ＭＳ Ｐゴシック" pitchFamily="84" charset="-128"/>
              </a:rPr>
              <a:t>Bidder </a:t>
            </a:r>
            <a:r>
              <a:rPr lang="en-US" sz="2400" dirty="0" smtClean="0">
                <a:ea typeface="ＭＳ Ｐゴシック" pitchFamily="84" charset="-128"/>
              </a:rPr>
              <a:t>n </a:t>
            </a:r>
            <a:r>
              <a:rPr lang="en-US" sz="2400" dirty="0">
                <a:ea typeface="ＭＳ Ｐゴシック" pitchFamily="84" charset="-128"/>
              </a:rPr>
              <a:t>has value </a:t>
            </a:r>
            <a:r>
              <a:rPr lang="en-US" sz="2400" dirty="0" err="1" smtClean="0">
                <a:ea typeface="ＭＳ Ｐゴシック" pitchFamily="84" charset="-128"/>
              </a:rPr>
              <a:t>v</a:t>
            </a:r>
            <a:r>
              <a:rPr lang="en-US" sz="2400" baseline="-25000" dirty="0" err="1" smtClean="0">
                <a:ea typeface="ＭＳ Ｐゴシック" pitchFamily="84" charset="-128"/>
              </a:rPr>
              <a:t>n</a:t>
            </a:r>
            <a:r>
              <a:rPr lang="en-US" sz="2400" dirty="0" smtClean="0">
                <a:ea typeface="ＭＳ Ｐゴシック" pitchFamily="84" charset="-128"/>
              </a:rPr>
              <a:t> </a:t>
            </a:r>
            <a:r>
              <a:rPr lang="en-US" sz="2400" dirty="0">
                <a:ea typeface="ＭＳ Ｐゴシック" pitchFamily="84" charset="-128"/>
              </a:rPr>
              <a:t>per click: v</a:t>
            </a:r>
            <a:r>
              <a:rPr lang="en-US" sz="2400" baseline="-25000" dirty="0">
                <a:ea typeface="ＭＳ Ｐゴシック" pitchFamily="84" charset="-128"/>
              </a:rPr>
              <a:t>1</a:t>
            </a:r>
            <a:r>
              <a:rPr lang="en-US" sz="2400" dirty="0">
                <a:ea typeface="ＭＳ Ｐゴシック" pitchFamily="84" charset="-128"/>
              </a:rPr>
              <a:t> &gt; v</a:t>
            </a:r>
            <a:r>
              <a:rPr lang="en-US" sz="2400" baseline="-25000" dirty="0">
                <a:ea typeface="ＭＳ Ｐゴシック" pitchFamily="84" charset="-128"/>
              </a:rPr>
              <a:t>2</a:t>
            </a:r>
            <a:r>
              <a:rPr lang="en-US" sz="2400" dirty="0">
                <a:ea typeface="ＭＳ Ｐゴシック" pitchFamily="84" charset="-128"/>
              </a:rPr>
              <a:t> &gt; … &gt; </a:t>
            </a:r>
            <a:r>
              <a:rPr lang="en-US" sz="2400" dirty="0" err="1" smtClean="0">
                <a:ea typeface="ＭＳ Ｐゴシック" pitchFamily="84" charset="-128"/>
              </a:rPr>
              <a:t>v</a:t>
            </a:r>
            <a:r>
              <a:rPr lang="en-US" sz="2400" baseline="-25000" dirty="0" err="1" smtClean="0">
                <a:ea typeface="ＭＳ Ｐゴシック" pitchFamily="84" charset="-128"/>
              </a:rPr>
              <a:t>N</a:t>
            </a:r>
            <a:r>
              <a:rPr lang="en-US" sz="2400" baseline="-25000" dirty="0" smtClean="0">
                <a:ea typeface="ＭＳ Ｐゴシック" pitchFamily="84" charset="-128"/>
              </a:rPr>
              <a:t>.</a:t>
            </a:r>
            <a:endParaRPr lang="en-US" sz="2400" dirty="0">
              <a:ea typeface="ＭＳ Ｐゴシック" pitchFamily="84" charset="-128"/>
            </a:endParaRP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endParaRPr lang="en-US" sz="2000" dirty="0" smtClean="0">
              <a:ea typeface="ＭＳ Ｐゴシック" pitchFamily="84" charset="-128"/>
            </a:endParaRPr>
          </a:p>
          <a:p>
            <a:pPr lvl="6">
              <a:lnSpc>
                <a:spcPct val="90000"/>
              </a:lnSpc>
              <a:spcAft>
                <a:spcPct val="20000"/>
              </a:spcAft>
            </a:pPr>
            <a:endParaRPr lang="en-US" sz="1000" dirty="0" smtClean="0">
              <a:ea typeface="ＭＳ Ｐゴシック" pitchFamily="84" charset="-128"/>
            </a:endParaRP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400" dirty="0">
                <a:ea typeface="ＭＳ Ｐゴシック" pitchFamily="84" charset="-128"/>
              </a:rPr>
              <a:t>B</a:t>
            </a:r>
            <a:r>
              <a:rPr lang="en-US" sz="2400" dirty="0" smtClean="0">
                <a:ea typeface="ＭＳ Ｐゴシック" pitchFamily="84" charset="-128"/>
              </a:rPr>
              <a:t>idder n’s value for position k is: </a:t>
            </a:r>
            <a:r>
              <a:rPr lang="en-US" sz="2400" dirty="0" err="1" smtClean="0">
                <a:ea typeface="ＭＳ Ｐゴシック" pitchFamily="84" charset="-128"/>
              </a:rPr>
              <a:t>v</a:t>
            </a:r>
            <a:r>
              <a:rPr lang="en-US" sz="2400" baseline="-25000" dirty="0" err="1" smtClean="0">
                <a:ea typeface="ＭＳ Ｐゴシック" pitchFamily="84" charset="-128"/>
              </a:rPr>
              <a:t>n</a:t>
            </a:r>
            <a:r>
              <a:rPr lang="en-US" sz="2400" dirty="0" smtClean="0">
                <a:ea typeface="ＭＳ Ｐゴシック" pitchFamily="84" charset="-128"/>
              </a:rPr>
              <a:t>* </a:t>
            </a:r>
            <a:r>
              <a:rPr lang="en-US" sz="2400" dirty="0" err="1" smtClean="0">
                <a:ea typeface="ＭＳ Ｐゴシック" pitchFamily="84" charset="-128"/>
              </a:rPr>
              <a:t>x</a:t>
            </a:r>
            <a:r>
              <a:rPr lang="en-US" sz="2400" baseline="-25000" dirty="0" err="1" smtClean="0">
                <a:ea typeface="ＭＳ Ｐゴシック" pitchFamily="84" charset="-128"/>
              </a:rPr>
              <a:t>k</a:t>
            </a:r>
            <a:r>
              <a:rPr lang="en-US" sz="2400" dirty="0" smtClean="0">
                <a:ea typeface="ＭＳ Ｐゴシック" pitchFamily="84" charset="-128"/>
              </a:rPr>
              <a:t>.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400" dirty="0" smtClean="0">
                <a:ea typeface="ＭＳ Ｐゴシック" pitchFamily="84" charset="-128"/>
              </a:rPr>
              <a:t>Bidder n’s profit if buys k, pays </a:t>
            </a:r>
            <a:r>
              <a:rPr lang="en-US" sz="2400" dirty="0" err="1" smtClean="0">
                <a:ea typeface="ＭＳ Ｐゴシック" pitchFamily="84" charset="-128"/>
              </a:rPr>
              <a:t>p</a:t>
            </a:r>
            <a:r>
              <a:rPr lang="en-US" sz="2400" baseline="-25000" dirty="0" err="1">
                <a:ea typeface="ＭＳ Ｐゴシック" pitchFamily="84" charset="-128"/>
              </a:rPr>
              <a:t>k</a:t>
            </a:r>
            <a:r>
              <a:rPr lang="en-US" sz="2400" dirty="0" smtClean="0">
                <a:ea typeface="ＭＳ Ｐゴシック" pitchFamily="84" charset="-128"/>
              </a:rPr>
              <a:t> per click: (</a:t>
            </a:r>
            <a:r>
              <a:rPr lang="en-US" sz="2400" dirty="0" err="1" smtClean="0">
                <a:ea typeface="ＭＳ Ｐゴシック" pitchFamily="84" charset="-128"/>
              </a:rPr>
              <a:t>v</a:t>
            </a:r>
            <a:r>
              <a:rPr lang="en-US" sz="2400" baseline="-25000" dirty="0" err="1">
                <a:ea typeface="ＭＳ Ｐゴシック" pitchFamily="84" charset="-128"/>
              </a:rPr>
              <a:t>n</a:t>
            </a:r>
            <a:r>
              <a:rPr lang="en-US" sz="2400" dirty="0" err="1" smtClean="0">
                <a:ea typeface="ＭＳ Ｐゴシック" pitchFamily="84" charset="-128"/>
              </a:rPr>
              <a:t>-p</a:t>
            </a:r>
            <a:r>
              <a:rPr lang="en-US" sz="2400" baseline="-25000" dirty="0" err="1" smtClean="0">
                <a:ea typeface="ＭＳ Ｐゴシック" pitchFamily="84" charset="-128"/>
              </a:rPr>
              <a:t>k</a:t>
            </a:r>
            <a:r>
              <a:rPr lang="en-US" sz="2400" dirty="0" smtClean="0">
                <a:ea typeface="ＭＳ Ｐゴシック" pitchFamily="84" charset="-128"/>
              </a:rPr>
              <a:t>)*</a:t>
            </a:r>
            <a:r>
              <a:rPr lang="en-US" sz="2400" dirty="0" err="1" smtClean="0">
                <a:ea typeface="ＭＳ Ｐゴシック" pitchFamily="84" charset="-128"/>
              </a:rPr>
              <a:t>x</a:t>
            </a:r>
            <a:r>
              <a:rPr lang="en-US" sz="2400" baseline="-25000" dirty="0" err="1" smtClean="0">
                <a:ea typeface="ＭＳ Ｐゴシック" pitchFamily="84" charset="-128"/>
              </a:rPr>
              <a:t>k</a:t>
            </a:r>
            <a:r>
              <a:rPr lang="en-US" sz="2400" dirty="0" smtClean="0">
                <a:ea typeface="ＭＳ Ｐゴシック" pitchFamily="84" charset="-128"/>
              </a:rPr>
              <a:t>.</a:t>
            </a:r>
          </a:p>
          <a:p>
            <a:pPr marL="0" indent="0" eaLnBrk="1" hangingPunct="1">
              <a:lnSpc>
                <a:spcPct val="90000"/>
              </a:lnSpc>
              <a:spcAft>
                <a:spcPct val="20000"/>
              </a:spcAft>
              <a:buNone/>
            </a:pPr>
            <a:endParaRPr lang="en-US" sz="1000" dirty="0" smtClean="0">
              <a:ea typeface="ＭＳ Ｐゴシック" pitchFamily="84" charset="-128"/>
            </a:endParaRPr>
          </a:p>
          <a:p>
            <a:pPr eaLnBrk="1" hangingPunct="1">
              <a:spcAft>
                <a:spcPct val="20000"/>
              </a:spcAft>
            </a:pPr>
            <a:r>
              <a:rPr lang="en-US" sz="2400" dirty="0" smtClean="0">
                <a:ea typeface="ＭＳ Ｐゴシック" pitchFamily="84" charset="-128"/>
              </a:rPr>
              <a:t>Efficient, or surplus maximizing, assignment is to give position 1 to bidder 1, position 2 to bidder 2, etc. </a:t>
            </a:r>
            <a:endParaRPr lang="en-US" sz="2400" dirty="0">
              <a:ea typeface="ＭＳ Ｐゴシック" pitchFamily="8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0CF2-EBEE-4E7A-9ADD-41C93B0D6F3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19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dirty="0" smtClean="0">
                <a:ea typeface="ＭＳ Ｐゴシック" pitchFamily="84" charset="-128"/>
              </a:rPr>
              <a:t>Example</a:t>
            </a:r>
            <a:endParaRPr lang="en-US" dirty="0" smtClean="0">
              <a:ea typeface="ＭＳ Ｐゴシック" pitchFamily="84" charset="-128"/>
            </a:endParaRPr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10668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ea typeface="ＭＳ Ｐゴシック" pitchFamily="84" charset="-128"/>
              </a:rPr>
              <a:t>Two positions: receive 200 and 100 clicks per day</a:t>
            </a:r>
          </a:p>
          <a:p>
            <a:pPr eaLnBrk="1" hangingPunct="1"/>
            <a:r>
              <a:rPr lang="en-US" sz="2400" dirty="0" smtClean="0">
                <a:ea typeface="ＭＳ Ｐゴシック" pitchFamily="84" charset="-128"/>
              </a:rPr>
              <a:t>Bidders 1,2,3 have per-click values $10, $4, $2.</a:t>
            </a:r>
            <a:endParaRPr lang="en-US" sz="2600" dirty="0" smtClean="0">
              <a:ea typeface="ＭＳ Ｐゴシック" pitchFamily="84" charset="-128"/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48856" y="4869160"/>
            <a:ext cx="8229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84" charset="2"/>
              <a:buChar char="l"/>
            </a:pPr>
            <a:r>
              <a:rPr lang="en-US" dirty="0">
                <a:solidFill>
                  <a:srgbClr val="0070C0"/>
                </a:solidFill>
              </a:rPr>
              <a:t>Efficient allocation creates value $2400</a:t>
            </a:r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84" charset="2"/>
              <a:buChar char="l"/>
            </a:pPr>
            <a:r>
              <a:rPr lang="en-US" sz="2000" dirty="0"/>
              <a:t>Bidder 1 gets top </a:t>
            </a:r>
            <a:r>
              <a:rPr lang="en-US" sz="2000" dirty="0" smtClean="0"/>
              <a:t>position: </a:t>
            </a:r>
            <a:r>
              <a:rPr lang="en-US" sz="2000" dirty="0"/>
              <a:t>value </a:t>
            </a:r>
            <a:r>
              <a:rPr lang="en-US" sz="2000" dirty="0" smtClean="0"/>
              <a:t>200</a:t>
            </a:r>
            <a:r>
              <a:rPr lang="en-US" sz="2000" dirty="0"/>
              <a:t>*10 = 2000</a:t>
            </a:r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84" charset="2"/>
              <a:buChar char="l"/>
            </a:pPr>
            <a:r>
              <a:rPr lang="en-US" sz="2000" dirty="0"/>
              <a:t>Bidder 2 gets 2</a:t>
            </a:r>
            <a:r>
              <a:rPr lang="en-US" sz="2000" baseline="30000" dirty="0"/>
              <a:t>nd</a:t>
            </a:r>
            <a:r>
              <a:rPr lang="en-US" sz="2000" dirty="0"/>
              <a:t> </a:t>
            </a:r>
            <a:r>
              <a:rPr lang="en-US" sz="2000" dirty="0" smtClean="0"/>
              <a:t>position: </a:t>
            </a:r>
            <a:r>
              <a:rPr lang="en-US" sz="2000" dirty="0"/>
              <a:t>value </a:t>
            </a:r>
            <a:r>
              <a:rPr lang="en-US" sz="2000" dirty="0" smtClean="0"/>
              <a:t>100</a:t>
            </a:r>
            <a:r>
              <a:rPr lang="en-US" sz="2000" dirty="0"/>
              <a:t>*4 = 400</a:t>
            </a:r>
          </a:p>
        </p:txBody>
      </p:sp>
      <p:graphicFrame>
        <p:nvGraphicFramePr>
          <p:cNvPr id="34880" name="Group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8046280"/>
              </p:ext>
            </p:extLst>
          </p:nvPr>
        </p:nvGraphicFramePr>
        <p:xfrm>
          <a:off x="2209800" y="2743200"/>
          <a:ext cx="3886200" cy="1828800"/>
        </p:xfrm>
        <a:graphic>
          <a:graphicData uri="http://schemas.openxmlformats.org/drawingml/2006/table">
            <a:tbl>
              <a:tblPr/>
              <a:tblGrid>
                <a:gridCol w="1447800"/>
                <a:gridCol w="1143000"/>
                <a:gridCol w="1295400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Top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2nd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Bidder 1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2000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1000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Bidder 2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800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400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Bidder 3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400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200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C9F43D-9837-4123-98FB-5C6314376D3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779912" y="3140968"/>
            <a:ext cx="864096" cy="576064"/>
          </a:xfrm>
          <a:prstGeom prst="ellipse">
            <a:avLst/>
          </a:prstGeom>
          <a:noFill/>
          <a:ln w="28575">
            <a:solidFill>
              <a:srgbClr val="5F3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004048" y="3581400"/>
            <a:ext cx="864096" cy="576064"/>
          </a:xfrm>
          <a:prstGeom prst="ellipse">
            <a:avLst/>
          </a:prstGeom>
          <a:noFill/>
          <a:ln w="28575">
            <a:solidFill>
              <a:srgbClr val="5F3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  <p:bldP spid="4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dirty="0" smtClean="0">
                <a:ea typeface="ＭＳ Ｐゴシック" pitchFamily="84" charset="-128"/>
              </a:rPr>
              <a:t>Market Clearing Prices</a:t>
            </a:r>
            <a:endParaRPr lang="en-US" dirty="0" smtClean="0">
              <a:ea typeface="ＭＳ Ｐゴシック" pitchFamily="84" charset="-128"/>
            </a:endParaRPr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532656"/>
          </a:xfrm>
        </p:spPr>
        <p:txBody>
          <a:bodyPr/>
          <a:lstStyle/>
          <a:p>
            <a:pPr eaLnBrk="1" hangingPunct="1"/>
            <a:r>
              <a:rPr lang="en-US" sz="2400" dirty="0" smtClean="0">
                <a:ea typeface="ＭＳ Ｐゴシック" pitchFamily="84" charset="-128"/>
              </a:rPr>
              <a:t>Solve for the market clearing “per-position” prices</a:t>
            </a:r>
            <a:endParaRPr lang="en-US" sz="2600" dirty="0" smtClean="0">
              <a:ea typeface="ＭＳ Ｐゴシック" pitchFamily="84" charset="-128"/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95536" y="4437112"/>
            <a:ext cx="822960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84" charset="2"/>
              <a:buChar char="l"/>
            </a:pPr>
            <a:r>
              <a:rPr lang="en-US" dirty="0" smtClean="0">
                <a:solidFill>
                  <a:srgbClr val="0070C0"/>
                </a:solidFill>
              </a:rPr>
              <a:t>Lowest market clearing prices: 600 and 200</a:t>
            </a:r>
          </a:p>
          <a:p>
            <a:pPr marL="800100" lvl="1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84" charset="2"/>
              <a:buChar char="l"/>
            </a:pPr>
            <a:r>
              <a:rPr lang="en-US" sz="2200" dirty="0" smtClean="0"/>
              <a:t>Bidder 1 prefers top position</a:t>
            </a:r>
          </a:p>
          <a:p>
            <a:pPr marL="800100" lvl="1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84" charset="2"/>
              <a:buChar char="l"/>
            </a:pPr>
            <a:r>
              <a:rPr lang="en-US" sz="2200" dirty="0" smtClean="0"/>
              <a:t>Bidder 2 prefers 2</a:t>
            </a:r>
            <a:r>
              <a:rPr lang="en-US" sz="2200" baseline="30000" dirty="0" smtClean="0"/>
              <a:t>nd</a:t>
            </a:r>
            <a:r>
              <a:rPr lang="en-US" sz="2200" dirty="0" smtClean="0"/>
              <a:t> position </a:t>
            </a:r>
          </a:p>
          <a:p>
            <a:pPr marL="800100" lvl="1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84" charset="2"/>
              <a:buChar char="l"/>
            </a:pPr>
            <a:r>
              <a:rPr lang="en-US" sz="2200" dirty="0" smtClean="0"/>
              <a:t>Bidder 3 demands nothing.</a:t>
            </a:r>
            <a:endParaRPr lang="en-US" sz="2200" dirty="0"/>
          </a:p>
        </p:txBody>
      </p:sp>
      <p:graphicFrame>
        <p:nvGraphicFramePr>
          <p:cNvPr id="34880" name="Group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19990"/>
              </p:ext>
            </p:extLst>
          </p:nvPr>
        </p:nvGraphicFramePr>
        <p:xfrm>
          <a:off x="2195736" y="2276872"/>
          <a:ext cx="3886200" cy="1828800"/>
        </p:xfrm>
        <a:graphic>
          <a:graphicData uri="http://schemas.openxmlformats.org/drawingml/2006/table">
            <a:tbl>
              <a:tblPr/>
              <a:tblGrid>
                <a:gridCol w="1447800"/>
                <a:gridCol w="1143000"/>
                <a:gridCol w="1295400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Top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2nd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Bidder 1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2000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1000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Bidder 2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800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400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Bidder 3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400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1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200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C9F43D-9837-4123-98FB-5C6314376D3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900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2238"/>
            <a:ext cx="7543800" cy="1218530"/>
          </a:xfrm>
        </p:spPr>
        <p:txBody>
          <a:bodyPr/>
          <a:lstStyle/>
          <a:p>
            <a:pPr eaLnBrk="1" hangingPunct="1"/>
            <a:r>
              <a:rPr lang="en-US" sz="3500" dirty="0" smtClean="0">
                <a:ea typeface="ＭＳ Ｐゴシック" pitchFamily="84" charset="-128"/>
              </a:rPr>
              <a:t>“Per Click” Prices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ea typeface="ＭＳ Ｐゴシック" pitchFamily="84" charset="-128"/>
              </a:rPr>
              <a:t>Market clearing position prices are 600 and 200.</a:t>
            </a:r>
          </a:p>
          <a:p>
            <a:pPr eaLnBrk="1" hangingPunct="1"/>
            <a:r>
              <a:rPr lang="en-US" sz="2400" dirty="0">
                <a:ea typeface="ＭＳ Ｐゴシック" pitchFamily="84" charset="-128"/>
              </a:rPr>
              <a:t>Positions receive 200 and 100 clicks per </a:t>
            </a:r>
            <a:r>
              <a:rPr lang="en-US" sz="2400" dirty="0" smtClean="0">
                <a:ea typeface="ＭＳ Ｐゴシック" pitchFamily="84" charset="-128"/>
              </a:rPr>
              <a:t>day</a:t>
            </a:r>
          </a:p>
          <a:p>
            <a:pPr eaLnBrk="1" hangingPunct="1"/>
            <a:r>
              <a:rPr lang="en-US" sz="2400" dirty="0" smtClean="0">
                <a:solidFill>
                  <a:srgbClr val="0070C0"/>
                </a:solidFill>
                <a:ea typeface="ＭＳ Ｐゴシック" pitchFamily="84" charset="-128"/>
              </a:rPr>
              <a:t>This equates to $3 and $2 </a:t>
            </a:r>
            <a:r>
              <a:rPr lang="en-US" sz="2400" i="1" dirty="0" smtClean="0">
                <a:solidFill>
                  <a:srgbClr val="0070C0"/>
                </a:solidFill>
                <a:ea typeface="ＭＳ Ｐゴシック" pitchFamily="84" charset="-128"/>
              </a:rPr>
              <a:t>per click </a:t>
            </a:r>
            <a:r>
              <a:rPr lang="en-US" sz="2400" dirty="0" smtClean="0">
                <a:solidFill>
                  <a:srgbClr val="0070C0"/>
                </a:solidFill>
                <a:ea typeface="ＭＳ Ｐゴシック" pitchFamily="84" charset="-128"/>
              </a:rPr>
              <a:t>for the two positions.</a:t>
            </a:r>
            <a:r>
              <a:rPr lang="en-US" sz="2600" dirty="0" smtClean="0">
                <a:ea typeface="ＭＳ Ｐゴシック" pitchFamily="84" charset="-128"/>
              </a:rPr>
              <a:t>	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84" charset="-128"/>
              </a:rPr>
              <a:t>Check: per-click prices </a:t>
            </a:r>
            <a:r>
              <a:rPr lang="en-US" sz="2400" dirty="0">
                <a:ea typeface="ＭＳ Ｐゴシック" pitchFamily="84" charset="-128"/>
              </a:rPr>
              <a:t>p</a:t>
            </a:r>
            <a:r>
              <a:rPr lang="en-US" sz="2400" baseline="-25000" dirty="0">
                <a:ea typeface="ＭＳ Ｐゴシック" pitchFamily="84" charset="-128"/>
              </a:rPr>
              <a:t>1</a:t>
            </a:r>
            <a:r>
              <a:rPr lang="en-US" sz="2400" dirty="0">
                <a:ea typeface="ＭＳ Ｐゴシック" pitchFamily="84" charset="-128"/>
              </a:rPr>
              <a:t> = </a:t>
            </a:r>
            <a:r>
              <a:rPr lang="en-US" sz="2400" dirty="0" smtClean="0">
                <a:ea typeface="ＭＳ Ｐゴシック" pitchFamily="84" charset="-128"/>
              </a:rPr>
              <a:t>3, p</a:t>
            </a:r>
            <a:r>
              <a:rPr lang="en-US" sz="2400" baseline="-25000" dirty="0" smtClean="0">
                <a:ea typeface="ＭＳ Ｐゴシック" pitchFamily="84" charset="-128"/>
              </a:rPr>
              <a:t>2</a:t>
            </a:r>
            <a:r>
              <a:rPr lang="en-US" sz="2400" dirty="0" smtClean="0">
                <a:ea typeface="ＭＳ Ｐゴシック" pitchFamily="84" charset="-128"/>
              </a:rPr>
              <a:t> = </a:t>
            </a:r>
            <a:r>
              <a:rPr lang="en-US" sz="2400" dirty="0">
                <a:ea typeface="ＭＳ Ｐゴシック" pitchFamily="84" charset="-128"/>
              </a:rPr>
              <a:t>2</a:t>
            </a:r>
            <a:r>
              <a:rPr lang="en-US" sz="2400" dirty="0" smtClean="0">
                <a:ea typeface="ＭＳ Ｐゴシック" pitchFamily="84" charset="-128"/>
              </a:rPr>
              <a:t> clear the market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84" charset="-128"/>
              </a:rPr>
              <a:t>Bidder 3 wants nothing: value is only $</a:t>
            </a:r>
            <a:r>
              <a:rPr lang="en-US" sz="2200" b="1" dirty="0" smtClean="0">
                <a:ea typeface="ＭＳ Ｐゴシック" pitchFamily="84" charset="-128"/>
              </a:rPr>
              <a:t>2 </a:t>
            </a:r>
            <a:r>
              <a:rPr lang="en-US" sz="2200" dirty="0" smtClean="0">
                <a:ea typeface="ＭＳ Ｐゴシック" pitchFamily="84" charset="-128"/>
              </a:rPr>
              <a:t>/ click.</a:t>
            </a:r>
            <a:r>
              <a:rPr lang="en-US" sz="2200" b="1" dirty="0" smtClean="0">
                <a:ea typeface="ＭＳ Ｐゴシック" pitchFamily="84" charset="-128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84" charset="-128"/>
              </a:rPr>
              <a:t>Bidder 2 wants position 2: 100*(</a:t>
            </a:r>
            <a:r>
              <a:rPr lang="en-US" sz="2200" b="1" dirty="0" smtClean="0">
                <a:ea typeface="ＭＳ Ｐゴシック" pitchFamily="84" charset="-128"/>
              </a:rPr>
              <a:t>4</a:t>
            </a:r>
            <a:r>
              <a:rPr lang="en-US" sz="2200" dirty="0" smtClean="0">
                <a:ea typeface="ＭＳ Ｐゴシック" pitchFamily="84" charset="-128"/>
              </a:rPr>
              <a:t>-2</a:t>
            </a:r>
            <a:r>
              <a:rPr lang="en-US" sz="2200" smtClean="0">
                <a:ea typeface="ＭＳ Ｐゴシック" pitchFamily="84" charset="-128"/>
              </a:rPr>
              <a:t>) </a:t>
            </a:r>
            <a:r>
              <a:rPr lang="en-US" sz="2200" smtClean="0">
                <a:ea typeface="ＭＳ Ｐゴシック" pitchFamily="84" charset="-128"/>
              </a:rPr>
              <a:t>&gt;= </a:t>
            </a:r>
            <a:r>
              <a:rPr lang="en-US" sz="2200" dirty="0" smtClean="0">
                <a:ea typeface="ＭＳ Ｐゴシック" pitchFamily="84" charset="-128"/>
              </a:rPr>
              <a:t>200*(</a:t>
            </a:r>
            <a:r>
              <a:rPr lang="en-US" sz="2200" b="1" dirty="0" smtClean="0">
                <a:ea typeface="ＭＳ Ｐゴシック" pitchFamily="84" charset="-128"/>
              </a:rPr>
              <a:t>4</a:t>
            </a:r>
            <a:r>
              <a:rPr lang="en-US" sz="2200" dirty="0" smtClean="0">
                <a:ea typeface="ＭＳ Ｐゴシック" pitchFamily="84" charset="-128"/>
              </a:rPr>
              <a:t>-3)</a:t>
            </a:r>
            <a:endParaRPr lang="en-US" sz="2200" dirty="0" smtClean="0">
              <a:ea typeface="ＭＳ Ｐゴシック" pitchFamily="8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84" charset="-128"/>
              </a:rPr>
              <a:t>Bidder 1 wants position 1: 200*(</a:t>
            </a:r>
            <a:r>
              <a:rPr lang="en-US" sz="2200" b="1" dirty="0" smtClean="0">
                <a:ea typeface="ＭＳ Ｐゴシック" pitchFamily="84" charset="-128"/>
              </a:rPr>
              <a:t>10</a:t>
            </a:r>
            <a:r>
              <a:rPr lang="en-US" sz="2200" dirty="0" smtClean="0">
                <a:ea typeface="ＭＳ Ｐゴシック" pitchFamily="84" charset="-128"/>
              </a:rPr>
              <a:t>-3) </a:t>
            </a:r>
            <a:r>
              <a:rPr lang="en-US" sz="2200" dirty="0" smtClean="0">
                <a:ea typeface="ＭＳ Ｐゴシック" pitchFamily="84" charset="-128"/>
              </a:rPr>
              <a:t>&gt; 100*(</a:t>
            </a:r>
            <a:r>
              <a:rPr lang="en-US" sz="2200" b="1" dirty="0" smtClean="0">
                <a:ea typeface="ＭＳ Ｐゴシック" pitchFamily="84" charset="-128"/>
              </a:rPr>
              <a:t>10</a:t>
            </a:r>
            <a:r>
              <a:rPr lang="en-US" sz="2200" dirty="0" smtClean="0">
                <a:ea typeface="ＭＳ Ｐゴシック" pitchFamily="84" charset="-128"/>
              </a:rPr>
              <a:t>-2)</a:t>
            </a:r>
          </a:p>
          <a:p>
            <a:pPr lvl="1" eaLnBrk="1" hangingPunct="1">
              <a:lnSpc>
                <a:spcPct val="90000"/>
              </a:lnSpc>
            </a:pPr>
            <a:endParaRPr lang="en-US" sz="2200" dirty="0" smtClean="0">
              <a:ea typeface="ＭＳ Ｐゴシック" pitchFamily="8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84" charset="-128"/>
              </a:rPr>
              <a:t>Efficient outcome with revenue: $600+$200= $</a:t>
            </a:r>
            <a:r>
              <a:rPr lang="en-US" sz="2400" dirty="0">
                <a:ea typeface="ＭＳ Ｐゴシック" pitchFamily="84" charset="-128"/>
              </a:rPr>
              <a:t>8</a:t>
            </a:r>
            <a:r>
              <a:rPr lang="en-US" sz="2400" dirty="0" smtClean="0">
                <a:ea typeface="ＭＳ Ｐゴシック" pitchFamily="84" charset="-128"/>
              </a:rPr>
              <a:t>00</a:t>
            </a:r>
            <a:endParaRPr lang="en-US" sz="2600" dirty="0" smtClean="0">
              <a:ea typeface="ＭＳ Ｐゴシック" pitchFamily="8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C9F43D-9837-4123-98FB-5C6314376D3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2238"/>
            <a:ext cx="7543800" cy="1002506"/>
          </a:xfrm>
        </p:spPr>
        <p:txBody>
          <a:bodyPr/>
          <a:lstStyle/>
          <a:p>
            <a:pPr eaLnBrk="1" hangingPunct="1"/>
            <a:r>
              <a:rPr lang="en-US" sz="3500" dirty="0" smtClean="0">
                <a:ea typeface="ＭＳ Ｐゴシック" pitchFamily="84" charset="-128"/>
              </a:rPr>
              <a:t>Find All Market-Clearing Prices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7544" y="1484784"/>
            <a:ext cx="8229600" cy="4992216"/>
          </a:xfrm>
        </p:spPr>
        <p:txBody>
          <a:bodyPr/>
          <a:lstStyle/>
          <a:p>
            <a:pPr eaLnBrk="1" hangingPunct="1"/>
            <a:r>
              <a:rPr lang="en-US" sz="2400" dirty="0">
                <a:ea typeface="ＭＳ Ｐゴシック" pitchFamily="84" charset="-128"/>
              </a:rPr>
              <a:t>Positions get 200 and 100 clicks. </a:t>
            </a:r>
          </a:p>
          <a:p>
            <a:pPr eaLnBrk="1" hangingPunct="1"/>
            <a:r>
              <a:rPr lang="en-US" sz="2400" dirty="0">
                <a:ea typeface="ＭＳ Ｐゴシック" pitchFamily="84" charset="-128"/>
              </a:rPr>
              <a:t>Bidder per click values 10, 4, 2.</a:t>
            </a:r>
          </a:p>
          <a:p>
            <a:pPr marL="693737" lvl="2" indent="0" eaLnBrk="1" hangingPunct="1">
              <a:buNone/>
            </a:pPr>
            <a:endParaRPr lang="en-US" sz="1700" dirty="0">
              <a:ea typeface="ＭＳ Ｐゴシック" pitchFamily="84" charset="-128"/>
            </a:endParaRPr>
          </a:p>
          <a:p>
            <a:pPr eaLnBrk="1" hangingPunct="1"/>
            <a:r>
              <a:rPr lang="en-US" sz="2400" dirty="0">
                <a:ea typeface="ＭＳ Ｐゴシック" pitchFamily="84" charset="-128"/>
              </a:rPr>
              <a:t>Bidder 3 demands nothing: </a:t>
            </a:r>
            <a:r>
              <a:rPr lang="en-US" sz="2400" dirty="0" smtClean="0">
                <a:solidFill>
                  <a:srgbClr val="0000FF"/>
                </a:solidFill>
                <a:ea typeface="ＭＳ Ｐゴシック" pitchFamily="84" charset="-128"/>
              </a:rPr>
              <a:t>p</a:t>
            </a:r>
            <a:r>
              <a:rPr lang="en-US" sz="2400" baseline="-25000" dirty="0" smtClean="0">
                <a:solidFill>
                  <a:srgbClr val="0000FF"/>
                </a:solidFill>
                <a:ea typeface="ＭＳ Ｐゴシック" pitchFamily="84" charset="-128"/>
              </a:rPr>
              <a:t>1</a:t>
            </a:r>
            <a:r>
              <a:rPr lang="en-US" sz="2400" dirty="0">
                <a:solidFill>
                  <a:srgbClr val="0000FF"/>
                </a:solidFill>
                <a:ea typeface="ＭＳ Ｐゴシック" pitchFamily="84" charset="-128"/>
                <a:sym typeface="Symbol" pitchFamily="84" charset="2"/>
              </a:rPr>
              <a:t> </a:t>
            </a:r>
            <a:r>
              <a:rPr lang="en-US" sz="2400" dirty="0">
                <a:solidFill>
                  <a:srgbClr val="0000FF"/>
                </a:solidFill>
                <a:ea typeface="ＭＳ Ｐゴシック" pitchFamily="84" charset="-128"/>
              </a:rPr>
              <a:t> 2 </a:t>
            </a:r>
            <a:r>
              <a:rPr lang="en-US" sz="2400" dirty="0">
                <a:ea typeface="ＭＳ Ｐゴシック" pitchFamily="84" charset="-128"/>
              </a:rPr>
              <a:t> and </a:t>
            </a:r>
            <a:r>
              <a:rPr lang="en-US" sz="2400" dirty="0" smtClean="0">
                <a:solidFill>
                  <a:srgbClr val="0000FF"/>
                </a:solidFill>
                <a:ea typeface="ＭＳ Ｐゴシック" pitchFamily="84" charset="-128"/>
              </a:rPr>
              <a:t>p</a:t>
            </a:r>
            <a:r>
              <a:rPr lang="en-US" sz="2400" baseline="-25000" dirty="0" smtClean="0">
                <a:solidFill>
                  <a:srgbClr val="0000FF"/>
                </a:solidFill>
                <a:ea typeface="ＭＳ Ｐゴシック" pitchFamily="84" charset="-128"/>
              </a:rPr>
              <a:t>2</a:t>
            </a:r>
            <a:r>
              <a:rPr lang="en-US" sz="2400" dirty="0" smtClean="0">
                <a:solidFill>
                  <a:srgbClr val="0000FF"/>
                </a:solidFill>
                <a:ea typeface="ＭＳ Ｐゴシック" pitchFamily="84" charset="-128"/>
              </a:rPr>
              <a:t> </a:t>
            </a:r>
            <a:r>
              <a:rPr lang="en-US" sz="2400" dirty="0">
                <a:solidFill>
                  <a:srgbClr val="0000FF"/>
                </a:solidFill>
                <a:ea typeface="ＭＳ Ｐゴシック" pitchFamily="84" charset="-128"/>
                <a:sym typeface="Symbol" pitchFamily="84" charset="2"/>
              </a:rPr>
              <a:t></a:t>
            </a:r>
            <a:r>
              <a:rPr lang="en-US" sz="2400" dirty="0">
                <a:solidFill>
                  <a:srgbClr val="0000FF"/>
                </a:solidFill>
                <a:ea typeface="ＭＳ Ｐゴシック" pitchFamily="84" charset="-128"/>
              </a:rPr>
              <a:t> 2</a:t>
            </a:r>
            <a:endParaRPr lang="en-US" sz="2000" dirty="0">
              <a:ea typeface="ＭＳ Ｐゴシック" pitchFamily="84" charset="-128"/>
            </a:endParaRPr>
          </a:p>
          <a:p>
            <a:pPr lvl="2" eaLnBrk="1" hangingPunct="1"/>
            <a:endParaRPr lang="en-US" sz="1700" dirty="0">
              <a:ea typeface="ＭＳ Ｐゴシック" pitchFamily="84" charset="-128"/>
            </a:endParaRPr>
          </a:p>
          <a:p>
            <a:pPr eaLnBrk="1" hangingPunct="1"/>
            <a:r>
              <a:rPr lang="en-US" sz="2400" dirty="0">
                <a:ea typeface="ＭＳ Ｐゴシック" pitchFamily="84" charset="-128"/>
              </a:rPr>
              <a:t>Bidder 2 demands </a:t>
            </a:r>
            <a:r>
              <a:rPr lang="en-US" sz="2400" dirty="0" smtClean="0">
                <a:ea typeface="ＭＳ Ｐゴシック" pitchFamily="84" charset="-128"/>
              </a:rPr>
              <a:t>position 2</a:t>
            </a:r>
            <a:r>
              <a:rPr lang="en-US" sz="2400" dirty="0">
                <a:ea typeface="ＭＳ Ｐゴシック" pitchFamily="84" charset="-128"/>
              </a:rPr>
              <a:t>: </a:t>
            </a:r>
            <a:r>
              <a:rPr lang="en-US" sz="2400" dirty="0">
                <a:solidFill>
                  <a:srgbClr val="0000FF"/>
                </a:solidFill>
                <a:ea typeface="ＭＳ Ｐゴシック" pitchFamily="84" charset="-128"/>
              </a:rPr>
              <a:t>p</a:t>
            </a:r>
            <a:r>
              <a:rPr lang="en-US" sz="2400" baseline="-25000" dirty="0">
                <a:solidFill>
                  <a:srgbClr val="0000FF"/>
                </a:solidFill>
                <a:ea typeface="ＭＳ Ｐゴシック" pitchFamily="84" charset="-128"/>
              </a:rPr>
              <a:t>2 </a:t>
            </a:r>
            <a:r>
              <a:rPr lang="en-US" sz="2400" dirty="0">
                <a:solidFill>
                  <a:srgbClr val="0000FF"/>
                </a:solidFill>
                <a:ea typeface="ＭＳ Ｐゴシック" pitchFamily="84" charset="-128"/>
                <a:sym typeface="Symbol" pitchFamily="84" charset="2"/>
              </a:rPr>
              <a:t></a:t>
            </a:r>
            <a:r>
              <a:rPr lang="en-US" sz="2400" baseline="-25000" dirty="0">
                <a:solidFill>
                  <a:srgbClr val="0000FF"/>
                </a:solidFill>
                <a:ea typeface="ＭＳ Ｐゴシック" pitchFamily="84" charset="-128"/>
              </a:rPr>
              <a:t> </a:t>
            </a:r>
            <a:r>
              <a:rPr lang="en-US" sz="2400" dirty="0">
                <a:solidFill>
                  <a:srgbClr val="0000FF"/>
                </a:solidFill>
                <a:ea typeface="ＭＳ Ｐゴシック" pitchFamily="84" charset="-128"/>
              </a:rPr>
              <a:t>4</a:t>
            </a:r>
            <a:r>
              <a:rPr lang="en-US" sz="2400" dirty="0">
                <a:ea typeface="ＭＳ Ｐゴシック" pitchFamily="84" charset="-128"/>
              </a:rPr>
              <a:t> and </a:t>
            </a:r>
            <a:r>
              <a:rPr lang="en-US" sz="2400" dirty="0">
                <a:solidFill>
                  <a:srgbClr val="0000FF"/>
                </a:solidFill>
                <a:ea typeface="ＭＳ Ｐゴシック" pitchFamily="84" charset="-128"/>
                <a:sym typeface="Symbol" pitchFamily="84" charset="2"/>
              </a:rPr>
              <a:t>2</a:t>
            </a:r>
            <a:r>
              <a:rPr lang="en-US" sz="2400" dirty="0">
                <a:solidFill>
                  <a:srgbClr val="0000FF"/>
                </a:solidFill>
                <a:ea typeface="ＭＳ Ｐゴシック" pitchFamily="84" charset="-128"/>
              </a:rPr>
              <a:t>p</a:t>
            </a:r>
            <a:r>
              <a:rPr lang="en-US" sz="2400" baseline="-25000" dirty="0">
                <a:solidFill>
                  <a:srgbClr val="0000FF"/>
                </a:solidFill>
                <a:ea typeface="ＭＳ Ｐゴシック" pitchFamily="84" charset="-128"/>
              </a:rPr>
              <a:t>1 </a:t>
            </a:r>
            <a:r>
              <a:rPr lang="en-US" sz="2400" dirty="0">
                <a:solidFill>
                  <a:srgbClr val="0000FF"/>
                </a:solidFill>
                <a:ea typeface="ＭＳ Ｐゴシック" pitchFamily="84" charset="-128"/>
                <a:sym typeface="Symbol" pitchFamily="84" charset="2"/>
              </a:rPr>
              <a:t> 4+</a:t>
            </a:r>
            <a:r>
              <a:rPr lang="en-US" sz="2400" dirty="0">
                <a:solidFill>
                  <a:srgbClr val="0000FF"/>
                </a:solidFill>
                <a:ea typeface="ＭＳ Ｐゴシック" pitchFamily="84" charset="-128"/>
              </a:rPr>
              <a:t>p</a:t>
            </a:r>
            <a:r>
              <a:rPr lang="en-US" sz="2400" baseline="-25000" dirty="0">
                <a:solidFill>
                  <a:srgbClr val="0000FF"/>
                </a:solidFill>
                <a:ea typeface="ＭＳ Ｐゴシック" pitchFamily="84" charset="-128"/>
              </a:rPr>
              <a:t>2</a:t>
            </a:r>
            <a:endParaRPr lang="en-US" sz="2400" dirty="0">
              <a:solidFill>
                <a:srgbClr val="0000FF"/>
              </a:solidFill>
              <a:ea typeface="ＭＳ Ｐゴシック" pitchFamily="84" charset="-128"/>
            </a:endParaRPr>
          </a:p>
          <a:p>
            <a:pPr lvl="1" eaLnBrk="1" hangingPunct="1"/>
            <a:r>
              <a:rPr lang="en-US" sz="2200" dirty="0">
                <a:ea typeface="ＭＳ Ｐゴシック" pitchFamily="84" charset="-128"/>
              </a:rPr>
              <a:t>Prefers 2 to nothing: 100*(4-p</a:t>
            </a:r>
            <a:r>
              <a:rPr lang="en-US" sz="2200" baseline="-25000" dirty="0">
                <a:ea typeface="ＭＳ Ｐゴシック" pitchFamily="84" charset="-128"/>
              </a:rPr>
              <a:t>2</a:t>
            </a:r>
            <a:r>
              <a:rPr lang="en-US" sz="2200" dirty="0">
                <a:ea typeface="ＭＳ Ｐゴシック" pitchFamily="84" charset="-128"/>
              </a:rPr>
              <a:t>) </a:t>
            </a:r>
            <a:r>
              <a:rPr lang="en-US" sz="2200" dirty="0">
                <a:ea typeface="ＭＳ Ｐゴシック" pitchFamily="84" charset="-128"/>
                <a:sym typeface="Symbol" pitchFamily="84" charset="2"/>
              </a:rPr>
              <a:t></a:t>
            </a:r>
            <a:r>
              <a:rPr lang="en-US" sz="2200" dirty="0">
                <a:ea typeface="ＭＳ Ｐゴシック" pitchFamily="84" charset="-128"/>
              </a:rPr>
              <a:t> 0</a:t>
            </a:r>
          </a:p>
          <a:p>
            <a:pPr lvl="1" eaLnBrk="1" hangingPunct="1"/>
            <a:r>
              <a:rPr lang="en-US" sz="2200" dirty="0">
                <a:ea typeface="ＭＳ Ｐゴシック" pitchFamily="84" charset="-128"/>
                <a:sym typeface="Symbol" pitchFamily="84" charset="2"/>
              </a:rPr>
              <a:t>Prefers 2 to 1: 200*(4- </a:t>
            </a:r>
            <a:r>
              <a:rPr lang="en-US" sz="2200" dirty="0">
                <a:ea typeface="ＭＳ Ｐゴシック" pitchFamily="84" charset="-128"/>
              </a:rPr>
              <a:t>p</a:t>
            </a:r>
            <a:r>
              <a:rPr lang="en-US" sz="2200" baseline="-25000" dirty="0">
                <a:ea typeface="ＭＳ Ｐゴシック" pitchFamily="84" charset="-128"/>
              </a:rPr>
              <a:t>1</a:t>
            </a:r>
            <a:r>
              <a:rPr lang="en-US" sz="2200" dirty="0">
                <a:ea typeface="ＭＳ Ｐゴシック" pitchFamily="84" charset="-128"/>
                <a:sym typeface="Symbol" pitchFamily="84" charset="2"/>
              </a:rPr>
              <a:t>) </a:t>
            </a:r>
            <a:r>
              <a:rPr lang="en-US" sz="2200" dirty="0">
                <a:ea typeface="ＭＳ Ｐゴシック" pitchFamily="84" charset="-128"/>
              </a:rPr>
              <a:t> 100*(4- p</a:t>
            </a:r>
            <a:r>
              <a:rPr lang="en-US" sz="2200" baseline="-25000" dirty="0">
                <a:ea typeface="ＭＳ Ｐゴシック" pitchFamily="84" charset="-128"/>
              </a:rPr>
              <a:t>2</a:t>
            </a:r>
            <a:r>
              <a:rPr lang="en-US" sz="2200" dirty="0">
                <a:ea typeface="ＭＳ Ｐゴシック" pitchFamily="84" charset="-128"/>
              </a:rPr>
              <a:t>)</a:t>
            </a:r>
          </a:p>
          <a:p>
            <a:pPr lvl="1" algn="ctr" eaLnBrk="1" hangingPunct="1">
              <a:buNone/>
            </a:pPr>
            <a:endParaRPr lang="en-US" sz="2400" dirty="0">
              <a:ea typeface="ＭＳ Ｐゴシック" pitchFamily="84" charset="-128"/>
            </a:endParaRPr>
          </a:p>
          <a:p>
            <a:pPr eaLnBrk="1" hangingPunct="1"/>
            <a:r>
              <a:rPr lang="en-US" sz="2400" dirty="0">
                <a:ea typeface="ＭＳ Ｐゴシック" pitchFamily="84" charset="-128"/>
              </a:rPr>
              <a:t>Bidder 1 demands </a:t>
            </a:r>
            <a:r>
              <a:rPr lang="en-US" sz="2400" dirty="0" smtClean="0">
                <a:ea typeface="ＭＳ Ｐゴシック" pitchFamily="84" charset="-128"/>
              </a:rPr>
              <a:t>position </a:t>
            </a:r>
            <a:r>
              <a:rPr lang="en-US" sz="2400" dirty="0">
                <a:ea typeface="ＭＳ Ｐゴシック" pitchFamily="84" charset="-128"/>
              </a:rPr>
              <a:t>1: </a:t>
            </a:r>
            <a:r>
              <a:rPr lang="en-US" sz="2400" dirty="0">
                <a:solidFill>
                  <a:srgbClr val="0000FF"/>
                </a:solidFill>
                <a:ea typeface="ＭＳ Ｐゴシック" pitchFamily="84" charset="-128"/>
              </a:rPr>
              <a:t>2p</a:t>
            </a:r>
            <a:r>
              <a:rPr lang="en-US" sz="2400" baseline="-25000" dirty="0">
                <a:solidFill>
                  <a:srgbClr val="0000FF"/>
                </a:solidFill>
                <a:ea typeface="ＭＳ Ｐゴシック" pitchFamily="84" charset="-128"/>
              </a:rPr>
              <a:t>1</a:t>
            </a:r>
            <a:r>
              <a:rPr lang="en-US" sz="2400" dirty="0">
                <a:solidFill>
                  <a:srgbClr val="0000FF"/>
                </a:solidFill>
                <a:ea typeface="ＭＳ Ｐゴシック" pitchFamily="84" charset="-128"/>
              </a:rPr>
              <a:t> </a:t>
            </a:r>
            <a:r>
              <a:rPr lang="en-US" sz="2400" dirty="0">
                <a:solidFill>
                  <a:srgbClr val="0000FF"/>
                </a:solidFill>
                <a:ea typeface="ＭＳ Ｐゴシック" pitchFamily="84" charset="-128"/>
                <a:sym typeface="Symbol" pitchFamily="84" charset="2"/>
              </a:rPr>
              <a:t></a:t>
            </a:r>
            <a:r>
              <a:rPr lang="en-US" sz="2400" dirty="0">
                <a:solidFill>
                  <a:srgbClr val="0000FF"/>
                </a:solidFill>
                <a:ea typeface="ＭＳ Ｐゴシック" pitchFamily="84" charset="-128"/>
              </a:rPr>
              <a:t> 10 + p</a:t>
            </a:r>
            <a:r>
              <a:rPr lang="en-US" sz="2400" baseline="-25000" dirty="0">
                <a:solidFill>
                  <a:srgbClr val="0000FF"/>
                </a:solidFill>
                <a:ea typeface="ＭＳ Ｐゴシック" pitchFamily="84" charset="-128"/>
              </a:rPr>
              <a:t>2</a:t>
            </a:r>
          </a:p>
          <a:p>
            <a:pPr lvl="1" eaLnBrk="1" hangingPunct="1"/>
            <a:r>
              <a:rPr lang="en-US" sz="2200" dirty="0">
                <a:ea typeface="ＭＳ Ｐゴシック" pitchFamily="84" charset="-128"/>
              </a:rPr>
              <a:t>Prefers 1 to nothing: 200*(10-p</a:t>
            </a:r>
            <a:r>
              <a:rPr lang="en-US" sz="2200" baseline="-25000" dirty="0">
                <a:ea typeface="ＭＳ Ｐゴシック" pitchFamily="84" charset="-128"/>
              </a:rPr>
              <a:t>1</a:t>
            </a:r>
            <a:r>
              <a:rPr lang="en-US" sz="2200" dirty="0">
                <a:ea typeface="ＭＳ Ｐゴシック" pitchFamily="84" charset="-128"/>
              </a:rPr>
              <a:t>) </a:t>
            </a:r>
            <a:r>
              <a:rPr lang="en-US" sz="2200" dirty="0">
                <a:ea typeface="ＭＳ Ｐゴシック" pitchFamily="84" charset="-128"/>
                <a:sym typeface="Symbol" pitchFamily="84" charset="2"/>
              </a:rPr>
              <a:t></a:t>
            </a:r>
            <a:r>
              <a:rPr lang="en-US" sz="2200" dirty="0">
                <a:ea typeface="ＭＳ Ｐゴシック" pitchFamily="84" charset="-128"/>
              </a:rPr>
              <a:t> 0  (</a:t>
            </a:r>
            <a:r>
              <a:rPr lang="en-US" sz="2200" dirty="0">
                <a:solidFill>
                  <a:srgbClr val="FF0000"/>
                </a:solidFill>
                <a:ea typeface="ＭＳ Ｐゴシック" pitchFamily="84" charset="-128"/>
              </a:rPr>
              <a:t>redundant</a:t>
            </a:r>
            <a:r>
              <a:rPr lang="en-US" sz="2200" dirty="0">
                <a:ea typeface="ＭＳ Ｐゴシック" pitchFamily="84" charset="-128"/>
              </a:rPr>
              <a:t>)</a:t>
            </a:r>
            <a:endParaRPr lang="en-US" sz="2200" dirty="0">
              <a:solidFill>
                <a:srgbClr val="FF0000"/>
              </a:solidFill>
              <a:ea typeface="ＭＳ Ｐゴシック" pitchFamily="84" charset="-128"/>
            </a:endParaRPr>
          </a:p>
          <a:p>
            <a:pPr lvl="1" eaLnBrk="1" hangingPunct="1"/>
            <a:r>
              <a:rPr lang="en-US" sz="2200" dirty="0">
                <a:ea typeface="ＭＳ Ｐゴシック" pitchFamily="84" charset="-128"/>
                <a:sym typeface="Symbol" pitchFamily="84" charset="2"/>
              </a:rPr>
              <a:t>Prefers 1 to 2: 200*(10 - </a:t>
            </a:r>
            <a:r>
              <a:rPr lang="en-US" sz="2200" dirty="0">
                <a:ea typeface="ＭＳ Ｐゴシック" pitchFamily="84" charset="-128"/>
              </a:rPr>
              <a:t>p</a:t>
            </a:r>
            <a:r>
              <a:rPr lang="en-US" sz="2200" baseline="-25000" dirty="0">
                <a:ea typeface="ＭＳ Ｐゴシック" pitchFamily="84" charset="-128"/>
              </a:rPr>
              <a:t>1</a:t>
            </a:r>
            <a:r>
              <a:rPr lang="en-US" sz="2200" dirty="0">
                <a:ea typeface="ＭＳ Ｐゴシック" pitchFamily="84" charset="-128"/>
                <a:sym typeface="Symbol" pitchFamily="84" charset="2"/>
              </a:rPr>
              <a:t>) </a:t>
            </a:r>
            <a:r>
              <a:rPr lang="en-US" sz="2200" dirty="0">
                <a:ea typeface="ＭＳ Ｐゴシック" pitchFamily="84" charset="-128"/>
              </a:rPr>
              <a:t> 100*(10 - p</a:t>
            </a:r>
            <a:r>
              <a:rPr lang="en-US" sz="2200" baseline="-25000" dirty="0">
                <a:ea typeface="ＭＳ Ｐゴシック" pitchFamily="84" charset="-128"/>
              </a:rPr>
              <a:t>2</a:t>
            </a:r>
            <a:r>
              <a:rPr lang="en-US" sz="2200" dirty="0" smtClean="0">
                <a:ea typeface="ＭＳ Ｐゴシック" pitchFamily="84" charset="-128"/>
              </a:rPr>
              <a:t>)</a:t>
            </a:r>
            <a:endParaRPr lang="en-US" sz="2200" dirty="0">
              <a:ea typeface="ＭＳ Ｐゴシック" pitchFamily="8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C9F43D-9837-4123-98FB-5C6314376D3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16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84" charset="-128"/>
              </a:rPr>
              <a:t>Market Clearing Prices</a:t>
            </a:r>
          </a:p>
        </p:txBody>
      </p:sp>
      <p:sp>
        <p:nvSpPr>
          <p:cNvPr id="40962" name="Line 4"/>
          <p:cNvSpPr>
            <a:spLocks noChangeShapeType="1"/>
          </p:cNvSpPr>
          <p:nvPr/>
        </p:nvSpPr>
        <p:spPr bwMode="auto">
          <a:xfrm>
            <a:off x="1828800" y="1752600"/>
            <a:ext cx="0" cy="441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3" name="Line 5"/>
          <p:cNvSpPr>
            <a:spLocks noChangeShapeType="1"/>
          </p:cNvSpPr>
          <p:nvPr/>
        </p:nvSpPr>
        <p:spPr bwMode="auto">
          <a:xfrm>
            <a:off x="1828800" y="6172200"/>
            <a:ext cx="533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Text Box 6"/>
          <p:cNvSpPr txBox="1">
            <a:spLocks noChangeArrowheads="1"/>
          </p:cNvSpPr>
          <p:nvPr/>
        </p:nvSpPr>
        <p:spPr bwMode="auto">
          <a:xfrm>
            <a:off x="6918325" y="6211888"/>
            <a:ext cx="466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</a:t>
            </a:r>
            <a:r>
              <a:rPr lang="en-US" baseline="-25000"/>
              <a:t>2</a:t>
            </a:r>
          </a:p>
        </p:txBody>
      </p:sp>
      <p:sp>
        <p:nvSpPr>
          <p:cNvPr id="40965" name="Line 7"/>
          <p:cNvSpPr>
            <a:spLocks noChangeShapeType="1"/>
          </p:cNvSpPr>
          <p:nvPr/>
        </p:nvSpPr>
        <p:spPr bwMode="auto">
          <a:xfrm>
            <a:off x="3657600" y="6172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Line 8"/>
          <p:cNvSpPr>
            <a:spLocks noChangeShapeType="1"/>
          </p:cNvSpPr>
          <p:nvPr/>
        </p:nvSpPr>
        <p:spPr bwMode="auto">
          <a:xfrm>
            <a:off x="2743200" y="6172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7" name="Text Box 9"/>
          <p:cNvSpPr txBox="1">
            <a:spLocks noChangeArrowheads="1"/>
          </p:cNvSpPr>
          <p:nvPr/>
        </p:nvSpPr>
        <p:spPr bwMode="auto">
          <a:xfrm>
            <a:off x="1295400" y="1600200"/>
            <a:ext cx="466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</a:t>
            </a:r>
            <a:r>
              <a:rPr lang="en-US" baseline="-25000"/>
              <a:t>1</a:t>
            </a:r>
          </a:p>
        </p:txBody>
      </p:sp>
      <p:sp>
        <p:nvSpPr>
          <p:cNvPr id="40968" name="Text Box 10"/>
          <p:cNvSpPr txBox="1">
            <a:spLocks noChangeArrowheads="1"/>
          </p:cNvSpPr>
          <p:nvPr/>
        </p:nvSpPr>
        <p:spPr bwMode="auto">
          <a:xfrm>
            <a:off x="2514600" y="6172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40969" name="Text Box 11"/>
          <p:cNvSpPr txBox="1">
            <a:spLocks noChangeArrowheads="1"/>
          </p:cNvSpPr>
          <p:nvPr/>
        </p:nvSpPr>
        <p:spPr bwMode="auto">
          <a:xfrm>
            <a:off x="3429000" y="6172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40970" name="Text Box 12"/>
          <p:cNvSpPr txBox="1">
            <a:spLocks noChangeArrowheads="1"/>
          </p:cNvSpPr>
          <p:nvPr/>
        </p:nvSpPr>
        <p:spPr bwMode="auto">
          <a:xfrm>
            <a:off x="1295400" y="41148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40971" name="Text Box 13"/>
          <p:cNvSpPr txBox="1">
            <a:spLocks noChangeArrowheads="1"/>
          </p:cNvSpPr>
          <p:nvPr/>
        </p:nvSpPr>
        <p:spPr bwMode="auto">
          <a:xfrm>
            <a:off x="1295400" y="22860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40972" name="Line 14"/>
          <p:cNvSpPr>
            <a:spLocks noChangeShapeType="1"/>
          </p:cNvSpPr>
          <p:nvPr/>
        </p:nvSpPr>
        <p:spPr bwMode="auto">
          <a:xfrm flipV="1">
            <a:off x="2743200" y="3429000"/>
            <a:ext cx="0" cy="1371600"/>
          </a:xfrm>
          <a:prstGeom prst="line">
            <a:avLst/>
          </a:prstGeom>
          <a:noFill/>
          <a:ln w="38100" cmpd="sng">
            <a:solidFill>
              <a:srgbClr val="CC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3" name="Text Box 15"/>
          <p:cNvSpPr txBox="1">
            <a:spLocks noChangeArrowheads="1"/>
          </p:cNvSpPr>
          <p:nvPr/>
        </p:nvSpPr>
        <p:spPr bwMode="auto">
          <a:xfrm>
            <a:off x="1295400" y="3200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40974" name="Text Box 16"/>
          <p:cNvSpPr txBox="1">
            <a:spLocks noChangeArrowheads="1"/>
          </p:cNvSpPr>
          <p:nvPr/>
        </p:nvSpPr>
        <p:spPr bwMode="auto">
          <a:xfrm>
            <a:off x="1295400" y="5029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40975" name="Line 17"/>
          <p:cNvSpPr>
            <a:spLocks noChangeShapeType="1"/>
          </p:cNvSpPr>
          <p:nvPr/>
        </p:nvSpPr>
        <p:spPr bwMode="auto">
          <a:xfrm flipV="1">
            <a:off x="3657600" y="2895600"/>
            <a:ext cx="0" cy="1447800"/>
          </a:xfrm>
          <a:prstGeom prst="line">
            <a:avLst/>
          </a:prstGeom>
          <a:noFill/>
          <a:ln w="38100" cmpd="sng">
            <a:solidFill>
              <a:srgbClr val="CC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6" name="Line 18"/>
          <p:cNvSpPr>
            <a:spLocks noChangeShapeType="1"/>
          </p:cNvSpPr>
          <p:nvPr/>
        </p:nvSpPr>
        <p:spPr bwMode="auto">
          <a:xfrm flipH="1">
            <a:off x="2743200" y="2895600"/>
            <a:ext cx="914400" cy="533400"/>
          </a:xfrm>
          <a:prstGeom prst="line">
            <a:avLst/>
          </a:prstGeom>
          <a:noFill/>
          <a:ln w="38100" cmpd="sng">
            <a:solidFill>
              <a:srgbClr val="CC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7" name="Line 19"/>
          <p:cNvSpPr>
            <a:spLocks noChangeShapeType="1"/>
          </p:cNvSpPr>
          <p:nvPr/>
        </p:nvSpPr>
        <p:spPr bwMode="auto">
          <a:xfrm flipH="1">
            <a:off x="2743200" y="4343400"/>
            <a:ext cx="914400" cy="457200"/>
          </a:xfrm>
          <a:prstGeom prst="line">
            <a:avLst/>
          </a:prstGeom>
          <a:noFill/>
          <a:ln w="38100" cmpd="sng">
            <a:solidFill>
              <a:srgbClr val="CC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8" name="Text Box 20"/>
          <p:cNvSpPr txBox="1">
            <a:spLocks noChangeArrowheads="1"/>
          </p:cNvSpPr>
          <p:nvPr/>
        </p:nvSpPr>
        <p:spPr bwMode="auto">
          <a:xfrm>
            <a:off x="3416300" y="2052638"/>
            <a:ext cx="490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rgbClr val="5F3EEA"/>
                </a:solidFill>
              </a:rPr>
              <a:t>Revenue = 200p</a:t>
            </a:r>
            <a:r>
              <a:rPr lang="en-US" b="1" baseline="-25000">
                <a:solidFill>
                  <a:srgbClr val="5F3EEA"/>
                </a:solidFill>
              </a:rPr>
              <a:t>1</a:t>
            </a:r>
            <a:r>
              <a:rPr lang="en-US" b="1">
                <a:solidFill>
                  <a:srgbClr val="5F3EEA"/>
                </a:solidFill>
              </a:rPr>
              <a:t> + 100p</a:t>
            </a:r>
            <a:r>
              <a:rPr lang="en-US" b="1" baseline="-25000">
                <a:solidFill>
                  <a:srgbClr val="5F3EEA"/>
                </a:solidFill>
              </a:rPr>
              <a:t>2</a:t>
            </a:r>
          </a:p>
        </p:txBody>
      </p:sp>
      <p:sp>
        <p:nvSpPr>
          <p:cNvPr id="40980" name="Rectangle 3"/>
          <p:cNvSpPr>
            <a:spLocks noChangeArrowheads="1"/>
          </p:cNvSpPr>
          <p:nvPr/>
        </p:nvSpPr>
        <p:spPr bwMode="auto">
          <a:xfrm>
            <a:off x="2483768" y="4941168"/>
            <a:ext cx="1644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sym typeface="Symbol" pitchFamily="84" charset="2"/>
              </a:rPr>
              <a:t>2  </a:t>
            </a:r>
            <a:r>
              <a:rPr lang="en-US" dirty="0"/>
              <a:t>p</a:t>
            </a:r>
            <a:r>
              <a:rPr lang="en-US" baseline="-25000" dirty="0"/>
              <a:t>2 </a:t>
            </a:r>
            <a:r>
              <a:rPr lang="en-US" dirty="0">
                <a:sym typeface="Symbol" pitchFamily="84" charset="2"/>
              </a:rPr>
              <a:t></a:t>
            </a:r>
            <a:r>
              <a:rPr lang="en-US" baseline="-25000" dirty="0"/>
              <a:t> </a:t>
            </a:r>
            <a:r>
              <a:rPr lang="en-US" dirty="0"/>
              <a:t>4 </a:t>
            </a:r>
          </a:p>
        </p:txBody>
      </p:sp>
      <p:sp>
        <p:nvSpPr>
          <p:cNvPr id="40981" name="Rectangle 4"/>
          <p:cNvSpPr>
            <a:spLocks noChangeArrowheads="1"/>
          </p:cNvSpPr>
          <p:nvPr/>
        </p:nvSpPr>
        <p:spPr bwMode="auto">
          <a:xfrm>
            <a:off x="3981450" y="3284538"/>
            <a:ext cx="2032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 </a:t>
            </a:r>
            <a:r>
              <a:rPr lang="en-US" dirty="0">
                <a:sym typeface="Symbol" pitchFamily="84" charset="2"/>
              </a:rPr>
              <a:t> 2+(1/2)</a:t>
            </a:r>
            <a:r>
              <a:rPr lang="en-US" dirty="0"/>
              <a:t>p</a:t>
            </a:r>
            <a:r>
              <a:rPr lang="en-US" baseline="-25000" dirty="0"/>
              <a:t>2</a:t>
            </a:r>
          </a:p>
          <a:p>
            <a:r>
              <a:rPr lang="en-US" dirty="0"/>
              <a:t>p</a:t>
            </a:r>
            <a:r>
              <a:rPr lang="en-US" baseline="-25000" dirty="0"/>
              <a:t>1 </a:t>
            </a:r>
            <a:r>
              <a:rPr lang="en-US" dirty="0">
                <a:sym typeface="Symbol" pitchFamily="84" charset="2"/>
              </a:rPr>
              <a:t> 5+(1/2)</a:t>
            </a:r>
            <a:r>
              <a:rPr lang="en-US" dirty="0"/>
              <a:t>p</a:t>
            </a:r>
            <a:r>
              <a:rPr lang="en-US" baseline="-25000" dirty="0"/>
              <a:t>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B8BF0-9C4A-47D9-925A-503B249315D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220072" y="5085184"/>
            <a:ext cx="24011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434DD"/>
                </a:solidFill>
              </a:rPr>
              <a:t>Note that </a:t>
            </a:r>
            <a:r>
              <a:rPr lang="en-US" dirty="0">
                <a:solidFill>
                  <a:srgbClr val="F434DD"/>
                </a:solidFill>
              </a:rPr>
              <a:t>p</a:t>
            </a:r>
            <a:r>
              <a:rPr lang="en-US" baseline="-25000" dirty="0">
                <a:solidFill>
                  <a:srgbClr val="F434DD"/>
                </a:solidFill>
              </a:rPr>
              <a:t>1 </a:t>
            </a:r>
            <a:r>
              <a:rPr lang="en-US" dirty="0">
                <a:solidFill>
                  <a:srgbClr val="F434DD"/>
                </a:solidFill>
                <a:sym typeface="Symbol" pitchFamily="84" charset="2"/>
              </a:rPr>
              <a:t> </a:t>
            </a:r>
            <a:r>
              <a:rPr lang="en-US" dirty="0" smtClean="0">
                <a:solidFill>
                  <a:srgbClr val="F434DD"/>
                </a:solidFill>
              </a:rPr>
              <a:t>p</a:t>
            </a:r>
            <a:r>
              <a:rPr lang="en-US" baseline="-25000" dirty="0" smtClean="0">
                <a:solidFill>
                  <a:srgbClr val="F434DD"/>
                </a:solidFill>
              </a:rPr>
              <a:t>2</a:t>
            </a:r>
            <a:endParaRPr lang="en-US" baseline="-25000" dirty="0">
              <a:solidFill>
                <a:srgbClr val="F434D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8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146522"/>
          </a:xfrm>
        </p:spPr>
        <p:txBody>
          <a:bodyPr/>
          <a:lstStyle/>
          <a:p>
            <a:r>
              <a:rPr lang="en-US" sz="3600" dirty="0" smtClean="0">
                <a:ea typeface="ＭＳ Ｐゴシック" pitchFamily="84" charset="-128"/>
              </a:rPr>
              <a:t>Price Premium for More Clicks</a:t>
            </a:r>
          </a:p>
        </p:txBody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smtClean="0">
                <a:ea typeface="ＭＳ Ｐゴシック" pitchFamily="84" charset="-128"/>
              </a:rPr>
              <a:t>At market clearing prices, bidder k wants to buy k</a:t>
            </a:r>
          </a:p>
          <a:p>
            <a:pPr>
              <a:lnSpc>
                <a:spcPct val="80000"/>
              </a:lnSpc>
            </a:pPr>
            <a:endParaRPr lang="en-US" sz="2400" dirty="0" smtClean="0">
              <a:ea typeface="ＭＳ Ｐゴシック" pitchFamily="8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 smtClean="0">
                <a:ea typeface="ＭＳ Ｐゴシック" pitchFamily="84" charset="-128"/>
              </a:rPr>
              <a:t>Therefore bidder </a:t>
            </a:r>
            <a:r>
              <a:rPr lang="en-US" sz="2400" i="1" dirty="0" smtClean="0">
                <a:ea typeface="ＭＳ Ｐゴシック" pitchFamily="84" charset="-128"/>
              </a:rPr>
              <a:t>k</a:t>
            </a:r>
            <a:r>
              <a:rPr lang="en-US" sz="2400" dirty="0" smtClean="0">
                <a:ea typeface="ＭＳ Ｐゴシック" pitchFamily="84" charset="-128"/>
              </a:rPr>
              <a:t> prefers position </a:t>
            </a:r>
            <a:r>
              <a:rPr lang="en-US" sz="2400" i="1" dirty="0" smtClean="0">
                <a:ea typeface="ＭＳ Ｐゴシック" pitchFamily="84" charset="-128"/>
              </a:rPr>
              <a:t>k</a:t>
            </a:r>
            <a:r>
              <a:rPr lang="en-US" sz="2400" dirty="0" smtClean="0">
                <a:ea typeface="ＭＳ Ｐゴシック" pitchFamily="84" charset="-128"/>
              </a:rPr>
              <a:t> to position </a:t>
            </a:r>
            <a:r>
              <a:rPr lang="en-US" sz="2400" i="1" dirty="0" smtClean="0">
                <a:ea typeface="ＭＳ Ｐゴシック" pitchFamily="84" charset="-128"/>
              </a:rPr>
              <a:t>k-1</a:t>
            </a:r>
            <a:r>
              <a:rPr lang="en-US" sz="2400" dirty="0" smtClean="0">
                <a:ea typeface="ＭＳ Ｐゴシック" pitchFamily="84" charset="-128"/>
              </a:rPr>
              <a:t> </a:t>
            </a:r>
          </a:p>
          <a:p>
            <a:pPr>
              <a:lnSpc>
                <a:spcPct val="80000"/>
              </a:lnSpc>
              <a:buFont typeface="Wingdings" pitchFamily="84" charset="2"/>
              <a:buNone/>
            </a:pPr>
            <a:endParaRPr lang="en-US" sz="1600" dirty="0" smtClean="0">
              <a:ea typeface="ＭＳ Ｐゴシック" pitchFamily="84" charset="-128"/>
            </a:endParaRPr>
          </a:p>
          <a:p>
            <a:pPr algn="ctr">
              <a:lnSpc>
                <a:spcPct val="80000"/>
              </a:lnSpc>
              <a:buNone/>
            </a:pPr>
            <a:r>
              <a:rPr lang="en-US" sz="2400" i="1" dirty="0" smtClean="0">
                <a:ea typeface="ＭＳ Ｐゴシック" pitchFamily="84" charset="-128"/>
              </a:rPr>
              <a:t>(</a:t>
            </a:r>
            <a:r>
              <a:rPr lang="en-US" sz="2400" i="1" dirty="0" err="1" smtClean="0">
                <a:ea typeface="ＭＳ Ｐゴシック" pitchFamily="84" charset="-128"/>
              </a:rPr>
              <a:t>v</a:t>
            </a:r>
            <a:r>
              <a:rPr lang="en-US" sz="2400" i="1" baseline="-25000" dirty="0" err="1" smtClean="0">
                <a:ea typeface="ＭＳ Ｐゴシック" pitchFamily="84" charset="-128"/>
              </a:rPr>
              <a:t>k</a:t>
            </a:r>
            <a:r>
              <a:rPr lang="en-US" sz="2400" dirty="0" smtClean="0">
                <a:ea typeface="ＭＳ Ｐゴシック" pitchFamily="84" charset="-128"/>
                <a:sym typeface="Symbol" pitchFamily="84" charset="2"/>
              </a:rPr>
              <a:t>- </a:t>
            </a:r>
            <a:r>
              <a:rPr lang="en-US" sz="2400" i="1" dirty="0" err="1">
                <a:ea typeface="ＭＳ Ｐゴシック" pitchFamily="84" charset="-128"/>
              </a:rPr>
              <a:t>p</a:t>
            </a:r>
            <a:r>
              <a:rPr lang="en-US" sz="2400" i="1" baseline="-25000" dirty="0" err="1">
                <a:ea typeface="ＭＳ Ｐゴシック" pitchFamily="84" charset="-128"/>
              </a:rPr>
              <a:t>k</a:t>
            </a:r>
            <a:r>
              <a:rPr lang="en-US" sz="2400" i="1" dirty="0" smtClean="0">
                <a:ea typeface="ＭＳ Ｐゴシック" pitchFamily="84" charset="-128"/>
              </a:rPr>
              <a:t>)*</a:t>
            </a:r>
            <a:r>
              <a:rPr lang="en-US" sz="2400" i="1" dirty="0" err="1" smtClean="0">
                <a:ea typeface="ＭＳ Ｐゴシック" pitchFamily="84" charset="-128"/>
              </a:rPr>
              <a:t>x</a:t>
            </a:r>
            <a:r>
              <a:rPr lang="en-US" sz="2400" i="1" baseline="-25000" dirty="0" err="1" smtClean="0">
                <a:ea typeface="ＭＳ Ｐゴシック" pitchFamily="84" charset="-128"/>
              </a:rPr>
              <a:t>k</a:t>
            </a:r>
            <a:r>
              <a:rPr lang="en-US" sz="2400" i="1" dirty="0" smtClean="0">
                <a:ea typeface="ＭＳ Ｐゴシック" pitchFamily="84" charset="-128"/>
              </a:rPr>
              <a:t> </a:t>
            </a:r>
            <a:r>
              <a:rPr lang="en-US" sz="2400" dirty="0">
                <a:ea typeface="ＭＳ Ｐゴシック" pitchFamily="84" charset="-128"/>
                <a:sym typeface="Symbol" pitchFamily="84" charset="2"/>
              </a:rPr>
              <a:t> </a:t>
            </a:r>
            <a:r>
              <a:rPr lang="en-US" sz="2400" i="1" dirty="0">
                <a:ea typeface="ＭＳ Ｐゴシック" pitchFamily="84" charset="-128"/>
              </a:rPr>
              <a:t>(</a:t>
            </a:r>
            <a:r>
              <a:rPr lang="en-US" sz="2400" i="1" dirty="0" err="1">
                <a:ea typeface="ＭＳ Ｐゴシック" pitchFamily="84" charset="-128"/>
              </a:rPr>
              <a:t>v</a:t>
            </a:r>
            <a:r>
              <a:rPr lang="en-US" sz="2400" i="1" baseline="-25000" dirty="0" err="1">
                <a:ea typeface="ＭＳ Ｐゴシック" pitchFamily="84" charset="-128"/>
              </a:rPr>
              <a:t>k</a:t>
            </a:r>
            <a:r>
              <a:rPr lang="en-US" sz="2400" i="1" dirty="0">
                <a:ea typeface="ＭＳ Ｐゴシック" pitchFamily="84" charset="-128"/>
              </a:rPr>
              <a:t> </a:t>
            </a:r>
            <a:r>
              <a:rPr lang="en-US" sz="2400" i="1" dirty="0" smtClean="0">
                <a:ea typeface="ＭＳ Ｐゴシック" pitchFamily="84" charset="-128"/>
              </a:rPr>
              <a:t>– p</a:t>
            </a:r>
            <a:r>
              <a:rPr lang="en-US" sz="2400" i="1" baseline="-25000" dirty="0" smtClean="0">
                <a:ea typeface="ＭＳ Ｐゴシック" pitchFamily="84" charset="-128"/>
              </a:rPr>
              <a:t>k-1</a:t>
            </a:r>
            <a:r>
              <a:rPr lang="en-US" sz="2400" i="1" dirty="0" smtClean="0">
                <a:ea typeface="ＭＳ Ｐゴシック" pitchFamily="84" charset="-128"/>
              </a:rPr>
              <a:t>)*x</a:t>
            </a:r>
            <a:r>
              <a:rPr lang="en-US" sz="2400" i="1" baseline="-25000" dirty="0" smtClean="0">
                <a:ea typeface="ＭＳ Ｐゴシック" pitchFamily="84" charset="-128"/>
              </a:rPr>
              <a:t>k</a:t>
            </a:r>
            <a:r>
              <a:rPr lang="en-US" sz="2400" i="1" baseline="-25000" dirty="0">
                <a:ea typeface="ＭＳ Ｐゴシック" pitchFamily="84" charset="-128"/>
              </a:rPr>
              <a:t>-</a:t>
            </a:r>
            <a:r>
              <a:rPr lang="en-US" sz="2400" i="1" baseline="-25000" dirty="0" smtClean="0">
                <a:ea typeface="ＭＳ Ｐゴシック" pitchFamily="84" charset="-128"/>
              </a:rPr>
              <a:t>1</a:t>
            </a:r>
            <a:endParaRPr lang="en-US" sz="2400" i="1" dirty="0">
              <a:ea typeface="ＭＳ Ｐゴシック" pitchFamily="84" charset="-128"/>
            </a:endParaRPr>
          </a:p>
          <a:p>
            <a:pPr algn="ctr">
              <a:lnSpc>
                <a:spcPct val="80000"/>
              </a:lnSpc>
              <a:buFont typeface="Wingdings" pitchFamily="84" charset="2"/>
              <a:buNone/>
            </a:pPr>
            <a:endParaRPr lang="en-US" sz="2400" dirty="0" smtClean="0">
              <a:ea typeface="ＭＳ Ｐゴシック" pitchFamily="8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 smtClean="0">
                <a:ea typeface="ＭＳ Ｐゴシック" pitchFamily="84" charset="-128"/>
              </a:rPr>
              <a:t>We know that </a:t>
            </a:r>
            <a:r>
              <a:rPr lang="en-US" sz="2400" i="1" dirty="0" err="1" smtClean="0">
                <a:ea typeface="ＭＳ Ｐゴシック" pitchFamily="84" charset="-128"/>
              </a:rPr>
              <a:t>v</a:t>
            </a:r>
            <a:r>
              <a:rPr lang="en-US" sz="2400" i="1" baseline="-25000" dirty="0" err="1" smtClean="0">
                <a:ea typeface="ＭＳ Ｐゴシック" pitchFamily="84" charset="-128"/>
              </a:rPr>
              <a:t>k</a:t>
            </a:r>
            <a:r>
              <a:rPr lang="en-US" sz="2400" dirty="0" err="1" smtClean="0">
                <a:ea typeface="ＭＳ Ｐゴシック" pitchFamily="84" charset="-128"/>
                <a:sym typeface="Symbol" pitchFamily="84" charset="2"/>
              </a:rPr>
              <a:t></a:t>
            </a:r>
            <a:r>
              <a:rPr lang="en-US" sz="2400" i="1" dirty="0" err="1" smtClean="0">
                <a:ea typeface="ＭＳ Ｐゴシック" pitchFamily="84" charset="-128"/>
              </a:rPr>
              <a:t>p</a:t>
            </a:r>
            <a:r>
              <a:rPr lang="en-US" sz="2400" i="1" baseline="-25000" dirty="0" err="1" smtClean="0">
                <a:ea typeface="ＭＳ Ｐゴシック" pitchFamily="84" charset="-128"/>
              </a:rPr>
              <a:t>k</a:t>
            </a:r>
            <a:r>
              <a:rPr lang="en-US" sz="2400" dirty="0" smtClean="0">
                <a:ea typeface="ＭＳ Ｐゴシック" pitchFamily="84" charset="-128"/>
              </a:rPr>
              <a:t> and also that </a:t>
            </a:r>
            <a:r>
              <a:rPr lang="en-US" sz="2400" i="1" dirty="0" smtClean="0">
                <a:ea typeface="ＭＳ Ｐゴシック" pitchFamily="84" charset="-128"/>
              </a:rPr>
              <a:t>x</a:t>
            </a:r>
            <a:r>
              <a:rPr lang="en-US" sz="2400" i="1" baseline="-25000" dirty="0" smtClean="0">
                <a:ea typeface="ＭＳ Ｐゴシック" pitchFamily="84" charset="-128"/>
              </a:rPr>
              <a:t>k-1</a:t>
            </a:r>
            <a:r>
              <a:rPr lang="en-US" sz="2400" dirty="0" smtClean="0">
                <a:ea typeface="ＭＳ Ｐゴシック" pitchFamily="84" charset="-128"/>
                <a:sym typeface="Symbol" pitchFamily="84" charset="2"/>
              </a:rPr>
              <a:t></a:t>
            </a:r>
            <a:r>
              <a:rPr lang="en-US" sz="2400" i="1" dirty="0" smtClean="0">
                <a:ea typeface="ＭＳ Ｐゴシック" pitchFamily="84" charset="-128"/>
                <a:sym typeface="Symbol" pitchFamily="84" charset="2"/>
              </a:rPr>
              <a:t>x</a:t>
            </a:r>
            <a:r>
              <a:rPr lang="en-US" sz="2400" i="1" baseline="-25000" dirty="0" smtClean="0">
                <a:ea typeface="ＭＳ Ｐゴシック" pitchFamily="84" charset="-128"/>
              </a:rPr>
              <a:t>k.</a:t>
            </a:r>
          </a:p>
          <a:p>
            <a:pPr>
              <a:lnSpc>
                <a:spcPct val="80000"/>
              </a:lnSpc>
            </a:pPr>
            <a:endParaRPr lang="en-US" sz="2400" dirty="0">
              <a:ea typeface="ＭＳ Ｐゴシック" pitchFamily="8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 smtClean="0">
                <a:ea typeface="ＭＳ Ｐゴシック" pitchFamily="84" charset="-128"/>
              </a:rPr>
              <a:t>Therefore, it must be the case that </a:t>
            </a:r>
            <a:r>
              <a:rPr lang="en-US" sz="2400" i="1" dirty="0" smtClean="0">
                <a:ea typeface="ＭＳ Ｐゴシック" pitchFamily="84" charset="-128"/>
              </a:rPr>
              <a:t>p</a:t>
            </a:r>
            <a:r>
              <a:rPr lang="en-US" sz="2400" i="1" baseline="-25000" dirty="0" smtClean="0">
                <a:ea typeface="ＭＳ Ｐゴシック" pitchFamily="84" charset="-128"/>
              </a:rPr>
              <a:t>k-1</a:t>
            </a:r>
            <a:r>
              <a:rPr lang="en-US" sz="2400" dirty="0">
                <a:ea typeface="ＭＳ Ｐゴシック" pitchFamily="84" charset="-128"/>
                <a:sym typeface="Symbol" pitchFamily="84" charset="2"/>
              </a:rPr>
              <a:t> </a:t>
            </a:r>
            <a:r>
              <a:rPr lang="en-US" sz="2400" i="1" dirty="0" smtClean="0">
                <a:ea typeface="ＭＳ Ｐゴシック" pitchFamily="84" charset="-128"/>
              </a:rPr>
              <a:t>p</a:t>
            </a:r>
            <a:r>
              <a:rPr lang="en-US" sz="2400" i="1" baseline="-25000" dirty="0" smtClean="0">
                <a:ea typeface="ＭＳ Ｐゴシック" pitchFamily="84" charset="-128"/>
              </a:rPr>
              <a:t>k</a:t>
            </a:r>
            <a:r>
              <a:rPr lang="en-US" sz="2400" i="1" dirty="0" smtClean="0">
                <a:ea typeface="ＭＳ Ｐゴシック" pitchFamily="84" charset="-128"/>
              </a:rPr>
              <a:t>.</a:t>
            </a:r>
          </a:p>
          <a:p>
            <a:pPr lvl="1">
              <a:lnSpc>
                <a:spcPct val="80000"/>
              </a:lnSpc>
              <a:buFont typeface="Wingdings" pitchFamily="84" charset="2"/>
              <a:buNone/>
            </a:pPr>
            <a:endParaRPr lang="en-US" sz="2400" dirty="0">
              <a:ea typeface="ＭＳ Ｐゴシック" pitchFamily="84" charset="-128"/>
            </a:endParaRPr>
          </a:p>
          <a:p>
            <a:pPr>
              <a:lnSpc>
                <a:spcPct val="80000"/>
              </a:lnSpc>
            </a:pPr>
            <a:r>
              <a:rPr lang="en-US" sz="2400" i="1" dirty="0" smtClean="0">
                <a:solidFill>
                  <a:srgbClr val="0070C0"/>
                </a:solidFill>
                <a:ea typeface="ＭＳ Ｐゴシック" pitchFamily="84" charset="-128"/>
              </a:rPr>
              <a:t>Per-click </a:t>
            </a:r>
            <a:r>
              <a:rPr lang="en-US" sz="2400" dirty="0" smtClean="0">
                <a:solidFill>
                  <a:srgbClr val="0070C0"/>
                </a:solidFill>
                <a:ea typeface="ＭＳ Ｐゴシック" pitchFamily="84" charset="-128"/>
              </a:rPr>
              <a:t>prices must be higher for better positions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0CF2-EBEE-4E7A-9ADD-41C93B0D6F3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002506"/>
          </a:xfrm>
        </p:spPr>
        <p:txBody>
          <a:bodyPr/>
          <a:lstStyle/>
          <a:p>
            <a:pPr eaLnBrk="1" hangingPunct="1"/>
            <a:r>
              <a:rPr lang="en-US" sz="3600" dirty="0" smtClean="0">
                <a:ea typeface="ＭＳ Ｐゴシック" pitchFamily="84" charset="-128"/>
              </a:rPr>
              <a:t>Finding Market Clearing Prices</a:t>
            </a:r>
          </a:p>
        </p:txBody>
      </p:sp>
      <p:sp>
        <p:nvSpPr>
          <p:cNvPr id="10045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784"/>
            <a:ext cx="8229600" cy="4992216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400" dirty="0">
                <a:cs typeface="+mn-cs"/>
              </a:rPr>
              <a:t>S</a:t>
            </a:r>
            <a:r>
              <a:rPr lang="en-US" sz="2400" dirty="0" smtClean="0">
                <a:cs typeface="+mn-cs"/>
              </a:rPr>
              <a:t>uppose more bidders than positions, so N&gt;K.</a:t>
            </a:r>
          </a:p>
          <a:p>
            <a:pPr lvl="1" eaLnBrk="1" hangingPunct="1">
              <a:buFont typeface="Wingdings" pitchFamily="1" charset="2"/>
              <a:buChar char="l"/>
              <a:defRPr/>
            </a:pPr>
            <a:endParaRPr lang="en-US" sz="1000" dirty="0" smtClean="0">
              <a:cs typeface="+mn-cs"/>
            </a:endParaRPr>
          </a:p>
          <a:p>
            <a:pPr eaLnBrk="1" hangingPunct="1">
              <a:buFont typeface="Wingdings" pitchFamily="1" charset="2"/>
              <a:buChar char="l"/>
              <a:defRPr/>
            </a:pPr>
            <a:r>
              <a:rPr lang="en-US" sz="2400" dirty="0" smtClean="0">
                <a:cs typeface="+mn-cs"/>
              </a:rPr>
              <a:t>Set </a:t>
            </a:r>
            <a:r>
              <a:rPr lang="en-US" sz="2400" i="1" dirty="0" err="1" smtClean="0">
                <a:cs typeface="+mn-cs"/>
              </a:rPr>
              <a:t>p</a:t>
            </a:r>
            <a:r>
              <a:rPr lang="en-US" sz="2400" i="1" baseline="-25000" dirty="0" err="1">
                <a:cs typeface="+mn-cs"/>
              </a:rPr>
              <a:t>K</a:t>
            </a:r>
            <a:r>
              <a:rPr lang="en-US" sz="2400" dirty="0" smtClean="0">
                <a:cs typeface="+mn-cs"/>
              </a:rPr>
              <a:t> so that bidder K+1 won’t buy: </a:t>
            </a:r>
            <a:r>
              <a:rPr lang="en-US" sz="2400" dirty="0" err="1" smtClean="0">
                <a:cs typeface="+mn-cs"/>
              </a:rPr>
              <a:t>p</a:t>
            </a:r>
            <a:r>
              <a:rPr lang="en-US" sz="2400" baseline="-25000" dirty="0" err="1">
                <a:cs typeface="+mn-cs"/>
              </a:rPr>
              <a:t>K</a:t>
            </a:r>
            <a:r>
              <a:rPr lang="en-US" sz="2400" dirty="0" smtClean="0">
                <a:cs typeface="+mn-cs"/>
              </a:rPr>
              <a:t> = v</a:t>
            </a:r>
            <a:r>
              <a:rPr lang="en-US" sz="2400" baseline="-25000" dirty="0">
                <a:cs typeface="+mn-cs"/>
              </a:rPr>
              <a:t>K</a:t>
            </a:r>
            <a:r>
              <a:rPr lang="en-US" sz="2400" baseline="-25000" dirty="0" smtClean="0">
                <a:cs typeface="+mn-cs"/>
              </a:rPr>
              <a:t>+1</a:t>
            </a:r>
            <a:r>
              <a:rPr lang="en-US" sz="2400" dirty="0" smtClean="0">
                <a:cs typeface="+mn-cs"/>
              </a:rPr>
              <a:t> </a:t>
            </a:r>
            <a:endParaRPr lang="en-US" sz="2400" baseline="-25000" dirty="0" smtClean="0">
              <a:cs typeface="+mn-cs"/>
            </a:endParaRPr>
          </a:p>
          <a:p>
            <a:pPr marL="344487" lvl="1" indent="0" eaLnBrk="1" hangingPunct="1">
              <a:buNone/>
              <a:defRPr/>
            </a:pPr>
            <a:endParaRPr lang="en-US" sz="2000" dirty="0" smtClean="0">
              <a:cs typeface="+mn-cs"/>
            </a:endParaRPr>
          </a:p>
          <a:p>
            <a:pPr eaLnBrk="1" hangingPunct="1">
              <a:buFont typeface="Wingdings" pitchFamily="1" charset="2"/>
              <a:buChar char="l"/>
              <a:defRPr/>
            </a:pPr>
            <a:r>
              <a:rPr lang="en-US" sz="2400" dirty="0"/>
              <a:t>Set </a:t>
            </a:r>
            <a:r>
              <a:rPr lang="en-US" sz="2400" i="1" dirty="0" err="1" smtClean="0"/>
              <a:t>p</a:t>
            </a:r>
            <a:r>
              <a:rPr lang="en-US" sz="2400" i="1" baseline="-25000" dirty="0" err="1"/>
              <a:t>k</a:t>
            </a:r>
            <a:r>
              <a:rPr lang="en-US" sz="2400" dirty="0" smtClean="0"/>
              <a:t> so that </a:t>
            </a:r>
            <a:r>
              <a:rPr lang="en-US" sz="2400" dirty="0"/>
              <a:t>bidder k</a:t>
            </a:r>
            <a:r>
              <a:rPr lang="en-US" sz="2400" dirty="0" smtClean="0"/>
              <a:t>+1 </a:t>
            </a:r>
            <a:r>
              <a:rPr lang="en-US" sz="2400" dirty="0"/>
              <a:t>will </a:t>
            </a:r>
            <a:r>
              <a:rPr lang="en-US" sz="2400" dirty="0" smtClean="0"/>
              <a:t>be just indifferent between position </a:t>
            </a:r>
            <a:r>
              <a:rPr lang="en-US" sz="2400" dirty="0"/>
              <a:t>k</a:t>
            </a:r>
            <a:r>
              <a:rPr lang="en-US" sz="2400" dirty="0" smtClean="0"/>
              <a:t>+1 and buying up to position k:</a:t>
            </a:r>
            <a:endParaRPr lang="en-US" sz="2400" dirty="0"/>
          </a:p>
          <a:p>
            <a:pPr marL="0" indent="0" algn="ctr" eaLnBrk="1" hangingPunct="1">
              <a:buNone/>
              <a:defRPr/>
            </a:pPr>
            <a:r>
              <a:rPr lang="en-US" sz="2400" i="1" dirty="0"/>
              <a:t>(</a:t>
            </a:r>
            <a:r>
              <a:rPr lang="en-US" sz="2400" i="1" dirty="0" smtClean="0"/>
              <a:t>v</a:t>
            </a:r>
            <a:r>
              <a:rPr lang="en-US" sz="2400" i="1" baseline="-25000" dirty="0"/>
              <a:t>k</a:t>
            </a:r>
            <a:r>
              <a:rPr lang="en-US" sz="2400" i="1" baseline="-25000" dirty="0" smtClean="0"/>
              <a:t>+1</a:t>
            </a:r>
            <a:r>
              <a:rPr lang="en-US" sz="2400" i="1" dirty="0" smtClean="0"/>
              <a:t> </a:t>
            </a:r>
            <a:r>
              <a:rPr lang="en-US" sz="2400" i="1" dirty="0"/>
              <a:t>– </a:t>
            </a:r>
            <a:r>
              <a:rPr lang="en-US" sz="2400" i="1" dirty="0" err="1" smtClean="0"/>
              <a:t>p</a:t>
            </a:r>
            <a:r>
              <a:rPr lang="en-US" sz="2400" i="1" baseline="-25000" dirty="0" err="1" smtClean="0"/>
              <a:t>k</a:t>
            </a:r>
            <a:r>
              <a:rPr lang="en-US" sz="2400" i="1" dirty="0" smtClean="0"/>
              <a:t>)</a:t>
            </a:r>
            <a:r>
              <a:rPr lang="en-US" sz="2400" i="1" dirty="0"/>
              <a:t>*</a:t>
            </a:r>
            <a:r>
              <a:rPr lang="en-US" sz="2400" i="1" dirty="0" err="1" smtClean="0"/>
              <a:t>x</a:t>
            </a:r>
            <a:r>
              <a:rPr lang="en-US" sz="2400" i="1" baseline="-25000" dirty="0" err="1" smtClean="0"/>
              <a:t>k</a:t>
            </a:r>
            <a:r>
              <a:rPr lang="en-US" sz="2400" i="1" dirty="0" smtClean="0"/>
              <a:t> </a:t>
            </a:r>
            <a:r>
              <a:rPr lang="en-US" sz="2400" i="1" dirty="0"/>
              <a:t>=</a:t>
            </a:r>
            <a:r>
              <a:rPr lang="en-US" sz="2400" i="1" dirty="0" smtClean="0"/>
              <a:t> </a:t>
            </a:r>
            <a:r>
              <a:rPr lang="en-US" sz="2400" i="1" dirty="0"/>
              <a:t>(</a:t>
            </a:r>
            <a:r>
              <a:rPr lang="en-US" sz="2400" i="1" dirty="0" smtClean="0"/>
              <a:t>v</a:t>
            </a:r>
            <a:r>
              <a:rPr lang="en-US" sz="2400" i="1" baseline="-25000" dirty="0"/>
              <a:t>k</a:t>
            </a:r>
            <a:r>
              <a:rPr lang="en-US" sz="2400" i="1" baseline="-25000" dirty="0" smtClean="0"/>
              <a:t>+1</a:t>
            </a:r>
            <a:r>
              <a:rPr lang="en-US" sz="2400" i="1" dirty="0" smtClean="0"/>
              <a:t> </a:t>
            </a:r>
            <a:r>
              <a:rPr lang="en-US" sz="2400" i="1" dirty="0"/>
              <a:t>– </a:t>
            </a:r>
            <a:r>
              <a:rPr lang="en-US" sz="2400" i="1" dirty="0" smtClean="0"/>
              <a:t>p</a:t>
            </a:r>
            <a:r>
              <a:rPr lang="en-US" sz="2400" i="1" baseline="-25000" dirty="0"/>
              <a:t>k</a:t>
            </a:r>
            <a:r>
              <a:rPr lang="en-US" sz="2400" i="1" baseline="-25000" dirty="0" smtClean="0"/>
              <a:t>+1</a:t>
            </a:r>
            <a:r>
              <a:rPr lang="en-US" sz="2400" i="1" dirty="0" smtClean="0"/>
              <a:t>)</a:t>
            </a:r>
            <a:r>
              <a:rPr lang="en-US" sz="2400" i="1" dirty="0"/>
              <a:t>*</a:t>
            </a:r>
            <a:r>
              <a:rPr lang="en-US" sz="2400" i="1" dirty="0" smtClean="0"/>
              <a:t>x</a:t>
            </a:r>
            <a:r>
              <a:rPr lang="en-US" sz="2400" i="1" baseline="-25000" dirty="0"/>
              <a:t>k</a:t>
            </a:r>
            <a:r>
              <a:rPr lang="en-US" sz="2400" i="1" baseline="-25000" dirty="0" smtClean="0"/>
              <a:t>+1</a:t>
            </a:r>
            <a:endParaRPr lang="en-US" sz="2400" i="1" baseline="-25000" dirty="0"/>
          </a:p>
          <a:p>
            <a:pPr marL="0" indent="0" eaLnBrk="1" hangingPunct="1">
              <a:buFont typeface="Wingdings" pitchFamily="1" charset="2"/>
              <a:buNone/>
              <a:defRPr/>
            </a:pPr>
            <a:endParaRPr lang="en-US" sz="1200" dirty="0" smtClean="0">
              <a:cs typeface="+mn-cs"/>
            </a:endParaRPr>
          </a:p>
          <a:p>
            <a:pPr marL="0" indent="0" eaLnBrk="1" hangingPunct="1">
              <a:buFont typeface="Wingdings" pitchFamily="1" charset="2"/>
              <a:buNone/>
              <a:defRPr/>
            </a:pPr>
            <a:r>
              <a:rPr lang="en-US" sz="2400" dirty="0" smtClean="0">
                <a:cs typeface="+mn-cs"/>
              </a:rPr>
              <a:t>This works as an algorithm to find lowest clearing prices.</a:t>
            </a:r>
          </a:p>
          <a:p>
            <a:pPr marL="0" indent="0" eaLnBrk="1" hangingPunct="1">
              <a:buFont typeface="Wingdings" pitchFamily="1" charset="2"/>
              <a:buNone/>
              <a:defRPr/>
            </a:pPr>
            <a:endParaRPr lang="en-US" sz="1200" dirty="0" smtClean="0">
              <a:cs typeface="+mn-cs"/>
            </a:endParaRPr>
          </a:p>
          <a:p>
            <a:pPr marL="0" indent="0" eaLnBrk="1" hangingPunct="1">
              <a:buFont typeface="Wingdings" pitchFamily="1" charset="2"/>
              <a:buNone/>
              <a:defRPr/>
            </a:pPr>
            <a:endParaRPr lang="en-US" sz="1200" dirty="0">
              <a:cs typeface="+mn-cs"/>
            </a:endParaRPr>
          </a:p>
          <a:p>
            <a:pPr eaLnBrk="1" hangingPunct="1">
              <a:defRPr/>
            </a:pPr>
            <a:r>
              <a:rPr lang="en-US" sz="2400" dirty="0" smtClean="0">
                <a:cs typeface="+mn-cs"/>
              </a:rPr>
              <a:t>To find highest market clearing prices, set </a:t>
            </a:r>
            <a:r>
              <a:rPr lang="en-US" sz="2400" i="1" dirty="0" err="1" smtClean="0">
                <a:cs typeface="+mn-cs"/>
              </a:rPr>
              <a:t>p</a:t>
            </a:r>
            <a:r>
              <a:rPr lang="en-US" sz="2400" i="1" baseline="-25000" dirty="0" err="1">
                <a:cs typeface="+mn-cs"/>
              </a:rPr>
              <a:t>K</a:t>
            </a:r>
            <a:r>
              <a:rPr lang="en-US" sz="2400" i="1" dirty="0" smtClean="0">
                <a:cs typeface="+mn-cs"/>
              </a:rPr>
              <a:t>=</a:t>
            </a:r>
            <a:r>
              <a:rPr lang="en-US" sz="2400" i="1" dirty="0" err="1" smtClean="0">
                <a:cs typeface="+mn-cs"/>
              </a:rPr>
              <a:t>v</a:t>
            </a:r>
            <a:r>
              <a:rPr lang="en-US" sz="2400" i="1" baseline="-25000" dirty="0" err="1">
                <a:cs typeface="+mn-cs"/>
              </a:rPr>
              <a:t>K</a:t>
            </a:r>
            <a:r>
              <a:rPr lang="en-US" sz="2400" dirty="0" smtClean="0">
                <a:cs typeface="+mn-cs"/>
              </a:rPr>
              <a:t> and set </a:t>
            </a:r>
            <a:r>
              <a:rPr lang="en-US" sz="2400" i="1" dirty="0" err="1" smtClean="0">
                <a:cs typeface="+mn-cs"/>
              </a:rPr>
              <a:t>p</a:t>
            </a:r>
            <a:r>
              <a:rPr lang="en-US" sz="2400" i="1" baseline="-25000" dirty="0" err="1" smtClean="0">
                <a:cs typeface="+mn-cs"/>
              </a:rPr>
              <a:t>k</a:t>
            </a:r>
            <a:r>
              <a:rPr lang="en-US" sz="2400" dirty="0" smtClean="0">
                <a:cs typeface="+mn-cs"/>
              </a:rPr>
              <a:t> so that bidder k is just indifferent between k and k+1. </a:t>
            </a:r>
            <a:endParaRPr lang="en-US" sz="2400" baseline="-25000" dirty="0" smtClean="0"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0CF2-EBEE-4E7A-9ADD-41C93B0D6F3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0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546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>
                <a:ea typeface="ＭＳ Ｐゴシック" pitchFamily="84" charset="-128"/>
              </a:rPr>
              <a:t>Sponsored Search </a:t>
            </a:r>
            <a:r>
              <a:rPr lang="en-US" sz="3600" i="1" dirty="0" smtClean="0">
                <a:ea typeface="ＭＳ Ｐゴシック" pitchFamily="84" charset="-128"/>
              </a:rPr>
              <a:t>Auctions</a:t>
            </a:r>
            <a:endParaRPr lang="en-US" i="1" dirty="0" smtClean="0">
              <a:ea typeface="ＭＳ Ｐゴシック" pitchFamily="84" charset="-128"/>
            </a:endParaRPr>
          </a:p>
        </p:txBody>
      </p:sp>
      <p:sp>
        <p:nvSpPr>
          <p:cNvPr id="10045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endParaRPr lang="en-US" sz="2400" dirty="0">
              <a:cs typeface="+mn-cs"/>
            </a:endParaRPr>
          </a:p>
          <a:p>
            <a:pPr eaLnBrk="1" hangingPunct="1">
              <a:buFont typeface="Wingdings" pitchFamily="1" charset="2"/>
              <a:buChar char="l"/>
              <a:defRPr/>
            </a:pPr>
            <a:r>
              <a:rPr lang="en-US" sz="2400" dirty="0" smtClean="0">
                <a:cs typeface="+mn-cs"/>
              </a:rPr>
              <a:t>Can we design an auction to find market clearing prices?</a:t>
            </a:r>
          </a:p>
          <a:p>
            <a:pPr marL="0" indent="0" eaLnBrk="1" hangingPunct="1">
              <a:buFont typeface="Wingdings" pitchFamily="1" charset="2"/>
              <a:buNone/>
              <a:defRPr/>
            </a:pPr>
            <a:r>
              <a:rPr lang="en-US" sz="2400" dirty="0" smtClean="0">
                <a:cs typeface="+mn-cs"/>
              </a:rPr>
              <a:t>	</a:t>
            </a:r>
            <a:r>
              <a:rPr lang="en-US" sz="1200" dirty="0" smtClean="0">
                <a:cs typeface="+mn-cs"/>
              </a:rPr>
              <a:t>	</a:t>
            </a:r>
          </a:p>
          <a:p>
            <a:pPr eaLnBrk="1" hangingPunct="1">
              <a:buFont typeface="Wingdings" pitchFamily="1" charset="2"/>
              <a:buChar char="l"/>
              <a:defRPr/>
            </a:pPr>
            <a:r>
              <a:rPr lang="en-US" sz="2400" dirty="0" smtClean="0">
                <a:cs typeface="+mn-cs"/>
              </a:rPr>
              <a:t>The auctions we studied before for the assignment market require relatively complex bids (each bidder must bid separately for each of the K positions or items).</a:t>
            </a:r>
          </a:p>
          <a:p>
            <a:pPr lvl="2" eaLnBrk="1" hangingPunct="1">
              <a:buFont typeface="Wingdings" pitchFamily="1" charset="2"/>
              <a:buChar char="l"/>
              <a:defRPr/>
            </a:pPr>
            <a:endParaRPr lang="en-US" sz="1700" dirty="0">
              <a:cs typeface="+mn-cs"/>
            </a:endParaRPr>
          </a:p>
          <a:p>
            <a:pPr eaLnBrk="1" hangingPunct="1">
              <a:buFont typeface="Wingdings" pitchFamily="1" charset="2"/>
              <a:buChar char="l"/>
              <a:defRPr/>
            </a:pPr>
            <a:r>
              <a:rPr lang="en-US" sz="2400" dirty="0" smtClean="0">
                <a:cs typeface="+mn-cs"/>
              </a:rPr>
              <a:t>Ideally want to use the structure of the problem to design a simpler auction. We’ll consider several options.</a:t>
            </a:r>
          </a:p>
          <a:p>
            <a:pPr eaLnBrk="1" hangingPunct="1">
              <a:buFont typeface="Wingdings" pitchFamily="1" charset="2"/>
              <a:buChar char="l"/>
              <a:defRPr/>
            </a:pPr>
            <a:endParaRPr lang="en-US" sz="2400" dirty="0"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0CF2-EBEE-4E7A-9ADD-41C93B0D6F3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41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Pay-As-Bid Auction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1" charset="2"/>
              <a:buChar char="l"/>
              <a:defRPr/>
            </a:pPr>
            <a:endParaRPr lang="en-US" sz="2600" dirty="0" smtClean="0"/>
          </a:p>
          <a:p>
            <a:pPr eaLnBrk="1" hangingPunct="1">
              <a:lnSpc>
                <a:spcPct val="120000"/>
              </a:lnSpc>
              <a:buFont typeface="Wingdings" pitchFamily="1" charset="2"/>
              <a:buChar char="l"/>
              <a:defRPr/>
            </a:pPr>
            <a:r>
              <a:rPr lang="en-US" sz="2600" dirty="0" smtClean="0">
                <a:solidFill>
                  <a:srgbClr val="0070C0"/>
                </a:solidFill>
              </a:rPr>
              <a:t>Overture </a:t>
            </a:r>
            <a:r>
              <a:rPr lang="en-US" sz="2600" dirty="0">
                <a:solidFill>
                  <a:srgbClr val="0070C0"/>
                </a:solidFill>
              </a:rPr>
              <a:t>“Pay-as-Bid” Auction</a:t>
            </a:r>
          </a:p>
          <a:p>
            <a:pPr lvl="1" eaLnBrk="1" hangingPunct="1">
              <a:lnSpc>
                <a:spcPct val="120000"/>
              </a:lnSpc>
              <a:buFont typeface="Wingdings" pitchFamily="1" charset="2"/>
              <a:buChar char="l"/>
              <a:defRPr/>
            </a:pPr>
            <a:r>
              <a:rPr lang="en-US" sz="2400" dirty="0"/>
              <a:t>Each bidder submits a single bid </a:t>
            </a:r>
            <a:r>
              <a:rPr lang="en-US" sz="2400" dirty="0" smtClean="0"/>
              <a:t>(in $ </a:t>
            </a:r>
            <a:r>
              <a:rPr lang="en-US" sz="2400" dirty="0"/>
              <a:t>per click)</a:t>
            </a:r>
          </a:p>
          <a:p>
            <a:pPr lvl="1" eaLnBrk="1" hangingPunct="1">
              <a:lnSpc>
                <a:spcPct val="120000"/>
              </a:lnSpc>
              <a:buFont typeface="Wingdings" pitchFamily="1" charset="2"/>
              <a:buChar char="l"/>
              <a:defRPr/>
            </a:pPr>
            <a:r>
              <a:rPr lang="en-US" sz="2400" dirty="0" smtClean="0"/>
              <a:t>Top bid gets position 1, second bid position 2, etc.</a:t>
            </a:r>
          </a:p>
          <a:p>
            <a:pPr lvl="1" eaLnBrk="1" hangingPunct="1">
              <a:lnSpc>
                <a:spcPct val="120000"/>
              </a:lnSpc>
              <a:buFont typeface="Wingdings" pitchFamily="1" charset="2"/>
              <a:buChar char="l"/>
              <a:defRPr/>
            </a:pPr>
            <a:r>
              <a:rPr lang="en-US" sz="2400" dirty="0" smtClean="0"/>
              <a:t>Bidders </a:t>
            </a:r>
            <a:r>
              <a:rPr lang="en-US" sz="2400" dirty="0"/>
              <a:t>pay their bid for each click they get.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0CF2-EBEE-4E7A-9ADD-41C93B0D6F3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98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>
                <a:ea typeface="ＭＳ Ｐゴシック" pitchFamily="84" charset="-128"/>
              </a:rPr>
              <a:t>Example: Pay-as-Bid</a:t>
            </a:r>
            <a:endParaRPr lang="en-US" dirty="0" smtClean="0">
              <a:ea typeface="ＭＳ Ｐゴシック" pitchFamily="84" charset="-128"/>
            </a:endParaRPr>
          </a:p>
        </p:txBody>
      </p:sp>
      <p:sp>
        <p:nvSpPr>
          <p:cNvPr id="10045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eaLnBrk="1" hangingPunct="1">
              <a:buFont typeface="Wingdings" pitchFamily="1" charset="2"/>
              <a:buChar char="l"/>
              <a:defRPr/>
            </a:pPr>
            <a:r>
              <a:rPr lang="en-US" sz="2400" dirty="0" smtClean="0">
                <a:cs typeface="+mn-cs"/>
              </a:rPr>
              <a:t>Two positions: receive 200 and 100 clicks per day</a:t>
            </a:r>
          </a:p>
          <a:p>
            <a:pPr eaLnBrk="1" hangingPunct="1">
              <a:buFont typeface="Wingdings" pitchFamily="1" charset="2"/>
              <a:buChar char="l"/>
              <a:defRPr/>
            </a:pPr>
            <a:r>
              <a:rPr lang="en-US" sz="2400" dirty="0" smtClean="0">
                <a:cs typeface="+mn-cs"/>
              </a:rPr>
              <a:t>Bidders 1,2,3 have per-click values $10, $4, $2.</a:t>
            </a:r>
          </a:p>
          <a:p>
            <a:pPr marL="0" indent="0" eaLnBrk="1" hangingPunct="1">
              <a:buFont typeface="Wingdings" pitchFamily="1" charset="2"/>
              <a:buNone/>
              <a:defRPr/>
            </a:pPr>
            <a:endParaRPr lang="en-US" sz="2400" dirty="0" smtClean="0">
              <a:cs typeface="+mn-cs"/>
            </a:endParaRPr>
          </a:p>
          <a:p>
            <a:pPr eaLnBrk="1" hangingPunct="1">
              <a:buFont typeface="Wingdings" pitchFamily="1" charset="2"/>
              <a:buChar char="l"/>
              <a:defRPr/>
            </a:pPr>
            <a:r>
              <a:rPr lang="en-US" sz="2400" dirty="0" smtClean="0">
                <a:cs typeface="+mn-cs"/>
              </a:rPr>
              <a:t>Overture auction (pay as bid)</a:t>
            </a:r>
          </a:p>
          <a:p>
            <a:pPr lvl="1" eaLnBrk="1" hangingPunct="1">
              <a:buFont typeface="Wingdings" pitchFamily="1" charset="2"/>
              <a:buChar char="l"/>
              <a:defRPr/>
            </a:pPr>
            <a:r>
              <a:rPr lang="en-US" sz="2200" dirty="0" smtClean="0">
                <a:ea typeface="ＭＳ Ｐゴシック" pitchFamily="1" charset="-128"/>
              </a:rPr>
              <a:t>Bidder 3 will offer up to $2 per click</a:t>
            </a:r>
          </a:p>
          <a:p>
            <a:pPr lvl="1" eaLnBrk="1" hangingPunct="1">
              <a:buFont typeface="Wingdings" pitchFamily="1" charset="2"/>
              <a:buChar char="l"/>
              <a:defRPr/>
            </a:pPr>
            <a:r>
              <a:rPr lang="en-US" sz="2200" dirty="0" smtClean="0">
                <a:ea typeface="ＭＳ Ｐゴシック" pitchFamily="1" charset="-128"/>
              </a:rPr>
              <a:t>Bidder 2 has to bid $2.01 to get second slot</a:t>
            </a:r>
          </a:p>
          <a:p>
            <a:pPr lvl="1" eaLnBrk="1" hangingPunct="1">
              <a:buFont typeface="Wingdings" pitchFamily="1" charset="2"/>
              <a:buChar char="l"/>
              <a:defRPr/>
            </a:pPr>
            <a:r>
              <a:rPr lang="en-US" sz="2200" dirty="0" smtClean="0">
                <a:ea typeface="ＭＳ Ｐゴシック" pitchFamily="1" charset="-128"/>
              </a:rPr>
              <a:t>Bidder 1 wants to bid $2.02 to get top slot.</a:t>
            </a:r>
          </a:p>
          <a:p>
            <a:pPr lvl="1" eaLnBrk="1" hangingPunct="1">
              <a:buFont typeface="Wingdings" pitchFamily="1" charset="2"/>
              <a:buChar char="l"/>
              <a:defRPr/>
            </a:pPr>
            <a:r>
              <a:rPr lang="en-US" sz="2200" dirty="0" smtClean="0">
                <a:ea typeface="ＭＳ Ｐゴシック" pitchFamily="1" charset="-128"/>
              </a:rPr>
              <a:t>But then bidder 2 wants to top this, and so on.</a:t>
            </a:r>
          </a:p>
          <a:p>
            <a:pPr eaLnBrk="1" hangingPunct="1">
              <a:buFont typeface="Wingdings" pitchFamily="1" charset="2"/>
              <a:buChar char="l"/>
              <a:defRPr/>
            </a:pPr>
            <a:endParaRPr lang="en-US" sz="2600" dirty="0" smtClean="0">
              <a:cs typeface="+mn-cs"/>
            </a:endParaRPr>
          </a:p>
          <a:p>
            <a:pPr eaLnBrk="1" hangingPunct="1">
              <a:buFont typeface="Wingdings" pitchFamily="1" charset="2"/>
              <a:buChar char="l"/>
              <a:defRPr/>
            </a:pPr>
            <a:r>
              <a:rPr lang="en-US" sz="2600" dirty="0" smtClean="0">
                <a:solidFill>
                  <a:srgbClr val="5F3EEA"/>
                </a:solidFill>
                <a:cs typeface="+mn-cs"/>
              </a:rPr>
              <a:t>Pay as bid auction is unstable!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0CF2-EBEE-4E7A-9ADD-41C93B0D6F3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546" grpId="0" uiExpand="1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84" charset="-128"/>
              </a:rPr>
              <a:t>Overture bid patterns</a:t>
            </a:r>
          </a:p>
        </p:txBody>
      </p:sp>
      <p:sp>
        <p:nvSpPr>
          <p:cNvPr id="4505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5715000"/>
            <a:ext cx="8229600" cy="796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600" smtClean="0">
                <a:ea typeface="ＭＳ Ｐゴシック" pitchFamily="84" charset="-128"/>
              </a:rPr>
              <a:t>Edelman &amp; Ostrovsky (2006): “sawtooth” pattern caused by auto-bidding programs.</a:t>
            </a:r>
          </a:p>
        </p:txBody>
      </p:sp>
      <p:pic>
        <p:nvPicPr>
          <p:cNvPr id="4505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1447800"/>
            <a:ext cx="5715000" cy="416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0CF2-EBEE-4E7A-9ADD-41C93B0D6F3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84" charset="-128"/>
              </a:rPr>
              <a:t>Overture bid patterns, cont.</a:t>
            </a:r>
          </a:p>
        </p:txBody>
      </p:sp>
      <p:pic>
        <p:nvPicPr>
          <p:cNvPr id="4710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676400"/>
            <a:ext cx="6629400" cy="480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B8BF0-9C4A-47D9-925A-503B249315D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84" charset="-128"/>
              </a:rPr>
              <a:t>Google “GSP” Auction</a:t>
            </a: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3">
              <a:lnSpc>
                <a:spcPct val="120000"/>
              </a:lnSpc>
            </a:pPr>
            <a:endParaRPr lang="en-US" dirty="0">
              <a:ea typeface="ＭＳ Ｐゴシック" pitchFamily="84" charset="-128"/>
            </a:endParaRPr>
          </a:p>
          <a:p>
            <a:pPr>
              <a:lnSpc>
                <a:spcPct val="120000"/>
              </a:lnSpc>
            </a:pPr>
            <a:r>
              <a:rPr lang="en-US" sz="2600" dirty="0" smtClean="0">
                <a:solidFill>
                  <a:srgbClr val="0070C0"/>
                </a:solidFill>
                <a:ea typeface="ＭＳ Ｐゴシック" pitchFamily="84" charset="-128"/>
              </a:rPr>
              <a:t>Generalized Second Price Auction</a:t>
            </a:r>
          </a:p>
          <a:p>
            <a:pPr lvl="1">
              <a:lnSpc>
                <a:spcPct val="120000"/>
              </a:lnSpc>
            </a:pPr>
            <a:r>
              <a:rPr lang="en-US" sz="2400" dirty="0" smtClean="0">
                <a:ea typeface="ＭＳ Ｐゴシック" pitchFamily="84" charset="-128"/>
              </a:rPr>
              <a:t>Bidders submit bids (in $ per click)</a:t>
            </a:r>
          </a:p>
          <a:p>
            <a:pPr lvl="1">
              <a:lnSpc>
                <a:spcPct val="120000"/>
              </a:lnSpc>
            </a:pPr>
            <a:r>
              <a:rPr lang="en-US" sz="2400" dirty="0" smtClean="0">
                <a:ea typeface="ＭＳ Ｐゴシック" pitchFamily="84" charset="-128"/>
              </a:rPr>
              <a:t>Top bid gets slot 1, second bid gets slot 2, etc.</a:t>
            </a:r>
          </a:p>
          <a:p>
            <a:pPr lvl="1">
              <a:lnSpc>
                <a:spcPct val="120000"/>
              </a:lnSpc>
            </a:pPr>
            <a:r>
              <a:rPr lang="en-US" sz="2400" dirty="0" smtClean="0">
                <a:ea typeface="ＭＳ Ｐゴシック" pitchFamily="84" charset="-128"/>
              </a:rPr>
              <a:t>Each bidder pays the bid of the bidder below him.</a:t>
            </a:r>
          </a:p>
          <a:p>
            <a:pPr lvl="3">
              <a:lnSpc>
                <a:spcPct val="120000"/>
              </a:lnSpc>
            </a:pPr>
            <a:endParaRPr lang="en-US" dirty="0" smtClean="0">
              <a:ea typeface="ＭＳ Ｐゴシック" pitchFamily="84" charset="-128"/>
            </a:endParaRPr>
          </a:p>
          <a:p>
            <a:r>
              <a:rPr lang="en-US" sz="2600" dirty="0" smtClean="0">
                <a:ea typeface="ＭＳ Ｐゴシック" pitchFamily="84" charset="-128"/>
              </a:rPr>
              <a:t>Seems intuitively like a more stable auction.</a:t>
            </a:r>
          </a:p>
          <a:p>
            <a:r>
              <a:rPr lang="en-US" sz="2600" dirty="0" smtClean="0">
                <a:ea typeface="ＭＳ Ｐゴシック" pitchFamily="84" charset="-128"/>
              </a:rPr>
              <a:t>Do the bidders want to bid truthfully?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0CF2-EBEE-4E7A-9ADD-41C93B0D6F34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074514"/>
          </a:xfrm>
        </p:spPr>
        <p:txBody>
          <a:bodyPr/>
          <a:lstStyle/>
          <a:p>
            <a:pPr eaLnBrk="1" hangingPunct="1"/>
            <a:r>
              <a:rPr lang="en-US" sz="3600" dirty="0" smtClean="0">
                <a:ea typeface="ＭＳ Ｐゴシック" pitchFamily="84" charset="-128"/>
              </a:rPr>
              <a:t>Truthful bidding?</a:t>
            </a:r>
          </a:p>
        </p:txBody>
      </p:sp>
      <p:sp>
        <p:nvSpPr>
          <p:cNvPr id="10096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784"/>
            <a:ext cx="8229600" cy="5040559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600" dirty="0" smtClean="0">
                <a:solidFill>
                  <a:srgbClr val="5F3EEA"/>
                </a:solidFill>
                <a:ea typeface="ＭＳ Ｐゴシック" pitchFamily="84" charset="-128"/>
              </a:rPr>
              <a:t>Not a dominant strategy to bid “truthfully”!</a:t>
            </a:r>
          </a:p>
          <a:p>
            <a:pPr lvl="4" eaLnBrk="1" hangingPunct="1">
              <a:spcAft>
                <a:spcPct val="20000"/>
              </a:spcAft>
            </a:pPr>
            <a:endParaRPr lang="en-US" sz="1200" dirty="0" smtClean="0">
              <a:ea typeface="ＭＳ Ｐゴシック" pitchFamily="84" charset="-128"/>
            </a:endParaRPr>
          </a:p>
          <a:p>
            <a:pPr marL="0" indent="0" eaLnBrk="1" hangingPunct="1">
              <a:spcAft>
                <a:spcPct val="20000"/>
              </a:spcAft>
              <a:buNone/>
            </a:pPr>
            <a:r>
              <a:rPr lang="en-US" sz="2600" dirty="0" smtClean="0">
                <a:ea typeface="ＭＳ Ｐゴシック" pitchFamily="84" charset="-128"/>
              </a:rPr>
              <a:t>Example: two positions, with 200 and 100 clicks. 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>
                <a:ea typeface="ＭＳ Ｐゴシック" pitchFamily="84" charset="-128"/>
              </a:rPr>
              <a:t>Consider bidder with value 10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>
                <a:ea typeface="ＭＳ Ｐゴシック" pitchFamily="84" charset="-128"/>
              </a:rPr>
              <a:t>Suppose competing bids are 4 and 8.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>
                <a:ea typeface="ＭＳ Ｐゴシック" pitchFamily="84" charset="-128"/>
              </a:rPr>
              <a:t>Bidding 10 wins top slot, pay 8: profit 200 </a:t>
            </a:r>
            <a:r>
              <a:rPr lang="en-US" sz="2200" i="1" dirty="0" smtClean="0">
                <a:ea typeface="ＭＳ Ｐゴシック" pitchFamily="84" charset="-128"/>
              </a:rPr>
              <a:t>•</a:t>
            </a:r>
            <a:r>
              <a:rPr lang="en-US" sz="2200" dirty="0" smtClean="0">
                <a:ea typeface="ＭＳ Ｐゴシック" pitchFamily="84" charset="-128"/>
              </a:rPr>
              <a:t> 2 = 400.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>
                <a:ea typeface="ＭＳ Ｐゴシック" pitchFamily="84" charset="-128"/>
              </a:rPr>
              <a:t>Bidding 5 wins next slot, pay 4: profit 100 </a:t>
            </a:r>
            <a:r>
              <a:rPr lang="en-US" sz="2200" i="1" dirty="0" smtClean="0">
                <a:ea typeface="ＭＳ Ｐゴシック" pitchFamily="84" charset="-128"/>
              </a:rPr>
              <a:t>•</a:t>
            </a:r>
            <a:r>
              <a:rPr lang="en-US" sz="2200" dirty="0" smtClean="0">
                <a:ea typeface="ＭＳ Ｐゴシック" pitchFamily="84" charset="-128"/>
              </a:rPr>
              <a:t> 6 = 600. </a:t>
            </a:r>
          </a:p>
          <a:p>
            <a:pPr lvl="3" eaLnBrk="1" hangingPunct="1">
              <a:spcAft>
                <a:spcPct val="20000"/>
              </a:spcAft>
            </a:pPr>
            <a:endParaRPr lang="en-US" dirty="0" smtClean="0">
              <a:ea typeface="ＭＳ Ｐゴシック" pitchFamily="84" charset="-128"/>
            </a:endParaRP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>
                <a:ea typeface="ＭＳ Ｐゴシック" pitchFamily="84" charset="-128"/>
              </a:rPr>
              <a:t>If competing bids are 6 and 8, better to bid 10…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0CF2-EBEE-4E7A-9ADD-41C93B0D6F34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6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6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6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6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6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9666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84" charset="-128"/>
              </a:rPr>
              <a:t>Example: GSP auction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99"/>
            <a:ext cx="8507288" cy="5000601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cs typeface="+mn-cs"/>
              </a:rPr>
              <a:t>Recall bidder values 10, 4, 2, and clicks 200 and 100. </a:t>
            </a:r>
          </a:p>
          <a:p>
            <a:pPr eaLnBrk="1" hangingPunct="1">
              <a:defRPr/>
            </a:pPr>
            <a:r>
              <a:rPr lang="en-US" sz="2400" dirty="0"/>
              <a:t>In </a:t>
            </a:r>
            <a:r>
              <a:rPr lang="en-US" sz="2400" dirty="0" smtClean="0"/>
              <a:t>this example</a:t>
            </a:r>
            <a:r>
              <a:rPr lang="en-US" sz="2400" dirty="0"/>
              <a:t>, it is a Nash equilibrium to bid truthfully</a:t>
            </a:r>
            <a:r>
              <a:rPr lang="en-US" sz="2400" dirty="0" smtClean="0"/>
              <a:t>.</a:t>
            </a:r>
          </a:p>
          <a:p>
            <a:pPr lvl="4">
              <a:defRPr/>
            </a:pPr>
            <a:endParaRPr lang="en-US" sz="1200" b="1" dirty="0" smtClean="0">
              <a:solidFill>
                <a:srgbClr val="5F3EEA"/>
              </a:solidFill>
            </a:endParaRPr>
          </a:p>
          <a:p>
            <a:pPr>
              <a:defRPr/>
            </a:pPr>
            <a:r>
              <a:rPr lang="en-US" sz="2400" dirty="0" smtClean="0">
                <a:cs typeface="+mn-cs"/>
              </a:rPr>
              <a:t>Verifying the Nash equilibrium with bids 10, 4, 2.</a:t>
            </a:r>
          </a:p>
          <a:p>
            <a:pPr lvl="1">
              <a:defRPr/>
            </a:pPr>
            <a:r>
              <a:rPr lang="en-US" sz="2200" dirty="0" smtClean="0">
                <a:ea typeface="ＭＳ Ｐゴシック" pitchFamily="1" charset="-128"/>
              </a:rPr>
              <a:t>Bidder 3 would have to pay $4 to get slot 2 – not worth it.</a:t>
            </a:r>
          </a:p>
          <a:p>
            <a:pPr lvl="1">
              <a:defRPr/>
            </a:pPr>
            <a:r>
              <a:rPr lang="en-US" sz="2200" dirty="0" smtClean="0">
                <a:ea typeface="ＭＳ Ｐゴシック" pitchFamily="1" charset="-128"/>
              </a:rPr>
              <a:t>Bidder 2 is willing to pay $2 per click for position 2, but would have to pay $10 per click to get position 1 – not worth it.</a:t>
            </a:r>
          </a:p>
          <a:p>
            <a:pPr lvl="1">
              <a:defRPr/>
            </a:pPr>
            <a:r>
              <a:rPr lang="en-US" sz="2200" dirty="0" smtClean="0">
                <a:ea typeface="ＭＳ Ｐゴシック" pitchFamily="1" charset="-128"/>
              </a:rPr>
              <a:t>Bidder 1 could bid below $4 and pay $2 for the lower slot, rather than $4 for the top, but wouldn’t be profitable.</a:t>
            </a:r>
          </a:p>
          <a:p>
            <a:pPr lvl="5">
              <a:defRPr/>
            </a:pPr>
            <a:endParaRPr lang="en-US" sz="1900" dirty="0">
              <a:ea typeface="ＭＳ Ｐゴシック" pitchFamily="1" charset="-128"/>
            </a:endParaRPr>
          </a:p>
          <a:p>
            <a:pPr>
              <a:defRPr/>
            </a:pPr>
            <a:r>
              <a:rPr lang="en-US" sz="2400" dirty="0" smtClean="0">
                <a:cs typeface="+mn-cs"/>
              </a:rPr>
              <a:t>Prices paid per click in this NE are 4 and 2.</a:t>
            </a:r>
          </a:p>
          <a:p>
            <a:pPr>
              <a:defRPr/>
            </a:pPr>
            <a:r>
              <a:rPr lang="en-US" sz="2400" dirty="0" smtClean="0">
                <a:cs typeface="+mn-cs"/>
              </a:rPr>
              <a:t>Payments are 200*4 + 100*2 = 1000.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0CF2-EBEE-4E7A-9ADD-41C93B0D6F34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84" charset="-128"/>
              </a:rPr>
              <a:t>GSP equilibrium prices</a:t>
            </a:r>
          </a:p>
        </p:txBody>
      </p:sp>
      <p:sp>
        <p:nvSpPr>
          <p:cNvPr id="60418" name="Line 3"/>
          <p:cNvSpPr>
            <a:spLocks noChangeShapeType="1"/>
          </p:cNvSpPr>
          <p:nvPr/>
        </p:nvSpPr>
        <p:spPr bwMode="auto">
          <a:xfrm>
            <a:off x="1828800" y="1752600"/>
            <a:ext cx="0" cy="441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19" name="Line 4"/>
          <p:cNvSpPr>
            <a:spLocks noChangeShapeType="1"/>
          </p:cNvSpPr>
          <p:nvPr/>
        </p:nvSpPr>
        <p:spPr bwMode="auto">
          <a:xfrm>
            <a:off x="1828800" y="6172200"/>
            <a:ext cx="533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0" name="Text Box 5"/>
          <p:cNvSpPr txBox="1">
            <a:spLocks noChangeArrowheads="1"/>
          </p:cNvSpPr>
          <p:nvPr/>
        </p:nvSpPr>
        <p:spPr bwMode="auto">
          <a:xfrm>
            <a:off x="6918325" y="6211888"/>
            <a:ext cx="466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</a:t>
            </a:r>
            <a:r>
              <a:rPr lang="en-US" baseline="-25000"/>
              <a:t>2</a:t>
            </a:r>
          </a:p>
        </p:txBody>
      </p:sp>
      <p:sp>
        <p:nvSpPr>
          <p:cNvPr id="60421" name="Line 6"/>
          <p:cNvSpPr>
            <a:spLocks noChangeShapeType="1"/>
          </p:cNvSpPr>
          <p:nvPr/>
        </p:nvSpPr>
        <p:spPr bwMode="auto">
          <a:xfrm>
            <a:off x="3657600" y="6172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2" name="Line 7"/>
          <p:cNvSpPr>
            <a:spLocks noChangeShapeType="1"/>
          </p:cNvSpPr>
          <p:nvPr/>
        </p:nvSpPr>
        <p:spPr bwMode="auto">
          <a:xfrm>
            <a:off x="2743200" y="6172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3" name="Text Box 8"/>
          <p:cNvSpPr txBox="1">
            <a:spLocks noChangeArrowheads="1"/>
          </p:cNvSpPr>
          <p:nvPr/>
        </p:nvSpPr>
        <p:spPr bwMode="auto">
          <a:xfrm>
            <a:off x="1295400" y="1600200"/>
            <a:ext cx="466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</a:t>
            </a:r>
            <a:r>
              <a:rPr lang="en-US" baseline="-25000"/>
              <a:t>1</a:t>
            </a:r>
          </a:p>
        </p:txBody>
      </p:sp>
      <p:sp>
        <p:nvSpPr>
          <p:cNvPr id="60424" name="Text Box 9"/>
          <p:cNvSpPr txBox="1">
            <a:spLocks noChangeArrowheads="1"/>
          </p:cNvSpPr>
          <p:nvPr/>
        </p:nvSpPr>
        <p:spPr bwMode="auto">
          <a:xfrm>
            <a:off x="2514600" y="6172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60425" name="Text Box 10"/>
          <p:cNvSpPr txBox="1">
            <a:spLocks noChangeArrowheads="1"/>
          </p:cNvSpPr>
          <p:nvPr/>
        </p:nvSpPr>
        <p:spPr bwMode="auto">
          <a:xfrm>
            <a:off x="3429000" y="6172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60426" name="Text Box 11"/>
          <p:cNvSpPr txBox="1">
            <a:spLocks noChangeArrowheads="1"/>
          </p:cNvSpPr>
          <p:nvPr/>
        </p:nvSpPr>
        <p:spPr bwMode="auto">
          <a:xfrm>
            <a:off x="1295400" y="41148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60427" name="Text Box 12"/>
          <p:cNvSpPr txBox="1">
            <a:spLocks noChangeArrowheads="1"/>
          </p:cNvSpPr>
          <p:nvPr/>
        </p:nvSpPr>
        <p:spPr bwMode="auto">
          <a:xfrm>
            <a:off x="1295400" y="22860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60428" name="Line 13"/>
          <p:cNvSpPr>
            <a:spLocks noChangeShapeType="1"/>
          </p:cNvSpPr>
          <p:nvPr/>
        </p:nvSpPr>
        <p:spPr bwMode="auto">
          <a:xfrm flipV="1">
            <a:off x="2743200" y="3429000"/>
            <a:ext cx="0" cy="1371600"/>
          </a:xfrm>
          <a:prstGeom prst="line">
            <a:avLst/>
          </a:prstGeom>
          <a:noFill/>
          <a:ln w="38100" cmpd="sng">
            <a:solidFill>
              <a:srgbClr val="CC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9" name="Text Box 14"/>
          <p:cNvSpPr txBox="1">
            <a:spLocks noChangeArrowheads="1"/>
          </p:cNvSpPr>
          <p:nvPr/>
        </p:nvSpPr>
        <p:spPr bwMode="auto">
          <a:xfrm>
            <a:off x="1295400" y="3200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60430" name="Text Box 15"/>
          <p:cNvSpPr txBox="1">
            <a:spLocks noChangeArrowheads="1"/>
          </p:cNvSpPr>
          <p:nvPr/>
        </p:nvSpPr>
        <p:spPr bwMode="auto">
          <a:xfrm>
            <a:off x="1295400" y="5029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60431" name="Line 16"/>
          <p:cNvSpPr>
            <a:spLocks noChangeShapeType="1"/>
          </p:cNvSpPr>
          <p:nvPr/>
        </p:nvSpPr>
        <p:spPr bwMode="auto">
          <a:xfrm flipV="1">
            <a:off x="3657600" y="2895600"/>
            <a:ext cx="0" cy="1447800"/>
          </a:xfrm>
          <a:prstGeom prst="line">
            <a:avLst/>
          </a:prstGeom>
          <a:noFill/>
          <a:ln w="38100" cmpd="sng">
            <a:solidFill>
              <a:srgbClr val="CC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2" name="Line 17"/>
          <p:cNvSpPr>
            <a:spLocks noChangeShapeType="1"/>
          </p:cNvSpPr>
          <p:nvPr/>
        </p:nvSpPr>
        <p:spPr bwMode="auto">
          <a:xfrm flipH="1">
            <a:off x="2743200" y="2895600"/>
            <a:ext cx="914400" cy="533400"/>
          </a:xfrm>
          <a:prstGeom prst="line">
            <a:avLst/>
          </a:prstGeom>
          <a:noFill/>
          <a:ln w="38100" cmpd="sng">
            <a:solidFill>
              <a:srgbClr val="CC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3" name="Line 18"/>
          <p:cNvSpPr>
            <a:spLocks noChangeShapeType="1"/>
          </p:cNvSpPr>
          <p:nvPr/>
        </p:nvSpPr>
        <p:spPr bwMode="auto">
          <a:xfrm flipH="1">
            <a:off x="2743200" y="4343400"/>
            <a:ext cx="914400" cy="457200"/>
          </a:xfrm>
          <a:prstGeom prst="line">
            <a:avLst/>
          </a:prstGeom>
          <a:noFill/>
          <a:ln w="38100" cmpd="sng">
            <a:solidFill>
              <a:srgbClr val="CC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4" name="Text Box 19"/>
          <p:cNvSpPr txBox="1">
            <a:spLocks noChangeArrowheads="1"/>
          </p:cNvSpPr>
          <p:nvPr/>
        </p:nvSpPr>
        <p:spPr bwMode="auto">
          <a:xfrm>
            <a:off x="3870325" y="2097088"/>
            <a:ext cx="26400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5F3EEA"/>
                </a:solidFill>
              </a:rPr>
              <a:t>GSP prices are </a:t>
            </a:r>
          </a:p>
          <a:p>
            <a:r>
              <a:rPr lang="en-US" dirty="0">
                <a:solidFill>
                  <a:srgbClr val="5F3EEA"/>
                </a:solidFill>
              </a:rPr>
              <a:t>also competitive </a:t>
            </a:r>
          </a:p>
          <a:p>
            <a:r>
              <a:rPr lang="en-US" dirty="0">
                <a:solidFill>
                  <a:srgbClr val="5F3EEA"/>
                </a:solidFill>
              </a:rPr>
              <a:t>equilibrium prices!</a:t>
            </a:r>
          </a:p>
        </p:txBody>
      </p:sp>
      <p:sp>
        <p:nvSpPr>
          <p:cNvPr id="60437" name="Oval 22"/>
          <p:cNvSpPr>
            <a:spLocks noChangeArrowheads="1"/>
          </p:cNvSpPr>
          <p:nvPr/>
        </p:nvSpPr>
        <p:spPr bwMode="auto">
          <a:xfrm>
            <a:off x="2667000" y="4267200"/>
            <a:ext cx="762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60438" name="Text Box 23"/>
          <p:cNvSpPr txBox="1">
            <a:spLocks noChangeArrowheads="1"/>
          </p:cNvSpPr>
          <p:nvPr/>
        </p:nvSpPr>
        <p:spPr bwMode="auto">
          <a:xfrm>
            <a:off x="2057400" y="3886200"/>
            <a:ext cx="117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GSP eqm</a:t>
            </a:r>
          </a:p>
        </p:txBody>
      </p:sp>
      <p:sp>
        <p:nvSpPr>
          <p:cNvPr id="60439" name="Text Box 24"/>
          <p:cNvSpPr txBox="1">
            <a:spLocks noChangeArrowheads="1"/>
          </p:cNvSpPr>
          <p:nvPr/>
        </p:nvSpPr>
        <p:spPr bwMode="auto">
          <a:xfrm>
            <a:off x="5486400" y="4191000"/>
            <a:ext cx="29797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434DD"/>
                </a:solidFill>
              </a:rPr>
              <a:t>Not the only GSP</a:t>
            </a:r>
          </a:p>
          <a:p>
            <a:r>
              <a:rPr lang="en-US" dirty="0">
                <a:solidFill>
                  <a:srgbClr val="F434DD"/>
                </a:solidFill>
              </a:rPr>
              <a:t>equilibrium, however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B8BF0-9C4A-47D9-925A-503B249315D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84" charset="-128"/>
              </a:rPr>
              <a:t>Example: GSP auction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800"/>
            <a:ext cx="8229600" cy="4680519"/>
          </a:xfrm>
        </p:spPr>
        <p:txBody>
          <a:bodyPr/>
          <a:lstStyle/>
          <a:p>
            <a:pPr eaLnBrk="1" hangingPunct="1">
              <a:buFont typeface="Wingdings" pitchFamily="1" charset="2"/>
              <a:buChar char="l"/>
              <a:defRPr/>
            </a:pPr>
            <a:r>
              <a:rPr lang="en-US" sz="2400" dirty="0"/>
              <a:t>Recall bidder values 10, 4, 2, and clicks 200 and 100. </a:t>
            </a:r>
          </a:p>
          <a:p>
            <a:pPr lvl="3" eaLnBrk="1" hangingPunct="1">
              <a:buFont typeface="Wingdings" pitchFamily="1" charset="2"/>
              <a:buChar char="l"/>
              <a:defRPr/>
            </a:pPr>
            <a:endParaRPr lang="en-US" sz="1400" dirty="0" smtClean="0">
              <a:cs typeface="+mn-cs"/>
            </a:endParaRPr>
          </a:p>
          <a:p>
            <a:pPr>
              <a:buFont typeface="Wingdings" pitchFamily="1" charset="2"/>
              <a:buChar char="l"/>
              <a:defRPr/>
            </a:pPr>
            <a:r>
              <a:rPr lang="en-US" sz="2400" dirty="0">
                <a:cs typeface="+mn-cs"/>
              </a:rPr>
              <a:t>A</a:t>
            </a:r>
            <a:r>
              <a:rPr lang="en-US" sz="2400" dirty="0" smtClean="0">
                <a:cs typeface="+mn-cs"/>
              </a:rPr>
              <a:t>nother Nash equilibrium of the GSP (w/ higher prices)</a:t>
            </a:r>
          </a:p>
          <a:p>
            <a:pPr>
              <a:buFont typeface="Wingdings" pitchFamily="1" charset="2"/>
              <a:buChar char="l"/>
              <a:defRPr/>
            </a:pPr>
            <a:r>
              <a:rPr lang="en-US" sz="2400" dirty="0" smtClean="0"/>
              <a:t>Bidder 1 bids $6, Bidder 2 bids $5, Bidder 3 bids $3. </a:t>
            </a:r>
          </a:p>
          <a:p>
            <a:pPr lvl="3">
              <a:buFont typeface="Wingdings" pitchFamily="1" charset="2"/>
              <a:buChar char="l"/>
              <a:defRPr/>
            </a:pPr>
            <a:endParaRPr lang="en-US" sz="1600" dirty="0" smtClean="0">
              <a:ea typeface="ＭＳ Ｐゴシック" pitchFamily="1" charset="-128"/>
            </a:endParaRPr>
          </a:p>
          <a:p>
            <a:pPr>
              <a:buFont typeface="Wingdings" pitchFamily="1" charset="2"/>
              <a:buChar char="l"/>
              <a:defRPr/>
            </a:pPr>
            <a:r>
              <a:rPr lang="en-US" sz="2400" dirty="0">
                <a:cs typeface="+mn-cs"/>
              </a:rPr>
              <a:t>Verifying the </a:t>
            </a:r>
            <a:r>
              <a:rPr lang="en-US" sz="2400" dirty="0" smtClean="0">
                <a:cs typeface="+mn-cs"/>
              </a:rPr>
              <a:t>Nash equilibrium</a:t>
            </a:r>
            <a:endParaRPr lang="en-US" sz="2400" dirty="0">
              <a:cs typeface="+mn-cs"/>
            </a:endParaRPr>
          </a:p>
          <a:p>
            <a:pPr lvl="1">
              <a:buFont typeface="Wingdings" pitchFamily="1" charset="2"/>
              <a:buChar char="l"/>
              <a:defRPr/>
            </a:pPr>
            <a:r>
              <a:rPr lang="en-US" sz="2200" dirty="0" smtClean="0">
                <a:ea typeface="ＭＳ Ｐゴシック" pitchFamily="1" charset="-128"/>
              </a:rPr>
              <a:t>Bidder </a:t>
            </a:r>
            <a:r>
              <a:rPr lang="en-US" sz="2200" dirty="0">
                <a:ea typeface="ＭＳ Ｐゴシック" pitchFamily="1" charset="-128"/>
              </a:rPr>
              <a:t>3</a:t>
            </a:r>
            <a:r>
              <a:rPr lang="en-US" sz="2200" dirty="0" smtClean="0">
                <a:ea typeface="ＭＳ Ｐゴシック" pitchFamily="1" charset="-128"/>
              </a:rPr>
              <a:t> </a:t>
            </a:r>
            <a:r>
              <a:rPr lang="en-US" sz="2200" dirty="0" err="1" smtClean="0">
                <a:ea typeface="ＭＳ Ｐゴシック" pitchFamily="1" charset="-128"/>
              </a:rPr>
              <a:t>doesn</a:t>
            </a:r>
            <a:r>
              <a:rPr lang="fr-FR" sz="2200" dirty="0" smtClean="0">
                <a:ea typeface="ＭＳ Ｐゴシック" pitchFamily="1" charset="-128"/>
              </a:rPr>
              <a:t>’</a:t>
            </a:r>
            <a:r>
              <a:rPr lang="en-US" sz="2200" dirty="0" smtClean="0">
                <a:ea typeface="ＭＳ Ｐゴシック" pitchFamily="1" charset="-128"/>
              </a:rPr>
              <a:t>t want to pay $5 or more to buy clicks</a:t>
            </a:r>
          </a:p>
          <a:p>
            <a:pPr lvl="1">
              <a:buFont typeface="Wingdings" pitchFamily="1" charset="2"/>
              <a:buChar char="l"/>
              <a:defRPr/>
            </a:pPr>
            <a:r>
              <a:rPr lang="en-US" sz="2200" dirty="0" smtClean="0">
                <a:ea typeface="ＭＳ Ｐゴシック" pitchFamily="1" charset="-128"/>
              </a:rPr>
              <a:t>Bidder 2 is willing to pay $3 per click for the second position but doesn’t want to pay $6 per click for position 1.</a:t>
            </a:r>
          </a:p>
          <a:p>
            <a:pPr lvl="1">
              <a:buFont typeface="Wingdings" pitchFamily="1" charset="2"/>
              <a:buChar char="l"/>
              <a:defRPr/>
            </a:pPr>
            <a:r>
              <a:rPr lang="en-US" sz="2200" dirty="0" smtClean="0">
                <a:ea typeface="ＭＳ Ｐゴシック" pitchFamily="1" charset="-128"/>
              </a:rPr>
              <a:t>Bidder 1 prefers to pay $5 for top position rather than $3 for bottom position because 200*(10-5) &gt; 100*(10-1). </a:t>
            </a:r>
          </a:p>
          <a:p>
            <a:pPr lvl="4">
              <a:buFont typeface="Wingdings" pitchFamily="1" charset="2"/>
              <a:buChar char="l"/>
              <a:defRPr/>
            </a:pPr>
            <a:endParaRPr lang="en-US" sz="1400" dirty="0" smtClean="0">
              <a:cs typeface="+mn-cs"/>
            </a:endParaRPr>
          </a:p>
          <a:p>
            <a:pPr>
              <a:buFont typeface="Wingdings" pitchFamily="1" charset="2"/>
              <a:buChar char="l"/>
              <a:defRPr/>
            </a:pPr>
            <a:r>
              <a:rPr lang="en-US" sz="2400" dirty="0" smtClean="0">
                <a:cs typeface="+mn-cs"/>
              </a:rPr>
              <a:t>Prices in this equilibrium are $5 and $3.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0CF2-EBEE-4E7A-9ADD-41C93B0D6F3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84" charset="-128"/>
              </a:rPr>
              <a:t>Example: GSP auction</a:t>
            </a: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556792"/>
            <a:ext cx="8229600" cy="4411662"/>
          </a:xfrm>
        </p:spPr>
        <p:txBody>
          <a:bodyPr/>
          <a:lstStyle/>
          <a:p>
            <a:pPr eaLnBrk="1" hangingPunct="1">
              <a:buFont typeface="Wingdings" pitchFamily="1" charset="2"/>
              <a:buChar char="l"/>
              <a:defRPr/>
            </a:pPr>
            <a:r>
              <a:rPr lang="en-US" sz="2400" dirty="0"/>
              <a:t>Recall bidder values 10, 4, 2, and clicks 200 and 100. </a:t>
            </a:r>
            <a:endParaRPr lang="en-US" sz="2400" dirty="0" smtClean="0"/>
          </a:p>
          <a:p>
            <a:pPr eaLnBrk="1" hangingPunct="1">
              <a:buFont typeface="Wingdings" pitchFamily="1" charset="2"/>
              <a:buChar char="l"/>
              <a:defRPr/>
            </a:pPr>
            <a:endParaRPr lang="en-US" sz="1400" dirty="0" smtClean="0">
              <a:ea typeface="ＭＳ Ｐゴシック" pitchFamily="84" charset="-128"/>
            </a:endParaRPr>
          </a:p>
          <a:p>
            <a:r>
              <a:rPr lang="en-US" sz="2400" dirty="0" smtClean="0">
                <a:ea typeface="ＭＳ Ｐゴシック" pitchFamily="84" charset="-128"/>
              </a:rPr>
              <a:t>Yet another GSP equilibrium – w/ lowest clearing prices!</a:t>
            </a:r>
          </a:p>
          <a:p>
            <a:r>
              <a:rPr lang="en-US" sz="2400" dirty="0" smtClean="0">
                <a:ea typeface="ＭＳ Ｐゴシック" pitchFamily="84" charset="-128"/>
              </a:rPr>
              <a:t>Bidder 1 bids $10, Bidder 2 bids $3, Bidder 3 bids $2</a:t>
            </a:r>
          </a:p>
          <a:p>
            <a:pPr lvl="4"/>
            <a:endParaRPr lang="en-US" dirty="0" smtClean="0">
              <a:ea typeface="ＭＳ Ｐゴシック" pitchFamily="84" charset="-128"/>
            </a:endParaRPr>
          </a:p>
          <a:p>
            <a:r>
              <a:rPr lang="en-US" sz="2400" dirty="0" smtClean="0">
                <a:ea typeface="ＭＳ Ｐゴシック" pitchFamily="84" charset="-128"/>
              </a:rPr>
              <a:t>Verifying the Nash equilibrium</a:t>
            </a:r>
          </a:p>
          <a:p>
            <a:pPr lvl="1"/>
            <a:r>
              <a:rPr lang="en-US" sz="2200" dirty="0" smtClean="0">
                <a:ea typeface="ＭＳ Ｐゴシック" pitchFamily="84" charset="-128"/>
              </a:rPr>
              <a:t>Bidder 3 doesn’t want to pay $3 or more for clicks</a:t>
            </a:r>
          </a:p>
          <a:p>
            <a:pPr lvl="1"/>
            <a:r>
              <a:rPr lang="en-US" sz="2200" dirty="0" smtClean="0">
                <a:ea typeface="ＭＳ Ｐゴシック" pitchFamily="84" charset="-128"/>
              </a:rPr>
              <a:t>Bidder 2 doesn’t want to pay $10 per click to move up.</a:t>
            </a:r>
          </a:p>
          <a:p>
            <a:pPr lvl="1"/>
            <a:r>
              <a:rPr lang="en-US" sz="2200" dirty="0" smtClean="0">
                <a:ea typeface="ＭＳ Ｐゴシック" pitchFamily="84" charset="-128"/>
              </a:rPr>
              <a:t>Bidder 1 pays $3 for top position, better than $2 for bottom because profits are 200*(10-3) &gt; 100*(10-2). </a:t>
            </a:r>
          </a:p>
          <a:p>
            <a:pPr lvl="3"/>
            <a:endParaRPr lang="en-US" sz="1400" dirty="0" smtClean="0">
              <a:ea typeface="ＭＳ Ｐゴシック" pitchFamily="84" charset="-128"/>
            </a:endParaRPr>
          </a:p>
          <a:p>
            <a:r>
              <a:rPr lang="en-US" sz="2400" dirty="0" smtClean="0">
                <a:ea typeface="ＭＳ Ｐゴシック" pitchFamily="84" charset="-128"/>
              </a:rPr>
              <a:t>In this equilibrium, per-click prices are $3 and $2.</a:t>
            </a:r>
            <a:endParaRPr lang="en-US" dirty="0" smtClean="0">
              <a:ea typeface="ＭＳ Ｐゴシック" pitchFamily="8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0CF2-EBEE-4E7A-9ADD-41C93B0D6F3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84" charset="-128"/>
              </a:rPr>
              <a:t>GSP equilibrium prices</a:t>
            </a:r>
          </a:p>
        </p:txBody>
      </p:sp>
      <p:sp>
        <p:nvSpPr>
          <p:cNvPr id="66562" name="Line 3"/>
          <p:cNvSpPr>
            <a:spLocks noChangeShapeType="1"/>
          </p:cNvSpPr>
          <p:nvPr/>
        </p:nvSpPr>
        <p:spPr bwMode="auto">
          <a:xfrm>
            <a:off x="1828800" y="1752600"/>
            <a:ext cx="0" cy="441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3" name="Line 4"/>
          <p:cNvSpPr>
            <a:spLocks noChangeShapeType="1"/>
          </p:cNvSpPr>
          <p:nvPr/>
        </p:nvSpPr>
        <p:spPr bwMode="auto">
          <a:xfrm>
            <a:off x="1828800" y="6172200"/>
            <a:ext cx="533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4" name="Text Box 5"/>
          <p:cNvSpPr txBox="1">
            <a:spLocks noChangeArrowheads="1"/>
          </p:cNvSpPr>
          <p:nvPr/>
        </p:nvSpPr>
        <p:spPr bwMode="auto">
          <a:xfrm>
            <a:off x="6918325" y="6211888"/>
            <a:ext cx="466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</a:t>
            </a:r>
            <a:r>
              <a:rPr lang="en-US" baseline="-25000"/>
              <a:t>2</a:t>
            </a:r>
          </a:p>
        </p:txBody>
      </p:sp>
      <p:sp>
        <p:nvSpPr>
          <p:cNvPr id="66565" name="Line 6"/>
          <p:cNvSpPr>
            <a:spLocks noChangeShapeType="1"/>
          </p:cNvSpPr>
          <p:nvPr/>
        </p:nvSpPr>
        <p:spPr bwMode="auto">
          <a:xfrm>
            <a:off x="3657600" y="6172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6" name="Line 7"/>
          <p:cNvSpPr>
            <a:spLocks noChangeShapeType="1"/>
          </p:cNvSpPr>
          <p:nvPr/>
        </p:nvSpPr>
        <p:spPr bwMode="auto">
          <a:xfrm>
            <a:off x="2743200" y="6172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7" name="Text Box 8"/>
          <p:cNvSpPr txBox="1">
            <a:spLocks noChangeArrowheads="1"/>
          </p:cNvSpPr>
          <p:nvPr/>
        </p:nvSpPr>
        <p:spPr bwMode="auto">
          <a:xfrm>
            <a:off x="1295400" y="1600200"/>
            <a:ext cx="466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</a:t>
            </a:r>
            <a:r>
              <a:rPr lang="en-US" baseline="-25000"/>
              <a:t>1</a:t>
            </a:r>
          </a:p>
        </p:txBody>
      </p:sp>
      <p:sp>
        <p:nvSpPr>
          <p:cNvPr id="66568" name="Text Box 9"/>
          <p:cNvSpPr txBox="1">
            <a:spLocks noChangeArrowheads="1"/>
          </p:cNvSpPr>
          <p:nvPr/>
        </p:nvSpPr>
        <p:spPr bwMode="auto">
          <a:xfrm>
            <a:off x="2514600" y="6172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66569" name="Text Box 10"/>
          <p:cNvSpPr txBox="1">
            <a:spLocks noChangeArrowheads="1"/>
          </p:cNvSpPr>
          <p:nvPr/>
        </p:nvSpPr>
        <p:spPr bwMode="auto">
          <a:xfrm>
            <a:off x="3429000" y="6172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66570" name="Text Box 11"/>
          <p:cNvSpPr txBox="1">
            <a:spLocks noChangeArrowheads="1"/>
          </p:cNvSpPr>
          <p:nvPr/>
        </p:nvSpPr>
        <p:spPr bwMode="auto">
          <a:xfrm>
            <a:off x="1295400" y="41148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66571" name="Text Box 12"/>
          <p:cNvSpPr txBox="1">
            <a:spLocks noChangeArrowheads="1"/>
          </p:cNvSpPr>
          <p:nvPr/>
        </p:nvSpPr>
        <p:spPr bwMode="auto">
          <a:xfrm>
            <a:off x="1295400" y="22860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66572" name="Line 13"/>
          <p:cNvSpPr>
            <a:spLocks noChangeShapeType="1"/>
          </p:cNvSpPr>
          <p:nvPr/>
        </p:nvSpPr>
        <p:spPr bwMode="auto">
          <a:xfrm flipV="1">
            <a:off x="2743200" y="3429000"/>
            <a:ext cx="0" cy="1371600"/>
          </a:xfrm>
          <a:prstGeom prst="line">
            <a:avLst/>
          </a:prstGeom>
          <a:noFill/>
          <a:ln w="38100" cmpd="sng">
            <a:solidFill>
              <a:srgbClr val="CC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3" name="Text Box 14"/>
          <p:cNvSpPr txBox="1">
            <a:spLocks noChangeArrowheads="1"/>
          </p:cNvSpPr>
          <p:nvPr/>
        </p:nvSpPr>
        <p:spPr bwMode="auto">
          <a:xfrm>
            <a:off x="1295400" y="3200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66574" name="Text Box 15"/>
          <p:cNvSpPr txBox="1">
            <a:spLocks noChangeArrowheads="1"/>
          </p:cNvSpPr>
          <p:nvPr/>
        </p:nvSpPr>
        <p:spPr bwMode="auto">
          <a:xfrm>
            <a:off x="1295400" y="5029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66575" name="Line 16"/>
          <p:cNvSpPr>
            <a:spLocks noChangeShapeType="1"/>
          </p:cNvSpPr>
          <p:nvPr/>
        </p:nvSpPr>
        <p:spPr bwMode="auto">
          <a:xfrm flipV="1">
            <a:off x="3657600" y="2895600"/>
            <a:ext cx="0" cy="1447800"/>
          </a:xfrm>
          <a:prstGeom prst="line">
            <a:avLst/>
          </a:prstGeom>
          <a:noFill/>
          <a:ln w="38100" cmpd="sng">
            <a:solidFill>
              <a:srgbClr val="CC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6" name="Line 17"/>
          <p:cNvSpPr>
            <a:spLocks noChangeShapeType="1"/>
          </p:cNvSpPr>
          <p:nvPr/>
        </p:nvSpPr>
        <p:spPr bwMode="auto">
          <a:xfrm flipH="1">
            <a:off x="2743200" y="2895600"/>
            <a:ext cx="914400" cy="533400"/>
          </a:xfrm>
          <a:prstGeom prst="line">
            <a:avLst/>
          </a:prstGeom>
          <a:noFill/>
          <a:ln w="38100" cmpd="sng">
            <a:solidFill>
              <a:srgbClr val="CC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7" name="Line 18"/>
          <p:cNvSpPr>
            <a:spLocks noChangeShapeType="1"/>
          </p:cNvSpPr>
          <p:nvPr/>
        </p:nvSpPr>
        <p:spPr bwMode="auto">
          <a:xfrm flipH="1">
            <a:off x="2743200" y="4343400"/>
            <a:ext cx="914400" cy="457200"/>
          </a:xfrm>
          <a:prstGeom prst="line">
            <a:avLst/>
          </a:prstGeom>
          <a:noFill/>
          <a:ln w="38100" cmpd="sng">
            <a:solidFill>
              <a:srgbClr val="CC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8" name="Oval 20"/>
          <p:cNvSpPr>
            <a:spLocks noChangeArrowheads="1"/>
          </p:cNvSpPr>
          <p:nvPr/>
        </p:nvSpPr>
        <p:spPr bwMode="auto">
          <a:xfrm>
            <a:off x="2667000" y="4724400"/>
            <a:ext cx="762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66580" name="Oval 22"/>
          <p:cNvSpPr>
            <a:spLocks noChangeArrowheads="1"/>
          </p:cNvSpPr>
          <p:nvPr/>
        </p:nvSpPr>
        <p:spPr bwMode="auto">
          <a:xfrm>
            <a:off x="2667000" y="4267200"/>
            <a:ext cx="762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66581" name="Text Box 23"/>
          <p:cNvSpPr txBox="1">
            <a:spLocks noChangeArrowheads="1"/>
          </p:cNvSpPr>
          <p:nvPr/>
        </p:nvSpPr>
        <p:spPr bwMode="auto">
          <a:xfrm>
            <a:off x="1981200" y="3886200"/>
            <a:ext cx="117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GSP eqm</a:t>
            </a:r>
          </a:p>
        </p:txBody>
      </p:sp>
      <p:sp>
        <p:nvSpPr>
          <p:cNvPr id="66582" name="Oval 25"/>
          <p:cNvSpPr>
            <a:spLocks noChangeArrowheads="1"/>
          </p:cNvSpPr>
          <p:nvPr/>
        </p:nvSpPr>
        <p:spPr bwMode="auto">
          <a:xfrm>
            <a:off x="3200400" y="3810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66583" name="Text Box 26"/>
          <p:cNvSpPr txBox="1">
            <a:spLocks noChangeArrowheads="1"/>
          </p:cNvSpPr>
          <p:nvPr/>
        </p:nvSpPr>
        <p:spPr bwMode="auto">
          <a:xfrm>
            <a:off x="2667000" y="3429000"/>
            <a:ext cx="117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GSP eqm</a:t>
            </a:r>
          </a:p>
        </p:txBody>
      </p:sp>
      <p:sp>
        <p:nvSpPr>
          <p:cNvPr id="66584" name="Text Box 19"/>
          <p:cNvSpPr txBox="1">
            <a:spLocks noChangeArrowheads="1"/>
          </p:cNvSpPr>
          <p:nvPr/>
        </p:nvSpPr>
        <p:spPr bwMode="auto">
          <a:xfrm>
            <a:off x="4495800" y="1958975"/>
            <a:ext cx="3810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5F3EEA"/>
                </a:solidFill>
              </a:rPr>
              <a:t>Claim: </a:t>
            </a:r>
            <a:r>
              <a:rPr lang="en-US" dirty="0">
                <a:solidFill>
                  <a:srgbClr val="5F3EEA"/>
                </a:solidFill>
              </a:rPr>
              <a:t>For every competitive equilibrium there is a corresponding GSP equilibrium.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B8BF0-9C4A-47D9-925A-503B249315D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>
          <a:xfrm>
            <a:off x="484584" y="122238"/>
            <a:ext cx="7543800" cy="12954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ea typeface="ＭＳ Ｐゴシック" pitchFamily="84" charset="-128"/>
              </a:rPr>
              <a:t>Finding GSP </a:t>
            </a:r>
            <a:r>
              <a:rPr lang="en-US" sz="3600" dirty="0" err="1" smtClean="0">
                <a:ea typeface="ＭＳ Ｐゴシック" pitchFamily="84" charset="-128"/>
              </a:rPr>
              <a:t>Equilibria</a:t>
            </a:r>
            <a:endParaRPr lang="en-US" dirty="0" smtClean="0">
              <a:ea typeface="ＭＳ Ｐゴシック" pitchFamily="84" charset="-128"/>
            </a:endParaRPr>
          </a:p>
        </p:txBody>
      </p:sp>
      <p:sp>
        <p:nvSpPr>
          <p:cNvPr id="10106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801"/>
            <a:ext cx="8229600" cy="4848200"/>
          </a:xfrm>
        </p:spPr>
        <p:txBody>
          <a:bodyPr/>
          <a:lstStyle/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400" dirty="0" smtClean="0">
                <a:cs typeface="+mn-cs"/>
              </a:rPr>
              <a:t>Fix a set of market clearing per-click prices: p</a:t>
            </a:r>
            <a:r>
              <a:rPr lang="en-US" sz="2400" baseline="-25000" dirty="0" smtClean="0">
                <a:cs typeface="+mn-cs"/>
              </a:rPr>
              <a:t>1</a:t>
            </a:r>
            <a:r>
              <a:rPr lang="en-US" sz="2400" dirty="0" smtClean="0">
                <a:cs typeface="+mn-cs"/>
              </a:rPr>
              <a:t>,…,</a:t>
            </a:r>
            <a:r>
              <a:rPr lang="en-US" sz="2400" dirty="0" err="1" smtClean="0">
                <a:cs typeface="+mn-cs"/>
              </a:rPr>
              <a:t>p</a:t>
            </a:r>
            <a:r>
              <a:rPr lang="en-US" sz="2400" baseline="-25000" dirty="0" err="1" smtClean="0">
                <a:cs typeface="+mn-cs"/>
              </a:rPr>
              <a:t>N</a:t>
            </a:r>
            <a:endParaRPr lang="en-US" sz="2400" baseline="-25000" dirty="0" smtClean="0">
              <a:cs typeface="+mn-cs"/>
            </a:endParaRPr>
          </a:p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400" dirty="0" smtClean="0">
                <a:cs typeface="+mn-cs"/>
              </a:rPr>
              <a:t>There is a corresponding GSP equilibrium in which:</a:t>
            </a:r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000" dirty="0" smtClean="0">
                <a:cs typeface="+mn-cs"/>
              </a:rPr>
              <a:t>Bidder 1 can bid anything</a:t>
            </a:r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000" dirty="0" smtClean="0">
                <a:cs typeface="+mn-cs"/>
              </a:rPr>
              <a:t>Bidder 2 bids p</a:t>
            </a:r>
            <a:r>
              <a:rPr lang="en-US" sz="2000" baseline="-25000" dirty="0" smtClean="0">
                <a:cs typeface="+mn-cs"/>
              </a:rPr>
              <a:t>1</a:t>
            </a:r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000" dirty="0" smtClean="0">
                <a:cs typeface="+mn-cs"/>
              </a:rPr>
              <a:t>Bidder 3 bids p</a:t>
            </a:r>
            <a:r>
              <a:rPr lang="en-US" sz="2000" baseline="-25000" dirty="0" smtClean="0">
                <a:cs typeface="+mn-cs"/>
              </a:rPr>
              <a:t>2</a:t>
            </a:r>
            <a:r>
              <a:rPr lang="en-US" sz="2000" dirty="0" smtClean="0">
                <a:cs typeface="+mn-cs"/>
              </a:rPr>
              <a:t> </a:t>
            </a:r>
          </a:p>
          <a:p>
            <a:pPr lvl="1"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000" dirty="0" smtClean="0">
                <a:cs typeface="+mn-cs"/>
              </a:rPr>
              <a:t>Etc. </a:t>
            </a:r>
          </a:p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400" dirty="0" smtClean="0">
                <a:cs typeface="+mn-cs"/>
              </a:rPr>
              <a:t>Bidder k will prefer to buy position k and pay </a:t>
            </a:r>
            <a:r>
              <a:rPr lang="en-US" sz="2400" dirty="0" err="1" smtClean="0">
                <a:cs typeface="+mn-cs"/>
              </a:rPr>
              <a:t>p</a:t>
            </a:r>
            <a:r>
              <a:rPr lang="en-US" sz="2400" baseline="-25000" dirty="0" err="1" smtClean="0">
                <a:cs typeface="+mn-cs"/>
              </a:rPr>
              <a:t>k</a:t>
            </a:r>
            <a:r>
              <a:rPr lang="en-US" sz="2400" dirty="0" smtClean="0">
                <a:cs typeface="+mn-cs"/>
              </a:rPr>
              <a:t> rather than buying position m and paying p</a:t>
            </a:r>
            <a:r>
              <a:rPr lang="en-US" sz="2400" baseline="-25000" dirty="0" smtClean="0">
                <a:cs typeface="+mn-cs"/>
              </a:rPr>
              <a:t>m</a:t>
            </a:r>
            <a:r>
              <a:rPr lang="en-US" sz="2400" dirty="0">
                <a:cs typeface="+mn-cs"/>
              </a:rPr>
              <a:t> </a:t>
            </a:r>
            <a:r>
              <a:rPr lang="en-US" sz="2400" dirty="0" smtClean="0">
                <a:cs typeface="+mn-cs"/>
              </a:rPr>
              <a:t>--- that’s why the prices were market clearing!</a:t>
            </a:r>
          </a:p>
          <a:p>
            <a:pPr eaLnBrk="1" hangingPunct="1">
              <a:spcAft>
                <a:spcPct val="20000"/>
              </a:spcAft>
              <a:buFont typeface="Wingdings" pitchFamily="1" charset="2"/>
              <a:buChar char="l"/>
              <a:defRPr/>
            </a:pPr>
            <a:r>
              <a:rPr lang="en-US" sz="2400" dirty="0"/>
              <a:t>Note: </a:t>
            </a:r>
            <a:r>
              <a:rPr lang="en-US" sz="2400" dirty="0" smtClean="0"/>
              <a:t>we’re assuming </a:t>
            </a:r>
            <a:r>
              <a:rPr lang="en-US" sz="2400" dirty="0"/>
              <a:t>here that N&gt;K (enough bidders)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0CF2-EBEE-4E7A-9ADD-41C93B0D6F3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6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6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6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6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6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6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6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0690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dirty="0" err="1" smtClean="0">
                <a:ea typeface="ＭＳ Ｐゴシック" pitchFamily="84" charset="-128"/>
              </a:rPr>
              <a:t>Vickrey</a:t>
            </a:r>
            <a:r>
              <a:rPr lang="en-US" sz="3600" dirty="0" smtClean="0">
                <a:ea typeface="ＭＳ Ｐゴシック" pitchFamily="84" charset="-128"/>
              </a:rPr>
              <a:t> Auction</a:t>
            </a:r>
            <a:endParaRPr lang="en-US" dirty="0" smtClean="0">
              <a:ea typeface="ＭＳ Ｐゴシック" pitchFamily="84" charset="-128"/>
            </a:endParaRPr>
          </a:p>
        </p:txBody>
      </p:sp>
      <p:sp>
        <p:nvSpPr>
          <p:cNvPr id="491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28801"/>
            <a:ext cx="8229600" cy="4848200"/>
          </a:xfrm>
        </p:spPr>
        <p:txBody>
          <a:bodyPr/>
          <a:lstStyle/>
          <a:p>
            <a:pPr lvl="2" eaLnBrk="1" hangingPunct="1">
              <a:lnSpc>
                <a:spcPct val="90000"/>
              </a:lnSpc>
            </a:pPr>
            <a:endParaRPr lang="en-US" sz="1700" dirty="0" smtClean="0">
              <a:ea typeface="ＭＳ Ｐゴシック" pitchFamily="8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84" charset="-128"/>
              </a:rPr>
              <a:t>Bidders submit bids ($ per-click)</a:t>
            </a:r>
          </a:p>
          <a:p>
            <a:pPr lvl="4" eaLnBrk="1" hangingPunct="1">
              <a:lnSpc>
                <a:spcPct val="90000"/>
              </a:lnSpc>
            </a:pPr>
            <a:endParaRPr lang="en-US" sz="1400" dirty="0" smtClean="0">
              <a:ea typeface="ＭＳ Ｐゴシック" pitchFamily="8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84" charset="-128"/>
              </a:rPr>
              <a:t>Seller </a:t>
            </a:r>
            <a:r>
              <a:rPr lang="en-US" sz="2400" dirty="0">
                <a:ea typeface="ＭＳ Ｐゴシック" pitchFamily="84" charset="-128"/>
              </a:rPr>
              <a:t>f</a:t>
            </a:r>
            <a:r>
              <a:rPr lang="en-US" sz="2400" dirty="0" smtClean="0">
                <a:ea typeface="ＭＳ Ｐゴシック" pitchFamily="84" charset="-128"/>
              </a:rPr>
              <a:t>inds assignment that maximizes total value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pitchFamily="84" charset="-128"/>
              </a:rPr>
              <a:t>Puts highest bidder in top position, next in 2</a:t>
            </a:r>
            <a:r>
              <a:rPr lang="en-US" sz="2000" baseline="30000" dirty="0" smtClean="0">
                <a:ea typeface="ＭＳ Ｐゴシック" pitchFamily="84" charset="-128"/>
              </a:rPr>
              <a:t>nd</a:t>
            </a:r>
            <a:r>
              <a:rPr lang="en-US" sz="2000" dirty="0" smtClean="0">
                <a:ea typeface="ＭＳ Ｐゴシック" pitchFamily="84" charset="-128"/>
              </a:rPr>
              <a:t> slot, etc.</a:t>
            </a:r>
            <a:endParaRPr lang="en-US" sz="2400" dirty="0" smtClean="0">
              <a:ea typeface="ＭＳ Ｐゴシック" pitchFamily="84" charset="-128"/>
            </a:endParaRPr>
          </a:p>
          <a:p>
            <a:pPr lvl="3" eaLnBrk="1" hangingPunct="1">
              <a:lnSpc>
                <a:spcPct val="90000"/>
              </a:lnSpc>
            </a:pPr>
            <a:endParaRPr lang="en-US" sz="1400" dirty="0" smtClean="0">
              <a:ea typeface="ＭＳ Ｐゴシック" pitchFamily="8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84" charset="-128"/>
              </a:rPr>
              <a:t>Charges each winner the total value their bid displaces.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84" charset="-128"/>
              </a:rPr>
              <a:t>For bidder n, each bidder </a:t>
            </a:r>
            <a:r>
              <a:rPr lang="en-US" sz="2200" i="1" dirty="0" smtClean="0">
                <a:ea typeface="ＭＳ Ｐゴシック" pitchFamily="84" charset="-128"/>
              </a:rPr>
              <a:t>below </a:t>
            </a:r>
            <a:r>
              <a:rPr lang="en-US" sz="2200" dirty="0" smtClean="0">
                <a:ea typeface="ＭＳ Ｐゴシック" pitchFamily="84" charset="-128"/>
              </a:rPr>
              <a:t>n is displaced by one position, so must add up the value of all these “lost” clicks. </a:t>
            </a:r>
            <a:r>
              <a:rPr lang="en-US" sz="1800" dirty="0" smtClean="0">
                <a:ea typeface="ＭＳ Ｐゴシック" pitchFamily="84" charset="-128"/>
              </a:rPr>
              <a:t>		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84" charset="-128"/>
              </a:rPr>
              <a:t>Facebook uses a </a:t>
            </a:r>
            <a:r>
              <a:rPr lang="en-US" sz="2400" dirty="0" err="1" smtClean="0">
                <a:ea typeface="ＭＳ Ｐゴシック" pitchFamily="84" charset="-128"/>
              </a:rPr>
              <a:t>Vickrey</a:t>
            </a:r>
            <a:r>
              <a:rPr lang="en-US" sz="2400" dirty="0" smtClean="0">
                <a:ea typeface="ＭＳ Ｐゴシック" pitchFamily="84" charset="-128"/>
              </a:rPr>
              <a:t> auction.</a:t>
            </a:r>
          </a:p>
          <a:p>
            <a:pPr lvl="2" eaLnBrk="1" hangingPunct="1">
              <a:lnSpc>
                <a:spcPct val="90000"/>
              </a:lnSpc>
            </a:pPr>
            <a:endParaRPr lang="en-US" sz="1700" dirty="0" smtClean="0">
              <a:ea typeface="ＭＳ Ｐゴシック" pitchFamily="8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solidFill>
                  <a:srgbClr val="0070C0"/>
                </a:solidFill>
                <a:ea typeface="ＭＳ Ｐゴシック" pitchFamily="84" charset="-128"/>
              </a:rPr>
              <a:t>Dominant strategy to bid one’s true value.</a:t>
            </a:r>
            <a:endParaRPr lang="en-US" sz="1400" dirty="0" smtClean="0">
              <a:solidFill>
                <a:srgbClr val="0070C0"/>
              </a:solidFill>
              <a:ea typeface="ＭＳ Ｐゴシック" pitchFamily="84" charset="-128"/>
            </a:endParaRPr>
          </a:p>
          <a:p>
            <a:pPr lvl="2" eaLnBrk="1" hangingPunct="1">
              <a:lnSpc>
                <a:spcPct val="90000"/>
              </a:lnSpc>
            </a:pPr>
            <a:endParaRPr lang="en-US" sz="1700" dirty="0" smtClean="0">
              <a:ea typeface="ＭＳ Ｐゴシック" pitchFamily="8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C9F43D-9837-4123-98FB-5C6314376D31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dirty="0" err="1" smtClean="0">
                <a:ea typeface="ＭＳ Ｐゴシック" pitchFamily="84" charset="-128"/>
              </a:rPr>
              <a:t>Vickrey</a:t>
            </a:r>
            <a:r>
              <a:rPr lang="en-US" sz="3600" dirty="0" smtClean="0">
                <a:ea typeface="ＭＳ Ｐゴシック" pitchFamily="84" charset="-128"/>
              </a:rPr>
              <a:t> Auction Pricing</a:t>
            </a:r>
            <a:endParaRPr lang="en-US" dirty="0" smtClean="0">
              <a:ea typeface="ＭＳ Ｐゴシック" pitchFamily="8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154" name="Rectangle 3"/>
              <p:cNvSpPr>
                <a:spLocks noGrp="1" noChangeArrowheads="1"/>
              </p:cNvSpPr>
              <p:nvPr>
                <p:ph type="body" idx="4294967295"/>
              </p:nvPr>
            </p:nvSpPr>
            <p:spPr>
              <a:xfrm>
                <a:off x="179512" y="1628800"/>
                <a:ext cx="4824536" cy="4824536"/>
              </a:xfrm>
            </p:spPr>
            <p:txBody>
              <a:bodyPr/>
              <a:lstStyle/>
              <a:p>
                <a:pPr lvl="4" eaLnBrk="1" hangingPunct="1"/>
                <a:endParaRPr lang="en-US" sz="400" dirty="0" smtClean="0">
                  <a:ea typeface="ＭＳ Ｐゴシック" pitchFamily="84" charset="-128"/>
                </a:endParaRPr>
              </a:p>
              <a:p>
                <a:pPr eaLnBrk="1" hangingPunct="1"/>
                <a:r>
                  <a:rPr lang="en-US" sz="2200" dirty="0" smtClean="0">
                    <a:ea typeface="ＭＳ Ｐゴシック" pitchFamily="84" charset="-128"/>
                  </a:rPr>
                  <a:t>Order per-click bids: b</a:t>
                </a:r>
                <a:r>
                  <a:rPr lang="en-US" sz="2200" baseline="-25000" dirty="0" smtClean="0">
                    <a:ea typeface="ＭＳ Ｐゴシック" pitchFamily="84" charset="-128"/>
                  </a:rPr>
                  <a:t>1</a:t>
                </a:r>
                <a:r>
                  <a:rPr lang="en-US" sz="2200" dirty="0" smtClean="0">
                    <a:ea typeface="ＭＳ Ｐゴシック" pitchFamily="84" charset="-128"/>
                  </a:rPr>
                  <a:t>&gt;b</a:t>
                </a:r>
                <a:r>
                  <a:rPr lang="en-US" sz="2200" baseline="-25000" dirty="0" smtClean="0">
                    <a:ea typeface="ＭＳ Ｐゴシック" pitchFamily="84" charset="-128"/>
                  </a:rPr>
                  <a:t>2</a:t>
                </a:r>
                <a:r>
                  <a:rPr lang="en-US" sz="2200" dirty="0" smtClean="0">
                    <a:ea typeface="ＭＳ Ｐゴシック" pitchFamily="84" charset="-128"/>
                  </a:rPr>
                  <a:t>&gt;…&gt;</a:t>
                </a:r>
                <a:r>
                  <a:rPr lang="en-US" sz="2200" dirty="0" err="1" smtClean="0">
                    <a:ea typeface="ＭＳ Ｐゴシック" pitchFamily="84" charset="-128"/>
                  </a:rPr>
                  <a:t>b</a:t>
                </a:r>
                <a:r>
                  <a:rPr lang="en-US" sz="2200" baseline="-25000" dirty="0" err="1" smtClean="0">
                    <a:ea typeface="ＭＳ Ｐゴシック" pitchFamily="84" charset="-128"/>
                  </a:rPr>
                  <a:t>N</a:t>
                </a:r>
                <a:endParaRPr lang="en-US" sz="2200" baseline="-25000" dirty="0" smtClean="0">
                  <a:ea typeface="ＭＳ Ｐゴシック" pitchFamily="84" charset="-128"/>
                </a:endParaRPr>
              </a:p>
              <a:p>
                <a:pPr lvl="4" eaLnBrk="1" hangingPunct="1"/>
                <a:endParaRPr lang="en-US" sz="1000" dirty="0" smtClean="0">
                  <a:ea typeface="ＭＳ Ｐゴシック" pitchFamily="84" charset="-128"/>
                </a:endParaRPr>
              </a:p>
              <a:p>
                <a:pPr eaLnBrk="1" hangingPunct="1"/>
                <a:r>
                  <a:rPr lang="en-US" sz="2200" dirty="0" smtClean="0">
                    <a:ea typeface="ＭＳ Ｐゴシック" pitchFamily="84" charset="-128"/>
                  </a:rPr>
                  <a:t>Consider bidder who wins </a:t>
                </a:r>
                <a:r>
                  <a:rPr lang="en-US" sz="2200" dirty="0" err="1" smtClean="0">
                    <a:ea typeface="ＭＳ Ｐゴシック" pitchFamily="84" charset="-128"/>
                  </a:rPr>
                  <a:t>kth</a:t>
                </a:r>
                <a:r>
                  <a:rPr lang="en-US" sz="2200" dirty="0" smtClean="0">
                    <a:ea typeface="ＭＳ Ｐゴシック" pitchFamily="84" charset="-128"/>
                  </a:rPr>
                  <a:t> slot.</a:t>
                </a:r>
              </a:p>
              <a:p>
                <a:pPr lvl="1" eaLnBrk="1" hangingPunct="1"/>
                <a:r>
                  <a:rPr lang="en-US" sz="2200" dirty="0" smtClean="0">
                    <a:ea typeface="ＭＳ Ｐゴシック" pitchFamily="84" charset="-128"/>
                  </a:rPr>
                  <a:t>Displaces k+1,…,K.</a:t>
                </a:r>
              </a:p>
              <a:p>
                <a:pPr lvl="1" eaLnBrk="1" hangingPunct="1"/>
                <a:r>
                  <a:rPr lang="en-US" sz="2200" dirty="0">
                    <a:ea typeface="ＭＳ Ｐゴシック" pitchFamily="84" charset="-128"/>
                  </a:rPr>
                  <a:t>L</a:t>
                </a:r>
                <a:r>
                  <a:rPr lang="en-US" sz="2200" dirty="0" smtClean="0">
                    <a:ea typeface="ＭＳ Ｐゴシック" pitchFamily="84" charset="-128"/>
                  </a:rPr>
                  <a:t>eaves 1,…,k-1 intact.</a:t>
                </a:r>
                <a:endParaRPr lang="en-US" sz="400" dirty="0" smtClean="0">
                  <a:ea typeface="ＭＳ Ｐゴシック" pitchFamily="84" charset="-128"/>
                </a:endParaRPr>
              </a:p>
              <a:p>
                <a:pPr lvl="2" eaLnBrk="1" hangingPunct="1"/>
                <a:endParaRPr lang="en-US" sz="1300" dirty="0" smtClean="0">
                  <a:ea typeface="ＭＳ Ｐゴシック" pitchFamily="84" charset="-128"/>
                </a:endParaRPr>
              </a:p>
              <a:p>
                <a:pPr eaLnBrk="1" hangingPunct="1"/>
                <a:r>
                  <a:rPr lang="en-US" sz="2200" dirty="0" smtClean="0">
                    <a:ea typeface="ＭＳ Ｐゴシック" pitchFamily="84" charset="-128"/>
                  </a:rPr>
                  <a:t>Displaced bidder j would get x</a:t>
                </a:r>
                <a:r>
                  <a:rPr lang="en-US" sz="2200" baseline="-25000" dirty="0" smtClean="0">
                    <a:ea typeface="ＭＳ Ｐゴシック" pitchFamily="84" charset="-128"/>
                  </a:rPr>
                  <a:t>j-1</a:t>
                </a:r>
                <a:r>
                  <a:rPr lang="en-US" sz="2200" dirty="0" smtClean="0">
                    <a:ea typeface="ＭＳ Ｐゴシック" pitchFamily="84" charset="-128"/>
                  </a:rPr>
                  <a:t> clicks in position j-1, but instead gets </a:t>
                </a:r>
                <a:r>
                  <a:rPr lang="en-US" sz="2200" dirty="0" err="1" smtClean="0">
                    <a:ea typeface="ＭＳ Ｐゴシック" pitchFamily="84" charset="-128"/>
                  </a:rPr>
                  <a:t>x</a:t>
                </a:r>
                <a:r>
                  <a:rPr lang="en-US" sz="2200" baseline="-25000" dirty="0" err="1" smtClean="0">
                    <a:ea typeface="ＭＳ Ｐゴシック" pitchFamily="84" charset="-128"/>
                  </a:rPr>
                  <a:t>j</a:t>
                </a:r>
                <a:r>
                  <a:rPr lang="en-US" sz="2200" dirty="0" smtClean="0">
                    <a:ea typeface="ＭＳ Ｐゴシック" pitchFamily="84" charset="-128"/>
                  </a:rPr>
                  <a:t> clicks in position j. </a:t>
                </a:r>
              </a:p>
              <a:p>
                <a:pPr lvl="3" eaLnBrk="1" hangingPunct="1"/>
                <a:endParaRPr lang="en-US" sz="2200" dirty="0">
                  <a:ea typeface="ＭＳ Ｐゴシック" pitchFamily="84" charset="-128"/>
                </a:endParaRPr>
              </a:p>
              <a:p>
                <a:pPr eaLnBrk="1" hangingPunct="1"/>
                <a:r>
                  <a:rPr lang="en-US" sz="2200" dirty="0" smtClean="0">
                    <a:ea typeface="ＭＳ Ｐゴシック" pitchFamily="84" charset="-128"/>
                  </a:rPr>
                  <a:t>Bidder k pays: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sz="2200" i="1" smtClean="0">
                            <a:latin typeface="Cambria Math"/>
                            <a:ea typeface="ＭＳ Ｐゴシック" pitchFamily="84" charset="-128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200" b="0" i="1" smtClean="0">
                            <a:latin typeface="Cambria Math"/>
                            <a:ea typeface="ＭＳ Ｐゴシック" pitchFamily="84" charset="-128"/>
                          </a:rPr>
                          <m:t>𝑗</m:t>
                        </m:r>
                        <m:r>
                          <a:rPr lang="en-US" sz="2200" b="0" i="1" smtClean="0">
                            <a:latin typeface="Cambria Math"/>
                            <a:ea typeface="ＭＳ Ｐゴシック" pitchFamily="84" charset="-128"/>
                          </a:rPr>
                          <m:t>&gt;</m:t>
                        </m:r>
                        <m:r>
                          <a:rPr lang="en-US" sz="2200" b="0" i="1" smtClean="0">
                            <a:latin typeface="Cambria Math"/>
                            <a:ea typeface="ＭＳ Ｐゴシック" pitchFamily="84" charset="-128"/>
                          </a:rPr>
                          <m:t>𝑘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200" i="1" smtClean="0">
                                <a:latin typeface="Cambria Math"/>
                                <a:ea typeface="ＭＳ Ｐゴシック" pitchFamily="84" charset="-128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/>
                                <a:ea typeface="ＭＳ Ｐゴシック" pitchFamily="84" charset="-128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/>
                                <a:ea typeface="ＭＳ Ｐゴシック" pitchFamily="84" charset="-128"/>
                              </a:rPr>
                              <m:t>𝑗</m:t>
                            </m:r>
                          </m:sub>
                        </m:sSub>
                        <m:d>
                          <m:dPr>
                            <m:ctrlPr>
                              <a:rPr lang="en-US" sz="2200" i="1" smtClean="0">
                                <a:latin typeface="Cambria Math"/>
                                <a:ea typeface="ＭＳ Ｐゴシック" pitchFamily="84" charset="-128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200" i="1">
                                    <a:latin typeface="Cambria Math"/>
                                    <a:ea typeface="ＭＳ Ｐゴシック" pitchFamily="84" charset="-128"/>
                                  </a:rPr>
                                </m:ctrlPr>
                              </m:sSubPr>
                              <m:e>
                                <m:r>
                                  <a:rPr lang="en-US" sz="2200" b="0" i="1" smtClean="0">
                                    <a:latin typeface="Cambria Math"/>
                                    <a:ea typeface="ＭＳ Ｐゴシック" pitchFamily="8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200" i="1">
                                    <a:latin typeface="Cambria Math"/>
                                    <a:ea typeface="ＭＳ Ｐゴシック" pitchFamily="84" charset="-128"/>
                                  </a:rPr>
                                  <m:t>𝑗</m:t>
                                </m:r>
                                <m:r>
                                  <a:rPr lang="en-US" sz="2200" b="0" i="1" smtClean="0">
                                    <a:latin typeface="Cambria Math"/>
                                    <a:ea typeface="ＭＳ Ｐゴシック" pitchFamily="84" charset="-128"/>
                                  </a:rPr>
                                  <m:t>−1</m:t>
                                </m:r>
                              </m:sub>
                            </m:sSub>
                            <m:r>
                              <a:rPr lang="en-US" sz="2200" b="0" i="1" smtClean="0">
                                <a:latin typeface="Cambria Math"/>
                                <a:ea typeface="ＭＳ Ｐゴシック" pitchFamily="84" charset="-128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200" i="1">
                                    <a:latin typeface="Cambria Math"/>
                                    <a:ea typeface="ＭＳ Ｐゴシック" pitchFamily="84" charset="-128"/>
                                  </a:rPr>
                                </m:ctrlPr>
                              </m:sSubPr>
                              <m:e>
                                <m:r>
                                  <a:rPr lang="en-US" sz="2200" b="0" i="1" smtClean="0">
                                    <a:latin typeface="Cambria Math"/>
                                    <a:ea typeface="ＭＳ Ｐゴシック" pitchFamily="8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200" i="1">
                                    <a:latin typeface="Cambria Math"/>
                                    <a:ea typeface="ＭＳ Ｐゴシック" pitchFamily="84" charset="-128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en-US" sz="2200" dirty="0" smtClean="0">
                  <a:ea typeface="ＭＳ Ｐゴシック" pitchFamily="84" charset="-128"/>
                </a:endParaRPr>
              </a:p>
              <a:p>
                <a:pPr lvl="3" eaLnBrk="1" hangingPunct="1"/>
                <a:endParaRPr lang="en-US" sz="1200" dirty="0" smtClean="0">
                  <a:ea typeface="ＭＳ Ｐゴシック" pitchFamily="84" charset="-128"/>
                </a:endParaRPr>
              </a:p>
              <a:p>
                <a:pPr eaLnBrk="1" hangingPunct="1"/>
                <a:r>
                  <a:rPr lang="en-US" sz="2200" dirty="0" smtClean="0">
                    <a:ea typeface="ＭＳ Ｐゴシック" pitchFamily="84" charset="-128"/>
                  </a:rPr>
                  <a:t>Note: in GSP k pays: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/>
                        <a:ea typeface="ＭＳ Ｐゴシック" pitchFamily="84" charset="-128"/>
                      </a:rPr>
                      <m:t> </m:t>
                    </m:r>
                    <m:sSub>
                      <m:sSubPr>
                        <m:ctrlPr>
                          <a:rPr lang="en-US" sz="2200" i="1">
                            <a:latin typeface="Cambria Math"/>
                            <a:ea typeface="ＭＳ Ｐゴシック" pitchFamily="84" charset="-128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  <a:ea typeface="ＭＳ Ｐゴシック" pitchFamily="84" charset="-128"/>
                          </a:rPr>
                          <m:t>𝑏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  <a:ea typeface="ＭＳ Ｐゴシック" pitchFamily="84" charset="-128"/>
                          </a:rPr>
                          <m:t>𝑘</m:t>
                        </m:r>
                        <m:r>
                          <a:rPr lang="en-US" sz="2200" b="0" i="1" smtClean="0">
                            <a:latin typeface="Cambria Math"/>
                            <a:ea typeface="ＭＳ Ｐゴシック" pitchFamily="84" charset="-128"/>
                          </a:rPr>
                          <m:t>+1</m:t>
                        </m:r>
                      </m:sub>
                    </m:sSub>
                    <m:sSub>
                      <m:sSubPr>
                        <m:ctrlPr>
                          <a:rPr lang="en-US" sz="2200" i="1">
                            <a:latin typeface="Cambria Math"/>
                            <a:ea typeface="ＭＳ Ｐゴシック" pitchFamily="84" charset="-128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ea typeface="ＭＳ Ｐゴシック" pitchFamily="84" charset="-128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  <a:ea typeface="ＭＳ Ｐゴシック" pitchFamily="84" charset="-128"/>
                          </a:rPr>
                          <m:t>𝑘</m:t>
                        </m:r>
                      </m:sub>
                    </m:sSub>
                  </m:oMath>
                </a14:m>
                <a:endParaRPr lang="en-US" sz="2200" dirty="0">
                  <a:ea typeface="ＭＳ Ｐゴシック" pitchFamily="84" charset="-128"/>
                </a:endParaRPr>
              </a:p>
            </p:txBody>
          </p:sp>
        </mc:Choice>
        <mc:Fallback xmlns="">
          <p:sp>
            <p:nvSpPr>
              <p:cNvPr id="49154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179512" y="1628800"/>
                <a:ext cx="4824536" cy="4824536"/>
              </a:xfrm>
              <a:blipFill rotWithShape="1">
                <a:blip r:embed="rId3"/>
                <a:stretch>
                  <a:fillRect l="-379" r="-631" b="-2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000981"/>
              </p:ext>
            </p:extLst>
          </p:nvPr>
        </p:nvGraphicFramePr>
        <p:xfrm>
          <a:off x="5292080" y="1772817"/>
          <a:ext cx="3456384" cy="42013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128"/>
                <a:gridCol w="1152128"/>
                <a:gridCol w="1152128"/>
              </a:tblGrid>
              <a:tr h="61522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Position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olidFill>
                            <a:srgbClr val="0000FF"/>
                          </a:solidFill>
                        </a:rPr>
                        <a:t>With bidder k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No Bidder</a:t>
                      </a:r>
                      <a:r>
                        <a:rPr lang="en-US" baseline="0" dirty="0" smtClean="0">
                          <a:solidFill>
                            <a:srgbClr val="0000FF"/>
                          </a:solidFill>
                        </a:rPr>
                        <a:t> k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 anchor="b"/>
                </a:tc>
              </a:tr>
              <a:tr h="44515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 smtClean="0"/>
                        <a:t>b</a:t>
                      </a:r>
                      <a:r>
                        <a:rPr lang="en-US" sz="1800" baseline="-25000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 smtClean="0"/>
                        <a:t>b</a:t>
                      </a:r>
                      <a:r>
                        <a:rPr lang="en-US" sz="1800" baseline="-25000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44515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 smtClean="0"/>
                        <a:t>b</a:t>
                      </a:r>
                      <a:r>
                        <a:rPr lang="en-US" sz="1800" baseline="-25000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 smtClean="0"/>
                        <a:t>b</a:t>
                      </a:r>
                      <a:r>
                        <a:rPr lang="en-US" sz="1800" baseline="-25000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44515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</a:tr>
              <a:tr h="44515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/>
                        <a:t>b</a:t>
                      </a:r>
                      <a:r>
                        <a:rPr lang="en-US" sz="1800" baseline="-25000" dirty="0" smtClean="0"/>
                        <a:t>k-1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/>
                        <a:t>b</a:t>
                      </a:r>
                      <a:r>
                        <a:rPr lang="en-US" sz="1800" baseline="-25000" dirty="0" smtClean="0"/>
                        <a:t>k-1</a:t>
                      </a:r>
                      <a:endParaRPr lang="en-US" dirty="0" smtClean="0"/>
                    </a:p>
                  </a:txBody>
                  <a:tcPr/>
                </a:tc>
              </a:tr>
              <a:tr h="44515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baseline="0" dirty="0" err="1" smtClean="0">
                          <a:solidFill>
                            <a:srgbClr val="F434DD"/>
                          </a:solidFill>
                        </a:rPr>
                        <a:t>b</a:t>
                      </a:r>
                      <a:r>
                        <a:rPr lang="en-US" sz="1800" b="1" u="sng" baseline="-25000" dirty="0" err="1" smtClean="0">
                          <a:solidFill>
                            <a:srgbClr val="F434DD"/>
                          </a:solidFill>
                        </a:rPr>
                        <a:t>k</a:t>
                      </a:r>
                      <a:endParaRPr lang="en-US" b="1" u="sng" dirty="0" smtClean="0">
                        <a:solidFill>
                          <a:srgbClr val="F434D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rgbClr val="0000FF"/>
                          </a:solidFill>
                        </a:rPr>
                        <a:t>b</a:t>
                      </a:r>
                      <a:r>
                        <a:rPr lang="en-US" sz="1800" b="1" baseline="-25000" dirty="0" smtClean="0">
                          <a:solidFill>
                            <a:srgbClr val="0000FF"/>
                          </a:solidFill>
                        </a:rPr>
                        <a:t>k+1</a:t>
                      </a:r>
                      <a:endParaRPr lang="en-US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44515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k+1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en-US" sz="1800" b="1" baseline="-25000" dirty="0" smtClean="0">
                          <a:solidFill>
                            <a:srgbClr val="FF0000"/>
                          </a:solidFill>
                        </a:rPr>
                        <a:t>k+1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rgbClr val="0000FF"/>
                          </a:solidFill>
                        </a:rPr>
                        <a:t>b</a:t>
                      </a:r>
                      <a:r>
                        <a:rPr lang="en-US" sz="1800" b="1" baseline="-25000" dirty="0" smtClean="0">
                          <a:solidFill>
                            <a:srgbClr val="0000FF"/>
                          </a:solidFill>
                        </a:rPr>
                        <a:t>k+2</a:t>
                      </a:r>
                      <a:endParaRPr lang="en-US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44515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…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…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44515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err="1" smtClean="0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en-US" sz="1800" b="1" baseline="-25000" dirty="0" err="1" smtClean="0">
                          <a:solidFill>
                            <a:srgbClr val="FF0000"/>
                          </a:solidFill>
                        </a:rPr>
                        <a:t>K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rgbClr val="0000FF"/>
                          </a:solidFill>
                        </a:rPr>
                        <a:t>b</a:t>
                      </a:r>
                      <a:r>
                        <a:rPr lang="en-US" sz="1800" b="1" baseline="-25000" dirty="0" smtClean="0">
                          <a:solidFill>
                            <a:srgbClr val="0000FF"/>
                          </a:solidFill>
                        </a:rPr>
                        <a:t>K+1</a:t>
                      </a:r>
                      <a:endParaRPr lang="en-US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C9F43D-9837-4123-98FB-5C6314376D31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66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146522"/>
          </a:xfrm>
        </p:spPr>
        <p:txBody>
          <a:bodyPr/>
          <a:lstStyle/>
          <a:p>
            <a:pPr eaLnBrk="1" hangingPunct="1"/>
            <a:r>
              <a:rPr lang="en-US" sz="3600" dirty="0" err="1" smtClean="0">
                <a:ea typeface="ＭＳ Ｐゴシック" pitchFamily="84" charset="-128"/>
              </a:rPr>
              <a:t>Vickrey</a:t>
            </a:r>
            <a:r>
              <a:rPr lang="en-US" sz="3600" dirty="0" smtClean="0">
                <a:ea typeface="ＭＳ Ｐゴシック" pitchFamily="84" charset="-128"/>
              </a:rPr>
              <a:t> Auction Example</a:t>
            </a:r>
            <a:endParaRPr lang="en-US" dirty="0" smtClean="0">
              <a:ea typeface="ＭＳ Ｐゴシック" pitchFamily="84" charset="-128"/>
            </a:endParaRPr>
          </a:p>
        </p:txBody>
      </p:sp>
      <p:sp>
        <p:nvSpPr>
          <p:cNvPr id="10055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6792"/>
            <a:ext cx="8229600" cy="4920209"/>
          </a:xfrm>
        </p:spPr>
        <p:txBody>
          <a:bodyPr/>
          <a:lstStyle/>
          <a:p>
            <a:pPr eaLnBrk="1" hangingPunct="1">
              <a:buFont typeface="Wingdings" pitchFamily="1" charset="2"/>
              <a:buChar char="l"/>
              <a:defRPr/>
            </a:pPr>
            <a:r>
              <a:rPr lang="en-US" sz="2400" dirty="0"/>
              <a:t>Recall bidder values 10, 4, 2, and clicks 200 and 100. </a:t>
            </a:r>
          </a:p>
          <a:p>
            <a:pPr lvl="3" eaLnBrk="1" hangingPunct="1"/>
            <a:endParaRPr lang="en-US" sz="1100" dirty="0" smtClean="0">
              <a:ea typeface="ＭＳ Ｐゴシック" pitchFamily="84" charset="-128"/>
            </a:endParaRPr>
          </a:p>
          <a:p>
            <a:pPr eaLnBrk="1" hangingPunct="1"/>
            <a:r>
              <a:rPr lang="en-US" sz="2400" dirty="0" err="1" smtClean="0">
                <a:ea typeface="ＭＳ Ｐゴシック" pitchFamily="84" charset="-128"/>
              </a:rPr>
              <a:t>Vickrey</a:t>
            </a:r>
            <a:r>
              <a:rPr lang="en-US" sz="2400" dirty="0" smtClean="0">
                <a:ea typeface="ＭＳ Ｐゴシック" pitchFamily="84" charset="-128"/>
              </a:rPr>
              <a:t> payment for Bidder 2</a:t>
            </a:r>
          </a:p>
          <a:p>
            <a:pPr lvl="1" eaLnBrk="1" hangingPunct="1"/>
            <a:r>
              <a:rPr lang="en-US" sz="2000" dirty="0" smtClean="0">
                <a:ea typeface="ＭＳ Ｐゴシック" pitchFamily="84" charset="-128"/>
              </a:rPr>
              <a:t>Bidder 2 displaces 3 from slot 2</a:t>
            </a:r>
          </a:p>
          <a:p>
            <a:pPr lvl="1" eaLnBrk="1" hangingPunct="1"/>
            <a:r>
              <a:rPr lang="en-US" sz="2000" dirty="0" smtClean="0">
                <a:ea typeface="ＭＳ Ｐゴシック" pitchFamily="84" charset="-128"/>
              </a:rPr>
              <a:t>Value lost from displacing 3: $2 * 100 = $200</a:t>
            </a:r>
          </a:p>
          <a:p>
            <a:pPr lvl="1" eaLnBrk="1" hangingPunct="1"/>
            <a:r>
              <a:rPr lang="en-US" sz="2000" dirty="0" smtClean="0">
                <a:ea typeface="ＭＳ Ｐゴシック" pitchFamily="84" charset="-128"/>
              </a:rPr>
              <a:t>So Bidder 2 must pay $200 (for 100 clicks), or $2 per click.</a:t>
            </a:r>
          </a:p>
          <a:p>
            <a:pPr lvl="4" eaLnBrk="1" hangingPunct="1"/>
            <a:endParaRPr lang="en-US" sz="1400" dirty="0" smtClean="0">
              <a:ea typeface="ＭＳ Ｐゴシック" pitchFamily="84" charset="-128"/>
            </a:endParaRPr>
          </a:p>
          <a:p>
            <a:pPr eaLnBrk="1" hangingPunct="1"/>
            <a:r>
              <a:rPr lang="en-US" sz="2400" dirty="0" err="1" smtClean="0">
                <a:ea typeface="ＭＳ Ｐゴシック" pitchFamily="84" charset="-128"/>
              </a:rPr>
              <a:t>Vickrey</a:t>
            </a:r>
            <a:r>
              <a:rPr lang="en-US" sz="2400" dirty="0" smtClean="0">
                <a:ea typeface="ＭＳ Ｐゴシック" pitchFamily="84" charset="-128"/>
              </a:rPr>
              <a:t> payment for Bidder 1</a:t>
            </a:r>
          </a:p>
          <a:p>
            <a:pPr lvl="1" eaLnBrk="1" hangingPunct="1"/>
            <a:r>
              <a:rPr lang="en-US" sz="2000" dirty="0" smtClean="0">
                <a:ea typeface="ＭＳ Ｐゴシック" pitchFamily="84" charset="-128"/>
              </a:rPr>
              <a:t>Displaces 3 from slot 2: must pay $200</a:t>
            </a:r>
          </a:p>
          <a:p>
            <a:pPr lvl="1" eaLnBrk="1" hangingPunct="1"/>
            <a:r>
              <a:rPr lang="en-US" sz="2000" dirty="0" smtClean="0">
                <a:ea typeface="ＭＳ Ｐゴシック" pitchFamily="84" charset="-128"/>
              </a:rPr>
              <a:t>Displaces 2 from slot 1 to 2: must pay $4*(200-100)=$400</a:t>
            </a:r>
          </a:p>
          <a:p>
            <a:pPr lvl="1" eaLnBrk="1" hangingPunct="1"/>
            <a:r>
              <a:rPr lang="en-US" sz="2000" dirty="0" smtClean="0">
                <a:ea typeface="ＭＳ Ｐゴシック" pitchFamily="84" charset="-128"/>
              </a:rPr>
              <a:t>So Bidder 1 must pay $600 (for 200 clicks), or $3 per click.</a:t>
            </a:r>
          </a:p>
          <a:p>
            <a:pPr lvl="5"/>
            <a:endParaRPr lang="en-US" sz="1500" dirty="0" smtClean="0">
              <a:ea typeface="ＭＳ Ｐゴシック" pitchFamily="84" charset="-128"/>
            </a:endParaRPr>
          </a:p>
          <a:p>
            <a:pPr eaLnBrk="1" hangingPunct="1"/>
            <a:r>
              <a:rPr lang="en-US" sz="2400" dirty="0" err="1" smtClean="0">
                <a:ea typeface="ＭＳ Ｐゴシック" pitchFamily="84" charset="-128"/>
              </a:rPr>
              <a:t>Vickrey</a:t>
            </a:r>
            <a:r>
              <a:rPr lang="en-US" sz="2400" dirty="0" smtClean="0">
                <a:ea typeface="ＭＳ Ｐゴシック" pitchFamily="84" charset="-128"/>
              </a:rPr>
              <a:t> “prices” are p</a:t>
            </a:r>
            <a:r>
              <a:rPr lang="en-US" sz="2400" baseline="-25000" dirty="0" smtClean="0">
                <a:ea typeface="ＭＳ Ｐゴシック" pitchFamily="84" charset="-128"/>
              </a:rPr>
              <a:t>2</a:t>
            </a:r>
            <a:r>
              <a:rPr lang="en-US" sz="2400" dirty="0" smtClean="0">
                <a:ea typeface="ＭＳ Ｐゴシック" pitchFamily="84" charset="-128"/>
              </a:rPr>
              <a:t> = 2 and p</a:t>
            </a:r>
            <a:r>
              <a:rPr lang="en-US" sz="2400" baseline="-25000" dirty="0" smtClean="0">
                <a:ea typeface="ＭＳ Ｐゴシック" pitchFamily="84" charset="-128"/>
              </a:rPr>
              <a:t>1</a:t>
            </a:r>
            <a:r>
              <a:rPr lang="en-US" sz="2400" dirty="0" smtClean="0">
                <a:ea typeface="ＭＳ Ｐゴシック" pitchFamily="84" charset="-128"/>
              </a:rPr>
              <a:t> = 3, revenue $800.</a:t>
            </a:r>
            <a:endParaRPr lang="en-US" sz="2400" dirty="0" smtClean="0">
              <a:solidFill>
                <a:srgbClr val="5F3EEA"/>
              </a:solidFill>
              <a:ea typeface="ＭＳ Ｐゴシック" pitchFamily="8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0CF2-EBEE-4E7A-9ADD-41C93B0D6F34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5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5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5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5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5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5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5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5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5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5570" grpId="0" uiExpand="1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ea typeface="ＭＳ Ｐゴシック" pitchFamily="84" charset="-128"/>
              </a:rPr>
              <a:t>Vickrey</a:t>
            </a:r>
            <a:r>
              <a:rPr lang="en-US" dirty="0" smtClean="0">
                <a:ea typeface="ＭＳ Ｐゴシック" pitchFamily="84" charset="-128"/>
              </a:rPr>
              <a:t> prices</a:t>
            </a:r>
          </a:p>
        </p:txBody>
      </p:sp>
      <p:sp>
        <p:nvSpPr>
          <p:cNvPr id="53250" name="Line 3"/>
          <p:cNvSpPr>
            <a:spLocks noChangeShapeType="1"/>
          </p:cNvSpPr>
          <p:nvPr/>
        </p:nvSpPr>
        <p:spPr bwMode="auto">
          <a:xfrm>
            <a:off x="1828800" y="1752600"/>
            <a:ext cx="0" cy="441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1" name="Line 4"/>
          <p:cNvSpPr>
            <a:spLocks noChangeShapeType="1"/>
          </p:cNvSpPr>
          <p:nvPr/>
        </p:nvSpPr>
        <p:spPr bwMode="auto">
          <a:xfrm>
            <a:off x="1828800" y="6172200"/>
            <a:ext cx="533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2" name="Text Box 5"/>
          <p:cNvSpPr txBox="1">
            <a:spLocks noChangeArrowheads="1"/>
          </p:cNvSpPr>
          <p:nvPr/>
        </p:nvSpPr>
        <p:spPr bwMode="auto">
          <a:xfrm>
            <a:off x="6918325" y="6211888"/>
            <a:ext cx="466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</a:t>
            </a:r>
            <a:r>
              <a:rPr lang="en-US" baseline="-25000"/>
              <a:t>2</a:t>
            </a:r>
          </a:p>
        </p:txBody>
      </p:sp>
      <p:sp>
        <p:nvSpPr>
          <p:cNvPr id="53253" name="Line 6"/>
          <p:cNvSpPr>
            <a:spLocks noChangeShapeType="1"/>
          </p:cNvSpPr>
          <p:nvPr/>
        </p:nvSpPr>
        <p:spPr bwMode="auto">
          <a:xfrm>
            <a:off x="3657600" y="6172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4" name="Line 7"/>
          <p:cNvSpPr>
            <a:spLocks noChangeShapeType="1"/>
          </p:cNvSpPr>
          <p:nvPr/>
        </p:nvSpPr>
        <p:spPr bwMode="auto">
          <a:xfrm>
            <a:off x="2743200" y="6172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5" name="Text Box 8"/>
          <p:cNvSpPr txBox="1">
            <a:spLocks noChangeArrowheads="1"/>
          </p:cNvSpPr>
          <p:nvPr/>
        </p:nvSpPr>
        <p:spPr bwMode="auto">
          <a:xfrm>
            <a:off x="1295400" y="1600200"/>
            <a:ext cx="466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</a:t>
            </a:r>
            <a:r>
              <a:rPr lang="en-US" baseline="-25000"/>
              <a:t>1</a:t>
            </a:r>
          </a:p>
        </p:txBody>
      </p:sp>
      <p:sp>
        <p:nvSpPr>
          <p:cNvPr id="53256" name="Text Box 9"/>
          <p:cNvSpPr txBox="1">
            <a:spLocks noChangeArrowheads="1"/>
          </p:cNvSpPr>
          <p:nvPr/>
        </p:nvSpPr>
        <p:spPr bwMode="auto">
          <a:xfrm>
            <a:off x="2514600" y="6172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53257" name="Text Box 10"/>
          <p:cNvSpPr txBox="1">
            <a:spLocks noChangeArrowheads="1"/>
          </p:cNvSpPr>
          <p:nvPr/>
        </p:nvSpPr>
        <p:spPr bwMode="auto">
          <a:xfrm>
            <a:off x="3429000" y="6172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53258" name="Text Box 11"/>
          <p:cNvSpPr txBox="1">
            <a:spLocks noChangeArrowheads="1"/>
          </p:cNvSpPr>
          <p:nvPr/>
        </p:nvSpPr>
        <p:spPr bwMode="auto">
          <a:xfrm>
            <a:off x="1295400" y="41148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53259" name="Text Box 12"/>
          <p:cNvSpPr txBox="1">
            <a:spLocks noChangeArrowheads="1"/>
          </p:cNvSpPr>
          <p:nvPr/>
        </p:nvSpPr>
        <p:spPr bwMode="auto">
          <a:xfrm>
            <a:off x="1295400" y="22860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53260" name="Line 13"/>
          <p:cNvSpPr>
            <a:spLocks noChangeShapeType="1"/>
          </p:cNvSpPr>
          <p:nvPr/>
        </p:nvSpPr>
        <p:spPr bwMode="auto">
          <a:xfrm flipV="1">
            <a:off x="2743200" y="34290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1" name="Text Box 14"/>
          <p:cNvSpPr txBox="1">
            <a:spLocks noChangeArrowheads="1"/>
          </p:cNvSpPr>
          <p:nvPr/>
        </p:nvSpPr>
        <p:spPr bwMode="auto">
          <a:xfrm>
            <a:off x="1295400" y="3200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53262" name="Text Box 15"/>
          <p:cNvSpPr txBox="1">
            <a:spLocks noChangeArrowheads="1"/>
          </p:cNvSpPr>
          <p:nvPr/>
        </p:nvSpPr>
        <p:spPr bwMode="auto">
          <a:xfrm>
            <a:off x="1295400" y="5029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53263" name="Line 16"/>
          <p:cNvSpPr>
            <a:spLocks noChangeShapeType="1"/>
          </p:cNvSpPr>
          <p:nvPr/>
        </p:nvSpPr>
        <p:spPr bwMode="auto">
          <a:xfrm flipV="1">
            <a:off x="3657600" y="28956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4" name="Line 17"/>
          <p:cNvSpPr>
            <a:spLocks noChangeShapeType="1"/>
          </p:cNvSpPr>
          <p:nvPr/>
        </p:nvSpPr>
        <p:spPr bwMode="auto">
          <a:xfrm flipH="1">
            <a:off x="2743200" y="2895600"/>
            <a:ext cx="914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5" name="Line 18"/>
          <p:cNvSpPr>
            <a:spLocks noChangeShapeType="1"/>
          </p:cNvSpPr>
          <p:nvPr/>
        </p:nvSpPr>
        <p:spPr bwMode="auto">
          <a:xfrm flipH="1">
            <a:off x="2743200" y="4343400"/>
            <a:ext cx="914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6" name="Text Box 19"/>
          <p:cNvSpPr txBox="1">
            <a:spLocks noChangeArrowheads="1"/>
          </p:cNvSpPr>
          <p:nvPr/>
        </p:nvSpPr>
        <p:spPr bwMode="auto">
          <a:xfrm>
            <a:off x="3870325" y="2097088"/>
            <a:ext cx="31829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5F3EEA"/>
                </a:solidFill>
              </a:rPr>
              <a:t>Vickrey prices are</a:t>
            </a:r>
          </a:p>
          <a:p>
            <a:r>
              <a:rPr lang="en-US">
                <a:solidFill>
                  <a:srgbClr val="5F3EEA"/>
                </a:solidFill>
              </a:rPr>
              <a:t>the lowest competitive</a:t>
            </a:r>
          </a:p>
          <a:p>
            <a:r>
              <a:rPr lang="en-US">
                <a:solidFill>
                  <a:srgbClr val="5F3EEA"/>
                </a:solidFill>
              </a:rPr>
              <a:t>equilibrium prices!</a:t>
            </a:r>
          </a:p>
        </p:txBody>
      </p:sp>
      <p:sp>
        <p:nvSpPr>
          <p:cNvPr id="53267" name="Oval 21"/>
          <p:cNvSpPr>
            <a:spLocks noChangeArrowheads="1"/>
          </p:cNvSpPr>
          <p:nvPr/>
        </p:nvSpPr>
        <p:spPr bwMode="auto">
          <a:xfrm>
            <a:off x="2667000" y="4724400"/>
            <a:ext cx="762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53268" name="Text Box 22"/>
          <p:cNvSpPr txBox="1">
            <a:spLocks noChangeArrowheads="1"/>
          </p:cNvSpPr>
          <p:nvPr/>
        </p:nvSpPr>
        <p:spPr bwMode="auto">
          <a:xfrm>
            <a:off x="2574925" y="4913313"/>
            <a:ext cx="160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Vickrey prices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4038600" y="5318125"/>
            <a:ext cx="4259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00B050"/>
                </a:solidFill>
              </a:rPr>
              <a:t>Revenue = 200*3+100*2=800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B8BF0-9C4A-47D9-925A-503B249315D5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Summary of Auction Results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824536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400" b="1" i="1" dirty="0">
                <a:solidFill>
                  <a:srgbClr val="5F3EEA"/>
                </a:solidFill>
              </a:rPr>
              <a:t>Result 1. </a:t>
            </a:r>
            <a:r>
              <a:rPr lang="en-US" sz="2400" dirty="0">
                <a:solidFill>
                  <a:srgbClr val="000000"/>
                </a:solidFill>
              </a:rPr>
              <a:t>The generalized second price auction (GSP) does not have a dominant strategy to bid truthfully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</a:p>
          <a:p>
            <a:pPr marL="0" indent="0" eaLnBrk="1" hangingPunct="1">
              <a:buNone/>
              <a:defRPr/>
            </a:pPr>
            <a:endParaRPr lang="en-US" sz="1200" dirty="0"/>
          </a:p>
          <a:p>
            <a:pPr marL="0" indent="0" eaLnBrk="1" hangingPunct="1">
              <a:buNone/>
              <a:defRPr/>
            </a:pPr>
            <a:r>
              <a:rPr lang="en-US" sz="2400" b="1" i="1" dirty="0">
                <a:solidFill>
                  <a:srgbClr val="5F3EEA"/>
                </a:solidFill>
              </a:rPr>
              <a:t>Result 2. </a:t>
            </a:r>
            <a:r>
              <a:rPr lang="en-US" sz="2400" dirty="0" smtClean="0">
                <a:solidFill>
                  <a:srgbClr val="000000"/>
                </a:solidFill>
              </a:rPr>
              <a:t>The Nash </a:t>
            </a:r>
            <a:r>
              <a:rPr lang="en-US" sz="2400" dirty="0" err="1">
                <a:solidFill>
                  <a:srgbClr val="000000"/>
                </a:solidFill>
              </a:rPr>
              <a:t>Equilibria</a:t>
            </a:r>
            <a:r>
              <a:rPr lang="en-US" sz="2400" dirty="0">
                <a:solidFill>
                  <a:srgbClr val="000000"/>
                </a:solidFill>
              </a:rPr>
              <a:t> of the GSP are </a:t>
            </a:r>
            <a:r>
              <a:rPr lang="en-US" sz="2400" dirty="0" smtClean="0">
                <a:solidFill>
                  <a:srgbClr val="000000"/>
                </a:solidFill>
              </a:rPr>
              <a:t>“equivalent” </a:t>
            </a:r>
            <a:r>
              <a:rPr lang="en-US" sz="2400" dirty="0">
                <a:solidFill>
                  <a:srgbClr val="000000"/>
                </a:solidFill>
              </a:rPr>
              <a:t>to the set of competitive </a:t>
            </a:r>
            <a:r>
              <a:rPr lang="en-US" sz="2400" dirty="0" err="1" smtClean="0">
                <a:solidFill>
                  <a:srgbClr val="000000"/>
                </a:solidFill>
              </a:rPr>
              <a:t>equilibria</a:t>
            </a:r>
            <a:r>
              <a:rPr lang="en-US" sz="2400" dirty="0" smtClean="0">
                <a:solidFill>
                  <a:srgbClr val="000000"/>
                </a:solidFill>
              </a:rPr>
              <a:t>*:</a:t>
            </a:r>
            <a:endParaRPr lang="en-US" sz="2400" dirty="0"/>
          </a:p>
          <a:p>
            <a:pPr lvl="1" eaLnBrk="1" hangingPunct="1">
              <a:defRPr/>
            </a:pPr>
            <a:r>
              <a:rPr lang="en-US" sz="2200" dirty="0">
                <a:ea typeface="ＭＳ Ｐゴシック" pitchFamily="1" charset="-128"/>
              </a:rPr>
              <a:t>Bidders obtain their surplus-maximizing positions</a:t>
            </a:r>
          </a:p>
          <a:p>
            <a:pPr lvl="1" eaLnBrk="1" hangingPunct="1">
              <a:defRPr/>
            </a:pPr>
            <a:r>
              <a:rPr lang="en-US" sz="2200" dirty="0">
                <a:ea typeface="ＭＳ Ｐゴシック" pitchFamily="1" charset="-128"/>
              </a:rPr>
              <a:t>For any NE of the GSP, the prices </a:t>
            </a:r>
            <a:r>
              <a:rPr lang="en-US" sz="2200" dirty="0" smtClean="0">
                <a:ea typeface="ＭＳ Ｐゴシック" pitchFamily="1" charset="-128"/>
              </a:rPr>
              <a:t>paid correspond </a:t>
            </a:r>
            <a:r>
              <a:rPr lang="en-US" sz="2200" dirty="0">
                <a:ea typeface="ＭＳ Ｐゴシック" pitchFamily="1" charset="-128"/>
              </a:rPr>
              <a:t>to market clearing prices, and for any set of market clearing prices, there is a corresponding NE of GSP.</a:t>
            </a:r>
          </a:p>
          <a:p>
            <a:pPr marL="344487" lvl="1" indent="0" eaLnBrk="1" hangingPunct="1">
              <a:buNone/>
              <a:defRPr/>
            </a:pPr>
            <a:endParaRPr lang="en-US" sz="1200" dirty="0">
              <a:ea typeface="ＭＳ Ｐゴシック" pitchFamily="1" charset="-128"/>
            </a:endParaRPr>
          </a:p>
          <a:p>
            <a:pPr marL="0" indent="-4763" eaLnBrk="1" hangingPunct="1">
              <a:buNone/>
              <a:defRPr/>
            </a:pPr>
            <a:r>
              <a:rPr lang="en-US" sz="2400" b="1" i="1" dirty="0">
                <a:solidFill>
                  <a:srgbClr val="5F3EEA"/>
                </a:solidFill>
              </a:rPr>
              <a:t>Result 3. </a:t>
            </a:r>
            <a:r>
              <a:rPr lang="en-US" sz="2400" dirty="0">
                <a:solidFill>
                  <a:srgbClr val="000000"/>
                </a:solidFill>
              </a:rPr>
              <a:t>The </a:t>
            </a:r>
            <a:r>
              <a:rPr lang="en-US" sz="2400" dirty="0" err="1">
                <a:solidFill>
                  <a:srgbClr val="000000"/>
                </a:solidFill>
              </a:rPr>
              <a:t>Vickrey</a:t>
            </a:r>
            <a:r>
              <a:rPr lang="en-US" sz="2400" dirty="0">
                <a:solidFill>
                  <a:srgbClr val="000000"/>
                </a:solidFill>
              </a:rPr>
              <a:t> auction does have a dominant strategy to bid truthfully, and the payments correspond to the lowest market-clearing position payments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</a:p>
          <a:p>
            <a:pPr marL="0" indent="-4763" eaLnBrk="1" hangingPunct="1">
              <a:buNone/>
              <a:defRPr/>
            </a:pPr>
            <a:endParaRPr lang="en-US" sz="1200" dirty="0" smtClean="0">
              <a:solidFill>
                <a:srgbClr val="000000"/>
              </a:solidFill>
            </a:endParaRPr>
          </a:p>
          <a:p>
            <a:pPr marL="0" indent="-4763" eaLnBrk="1" hangingPunct="1">
              <a:buNone/>
              <a:defRPr/>
            </a:pPr>
            <a:r>
              <a:rPr lang="en-US" sz="1400" dirty="0">
                <a:solidFill>
                  <a:srgbClr val="000000"/>
                </a:solidFill>
              </a:rPr>
              <a:t>*</a:t>
            </a:r>
            <a:r>
              <a:rPr lang="en-US" sz="1400" dirty="0" smtClean="0">
                <a:solidFill>
                  <a:srgbClr val="000000"/>
                </a:solidFill>
              </a:rPr>
              <a:t>Small caveat here: there are also some “weird” NE of the GSP that I’m ignoring.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0CF2-EBEE-4E7A-9ADD-41C93B0D6F34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9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84" charset="-128"/>
              </a:rPr>
              <a:t>Keyword Auction Design</a:t>
            </a: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7577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600" dirty="0" smtClean="0">
                <a:ea typeface="ＭＳ Ｐゴシック" pitchFamily="84" charset="-128"/>
              </a:rPr>
              <a:t>Platforms do retain some control over prices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>
                <a:ea typeface="ＭＳ Ｐゴシック" pitchFamily="84" charset="-128"/>
              </a:rPr>
              <a:t>Restricting the number of slots can increase prices.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>
                <a:ea typeface="ＭＳ Ｐゴシック" pitchFamily="84" charset="-128"/>
              </a:rPr>
              <a:t>Setting a reserve price can increase prices</a:t>
            </a:r>
          </a:p>
          <a:p>
            <a:pPr eaLnBrk="1" hangingPunct="1">
              <a:spcAft>
                <a:spcPct val="20000"/>
              </a:spcAft>
            </a:pPr>
            <a:endParaRPr lang="en-US" sz="2600" dirty="0" smtClean="0">
              <a:ea typeface="ＭＳ Ｐゴシック" pitchFamily="84" charset="-128"/>
            </a:endParaRP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>
                <a:ea typeface="ＭＳ Ｐゴシック" pitchFamily="84" charset="-128"/>
              </a:rPr>
              <a:t>Platforms can also “quality-adjust” bids</a:t>
            </a:r>
            <a:endParaRPr lang="en-US" sz="1800" dirty="0" smtClean="0">
              <a:ea typeface="ＭＳ Ｐゴシック" pitchFamily="84" charset="-128"/>
            </a:endParaRP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>
                <a:ea typeface="ＭＳ Ｐゴシック" pitchFamily="84" charset="-128"/>
              </a:rPr>
              <a:t>In practice, ads that are more “clickable” get promoted.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>
                <a:ea typeface="ＭＳ Ｐゴシック" pitchFamily="84" charset="-128"/>
              </a:rPr>
              <a:t>Bids can be ranked according to bid * quality.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>
                <a:ea typeface="ＭＳ Ｐゴシック" pitchFamily="84" charset="-128"/>
              </a:rPr>
              <a:t>This gives an advantage to high-quality advertisements.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0CF2-EBEE-4E7A-9ADD-41C93B0D6F34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dirty="0" smtClean="0">
                <a:ea typeface="ＭＳ Ｐゴシック" pitchFamily="84" charset="-128"/>
              </a:rPr>
              <a:t>Example: Reserve Prices</a:t>
            </a:r>
          </a:p>
        </p:txBody>
      </p:sp>
      <p:sp>
        <p:nvSpPr>
          <p:cNvPr id="952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524000"/>
            <a:ext cx="8077200" cy="5029200"/>
          </a:xfrm>
        </p:spPr>
        <p:txBody>
          <a:bodyPr/>
          <a:lstStyle/>
          <a:p>
            <a:pPr eaLnBrk="1" hangingPunct="1">
              <a:spcAft>
                <a:spcPct val="10000"/>
              </a:spcAft>
            </a:pPr>
            <a:r>
              <a:rPr lang="en-US" sz="2400" dirty="0" smtClean="0">
                <a:ea typeface="ＭＳ Ｐゴシック" pitchFamily="84" charset="-128"/>
              </a:rPr>
              <a:t>Two positions with 200, 100 clicks</a:t>
            </a:r>
          </a:p>
          <a:p>
            <a:pPr eaLnBrk="1" hangingPunct="1">
              <a:spcAft>
                <a:spcPct val="10000"/>
              </a:spcAft>
            </a:pPr>
            <a:r>
              <a:rPr lang="en-US" sz="2400" dirty="0" smtClean="0">
                <a:ea typeface="ＭＳ Ｐゴシック" pitchFamily="84" charset="-128"/>
              </a:rPr>
              <a:t>Three bidders with values $2, $1, $1</a:t>
            </a:r>
          </a:p>
          <a:p>
            <a:pPr lvl="3" eaLnBrk="1" hangingPunct="1">
              <a:spcAft>
                <a:spcPct val="10000"/>
              </a:spcAft>
            </a:pPr>
            <a:endParaRPr lang="en-US" sz="1400" dirty="0" smtClean="0">
              <a:ea typeface="ＭＳ Ｐゴシック" pitchFamily="84" charset="-128"/>
            </a:endParaRPr>
          </a:p>
          <a:p>
            <a:pPr eaLnBrk="1" hangingPunct="1">
              <a:spcAft>
                <a:spcPct val="10000"/>
              </a:spcAft>
            </a:pPr>
            <a:r>
              <a:rPr lang="en-US" sz="2400" dirty="0" smtClean="0">
                <a:ea typeface="ＭＳ Ｐゴシック" pitchFamily="84" charset="-128"/>
              </a:rPr>
              <a:t>Baseline: focus on lowest market clearing prices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200" dirty="0" smtClean="0">
                <a:ea typeface="ＭＳ Ｐゴシック" pitchFamily="84" charset="-128"/>
              </a:rPr>
              <a:t>Bottom position sells for $1 / click =&gt; revenue $100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200" dirty="0" smtClean="0">
                <a:ea typeface="ＭＳ Ｐゴシック" pitchFamily="84" charset="-128"/>
              </a:rPr>
              <a:t>Top position sells for $1 / click =&gt; revenue $200.</a:t>
            </a:r>
          </a:p>
          <a:p>
            <a:pPr lvl="4" eaLnBrk="1" hangingPunct="1">
              <a:spcAft>
                <a:spcPct val="10000"/>
              </a:spcAft>
            </a:pPr>
            <a:endParaRPr lang="en-US" sz="1800" dirty="0" smtClean="0">
              <a:solidFill>
                <a:srgbClr val="5F3EEA"/>
              </a:solidFill>
              <a:ea typeface="ＭＳ Ｐゴシック" pitchFamily="84" charset="-128"/>
            </a:endParaRPr>
          </a:p>
          <a:p>
            <a:pPr eaLnBrk="1" hangingPunct="1">
              <a:spcAft>
                <a:spcPct val="10000"/>
              </a:spcAft>
            </a:pPr>
            <a:r>
              <a:rPr lang="en-US" sz="2400" dirty="0" smtClean="0">
                <a:solidFill>
                  <a:srgbClr val="5F3EEA"/>
                </a:solidFill>
                <a:ea typeface="ＭＳ Ｐゴシック" pitchFamily="84" charset="-128"/>
              </a:rPr>
              <a:t>Can the seller benefit from a reserve price?</a:t>
            </a:r>
          </a:p>
          <a:p>
            <a:pPr marL="742950" lvl="1" indent="-285750" eaLnBrk="1" hangingPunct="1">
              <a:spcAft>
                <a:spcPct val="10000"/>
              </a:spcAft>
            </a:pPr>
            <a:r>
              <a:rPr lang="en-US" sz="2200" dirty="0" smtClean="0">
                <a:ea typeface="ＭＳ Ｐゴシック" pitchFamily="84" charset="-128"/>
              </a:rPr>
              <a:t>No reserve price: revenue of $300.</a:t>
            </a:r>
          </a:p>
          <a:p>
            <a:pPr marL="742950" lvl="1" indent="-285750" eaLnBrk="1" hangingPunct="1">
              <a:spcAft>
                <a:spcPct val="10000"/>
              </a:spcAft>
            </a:pPr>
            <a:r>
              <a:rPr lang="en-US" sz="2200" dirty="0" smtClean="0">
                <a:ea typeface="ＭＳ Ｐゴシック" pitchFamily="84" charset="-128"/>
              </a:rPr>
              <a:t>Reserve price of $2: revenue of $400</a:t>
            </a:r>
          </a:p>
          <a:p>
            <a:pPr marL="1143000" lvl="2" indent="-228600" eaLnBrk="1" hangingPunct="1">
              <a:spcAft>
                <a:spcPct val="10000"/>
              </a:spcAft>
            </a:pPr>
            <a:r>
              <a:rPr lang="en-US" sz="2200" dirty="0" smtClean="0">
                <a:ea typeface="ＭＳ Ｐゴシック" pitchFamily="84" charset="-128"/>
              </a:rPr>
              <a:t>Sell only one position, but for $2 per click!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C9F43D-9837-4123-98FB-5C6314376D31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>
          <a:xfrm>
            <a:off x="390525" y="266700"/>
            <a:ext cx="8296275" cy="11049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ea typeface="ＭＳ Ｐゴシック" pitchFamily="84" charset="-128"/>
              </a:rPr>
              <a:t>Quality Scoring</a:t>
            </a:r>
            <a:endParaRPr lang="en-US" sz="4300" dirty="0" smtClean="0">
              <a:ea typeface="ＭＳ Ｐゴシック" pitchFamily="84" charset="-128"/>
            </a:endParaRPr>
          </a:p>
        </p:txBody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305800" cy="4724400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400" dirty="0" smtClean="0">
                <a:ea typeface="ＭＳ Ｐゴシック" pitchFamily="84" charset="-128"/>
              </a:rPr>
              <a:t>Suppose that instead of any bidder getting </a:t>
            </a:r>
            <a:r>
              <a:rPr lang="en-US" sz="2400" i="1" dirty="0" err="1" smtClean="0">
                <a:ea typeface="ＭＳ Ｐゴシック" pitchFamily="84" charset="-128"/>
              </a:rPr>
              <a:t>x</a:t>
            </a:r>
            <a:r>
              <a:rPr lang="en-US" sz="2400" i="1" baseline="-25000" dirty="0" err="1" smtClean="0">
                <a:ea typeface="ＭＳ Ｐゴシック" pitchFamily="84" charset="-128"/>
              </a:rPr>
              <a:t>k</a:t>
            </a:r>
            <a:r>
              <a:rPr lang="en-US" sz="2400" dirty="0" smtClean="0">
                <a:ea typeface="ＭＳ Ｐゴシック" pitchFamily="84" charset="-128"/>
              </a:rPr>
              <a:t> clicks in position k, bidder n can expect to get </a:t>
            </a:r>
            <a:r>
              <a:rPr lang="en-US" sz="2400" i="1" dirty="0" smtClean="0">
                <a:ea typeface="ＭＳ Ｐゴシック" pitchFamily="84" charset="-128"/>
              </a:rPr>
              <a:t>a</a:t>
            </a:r>
            <a:r>
              <a:rPr lang="en-US" sz="2400" i="1" baseline="-25000" dirty="0" smtClean="0">
                <a:ea typeface="ＭＳ Ｐゴシック" pitchFamily="84" charset="-128"/>
              </a:rPr>
              <a:t>n</a:t>
            </a:r>
            <a:r>
              <a:rPr lang="en-US" sz="2400" i="1" dirty="0">
                <a:ea typeface="ＭＳ Ｐゴシック" pitchFamily="84" charset="-128"/>
              </a:rPr>
              <a:t>*</a:t>
            </a:r>
            <a:r>
              <a:rPr lang="en-US" sz="2400" i="1" dirty="0" err="1" smtClean="0">
                <a:ea typeface="ＭＳ Ｐゴシック" pitchFamily="84" charset="-128"/>
              </a:rPr>
              <a:t>x</a:t>
            </a:r>
            <a:r>
              <a:rPr lang="en-US" sz="2400" i="1" baseline="-25000" dirty="0" err="1" smtClean="0">
                <a:ea typeface="ＭＳ Ｐゴシック" pitchFamily="84" charset="-128"/>
              </a:rPr>
              <a:t>k</a:t>
            </a:r>
            <a:r>
              <a:rPr lang="en-US" sz="2400" dirty="0" smtClean="0">
                <a:ea typeface="ＭＳ Ｐゴシック" pitchFamily="84" charset="-128"/>
              </a:rPr>
              <a:t> clicks.</a:t>
            </a:r>
          </a:p>
          <a:p>
            <a:pPr eaLnBrk="1" hangingPunct="1">
              <a:spcAft>
                <a:spcPct val="20000"/>
              </a:spcAft>
            </a:pPr>
            <a:r>
              <a:rPr lang="en-US" sz="2400" dirty="0" smtClean="0">
                <a:ea typeface="ＭＳ Ｐゴシック" pitchFamily="84" charset="-128"/>
              </a:rPr>
              <a:t>If a bidder has a high </a:t>
            </a:r>
            <a:r>
              <a:rPr lang="en-US" sz="2400" i="1" dirty="0" smtClean="0">
                <a:ea typeface="ＭＳ Ｐゴシック" pitchFamily="84" charset="-128"/>
              </a:rPr>
              <a:t>a</a:t>
            </a:r>
            <a:r>
              <a:rPr lang="en-US" sz="2400" i="1" baseline="-25000" dirty="0" smtClean="0">
                <a:ea typeface="ＭＳ Ｐゴシック" pitchFamily="84" charset="-128"/>
              </a:rPr>
              <a:t>n</a:t>
            </a:r>
            <a:r>
              <a:rPr lang="en-US" sz="2400" dirty="0" smtClean="0">
                <a:ea typeface="ＭＳ Ｐゴシック" pitchFamily="84" charset="-128"/>
              </a:rPr>
              <a:t>, its ad is “clickable”.</a:t>
            </a:r>
          </a:p>
          <a:p>
            <a:pPr eaLnBrk="1" hangingPunct="1">
              <a:spcAft>
                <a:spcPct val="20000"/>
              </a:spcAft>
            </a:pPr>
            <a:r>
              <a:rPr lang="en-US" sz="2400" dirty="0" smtClean="0">
                <a:ea typeface="ＭＳ Ｐゴシック" pitchFamily="84" charset="-128"/>
              </a:rPr>
              <a:t>In practice, Google and Bing run giant regressions to try to estimate the “</a:t>
            </a:r>
            <a:r>
              <a:rPr lang="en-US" sz="2400" dirty="0" err="1" smtClean="0">
                <a:solidFill>
                  <a:srgbClr val="0070C0"/>
                </a:solidFill>
                <a:ea typeface="ＭＳ Ｐゴシック" pitchFamily="84" charset="-128"/>
              </a:rPr>
              <a:t>clickability</a:t>
            </a:r>
            <a:r>
              <a:rPr lang="en-US" sz="2400" dirty="0" smtClean="0">
                <a:ea typeface="ＭＳ Ｐゴシック" pitchFamily="84" charset="-128"/>
              </a:rPr>
              <a:t>” of different ads. </a:t>
            </a:r>
          </a:p>
          <a:p>
            <a:pPr eaLnBrk="1" hangingPunct="1">
              <a:spcAft>
                <a:spcPct val="20000"/>
              </a:spcAft>
            </a:pPr>
            <a:r>
              <a:rPr lang="en-US" sz="2400" dirty="0" smtClean="0">
                <a:ea typeface="ＭＳ Ｐゴシック" pitchFamily="84" charset="-128"/>
              </a:rPr>
              <a:t>Then bids in the auction can be ranked by </a:t>
            </a:r>
            <a:r>
              <a:rPr lang="en-US" sz="2400" i="1" dirty="0" smtClean="0">
                <a:ea typeface="ＭＳ Ｐゴシック" pitchFamily="84" charset="-128"/>
              </a:rPr>
              <a:t>a</a:t>
            </a:r>
            <a:r>
              <a:rPr lang="en-US" sz="2400" i="1" baseline="-25000" dirty="0" smtClean="0">
                <a:ea typeface="ＭＳ Ｐゴシック" pitchFamily="84" charset="-128"/>
              </a:rPr>
              <a:t>n</a:t>
            </a:r>
            <a:r>
              <a:rPr lang="en-US" sz="2400" i="1" dirty="0" smtClean="0">
                <a:ea typeface="ＭＳ Ｐゴシック" pitchFamily="84" charset="-128"/>
              </a:rPr>
              <a:t>*</a:t>
            </a:r>
            <a:r>
              <a:rPr lang="en-US" sz="2400" i="1" dirty="0" err="1" smtClean="0">
                <a:ea typeface="ＭＳ Ｐゴシック" pitchFamily="84" charset="-128"/>
              </a:rPr>
              <a:t>b</a:t>
            </a:r>
            <a:r>
              <a:rPr lang="en-US" sz="2400" i="1" baseline="-25000" dirty="0" err="1" smtClean="0">
                <a:ea typeface="ＭＳ Ｐゴシック" pitchFamily="84" charset="-128"/>
              </a:rPr>
              <a:t>n</a:t>
            </a:r>
            <a:r>
              <a:rPr lang="en-US" sz="2400" dirty="0" smtClean="0">
                <a:ea typeface="ＭＳ Ｐゴシック" pitchFamily="84" charset="-128"/>
              </a:rPr>
              <a:t>, which means that clickable ads get prioritized in the rankings. </a:t>
            </a:r>
          </a:p>
          <a:p>
            <a:pPr eaLnBrk="1" hangingPunct="1">
              <a:spcAft>
                <a:spcPct val="20000"/>
              </a:spcAft>
            </a:pPr>
            <a:r>
              <a:rPr lang="en-US" sz="2400" dirty="0" smtClean="0">
                <a:ea typeface="ＭＳ Ｐゴシック" pitchFamily="84" charset="-128"/>
              </a:rPr>
              <a:t>This can have advantages and disadvantages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 smtClean="0">
                <a:ea typeface="ＭＳ Ｐゴシック" pitchFamily="84" charset="-128"/>
              </a:rPr>
              <a:t>Puts weight on what users want and rewards higher quality ads.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 smtClean="0">
                <a:ea typeface="ＭＳ Ｐゴシック" pitchFamily="84" charset="-128"/>
              </a:rPr>
              <a:t>Sometimes can reduce revenue if one ad gets lots of clicks.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0CF2-EBEE-4E7A-9ADD-41C93B0D6F34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>
          <a:xfrm>
            <a:off x="390525" y="266700"/>
            <a:ext cx="8296275" cy="11049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ea typeface="ＭＳ Ｐゴシック" pitchFamily="84" charset="-128"/>
              </a:rPr>
              <a:t>Sponsored </a:t>
            </a:r>
            <a:r>
              <a:rPr lang="en-US" sz="3600" dirty="0" err="1" smtClean="0">
                <a:ea typeface="ＭＳ Ｐゴシック" pitchFamily="84" charset="-128"/>
              </a:rPr>
              <a:t>vs</a:t>
            </a:r>
            <a:r>
              <a:rPr lang="en-US" sz="3600" dirty="0" smtClean="0">
                <a:ea typeface="ＭＳ Ｐゴシック" pitchFamily="84" charset="-128"/>
              </a:rPr>
              <a:t> organic results</a:t>
            </a:r>
          </a:p>
        </p:txBody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28800"/>
            <a:ext cx="8305800" cy="4772000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400" dirty="0" smtClean="0">
                <a:ea typeface="ＭＳ Ｐゴシック" pitchFamily="84" charset="-128"/>
              </a:rPr>
              <a:t>Google and Bing show “organic” search results on the left side of the page and “sponsored” results on the right.</a:t>
            </a:r>
          </a:p>
          <a:p>
            <a:pPr lvl="4" eaLnBrk="1" hangingPunct="1">
              <a:spcAft>
                <a:spcPct val="20000"/>
              </a:spcAft>
            </a:pPr>
            <a:endParaRPr lang="en-US" sz="1400" dirty="0" smtClean="0">
              <a:ea typeface="ＭＳ Ｐゴシック" pitchFamily="84" charset="-128"/>
            </a:endParaRPr>
          </a:p>
          <a:p>
            <a:pPr eaLnBrk="1" hangingPunct="1">
              <a:spcAft>
                <a:spcPct val="20000"/>
              </a:spcAft>
            </a:pPr>
            <a:r>
              <a:rPr lang="en-US" sz="2400" dirty="0" smtClean="0">
                <a:ea typeface="ＭＳ Ｐゴシック" pitchFamily="84" charset="-128"/>
              </a:rPr>
              <a:t>The assignment of positions on the page is different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 smtClean="0">
                <a:ea typeface="ＭＳ Ｐゴシック" pitchFamily="84" charset="-128"/>
              </a:rPr>
              <a:t>Organic search results: use algorithm to assess “relevance”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 smtClean="0">
                <a:ea typeface="ＭＳ Ｐゴシック" pitchFamily="84" charset="-128"/>
              </a:rPr>
              <a:t>Sponsored search results: use bids to assess “value”</a:t>
            </a:r>
          </a:p>
          <a:p>
            <a:pPr lvl="4" eaLnBrk="1" hangingPunct="1">
              <a:spcAft>
                <a:spcPct val="20000"/>
              </a:spcAft>
            </a:pPr>
            <a:endParaRPr lang="en-US" sz="1400" dirty="0" smtClean="0">
              <a:ea typeface="ＭＳ Ｐゴシック" pitchFamily="84" charset="-128"/>
            </a:endParaRPr>
          </a:p>
          <a:p>
            <a:pPr eaLnBrk="1" hangingPunct="1">
              <a:spcAft>
                <a:spcPct val="20000"/>
              </a:spcAft>
            </a:pPr>
            <a:r>
              <a:rPr lang="en-US" sz="2400" dirty="0" smtClean="0">
                <a:ea typeface="ＭＳ Ｐゴシック" pitchFamily="84" charset="-128"/>
              </a:rPr>
              <a:t>To some extent there is competition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 smtClean="0">
                <a:ea typeface="ＭＳ Ｐゴシック" pitchFamily="84" charset="-128"/>
              </a:rPr>
              <a:t>If a site gets a good organic position, should it pay for another?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 smtClean="0">
                <a:ea typeface="ＭＳ Ｐゴシック" pitchFamily="84" charset="-128"/>
              </a:rPr>
              <a:t>Search engines have to think about maximizing user experience but also about capturing revenue from advertisers … tricky.</a:t>
            </a:r>
          </a:p>
          <a:p>
            <a:pPr eaLnBrk="1" hangingPunct="1">
              <a:spcAft>
                <a:spcPct val="20000"/>
              </a:spcAft>
            </a:pPr>
            <a:endParaRPr lang="en-US" sz="2400" dirty="0" smtClean="0">
              <a:ea typeface="ＭＳ Ｐゴシック" pitchFamily="8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0CF2-EBEE-4E7A-9ADD-41C93B0D6F34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235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84" charset="-128"/>
              </a:rPr>
              <a:t>Sponsored Search Summary</a:t>
            </a:r>
          </a:p>
        </p:txBody>
      </p:sp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757737"/>
          </a:xfrm>
        </p:spPr>
        <p:txBody>
          <a:bodyPr/>
          <a:lstStyle/>
          <a:p>
            <a:r>
              <a:rPr lang="en-US" sz="2400" dirty="0" smtClean="0">
                <a:ea typeface="ＭＳ Ｐゴシック" pitchFamily="84" charset="-128"/>
              </a:rPr>
              <a:t>Search auctions create a real-time market in which advertising opportunities are allocated to bidders. </a:t>
            </a:r>
          </a:p>
          <a:p>
            <a:pPr lvl="4"/>
            <a:endParaRPr lang="en-US" sz="1400" dirty="0" smtClean="0">
              <a:ea typeface="ＭＳ Ｐゴシック" pitchFamily="84" charset="-128"/>
            </a:endParaRPr>
          </a:p>
          <a:p>
            <a:r>
              <a:rPr lang="en-US" sz="2400" dirty="0" smtClean="0">
                <a:ea typeface="ＭＳ Ｐゴシック" pitchFamily="84" charset="-128"/>
              </a:rPr>
              <a:t>Auction theory suggests why the “second-price” rules used in practice might be reasonably efficient.</a:t>
            </a:r>
          </a:p>
          <a:p>
            <a:pPr lvl="1"/>
            <a:r>
              <a:rPr lang="en-US" sz="2200" dirty="0" smtClean="0">
                <a:ea typeface="ＭＳ Ｐゴシック" pitchFamily="84" charset="-128"/>
              </a:rPr>
              <a:t>GSP does not induce “truthful” bidding but it has efficient Nash </a:t>
            </a:r>
            <a:r>
              <a:rPr lang="en-US" sz="2200" dirty="0" err="1" smtClean="0">
                <a:ea typeface="ＭＳ Ｐゴシック" pitchFamily="84" charset="-128"/>
              </a:rPr>
              <a:t>equilibria</a:t>
            </a:r>
            <a:r>
              <a:rPr lang="en-US" sz="2200" dirty="0" smtClean="0">
                <a:ea typeface="ＭＳ Ｐゴシック" pitchFamily="84" charset="-128"/>
              </a:rPr>
              <a:t> with competitive prices.</a:t>
            </a:r>
          </a:p>
          <a:p>
            <a:pPr lvl="1"/>
            <a:r>
              <a:rPr lang="en-US" sz="2200" dirty="0" err="1" smtClean="0">
                <a:ea typeface="ＭＳ Ｐゴシック" pitchFamily="84" charset="-128"/>
              </a:rPr>
              <a:t>Vickrey</a:t>
            </a:r>
            <a:r>
              <a:rPr lang="en-US" sz="2200" dirty="0" smtClean="0">
                <a:ea typeface="ＭＳ Ｐゴシック" pitchFamily="84" charset="-128"/>
              </a:rPr>
              <a:t> auction does induce truthful bidding, but prices depend on a more complicated formula.</a:t>
            </a:r>
          </a:p>
          <a:p>
            <a:pPr lvl="3"/>
            <a:endParaRPr lang="en-US" sz="1400" dirty="0" smtClean="0">
              <a:ea typeface="ＭＳ Ｐゴシック" pitchFamily="84" charset="-128"/>
            </a:endParaRPr>
          </a:p>
          <a:p>
            <a:r>
              <a:rPr lang="en-US" sz="2400" dirty="0" smtClean="0">
                <a:ea typeface="ＭＳ Ｐゴシック" pitchFamily="84" charset="-128"/>
              </a:rPr>
              <a:t>In practice, the search platforms have a fair amount of scope to engage in optimal auction design.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90CF2-EBEE-4E7A-9ADD-41C93B0D6F34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1542</TotalTime>
  <Words>2650</Words>
  <Application>Microsoft Office PowerPoint</Application>
  <PresentationFormat>On-screen Show (4:3)</PresentationFormat>
  <Paragraphs>430</Paragraphs>
  <Slides>36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Network</vt:lpstr>
      <vt:lpstr>Sponsored Search Auctions</vt:lpstr>
      <vt:lpstr>PowerPoint Presentation</vt:lpstr>
      <vt:lpstr>Sponsored Search Auctions</vt:lpstr>
      <vt:lpstr>Keyword Auctions</vt:lpstr>
      <vt:lpstr>Brief History</vt:lpstr>
      <vt:lpstr>Assignment Model</vt:lpstr>
      <vt:lpstr>Example</vt:lpstr>
      <vt:lpstr>Market Clearing Prices</vt:lpstr>
      <vt:lpstr>“Per Click” Prices</vt:lpstr>
      <vt:lpstr>Find All Market-Clearing Prices</vt:lpstr>
      <vt:lpstr>Market Clearing Prices</vt:lpstr>
      <vt:lpstr>Price Premium for More Clicks</vt:lpstr>
      <vt:lpstr>Finding Market Clearing Prices</vt:lpstr>
      <vt:lpstr>Sponsored Search Auctions</vt:lpstr>
      <vt:lpstr>Pay-As-Bid Auction</vt:lpstr>
      <vt:lpstr>Example: Pay-as-Bid</vt:lpstr>
      <vt:lpstr>Overture bid patterns</vt:lpstr>
      <vt:lpstr>Overture bid patterns, cont.</vt:lpstr>
      <vt:lpstr>Google “GSP” Auction</vt:lpstr>
      <vt:lpstr>Truthful bidding?</vt:lpstr>
      <vt:lpstr>Example: GSP auction</vt:lpstr>
      <vt:lpstr>GSP equilibrium prices</vt:lpstr>
      <vt:lpstr>Example: GSP auction</vt:lpstr>
      <vt:lpstr>Example: GSP auction</vt:lpstr>
      <vt:lpstr>GSP equilibrium prices</vt:lpstr>
      <vt:lpstr>Finding GSP Equilibria</vt:lpstr>
      <vt:lpstr>Vickrey Auction</vt:lpstr>
      <vt:lpstr>Vickrey Auction Pricing</vt:lpstr>
      <vt:lpstr>Vickrey Auction Example</vt:lpstr>
      <vt:lpstr>Vickrey prices</vt:lpstr>
      <vt:lpstr>Summary of Auction Results</vt:lpstr>
      <vt:lpstr>Keyword Auction Design</vt:lpstr>
      <vt:lpstr>Example: Reserve Prices</vt:lpstr>
      <vt:lpstr>Quality Scoring</vt:lpstr>
      <vt:lpstr>Sponsored vs organic results</vt:lpstr>
      <vt:lpstr>Sponsored Search Summary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Sponsored Search Auctions</dc:title>
  <dc:creator>Jonathan Levin</dc:creator>
  <cp:lastModifiedBy>Jon Levin</cp:lastModifiedBy>
  <cp:revision>61</cp:revision>
  <cp:lastPrinted>2014-05-11T22:19:12Z</cp:lastPrinted>
  <dcterms:created xsi:type="dcterms:W3CDTF">2011-05-10T06:45:14Z</dcterms:created>
  <dcterms:modified xsi:type="dcterms:W3CDTF">2014-05-13T20:50:20Z</dcterms:modified>
</cp:coreProperties>
</file>