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7"/>
  </p:notesMasterIdLst>
  <p:handoutMasterIdLst>
    <p:handoutMasterId r:id="rId48"/>
  </p:handoutMasterIdLst>
  <p:sldIdLst>
    <p:sldId id="701" r:id="rId2"/>
    <p:sldId id="941" r:id="rId3"/>
    <p:sldId id="931" r:id="rId4"/>
    <p:sldId id="955" r:id="rId5"/>
    <p:sldId id="957" r:id="rId6"/>
    <p:sldId id="938" r:id="rId7"/>
    <p:sldId id="719" r:id="rId8"/>
    <p:sldId id="287" r:id="rId9"/>
    <p:sldId id="934" r:id="rId10"/>
    <p:sldId id="944" r:id="rId11"/>
    <p:sldId id="940" r:id="rId12"/>
    <p:sldId id="958" r:id="rId13"/>
    <p:sldId id="796" r:id="rId14"/>
    <p:sldId id="791" r:id="rId15"/>
    <p:sldId id="805" r:id="rId16"/>
    <p:sldId id="806" r:id="rId17"/>
    <p:sldId id="808" r:id="rId18"/>
    <p:sldId id="809" r:id="rId19"/>
    <p:sldId id="810" r:id="rId20"/>
    <p:sldId id="942" r:id="rId21"/>
    <p:sldId id="959" r:id="rId22"/>
    <p:sldId id="718" r:id="rId23"/>
    <p:sldId id="720" r:id="rId24"/>
    <p:sldId id="721" r:id="rId25"/>
    <p:sldId id="722" r:id="rId26"/>
    <p:sldId id="948" r:id="rId27"/>
    <p:sldId id="949" r:id="rId28"/>
    <p:sldId id="716" r:id="rId29"/>
    <p:sldId id="717" r:id="rId30"/>
    <p:sldId id="736" r:id="rId31"/>
    <p:sldId id="737" r:id="rId32"/>
    <p:sldId id="738" r:id="rId33"/>
    <p:sldId id="739" r:id="rId34"/>
    <p:sldId id="740" r:id="rId35"/>
    <p:sldId id="741" r:id="rId36"/>
    <p:sldId id="742" r:id="rId37"/>
    <p:sldId id="743" r:id="rId38"/>
    <p:sldId id="744" r:id="rId39"/>
    <p:sldId id="745" r:id="rId40"/>
    <p:sldId id="708" r:id="rId41"/>
    <p:sldId id="953" r:id="rId42"/>
    <p:sldId id="960" r:id="rId43"/>
    <p:sldId id="956" r:id="rId44"/>
    <p:sldId id="961" r:id="rId45"/>
    <p:sldId id="747" r:id="rId46"/>
  </p:sldIdLst>
  <p:sldSz cx="9144000" cy="6858000" type="letter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3EEA"/>
    <a:srgbClr val="7B076D"/>
    <a:srgbClr val="F434DD"/>
    <a:srgbClr val="33CC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720" autoAdjust="0"/>
    <p:restoredTop sz="94660"/>
  </p:normalViewPr>
  <p:slideViewPr>
    <p:cSldViewPr>
      <p:cViewPr varScale="1">
        <p:scale>
          <a:sx n="87" d="100"/>
          <a:sy n="87" d="100"/>
        </p:scale>
        <p:origin x="-8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258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050" y="1"/>
            <a:ext cx="298258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fld id="{97E9AD40-4E52-49CE-95DF-F1F2D7D169E9}" type="datetimeFigureOut">
              <a:rPr lang="en-US"/>
              <a:pPr/>
              <a:t>4/29/2014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430"/>
            <a:ext cx="298258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fld id="{7A746213-1026-4E5C-B317-57021095F2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790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050" y="1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16388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6013" y="696913"/>
            <a:ext cx="4649787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652" y="4415790"/>
            <a:ext cx="5504510" cy="418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A6324A24-79C2-4D33-8D63-0F333D1B21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40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74189656-F859-4DD0-B2FD-F8E5D2532B38}" type="slidenum">
              <a:rPr lang="en-US" sz="1200">
                <a:ea typeface="ＭＳ Ｐゴシック" pitchFamily="1" charset="-128"/>
              </a:rPr>
              <a:pPr algn="r" eaLnBrk="0" hangingPunct="0"/>
              <a:t>7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46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solidFill>
            <a:srgbClr val="FFFFFF"/>
          </a:solidFill>
          <a:ln/>
        </p:spPr>
      </p:sp>
      <p:sp>
        <p:nvSpPr>
          <p:cNvPr id="11468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308" tIns="43654" rIns="87308" bIns="43654"/>
          <a:lstStyle/>
          <a:p>
            <a:pPr eaLnBrk="1" hangingPunct="1"/>
            <a:r>
              <a:rPr lang="en-US" smtClean="0"/>
              <a:t>Unfortunately, it is rarely obvious what those later prices will be!</a:t>
            </a:r>
          </a:p>
          <a:p>
            <a:pPr eaLnBrk="1" hangingPunct="1"/>
            <a:r>
              <a:rPr lang="en-US" smtClean="0"/>
              <a:t>Still, one might ask whether early bidding will reveal information about prices.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578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709613" indent="-273050" defTabSz="923925">
              <a:defRPr>
                <a:solidFill>
                  <a:schemeClr val="tx1"/>
                </a:solidFill>
                <a:latin typeface="Arial" charset="0"/>
              </a:defRPr>
            </a:lvl2pPr>
            <a:lvl3pPr marL="1092200" indent="-219075" defTabSz="923925">
              <a:defRPr>
                <a:solidFill>
                  <a:schemeClr val="tx1"/>
                </a:solidFill>
                <a:latin typeface="Arial" charset="0"/>
              </a:defRPr>
            </a:lvl3pPr>
            <a:lvl4pPr marL="1528763" indent="-219075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1965325" indent="-219075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2422525" indent="-219075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79725" indent="-219075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36925" indent="-219075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94125" indent="-219075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261C0B2-F37C-431E-8466-9431F1A0B1F9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1304579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92150"/>
            <a:ext cx="4614863" cy="3462338"/>
          </a:xfrm>
          <a:ln/>
        </p:spPr>
      </p:sp>
      <p:sp>
        <p:nvSpPr>
          <p:cNvPr id="1304580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16635" y="4385664"/>
            <a:ext cx="5048543" cy="4230723"/>
          </a:xfrm>
        </p:spPr>
        <p:txBody>
          <a:bodyPr lIns="87299" tIns="43649" rIns="87299" bIns="4364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49D7BDB6-243C-4A5D-BCEB-DBF0D71AD718}" type="slidenum">
              <a:rPr lang="en-US" sz="1200">
                <a:ea typeface="ＭＳ Ｐゴシック" pitchFamily="1" charset="-128"/>
              </a:rPr>
              <a:pPr algn="r" eaLnBrk="0" hangingPunct="0"/>
              <a:t>22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44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48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exposure problem has been the driving problem behind many of the innovations in package auction design. </a:t>
            </a:r>
          </a:p>
          <a:p>
            <a:pPr eaLnBrk="1" hangingPunct="1"/>
            <a:r>
              <a:rPr lang="en-US" smtClean="0"/>
              <a:t>Non-synchronous market clearing would be okay if you had a good guess as to later prices.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930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7ED8E65C-CB2E-4584-A73E-75359FB1CD7F}" type="slidenum">
              <a:rPr lang="en-US" sz="1200">
                <a:ea typeface="ＭＳ Ｐゴシック" pitchFamily="1" charset="-128"/>
              </a:rPr>
              <a:pPr algn="r" eaLnBrk="0" hangingPunct="0"/>
              <a:t>23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48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89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Are there other ways to gauge future prices: auction theory models would suggest combining information from early drop outs with a statistical model of valuations… but there is a simpler and more powerful approach.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78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AFEC243E-08C2-42D2-A50F-67ECD9BFE659}" type="slidenum">
              <a:rPr lang="en-US" sz="1200">
                <a:ea typeface="ＭＳ Ｐゴシック" pitchFamily="1" charset="-128"/>
              </a:rPr>
              <a:pPr algn="r" eaLnBrk="0" hangingPunct="0"/>
              <a:t>24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50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solidFill>
            <a:srgbClr val="FFFFFF"/>
          </a:solidFill>
          <a:ln/>
        </p:spPr>
      </p:sp>
      <p:sp>
        <p:nvSpPr>
          <p:cNvPr id="1150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308" tIns="43654" rIns="87308" bIns="43654"/>
          <a:lstStyle/>
          <a:p>
            <a:pPr eaLnBrk="1" hangingPunct="1"/>
            <a:r>
              <a:rPr lang="en-US" smtClean="0"/>
              <a:t>Define “aggregate exposure” to be the sum of all bids in a round, winning and losing. If bidders are budget-constrained, aggregate exposure may reveal the aggregate budgets. </a:t>
            </a:r>
          </a:p>
          <a:p>
            <a:pPr eaLnBrk="1" hangingPunct="1"/>
            <a:r>
              <a:rPr lang="en-US" smtClean="0"/>
              <a:t>In the last round, all bids are winning, so exposure=revenue.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26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0B0F98E6-B291-493E-9BD6-23F46B9A9E61}" type="slidenum">
              <a:rPr lang="en-US" sz="1200">
                <a:ea typeface="ＭＳ Ｐゴシック" pitchFamily="1" charset="-128"/>
              </a:rPr>
              <a:pPr algn="r" eaLnBrk="0" hangingPunct="0"/>
              <a:t>25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53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solidFill>
            <a:srgbClr val="FFFFFF"/>
          </a:solidFill>
          <a:ln/>
        </p:spPr>
      </p:sp>
      <p:sp>
        <p:nvSpPr>
          <p:cNvPr id="11530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308" tIns="43654" rIns="87308" bIns="4365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09791AFE-BC86-47C1-846D-544A2DAD3BBD}" type="slidenum">
              <a:rPr lang="en-US" sz="1200">
                <a:ea typeface="ＭＳ Ｐゴシック" pitchFamily="1" charset="-128"/>
              </a:rPr>
              <a:pPr algn="r" eaLnBrk="0" hangingPunct="0"/>
              <a:t>28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40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07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FA6FC683-DED5-41F8-9677-F1C20891A0A7}" type="slidenum">
              <a:rPr lang="en-US" sz="1200">
                <a:ea typeface="ＭＳ Ｐゴシック" pitchFamily="1" charset="-128"/>
              </a:rPr>
              <a:pPr algn="r" eaLnBrk="0" hangingPunct="0"/>
              <a:t>29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42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solidFill>
            <a:srgbClr val="FFFFFF"/>
          </a:solidFill>
          <a:ln/>
        </p:spPr>
      </p:sp>
      <p:sp>
        <p:nvSpPr>
          <p:cNvPr id="11427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308" tIns="43654" rIns="87308" bIns="4365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1699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19F29B49-DF89-4935-8A28-B15CC4186228}" type="slidenum">
              <a:rPr lang="en-US" sz="1200">
                <a:ea typeface="ＭＳ Ｐゴシック" pitchFamily="1" charset="-128"/>
              </a:rPr>
              <a:pPr algn="r" eaLnBrk="0" hangingPunct="0"/>
              <a:t>31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83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Budget algebra: should be possible to buy 20 MHz footprint for no more than $2.6 billion.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5795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43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9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3987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6035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083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0131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0D0ACA34-EE55-4F77-84DF-B0536800F936}" type="slidenum">
              <a:rPr lang="en-US" sz="1200">
                <a:ea typeface="ＭＳ Ｐゴシック" pitchFamily="1" charset="-128"/>
              </a:rPr>
              <a:pPr algn="r" eaLnBrk="0" hangingPunct="0"/>
              <a:t>40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124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solidFill>
            <a:srgbClr val="FFFFFF"/>
          </a:solidFill>
          <a:ln/>
        </p:spPr>
      </p:sp>
      <p:sp>
        <p:nvSpPr>
          <p:cNvPr id="1124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308" tIns="43654" rIns="87308" bIns="43654"/>
          <a:lstStyle/>
          <a:p>
            <a:pPr eaLnBrk="1" hangingPunct="1"/>
            <a:r>
              <a:rPr lang="en-US" smtClean="0"/>
              <a:t>SpectrumCo’s licenses cover 91.7% of the U.S. population.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230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7"/>
          <p:cNvSpPr txBox="1">
            <a:spLocks noGrp="1" noChangeArrowheads="1"/>
          </p:cNvSpPr>
          <p:nvPr/>
        </p:nvSpPr>
        <p:spPr bwMode="auto">
          <a:xfrm>
            <a:off x="3898050" y="8829430"/>
            <a:ext cx="2982589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02" tIns="46151" rIns="92302" bIns="46151" anchor="b"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38288913" indent="-37828538" defTabSz="9239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 marL="46977300" indent="-455930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47439263" indent="-455930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478964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83536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88108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268063" indent="-4559300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67410674-4E38-44E2-9480-C004242C4729}" type="slidenum">
              <a:rPr lang="en-US" sz="1200">
                <a:ea typeface="ＭＳ Ｐゴシック" pitchFamily="1" charset="-128"/>
              </a:rPr>
              <a:pPr algn="r" eaLnBrk="0" hangingPunct="0"/>
              <a:t>45</a:t>
            </a:fld>
            <a:endParaRPr lang="en-US" sz="1200">
              <a:ea typeface="ＭＳ Ｐゴシック" pitchFamily="1" charset="-128"/>
            </a:endParaRPr>
          </a:p>
        </p:txBody>
      </p:sp>
      <p:sp>
        <p:nvSpPr>
          <p:cNvPr id="1204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42A96-9D7B-4EC0-B9C8-C1CABAE6D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92D6F-9D3E-4400-8510-2D8B7DF7E4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8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3582B-4ACB-402C-8F66-506654869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8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66A5-8201-4E2A-BED2-E74D33D41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4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ED2BD-F545-43E8-8DF7-B90B6E488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6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005CF-B8FA-497C-BF54-098CE52AB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8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5CE58-77C2-4F96-93D6-2E5A98396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8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659C1-F3A3-4C49-A416-F28F4E31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E8BD8-D74D-4FF2-9E1F-980902111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1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429B6-BBF2-4243-BD7F-FE14F6BE8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4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10952-EB90-4556-BEA4-14D71BB59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46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8F84E-19F7-4FF8-8073-C97F9CEF0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B83FD-6542-4C73-87FB-73354F061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19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AF1AC-E900-46A3-B7CF-A6AB72757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4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6757FD-D37A-47E1-B376-4390B37AE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4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565CFA-FFFA-4320-BA96-FAE546950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1E72757E-92FF-4EF1-86E6-9E60569E8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64" r:id="rId15"/>
    <p:sldLayoutId id="2147483665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1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1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1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5913" y="466725"/>
            <a:ext cx="6781800" cy="21336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The FCC and Auctions for Radio Spectrum Licenses</a:t>
            </a:r>
          </a:p>
        </p:txBody>
      </p:sp>
      <p:sp>
        <p:nvSpPr>
          <p:cNvPr id="1111043" name="Placeholder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49313" y="3049588"/>
            <a:ext cx="6248400" cy="2362200"/>
          </a:xfrm>
        </p:spPr>
        <p:txBody>
          <a:bodyPr/>
          <a:lstStyle/>
          <a:p>
            <a:pPr marL="0" indent="0" algn="r" eaLnBrk="1" hangingPunct="1">
              <a:buFont typeface="Wingdings" pitchFamily="1" charset="2"/>
              <a:buNone/>
            </a:pPr>
            <a:endParaRPr lang="en-US" sz="32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42A96-9D7B-4EC0-B9C8-C1CABAE6DB0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Today’s Lecture</a:t>
            </a:r>
          </a:p>
        </p:txBody>
      </p:sp>
      <p:sp>
        <p:nvSpPr>
          <p:cNvPr id="174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Problem of allocating radio spectrum</a:t>
            </a:r>
            <a:endParaRPr lang="en-US" sz="2600" dirty="0"/>
          </a:p>
          <a:p>
            <a:pPr lvl="2"/>
            <a:endParaRPr lang="en-US" sz="1900" dirty="0" smtClean="0"/>
          </a:p>
          <a:p>
            <a:r>
              <a:rPr lang="en-US" sz="2600" dirty="0" smtClean="0"/>
              <a:t>Theory and practice of spectrum auctions</a:t>
            </a:r>
          </a:p>
          <a:p>
            <a:pPr lvl="1"/>
            <a:r>
              <a:rPr lang="en-US" sz="2400" dirty="0" smtClean="0"/>
              <a:t>The simultaneous ascending auction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Theoretical rationale and efficiency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Evidence on how they work in practice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What can go wrong, and why.</a:t>
            </a:r>
          </a:p>
          <a:p>
            <a:pPr lvl="4"/>
            <a:endParaRPr lang="en-US" dirty="0" smtClean="0">
              <a:ea typeface="ＭＳ Ｐゴシック" pitchFamily="1" charset="-128"/>
            </a:endParaRPr>
          </a:p>
          <a:p>
            <a:r>
              <a:rPr lang="en-US" sz="2600" dirty="0" smtClean="0">
                <a:ea typeface="ＭＳ Ｐゴシック" pitchFamily="1" charset="-128"/>
              </a:rPr>
              <a:t>Bid strategy in the FCC advanced </a:t>
            </a:r>
            <a:r>
              <a:rPr lang="en-US" sz="2600" dirty="0">
                <a:ea typeface="ＭＳ Ｐゴシック" pitchFamily="1" charset="-128"/>
              </a:rPr>
              <a:t>w</a:t>
            </a:r>
            <a:r>
              <a:rPr lang="en-US" sz="2600" dirty="0" smtClean="0">
                <a:ea typeface="ＭＳ Ｐゴシック" pitchFamily="1" charset="-128"/>
              </a:rPr>
              <a:t>ireless auction.</a:t>
            </a:r>
          </a:p>
          <a:p>
            <a:r>
              <a:rPr lang="en-US" sz="2600" dirty="0" smtClean="0">
                <a:ea typeface="ＭＳ Ｐゴシック" pitchFamily="1" charset="-128"/>
              </a:rPr>
              <a:t>Spectrum crunch and the FCC incentive auctions.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FCC Spectrum Auctions</a:t>
            </a:r>
          </a:p>
        </p:txBody>
      </p:sp>
      <p:sp>
        <p:nvSpPr>
          <p:cNvPr id="1729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Federal government allocates rights to use the radio spectrum for television, radio, cell phones, etc. – historically done by administrative process or lottery.</a:t>
            </a:r>
          </a:p>
          <a:p>
            <a:pPr lvl="4" eaLnBrk="1" hangingPunct="1">
              <a:lnSpc>
                <a:spcPct val="90000"/>
              </a:lnSpc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Auctions to allocate radio spectrum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Suggested by </a:t>
            </a:r>
            <a:r>
              <a:rPr lang="en-US" sz="2200" dirty="0" err="1" smtClean="0">
                <a:ea typeface="ＭＳ Ｐゴシック" pitchFamily="1" charset="-128"/>
              </a:rPr>
              <a:t>Coase</a:t>
            </a:r>
            <a:r>
              <a:rPr lang="en-US" sz="2200" dirty="0" smtClean="0">
                <a:ea typeface="ＭＳ Ｐゴシック" pitchFamily="1" charset="-128"/>
              </a:rPr>
              <a:t> (1959) – paper is most famous for a footnote in which he suggested the </a:t>
            </a:r>
            <a:r>
              <a:rPr lang="en-US" sz="2200" dirty="0" err="1" smtClean="0">
                <a:ea typeface="ＭＳ Ｐゴシック" pitchFamily="1" charset="-128"/>
              </a:rPr>
              <a:t>Coase</a:t>
            </a:r>
            <a:r>
              <a:rPr lang="en-US" sz="2200" dirty="0" smtClean="0">
                <a:ea typeface="ＭＳ Ｐゴシック" pitchFamily="1" charset="-128"/>
              </a:rPr>
              <a:t> Theorem!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FCC switched to auctions in early 1990s, with academics involved in the design, followed by other countries.</a:t>
            </a:r>
          </a:p>
          <a:p>
            <a:pPr lvl="5">
              <a:lnSpc>
                <a:spcPct val="90000"/>
              </a:lnSpc>
            </a:pPr>
            <a:endParaRPr lang="en-US" sz="1400" dirty="0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Spectrum auctions have fostered a great deal of interest in auctions and auction design – a difficult problem, with high stakes for consumers, firm and governments.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Allocating radio spectrum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3459957" cy="509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98258"/>
            <a:ext cx="3152483" cy="493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724400" y="5105400"/>
            <a:ext cx="4038600" cy="163197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2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3-alloch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590"/>
            <a:ext cx="9144000" cy="5851071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dirty="0" smtClean="0"/>
              <a:t>Radio Spectrum in the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3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Problem</a:t>
            </a:r>
          </a:p>
        </p:txBody>
      </p:sp>
      <p:sp>
        <p:nvSpPr>
          <p:cNvPr id="174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Potentially many different</a:t>
            </a:r>
            <a:r>
              <a:rPr lang="en-US" sz="2600" i="1" dirty="0" smtClean="0"/>
              <a:t> </a:t>
            </a:r>
            <a:r>
              <a:rPr lang="en-US" sz="2600" dirty="0" smtClean="0"/>
              <a:t>goods for sale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E.g. license for San Francisco very different than license for Death Valley. Low frequency spectrum different than high.</a:t>
            </a:r>
          </a:p>
          <a:p>
            <a:pPr lvl="4"/>
            <a:endParaRPr lang="en-US" sz="1600" dirty="0" smtClean="0"/>
          </a:p>
          <a:p>
            <a:r>
              <a:rPr lang="en-US" sz="2600" dirty="0" smtClean="0"/>
              <a:t>Potentially bidders with different objectives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E.g. Verizon may want spectrum to add 4G</a:t>
            </a:r>
            <a:r>
              <a:rPr lang="en-US" sz="2200" dirty="0">
                <a:ea typeface="ＭＳ Ｐゴシック" pitchFamily="1" charset="-128"/>
              </a:rPr>
              <a:t> </a:t>
            </a:r>
            <a:r>
              <a:rPr lang="en-US" sz="2200" dirty="0" smtClean="0">
                <a:ea typeface="ＭＳ Ｐゴシック" pitchFamily="1" charset="-128"/>
              </a:rPr>
              <a:t>for data transmission; rural </a:t>
            </a:r>
            <a:r>
              <a:rPr lang="en-US" sz="2200" dirty="0" err="1" smtClean="0">
                <a:ea typeface="ＭＳ Ｐゴシック" pitchFamily="1" charset="-128"/>
              </a:rPr>
              <a:t>telco</a:t>
            </a:r>
            <a:r>
              <a:rPr lang="en-US" sz="2200" dirty="0" smtClean="0">
                <a:ea typeface="ＭＳ Ｐゴシック" pitchFamily="1" charset="-128"/>
              </a:rPr>
              <a:t> might have more modest plans.</a:t>
            </a:r>
          </a:p>
          <a:p>
            <a:pPr lvl="1"/>
            <a:endParaRPr lang="en-US" sz="1600" dirty="0" smtClean="0">
              <a:ea typeface="ＭＳ Ｐゴシック" pitchFamily="1" charset="-128"/>
            </a:endParaRPr>
          </a:p>
          <a:p>
            <a:r>
              <a:rPr lang="en-US" sz="2600" dirty="0" smtClean="0"/>
              <a:t>Substantial uncertainty about price/value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Illiquid secondary market, not many licenses or auctions, uncertainty about technology evolution.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8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Prices are hard to forecast</a:t>
            </a:r>
            <a:endParaRPr lang="en-US" dirty="0" smtClean="0"/>
          </a:p>
        </p:txBody>
      </p:sp>
      <p:pic>
        <p:nvPicPr>
          <p:cNvPr id="11458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7543800" y="3048000"/>
            <a:ext cx="1371600" cy="32004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 advTm="508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Simultaneous Ascending Auction</a:t>
            </a:r>
          </a:p>
        </p:txBody>
      </p:sp>
      <p:sp>
        <p:nvSpPr>
          <p:cNvPr id="833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300" dirty="0"/>
              <a:t>D</a:t>
            </a:r>
            <a:r>
              <a:rPr lang="en-US" sz="2300" dirty="0" smtClean="0"/>
              <a:t>esign due to Paul </a:t>
            </a:r>
            <a:r>
              <a:rPr lang="en-US" sz="2300" dirty="0" err="1" smtClean="0"/>
              <a:t>Milgrom</a:t>
            </a:r>
            <a:r>
              <a:rPr lang="en-US" sz="2300" dirty="0" smtClean="0"/>
              <a:t>, Bob Wilson, Preston McAfee.</a:t>
            </a:r>
          </a:p>
          <a:p>
            <a:pPr lvl="6">
              <a:spcAft>
                <a:spcPct val="20000"/>
              </a:spcAft>
            </a:pPr>
            <a:endParaRPr lang="en-US" sz="13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300" dirty="0" smtClean="0">
                <a:solidFill>
                  <a:srgbClr val="5F3EEA"/>
                </a:solidFill>
              </a:rPr>
              <a:t>Auction consists of multiple rounds.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100" dirty="0" smtClean="0">
                <a:ea typeface="ＭＳ Ｐゴシック" pitchFamily="1" charset="-128"/>
              </a:rPr>
              <a:t>Round begins with standing high bid on each license (initially the seller), and a minimum bid increment.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100" dirty="0" smtClean="0">
                <a:ea typeface="ＭＳ Ｐゴシック" pitchFamily="1" charset="-128"/>
              </a:rPr>
              <a:t>Each bidder can submit bids on any number of items, subject to an eligibility and activity rule.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100" dirty="0" smtClean="0">
                <a:ea typeface="ＭＳ Ｐゴシック" pitchFamily="1" charset="-128"/>
              </a:rPr>
              <a:t>If no bids on a license, standing high bidder remains. If multiple bids, one bid selected to be the new high bid.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100" dirty="0" smtClean="0">
                <a:ea typeface="ＭＳ Ｐゴシック" pitchFamily="1" charset="-128"/>
              </a:rPr>
              <a:t>Information about bids is revealed; move to next round.</a:t>
            </a:r>
          </a:p>
          <a:p>
            <a:pPr eaLnBrk="1" hangingPunct="1">
              <a:spcAft>
                <a:spcPct val="20000"/>
              </a:spcAft>
            </a:pPr>
            <a:r>
              <a:rPr lang="en-US" sz="2300" dirty="0" smtClean="0">
                <a:solidFill>
                  <a:srgbClr val="5F3EEA"/>
                </a:solidFill>
              </a:rPr>
              <a:t>Auction ends when no new bids are submitted.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Arguments for SAA format</a:t>
            </a:r>
          </a:p>
        </p:txBody>
      </p:sp>
      <p:sp>
        <p:nvSpPr>
          <p:cNvPr id="173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910137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Why simultaneous? </a:t>
            </a:r>
            <a:r>
              <a:rPr lang="en-US" sz="2400" dirty="0" smtClean="0"/>
              <a:t>.. relative to sequential auctions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>
                <a:ea typeface="ＭＳ Ｐゴシック" pitchFamily="1" charset="-128"/>
              </a:rPr>
              <a:t>Bidders have flexibility to substitute across licenses or to assemble a package of licenses, and more information.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>
                <a:ea typeface="ＭＳ Ｐゴシック" pitchFamily="1" charset="-128"/>
              </a:rPr>
              <a:t>In principle, expect more equalization of prices for similar items, because of ability to arbitrage in the SAA.</a:t>
            </a:r>
          </a:p>
          <a:p>
            <a:pPr lvl="4">
              <a:spcAft>
                <a:spcPct val="20000"/>
              </a:spcAft>
            </a:pPr>
            <a:endParaRPr lang="en-US" sz="1000" dirty="0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Why ascending? </a:t>
            </a:r>
            <a:r>
              <a:rPr lang="en-US" sz="2400" dirty="0" smtClean="0"/>
              <a:t>… relative </a:t>
            </a:r>
            <a:r>
              <a:rPr lang="en-US" sz="2400" dirty="0"/>
              <a:t>to sealed </a:t>
            </a:r>
            <a:r>
              <a:rPr lang="en-US" sz="2400" dirty="0" smtClean="0"/>
              <a:t>bidding.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1" charset="-128"/>
              </a:rPr>
              <a:t>Bidders obtain information during the auction, which allows them to adapt their bidding, update valuations, and identify target licenses on </a:t>
            </a:r>
            <a:r>
              <a:rPr lang="en-US" sz="2200" dirty="0">
                <a:ea typeface="ＭＳ Ｐゴシック" pitchFamily="1" charset="-128"/>
              </a:rPr>
              <a:t>the </a:t>
            </a:r>
            <a:r>
              <a:rPr lang="en-US" sz="2200" dirty="0" smtClean="0">
                <a:ea typeface="ＭＳ Ｐゴシック" pitchFamily="1" charset="-128"/>
              </a:rPr>
              <a:t>fly, as well as “preserve privacy”.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1" charset="-128"/>
              </a:rPr>
              <a:t>Maybe more opportunity for demand reduction, collusion.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Rules</a:t>
            </a:r>
          </a:p>
        </p:txBody>
      </p:sp>
      <p:sp>
        <p:nvSpPr>
          <p:cNvPr id="175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r>
              <a:rPr lang="en-US" sz="2600" dirty="0" smtClean="0">
                <a:solidFill>
                  <a:srgbClr val="5F3EEA"/>
                </a:solidFill>
              </a:rPr>
              <a:t>Activity rule used to keep the auction moving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Each license assigned some number of points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Bidders start with eligibility points, must use them each round or else have their eligibility reduced.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Necessary so bidders don’t just sit back and wait.</a:t>
            </a:r>
            <a:endParaRPr lang="en-US" sz="1800" dirty="0" smtClean="0">
              <a:ea typeface="ＭＳ Ｐゴシック" pitchFamily="1" charset="-128"/>
            </a:endParaRPr>
          </a:p>
          <a:p>
            <a:pPr lvl="6"/>
            <a:endParaRPr lang="en-US" sz="1600" dirty="0" smtClean="0"/>
          </a:p>
          <a:p>
            <a:r>
              <a:rPr lang="en-US" sz="2600" dirty="0" smtClean="0">
                <a:solidFill>
                  <a:srgbClr val="5F3EEA"/>
                </a:solidFill>
              </a:rPr>
              <a:t>But activity rules also can complicate bidding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Suppose licenses are different sizes: e.g. NY is worth 200 points, while LA and SF are each worth 100.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If you’re high on NY and get bid off, can switch to SF/LA, but what if you’re high on SF/LA and are bid off LA only?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An implication: large licenses tend to sell first!!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17469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8305800" cy="102393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Two licenses: a 20 MHz license and a 10 MHz license</a:t>
            </a:r>
          </a:p>
          <a:p>
            <a:pPr eaLnBrk="1" hangingPunct="1"/>
            <a:r>
              <a:rPr lang="en-US" sz="2400" dirty="0" smtClean="0"/>
              <a:t>Three bidders: A, B, C.</a:t>
            </a:r>
          </a:p>
        </p:txBody>
      </p:sp>
      <p:graphicFrame>
        <p:nvGraphicFramePr>
          <p:cNvPr id="639030" name="Group 5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10262257"/>
              </p:ext>
            </p:extLst>
          </p:nvPr>
        </p:nvGraphicFramePr>
        <p:xfrm>
          <a:off x="1676400" y="2819400"/>
          <a:ext cx="5715000" cy="2133600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428750"/>
                <a:gridCol w="142875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3EEA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10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30 MHz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9004" name="Rectangle 28"/>
          <p:cNvSpPr>
            <a:spLocks noChangeArrowheads="1"/>
          </p:cNvSpPr>
          <p:nvPr/>
        </p:nvSpPr>
        <p:spPr bwMode="auto">
          <a:xfrm>
            <a:off x="457200" y="5105400"/>
            <a:ext cx="8305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400" dirty="0" smtClean="0"/>
              <a:t>Note: obtain 30 MHz by buying </a:t>
            </a:r>
            <a:r>
              <a:rPr lang="en-US" sz="2400" i="1" dirty="0" smtClean="0"/>
              <a:t>both </a:t>
            </a:r>
            <a:r>
              <a:rPr lang="en-US" sz="2400" dirty="0" smtClean="0"/>
              <a:t>licenses.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400" dirty="0" smtClean="0"/>
              <a:t>Efficient </a:t>
            </a:r>
            <a:r>
              <a:rPr lang="en-US" sz="2400" dirty="0"/>
              <a:t>allocation: </a:t>
            </a:r>
            <a:r>
              <a:rPr lang="en-US" sz="2400" dirty="0" smtClean="0"/>
              <a:t>A </a:t>
            </a:r>
            <a:r>
              <a:rPr lang="en-US" sz="2400" dirty="0"/>
              <a:t>wins 2</a:t>
            </a:r>
            <a:r>
              <a:rPr lang="en-US" sz="2400" dirty="0" smtClean="0"/>
              <a:t>0, B </a:t>
            </a:r>
            <a:r>
              <a:rPr lang="en-US" sz="2400" dirty="0"/>
              <a:t>wins </a:t>
            </a:r>
            <a:r>
              <a:rPr lang="en-US" sz="2400" dirty="0" smtClean="0"/>
              <a:t>10.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400" dirty="0" smtClean="0"/>
              <a:t>(Lowest) market clearing prices: 100, 190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4800600" y="3276600"/>
            <a:ext cx="838200" cy="609600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29000" y="3810000"/>
            <a:ext cx="838200" cy="609600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004" grpId="0" uiExpand="1" build="p"/>
      <p:bldP spid="2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314" name="Rectangle 3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Simultaneous Ascending Auction</a:t>
            </a:r>
          </a:p>
        </p:txBody>
      </p:sp>
      <p:sp>
        <p:nvSpPr>
          <p:cNvPr id="1293330" name="Text Box 36"/>
          <p:cNvSpPr txBox="1">
            <a:spLocks noChangeArrowheads="1"/>
          </p:cNvSpPr>
          <p:nvPr/>
        </p:nvSpPr>
        <p:spPr bwMode="auto">
          <a:xfrm>
            <a:off x="517525" y="2374900"/>
            <a:ext cx="207768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200" dirty="0"/>
              <a:t>License Values</a:t>
            </a:r>
          </a:p>
        </p:txBody>
      </p:sp>
      <p:graphicFrame>
        <p:nvGraphicFramePr>
          <p:cNvPr id="6" name="Group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4041153"/>
              </p:ext>
            </p:extLst>
          </p:nvPr>
        </p:nvGraphicFramePr>
        <p:xfrm>
          <a:off x="152400" y="2863850"/>
          <a:ext cx="2819399" cy="2133600"/>
        </p:xfrm>
        <a:graphic>
          <a:graphicData uri="http://schemas.openxmlformats.org/drawingml/2006/table">
            <a:tbl>
              <a:tblPr/>
              <a:tblGrid>
                <a:gridCol w="631760"/>
                <a:gridCol w="705690"/>
                <a:gridCol w="776259"/>
                <a:gridCol w="70569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3EEA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28831"/>
              </p:ext>
            </p:extLst>
          </p:nvPr>
        </p:nvGraphicFramePr>
        <p:xfrm>
          <a:off x="3429000" y="1676400"/>
          <a:ext cx="5029200" cy="417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172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Price</a:t>
                      </a:r>
                      <a:r>
                        <a:rPr lang="en-US" b="1" baseline="0" dirty="0" smtClean="0">
                          <a:solidFill>
                            <a:srgbClr val="0000FF"/>
                          </a:solidFill>
                        </a:rPr>
                        <a:t> (10)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Price (20)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A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B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Box 36"/>
          <p:cNvSpPr txBox="1">
            <a:spLocks noChangeArrowheads="1"/>
          </p:cNvSpPr>
          <p:nvPr/>
        </p:nvSpPr>
        <p:spPr bwMode="auto">
          <a:xfrm>
            <a:off x="4267200" y="1143000"/>
            <a:ext cx="350780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200" dirty="0" smtClean="0"/>
              <a:t>Round-by-Round Bidding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498682"/>
              </p:ext>
            </p:extLst>
          </p:nvPr>
        </p:nvGraphicFramePr>
        <p:xfrm>
          <a:off x="3429000" y="21336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219200"/>
                <a:gridCol w="838200"/>
                <a:gridCol w="914400"/>
                <a:gridCol w="838200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71412"/>
              </p:ext>
            </p:extLst>
          </p:nvPr>
        </p:nvGraphicFramePr>
        <p:xfrm>
          <a:off x="3429000" y="25908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940251"/>
              </p:ext>
            </p:extLst>
          </p:nvPr>
        </p:nvGraphicFramePr>
        <p:xfrm>
          <a:off x="3429000" y="30480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183012"/>
              </p:ext>
            </p:extLst>
          </p:nvPr>
        </p:nvGraphicFramePr>
        <p:xfrm>
          <a:off x="3429000" y="35052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045638"/>
              </p:ext>
            </p:extLst>
          </p:nvPr>
        </p:nvGraphicFramePr>
        <p:xfrm>
          <a:off x="3429000" y="39624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269472"/>
              </p:ext>
            </p:extLst>
          </p:nvPr>
        </p:nvGraphicFramePr>
        <p:xfrm>
          <a:off x="3429000" y="44196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81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62093"/>
              </p:ext>
            </p:extLst>
          </p:nvPr>
        </p:nvGraphicFramePr>
        <p:xfrm>
          <a:off x="3429000" y="48768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81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41795"/>
              </p:ext>
            </p:extLst>
          </p:nvPr>
        </p:nvGraphicFramePr>
        <p:xfrm>
          <a:off x="3429000" y="53340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067935"/>
              </p:ext>
            </p:extLst>
          </p:nvPr>
        </p:nvGraphicFramePr>
        <p:xfrm>
          <a:off x="3429000" y="57912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0" dirty="0" smtClean="0"/>
                        <a:t> - 20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3055"/>
              </p:ext>
            </p:extLst>
          </p:nvPr>
        </p:nvGraphicFramePr>
        <p:xfrm>
          <a:off x="3429000" y="6282512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190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Theory of SAA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300" dirty="0" smtClean="0"/>
              <a:t>Bidding is “</a:t>
            </a:r>
            <a:r>
              <a:rPr lang="en-US" sz="2300" dirty="0" smtClean="0">
                <a:solidFill>
                  <a:srgbClr val="00B050"/>
                </a:solidFill>
              </a:rPr>
              <a:t>straightforward</a:t>
            </a:r>
            <a:r>
              <a:rPr lang="en-US" sz="2300" dirty="0" smtClean="0"/>
              <a:t>” if each round bidders bid for the set of licenses that offer the most profit at current prices.</a:t>
            </a:r>
          </a:p>
          <a:p>
            <a:pPr lvl="5">
              <a:spcAft>
                <a:spcPct val="10000"/>
              </a:spcAft>
            </a:pPr>
            <a:endParaRPr lang="en-US" sz="1200" b="1" dirty="0" smtClean="0">
              <a:solidFill>
                <a:srgbClr val="5F3EEA"/>
              </a:solidFill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300" b="1" dirty="0" smtClean="0">
                <a:solidFill>
                  <a:srgbClr val="5F3EEA"/>
                </a:solidFill>
              </a:rPr>
              <a:t>Theorem.</a:t>
            </a:r>
            <a:r>
              <a:rPr lang="en-US" sz="2300" b="1" dirty="0" smtClean="0"/>
              <a:t> </a:t>
            </a:r>
            <a:r>
              <a:rPr lang="en-US" sz="2300" dirty="0" smtClean="0"/>
              <a:t>If bidders have “</a:t>
            </a:r>
            <a:r>
              <a:rPr lang="en-US" sz="2300" dirty="0" smtClean="0">
                <a:solidFill>
                  <a:srgbClr val="00B050"/>
                </a:solidFill>
              </a:rPr>
              <a:t>substitutes</a:t>
            </a:r>
            <a:r>
              <a:rPr lang="en-US" sz="2300" dirty="0" smtClean="0"/>
              <a:t>” values (e.g. want only one license) and bid </a:t>
            </a:r>
            <a:r>
              <a:rPr lang="en-US" sz="2300" dirty="0" smtClean="0">
                <a:solidFill>
                  <a:srgbClr val="00B050"/>
                </a:solidFill>
              </a:rPr>
              <a:t>straightforwardly</a:t>
            </a:r>
            <a:r>
              <a:rPr lang="en-US" sz="2300" dirty="0" smtClean="0"/>
              <a:t>, the SAA leads to an efficient allocation and lowest competitive prices.</a:t>
            </a:r>
          </a:p>
          <a:p>
            <a:pPr lvl="4" eaLnBrk="1" hangingPunct="1">
              <a:spcAft>
                <a:spcPct val="10000"/>
              </a:spcAft>
            </a:pPr>
            <a:endParaRPr lang="en-US" sz="1200" b="1" dirty="0" smtClean="0">
              <a:solidFill>
                <a:srgbClr val="F434DD"/>
              </a:solidFill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300" b="1" dirty="0" smtClean="0">
                <a:solidFill>
                  <a:srgbClr val="F434DD"/>
                </a:solidFill>
              </a:rPr>
              <a:t>“Magic of the market”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000" dirty="0" smtClean="0">
                <a:ea typeface="ＭＳ Ｐゴシック" pitchFamily="1" charset="-128"/>
              </a:rPr>
              <a:t>Auction outcome is “as if” the seller knew all the values and used a computer to find the efficient allocation &amp; </a:t>
            </a:r>
            <a:r>
              <a:rPr lang="en-US" sz="2000" dirty="0" err="1" smtClean="0">
                <a:ea typeface="ＭＳ Ｐゴシック" pitchFamily="1" charset="-128"/>
              </a:rPr>
              <a:t>mkt</a:t>
            </a:r>
            <a:r>
              <a:rPr lang="en-US" sz="2000" dirty="0" smtClean="0">
                <a:ea typeface="ＭＳ Ｐゴシック" pitchFamily="1" charset="-128"/>
              </a:rPr>
              <a:t>-clearing prices – auction </a:t>
            </a:r>
            <a:r>
              <a:rPr lang="en-US" sz="2000" i="1" dirty="0" smtClean="0">
                <a:solidFill>
                  <a:srgbClr val="33CC33"/>
                </a:solidFill>
              </a:rPr>
              <a:t>discovers</a:t>
            </a:r>
            <a:r>
              <a:rPr lang="en-US" sz="2000" i="1" dirty="0" smtClean="0"/>
              <a:t> </a:t>
            </a:r>
            <a:r>
              <a:rPr lang="en-US" sz="2000" dirty="0" smtClean="0"/>
              <a:t>the right prices and quantities.</a:t>
            </a:r>
            <a:endParaRPr lang="en-US" sz="2000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10000"/>
              </a:spcAft>
            </a:pPr>
            <a:r>
              <a:rPr lang="en-US" sz="2000" dirty="0" err="1" smtClean="0">
                <a:ea typeface="ＭＳ Ｐゴシック" pitchFamily="1" charset="-128"/>
              </a:rPr>
              <a:t>Biders</a:t>
            </a:r>
            <a:r>
              <a:rPr lang="en-US" sz="2000" dirty="0" smtClean="0">
                <a:ea typeface="ＭＳ Ｐゴシック" pitchFamily="1" charset="-128"/>
              </a:rPr>
              <a:t> have “no regret” – at the final prices, each winner gets exactly the licenses that gives it the most profit, and no loser would like to be a winner</a:t>
            </a:r>
            <a:r>
              <a:rPr lang="en-US" sz="2000" dirty="0">
                <a:ea typeface="ＭＳ Ｐゴシック" pitchFamily="1" charset="-128"/>
              </a:rPr>
              <a:t> </a:t>
            </a:r>
            <a:r>
              <a:rPr lang="en-US" sz="2000" dirty="0" smtClean="0">
                <a:ea typeface="ＭＳ Ｐゴシック" pitchFamily="1" charset="-128"/>
              </a:rPr>
              <a:t>(assignment is “stable” given prices).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From theory to practice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UK auction of 3G spectrum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5F3EEA"/>
                </a:solidFill>
              </a:rPr>
              <a:t>in 1998</a:t>
            </a:r>
            <a:r>
              <a:rPr lang="en-US" sz="2400" dirty="0" smtClean="0"/>
              <a:t>: British gov’t sells licenses for third generation (3G) wireless services.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/>
              <a:t>Banks </a:t>
            </a:r>
            <a:r>
              <a:rPr lang="en-US" sz="2400" dirty="0"/>
              <a:t>estimated an auction might raise </a:t>
            </a:r>
            <a:r>
              <a:rPr lang="en-US" sz="2400" dirty="0">
                <a:cs typeface="Arial" charset="0"/>
              </a:rPr>
              <a:t>£500 million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>
                <a:cs typeface="Arial" charset="0"/>
              </a:rPr>
              <a:t>Paul Klemperer </a:t>
            </a:r>
            <a:r>
              <a:rPr lang="en-US" sz="2200" dirty="0">
                <a:ea typeface="ＭＳ Ｐゴシック" pitchFamily="1" charset="-128"/>
              </a:rPr>
              <a:t>(former Stanford GSB student); Jeremy Bulow (GSB prof) and Ken </a:t>
            </a:r>
            <a:r>
              <a:rPr lang="en-US" sz="2200" dirty="0" err="1">
                <a:ea typeface="ＭＳ Ｐゴシック" pitchFamily="1" charset="-128"/>
              </a:rPr>
              <a:t>Binmore</a:t>
            </a:r>
            <a:r>
              <a:rPr lang="en-US" sz="2200" dirty="0">
                <a:ea typeface="ＭＳ Ｐゴシック" pitchFamily="1" charset="-128"/>
              </a:rPr>
              <a:t> designed the auction.</a:t>
            </a:r>
          </a:p>
          <a:p>
            <a:pPr lvl="4" eaLnBrk="1" hangingPunct="1">
              <a:spcAft>
                <a:spcPct val="10000"/>
              </a:spcAft>
            </a:pPr>
            <a:endParaRPr lang="en-US" sz="1400" dirty="0" smtClean="0"/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/>
              <a:t>There </a:t>
            </a:r>
            <a:r>
              <a:rPr lang="en-US" sz="2400" dirty="0"/>
              <a:t>were four incumbents with “2G” services, and several potential </a:t>
            </a:r>
            <a:r>
              <a:rPr lang="en-US" sz="2400" dirty="0" smtClean="0"/>
              <a:t>entrants interested in 3G.</a:t>
            </a:r>
            <a:endParaRPr lang="en-US" sz="2400" dirty="0">
              <a:ea typeface="ＭＳ Ｐゴシック" pitchFamily="1" charset="-128"/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Crucially, the government decided to sell </a:t>
            </a:r>
            <a:r>
              <a:rPr lang="en-US" sz="2400" i="1" dirty="0" smtClean="0">
                <a:ea typeface="ＭＳ Ｐゴシック" pitchFamily="1" charset="-128"/>
              </a:rPr>
              <a:t>five </a:t>
            </a:r>
            <a:r>
              <a:rPr lang="en-US" sz="2400" dirty="0" smtClean="0">
                <a:ea typeface="ＭＳ Ｐゴシック" pitchFamily="1" charset="-128"/>
              </a:rPr>
              <a:t>licenses, with the restriction that license A was only for entrants and incumbents could only bid for one license at a time.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/>
            <a:r>
              <a:rPr lang="en-US" dirty="0" smtClean="0"/>
              <a:t>UK Auction of 3G Spectrum</a:t>
            </a:r>
          </a:p>
        </p:txBody>
      </p:sp>
      <p:pic>
        <p:nvPicPr>
          <p:cNvPr id="130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29" y="1066800"/>
            <a:ext cx="6096000" cy="549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/>
            <a:r>
              <a:rPr lang="en-US" dirty="0" smtClean="0"/>
              <a:t>UK Auction of 3G Spectrum</a:t>
            </a:r>
          </a:p>
        </p:txBody>
      </p:sp>
      <p:pic>
        <p:nvPicPr>
          <p:cNvPr id="13015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164770"/>
            <a:ext cx="7396163" cy="295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126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21480" y="4093028"/>
            <a:ext cx="8229600" cy="253637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Auction ends after 150 rounds….</a:t>
            </a:r>
          </a:p>
          <a:p>
            <a:pPr eaLnBrk="1" hangingPunct="1"/>
            <a:r>
              <a:rPr lang="en-US" sz="2400" dirty="0"/>
              <a:t>Four incumbents and one entrant won licenses</a:t>
            </a:r>
            <a:r>
              <a:rPr lang="en-US" sz="2400" dirty="0" smtClean="0"/>
              <a:t>.</a:t>
            </a:r>
            <a:endParaRPr lang="en-US" sz="2400" dirty="0"/>
          </a:p>
          <a:p>
            <a:pPr eaLnBrk="1" hangingPunct="1"/>
            <a:r>
              <a:rPr lang="en-US" sz="2400" dirty="0"/>
              <a:t>Auction netted </a:t>
            </a:r>
            <a:r>
              <a:rPr lang="en-US" sz="2400" dirty="0">
                <a:cs typeface="Arial" charset="0"/>
              </a:rPr>
              <a:t>£22 billion, about $39 billion dollars – “the biggest auction ever</a:t>
            </a:r>
            <a:r>
              <a:rPr lang="en-US" sz="2400" dirty="0" smtClean="0">
                <a:cs typeface="Arial" charset="0"/>
              </a:rPr>
              <a:t>” – far exceeding revenue estimates.</a:t>
            </a:r>
          </a:p>
          <a:p>
            <a:pPr eaLnBrk="1" hangingPunct="1"/>
            <a:endParaRPr lang="en-US" sz="2400" dirty="0" smtClean="0">
              <a:solidFill>
                <a:srgbClr val="5F3EEA"/>
              </a:solidFill>
              <a:cs typeface="Arial" charset="0"/>
            </a:endParaRPr>
          </a:p>
          <a:p>
            <a:pPr eaLnBrk="1" hangingPunct="1"/>
            <a:r>
              <a:rPr lang="en-US" sz="2400" dirty="0" smtClean="0">
                <a:solidFill>
                  <a:srgbClr val="5F3EEA"/>
                </a:solidFill>
                <a:cs typeface="Arial" charset="0"/>
              </a:rPr>
              <a:t>Key point: there was a lot of competition!</a:t>
            </a:r>
            <a:endParaRPr lang="en-US" sz="2400" dirty="0">
              <a:solidFill>
                <a:srgbClr val="5F3EEA"/>
              </a:solidFill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0525" y="266700"/>
            <a:ext cx="8220075" cy="11049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Entry “Deterrence”</a:t>
            </a:r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76400"/>
            <a:ext cx="8382000" cy="44196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800" dirty="0" smtClean="0">
                <a:solidFill>
                  <a:srgbClr val="5F3EEA"/>
                </a:solidFill>
              </a:rPr>
              <a:t>Netherlands auction of 3G spectrum in 1999.</a:t>
            </a:r>
          </a:p>
          <a:p>
            <a:pPr eaLnBrk="1" hangingPunct="1">
              <a:spcAft>
                <a:spcPct val="20000"/>
              </a:spcAft>
            </a:pPr>
            <a:r>
              <a:rPr lang="en-US" sz="2800" dirty="0" smtClean="0"/>
              <a:t>Following UK lead, Netherlands decided to sell five licenses using an identical SAA format.</a:t>
            </a:r>
          </a:p>
          <a:p>
            <a:pPr eaLnBrk="1" hangingPunct="1">
              <a:spcAft>
                <a:spcPct val="20000"/>
              </a:spcAft>
            </a:pPr>
            <a:r>
              <a:rPr lang="en-US" sz="2800" dirty="0" smtClean="0"/>
              <a:t>However, there were some differences</a:t>
            </a:r>
          </a:p>
          <a:p>
            <a:pPr marL="742950" lvl="1" indent="-285750"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1" charset="-128"/>
              </a:rPr>
              <a:t>The Netherlands has five incumbent (2G) operators.</a:t>
            </a:r>
          </a:p>
          <a:p>
            <a:pPr marL="742950" lvl="1" indent="-285750"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1" charset="-128"/>
              </a:rPr>
              <a:t>There was no prohibition on bidding partnerships.</a:t>
            </a:r>
          </a:p>
          <a:p>
            <a:pPr eaLnBrk="1" hangingPunct="1">
              <a:spcAft>
                <a:spcPct val="20000"/>
              </a:spcAft>
            </a:pPr>
            <a:endParaRPr lang="en-US" sz="28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800" dirty="0" smtClean="0"/>
              <a:t>What happened?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Netherlands auction</a:t>
            </a:r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Prior to auction, major outside telecom firms (Deutsche Telekom, </a:t>
            </a:r>
            <a:r>
              <a:rPr lang="en-US" sz="2400" dirty="0" err="1" smtClean="0"/>
              <a:t>DoKoMo</a:t>
            </a:r>
            <a:r>
              <a:rPr lang="en-US" sz="2400" dirty="0" smtClean="0"/>
              <a:t>, Hutchinson Whampoa) all reach partnership agreements with an incumbent. 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This left just one entrant, a startup called </a:t>
            </a:r>
            <a:r>
              <a:rPr lang="en-US" sz="2400" dirty="0" err="1" smtClean="0"/>
              <a:t>Versatel</a:t>
            </a:r>
            <a:r>
              <a:rPr lang="en-US" sz="2400" dirty="0" smtClean="0"/>
              <a:t>.</a:t>
            </a:r>
          </a:p>
          <a:p>
            <a:pPr eaLnBrk="1" hangingPunct="1">
              <a:spcAft>
                <a:spcPct val="20000"/>
              </a:spcAft>
            </a:pPr>
            <a:endParaRPr lang="en-US" sz="22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What happened in the auction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1" charset="-128"/>
              </a:rPr>
              <a:t>On day 1, </a:t>
            </a:r>
            <a:r>
              <a:rPr lang="en-US" sz="2000" dirty="0" err="1" smtClean="0">
                <a:ea typeface="ＭＳ Ｐゴシック" pitchFamily="1" charset="-128"/>
              </a:rPr>
              <a:t>Telfort</a:t>
            </a:r>
            <a:r>
              <a:rPr lang="en-US" sz="2000" dirty="0" smtClean="0">
                <a:ea typeface="ＭＳ Ｐゴシック" pitchFamily="1" charset="-128"/>
              </a:rPr>
              <a:t> (owned by BT) sends </a:t>
            </a:r>
            <a:r>
              <a:rPr lang="en-US" sz="2000" dirty="0" err="1" smtClean="0">
                <a:ea typeface="ＭＳ Ｐゴシック" pitchFamily="1" charset="-128"/>
              </a:rPr>
              <a:t>Versatel</a:t>
            </a:r>
            <a:r>
              <a:rPr lang="en-US" sz="2000" dirty="0" smtClean="0">
                <a:ea typeface="ＭＳ Ｐゴシック" pitchFamily="1" charset="-128"/>
              </a:rPr>
              <a:t> a letter saying that it “can’t win” and should drop out immediately!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err="1" smtClean="0">
                <a:ea typeface="ＭＳ Ｐゴシック" pitchFamily="1" charset="-128"/>
              </a:rPr>
              <a:t>Versatel</a:t>
            </a:r>
            <a:r>
              <a:rPr lang="en-US" sz="2000" dirty="0" smtClean="0">
                <a:ea typeface="ＭＳ Ｐゴシック" pitchFamily="1" charset="-128"/>
              </a:rPr>
              <a:t> shortly drops out: total revenue of 3bn euros – at UK prices, auction would have raised 10bn euros.</a:t>
            </a:r>
            <a:endParaRPr lang="en-US" sz="2200" dirty="0" smtClean="0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741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Demand Reduction</a:t>
            </a:r>
          </a:p>
        </p:txBody>
      </p:sp>
      <p:sp>
        <p:nvSpPr>
          <p:cNvPr id="65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600" b="1" dirty="0" smtClean="0">
                <a:solidFill>
                  <a:srgbClr val="5F3EEA"/>
                </a:solidFill>
              </a:rPr>
              <a:t>German GSM auction in 2000.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Ten nationwide licenses.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Bidders allowed to win multiple licenses. 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First bid at 10m DM, then 10% price increments.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>
                <a:ea typeface="ＭＳ Ｐゴシック" pitchFamily="1" charset="-128"/>
              </a:rPr>
              <a:t>T</a:t>
            </a:r>
            <a:r>
              <a:rPr lang="en-US" sz="2400" dirty="0" smtClean="0">
                <a:ea typeface="ＭＳ Ｐゴシック" pitchFamily="1" charset="-128"/>
              </a:rPr>
              <a:t>wo strong bidders, </a:t>
            </a:r>
            <a:r>
              <a:rPr lang="en-US" sz="2400" dirty="0" err="1" smtClean="0">
                <a:ea typeface="ＭＳ Ｐゴシック" pitchFamily="1" charset="-128"/>
              </a:rPr>
              <a:t>Mannesman</a:t>
            </a:r>
            <a:r>
              <a:rPr lang="en-US" sz="2400" dirty="0" smtClean="0">
                <a:ea typeface="ＭＳ Ｐゴシック" pitchFamily="1" charset="-128"/>
              </a:rPr>
              <a:t> and T-Mobile, potentially interested in buying a lot of spectrum.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Other bidders are much smaller.</a:t>
            </a:r>
          </a:p>
          <a:p>
            <a:pPr lvl="1" eaLnBrk="1" hangingPunct="1">
              <a:spcAft>
                <a:spcPct val="10000"/>
              </a:spcAft>
            </a:pPr>
            <a:endParaRPr lang="en-US" dirty="0" smtClean="0">
              <a:ea typeface="ＭＳ Ｐゴシック" pitchFamily="1" charset="-128"/>
            </a:endParaRPr>
          </a:p>
          <a:p>
            <a:pPr eaLnBrk="1" hangingPunct="1">
              <a:lnSpc>
                <a:spcPct val="120000"/>
              </a:lnSpc>
              <a:spcAft>
                <a:spcPct val="10000"/>
              </a:spcAft>
            </a:pPr>
            <a:r>
              <a:rPr lang="en-US" sz="2600" dirty="0" smtClean="0"/>
              <a:t>What might you be worried about here?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German GSM Auction </a:t>
            </a:r>
          </a:p>
        </p:txBody>
      </p:sp>
      <p:sp>
        <p:nvSpPr>
          <p:cNvPr id="65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Aft>
                <a:spcPct val="10000"/>
              </a:spcAft>
            </a:pPr>
            <a:r>
              <a:rPr lang="en-US" sz="2600" dirty="0" smtClean="0"/>
              <a:t>What happened in the auction</a:t>
            </a:r>
          </a:p>
          <a:p>
            <a:pPr lvl="6">
              <a:spcAft>
                <a:spcPct val="10000"/>
              </a:spcAft>
            </a:pPr>
            <a:endParaRPr lang="en-US" sz="1800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Round 1: </a:t>
            </a:r>
            <a:r>
              <a:rPr lang="en-US" sz="2400" dirty="0" err="1" smtClean="0">
                <a:ea typeface="ＭＳ Ｐゴシック" pitchFamily="1" charset="-128"/>
              </a:rPr>
              <a:t>Mannesman</a:t>
            </a:r>
            <a:r>
              <a:rPr lang="en-US" sz="2400" dirty="0" smtClean="0">
                <a:ea typeface="ＭＳ Ｐゴシック" pitchFamily="1" charset="-128"/>
              </a:rPr>
              <a:t> bids 36.6m for each of 5 bands, and reduces eligibility.</a:t>
            </a:r>
          </a:p>
          <a:p>
            <a:pPr lvl="5">
              <a:spcAft>
                <a:spcPct val="10000"/>
              </a:spcAft>
            </a:pPr>
            <a:endParaRPr lang="en-US" sz="1800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Round 2: T-Mobile (Deutsche Telekom) bids 40m for the other five bands, reduces </a:t>
            </a:r>
            <a:r>
              <a:rPr lang="en-US" sz="2400" dirty="0" err="1" smtClean="0">
                <a:ea typeface="ＭＳ Ｐゴシック" pitchFamily="1" charset="-128"/>
              </a:rPr>
              <a:t>eligibilty</a:t>
            </a:r>
            <a:r>
              <a:rPr lang="en-US" sz="2400" dirty="0" smtClean="0">
                <a:ea typeface="ＭＳ Ｐゴシック" pitchFamily="1" charset="-128"/>
              </a:rPr>
              <a:t>.</a:t>
            </a:r>
          </a:p>
          <a:p>
            <a:pPr lvl="5">
              <a:spcAft>
                <a:spcPct val="10000"/>
              </a:spcAft>
            </a:pPr>
            <a:endParaRPr lang="en-US" sz="1800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No bids in round 3!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314" name="Rectangle 3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/>
            <a:r>
              <a:rPr lang="en-US" sz="3600" dirty="0" smtClean="0"/>
              <a:t>Demand Reduction</a:t>
            </a:r>
          </a:p>
        </p:txBody>
      </p:sp>
      <p:sp>
        <p:nvSpPr>
          <p:cNvPr id="1293330" name="Text Box 36"/>
          <p:cNvSpPr txBox="1">
            <a:spLocks noChangeArrowheads="1"/>
          </p:cNvSpPr>
          <p:nvPr/>
        </p:nvSpPr>
        <p:spPr bwMode="auto">
          <a:xfrm>
            <a:off x="517525" y="2374900"/>
            <a:ext cx="207768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200" dirty="0"/>
              <a:t>License Values</a:t>
            </a:r>
          </a:p>
        </p:txBody>
      </p:sp>
      <p:graphicFrame>
        <p:nvGraphicFramePr>
          <p:cNvPr id="6" name="Group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661069"/>
              </p:ext>
            </p:extLst>
          </p:nvPr>
        </p:nvGraphicFramePr>
        <p:xfrm>
          <a:off x="152400" y="2863850"/>
          <a:ext cx="2819399" cy="2133600"/>
        </p:xfrm>
        <a:graphic>
          <a:graphicData uri="http://schemas.openxmlformats.org/drawingml/2006/table">
            <a:tbl>
              <a:tblPr/>
              <a:tblGrid>
                <a:gridCol w="631760"/>
                <a:gridCol w="705690"/>
                <a:gridCol w="776259"/>
                <a:gridCol w="70569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3EEA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3EEA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788870"/>
              </p:ext>
            </p:extLst>
          </p:nvPr>
        </p:nvGraphicFramePr>
        <p:xfrm>
          <a:off x="3429000" y="1676400"/>
          <a:ext cx="5029200" cy="417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172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Price</a:t>
                      </a:r>
                      <a:r>
                        <a:rPr lang="en-US" b="1" baseline="0" dirty="0" smtClean="0">
                          <a:solidFill>
                            <a:srgbClr val="0000FF"/>
                          </a:solidFill>
                        </a:rPr>
                        <a:t> (10)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Price (20)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A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B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Box 36"/>
          <p:cNvSpPr txBox="1">
            <a:spLocks noChangeArrowheads="1"/>
          </p:cNvSpPr>
          <p:nvPr/>
        </p:nvSpPr>
        <p:spPr bwMode="auto">
          <a:xfrm>
            <a:off x="4267200" y="1143000"/>
            <a:ext cx="350780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200" dirty="0" smtClean="0"/>
              <a:t>Round-by-Round Bidding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798257"/>
              </p:ext>
            </p:extLst>
          </p:nvPr>
        </p:nvGraphicFramePr>
        <p:xfrm>
          <a:off x="3429000" y="21336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219200"/>
                <a:gridCol w="838200"/>
                <a:gridCol w="914400"/>
                <a:gridCol w="838200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548412"/>
              </p:ext>
            </p:extLst>
          </p:nvPr>
        </p:nvGraphicFramePr>
        <p:xfrm>
          <a:off x="3429000" y="25908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481709"/>
              </p:ext>
            </p:extLst>
          </p:nvPr>
        </p:nvGraphicFramePr>
        <p:xfrm>
          <a:off x="3429000" y="30480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109597"/>
              </p:ext>
            </p:extLst>
          </p:nvPr>
        </p:nvGraphicFramePr>
        <p:xfrm>
          <a:off x="3429000" y="35052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92624"/>
              </p:ext>
            </p:extLst>
          </p:nvPr>
        </p:nvGraphicFramePr>
        <p:xfrm>
          <a:off x="3429000" y="3962403"/>
          <a:ext cx="5029200" cy="423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957"/>
                <a:gridCol w="1237957"/>
                <a:gridCol w="851095"/>
                <a:gridCol w="928468"/>
                <a:gridCol w="773723"/>
              </a:tblGrid>
              <a:tr h="4230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6600" y="4572000"/>
            <a:ext cx="5260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Bidder A stop the auction early and pays 170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5334000"/>
            <a:ext cx="7127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Coordinated demand reduction can be a bigger deal. </a:t>
            </a:r>
          </a:p>
          <a:p>
            <a:r>
              <a:rPr lang="en-US" sz="2000" dirty="0" smtClean="0"/>
              <a:t>If there was no bidder C, competitive prices are still 100, 190.</a:t>
            </a:r>
          </a:p>
          <a:p>
            <a:r>
              <a:rPr lang="en-US" sz="2000" dirty="0" smtClean="0"/>
              <a:t>But if B from the start bids only for 10, A will take 20.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Exposure problems</a:t>
            </a:r>
            <a:endParaRPr lang="en-US" sz="3200" dirty="0" smtClean="0"/>
          </a:p>
        </p:txBody>
      </p:sp>
      <p:sp>
        <p:nvSpPr>
          <p:cNvPr id="1143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40000"/>
              </a:spcAft>
            </a:pPr>
            <a:r>
              <a:rPr lang="en-US" sz="2400" dirty="0" smtClean="0"/>
              <a:t>In many countries, incumbents have substantial spectrum and network build-out. A successful </a:t>
            </a:r>
            <a:r>
              <a:rPr lang="en-US" sz="2400" dirty="0"/>
              <a:t>n</a:t>
            </a:r>
            <a:r>
              <a:rPr lang="en-US" sz="2400" dirty="0" smtClean="0"/>
              <a:t>ew entrant may need to buy many licenses to compete.</a:t>
            </a:r>
            <a:endParaRPr lang="en-US" sz="2200" dirty="0" smtClean="0"/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1" charset="-128"/>
              </a:rPr>
              <a:t>SAA format creates a danger: an entrant might end up winning some very expensive spectrum but not enough for viable entry.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1" charset="-128"/>
              </a:rPr>
              <a:t>This “exposure risk” can deter an entrant from competing aggressively, potentially biasing auction in favor of incumbents.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1" charset="-128"/>
              </a:rPr>
              <a:t>One reason this is a concern is that even an “efficient” auction allocation is efficient from standpoint of the firms, while consumers might prefer having more providers.</a:t>
            </a:r>
          </a:p>
          <a:p>
            <a:pPr eaLnBrk="1" hangingPunct="1">
              <a:lnSpc>
                <a:spcPct val="90000"/>
              </a:lnSpc>
              <a:spcAft>
                <a:spcPct val="40000"/>
              </a:spcAft>
            </a:pPr>
            <a:r>
              <a:rPr lang="en-US" sz="2400" dirty="0" smtClean="0"/>
              <a:t>The exposure problem has motivated a lot of work on “combinatorial” auction design.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 advTm="14748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7543800" cy="1295400"/>
          </a:xfrm>
        </p:spPr>
        <p:txBody>
          <a:bodyPr/>
          <a:lstStyle/>
          <a:p>
            <a:pPr eaLnBrk="1" hangingPunct="1"/>
            <a:r>
              <a:rPr lang="en-US" sz="3600" dirty="0"/>
              <a:t>Bidder budgets</a:t>
            </a:r>
            <a:endParaRPr lang="en-US" dirty="0" smtClean="0"/>
          </a:p>
        </p:txBody>
      </p:sp>
      <p:sp>
        <p:nvSpPr>
          <p:cNvPr id="1147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400" dirty="0" smtClean="0"/>
              <a:t>A surprising observation in spectrum sales has been the importance of bidder budgets.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000" dirty="0" smtClean="0"/>
              <a:t>In our theoretical models, bidding behavior is determined by bidder values. Bidders don’t have limited cash. 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000" dirty="0" smtClean="0"/>
              <a:t>In practice, firms often give their bidding team a budget and a set of objectives (why would this make sense?).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1" charset="-128"/>
              </a:rPr>
              <a:t>This shows up in the data: as prices rise in the auction, bidders reduce their demands, but may put a similar amount of money “on the table” in each round.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 advTm="10771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7543800" cy="117316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Budget based bidding?</a:t>
            </a:r>
            <a:endParaRPr lang="en-US" dirty="0" smtClean="0"/>
          </a:p>
        </p:txBody>
      </p:sp>
      <p:pic>
        <p:nvPicPr>
          <p:cNvPr id="11499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49425"/>
            <a:ext cx="8991600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667000" y="4114800"/>
            <a:ext cx="2928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FF"/>
                </a:solidFill>
                <a:ea typeface="ＭＳ Ｐゴシック" pitchFamily="1" charset="-128"/>
              </a:rPr>
              <a:t>Sum of high bids (revenue)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981200" y="1524000"/>
            <a:ext cx="2840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FF"/>
                </a:solidFill>
                <a:ea typeface="ＭＳ Ｐゴシック" pitchFamily="1" charset="-128"/>
              </a:rPr>
              <a:t>Sum of all bids (exposure)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3048000" y="1828800"/>
            <a:ext cx="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9960" name="Text Box 10"/>
          <p:cNvSpPr txBox="1">
            <a:spLocks noChangeArrowheads="1"/>
          </p:cNvSpPr>
          <p:nvPr/>
        </p:nvSpPr>
        <p:spPr bwMode="auto">
          <a:xfrm>
            <a:off x="6003925" y="2943225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>
                <a:solidFill>
                  <a:srgbClr val="004A00"/>
                </a:solidFill>
                <a:ea typeface="ＭＳ Ｐゴシック" pitchFamily="1" charset="-128"/>
              </a:rPr>
              <a:t>FCC Auction 35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 advTm="344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  <p:bldP spid="13320" grpId="0" animBg="1"/>
      <p:bldP spid="133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57200"/>
            <a:ext cx="71628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3600" dirty="0" smtClean="0"/>
              <a:t>Budget based bidding?</a:t>
            </a:r>
            <a:endParaRPr lang="en-US" sz="3500" dirty="0" smtClean="0"/>
          </a:p>
        </p:txBody>
      </p:sp>
      <p:pic>
        <p:nvPicPr>
          <p:cNvPr id="115200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9738"/>
            <a:ext cx="89916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209800" y="3657600"/>
            <a:ext cx="2928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FF"/>
                </a:solidFill>
                <a:ea typeface="ＭＳ Ｐゴシック" pitchFamily="1" charset="-128"/>
              </a:rPr>
              <a:t>Sum of high bids (revenue)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676400" y="1524000"/>
            <a:ext cx="2840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FF"/>
                </a:solidFill>
                <a:ea typeface="ＭＳ Ｐゴシック" pitchFamily="1" charset="-128"/>
              </a:rPr>
              <a:t>Sum of all bids (exposure)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667000" y="1828800"/>
            <a:ext cx="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743200" y="3048000"/>
            <a:ext cx="0" cy="609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2008" name="Text Box 10"/>
          <p:cNvSpPr txBox="1">
            <a:spLocks noChangeArrowheads="1"/>
          </p:cNvSpPr>
          <p:nvPr/>
        </p:nvSpPr>
        <p:spPr bwMode="auto">
          <a:xfrm>
            <a:off x="6003925" y="2943225"/>
            <a:ext cx="269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>
                <a:solidFill>
                  <a:srgbClr val="004A00"/>
                </a:solidFill>
                <a:ea typeface="ＭＳ Ｐゴシック" pitchFamily="1" charset="-128"/>
              </a:rPr>
              <a:t>FCC AWS Auction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 advTm="304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3" grpId="0"/>
      <p:bldP spid="14344" grpId="0" animBg="1"/>
      <p:bldP spid="143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AWS Auction</a:t>
            </a:r>
          </a:p>
        </p:txBody>
      </p:sp>
      <p:sp>
        <p:nvSpPr>
          <p:cNvPr id="176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605337"/>
          </a:xfrm>
        </p:spPr>
        <p:txBody>
          <a:bodyPr/>
          <a:lstStyle/>
          <a:p>
            <a:r>
              <a:rPr lang="en-US" sz="2300" dirty="0" smtClean="0"/>
              <a:t>FCC sale of advanced wireless spectrum in 2006. </a:t>
            </a:r>
          </a:p>
          <a:p>
            <a:pPr lvl="1"/>
            <a:r>
              <a:rPr lang="en-US" sz="2100" dirty="0"/>
              <a:t>L</a:t>
            </a:r>
            <a:r>
              <a:rPr lang="en-US" sz="2100" dirty="0" smtClean="0"/>
              <a:t>arge, complicated auction with a surprising outcome that has subsequently influenced auction design</a:t>
            </a:r>
            <a:r>
              <a:rPr lang="en-US" sz="2100" dirty="0"/>
              <a:t>.</a:t>
            </a:r>
            <a:r>
              <a:rPr lang="en-US" sz="2100" dirty="0" smtClean="0"/>
              <a:t> Also </a:t>
            </a:r>
            <a:r>
              <a:rPr lang="en-US" sz="2100" dirty="0"/>
              <a:t>u</a:t>
            </a:r>
            <a:r>
              <a:rPr lang="en-US" sz="2100" dirty="0" smtClean="0"/>
              <a:t>seful to illustrate the value of economics to guide strategy.</a:t>
            </a:r>
          </a:p>
          <a:p>
            <a:pPr lvl="6"/>
            <a:endParaRPr lang="en-US" sz="1400" dirty="0" smtClean="0"/>
          </a:p>
          <a:p>
            <a:pPr eaLnBrk="1" hangingPunct="1"/>
            <a:r>
              <a:rPr lang="en-US" sz="2300" dirty="0" smtClean="0"/>
              <a:t>FCC offered several “sizes” of licenses: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100" dirty="0" smtClean="0">
                <a:ea typeface="ＭＳ Ｐゴシック" pitchFamily="1" charset="-128"/>
              </a:rPr>
              <a:t>Large </a:t>
            </a:r>
            <a:r>
              <a:rPr lang="en-US" sz="2100" dirty="0">
                <a:ea typeface="ＭＳ Ｐゴシック" pitchFamily="1" charset="-128"/>
              </a:rPr>
              <a:t>regional licenses (three bands, 40 MHz)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100" dirty="0" smtClean="0">
                <a:ea typeface="ＭＳ Ｐゴシック" pitchFamily="1" charset="-128"/>
              </a:rPr>
              <a:t>Small </a:t>
            </a:r>
            <a:r>
              <a:rPr lang="en-US" sz="2100" dirty="0">
                <a:ea typeface="ＭＳ Ｐゴシック" pitchFamily="1" charset="-128"/>
              </a:rPr>
              <a:t>EA/CMA licenses (three bands, 50 MHz</a:t>
            </a:r>
            <a:r>
              <a:rPr lang="en-US" sz="2100" dirty="0" smtClean="0">
                <a:ea typeface="ＭＳ Ｐゴシック" pitchFamily="1" charset="-128"/>
              </a:rPr>
              <a:t>)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100" dirty="0" smtClean="0">
                <a:ea typeface="ＭＳ Ｐゴシック" pitchFamily="1" charset="-128"/>
              </a:rPr>
              <a:t>Small licenses could be joined to equal large ones.</a:t>
            </a:r>
            <a:endParaRPr lang="en-US" sz="2100" dirty="0">
              <a:ea typeface="ＭＳ Ｐゴシック" pitchFamily="1" charset="-128"/>
            </a:endParaRPr>
          </a:p>
          <a:p>
            <a:pPr eaLnBrk="1" hangingPunct="1"/>
            <a:r>
              <a:rPr lang="en-US" sz="2300" dirty="0" smtClean="0"/>
              <a:t>Competitors included major incumbents (Verizon, ATT, T-Mobile), many smaller bidders, and two potential national entrants (</a:t>
            </a:r>
            <a:r>
              <a:rPr lang="en-US" sz="2300" dirty="0" err="1" smtClean="0"/>
              <a:t>SpectrumCo</a:t>
            </a:r>
            <a:r>
              <a:rPr lang="en-US" sz="2300" dirty="0"/>
              <a:t> </a:t>
            </a:r>
            <a:r>
              <a:rPr lang="en-US" sz="2300" dirty="0" smtClean="0"/>
              <a:t>and Wireless DBS).</a:t>
            </a:r>
            <a:endParaRPr lang="en-US" sz="23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SpectrumCo’s</a:t>
            </a:r>
            <a:r>
              <a:rPr lang="en-US" dirty="0" smtClean="0"/>
              <a:t> problem</a:t>
            </a:r>
          </a:p>
        </p:txBody>
      </p:sp>
      <p:sp>
        <p:nvSpPr>
          <p:cNvPr id="176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Goals for the auction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Acquire 20 MHz of spectrum covering 85% of US population, without spending more than budget. If that isn’t possible, don’t buy anything.</a:t>
            </a:r>
          </a:p>
          <a:p>
            <a:pPr lvl="3"/>
            <a:endParaRPr lang="en-US" dirty="0" smtClean="0"/>
          </a:p>
          <a:p>
            <a:r>
              <a:rPr lang="en-US" sz="2600" dirty="0" smtClean="0"/>
              <a:t>Strategic thinking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Beware the exposure problem! Try to figure out how much it will cost to buy target amount of spectrum… but how?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Anticipate that bidding is likely to start on the large licenses and subsequently move to the smaller ones – strategic issue will be when to switch if re-switching is hard.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2D6F-9D3E-4400-8510-2D8B7DF7E4A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Bidding activity (FCC auction 35)</a:t>
            </a:r>
            <a:endParaRPr lang="en-US" smtClean="0"/>
          </a:p>
        </p:txBody>
      </p:sp>
      <p:pic>
        <p:nvPicPr>
          <p:cNvPr id="11397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153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9716" name="Text Box 5"/>
          <p:cNvSpPr txBox="1">
            <a:spLocks noChangeArrowheads="1"/>
          </p:cNvSpPr>
          <p:nvPr/>
        </p:nvSpPr>
        <p:spPr bwMode="auto">
          <a:xfrm>
            <a:off x="1447800" y="1981200"/>
            <a:ext cx="228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solidFill>
                  <a:srgbClr val="0000FF"/>
                </a:solidFill>
                <a:ea typeface="ＭＳ Ｐゴシック" pitchFamily="1" charset="-128"/>
              </a:rPr>
              <a:t>Fraction of bids on large licenses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39717" name="Line 6"/>
          <p:cNvSpPr>
            <a:spLocks noChangeShapeType="1"/>
          </p:cNvSpPr>
          <p:nvPr/>
        </p:nvSpPr>
        <p:spPr bwMode="auto">
          <a:xfrm>
            <a:off x="2057400" y="2667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18" name="Text Box 7"/>
          <p:cNvSpPr txBox="1">
            <a:spLocks noChangeArrowheads="1"/>
          </p:cNvSpPr>
          <p:nvPr/>
        </p:nvSpPr>
        <p:spPr bwMode="auto">
          <a:xfrm>
            <a:off x="1447800" y="5029200"/>
            <a:ext cx="228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solidFill>
                  <a:srgbClr val="0000FF"/>
                </a:solidFill>
                <a:ea typeface="ＭＳ Ｐゴシック" pitchFamily="1" charset="-128"/>
              </a:rPr>
              <a:t>Fraction of bids on small licenses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39719" name="Line 8"/>
          <p:cNvSpPr>
            <a:spLocks noChangeShapeType="1"/>
          </p:cNvSpPr>
          <p:nvPr/>
        </p:nvSpPr>
        <p:spPr bwMode="auto">
          <a:xfrm>
            <a:off x="1981200" y="4572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 advTm="21273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7543800" cy="1020763"/>
          </a:xfrm>
        </p:spPr>
        <p:txBody>
          <a:bodyPr/>
          <a:lstStyle/>
          <a:p>
            <a:pPr eaLnBrk="1" hangingPunct="1"/>
            <a:r>
              <a:rPr lang="en-US" sz="3600" smtClean="0"/>
              <a:t>Timing of final bids (auction 35)</a:t>
            </a:r>
            <a:endParaRPr lang="en-US" smtClean="0"/>
          </a:p>
        </p:txBody>
      </p:sp>
      <p:pic>
        <p:nvPicPr>
          <p:cNvPr id="11417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65263"/>
            <a:ext cx="8686800" cy="539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1764" name="Text Box 6"/>
          <p:cNvSpPr txBox="1">
            <a:spLocks noChangeArrowheads="1"/>
          </p:cNvSpPr>
          <p:nvPr/>
        </p:nvSpPr>
        <p:spPr bwMode="auto">
          <a:xfrm>
            <a:off x="3686175" y="1628775"/>
            <a:ext cx="43322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>
                <a:solidFill>
                  <a:srgbClr val="0000FF"/>
                </a:solidFill>
                <a:ea typeface="ＭＳ Ｐゴシック" pitchFamily="1" charset="-128"/>
              </a:rPr>
              <a:t>Round of final bid plotted against </a:t>
            </a:r>
          </a:p>
          <a:p>
            <a:pPr algn="ctr"/>
            <a:r>
              <a:rPr lang="en-US" sz="2200">
                <a:solidFill>
                  <a:srgbClr val="0000FF"/>
                </a:solidFill>
                <a:ea typeface="ＭＳ Ｐゴシック" pitchFamily="1" charset="-128"/>
              </a:rPr>
              <a:t>license size in bid units</a:t>
            </a:r>
            <a:endParaRPr lang="en-US" sz="2000">
              <a:solidFill>
                <a:srgbClr val="0000FF"/>
              </a:solidFill>
              <a:ea typeface="ＭＳ Ｐゴシック" pitchFamily="1" charset="-128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7146925" y="4614863"/>
            <a:ext cx="1658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800080"/>
                </a:solidFill>
                <a:ea typeface="ＭＳ Ｐゴシック" pitchFamily="1" charset="-128"/>
              </a:rPr>
              <a:t>Large licenses</a:t>
            </a:r>
          </a:p>
          <a:p>
            <a:r>
              <a:rPr lang="en-US">
                <a:solidFill>
                  <a:srgbClr val="800080"/>
                </a:solidFill>
                <a:ea typeface="ＭＳ Ｐゴシック" pitchFamily="1" charset="-128"/>
              </a:rPr>
              <a:t>clear first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H="1">
            <a:off x="6705600" y="4876800"/>
            <a:ext cx="457200" cy="1524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219200" y="1600200"/>
            <a:ext cx="163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800080"/>
                </a:solidFill>
                <a:ea typeface="ＭＳ Ｐゴシック" pitchFamily="1" charset="-128"/>
              </a:rPr>
              <a:t>Variation in</a:t>
            </a:r>
          </a:p>
          <a:p>
            <a:r>
              <a:rPr lang="en-US" dirty="0">
                <a:solidFill>
                  <a:srgbClr val="800080"/>
                </a:solidFill>
                <a:ea typeface="ＭＳ Ｐゴシック" pitchFamily="1" charset="-128"/>
              </a:rPr>
              <a:t>clearing round</a:t>
            </a:r>
            <a:endParaRPr lang="en-US" dirty="0">
              <a:ea typeface="ＭＳ Ｐゴシック" pitchFamily="1" charset="-128"/>
            </a:endParaRP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1905000" y="2209800"/>
            <a:ext cx="2133600" cy="3733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800080"/>
              </a:solidFill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 advTm="463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9224" grpId="0" animBg="1"/>
      <p:bldP spid="9225" grpId="0"/>
      <p:bldP spid="92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Bidding starts on big licenses</a:t>
            </a:r>
            <a:endParaRPr lang="en-US" dirty="0" smtClean="0"/>
          </a:p>
        </p:txBody>
      </p:sp>
      <p:pic>
        <p:nvPicPr>
          <p:cNvPr id="118067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0676" name="Text Box 4"/>
          <p:cNvSpPr txBox="1">
            <a:spLocks noChangeArrowheads="1"/>
          </p:cNvSpPr>
          <p:nvPr/>
        </p:nvSpPr>
        <p:spPr bwMode="auto">
          <a:xfrm>
            <a:off x="1524000" y="53340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Deciding when to switch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400" dirty="0" smtClean="0">
                <a:ea typeface="ＭＳ Ｐゴシック" pitchFamily="1" charset="-128"/>
              </a:rPr>
              <a:t>Tempting to switch to small licenses because of lower prices, but activity rule makes it hard to switch back.</a:t>
            </a:r>
          </a:p>
          <a:p>
            <a:pPr lvl="2" eaLnBrk="1" hangingPunct="1">
              <a:spcBef>
                <a:spcPct val="10000"/>
              </a:spcBef>
              <a:spcAft>
                <a:spcPct val="10000"/>
              </a:spcAft>
            </a:pPr>
            <a:endParaRPr lang="en-US" sz="1700" dirty="0" smtClean="0">
              <a:ea typeface="ＭＳ Ｐゴシック" pitchFamily="1" charset="-128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400" dirty="0"/>
              <a:t>At round 13, the situation is</a:t>
            </a:r>
            <a:endParaRPr lang="en-US" sz="2200" dirty="0"/>
          </a:p>
          <a:p>
            <a:pPr lvl="1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000" dirty="0">
                <a:ea typeface="ＭＳ Ｐゴシック" pitchFamily="1" charset="-128"/>
              </a:rPr>
              <a:t>Large licenses covering country (40 MHz): $5.0 </a:t>
            </a:r>
            <a:r>
              <a:rPr lang="en-US" sz="2000" dirty="0" err="1">
                <a:ea typeface="ＭＳ Ｐゴシック" pitchFamily="1" charset="-128"/>
              </a:rPr>
              <a:t>bn</a:t>
            </a:r>
            <a:endParaRPr lang="en-US" sz="2000" dirty="0">
              <a:ea typeface="ＭＳ Ｐゴシック" pitchFamily="1" charset="-128"/>
            </a:endParaRPr>
          </a:p>
          <a:p>
            <a:pPr lvl="1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000" dirty="0">
                <a:ea typeface="ＭＳ Ｐゴシック" pitchFamily="1" charset="-128"/>
              </a:rPr>
              <a:t>Small licenses covering country (50 MHz): $0.7 </a:t>
            </a:r>
            <a:r>
              <a:rPr lang="en-US" sz="2000" dirty="0" err="1">
                <a:ea typeface="ＭＳ Ｐゴシック" pitchFamily="1" charset="-128"/>
              </a:rPr>
              <a:t>bn</a:t>
            </a:r>
            <a:endParaRPr lang="en-US" sz="2000" dirty="0">
              <a:ea typeface="ＭＳ Ｐゴシック" pitchFamily="1" charset="-128"/>
            </a:endParaRPr>
          </a:p>
          <a:p>
            <a:pPr lvl="1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000" dirty="0">
                <a:ea typeface="ＭＳ Ｐゴシック" pitchFamily="1" charset="-128"/>
              </a:rPr>
              <a:t>“Money on the table” had peaked at $14.2 bn.</a:t>
            </a:r>
          </a:p>
          <a:p>
            <a:pPr lvl="2" eaLnBrk="1" hangingPunct="1">
              <a:spcBef>
                <a:spcPct val="10000"/>
              </a:spcBef>
              <a:spcAft>
                <a:spcPct val="10000"/>
              </a:spcAft>
            </a:pPr>
            <a:endParaRPr lang="en-US" sz="1700" dirty="0" smtClean="0">
              <a:ea typeface="ＭＳ Ｐゴシック" pitchFamily="1" charset="-128"/>
            </a:endParaRP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400" dirty="0" err="1" smtClean="0">
                <a:ea typeface="ＭＳ Ｐゴシック" pitchFamily="1" charset="-128"/>
              </a:rPr>
              <a:t>SpectrumCo</a:t>
            </a:r>
            <a:r>
              <a:rPr lang="en-US" sz="2400" dirty="0" smtClean="0">
                <a:ea typeface="ＭＳ Ｐゴシック" pitchFamily="1" charset="-128"/>
              </a:rPr>
              <a:t> </a:t>
            </a:r>
            <a:r>
              <a:rPr lang="en-US" sz="2400" dirty="0" smtClean="0"/>
              <a:t>gives up on large licenses, figuring they are going to be too expensive, but small ones might be ok.</a:t>
            </a:r>
          </a:p>
          <a:p>
            <a:pPr lvl="3" eaLnBrk="1" hangingPunct="1">
              <a:spcBef>
                <a:spcPct val="10000"/>
              </a:spcBef>
              <a:spcAft>
                <a:spcPct val="10000"/>
              </a:spcAft>
            </a:pPr>
            <a:endParaRPr lang="en-US" sz="1400" dirty="0"/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400" dirty="0"/>
              <a:t>T</a:t>
            </a:r>
            <a:r>
              <a:rPr lang="en-US" sz="2400" dirty="0" smtClean="0"/>
              <a:t>he other major bidders continue on the large ones.</a:t>
            </a:r>
            <a:endParaRPr lang="en-US" sz="1200" dirty="0" smtClean="0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 advTm="8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smtClean="0"/>
              <a:t>Rising prices in AWS auction</a:t>
            </a:r>
            <a:endParaRPr lang="en-US" smtClean="0"/>
          </a:p>
        </p:txBody>
      </p:sp>
      <p:pic>
        <p:nvPicPr>
          <p:cNvPr id="118477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21" name="Line 9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724" name="Text Box 6"/>
          <p:cNvSpPr txBox="1">
            <a:spLocks noChangeArrowheads="1"/>
          </p:cNvSpPr>
          <p:nvPr/>
        </p:nvSpPr>
        <p:spPr bwMode="auto">
          <a:xfrm>
            <a:off x="2362200" y="3124200"/>
            <a:ext cx="1403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Spectrumco</a:t>
            </a:r>
          </a:p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band switch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84774" name="Text Box 4"/>
          <p:cNvSpPr txBox="1">
            <a:spLocks noChangeArrowheads="1"/>
          </p:cNvSpPr>
          <p:nvPr/>
        </p:nvSpPr>
        <p:spPr bwMode="auto">
          <a:xfrm>
            <a:off x="1524000" y="53340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1" grpId="0" animBg="1"/>
      <p:bldP spid="1157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smtClean="0"/>
              <a:t>Rising prices in AWS auction</a:t>
            </a:r>
            <a:endParaRPr lang="en-US" smtClean="0"/>
          </a:p>
        </p:txBody>
      </p:sp>
      <p:pic>
        <p:nvPicPr>
          <p:cNvPr id="1186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68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6821" name="Line 5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8686800" cy="529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886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Timing of final bids in AWS</a:t>
            </a:r>
            <a:endParaRPr lang="en-US" dirty="0" smtClean="0"/>
          </a:p>
        </p:txBody>
      </p:sp>
      <p:sp>
        <p:nvSpPr>
          <p:cNvPr id="1188868" name="Text Box 4"/>
          <p:cNvSpPr txBox="1">
            <a:spLocks noChangeArrowheads="1"/>
          </p:cNvSpPr>
          <p:nvPr/>
        </p:nvSpPr>
        <p:spPr bwMode="auto">
          <a:xfrm>
            <a:off x="7010400" y="4419600"/>
            <a:ext cx="1577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solidFill>
                  <a:srgbClr val="800080"/>
                </a:solidFill>
                <a:ea typeface="ＭＳ Ｐゴシック" pitchFamily="1" charset="-128"/>
              </a:rPr>
              <a:t>Large REAG licenses</a:t>
            </a:r>
          </a:p>
        </p:txBody>
      </p:sp>
      <p:sp>
        <p:nvSpPr>
          <p:cNvPr id="1188869" name="Line 6"/>
          <p:cNvSpPr>
            <a:spLocks noChangeShapeType="1"/>
          </p:cNvSpPr>
          <p:nvPr/>
        </p:nvSpPr>
        <p:spPr bwMode="auto">
          <a:xfrm flipH="1">
            <a:off x="7467600" y="5029200"/>
            <a:ext cx="152400" cy="5334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Budget forecasting</a:t>
            </a:r>
          </a:p>
        </p:txBody>
      </p:sp>
      <p:sp>
        <p:nvSpPr>
          <p:cNvPr id="1190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At round 19, bidding ends on large licenses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 smtClean="0">
                <a:ea typeface="ＭＳ Ｐゴシック" pitchFamily="1" charset="-128"/>
              </a:rPr>
              <a:t>Total high bids on large licenses: $7.6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endParaRPr lang="en-US" sz="2200" dirty="0" smtClean="0">
              <a:ea typeface="ＭＳ Ｐゴシック" pitchFamily="1" charset="-128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sz="2200" dirty="0" smtClean="0">
                <a:ea typeface="ＭＳ Ｐゴシック" pitchFamily="1" charset="-128"/>
              </a:rPr>
              <a:t>Total high bids on small licenses: $2.3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endParaRPr lang="en-US" sz="2200" dirty="0" smtClean="0">
              <a:ea typeface="ＭＳ Ｐゴシック" pitchFamily="1" charset="-128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sz="2200" dirty="0" smtClean="0">
                <a:ea typeface="ＭＳ Ｐゴシック" pitchFamily="1" charset="-128"/>
              </a:rPr>
              <a:t>Auction is “about to begin” for small licenses!</a:t>
            </a:r>
          </a:p>
          <a:p>
            <a:pPr lvl="4" eaLnBrk="1" hangingPunct="1">
              <a:lnSpc>
                <a:spcPct val="110000"/>
              </a:lnSpc>
            </a:pPr>
            <a:endParaRPr lang="en-US" sz="1400" dirty="0" smtClean="0">
              <a:ea typeface="ＭＳ Ｐゴシック" pitchFamily="1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US" sz="2400" dirty="0" err="1" smtClean="0">
                <a:ea typeface="ＭＳ Ｐゴシック" pitchFamily="1" charset="-128"/>
              </a:rPr>
              <a:t>Spectrumco’s</a:t>
            </a:r>
            <a:r>
              <a:rPr lang="en-US" sz="2400" dirty="0" smtClean="0">
                <a:ea typeface="ＭＳ Ｐゴシック" pitchFamily="1" charset="-128"/>
              </a:rPr>
              <a:t> concern: does it have enough budget to buy 40% of the small licenses (20 out of 50 MHz).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>
                <a:ea typeface="ＭＳ Ｐゴシック" pitchFamily="1" charset="-128"/>
              </a:rPr>
              <a:t>T</a:t>
            </a:r>
            <a:r>
              <a:rPr lang="en-US" sz="2200" dirty="0" smtClean="0">
                <a:ea typeface="ＭＳ Ｐゴシック" pitchFamily="1" charset="-128"/>
              </a:rPr>
              <a:t>otal money in the auction appears to be $14.2 bn.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 smtClean="0">
                <a:ea typeface="ＭＳ Ｐゴシック" pitchFamily="1" charset="-128"/>
              </a:rPr>
              <a:t>With $7.6 spent on large licenses, leaves $6.6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r>
              <a:rPr lang="en-US" sz="2200" dirty="0" smtClean="0">
                <a:ea typeface="ＭＳ Ｐゴシック" pitchFamily="1" charset="-128"/>
              </a:rPr>
              <a:t> for small.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 smtClean="0">
                <a:ea typeface="ＭＳ Ｐゴシック" pitchFamily="1" charset="-128"/>
              </a:rPr>
              <a:t>Suggests that 20 MHz will cost $2.6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r>
              <a:rPr lang="en-US" sz="2200" dirty="0">
                <a:ea typeface="ＭＳ Ｐゴシック" pitchFamily="1" charset="-128"/>
              </a:rPr>
              <a:t> </a:t>
            </a:r>
            <a:r>
              <a:rPr lang="en-US" sz="2200" dirty="0" smtClean="0">
                <a:ea typeface="ＭＳ Ｐゴシック" pitchFamily="1" charset="-128"/>
              </a:rPr>
              <a:t>– if that’s right, we’ll have just enough money </a:t>
            </a:r>
            <a:r>
              <a:rPr lang="en-US" sz="2200" i="1" dirty="0" smtClean="0">
                <a:ea typeface="ＭＳ Ｐゴシック" pitchFamily="1" charset="-128"/>
              </a:rPr>
              <a:t>and</a:t>
            </a:r>
            <a:r>
              <a:rPr lang="en-US" sz="2200" dirty="0" smtClean="0">
                <a:ea typeface="ＭＳ Ｐゴシック" pitchFamily="1" charset="-128"/>
              </a:rPr>
              <a:t> will get a great deal. If not…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Prices at round 19</a:t>
            </a:r>
            <a:endParaRPr lang="en-US" dirty="0" smtClean="0"/>
          </a:p>
        </p:txBody>
      </p:sp>
      <p:pic>
        <p:nvPicPr>
          <p:cNvPr id="1192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2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2965" name="Line 5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2966" name="Line 6"/>
          <p:cNvSpPr>
            <a:spLocks noChangeShapeType="1"/>
          </p:cNvSpPr>
          <p:nvPr/>
        </p:nvSpPr>
        <p:spPr bwMode="auto">
          <a:xfrm>
            <a:off x="990600" y="3581400"/>
            <a:ext cx="7391400" cy="0"/>
          </a:xfrm>
          <a:prstGeom prst="line">
            <a:avLst/>
          </a:prstGeom>
          <a:noFill/>
          <a:ln w="28575">
            <a:solidFill>
              <a:srgbClr val="2AE815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Prices bid up on small licenses</a:t>
            </a:r>
            <a:endParaRPr lang="en-US" dirty="0" smtClean="0"/>
          </a:p>
        </p:txBody>
      </p:sp>
      <p:pic>
        <p:nvPicPr>
          <p:cNvPr id="1195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5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5013" name="Line 5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5014" name="Text Box 4"/>
          <p:cNvSpPr txBox="1">
            <a:spLocks noChangeArrowheads="1"/>
          </p:cNvSpPr>
          <p:nvPr/>
        </p:nvSpPr>
        <p:spPr bwMode="auto">
          <a:xfrm>
            <a:off x="2895600" y="1981200"/>
            <a:ext cx="3944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of REAG licenses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95015" name="Text Box 5"/>
          <p:cNvSpPr txBox="1">
            <a:spLocks noChangeArrowheads="1"/>
          </p:cNvSpPr>
          <p:nvPr/>
        </p:nvSpPr>
        <p:spPr bwMode="auto">
          <a:xfrm>
            <a:off x="3352800" y="4648200"/>
            <a:ext cx="2203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</a:t>
            </a:r>
          </a:p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of EA/CMA licenses</a:t>
            </a:r>
          </a:p>
        </p:txBody>
      </p:sp>
      <p:sp>
        <p:nvSpPr>
          <p:cNvPr id="1195016" name="Line 8"/>
          <p:cNvSpPr>
            <a:spLocks noChangeShapeType="1"/>
          </p:cNvSpPr>
          <p:nvPr/>
        </p:nvSpPr>
        <p:spPr bwMode="auto">
          <a:xfrm>
            <a:off x="990600" y="3581400"/>
            <a:ext cx="7391400" cy="0"/>
          </a:xfrm>
          <a:prstGeom prst="line">
            <a:avLst/>
          </a:prstGeom>
          <a:noFill/>
          <a:ln w="28575">
            <a:solidFill>
              <a:srgbClr val="2AE815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/>
              <a:t>Prices bid up on small licenses</a:t>
            </a:r>
            <a:endParaRPr lang="en-US" dirty="0" smtClean="0"/>
          </a:p>
        </p:txBody>
      </p:sp>
      <p:pic>
        <p:nvPicPr>
          <p:cNvPr id="1197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7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70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7062" name="Line 6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7063" name="Text Box 4"/>
          <p:cNvSpPr txBox="1">
            <a:spLocks noChangeArrowheads="1"/>
          </p:cNvSpPr>
          <p:nvPr/>
        </p:nvSpPr>
        <p:spPr bwMode="auto">
          <a:xfrm>
            <a:off x="2895600" y="1981200"/>
            <a:ext cx="3944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of REAG licenses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97064" name="Text Box 5"/>
          <p:cNvSpPr txBox="1">
            <a:spLocks noChangeArrowheads="1"/>
          </p:cNvSpPr>
          <p:nvPr/>
        </p:nvSpPr>
        <p:spPr bwMode="auto">
          <a:xfrm>
            <a:off x="3352800" y="4648200"/>
            <a:ext cx="2203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</a:t>
            </a:r>
          </a:p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of EA/CMA licenses</a:t>
            </a:r>
          </a:p>
        </p:txBody>
      </p:sp>
      <p:sp>
        <p:nvSpPr>
          <p:cNvPr id="1197065" name="Line 9"/>
          <p:cNvSpPr>
            <a:spLocks noChangeShapeType="1"/>
          </p:cNvSpPr>
          <p:nvPr/>
        </p:nvSpPr>
        <p:spPr bwMode="auto">
          <a:xfrm>
            <a:off x="990600" y="3581400"/>
            <a:ext cx="7391400" cy="0"/>
          </a:xfrm>
          <a:prstGeom prst="line">
            <a:avLst/>
          </a:prstGeom>
          <a:noFill/>
          <a:ln w="28575">
            <a:solidFill>
              <a:srgbClr val="2AE815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And then bidding tails off…</a:t>
            </a:r>
            <a:endParaRPr lang="en-US" dirty="0" smtClean="0"/>
          </a:p>
        </p:txBody>
      </p:sp>
      <p:pic>
        <p:nvPicPr>
          <p:cNvPr id="1199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9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6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9109" name="Line 5"/>
          <p:cNvSpPr>
            <a:spLocks noChangeShapeType="1"/>
          </p:cNvSpPr>
          <p:nvPr/>
        </p:nvSpPr>
        <p:spPr bwMode="auto">
          <a:xfrm flipV="1">
            <a:off x="2286000" y="1752600"/>
            <a:ext cx="0" cy="411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9110" name="Text Box 4"/>
          <p:cNvSpPr txBox="1">
            <a:spLocks noChangeArrowheads="1"/>
          </p:cNvSpPr>
          <p:nvPr/>
        </p:nvSpPr>
        <p:spPr bwMode="auto">
          <a:xfrm>
            <a:off x="2895600" y="1981200"/>
            <a:ext cx="3944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of REAG licenses</a:t>
            </a:r>
            <a:endParaRPr lang="en-US">
              <a:ea typeface="ＭＳ Ｐゴシック" pitchFamily="1" charset="-128"/>
            </a:endParaRPr>
          </a:p>
        </p:txBody>
      </p:sp>
      <p:sp>
        <p:nvSpPr>
          <p:cNvPr id="1199111" name="Text Box 5"/>
          <p:cNvSpPr txBox="1">
            <a:spLocks noChangeArrowheads="1"/>
          </p:cNvSpPr>
          <p:nvPr/>
        </p:nvSpPr>
        <p:spPr bwMode="auto">
          <a:xfrm>
            <a:off x="3352800" y="4648200"/>
            <a:ext cx="2203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Price per MHz-pop </a:t>
            </a:r>
          </a:p>
          <a:p>
            <a:r>
              <a:rPr lang="en-US">
                <a:solidFill>
                  <a:srgbClr val="004A00"/>
                </a:solidFill>
                <a:ea typeface="ＭＳ Ｐゴシック" pitchFamily="1" charset="-128"/>
              </a:rPr>
              <a:t>of EA/CMA licenses</a:t>
            </a:r>
          </a:p>
        </p:txBody>
      </p:sp>
      <p:sp>
        <p:nvSpPr>
          <p:cNvPr id="1199112" name="Line 8"/>
          <p:cNvSpPr>
            <a:spLocks noChangeShapeType="1"/>
          </p:cNvSpPr>
          <p:nvPr/>
        </p:nvSpPr>
        <p:spPr bwMode="auto">
          <a:xfrm>
            <a:off x="990600" y="3581400"/>
            <a:ext cx="7391400" cy="0"/>
          </a:xfrm>
          <a:prstGeom prst="line">
            <a:avLst/>
          </a:prstGeom>
          <a:noFill/>
          <a:ln w="28575">
            <a:solidFill>
              <a:srgbClr val="2AE815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SpectrumCo’s Licenses (20 MHz)</a:t>
            </a:r>
            <a:endParaRPr lang="en-US" smtClean="0"/>
          </a:p>
        </p:txBody>
      </p:sp>
      <p:pic>
        <p:nvPicPr>
          <p:cNvPr id="11233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81534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 advTm="883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 smtClean="0"/>
              <a:t>Failure of arbitrage</a:t>
            </a:r>
          </a:p>
        </p:txBody>
      </p:sp>
      <p:sp>
        <p:nvSpPr>
          <p:cNvPr id="1121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90537"/>
          </a:xfrm>
        </p:spPr>
        <p:txBody>
          <a:bodyPr/>
          <a:lstStyle/>
          <a:p>
            <a:r>
              <a:rPr lang="en-US" sz="2400" dirty="0" smtClean="0"/>
              <a:t>US auction of AWS spectrum (2006)</a:t>
            </a:r>
          </a:p>
        </p:txBody>
      </p:sp>
      <p:graphicFrame>
        <p:nvGraphicFramePr>
          <p:cNvPr id="33833" name="Group 10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529018"/>
              </p:ext>
            </p:extLst>
          </p:nvPr>
        </p:nvGraphicFramePr>
        <p:xfrm>
          <a:off x="533400" y="2514600"/>
          <a:ext cx="8077199" cy="2468880"/>
        </p:xfrm>
        <a:graphic>
          <a:graphicData uri="http://schemas.openxmlformats.org/drawingml/2006/table">
            <a:tbl>
              <a:tblPr/>
              <a:tblGrid>
                <a:gridCol w="1401147"/>
                <a:gridCol w="1318726"/>
                <a:gridCol w="1401147"/>
                <a:gridCol w="2060510"/>
                <a:gridCol w="1895669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Band</a:t>
                      </a:r>
                    </a:p>
                  </a:txBody>
                  <a:tcPr anchor="b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MHz</a:t>
                      </a:r>
                    </a:p>
                  </a:txBody>
                  <a:tcPr anchor="b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Price</a:t>
                      </a:r>
                    </a:p>
                  </a:txBody>
                  <a:tcPr anchor="b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Price ($/MHz-pop)</a:t>
                      </a:r>
                    </a:p>
                  </a:txBody>
                  <a:tcPr anchor="b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Price (for US 20Mhz)</a:t>
                      </a:r>
                    </a:p>
                  </a:txBody>
                  <a:tcPr anchor="b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Small Licenses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$6.1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$0.44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$2.4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bn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Licenses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$7.6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$0.67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$3.8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bn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5334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1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1" charset="2"/>
              <a:buChar char="l"/>
              <a:defRPr sz="26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1" charset="2"/>
              <a:buChar char="l"/>
              <a:defRPr sz="23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A surprising failure for essentially equivalent spectrum to sell for equivalent prices. Or … how we helped make Comcast a billion dollars on our summer vacation…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4648200" cy="5739196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122238"/>
            <a:ext cx="75438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dirty="0" smtClean="0"/>
              <a:t>FCC Incentive Auctions</a:t>
            </a: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67400" y="3276600"/>
            <a:ext cx="30480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1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1" charset="2"/>
              <a:buChar char="l"/>
              <a:defRPr sz="26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1" charset="2"/>
              <a:buChar char="l"/>
              <a:defRPr sz="23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eaLnBrk="1" hangingPunct="1">
              <a:spcAft>
                <a:spcPct val="20000"/>
              </a:spcAft>
              <a:buNone/>
            </a:pPr>
            <a:r>
              <a:rPr lang="en-US" sz="2400" dirty="0" smtClean="0"/>
              <a:t>New problem for the FCC: spectrum has been fully allocated.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dirty="0" smtClean="0"/>
              <a:t>FCC Incentive Auctions</a:t>
            </a:r>
            <a:endParaRPr lang="en-US" dirty="0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0"/>
            <a:ext cx="332166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1066800"/>
            <a:ext cx="5287933" cy="56381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4999" y="5257800"/>
            <a:ext cx="3200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TV stations will go off-air and the rest will be “re-packed”, i.e. assigned new channels to they fit in a smaller amount of spectrum.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dirty="0" smtClean="0"/>
              <a:t>A Double Auction for Spectrum</a:t>
            </a:r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600200"/>
            <a:ext cx="0" cy="45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66800" y="6172200"/>
            <a:ext cx="701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66800" y="1828800"/>
            <a:ext cx="5181600" cy="38100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66800" y="2057400"/>
            <a:ext cx="5257800" cy="41148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8563" y="12954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$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924800" y="6248400"/>
            <a:ext cx="817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MHz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48400" y="4724400"/>
            <a:ext cx="23142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Bids from wireless </a:t>
            </a:r>
          </a:p>
          <a:p>
            <a:r>
              <a:rPr lang="en-US" dirty="0"/>
              <a:t>c</a:t>
            </a:r>
            <a:r>
              <a:rPr lang="en-US" dirty="0" smtClean="0"/>
              <a:t>ompanies generate </a:t>
            </a:r>
          </a:p>
          <a:p>
            <a:r>
              <a:rPr lang="en-US" dirty="0" smtClean="0"/>
              <a:t>a demand curve for</a:t>
            </a:r>
          </a:p>
          <a:p>
            <a:r>
              <a:rPr lang="en-US" dirty="0" smtClean="0"/>
              <a:t>newly free spectrum.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24600" y="1447800"/>
            <a:ext cx="24944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Bids from television</a:t>
            </a:r>
          </a:p>
          <a:p>
            <a:r>
              <a:rPr lang="en-US" dirty="0" smtClean="0"/>
              <a:t>broadcasters generate </a:t>
            </a:r>
          </a:p>
          <a:p>
            <a:r>
              <a:rPr lang="en-US" dirty="0" smtClean="0"/>
              <a:t>a supply curve for</a:t>
            </a:r>
          </a:p>
          <a:p>
            <a:r>
              <a:rPr lang="en-US" dirty="0" smtClean="0"/>
              <a:t>spectrum that can be</a:t>
            </a:r>
          </a:p>
          <a:p>
            <a:r>
              <a:rPr lang="en-US" dirty="0"/>
              <a:t>c</a:t>
            </a:r>
            <a:r>
              <a:rPr lang="en-US" dirty="0" smtClean="0"/>
              <a:t>leared.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066800" y="3276600"/>
            <a:ext cx="1905000" cy="0"/>
          </a:xfrm>
          <a:prstGeom prst="line">
            <a:avLst/>
          </a:prstGeom>
          <a:ln w="381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66800" y="4648200"/>
            <a:ext cx="1905000" cy="0"/>
          </a:xfrm>
          <a:prstGeom prst="line">
            <a:avLst/>
          </a:prstGeom>
          <a:ln w="381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71800" y="1600200"/>
            <a:ext cx="0" cy="4572000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81200" y="1219200"/>
            <a:ext cx="204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Spectrum Cleared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295400" y="3657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Revenue for US Treasury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2400" y="26670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Price paid by buyers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52400" y="418207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Price paid to sellers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572000" y="3581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spring</a:t>
            </a:r>
            <a:r>
              <a:rPr lang="en-US" dirty="0" smtClean="0">
                <a:solidFill>
                  <a:srgbClr val="FF0000"/>
                </a:solidFill>
              </a:rPr>
              <a:t> 2015 </a:t>
            </a:r>
            <a:r>
              <a:rPr lang="en-US" dirty="0" smtClean="0">
                <a:solidFill>
                  <a:srgbClr val="FF0000"/>
                </a:solidFill>
              </a:rPr>
              <a:t>class will find out whether it works!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4" grpId="0"/>
      <p:bldP spid="25" grpId="0"/>
      <p:bldP spid="26" grpId="0"/>
      <p:bldP spid="28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Conclusions</a:t>
            </a:r>
            <a:endParaRPr lang="en-US" dirty="0" smtClean="0"/>
          </a:p>
        </p:txBody>
      </p:sp>
      <p:sp>
        <p:nvSpPr>
          <p:cNvPr id="1203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5291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Allocation of radio spectrum has been a major impetus for modern auction design – complex, high-stakes problem where economic theory proves powerful.</a:t>
            </a:r>
            <a:endParaRPr lang="en-US" sz="20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Simultaneous ascending auction is commonly used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/>
              <a:t>Design has benefit that is gives bidders flexibility, reveals information, and in simple cases seems to promote efficiency.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/>
              <a:t>Practical concerns include lack of entry, demand reduction.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Complexities arise when bidders want packages, or if activity rules need to accommodate sale of many very different licenses. Designing better auctions for these circumstances is the current frontier.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5CE58-77C2-4F96-93D6-2E5A98396D2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ransition advTm="882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21107</TotalTime>
  <Words>2749</Words>
  <Application>Microsoft Office PowerPoint</Application>
  <PresentationFormat>Letter Paper (8.5x11 in)</PresentationFormat>
  <Paragraphs>447</Paragraphs>
  <Slides>45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Network</vt:lpstr>
      <vt:lpstr>The FCC and Auctions for Radio Spectrum Licenses</vt:lpstr>
      <vt:lpstr>Today’s Lecture</vt:lpstr>
      <vt:lpstr>FCC Spectrum Auctions</vt:lpstr>
      <vt:lpstr>Allocating radio spectrum</vt:lpstr>
      <vt:lpstr>PowerPoint Presentation</vt:lpstr>
      <vt:lpstr>Structure of the Problem</vt:lpstr>
      <vt:lpstr>Prices are hard to forecast</vt:lpstr>
      <vt:lpstr>Simultaneous Ascending Auction</vt:lpstr>
      <vt:lpstr>Arguments for SAA format</vt:lpstr>
      <vt:lpstr>Activity Rules</vt:lpstr>
      <vt:lpstr>Example</vt:lpstr>
      <vt:lpstr>Simultaneous Ascending Auction</vt:lpstr>
      <vt:lpstr>Theory of SAA</vt:lpstr>
      <vt:lpstr>From theory to practice</vt:lpstr>
      <vt:lpstr>UK Auction of 3G Spectrum</vt:lpstr>
      <vt:lpstr>UK Auction of 3G Spectrum</vt:lpstr>
      <vt:lpstr>Entry “Deterrence”</vt:lpstr>
      <vt:lpstr>Netherlands auction</vt:lpstr>
      <vt:lpstr>Demand Reduction</vt:lpstr>
      <vt:lpstr>German GSM Auction </vt:lpstr>
      <vt:lpstr>Demand Reduction</vt:lpstr>
      <vt:lpstr>Exposure problems</vt:lpstr>
      <vt:lpstr>Bidder budgets</vt:lpstr>
      <vt:lpstr>Budget based bidding?</vt:lpstr>
      <vt:lpstr>Budget based bidding?</vt:lpstr>
      <vt:lpstr>The AWS Auction</vt:lpstr>
      <vt:lpstr>SpectrumCo’s problem</vt:lpstr>
      <vt:lpstr>Bidding activity (FCC auction 35)</vt:lpstr>
      <vt:lpstr>Timing of final bids (auction 35)</vt:lpstr>
      <vt:lpstr>Bidding starts on big licenses</vt:lpstr>
      <vt:lpstr>Deciding when to switch</vt:lpstr>
      <vt:lpstr>Rising prices in AWS auction</vt:lpstr>
      <vt:lpstr>Rising prices in AWS auction</vt:lpstr>
      <vt:lpstr>Timing of final bids in AWS</vt:lpstr>
      <vt:lpstr>Budget forecasting</vt:lpstr>
      <vt:lpstr>Prices at round 19</vt:lpstr>
      <vt:lpstr>Prices bid up on small licenses</vt:lpstr>
      <vt:lpstr>Prices bid up on small licenses</vt:lpstr>
      <vt:lpstr>And then bidding tails off…</vt:lpstr>
      <vt:lpstr>SpectrumCo’s Licenses (20 MHz)</vt:lpstr>
      <vt:lpstr>Failure of arbitrage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Matching Markets</dc:title>
  <dc:creator>jdlevin</dc:creator>
  <cp:lastModifiedBy>Jon Levin</cp:lastModifiedBy>
  <cp:revision>191</cp:revision>
  <cp:lastPrinted>2011-11-01T06:54:27Z</cp:lastPrinted>
  <dcterms:created xsi:type="dcterms:W3CDTF">2009-03-20T18:03:54Z</dcterms:created>
  <dcterms:modified xsi:type="dcterms:W3CDTF">2014-04-29T09:11:08Z</dcterms:modified>
</cp:coreProperties>
</file>